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61" r:id="rId2"/>
    <p:sldMasterId id="2147483791" r:id="rId3"/>
  </p:sldMasterIdLst>
  <p:notesMasterIdLst>
    <p:notesMasterId r:id="rId51"/>
  </p:notesMasterIdLst>
  <p:handoutMasterIdLst>
    <p:handoutMasterId r:id="rId52"/>
  </p:handoutMasterIdLst>
  <p:sldIdLst>
    <p:sldId id="830" r:id="rId4"/>
    <p:sldId id="974" r:id="rId5"/>
    <p:sldId id="907" r:id="rId6"/>
    <p:sldId id="908" r:id="rId7"/>
    <p:sldId id="909" r:id="rId8"/>
    <p:sldId id="910" r:id="rId9"/>
    <p:sldId id="911" r:id="rId10"/>
    <p:sldId id="912" r:id="rId11"/>
    <p:sldId id="913" r:id="rId12"/>
    <p:sldId id="914" r:id="rId13"/>
    <p:sldId id="915" r:id="rId14"/>
    <p:sldId id="916" r:id="rId15"/>
    <p:sldId id="930" r:id="rId16"/>
    <p:sldId id="931" r:id="rId17"/>
    <p:sldId id="932" r:id="rId18"/>
    <p:sldId id="933" r:id="rId19"/>
    <p:sldId id="934" r:id="rId20"/>
    <p:sldId id="935" r:id="rId21"/>
    <p:sldId id="936" r:id="rId22"/>
    <p:sldId id="938" r:id="rId23"/>
    <p:sldId id="939" r:id="rId24"/>
    <p:sldId id="940" r:id="rId25"/>
    <p:sldId id="917" r:id="rId26"/>
    <p:sldId id="946" r:id="rId27"/>
    <p:sldId id="941" r:id="rId28"/>
    <p:sldId id="945" r:id="rId29"/>
    <p:sldId id="918" r:id="rId30"/>
    <p:sldId id="970" r:id="rId31"/>
    <p:sldId id="948" r:id="rId32"/>
    <p:sldId id="949" r:id="rId33"/>
    <p:sldId id="950" r:id="rId34"/>
    <p:sldId id="978" r:id="rId35"/>
    <p:sldId id="973" r:id="rId36"/>
    <p:sldId id="951" r:id="rId37"/>
    <p:sldId id="952" r:id="rId38"/>
    <p:sldId id="953" r:id="rId39"/>
    <p:sldId id="954" r:id="rId40"/>
    <p:sldId id="958" r:id="rId41"/>
    <p:sldId id="960" r:id="rId42"/>
    <p:sldId id="964" r:id="rId43"/>
    <p:sldId id="966" r:id="rId44"/>
    <p:sldId id="967" r:id="rId45"/>
    <p:sldId id="968" r:id="rId46"/>
    <p:sldId id="979" r:id="rId47"/>
    <p:sldId id="980" r:id="rId48"/>
    <p:sldId id="981" r:id="rId49"/>
    <p:sldId id="893" r:id="rId50"/>
  </p:sldIdLst>
  <p:sldSz cx="9144000" cy="6858000" type="screen4x3"/>
  <p:notesSz cx="6994525" cy="92789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ZapfDingbats" pitchFamily="82" charset="2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66FF"/>
    <a:srgbClr val="33CC33"/>
    <a:srgbClr val="3366FF"/>
    <a:srgbClr val="00CC00"/>
    <a:srgbClr val="FF0000"/>
    <a:srgbClr val="00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>
    <p:restoredLeft sz="10521" autoAdjust="0"/>
    <p:restoredTop sz="90929"/>
  </p:normalViewPr>
  <p:slideViewPr>
    <p:cSldViewPr snapToGrid="0" snapToObjects="1">
      <p:cViewPr>
        <p:scale>
          <a:sx n="57" d="100"/>
          <a:sy n="57" d="100"/>
        </p:scale>
        <p:origin x="-1722" y="-300"/>
      </p:cViewPr>
      <p:guideLst>
        <p:guide orient="horz" pos="2160"/>
        <p:guide pos="2906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3" d="100"/>
          <a:sy n="83" d="100"/>
        </p:scale>
        <p:origin x="-1884" y="-90"/>
      </p:cViewPr>
      <p:guideLst>
        <p:guide orient="horz" pos="2922"/>
        <p:guide pos="220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5" tIns="46493" rIns="92985" bIns="46493" numCol="1" anchor="t" anchorCtr="0" compatLnSpc="1">
            <a:prstTxWarp prst="textNoShape">
              <a:avLst/>
            </a:prstTxWarp>
          </a:bodyPr>
          <a:lstStyle>
            <a:lvl1pPr defTabSz="930275" eaLnBrk="0" hangingPunct="0">
              <a:defRPr sz="12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05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5" tIns="46493" rIns="92985" bIns="46493" numCol="1" anchor="t" anchorCtr="0" compatLnSpc="1">
            <a:prstTxWarp prst="textNoShape">
              <a:avLst/>
            </a:prstTxWarp>
          </a:bodyPr>
          <a:lstStyle>
            <a:lvl1pPr algn="r" defTabSz="930275" eaLnBrk="0" hangingPunct="0">
              <a:defRPr sz="12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5388"/>
            <a:ext cx="303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5" tIns="46493" rIns="92985" bIns="46493" numCol="1" anchor="b" anchorCtr="0" compatLnSpc="1">
            <a:prstTxWarp prst="textNoShape">
              <a:avLst/>
            </a:prstTxWarp>
          </a:bodyPr>
          <a:lstStyle>
            <a:lvl1pPr defTabSz="930275" eaLnBrk="0" hangingPunct="0">
              <a:defRPr sz="12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5388"/>
            <a:ext cx="30305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5" tIns="46493" rIns="92985" bIns="46493" numCol="1" anchor="b" anchorCtr="0" compatLnSpc="1">
            <a:prstTxWarp prst="textNoShape">
              <a:avLst/>
            </a:prstTxWarp>
          </a:bodyPr>
          <a:lstStyle>
            <a:lvl1pPr algn="r" defTabSz="930275" eaLnBrk="0" hangingPunct="0">
              <a:defRPr sz="12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fld id="{EF13FD76-B9A2-4F7C-ACFA-AD1104AD8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673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85800"/>
            <a:ext cx="467360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AB2B6AA5-05FB-448F-9F23-B3806DCE3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039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dLib BT" pitchFamily="82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dLib BT" pitchFamily="82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dLib BT" pitchFamily="82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dLib BT" pitchFamily="82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dLib BT" pitchFamily="8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6C11A0-1B12-4B1B-AA9A-2AC538D900B9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5837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77925" y="695325"/>
            <a:ext cx="4640263" cy="34798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6900"/>
            <a:ext cx="5130800" cy="4176713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smtClean="0"/>
              <a:t>Interdisciplinary research, design, and development very challenging, but necessary to meet the requirements of future wireless applications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030E52-7C6A-45E0-A6B4-56B9B70268D2}" type="slidenum">
              <a:rPr lang="en-US" smtClean="0"/>
              <a:pPr>
                <a:defRPr/>
              </a:pPr>
              <a:t>26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0263" cy="3479800"/>
          </a:xfrm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6900"/>
            <a:ext cx="5130800" cy="41767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altLang="en-US" smtClean="0"/>
              <a:t>Interdisciplinary research, design, and development very challenging, but necessary to meet the requirements of future wireless applications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696913"/>
            <a:ext cx="4638675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F89B47-AF51-45F1-8509-0B0F8983DF6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695325"/>
            <a:ext cx="4638675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F89B47-AF51-45F1-8509-0B0F8983DF6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695325"/>
            <a:ext cx="4638675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F89B47-AF51-45F1-8509-0B0F8983DF6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52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63FF8C-2192-4425-912A-AC86C9C18E6D}" type="slidenum">
              <a:rPr lang="en-GB">
                <a:solidFill>
                  <a:prstClr val="black"/>
                </a:solidFill>
              </a:rPr>
              <a:pPr/>
              <a:t>43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38675" cy="347980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D86111-0F40-45BA-87E9-8B8BF0D733F4}" type="slidenum">
              <a:rPr lang="en-GB">
                <a:solidFill>
                  <a:prstClr val="black"/>
                </a:solidFill>
              </a:rPr>
              <a:pPr/>
              <a:t>44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38675" cy="347980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556BF-CD5C-4030-A727-6EBD353750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695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AAC37-C157-4D31-AC94-1075839146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15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AEEC42-4AC1-41FC-B233-65E996F9BE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3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DC0D5-2563-42BA-ABDB-86828C5F21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78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173C9-81B4-4EFA-BEAA-B1B9445BB4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405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ECDFE-09E0-4EBC-B983-7DD1188B55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313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0652D-5C45-4612-9BB0-981696569B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559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078CD2-4E2A-4435-9592-759C753BB3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86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E4F55-A1FE-4261-9C28-F0F04F7852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750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ED49B-604E-4BF0-A30D-3DF7079C88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598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F6E5C-5D57-4B75-8B87-BB7F039804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508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fld id="{D6BC0101-814F-42E8-AA74-86DBC4BE9C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44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fld id="{56FDEC83-88D3-4C2A-949D-CDBDE82ADF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85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fld id="{1698708A-3EF3-4EBC-8295-DB2B06F84C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796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fld id="{B964B45D-57EB-4E35-BCB1-8F88F936A9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3060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fld id="{D4176802-4BFC-4B78-8B96-EAAB5C8F60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713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fld id="{0F19EB41-054D-461F-A107-CF23611567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8222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fld id="{69250146-E784-447B-A99A-1A9E2E4CF9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996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fld id="{E3533230-63AC-4D30-86A5-BEC6E4CF1D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5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fld id="{20549751-134C-4860-A3F4-4CCFAEF269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1787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fld id="{B6A41AF7-6142-4A51-9827-26B0BDCBEA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06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fld id="{7ACB76C8-28BE-4DFD-B6F7-6AE40C2D24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eaLnBrk="1" hangingPunct="1">
              <a:defRPr b="1">
                <a:cs typeface="Arial" charset="0"/>
              </a:defRPr>
            </a:lvl1pPr>
          </a:lstStyle>
          <a:p>
            <a:pPr>
              <a:defRPr/>
            </a:pPr>
            <a:fld id="{5CA965B1-677C-40BB-8CFB-FE25DC4125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0448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BE9D3-BBEE-4E0A-A8ED-94799F51FA2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0702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>
                <a:latin typeface="+mj-lt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BF3DB8-E73D-41D2-95D8-CB527C7A69C6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505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AF0E0-04D1-4BA7-A148-06322F6B58B7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6614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66771-B79E-48B0-B945-9BB4531899D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778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05F930-9037-4EFC-B1D7-E80ED236704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9385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1" i="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08960" y="6371590"/>
            <a:ext cx="3352800" cy="365125"/>
          </a:xfrm>
        </p:spPr>
        <p:txBody>
          <a:bodyPr/>
          <a:lstStyle>
            <a:lvl1pPr algn="ctr">
              <a:defRPr sz="1800">
                <a:latin typeface="+mj-lt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4617B">
                    <a:shade val="90000"/>
                  </a:srgbClr>
                </a:solidFill>
              </a:rPr>
              <a:t>Proprietary and Confidential </a:t>
            </a:r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4B080-D883-4E31-936B-06231E7EA02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797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A409-D563-47A1-90CB-14BD63BF7A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631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CCFD2-C145-4DF7-8E39-03C85DB78971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347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25D7E3A4-7BA7-4B66-A3BC-EBB6F85194F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263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71B8F2-B46E-48A3-8B69-50B7B7FE63CF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4989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71F7D2-955D-447C-A3E6-E5227404BC7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6561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ate Placeholder 3"/>
          <p:cNvSpPr>
            <a:spLocks noGrp="1"/>
          </p:cNvSpPr>
          <p:nvPr>
            <p:ph type="dt" sz="half" idx="10"/>
          </p:nvPr>
        </p:nvSpPr>
        <p:spPr>
          <a:xfrm>
            <a:off x="243408" y="6446666"/>
            <a:ext cx="2133600" cy="365125"/>
          </a:xfrm>
        </p:spPr>
        <p:txBody>
          <a:bodyPr/>
          <a:lstStyle>
            <a:lvl1pPr>
              <a:defRPr sz="900">
                <a:solidFill>
                  <a:srgbClr val="262626"/>
                </a:solidFill>
              </a:defRPr>
            </a:lvl1pPr>
          </a:lstStyle>
          <a:p>
            <a:fld id="{C83047A9-50DA-1F4D-A532-28CEF25F7AD1}" type="datetime1">
              <a:rPr lang="en-US" smtClean="0"/>
              <a:pPr/>
              <a:t>3/10/2014</a:t>
            </a:fld>
            <a:endParaRPr lang="en-US" dirty="0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46666"/>
            <a:ext cx="2895600" cy="365125"/>
          </a:xfrm>
        </p:spPr>
        <p:txBody>
          <a:bodyPr/>
          <a:lstStyle>
            <a:lvl1pPr>
              <a:defRPr sz="9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Confidential &amp; Proprietary </a:t>
            </a:r>
            <a:endParaRPr lang="en-US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50050" y="6446666"/>
            <a:ext cx="2133600" cy="365125"/>
          </a:xfrm>
        </p:spPr>
        <p:txBody>
          <a:bodyPr/>
          <a:lstStyle>
            <a:lvl1pPr>
              <a:defRPr sz="900">
                <a:solidFill>
                  <a:srgbClr val="262626"/>
                </a:solidFill>
              </a:defRPr>
            </a:lvl1pPr>
          </a:lstStyle>
          <a:p>
            <a:fld id="{05DDDA12-75CA-E242-9D71-78DE443556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9611" y="103011"/>
            <a:ext cx="8229600" cy="1143000"/>
          </a:xfrm>
        </p:spPr>
        <p:txBody>
          <a:bodyPr lIns="0" tIns="91440" rIns="0" bIns="91440">
            <a:normAutofit/>
          </a:bodyPr>
          <a:lstStyle>
            <a:lvl1pPr algn="l">
              <a:lnSpc>
                <a:spcPts val="3300"/>
              </a:lnSpc>
              <a:defRPr sz="3600" b="1" baseline="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72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latin typeface="AdLib BT" pitchFamily="82" charset="0"/>
                <a:cs typeface="+mn-cs"/>
              </a:defRPr>
            </a:lvl1pPr>
          </a:lstStyle>
          <a:p>
            <a:pPr>
              <a:defRPr/>
            </a:pPr>
            <a:fld id="{50A0962A-C757-4552-A897-7ED44F340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solidFill>
                  <a:srgbClr val="FFFFFF"/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solidFill>
                  <a:srgbClr val="FFFFFF"/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solidFill>
                  <a:srgbClr val="FFFFFF"/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82EF2E45-F5A6-4E07-BC59-74D214316E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52"/>
              </a:gs>
              <a:gs pos="50000">
                <a:srgbClr val="0000CC"/>
              </a:gs>
              <a:gs pos="100000">
                <a:srgbClr val="00005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>
              <a:defRPr/>
            </a:pPr>
            <a:endParaRPr lang="en-US" altLang="en-US" sz="2400" b="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A30000"/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>
              <a:defRPr/>
            </a:pPr>
            <a:endParaRPr lang="en-US" altLang="en-US" sz="2400" b="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70A8B-EDE3-4CC6-8EE0-A78CEF418FC0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eaLnBrk="0" hangingPunct="0"/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7638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tinyurl.com/EEposter201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wmf"/><Relationship Id="rId4" Type="http://schemas.openxmlformats.org/officeDocument/2006/relationships/image" Target="../media/image2.wmf"/><Relationship Id="rId9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emf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44500"/>
            <a:ext cx="84582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600" dirty="0" smtClean="0"/>
              <a:t>EE360: Lecture 17 Outline</a:t>
            </a:r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dirty="0" smtClean="0"/>
              <a:t>Cross-Layer </a:t>
            </a:r>
            <a:r>
              <a:rPr lang="en-US" altLang="en-US" dirty="0" smtClean="0"/>
              <a:t>Design</a:t>
            </a:r>
            <a:r>
              <a:rPr lang="en-US" altLang="en-US" dirty="0"/>
              <a:t> </a:t>
            </a:r>
            <a:r>
              <a:rPr lang="en-US" altLang="en-US" dirty="0" smtClean="0"/>
              <a:t>and SDWN</a:t>
            </a:r>
            <a:endParaRPr lang="en-US" altLang="en-US" sz="32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00188"/>
            <a:ext cx="8534400" cy="5105400"/>
          </a:xfrm>
        </p:spPr>
        <p:txBody>
          <a:bodyPr/>
          <a:lstStyle/>
          <a:p>
            <a:pPr>
              <a:lnSpc>
                <a:spcPct val="10000"/>
              </a:lnSpc>
            </a:pPr>
            <a:endParaRPr lang="en-US" altLang="en-US" sz="2800" dirty="0" smtClean="0">
              <a:solidFill>
                <a:srgbClr val="3333CC"/>
              </a:solidFill>
            </a:endParaRPr>
          </a:p>
          <a:p>
            <a:pPr>
              <a:lnSpc>
                <a:spcPct val="76000"/>
              </a:lnSpc>
            </a:pPr>
            <a:r>
              <a:rPr lang="en-US" altLang="en-US" sz="2800" dirty="0" smtClean="0">
                <a:solidFill>
                  <a:srgbClr val="FF0000"/>
                </a:solidFill>
              </a:rPr>
              <a:t>Announcements</a:t>
            </a:r>
          </a:p>
          <a:p>
            <a:pPr lvl="1">
              <a:lnSpc>
                <a:spcPct val="76000"/>
              </a:lnSpc>
            </a:pPr>
            <a:r>
              <a:rPr lang="en-US" altLang="en-US" sz="2400" dirty="0" smtClean="0"/>
              <a:t>Poster session W 3/12: 4:30pm setup, 4:45 start, pizza@6.</a:t>
            </a:r>
          </a:p>
          <a:p>
            <a:pPr lvl="1">
              <a:lnSpc>
                <a:spcPct val="76000"/>
              </a:lnSpc>
            </a:pPr>
            <a:r>
              <a:rPr lang="en-US" altLang="en-US" sz="2400" dirty="0" err="1" smtClean="0"/>
              <a:t>DiscoverEE</a:t>
            </a:r>
            <a:r>
              <a:rPr lang="en-US" altLang="en-US" sz="2400" dirty="0" smtClean="0"/>
              <a:t> days poster session, March 14, 3:30-5:30, Next HW due today</a:t>
            </a:r>
          </a:p>
          <a:p>
            <a:pPr lvl="1">
              <a:lnSpc>
                <a:spcPct val="76000"/>
              </a:lnSpc>
            </a:pPr>
            <a:r>
              <a:rPr lang="en-US" altLang="en-US" sz="2400" dirty="0" smtClean="0"/>
              <a:t>Final project reports due March 17</a:t>
            </a:r>
          </a:p>
          <a:p>
            <a:pPr lvl="1">
              <a:lnSpc>
                <a:spcPct val="76000"/>
              </a:lnSpc>
            </a:pPr>
            <a:endParaRPr lang="en-US" altLang="en-US" sz="900" dirty="0" smtClean="0"/>
          </a:p>
          <a:p>
            <a:pPr>
              <a:lnSpc>
                <a:spcPct val="76000"/>
              </a:lnSpc>
            </a:pPr>
            <a:r>
              <a:rPr lang="en-US" altLang="en-US" dirty="0" err="1" smtClean="0"/>
              <a:t>QoS</a:t>
            </a:r>
            <a:r>
              <a:rPr lang="en-US" altLang="en-US" dirty="0" smtClean="0"/>
              <a:t> in Wireless Network Applications</a:t>
            </a:r>
          </a:p>
          <a:p>
            <a:pPr>
              <a:lnSpc>
                <a:spcPct val="76000"/>
              </a:lnSpc>
            </a:pPr>
            <a:r>
              <a:rPr lang="en-US" altLang="en-US" dirty="0" smtClean="0"/>
              <a:t>Network protocol layers</a:t>
            </a:r>
          </a:p>
          <a:p>
            <a:pPr>
              <a:lnSpc>
                <a:spcPct val="76000"/>
              </a:lnSpc>
            </a:pPr>
            <a:r>
              <a:rPr lang="en-US" altLang="en-US" dirty="0" smtClean="0"/>
              <a:t>Overview of cross-layer design</a:t>
            </a:r>
          </a:p>
          <a:p>
            <a:pPr>
              <a:lnSpc>
                <a:spcPct val="76000"/>
              </a:lnSpc>
            </a:pPr>
            <a:r>
              <a:rPr lang="en-US" altLang="en-US" dirty="0" smtClean="0"/>
              <a:t>Layering </a:t>
            </a:r>
            <a:r>
              <a:rPr lang="en-US" altLang="en-US" dirty="0" smtClean="0"/>
              <a:t>as optimization decomposition</a:t>
            </a:r>
          </a:p>
          <a:p>
            <a:pPr>
              <a:lnSpc>
                <a:spcPct val="76000"/>
              </a:lnSpc>
            </a:pPr>
            <a:r>
              <a:rPr lang="en-US" altLang="en-US" dirty="0" smtClean="0"/>
              <a:t>Distributed optimization</a:t>
            </a:r>
          </a:p>
          <a:p>
            <a:pPr>
              <a:lnSpc>
                <a:spcPct val="76000"/>
              </a:lnSpc>
            </a:pPr>
            <a:r>
              <a:rPr lang="en-US" altLang="en-US" dirty="0" smtClean="0"/>
              <a:t>Software Define Wireless Networks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11163"/>
            <a:ext cx="84582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200" dirty="0" smtClean="0"/>
              <a:t>EE360: Lecture 16 Outline</a:t>
            </a:r>
            <a:br>
              <a:rPr lang="en-US" altLang="en-US" sz="3200" dirty="0" smtClean="0"/>
            </a:br>
            <a:r>
              <a:rPr lang="en-US" altLang="en-US" sz="4000" dirty="0" smtClean="0"/>
              <a:t>Sensor Networks and </a:t>
            </a:r>
            <a:br>
              <a:rPr lang="en-US" altLang="en-US" sz="4000" dirty="0" smtClean="0"/>
            </a:br>
            <a:r>
              <a:rPr lang="en-US" altLang="en-US" sz="4000" dirty="0" smtClean="0"/>
              <a:t>Energy Efficient Radios</a:t>
            </a:r>
            <a:endParaRPr lang="en-US" altLang="en-US" sz="540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54163"/>
            <a:ext cx="8534400" cy="5105400"/>
          </a:xfrm>
        </p:spPr>
        <p:txBody>
          <a:bodyPr/>
          <a:lstStyle/>
          <a:p>
            <a:pPr>
              <a:lnSpc>
                <a:spcPct val="10000"/>
              </a:lnSpc>
            </a:pPr>
            <a:endParaRPr lang="en-US" altLang="en-US" sz="2800" dirty="0" smtClean="0">
              <a:solidFill>
                <a:srgbClr val="3333CC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800" dirty="0" smtClean="0">
                <a:solidFill>
                  <a:srgbClr val="FF0000"/>
                </a:solidFill>
              </a:rPr>
              <a:t>Announcements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Poster session W 3/12: 4:30pm setup, 4:45 start, pizza@6.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err="1" smtClean="0"/>
              <a:t>DiscoverEE</a:t>
            </a:r>
            <a:r>
              <a:rPr lang="en-US" altLang="en-US" sz="2400" dirty="0" smtClean="0"/>
              <a:t> days poster session, March 14, 3:30-5:30</a:t>
            </a:r>
            <a:r>
              <a:rPr lang="en-US" altLang="en-US" sz="2400" dirty="0"/>
              <a:t>, signup at  </a:t>
            </a:r>
            <a:r>
              <a:rPr lang="en-US" altLang="en-US" sz="2400" dirty="0">
                <a:hlinkClick r:id="rId2"/>
              </a:rPr>
              <a:t>http://</a:t>
            </a:r>
            <a:r>
              <a:rPr lang="en-US" altLang="en-US" sz="2400" dirty="0" smtClean="0">
                <a:hlinkClick r:id="rId2"/>
              </a:rPr>
              <a:t>tinyurl.com/EEposter2014</a:t>
            </a:r>
            <a:r>
              <a:rPr lang="en-US" altLang="en-US" sz="2400" dirty="0" smtClean="0"/>
              <a:t> by today. 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Next HW due March 10</a:t>
            </a:r>
          </a:p>
          <a:p>
            <a:pPr lvl="1">
              <a:lnSpc>
                <a:spcPct val="70000"/>
              </a:lnSpc>
            </a:pPr>
            <a:r>
              <a:rPr lang="en-US" altLang="en-US" sz="2400" dirty="0" smtClean="0"/>
              <a:t>Final project reports due March 17</a:t>
            </a:r>
          </a:p>
          <a:p>
            <a:pPr lvl="1">
              <a:lnSpc>
                <a:spcPct val="70000"/>
              </a:lnSpc>
            </a:pPr>
            <a:endParaRPr lang="en-US" altLang="en-US" sz="900" dirty="0" smtClean="0"/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Energy-Efficient Cooperative MIMO</a:t>
            </a:r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Energy-Efficient Multiple Access</a:t>
            </a:r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Energy-Efficient Routing</a:t>
            </a:r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Cooperative compression</a:t>
            </a:r>
          </a:p>
          <a:p>
            <a:pPr>
              <a:lnSpc>
                <a:spcPct val="100000"/>
              </a:lnSpc>
            </a:pPr>
            <a:r>
              <a:rPr lang="en-US" altLang="en-US" sz="2800" dirty="0" smtClean="0"/>
              <a:t>Green cellular design</a:t>
            </a:r>
          </a:p>
        </p:txBody>
      </p:sp>
    </p:spTree>
    <p:extLst>
      <p:ext uri="{BB962C8B-B14F-4D97-AF65-F5344CB8AC3E}">
        <p14:creationId xmlns:p14="http://schemas.microsoft.com/office/powerpoint/2010/main" val="2626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44488" y="361950"/>
            <a:ext cx="8283575" cy="8763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Future Network Applications</a:t>
            </a:r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 flipV="1">
            <a:off x="1414463" y="4738688"/>
            <a:ext cx="5343525" cy="1587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8436" name="Object 2"/>
          <p:cNvGraphicFramePr>
            <a:graphicFrameLocks noChangeAspect="1"/>
          </p:cNvGraphicFramePr>
          <p:nvPr/>
        </p:nvGraphicFramePr>
        <p:xfrm>
          <a:off x="5222875" y="4991100"/>
          <a:ext cx="969963" cy="18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4" name="Clip" r:id="rId3" imgW="6545263" imgH="1706563" progId="MS_ClipArt_Gallery.2">
                  <p:embed/>
                </p:oleObj>
              </mc:Choice>
              <mc:Fallback>
                <p:oleObj name="Clip" r:id="rId3" imgW="6545263" imgH="1706563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75" y="4991100"/>
                        <a:ext cx="969963" cy="184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437" name="Group 5"/>
          <p:cNvGrpSpPr>
            <a:grpSpLocks/>
          </p:cNvGrpSpPr>
          <p:nvPr/>
        </p:nvGrpSpPr>
        <p:grpSpPr bwMode="auto">
          <a:xfrm>
            <a:off x="6811963" y="4797425"/>
            <a:ext cx="157162" cy="122238"/>
            <a:chOff x="1344" y="1856"/>
            <a:chExt cx="122" cy="166"/>
          </a:xfrm>
        </p:grpSpPr>
        <p:sp>
          <p:nvSpPr>
            <p:cNvPr id="18502" name="Line 6"/>
            <p:cNvSpPr>
              <a:spLocks noChangeShapeType="1"/>
            </p:cNvSpPr>
            <p:nvPr/>
          </p:nvSpPr>
          <p:spPr bwMode="auto">
            <a:xfrm flipV="1">
              <a:off x="1400" y="1878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3" name="AutoShape 7"/>
            <p:cNvSpPr>
              <a:spLocks noChangeArrowheads="1"/>
            </p:cNvSpPr>
            <p:nvPr/>
          </p:nvSpPr>
          <p:spPr bwMode="auto">
            <a:xfrm flipV="1">
              <a:off x="1344" y="1856"/>
              <a:ext cx="122" cy="111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</p:grpSp>
      <p:grpSp>
        <p:nvGrpSpPr>
          <p:cNvPr id="18438" name="Group 8"/>
          <p:cNvGrpSpPr>
            <a:grpSpLocks/>
          </p:cNvGrpSpPr>
          <p:nvPr/>
        </p:nvGrpSpPr>
        <p:grpSpPr bwMode="auto">
          <a:xfrm>
            <a:off x="5568950" y="4797425"/>
            <a:ext cx="157163" cy="122238"/>
            <a:chOff x="1344" y="1856"/>
            <a:chExt cx="122" cy="166"/>
          </a:xfrm>
        </p:grpSpPr>
        <p:sp>
          <p:nvSpPr>
            <p:cNvPr id="18500" name="Line 9"/>
            <p:cNvSpPr>
              <a:spLocks noChangeShapeType="1"/>
            </p:cNvSpPr>
            <p:nvPr/>
          </p:nvSpPr>
          <p:spPr bwMode="auto">
            <a:xfrm flipV="1">
              <a:off x="1400" y="1878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1" name="AutoShape 10"/>
            <p:cNvSpPr>
              <a:spLocks noChangeArrowheads="1"/>
            </p:cNvSpPr>
            <p:nvPr/>
          </p:nvSpPr>
          <p:spPr bwMode="auto">
            <a:xfrm flipV="1">
              <a:off x="1344" y="1856"/>
              <a:ext cx="122" cy="111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</p:grpSp>
      <p:grpSp>
        <p:nvGrpSpPr>
          <p:cNvPr id="18439" name="Group 11"/>
          <p:cNvGrpSpPr>
            <a:grpSpLocks/>
          </p:cNvGrpSpPr>
          <p:nvPr/>
        </p:nvGrpSpPr>
        <p:grpSpPr bwMode="auto">
          <a:xfrm>
            <a:off x="1508125" y="4797425"/>
            <a:ext cx="2052638" cy="282575"/>
            <a:chOff x="1966" y="2585"/>
            <a:chExt cx="1373" cy="308"/>
          </a:xfrm>
        </p:grpSpPr>
        <p:graphicFrame>
          <p:nvGraphicFramePr>
            <p:cNvPr id="18494" name="Object 5"/>
            <p:cNvGraphicFramePr>
              <a:graphicFrameLocks noChangeAspect="1"/>
            </p:cNvGraphicFramePr>
            <p:nvPr/>
          </p:nvGraphicFramePr>
          <p:xfrm>
            <a:off x="1966" y="2734"/>
            <a:ext cx="648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15" name="Clip" r:id="rId5" imgW="6545263" imgH="1706563" progId="MS_ClipArt_Gallery.2">
                    <p:embed/>
                  </p:oleObj>
                </mc:Choice>
                <mc:Fallback>
                  <p:oleObj name="Clip" r:id="rId5" imgW="6545263" imgH="1706563" progId="MS_ClipArt_Gallery.2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6" y="2734"/>
                          <a:ext cx="648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95" name="Object 6"/>
            <p:cNvGraphicFramePr>
              <a:graphicFrameLocks noChangeAspect="1"/>
            </p:cNvGraphicFramePr>
            <p:nvPr/>
          </p:nvGraphicFramePr>
          <p:xfrm>
            <a:off x="2690" y="2734"/>
            <a:ext cx="64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16" name="Clip" r:id="rId6" imgW="6545263" imgH="1706563" progId="MS_ClipArt_Gallery.2">
                    <p:embed/>
                  </p:oleObj>
                </mc:Choice>
                <mc:Fallback>
                  <p:oleObj name="Clip" r:id="rId6" imgW="6545263" imgH="1706563" progId="MS_ClipArt_Gallery.2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0" y="2734"/>
                          <a:ext cx="649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96" name="Line 14"/>
            <p:cNvSpPr>
              <a:spLocks noChangeShapeType="1"/>
            </p:cNvSpPr>
            <p:nvPr/>
          </p:nvSpPr>
          <p:spPr bwMode="auto">
            <a:xfrm flipV="1">
              <a:off x="2220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97" name="AutoShape 15"/>
            <p:cNvSpPr>
              <a:spLocks noChangeArrowheads="1"/>
            </p:cNvSpPr>
            <p:nvPr/>
          </p:nvSpPr>
          <p:spPr bwMode="auto">
            <a:xfrm flipV="1">
              <a:off x="2171" y="2585"/>
              <a:ext cx="106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sp>
          <p:nvSpPr>
            <p:cNvPr id="18498" name="Line 16"/>
            <p:cNvSpPr>
              <a:spLocks noChangeShapeType="1"/>
            </p:cNvSpPr>
            <p:nvPr/>
          </p:nvSpPr>
          <p:spPr bwMode="auto">
            <a:xfrm flipV="1">
              <a:off x="2945" y="2603"/>
              <a:ext cx="0" cy="1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99" name="AutoShape 17"/>
            <p:cNvSpPr>
              <a:spLocks noChangeArrowheads="1"/>
            </p:cNvSpPr>
            <p:nvPr/>
          </p:nvSpPr>
          <p:spPr bwMode="auto">
            <a:xfrm flipV="1">
              <a:off x="2896" y="2585"/>
              <a:ext cx="105" cy="90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</p:grpSp>
      <p:sp>
        <p:nvSpPr>
          <p:cNvPr id="18440" name="Line 18"/>
          <p:cNvSpPr>
            <a:spLocks noChangeShapeType="1"/>
          </p:cNvSpPr>
          <p:nvPr/>
        </p:nvSpPr>
        <p:spPr bwMode="auto">
          <a:xfrm flipV="1">
            <a:off x="1460500" y="5275263"/>
            <a:ext cx="5343525" cy="1587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441" name="Group 19"/>
          <p:cNvGrpSpPr>
            <a:grpSpLocks/>
          </p:cNvGrpSpPr>
          <p:nvPr/>
        </p:nvGrpSpPr>
        <p:grpSpPr bwMode="auto">
          <a:xfrm>
            <a:off x="4105275" y="4000500"/>
            <a:ext cx="165100" cy="500063"/>
            <a:chOff x="3267" y="2423"/>
            <a:chExt cx="111" cy="544"/>
          </a:xfrm>
        </p:grpSpPr>
        <p:sp>
          <p:nvSpPr>
            <p:cNvPr id="18490" name="Rectangle 20"/>
            <p:cNvSpPr>
              <a:spLocks noChangeArrowheads="1"/>
            </p:cNvSpPr>
            <p:nvPr/>
          </p:nvSpPr>
          <p:spPr bwMode="auto">
            <a:xfrm>
              <a:off x="3267" y="2567"/>
              <a:ext cx="111" cy="400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grpSp>
          <p:nvGrpSpPr>
            <p:cNvPr id="18491" name="Group 21"/>
            <p:cNvGrpSpPr>
              <a:grpSpLocks/>
            </p:cNvGrpSpPr>
            <p:nvPr/>
          </p:nvGrpSpPr>
          <p:grpSpPr bwMode="auto">
            <a:xfrm>
              <a:off x="3272" y="2423"/>
              <a:ext cx="106" cy="152"/>
              <a:chOff x="3284" y="2417"/>
              <a:chExt cx="106" cy="152"/>
            </a:xfrm>
          </p:grpSpPr>
          <p:sp>
            <p:nvSpPr>
              <p:cNvPr id="18492" name="Line 22"/>
              <p:cNvSpPr>
                <a:spLocks noChangeShapeType="1"/>
              </p:cNvSpPr>
              <p:nvPr/>
            </p:nvSpPr>
            <p:spPr bwMode="auto">
              <a:xfrm flipV="1">
                <a:off x="3339" y="2453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93" name="AutoShape 23"/>
              <p:cNvSpPr>
                <a:spLocks noChangeArrowheads="1"/>
              </p:cNvSpPr>
              <p:nvPr/>
            </p:nvSpPr>
            <p:spPr bwMode="auto">
              <a:xfrm flipV="1">
                <a:off x="3284" y="2417"/>
                <a:ext cx="106" cy="90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lnSpc>
                    <a:spcPct val="120000"/>
                  </a:lnSpc>
                  <a:spcBef>
                    <a:spcPct val="20000"/>
                  </a:spcBef>
                  <a:buClr>
                    <a:srgbClr val="0000CC"/>
                  </a:buClr>
                  <a:buSzPct val="75000"/>
                  <a:buFont typeface="Wingdings" pitchFamily="2" charset="2"/>
                  <a:buChar char="l"/>
                  <a:defRPr sz="3200" b="1">
                    <a:solidFill>
                      <a:srgbClr val="0000CC"/>
                    </a:solidFill>
                    <a:latin typeface="Garamond" pitchFamily="18" charset="0"/>
                  </a:defRPr>
                </a:lvl1pPr>
                <a:lvl2pPr marL="742950" indent="-285750" eaLnBrk="0" hangingPunct="0">
                  <a:lnSpc>
                    <a:spcPct val="80000"/>
                  </a:lnSpc>
                  <a:spcBef>
                    <a:spcPct val="20000"/>
                  </a:spcBef>
                  <a:buClr>
                    <a:srgbClr val="CC0000"/>
                  </a:buClr>
                  <a:buSzPct val="80000"/>
                  <a:buFont typeface="Wingdings" pitchFamily="2" charset="2"/>
                  <a:buChar char="l"/>
                  <a:defRPr sz="2800" b="1">
                    <a:solidFill>
                      <a:srgbClr val="0000CC"/>
                    </a:solidFill>
                    <a:latin typeface="Garamond" pitchFamily="18" charset="0"/>
                  </a:defRPr>
                </a:lvl2pPr>
                <a:lvl3pPr marL="1143000" indent="-228600" eaLnBrk="0" hangingPunct="0">
                  <a:lnSpc>
                    <a:spcPct val="80000"/>
                  </a:lnSpc>
                  <a:spcBef>
                    <a:spcPct val="20000"/>
                  </a:spcBef>
                  <a:buClr>
                    <a:srgbClr val="0000CC"/>
                  </a:buClr>
                  <a:buSzPct val="65000"/>
                  <a:buFont typeface="ZapfDingbats" pitchFamily="82" charset="2"/>
                  <a:buChar char="l"/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C0081"/>
                  </a:buClr>
                  <a:buSzPct val="65000"/>
                  <a:buFont typeface="Wingdings" pitchFamily="2" charset="2"/>
                  <a:buChar char="l"/>
                  <a:defRPr b="1">
                    <a:solidFill>
                      <a:srgbClr val="0000CC"/>
                    </a:solidFill>
                    <a:latin typeface="Garamond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>
                  <a:solidFill>
                    <a:schemeClr val="tx1"/>
                  </a:solidFill>
                  <a:latin typeface="ZapfDingbats" pitchFamily="82" charset="2"/>
                </a:endParaRPr>
              </a:p>
            </p:txBody>
          </p:sp>
        </p:grpSp>
      </p:grpSp>
      <p:grpSp>
        <p:nvGrpSpPr>
          <p:cNvPr id="18442" name="Group 24"/>
          <p:cNvGrpSpPr>
            <a:grpSpLocks/>
          </p:cNvGrpSpPr>
          <p:nvPr/>
        </p:nvGrpSpPr>
        <p:grpSpPr bwMode="auto">
          <a:xfrm>
            <a:off x="6192838" y="4000500"/>
            <a:ext cx="168275" cy="500063"/>
            <a:chOff x="3267" y="2423"/>
            <a:chExt cx="111" cy="544"/>
          </a:xfrm>
        </p:grpSpPr>
        <p:sp>
          <p:nvSpPr>
            <p:cNvPr id="18486" name="Rectangle 25"/>
            <p:cNvSpPr>
              <a:spLocks noChangeArrowheads="1"/>
            </p:cNvSpPr>
            <p:nvPr/>
          </p:nvSpPr>
          <p:spPr bwMode="auto">
            <a:xfrm>
              <a:off x="3267" y="2567"/>
              <a:ext cx="111" cy="400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grpSp>
          <p:nvGrpSpPr>
            <p:cNvPr id="18487" name="Group 26"/>
            <p:cNvGrpSpPr>
              <a:grpSpLocks/>
            </p:cNvGrpSpPr>
            <p:nvPr/>
          </p:nvGrpSpPr>
          <p:grpSpPr bwMode="auto">
            <a:xfrm>
              <a:off x="3272" y="2423"/>
              <a:ext cx="106" cy="152"/>
              <a:chOff x="3284" y="2417"/>
              <a:chExt cx="106" cy="152"/>
            </a:xfrm>
          </p:grpSpPr>
          <p:sp>
            <p:nvSpPr>
              <p:cNvPr id="18488" name="Line 27"/>
              <p:cNvSpPr>
                <a:spLocks noChangeShapeType="1"/>
              </p:cNvSpPr>
              <p:nvPr/>
            </p:nvSpPr>
            <p:spPr bwMode="auto">
              <a:xfrm flipV="1">
                <a:off x="3339" y="2453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89" name="AutoShape 28"/>
              <p:cNvSpPr>
                <a:spLocks noChangeArrowheads="1"/>
              </p:cNvSpPr>
              <p:nvPr/>
            </p:nvSpPr>
            <p:spPr bwMode="auto">
              <a:xfrm flipV="1">
                <a:off x="3284" y="2417"/>
                <a:ext cx="106" cy="90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 eaLnBrk="0" hangingPunct="0">
                  <a:lnSpc>
                    <a:spcPct val="120000"/>
                  </a:lnSpc>
                  <a:spcBef>
                    <a:spcPct val="20000"/>
                  </a:spcBef>
                  <a:buClr>
                    <a:srgbClr val="0000CC"/>
                  </a:buClr>
                  <a:buSzPct val="75000"/>
                  <a:buFont typeface="Wingdings" pitchFamily="2" charset="2"/>
                  <a:buChar char="l"/>
                  <a:defRPr sz="3200" b="1">
                    <a:solidFill>
                      <a:srgbClr val="0000CC"/>
                    </a:solidFill>
                    <a:latin typeface="Garamond" pitchFamily="18" charset="0"/>
                  </a:defRPr>
                </a:lvl1pPr>
                <a:lvl2pPr marL="742950" indent="-285750" eaLnBrk="0" hangingPunct="0">
                  <a:lnSpc>
                    <a:spcPct val="80000"/>
                  </a:lnSpc>
                  <a:spcBef>
                    <a:spcPct val="20000"/>
                  </a:spcBef>
                  <a:buClr>
                    <a:srgbClr val="CC0000"/>
                  </a:buClr>
                  <a:buSzPct val="80000"/>
                  <a:buFont typeface="Wingdings" pitchFamily="2" charset="2"/>
                  <a:buChar char="l"/>
                  <a:defRPr sz="2800" b="1">
                    <a:solidFill>
                      <a:srgbClr val="0000CC"/>
                    </a:solidFill>
                    <a:latin typeface="Garamond" pitchFamily="18" charset="0"/>
                  </a:defRPr>
                </a:lvl2pPr>
                <a:lvl3pPr marL="1143000" indent="-228600" eaLnBrk="0" hangingPunct="0">
                  <a:lnSpc>
                    <a:spcPct val="80000"/>
                  </a:lnSpc>
                  <a:spcBef>
                    <a:spcPct val="20000"/>
                  </a:spcBef>
                  <a:buClr>
                    <a:srgbClr val="0000CC"/>
                  </a:buClr>
                  <a:buSzPct val="65000"/>
                  <a:buFont typeface="ZapfDingbats" pitchFamily="82" charset="2"/>
                  <a:buChar char="l"/>
                  <a:defRPr sz="2400" b="1">
                    <a:solidFill>
                      <a:srgbClr val="0000FF"/>
                    </a:solidFill>
                    <a:latin typeface="Garamond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DC0081"/>
                  </a:buClr>
                  <a:buSzPct val="65000"/>
                  <a:buFont typeface="Wingdings" pitchFamily="2" charset="2"/>
                  <a:buChar char="l"/>
                  <a:defRPr b="1">
                    <a:solidFill>
                      <a:srgbClr val="0000CC"/>
                    </a:solidFill>
                    <a:latin typeface="Garamond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C0081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>
                  <a:solidFill>
                    <a:schemeClr val="tx1"/>
                  </a:solidFill>
                  <a:latin typeface="ZapfDingbats" pitchFamily="82" charset="2"/>
                </a:endParaRPr>
              </a:p>
            </p:txBody>
          </p:sp>
        </p:grpSp>
      </p:grpSp>
      <p:graphicFrame>
        <p:nvGraphicFramePr>
          <p:cNvPr id="18443" name="Object 3"/>
          <p:cNvGraphicFramePr>
            <a:graphicFrameLocks noChangeAspect="1"/>
          </p:cNvGraphicFramePr>
          <p:nvPr/>
        </p:nvGraphicFramePr>
        <p:xfrm>
          <a:off x="2071688" y="1566863"/>
          <a:ext cx="3114675" cy="219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7" name="Clip" r:id="rId7" imgW="2827338" imgH="3497263" progId="MS_ClipArt_Gallery.2">
                  <p:embed/>
                </p:oleObj>
              </mc:Choice>
              <mc:Fallback>
                <p:oleObj name="Clip" r:id="rId7" imgW="2827338" imgH="3497263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88" y="1566863"/>
                        <a:ext cx="3114675" cy="219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44" name="Picture 30" descr="C:\Program Files\Common Files\Microsoft Shared\Clipart\cagcat50\pe01561_.w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839913"/>
            <a:ext cx="116681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5" name="AutoShape 31"/>
          <p:cNvSpPr>
            <a:spLocks noChangeArrowheads="1"/>
          </p:cNvSpPr>
          <p:nvPr/>
        </p:nvSpPr>
        <p:spPr bwMode="auto">
          <a:xfrm>
            <a:off x="454025" y="1812925"/>
            <a:ext cx="1752600" cy="687388"/>
          </a:xfrm>
          <a:prstGeom prst="rightArrowCallout">
            <a:avLst>
              <a:gd name="adj1" fmla="val 25000"/>
              <a:gd name="adj2" fmla="val 25000"/>
              <a:gd name="adj3" fmla="val 42494"/>
              <a:gd name="adj4" fmla="val 66667"/>
            </a:avLst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pic>
        <p:nvPicPr>
          <p:cNvPr id="18446" name="Picture 32" descr="C:\Program Files\Common Files\Microsoft Shared\Clipart\cagcat50\bd06663_.wm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613" y="3667125"/>
            <a:ext cx="950912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447" name="Object 4"/>
          <p:cNvGraphicFramePr>
            <a:graphicFrameLocks noChangeAspect="1"/>
          </p:cNvGraphicFramePr>
          <p:nvPr/>
        </p:nvGraphicFramePr>
        <p:xfrm>
          <a:off x="6457950" y="4991100"/>
          <a:ext cx="971550" cy="18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8" name="Clip" r:id="rId11" imgW="6545263" imgH="1706563" progId="MS_ClipArt_Gallery.2">
                  <p:embed/>
                </p:oleObj>
              </mc:Choice>
              <mc:Fallback>
                <p:oleObj name="Clip" r:id="rId11" imgW="6545263" imgH="1706563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7950" y="4991100"/>
                        <a:ext cx="971550" cy="184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8" name="Line 34"/>
          <p:cNvSpPr>
            <a:spLocks noChangeShapeType="1"/>
          </p:cNvSpPr>
          <p:nvPr/>
        </p:nvSpPr>
        <p:spPr bwMode="auto">
          <a:xfrm flipV="1">
            <a:off x="2144713" y="4086225"/>
            <a:ext cx="1687512" cy="4921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9" name="Line 35"/>
          <p:cNvSpPr>
            <a:spLocks noChangeShapeType="1"/>
          </p:cNvSpPr>
          <p:nvPr/>
        </p:nvSpPr>
        <p:spPr bwMode="auto">
          <a:xfrm>
            <a:off x="2801938" y="4086225"/>
            <a:ext cx="1039812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8450" name="Group 36"/>
          <p:cNvGrpSpPr>
            <a:grpSpLocks/>
          </p:cNvGrpSpPr>
          <p:nvPr/>
        </p:nvGrpSpPr>
        <p:grpSpPr bwMode="auto">
          <a:xfrm>
            <a:off x="2655888" y="1706563"/>
            <a:ext cx="157162" cy="122237"/>
            <a:chOff x="1344" y="1856"/>
            <a:chExt cx="122" cy="166"/>
          </a:xfrm>
        </p:grpSpPr>
        <p:sp>
          <p:nvSpPr>
            <p:cNvPr id="18484" name="Line 37"/>
            <p:cNvSpPr>
              <a:spLocks noChangeShapeType="1"/>
            </p:cNvSpPr>
            <p:nvPr/>
          </p:nvSpPr>
          <p:spPr bwMode="auto">
            <a:xfrm flipV="1">
              <a:off x="1400" y="1878"/>
              <a:ext cx="0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5" name="AutoShape 38"/>
            <p:cNvSpPr>
              <a:spLocks noChangeArrowheads="1"/>
            </p:cNvSpPr>
            <p:nvPr/>
          </p:nvSpPr>
          <p:spPr bwMode="auto">
            <a:xfrm flipV="1">
              <a:off x="1344" y="1856"/>
              <a:ext cx="122" cy="111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</p:grpSp>
      <p:sp>
        <p:nvSpPr>
          <p:cNvPr id="18451" name="Line 39"/>
          <p:cNvSpPr>
            <a:spLocks noChangeShapeType="1"/>
          </p:cNvSpPr>
          <p:nvPr/>
        </p:nvSpPr>
        <p:spPr bwMode="auto">
          <a:xfrm flipH="1">
            <a:off x="1828800" y="1776413"/>
            <a:ext cx="669925" cy="7175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2" name="Line 40"/>
          <p:cNvSpPr>
            <a:spLocks noChangeShapeType="1"/>
          </p:cNvSpPr>
          <p:nvPr/>
        </p:nvSpPr>
        <p:spPr bwMode="auto">
          <a:xfrm flipH="1">
            <a:off x="3167063" y="4156075"/>
            <a:ext cx="779462" cy="4429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3" name="Line 41"/>
          <p:cNvSpPr>
            <a:spLocks noChangeShapeType="1"/>
          </p:cNvSpPr>
          <p:nvPr/>
        </p:nvSpPr>
        <p:spPr bwMode="auto">
          <a:xfrm flipH="1">
            <a:off x="5651500" y="4086225"/>
            <a:ext cx="454025" cy="4429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4" name="Line 42"/>
          <p:cNvSpPr>
            <a:spLocks noChangeShapeType="1"/>
          </p:cNvSpPr>
          <p:nvPr/>
        </p:nvSpPr>
        <p:spPr bwMode="auto">
          <a:xfrm>
            <a:off x="6381750" y="4156075"/>
            <a:ext cx="454025" cy="4429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5" name="Text Box 43"/>
          <p:cNvSpPr txBox="1">
            <a:spLocks noChangeArrowheads="1"/>
          </p:cNvSpPr>
          <p:nvPr/>
        </p:nvSpPr>
        <p:spPr bwMode="auto">
          <a:xfrm>
            <a:off x="5384800" y="1681163"/>
            <a:ext cx="3492500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FF"/>
                </a:solidFill>
              </a:rPr>
              <a:t>Internet (for the Z generation)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FF"/>
                </a:solidFill>
              </a:rPr>
              <a:t>“Cellular”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FF"/>
                </a:solidFill>
              </a:rPr>
              <a:t>Entertainment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FF"/>
                </a:solidFill>
              </a:rPr>
              <a:t>Commerce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FF"/>
                </a:solidFill>
              </a:rPr>
              <a:t>Smart Homes/Spaces/Structures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FF"/>
                </a:solidFill>
              </a:rPr>
              <a:t>Sensor Networks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FF"/>
                </a:solidFill>
              </a:rPr>
              <a:t>Automated Highways/Factories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FF"/>
                </a:solidFill>
              </a:rPr>
              <a:t>…</a:t>
            </a:r>
          </a:p>
        </p:txBody>
      </p:sp>
      <p:sp>
        <p:nvSpPr>
          <p:cNvPr id="18456" name="Line 44"/>
          <p:cNvSpPr>
            <a:spLocks noChangeShapeType="1"/>
          </p:cNvSpPr>
          <p:nvPr/>
        </p:nvSpPr>
        <p:spPr bwMode="auto">
          <a:xfrm>
            <a:off x="4337050" y="4016375"/>
            <a:ext cx="1557338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7" name="Line 45"/>
          <p:cNvSpPr>
            <a:spLocks noChangeShapeType="1"/>
          </p:cNvSpPr>
          <p:nvPr/>
        </p:nvSpPr>
        <p:spPr bwMode="auto">
          <a:xfrm>
            <a:off x="2874963" y="1776413"/>
            <a:ext cx="1168400" cy="1524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8" name="Line 46"/>
          <p:cNvSpPr>
            <a:spLocks noChangeShapeType="1"/>
          </p:cNvSpPr>
          <p:nvPr/>
        </p:nvSpPr>
        <p:spPr bwMode="auto">
          <a:xfrm>
            <a:off x="2363788" y="4786313"/>
            <a:ext cx="58420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9" name="Line 47"/>
          <p:cNvSpPr>
            <a:spLocks noChangeShapeType="1"/>
          </p:cNvSpPr>
          <p:nvPr/>
        </p:nvSpPr>
        <p:spPr bwMode="auto">
          <a:xfrm>
            <a:off x="5797550" y="4856163"/>
            <a:ext cx="842963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0" name="Rectangle 48"/>
          <p:cNvSpPr>
            <a:spLocks noChangeArrowheads="1"/>
          </p:cNvSpPr>
          <p:nvPr/>
        </p:nvSpPr>
        <p:spPr bwMode="auto">
          <a:xfrm>
            <a:off x="1762125" y="2903538"/>
            <a:ext cx="131763" cy="12858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18461" name="Line 49"/>
          <p:cNvSpPr>
            <a:spLocks noChangeShapeType="1"/>
          </p:cNvSpPr>
          <p:nvPr/>
        </p:nvSpPr>
        <p:spPr bwMode="auto">
          <a:xfrm>
            <a:off x="1825625" y="2825750"/>
            <a:ext cx="4763" cy="8255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2" name="Rectangle 50"/>
          <p:cNvSpPr>
            <a:spLocks noChangeArrowheads="1"/>
          </p:cNvSpPr>
          <p:nvPr/>
        </p:nvSpPr>
        <p:spPr bwMode="auto">
          <a:xfrm>
            <a:off x="1563688" y="3333750"/>
            <a:ext cx="133350" cy="12858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18463" name="Line 51"/>
          <p:cNvSpPr>
            <a:spLocks noChangeShapeType="1"/>
          </p:cNvSpPr>
          <p:nvPr/>
        </p:nvSpPr>
        <p:spPr bwMode="auto">
          <a:xfrm>
            <a:off x="1641475" y="3241675"/>
            <a:ext cx="4763" cy="84138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8464" name="Group 52"/>
          <p:cNvGrpSpPr>
            <a:grpSpLocks/>
          </p:cNvGrpSpPr>
          <p:nvPr/>
        </p:nvGrpSpPr>
        <p:grpSpPr bwMode="auto">
          <a:xfrm>
            <a:off x="738188" y="2987675"/>
            <a:ext cx="133350" cy="190500"/>
            <a:chOff x="4431" y="3005"/>
            <a:chExt cx="99" cy="186"/>
          </a:xfrm>
        </p:grpSpPr>
        <p:sp>
          <p:nvSpPr>
            <p:cNvPr id="18482" name="Rectangle 53"/>
            <p:cNvSpPr>
              <a:spLocks noChangeArrowheads="1"/>
            </p:cNvSpPr>
            <p:nvPr/>
          </p:nvSpPr>
          <p:spPr bwMode="auto">
            <a:xfrm>
              <a:off x="4431" y="3065"/>
              <a:ext cx="99" cy="12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sp>
          <p:nvSpPr>
            <p:cNvPr id="18483" name="Line 54"/>
            <p:cNvSpPr>
              <a:spLocks noChangeShapeType="1"/>
            </p:cNvSpPr>
            <p:nvPr/>
          </p:nvSpPr>
          <p:spPr bwMode="auto">
            <a:xfrm>
              <a:off x="4485" y="3005"/>
              <a:ext cx="0" cy="7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65" name="Rectangle 55"/>
          <p:cNvSpPr>
            <a:spLocks noChangeArrowheads="1"/>
          </p:cNvSpPr>
          <p:nvPr/>
        </p:nvSpPr>
        <p:spPr bwMode="auto">
          <a:xfrm>
            <a:off x="1203325" y="3028950"/>
            <a:ext cx="133350" cy="12858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18466" name="Line 56"/>
          <p:cNvSpPr>
            <a:spLocks noChangeShapeType="1"/>
          </p:cNvSpPr>
          <p:nvPr/>
        </p:nvSpPr>
        <p:spPr bwMode="auto">
          <a:xfrm>
            <a:off x="1266825" y="2951163"/>
            <a:ext cx="4763" cy="8255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7" name="Rectangle 57"/>
          <p:cNvSpPr>
            <a:spLocks noChangeArrowheads="1"/>
          </p:cNvSpPr>
          <p:nvPr/>
        </p:nvSpPr>
        <p:spPr bwMode="auto">
          <a:xfrm>
            <a:off x="1924050" y="3595688"/>
            <a:ext cx="133350" cy="12858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18468" name="Line 58"/>
          <p:cNvSpPr>
            <a:spLocks noChangeShapeType="1"/>
          </p:cNvSpPr>
          <p:nvPr/>
        </p:nvSpPr>
        <p:spPr bwMode="auto">
          <a:xfrm>
            <a:off x="2001838" y="3505200"/>
            <a:ext cx="4762" cy="8255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9" name="Rectangle 59"/>
          <p:cNvSpPr>
            <a:spLocks noChangeArrowheads="1"/>
          </p:cNvSpPr>
          <p:nvPr/>
        </p:nvSpPr>
        <p:spPr bwMode="auto">
          <a:xfrm>
            <a:off x="1057275" y="3573463"/>
            <a:ext cx="133350" cy="12858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18470" name="Line 60"/>
          <p:cNvSpPr>
            <a:spLocks noChangeShapeType="1"/>
          </p:cNvSpPr>
          <p:nvPr/>
        </p:nvSpPr>
        <p:spPr bwMode="auto">
          <a:xfrm>
            <a:off x="1138238" y="3486150"/>
            <a:ext cx="1587" cy="7937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1" name="Line 61"/>
          <p:cNvSpPr>
            <a:spLocks noChangeShapeType="1"/>
          </p:cNvSpPr>
          <p:nvPr/>
        </p:nvSpPr>
        <p:spPr bwMode="auto">
          <a:xfrm>
            <a:off x="877888" y="2998788"/>
            <a:ext cx="282575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2" name="Line 62"/>
          <p:cNvSpPr>
            <a:spLocks noChangeShapeType="1"/>
          </p:cNvSpPr>
          <p:nvPr/>
        </p:nvSpPr>
        <p:spPr bwMode="auto">
          <a:xfrm flipV="1">
            <a:off x="1309688" y="2862263"/>
            <a:ext cx="384175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3" name="Line 63"/>
          <p:cNvSpPr>
            <a:spLocks noChangeShapeType="1"/>
          </p:cNvSpPr>
          <p:nvPr/>
        </p:nvSpPr>
        <p:spPr bwMode="auto">
          <a:xfrm>
            <a:off x="1798638" y="2930525"/>
            <a:ext cx="153987" cy="3762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4" name="Line 64"/>
          <p:cNvSpPr>
            <a:spLocks noChangeShapeType="1"/>
          </p:cNvSpPr>
          <p:nvPr/>
        </p:nvSpPr>
        <p:spPr bwMode="auto">
          <a:xfrm>
            <a:off x="865188" y="3054350"/>
            <a:ext cx="190500" cy="2905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5" name="Line 65"/>
          <p:cNvSpPr>
            <a:spLocks noChangeShapeType="1"/>
          </p:cNvSpPr>
          <p:nvPr/>
        </p:nvSpPr>
        <p:spPr bwMode="auto">
          <a:xfrm flipV="1">
            <a:off x="1079500" y="2943225"/>
            <a:ext cx="141288" cy="3381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6" name="Line 66"/>
          <p:cNvSpPr>
            <a:spLocks noChangeShapeType="1"/>
          </p:cNvSpPr>
          <p:nvPr/>
        </p:nvSpPr>
        <p:spPr bwMode="auto">
          <a:xfrm>
            <a:off x="1266825" y="2970213"/>
            <a:ext cx="280988" cy="2127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7" name="Line 67"/>
          <p:cNvSpPr>
            <a:spLocks noChangeShapeType="1"/>
          </p:cNvSpPr>
          <p:nvPr/>
        </p:nvSpPr>
        <p:spPr bwMode="auto">
          <a:xfrm flipV="1">
            <a:off x="1136650" y="3287713"/>
            <a:ext cx="331788" cy="1063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8" name="Line 68"/>
          <p:cNvSpPr>
            <a:spLocks noChangeShapeType="1"/>
          </p:cNvSpPr>
          <p:nvPr/>
        </p:nvSpPr>
        <p:spPr bwMode="auto">
          <a:xfrm>
            <a:off x="1668463" y="3273425"/>
            <a:ext cx="244475" cy="165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9" name="Line 69"/>
          <p:cNvSpPr>
            <a:spLocks noChangeShapeType="1"/>
          </p:cNvSpPr>
          <p:nvPr/>
        </p:nvSpPr>
        <p:spPr bwMode="auto">
          <a:xfrm flipH="1">
            <a:off x="1779588" y="1743075"/>
            <a:ext cx="658812" cy="2301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80" name="Text Box 70"/>
          <p:cNvSpPr txBox="1">
            <a:spLocks noChangeArrowheads="1"/>
          </p:cNvSpPr>
          <p:nvPr/>
        </p:nvSpPr>
        <p:spPr bwMode="auto">
          <a:xfrm>
            <a:off x="560388" y="5338763"/>
            <a:ext cx="786923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0">
                <a:latin typeface="Times New Roman" pitchFamily="18" charset="0"/>
              </a:rPr>
              <a:t>Applications have hard delay constraints, rate requirements,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0">
                <a:latin typeface="Times New Roman" pitchFamily="18" charset="0"/>
              </a:rPr>
              <a:t>energy constraints, and/or security constraints that </a:t>
            </a:r>
            <a:r>
              <a:rPr lang="en-US" altLang="en-US" sz="2400" b="0">
                <a:solidFill>
                  <a:srgbClr val="CC0000"/>
                </a:solidFill>
                <a:latin typeface="Times New Roman" pitchFamily="18" charset="0"/>
              </a:rPr>
              <a:t>must</a:t>
            </a:r>
            <a:r>
              <a:rPr lang="en-US" altLang="en-US" sz="2400" b="0">
                <a:latin typeface="Times New Roman" pitchFamily="18" charset="0"/>
              </a:rPr>
              <a:t> be met</a:t>
            </a:r>
          </a:p>
        </p:txBody>
      </p:sp>
      <p:sp>
        <p:nvSpPr>
          <p:cNvPr id="760903" name="Text Box 71"/>
          <p:cNvSpPr txBox="1">
            <a:spLocks noChangeArrowheads="1"/>
          </p:cNvSpPr>
          <p:nvPr/>
        </p:nvSpPr>
        <p:spPr bwMode="auto">
          <a:xfrm>
            <a:off x="1536700" y="6183313"/>
            <a:ext cx="5967413" cy="4857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0">
                <a:solidFill>
                  <a:srgbClr val="000000"/>
                </a:solidFill>
                <a:latin typeface="Times New Roman" pitchFamily="18" charset="0"/>
              </a:rPr>
              <a:t>These requirements are collectively called QoS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0903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Challenges to meeting QoS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2288" y="1803400"/>
            <a:ext cx="8007350" cy="47386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Underlying channels, networks, and end-devices are heterogenous </a:t>
            </a:r>
          </a:p>
          <a:p>
            <a:pPr>
              <a:lnSpc>
                <a:spcPct val="4000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Traffic patterns, user locations, and network conditions are constantly changing</a:t>
            </a:r>
          </a:p>
          <a:p>
            <a:pPr>
              <a:lnSpc>
                <a:spcPct val="3000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Hard constraints cannot be guaranteed, and average constraints can be poor metrics.</a:t>
            </a:r>
          </a:p>
          <a:p>
            <a:pPr>
              <a:lnSpc>
                <a:spcPct val="6000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No single layer in the protocol stack can support QoS: cross-layer design needed</a:t>
            </a:r>
          </a:p>
          <a:p>
            <a:pPr>
              <a:lnSpc>
                <a:spcPct val="20000"/>
              </a:lnSpc>
            </a:pPr>
            <a:endParaRPr lang="en-US" altLang="en-US" sz="280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A Brief Introduction</a:t>
            </a:r>
            <a:br>
              <a:rPr lang="en-US" altLang="en-US" smtClean="0"/>
            </a:br>
            <a:r>
              <a:rPr lang="en-US" altLang="en-US" smtClean="0"/>
              <a:t>to Protocol Layers</a:t>
            </a:r>
          </a:p>
        </p:txBody>
      </p:sp>
      <p:sp>
        <p:nvSpPr>
          <p:cNvPr id="20483" name="Text Box 6"/>
          <p:cNvSpPr txBox="1">
            <a:spLocks noChangeArrowheads="1"/>
          </p:cNvSpPr>
          <p:nvPr/>
        </p:nvSpPr>
        <p:spPr bwMode="auto">
          <a:xfrm>
            <a:off x="365125" y="1765300"/>
            <a:ext cx="856615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i="1">
                <a:solidFill>
                  <a:srgbClr val="CC0000"/>
                </a:solidFill>
              </a:rPr>
              <a:t>Premise:</a:t>
            </a:r>
            <a:r>
              <a:rPr lang="en-US" altLang="en-US" sz="2400">
                <a:solidFill>
                  <a:srgbClr val="CC0000"/>
                </a:solidFill>
              </a:rPr>
              <a:t> Break network tasks into logically distinct entities, each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rgbClr val="CC0000"/>
                </a:solidFill>
              </a:rPr>
              <a:t>built on top of the service provided by the lower layer entities. </a:t>
            </a:r>
          </a:p>
        </p:txBody>
      </p:sp>
      <p:grpSp>
        <p:nvGrpSpPr>
          <p:cNvPr id="2" name="Group 64"/>
          <p:cNvGrpSpPr>
            <a:grpSpLocks/>
          </p:cNvGrpSpPr>
          <p:nvPr/>
        </p:nvGrpSpPr>
        <p:grpSpPr bwMode="auto">
          <a:xfrm>
            <a:off x="792163" y="2767013"/>
            <a:ext cx="7543800" cy="3871912"/>
            <a:chOff x="499" y="1743"/>
            <a:chExt cx="4752" cy="2439"/>
          </a:xfrm>
        </p:grpSpPr>
        <p:sp>
          <p:nvSpPr>
            <p:cNvPr id="20485" name="Rectangle 8"/>
            <p:cNvSpPr>
              <a:spLocks noChangeArrowheads="1"/>
            </p:cNvSpPr>
            <p:nvPr/>
          </p:nvSpPr>
          <p:spPr bwMode="auto">
            <a:xfrm>
              <a:off x="643" y="1743"/>
              <a:ext cx="1073" cy="240"/>
            </a:xfrm>
            <a:prstGeom prst="rect">
              <a:avLst/>
            </a:prstGeom>
            <a:solidFill>
              <a:srgbClr val="FFFFCC"/>
            </a:solidFill>
            <a:ln w="2540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sp>
          <p:nvSpPr>
            <p:cNvPr id="20486" name="Text Box 9"/>
            <p:cNvSpPr txBox="1">
              <a:spLocks noChangeArrowheads="1"/>
            </p:cNvSpPr>
            <p:nvPr/>
          </p:nvSpPr>
          <p:spPr bwMode="auto">
            <a:xfrm>
              <a:off x="691" y="1743"/>
              <a:ext cx="98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latin typeface="Arial" pitchFamily="34" charset="0"/>
                </a:rPr>
                <a:t>Application</a:t>
              </a:r>
            </a:p>
          </p:txBody>
        </p:sp>
        <p:sp>
          <p:nvSpPr>
            <p:cNvPr id="20487" name="Rectangle 10"/>
            <p:cNvSpPr>
              <a:spLocks noChangeArrowheads="1"/>
            </p:cNvSpPr>
            <p:nvPr/>
          </p:nvSpPr>
          <p:spPr bwMode="auto">
            <a:xfrm>
              <a:off x="643" y="1983"/>
              <a:ext cx="1073" cy="240"/>
            </a:xfrm>
            <a:prstGeom prst="rect">
              <a:avLst/>
            </a:prstGeom>
            <a:solidFill>
              <a:srgbClr val="FFFFCC"/>
            </a:solidFill>
            <a:ln w="2540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sp>
          <p:nvSpPr>
            <p:cNvPr id="20488" name="Text Box 11"/>
            <p:cNvSpPr txBox="1">
              <a:spLocks noChangeArrowheads="1"/>
            </p:cNvSpPr>
            <p:nvPr/>
          </p:nvSpPr>
          <p:spPr bwMode="auto">
            <a:xfrm>
              <a:off x="662" y="1973"/>
              <a:ext cx="10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latin typeface="Arial" pitchFamily="34" charset="0"/>
                </a:rPr>
                <a:t>Presentation</a:t>
              </a:r>
            </a:p>
          </p:txBody>
        </p:sp>
        <p:sp>
          <p:nvSpPr>
            <p:cNvPr id="20489" name="Rectangle 12"/>
            <p:cNvSpPr>
              <a:spLocks noChangeArrowheads="1"/>
            </p:cNvSpPr>
            <p:nvPr/>
          </p:nvSpPr>
          <p:spPr bwMode="auto">
            <a:xfrm>
              <a:off x="643" y="2223"/>
              <a:ext cx="1073" cy="240"/>
            </a:xfrm>
            <a:prstGeom prst="rect">
              <a:avLst/>
            </a:prstGeom>
            <a:solidFill>
              <a:srgbClr val="FFFFCC"/>
            </a:solidFill>
            <a:ln w="2540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sp>
          <p:nvSpPr>
            <p:cNvPr id="20490" name="Text Box 13"/>
            <p:cNvSpPr txBox="1">
              <a:spLocks noChangeArrowheads="1"/>
            </p:cNvSpPr>
            <p:nvPr/>
          </p:nvSpPr>
          <p:spPr bwMode="auto">
            <a:xfrm>
              <a:off x="806" y="2213"/>
              <a:ext cx="73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latin typeface="Arial" pitchFamily="34" charset="0"/>
                </a:rPr>
                <a:t>Session</a:t>
              </a:r>
            </a:p>
          </p:txBody>
        </p:sp>
        <p:sp>
          <p:nvSpPr>
            <p:cNvPr id="20491" name="Rectangle 14"/>
            <p:cNvSpPr>
              <a:spLocks noChangeArrowheads="1"/>
            </p:cNvSpPr>
            <p:nvPr/>
          </p:nvSpPr>
          <p:spPr bwMode="auto">
            <a:xfrm>
              <a:off x="643" y="2463"/>
              <a:ext cx="1073" cy="240"/>
            </a:xfrm>
            <a:prstGeom prst="rect">
              <a:avLst/>
            </a:prstGeom>
            <a:solidFill>
              <a:srgbClr val="FFFFCC"/>
            </a:solidFill>
            <a:ln w="2540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sp>
          <p:nvSpPr>
            <p:cNvPr id="20492" name="Text Box 15"/>
            <p:cNvSpPr txBox="1">
              <a:spLocks noChangeArrowheads="1"/>
            </p:cNvSpPr>
            <p:nvPr/>
          </p:nvSpPr>
          <p:spPr bwMode="auto">
            <a:xfrm>
              <a:off x="757" y="2453"/>
              <a:ext cx="86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latin typeface="Arial" pitchFamily="34" charset="0"/>
                </a:rPr>
                <a:t>Transport</a:t>
              </a:r>
            </a:p>
          </p:txBody>
        </p:sp>
        <p:sp>
          <p:nvSpPr>
            <p:cNvPr id="20493" name="Rectangle 16"/>
            <p:cNvSpPr>
              <a:spLocks noChangeArrowheads="1"/>
            </p:cNvSpPr>
            <p:nvPr/>
          </p:nvSpPr>
          <p:spPr bwMode="auto">
            <a:xfrm>
              <a:off x="643" y="2703"/>
              <a:ext cx="1073" cy="240"/>
            </a:xfrm>
            <a:prstGeom prst="rect">
              <a:avLst/>
            </a:prstGeom>
            <a:solidFill>
              <a:srgbClr val="99CCFF"/>
            </a:solidFill>
            <a:ln w="2540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sp>
          <p:nvSpPr>
            <p:cNvPr id="20494" name="Text Box 17"/>
            <p:cNvSpPr txBox="1">
              <a:spLocks noChangeArrowheads="1"/>
            </p:cNvSpPr>
            <p:nvPr/>
          </p:nvSpPr>
          <p:spPr bwMode="auto">
            <a:xfrm>
              <a:off x="757" y="2693"/>
              <a:ext cx="74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latin typeface="Arial" pitchFamily="34" charset="0"/>
                </a:rPr>
                <a:t>Network</a:t>
              </a:r>
            </a:p>
          </p:txBody>
        </p:sp>
        <p:sp>
          <p:nvSpPr>
            <p:cNvPr id="20495" name="Rectangle 18"/>
            <p:cNvSpPr>
              <a:spLocks noChangeArrowheads="1"/>
            </p:cNvSpPr>
            <p:nvPr/>
          </p:nvSpPr>
          <p:spPr bwMode="auto">
            <a:xfrm>
              <a:off x="643" y="2943"/>
              <a:ext cx="1073" cy="240"/>
            </a:xfrm>
            <a:prstGeom prst="rect">
              <a:avLst/>
            </a:prstGeom>
            <a:solidFill>
              <a:srgbClr val="99CCFF"/>
            </a:solidFill>
            <a:ln w="2540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sp>
          <p:nvSpPr>
            <p:cNvPr id="20496" name="Text Box 19"/>
            <p:cNvSpPr txBox="1">
              <a:spLocks noChangeArrowheads="1"/>
            </p:cNvSpPr>
            <p:nvPr/>
          </p:nvSpPr>
          <p:spPr bwMode="auto">
            <a:xfrm>
              <a:off x="757" y="2933"/>
              <a:ext cx="73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latin typeface="Arial" pitchFamily="34" charset="0"/>
                </a:rPr>
                <a:t>Datalink</a:t>
              </a:r>
            </a:p>
          </p:txBody>
        </p:sp>
        <p:sp>
          <p:nvSpPr>
            <p:cNvPr id="20497" name="Rectangle 20"/>
            <p:cNvSpPr>
              <a:spLocks noChangeArrowheads="1"/>
            </p:cNvSpPr>
            <p:nvPr/>
          </p:nvSpPr>
          <p:spPr bwMode="auto">
            <a:xfrm>
              <a:off x="643" y="3183"/>
              <a:ext cx="1073" cy="240"/>
            </a:xfrm>
            <a:prstGeom prst="rect">
              <a:avLst/>
            </a:prstGeom>
            <a:solidFill>
              <a:srgbClr val="99CCFF"/>
            </a:solidFill>
            <a:ln w="2540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sp>
          <p:nvSpPr>
            <p:cNvPr id="20498" name="Text Box 21"/>
            <p:cNvSpPr txBox="1">
              <a:spLocks noChangeArrowheads="1"/>
            </p:cNvSpPr>
            <p:nvPr/>
          </p:nvSpPr>
          <p:spPr bwMode="auto">
            <a:xfrm>
              <a:off x="740" y="3173"/>
              <a:ext cx="76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latin typeface="Arial" pitchFamily="34" charset="0"/>
                </a:rPr>
                <a:t>Physical</a:t>
              </a:r>
            </a:p>
          </p:txBody>
        </p:sp>
        <p:sp>
          <p:nvSpPr>
            <p:cNvPr id="20499" name="Rectangle 22"/>
            <p:cNvSpPr>
              <a:spLocks noChangeArrowheads="1"/>
            </p:cNvSpPr>
            <p:nvPr/>
          </p:nvSpPr>
          <p:spPr bwMode="auto">
            <a:xfrm>
              <a:off x="2306" y="2703"/>
              <a:ext cx="1073" cy="240"/>
            </a:xfrm>
            <a:prstGeom prst="rect">
              <a:avLst/>
            </a:prstGeom>
            <a:solidFill>
              <a:srgbClr val="99CCFF"/>
            </a:solidFill>
            <a:ln w="2540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sp>
          <p:nvSpPr>
            <p:cNvPr id="20500" name="Text Box 23"/>
            <p:cNvSpPr txBox="1">
              <a:spLocks noChangeArrowheads="1"/>
            </p:cNvSpPr>
            <p:nvPr/>
          </p:nvSpPr>
          <p:spPr bwMode="auto">
            <a:xfrm>
              <a:off x="2420" y="2693"/>
              <a:ext cx="74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latin typeface="Arial" pitchFamily="34" charset="0"/>
                </a:rPr>
                <a:t>Network</a:t>
              </a:r>
            </a:p>
          </p:txBody>
        </p:sp>
        <p:sp>
          <p:nvSpPr>
            <p:cNvPr id="20501" name="Rectangle 24"/>
            <p:cNvSpPr>
              <a:spLocks noChangeArrowheads="1"/>
            </p:cNvSpPr>
            <p:nvPr/>
          </p:nvSpPr>
          <p:spPr bwMode="auto">
            <a:xfrm>
              <a:off x="2306" y="2943"/>
              <a:ext cx="1073" cy="240"/>
            </a:xfrm>
            <a:prstGeom prst="rect">
              <a:avLst/>
            </a:prstGeom>
            <a:solidFill>
              <a:srgbClr val="99CCFF"/>
            </a:solidFill>
            <a:ln w="2540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sp>
          <p:nvSpPr>
            <p:cNvPr id="20502" name="Text Box 25"/>
            <p:cNvSpPr txBox="1">
              <a:spLocks noChangeArrowheads="1"/>
            </p:cNvSpPr>
            <p:nvPr/>
          </p:nvSpPr>
          <p:spPr bwMode="auto">
            <a:xfrm>
              <a:off x="2420" y="2933"/>
              <a:ext cx="73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latin typeface="Arial" pitchFamily="34" charset="0"/>
                </a:rPr>
                <a:t>Datalink</a:t>
              </a:r>
            </a:p>
          </p:txBody>
        </p:sp>
        <p:sp>
          <p:nvSpPr>
            <p:cNvPr id="20503" name="Rectangle 26"/>
            <p:cNvSpPr>
              <a:spLocks noChangeArrowheads="1"/>
            </p:cNvSpPr>
            <p:nvPr/>
          </p:nvSpPr>
          <p:spPr bwMode="auto">
            <a:xfrm>
              <a:off x="2306" y="3183"/>
              <a:ext cx="1073" cy="240"/>
            </a:xfrm>
            <a:prstGeom prst="rect">
              <a:avLst/>
            </a:prstGeom>
            <a:solidFill>
              <a:srgbClr val="99CCFF"/>
            </a:solidFill>
            <a:ln w="2540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sp>
          <p:nvSpPr>
            <p:cNvPr id="20504" name="Text Box 27"/>
            <p:cNvSpPr txBox="1">
              <a:spLocks noChangeArrowheads="1"/>
            </p:cNvSpPr>
            <p:nvPr/>
          </p:nvSpPr>
          <p:spPr bwMode="auto">
            <a:xfrm>
              <a:off x="2403" y="3173"/>
              <a:ext cx="76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latin typeface="Arial" pitchFamily="34" charset="0"/>
                </a:rPr>
                <a:t>Physical</a:t>
              </a:r>
            </a:p>
          </p:txBody>
        </p:sp>
        <p:sp>
          <p:nvSpPr>
            <p:cNvPr id="20505" name="Rectangle 28"/>
            <p:cNvSpPr>
              <a:spLocks noChangeArrowheads="1"/>
            </p:cNvSpPr>
            <p:nvPr/>
          </p:nvSpPr>
          <p:spPr bwMode="auto">
            <a:xfrm>
              <a:off x="499" y="3423"/>
              <a:ext cx="4752" cy="240"/>
            </a:xfrm>
            <a:prstGeom prst="rect">
              <a:avLst/>
            </a:prstGeom>
            <a:solidFill>
              <a:srgbClr val="EAEAEA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sp>
          <p:nvSpPr>
            <p:cNvPr id="20506" name="Text Box 29"/>
            <p:cNvSpPr txBox="1">
              <a:spLocks noChangeArrowheads="1"/>
            </p:cNvSpPr>
            <p:nvPr/>
          </p:nvSpPr>
          <p:spPr bwMode="auto">
            <a:xfrm>
              <a:off x="2179" y="3413"/>
              <a:ext cx="142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solidFill>
                    <a:srgbClr val="000000"/>
                  </a:solidFill>
                  <a:latin typeface="Arial" pitchFamily="34" charset="0"/>
                </a:rPr>
                <a:t>Physical medium</a:t>
              </a:r>
            </a:p>
          </p:txBody>
        </p:sp>
        <p:cxnSp>
          <p:nvCxnSpPr>
            <p:cNvPr id="20507" name="AutoShape 30"/>
            <p:cNvCxnSpPr>
              <a:cxnSpLocks noChangeShapeType="1"/>
              <a:stCxn id="20497" idx="3"/>
              <a:endCxn id="20503" idx="1"/>
            </p:cNvCxnSpPr>
            <p:nvPr/>
          </p:nvCxnSpPr>
          <p:spPr bwMode="auto">
            <a:xfrm>
              <a:off x="1724" y="3303"/>
              <a:ext cx="574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08" name="AutoShape 31"/>
            <p:cNvCxnSpPr>
              <a:cxnSpLocks noChangeShapeType="1"/>
              <a:stCxn id="20495" idx="3"/>
              <a:endCxn id="20501" idx="1"/>
            </p:cNvCxnSpPr>
            <p:nvPr/>
          </p:nvCxnSpPr>
          <p:spPr bwMode="auto">
            <a:xfrm>
              <a:off x="1724" y="3063"/>
              <a:ext cx="574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09" name="AutoShape 32"/>
            <p:cNvCxnSpPr>
              <a:cxnSpLocks noChangeShapeType="1"/>
              <a:stCxn id="20493" idx="3"/>
              <a:endCxn id="20499" idx="1"/>
            </p:cNvCxnSpPr>
            <p:nvPr/>
          </p:nvCxnSpPr>
          <p:spPr bwMode="auto">
            <a:xfrm>
              <a:off x="1724" y="2823"/>
              <a:ext cx="574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10" name="AutoShape 33"/>
            <p:cNvCxnSpPr>
              <a:cxnSpLocks noChangeShapeType="1"/>
              <a:stCxn id="20503" idx="3"/>
            </p:cNvCxnSpPr>
            <p:nvPr/>
          </p:nvCxnSpPr>
          <p:spPr bwMode="auto">
            <a:xfrm>
              <a:off x="3387" y="3303"/>
              <a:ext cx="656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11" name="AutoShape 34"/>
            <p:cNvCxnSpPr>
              <a:cxnSpLocks noChangeShapeType="1"/>
              <a:stCxn id="20501" idx="3"/>
            </p:cNvCxnSpPr>
            <p:nvPr/>
          </p:nvCxnSpPr>
          <p:spPr bwMode="auto">
            <a:xfrm>
              <a:off x="3387" y="3063"/>
              <a:ext cx="656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12" name="AutoShape 35"/>
            <p:cNvCxnSpPr>
              <a:cxnSpLocks noChangeShapeType="1"/>
              <a:stCxn id="20499" idx="3"/>
            </p:cNvCxnSpPr>
            <p:nvPr/>
          </p:nvCxnSpPr>
          <p:spPr bwMode="auto">
            <a:xfrm>
              <a:off x="3387" y="2823"/>
              <a:ext cx="656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13" name="AutoShape 36"/>
            <p:cNvCxnSpPr>
              <a:cxnSpLocks noChangeShapeType="1"/>
              <a:stCxn id="20491" idx="3"/>
            </p:cNvCxnSpPr>
            <p:nvPr/>
          </p:nvCxnSpPr>
          <p:spPr bwMode="auto">
            <a:xfrm>
              <a:off x="1724" y="2583"/>
              <a:ext cx="2319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14" name="AutoShape 37"/>
            <p:cNvCxnSpPr>
              <a:cxnSpLocks noChangeShapeType="1"/>
              <a:stCxn id="20489" idx="3"/>
            </p:cNvCxnSpPr>
            <p:nvPr/>
          </p:nvCxnSpPr>
          <p:spPr bwMode="auto">
            <a:xfrm>
              <a:off x="1724" y="2343"/>
              <a:ext cx="2319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515" name="Rectangle 38"/>
            <p:cNvSpPr>
              <a:spLocks noChangeArrowheads="1"/>
            </p:cNvSpPr>
            <p:nvPr/>
          </p:nvSpPr>
          <p:spPr bwMode="auto">
            <a:xfrm>
              <a:off x="4090" y="1743"/>
              <a:ext cx="1073" cy="240"/>
            </a:xfrm>
            <a:prstGeom prst="rect">
              <a:avLst/>
            </a:prstGeom>
            <a:solidFill>
              <a:srgbClr val="FFFFCC"/>
            </a:solidFill>
            <a:ln w="2540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sp>
          <p:nvSpPr>
            <p:cNvPr id="20516" name="Text Box 39"/>
            <p:cNvSpPr txBox="1">
              <a:spLocks noChangeArrowheads="1"/>
            </p:cNvSpPr>
            <p:nvPr/>
          </p:nvSpPr>
          <p:spPr bwMode="auto">
            <a:xfrm>
              <a:off x="4138" y="1743"/>
              <a:ext cx="98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latin typeface="Arial" pitchFamily="34" charset="0"/>
                </a:rPr>
                <a:t>Application</a:t>
              </a:r>
            </a:p>
          </p:txBody>
        </p:sp>
        <p:sp>
          <p:nvSpPr>
            <p:cNvPr id="20517" name="Rectangle 40"/>
            <p:cNvSpPr>
              <a:spLocks noChangeArrowheads="1"/>
            </p:cNvSpPr>
            <p:nvPr/>
          </p:nvSpPr>
          <p:spPr bwMode="auto">
            <a:xfrm>
              <a:off x="4090" y="1983"/>
              <a:ext cx="1073" cy="240"/>
            </a:xfrm>
            <a:prstGeom prst="rect">
              <a:avLst/>
            </a:prstGeom>
            <a:solidFill>
              <a:srgbClr val="FFFFCC"/>
            </a:solidFill>
            <a:ln w="2540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sp>
          <p:nvSpPr>
            <p:cNvPr id="20518" name="Text Box 41"/>
            <p:cNvSpPr txBox="1">
              <a:spLocks noChangeArrowheads="1"/>
            </p:cNvSpPr>
            <p:nvPr/>
          </p:nvSpPr>
          <p:spPr bwMode="auto">
            <a:xfrm>
              <a:off x="4109" y="1973"/>
              <a:ext cx="10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latin typeface="Arial" pitchFamily="34" charset="0"/>
                </a:rPr>
                <a:t>Presentation</a:t>
              </a:r>
            </a:p>
          </p:txBody>
        </p:sp>
        <p:sp>
          <p:nvSpPr>
            <p:cNvPr id="20519" name="Rectangle 42"/>
            <p:cNvSpPr>
              <a:spLocks noChangeArrowheads="1"/>
            </p:cNvSpPr>
            <p:nvPr/>
          </p:nvSpPr>
          <p:spPr bwMode="auto">
            <a:xfrm>
              <a:off x="4090" y="2223"/>
              <a:ext cx="1073" cy="240"/>
            </a:xfrm>
            <a:prstGeom prst="rect">
              <a:avLst/>
            </a:prstGeom>
            <a:solidFill>
              <a:srgbClr val="FFFFCC"/>
            </a:solidFill>
            <a:ln w="2540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sp>
          <p:nvSpPr>
            <p:cNvPr id="20520" name="Text Box 43"/>
            <p:cNvSpPr txBox="1">
              <a:spLocks noChangeArrowheads="1"/>
            </p:cNvSpPr>
            <p:nvPr/>
          </p:nvSpPr>
          <p:spPr bwMode="auto">
            <a:xfrm>
              <a:off x="4253" y="2213"/>
              <a:ext cx="73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latin typeface="Arial" pitchFamily="34" charset="0"/>
                </a:rPr>
                <a:t>Session</a:t>
              </a:r>
            </a:p>
          </p:txBody>
        </p:sp>
        <p:sp>
          <p:nvSpPr>
            <p:cNvPr id="20521" name="Rectangle 44"/>
            <p:cNvSpPr>
              <a:spLocks noChangeArrowheads="1"/>
            </p:cNvSpPr>
            <p:nvPr/>
          </p:nvSpPr>
          <p:spPr bwMode="auto">
            <a:xfrm>
              <a:off x="4090" y="2463"/>
              <a:ext cx="1073" cy="240"/>
            </a:xfrm>
            <a:prstGeom prst="rect">
              <a:avLst/>
            </a:prstGeom>
            <a:solidFill>
              <a:srgbClr val="FFFFCC"/>
            </a:solidFill>
            <a:ln w="2540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sp>
          <p:nvSpPr>
            <p:cNvPr id="20522" name="Text Box 45"/>
            <p:cNvSpPr txBox="1">
              <a:spLocks noChangeArrowheads="1"/>
            </p:cNvSpPr>
            <p:nvPr/>
          </p:nvSpPr>
          <p:spPr bwMode="auto">
            <a:xfrm>
              <a:off x="4204" y="2453"/>
              <a:ext cx="86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latin typeface="Arial" pitchFamily="34" charset="0"/>
                </a:rPr>
                <a:t>Transport</a:t>
              </a:r>
            </a:p>
          </p:txBody>
        </p:sp>
        <p:sp>
          <p:nvSpPr>
            <p:cNvPr id="20523" name="Rectangle 46"/>
            <p:cNvSpPr>
              <a:spLocks noChangeArrowheads="1"/>
            </p:cNvSpPr>
            <p:nvPr/>
          </p:nvSpPr>
          <p:spPr bwMode="auto">
            <a:xfrm>
              <a:off x="4090" y="2703"/>
              <a:ext cx="1073" cy="240"/>
            </a:xfrm>
            <a:prstGeom prst="rect">
              <a:avLst/>
            </a:prstGeom>
            <a:solidFill>
              <a:srgbClr val="99CCFF"/>
            </a:solidFill>
            <a:ln w="2540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sp>
          <p:nvSpPr>
            <p:cNvPr id="20524" name="Text Box 47"/>
            <p:cNvSpPr txBox="1">
              <a:spLocks noChangeArrowheads="1"/>
            </p:cNvSpPr>
            <p:nvPr/>
          </p:nvSpPr>
          <p:spPr bwMode="auto">
            <a:xfrm>
              <a:off x="4204" y="2693"/>
              <a:ext cx="74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latin typeface="Arial" pitchFamily="34" charset="0"/>
                </a:rPr>
                <a:t>Network</a:t>
              </a:r>
            </a:p>
          </p:txBody>
        </p:sp>
        <p:sp>
          <p:nvSpPr>
            <p:cNvPr id="20525" name="Rectangle 48"/>
            <p:cNvSpPr>
              <a:spLocks noChangeArrowheads="1"/>
            </p:cNvSpPr>
            <p:nvPr/>
          </p:nvSpPr>
          <p:spPr bwMode="auto">
            <a:xfrm>
              <a:off x="4090" y="2943"/>
              <a:ext cx="1073" cy="240"/>
            </a:xfrm>
            <a:prstGeom prst="rect">
              <a:avLst/>
            </a:prstGeom>
            <a:solidFill>
              <a:srgbClr val="99CCFF"/>
            </a:solidFill>
            <a:ln w="2540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sp>
          <p:nvSpPr>
            <p:cNvPr id="20526" name="Text Box 49"/>
            <p:cNvSpPr txBox="1">
              <a:spLocks noChangeArrowheads="1"/>
            </p:cNvSpPr>
            <p:nvPr/>
          </p:nvSpPr>
          <p:spPr bwMode="auto">
            <a:xfrm>
              <a:off x="4204" y="2933"/>
              <a:ext cx="73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latin typeface="Arial" pitchFamily="34" charset="0"/>
                </a:rPr>
                <a:t>Datalink</a:t>
              </a:r>
            </a:p>
          </p:txBody>
        </p:sp>
        <p:sp>
          <p:nvSpPr>
            <p:cNvPr id="20527" name="Rectangle 50"/>
            <p:cNvSpPr>
              <a:spLocks noChangeArrowheads="1"/>
            </p:cNvSpPr>
            <p:nvPr/>
          </p:nvSpPr>
          <p:spPr bwMode="auto">
            <a:xfrm>
              <a:off x="4090" y="3183"/>
              <a:ext cx="1073" cy="240"/>
            </a:xfrm>
            <a:prstGeom prst="rect">
              <a:avLst/>
            </a:prstGeom>
            <a:solidFill>
              <a:srgbClr val="99CCFF"/>
            </a:solidFill>
            <a:ln w="2540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ZapfDingbats" pitchFamily="82" charset="2"/>
              </a:endParaRPr>
            </a:p>
          </p:txBody>
        </p:sp>
        <p:sp>
          <p:nvSpPr>
            <p:cNvPr id="20528" name="Text Box 51"/>
            <p:cNvSpPr txBox="1">
              <a:spLocks noChangeArrowheads="1"/>
            </p:cNvSpPr>
            <p:nvPr/>
          </p:nvSpPr>
          <p:spPr bwMode="auto">
            <a:xfrm>
              <a:off x="4187" y="3173"/>
              <a:ext cx="76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latin typeface="Arial" pitchFamily="34" charset="0"/>
                </a:rPr>
                <a:t>Physical</a:t>
              </a:r>
            </a:p>
          </p:txBody>
        </p:sp>
        <p:sp>
          <p:nvSpPr>
            <p:cNvPr id="20529" name="Line 52"/>
            <p:cNvSpPr>
              <a:spLocks noChangeShapeType="1"/>
            </p:cNvSpPr>
            <p:nvPr/>
          </p:nvSpPr>
          <p:spPr bwMode="auto">
            <a:xfrm>
              <a:off x="1716" y="1859"/>
              <a:ext cx="237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0" name="Line 53"/>
            <p:cNvSpPr>
              <a:spLocks noChangeShapeType="1"/>
            </p:cNvSpPr>
            <p:nvPr/>
          </p:nvSpPr>
          <p:spPr bwMode="auto">
            <a:xfrm>
              <a:off x="1724" y="2101"/>
              <a:ext cx="237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1" name="Line 54"/>
            <p:cNvSpPr>
              <a:spLocks noChangeShapeType="1"/>
            </p:cNvSpPr>
            <p:nvPr/>
          </p:nvSpPr>
          <p:spPr bwMode="auto">
            <a:xfrm>
              <a:off x="1724" y="2343"/>
              <a:ext cx="237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2" name="Line 55"/>
            <p:cNvSpPr>
              <a:spLocks noChangeShapeType="1"/>
            </p:cNvSpPr>
            <p:nvPr/>
          </p:nvSpPr>
          <p:spPr bwMode="auto">
            <a:xfrm>
              <a:off x="1716" y="2583"/>
              <a:ext cx="237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3" name="Line 56"/>
            <p:cNvSpPr>
              <a:spLocks noChangeShapeType="1"/>
            </p:cNvSpPr>
            <p:nvPr/>
          </p:nvSpPr>
          <p:spPr bwMode="auto">
            <a:xfrm>
              <a:off x="1724" y="2807"/>
              <a:ext cx="57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4" name="Line 57"/>
            <p:cNvSpPr>
              <a:spLocks noChangeShapeType="1"/>
            </p:cNvSpPr>
            <p:nvPr/>
          </p:nvSpPr>
          <p:spPr bwMode="auto">
            <a:xfrm>
              <a:off x="1716" y="3063"/>
              <a:ext cx="57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5" name="Line 58"/>
            <p:cNvSpPr>
              <a:spLocks noChangeShapeType="1"/>
            </p:cNvSpPr>
            <p:nvPr/>
          </p:nvSpPr>
          <p:spPr bwMode="auto">
            <a:xfrm>
              <a:off x="1716" y="3303"/>
              <a:ext cx="57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6" name="Line 59"/>
            <p:cNvSpPr>
              <a:spLocks noChangeShapeType="1"/>
            </p:cNvSpPr>
            <p:nvPr/>
          </p:nvSpPr>
          <p:spPr bwMode="auto">
            <a:xfrm>
              <a:off x="3387" y="2823"/>
              <a:ext cx="72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7" name="Line 60"/>
            <p:cNvSpPr>
              <a:spLocks noChangeShapeType="1"/>
            </p:cNvSpPr>
            <p:nvPr/>
          </p:nvSpPr>
          <p:spPr bwMode="auto">
            <a:xfrm>
              <a:off x="3379" y="3063"/>
              <a:ext cx="72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8" name="Line 61"/>
            <p:cNvSpPr>
              <a:spLocks noChangeShapeType="1"/>
            </p:cNvSpPr>
            <p:nvPr/>
          </p:nvSpPr>
          <p:spPr bwMode="auto">
            <a:xfrm>
              <a:off x="3368" y="3303"/>
              <a:ext cx="72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9" name="Text Box 62"/>
            <p:cNvSpPr txBox="1">
              <a:spLocks noChangeArrowheads="1"/>
            </p:cNvSpPr>
            <p:nvPr/>
          </p:nvSpPr>
          <p:spPr bwMode="auto">
            <a:xfrm>
              <a:off x="1495" y="3837"/>
              <a:ext cx="3153" cy="345"/>
            </a:xfrm>
            <a:prstGeom prst="rect">
              <a:avLst/>
            </a:prstGeom>
            <a:noFill/>
            <a:ln w="28575">
              <a:solidFill>
                <a:srgbClr val="CC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20000"/>
                </a:lnSpc>
                <a:spcBef>
                  <a:spcPct val="20000"/>
                </a:spcBef>
                <a:buClr>
                  <a:srgbClr val="0000CC"/>
                </a:buClr>
                <a:buSzPct val="75000"/>
                <a:buFont typeface="Wingdings" pitchFamily="2" charset="2"/>
                <a:buChar char="l"/>
                <a:defRPr sz="3200" b="1">
                  <a:solidFill>
                    <a:srgbClr val="0000CC"/>
                  </a:solidFill>
                  <a:latin typeface="Garamond" pitchFamily="18" charset="0"/>
                </a:defRPr>
              </a:lvl1pPr>
              <a:lvl2pPr marL="742950" indent="-28575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l"/>
                <a:defRPr sz="2800" b="1">
                  <a:solidFill>
                    <a:srgbClr val="0000CC"/>
                  </a:solidFill>
                  <a:latin typeface="Garamond" pitchFamily="18" charset="0"/>
                </a:defRPr>
              </a:lvl2pPr>
              <a:lvl3pPr marL="1143000" indent="-228600" eaLnBrk="0" hangingPunct="0">
                <a:lnSpc>
                  <a:spcPct val="80000"/>
                </a:lnSpc>
                <a:spcBef>
                  <a:spcPct val="20000"/>
                </a:spcBef>
                <a:buClr>
                  <a:srgbClr val="0000CC"/>
                </a:buClr>
                <a:buSzPct val="65000"/>
                <a:buFont typeface="ZapfDingbats" pitchFamily="82" charset="2"/>
                <a:buChar char="l"/>
                <a:defRPr sz="2400" b="1">
                  <a:solidFill>
                    <a:srgbClr val="0000FF"/>
                  </a:solidFill>
                  <a:latin typeface="Garamond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DC0081"/>
                </a:buClr>
                <a:buSzPct val="65000"/>
                <a:buFont typeface="Wingdings" pitchFamily="2" charset="2"/>
                <a:buChar char="l"/>
                <a:defRPr b="1">
                  <a:solidFill>
                    <a:srgbClr val="0000CC"/>
                  </a:solidFill>
                  <a:latin typeface="Garamond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C0081"/>
                </a:buClr>
                <a:buSzPct val="100000"/>
                <a:buFont typeface="Wingdings" pitchFamily="2" charset="2"/>
                <a:buChar char="l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800">
                  <a:solidFill>
                    <a:srgbClr val="CC0000"/>
                  </a:solidFill>
                </a:rPr>
                <a:t>Example: OSI Reference Model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533400" y="2667000"/>
            <a:ext cx="8305800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latin typeface="ZapfDingbats" pitchFamily="82" charset="2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OSI vs. TCP/IP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79413" y="1600200"/>
            <a:ext cx="8763000" cy="1371600"/>
          </a:xfrm>
        </p:spPr>
        <p:txBody>
          <a:bodyPr/>
          <a:lstStyle/>
          <a:p>
            <a:r>
              <a:rPr lang="en-US" altLang="en-US" sz="2800" smtClean="0"/>
              <a:t>OSI: conceptually define services, interfaces, protocols</a:t>
            </a:r>
          </a:p>
          <a:p>
            <a:pPr>
              <a:lnSpc>
                <a:spcPct val="70000"/>
              </a:lnSpc>
            </a:pPr>
            <a:r>
              <a:rPr lang="en-US" altLang="en-US" sz="2800" smtClean="0"/>
              <a:t>Internet: provides a successful implementation 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990600" y="2971800"/>
            <a:ext cx="1703388" cy="381000"/>
          </a:xfrm>
          <a:prstGeom prst="rect">
            <a:avLst/>
          </a:prstGeom>
          <a:solidFill>
            <a:srgbClr val="FFFFCC"/>
          </a:solidFill>
          <a:ln w="25400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1066800" y="2971800"/>
            <a:ext cx="1566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Application</a:t>
            </a: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990600" y="3352800"/>
            <a:ext cx="1703388" cy="381000"/>
          </a:xfrm>
          <a:prstGeom prst="rect">
            <a:avLst/>
          </a:prstGeom>
          <a:solidFill>
            <a:srgbClr val="FFFFCC"/>
          </a:solidFill>
          <a:ln w="25400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1020763" y="3336925"/>
            <a:ext cx="1722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Presentation</a:t>
            </a:r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990600" y="3733800"/>
            <a:ext cx="1703388" cy="381000"/>
          </a:xfrm>
          <a:prstGeom prst="rect">
            <a:avLst/>
          </a:prstGeom>
          <a:solidFill>
            <a:srgbClr val="FFFFCC"/>
          </a:solidFill>
          <a:ln w="25400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1249363" y="3717925"/>
            <a:ext cx="1158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Session</a:t>
            </a:r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990600" y="4114800"/>
            <a:ext cx="1703388" cy="381000"/>
          </a:xfrm>
          <a:prstGeom prst="rect">
            <a:avLst/>
          </a:prstGeom>
          <a:solidFill>
            <a:srgbClr val="FFFFCC"/>
          </a:solidFill>
          <a:ln w="25400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1171575" y="4098925"/>
            <a:ext cx="1370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Transport</a:t>
            </a:r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990600" y="4495800"/>
            <a:ext cx="1703388" cy="381000"/>
          </a:xfrm>
          <a:prstGeom prst="rect">
            <a:avLst/>
          </a:prstGeom>
          <a:solidFill>
            <a:srgbClr val="99CCFF"/>
          </a:solidFill>
          <a:ln w="25400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1171575" y="4479925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Network</a:t>
            </a:r>
          </a:p>
        </p:txBody>
      </p:sp>
      <p:sp>
        <p:nvSpPr>
          <p:cNvPr id="21519" name="Rectangle 15"/>
          <p:cNvSpPr>
            <a:spLocks noChangeArrowheads="1"/>
          </p:cNvSpPr>
          <p:nvPr/>
        </p:nvSpPr>
        <p:spPr bwMode="auto">
          <a:xfrm>
            <a:off x="990600" y="4876800"/>
            <a:ext cx="1703388" cy="381000"/>
          </a:xfrm>
          <a:prstGeom prst="rect">
            <a:avLst/>
          </a:prstGeom>
          <a:solidFill>
            <a:srgbClr val="99CCFF"/>
          </a:solidFill>
          <a:ln w="25400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21520" name="Text Box 16"/>
          <p:cNvSpPr txBox="1">
            <a:spLocks noChangeArrowheads="1"/>
          </p:cNvSpPr>
          <p:nvPr/>
        </p:nvSpPr>
        <p:spPr bwMode="auto">
          <a:xfrm>
            <a:off x="1171575" y="4860925"/>
            <a:ext cx="1171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Datalink</a:t>
            </a:r>
          </a:p>
        </p:txBody>
      </p:sp>
      <p:sp>
        <p:nvSpPr>
          <p:cNvPr id="21521" name="Rectangle 17"/>
          <p:cNvSpPr>
            <a:spLocks noChangeArrowheads="1"/>
          </p:cNvSpPr>
          <p:nvPr/>
        </p:nvSpPr>
        <p:spPr bwMode="auto">
          <a:xfrm>
            <a:off x="990600" y="5257800"/>
            <a:ext cx="1703388" cy="381000"/>
          </a:xfrm>
          <a:prstGeom prst="rect">
            <a:avLst/>
          </a:prstGeom>
          <a:solidFill>
            <a:srgbClr val="99CCFF"/>
          </a:solidFill>
          <a:ln w="25400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21522" name="Text Box 18"/>
          <p:cNvSpPr txBox="1">
            <a:spLocks noChangeArrowheads="1"/>
          </p:cNvSpPr>
          <p:nvPr/>
        </p:nvSpPr>
        <p:spPr bwMode="auto">
          <a:xfrm>
            <a:off x="1144588" y="5241925"/>
            <a:ext cx="1214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Physical</a:t>
            </a:r>
          </a:p>
        </p:txBody>
      </p:sp>
      <p:sp>
        <p:nvSpPr>
          <p:cNvPr id="21523" name="Rectangle 19"/>
          <p:cNvSpPr>
            <a:spLocks noChangeArrowheads="1"/>
          </p:cNvSpPr>
          <p:nvPr/>
        </p:nvSpPr>
        <p:spPr bwMode="auto">
          <a:xfrm>
            <a:off x="3657600" y="4495800"/>
            <a:ext cx="1703388" cy="381000"/>
          </a:xfrm>
          <a:prstGeom prst="rect">
            <a:avLst/>
          </a:prstGeom>
          <a:solidFill>
            <a:srgbClr val="99CCFF"/>
          </a:solidFill>
          <a:ln w="25400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21524" name="Text Box 20"/>
          <p:cNvSpPr txBox="1">
            <a:spLocks noChangeArrowheads="1"/>
          </p:cNvSpPr>
          <p:nvPr/>
        </p:nvSpPr>
        <p:spPr bwMode="auto">
          <a:xfrm>
            <a:off x="3838575" y="4479925"/>
            <a:ext cx="1114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Internet</a:t>
            </a:r>
          </a:p>
        </p:txBody>
      </p:sp>
      <p:sp>
        <p:nvSpPr>
          <p:cNvPr id="21525" name="Rectangle 21"/>
          <p:cNvSpPr>
            <a:spLocks noChangeArrowheads="1"/>
          </p:cNvSpPr>
          <p:nvPr/>
        </p:nvSpPr>
        <p:spPr bwMode="auto">
          <a:xfrm>
            <a:off x="3657600" y="4876800"/>
            <a:ext cx="1703388" cy="762000"/>
          </a:xfrm>
          <a:prstGeom prst="rect">
            <a:avLst/>
          </a:prstGeom>
          <a:solidFill>
            <a:srgbClr val="99CCFF"/>
          </a:solidFill>
          <a:ln w="25400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21526" name="Text Box 22"/>
          <p:cNvSpPr txBox="1">
            <a:spLocks noChangeArrowheads="1"/>
          </p:cNvSpPr>
          <p:nvPr/>
        </p:nvSpPr>
        <p:spPr bwMode="auto">
          <a:xfrm>
            <a:off x="3811588" y="4860925"/>
            <a:ext cx="11572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Host-to-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network</a:t>
            </a:r>
          </a:p>
        </p:txBody>
      </p:sp>
      <p:sp>
        <p:nvSpPr>
          <p:cNvPr id="21527" name="Rectangle 23"/>
          <p:cNvSpPr>
            <a:spLocks noChangeArrowheads="1"/>
          </p:cNvSpPr>
          <p:nvPr/>
        </p:nvSpPr>
        <p:spPr bwMode="auto">
          <a:xfrm>
            <a:off x="3657600" y="4114800"/>
            <a:ext cx="1703388" cy="381000"/>
          </a:xfrm>
          <a:prstGeom prst="rect">
            <a:avLst/>
          </a:prstGeom>
          <a:solidFill>
            <a:srgbClr val="FFFFCC"/>
          </a:solidFill>
          <a:ln w="25400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21528" name="Text Box 24"/>
          <p:cNvSpPr txBox="1">
            <a:spLocks noChangeArrowheads="1"/>
          </p:cNvSpPr>
          <p:nvPr/>
        </p:nvSpPr>
        <p:spPr bwMode="auto">
          <a:xfrm>
            <a:off x="3838575" y="4098925"/>
            <a:ext cx="1370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Transport</a:t>
            </a:r>
          </a:p>
        </p:txBody>
      </p:sp>
      <p:sp>
        <p:nvSpPr>
          <p:cNvPr id="21529" name="Rectangle 25"/>
          <p:cNvSpPr>
            <a:spLocks noChangeArrowheads="1"/>
          </p:cNvSpPr>
          <p:nvPr/>
        </p:nvSpPr>
        <p:spPr bwMode="auto">
          <a:xfrm>
            <a:off x="3657600" y="2971800"/>
            <a:ext cx="1703388" cy="381000"/>
          </a:xfrm>
          <a:prstGeom prst="rect">
            <a:avLst/>
          </a:prstGeom>
          <a:solidFill>
            <a:srgbClr val="FFFFCC"/>
          </a:solidFill>
          <a:ln w="25400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21530" name="Text Box 26"/>
          <p:cNvSpPr txBox="1">
            <a:spLocks noChangeArrowheads="1"/>
          </p:cNvSpPr>
          <p:nvPr/>
        </p:nvSpPr>
        <p:spPr bwMode="auto">
          <a:xfrm>
            <a:off x="3733800" y="2971800"/>
            <a:ext cx="1566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Application</a:t>
            </a:r>
          </a:p>
        </p:txBody>
      </p:sp>
      <p:sp>
        <p:nvSpPr>
          <p:cNvPr id="21531" name="Rectangle 27"/>
          <p:cNvSpPr>
            <a:spLocks noChangeArrowheads="1"/>
          </p:cNvSpPr>
          <p:nvPr/>
        </p:nvSpPr>
        <p:spPr bwMode="auto">
          <a:xfrm>
            <a:off x="3657600" y="3352800"/>
            <a:ext cx="1703388" cy="381000"/>
          </a:xfrm>
          <a:prstGeom prst="rect">
            <a:avLst/>
          </a:prstGeom>
          <a:noFill/>
          <a:ln w="25400">
            <a:solidFill>
              <a:srgbClr val="0000CC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latin typeface="ZapfDingbats" pitchFamily="82" charset="2"/>
            </a:endParaRPr>
          </a:p>
        </p:txBody>
      </p:sp>
      <p:sp>
        <p:nvSpPr>
          <p:cNvPr id="21532" name="Rectangle 28"/>
          <p:cNvSpPr>
            <a:spLocks noChangeArrowheads="1"/>
          </p:cNvSpPr>
          <p:nvPr/>
        </p:nvSpPr>
        <p:spPr bwMode="auto">
          <a:xfrm>
            <a:off x="3657600" y="3733800"/>
            <a:ext cx="1703388" cy="381000"/>
          </a:xfrm>
          <a:prstGeom prst="rect">
            <a:avLst/>
          </a:prstGeom>
          <a:noFill/>
          <a:ln w="25400">
            <a:solidFill>
              <a:srgbClr val="0000CC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21533" name="Rectangle 30"/>
          <p:cNvSpPr>
            <a:spLocks noChangeArrowheads="1"/>
          </p:cNvSpPr>
          <p:nvPr/>
        </p:nvSpPr>
        <p:spPr bwMode="auto">
          <a:xfrm>
            <a:off x="6096000" y="4343400"/>
            <a:ext cx="2667000" cy="533400"/>
          </a:xfrm>
          <a:prstGeom prst="rect">
            <a:avLst/>
          </a:prstGeom>
          <a:solidFill>
            <a:srgbClr val="99CCFF"/>
          </a:solidFill>
          <a:ln w="19050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21534" name="Rectangle 31"/>
          <p:cNvSpPr>
            <a:spLocks noChangeArrowheads="1"/>
          </p:cNvSpPr>
          <p:nvPr/>
        </p:nvSpPr>
        <p:spPr bwMode="auto">
          <a:xfrm>
            <a:off x="7162800" y="4419600"/>
            <a:ext cx="685800" cy="381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IP</a:t>
            </a:r>
          </a:p>
        </p:txBody>
      </p:sp>
      <p:sp>
        <p:nvSpPr>
          <p:cNvPr id="21535" name="Rectangle 32"/>
          <p:cNvSpPr>
            <a:spLocks noChangeArrowheads="1"/>
          </p:cNvSpPr>
          <p:nvPr/>
        </p:nvSpPr>
        <p:spPr bwMode="auto">
          <a:xfrm>
            <a:off x="6096000" y="4876800"/>
            <a:ext cx="2667000" cy="762000"/>
          </a:xfrm>
          <a:prstGeom prst="rect">
            <a:avLst/>
          </a:prstGeom>
          <a:solidFill>
            <a:srgbClr val="99CCFF"/>
          </a:solidFill>
          <a:ln w="19050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21536" name="Rectangle 33"/>
          <p:cNvSpPr>
            <a:spLocks noChangeArrowheads="1"/>
          </p:cNvSpPr>
          <p:nvPr/>
        </p:nvSpPr>
        <p:spPr bwMode="auto">
          <a:xfrm>
            <a:off x="6324600" y="5029200"/>
            <a:ext cx="685800" cy="381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LAN</a:t>
            </a:r>
          </a:p>
        </p:txBody>
      </p:sp>
      <p:sp>
        <p:nvSpPr>
          <p:cNvPr id="21537" name="Rectangle 34"/>
          <p:cNvSpPr>
            <a:spLocks noChangeArrowheads="1"/>
          </p:cNvSpPr>
          <p:nvPr/>
        </p:nvSpPr>
        <p:spPr bwMode="auto">
          <a:xfrm>
            <a:off x="7239000" y="4953000"/>
            <a:ext cx="1295400" cy="6096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Packet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radio</a:t>
            </a:r>
          </a:p>
        </p:txBody>
      </p:sp>
      <p:sp>
        <p:nvSpPr>
          <p:cNvPr id="21538" name="Rectangle 35"/>
          <p:cNvSpPr>
            <a:spLocks noChangeArrowheads="1"/>
          </p:cNvSpPr>
          <p:nvPr/>
        </p:nvSpPr>
        <p:spPr bwMode="auto">
          <a:xfrm>
            <a:off x="6096000" y="3810000"/>
            <a:ext cx="2667000" cy="533400"/>
          </a:xfrm>
          <a:prstGeom prst="rect">
            <a:avLst/>
          </a:prstGeom>
          <a:solidFill>
            <a:srgbClr val="FFFFCC"/>
          </a:solidFill>
          <a:ln w="19050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21539" name="Rectangle 36"/>
          <p:cNvSpPr>
            <a:spLocks noChangeArrowheads="1"/>
          </p:cNvSpPr>
          <p:nvPr/>
        </p:nvSpPr>
        <p:spPr bwMode="auto">
          <a:xfrm>
            <a:off x="6400800" y="3886200"/>
            <a:ext cx="685800" cy="3810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TCP</a:t>
            </a:r>
          </a:p>
        </p:txBody>
      </p:sp>
      <p:sp>
        <p:nvSpPr>
          <p:cNvPr id="21540" name="Rectangle 37"/>
          <p:cNvSpPr>
            <a:spLocks noChangeArrowheads="1"/>
          </p:cNvSpPr>
          <p:nvPr/>
        </p:nvSpPr>
        <p:spPr bwMode="auto">
          <a:xfrm>
            <a:off x="7772400" y="3886200"/>
            <a:ext cx="685800" cy="3810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UDP</a:t>
            </a:r>
          </a:p>
        </p:txBody>
      </p:sp>
      <p:sp>
        <p:nvSpPr>
          <p:cNvPr id="21541" name="Rectangle 38"/>
          <p:cNvSpPr>
            <a:spLocks noChangeArrowheads="1"/>
          </p:cNvSpPr>
          <p:nvPr/>
        </p:nvSpPr>
        <p:spPr bwMode="auto">
          <a:xfrm>
            <a:off x="6096000" y="2895600"/>
            <a:ext cx="2667000" cy="533400"/>
          </a:xfrm>
          <a:prstGeom prst="rect">
            <a:avLst/>
          </a:prstGeom>
          <a:solidFill>
            <a:srgbClr val="FFFFCC"/>
          </a:solidFill>
          <a:ln w="19050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21542" name="Rectangle 39"/>
          <p:cNvSpPr>
            <a:spLocks noChangeArrowheads="1"/>
          </p:cNvSpPr>
          <p:nvPr/>
        </p:nvSpPr>
        <p:spPr bwMode="auto">
          <a:xfrm>
            <a:off x="6172200" y="2971800"/>
            <a:ext cx="838200" cy="3810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Telnet</a:t>
            </a:r>
          </a:p>
        </p:txBody>
      </p:sp>
      <p:sp>
        <p:nvSpPr>
          <p:cNvPr id="21543" name="Rectangle 40"/>
          <p:cNvSpPr>
            <a:spLocks noChangeArrowheads="1"/>
          </p:cNvSpPr>
          <p:nvPr/>
        </p:nvSpPr>
        <p:spPr bwMode="auto">
          <a:xfrm>
            <a:off x="7162800" y="2971800"/>
            <a:ext cx="685800" cy="3810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FTP</a:t>
            </a:r>
          </a:p>
        </p:txBody>
      </p:sp>
      <p:sp>
        <p:nvSpPr>
          <p:cNvPr id="21544" name="Rectangle 41"/>
          <p:cNvSpPr>
            <a:spLocks noChangeArrowheads="1"/>
          </p:cNvSpPr>
          <p:nvPr/>
        </p:nvSpPr>
        <p:spPr bwMode="auto">
          <a:xfrm>
            <a:off x="7924800" y="2971800"/>
            <a:ext cx="685800" cy="3810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DNS</a:t>
            </a:r>
          </a:p>
        </p:txBody>
      </p:sp>
      <p:sp>
        <p:nvSpPr>
          <p:cNvPr id="21545" name="Line 42"/>
          <p:cNvSpPr>
            <a:spLocks noChangeShapeType="1"/>
          </p:cNvSpPr>
          <p:nvPr/>
        </p:nvSpPr>
        <p:spPr bwMode="auto">
          <a:xfrm flipV="1">
            <a:off x="5334000" y="2895600"/>
            <a:ext cx="762000" cy="76200"/>
          </a:xfrm>
          <a:prstGeom prst="line">
            <a:avLst/>
          </a:prstGeom>
          <a:noFill/>
          <a:ln w="19050" cap="rnd">
            <a:solidFill>
              <a:srgbClr val="0000CC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46" name="Line 43"/>
          <p:cNvSpPr>
            <a:spLocks noChangeShapeType="1"/>
          </p:cNvSpPr>
          <p:nvPr/>
        </p:nvSpPr>
        <p:spPr bwMode="auto">
          <a:xfrm>
            <a:off x="5334000" y="3352800"/>
            <a:ext cx="762000" cy="76200"/>
          </a:xfrm>
          <a:prstGeom prst="line">
            <a:avLst/>
          </a:prstGeom>
          <a:noFill/>
          <a:ln w="19050" cap="rnd">
            <a:solidFill>
              <a:srgbClr val="0000CC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47" name="Line 44"/>
          <p:cNvSpPr>
            <a:spLocks noChangeShapeType="1"/>
          </p:cNvSpPr>
          <p:nvPr/>
        </p:nvSpPr>
        <p:spPr bwMode="auto">
          <a:xfrm flipV="1">
            <a:off x="5334000" y="3810000"/>
            <a:ext cx="762000" cy="304800"/>
          </a:xfrm>
          <a:prstGeom prst="line">
            <a:avLst/>
          </a:prstGeom>
          <a:noFill/>
          <a:ln w="19050" cap="rnd">
            <a:solidFill>
              <a:srgbClr val="0000CC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48" name="Line 45"/>
          <p:cNvSpPr>
            <a:spLocks noChangeShapeType="1"/>
          </p:cNvSpPr>
          <p:nvPr/>
        </p:nvSpPr>
        <p:spPr bwMode="auto">
          <a:xfrm flipV="1">
            <a:off x="5334000" y="4343400"/>
            <a:ext cx="762000" cy="152400"/>
          </a:xfrm>
          <a:prstGeom prst="line">
            <a:avLst/>
          </a:prstGeom>
          <a:noFill/>
          <a:ln w="19050" cap="rnd">
            <a:solidFill>
              <a:srgbClr val="0000CC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49" name="Line 46"/>
          <p:cNvSpPr>
            <a:spLocks noChangeShapeType="1"/>
          </p:cNvSpPr>
          <p:nvPr/>
        </p:nvSpPr>
        <p:spPr bwMode="auto">
          <a:xfrm>
            <a:off x="5334000" y="4876800"/>
            <a:ext cx="762000" cy="0"/>
          </a:xfrm>
          <a:prstGeom prst="line">
            <a:avLst/>
          </a:prstGeom>
          <a:noFill/>
          <a:ln w="19050" cap="rnd">
            <a:solidFill>
              <a:srgbClr val="0000CC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50" name="Line 47"/>
          <p:cNvSpPr>
            <a:spLocks noChangeShapeType="1"/>
          </p:cNvSpPr>
          <p:nvPr/>
        </p:nvSpPr>
        <p:spPr bwMode="auto">
          <a:xfrm>
            <a:off x="5334000" y="5638800"/>
            <a:ext cx="762000" cy="0"/>
          </a:xfrm>
          <a:prstGeom prst="line">
            <a:avLst/>
          </a:prstGeom>
          <a:noFill/>
          <a:ln w="19050" cap="rnd">
            <a:solidFill>
              <a:srgbClr val="0000CC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51" name="Text Box 48"/>
          <p:cNvSpPr txBox="1">
            <a:spLocks noChangeArrowheads="1"/>
          </p:cNvSpPr>
          <p:nvPr/>
        </p:nvSpPr>
        <p:spPr bwMode="auto">
          <a:xfrm>
            <a:off x="1368425" y="5791200"/>
            <a:ext cx="61753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OSI</a:t>
            </a:r>
          </a:p>
        </p:txBody>
      </p:sp>
      <p:sp>
        <p:nvSpPr>
          <p:cNvPr id="21552" name="Text Box 49"/>
          <p:cNvSpPr txBox="1">
            <a:spLocks noChangeArrowheads="1"/>
          </p:cNvSpPr>
          <p:nvPr/>
        </p:nvSpPr>
        <p:spPr bwMode="auto">
          <a:xfrm>
            <a:off x="3916363" y="5791200"/>
            <a:ext cx="1000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itchFamily="34" charset="0"/>
              </a:rPr>
              <a:t>TCP/IP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Layer Functionality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79600"/>
            <a:ext cx="80010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Application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Compression, error concealment, packetization, scheduling, …</a:t>
            </a:r>
          </a:p>
          <a:p>
            <a:pPr lvl="1">
              <a:lnSpc>
                <a:spcPct val="30000"/>
              </a:lnSpc>
            </a:pPr>
            <a:endParaRPr lang="en-US" altLang="en-US" sz="2000" smtClean="0"/>
          </a:p>
          <a:p>
            <a:pPr>
              <a:lnSpc>
                <a:spcPct val="100000"/>
              </a:lnSpc>
            </a:pPr>
            <a:r>
              <a:rPr lang="en-US" altLang="en-US" sz="2800" smtClean="0"/>
              <a:t>Transport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End-to-end error recovery, retransmissions, flow control, …</a:t>
            </a:r>
          </a:p>
          <a:p>
            <a:pPr lvl="1">
              <a:lnSpc>
                <a:spcPct val="30000"/>
              </a:lnSpc>
            </a:pPr>
            <a:endParaRPr lang="en-US" altLang="en-US" sz="2000" smtClean="0"/>
          </a:p>
          <a:p>
            <a:pPr>
              <a:lnSpc>
                <a:spcPct val="100000"/>
              </a:lnSpc>
            </a:pPr>
            <a:r>
              <a:rPr lang="en-US" altLang="en-US" sz="2800" smtClean="0"/>
              <a:t>Network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Neighbor discovery and routing</a:t>
            </a:r>
          </a:p>
          <a:p>
            <a:pPr lvl="1">
              <a:lnSpc>
                <a:spcPct val="20000"/>
              </a:lnSpc>
            </a:pPr>
            <a:endParaRPr lang="en-US" altLang="en-US" sz="2000" smtClean="0"/>
          </a:p>
          <a:p>
            <a:pPr>
              <a:lnSpc>
                <a:spcPct val="100000"/>
              </a:lnSpc>
            </a:pPr>
            <a:r>
              <a:rPr lang="en-US" altLang="en-US" sz="2800" smtClean="0"/>
              <a:t>Access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Channel sharing, error recovery/retransmission, packetization, …</a:t>
            </a:r>
          </a:p>
          <a:p>
            <a:pPr lvl="1">
              <a:lnSpc>
                <a:spcPct val="20000"/>
              </a:lnSpc>
            </a:pPr>
            <a:endParaRPr lang="en-US" altLang="en-US" sz="2000" smtClean="0"/>
          </a:p>
          <a:p>
            <a:pPr>
              <a:lnSpc>
                <a:spcPct val="100000"/>
              </a:lnSpc>
            </a:pPr>
            <a:r>
              <a:rPr lang="en-US" altLang="en-US" sz="2800" smtClean="0"/>
              <a:t>Link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Bit transmission (modulation, coding, …)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Layering Pros and Cons</a:t>
            </a:r>
          </a:p>
        </p:txBody>
      </p:sp>
      <p:sp>
        <p:nvSpPr>
          <p:cNvPr id="77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1536700"/>
            <a:ext cx="8318500" cy="43942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Advantages</a:t>
            </a:r>
          </a:p>
          <a:p>
            <a:pPr lvl="1">
              <a:lnSpc>
                <a:spcPct val="70000"/>
              </a:lnSpc>
            </a:pPr>
            <a:r>
              <a:rPr lang="en-US" altLang="en-US" sz="2400" u="sng" smtClean="0">
                <a:solidFill>
                  <a:srgbClr val="CC0000"/>
                </a:solidFill>
              </a:rPr>
              <a:t>Simplification</a:t>
            </a:r>
            <a:r>
              <a:rPr lang="en-US" altLang="en-US" sz="2000" smtClean="0"/>
              <a:t> - </a:t>
            </a:r>
            <a:r>
              <a:rPr lang="en-US" altLang="en-US" sz="2400" smtClean="0"/>
              <a:t>Breaking the complex task of end-to-end networking into disjoint parts simplifies design</a:t>
            </a:r>
            <a:endParaRPr lang="en-US" altLang="en-US" sz="2400" u="sng" smtClean="0">
              <a:solidFill>
                <a:srgbClr val="CC0000"/>
              </a:solidFill>
            </a:endParaRPr>
          </a:p>
          <a:p>
            <a:pPr lvl="1">
              <a:lnSpc>
                <a:spcPct val="70000"/>
              </a:lnSpc>
            </a:pPr>
            <a:r>
              <a:rPr lang="en-US" altLang="en-US" sz="2400" u="sng" smtClean="0">
                <a:solidFill>
                  <a:srgbClr val="CC0000"/>
                </a:solidFill>
              </a:rPr>
              <a:t>Modularity</a:t>
            </a:r>
            <a:r>
              <a:rPr lang="en-US" altLang="en-US" sz="2400" smtClean="0"/>
              <a:t> – Protocols easier to optimize, manage, and maintain. More insight into layer operation.</a:t>
            </a:r>
          </a:p>
          <a:p>
            <a:pPr lvl="1">
              <a:lnSpc>
                <a:spcPct val="70000"/>
              </a:lnSpc>
            </a:pPr>
            <a:r>
              <a:rPr lang="en-US" altLang="en-US" sz="2400" u="sng" smtClean="0">
                <a:solidFill>
                  <a:srgbClr val="CC0000"/>
                </a:solidFill>
              </a:rPr>
              <a:t>Abstract functionality</a:t>
            </a:r>
            <a:r>
              <a:rPr lang="en-US" altLang="en-US" sz="2400" smtClean="0"/>
              <a:t> –Lower layers can be changed without affecting the upper layers</a:t>
            </a:r>
          </a:p>
          <a:p>
            <a:pPr lvl="1">
              <a:lnSpc>
                <a:spcPct val="70000"/>
              </a:lnSpc>
            </a:pPr>
            <a:r>
              <a:rPr lang="en-US" altLang="en-US" sz="2400" u="sng" smtClean="0">
                <a:solidFill>
                  <a:srgbClr val="CC0000"/>
                </a:solidFill>
              </a:rPr>
              <a:t>Reuse</a:t>
            </a:r>
            <a:r>
              <a:rPr lang="en-US" altLang="en-US" sz="2400" smtClean="0"/>
              <a:t> – Upper layers can reuse the functionality provided by lower layers </a:t>
            </a:r>
          </a:p>
          <a:p>
            <a:pPr lvl="1">
              <a:lnSpc>
                <a:spcPct val="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Disadvantages</a:t>
            </a:r>
          </a:p>
          <a:p>
            <a:pPr lvl="1">
              <a:lnSpc>
                <a:spcPct val="70000"/>
              </a:lnSpc>
            </a:pPr>
            <a:r>
              <a:rPr lang="en-US" altLang="en-US" sz="2400" u="sng" smtClean="0">
                <a:solidFill>
                  <a:srgbClr val="CC0000"/>
                </a:solidFill>
              </a:rPr>
              <a:t>Suboptimal:</a:t>
            </a:r>
            <a:r>
              <a:rPr lang="en-US" altLang="en-US" sz="2400" smtClean="0"/>
              <a:t> Layering introduces inefficiencies and/or redundancy (same function performed at multiple layers)</a:t>
            </a:r>
          </a:p>
          <a:p>
            <a:pPr lvl="1">
              <a:lnSpc>
                <a:spcPct val="70000"/>
              </a:lnSpc>
            </a:pPr>
            <a:r>
              <a:rPr lang="en-US" altLang="en-US" sz="2400" u="sng" smtClean="0">
                <a:solidFill>
                  <a:srgbClr val="CC0000"/>
                </a:solidFill>
              </a:rPr>
              <a:t>Information hiding:</a:t>
            </a:r>
            <a:r>
              <a:rPr lang="en-US" altLang="en-US" sz="2400" smtClean="0"/>
              <a:t> information about operation at one layer cannot be used by higher or lower layers</a:t>
            </a:r>
          </a:p>
          <a:p>
            <a:pPr lvl="1">
              <a:lnSpc>
                <a:spcPct val="70000"/>
              </a:lnSpc>
            </a:pPr>
            <a:r>
              <a:rPr lang="en-US" altLang="en-US" sz="2400" u="sng" smtClean="0">
                <a:solidFill>
                  <a:srgbClr val="CC0000"/>
                </a:solidFill>
              </a:rPr>
              <a:t>Performance:</a:t>
            </a:r>
            <a:r>
              <a:rPr lang="en-US" altLang="en-US" sz="2400" smtClean="0"/>
              <a:t> Layering can lead to poor performance, especially for applications with hard QoS constraints</a:t>
            </a:r>
            <a:endParaRPr lang="en-US" alt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4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4147" grpId="0" build="p" bldLvl="2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Key layering questions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5600" y="1765300"/>
            <a:ext cx="83312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smtClean="0"/>
              <a:t>How should the complex task of end-to-end networking be decomposed into layers 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What functions should be placed at each level?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Can a function be placed at multiple levels?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What should the layer interfaces be?</a:t>
            </a:r>
          </a:p>
          <a:p>
            <a:pPr lvl="1">
              <a:lnSpc>
                <a:spcPct val="5000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Should networks be decomposed into layers?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Design of each protocol layer entails tradeoffs, which should be optimized relative to other protocol layers</a:t>
            </a:r>
          </a:p>
          <a:p>
            <a:pPr lvl="1">
              <a:lnSpc>
                <a:spcPct val="3000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What is the alternative to layered design?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Cross-layer design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No-layer design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Crosslayer Design:</a:t>
            </a:r>
            <a:br>
              <a:rPr lang="en-US" altLang="en-US" smtClean="0"/>
            </a:br>
            <a:r>
              <a:rPr lang="en-US" altLang="en-US" sz="2800" i="1" smtClean="0"/>
              <a:t>Information Exchange Across Layers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25" y="1909763"/>
            <a:ext cx="7067550" cy="4368800"/>
          </a:xfrm>
          <a:noFill/>
        </p:spPr>
        <p:txBody>
          <a:bodyPr/>
          <a:lstStyle/>
          <a:p>
            <a:r>
              <a:rPr lang="en-US" altLang="en-US" smtClean="0"/>
              <a:t>Application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Transport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Network</a:t>
            </a:r>
          </a:p>
          <a:p>
            <a:pPr>
              <a:lnSpc>
                <a:spcPct val="100000"/>
              </a:lnSpc>
            </a:pPr>
            <a:r>
              <a:rPr lang="en-US" altLang="en-US" smtClean="0"/>
              <a:t>Access</a:t>
            </a:r>
          </a:p>
          <a:p>
            <a:pPr>
              <a:lnSpc>
                <a:spcPct val="110000"/>
              </a:lnSpc>
            </a:pPr>
            <a:r>
              <a:rPr lang="en-US" altLang="en-US" smtClean="0"/>
              <a:t>Link</a:t>
            </a:r>
          </a:p>
        </p:txBody>
      </p:sp>
      <p:sp>
        <p:nvSpPr>
          <p:cNvPr id="25604" name="AutoShape 4"/>
          <p:cNvSpPr>
            <a:spLocks noChangeArrowheads="1"/>
          </p:cNvSpPr>
          <p:nvPr/>
        </p:nvSpPr>
        <p:spPr bwMode="auto">
          <a:xfrm>
            <a:off x="3824288" y="1847850"/>
            <a:ext cx="1390650" cy="3508375"/>
          </a:xfrm>
          <a:prstGeom prst="upDownArrow">
            <a:avLst>
              <a:gd name="adj1" fmla="val 50000"/>
              <a:gd name="adj2" fmla="val 5045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solidFill>
                <a:schemeClr val="tx1"/>
              </a:solidFill>
              <a:latin typeface="ZapfDingbats" pitchFamily="82" charset="2"/>
            </a:endParaRP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5294313" y="3341688"/>
            <a:ext cx="32369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>
                <a:solidFill>
                  <a:schemeClr val="accent1"/>
                </a:solidFill>
                <a:latin typeface="Times New Roman" pitchFamily="18" charset="0"/>
              </a:rPr>
              <a:t>End-to-End Metrics</a:t>
            </a:r>
          </a:p>
        </p:txBody>
      </p:sp>
      <p:sp>
        <p:nvSpPr>
          <p:cNvPr id="770054" name="Rectangle 6"/>
          <p:cNvSpPr>
            <a:spLocks noChangeArrowheads="1"/>
          </p:cNvSpPr>
          <p:nvPr/>
        </p:nvSpPr>
        <p:spPr bwMode="auto">
          <a:xfrm>
            <a:off x="871538" y="5418138"/>
            <a:ext cx="7729537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i="1">
                <a:solidFill>
                  <a:srgbClr val="030102"/>
                </a:solidFill>
              </a:rPr>
              <a:t>Substantial gains in throughput, efficiency, and QoS can be achieved with cross-layer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05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Information Exchange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mtClean="0"/>
              <a:t>Applications have information about the data characteristics and requirements</a:t>
            </a:r>
          </a:p>
          <a:p>
            <a:pPr>
              <a:lnSpc>
                <a:spcPct val="100000"/>
              </a:lnSpc>
            </a:pPr>
            <a:endParaRPr lang="en-US" altLang="en-US" smtClean="0"/>
          </a:p>
          <a:p>
            <a:pPr>
              <a:lnSpc>
                <a:spcPct val="100000"/>
              </a:lnSpc>
            </a:pPr>
            <a:r>
              <a:rPr lang="en-US" altLang="en-US" smtClean="0"/>
              <a:t>Lower layers have information about network/channel conditions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90513" y="228600"/>
            <a:ext cx="8516937" cy="1143000"/>
          </a:xfrm>
        </p:spPr>
        <p:txBody>
          <a:bodyPr/>
          <a:lstStyle/>
          <a:p>
            <a:r>
              <a:rPr lang="en-US" altLang="en-US" smtClean="0"/>
              <a:t>Crosslayer Techniques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113" y="1674813"/>
            <a:ext cx="8313737" cy="48895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Adaptive techniques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Link, MAC, network, and application adaptation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Resource management and allocation </a:t>
            </a:r>
          </a:p>
          <a:p>
            <a:pPr lvl="1">
              <a:lnSpc>
                <a:spcPct val="4000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Diversity techniques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Link diversity (antennas, channels, etc.)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Access diversity 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Route diversity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Application diversity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Content location/server diversity</a:t>
            </a:r>
          </a:p>
          <a:p>
            <a:pPr>
              <a:lnSpc>
                <a:spcPct val="110000"/>
              </a:lnSpc>
            </a:pPr>
            <a:r>
              <a:rPr lang="en-US" altLang="en-US" sz="2800" smtClean="0"/>
              <a:t>Scheduling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Application scheduling/data prioritization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Resource reservation</a:t>
            </a:r>
          </a:p>
          <a:p>
            <a:pPr lvl="1">
              <a:lnSpc>
                <a:spcPct val="70000"/>
              </a:lnSpc>
            </a:pPr>
            <a:r>
              <a:rPr lang="en-US" altLang="en-US" sz="2000" smtClean="0"/>
              <a:t>Access scheduling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Rethinking Layering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765300"/>
            <a:ext cx="8151813" cy="4114800"/>
          </a:xfrm>
        </p:spPr>
        <p:txBody>
          <a:bodyPr/>
          <a:lstStyle/>
          <a:p>
            <a:r>
              <a:rPr lang="en-US" altLang="en-US" sz="2800" smtClean="0"/>
              <a:t>How to, and how not to, layer? A question on </a:t>
            </a:r>
            <a:r>
              <a:rPr lang="en-US" altLang="en-US" sz="2800" smtClean="0">
                <a:solidFill>
                  <a:srgbClr val="FF0000"/>
                </a:solidFill>
              </a:rPr>
              <a:t>architecture</a:t>
            </a:r>
          </a:p>
          <a:p>
            <a:pPr lvl="2"/>
            <a:endParaRPr lang="en-US" altLang="en-US" sz="2000" smtClean="0">
              <a:solidFill>
                <a:srgbClr val="FF0000"/>
              </a:solidFill>
            </a:endParaRPr>
          </a:p>
          <a:p>
            <a:r>
              <a:rPr lang="en-US" altLang="en-US" sz="2800" smtClean="0">
                <a:solidFill>
                  <a:srgbClr val="FF0000"/>
                </a:solidFill>
              </a:rPr>
              <a:t>Functionality allocation</a:t>
            </a:r>
            <a:r>
              <a:rPr lang="en-US" altLang="en-US" sz="2800" smtClean="0"/>
              <a:t>: who does what and how to connect them?</a:t>
            </a:r>
          </a:p>
          <a:p>
            <a:pPr lvl="1"/>
            <a:r>
              <a:rPr lang="en-US" altLang="en-US" sz="2400" smtClean="0"/>
              <a:t>More fuzzy question than just </a:t>
            </a:r>
            <a:r>
              <a:rPr lang="en-US" altLang="en-US" sz="2400" smtClean="0">
                <a:solidFill>
                  <a:srgbClr val="FF0000"/>
                </a:solidFill>
              </a:rPr>
              <a:t>resource allocation </a:t>
            </a:r>
            <a:r>
              <a:rPr lang="en-US" altLang="en-US" sz="2400" smtClean="0"/>
              <a:t>but want answers to be </a:t>
            </a:r>
            <a:r>
              <a:rPr lang="en-US" altLang="en-US" sz="2400" smtClean="0">
                <a:solidFill>
                  <a:srgbClr val="FF0000"/>
                </a:solidFill>
              </a:rPr>
              <a:t>rigorous</a:t>
            </a:r>
            <a:r>
              <a:rPr lang="en-US" altLang="en-US" sz="2400" smtClean="0"/>
              <a:t>, </a:t>
            </a:r>
            <a:r>
              <a:rPr lang="en-US" altLang="en-US" sz="2400" smtClean="0">
                <a:solidFill>
                  <a:srgbClr val="FF0000"/>
                </a:solidFill>
              </a:rPr>
              <a:t>quantitative</a:t>
            </a:r>
            <a:r>
              <a:rPr lang="en-US" altLang="en-US" sz="2400" smtClean="0"/>
              <a:t> and </a:t>
            </a:r>
            <a:r>
              <a:rPr lang="en-US" altLang="en-US" sz="2400" smtClean="0">
                <a:solidFill>
                  <a:srgbClr val="FF0000"/>
                </a:solidFill>
              </a:rPr>
              <a:t>simple</a:t>
            </a:r>
          </a:p>
          <a:p>
            <a:pPr lvl="2"/>
            <a:endParaRPr lang="en-US" altLang="en-US" sz="2000" smtClean="0"/>
          </a:p>
          <a:p>
            <a:r>
              <a:rPr lang="en-US" altLang="en-US" sz="2800" smtClean="0"/>
              <a:t>How to quantify benefits of better modulation-codes-schedule-routes... for network applications?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ontent Placeholder 2"/>
          <p:cNvSpPr>
            <a:spLocks noGrp="1"/>
          </p:cNvSpPr>
          <p:nvPr>
            <p:ph sz="quarter" idx="1"/>
          </p:nvPr>
        </p:nvSpPr>
        <p:spPr>
          <a:xfrm>
            <a:off x="349250" y="1981200"/>
            <a:ext cx="8462963" cy="4114800"/>
          </a:xfrm>
        </p:spPr>
        <p:txBody>
          <a:bodyPr/>
          <a:lstStyle/>
          <a:p>
            <a:pPr lvl="1" algn="ctr">
              <a:buFont typeface="Wingdings" pitchFamily="2" charset="2"/>
              <a:buNone/>
            </a:pPr>
            <a:endParaRPr lang="en-US" altLang="en-US" sz="2000" smtClean="0"/>
          </a:p>
          <a:p>
            <a:pPr lvl="1" algn="ctr">
              <a:buFont typeface="Wingdings" pitchFamily="2" charset="2"/>
              <a:buNone/>
            </a:pPr>
            <a:endParaRPr lang="en-US" altLang="en-US" sz="2000" smtClean="0"/>
          </a:p>
          <a:p>
            <a:pPr lvl="1" algn="ctr">
              <a:buFont typeface="Wingdings" pitchFamily="2" charset="2"/>
              <a:buNone/>
            </a:pPr>
            <a:r>
              <a:rPr lang="en-US" altLang="en-US" sz="3200" smtClean="0">
                <a:solidFill>
                  <a:srgbClr val="FF0000"/>
                </a:solidFill>
              </a:rPr>
              <a:t>The Goal </a:t>
            </a:r>
          </a:p>
          <a:p>
            <a:pPr lvl="1" algn="ctr">
              <a:buFont typeface="Wingdings" pitchFamily="2" charset="2"/>
              <a:buNone/>
            </a:pPr>
            <a:endParaRPr lang="en-US" altLang="en-US" smtClean="0">
              <a:solidFill>
                <a:srgbClr val="FF0000"/>
              </a:solidFill>
            </a:endParaRPr>
          </a:p>
          <a:p>
            <a:pPr lvl="1" algn="ctr">
              <a:buFont typeface="Wingdings" pitchFamily="2" charset="2"/>
              <a:buNone/>
            </a:pPr>
            <a:r>
              <a:rPr lang="en-US" altLang="en-US" smtClean="0"/>
              <a:t>A Mathematical Theory of Network Architectures</a:t>
            </a:r>
          </a:p>
          <a:p>
            <a:pPr lvl="1" algn="ctr">
              <a:buFont typeface="Wingdings" pitchFamily="2" charset="2"/>
              <a:buNone/>
            </a:pPr>
            <a:endParaRPr lang="en-US" altLang="en-US" sz="2000" smtClean="0"/>
          </a:p>
          <a:p>
            <a:pPr lvl="1" algn="ctr">
              <a:buFont typeface="Wingdings" pitchFamily="2" charset="2"/>
              <a:buNone/>
            </a:pPr>
            <a:endParaRPr lang="en-US" altLang="en-US" sz="2000" smtClean="0"/>
          </a:p>
          <a:p>
            <a:pPr lvl="1" algn="ctr">
              <a:buFont typeface="Wingdings" pitchFamily="2" charset="2"/>
              <a:buNone/>
            </a:pPr>
            <a:endParaRPr lang="en-US" altLang="en-US" sz="2000" smtClean="0"/>
          </a:p>
          <a:p>
            <a:pPr lvl="1" algn="ctr">
              <a:buFont typeface="Wingdings" pitchFamily="2" charset="2"/>
              <a:buNone/>
            </a:pPr>
            <a:endParaRPr lang="en-US" altLang="en-US" sz="2000" smtClean="0"/>
          </a:p>
          <a:p>
            <a:pPr lvl="1" algn="ctr">
              <a:buFont typeface="Wingdings" pitchFamily="2" charset="2"/>
              <a:buNone/>
            </a:pPr>
            <a:r>
              <a:rPr lang="en-US" altLang="en-US" sz="2000" smtClean="0"/>
              <a:t>“Layering As Optimization Decomposition:</a:t>
            </a:r>
            <a:br>
              <a:rPr lang="en-US" altLang="en-US" sz="2000" smtClean="0"/>
            </a:br>
            <a:r>
              <a:rPr lang="en-US" altLang="en-US" sz="2000" smtClean="0"/>
              <a:t>A Mathematical Theory of Network Architectures”</a:t>
            </a:r>
          </a:p>
          <a:p>
            <a:pPr lvl="1" algn="ctr">
              <a:buFont typeface="Wingdings" pitchFamily="2" charset="2"/>
              <a:buNone/>
            </a:pPr>
            <a:r>
              <a:rPr lang="en-US" altLang="en-US" sz="2000" smtClean="0"/>
              <a:t>By Mung Chiang, Steven H. Low, A. Robert Calderbank, John C. Doyle</a:t>
            </a:r>
          </a:p>
          <a:p>
            <a:pPr lvl="1" algn="ctr">
              <a:buFont typeface="Wingdings" pitchFamily="2" charset="2"/>
              <a:buNone/>
            </a:pPr>
            <a:endParaRPr lang="en-US" altLang="en-US" sz="200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smtClean="0"/>
              <a:t>Layering As Optimization Decomposition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altLang="en-US" sz="2800" smtClean="0"/>
              <a:t>The First unifying view and systematic approach</a:t>
            </a:r>
          </a:p>
          <a:p>
            <a:pPr algn="ctr">
              <a:lnSpc>
                <a:spcPct val="60000"/>
              </a:lnSpc>
              <a:buFont typeface="Wingdings" pitchFamily="2" charset="2"/>
              <a:buNone/>
            </a:pPr>
            <a:endParaRPr lang="en-US" altLang="en-US" sz="3600" smtClean="0"/>
          </a:p>
          <a:p>
            <a:pPr algn="ctr">
              <a:buFont typeface="Wingdings" pitchFamily="2" charset="2"/>
              <a:buNone/>
            </a:pPr>
            <a:r>
              <a:rPr lang="en-US" altLang="en-US" sz="2400" smtClean="0">
                <a:solidFill>
                  <a:srgbClr val="FF0000"/>
                </a:solidFill>
              </a:rPr>
              <a:t>Network</a:t>
            </a:r>
            <a:r>
              <a:rPr lang="en-US" altLang="en-US" sz="2400" smtClean="0"/>
              <a:t>: Generalized NUM</a:t>
            </a:r>
          </a:p>
          <a:p>
            <a:pPr algn="ctr">
              <a:buFont typeface="Wingdings" pitchFamily="2" charset="2"/>
              <a:buNone/>
            </a:pPr>
            <a:r>
              <a:rPr lang="en-US" altLang="en-US" sz="2400" smtClean="0">
                <a:solidFill>
                  <a:srgbClr val="FF0000"/>
                </a:solidFill>
              </a:rPr>
              <a:t>Layering architecture</a:t>
            </a:r>
            <a:r>
              <a:rPr lang="en-US" altLang="en-US" sz="2400" smtClean="0"/>
              <a:t>: Decomposition scheme</a:t>
            </a:r>
          </a:p>
          <a:p>
            <a:pPr algn="ctr">
              <a:buFont typeface="Wingdings" pitchFamily="2" charset="2"/>
              <a:buNone/>
            </a:pPr>
            <a:r>
              <a:rPr lang="en-US" altLang="en-US" sz="2400" smtClean="0">
                <a:solidFill>
                  <a:srgbClr val="FF0000"/>
                </a:solidFill>
              </a:rPr>
              <a:t>Layers</a:t>
            </a:r>
            <a:r>
              <a:rPr lang="en-US" altLang="en-US" sz="2400" smtClean="0"/>
              <a:t>: Decomposed subproblems</a:t>
            </a:r>
          </a:p>
          <a:p>
            <a:pPr algn="ctr">
              <a:buFont typeface="Wingdings" pitchFamily="2" charset="2"/>
              <a:buNone/>
            </a:pPr>
            <a:r>
              <a:rPr lang="en-US" altLang="en-US" sz="2400" smtClean="0">
                <a:solidFill>
                  <a:srgbClr val="FF0000"/>
                </a:solidFill>
              </a:rPr>
              <a:t>Interfaces</a:t>
            </a:r>
            <a:r>
              <a:rPr lang="en-US" altLang="en-US" sz="2400" smtClean="0"/>
              <a:t>: Functions of primal or dual variables</a:t>
            </a:r>
          </a:p>
          <a:p>
            <a:pPr algn="ctr">
              <a:buFont typeface="Wingdings" pitchFamily="2" charset="2"/>
              <a:buNone/>
            </a:pPr>
            <a:endParaRPr lang="en-US" altLang="en-US" sz="2000" smtClean="0"/>
          </a:p>
          <a:p>
            <a:pPr algn="ctr">
              <a:buFont typeface="Wingdings" pitchFamily="2" charset="2"/>
              <a:buNone/>
            </a:pPr>
            <a:r>
              <a:rPr lang="en-US" altLang="en-US" sz="2800" smtClean="0">
                <a:solidFill>
                  <a:srgbClr val="FF0000"/>
                </a:solidFill>
              </a:rPr>
              <a:t>Horizontal</a:t>
            </a:r>
            <a:r>
              <a:rPr lang="en-US" altLang="en-US" sz="2800" smtClean="0"/>
              <a:t> and </a:t>
            </a:r>
            <a:r>
              <a:rPr lang="en-US" altLang="en-US" sz="2800" smtClean="0">
                <a:solidFill>
                  <a:srgbClr val="FF0000"/>
                </a:solidFill>
              </a:rPr>
              <a:t>vertical</a:t>
            </a:r>
            <a:r>
              <a:rPr lang="en-US" altLang="en-US" sz="2800" smtClean="0"/>
              <a:t> decompositions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/>
              <a:t>NUM</a:t>
            </a:r>
            <a:r>
              <a:rPr lang="en-US" altLang="en-US" smtClean="0"/>
              <a:t> Formulation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 smtClean="0">
                <a:solidFill>
                  <a:srgbClr val="FF0000"/>
                </a:solidFill>
              </a:rPr>
              <a:t>Objective function</a:t>
            </a:r>
            <a:r>
              <a:rPr lang="en-US" dirty="0" smtClean="0"/>
              <a:t>: What the end-users and network provider care about</a:t>
            </a:r>
          </a:p>
          <a:p>
            <a:pPr lvl="1">
              <a:defRPr/>
            </a:pPr>
            <a:r>
              <a:rPr lang="en-US" dirty="0" smtClean="0"/>
              <a:t>Can be a function of throughput, delay, jitter, energy, congestion...</a:t>
            </a:r>
          </a:p>
          <a:p>
            <a:pPr lvl="1">
              <a:defRPr/>
            </a:pPr>
            <a:r>
              <a:rPr lang="en-US" dirty="0" smtClean="0"/>
              <a:t>Can be coupled, </a:t>
            </a:r>
            <a:r>
              <a:rPr lang="en-US" dirty="0" err="1" smtClean="0"/>
              <a:t>eg</a:t>
            </a:r>
            <a:r>
              <a:rPr lang="en-US" dirty="0" smtClean="0"/>
              <a:t>, network lifetime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>
                <a:solidFill>
                  <a:srgbClr val="FF0000"/>
                </a:solidFill>
              </a:rPr>
              <a:t>Variables</a:t>
            </a:r>
            <a:r>
              <a:rPr lang="en-US" dirty="0" smtClean="0"/>
              <a:t>: What're under the control of this design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>
                <a:solidFill>
                  <a:srgbClr val="FF0000"/>
                </a:solidFill>
              </a:rPr>
              <a:t>Constraint sets</a:t>
            </a:r>
            <a:r>
              <a:rPr lang="en-US" dirty="0" smtClean="0"/>
              <a:t>: What're beyond the control of this design. Physical and economic limitations. Hard </a:t>
            </a:r>
            <a:r>
              <a:rPr lang="en-US" dirty="0" err="1" smtClean="0"/>
              <a:t>QoS</a:t>
            </a:r>
            <a:r>
              <a:rPr lang="en-US" dirty="0" smtClean="0"/>
              <a:t> constraints (what the users and operator must have)</a:t>
            </a:r>
          </a:p>
          <a:p>
            <a:pPr>
              <a:defRPr/>
            </a:pPr>
            <a:endParaRPr lang="en-US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/>
          <a:lstStyle/>
          <a:p>
            <a:r>
              <a:rPr lang="en-US" altLang="en-US" smtClean="0">
                <a:solidFill>
                  <a:srgbClr val="FF0000"/>
                </a:solidFill>
              </a:rPr>
              <a:t>Layering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7772400" cy="48736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mtClean="0"/>
              <a:t>	Give insights on both:</a:t>
            </a:r>
          </a:p>
          <a:p>
            <a:pPr lvl="1"/>
            <a:r>
              <a:rPr lang="en-US" altLang="en-US" smtClean="0"/>
              <a:t>What each layer can </a:t>
            </a:r>
            <a:r>
              <a:rPr lang="en-US" altLang="en-US" smtClean="0">
                <a:solidFill>
                  <a:srgbClr val="FF0000"/>
                </a:solidFill>
              </a:rPr>
              <a:t>do</a:t>
            </a:r>
            <a:r>
              <a:rPr lang="en-US" altLang="en-US" smtClean="0"/>
              <a:t> (Optimization variables)</a:t>
            </a:r>
          </a:p>
          <a:p>
            <a:pPr lvl="1"/>
            <a:r>
              <a:rPr lang="en-US" altLang="en-US" smtClean="0"/>
              <a:t>What each layer can </a:t>
            </a:r>
            <a:r>
              <a:rPr lang="en-US" altLang="en-US" smtClean="0">
                <a:solidFill>
                  <a:srgbClr val="FF0000"/>
                </a:solidFill>
              </a:rPr>
              <a:t>see</a:t>
            </a:r>
            <a:r>
              <a:rPr lang="en-US" altLang="en-US" smtClean="0"/>
              <a:t> (Constants, Other subproblems' variables)</a:t>
            </a:r>
          </a:p>
          <a:p>
            <a:pPr lvl="1"/>
            <a:endParaRPr lang="en-US" altLang="en-US" smtClean="0"/>
          </a:p>
          <a:p>
            <a:pPr lvl="1">
              <a:buFont typeface="Wingdings" pitchFamily="2" charset="2"/>
              <a:buNone/>
            </a:pPr>
            <a:r>
              <a:rPr lang="en-US" altLang="en-US" smtClean="0"/>
              <a:t>Connections With Mathematics</a:t>
            </a:r>
          </a:p>
          <a:p>
            <a:pPr lvl="1"/>
            <a:r>
              <a:rPr lang="en-US" altLang="en-US" smtClean="0"/>
              <a:t>Convex and nonconvex optimization</a:t>
            </a:r>
          </a:p>
          <a:p>
            <a:pPr lvl="1"/>
            <a:r>
              <a:rPr lang="en-US" altLang="en-US" smtClean="0"/>
              <a:t>Decomposition and distributed algorithm</a:t>
            </a:r>
          </a:p>
          <a:p>
            <a:pPr lvl="1"/>
            <a:endParaRPr lang="en-US" altLang="en-US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Primal Decomposition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400" smtClean="0"/>
              <a:t>Simple example:</a:t>
            </a:r>
          </a:p>
          <a:p>
            <a:pPr>
              <a:buFont typeface="Wingdings" pitchFamily="2" charset="2"/>
              <a:buNone/>
            </a:pPr>
            <a:endParaRPr lang="en-US" altLang="en-US" sz="2400" smtClean="0"/>
          </a:p>
          <a:p>
            <a:pPr>
              <a:buFont typeface="Wingdings" pitchFamily="2" charset="2"/>
              <a:buNone/>
            </a:pPr>
            <a:r>
              <a:rPr lang="en-US" altLang="en-US" sz="2400" smtClean="0"/>
              <a:t>Decomposed into:</a:t>
            </a:r>
          </a:p>
          <a:p>
            <a:pPr>
              <a:buFont typeface="Wingdings" pitchFamily="2" charset="2"/>
              <a:buNone/>
            </a:pPr>
            <a:endParaRPr lang="en-US" altLang="en-US" sz="2400" smtClean="0"/>
          </a:p>
          <a:p>
            <a:pPr>
              <a:buFont typeface="Wingdings" pitchFamily="2" charset="2"/>
              <a:buNone/>
            </a:pPr>
            <a:endParaRPr lang="en-US" altLang="en-US" sz="2400" smtClean="0"/>
          </a:p>
          <a:p>
            <a:pPr>
              <a:buFont typeface="Wingdings" pitchFamily="2" charset="2"/>
              <a:buNone/>
            </a:pPr>
            <a:r>
              <a:rPr lang="en-US" altLang="en-US" sz="2400" smtClean="0"/>
              <a:t>New variable </a:t>
            </a:r>
            <a:r>
              <a:rPr lang="en-US" altLang="en-US" sz="2400" i="1" smtClean="0">
                <a:solidFill>
                  <a:srgbClr val="FF0000"/>
                </a:solidFill>
              </a:rPr>
              <a:t>α</a:t>
            </a:r>
            <a:r>
              <a:rPr lang="en-US" altLang="en-US" sz="2400" i="1" smtClean="0"/>
              <a:t> updated by various methods</a:t>
            </a:r>
          </a:p>
          <a:p>
            <a:pPr>
              <a:buFont typeface="Wingdings" pitchFamily="2" charset="2"/>
              <a:buNone/>
            </a:pPr>
            <a:endParaRPr lang="en-US" altLang="en-US" sz="2400" i="1" smtClean="0"/>
          </a:p>
          <a:p>
            <a:pPr>
              <a:buFont typeface="Wingdings" pitchFamily="2" charset="2"/>
              <a:buNone/>
            </a:pPr>
            <a:r>
              <a:rPr lang="en-US" altLang="en-US" sz="2400" smtClean="0"/>
              <a:t>Interpretation: </a:t>
            </a:r>
            <a:r>
              <a:rPr lang="en-US" altLang="en-US" sz="2400" smtClean="0">
                <a:solidFill>
                  <a:srgbClr val="FF0000"/>
                </a:solidFill>
              </a:rPr>
              <a:t>Direct resource allocation </a:t>
            </a:r>
            <a:r>
              <a:rPr lang="en-US" altLang="en-US" sz="2400" smtClean="0"/>
              <a:t>(not pricing-based control)</a:t>
            </a:r>
          </a:p>
          <a:p>
            <a:pPr>
              <a:buFont typeface="Wingdings" pitchFamily="2" charset="2"/>
              <a:buNone/>
            </a:pPr>
            <a:endParaRPr lang="en-US" altLang="en-US" sz="2000" smtClean="0"/>
          </a:p>
          <a:p>
            <a:pPr>
              <a:buFont typeface="Wingdings" pitchFamily="2" charset="2"/>
              <a:buNone/>
            </a:pPr>
            <a:endParaRPr lang="en-US" altLang="en-US" sz="1800" smtClean="0"/>
          </a:p>
          <a:p>
            <a:pPr>
              <a:buFont typeface="Wingdings" pitchFamily="2" charset="2"/>
              <a:buNone/>
            </a:pPr>
            <a:endParaRPr lang="en-US" altLang="en-US" sz="1800" smtClean="0"/>
          </a:p>
          <a:p>
            <a:pPr>
              <a:buFont typeface="Wingdings" pitchFamily="2" charset="2"/>
              <a:buNone/>
            </a:pPr>
            <a:endParaRPr lang="en-US" altLang="en-US" sz="1800" smtClean="0"/>
          </a:p>
          <a:p>
            <a:pPr>
              <a:buFont typeface="Wingdings" pitchFamily="2" charset="2"/>
              <a:buNone/>
            </a:pPr>
            <a:endParaRPr lang="en-US" altLang="en-US" sz="1800" smtClean="0"/>
          </a:p>
          <a:p>
            <a:pPr>
              <a:buFont typeface="Wingdings" pitchFamily="2" charset="2"/>
              <a:buNone/>
            </a:pPr>
            <a:endParaRPr lang="en-US" altLang="en-US" sz="1800" smtClean="0"/>
          </a:p>
          <a:p>
            <a:pPr>
              <a:buFont typeface="Wingdings" pitchFamily="2" charset="2"/>
              <a:buNone/>
            </a:pPr>
            <a:endParaRPr lang="en-US" altLang="en-US" sz="1800" smtClean="0"/>
          </a:p>
          <a:p>
            <a:pPr>
              <a:buFont typeface="Wingdings" pitchFamily="2" charset="2"/>
              <a:buNone/>
            </a:pPr>
            <a:endParaRPr lang="en-US" altLang="en-US" sz="1800" smtClean="0"/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008188"/>
            <a:ext cx="25908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048000"/>
            <a:ext cx="252412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3117850"/>
            <a:ext cx="510540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itle 1"/>
          <p:cNvSpPr>
            <a:spLocks noGrp="1"/>
          </p:cNvSpPr>
          <p:nvPr>
            <p:ph type="title"/>
          </p:nvPr>
        </p:nvSpPr>
        <p:spPr>
          <a:xfrm>
            <a:off x="249238" y="274638"/>
            <a:ext cx="8475662" cy="944562"/>
          </a:xfrm>
        </p:spPr>
        <p:txBody>
          <a:bodyPr/>
          <a:lstStyle/>
          <a:p>
            <a:r>
              <a:rPr lang="en-US" altLang="en-US" sz="4400" smtClean="0"/>
              <a:t>Dual-based Distributed Algorithm</a:t>
            </a:r>
          </a:p>
        </p:txBody>
      </p:sp>
      <p:sp>
        <p:nvSpPr>
          <p:cNvPr id="43012" name="Content Placeholder 2"/>
          <p:cNvSpPr>
            <a:spLocks noGrp="1"/>
          </p:cNvSpPr>
          <p:nvPr>
            <p:ph sz="quarter" idx="1"/>
          </p:nvPr>
        </p:nvSpPr>
        <p:spPr>
          <a:xfrm>
            <a:off x="357188" y="1600200"/>
            <a:ext cx="8229600" cy="4873625"/>
          </a:xfrm>
        </p:spPr>
        <p:txBody>
          <a:bodyPr/>
          <a:lstStyle/>
          <a:p>
            <a:pPr>
              <a:lnSpc>
                <a:spcPct val="100000"/>
              </a:lnSpc>
              <a:buFont typeface="Wingdings" pitchFamily="2" charset="2"/>
              <a:buNone/>
            </a:pPr>
            <a:r>
              <a:rPr lang="en-US" altLang="en-US" smtClean="0"/>
              <a:t>NUM with </a:t>
            </a:r>
            <a:r>
              <a:rPr lang="en-US" altLang="en-US" smtClean="0">
                <a:solidFill>
                  <a:srgbClr val="FF0000"/>
                </a:solidFill>
              </a:rPr>
              <a:t>concave</a:t>
            </a:r>
            <a:r>
              <a:rPr lang="en-US" altLang="en-US" smtClean="0"/>
              <a:t> smooth utility functions:</a:t>
            </a:r>
          </a:p>
          <a:p>
            <a:pPr>
              <a:lnSpc>
                <a:spcPct val="100000"/>
              </a:lnSpc>
              <a:buFont typeface="Wingdings" pitchFamily="2" charset="2"/>
              <a:buNone/>
            </a:pPr>
            <a:r>
              <a:rPr lang="en-US" altLang="en-US" smtClean="0"/>
              <a:t>Convex optimization with zero duality gap</a:t>
            </a:r>
          </a:p>
          <a:p>
            <a:pPr>
              <a:buFont typeface="Wingdings" pitchFamily="2" charset="2"/>
              <a:buNone/>
            </a:pPr>
            <a:endParaRPr lang="en-US" altLang="en-US" sz="200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en-US" sz="2400" smtClean="0">
                <a:solidFill>
                  <a:srgbClr val="FF0000"/>
                </a:solidFill>
              </a:rPr>
              <a:t>Lagrangian decomposition:</a:t>
            </a:r>
          </a:p>
          <a:p>
            <a:pPr>
              <a:buFont typeface="Wingdings" pitchFamily="2" charset="2"/>
              <a:buNone/>
            </a:pPr>
            <a:endParaRPr lang="en-US" altLang="en-US" smtClean="0"/>
          </a:p>
          <a:p>
            <a:pPr>
              <a:buFont typeface="Wingdings" pitchFamily="2" charset="2"/>
              <a:buNone/>
            </a:pPr>
            <a:endParaRPr lang="en-US" altLang="en-US" smtClean="0"/>
          </a:p>
          <a:p>
            <a:pPr>
              <a:buFont typeface="Wingdings" pitchFamily="2" charset="2"/>
              <a:buNone/>
            </a:pPr>
            <a:endParaRPr lang="en-US" altLang="en-US" sz="200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en-US" sz="2000" smtClean="0">
                <a:solidFill>
                  <a:srgbClr val="FF0000"/>
                </a:solidFill>
              </a:rPr>
              <a:t>Dual problem:</a:t>
            </a:r>
          </a:p>
        </p:txBody>
      </p:sp>
      <p:pic>
        <p:nvPicPr>
          <p:cNvPr id="430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281613"/>
            <a:ext cx="410527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028113" cy="1143000"/>
          </a:xfrm>
        </p:spPr>
        <p:txBody>
          <a:bodyPr/>
          <a:lstStyle/>
          <a:p>
            <a:r>
              <a:rPr lang="en-US" altLang="en-US" sz="4000" smtClean="0"/>
              <a:t>Horizontal vs Vertical Decomposition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728788"/>
            <a:ext cx="8234363" cy="4838700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US" dirty="0" smtClean="0"/>
              <a:t>Horizontal Decompositions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Reverse engineering: </a:t>
            </a:r>
            <a:r>
              <a:rPr lang="en-US" i="1" dirty="0" smtClean="0"/>
              <a:t>Layer 4 </a:t>
            </a:r>
            <a:r>
              <a:rPr lang="en-US" i="1" dirty="0" smtClean="0">
                <a:solidFill>
                  <a:srgbClr val="FF0000"/>
                </a:solidFill>
              </a:rPr>
              <a:t>TCP congestion control</a:t>
            </a:r>
            <a:r>
              <a:rPr lang="en-US" i="1" dirty="0" smtClean="0"/>
              <a:t>: Basic NUM (LowLapsley99,  </a:t>
            </a:r>
            <a:r>
              <a:rPr lang="en-US" dirty="0" smtClean="0"/>
              <a:t>RobertsMassoulie99, MoWalrand00, YaicheMazumdarRosenberg00, etc.)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Scheduling based MAC is known to be solving max weighted matching</a:t>
            </a:r>
          </a:p>
          <a:p>
            <a:pPr>
              <a:defRPr/>
            </a:pPr>
            <a:r>
              <a:rPr lang="en-US" dirty="0" smtClean="0"/>
              <a:t>Vertical Decompositions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Jointly optimal </a:t>
            </a:r>
            <a:r>
              <a:rPr lang="en-US" dirty="0" smtClean="0">
                <a:solidFill>
                  <a:srgbClr val="FF0000"/>
                </a:solidFill>
              </a:rPr>
              <a:t>congestion control and adaptive coding or power control </a:t>
            </a:r>
            <a:r>
              <a:rPr lang="en-US" dirty="0" smtClean="0"/>
              <a:t>(Chiang05a)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Jointly optimal </a:t>
            </a:r>
            <a:r>
              <a:rPr lang="en-US" dirty="0" smtClean="0">
                <a:solidFill>
                  <a:srgbClr val="FF0000"/>
                </a:solidFill>
              </a:rPr>
              <a:t>routing and scheduling </a:t>
            </a:r>
            <a:r>
              <a:rPr lang="en-US" dirty="0" smtClean="0"/>
              <a:t>(KodialamNandagopal03)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Jointly optimal </a:t>
            </a:r>
            <a:r>
              <a:rPr lang="en-US" dirty="0" smtClean="0">
                <a:solidFill>
                  <a:srgbClr val="FF0000"/>
                </a:solidFill>
              </a:rPr>
              <a:t>congestion control, routing, and scheduling </a:t>
            </a:r>
            <a:r>
              <a:rPr lang="en-US" dirty="0" smtClean="0"/>
              <a:t>( ChenLowChiangDoyle06)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Jointly optimal </a:t>
            </a:r>
            <a:r>
              <a:rPr lang="en-US" dirty="0" smtClean="0">
                <a:solidFill>
                  <a:srgbClr val="FF0000"/>
                </a:solidFill>
              </a:rPr>
              <a:t>routing, resource allocation, and source coding</a:t>
            </a:r>
            <a:r>
              <a:rPr lang="en-US" dirty="0" smtClean="0"/>
              <a:t>(YuYuan05)	     </a:t>
            </a:r>
          </a:p>
          <a:p>
            <a:pPr lvl="2">
              <a:buFont typeface="ZapfDingbats" pitchFamily="82" charset="2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Alternative Decompositions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7620000" cy="502920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-US" dirty="0" smtClean="0">
                <a:solidFill>
                  <a:srgbClr val="FF0000"/>
                </a:solidFill>
              </a:rPr>
              <a:t>Many</a:t>
            </a:r>
            <a:r>
              <a:rPr lang="en-US" dirty="0" smtClean="0"/>
              <a:t> ways to decompose:</a:t>
            </a:r>
          </a:p>
          <a:p>
            <a:pPr>
              <a:buFont typeface="Wingdings" pitchFamily="2" charset="2"/>
              <a:buNone/>
              <a:defRPr/>
            </a:pPr>
            <a:r>
              <a:rPr lang="en-US" i="1" dirty="0" smtClean="0"/>
              <a:t> </a:t>
            </a:r>
          </a:p>
          <a:p>
            <a:pPr>
              <a:defRPr/>
            </a:pPr>
            <a:r>
              <a:rPr lang="en-US" sz="1600" i="1" dirty="0" smtClean="0">
                <a:solidFill>
                  <a:srgbClr val="FF0000"/>
                </a:solidFill>
              </a:rPr>
              <a:t>Primal</a:t>
            </a:r>
            <a:r>
              <a:rPr lang="en-US" sz="1600" i="1" dirty="0" smtClean="0"/>
              <a:t> Decomposition </a:t>
            </a:r>
          </a:p>
          <a:p>
            <a:pPr>
              <a:buFont typeface="Wingdings" pitchFamily="2" charset="2"/>
              <a:buNone/>
              <a:defRPr/>
            </a:pPr>
            <a:endParaRPr lang="en-US" sz="1600" i="1" dirty="0" smtClean="0"/>
          </a:p>
          <a:p>
            <a:pPr>
              <a:defRPr/>
            </a:pPr>
            <a:r>
              <a:rPr lang="en-US" sz="1600" i="1" dirty="0" smtClean="0">
                <a:solidFill>
                  <a:srgbClr val="FF0000"/>
                </a:solidFill>
              </a:rPr>
              <a:t>Dual </a:t>
            </a:r>
            <a:r>
              <a:rPr lang="en-US" sz="1600" i="1" dirty="0" smtClean="0"/>
              <a:t>Decomposition </a:t>
            </a:r>
          </a:p>
          <a:p>
            <a:pPr>
              <a:buFont typeface="Wingdings" pitchFamily="2" charset="2"/>
              <a:buNone/>
              <a:defRPr/>
            </a:pPr>
            <a:endParaRPr lang="en-US" sz="1600" i="1" dirty="0" smtClean="0"/>
          </a:p>
          <a:p>
            <a:pPr>
              <a:defRPr/>
            </a:pPr>
            <a:r>
              <a:rPr lang="en-US" sz="1600" i="1" dirty="0" smtClean="0"/>
              <a:t> </a:t>
            </a:r>
            <a:r>
              <a:rPr lang="en-US" sz="1600" i="1" dirty="0" smtClean="0">
                <a:solidFill>
                  <a:srgbClr val="FF0000"/>
                </a:solidFill>
              </a:rPr>
              <a:t>Multi-level </a:t>
            </a:r>
            <a:r>
              <a:rPr lang="en-US" sz="1600" i="1" dirty="0" smtClean="0"/>
              <a:t>decomposition</a:t>
            </a:r>
          </a:p>
          <a:p>
            <a:pPr>
              <a:buFont typeface="Wingdings" pitchFamily="2" charset="2"/>
              <a:buNone/>
              <a:defRPr/>
            </a:pPr>
            <a:endParaRPr lang="en-US" sz="1600" i="1" dirty="0" smtClean="0"/>
          </a:p>
          <a:p>
            <a:pPr>
              <a:defRPr/>
            </a:pPr>
            <a:r>
              <a:rPr lang="en-US" sz="1600" i="1" dirty="0" smtClean="0"/>
              <a:t> Different combinations</a:t>
            </a:r>
          </a:p>
          <a:p>
            <a:pPr>
              <a:defRPr/>
            </a:pPr>
            <a:endParaRPr lang="en-US" i="1" dirty="0" smtClean="0"/>
          </a:p>
          <a:p>
            <a:pPr>
              <a:defRPr/>
            </a:pPr>
            <a:endParaRPr lang="en-US" i="1" dirty="0" smtClean="0"/>
          </a:p>
          <a:p>
            <a:pPr>
              <a:buFont typeface="Wingdings" pitchFamily="2" charset="2"/>
              <a:buNone/>
              <a:defRPr/>
            </a:pPr>
            <a:r>
              <a:rPr lang="en-US" dirty="0" smtClean="0"/>
              <a:t>Lead to alternative architectures with </a:t>
            </a:r>
            <a:r>
              <a:rPr lang="en-US" dirty="0" smtClean="0">
                <a:solidFill>
                  <a:srgbClr val="FF0000"/>
                </a:solidFill>
              </a:rPr>
              <a:t>different</a:t>
            </a:r>
            <a:r>
              <a:rPr lang="en-US" dirty="0" smtClean="0"/>
              <a:t> engineering implications</a:t>
            </a:r>
            <a:endParaRPr lang="en-US" dirty="0"/>
          </a:p>
        </p:txBody>
      </p:sp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292350"/>
            <a:ext cx="5140325" cy="262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Key Messages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831975"/>
            <a:ext cx="7848600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400" smtClean="0"/>
              <a:t>Existing protocols in layers 2,3,4 have been </a:t>
            </a:r>
            <a:r>
              <a:rPr lang="en-US" altLang="en-US" sz="2400" smtClean="0">
                <a:solidFill>
                  <a:srgbClr val="FF0000"/>
                </a:solidFill>
              </a:rPr>
              <a:t>reverse engineered</a:t>
            </a:r>
          </a:p>
          <a:p>
            <a:pPr>
              <a:lnSpc>
                <a:spcPct val="100000"/>
              </a:lnSpc>
            </a:pPr>
            <a:r>
              <a:rPr lang="en-US" altLang="en-US" sz="2400" smtClean="0"/>
              <a:t>Reverse engineering leads to </a:t>
            </a:r>
            <a:r>
              <a:rPr lang="en-US" altLang="en-US" sz="2400" smtClean="0">
                <a:solidFill>
                  <a:srgbClr val="FF0000"/>
                </a:solidFill>
              </a:rPr>
              <a:t>better design</a:t>
            </a:r>
          </a:p>
          <a:p>
            <a:pPr>
              <a:lnSpc>
                <a:spcPct val="100000"/>
              </a:lnSpc>
            </a:pPr>
            <a:r>
              <a:rPr lang="en-US" altLang="en-US" sz="2400" smtClean="0"/>
              <a:t>Loose coupling through </a:t>
            </a:r>
            <a:r>
              <a:rPr lang="en-US" altLang="en-US" sz="2400" smtClean="0">
                <a:solidFill>
                  <a:srgbClr val="FF0000"/>
                </a:solidFill>
              </a:rPr>
              <a:t>layering price</a:t>
            </a:r>
          </a:p>
          <a:p>
            <a:pPr>
              <a:lnSpc>
                <a:spcPct val="100000"/>
              </a:lnSpc>
            </a:pPr>
            <a:r>
              <a:rPr lang="en-US" altLang="en-US" sz="2400" smtClean="0"/>
              <a:t>Many </a:t>
            </a:r>
            <a:r>
              <a:rPr lang="en-US" altLang="en-US" sz="2400" smtClean="0">
                <a:solidFill>
                  <a:srgbClr val="FF0000"/>
                </a:solidFill>
              </a:rPr>
              <a:t>alternatives</a:t>
            </a:r>
            <a:r>
              <a:rPr lang="en-US" altLang="en-US" sz="2400" smtClean="0"/>
              <a:t> in decompositions and layering architectures</a:t>
            </a:r>
          </a:p>
          <a:p>
            <a:pPr>
              <a:lnSpc>
                <a:spcPct val="100000"/>
              </a:lnSpc>
            </a:pPr>
            <a:r>
              <a:rPr lang="en-US" altLang="en-US" sz="2400" smtClean="0">
                <a:solidFill>
                  <a:srgbClr val="FF0000"/>
                </a:solidFill>
              </a:rPr>
              <a:t>Convexity</a:t>
            </a:r>
            <a:r>
              <a:rPr lang="en-US" altLang="en-US" sz="2400" smtClean="0"/>
              <a:t> is key to proving global optimality</a:t>
            </a:r>
          </a:p>
          <a:p>
            <a:pPr>
              <a:lnSpc>
                <a:spcPct val="100000"/>
              </a:lnSpc>
            </a:pPr>
            <a:r>
              <a:rPr lang="en-US" altLang="en-US" sz="2400" smtClean="0">
                <a:solidFill>
                  <a:srgbClr val="FF0000"/>
                </a:solidFill>
              </a:rPr>
              <a:t>Decomposability</a:t>
            </a:r>
            <a:r>
              <a:rPr lang="en-US" altLang="en-US" sz="2400" smtClean="0"/>
              <a:t> is key to designing distributed solution</a:t>
            </a:r>
          </a:p>
          <a:p>
            <a:pPr>
              <a:lnSpc>
                <a:spcPct val="100000"/>
              </a:lnSpc>
            </a:pPr>
            <a:r>
              <a:rPr lang="en-US" altLang="en-US" sz="2400" smtClean="0"/>
              <a:t>Still many </a:t>
            </a:r>
            <a:r>
              <a:rPr lang="en-US" altLang="en-US" sz="2400" smtClean="0">
                <a:solidFill>
                  <a:srgbClr val="FF0000"/>
                </a:solidFill>
              </a:rPr>
              <a:t>open issues </a:t>
            </a:r>
            <a:r>
              <a:rPr lang="en-US" altLang="en-US" sz="2400" smtClean="0"/>
              <a:t>in modeling, stochastic dynamics, and nonconvex formulations</a:t>
            </a:r>
          </a:p>
          <a:p>
            <a:pPr>
              <a:lnSpc>
                <a:spcPct val="100000"/>
              </a:lnSpc>
            </a:pPr>
            <a:r>
              <a:rPr lang="en-US" altLang="en-US" sz="2400" smtClean="0">
                <a:solidFill>
                  <a:srgbClr val="FF0000"/>
                </a:solidFill>
              </a:rPr>
              <a:t>Architecture, rather than optimality, is the key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Key Questions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87463"/>
            <a:ext cx="8940800" cy="5334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altLang="en-US" sz="2800" smtClean="0"/>
          </a:p>
          <a:p>
            <a:pPr lvl="1"/>
            <a:r>
              <a:rPr lang="en-US" altLang="en-US" smtClean="0"/>
              <a:t>What is the right framework for crosslayer design?</a:t>
            </a:r>
          </a:p>
          <a:p>
            <a:pPr lvl="1">
              <a:lnSpc>
                <a:spcPct val="50000"/>
              </a:lnSpc>
            </a:pPr>
            <a:endParaRPr lang="en-US" altLang="en-US" smtClean="0"/>
          </a:p>
          <a:p>
            <a:pPr lvl="1"/>
            <a:r>
              <a:rPr lang="en-US" altLang="en-US" smtClean="0"/>
              <a:t>What are the key crosslayer design synergies?</a:t>
            </a:r>
          </a:p>
          <a:p>
            <a:pPr lvl="1">
              <a:lnSpc>
                <a:spcPct val="50000"/>
              </a:lnSpc>
            </a:pPr>
            <a:endParaRPr lang="en-US" altLang="en-US" smtClean="0"/>
          </a:p>
          <a:p>
            <a:pPr lvl="1"/>
            <a:r>
              <a:rPr lang="en-US" altLang="en-US" smtClean="0"/>
              <a:t>How to manage crosslayer complexity?</a:t>
            </a:r>
          </a:p>
          <a:p>
            <a:pPr lvl="1">
              <a:lnSpc>
                <a:spcPct val="50000"/>
              </a:lnSpc>
            </a:pPr>
            <a:endParaRPr lang="en-US" altLang="en-US" smtClean="0"/>
          </a:p>
          <a:p>
            <a:pPr lvl="1"/>
            <a:r>
              <a:rPr lang="en-US" altLang="en-US" smtClean="0"/>
              <a:t>What information should be exchanged across layers, and how should this information be used?</a:t>
            </a:r>
          </a:p>
          <a:p>
            <a:pPr lvl="1">
              <a:lnSpc>
                <a:spcPct val="40000"/>
              </a:lnSpc>
            </a:pPr>
            <a:endParaRPr lang="en-US" altLang="en-US" smtClean="0"/>
          </a:p>
          <a:p>
            <a:pPr lvl="1">
              <a:lnSpc>
                <a:spcPct val="20000"/>
              </a:lnSpc>
            </a:pPr>
            <a:endParaRPr lang="en-US" altLang="en-US" smtClean="0"/>
          </a:p>
          <a:p>
            <a:pPr lvl="1"/>
            <a:r>
              <a:rPr lang="en-US" altLang="en-US" smtClean="0"/>
              <a:t>How to balance the needs of all users/applications?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Crosslayer</a:t>
            </a:r>
            <a:r>
              <a:rPr lang="en-US" dirty="0" smtClean="0"/>
              <a:t> Examples to date</a:t>
            </a:r>
            <a:br>
              <a:rPr lang="en-US" dirty="0" smtClean="0"/>
            </a:br>
            <a:r>
              <a:rPr lang="en-US" dirty="0" smtClean="0"/>
              <a:t>(from Lecture 11)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5408815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Multipath routing for video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 smtClean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 smtClean="0"/>
              <a:t>Wireless NUM</a:t>
            </a:r>
          </a:p>
          <a:p>
            <a:endParaRPr lang="en-US" dirty="0" smtClean="0"/>
          </a:p>
        </p:txBody>
      </p:sp>
      <p:grpSp>
        <p:nvGrpSpPr>
          <p:cNvPr id="17" name="Group 16"/>
          <p:cNvGrpSpPr/>
          <p:nvPr/>
        </p:nvGrpSpPr>
        <p:grpSpPr>
          <a:xfrm>
            <a:off x="6018415" y="1724650"/>
            <a:ext cx="3225341" cy="2459749"/>
            <a:chOff x="1190625" y="1568450"/>
            <a:chExt cx="7953375" cy="5289550"/>
          </a:xfrm>
        </p:grpSpPr>
        <p:pic>
          <p:nvPicPr>
            <p:cNvPr id="4" name="Picture 3" descr="psnr_all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0625" y="1568450"/>
              <a:ext cx="6453188" cy="528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Line 4"/>
            <p:cNvSpPr>
              <a:spLocks noChangeShapeType="1"/>
            </p:cNvSpPr>
            <p:nvPr/>
          </p:nvSpPr>
          <p:spPr bwMode="auto">
            <a:xfrm flipH="1" flipV="1">
              <a:off x="3951288" y="3878263"/>
              <a:ext cx="3175" cy="2003425"/>
            </a:xfrm>
            <a:prstGeom prst="line">
              <a:avLst/>
            </a:prstGeom>
            <a:noFill/>
            <a:ln w="28575">
              <a:solidFill>
                <a:srgbClr val="030102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z="600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 flipH="1">
              <a:off x="6419850" y="2770188"/>
              <a:ext cx="14288" cy="3078162"/>
            </a:xfrm>
            <a:prstGeom prst="line">
              <a:avLst/>
            </a:prstGeom>
            <a:noFill/>
            <a:ln w="28575">
              <a:solidFill>
                <a:srgbClr val="030102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z="600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4141787" y="5359401"/>
              <a:ext cx="2316163" cy="252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zh-CN" sz="300">
                  <a:solidFill>
                    <a:srgbClr val="030102"/>
                  </a:solidFill>
                  <a:latin typeface="Tahoma" pitchFamily="34" charset="0"/>
                  <a:ea typeface="SimSun" pitchFamily="2" charset="-122"/>
                </a:rPr>
                <a:t>3-fold increase</a:t>
              </a:r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 flipV="1">
              <a:off x="3989388" y="5259388"/>
              <a:ext cx="2424112" cy="0"/>
            </a:xfrm>
            <a:prstGeom prst="line">
              <a:avLst/>
            </a:prstGeom>
            <a:noFill/>
            <a:ln w="28575">
              <a:solidFill>
                <a:srgbClr val="030102"/>
              </a:solidFill>
              <a:miter lim="800000"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z="600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3973513" y="3867150"/>
              <a:ext cx="2439987" cy="57150"/>
            </a:xfrm>
            <a:prstGeom prst="line">
              <a:avLst/>
            </a:prstGeom>
            <a:noFill/>
            <a:ln w="28575">
              <a:solidFill>
                <a:srgbClr val="030102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z="600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6543674" y="3205163"/>
              <a:ext cx="776289" cy="252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zh-CN" sz="300">
                  <a:solidFill>
                    <a:srgbClr val="030102"/>
                  </a:solidFill>
                  <a:latin typeface="Tahoma" pitchFamily="34" charset="0"/>
                  <a:ea typeface="SimSun" pitchFamily="2" charset="-122"/>
                </a:rPr>
                <a:t>5 dB</a:t>
              </a: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6551613" y="2827338"/>
              <a:ext cx="14287" cy="1060450"/>
            </a:xfrm>
            <a:prstGeom prst="line">
              <a:avLst/>
            </a:prstGeom>
            <a:noFill/>
            <a:ln w="28575">
              <a:solidFill>
                <a:srgbClr val="030102"/>
              </a:solidFill>
              <a:miter lim="800000"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sz="600"/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2101850" y="6402387"/>
              <a:ext cx="631825" cy="25228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zh-CN" sz="300">
                  <a:solidFill>
                    <a:srgbClr val="030102"/>
                  </a:solidFill>
                  <a:latin typeface="Tahoma" pitchFamily="34" charset="0"/>
                  <a:ea typeface="SimSun" pitchFamily="2" charset="-122"/>
                </a:rPr>
                <a:t>100</a:t>
              </a: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3511550" y="1784350"/>
              <a:ext cx="182563" cy="123825"/>
            </a:xfrm>
            <a:prstGeom prst="rect">
              <a:avLst/>
            </a:prstGeom>
            <a:solidFill>
              <a:schemeClr val="bg1"/>
            </a:solidFill>
            <a:ln w="3810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z="600"/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3334875" y="1690688"/>
              <a:ext cx="423190" cy="193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  <a:buClr>
                  <a:srgbClr val="993300"/>
                </a:buClr>
                <a:buSzPct val="75000"/>
                <a:buFont typeface="Wingdings" pitchFamily="2" charset="2"/>
                <a:buNone/>
              </a:pPr>
              <a:r>
                <a:rPr lang="en-US" altLang="en-US" sz="100">
                  <a:latin typeface="Arial" pitchFamily="34" charset="0"/>
                </a:rPr>
                <a:t>s</a:t>
              </a: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6696075" y="6418263"/>
              <a:ext cx="2447925" cy="252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zh-CN" sz="300">
                  <a:solidFill>
                    <a:srgbClr val="030102"/>
                  </a:solidFill>
                  <a:latin typeface="Tahoma" pitchFamily="34" charset="0"/>
                  <a:ea typeface="SimSun" pitchFamily="2" charset="-122"/>
                </a:rPr>
                <a:t>(logarithmic scale)</a:t>
              </a:r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6042025" y="6402387"/>
              <a:ext cx="749300" cy="25228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zh-CN" sz="300">
                  <a:solidFill>
                    <a:srgbClr val="030102"/>
                  </a:solidFill>
                  <a:latin typeface="Tahoma" pitchFamily="34" charset="0"/>
                  <a:ea typeface="SimSun" pitchFamily="2" charset="-122"/>
                </a:rPr>
                <a:t>1000</a:t>
              </a:r>
            </a:p>
          </p:txBody>
        </p:sp>
      </p:grpSp>
      <p:pic>
        <p:nvPicPr>
          <p:cNvPr id="18" name="Picture 3" descr="rvs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342" y="4312376"/>
            <a:ext cx="3573182" cy="230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 descr="Link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0284" y="4312376"/>
            <a:ext cx="3270279" cy="22388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293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582613" y="228600"/>
            <a:ext cx="7848600" cy="1143000"/>
          </a:xfrm>
        </p:spPr>
        <p:txBody>
          <a:bodyPr/>
          <a:lstStyle/>
          <a:p>
            <a:r>
              <a:rPr lang="en-US" altLang="en-US" dirty="0" smtClean="0"/>
              <a:t>Upshot</a:t>
            </a:r>
            <a:endParaRPr lang="en-US" altLang="en-US" dirty="0" smtClean="0"/>
          </a:p>
        </p:txBody>
      </p:sp>
      <p:sp>
        <p:nvSpPr>
          <p:cNvPr id="51203" name="Text Box 4"/>
          <p:cNvSpPr txBox="1">
            <a:spLocks noChangeArrowheads="1"/>
          </p:cNvSpPr>
          <p:nvPr/>
        </p:nvSpPr>
        <p:spPr bwMode="auto">
          <a:xfrm>
            <a:off x="727075" y="2455863"/>
            <a:ext cx="77485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i="1">
                <a:solidFill>
                  <a:srgbClr val="3333CC"/>
                </a:solidFill>
              </a:rPr>
              <a:t>Cross-layer design imposes tradeoffs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i="1">
                <a:solidFill>
                  <a:srgbClr val="3333CC"/>
                </a:solidFill>
              </a:rPr>
              <a:t>between rate, power/energy, and delay</a:t>
            </a:r>
          </a:p>
        </p:txBody>
      </p:sp>
      <p:sp>
        <p:nvSpPr>
          <p:cNvPr id="346118" name="Text Box 6"/>
          <p:cNvSpPr txBox="1">
            <a:spLocks noChangeArrowheads="1"/>
          </p:cNvSpPr>
          <p:nvPr/>
        </p:nvSpPr>
        <p:spPr bwMode="auto">
          <a:xfrm>
            <a:off x="1345576" y="4738688"/>
            <a:ext cx="657032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SzPct val="75000"/>
              <a:buFont typeface="Wingdings" pitchFamily="2" charset="2"/>
              <a:buChar char="l"/>
              <a:defRPr sz="3200" b="1">
                <a:solidFill>
                  <a:srgbClr val="0000CC"/>
                </a:solidFill>
                <a:latin typeface="Garamond" pitchFamily="18" charset="0"/>
              </a:defRPr>
            </a:lvl1pPr>
            <a:lvl2pPr marL="742950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CC0000"/>
              </a:buClr>
              <a:buSzPct val="80000"/>
              <a:buFont typeface="Wingdings" pitchFamily="2" charset="2"/>
              <a:buChar char="l"/>
              <a:defRPr sz="2800" b="1">
                <a:solidFill>
                  <a:srgbClr val="0000CC"/>
                </a:solidFill>
                <a:latin typeface="Garamond" pitchFamily="18" charset="0"/>
              </a:defRPr>
            </a:lvl2pPr>
            <a:lvl3pPr marL="1143000" indent="-228600" eaLnBrk="0" hangingPunct="0">
              <a:lnSpc>
                <a:spcPct val="80000"/>
              </a:lnSpc>
              <a:spcBef>
                <a:spcPct val="20000"/>
              </a:spcBef>
              <a:buClr>
                <a:srgbClr val="0000CC"/>
              </a:buClr>
              <a:buSzPct val="65000"/>
              <a:buFont typeface="ZapfDingbats" pitchFamily="82" charset="2"/>
              <a:buChar char="l"/>
              <a:defRPr sz="2400" b="1">
                <a:solidFill>
                  <a:srgbClr val="0000FF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C0081"/>
              </a:buClr>
              <a:buSzPct val="65000"/>
              <a:buFont typeface="Wingdings" pitchFamily="2" charset="2"/>
              <a:buChar char="l"/>
              <a:defRPr b="1">
                <a:solidFill>
                  <a:srgbClr val="0000CC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C0081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The tradeoff implications for sensor 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 smtClean="0">
                <a:solidFill>
                  <a:srgbClr val="FF0000"/>
                </a:solidFill>
              </a:rPr>
              <a:t>networks is </a:t>
            </a:r>
            <a:r>
              <a:rPr lang="en-US" altLang="en-US" dirty="0">
                <a:solidFill>
                  <a:srgbClr val="FF0000"/>
                </a:solidFill>
              </a:rPr>
              <a:t>poorly understood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8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3058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Crosslayer Protocol Design </a:t>
            </a:r>
            <a:br>
              <a:rPr lang="en-US" altLang="en-US" smtClean="0"/>
            </a:br>
            <a:r>
              <a:rPr lang="en-US" altLang="en-US" smtClean="0"/>
              <a:t>in Sensor Networks</a:t>
            </a:r>
            <a:endParaRPr lang="en-US" altLang="en-US" i="1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25" y="1909763"/>
            <a:ext cx="7067550" cy="4368800"/>
          </a:xfrm>
        </p:spPr>
        <p:txBody>
          <a:bodyPr/>
          <a:lstStyle/>
          <a:p>
            <a:r>
              <a:rPr lang="en-US" altLang="en-US" dirty="0" smtClean="0"/>
              <a:t>Application</a:t>
            </a:r>
          </a:p>
          <a:p>
            <a:pPr>
              <a:lnSpc>
                <a:spcPct val="110000"/>
              </a:lnSpc>
            </a:pPr>
            <a:r>
              <a:rPr lang="en-US" altLang="en-US" dirty="0" smtClean="0"/>
              <a:t>Network</a:t>
            </a:r>
          </a:p>
          <a:p>
            <a:pPr lvl="1">
              <a:lnSpc>
                <a:spcPct val="0"/>
              </a:lnSpc>
              <a:buFont typeface="Wingdings" pitchFamily="2" charset="2"/>
              <a:buNone/>
            </a:pPr>
            <a:endParaRPr lang="en-US" altLang="en-US" sz="2400" dirty="0" smtClean="0"/>
          </a:p>
          <a:p>
            <a:pPr>
              <a:lnSpc>
                <a:spcPct val="100000"/>
              </a:lnSpc>
            </a:pPr>
            <a:r>
              <a:rPr lang="en-US" altLang="en-US" dirty="0" smtClean="0"/>
              <a:t>Access</a:t>
            </a:r>
          </a:p>
          <a:p>
            <a:pPr>
              <a:lnSpc>
                <a:spcPct val="110000"/>
              </a:lnSpc>
            </a:pPr>
            <a:r>
              <a:rPr lang="en-US" altLang="en-US" dirty="0" smtClean="0"/>
              <a:t>Link</a:t>
            </a:r>
            <a:endParaRPr lang="en-US" altLang="en-US" sz="2800" dirty="0" smtClean="0"/>
          </a:p>
          <a:p>
            <a:r>
              <a:rPr lang="en-US" altLang="en-US" dirty="0" smtClean="0"/>
              <a:t>Hardware</a:t>
            </a:r>
          </a:p>
          <a:p>
            <a:endParaRPr lang="en-US" altLang="en-US" dirty="0" smtClean="0"/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3054350" y="2028825"/>
            <a:ext cx="1390650" cy="3367088"/>
          </a:xfrm>
          <a:prstGeom prst="upDownArrow">
            <a:avLst>
              <a:gd name="adj1" fmla="val 50000"/>
              <a:gd name="adj2" fmla="val 4842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28039" name="Rectangle 7"/>
          <p:cNvSpPr>
            <a:spLocks noChangeArrowheads="1"/>
          </p:cNvSpPr>
          <p:nvPr/>
        </p:nvSpPr>
        <p:spPr bwMode="auto">
          <a:xfrm>
            <a:off x="349250" y="5786838"/>
            <a:ext cx="8180388" cy="53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ZapfDingbats" pitchFamily="82" charset="2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i="1" dirty="0" smtClean="0">
                <a:solidFill>
                  <a:srgbClr val="030102"/>
                </a:solidFill>
                <a:latin typeface="Garamond" pitchFamily="18" charset="0"/>
              </a:rPr>
              <a:t>Subject of Stefan’s presentation</a:t>
            </a:r>
            <a:endParaRPr lang="en-US" altLang="en-US" i="1" dirty="0">
              <a:solidFill>
                <a:srgbClr val="030102"/>
              </a:solidFill>
              <a:latin typeface="Garamond" pitchFamily="18" charset="0"/>
            </a:endParaRPr>
          </a:p>
        </p:txBody>
      </p:sp>
      <p:grpSp>
        <p:nvGrpSpPr>
          <p:cNvPr id="7174" name="Group 33"/>
          <p:cNvGrpSpPr>
            <a:grpSpLocks/>
          </p:cNvGrpSpPr>
          <p:nvPr/>
        </p:nvGrpSpPr>
        <p:grpSpPr bwMode="auto">
          <a:xfrm>
            <a:off x="4901013" y="2018706"/>
            <a:ext cx="4076699" cy="1401762"/>
            <a:chOff x="1123950" y="1887538"/>
            <a:chExt cx="5940972" cy="1903412"/>
          </a:xfrm>
        </p:grpSpPr>
        <p:sp>
          <p:nvSpPr>
            <p:cNvPr id="7175" name="AutoShape 4"/>
            <p:cNvSpPr>
              <a:spLocks noChangeArrowheads="1"/>
            </p:cNvSpPr>
            <p:nvPr/>
          </p:nvSpPr>
          <p:spPr bwMode="auto">
            <a:xfrm>
              <a:off x="1347788" y="2838450"/>
              <a:ext cx="298450" cy="293688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76" name="AutoShape 5"/>
            <p:cNvSpPr>
              <a:spLocks noChangeArrowheads="1"/>
            </p:cNvSpPr>
            <p:nvPr/>
          </p:nvSpPr>
          <p:spPr bwMode="auto">
            <a:xfrm>
              <a:off x="1422400" y="2033588"/>
              <a:ext cx="298450" cy="2921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77" name="AutoShape 6"/>
            <p:cNvSpPr>
              <a:spLocks noChangeArrowheads="1"/>
            </p:cNvSpPr>
            <p:nvPr/>
          </p:nvSpPr>
          <p:spPr bwMode="auto">
            <a:xfrm>
              <a:off x="6766471" y="3090096"/>
              <a:ext cx="298451" cy="2921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78" name="AutoShape 7"/>
            <p:cNvSpPr>
              <a:spLocks noChangeArrowheads="1"/>
            </p:cNvSpPr>
            <p:nvPr/>
          </p:nvSpPr>
          <p:spPr bwMode="auto">
            <a:xfrm>
              <a:off x="5073650" y="2984500"/>
              <a:ext cx="298450" cy="293688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79" name="AutoShape 8"/>
            <p:cNvSpPr>
              <a:spLocks noChangeArrowheads="1"/>
            </p:cNvSpPr>
            <p:nvPr/>
          </p:nvSpPr>
          <p:spPr bwMode="auto">
            <a:xfrm>
              <a:off x="2614613" y="2911475"/>
              <a:ext cx="298450" cy="293688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80" name="AutoShape 9"/>
            <p:cNvSpPr>
              <a:spLocks noChangeArrowheads="1"/>
            </p:cNvSpPr>
            <p:nvPr/>
          </p:nvSpPr>
          <p:spPr bwMode="auto">
            <a:xfrm>
              <a:off x="4700588" y="2252663"/>
              <a:ext cx="298450" cy="293687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81" name="AutoShape 10"/>
            <p:cNvSpPr>
              <a:spLocks noChangeArrowheads="1"/>
            </p:cNvSpPr>
            <p:nvPr/>
          </p:nvSpPr>
          <p:spPr bwMode="auto">
            <a:xfrm>
              <a:off x="5818188" y="2546350"/>
              <a:ext cx="298450" cy="2921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82" name="AutoShape 11"/>
            <p:cNvSpPr>
              <a:spLocks noChangeArrowheads="1"/>
            </p:cNvSpPr>
            <p:nvPr/>
          </p:nvSpPr>
          <p:spPr bwMode="auto">
            <a:xfrm>
              <a:off x="2614613" y="2179638"/>
              <a:ext cx="298450" cy="293687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83" name="AutoShape 12"/>
            <p:cNvSpPr>
              <a:spLocks noChangeArrowheads="1"/>
            </p:cNvSpPr>
            <p:nvPr/>
          </p:nvSpPr>
          <p:spPr bwMode="auto">
            <a:xfrm>
              <a:off x="3881438" y="2838450"/>
              <a:ext cx="298450" cy="293688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84" name="AutoShape 13"/>
            <p:cNvSpPr>
              <a:spLocks noChangeArrowheads="1"/>
            </p:cNvSpPr>
            <p:nvPr/>
          </p:nvSpPr>
          <p:spPr bwMode="auto">
            <a:xfrm>
              <a:off x="1720850" y="3351213"/>
              <a:ext cx="296863" cy="2921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185" name="Line 14"/>
            <p:cNvSpPr>
              <a:spLocks noChangeShapeType="1"/>
            </p:cNvSpPr>
            <p:nvPr/>
          </p:nvSpPr>
          <p:spPr bwMode="auto">
            <a:xfrm>
              <a:off x="1497013" y="2400300"/>
              <a:ext cx="0" cy="3651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6" name="Line 15"/>
            <p:cNvSpPr>
              <a:spLocks noChangeShapeType="1"/>
            </p:cNvSpPr>
            <p:nvPr/>
          </p:nvSpPr>
          <p:spPr bwMode="auto">
            <a:xfrm>
              <a:off x="1571625" y="3132138"/>
              <a:ext cx="149225" cy="2190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7" name="Line 16"/>
            <p:cNvSpPr>
              <a:spLocks noChangeShapeType="1"/>
            </p:cNvSpPr>
            <p:nvPr/>
          </p:nvSpPr>
          <p:spPr bwMode="auto">
            <a:xfrm flipV="1">
              <a:off x="4105275" y="2473325"/>
              <a:ext cx="595313" cy="2921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8" name="Line 17"/>
            <p:cNvSpPr>
              <a:spLocks noChangeShapeType="1"/>
            </p:cNvSpPr>
            <p:nvPr/>
          </p:nvSpPr>
          <p:spPr bwMode="auto">
            <a:xfrm>
              <a:off x="5073650" y="2327275"/>
              <a:ext cx="669925" cy="2190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9" name="Line 18"/>
            <p:cNvSpPr>
              <a:spLocks noChangeShapeType="1"/>
            </p:cNvSpPr>
            <p:nvPr/>
          </p:nvSpPr>
          <p:spPr bwMode="auto">
            <a:xfrm>
              <a:off x="4254500" y="2986088"/>
              <a:ext cx="744538" cy="730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0" name="Line 19"/>
            <p:cNvSpPr>
              <a:spLocks noChangeShapeType="1"/>
            </p:cNvSpPr>
            <p:nvPr/>
          </p:nvSpPr>
          <p:spPr bwMode="auto">
            <a:xfrm flipV="1">
              <a:off x="5372100" y="2765425"/>
              <a:ext cx="371475" cy="2206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1" name="Line 20"/>
            <p:cNvSpPr>
              <a:spLocks noChangeShapeType="1"/>
            </p:cNvSpPr>
            <p:nvPr/>
          </p:nvSpPr>
          <p:spPr bwMode="auto">
            <a:xfrm>
              <a:off x="2763838" y="2546350"/>
              <a:ext cx="0" cy="2921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192" name="Group 21"/>
            <p:cNvGrpSpPr>
              <a:grpSpLocks/>
            </p:cNvGrpSpPr>
            <p:nvPr/>
          </p:nvGrpSpPr>
          <p:grpSpPr bwMode="auto">
            <a:xfrm>
              <a:off x="1123950" y="1887538"/>
              <a:ext cx="5141913" cy="1903412"/>
              <a:chOff x="1104" y="1056"/>
              <a:chExt cx="3239" cy="1199"/>
            </a:xfrm>
          </p:grpSpPr>
          <p:sp>
            <p:nvSpPr>
              <p:cNvPr id="7199" name="Oval 22"/>
              <p:cNvSpPr>
                <a:spLocks noChangeArrowheads="1"/>
              </p:cNvSpPr>
              <p:nvPr/>
            </p:nvSpPr>
            <p:spPr bwMode="auto">
              <a:xfrm rot="-1025995">
                <a:off x="1104" y="1056"/>
                <a:ext cx="657" cy="1199"/>
              </a:xfrm>
              <a:prstGeom prst="ellipse">
                <a:avLst/>
              </a:prstGeom>
              <a:noFill/>
              <a:ln w="12700">
                <a:solidFill>
                  <a:srgbClr val="6666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200" name="Oval 23"/>
              <p:cNvSpPr>
                <a:spLocks noChangeArrowheads="1"/>
              </p:cNvSpPr>
              <p:nvPr/>
            </p:nvSpPr>
            <p:spPr bwMode="auto">
              <a:xfrm>
                <a:off x="1902" y="1148"/>
                <a:ext cx="516" cy="876"/>
              </a:xfrm>
              <a:prstGeom prst="ellipse">
                <a:avLst/>
              </a:prstGeom>
              <a:noFill/>
              <a:ln w="12700">
                <a:solidFill>
                  <a:srgbClr val="6666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201" name="Oval 24"/>
              <p:cNvSpPr>
                <a:spLocks noChangeArrowheads="1"/>
              </p:cNvSpPr>
              <p:nvPr/>
            </p:nvSpPr>
            <p:spPr bwMode="auto">
              <a:xfrm>
                <a:off x="2700" y="1194"/>
                <a:ext cx="1643" cy="830"/>
              </a:xfrm>
              <a:prstGeom prst="ellipse">
                <a:avLst/>
              </a:prstGeom>
              <a:noFill/>
              <a:ln w="12700">
                <a:solidFill>
                  <a:srgbClr val="6666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7193" name="Line 25"/>
            <p:cNvSpPr>
              <a:spLocks noChangeShapeType="1"/>
            </p:cNvSpPr>
            <p:nvPr/>
          </p:nvSpPr>
          <p:spPr bwMode="auto">
            <a:xfrm>
              <a:off x="1827213" y="2189163"/>
              <a:ext cx="722312" cy="104775"/>
            </a:xfrm>
            <a:prstGeom prst="line">
              <a:avLst/>
            </a:prstGeom>
            <a:noFill/>
            <a:ln w="19050">
              <a:solidFill>
                <a:srgbClr val="030102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26"/>
            <p:cNvSpPr>
              <a:spLocks noChangeShapeType="1"/>
            </p:cNvSpPr>
            <p:nvPr/>
          </p:nvSpPr>
          <p:spPr bwMode="auto">
            <a:xfrm flipV="1">
              <a:off x="2068513" y="3135313"/>
              <a:ext cx="528637" cy="300037"/>
            </a:xfrm>
            <a:prstGeom prst="line">
              <a:avLst/>
            </a:prstGeom>
            <a:noFill/>
            <a:ln w="19050">
              <a:solidFill>
                <a:srgbClr val="030102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Line 27"/>
            <p:cNvSpPr>
              <a:spLocks noChangeShapeType="1"/>
            </p:cNvSpPr>
            <p:nvPr/>
          </p:nvSpPr>
          <p:spPr bwMode="auto">
            <a:xfrm>
              <a:off x="1739900" y="2943225"/>
              <a:ext cx="798513" cy="44450"/>
            </a:xfrm>
            <a:prstGeom prst="line">
              <a:avLst/>
            </a:prstGeom>
            <a:noFill/>
            <a:ln w="19050">
              <a:solidFill>
                <a:srgbClr val="030102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Line 28"/>
            <p:cNvSpPr>
              <a:spLocks noChangeShapeType="1"/>
            </p:cNvSpPr>
            <p:nvPr/>
          </p:nvSpPr>
          <p:spPr bwMode="auto">
            <a:xfrm flipV="1">
              <a:off x="3030538" y="2989263"/>
              <a:ext cx="812800" cy="15875"/>
            </a:xfrm>
            <a:prstGeom prst="line">
              <a:avLst/>
            </a:prstGeom>
            <a:noFill/>
            <a:ln w="19050">
              <a:solidFill>
                <a:srgbClr val="030102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29"/>
            <p:cNvSpPr>
              <a:spLocks noChangeShapeType="1"/>
            </p:cNvSpPr>
            <p:nvPr/>
          </p:nvSpPr>
          <p:spPr bwMode="auto">
            <a:xfrm>
              <a:off x="6210306" y="2676525"/>
              <a:ext cx="587945" cy="382589"/>
            </a:xfrm>
            <a:prstGeom prst="line">
              <a:avLst/>
            </a:prstGeom>
            <a:noFill/>
            <a:ln w="19050">
              <a:solidFill>
                <a:srgbClr val="030102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8" name="Line 30"/>
            <p:cNvSpPr>
              <a:spLocks noChangeShapeType="1"/>
            </p:cNvSpPr>
            <p:nvPr/>
          </p:nvSpPr>
          <p:spPr bwMode="auto">
            <a:xfrm>
              <a:off x="3035300" y="2317750"/>
              <a:ext cx="901700" cy="479425"/>
            </a:xfrm>
            <a:prstGeom prst="line">
              <a:avLst/>
            </a:prstGeom>
            <a:noFill/>
            <a:ln w="19050">
              <a:solidFill>
                <a:srgbClr val="030102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001402" y="3828453"/>
            <a:ext cx="1821044" cy="1473248"/>
            <a:chOff x="5681056" y="3843788"/>
            <a:chExt cx="1654302" cy="1488744"/>
          </a:xfrm>
        </p:grpSpPr>
        <p:sp>
          <p:nvSpPr>
            <p:cNvPr id="34" name="Rectangle 4"/>
            <p:cNvSpPr>
              <a:spLocks noChangeArrowheads="1"/>
            </p:cNvSpPr>
            <p:nvPr/>
          </p:nvSpPr>
          <p:spPr bwMode="auto">
            <a:xfrm>
              <a:off x="5683269" y="3844895"/>
              <a:ext cx="1612253" cy="1474355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" name="Line 5"/>
            <p:cNvSpPr>
              <a:spLocks noChangeShapeType="1"/>
            </p:cNvSpPr>
            <p:nvPr/>
          </p:nvSpPr>
          <p:spPr bwMode="auto">
            <a:xfrm>
              <a:off x="5712040" y="4200201"/>
              <a:ext cx="1614467" cy="221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6"/>
            <p:cNvSpPr>
              <a:spLocks noChangeShapeType="1"/>
            </p:cNvSpPr>
            <p:nvPr/>
          </p:nvSpPr>
          <p:spPr bwMode="auto">
            <a:xfrm>
              <a:off x="5681056" y="4939592"/>
              <a:ext cx="1629958" cy="1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7"/>
            <p:cNvSpPr>
              <a:spLocks noChangeShapeType="1"/>
            </p:cNvSpPr>
            <p:nvPr/>
          </p:nvSpPr>
          <p:spPr bwMode="auto">
            <a:xfrm>
              <a:off x="6122572" y="3852643"/>
              <a:ext cx="2213" cy="147435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6512080" y="3861498"/>
              <a:ext cx="2213" cy="147103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Line 9"/>
            <p:cNvSpPr>
              <a:spLocks noChangeShapeType="1"/>
            </p:cNvSpPr>
            <p:nvPr/>
          </p:nvSpPr>
          <p:spPr bwMode="auto">
            <a:xfrm>
              <a:off x="6906015" y="3852643"/>
              <a:ext cx="1106" cy="147435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Line 10"/>
            <p:cNvSpPr>
              <a:spLocks noChangeShapeType="1"/>
            </p:cNvSpPr>
            <p:nvPr/>
          </p:nvSpPr>
          <p:spPr bwMode="auto">
            <a:xfrm>
              <a:off x="5705400" y="4576538"/>
              <a:ext cx="1629958" cy="1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Oval 11"/>
            <p:cNvSpPr>
              <a:spLocks noChangeArrowheads="1"/>
            </p:cNvSpPr>
            <p:nvPr/>
          </p:nvSpPr>
          <p:spPr bwMode="auto">
            <a:xfrm>
              <a:off x="6267531" y="4259972"/>
              <a:ext cx="111763" cy="111795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" name="Oval 12"/>
            <p:cNvSpPr>
              <a:spLocks noChangeArrowheads="1"/>
            </p:cNvSpPr>
            <p:nvPr/>
          </p:nvSpPr>
          <p:spPr bwMode="auto">
            <a:xfrm>
              <a:off x="5838187" y="4355163"/>
              <a:ext cx="111763" cy="111795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3" name="Oval 13"/>
            <p:cNvSpPr>
              <a:spLocks noChangeArrowheads="1"/>
            </p:cNvSpPr>
            <p:nvPr/>
          </p:nvSpPr>
          <p:spPr bwMode="auto">
            <a:xfrm>
              <a:off x="6261999" y="3971079"/>
              <a:ext cx="111762" cy="11179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" name="Oval 14"/>
            <p:cNvSpPr>
              <a:spLocks noChangeArrowheads="1"/>
            </p:cNvSpPr>
            <p:nvPr/>
          </p:nvSpPr>
          <p:spPr bwMode="auto">
            <a:xfrm>
              <a:off x="5882449" y="3985468"/>
              <a:ext cx="111763" cy="111795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5" name="Oval 15"/>
            <p:cNvSpPr>
              <a:spLocks noChangeArrowheads="1"/>
            </p:cNvSpPr>
            <p:nvPr/>
          </p:nvSpPr>
          <p:spPr bwMode="auto">
            <a:xfrm>
              <a:off x="6727859" y="3948941"/>
              <a:ext cx="111763" cy="11179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" name="Oval 16"/>
            <p:cNvSpPr>
              <a:spLocks noChangeArrowheads="1"/>
            </p:cNvSpPr>
            <p:nvPr/>
          </p:nvSpPr>
          <p:spPr bwMode="auto">
            <a:xfrm>
              <a:off x="7097449" y="4023101"/>
              <a:ext cx="111763" cy="111795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7" name="Oval 17"/>
            <p:cNvSpPr>
              <a:spLocks noChangeArrowheads="1"/>
            </p:cNvSpPr>
            <p:nvPr/>
          </p:nvSpPr>
          <p:spPr bwMode="auto">
            <a:xfrm>
              <a:off x="7031055" y="4350736"/>
              <a:ext cx="111763" cy="111795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" name="Oval 18"/>
            <p:cNvSpPr>
              <a:spLocks noChangeArrowheads="1"/>
            </p:cNvSpPr>
            <p:nvPr/>
          </p:nvSpPr>
          <p:spPr bwMode="auto">
            <a:xfrm>
              <a:off x="7035481" y="4678370"/>
              <a:ext cx="111763" cy="111795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" name="Oval 19"/>
            <p:cNvSpPr>
              <a:spLocks noChangeArrowheads="1"/>
            </p:cNvSpPr>
            <p:nvPr/>
          </p:nvSpPr>
          <p:spPr bwMode="auto">
            <a:xfrm>
              <a:off x="6998965" y="5046959"/>
              <a:ext cx="111762" cy="11179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" name="Oval 20"/>
            <p:cNvSpPr>
              <a:spLocks noChangeArrowheads="1"/>
            </p:cNvSpPr>
            <p:nvPr/>
          </p:nvSpPr>
          <p:spPr bwMode="auto">
            <a:xfrm>
              <a:off x="6659252" y="4372873"/>
              <a:ext cx="111763" cy="111795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" name="Oval 21"/>
            <p:cNvSpPr>
              <a:spLocks noChangeArrowheads="1"/>
            </p:cNvSpPr>
            <p:nvPr/>
          </p:nvSpPr>
          <p:spPr bwMode="auto">
            <a:xfrm>
              <a:off x="6602818" y="4730393"/>
              <a:ext cx="111762" cy="11179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2" name="Oval 22"/>
            <p:cNvSpPr>
              <a:spLocks noChangeArrowheads="1"/>
            </p:cNvSpPr>
            <p:nvPr/>
          </p:nvSpPr>
          <p:spPr bwMode="auto">
            <a:xfrm>
              <a:off x="6634908" y="5079058"/>
              <a:ext cx="111763" cy="111795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3" name="Oval 23"/>
            <p:cNvSpPr>
              <a:spLocks noChangeArrowheads="1"/>
            </p:cNvSpPr>
            <p:nvPr/>
          </p:nvSpPr>
          <p:spPr bwMode="auto">
            <a:xfrm>
              <a:off x="6264212" y="4629668"/>
              <a:ext cx="111762" cy="111795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" name="Oval 24"/>
            <p:cNvSpPr>
              <a:spLocks noChangeArrowheads="1"/>
            </p:cNvSpPr>
            <p:nvPr/>
          </p:nvSpPr>
          <p:spPr bwMode="auto">
            <a:xfrm>
              <a:off x="6237654" y="5111158"/>
              <a:ext cx="111762" cy="11179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5" name="Oval 25"/>
            <p:cNvSpPr>
              <a:spLocks noChangeArrowheads="1"/>
            </p:cNvSpPr>
            <p:nvPr/>
          </p:nvSpPr>
          <p:spPr bwMode="auto">
            <a:xfrm>
              <a:off x="5897941" y="4671729"/>
              <a:ext cx="111763" cy="111795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6" name="Oval 26"/>
            <p:cNvSpPr>
              <a:spLocks noChangeArrowheads="1"/>
            </p:cNvSpPr>
            <p:nvPr/>
          </p:nvSpPr>
          <p:spPr bwMode="auto">
            <a:xfrm>
              <a:off x="5882449" y="5052493"/>
              <a:ext cx="111763" cy="111795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ZapfDingbats" pitchFamily="82" charset="2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57" name="Group 27"/>
            <p:cNvGrpSpPr>
              <a:grpSpLocks/>
            </p:cNvGrpSpPr>
            <p:nvPr/>
          </p:nvGrpSpPr>
          <p:grpSpPr bwMode="auto">
            <a:xfrm>
              <a:off x="5691015" y="3843788"/>
              <a:ext cx="1628851" cy="1473248"/>
              <a:chOff x="1015" y="1178"/>
              <a:chExt cx="1472" cy="1331"/>
            </a:xfrm>
          </p:grpSpPr>
          <p:sp>
            <p:nvSpPr>
              <p:cNvPr id="58" name="Rectangle 28"/>
              <p:cNvSpPr>
                <a:spLocks noChangeArrowheads="1"/>
              </p:cNvSpPr>
              <p:nvPr/>
            </p:nvSpPr>
            <p:spPr bwMode="auto">
              <a:xfrm>
                <a:off x="1015" y="1188"/>
                <a:ext cx="732" cy="649"/>
              </a:xfrm>
              <a:prstGeom prst="rect">
                <a:avLst/>
              </a:prstGeom>
              <a:noFill/>
              <a:ln w="28575">
                <a:solidFill>
                  <a:srgbClr val="0066FF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9" name="Rectangle 29"/>
              <p:cNvSpPr>
                <a:spLocks noChangeArrowheads="1"/>
              </p:cNvSpPr>
              <p:nvPr/>
            </p:nvSpPr>
            <p:spPr bwMode="auto">
              <a:xfrm>
                <a:off x="1751" y="1850"/>
                <a:ext cx="732" cy="659"/>
              </a:xfrm>
              <a:prstGeom prst="rect">
                <a:avLst/>
              </a:prstGeom>
              <a:noFill/>
              <a:ln w="28575">
                <a:solidFill>
                  <a:srgbClr val="0066FF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0" name="Rectangle 30"/>
              <p:cNvSpPr>
                <a:spLocks noChangeArrowheads="1"/>
              </p:cNvSpPr>
              <p:nvPr/>
            </p:nvSpPr>
            <p:spPr bwMode="auto">
              <a:xfrm>
                <a:off x="1755" y="1178"/>
                <a:ext cx="732" cy="659"/>
              </a:xfrm>
              <a:prstGeom prst="rect">
                <a:avLst/>
              </a:prstGeom>
              <a:noFill/>
              <a:ln w="28575">
                <a:solidFill>
                  <a:srgbClr val="0066FF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ZapfDingbats" pitchFamily="82" charset="2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75" name="Group 45"/>
            <p:cNvGrpSpPr>
              <a:grpSpLocks/>
            </p:cNvGrpSpPr>
            <p:nvPr/>
          </p:nvGrpSpPr>
          <p:grpSpPr bwMode="auto">
            <a:xfrm>
              <a:off x="5943310" y="4017567"/>
              <a:ext cx="1133114" cy="1052636"/>
              <a:chOff x="1243" y="1335"/>
              <a:chExt cx="1024" cy="951"/>
            </a:xfrm>
          </p:grpSpPr>
          <p:sp>
            <p:nvSpPr>
              <p:cNvPr id="76" name="Line 46"/>
              <p:cNvSpPr>
                <a:spLocks noChangeShapeType="1"/>
              </p:cNvSpPr>
              <p:nvPr/>
            </p:nvSpPr>
            <p:spPr bwMode="auto">
              <a:xfrm flipV="1">
                <a:off x="1243" y="1390"/>
                <a:ext cx="293" cy="237"/>
              </a:xfrm>
              <a:prstGeom prst="line">
                <a:avLst/>
              </a:prstGeom>
              <a:noFill/>
              <a:ln w="12700">
                <a:solidFill>
                  <a:srgbClr val="33CC33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Line 47"/>
              <p:cNvSpPr>
                <a:spLocks noChangeShapeType="1"/>
              </p:cNvSpPr>
              <p:nvPr/>
            </p:nvSpPr>
            <p:spPr bwMode="auto">
              <a:xfrm flipV="1">
                <a:off x="1307" y="1335"/>
                <a:ext cx="202" cy="18"/>
              </a:xfrm>
              <a:prstGeom prst="line">
                <a:avLst/>
              </a:prstGeom>
              <a:noFill/>
              <a:ln w="12700">
                <a:solidFill>
                  <a:srgbClr val="33CC33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Line 48"/>
              <p:cNvSpPr>
                <a:spLocks noChangeShapeType="1"/>
              </p:cNvSpPr>
              <p:nvPr/>
            </p:nvSpPr>
            <p:spPr bwMode="auto">
              <a:xfrm flipV="1">
                <a:off x="1563" y="1362"/>
                <a:ext cx="0" cy="174"/>
              </a:xfrm>
              <a:prstGeom prst="line">
                <a:avLst/>
              </a:prstGeom>
              <a:noFill/>
              <a:ln w="12700">
                <a:solidFill>
                  <a:srgbClr val="33CC33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Line 49"/>
              <p:cNvSpPr>
                <a:spLocks noChangeShapeType="1"/>
              </p:cNvSpPr>
              <p:nvPr/>
            </p:nvSpPr>
            <p:spPr bwMode="auto">
              <a:xfrm flipV="1">
                <a:off x="1966" y="1435"/>
                <a:ext cx="301" cy="220"/>
              </a:xfrm>
              <a:prstGeom prst="line">
                <a:avLst/>
              </a:prstGeom>
              <a:noFill/>
              <a:ln w="12700">
                <a:solidFill>
                  <a:srgbClr val="33CC33"/>
                </a:solidFill>
                <a:round/>
                <a:headEnd type="triangle" w="med" len="med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Line 50"/>
              <p:cNvSpPr>
                <a:spLocks noChangeShapeType="1"/>
              </p:cNvSpPr>
              <p:nvPr/>
            </p:nvSpPr>
            <p:spPr bwMode="auto">
              <a:xfrm flipH="1">
                <a:off x="1947" y="1399"/>
                <a:ext cx="46" cy="228"/>
              </a:xfrm>
              <a:prstGeom prst="line">
                <a:avLst/>
              </a:prstGeom>
              <a:noFill/>
              <a:ln w="12700">
                <a:solidFill>
                  <a:srgbClr val="33CC33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Line 51"/>
              <p:cNvSpPr>
                <a:spLocks noChangeShapeType="1"/>
              </p:cNvSpPr>
              <p:nvPr/>
            </p:nvSpPr>
            <p:spPr bwMode="auto">
              <a:xfrm flipH="1">
                <a:off x="2011" y="1710"/>
                <a:ext cx="174" cy="9"/>
              </a:xfrm>
              <a:prstGeom prst="line">
                <a:avLst/>
              </a:prstGeom>
              <a:noFill/>
              <a:ln w="12700">
                <a:solidFill>
                  <a:srgbClr val="33CC33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Line 52"/>
              <p:cNvSpPr>
                <a:spLocks noChangeShapeType="1"/>
              </p:cNvSpPr>
              <p:nvPr/>
            </p:nvSpPr>
            <p:spPr bwMode="auto">
              <a:xfrm flipV="1">
                <a:off x="1289" y="2011"/>
                <a:ext cx="238" cy="247"/>
              </a:xfrm>
              <a:prstGeom prst="line">
                <a:avLst/>
              </a:prstGeom>
              <a:noFill/>
              <a:ln w="12700">
                <a:solidFill>
                  <a:srgbClr val="33CC33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Line 53"/>
              <p:cNvSpPr>
                <a:spLocks noChangeShapeType="1"/>
              </p:cNvSpPr>
              <p:nvPr/>
            </p:nvSpPr>
            <p:spPr bwMode="auto">
              <a:xfrm flipV="1">
                <a:off x="1326" y="1947"/>
                <a:ext cx="192" cy="10"/>
              </a:xfrm>
              <a:prstGeom prst="line">
                <a:avLst/>
              </a:prstGeom>
              <a:noFill/>
              <a:ln w="12700">
                <a:solidFill>
                  <a:srgbClr val="33CC33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Line 54"/>
              <p:cNvSpPr>
                <a:spLocks noChangeShapeType="1"/>
              </p:cNvSpPr>
              <p:nvPr/>
            </p:nvSpPr>
            <p:spPr bwMode="auto">
              <a:xfrm flipV="1">
                <a:off x="1573" y="2039"/>
                <a:ext cx="0" cy="247"/>
              </a:xfrm>
              <a:prstGeom prst="line">
                <a:avLst/>
              </a:prstGeom>
              <a:noFill/>
              <a:ln w="12700">
                <a:solidFill>
                  <a:srgbClr val="33CC33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Line 55"/>
              <p:cNvSpPr>
                <a:spLocks noChangeShapeType="1"/>
              </p:cNvSpPr>
              <p:nvPr/>
            </p:nvSpPr>
            <p:spPr bwMode="auto">
              <a:xfrm flipV="1">
                <a:off x="1957" y="2030"/>
                <a:ext cx="274" cy="219"/>
              </a:xfrm>
              <a:prstGeom prst="line">
                <a:avLst/>
              </a:prstGeom>
              <a:noFill/>
              <a:ln w="12700">
                <a:solidFill>
                  <a:srgbClr val="33CC33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Line 56"/>
              <p:cNvSpPr>
                <a:spLocks noChangeShapeType="1"/>
              </p:cNvSpPr>
              <p:nvPr/>
            </p:nvSpPr>
            <p:spPr bwMode="auto">
              <a:xfrm flipV="1">
                <a:off x="1957" y="1975"/>
                <a:ext cx="274" cy="27"/>
              </a:xfrm>
              <a:prstGeom prst="line">
                <a:avLst/>
              </a:prstGeom>
              <a:noFill/>
              <a:ln w="12700">
                <a:solidFill>
                  <a:srgbClr val="33CC33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Line 57"/>
              <p:cNvSpPr>
                <a:spLocks noChangeShapeType="1"/>
              </p:cNvSpPr>
              <p:nvPr/>
            </p:nvSpPr>
            <p:spPr bwMode="auto">
              <a:xfrm flipV="1">
                <a:off x="2258" y="2021"/>
                <a:ext cx="9" cy="228"/>
              </a:xfrm>
              <a:prstGeom prst="line">
                <a:avLst/>
              </a:prstGeom>
              <a:noFill/>
              <a:ln w="12700">
                <a:solidFill>
                  <a:srgbClr val="33CC33"/>
                </a:solidFill>
                <a:round/>
                <a:headEnd type="none" w="sm" len="sm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" name="Rectangle 3"/>
          <p:cNvSpPr/>
          <p:nvPr/>
        </p:nvSpPr>
        <p:spPr bwMode="auto">
          <a:xfrm>
            <a:off x="7993424" y="4312245"/>
            <a:ext cx="383450" cy="358728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ZapfDingbats" pitchFamily="82" charset="2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8274475" y="4124392"/>
            <a:ext cx="45719" cy="222357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ZapfDingbats" pitchFamily="82" charset="2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680023" y="3550730"/>
            <a:ext cx="2721146" cy="1131002"/>
            <a:chOff x="5680023" y="3550730"/>
            <a:chExt cx="2721146" cy="1131002"/>
          </a:xfrm>
        </p:grpSpPr>
        <p:grpSp>
          <p:nvGrpSpPr>
            <p:cNvPr id="8" name="Group 7"/>
            <p:cNvGrpSpPr/>
            <p:nvPr/>
          </p:nvGrpSpPr>
          <p:grpSpPr>
            <a:xfrm rot="448858">
              <a:off x="5680023" y="3550730"/>
              <a:ext cx="2721146" cy="692198"/>
              <a:chOff x="8642875" y="3301588"/>
              <a:chExt cx="3990981" cy="808370"/>
            </a:xfrm>
          </p:grpSpPr>
          <p:sp>
            <p:nvSpPr>
              <p:cNvPr id="6" name="Arc 5"/>
              <p:cNvSpPr/>
              <p:nvPr/>
            </p:nvSpPr>
            <p:spPr bwMode="auto">
              <a:xfrm>
                <a:off x="8642875" y="3301588"/>
                <a:ext cx="3839134" cy="808369"/>
              </a:xfrm>
              <a:prstGeom prst="arc">
                <a:avLst/>
              </a:prstGeom>
              <a:noFill/>
              <a:ln w="28575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ZapfDingbats" pitchFamily="82" charset="2"/>
                </a:endParaRPr>
              </a:p>
            </p:txBody>
          </p:sp>
          <p:sp>
            <p:nvSpPr>
              <p:cNvPr id="95" name="Arc 94"/>
              <p:cNvSpPr/>
              <p:nvPr/>
            </p:nvSpPr>
            <p:spPr bwMode="auto">
              <a:xfrm flipH="1">
                <a:off x="8794722" y="3301589"/>
                <a:ext cx="3839134" cy="808369"/>
              </a:xfrm>
              <a:prstGeom prst="arc">
                <a:avLst/>
              </a:prstGeom>
              <a:noFill/>
              <a:ln w="28575" cap="flat" cmpd="sng" algn="ctr">
                <a:solidFill>
                  <a:schemeClr val="bg2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ZapfDingbats" pitchFamily="82" charset="2"/>
                </a:endParaRPr>
              </a:p>
            </p:txBody>
          </p:sp>
        </p:grpSp>
        <p:grpSp>
          <p:nvGrpSpPr>
            <p:cNvPr id="97" name="Group 96"/>
            <p:cNvGrpSpPr/>
            <p:nvPr/>
          </p:nvGrpSpPr>
          <p:grpSpPr>
            <a:xfrm rot="21256719">
              <a:off x="6019239" y="3803695"/>
              <a:ext cx="2315975" cy="856126"/>
              <a:chOff x="8642875" y="3301588"/>
              <a:chExt cx="3990981" cy="808370"/>
            </a:xfrm>
          </p:grpSpPr>
          <p:sp>
            <p:nvSpPr>
              <p:cNvPr id="98" name="Arc 97"/>
              <p:cNvSpPr/>
              <p:nvPr/>
            </p:nvSpPr>
            <p:spPr bwMode="auto">
              <a:xfrm>
                <a:off x="8642875" y="3301588"/>
                <a:ext cx="3839134" cy="808369"/>
              </a:xfrm>
              <a:prstGeom prst="arc">
                <a:avLst/>
              </a:prstGeom>
              <a:noFill/>
              <a:ln w="28575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ZapfDingbats" pitchFamily="82" charset="2"/>
                </a:endParaRPr>
              </a:p>
            </p:txBody>
          </p:sp>
          <p:sp>
            <p:nvSpPr>
              <p:cNvPr id="99" name="Arc 98"/>
              <p:cNvSpPr/>
              <p:nvPr/>
            </p:nvSpPr>
            <p:spPr bwMode="auto">
              <a:xfrm flipH="1">
                <a:off x="8794722" y="3301589"/>
                <a:ext cx="3839134" cy="808369"/>
              </a:xfrm>
              <a:prstGeom prst="arc">
                <a:avLst/>
              </a:prstGeom>
              <a:noFill/>
              <a:ln w="28575" cap="flat" cmpd="sng" algn="ctr">
                <a:solidFill>
                  <a:schemeClr val="bg2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ZapfDingbats" pitchFamily="82" charset="2"/>
                </a:endParaRPr>
              </a:p>
            </p:txBody>
          </p:sp>
        </p:grpSp>
        <p:cxnSp>
          <p:nvCxnSpPr>
            <p:cNvPr id="10" name="Straight Connector 9"/>
            <p:cNvCxnSpPr/>
            <p:nvPr/>
          </p:nvCxnSpPr>
          <p:spPr bwMode="auto">
            <a:xfrm flipV="1">
              <a:off x="6683585" y="4189371"/>
              <a:ext cx="1438617" cy="49236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02" name="Straight Connector 101"/>
            <p:cNvCxnSpPr/>
            <p:nvPr/>
          </p:nvCxnSpPr>
          <p:spPr bwMode="auto">
            <a:xfrm flipV="1">
              <a:off x="5806980" y="4109958"/>
              <a:ext cx="2315222" cy="52367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28955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039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i="1" smtClean="0"/>
              <a:t>Summary:</a:t>
            </a: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To Cross or not to Cross?</a:t>
            </a:r>
            <a:endParaRPr lang="en-US" altLang="en-US" sz="3200" i="1" smtClean="0"/>
          </a:p>
        </p:txBody>
      </p:sp>
      <p:sp>
        <p:nvSpPr>
          <p:cNvPr id="73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134350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800" smtClean="0"/>
              <a:t>With cross-layering there is higher complexity and less insight.</a:t>
            </a:r>
          </a:p>
          <a:p>
            <a:pPr>
              <a:lnSpc>
                <a:spcPct val="40000"/>
              </a:lnSpc>
            </a:pPr>
            <a:endParaRPr lang="en-US" altLang="en-US" sz="28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Can we get simple solutions or theorems?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What asymptotics make sense in this setting?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Is separation optimal across some layers?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If not, can we consummate the marriage across them?</a:t>
            </a:r>
          </a:p>
          <a:p>
            <a:pPr lvl="1">
              <a:lnSpc>
                <a:spcPct val="4000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Burning the candle at both ends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We have little insight into cross-layer design.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Insight lies in theorems, analysis (elegant and dirty), simulations, and real designs.</a:t>
            </a:r>
          </a:p>
          <a:p>
            <a:pPr lvl="1">
              <a:lnSpc>
                <a:spcPct val="70000"/>
              </a:lnSpc>
            </a:pPr>
            <a:endParaRPr lang="en-US" alt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3187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971800"/>
            <a:ext cx="7848600" cy="1143000"/>
          </a:xfrm>
        </p:spPr>
        <p:txBody>
          <a:bodyPr/>
          <a:lstStyle/>
          <a:p>
            <a:r>
              <a:rPr lang="en-US" dirty="0" smtClean="0"/>
              <a:t>Software Defined</a:t>
            </a:r>
            <a:br>
              <a:rPr lang="en-US" dirty="0" smtClean="0"/>
            </a:br>
            <a:r>
              <a:rPr lang="en-US" dirty="0" smtClean="0"/>
              <a:t>Wireless Networking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14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212" y="642753"/>
            <a:ext cx="8382000" cy="6096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Wireless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networks are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everywhere, yet…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4"/>
          <p:cNvSpPr>
            <a:spLocks noChangeAspect="1" noChangeArrowheads="1" noTextEdit="1"/>
          </p:cNvSpPr>
          <p:nvPr/>
        </p:nvSpPr>
        <p:spPr bwMode="auto">
          <a:xfrm>
            <a:off x="421641" y="1198565"/>
            <a:ext cx="6709410" cy="480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433" tIns="35716" rIns="71433" bIns="35716" numCol="1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" y="1296536"/>
            <a:ext cx="9144000" cy="5561463"/>
          </a:xfrm>
          <a:prstGeom prst="rect">
            <a:avLst/>
          </a:prstGeom>
          <a:solidFill>
            <a:srgbClr val="000099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39" name="AutoShape 4"/>
          <p:cNvSpPr>
            <a:spLocks noChangeAspect="1" noChangeArrowheads="1" noTextEdit="1"/>
          </p:cNvSpPr>
          <p:nvPr/>
        </p:nvSpPr>
        <p:spPr bwMode="auto">
          <a:xfrm>
            <a:off x="421641" y="1198565"/>
            <a:ext cx="6709410" cy="480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433" tIns="35716" rIns="71433" bIns="35716" numCol="1" anchor="t" anchorCtr="0" compatLnSpc="1">
            <a:prstTxWarp prst="textNoShape">
              <a:avLst/>
            </a:prstTxWarp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727028" y="5172091"/>
            <a:ext cx="43448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white"/>
                </a:solidFill>
                <a:latin typeface="Calibri"/>
              </a:rPr>
              <a:t>- Connectivity is fragmented</a:t>
            </a:r>
          </a:p>
          <a:p>
            <a:pPr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white"/>
                </a:solidFill>
                <a:latin typeface="Calibri"/>
              </a:rPr>
              <a:t>- Capacity is limited (spectrum crunch      and interference)</a:t>
            </a:r>
          </a:p>
          <a:p>
            <a:pPr defTabSz="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white"/>
                </a:solidFill>
                <a:latin typeface="Calibri"/>
              </a:rPr>
              <a:t>- Roaming between networks is ad hoc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816653" y="2556467"/>
            <a:ext cx="3042701" cy="1396459"/>
          </a:xfrm>
          <a:prstGeom prst="rect">
            <a:avLst/>
          </a:prstGeom>
          <a:solidFill>
            <a:srgbClr val="000099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>
              <a:solidFill>
                <a:prstClr val="white"/>
              </a:solidFill>
              <a:latin typeface="Calibri"/>
              <a:cs typeface="+mn-cs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7752196" y="3017531"/>
            <a:ext cx="666599" cy="928585"/>
            <a:chOff x="7366182" y="2576172"/>
            <a:chExt cx="847608" cy="1111454"/>
          </a:xfrm>
        </p:grpSpPr>
        <p:pic>
          <p:nvPicPr>
            <p:cNvPr id="43" name="Picture 4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3856" y="2870574"/>
              <a:ext cx="839934" cy="817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6182" y="2576172"/>
              <a:ext cx="347047" cy="3470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5" name="Rectangle 44"/>
          <p:cNvSpPr/>
          <p:nvPr/>
        </p:nvSpPr>
        <p:spPr>
          <a:xfrm>
            <a:off x="7080355" y="2269864"/>
            <a:ext cx="582968" cy="286603"/>
          </a:xfrm>
          <a:prstGeom prst="rect">
            <a:avLst/>
          </a:prstGeom>
          <a:solidFill>
            <a:sysClr val="windowText" lastClr="0000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768628" y="1792193"/>
            <a:ext cx="1064525" cy="2160733"/>
          </a:xfrm>
          <a:prstGeom prst="rect">
            <a:avLst/>
          </a:prstGeom>
          <a:solidFill>
            <a:sysClr val="windowText" lastClr="0000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>
              <a:solidFill>
                <a:prstClr val="white"/>
              </a:solidFill>
              <a:latin typeface="Calibri"/>
              <a:cs typeface="+mn-cs"/>
            </a:endParaRPr>
          </a:p>
        </p:txBody>
      </p:sp>
      <p:pic>
        <p:nvPicPr>
          <p:cNvPr id="47" name="Picture 1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830" y="2105161"/>
            <a:ext cx="716017" cy="71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1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514" y="2545060"/>
            <a:ext cx="727174" cy="727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13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90" y="1988715"/>
            <a:ext cx="1100422" cy="438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0" name="Group 49"/>
          <p:cNvGrpSpPr/>
          <p:nvPr/>
        </p:nvGrpSpPr>
        <p:grpSpPr>
          <a:xfrm>
            <a:off x="2941182" y="1419802"/>
            <a:ext cx="2571750" cy="2601366"/>
            <a:chOff x="3736836" y="2238409"/>
            <a:chExt cx="2571750" cy="2601366"/>
          </a:xfrm>
        </p:grpSpPr>
        <p:pic>
          <p:nvPicPr>
            <p:cNvPr id="51" name="Picture 1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6836" y="2268025"/>
              <a:ext cx="2571750" cy="2571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Rectangle 51"/>
            <p:cNvSpPr/>
            <p:nvPr/>
          </p:nvSpPr>
          <p:spPr>
            <a:xfrm>
              <a:off x="3736836" y="2238409"/>
              <a:ext cx="2571749" cy="713586"/>
            </a:xfrm>
            <a:prstGeom prst="rect">
              <a:avLst/>
            </a:prstGeom>
            <a:solidFill>
              <a:srgbClr val="000099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>
                <a:solidFill>
                  <a:prstClr val="white"/>
                </a:solidFill>
                <a:latin typeface="Calibri"/>
                <a:cs typeface="+mn-cs"/>
              </a:endParaRPr>
            </a:p>
          </p:txBody>
        </p:sp>
      </p:grpSp>
      <p:pic>
        <p:nvPicPr>
          <p:cNvPr id="53" name="Picture 5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938" y="1426527"/>
            <a:ext cx="731265" cy="665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4" name="Group 53"/>
          <p:cNvGrpSpPr/>
          <p:nvPr/>
        </p:nvGrpSpPr>
        <p:grpSpPr>
          <a:xfrm>
            <a:off x="6905671" y="3017531"/>
            <a:ext cx="666599" cy="928585"/>
            <a:chOff x="7366182" y="2576172"/>
            <a:chExt cx="847608" cy="1111454"/>
          </a:xfrm>
        </p:grpSpPr>
        <p:pic>
          <p:nvPicPr>
            <p:cNvPr id="55" name="Picture 4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3856" y="2870574"/>
              <a:ext cx="839934" cy="817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" name="Picture 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6182" y="2576172"/>
              <a:ext cx="347047" cy="3470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7" name="Group 56"/>
          <p:cNvGrpSpPr/>
          <p:nvPr/>
        </p:nvGrpSpPr>
        <p:grpSpPr>
          <a:xfrm>
            <a:off x="6118326" y="3017531"/>
            <a:ext cx="666599" cy="928585"/>
            <a:chOff x="7366182" y="2576172"/>
            <a:chExt cx="847608" cy="1111454"/>
          </a:xfrm>
        </p:grpSpPr>
        <p:pic>
          <p:nvPicPr>
            <p:cNvPr id="58" name="Picture 4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3856" y="2870574"/>
              <a:ext cx="839934" cy="817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" name="Picture 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6182" y="2576172"/>
              <a:ext cx="347047" cy="3470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60" name="Picture 17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437" y="5255677"/>
            <a:ext cx="458662" cy="93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1" name="Straight Connector 60"/>
          <p:cNvCxnSpPr/>
          <p:nvPr/>
        </p:nvCxnSpPr>
        <p:spPr>
          <a:xfrm>
            <a:off x="4300890" y="4128233"/>
            <a:ext cx="29297" cy="990566"/>
          </a:xfrm>
          <a:prstGeom prst="line">
            <a:avLst/>
          </a:prstGeom>
          <a:noFill/>
          <a:ln w="28575" cap="flat" cmpd="sng" algn="ctr">
            <a:solidFill>
              <a:srgbClr val="B0CA7C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2" name="Straight Connector 61"/>
          <p:cNvCxnSpPr/>
          <p:nvPr/>
        </p:nvCxnSpPr>
        <p:spPr>
          <a:xfrm flipH="1">
            <a:off x="4539082" y="4021168"/>
            <a:ext cx="2243731" cy="1097631"/>
          </a:xfrm>
          <a:prstGeom prst="line">
            <a:avLst/>
          </a:prstGeom>
          <a:noFill/>
          <a:ln w="28575" cap="flat" cmpd="sng" algn="ctr">
            <a:solidFill>
              <a:srgbClr val="B0CA7C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3" name="Straight Connector 62"/>
          <p:cNvCxnSpPr/>
          <p:nvPr/>
        </p:nvCxnSpPr>
        <p:spPr>
          <a:xfrm>
            <a:off x="1845688" y="3411940"/>
            <a:ext cx="2251749" cy="1671718"/>
          </a:xfrm>
          <a:prstGeom prst="line">
            <a:avLst/>
          </a:prstGeom>
          <a:noFill/>
          <a:ln w="28575" cap="flat" cmpd="sng" algn="ctr">
            <a:solidFill>
              <a:srgbClr val="B0CA7C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64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97" y="4425220"/>
            <a:ext cx="817803" cy="990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5" name="Straight Connector 64"/>
          <p:cNvCxnSpPr/>
          <p:nvPr/>
        </p:nvCxnSpPr>
        <p:spPr>
          <a:xfrm>
            <a:off x="1777908" y="4597972"/>
            <a:ext cx="2203157" cy="658438"/>
          </a:xfrm>
          <a:prstGeom prst="line">
            <a:avLst/>
          </a:prstGeom>
          <a:noFill/>
          <a:ln w="28575" cap="flat" cmpd="sng" algn="ctr">
            <a:solidFill>
              <a:srgbClr val="B0CA7C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66" name="TextBox 65"/>
          <p:cNvSpPr txBox="1"/>
          <p:nvPr/>
        </p:nvSpPr>
        <p:spPr>
          <a:xfrm>
            <a:off x="186741" y="3738946"/>
            <a:ext cx="17956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prstClr val="white"/>
                </a:solidFill>
                <a:latin typeface="Arial Narrow" pitchFamily="34" charset="0"/>
              </a:rPr>
              <a:t>TV White Space &amp;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prstClr val="white"/>
                </a:solidFill>
                <a:latin typeface="Arial Narrow" pitchFamily="34" charset="0"/>
              </a:rPr>
              <a:t>Cognitive Radio</a:t>
            </a:r>
            <a:endParaRPr lang="en-US" sz="1800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3440" y="6371590"/>
            <a:ext cx="3352800" cy="365125"/>
          </a:xfrm>
        </p:spPr>
        <p:txBody>
          <a:bodyPr/>
          <a:lstStyle>
            <a:lvl1pPr algn="ctr">
              <a:defRPr sz="1800">
                <a:latin typeface="+mj-lt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/>
                </a:solidFill>
              </a:rPr>
              <a:t>Proprietary and Confidential 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89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734" y="826918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Solution: Software-defined wireless networks (SDWN)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964" y="2003720"/>
            <a:ext cx="8471647" cy="5487296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What are software-defined networks (SDN): </a:t>
            </a:r>
            <a:r>
              <a:rPr lang="en-US" sz="3200" i="1" dirty="0" smtClean="0"/>
              <a:t>Common themes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Separate control and data plane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800" dirty="0"/>
              <a:t>Open </a:t>
            </a:r>
            <a:r>
              <a:rPr lang="en-US" sz="2800" dirty="0" smtClean="0"/>
              <a:t>and programmable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Vendor-agnostic (interoperable)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800" dirty="0" smtClean="0"/>
              <a:t>network abstraction offered to </a:t>
            </a:r>
            <a:r>
              <a:rPr lang="en-US" sz="2800" dirty="0"/>
              <a:t>applications on top of </a:t>
            </a:r>
            <a:r>
              <a:rPr lang="en-US" sz="2800" dirty="0" smtClean="0"/>
              <a:t>the network</a:t>
            </a:r>
          </a:p>
          <a:p>
            <a:pPr lvl="3">
              <a:lnSpc>
                <a:spcPct val="30000"/>
              </a:lnSpc>
            </a:pPr>
            <a:endParaRPr lang="en-US" sz="2800" dirty="0"/>
          </a:p>
          <a:p>
            <a:r>
              <a:rPr lang="en-US" sz="3200" dirty="0" smtClean="0"/>
              <a:t>What does it mean to make wireless networks software-defined?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2742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790" y="854205"/>
            <a:ext cx="838655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Software-defined wireless network </a:t>
            </a:r>
            <a:r>
              <a:rPr lang="en-US" i="1" dirty="0" smtClean="0"/>
              <a:t>(according to Andrea)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964" y="2222088"/>
            <a:ext cx="8471647" cy="548729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Self-Organizing (</a:t>
            </a:r>
            <a:r>
              <a:rPr lang="en-US" dirty="0" err="1" smtClean="0"/>
              <a:t>SoN</a:t>
            </a:r>
            <a:r>
              <a:rPr lang="en-US" dirty="0" smtClean="0"/>
              <a:t>)</a:t>
            </a:r>
          </a:p>
          <a:p>
            <a:pPr lvl="2">
              <a:lnSpc>
                <a:spcPct val="7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Open and programmable controllers</a:t>
            </a:r>
          </a:p>
          <a:p>
            <a:pPr lvl="2">
              <a:lnSpc>
                <a:spcPct val="7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Vendor-agnostic interoperable</a:t>
            </a:r>
            <a:r>
              <a:rPr lang="en-US" dirty="0"/>
              <a:t> </a:t>
            </a:r>
            <a:r>
              <a:rPr lang="en-US" dirty="0" smtClean="0"/>
              <a:t>hardware</a:t>
            </a:r>
          </a:p>
          <a:p>
            <a:pPr lvl="2">
              <a:lnSpc>
                <a:spcPct val="7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Ability to tailor network performance to applications</a:t>
            </a:r>
          </a:p>
        </p:txBody>
      </p:sp>
    </p:spTree>
    <p:extLst>
      <p:ext uri="{BB962C8B-B14F-4D97-AF65-F5344CB8AC3E}">
        <p14:creationId xmlns:p14="http://schemas.microsoft.com/office/powerpoint/2010/main" val="380445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SDWN Basic Premise</a:t>
            </a:r>
            <a:endParaRPr lang="en-US" dirty="0"/>
          </a:p>
        </p:txBody>
      </p:sp>
      <p:sp>
        <p:nvSpPr>
          <p:cNvPr id="4" name="Text Placeholder 7"/>
          <p:cNvSpPr txBox="1">
            <a:spLocks/>
          </p:cNvSpPr>
          <p:nvPr/>
        </p:nvSpPr>
        <p:spPr>
          <a:xfrm>
            <a:off x="203795" y="2291075"/>
            <a:ext cx="5503334" cy="4351867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365760" indent="-365760" algn="l" defTabSz="4572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457200" rtl="0" eaLnBrk="1" latinLnBrk="0" hangingPunct="1">
              <a:spcBef>
                <a:spcPct val="20000"/>
              </a:spcBef>
              <a:spcAft>
                <a:spcPts val="1200"/>
              </a:spcAft>
              <a:buClr>
                <a:schemeClr val="accent2"/>
              </a:buClr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457200" rtl="0" eaLnBrk="1" latinLnBrk="0" hangingPunct="1">
              <a:spcBef>
                <a:spcPct val="20000"/>
              </a:spcBef>
              <a:spcAft>
                <a:spcPts val="1200"/>
              </a:spcAft>
              <a:buClr>
                <a:schemeClr val="accent2"/>
              </a:buClr>
              <a:buSzPct val="100000"/>
              <a:buFont typeface="Lucida Grande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01168" algn="l" defTabSz="457200" rtl="0" eaLnBrk="1" latinLnBrk="0" hangingPunct="1">
              <a:spcBef>
                <a:spcPct val="20000"/>
              </a:spcBef>
              <a:spcAft>
                <a:spcPts val="1200"/>
              </a:spcAft>
              <a:buClr>
                <a:schemeClr val="accent2"/>
              </a:buClr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457200" rtl="0" eaLnBrk="1" latinLnBrk="0" hangingPunct="1">
              <a:spcBef>
                <a:spcPct val="20000"/>
              </a:spcBef>
              <a:spcAft>
                <a:spcPts val="1200"/>
              </a:spcAft>
              <a:buClr>
                <a:schemeClr val="accent2"/>
              </a:buClr>
              <a:buSzPct val="100000"/>
              <a:buFont typeface="Lucida Grande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0" marR="0" lvl="1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FF6722"/>
              </a:buClr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</a:rPr>
              <a:t>Open-Systems </a:t>
            </a: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Century Gothic"/>
            </a:endParaRPr>
          </a:p>
          <a:p>
            <a:pPr marL="640080" marR="0" lvl="1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FF6722"/>
              </a:buClr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</a:rPr>
              <a:t>Cloud Delivery</a:t>
            </a:r>
          </a:p>
          <a:p>
            <a:pPr marL="640080" marR="0" lvl="1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FF6722"/>
              </a:buClr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entury Gothic"/>
              </a:rPr>
              <a:t>Data-driven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Century Gothic"/>
            </a:endParaRPr>
          </a:p>
          <a:p>
            <a:pPr marL="640080" marR="0" lvl="1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FF6722"/>
              </a:buClr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</a:rPr>
              <a:t>Dynamically optimized</a:t>
            </a:r>
          </a:p>
          <a:p>
            <a:pPr marL="640080" marR="0" lvl="1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FF6722"/>
              </a:buClr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entury Gothic"/>
              </a:rPr>
              <a:t>Seamless network handoff</a:t>
            </a:r>
          </a:p>
          <a:p>
            <a:pPr marL="640080" marR="0" lvl="1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FF6722"/>
              </a:buClr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entury Gothic"/>
              </a:rPr>
              <a:t>Tailors network to applications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Century Gothic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331657" y="1804453"/>
            <a:ext cx="4602506" cy="3727831"/>
            <a:chOff x="4252363" y="1301404"/>
            <a:chExt cx="4602506" cy="3533595"/>
          </a:xfrm>
        </p:grpSpPr>
        <p:grpSp>
          <p:nvGrpSpPr>
            <p:cNvPr id="6" name="Group 5"/>
            <p:cNvGrpSpPr/>
            <p:nvPr/>
          </p:nvGrpSpPr>
          <p:grpSpPr>
            <a:xfrm>
              <a:off x="4252363" y="1301404"/>
              <a:ext cx="4602506" cy="3533595"/>
              <a:chOff x="4544904" y="1322092"/>
              <a:chExt cx="4265607" cy="3237208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4544904" y="4285435"/>
                <a:ext cx="4136632" cy="273865"/>
              </a:xfrm>
              <a:prstGeom prst="ellipse">
                <a:avLst/>
              </a:prstGeom>
              <a:gradFill flip="none" rotWithShape="1">
                <a:gsLst>
                  <a:gs pos="0">
                    <a:srgbClr val="3C3C3C">
                      <a:lumMod val="60000"/>
                      <a:lumOff val="40000"/>
                      <a:alpha val="37000"/>
                    </a:srgbClr>
                  </a:gs>
                  <a:gs pos="100000">
                    <a:srgbClr val="FFFFFF">
                      <a:alpha val="77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 algn="ctr">
                <a:noFill/>
                <a:prstDash val="solid"/>
              </a:ln>
              <a:effectLst>
                <a:softEdge rad="101600"/>
              </a:effectLst>
            </p:spPr>
            <p:txBody>
              <a:bodyPr bIns="45720" rtlCol="0" anchor="ctr">
                <a:no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ts val="158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/>
                </a:endParaRPr>
              </a:p>
            </p:txBody>
          </p:sp>
          <p:pic>
            <p:nvPicPr>
              <p:cNvPr id="20" name="Picture 19" descr="Cloud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4555712" y="1322092"/>
                <a:ext cx="4254799" cy="279807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TextBox 6"/>
            <p:cNvSpPr txBox="1"/>
            <p:nvPr/>
          </p:nvSpPr>
          <p:spPr>
            <a:xfrm>
              <a:off x="5434286" y="2476739"/>
              <a:ext cx="115886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</a:rPr>
                <a:t>Wireless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784062" y="2234538"/>
              <a:ext cx="1241316" cy="1229440"/>
            </a:xfrm>
            <a:prstGeom prst="ellipse">
              <a:avLst/>
            </a:prstGeom>
            <a:solidFill>
              <a:srgbClr val="FF6722">
                <a:alpha val="91000"/>
              </a:srgbClr>
            </a:solidFill>
            <a:ln w="9525" cap="flat" cmpd="sng" algn="ctr">
              <a:noFill/>
              <a:prstDash val="solid"/>
            </a:ln>
            <a:effectLst/>
            <a:scene3d>
              <a:camera prst="orthographicFront"/>
              <a:lightRig rig="glow" dir="t">
                <a:rot lat="0" lon="0" rev="2700000"/>
              </a:lightRig>
            </a:scene3d>
            <a:sp3d extrusionH="558800" contourW="25400">
              <a:bevelT w="635000" h="635000"/>
              <a:bevelB w="635000" h="635000"/>
              <a:extrusionClr>
                <a:srgbClr val="FF6722"/>
              </a:extrusionClr>
              <a:contourClr>
                <a:srgbClr val="FF6722"/>
              </a:contourClr>
            </a:sp3d>
          </p:spPr>
          <p:txBody>
            <a:bodyPr rtlCol="0" anchor="ctr">
              <a:sp3d extrusionH="57150" contourW="69850">
                <a:bevelT w="419100" h="419100"/>
                <a:bevelB w="419100" h="419100"/>
                <a:contourClr>
                  <a:schemeClr val="accent4">
                    <a:lumMod val="40000"/>
                    <a:lumOff val="60000"/>
                  </a:schemeClr>
                </a:contourClr>
              </a:sp3d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5060015" y="2276782"/>
              <a:ext cx="1233573" cy="1238928"/>
            </a:xfrm>
            <a:prstGeom prst="ellipse">
              <a:avLst/>
            </a:prstGeom>
            <a:solidFill>
              <a:srgbClr val="003377">
                <a:alpha val="63000"/>
              </a:srgbClr>
            </a:solidFill>
            <a:ln w="9525" cap="flat" cmpd="sng" algn="ctr">
              <a:noFill/>
              <a:prstDash val="solid"/>
            </a:ln>
            <a:effectLst/>
            <a:scene3d>
              <a:camera prst="orthographicFront"/>
              <a:lightRig rig="glow" dir="t">
                <a:rot lat="0" lon="0" rev="2700000"/>
              </a:lightRig>
            </a:scene3d>
            <a:sp3d extrusionH="76200" contourW="25400">
              <a:bevelT w="635000" h="635000"/>
              <a:bevelB w="635000" h="635000"/>
              <a:extrusionClr>
                <a:srgbClr val="003377"/>
              </a:extrusionClr>
              <a:contourClr>
                <a:srgbClr val="003377"/>
              </a:contourClr>
            </a:sp3d>
          </p:spPr>
          <p:txBody>
            <a:bodyPr rtlCol="0" anchor="ctr">
              <a:sp3d extrusionH="57150" contourW="69850">
                <a:bevelT w="419100" h="419100"/>
                <a:bevelB w="419100" h="419100"/>
                <a:contourClr>
                  <a:schemeClr val="accent4">
                    <a:lumMod val="40000"/>
                    <a:lumOff val="60000"/>
                  </a:schemeClr>
                </a:contourClr>
              </a:sp3d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5962528" y="2828212"/>
              <a:ext cx="1233573" cy="1237182"/>
            </a:xfrm>
            <a:prstGeom prst="ellipse">
              <a:avLst/>
            </a:prstGeom>
            <a:solidFill>
              <a:srgbClr val="0091A5">
                <a:alpha val="41000"/>
              </a:srgbClr>
            </a:solidFill>
            <a:ln w="9525" cap="flat" cmpd="sng" algn="ctr">
              <a:noFill/>
              <a:prstDash val="solid"/>
            </a:ln>
            <a:effectLst/>
            <a:scene3d>
              <a:camera prst="orthographicFront"/>
              <a:lightRig rig="glow" dir="t">
                <a:rot lat="0" lon="0" rev="2700000"/>
              </a:lightRig>
            </a:scene3d>
            <a:sp3d extrusionH="50800" contourW="25400">
              <a:bevelT w="635000" h="635000"/>
              <a:bevelB w="635000" h="635000"/>
              <a:extrusionClr>
                <a:srgbClr val="0091A5"/>
              </a:extrusionClr>
              <a:contourClr>
                <a:srgbClr val="0091A5"/>
              </a:contourClr>
            </a:sp3d>
          </p:spPr>
          <p:txBody>
            <a:bodyPr rtlCol="0" anchor="ctr">
              <a:sp3d extrusionH="57150" contourW="69850">
                <a:bevelT w="419100" h="419100"/>
                <a:bevelB w="419100" h="419100"/>
                <a:contourClr>
                  <a:schemeClr val="accent4">
                    <a:lumMod val="40000"/>
                    <a:lumOff val="60000"/>
                  </a:schemeClr>
                </a:contourClr>
              </a:sp3d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785008" y="2230348"/>
              <a:ext cx="1241316" cy="1229440"/>
            </a:xfrm>
            <a:prstGeom prst="ellipse">
              <a:avLst/>
            </a:prstGeom>
            <a:solidFill>
              <a:srgbClr val="FF6722"/>
            </a:solidFill>
            <a:ln w="9525" cap="flat" cmpd="sng" algn="ctr">
              <a:noFill/>
              <a:prstDash val="solid"/>
            </a:ln>
            <a:effectLst/>
            <a:scene3d>
              <a:camera prst="orthographicFront"/>
              <a:lightRig rig="glow" dir="t">
                <a:rot lat="0" lon="0" rev="2700000"/>
              </a:lightRig>
            </a:scene3d>
            <a:sp3d extrusionH="558800" contourW="25400" prstMaterial="clear">
              <a:bevelT w="635000" h="635000"/>
              <a:bevelB w="635000" h="635000"/>
              <a:extrusionClr>
                <a:srgbClr val="FF6722"/>
              </a:extrusionClr>
              <a:contourClr>
                <a:srgbClr val="FF6722"/>
              </a:contourClr>
            </a:sp3d>
          </p:spPr>
          <p:txBody>
            <a:bodyPr rtlCol="0" anchor="ctr">
              <a:sp3d extrusionH="57150" contourW="69850">
                <a:bevelT w="419100" h="419100"/>
                <a:bevelB w="419100" h="419100"/>
                <a:contourClr>
                  <a:schemeClr val="accent4">
                    <a:lumMod val="40000"/>
                    <a:lumOff val="60000"/>
                  </a:schemeClr>
                </a:contourClr>
              </a:sp3d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5962378" y="2832227"/>
              <a:ext cx="1233573" cy="1237182"/>
            </a:xfrm>
            <a:prstGeom prst="ellipse">
              <a:avLst/>
            </a:prstGeom>
            <a:solidFill>
              <a:srgbClr val="0091A5">
                <a:alpha val="72000"/>
              </a:srgbClr>
            </a:solidFill>
            <a:ln w="9525" cap="flat" cmpd="sng" algn="ctr">
              <a:noFill/>
              <a:prstDash val="solid"/>
            </a:ln>
            <a:effectLst/>
            <a:scene3d>
              <a:camera prst="orthographicFront"/>
              <a:lightRig rig="glow" dir="t">
                <a:rot lat="0" lon="0" rev="2700000"/>
              </a:lightRig>
            </a:scene3d>
            <a:sp3d extrusionH="50800" contourW="25400" prstMaterial="clear">
              <a:bevelT w="635000" h="635000"/>
              <a:bevelB w="635000" h="635000"/>
              <a:extrusionClr>
                <a:srgbClr val="0091A5"/>
              </a:extrusionClr>
              <a:contourClr>
                <a:srgbClr val="0091A5"/>
              </a:contourClr>
            </a:sp3d>
          </p:spPr>
          <p:txBody>
            <a:bodyPr rtlCol="0" anchor="ctr">
              <a:sp3d extrusionH="57150" contourW="69850">
                <a:bevelT w="419100" h="419100"/>
                <a:bevelB w="419100" h="419100"/>
                <a:contourClr>
                  <a:schemeClr val="accent4">
                    <a:lumMod val="40000"/>
                    <a:lumOff val="60000"/>
                  </a:schemeClr>
                </a:contourClr>
              </a:sp3d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051547" y="2692042"/>
              <a:ext cx="11348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</a:rPr>
                <a:t>Wireless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909748" y="2651416"/>
              <a:ext cx="11836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/>
                </a:rPr>
                <a:t>Big Data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055538" y="3224362"/>
              <a:ext cx="981340" cy="300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/>
                </a:rPr>
                <a:t>SDN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5900579" y="1666806"/>
              <a:ext cx="1241316" cy="1229440"/>
            </a:xfrm>
            <a:prstGeom prst="ellipse">
              <a:avLst/>
            </a:prstGeom>
            <a:solidFill>
              <a:srgbClr val="CB2100">
                <a:alpha val="35000"/>
              </a:srgbClr>
            </a:solidFill>
            <a:ln w="25400" cap="flat" cmpd="sng" algn="ctr">
              <a:solidFill>
                <a:srgbClr val="CB2100">
                  <a:shade val="50000"/>
                </a:srgbClr>
              </a:solidFill>
              <a:prstDash val="solid"/>
            </a:ln>
            <a:effectLst/>
          </p:spPr>
          <p:txBody>
            <a:bodyPr rtlCol="0" anchor="ctr">
              <a:sp3d extrusionH="57150" contourW="69850">
                <a:bevelT w="419100" h="419100"/>
                <a:bevelB w="419100" h="419100"/>
                <a:contourClr>
                  <a:schemeClr val="accent4">
                    <a:lumMod val="40000"/>
                    <a:lumOff val="60000"/>
                  </a:schemeClr>
                </a:contourClr>
              </a:sp3d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5906428" y="1668888"/>
              <a:ext cx="1233573" cy="1237182"/>
            </a:xfrm>
            <a:prstGeom prst="ellipse">
              <a:avLst/>
            </a:prstGeom>
            <a:solidFill>
              <a:srgbClr val="BA0000"/>
            </a:solidFill>
            <a:ln w="9525" cap="flat" cmpd="sng" algn="ctr">
              <a:noFill/>
              <a:prstDash val="solid"/>
            </a:ln>
            <a:effectLst/>
            <a:scene3d>
              <a:camera prst="orthographicFront"/>
              <a:lightRig rig="glow" dir="t">
                <a:rot lat="0" lon="0" rev="2700000"/>
              </a:lightRig>
            </a:scene3d>
            <a:sp3d extrusionH="50800" contourW="25400" prstMaterial="clear">
              <a:bevelT w="635000" h="635000"/>
              <a:bevelB w="635000" h="635000"/>
              <a:extrusionClr>
                <a:srgbClr val="0091A5"/>
              </a:extrusionClr>
              <a:contourClr>
                <a:srgbClr val="0091A5"/>
              </a:contourClr>
            </a:sp3d>
          </p:spPr>
          <p:txBody>
            <a:bodyPr rtlCol="0" anchor="ctr">
              <a:sp3d extrusionH="57150" contourW="69850">
                <a:bevelT w="419100" h="419100"/>
                <a:bevelB w="419100" h="419100"/>
                <a:contourClr>
                  <a:schemeClr val="accent4">
                    <a:lumMod val="40000"/>
                    <a:lumOff val="60000"/>
                  </a:schemeClr>
                </a:contourClr>
              </a:sp3d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010856" y="2035289"/>
              <a:ext cx="981340" cy="300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</a:rPr>
                <a:t>SON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242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7713"/>
            <a:ext cx="8305800" cy="958454"/>
          </a:xfrm>
        </p:spPr>
        <p:txBody>
          <a:bodyPr/>
          <a:lstStyle/>
          <a:p>
            <a:r>
              <a:rPr lang="en-US" dirty="0" smtClean="0"/>
              <a:t>SDWN Architecture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219262" y="2597294"/>
            <a:ext cx="6038015" cy="2466591"/>
            <a:chOff x="1287958" y="1828434"/>
            <a:chExt cx="6038015" cy="1849943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1287958" y="1828434"/>
              <a:ext cx="6031503" cy="26609"/>
            </a:xfrm>
            <a:prstGeom prst="line">
              <a:avLst/>
            </a:prstGeom>
            <a:noFill/>
            <a:ln w="25400" cap="flat" cmpd="sng" algn="ctr">
              <a:solidFill>
                <a:srgbClr val="5C5C5C"/>
              </a:solidFill>
              <a:prstDash val="dash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>
            <a:xfrm flipV="1">
              <a:off x="1290738" y="3651768"/>
              <a:ext cx="6035235" cy="26609"/>
            </a:xfrm>
            <a:prstGeom prst="line">
              <a:avLst/>
            </a:prstGeom>
            <a:noFill/>
            <a:ln w="25400" cap="flat" cmpd="sng" algn="ctr">
              <a:solidFill>
                <a:srgbClr val="3C3C3C">
                  <a:lumMod val="75000"/>
                  <a:lumOff val="25000"/>
                </a:srgbClr>
              </a:solidFill>
              <a:prstDash val="dash"/>
            </a:ln>
            <a:effectLst/>
          </p:spPr>
        </p:cxnSp>
      </p:grpSp>
      <p:sp>
        <p:nvSpPr>
          <p:cNvPr id="7" name="Up-Down Arrow 6"/>
          <p:cNvSpPr/>
          <p:nvPr/>
        </p:nvSpPr>
        <p:spPr>
          <a:xfrm>
            <a:off x="4574768" y="2356835"/>
            <a:ext cx="164783" cy="417988"/>
          </a:xfrm>
          <a:prstGeom prst="upDownArrow">
            <a:avLst/>
          </a:prstGeom>
          <a:gradFill rotWithShape="1">
            <a:gsLst>
              <a:gs pos="0">
                <a:srgbClr val="FF6722">
                  <a:tint val="100000"/>
                  <a:shade val="100000"/>
                  <a:satMod val="130000"/>
                </a:srgbClr>
              </a:gs>
              <a:gs pos="100000">
                <a:srgbClr val="FF6722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FF672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8" name="Up-Down Arrow 7"/>
          <p:cNvSpPr/>
          <p:nvPr/>
        </p:nvSpPr>
        <p:spPr>
          <a:xfrm>
            <a:off x="5619759" y="2356835"/>
            <a:ext cx="164783" cy="417988"/>
          </a:xfrm>
          <a:prstGeom prst="upDownArrow">
            <a:avLst/>
          </a:prstGeom>
          <a:gradFill rotWithShape="1">
            <a:gsLst>
              <a:gs pos="0">
                <a:srgbClr val="FF6722">
                  <a:tint val="100000"/>
                  <a:shade val="100000"/>
                  <a:satMod val="130000"/>
                </a:srgbClr>
              </a:gs>
              <a:gs pos="100000">
                <a:srgbClr val="FF6722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FF672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213243" y="1713603"/>
            <a:ext cx="1736774" cy="4657852"/>
            <a:chOff x="7281942" y="1165667"/>
            <a:chExt cx="1736774" cy="3493389"/>
          </a:xfrm>
        </p:grpSpPr>
        <p:sp>
          <p:nvSpPr>
            <p:cNvPr id="10" name="TextBox 9"/>
            <p:cNvSpPr txBox="1"/>
            <p:nvPr/>
          </p:nvSpPr>
          <p:spPr>
            <a:xfrm>
              <a:off x="7412093" y="1165667"/>
              <a:ext cx="1606623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B2100"/>
                  </a:solidFill>
                  <a:effectLst/>
                  <a:uLnTx/>
                  <a:uFillTx/>
                  <a:latin typeface="Century Gothic"/>
                </a:rPr>
                <a:t>Application / Services Layer</a:t>
              </a:r>
            </a:p>
          </p:txBody>
        </p:sp>
        <p:sp>
          <p:nvSpPr>
            <p:cNvPr id="11" name="Right Brace 10"/>
            <p:cNvSpPr/>
            <p:nvPr/>
          </p:nvSpPr>
          <p:spPr>
            <a:xfrm>
              <a:off x="7281942" y="1175994"/>
              <a:ext cx="148744" cy="575613"/>
            </a:xfrm>
            <a:prstGeom prst="rightBrace">
              <a:avLst/>
            </a:prstGeom>
            <a:noFill/>
            <a:ln w="38100" cap="flat" cmpd="sng" algn="ctr">
              <a:solidFill>
                <a:srgbClr val="CB21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/>
              </a:endParaRPr>
            </a:p>
          </p:txBody>
        </p:sp>
        <p:sp>
          <p:nvSpPr>
            <p:cNvPr id="12" name="Right Brace 11"/>
            <p:cNvSpPr/>
            <p:nvPr/>
          </p:nvSpPr>
          <p:spPr>
            <a:xfrm>
              <a:off x="7303772" y="3761143"/>
              <a:ext cx="108321" cy="897913"/>
            </a:xfrm>
            <a:prstGeom prst="rightBrace">
              <a:avLst/>
            </a:prstGeom>
            <a:noFill/>
            <a:ln w="38100" cap="flat" cmpd="sng" algn="ctr">
              <a:solidFill>
                <a:srgbClr val="CB21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303106" y="2801165"/>
            <a:ext cx="7861097" cy="3287232"/>
            <a:chOff x="1371803" y="2082939"/>
            <a:chExt cx="7861097" cy="2465424"/>
          </a:xfrm>
        </p:grpSpPr>
        <p:sp>
          <p:nvSpPr>
            <p:cNvPr id="14" name="TextBox 13"/>
            <p:cNvSpPr txBox="1"/>
            <p:nvPr/>
          </p:nvSpPr>
          <p:spPr>
            <a:xfrm>
              <a:off x="7380620" y="2625700"/>
              <a:ext cx="18522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B2100"/>
                  </a:solidFill>
                  <a:effectLst/>
                  <a:uLnTx/>
                  <a:uFillTx/>
                  <a:latin typeface="Century Gothic"/>
                </a:rPr>
                <a:t>Wireless “Cloud” </a:t>
              </a: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B2100"/>
                  </a:solidFill>
                  <a:effectLst/>
                  <a:uLnTx/>
                  <a:uFillTx/>
                  <a:latin typeface="Century Gothic"/>
                </a:rPr>
                <a:t>Control</a:t>
              </a: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B2100"/>
                  </a:solidFill>
                  <a:effectLst/>
                  <a:uLnTx/>
                  <a:uFillTx/>
                  <a:latin typeface="Century Gothic"/>
                </a:rPr>
                <a:t> Layer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B2100"/>
                </a:solidFill>
                <a:effectLst/>
                <a:uLnTx/>
                <a:uFillTx/>
                <a:latin typeface="Century Gothic"/>
              </a:endParaRPr>
            </a:p>
          </p:txBody>
        </p:sp>
        <p:sp>
          <p:nvSpPr>
            <p:cNvPr id="15" name="Rounded Rectangle 14"/>
            <p:cNvSpPr>
              <a:spLocks/>
            </p:cNvSpPr>
            <p:nvPr/>
          </p:nvSpPr>
          <p:spPr>
            <a:xfrm>
              <a:off x="1371803" y="2082939"/>
              <a:ext cx="5811204" cy="1504099"/>
            </a:xfrm>
            <a:prstGeom prst="roundRect">
              <a:avLst>
                <a:gd name="adj" fmla="val 7652"/>
              </a:avLst>
            </a:prstGeom>
            <a:gradFill flip="none" rotWithShape="1">
              <a:gsLst>
                <a:gs pos="71000">
                  <a:sysClr val="window" lastClr="FFFFFF"/>
                </a:gs>
                <a:gs pos="100000">
                  <a:srgbClr val="5F5F5F">
                    <a:lumMod val="20000"/>
                    <a:lumOff val="80000"/>
                  </a:srgbClr>
                </a:gs>
              </a:gsLst>
              <a:lin ang="16200000" scaled="0"/>
              <a:tileRect/>
            </a:gra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flat" dir="t"/>
            </a:scene3d>
            <a:sp3d contourW="12700">
              <a:bevelT/>
              <a:contourClr>
                <a:srgbClr val="5F5F5F"/>
              </a:contourClr>
            </a:sp3d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4052689" y="2469396"/>
              <a:ext cx="887485" cy="471831"/>
            </a:xfrm>
            <a:prstGeom prst="roundRect">
              <a:avLst>
                <a:gd name="adj" fmla="val 13281"/>
              </a:avLst>
            </a:prstGeom>
            <a:gradFill rotWithShape="1">
              <a:gsLst>
                <a:gs pos="1000">
                  <a:srgbClr val="003377">
                    <a:lumMod val="50000"/>
                  </a:srgbClr>
                </a:gs>
                <a:gs pos="100000">
                  <a:srgbClr val="003377">
                    <a:tint val="50000"/>
                    <a:shade val="100000"/>
                    <a:satMod val="350000"/>
                  </a:srgbClr>
                </a:gs>
                <a:gs pos="13000">
                  <a:srgbClr val="003377"/>
                </a:gs>
                <a:gs pos="87000">
                  <a:srgbClr val="003377"/>
                </a:gs>
              </a:gsLst>
              <a:lin ang="16200000" scaled="0"/>
            </a:gradFill>
            <a:ln w="9525" cap="flat" cmpd="sng" algn="ctr">
              <a:solidFill>
                <a:srgbClr val="003377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bIns="45720" rtlCol="0" anchor="ctr"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</a:rPr>
                <a:t>Wi-</a:t>
              </a: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</a:rPr>
                <a:t>Fi</a:t>
              </a:r>
              <a:b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</a:rPr>
              </a:b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</a:rPr>
                <a:t>Security</a:t>
              </a: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endParaRPr>
            </a:p>
          </p:txBody>
        </p:sp>
        <p:sp>
          <p:nvSpPr>
            <p:cNvPr id="17" name="Rounded Rectangle 16"/>
            <p:cNvSpPr>
              <a:spLocks/>
            </p:cNvSpPr>
            <p:nvPr/>
          </p:nvSpPr>
          <p:spPr>
            <a:xfrm>
              <a:off x="1512612" y="3063072"/>
              <a:ext cx="5508805" cy="332413"/>
            </a:xfrm>
            <a:prstGeom prst="roundRect">
              <a:avLst>
                <a:gd name="adj" fmla="val 24384"/>
              </a:avLst>
            </a:prstGeom>
            <a:gradFill flip="none" rotWithShape="1">
              <a:gsLst>
                <a:gs pos="74000">
                  <a:sysClr val="window" lastClr="FFFFFF"/>
                </a:gs>
                <a:gs pos="100000">
                  <a:srgbClr val="5F5F5F">
                    <a:lumMod val="40000"/>
                    <a:lumOff val="60000"/>
                  </a:srgbClr>
                </a:gs>
              </a:gsLst>
              <a:lin ang="16200000" scaled="0"/>
              <a:tileRect/>
            </a:gra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flat" dir="t"/>
            </a:scene3d>
            <a:sp3d>
              <a:bevelT/>
            </a:sp3d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/>
                </a:rPr>
                <a:t>Secure, Reliable, Robust </a:t>
              </a: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/>
                </a:rPr>
                <a:t>Communication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638" y="2082939"/>
              <a:ext cx="58033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/>
                </a:rPr>
                <a:t>Wireless “Cloud” Network Management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/>
              </a:endParaRPr>
            </a:p>
          </p:txBody>
        </p:sp>
        <p:sp>
          <p:nvSpPr>
            <p:cNvPr id="19" name="Right Brace 18"/>
            <p:cNvSpPr/>
            <p:nvPr/>
          </p:nvSpPr>
          <p:spPr>
            <a:xfrm>
              <a:off x="7288139" y="2089136"/>
              <a:ext cx="148744" cy="1463643"/>
            </a:xfrm>
            <a:prstGeom prst="rightBrace">
              <a:avLst/>
            </a:prstGeom>
            <a:noFill/>
            <a:ln w="38100" cap="flat" cmpd="sng" algn="ctr">
              <a:solidFill>
                <a:srgbClr val="CB21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430686" y="4155948"/>
              <a:ext cx="1201867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B2100"/>
                  </a:solidFill>
                  <a:effectLst/>
                  <a:uLnTx/>
                  <a:uFillTx/>
                  <a:latin typeface="Century Gothic"/>
                </a:rPr>
                <a:t>Device Layer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CB2100"/>
                </a:solidFill>
                <a:effectLst/>
                <a:uLnTx/>
                <a:uFillTx/>
                <a:latin typeface="Century Gothic"/>
              </a:endParaRPr>
            </a:p>
          </p:txBody>
        </p:sp>
      </p:grpSp>
      <p:cxnSp>
        <p:nvCxnSpPr>
          <p:cNvPr id="21" name="Straight Connector 20"/>
          <p:cNvCxnSpPr/>
          <p:nvPr/>
        </p:nvCxnSpPr>
        <p:spPr>
          <a:xfrm>
            <a:off x="1666896" y="4686944"/>
            <a:ext cx="4830708" cy="0"/>
          </a:xfrm>
          <a:prstGeom prst="line">
            <a:avLst/>
          </a:prstGeom>
          <a:noFill/>
          <a:ln w="25400" cap="flat" cmpd="sng" algn="ctr">
            <a:solidFill>
              <a:srgbClr val="CB2100"/>
            </a:solidFill>
            <a:prstDash val="solid"/>
          </a:ln>
          <a:effectLst/>
        </p:spPr>
      </p:cxnSp>
      <p:sp>
        <p:nvSpPr>
          <p:cNvPr id="22" name="Up-Down Arrow 21"/>
          <p:cNvSpPr/>
          <p:nvPr/>
        </p:nvSpPr>
        <p:spPr>
          <a:xfrm>
            <a:off x="1750196" y="2356835"/>
            <a:ext cx="164783" cy="417988"/>
          </a:xfrm>
          <a:prstGeom prst="upDownArrow">
            <a:avLst/>
          </a:prstGeom>
          <a:gradFill rotWithShape="1">
            <a:gsLst>
              <a:gs pos="0">
                <a:srgbClr val="FF6722">
                  <a:tint val="100000"/>
                  <a:shade val="100000"/>
                  <a:satMod val="130000"/>
                </a:srgbClr>
              </a:gs>
              <a:gs pos="100000">
                <a:srgbClr val="FF6722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FF672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23" name="Up-Down Arrow 22"/>
          <p:cNvSpPr/>
          <p:nvPr/>
        </p:nvSpPr>
        <p:spPr>
          <a:xfrm>
            <a:off x="2788196" y="2356835"/>
            <a:ext cx="164783" cy="417988"/>
          </a:xfrm>
          <a:prstGeom prst="upDownArrow">
            <a:avLst/>
          </a:prstGeom>
          <a:gradFill rotWithShape="1">
            <a:gsLst>
              <a:gs pos="0">
                <a:srgbClr val="FF6722">
                  <a:tint val="100000"/>
                  <a:shade val="100000"/>
                  <a:satMod val="130000"/>
                </a:srgbClr>
              </a:gs>
              <a:gs pos="100000">
                <a:srgbClr val="FF6722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FF672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24" name="Up-Down Arrow 23"/>
          <p:cNvSpPr/>
          <p:nvPr/>
        </p:nvSpPr>
        <p:spPr>
          <a:xfrm>
            <a:off x="3690818" y="2356835"/>
            <a:ext cx="164783" cy="417988"/>
          </a:xfrm>
          <a:prstGeom prst="upDownArrow">
            <a:avLst/>
          </a:prstGeom>
          <a:gradFill rotWithShape="1">
            <a:gsLst>
              <a:gs pos="0">
                <a:srgbClr val="FF6722">
                  <a:tint val="100000"/>
                  <a:shade val="100000"/>
                  <a:satMod val="130000"/>
                </a:srgbClr>
              </a:gs>
              <a:gs pos="100000">
                <a:srgbClr val="FF6722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FF672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25" name="Up-Down Arrow 24"/>
          <p:cNvSpPr/>
          <p:nvPr/>
        </p:nvSpPr>
        <p:spPr>
          <a:xfrm>
            <a:off x="6633863" y="2356835"/>
            <a:ext cx="164783" cy="417988"/>
          </a:xfrm>
          <a:prstGeom prst="upDownArrow">
            <a:avLst/>
          </a:prstGeom>
          <a:gradFill rotWithShape="1">
            <a:gsLst>
              <a:gs pos="0">
                <a:srgbClr val="FF6722">
                  <a:tint val="100000"/>
                  <a:shade val="100000"/>
                  <a:satMod val="130000"/>
                </a:srgbClr>
              </a:gs>
              <a:gs pos="100000">
                <a:srgbClr val="FF6722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FF672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1112585" y="5530509"/>
            <a:ext cx="269226" cy="358968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27" name="Oval 26"/>
          <p:cNvSpPr>
            <a:spLocks noChangeAspect="1"/>
          </p:cNvSpPr>
          <p:nvPr/>
        </p:nvSpPr>
        <p:spPr>
          <a:xfrm>
            <a:off x="4045764" y="5527928"/>
            <a:ext cx="269226" cy="358968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6497607" y="4698546"/>
            <a:ext cx="3" cy="329860"/>
          </a:xfrm>
          <a:prstGeom prst="straightConnector1">
            <a:avLst/>
          </a:prstGeom>
          <a:noFill/>
          <a:ln w="25400" cap="flat" cmpd="sng" algn="ctr">
            <a:solidFill>
              <a:srgbClr val="CB2100"/>
            </a:solidFill>
            <a:prstDash val="solid"/>
            <a:tailEnd type="arrow"/>
          </a:ln>
          <a:effectLst/>
        </p:spPr>
      </p:cxnSp>
      <p:sp>
        <p:nvSpPr>
          <p:cNvPr id="29" name="Rounded Rectangle 28"/>
          <p:cNvSpPr>
            <a:spLocks/>
          </p:cNvSpPr>
          <p:nvPr/>
        </p:nvSpPr>
        <p:spPr>
          <a:xfrm rot="16200000">
            <a:off x="-947359" y="3590704"/>
            <a:ext cx="3374409" cy="692789"/>
          </a:xfrm>
          <a:prstGeom prst="roundRect">
            <a:avLst>
              <a:gd name="adj" fmla="val 11722"/>
            </a:avLst>
          </a:prstGeom>
          <a:gradFill rotWithShape="1">
            <a:gsLst>
              <a:gs pos="0">
                <a:srgbClr val="000000"/>
              </a:gs>
              <a:gs pos="100000">
                <a:srgbClr val="5F5F5F">
                  <a:lumMod val="40000"/>
                  <a:lumOff val="60000"/>
                </a:srgbClr>
              </a:gs>
              <a:gs pos="14000">
                <a:srgbClr val="3C3C3C"/>
              </a:gs>
              <a:gs pos="92000">
                <a:srgbClr val="3C3C3C">
                  <a:tint val="100000"/>
                  <a:shade val="100000"/>
                  <a:satMod val="130000"/>
                </a:srgbClr>
              </a:gs>
            </a:gsLst>
            <a:lin ang="16200000" scaled="0"/>
          </a:gradFill>
          <a:ln w="9525" cap="flat" cmpd="sng" algn="ctr">
            <a:solidFill>
              <a:srgbClr val="3C3C3C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rPr>
              <a:t>Cross-Layer Network Optimization 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715" y="5065397"/>
            <a:ext cx="1163095" cy="1387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ounded Rectangle 30"/>
          <p:cNvSpPr/>
          <p:nvPr/>
        </p:nvSpPr>
        <p:spPr>
          <a:xfrm>
            <a:off x="1319189" y="1802979"/>
            <a:ext cx="5887720" cy="560015"/>
          </a:xfrm>
          <a:prstGeom prst="roundRect">
            <a:avLst>
              <a:gd name="adj" fmla="val 23977"/>
            </a:avLst>
          </a:prstGeom>
          <a:gradFill rotWithShape="1">
            <a:gsLst>
              <a:gs pos="0">
                <a:srgbClr val="003377">
                  <a:lumMod val="50000"/>
                </a:srgbClr>
              </a:gs>
              <a:gs pos="100000">
                <a:srgbClr val="003377">
                  <a:lumMod val="20000"/>
                  <a:lumOff val="80000"/>
                </a:srgbClr>
              </a:gs>
              <a:gs pos="85000">
                <a:srgbClr val="003377"/>
              </a:gs>
              <a:gs pos="17000">
                <a:srgbClr val="003377"/>
              </a:gs>
            </a:gsLst>
            <a:lin ang="16200000" scaled="0"/>
          </a:gradFill>
          <a:ln w="9525" cap="flat" cmpd="sng" algn="ctr">
            <a:solidFill>
              <a:srgbClr val="003377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bIns="91440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</a:rPr>
              <a:t>Control Plane </a:t>
            </a:r>
            <a:endParaRPr kumimoji="0" lang="en-US" sz="1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4981076" y="4686946"/>
            <a:ext cx="3" cy="329860"/>
          </a:xfrm>
          <a:prstGeom prst="straightConnector1">
            <a:avLst/>
          </a:prstGeom>
          <a:noFill/>
          <a:ln w="25400" cap="flat" cmpd="sng" algn="ctr">
            <a:solidFill>
              <a:srgbClr val="CB2100"/>
            </a:solidFill>
            <a:prstDash val="solid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>
          <a:xfrm flipH="1">
            <a:off x="3261989" y="4675346"/>
            <a:ext cx="3" cy="329860"/>
          </a:xfrm>
          <a:prstGeom prst="straightConnector1">
            <a:avLst/>
          </a:prstGeom>
          <a:noFill/>
          <a:ln w="25400" cap="flat" cmpd="sng" algn="ctr">
            <a:solidFill>
              <a:srgbClr val="CB2100"/>
            </a:solidFill>
            <a:prstDash val="solid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>
          <a:xfrm flipH="1">
            <a:off x="1683450" y="4663746"/>
            <a:ext cx="3" cy="329860"/>
          </a:xfrm>
          <a:prstGeom prst="straightConnector1">
            <a:avLst/>
          </a:prstGeom>
          <a:noFill/>
          <a:ln w="25400" cap="flat" cmpd="sng" algn="ctr">
            <a:solidFill>
              <a:srgbClr val="CB2100"/>
            </a:solidFill>
            <a:prstDash val="solid"/>
            <a:tailEnd type="arrow"/>
          </a:ln>
          <a:effectLst/>
        </p:spPr>
      </p:cxnSp>
      <p:sp>
        <p:nvSpPr>
          <p:cNvPr id="35" name="Rounded Rectangle 34"/>
          <p:cNvSpPr/>
          <p:nvPr/>
        </p:nvSpPr>
        <p:spPr>
          <a:xfrm>
            <a:off x="1373457" y="3146409"/>
            <a:ext cx="679943" cy="845319"/>
          </a:xfrm>
          <a:prstGeom prst="roundRect">
            <a:avLst>
              <a:gd name="adj" fmla="val 11299"/>
            </a:avLst>
          </a:prstGeom>
          <a:gradFill rotWithShape="1">
            <a:gsLst>
              <a:gs pos="0">
                <a:srgbClr val="003377">
                  <a:lumMod val="50000"/>
                </a:srgbClr>
              </a:gs>
              <a:gs pos="100000">
                <a:srgbClr val="003377">
                  <a:lumMod val="20000"/>
                  <a:lumOff val="80000"/>
                </a:srgbClr>
              </a:gs>
              <a:gs pos="91000">
                <a:srgbClr val="003377"/>
              </a:gs>
              <a:gs pos="12000">
                <a:srgbClr val="003377"/>
              </a:gs>
            </a:gsLst>
            <a:lin ang="16200000" scaled="0"/>
          </a:gradFill>
          <a:ln w="9525" cap="flat" cmpd="sng" algn="ctr">
            <a:solidFill>
              <a:srgbClr val="003377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bIns="91440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rPr>
              <a:t>Wi-Fi SDN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164831" y="3187055"/>
            <a:ext cx="1881951" cy="845319"/>
          </a:xfrm>
          <a:prstGeom prst="roundRect">
            <a:avLst>
              <a:gd name="adj" fmla="val 11299"/>
            </a:avLst>
          </a:prstGeom>
          <a:gradFill rotWithShape="1">
            <a:gsLst>
              <a:gs pos="0">
                <a:srgbClr val="003377">
                  <a:lumMod val="50000"/>
                </a:srgbClr>
              </a:gs>
              <a:gs pos="100000">
                <a:srgbClr val="003377">
                  <a:lumMod val="20000"/>
                  <a:lumOff val="80000"/>
                </a:srgbClr>
              </a:gs>
              <a:gs pos="91000">
                <a:srgbClr val="003377"/>
              </a:gs>
              <a:gs pos="12000">
                <a:srgbClr val="003377"/>
              </a:gs>
            </a:gsLst>
            <a:lin ang="16200000" scaled="0"/>
          </a:gradFill>
          <a:ln w="9525" cap="flat" cmpd="sng" algn="ctr">
            <a:solidFill>
              <a:srgbClr val="003377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bIns="91440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rPr>
              <a:t>Hand 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rPr>
              <a:t>Over </a:t>
            </a:r>
            <a:b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rPr>
            </a:b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rPr>
              <a:t>Feature Set Operators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2205007" y="3187054"/>
            <a:ext cx="821690" cy="845319"/>
          </a:xfrm>
          <a:prstGeom prst="roundRect">
            <a:avLst>
              <a:gd name="adj" fmla="val 11299"/>
            </a:avLst>
          </a:prstGeom>
          <a:gradFill rotWithShape="1">
            <a:gsLst>
              <a:gs pos="0">
                <a:srgbClr val="003377">
                  <a:lumMod val="50000"/>
                </a:srgbClr>
              </a:gs>
              <a:gs pos="100000">
                <a:srgbClr val="003377">
                  <a:lumMod val="20000"/>
                  <a:lumOff val="80000"/>
                </a:srgbClr>
              </a:gs>
              <a:gs pos="91000">
                <a:srgbClr val="003377"/>
              </a:gs>
              <a:gs pos="12000">
                <a:srgbClr val="003377"/>
              </a:gs>
            </a:gsLst>
            <a:lin ang="16200000" scaled="0"/>
          </a:gradFill>
          <a:ln w="9525" cap="flat" cmpd="sng" algn="ctr">
            <a:solidFill>
              <a:srgbClr val="003377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bIns="91440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rPr>
              <a:t>Cellular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rPr>
              <a:t>SDN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5157170" y="3188469"/>
            <a:ext cx="936523" cy="845319"/>
          </a:xfrm>
          <a:prstGeom prst="roundRect">
            <a:avLst>
              <a:gd name="adj" fmla="val 11299"/>
            </a:avLst>
          </a:prstGeom>
          <a:gradFill rotWithShape="1">
            <a:gsLst>
              <a:gs pos="0">
                <a:srgbClr val="003377">
                  <a:lumMod val="50000"/>
                </a:srgbClr>
              </a:gs>
              <a:gs pos="100000">
                <a:srgbClr val="003377">
                  <a:lumMod val="20000"/>
                  <a:lumOff val="80000"/>
                </a:srgbClr>
              </a:gs>
              <a:gs pos="91000">
                <a:srgbClr val="003377"/>
              </a:gs>
              <a:gs pos="12000">
                <a:srgbClr val="003377"/>
              </a:gs>
            </a:gsLst>
            <a:lin ang="16200000" scaled="0"/>
          </a:gradFill>
          <a:ln w="9525" cap="flat" cmpd="sng" algn="ctr">
            <a:solidFill>
              <a:srgbClr val="003377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bIns="91440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rPr>
              <a:t>mmWave</a:t>
            </a:r>
            <a:endParaRPr kumimoji="0" lang="en-US" sz="1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rPr>
              <a:t>SDN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6153979" y="3135029"/>
            <a:ext cx="821690" cy="845319"/>
          </a:xfrm>
          <a:prstGeom prst="roundRect">
            <a:avLst>
              <a:gd name="adj" fmla="val 11299"/>
            </a:avLst>
          </a:prstGeom>
          <a:gradFill rotWithShape="1">
            <a:gsLst>
              <a:gs pos="0">
                <a:srgbClr val="003377">
                  <a:lumMod val="50000"/>
                </a:srgbClr>
              </a:gs>
              <a:gs pos="100000">
                <a:srgbClr val="003377">
                  <a:lumMod val="20000"/>
                  <a:lumOff val="80000"/>
                </a:srgbClr>
              </a:gs>
              <a:gs pos="91000">
                <a:srgbClr val="003377"/>
              </a:gs>
              <a:gs pos="12000">
                <a:srgbClr val="003377"/>
              </a:gs>
            </a:gsLst>
            <a:lin ang="16200000" scaled="0"/>
          </a:gradFill>
          <a:ln w="9525" cap="flat" cmpd="sng" algn="ctr">
            <a:solidFill>
              <a:srgbClr val="003377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bIns="91440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rPr>
              <a:t>CR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</a:rPr>
              <a:t>SDN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</a:endParaRPr>
          </a:p>
        </p:txBody>
      </p:sp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680" y="5174239"/>
            <a:ext cx="1074296" cy="1308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581" y="5107924"/>
            <a:ext cx="1768180" cy="116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2" name="Group 41"/>
          <p:cNvGrpSpPr/>
          <p:nvPr/>
        </p:nvGrpSpPr>
        <p:grpSpPr>
          <a:xfrm>
            <a:off x="1242956" y="5181416"/>
            <a:ext cx="1048996" cy="1190443"/>
            <a:chOff x="4639459" y="3786033"/>
            <a:chExt cx="1048996" cy="892832"/>
          </a:xfrm>
        </p:grpSpPr>
        <p:pic>
          <p:nvPicPr>
            <p:cNvPr id="43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9459" y="3799983"/>
              <a:ext cx="331727" cy="4975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248" y="4317750"/>
              <a:ext cx="718346" cy="361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6492" y="3786033"/>
              <a:ext cx="561963" cy="500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981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168"/>
            <a:ext cx="8305800" cy="1143000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4400" dirty="0" smtClean="0"/>
              <a:t>SDWN </a:t>
            </a:r>
            <a:r>
              <a:rPr lang="en-US" sz="4400" dirty="0" smtClean="0"/>
              <a:t>Architecture Details</a:t>
            </a:r>
            <a:endParaRPr lang="en-US" sz="4400" dirty="0"/>
          </a:p>
        </p:txBody>
      </p:sp>
      <p:sp>
        <p:nvSpPr>
          <p:cNvPr id="3" name="Rectangle 2"/>
          <p:cNvSpPr/>
          <p:nvPr/>
        </p:nvSpPr>
        <p:spPr>
          <a:xfrm>
            <a:off x="190500" y="2402006"/>
            <a:ext cx="8572500" cy="244304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 lang="en-US" dirty="0">
              <a:noFill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3200" y="4967785"/>
            <a:ext cx="8572500" cy="161081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 lang="en-US" dirty="0">
              <a:noFill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4500" y="5422900"/>
            <a:ext cx="1384300" cy="88900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en-US" sz="1600" dirty="0" err="1" smtClean="0">
                <a:solidFill>
                  <a:prstClr val="white"/>
                </a:solidFill>
              </a:rPr>
              <a:t>WiFi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52650" y="5422900"/>
            <a:ext cx="1384300" cy="88900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en-US" sz="1600" dirty="0" err="1" smtClean="0">
                <a:solidFill>
                  <a:prstClr val="white"/>
                </a:solidFill>
              </a:rPr>
              <a:t>HetNets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98900" y="5374805"/>
            <a:ext cx="1384300" cy="93709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en-US" sz="1600" dirty="0" err="1" smtClean="0">
                <a:solidFill>
                  <a:prstClr val="white"/>
                </a:solidFill>
              </a:rPr>
              <a:t>mmwave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50100" y="5422900"/>
            <a:ext cx="1384300" cy="88900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en-US" sz="1600" dirty="0">
                <a:solidFill>
                  <a:prstClr val="white"/>
                </a:solidFill>
              </a:rPr>
              <a:t>Cognitive Radio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31076" y="2547208"/>
            <a:ext cx="1256424" cy="6096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en-US" sz="1400" dirty="0">
                <a:solidFill>
                  <a:prstClr val="white"/>
                </a:solidFill>
              </a:rPr>
              <a:t>Freq.</a:t>
            </a:r>
          </a:p>
          <a:p>
            <a:pPr algn="ctr" eaLnBrk="0" hangingPunct="0"/>
            <a:r>
              <a:rPr lang="en-US" sz="1400" dirty="0">
                <a:solidFill>
                  <a:prstClr val="white"/>
                </a:solidFill>
              </a:rPr>
              <a:t>Allocation </a:t>
            </a:r>
            <a:endParaRPr lang="en-US" sz="1400" dirty="0">
              <a:solidFill>
                <a:prstClr val="white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587500" y="2547208"/>
            <a:ext cx="990600" cy="60960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en-US" sz="1600" dirty="0">
                <a:solidFill>
                  <a:prstClr val="white"/>
                </a:solidFill>
              </a:rPr>
              <a:t>Power</a:t>
            </a:r>
          </a:p>
          <a:p>
            <a:pPr algn="ctr" eaLnBrk="0" hangingPunct="0"/>
            <a:r>
              <a:rPr lang="en-US" sz="1600" dirty="0">
                <a:solidFill>
                  <a:prstClr val="white"/>
                </a:solidFill>
              </a:rPr>
              <a:t>Control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730500" y="2547208"/>
            <a:ext cx="1143000" cy="6096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en-US" sz="1600" dirty="0">
                <a:solidFill>
                  <a:prstClr val="white"/>
                </a:solidFill>
              </a:rPr>
              <a:t>Self</a:t>
            </a:r>
          </a:p>
          <a:p>
            <a:pPr algn="ctr" eaLnBrk="0" hangingPunct="0"/>
            <a:r>
              <a:rPr lang="en-US" sz="1600" dirty="0">
                <a:solidFill>
                  <a:prstClr val="white"/>
                </a:solidFill>
              </a:rPr>
              <a:t>Healing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873500" y="2547208"/>
            <a:ext cx="990600" cy="6096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en-US" sz="1600" dirty="0">
                <a:solidFill>
                  <a:prstClr val="white"/>
                </a:solidFill>
              </a:rPr>
              <a:t>ICIC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016500" y="2547208"/>
            <a:ext cx="990600" cy="60960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en-US" sz="1400" dirty="0">
                <a:solidFill>
                  <a:prstClr val="white"/>
                </a:solidFill>
              </a:rPr>
              <a:t>QoS</a:t>
            </a:r>
          </a:p>
          <a:p>
            <a:pPr algn="ctr" eaLnBrk="0" hangingPunct="0"/>
            <a:r>
              <a:rPr lang="en-US" sz="1400" dirty="0">
                <a:solidFill>
                  <a:prstClr val="white"/>
                </a:solidFill>
              </a:rPr>
              <a:t>Opt.</a:t>
            </a:r>
            <a:endParaRPr lang="en-US" sz="1400" dirty="0">
              <a:solidFill>
                <a:prstClr val="white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472860" y="2547208"/>
            <a:ext cx="1244600" cy="6096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en-US" sz="1400" dirty="0">
                <a:solidFill>
                  <a:prstClr val="white"/>
                </a:solidFill>
              </a:rPr>
              <a:t>CS</a:t>
            </a:r>
          </a:p>
          <a:p>
            <a:pPr algn="ctr" eaLnBrk="0" hangingPunct="0"/>
            <a:r>
              <a:rPr lang="en-US" sz="1400" dirty="0">
                <a:solidFill>
                  <a:prstClr val="white"/>
                </a:solidFill>
              </a:rPr>
              <a:t>Threshold</a:t>
            </a:r>
            <a:endParaRPr lang="en-US" sz="1400" dirty="0">
              <a:solidFill>
                <a:prstClr val="white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5664200" y="6044824"/>
            <a:ext cx="1016000" cy="0"/>
          </a:xfrm>
          <a:prstGeom prst="line">
            <a:avLst/>
          </a:prstGeom>
          <a:ln w="7620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299200" y="2877408"/>
            <a:ext cx="1016000" cy="0"/>
          </a:xfrm>
          <a:prstGeom prst="line">
            <a:avLst/>
          </a:prstGeom>
          <a:ln w="7620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44500" y="3543300"/>
            <a:ext cx="8128000" cy="9525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en-US" sz="2400" dirty="0">
                <a:solidFill>
                  <a:prstClr val="white"/>
                </a:solidFill>
              </a:rPr>
              <a:t>UNIFIED CONTROL PLANE</a:t>
            </a:r>
            <a:endParaRPr lang="en-US" sz="2400" dirty="0">
              <a:solidFill>
                <a:prstClr val="white"/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939800" y="3202632"/>
            <a:ext cx="7137400" cy="569268"/>
            <a:chOff x="939800" y="2971800"/>
            <a:chExt cx="7137400" cy="800100"/>
          </a:xfrm>
        </p:grpSpPr>
        <p:cxnSp>
          <p:nvCxnSpPr>
            <p:cNvPr id="22" name="Straight Arrow Connector 21"/>
            <p:cNvCxnSpPr/>
            <p:nvPr/>
          </p:nvCxnSpPr>
          <p:spPr>
            <a:xfrm>
              <a:off x="939800" y="2971800"/>
              <a:ext cx="0" cy="8001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2057400" y="2971800"/>
              <a:ext cx="0" cy="8001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3175000" y="2971800"/>
              <a:ext cx="0" cy="8001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4292600" y="2971800"/>
              <a:ext cx="0" cy="8001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5410200" y="2971800"/>
              <a:ext cx="0" cy="8001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8077200" y="2971800"/>
              <a:ext cx="0" cy="8001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Straight Arrow Connector 27"/>
          <p:cNvCxnSpPr/>
          <p:nvPr/>
        </p:nvCxnSpPr>
        <p:spPr>
          <a:xfrm>
            <a:off x="1136650" y="4267200"/>
            <a:ext cx="0" cy="1143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825750" y="4267200"/>
            <a:ext cx="0" cy="1143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508500" y="4231805"/>
            <a:ext cx="0" cy="1143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829550" y="4267200"/>
            <a:ext cx="0" cy="11557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939800" y="3771900"/>
            <a:ext cx="7137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130300" y="4267200"/>
            <a:ext cx="66929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161235" y="4964666"/>
            <a:ext cx="2214068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eaLnBrk="0" hangingPunct="0"/>
            <a:r>
              <a:rPr lang="en-US" sz="2400" dirty="0">
                <a:solidFill>
                  <a:prstClr val="black"/>
                </a:solidFill>
                <a:latin typeface="Calibri"/>
              </a:rPr>
              <a:t>Commodity HW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31256" y="3000279"/>
            <a:ext cx="1305101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eaLnBrk="0" hangingPunct="0"/>
            <a:r>
              <a:rPr lang="en-US" sz="2400" dirty="0">
                <a:solidFill>
                  <a:prstClr val="black"/>
                </a:solidFill>
                <a:latin typeface="Calibri"/>
              </a:rPr>
              <a:t>SW layer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94954" y="1380699"/>
            <a:ext cx="8572500" cy="61604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 lang="en-US" dirty="0">
              <a:noFill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23420" y="1381552"/>
            <a:ext cx="1398716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eaLnBrk="0" hangingPunct="0"/>
            <a:r>
              <a:rPr lang="en-US" sz="2400" dirty="0">
                <a:solidFill>
                  <a:prstClr val="black"/>
                </a:solidFill>
                <a:latin typeface="Calibri"/>
              </a:rPr>
              <a:t>App layer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4368800" y="1996745"/>
            <a:ext cx="0" cy="40526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364318" y="1428089"/>
            <a:ext cx="1244600" cy="50989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en-US" sz="1400" dirty="0">
                <a:solidFill>
                  <a:prstClr val="white"/>
                </a:solidFill>
              </a:rPr>
              <a:t>Video</a:t>
            </a:r>
            <a:endParaRPr lang="en-US" sz="1400" dirty="0">
              <a:solidFill>
                <a:prstClr val="white"/>
              </a:solidFill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1811736" y="1433775"/>
            <a:ext cx="1244600" cy="50989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en-US" sz="1400" dirty="0">
                <a:solidFill>
                  <a:prstClr val="white"/>
                </a:solidFill>
              </a:rPr>
              <a:t>Security</a:t>
            </a:r>
            <a:endParaRPr lang="en-US" sz="1400" dirty="0">
              <a:solidFill>
                <a:prstClr val="white"/>
              </a:solidFill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3315452" y="1433775"/>
            <a:ext cx="1244600" cy="50989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en-US" sz="1400" dirty="0">
                <a:solidFill>
                  <a:prstClr val="white"/>
                </a:solidFill>
              </a:rPr>
              <a:t>Vehicular</a:t>
            </a:r>
          </a:p>
          <a:p>
            <a:pPr algn="ctr" eaLnBrk="0" hangingPunct="0"/>
            <a:r>
              <a:rPr lang="en-US" sz="1400" dirty="0">
                <a:solidFill>
                  <a:prstClr val="white"/>
                </a:solidFill>
              </a:rPr>
              <a:t>Networks</a:t>
            </a:r>
            <a:endParaRPr lang="en-US" sz="1400" dirty="0">
              <a:solidFill>
                <a:prstClr val="white"/>
              </a:solidFill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>
            <a:off x="6193448" y="1866151"/>
            <a:ext cx="1016000" cy="0"/>
          </a:xfrm>
          <a:prstGeom prst="line">
            <a:avLst/>
          </a:prstGeom>
          <a:ln w="7620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ounded Rectangle 56"/>
          <p:cNvSpPr/>
          <p:nvPr/>
        </p:nvSpPr>
        <p:spPr>
          <a:xfrm>
            <a:off x="7478434" y="1450457"/>
            <a:ext cx="1244600" cy="509894"/>
          </a:xfrm>
          <a:prstGeom prst="round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en-US" sz="1400" dirty="0">
                <a:solidFill>
                  <a:prstClr val="white"/>
                </a:solidFill>
              </a:rPr>
              <a:t>Health</a:t>
            </a:r>
            <a:endParaRPr lang="en-US" sz="1400" dirty="0">
              <a:solidFill>
                <a:prstClr val="white"/>
              </a:solidFill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712452" y="1439844"/>
            <a:ext cx="1244600" cy="509894"/>
          </a:xfrm>
          <a:prstGeom prst="roundRect">
            <a:avLst/>
          </a:prstGeom>
          <a:solidFill>
            <a:srgbClr val="3F79E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en-US" sz="1400" dirty="0">
                <a:solidFill>
                  <a:prstClr val="white"/>
                </a:solidFill>
              </a:rPr>
              <a:t>M2M</a:t>
            </a:r>
            <a:endParaRPr lang="en-US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40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609" y="1495657"/>
            <a:ext cx="7826992" cy="1143000"/>
          </a:xfrm>
        </p:spPr>
        <p:txBody>
          <a:bodyPr>
            <a:noAutofit/>
          </a:bodyPr>
          <a:lstStyle/>
          <a:p>
            <a:pPr algn="ctr"/>
            <a:r>
              <a:rPr lang="en-US" sz="4400" i="1" dirty="0" smtClean="0"/>
              <a:t>Why do we need a software-defined wireless network?</a:t>
            </a:r>
            <a:endParaRPr lang="en-US" sz="4400" i="1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36896" y="3108364"/>
            <a:ext cx="7770126" cy="1143000"/>
          </a:xfrm>
          <a:prstGeom prst="rect">
            <a:avLst/>
          </a:prstGeom>
        </p:spPr>
        <p:txBody>
          <a:bodyPr vert="horz" lIns="0" tIns="4572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1" i="0" kern="12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4400" i="1" dirty="0" smtClean="0">
                <a:solidFill>
                  <a:srgbClr val="000000"/>
                </a:solidFill>
              </a:rPr>
              <a:t>Don’t wireless networks already have lots of software?</a:t>
            </a:r>
            <a:endParaRPr lang="en-US" sz="4400" i="1" dirty="0">
              <a:solidFill>
                <a:srgbClr val="0000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4884850"/>
            <a:ext cx="8152262" cy="1143000"/>
          </a:xfrm>
          <a:prstGeom prst="rect">
            <a:avLst/>
          </a:prstGeom>
        </p:spPr>
        <p:txBody>
          <a:bodyPr vert="horz" lIns="0" tIns="4572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1" i="0" kern="12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4400" dirty="0" smtClean="0">
                <a:solidFill>
                  <a:srgbClr val="FF0000"/>
                </a:solidFill>
              </a:rPr>
              <a:t>Is SDWN just trying to catch</a:t>
            </a:r>
          </a:p>
          <a:p>
            <a:pPr algn="ctr" fontAlgn="auto">
              <a:spcAft>
                <a:spcPts val="0"/>
              </a:spcAft>
            </a:pPr>
            <a:r>
              <a:rPr lang="en-US" sz="4400" dirty="0" smtClean="0">
                <a:solidFill>
                  <a:srgbClr val="FF0000"/>
                </a:solidFill>
              </a:rPr>
              <a:t>the wave of the latest fad?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08960" y="6371590"/>
            <a:ext cx="3352800" cy="365125"/>
          </a:xfrm>
        </p:spPr>
        <p:txBody>
          <a:bodyPr/>
          <a:lstStyle>
            <a:lvl1pPr algn="ctr">
              <a:defRPr sz="1800">
                <a:latin typeface="+mj-lt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4617B">
                    <a:shade val="90000"/>
                  </a:srgbClr>
                </a:solidFill>
              </a:rPr>
              <a:t>Proprietary and Confidential </a:t>
            </a:r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28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8936"/>
            <a:ext cx="8305800" cy="1143000"/>
          </a:xfrm>
        </p:spPr>
        <p:txBody>
          <a:bodyPr/>
          <a:lstStyle/>
          <a:p>
            <a:r>
              <a:rPr lang="en-US" dirty="0" smtClean="0"/>
              <a:t>Careful what you wish for…</a:t>
            </a:r>
            <a:endParaRPr lang="en-US" dirty="0"/>
          </a:p>
        </p:txBody>
      </p:sp>
      <p:pic>
        <p:nvPicPr>
          <p:cNvPr id="2304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87" y="1730545"/>
            <a:ext cx="4441919" cy="4149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70095" y="6001512"/>
            <a:ext cx="8487774" cy="707886"/>
          </a:xfrm>
          <a:prstGeom prst="rect">
            <a:avLst/>
          </a:prstGeom>
          <a:solidFill>
            <a:srgbClr val="FFFFCC"/>
          </a:solidFill>
          <a:ln w="57150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Growth in mobile data, massive </a:t>
            </a:r>
            <a:r>
              <a:rPr lang="en-US" sz="2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</a:t>
            </a:r>
            <a:r>
              <a:rPr lang="en-US" sz="2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pectrum </a:t>
            </a:r>
            <a:r>
              <a:rPr lang="en-US" sz="2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en-US" sz="2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eficit and stagnant </a:t>
            </a:r>
            <a:r>
              <a:rPr lang="en-US" sz="2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r</a:t>
            </a:r>
            <a:r>
              <a:rPr lang="en-US" sz="2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evenues require </a:t>
            </a:r>
            <a:r>
              <a:rPr lang="en-US" sz="20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technical</a:t>
            </a:r>
            <a:r>
              <a:rPr lang="en-US" sz="2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and </a:t>
            </a:r>
            <a:r>
              <a:rPr lang="en-US" sz="20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political</a:t>
            </a:r>
            <a:r>
              <a:rPr lang="en-US" sz="2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breakthroughs for ongoing success of cellular</a:t>
            </a:r>
          </a:p>
        </p:txBody>
      </p:sp>
    </p:spTree>
    <p:extLst>
      <p:ext uri="{BB962C8B-B14F-4D97-AF65-F5344CB8AC3E}">
        <p14:creationId xmlns:p14="http://schemas.microsoft.com/office/powerpoint/2010/main" val="71302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224" y="117771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“Sorry, America: Your wireless airwaves are full”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214" y="1260771"/>
            <a:ext cx="7059886" cy="558845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10709" y="1222395"/>
            <a:ext cx="22615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400" dirty="0">
                <a:solidFill>
                  <a:srgbClr val="8D0636"/>
                </a:solidFill>
                <a:latin typeface="Calibri"/>
              </a:rPr>
              <a:t>CNNMoneyTech – Feb. 2012</a:t>
            </a:r>
            <a:endParaRPr lang="en-US" sz="1400" dirty="0">
              <a:solidFill>
                <a:srgbClr val="8D0636"/>
              </a:solidFill>
              <a:latin typeface="Calibri"/>
            </a:endParaRPr>
          </a:p>
        </p:txBody>
      </p:sp>
      <p:sp>
        <p:nvSpPr>
          <p:cNvPr id="3" name="Oval 2"/>
          <p:cNvSpPr/>
          <p:nvPr/>
        </p:nvSpPr>
        <p:spPr>
          <a:xfrm>
            <a:off x="5719673" y="1978549"/>
            <a:ext cx="1054100" cy="4516843"/>
          </a:xfrm>
          <a:prstGeom prst="ellipse">
            <a:avLst/>
          </a:prstGeom>
          <a:solidFill>
            <a:srgbClr val="FFD82D">
              <a:alpha val="4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01156" y="4823820"/>
            <a:ext cx="27478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2000" dirty="0">
                <a:solidFill>
                  <a:prstClr val="black"/>
                </a:solidFill>
                <a:latin typeface="Calibri"/>
              </a:rPr>
              <a:t>The “Spectrum Crunch” 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08960" y="6371590"/>
            <a:ext cx="3352800" cy="365125"/>
          </a:xfrm>
        </p:spPr>
        <p:txBody>
          <a:bodyPr/>
          <a:lstStyle>
            <a:lvl1pPr algn="ctr">
              <a:defRPr sz="1800">
                <a:latin typeface="+mj-lt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4617B">
                    <a:shade val="90000"/>
                  </a:srgbClr>
                </a:solidFill>
              </a:rPr>
              <a:t>Proprietary and Confidential </a:t>
            </a:r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74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cs typeface="Arial" pitchFamily="34" charset="0"/>
              </a:rPr>
              <a:t>The Future </a:t>
            </a:r>
            <a:r>
              <a:rPr lang="en-US" sz="3600" dirty="0" smtClean="0">
                <a:cs typeface="Arial" pitchFamily="34" charset="0"/>
              </a:rPr>
              <a:t>Cellular</a:t>
            </a:r>
            <a:r>
              <a:rPr lang="en-US" sz="3600" b="1" dirty="0" smtClean="0">
                <a:cs typeface="Arial" pitchFamily="34" charset="0"/>
              </a:rPr>
              <a:t> Network: </a:t>
            </a:r>
            <a:r>
              <a:rPr lang="en-US" sz="3600" dirty="0" smtClean="0">
                <a:cs typeface="Arial" pitchFamily="34" charset="0"/>
              </a:rPr>
              <a:t>Hierarchical</a:t>
            </a:r>
            <a:r>
              <a:rPr lang="en-US" sz="3600" b="1" dirty="0" smtClean="0">
                <a:cs typeface="Arial" pitchFamily="34" charset="0"/>
              </a:rPr>
              <a:t> Architecture</a:t>
            </a:r>
            <a:endParaRPr lang="en-US" sz="3600" b="1" dirty="0">
              <a:cs typeface="Arial" pitchFamily="34" charset="0"/>
            </a:endParaRPr>
          </a:p>
        </p:txBody>
      </p:sp>
      <p:grpSp>
        <p:nvGrpSpPr>
          <p:cNvPr id="3" name="Group 65"/>
          <p:cNvGrpSpPr/>
          <p:nvPr/>
        </p:nvGrpSpPr>
        <p:grpSpPr>
          <a:xfrm>
            <a:off x="2353528" y="1321672"/>
            <a:ext cx="1981199" cy="1384800"/>
            <a:chOff x="1486956" y="2307000"/>
            <a:chExt cx="1981199" cy="138480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86956" y="2446200"/>
              <a:ext cx="412363" cy="1080000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25155" y="2307000"/>
              <a:ext cx="412363" cy="10800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55792" y="2611800"/>
              <a:ext cx="412363" cy="1080000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38284" y="3283200"/>
            <a:ext cx="374496" cy="90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95487" y="2874600"/>
            <a:ext cx="317289" cy="900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35388" y="3435600"/>
            <a:ext cx="374496" cy="900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63988" y="3712800"/>
            <a:ext cx="374496" cy="900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19284" y="3789000"/>
            <a:ext cx="374496" cy="900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68788" y="3165000"/>
            <a:ext cx="374496" cy="9000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44999" y="2798400"/>
            <a:ext cx="317289" cy="9000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4087" y="3636600"/>
            <a:ext cx="317289" cy="90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38172" y="4946400"/>
            <a:ext cx="459311" cy="3600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64661" y="5431200"/>
            <a:ext cx="459311" cy="3600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45661" y="5029200"/>
            <a:ext cx="459311" cy="3600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21861" y="5562600"/>
            <a:ext cx="459311" cy="3600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00751" y="5257800"/>
            <a:ext cx="459311" cy="360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0061" y="4953000"/>
            <a:ext cx="459311" cy="360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90772" y="5355000"/>
            <a:ext cx="459311" cy="3600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33572" y="5638800"/>
            <a:ext cx="459311" cy="360000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402805" y="1652776"/>
            <a:ext cx="17678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sz="1600" dirty="0">
                <a:solidFill>
                  <a:srgbClr val="E39123"/>
                </a:solidFill>
                <a:latin typeface="Calibri"/>
              </a:rPr>
              <a:t>MACRO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: solving initial coverage issue, existing network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02807" y="5084406"/>
            <a:ext cx="17678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sz="1600" dirty="0">
                <a:solidFill>
                  <a:srgbClr val="E39123"/>
                </a:solidFill>
                <a:latin typeface="Calibri"/>
              </a:rPr>
              <a:t>FEMTO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: solving </a:t>
            </a:r>
            <a:r>
              <a:rPr lang="en-US" sz="1600" dirty="0">
                <a:solidFill>
                  <a:srgbClr val="0070C0"/>
                </a:solidFill>
                <a:latin typeface="Calibri"/>
              </a:rPr>
              <a:t>enterprise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  &amp; </a:t>
            </a:r>
            <a:r>
              <a:rPr lang="en-US" sz="1600" dirty="0">
                <a:solidFill>
                  <a:srgbClr val="0070C0"/>
                </a:solidFill>
                <a:latin typeface="Calibri"/>
              </a:rPr>
              <a:t>home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/>
            </a:r>
            <a:br>
              <a:rPr lang="en-US" sz="1600" dirty="0">
                <a:solidFill>
                  <a:prstClr val="black"/>
                </a:solidFill>
                <a:latin typeface="Calibri"/>
              </a:rPr>
            </a:br>
            <a:r>
              <a:rPr lang="en-US" sz="1600" dirty="0">
                <a:solidFill>
                  <a:prstClr val="black"/>
                </a:solidFill>
                <a:latin typeface="Calibri"/>
              </a:rPr>
              <a:t> coverage/capacity issue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02807" y="3331801"/>
            <a:ext cx="17678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sz="1600" dirty="0">
                <a:solidFill>
                  <a:srgbClr val="E39123"/>
                </a:solidFill>
                <a:latin typeface="Calibri"/>
              </a:rPr>
              <a:t>PICO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:</a:t>
            </a:r>
            <a:r>
              <a:rPr lang="en-US" sz="1600" dirty="0">
                <a:solidFill>
                  <a:srgbClr val="E39123"/>
                </a:solidFill>
                <a:latin typeface="Calibri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solving </a:t>
            </a:r>
            <a:r>
              <a:rPr lang="en-US" sz="1600" dirty="0">
                <a:solidFill>
                  <a:srgbClr val="0070C0"/>
                </a:solidFill>
                <a:latin typeface="Calibri"/>
              </a:rPr>
              <a:t>street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1600" dirty="0">
                <a:solidFill>
                  <a:srgbClr val="0070C0"/>
                </a:solidFill>
                <a:latin typeface="Calibri"/>
              </a:rPr>
              <a:t>enterprise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 &amp; home coverage/capacity issue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Right Arrow 39"/>
          <p:cNvSpPr/>
          <p:nvPr/>
        </p:nvSpPr>
        <p:spPr bwMode="auto">
          <a:xfrm>
            <a:off x="5443642" y="3362833"/>
            <a:ext cx="731520" cy="609600"/>
          </a:xfrm>
          <a:prstGeom prst="rightArrow">
            <a:avLst/>
          </a:prstGeom>
          <a:solidFill>
            <a:srgbClr val="E39123"/>
          </a:solidFill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b="0" dirty="0">
              <a:solidFill>
                <a:prstClr val="black"/>
              </a:solidFill>
              <a:latin typeface="Calibri"/>
              <a:ea typeface="ＭＳ Ｐゴシック" pitchFamily="29" charset="-128"/>
              <a:cs typeface="ＭＳ Ｐゴシック" pitchFamily="29" charset="-128"/>
            </a:endParaRPr>
          </a:p>
        </p:txBody>
      </p:sp>
      <p:grpSp>
        <p:nvGrpSpPr>
          <p:cNvPr id="5" name="Group 57"/>
          <p:cNvGrpSpPr/>
          <p:nvPr/>
        </p:nvGrpSpPr>
        <p:grpSpPr>
          <a:xfrm>
            <a:off x="5929504" y="2032912"/>
            <a:ext cx="3535680" cy="3542777"/>
            <a:chOff x="7315200" y="2296923"/>
            <a:chExt cx="4038600" cy="3184511"/>
          </a:xfrm>
        </p:grpSpPr>
        <p:grpSp>
          <p:nvGrpSpPr>
            <p:cNvPr id="6" name="Group 40"/>
            <p:cNvGrpSpPr/>
            <p:nvPr/>
          </p:nvGrpSpPr>
          <p:grpSpPr>
            <a:xfrm>
              <a:off x="8131856" y="2976056"/>
              <a:ext cx="2096103" cy="1554003"/>
              <a:chOff x="3124200" y="2438400"/>
              <a:chExt cx="2819400" cy="2363788"/>
            </a:xfrm>
          </p:grpSpPr>
          <p:cxnSp>
            <p:nvCxnSpPr>
              <p:cNvPr id="42" name="Straight Connector 41"/>
              <p:cNvCxnSpPr/>
              <p:nvPr/>
            </p:nvCxnSpPr>
            <p:spPr bwMode="auto">
              <a:xfrm rot="5400000">
                <a:off x="2628900" y="2933700"/>
                <a:ext cx="2362200" cy="13716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3" name="Straight Connector 42"/>
              <p:cNvCxnSpPr/>
              <p:nvPr/>
            </p:nvCxnSpPr>
            <p:spPr bwMode="auto">
              <a:xfrm>
                <a:off x="3124200" y="4800600"/>
                <a:ext cx="2819400" cy="158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rot="16200000" flipH="1">
                <a:off x="4038600" y="2895600"/>
                <a:ext cx="2362200" cy="14478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5" name="TextBox 44"/>
            <p:cNvSpPr txBox="1"/>
            <p:nvPr/>
          </p:nvSpPr>
          <p:spPr>
            <a:xfrm>
              <a:off x="7819474" y="2296923"/>
              <a:ext cx="2696126" cy="331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hangingPunct="0"/>
              <a:r>
                <a:rPr lang="en-US" sz="1800" dirty="0">
                  <a:solidFill>
                    <a:prstClr val="black"/>
                  </a:solidFill>
                  <a:latin typeface="Calibri"/>
                </a:rPr>
                <a:t>10x Lower HW </a:t>
              </a:r>
              <a:r>
                <a:rPr lang="en-US" sz="1800" dirty="0">
                  <a:solidFill>
                    <a:srgbClr val="E39123"/>
                  </a:solidFill>
                  <a:latin typeface="Calibri"/>
                </a:rPr>
                <a:t>COST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315200" y="4900458"/>
              <a:ext cx="1836381" cy="580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hangingPunct="0"/>
              <a:r>
                <a:rPr lang="en-US" sz="1800" dirty="0">
                  <a:solidFill>
                    <a:prstClr val="black"/>
                  </a:solidFill>
                  <a:latin typeface="Calibri"/>
                </a:rPr>
                <a:t>10x </a:t>
              </a:r>
              <a:r>
                <a:rPr lang="en-US" sz="1800" dirty="0">
                  <a:solidFill>
                    <a:srgbClr val="E39123"/>
                  </a:solidFill>
                  <a:latin typeface="Calibri"/>
                </a:rPr>
                <a:t>CAPACITY </a:t>
              </a:r>
              <a:r>
                <a:rPr lang="en-US" sz="1800" dirty="0">
                  <a:solidFill>
                    <a:prstClr val="black"/>
                  </a:solidFill>
                  <a:latin typeface="Calibri"/>
                </a:rPr>
                <a:t>Improvement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991600" y="4900463"/>
              <a:ext cx="2362200" cy="580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hangingPunct="0"/>
              <a:r>
                <a:rPr lang="en-US" sz="1800" dirty="0">
                  <a:solidFill>
                    <a:prstClr val="black"/>
                  </a:solidFill>
                  <a:latin typeface="Calibri"/>
                </a:rPr>
                <a:t>Near 100%</a:t>
              </a:r>
              <a:br>
                <a:rPr lang="en-US" sz="1800" dirty="0">
                  <a:solidFill>
                    <a:prstClr val="black"/>
                  </a:solidFill>
                  <a:latin typeface="Calibri"/>
                </a:rPr>
              </a:br>
              <a:r>
                <a:rPr lang="en-US" sz="1800" dirty="0">
                  <a:solidFill>
                    <a:srgbClr val="E39123"/>
                  </a:solidFill>
                  <a:latin typeface="Calibri"/>
                </a:rPr>
                <a:t>COVERAGE</a:t>
              </a:r>
              <a:endParaRPr lang="en-US" sz="1800" dirty="0">
                <a:solidFill>
                  <a:srgbClr val="E39123"/>
                </a:solidFill>
                <a:latin typeface="Calibri"/>
              </a:endParaRPr>
            </a:p>
          </p:txBody>
        </p:sp>
        <p:pic>
          <p:nvPicPr>
            <p:cNvPr id="48" name="Picture 6" descr="3_backhaul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819474" y="4218888"/>
              <a:ext cx="662658" cy="585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" name="Picture 8" descr="5_spectrum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9808256" y="4218888"/>
              <a:ext cx="662658" cy="585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" name="Picture 9" descr="4_deployment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8839200" y="2690662"/>
              <a:ext cx="662658" cy="585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" name="TextBox 50"/>
            <p:cNvSpPr txBox="1"/>
            <p:nvPr/>
          </p:nvSpPr>
          <p:spPr>
            <a:xfrm>
              <a:off x="8452824" y="3565719"/>
              <a:ext cx="1447800" cy="3596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hangingPunct="0"/>
              <a:endParaRPr lang="en-US" sz="2000" i="1" dirty="0">
                <a:solidFill>
                  <a:prstClr val="black"/>
                </a:solidFill>
                <a:latin typeface="Calibri"/>
              </a:endParaRPr>
            </a:p>
          </p:txBody>
        </p:sp>
      </p:grpSp>
      <p:cxnSp>
        <p:nvCxnSpPr>
          <p:cNvPr id="52" name="Straight Connector 51"/>
          <p:cNvCxnSpPr/>
          <p:nvPr/>
        </p:nvCxnSpPr>
        <p:spPr bwMode="auto">
          <a:xfrm flipV="1">
            <a:off x="381001" y="2756357"/>
            <a:ext cx="4069082" cy="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/>
          <a:srcRect l="2345" t="2066" b="3444"/>
          <a:stretch>
            <a:fillRect/>
          </a:stretch>
        </p:blipFill>
        <p:spPr bwMode="auto">
          <a:xfrm>
            <a:off x="218755" y="1219199"/>
            <a:ext cx="5125756" cy="521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3" name="TextBox 52"/>
          <p:cNvSpPr txBox="1"/>
          <p:nvPr/>
        </p:nvSpPr>
        <p:spPr>
          <a:xfrm>
            <a:off x="218754" y="5573067"/>
            <a:ext cx="123149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eaLnBrk="0" hangingPunct="0"/>
            <a:r>
              <a:rPr lang="en-US" sz="2000" dirty="0">
                <a:solidFill>
                  <a:prstClr val="black"/>
                </a:solidFill>
                <a:latin typeface="Calibri"/>
              </a:rPr>
              <a:t>Macrocell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384946" y="5562600"/>
            <a:ext cx="98969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eaLnBrk="0" hangingPunct="0"/>
            <a:r>
              <a:rPr lang="en-US" sz="2000" dirty="0">
                <a:solidFill>
                  <a:prstClr val="black"/>
                </a:solidFill>
                <a:latin typeface="Calibri"/>
              </a:rPr>
              <a:t>Picocell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488066" y="5573066"/>
            <a:ext cx="134519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eaLnBrk="0" hangingPunct="0"/>
            <a:r>
              <a:rPr lang="en-US" sz="2000" dirty="0" err="1">
                <a:solidFill>
                  <a:prstClr val="black"/>
                </a:solidFill>
                <a:latin typeface="Calibri"/>
              </a:rPr>
              <a:t>Femtocell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Right Brace 53"/>
          <p:cNvSpPr/>
          <p:nvPr/>
        </p:nvSpPr>
        <p:spPr bwMode="auto">
          <a:xfrm>
            <a:off x="1544320" y="1321672"/>
            <a:ext cx="192128" cy="94080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dirty="0">
              <a:solidFill>
                <a:prstClr val="black"/>
              </a:solidFill>
              <a:latin typeface="Calibri"/>
              <a:ea typeface="ＭＳ Ｐゴシック" pitchFamily="29" charset="-128"/>
              <a:cs typeface="ＭＳ Ｐゴシック" pitchFamily="29" charset="-128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721710" y="1503006"/>
            <a:ext cx="42077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sz="2000" dirty="0">
                <a:solidFill>
                  <a:srgbClr val="E39123"/>
                </a:solidFill>
                <a:latin typeface="Calibri"/>
              </a:rPr>
              <a:t>Today’s architecture</a:t>
            </a:r>
          </a:p>
          <a:p>
            <a:pPr marL="111125" indent="-111125" eaLnBrk="0" hangingPunct="0">
              <a:buFont typeface="Arial" pitchFamily="34" charset="0"/>
              <a:buChar char="•"/>
            </a:pPr>
            <a:r>
              <a:rPr lang="en-US" sz="1800" dirty="0">
                <a:solidFill>
                  <a:prstClr val="black"/>
                </a:solidFill>
                <a:latin typeface="Calibri"/>
              </a:rPr>
              <a:t>3M Macrocells serving 5 billion users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43149" y="5630269"/>
            <a:ext cx="3251724" cy="120032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eaLnBrk="0" hangingPunct="0"/>
            <a:r>
              <a:rPr lang="en-US" sz="2400" dirty="0" smtClean="0">
                <a:solidFill>
                  <a:srgbClr val="FF0000"/>
                </a:solidFill>
                <a:latin typeface="Calibri"/>
              </a:rPr>
              <a:t>Challenges:</a:t>
            </a:r>
          </a:p>
          <a:p>
            <a:pPr eaLnBrk="0" hangingPunct="0"/>
            <a:r>
              <a:rPr lang="en-US" sz="2400" dirty="0" smtClean="0">
                <a:solidFill>
                  <a:srgbClr val="FF0000"/>
                </a:solidFill>
                <a:latin typeface="Calibri"/>
              </a:rPr>
              <a:t>- Deployment</a:t>
            </a:r>
          </a:p>
          <a:p>
            <a:pPr eaLnBrk="0" hangingPunct="0"/>
            <a:r>
              <a:rPr lang="en-US" sz="2400" dirty="0" smtClean="0">
                <a:solidFill>
                  <a:srgbClr val="FF0000"/>
                </a:solidFill>
                <a:latin typeface="Calibri"/>
              </a:rPr>
              <a:t>- Managing interference</a:t>
            </a:r>
            <a:endParaRPr lang="en-US" sz="2400" dirty="0">
              <a:solidFill>
                <a:srgbClr val="FF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9429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140" y="836315"/>
            <a:ext cx="8717280" cy="6096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SON for LTE small 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cells is SDWN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5" name="Group 74"/>
          <p:cNvGrpSpPr/>
          <p:nvPr/>
        </p:nvGrpSpPr>
        <p:grpSpPr>
          <a:xfrm>
            <a:off x="135341" y="2009289"/>
            <a:ext cx="4906216" cy="3810000"/>
            <a:chOff x="5410200" y="1503297"/>
            <a:chExt cx="5791200" cy="3810000"/>
          </a:xfrm>
        </p:grpSpPr>
        <p:sp>
          <p:nvSpPr>
            <p:cNvPr id="78" name="Rounded Rectangle 77"/>
            <p:cNvSpPr/>
            <p:nvPr/>
          </p:nvSpPr>
          <p:spPr bwMode="auto">
            <a:xfrm>
              <a:off x="5410200" y="1503297"/>
              <a:ext cx="1295400" cy="685800"/>
            </a:xfrm>
            <a:prstGeom prst="roundRect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0" dirty="0">
                  <a:solidFill>
                    <a:prstClr val="white"/>
                  </a:solidFill>
                  <a:latin typeface="Arial"/>
                  <a:ea typeface="ＭＳ Ｐゴシック" pitchFamily="29" charset="-128"/>
                  <a:cs typeface="Arial"/>
                </a:rPr>
                <a:t>Node Installation</a:t>
              </a:r>
              <a:endParaRPr lang="en-US" sz="1200" b="0" dirty="0">
                <a:solidFill>
                  <a:prstClr val="white"/>
                </a:solidFill>
                <a:latin typeface="Arial"/>
                <a:ea typeface="ＭＳ Ｐゴシック" pitchFamily="29" charset="-128"/>
                <a:cs typeface="Arial"/>
              </a:endParaRPr>
            </a:p>
          </p:txBody>
        </p:sp>
        <p:sp>
          <p:nvSpPr>
            <p:cNvPr id="79" name="Rounded Rectangle 78"/>
            <p:cNvSpPr/>
            <p:nvPr/>
          </p:nvSpPr>
          <p:spPr bwMode="auto">
            <a:xfrm>
              <a:off x="5410200" y="2570097"/>
              <a:ext cx="1485900" cy="685800"/>
            </a:xfrm>
            <a:prstGeom prst="roundRect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0" dirty="0">
                  <a:solidFill>
                    <a:prstClr val="white"/>
                  </a:solidFill>
                  <a:latin typeface="Arial"/>
                  <a:ea typeface="ＭＳ Ｐゴシック" pitchFamily="29" charset="-128"/>
                  <a:cs typeface="Arial"/>
                </a:rPr>
                <a:t>Initial Measurements</a:t>
              </a:r>
              <a:endParaRPr lang="en-US" sz="1200" b="0" dirty="0">
                <a:solidFill>
                  <a:prstClr val="white"/>
                </a:solidFill>
                <a:latin typeface="Arial"/>
                <a:ea typeface="ＭＳ Ｐゴシック" pitchFamily="29" charset="-128"/>
                <a:cs typeface="Arial"/>
              </a:endParaRPr>
            </a:p>
          </p:txBody>
        </p:sp>
        <p:sp>
          <p:nvSpPr>
            <p:cNvPr id="80" name="Down Arrow 79"/>
            <p:cNvSpPr/>
            <p:nvPr/>
          </p:nvSpPr>
          <p:spPr bwMode="auto">
            <a:xfrm>
              <a:off x="5943600" y="2265297"/>
              <a:ext cx="228600" cy="228600"/>
            </a:xfrm>
            <a:prstGeom prst="downArrow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 sz="2400" b="0" dirty="0">
                <a:solidFill>
                  <a:prstClr val="black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81" name="Down Arrow 80"/>
            <p:cNvSpPr/>
            <p:nvPr/>
          </p:nvSpPr>
          <p:spPr bwMode="auto">
            <a:xfrm>
              <a:off x="5943600" y="3332097"/>
              <a:ext cx="228600" cy="228600"/>
            </a:xfrm>
            <a:prstGeom prst="downArrow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 sz="2400" b="0" dirty="0">
                <a:solidFill>
                  <a:prstClr val="black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82" name="Rounded Rectangle 81"/>
            <p:cNvSpPr/>
            <p:nvPr/>
          </p:nvSpPr>
          <p:spPr bwMode="auto">
            <a:xfrm>
              <a:off x="9906000" y="3636897"/>
              <a:ext cx="1295400" cy="685800"/>
            </a:xfrm>
            <a:prstGeom prst="roundRect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0" dirty="0">
                  <a:solidFill>
                    <a:prstClr val="white"/>
                  </a:solidFill>
                  <a:latin typeface="Arial"/>
                  <a:ea typeface="ＭＳ Ｐゴシック" pitchFamily="29" charset="-128"/>
                  <a:cs typeface="Arial"/>
                </a:rPr>
                <a:t>Self Optimization</a:t>
              </a:r>
              <a:endParaRPr lang="en-US" sz="1200" b="0" dirty="0">
                <a:solidFill>
                  <a:prstClr val="white"/>
                </a:solidFill>
                <a:latin typeface="Arial"/>
                <a:ea typeface="ＭＳ Ｐゴシック" pitchFamily="29" charset="-128"/>
                <a:cs typeface="Arial"/>
              </a:endParaRPr>
            </a:p>
          </p:txBody>
        </p:sp>
        <p:sp>
          <p:nvSpPr>
            <p:cNvPr id="83" name="Rounded Rectangle 82"/>
            <p:cNvSpPr/>
            <p:nvPr/>
          </p:nvSpPr>
          <p:spPr bwMode="auto">
            <a:xfrm>
              <a:off x="8534400" y="1503297"/>
              <a:ext cx="1295400" cy="685800"/>
            </a:xfrm>
            <a:prstGeom prst="roundRect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0" dirty="0">
                  <a:solidFill>
                    <a:prstClr val="white"/>
                  </a:solidFill>
                  <a:latin typeface="Arial"/>
                  <a:ea typeface="ＭＳ Ｐゴシック" pitchFamily="29" charset="-128"/>
                  <a:cs typeface="Arial"/>
                </a:rPr>
                <a:t>Self</a:t>
              </a:r>
              <a:br>
                <a:rPr lang="en-US" sz="1200" b="0" dirty="0">
                  <a:solidFill>
                    <a:prstClr val="white"/>
                  </a:solidFill>
                  <a:latin typeface="Arial"/>
                  <a:ea typeface="ＭＳ Ｐゴシック" pitchFamily="29" charset="-128"/>
                  <a:cs typeface="Arial"/>
                </a:rPr>
              </a:br>
              <a:r>
                <a:rPr lang="en-US" sz="1200" b="0" dirty="0">
                  <a:solidFill>
                    <a:prstClr val="white"/>
                  </a:solidFill>
                  <a:latin typeface="Arial"/>
                  <a:ea typeface="ＭＳ Ｐゴシック" pitchFamily="29" charset="-128"/>
                  <a:cs typeface="Arial"/>
                </a:rPr>
                <a:t>Healing</a:t>
              </a:r>
              <a:endParaRPr lang="en-US" sz="1200" b="0" dirty="0">
                <a:solidFill>
                  <a:prstClr val="white"/>
                </a:solidFill>
                <a:latin typeface="Arial"/>
                <a:ea typeface="ＭＳ Ｐゴシック" pitchFamily="29" charset="-128"/>
                <a:cs typeface="Arial"/>
              </a:endParaRPr>
            </a:p>
          </p:txBody>
        </p:sp>
        <p:sp>
          <p:nvSpPr>
            <p:cNvPr id="84" name="Curved Down Arrow 83"/>
            <p:cNvSpPr/>
            <p:nvPr/>
          </p:nvSpPr>
          <p:spPr bwMode="auto">
            <a:xfrm>
              <a:off x="7620000" y="2646297"/>
              <a:ext cx="3200400" cy="914400"/>
            </a:xfrm>
            <a:prstGeom prst="curvedDownArrow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 sz="2400" b="0" dirty="0">
                <a:solidFill>
                  <a:prstClr val="black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85" name="Down Arrow 84"/>
            <p:cNvSpPr/>
            <p:nvPr/>
          </p:nvSpPr>
          <p:spPr bwMode="auto">
            <a:xfrm>
              <a:off x="9067800" y="2265297"/>
              <a:ext cx="228600" cy="228600"/>
            </a:xfrm>
            <a:prstGeom prst="downArrow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 sz="2400" b="0" dirty="0">
                <a:solidFill>
                  <a:prstClr val="black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86" name="Rounded Rectangle 85"/>
            <p:cNvSpPr/>
            <p:nvPr/>
          </p:nvSpPr>
          <p:spPr bwMode="auto">
            <a:xfrm>
              <a:off x="5410200" y="3636897"/>
              <a:ext cx="1371600" cy="685800"/>
            </a:xfrm>
            <a:prstGeom prst="roundRect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0" dirty="0">
                  <a:solidFill>
                    <a:prstClr val="white"/>
                  </a:solidFill>
                  <a:latin typeface="Arial"/>
                  <a:ea typeface="ＭＳ Ｐゴシック" pitchFamily="29" charset="-128"/>
                  <a:cs typeface="Arial"/>
                </a:rPr>
                <a:t>Self Configuration</a:t>
              </a:r>
              <a:endParaRPr lang="en-US" sz="1200" b="0" dirty="0">
                <a:solidFill>
                  <a:prstClr val="white"/>
                </a:solidFill>
                <a:latin typeface="Arial"/>
                <a:ea typeface="ＭＳ Ｐゴシック" pitchFamily="29" charset="-128"/>
                <a:cs typeface="Arial"/>
              </a:endParaRPr>
            </a:p>
          </p:txBody>
        </p:sp>
        <p:sp>
          <p:nvSpPr>
            <p:cNvPr id="87" name="Rounded Rectangle 86"/>
            <p:cNvSpPr/>
            <p:nvPr/>
          </p:nvSpPr>
          <p:spPr bwMode="auto">
            <a:xfrm>
              <a:off x="7086600" y="3636897"/>
              <a:ext cx="1447800" cy="685800"/>
            </a:xfrm>
            <a:prstGeom prst="roundRect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0" dirty="0">
                  <a:solidFill>
                    <a:prstClr val="white"/>
                  </a:solidFill>
                  <a:latin typeface="Arial"/>
                  <a:ea typeface="ＭＳ Ｐゴシック" pitchFamily="29" charset="-128"/>
                  <a:cs typeface="Arial"/>
                </a:rPr>
                <a:t>Measurement</a:t>
              </a:r>
              <a:endParaRPr lang="en-US" sz="1400" b="0" dirty="0">
                <a:solidFill>
                  <a:prstClr val="white"/>
                </a:solidFill>
                <a:latin typeface="Arial"/>
                <a:ea typeface="ＭＳ Ｐゴシック" pitchFamily="29" charset="-128"/>
                <a:cs typeface="Arial"/>
              </a:endParaRPr>
            </a:p>
          </p:txBody>
        </p:sp>
        <p:sp>
          <p:nvSpPr>
            <p:cNvPr id="88" name="Down Arrow 87"/>
            <p:cNvSpPr/>
            <p:nvPr/>
          </p:nvSpPr>
          <p:spPr bwMode="auto">
            <a:xfrm rot="16200000">
              <a:off x="6781800" y="3865498"/>
              <a:ext cx="228600" cy="228600"/>
            </a:xfrm>
            <a:prstGeom prst="downArrow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 sz="2400" b="0" dirty="0">
                <a:solidFill>
                  <a:prstClr val="black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89" name="Rounded Rectangle 88"/>
            <p:cNvSpPr/>
            <p:nvPr/>
          </p:nvSpPr>
          <p:spPr bwMode="auto">
            <a:xfrm>
              <a:off x="8826064" y="3408297"/>
              <a:ext cx="1003736" cy="1066800"/>
            </a:xfrm>
            <a:prstGeom prst="roundRect">
              <a:avLst/>
            </a:prstGeom>
            <a:solidFill>
              <a:srgbClr val="E3912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400" dirty="0">
                  <a:solidFill>
                    <a:prstClr val="white"/>
                  </a:solidFill>
                  <a:latin typeface="Arial"/>
                  <a:ea typeface="ＭＳ Ｐゴシック" pitchFamily="29" charset="-128"/>
                  <a:cs typeface="Arial"/>
                </a:rPr>
                <a:t>SON</a:t>
              </a:r>
            </a:p>
            <a:p>
              <a:pPr algn="ctr" eaLnBrk="0" hangingPunct="0"/>
              <a:r>
                <a:rPr lang="en-US" sz="1400" dirty="0">
                  <a:solidFill>
                    <a:prstClr val="white"/>
                  </a:solidFill>
                  <a:latin typeface="Arial"/>
                  <a:ea typeface="ＭＳ Ｐゴシック" pitchFamily="29" charset="-128"/>
                  <a:cs typeface="Arial"/>
                </a:rPr>
                <a:t> Server</a:t>
              </a:r>
            </a:p>
          </p:txBody>
        </p:sp>
        <p:sp>
          <p:nvSpPr>
            <p:cNvPr id="90" name="Curved Down Arrow 89"/>
            <p:cNvSpPr/>
            <p:nvPr/>
          </p:nvSpPr>
          <p:spPr bwMode="auto">
            <a:xfrm flipH="1" flipV="1">
              <a:off x="7620000" y="4398897"/>
              <a:ext cx="3200400" cy="914400"/>
            </a:xfrm>
            <a:prstGeom prst="curvedDownArrow">
              <a:avLst/>
            </a:prstGeom>
            <a:solidFill>
              <a:srgbClr val="1EA4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 sz="2000" b="0">
                <a:solidFill>
                  <a:prstClr val="black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</p:grp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92" name="Straight Connector 91"/>
          <p:cNvCxnSpPr/>
          <p:nvPr/>
        </p:nvCxnSpPr>
        <p:spPr bwMode="auto">
          <a:xfrm>
            <a:off x="5074810" y="1426715"/>
            <a:ext cx="0" cy="5333464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pic>
        <p:nvPicPr>
          <p:cNvPr id="91" name="Picture 18" descr="oblak_2d"/>
          <p:cNvPicPr>
            <a:picLocks noChangeAspect="1" noChangeArrowheads="1"/>
          </p:cNvPicPr>
          <p:nvPr/>
        </p:nvPicPr>
        <p:blipFill>
          <a:blip r:embed="rId3" cstate="print">
            <a:alphaModFix amt="30000"/>
          </a:blip>
          <a:srcRect/>
          <a:stretch>
            <a:fillRect/>
          </a:stretch>
        </p:blipFill>
        <p:spPr bwMode="auto">
          <a:xfrm>
            <a:off x="5691005" y="3153063"/>
            <a:ext cx="3058155" cy="1388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" name="Rounded Rectangle 92"/>
          <p:cNvSpPr/>
          <p:nvPr/>
        </p:nvSpPr>
        <p:spPr bwMode="auto">
          <a:xfrm>
            <a:off x="6819811" y="1984179"/>
            <a:ext cx="1600200" cy="990600"/>
          </a:xfrm>
          <a:prstGeom prst="roundRect">
            <a:avLst/>
          </a:prstGeom>
          <a:solidFill>
            <a:srgbClr val="E39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defRPr/>
            </a:pPr>
            <a:r>
              <a:rPr lang="en-US" sz="2400" kern="0" dirty="0" err="1">
                <a:solidFill>
                  <a:srgbClr val="FFFFFF"/>
                </a:solidFill>
                <a:latin typeface="Arial"/>
                <a:ea typeface="ＭＳ Ｐゴシック" pitchFamily="29" charset="-128"/>
                <a:cs typeface="Arial"/>
              </a:rPr>
              <a:t>SoN</a:t>
            </a:r>
            <a:r>
              <a:rPr lang="en-US" kern="0" dirty="0">
                <a:solidFill>
                  <a:srgbClr val="FFFFFF"/>
                </a:solidFill>
                <a:latin typeface="Arial"/>
                <a:ea typeface="ＭＳ Ｐゴシック" pitchFamily="29" charset="-128"/>
                <a:cs typeface="Arial"/>
              </a:rPr>
              <a:t/>
            </a:r>
            <a:br>
              <a:rPr lang="en-US" kern="0" dirty="0">
                <a:solidFill>
                  <a:srgbClr val="FFFFFF"/>
                </a:solidFill>
                <a:latin typeface="Arial"/>
                <a:ea typeface="ＭＳ Ｐゴシック" pitchFamily="29" charset="-128"/>
                <a:cs typeface="Arial"/>
              </a:rPr>
            </a:br>
            <a:r>
              <a:rPr lang="en-US" sz="2400" kern="0" dirty="0">
                <a:solidFill>
                  <a:srgbClr val="FFFFFF"/>
                </a:solidFill>
                <a:latin typeface="Arial"/>
                <a:ea typeface="ＭＳ Ｐゴシック" pitchFamily="29" charset="-128"/>
                <a:cs typeface="Arial"/>
              </a:rPr>
              <a:t>Server</a:t>
            </a:r>
            <a:endParaRPr lang="en-US" sz="2400" kern="0" dirty="0">
              <a:solidFill>
                <a:srgbClr val="FFFFFF"/>
              </a:solidFill>
              <a:latin typeface="Arial"/>
              <a:ea typeface="ＭＳ Ｐゴシック" pitchFamily="29" charset="-128"/>
              <a:cs typeface="Arial"/>
            </a:endParaRPr>
          </a:p>
        </p:txBody>
      </p:sp>
      <p:pic>
        <p:nvPicPr>
          <p:cNvPr id="94" name="Picture 2" descr="stolp_gs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05765" y="5089972"/>
            <a:ext cx="439732" cy="1173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2" descr="stolp_gs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2602" y="5291751"/>
            <a:ext cx="482360" cy="1286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ounded Rectangle 95"/>
          <p:cNvSpPr/>
          <p:nvPr/>
        </p:nvSpPr>
        <p:spPr bwMode="auto">
          <a:xfrm>
            <a:off x="8329454" y="5457579"/>
            <a:ext cx="216000" cy="108000"/>
          </a:xfrm>
          <a:prstGeom prst="roundRect">
            <a:avLst/>
          </a:prstGeom>
          <a:solidFill>
            <a:srgbClr val="E39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>
              <a:defRPr/>
            </a:pPr>
            <a:endParaRPr lang="en-US" sz="2400" b="0" kern="0" dirty="0">
              <a:solidFill>
                <a:srgbClr val="000000"/>
              </a:solidFill>
              <a:latin typeface="Arial" pitchFamily="29" charset="0"/>
              <a:ea typeface="ＭＳ Ｐゴシック" pitchFamily="29" charset="-128"/>
              <a:cs typeface="ＭＳ Ｐゴシック" pitchFamily="29" charset="-128"/>
            </a:endParaRPr>
          </a:p>
        </p:txBody>
      </p:sp>
      <p:pic>
        <p:nvPicPr>
          <p:cNvPr id="97" name="Picture 2" descr="piko_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11528" y="5330379"/>
            <a:ext cx="273493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2" descr="piko_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18437" y="5586579"/>
            <a:ext cx="273493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" name="Freeform 98"/>
          <p:cNvSpPr/>
          <p:nvPr/>
        </p:nvSpPr>
        <p:spPr bwMode="auto">
          <a:xfrm>
            <a:off x="6989923" y="2966526"/>
            <a:ext cx="799868" cy="2260054"/>
          </a:xfrm>
          <a:custGeom>
            <a:avLst/>
            <a:gdLst>
              <a:gd name="connsiteX0" fmla="*/ 1191188 w 1191188"/>
              <a:gd name="connsiteY0" fmla="*/ 0 h 2499345"/>
              <a:gd name="connsiteX1" fmla="*/ 934486 w 1191188"/>
              <a:gd name="connsiteY1" fmla="*/ 1229407 h 2499345"/>
              <a:gd name="connsiteX2" fmla="*/ 150869 w 1191188"/>
              <a:gd name="connsiteY2" fmla="*/ 1769806 h 2499345"/>
              <a:gd name="connsiteX3" fmla="*/ 29273 w 1191188"/>
              <a:gd name="connsiteY3" fmla="*/ 2499345 h 249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1188" h="2499345">
                <a:moveTo>
                  <a:pt x="1191188" y="0"/>
                </a:moveTo>
                <a:cubicBezTo>
                  <a:pt x="1149530" y="467219"/>
                  <a:pt x="1107872" y="934439"/>
                  <a:pt x="934486" y="1229407"/>
                </a:cubicBezTo>
                <a:cubicBezTo>
                  <a:pt x="761100" y="1524375"/>
                  <a:pt x="301738" y="1558150"/>
                  <a:pt x="150869" y="1769806"/>
                </a:cubicBezTo>
                <a:cubicBezTo>
                  <a:pt x="0" y="1981462"/>
                  <a:pt x="29273" y="2499345"/>
                  <a:pt x="29273" y="2499345"/>
                </a:cubicBezTo>
              </a:path>
            </a:pathLst>
          </a:custGeom>
          <a:noFill/>
          <a:ln w="38100" cap="flat" cmpd="sng" algn="ctr">
            <a:solidFill>
              <a:srgbClr val="1EA4CF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>
              <a:defRPr/>
            </a:pPr>
            <a:endParaRPr lang="en-US" sz="2400" b="0" kern="0" dirty="0">
              <a:solidFill>
                <a:srgbClr val="000000"/>
              </a:solidFill>
              <a:latin typeface="Arial" pitchFamily="29" charset="0"/>
              <a:ea typeface="ＭＳ Ｐゴシック" pitchFamily="29" charset="-128"/>
              <a:cs typeface="ＭＳ Ｐゴシック" pitchFamily="29" charset="-128"/>
            </a:endParaRPr>
          </a:p>
        </p:txBody>
      </p:sp>
      <p:sp>
        <p:nvSpPr>
          <p:cNvPr id="100" name="Rounded Rectangle 99"/>
          <p:cNvSpPr/>
          <p:nvPr/>
        </p:nvSpPr>
        <p:spPr bwMode="auto">
          <a:xfrm>
            <a:off x="6970989" y="5272128"/>
            <a:ext cx="216000" cy="108000"/>
          </a:xfrm>
          <a:prstGeom prst="roundRect">
            <a:avLst/>
          </a:prstGeom>
          <a:solidFill>
            <a:srgbClr val="E39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>
              <a:defRPr/>
            </a:pPr>
            <a:endParaRPr lang="en-US" sz="2400" b="0" kern="0" dirty="0">
              <a:solidFill>
                <a:srgbClr val="000000"/>
              </a:solidFill>
              <a:latin typeface="Arial" pitchFamily="29" charset="0"/>
              <a:ea typeface="ＭＳ Ｐゴシック" pitchFamily="29" charset="-128"/>
              <a:cs typeface="ＭＳ Ｐゴシック" pitchFamily="29" charset="-128"/>
            </a:endParaRPr>
          </a:p>
        </p:txBody>
      </p:sp>
      <p:sp>
        <p:nvSpPr>
          <p:cNvPr id="102" name="Freeform 101"/>
          <p:cNvSpPr/>
          <p:nvPr/>
        </p:nvSpPr>
        <p:spPr bwMode="auto">
          <a:xfrm flipH="1">
            <a:off x="8161697" y="2956809"/>
            <a:ext cx="167757" cy="2485835"/>
          </a:xfrm>
          <a:custGeom>
            <a:avLst/>
            <a:gdLst>
              <a:gd name="connsiteX0" fmla="*/ 175638 w 204911"/>
              <a:gd name="connsiteY0" fmla="*/ 0 h 2485835"/>
              <a:gd name="connsiteX1" fmla="*/ 175638 w 204911"/>
              <a:gd name="connsiteY1" fmla="*/ 1567157 h 2485835"/>
              <a:gd name="connsiteX2" fmla="*/ 0 w 204911"/>
              <a:gd name="connsiteY2" fmla="*/ 2485835 h 248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911" h="2485835">
                <a:moveTo>
                  <a:pt x="175638" y="0"/>
                </a:moveTo>
                <a:cubicBezTo>
                  <a:pt x="190274" y="576425"/>
                  <a:pt x="204911" y="1152851"/>
                  <a:pt x="175638" y="1567157"/>
                </a:cubicBezTo>
                <a:cubicBezTo>
                  <a:pt x="146365" y="1981463"/>
                  <a:pt x="0" y="2485835"/>
                  <a:pt x="0" y="2485835"/>
                </a:cubicBezTo>
              </a:path>
            </a:pathLst>
          </a:custGeom>
          <a:noFill/>
          <a:ln w="38100" cap="flat" cmpd="sng" algn="ctr">
            <a:solidFill>
              <a:srgbClr val="1EA4CF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>
              <a:defRPr/>
            </a:pPr>
            <a:endParaRPr lang="en-US" sz="2400" b="0" kern="0" dirty="0">
              <a:solidFill>
                <a:srgbClr val="000000"/>
              </a:solidFill>
              <a:latin typeface="Arial" pitchFamily="29" charset="0"/>
              <a:ea typeface="ＭＳ Ｐゴシック" pitchFamily="29" charset="-128"/>
              <a:cs typeface="ＭＳ Ｐゴシック" pitchFamily="29" charset="-128"/>
            </a:endParaRPr>
          </a:p>
        </p:txBody>
      </p:sp>
      <p:pic>
        <p:nvPicPr>
          <p:cNvPr id="103" name="Picture 2" descr="piko_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53260" y="5406579"/>
            <a:ext cx="273493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" name="TextBox 103"/>
          <p:cNvSpPr txBox="1"/>
          <p:nvPr/>
        </p:nvSpPr>
        <p:spPr>
          <a:xfrm>
            <a:off x="5070483" y="6248552"/>
            <a:ext cx="12410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400" dirty="0" err="1">
                <a:solidFill>
                  <a:prstClr val="black"/>
                </a:solidFill>
                <a:latin typeface="Arial"/>
                <a:cs typeface="Arial"/>
              </a:rPr>
              <a:t>Macrocell</a:t>
            </a:r>
            <a:r>
              <a:rPr lang="en-US" sz="1400" dirty="0">
                <a:solidFill>
                  <a:prstClr val="black"/>
                </a:solidFill>
                <a:latin typeface="Arial"/>
                <a:cs typeface="Arial"/>
              </a:rPr>
              <a:t> BS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086812" y="1469359"/>
            <a:ext cx="3085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2000" dirty="0">
                <a:solidFill>
                  <a:prstClr val="black"/>
                </a:solidFill>
                <a:latin typeface="Arial"/>
                <a:cs typeface="Arial"/>
              </a:rPr>
              <a:t>Mobile Gateway</a:t>
            </a:r>
          </a:p>
          <a:p>
            <a:pPr algn="ctr" eaLnBrk="0" hangingPunct="0">
              <a:lnSpc>
                <a:spcPct val="80000"/>
              </a:lnSpc>
            </a:pPr>
            <a:r>
              <a:rPr lang="en-US" sz="2000" dirty="0">
                <a:solidFill>
                  <a:prstClr val="black"/>
                </a:solidFill>
                <a:latin typeface="Arial"/>
                <a:cs typeface="Arial"/>
              </a:rPr>
              <a:t>Or Cloud</a:t>
            </a:r>
            <a:endParaRPr lang="en-US" sz="18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Freeform 105"/>
          <p:cNvSpPr/>
          <p:nvPr/>
        </p:nvSpPr>
        <p:spPr bwMode="auto">
          <a:xfrm>
            <a:off x="6426239" y="2966525"/>
            <a:ext cx="591283" cy="2185231"/>
          </a:xfrm>
          <a:custGeom>
            <a:avLst/>
            <a:gdLst>
              <a:gd name="connsiteX0" fmla="*/ 1191188 w 1191188"/>
              <a:gd name="connsiteY0" fmla="*/ 0 h 2499345"/>
              <a:gd name="connsiteX1" fmla="*/ 934486 w 1191188"/>
              <a:gd name="connsiteY1" fmla="*/ 1229407 h 2499345"/>
              <a:gd name="connsiteX2" fmla="*/ 150869 w 1191188"/>
              <a:gd name="connsiteY2" fmla="*/ 1769806 h 2499345"/>
              <a:gd name="connsiteX3" fmla="*/ 29273 w 1191188"/>
              <a:gd name="connsiteY3" fmla="*/ 2499345 h 249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1188" h="2499345">
                <a:moveTo>
                  <a:pt x="1191188" y="0"/>
                </a:moveTo>
                <a:cubicBezTo>
                  <a:pt x="1149530" y="467219"/>
                  <a:pt x="1107872" y="934439"/>
                  <a:pt x="934486" y="1229407"/>
                </a:cubicBezTo>
                <a:cubicBezTo>
                  <a:pt x="761100" y="1524375"/>
                  <a:pt x="301738" y="1558150"/>
                  <a:pt x="150869" y="1769806"/>
                </a:cubicBezTo>
                <a:cubicBezTo>
                  <a:pt x="0" y="1981462"/>
                  <a:pt x="29273" y="2499345"/>
                  <a:pt x="29273" y="2499345"/>
                </a:cubicBezTo>
              </a:path>
            </a:pathLst>
          </a:custGeom>
          <a:noFill/>
          <a:ln w="38100" cap="flat" cmpd="sng" algn="ctr">
            <a:solidFill>
              <a:srgbClr val="1EA4CF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>
              <a:defRPr/>
            </a:pPr>
            <a:endParaRPr lang="en-US" sz="2400" b="0" kern="0" dirty="0">
              <a:solidFill>
                <a:srgbClr val="000000"/>
              </a:solidFill>
              <a:latin typeface="Arial" pitchFamily="29" charset="0"/>
              <a:ea typeface="ＭＳ Ｐゴシック" pitchFamily="29" charset="-128"/>
              <a:cs typeface="ＭＳ Ｐゴシック" pitchFamily="29" charset="-128"/>
            </a:endParaRPr>
          </a:p>
        </p:txBody>
      </p:sp>
      <p:sp>
        <p:nvSpPr>
          <p:cNvPr id="107" name="Rounded Rectangle 106"/>
          <p:cNvSpPr/>
          <p:nvPr/>
        </p:nvSpPr>
        <p:spPr bwMode="auto">
          <a:xfrm>
            <a:off x="6318240" y="5204546"/>
            <a:ext cx="216000" cy="108000"/>
          </a:xfrm>
          <a:prstGeom prst="roundRect">
            <a:avLst/>
          </a:prstGeom>
          <a:solidFill>
            <a:srgbClr val="E39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>
              <a:defRPr/>
            </a:pPr>
            <a:endParaRPr lang="en-US" sz="2400" b="0" kern="0" dirty="0">
              <a:solidFill>
                <a:srgbClr val="000000"/>
              </a:solidFill>
              <a:latin typeface="Arial" pitchFamily="29" charset="0"/>
              <a:ea typeface="ＭＳ Ｐゴシック" pitchFamily="29" charset="-128"/>
              <a:cs typeface="ＭＳ Ｐゴシック" pitchFamily="29" charset="-128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6075842" y="5886712"/>
            <a:ext cx="12426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400" dirty="0">
                <a:solidFill>
                  <a:prstClr val="black"/>
                </a:solidFill>
                <a:latin typeface="Arial"/>
                <a:cs typeface="Arial"/>
              </a:rPr>
              <a:t>Small cell BS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5811012" y="5020091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200" dirty="0">
                <a:solidFill>
                  <a:prstClr val="black"/>
                </a:solidFill>
                <a:latin typeface="Arial"/>
                <a:cs typeface="Arial"/>
              </a:rPr>
              <a:t>X2</a:t>
            </a:r>
            <a:endParaRPr lang="en-US"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7922533" y="526968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200" dirty="0">
                <a:solidFill>
                  <a:prstClr val="black"/>
                </a:solidFill>
                <a:latin typeface="Arial"/>
                <a:cs typeface="Arial"/>
              </a:rPr>
              <a:t>X2</a:t>
            </a:r>
            <a:endParaRPr lang="en-US"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7284262" y="5169231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200" dirty="0">
                <a:solidFill>
                  <a:prstClr val="black"/>
                </a:solidFill>
                <a:latin typeface="Arial"/>
                <a:cs typeface="Arial"/>
              </a:rPr>
              <a:t>X2</a:t>
            </a:r>
            <a:endParaRPr lang="en-US"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6581042" y="5030731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200" dirty="0">
                <a:solidFill>
                  <a:prstClr val="black"/>
                </a:solidFill>
                <a:latin typeface="Arial"/>
                <a:cs typeface="Arial"/>
              </a:rPr>
              <a:t>X2</a:t>
            </a:r>
            <a:endParaRPr lang="en-US"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cxnSp>
        <p:nvCxnSpPr>
          <p:cNvPr id="114" name="Straight Connector 113"/>
          <p:cNvCxnSpPr/>
          <p:nvPr/>
        </p:nvCxnSpPr>
        <p:spPr bwMode="auto">
          <a:xfrm>
            <a:off x="5691005" y="5258546"/>
            <a:ext cx="593519" cy="13582"/>
          </a:xfrm>
          <a:prstGeom prst="line">
            <a:avLst/>
          </a:prstGeom>
          <a:solidFill>
            <a:srgbClr val="BBE0E3"/>
          </a:solidFill>
          <a:ln w="2857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15" name="Straight Connector 114"/>
          <p:cNvCxnSpPr/>
          <p:nvPr/>
        </p:nvCxnSpPr>
        <p:spPr bwMode="auto">
          <a:xfrm>
            <a:off x="7229177" y="5318748"/>
            <a:ext cx="346427" cy="229599"/>
          </a:xfrm>
          <a:prstGeom prst="line">
            <a:avLst/>
          </a:prstGeom>
          <a:solidFill>
            <a:srgbClr val="BBE0E3"/>
          </a:solidFill>
          <a:ln w="2857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16" name="Straight Connector 115"/>
          <p:cNvCxnSpPr/>
          <p:nvPr/>
        </p:nvCxnSpPr>
        <p:spPr bwMode="auto">
          <a:xfrm flipV="1">
            <a:off x="7916957" y="5529413"/>
            <a:ext cx="421757" cy="35492"/>
          </a:xfrm>
          <a:prstGeom prst="line">
            <a:avLst/>
          </a:prstGeom>
          <a:solidFill>
            <a:srgbClr val="BBE0E3"/>
          </a:solidFill>
          <a:ln w="2857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17" name="Straight Connector 116"/>
          <p:cNvCxnSpPr/>
          <p:nvPr/>
        </p:nvCxnSpPr>
        <p:spPr bwMode="auto">
          <a:xfrm>
            <a:off x="6551970" y="5290299"/>
            <a:ext cx="385968" cy="40080"/>
          </a:xfrm>
          <a:prstGeom prst="line">
            <a:avLst/>
          </a:prstGeom>
          <a:solidFill>
            <a:srgbClr val="BBE0E3"/>
          </a:solidFill>
          <a:ln w="2857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118" name="Freeform 117"/>
          <p:cNvSpPr/>
          <p:nvPr/>
        </p:nvSpPr>
        <p:spPr bwMode="auto">
          <a:xfrm>
            <a:off x="5484559" y="2917521"/>
            <a:ext cx="1335252" cy="2185231"/>
          </a:xfrm>
          <a:custGeom>
            <a:avLst/>
            <a:gdLst>
              <a:gd name="connsiteX0" fmla="*/ 1191188 w 1191188"/>
              <a:gd name="connsiteY0" fmla="*/ 0 h 2499345"/>
              <a:gd name="connsiteX1" fmla="*/ 934486 w 1191188"/>
              <a:gd name="connsiteY1" fmla="*/ 1229407 h 2499345"/>
              <a:gd name="connsiteX2" fmla="*/ 150869 w 1191188"/>
              <a:gd name="connsiteY2" fmla="*/ 1769806 h 2499345"/>
              <a:gd name="connsiteX3" fmla="*/ 29273 w 1191188"/>
              <a:gd name="connsiteY3" fmla="*/ 2499345 h 249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1188" h="2499345">
                <a:moveTo>
                  <a:pt x="1191188" y="0"/>
                </a:moveTo>
                <a:cubicBezTo>
                  <a:pt x="1149530" y="467219"/>
                  <a:pt x="1107872" y="934439"/>
                  <a:pt x="934486" y="1229407"/>
                </a:cubicBezTo>
                <a:cubicBezTo>
                  <a:pt x="761100" y="1524375"/>
                  <a:pt x="301738" y="1558150"/>
                  <a:pt x="150869" y="1769806"/>
                </a:cubicBezTo>
                <a:cubicBezTo>
                  <a:pt x="0" y="1981462"/>
                  <a:pt x="29273" y="2499345"/>
                  <a:pt x="29273" y="2499345"/>
                </a:cubicBezTo>
              </a:path>
            </a:pathLst>
          </a:custGeom>
          <a:noFill/>
          <a:ln w="38100" cap="flat" cmpd="sng" algn="ctr">
            <a:solidFill>
              <a:srgbClr val="1EA4CF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>
              <a:defRPr/>
            </a:pPr>
            <a:endParaRPr lang="en-US" sz="2400" b="0" kern="0" dirty="0">
              <a:solidFill>
                <a:srgbClr val="000000"/>
              </a:solidFill>
              <a:latin typeface="Arial" pitchFamily="29" charset="0"/>
              <a:ea typeface="ＭＳ Ｐゴシック" pitchFamily="29" charset="-128"/>
              <a:cs typeface="ＭＳ Ｐゴシック" pitchFamily="29" charset="-128"/>
            </a:endParaRPr>
          </a:p>
        </p:txBody>
      </p:sp>
      <p:sp>
        <p:nvSpPr>
          <p:cNvPr id="119" name="Freeform 118"/>
          <p:cNvSpPr/>
          <p:nvPr/>
        </p:nvSpPr>
        <p:spPr bwMode="auto">
          <a:xfrm>
            <a:off x="7817205" y="2922952"/>
            <a:ext cx="167757" cy="2485835"/>
          </a:xfrm>
          <a:custGeom>
            <a:avLst/>
            <a:gdLst>
              <a:gd name="connsiteX0" fmla="*/ 175638 w 204911"/>
              <a:gd name="connsiteY0" fmla="*/ 0 h 2485835"/>
              <a:gd name="connsiteX1" fmla="*/ 175638 w 204911"/>
              <a:gd name="connsiteY1" fmla="*/ 1567157 h 2485835"/>
              <a:gd name="connsiteX2" fmla="*/ 0 w 204911"/>
              <a:gd name="connsiteY2" fmla="*/ 2485835 h 248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911" h="2485835">
                <a:moveTo>
                  <a:pt x="175638" y="0"/>
                </a:moveTo>
                <a:cubicBezTo>
                  <a:pt x="190274" y="576425"/>
                  <a:pt x="204911" y="1152851"/>
                  <a:pt x="175638" y="1567157"/>
                </a:cubicBezTo>
                <a:cubicBezTo>
                  <a:pt x="146365" y="1981463"/>
                  <a:pt x="0" y="2485835"/>
                  <a:pt x="0" y="2485835"/>
                </a:cubicBezTo>
              </a:path>
            </a:pathLst>
          </a:custGeom>
          <a:noFill/>
          <a:ln w="38100" cap="flat" cmpd="sng" algn="ctr">
            <a:solidFill>
              <a:srgbClr val="1EA4CF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>
              <a:defRPr/>
            </a:pPr>
            <a:endParaRPr lang="en-US" sz="2400" b="0" kern="0" dirty="0">
              <a:solidFill>
                <a:srgbClr val="000000"/>
              </a:solidFill>
              <a:latin typeface="Arial" pitchFamily="29" charset="0"/>
              <a:ea typeface="ＭＳ Ｐゴシック" pitchFamily="29" charset="-128"/>
              <a:cs typeface="ＭＳ Ｐゴシック" pitchFamily="29" charset="-128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6168261" y="3667521"/>
            <a:ext cx="2172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/>
            <a:r>
              <a:rPr lang="en-US" sz="2800" dirty="0">
                <a:solidFill>
                  <a:prstClr val="black"/>
                </a:solidFill>
                <a:latin typeface="Arial"/>
                <a:cs typeface="Arial"/>
              </a:rPr>
              <a:t>IP Network</a:t>
            </a:r>
            <a:endParaRPr lang="en-US" sz="2800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893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472163" y="915017"/>
            <a:ext cx="7534378" cy="839685"/>
          </a:xfrm>
        </p:spPr>
        <p:txBody>
          <a:bodyPr>
            <a:noAutofit/>
          </a:bodyPr>
          <a:lstStyle/>
          <a:p>
            <a:pPr algn="ctr"/>
            <a:r>
              <a:rPr lang="en-US" sz="3400" b="1" dirty="0" smtClean="0">
                <a:latin typeface="Arial" pitchFamily="34" charset="0"/>
                <a:cs typeface="Arial" pitchFamily="34" charset="0"/>
              </a:rPr>
              <a:t>Can 802.11 solve the </a:t>
            </a:r>
            <a:r>
              <a:rPr lang="en-US" sz="3400" b="1" dirty="0">
                <a:latin typeface="Arial" pitchFamily="34" charset="0"/>
                <a:cs typeface="Arial" pitchFamily="34" charset="0"/>
              </a:rPr>
              <a:t>s</a:t>
            </a:r>
            <a:r>
              <a:rPr lang="en-US" sz="3400" b="1" dirty="0" smtClean="0">
                <a:latin typeface="Arial" pitchFamily="34" charset="0"/>
                <a:cs typeface="Arial" pitchFamily="34" charset="0"/>
              </a:rPr>
              <a:t>pectrum </a:t>
            </a:r>
            <a:r>
              <a:rPr lang="en-US" sz="3400" b="1" dirty="0">
                <a:latin typeface="Arial" pitchFamily="34" charset="0"/>
                <a:cs typeface="Arial" pitchFamily="34" charset="0"/>
              </a:rPr>
              <a:t>c</a:t>
            </a:r>
            <a:r>
              <a:rPr lang="en-US" sz="3400" b="1" dirty="0" smtClean="0">
                <a:latin typeface="Arial" pitchFamily="34" charset="0"/>
                <a:cs typeface="Arial" pitchFamily="34" charset="0"/>
              </a:rPr>
              <a:t>runch? </a:t>
            </a:r>
            <a:r>
              <a:rPr lang="en-US" sz="3400" b="1" dirty="0">
                <a:latin typeface="Arial" pitchFamily="34" charset="0"/>
                <a:cs typeface="Arial" pitchFamily="34" charset="0"/>
              </a:rPr>
              <a:t>“The Good” &amp; “The Bad”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371899" y="1971512"/>
            <a:ext cx="3937001" cy="4265821"/>
          </a:xfrm>
          <a:ln w="28575">
            <a:solidFill>
              <a:schemeClr val="accent2"/>
            </a:solidFill>
          </a:ln>
        </p:spPr>
        <p:txBody>
          <a:bodyPr/>
          <a:lstStyle/>
          <a:p>
            <a:pPr marL="0" indent="0"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Ubiquitous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Free [unlicensed] spectrum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Standards based [sort of]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Established silicon ecosystem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Large ODM base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4"/>
          </p:nvPr>
        </p:nvSpPr>
        <p:spPr>
          <a:xfrm>
            <a:off x="4639865" y="1971512"/>
            <a:ext cx="4272127" cy="4265821"/>
          </a:xfrm>
          <a:ln w="28575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Not “Carrier-Grade”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Poor and variable  Quality-of- Experience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No seamless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handoffs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Enterprise Grade very expensive and not scalable for massive deployments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38" y="755436"/>
            <a:ext cx="943536" cy="9435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7200" y="2112811"/>
            <a:ext cx="1016000" cy="101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6191250" y="2112811"/>
            <a:ext cx="10160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81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4840" y="1744921"/>
            <a:ext cx="8077200" cy="4884479"/>
          </a:xfrm>
        </p:spPr>
        <p:txBody>
          <a:bodyPr>
            <a:normAutofit fontScale="92500"/>
          </a:bodyPr>
          <a:lstStyle/>
          <a:p>
            <a:r>
              <a:rPr lang="en-US" sz="3600" dirty="0" err="1"/>
              <a:t>WiFi</a:t>
            </a:r>
            <a:r>
              <a:rPr lang="en-US" sz="3600" dirty="0"/>
              <a:t> </a:t>
            </a:r>
            <a:r>
              <a:rPr lang="en-US" sz="3600" dirty="0" smtClean="0"/>
              <a:t>provides </a:t>
            </a:r>
            <a:r>
              <a:rPr lang="en-US" sz="3600" dirty="0"/>
              <a:t>high-speed connectivity in the home, office, and in public hotspots. </a:t>
            </a:r>
            <a:endParaRPr lang="en-US" sz="3600" dirty="0" smtClean="0"/>
          </a:p>
          <a:p>
            <a:pPr lvl="3">
              <a:lnSpc>
                <a:spcPct val="30000"/>
              </a:lnSpc>
            </a:pPr>
            <a:endParaRPr lang="en-US" sz="2700" dirty="0"/>
          </a:p>
          <a:p>
            <a:r>
              <a:rPr lang="en-US" sz="3600" dirty="0" err="1"/>
              <a:t>WiFi</a:t>
            </a:r>
            <a:r>
              <a:rPr lang="en-US" sz="3600" dirty="0"/>
              <a:t> protocols based on the IEEE 802.11 family of standards: </a:t>
            </a:r>
            <a:r>
              <a:rPr lang="en-US" sz="3600" dirty="0" smtClean="0"/>
              <a:t>802.11a/b/g/n</a:t>
            </a:r>
          </a:p>
          <a:p>
            <a:pPr lvl="1"/>
            <a:r>
              <a:rPr lang="en-US" sz="3000" dirty="0" smtClean="0"/>
              <a:t>Next-gen 802.11ac </a:t>
            </a:r>
            <a:r>
              <a:rPr lang="en-US" sz="3000" dirty="0"/>
              <a:t>offers peak rate over 1 </a:t>
            </a:r>
            <a:r>
              <a:rPr lang="en-US" sz="3000" dirty="0" err="1"/>
              <a:t>Gbps</a:t>
            </a:r>
            <a:r>
              <a:rPr lang="en-US" sz="3000" dirty="0" smtClean="0"/>
              <a:t>.</a:t>
            </a:r>
          </a:p>
          <a:p>
            <a:pPr marL="1252728" lvl="4" indent="0">
              <a:lnSpc>
                <a:spcPct val="30000"/>
              </a:lnSpc>
              <a:buNone/>
            </a:pPr>
            <a:endParaRPr lang="en-US" dirty="0" smtClean="0"/>
          </a:p>
          <a:p>
            <a:r>
              <a:rPr lang="en-US" dirty="0" smtClean="0"/>
              <a:t>Designed based on APs with 50-100ft range</a:t>
            </a:r>
          </a:p>
          <a:p>
            <a:pPr lvl="3">
              <a:lnSpc>
                <a:spcPct val="20000"/>
              </a:lnSpc>
            </a:pPr>
            <a:endParaRPr lang="en-US" dirty="0" smtClean="0"/>
          </a:p>
          <a:p>
            <a:r>
              <a:rPr lang="en-US" dirty="0" smtClean="0"/>
              <a:t>Multiple access technique is CSMA/CA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5235" y="771974"/>
            <a:ext cx="8382000" cy="6096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WiFi</a:t>
            </a:r>
            <a:r>
              <a:rPr lang="en-US" b="1" dirty="0" smtClean="0"/>
              <a:t> Networks Today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8534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7680" y="4175614"/>
            <a:ext cx="8275320" cy="2544008"/>
          </a:xfrm>
        </p:spPr>
        <p:txBody>
          <a:bodyPr>
            <a:normAutofit fontScale="92500" lnSpcReduction="10000"/>
          </a:bodyPr>
          <a:lstStyle/>
          <a:p>
            <a:r>
              <a:rPr lang="en-US" sz="2600" b="1" dirty="0" smtClean="0"/>
              <a:t>The </a:t>
            </a:r>
            <a:r>
              <a:rPr lang="en-US" sz="2600" b="1" dirty="0" err="1" smtClean="0"/>
              <a:t>WiFi</a:t>
            </a:r>
            <a:r>
              <a:rPr lang="en-US" sz="2600" b="1" dirty="0" smtClean="0"/>
              <a:t> standard lacks good mechanisms to mitigate interference in dense AP deployments</a:t>
            </a:r>
          </a:p>
          <a:p>
            <a:pPr lvl="1"/>
            <a:r>
              <a:rPr lang="en-US" sz="2400" b="1" dirty="0" smtClean="0"/>
              <a:t>Static channel assignment, power levels, and carrier sensing thresholds</a:t>
            </a:r>
          </a:p>
          <a:p>
            <a:pPr lvl="1"/>
            <a:r>
              <a:rPr lang="en-US" sz="2400" b="1" dirty="0" smtClean="0"/>
              <a:t>In such deployments </a:t>
            </a:r>
            <a:r>
              <a:rPr lang="en-US" sz="2400" b="1" dirty="0" err="1" smtClean="0"/>
              <a:t>WiFi</a:t>
            </a:r>
            <a:r>
              <a:rPr lang="en-US" sz="2400" b="1" dirty="0" smtClean="0"/>
              <a:t> systems exhibit poor spectrum reuse and significant contention among APs and clients</a:t>
            </a:r>
          </a:p>
          <a:p>
            <a:pPr lvl="1"/>
            <a:r>
              <a:rPr lang="en-US" sz="2400" b="1" dirty="0" smtClean="0"/>
              <a:t>Result is low throughput and a poor user experience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6765" y="979285"/>
            <a:ext cx="8382000" cy="6096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The </a:t>
            </a:r>
            <a:r>
              <a:rPr lang="en-US" sz="8000" b="1" dirty="0" smtClean="0"/>
              <a:t>Big</a:t>
            </a:r>
            <a:r>
              <a:rPr lang="en-US" b="1" dirty="0" smtClean="0"/>
              <a:t> Problem with </a:t>
            </a:r>
            <a:r>
              <a:rPr lang="en-US" b="1" dirty="0" err="1" smtClean="0"/>
              <a:t>WiFi</a:t>
            </a:r>
            <a:endParaRPr lang="en-US" b="1" dirty="0"/>
          </a:p>
        </p:txBody>
      </p:sp>
      <p:pic>
        <p:nvPicPr>
          <p:cNvPr id="4505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689" y="1407410"/>
            <a:ext cx="4950373" cy="27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72808" y="2255520"/>
            <a:ext cx="5546134" cy="707886"/>
          </a:xfrm>
          <a:prstGeom prst="rect">
            <a:avLst/>
          </a:prstGeom>
          <a:noFill/>
          <a:ln w="38100">
            <a:solidFill>
              <a:srgbClr val="FF5050"/>
            </a:solidFill>
          </a:ln>
        </p:spPr>
        <p:txBody>
          <a:bodyPr wrap="none" rtlCol="0">
            <a:spAutoFit/>
          </a:bodyPr>
          <a:lstStyle/>
          <a:p>
            <a:pPr eaLnBrk="0" hangingPunct="0"/>
            <a:r>
              <a:rPr lang="en-US" sz="4000" dirty="0">
                <a:solidFill>
                  <a:srgbClr val="FF5050"/>
                </a:solidFill>
                <a:latin typeface="Calibri"/>
              </a:rPr>
              <a:t>Is not at the PHY layer  </a:t>
            </a:r>
            <a:r>
              <a:rPr lang="en-US" sz="4000" dirty="0">
                <a:solidFill>
                  <a:srgbClr val="FF5050"/>
                </a:solidFill>
                <a:latin typeface="Calibri"/>
                <a:sym typeface="Wingdings"/>
              </a:rPr>
              <a:t></a:t>
            </a:r>
            <a:endParaRPr lang="en-US" sz="4000" dirty="0">
              <a:solidFill>
                <a:srgbClr val="FF505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882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2"/>
          <p:cNvSpPr/>
          <p:nvPr/>
        </p:nvSpPr>
        <p:spPr>
          <a:xfrm>
            <a:off x="4726332" y="1363318"/>
            <a:ext cx="2667000" cy="2008751"/>
          </a:xfrm>
          <a:prstGeom prst="cloud">
            <a:avLst/>
          </a:prstGeom>
          <a:solidFill>
            <a:schemeClr val="tx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" y="3921760"/>
            <a:ext cx="8752050" cy="3225800"/>
          </a:xfrm>
        </p:spPr>
        <p:txBody>
          <a:bodyPr>
            <a:noAutofit/>
          </a:bodyPr>
          <a:lstStyle/>
          <a:p>
            <a:r>
              <a:rPr lang="en-US" sz="2000" b="1" dirty="0" err="1" smtClean="0">
                <a:latin typeface="+mj-lt"/>
              </a:rPr>
              <a:t>SoN</a:t>
            </a:r>
            <a:r>
              <a:rPr lang="en-US" sz="2000" b="1" dirty="0" smtClean="0">
                <a:latin typeface="+mj-lt"/>
              </a:rPr>
              <a:t> Server provides configuration, security, and radio resource management for off-the-shelf embedded or stand-alone APs with standard silicon</a:t>
            </a:r>
          </a:p>
          <a:p>
            <a:r>
              <a:rPr lang="en-US" sz="2000" b="1" dirty="0" smtClean="0"/>
              <a:t>802.11 </a:t>
            </a:r>
            <a:r>
              <a:rPr lang="en-US" sz="2000" b="1" dirty="0"/>
              <a:t>s</a:t>
            </a:r>
            <a:r>
              <a:rPr lang="en-US" sz="2000" b="1" dirty="0" smtClean="0">
                <a:latin typeface="+mj-lt"/>
              </a:rPr>
              <a:t>tandards-compliant AP measurements (throughput, RSSI, PER, etc.)</a:t>
            </a:r>
          </a:p>
          <a:p>
            <a:r>
              <a:rPr lang="en-US" sz="2000" b="1" dirty="0" smtClean="0">
                <a:latin typeface="+mj-lt"/>
              </a:rPr>
              <a:t>AP parameters accessed through open interface</a:t>
            </a:r>
            <a:endParaRPr lang="en-US" sz="2000" b="1" dirty="0">
              <a:latin typeface="+mj-lt"/>
            </a:endParaRPr>
          </a:p>
          <a:p>
            <a:r>
              <a:rPr lang="en-US" sz="2000" b="1" dirty="0" smtClean="0">
                <a:latin typeface="+mj-lt"/>
              </a:rPr>
              <a:t>Cloud-based </a:t>
            </a:r>
            <a:r>
              <a:rPr lang="en-US" sz="2000" b="1" dirty="0" err="1" smtClean="0">
                <a:latin typeface="+mj-lt"/>
              </a:rPr>
              <a:t>SoN</a:t>
            </a:r>
            <a:r>
              <a:rPr lang="en-US" sz="2000" b="1" dirty="0" smtClean="0">
                <a:latin typeface="+mj-lt"/>
              </a:rPr>
              <a:t> Server can sit anywhere in Carrier or Enterprise network</a:t>
            </a:r>
            <a:endParaRPr lang="en-US" sz="2000" b="1" dirty="0">
              <a:latin typeface="+mj-lt"/>
            </a:endParaRPr>
          </a:p>
          <a:p>
            <a:r>
              <a:rPr lang="en-US" sz="2000" b="1" dirty="0">
                <a:latin typeface="+mj-lt"/>
              </a:rPr>
              <a:t>P</a:t>
            </a:r>
            <a:r>
              <a:rPr lang="en-US" sz="2000" b="1" dirty="0" smtClean="0">
                <a:latin typeface="+mj-lt"/>
              </a:rPr>
              <a:t>rovides carrier-grade </a:t>
            </a:r>
            <a:r>
              <a:rPr lang="en-US" sz="2000" b="1" dirty="0" err="1" smtClean="0">
                <a:latin typeface="+mj-lt"/>
              </a:rPr>
              <a:t>WiFi</a:t>
            </a:r>
            <a:r>
              <a:rPr lang="en-US" sz="2000" b="1" dirty="0" smtClean="0">
                <a:latin typeface="+mj-lt"/>
              </a:rPr>
              <a:t> in terms of throughput and outage (enables SLAs)</a:t>
            </a:r>
          </a:p>
          <a:p>
            <a:r>
              <a:rPr lang="en-US" sz="2000" b="1" dirty="0" smtClean="0"/>
              <a:t>Complements distributed </a:t>
            </a:r>
            <a:r>
              <a:rPr lang="en-US" sz="2000" b="1" dirty="0" err="1" smtClean="0"/>
              <a:t>SoC</a:t>
            </a:r>
            <a:r>
              <a:rPr lang="en-US" sz="2000" b="1" dirty="0" smtClean="0"/>
              <a:t> optimization</a:t>
            </a:r>
            <a:endParaRPr lang="en-US" sz="2000" b="1" dirty="0" smtClean="0">
              <a:latin typeface="+mj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11532" y="589280"/>
            <a:ext cx="8229600" cy="609600"/>
          </a:xfrm>
        </p:spPr>
        <p:txBody>
          <a:bodyPr>
            <a:normAutofit/>
          </a:bodyPr>
          <a:lstStyle/>
          <a:p>
            <a:pPr algn="l"/>
            <a:r>
              <a:rPr lang="en-US" sz="3100" dirty="0" smtClean="0">
                <a:latin typeface="Arial" pitchFamily="34" charset="0"/>
                <a:cs typeface="Arial" pitchFamily="34" charset="0"/>
              </a:rPr>
              <a:t>Why not use </a:t>
            </a:r>
            <a:r>
              <a:rPr lang="en-US" sz="3100" dirty="0" err="1" smtClean="0">
                <a:latin typeface="Arial" pitchFamily="34" charset="0"/>
                <a:cs typeface="Arial" pitchFamily="34" charset="0"/>
              </a:rPr>
              <a:t>SoN</a:t>
            </a:r>
            <a:r>
              <a:rPr lang="en-US" sz="3100" dirty="0" smtClean="0">
                <a:latin typeface="Arial" pitchFamily="34" charset="0"/>
                <a:cs typeface="Arial" pitchFamily="34" charset="0"/>
              </a:rPr>
              <a:t>-for-</a:t>
            </a:r>
            <a:r>
              <a:rPr lang="en-US" sz="3100" dirty="0" err="1" smtClean="0">
                <a:latin typeface="Arial" pitchFamily="34" charset="0"/>
                <a:cs typeface="Arial" pitchFamily="34" charset="0"/>
              </a:rPr>
              <a:t>WiFi</a:t>
            </a:r>
            <a:r>
              <a:rPr lang="en-US" sz="3100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31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13" descr="wifi_3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2639" y="1623449"/>
            <a:ext cx="506589" cy="52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wifi_3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8679" y="2495104"/>
            <a:ext cx="506589" cy="52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 descr="wifi_3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4918" y="2778455"/>
            <a:ext cx="506589" cy="52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3" descr="wifi_3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9005" y="1363317"/>
            <a:ext cx="506589" cy="52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5397732" y="1883582"/>
            <a:ext cx="1252450" cy="87165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1433" tIns="35716" rIns="71433" bIns="35716" numCol="1" rtlCol="0" anchor="t" anchorCtr="0" compatLnSpc="1">
            <a:prstTxWarp prst="textNoShape">
              <a:avLst/>
            </a:prstTxWarp>
          </a:bodyPr>
          <a:lstStyle/>
          <a:p>
            <a:pPr defTabSz="714329" eaLnBrk="0" hangingPunct="0"/>
            <a:endParaRPr lang="en-US" sz="1900">
              <a:solidFill>
                <a:prstClr val="black"/>
              </a:solidFill>
              <a:latin typeface="Calibri"/>
              <a:ea typeface="ＭＳ Ｐゴシック" pitchFamily="29" charset="-128"/>
              <a:cs typeface="ＭＳ Ｐゴシック" pitchFamily="29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77431" y="1903910"/>
            <a:ext cx="964806" cy="810793"/>
          </a:xfrm>
          <a:prstGeom prst="rect">
            <a:avLst/>
          </a:prstGeom>
          <a:noFill/>
        </p:spPr>
        <p:txBody>
          <a:bodyPr wrap="none" lIns="71433" tIns="35716" rIns="71433" bIns="35716" rtlCol="0">
            <a:spAutoFit/>
          </a:bodyPr>
          <a:lstStyle/>
          <a:p>
            <a:pPr algn="ctr" eaLnBrk="0" hangingPunct="0"/>
            <a:r>
              <a:rPr lang="en-US" sz="2400" dirty="0" err="1">
                <a:solidFill>
                  <a:prstClr val="black"/>
                </a:solidFill>
                <a:latin typeface="Calibri"/>
              </a:rPr>
              <a:t>SoN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algn="ctr" eaLnBrk="0" hangingPunct="0"/>
            <a:r>
              <a:rPr lang="en-US" sz="2400" dirty="0">
                <a:solidFill>
                  <a:prstClr val="black"/>
                </a:solidFill>
                <a:latin typeface="Calibri"/>
              </a:rPr>
              <a:t>Server</a:t>
            </a: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3651505" y="1745674"/>
            <a:ext cx="1746226" cy="29094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>
            <a:endCxn id="5" idx="1"/>
          </p:cNvCxnSpPr>
          <p:nvPr/>
        </p:nvCxnSpPr>
        <p:spPr bwMode="auto">
          <a:xfrm>
            <a:off x="2415891" y="2022763"/>
            <a:ext cx="2981840" cy="29664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 flipV="1">
            <a:off x="2579228" y="2556222"/>
            <a:ext cx="2818505" cy="22223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flipV="1">
            <a:off x="3450794" y="2738746"/>
            <a:ext cx="1946938" cy="46205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Rectangle 19"/>
          <p:cNvSpPr/>
          <p:nvPr/>
        </p:nvSpPr>
        <p:spPr>
          <a:xfrm rot="1999664">
            <a:off x="2192318" y="1906501"/>
            <a:ext cx="88391" cy="609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 20"/>
          <p:cNvSpPr/>
          <p:nvPr/>
        </p:nvSpPr>
        <p:spPr>
          <a:xfrm rot="1999664">
            <a:off x="3401411" y="1650814"/>
            <a:ext cx="88391" cy="609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Rectangle 21"/>
          <p:cNvSpPr/>
          <p:nvPr/>
        </p:nvSpPr>
        <p:spPr>
          <a:xfrm rot="1999664">
            <a:off x="3244809" y="3065951"/>
            <a:ext cx="88391" cy="609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Rectangle 22"/>
          <p:cNvSpPr/>
          <p:nvPr/>
        </p:nvSpPr>
        <p:spPr>
          <a:xfrm rot="1999664">
            <a:off x="2322210" y="2766110"/>
            <a:ext cx="88391" cy="609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69041" y="1329527"/>
            <a:ext cx="7104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hangingPunct="0"/>
            <a:r>
              <a:rPr lang="en-US" sz="1100" dirty="0">
                <a:solidFill>
                  <a:srgbClr val="000000"/>
                </a:solidFill>
                <a:latin typeface="Calibri"/>
              </a:rPr>
              <a:t>Open</a:t>
            </a:r>
          </a:p>
          <a:p>
            <a:pPr algn="ctr" eaLnBrk="0" hangingPunct="0"/>
            <a:r>
              <a:rPr lang="en-US" sz="1100" dirty="0">
                <a:solidFill>
                  <a:srgbClr val="000000"/>
                </a:solidFill>
                <a:latin typeface="Calibri"/>
              </a:rPr>
              <a:t>Interface</a:t>
            </a:r>
            <a:endParaRPr lang="en-US" sz="1100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555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solidFill>
            <a:schemeClr val="tx1">
              <a:alpha val="50195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n-GB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Convergence of Cellular and </a:t>
            </a:r>
            <a:r>
              <a:rPr lang="en-GB" sz="5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WiFi</a:t>
            </a:r>
            <a:endParaRPr lang="en-GB" sz="5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32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187" y="3827051"/>
            <a:ext cx="2357930" cy="163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32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693" y="3789645"/>
            <a:ext cx="1908449" cy="1739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73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563 -0.00532 C -0.06042 -0.01064 -0.04219 -0.01597 -0.03577 -0.01597 C 0.00486 -0.01597 0.0467 0.06875 0.0467 0.15348 C 0.0467 0.11065 0.06753 0.06875 0.08732 0.06875 C 0.10816 0.06875 0.12795 0.11135 0.12795 0.15348 C 0.12795 0.13241 0.13836 0.11065 0.14878 0.11065 C 0.1592 0.11065 0.16961 0.13172 0.16961 0.15348 C 0.16961 0.1426 0.175 0.13241 0.1802 0.13241 C 0.18541 0.13241 0.19062 0.14306 0.19062 0.15348 C 0.19062 0.14792 0.19322 0.1426 0.19583 0.1426 C 0.19722 0.1426 0.20104 0.14792 0.20104 0.15348 C 0.20104 0.1507 0.20243 0.14792 0.20382 0.14792 C 0.20382 0.14838 0.20642 0.15047 0.20642 0.15348 C 0.20642 0.15186 0.20642 0.1507 0.20781 0.1507 C 0.20781 0.15139 0.2092 0.15209 0.2092 0.15348 C 0.2092 0.15278 0.2092 0.15186 0.2092 0.15139 C 0.21059 0.15139 0.21059 0.15186 0.21059 0.15278 C 0.21197 0.15278 0.21197 0.15209 0.21197 0.15139 C 0.21336 0.15139 0.21336 0.15186 0.21336 0.15278 " pathEditMode="relative" rAng="0" ptsTypes="fffffffffffffffffff">
                                      <p:cBhvr>
                                        <p:cTn id="6" dur="2000" fill="hold"/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41" y="740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18 -0.00533 C 0.0618 -0.01088 0.0434 -0.01597 0.03698 -0.01597 C -0.00382 -0.01597 -0.04584 0.06759 -0.04584 0.15116 C -0.04584 0.10903 -0.06684 0.06759 -0.08681 0.06759 C -0.10782 0.06759 -0.12761 0.10949 -0.12761 0.15116 C -0.12761 0.13032 -0.1382 0.10903 -0.14862 0.10903 C -0.15921 0.10903 -0.16962 0.12963 -0.16962 0.15116 C -0.16962 0.14028 -0.17483 0.13032 -0.18021 0.13032 C -0.18542 0.13032 -0.19063 0.14097 -0.19063 0.15116 C -0.19063 0.1456 -0.19341 0.14028 -0.19584 0.14028 C -0.19723 0.14028 -0.20105 0.14583 -0.20105 0.15116 C -0.20105 0.14838 -0.20243 0.1456 -0.20382 0.1456 C -0.20382 0.14491 -0.2066 0.14815 -0.2066 0.15116 C -0.2066 0.14954 -0.2066 0.14838 -0.20799 0.14838 C -0.20799 0.14907 -0.20938 0.14977 -0.20938 0.15116 C -0.20938 0.15046 -0.20938 0.14954 -0.20938 0.14907 C -0.21077 0.14907 -0.21077 0.14954 -0.21077 0.15046 C -0.21216 0.15046 -0.21216 0.14977 -0.21216 0.14907 C -0.21337 0.14907 -0.21337 0.14954 -0.21337 0.15046 " pathEditMode="relative" rAng="0" ptsTypes="fffffffffffffffffff">
                                      <p:cBhvr>
                                        <p:cTn id="8" dur="2000" fill="hold"/>
                                        <p:tgtEl>
                                          <p:spTgt spid="223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28" y="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7691" y="725212"/>
            <a:ext cx="8382000" cy="1182415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Arial" charset="0"/>
              </a:rPr>
              <a:t>WiFi</a:t>
            </a:r>
            <a:r>
              <a:rPr lang="en-US" sz="3600" b="1" dirty="0" smtClean="0">
                <a:latin typeface="Arial" charset="0"/>
              </a:rPr>
              <a:t> spectrum complements scarce and bifurcated cellular spectrum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93653" y="2123013"/>
            <a:ext cx="8582850" cy="4050154"/>
          </a:xfrm>
        </p:spPr>
        <p:txBody>
          <a:bodyPr>
            <a:normAutofit/>
          </a:bodyPr>
          <a:lstStyle/>
          <a:p>
            <a:pPr marL="174625" indent="-174625">
              <a:spcBef>
                <a:spcPts val="1200"/>
              </a:spcBef>
              <a:buClr>
                <a:schemeClr val="tx1"/>
              </a:buClr>
              <a:buNone/>
            </a:pPr>
            <a:r>
              <a:rPr lang="en-US" sz="2800" b="1" dirty="0" smtClean="0">
                <a:latin typeface="Arial" charset="0"/>
              </a:rPr>
              <a:t>Current solution is device-driven Wi-Fi offload</a:t>
            </a:r>
            <a:endParaRPr lang="en-US" sz="2400" b="1" dirty="0" smtClean="0">
              <a:latin typeface="Arial" charset="0"/>
            </a:endParaRPr>
          </a:p>
          <a:p>
            <a:pPr marL="857250" lvl="1" indent="-4572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en-US" b="1" dirty="0" smtClean="0">
                <a:latin typeface="Arial" charset="0"/>
              </a:rPr>
              <a:t>User sessions are disrupted during Offload</a:t>
            </a:r>
          </a:p>
          <a:p>
            <a:pPr marL="857250" lvl="1" indent="-4572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en-US" b="1" dirty="0" smtClean="0">
                <a:latin typeface="Arial" charset="0"/>
              </a:rPr>
              <a:t>Require software on clients </a:t>
            </a:r>
            <a:r>
              <a:rPr lang="en-US" dirty="0" smtClean="0">
                <a:latin typeface="Arial" charset="0"/>
              </a:rPr>
              <a:t>(handset, tablets,…)</a:t>
            </a:r>
          </a:p>
          <a:p>
            <a:pPr marL="1257300" lvl="2" indent="-457200">
              <a:spcBef>
                <a:spcPts val="3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en-US" sz="2000" dirty="0" smtClean="0">
                <a:latin typeface="Arial" charset="0"/>
              </a:rPr>
              <a:t>Requires supporting innumerable number of hardware &amp; software combinations</a:t>
            </a:r>
          </a:p>
          <a:p>
            <a:pPr marL="857250" lvl="1" indent="-4572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en-US" b="1" dirty="0" smtClean="0">
                <a:latin typeface="Arial" charset="0"/>
              </a:rPr>
              <a:t>Quality-of-Service (QOS) is not guaranteed</a:t>
            </a:r>
          </a:p>
          <a:p>
            <a:pPr marL="857250" lvl="1" indent="-4572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en-US" b="1" dirty="0" smtClean="0">
                <a:latin typeface="Arial" charset="0"/>
              </a:rPr>
              <a:t>Ad-hoc offload generally ad-hoc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7788" y="5438856"/>
            <a:ext cx="8382000" cy="6096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Arial" charset="0"/>
              </a:rPr>
              <a:t>Solution: Network-Initiated Offload:</a:t>
            </a:r>
            <a:endParaRPr lang="en-US" sz="36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928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0591" y="799621"/>
            <a:ext cx="8382000" cy="609600"/>
          </a:xfrm>
        </p:spPr>
        <p:txBody>
          <a:bodyPr>
            <a:normAutofit fontScale="90000"/>
          </a:bodyPr>
          <a:lstStyle/>
          <a:p>
            <a:r>
              <a:rPr lang="en-US" sz="4800" b="1" dirty="0" smtClean="0">
                <a:latin typeface="Arial" charset="0"/>
              </a:rPr>
              <a:t>Network-Initiated Offload:</a:t>
            </a:r>
            <a:endParaRPr lang="en-US" sz="4800" dirty="0" smtClean="0">
              <a:latin typeface="Arial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-173447" y="1410972"/>
            <a:ext cx="7280515" cy="1190841"/>
          </a:xfrm>
        </p:spPr>
        <p:txBody>
          <a:bodyPr>
            <a:normAutofit/>
          </a:bodyPr>
          <a:lstStyle/>
          <a:p>
            <a:pPr marL="457200" lvl="1" indent="0">
              <a:buClr>
                <a:schemeClr val="tx1"/>
              </a:buClr>
              <a:buNone/>
            </a:pPr>
            <a:r>
              <a:rPr lang="en-US" sz="3200" b="1" i="1" dirty="0" smtClean="0">
                <a:solidFill>
                  <a:schemeClr val="tx2"/>
                </a:solidFill>
                <a:latin typeface="Arial" charset="0"/>
              </a:rPr>
              <a:t>Exploits all-IP backbone of LTE</a:t>
            </a:r>
          </a:p>
        </p:txBody>
      </p:sp>
      <p:pic>
        <p:nvPicPr>
          <p:cNvPr id="11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1" y="2107758"/>
            <a:ext cx="6118594" cy="4562070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2885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Presentation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322263" y="1944688"/>
            <a:ext cx="8372475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 smtClean="0"/>
              <a:t>"Energy-Efficient Communication Protocol for Wireless </a:t>
            </a:r>
            <a:r>
              <a:rPr lang="en-US" altLang="en-US" dirty="0" err="1" smtClean="0"/>
              <a:t>Microsensor</a:t>
            </a:r>
            <a:r>
              <a:rPr lang="en-US" altLang="en-US" dirty="0" smtClean="0"/>
              <a:t> Networks"</a:t>
            </a:r>
          </a:p>
          <a:p>
            <a:pPr>
              <a:lnSpc>
                <a:spcPct val="100000"/>
              </a:lnSpc>
            </a:pPr>
            <a:r>
              <a:rPr lang="en-US" altLang="en-US" dirty="0" smtClean="0"/>
              <a:t>By </a:t>
            </a:r>
            <a:r>
              <a:rPr lang="en-US" altLang="en-US" dirty="0" err="1" smtClean="0"/>
              <a:t>Heinzelman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Chandrakasan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Balakrishnan</a:t>
            </a:r>
            <a:r>
              <a:rPr lang="en-US" altLang="en-US" dirty="0" smtClean="0"/>
              <a:t> </a:t>
            </a:r>
          </a:p>
          <a:p>
            <a:pPr>
              <a:lnSpc>
                <a:spcPct val="100000"/>
              </a:lnSpc>
            </a:pPr>
            <a:r>
              <a:rPr lang="en-US" altLang="en-US" dirty="0" smtClean="0"/>
              <a:t>Appeared in IEEE Conf. on System Sciences 2000</a:t>
            </a:r>
            <a:endParaRPr lang="fi-FI" altLang="en-US" i="1" dirty="0" smtClean="0"/>
          </a:p>
          <a:p>
            <a:pPr>
              <a:lnSpc>
                <a:spcPct val="100000"/>
              </a:lnSpc>
            </a:pPr>
            <a:r>
              <a:rPr lang="fi-FI" altLang="en-US" i="1" dirty="0" smtClean="0"/>
              <a:t>Presented by </a:t>
            </a:r>
            <a:r>
              <a:rPr lang="fi-FI" altLang="en-US" i="1" dirty="0" smtClean="0"/>
              <a:t>Stefan</a:t>
            </a:r>
            <a:endParaRPr lang="en-US" altLang="en-US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ZapfDingbats" pitchFamily="82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ZapfDingbats" pitchFamily="82" charset="2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urse_summary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course_summary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course_summary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urse_summary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C:\MSOffice\Templates\BlueRed.pot</Template>
  <TotalTime>12160</TotalTime>
  <Words>2004</Words>
  <Application>Microsoft Office PowerPoint</Application>
  <PresentationFormat>On-screen Show (4:3)</PresentationFormat>
  <Paragraphs>496</Paragraphs>
  <Slides>47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60" baseType="lpstr">
      <vt:lpstr>ZapfDingbats</vt:lpstr>
      <vt:lpstr>Arial</vt:lpstr>
      <vt:lpstr>Garamond</vt:lpstr>
      <vt:lpstr>Wingdings</vt:lpstr>
      <vt:lpstr>AdLib BT</vt:lpstr>
      <vt:lpstr>Times New Roman</vt:lpstr>
      <vt:lpstr>Tahoma</vt:lpstr>
      <vt:lpstr>Helvetica</vt:lpstr>
      <vt:lpstr>SimSun</vt:lpstr>
      <vt:lpstr>BlueRed</vt:lpstr>
      <vt:lpstr>course_summary</vt:lpstr>
      <vt:lpstr>Flow</vt:lpstr>
      <vt:lpstr>Microsoft Clip Gallery</vt:lpstr>
      <vt:lpstr>EE360: Lecture 17 Outline Cross-Layer Design and SDWN</vt:lpstr>
      <vt:lpstr>EE360: Lecture 16 Outline Sensor Networks and  Energy Efficient Radios</vt:lpstr>
      <vt:lpstr>Future Network Applications</vt:lpstr>
      <vt:lpstr>Challenges to meeting QoS</vt:lpstr>
      <vt:lpstr>A Brief Introduction to Protocol Layers</vt:lpstr>
      <vt:lpstr>OSI vs. TCP/IP</vt:lpstr>
      <vt:lpstr>Layer Functionality</vt:lpstr>
      <vt:lpstr>Layering Pros and Cons</vt:lpstr>
      <vt:lpstr>Key layering questions</vt:lpstr>
      <vt:lpstr>Crosslayer Design: Information Exchange Across Layers</vt:lpstr>
      <vt:lpstr>Information Exchange</vt:lpstr>
      <vt:lpstr>Crosslayer Techniques</vt:lpstr>
      <vt:lpstr>Rethinking Layering</vt:lpstr>
      <vt:lpstr>PowerPoint Presentation</vt:lpstr>
      <vt:lpstr>Layering As Optimization Decomposition</vt:lpstr>
      <vt:lpstr>NUM Formulation</vt:lpstr>
      <vt:lpstr>Layering</vt:lpstr>
      <vt:lpstr>Primal Decomposition</vt:lpstr>
      <vt:lpstr>Dual-based Distributed Algorithm</vt:lpstr>
      <vt:lpstr>Horizontal vs Vertical Decomposition</vt:lpstr>
      <vt:lpstr>Alternative Decompositions</vt:lpstr>
      <vt:lpstr>Key Messages</vt:lpstr>
      <vt:lpstr>Key Questions</vt:lpstr>
      <vt:lpstr>Crosslayer Examples to date (from Lecture 11)</vt:lpstr>
      <vt:lpstr>Upshot</vt:lpstr>
      <vt:lpstr>Crosslayer Protocol Design  in Sensor Networks</vt:lpstr>
      <vt:lpstr>Summary: To Cross or not to Cross?</vt:lpstr>
      <vt:lpstr>Software Defined Wireless Networking</vt:lpstr>
      <vt:lpstr>Wireless networks are everywhere, yet…</vt:lpstr>
      <vt:lpstr>Solution: Software-defined wireless networks (SDWN)</vt:lpstr>
      <vt:lpstr>Software-defined wireless network (according to Andrea)</vt:lpstr>
      <vt:lpstr>SDWN Basic Premise</vt:lpstr>
      <vt:lpstr>SDWN Architecture</vt:lpstr>
      <vt:lpstr>SDWN Architecture Details</vt:lpstr>
      <vt:lpstr>Why do we need a software-defined wireless network?</vt:lpstr>
      <vt:lpstr>Careful what you wish for…</vt:lpstr>
      <vt:lpstr>“Sorry, America: Your wireless airwaves are full”</vt:lpstr>
      <vt:lpstr>The Future Cellular Network: Hierarchical Architecture</vt:lpstr>
      <vt:lpstr>SON for LTE small cells is SDWN</vt:lpstr>
      <vt:lpstr>Can 802.11 solve the spectrum crunch? “The Good” &amp; “The Bad”</vt:lpstr>
      <vt:lpstr>WiFi Networks Today</vt:lpstr>
      <vt:lpstr>The Big Problem with WiFi</vt:lpstr>
      <vt:lpstr>Why not use SoN-for-WiFi?</vt:lpstr>
      <vt:lpstr>Convergence of Cellular and WiFi</vt:lpstr>
      <vt:lpstr>WiFi spectrum complements scarce and bifurcated cellular spectrum</vt:lpstr>
      <vt:lpstr>Network-Initiated Offload:</vt:lpstr>
      <vt:lpstr>Presentation</vt:lpstr>
    </vt:vector>
  </TitlesOfParts>
  <Company>Cal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Robust and Adaptive Communication System for Intelligent Autonomous Agents</dc:title>
  <dc:creator>Andrea Goldsmith</dc:creator>
  <cp:lastModifiedBy>Andrea</cp:lastModifiedBy>
  <cp:revision>230</cp:revision>
  <cp:lastPrinted>2000-01-09T06:40:25Z</cp:lastPrinted>
  <dcterms:created xsi:type="dcterms:W3CDTF">1999-06-03T22:24:14Z</dcterms:created>
  <dcterms:modified xsi:type="dcterms:W3CDTF">2014-03-10T15:53:25Z</dcterms:modified>
</cp:coreProperties>
</file>