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  <p:sldMasterId id="2147483672" r:id="rId3"/>
  </p:sldMasterIdLst>
  <p:notesMasterIdLst>
    <p:notesMasterId r:id="rId74"/>
  </p:notesMasterIdLst>
  <p:handoutMasterIdLst>
    <p:handoutMasterId r:id="rId75"/>
  </p:handoutMasterIdLst>
  <p:sldIdLst>
    <p:sldId id="407" r:id="rId4"/>
    <p:sldId id="495" r:id="rId5"/>
    <p:sldId id="435" r:id="rId6"/>
    <p:sldId id="440" r:id="rId7"/>
    <p:sldId id="489" r:id="rId8"/>
    <p:sldId id="441" r:id="rId9"/>
    <p:sldId id="442" r:id="rId10"/>
    <p:sldId id="443" r:id="rId11"/>
    <p:sldId id="488" r:id="rId12"/>
    <p:sldId id="444" r:id="rId13"/>
    <p:sldId id="445" r:id="rId14"/>
    <p:sldId id="446" r:id="rId15"/>
    <p:sldId id="447" r:id="rId16"/>
    <p:sldId id="448" r:id="rId17"/>
    <p:sldId id="449" r:id="rId18"/>
    <p:sldId id="450" r:id="rId19"/>
    <p:sldId id="490" r:id="rId20"/>
    <p:sldId id="451" r:id="rId21"/>
    <p:sldId id="452" r:id="rId22"/>
    <p:sldId id="453" r:id="rId23"/>
    <p:sldId id="454" r:id="rId24"/>
    <p:sldId id="455" r:id="rId25"/>
    <p:sldId id="456" r:id="rId26"/>
    <p:sldId id="457" r:id="rId27"/>
    <p:sldId id="463" r:id="rId28"/>
    <p:sldId id="464" r:id="rId29"/>
    <p:sldId id="465" r:id="rId30"/>
    <p:sldId id="466" r:id="rId31"/>
    <p:sldId id="467" r:id="rId32"/>
    <p:sldId id="468" r:id="rId33"/>
    <p:sldId id="469" r:id="rId34"/>
    <p:sldId id="470" r:id="rId35"/>
    <p:sldId id="471" r:id="rId36"/>
    <p:sldId id="472" r:id="rId37"/>
    <p:sldId id="491" r:id="rId38"/>
    <p:sldId id="473" r:id="rId39"/>
    <p:sldId id="474" r:id="rId40"/>
    <p:sldId id="475" r:id="rId41"/>
    <p:sldId id="476" r:id="rId42"/>
    <p:sldId id="492" r:id="rId43"/>
    <p:sldId id="477" r:id="rId44"/>
    <p:sldId id="478" r:id="rId45"/>
    <p:sldId id="479" r:id="rId46"/>
    <p:sldId id="480" r:id="rId47"/>
    <p:sldId id="481" r:id="rId48"/>
    <p:sldId id="482" r:id="rId49"/>
    <p:sldId id="483" r:id="rId50"/>
    <p:sldId id="484" r:id="rId51"/>
    <p:sldId id="485" r:id="rId52"/>
    <p:sldId id="486" r:id="rId53"/>
    <p:sldId id="487" r:id="rId54"/>
    <p:sldId id="493" r:id="rId55"/>
    <p:sldId id="414" r:id="rId56"/>
    <p:sldId id="415" r:id="rId57"/>
    <p:sldId id="416" r:id="rId58"/>
    <p:sldId id="417" r:id="rId59"/>
    <p:sldId id="418" r:id="rId60"/>
    <p:sldId id="419" r:id="rId61"/>
    <p:sldId id="420" r:id="rId62"/>
    <p:sldId id="421" r:id="rId63"/>
    <p:sldId id="422" r:id="rId64"/>
    <p:sldId id="423" r:id="rId65"/>
    <p:sldId id="424" r:id="rId66"/>
    <p:sldId id="425" r:id="rId67"/>
    <p:sldId id="426" r:id="rId68"/>
    <p:sldId id="427" r:id="rId69"/>
    <p:sldId id="432" r:id="rId70"/>
    <p:sldId id="433" r:id="rId71"/>
    <p:sldId id="434" r:id="rId72"/>
    <p:sldId id="373" r:id="rId73"/>
  </p:sldIdLst>
  <p:sldSz cx="9144000" cy="6858000" type="screen4x3"/>
  <p:notesSz cx="7010400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0000FF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0000FF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0000FF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0000FF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0000FF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rgbClr val="0000FF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rgbClr val="0000FF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rgbClr val="0000FF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rgbClr val="0000FF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CC9900"/>
    <a:srgbClr val="0000FF"/>
    <a:srgbClr val="0000CC"/>
    <a:srgbClr val="CC0000"/>
    <a:srgbClr val="990099"/>
    <a:srgbClr val="00808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35294" autoAdjust="0"/>
    <p:restoredTop sz="90929"/>
  </p:normalViewPr>
  <p:slideViewPr>
    <p:cSldViewPr snapToGrid="0">
      <p:cViewPr>
        <p:scale>
          <a:sx n="60" d="100"/>
          <a:sy n="60" d="100"/>
        </p:scale>
        <p:origin x="-1474" y="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08"/>
    </p:cViewPr>
  </p:sorterViewPr>
  <p:notesViewPr>
    <p:cSldViewPr snapToGrid="0">
      <p:cViewPr varScale="1">
        <p:scale>
          <a:sx n="53" d="100"/>
          <a:sy n="53" d="100"/>
        </p:scale>
        <p:origin x="-1076" y="-96"/>
      </p:cViewPr>
      <p:guideLst>
        <p:guide orient="horz" pos="2237"/>
        <p:guide pos="29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presProps" Target="presProp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19.v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13" Type="http://schemas.openxmlformats.org/officeDocument/2006/relationships/image" Target="../media/image57.wmf"/><Relationship Id="rId3" Type="http://schemas.openxmlformats.org/officeDocument/2006/relationships/image" Target="../media/image47.wmf"/><Relationship Id="rId7" Type="http://schemas.openxmlformats.org/officeDocument/2006/relationships/image" Target="../media/image51.wmf"/><Relationship Id="rId12" Type="http://schemas.openxmlformats.org/officeDocument/2006/relationships/image" Target="../media/image56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6" Type="http://schemas.openxmlformats.org/officeDocument/2006/relationships/image" Target="../media/image50.wmf"/><Relationship Id="rId11" Type="http://schemas.openxmlformats.org/officeDocument/2006/relationships/image" Target="../media/image55.wmf"/><Relationship Id="rId5" Type="http://schemas.openxmlformats.org/officeDocument/2006/relationships/image" Target="../media/image49.wmf"/><Relationship Id="rId10" Type="http://schemas.openxmlformats.org/officeDocument/2006/relationships/image" Target="../media/image54.wmf"/><Relationship Id="rId4" Type="http://schemas.openxmlformats.org/officeDocument/2006/relationships/image" Target="../media/image48.wmf"/><Relationship Id="rId9" Type="http://schemas.openxmlformats.org/officeDocument/2006/relationships/image" Target="../media/image53.wmf"/><Relationship Id="rId14" Type="http://schemas.openxmlformats.org/officeDocument/2006/relationships/image" Target="../media/image58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64.wmf"/><Relationship Id="rId1" Type="http://schemas.openxmlformats.org/officeDocument/2006/relationships/image" Target="../media/image63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Relationship Id="rId5" Type="http://schemas.openxmlformats.org/officeDocument/2006/relationships/image" Target="../media/image70.wmf"/><Relationship Id="rId4" Type="http://schemas.openxmlformats.org/officeDocument/2006/relationships/image" Target="../media/image69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image" Target="../media/image71.wmf"/><Relationship Id="rId4" Type="http://schemas.openxmlformats.org/officeDocument/2006/relationships/image" Target="../media/image74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6.wmf"/><Relationship Id="rId1" Type="http://schemas.openxmlformats.org/officeDocument/2006/relationships/image" Target="../media/image61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26.vml.rels><?xml version="1.0" encoding="UTF-8" standalone="yes"?>
<Relationships xmlns="http://schemas.openxmlformats.org/package/2006/relationships"><Relationship Id="rId8" Type="http://schemas.openxmlformats.org/officeDocument/2006/relationships/image" Target="../media/image89.wmf"/><Relationship Id="rId3" Type="http://schemas.openxmlformats.org/officeDocument/2006/relationships/image" Target="../media/image84.wmf"/><Relationship Id="rId7" Type="http://schemas.openxmlformats.org/officeDocument/2006/relationships/image" Target="../media/image88.wmf"/><Relationship Id="rId2" Type="http://schemas.openxmlformats.org/officeDocument/2006/relationships/image" Target="../media/image83.wmf"/><Relationship Id="rId1" Type="http://schemas.openxmlformats.org/officeDocument/2006/relationships/image" Target="../media/image82.wmf"/><Relationship Id="rId6" Type="http://schemas.openxmlformats.org/officeDocument/2006/relationships/image" Target="../media/image87.wmf"/><Relationship Id="rId5" Type="http://schemas.openxmlformats.org/officeDocument/2006/relationships/image" Target="../media/image86.wmf"/><Relationship Id="rId10" Type="http://schemas.openxmlformats.org/officeDocument/2006/relationships/image" Target="../media/image91.wmf"/><Relationship Id="rId4" Type="http://schemas.openxmlformats.org/officeDocument/2006/relationships/image" Target="../media/image85.wmf"/><Relationship Id="rId9" Type="http://schemas.openxmlformats.org/officeDocument/2006/relationships/image" Target="../media/image90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93.wmf"/><Relationship Id="rId1" Type="http://schemas.openxmlformats.org/officeDocument/2006/relationships/image" Target="../media/image92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95.wmf"/><Relationship Id="rId1" Type="http://schemas.openxmlformats.org/officeDocument/2006/relationships/image" Target="../media/image94.w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97.wmf"/><Relationship Id="rId1" Type="http://schemas.openxmlformats.org/officeDocument/2006/relationships/image" Target="../media/image96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8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7.wmf"/></Relationships>
</file>

<file path=ppt/drawings/_rels/vmlDrawing3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wmf"/><Relationship Id="rId3" Type="http://schemas.openxmlformats.org/officeDocument/2006/relationships/image" Target="../media/image102.wmf"/><Relationship Id="rId7" Type="http://schemas.openxmlformats.org/officeDocument/2006/relationships/image" Target="../media/image106.wmf"/><Relationship Id="rId2" Type="http://schemas.openxmlformats.org/officeDocument/2006/relationships/image" Target="../media/image101.wmf"/><Relationship Id="rId1" Type="http://schemas.openxmlformats.org/officeDocument/2006/relationships/image" Target="../media/image100.wmf"/><Relationship Id="rId6" Type="http://schemas.openxmlformats.org/officeDocument/2006/relationships/image" Target="../media/image105.wmf"/><Relationship Id="rId5" Type="http://schemas.openxmlformats.org/officeDocument/2006/relationships/image" Target="../media/image104.wmf"/><Relationship Id="rId4" Type="http://schemas.openxmlformats.org/officeDocument/2006/relationships/image" Target="../media/image103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3040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899" tIns="0" rIns="19899" bIns="0" numCol="1" anchor="t" anchorCtr="0" compatLnSpc="1">
            <a:prstTxWarp prst="textNoShape">
              <a:avLst/>
            </a:prstTxWarp>
          </a:bodyPr>
          <a:lstStyle>
            <a:lvl1pPr defTabSz="965200">
              <a:defRPr sz="1000" b="0" i="1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40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899" tIns="0" rIns="19899" bIns="0" numCol="1" anchor="t" anchorCtr="0" compatLnSpc="1">
            <a:prstTxWarp prst="textNoShape">
              <a:avLst/>
            </a:prstTxWarp>
          </a:bodyPr>
          <a:lstStyle>
            <a:lvl1pPr algn="r" defTabSz="965200">
              <a:defRPr sz="1000" b="0" i="1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1588" y="8774113"/>
            <a:ext cx="3040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899" tIns="0" rIns="19899" bIns="0" numCol="1" anchor="b" anchorCtr="0" compatLnSpc="1">
            <a:prstTxWarp prst="textNoShape">
              <a:avLst/>
            </a:prstTxWarp>
          </a:bodyPr>
          <a:lstStyle>
            <a:lvl1pPr defTabSz="965200">
              <a:defRPr sz="1000" b="0" i="1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774113"/>
            <a:ext cx="3040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899" tIns="0" rIns="19899" bIns="0" numCol="1" anchor="b" anchorCtr="0" compatLnSpc="1">
            <a:prstTxWarp prst="textNoShape">
              <a:avLst/>
            </a:prstTxWarp>
          </a:bodyPr>
          <a:lstStyle>
            <a:lvl1pPr algn="r" defTabSz="965200">
              <a:defRPr sz="1000" b="0" i="1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9BBA6E69-F316-4B58-B486-CCE43F8470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265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3040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899" tIns="0" rIns="19899" bIns="0" numCol="1" anchor="t" anchorCtr="0" compatLnSpc="1">
            <a:prstTxWarp prst="textNoShape">
              <a:avLst/>
            </a:prstTxWarp>
          </a:bodyPr>
          <a:lstStyle>
            <a:lvl1pPr defTabSz="965200">
              <a:defRPr sz="1000" b="0" i="1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40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899" tIns="0" rIns="19899" bIns="0" numCol="1" anchor="t" anchorCtr="0" compatLnSpc="1">
            <a:prstTxWarp prst="textNoShape">
              <a:avLst/>
            </a:prstTxWarp>
          </a:bodyPr>
          <a:lstStyle>
            <a:lvl1pPr algn="r" defTabSz="965200">
              <a:defRPr sz="1000" b="0" i="1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588" y="8774113"/>
            <a:ext cx="3040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899" tIns="0" rIns="19899" bIns="0" numCol="1" anchor="b" anchorCtr="0" compatLnSpc="1">
            <a:prstTxWarp prst="textNoShape">
              <a:avLst/>
            </a:prstTxWarp>
          </a:bodyPr>
          <a:lstStyle>
            <a:lvl1pPr defTabSz="965200">
              <a:defRPr sz="1000" b="0" i="1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774113"/>
            <a:ext cx="3040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899" tIns="0" rIns="19899" bIns="0" numCol="1" anchor="b" anchorCtr="0" compatLnSpc="1">
            <a:prstTxWarp prst="textNoShape">
              <a:avLst/>
            </a:prstTxWarp>
          </a:bodyPr>
          <a:lstStyle>
            <a:lvl1pPr algn="r" defTabSz="965200">
              <a:defRPr sz="1000" b="0" i="1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B9F73EF7-ACB6-4EBE-9C36-E3006AB4F7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387850"/>
            <a:ext cx="5140325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80" tIns="48091" rIns="96180" bIns="480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notes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8855" name="Rectangle 7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204913" y="698500"/>
            <a:ext cx="4602162" cy="3451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12337019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239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60375" algn="l" defTabSz="9239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9163" algn="l" defTabSz="9239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9538" algn="l" defTabSz="9239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38325" algn="l" defTabSz="9239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F06D934-B42C-4626-984C-6E606C0E62CF}" type="slidenum">
              <a:rPr lang="en-US" altLang="en-US" sz="1200">
                <a:solidFill>
                  <a:prstClr val="black"/>
                </a:solidFill>
              </a:rPr>
              <a:pPr/>
              <a:t>8</a:t>
            </a:fld>
            <a:endParaRPr lang="en-US" altLang="en-US" sz="1200">
              <a:solidFill>
                <a:prstClr val="black"/>
              </a:solidFill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fld id="{9E58713C-FA37-4B8F-B726-3CDD109588B9}" type="slidenum">
              <a:rPr lang="en-US" altLang="en-US" sz="1000" b="0">
                <a:solidFill>
                  <a:prstClr val="black"/>
                </a:solidFill>
                <a:latin typeface="Times New Roman" pitchFamily="18" charset="0"/>
              </a:rPr>
              <a:pPr/>
              <a:t>48</a:t>
            </a:fld>
            <a:endParaRPr lang="en-US" altLang="en-US" sz="1000" b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987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87450" y="682625"/>
            <a:ext cx="4652963" cy="3489325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400550"/>
            <a:ext cx="5194300" cy="41703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Summary of what we’ve done so far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fld id="{AFCA02B0-EC09-47F3-8922-02B8BC3ED26E}" type="slidenum">
              <a:rPr lang="en-US" altLang="en-US" sz="1000" b="0" smtClean="0">
                <a:solidFill>
                  <a:schemeClr val="tx1"/>
                </a:solidFill>
                <a:latin typeface="Times New Roman" pitchFamily="18" charset="0"/>
              </a:rPr>
              <a:pPr/>
              <a:t>53</a:t>
            </a:fld>
            <a:endParaRPr lang="en-US" altLang="en-US" sz="1000" b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089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87450" y="682625"/>
            <a:ext cx="4652963" cy="3489325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400550"/>
            <a:ext cx="5194300" cy="41703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Channel on the left is the downlink (BC), channel on the right is the uplink (MAC) – notice dual channels have the same channel gains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fld id="{60572B27-CC68-481D-A3D9-2EE0E283B219}" type="slidenum">
              <a:rPr lang="en-US" altLang="en-US" sz="1000" b="0" smtClean="0">
                <a:solidFill>
                  <a:schemeClr val="tx1"/>
                </a:solidFill>
                <a:latin typeface="Times New Roman" pitchFamily="18" charset="0"/>
              </a:rPr>
              <a:pPr/>
              <a:t>56</a:t>
            </a:fld>
            <a:endParaRPr lang="en-US" altLang="en-US" sz="1000" b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192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87450" y="682625"/>
            <a:ext cx="4652963" cy="3489325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400550"/>
            <a:ext cx="5194300" cy="41703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Caire and Shamai solved the 2 transmit antenna, 2 receiver case with only a single receive antenna – found the achievable region and showed it was optimal at the sum rate point.</a:t>
            </a:r>
          </a:p>
          <a:p>
            <a:r>
              <a:rPr lang="en-US" altLang="en-US" smtClean="0"/>
              <a:t>We consider the general K-user case, where there are an arbitrary number of transmit antennas and arbitrary number of antennas at each receiver – most general scenario.   We will develop a duality between the downlink and uplink and show that the achievable region is sum rate optimal.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fld id="{CCDAC39B-092B-42A8-8110-E53A72506D1D}" type="slidenum">
              <a:rPr lang="en-US" altLang="en-US" sz="1000" b="0" smtClean="0">
                <a:solidFill>
                  <a:schemeClr val="tx1"/>
                </a:solidFill>
                <a:latin typeface="Times New Roman" pitchFamily="18" charset="0"/>
              </a:rPr>
              <a:pPr/>
              <a:t>57</a:t>
            </a:fld>
            <a:endParaRPr lang="en-US" altLang="en-US" sz="1000" b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29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Can transmit to user 2 as if a single-user channel (I.e. as if user 1 does not exist) due to precoding, dirty paper coding.</a:t>
            </a:r>
          </a:p>
          <a:p>
            <a:r>
              <a:rPr lang="en-US" altLang="en-US" smtClean="0"/>
              <a:t>Region found by considering all covariance matrices sigma1 and sigma2, subject to a trace constraint (aka power constraint) on the sum of sigma1 and sigma2.</a:t>
            </a:r>
          </a:p>
          <a:p>
            <a:r>
              <a:rPr lang="en-US" altLang="en-US" smtClean="0"/>
              <a:t>Can also encode in the other order – easily extends to K users.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fld id="{43931625-0A24-4659-8113-C4EA543D2618}" type="slidenum">
              <a:rPr lang="en-US" altLang="en-US" sz="1000" b="0" smtClean="0">
                <a:solidFill>
                  <a:schemeClr val="tx1"/>
                </a:solidFill>
                <a:latin typeface="Times New Roman" pitchFamily="18" charset="0"/>
              </a:rPr>
              <a:pPr/>
              <a:t>59</a:t>
            </a:fld>
            <a:endParaRPr lang="en-US" altLang="en-US" sz="1000" b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39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Can transmit to user 2 as if a single-user channel (I.e. as if user 1 does not exist) due to precoding, dirty paper coding.</a:t>
            </a:r>
          </a:p>
          <a:p>
            <a:r>
              <a:rPr lang="en-US" altLang="en-US" smtClean="0"/>
              <a:t>Region found by considering all covariance matrices sigma1 and sigma2, subject to a trace constraint (aka power constraint) on the sum of sigma1 and sigma2.</a:t>
            </a:r>
          </a:p>
          <a:p>
            <a:r>
              <a:rPr lang="en-US" altLang="en-US" smtClean="0"/>
              <a:t>Can also encode in the other order – easily extends to K users.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fld id="{AF82330A-BE84-4465-8829-02306C9341D8}" type="slidenum">
              <a:rPr lang="en-US" altLang="en-US" sz="1000" b="0" smtClean="0">
                <a:solidFill>
                  <a:schemeClr val="tx1"/>
                </a:solidFill>
                <a:latin typeface="Times New Roman" pitchFamily="18" charset="0"/>
              </a:rPr>
              <a:pPr/>
              <a:t>61</a:t>
            </a:fld>
            <a:endParaRPr lang="en-US" altLang="en-US" sz="1000" b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499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87450" y="682625"/>
            <a:ext cx="4652963" cy="3489325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400550"/>
            <a:ext cx="5194300" cy="41703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Analogy of relationship between powers for scalar case ( now need covariances because have vector signals)</a:t>
            </a:r>
          </a:p>
          <a:p>
            <a:r>
              <a:rPr lang="en-US" altLang="en-US" smtClean="0"/>
              <a:t>A and B are matrices that represent the interference experiences in the BC and MAC, respectively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fld id="{4B67CE09-2E6C-4623-857C-F76423EF965C}" type="slidenum">
              <a:rPr lang="en-US" altLang="en-US" sz="1000" b="0" smtClean="0">
                <a:solidFill>
                  <a:schemeClr val="tx1"/>
                </a:solidFill>
                <a:latin typeface="Times New Roman" pitchFamily="18" charset="0"/>
              </a:rPr>
              <a:pPr/>
              <a:t>62</a:t>
            </a:fld>
            <a:endParaRPr lang="en-US" altLang="en-US" sz="1000" b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601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87450" y="682625"/>
            <a:ext cx="4652963" cy="3489325"/>
          </a:xfrm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400550"/>
            <a:ext cx="5194300" cy="41703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Analogy of relationship between powers for scalar case ( now need covariances because have vector signals)</a:t>
            </a:r>
          </a:p>
          <a:p>
            <a:r>
              <a:rPr lang="en-US" altLang="en-US" smtClean="0"/>
              <a:t>A and B are matrices that represent the interference experiences in the BC and MAC, respectively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fld id="{ECCD5FF2-8DAE-452C-ADAF-6D60853F2812}" type="slidenum">
              <a:rPr lang="en-US" altLang="en-US" sz="1000" b="0" smtClean="0">
                <a:solidFill>
                  <a:schemeClr val="tx1"/>
                </a:solidFill>
                <a:latin typeface="Times New Roman" pitchFamily="18" charset="0"/>
              </a:rPr>
              <a:pPr/>
              <a:t>64</a:t>
            </a:fld>
            <a:endParaRPr lang="en-US" altLang="en-US" sz="1000" b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704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87450" y="682625"/>
            <a:ext cx="4652963" cy="3489325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400550"/>
            <a:ext cx="5194300" cy="41703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If we allow all receivers to cooperate, the system looks like a single-user multiple-antenna link – clearly the capacity of this link is an upper bound to the sum rate capacity of the BC (where the receivers are not allowed to cooperate)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fld id="{EE4B3E75-5A27-4A73-BF12-0015CFA5FCC5}" type="slidenum">
              <a:rPr lang="en-US" altLang="en-US" sz="1000" b="0" smtClean="0">
                <a:solidFill>
                  <a:schemeClr val="tx1"/>
                </a:solidFill>
                <a:latin typeface="Times New Roman" pitchFamily="18" charset="0"/>
              </a:rPr>
              <a:pPr/>
              <a:t>65</a:t>
            </a:fld>
            <a:endParaRPr lang="en-US" altLang="en-US" sz="1000" b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806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87450" y="682625"/>
            <a:ext cx="4652963" cy="3489325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400550"/>
            <a:ext cx="5194300" cy="41703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In fact, we can make this bound much tighter by introducing noise correlation between the different receivers (that doesn’t affect the BC capacity) – Sato upper bound to the BC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 defTabSz="9652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fld id="{663561B4-3234-4304-8001-9CFBBF792C64}" type="slidenum">
              <a:rPr lang="en-US" altLang="en-US" sz="1000" b="0" smtClean="0">
                <a:solidFill>
                  <a:schemeClr val="tx1"/>
                </a:solidFill>
                <a:latin typeface="Times New Roman" pitchFamily="18" charset="0"/>
              </a:rPr>
              <a:pPr/>
              <a:t>66</a:t>
            </a:fld>
            <a:endParaRPr lang="en-US" altLang="en-US" sz="1000" b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909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87450" y="682625"/>
            <a:ext cx="4652963" cy="3489325"/>
          </a:xfrm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400550"/>
            <a:ext cx="5194300" cy="41703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Notice that the Sato upper bound is tight (as we proved), and also it is trivial to see that the single-user capacity bounds (i.e. the bounds by considering a single-user channel) are also</a:t>
            </a:r>
          </a:p>
          <a:p>
            <a:r>
              <a:rPr lang="en-US" altLang="en-US" smtClean="0"/>
              <a:t>Tight – not too much room between achievable region and capacity bounds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F6F1B1-5373-46BF-88A8-C54EB95A40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112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194A3F-ECFA-4553-A698-A779B477AC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099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83A9E-7DE1-464D-B0C5-2EAF34308E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552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879BCE-F0FC-467E-B288-F56704726D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072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6B0BF-86B1-491D-92AE-3DF7503D0A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111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62A90E-5282-4F9B-A2EF-031FAC4ADA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48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D54231-0908-44A9-831D-C5EF84D143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339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1D895C-BB24-4A4C-A91C-4931C4AF6C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016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D3F9E5-B831-4D09-9BD6-CA57741199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97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CFB73-F094-4C17-ADF8-04716D1638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430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28600"/>
            <a:ext cx="19812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912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32ECE-A5CA-439A-91EB-25A6F98369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661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F5E9C-6164-4DF8-9C26-04826C881E3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3062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6287C8-7248-4223-8029-C3176996FF5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352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C599F-9E19-424E-A238-6703F53CD7E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7312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09B568-57E5-4CFB-8076-E5F2873AB2C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633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C405B5-9D2E-4596-A973-0062AFB3971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5845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12A34C-5C3C-41C4-92E0-8AA28DBEE2B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2228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72D06-A4CB-40E9-A9A7-0B4775915CC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8855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C0D2EB-C74E-4FEA-8A45-39E21B41AAC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3706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D68CF9-0C98-4380-A117-69C083E1619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1534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DE6C76-E54A-43EB-89D3-3FBA62E4ECD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2224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983BD7-CF25-4D25-BBF6-6BE065BE3EA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1075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A4E3B-60BE-4BAA-9ADE-18DA857CC59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9714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44D80D-7279-45E5-9BBA-24303814262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7182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4B3CC9-C174-49FF-88B9-E636FE7CB68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633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BA55D-BE5E-4F54-95FD-722844DF554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88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15C40E-919B-463E-8031-ED37A9093BE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5344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C239A-7BA3-46FC-A9AF-6516197D4DA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6231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5A003-47B3-436E-BF80-F8F420F8793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2974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94B97-6F48-4178-94AE-CBF429C4AEC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6635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78C6A-9FC7-4473-9244-57EC51A58BE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1684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E63A66-F5AF-4CA8-A90C-88684AB2E76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0522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2E9E8-39B3-4CE2-AC52-AE857CD0AAD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2975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49F2DA1-7EBE-414F-BD8C-EEF79987F317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552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5F373064-761F-4DA9-95F0-F5A5CE7E35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4096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endParaRPr lang="en-US" altLang="en-US" smtClean="0"/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28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4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0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pPr>
              <a:defRPr/>
            </a:pPr>
            <a:fld id="{5930BE1C-6085-430F-9572-0F576B503B4A}" type="slidenum">
              <a:rPr lang="en-US" b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6168881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BBD28B5-3445-4932-A41D-3E4A611B3D5D}" type="slidenum">
              <a:rPr lang="en-US" b="0">
                <a:solidFill>
                  <a:srgbClr val="FFFFFF"/>
                </a:solidFill>
                <a:latin typeface="Times New Roman" pitchFamily="18" charset="0"/>
              </a:rPr>
              <a:pPr>
                <a:defRPr/>
              </a:pPr>
              <a:t>‹#›</a:t>
            </a:fld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Techni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Template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1"/>
            <a:r>
              <a:rPr lang="en-US" smtClean="0"/>
              <a:t>Test</a:t>
            </a:r>
          </a:p>
          <a:p>
            <a:pPr lvl="2"/>
            <a:r>
              <a:rPr lang="en-US" smtClean="0"/>
              <a:t>Test</a:t>
            </a:r>
          </a:p>
          <a:p>
            <a:pPr lvl="0"/>
            <a:endParaRPr lang="en-US" smtClean="0"/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8428755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8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0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3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16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0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2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4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6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12" Type="http://schemas.openxmlformats.org/officeDocument/2006/relationships/image" Target="../media/image3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0.wmf"/><Relationship Id="rId11" Type="http://schemas.openxmlformats.org/officeDocument/2006/relationships/oleObject" Target="../embeddings/oleObject33.bin"/><Relationship Id="rId5" Type="http://schemas.openxmlformats.org/officeDocument/2006/relationships/oleObject" Target="../embeddings/oleObject30.bin"/><Relationship Id="rId10" Type="http://schemas.openxmlformats.org/officeDocument/2006/relationships/image" Target="../media/image32.wmf"/><Relationship Id="rId4" Type="http://schemas.openxmlformats.org/officeDocument/2006/relationships/image" Target="../media/image29.wmf"/><Relationship Id="rId9" Type="http://schemas.openxmlformats.org/officeDocument/2006/relationships/oleObject" Target="../embeddings/oleObject32.bin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4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36.w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41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42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4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43.w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13" Type="http://schemas.openxmlformats.org/officeDocument/2006/relationships/oleObject" Target="../embeddings/oleObject47.bin"/><Relationship Id="rId18" Type="http://schemas.openxmlformats.org/officeDocument/2006/relationships/image" Target="../media/image52.wmf"/><Relationship Id="rId26" Type="http://schemas.openxmlformats.org/officeDocument/2006/relationships/image" Target="../media/image55.wmf"/><Relationship Id="rId3" Type="http://schemas.openxmlformats.org/officeDocument/2006/relationships/oleObject" Target="../embeddings/oleObject42.bin"/><Relationship Id="rId21" Type="http://schemas.openxmlformats.org/officeDocument/2006/relationships/oleObject" Target="../embeddings/oleObject52.bin"/><Relationship Id="rId7" Type="http://schemas.openxmlformats.org/officeDocument/2006/relationships/oleObject" Target="../embeddings/oleObject44.bin"/><Relationship Id="rId12" Type="http://schemas.openxmlformats.org/officeDocument/2006/relationships/image" Target="../media/image49.wmf"/><Relationship Id="rId17" Type="http://schemas.openxmlformats.org/officeDocument/2006/relationships/oleObject" Target="../embeddings/oleObject49.bin"/><Relationship Id="rId25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1.wmf"/><Relationship Id="rId20" Type="http://schemas.openxmlformats.org/officeDocument/2006/relationships/oleObject" Target="../embeddings/oleObject51.bin"/><Relationship Id="rId29" Type="http://schemas.openxmlformats.org/officeDocument/2006/relationships/oleObject" Target="../embeddings/oleObject56.bin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6.wmf"/><Relationship Id="rId11" Type="http://schemas.openxmlformats.org/officeDocument/2006/relationships/oleObject" Target="../embeddings/oleObject46.bin"/><Relationship Id="rId24" Type="http://schemas.openxmlformats.org/officeDocument/2006/relationships/image" Target="../media/image54.wmf"/><Relationship Id="rId32" Type="http://schemas.openxmlformats.org/officeDocument/2006/relationships/image" Target="../media/image58.wmf"/><Relationship Id="rId5" Type="http://schemas.openxmlformats.org/officeDocument/2006/relationships/oleObject" Target="../embeddings/oleObject43.bin"/><Relationship Id="rId15" Type="http://schemas.openxmlformats.org/officeDocument/2006/relationships/oleObject" Target="../embeddings/oleObject48.bin"/><Relationship Id="rId23" Type="http://schemas.openxmlformats.org/officeDocument/2006/relationships/oleObject" Target="../embeddings/oleObject53.bin"/><Relationship Id="rId28" Type="http://schemas.openxmlformats.org/officeDocument/2006/relationships/image" Target="../media/image56.wmf"/><Relationship Id="rId10" Type="http://schemas.openxmlformats.org/officeDocument/2006/relationships/image" Target="../media/image48.wmf"/><Relationship Id="rId19" Type="http://schemas.openxmlformats.org/officeDocument/2006/relationships/oleObject" Target="../embeddings/oleObject50.bin"/><Relationship Id="rId31" Type="http://schemas.openxmlformats.org/officeDocument/2006/relationships/oleObject" Target="../embeddings/oleObject57.bin"/><Relationship Id="rId4" Type="http://schemas.openxmlformats.org/officeDocument/2006/relationships/image" Target="../media/image45.wmf"/><Relationship Id="rId9" Type="http://schemas.openxmlformats.org/officeDocument/2006/relationships/oleObject" Target="../embeddings/oleObject45.bin"/><Relationship Id="rId14" Type="http://schemas.openxmlformats.org/officeDocument/2006/relationships/image" Target="../media/image50.wmf"/><Relationship Id="rId22" Type="http://schemas.openxmlformats.org/officeDocument/2006/relationships/image" Target="../media/image53.wmf"/><Relationship Id="rId27" Type="http://schemas.openxmlformats.org/officeDocument/2006/relationships/oleObject" Target="../embeddings/oleObject55.bin"/><Relationship Id="rId30" Type="http://schemas.openxmlformats.org/officeDocument/2006/relationships/image" Target="../media/image57.w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0.bin"/><Relationship Id="rId3" Type="http://schemas.openxmlformats.org/officeDocument/2006/relationships/image" Target="../media/image62.jpeg"/><Relationship Id="rId7" Type="http://schemas.openxmlformats.org/officeDocument/2006/relationships/image" Target="../media/image6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59.bin"/><Relationship Id="rId5" Type="http://schemas.openxmlformats.org/officeDocument/2006/relationships/image" Target="../media/image59.wmf"/><Relationship Id="rId4" Type="http://schemas.openxmlformats.org/officeDocument/2006/relationships/oleObject" Target="../embeddings/oleObject58.bin"/><Relationship Id="rId9" Type="http://schemas.openxmlformats.org/officeDocument/2006/relationships/image" Target="../media/image61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3" Type="http://schemas.openxmlformats.org/officeDocument/2006/relationships/oleObject" Target="../embeddings/oleObject61.bin"/><Relationship Id="rId7" Type="http://schemas.openxmlformats.org/officeDocument/2006/relationships/oleObject" Target="../embeddings/oleObject6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64.wmf"/><Relationship Id="rId5" Type="http://schemas.openxmlformats.org/officeDocument/2006/relationships/oleObject" Target="../embeddings/oleObject62.bin"/><Relationship Id="rId4" Type="http://schemas.openxmlformats.org/officeDocument/2006/relationships/image" Target="../media/image63.wmf"/><Relationship Id="rId9" Type="http://schemas.openxmlformats.org/officeDocument/2006/relationships/image" Target="../media/image65.w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13" Type="http://schemas.openxmlformats.org/officeDocument/2006/relationships/oleObject" Target="../embeddings/oleObject70.bin"/><Relationship Id="rId3" Type="http://schemas.openxmlformats.org/officeDocument/2006/relationships/oleObject" Target="../embeddings/oleObject65.bin"/><Relationship Id="rId7" Type="http://schemas.openxmlformats.org/officeDocument/2006/relationships/oleObject" Target="../embeddings/oleObject67.bin"/><Relationship Id="rId12" Type="http://schemas.openxmlformats.org/officeDocument/2006/relationships/image" Target="../media/image7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67.wmf"/><Relationship Id="rId11" Type="http://schemas.openxmlformats.org/officeDocument/2006/relationships/oleObject" Target="../embeddings/oleObject69.bin"/><Relationship Id="rId5" Type="http://schemas.openxmlformats.org/officeDocument/2006/relationships/oleObject" Target="../embeddings/oleObject66.bin"/><Relationship Id="rId10" Type="http://schemas.openxmlformats.org/officeDocument/2006/relationships/image" Target="../media/image69.wmf"/><Relationship Id="rId4" Type="http://schemas.openxmlformats.org/officeDocument/2006/relationships/image" Target="../media/image66.wmf"/><Relationship Id="rId9" Type="http://schemas.openxmlformats.org/officeDocument/2006/relationships/oleObject" Target="../embeddings/oleObject68.bin"/><Relationship Id="rId14" Type="http://schemas.openxmlformats.org/officeDocument/2006/relationships/oleObject" Target="../embeddings/oleObject71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4.bin"/><Relationship Id="rId3" Type="http://schemas.openxmlformats.org/officeDocument/2006/relationships/image" Target="../media/image75.jpeg"/><Relationship Id="rId7" Type="http://schemas.openxmlformats.org/officeDocument/2006/relationships/image" Target="../media/image7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73.bin"/><Relationship Id="rId11" Type="http://schemas.openxmlformats.org/officeDocument/2006/relationships/image" Target="../media/image74.wmf"/><Relationship Id="rId5" Type="http://schemas.openxmlformats.org/officeDocument/2006/relationships/image" Target="../media/image71.wmf"/><Relationship Id="rId10" Type="http://schemas.openxmlformats.org/officeDocument/2006/relationships/oleObject" Target="../embeddings/oleObject75.bin"/><Relationship Id="rId4" Type="http://schemas.openxmlformats.org/officeDocument/2006/relationships/oleObject" Target="../embeddings/oleObject72.bin"/><Relationship Id="rId9" Type="http://schemas.openxmlformats.org/officeDocument/2006/relationships/image" Target="../media/image73.w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77.bin"/><Relationship Id="rId5" Type="http://schemas.openxmlformats.org/officeDocument/2006/relationships/image" Target="../media/image61.wmf"/><Relationship Id="rId4" Type="http://schemas.openxmlformats.org/officeDocument/2006/relationships/oleObject" Target="../embeddings/oleObject76.bin"/><Relationship Id="rId9" Type="http://schemas.openxmlformats.org/officeDocument/2006/relationships/image" Target="../media/image7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80.wmf"/><Relationship Id="rId5" Type="http://schemas.openxmlformats.org/officeDocument/2006/relationships/oleObject" Target="../embeddings/oleObject79.bin"/><Relationship Id="rId4" Type="http://schemas.openxmlformats.org/officeDocument/2006/relationships/image" Target="../media/image79.w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2.bin"/><Relationship Id="rId13" Type="http://schemas.openxmlformats.org/officeDocument/2006/relationships/image" Target="../media/image86.wmf"/><Relationship Id="rId18" Type="http://schemas.openxmlformats.org/officeDocument/2006/relationships/oleObject" Target="../embeddings/oleObject87.bin"/><Relationship Id="rId3" Type="http://schemas.openxmlformats.org/officeDocument/2006/relationships/notesSlide" Target="../notesSlides/notesSlide3.xml"/><Relationship Id="rId21" Type="http://schemas.openxmlformats.org/officeDocument/2006/relationships/image" Target="../media/image90.wmf"/><Relationship Id="rId7" Type="http://schemas.openxmlformats.org/officeDocument/2006/relationships/image" Target="../media/image83.wmf"/><Relationship Id="rId12" Type="http://schemas.openxmlformats.org/officeDocument/2006/relationships/oleObject" Target="../embeddings/oleObject84.bin"/><Relationship Id="rId17" Type="http://schemas.openxmlformats.org/officeDocument/2006/relationships/image" Target="../media/image88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86.bin"/><Relationship Id="rId20" Type="http://schemas.openxmlformats.org/officeDocument/2006/relationships/oleObject" Target="../embeddings/oleObject88.bin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81.bin"/><Relationship Id="rId11" Type="http://schemas.openxmlformats.org/officeDocument/2006/relationships/image" Target="../media/image85.wmf"/><Relationship Id="rId5" Type="http://schemas.openxmlformats.org/officeDocument/2006/relationships/image" Target="../media/image82.wmf"/><Relationship Id="rId15" Type="http://schemas.openxmlformats.org/officeDocument/2006/relationships/image" Target="../media/image87.wmf"/><Relationship Id="rId23" Type="http://schemas.openxmlformats.org/officeDocument/2006/relationships/image" Target="../media/image91.wmf"/><Relationship Id="rId10" Type="http://schemas.openxmlformats.org/officeDocument/2006/relationships/oleObject" Target="../embeddings/oleObject83.bin"/><Relationship Id="rId19" Type="http://schemas.openxmlformats.org/officeDocument/2006/relationships/image" Target="../media/image89.wmf"/><Relationship Id="rId4" Type="http://schemas.openxmlformats.org/officeDocument/2006/relationships/oleObject" Target="../embeddings/oleObject80.bin"/><Relationship Id="rId9" Type="http://schemas.openxmlformats.org/officeDocument/2006/relationships/image" Target="../media/image84.wmf"/><Relationship Id="rId14" Type="http://schemas.openxmlformats.org/officeDocument/2006/relationships/oleObject" Target="../embeddings/oleObject85.bin"/><Relationship Id="rId22" Type="http://schemas.openxmlformats.org/officeDocument/2006/relationships/oleObject" Target="../embeddings/oleObject89.bin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9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91.bin"/><Relationship Id="rId5" Type="http://schemas.openxmlformats.org/officeDocument/2006/relationships/image" Target="../media/image92.wmf"/><Relationship Id="rId4" Type="http://schemas.openxmlformats.org/officeDocument/2006/relationships/oleObject" Target="../embeddings/oleObject90.bin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9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93.bin"/><Relationship Id="rId5" Type="http://schemas.openxmlformats.org/officeDocument/2006/relationships/image" Target="../media/image94.wmf"/><Relationship Id="rId4" Type="http://schemas.openxmlformats.org/officeDocument/2006/relationships/oleObject" Target="../embeddings/oleObject92.bin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97.wmf"/><Relationship Id="rId5" Type="http://schemas.openxmlformats.org/officeDocument/2006/relationships/oleObject" Target="../embeddings/oleObject95.bin"/><Relationship Id="rId4" Type="http://schemas.openxmlformats.org/officeDocument/2006/relationships/image" Target="../media/image96.w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98.wmf"/><Relationship Id="rId4" Type="http://schemas.openxmlformats.org/officeDocument/2006/relationships/oleObject" Target="../embeddings/oleObject96.bin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99.wmf"/><Relationship Id="rId4" Type="http://schemas.openxmlformats.org/officeDocument/2006/relationships/oleObject" Target="../embeddings/oleObject97.bin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97.wmf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1.bin"/><Relationship Id="rId13" Type="http://schemas.openxmlformats.org/officeDocument/2006/relationships/image" Target="../media/image104.wmf"/><Relationship Id="rId18" Type="http://schemas.openxmlformats.org/officeDocument/2006/relationships/oleObject" Target="../embeddings/oleObject106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01.wmf"/><Relationship Id="rId12" Type="http://schemas.openxmlformats.org/officeDocument/2006/relationships/oleObject" Target="../embeddings/oleObject103.bin"/><Relationship Id="rId17" Type="http://schemas.openxmlformats.org/officeDocument/2006/relationships/image" Target="../media/image106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05.bin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100.bin"/><Relationship Id="rId11" Type="http://schemas.openxmlformats.org/officeDocument/2006/relationships/image" Target="../media/image103.wmf"/><Relationship Id="rId5" Type="http://schemas.openxmlformats.org/officeDocument/2006/relationships/image" Target="../media/image100.wmf"/><Relationship Id="rId15" Type="http://schemas.openxmlformats.org/officeDocument/2006/relationships/image" Target="../media/image105.wmf"/><Relationship Id="rId10" Type="http://schemas.openxmlformats.org/officeDocument/2006/relationships/oleObject" Target="../embeddings/oleObject102.bin"/><Relationship Id="rId19" Type="http://schemas.openxmlformats.org/officeDocument/2006/relationships/image" Target="../media/image107.wmf"/><Relationship Id="rId4" Type="http://schemas.openxmlformats.org/officeDocument/2006/relationships/oleObject" Target="../embeddings/oleObject99.bin"/><Relationship Id="rId9" Type="http://schemas.openxmlformats.org/officeDocument/2006/relationships/image" Target="../media/image102.wmf"/><Relationship Id="rId14" Type="http://schemas.openxmlformats.org/officeDocument/2006/relationships/oleObject" Target="../embeddings/oleObject104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108.wmf"/><Relationship Id="rId4" Type="http://schemas.openxmlformats.org/officeDocument/2006/relationships/oleObject" Target="../embeddings/oleObject107.bin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11163" y="752475"/>
            <a:ext cx="8016875" cy="593725"/>
          </a:xfrm>
        </p:spPr>
        <p:txBody>
          <a:bodyPr/>
          <a:lstStyle/>
          <a:p>
            <a:r>
              <a:rPr lang="en-US" altLang="en-US" sz="2800" smtClean="0"/>
              <a:t>EE360: Multiuser Wireless Systems and Networks</a:t>
            </a:r>
            <a:r>
              <a:rPr lang="en-US" altLang="en-US" sz="4400" smtClean="0"/>
              <a:t/>
            </a:r>
            <a:br>
              <a:rPr lang="en-US" altLang="en-US" sz="4400" smtClean="0"/>
            </a:br>
            <a:r>
              <a:rPr lang="en-US" altLang="en-US" smtClean="0"/>
              <a:t>Lecture 2 Outline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89100"/>
            <a:ext cx="9002713" cy="5208588"/>
          </a:xfrm>
        </p:spPr>
        <p:txBody>
          <a:bodyPr/>
          <a:lstStyle/>
          <a:p>
            <a:pPr lvl="1">
              <a:lnSpc>
                <a:spcPct val="90000"/>
              </a:lnSpc>
            </a:pPr>
            <a:r>
              <a:rPr lang="en-US" altLang="en-US" sz="3200" dirty="0" smtClean="0"/>
              <a:t>Announcements</a:t>
            </a:r>
          </a:p>
          <a:p>
            <a:pPr lvl="2">
              <a:lnSpc>
                <a:spcPct val="90000"/>
              </a:lnSpc>
            </a:pPr>
            <a:r>
              <a:rPr lang="en-US" altLang="en-US" sz="2400" dirty="0" smtClean="0"/>
              <a:t>HW 0 due </a:t>
            </a:r>
            <a:r>
              <a:rPr lang="en-US" altLang="en-US" sz="2400" dirty="0" smtClean="0"/>
              <a:t>Monday (high-impact papers – you decide)</a:t>
            </a:r>
            <a:endParaRPr lang="en-US" altLang="en-US" sz="2400" dirty="0" smtClean="0"/>
          </a:p>
          <a:p>
            <a:pPr lvl="1">
              <a:lnSpc>
                <a:spcPct val="90000"/>
              </a:lnSpc>
            </a:pPr>
            <a:r>
              <a:rPr lang="en-US" altLang="en-US" sz="3200" dirty="0" smtClean="0"/>
              <a:t>Bandwidth </a:t>
            </a:r>
            <a:r>
              <a:rPr lang="en-US" altLang="en-US" sz="3200" dirty="0" smtClean="0"/>
              <a:t>Sharing in Multiuser Channels</a:t>
            </a:r>
          </a:p>
          <a:p>
            <a:pPr lvl="2">
              <a:lnSpc>
                <a:spcPct val="90000"/>
              </a:lnSpc>
            </a:pPr>
            <a:r>
              <a:rPr lang="en-US" altLang="en-US" sz="2800" dirty="0" smtClean="0"/>
              <a:t>FD, TD, CD, SD, </a:t>
            </a:r>
            <a:r>
              <a:rPr lang="en-US" altLang="en-US" sz="2800" dirty="0" smtClean="0"/>
              <a:t>Hybrid (OFDMA)</a:t>
            </a:r>
            <a:endParaRPr lang="en-US" altLang="en-US" sz="2800" dirty="0" smtClean="0"/>
          </a:p>
          <a:p>
            <a:pPr lvl="1">
              <a:lnSpc>
                <a:spcPct val="90000"/>
              </a:lnSpc>
            </a:pPr>
            <a:r>
              <a:rPr lang="en-US" altLang="en-US" sz="3200" dirty="0" smtClean="0"/>
              <a:t>Overview of Multiuser Channel Capacity</a:t>
            </a:r>
          </a:p>
          <a:p>
            <a:pPr lvl="1">
              <a:lnSpc>
                <a:spcPct val="90000"/>
              </a:lnSpc>
            </a:pPr>
            <a:r>
              <a:rPr lang="en-US" altLang="en-US" sz="3200" dirty="0" smtClean="0"/>
              <a:t>Capacity of Broadcast Channels</a:t>
            </a:r>
          </a:p>
          <a:p>
            <a:pPr lvl="2">
              <a:lnSpc>
                <a:spcPct val="90000"/>
              </a:lnSpc>
            </a:pPr>
            <a:r>
              <a:rPr lang="en-US" altLang="en-US" sz="2800" dirty="0" smtClean="0"/>
              <a:t>AWGN, Fading, and ISI</a:t>
            </a:r>
          </a:p>
          <a:p>
            <a:pPr lvl="1">
              <a:lnSpc>
                <a:spcPct val="90000"/>
              </a:lnSpc>
            </a:pPr>
            <a:r>
              <a:rPr lang="en-US" altLang="en-US" sz="3200" dirty="0" smtClean="0"/>
              <a:t>Capacity of MAC </a:t>
            </a:r>
            <a:r>
              <a:rPr lang="en-US" altLang="en-US" sz="3200" dirty="0" smtClean="0"/>
              <a:t>Channels</a:t>
            </a:r>
          </a:p>
          <a:p>
            <a:pPr lvl="1">
              <a:lnSpc>
                <a:spcPct val="90000"/>
              </a:lnSpc>
            </a:pPr>
            <a:r>
              <a:rPr lang="en-US" altLang="en-US" sz="3200" dirty="0" smtClean="0"/>
              <a:t>Duality between BC and MAC channels</a:t>
            </a:r>
            <a:endParaRPr lang="en-US" altLang="en-US" sz="3200" dirty="0" smtClean="0"/>
          </a:p>
          <a:p>
            <a:pPr lvl="1">
              <a:lnSpc>
                <a:spcPct val="90000"/>
              </a:lnSpc>
            </a:pPr>
            <a:r>
              <a:rPr lang="en-US" altLang="en-US" sz="3200" dirty="0" smtClean="0"/>
              <a:t>MIMO Channels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Last Lecture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71500" y="1663700"/>
            <a:ext cx="78486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Overview of multiuser wireless systems and networks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Multiuser systems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Cellular, Ad-Hoc, Cognitive, and Sensor Networks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Random Access Techniques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ALOHA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CSMA-CD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Reservation Protocols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Random access works poorly in heavily loaded systems</a:t>
            </a:r>
          </a:p>
        </p:txBody>
      </p:sp>
    </p:spTree>
    <p:extLst>
      <p:ext uri="{BB962C8B-B14F-4D97-AF65-F5344CB8AC3E}">
        <p14:creationId xmlns:p14="http://schemas.microsoft.com/office/powerpoint/2010/main" val="2904105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3032760"/>
            <a:ext cx="7848600" cy="1143000"/>
          </a:xfrm>
        </p:spPr>
        <p:txBody>
          <a:bodyPr/>
          <a:lstStyle/>
          <a:p>
            <a:r>
              <a:rPr lang="en-US" sz="4400" dirty="0" smtClean="0"/>
              <a:t>Deterministic Bandwidth Sharing in Multiuser Channels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27706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167688" cy="1143000"/>
          </a:xfrm>
        </p:spPr>
        <p:txBody>
          <a:bodyPr/>
          <a:lstStyle/>
          <a:p>
            <a:r>
              <a:rPr lang="en-US" altLang="en-US" sz="4400" dirty="0" smtClean="0"/>
              <a:t>Deterministic Bandwidth </a:t>
            </a:r>
            <a:r>
              <a:rPr lang="en-US" altLang="en-US" sz="4400" dirty="0" smtClean="0"/>
              <a:t>Sharing</a:t>
            </a:r>
          </a:p>
        </p:txBody>
      </p:sp>
      <p:sp>
        <p:nvSpPr>
          <p:cNvPr id="43011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8163" y="1739900"/>
            <a:ext cx="784860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dirty="0" smtClean="0">
                <a:solidFill>
                  <a:srgbClr val="FF0000"/>
                </a:solidFill>
              </a:rPr>
              <a:t>Frequency Division</a:t>
            </a:r>
          </a:p>
          <a:p>
            <a:pPr>
              <a:lnSpc>
                <a:spcPct val="110000"/>
              </a:lnSpc>
            </a:pPr>
            <a:endParaRPr lang="en-US" altLang="en-US" dirty="0" smtClean="0"/>
          </a:p>
          <a:p>
            <a:pPr>
              <a:lnSpc>
                <a:spcPct val="110000"/>
              </a:lnSpc>
            </a:pPr>
            <a:r>
              <a:rPr lang="en-US" altLang="en-US" dirty="0" smtClean="0"/>
              <a:t>Time Division</a:t>
            </a:r>
          </a:p>
          <a:p>
            <a:pPr>
              <a:lnSpc>
                <a:spcPct val="110000"/>
              </a:lnSpc>
            </a:pPr>
            <a:endParaRPr lang="en-US" altLang="en-US" dirty="0" smtClean="0"/>
          </a:p>
          <a:p>
            <a:pPr>
              <a:lnSpc>
                <a:spcPct val="110000"/>
              </a:lnSpc>
            </a:pPr>
            <a:r>
              <a:rPr lang="en-US" altLang="en-US" dirty="0" smtClean="0">
                <a:solidFill>
                  <a:srgbClr val="00B050"/>
                </a:solidFill>
              </a:rPr>
              <a:t>Code Division</a:t>
            </a:r>
          </a:p>
          <a:p>
            <a:pPr lvl="1">
              <a:lnSpc>
                <a:spcPct val="110000"/>
              </a:lnSpc>
            </a:pPr>
            <a:r>
              <a:rPr lang="en-US" altLang="en-US" dirty="0" smtClean="0">
                <a:solidFill>
                  <a:srgbClr val="00B050"/>
                </a:solidFill>
              </a:rPr>
              <a:t>Multiuser Detection</a:t>
            </a:r>
          </a:p>
          <a:p>
            <a:pPr lvl="1">
              <a:lnSpc>
                <a:spcPct val="20000"/>
              </a:lnSpc>
            </a:pPr>
            <a:endParaRPr lang="en-US" altLang="en-US" sz="1400" dirty="0" smtClean="0"/>
          </a:p>
          <a:p>
            <a:pPr>
              <a:lnSpc>
                <a:spcPct val="110000"/>
              </a:lnSpc>
            </a:pPr>
            <a:r>
              <a:rPr lang="en-US" altLang="en-US" dirty="0" smtClean="0">
                <a:solidFill>
                  <a:schemeClr val="bg1"/>
                </a:solidFill>
              </a:rPr>
              <a:t>Space </a:t>
            </a:r>
            <a:r>
              <a:rPr lang="en-US" altLang="en-US" dirty="0" smtClean="0">
                <a:solidFill>
                  <a:schemeClr val="bg1"/>
                </a:solidFill>
              </a:rPr>
              <a:t>Division (MIMO)</a:t>
            </a:r>
            <a:endParaRPr lang="en-US" altLang="en-US" dirty="0" smtClean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n-US" altLang="en-US" dirty="0" smtClean="0">
                <a:solidFill>
                  <a:schemeClr val="bg1"/>
                </a:solidFill>
              </a:rPr>
              <a:t>Hybrid </a:t>
            </a:r>
            <a:r>
              <a:rPr lang="en-US" altLang="en-US" dirty="0" smtClean="0">
                <a:solidFill>
                  <a:schemeClr val="bg1"/>
                </a:solidFill>
              </a:rPr>
              <a:t>Schemes (OFDMA)</a:t>
            </a:r>
            <a:endParaRPr lang="en-US" altLang="en-US" dirty="0" smtClean="0">
              <a:solidFill>
                <a:schemeClr val="bg1"/>
              </a:solidFill>
            </a:endParaRPr>
          </a:p>
        </p:txBody>
      </p:sp>
      <p:grpSp>
        <p:nvGrpSpPr>
          <p:cNvPr id="43012" name="Group 5"/>
          <p:cNvGrpSpPr>
            <a:grpSpLocks/>
          </p:cNvGrpSpPr>
          <p:nvPr/>
        </p:nvGrpSpPr>
        <p:grpSpPr bwMode="auto">
          <a:xfrm>
            <a:off x="3771900" y="1625600"/>
            <a:ext cx="4187825" cy="1717675"/>
            <a:chOff x="687" y="2315"/>
            <a:chExt cx="3093" cy="2025"/>
          </a:xfrm>
        </p:grpSpPr>
        <p:sp>
          <p:nvSpPr>
            <p:cNvPr id="43229" name="Freeform 6"/>
            <p:cNvSpPr>
              <a:spLocks/>
            </p:cNvSpPr>
            <p:nvPr/>
          </p:nvSpPr>
          <p:spPr bwMode="auto">
            <a:xfrm>
              <a:off x="2251" y="3163"/>
              <a:ext cx="17" cy="378"/>
            </a:xfrm>
            <a:custGeom>
              <a:avLst/>
              <a:gdLst>
                <a:gd name="T0" fmla="*/ 8 w 17"/>
                <a:gd name="T1" fmla="*/ 13 h 378"/>
                <a:gd name="T2" fmla="*/ 0 w 17"/>
                <a:gd name="T3" fmla="*/ 6 h 378"/>
                <a:gd name="T4" fmla="*/ 0 w 17"/>
                <a:gd name="T5" fmla="*/ 377 h 378"/>
                <a:gd name="T6" fmla="*/ 16 w 17"/>
                <a:gd name="T7" fmla="*/ 377 h 378"/>
                <a:gd name="T8" fmla="*/ 16 w 17"/>
                <a:gd name="T9" fmla="*/ 6 h 378"/>
                <a:gd name="T10" fmla="*/ 8 w 17"/>
                <a:gd name="T11" fmla="*/ 0 h 378"/>
                <a:gd name="T12" fmla="*/ 8 w 17"/>
                <a:gd name="T13" fmla="*/ 13 h 3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8"/>
                <a:gd name="T23" fmla="*/ 17 w 17"/>
                <a:gd name="T24" fmla="*/ 378 h 3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8">
                  <a:moveTo>
                    <a:pt x="8" y="13"/>
                  </a:moveTo>
                  <a:lnTo>
                    <a:pt x="0" y="6"/>
                  </a:lnTo>
                  <a:lnTo>
                    <a:pt x="0" y="377"/>
                  </a:lnTo>
                  <a:lnTo>
                    <a:pt x="16" y="377"/>
                  </a:lnTo>
                  <a:lnTo>
                    <a:pt x="16" y="6"/>
                  </a:lnTo>
                  <a:lnTo>
                    <a:pt x="8" y="0"/>
                  </a:lnTo>
                  <a:lnTo>
                    <a:pt x="8" y="13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30" name="Freeform 7"/>
            <p:cNvSpPr>
              <a:spLocks/>
            </p:cNvSpPr>
            <p:nvPr/>
          </p:nvSpPr>
          <p:spPr bwMode="auto">
            <a:xfrm>
              <a:off x="1470" y="3163"/>
              <a:ext cx="788" cy="17"/>
            </a:xfrm>
            <a:custGeom>
              <a:avLst/>
              <a:gdLst>
                <a:gd name="T0" fmla="*/ 13 w 788"/>
                <a:gd name="T1" fmla="*/ 7 h 17"/>
                <a:gd name="T2" fmla="*/ 8 w 788"/>
                <a:gd name="T3" fmla="*/ 16 h 17"/>
                <a:gd name="T4" fmla="*/ 787 w 788"/>
                <a:gd name="T5" fmla="*/ 16 h 17"/>
                <a:gd name="T6" fmla="*/ 787 w 788"/>
                <a:gd name="T7" fmla="*/ 0 h 17"/>
                <a:gd name="T8" fmla="*/ 8 w 788"/>
                <a:gd name="T9" fmla="*/ 0 h 17"/>
                <a:gd name="T10" fmla="*/ 0 w 788"/>
                <a:gd name="T11" fmla="*/ 7 h 17"/>
                <a:gd name="T12" fmla="*/ 13 w 788"/>
                <a:gd name="T13" fmla="*/ 7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8"/>
                <a:gd name="T22" fmla="*/ 0 h 17"/>
                <a:gd name="T23" fmla="*/ 788 w 788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8" h="17">
                  <a:moveTo>
                    <a:pt x="13" y="7"/>
                  </a:moveTo>
                  <a:lnTo>
                    <a:pt x="8" y="16"/>
                  </a:lnTo>
                  <a:lnTo>
                    <a:pt x="787" y="16"/>
                  </a:lnTo>
                  <a:lnTo>
                    <a:pt x="787" y="0"/>
                  </a:lnTo>
                  <a:lnTo>
                    <a:pt x="8" y="0"/>
                  </a:lnTo>
                  <a:lnTo>
                    <a:pt x="0" y="7"/>
                  </a:lnTo>
                  <a:lnTo>
                    <a:pt x="13" y="7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31" name="Freeform 8"/>
            <p:cNvSpPr>
              <a:spLocks/>
            </p:cNvSpPr>
            <p:nvPr/>
          </p:nvSpPr>
          <p:spPr bwMode="auto">
            <a:xfrm>
              <a:off x="1470" y="3169"/>
              <a:ext cx="17" cy="378"/>
            </a:xfrm>
            <a:custGeom>
              <a:avLst/>
              <a:gdLst>
                <a:gd name="T0" fmla="*/ 9 w 17"/>
                <a:gd name="T1" fmla="*/ 364 h 378"/>
                <a:gd name="T2" fmla="*/ 16 w 17"/>
                <a:gd name="T3" fmla="*/ 371 h 378"/>
                <a:gd name="T4" fmla="*/ 16 w 17"/>
                <a:gd name="T5" fmla="*/ 0 h 378"/>
                <a:gd name="T6" fmla="*/ 0 w 17"/>
                <a:gd name="T7" fmla="*/ 0 h 378"/>
                <a:gd name="T8" fmla="*/ 0 w 17"/>
                <a:gd name="T9" fmla="*/ 371 h 378"/>
                <a:gd name="T10" fmla="*/ 9 w 17"/>
                <a:gd name="T11" fmla="*/ 377 h 378"/>
                <a:gd name="T12" fmla="*/ 9 w 17"/>
                <a:gd name="T13" fmla="*/ 364 h 3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8"/>
                <a:gd name="T23" fmla="*/ 17 w 17"/>
                <a:gd name="T24" fmla="*/ 378 h 3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8">
                  <a:moveTo>
                    <a:pt x="9" y="364"/>
                  </a:moveTo>
                  <a:lnTo>
                    <a:pt x="16" y="371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9" y="377"/>
                  </a:lnTo>
                  <a:lnTo>
                    <a:pt x="9" y="364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32" name="Freeform 9"/>
            <p:cNvSpPr>
              <a:spLocks/>
            </p:cNvSpPr>
            <p:nvPr/>
          </p:nvSpPr>
          <p:spPr bwMode="auto">
            <a:xfrm>
              <a:off x="1478" y="3533"/>
              <a:ext cx="780" cy="17"/>
            </a:xfrm>
            <a:custGeom>
              <a:avLst/>
              <a:gdLst>
                <a:gd name="T0" fmla="*/ 779 w 780"/>
                <a:gd name="T1" fmla="*/ 8 h 17"/>
                <a:gd name="T2" fmla="*/ 779 w 780"/>
                <a:gd name="T3" fmla="*/ 0 h 17"/>
                <a:gd name="T4" fmla="*/ 0 w 780"/>
                <a:gd name="T5" fmla="*/ 0 h 17"/>
                <a:gd name="T6" fmla="*/ 0 w 780"/>
                <a:gd name="T7" fmla="*/ 16 h 17"/>
                <a:gd name="T8" fmla="*/ 779 w 780"/>
                <a:gd name="T9" fmla="*/ 16 h 17"/>
                <a:gd name="T10" fmla="*/ 779 w 780"/>
                <a:gd name="T11" fmla="*/ 8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0"/>
                <a:gd name="T19" fmla="*/ 0 h 17"/>
                <a:gd name="T20" fmla="*/ 780 w 780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0" h="17">
                  <a:moveTo>
                    <a:pt x="779" y="8"/>
                  </a:moveTo>
                  <a:lnTo>
                    <a:pt x="779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779" y="16"/>
                  </a:lnTo>
                  <a:lnTo>
                    <a:pt x="779" y="8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33" name="Line 10"/>
            <p:cNvSpPr>
              <a:spLocks noChangeShapeType="1"/>
            </p:cNvSpPr>
            <p:nvPr/>
          </p:nvSpPr>
          <p:spPr bwMode="auto">
            <a:xfrm>
              <a:off x="2257" y="3540"/>
              <a:ext cx="16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234" name="Freeform 11"/>
            <p:cNvSpPr>
              <a:spLocks/>
            </p:cNvSpPr>
            <p:nvPr/>
          </p:nvSpPr>
          <p:spPr bwMode="auto">
            <a:xfrm>
              <a:off x="2255" y="2766"/>
              <a:ext cx="572" cy="411"/>
            </a:xfrm>
            <a:custGeom>
              <a:avLst/>
              <a:gdLst>
                <a:gd name="T0" fmla="*/ 4 w 572"/>
                <a:gd name="T1" fmla="*/ 410 h 411"/>
                <a:gd name="T2" fmla="*/ 8 w 572"/>
                <a:gd name="T3" fmla="*/ 408 h 411"/>
                <a:gd name="T4" fmla="*/ 571 w 572"/>
                <a:gd name="T5" fmla="*/ 10 h 411"/>
                <a:gd name="T6" fmla="*/ 565 w 572"/>
                <a:gd name="T7" fmla="*/ 0 h 411"/>
                <a:gd name="T8" fmla="*/ 0 w 572"/>
                <a:gd name="T9" fmla="*/ 399 h 411"/>
                <a:gd name="T10" fmla="*/ 4 w 572"/>
                <a:gd name="T11" fmla="*/ 397 h 411"/>
                <a:gd name="T12" fmla="*/ 4 w 572"/>
                <a:gd name="T13" fmla="*/ 410 h 4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2"/>
                <a:gd name="T22" fmla="*/ 0 h 411"/>
                <a:gd name="T23" fmla="*/ 572 w 572"/>
                <a:gd name="T24" fmla="*/ 411 h 41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2" h="411">
                  <a:moveTo>
                    <a:pt x="4" y="410"/>
                  </a:moveTo>
                  <a:lnTo>
                    <a:pt x="8" y="408"/>
                  </a:lnTo>
                  <a:lnTo>
                    <a:pt x="571" y="10"/>
                  </a:lnTo>
                  <a:lnTo>
                    <a:pt x="565" y="0"/>
                  </a:lnTo>
                  <a:lnTo>
                    <a:pt x="0" y="399"/>
                  </a:lnTo>
                  <a:lnTo>
                    <a:pt x="4" y="397"/>
                  </a:lnTo>
                  <a:lnTo>
                    <a:pt x="4" y="41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35" name="Freeform 12"/>
            <p:cNvSpPr>
              <a:spLocks/>
            </p:cNvSpPr>
            <p:nvPr/>
          </p:nvSpPr>
          <p:spPr bwMode="auto">
            <a:xfrm>
              <a:off x="1472" y="3163"/>
              <a:ext cx="788" cy="17"/>
            </a:xfrm>
            <a:custGeom>
              <a:avLst/>
              <a:gdLst>
                <a:gd name="T0" fmla="*/ 0 w 788"/>
                <a:gd name="T1" fmla="*/ 2 h 17"/>
                <a:gd name="T2" fmla="*/ 4 w 788"/>
                <a:gd name="T3" fmla="*/ 16 h 17"/>
                <a:gd name="T4" fmla="*/ 787 w 788"/>
                <a:gd name="T5" fmla="*/ 16 h 17"/>
                <a:gd name="T6" fmla="*/ 787 w 788"/>
                <a:gd name="T7" fmla="*/ 0 h 17"/>
                <a:gd name="T8" fmla="*/ 4 w 788"/>
                <a:gd name="T9" fmla="*/ 0 h 17"/>
                <a:gd name="T10" fmla="*/ 7 w 788"/>
                <a:gd name="T11" fmla="*/ 13 h 17"/>
                <a:gd name="T12" fmla="*/ 0 w 788"/>
                <a:gd name="T13" fmla="*/ 2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8"/>
                <a:gd name="T22" fmla="*/ 0 h 17"/>
                <a:gd name="T23" fmla="*/ 788 w 788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8" h="17">
                  <a:moveTo>
                    <a:pt x="0" y="2"/>
                  </a:moveTo>
                  <a:lnTo>
                    <a:pt x="4" y="16"/>
                  </a:lnTo>
                  <a:lnTo>
                    <a:pt x="787" y="16"/>
                  </a:lnTo>
                  <a:lnTo>
                    <a:pt x="787" y="0"/>
                  </a:lnTo>
                  <a:lnTo>
                    <a:pt x="4" y="0"/>
                  </a:lnTo>
                  <a:lnTo>
                    <a:pt x="7" y="13"/>
                  </a:lnTo>
                  <a:lnTo>
                    <a:pt x="0" y="2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36" name="Freeform 13"/>
            <p:cNvSpPr>
              <a:spLocks/>
            </p:cNvSpPr>
            <p:nvPr/>
          </p:nvSpPr>
          <p:spPr bwMode="auto">
            <a:xfrm>
              <a:off x="1472" y="2764"/>
              <a:ext cx="574" cy="411"/>
            </a:xfrm>
            <a:custGeom>
              <a:avLst/>
              <a:gdLst>
                <a:gd name="T0" fmla="*/ 569 w 574"/>
                <a:gd name="T1" fmla="*/ 0 h 411"/>
                <a:gd name="T2" fmla="*/ 565 w 574"/>
                <a:gd name="T3" fmla="*/ 2 h 411"/>
                <a:gd name="T4" fmla="*/ 0 w 574"/>
                <a:gd name="T5" fmla="*/ 401 h 411"/>
                <a:gd name="T6" fmla="*/ 7 w 574"/>
                <a:gd name="T7" fmla="*/ 410 h 411"/>
                <a:gd name="T8" fmla="*/ 573 w 574"/>
                <a:gd name="T9" fmla="*/ 12 h 411"/>
                <a:gd name="T10" fmla="*/ 569 w 574"/>
                <a:gd name="T11" fmla="*/ 13 h 411"/>
                <a:gd name="T12" fmla="*/ 569 w 574"/>
                <a:gd name="T13" fmla="*/ 0 h 4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4"/>
                <a:gd name="T22" fmla="*/ 0 h 411"/>
                <a:gd name="T23" fmla="*/ 574 w 574"/>
                <a:gd name="T24" fmla="*/ 411 h 41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4" h="411">
                  <a:moveTo>
                    <a:pt x="569" y="0"/>
                  </a:moveTo>
                  <a:lnTo>
                    <a:pt x="565" y="2"/>
                  </a:lnTo>
                  <a:lnTo>
                    <a:pt x="0" y="401"/>
                  </a:lnTo>
                  <a:lnTo>
                    <a:pt x="7" y="410"/>
                  </a:lnTo>
                  <a:lnTo>
                    <a:pt x="573" y="12"/>
                  </a:lnTo>
                  <a:lnTo>
                    <a:pt x="569" y="13"/>
                  </a:lnTo>
                  <a:lnTo>
                    <a:pt x="569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37" name="Freeform 14"/>
            <p:cNvSpPr>
              <a:spLocks/>
            </p:cNvSpPr>
            <p:nvPr/>
          </p:nvSpPr>
          <p:spPr bwMode="auto">
            <a:xfrm>
              <a:off x="2041" y="2764"/>
              <a:ext cx="782" cy="17"/>
            </a:xfrm>
            <a:custGeom>
              <a:avLst/>
              <a:gdLst>
                <a:gd name="T0" fmla="*/ 781 w 782"/>
                <a:gd name="T1" fmla="*/ 7 h 17"/>
                <a:gd name="T2" fmla="*/ 781 w 782"/>
                <a:gd name="T3" fmla="*/ 0 h 17"/>
                <a:gd name="T4" fmla="*/ 0 w 782"/>
                <a:gd name="T5" fmla="*/ 0 h 17"/>
                <a:gd name="T6" fmla="*/ 0 w 782"/>
                <a:gd name="T7" fmla="*/ 16 h 17"/>
                <a:gd name="T8" fmla="*/ 781 w 782"/>
                <a:gd name="T9" fmla="*/ 16 h 17"/>
                <a:gd name="T10" fmla="*/ 781 w 782"/>
                <a:gd name="T11" fmla="*/ 7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2"/>
                <a:gd name="T19" fmla="*/ 0 h 17"/>
                <a:gd name="T20" fmla="*/ 782 w 782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2" h="17">
                  <a:moveTo>
                    <a:pt x="781" y="7"/>
                  </a:moveTo>
                  <a:lnTo>
                    <a:pt x="781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781" y="16"/>
                  </a:lnTo>
                  <a:lnTo>
                    <a:pt x="781" y="7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38" name="Line 15"/>
            <p:cNvSpPr>
              <a:spLocks noChangeShapeType="1"/>
            </p:cNvSpPr>
            <p:nvPr/>
          </p:nvSpPr>
          <p:spPr bwMode="auto">
            <a:xfrm>
              <a:off x="2822" y="2770"/>
              <a:ext cx="16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239" name="Freeform 16"/>
            <p:cNvSpPr>
              <a:spLocks/>
            </p:cNvSpPr>
            <p:nvPr/>
          </p:nvSpPr>
          <p:spPr bwMode="auto">
            <a:xfrm>
              <a:off x="2817" y="2772"/>
              <a:ext cx="17" cy="375"/>
            </a:xfrm>
            <a:custGeom>
              <a:avLst/>
              <a:gdLst>
                <a:gd name="T0" fmla="*/ 13 w 17"/>
                <a:gd name="T1" fmla="*/ 374 h 375"/>
                <a:gd name="T2" fmla="*/ 16 w 17"/>
                <a:gd name="T3" fmla="*/ 370 h 375"/>
                <a:gd name="T4" fmla="*/ 16 w 17"/>
                <a:gd name="T5" fmla="*/ 0 h 375"/>
                <a:gd name="T6" fmla="*/ 0 w 17"/>
                <a:gd name="T7" fmla="*/ 0 h 375"/>
                <a:gd name="T8" fmla="*/ 0 w 17"/>
                <a:gd name="T9" fmla="*/ 370 h 375"/>
                <a:gd name="T10" fmla="*/ 2 w 17"/>
                <a:gd name="T11" fmla="*/ 364 h 375"/>
                <a:gd name="T12" fmla="*/ 13 w 17"/>
                <a:gd name="T13" fmla="*/ 374 h 3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5"/>
                <a:gd name="T23" fmla="*/ 17 w 17"/>
                <a:gd name="T24" fmla="*/ 375 h 37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5">
                  <a:moveTo>
                    <a:pt x="13" y="374"/>
                  </a:moveTo>
                  <a:lnTo>
                    <a:pt x="16" y="37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70"/>
                  </a:lnTo>
                  <a:lnTo>
                    <a:pt x="2" y="364"/>
                  </a:lnTo>
                  <a:lnTo>
                    <a:pt x="13" y="374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40" name="Freeform 17"/>
            <p:cNvSpPr>
              <a:spLocks/>
            </p:cNvSpPr>
            <p:nvPr/>
          </p:nvSpPr>
          <p:spPr bwMode="auto">
            <a:xfrm>
              <a:off x="2253" y="3136"/>
              <a:ext cx="574" cy="409"/>
            </a:xfrm>
            <a:custGeom>
              <a:avLst/>
              <a:gdLst>
                <a:gd name="T0" fmla="*/ 4 w 574"/>
                <a:gd name="T1" fmla="*/ 404 h 409"/>
                <a:gd name="T2" fmla="*/ 8 w 574"/>
                <a:gd name="T3" fmla="*/ 408 h 409"/>
                <a:gd name="T4" fmla="*/ 573 w 574"/>
                <a:gd name="T5" fmla="*/ 10 h 409"/>
                <a:gd name="T6" fmla="*/ 566 w 574"/>
                <a:gd name="T7" fmla="*/ 0 h 409"/>
                <a:gd name="T8" fmla="*/ 0 w 574"/>
                <a:gd name="T9" fmla="*/ 399 h 409"/>
                <a:gd name="T10" fmla="*/ 4 w 574"/>
                <a:gd name="T11" fmla="*/ 404 h 4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4"/>
                <a:gd name="T19" fmla="*/ 0 h 409"/>
                <a:gd name="T20" fmla="*/ 574 w 574"/>
                <a:gd name="T21" fmla="*/ 409 h 4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4" h="409">
                  <a:moveTo>
                    <a:pt x="4" y="404"/>
                  </a:moveTo>
                  <a:lnTo>
                    <a:pt x="8" y="408"/>
                  </a:lnTo>
                  <a:lnTo>
                    <a:pt x="573" y="10"/>
                  </a:lnTo>
                  <a:lnTo>
                    <a:pt x="566" y="0"/>
                  </a:lnTo>
                  <a:lnTo>
                    <a:pt x="0" y="399"/>
                  </a:lnTo>
                  <a:lnTo>
                    <a:pt x="4" y="404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41" name="Freeform 18"/>
            <p:cNvSpPr>
              <a:spLocks/>
            </p:cNvSpPr>
            <p:nvPr/>
          </p:nvSpPr>
          <p:spPr bwMode="auto">
            <a:xfrm>
              <a:off x="1476" y="3529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7 h 17"/>
                <a:gd name="T4" fmla="*/ 3 w 17"/>
                <a:gd name="T5" fmla="*/ 16 h 17"/>
                <a:gd name="T6" fmla="*/ 0 w 17"/>
                <a:gd name="T7" fmla="*/ 9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7"/>
                  </a:lnTo>
                  <a:lnTo>
                    <a:pt x="3" y="16"/>
                  </a:lnTo>
                  <a:lnTo>
                    <a:pt x="0" y="9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42" name="Freeform 19"/>
            <p:cNvSpPr>
              <a:spLocks/>
            </p:cNvSpPr>
            <p:nvPr/>
          </p:nvSpPr>
          <p:spPr bwMode="auto">
            <a:xfrm>
              <a:off x="1495" y="3515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43" name="Freeform 20"/>
            <p:cNvSpPr>
              <a:spLocks/>
            </p:cNvSpPr>
            <p:nvPr/>
          </p:nvSpPr>
          <p:spPr bwMode="auto">
            <a:xfrm>
              <a:off x="1516" y="3502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44" name="Freeform 21"/>
            <p:cNvSpPr>
              <a:spLocks/>
            </p:cNvSpPr>
            <p:nvPr/>
          </p:nvSpPr>
          <p:spPr bwMode="auto">
            <a:xfrm>
              <a:off x="1535" y="3489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45" name="Freeform 22"/>
            <p:cNvSpPr>
              <a:spLocks/>
            </p:cNvSpPr>
            <p:nvPr/>
          </p:nvSpPr>
          <p:spPr bwMode="auto">
            <a:xfrm>
              <a:off x="1554" y="3475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46" name="Freeform 23"/>
            <p:cNvSpPr>
              <a:spLocks/>
            </p:cNvSpPr>
            <p:nvPr/>
          </p:nvSpPr>
          <p:spPr bwMode="auto">
            <a:xfrm>
              <a:off x="1573" y="3460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7 h 17"/>
                <a:gd name="T4" fmla="*/ 4 w 17"/>
                <a:gd name="T5" fmla="*/ 16 h 17"/>
                <a:gd name="T6" fmla="*/ 0 w 17"/>
                <a:gd name="T7" fmla="*/ 9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7"/>
                  </a:lnTo>
                  <a:lnTo>
                    <a:pt x="4" y="16"/>
                  </a:lnTo>
                  <a:lnTo>
                    <a:pt x="0" y="9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47" name="Freeform 24"/>
            <p:cNvSpPr>
              <a:spLocks/>
            </p:cNvSpPr>
            <p:nvPr/>
          </p:nvSpPr>
          <p:spPr bwMode="auto">
            <a:xfrm>
              <a:off x="1592" y="3446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48" name="Freeform 25"/>
            <p:cNvSpPr>
              <a:spLocks/>
            </p:cNvSpPr>
            <p:nvPr/>
          </p:nvSpPr>
          <p:spPr bwMode="auto">
            <a:xfrm>
              <a:off x="1614" y="3433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1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1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49" name="Freeform 26"/>
            <p:cNvSpPr>
              <a:spLocks/>
            </p:cNvSpPr>
            <p:nvPr/>
          </p:nvSpPr>
          <p:spPr bwMode="auto">
            <a:xfrm>
              <a:off x="1633" y="3420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50" name="Freeform 27"/>
            <p:cNvSpPr>
              <a:spLocks/>
            </p:cNvSpPr>
            <p:nvPr/>
          </p:nvSpPr>
          <p:spPr bwMode="auto">
            <a:xfrm>
              <a:off x="1652" y="3406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51" name="Freeform 28"/>
            <p:cNvSpPr>
              <a:spLocks/>
            </p:cNvSpPr>
            <p:nvPr/>
          </p:nvSpPr>
          <p:spPr bwMode="auto">
            <a:xfrm>
              <a:off x="1671" y="3391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7 h 17"/>
                <a:gd name="T4" fmla="*/ 4 w 17"/>
                <a:gd name="T5" fmla="*/ 16 h 17"/>
                <a:gd name="T6" fmla="*/ 0 w 17"/>
                <a:gd name="T7" fmla="*/ 9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7"/>
                  </a:lnTo>
                  <a:lnTo>
                    <a:pt x="4" y="16"/>
                  </a:lnTo>
                  <a:lnTo>
                    <a:pt x="0" y="9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52" name="Freeform 29"/>
            <p:cNvSpPr>
              <a:spLocks/>
            </p:cNvSpPr>
            <p:nvPr/>
          </p:nvSpPr>
          <p:spPr bwMode="auto">
            <a:xfrm>
              <a:off x="1692" y="3377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53" name="Freeform 30"/>
            <p:cNvSpPr>
              <a:spLocks/>
            </p:cNvSpPr>
            <p:nvPr/>
          </p:nvSpPr>
          <p:spPr bwMode="auto">
            <a:xfrm>
              <a:off x="1711" y="3364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54" name="Freeform 31"/>
            <p:cNvSpPr>
              <a:spLocks/>
            </p:cNvSpPr>
            <p:nvPr/>
          </p:nvSpPr>
          <p:spPr bwMode="auto">
            <a:xfrm>
              <a:off x="1730" y="3351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55" name="Freeform 32"/>
            <p:cNvSpPr>
              <a:spLocks/>
            </p:cNvSpPr>
            <p:nvPr/>
          </p:nvSpPr>
          <p:spPr bwMode="auto">
            <a:xfrm>
              <a:off x="1750" y="3337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3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3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56" name="Freeform 33"/>
            <p:cNvSpPr>
              <a:spLocks/>
            </p:cNvSpPr>
            <p:nvPr/>
          </p:nvSpPr>
          <p:spPr bwMode="auto">
            <a:xfrm>
              <a:off x="1769" y="3322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1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1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57" name="Freeform 34"/>
            <p:cNvSpPr>
              <a:spLocks/>
            </p:cNvSpPr>
            <p:nvPr/>
          </p:nvSpPr>
          <p:spPr bwMode="auto">
            <a:xfrm>
              <a:off x="1790" y="3308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58" name="Freeform 35"/>
            <p:cNvSpPr>
              <a:spLocks/>
            </p:cNvSpPr>
            <p:nvPr/>
          </p:nvSpPr>
          <p:spPr bwMode="auto">
            <a:xfrm>
              <a:off x="1809" y="3295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59" name="Freeform 36"/>
            <p:cNvSpPr>
              <a:spLocks/>
            </p:cNvSpPr>
            <p:nvPr/>
          </p:nvSpPr>
          <p:spPr bwMode="auto">
            <a:xfrm>
              <a:off x="1828" y="3282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60" name="Freeform 37"/>
            <p:cNvSpPr>
              <a:spLocks/>
            </p:cNvSpPr>
            <p:nvPr/>
          </p:nvSpPr>
          <p:spPr bwMode="auto">
            <a:xfrm>
              <a:off x="1847" y="3266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6 h 17"/>
                <a:gd name="T4" fmla="*/ 4 w 17"/>
                <a:gd name="T5" fmla="*/ 16 h 17"/>
                <a:gd name="T6" fmla="*/ 0 w 17"/>
                <a:gd name="T7" fmla="*/ 9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6"/>
                  </a:lnTo>
                  <a:lnTo>
                    <a:pt x="4" y="16"/>
                  </a:lnTo>
                  <a:lnTo>
                    <a:pt x="0" y="9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61" name="Freeform 38"/>
            <p:cNvSpPr>
              <a:spLocks/>
            </p:cNvSpPr>
            <p:nvPr/>
          </p:nvSpPr>
          <p:spPr bwMode="auto">
            <a:xfrm>
              <a:off x="1866" y="3253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1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1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62" name="Freeform 39"/>
            <p:cNvSpPr>
              <a:spLocks/>
            </p:cNvSpPr>
            <p:nvPr/>
          </p:nvSpPr>
          <p:spPr bwMode="auto">
            <a:xfrm>
              <a:off x="1887" y="3239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63" name="Freeform 40"/>
            <p:cNvSpPr>
              <a:spLocks/>
            </p:cNvSpPr>
            <p:nvPr/>
          </p:nvSpPr>
          <p:spPr bwMode="auto">
            <a:xfrm>
              <a:off x="1907" y="3226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3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3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64" name="Freeform 41"/>
            <p:cNvSpPr>
              <a:spLocks/>
            </p:cNvSpPr>
            <p:nvPr/>
          </p:nvSpPr>
          <p:spPr bwMode="auto">
            <a:xfrm>
              <a:off x="1926" y="3213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65" name="Freeform 42"/>
            <p:cNvSpPr>
              <a:spLocks/>
            </p:cNvSpPr>
            <p:nvPr/>
          </p:nvSpPr>
          <p:spPr bwMode="auto">
            <a:xfrm>
              <a:off x="1945" y="3197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6 h 17"/>
                <a:gd name="T4" fmla="*/ 4 w 17"/>
                <a:gd name="T5" fmla="*/ 16 h 17"/>
                <a:gd name="T6" fmla="*/ 0 w 17"/>
                <a:gd name="T7" fmla="*/ 9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6"/>
                  </a:lnTo>
                  <a:lnTo>
                    <a:pt x="4" y="16"/>
                  </a:lnTo>
                  <a:lnTo>
                    <a:pt x="0" y="9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66" name="Freeform 43"/>
            <p:cNvSpPr>
              <a:spLocks/>
            </p:cNvSpPr>
            <p:nvPr/>
          </p:nvSpPr>
          <p:spPr bwMode="auto">
            <a:xfrm>
              <a:off x="1966" y="3184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1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1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67" name="Freeform 44"/>
            <p:cNvSpPr>
              <a:spLocks/>
            </p:cNvSpPr>
            <p:nvPr/>
          </p:nvSpPr>
          <p:spPr bwMode="auto">
            <a:xfrm>
              <a:off x="1985" y="3170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68" name="Freeform 45"/>
            <p:cNvSpPr>
              <a:spLocks/>
            </p:cNvSpPr>
            <p:nvPr/>
          </p:nvSpPr>
          <p:spPr bwMode="auto">
            <a:xfrm>
              <a:off x="2004" y="3157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69" name="Freeform 46"/>
            <p:cNvSpPr>
              <a:spLocks/>
            </p:cNvSpPr>
            <p:nvPr/>
          </p:nvSpPr>
          <p:spPr bwMode="auto">
            <a:xfrm>
              <a:off x="2024" y="3144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4 h 17"/>
                <a:gd name="T4" fmla="*/ 3 w 17"/>
                <a:gd name="T5" fmla="*/ 16 h 17"/>
                <a:gd name="T6" fmla="*/ 0 w 17"/>
                <a:gd name="T7" fmla="*/ 7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4"/>
                  </a:lnTo>
                  <a:lnTo>
                    <a:pt x="3" y="16"/>
                  </a:lnTo>
                  <a:lnTo>
                    <a:pt x="0" y="7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70" name="Freeform 47"/>
            <p:cNvSpPr>
              <a:spLocks/>
            </p:cNvSpPr>
            <p:nvPr/>
          </p:nvSpPr>
          <p:spPr bwMode="auto">
            <a:xfrm>
              <a:off x="2046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71" name="Freeform 48"/>
            <p:cNvSpPr>
              <a:spLocks/>
            </p:cNvSpPr>
            <p:nvPr/>
          </p:nvSpPr>
          <p:spPr bwMode="auto">
            <a:xfrm>
              <a:off x="2069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72" name="Freeform 49"/>
            <p:cNvSpPr>
              <a:spLocks/>
            </p:cNvSpPr>
            <p:nvPr/>
          </p:nvSpPr>
          <p:spPr bwMode="auto">
            <a:xfrm>
              <a:off x="2094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73" name="Freeform 50"/>
            <p:cNvSpPr>
              <a:spLocks/>
            </p:cNvSpPr>
            <p:nvPr/>
          </p:nvSpPr>
          <p:spPr bwMode="auto">
            <a:xfrm>
              <a:off x="2117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74" name="Freeform 51"/>
            <p:cNvSpPr>
              <a:spLocks/>
            </p:cNvSpPr>
            <p:nvPr/>
          </p:nvSpPr>
          <p:spPr bwMode="auto">
            <a:xfrm>
              <a:off x="2142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75" name="Freeform 52"/>
            <p:cNvSpPr>
              <a:spLocks/>
            </p:cNvSpPr>
            <p:nvPr/>
          </p:nvSpPr>
          <p:spPr bwMode="auto">
            <a:xfrm>
              <a:off x="2165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76" name="Freeform 53"/>
            <p:cNvSpPr>
              <a:spLocks/>
            </p:cNvSpPr>
            <p:nvPr/>
          </p:nvSpPr>
          <p:spPr bwMode="auto">
            <a:xfrm>
              <a:off x="2190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77" name="Freeform 54"/>
            <p:cNvSpPr>
              <a:spLocks/>
            </p:cNvSpPr>
            <p:nvPr/>
          </p:nvSpPr>
          <p:spPr bwMode="auto">
            <a:xfrm>
              <a:off x="2213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78" name="Freeform 55"/>
            <p:cNvSpPr>
              <a:spLocks/>
            </p:cNvSpPr>
            <p:nvPr/>
          </p:nvSpPr>
          <p:spPr bwMode="auto">
            <a:xfrm>
              <a:off x="2238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79" name="Freeform 56"/>
            <p:cNvSpPr>
              <a:spLocks/>
            </p:cNvSpPr>
            <p:nvPr/>
          </p:nvSpPr>
          <p:spPr bwMode="auto">
            <a:xfrm>
              <a:off x="2261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80" name="Freeform 57"/>
            <p:cNvSpPr>
              <a:spLocks/>
            </p:cNvSpPr>
            <p:nvPr/>
          </p:nvSpPr>
          <p:spPr bwMode="auto">
            <a:xfrm>
              <a:off x="2286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81" name="Freeform 58"/>
            <p:cNvSpPr>
              <a:spLocks/>
            </p:cNvSpPr>
            <p:nvPr/>
          </p:nvSpPr>
          <p:spPr bwMode="auto">
            <a:xfrm>
              <a:off x="2309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82" name="Freeform 59"/>
            <p:cNvSpPr>
              <a:spLocks/>
            </p:cNvSpPr>
            <p:nvPr/>
          </p:nvSpPr>
          <p:spPr bwMode="auto">
            <a:xfrm>
              <a:off x="2334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83" name="Freeform 60"/>
            <p:cNvSpPr>
              <a:spLocks/>
            </p:cNvSpPr>
            <p:nvPr/>
          </p:nvSpPr>
          <p:spPr bwMode="auto">
            <a:xfrm>
              <a:off x="2357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84" name="Freeform 61"/>
            <p:cNvSpPr>
              <a:spLocks/>
            </p:cNvSpPr>
            <p:nvPr/>
          </p:nvSpPr>
          <p:spPr bwMode="auto">
            <a:xfrm>
              <a:off x="2382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85" name="Freeform 62"/>
            <p:cNvSpPr>
              <a:spLocks/>
            </p:cNvSpPr>
            <p:nvPr/>
          </p:nvSpPr>
          <p:spPr bwMode="auto">
            <a:xfrm>
              <a:off x="2405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86" name="Freeform 63"/>
            <p:cNvSpPr>
              <a:spLocks/>
            </p:cNvSpPr>
            <p:nvPr/>
          </p:nvSpPr>
          <p:spPr bwMode="auto">
            <a:xfrm>
              <a:off x="2430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87" name="Freeform 64"/>
            <p:cNvSpPr>
              <a:spLocks/>
            </p:cNvSpPr>
            <p:nvPr/>
          </p:nvSpPr>
          <p:spPr bwMode="auto">
            <a:xfrm>
              <a:off x="2453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88" name="Freeform 65"/>
            <p:cNvSpPr>
              <a:spLocks/>
            </p:cNvSpPr>
            <p:nvPr/>
          </p:nvSpPr>
          <p:spPr bwMode="auto">
            <a:xfrm>
              <a:off x="2478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89" name="Freeform 66"/>
            <p:cNvSpPr>
              <a:spLocks/>
            </p:cNvSpPr>
            <p:nvPr/>
          </p:nvSpPr>
          <p:spPr bwMode="auto">
            <a:xfrm>
              <a:off x="2501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90" name="Freeform 67"/>
            <p:cNvSpPr>
              <a:spLocks/>
            </p:cNvSpPr>
            <p:nvPr/>
          </p:nvSpPr>
          <p:spPr bwMode="auto">
            <a:xfrm>
              <a:off x="2525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91" name="Freeform 68"/>
            <p:cNvSpPr>
              <a:spLocks/>
            </p:cNvSpPr>
            <p:nvPr/>
          </p:nvSpPr>
          <p:spPr bwMode="auto">
            <a:xfrm>
              <a:off x="2548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92" name="Freeform 69"/>
            <p:cNvSpPr>
              <a:spLocks/>
            </p:cNvSpPr>
            <p:nvPr/>
          </p:nvSpPr>
          <p:spPr bwMode="auto">
            <a:xfrm>
              <a:off x="2573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93" name="Freeform 70"/>
            <p:cNvSpPr>
              <a:spLocks/>
            </p:cNvSpPr>
            <p:nvPr/>
          </p:nvSpPr>
          <p:spPr bwMode="auto">
            <a:xfrm>
              <a:off x="2596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94" name="Freeform 71"/>
            <p:cNvSpPr>
              <a:spLocks/>
            </p:cNvSpPr>
            <p:nvPr/>
          </p:nvSpPr>
          <p:spPr bwMode="auto">
            <a:xfrm>
              <a:off x="2621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95" name="Freeform 72"/>
            <p:cNvSpPr>
              <a:spLocks/>
            </p:cNvSpPr>
            <p:nvPr/>
          </p:nvSpPr>
          <p:spPr bwMode="auto">
            <a:xfrm>
              <a:off x="2644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96" name="Freeform 73"/>
            <p:cNvSpPr>
              <a:spLocks/>
            </p:cNvSpPr>
            <p:nvPr/>
          </p:nvSpPr>
          <p:spPr bwMode="auto">
            <a:xfrm>
              <a:off x="2669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97" name="Freeform 74"/>
            <p:cNvSpPr>
              <a:spLocks/>
            </p:cNvSpPr>
            <p:nvPr/>
          </p:nvSpPr>
          <p:spPr bwMode="auto">
            <a:xfrm>
              <a:off x="2692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98" name="Freeform 75"/>
            <p:cNvSpPr>
              <a:spLocks/>
            </p:cNvSpPr>
            <p:nvPr/>
          </p:nvSpPr>
          <p:spPr bwMode="auto">
            <a:xfrm>
              <a:off x="2717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99" name="Freeform 76"/>
            <p:cNvSpPr>
              <a:spLocks/>
            </p:cNvSpPr>
            <p:nvPr/>
          </p:nvSpPr>
          <p:spPr bwMode="auto">
            <a:xfrm>
              <a:off x="2740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00" name="Freeform 77"/>
            <p:cNvSpPr>
              <a:spLocks/>
            </p:cNvSpPr>
            <p:nvPr/>
          </p:nvSpPr>
          <p:spPr bwMode="auto">
            <a:xfrm>
              <a:off x="2765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01" name="Freeform 78"/>
            <p:cNvSpPr>
              <a:spLocks/>
            </p:cNvSpPr>
            <p:nvPr/>
          </p:nvSpPr>
          <p:spPr bwMode="auto">
            <a:xfrm>
              <a:off x="2788" y="313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02" name="Freeform 79"/>
            <p:cNvSpPr>
              <a:spLocks/>
            </p:cNvSpPr>
            <p:nvPr/>
          </p:nvSpPr>
          <p:spPr bwMode="auto">
            <a:xfrm>
              <a:off x="2813" y="3138"/>
              <a:ext cx="17" cy="17"/>
            </a:xfrm>
            <a:custGeom>
              <a:avLst/>
              <a:gdLst>
                <a:gd name="T0" fmla="*/ 16 w 17"/>
                <a:gd name="T1" fmla="*/ 5 h 17"/>
                <a:gd name="T2" fmla="*/ 16 w 17"/>
                <a:gd name="T3" fmla="*/ 0 h 17"/>
                <a:gd name="T4" fmla="*/ 0 w 17"/>
                <a:gd name="T5" fmla="*/ 0 h 17"/>
                <a:gd name="T6" fmla="*/ 0 w 17"/>
                <a:gd name="T7" fmla="*/ 16 h 17"/>
                <a:gd name="T8" fmla="*/ 16 w 17"/>
                <a:gd name="T9" fmla="*/ 16 h 17"/>
                <a:gd name="T10" fmla="*/ 16 w 17"/>
                <a:gd name="T11" fmla="*/ 5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5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  <a:lnTo>
                    <a:pt x="16" y="5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03" name="Line 80"/>
            <p:cNvSpPr>
              <a:spLocks noChangeShapeType="1"/>
            </p:cNvSpPr>
            <p:nvPr/>
          </p:nvSpPr>
          <p:spPr bwMode="auto">
            <a:xfrm flipV="1">
              <a:off x="1154" y="3538"/>
              <a:ext cx="324" cy="23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304" name="Freeform 81"/>
            <p:cNvSpPr>
              <a:spLocks/>
            </p:cNvSpPr>
            <p:nvPr/>
          </p:nvSpPr>
          <p:spPr bwMode="auto">
            <a:xfrm>
              <a:off x="1112" y="3747"/>
              <a:ext cx="64" cy="53"/>
            </a:xfrm>
            <a:custGeom>
              <a:avLst/>
              <a:gdLst>
                <a:gd name="T0" fmla="*/ 42 w 64"/>
                <a:gd name="T1" fmla="*/ 0 h 53"/>
                <a:gd name="T2" fmla="*/ 0 w 64"/>
                <a:gd name="T3" fmla="*/ 52 h 53"/>
                <a:gd name="T4" fmla="*/ 63 w 64"/>
                <a:gd name="T5" fmla="*/ 27 h 53"/>
                <a:gd name="T6" fmla="*/ 42 w 64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4"/>
                <a:gd name="T13" fmla="*/ 0 h 53"/>
                <a:gd name="T14" fmla="*/ 64 w 64"/>
                <a:gd name="T15" fmla="*/ 53 h 5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4" h="53">
                  <a:moveTo>
                    <a:pt x="42" y="0"/>
                  </a:moveTo>
                  <a:lnTo>
                    <a:pt x="0" y="52"/>
                  </a:lnTo>
                  <a:lnTo>
                    <a:pt x="63" y="27"/>
                  </a:lnTo>
                  <a:lnTo>
                    <a:pt x="42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05" name="Line 82"/>
            <p:cNvSpPr>
              <a:spLocks noChangeShapeType="1"/>
            </p:cNvSpPr>
            <p:nvPr/>
          </p:nvSpPr>
          <p:spPr bwMode="auto">
            <a:xfrm flipV="1">
              <a:off x="2043" y="2463"/>
              <a:ext cx="0" cy="307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306" name="Freeform 83"/>
            <p:cNvSpPr>
              <a:spLocks/>
            </p:cNvSpPr>
            <p:nvPr/>
          </p:nvSpPr>
          <p:spPr bwMode="auto">
            <a:xfrm>
              <a:off x="2025" y="2408"/>
              <a:ext cx="36" cy="66"/>
            </a:xfrm>
            <a:custGeom>
              <a:avLst/>
              <a:gdLst>
                <a:gd name="T0" fmla="*/ 35 w 36"/>
                <a:gd name="T1" fmla="*/ 65 h 66"/>
                <a:gd name="T2" fmla="*/ 18 w 36"/>
                <a:gd name="T3" fmla="*/ 0 h 66"/>
                <a:gd name="T4" fmla="*/ 0 w 36"/>
                <a:gd name="T5" fmla="*/ 65 h 66"/>
                <a:gd name="T6" fmla="*/ 35 w 36"/>
                <a:gd name="T7" fmla="*/ 65 h 6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"/>
                <a:gd name="T13" fmla="*/ 0 h 66"/>
                <a:gd name="T14" fmla="*/ 36 w 36"/>
                <a:gd name="T15" fmla="*/ 66 h 6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" h="66">
                  <a:moveTo>
                    <a:pt x="35" y="65"/>
                  </a:moveTo>
                  <a:lnTo>
                    <a:pt x="18" y="0"/>
                  </a:lnTo>
                  <a:lnTo>
                    <a:pt x="0" y="65"/>
                  </a:lnTo>
                  <a:lnTo>
                    <a:pt x="35" y="65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07" name="Line 84"/>
            <p:cNvSpPr>
              <a:spLocks noChangeShapeType="1"/>
            </p:cNvSpPr>
            <p:nvPr/>
          </p:nvSpPr>
          <p:spPr bwMode="auto">
            <a:xfrm>
              <a:off x="2822" y="3140"/>
              <a:ext cx="359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308" name="Freeform 85"/>
            <p:cNvSpPr>
              <a:spLocks/>
            </p:cNvSpPr>
            <p:nvPr/>
          </p:nvSpPr>
          <p:spPr bwMode="auto">
            <a:xfrm>
              <a:off x="3169" y="3123"/>
              <a:ext cx="66" cy="35"/>
            </a:xfrm>
            <a:custGeom>
              <a:avLst/>
              <a:gdLst>
                <a:gd name="T0" fmla="*/ 0 w 66"/>
                <a:gd name="T1" fmla="*/ 34 h 35"/>
                <a:gd name="T2" fmla="*/ 65 w 66"/>
                <a:gd name="T3" fmla="*/ 17 h 35"/>
                <a:gd name="T4" fmla="*/ 0 w 66"/>
                <a:gd name="T5" fmla="*/ 0 h 35"/>
                <a:gd name="T6" fmla="*/ 0 w 66"/>
                <a:gd name="T7" fmla="*/ 34 h 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6"/>
                <a:gd name="T13" fmla="*/ 0 h 35"/>
                <a:gd name="T14" fmla="*/ 66 w 66"/>
                <a:gd name="T15" fmla="*/ 35 h 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6" h="35">
                  <a:moveTo>
                    <a:pt x="0" y="34"/>
                  </a:moveTo>
                  <a:lnTo>
                    <a:pt x="65" y="17"/>
                  </a:lnTo>
                  <a:lnTo>
                    <a:pt x="0" y="0"/>
                  </a:lnTo>
                  <a:lnTo>
                    <a:pt x="0" y="34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09" name="Freeform 86"/>
            <p:cNvSpPr>
              <a:spLocks/>
            </p:cNvSpPr>
            <p:nvPr/>
          </p:nvSpPr>
          <p:spPr bwMode="auto">
            <a:xfrm>
              <a:off x="2039" y="3128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10" name="Freeform 87"/>
            <p:cNvSpPr>
              <a:spLocks/>
            </p:cNvSpPr>
            <p:nvPr/>
          </p:nvSpPr>
          <p:spPr bwMode="auto">
            <a:xfrm>
              <a:off x="2039" y="3105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11" name="Freeform 88"/>
            <p:cNvSpPr>
              <a:spLocks/>
            </p:cNvSpPr>
            <p:nvPr/>
          </p:nvSpPr>
          <p:spPr bwMode="auto">
            <a:xfrm>
              <a:off x="2039" y="3080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12" name="Freeform 89"/>
            <p:cNvSpPr>
              <a:spLocks/>
            </p:cNvSpPr>
            <p:nvPr/>
          </p:nvSpPr>
          <p:spPr bwMode="auto">
            <a:xfrm>
              <a:off x="2039" y="3057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13" name="Freeform 90"/>
            <p:cNvSpPr>
              <a:spLocks/>
            </p:cNvSpPr>
            <p:nvPr/>
          </p:nvSpPr>
          <p:spPr bwMode="auto">
            <a:xfrm>
              <a:off x="2039" y="3032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14" name="Freeform 91"/>
            <p:cNvSpPr>
              <a:spLocks/>
            </p:cNvSpPr>
            <p:nvPr/>
          </p:nvSpPr>
          <p:spPr bwMode="auto">
            <a:xfrm>
              <a:off x="2039" y="3009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15" name="Freeform 92"/>
            <p:cNvSpPr>
              <a:spLocks/>
            </p:cNvSpPr>
            <p:nvPr/>
          </p:nvSpPr>
          <p:spPr bwMode="auto">
            <a:xfrm>
              <a:off x="2039" y="2985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16" name="Freeform 93"/>
            <p:cNvSpPr>
              <a:spLocks/>
            </p:cNvSpPr>
            <p:nvPr/>
          </p:nvSpPr>
          <p:spPr bwMode="auto">
            <a:xfrm>
              <a:off x="2039" y="2962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17" name="Freeform 94"/>
            <p:cNvSpPr>
              <a:spLocks/>
            </p:cNvSpPr>
            <p:nvPr/>
          </p:nvSpPr>
          <p:spPr bwMode="auto">
            <a:xfrm>
              <a:off x="2039" y="2937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18" name="Freeform 95"/>
            <p:cNvSpPr>
              <a:spLocks/>
            </p:cNvSpPr>
            <p:nvPr/>
          </p:nvSpPr>
          <p:spPr bwMode="auto">
            <a:xfrm>
              <a:off x="2039" y="2914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19" name="Freeform 96"/>
            <p:cNvSpPr>
              <a:spLocks/>
            </p:cNvSpPr>
            <p:nvPr/>
          </p:nvSpPr>
          <p:spPr bwMode="auto">
            <a:xfrm>
              <a:off x="2039" y="2889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20" name="Freeform 97"/>
            <p:cNvSpPr>
              <a:spLocks/>
            </p:cNvSpPr>
            <p:nvPr/>
          </p:nvSpPr>
          <p:spPr bwMode="auto">
            <a:xfrm>
              <a:off x="2039" y="2866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21" name="Freeform 98"/>
            <p:cNvSpPr>
              <a:spLocks/>
            </p:cNvSpPr>
            <p:nvPr/>
          </p:nvSpPr>
          <p:spPr bwMode="auto">
            <a:xfrm>
              <a:off x="2039" y="2841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22" name="Freeform 99"/>
            <p:cNvSpPr>
              <a:spLocks/>
            </p:cNvSpPr>
            <p:nvPr/>
          </p:nvSpPr>
          <p:spPr bwMode="auto">
            <a:xfrm>
              <a:off x="2039" y="2818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23" name="Freeform 100"/>
            <p:cNvSpPr>
              <a:spLocks/>
            </p:cNvSpPr>
            <p:nvPr/>
          </p:nvSpPr>
          <p:spPr bwMode="auto">
            <a:xfrm>
              <a:off x="2039" y="2793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24" name="Freeform 101"/>
            <p:cNvSpPr>
              <a:spLocks/>
            </p:cNvSpPr>
            <p:nvPr/>
          </p:nvSpPr>
          <p:spPr bwMode="auto">
            <a:xfrm>
              <a:off x="2039" y="2770"/>
              <a:ext cx="17" cy="17"/>
            </a:xfrm>
            <a:custGeom>
              <a:avLst/>
              <a:gdLst>
                <a:gd name="T0" fmla="*/ 9 w 17"/>
                <a:gd name="T1" fmla="*/ 0 h 17"/>
                <a:gd name="T2" fmla="*/ 0 w 17"/>
                <a:gd name="T3" fmla="*/ 0 h 17"/>
                <a:gd name="T4" fmla="*/ 0 w 17"/>
                <a:gd name="T5" fmla="*/ 16 h 17"/>
                <a:gd name="T6" fmla="*/ 16 w 17"/>
                <a:gd name="T7" fmla="*/ 16 h 17"/>
                <a:gd name="T8" fmla="*/ 16 w 17"/>
                <a:gd name="T9" fmla="*/ 0 h 17"/>
                <a:gd name="T10" fmla="*/ 9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9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9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25" name="Rectangle 102"/>
            <p:cNvSpPr>
              <a:spLocks noChangeArrowheads="1"/>
            </p:cNvSpPr>
            <p:nvPr/>
          </p:nvSpPr>
          <p:spPr bwMode="auto">
            <a:xfrm>
              <a:off x="2072" y="2315"/>
              <a:ext cx="1176" cy="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sz="1600">
                  <a:solidFill>
                    <a:srgbClr val="FF0000"/>
                  </a:solidFill>
                  <a:latin typeface="Arial" pitchFamily="34" charset="0"/>
                </a:rPr>
                <a:t>Code Space</a:t>
              </a:r>
            </a:p>
          </p:txBody>
        </p:sp>
        <p:sp>
          <p:nvSpPr>
            <p:cNvPr id="43326" name="Rectangle 103"/>
            <p:cNvSpPr>
              <a:spLocks noChangeArrowheads="1"/>
            </p:cNvSpPr>
            <p:nvPr/>
          </p:nvSpPr>
          <p:spPr bwMode="auto">
            <a:xfrm>
              <a:off x="3204" y="3033"/>
              <a:ext cx="576" cy="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sz="1600">
                  <a:solidFill>
                    <a:srgbClr val="FF0000"/>
                  </a:solidFill>
                  <a:latin typeface="Arial" pitchFamily="34" charset="0"/>
                </a:rPr>
                <a:t>Time</a:t>
              </a:r>
            </a:p>
          </p:txBody>
        </p:sp>
        <p:sp>
          <p:nvSpPr>
            <p:cNvPr id="43327" name="Rectangle 104"/>
            <p:cNvSpPr>
              <a:spLocks noChangeArrowheads="1"/>
            </p:cNvSpPr>
            <p:nvPr/>
          </p:nvSpPr>
          <p:spPr bwMode="auto">
            <a:xfrm>
              <a:off x="687" y="3770"/>
              <a:ext cx="1058" cy="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sz="1600">
                  <a:solidFill>
                    <a:srgbClr val="FF0000"/>
                  </a:solidFill>
                  <a:latin typeface="Arial" pitchFamily="34" charset="0"/>
                </a:rPr>
                <a:t>Frequency</a:t>
              </a:r>
            </a:p>
          </p:txBody>
        </p:sp>
        <p:sp>
          <p:nvSpPr>
            <p:cNvPr id="43328" name="Freeform 105"/>
            <p:cNvSpPr>
              <a:spLocks/>
            </p:cNvSpPr>
            <p:nvPr/>
          </p:nvSpPr>
          <p:spPr bwMode="auto">
            <a:xfrm>
              <a:off x="2391" y="3063"/>
              <a:ext cx="17" cy="377"/>
            </a:xfrm>
            <a:custGeom>
              <a:avLst/>
              <a:gdLst>
                <a:gd name="T0" fmla="*/ 9 w 17"/>
                <a:gd name="T1" fmla="*/ 14 h 377"/>
                <a:gd name="T2" fmla="*/ 0 w 17"/>
                <a:gd name="T3" fmla="*/ 6 h 377"/>
                <a:gd name="T4" fmla="*/ 0 w 17"/>
                <a:gd name="T5" fmla="*/ 376 h 377"/>
                <a:gd name="T6" fmla="*/ 16 w 17"/>
                <a:gd name="T7" fmla="*/ 376 h 377"/>
                <a:gd name="T8" fmla="*/ 16 w 17"/>
                <a:gd name="T9" fmla="*/ 6 h 377"/>
                <a:gd name="T10" fmla="*/ 9 w 17"/>
                <a:gd name="T11" fmla="*/ 0 h 377"/>
                <a:gd name="T12" fmla="*/ 9 w 17"/>
                <a:gd name="T13" fmla="*/ 14 h 3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7"/>
                <a:gd name="T23" fmla="*/ 17 w 17"/>
                <a:gd name="T24" fmla="*/ 377 h 37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7">
                  <a:moveTo>
                    <a:pt x="9" y="14"/>
                  </a:moveTo>
                  <a:lnTo>
                    <a:pt x="0" y="6"/>
                  </a:lnTo>
                  <a:lnTo>
                    <a:pt x="0" y="376"/>
                  </a:lnTo>
                  <a:lnTo>
                    <a:pt x="16" y="376"/>
                  </a:lnTo>
                  <a:lnTo>
                    <a:pt x="16" y="6"/>
                  </a:lnTo>
                  <a:lnTo>
                    <a:pt x="9" y="0"/>
                  </a:lnTo>
                  <a:lnTo>
                    <a:pt x="9" y="14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29" name="Freeform 106"/>
            <p:cNvSpPr>
              <a:spLocks/>
            </p:cNvSpPr>
            <p:nvPr/>
          </p:nvSpPr>
          <p:spPr bwMode="auto">
            <a:xfrm>
              <a:off x="1617" y="3063"/>
              <a:ext cx="783" cy="17"/>
            </a:xfrm>
            <a:custGeom>
              <a:avLst/>
              <a:gdLst>
                <a:gd name="T0" fmla="*/ 0 w 783"/>
                <a:gd name="T1" fmla="*/ 6 h 17"/>
                <a:gd name="T2" fmla="*/ 0 w 783"/>
                <a:gd name="T3" fmla="*/ 16 h 17"/>
                <a:gd name="T4" fmla="*/ 782 w 783"/>
                <a:gd name="T5" fmla="*/ 16 h 17"/>
                <a:gd name="T6" fmla="*/ 782 w 783"/>
                <a:gd name="T7" fmla="*/ 0 h 17"/>
                <a:gd name="T8" fmla="*/ 0 w 783"/>
                <a:gd name="T9" fmla="*/ 0 h 17"/>
                <a:gd name="T10" fmla="*/ 0 w 783"/>
                <a:gd name="T11" fmla="*/ 6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3"/>
                <a:gd name="T19" fmla="*/ 0 h 17"/>
                <a:gd name="T20" fmla="*/ 783 w 783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3" h="17">
                  <a:moveTo>
                    <a:pt x="0" y="6"/>
                  </a:moveTo>
                  <a:lnTo>
                    <a:pt x="0" y="16"/>
                  </a:lnTo>
                  <a:lnTo>
                    <a:pt x="782" y="16"/>
                  </a:lnTo>
                  <a:lnTo>
                    <a:pt x="782" y="0"/>
                  </a:lnTo>
                  <a:lnTo>
                    <a:pt x="0" y="0"/>
                  </a:lnTo>
                  <a:lnTo>
                    <a:pt x="0" y="6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30" name="Freeform 107"/>
            <p:cNvSpPr>
              <a:spLocks/>
            </p:cNvSpPr>
            <p:nvPr/>
          </p:nvSpPr>
          <p:spPr bwMode="auto">
            <a:xfrm>
              <a:off x="2533" y="2963"/>
              <a:ext cx="17" cy="379"/>
            </a:xfrm>
            <a:custGeom>
              <a:avLst/>
              <a:gdLst>
                <a:gd name="T0" fmla="*/ 9 w 17"/>
                <a:gd name="T1" fmla="*/ 14 h 379"/>
                <a:gd name="T2" fmla="*/ 0 w 17"/>
                <a:gd name="T3" fmla="*/ 8 h 379"/>
                <a:gd name="T4" fmla="*/ 0 w 17"/>
                <a:gd name="T5" fmla="*/ 378 h 379"/>
                <a:gd name="T6" fmla="*/ 16 w 17"/>
                <a:gd name="T7" fmla="*/ 378 h 379"/>
                <a:gd name="T8" fmla="*/ 16 w 17"/>
                <a:gd name="T9" fmla="*/ 8 h 379"/>
                <a:gd name="T10" fmla="*/ 9 w 17"/>
                <a:gd name="T11" fmla="*/ 0 h 379"/>
                <a:gd name="T12" fmla="*/ 9 w 17"/>
                <a:gd name="T13" fmla="*/ 14 h 3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9"/>
                <a:gd name="T23" fmla="*/ 17 w 17"/>
                <a:gd name="T24" fmla="*/ 379 h 37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9">
                  <a:moveTo>
                    <a:pt x="9" y="14"/>
                  </a:moveTo>
                  <a:lnTo>
                    <a:pt x="0" y="8"/>
                  </a:lnTo>
                  <a:lnTo>
                    <a:pt x="0" y="378"/>
                  </a:lnTo>
                  <a:lnTo>
                    <a:pt x="16" y="378"/>
                  </a:lnTo>
                  <a:lnTo>
                    <a:pt x="16" y="8"/>
                  </a:lnTo>
                  <a:lnTo>
                    <a:pt x="9" y="0"/>
                  </a:lnTo>
                  <a:lnTo>
                    <a:pt x="9" y="14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31" name="Freeform 108"/>
            <p:cNvSpPr>
              <a:spLocks/>
            </p:cNvSpPr>
            <p:nvPr/>
          </p:nvSpPr>
          <p:spPr bwMode="auto">
            <a:xfrm>
              <a:off x="1757" y="2963"/>
              <a:ext cx="785" cy="17"/>
            </a:xfrm>
            <a:custGeom>
              <a:avLst/>
              <a:gdLst>
                <a:gd name="T0" fmla="*/ 0 w 785"/>
                <a:gd name="T1" fmla="*/ 9 h 17"/>
                <a:gd name="T2" fmla="*/ 0 w 785"/>
                <a:gd name="T3" fmla="*/ 16 h 17"/>
                <a:gd name="T4" fmla="*/ 784 w 785"/>
                <a:gd name="T5" fmla="*/ 16 h 17"/>
                <a:gd name="T6" fmla="*/ 784 w 785"/>
                <a:gd name="T7" fmla="*/ 0 h 17"/>
                <a:gd name="T8" fmla="*/ 0 w 785"/>
                <a:gd name="T9" fmla="*/ 0 h 17"/>
                <a:gd name="T10" fmla="*/ 0 w 785"/>
                <a:gd name="T11" fmla="*/ 9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5"/>
                <a:gd name="T19" fmla="*/ 0 h 17"/>
                <a:gd name="T20" fmla="*/ 785 w 785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5" h="17">
                  <a:moveTo>
                    <a:pt x="0" y="9"/>
                  </a:moveTo>
                  <a:lnTo>
                    <a:pt x="0" y="16"/>
                  </a:lnTo>
                  <a:lnTo>
                    <a:pt x="784" y="16"/>
                  </a:lnTo>
                  <a:lnTo>
                    <a:pt x="784" y="0"/>
                  </a:lnTo>
                  <a:lnTo>
                    <a:pt x="0" y="0"/>
                  </a:lnTo>
                  <a:lnTo>
                    <a:pt x="0" y="9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32" name="Freeform 109"/>
            <p:cNvSpPr>
              <a:spLocks/>
            </p:cNvSpPr>
            <p:nvPr/>
          </p:nvSpPr>
          <p:spPr bwMode="auto">
            <a:xfrm>
              <a:off x="2675" y="2864"/>
              <a:ext cx="17" cy="378"/>
            </a:xfrm>
            <a:custGeom>
              <a:avLst/>
              <a:gdLst>
                <a:gd name="T0" fmla="*/ 7 w 17"/>
                <a:gd name="T1" fmla="*/ 13 h 378"/>
                <a:gd name="T2" fmla="*/ 0 w 17"/>
                <a:gd name="T3" fmla="*/ 7 h 378"/>
                <a:gd name="T4" fmla="*/ 0 w 17"/>
                <a:gd name="T5" fmla="*/ 377 h 378"/>
                <a:gd name="T6" fmla="*/ 16 w 17"/>
                <a:gd name="T7" fmla="*/ 377 h 378"/>
                <a:gd name="T8" fmla="*/ 16 w 17"/>
                <a:gd name="T9" fmla="*/ 7 h 378"/>
                <a:gd name="T10" fmla="*/ 7 w 17"/>
                <a:gd name="T11" fmla="*/ 0 h 378"/>
                <a:gd name="T12" fmla="*/ 7 w 17"/>
                <a:gd name="T13" fmla="*/ 13 h 3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8"/>
                <a:gd name="T23" fmla="*/ 17 w 17"/>
                <a:gd name="T24" fmla="*/ 378 h 3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8">
                  <a:moveTo>
                    <a:pt x="7" y="13"/>
                  </a:moveTo>
                  <a:lnTo>
                    <a:pt x="0" y="7"/>
                  </a:lnTo>
                  <a:lnTo>
                    <a:pt x="0" y="377"/>
                  </a:lnTo>
                  <a:lnTo>
                    <a:pt x="16" y="377"/>
                  </a:lnTo>
                  <a:lnTo>
                    <a:pt x="16" y="7"/>
                  </a:lnTo>
                  <a:lnTo>
                    <a:pt x="7" y="0"/>
                  </a:lnTo>
                  <a:lnTo>
                    <a:pt x="7" y="13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33" name="Freeform 110"/>
            <p:cNvSpPr>
              <a:spLocks/>
            </p:cNvSpPr>
            <p:nvPr/>
          </p:nvSpPr>
          <p:spPr bwMode="auto">
            <a:xfrm>
              <a:off x="1899" y="2864"/>
              <a:ext cx="783" cy="17"/>
            </a:xfrm>
            <a:custGeom>
              <a:avLst/>
              <a:gdLst>
                <a:gd name="T0" fmla="*/ 0 w 783"/>
                <a:gd name="T1" fmla="*/ 8 h 17"/>
                <a:gd name="T2" fmla="*/ 0 w 783"/>
                <a:gd name="T3" fmla="*/ 16 h 17"/>
                <a:gd name="T4" fmla="*/ 782 w 783"/>
                <a:gd name="T5" fmla="*/ 16 h 17"/>
                <a:gd name="T6" fmla="*/ 782 w 783"/>
                <a:gd name="T7" fmla="*/ 0 h 17"/>
                <a:gd name="T8" fmla="*/ 0 w 783"/>
                <a:gd name="T9" fmla="*/ 0 h 17"/>
                <a:gd name="T10" fmla="*/ 0 w 783"/>
                <a:gd name="T11" fmla="*/ 8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3"/>
                <a:gd name="T19" fmla="*/ 0 h 17"/>
                <a:gd name="T20" fmla="*/ 783 w 783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3" h="17">
                  <a:moveTo>
                    <a:pt x="0" y="8"/>
                  </a:moveTo>
                  <a:lnTo>
                    <a:pt x="0" y="16"/>
                  </a:lnTo>
                  <a:lnTo>
                    <a:pt x="782" y="16"/>
                  </a:lnTo>
                  <a:lnTo>
                    <a:pt x="782" y="0"/>
                  </a:lnTo>
                  <a:lnTo>
                    <a:pt x="0" y="0"/>
                  </a:lnTo>
                  <a:lnTo>
                    <a:pt x="0" y="8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013" name="Group 111"/>
          <p:cNvGrpSpPr>
            <a:grpSpLocks/>
          </p:cNvGrpSpPr>
          <p:nvPr/>
        </p:nvGrpSpPr>
        <p:grpSpPr bwMode="auto">
          <a:xfrm>
            <a:off x="4171950" y="2828925"/>
            <a:ext cx="3968750" cy="1327150"/>
            <a:chOff x="695" y="2095"/>
            <a:chExt cx="2993" cy="2035"/>
          </a:xfrm>
        </p:grpSpPr>
        <p:sp>
          <p:nvSpPr>
            <p:cNvPr id="43121" name="Freeform 112"/>
            <p:cNvSpPr>
              <a:spLocks/>
            </p:cNvSpPr>
            <p:nvPr/>
          </p:nvSpPr>
          <p:spPr bwMode="auto">
            <a:xfrm>
              <a:off x="2068" y="2609"/>
              <a:ext cx="570" cy="410"/>
            </a:xfrm>
            <a:custGeom>
              <a:avLst/>
              <a:gdLst>
                <a:gd name="T0" fmla="*/ 2 w 570"/>
                <a:gd name="T1" fmla="*/ 409 h 410"/>
                <a:gd name="T2" fmla="*/ 6 w 570"/>
                <a:gd name="T3" fmla="*/ 407 h 410"/>
                <a:gd name="T4" fmla="*/ 569 w 570"/>
                <a:gd name="T5" fmla="*/ 8 h 410"/>
                <a:gd name="T6" fmla="*/ 563 w 570"/>
                <a:gd name="T7" fmla="*/ 0 h 410"/>
                <a:gd name="T8" fmla="*/ 0 w 570"/>
                <a:gd name="T9" fmla="*/ 399 h 410"/>
                <a:gd name="T10" fmla="*/ 2 w 570"/>
                <a:gd name="T11" fmla="*/ 397 h 410"/>
                <a:gd name="T12" fmla="*/ 2 w 570"/>
                <a:gd name="T13" fmla="*/ 409 h 4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0"/>
                <a:gd name="T22" fmla="*/ 0 h 410"/>
                <a:gd name="T23" fmla="*/ 570 w 570"/>
                <a:gd name="T24" fmla="*/ 410 h 4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0" h="410">
                  <a:moveTo>
                    <a:pt x="2" y="409"/>
                  </a:moveTo>
                  <a:lnTo>
                    <a:pt x="6" y="407"/>
                  </a:lnTo>
                  <a:lnTo>
                    <a:pt x="569" y="8"/>
                  </a:lnTo>
                  <a:lnTo>
                    <a:pt x="563" y="0"/>
                  </a:lnTo>
                  <a:lnTo>
                    <a:pt x="0" y="399"/>
                  </a:lnTo>
                  <a:lnTo>
                    <a:pt x="2" y="397"/>
                  </a:lnTo>
                  <a:lnTo>
                    <a:pt x="2" y="409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22" name="Freeform 113"/>
            <p:cNvSpPr>
              <a:spLocks/>
            </p:cNvSpPr>
            <p:nvPr/>
          </p:nvSpPr>
          <p:spPr bwMode="auto">
            <a:xfrm>
              <a:off x="2064" y="3006"/>
              <a:ext cx="17" cy="17"/>
            </a:xfrm>
            <a:custGeom>
              <a:avLst/>
              <a:gdLst>
                <a:gd name="T0" fmla="*/ 16 w 17"/>
                <a:gd name="T1" fmla="*/ 8 h 17"/>
                <a:gd name="T2" fmla="*/ 8 w 17"/>
                <a:gd name="T3" fmla="*/ 16 h 17"/>
                <a:gd name="T4" fmla="*/ 8 w 17"/>
                <a:gd name="T5" fmla="*/ 0 h 17"/>
                <a:gd name="T6" fmla="*/ 0 w 17"/>
                <a:gd name="T7" fmla="*/ 8 h 17"/>
                <a:gd name="T8" fmla="*/ 16 w 17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8"/>
                  </a:moveTo>
                  <a:lnTo>
                    <a:pt x="8" y="16"/>
                  </a:lnTo>
                  <a:lnTo>
                    <a:pt x="8" y="0"/>
                  </a:lnTo>
                  <a:lnTo>
                    <a:pt x="0" y="8"/>
                  </a:lnTo>
                  <a:lnTo>
                    <a:pt x="16" y="8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23" name="Freeform 114"/>
            <p:cNvSpPr>
              <a:spLocks/>
            </p:cNvSpPr>
            <p:nvPr/>
          </p:nvSpPr>
          <p:spPr bwMode="auto">
            <a:xfrm>
              <a:off x="2064" y="3012"/>
              <a:ext cx="17" cy="371"/>
            </a:xfrm>
            <a:custGeom>
              <a:avLst/>
              <a:gdLst>
                <a:gd name="T0" fmla="*/ 8 w 17"/>
                <a:gd name="T1" fmla="*/ 370 h 371"/>
                <a:gd name="T2" fmla="*/ 16 w 17"/>
                <a:gd name="T3" fmla="*/ 370 h 371"/>
                <a:gd name="T4" fmla="*/ 16 w 17"/>
                <a:gd name="T5" fmla="*/ 0 h 371"/>
                <a:gd name="T6" fmla="*/ 0 w 17"/>
                <a:gd name="T7" fmla="*/ 0 h 371"/>
                <a:gd name="T8" fmla="*/ 0 w 17"/>
                <a:gd name="T9" fmla="*/ 370 h 371"/>
                <a:gd name="T10" fmla="*/ 8 w 17"/>
                <a:gd name="T11" fmla="*/ 370 h 3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371"/>
                <a:gd name="T20" fmla="*/ 17 w 17"/>
                <a:gd name="T21" fmla="*/ 371 h 37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371">
                  <a:moveTo>
                    <a:pt x="8" y="370"/>
                  </a:moveTo>
                  <a:lnTo>
                    <a:pt x="16" y="37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70"/>
                  </a:lnTo>
                  <a:lnTo>
                    <a:pt x="8" y="37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24" name="Freeform 115"/>
            <p:cNvSpPr>
              <a:spLocks/>
            </p:cNvSpPr>
            <p:nvPr/>
          </p:nvSpPr>
          <p:spPr bwMode="auto">
            <a:xfrm>
              <a:off x="1873" y="2609"/>
              <a:ext cx="572" cy="410"/>
            </a:xfrm>
            <a:custGeom>
              <a:avLst/>
              <a:gdLst>
                <a:gd name="T0" fmla="*/ 1 w 572"/>
                <a:gd name="T1" fmla="*/ 409 h 410"/>
                <a:gd name="T2" fmla="*/ 5 w 572"/>
                <a:gd name="T3" fmla="*/ 407 h 410"/>
                <a:gd name="T4" fmla="*/ 571 w 572"/>
                <a:gd name="T5" fmla="*/ 8 h 410"/>
                <a:gd name="T6" fmla="*/ 565 w 572"/>
                <a:gd name="T7" fmla="*/ 0 h 410"/>
                <a:gd name="T8" fmla="*/ 0 w 572"/>
                <a:gd name="T9" fmla="*/ 399 h 410"/>
                <a:gd name="T10" fmla="*/ 1 w 572"/>
                <a:gd name="T11" fmla="*/ 397 h 410"/>
                <a:gd name="T12" fmla="*/ 1 w 572"/>
                <a:gd name="T13" fmla="*/ 409 h 4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2"/>
                <a:gd name="T22" fmla="*/ 0 h 410"/>
                <a:gd name="T23" fmla="*/ 572 w 572"/>
                <a:gd name="T24" fmla="*/ 410 h 4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2" h="410">
                  <a:moveTo>
                    <a:pt x="1" y="409"/>
                  </a:moveTo>
                  <a:lnTo>
                    <a:pt x="5" y="407"/>
                  </a:lnTo>
                  <a:lnTo>
                    <a:pt x="571" y="8"/>
                  </a:lnTo>
                  <a:lnTo>
                    <a:pt x="565" y="0"/>
                  </a:lnTo>
                  <a:lnTo>
                    <a:pt x="0" y="399"/>
                  </a:lnTo>
                  <a:lnTo>
                    <a:pt x="1" y="397"/>
                  </a:lnTo>
                  <a:lnTo>
                    <a:pt x="1" y="409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25" name="Freeform 116"/>
            <p:cNvSpPr>
              <a:spLocks/>
            </p:cNvSpPr>
            <p:nvPr/>
          </p:nvSpPr>
          <p:spPr bwMode="auto">
            <a:xfrm>
              <a:off x="1871" y="3006"/>
              <a:ext cx="17" cy="17"/>
            </a:xfrm>
            <a:custGeom>
              <a:avLst/>
              <a:gdLst>
                <a:gd name="T0" fmla="*/ 16 w 17"/>
                <a:gd name="T1" fmla="*/ 8 h 17"/>
                <a:gd name="T2" fmla="*/ 5 w 17"/>
                <a:gd name="T3" fmla="*/ 16 h 17"/>
                <a:gd name="T4" fmla="*/ 5 w 17"/>
                <a:gd name="T5" fmla="*/ 0 h 17"/>
                <a:gd name="T6" fmla="*/ 0 w 17"/>
                <a:gd name="T7" fmla="*/ 8 h 17"/>
                <a:gd name="T8" fmla="*/ 16 w 17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8"/>
                  </a:moveTo>
                  <a:lnTo>
                    <a:pt x="5" y="16"/>
                  </a:lnTo>
                  <a:lnTo>
                    <a:pt x="5" y="0"/>
                  </a:lnTo>
                  <a:lnTo>
                    <a:pt x="0" y="8"/>
                  </a:lnTo>
                  <a:lnTo>
                    <a:pt x="16" y="8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26" name="Freeform 117"/>
            <p:cNvSpPr>
              <a:spLocks/>
            </p:cNvSpPr>
            <p:nvPr/>
          </p:nvSpPr>
          <p:spPr bwMode="auto">
            <a:xfrm>
              <a:off x="1871" y="3012"/>
              <a:ext cx="17" cy="371"/>
            </a:xfrm>
            <a:custGeom>
              <a:avLst/>
              <a:gdLst>
                <a:gd name="T0" fmla="*/ 5 w 17"/>
                <a:gd name="T1" fmla="*/ 370 h 371"/>
                <a:gd name="T2" fmla="*/ 16 w 17"/>
                <a:gd name="T3" fmla="*/ 370 h 371"/>
                <a:gd name="T4" fmla="*/ 16 w 17"/>
                <a:gd name="T5" fmla="*/ 0 h 371"/>
                <a:gd name="T6" fmla="*/ 0 w 17"/>
                <a:gd name="T7" fmla="*/ 0 h 371"/>
                <a:gd name="T8" fmla="*/ 0 w 17"/>
                <a:gd name="T9" fmla="*/ 370 h 371"/>
                <a:gd name="T10" fmla="*/ 5 w 17"/>
                <a:gd name="T11" fmla="*/ 370 h 3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371"/>
                <a:gd name="T20" fmla="*/ 17 w 17"/>
                <a:gd name="T21" fmla="*/ 371 h 37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371">
                  <a:moveTo>
                    <a:pt x="5" y="370"/>
                  </a:moveTo>
                  <a:lnTo>
                    <a:pt x="16" y="37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70"/>
                  </a:lnTo>
                  <a:lnTo>
                    <a:pt x="5" y="37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27" name="Freeform 118"/>
            <p:cNvSpPr>
              <a:spLocks/>
            </p:cNvSpPr>
            <p:nvPr/>
          </p:nvSpPr>
          <p:spPr bwMode="auto">
            <a:xfrm>
              <a:off x="2258" y="3006"/>
              <a:ext cx="17" cy="377"/>
            </a:xfrm>
            <a:custGeom>
              <a:avLst/>
              <a:gdLst>
                <a:gd name="T0" fmla="*/ 8 w 17"/>
                <a:gd name="T1" fmla="*/ 12 h 377"/>
                <a:gd name="T2" fmla="*/ 0 w 17"/>
                <a:gd name="T3" fmla="*/ 6 h 377"/>
                <a:gd name="T4" fmla="*/ 0 w 17"/>
                <a:gd name="T5" fmla="*/ 376 h 377"/>
                <a:gd name="T6" fmla="*/ 16 w 17"/>
                <a:gd name="T7" fmla="*/ 376 h 377"/>
                <a:gd name="T8" fmla="*/ 16 w 17"/>
                <a:gd name="T9" fmla="*/ 6 h 377"/>
                <a:gd name="T10" fmla="*/ 8 w 17"/>
                <a:gd name="T11" fmla="*/ 0 h 377"/>
                <a:gd name="T12" fmla="*/ 8 w 17"/>
                <a:gd name="T13" fmla="*/ 12 h 3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7"/>
                <a:gd name="T23" fmla="*/ 17 w 17"/>
                <a:gd name="T24" fmla="*/ 377 h 37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7">
                  <a:moveTo>
                    <a:pt x="8" y="12"/>
                  </a:moveTo>
                  <a:lnTo>
                    <a:pt x="0" y="6"/>
                  </a:lnTo>
                  <a:lnTo>
                    <a:pt x="0" y="376"/>
                  </a:lnTo>
                  <a:lnTo>
                    <a:pt x="16" y="376"/>
                  </a:lnTo>
                  <a:lnTo>
                    <a:pt x="16" y="6"/>
                  </a:lnTo>
                  <a:lnTo>
                    <a:pt x="8" y="0"/>
                  </a:lnTo>
                  <a:lnTo>
                    <a:pt x="8" y="12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28" name="Freeform 119"/>
            <p:cNvSpPr>
              <a:spLocks/>
            </p:cNvSpPr>
            <p:nvPr/>
          </p:nvSpPr>
          <p:spPr bwMode="auto">
            <a:xfrm>
              <a:off x="1478" y="3006"/>
              <a:ext cx="788" cy="17"/>
            </a:xfrm>
            <a:custGeom>
              <a:avLst/>
              <a:gdLst>
                <a:gd name="T0" fmla="*/ 13 w 788"/>
                <a:gd name="T1" fmla="*/ 8 h 17"/>
                <a:gd name="T2" fmla="*/ 6 w 788"/>
                <a:gd name="T3" fmla="*/ 16 h 17"/>
                <a:gd name="T4" fmla="*/ 787 w 788"/>
                <a:gd name="T5" fmla="*/ 16 h 17"/>
                <a:gd name="T6" fmla="*/ 787 w 788"/>
                <a:gd name="T7" fmla="*/ 0 h 17"/>
                <a:gd name="T8" fmla="*/ 6 w 788"/>
                <a:gd name="T9" fmla="*/ 0 h 17"/>
                <a:gd name="T10" fmla="*/ 0 w 788"/>
                <a:gd name="T11" fmla="*/ 8 h 17"/>
                <a:gd name="T12" fmla="*/ 13 w 788"/>
                <a:gd name="T13" fmla="*/ 8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8"/>
                <a:gd name="T22" fmla="*/ 0 h 17"/>
                <a:gd name="T23" fmla="*/ 788 w 788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8" h="17">
                  <a:moveTo>
                    <a:pt x="13" y="8"/>
                  </a:moveTo>
                  <a:lnTo>
                    <a:pt x="6" y="16"/>
                  </a:lnTo>
                  <a:lnTo>
                    <a:pt x="787" y="16"/>
                  </a:lnTo>
                  <a:lnTo>
                    <a:pt x="787" y="0"/>
                  </a:lnTo>
                  <a:lnTo>
                    <a:pt x="6" y="0"/>
                  </a:lnTo>
                  <a:lnTo>
                    <a:pt x="0" y="8"/>
                  </a:lnTo>
                  <a:lnTo>
                    <a:pt x="13" y="8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29" name="Freeform 120"/>
            <p:cNvSpPr>
              <a:spLocks/>
            </p:cNvSpPr>
            <p:nvPr/>
          </p:nvSpPr>
          <p:spPr bwMode="auto">
            <a:xfrm>
              <a:off x="1478" y="3012"/>
              <a:ext cx="17" cy="377"/>
            </a:xfrm>
            <a:custGeom>
              <a:avLst/>
              <a:gdLst>
                <a:gd name="T0" fmla="*/ 7 w 17"/>
                <a:gd name="T1" fmla="*/ 364 h 377"/>
                <a:gd name="T2" fmla="*/ 16 w 17"/>
                <a:gd name="T3" fmla="*/ 370 h 377"/>
                <a:gd name="T4" fmla="*/ 16 w 17"/>
                <a:gd name="T5" fmla="*/ 0 h 377"/>
                <a:gd name="T6" fmla="*/ 0 w 17"/>
                <a:gd name="T7" fmla="*/ 0 h 377"/>
                <a:gd name="T8" fmla="*/ 0 w 17"/>
                <a:gd name="T9" fmla="*/ 370 h 377"/>
                <a:gd name="T10" fmla="*/ 7 w 17"/>
                <a:gd name="T11" fmla="*/ 376 h 377"/>
                <a:gd name="T12" fmla="*/ 7 w 17"/>
                <a:gd name="T13" fmla="*/ 364 h 3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7"/>
                <a:gd name="T23" fmla="*/ 17 w 17"/>
                <a:gd name="T24" fmla="*/ 377 h 37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7">
                  <a:moveTo>
                    <a:pt x="7" y="364"/>
                  </a:moveTo>
                  <a:lnTo>
                    <a:pt x="16" y="37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70"/>
                  </a:lnTo>
                  <a:lnTo>
                    <a:pt x="7" y="376"/>
                  </a:lnTo>
                  <a:lnTo>
                    <a:pt x="7" y="364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30" name="Freeform 121"/>
            <p:cNvSpPr>
              <a:spLocks/>
            </p:cNvSpPr>
            <p:nvPr/>
          </p:nvSpPr>
          <p:spPr bwMode="auto">
            <a:xfrm>
              <a:off x="1484" y="3376"/>
              <a:ext cx="782" cy="17"/>
            </a:xfrm>
            <a:custGeom>
              <a:avLst/>
              <a:gdLst>
                <a:gd name="T0" fmla="*/ 781 w 782"/>
                <a:gd name="T1" fmla="*/ 8 h 17"/>
                <a:gd name="T2" fmla="*/ 781 w 782"/>
                <a:gd name="T3" fmla="*/ 0 h 17"/>
                <a:gd name="T4" fmla="*/ 0 w 782"/>
                <a:gd name="T5" fmla="*/ 0 h 17"/>
                <a:gd name="T6" fmla="*/ 0 w 782"/>
                <a:gd name="T7" fmla="*/ 16 h 17"/>
                <a:gd name="T8" fmla="*/ 781 w 782"/>
                <a:gd name="T9" fmla="*/ 16 h 17"/>
                <a:gd name="T10" fmla="*/ 781 w 782"/>
                <a:gd name="T11" fmla="*/ 8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2"/>
                <a:gd name="T19" fmla="*/ 0 h 17"/>
                <a:gd name="T20" fmla="*/ 782 w 782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2" h="17">
                  <a:moveTo>
                    <a:pt x="781" y="8"/>
                  </a:moveTo>
                  <a:lnTo>
                    <a:pt x="781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781" y="16"/>
                  </a:lnTo>
                  <a:lnTo>
                    <a:pt x="781" y="8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31" name="Line 122"/>
            <p:cNvSpPr>
              <a:spLocks noChangeShapeType="1"/>
            </p:cNvSpPr>
            <p:nvPr/>
          </p:nvSpPr>
          <p:spPr bwMode="auto">
            <a:xfrm>
              <a:off x="2265" y="3382"/>
              <a:ext cx="16" cy="0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132" name="Freeform 123"/>
            <p:cNvSpPr>
              <a:spLocks/>
            </p:cNvSpPr>
            <p:nvPr/>
          </p:nvSpPr>
          <p:spPr bwMode="auto">
            <a:xfrm>
              <a:off x="2262" y="2608"/>
              <a:ext cx="573" cy="411"/>
            </a:xfrm>
            <a:custGeom>
              <a:avLst/>
              <a:gdLst>
                <a:gd name="T0" fmla="*/ 3 w 573"/>
                <a:gd name="T1" fmla="*/ 410 h 411"/>
                <a:gd name="T2" fmla="*/ 7 w 573"/>
                <a:gd name="T3" fmla="*/ 410 h 411"/>
                <a:gd name="T4" fmla="*/ 572 w 573"/>
                <a:gd name="T5" fmla="*/ 9 h 411"/>
                <a:gd name="T6" fmla="*/ 565 w 573"/>
                <a:gd name="T7" fmla="*/ 0 h 411"/>
                <a:gd name="T8" fmla="*/ 0 w 573"/>
                <a:gd name="T9" fmla="*/ 398 h 411"/>
                <a:gd name="T10" fmla="*/ 3 w 573"/>
                <a:gd name="T11" fmla="*/ 398 h 411"/>
                <a:gd name="T12" fmla="*/ 3 w 573"/>
                <a:gd name="T13" fmla="*/ 410 h 4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3"/>
                <a:gd name="T22" fmla="*/ 0 h 411"/>
                <a:gd name="T23" fmla="*/ 573 w 573"/>
                <a:gd name="T24" fmla="*/ 411 h 41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3" h="411">
                  <a:moveTo>
                    <a:pt x="3" y="410"/>
                  </a:moveTo>
                  <a:lnTo>
                    <a:pt x="7" y="410"/>
                  </a:lnTo>
                  <a:lnTo>
                    <a:pt x="572" y="9"/>
                  </a:lnTo>
                  <a:lnTo>
                    <a:pt x="565" y="0"/>
                  </a:lnTo>
                  <a:lnTo>
                    <a:pt x="0" y="398"/>
                  </a:lnTo>
                  <a:lnTo>
                    <a:pt x="3" y="398"/>
                  </a:lnTo>
                  <a:lnTo>
                    <a:pt x="3" y="41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33" name="Freeform 124"/>
            <p:cNvSpPr>
              <a:spLocks/>
            </p:cNvSpPr>
            <p:nvPr/>
          </p:nvSpPr>
          <p:spPr bwMode="auto">
            <a:xfrm>
              <a:off x="1480" y="3006"/>
              <a:ext cx="786" cy="17"/>
            </a:xfrm>
            <a:custGeom>
              <a:avLst/>
              <a:gdLst>
                <a:gd name="T0" fmla="*/ 0 w 786"/>
                <a:gd name="T1" fmla="*/ 0 h 17"/>
                <a:gd name="T2" fmla="*/ 4 w 786"/>
                <a:gd name="T3" fmla="*/ 16 h 17"/>
                <a:gd name="T4" fmla="*/ 785 w 786"/>
                <a:gd name="T5" fmla="*/ 16 h 17"/>
                <a:gd name="T6" fmla="*/ 785 w 786"/>
                <a:gd name="T7" fmla="*/ 0 h 17"/>
                <a:gd name="T8" fmla="*/ 4 w 786"/>
                <a:gd name="T9" fmla="*/ 0 h 17"/>
                <a:gd name="T10" fmla="*/ 7 w 786"/>
                <a:gd name="T11" fmla="*/ 16 h 17"/>
                <a:gd name="T12" fmla="*/ 0 w 786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6"/>
                <a:gd name="T22" fmla="*/ 0 h 17"/>
                <a:gd name="T23" fmla="*/ 786 w 786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6" h="17">
                  <a:moveTo>
                    <a:pt x="0" y="0"/>
                  </a:moveTo>
                  <a:lnTo>
                    <a:pt x="4" y="16"/>
                  </a:lnTo>
                  <a:lnTo>
                    <a:pt x="785" y="16"/>
                  </a:lnTo>
                  <a:lnTo>
                    <a:pt x="785" y="0"/>
                  </a:lnTo>
                  <a:lnTo>
                    <a:pt x="4" y="0"/>
                  </a:lnTo>
                  <a:lnTo>
                    <a:pt x="7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34" name="Freeform 125"/>
            <p:cNvSpPr>
              <a:spLocks/>
            </p:cNvSpPr>
            <p:nvPr/>
          </p:nvSpPr>
          <p:spPr bwMode="auto">
            <a:xfrm>
              <a:off x="1480" y="2606"/>
              <a:ext cx="574" cy="413"/>
            </a:xfrm>
            <a:custGeom>
              <a:avLst/>
              <a:gdLst>
                <a:gd name="T0" fmla="*/ 569 w 574"/>
                <a:gd name="T1" fmla="*/ 0 h 413"/>
                <a:gd name="T2" fmla="*/ 565 w 574"/>
                <a:gd name="T3" fmla="*/ 2 h 413"/>
                <a:gd name="T4" fmla="*/ 0 w 574"/>
                <a:gd name="T5" fmla="*/ 400 h 413"/>
                <a:gd name="T6" fmla="*/ 7 w 574"/>
                <a:gd name="T7" fmla="*/ 412 h 413"/>
                <a:gd name="T8" fmla="*/ 573 w 574"/>
                <a:gd name="T9" fmla="*/ 11 h 413"/>
                <a:gd name="T10" fmla="*/ 569 w 574"/>
                <a:gd name="T11" fmla="*/ 13 h 413"/>
                <a:gd name="T12" fmla="*/ 569 w 574"/>
                <a:gd name="T13" fmla="*/ 0 h 4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4"/>
                <a:gd name="T22" fmla="*/ 0 h 413"/>
                <a:gd name="T23" fmla="*/ 574 w 574"/>
                <a:gd name="T24" fmla="*/ 413 h 41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4" h="413">
                  <a:moveTo>
                    <a:pt x="569" y="0"/>
                  </a:moveTo>
                  <a:lnTo>
                    <a:pt x="565" y="2"/>
                  </a:lnTo>
                  <a:lnTo>
                    <a:pt x="0" y="400"/>
                  </a:lnTo>
                  <a:lnTo>
                    <a:pt x="7" y="412"/>
                  </a:lnTo>
                  <a:lnTo>
                    <a:pt x="573" y="11"/>
                  </a:lnTo>
                  <a:lnTo>
                    <a:pt x="569" y="13"/>
                  </a:lnTo>
                  <a:lnTo>
                    <a:pt x="569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35" name="Freeform 126"/>
            <p:cNvSpPr>
              <a:spLocks/>
            </p:cNvSpPr>
            <p:nvPr/>
          </p:nvSpPr>
          <p:spPr bwMode="auto">
            <a:xfrm>
              <a:off x="2049" y="2606"/>
              <a:ext cx="783" cy="17"/>
            </a:xfrm>
            <a:custGeom>
              <a:avLst/>
              <a:gdLst>
                <a:gd name="T0" fmla="*/ 782 w 783"/>
                <a:gd name="T1" fmla="*/ 8 h 17"/>
                <a:gd name="T2" fmla="*/ 782 w 783"/>
                <a:gd name="T3" fmla="*/ 0 h 17"/>
                <a:gd name="T4" fmla="*/ 0 w 783"/>
                <a:gd name="T5" fmla="*/ 0 h 17"/>
                <a:gd name="T6" fmla="*/ 0 w 783"/>
                <a:gd name="T7" fmla="*/ 16 h 17"/>
                <a:gd name="T8" fmla="*/ 782 w 783"/>
                <a:gd name="T9" fmla="*/ 16 h 17"/>
                <a:gd name="T10" fmla="*/ 782 w 783"/>
                <a:gd name="T11" fmla="*/ 8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3"/>
                <a:gd name="T19" fmla="*/ 0 h 17"/>
                <a:gd name="T20" fmla="*/ 783 w 783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3" h="17">
                  <a:moveTo>
                    <a:pt x="782" y="8"/>
                  </a:moveTo>
                  <a:lnTo>
                    <a:pt x="782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782" y="16"/>
                  </a:lnTo>
                  <a:lnTo>
                    <a:pt x="782" y="8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36" name="Line 127"/>
            <p:cNvSpPr>
              <a:spLocks noChangeShapeType="1"/>
            </p:cNvSpPr>
            <p:nvPr/>
          </p:nvSpPr>
          <p:spPr bwMode="auto">
            <a:xfrm>
              <a:off x="2831" y="2613"/>
              <a:ext cx="16" cy="0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137" name="Freeform 128"/>
            <p:cNvSpPr>
              <a:spLocks/>
            </p:cNvSpPr>
            <p:nvPr/>
          </p:nvSpPr>
          <p:spPr bwMode="auto">
            <a:xfrm>
              <a:off x="2823" y="2613"/>
              <a:ext cx="17" cy="377"/>
            </a:xfrm>
            <a:custGeom>
              <a:avLst/>
              <a:gdLst>
                <a:gd name="T0" fmla="*/ 13 w 17"/>
                <a:gd name="T1" fmla="*/ 376 h 377"/>
                <a:gd name="T2" fmla="*/ 16 w 17"/>
                <a:gd name="T3" fmla="*/ 370 h 377"/>
                <a:gd name="T4" fmla="*/ 16 w 17"/>
                <a:gd name="T5" fmla="*/ 0 h 377"/>
                <a:gd name="T6" fmla="*/ 0 w 17"/>
                <a:gd name="T7" fmla="*/ 0 h 377"/>
                <a:gd name="T8" fmla="*/ 0 w 17"/>
                <a:gd name="T9" fmla="*/ 370 h 377"/>
                <a:gd name="T10" fmla="*/ 4 w 17"/>
                <a:gd name="T11" fmla="*/ 365 h 377"/>
                <a:gd name="T12" fmla="*/ 13 w 17"/>
                <a:gd name="T13" fmla="*/ 376 h 3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7"/>
                <a:gd name="T23" fmla="*/ 17 w 17"/>
                <a:gd name="T24" fmla="*/ 377 h 37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7">
                  <a:moveTo>
                    <a:pt x="13" y="376"/>
                  </a:moveTo>
                  <a:lnTo>
                    <a:pt x="16" y="37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70"/>
                  </a:lnTo>
                  <a:lnTo>
                    <a:pt x="4" y="365"/>
                  </a:lnTo>
                  <a:lnTo>
                    <a:pt x="13" y="376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38" name="Freeform 129"/>
            <p:cNvSpPr>
              <a:spLocks/>
            </p:cNvSpPr>
            <p:nvPr/>
          </p:nvSpPr>
          <p:spPr bwMode="auto">
            <a:xfrm>
              <a:off x="2262" y="2978"/>
              <a:ext cx="573" cy="411"/>
            </a:xfrm>
            <a:custGeom>
              <a:avLst/>
              <a:gdLst>
                <a:gd name="T0" fmla="*/ 3 w 573"/>
                <a:gd name="T1" fmla="*/ 404 h 411"/>
                <a:gd name="T2" fmla="*/ 7 w 573"/>
                <a:gd name="T3" fmla="*/ 410 h 411"/>
                <a:gd name="T4" fmla="*/ 572 w 573"/>
                <a:gd name="T5" fmla="*/ 11 h 411"/>
                <a:gd name="T6" fmla="*/ 565 w 573"/>
                <a:gd name="T7" fmla="*/ 0 h 411"/>
                <a:gd name="T8" fmla="*/ 0 w 573"/>
                <a:gd name="T9" fmla="*/ 398 h 411"/>
                <a:gd name="T10" fmla="*/ 3 w 573"/>
                <a:gd name="T11" fmla="*/ 404 h 4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3"/>
                <a:gd name="T19" fmla="*/ 0 h 411"/>
                <a:gd name="T20" fmla="*/ 573 w 573"/>
                <a:gd name="T21" fmla="*/ 411 h 4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3" h="411">
                  <a:moveTo>
                    <a:pt x="3" y="404"/>
                  </a:moveTo>
                  <a:lnTo>
                    <a:pt x="7" y="410"/>
                  </a:lnTo>
                  <a:lnTo>
                    <a:pt x="572" y="11"/>
                  </a:lnTo>
                  <a:lnTo>
                    <a:pt x="565" y="0"/>
                  </a:lnTo>
                  <a:lnTo>
                    <a:pt x="0" y="398"/>
                  </a:lnTo>
                  <a:lnTo>
                    <a:pt x="3" y="404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39" name="Freeform 130"/>
            <p:cNvSpPr>
              <a:spLocks/>
            </p:cNvSpPr>
            <p:nvPr/>
          </p:nvSpPr>
          <p:spPr bwMode="auto">
            <a:xfrm>
              <a:off x="1677" y="2609"/>
              <a:ext cx="572" cy="410"/>
            </a:xfrm>
            <a:custGeom>
              <a:avLst/>
              <a:gdLst>
                <a:gd name="T0" fmla="*/ 2 w 572"/>
                <a:gd name="T1" fmla="*/ 409 h 410"/>
                <a:gd name="T2" fmla="*/ 6 w 572"/>
                <a:gd name="T3" fmla="*/ 407 h 410"/>
                <a:gd name="T4" fmla="*/ 571 w 572"/>
                <a:gd name="T5" fmla="*/ 8 h 410"/>
                <a:gd name="T6" fmla="*/ 565 w 572"/>
                <a:gd name="T7" fmla="*/ 0 h 410"/>
                <a:gd name="T8" fmla="*/ 0 w 572"/>
                <a:gd name="T9" fmla="*/ 399 h 410"/>
                <a:gd name="T10" fmla="*/ 2 w 572"/>
                <a:gd name="T11" fmla="*/ 397 h 410"/>
                <a:gd name="T12" fmla="*/ 2 w 572"/>
                <a:gd name="T13" fmla="*/ 409 h 4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2"/>
                <a:gd name="T22" fmla="*/ 0 h 410"/>
                <a:gd name="T23" fmla="*/ 572 w 572"/>
                <a:gd name="T24" fmla="*/ 410 h 4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2" h="410">
                  <a:moveTo>
                    <a:pt x="2" y="409"/>
                  </a:moveTo>
                  <a:lnTo>
                    <a:pt x="6" y="407"/>
                  </a:lnTo>
                  <a:lnTo>
                    <a:pt x="571" y="8"/>
                  </a:lnTo>
                  <a:lnTo>
                    <a:pt x="565" y="0"/>
                  </a:lnTo>
                  <a:lnTo>
                    <a:pt x="0" y="399"/>
                  </a:lnTo>
                  <a:lnTo>
                    <a:pt x="2" y="397"/>
                  </a:lnTo>
                  <a:lnTo>
                    <a:pt x="2" y="409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40" name="Freeform 131"/>
            <p:cNvSpPr>
              <a:spLocks/>
            </p:cNvSpPr>
            <p:nvPr/>
          </p:nvSpPr>
          <p:spPr bwMode="auto">
            <a:xfrm>
              <a:off x="1675" y="3006"/>
              <a:ext cx="17" cy="17"/>
            </a:xfrm>
            <a:custGeom>
              <a:avLst/>
              <a:gdLst>
                <a:gd name="T0" fmla="*/ 16 w 17"/>
                <a:gd name="T1" fmla="*/ 8 h 17"/>
                <a:gd name="T2" fmla="*/ 6 w 17"/>
                <a:gd name="T3" fmla="*/ 16 h 17"/>
                <a:gd name="T4" fmla="*/ 6 w 17"/>
                <a:gd name="T5" fmla="*/ 0 h 17"/>
                <a:gd name="T6" fmla="*/ 0 w 17"/>
                <a:gd name="T7" fmla="*/ 8 h 17"/>
                <a:gd name="T8" fmla="*/ 16 w 17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8"/>
                  </a:moveTo>
                  <a:lnTo>
                    <a:pt x="6" y="16"/>
                  </a:lnTo>
                  <a:lnTo>
                    <a:pt x="6" y="0"/>
                  </a:lnTo>
                  <a:lnTo>
                    <a:pt x="0" y="8"/>
                  </a:lnTo>
                  <a:lnTo>
                    <a:pt x="16" y="8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41" name="Freeform 132"/>
            <p:cNvSpPr>
              <a:spLocks/>
            </p:cNvSpPr>
            <p:nvPr/>
          </p:nvSpPr>
          <p:spPr bwMode="auto">
            <a:xfrm>
              <a:off x="1675" y="3012"/>
              <a:ext cx="17" cy="371"/>
            </a:xfrm>
            <a:custGeom>
              <a:avLst/>
              <a:gdLst>
                <a:gd name="T0" fmla="*/ 6 w 17"/>
                <a:gd name="T1" fmla="*/ 370 h 371"/>
                <a:gd name="T2" fmla="*/ 16 w 17"/>
                <a:gd name="T3" fmla="*/ 370 h 371"/>
                <a:gd name="T4" fmla="*/ 16 w 17"/>
                <a:gd name="T5" fmla="*/ 0 h 371"/>
                <a:gd name="T6" fmla="*/ 0 w 17"/>
                <a:gd name="T7" fmla="*/ 0 h 371"/>
                <a:gd name="T8" fmla="*/ 0 w 17"/>
                <a:gd name="T9" fmla="*/ 370 h 371"/>
                <a:gd name="T10" fmla="*/ 6 w 17"/>
                <a:gd name="T11" fmla="*/ 370 h 3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371"/>
                <a:gd name="T20" fmla="*/ 17 w 17"/>
                <a:gd name="T21" fmla="*/ 371 h 37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371">
                  <a:moveTo>
                    <a:pt x="6" y="370"/>
                  </a:moveTo>
                  <a:lnTo>
                    <a:pt x="16" y="37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70"/>
                  </a:lnTo>
                  <a:lnTo>
                    <a:pt x="6" y="37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42" name="Freeform 133"/>
            <p:cNvSpPr>
              <a:spLocks/>
            </p:cNvSpPr>
            <p:nvPr/>
          </p:nvSpPr>
          <p:spPr bwMode="auto">
            <a:xfrm>
              <a:off x="1484" y="3372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3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43" name="Freeform 134"/>
            <p:cNvSpPr>
              <a:spLocks/>
            </p:cNvSpPr>
            <p:nvPr/>
          </p:nvSpPr>
          <p:spPr bwMode="auto">
            <a:xfrm>
              <a:off x="1503" y="3359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44" name="Freeform 135"/>
            <p:cNvSpPr>
              <a:spLocks/>
            </p:cNvSpPr>
            <p:nvPr/>
          </p:nvSpPr>
          <p:spPr bwMode="auto">
            <a:xfrm>
              <a:off x="1522" y="3346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45" name="Freeform 136"/>
            <p:cNvSpPr>
              <a:spLocks/>
            </p:cNvSpPr>
            <p:nvPr/>
          </p:nvSpPr>
          <p:spPr bwMode="auto">
            <a:xfrm>
              <a:off x="1543" y="3330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46" name="Freeform 137"/>
            <p:cNvSpPr>
              <a:spLocks/>
            </p:cNvSpPr>
            <p:nvPr/>
          </p:nvSpPr>
          <p:spPr bwMode="auto">
            <a:xfrm>
              <a:off x="1562" y="3317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47" name="Freeform 138"/>
            <p:cNvSpPr>
              <a:spLocks/>
            </p:cNvSpPr>
            <p:nvPr/>
          </p:nvSpPr>
          <p:spPr bwMode="auto">
            <a:xfrm>
              <a:off x="1581" y="3303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48" name="Freeform 139"/>
            <p:cNvSpPr>
              <a:spLocks/>
            </p:cNvSpPr>
            <p:nvPr/>
          </p:nvSpPr>
          <p:spPr bwMode="auto">
            <a:xfrm>
              <a:off x="1600" y="3290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49" name="Freeform 140"/>
            <p:cNvSpPr>
              <a:spLocks/>
            </p:cNvSpPr>
            <p:nvPr/>
          </p:nvSpPr>
          <p:spPr bwMode="auto">
            <a:xfrm>
              <a:off x="1620" y="3275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6 h 17"/>
                <a:gd name="T4" fmla="*/ 3 w 17"/>
                <a:gd name="T5" fmla="*/ 16 h 17"/>
                <a:gd name="T6" fmla="*/ 0 w 17"/>
                <a:gd name="T7" fmla="*/ 8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6"/>
                  </a:lnTo>
                  <a:lnTo>
                    <a:pt x="3" y="16"/>
                  </a:lnTo>
                  <a:lnTo>
                    <a:pt x="0" y="8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50" name="Freeform 141"/>
            <p:cNvSpPr>
              <a:spLocks/>
            </p:cNvSpPr>
            <p:nvPr/>
          </p:nvSpPr>
          <p:spPr bwMode="auto">
            <a:xfrm>
              <a:off x="1641" y="3261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51" name="Freeform 142"/>
            <p:cNvSpPr>
              <a:spLocks/>
            </p:cNvSpPr>
            <p:nvPr/>
          </p:nvSpPr>
          <p:spPr bwMode="auto">
            <a:xfrm>
              <a:off x="1660" y="3248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52" name="Freeform 143"/>
            <p:cNvSpPr>
              <a:spLocks/>
            </p:cNvSpPr>
            <p:nvPr/>
          </p:nvSpPr>
          <p:spPr bwMode="auto">
            <a:xfrm>
              <a:off x="1679" y="3234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53" name="Freeform 144"/>
            <p:cNvSpPr>
              <a:spLocks/>
            </p:cNvSpPr>
            <p:nvPr/>
          </p:nvSpPr>
          <p:spPr bwMode="auto">
            <a:xfrm>
              <a:off x="1698" y="3221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54" name="Freeform 145"/>
            <p:cNvSpPr>
              <a:spLocks/>
            </p:cNvSpPr>
            <p:nvPr/>
          </p:nvSpPr>
          <p:spPr bwMode="auto">
            <a:xfrm>
              <a:off x="1717" y="3206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6 h 17"/>
                <a:gd name="T4" fmla="*/ 4 w 17"/>
                <a:gd name="T5" fmla="*/ 16 h 17"/>
                <a:gd name="T6" fmla="*/ 0 w 17"/>
                <a:gd name="T7" fmla="*/ 8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6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55" name="Freeform 146"/>
            <p:cNvSpPr>
              <a:spLocks/>
            </p:cNvSpPr>
            <p:nvPr/>
          </p:nvSpPr>
          <p:spPr bwMode="auto">
            <a:xfrm>
              <a:off x="1738" y="3192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56" name="Freeform 147"/>
            <p:cNvSpPr>
              <a:spLocks/>
            </p:cNvSpPr>
            <p:nvPr/>
          </p:nvSpPr>
          <p:spPr bwMode="auto">
            <a:xfrm>
              <a:off x="1758" y="3179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3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57" name="Freeform 148"/>
            <p:cNvSpPr>
              <a:spLocks/>
            </p:cNvSpPr>
            <p:nvPr/>
          </p:nvSpPr>
          <p:spPr bwMode="auto">
            <a:xfrm>
              <a:off x="1777" y="3165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58" name="Freeform 149"/>
            <p:cNvSpPr>
              <a:spLocks/>
            </p:cNvSpPr>
            <p:nvPr/>
          </p:nvSpPr>
          <p:spPr bwMode="auto">
            <a:xfrm>
              <a:off x="1796" y="3152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59" name="Freeform 150"/>
            <p:cNvSpPr>
              <a:spLocks/>
            </p:cNvSpPr>
            <p:nvPr/>
          </p:nvSpPr>
          <p:spPr bwMode="auto">
            <a:xfrm>
              <a:off x="1817" y="3137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6 h 17"/>
                <a:gd name="T4" fmla="*/ 2 w 17"/>
                <a:gd name="T5" fmla="*/ 16 h 17"/>
                <a:gd name="T6" fmla="*/ 0 w 17"/>
                <a:gd name="T7" fmla="*/ 8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6"/>
                  </a:lnTo>
                  <a:lnTo>
                    <a:pt x="2" y="16"/>
                  </a:lnTo>
                  <a:lnTo>
                    <a:pt x="0" y="8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60" name="Freeform 151"/>
            <p:cNvSpPr>
              <a:spLocks/>
            </p:cNvSpPr>
            <p:nvPr/>
          </p:nvSpPr>
          <p:spPr bwMode="auto">
            <a:xfrm>
              <a:off x="1836" y="3123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61" name="Freeform 152"/>
            <p:cNvSpPr>
              <a:spLocks/>
            </p:cNvSpPr>
            <p:nvPr/>
          </p:nvSpPr>
          <p:spPr bwMode="auto">
            <a:xfrm>
              <a:off x="1855" y="3110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62" name="Freeform 153"/>
            <p:cNvSpPr>
              <a:spLocks/>
            </p:cNvSpPr>
            <p:nvPr/>
          </p:nvSpPr>
          <p:spPr bwMode="auto">
            <a:xfrm>
              <a:off x="1874" y="3096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63" name="Freeform 154"/>
            <p:cNvSpPr>
              <a:spLocks/>
            </p:cNvSpPr>
            <p:nvPr/>
          </p:nvSpPr>
          <p:spPr bwMode="auto">
            <a:xfrm>
              <a:off x="1894" y="3083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3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3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64" name="Freeform 155"/>
            <p:cNvSpPr>
              <a:spLocks/>
            </p:cNvSpPr>
            <p:nvPr/>
          </p:nvSpPr>
          <p:spPr bwMode="auto">
            <a:xfrm>
              <a:off x="1915" y="3068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7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7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65" name="Freeform 156"/>
            <p:cNvSpPr>
              <a:spLocks/>
            </p:cNvSpPr>
            <p:nvPr/>
          </p:nvSpPr>
          <p:spPr bwMode="auto">
            <a:xfrm>
              <a:off x="1934" y="3054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66" name="Freeform 157"/>
            <p:cNvSpPr>
              <a:spLocks/>
            </p:cNvSpPr>
            <p:nvPr/>
          </p:nvSpPr>
          <p:spPr bwMode="auto">
            <a:xfrm>
              <a:off x="1953" y="3041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67" name="Freeform 158"/>
            <p:cNvSpPr>
              <a:spLocks/>
            </p:cNvSpPr>
            <p:nvPr/>
          </p:nvSpPr>
          <p:spPr bwMode="auto">
            <a:xfrm>
              <a:off x="1972" y="3027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68" name="Freeform 159"/>
            <p:cNvSpPr>
              <a:spLocks/>
            </p:cNvSpPr>
            <p:nvPr/>
          </p:nvSpPr>
          <p:spPr bwMode="auto">
            <a:xfrm>
              <a:off x="1991" y="3012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7 h 17"/>
                <a:gd name="T4" fmla="*/ 4 w 17"/>
                <a:gd name="T5" fmla="*/ 16 h 17"/>
                <a:gd name="T6" fmla="*/ 0 w 17"/>
                <a:gd name="T7" fmla="*/ 9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7"/>
                  </a:lnTo>
                  <a:lnTo>
                    <a:pt x="4" y="16"/>
                  </a:lnTo>
                  <a:lnTo>
                    <a:pt x="0" y="9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69" name="Freeform 160"/>
            <p:cNvSpPr>
              <a:spLocks/>
            </p:cNvSpPr>
            <p:nvPr/>
          </p:nvSpPr>
          <p:spPr bwMode="auto">
            <a:xfrm>
              <a:off x="2012" y="2999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7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7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70" name="Freeform 161"/>
            <p:cNvSpPr>
              <a:spLocks/>
            </p:cNvSpPr>
            <p:nvPr/>
          </p:nvSpPr>
          <p:spPr bwMode="auto">
            <a:xfrm>
              <a:off x="2032" y="2985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3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71" name="Freeform 162"/>
            <p:cNvSpPr>
              <a:spLocks/>
            </p:cNvSpPr>
            <p:nvPr/>
          </p:nvSpPr>
          <p:spPr bwMode="auto">
            <a:xfrm>
              <a:off x="2053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72" name="Freeform 163"/>
            <p:cNvSpPr>
              <a:spLocks/>
            </p:cNvSpPr>
            <p:nvPr/>
          </p:nvSpPr>
          <p:spPr bwMode="auto">
            <a:xfrm>
              <a:off x="2078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73" name="Freeform 164"/>
            <p:cNvSpPr>
              <a:spLocks/>
            </p:cNvSpPr>
            <p:nvPr/>
          </p:nvSpPr>
          <p:spPr bwMode="auto">
            <a:xfrm>
              <a:off x="2101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74" name="Freeform 165"/>
            <p:cNvSpPr>
              <a:spLocks/>
            </p:cNvSpPr>
            <p:nvPr/>
          </p:nvSpPr>
          <p:spPr bwMode="auto">
            <a:xfrm>
              <a:off x="2126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75" name="Freeform 166"/>
            <p:cNvSpPr>
              <a:spLocks/>
            </p:cNvSpPr>
            <p:nvPr/>
          </p:nvSpPr>
          <p:spPr bwMode="auto">
            <a:xfrm>
              <a:off x="2148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76" name="Freeform 167"/>
            <p:cNvSpPr>
              <a:spLocks/>
            </p:cNvSpPr>
            <p:nvPr/>
          </p:nvSpPr>
          <p:spPr bwMode="auto">
            <a:xfrm>
              <a:off x="2173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77" name="Freeform 168"/>
            <p:cNvSpPr>
              <a:spLocks/>
            </p:cNvSpPr>
            <p:nvPr/>
          </p:nvSpPr>
          <p:spPr bwMode="auto">
            <a:xfrm>
              <a:off x="2196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78" name="Freeform 169"/>
            <p:cNvSpPr>
              <a:spLocks/>
            </p:cNvSpPr>
            <p:nvPr/>
          </p:nvSpPr>
          <p:spPr bwMode="auto">
            <a:xfrm>
              <a:off x="2221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79" name="Freeform 170"/>
            <p:cNvSpPr>
              <a:spLocks/>
            </p:cNvSpPr>
            <p:nvPr/>
          </p:nvSpPr>
          <p:spPr bwMode="auto">
            <a:xfrm>
              <a:off x="2244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80" name="Freeform 171"/>
            <p:cNvSpPr>
              <a:spLocks/>
            </p:cNvSpPr>
            <p:nvPr/>
          </p:nvSpPr>
          <p:spPr bwMode="auto">
            <a:xfrm>
              <a:off x="2269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81" name="Freeform 172"/>
            <p:cNvSpPr>
              <a:spLocks/>
            </p:cNvSpPr>
            <p:nvPr/>
          </p:nvSpPr>
          <p:spPr bwMode="auto">
            <a:xfrm>
              <a:off x="2292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82" name="Freeform 173"/>
            <p:cNvSpPr>
              <a:spLocks/>
            </p:cNvSpPr>
            <p:nvPr/>
          </p:nvSpPr>
          <p:spPr bwMode="auto">
            <a:xfrm>
              <a:off x="2317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83" name="Freeform 174"/>
            <p:cNvSpPr>
              <a:spLocks/>
            </p:cNvSpPr>
            <p:nvPr/>
          </p:nvSpPr>
          <p:spPr bwMode="auto">
            <a:xfrm>
              <a:off x="2340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84" name="Freeform 175"/>
            <p:cNvSpPr>
              <a:spLocks/>
            </p:cNvSpPr>
            <p:nvPr/>
          </p:nvSpPr>
          <p:spPr bwMode="auto">
            <a:xfrm>
              <a:off x="2365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85" name="Freeform 176"/>
            <p:cNvSpPr>
              <a:spLocks/>
            </p:cNvSpPr>
            <p:nvPr/>
          </p:nvSpPr>
          <p:spPr bwMode="auto">
            <a:xfrm>
              <a:off x="2388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86" name="Freeform 177"/>
            <p:cNvSpPr>
              <a:spLocks/>
            </p:cNvSpPr>
            <p:nvPr/>
          </p:nvSpPr>
          <p:spPr bwMode="auto">
            <a:xfrm>
              <a:off x="2413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87" name="Freeform 178"/>
            <p:cNvSpPr>
              <a:spLocks/>
            </p:cNvSpPr>
            <p:nvPr/>
          </p:nvSpPr>
          <p:spPr bwMode="auto">
            <a:xfrm>
              <a:off x="2436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88" name="Freeform 179"/>
            <p:cNvSpPr>
              <a:spLocks/>
            </p:cNvSpPr>
            <p:nvPr/>
          </p:nvSpPr>
          <p:spPr bwMode="auto">
            <a:xfrm>
              <a:off x="2461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89" name="Freeform 180"/>
            <p:cNvSpPr>
              <a:spLocks/>
            </p:cNvSpPr>
            <p:nvPr/>
          </p:nvSpPr>
          <p:spPr bwMode="auto">
            <a:xfrm>
              <a:off x="2484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90" name="Freeform 181"/>
            <p:cNvSpPr>
              <a:spLocks/>
            </p:cNvSpPr>
            <p:nvPr/>
          </p:nvSpPr>
          <p:spPr bwMode="auto">
            <a:xfrm>
              <a:off x="2509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91" name="Freeform 182"/>
            <p:cNvSpPr>
              <a:spLocks/>
            </p:cNvSpPr>
            <p:nvPr/>
          </p:nvSpPr>
          <p:spPr bwMode="auto">
            <a:xfrm>
              <a:off x="2532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92" name="Freeform 183"/>
            <p:cNvSpPr>
              <a:spLocks/>
            </p:cNvSpPr>
            <p:nvPr/>
          </p:nvSpPr>
          <p:spPr bwMode="auto">
            <a:xfrm>
              <a:off x="2557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93" name="Freeform 184"/>
            <p:cNvSpPr>
              <a:spLocks/>
            </p:cNvSpPr>
            <p:nvPr/>
          </p:nvSpPr>
          <p:spPr bwMode="auto">
            <a:xfrm>
              <a:off x="2580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94" name="Freeform 185"/>
            <p:cNvSpPr>
              <a:spLocks/>
            </p:cNvSpPr>
            <p:nvPr/>
          </p:nvSpPr>
          <p:spPr bwMode="auto">
            <a:xfrm>
              <a:off x="2605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95" name="Freeform 186"/>
            <p:cNvSpPr>
              <a:spLocks/>
            </p:cNvSpPr>
            <p:nvPr/>
          </p:nvSpPr>
          <p:spPr bwMode="auto">
            <a:xfrm>
              <a:off x="2628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96" name="Freeform 187"/>
            <p:cNvSpPr>
              <a:spLocks/>
            </p:cNvSpPr>
            <p:nvPr/>
          </p:nvSpPr>
          <p:spPr bwMode="auto">
            <a:xfrm>
              <a:off x="2652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97" name="Freeform 188"/>
            <p:cNvSpPr>
              <a:spLocks/>
            </p:cNvSpPr>
            <p:nvPr/>
          </p:nvSpPr>
          <p:spPr bwMode="auto">
            <a:xfrm>
              <a:off x="2675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98" name="Freeform 189"/>
            <p:cNvSpPr>
              <a:spLocks/>
            </p:cNvSpPr>
            <p:nvPr/>
          </p:nvSpPr>
          <p:spPr bwMode="auto">
            <a:xfrm>
              <a:off x="2700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99" name="Freeform 190"/>
            <p:cNvSpPr>
              <a:spLocks/>
            </p:cNvSpPr>
            <p:nvPr/>
          </p:nvSpPr>
          <p:spPr bwMode="auto">
            <a:xfrm>
              <a:off x="2723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200" name="Freeform 191"/>
            <p:cNvSpPr>
              <a:spLocks/>
            </p:cNvSpPr>
            <p:nvPr/>
          </p:nvSpPr>
          <p:spPr bwMode="auto">
            <a:xfrm>
              <a:off x="2748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201" name="Freeform 192"/>
            <p:cNvSpPr>
              <a:spLocks/>
            </p:cNvSpPr>
            <p:nvPr/>
          </p:nvSpPr>
          <p:spPr bwMode="auto">
            <a:xfrm>
              <a:off x="2771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202" name="Freeform 193"/>
            <p:cNvSpPr>
              <a:spLocks/>
            </p:cNvSpPr>
            <p:nvPr/>
          </p:nvSpPr>
          <p:spPr bwMode="auto">
            <a:xfrm>
              <a:off x="2796" y="297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203" name="Freeform 194"/>
            <p:cNvSpPr>
              <a:spLocks/>
            </p:cNvSpPr>
            <p:nvPr/>
          </p:nvSpPr>
          <p:spPr bwMode="auto">
            <a:xfrm>
              <a:off x="2819" y="2979"/>
              <a:ext cx="17" cy="17"/>
            </a:xfrm>
            <a:custGeom>
              <a:avLst/>
              <a:gdLst>
                <a:gd name="T0" fmla="*/ 16 w 17"/>
                <a:gd name="T1" fmla="*/ 10 h 17"/>
                <a:gd name="T2" fmla="*/ 16 w 17"/>
                <a:gd name="T3" fmla="*/ 0 h 17"/>
                <a:gd name="T4" fmla="*/ 0 w 17"/>
                <a:gd name="T5" fmla="*/ 0 h 17"/>
                <a:gd name="T6" fmla="*/ 0 w 17"/>
                <a:gd name="T7" fmla="*/ 16 h 17"/>
                <a:gd name="T8" fmla="*/ 16 w 17"/>
                <a:gd name="T9" fmla="*/ 16 h 17"/>
                <a:gd name="T10" fmla="*/ 16 w 17"/>
                <a:gd name="T11" fmla="*/ 1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10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  <a:lnTo>
                    <a:pt x="16" y="1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204" name="Line 195"/>
            <p:cNvSpPr>
              <a:spLocks noChangeShapeType="1"/>
            </p:cNvSpPr>
            <p:nvPr/>
          </p:nvSpPr>
          <p:spPr bwMode="auto">
            <a:xfrm flipV="1">
              <a:off x="1162" y="3382"/>
              <a:ext cx="324" cy="228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205" name="Freeform 196"/>
            <p:cNvSpPr>
              <a:spLocks/>
            </p:cNvSpPr>
            <p:nvPr/>
          </p:nvSpPr>
          <p:spPr bwMode="auto">
            <a:xfrm>
              <a:off x="1120" y="3589"/>
              <a:ext cx="64" cy="53"/>
            </a:xfrm>
            <a:custGeom>
              <a:avLst/>
              <a:gdLst>
                <a:gd name="T0" fmla="*/ 42 w 64"/>
                <a:gd name="T1" fmla="*/ 0 h 53"/>
                <a:gd name="T2" fmla="*/ 0 w 64"/>
                <a:gd name="T3" fmla="*/ 52 h 53"/>
                <a:gd name="T4" fmla="*/ 63 w 64"/>
                <a:gd name="T5" fmla="*/ 29 h 53"/>
                <a:gd name="T6" fmla="*/ 42 w 64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4"/>
                <a:gd name="T13" fmla="*/ 0 h 53"/>
                <a:gd name="T14" fmla="*/ 64 w 64"/>
                <a:gd name="T15" fmla="*/ 53 h 5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4" h="53">
                  <a:moveTo>
                    <a:pt x="42" y="0"/>
                  </a:moveTo>
                  <a:lnTo>
                    <a:pt x="0" y="52"/>
                  </a:lnTo>
                  <a:lnTo>
                    <a:pt x="63" y="29"/>
                  </a:lnTo>
                  <a:lnTo>
                    <a:pt x="42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206" name="Line 197"/>
            <p:cNvSpPr>
              <a:spLocks noChangeShapeType="1"/>
            </p:cNvSpPr>
            <p:nvPr/>
          </p:nvSpPr>
          <p:spPr bwMode="auto">
            <a:xfrm flipV="1">
              <a:off x="2051" y="2305"/>
              <a:ext cx="0" cy="308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207" name="Freeform 198"/>
            <p:cNvSpPr>
              <a:spLocks/>
            </p:cNvSpPr>
            <p:nvPr/>
          </p:nvSpPr>
          <p:spPr bwMode="auto">
            <a:xfrm>
              <a:off x="2034" y="2249"/>
              <a:ext cx="35" cy="66"/>
            </a:xfrm>
            <a:custGeom>
              <a:avLst/>
              <a:gdLst>
                <a:gd name="T0" fmla="*/ 34 w 35"/>
                <a:gd name="T1" fmla="*/ 65 h 66"/>
                <a:gd name="T2" fmla="*/ 17 w 35"/>
                <a:gd name="T3" fmla="*/ 0 h 66"/>
                <a:gd name="T4" fmla="*/ 0 w 35"/>
                <a:gd name="T5" fmla="*/ 65 h 66"/>
                <a:gd name="T6" fmla="*/ 34 w 35"/>
                <a:gd name="T7" fmla="*/ 65 h 6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66"/>
                <a:gd name="T14" fmla="*/ 35 w 35"/>
                <a:gd name="T15" fmla="*/ 66 h 6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66">
                  <a:moveTo>
                    <a:pt x="34" y="65"/>
                  </a:moveTo>
                  <a:lnTo>
                    <a:pt x="17" y="0"/>
                  </a:lnTo>
                  <a:lnTo>
                    <a:pt x="0" y="65"/>
                  </a:lnTo>
                  <a:lnTo>
                    <a:pt x="34" y="65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208" name="Line 199"/>
            <p:cNvSpPr>
              <a:spLocks noChangeShapeType="1"/>
            </p:cNvSpPr>
            <p:nvPr/>
          </p:nvSpPr>
          <p:spPr bwMode="auto">
            <a:xfrm>
              <a:off x="2831" y="2983"/>
              <a:ext cx="358" cy="0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209" name="Freeform 200"/>
            <p:cNvSpPr>
              <a:spLocks/>
            </p:cNvSpPr>
            <p:nvPr/>
          </p:nvSpPr>
          <p:spPr bwMode="auto">
            <a:xfrm>
              <a:off x="3177" y="2964"/>
              <a:ext cx="67" cy="38"/>
            </a:xfrm>
            <a:custGeom>
              <a:avLst/>
              <a:gdLst>
                <a:gd name="T0" fmla="*/ 0 w 67"/>
                <a:gd name="T1" fmla="*/ 37 h 38"/>
                <a:gd name="T2" fmla="*/ 66 w 67"/>
                <a:gd name="T3" fmla="*/ 17 h 38"/>
                <a:gd name="T4" fmla="*/ 0 w 67"/>
                <a:gd name="T5" fmla="*/ 0 h 38"/>
                <a:gd name="T6" fmla="*/ 0 w 67"/>
                <a:gd name="T7" fmla="*/ 37 h 3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"/>
                <a:gd name="T13" fmla="*/ 0 h 38"/>
                <a:gd name="T14" fmla="*/ 67 w 67"/>
                <a:gd name="T15" fmla="*/ 38 h 3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" h="38">
                  <a:moveTo>
                    <a:pt x="0" y="37"/>
                  </a:moveTo>
                  <a:lnTo>
                    <a:pt x="66" y="17"/>
                  </a:lnTo>
                  <a:lnTo>
                    <a:pt x="0" y="0"/>
                  </a:lnTo>
                  <a:lnTo>
                    <a:pt x="0" y="37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210" name="Freeform 201"/>
            <p:cNvSpPr>
              <a:spLocks/>
            </p:cNvSpPr>
            <p:nvPr/>
          </p:nvSpPr>
          <p:spPr bwMode="auto">
            <a:xfrm>
              <a:off x="2047" y="2972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211" name="Freeform 202"/>
            <p:cNvSpPr>
              <a:spLocks/>
            </p:cNvSpPr>
            <p:nvPr/>
          </p:nvSpPr>
          <p:spPr bwMode="auto">
            <a:xfrm>
              <a:off x="2047" y="2947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212" name="Freeform 203"/>
            <p:cNvSpPr>
              <a:spLocks/>
            </p:cNvSpPr>
            <p:nvPr/>
          </p:nvSpPr>
          <p:spPr bwMode="auto">
            <a:xfrm>
              <a:off x="2047" y="2924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213" name="Freeform 204"/>
            <p:cNvSpPr>
              <a:spLocks/>
            </p:cNvSpPr>
            <p:nvPr/>
          </p:nvSpPr>
          <p:spPr bwMode="auto">
            <a:xfrm>
              <a:off x="2047" y="2899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214" name="Freeform 205"/>
            <p:cNvSpPr>
              <a:spLocks/>
            </p:cNvSpPr>
            <p:nvPr/>
          </p:nvSpPr>
          <p:spPr bwMode="auto">
            <a:xfrm>
              <a:off x="2047" y="2876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215" name="Freeform 206"/>
            <p:cNvSpPr>
              <a:spLocks/>
            </p:cNvSpPr>
            <p:nvPr/>
          </p:nvSpPr>
          <p:spPr bwMode="auto">
            <a:xfrm>
              <a:off x="2047" y="2851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216" name="Freeform 207"/>
            <p:cNvSpPr>
              <a:spLocks/>
            </p:cNvSpPr>
            <p:nvPr/>
          </p:nvSpPr>
          <p:spPr bwMode="auto">
            <a:xfrm>
              <a:off x="2047" y="2828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217" name="Freeform 208"/>
            <p:cNvSpPr>
              <a:spLocks/>
            </p:cNvSpPr>
            <p:nvPr/>
          </p:nvSpPr>
          <p:spPr bwMode="auto">
            <a:xfrm>
              <a:off x="2047" y="2803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218" name="Freeform 209"/>
            <p:cNvSpPr>
              <a:spLocks/>
            </p:cNvSpPr>
            <p:nvPr/>
          </p:nvSpPr>
          <p:spPr bwMode="auto">
            <a:xfrm>
              <a:off x="2047" y="2780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219" name="Freeform 210"/>
            <p:cNvSpPr>
              <a:spLocks/>
            </p:cNvSpPr>
            <p:nvPr/>
          </p:nvSpPr>
          <p:spPr bwMode="auto">
            <a:xfrm>
              <a:off x="2047" y="2755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220" name="Freeform 211"/>
            <p:cNvSpPr>
              <a:spLocks/>
            </p:cNvSpPr>
            <p:nvPr/>
          </p:nvSpPr>
          <p:spPr bwMode="auto">
            <a:xfrm>
              <a:off x="2047" y="2732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221" name="Freeform 212"/>
            <p:cNvSpPr>
              <a:spLocks/>
            </p:cNvSpPr>
            <p:nvPr/>
          </p:nvSpPr>
          <p:spPr bwMode="auto">
            <a:xfrm>
              <a:off x="2047" y="2707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222" name="Freeform 213"/>
            <p:cNvSpPr>
              <a:spLocks/>
            </p:cNvSpPr>
            <p:nvPr/>
          </p:nvSpPr>
          <p:spPr bwMode="auto">
            <a:xfrm>
              <a:off x="2047" y="2684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223" name="Freeform 214"/>
            <p:cNvSpPr>
              <a:spLocks/>
            </p:cNvSpPr>
            <p:nvPr/>
          </p:nvSpPr>
          <p:spPr bwMode="auto">
            <a:xfrm>
              <a:off x="2047" y="2659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224" name="Freeform 215"/>
            <p:cNvSpPr>
              <a:spLocks/>
            </p:cNvSpPr>
            <p:nvPr/>
          </p:nvSpPr>
          <p:spPr bwMode="auto">
            <a:xfrm>
              <a:off x="2047" y="2636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225" name="Freeform 216"/>
            <p:cNvSpPr>
              <a:spLocks/>
            </p:cNvSpPr>
            <p:nvPr/>
          </p:nvSpPr>
          <p:spPr bwMode="auto">
            <a:xfrm>
              <a:off x="2047" y="2613"/>
              <a:ext cx="17" cy="17"/>
            </a:xfrm>
            <a:custGeom>
              <a:avLst/>
              <a:gdLst>
                <a:gd name="T0" fmla="*/ 10 w 17"/>
                <a:gd name="T1" fmla="*/ 0 h 17"/>
                <a:gd name="T2" fmla="*/ 0 w 17"/>
                <a:gd name="T3" fmla="*/ 0 h 17"/>
                <a:gd name="T4" fmla="*/ 0 w 17"/>
                <a:gd name="T5" fmla="*/ 16 h 17"/>
                <a:gd name="T6" fmla="*/ 16 w 17"/>
                <a:gd name="T7" fmla="*/ 16 h 17"/>
                <a:gd name="T8" fmla="*/ 16 w 17"/>
                <a:gd name="T9" fmla="*/ 0 h 17"/>
                <a:gd name="T10" fmla="*/ 10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1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226" name="Rectangle 217"/>
            <p:cNvSpPr>
              <a:spLocks noChangeArrowheads="1"/>
            </p:cNvSpPr>
            <p:nvPr/>
          </p:nvSpPr>
          <p:spPr bwMode="auto">
            <a:xfrm>
              <a:off x="1718" y="2095"/>
              <a:ext cx="1372" cy="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marL="342900" indent="-3429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pPr lvl="1"/>
              <a:r>
                <a:rPr lang="en-US" altLang="en-US" sz="1600">
                  <a:solidFill>
                    <a:srgbClr val="0000CC"/>
                  </a:solidFill>
                  <a:latin typeface="Arial" pitchFamily="34" charset="0"/>
                </a:rPr>
                <a:t>Code Space</a:t>
              </a:r>
            </a:p>
          </p:txBody>
        </p:sp>
        <p:sp>
          <p:nvSpPr>
            <p:cNvPr id="43227" name="Rectangle 218"/>
            <p:cNvSpPr>
              <a:spLocks noChangeArrowheads="1"/>
            </p:cNvSpPr>
            <p:nvPr/>
          </p:nvSpPr>
          <p:spPr bwMode="auto">
            <a:xfrm>
              <a:off x="3189" y="2873"/>
              <a:ext cx="499" cy="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sz="1600">
                  <a:solidFill>
                    <a:srgbClr val="0000CC"/>
                  </a:solidFill>
                  <a:latin typeface="Arial" pitchFamily="34" charset="0"/>
                </a:rPr>
                <a:t>Time</a:t>
              </a:r>
            </a:p>
          </p:txBody>
        </p:sp>
        <p:sp>
          <p:nvSpPr>
            <p:cNvPr id="43228" name="Rectangle 219"/>
            <p:cNvSpPr>
              <a:spLocks noChangeArrowheads="1"/>
            </p:cNvSpPr>
            <p:nvPr/>
          </p:nvSpPr>
          <p:spPr bwMode="auto">
            <a:xfrm>
              <a:off x="695" y="3610"/>
              <a:ext cx="921" cy="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sz="1600">
                  <a:solidFill>
                    <a:srgbClr val="0000CC"/>
                  </a:solidFill>
                  <a:latin typeface="Arial" pitchFamily="34" charset="0"/>
                </a:rPr>
                <a:t>Frequency</a:t>
              </a:r>
            </a:p>
          </p:txBody>
        </p:sp>
      </p:grpSp>
      <p:grpSp>
        <p:nvGrpSpPr>
          <p:cNvPr id="43014" name="Group 220"/>
          <p:cNvGrpSpPr>
            <a:grpSpLocks/>
          </p:cNvGrpSpPr>
          <p:nvPr/>
        </p:nvGrpSpPr>
        <p:grpSpPr bwMode="auto">
          <a:xfrm>
            <a:off x="4810125" y="3937000"/>
            <a:ext cx="3932238" cy="1550988"/>
            <a:chOff x="695" y="2292"/>
            <a:chExt cx="3022" cy="1893"/>
          </a:xfrm>
        </p:grpSpPr>
        <p:sp>
          <p:nvSpPr>
            <p:cNvPr id="43018" name="Freeform 221"/>
            <p:cNvSpPr>
              <a:spLocks/>
            </p:cNvSpPr>
            <p:nvPr/>
          </p:nvSpPr>
          <p:spPr bwMode="auto">
            <a:xfrm>
              <a:off x="2253" y="3151"/>
              <a:ext cx="17" cy="376"/>
            </a:xfrm>
            <a:custGeom>
              <a:avLst/>
              <a:gdLst>
                <a:gd name="T0" fmla="*/ 6 w 17"/>
                <a:gd name="T1" fmla="*/ 13 h 376"/>
                <a:gd name="T2" fmla="*/ 0 w 17"/>
                <a:gd name="T3" fmla="*/ 5 h 376"/>
                <a:gd name="T4" fmla="*/ 0 w 17"/>
                <a:gd name="T5" fmla="*/ 375 h 376"/>
                <a:gd name="T6" fmla="*/ 16 w 17"/>
                <a:gd name="T7" fmla="*/ 375 h 376"/>
                <a:gd name="T8" fmla="*/ 16 w 17"/>
                <a:gd name="T9" fmla="*/ 5 h 376"/>
                <a:gd name="T10" fmla="*/ 6 w 17"/>
                <a:gd name="T11" fmla="*/ 0 h 376"/>
                <a:gd name="T12" fmla="*/ 6 w 17"/>
                <a:gd name="T13" fmla="*/ 13 h 3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6"/>
                <a:gd name="T23" fmla="*/ 17 w 17"/>
                <a:gd name="T24" fmla="*/ 376 h 37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6">
                  <a:moveTo>
                    <a:pt x="6" y="13"/>
                  </a:moveTo>
                  <a:lnTo>
                    <a:pt x="0" y="5"/>
                  </a:lnTo>
                  <a:lnTo>
                    <a:pt x="0" y="375"/>
                  </a:lnTo>
                  <a:lnTo>
                    <a:pt x="16" y="375"/>
                  </a:lnTo>
                  <a:lnTo>
                    <a:pt x="16" y="5"/>
                  </a:lnTo>
                  <a:lnTo>
                    <a:pt x="6" y="0"/>
                  </a:lnTo>
                  <a:lnTo>
                    <a:pt x="6" y="13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19" name="Freeform 222"/>
            <p:cNvSpPr>
              <a:spLocks/>
            </p:cNvSpPr>
            <p:nvPr/>
          </p:nvSpPr>
          <p:spPr bwMode="auto">
            <a:xfrm>
              <a:off x="1473" y="3151"/>
              <a:ext cx="787" cy="17"/>
            </a:xfrm>
            <a:custGeom>
              <a:avLst/>
              <a:gdLst>
                <a:gd name="T0" fmla="*/ 12 w 787"/>
                <a:gd name="T1" fmla="*/ 6 h 17"/>
                <a:gd name="T2" fmla="*/ 6 w 787"/>
                <a:gd name="T3" fmla="*/ 16 h 17"/>
                <a:gd name="T4" fmla="*/ 786 w 787"/>
                <a:gd name="T5" fmla="*/ 16 h 17"/>
                <a:gd name="T6" fmla="*/ 786 w 787"/>
                <a:gd name="T7" fmla="*/ 0 h 17"/>
                <a:gd name="T8" fmla="*/ 6 w 787"/>
                <a:gd name="T9" fmla="*/ 0 h 17"/>
                <a:gd name="T10" fmla="*/ 0 w 787"/>
                <a:gd name="T11" fmla="*/ 6 h 17"/>
                <a:gd name="T12" fmla="*/ 12 w 787"/>
                <a:gd name="T13" fmla="*/ 6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7"/>
                <a:gd name="T22" fmla="*/ 0 h 17"/>
                <a:gd name="T23" fmla="*/ 787 w 78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7" h="17">
                  <a:moveTo>
                    <a:pt x="12" y="6"/>
                  </a:moveTo>
                  <a:lnTo>
                    <a:pt x="6" y="16"/>
                  </a:lnTo>
                  <a:lnTo>
                    <a:pt x="786" y="16"/>
                  </a:lnTo>
                  <a:lnTo>
                    <a:pt x="786" y="0"/>
                  </a:lnTo>
                  <a:lnTo>
                    <a:pt x="6" y="0"/>
                  </a:lnTo>
                  <a:lnTo>
                    <a:pt x="0" y="6"/>
                  </a:lnTo>
                  <a:lnTo>
                    <a:pt x="12" y="6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20" name="Freeform 223"/>
            <p:cNvSpPr>
              <a:spLocks/>
            </p:cNvSpPr>
            <p:nvPr/>
          </p:nvSpPr>
          <p:spPr bwMode="auto">
            <a:xfrm>
              <a:off x="1473" y="3156"/>
              <a:ext cx="17" cy="379"/>
            </a:xfrm>
            <a:custGeom>
              <a:avLst/>
              <a:gdLst>
                <a:gd name="T0" fmla="*/ 8 w 17"/>
                <a:gd name="T1" fmla="*/ 365 h 379"/>
                <a:gd name="T2" fmla="*/ 16 w 17"/>
                <a:gd name="T3" fmla="*/ 370 h 379"/>
                <a:gd name="T4" fmla="*/ 16 w 17"/>
                <a:gd name="T5" fmla="*/ 0 h 379"/>
                <a:gd name="T6" fmla="*/ 0 w 17"/>
                <a:gd name="T7" fmla="*/ 0 h 379"/>
                <a:gd name="T8" fmla="*/ 0 w 17"/>
                <a:gd name="T9" fmla="*/ 370 h 379"/>
                <a:gd name="T10" fmla="*/ 8 w 17"/>
                <a:gd name="T11" fmla="*/ 378 h 379"/>
                <a:gd name="T12" fmla="*/ 8 w 17"/>
                <a:gd name="T13" fmla="*/ 365 h 3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9"/>
                <a:gd name="T23" fmla="*/ 17 w 17"/>
                <a:gd name="T24" fmla="*/ 379 h 37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9">
                  <a:moveTo>
                    <a:pt x="8" y="365"/>
                  </a:moveTo>
                  <a:lnTo>
                    <a:pt x="16" y="37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70"/>
                  </a:lnTo>
                  <a:lnTo>
                    <a:pt x="8" y="378"/>
                  </a:lnTo>
                  <a:lnTo>
                    <a:pt x="8" y="365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21" name="Freeform 224"/>
            <p:cNvSpPr>
              <a:spLocks/>
            </p:cNvSpPr>
            <p:nvPr/>
          </p:nvSpPr>
          <p:spPr bwMode="auto">
            <a:xfrm>
              <a:off x="1479" y="3521"/>
              <a:ext cx="781" cy="17"/>
            </a:xfrm>
            <a:custGeom>
              <a:avLst/>
              <a:gdLst>
                <a:gd name="T0" fmla="*/ 780 w 781"/>
                <a:gd name="T1" fmla="*/ 6 h 17"/>
                <a:gd name="T2" fmla="*/ 780 w 781"/>
                <a:gd name="T3" fmla="*/ 0 h 17"/>
                <a:gd name="T4" fmla="*/ 0 w 781"/>
                <a:gd name="T5" fmla="*/ 0 h 17"/>
                <a:gd name="T6" fmla="*/ 0 w 781"/>
                <a:gd name="T7" fmla="*/ 16 h 17"/>
                <a:gd name="T8" fmla="*/ 780 w 781"/>
                <a:gd name="T9" fmla="*/ 16 h 17"/>
                <a:gd name="T10" fmla="*/ 780 w 781"/>
                <a:gd name="T11" fmla="*/ 6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1"/>
                <a:gd name="T19" fmla="*/ 0 h 17"/>
                <a:gd name="T20" fmla="*/ 781 w 781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1" h="17">
                  <a:moveTo>
                    <a:pt x="780" y="6"/>
                  </a:moveTo>
                  <a:lnTo>
                    <a:pt x="780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780" y="16"/>
                  </a:lnTo>
                  <a:lnTo>
                    <a:pt x="780" y="6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22" name="Line 225"/>
            <p:cNvSpPr>
              <a:spLocks noChangeShapeType="1"/>
            </p:cNvSpPr>
            <p:nvPr/>
          </p:nvSpPr>
          <p:spPr bwMode="auto">
            <a:xfrm>
              <a:off x="2259" y="3526"/>
              <a:ext cx="16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3" name="Freeform 226"/>
            <p:cNvSpPr>
              <a:spLocks/>
            </p:cNvSpPr>
            <p:nvPr/>
          </p:nvSpPr>
          <p:spPr bwMode="auto">
            <a:xfrm>
              <a:off x="2257" y="2752"/>
              <a:ext cx="574" cy="413"/>
            </a:xfrm>
            <a:custGeom>
              <a:avLst/>
              <a:gdLst>
                <a:gd name="T0" fmla="*/ 4 w 574"/>
                <a:gd name="T1" fmla="*/ 412 h 413"/>
                <a:gd name="T2" fmla="*/ 8 w 574"/>
                <a:gd name="T3" fmla="*/ 410 h 413"/>
                <a:gd name="T4" fmla="*/ 573 w 574"/>
                <a:gd name="T5" fmla="*/ 12 h 413"/>
                <a:gd name="T6" fmla="*/ 565 w 574"/>
                <a:gd name="T7" fmla="*/ 0 h 413"/>
                <a:gd name="T8" fmla="*/ 0 w 574"/>
                <a:gd name="T9" fmla="*/ 401 h 413"/>
                <a:gd name="T10" fmla="*/ 4 w 574"/>
                <a:gd name="T11" fmla="*/ 399 h 413"/>
                <a:gd name="T12" fmla="*/ 4 w 574"/>
                <a:gd name="T13" fmla="*/ 412 h 4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4"/>
                <a:gd name="T22" fmla="*/ 0 h 413"/>
                <a:gd name="T23" fmla="*/ 574 w 574"/>
                <a:gd name="T24" fmla="*/ 413 h 41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4" h="413">
                  <a:moveTo>
                    <a:pt x="4" y="412"/>
                  </a:moveTo>
                  <a:lnTo>
                    <a:pt x="8" y="410"/>
                  </a:lnTo>
                  <a:lnTo>
                    <a:pt x="573" y="12"/>
                  </a:lnTo>
                  <a:lnTo>
                    <a:pt x="565" y="0"/>
                  </a:lnTo>
                  <a:lnTo>
                    <a:pt x="0" y="401"/>
                  </a:lnTo>
                  <a:lnTo>
                    <a:pt x="4" y="399"/>
                  </a:lnTo>
                  <a:lnTo>
                    <a:pt x="4" y="412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24" name="Freeform 227"/>
            <p:cNvSpPr>
              <a:spLocks/>
            </p:cNvSpPr>
            <p:nvPr/>
          </p:nvSpPr>
          <p:spPr bwMode="auto">
            <a:xfrm>
              <a:off x="1473" y="3151"/>
              <a:ext cx="789" cy="17"/>
            </a:xfrm>
            <a:custGeom>
              <a:avLst/>
              <a:gdLst>
                <a:gd name="T0" fmla="*/ 0 w 789"/>
                <a:gd name="T1" fmla="*/ 2 h 17"/>
                <a:gd name="T2" fmla="*/ 4 w 789"/>
                <a:gd name="T3" fmla="*/ 16 h 17"/>
                <a:gd name="T4" fmla="*/ 788 w 789"/>
                <a:gd name="T5" fmla="*/ 16 h 17"/>
                <a:gd name="T6" fmla="*/ 788 w 789"/>
                <a:gd name="T7" fmla="*/ 0 h 17"/>
                <a:gd name="T8" fmla="*/ 4 w 789"/>
                <a:gd name="T9" fmla="*/ 0 h 17"/>
                <a:gd name="T10" fmla="*/ 8 w 789"/>
                <a:gd name="T11" fmla="*/ 13 h 17"/>
                <a:gd name="T12" fmla="*/ 0 w 789"/>
                <a:gd name="T13" fmla="*/ 2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9"/>
                <a:gd name="T22" fmla="*/ 0 h 17"/>
                <a:gd name="T23" fmla="*/ 789 w 789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9" h="17">
                  <a:moveTo>
                    <a:pt x="0" y="2"/>
                  </a:moveTo>
                  <a:lnTo>
                    <a:pt x="4" y="16"/>
                  </a:lnTo>
                  <a:lnTo>
                    <a:pt x="788" y="16"/>
                  </a:lnTo>
                  <a:lnTo>
                    <a:pt x="788" y="0"/>
                  </a:lnTo>
                  <a:lnTo>
                    <a:pt x="4" y="0"/>
                  </a:lnTo>
                  <a:lnTo>
                    <a:pt x="8" y="13"/>
                  </a:lnTo>
                  <a:lnTo>
                    <a:pt x="0" y="2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25" name="Freeform 228"/>
            <p:cNvSpPr>
              <a:spLocks/>
            </p:cNvSpPr>
            <p:nvPr/>
          </p:nvSpPr>
          <p:spPr bwMode="auto">
            <a:xfrm>
              <a:off x="1473" y="2752"/>
              <a:ext cx="574" cy="411"/>
            </a:xfrm>
            <a:custGeom>
              <a:avLst/>
              <a:gdLst>
                <a:gd name="T0" fmla="*/ 569 w 574"/>
                <a:gd name="T1" fmla="*/ 0 h 411"/>
                <a:gd name="T2" fmla="*/ 566 w 574"/>
                <a:gd name="T3" fmla="*/ 0 h 411"/>
                <a:gd name="T4" fmla="*/ 0 w 574"/>
                <a:gd name="T5" fmla="*/ 401 h 411"/>
                <a:gd name="T6" fmla="*/ 8 w 574"/>
                <a:gd name="T7" fmla="*/ 410 h 411"/>
                <a:gd name="T8" fmla="*/ 573 w 574"/>
                <a:gd name="T9" fmla="*/ 12 h 411"/>
                <a:gd name="T10" fmla="*/ 569 w 574"/>
                <a:gd name="T11" fmla="*/ 12 h 411"/>
                <a:gd name="T12" fmla="*/ 569 w 574"/>
                <a:gd name="T13" fmla="*/ 0 h 4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4"/>
                <a:gd name="T22" fmla="*/ 0 h 411"/>
                <a:gd name="T23" fmla="*/ 574 w 574"/>
                <a:gd name="T24" fmla="*/ 411 h 41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4" h="411">
                  <a:moveTo>
                    <a:pt x="569" y="0"/>
                  </a:moveTo>
                  <a:lnTo>
                    <a:pt x="566" y="0"/>
                  </a:lnTo>
                  <a:lnTo>
                    <a:pt x="0" y="401"/>
                  </a:lnTo>
                  <a:lnTo>
                    <a:pt x="8" y="410"/>
                  </a:lnTo>
                  <a:lnTo>
                    <a:pt x="573" y="12"/>
                  </a:lnTo>
                  <a:lnTo>
                    <a:pt x="569" y="12"/>
                  </a:lnTo>
                  <a:lnTo>
                    <a:pt x="569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26" name="Freeform 229"/>
            <p:cNvSpPr>
              <a:spLocks/>
            </p:cNvSpPr>
            <p:nvPr/>
          </p:nvSpPr>
          <p:spPr bwMode="auto">
            <a:xfrm>
              <a:off x="2042" y="2752"/>
              <a:ext cx="785" cy="17"/>
            </a:xfrm>
            <a:custGeom>
              <a:avLst/>
              <a:gdLst>
                <a:gd name="T0" fmla="*/ 784 w 785"/>
                <a:gd name="T1" fmla="*/ 8 h 17"/>
                <a:gd name="T2" fmla="*/ 784 w 785"/>
                <a:gd name="T3" fmla="*/ 0 h 17"/>
                <a:gd name="T4" fmla="*/ 0 w 785"/>
                <a:gd name="T5" fmla="*/ 0 h 17"/>
                <a:gd name="T6" fmla="*/ 0 w 785"/>
                <a:gd name="T7" fmla="*/ 16 h 17"/>
                <a:gd name="T8" fmla="*/ 784 w 785"/>
                <a:gd name="T9" fmla="*/ 16 h 17"/>
                <a:gd name="T10" fmla="*/ 784 w 785"/>
                <a:gd name="T11" fmla="*/ 8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5"/>
                <a:gd name="T19" fmla="*/ 0 h 17"/>
                <a:gd name="T20" fmla="*/ 785 w 785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5" h="17">
                  <a:moveTo>
                    <a:pt x="784" y="8"/>
                  </a:moveTo>
                  <a:lnTo>
                    <a:pt x="784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784" y="16"/>
                  </a:lnTo>
                  <a:lnTo>
                    <a:pt x="784" y="8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27" name="Line 230"/>
            <p:cNvSpPr>
              <a:spLocks noChangeShapeType="1"/>
            </p:cNvSpPr>
            <p:nvPr/>
          </p:nvSpPr>
          <p:spPr bwMode="auto">
            <a:xfrm>
              <a:off x="2826" y="2758"/>
              <a:ext cx="16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8" name="Freeform 231"/>
            <p:cNvSpPr>
              <a:spLocks/>
            </p:cNvSpPr>
            <p:nvPr/>
          </p:nvSpPr>
          <p:spPr bwMode="auto">
            <a:xfrm>
              <a:off x="2818" y="2760"/>
              <a:ext cx="17" cy="374"/>
            </a:xfrm>
            <a:custGeom>
              <a:avLst/>
              <a:gdLst>
                <a:gd name="T0" fmla="*/ 11 w 17"/>
                <a:gd name="T1" fmla="*/ 373 h 374"/>
                <a:gd name="T2" fmla="*/ 16 w 17"/>
                <a:gd name="T3" fmla="*/ 368 h 374"/>
                <a:gd name="T4" fmla="*/ 16 w 17"/>
                <a:gd name="T5" fmla="*/ 0 h 374"/>
                <a:gd name="T6" fmla="*/ 0 w 17"/>
                <a:gd name="T7" fmla="*/ 0 h 374"/>
                <a:gd name="T8" fmla="*/ 0 w 17"/>
                <a:gd name="T9" fmla="*/ 368 h 374"/>
                <a:gd name="T10" fmla="*/ 2 w 17"/>
                <a:gd name="T11" fmla="*/ 364 h 374"/>
                <a:gd name="T12" fmla="*/ 11 w 17"/>
                <a:gd name="T13" fmla="*/ 373 h 3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74"/>
                <a:gd name="T23" fmla="*/ 17 w 17"/>
                <a:gd name="T24" fmla="*/ 374 h 37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74">
                  <a:moveTo>
                    <a:pt x="11" y="373"/>
                  </a:moveTo>
                  <a:lnTo>
                    <a:pt x="16" y="368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68"/>
                  </a:lnTo>
                  <a:lnTo>
                    <a:pt x="2" y="364"/>
                  </a:lnTo>
                  <a:lnTo>
                    <a:pt x="11" y="373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29" name="Freeform 232"/>
            <p:cNvSpPr>
              <a:spLocks/>
            </p:cNvSpPr>
            <p:nvPr/>
          </p:nvSpPr>
          <p:spPr bwMode="auto">
            <a:xfrm>
              <a:off x="2257" y="3124"/>
              <a:ext cx="572" cy="409"/>
            </a:xfrm>
            <a:custGeom>
              <a:avLst/>
              <a:gdLst>
                <a:gd name="T0" fmla="*/ 4 w 572"/>
                <a:gd name="T1" fmla="*/ 404 h 409"/>
                <a:gd name="T2" fmla="*/ 6 w 572"/>
                <a:gd name="T3" fmla="*/ 408 h 409"/>
                <a:gd name="T4" fmla="*/ 571 w 572"/>
                <a:gd name="T5" fmla="*/ 9 h 409"/>
                <a:gd name="T6" fmla="*/ 563 w 572"/>
                <a:gd name="T7" fmla="*/ 0 h 409"/>
                <a:gd name="T8" fmla="*/ 0 w 572"/>
                <a:gd name="T9" fmla="*/ 399 h 409"/>
                <a:gd name="T10" fmla="*/ 4 w 572"/>
                <a:gd name="T11" fmla="*/ 404 h 4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2"/>
                <a:gd name="T19" fmla="*/ 0 h 409"/>
                <a:gd name="T20" fmla="*/ 572 w 572"/>
                <a:gd name="T21" fmla="*/ 409 h 4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2" h="409">
                  <a:moveTo>
                    <a:pt x="4" y="404"/>
                  </a:moveTo>
                  <a:lnTo>
                    <a:pt x="6" y="408"/>
                  </a:lnTo>
                  <a:lnTo>
                    <a:pt x="571" y="9"/>
                  </a:lnTo>
                  <a:lnTo>
                    <a:pt x="563" y="0"/>
                  </a:lnTo>
                  <a:lnTo>
                    <a:pt x="0" y="399"/>
                  </a:lnTo>
                  <a:lnTo>
                    <a:pt x="4" y="404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30" name="Freeform 233"/>
            <p:cNvSpPr>
              <a:spLocks/>
            </p:cNvSpPr>
            <p:nvPr/>
          </p:nvSpPr>
          <p:spPr bwMode="auto">
            <a:xfrm>
              <a:off x="1477" y="3517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7 h 17"/>
                <a:gd name="T4" fmla="*/ 4 w 17"/>
                <a:gd name="T5" fmla="*/ 16 h 17"/>
                <a:gd name="T6" fmla="*/ 0 w 17"/>
                <a:gd name="T7" fmla="*/ 8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7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31" name="Freeform 234"/>
            <p:cNvSpPr>
              <a:spLocks/>
            </p:cNvSpPr>
            <p:nvPr/>
          </p:nvSpPr>
          <p:spPr bwMode="auto">
            <a:xfrm>
              <a:off x="1498" y="3503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32" name="Freeform 235"/>
            <p:cNvSpPr>
              <a:spLocks/>
            </p:cNvSpPr>
            <p:nvPr/>
          </p:nvSpPr>
          <p:spPr bwMode="auto">
            <a:xfrm>
              <a:off x="1517" y="3490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1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1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33" name="Freeform 236"/>
            <p:cNvSpPr>
              <a:spLocks/>
            </p:cNvSpPr>
            <p:nvPr/>
          </p:nvSpPr>
          <p:spPr bwMode="auto">
            <a:xfrm>
              <a:off x="1537" y="3477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4 h 17"/>
                <a:gd name="T4" fmla="*/ 3 w 17"/>
                <a:gd name="T5" fmla="*/ 16 h 17"/>
                <a:gd name="T6" fmla="*/ 0 w 17"/>
                <a:gd name="T7" fmla="*/ 7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4"/>
                  </a:lnTo>
                  <a:lnTo>
                    <a:pt x="3" y="16"/>
                  </a:lnTo>
                  <a:lnTo>
                    <a:pt x="0" y="7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34" name="Freeform 237"/>
            <p:cNvSpPr>
              <a:spLocks/>
            </p:cNvSpPr>
            <p:nvPr/>
          </p:nvSpPr>
          <p:spPr bwMode="auto">
            <a:xfrm>
              <a:off x="1556" y="3463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35" name="Freeform 238"/>
            <p:cNvSpPr>
              <a:spLocks/>
            </p:cNvSpPr>
            <p:nvPr/>
          </p:nvSpPr>
          <p:spPr bwMode="auto">
            <a:xfrm>
              <a:off x="1577" y="3448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7 h 17"/>
                <a:gd name="T4" fmla="*/ 2 w 17"/>
                <a:gd name="T5" fmla="*/ 16 h 17"/>
                <a:gd name="T6" fmla="*/ 0 w 17"/>
                <a:gd name="T7" fmla="*/ 8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7"/>
                  </a:lnTo>
                  <a:lnTo>
                    <a:pt x="2" y="16"/>
                  </a:lnTo>
                  <a:lnTo>
                    <a:pt x="0" y="8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36" name="Freeform 239"/>
            <p:cNvSpPr>
              <a:spLocks/>
            </p:cNvSpPr>
            <p:nvPr/>
          </p:nvSpPr>
          <p:spPr bwMode="auto">
            <a:xfrm>
              <a:off x="1596" y="3434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37" name="Freeform 240"/>
            <p:cNvSpPr>
              <a:spLocks/>
            </p:cNvSpPr>
            <p:nvPr/>
          </p:nvSpPr>
          <p:spPr bwMode="auto">
            <a:xfrm>
              <a:off x="1615" y="3421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1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1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38" name="Freeform 241"/>
            <p:cNvSpPr>
              <a:spLocks/>
            </p:cNvSpPr>
            <p:nvPr/>
          </p:nvSpPr>
          <p:spPr bwMode="auto">
            <a:xfrm>
              <a:off x="1634" y="3408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39" name="Freeform 242"/>
            <p:cNvSpPr>
              <a:spLocks/>
            </p:cNvSpPr>
            <p:nvPr/>
          </p:nvSpPr>
          <p:spPr bwMode="auto">
            <a:xfrm>
              <a:off x="1653" y="3394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40" name="Freeform 243"/>
            <p:cNvSpPr>
              <a:spLocks/>
            </p:cNvSpPr>
            <p:nvPr/>
          </p:nvSpPr>
          <p:spPr bwMode="auto">
            <a:xfrm>
              <a:off x="1674" y="3379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41" name="Freeform 244"/>
            <p:cNvSpPr>
              <a:spLocks/>
            </p:cNvSpPr>
            <p:nvPr/>
          </p:nvSpPr>
          <p:spPr bwMode="auto">
            <a:xfrm>
              <a:off x="1694" y="3365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3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42" name="Freeform 245"/>
            <p:cNvSpPr>
              <a:spLocks/>
            </p:cNvSpPr>
            <p:nvPr/>
          </p:nvSpPr>
          <p:spPr bwMode="auto">
            <a:xfrm>
              <a:off x="1713" y="3352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43" name="Freeform 246"/>
            <p:cNvSpPr>
              <a:spLocks/>
            </p:cNvSpPr>
            <p:nvPr/>
          </p:nvSpPr>
          <p:spPr bwMode="auto">
            <a:xfrm>
              <a:off x="1732" y="3339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44" name="Freeform 247"/>
            <p:cNvSpPr>
              <a:spLocks/>
            </p:cNvSpPr>
            <p:nvPr/>
          </p:nvSpPr>
          <p:spPr bwMode="auto">
            <a:xfrm>
              <a:off x="1751" y="3323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6 h 17"/>
                <a:gd name="T4" fmla="*/ 4 w 17"/>
                <a:gd name="T5" fmla="*/ 16 h 17"/>
                <a:gd name="T6" fmla="*/ 0 w 17"/>
                <a:gd name="T7" fmla="*/ 9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6"/>
                  </a:lnTo>
                  <a:lnTo>
                    <a:pt x="4" y="16"/>
                  </a:lnTo>
                  <a:lnTo>
                    <a:pt x="0" y="9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45" name="Freeform 248"/>
            <p:cNvSpPr>
              <a:spLocks/>
            </p:cNvSpPr>
            <p:nvPr/>
          </p:nvSpPr>
          <p:spPr bwMode="auto">
            <a:xfrm>
              <a:off x="1772" y="3310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46" name="Freeform 249"/>
            <p:cNvSpPr>
              <a:spLocks/>
            </p:cNvSpPr>
            <p:nvPr/>
          </p:nvSpPr>
          <p:spPr bwMode="auto">
            <a:xfrm>
              <a:off x="1791" y="3296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47" name="Freeform 250"/>
            <p:cNvSpPr>
              <a:spLocks/>
            </p:cNvSpPr>
            <p:nvPr/>
          </p:nvSpPr>
          <p:spPr bwMode="auto">
            <a:xfrm>
              <a:off x="1811" y="3283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3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3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48" name="Freeform 251"/>
            <p:cNvSpPr>
              <a:spLocks/>
            </p:cNvSpPr>
            <p:nvPr/>
          </p:nvSpPr>
          <p:spPr bwMode="auto">
            <a:xfrm>
              <a:off x="1830" y="3270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49" name="Freeform 252"/>
            <p:cNvSpPr>
              <a:spLocks/>
            </p:cNvSpPr>
            <p:nvPr/>
          </p:nvSpPr>
          <p:spPr bwMode="auto">
            <a:xfrm>
              <a:off x="1851" y="3254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6 h 17"/>
                <a:gd name="T4" fmla="*/ 2 w 17"/>
                <a:gd name="T5" fmla="*/ 16 h 17"/>
                <a:gd name="T6" fmla="*/ 0 w 17"/>
                <a:gd name="T7" fmla="*/ 9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6"/>
                  </a:lnTo>
                  <a:lnTo>
                    <a:pt x="2" y="16"/>
                  </a:lnTo>
                  <a:lnTo>
                    <a:pt x="0" y="9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50" name="Freeform 253"/>
            <p:cNvSpPr>
              <a:spLocks/>
            </p:cNvSpPr>
            <p:nvPr/>
          </p:nvSpPr>
          <p:spPr bwMode="auto">
            <a:xfrm>
              <a:off x="1870" y="3241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51" name="Freeform 254"/>
            <p:cNvSpPr>
              <a:spLocks/>
            </p:cNvSpPr>
            <p:nvPr/>
          </p:nvSpPr>
          <p:spPr bwMode="auto">
            <a:xfrm>
              <a:off x="1889" y="3227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8 h 17"/>
                <a:gd name="T4" fmla="*/ 4 w 17"/>
                <a:gd name="T5" fmla="*/ 16 h 17"/>
                <a:gd name="T6" fmla="*/ 0 w 17"/>
                <a:gd name="T7" fmla="*/ 10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8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52" name="Freeform 255"/>
            <p:cNvSpPr>
              <a:spLocks/>
            </p:cNvSpPr>
            <p:nvPr/>
          </p:nvSpPr>
          <p:spPr bwMode="auto">
            <a:xfrm>
              <a:off x="1908" y="3214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53" name="Freeform 256"/>
            <p:cNvSpPr>
              <a:spLocks/>
            </p:cNvSpPr>
            <p:nvPr/>
          </p:nvSpPr>
          <p:spPr bwMode="auto">
            <a:xfrm>
              <a:off x="1927" y="3201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4 h 17"/>
                <a:gd name="T4" fmla="*/ 4 w 17"/>
                <a:gd name="T5" fmla="*/ 16 h 17"/>
                <a:gd name="T6" fmla="*/ 0 w 17"/>
                <a:gd name="T7" fmla="*/ 7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4"/>
                  </a:lnTo>
                  <a:lnTo>
                    <a:pt x="4" y="16"/>
                  </a:lnTo>
                  <a:lnTo>
                    <a:pt x="0" y="7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54" name="Freeform 257"/>
            <p:cNvSpPr>
              <a:spLocks/>
            </p:cNvSpPr>
            <p:nvPr/>
          </p:nvSpPr>
          <p:spPr bwMode="auto">
            <a:xfrm>
              <a:off x="1948" y="3185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2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55" name="Freeform 258"/>
            <p:cNvSpPr>
              <a:spLocks/>
            </p:cNvSpPr>
            <p:nvPr/>
          </p:nvSpPr>
          <p:spPr bwMode="auto">
            <a:xfrm>
              <a:off x="1968" y="3172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8 h 17"/>
                <a:gd name="T4" fmla="*/ 3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56" name="Freeform 259"/>
            <p:cNvSpPr>
              <a:spLocks/>
            </p:cNvSpPr>
            <p:nvPr/>
          </p:nvSpPr>
          <p:spPr bwMode="auto">
            <a:xfrm>
              <a:off x="1987" y="3158"/>
              <a:ext cx="17" cy="17"/>
            </a:xfrm>
            <a:custGeom>
              <a:avLst/>
              <a:gdLst>
                <a:gd name="T0" fmla="*/ 11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10 h 17"/>
                <a:gd name="T8" fmla="*/ 11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1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11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57" name="Freeform 260"/>
            <p:cNvSpPr>
              <a:spLocks/>
            </p:cNvSpPr>
            <p:nvPr/>
          </p:nvSpPr>
          <p:spPr bwMode="auto">
            <a:xfrm>
              <a:off x="2006" y="3145"/>
              <a:ext cx="17" cy="17"/>
            </a:xfrm>
            <a:custGeom>
              <a:avLst/>
              <a:gdLst>
                <a:gd name="T0" fmla="*/ 12 w 17"/>
                <a:gd name="T1" fmla="*/ 0 h 17"/>
                <a:gd name="T2" fmla="*/ 16 w 17"/>
                <a:gd name="T3" fmla="*/ 5 h 17"/>
                <a:gd name="T4" fmla="*/ 4 w 17"/>
                <a:gd name="T5" fmla="*/ 16 h 17"/>
                <a:gd name="T6" fmla="*/ 0 w 17"/>
                <a:gd name="T7" fmla="*/ 8 h 17"/>
                <a:gd name="T8" fmla="*/ 12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0"/>
                  </a:moveTo>
                  <a:lnTo>
                    <a:pt x="16" y="5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2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58" name="Freeform 261"/>
            <p:cNvSpPr>
              <a:spLocks/>
            </p:cNvSpPr>
            <p:nvPr/>
          </p:nvSpPr>
          <p:spPr bwMode="auto">
            <a:xfrm>
              <a:off x="2025" y="3130"/>
              <a:ext cx="17" cy="17"/>
            </a:xfrm>
            <a:custGeom>
              <a:avLst/>
              <a:gdLst>
                <a:gd name="T0" fmla="*/ 13 w 17"/>
                <a:gd name="T1" fmla="*/ 0 h 17"/>
                <a:gd name="T2" fmla="*/ 16 w 17"/>
                <a:gd name="T3" fmla="*/ 6 h 17"/>
                <a:gd name="T4" fmla="*/ 4 w 17"/>
                <a:gd name="T5" fmla="*/ 16 h 17"/>
                <a:gd name="T6" fmla="*/ 0 w 17"/>
                <a:gd name="T7" fmla="*/ 8 h 17"/>
                <a:gd name="T8" fmla="*/ 1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3" y="0"/>
                  </a:moveTo>
                  <a:lnTo>
                    <a:pt x="16" y="6"/>
                  </a:lnTo>
                  <a:lnTo>
                    <a:pt x="4" y="16"/>
                  </a:lnTo>
                  <a:lnTo>
                    <a:pt x="0" y="8"/>
                  </a:lnTo>
                  <a:lnTo>
                    <a:pt x="13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59" name="Freeform 262"/>
            <p:cNvSpPr>
              <a:spLocks/>
            </p:cNvSpPr>
            <p:nvPr/>
          </p:nvSpPr>
          <p:spPr bwMode="auto">
            <a:xfrm>
              <a:off x="2048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60" name="Freeform 263"/>
            <p:cNvSpPr>
              <a:spLocks/>
            </p:cNvSpPr>
            <p:nvPr/>
          </p:nvSpPr>
          <p:spPr bwMode="auto">
            <a:xfrm>
              <a:off x="2071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61" name="Freeform 264"/>
            <p:cNvSpPr>
              <a:spLocks/>
            </p:cNvSpPr>
            <p:nvPr/>
          </p:nvSpPr>
          <p:spPr bwMode="auto">
            <a:xfrm>
              <a:off x="2096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62" name="Freeform 265"/>
            <p:cNvSpPr>
              <a:spLocks/>
            </p:cNvSpPr>
            <p:nvPr/>
          </p:nvSpPr>
          <p:spPr bwMode="auto">
            <a:xfrm>
              <a:off x="2119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63" name="Freeform 266"/>
            <p:cNvSpPr>
              <a:spLocks/>
            </p:cNvSpPr>
            <p:nvPr/>
          </p:nvSpPr>
          <p:spPr bwMode="auto">
            <a:xfrm>
              <a:off x="2144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64" name="Freeform 267"/>
            <p:cNvSpPr>
              <a:spLocks/>
            </p:cNvSpPr>
            <p:nvPr/>
          </p:nvSpPr>
          <p:spPr bwMode="auto">
            <a:xfrm>
              <a:off x="2167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65" name="Freeform 268"/>
            <p:cNvSpPr>
              <a:spLocks/>
            </p:cNvSpPr>
            <p:nvPr/>
          </p:nvSpPr>
          <p:spPr bwMode="auto">
            <a:xfrm>
              <a:off x="2192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66" name="Freeform 269"/>
            <p:cNvSpPr>
              <a:spLocks/>
            </p:cNvSpPr>
            <p:nvPr/>
          </p:nvSpPr>
          <p:spPr bwMode="auto">
            <a:xfrm>
              <a:off x="2215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67" name="Freeform 270"/>
            <p:cNvSpPr>
              <a:spLocks/>
            </p:cNvSpPr>
            <p:nvPr/>
          </p:nvSpPr>
          <p:spPr bwMode="auto">
            <a:xfrm>
              <a:off x="2240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68" name="Freeform 271"/>
            <p:cNvSpPr>
              <a:spLocks/>
            </p:cNvSpPr>
            <p:nvPr/>
          </p:nvSpPr>
          <p:spPr bwMode="auto">
            <a:xfrm>
              <a:off x="2263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69" name="Freeform 272"/>
            <p:cNvSpPr>
              <a:spLocks/>
            </p:cNvSpPr>
            <p:nvPr/>
          </p:nvSpPr>
          <p:spPr bwMode="auto">
            <a:xfrm>
              <a:off x="2288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70" name="Freeform 273"/>
            <p:cNvSpPr>
              <a:spLocks/>
            </p:cNvSpPr>
            <p:nvPr/>
          </p:nvSpPr>
          <p:spPr bwMode="auto">
            <a:xfrm>
              <a:off x="2311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71" name="Freeform 274"/>
            <p:cNvSpPr>
              <a:spLocks/>
            </p:cNvSpPr>
            <p:nvPr/>
          </p:nvSpPr>
          <p:spPr bwMode="auto">
            <a:xfrm>
              <a:off x="2336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72" name="Freeform 275"/>
            <p:cNvSpPr>
              <a:spLocks/>
            </p:cNvSpPr>
            <p:nvPr/>
          </p:nvSpPr>
          <p:spPr bwMode="auto">
            <a:xfrm>
              <a:off x="2359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73" name="Freeform 276"/>
            <p:cNvSpPr>
              <a:spLocks/>
            </p:cNvSpPr>
            <p:nvPr/>
          </p:nvSpPr>
          <p:spPr bwMode="auto">
            <a:xfrm>
              <a:off x="2383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74" name="Freeform 277"/>
            <p:cNvSpPr>
              <a:spLocks/>
            </p:cNvSpPr>
            <p:nvPr/>
          </p:nvSpPr>
          <p:spPr bwMode="auto">
            <a:xfrm>
              <a:off x="2406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75" name="Freeform 278"/>
            <p:cNvSpPr>
              <a:spLocks/>
            </p:cNvSpPr>
            <p:nvPr/>
          </p:nvSpPr>
          <p:spPr bwMode="auto">
            <a:xfrm>
              <a:off x="2431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76" name="Freeform 279"/>
            <p:cNvSpPr>
              <a:spLocks/>
            </p:cNvSpPr>
            <p:nvPr/>
          </p:nvSpPr>
          <p:spPr bwMode="auto">
            <a:xfrm>
              <a:off x="2454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77" name="Freeform 280"/>
            <p:cNvSpPr>
              <a:spLocks/>
            </p:cNvSpPr>
            <p:nvPr/>
          </p:nvSpPr>
          <p:spPr bwMode="auto">
            <a:xfrm>
              <a:off x="2479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78" name="Freeform 281"/>
            <p:cNvSpPr>
              <a:spLocks/>
            </p:cNvSpPr>
            <p:nvPr/>
          </p:nvSpPr>
          <p:spPr bwMode="auto">
            <a:xfrm>
              <a:off x="2502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79" name="Freeform 282"/>
            <p:cNvSpPr>
              <a:spLocks/>
            </p:cNvSpPr>
            <p:nvPr/>
          </p:nvSpPr>
          <p:spPr bwMode="auto">
            <a:xfrm>
              <a:off x="2527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80" name="Freeform 283"/>
            <p:cNvSpPr>
              <a:spLocks/>
            </p:cNvSpPr>
            <p:nvPr/>
          </p:nvSpPr>
          <p:spPr bwMode="auto">
            <a:xfrm>
              <a:off x="2550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81" name="Freeform 284"/>
            <p:cNvSpPr>
              <a:spLocks/>
            </p:cNvSpPr>
            <p:nvPr/>
          </p:nvSpPr>
          <p:spPr bwMode="auto">
            <a:xfrm>
              <a:off x="2575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82" name="Freeform 285"/>
            <p:cNvSpPr>
              <a:spLocks/>
            </p:cNvSpPr>
            <p:nvPr/>
          </p:nvSpPr>
          <p:spPr bwMode="auto">
            <a:xfrm>
              <a:off x="2598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83" name="Freeform 286"/>
            <p:cNvSpPr>
              <a:spLocks/>
            </p:cNvSpPr>
            <p:nvPr/>
          </p:nvSpPr>
          <p:spPr bwMode="auto">
            <a:xfrm>
              <a:off x="2623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84" name="Freeform 287"/>
            <p:cNvSpPr>
              <a:spLocks/>
            </p:cNvSpPr>
            <p:nvPr/>
          </p:nvSpPr>
          <p:spPr bwMode="auto">
            <a:xfrm>
              <a:off x="2646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85" name="Freeform 288"/>
            <p:cNvSpPr>
              <a:spLocks/>
            </p:cNvSpPr>
            <p:nvPr/>
          </p:nvSpPr>
          <p:spPr bwMode="auto">
            <a:xfrm>
              <a:off x="2671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86" name="Freeform 289"/>
            <p:cNvSpPr>
              <a:spLocks/>
            </p:cNvSpPr>
            <p:nvPr/>
          </p:nvSpPr>
          <p:spPr bwMode="auto">
            <a:xfrm>
              <a:off x="2694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87" name="Freeform 290"/>
            <p:cNvSpPr>
              <a:spLocks/>
            </p:cNvSpPr>
            <p:nvPr/>
          </p:nvSpPr>
          <p:spPr bwMode="auto">
            <a:xfrm>
              <a:off x="2719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88" name="Freeform 291"/>
            <p:cNvSpPr>
              <a:spLocks/>
            </p:cNvSpPr>
            <p:nvPr/>
          </p:nvSpPr>
          <p:spPr bwMode="auto">
            <a:xfrm>
              <a:off x="2742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89" name="Freeform 292"/>
            <p:cNvSpPr>
              <a:spLocks/>
            </p:cNvSpPr>
            <p:nvPr/>
          </p:nvSpPr>
          <p:spPr bwMode="auto">
            <a:xfrm>
              <a:off x="2767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90" name="Freeform 293"/>
            <p:cNvSpPr>
              <a:spLocks/>
            </p:cNvSpPr>
            <p:nvPr/>
          </p:nvSpPr>
          <p:spPr bwMode="auto">
            <a:xfrm>
              <a:off x="2790" y="3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91" name="Freeform 294"/>
            <p:cNvSpPr>
              <a:spLocks/>
            </p:cNvSpPr>
            <p:nvPr/>
          </p:nvSpPr>
          <p:spPr bwMode="auto">
            <a:xfrm>
              <a:off x="2815" y="3126"/>
              <a:ext cx="17" cy="17"/>
            </a:xfrm>
            <a:custGeom>
              <a:avLst/>
              <a:gdLst>
                <a:gd name="T0" fmla="*/ 16 w 17"/>
                <a:gd name="T1" fmla="*/ 5 h 17"/>
                <a:gd name="T2" fmla="*/ 16 w 17"/>
                <a:gd name="T3" fmla="*/ 0 h 17"/>
                <a:gd name="T4" fmla="*/ 0 w 17"/>
                <a:gd name="T5" fmla="*/ 0 h 17"/>
                <a:gd name="T6" fmla="*/ 0 w 17"/>
                <a:gd name="T7" fmla="*/ 16 h 17"/>
                <a:gd name="T8" fmla="*/ 16 w 17"/>
                <a:gd name="T9" fmla="*/ 16 h 17"/>
                <a:gd name="T10" fmla="*/ 16 w 17"/>
                <a:gd name="T11" fmla="*/ 5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5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  <a:lnTo>
                    <a:pt x="16" y="5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92" name="Line 295"/>
            <p:cNvSpPr>
              <a:spLocks noChangeShapeType="1"/>
            </p:cNvSpPr>
            <p:nvPr/>
          </p:nvSpPr>
          <p:spPr bwMode="auto">
            <a:xfrm flipV="1">
              <a:off x="1157" y="3526"/>
              <a:ext cx="322" cy="230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93" name="Freeform 296"/>
            <p:cNvSpPr>
              <a:spLocks/>
            </p:cNvSpPr>
            <p:nvPr/>
          </p:nvSpPr>
          <p:spPr bwMode="auto">
            <a:xfrm>
              <a:off x="1113" y="3735"/>
              <a:ext cx="64" cy="53"/>
            </a:xfrm>
            <a:custGeom>
              <a:avLst/>
              <a:gdLst>
                <a:gd name="T0" fmla="*/ 44 w 64"/>
                <a:gd name="T1" fmla="*/ 0 h 53"/>
                <a:gd name="T2" fmla="*/ 0 w 64"/>
                <a:gd name="T3" fmla="*/ 52 h 53"/>
                <a:gd name="T4" fmla="*/ 63 w 64"/>
                <a:gd name="T5" fmla="*/ 27 h 53"/>
                <a:gd name="T6" fmla="*/ 44 w 64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4"/>
                <a:gd name="T13" fmla="*/ 0 h 53"/>
                <a:gd name="T14" fmla="*/ 64 w 64"/>
                <a:gd name="T15" fmla="*/ 53 h 5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4" h="53">
                  <a:moveTo>
                    <a:pt x="44" y="0"/>
                  </a:moveTo>
                  <a:lnTo>
                    <a:pt x="0" y="52"/>
                  </a:lnTo>
                  <a:lnTo>
                    <a:pt x="63" y="27"/>
                  </a:lnTo>
                  <a:lnTo>
                    <a:pt x="44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94" name="Line 297"/>
            <p:cNvSpPr>
              <a:spLocks noChangeShapeType="1"/>
            </p:cNvSpPr>
            <p:nvPr/>
          </p:nvSpPr>
          <p:spPr bwMode="auto">
            <a:xfrm flipV="1">
              <a:off x="2044" y="2451"/>
              <a:ext cx="0" cy="307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95" name="Freeform 298"/>
            <p:cNvSpPr>
              <a:spLocks/>
            </p:cNvSpPr>
            <p:nvPr/>
          </p:nvSpPr>
          <p:spPr bwMode="auto">
            <a:xfrm>
              <a:off x="2027" y="2396"/>
              <a:ext cx="36" cy="66"/>
            </a:xfrm>
            <a:custGeom>
              <a:avLst/>
              <a:gdLst>
                <a:gd name="T0" fmla="*/ 35 w 36"/>
                <a:gd name="T1" fmla="*/ 65 h 66"/>
                <a:gd name="T2" fmla="*/ 17 w 36"/>
                <a:gd name="T3" fmla="*/ 0 h 66"/>
                <a:gd name="T4" fmla="*/ 0 w 36"/>
                <a:gd name="T5" fmla="*/ 65 h 66"/>
                <a:gd name="T6" fmla="*/ 35 w 36"/>
                <a:gd name="T7" fmla="*/ 65 h 6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"/>
                <a:gd name="T13" fmla="*/ 0 h 66"/>
                <a:gd name="T14" fmla="*/ 36 w 36"/>
                <a:gd name="T15" fmla="*/ 66 h 6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" h="66">
                  <a:moveTo>
                    <a:pt x="35" y="65"/>
                  </a:moveTo>
                  <a:lnTo>
                    <a:pt x="17" y="0"/>
                  </a:lnTo>
                  <a:lnTo>
                    <a:pt x="0" y="65"/>
                  </a:lnTo>
                  <a:lnTo>
                    <a:pt x="35" y="65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96" name="Line 299"/>
            <p:cNvSpPr>
              <a:spLocks noChangeShapeType="1"/>
            </p:cNvSpPr>
            <p:nvPr/>
          </p:nvSpPr>
          <p:spPr bwMode="auto">
            <a:xfrm>
              <a:off x="2826" y="3128"/>
              <a:ext cx="358" cy="0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97" name="Freeform 300"/>
            <p:cNvSpPr>
              <a:spLocks/>
            </p:cNvSpPr>
            <p:nvPr/>
          </p:nvSpPr>
          <p:spPr bwMode="auto">
            <a:xfrm>
              <a:off x="3171" y="3110"/>
              <a:ext cx="66" cy="36"/>
            </a:xfrm>
            <a:custGeom>
              <a:avLst/>
              <a:gdLst>
                <a:gd name="T0" fmla="*/ 0 w 66"/>
                <a:gd name="T1" fmla="*/ 35 h 36"/>
                <a:gd name="T2" fmla="*/ 65 w 66"/>
                <a:gd name="T3" fmla="*/ 18 h 36"/>
                <a:gd name="T4" fmla="*/ 0 w 66"/>
                <a:gd name="T5" fmla="*/ 0 h 36"/>
                <a:gd name="T6" fmla="*/ 0 w 66"/>
                <a:gd name="T7" fmla="*/ 35 h 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6"/>
                <a:gd name="T13" fmla="*/ 0 h 36"/>
                <a:gd name="T14" fmla="*/ 66 w 66"/>
                <a:gd name="T15" fmla="*/ 36 h 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6" h="36">
                  <a:moveTo>
                    <a:pt x="0" y="35"/>
                  </a:moveTo>
                  <a:lnTo>
                    <a:pt x="65" y="18"/>
                  </a:lnTo>
                  <a:lnTo>
                    <a:pt x="0" y="0"/>
                  </a:lnTo>
                  <a:lnTo>
                    <a:pt x="0" y="35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98" name="Freeform 301"/>
            <p:cNvSpPr>
              <a:spLocks/>
            </p:cNvSpPr>
            <p:nvPr/>
          </p:nvSpPr>
          <p:spPr bwMode="auto">
            <a:xfrm>
              <a:off x="2042" y="3116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99" name="Freeform 302"/>
            <p:cNvSpPr>
              <a:spLocks/>
            </p:cNvSpPr>
            <p:nvPr/>
          </p:nvSpPr>
          <p:spPr bwMode="auto">
            <a:xfrm>
              <a:off x="2042" y="3091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00" name="Freeform 303"/>
            <p:cNvSpPr>
              <a:spLocks/>
            </p:cNvSpPr>
            <p:nvPr/>
          </p:nvSpPr>
          <p:spPr bwMode="auto">
            <a:xfrm>
              <a:off x="2042" y="3068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01" name="Freeform 304"/>
            <p:cNvSpPr>
              <a:spLocks/>
            </p:cNvSpPr>
            <p:nvPr/>
          </p:nvSpPr>
          <p:spPr bwMode="auto">
            <a:xfrm>
              <a:off x="2042" y="3043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02" name="Freeform 305"/>
            <p:cNvSpPr>
              <a:spLocks/>
            </p:cNvSpPr>
            <p:nvPr/>
          </p:nvSpPr>
          <p:spPr bwMode="auto">
            <a:xfrm>
              <a:off x="2042" y="3020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03" name="Freeform 306"/>
            <p:cNvSpPr>
              <a:spLocks/>
            </p:cNvSpPr>
            <p:nvPr/>
          </p:nvSpPr>
          <p:spPr bwMode="auto">
            <a:xfrm>
              <a:off x="2042" y="2995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04" name="Freeform 307"/>
            <p:cNvSpPr>
              <a:spLocks/>
            </p:cNvSpPr>
            <p:nvPr/>
          </p:nvSpPr>
          <p:spPr bwMode="auto">
            <a:xfrm>
              <a:off x="2042" y="2972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05" name="Freeform 308"/>
            <p:cNvSpPr>
              <a:spLocks/>
            </p:cNvSpPr>
            <p:nvPr/>
          </p:nvSpPr>
          <p:spPr bwMode="auto">
            <a:xfrm>
              <a:off x="2042" y="2948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06" name="Freeform 309"/>
            <p:cNvSpPr>
              <a:spLocks/>
            </p:cNvSpPr>
            <p:nvPr/>
          </p:nvSpPr>
          <p:spPr bwMode="auto">
            <a:xfrm>
              <a:off x="2042" y="2925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07" name="Freeform 310"/>
            <p:cNvSpPr>
              <a:spLocks/>
            </p:cNvSpPr>
            <p:nvPr/>
          </p:nvSpPr>
          <p:spPr bwMode="auto">
            <a:xfrm>
              <a:off x="2042" y="2900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08" name="Freeform 311"/>
            <p:cNvSpPr>
              <a:spLocks/>
            </p:cNvSpPr>
            <p:nvPr/>
          </p:nvSpPr>
          <p:spPr bwMode="auto">
            <a:xfrm>
              <a:off x="2042" y="2877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09" name="Freeform 312"/>
            <p:cNvSpPr>
              <a:spLocks/>
            </p:cNvSpPr>
            <p:nvPr/>
          </p:nvSpPr>
          <p:spPr bwMode="auto">
            <a:xfrm>
              <a:off x="2042" y="2852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10" name="Freeform 313"/>
            <p:cNvSpPr>
              <a:spLocks/>
            </p:cNvSpPr>
            <p:nvPr/>
          </p:nvSpPr>
          <p:spPr bwMode="auto">
            <a:xfrm>
              <a:off x="2042" y="2829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11" name="Freeform 314"/>
            <p:cNvSpPr>
              <a:spLocks/>
            </p:cNvSpPr>
            <p:nvPr/>
          </p:nvSpPr>
          <p:spPr bwMode="auto">
            <a:xfrm>
              <a:off x="2042" y="2804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12" name="Freeform 315"/>
            <p:cNvSpPr>
              <a:spLocks/>
            </p:cNvSpPr>
            <p:nvPr/>
          </p:nvSpPr>
          <p:spPr bwMode="auto">
            <a:xfrm>
              <a:off x="2042" y="2781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13" name="Freeform 316"/>
            <p:cNvSpPr>
              <a:spLocks/>
            </p:cNvSpPr>
            <p:nvPr/>
          </p:nvSpPr>
          <p:spPr bwMode="auto">
            <a:xfrm>
              <a:off x="2042" y="2758"/>
              <a:ext cx="17" cy="17"/>
            </a:xfrm>
            <a:custGeom>
              <a:avLst/>
              <a:gdLst>
                <a:gd name="T0" fmla="*/ 5 w 17"/>
                <a:gd name="T1" fmla="*/ 0 h 17"/>
                <a:gd name="T2" fmla="*/ 0 w 17"/>
                <a:gd name="T3" fmla="*/ 0 h 17"/>
                <a:gd name="T4" fmla="*/ 0 w 17"/>
                <a:gd name="T5" fmla="*/ 16 h 17"/>
                <a:gd name="T6" fmla="*/ 16 w 17"/>
                <a:gd name="T7" fmla="*/ 16 h 17"/>
                <a:gd name="T8" fmla="*/ 16 w 17"/>
                <a:gd name="T9" fmla="*/ 0 h 17"/>
                <a:gd name="T10" fmla="*/ 5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5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5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14" name="Rectangle 317"/>
            <p:cNvSpPr>
              <a:spLocks noChangeArrowheads="1"/>
            </p:cNvSpPr>
            <p:nvPr/>
          </p:nvSpPr>
          <p:spPr bwMode="auto">
            <a:xfrm>
              <a:off x="2083" y="2292"/>
              <a:ext cx="1043" cy="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sz="1600">
                  <a:solidFill>
                    <a:srgbClr val="00B050"/>
                  </a:solidFill>
                  <a:latin typeface="Arial" pitchFamily="34" charset="0"/>
                </a:rPr>
                <a:t>Code Space</a:t>
              </a:r>
            </a:p>
          </p:txBody>
        </p:sp>
        <p:sp>
          <p:nvSpPr>
            <p:cNvPr id="43115" name="Rectangle 318"/>
            <p:cNvSpPr>
              <a:spLocks noChangeArrowheads="1"/>
            </p:cNvSpPr>
            <p:nvPr/>
          </p:nvSpPr>
          <p:spPr bwMode="auto">
            <a:xfrm>
              <a:off x="3209" y="3033"/>
              <a:ext cx="508" cy="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sz="1600">
                  <a:solidFill>
                    <a:srgbClr val="00B050"/>
                  </a:solidFill>
                  <a:latin typeface="Arial" pitchFamily="34" charset="0"/>
                </a:rPr>
                <a:t>Time</a:t>
              </a:r>
            </a:p>
          </p:txBody>
        </p:sp>
        <p:sp>
          <p:nvSpPr>
            <p:cNvPr id="43116" name="Rectangle 319"/>
            <p:cNvSpPr>
              <a:spLocks noChangeArrowheads="1"/>
            </p:cNvSpPr>
            <p:nvPr/>
          </p:nvSpPr>
          <p:spPr bwMode="auto">
            <a:xfrm>
              <a:off x="695" y="3771"/>
              <a:ext cx="939" cy="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sz="1600">
                  <a:solidFill>
                    <a:srgbClr val="00B050"/>
                  </a:solidFill>
                  <a:latin typeface="Arial" pitchFamily="34" charset="0"/>
                </a:rPr>
                <a:t>Frequency</a:t>
              </a:r>
            </a:p>
          </p:txBody>
        </p:sp>
        <p:sp>
          <p:nvSpPr>
            <p:cNvPr id="43117" name="Freeform 320"/>
            <p:cNvSpPr>
              <a:spLocks/>
            </p:cNvSpPr>
            <p:nvPr/>
          </p:nvSpPr>
          <p:spPr bwMode="auto">
            <a:xfrm>
              <a:off x="1479" y="3398"/>
              <a:ext cx="785" cy="17"/>
            </a:xfrm>
            <a:custGeom>
              <a:avLst/>
              <a:gdLst>
                <a:gd name="T0" fmla="*/ 776 w 785"/>
                <a:gd name="T1" fmla="*/ 0 h 17"/>
                <a:gd name="T2" fmla="*/ 780 w 785"/>
                <a:gd name="T3" fmla="*/ 0 h 17"/>
                <a:gd name="T4" fmla="*/ 0 w 785"/>
                <a:gd name="T5" fmla="*/ 0 h 17"/>
                <a:gd name="T6" fmla="*/ 0 w 785"/>
                <a:gd name="T7" fmla="*/ 16 h 17"/>
                <a:gd name="T8" fmla="*/ 780 w 785"/>
                <a:gd name="T9" fmla="*/ 16 h 17"/>
                <a:gd name="T10" fmla="*/ 784 w 785"/>
                <a:gd name="T11" fmla="*/ 16 h 17"/>
                <a:gd name="T12" fmla="*/ 776 w 785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5"/>
                <a:gd name="T22" fmla="*/ 0 h 17"/>
                <a:gd name="T23" fmla="*/ 785 w 785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5" h="17">
                  <a:moveTo>
                    <a:pt x="776" y="0"/>
                  </a:moveTo>
                  <a:lnTo>
                    <a:pt x="780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780" y="16"/>
                  </a:lnTo>
                  <a:lnTo>
                    <a:pt x="784" y="16"/>
                  </a:lnTo>
                  <a:lnTo>
                    <a:pt x="776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18" name="Freeform 321"/>
            <p:cNvSpPr>
              <a:spLocks/>
            </p:cNvSpPr>
            <p:nvPr/>
          </p:nvSpPr>
          <p:spPr bwMode="auto">
            <a:xfrm>
              <a:off x="2255" y="2999"/>
              <a:ext cx="574" cy="411"/>
            </a:xfrm>
            <a:custGeom>
              <a:avLst/>
              <a:gdLst>
                <a:gd name="T0" fmla="*/ 569 w 574"/>
                <a:gd name="T1" fmla="*/ 4 h 411"/>
                <a:gd name="T2" fmla="*/ 565 w 574"/>
                <a:gd name="T3" fmla="*/ 0 h 411"/>
                <a:gd name="T4" fmla="*/ 0 w 574"/>
                <a:gd name="T5" fmla="*/ 399 h 411"/>
                <a:gd name="T6" fmla="*/ 8 w 574"/>
                <a:gd name="T7" fmla="*/ 410 h 411"/>
                <a:gd name="T8" fmla="*/ 573 w 574"/>
                <a:gd name="T9" fmla="*/ 10 h 411"/>
                <a:gd name="T10" fmla="*/ 569 w 574"/>
                <a:gd name="T11" fmla="*/ 4 h 4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4"/>
                <a:gd name="T19" fmla="*/ 0 h 411"/>
                <a:gd name="T20" fmla="*/ 574 w 574"/>
                <a:gd name="T21" fmla="*/ 411 h 4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4" h="411">
                  <a:moveTo>
                    <a:pt x="569" y="4"/>
                  </a:moveTo>
                  <a:lnTo>
                    <a:pt x="565" y="0"/>
                  </a:lnTo>
                  <a:lnTo>
                    <a:pt x="0" y="399"/>
                  </a:lnTo>
                  <a:lnTo>
                    <a:pt x="8" y="410"/>
                  </a:lnTo>
                  <a:lnTo>
                    <a:pt x="573" y="10"/>
                  </a:lnTo>
                  <a:lnTo>
                    <a:pt x="569" y="4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19" name="Freeform 322"/>
            <p:cNvSpPr>
              <a:spLocks/>
            </p:cNvSpPr>
            <p:nvPr/>
          </p:nvSpPr>
          <p:spPr bwMode="auto">
            <a:xfrm>
              <a:off x="1479" y="3273"/>
              <a:ext cx="785" cy="17"/>
            </a:xfrm>
            <a:custGeom>
              <a:avLst/>
              <a:gdLst>
                <a:gd name="T0" fmla="*/ 776 w 785"/>
                <a:gd name="T1" fmla="*/ 2 h 17"/>
                <a:gd name="T2" fmla="*/ 780 w 785"/>
                <a:gd name="T3" fmla="*/ 0 h 17"/>
                <a:gd name="T4" fmla="*/ 0 w 785"/>
                <a:gd name="T5" fmla="*/ 0 h 17"/>
                <a:gd name="T6" fmla="*/ 0 w 785"/>
                <a:gd name="T7" fmla="*/ 16 h 17"/>
                <a:gd name="T8" fmla="*/ 780 w 785"/>
                <a:gd name="T9" fmla="*/ 16 h 17"/>
                <a:gd name="T10" fmla="*/ 784 w 785"/>
                <a:gd name="T11" fmla="*/ 13 h 17"/>
                <a:gd name="T12" fmla="*/ 776 w 785"/>
                <a:gd name="T13" fmla="*/ 2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5"/>
                <a:gd name="T22" fmla="*/ 0 h 17"/>
                <a:gd name="T23" fmla="*/ 785 w 785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5" h="17">
                  <a:moveTo>
                    <a:pt x="776" y="2"/>
                  </a:moveTo>
                  <a:lnTo>
                    <a:pt x="780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780" y="16"/>
                  </a:lnTo>
                  <a:lnTo>
                    <a:pt x="784" y="13"/>
                  </a:lnTo>
                  <a:lnTo>
                    <a:pt x="776" y="2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20" name="Freeform 323"/>
            <p:cNvSpPr>
              <a:spLocks/>
            </p:cNvSpPr>
            <p:nvPr/>
          </p:nvSpPr>
          <p:spPr bwMode="auto">
            <a:xfrm>
              <a:off x="2255" y="2877"/>
              <a:ext cx="574" cy="409"/>
            </a:xfrm>
            <a:custGeom>
              <a:avLst/>
              <a:gdLst>
                <a:gd name="T0" fmla="*/ 569 w 574"/>
                <a:gd name="T1" fmla="*/ 3 h 409"/>
                <a:gd name="T2" fmla="*/ 565 w 574"/>
                <a:gd name="T3" fmla="*/ 0 h 409"/>
                <a:gd name="T4" fmla="*/ 0 w 574"/>
                <a:gd name="T5" fmla="*/ 398 h 409"/>
                <a:gd name="T6" fmla="*/ 8 w 574"/>
                <a:gd name="T7" fmla="*/ 408 h 409"/>
                <a:gd name="T8" fmla="*/ 573 w 574"/>
                <a:gd name="T9" fmla="*/ 9 h 409"/>
                <a:gd name="T10" fmla="*/ 569 w 574"/>
                <a:gd name="T11" fmla="*/ 3 h 4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4"/>
                <a:gd name="T19" fmla="*/ 0 h 409"/>
                <a:gd name="T20" fmla="*/ 574 w 574"/>
                <a:gd name="T21" fmla="*/ 409 h 4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4" h="409">
                  <a:moveTo>
                    <a:pt x="569" y="3"/>
                  </a:moveTo>
                  <a:lnTo>
                    <a:pt x="565" y="0"/>
                  </a:lnTo>
                  <a:lnTo>
                    <a:pt x="0" y="398"/>
                  </a:lnTo>
                  <a:lnTo>
                    <a:pt x="8" y="408"/>
                  </a:lnTo>
                  <a:lnTo>
                    <a:pt x="573" y="9"/>
                  </a:lnTo>
                  <a:lnTo>
                    <a:pt x="569" y="3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4" name="TextBox 323"/>
          <p:cNvSpPr txBox="1">
            <a:spLocks noChangeArrowheads="1"/>
          </p:cNvSpPr>
          <p:nvPr/>
        </p:nvSpPr>
        <p:spPr bwMode="auto">
          <a:xfrm>
            <a:off x="1047750" y="6181725"/>
            <a:ext cx="27924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800" i="1"/>
              <a:t>What is optimal?</a:t>
            </a:r>
          </a:p>
        </p:txBody>
      </p:sp>
      <p:sp>
        <p:nvSpPr>
          <p:cNvPr id="326" name="TextBox 325"/>
          <p:cNvSpPr txBox="1">
            <a:spLocks noChangeArrowheads="1"/>
          </p:cNvSpPr>
          <p:nvPr/>
        </p:nvSpPr>
        <p:spPr bwMode="auto">
          <a:xfrm>
            <a:off x="3906838" y="6181725"/>
            <a:ext cx="48101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800">
                <a:solidFill>
                  <a:srgbClr val="FF0000"/>
                </a:solidFill>
              </a:rPr>
              <a:t>Look to Shannon.</a:t>
            </a:r>
          </a:p>
        </p:txBody>
      </p:sp>
      <p:pic>
        <p:nvPicPr>
          <p:cNvPr id="327" name="Picture 4" descr="C:\Documents and Settings\andrea\Desktop\Shann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5364163"/>
            <a:ext cx="982663" cy="119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44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" grpId="0"/>
      <p:bldP spid="3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OFDMA and SDMA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OFDMA</a:t>
            </a:r>
          </a:p>
          <a:p>
            <a:pPr lvl="1"/>
            <a:r>
              <a:rPr lang="en-US" dirty="0" smtClean="0"/>
              <a:t>Combines OFDM and frequency division multiplexing</a:t>
            </a:r>
          </a:p>
          <a:p>
            <a:pPr lvl="1"/>
            <a:r>
              <a:rPr lang="en-US" dirty="0" smtClean="0"/>
              <a:t>Different subcarriers assigned to different users</a:t>
            </a:r>
          </a:p>
          <a:p>
            <a:pPr lvl="1"/>
            <a:endParaRPr lang="en-US" dirty="0"/>
          </a:p>
          <a:p>
            <a:r>
              <a:rPr lang="en-US" dirty="0" smtClean="0"/>
              <a:t>SDMA (space-division multiple access)</a:t>
            </a:r>
          </a:p>
          <a:p>
            <a:pPr lvl="1"/>
            <a:r>
              <a:rPr lang="en-US" dirty="0" smtClean="0"/>
              <a:t>Different spatial dimensions assigned to different users</a:t>
            </a:r>
          </a:p>
          <a:p>
            <a:pPr lvl="1"/>
            <a:r>
              <a:rPr lang="en-US" dirty="0" smtClean="0"/>
              <a:t>Implemented via multiuser </a:t>
            </a:r>
            <a:r>
              <a:rPr lang="en-US" dirty="0" err="1" smtClean="0"/>
              <a:t>beamforming</a:t>
            </a:r>
            <a:r>
              <a:rPr lang="en-US" dirty="0" smtClean="0"/>
              <a:t>  (e.g. zero-force </a:t>
            </a:r>
            <a:r>
              <a:rPr lang="en-US" dirty="0" err="1" smtClean="0"/>
              <a:t>beamforming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Benefits from multiuser diversity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004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Division via</a:t>
            </a:r>
            <a:br>
              <a:rPr lang="en-US" dirty="0" smtClean="0"/>
            </a:br>
            <a:r>
              <a:rPr lang="en-US" dirty="0" smtClean="0"/>
              <a:t>Multiple </a:t>
            </a:r>
            <a:r>
              <a:rPr lang="en-US" dirty="0"/>
              <a:t>Access SS</a:t>
            </a:r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4975" y="1719263"/>
            <a:ext cx="7616825" cy="4114800"/>
          </a:xfrm>
        </p:spPr>
        <p:txBody>
          <a:bodyPr/>
          <a:lstStyle/>
          <a:p>
            <a:pPr>
              <a:lnSpc>
                <a:spcPct val="3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/>
              <a:t>Interference between users mitigated by code cross correlation</a:t>
            </a:r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20000"/>
              </a:lnSpc>
            </a:pPr>
            <a:endParaRPr lang="en-US" sz="2800"/>
          </a:p>
          <a:p>
            <a:pPr>
              <a:lnSpc>
                <a:spcPct val="6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/>
              <a:t>In downlink, signal and interference have same received power</a:t>
            </a:r>
          </a:p>
          <a:p>
            <a:pPr>
              <a:lnSpc>
                <a:spcPct val="2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/>
              <a:t>In uplink, “close” users drown out “far” users (near-far problem)</a:t>
            </a:r>
          </a:p>
        </p:txBody>
      </p:sp>
      <p:sp>
        <p:nvSpPr>
          <p:cNvPr id="238596" name="Rectangle 4"/>
          <p:cNvSpPr>
            <a:spLocks noChangeArrowheads="1"/>
          </p:cNvSpPr>
          <p:nvPr/>
        </p:nvSpPr>
        <p:spPr bwMode="auto">
          <a:xfrm>
            <a:off x="8302625" y="4600575"/>
            <a:ext cx="173038" cy="349250"/>
          </a:xfrm>
          <a:prstGeom prst="rect">
            <a:avLst/>
          </a:prstGeom>
          <a:solidFill>
            <a:srgbClr val="0033CC"/>
          </a:solidFill>
          <a:ln w="12700">
            <a:solidFill>
              <a:srgbClr val="0033CC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238597" name="Line 5"/>
          <p:cNvSpPr>
            <a:spLocks noChangeShapeType="1"/>
          </p:cNvSpPr>
          <p:nvPr/>
        </p:nvSpPr>
        <p:spPr bwMode="auto">
          <a:xfrm flipH="1">
            <a:off x="8374063" y="4397375"/>
            <a:ext cx="14287" cy="217488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238598" name="Rectangle 6"/>
          <p:cNvSpPr>
            <a:spLocks noChangeArrowheads="1"/>
          </p:cNvSpPr>
          <p:nvPr/>
        </p:nvSpPr>
        <p:spPr bwMode="auto">
          <a:xfrm>
            <a:off x="7743825" y="5073650"/>
            <a:ext cx="215900" cy="219075"/>
          </a:xfrm>
          <a:prstGeom prst="rect">
            <a:avLst/>
          </a:prstGeom>
          <a:solidFill>
            <a:srgbClr val="0033CC"/>
          </a:solidFill>
          <a:ln w="12700">
            <a:solidFill>
              <a:srgbClr val="0033CC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238599" name="Line 7"/>
          <p:cNvSpPr>
            <a:spLocks noChangeShapeType="1"/>
          </p:cNvSpPr>
          <p:nvPr/>
        </p:nvSpPr>
        <p:spPr bwMode="auto">
          <a:xfrm flipH="1">
            <a:off x="7843838" y="4957763"/>
            <a:ext cx="14287" cy="217487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238600" name="Rectangle 8"/>
          <p:cNvSpPr>
            <a:spLocks noChangeArrowheads="1"/>
          </p:cNvSpPr>
          <p:nvPr/>
        </p:nvSpPr>
        <p:spPr bwMode="auto">
          <a:xfrm>
            <a:off x="8664575" y="6270625"/>
            <a:ext cx="215900" cy="219075"/>
          </a:xfrm>
          <a:prstGeom prst="rect">
            <a:avLst/>
          </a:prstGeom>
          <a:solidFill>
            <a:srgbClr val="0033CC"/>
          </a:solidFill>
          <a:ln w="12700">
            <a:solidFill>
              <a:srgbClr val="0033CC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238601" name="Line 9"/>
          <p:cNvSpPr>
            <a:spLocks noChangeShapeType="1"/>
          </p:cNvSpPr>
          <p:nvPr/>
        </p:nvSpPr>
        <p:spPr bwMode="auto">
          <a:xfrm flipH="1">
            <a:off x="8764588" y="6154738"/>
            <a:ext cx="14287" cy="217487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238602" name="Line 10"/>
          <p:cNvSpPr>
            <a:spLocks noChangeShapeType="1"/>
          </p:cNvSpPr>
          <p:nvPr/>
        </p:nvSpPr>
        <p:spPr bwMode="auto">
          <a:xfrm flipH="1">
            <a:off x="7910513" y="4427538"/>
            <a:ext cx="377825" cy="463550"/>
          </a:xfrm>
          <a:prstGeom prst="line">
            <a:avLst/>
          </a:prstGeom>
          <a:noFill/>
          <a:ln w="28575">
            <a:solidFill>
              <a:srgbClr val="CC0099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238603" name="Line 11"/>
          <p:cNvSpPr>
            <a:spLocks noChangeShapeType="1"/>
          </p:cNvSpPr>
          <p:nvPr/>
        </p:nvSpPr>
        <p:spPr bwMode="auto">
          <a:xfrm>
            <a:off x="8432800" y="4484688"/>
            <a:ext cx="347663" cy="1611312"/>
          </a:xfrm>
          <a:prstGeom prst="line">
            <a:avLst/>
          </a:prstGeom>
          <a:noFill/>
          <a:ln w="12700">
            <a:solidFill>
              <a:srgbClr val="CC0099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graphicFrame>
        <p:nvGraphicFramePr>
          <p:cNvPr id="238604" name="Object 12"/>
          <p:cNvGraphicFramePr>
            <a:graphicFrameLocks noChangeAspect="1"/>
          </p:cNvGraphicFramePr>
          <p:nvPr/>
        </p:nvGraphicFramePr>
        <p:xfrm>
          <a:off x="320675" y="2903538"/>
          <a:ext cx="8480425" cy="156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30" name="Equation" r:id="rId3" imgW="5244840" imgH="965160" progId="Equation.3">
                  <p:embed/>
                </p:oleObj>
              </mc:Choice>
              <mc:Fallback>
                <p:oleObj name="Equation" r:id="rId3" imgW="5244840" imgH="965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675" y="2903538"/>
                        <a:ext cx="8480425" cy="1560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8605" name="Text Box 13"/>
          <p:cNvSpPr txBox="1">
            <a:spLocks noChangeArrowheads="1"/>
          </p:cNvSpPr>
          <p:nvPr/>
        </p:nvSpPr>
        <p:spPr bwMode="auto">
          <a:xfrm>
            <a:off x="7861300" y="4225925"/>
            <a:ext cx="37623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b="0">
                <a:solidFill>
                  <a:srgbClr val="0033CC"/>
                </a:solidFill>
                <a:latin typeface="Symbol" pitchFamily="18" charset="2"/>
              </a:rPr>
              <a:t>a</a:t>
            </a:r>
          </a:p>
        </p:txBody>
      </p:sp>
      <p:sp>
        <p:nvSpPr>
          <p:cNvPr id="238606" name="Text Box 14"/>
          <p:cNvSpPr txBox="1">
            <a:spLocks noChangeArrowheads="1"/>
          </p:cNvSpPr>
          <p:nvPr/>
        </p:nvSpPr>
        <p:spPr bwMode="auto">
          <a:xfrm>
            <a:off x="8289925" y="5132388"/>
            <a:ext cx="37623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b="0">
                <a:solidFill>
                  <a:srgbClr val="0033CC"/>
                </a:solidFill>
                <a:latin typeface="Symbol" pitchFamily="18" charset="2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72429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Multiuser Detection</a:t>
            </a:r>
          </a:p>
        </p:txBody>
      </p:sp>
      <p:sp>
        <p:nvSpPr>
          <p:cNvPr id="25395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06400" y="1704975"/>
            <a:ext cx="7848600" cy="48847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In all CDMA systems and in TD/FD/CD cellular systems, users interfere with each other.</a:t>
            </a:r>
          </a:p>
          <a:p>
            <a:pPr>
              <a:lnSpc>
                <a:spcPct val="1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/>
              <a:t>In most of these systems the interference is treated as noise.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Systems become interference-limited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Often uses complex mechanisms to minimize impact of interference (power control, smart antennas, etc.)</a:t>
            </a:r>
          </a:p>
          <a:p>
            <a:pPr lvl="1">
              <a:lnSpc>
                <a:spcPct val="2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800"/>
              <a:t>Multiuser detection exploits the fact that the structure of the interference is known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Interference can be detected and subtracted out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Better have a darn good estimate of the interference</a:t>
            </a:r>
          </a:p>
        </p:txBody>
      </p:sp>
    </p:spTree>
    <p:extLst>
      <p:ext uri="{BB962C8B-B14F-4D97-AF65-F5344CB8AC3E}">
        <p14:creationId xmlns:p14="http://schemas.microsoft.com/office/powerpoint/2010/main" val="313614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51"/>
          <p:cNvSpPr>
            <a:spLocks noGrp="1" noChangeArrowheads="1"/>
          </p:cNvSpPr>
          <p:nvPr>
            <p:ph type="title"/>
          </p:nvPr>
        </p:nvSpPr>
        <p:spPr>
          <a:xfrm>
            <a:off x="428625" y="330200"/>
            <a:ext cx="8305800" cy="1143000"/>
          </a:xfrm>
        </p:spPr>
        <p:txBody>
          <a:bodyPr/>
          <a:lstStyle/>
          <a:p>
            <a:r>
              <a:rPr lang="en-US" altLang="en-US" smtClean="0"/>
              <a:t>Ideal Multiuser Detection</a:t>
            </a:r>
          </a:p>
        </p:txBody>
      </p:sp>
      <p:sp>
        <p:nvSpPr>
          <p:cNvPr id="15363" name="Rectangle 4"/>
          <p:cNvSpPr>
            <a:spLocks/>
          </p:cNvSpPr>
          <p:nvPr/>
        </p:nvSpPr>
        <p:spPr bwMode="auto">
          <a:xfrm>
            <a:off x="4256088" y="2484438"/>
            <a:ext cx="1874837" cy="803275"/>
          </a:xfrm>
          <a:prstGeom prst="rect">
            <a:avLst/>
          </a:prstGeom>
          <a:solidFill>
            <a:srgbClr val="FF33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64291" tIns="32146" rIns="64291" bIns="32146" anchor="ctr"/>
          <a:lstStyle>
            <a:lvl1pPr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 sz="1700" b="0">
                <a:solidFill>
                  <a:srgbClr val="000000"/>
                </a:solidFill>
                <a:latin typeface="Franklin Gothic Medium Cond" pitchFamily="34" charset="0"/>
                <a:ea typeface="ヒラギノ角ゴ Pro W3"/>
                <a:cs typeface="ヒラギノ角ゴ Pro W3"/>
                <a:sym typeface="Arial" pitchFamily="34" charset="0"/>
              </a:rPr>
              <a:t>Signal 1 </a:t>
            </a:r>
          </a:p>
          <a:p>
            <a:pPr algn="ctr" eaLnBrk="1" hangingPunct="1"/>
            <a:r>
              <a:rPr lang="en-US" altLang="en-US" sz="1700" b="0">
                <a:solidFill>
                  <a:srgbClr val="000000"/>
                </a:solidFill>
                <a:latin typeface="Franklin Gothic Medium Cond" pitchFamily="34" charset="0"/>
                <a:ea typeface="ヒラギノ角ゴ Pro W3"/>
                <a:cs typeface="ヒラギノ角ゴ Pro W3"/>
                <a:sym typeface="Arial" pitchFamily="34" charset="0"/>
              </a:rPr>
              <a:t>Demod</a:t>
            </a:r>
          </a:p>
        </p:txBody>
      </p:sp>
      <p:sp>
        <p:nvSpPr>
          <p:cNvPr id="15364" name="Line 5"/>
          <p:cNvSpPr>
            <a:spLocks noChangeShapeType="1"/>
          </p:cNvSpPr>
          <p:nvPr/>
        </p:nvSpPr>
        <p:spPr bwMode="auto">
          <a:xfrm>
            <a:off x="4041775" y="2573338"/>
            <a:ext cx="0" cy="17684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5365" name="Text Box 8"/>
          <p:cNvSpPr txBox="1">
            <a:spLocks/>
          </p:cNvSpPr>
          <p:nvPr/>
        </p:nvSpPr>
        <p:spPr bwMode="auto">
          <a:xfrm>
            <a:off x="5729288" y="3405188"/>
            <a:ext cx="906462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291" tIns="32146" rIns="64291" bIns="32146">
            <a:spAutoFit/>
          </a:bodyPr>
          <a:lstStyle>
            <a:lvl1pPr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 sz="1700" b="0">
                <a:solidFill>
                  <a:srgbClr val="00CC00"/>
                </a:solidFill>
                <a:latin typeface="Franklin Gothic Medium Cond" pitchFamily="34" charset="0"/>
                <a:ea typeface="ヒラギノ角ゴ Pro W3"/>
                <a:cs typeface="ヒラギノ角ゴ Pro W3"/>
                <a:sym typeface="Arial" pitchFamily="34" charset="0"/>
              </a:rPr>
              <a:t>Iterative</a:t>
            </a:r>
          </a:p>
          <a:p>
            <a:pPr algn="ctr" eaLnBrk="1" hangingPunct="1">
              <a:lnSpc>
                <a:spcPct val="80000"/>
              </a:lnSpc>
            </a:pPr>
            <a:r>
              <a:rPr lang="en-US" altLang="en-US" sz="1700" b="0">
                <a:solidFill>
                  <a:srgbClr val="00CC00"/>
                </a:solidFill>
                <a:latin typeface="Franklin Gothic Medium Cond" pitchFamily="34" charset="0"/>
                <a:ea typeface="ヒラギノ角ゴ Pro W3"/>
                <a:cs typeface="ヒラギノ角ゴ Pro W3"/>
                <a:sym typeface="Arial" pitchFamily="34" charset="0"/>
              </a:rPr>
              <a:t>Multiuser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en-US" sz="1700" b="0">
                <a:solidFill>
                  <a:srgbClr val="00CC00"/>
                </a:solidFill>
                <a:latin typeface="Franklin Gothic Medium Cond" pitchFamily="34" charset="0"/>
                <a:ea typeface="ヒラギノ角ゴ Pro W3"/>
                <a:cs typeface="ヒラギノ角ゴ Pro W3"/>
                <a:sym typeface="Arial" pitchFamily="34" charset="0"/>
              </a:rPr>
              <a:t>Detection</a:t>
            </a:r>
          </a:p>
        </p:txBody>
      </p:sp>
      <p:sp>
        <p:nvSpPr>
          <p:cNvPr id="15366" name="Rectangle 9"/>
          <p:cNvSpPr>
            <a:spLocks/>
          </p:cNvSpPr>
          <p:nvPr/>
        </p:nvSpPr>
        <p:spPr bwMode="auto">
          <a:xfrm>
            <a:off x="4256088" y="4276725"/>
            <a:ext cx="1874837" cy="804863"/>
          </a:xfrm>
          <a:prstGeom prst="rect">
            <a:avLst/>
          </a:prstGeom>
          <a:solidFill>
            <a:srgbClr val="3399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64291" tIns="32146" rIns="64291" bIns="32146" anchor="ctr"/>
          <a:lstStyle>
            <a:lvl1pPr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 sz="1700" b="0">
                <a:solidFill>
                  <a:srgbClr val="000000"/>
                </a:solidFill>
                <a:latin typeface="Franklin Gothic Medium Cond" pitchFamily="34" charset="0"/>
                <a:ea typeface="ヒラギノ角ゴ Pro W3"/>
                <a:cs typeface="ヒラギノ角ゴ Pro W3"/>
                <a:sym typeface="Arial" pitchFamily="34" charset="0"/>
              </a:rPr>
              <a:t>Signal 2</a:t>
            </a:r>
          </a:p>
          <a:p>
            <a:pPr algn="ctr" eaLnBrk="1" hangingPunct="1"/>
            <a:r>
              <a:rPr lang="en-US" altLang="en-US" sz="1700" b="0">
                <a:solidFill>
                  <a:srgbClr val="000000"/>
                </a:solidFill>
                <a:latin typeface="Franklin Gothic Medium Cond" pitchFamily="34" charset="0"/>
                <a:ea typeface="ヒラギノ角ゴ Pro W3"/>
                <a:cs typeface="ヒラギノ角ゴ Pro W3"/>
                <a:sym typeface="Arial" pitchFamily="34" charset="0"/>
              </a:rPr>
              <a:t>Demod</a:t>
            </a:r>
          </a:p>
        </p:txBody>
      </p:sp>
      <p:sp>
        <p:nvSpPr>
          <p:cNvPr id="15367" name="Line 10"/>
          <p:cNvSpPr>
            <a:spLocks noChangeShapeType="1"/>
          </p:cNvSpPr>
          <p:nvPr/>
        </p:nvSpPr>
        <p:spPr bwMode="auto">
          <a:xfrm>
            <a:off x="6130925" y="2913063"/>
            <a:ext cx="123348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5368" name="Line 11"/>
          <p:cNvSpPr>
            <a:spLocks noChangeShapeType="1"/>
          </p:cNvSpPr>
          <p:nvPr/>
        </p:nvSpPr>
        <p:spPr bwMode="auto">
          <a:xfrm>
            <a:off x="6130925" y="4705350"/>
            <a:ext cx="123348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5369" name="Line 12"/>
          <p:cNvSpPr>
            <a:spLocks noChangeShapeType="1"/>
          </p:cNvSpPr>
          <p:nvPr/>
        </p:nvSpPr>
        <p:spPr bwMode="auto">
          <a:xfrm>
            <a:off x="4041775" y="4360863"/>
            <a:ext cx="21431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5370" name="Line 13"/>
          <p:cNvSpPr>
            <a:spLocks noChangeShapeType="1"/>
          </p:cNvSpPr>
          <p:nvPr/>
        </p:nvSpPr>
        <p:spPr bwMode="auto">
          <a:xfrm>
            <a:off x="3568700" y="2560638"/>
            <a:ext cx="69691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5371" name="Rectangle 16"/>
          <p:cNvSpPr>
            <a:spLocks/>
          </p:cNvSpPr>
          <p:nvPr/>
        </p:nvSpPr>
        <p:spPr bwMode="auto">
          <a:xfrm>
            <a:off x="1050925" y="2416175"/>
            <a:ext cx="160338" cy="536575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372" name="Rectangle 17"/>
          <p:cNvSpPr>
            <a:spLocks/>
          </p:cNvSpPr>
          <p:nvPr/>
        </p:nvSpPr>
        <p:spPr bwMode="auto">
          <a:xfrm>
            <a:off x="1211263" y="2255838"/>
            <a:ext cx="161925" cy="696912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373" name="Rectangle 18"/>
          <p:cNvSpPr>
            <a:spLocks/>
          </p:cNvSpPr>
          <p:nvPr/>
        </p:nvSpPr>
        <p:spPr bwMode="auto">
          <a:xfrm>
            <a:off x="1533525" y="2532063"/>
            <a:ext cx="150813" cy="420687"/>
          </a:xfrm>
          <a:prstGeom prst="rect">
            <a:avLst/>
          </a:prstGeom>
          <a:solidFill>
            <a:srgbClr val="FF33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374" name="Rectangle 19"/>
          <p:cNvSpPr>
            <a:spLocks/>
          </p:cNvSpPr>
          <p:nvPr/>
        </p:nvSpPr>
        <p:spPr bwMode="auto">
          <a:xfrm>
            <a:off x="1373188" y="2362200"/>
            <a:ext cx="160337" cy="590550"/>
          </a:xfrm>
          <a:prstGeom prst="rect">
            <a:avLst/>
          </a:prstGeom>
          <a:solidFill>
            <a:srgbClr val="FF33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375" name="Rectangle 20"/>
          <p:cNvSpPr>
            <a:spLocks/>
          </p:cNvSpPr>
          <p:nvPr/>
        </p:nvSpPr>
        <p:spPr bwMode="auto">
          <a:xfrm>
            <a:off x="1693863" y="2416175"/>
            <a:ext cx="160337" cy="536575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376" name="Rectangle 21"/>
          <p:cNvSpPr>
            <a:spLocks/>
          </p:cNvSpPr>
          <p:nvPr/>
        </p:nvSpPr>
        <p:spPr bwMode="auto">
          <a:xfrm>
            <a:off x="1854200" y="2308225"/>
            <a:ext cx="161925" cy="644525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377" name="Rectangle 22"/>
          <p:cNvSpPr>
            <a:spLocks/>
          </p:cNvSpPr>
          <p:nvPr/>
        </p:nvSpPr>
        <p:spPr bwMode="auto">
          <a:xfrm>
            <a:off x="2176463" y="2630488"/>
            <a:ext cx="160337" cy="322262"/>
          </a:xfrm>
          <a:prstGeom prst="rect">
            <a:avLst/>
          </a:prstGeom>
          <a:solidFill>
            <a:srgbClr val="FF33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378" name="Rectangle 23"/>
          <p:cNvSpPr>
            <a:spLocks/>
          </p:cNvSpPr>
          <p:nvPr/>
        </p:nvSpPr>
        <p:spPr bwMode="auto">
          <a:xfrm>
            <a:off x="2016125" y="2201863"/>
            <a:ext cx="160338" cy="750887"/>
          </a:xfrm>
          <a:prstGeom prst="rect">
            <a:avLst/>
          </a:prstGeom>
          <a:solidFill>
            <a:srgbClr val="FF33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379" name="Line 28"/>
          <p:cNvSpPr>
            <a:spLocks noChangeShapeType="1"/>
          </p:cNvSpPr>
          <p:nvPr/>
        </p:nvSpPr>
        <p:spPr bwMode="auto">
          <a:xfrm>
            <a:off x="3832225" y="2220913"/>
            <a:ext cx="1135063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5380" name="Rectangle 29"/>
          <p:cNvSpPr>
            <a:spLocks/>
          </p:cNvSpPr>
          <p:nvPr/>
        </p:nvSpPr>
        <p:spPr bwMode="auto">
          <a:xfrm>
            <a:off x="3973513" y="1798638"/>
            <a:ext cx="106362" cy="422275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381" name="Rectangle 30"/>
          <p:cNvSpPr>
            <a:spLocks/>
          </p:cNvSpPr>
          <p:nvPr/>
        </p:nvSpPr>
        <p:spPr bwMode="auto">
          <a:xfrm>
            <a:off x="4079875" y="1671638"/>
            <a:ext cx="106363" cy="549275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382" name="Rectangle 31"/>
          <p:cNvSpPr>
            <a:spLocks/>
          </p:cNvSpPr>
          <p:nvPr/>
        </p:nvSpPr>
        <p:spPr bwMode="auto">
          <a:xfrm>
            <a:off x="4292600" y="1587500"/>
            <a:ext cx="107950" cy="633413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383" name="Rectangle 32"/>
          <p:cNvSpPr>
            <a:spLocks/>
          </p:cNvSpPr>
          <p:nvPr/>
        </p:nvSpPr>
        <p:spPr bwMode="auto">
          <a:xfrm>
            <a:off x="4186238" y="1755775"/>
            <a:ext cx="106362" cy="465138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384" name="Rectangle 33"/>
          <p:cNvSpPr>
            <a:spLocks/>
          </p:cNvSpPr>
          <p:nvPr/>
        </p:nvSpPr>
        <p:spPr bwMode="auto">
          <a:xfrm>
            <a:off x="4400550" y="1798638"/>
            <a:ext cx="106363" cy="422275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385" name="Rectangle 34"/>
          <p:cNvSpPr>
            <a:spLocks/>
          </p:cNvSpPr>
          <p:nvPr/>
        </p:nvSpPr>
        <p:spPr bwMode="auto">
          <a:xfrm>
            <a:off x="4506913" y="1714500"/>
            <a:ext cx="106362" cy="506413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386" name="Rectangle 35"/>
          <p:cNvSpPr>
            <a:spLocks/>
          </p:cNvSpPr>
          <p:nvPr/>
        </p:nvSpPr>
        <p:spPr bwMode="auto">
          <a:xfrm>
            <a:off x="4719638" y="1966913"/>
            <a:ext cx="106362" cy="254000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387" name="Rectangle 36"/>
          <p:cNvSpPr>
            <a:spLocks/>
          </p:cNvSpPr>
          <p:nvPr/>
        </p:nvSpPr>
        <p:spPr bwMode="auto">
          <a:xfrm>
            <a:off x="4613275" y="1630363"/>
            <a:ext cx="106363" cy="590550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388" name="Line 42"/>
          <p:cNvSpPr>
            <a:spLocks noChangeShapeType="1"/>
          </p:cNvSpPr>
          <p:nvPr/>
        </p:nvSpPr>
        <p:spPr bwMode="auto">
          <a:xfrm>
            <a:off x="6662738" y="2220913"/>
            <a:ext cx="1135062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5389" name="Rectangle 43"/>
          <p:cNvSpPr>
            <a:spLocks/>
          </p:cNvSpPr>
          <p:nvPr/>
        </p:nvSpPr>
        <p:spPr bwMode="auto">
          <a:xfrm>
            <a:off x="6805613" y="1798638"/>
            <a:ext cx="106362" cy="422275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390" name="Rectangle 44"/>
          <p:cNvSpPr>
            <a:spLocks/>
          </p:cNvSpPr>
          <p:nvPr/>
        </p:nvSpPr>
        <p:spPr bwMode="auto">
          <a:xfrm>
            <a:off x="6911975" y="1671638"/>
            <a:ext cx="106363" cy="549275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391" name="Rectangle 45"/>
          <p:cNvSpPr>
            <a:spLocks/>
          </p:cNvSpPr>
          <p:nvPr/>
        </p:nvSpPr>
        <p:spPr bwMode="auto">
          <a:xfrm>
            <a:off x="7124700" y="1893888"/>
            <a:ext cx="120650" cy="327025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392" name="Rectangle 46"/>
          <p:cNvSpPr>
            <a:spLocks/>
          </p:cNvSpPr>
          <p:nvPr/>
        </p:nvSpPr>
        <p:spPr bwMode="auto">
          <a:xfrm>
            <a:off x="7018338" y="1755775"/>
            <a:ext cx="106362" cy="465138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393" name="Rectangle 47"/>
          <p:cNvSpPr>
            <a:spLocks/>
          </p:cNvSpPr>
          <p:nvPr/>
        </p:nvSpPr>
        <p:spPr bwMode="auto">
          <a:xfrm>
            <a:off x="7231063" y="1798638"/>
            <a:ext cx="106362" cy="422275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394" name="Rectangle 48"/>
          <p:cNvSpPr>
            <a:spLocks/>
          </p:cNvSpPr>
          <p:nvPr/>
        </p:nvSpPr>
        <p:spPr bwMode="auto">
          <a:xfrm>
            <a:off x="7337425" y="1714500"/>
            <a:ext cx="106363" cy="506413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395" name="Rectangle 49"/>
          <p:cNvSpPr>
            <a:spLocks/>
          </p:cNvSpPr>
          <p:nvPr/>
        </p:nvSpPr>
        <p:spPr bwMode="auto">
          <a:xfrm>
            <a:off x="7550150" y="1968500"/>
            <a:ext cx="106363" cy="252413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396" name="Rectangle 50"/>
          <p:cNvSpPr>
            <a:spLocks/>
          </p:cNvSpPr>
          <p:nvPr/>
        </p:nvSpPr>
        <p:spPr bwMode="auto">
          <a:xfrm>
            <a:off x="7443788" y="1628775"/>
            <a:ext cx="106362" cy="592138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397" name="Text Box 51"/>
          <p:cNvSpPr txBox="1">
            <a:spLocks/>
          </p:cNvSpPr>
          <p:nvPr/>
        </p:nvSpPr>
        <p:spPr bwMode="auto">
          <a:xfrm>
            <a:off x="4997450" y="1768475"/>
            <a:ext cx="233363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291" tIns="32146" rIns="64291" bIns="32146">
            <a:spAutoFit/>
          </a:bodyPr>
          <a:lstStyle>
            <a:lvl1pPr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500" b="0">
                <a:solidFill>
                  <a:srgbClr val="000000"/>
                </a:solidFill>
                <a:latin typeface="Franklin Gothic Medium Cond" pitchFamily="34" charset="0"/>
                <a:ea typeface="ヒラギノ角ゴ Pro W3"/>
                <a:cs typeface="ヒラギノ角ゴ Pro W3"/>
                <a:sym typeface="Arial" pitchFamily="34" charset="0"/>
              </a:rPr>
              <a:t>-</a:t>
            </a:r>
          </a:p>
        </p:txBody>
      </p:sp>
      <p:sp>
        <p:nvSpPr>
          <p:cNvPr id="15398" name="Text Box 52"/>
          <p:cNvSpPr txBox="1">
            <a:spLocks/>
          </p:cNvSpPr>
          <p:nvPr/>
        </p:nvSpPr>
        <p:spPr bwMode="auto">
          <a:xfrm>
            <a:off x="6400800" y="1787525"/>
            <a:ext cx="312738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291" tIns="32146" rIns="64291" bIns="32146">
            <a:spAutoFit/>
          </a:bodyPr>
          <a:lstStyle>
            <a:lvl1pPr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500" b="0">
                <a:solidFill>
                  <a:srgbClr val="000000"/>
                </a:solidFill>
                <a:latin typeface="Franklin Gothic Medium Cond" pitchFamily="34" charset="0"/>
                <a:ea typeface="ヒラギノ角ゴ Pro W3"/>
                <a:cs typeface="ヒラギノ角ゴ Pro W3"/>
                <a:sym typeface="Arial" pitchFamily="34" charset="0"/>
              </a:rPr>
              <a:t>=</a:t>
            </a:r>
          </a:p>
        </p:txBody>
      </p:sp>
      <p:sp>
        <p:nvSpPr>
          <p:cNvPr id="15399" name="Text Box 54"/>
          <p:cNvSpPr txBox="1">
            <a:spLocks/>
          </p:cNvSpPr>
          <p:nvPr/>
        </p:nvSpPr>
        <p:spPr bwMode="auto">
          <a:xfrm>
            <a:off x="1165225" y="1779588"/>
            <a:ext cx="788988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291" tIns="32146" rIns="64291" bIns="32146">
            <a:spAutoFit/>
          </a:bodyPr>
          <a:lstStyle>
            <a:lvl1pPr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700" b="0">
                <a:solidFill>
                  <a:srgbClr val="000000"/>
                </a:solidFill>
                <a:latin typeface="Franklin Gothic Medium Cond" pitchFamily="34" charset="0"/>
                <a:ea typeface="ヒラギノ角ゴ Pro W3"/>
                <a:cs typeface="ヒラギノ角ゴ Pro W3"/>
                <a:sym typeface="Arial" pitchFamily="34" charset="0"/>
              </a:rPr>
              <a:t>Signal 1</a:t>
            </a:r>
          </a:p>
        </p:txBody>
      </p:sp>
      <p:sp>
        <p:nvSpPr>
          <p:cNvPr id="15400" name="Line 57"/>
          <p:cNvSpPr>
            <a:spLocks noChangeShapeType="1"/>
          </p:cNvSpPr>
          <p:nvPr/>
        </p:nvSpPr>
        <p:spPr bwMode="auto">
          <a:xfrm>
            <a:off x="3643313" y="5997575"/>
            <a:ext cx="1135062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5401" name="Rectangle 58"/>
          <p:cNvSpPr>
            <a:spLocks/>
          </p:cNvSpPr>
          <p:nvPr/>
        </p:nvSpPr>
        <p:spPr bwMode="auto">
          <a:xfrm>
            <a:off x="3784600" y="5575300"/>
            <a:ext cx="106363" cy="422275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02" name="Rectangle 59"/>
          <p:cNvSpPr>
            <a:spLocks/>
          </p:cNvSpPr>
          <p:nvPr/>
        </p:nvSpPr>
        <p:spPr bwMode="auto">
          <a:xfrm>
            <a:off x="3890963" y="5448300"/>
            <a:ext cx="106362" cy="549275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03" name="Rectangle 60"/>
          <p:cNvSpPr>
            <a:spLocks/>
          </p:cNvSpPr>
          <p:nvPr/>
        </p:nvSpPr>
        <p:spPr bwMode="auto">
          <a:xfrm>
            <a:off x="4103688" y="5364163"/>
            <a:ext cx="107950" cy="633412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04" name="Rectangle 61"/>
          <p:cNvSpPr>
            <a:spLocks/>
          </p:cNvSpPr>
          <p:nvPr/>
        </p:nvSpPr>
        <p:spPr bwMode="auto">
          <a:xfrm>
            <a:off x="3997325" y="5532438"/>
            <a:ext cx="106363" cy="465137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05" name="Rectangle 62"/>
          <p:cNvSpPr>
            <a:spLocks/>
          </p:cNvSpPr>
          <p:nvPr/>
        </p:nvSpPr>
        <p:spPr bwMode="auto">
          <a:xfrm>
            <a:off x="4211638" y="5575300"/>
            <a:ext cx="106362" cy="422275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06" name="Rectangle 63"/>
          <p:cNvSpPr>
            <a:spLocks/>
          </p:cNvSpPr>
          <p:nvPr/>
        </p:nvSpPr>
        <p:spPr bwMode="auto">
          <a:xfrm>
            <a:off x="4318000" y="5491163"/>
            <a:ext cx="106363" cy="506412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07" name="Rectangle 64"/>
          <p:cNvSpPr>
            <a:spLocks/>
          </p:cNvSpPr>
          <p:nvPr/>
        </p:nvSpPr>
        <p:spPr bwMode="auto">
          <a:xfrm>
            <a:off x="4530725" y="5743575"/>
            <a:ext cx="106363" cy="254000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08" name="Rectangle 65"/>
          <p:cNvSpPr>
            <a:spLocks/>
          </p:cNvSpPr>
          <p:nvPr/>
        </p:nvSpPr>
        <p:spPr bwMode="auto">
          <a:xfrm>
            <a:off x="4424363" y="5407025"/>
            <a:ext cx="106362" cy="590550"/>
          </a:xfrm>
          <a:prstGeom prst="rect">
            <a:avLst/>
          </a:prstGeom>
          <a:solidFill>
            <a:srgbClr val="9933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09" name="Line 68"/>
          <p:cNvSpPr>
            <a:spLocks noChangeShapeType="1"/>
          </p:cNvSpPr>
          <p:nvPr/>
        </p:nvSpPr>
        <p:spPr bwMode="auto">
          <a:xfrm>
            <a:off x="5037138" y="5997575"/>
            <a:ext cx="1133475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5410" name="Rectangle 70"/>
          <p:cNvSpPr>
            <a:spLocks/>
          </p:cNvSpPr>
          <p:nvPr/>
        </p:nvSpPr>
        <p:spPr bwMode="auto">
          <a:xfrm>
            <a:off x="5187950" y="5584825"/>
            <a:ext cx="104775" cy="422275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11" name="Rectangle 71"/>
          <p:cNvSpPr>
            <a:spLocks/>
          </p:cNvSpPr>
          <p:nvPr/>
        </p:nvSpPr>
        <p:spPr bwMode="auto">
          <a:xfrm>
            <a:off x="5292725" y="5457825"/>
            <a:ext cx="107950" cy="549275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12" name="Rectangle 72"/>
          <p:cNvSpPr>
            <a:spLocks/>
          </p:cNvSpPr>
          <p:nvPr/>
        </p:nvSpPr>
        <p:spPr bwMode="auto">
          <a:xfrm>
            <a:off x="5507038" y="5653088"/>
            <a:ext cx="168275" cy="354012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13" name="Rectangle 73"/>
          <p:cNvSpPr>
            <a:spLocks/>
          </p:cNvSpPr>
          <p:nvPr/>
        </p:nvSpPr>
        <p:spPr bwMode="auto">
          <a:xfrm>
            <a:off x="5400675" y="5541963"/>
            <a:ext cx="106363" cy="465137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14" name="Rectangle 74"/>
          <p:cNvSpPr>
            <a:spLocks/>
          </p:cNvSpPr>
          <p:nvPr/>
        </p:nvSpPr>
        <p:spPr bwMode="auto">
          <a:xfrm>
            <a:off x="5613400" y="5584825"/>
            <a:ext cx="104775" cy="422275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15" name="Rectangle 75"/>
          <p:cNvSpPr>
            <a:spLocks/>
          </p:cNvSpPr>
          <p:nvPr/>
        </p:nvSpPr>
        <p:spPr bwMode="auto">
          <a:xfrm>
            <a:off x="5718175" y="5500688"/>
            <a:ext cx="107950" cy="506412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16" name="Rectangle 76"/>
          <p:cNvSpPr>
            <a:spLocks/>
          </p:cNvSpPr>
          <p:nvPr/>
        </p:nvSpPr>
        <p:spPr bwMode="auto">
          <a:xfrm>
            <a:off x="5932488" y="5754688"/>
            <a:ext cx="106362" cy="252412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17" name="Rectangle 77"/>
          <p:cNvSpPr>
            <a:spLocks/>
          </p:cNvSpPr>
          <p:nvPr/>
        </p:nvSpPr>
        <p:spPr bwMode="auto">
          <a:xfrm>
            <a:off x="5826125" y="5416550"/>
            <a:ext cx="106363" cy="590550"/>
          </a:xfrm>
          <a:prstGeom prst="rect">
            <a:avLst/>
          </a:prstGeom>
          <a:solidFill>
            <a:srgbClr val="FF33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18" name="Text Box 78"/>
          <p:cNvSpPr txBox="1">
            <a:spLocks/>
          </p:cNvSpPr>
          <p:nvPr/>
        </p:nvSpPr>
        <p:spPr bwMode="auto">
          <a:xfrm>
            <a:off x="4808538" y="5546725"/>
            <a:ext cx="233362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291" tIns="32146" rIns="64291" bIns="32146">
            <a:spAutoFit/>
          </a:bodyPr>
          <a:lstStyle>
            <a:lvl1pPr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500" b="0">
                <a:solidFill>
                  <a:srgbClr val="000000"/>
                </a:solidFill>
                <a:latin typeface="Franklin Gothic Medium Cond" pitchFamily="34" charset="0"/>
                <a:ea typeface="ヒラギノ角ゴ Pro W3"/>
                <a:cs typeface="ヒラギノ角ゴ Pro W3"/>
                <a:sym typeface="Arial" pitchFamily="34" charset="0"/>
              </a:rPr>
              <a:t>-</a:t>
            </a:r>
          </a:p>
        </p:txBody>
      </p:sp>
      <p:sp>
        <p:nvSpPr>
          <p:cNvPr id="15419" name="Text Box 79"/>
          <p:cNvSpPr txBox="1">
            <a:spLocks/>
          </p:cNvSpPr>
          <p:nvPr/>
        </p:nvSpPr>
        <p:spPr bwMode="auto">
          <a:xfrm>
            <a:off x="6211888" y="5564188"/>
            <a:ext cx="312737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291" tIns="32146" rIns="64291" bIns="32146">
            <a:spAutoFit/>
          </a:bodyPr>
          <a:lstStyle>
            <a:lvl1pPr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500" b="0">
                <a:solidFill>
                  <a:srgbClr val="000000"/>
                </a:solidFill>
                <a:latin typeface="Franklin Gothic Medium Cond" pitchFamily="34" charset="0"/>
                <a:ea typeface="ヒラギノ角ゴ Pro W3"/>
                <a:cs typeface="ヒラギノ角ゴ Pro W3"/>
                <a:sym typeface="Arial" pitchFamily="34" charset="0"/>
              </a:rPr>
              <a:t>=</a:t>
            </a:r>
          </a:p>
        </p:txBody>
      </p:sp>
      <p:sp>
        <p:nvSpPr>
          <p:cNvPr id="15420" name="Line 83"/>
          <p:cNvSpPr>
            <a:spLocks noChangeShapeType="1"/>
          </p:cNvSpPr>
          <p:nvPr/>
        </p:nvSpPr>
        <p:spPr bwMode="auto">
          <a:xfrm>
            <a:off x="884238" y="5408613"/>
            <a:ext cx="171450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5421" name="Rectangle 84"/>
          <p:cNvSpPr>
            <a:spLocks/>
          </p:cNvSpPr>
          <p:nvPr/>
        </p:nvSpPr>
        <p:spPr bwMode="auto">
          <a:xfrm>
            <a:off x="1068388" y="4872038"/>
            <a:ext cx="160337" cy="536575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22" name="Rectangle 85"/>
          <p:cNvSpPr>
            <a:spLocks/>
          </p:cNvSpPr>
          <p:nvPr/>
        </p:nvSpPr>
        <p:spPr bwMode="auto">
          <a:xfrm>
            <a:off x="1228725" y="4711700"/>
            <a:ext cx="161925" cy="696913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23" name="Rectangle 86"/>
          <p:cNvSpPr>
            <a:spLocks/>
          </p:cNvSpPr>
          <p:nvPr/>
        </p:nvSpPr>
        <p:spPr bwMode="auto">
          <a:xfrm>
            <a:off x="1550988" y="4603750"/>
            <a:ext cx="160337" cy="804863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24" name="Rectangle 87"/>
          <p:cNvSpPr>
            <a:spLocks/>
          </p:cNvSpPr>
          <p:nvPr/>
        </p:nvSpPr>
        <p:spPr bwMode="auto">
          <a:xfrm>
            <a:off x="1390650" y="4818063"/>
            <a:ext cx="160338" cy="590550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25" name="Rectangle 88"/>
          <p:cNvSpPr>
            <a:spLocks/>
          </p:cNvSpPr>
          <p:nvPr/>
        </p:nvSpPr>
        <p:spPr bwMode="auto">
          <a:xfrm>
            <a:off x="1711325" y="4872038"/>
            <a:ext cx="160338" cy="536575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26" name="Rectangle 89"/>
          <p:cNvSpPr>
            <a:spLocks/>
          </p:cNvSpPr>
          <p:nvPr/>
        </p:nvSpPr>
        <p:spPr bwMode="auto">
          <a:xfrm>
            <a:off x="1871663" y="4764088"/>
            <a:ext cx="161925" cy="644525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27" name="Rectangle 90"/>
          <p:cNvSpPr>
            <a:spLocks/>
          </p:cNvSpPr>
          <p:nvPr/>
        </p:nvSpPr>
        <p:spPr bwMode="auto">
          <a:xfrm>
            <a:off x="2193925" y="5086350"/>
            <a:ext cx="160338" cy="322263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28" name="Rectangle 91"/>
          <p:cNvSpPr>
            <a:spLocks/>
          </p:cNvSpPr>
          <p:nvPr/>
        </p:nvSpPr>
        <p:spPr bwMode="auto">
          <a:xfrm>
            <a:off x="2033588" y="4657725"/>
            <a:ext cx="160337" cy="750888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29" name="Text Box 92"/>
          <p:cNvSpPr txBox="1">
            <a:spLocks/>
          </p:cNvSpPr>
          <p:nvPr/>
        </p:nvSpPr>
        <p:spPr bwMode="auto">
          <a:xfrm>
            <a:off x="1246188" y="4235450"/>
            <a:ext cx="788987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291" tIns="32146" rIns="64291" bIns="32146">
            <a:spAutoFit/>
          </a:bodyPr>
          <a:lstStyle>
            <a:lvl1pPr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6429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642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700" b="0">
                <a:solidFill>
                  <a:srgbClr val="000000"/>
                </a:solidFill>
                <a:latin typeface="Franklin Gothic Medium Cond" pitchFamily="34" charset="0"/>
                <a:ea typeface="ヒラギノ角ゴ Pro W3"/>
                <a:cs typeface="ヒラギノ角ゴ Pro W3"/>
                <a:sym typeface="Arial" pitchFamily="34" charset="0"/>
              </a:rPr>
              <a:t>Signal 2</a:t>
            </a:r>
          </a:p>
        </p:txBody>
      </p:sp>
      <p:sp>
        <p:nvSpPr>
          <p:cNvPr id="15430" name="Line 101"/>
          <p:cNvSpPr>
            <a:spLocks noChangeShapeType="1"/>
          </p:cNvSpPr>
          <p:nvPr/>
        </p:nvSpPr>
        <p:spPr bwMode="auto">
          <a:xfrm flipV="1">
            <a:off x="3557588" y="2214563"/>
            <a:ext cx="3175" cy="352425"/>
          </a:xfrm>
          <a:prstGeom prst="line">
            <a:avLst/>
          </a:prstGeom>
          <a:noFill/>
          <a:ln w="7938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5431" name="Freeform 103"/>
          <p:cNvSpPr>
            <a:spLocks/>
          </p:cNvSpPr>
          <p:nvPr/>
        </p:nvSpPr>
        <p:spPr bwMode="auto">
          <a:xfrm>
            <a:off x="3487738" y="2125663"/>
            <a:ext cx="138112" cy="88900"/>
          </a:xfrm>
          <a:custGeom>
            <a:avLst/>
            <a:gdLst>
              <a:gd name="T0" fmla="*/ 69754 w 99"/>
              <a:gd name="T1" fmla="*/ 88900 h 49"/>
              <a:gd name="T2" fmla="*/ 0 w 99"/>
              <a:gd name="T3" fmla="*/ 0 h 49"/>
              <a:gd name="T4" fmla="*/ 138112 w 99"/>
              <a:gd name="T5" fmla="*/ 0 h 49"/>
              <a:gd name="T6" fmla="*/ 69754 w 99"/>
              <a:gd name="T7" fmla="*/ 88900 h 49"/>
              <a:gd name="T8" fmla="*/ 0 60000 65536"/>
              <a:gd name="T9" fmla="*/ 0 60000 65536"/>
              <a:gd name="T10" fmla="*/ 0 60000 65536"/>
              <a:gd name="T11" fmla="*/ 0 60000 65536"/>
              <a:gd name="T12" fmla="*/ 0 w 99"/>
              <a:gd name="T13" fmla="*/ 0 h 49"/>
              <a:gd name="T14" fmla="*/ 99 w 99"/>
              <a:gd name="T15" fmla="*/ 49 h 4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9" h="49">
                <a:moveTo>
                  <a:pt x="50" y="49"/>
                </a:moveTo>
                <a:lnTo>
                  <a:pt x="0" y="0"/>
                </a:lnTo>
                <a:lnTo>
                  <a:pt x="99" y="0"/>
                </a:lnTo>
                <a:lnTo>
                  <a:pt x="50" y="49"/>
                </a:lnTo>
                <a:close/>
              </a:path>
            </a:pathLst>
          </a:custGeom>
          <a:noFill/>
          <a:ln w="7938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5432" name="AutoShape 305"/>
          <p:cNvSpPr>
            <a:spLocks/>
          </p:cNvSpPr>
          <p:nvPr/>
        </p:nvSpPr>
        <p:spPr bwMode="auto">
          <a:xfrm rot="1556939">
            <a:off x="4727575" y="3298825"/>
            <a:ext cx="977900" cy="966788"/>
          </a:xfrm>
          <a:custGeom>
            <a:avLst/>
            <a:gdLst>
              <a:gd name="T0" fmla="*/ 42413556 w 21600"/>
              <a:gd name="T1" fmla="*/ 12957587 h 21600"/>
              <a:gd name="T2" fmla="*/ 3535652 w 21600"/>
              <a:gd name="T3" fmla="*/ 21636064 h 21600"/>
              <a:gd name="T4" fmla="*/ 35934609 w 21600"/>
              <a:gd name="T5" fmla="*/ 15730206 h 21600"/>
              <a:gd name="T6" fmla="*/ 3365561 w 21600"/>
              <a:gd name="T7" fmla="*/ 41507161 h 21600"/>
              <a:gd name="T8" fmla="*/ 2851076 w 21600"/>
              <a:gd name="T9" fmla="*/ 28980291 h 21600"/>
              <a:gd name="T10" fmla="*/ 15671662 w 21600"/>
              <a:gd name="T11" fmla="*/ 28477428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5815" y="16199"/>
                </a:moveTo>
                <a:cubicBezTo>
                  <a:pt x="7172" y="17453"/>
                  <a:pt x="8952" y="18149"/>
                  <a:pt x="10800" y="18149"/>
                </a:cubicBezTo>
                <a:cubicBezTo>
                  <a:pt x="14858" y="18149"/>
                  <a:pt x="18149" y="14858"/>
                  <a:pt x="18149" y="10800"/>
                </a:cubicBezTo>
                <a:cubicBezTo>
                  <a:pt x="18149" y="6741"/>
                  <a:pt x="14858" y="3451"/>
                  <a:pt x="10800" y="3451"/>
                </a:cubicBezTo>
                <a:cubicBezTo>
                  <a:pt x="6741" y="3451"/>
                  <a:pt x="3451" y="6741"/>
                  <a:pt x="3451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cubicBezTo>
                  <a:pt x="8084" y="21600"/>
                  <a:pt x="5469" y="20577"/>
                  <a:pt x="3474" y="18735"/>
                </a:cubicBezTo>
                <a:lnTo>
                  <a:pt x="1642" y="20719"/>
                </a:lnTo>
                <a:lnTo>
                  <a:pt x="1391" y="14466"/>
                </a:lnTo>
                <a:lnTo>
                  <a:pt x="7646" y="14215"/>
                </a:lnTo>
                <a:lnTo>
                  <a:pt x="5815" y="16199"/>
                </a:lnTo>
                <a:close/>
              </a:path>
            </a:pathLst>
          </a:custGeom>
          <a:gradFill rotWithShape="0">
            <a:gsLst>
              <a:gs pos="0">
                <a:srgbClr val="005E2F"/>
              </a:gs>
              <a:gs pos="50000">
                <a:srgbClr val="00CC66"/>
              </a:gs>
              <a:gs pos="100000">
                <a:srgbClr val="005E2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5433" name="Line 308"/>
          <p:cNvSpPr>
            <a:spLocks noChangeShapeType="1"/>
          </p:cNvSpPr>
          <p:nvPr/>
        </p:nvSpPr>
        <p:spPr bwMode="auto">
          <a:xfrm>
            <a:off x="5246688" y="2212975"/>
            <a:ext cx="1135062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5434" name="Rectangle 309"/>
          <p:cNvSpPr>
            <a:spLocks/>
          </p:cNvSpPr>
          <p:nvPr/>
        </p:nvSpPr>
        <p:spPr bwMode="auto">
          <a:xfrm>
            <a:off x="5387975" y="1790700"/>
            <a:ext cx="106363" cy="422275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35" name="Rectangle 310"/>
          <p:cNvSpPr>
            <a:spLocks/>
          </p:cNvSpPr>
          <p:nvPr/>
        </p:nvSpPr>
        <p:spPr bwMode="auto">
          <a:xfrm>
            <a:off x="5494338" y="1663700"/>
            <a:ext cx="106362" cy="549275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36" name="Rectangle 311"/>
          <p:cNvSpPr>
            <a:spLocks/>
          </p:cNvSpPr>
          <p:nvPr/>
        </p:nvSpPr>
        <p:spPr bwMode="auto">
          <a:xfrm>
            <a:off x="5707063" y="1579563"/>
            <a:ext cx="107950" cy="633412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37" name="Rectangle 312"/>
          <p:cNvSpPr>
            <a:spLocks/>
          </p:cNvSpPr>
          <p:nvPr/>
        </p:nvSpPr>
        <p:spPr bwMode="auto">
          <a:xfrm>
            <a:off x="5600700" y="1747838"/>
            <a:ext cx="106363" cy="465137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38" name="Rectangle 313"/>
          <p:cNvSpPr>
            <a:spLocks/>
          </p:cNvSpPr>
          <p:nvPr/>
        </p:nvSpPr>
        <p:spPr bwMode="auto">
          <a:xfrm>
            <a:off x="5815013" y="1790700"/>
            <a:ext cx="106362" cy="422275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39" name="Rectangle 314"/>
          <p:cNvSpPr>
            <a:spLocks/>
          </p:cNvSpPr>
          <p:nvPr/>
        </p:nvSpPr>
        <p:spPr bwMode="auto">
          <a:xfrm>
            <a:off x="5921375" y="1706563"/>
            <a:ext cx="106363" cy="506412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40" name="Rectangle 315"/>
          <p:cNvSpPr>
            <a:spLocks/>
          </p:cNvSpPr>
          <p:nvPr/>
        </p:nvSpPr>
        <p:spPr bwMode="auto">
          <a:xfrm>
            <a:off x="6134100" y="1958975"/>
            <a:ext cx="106363" cy="254000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41" name="Rectangle 316"/>
          <p:cNvSpPr>
            <a:spLocks/>
          </p:cNvSpPr>
          <p:nvPr/>
        </p:nvSpPr>
        <p:spPr bwMode="auto">
          <a:xfrm>
            <a:off x="6027738" y="1622425"/>
            <a:ext cx="106362" cy="590550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42" name="Line 317"/>
          <p:cNvSpPr>
            <a:spLocks noChangeShapeType="1"/>
          </p:cNvSpPr>
          <p:nvPr/>
        </p:nvSpPr>
        <p:spPr bwMode="auto">
          <a:xfrm>
            <a:off x="6537325" y="5976938"/>
            <a:ext cx="1135063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5443" name="Rectangle 318"/>
          <p:cNvSpPr>
            <a:spLocks/>
          </p:cNvSpPr>
          <p:nvPr/>
        </p:nvSpPr>
        <p:spPr bwMode="auto">
          <a:xfrm>
            <a:off x="6678613" y="5545138"/>
            <a:ext cx="106362" cy="422275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44" name="Rectangle 319"/>
          <p:cNvSpPr>
            <a:spLocks/>
          </p:cNvSpPr>
          <p:nvPr/>
        </p:nvSpPr>
        <p:spPr bwMode="auto">
          <a:xfrm>
            <a:off x="6784975" y="5418138"/>
            <a:ext cx="106363" cy="549275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45" name="Rectangle 320"/>
          <p:cNvSpPr>
            <a:spLocks/>
          </p:cNvSpPr>
          <p:nvPr/>
        </p:nvSpPr>
        <p:spPr bwMode="auto">
          <a:xfrm>
            <a:off x="6997700" y="5334000"/>
            <a:ext cx="107950" cy="633413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46" name="Rectangle 321"/>
          <p:cNvSpPr>
            <a:spLocks/>
          </p:cNvSpPr>
          <p:nvPr/>
        </p:nvSpPr>
        <p:spPr bwMode="auto">
          <a:xfrm>
            <a:off x="6891338" y="5502275"/>
            <a:ext cx="106362" cy="465138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47" name="Rectangle 322"/>
          <p:cNvSpPr>
            <a:spLocks/>
          </p:cNvSpPr>
          <p:nvPr/>
        </p:nvSpPr>
        <p:spPr bwMode="auto">
          <a:xfrm>
            <a:off x="7105650" y="5545138"/>
            <a:ext cx="106363" cy="422275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48" name="Rectangle 323"/>
          <p:cNvSpPr>
            <a:spLocks/>
          </p:cNvSpPr>
          <p:nvPr/>
        </p:nvSpPr>
        <p:spPr bwMode="auto">
          <a:xfrm>
            <a:off x="7212013" y="5461000"/>
            <a:ext cx="106362" cy="506413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49" name="Rectangle 324"/>
          <p:cNvSpPr>
            <a:spLocks/>
          </p:cNvSpPr>
          <p:nvPr/>
        </p:nvSpPr>
        <p:spPr bwMode="auto">
          <a:xfrm>
            <a:off x="7424738" y="5713413"/>
            <a:ext cx="106362" cy="254000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50" name="Rectangle 325"/>
          <p:cNvSpPr>
            <a:spLocks/>
          </p:cNvSpPr>
          <p:nvPr/>
        </p:nvSpPr>
        <p:spPr bwMode="auto">
          <a:xfrm>
            <a:off x="7318375" y="5376863"/>
            <a:ext cx="106363" cy="590550"/>
          </a:xfrm>
          <a:prstGeom prst="rect">
            <a:avLst/>
          </a:prstGeom>
          <a:solidFill>
            <a:srgbClr val="3399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0">
              <a:solidFill>
                <a:srgbClr val="FFFFFF"/>
              </a:solidFill>
            </a:endParaRPr>
          </a:p>
        </p:txBody>
      </p:sp>
      <p:sp>
        <p:nvSpPr>
          <p:cNvPr id="15451" name="Line 327"/>
          <p:cNvSpPr>
            <a:spLocks noChangeShapeType="1"/>
          </p:cNvSpPr>
          <p:nvPr/>
        </p:nvSpPr>
        <p:spPr bwMode="auto">
          <a:xfrm flipH="1">
            <a:off x="3843338" y="2794000"/>
            <a:ext cx="0" cy="17208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5452" name="Line 328"/>
          <p:cNvSpPr>
            <a:spLocks noChangeShapeType="1"/>
          </p:cNvSpPr>
          <p:nvPr/>
        </p:nvSpPr>
        <p:spPr bwMode="auto">
          <a:xfrm>
            <a:off x="3852863" y="4505325"/>
            <a:ext cx="40481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5453" name="Line 329"/>
          <p:cNvSpPr>
            <a:spLocks noChangeShapeType="1"/>
          </p:cNvSpPr>
          <p:nvPr/>
        </p:nvSpPr>
        <p:spPr bwMode="auto">
          <a:xfrm>
            <a:off x="3398838" y="2790825"/>
            <a:ext cx="86836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5454" name="Line 330"/>
          <p:cNvSpPr>
            <a:spLocks noChangeShapeType="1"/>
          </p:cNvSpPr>
          <p:nvPr/>
        </p:nvSpPr>
        <p:spPr bwMode="auto">
          <a:xfrm flipV="1">
            <a:off x="3416300" y="2454275"/>
            <a:ext cx="3175" cy="352425"/>
          </a:xfrm>
          <a:prstGeom prst="line">
            <a:avLst/>
          </a:prstGeom>
          <a:noFill/>
          <a:ln w="7938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grpSp>
        <p:nvGrpSpPr>
          <p:cNvPr id="15455" name="Group 340"/>
          <p:cNvGrpSpPr>
            <a:grpSpLocks/>
          </p:cNvGrpSpPr>
          <p:nvPr/>
        </p:nvGrpSpPr>
        <p:grpSpPr bwMode="auto">
          <a:xfrm>
            <a:off x="3346450" y="2365375"/>
            <a:ext cx="138113" cy="88900"/>
            <a:chOff x="1797" y="1726"/>
            <a:chExt cx="87" cy="56"/>
          </a:xfrm>
        </p:grpSpPr>
        <p:sp>
          <p:nvSpPr>
            <p:cNvPr id="15523" name="Freeform 331"/>
            <p:cNvSpPr>
              <a:spLocks/>
            </p:cNvSpPr>
            <p:nvPr/>
          </p:nvSpPr>
          <p:spPr bwMode="auto">
            <a:xfrm>
              <a:off x="1797" y="1726"/>
              <a:ext cx="87" cy="56"/>
            </a:xfrm>
            <a:custGeom>
              <a:avLst/>
              <a:gdLst>
                <a:gd name="T0" fmla="*/ 44 w 99"/>
                <a:gd name="T1" fmla="*/ 56 h 49"/>
                <a:gd name="T2" fmla="*/ 0 w 99"/>
                <a:gd name="T3" fmla="*/ 0 h 49"/>
                <a:gd name="T4" fmla="*/ 87 w 99"/>
                <a:gd name="T5" fmla="*/ 0 h 49"/>
                <a:gd name="T6" fmla="*/ 44 w 99"/>
                <a:gd name="T7" fmla="*/ 56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9"/>
                <a:gd name="T13" fmla="*/ 0 h 49"/>
                <a:gd name="T14" fmla="*/ 99 w 99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9" h="49">
                  <a:moveTo>
                    <a:pt x="50" y="49"/>
                  </a:moveTo>
                  <a:lnTo>
                    <a:pt x="0" y="0"/>
                  </a:lnTo>
                  <a:lnTo>
                    <a:pt x="99" y="0"/>
                  </a:lnTo>
                  <a:lnTo>
                    <a:pt x="50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5524" name="Freeform 332"/>
            <p:cNvSpPr>
              <a:spLocks/>
            </p:cNvSpPr>
            <p:nvPr/>
          </p:nvSpPr>
          <p:spPr bwMode="auto">
            <a:xfrm>
              <a:off x="1797" y="1726"/>
              <a:ext cx="87" cy="56"/>
            </a:xfrm>
            <a:custGeom>
              <a:avLst/>
              <a:gdLst>
                <a:gd name="T0" fmla="*/ 44 w 99"/>
                <a:gd name="T1" fmla="*/ 56 h 49"/>
                <a:gd name="T2" fmla="*/ 0 w 99"/>
                <a:gd name="T3" fmla="*/ 0 h 49"/>
                <a:gd name="T4" fmla="*/ 87 w 99"/>
                <a:gd name="T5" fmla="*/ 0 h 49"/>
                <a:gd name="T6" fmla="*/ 44 w 99"/>
                <a:gd name="T7" fmla="*/ 56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9"/>
                <a:gd name="T13" fmla="*/ 0 h 49"/>
                <a:gd name="T14" fmla="*/ 99 w 99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9" h="49">
                  <a:moveTo>
                    <a:pt x="50" y="49"/>
                  </a:moveTo>
                  <a:lnTo>
                    <a:pt x="0" y="0"/>
                  </a:lnTo>
                  <a:lnTo>
                    <a:pt x="99" y="0"/>
                  </a:lnTo>
                  <a:lnTo>
                    <a:pt x="50" y="49"/>
                  </a:lnTo>
                  <a:close/>
                </a:path>
              </a:pathLst>
            </a:custGeom>
            <a:noFill/>
            <a:ln w="793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</p:grpSp>
      <p:sp>
        <p:nvSpPr>
          <p:cNvPr id="15456" name="Line 333"/>
          <p:cNvSpPr>
            <a:spLocks noChangeShapeType="1"/>
          </p:cNvSpPr>
          <p:nvPr/>
        </p:nvSpPr>
        <p:spPr bwMode="auto">
          <a:xfrm>
            <a:off x="3683000" y="3005138"/>
            <a:ext cx="0" cy="17208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5457" name="Line 334"/>
          <p:cNvSpPr>
            <a:spLocks noChangeShapeType="1"/>
          </p:cNvSpPr>
          <p:nvPr/>
        </p:nvSpPr>
        <p:spPr bwMode="auto">
          <a:xfrm>
            <a:off x="3683000" y="4716463"/>
            <a:ext cx="59531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5458" name="Line 335"/>
          <p:cNvSpPr>
            <a:spLocks noChangeShapeType="1"/>
          </p:cNvSpPr>
          <p:nvPr/>
        </p:nvSpPr>
        <p:spPr bwMode="auto">
          <a:xfrm>
            <a:off x="3238500" y="3011488"/>
            <a:ext cx="102076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5459" name="Line 336"/>
          <p:cNvSpPr>
            <a:spLocks noChangeShapeType="1"/>
          </p:cNvSpPr>
          <p:nvPr/>
        </p:nvSpPr>
        <p:spPr bwMode="auto">
          <a:xfrm flipV="1">
            <a:off x="3227388" y="2655888"/>
            <a:ext cx="3175" cy="352425"/>
          </a:xfrm>
          <a:prstGeom prst="line">
            <a:avLst/>
          </a:prstGeom>
          <a:noFill/>
          <a:ln w="7938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grpSp>
        <p:nvGrpSpPr>
          <p:cNvPr id="15460" name="Group 341"/>
          <p:cNvGrpSpPr>
            <a:grpSpLocks/>
          </p:cNvGrpSpPr>
          <p:nvPr/>
        </p:nvGrpSpPr>
        <p:grpSpPr bwMode="auto">
          <a:xfrm>
            <a:off x="3167063" y="2557463"/>
            <a:ext cx="138112" cy="88900"/>
            <a:chOff x="1797" y="1726"/>
            <a:chExt cx="87" cy="56"/>
          </a:xfrm>
        </p:grpSpPr>
        <p:sp>
          <p:nvSpPr>
            <p:cNvPr id="15521" name="Freeform 342"/>
            <p:cNvSpPr>
              <a:spLocks/>
            </p:cNvSpPr>
            <p:nvPr/>
          </p:nvSpPr>
          <p:spPr bwMode="auto">
            <a:xfrm>
              <a:off x="1797" y="1726"/>
              <a:ext cx="87" cy="56"/>
            </a:xfrm>
            <a:custGeom>
              <a:avLst/>
              <a:gdLst>
                <a:gd name="T0" fmla="*/ 44 w 99"/>
                <a:gd name="T1" fmla="*/ 56 h 49"/>
                <a:gd name="T2" fmla="*/ 0 w 99"/>
                <a:gd name="T3" fmla="*/ 0 h 49"/>
                <a:gd name="T4" fmla="*/ 87 w 99"/>
                <a:gd name="T5" fmla="*/ 0 h 49"/>
                <a:gd name="T6" fmla="*/ 44 w 99"/>
                <a:gd name="T7" fmla="*/ 56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9"/>
                <a:gd name="T13" fmla="*/ 0 h 49"/>
                <a:gd name="T14" fmla="*/ 99 w 99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9" h="49">
                  <a:moveTo>
                    <a:pt x="50" y="49"/>
                  </a:moveTo>
                  <a:lnTo>
                    <a:pt x="0" y="0"/>
                  </a:lnTo>
                  <a:lnTo>
                    <a:pt x="99" y="0"/>
                  </a:lnTo>
                  <a:lnTo>
                    <a:pt x="50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5522" name="Freeform 343"/>
            <p:cNvSpPr>
              <a:spLocks/>
            </p:cNvSpPr>
            <p:nvPr/>
          </p:nvSpPr>
          <p:spPr bwMode="auto">
            <a:xfrm>
              <a:off x="1797" y="1726"/>
              <a:ext cx="87" cy="56"/>
            </a:xfrm>
            <a:custGeom>
              <a:avLst/>
              <a:gdLst>
                <a:gd name="T0" fmla="*/ 44 w 99"/>
                <a:gd name="T1" fmla="*/ 56 h 49"/>
                <a:gd name="T2" fmla="*/ 0 w 99"/>
                <a:gd name="T3" fmla="*/ 0 h 49"/>
                <a:gd name="T4" fmla="*/ 87 w 99"/>
                <a:gd name="T5" fmla="*/ 0 h 49"/>
                <a:gd name="T6" fmla="*/ 44 w 99"/>
                <a:gd name="T7" fmla="*/ 56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9"/>
                <a:gd name="T13" fmla="*/ 0 h 49"/>
                <a:gd name="T14" fmla="*/ 99 w 99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9" h="49">
                  <a:moveTo>
                    <a:pt x="50" y="49"/>
                  </a:moveTo>
                  <a:lnTo>
                    <a:pt x="0" y="0"/>
                  </a:lnTo>
                  <a:lnTo>
                    <a:pt x="99" y="0"/>
                  </a:lnTo>
                  <a:lnTo>
                    <a:pt x="50" y="49"/>
                  </a:lnTo>
                  <a:close/>
                </a:path>
              </a:pathLst>
            </a:custGeom>
            <a:noFill/>
            <a:ln w="793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</p:grpSp>
      <p:sp>
        <p:nvSpPr>
          <p:cNvPr id="15461" name="Line 344"/>
          <p:cNvSpPr>
            <a:spLocks noChangeShapeType="1"/>
          </p:cNvSpPr>
          <p:nvPr/>
        </p:nvSpPr>
        <p:spPr bwMode="auto">
          <a:xfrm>
            <a:off x="3532188" y="3216275"/>
            <a:ext cx="0" cy="17208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5462" name="Line 345"/>
          <p:cNvSpPr>
            <a:spLocks noChangeShapeType="1"/>
          </p:cNvSpPr>
          <p:nvPr/>
        </p:nvSpPr>
        <p:spPr bwMode="auto">
          <a:xfrm>
            <a:off x="3532188" y="4927600"/>
            <a:ext cx="72866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5463" name="Line 346"/>
          <p:cNvSpPr>
            <a:spLocks noChangeShapeType="1"/>
          </p:cNvSpPr>
          <p:nvPr/>
        </p:nvSpPr>
        <p:spPr bwMode="auto">
          <a:xfrm flipV="1">
            <a:off x="3087688" y="3222625"/>
            <a:ext cx="115411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5464" name="Line 347"/>
          <p:cNvSpPr>
            <a:spLocks noChangeShapeType="1"/>
          </p:cNvSpPr>
          <p:nvPr/>
        </p:nvSpPr>
        <p:spPr bwMode="auto">
          <a:xfrm flipV="1">
            <a:off x="3076575" y="2867025"/>
            <a:ext cx="3175" cy="352425"/>
          </a:xfrm>
          <a:prstGeom prst="line">
            <a:avLst/>
          </a:prstGeom>
          <a:noFill/>
          <a:ln w="7938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grpSp>
        <p:nvGrpSpPr>
          <p:cNvPr id="15465" name="Group 348"/>
          <p:cNvGrpSpPr>
            <a:grpSpLocks/>
          </p:cNvGrpSpPr>
          <p:nvPr/>
        </p:nvGrpSpPr>
        <p:grpSpPr bwMode="auto">
          <a:xfrm>
            <a:off x="3016250" y="2768600"/>
            <a:ext cx="138113" cy="88900"/>
            <a:chOff x="1797" y="1726"/>
            <a:chExt cx="87" cy="56"/>
          </a:xfrm>
        </p:grpSpPr>
        <p:sp>
          <p:nvSpPr>
            <p:cNvPr id="15519" name="Freeform 349"/>
            <p:cNvSpPr>
              <a:spLocks/>
            </p:cNvSpPr>
            <p:nvPr/>
          </p:nvSpPr>
          <p:spPr bwMode="auto">
            <a:xfrm>
              <a:off x="1797" y="1726"/>
              <a:ext cx="87" cy="56"/>
            </a:xfrm>
            <a:custGeom>
              <a:avLst/>
              <a:gdLst>
                <a:gd name="T0" fmla="*/ 44 w 99"/>
                <a:gd name="T1" fmla="*/ 56 h 49"/>
                <a:gd name="T2" fmla="*/ 0 w 99"/>
                <a:gd name="T3" fmla="*/ 0 h 49"/>
                <a:gd name="T4" fmla="*/ 87 w 99"/>
                <a:gd name="T5" fmla="*/ 0 h 49"/>
                <a:gd name="T6" fmla="*/ 44 w 99"/>
                <a:gd name="T7" fmla="*/ 56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9"/>
                <a:gd name="T13" fmla="*/ 0 h 49"/>
                <a:gd name="T14" fmla="*/ 99 w 99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9" h="49">
                  <a:moveTo>
                    <a:pt x="50" y="49"/>
                  </a:moveTo>
                  <a:lnTo>
                    <a:pt x="0" y="0"/>
                  </a:lnTo>
                  <a:lnTo>
                    <a:pt x="99" y="0"/>
                  </a:lnTo>
                  <a:lnTo>
                    <a:pt x="50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5520" name="Freeform 350"/>
            <p:cNvSpPr>
              <a:spLocks/>
            </p:cNvSpPr>
            <p:nvPr/>
          </p:nvSpPr>
          <p:spPr bwMode="auto">
            <a:xfrm>
              <a:off x="1797" y="1726"/>
              <a:ext cx="87" cy="56"/>
            </a:xfrm>
            <a:custGeom>
              <a:avLst/>
              <a:gdLst>
                <a:gd name="T0" fmla="*/ 44 w 99"/>
                <a:gd name="T1" fmla="*/ 56 h 49"/>
                <a:gd name="T2" fmla="*/ 0 w 99"/>
                <a:gd name="T3" fmla="*/ 0 h 49"/>
                <a:gd name="T4" fmla="*/ 87 w 99"/>
                <a:gd name="T5" fmla="*/ 0 h 49"/>
                <a:gd name="T6" fmla="*/ 44 w 99"/>
                <a:gd name="T7" fmla="*/ 56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9"/>
                <a:gd name="T13" fmla="*/ 0 h 49"/>
                <a:gd name="T14" fmla="*/ 99 w 99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9" h="49">
                  <a:moveTo>
                    <a:pt x="50" y="49"/>
                  </a:moveTo>
                  <a:lnTo>
                    <a:pt x="0" y="0"/>
                  </a:lnTo>
                  <a:lnTo>
                    <a:pt x="99" y="0"/>
                  </a:lnTo>
                  <a:lnTo>
                    <a:pt x="50" y="49"/>
                  </a:lnTo>
                  <a:close/>
                </a:path>
              </a:pathLst>
            </a:custGeom>
            <a:noFill/>
            <a:ln w="793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</p:grpSp>
      <p:sp>
        <p:nvSpPr>
          <p:cNvPr id="15466" name="Line 15"/>
          <p:cNvSpPr>
            <a:spLocks noChangeShapeType="1"/>
          </p:cNvSpPr>
          <p:nvPr/>
        </p:nvSpPr>
        <p:spPr bwMode="auto">
          <a:xfrm>
            <a:off x="822325" y="2951163"/>
            <a:ext cx="17145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619125" y="6094413"/>
            <a:ext cx="442277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0" dirty="0">
                <a:solidFill>
                  <a:srgbClr val="000000"/>
                </a:solidFill>
                <a:latin typeface="Garamond"/>
              </a:rPr>
              <a:t>Why Not Ubiquitous Today? 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4878388" y="6094413"/>
            <a:ext cx="39751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0" dirty="0">
                <a:solidFill>
                  <a:srgbClr val="0033CC"/>
                </a:solidFill>
                <a:latin typeface="Garamond"/>
              </a:rPr>
              <a:t>Power and A/D Precision </a:t>
            </a:r>
          </a:p>
        </p:txBody>
      </p:sp>
      <p:grpSp>
        <p:nvGrpSpPr>
          <p:cNvPr id="5" name="Group 134"/>
          <p:cNvGrpSpPr>
            <a:grpSpLocks/>
          </p:cNvGrpSpPr>
          <p:nvPr/>
        </p:nvGrpSpPr>
        <p:grpSpPr bwMode="auto">
          <a:xfrm>
            <a:off x="3095625" y="2433638"/>
            <a:ext cx="950913" cy="933450"/>
            <a:chOff x="3096297" y="2434326"/>
            <a:chExt cx="950472" cy="932019"/>
          </a:xfrm>
        </p:grpSpPr>
        <p:grpSp>
          <p:nvGrpSpPr>
            <p:cNvPr id="15507" name="Group 118"/>
            <p:cNvGrpSpPr>
              <a:grpSpLocks/>
            </p:cNvGrpSpPr>
            <p:nvPr/>
          </p:nvGrpSpPr>
          <p:grpSpPr bwMode="auto">
            <a:xfrm>
              <a:off x="3596741" y="2434326"/>
              <a:ext cx="450028" cy="246221"/>
              <a:chOff x="12764944" y="3754352"/>
              <a:chExt cx="450028" cy="298122"/>
            </a:xfrm>
          </p:grpSpPr>
          <p:sp>
            <p:nvSpPr>
              <p:cNvPr id="15517" name="Rectangle 114"/>
              <p:cNvSpPr>
                <a:spLocks noChangeArrowheads="1"/>
              </p:cNvSpPr>
              <p:nvPr/>
            </p:nvSpPr>
            <p:spPr bwMode="auto">
              <a:xfrm>
                <a:off x="12812356" y="3808196"/>
                <a:ext cx="319731" cy="178001"/>
              </a:xfrm>
              <a:prstGeom prst="rect">
                <a:avLst/>
              </a:prstGeom>
              <a:solidFill>
                <a:schemeClr val="tx1"/>
              </a:solidFill>
              <a:ln w="12700" algn="ctr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518" name="TextBox 117"/>
              <p:cNvSpPr txBox="1">
                <a:spLocks noChangeArrowheads="1"/>
              </p:cNvSpPr>
              <p:nvPr/>
            </p:nvSpPr>
            <p:spPr bwMode="auto">
              <a:xfrm>
                <a:off x="12764944" y="3754352"/>
                <a:ext cx="450028" cy="298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en-US" altLang="en-US" sz="1000" b="0">
                    <a:solidFill>
                      <a:srgbClr val="0000FF"/>
                    </a:solidFill>
                  </a:rPr>
                  <a:t>A/D</a:t>
                </a:r>
              </a:p>
            </p:txBody>
          </p:sp>
        </p:grpSp>
        <p:grpSp>
          <p:nvGrpSpPr>
            <p:cNvPr id="15508" name="Group 125"/>
            <p:cNvGrpSpPr>
              <a:grpSpLocks/>
            </p:cNvGrpSpPr>
            <p:nvPr/>
          </p:nvGrpSpPr>
          <p:grpSpPr bwMode="auto">
            <a:xfrm>
              <a:off x="3434045" y="2667044"/>
              <a:ext cx="450028" cy="246221"/>
              <a:chOff x="12764944" y="3754352"/>
              <a:chExt cx="450028" cy="298122"/>
            </a:xfrm>
          </p:grpSpPr>
          <p:sp>
            <p:nvSpPr>
              <p:cNvPr id="15515" name="Rectangle 126"/>
              <p:cNvSpPr>
                <a:spLocks noChangeArrowheads="1"/>
              </p:cNvSpPr>
              <p:nvPr/>
            </p:nvSpPr>
            <p:spPr bwMode="auto">
              <a:xfrm>
                <a:off x="12812356" y="3808196"/>
                <a:ext cx="319731" cy="178001"/>
              </a:xfrm>
              <a:prstGeom prst="rect">
                <a:avLst/>
              </a:prstGeom>
              <a:solidFill>
                <a:schemeClr val="tx1"/>
              </a:solidFill>
              <a:ln w="12700" algn="ctr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516" name="TextBox 127"/>
              <p:cNvSpPr txBox="1">
                <a:spLocks noChangeArrowheads="1"/>
              </p:cNvSpPr>
              <p:nvPr/>
            </p:nvSpPr>
            <p:spPr bwMode="auto">
              <a:xfrm>
                <a:off x="12764944" y="3754352"/>
                <a:ext cx="450028" cy="298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en-US" altLang="en-US" sz="1000" b="0">
                    <a:solidFill>
                      <a:srgbClr val="0000FF"/>
                    </a:solidFill>
                  </a:rPr>
                  <a:t>A/D</a:t>
                </a:r>
              </a:p>
            </p:txBody>
          </p:sp>
        </p:grpSp>
        <p:grpSp>
          <p:nvGrpSpPr>
            <p:cNvPr id="15509" name="Group 128"/>
            <p:cNvGrpSpPr>
              <a:grpSpLocks/>
            </p:cNvGrpSpPr>
            <p:nvPr/>
          </p:nvGrpSpPr>
          <p:grpSpPr bwMode="auto">
            <a:xfrm>
              <a:off x="3265171" y="2899762"/>
              <a:ext cx="450028" cy="246221"/>
              <a:chOff x="12764944" y="3754352"/>
              <a:chExt cx="450028" cy="298122"/>
            </a:xfrm>
          </p:grpSpPr>
          <p:sp>
            <p:nvSpPr>
              <p:cNvPr id="15513" name="Rectangle 129"/>
              <p:cNvSpPr>
                <a:spLocks noChangeArrowheads="1"/>
              </p:cNvSpPr>
              <p:nvPr/>
            </p:nvSpPr>
            <p:spPr bwMode="auto">
              <a:xfrm>
                <a:off x="12812356" y="3808196"/>
                <a:ext cx="319731" cy="178001"/>
              </a:xfrm>
              <a:prstGeom prst="rect">
                <a:avLst/>
              </a:prstGeom>
              <a:solidFill>
                <a:schemeClr val="tx1"/>
              </a:solidFill>
              <a:ln w="12700" algn="ctr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514" name="TextBox 130"/>
              <p:cNvSpPr txBox="1">
                <a:spLocks noChangeArrowheads="1"/>
              </p:cNvSpPr>
              <p:nvPr/>
            </p:nvSpPr>
            <p:spPr bwMode="auto">
              <a:xfrm>
                <a:off x="12764944" y="3754352"/>
                <a:ext cx="450028" cy="298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en-US" altLang="en-US" sz="1000" b="0">
                    <a:solidFill>
                      <a:srgbClr val="0000FF"/>
                    </a:solidFill>
                  </a:rPr>
                  <a:t>A/D</a:t>
                </a:r>
              </a:p>
            </p:txBody>
          </p:sp>
        </p:grpSp>
        <p:grpSp>
          <p:nvGrpSpPr>
            <p:cNvPr id="15510" name="Group 131"/>
            <p:cNvGrpSpPr>
              <a:grpSpLocks/>
            </p:cNvGrpSpPr>
            <p:nvPr/>
          </p:nvGrpSpPr>
          <p:grpSpPr bwMode="auto">
            <a:xfrm>
              <a:off x="3096297" y="3120124"/>
              <a:ext cx="450028" cy="246221"/>
              <a:chOff x="12764944" y="3754352"/>
              <a:chExt cx="450028" cy="298122"/>
            </a:xfrm>
          </p:grpSpPr>
          <p:sp>
            <p:nvSpPr>
              <p:cNvPr id="15511" name="Rectangle 132"/>
              <p:cNvSpPr>
                <a:spLocks noChangeArrowheads="1"/>
              </p:cNvSpPr>
              <p:nvPr/>
            </p:nvSpPr>
            <p:spPr bwMode="auto">
              <a:xfrm>
                <a:off x="12812356" y="3808196"/>
                <a:ext cx="319731" cy="178001"/>
              </a:xfrm>
              <a:prstGeom prst="rect">
                <a:avLst/>
              </a:prstGeom>
              <a:solidFill>
                <a:schemeClr val="tx1"/>
              </a:solidFill>
              <a:ln w="12700" algn="ctr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512" name="TextBox 133"/>
              <p:cNvSpPr txBox="1">
                <a:spLocks noChangeArrowheads="1"/>
              </p:cNvSpPr>
              <p:nvPr/>
            </p:nvSpPr>
            <p:spPr bwMode="auto">
              <a:xfrm>
                <a:off x="12764944" y="3754352"/>
                <a:ext cx="450028" cy="298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en-US" altLang="en-US" sz="1000" b="0">
                    <a:solidFill>
                      <a:srgbClr val="0000FF"/>
                    </a:solidFill>
                  </a:rPr>
                  <a:t>A/D</a:t>
                </a:r>
              </a:p>
            </p:txBody>
          </p:sp>
        </p:grpSp>
      </p:grpSp>
      <p:grpSp>
        <p:nvGrpSpPr>
          <p:cNvPr id="10" name="Group 135"/>
          <p:cNvGrpSpPr>
            <a:grpSpLocks/>
          </p:cNvGrpSpPr>
          <p:nvPr/>
        </p:nvGrpSpPr>
        <p:grpSpPr bwMode="auto">
          <a:xfrm>
            <a:off x="673100" y="4584700"/>
            <a:ext cx="1933575" cy="1149350"/>
            <a:chOff x="1958546" y="3268362"/>
            <a:chExt cx="1933831" cy="945291"/>
          </a:xfrm>
        </p:grpSpPr>
        <p:sp>
          <p:nvSpPr>
            <p:cNvPr id="15496" name="Rectangle 136"/>
            <p:cNvSpPr>
              <a:spLocks noChangeArrowheads="1"/>
            </p:cNvSpPr>
            <p:nvPr/>
          </p:nvSpPr>
          <p:spPr bwMode="auto">
            <a:xfrm>
              <a:off x="1958546" y="3268362"/>
              <a:ext cx="1933831" cy="945291"/>
            </a:xfrm>
            <a:prstGeom prst="rect">
              <a:avLst/>
            </a:prstGeom>
            <a:solidFill>
              <a:schemeClr val="tx1"/>
            </a:solidFill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b="0">
                <a:solidFill>
                  <a:srgbClr val="FFFFFF"/>
                </a:solidFill>
              </a:endParaRPr>
            </a:p>
          </p:txBody>
        </p:sp>
        <p:grpSp>
          <p:nvGrpSpPr>
            <p:cNvPr id="15497" name="Group 121"/>
            <p:cNvGrpSpPr>
              <a:grpSpLocks/>
            </p:cNvGrpSpPr>
            <p:nvPr/>
          </p:nvGrpSpPr>
          <p:grpSpPr bwMode="auto">
            <a:xfrm>
              <a:off x="2167280" y="3744095"/>
              <a:ext cx="1714500" cy="134939"/>
              <a:chOff x="1537086" y="3302773"/>
              <a:chExt cx="1714500" cy="804863"/>
            </a:xfrm>
          </p:grpSpPr>
          <p:sp>
            <p:nvSpPr>
              <p:cNvPr id="15498" name="Line 83"/>
              <p:cNvSpPr>
                <a:spLocks noChangeShapeType="1"/>
              </p:cNvSpPr>
              <p:nvPr/>
            </p:nvSpPr>
            <p:spPr bwMode="auto">
              <a:xfrm>
                <a:off x="1537086" y="4107636"/>
                <a:ext cx="171450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499" name="Rectangle 84"/>
              <p:cNvSpPr>
                <a:spLocks/>
              </p:cNvSpPr>
              <p:nvPr/>
            </p:nvSpPr>
            <p:spPr bwMode="auto">
              <a:xfrm>
                <a:off x="1721236" y="3571061"/>
                <a:ext cx="160337" cy="536575"/>
              </a:xfrm>
              <a:prstGeom prst="rect">
                <a:avLst/>
              </a:prstGeom>
              <a:solidFill>
                <a:srgbClr val="3399FF"/>
              </a:solidFill>
              <a:ln w="12700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500" name="Rectangle 85"/>
              <p:cNvSpPr>
                <a:spLocks/>
              </p:cNvSpPr>
              <p:nvPr/>
            </p:nvSpPr>
            <p:spPr bwMode="auto">
              <a:xfrm>
                <a:off x="1881573" y="3410723"/>
                <a:ext cx="161925" cy="696913"/>
              </a:xfrm>
              <a:prstGeom prst="rect">
                <a:avLst/>
              </a:prstGeom>
              <a:solidFill>
                <a:srgbClr val="3399FF"/>
              </a:solidFill>
              <a:ln w="12700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501" name="Rectangle 86"/>
              <p:cNvSpPr>
                <a:spLocks/>
              </p:cNvSpPr>
              <p:nvPr/>
            </p:nvSpPr>
            <p:spPr bwMode="auto">
              <a:xfrm>
                <a:off x="2203836" y="3302773"/>
                <a:ext cx="160337" cy="804863"/>
              </a:xfrm>
              <a:prstGeom prst="rect">
                <a:avLst/>
              </a:prstGeom>
              <a:solidFill>
                <a:srgbClr val="3399FF"/>
              </a:solidFill>
              <a:ln w="12700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502" name="Rectangle 87"/>
              <p:cNvSpPr>
                <a:spLocks/>
              </p:cNvSpPr>
              <p:nvPr/>
            </p:nvSpPr>
            <p:spPr bwMode="auto">
              <a:xfrm>
                <a:off x="2043498" y="3517086"/>
                <a:ext cx="160338" cy="590550"/>
              </a:xfrm>
              <a:prstGeom prst="rect">
                <a:avLst/>
              </a:prstGeom>
              <a:solidFill>
                <a:srgbClr val="3399FF"/>
              </a:solidFill>
              <a:ln w="12700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503" name="Rectangle 88"/>
              <p:cNvSpPr>
                <a:spLocks/>
              </p:cNvSpPr>
              <p:nvPr/>
            </p:nvSpPr>
            <p:spPr bwMode="auto">
              <a:xfrm>
                <a:off x="2364173" y="3571061"/>
                <a:ext cx="160338" cy="536575"/>
              </a:xfrm>
              <a:prstGeom prst="rect">
                <a:avLst/>
              </a:prstGeom>
              <a:solidFill>
                <a:srgbClr val="3399FF"/>
              </a:solidFill>
              <a:ln w="12700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504" name="Rectangle 89"/>
              <p:cNvSpPr>
                <a:spLocks/>
              </p:cNvSpPr>
              <p:nvPr/>
            </p:nvSpPr>
            <p:spPr bwMode="auto">
              <a:xfrm>
                <a:off x="2524511" y="3463111"/>
                <a:ext cx="161925" cy="644525"/>
              </a:xfrm>
              <a:prstGeom prst="rect">
                <a:avLst/>
              </a:prstGeom>
              <a:solidFill>
                <a:srgbClr val="3399FF"/>
              </a:solidFill>
              <a:ln w="12700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505" name="Rectangle 90"/>
              <p:cNvSpPr>
                <a:spLocks/>
              </p:cNvSpPr>
              <p:nvPr/>
            </p:nvSpPr>
            <p:spPr bwMode="auto">
              <a:xfrm>
                <a:off x="2846773" y="3785373"/>
                <a:ext cx="160338" cy="322263"/>
              </a:xfrm>
              <a:prstGeom prst="rect">
                <a:avLst/>
              </a:prstGeom>
              <a:solidFill>
                <a:srgbClr val="3399FF"/>
              </a:solidFill>
              <a:ln w="12700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b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506" name="Rectangle 91"/>
              <p:cNvSpPr>
                <a:spLocks/>
              </p:cNvSpPr>
              <p:nvPr/>
            </p:nvSpPr>
            <p:spPr bwMode="auto">
              <a:xfrm>
                <a:off x="2686436" y="3356748"/>
                <a:ext cx="160337" cy="750888"/>
              </a:xfrm>
              <a:prstGeom prst="rect">
                <a:avLst/>
              </a:prstGeom>
              <a:solidFill>
                <a:srgbClr val="3399FF"/>
              </a:solidFill>
              <a:ln w="12700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b="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2" name="Group 206"/>
          <p:cNvGrpSpPr>
            <a:grpSpLocks/>
          </p:cNvGrpSpPr>
          <p:nvPr/>
        </p:nvGrpSpPr>
        <p:grpSpPr bwMode="auto">
          <a:xfrm>
            <a:off x="3489325" y="1587500"/>
            <a:ext cx="4481513" cy="4459288"/>
            <a:chOff x="3488724" y="1587844"/>
            <a:chExt cx="4481384" cy="4458732"/>
          </a:xfrm>
        </p:grpSpPr>
        <p:grpSp>
          <p:nvGrpSpPr>
            <p:cNvPr id="15472" name="Group 193"/>
            <p:cNvGrpSpPr>
              <a:grpSpLocks/>
            </p:cNvGrpSpPr>
            <p:nvPr/>
          </p:nvGrpSpPr>
          <p:grpSpPr bwMode="auto">
            <a:xfrm>
              <a:off x="3787346" y="1587844"/>
              <a:ext cx="4182762" cy="722870"/>
              <a:chOff x="6796216" y="3503141"/>
              <a:chExt cx="4182762" cy="722870"/>
            </a:xfrm>
          </p:grpSpPr>
          <p:sp>
            <p:nvSpPr>
              <p:cNvPr id="15485" name="Rectangle 191"/>
              <p:cNvSpPr>
                <a:spLocks noChangeArrowheads="1"/>
              </p:cNvSpPr>
              <p:nvPr/>
            </p:nvSpPr>
            <p:spPr bwMode="auto">
              <a:xfrm>
                <a:off x="6796216" y="3503141"/>
                <a:ext cx="4182762" cy="722870"/>
              </a:xfrm>
              <a:prstGeom prst="rect">
                <a:avLst/>
              </a:prstGeom>
              <a:solidFill>
                <a:schemeClr val="tx1"/>
              </a:solidFill>
              <a:ln w="12700" algn="ctr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b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486" name="Group 192"/>
              <p:cNvGrpSpPr>
                <a:grpSpLocks/>
              </p:cNvGrpSpPr>
              <p:nvPr/>
            </p:nvGrpSpPr>
            <p:grpSpPr bwMode="auto">
              <a:xfrm>
                <a:off x="7007106" y="3536397"/>
                <a:ext cx="1135062" cy="592137"/>
                <a:chOff x="7007106" y="3536397"/>
                <a:chExt cx="1135062" cy="592137"/>
              </a:xfrm>
            </p:grpSpPr>
            <p:sp>
              <p:nvSpPr>
                <p:cNvPr id="15487" name="Line 42"/>
                <p:cNvSpPr>
                  <a:spLocks noChangeShapeType="1"/>
                </p:cNvSpPr>
                <p:nvPr/>
              </p:nvSpPr>
              <p:spPr bwMode="auto">
                <a:xfrm>
                  <a:off x="7007106" y="4128534"/>
                  <a:ext cx="1135062" cy="0"/>
                </a:xfrm>
                <a:prstGeom prst="line">
                  <a:avLst/>
                </a:prstGeom>
                <a:noFill/>
                <a:ln w="12700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b="0">
                    <a:solidFill>
                      <a:srgbClr val="FFFFFF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15488" name="Rectangle 43"/>
                <p:cNvSpPr>
                  <a:spLocks/>
                </p:cNvSpPr>
                <p:nvPr/>
              </p:nvSpPr>
              <p:spPr bwMode="auto">
                <a:xfrm>
                  <a:off x="7149981" y="3706259"/>
                  <a:ext cx="106362" cy="422275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b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489" name="Rectangle 44"/>
                <p:cNvSpPr>
                  <a:spLocks/>
                </p:cNvSpPr>
                <p:nvPr/>
              </p:nvSpPr>
              <p:spPr bwMode="auto">
                <a:xfrm>
                  <a:off x="7256343" y="3579259"/>
                  <a:ext cx="106363" cy="549275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b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490" name="Rectangle 45"/>
                <p:cNvSpPr>
                  <a:spLocks/>
                </p:cNvSpPr>
                <p:nvPr/>
              </p:nvSpPr>
              <p:spPr bwMode="auto">
                <a:xfrm>
                  <a:off x="7469068" y="3801509"/>
                  <a:ext cx="120650" cy="327025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b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491" name="Rectangle 46"/>
                <p:cNvSpPr>
                  <a:spLocks/>
                </p:cNvSpPr>
                <p:nvPr/>
              </p:nvSpPr>
              <p:spPr bwMode="auto">
                <a:xfrm>
                  <a:off x="7362706" y="3663397"/>
                  <a:ext cx="106362" cy="465137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b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492" name="Rectangle 47"/>
                <p:cNvSpPr>
                  <a:spLocks/>
                </p:cNvSpPr>
                <p:nvPr/>
              </p:nvSpPr>
              <p:spPr bwMode="auto">
                <a:xfrm>
                  <a:off x="7575431" y="3706259"/>
                  <a:ext cx="106362" cy="422275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b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493" name="Rectangle 48"/>
                <p:cNvSpPr>
                  <a:spLocks/>
                </p:cNvSpPr>
                <p:nvPr/>
              </p:nvSpPr>
              <p:spPr bwMode="auto">
                <a:xfrm>
                  <a:off x="7681793" y="3622122"/>
                  <a:ext cx="106363" cy="506412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b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494" name="Rectangle 49"/>
                <p:cNvSpPr>
                  <a:spLocks/>
                </p:cNvSpPr>
                <p:nvPr/>
              </p:nvSpPr>
              <p:spPr bwMode="auto">
                <a:xfrm>
                  <a:off x="7894518" y="3876122"/>
                  <a:ext cx="106363" cy="252412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b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495" name="Rectangle 50"/>
                <p:cNvSpPr>
                  <a:spLocks/>
                </p:cNvSpPr>
                <p:nvPr/>
              </p:nvSpPr>
              <p:spPr bwMode="auto">
                <a:xfrm>
                  <a:off x="7788156" y="3536397"/>
                  <a:ext cx="106362" cy="592137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b="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5473" name="Group 194"/>
            <p:cNvGrpSpPr>
              <a:grpSpLocks/>
            </p:cNvGrpSpPr>
            <p:nvPr/>
          </p:nvGrpSpPr>
          <p:grpSpPr bwMode="auto">
            <a:xfrm>
              <a:off x="3488724" y="5323706"/>
              <a:ext cx="4182762" cy="722870"/>
              <a:chOff x="6796216" y="3503141"/>
              <a:chExt cx="4182762" cy="722870"/>
            </a:xfrm>
          </p:grpSpPr>
          <p:sp>
            <p:nvSpPr>
              <p:cNvPr id="15474" name="Rectangle 195"/>
              <p:cNvSpPr>
                <a:spLocks noChangeArrowheads="1"/>
              </p:cNvSpPr>
              <p:nvPr/>
            </p:nvSpPr>
            <p:spPr bwMode="auto">
              <a:xfrm>
                <a:off x="6796216" y="3503141"/>
                <a:ext cx="4182762" cy="722870"/>
              </a:xfrm>
              <a:prstGeom prst="rect">
                <a:avLst/>
              </a:prstGeom>
              <a:solidFill>
                <a:schemeClr val="tx1"/>
              </a:solidFill>
              <a:ln w="12700" algn="ctr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b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475" name="Group 196"/>
              <p:cNvGrpSpPr>
                <a:grpSpLocks/>
              </p:cNvGrpSpPr>
              <p:nvPr/>
            </p:nvGrpSpPr>
            <p:grpSpPr bwMode="auto">
              <a:xfrm>
                <a:off x="7007106" y="3536397"/>
                <a:ext cx="1135062" cy="592137"/>
                <a:chOff x="7007106" y="3536397"/>
                <a:chExt cx="1135062" cy="592137"/>
              </a:xfrm>
            </p:grpSpPr>
            <p:sp>
              <p:nvSpPr>
                <p:cNvPr id="15476" name="Line 42"/>
                <p:cNvSpPr>
                  <a:spLocks noChangeShapeType="1"/>
                </p:cNvSpPr>
                <p:nvPr/>
              </p:nvSpPr>
              <p:spPr bwMode="auto">
                <a:xfrm>
                  <a:off x="7007106" y="4128534"/>
                  <a:ext cx="1135062" cy="0"/>
                </a:xfrm>
                <a:prstGeom prst="line">
                  <a:avLst/>
                </a:prstGeom>
                <a:noFill/>
                <a:ln w="12700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b="0">
                    <a:solidFill>
                      <a:srgbClr val="FFFFFF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15477" name="Rectangle 43"/>
                <p:cNvSpPr>
                  <a:spLocks/>
                </p:cNvSpPr>
                <p:nvPr/>
              </p:nvSpPr>
              <p:spPr bwMode="auto">
                <a:xfrm>
                  <a:off x="7149981" y="3706259"/>
                  <a:ext cx="106362" cy="422275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b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478" name="Rectangle 44"/>
                <p:cNvSpPr>
                  <a:spLocks/>
                </p:cNvSpPr>
                <p:nvPr/>
              </p:nvSpPr>
              <p:spPr bwMode="auto">
                <a:xfrm>
                  <a:off x="7256343" y="3579259"/>
                  <a:ext cx="106363" cy="549275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b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479" name="Rectangle 45"/>
                <p:cNvSpPr>
                  <a:spLocks/>
                </p:cNvSpPr>
                <p:nvPr/>
              </p:nvSpPr>
              <p:spPr bwMode="auto">
                <a:xfrm>
                  <a:off x="7469068" y="3801509"/>
                  <a:ext cx="120650" cy="327025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b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480" name="Rectangle 46"/>
                <p:cNvSpPr>
                  <a:spLocks/>
                </p:cNvSpPr>
                <p:nvPr/>
              </p:nvSpPr>
              <p:spPr bwMode="auto">
                <a:xfrm>
                  <a:off x="7362706" y="3663397"/>
                  <a:ext cx="106362" cy="465137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b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481" name="Rectangle 47"/>
                <p:cNvSpPr>
                  <a:spLocks/>
                </p:cNvSpPr>
                <p:nvPr/>
              </p:nvSpPr>
              <p:spPr bwMode="auto">
                <a:xfrm>
                  <a:off x="7575431" y="3706259"/>
                  <a:ext cx="106362" cy="422275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b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482" name="Rectangle 48"/>
                <p:cNvSpPr>
                  <a:spLocks/>
                </p:cNvSpPr>
                <p:nvPr/>
              </p:nvSpPr>
              <p:spPr bwMode="auto">
                <a:xfrm>
                  <a:off x="7681793" y="3622122"/>
                  <a:ext cx="106363" cy="506412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b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483" name="Rectangle 49"/>
                <p:cNvSpPr>
                  <a:spLocks/>
                </p:cNvSpPr>
                <p:nvPr/>
              </p:nvSpPr>
              <p:spPr bwMode="auto">
                <a:xfrm>
                  <a:off x="7894518" y="3876122"/>
                  <a:ext cx="106363" cy="252412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b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484" name="Rectangle 50"/>
                <p:cNvSpPr>
                  <a:spLocks/>
                </p:cNvSpPr>
                <p:nvPr/>
              </p:nvSpPr>
              <p:spPr bwMode="auto">
                <a:xfrm>
                  <a:off x="7788156" y="3536397"/>
                  <a:ext cx="106362" cy="592137"/>
                </a:xfrm>
                <a:prstGeom prst="rect">
                  <a:avLst/>
                </a:prstGeom>
                <a:solidFill>
                  <a:srgbClr val="FF3300"/>
                </a:solidFill>
                <a:ln w="12700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 b="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2628683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/>
      <p:bldP spid="1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3032760"/>
            <a:ext cx="7848600" cy="1143000"/>
          </a:xfrm>
        </p:spPr>
        <p:txBody>
          <a:bodyPr/>
          <a:lstStyle/>
          <a:p>
            <a:r>
              <a:rPr lang="en-US" sz="4400" dirty="0" smtClean="0"/>
              <a:t>Capacity Limits of </a:t>
            </a:r>
            <a:br>
              <a:rPr lang="en-US" sz="4400" dirty="0" smtClean="0"/>
            </a:br>
            <a:r>
              <a:rPr lang="en-US" sz="4400" dirty="0" smtClean="0"/>
              <a:t>Broadcast Channels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36135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4400" smtClean="0"/>
              <a:t>Multiuser Shannon Capacity</a:t>
            </a:r>
            <a:br>
              <a:rPr lang="en-US" altLang="en-US" sz="4400" smtClean="0"/>
            </a:br>
            <a:r>
              <a:rPr lang="en-US" altLang="en-US" sz="4000" i="1" smtClean="0">
                <a:solidFill>
                  <a:srgbClr val="FF0000"/>
                </a:solidFill>
              </a:rPr>
              <a:t>Fundamental Limit on Data Rates</a:t>
            </a:r>
          </a:p>
        </p:txBody>
      </p:sp>
      <p:sp>
        <p:nvSpPr>
          <p:cNvPr id="20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9588" y="4705350"/>
            <a:ext cx="8124825" cy="164465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400" smtClean="0"/>
              <a:t>Main drivers of channel capacity</a:t>
            </a:r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Bandwidth and received SINR</a:t>
            </a:r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Channel model (fading, ISI)</a:t>
            </a:r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Channel knowledge and how it is used</a:t>
            </a:r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Number of antennas at TX and RX</a:t>
            </a:r>
          </a:p>
          <a:p>
            <a:pPr lvl="3">
              <a:lnSpc>
                <a:spcPct val="70000"/>
              </a:lnSpc>
            </a:pPr>
            <a:endParaRPr lang="en-US" altLang="en-US" sz="1000" smtClean="0"/>
          </a:p>
          <a:p>
            <a:pPr>
              <a:lnSpc>
                <a:spcPct val="70000"/>
              </a:lnSpc>
            </a:pPr>
            <a:r>
              <a:rPr lang="en-US" altLang="en-US" sz="2400" smtClean="0"/>
              <a:t>Duality connects capacity regions of uplink and downlink</a:t>
            </a:r>
          </a:p>
          <a:p>
            <a:pPr lvl="1">
              <a:lnSpc>
                <a:spcPct val="70000"/>
              </a:lnSpc>
            </a:pPr>
            <a:endParaRPr lang="en-US" altLang="en-US" sz="2000" smtClean="0"/>
          </a:p>
        </p:txBody>
      </p:sp>
      <p:sp>
        <p:nvSpPr>
          <p:cNvPr id="2056" name="Rectangle 4"/>
          <p:cNvSpPr>
            <a:spLocks noChangeArrowheads="1"/>
          </p:cNvSpPr>
          <p:nvPr/>
        </p:nvSpPr>
        <p:spPr bwMode="auto">
          <a:xfrm>
            <a:off x="203200" y="1631950"/>
            <a:ext cx="85931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>
                <a:solidFill>
                  <a:srgbClr val="CC0000"/>
                </a:solidFill>
              </a:rPr>
              <a:t>Capacity:</a:t>
            </a:r>
            <a:r>
              <a:rPr lang="en-US" altLang="en-US"/>
              <a:t> The set of simultaneously achievable rates {R</a:t>
            </a:r>
            <a:r>
              <a:rPr lang="en-US" altLang="en-US" baseline="-25000"/>
              <a:t>1</a:t>
            </a:r>
            <a:r>
              <a:rPr lang="en-US" altLang="en-US"/>
              <a:t>,…,R</a:t>
            </a:r>
            <a:r>
              <a:rPr lang="en-US" altLang="en-US" baseline="-25000"/>
              <a:t>n</a:t>
            </a:r>
            <a:r>
              <a:rPr lang="en-US" altLang="en-US"/>
              <a:t>}</a:t>
            </a:r>
          </a:p>
          <a:p>
            <a:r>
              <a:rPr lang="en-US" altLang="en-US"/>
              <a:t>with arbitrarily small probability of error </a:t>
            </a:r>
          </a:p>
        </p:txBody>
      </p:sp>
      <p:graphicFrame>
        <p:nvGraphicFramePr>
          <p:cNvPr id="2050" name="Object 2"/>
          <p:cNvGraphicFramePr>
            <a:graphicFrameLocks/>
          </p:cNvGraphicFramePr>
          <p:nvPr/>
        </p:nvGraphicFramePr>
        <p:xfrm>
          <a:off x="3260725" y="3871913"/>
          <a:ext cx="1298575" cy="871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66" name="CorelDRAW 6.0" r:id="rId3" imgW="3323880" imgH="2296800" progId="CorelDRAW.Graphic.6">
                  <p:embed/>
                </p:oleObj>
              </mc:Choice>
              <mc:Fallback>
                <p:oleObj name="CorelDRAW 6.0" r:id="rId3" imgW="3323880" imgH="2296800" progId="CorelDRAW.Graphic.6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0725" y="3871913"/>
                        <a:ext cx="1298575" cy="871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3"/>
          <p:cNvGraphicFramePr>
            <a:graphicFrameLocks/>
          </p:cNvGraphicFramePr>
          <p:nvPr/>
        </p:nvGraphicFramePr>
        <p:xfrm>
          <a:off x="5205413" y="3536950"/>
          <a:ext cx="862012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67" name="CorelDRAW 6.0" r:id="rId5" imgW="2104920" imgH="2452680" progId="CorelDRAW.Graphic.6">
                  <p:embed/>
                </p:oleObj>
              </mc:Choice>
              <mc:Fallback>
                <p:oleObj name="CorelDRAW 6.0" r:id="rId5" imgW="2104920" imgH="2452680" progId="CorelDRAW.Graphic.6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5413" y="3536950"/>
                        <a:ext cx="862012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4"/>
          <p:cNvGraphicFramePr>
            <a:graphicFrameLocks/>
          </p:cNvGraphicFramePr>
          <p:nvPr/>
        </p:nvGraphicFramePr>
        <p:xfrm>
          <a:off x="711200" y="3289300"/>
          <a:ext cx="708025" cy="99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68" name="CorelDRAW 6.0" r:id="rId7" imgW="1776240" imgH="2495520" progId="CorelDRAW.Graphic.6">
                  <p:embed/>
                </p:oleObj>
              </mc:Choice>
              <mc:Fallback>
                <p:oleObj name="CorelDRAW 6.0" r:id="rId7" imgW="1776240" imgH="2495520" progId="CorelDRAW.Graphic.6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200" y="3289300"/>
                        <a:ext cx="708025" cy="995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57" name="Group 8"/>
          <p:cNvGrpSpPr>
            <a:grpSpLocks/>
          </p:cNvGrpSpPr>
          <p:nvPr/>
        </p:nvGrpSpPr>
        <p:grpSpPr bwMode="auto">
          <a:xfrm>
            <a:off x="2689225" y="2476500"/>
            <a:ext cx="177800" cy="346075"/>
            <a:chOff x="2342" y="1176"/>
            <a:chExt cx="136" cy="302"/>
          </a:xfrm>
        </p:grpSpPr>
        <p:sp>
          <p:nvSpPr>
            <p:cNvPr id="2082" name="Line 9"/>
            <p:cNvSpPr>
              <a:spLocks noChangeShapeType="1"/>
            </p:cNvSpPr>
            <p:nvPr/>
          </p:nvSpPr>
          <p:spPr bwMode="auto">
            <a:xfrm>
              <a:off x="2410" y="1238"/>
              <a:ext cx="0" cy="240"/>
            </a:xfrm>
            <a:prstGeom prst="line">
              <a:avLst/>
            </a:prstGeom>
            <a:noFill/>
            <a:ln w="25400">
              <a:solidFill>
                <a:srgbClr val="00434B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3" name="AutoShape 10"/>
            <p:cNvSpPr>
              <a:spLocks noChangeArrowheads="1"/>
            </p:cNvSpPr>
            <p:nvPr/>
          </p:nvSpPr>
          <p:spPr bwMode="auto">
            <a:xfrm rot="10800000">
              <a:off x="2342" y="1176"/>
              <a:ext cx="136" cy="184"/>
            </a:xfrm>
            <a:prstGeom prst="triangle">
              <a:avLst>
                <a:gd name="adj" fmla="val 49995"/>
              </a:avLst>
            </a:prstGeom>
            <a:solidFill>
              <a:srgbClr val="00434B"/>
            </a:solidFill>
            <a:ln w="12700">
              <a:solidFill>
                <a:srgbClr val="00434B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058" name="Line 11"/>
          <p:cNvSpPr>
            <a:spLocks noChangeShapeType="1"/>
          </p:cNvSpPr>
          <p:nvPr/>
        </p:nvSpPr>
        <p:spPr bwMode="auto">
          <a:xfrm>
            <a:off x="4389438" y="3643313"/>
            <a:ext cx="1587" cy="3175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053" name="Object 5"/>
          <p:cNvGraphicFramePr>
            <a:graphicFrameLocks/>
          </p:cNvGraphicFramePr>
          <p:nvPr/>
        </p:nvGraphicFramePr>
        <p:xfrm>
          <a:off x="2684463" y="2781300"/>
          <a:ext cx="568325" cy="124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69" name="CorelDRAW 6.0" r:id="rId9" imgW="1319040" imgH="2890800" progId="CorelDRAW.Graphic.6">
                  <p:embed/>
                </p:oleObj>
              </mc:Choice>
              <mc:Fallback>
                <p:oleObj name="CorelDRAW 6.0" r:id="rId9" imgW="1319040" imgH="2890800" progId="CorelDRAW.Graphic.6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4463" y="2781300"/>
                        <a:ext cx="568325" cy="1249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9" name="Line 13"/>
          <p:cNvSpPr>
            <a:spLocks noChangeShapeType="1"/>
          </p:cNvSpPr>
          <p:nvPr/>
        </p:nvSpPr>
        <p:spPr bwMode="auto">
          <a:xfrm flipH="1">
            <a:off x="1492250" y="2678113"/>
            <a:ext cx="1163638" cy="538162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60" name="Rectangle 14"/>
          <p:cNvSpPr>
            <a:spLocks noChangeArrowheads="1"/>
          </p:cNvSpPr>
          <p:nvPr/>
        </p:nvSpPr>
        <p:spPr bwMode="auto">
          <a:xfrm>
            <a:off x="1814513" y="3140075"/>
            <a:ext cx="4270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000"/>
              <a:t>R</a:t>
            </a:r>
            <a:r>
              <a:rPr lang="en-US" altLang="en-US" sz="2000" baseline="-25000"/>
              <a:t>1</a:t>
            </a:r>
          </a:p>
        </p:txBody>
      </p:sp>
      <p:sp>
        <p:nvSpPr>
          <p:cNvPr id="2061" name="Rectangle 15"/>
          <p:cNvSpPr>
            <a:spLocks noChangeArrowheads="1"/>
          </p:cNvSpPr>
          <p:nvPr/>
        </p:nvSpPr>
        <p:spPr bwMode="auto">
          <a:xfrm>
            <a:off x="3884613" y="3068638"/>
            <a:ext cx="4397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000"/>
              <a:t>R</a:t>
            </a:r>
            <a:r>
              <a:rPr lang="en-US" altLang="en-US" sz="2000" baseline="-25000"/>
              <a:t>2</a:t>
            </a:r>
          </a:p>
        </p:txBody>
      </p:sp>
      <p:sp>
        <p:nvSpPr>
          <p:cNvPr id="2062" name="Rectangle 16"/>
          <p:cNvSpPr>
            <a:spLocks noChangeArrowheads="1"/>
          </p:cNvSpPr>
          <p:nvPr/>
        </p:nvSpPr>
        <p:spPr bwMode="auto">
          <a:xfrm>
            <a:off x="4984750" y="2941638"/>
            <a:ext cx="4397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000"/>
              <a:t>R</a:t>
            </a:r>
            <a:r>
              <a:rPr lang="en-US" altLang="en-US" sz="2000" baseline="-25000"/>
              <a:t>3</a:t>
            </a:r>
          </a:p>
        </p:txBody>
      </p:sp>
      <p:grpSp>
        <p:nvGrpSpPr>
          <p:cNvPr id="2063" name="Group 17"/>
          <p:cNvGrpSpPr>
            <a:grpSpLocks/>
          </p:cNvGrpSpPr>
          <p:nvPr/>
        </p:nvGrpSpPr>
        <p:grpSpPr bwMode="auto">
          <a:xfrm>
            <a:off x="2860675" y="2438400"/>
            <a:ext cx="177800" cy="346075"/>
            <a:chOff x="2342" y="1176"/>
            <a:chExt cx="136" cy="302"/>
          </a:xfrm>
        </p:grpSpPr>
        <p:sp>
          <p:nvSpPr>
            <p:cNvPr id="2080" name="Line 18"/>
            <p:cNvSpPr>
              <a:spLocks noChangeShapeType="1"/>
            </p:cNvSpPr>
            <p:nvPr/>
          </p:nvSpPr>
          <p:spPr bwMode="auto">
            <a:xfrm>
              <a:off x="2410" y="1238"/>
              <a:ext cx="0" cy="240"/>
            </a:xfrm>
            <a:prstGeom prst="line">
              <a:avLst/>
            </a:prstGeom>
            <a:noFill/>
            <a:ln w="25400">
              <a:solidFill>
                <a:srgbClr val="00434B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1" name="AutoShape 19"/>
            <p:cNvSpPr>
              <a:spLocks noChangeArrowheads="1"/>
            </p:cNvSpPr>
            <p:nvPr/>
          </p:nvSpPr>
          <p:spPr bwMode="auto">
            <a:xfrm rot="10800000">
              <a:off x="2342" y="1176"/>
              <a:ext cx="136" cy="184"/>
            </a:xfrm>
            <a:prstGeom prst="triangle">
              <a:avLst>
                <a:gd name="adj" fmla="val 49995"/>
              </a:avLst>
            </a:prstGeom>
            <a:solidFill>
              <a:srgbClr val="00434B"/>
            </a:solidFill>
            <a:ln w="12700">
              <a:solidFill>
                <a:srgbClr val="00434B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064" name="Line 20"/>
          <p:cNvSpPr>
            <a:spLocks noChangeShapeType="1"/>
          </p:cNvSpPr>
          <p:nvPr/>
        </p:nvSpPr>
        <p:spPr bwMode="auto">
          <a:xfrm>
            <a:off x="3741738" y="3605213"/>
            <a:ext cx="1587" cy="3175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65" name="Line 21"/>
          <p:cNvSpPr>
            <a:spLocks noChangeShapeType="1"/>
          </p:cNvSpPr>
          <p:nvPr/>
        </p:nvSpPr>
        <p:spPr bwMode="auto">
          <a:xfrm>
            <a:off x="4084638" y="3624263"/>
            <a:ext cx="1587" cy="3175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>
            <a:off x="3025775" y="2687638"/>
            <a:ext cx="1058863" cy="917575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67" name="Line 23"/>
          <p:cNvSpPr>
            <a:spLocks noChangeShapeType="1"/>
          </p:cNvSpPr>
          <p:nvPr/>
        </p:nvSpPr>
        <p:spPr bwMode="auto">
          <a:xfrm>
            <a:off x="3111500" y="2706688"/>
            <a:ext cx="2779713" cy="830262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068" name="Group 24"/>
          <p:cNvGrpSpPr>
            <a:grpSpLocks/>
          </p:cNvGrpSpPr>
          <p:nvPr/>
        </p:nvGrpSpPr>
        <p:grpSpPr bwMode="auto">
          <a:xfrm>
            <a:off x="3013075" y="2476500"/>
            <a:ext cx="177800" cy="346075"/>
            <a:chOff x="2342" y="1176"/>
            <a:chExt cx="136" cy="302"/>
          </a:xfrm>
        </p:grpSpPr>
        <p:sp>
          <p:nvSpPr>
            <p:cNvPr id="2078" name="Line 25"/>
            <p:cNvSpPr>
              <a:spLocks noChangeShapeType="1"/>
            </p:cNvSpPr>
            <p:nvPr/>
          </p:nvSpPr>
          <p:spPr bwMode="auto">
            <a:xfrm>
              <a:off x="2410" y="1238"/>
              <a:ext cx="0" cy="240"/>
            </a:xfrm>
            <a:prstGeom prst="line">
              <a:avLst/>
            </a:prstGeom>
            <a:noFill/>
            <a:ln w="25400">
              <a:solidFill>
                <a:srgbClr val="00434B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9" name="AutoShape 26"/>
            <p:cNvSpPr>
              <a:spLocks noChangeArrowheads="1"/>
            </p:cNvSpPr>
            <p:nvPr/>
          </p:nvSpPr>
          <p:spPr bwMode="auto">
            <a:xfrm rot="10800000">
              <a:off x="2342" y="1176"/>
              <a:ext cx="136" cy="184"/>
            </a:xfrm>
            <a:prstGeom prst="triangle">
              <a:avLst>
                <a:gd name="adj" fmla="val 49995"/>
              </a:avLst>
            </a:prstGeom>
            <a:solidFill>
              <a:srgbClr val="00434B"/>
            </a:solidFill>
            <a:ln w="12700">
              <a:solidFill>
                <a:srgbClr val="00434B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069" name="Line 31"/>
          <p:cNvSpPr>
            <a:spLocks noChangeShapeType="1"/>
          </p:cNvSpPr>
          <p:nvPr/>
        </p:nvSpPr>
        <p:spPr bwMode="auto">
          <a:xfrm>
            <a:off x="6789738" y="2700338"/>
            <a:ext cx="0" cy="10001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0" name="Line 32"/>
          <p:cNvSpPr>
            <a:spLocks noChangeShapeType="1"/>
          </p:cNvSpPr>
          <p:nvPr/>
        </p:nvSpPr>
        <p:spPr bwMode="auto">
          <a:xfrm flipV="1">
            <a:off x="6775450" y="2787650"/>
            <a:ext cx="1176338" cy="6969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1" name="Line 33"/>
          <p:cNvSpPr>
            <a:spLocks noChangeShapeType="1"/>
          </p:cNvSpPr>
          <p:nvPr/>
        </p:nvSpPr>
        <p:spPr bwMode="auto">
          <a:xfrm>
            <a:off x="6789738" y="3482975"/>
            <a:ext cx="136525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2" name="Arc 34"/>
          <p:cNvSpPr>
            <a:spLocks/>
          </p:cNvSpPr>
          <p:nvPr/>
        </p:nvSpPr>
        <p:spPr bwMode="auto">
          <a:xfrm>
            <a:off x="6789738" y="2700338"/>
            <a:ext cx="1001712" cy="782637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1027479976 h 21600"/>
              <a:gd name="T4" fmla="*/ 0 w 21600"/>
              <a:gd name="T5" fmla="*/ 102747997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73" name="Arc 35"/>
          <p:cNvSpPr>
            <a:spLocks/>
          </p:cNvSpPr>
          <p:nvPr/>
        </p:nvSpPr>
        <p:spPr bwMode="auto">
          <a:xfrm>
            <a:off x="6805613" y="2700338"/>
            <a:ext cx="579437" cy="434975"/>
          </a:xfrm>
          <a:custGeom>
            <a:avLst/>
            <a:gdLst>
              <a:gd name="T0" fmla="*/ 0 w 21600"/>
              <a:gd name="T1" fmla="*/ 0 h 21600"/>
              <a:gd name="T2" fmla="*/ 416975913 w 21600"/>
              <a:gd name="T3" fmla="*/ 176394623 h 21600"/>
              <a:gd name="T4" fmla="*/ 0 w 21600"/>
              <a:gd name="T5" fmla="*/ 176394623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74" name="Line 36"/>
          <p:cNvSpPr>
            <a:spLocks noChangeShapeType="1"/>
          </p:cNvSpPr>
          <p:nvPr/>
        </p:nvSpPr>
        <p:spPr bwMode="auto">
          <a:xfrm>
            <a:off x="7385050" y="3121025"/>
            <a:ext cx="420688" cy="3619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5" name="Rectangle 38"/>
          <p:cNvSpPr>
            <a:spLocks noChangeArrowheads="1"/>
          </p:cNvSpPr>
          <p:nvPr/>
        </p:nvSpPr>
        <p:spPr bwMode="auto">
          <a:xfrm>
            <a:off x="8178800" y="3325813"/>
            <a:ext cx="4270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000"/>
              <a:t>R</a:t>
            </a:r>
            <a:r>
              <a:rPr lang="en-US" altLang="en-US" sz="2000" baseline="-25000"/>
              <a:t>1</a:t>
            </a:r>
          </a:p>
        </p:txBody>
      </p:sp>
      <p:sp>
        <p:nvSpPr>
          <p:cNvPr id="2076" name="Rectangle 39"/>
          <p:cNvSpPr>
            <a:spLocks noChangeArrowheads="1"/>
          </p:cNvSpPr>
          <p:nvPr/>
        </p:nvSpPr>
        <p:spPr bwMode="auto">
          <a:xfrm>
            <a:off x="7939088" y="2578100"/>
            <a:ext cx="4397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000"/>
              <a:t>R</a:t>
            </a:r>
            <a:r>
              <a:rPr lang="en-US" altLang="en-US" sz="2000" baseline="-25000"/>
              <a:t>2</a:t>
            </a:r>
          </a:p>
        </p:txBody>
      </p:sp>
      <p:sp>
        <p:nvSpPr>
          <p:cNvPr id="2077" name="Rectangle 40"/>
          <p:cNvSpPr>
            <a:spLocks noChangeArrowheads="1"/>
          </p:cNvSpPr>
          <p:nvPr/>
        </p:nvSpPr>
        <p:spPr bwMode="auto">
          <a:xfrm>
            <a:off x="6800850" y="2208213"/>
            <a:ext cx="4397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000"/>
              <a:t>R</a:t>
            </a:r>
            <a:r>
              <a:rPr lang="en-US" altLang="en-US" sz="2000" baseline="-2500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7355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309563" y="228600"/>
            <a:ext cx="8834437" cy="1143000"/>
          </a:xfrm>
        </p:spPr>
        <p:txBody>
          <a:bodyPr/>
          <a:lstStyle/>
          <a:p>
            <a:r>
              <a:rPr lang="en-US" altLang="en-US" sz="4400" smtClean="0"/>
              <a:t>Broadcast Channel Capacity </a:t>
            </a:r>
            <a:br>
              <a:rPr lang="en-US" altLang="en-US" sz="4400" smtClean="0"/>
            </a:br>
            <a:r>
              <a:rPr lang="en-US" altLang="en-US" sz="4400" smtClean="0"/>
              <a:t>Region in AWGN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21055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400" smtClean="0"/>
              <a:t>Model</a:t>
            </a:r>
          </a:p>
          <a:p>
            <a:pPr lvl="1">
              <a:lnSpc>
                <a:spcPct val="70000"/>
              </a:lnSpc>
            </a:pPr>
            <a:r>
              <a:rPr lang="en-US" altLang="en-US" smtClean="0"/>
              <a:t>One transmitter, two receivers with spectral noise density </a:t>
            </a:r>
            <a:r>
              <a:rPr lang="en-US" altLang="en-US" i="1" smtClean="0"/>
              <a:t>n</a:t>
            </a:r>
            <a:r>
              <a:rPr lang="en-US" altLang="en-US" i="1" baseline="-25000" smtClean="0"/>
              <a:t>1</a:t>
            </a:r>
            <a:r>
              <a:rPr lang="en-US" altLang="en-US" i="1" smtClean="0"/>
              <a:t>, n</a:t>
            </a:r>
            <a:r>
              <a:rPr lang="en-US" altLang="en-US" i="1" baseline="-25000" smtClean="0"/>
              <a:t>2</a:t>
            </a:r>
            <a:r>
              <a:rPr lang="en-US" altLang="en-US" i="1" smtClean="0"/>
              <a:t>: n</a:t>
            </a:r>
            <a:r>
              <a:rPr lang="en-US" altLang="en-US" i="1" baseline="-25000" smtClean="0"/>
              <a:t>1</a:t>
            </a:r>
            <a:r>
              <a:rPr lang="en-US" altLang="en-US" i="1" smtClean="0"/>
              <a:t>&lt;n</a:t>
            </a:r>
            <a:r>
              <a:rPr lang="en-US" altLang="en-US" i="1" baseline="-25000" smtClean="0"/>
              <a:t>2</a:t>
            </a:r>
            <a:r>
              <a:rPr lang="en-US" altLang="en-US" smtClean="0"/>
              <a:t>.</a:t>
            </a:r>
          </a:p>
          <a:p>
            <a:pPr lvl="1">
              <a:lnSpc>
                <a:spcPct val="70000"/>
              </a:lnSpc>
            </a:pPr>
            <a:r>
              <a:rPr lang="en-US" altLang="en-US" smtClean="0"/>
              <a:t>Transmitter has average power Pand total bandwidth </a:t>
            </a:r>
            <a:r>
              <a:rPr lang="en-US" altLang="en-US" i="1" smtClean="0"/>
              <a:t>B</a:t>
            </a:r>
            <a:r>
              <a:rPr lang="en-US" altLang="en-US" smtClean="0"/>
              <a:t>.</a:t>
            </a:r>
          </a:p>
          <a:p>
            <a:pPr lvl="1">
              <a:lnSpc>
                <a:spcPct val="60000"/>
              </a:lnSpc>
            </a:pPr>
            <a:endParaRPr lang="en-US" altLang="en-US" smtClean="0"/>
          </a:p>
          <a:p>
            <a:pPr>
              <a:lnSpc>
                <a:spcPct val="110000"/>
              </a:lnSpc>
            </a:pPr>
            <a:r>
              <a:rPr lang="en-US" altLang="en-US" sz="2400" smtClean="0"/>
              <a:t>Single User Capacity: </a:t>
            </a:r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Maximum achievable rate with asymptotically small P</a:t>
            </a:r>
            <a:r>
              <a:rPr lang="en-US" altLang="en-US" sz="2000" baseline="-25000" smtClean="0"/>
              <a:t>e</a:t>
            </a:r>
          </a:p>
          <a:p>
            <a:pPr>
              <a:lnSpc>
                <a:spcPct val="130000"/>
              </a:lnSpc>
            </a:pPr>
            <a:endParaRPr lang="en-US" altLang="en-US" sz="2400" smtClean="0"/>
          </a:p>
          <a:p>
            <a:pPr>
              <a:lnSpc>
                <a:spcPct val="110000"/>
              </a:lnSpc>
            </a:pPr>
            <a:endParaRPr lang="en-US" altLang="en-US" sz="2400" smtClean="0"/>
          </a:p>
          <a:p>
            <a:pPr>
              <a:lnSpc>
                <a:spcPct val="110000"/>
              </a:lnSpc>
            </a:pPr>
            <a:r>
              <a:rPr lang="en-US" altLang="en-US" sz="2400" smtClean="0"/>
              <a:t>Set of achievable rates includes </a:t>
            </a:r>
            <a:r>
              <a:rPr lang="en-US" altLang="en-US" sz="2400" i="1" smtClean="0"/>
              <a:t>(C</a:t>
            </a:r>
            <a:r>
              <a:rPr lang="en-US" altLang="en-US" sz="2400" i="1" baseline="-25000" smtClean="0"/>
              <a:t>1</a:t>
            </a:r>
            <a:r>
              <a:rPr lang="en-US" altLang="en-US" sz="2400" i="1" smtClean="0"/>
              <a:t>,0)</a:t>
            </a:r>
            <a:r>
              <a:rPr lang="en-US" altLang="en-US" sz="2400" smtClean="0"/>
              <a:t> and </a:t>
            </a:r>
            <a:r>
              <a:rPr lang="en-US" altLang="en-US" sz="2400" i="1" smtClean="0"/>
              <a:t>(0,C</a:t>
            </a:r>
            <a:r>
              <a:rPr lang="en-US" altLang="en-US" sz="2400" i="1" baseline="-25000" smtClean="0"/>
              <a:t>2</a:t>
            </a:r>
            <a:r>
              <a:rPr lang="en-US" altLang="en-US" sz="2400" i="1" smtClean="0"/>
              <a:t>),</a:t>
            </a:r>
            <a:r>
              <a:rPr lang="en-US" altLang="en-US" sz="2400" smtClean="0"/>
              <a:t> obtained by allocating all resources to one user.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3000375" y="4411663"/>
          <a:ext cx="2468563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78" name="Equation" r:id="rId3" imgW="1206360" imgH="482400" progId="Equation.3">
                  <p:embed/>
                </p:oleObj>
              </mc:Choice>
              <mc:Fallback>
                <p:oleObj name="Equation" r:id="rId3" imgW="12063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75" y="4411663"/>
                        <a:ext cx="2468563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6919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633413" y="422275"/>
            <a:ext cx="7772400" cy="852488"/>
          </a:xfrm>
        </p:spPr>
        <p:txBody>
          <a:bodyPr/>
          <a:lstStyle/>
          <a:p>
            <a:r>
              <a:rPr lang="en-US" altLang="en-US" smtClean="0"/>
              <a:t>Rate Region: Time Division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9575" y="1614488"/>
            <a:ext cx="7966075" cy="4114800"/>
          </a:xfrm>
        </p:spPr>
        <p:txBody>
          <a:bodyPr/>
          <a:lstStyle/>
          <a:p>
            <a:r>
              <a:rPr lang="en-US" altLang="en-US" sz="3200" smtClean="0"/>
              <a:t>Time Division (Constant Power)</a:t>
            </a:r>
          </a:p>
          <a:p>
            <a:pPr lvl="1"/>
            <a:r>
              <a:rPr lang="en-US" altLang="en-US" smtClean="0"/>
              <a:t>Fraction of time </a:t>
            </a:r>
            <a:r>
              <a:rPr lang="en-US" altLang="en-US" smtClean="0">
                <a:latin typeface="Symbol" pitchFamily="18" charset="2"/>
              </a:rPr>
              <a:t>t </a:t>
            </a:r>
            <a:r>
              <a:rPr lang="en-US" altLang="en-US" smtClean="0"/>
              <a:t>allocated to each user is varied</a:t>
            </a:r>
          </a:p>
          <a:p>
            <a:endParaRPr lang="en-US" altLang="en-US" sz="3200" smtClean="0"/>
          </a:p>
          <a:p>
            <a:pPr>
              <a:lnSpc>
                <a:spcPct val="20000"/>
              </a:lnSpc>
            </a:pPr>
            <a:endParaRPr lang="en-US" altLang="en-US" sz="3200" smtClean="0"/>
          </a:p>
          <a:p>
            <a:r>
              <a:rPr lang="en-US" altLang="en-US" sz="3200" smtClean="0"/>
              <a:t>Time Division (Variable Power)</a:t>
            </a:r>
          </a:p>
          <a:p>
            <a:pPr lvl="1"/>
            <a:r>
              <a:rPr lang="en-US" altLang="en-US" smtClean="0"/>
              <a:t>Fraction of time </a:t>
            </a:r>
            <a:r>
              <a:rPr lang="en-US" altLang="en-US" smtClean="0">
                <a:latin typeface="Symbol" pitchFamily="18" charset="2"/>
              </a:rPr>
              <a:t>t </a:t>
            </a:r>
            <a:r>
              <a:rPr lang="en-US" altLang="en-US" smtClean="0"/>
              <a:t>and power </a:t>
            </a:r>
            <a:r>
              <a:rPr lang="en-US" altLang="en-US" i="1" smtClean="0">
                <a:latin typeface="Symbol" pitchFamily="18" charset="2"/>
              </a:rPr>
              <a:t>s</a:t>
            </a:r>
            <a:r>
              <a:rPr lang="en-US" altLang="en-US" i="1" baseline="-25000" smtClean="0"/>
              <a:t>i</a:t>
            </a:r>
            <a:r>
              <a:rPr lang="en-US" altLang="en-US" i="1" smtClean="0">
                <a:latin typeface="Symbol" pitchFamily="18" charset="2"/>
              </a:rPr>
              <a:t> </a:t>
            </a:r>
            <a:r>
              <a:rPr lang="en-US" altLang="en-US" smtClean="0"/>
              <a:t>allocated to each user is varied</a:t>
            </a:r>
            <a:endParaRPr lang="en-US" altLang="en-US" sz="2800" smtClean="0"/>
          </a:p>
          <a:p>
            <a:pPr>
              <a:lnSpc>
                <a:spcPct val="130000"/>
              </a:lnSpc>
            </a:pPr>
            <a:endParaRPr lang="en-US" altLang="en-US" sz="3200" smtClean="0"/>
          </a:p>
          <a:p>
            <a:endParaRPr lang="en-US" altLang="en-US" sz="3200" smtClean="0"/>
          </a:p>
          <a:p>
            <a:pPr>
              <a:lnSpc>
                <a:spcPct val="10000"/>
              </a:lnSpc>
            </a:pPr>
            <a:endParaRPr lang="en-US" altLang="en-US" sz="3200" smtClean="0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598488" y="2846388"/>
          <a:ext cx="592137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06" name="Equation" r:id="rId3" imgW="2336760" imgH="228600" progId="Equation.3">
                  <p:embed/>
                </p:oleObj>
              </mc:Choice>
              <mc:Fallback>
                <p:oleObj name="Equation" r:id="rId3" imgW="23367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488" y="2846388"/>
                        <a:ext cx="5921375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1371600" y="5006975"/>
          <a:ext cx="6453188" cy="146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07" name="Equation" r:id="rId5" imgW="3352680" imgH="761760" progId="Equation.3">
                  <p:embed/>
                </p:oleObj>
              </mc:Choice>
              <mc:Fallback>
                <p:oleObj name="Equation" r:id="rId5" imgW="3352680" imgH="761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5006975"/>
                        <a:ext cx="6453188" cy="146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752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265113" y="228600"/>
            <a:ext cx="8675687" cy="1143000"/>
          </a:xfrm>
        </p:spPr>
        <p:txBody>
          <a:bodyPr/>
          <a:lstStyle/>
          <a:p>
            <a:r>
              <a:rPr lang="en-US" altLang="en-US" sz="4400" smtClean="0"/>
              <a:t>Rate Region: Frequency Division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1938" y="1922463"/>
            <a:ext cx="8558212" cy="4114800"/>
          </a:xfrm>
        </p:spPr>
        <p:txBody>
          <a:bodyPr/>
          <a:lstStyle/>
          <a:p>
            <a:r>
              <a:rPr lang="en-US" altLang="en-US" sz="3200" smtClean="0"/>
              <a:t>Frequency Division</a:t>
            </a:r>
          </a:p>
          <a:p>
            <a:pPr lvl="1"/>
            <a:r>
              <a:rPr lang="en-US" altLang="en-US" smtClean="0"/>
              <a:t>Bandwidth </a:t>
            </a:r>
            <a:r>
              <a:rPr lang="en-US" altLang="en-US" i="1" smtClean="0"/>
              <a:t>B</a:t>
            </a:r>
            <a:r>
              <a:rPr lang="en-US" altLang="en-US" i="1" baseline="-25000" smtClean="0"/>
              <a:t>i</a:t>
            </a:r>
            <a:r>
              <a:rPr lang="en-US" altLang="en-US" baseline="-25000" smtClean="0"/>
              <a:t> </a:t>
            </a:r>
            <a:r>
              <a:rPr lang="en-US" altLang="en-US" smtClean="0"/>
              <a:t>and power </a:t>
            </a:r>
            <a:r>
              <a:rPr lang="en-US" altLang="en-US" i="1" smtClean="0"/>
              <a:t>S</a:t>
            </a:r>
            <a:r>
              <a:rPr lang="en-US" altLang="en-US" i="1" baseline="-25000" smtClean="0"/>
              <a:t>i</a:t>
            </a:r>
            <a:r>
              <a:rPr lang="en-US" altLang="en-US" i="1" smtClean="0"/>
              <a:t> </a:t>
            </a:r>
            <a:r>
              <a:rPr lang="en-US" altLang="en-US" smtClean="0"/>
              <a:t>allocated to each user is varied.</a:t>
            </a:r>
          </a:p>
          <a:p>
            <a:endParaRPr lang="en-US" altLang="en-US" smtClean="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714375" y="3452813"/>
          <a:ext cx="7467600" cy="160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26" name="Equation" r:id="rId3" imgW="3136680" imgH="990360" progId="Equation.3">
                  <p:embed/>
                </p:oleObj>
              </mc:Choice>
              <mc:Fallback>
                <p:oleObj name="Equation" r:id="rId3" imgW="3136680" imgH="990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75" y="3452813"/>
                        <a:ext cx="7467600" cy="160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312863" y="5610225"/>
            <a:ext cx="6070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800" b="0">
                <a:solidFill>
                  <a:srgbClr val="FF0000"/>
                </a:solidFill>
                <a:latin typeface="Times New Roman" pitchFamily="18" charset="0"/>
              </a:rPr>
              <a:t>Equivalent to TD for </a:t>
            </a:r>
            <a:r>
              <a:rPr lang="en-US" altLang="en-US" sz="2800" b="0" i="1">
                <a:solidFill>
                  <a:srgbClr val="FF0000"/>
                </a:solidFill>
                <a:latin typeface="Times New Roman" pitchFamily="18" charset="0"/>
              </a:rPr>
              <a:t>B</a:t>
            </a:r>
            <a:r>
              <a:rPr lang="en-US" altLang="en-US" sz="2800" b="0" i="1" baseline="-25000">
                <a:solidFill>
                  <a:srgbClr val="FF0000"/>
                </a:solidFill>
                <a:latin typeface="Times New Roman" pitchFamily="18" charset="0"/>
              </a:rPr>
              <a:t>i</a:t>
            </a:r>
            <a:r>
              <a:rPr lang="en-US" altLang="en-US" sz="2800" b="0" i="1">
                <a:solidFill>
                  <a:srgbClr val="FF0000"/>
                </a:solidFill>
                <a:latin typeface="Times New Roman" pitchFamily="18" charset="0"/>
              </a:rPr>
              <a:t>=</a:t>
            </a:r>
            <a:r>
              <a:rPr lang="en-US" altLang="en-US" sz="2800" b="0" i="1">
                <a:solidFill>
                  <a:srgbClr val="FF0000"/>
                </a:solidFill>
                <a:latin typeface="Symbol" pitchFamily="18" charset="2"/>
              </a:rPr>
              <a:t>t</a:t>
            </a:r>
            <a:r>
              <a:rPr lang="en-US" altLang="en-US" sz="2800" b="0" i="1" baseline="-25000">
                <a:solidFill>
                  <a:srgbClr val="FF0000"/>
                </a:solidFill>
                <a:latin typeface="Times New Roman" pitchFamily="18" charset="0"/>
              </a:rPr>
              <a:t>i</a:t>
            </a:r>
            <a:r>
              <a:rPr lang="en-US" altLang="en-US" sz="2800" b="0" i="1">
                <a:solidFill>
                  <a:srgbClr val="FF0000"/>
                </a:solidFill>
                <a:latin typeface="Times New Roman" pitchFamily="18" charset="0"/>
              </a:rPr>
              <a:t>B</a:t>
            </a:r>
            <a:r>
              <a:rPr lang="en-US" altLang="en-US" sz="2800" b="0">
                <a:solidFill>
                  <a:srgbClr val="FF0000"/>
                </a:solidFill>
                <a:latin typeface="Times New Roman" pitchFamily="18" charset="0"/>
              </a:rPr>
              <a:t> and </a:t>
            </a:r>
            <a:r>
              <a:rPr lang="en-US" altLang="en-US" sz="2800" b="0" i="1">
                <a:solidFill>
                  <a:srgbClr val="FF0000"/>
                </a:solidFill>
                <a:latin typeface="Times New Roman" pitchFamily="18" charset="0"/>
              </a:rPr>
              <a:t>P</a:t>
            </a:r>
            <a:r>
              <a:rPr lang="en-US" altLang="en-US" sz="2800" b="0" i="1" baseline="-25000">
                <a:solidFill>
                  <a:srgbClr val="FF0000"/>
                </a:solidFill>
                <a:latin typeface="Symbol" pitchFamily="18" charset="2"/>
              </a:rPr>
              <a:t>i</a:t>
            </a:r>
            <a:r>
              <a:rPr lang="en-US" altLang="en-US" sz="2800" b="0" i="1">
                <a:solidFill>
                  <a:srgbClr val="FF0000"/>
                </a:solidFill>
                <a:latin typeface="Times New Roman" pitchFamily="18" charset="0"/>
              </a:rPr>
              <a:t>=</a:t>
            </a:r>
            <a:r>
              <a:rPr lang="en-US" altLang="en-US" sz="2800" b="0" i="1">
                <a:solidFill>
                  <a:srgbClr val="FF0000"/>
                </a:solidFill>
                <a:latin typeface="Symbol" pitchFamily="18" charset="2"/>
              </a:rPr>
              <a:t>t</a:t>
            </a:r>
            <a:r>
              <a:rPr lang="en-US" altLang="en-US" sz="2800" b="0" i="1" baseline="-25000">
                <a:solidFill>
                  <a:srgbClr val="FF0000"/>
                </a:solidFill>
                <a:latin typeface="Times New Roman" pitchFamily="18" charset="0"/>
              </a:rPr>
              <a:t>i</a:t>
            </a:r>
            <a:r>
              <a:rPr lang="en-US" altLang="en-US" sz="2800" b="0" i="1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lang="en-US" altLang="en-US" sz="2800" b="0" i="1" baseline="-25000">
                <a:solidFill>
                  <a:srgbClr val="FF0000"/>
                </a:solidFill>
                <a:latin typeface="Times New Roman" pitchFamily="18" charset="0"/>
              </a:rPr>
              <a:t>i</a:t>
            </a:r>
            <a:r>
              <a:rPr lang="en-US" altLang="en-US" sz="2800" b="0">
                <a:solidFill>
                  <a:srgbClr val="FF0000"/>
                </a:solidFill>
                <a:latin typeface="Times New Roman" pitchFamily="18" charset="0"/>
              </a:rPr>
              <a:t>.</a:t>
            </a:r>
            <a:endParaRPr lang="en-US" altLang="en-US" sz="2800" b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72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Superposition Coding</a:t>
            </a:r>
          </a:p>
        </p:txBody>
      </p:sp>
      <p:sp>
        <p:nvSpPr>
          <p:cNvPr id="44035" name="Line 4"/>
          <p:cNvSpPr>
            <a:spLocks noChangeShapeType="1"/>
          </p:cNvSpPr>
          <p:nvPr/>
        </p:nvSpPr>
        <p:spPr bwMode="auto">
          <a:xfrm>
            <a:off x="3402013" y="1822450"/>
            <a:ext cx="1587" cy="3622675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6" name="Line 5"/>
          <p:cNvSpPr>
            <a:spLocks noChangeShapeType="1"/>
          </p:cNvSpPr>
          <p:nvPr/>
        </p:nvSpPr>
        <p:spPr bwMode="auto">
          <a:xfrm flipH="1">
            <a:off x="1590675" y="3633788"/>
            <a:ext cx="3633788" cy="1587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7" name="Freeform 6"/>
          <p:cNvSpPr>
            <a:spLocks/>
          </p:cNvSpPr>
          <p:nvPr/>
        </p:nvSpPr>
        <p:spPr bwMode="auto">
          <a:xfrm>
            <a:off x="2411413" y="2654300"/>
            <a:ext cx="169862" cy="169863"/>
          </a:xfrm>
          <a:custGeom>
            <a:avLst/>
            <a:gdLst>
              <a:gd name="T0" fmla="*/ 269655154 w 107"/>
              <a:gd name="T1" fmla="*/ 126008197 h 107"/>
              <a:gd name="T2" fmla="*/ 269655154 w 107"/>
              <a:gd name="T3" fmla="*/ 73085544 h 107"/>
              <a:gd name="T4" fmla="*/ 231853726 w 107"/>
              <a:gd name="T5" fmla="*/ 37803250 h 107"/>
              <a:gd name="T6" fmla="*/ 196571602 w 107"/>
              <a:gd name="T7" fmla="*/ 20161310 h 107"/>
              <a:gd name="T8" fmla="*/ 143647698 w 107"/>
              <a:gd name="T9" fmla="*/ 0 h 107"/>
              <a:gd name="T10" fmla="*/ 90725357 w 107"/>
              <a:gd name="T11" fmla="*/ 20161310 h 107"/>
              <a:gd name="T12" fmla="*/ 55443283 w 107"/>
              <a:gd name="T13" fmla="*/ 37803250 h 107"/>
              <a:gd name="T14" fmla="*/ 17640249 w 107"/>
              <a:gd name="T15" fmla="*/ 73085544 h 107"/>
              <a:gd name="T16" fmla="*/ 0 w 107"/>
              <a:gd name="T17" fmla="*/ 126008197 h 107"/>
              <a:gd name="T18" fmla="*/ 17640249 w 107"/>
              <a:gd name="T19" fmla="*/ 178932413 h 107"/>
              <a:gd name="T20" fmla="*/ 55443283 w 107"/>
              <a:gd name="T21" fmla="*/ 234376047 h 107"/>
              <a:gd name="T22" fmla="*/ 90725357 w 107"/>
              <a:gd name="T23" fmla="*/ 252016394 h 107"/>
              <a:gd name="T24" fmla="*/ 143647698 w 107"/>
              <a:gd name="T25" fmla="*/ 269658329 h 107"/>
              <a:gd name="T26" fmla="*/ 196571602 w 107"/>
              <a:gd name="T27" fmla="*/ 252016394 h 107"/>
              <a:gd name="T28" fmla="*/ 231853726 w 107"/>
              <a:gd name="T29" fmla="*/ 234376047 h 107"/>
              <a:gd name="T30" fmla="*/ 269655154 w 107"/>
              <a:gd name="T31" fmla="*/ 178932413 h 107"/>
              <a:gd name="T32" fmla="*/ 269655154 w 107"/>
              <a:gd name="T33" fmla="*/ 126008197 h 107"/>
              <a:gd name="T34" fmla="*/ 269655154 w 107"/>
              <a:gd name="T35" fmla="*/ 126008197 h 10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7"/>
              <a:gd name="T55" fmla="*/ 0 h 107"/>
              <a:gd name="T56" fmla="*/ 107 w 107"/>
              <a:gd name="T57" fmla="*/ 107 h 107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7" h="107">
                <a:moveTo>
                  <a:pt x="107" y="50"/>
                </a:moveTo>
                <a:lnTo>
                  <a:pt x="107" y="29"/>
                </a:lnTo>
                <a:lnTo>
                  <a:pt x="92" y="15"/>
                </a:lnTo>
                <a:lnTo>
                  <a:pt x="78" y="8"/>
                </a:lnTo>
                <a:lnTo>
                  <a:pt x="57" y="0"/>
                </a:lnTo>
                <a:lnTo>
                  <a:pt x="36" y="8"/>
                </a:lnTo>
                <a:lnTo>
                  <a:pt x="22" y="15"/>
                </a:lnTo>
                <a:lnTo>
                  <a:pt x="7" y="29"/>
                </a:lnTo>
                <a:lnTo>
                  <a:pt x="0" y="50"/>
                </a:lnTo>
                <a:lnTo>
                  <a:pt x="7" y="71"/>
                </a:lnTo>
                <a:lnTo>
                  <a:pt x="22" y="93"/>
                </a:lnTo>
                <a:lnTo>
                  <a:pt x="36" y="100"/>
                </a:lnTo>
                <a:lnTo>
                  <a:pt x="57" y="107"/>
                </a:lnTo>
                <a:lnTo>
                  <a:pt x="78" y="100"/>
                </a:lnTo>
                <a:lnTo>
                  <a:pt x="92" y="93"/>
                </a:lnTo>
                <a:lnTo>
                  <a:pt x="107" y="71"/>
                </a:lnTo>
                <a:lnTo>
                  <a:pt x="107" y="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403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525" y="2643188"/>
            <a:ext cx="169863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9" name="Freeform 8"/>
          <p:cNvSpPr>
            <a:spLocks/>
          </p:cNvSpPr>
          <p:nvPr/>
        </p:nvSpPr>
        <p:spPr bwMode="auto">
          <a:xfrm>
            <a:off x="2411413" y="2654300"/>
            <a:ext cx="169862" cy="169863"/>
          </a:xfrm>
          <a:custGeom>
            <a:avLst/>
            <a:gdLst>
              <a:gd name="T0" fmla="*/ 269655154 w 107"/>
              <a:gd name="T1" fmla="*/ 126008197 h 107"/>
              <a:gd name="T2" fmla="*/ 269655154 w 107"/>
              <a:gd name="T3" fmla="*/ 126008197 h 107"/>
              <a:gd name="T4" fmla="*/ 269655154 w 107"/>
              <a:gd name="T5" fmla="*/ 108367850 h 107"/>
              <a:gd name="T6" fmla="*/ 269655154 w 107"/>
              <a:gd name="T7" fmla="*/ 73085544 h 107"/>
              <a:gd name="T8" fmla="*/ 252014911 w 107"/>
              <a:gd name="T9" fmla="*/ 55443610 h 107"/>
              <a:gd name="T10" fmla="*/ 231853726 w 107"/>
              <a:gd name="T11" fmla="*/ 37803250 h 107"/>
              <a:gd name="T12" fmla="*/ 214211895 w 107"/>
              <a:gd name="T13" fmla="*/ 20161310 h 107"/>
              <a:gd name="T14" fmla="*/ 196571602 w 107"/>
              <a:gd name="T15" fmla="*/ 20161310 h 107"/>
              <a:gd name="T16" fmla="*/ 161289529 w 107"/>
              <a:gd name="T17" fmla="*/ 0 h 107"/>
              <a:gd name="T18" fmla="*/ 161289529 w 107"/>
              <a:gd name="T19" fmla="*/ 0 h 107"/>
              <a:gd name="T20" fmla="*/ 143647698 w 107"/>
              <a:gd name="T21" fmla="*/ 0 h 107"/>
              <a:gd name="T22" fmla="*/ 126007455 w 107"/>
              <a:gd name="T23" fmla="*/ 0 h 107"/>
              <a:gd name="T24" fmla="*/ 108365625 w 107"/>
              <a:gd name="T25" fmla="*/ 0 h 107"/>
              <a:gd name="T26" fmla="*/ 90725357 w 107"/>
              <a:gd name="T27" fmla="*/ 20161310 h 107"/>
              <a:gd name="T28" fmla="*/ 73083526 w 107"/>
              <a:gd name="T29" fmla="*/ 20161310 h 107"/>
              <a:gd name="T30" fmla="*/ 55443283 w 107"/>
              <a:gd name="T31" fmla="*/ 37803250 h 107"/>
              <a:gd name="T32" fmla="*/ 37801440 w 107"/>
              <a:gd name="T33" fmla="*/ 55443610 h 107"/>
              <a:gd name="T34" fmla="*/ 17640249 w 107"/>
              <a:gd name="T35" fmla="*/ 73085544 h 107"/>
              <a:gd name="T36" fmla="*/ 17640249 w 107"/>
              <a:gd name="T37" fmla="*/ 108367850 h 107"/>
              <a:gd name="T38" fmla="*/ 0 w 107"/>
              <a:gd name="T39" fmla="*/ 126008197 h 107"/>
              <a:gd name="T40" fmla="*/ 0 w 107"/>
              <a:gd name="T41" fmla="*/ 126008197 h 107"/>
              <a:gd name="T42" fmla="*/ 0 w 107"/>
              <a:gd name="T43" fmla="*/ 143650131 h 107"/>
              <a:gd name="T44" fmla="*/ 17640249 w 107"/>
              <a:gd name="T45" fmla="*/ 161290478 h 107"/>
              <a:gd name="T46" fmla="*/ 17640249 w 107"/>
              <a:gd name="T47" fmla="*/ 178932413 h 107"/>
              <a:gd name="T48" fmla="*/ 37801440 w 107"/>
              <a:gd name="T49" fmla="*/ 214214744 h 107"/>
              <a:gd name="T50" fmla="*/ 55443283 w 107"/>
              <a:gd name="T51" fmla="*/ 234376047 h 107"/>
              <a:gd name="T52" fmla="*/ 73083526 w 107"/>
              <a:gd name="T53" fmla="*/ 252016394 h 107"/>
              <a:gd name="T54" fmla="*/ 90725357 w 107"/>
              <a:gd name="T55" fmla="*/ 252016394 h 107"/>
              <a:gd name="T56" fmla="*/ 108365625 w 107"/>
              <a:gd name="T57" fmla="*/ 269658329 h 107"/>
              <a:gd name="T58" fmla="*/ 126007455 w 107"/>
              <a:gd name="T59" fmla="*/ 269658329 h 107"/>
              <a:gd name="T60" fmla="*/ 143647698 w 107"/>
              <a:gd name="T61" fmla="*/ 269658329 h 107"/>
              <a:gd name="T62" fmla="*/ 161289529 w 107"/>
              <a:gd name="T63" fmla="*/ 269658329 h 107"/>
              <a:gd name="T64" fmla="*/ 161289529 w 107"/>
              <a:gd name="T65" fmla="*/ 269658329 h 107"/>
              <a:gd name="T66" fmla="*/ 196571602 w 107"/>
              <a:gd name="T67" fmla="*/ 252016394 h 107"/>
              <a:gd name="T68" fmla="*/ 214211895 w 107"/>
              <a:gd name="T69" fmla="*/ 252016394 h 107"/>
              <a:gd name="T70" fmla="*/ 231853726 w 107"/>
              <a:gd name="T71" fmla="*/ 234376047 h 107"/>
              <a:gd name="T72" fmla="*/ 252014911 w 107"/>
              <a:gd name="T73" fmla="*/ 214214744 h 107"/>
              <a:gd name="T74" fmla="*/ 269655154 w 107"/>
              <a:gd name="T75" fmla="*/ 178932413 h 107"/>
              <a:gd name="T76" fmla="*/ 269655154 w 107"/>
              <a:gd name="T77" fmla="*/ 161290478 h 107"/>
              <a:gd name="T78" fmla="*/ 269655154 w 107"/>
              <a:gd name="T79" fmla="*/ 143650131 h 107"/>
              <a:gd name="T80" fmla="*/ 269655154 w 107"/>
              <a:gd name="T81" fmla="*/ 126008197 h 107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7"/>
              <a:gd name="T124" fmla="*/ 0 h 107"/>
              <a:gd name="T125" fmla="*/ 107 w 107"/>
              <a:gd name="T126" fmla="*/ 107 h 107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7" h="107">
                <a:moveTo>
                  <a:pt x="107" y="50"/>
                </a:moveTo>
                <a:lnTo>
                  <a:pt x="107" y="50"/>
                </a:lnTo>
                <a:lnTo>
                  <a:pt x="107" y="43"/>
                </a:lnTo>
                <a:lnTo>
                  <a:pt x="107" y="29"/>
                </a:lnTo>
                <a:lnTo>
                  <a:pt x="100" y="22"/>
                </a:lnTo>
                <a:lnTo>
                  <a:pt x="92" y="15"/>
                </a:lnTo>
                <a:lnTo>
                  <a:pt x="85" y="8"/>
                </a:lnTo>
                <a:lnTo>
                  <a:pt x="78" y="8"/>
                </a:lnTo>
                <a:lnTo>
                  <a:pt x="64" y="0"/>
                </a:lnTo>
                <a:lnTo>
                  <a:pt x="57" y="0"/>
                </a:lnTo>
                <a:lnTo>
                  <a:pt x="50" y="0"/>
                </a:lnTo>
                <a:lnTo>
                  <a:pt x="43" y="0"/>
                </a:lnTo>
                <a:lnTo>
                  <a:pt x="36" y="8"/>
                </a:lnTo>
                <a:lnTo>
                  <a:pt x="29" y="8"/>
                </a:lnTo>
                <a:lnTo>
                  <a:pt x="22" y="15"/>
                </a:lnTo>
                <a:lnTo>
                  <a:pt x="15" y="22"/>
                </a:lnTo>
                <a:lnTo>
                  <a:pt x="7" y="29"/>
                </a:lnTo>
                <a:lnTo>
                  <a:pt x="7" y="43"/>
                </a:lnTo>
                <a:lnTo>
                  <a:pt x="0" y="50"/>
                </a:lnTo>
                <a:lnTo>
                  <a:pt x="0" y="57"/>
                </a:lnTo>
                <a:lnTo>
                  <a:pt x="7" y="64"/>
                </a:lnTo>
                <a:lnTo>
                  <a:pt x="7" y="71"/>
                </a:lnTo>
                <a:lnTo>
                  <a:pt x="15" y="85"/>
                </a:lnTo>
                <a:lnTo>
                  <a:pt x="22" y="93"/>
                </a:lnTo>
                <a:lnTo>
                  <a:pt x="29" y="100"/>
                </a:lnTo>
                <a:lnTo>
                  <a:pt x="36" y="100"/>
                </a:lnTo>
                <a:lnTo>
                  <a:pt x="43" y="107"/>
                </a:lnTo>
                <a:lnTo>
                  <a:pt x="50" y="107"/>
                </a:lnTo>
                <a:lnTo>
                  <a:pt x="57" y="107"/>
                </a:lnTo>
                <a:lnTo>
                  <a:pt x="64" y="107"/>
                </a:lnTo>
                <a:lnTo>
                  <a:pt x="78" y="100"/>
                </a:lnTo>
                <a:lnTo>
                  <a:pt x="85" y="100"/>
                </a:lnTo>
                <a:lnTo>
                  <a:pt x="92" y="93"/>
                </a:lnTo>
                <a:lnTo>
                  <a:pt x="100" y="85"/>
                </a:lnTo>
                <a:lnTo>
                  <a:pt x="107" y="71"/>
                </a:lnTo>
                <a:lnTo>
                  <a:pt x="107" y="64"/>
                </a:lnTo>
                <a:lnTo>
                  <a:pt x="107" y="57"/>
                </a:lnTo>
                <a:lnTo>
                  <a:pt x="107" y="50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0" name="Freeform 9"/>
          <p:cNvSpPr>
            <a:spLocks/>
          </p:cNvSpPr>
          <p:nvPr/>
        </p:nvSpPr>
        <p:spPr bwMode="auto">
          <a:xfrm>
            <a:off x="4200525" y="2654300"/>
            <a:ext cx="168275" cy="169863"/>
          </a:xfrm>
          <a:custGeom>
            <a:avLst/>
            <a:gdLst>
              <a:gd name="T0" fmla="*/ 0 w 106"/>
              <a:gd name="T1" fmla="*/ 126008197 h 107"/>
              <a:gd name="T2" fmla="*/ 17640301 w 106"/>
              <a:gd name="T3" fmla="*/ 178932413 h 107"/>
              <a:gd name="T4" fmla="*/ 52924085 w 106"/>
              <a:gd name="T5" fmla="*/ 234376047 h 107"/>
              <a:gd name="T6" fmla="*/ 88206262 w 106"/>
              <a:gd name="T7" fmla="*/ 252016394 h 107"/>
              <a:gd name="T8" fmla="*/ 143648121 w 106"/>
              <a:gd name="T9" fmla="*/ 269658329 h 107"/>
              <a:gd name="T10" fmla="*/ 196572181 w 106"/>
              <a:gd name="T11" fmla="*/ 252016394 h 107"/>
              <a:gd name="T12" fmla="*/ 231854407 w 106"/>
              <a:gd name="T13" fmla="*/ 234376047 h 107"/>
              <a:gd name="T14" fmla="*/ 267136585 w 106"/>
              <a:gd name="T15" fmla="*/ 178932413 h 107"/>
              <a:gd name="T16" fmla="*/ 267136585 w 106"/>
              <a:gd name="T17" fmla="*/ 126008197 h 107"/>
              <a:gd name="T18" fmla="*/ 267136585 w 106"/>
              <a:gd name="T19" fmla="*/ 73085544 h 107"/>
              <a:gd name="T20" fmla="*/ 231854407 w 106"/>
              <a:gd name="T21" fmla="*/ 37803250 h 107"/>
              <a:gd name="T22" fmla="*/ 196572181 w 106"/>
              <a:gd name="T23" fmla="*/ 20161310 h 107"/>
              <a:gd name="T24" fmla="*/ 143648121 w 106"/>
              <a:gd name="T25" fmla="*/ 0 h 107"/>
              <a:gd name="T26" fmla="*/ 88206262 w 106"/>
              <a:gd name="T27" fmla="*/ 20161310 h 107"/>
              <a:gd name="T28" fmla="*/ 52924085 w 106"/>
              <a:gd name="T29" fmla="*/ 37803250 h 107"/>
              <a:gd name="T30" fmla="*/ 17640301 w 106"/>
              <a:gd name="T31" fmla="*/ 73085544 h 107"/>
              <a:gd name="T32" fmla="*/ 0 w 106"/>
              <a:gd name="T33" fmla="*/ 126008197 h 107"/>
              <a:gd name="T34" fmla="*/ 0 w 106"/>
              <a:gd name="T35" fmla="*/ 126008197 h 10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6"/>
              <a:gd name="T55" fmla="*/ 0 h 107"/>
              <a:gd name="T56" fmla="*/ 106 w 106"/>
              <a:gd name="T57" fmla="*/ 107 h 107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6" h="107">
                <a:moveTo>
                  <a:pt x="0" y="50"/>
                </a:moveTo>
                <a:lnTo>
                  <a:pt x="7" y="71"/>
                </a:lnTo>
                <a:lnTo>
                  <a:pt x="21" y="93"/>
                </a:lnTo>
                <a:lnTo>
                  <a:pt x="35" y="100"/>
                </a:lnTo>
                <a:lnTo>
                  <a:pt x="57" y="107"/>
                </a:lnTo>
                <a:lnTo>
                  <a:pt x="78" y="100"/>
                </a:lnTo>
                <a:lnTo>
                  <a:pt x="92" y="93"/>
                </a:lnTo>
                <a:lnTo>
                  <a:pt x="106" y="71"/>
                </a:lnTo>
                <a:lnTo>
                  <a:pt x="106" y="50"/>
                </a:lnTo>
                <a:lnTo>
                  <a:pt x="106" y="29"/>
                </a:lnTo>
                <a:lnTo>
                  <a:pt x="92" y="15"/>
                </a:lnTo>
                <a:lnTo>
                  <a:pt x="78" y="8"/>
                </a:lnTo>
                <a:lnTo>
                  <a:pt x="57" y="0"/>
                </a:lnTo>
                <a:lnTo>
                  <a:pt x="35" y="8"/>
                </a:lnTo>
                <a:lnTo>
                  <a:pt x="21" y="15"/>
                </a:lnTo>
                <a:lnTo>
                  <a:pt x="7" y="29"/>
                </a:lnTo>
                <a:lnTo>
                  <a:pt x="0" y="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4041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643188"/>
            <a:ext cx="168275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2" name="Freeform 11"/>
          <p:cNvSpPr>
            <a:spLocks/>
          </p:cNvSpPr>
          <p:nvPr/>
        </p:nvSpPr>
        <p:spPr bwMode="auto">
          <a:xfrm>
            <a:off x="4200525" y="2654300"/>
            <a:ext cx="168275" cy="169863"/>
          </a:xfrm>
          <a:custGeom>
            <a:avLst/>
            <a:gdLst>
              <a:gd name="T0" fmla="*/ 0 w 106"/>
              <a:gd name="T1" fmla="*/ 126008197 h 107"/>
              <a:gd name="T2" fmla="*/ 0 w 106"/>
              <a:gd name="T3" fmla="*/ 143650131 h 107"/>
              <a:gd name="T4" fmla="*/ 17640301 w 106"/>
              <a:gd name="T5" fmla="*/ 161290478 h 107"/>
              <a:gd name="T6" fmla="*/ 17640301 w 106"/>
              <a:gd name="T7" fmla="*/ 178932413 h 107"/>
              <a:gd name="T8" fmla="*/ 35282190 w 106"/>
              <a:gd name="T9" fmla="*/ 214214744 h 107"/>
              <a:gd name="T10" fmla="*/ 52924085 w 106"/>
              <a:gd name="T11" fmla="*/ 234376047 h 107"/>
              <a:gd name="T12" fmla="*/ 70564379 w 106"/>
              <a:gd name="T13" fmla="*/ 252016394 h 107"/>
              <a:gd name="T14" fmla="*/ 88206262 w 106"/>
              <a:gd name="T15" fmla="*/ 252016394 h 107"/>
              <a:gd name="T16" fmla="*/ 108367531 w 106"/>
              <a:gd name="T17" fmla="*/ 269658329 h 107"/>
              <a:gd name="T18" fmla="*/ 126007826 w 106"/>
              <a:gd name="T19" fmla="*/ 269658329 h 107"/>
              <a:gd name="T20" fmla="*/ 143648121 w 106"/>
              <a:gd name="T21" fmla="*/ 269658329 h 107"/>
              <a:gd name="T22" fmla="*/ 161290003 w 106"/>
              <a:gd name="T23" fmla="*/ 269658329 h 107"/>
              <a:gd name="T24" fmla="*/ 161290003 w 106"/>
              <a:gd name="T25" fmla="*/ 269658329 h 107"/>
              <a:gd name="T26" fmla="*/ 196572181 w 106"/>
              <a:gd name="T27" fmla="*/ 252016394 h 107"/>
              <a:gd name="T28" fmla="*/ 214214113 w 106"/>
              <a:gd name="T29" fmla="*/ 252016394 h 107"/>
              <a:gd name="T30" fmla="*/ 231854407 w 106"/>
              <a:gd name="T31" fmla="*/ 234376047 h 107"/>
              <a:gd name="T32" fmla="*/ 249496290 w 106"/>
              <a:gd name="T33" fmla="*/ 214214744 h 107"/>
              <a:gd name="T34" fmla="*/ 267136585 w 106"/>
              <a:gd name="T35" fmla="*/ 178932413 h 107"/>
              <a:gd name="T36" fmla="*/ 267136585 w 106"/>
              <a:gd name="T37" fmla="*/ 161290478 h 107"/>
              <a:gd name="T38" fmla="*/ 267136585 w 106"/>
              <a:gd name="T39" fmla="*/ 143650131 h 107"/>
              <a:gd name="T40" fmla="*/ 267136585 w 106"/>
              <a:gd name="T41" fmla="*/ 126008197 h 107"/>
              <a:gd name="T42" fmla="*/ 267136585 w 106"/>
              <a:gd name="T43" fmla="*/ 126008197 h 107"/>
              <a:gd name="T44" fmla="*/ 267136585 w 106"/>
              <a:gd name="T45" fmla="*/ 108367850 h 107"/>
              <a:gd name="T46" fmla="*/ 267136585 w 106"/>
              <a:gd name="T47" fmla="*/ 73085544 h 107"/>
              <a:gd name="T48" fmla="*/ 249496290 w 106"/>
              <a:gd name="T49" fmla="*/ 55443610 h 107"/>
              <a:gd name="T50" fmla="*/ 231854407 w 106"/>
              <a:gd name="T51" fmla="*/ 37803250 h 107"/>
              <a:gd name="T52" fmla="*/ 214214113 w 106"/>
              <a:gd name="T53" fmla="*/ 20161310 h 107"/>
              <a:gd name="T54" fmla="*/ 196572181 w 106"/>
              <a:gd name="T55" fmla="*/ 20161310 h 107"/>
              <a:gd name="T56" fmla="*/ 161290003 w 106"/>
              <a:gd name="T57" fmla="*/ 0 h 107"/>
              <a:gd name="T58" fmla="*/ 161290003 w 106"/>
              <a:gd name="T59" fmla="*/ 0 h 107"/>
              <a:gd name="T60" fmla="*/ 143648121 w 106"/>
              <a:gd name="T61" fmla="*/ 0 h 107"/>
              <a:gd name="T62" fmla="*/ 126007826 w 106"/>
              <a:gd name="T63" fmla="*/ 0 h 107"/>
              <a:gd name="T64" fmla="*/ 108367531 w 106"/>
              <a:gd name="T65" fmla="*/ 0 h 107"/>
              <a:gd name="T66" fmla="*/ 88206262 w 106"/>
              <a:gd name="T67" fmla="*/ 20161310 h 107"/>
              <a:gd name="T68" fmla="*/ 70564379 w 106"/>
              <a:gd name="T69" fmla="*/ 20161310 h 107"/>
              <a:gd name="T70" fmla="*/ 52924085 w 106"/>
              <a:gd name="T71" fmla="*/ 37803250 h 107"/>
              <a:gd name="T72" fmla="*/ 35282190 w 106"/>
              <a:gd name="T73" fmla="*/ 55443610 h 107"/>
              <a:gd name="T74" fmla="*/ 17640301 w 106"/>
              <a:gd name="T75" fmla="*/ 73085544 h 107"/>
              <a:gd name="T76" fmla="*/ 17640301 w 106"/>
              <a:gd name="T77" fmla="*/ 108367850 h 107"/>
              <a:gd name="T78" fmla="*/ 0 w 106"/>
              <a:gd name="T79" fmla="*/ 126008197 h 107"/>
              <a:gd name="T80" fmla="*/ 0 w 106"/>
              <a:gd name="T81" fmla="*/ 126008197 h 107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6"/>
              <a:gd name="T124" fmla="*/ 0 h 107"/>
              <a:gd name="T125" fmla="*/ 106 w 106"/>
              <a:gd name="T126" fmla="*/ 107 h 107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6" h="107">
                <a:moveTo>
                  <a:pt x="0" y="50"/>
                </a:moveTo>
                <a:lnTo>
                  <a:pt x="0" y="57"/>
                </a:lnTo>
                <a:lnTo>
                  <a:pt x="7" y="64"/>
                </a:lnTo>
                <a:lnTo>
                  <a:pt x="7" y="71"/>
                </a:lnTo>
                <a:lnTo>
                  <a:pt x="14" y="85"/>
                </a:lnTo>
                <a:lnTo>
                  <a:pt x="21" y="93"/>
                </a:lnTo>
                <a:lnTo>
                  <a:pt x="28" y="100"/>
                </a:lnTo>
                <a:lnTo>
                  <a:pt x="35" y="100"/>
                </a:lnTo>
                <a:lnTo>
                  <a:pt x="43" y="107"/>
                </a:lnTo>
                <a:lnTo>
                  <a:pt x="50" y="107"/>
                </a:lnTo>
                <a:lnTo>
                  <a:pt x="57" y="107"/>
                </a:lnTo>
                <a:lnTo>
                  <a:pt x="64" y="107"/>
                </a:lnTo>
                <a:lnTo>
                  <a:pt x="78" y="100"/>
                </a:lnTo>
                <a:lnTo>
                  <a:pt x="85" y="100"/>
                </a:lnTo>
                <a:lnTo>
                  <a:pt x="92" y="93"/>
                </a:lnTo>
                <a:lnTo>
                  <a:pt x="99" y="85"/>
                </a:lnTo>
                <a:lnTo>
                  <a:pt x="106" y="71"/>
                </a:lnTo>
                <a:lnTo>
                  <a:pt x="106" y="64"/>
                </a:lnTo>
                <a:lnTo>
                  <a:pt x="106" y="57"/>
                </a:lnTo>
                <a:lnTo>
                  <a:pt x="106" y="50"/>
                </a:lnTo>
                <a:lnTo>
                  <a:pt x="106" y="43"/>
                </a:lnTo>
                <a:lnTo>
                  <a:pt x="106" y="29"/>
                </a:lnTo>
                <a:lnTo>
                  <a:pt x="99" y="22"/>
                </a:lnTo>
                <a:lnTo>
                  <a:pt x="92" y="15"/>
                </a:lnTo>
                <a:lnTo>
                  <a:pt x="85" y="8"/>
                </a:lnTo>
                <a:lnTo>
                  <a:pt x="78" y="8"/>
                </a:lnTo>
                <a:lnTo>
                  <a:pt x="64" y="0"/>
                </a:lnTo>
                <a:lnTo>
                  <a:pt x="57" y="0"/>
                </a:lnTo>
                <a:lnTo>
                  <a:pt x="50" y="0"/>
                </a:lnTo>
                <a:lnTo>
                  <a:pt x="43" y="0"/>
                </a:lnTo>
                <a:lnTo>
                  <a:pt x="35" y="8"/>
                </a:lnTo>
                <a:lnTo>
                  <a:pt x="28" y="8"/>
                </a:lnTo>
                <a:lnTo>
                  <a:pt x="21" y="15"/>
                </a:lnTo>
                <a:lnTo>
                  <a:pt x="14" y="22"/>
                </a:lnTo>
                <a:lnTo>
                  <a:pt x="7" y="29"/>
                </a:lnTo>
                <a:lnTo>
                  <a:pt x="7" y="43"/>
                </a:lnTo>
                <a:lnTo>
                  <a:pt x="0" y="50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3" name="Freeform 12"/>
          <p:cNvSpPr>
            <a:spLocks/>
          </p:cNvSpPr>
          <p:nvPr/>
        </p:nvSpPr>
        <p:spPr bwMode="auto">
          <a:xfrm>
            <a:off x="4200525" y="4454525"/>
            <a:ext cx="168275" cy="169863"/>
          </a:xfrm>
          <a:custGeom>
            <a:avLst/>
            <a:gdLst>
              <a:gd name="T0" fmla="*/ 0 w 106"/>
              <a:gd name="T1" fmla="*/ 126008197 h 107"/>
              <a:gd name="T2" fmla="*/ 17640301 w 106"/>
              <a:gd name="T3" fmla="*/ 178932413 h 107"/>
              <a:gd name="T4" fmla="*/ 52924085 w 106"/>
              <a:gd name="T5" fmla="*/ 231855091 h 107"/>
              <a:gd name="T6" fmla="*/ 88206262 w 106"/>
              <a:gd name="T7" fmla="*/ 252016394 h 107"/>
              <a:gd name="T8" fmla="*/ 143648121 w 106"/>
              <a:gd name="T9" fmla="*/ 269658329 h 107"/>
              <a:gd name="T10" fmla="*/ 196572181 w 106"/>
              <a:gd name="T11" fmla="*/ 252016394 h 107"/>
              <a:gd name="T12" fmla="*/ 231854407 w 106"/>
              <a:gd name="T13" fmla="*/ 231855091 h 107"/>
              <a:gd name="T14" fmla="*/ 267136585 w 106"/>
              <a:gd name="T15" fmla="*/ 178932413 h 107"/>
              <a:gd name="T16" fmla="*/ 267136585 w 106"/>
              <a:gd name="T17" fmla="*/ 126008197 h 107"/>
              <a:gd name="T18" fmla="*/ 267136585 w 106"/>
              <a:gd name="T19" fmla="*/ 73085544 h 107"/>
              <a:gd name="T20" fmla="*/ 231854407 w 106"/>
              <a:gd name="T21" fmla="*/ 35282294 h 107"/>
              <a:gd name="T22" fmla="*/ 196572181 w 106"/>
              <a:gd name="T23" fmla="*/ 17641941 h 107"/>
              <a:gd name="T24" fmla="*/ 143648121 w 106"/>
              <a:gd name="T25" fmla="*/ 0 h 107"/>
              <a:gd name="T26" fmla="*/ 88206262 w 106"/>
              <a:gd name="T27" fmla="*/ 17641941 h 107"/>
              <a:gd name="T28" fmla="*/ 52924085 w 106"/>
              <a:gd name="T29" fmla="*/ 35282294 h 107"/>
              <a:gd name="T30" fmla="*/ 17640301 w 106"/>
              <a:gd name="T31" fmla="*/ 73085544 h 107"/>
              <a:gd name="T32" fmla="*/ 0 w 106"/>
              <a:gd name="T33" fmla="*/ 126008197 h 107"/>
              <a:gd name="T34" fmla="*/ 0 w 106"/>
              <a:gd name="T35" fmla="*/ 126008197 h 10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6"/>
              <a:gd name="T55" fmla="*/ 0 h 107"/>
              <a:gd name="T56" fmla="*/ 106 w 106"/>
              <a:gd name="T57" fmla="*/ 107 h 107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6" h="107">
                <a:moveTo>
                  <a:pt x="0" y="50"/>
                </a:moveTo>
                <a:lnTo>
                  <a:pt x="7" y="71"/>
                </a:lnTo>
                <a:lnTo>
                  <a:pt x="21" y="92"/>
                </a:lnTo>
                <a:lnTo>
                  <a:pt x="35" y="100"/>
                </a:lnTo>
                <a:lnTo>
                  <a:pt x="57" y="107"/>
                </a:lnTo>
                <a:lnTo>
                  <a:pt x="78" y="100"/>
                </a:lnTo>
                <a:lnTo>
                  <a:pt x="92" y="92"/>
                </a:lnTo>
                <a:lnTo>
                  <a:pt x="106" y="71"/>
                </a:lnTo>
                <a:lnTo>
                  <a:pt x="106" y="50"/>
                </a:lnTo>
                <a:lnTo>
                  <a:pt x="106" y="29"/>
                </a:lnTo>
                <a:lnTo>
                  <a:pt x="92" y="14"/>
                </a:lnTo>
                <a:lnTo>
                  <a:pt x="78" y="7"/>
                </a:lnTo>
                <a:lnTo>
                  <a:pt x="57" y="0"/>
                </a:lnTo>
                <a:lnTo>
                  <a:pt x="35" y="7"/>
                </a:lnTo>
                <a:lnTo>
                  <a:pt x="21" y="14"/>
                </a:lnTo>
                <a:lnTo>
                  <a:pt x="7" y="29"/>
                </a:lnTo>
                <a:lnTo>
                  <a:pt x="0" y="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4044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4432300"/>
            <a:ext cx="168275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5" name="Freeform 14"/>
          <p:cNvSpPr>
            <a:spLocks/>
          </p:cNvSpPr>
          <p:nvPr/>
        </p:nvSpPr>
        <p:spPr bwMode="auto">
          <a:xfrm>
            <a:off x="4200525" y="4454525"/>
            <a:ext cx="168275" cy="169863"/>
          </a:xfrm>
          <a:custGeom>
            <a:avLst/>
            <a:gdLst>
              <a:gd name="T0" fmla="*/ 0 w 106"/>
              <a:gd name="T1" fmla="*/ 126008197 h 107"/>
              <a:gd name="T2" fmla="*/ 0 w 106"/>
              <a:gd name="T3" fmla="*/ 143650131 h 107"/>
              <a:gd name="T4" fmla="*/ 17640301 w 106"/>
              <a:gd name="T5" fmla="*/ 161290478 h 107"/>
              <a:gd name="T6" fmla="*/ 17640301 w 106"/>
              <a:gd name="T7" fmla="*/ 178932413 h 107"/>
              <a:gd name="T8" fmla="*/ 35282190 w 106"/>
              <a:gd name="T9" fmla="*/ 214214744 h 107"/>
              <a:gd name="T10" fmla="*/ 52924085 w 106"/>
              <a:gd name="T11" fmla="*/ 231855091 h 107"/>
              <a:gd name="T12" fmla="*/ 70564379 w 106"/>
              <a:gd name="T13" fmla="*/ 252016394 h 107"/>
              <a:gd name="T14" fmla="*/ 88206262 w 106"/>
              <a:gd name="T15" fmla="*/ 252016394 h 107"/>
              <a:gd name="T16" fmla="*/ 108367531 w 106"/>
              <a:gd name="T17" fmla="*/ 269658329 h 107"/>
              <a:gd name="T18" fmla="*/ 126007826 w 106"/>
              <a:gd name="T19" fmla="*/ 269658329 h 107"/>
              <a:gd name="T20" fmla="*/ 143648121 w 106"/>
              <a:gd name="T21" fmla="*/ 269658329 h 107"/>
              <a:gd name="T22" fmla="*/ 161290003 w 106"/>
              <a:gd name="T23" fmla="*/ 269658329 h 107"/>
              <a:gd name="T24" fmla="*/ 161290003 w 106"/>
              <a:gd name="T25" fmla="*/ 269658329 h 107"/>
              <a:gd name="T26" fmla="*/ 196572181 w 106"/>
              <a:gd name="T27" fmla="*/ 252016394 h 107"/>
              <a:gd name="T28" fmla="*/ 214214113 w 106"/>
              <a:gd name="T29" fmla="*/ 252016394 h 107"/>
              <a:gd name="T30" fmla="*/ 231854407 w 106"/>
              <a:gd name="T31" fmla="*/ 231855091 h 107"/>
              <a:gd name="T32" fmla="*/ 249496290 w 106"/>
              <a:gd name="T33" fmla="*/ 214214744 h 107"/>
              <a:gd name="T34" fmla="*/ 267136585 w 106"/>
              <a:gd name="T35" fmla="*/ 178932413 h 107"/>
              <a:gd name="T36" fmla="*/ 267136585 w 106"/>
              <a:gd name="T37" fmla="*/ 161290478 h 107"/>
              <a:gd name="T38" fmla="*/ 267136585 w 106"/>
              <a:gd name="T39" fmla="*/ 143650131 h 107"/>
              <a:gd name="T40" fmla="*/ 267136585 w 106"/>
              <a:gd name="T41" fmla="*/ 126008197 h 107"/>
              <a:gd name="T42" fmla="*/ 267136585 w 106"/>
              <a:gd name="T43" fmla="*/ 126008197 h 107"/>
              <a:gd name="T44" fmla="*/ 267136585 w 106"/>
              <a:gd name="T45" fmla="*/ 108367850 h 107"/>
              <a:gd name="T46" fmla="*/ 267136585 w 106"/>
              <a:gd name="T47" fmla="*/ 73085544 h 107"/>
              <a:gd name="T48" fmla="*/ 249496290 w 106"/>
              <a:gd name="T49" fmla="*/ 55443610 h 107"/>
              <a:gd name="T50" fmla="*/ 231854407 w 106"/>
              <a:gd name="T51" fmla="*/ 35282294 h 107"/>
              <a:gd name="T52" fmla="*/ 214214113 w 106"/>
              <a:gd name="T53" fmla="*/ 17641941 h 107"/>
              <a:gd name="T54" fmla="*/ 196572181 w 106"/>
              <a:gd name="T55" fmla="*/ 17641941 h 107"/>
              <a:gd name="T56" fmla="*/ 161290003 w 106"/>
              <a:gd name="T57" fmla="*/ 0 h 107"/>
              <a:gd name="T58" fmla="*/ 161290003 w 106"/>
              <a:gd name="T59" fmla="*/ 0 h 107"/>
              <a:gd name="T60" fmla="*/ 143648121 w 106"/>
              <a:gd name="T61" fmla="*/ 0 h 107"/>
              <a:gd name="T62" fmla="*/ 126007826 w 106"/>
              <a:gd name="T63" fmla="*/ 0 h 107"/>
              <a:gd name="T64" fmla="*/ 108367531 w 106"/>
              <a:gd name="T65" fmla="*/ 0 h 107"/>
              <a:gd name="T66" fmla="*/ 88206262 w 106"/>
              <a:gd name="T67" fmla="*/ 17641941 h 107"/>
              <a:gd name="T68" fmla="*/ 70564379 w 106"/>
              <a:gd name="T69" fmla="*/ 17641941 h 107"/>
              <a:gd name="T70" fmla="*/ 52924085 w 106"/>
              <a:gd name="T71" fmla="*/ 35282294 h 107"/>
              <a:gd name="T72" fmla="*/ 35282190 w 106"/>
              <a:gd name="T73" fmla="*/ 55443610 h 107"/>
              <a:gd name="T74" fmla="*/ 17640301 w 106"/>
              <a:gd name="T75" fmla="*/ 73085544 h 107"/>
              <a:gd name="T76" fmla="*/ 17640301 w 106"/>
              <a:gd name="T77" fmla="*/ 108367850 h 107"/>
              <a:gd name="T78" fmla="*/ 0 w 106"/>
              <a:gd name="T79" fmla="*/ 126008197 h 107"/>
              <a:gd name="T80" fmla="*/ 0 w 106"/>
              <a:gd name="T81" fmla="*/ 126008197 h 107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6"/>
              <a:gd name="T124" fmla="*/ 0 h 107"/>
              <a:gd name="T125" fmla="*/ 106 w 106"/>
              <a:gd name="T126" fmla="*/ 107 h 107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6" h="107">
                <a:moveTo>
                  <a:pt x="0" y="50"/>
                </a:moveTo>
                <a:lnTo>
                  <a:pt x="0" y="57"/>
                </a:lnTo>
                <a:lnTo>
                  <a:pt x="7" y="64"/>
                </a:lnTo>
                <a:lnTo>
                  <a:pt x="7" y="71"/>
                </a:lnTo>
                <a:lnTo>
                  <a:pt x="14" y="85"/>
                </a:lnTo>
                <a:lnTo>
                  <a:pt x="21" y="92"/>
                </a:lnTo>
                <a:lnTo>
                  <a:pt x="28" y="100"/>
                </a:lnTo>
                <a:lnTo>
                  <a:pt x="35" y="100"/>
                </a:lnTo>
                <a:lnTo>
                  <a:pt x="43" y="107"/>
                </a:lnTo>
                <a:lnTo>
                  <a:pt x="50" y="107"/>
                </a:lnTo>
                <a:lnTo>
                  <a:pt x="57" y="107"/>
                </a:lnTo>
                <a:lnTo>
                  <a:pt x="64" y="107"/>
                </a:lnTo>
                <a:lnTo>
                  <a:pt x="78" y="100"/>
                </a:lnTo>
                <a:lnTo>
                  <a:pt x="85" y="100"/>
                </a:lnTo>
                <a:lnTo>
                  <a:pt x="92" y="92"/>
                </a:lnTo>
                <a:lnTo>
                  <a:pt x="99" y="85"/>
                </a:lnTo>
                <a:lnTo>
                  <a:pt x="106" y="71"/>
                </a:lnTo>
                <a:lnTo>
                  <a:pt x="106" y="64"/>
                </a:lnTo>
                <a:lnTo>
                  <a:pt x="106" y="57"/>
                </a:lnTo>
                <a:lnTo>
                  <a:pt x="106" y="50"/>
                </a:lnTo>
                <a:lnTo>
                  <a:pt x="106" y="43"/>
                </a:lnTo>
                <a:lnTo>
                  <a:pt x="106" y="29"/>
                </a:lnTo>
                <a:lnTo>
                  <a:pt x="99" y="22"/>
                </a:lnTo>
                <a:lnTo>
                  <a:pt x="92" y="14"/>
                </a:lnTo>
                <a:lnTo>
                  <a:pt x="85" y="7"/>
                </a:lnTo>
                <a:lnTo>
                  <a:pt x="78" y="7"/>
                </a:lnTo>
                <a:lnTo>
                  <a:pt x="64" y="0"/>
                </a:lnTo>
                <a:lnTo>
                  <a:pt x="57" y="0"/>
                </a:lnTo>
                <a:lnTo>
                  <a:pt x="50" y="0"/>
                </a:lnTo>
                <a:lnTo>
                  <a:pt x="43" y="0"/>
                </a:lnTo>
                <a:lnTo>
                  <a:pt x="35" y="7"/>
                </a:lnTo>
                <a:lnTo>
                  <a:pt x="28" y="7"/>
                </a:lnTo>
                <a:lnTo>
                  <a:pt x="21" y="14"/>
                </a:lnTo>
                <a:lnTo>
                  <a:pt x="14" y="22"/>
                </a:lnTo>
                <a:lnTo>
                  <a:pt x="7" y="29"/>
                </a:lnTo>
                <a:lnTo>
                  <a:pt x="7" y="43"/>
                </a:lnTo>
                <a:lnTo>
                  <a:pt x="0" y="50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6" name="Freeform 15"/>
          <p:cNvSpPr>
            <a:spLocks/>
          </p:cNvSpPr>
          <p:nvPr/>
        </p:nvSpPr>
        <p:spPr bwMode="auto">
          <a:xfrm>
            <a:off x="2457450" y="3160713"/>
            <a:ext cx="88900" cy="90487"/>
          </a:xfrm>
          <a:custGeom>
            <a:avLst/>
            <a:gdLst>
              <a:gd name="T0" fmla="*/ 141128761 w 56"/>
              <a:gd name="T1" fmla="*/ 73083339 h 57"/>
              <a:gd name="T2" fmla="*/ 123488466 w 56"/>
              <a:gd name="T3" fmla="*/ 17640204 h 57"/>
              <a:gd name="T4" fmla="*/ 70564381 w 56"/>
              <a:gd name="T5" fmla="*/ 0 h 57"/>
              <a:gd name="T6" fmla="*/ 17641889 w 56"/>
              <a:gd name="T7" fmla="*/ 17640204 h 57"/>
              <a:gd name="T8" fmla="*/ 0 w 56"/>
              <a:gd name="T9" fmla="*/ 73083339 h 57"/>
              <a:gd name="T10" fmla="*/ 17641889 w 56"/>
              <a:gd name="T11" fmla="*/ 126007132 h 57"/>
              <a:gd name="T12" fmla="*/ 70564381 w 56"/>
              <a:gd name="T13" fmla="*/ 143647330 h 57"/>
              <a:gd name="T14" fmla="*/ 123488466 w 56"/>
              <a:gd name="T15" fmla="*/ 126007132 h 57"/>
              <a:gd name="T16" fmla="*/ 141128761 w 56"/>
              <a:gd name="T17" fmla="*/ 73083339 h 57"/>
              <a:gd name="T18" fmla="*/ 141128761 w 56"/>
              <a:gd name="T19" fmla="*/ 73083339 h 5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6"/>
              <a:gd name="T31" fmla="*/ 0 h 57"/>
              <a:gd name="T32" fmla="*/ 56 w 56"/>
              <a:gd name="T33" fmla="*/ 57 h 5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6" h="57">
                <a:moveTo>
                  <a:pt x="56" y="29"/>
                </a:moveTo>
                <a:lnTo>
                  <a:pt x="49" y="7"/>
                </a:lnTo>
                <a:lnTo>
                  <a:pt x="28" y="0"/>
                </a:lnTo>
                <a:lnTo>
                  <a:pt x="7" y="7"/>
                </a:lnTo>
                <a:lnTo>
                  <a:pt x="0" y="29"/>
                </a:lnTo>
                <a:lnTo>
                  <a:pt x="7" y="50"/>
                </a:lnTo>
                <a:lnTo>
                  <a:pt x="28" y="57"/>
                </a:lnTo>
                <a:lnTo>
                  <a:pt x="49" y="50"/>
                </a:lnTo>
                <a:lnTo>
                  <a:pt x="56" y="2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7" name="Freeform 16"/>
          <p:cNvSpPr>
            <a:spLocks/>
          </p:cNvSpPr>
          <p:nvPr/>
        </p:nvSpPr>
        <p:spPr bwMode="auto">
          <a:xfrm>
            <a:off x="2457450" y="3160713"/>
            <a:ext cx="88900" cy="90487"/>
          </a:xfrm>
          <a:custGeom>
            <a:avLst/>
            <a:gdLst>
              <a:gd name="T0" fmla="*/ 141128761 w 56"/>
              <a:gd name="T1" fmla="*/ 73083339 h 57"/>
              <a:gd name="T2" fmla="*/ 141128761 w 56"/>
              <a:gd name="T3" fmla="*/ 55443141 h 57"/>
              <a:gd name="T4" fmla="*/ 141128761 w 56"/>
              <a:gd name="T5" fmla="*/ 35281996 h 57"/>
              <a:gd name="T6" fmla="*/ 123488466 w 56"/>
              <a:gd name="T7" fmla="*/ 35281996 h 57"/>
              <a:gd name="T8" fmla="*/ 123488466 w 56"/>
              <a:gd name="T9" fmla="*/ 17640204 h 57"/>
              <a:gd name="T10" fmla="*/ 105846583 w 56"/>
              <a:gd name="T11" fmla="*/ 0 h 57"/>
              <a:gd name="T12" fmla="*/ 105846583 w 56"/>
              <a:gd name="T13" fmla="*/ 0 h 57"/>
              <a:gd name="T14" fmla="*/ 88206263 w 56"/>
              <a:gd name="T15" fmla="*/ 0 h 57"/>
              <a:gd name="T16" fmla="*/ 70564381 w 56"/>
              <a:gd name="T17" fmla="*/ 0 h 57"/>
              <a:gd name="T18" fmla="*/ 52924085 w 56"/>
              <a:gd name="T19" fmla="*/ 0 h 57"/>
              <a:gd name="T20" fmla="*/ 35282190 w 56"/>
              <a:gd name="T21" fmla="*/ 0 h 57"/>
              <a:gd name="T22" fmla="*/ 17641889 w 56"/>
              <a:gd name="T23" fmla="*/ 0 h 57"/>
              <a:gd name="T24" fmla="*/ 17641889 w 56"/>
              <a:gd name="T25" fmla="*/ 17640204 h 57"/>
              <a:gd name="T26" fmla="*/ 0 w 56"/>
              <a:gd name="T27" fmla="*/ 35281996 h 57"/>
              <a:gd name="T28" fmla="*/ 0 w 56"/>
              <a:gd name="T29" fmla="*/ 35281996 h 57"/>
              <a:gd name="T30" fmla="*/ 0 w 56"/>
              <a:gd name="T31" fmla="*/ 55443141 h 57"/>
              <a:gd name="T32" fmla="*/ 0 w 56"/>
              <a:gd name="T33" fmla="*/ 73083339 h 57"/>
              <a:gd name="T34" fmla="*/ 0 w 56"/>
              <a:gd name="T35" fmla="*/ 90725124 h 57"/>
              <a:gd name="T36" fmla="*/ 0 w 56"/>
              <a:gd name="T37" fmla="*/ 108365347 h 57"/>
              <a:gd name="T38" fmla="*/ 0 w 56"/>
              <a:gd name="T39" fmla="*/ 108365347 h 57"/>
              <a:gd name="T40" fmla="*/ 17641889 w 56"/>
              <a:gd name="T41" fmla="*/ 126007132 h 57"/>
              <a:gd name="T42" fmla="*/ 17641889 w 56"/>
              <a:gd name="T43" fmla="*/ 143647330 h 57"/>
              <a:gd name="T44" fmla="*/ 35282190 w 56"/>
              <a:gd name="T45" fmla="*/ 143647330 h 57"/>
              <a:gd name="T46" fmla="*/ 52924085 w 56"/>
              <a:gd name="T47" fmla="*/ 143647330 h 57"/>
              <a:gd name="T48" fmla="*/ 70564381 w 56"/>
              <a:gd name="T49" fmla="*/ 143647330 h 57"/>
              <a:gd name="T50" fmla="*/ 88206263 w 56"/>
              <a:gd name="T51" fmla="*/ 143647330 h 57"/>
              <a:gd name="T52" fmla="*/ 105846583 w 56"/>
              <a:gd name="T53" fmla="*/ 143647330 h 57"/>
              <a:gd name="T54" fmla="*/ 105846583 w 56"/>
              <a:gd name="T55" fmla="*/ 143647330 h 57"/>
              <a:gd name="T56" fmla="*/ 123488466 w 56"/>
              <a:gd name="T57" fmla="*/ 126007132 h 57"/>
              <a:gd name="T58" fmla="*/ 123488466 w 56"/>
              <a:gd name="T59" fmla="*/ 108365347 h 57"/>
              <a:gd name="T60" fmla="*/ 141128761 w 56"/>
              <a:gd name="T61" fmla="*/ 108365347 h 57"/>
              <a:gd name="T62" fmla="*/ 141128761 w 56"/>
              <a:gd name="T63" fmla="*/ 90725124 h 57"/>
              <a:gd name="T64" fmla="*/ 141128761 w 56"/>
              <a:gd name="T65" fmla="*/ 73083339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6"/>
              <a:gd name="T100" fmla="*/ 0 h 57"/>
              <a:gd name="T101" fmla="*/ 56 w 56"/>
              <a:gd name="T102" fmla="*/ 57 h 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6" h="57">
                <a:moveTo>
                  <a:pt x="56" y="29"/>
                </a:moveTo>
                <a:lnTo>
                  <a:pt x="56" y="22"/>
                </a:lnTo>
                <a:lnTo>
                  <a:pt x="56" y="14"/>
                </a:lnTo>
                <a:lnTo>
                  <a:pt x="49" y="14"/>
                </a:lnTo>
                <a:lnTo>
                  <a:pt x="49" y="7"/>
                </a:lnTo>
                <a:lnTo>
                  <a:pt x="42" y="0"/>
                </a:lnTo>
                <a:lnTo>
                  <a:pt x="35" y="0"/>
                </a:lnTo>
                <a:lnTo>
                  <a:pt x="28" y="0"/>
                </a:lnTo>
                <a:lnTo>
                  <a:pt x="21" y="0"/>
                </a:lnTo>
                <a:lnTo>
                  <a:pt x="14" y="0"/>
                </a:lnTo>
                <a:lnTo>
                  <a:pt x="7" y="0"/>
                </a:lnTo>
                <a:lnTo>
                  <a:pt x="7" y="7"/>
                </a:lnTo>
                <a:lnTo>
                  <a:pt x="0" y="14"/>
                </a:lnTo>
                <a:lnTo>
                  <a:pt x="0" y="22"/>
                </a:lnTo>
                <a:lnTo>
                  <a:pt x="0" y="29"/>
                </a:lnTo>
                <a:lnTo>
                  <a:pt x="0" y="36"/>
                </a:lnTo>
                <a:lnTo>
                  <a:pt x="0" y="43"/>
                </a:lnTo>
                <a:lnTo>
                  <a:pt x="7" y="50"/>
                </a:lnTo>
                <a:lnTo>
                  <a:pt x="7" y="57"/>
                </a:lnTo>
                <a:lnTo>
                  <a:pt x="14" y="57"/>
                </a:lnTo>
                <a:lnTo>
                  <a:pt x="21" y="57"/>
                </a:lnTo>
                <a:lnTo>
                  <a:pt x="28" y="57"/>
                </a:lnTo>
                <a:lnTo>
                  <a:pt x="35" y="57"/>
                </a:lnTo>
                <a:lnTo>
                  <a:pt x="42" y="57"/>
                </a:lnTo>
                <a:lnTo>
                  <a:pt x="49" y="50"/>
                </a:lnTo>
                <a:lnTo>
                  <a:pt x="49" y="43"/>
                </a:lnTo>
                <a:lnTo>
                  <a:pt x="56" y="43"/>
                </a:lnTo>
                <a:lnTo>
                  <a:pt x="56" y="36"/>
                </a:lnTo>
                <a:lnTo>
                  <a:pt x="56" y="29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8" name="Freeform 17"/>
          <p:cNvSpPr>
            <a:spLocks/>
          </p:cNvSpPr>
          <p:nvPr/>
        </p:nvSpPr>
        <p:spPr bwMode="auto">
          <a:xfrm>
            <a:off x="2457450" y="2227263"/>
            <a:ext cx="88900" cy="101600"/>
          </a:xfrm>
          <a:custGeom>
            <a:avLst/>
            <a:gdLst>
              <a:gd name="T0" fmla="*/ 141128761 w 56"/>
              <a:gd name="T1" fmla="*/ 90725607 h 64"/>
              <a:gd name="T2" fmla="*/ 123488466 w 56"/>
              <a:gd name="T3" fmla="*/ 17640298 h 64"/>
              <a:gd name="T4" fmla="*/ 70564381 w 56"/>
              <a:gd name="T5" fmla="*/ 0 h 64"/>
              <a:gd name="T6" fmla="*/ 17641889 w 56"/>
              <a:gd name="T7" fmla="*/ 17640298 h 64"/>
              <a:gd name="T8" fmla="*/ 0 w 56"/>
              <a:gd name="T9" fmla="*/ 90725607 h 64"/>
              <a:gd name="T10" fmla="*/ 17641889 w 56"/>
              <a:gd name="T11" fmla="*/ 143648094 h 64"/>
              <a:gd name="T12" fmla="*/ 70564381 w 56"/>
              <a:gd name="T13" fmla="*/ 161289973 h 64"/>
              <a:gd name="T14" fmla="*/ 123488466 w 56"/>
              <a:gd name="T15" fmla="*/ 143648094 h 64"/>
              <a:gd name="T16" fmla="*/ 141128761 w 56"/>
              <a:gd name="T17" fmla="*/ 90725607 h 64"/>
              <a:gd name="T18" fmla="*/ 141128761 w 56"/>
              <a:gd name="T19" fmla="*/ 90725607 h 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6"/>
              <a:gd name="T31" fmla="*/ 0 h 64"/>
              <a:gd name="T32" fmla="*/ 56 w 56"/>
              <a:gd name="T33" fmla="*/ 64 h 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6" h="64">
                <a:moveTo>
                  <a:pt x="56" y="36"/>
                </a:moveTo>
                <a:lnTo>
                  <a:pt x="49" y="7"/>
                </a:lnTo>
                <a:lnTo>
                  <a:pt x="28" y="0"/>
                </a:lnTo>
                <a:lnTo>
                  <a:pt x="7" y="7"/>
                </a:lnTo>
                <a:lnTo>
                  <a:pt x="0" y="36"/>
                </a:lnTo>
                <a:lnTo>
                  <a:pt x="7" y="57"/>
                </a:lnTo>
                <a:lnTo>
                  <a:pt x="28" y="64"/>
                </a:lnTo>
                <a:lnTo>
                  <a:pt x="49" y="57"/>
                </a:lnTo>
                <a:lnTo>
                  <a:pt x="56" y="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9" name="Freeform 18"/>
          <p:cNvSpPr>
            <a:spLocks/>
          </p:cNvSpPr>
          <p:nvPr/>
        </p:nvSpPr>
        <p:spPr bwMode="auto">
          <a:xfrm>
            <a:off x="2457450" y="2227263"/>
            <a:ext cx="88900" cy="101600"/>
          </a:xfrm>
          <a:custGeom>
            <a:avLst/>
            <a:gdLst>
              <a:gd name="T0" fmla="*/ 141128761 w 56"/>
              <a:gd name="T1" fmla="*/ 90725607 h 64"/>
              <a:gd name="T2" fmla="*/ 141128761 w 56"/>
              <a:gd name="T3" fmla="*/ 70564366 h 64"/>
              <a:gd name="T4" fmla="*/ 141128761 w 56"/>
              <a:gd name="T5" fmla="*/ 52922487 h 64"/>
              <a:gd name="T6" fmla="*/ 141128761 w 56"/>
              <a:gd name="T7" fmla="*/ 35282183 h 64"/>
              <a:gd name="T8" fmla="*/ 123488466 w 56"/>
              <a:gd name="T9" fmla="*/ 35282183 h 64"/>
              <a:gd name="T10" fmla="*/ 105846583 w 56"/>
              <a:gd name="T11" fmla="*/ 17640298 h 64"/>
              <a:gd name="T12" fmla="*/ 105846583 w 56"/>
              <a:gd name="T13" fmla="*/ 17640298 h 64"/>
              <a:gd name="T14" fmla="*/ 88206263 w 56"/>
              <a:gd name="T15" fmla="*/ 17640298 h 64"/>
              <a:gd name="T16" fmla="*/ 70564381 w 56"/>
              <a:gd name="T17" fmla="*/ 0 h 64"/>
              <a:gd name="T18" fmla="*/ 52924085 w 56"/>
              <a:gd name="T19" fmla="*/ 17640298 h 64"/>
              <a:gd name="T20" fmla="*/ 35282190 w 56"/>
              <a:gd name="T21" fmla="*/ 17640298 h 64"/>
              <a:gd name="T22" fmla="*/ 35282190 w 56"/>
              <a:gd name="T23" fmla="*/ 17640298 h 64"/>
              <a:gd name="T24" fmla="*/ 17641889 w 56"/>
              <a:gd name="T25" fmla="*/ 35282183 h 64"/>
              <a:gd name="T26" fmla="*/ 0 w 56"/>
              <a:gd name="T27" fmla="*/ 35282183 h 64"/>
              <a:gd name="T28" fmla="*/ 0 w 56"/>
              <a:gd name="T29" fmla="*/ 52922487 h 64"/>
              <a:gd name="T30" fmla="*/ 0 w 56"/>
              <a:gd name="T31" fmla="*/ 70564366 h 64"/>
              <a:gd name="T32" fmla="*/ 0 w 56"/>
              <a:gd name="T33" fmla="*/ 90725607 h 64"/>
              <a:gd name="T34" fmla="*/ 0 w 56"/>
              <a:gd name="T35" fmla="*/ 108365923 h 64"/>
              <a:gd name="T36" fmla="*/ 0 w 56"/>
              <a:gd name="T37" fmla="*/ 108365923 h 64"/>
              <a:gd name="T38" fmla="*/ 0 w 56"/>
              <a:gd name="T39" fmla="*/ 126007802 h 64"/>
              <a:gd name="T40" fmla="*/ 17641889 w 56"/>
              <a:gd name="T41" fmla="*/ 143648094 h 64"/>
              <a:gd name="T42" fmla="*/ 35282190 w 56"/>
              <a:gd name="T43" fmla="*/ 143648094 h 64"/>
              <a:gd name="T44" fmla="*/ 35282190 w 56"/>
              <a:gd name="T45" fmla="*/ 161289973 h 64"/>
              <a:gd name="T46" fmla="*/ 52924085 w 56"/>
              <a:gd name="T47" fmla="*/ 161289973 h 64"/>
              <a:gd name="T48" fmla="*/ 70564381 w 56"/>
              <a:gd name="T49" fmla="*/ 161289973 h 64"/>
              <a:gd name="T50" fmla="*/ 88206263 w 56"/>
              <a:gd name="T51" fmla="*/ 161289973 h 64"/>
              <a:gd name="T52" fmla="*/ 105846583 w 56"/>
              <a:gd name="T53" fmla="*/ 161289973 h 64"/>
              <a:gd name="T54" fmla="*/ 105846583 w 56"/>
              <a:gd name="T55" fmla="*/ 143648094 h 64"/>
              <a:gd name="T56" fmla="*/ 123488466 w 56"/>
              <a:gd name="T57" fmla="*/ 143648094 h 64"/>
              <a:gd name="T58" fmla="*/ 141128761 w 56"/>
              <a:gd name="T59" fmla="*/ 126007802 h 64"/>
              <a:gd name="T60" fmla="*/ 141128761 w 56"/>
              <a:gd name="T61" fmla="*/ 108365923 h 64"/>
              <a:gd name="T62" fmla="*/ 141128761 w 56"/>
              <a:gd name="T63" fmla="*/ 108365923 h 64"/>
              <a:gd name="T64" fmla="*/ 141128761 w 56"/>
              <a:gd name="T65" fmla="*/ 90725607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6"/>
              <a:gd name="T100" fmla="*/ 0 h 64"/>
              <a:gd name="T101" fmla="*/ 56 w 56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6" h="64">
                <a:moveTo>
                  <a:pt x="56" y="36"/>
                </a:moveTo>
                <a:lnTo>
                  <a:pt x="56" y="28"/>
                </a:lnTo>
                <a:lnTo>
                  <a:pt x="56" y="21"/>
                </a:lnTo>
                <a:lnTo>
                  <a:pt x="56" y="14"/>
                </a:lnTo>
                <a:lnTo>
                  <a:pt x="49" y="14"/>
                </a:lnTo>
                <a:lnTo>
                  <a:pt x="42" y="7"/>
                </a:lnTo>
                <a:lnTo>
                  <a:pt x="35" y="7"/>
                </a:lnTo>
                <a:lnTo>
                  <a:pt x="28" y="0"/>
                </a:lnTo>
                <a:lnTo>
                  <a:pt x="21" y="7"/>
                </a:lnTo>
                <a:lnTo>
                  <a:pt x="14" y="7"/>
                </a:lnTo>
                <a:lnTo>
                  <a:pt x="7" y="14"/>
                </a:lnTo>
                <a:lnTo>
                  <a:pt x="0" y="14"/>
                </a:lnTo>
                <a:lnTo>
                  <a:pt x="0" y="21"/>
                </a:lnTo>
                <a:lnTo>
                  <a:pt x="0" y="28"/>
                </a:lnTo>
                <a:lnTo>
                  <a:pt x="0" y="36"/>
                </a:lnTo>
                <a:lnTo>
                  <a:pt x="0" y="43"/>
                </a:lnTo>
                <a:lnTo>
                  <a:pt x="0" y="50"/>
                </a:lnTo>
                <a:lnTo>
                  <a:pt x="7" y="57"/>
                </a:lnTo>
                <a:lnTo>
                  <a:pt x="14" y="57"/>
                </a:lnTo>
                <a:lnTo>
                  <a:pt x="14" y="64"/>
                </a:lnTo>
                <a:lnTo>
                  <a:pt x="21" y="64"/>
                </a:lnTo>
                <a:lnTo>
                  <a:pt x="28" y="64"/>
                </a:lnTo>
                <a:lnTo>
                  <a:pt x="35" y="64"/>
                </a:lnTo>
                <a:lnTo>
                  <a:pt x="42" y="64"/>
                </a:lnTo>
                <a:lnTo>
                  <a:pt x="42" y="57"/>
                </a:lnTo>
                <a:lnTo>
                  <a:pt x="49" y="57"/>
                </a:lnTo>
                <a:lnTo>
                  <a:pt x="56" y="50"/>
                </a:lnTo>
                <a:lnTo>
                  <a:pt x="56" y="43"/>
                </a:lnTo>
                <a:lnTo>
                  <a:pt x="56" y="36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0" name="Freeform 19"/>
          <p:cNvSpPr>
            <a:spLocks/>
          </p:cNvSpPr>
          <p:nvPr/>
        </p:nvSpPr>
        <p:spPr bwMode="auto">
          <a:xfrm>
            <a:off x="2917825" y="2700338"/>
            <a:ext cx="90488" cy="88900"/>
          </a:xfrm>
          <a:custGeom>
            <a:avLst/>
            <a:gdLst>
              <a:gd name="T0" fmla="*/ 143650505 w 57"/>
              <a:gd name="T1" fmla="*/ 70564381 h 56"/>
              <a:gd name="T2" fmla="*/ 126008525 w 57"/>
              <a:gd name="T3" fmla="*/ 17641889 h 56"/>
              <a:gd name="T4" fmla="*/ 73085734 w 57"/>
              <a:gd name="T5" fmla="*/ 0 h 56"/>
              <a:gd name="T6" fmla="*/ 17641986 w 57"/>
              <a:gd name="T7" fmla="*/ 17641889 h 56"/>
              <a:gd name="T8" fmla="*/ 0 w 57"/>
              <a:gd name="T9" fmla="*/ 70564381 h 56"/>
              <a:gd name="T10" fmla="*/ 17641986 w 57"/>
              <a:gd name="T11" fmla="*/ 123488466 h 56"/>
              <a:gd name="T12" fmla="*/ 73085734 w 57"/>
              <a:gd name="T13" fmla="*/ 141128761 h 56"/>
              <a:gd name="T14" fmla="*/ 126008525 w 57"/>
              <a:gd name="T15" fmla="*/ 123488466 h 56"/>
              <a:gd name="T16" fmla="*/ 143650505 w 57"/>
              <a:gd name="T17" fmla="*/ 70564381 h 56"/>
              <a:gd name="T18" fmla="*/ 143650505 w 57"/>
              <a:gd name="T19" fmla="*/ 70564381 h 5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7"/>
              <a:gd name="T31" fmla="*/ 0 h 56"/>
              <a:gd name="T32" fmla="*/ 57 w 57"/>
              <a:gd name="T33" fmla="*/ 56 h 5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7" h="56">
                <a:moveTo>
                  <a:pt x="57" y="28"/>
                </a:moveTo>
                <a:lnTo>
                  <a:pt x="50" y="7"/>
                </a:lnTo>
                <a:lnTo>
                  <a:pt x="29" y="0"/>
                </a:lnTo>
                <a:lnTo>
                  <a:pt x="7" y="7"/>
                </a:lnTo>
                <a:lnTo>
                  <a:pt x="0" y="28"/>
                </a:lnTo>
                <a:lnTo>
                  <a:pt x="7" y="49"/>
                </a:lnTo>
                <a:lnTo>
                  <a:pt x="29" y="56"/>
                </a:lnTo>
                <a:lnTo>
                  <a:pt x="50" y="49"/>
                </a:lnTo>
                <a:lnTo>
                  <a:pt x="57" y="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1" name="Freeform 20"/>
          <p:cNvSpPr>
            <a:spLocks/>
          </p:cNvSpPr>
          <p:nvPr/>
        </p:nvSpPr>
        <p:spPr bwMode="auto">
          <a:xfrm>
            <a:off x="2917825" y="2700338"/>
            <a:ext cx="90488" cy="88900"/>
          </a:xfrm>
          <a:custGeom>
            <a:avLst/>
            <a:gdLst>
              <a:gd name="T0" fmla="*/ 143650505 w 57"/>
              <a:gd name="T1" fmla="*/ 70564381 h 56"/>
              <a:gd name="T2" fmla="*/ 143650505 w 57"/>
              <a:gd name="T3" fmla="*/ 52924085 h 56"/>
              <a:gd name="T4" fmla="*/ 143650505 w 57"/>
              <a:gd name="T5" fmla="*/ 35282190 h 56"/>
              <a:gd name="T6" fmla="*/ 143650505 w 57"/>
              <a:gd name="T7" fmla="*/ 17641889 h 56"/>
              <a:gd name="T8" fmla="*/ 126008525 w 57"/>
              <a:gd name="T9" fmla="*/ 17641889 h 56"/>
              <a:gd name="T10" fmla="*/ 126008525 w 57"/>
              <a:gd name="T11" fmla="*/ 0 h 56"/>
              <a:gd name="T12" fmla="*/ 108368132 w 57"/>
              <a:gd name="T13" fmla="*/ 0 h 56"/>
              <a:gd name="T14" fmla="*/ 90726127 w 57"/>
              <a:gd name="T15" fmla="*/ 0 h 56"/>
              <a:gd name="T16" fmla="*/ 73085734 w 57"/>
              <a:gd name="T17" fmla="*/ 0 h 56"/>
              <a:gd name="T18" fmla="*/ 52924378 w 57"/>
              <a:gd name="T19" fmla="*/ 0 h 56"/>
              <a:gd name="T20" fmla="*/ 35282385 w 57"/>
              <a:gd name="T21" fmla="*/ 0 h 56"/>
              <a:gd name="T22" fmla="*/ 35282385 w 57"/>
              <a:gd name="T23" fmla="*/ 0 h 56"/>
              <a:gd name="T24" fmla="*/ 17641986 w 57"/>
              <a:gd name="T25" fmla="*/ 17641889 h 56"/>
              <a:gd name="T26" fmla="*/ 17641986 w 57"/>
              <a:gd name="T27" fmla="*/ 17641889 h 56"/>
              <a:gd name="T28" fmla="*/ 0 w 57"/>
              <a:gd name="T29" fmla="*/ 35282190 h 56"/>
              <a:gd name="T30" fmla="*/ 0 w 57"/>
              <a:gd name="T31" fmla="*/ 52924085 h 56"/>
              <a:gd name="T32" fmla="*/ 0 w 57"/>
              <a:gd name="T33" fmla="*/ 70564381 h 56"/>
              <a:gd name="T34" fmla="*/ 0 w 57"/>
              <a:gd name="T35" fmla="*/ 88206263 h 56"/>
              <a:gd name="T36" fmla="*/ 0 w 57"/>
              <a:gd name="T37" fmla="*/ 105846583 h 56"/>
              <a:gd name="T38" fmla="*/ 17641986 w 57"/>
              <a:gd name="T39" fmla="*/ 105846583 h 56"/>
              <a:gd name="T40" fmla="*/ 17641986 w 57"/>
              <a:gd name="T41" fmla="*/ 123488466 h 56"/>
              <a:gd name="T42" fmla="*/ 35282385 w 57"/>
              <a:gd name="T43" fmla="*/ 123488466 h 56"/>
              <a:gd name="T44" fmla="*/ 35282385 w 57"/>
              <a:gd name="T45" fmla="*/ 141128761 h 56"/>
              <a:gd name="T46" fmla="*/ 52924378 w 57"/>
              <a:gd name="T47" fmla="*/ 141128761 h 56"/>
              <a:gd name="T48" fmla="*/ 73085734 w 57"/>
              <a:gd name="T49" fmla="*/ 141128761 h 56"/>
              <a:gd name="T50" fmla="*/ 90726127 w 57"/>
              <a:gd name="T51" fmla="*/ 141128761 h 56"/>
              <a:gd name="T52" fmla="*/ 108368132 w 57"/>
              <a:gd name="T53" fmla="*/ 141128761 h 56"/>
              <a:gd name="T54" fmla="*/ 126008525 w 57"/>
              <a:gd name="T55" fmla="*/ 123488466 h 56"/>
              <a:gd name="T56" fmla="*/ 126008525 w 57"/>
              <a:gd name="T57" fmla="*/ 123488466 h 56"/>
              <a:gd name="T58" fmla="*/ 143650505 w 57"/>
              <a:gd name="T59" fmla="*/ 105846583 h 56"/>
              <a:gd name="T60" fmla="*/ 143650505 w 57"/>
              <a:gd name="T61" fmla="*/ 105846583 h 56"/>
              <a:gd name="T62" fmla="*/ 143650505 w 57"/>
              <a:gd name="T63" fmla="*/ 88206263 h 56"/>
              <a:gd name="T64" fmla="*/ 143650505 w 57"/>
              <a:gd name="T65" fmla="*/ 70564381 h 5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56"/>
              <a:gd name="T101" fmla="*/ 57 w 57"/>
              <a:gd name="T102" fmla="*/ 56 h 5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56">
                <a:moveTo>
                  <a:pt x="57" y="28"/>
                </a:moveTo>
                <a:lnTo>
                  <a:pt x="57" y="21"/>
                </a:lnTo>
                <a:lnTo>
                  <a:pt x="57" y="14"/>
                </a:lnTo>
                <a:lnTo>
                  <a:pt x="57" y="7"/>
                </a:lnTo>
                <a:lnTo>
                  <a:pt x="50" y="7"/>
                </a:lnTo>
                <a:lnTo>
                  <a:pt x="50" y="0"/>
                </a:lnTo>
                <a:lnTo>
                  <a:pt x="43" y="0"/>
                </a:lnTo>
                <a:lnTo>
                  <a:pt x="36" y="0"/>
                </a:lnTo>
                <a:lnTo>
                  <a:pt x="29" y="0"/>
                </a:lnTo>
                <a:lnTo>
                  <a:pt x="21" y="0"/>
                </a:lnTo>
                <a:lnTo>
                  <a:pt x="14" y="0"/>
                </a:lnTo>
                <a:lnTo>
                  <a:pt x="7" y="7"/>
                </a:lnTo>
                <a:lnTo>
                  <a:pt x="0" y="14"/>
                </a:lnTo>
                <a:lnTo>
                  <a:pt x="0" y="21"/>
                </a:lnTo>
                <a:lnTo>
                  <a:pt x="0" y="28"/>
                </a:lnTo>
                <a:lnTo>
                  <a:pt x="0" y="35"/>
                </a:lnTo>
                <a:lnTo>
                  <a:pt x="0" y="42"/>
                </a:lnTo>
                <a:lnTo>
                  <a:pt x="7" y="42"/>
                </a:lnTo>
                <a:lnTo>
                  <a:pt x="7" y="49"/>
                </a:lnTo>
                <a:lnTo>
                  <a:pt x="14" y="49"/>
                </a:lnTo>
                <a:lnTo>
                  <a:pt x="14" y="56"/>
                </a:lnTo>
                <a:lnTo>
                  <a:pt x="21" y="56"/>
                </a:lnTo>
                <a:lnTo>
                  <a:pt x="29" y="56"/>
                </a:lnTo>
                <a:lnTo>
                  <a:pt x="36" y="56"/>
                </a:lnTo>
                <a:lnTo>
                  <a:pt x="43" y="56"/>
                </a:lnTo>
                <a:lnTo>
                  <a:pt x="50" y="49"/>
                </a:lnTo>
                <a:lnTo>
                  <a:pt x="57" y="42"/>
                </a:lnTo>
                <a:lnTo>
                  <a:pt x="57" y="35"/>
                </a:lnTo>
                <a:lnTo>
                  <a:pt x="57" y="28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2" name="Freeform 21"/>
          <p:cNvSpPr>
            <a:spLocks/>
          </p:cNvSpPr>
          <p:nvPr/>
        </p:nvSpPr>
        <p:spPr bwMode="auto">
          <a:xfrm>
            <a:off x="2917825" y="2227263"/>
            <a:ext cx="90488" cy="101600"/>
          </a:xfrm>
          <a:custGeom>
            <a:avLst/>
            <a:gdLst>
              <a:gd name="T0" fmla="*/ 143650505 w 57"/>
              <a:gd name="T1" fmla="*/ 90725607 h 64"/>
              <a:gd name="T2" fmla="*/ 126008525 w 57"/>
              <a:gd name="T3" fmla="*/ 17640298 h 64"/>
              <a:gd name="T4" fmla="*/ 73085734 w 57"/>
              <a:gd name="T5" fmla="*/ 0 h 64"/>
              <a:gd name="T6" fmla="*/ 17641986 w 57"/>
              <a:gd name="T7" fmla="*/ 17640298 h 64"/>
              <a:gd name="T8" fmla="*/ 0 w 57"/>
              <a:gd name="T9" fmla="*/ 90725607 h 64"/>
              <a:gd name="T10" fmla="*/ 17641986 w 57"/>
              <a:gd name="T11" fmla="*/ 143648094 h 64"/>
              <a:gd name="T12" fmla="*/ 73085734 w 57"/>
              <a:gd name="T13" fmla="*/ 161289973 h 64"/>
              <a:gd name="T14" fmla="*/ 126008525 w 57"/>
              <a:gd name="T15" fmla="*/ 143648094 h 64"/>
              <a:gd name="T16" fmla="*/ 143650505 w 57"/>
              <a:gd name="T17" fmla="*/ 90725607 h 64"/>
              <a:gd name="T18" fmla="*/ 143650505 w 57"/>
              <a:gd name="T19" fmla="*/ 90725607 h 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7"/>
              <a:gd name="T31" fmla="*/ 0 h 64"/>
              <a:gd name="T32" fmla="*/ 57 w 57"/>
              <a:gd name="T33" fmla="*/ 64 h 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7" h="64">
                <a:moveTo>
                  <a:pt x="57" y="36"/>
                </a:moveTo>
                <a:lnTo>
                  <a:pt x="50" y="7"/>
                </a:lnTo>
                <a:lnTo>
                  <a:pt x="29" y="0"/>
                </a:lnTo>
                <a:lnTo>
                  <a:pt x="7" y="7"/>
                </a:lnTo>
                <a:lnTo>
                  <a:pt x="0" y="36"/>
                </a:lnTo>
                <a:lnTo>
                  <a:pt x="7" y="57"/>
                </a:lnTo>
                <a:lnTo>
                  <a:pt x="29" y="64"/>
                </a:lnTo>
                <a:lnTo>
                  <a:pt x="50" y="57"/>
                </a:lnTo>
                <a:lnTo>
                  <a:pt x="57" y="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3" name="Freeform 22"/>
          <p:cNvSpPr>
            <a:spLocks/>
          </p:cNvSpPr>
          <p:nvPr/>
        </p:nvSpPr>
        <p:spPr bwMode="auto">
          <a:xfrm>
            <a:off x="2917825" y="2227263"/>
            <a:ext cx="90488" cy="101600"/>
          </a:xfrm>
          <a:custGeom>
            <a:avLst/>
            <a:gdLst>
              <a:gd name="T0" fmla="*/ 143650505 w 57"/>
              <a:gd name="T1" fmla="*/ 90725607 h 64"/>
              <a:gd name="T2" fmla="*/ 143650505 w 57"/>
              <a:gd name="T3" fmla="*/ 70564366 h 64"/>
              <a:gd name="T4" fmla="*/ 143650505 w 57"/>
              <a:gd name="T5" fmla="*/ 52922487 h 64"/>
              <a:gd name="T6" fmla="*/ 143650505 w 57"/>
              <a:gd name="T7" fmla="*/ 35282183 h 64"/>
              <a:gd name="T8" fmla="*/ 126008525 w 57"/>
              <a:gd name="T9" fmla="*/ 35282183 h 64"/>
              <a:gd name="T10" fmla="*/ 126008525 w 57"/>
              <a:gd name="T11" fmla="*/ 17640298 h 64"/>
              <a:gd name="T12" fmla="*/ 108368132 w 57"/>
              <a:gd name="T13" fmla="*/ 17640298 h 64"/>
              <a:gd name="T14" fmla="*/ 90726127 w 57"/>
              <a:gd name="T15" fmla="*/ 17640298 h 64"/>
              <a:gd name="T16" fmla="*/ 73085734 w 57"/>
              <a:gd name="T17" fmla="*/ 0 h 64"/>
              <a:gd name="T18" fmla="*/ 52924378 w 57"/>
              <a:gd name="T19" fmla="*/ 17640298 h 64"/>
              <a:gd name="T20" fmla="*/ 35282385 w 57"/>
              <a:gd name="T21" fmla="*/ 17640298 h 64"/>
              <a:gd name="T22" fmla="*/ 35282385 w 57"/>
              <a:gd name="T23" fmla="*/ 17640298 h 64"/>
              <a:gd name="T24" fmla="*/ 17641986 w 57"/>
              <a:gd name="T25" fmla="*/ 35282183 h 64"/>
              <a:gd name="T26" fmla="*/ 17641986 w 57"/>
              <a:gd name="T27" fmla="*/ 35282183 h 64"/>
              <a:gd name="T28" fmla="*/ 0 w 57"/>
              <a:gd name="T29" fmla="*/ 52922487 h 64"/>
              <a:gd name="T30" fmla="*/ 0 w 57"/>
              <a:gd name="T31" fmla="*/ 70564366 h 64"/>
              <a:gd name="T32" fmla="*/ 0 w 57"/>
              <a:gd name="T33" fmla="*/ 90725607 h 64"/>
              <a:gd name="T34" fmla="*/ 0 w 57"/>
              <a:gd name="T35" fmla="*/ 108365923 h 64"/>
              <a:gd name="T36" fmla="*/ 0 w 57"/>
              <a:gd name="T37" fmla="*/ 108365923 h 64"/>
              <a:gd name="T38" fmla="*/ 17641986 w 57"/>
              <a:gd name="T39" fmla="*/ 126007802 h 64"/>
              <a:gd name="T40" fmla="*/ 17641986 w 57"/>
              <a:gd name="T41" fmla="*/ 143648094 h 64"/>
              <a:gd name="T42" fmla="*/ 35282385 w 57"/>
              <a:gd name="T43" fmla="*/ 143648094 h 64"/>
              <a:gd name="T44" fmla="*/ 35282385 w 57"/>
              <a:gd name="T45" fmla="*/ 161289973 h 64"/>
              <a:gd name="T46" fmla="*/ 52924378 w 57"/>
              <a:gd name="T47" fmla="*/ 161289973 h 64"/>
              <a:gd name="T48" fmla="*/ 73085734 w 57"/>
              <a:gd name="T49" fmla="*/ 161289973 h 64"/>
              <a:gd name="T50" fmla="*/ 90726127 w 57"/>
              <a:gd name="T51" fmla="*/ 161289973 h 64"/>
              <a:gd name="T52" fmla="*/ 108368132 w 57"/>
              <a:gd name="T53" fmla="*/ 161289973 h 64"/>
              <a:gd name="T54" fmla="*/ 126008525 w 57"/>
              <a:gd name="T55" fmla="*/ 143648094 h 64"/>
              <a:gd name="T56" fmla="*/ 126008525 w 57"/>
              <a:gd name="T57" fmla="*/ 143648094 h 64"/>
              <a:gd name="T58" fmla="*/ 143650505 w 57"/>
              <a:gd name="T59" fmla="*/ 126007802 h 64"/>
              <a:gd name="T60" fmla="*/ 143650505 w 57"/>
              <a:gd name="T61" fmla="*/ 108365923 h 64"/>
              <a:gd name="T62" fmla="*/ 143650505 w 57"/>
              <a:gd name="T63" fmla="*/ 108365923 h 64"/>
              <a:gd name="T64" fmla="*/ 143650505 w 57"/>
              <a:gd name="T65" fmla="*/ 90725607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4"/>
              <a:gd name="T101" fmla="*/ 57 w 57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4">
                <a:moveTo>
                  <a:pt x="57" y="36"/>
                </a:moveTo>
                <a:lnTo>
                  <a:pt x="57" y="28"/>
                </a:lnTo>
                <a:lnTo>
                  <a:pt x="57" y="21"/>
                </a:lnTo>
                <a:lnTo>
                  <a:pt x="57" y="14"/>
                </a:lnTo>
                <a:lnTo>
                  <a:pt x="50" y="14"/>
                </a:lnTo>
                <a:lnTo>
                  <a:pt x="50" y="7"/>
                </a:lnTo>
                <a:lnTo>
                  <a:pt x="43" y="7"/>
                </a:lnTo>
                <a:lnTo>
                  <a:pt x="36" y="7"/>
                </a:lnTo>
                <a:lnTo>
                  <a:pt x="29" y="0"/>
                </a:lnTo>
                <a:lnTo>
                  <a:pt x="21" y="7"/>
                </a:lnTo>
                <a:lnTo>
                  <a:pt x="14" y="7"/>
                </a:lnTo>
                <a:lnTo>
                  <a:pt x="7" y="14"/>
                </a:lnTo>
                <a:lnTo>
                  <a:pt x="0" y="21"/>
                </a:lnTo>
                <a:lnTo>
                  <a:pt x="0" y="28"/>
                </a:lnTo>
                <a:lnTo>
                  <a:pt x="0" y="36"/>
                </a:lnTo>
                <a:lnTo>
                  <a:pt x="0" y="43"/>
                </a:lnTo>
                <a:lnTo>
                  <a:pt x="7" y="50"/>
                </a:lnTo>
                <a:lnTo>
                  <a:pt x="7" y="57"/>
                </a:lnTo>
                <a:lnTo>
                  <a:pt x="14" y="57"/>
                </a:lnTo>
                <a:lnTo>
                  <a:pt x="14" y="64"/>
                </a:lnTo>
                <a:lnTo>
                  <a:pt x="21" y="64"/>
                </a:lnTo>
                <a:lnTo>
                  <a:pt x="29" y="64"/>
                </a:lnTo>
                <a:lnTo>
                  <a:pt x="36" y="64"/>
                </a:lnTo>
                <a:lnTo>
                  <a:pt x="43" y="64"/>
                </a:lnTo>
                <a:lnTo>
                  <a:pt x="50" y="57"/>
                </a:lnTo>
                <a:lnTo>
                  <a:pt x="57" y="50"/>
                </a:lnTo>
                <a:lnTo>
                  <a:pt x="57" y="43"/>
                </a:lnTo>
                <a:lnTo>
                  <a:pt x="57" y="36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4" name="Freeform 23"/>
          <p:cNvSpPr>
            <a:spLocks/>
          </p:cNvSpPr>
          <p:nvPr/>
        </p:nvSpPr>
        <p:spPr bwMode="auto">
          <a:xfrm>
            <a:off x="1984375" y="3160713"/>
            <a:ext cx="101600" cy="90487"/>
          </a:xfrm>
          <a:custGeom>
            <a:avLst/>
            <a:gdLst>
              <a:gd name="T0" fmla="*/ 161289973 w 64"/>
              <a:gd name="T1" fmla="*/ 73083339 h 57"/>
              <a:gd name="T2" fmla="*/ 143648094 w 64"/>
              <a:gd name="T3" fmla="*/ 17640204 h 57"/>
              <a:gd name="T4" fmla="*/ 90725607 w 64"/>
              <a:gd name="T5" fmla="*/ 0 h 57"/>
              <a:gd name="T6" fmla="*/ 17640298 w 64"/>
              <a:gd name="T7" fmla="*/ 17640204 h 57"/>
              <a:gd name="T8" fmla="*/ 0 w 64"/>
              <a:gd name="T9" fmla="*/ 73083339 h 57"/>
              <a:gd name="T10" fmla="*/ 17640298 w 64"/>
              <a:gd name="T11" fmla="*/ 126007132 h 57"/>
              <a:gd name="T12" fmla="*/ 90725607 w 64"/>
              <a:gd name="T13" fmla="*/ 143647330 h 57"/>
              <a:gd name="T14" fmla="*/ 143648094 w 64"/>
              <a:gd name="T15" fmla="*/ 126007132 h 57"/>
              <a:gd name="T16" fmla="*/ 161289973 w 64"/>
              <a:gd name="T17" fmla="*/ 73083339 h 57"/>
              <a:gd name="T18" fmla="*/ 161289973 w 64"/>
              <a:gd name="T19" fmla="*/ 73083339 h 5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4"/>
              <a:gd name="T31" fmla="*/ 0 h 57"/>
              <a:gd name="T32" fmla="*/ 64 w 64"/>
              <a:gd name="T33" fmla="*/ 57 h 5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4" h="57">
                <a:moveTo>
                  <a:pt x="64" y="29"/>
                </a:moveTo>
                <a:lnTo>
                  <a:pt x="57" y="7"/>
                </a:lnTo>
                <a:lnTo>
                  <a:pt x="36" y="0"/>
                </a:lnTo>
                <a:lnTo>
                  <a:pt x="7" y="7"/>
                </a:lnTo>
                <a:lnTo>
                  <a:pt x="0" y="29"/>
                </a:lnTo>
                <a:lnTo>
                  <a:pt x="7" y="50"/>
                </a:lnTo>
                <a:lnTo>
                  <a:pt x="36" y="57"/>
                </a:lnTo>
                <a:lnTo>
                  <a:pt x="57" y="50"/>
                </a:lnTo>
                <a:lnTo>
                  <a:pt x="64" y="2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5" name="Freeform 24"/>
          <p:cNvSpPr>
            <a:spLocks/>
          </p:cNvSpPr>
          <p:nvPr/>
        </p:nvSpPr>
        <p:spPr bwMode="auto">
          <a:xfrm>
            <a:off x="1984375" y="3160713"/>
            <a:ext cx="101600" cy="90487"/>
          </a:xfrm>
          <a:custGeom>
            <a:avLst/>
            <a:gdLst>
              <a:gd name="T0" fmla="*/ 161289973 w 64"/>
              <a:gd name="T1" fmla="*/ 73083339 h 57"/>
              <a:gd name="T2" fmla="*/ 161289973 w 64"/>
              <a:gd name="T3" fmla="*/ 55443141 h 57"/>
              <a:gd name="T4" fmla="*/ 161289973 w 64"/>
              <a:gd name="T5" fmla="*/ 35281996 h 57"/>
              <a:gd name="T6" fmla="*/ 143648094 w 64"/>
              <a:gd name="T7" fmla="*/ 35281996 h 57"/>
              <a:gd name="T8" fmla="*/ 143648094 w 64"/>
              <a:gd name="T9" fmla="*/ 17640204 h 57"/>
              <a:gd name="T10" fmla="*/ 126007802 w 64"/>
              <a:gd name="T11" fmla="*/ 0 h 57"/>
              <a:gd name="T12" fmla="*/ 108365923 w 64"/>
              <a:gd name="T13" fmla="*/ 0 h 57"/>
              <a:gd name="T14" fmla="*/ 108365923 w 64"/>
              <a:gd name="T15" fmla="*/ 0 h 57"/>
              <a:gd name="T16" fmla="*/ 90725607 w 64"/>
              <a:gd name="T17" fmla="*/ 0 h 57"/>
              <a:gd name="T18" fmla="*/ 70564366 w 64"/>
              <a:gd name="T19" fmla="*/ 0 h 57"/>
              <a:gd name="T20" fmla="*/ 52922487 w 64"/>
              <a:gd name="T21" fmla="*/ 0 h 57"/>
              <a:gd name="T22" fmla="*/ 35282183 w 64"/>
              <a:gd name="T23" fmla="*/ 0 h 57"/>
              <a:gd name="T24" fmla="*/ 35282183 w 64"/>
              <a:gd name="T25" fmla="*/ 17640204 h 57"/>
              <a:gd name="T26" fmla="*/ 17640298 w 64"/>
              <a:gd name="T27" fmla="*/ 35281996 h 57"/>
              <a:gd name="T28" fmla="*/ 17640298 w 64"/>
              <a:gd name="T29" fmla="*/ 35281996 h 57"/>
              <a:gd name="T30" fmla="*/ 17640298 w 64"/>
              <a:gd name="T31" fmla="*/ 55443141 h 57"/>
              <a:gd name="T32" fmla="*/ 0 w 64"/>
              <a:gd name="T33" fmla="*/ 73083339 h 57"/>
              <a:gd name="T34" fmla="*/ 17640298 w 64"/>
              <a:gd name="T35" fmla="*/ 90725124 h 57"/>
              <a:gd name="T36" fmla="*/ 17640298 w 64"/>
              <a:gd name="T37" fmla="*/ 108365347 h 57"/>
              <a:gd name="T38" fmla="*/ 17640298 w 64"/>
              <a:gd name="T39" fmla="*/ 108365347 h 57"/>
              <a:gd name="T40" fmla="*/ 35282183 w 64"/>
              <a:gd name="T41" fmla="*/ 126007132 h 57"/>
              <a:gd name="T42" fmla="*/ 35282183 w 64"/>
              <a:gd name="T43" fmla="*/ 143647330 h 57"/>
              <a:gd name="T44" fmla="*/ 52922487 w 64"/>
              <a:gd name="T45" fmla="*/ 143647330 h 57"/>
              <a:gd name="T46" fmla="*/ 70564366 w 64"/>
              <a:gd name="T47" fmla="*/ 143647330 h 57"/>
              <a:gd name="T48" fmla="*/ 90725607 w 64"/>
              <a:gd name="T49" fmla="*/ 143647330 h 57"/>
              <a:gd name="T50" fmla="*/ 108365923 w 64"/>
              <a:gd name="T51" fmla="*/ 143647330 h 57"/>
              <a:gd name="T52" fmla="*/ 108365923 w 64"/>
              <a:gd name="T53" fmla="*/ 143647330 h 57"/>
              <a:gd name="T54" fmla="*/ 126007802 w 64"/>
              <a:gd name="T55" fmla="*/ 143647330 h 57"/>
              <a:gd name="T56" fmla="*/ 143648094 w 64"/>
              <a:gd name="T57" fmla="*/ 126007132 h 57"/>
              <a:gd name="T58" fmla="*/ 143648094 w 64"/>
              <a:gd name="T59" fmla="*/ 108365347 h 57"/>
              <a:gd name="T60" fmla="*/ 161289973 w 64"/>
              <a:gd name="T61" fmla="*/ 108365347 h 57"/>
              <a:gd name="T62" fmla="*/ 161289973 w 64"/>
              <a:gd name="T63" fmla="*/ 90725124 h 57"/>
              <a:gd name="T64" fmla="*/ 161289973 w 64"/>
              <a:gd name="T65" fmla="*/ 73083339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64"/>
              <a:gd name="T100" fmla="*/ 0 h 57"/>
              <a:gd name="T101" fmla="*/ 64 w 64"/>
              <a:gd name="T102" fmla="*/ 57 h 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64" h="57">
                <a:moveTo>
                  <a:pt x="64" y="29"/>
                </a:moveTo>
                <a:lnTo>
                  <a:pt x="64" y="22"/>
                </a:lnTo>
                <a:lnTo>
                  <a:pt x="64" y="14"/>
                </a:lnTo>
                <a:lnTo>
                  <a:pt x="57" y="14"/>
                </a:lnTo>
                <a:lnTo>
                  <a:pt x="57" y="7"/>
                </a:lnTo>
                <a:lnTo>
                  <a:pt x="50" y="0"/>
                </a:lnTo>
                <a:lnTo>
                  <a:pt x="43" y="0"/>
                </a:lnTo>
                <a:lnTo>
                  <a:pt x="36" y="0"/>
                </a:lnTo>
                <a:lnTo>
                  <a:pt x="28" y="0"/>
                </a:lnTo>
                <a:lnTo>
                  <a:pt x="21" y="0"/>
                </a:lnTo>
                <a:lnTo>
                  <a:pt x="14" y="0"/>
                </a:lnTo>
                <a:lnTo>
                  <a:pt x="14" y="7"/>
                </a:lnTo>
                <a:lnTo>
                  <a:pt x="7" y="14"/>
                </a:lnTo>
                <a:lnTo>
                  <a:pt x="7" y="22"/>
                </a:lnTo>
                <a:lnTo>
                  <a:pt x="0" y="29"/>
                </a:lnTo>
                <a:lnTo>
                  <a:pt x="7" y="36"/>
                </a:lnTo>
                <a:lnTo>
                  <a:pt x="7" y="43"/>
                </a:lnTo>
                <a:lnTo>
                  <a:pt x="14" y="50"/>
                </a:lnTo>
                <a:lnTo>
                  <a:pt x="14" y="57"/>
                </a:lnTo>
                <a:lnTo>
                  <a:pt x="21" y="57"/>
                </a:lnTo>
                <a:lnTo>
                  <a:pt x="28" y="57"/>
                </a:lnTo>
                <a:lnTo>
                  <a:pt x="36" y="57"/>
                </a:lnTo>
                <a:lnTo>
                  <a:pt x="43" y="57"/>
                </a:lnTo>
                <a:lnTo>
                  <a:pt x="50" y="57"/>
                </a:lnTo>
                <a:lnTo>
                  <a:pt x="57" y="50"/>
                </a:lnTo>
                <a:lnTo>
                  <a:pt x="57" y="43"/>
                </a:lnTo>
                <a:lnTo>
                  <a:pt x="64" y="43"/>
                </a:lnTo>
                <a:lnTo>
                  <a:pt x="64" y="36"/>
                </a:lnTo>
                <a:lnTo>
                  <a:pt x="64" y="29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6" name="Freeform 25"/>
          <p:cNvSpPr>
            <a:spLocks/>
          </p:cNvSpPr>
          <p:nvPr/>
        </p:nvSpPr>
        <p:spPr bwMode="auto">
          <a:xfrm>
            <a:off x="1984375" y="2700338"/>
            <a:ext cx="101600" cy="88900"/>
          </a:xfrm>
          <a:custGeom>
            <a:avLst/>
            <a:gdLst>
              <a:gd name="T0" fmla="*/ 161289973 w 64"/>
              <a:gd name="T1" fmla="*/ 70564381 h 56"/>
              <a:gd name="T2" fmla="*/ 143648094 w 64"/>
              <a:gd name="T3" fmla="*/ 17641889 h 56"/>
              <a:gd name="T4" fmla="*/ 90725607 w 64"/>
              <a:gd name="T5" fmla="*/ 0 h 56"/>
              <a:gd name="T6" fmla="*/ 17640298 w 64"/>
              <a:gd name="T7" fmla="*/ 17641889 h 56"/>
              <a:gd name="T8" fmla="*/ 0 w 64"/>
              <a:gd name="T9" fmla="*/ 70564381 h 56"/>
              <a:gd name="T10" fmla="*/ 17640298 w 64"/>
              <a:gd name="T11" fmla="*/ 123488466 h 56"/>
              <a:gd name="T12" fmla="*/ 90725607 w 64"/>
              <a:gd name="T13" fmla="*/ 141128761 h 56"/>
              <a:gd name="T14" fmla="*/ 143648094 w 64"/>
              <a:gd name="T15" fmla="*/ 123488466 h 56"/>
              <a:gd name="T16" fmla="*/ 161289973 w 64"/>
              <a:gd name="T17" fmla="*/ 70564381 h 56"/>
              <a:gd name="T18" fmla="*/ 161289973 w 64"/>
              <a:gd name="T19" fmla="*/ 70564381 h 5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4"/>
              <a:gd name="T31" fmla="*/ 0 h 56"/>
              <a:gd name="T32" fmla="*/ 64 w 64"/>
              <a:gd name="T33" fmla="*/ 56 h 5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4" h="56">
                <a:moveTo>
                  <a:pt x="64" y="28"/>
                </a:moveTo>
                <a:lnTo>
                  <a:pt x="57" y="7"/>
                </a:lnTo>
                <a:lnTo>
                  <a:pt x="36" y="0"/>
                </a:lnTo>
                <a:lnTo>
                  <a:pt x="7" y="7"/>
                </a:lnTo>
                <a:lnTo>
                  <a:pt x="0" y="28"/>
                </a:lnTo>
                <a:lnTo>
                  <a:pt x="7" y="49"/>
                </a:lnTo>
                <a:lnTo>
                  <a:pt x="36" y="56"/>
                </a:lnTo>
                <a:lnTo>
                  <a:pt x="57" y="49"/>
                </a:lnTo>
                <a:lnTo>
                  <a:pt x="64" y="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7" name="Freeform 26"/>
          <p:cNvSpPr>
            <a:spLocks/>
          </p:cNvSpPr>
          <p:nvPr/>
        </p:nvSpPr>
        <p:spPr bwMode="auto">
          <a:xfrm>
            <a:off x="1984375" y="2700338"/>
            <a:ext cx="101600" cy="88900"/>
          </a:xfrm>
          <a:custGeom>
            <a:avLst/>
            <a:gdLst>
              <a:gd name="T0" fmla="*/ 161289973 w 64"/>
              <a:gd name="T1" fmla="*/ 70564381 h 56"/>
              <a:gd name="T2" fmla="*/ 161289973 w 64"/>
              <a:gd name="T3" fmla="*/ 52924085 h 56"/>
              <a:gd name="T4" fmla="*/ 161289973 w 64"/>
              <a:gd name="T5" fmla="*/ 35282190 h 56"/>
              <a:gd name="T6" fmla="*/ 143648094 w 64"/>
              <a:gd name="T7" fmla="*/ 17641889 h 56"/>
              <a:gd name="T8" fmla="*/ 143648094 w 64"/>
              <a:gd name="T9" fmla="*/ 17641889 h 56"/>
              <a:gd name="T10" fmla="*/ 126007802 w 64"/>
              <a:gd name="T11" fmla="*/ 0 h 56"/>
              <a:gd name="T12" fmla="*/ 108365923 w 64"/>
              <a:gd name="T13" fmla="*/ 0 h 56"/>
              <a:gd name="T14" fmla="*/ 108365923 w 64"/>
              <a:gd name="T15" fmla="*/ 0 h 56"/>
              <a:gd name="T16" fmla="*/ 90725607 w 64"/>
              <a:gd name="T17" fmla="*/ 0 h 56"/>
              <a:gd name="T18" fmla="*/ 70564366 w 64"/>
              <a:gd name="T19" fmla="*/ 0 h 56"/>
              <a:gd name="T20" fmla="*/ 52922487 w 64"/>
              <a:gd name="T21" fmla="*/ 0 h 56"/>
              <a:gd name="T22" fmla="*/ 35282183 w 64"/>
              <a:gd name="T23" fmla="*/ 0 h 56"/>
              <a:gd name="T24" fmla="*/ 35282183 w 64"/>
              <a:gd name="T25" fmla="*/ 17641889 h 56"/>
              <a:gd name="T26" fmla="*/ 17640298 w 64"/>
              <a:gd name="T27" fmla="*/ 17641889 h 56"/>
              <a:gd name="T28" fmla="*/ 17640298 w 64"/>
              <a:gd name="T29" fmla="*/ 35282190 h 56"/>
              <a:gd name="T30" fmla="*/ 17640298 w 64"/>
              <a:gd name="T31" fmla="*/ 52924085 h 56"/>
              <a:gd name="T32" fmla="*/ 0 w 64"/>
              <a:gd name="T33" fmla="*/ 70564381 h 56"/>
              <a:gd name="T34" fmla="*/ 17640298 w 64"/>
              <a:gd name="T35" fmla="*/ 88206263 h 56"/>
              <a:gd name="T36" fmla="*/ 17640298 w 64"/>
              <a:gd name="T37" fmla="*/ 105846583 h 56"/>
              <a:gd name="T38" fmla="*/ 17640298 w 64"/>
              <a:gd name="T39" fmla="*/ 105846583 h 56"/>
              <a:gd name="T40" fmla="*/ 35282183 w 64"/>
              <a:gd name="T41" fmla="*/ 123488466 h 56"/>
              <a:gd name="T42" fmla="*/ 35282183 w 64"/>
              <a:gd name="T43" fmla="*/ 123488466 h 56"/>
              <a:gd name="T44" fmla="*/ 52922487 w 64"/>
              <a:gd name="T45" fmla="*/ 141128761 h 56"/>
              <a:gd name="T46" fmla="*/ 70564366 w 64"/>
              <a:gd name="T47" fmla="*/ 141128761 h 56"/>
              <a:gd name="T48" fmla="*/ 90725607 w 64"/>
              <a:gd name="T49" fmla="*/ 141128761 h 56"/>
              <a:gd name="T50" fmla="*/ 108365923 w 64"/>
              <a:gd name="T51" fmla="*/ 141128761 h 56"/>
              <a:gd name="T52" fmla="*/ 108365923 w 64"/>
              <a:gd name="T53" fmla="*/ 141128761 h 56"/>
              <a:gd name="T54" fmla="*/ 126007802 w 64"/>
              <a:gd name="T55" fmla="*/ 123488466 h 56"/>
              <a:gd name="T56" fmla="*/ 143648094 w 64"/>
              <a:gd name="T57" fmla="*/ 123488466 h 56"/>
              <a:gd name="T58" fmla="*/ 143648094 w 64"/>
              <a:gd name="T59" fmla="*/ 105846583 h 56"/>
              <a:gd name="T60" fmla="*/ 161289973 w 64"/>
              <a:gd name="T61" fmla="*/ 105846583 h 56"/>
              <a:gd name="T62" fmla="*/ 161289973 w 64"/>
              <a:gd name="T63" fmla="*/ 88206263 h 56"/>
              <a:gd name="T64" fmla="*/ 161289973 w 64"/>
              <a:gd name="T65" fmla="*/ 70564381 h 5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64"/>
              <a:gd name="T100" fmla="*/ 0 h 56"/>
              <a:gd name="T101" fmla="*/ 64 w 64"/>
              <a:gd name="T102" fmla="*/ 56 h 5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64" h="56">
                <a:moveTo>
                  <a:pt x="64" y="28"/>
                </a:moveTo>
                <a:lnTo>
                  <a:pt x="64" y="21"/>
                </a:lnTo>
                <a:lnTo>
                  <a:pt x="64" y="14"/>
                </a:lnTo>
                <a:lnTo>
                  <a:pt x="57" y="7"/>
                </a:lnTo>
                <a:lnTo>
                  <a:pt x="50" y="0"/>
                </a:lnTo>
                <a:lnTo>
                  <a:pt x="43" y="0"/>
                </a:lnTo>
                <a:lnTo>
                  <a:pt x="36" y="0"/>
                </a:lnTo>
                <a:lnTo>
                  <a:pt x="28" y="0"/>
                </a:lnTo>
                <a:lnTo>
                  <a:pt x="21" y="0"/>
                </a:lnTo>
                <a:lnTo>
                  <a:pt x="14" y="0"/>
                </a:lnTo>
                <a:lnTo>
                  <a:pt x="14" y="7"/>
                </a:lnTo>
                <a:lnTo>
                  <a:pt x="7" y="7"/>
                </a:lnTo>
                <a:lnTo>
                  <a:pt x="7" y="14"/>
                </a:lnTo>
                <a:lnTo>
                  <a:pt x="7" y="21"/>
                </a:lnTo>
                <a:lnTo>
                  <a:pt x="0" y="28"/>
                </a:lnTo>
                <a:lnTo>
                  <a:pt x="7" y="35"/>
                </a:lnTo>
                <a:lnTo>
                  <a:pt x="7" y="42"/>
                </a:lnTo>
                <a:lnTo>
                  <a:pt x="14" y="49"/>
                </a:lnTo>
                <a:lnTo>
                  <a:pt x="21" y="56"/>
                </a:lnTo>
                <a:lnTo>
                  <a:pt x="28" y="56"/>
                </a:lnTo>
                <a:lnTo>
                  <a:pt x="36" y="56"/>
                </a:lnTo>
                <a:lnTo>
                  <a:pt x="43" y="56"/>
                </a:lnTo>
                <a:lnTo>
                  <a:pt x="50" y="49"/>
                </a:lnTo>
                <a:lnTo>
                  <a:pt x="57" y="49"/>
                </a:lnTo>
                <a:lnTo>
                  <a:pt x="57" y="42"/>
                </a:lnTo>
                <a:lnTo>
                  <a:pt x="64" y="42"/>
                </a:lnTo>
                <a:lnTo>
                  <a:pt x="64" y="35"/>
                </a:lnTo>
                <a:lnTo>
                  <a:pt x="64" y="28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8" name="Freeform 27"/>
          <p:cNvSpPr>
            <a:spLocks/>
          </p:cNvSpPr>
          <p:nvPr/>
        </p:nvSpPr>
        <p:spPr bwMode="auto">
          <a:xfrm>
            <a:off x="1984375" y="2227263"/>
            <a:ext cx="101600" cy="101600"/>
          </a:xfrm>
          <a:custGeom>
            <a:avLst/>
            <a:gdLst>
              <a:gd name="T0" fmla="*/ 161289973 w 64"/>
              <a:gd name="T1" fmla="*/ 90725607 h 64"/>
              <a:gd name="T2" fmla="*/ 143648094 w 64"/>
              <a:gd name="T3" fmla="*/ 17640298 h 64"/>
              <a:gd name="T4" fmla="*/ 90725607 w 64"/>
              <a:gd name="T5" fmla="*/ 0 h 64"/>
              <a:gd name="T6" fmla="*/ 17640298 w 64"/>
              <a:gd name="T7" fmla="*/ 17640298 h 64"/>
              <a:gd name="T8" fmla="*/ 0 w 64"/>
              <a:gd name="T9" fmla="*/ 90725607 h 64"/>
              <a:gd name="T10" fmla="*/ 17640298 w 64"/>
              <a:gd name="T11" fmla="*/ 143648094 h 64"/>
              <a:gd name="T12" fmla="*/ 90725607 w 64"/>
              <a:gd name="T13" fmla="*/ 161289973 h 64"/>
              <a:gd name="T14" fmla="*/ 143648094 w 64"/>
              <a:gd name="T15" fmla="*/ 143648094 h 64"/>
              <a:gd name="T16" fmla="*/ 161289973 w 64"/>
              <a:gd name="T17" fmla="*/ 90725607 h 64"/>
              <a:gd name="T18" fmla="*/ 161289973 w 64"/>
              <a:gd name="T19" fmla="*/ 90725607 h 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4"/>
              <a:gd name="T31" fmla="*/ 0 h 64"/>
              <a:gd name="T32" fmla="*/ 64 w 64"/>
              <a:gd name="T33" fmla="*/ 64 h 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4" h="64">
                <a:moveTo>
                  <a:pt x="64" y="36"/>
                </a:moveTo>
                <a:lnTo>
                  <a:pt x="57" y="7"/>
                </a:lnTo>
                <a:lnTo>
                  <a:pt x="36" y="0"/>
                </a:lnTo>
                <a:lnTo>
                  <a:pt x="7" y="7"/>
                </a:lnTo>
                <a:lnTo>
                  <a:pt x="0" y="36"/>
                </a:lnTo>
                <a:lnTo>
                  <a:pt x="7" y="57"/>
                </a:lnTo>
                <a:lnTo>
                  <a:pt x="36" y="64"/>
                </a:lnTo>
                <a:lnTo>
                  <a:pt x="57" y="57"/>
                </a:lnTo>
                <a:lnTo>
                  <a:pt x="64" y="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9" name="Freeform 28"/>
          <p:cNvSpPr>
            <a:spLocks/>
          </p:cNvSpPr>
          <p:nvPr/>
        </p:nvSpPr>
        <p:spPr bwMode="auto">
          <a:xfrm>
            <a:off x="1984375" y="2227263"/>
            <a:ext cx="101600" cy="101600"/>
          </a:xfrm>
          <a:custGeom>
            <a:avLst/>
            <a:gdLst>
              <a:gd name="T0" fmla="*/ 161289973 w 64"/>
              <a:gd name="T1" fmla="*/ 90725607 h 64"/>
              <a:gd name="T2" fmla="*/ 161289973 w 64"/>
              <a:gd name="T3" fmla="*/ 70564366 h 64"/>
              <a:gd name="T4" fmla="*/ 161289973 w 64"/>
              <a:gd name="T5" fmla="*/ 52922487 h 64"/>
              <a:gd name="T6" fmla="*/ 143648094 w 64"/>
              <a:gd name="T7" fmla="*/ 35282183 h 64"/>
              <a:gd name="T8" fmla="*/ 143648094 w 64"/>
              <a:gd name="T9" fmla="*/ 35282183 h 64"/>
              <a:gd name="T10" fmla="*/ 126007802 w 64"/>
              <a:gd name="T11" fmla="*/ 17640298 h 64"/>
              <a:gd name="T12" fmla="*/ 108365923 w 64"/>
              <a:gd name="T13" fmla="*/ 17640298 h 64"/>
              <a:gd name="T14" fmla="*/ 108365923 w 64"/>
              <a:gd name="T15" fmla="*/ 17640298 h 64"/>
              <a:gd name="T16" fmla="*/ 90725607 w 64"/>
              <a:gd name="T17" fmla="*/ 0 h 64"/>
              <a:gd name="T18" fmla="*/ 70564366 w 64"/>
              <a:gd name="T19" fmla="*/ 17640298 h 64"/>
              <a:gd name="T20" fmla="*/ 52922487 w 64"/>
              <a:gd name="T21" fmla="*/ 17640298 h 64"/>
              <a:gd name="T22" fmla="*/ 35282183 w 64"/>
              <a:gd name="T23" fmla="*/ 17640298 h 64"/>
              <a:gd name="T24" fmla="*/ 35282183 w 64"/>
              <a:gd name="T25" fmla="*/ 35282183 h 64"/>
              <a:gd name="T26" fmla="*/ 17640298 w 64"/>
              <a:gd name="T27" fmla="*/ 35282183 h 64"/>
              <a:gd name="T28" fmla="*/ 17640298 w 64"/>
              <a:gd name="T29" fmla="*/ 52922487 h 64"/>
              <a:gd name="T30" fmla="*/ 17640298 w 64"/>
              <a:gd name="T31" fmla="*/ 70564366 h 64"/>
              <a:gd name="T32" fmla="*/ 0 w 64"/>
              <a:gd name="T33" fmla="*/ 90725607 h 64"/>
              <a:gd name="T34" fmla="*/ 17640298 w 64"/>
              <a:gd name="T35" fmla="*/ 108365923 h 64"/>
              <a:gd name="T36" fmla="*/ 17640298 w 64"/>
              <a:gd name="T37" fmla="*/ 108365923 h 64"/>
              <a:gd name="T38" fmla="*/ 17640298 w 64"/>
              <a:gd name="T39" fmla="*/ 126007802 h 64"/>
              <a:gd name="T40" fmla="*/ 35282183 w 64"/>
              <a:gd name="T41" fmla="*/ 143648094 h 64"/>
              <a:gd name="T42" fmla="*/ 35282183 w 64"/>
              <a:gd name="T43" fmla="*/ 143648094 h 64"/>
              <a:gd name="T44" fmla="*/ 52922487 w 64"/>
              <a:gd name="T45" fmla="*/ 161289973 h 64"/>
              <a:gd name="T46" fmla="*/ 70564366 w 64"/>
              <a:gd name="T47" fmla="*/ 161289973 h 64"/>
              <a:gd name="T48" fmla="*/ 90725607 w 64"/>
              <a:gd name="T49" fmla="*/ 161289973 h 64"/>
              <a:gd name="T50" fmla="*/ 108365923 w 64"/>
              <a:gd name="T51" fmla="*/ 161289973 h 64"/>
              <a:gd name="T52" fmla="*/ 108365923 w 64"/>
              <a:gd name="T53" fmla="*/ 161289973 h 64"/>
              <a:gd name="T54" fmla="*/ 126007802 w 64"/>
              <a:gd name="T55" fmla="*/ 143648094 h 64"/>
              <a:gd name="T56" fmla="*/ 143648094 w 64"/>
              <a:gd name="T57" fmla="*/ 143648094 h 64"/>
              <a:gd name="T58" fmla="*/ 143648094 w 64"/>
              <a:gd name="T59" fmla="*/ 126007802 h 64"/>
              <a:gd name="T60" fmla="*/ 161289973 w 64"/>
              <a:gd name="T61" fmla="*/ 108365923 h 64"/>
              <a:gd name="T62" fmla="*/ 161289973 w 64"/>
              <a:gd name="T63" fmla="*/ 108365923 h 64"/>
              <a:gd name="T64" fmla="*/ 161289973 w 64"/>
              <a:gd name="T65" fmla="*/ 90725607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64"/>
              <a:gd name="T100" fmla="*/ 0 h 64"/>
              <a:gd name="T101" fmla="*/ 64 w 64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64" h="64">
                <a:moveTo>
                  <a:pt x="64" y="36"/>
                </a:moveTo>
                <a:lnTo>
                  <a:pt x="64" y="28"/>
                </a:lnTo>
                <a:lnTo>
                  <a:pt x="64" y="21"/>
                </a:lnTo>
                <a:lnTo>
                  <a:pt x="57" y="14"/>
                </a:lnTo>
                <a:lnTo>
                  <a:pt x="50" y="7"/>
                </a:lnTo>
                <a:lnTo>
                  <a:pt x="43" y="7"/>
                </a:lnTo>
                <a:lnTo>
                  <a:pt x="36" y="0"/>
                </a:lnTo>
                <a:lnTo>
                  <a:pt x="28" y="7"/>
                </a:lnTo>
                <a:lnTo>
                  <a:pt x="21" y="7"/>
                </a:lnTo>
                <a:lnTo>
                  <a:pt x="14" y="7"/>
                </a:lnTo>
                <a:lnTo>
                  <a:pt x="14" y="14"/>
                </a:lnTo>
                <a:lnTo>
                  <a:pt x="7" y="14"/>
                </a:lnTo>
                <a:lnTo>
                  <a:pt x="7" y="21"/>
                </a:lnTo>
                <a:lnTo>
                  <a:pt x="7" y="28"/>
                </a:lnTo>
                <a:lnTo>
                  <a:pt x="0" y="36"/>
                </a:lnTo>
                <a:lnTo>
                  <a:pt x="7" y="43"/>
                </a:lnTo>
                <a:lnTo>
                  <a:pt x="7" y="50"/>
                </a:lnTo>
                <a:lnTo>
                  <a:pt x="14" y="57"/>
                </a:lnTo>
                <a:lnTo>
                  <a:pt x="21" y="64"/>
                </a:lnTo>
                <a:lnTo>
                  <a:pt x="28" y="64"/>
                </a:lnTo>
                <a:lnTo>
                  <a:pt x="36" y="64"/>
                </a:lnTo>
                <a:lnTo>
                  <a:pt x="43" y="64"/>
                </a:lnTo>
                <a:lnTo>
                  <a:pt x="50" y="57"/>
                </a:lnTo>
                <a:lnTo>
                  <a:pt x="57" y="57"/>
                </a:lnTo>
                <a:lnTo>
                  <a:pt x="57" y="50"/>
                </a:lnTo>
                <a:lnTo>
                  <a:pt x="64" y="43"/>
                </a:lnTo>
                <a:lnTo>
                  <a:pt x="64" y="36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0" name="Freeform 29"/>
          <p:cNvSpPr>
            <a:spLocks/>
          </p:cNvSpPr>
          <p:nvPr/>
        </p:nvSpPr>
        <p:spPr bwMode="auto">
          <a:xfrm>
            <a:off x="2917825" y="3160713"/>
            <a:ext cx="90488" cy="90487"/>
          </a:xfrm>
          <a:custGeom>
            <a:avLst/>
            <a:gdLst>
              <a:gd name="T0" fmla="*/ 143650505 w 57"/>
              <a:gd name="T1" fmla="*/ 73083339 h 57"/>
              <a:gd name="T2" fmla="*/ 126008525 w 57"/>
              <a:gd name="T3" fmla="*/ 17640204 h 57"/>
              <a:gd name="T4" fmla="*/ 73085734 w 57"/>
              <a:gd name="T5" fmla="*/ 0 h 57"/>
              <a:gd name="T6" fmla="*/ 17641986 w 57"/>
              <a:gd name="T7" fmla="*/ 17640204 h 57"/>
              <a:gd name="T8" fmla="*/ 0 w 57"/>
              <a:gd name="T9" fmla="*/ 73083339 h 57"/>
              <a:gd name="T10" fmla="*/ 17641986 w 57"/>
              <a:gd name="T11" fmla="*/ 126007132 h 57"/>
              <a:gd name="T12" fmla="*/ 73085734 w 57"/>
              <a:gd name="T13" fmla="*/ 143647330 h 57"/>
              <a:gd name="T14" fmla="*/ 126008525 w 57"/>
              <a:gd name="T15" fmla="*/ 126007132 h 57"/>
              <a:gd name="T16" fmla="*/ 143650505 w 57"/>
              <a:gd name="T17" fmla="*/ 73083339 h 57"/>
              <a:gd name="T18" fmla="*/ 143650505 w 57"/>
              <a:gd name="T19" fmla="*/ 73083339 h 5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7"/>
              <a:gd name="T31" fmla="*/ 0 h 57"/>
              <a:gd name="T32" fmla="*/ 57 w 57"/>
              <a:gd name="T33" fmla="*/ 57 h 5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7" h="57">
                <a:moveTo>
                  <a:pt x="57" y="29"/>
                </a:moveTo>
                <a:lnTo>
                  <a:pt x="50" y="7"/>
                </a:lnTo>
                <a:lnTo>
                  <a:pt x="29" y="0"/>
                </a:lnTo>
                <a:lnTo>
                  <a:pt x="7" y="7"/>
                </a:lnTo>
                <a:lnTo>
                  <a:pt x="0" y="29"/>
                </a:lnTo>
                <a:lnTo>
                  <a:pt x="7" y="50"/>
                </a:lnTo>
                <a:lnTo>
                  <a:pt x="29" y="57"/>
                </a:lnTo>
                <a:lnTo>
                  <a:pt x="50" y="50"/>
                </a:lnTo>
                <a:lnTo>
                  <a:pt x="57" y="2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1" name="Freeform 30"/>
          <p:cNvSpPr>
            <a:spLocks/>
          </p:cNvSpPr>
          <p:nvPr/>
        </p:nvSpPr>
        <p:spPr bwMode="auto">
          <a:xfrm>
            <a:off x="2917825" y="3160713"/>
            <a:ext cx="90488" cy="90487"/>
          </a:xfrm>
          <a:custGeom>
            <a:avLst/>
            <a:gdLst>
              <a:gd name="T0" fmla="*/ 143650505 w 57"/>
              <a:gd name="T1" fmla="*/ 73083339 h 57"/>
              <a:gd name="T2" fmla="*/ 143650505 w 57"/>
              <a:gd name="T3" fmla="*/ 55443141 h 57"/>
              <a:gd name="T4" fmla="*/ 143650505 w 57"/>
              <a:gd name="T5" fmla="*/ 35281996 h 57"/>
              <a:gd name="T6" fmla="*/ 143650505 w 57"/>
              <a:gd name="T7" fmla="*/ 35281996 h 57"/>
              <a:gd name="T8" fmla="*/ 126008525 w 57"/>
              <a:gd name="T9" fmla="*/ 17640204 h 57"/>
              <a:gd name="T10" fmla="*/ 126008525 w 57"/>
              <a:gd name="T11" fmla="*/ 0 h 57"/>
              <a:gd name="T12" fmla="*/ 108368132 w 57"/>
              <a:gd name="T13" fmla="*/ 0 h 57"/>
              <a:gd name="T14" fmla="*/ 90726127 w 57"/>
              <a:gd name="T15" fmla="*/ 0 h 57"/>
              <a:gd name="T16" fmla="*/ 73085734 w 57"/>
              <a:gd name="T17" fmla="*/ 0 h 57"/>
              <a:gd name="T18" fmla="*/ 52924378 w 57"/>
              <a:gd name="T19" fmla="*/ 0 h 57"/>
              <a:gd name="T20" fmla="*/ 35282385 w 57"/>
              <a:gd name="T21" fmla="*/ 0 h 57"/>
              <a:gd name="T22" fmla="*/ 35282385 w 57"/>
              <a:gd name="T23" fmla="*/ 0 h 57"/>
              <a:gd name="T24" fmla="*/ 17641986 w 57"/>
              <a:gd name="T25" fmla="*/ 17640204 h 57"/>
              <a:gd name="T26" fmla="*/ 17641986 w 57"/>
              <a:gd name="T27" fmla="*/ 35281996 h 57"/>
              <a:gd name="T28" fmla="*/ 0 w 57"/>
              <a:gd name="T29" fmla="*/ 35281996 h 57"/>
              <a:gd name="T30" fmla="*/ 0 w 57"/>
              <a:gd name="T31" fmla="*/ 55443141 h 57"/>
              <a:gd name="T32" fmla="*/ 0 w 57"/>
              <a:gd name="T33" fmla="*/ 73083339 h 57"/>
              <a:gd name="T34" fmla="*/ 0 w 57"/>
              <a:gd name="T35" fmla="*/ 90725124 h 57"/>
              <a:gd name="T36" fmla="*/ 0 w 57"/>
              <a:gd name="T37" fmla="*/ 108365347 h 57"/>
              <a:gd name="T38" fmla="*/ 17641986 w 57"/>
              <a:gd name="T39" fmla="*/ 108365347 h 57"/>
              <a:gd name="T40" fmla="*/ 17641986 w 57"/>
              <a:gd name="T41" fmla="*/ 126007132 h 57"/>
              <a:gd name="T42" fmla="*/ 35282385 w 57"/>
              <a:gd name="T43" fmla="*/ 143647330 h 57"/>
              <a:gd name="T44" fmla="*/ 35282385 w 57"/>
              <a:gd name="T45" fmla="*/ 143647330 h 57"/>
              <a:gd name="T46" fmla="*/ 52924378 w 57"/>
              <a:gd name="T47" fmla="*/ 143647330 h 57"/>
              <a:gd name="T48" fmla="*/ 73085734 w 57"/>
              <a:gd name="T49" fmla="*/ 143647330 h 57"/>
              <a:gd name="T50" fmla="*/ 90726127 w 57"/>
              <a:gd name="T51" fmla="*/ 143647330 h 57"/>
              <a:gd name="T52" fmla="*/ 108368132 w 57"/>
              <a:gd name="T53" fmla="*/ 143647330 h 57"/>
              <a:gd name="T54" fmla="*/ 126008525 w 57"/>
              <a:gd name="T55" fmla="*/ 143647330 h 57"/>
              <a:gd name="T56" fmla="*/ 126008525 w 57"/>
              <a:gd name="T57" fmla="*/ 126007132 h 57"/>
              <a:gd name="T58" fmla="*/ 143650505 w 57"/>
              <a:gd name="T59" fmla="*/ 108365347 h 57"/>
              <a:gd name="T60" fmla="*/ 143650505 w 57"/>
              <a:gd name="T61" fmla="*/ 108365347 h 57"/>
              <a:gd name="T62" fmla="*/ 143650505 w 57"/>
              <a:gd name="T63" fmla="*/ 90725124 h 57"/>
              <a:gd name="T64" fmla="*/ 143650505 w 57"/>
              <a:gd name="T65" fmla="*/ 73083339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57"/>
              <a:gd name="T101" fmla="*/ 57 w 57"/>
              <a:gd name="T102" fmla="*/ 57 h 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57">
                <a:moveTo>
                  <a:pt x="57" y="29"/>
                </a:moveTo>
                <a:lnTo>
                  <a:pt x="57" y="22"/>
                </a:lnTo>
                <a:lnTo>
                  <a:pt x="57" y="14"/>
                </a:lnTo>
                <a:lnTo>
                  <a:pt x="50" y="7"/>
                </a:lnTo>
                <a:lnTo>
                  <a:pt x="50" y="0"/>
                </a:lnTo>
                <a:lnTo>
                  <a:pt x="43" y="0"/>
                </a:lnTo>
                <a:lnTo>
                  <a:pt x="36" y="0"/>
                </a:lnTo>
                <a:lnTo>
                  <a:pt x="29" y="0"/>
                </a:lnTo>
                <a:lnTo>
                  <a:pt x="21" y="0"/>
                </a:lnTo>
                <a:lnTo>
                  <a:pt x="14" y="0"/>
                </a:lnTo>
                <a:lnTo>
                  <a:pt x="7" y="7"/>
                </a:lnTo>
                <a:lnTo>
                  <a:pt x="7" y="14"/>
                </a:lnTo>
                <a:lnTo>
                  <a:pt x="0" y="14"/>
                </a:lnTo>
                <a:lnTo>
                  <a:pt x="0" y="22"/>
                </a:lnTo>
                <a:lnTo>
                  <a:pt x="0" y="29"/>
                </a:lnTo>
                <a:lnTo>
                  <a:pt x="0" y="36"/>
                </a:lnTo>
                <a:lnTo>
                  <a:pt x="0" y="43"/>
                </a:lnTo>
                <a:lnTo>
                  <a:pt x="7" y="43"/>
                </a:lnTo>
                <a:lnTo>
                  <a:pt x="7" y="50"/>
                </a:lnTo>
                <a:lnTo>
                  <a:pt x="14" y="57"/>
                </a:lnTo>
                <a:lnTo>
                  <a:pt x="21" y="57"/>
                </a:lnTo>
                <a:lnTo>
                  <a:pt x="29" y="57"/>
                </a:lnTo>
                <a:lnTo>
                  <a:pt x="36" y="57"/>
                </a:lnTo>
                <a:lnTo>
                  <a:pt x="43" y="57"/>
                </a:lnTo>
                <a:lnTo>
                  <a:pt x="50" y="57"/>
                </a:lnTo>
                <a:lnTo>
                  <a:pt x="50" y="50"/>
                </a:lnTo>
                <a:lnTo>
                  <a:pt x="57" y="43"/>
                </a:lnTo>
                <a:lnTo>
                  <a:pt x="57" y="36"/>
                </a:lnTo>
                <a:lnTo>
                  <a:pt x="57" y="29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2" name="Freeform 31"/>
          <p:cNvSpPr>
            <a:spLocks/>
          </p:cNvSpPr>
          <p:nvPr/>
        </p:nvSpPr>
        <p:spPr bwMode="auto">
          <a:xfrm>
            <a:off x="4244975" y="3149600"/>
            <a:ext cx="90488" cy="101600"/>
          </a:xfrm>
          <a:custGeom>
            <a:avLst/>
            <a:gdLst>
              <a:gd name="T0" fmla="*/ 143650505 w 57"/>
              <a:gd name="T1" fmla="*/ 73083727 h 64"/>
              <a:gd name="T2" fmla="*/ 126008525 w 57"/>
              <a:gd name="T3" fmla="*/ 17640298 h 64"/>
              <a:gd name="T4" fmla="*/ 73085734 w 57"/>
              <a:gd name="T5" fmla="*/ 0 h 64"/>
              <a:gd name="T6" fmla="*/ 17641986 w 57"/>
              <a:gd name="T7" fmla="*/ 17640298 h 64"/>
              <a:gd name="T8" fmla="*/ 0 w 57"/>
              <a:gd name="T9" fmla="*/ 73083727 h 64"/>
              <a:gd name="T10" fmla="*/ 17641986 w 57"/>
              <a:gd name="T11" fmla="*/ 143648094 h 64"/>
              <a:gd name="T12" fmla="*/ 73085734 w 57"/>
              <a:gd name="T13" fmla="*/ 161289973 h 64"/>
              <a:gd name="T14" fmla="*/ 126008525 w 57"/>
              <a:gd name="T15" fmla="*/ 143648094 h 64"/>
              <a:gd name="T16" fmla="*/ 143650505 w 57"/>
              <a:gd name="T17" fmla="*/ 73083727 h 64"/>
              <a:gd name="T18" fmla="*/ 143650505 w 57"/>
              <a:gd name="T19" fmla="*/ 73083727 h 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7"/>
              <a:gd name="T31" fmla="*/ 0 h 64"/>
              <a:gd name="T32" fmla="*/ 57 w 57"/>
              <a:gd name="T33" fmla="*/ 64 h 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7" h="64">
                <a:moveTo>
                  <a:pt x="57" y="29"/>
                </a:moveTo>
                <a:lnTo>
                  <a:pt x="50" y="7"/>
                </a:lnTo>
                <a:lnTo>
                  <a:pt x="29" y="0"/>
                </a:lnTo>
                <a:lnTo>
                  <a:pt x="7" y="7"/>
                </a:lnTo>
                <a:lnTo>
                  <a:pt x="0" y="29"/>
                </a:lnTo>
                <a:lnTo>
                  <a:pt x="7" y="57"/>
                </a:lnTo>
                <a:lnTo>
                  <a:pt x="29" y="64"/>
                </a:lnTo>
                <a:lnTo>
                  <a:pt x="50" y="57"/>
                </a:lnTo>
                <a:lnTo>
                  <a:pt x="57" y="2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3" name="Freeform 32"/>
          <p:cNvSpPr>
            <a:spLocks/>
          </p:cNvSpPr>
          <p:nvPr/>
        </p:nvSpPr>
        <p:spPr bwMode="auto">
          <a:xfrm>
            <a:off x="4244975" y="3149600"/>
            <a:ext cx="90488" cy="101600"/>
          </a:xfrm>
          <a:custGeom>
            <a:avLst/>
            <a:gdLst>
              <a:gd name="T0" fmla="*/ 143650505 w 57"/>
              <a:gd name="T1" fmla="*/ 73083727 h 64"/>
              <a:gd name="T2" fmla="*/ 143650505 w 57"/>
              <a:gd name="T3" fmla="*/ 52922487 h 64"/>
              <a:gd name="T4" fmla="*/ 143650505 w 57"/>
              <a:gd name="T5" fmla="*/ 52922487 h 64"/>
              <a:gd name="T6" fmla="*/ 126008525 w 57"/>
              <a:gd name="T7" fmla="*/ 35282183 h 64"/>
              <a:gd name="T8" fmla="*/ 126008525 w 57"/>
              <a:gd name="T9" fmla="*/ 17640298 h 64"/>
              <a:gd name="T10" fmla="*/ 108368132 w 57"/>
              <a:gd name="T11" fmla="*/ 17640298 h 64"/>
              <a:gd name="T12" fmla="*/ 108368132 w 57"/>
              <a:gd name="T13" fmla="*/ 0 h 64"/>
              <a:gd name="T14" fmla="*/ 90726127 w 57"/>
              <a:gd name="T15" fmla="*/ 0 h 64"/>
              <a:gd name="T16" fmla="*/ 73085734 w 57"/>
              <a:gd name="T17" fmla="*/ 0 h 64"/>
              <a:gd name="T18" fmla="*/ 55443754 w 57"/>
              <a:gd name="T19" fmla="*/ 0 h 64"/>
              <a:gd name="T20" fmla="*/ 37803349 w 57"/>
              <a:gd name="T21" fmla="*/ 0 h 64"/>
              <a:gd name="T22" fmla="*/ 37803349 w 57"/>
              <a:gd name="T23" fmla="*/ 17640298 h 64"/>
              <a:gd name="T24" fmla="*/ 17641986 w 57"/>
              <a:gd name="T25" fmla="*/ 17640298 h 64"/>
              <a:gd name="T26" fmla="*/ 0 w 57"/>
              <a:gd name="T27" fmla="*/ 35282183 h 64"/>
              <a:gd name="T28" fmla="*/ 0 w 57"/>
              <a:gd name="T29" fmla="*/ 52922487 h 64"/>
              <a:gd name="T30" fmla="*/ 0 w 57"/>
              <a:gd name="T31" fmla="*/ 52922487 h 64"/>
              <a:gd name="T32" fmla="*/ 0 w 57"/>
              <a:gd name="T33" fmla="*/ 73083727 h 64"/>
              <a:gd name="T34" fmla="*/ 0 w 57"/>
              <a:gd name="T35" fmla="*/ 90725607 h 64"/>
              <a:gd name="T36" fmla="*/ 0 w 57"/>
              <a:gd name="T37" fmla="*/ 108365923 h 64"/>
              <a:gd name="T38" fmla="*/ 0 w 57"/>
              <a:gd name="T39" fmla="*/ 126007802 h 64"/>
              <a:gd name="T40" fmla="*/ 17641986 w 57"/>
              <a:gd name="T41" fmla="*/ 126007802 h 64"/>
              <a:gd name="T42" fmla="*/ 37803349 w 57"/>
              <a:gd name="T43" fmla="*/ 143648094 h 64"/>
              <a:gd name="T44" fmla="*/ 37803349 w 57"/>
              <a:gd name="T45" fmla="*/ 143648094 h 64"/>
              <a:gd name="T46" fmla="*/ 55443754 w 57"/>
              <a:gd name="T47" fmla="*/ 161289973 h 64"/>
              <a:gd name="T48" fmla="*/ 73085734 w 57"/>
              <a:gd name="T49" fmla="*/ 161289973 h 64"/>
              <a:gd name="T50" fmla="*/ 90726127 w 57"/>
              <a:gd name="T51" fmla="*/ 161289973 h 64"/>
              <a:gd name="T52" fmla="*/ 108368132 w 57"/>
              <a:gd name="T53" fmla="*/ 143648094 h 64"/>
              <a:gd name="T54" fmla="*/ 108368132 w 57"/>
              <a:gd name="T55" fmla="*/ 143648094 h 64"/>
              <a:gd name="T56" fmla="*/ 126008525 w 57"/>
              <a:gd name="T57" fmla="*/ 126007802 h 64"/>
              <a:gd name="T58" fmla="*/ 126008525 w 57"/>
              <a:gd name="T59" fmla="*/ 126007802 h 64"/>
              <a:gd name="T60" fmla="*/ 143650505 w 57"/>
              <a:gd name="T61" fmla="*/ 108365923 h 64"/>
              <a:gd name="T62" fmla="*/ 143650505 w 57"/>
              <a:gd name="T63" fmla="*/ 90725607 h 64"/>
              <a:gd name="T64" fmla="*/ 143650505 w 57"/>
              <a:gd name="T65" fmla="*/ 73083727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4"/>
              <a:gd name="T101" fmla="*/ 57 w 57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4">
                <a:moveTo>
                  <a:pt x="57" y="29"/>
                </a:moveTo>
                <a:lnTo>
                  <a:pt x="57" y="21"/>
                </a:lnTo>
                <a:lnTo>
                  <a:pt x="50" y="14"/>
                </a:lnTo>
                <a:lnTo>
                  <a:pt x="50" y="7"/>
                </a:lnTo>
                <a:lnTo>
                  <a:pt x="43" y="7"/>
                </a:lnTo>
                <a:lnTo>
                  <a:pt x="43" y="0"/>
                </a:lnTo>
                <a:lnTo>
                  <a:pt x="36" y="0"/>
                </a:lnTo>
                <a:lnTo>
                  <a:pt x="29" y="0"/>
                </a:lnTo>
                <a:lnTo>
                  <a:pt x="22" y="0"/>
                </a:lnTo>
                <a:lnTo>
                  <a:pt x="15" y="0"/>
                </a:lnTo>
                <a:lnTo>
                  <a:pt x="15" y="7"/>
                </a:lnTo>
                <a:lnTo>
                  <a:pt x="7" y="7"/>
                </a:lnTo>
                <a:lnTo>
                  <a:pt x="0" y="14"/>
                </a:lnTo>
                <a:lnTo>
                  <a:pt x="0" y="21"/>
                </a:lnTo>
                <a:lnTo>
                  <a:pt x="0" y="29"/>
                </a:lnTo>
                <a:lnTo>
                  <a:pt x="0" y="36"/>
                </a:lnTo>
                <a:lnTo>
                  <a:pt x="0" y="43"/>
                </a:lnTo>
                <a:lnTo>
                  <a:pt x="0" y="50"/>
                </a:lnTo>
                <a:lnTo>
                  <a:pt x="7" y="50"/>
                </a:lnTo>
                <a:lnTo>
                  <a:pt x="15" y="57"/>
                </a:lnTo>
                <a:lnTo>
                  <a:pt x="22" y="64"/>
                </a:lnTo>
                <a:lnTo>
                  <a:pt x="29" y="64"/>
                </a:lnTo>
                <a:lnTo>
                  <a:pt x="36" y="64"/>
                </a:lnTo>
                <a:lnTo>
                  <a:pt x="43" y="57"/>
                </a:lnTo>
                <a:lnTo>
                  <a:pt x="50" y="50"/>
                </a:lnTo>
                <a:lnTo>
                  <a:pt x="57" y="43"/>
                </a:lnTo>
                <a:lnTo>
                  <a:pt x="57" y="36"/>
                </a:lnTo>
                <a:lnTo>
                  <a:pt x="57" y="29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4" name="Freeform 33"/>
          <p:cNvSpPr>
            <a:spLocks/>
          </p:cNvSpPr>
          <p:nvPr/>
        </p:nvSpPr>
        <p:spPr bwMode="auto">
          <a:xfrm>
            <a:off x="4244975" y="2227263"/>
            <a:ext cx="90488" cy="90487"/>
          </a:xfrm>
          <a:custGeom>
            <a:avLst/>
            <a:gdLst>
              <a:gd name="T0" fmla="*/ 143650505 w 57"/>
              <a:gd name="T1" fmla="*/ 70563991 h 57"/>
              <a:gd name="T2" fmla="*/ 126008525 w 57"/>
              <a:gd name="T3" fmla="*/ 17640204 h 57"/>
              <a:gd name="T4" fmla="*/ 73085734 w 57"/>
              <a:gd name="T5" fmla="*/ 0 h 57"/>
              <a:gd name="T6" fmla="*/ 17641986 w 57"/>
              <a:gd name="T7" fmla="*/ 17640204 h 57"/>
              <a:gd name="T8" fmla="*/ 0 w 57"/>
              <a:gd name="T9" fmla="*/ 70563991 h 57"/>
              <a:gd name="T10" fmla="*/ 17641986 w 57"/>
              <a:gd name="T11" fmla="*/ 126007132 h 57"/>
              <a:gd name="T12" fmla="*/ 73085734 w 57"/>
              <a:gd name="T13" fmla="*/ 143647330 h 57"/>
              <a:gd name="T14" fmla="*/ 126008525 w 57"/>
              <a:gd name="T15" fmla="*/ 126007132 h 57"/>
              <a:gd name="T16" fmla="*/ 143650505 w 57"/>
              <a:gd name="T17" fmla="*/ 70563991 h 57"/>
              <a:gd name="T18" fmla="*/ 143650505 w 57"/>
              <a:gd name="T19" fmla="*/ 70563991 h 5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7"/>
              <a:gd name="T31" fmla="*/ 0 h 57"/>
              <a:gd name="T32" fmla="*/ 57 w 57"/>
              <a:gd name="T33" fmla="*/ 57 h 5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7" h="57">
                <a:moveTo>
                  <a:pt x="57" y="28"/>
                </a:moveTo>
                <a:lnTo>
                  <a:pt x="50" y="7"/>
                </a:lnTo>
                <a:lnTo>
                  <a:pt x="29" y="0"/>
                </a:lnTo>
                <a:lnTo>
                  <a:pt x="7" y="7"/>
                </a:lnTo>
                <a:lnTo>
                  <a:pt x="0" y="28"/>
                </a:lnTo>
                <a:lnTo>
                  <a:pt x="7" y="50"/>
                </a:lnTo>
                <a:lnTo>
                  <a:pt x="29" y="57"/>
                </a:lnTo>
                <a:lnTo>
                  <a:pt x="50" y="50"/>
                </a:lnTo>
                <a:lnTo>
                  <a:pt x="57" y="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5" name="Freeform 34"/>
          <p:cNvSpPr>
            <a:spLocks/>
          </p:cNvSpPr>
          <p:nvPr/>
        </p:nvSpPr>
        <p:spPr bwMode="auto">
          <a:xfrm>
            <a:off x="4244975" y="2227263"/>
            <a:ext cx="90488" cy="90487"/>
          </a:xfrm>
          <a:custGeom>
            <a:avLst/>
            <a:gdLst>
              <a:gd name="T0" fmla="*/ 143650505 w 57"/>
              <a:gd name="T1" fmla="*/ 70563991 h 57"/>
              <a:gd name="T2" fmla="*/ 143650505 w 57"/>
              <a:gd name="T3" fmla="*/ 52922206 h 57"/>
              <a:gd name="T4" fmla="*/ 143650505 w 57"/>
              <a:gd name="T5" fmla="*/ 35281996 h 57"/>
              <a:gd name="T6" fmla="*/ 126008525 w 57"/>
              <a:gd name="T7" fmla="*/ 35281996 h 57"/>
              <a:gd name="T8" fmla="*/ 126008525 w 57"/>
              <a:gd name="T9" fmla="*/ 17640204 h 57"/>
              <a:gd name="T10" fmla="*/ 108368132 w 57"/>
              <a:gd name="T11" fmla="*/ 17640204 h 57"/>
              <a:gd name="T12" fmla="*/ 108368132 w 57"/>
              <a:gd name="T13" fmla="*/ 0 h 57"/>
              <a:gd name="T14" fmla="*/ 90726127 w 57"/>
              <a:gd name="T15" fmla="*/ 0 h 57"/>
              <a:gd name="T16" fmla="*/ 73085734 w 57"/>
              <a:gd name="T17" fmla="*/ 0 h 57"/>
              <a:gd name="T18" fmla="*/ 55443754 w 57"/>
              <a:gd name="T19" fmla="*/ 0 h 57"/>
              <a:gd name="T20" fmla="*/ 37803349 w 57"/>
              <a:gd name="T21" fmla="*/ 0 h 57"/>
              <a:gd name="T22" fmla="*/ 37803349 w 57"/>
              <a:gd name="T23" fmla="*/ 17640204 h 57"/>
              <a:gd name="T24" fmla="*/ 17641986 w 57"/>
              <a:gd name="T25" fmla="*/ 17640204 h 57"/>
              <a:gd name="T26" fmla="*/ 0 w 57"/>
              <a:gd name="T27" fmla="*/ 35281996 h 57"/>
              <a:gd name="T28" fmla="*/ 0 w 57"/>
              <a:gd name="T29" fmla="*/ 35281996 h 57"/>
              <a:gd name="T30" fmla="*/ 0 w 57"/>
              <a:gd name="T31" fmla="*/ 52922206 h 57"/>
              <a:gd name="T32" fmla="*/ 0 w 57"/>
              <a:gd name="T33" fmla="*/ 70563991 h 57"/>
              <a:gd name="T34" fmla="*/ 0 w 57"/>
              <a:gd name="T35" fmla="*/ 90725124 h 57"/>
              <a:gd name="T36" fmla="*/ 0 w 57"/>
              <a:gd name="T37" fmla="*/ 108365347 h 57"/>
              <a:gd name="T38" fmla="*/ 0 w 57"/>
              <a:gd name="T39" fmla="*/ 108365347 h 57"/>
              <a:gd name="T40" fmla="*/ 17641986 w 57"/>
              <a:gd name="T41" fmla="*/ 126007132 h 57"/>
              <a:gd name="T42" fmla="*/ 37803349 w 57"/>
              <a:gd name="T43" fmla="*/ 143647330 h 57"/>
              <a:gd name="T44" fmla="*/ 37803349 w 57"/>
              <a:gd name="T45" fmla="*/ 143647330 h 57"/>
              <a:gd name="T46" fmla="*/ 55443754 w 57"/>
              <a:gd name="T47" fmla="*/ 143647330 h 57"/>
              <a:gd name="T48" fmla="*/ 73085734 w 57"/>
              <a:gd name="T49" fmla="*/ 143647330 h 57"/>
              <a:gd name="T50" fmla="*/ 90726127 w 57"/>
              <a:gd name="T51" fmla="*/ 143647330 h 57"/>
              <a:gd name="T52" fmla="*/ 108368132 w 57"/>
              <a:gd name="T53" fmla="*/ 143647330 h 57"/>
              <a:gd name="T54" fmla="*/ 108368132 w 57"/>
              <a:gd name="T55" fmla="*/ 143647330 h 57"/>
              <a:gd name="T56" fmla="*/ 126008525 w 57"/>
              <a:gd name="T57" fmla="*/ 126007132 h 57"/>
              <a:gd name="T58" fmla="*/ 126008525 w 57"/>
              <a:gd name="T59" fmla="*/ 108365347 h 57"/>
              <a:gd name="T60" fmla="*/ 143650505 w 57"/>
              <a:gd name="T61" fmla="*/ 108365347 h 57"/>
              <a:gd name="T62" fmla="*/ 143650505 w 57"/>
              <a:gd name="T63" fmla="*/ 90725124 h 57"/>
              <a:gd name="T64" fmla="*/ 143650505 w 57"/>
              <a:gd name="T65" fmla="*/ 70563991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57"/>
              <a:gd name="T101" fmla="*/ 57 w 57"/>
              <a:gd name="T102" fmla="*/ 57 h 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57">
                <a:moveTo>
                  <a:pt x="57" y="28"/>
                </a:moveTo>
                <a:lnTo>
                  <a:pt x="57" y="21"/>
                </a:lnTo>
                <a:lnTo>
                  <a:pt x="57" y="14"/>
                </a:lnTo>
                <a:lnTo>
                  <a:pt x="50" y="14"/>
                </a:lnTo>
                <a:lnTo>
                  <a:pt x="50" y="7"/>
                </a:lnTo>
                <a:lnTo>
                  <a:pt x="43" y="7"/>
                </a:lnTo>
                <a:lnTo>
                  <a:pt x="43" y="0"/>
                </a:lnTo>
                <a:lnTo>
                  <a:pt x="36" y="0"/>
                </a:lnTo>
                <a:lnTo>
                  <a:pt x="29" y="0"/>
                </a:lnTo>
                <a:lnTo>
                  <a:pt x="22" y="0"/>
                </a:lnTo>
                <a:lnTo>
                  <a:pt x="15" y="0"/>
                </a:lnTo>
                <a:lnTo>
                  <a:pt x="15" y="7"/>
                </a:lnTo>
                <a:lnTo>
                  <a:pt x="7" y="7"/>
                </a:lnTo>
                <a:lnTo>
                  <a:pt x="0" y="14"/>
                </a:lnTo>
                <a:lnTo>
                  <a:pt x="0" y="21"/>
                </a:lnTo>
                <a:lnTo>
                  <a:pt x="0" y="28"/>
                </a:lnTo>
                <a:lnTo>
                  <a:pt x="0" y="36"/>
                </a:lnTo>
                <a:lnTo>
                  <a:pt x="0" y="43"/>
                </a:lnTo>
                <a:lnTo>
                  <a:pt x="7" y="50"/>
                </a:lnTo>
                <a:lnTo>
                  <a:pt x="15" y="57"/>
                </a:lnTo>
                <a:lnTo>
                  <a:pt x="22" y="57"/>
                </a:lnTo>
                <a:lnTo>
                  <a:pt x="29" y="57"/>
                </a:lnTo>
                <a:lnTo>
                  <a:pt x="36" y="57"/>
                </a:lnTo>
                <a:lnTo>
                  <a:pt x="43" y="57"/>
                </a:lnTo>
                <a:lnTo>
                  <a:pt x="50" y="50"/>
                </a:lnTo>
                <a:lnTo>
                  <a:pt x="50" y="43"/>
                </a:lnTo>
                <a:lnTo>
                  <a:pt x="57" y="43"/>
                </a:lnTo>
                <a:lnTo>
                  <a:pt x="57" y="36"/>
                </a:lnTo>
                <a:lnTo>
                  <a:pt x="57" y="28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6" name="Freeform 35"/>
          <p:cNvSpPr>
            <a:spLocks/>
          </p:cNvSpPr>
          <p:nvPr/>
        </p:nvSpPr>
        <p:spPr bwMode="auto">
          <a:xfrm>
            <a:off x="4706938" y="2689225"/>
            <a:ext cx="90487" cy="100013"/>
          </a:xfrm>
          <a:custGeom>
            <a:avLst/>
            <a:gdLst>
              <a:gd name="T0" fmla="*/ 143647330 w 57"/>
              <a:gd name="T1" fmla="*/ 70564735 h 63"/>
              <a:gd name="T2" fmla="*/ 123486197 w 57"/>
              <a:gd name="T3" fmla="*/ 17641978 h 63"/>
              <a:gd name="T4" fmla="*/ 70563991 w 57"/>
              <a:gd name="T5" fmla="*/ 0 h 63"/>
              <a:gd name="T6" fmla="*/ 17640204 w 57"/>
              <a:gd name="T7" fmla="*/ 17641978 h 63"/>
              <a:gd name="T8" fmla="*/ 0 w 57"/>
              <a:gd name="T9" fmla="*/ 70564735 h 63"/>
              <a:gd name="T10" fmla="*/ 17640204 w 57"/>
              <a:gd name="T11" fmla="*/ 141129471 h 63"/>
              <a:gd name="T12" fmla="*/ 70563991 w 57"/>
              <a:gd name="T13" fmla="*/ 158771442 h 63"/>
              <a:gd name="T14" fmla="*/ 123486197 w 57"/>
              <a:gd name="T15" fmla="*/ 141129471 h 63"/>
              <a:gd name="T16" fmla="*/ 143647330 w 57"/>
              <a:gd name="T17" fmla="*/ 70564735 h 63"/>
              <a:gd name="T18" fmla="*/ 143647330 w 57"/>
              <a:gd name="T19" fmla="*/ 70564735 h 6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7"/>
              <a:gd name="T31" fmla="*/ 0 h 63"/>
              <a:gd name="T32" fmla="*/ 57 w 57"/>
              <a:gd name="T33" fmla="*/ 63 h 6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7" h="63">
                <a:moveTo>
                  <a:pt x="57" y="28"/>
                </a:moveTo>
                <a:lnTo>
                  <a:pt x="49" y="7"/>
                </a:lnTo>
                <a:lnTo>
                  <a:pt x="28" y="0"/>
                </a:lnTo>
                <a:lnTo>
                  <a:pt x="7" y="7"/>
                </a:lnTo>
                <a:lnTo>
                  <a:pt x="0" y="28"/>
                </a:lnTo>
                <a:lnTo>
                  <a:pt x="7" y="56"/>
                </a:lnTo>
                <a:lnTo>
                  <a:pt x="28" y="63"/>
                </a:lnTo>
                <a:lnTo>
                  <a:pt x="49" y="56"/>
                </a:lnTo>
                <a:lnTo>
                  <a:pt x="57" y="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7" name="Freeform 36"/>
          <p:cNvSpPr>
            <a:spLocks/>
          </p:cNvSpPr>
          <p:nvPr/>
        </p:nvSpPr>
        <p:spPr bwMode="auto">
          <a:xfrm>
            <a:off x="4706938" y="2689225"/>
            <a:ext cx="90487" cy="100013"/>
          </a:xfrm>
          <a:custGeom>
            <a:avLst/>
            <a:gdLst>
              <a:gd name="T0" fmla="*/ 143647330 w 57"/>
              <a:gd name="T1" fmla="*/ 70564735 h 63"/>
              <a:gd name="T2" fmla="*/ 143647330 w 57"/>
              <a:gd name="T3" fmla="*/ 70564735 h 63"/>
              <a:gd name="T4" fmla="*/ 143647330 w 57"/>
              <a:gd name="T5" fmla="*/ 52924352 h 63"/>
              <a:gd name="T6" fmla="*/ 143647330 w 57"/>
              <a:gd name="T7" fmla="*/ 35282368 h 63"/>
              <a:gd name="T8" fmla="*/ 123486197 w 57"/>
              <a:gd name="T9" fmla="*/ 17641978 h 63"/>
              <a:gd name="T10" fmla="*/ 105845999 w 57"/>
              <a:gd name="T11" fmla="*/ 17641978 h 63"/>
              <a:gd name="T12" fmla="*/ 105845999 w 57"/>
              <a:gd name="T13" fmla="*/ 0 h 63"/>
              <a:gd name="T14" fmla="*/ 88204189 w 57"/>
              <a:gd name="T15" fmla="*/ 0 h 63"/>
              <a:gd name="T16" fmla="*/ 70563991 w 57"/>
              <a:gd name="T17" fmla="*/ 0 h 63"/>
              <a:gd name="T18" fmla="*/ 52922206 w 57"/>
              <a:gd name="T19" fmla="*/ 0 h 63"/>
              <a:gd name="T20" fmla="*/ 35281996 w 57"/>
              <a:gd name="T21" fmla="*/ 0 h 63"/>
              <a:gd name="T22" fmla="*/ 35281996 w 57"/>
              <a:gd name="T23" fmla="*/ 17641978 h 63"/>
              <a:gd name="T24" fmla="*/ 17640204 w 57"/>
              <a:gd name="T25" fmla="*/ 17641978 h 63"/>
              <a:gd name="T26" fmla="*/ 0 w 57"/>
              <a:gd name="T27" fmla="*/ 35282368 h 63"/>
              <a:gd name="T28" fmla="*/ 0 w 57"/>
              <a:gd name="T29" fmla="*/ 52924352 h 63"/>
              <a:gd name="T30" fmla="*/ 0 w 57"/>
              <a:gd name="T31" fmla="*/ 70564735 h 63"/>
              <a:gd name="T32" fmla="*/ 0 w 57"/>
              <a:gd name="T33" fmla="*/ 70564735 h 63"/>
              <a:gd name="T34" fmla="*/ 0 w 57"/>
              <a:gd name="T35" fmla="*/ 88206707 h 63"/>
              <a:gd name="T36" fmla="*/ 0 w 57"/>
              <a:gd name="T37" fmla="*/ 105847116 h 63"/>
              <a:gd name="T38" fmla="*/ 0 w 57"/>
              <a:gd name="T39" fmla="*/ 123489087 h 63"/>
              <a:gd name="T40" fmla="*/ 17640204 w 57"/>
              <a:gd name="T41" fmla="*/ 123489087 h 63"/>
              <a:gd name="T42" fmla="*/ 35281996 w 57"/>
              <a:gd name="T43" fmla="*/ 141129471 h 63"/>
              <a:gd name="T44" fmla="*/ 35281996 w 57"/>
              <a:gd name="T45" fmla="*/ 141129471 h 63"/>
              <a:gd name="T46" fmla="*/ 52922206 w 57"/>
              <a:gd name="T47" fmla="*/ 158771442 h 63"/>
              <a:gd name="T48" fmla="*/ 70563991 w 57"/>
              <a:gd name="T49" fmla="*/ 158771442 h 63"/>
              <a:gd name="T50" fmla="*/ 88204189 w 57"/>
              <a:gd name="T51" fmla="*/ 158771442 h 63"/>
              <a:gd name="T52" fmla="*/ 105845999 w 57"/>
              <a:gd name="T53" fmla="*/ 141129471 h 63"/>
              <a:gd name="T54" fmla="*/ 105845999 w 57"/>
              <a:gd name="T55" fmla="*/ 141129471 h 63"/>
              <a:gd name="T56" fmla="*/ 123486197 w 57"/>
              <a:gd name="T57" fmla="*/ 123489087 h 63"/>
              <a:gd name="T58" fmla="*/ 143647330 w 57"/>
              <a:gd name="T59" fmla="*/ 123489087 h 63"/>
              <a:gd name="T60" fmla="*/ 143647330 w 57"/>
              <a:gd name="T61" fmla="*/ 105847116 h 63"/>
              <a:gd name="T62" fmla="*/ 143647330 w 57"/>
              <a:gd name="T63" fmla="*/ 88206707 h 63"/>
              <a:gd name="T64" fmla="*/ 143647330 w 57"/>
              <a:gd name="T65" fmla="*/ 70564735 h 6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3"/>
              <a:gd name="T101" fmla="*/ 57 w 57"/>
              <a:gd name="T102" fmla="*/ 63 h 6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3">
                <a:moveTo>
                  <a:pt x="57" y="28"/>
                </a:moveTo>
                <a:lnTo>
                  <a:pt x="57" y="28"/>
                </a:lnTo>
                <a:lnTo>
                  <a:pt x="57" y="21"/>
                </a:lnTo>
                <a:lnTo>
                  <a:pt x="57" y="14"/>
                </a:lnTo>
                <a:lnTo>
                  <a:pt x="49" y="7"/>
                </a:lnTo>
                <a:lnTo>
                  <a:pt x="42" y="7"/>
                </a:lnTo>
                <a:lnTo>
                  <a:pt x="42" y="0"/>
                </a:lnTo>
                <a:lnTo>
                  <a:pt x="35" y="0"/>
                </a:lnTo>
                <a:lnTo>
                  <a:pt x="28" y="0"/>
                </a:lnTo>
                <a:lnTo>
                  <a:pt x="21" y="0"/>
                </a:lnTo>
                <a:lnTo>
                  <a:pt x="14" y="0"/>
                </a:lnTo>
                <a:lnTo>
                  <a:pt x="14" y="7"/>
                </a:lnTo>
                <a:lnTo>
                  <a:pt x="7" y="7"/>
                </a:lnTo>
                <a:lnTo>
                  <a:pt x="0" y="14"/>
                </a:lnTo>
                <a:lnTo>
                  <a:pt x="0" y="21"/>
                </a:lnTo>
                <a:lnTo>
                  <a:pt x="0" y="28"/>
                </a:lnTo>
                <a:lnTo>
                  <a:pt x="0" y="35"/>
                </a:lnTo>
                <a:lnTo>
                  <a:pt x="0" y="42"/>
                </a:lnTo>
                <a:lnTo>
                  <a:pt x="0" y="49"/>
                </a:lnTo>
                <a:lnTo>
                  <a:pt x="7" y="49"/>
                </a:lnTo>
                <a:lnTo>
                  <a:pt x="14" y="56"/>
                </a:lnTo>
                <a:lnTo>
                  <a:pt x="21" y="63"/>
                </a:lnTo>
                <a:lnTo>
                  <a:pt x="28" y="63"/>
                </a:lnTo>
                <a:lnTo>
                  <a:pt x="35" y="63"/>
                </a:lnTo>
                <a:lnTo>
                  <a:pt x="42" y="56"/>
                </a:lnTo>
                <a:lnTo>
                  <a:pt x="49" y="49"/>
                </a:lnTo>
                <a:lnTo>
                  <a:pt x="57" y="49"/>
                </a:lnTo>
                <a:lnTo>
                  <a:pt x="57" y="42"/>
                </a:lnTo>
                <a:lnTo>
                  <a:pt x="57" y="35"/>
                </a:lnTo>
                <a:lnTo>
                  <a:pt x="57" y="28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8" name="Freeform 37"/>
          <p:cNvSpPr>
            <a:spLocks/>
          </p:cNvSpPr>
          <p:nvPr/>
        </p:nvSpPr>
        <p:spPr bwMode="auto">
          <a:xfrm>
            <a:off x="4706938" y="2227263"/>
            <a:ext cx="90487" cy="90487"/>
          </a:xfrm>
          <a:custGeom>
            <a:avLst/>
            <a:gdLst>
              <a:gd name="T0" fmla="*/ 143647330 w 57"/>
              <a:gd name="T1" fmla="*/ 70563991 h 57"/>
              <a:gd name="T2" fmla="*/ 123486197 w 57"/>
              <a:gd name="T3" fmla="*/ 17640204 h 57"/>
              <a:gd name="T4" fmla="*/ 70563991 w 57"/>
              <a:gd name="T5" fmla="*/ 0 h 57"/>
              <a:gd name="T6" fmla="*/ 17640204 w 57"/>
              <a:gd name="T7" fmla="*/ 17640204 h 57"/>
              <a:gd name="T8" fmla="*/ 0 w 57"/>
              <a:gd name="T9" fmla="*/ 70563991 h 57"/>
              <a:gd name="T10" fmla="*/ 17640204 w 57"/>
              <a:gd name="T11" fmla="*/ 126007132 h 57"/>
              <a:gd name="T12" fmla="*/ 70563991 w 57"/>
              <a:gd name="T13" fmla="*/ 143647330 h 57"/>
              <a:gd name="T14" fmla="*/ 123486197 w 57"/>
              <a:gd name="T15" fmla="*/ 126007132 h 57"/>
              <a:gd name="T16" fmla="*/ 143647330 w 57"/>
              <a:gd name="T17" fmla="*/ 70563991 h 57"/>
              <a:gd name="T18" fmla="*/ 143647330 w 57"/>
              <a:gd name="T19" fmla="*/ 70563991 h 5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7"/>
              <a:gd name="T31" fmla="*/ 0 h 57"/>
              <a:gd name="T32" fmla="*/ 57 w 57"/>
              <a:gd name="T33" fmla="*/ 57 h 5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7" h="57">
                <a:moveTo>
                  <a:pt x="57" y="28"/>
                </a:moveTo>
                <a:lnTo>
                  <a:pt x="49" y="7"/>
                </a:lnTo>
                <a:lnTo>
                  <a:pt x="28" y="0"/>
                </a:lnTo>
                <a:lnTo>
                  <a:pt x="7" y="7"/>
                </a:lnTo>
                <a:lnTo>
                  <a:pt x="0" y="28"/>
                </a:lnTo>
                <a:lnTo>
                  <a:pt x="7" y="50"/>
                </a:lnTo>
                <a:lnTo>
                  <a:pt x="28" y="57"/>
                </a:lnTo>
                <a:lnTo>
                  <a:pt x="49" y="50"/>
                </a:lnTo>
                <a:lnTo>
                  <a:pt x="57" y="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9" name="Freeform 38"/>
          <p:cNvSpPr>
            <a:spLocks/>
          </p:cNvSpPr>
          <p:nvPr/>
        </p:nvSpPr>
        <p:spPr bwMode="auto">
          <a:xfrm>
            <a:off x="4706938" y="2227263"/>
            <a:ext cx="90487" cy="90487"/>
          </a:xfrm>
          <a:custGeom>
            <a:avLst/>
            <a:gdLst>
              <a:gd name="T0" fmla="*/ 143647330 w 57"/>
              <a:gd name="T1" fmla="*/ 70563991 h 57"/>
              <a:gd name="T2" fmla="*/ 143647330 w 57"/>
              <a:gd name="T3" fmla="*/ 52922206 h 57"/>
              <a:gd name="T4" fmla="*/ 143647330 w 57"/>
              <a:gd name="T5" fmla="*/ 35281996 h 57"/>
              <a:gd name="T6" fmla="*/ 143647330 w 57"/>
              <a:gd name="T7" fmla="*/ 35281996 h 57"/>
              <a:gd name="T8" fmla="*/ 123486197 w 57"/>
              <a:gd name="T9" fmla="*/ 17640204 h 57"/>
              <a:gd name="T10" fmla="*/ 105845999 w 57"/>
              <a:gd name="T11" fmla="*/ 17640204 h 57"/>
              <a:gd name="T12" fmla="*/ 105845999 w 57"/>
              <a:gd name="T13" fmla="*/ 0 h 57"/>
              <a:gd name="T14" fmla="*/ 88204189 w 57"/>
              <a:gd name="T15" fmla="*/ 0 h 57"/>
              <a:gd name="T16" fmla="*/ 70563991 w 57"/>
              <a:gd name="T17" fmla="*/ 0 h 57"/>
              <a:gd name="T18" fmla="*/ 52922206 w 57"/>
              <a:gd name="T19" fmla="*/ 0 h 57"/>
              <a:gd name="T20" fmla="*/ 35281996 w 57"/>
              <a:gd name="T21" fmla="*/ 0 h 57"/>
              <a:gd name="T22" fmla="*/ 35281996 w 57"/>
              <a:gd name="T23" fmla="*/ 17640204 h 57"/>
              <a:gd name="T24" fmla="*/ 17640204 w 57"/>
              <a:gd name="T25" fmla="*/ 17640204 h 57"/>
              <a:gd name="T26" fmla="*/ 0 w 57"/>
              <a:gd name="T27" fmla="*/ 35281996 h 57"/>
              <a:gd name="T28" fmla="*/ 0 w 57"/>
              <a:gd name="T29" fmla="*/ 35281996 h 57"/>
              <a:gd name="T30" fmla="*/ 0 w 57"/>
              <a:gd name="T31" fmla="*/ 52922206 h 57"/>
              <a:gd name="T32" fmla="*/ 0 w 57"/>
              <a:gd name="T33" fmla="*/ 70563991 h 57"/>
              <a:gd name="T34" fmla="*/ 0 w 57"/>
              <a:gd name="T35" fmla="*/ 90725124 h 57"/>
              <a:gd name="T36" fmla="*/ 0 w 57"/>
              <a:gd name="T37" fmla="*/ 108365347 h 57"/>
              <a:gd name="T38" fmla="*/ 0 w 57"/>
              <a:gd name="T39" fmla="*/ 108365347 h 57"/>
              <a:gd name="T40" fmla="*/ 17640204 w 57"/>
              <a:gd name="T41" fmla="*/ 126007132 h 57"/>
              <a:gd name="T42" fmla="*/ 35281996 w 57"/>
              <a:gd name="T43" fmla="*/ 143647330 h 57"/>
              <a:gd name="T44" fmla="*/ 35281996 w 57"/>
              <a:gd name="T45" fmla="*/ 143647330 h 57"/>
              <a:gd name="T46" fmla="*/ 52922206 w 57"/>
              <a:gd name="T47" fmla="*/ 143647330 h 57"/>
              <a:gd name="T48" fmla="*/ 70563991 w 57"/>
              <a:gd name="T49" fmla="*/ 143647330 h 57"/>
              <a:gd name="T50" fmla="*/ 88204189 w 57"/>
              <a:gd name="T51" fmla="*/ 143647330 h 57"/>
              <a:gd name="T52" fmla="*/ 105845999 w 57"/>
              <a:gd name="T53" fmla="*/ 143647330 h 57"/>
              <a:gd name="T54" fmla="*/ 105845999 w 57"/>
              <a:gd name="T55" fmla="*/ 143647330 h 57"/>
              <a:gd name="T56" fmla="*/ 123486197 w 57"/>
              <a:gd name="T57" fmla="*/ 126007132 h 57"/>
              <a:gd name="T58" fmla="*/ 143647330 w 57"/>
              <a:gd name="T59" fmla="*/ 108365347 h 57"/>
              <a:gd name="T60" fmla="*/ 143647330 w 57"/>
              <a:gd name="T61" fmla="*/ 108365347 h 57"/>
              <a:gd name="T62" fmla="*/ 143647330 w 57"/>
              <a:gd name="T63" fmla="*/ 90725124 h 57"/>
              <a:gd name="T64" fmla="*/ 143647330 w 57"/>
              <a:gd name="T65" fmla="*/ 70563991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57"/>
              <a:gd name="T101" fmla="*/ 57 w 57"/>
              <a:gd name="T102" fmla="*/ 57 h 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57">
                <a:moveTo>
                  <a:pt x="57" y="28"/>
                </a:moveTo>
                <a:lnTo>
                  <a:pt x="57" y="21"/>
                </a:lnTo>
                <a:lnTo>
                  <a:pt x="57" y="14"/>
                </a:lnTo>
                <a:lnTo>
                  <a:pt x="49" y="7"/>
                </a:lnTo>
                <a:lnTo>
                  <a:pt x="42" y="7"/>
                </a:lnTo>
                <a:lnTo>
                  <a:pt x="42" y="0"/>
                </a:lnTo>
                <a:lnTo>
                  <a:pt x="35" y="0"/>
                </a:lnTo>
                <a:lnTo>
                  <a:pt x="28" y="0"/>
                </a:lnTo>
                <a:lnTo>
                  <a:pt x="21" y="0"/>
                </a:lnTo>
                <a:lnTo>
                  <a:pt x="14" y="0"/>
                </a:lnTo>
                <a:lnTo>
                  <a:pt x="14" y="7"/>
                </a:lnTo>
                <a:lnTo>
                  <a:pt x="7" y="7"/>
                </a:lnTo>
                <a:lnTo>
                  <a:pt x="0" y="14"/>
                </a:lnTo>
                <a:lnTo>
                  <a:pt x="0" y="21"/>
                </a:lnTo>
                <a:lnTo>
                  <a:pt x="0" y="28"/>
                </a:lnTo>
                <a:lnTo>
                  <a:pt x="0" y="36"/>
                </a:lnTo>
                <a:lnTo>
                  <a:pt x="0" y="43"/>
                </a:lnTo>
                <a:lnTo>
                  <a:pt x="7" y="50"/>
                </a:lnTo>
                <a:lnTo>
                  <a:pt x="14" y="57"/>
                </a:lnTo>
                <a:lnTo>
                  <a:pt x="21" y="57"/>
                </a:lnTo>
                <a:lnTo>
                  <a:pt x="28" y="57"/>
                </a:lnTo>
                <a:lnTo>
                  <a:pt x="35" y="57"/>
                </a:lnTo>
                <a:lnTo>
                  <a:pt x="42" y="57"/>
                </a:lnTo>
                <a:lnTo>
                  <a:pt x="49" y="50"/>
                </a:lnTo>
                <a:lnTo>
                  <a:pt x="57" y="43"/>
                </a:lnTo>
                <a:lnTo>
                  <a:pt x="57" y="36"/>
                </a:lnTo>
                <a:lnTo>
                  <a:pt x="57" y="28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0" name="Freeform 39"/>
          <p:cNvSpPr>
            <a:spLocks/>
          </p:cNvSpPr>
          <p:nvPr/>
        </p:nvSpPr>
        <p:spPr bwMode="auto">
          <a:xfrm>
            <a:off x="3773488" y="3149600"/>
            <a:ext cx="101600" cy="101600"/>
          </a:xfrm>
          <a:custGeom>
            <a:avLst/>
            <a:gdLst>
              <a:gd name="T0" fmla="*/ 161289973 w 64"/>
              <a:gd name="T1" fmla="*/ 73083727 h 64"/>
              <a:gd name="T2" fmla="*/ 141128732 w 64"/>
              <a:gd name="T3" fmla="*/ 17640298 h 64"/>
              <a:gd name="T4" fmla="*/ 88204658 w 64"/>
              <a:gd name="T5" fmla="*/ 0 h 64"/>
              <a:gd name="T6" fmla="*/ 17640298 w 64"/>
              <a:gd name="T7" fmla="*/ 17640298 h 64"/>
              <a:gd name="T8" fmla="*/ 0 w 64"/>
              <a:gd name="T9" fmla="*/ 73083727 h 64"/>
              <a:gd name="T10" fmla="*/ 17640298 w 64"/>
              <a:gd name="T11" fmla="*/ 143648094 h 64"/>
              <a:gd name="T12" fmla="*/ 88204658 w 64"/>
              <a:gd name="T13" fmla="*/ 161289973 h 64"/>
              <a:gd name="T14" fmla="*/ 141128732 w 64"/>
              <a:gd name="T15" fmla="*/ 143648094 h 64"/>
              <a:gd name="T16" fmla="*/ 161289973 w 64"/>
              <a:gd name="T17" fmla="*/ 73083727 h 64"/>
              <a:gd name="T18" fmla="*/ 161289973 w 64"/>
              <a:gd name="T19" fmla="*/ 73083727 h 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4"/>
              <a:gd name="T31" fmla="*/ 0 h 64"/>
              <a:gd name="T32" fmla="*/ 64 w 64"/>
              <a:gd name="T33" fmla="*/ 64 h 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4" h="64">
                <a:moveTo>
                  <a:pt x="64" y="29"/>
                </a:moveTo>
                <a:lnTo>
                  <a:pt x="56" y="7"/>
                </a:lnTo>
                <a:lnTo>
                  <a:pt x="35" y="0"/>
                </a:lnTo>
                <a:lnTo>
                  <a:pt x="7" y="7"/>
                </a:lnTo>
                <a:lnTo>
                  <a:pt x="0" y="29"/>
                </a:lnTo>
                <a:lnTo>
                  <a:pt x="7" y="57"/>
                </a:lnTo>
                <a:lnTo>
                  <a:pt x="35" y="64"/>
                </a:lnTo>
                <a:lnTo>
                  <a:pt x="56" y="57"/>
                </a:lnTo>
                <a:lnTo>
                  <a:pt x="64" y="2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1" name="Freeform 40"/>
          <p:cNvSpPr>
            <a:spLocks/>
          </p:cNvSpPr>
          <p:nvPr/>
        </p:nvSpPr>
        <p:spPr bwMode="auto">
          <a:xfrm>
            <a:off x="3773488" y="3149600"/>
            <a:ext cx="101600" cy="101600"/>
          </a:xfrm>
          <a:custGeom>
            <a:avLst/>
            <a:gdLst>
              <a:gd name="T0" fmla="*/ 161289973 w 64"/>
              <a:gd name="T1" fmla="*/ 73083727 h 64"/>
              <a:gd name="T2" fmla="*/ 161289973 w 64"/>
              <a:gd name="T3" fmla="*/ 52922487 h 64"/>
              <a:gd name="T4" fmla="*/ 161289973 w 64"/>
              <a:gd name="T5" fmla="*/ 52922487 h 64"/>
              <a:gd name="T6" fmla="*/ 141128732 w 64"/>
              <a:gd name="T7" fmla="*/ 35282183 h 64"/>
              <a:gd name="T8" fmla="*/ 141128732 w 64"/>
              <a:gd name="T9" fmla="*/ 17640298 h 64"/>
              <a:gd name="T10" fmla="*/ 123486853 w 64"/>
              <a:gd name="T11" fmla="*/ 17640298 h 64"/>
              <a:gd name="T12" fmla="*/ 105846562 w 64"/>
              <a:gd name="T13" fmla="*/ 0 h 64"/>
              <a:gd name="T14" fmla="*/ 88204658 w 64"/>
              <a:gd name="T15" fmla="*/ 0 h 64"/>
              <a:gd name="T16" fmla="*/ 88204658 w 64"/>
              <a:gd name="T17" fmla="*/ 0 h 64"/>
              <a:gd name="T18" fmla="*/ 70564366 w 64"/>
              <a:gd name="T19" fmla="*/ 0 h 64"/>
              <a:gd name="T20" fmla="*/ 52922487 w 64"/>
              <a:gd name="T21" fmla="*/ 0 h 64"/>
              <a:gd name="T22" fmla="*/ 35282183 w 64"/>
              <a:gd name="T23" fmla="*/ 17640298 h 64"/>
              <a:gd name="T24" fmla="*/ 35282183 w 64"/>
              <a:gd name="T25" fmla="*/ 17640298 h 64"/>
              <a:gd name="T26" fmla="*/ 17640298 w 64"/>
              <a:gd name="T27" fmla="*/ 35282183 h 64"/>
              <a:gd name="T28" fmla="*/ 17640298 w 64"/>
              <a:gd name="T29" fmla="*/ 52922487 h 64"/>
              <a:gd name="T30" fmla="*/ 0 w 64"/>
              <a:gd name="T31" fmla="*/ 52922487 h 64"/>
              <a:gd name="T32" fmla="*/ 0 w 64"/>
              <a:gd name="T33" fmla="*/ 73083727 h 64"/>
              <a:gd name="T34" fmla="*/ 0 w 64"/>
              <a:gd name="T35" fmla="*/ 90725607 h 64"/>
              <a:gd name="T36" fmla="*/ 17640298 w 64"/>
              <a:gd name="T37" fmla="*/ 108365923 h 64"/>
              <a:gd name="T38" fmla="*/ 17640298 w 64"/>
              <a:gd name="T39" fmla="*/ 126007802 h 64"/>
              <a:gd name="T40" fmla="*/ 35282183 w 64"/>
              <a:gd name="T41" fmla="*/ 126007802 h 64"/>
              <a:gd name="T42" fmla="*/ 35282183 w 64"/>
              <a:gd name="T43" fmla="*/ 143648094 h 64"/>
              <a:gd name="T44" fmla="*/ 52922487 w 64"/>
              <a:gd name="T45" fmla="*/ 143648094 h 64"/>
              <a:gd name="T46" fmla="*/ 70564366 w 64"/>
              <a:gd name="T47" fmla="*/ 161289973 h 64"/>
              <a:gd name="T48" fmla="*/ 88204658 w 64"/>
              <a:gd name="T49" fmla="*/ 161289973 h 64"/>
              <a:gd name="T50" fmla="*/ 88204658 w 64"/>
              <a:gd name="T51" fmla="*/ 161289973 h 64"/>
              <a:gd name="T52" fmla="*/ 105846562 w 64"/>
              <a:gd name="T53" fmla="*/ 143648094 h 64"/>
              <a:gd name="T54" fmla="*/ 123486853 w 64"/>
              <a:gd name="T55" fmla="*/ 143648094 h 64"/>
              <a:gd name="T56" fmla="*/ 141128732 w 64"/>
              <a:gd name="T57" fmla="*/ 126007802 h 64"/>
              <a:gd name="T58" fmla="*/ 141128732 w 64"/>
              <a:gd name="T59" fmla="*/ 126007802 h 64"/>
              <a:gd name="T60" fmla="*/ 161289973 w 64"/>
              <a:gd name="T61" fmla="*/ 108365923 h 64"/>
              <a:gd name="T62" fmla="*/ 161289973 w 64"/>
              <a:gd name="T63" fmla="*/ 90725607 h 64"/>
              <a:gd name="T64" fmla="*/ 161289973 w 64"/>
              <a:gd name="T65" fmla="*/ 73083727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64"/>
              <a:gd name="T100" fmla="*/ 0 h 64"/>
              <a:gd name="T101" fmla="*/ 64 w 64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64" h="64">
                <a:moveTo>
                  <a:pt x="64" y="29"/>
                </a:moveTo>
                <a:lnTo>
                  <a:pt x="64" y="21"/>
                </a:lnTo>
                <a:lnTo>
                  <a:pt x="56" y="14"/>
                </a:lnTo>
                <a:lnTo>
                  <a:pt x="56" y="7"/>
                </a:lnTo>
                <a:lnTo>
                  <a:pt x="49" y="7"/>
                </a:lnTo>
                <a:lnTo>
                  <a:pt x="42" y="0"/>
                </a:lnTo>
                <a:lnTo>
                  <a:pt x="35" y="0"/>
                </a:lnTo>
                <a:lnTo>
                  <a:pt x="28" y="0"/>
                </a:lnTo>
                <a:lnTo>
                  <a:pt x="21" y="0"/>
                </a:lnTo>
                <a:lnTo>
                  <a:pt x="14" y="7"/>
                </a:lnTo>
                <a:lnTo>
                  <a:pt x="7" y="14"/>
                </a:lnTo>
                <a:lnTo>
                  <a:pt x="7" y="21"/>
                </a:lnTo>
                <a:lnTo>
                  <a:pt x="0" y="21"/>
                </a:lnTo>
                <a:lnTo>
                  <a:pt x="0" y="29"/>
                </a:lnTo>
                <a:lnTo>
                  <a:pt x="0" y="36"/>
                </a:lnTo>
                <a:lnTo>
                  <a:pt x="7" y="43"/>
                </a:lnTo>
                <a:lnTo>
                  <a:pt x="7" y="50"/>
                </a:lnTo>
                <a:lnTo>
                  <a:pt x="14" y="50"/>
                </a:lnTo>
                <a:lnTo>
                  <a:pt x="14" y="57"/>
                </a:lnTo>
                <a:lnTo>
                  <a:pt x="21" y="57"/>
                </a:lnTo>
                <a:lnTo>
                  <a:pt x="28" y="64"/>
                </a:lnTo>
                <a:lnTo>
                  <a:pt x="35" y="64"/>
                </a:lnTo>
                <a:lnTo>
                  <a:pt x="42" y="57"/>
                </a:lnTo>
                <a:lnTo>
                  <a:pt x="49" y="57"/>
                </a:lnTo>
                <a:lnTo>
                  <a:pt x="56" y="50"/>
                </a:lnTo>
                <a:lnTo>
                  <a:pt x="64" y="43"/>
                </a:lnTo>
                <a:lnTo>
                  <a:pt x="64" y="36"/>
                </a:lnTo>
                <a:lnTo>
                  <a:pt x="64" y="29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2" name="Freeform 41"/>
          <p:cNvSpPr>
            <a:spLocks/>
          </p:cNvSpPr>
          <p:nvPr/>
        </p:nvSpPr>
        <p:spPr bwMode="auto">
          <a:xfrm>
            <a:off x="3773488" y="2689225"/>
            <a:ext cx="101600" cy="100013"/>
          </a:xfrm>
          <a:custGeom>
            <a:avLst/>
            <a:gdLst>
              <a:gd name="T0" fmla="*/ 161289973 w 64"/>
              <a:gd name="T1" fmla="*/ 70564735 h 63"/>
              <a:gd name="T2" fmla="*/ 141128732 w 64"/>
              <a:gd name="T3" fmla="*/ 17641978 h 63"/>
              <a:gd name="T4" fmla="*/ 88204658 w 64"/>
              <a:gd name="T5" fmla="*/ 0 h 63"/>
              <a:gd name="T6" fmla="*/ 17640298 w 64"/>
              <a:gd name="T7" fmla="*/ 17641978 h 63"/>
              <a:gd name="T8" fmla="*/ 0 w 64"/>
              <a:gd name="T9" fmla="*/ 70564735 h 63"/>
              <a:gd name="T10" fmla="*/ 17640298 w 64"/>
              <a:gd name="T11" fmla="*/ 141129471 h 63"/>
              <a:gd name="T12" fmla="*/ 88204658 w 64"/>
              <a:gd name="T13" fmla="*/ 158771442 h 63"/>
              <a:gd name="T14" fmla="*/ 141128732 w 64"/>
              <a:gd name="T15" fmla="*/ 141129471 h 63"/>
              <a:gd name="T16" fmla="*/ 161289973 w 64"/>
              <a:gd name="T17" fmla="*/ 70564735 h 63"/>
              <a:gd name="T18" fmla="*/ 161289973 w 64"/>
              <a:gd name="T19" fmla="*/ 70564735 h 6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4"/>
              <a:gd name="T31" fmla="*/ 0 h 63"/>
              <a:gd name="T32" fmla="*/ 64 w 64"/>
              <a:gd name="T33" fmla="*/ 63 h 6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4" h="63">
                <a:moveTo>
                  <a:pt x="64" y="28"/>
                </a:moveTo>
                <a:lnTo>
                  <a:pt x="56" y="7"/>
                </a:lnTo>
                <a:lnTo>
                  <a:pt x="35" y="0"/>
                </a:lnTo>
                <a:lnTo>
                  <a:pt x="7" y="7"/>
                </a:lnTo>
                <a:lnTo>
                  <a:pt x="0" y="28"/>
                </a:lnTo>
                <a:lnTo>
                  <a:pt x="7" y="56"/>
                </a:lnTo>
                <a:lnTo>
                  <a:pt x="35" y="63"/>
                </a:lnTo>
                <a:lnTo>
                  <a:pt x="56" y="56"/>
                </a:lnTo>
                <a:lnTo>
                  <a:pt x="64" y="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3" name="Freeform 42"/>
          <p:cNvSpPr>
            <a:spLocks/>
          </p:cNvSpPr>
          <p:nvPr/>
        </p:nvSpPr>
        <p:spPr bwMode="auto">
          <a:xfrm>
            <a:off x="3773488" y="2689225"/>
            <a:ext cx="101600" cy="100013"/>
          </a:xfrm>
          <a:custGeom>
            <a:avLst/>
            <a:gdLst>
              <a:gd name="T0" fmla="*/ 161289973 w 64"/>
              <a:gd name="T1" fmla="*/ 70564735 h 63"/>
              <a:gd name="T2" fmla="*/ 161289973 w 64"/>
              <a:gd name="T3" fmla="*/ 70564735 h 63"/>
              <a:gd name="T4" fmla="*/ 161289973 w 64"/>
              <a:gd name="T5" fmla="*/ 52924352 h 63"/>
              <a:gd name="T6" fmla="*/ 141128732 w 64"/>
              <a:gd name="T7" fmla="*/ 35282368 h 63"/>
              <a:gd name="T8" fmla="*/ 141128732 w 64"/>
              <a:gd name="T9" fmla="*/ 17641978 h 63"/>
              <a:gd name="T10" fmla="*/ 123486853 w 64"/>
              <a:gd name="T11" fmla="*/ 17641978 h 63"/>
              <a:gd name="T12" fmla="*/ 105846562 w 64"/>
              <a:gd name="T13" fmla="*/ 0 h 63"/>
              <a:gd name="T14" fmla="*/ 88204658 w 64"/>
              <a:gd name="T15" fmla="*/ 0 h 63"/>
              <a:gd name="T16" fmla="*/ 88204658 w 64"/>
              <a:gd name="T17" fmla="*/ 0 h 63"/>
              <a:gd name="T18" fmla="*/ 70564366 w 64"/>
              <a:gd name="T19" fmla="*/ 0 h 63"/>
              <a:gd name="T20" fmla="*/ 52922487 w 64"/>
              <a:gd name="T21" fmla="*/ 0 h 63"/>
              <a:gd name="T22" fmla="*/ 35282183 w 64"/>
              <a:gd name="T23" fmla="*/ 17641978 h 63"/>
              <a:gd name="T24" fmla="*/ 35282183 w 64"/>
              <a:gd name="T25" fmla="*/ 17641978 h 63"/>
              <a:gd name="T26" fmla="*/ 17640298 w 64"/>
              <a:gd name="T27" fmla="*/ 35282368 h 63"/>
              <a:gd name="T28" fmla="*/ 17640298 w 64"/>
              <a:gd name="T29" fmla="*/ 52924352 h 63"/>
              <a:gd name="T30" fmla="*/ 0 w 64"/>
              <a:gd name="T31" fmla="*/ 70564735 h 63"/>
              <a:gd name="T32" fmla="*/ 0 w 64"/>
              <a:gd name="T33" fmla="*/ 70564735 h 63"/>
              <a:gd name="T34" fmla="*/ 0 w 64"/>
              <a:gd name="T35" fmla="*/ 88206707 h 63"/>
              <a:gd name="T36" fmla="*/ 17640298 w 64"/>
              <a:gd name="T37" fmla="*/ 105847116 h 63"/>
              <a:gd name="T38" fmla="*/ 17640298 w 64"/>
              <a:gd name="T39" fmla="*/ 123489087 h 63"/>
              <a:gd name="T40" fmla="*/ 35282183 w 64"/>
              <a:gd name="T41" fmla="*/ 123489087 h 63"/>
              <a:gd name="T42" fmla="*/ 35282183 w 64"/>
              <a:gd name="T43" fmla="*/ 141129471 h 63"/>
              <a:gd name="T44" fmla="*/ 52922487 w 64"/>
              <a:gd name="T45" fmla="*/ 141129471 h 63"/>
              <a:gd name="T46" fmla="*/ 70564366 w 64"/>
              <a:gd name="T47" fmla="*/ 158771442 h 63"/>
              <a:gd name="T48" fmla="*/ 88204658 w 64"/>
              <a:gd name="T49" fmla="*/ 158771442 h 63"/>
              <a:gd name="T50" fmla="*/ 88204658 w 64"/>
              <a:gd name="T51" fmla="*/ 158771442 h 63"/>
              <a:gd name="T52" fmla="*/ 105846562 w 64"/>
              <a:gd name="T53" fmla="*/ 141129471 h 63"/>
              <a:gd name="T54" fmla="*/ 123486853 w 64"/>
              <a:gd name="T55" fmla="*/ 141129471 h 63"/>
              <a:gd name="T56" fmla="*/ 141128732 w 64"/>
              <a:gd name="T57" fmla="*/ 123489087 h 63"/>
              <a:gd name="T58" fmla="*/ 141128732 w 64"/>
              <a:gd name="T59" fmla="*/ 123489087 h 63"/>
              <a:gd name="T60" fmla="*/ 161289973 w 64"/>
              <a:gd name="T61" fmla="*/ 105847116 h 63"/>
              <a:gd name="T62" fmla="*/ 161289973 w 64"/>
              <a:gd name="T63" fmla="*/ 88206707 h 63"/>
              <a:gd name="T64" fmla="*/ 161289973 w 64"/>
              <a:gd name="T65" fmla="*/ 70564735 h 6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64"/>
              <a:gd name="T100" fmla="*/ 0 h 63"/>
              <a:gd name="T101" fmla="*/ 64 w 64"/>
              <a:gd name="T102" fmla="*/ 63 h 6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64" h="63">
                <a:moveTo>
                  <a:pt x="64" y="28"/>
                </a:moveTo>
                <a:lnTo>
                  <a:pt x="64" y="28"/>
                </a:lnTo>
                <a:lnTo>
                  <a:pt x="64" y="21"/>
                </a:lnTo>
                <a:lnTo>
                  <a:pt x="56" y="14"/>
                </a:lnTo>
                <a:lnTo>
                  <a:pt x="56" y="7"/>
                </a:lnTo>
                <a:lnTo>
                  <a:pt x="49" y="7"/>
                </a:lnTo>
                <a:lnTo>
                  <a:pt x="42" y="0"/>
                </a:lnTo>
                <a:lnTo>
                  <a:pt x="35" y="0"/>
                </a:lnTo>
                <a:lnTo>
                  <a:pt x="28" y="0"/>
                </a:lnTo>
                <a:lnTo>
                  <a:pt x="21" y="0"/>
                </a:lnTo>
                <a:lnTo>
                  <a:pt x="14" y="7"/>
                </a:lnTo>
                <a:lnTo>
                  <a:pt x="7" y="14"/>
                </a:lnTo>
                <a:lnTo>
                  <a:pt x="7" y="21"/>
                </a:lnTo>
                <a:lnTo>
                  <a:pt x="0" y="28"/>
                </a:lnTo>
                <a:lnTo>
                  <a:pt x="0" y="35"/>
                </a:lnTo>
                <a:lnTo>
                  <a:pt x="7" y="42"/>
                </a:lnTo>
                <a:lnTo>
                  <a:pt x="7" y="49"/>
                </a:lnTo>
                <a:lnTo>
                  <a:pt x="14" y="49"/>
                </a:lnTo>
                <a:lnTo>
                  <a:pt x="14" y="56"/>
                </a:lnTo>
                <a:lnTo>
                  <a:pt x="21" y="56"/>
                </a:lnTo>
                <a:lnTo>
                  <a:pt x="28" y="63"/>
                </a:lnTo>
                <a:lnTo>
                  <a:pt x="35" y="63"/>
                </a:lnTo>
                <a:lnTo>
                  <a:pt x="42" y="56"/>
                </a:lnTo>
                <a:lnTo>
                  <a:pt x="49" y="56"/>
                </a:lnTo>
                <a:lnTo>
                  <a:pt x="56" y="49"/>
                </a:lnTo>
                <a:lnTo>
                  <a:pt x="64" y="42"/>
                </a:lnTo>
                <a:lnTo>
                  <a:pt x="64" y="35"/>
                </a:lnTo>
                <a:lnTo>
                  <a:pt x="64" y="28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4" name="Freeform 43"/>
          <p:cNvSpPr>
            <a:spLocks/>
          </p:cNvSpPr>
          <p:nvPr/>
        </p:nvSpPr>
        <p:spPr bwMode="auto">
          <a:xfrm>
            <a:off x="3773488" y="2227263"/>
            <a:ext cx="101600" cy="90487"/>
          </a:xfrm>
          <a:custGeom>
            <a:avLst/>
            <a:gdLst>
              <a:gd name="T0" fmla="*/ 161289973 w 64"/>
              <a:gd name="T1" fmla="*/ 70563991 h 57"/>
              <a:gd name="T2" fmla="*/ 141128732 w 64"/>
              <a:gd name="T3" fmla="*/ 17640204 h 57"/>
              <a:gd name="T4" fmla="*/ 88204658 w 64"/>
              <a:gd name="T5" fmla="*/ 0 h 57"/>
              <a:gd name="T6" fmla="*/ 17640298 w 64"/>
              <a:gd name="T7" fmla="*/ 17640204 h 57"/>
              <a:gd name="T8" fmla="*/ 0 w 64"/>
              <a:gd name="T9" fmla="*/ 70563991 h 57"/>
              <a:gd name="T10" fmla="*/ 17640298 w 64"/>
              <a:gd name="T11" fmla="*/ 126007132 h 57"/>
              <a:gd name="T12" fmla="*/ 88204658 w 64"/>
              <a:gd name="T13" fmla="*/ 143647330 h 57"/>
              <a:gd name="T14" fmla="*/ 141128732 w 64"/>
              <a:gd name="T15" fmla="*/ 126007132 h 57"/>
              <a:gd name="T16" fmla="*/ 161289973 w 64"/>
              <a:gd name="T17" fmla="*/ 70563991 h 57"/>
              <a:gd name="T18" fmla="*/ 161289973 w 64"/>
              <a:gd name="T19" fmla="*/ 70563991 h 5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4"/>
              <a:gd name="T31" fmla="*/ 0 h 57"/>
              <a:gd name="T32" fmla="*/ 64 w 64"/>
              <a:gd name="T33" fmla="*/ 57 h 5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4" h="57">
                <a:moveTo>
                  <a:pt x="64" y="28"/>
                </a:moveTo>
                <a:lnTo>
                  <a:pt x="56" y="7"/>
                </a:lnTo>
                <a:lnTo>
                  <a:pt x="35" y="0"/>
                </a:lnTo>
                <a:lnTo>
                  <a:pt x="7" y="7"/>
                </a:lnTo>
                <a:lnTo>
                  <a:pt x="0" y="28"/>
                </a:lnTo>
                <a:lnTo>
                  <a:pt x="7" y="50"/>
                </a:lnTo>
                <a:lnTo>
                  <a:pt x="35" y="57"/>
                </a:lnTo>
                <a:lnTo>
                  <a:pt x="56" y="50"/>
                </a:lnTo>
                <a:lnTo>
                  <a:pt x="64" y="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5" name="Freeform 44"/>
          <p:cNvSpPr>
            <a:spLocks/>
          </p:cNvSpPr>
          <p:nvPr/>
        </p:nvSpPr>
        <p:spPr bwMode="auto">
          <a:xfrm>
            <a:off x="3773488" y="2227263"/>
            <a:ext cx="101600" cy="90487"/>
          </a:xfrm>
          <a:custGeom>
            <a:avLst/>
            <a:gdLst>
              <a:gd name="T0" fmla="*/ 161289973 w 64"/>
              <a:gd name="T1" fmla="*/ 70563991 h 57"/>
              <a:gd name="T2" fmla="*/ 161289973 w 64"/>
              <a:gd name="T3" fmla="*/ 52922206 h 57"/>
              <a:gd name="T4" fmla="*/ 161289973 w 64"/>
              <a:gd name="T5" fmla="*/ 35281996 h 57"/>
              <a:gd name="T6" fmla="*/ 141128732 w 64"/>
              <a:gd name="T7" fmla="*/ 35281996 h 57"/>
              <a:gd name="T8" fmla="*/ 141128732 w 64"/>
              <a:gd name="T9" fmla="*/ 17640204 h 57"/>
              <a:gd name="T10" fmla="*/ 123486853 w 64"/>
              <a:gd name="T11" fmla="*/ 17640204 h 57"/>
              <a:gd name="T12" fmla="*/ 105846562 w 64"/>
              <a:gd name="T13" fmla="*/ 0 h 57"/>
              <a:gd name="T14" fmla="*/ 88204658 w 64"/>
              <a:gd name="T15" fmla="*/ 0 h 57"/>
              <a:gd name="T16" fmla="*/ 88204658 w 64"/>
              <a:gd name="T17" fmla="*/ 0 h 57"/>
              <a:gd name="T18" fmla="*/ 70564366 w 64"/>
              <a:gd name="T19" fmla="*/ 0 h 57"/>
              <a:gd name="T20" fmla="*/ 52922487 w 64"/>
              <a:gd name="T21" fmla="*/ 0 h 57"/>
              <a:gd name="T22" fmla="*/ 35282183 w 64"/>
              <a:gd name="T23" fmla="*/ 17640204 h 57"/>
              <a:gd name="T24" fmla="*/ 35282183 w 64"/>
              <a:gd name="T25" fmla="*/ 17640204 h 57"/>
              <a:gd name="T26" fmla="*/ 17640298 w 64"/>
              <a:gd name="T27" fmla="*/ 35281996 h 57"/>
              <a:gd name="T28" fmla="*/ 17640298 w 64"/>
              <a:gd name="T29" fmla="*/ 35281996 h 57"/>
              <a:gd name="T30" fmla="*/ 0 w 64"/>
              <a:gd name="T31" fmla="*/ 52922206 h 57"/>
              <a:gd name="T32" fmla="*/ 0 w 64"/>
              <a:gd name="T33" fmla="*/ 70563991 h 57"/>
              <a:gd name="T34" fmla="*/ 0 w 64"/>
              <a:gd name="T35" fmla="*/ 90725124 h 57"/>
              <a:gd name="T36" fmla="*/ 17640298 w 64"/>
              <a:gd name="T37" fmla="*/ 108365347 h 57"/>
              <a:gd name="T38" fmla="*/ 17640298 w 64"/>
              <a:gd name="T39" fmla="*/ 108365347 h 57"/>
              <a:gd name="T40" fmla="*/ 35282183 w 64"/>
              <a:gd name="T41" fmla="*/ 126007132 h 57"/>
              <a:gd name="T42" fmla="*/ 35282183 w 64"/>
              <a:gd name="T43" fmla="*/ 143647330 h 57"/>
              <a:gd name="T44" fmla="*/ 52922487 w 64"/>
              <a:gd name="T45" fmla="*/ 143647330 h 57"/>
              <a:gd name="T46" fmla="*/ 70564366 w 64"/>
              <a:gd name="T47" fmla="*/ 143647330 h 57"/>
              <a:gd name="T48" fmla="*/ 88204658 w 64"/>
              <a:gd name="T49" fmla="*/ 143647330 h 57"/>
              <a:gd name="T50" fmla="*/ 88204658 w 64"/>
              <a:gd name="T51" fmla="*/ 143647330 h 57"/>
              <a:gd name="T52" fmla="*/ 105846562 w 64"/>
              <a:gd name="T53" fmla="*/ 143647330 h 57"/>
              <a:gd name="T54" fmla="*/ 123486853 w 64"/>
              <a:gd name="T55" fmla="*/ 143647330 h 57"/>
              <a:gd name="T56" fmla="*/ 141128732 w 64"/>
              <a:gd name="T57" fmla="*/ 126007132 h 57"/>
              <a:gd name="T58" fmla="*/ 141128732 w 64"/>
              <a:gd name="T59" fmla="*/ 108365347 h 57"/>
              <a:gd name="T60" fmla="*/ 161289973 w 64"/>
              <a:gd name="T61" fmla="*/ 108365347 h 57"/>
              <a:gd name="T62" fmla="*/ 161289973 w 64"/>
              <a:gd name="T63" fmla="*/ 90725124 h 57"/>
              <a:gd name="T64" fmla="*/ 161289973 w 64"/>
              <a:gd name="T65" fmla="*/ 70563991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64"/>
              <a:gd name="T100" fmla="*/ 0 h 57"/>
              <a:gd name="T101" fmla="*/ 64 w 64"/>
              <a:gd name="T102" fmla="*/ 57 h 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64" h="57">
                <a:moveTo>
                  <a:pt x="64" y="28"/>
                </a:moveTo>
                <a:lnTo>
                  <a:pt x="64" y="21"/>
                </a:lnTo>
                <a:lnTo>
                  <a:pt x="64" y="14"/>
                </a:lnTo>
                <a:lnTo>
                  <a:pt x="56" y="14"/>
                </a:lnTo>
                <a:lnTo>
                  <a:pt x="56" y="7"/>
                </a:lnTo>
                <a:lnTo>
                  <a:pt x="49" y="7"/>
                </a:lnTo>
                <a:lnTo>
                  <a:pt x="42" y="0"/>
                </a:lnTo>
                <a:lnTo>
                  <a:pt x="35" y="0"/>
                </a:lnTo>
                <a:lnTo>
                  <a:pt x="28" y="0"/>
                </a:lnTo>
                <a:lnTo>
                  <a:pt x="21" y="0"/>
                </a:lnTo>
                <a:lnTo>
                  <a:pt x="14" y="7"/>
                </a:lnTo>
                <a:lnTo>
                  <a:pt x="7" y="14"/>
                </a:lnTo>
                <a:lnTo>
                  <a:pt x="0" y="21"/>
                </a:lnTo>
                <a:lnTo>
                  <a:pt x="0" y="28"/>
                </a:lnTo>
                <a:lnTo>
                  <a:pt x="0" y="36"/>
                </a:lnTo>
                <a:lnTo>
                  <a:pt x="7" y="43"/>
                </a:lnTo>
                <a:lnTo>
                  <a:pt x="14" y="50"/>
                </a:lnTo>
                <a:lnTo>
                  <a:pt x="14" y="57"/>
                </a:lnTo>
                <a:lnTo>
                  <a:pt x="21" y="57"/>
                </a:lnTo>
                <a:lnTo>
                  <a:pt x="28" y="57"/>
                </a:lnTo>
                <a:lnTo>
                  <a:pt x="35" y="57"/>
                </a:lnTo>
                <a:lnTo>
                  <a:pt x="42" y="57"/>
                </a:lnTo>
                <a:lnTo>
                  <a:pt x="49" y="57"/>
                </a:lnTo>
                <a:lnTo>
                  <a:pt x="56" y="50"/>
                </a:lnTo>
                <a:lnTo>
                  <a:pt x="56" y="43"/>
                </a:lnTo>
                <a:lnTo>
                  <a:pt x="64" y="43"/>
                </a:lnTo>
                <a:lnTo>
                  <a:pt x="64" y="36"/>
                </a:lnTo>
                <a:lnTo>
                  <a:pt x="64" y="28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6" name="Freeform 45"/>
          <p:cNvSpPr>
            <a:spLocks/>
          </p:cNvSpPr>
          <p:nvPr/>
        </p:nvSpPr>
        <p:spPr bwMode="auto">
          <a:xfrm>
            <a:off x="4706938" y="3149600"/>
            <a:ext cx="90487" cy="101600"/>
          </a:xfrm>
          <a:custGeom>
            <a:avLst/>
            <a:gdLst>
              <a:gd name="T0" fmla="*/ 143647330 w 57"/>
              <a:gd name="T1" fmla="*/ 73083727 h 64"/>
              <a:gd name="T2" fmla="*/ 123486197 w 57"/>
              <a:gd name="T3" fmla="*/ 17640298 h 64"/>
              <a:gd name="T4" fmla="*/ 70563991 w 57"/>
              <a:gd name="T5" fmla="*/ 0 h 64"/>
              <a:gd name="T6" fmla="*/ 17640204 w 57"/>
              <a:gd name="T7" fmla="*/ 17640298 h 64"/>
              <a:gd name="T8" fmla="*/ 0 w 57"/>
              <a:gd name="T9" fmla="*/ 73083727 h 64"/>
              <a:gd name="T10" fmla="*/ 17640204 w 57"/>
              <a:gd name="T11" fmla="*/ 143648094 h 64"/>
              <a:gd name="T12" fmla="*/ 70563991 w 57"/>
              <a:gd name="T13" fmla="*/ 161289973 h 64"/>
              <a:gd name="T14" fmla="*/ 123486197 w 57"/>
              <a:gd name="T15" fmla="*/ 143648094 h 64"/>
              <a:gd name="T16" fmla="*/ 143647330 w 57"/>
              <a:gd name="T17" fmla="*/ 73083727 h 64"/>
              <a:gd name="T18" fmla="*/ 143647330 w 57"/>
              <a:gd name="T19" fmla="*/ 73083727 h 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7"/>
              <a:gd name="T31" fmla="*/ 0 h 64"/>
              <a:gd name="T32" fmla="*/ 57 w 57"/>
              <a:gd name="T33" fmla="*/ 64 h 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7" h="64">
                <a:moveTo>
                  <a:pt x="57" y="29"/>
                </a:moveTo>
                <a:lnTo>
                  <a:pt x="49" y="7"/>
                </a:lnTo>
                <a:lnTo>
                  <a:pt x="28" y="0"/>
                </a:lnTo>
                <a:lnTo>
                  <a:pt x="7" y="7"/>
                </a:lnTo>
                <a:lnTo>
                  <a:pt x="0" y="29"/>
                </a:lnTo>
                <a:lnTo>
                  <a:pt x="7" y="57"/>
                </a:lnTo>
                <a:lnTo>
                  <a:pt x="28" y="64"/>
                </a:lnTo>
                <a:lnTo>
                  <a:pt x="49" y="57"/>
                </a:lnTo>
                <a:lnTo>
                  <a:pt x="57" y="2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7" name="Freeform 46"/>
          <p:cNvSpPr>
            <a:spLocks/>
          </p:cNvSpPr>
          <p:nvPr/>
        </p:nvSpPr>
        <p:spPr bwMode="auto">
          <a:xfrm>
            <a:off x="4706938" y="3149600"/>
            <a:ext cx="90487" cy="101600"/>
          </a:xfrm>
          <a:custGeom>
            <a:avLst/>
            <a:gdLst>
              <a:gd name="T0" fmla="*/ 143647330 w 57"/>
              <a:gd name="T1" fmla="*/ 73083727 h 64"/>
              <a:gd name="T2" fmla="*/ 143647330 w 57"/>
              <a:gd name="T3" fmla="*/ 52922487 h 64"/>
              <a:gd name="T4" fmla="*/ 143647330 w 57"/>
              <a:gd name="T5" fmla="*/ 52922487 h 64"/>
              <a:gd name="T6" fmla="*/ 143647330 w 57"/>
              <a:gd name="T7" fmla="*/ 35282183 h 64"/>
              <a:gd name="T8" fmla="*/ 123486197 w 57"/>
              <a:gd name="T9" fmla="*/ 17640298 h 64"/>
              <a:gd name="T10" fmla="*/ 105845999 w 57"/>
              <a:gd name="T11" fmla="*/ 17640298 h 64"/>
              <a:gd name="T12" fmla="*/ 105845999 w 57"/>
              <a:gd name="T13" fmla="*/ 0 h 64"/>
              <a:gd name="T14" fmla="*/ 88204189 w 57"/>
              <a:gd name="T15" fmla="*/ 0 h 64"/>
              <a:gd name="T16" fmla="*/ 70563991 w 57"/>
              <a:gd name="T17" fmla="*/ 0 h 64"/>
              <a:gd name="T18" fmla="*/ 52922206 w 57"/>
              <a:gd name="T19" fmla="*/ 0 h 64"/>
              <a:gd name="T20" fmla="*/ 35281996 w 57"/>
              <a:gd name="T21" fmla="*/ 0 h 64"/>
              <a:gd name="T22" fmla="*/ 35281996 w 57"/>
              <a:gd name="T23" fmla="*/ 17640298 h 64"/>
              <a:gd name="T24" fmla="*/ 17640204 w 57"/>
              <a:gd name="T25" fmla="*/ 17640298 h 64"/>
              <a:gd name="T26" fmla="*/ 0 w 57"/>
              <a:gd name="T27" fmla="*/ 35282183 h 64"/>
              <a:gd name="T28" fmla="*/ 0 w 57"/>
              <a:gd name="T29" fmla="*/ 52922487 h 64"/>
              <a:gd name="T30" fmla="*/ 0 w 57"/>
              <a:gd name="T31" fmla="*/ 52922487 h 64"/>
              <a:gd name="T32" fmla="*/ 0 w 57"/>
              <a:gd name="T33" fmla="*/ 73083727 h 64"/>
              <a:gd name="T34" fmla="*/ 0 w 57"/>
              <a:gd name="T35" fmla="*/ 90725607 h 64"/>
              <a:gd name="T36" fmla="*/ 0 w 57"/>
              <a:gd name="T37" fmla="*/ 108365923 h 64"/>
              <a:gd name="T38" fmla="*/ 0 w 57"/>
              <a:gd name="T39" fmla="*/ 126007802 h 64"/>
              <a:gd name="T40" fmla="*/ 17640204 w 57"/>
              <a:gd name="T41" fmla="*/ 126007802 h 64"/>
              <a:gd name="T42" fmla="*/ 35281996 w 57"/>
              <a:gd name="T43" fmla="*/ 143648094 h 64"/>
              <a:gd name="T44" fmla="*/ 35281996 w 57"/>
              <a:gd name="T45" fmla="*/ 143648094 h 64"/>
              <a:gd name="T46" fmla="*/ 52922206 w 57"/>
              <a:gd name="T47" fmla="*/ 161289973 h 64"/>
              <a:gd name="T48" fmla="*/ 70563991 w 57"/>
              <a:gd name="T49" fmla="*/ 161289973 h 64"/>
              <a:gd name="T50" fmla="*/ 88204189 w 57"/>
              <a:gd name="T51" fmla="*/ 161289973 h 64"/>
              <a:gd name="T52" fmla="*/ 105845999 w 57"/>
              <a:gd name="T53" fmla="*/ 143648094 h 64"/>
              <a:gd name="T54" fmla="*/ 105845999 w 57"/>
              <a:gd name="T55" fmla="*/ 143648094 h 64"/>
              <a:gd name="T56" fmla="*/ 123486197 w 57"/>
              <a:gd name="T57" fmla="*/ 126007802 h 64"/>
              <a:gd name="T58" fmla="*/ 143647330 w 57"/>
              <a:gd name="T59" fmla="*/ 126007802 h 64"/>
              <a:gd name="T60" fmla="*/ 143647330 w 57"/>
              <a:gd name="T61" fmla="*/ 108365923 h 64"/>
              <a:gd name="T62" fmla="*/ 143647330 w 57"/>
              <a:gd name="T63" fmla="*/ 90725607 h 64"/>
              <a:gd name="T64" fmla="*/ 143647330 w 57"/>
              <a:gd name="T65" fmla="*/ 73083727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4"/>
              <a:gd name="T101" fmla="*/ 57 w 57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4">
                <a:moveTo>
                  <a:pt x="57" y="29"/>
                </a:moveTo>
                <a:lnTo>
                  <a:pt x="57" y="21"/>
                </a:lnTo>
                <a:lnTo>
                  <a:pt x="57" y="14"/>
                </a:lnTo>
                <a:lnTo>
                  <a:pt x="49" y="7"/>
                </a:lnTo>
                <a:lnTo>
                  <a:pt x="42" y="7"/>
                </a:lnTo>
                <a:lnTo>
                  <a:pt x="42" y="0"/>
                </a:lnTo>
                <a:lnTo>
                  <a:pt x="35" y="0"/>
                </a:lnTo>
                <a:lnTo>
                  <a:pt x="28" y="0"/>
                </a:lnTo>
                <a:lnTo>
                  <a:pt x="21" y="0"/>
                </a:lnTo>
                <a:lnTo>
                  <a:pt x="14" y="0"/>
                </a:lnTo>
                <a:lnTo>
                  <a:pt x="14" y="7"/>
                </a:lnTo>
                <a:lnTo>
                  <a:pt x="7" y="7"/>
                </a:lnTo>
                <a:lnTo>
                  <a:pt x="0" y="14"/>
                </a:lnTo>
                <a:lnTo>
                  <a:pt x="0" y="21"/>
                </a:lnTo>
                <a:lnTo>
                  <a:pt x="0" y="29"/>
                </a:lnTo>
                <a:lnTo>
                  <a:pt x="0" y="36"/>
                </a:lnTo>
                <a:lnTo>
                  <a:pt x="0" y="43"/>
                </a:lnTo>
                <a:lnTo>
                  <a:pt x="0" y="50"/>
                </a:lnTo>
                <a:lnTo>
                  <a:pt x="7" y="50"/>
                </a:lnTo>
                <a:lnTo>
                  <a:pt x="14" y="57"/>
                </a:lnTo>
                <a:lnTo>
                  <a:pt x="21" y="64"/>
                </a:lnTo>
                <a:lnTo>
                  <a:pt x="28" y="64"/>
                </a:lnTo>
                <a:lnTo>
                  <a:pt x="35" y="64"/>
                </a:lnTo>
                <a:lnTo>
                  <a:pt x="42" y="57"/>
                </a:lnTo>
                <a:lnTo>
                  <a:pt x="49" y="50"/>
                </a:lnTo>
                <a:lnTo>
                  <a:pt x="57" y="50"/>
                </a:lnTo>
                <a:lnTo>
                  <a:pt x="57" y="43"/>
                </a:lnTo>
                <a:lnTo>
                  <a:pt x="57" y="36"/>
                </a:lnTo>
                <a:lnTo>
                  <a:pt x="57" y="29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8" name="Freeform 47"/>
          <p:cNvSpPr>
            <a:spLocks/>
          </p:cNvSpPr>
          <p:nvPr/>
        </p:nvSpPr>
        <p:spPr bwMode="auto">
          <a:xfrm>
            <a:off x="4244975" y="4949825"/>
            <a:ext cx="90488" cy="101600"/>
          </a:xfrm>
          <a:custGeom>
            <a:avLst/>
            <a:gdLst>
              <a:gd name="T0" fmla="*/ 143650505 w 57"/>
              <a:gd name="T1" fmla="*/ 70564366 h 64"/>
              <a:gd name="T2" fmla="*/ 126008525 w 57"/>
              <a:gd name="T3" fmla="*/ 17640298 h 64"/>
              <a:gd name="T4" fmla="*/ 73085734 w 57"/>
              <a:gd name="T5" fmla="*/ 0 h 64"/>
              <a:gd name="T6" fmla="*/ 17641986 w 57"/>
              <a:gd name="T7" fmla="*/ 17640298 h 64"/>
              <a:gd name="T8" fmla="*/ 0 w 57"/>
              <a:gd name="T9" fmla="*/ 70564366 h 64"/>
              <a:gd name="T10" fmla="*/ 17641986 w 57"/>
              <a:gd name="T11" fmla="*/ 143648094 h 64"/>
              <a:gd name="T12" fmla="*/ 73085734 w 57"/>
              <a:gd name="T13" fmla="*/ 161289973 h 64"/>
              <a:gd name="T14" fmla="*/ 126008525 w 57"/>
              <a:gd name="T15" fmla="*/ 143648094 h 64"/>
              <a:gd name="T16" fmla="*/ 143650505 w 57"/>
              <a:gd name="T17" fmla="*/ 70564366 h 64"/>
              <a:gd name="T18" fmla="*/ 143650505 w 57"/>
              <a:gd name="T19" fmla="*/ 70564366 h 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7"/>
              <a:gd name="T31" fmla="*/ 0 h 64"/>
              <a:gd name="T32" fmla="*/ 57 w 57"/>
              <a:gd name="T33" fmla="*/ 64 h 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7" h="64">
                <a:moveTo>
                  <a:pt x="57" y="28"/>
                </a:moveTo>
                <a:lnTo>
                  <a:pt x="50" y="7"/>
                </a:lnTo>
                <a:lnTo>
                  <a:pt x="29" y="0"/>
                </a:lnTo>
                <a:lnTo>
                  <a:pt x="7" y="7"/>
                </a:lnTo>
                <a:lnTo>
                  <a:pt x="0" y="28"/>
                </a:lnTo>
                <a:lnTo>
                  <a:pt x="7" y="57"/>
                </a:lnTo>
                <a:lnTo>
                  <a:pt x="29" y="64"/>
                </a:lnTo>
                <a:lnTo>
                  <a:pt x="50" y="57"/>
                </a:lnTo>
                <a:lnTo>
                  <a:pt x="57" y="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9" name="Freeform 48"/>
          <p:cNvSpPr>
            <a:spLocks/>
          </p:cNvSpPr>
          <p:nvPr/>
        </p:nvSpPr>
        <p:spPr bwMode="auto">
          <a:xfrm>
            <a:off x="4244975" y="4949825"/>
            <a:ext cx="90488" cy="101600"/>
          </a:xfrm>
          <a:custGeom>
            <a:avLst/>
            <a:gdLst>
              <a:gd name="T0" fmla="*/ 143650505 w 57"/>
              <a:gd name="T1" fmla="*/ 70564366 h 64"/>
              <a:gd name="T2" fmla="*/ 143650505 w 57"/>
              <a:gd name="T3" fmla="*/ 52922487 h 64"/>
              <a:gd name="T4" fmla="*/ 143650505 w 57"/>
              <a:gd name="T5" fmla="*/ 52922487 h 64"/>
              <a:gd name="T6" fmla="*/ 126008525 w 57"/>
              <a:gd name="T7" fmla="*/ 35282183 h 64"/>
              <a:gd name="T8" fmla="*/ 126008525 w 57"/>
              <a:gd name="T9" fmla="*/ 17640298 h 64"/>
              <a:gd name="T10" fmla="*/ 108368132 w 57"/>
              <a:gd name="T11" fmla="*/ 17640298 h 64"/>
              <a:gd name="T12" fmla="*/ 108368132 w 57"/>
              <a:gd name="T13" fmla="*/ 0 h 64"/>
              <a:gd name="T14" fmla="*/ 90726127 w 57"/>
              <a:gd name="T15" fmla="*/ 0 h 64"/>
              <a:gd name="T16" fmla="*/ 73085734 w 57"/>
              <a:gd name="T17" fmla="*/ 0 h 64"/>
              <a:gd name="T18" fmla="*/ 55443754 w 57"/>
              <a:gd name="T19" fmla="*/ 0 h 64"/>
              <a:gd name="T20" fmla="*/ 37803349 w 57"/>
              <a:gd name="T21" fmla="*/ 0 h 64"/>
              <a:gd name="T22" fmla="*/ 37803349 w 57"/>
              <a:gd name="T23" fmla="*/ 17640298 h 64"/>
              <a:gd name="T24" fmla="*/ 17641986 w 57"/>
              <a:gd name="T25" fmla="*/ 17640298 h 64"/>
              <a:gd name="T26" fmla="*/ 0 w 57"/>
              <a:gd name="T27" fmla="*/ 35282183 h 64"/>
              <a:gd name="T28" fmla="*/ 0 w 57"/>
              <a:gd name="T29" fmla="*/ 52922487 h 64"/>
              <a:gd name="T30" fmla="*/ 0 w 57"/>
              <a:gd name="T31" fmla="*/ 52922487 h 64"/>
              <a:gd name="T32" fmla="*/ 0 w 57"/>
              <a:gd name="T33" fmla="*/ 70564366 h 64"/>
              <a:gd name="T34" fmla="*/ 0 w 57"/>
              <a:gd name="T35" fmla="*/ 90725607 h 64"/>
              <a:gd name="T36" fmla="*/ 0 w 57"/>
              <a:gd name="T37" fmla="*/ 108365923 h 64"/>
              <a:gd name="T38" fmla="*/ 0 w 57"/>
              <a:gd name="T39" fmla="*/ 126007802 h 64"/>
              <a:gd name="T40" fmla="*/ 17641986 w 57"/>
              <a:gd name="T41" fmla="*/ 126007802 h 64"/>
              <a:gd name="T42" fmla="*/ 37803349 w 57"/>
              <a:gd name="T43" fmla="*/ 143648094 h 64"/>
              <a:gd name="T44" fmla="*/ 37803349 w 57"/>
              <a:gd name="T45" fmla="*/ 143648094 h 64"/>
              <a:gd name="T46" fmla="*/ 55443754 w 57"/>
              <a:gd name="T47" fmla="*/ 161289973 h 64"/>
              <a:gd name="T48" fmla="*/ 73085734 w 57"/>
              <a:gd name="T49" fmla="*/ 161289973 h 64"/>
              <a:gd name="T50" fmla="*/ 90726127 w 57"/>
              <a:gd name="T51" fmla="*/ 161289973 h 64"/>
              <a:gd name="T52" fmla="*/ 108368132 w 57"/>
              <a:gd name="T53" fmla="*/ 143648094 h 64"/>
              <a:gd name="T54" fmla="*/ 108368132 w 57"/>
              <a:gd name="T55" fmla="*/ 143648094 h 64"/>
              <a:gd name="T56" fmla="*/ 126008525 w 57"/>
              <a:gd name="T57" fmla="*/ 126007802 h 64"/>
              <a:gd name="T58" fmla="*/ 126008525 w 57"/>
              <a:gd name="T59" fmla="*/ 126007802 h 64"/>
              <a:gd name="T60" fmla="*/ 143650505 w 57"/>
              <a:gd name="T61" fmla="*/ 108365923 h 64"/>
              <a:gd name="T62" fmla="*/ 143650505 w 57"/>
              <a:gd name="T63" fmla="*/ 90725607 h 64"/>
              <a:gd name="T64" fmla="*/ 143650505 w 57"/>
              <a:gd name="T65" fmla="*/ 70564366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4"/>
              <a:gd name="T101" fmla="*/ 57 w 57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4">
                <a:moveTo>
                  <a:pt x="57" y="28"/>
                </a:moveTo>
                <a:lnTo>
                  <a:pt x="57" y="21"/>
                </a:lnTo>
                <a:lnTo>
                  <a:pt x="50" y="14"/>
                </a:lnTo>
                <a:lnTo>
                  <a:pt x="50" y="7"/>
                </a:lnTo>
                <a:lnTo>
                  <a:pt x="43" y="7"/>
                </a:lnTo>
                <a:lnTo>
                  <a:pt x="43" y="0"/>
                </a:lnTo>
                <a:lnTo>
                  <a:pt x="36" y="0"/>
                </a:lnTo>
                <a:lnTo>
                  <a:pt x="29" y="0"/>
                </a:lnTo>
                <a:lnTo>
                  <a:pt x="22" y="0"/>
                </a:lnTo>
                <a:lnTo>
                  <a:pt x="15" y="0"/>
                </a:lnTo>
                <a:lnTo>
                  <a:pt x="15" y="7"/>
                </a:lnTo>
                <a:lnTo>
                  <a:pt x="7" y="7"/>
                </a:lnTo>
                <a:lnTo>
                  <a:pt x="0" y="14"/>
                </a:lnTo>
                <a:lnTo>
                  <a:pt x="0" y="21"/>
                </a:lnTo>
                <a:lnTo>
                  <a:pt x="0" y="28"/>
                </a:lnTo>
                <a:lnTo>
                  <a:pt x="0" y="36"/>
                </a:lnTo>
                <a:lnTo>
                  <a:pt x="0" y="43"/>
                </a:lnTo>
                <a:lnTo>
                  <a:pt x="0" y="50"/>
                </a:lnTo>
                <a:lnTo>
                  <a:pt x="7" y="50"/>
                </a:lnTo>
                <a:lnTo>
                  <a:pt x="15" y="57"/>
                </a:lnTo>
                <a:lnTo>
                  <a:pt x="22" y="64"/>
                </a:lnTo>
                <a:lnTo>
                  <a:pt x="29" y="64"/>
                </a:lnTo>
                <a:lnTo>
                  <a:pt x="36" y="64"/>
                </a:lnTo>
                <a:lnTo>
                  <a:pt x="43" y="57"/>
                </a:lnTo>
                <a:lnTo>
                  <a:pt x="50" y="50"/>
                </a:lnTo>
                <a:lnTo>
                  <a:pt x="57" y="43"/>
                </a:lnTo>
                <a:lnTo>
                  <a:pt x="57" y="36"/>
                </a:lnTo>
                <a:lnTo>
                  <a:pt x="57" y="28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80" name="Freeform 49"/>
          <p:cNvSpPr>
            <a:spLocks/>
          </p:cNvSpPr>
          <p:nvPr/>
        </p:nvSpPr>
        <p:spPr bwMode="auto">
          <a:xfrm>
            <a:off x="4244975" y="4027488"/>
            <a:ext cx="90488" cy="90487"/>
          </a:xfrm>
          <a:custGeom>
            <a:avLst/>
            <a:gdLst>
              <a:gd name="T0" fmla="*/ 143650505 w 57"/>
              <a:gd name="T1" fmla="*/ 70563991 h 57"/>
              <a:gd name="T2" fmla="*/ 126008525 w 57"/>
              <a:gd name="T3" fmla="*/ 17640204 h 57"/>
              <a:gd name="T4" fmla="*/ 73085734 w 57"/>
              <a:gd name="T5" fmla="*/ 0 h 57"/>
              <a:gd name="T6" fmla="*/ 17641986 w 57"/>
              <a:gd name="T7" fmla="*/ 17640204 h 57"/>
              <a:gd name="T8" fmla="*/ 0 w 57"/>
              <a:gd name="T9" fmla="*/ 70563991 h 57"/>
              <a:gd name="T10" fmla="*/ 17641986 w 57"/>
              <a:gd name="T11" fmla="*/ 126007132 h 57"/>
              <a:gd name="T12" fmla="*/ 73085734 w 57"/>
              <a:gd name="T13" fmla="*/ 143647330 h 57"/>
              <a:gd name="T14" fmla="*/ 126008525 w 57"/>
              <a:gd name="T15" fmla="*/ 126007132 h 57"/>
              <a:gd name="T16" fmla="*/ 143650505 w 57"/>
              <a:gd name="T17" fmla="*/ 70563991 h 57"/>
              <a:gd name="T18" fmla="*/ 143650505 w 57"/>
              <a:gd name="T19" fmla="*/ 70563991 h 5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7"/>
              <a:gd name="T31" fmla="*/ 0 h 57"/>
              <a:gd name="T32" fmla="*/ 57 w 57"/>
              <a:gd name="T33" fmla="*/ 57 h 5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7" h="57">
                <a:moveTo>
                  <a:pt x="57" y="28"/>
                </a:moveTo>
                <a:lnTo>
                  <a:pt x="50" y="7"/>
                </a:lnTo>
                <a:lnTo>
                  <a:pt x="29" y="0"/>
                </a:lnTo>
                <a:lnTo>
                  <a:pt x="7" y="7"/>
                </a:lnTo>
                <a:lnTo>
                  <a:pt x="0" y="28"/>
                </a:lnTo>
                <a:lnTo>
                  <a:pt x="7" y="50"/>
                </a:lnTo>
                <a:lnTo>
                  <a:pt x="29" y="57"/>
                </a:lnTo>
                <a:lnTo>
                  <a:pt x="50" y="50"/>
                </a:lnTo>
                <a:lnTo>
                  <a:pt x="57" y="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81" name="Freeform 50"/>
          <p:cNvSpPr>
            <a:spLocks/>
          </p:cNvSpPr>
          <p:nvPr/>
        </p:nvSpPr>
        <p:spPr bwMode="auto">
          <a:xfrm>
            <a:off x="4244975" y="4027488"/>
            <a:ext cx="90488" cy="90487"/>
          </a:xfrm>
          <a:custGeom>
            <a:avLst/>
            <a:gdLst>
              <a:gd name="T0" fmla="*/ 143650505 w 57"/>
              <a:gd name="T1" fmla="*/ 70563991 h 57"/>
              <a:gd name="T2" fmla="*/ 143650505 w 57"/>
              <a:gd name="T3" fmla="*/ 52922206 h 57"/>
              <a:gd name="T4" fmla="*/ 143650505 w 57"/>
              <a:gd name="T5" fmla="*/ 35281996 h 57"/>
              <a:gd name="T6" fmla="*/ 126008525 w 57"/>
              <a:gd name="T7" fmla="*/ 35281996 h 57"/>
              <a:gd name="T8" fmla="*/ 126008525 w 57"/>
              <a:gd name="T9" fmla="*/ 17640204 h 57"/>
              <a:gd name="T10" fmla="*/ 108368132 w 57"/>
              <a:gd name="T11" fmla="*/ 17640204 h 57"/>
              <a:gd name="T12" fmla="*/ 108368132 w 57"/>
              <a:gd name="T13" fmla="*/ 0 h 57"/>
              <a:gd name="T14" fmla="*/ 90726127 w 57"/>
              <a:gd name="T15" fmla="*/ 0 h 57"/>
              <a:gd name="T16" fmla="*/ 73085734 w 57"/>
              <a:gd name="T17" fmla="*/ 0 h 57"/>
              <a:gd name="T18" fmla="*/ 55443754 w 57"/>
              <a:gd name="T19" fmla="*/ 0 h 57"/>
              <a:gd name="T20" fmla="*/ 37803349 w 57"/>
              <a:gd name="T21" fmla="*/ 0 h 57"/>
              <a:gd name="T22" fmla="*/ 37803349 w 57"/>
              <a:gd name="T23" fmla="*/ 17640204 h 57"/>
              <a:gd name="T24" fmla="*/ 17641986 w 57"/>
              <a:gd name="T25" fmla="*/ 17640204 h 57"/>
              <a:gd name="T26" fmla="*/ 0 w 57"/>
              <a:gd name="T27" fmla="*/ 35281996 h 57"/>
              <a:gd name="T28" fmla="*/ 0 w 57"/>
              <a:gd name="T29" fmla="*/ 35281996 h 57"/>
              <a:gd name="T30" fmla="*/ 0 w 57"/>
              <a:gd name="T31" fmla="*/ 52922206 h 57"/>
              <a:gd name="T32" fmla="*/ 0 w 57"/>
              <a:gd name="T33" fmla="*/ 70563991 h 57"/>
              <a:gd name="T34" fmla="*/ 0 w 57"/>
              <a:gd name="T35" fmla="*/ 88204189 h 57"/>
              <a:gd name="T36" fmla="*/ 0 w 57"/>
              <a:gd name="T37" fmla="*/ 108365347 h 57"/>
              <a:gd name="T38" fmla="*/ 0 w 57"/>
              <a:gd name="T39" fmla="*/ 108365347 h 57"/>
              <a:gd name="T40" fmla="*/ 17641986 w 57"/>
              <a:gd name="T41" fmla="*/ 126007132 h 57"/>
              <a:gd name="T42" fmla="*/ 37803349 w 57"/>
              <a:gd name="T43" fmla="*/ 143647330 h 57"/>
              <a:gd name="T44" fmla="*/ 37803349 w 57"/>
              <a:gd name="T45" fmla="*/ 143647330 h 57"/>
              <a:gd name="T46" fmla="*/ 55443754 w 57"/>
              <a:gd name="T47" fmla="*/ 143647330 h 57"/>
              <a:gd name="T48" fmla="*/ 73085734 w 57"/>
              <a:gd name="T49" fmla="*/ 143647330 h 57"/>
              <a:gd name="T50" fmla="*/ 90726127 w 57"/>
              <a:gd name="T51" fmla="*/ 143647330 h 57"/>
              <a:gd name="T52" fmla="*/ 108368132 w 57"/>
              <a:gd name="T53" fmla="*/ 143647330 h 57"/>
              <a:gd name="T54" fmla="*/ 108368132 w 57"/>
              <a:gd name="T55" fmla="*/ 143647330 h 57"/>
              <a:gd name="T56" fmla="*/ 126008525 w 57"/>
              <a:gd name="T57" fmla="*/ 126007132 h 57"/>
              <a:gd name="T58" fmla="*/ 126008525 w 57"/>
              <a:gd name="T59" fmla="*/ 108365347 h 57"/>
              <a:gd name="T60" fmla="*/ 143650505 w 57"/>
              <a:gd name="T61" fmla="*/ 108365347 h 57"/>
              <a:gd name="T62" fmla="*/ 143650505 w 57"/>
              <a:gd name="T63" fmla="*/ 88204189 h 57"/>
              <a:gd name="T64" fmla="*/ 143650505 w 57"/>
              <a:gd name="T65" fmla="*/ 70563991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57"/>
              <a:gd name="T101" fmla="*/ 57 w 57"/>
              <a:gd name="T102" fmla="*/ 57 h 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57">
                <a:moveTo>
                  <a:pt x="57" y="28"/>
                </a:moveTo>
                <a:lnTo>
                  <a:pt x="57" y="21"/>
                </a:lnTo>
                <a:lnTo>
                  <a:pt x="57" y="14"/>
                </a:lnTo>
                <a:lnTo>
                  <a:pt x="50" y="14"/>
                </a:lnTo>
                <a:lnTo>
                  <a:pt x="50" y="7"/>
                </a:lnTo>
                <a:lnTo>
                  <a:pt x="43" y="7"/>
                </a:lnTo>
                <a:lnTo>
                  <a:pt x="43" y="0"/>
                </a:lnTo>
                <a:lnTo>
                  <a:pt x="36" y="0"/>
                </a:lnTo>
                <a:lnTo>
                  <a:pt x="29" y="0"/>
                </a:lnTo>
                <a:lnTo>
                  <a:pt x="22" y="0"/>
                </a:lnTo>
                <a:lnTo>
                  <a:pt x="15" y="0"/>
                </a:lnTo>
                <a:lnTo>
                  <a:pt x="15" y="7"/>
                </a:lnTo>
                <a:lnTo>
                  <a:pt x="7" y="7"/>
                </a:lnTo>
                <a:lnTo>
                  <a:pt x="0" y="14"/>
                </a:lnTo>
                <a:lnTo>
                  <a:pt x="0" y="21"/>
                </a:lnTo>
                <a:lnTo>
                  <a:pt x="0" y="28"/>
                </a:lnTo>
                <a:lnTo>
                  <a:pt x="0" y="35"/>
                </a:lnTo>
                <a:lnTo>
                  <a:pt x="0" y="43"/>
                </a:lnTo>
                <a:lnTo>
                  <a:pt x="7" y="50"/>
                </a:lnTo>
                <a:lnTo>
                  <a:pt x="15" y="57"/>
                </a:lnTo>
                <a:lnTo>
                  <a:pt x="22" y="57"/>
                </a:lnTo>
                <a:lnTo>
                  <a:pt x="29" y="57"/>
                </a:lnTo>
                <a:lnTo>
                  <a:pt x="36" y="57"/>
                </a:lnTo>
                <a:lnTo>
                  <a:pt x="43" y="57"/>
                </a:lnTo>
                <a:lnTo>
                  <a:pt x="50" y="50"/>
                </a:lnTo>
                <a:lnTo>
                  <a:pt x="50" y="43"/>
                </a:lnTo>
                <a:lnTo>
                  <a:pt x="57" y="43"/>
                </a:lnTo>
                <a:lnTo>
                  <a:pt x="57" y="35"/>
                </a:lnTo>
                <a:lnTo>
                  <a:pt x="57" y="28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82" name="Freeform 51"/>
          <p:cNvSpPr>
            <a:spLocks/>
          </p:cNvSpPr>
          <p:nvPr/>
        </p:nvSpPr>
        <p:spPr bwMode="auto">
          <a:xfrm>
            <a:off x="4706938" y="4489450"/>
            <a:ext cx="90487" cy="100013"/>
          </a:xfrm>
          <a:custGeom>
            <a:avLst/>
            <a:gdLst>
              <a:gd name="T0" fmla="*/ 143647330 w 57"/>
              <a:gd name="T1" fmla="*/ 70564735 h 63"/>
              <a:gd name="T2" fmla="*/ 123486197 w 57"/>
              <a:gd name="T3" fmla="*/ 17641978 h 63"/>
              <a:gd name="T4" fmla="*/ 70563991 w 57"/>
              <a:gd name="T5" fmla="*/ 0 h 63"/>
              <a:gd name="T6" fmla="*/ 17640204 w 57"/>
              <a:gd name="T7" fmla="*/ 17641978 h 63"/>
              <a:gd name="T8" fmla="*/ 0 w 57"/>
              <a:gd name="T9" fmla="*/ 70564735 h 63"/>
              <a:gd name="T10" fmla="*/ 17640204 w 57"/>
              <a:gd name="T11" fmla="*/ 141129471 h 63"/>
              <a:gd name="T12" fmla="*/ 70563991 w 57"/>
              <a:gd name="T13" fmla="*/ 158771442 h 63"/>
              <a:gd name="T14" fmla="*/ 123486197 w 57"/>
              <a:gd name="T15" fmla="*/ 141129471 h 63"/>
              <a:gd name="T16" fmla="*/ 143647330 w 57"/>
              <a:gd name="T17" fmla="*/ 70564735 h 63"/>
              <a:gd name="T18" fmla="*/ 143647330 w 57"/>
              <a:gd name="T19" fmla="*/ 70564735 h 6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7"/>
              <a:gd name="T31" fmla="*/ 0 h 63"/>
              <a:gd name="T32" fmla="*/ 57 w 57"/>
              <a:gd name="T33" fmla="*/ 63 h 6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7" h="63">
                <a:moveTo>
                  <a:pt x="57" y="28"/>
                </a:moveTo>
                <a:lnTo>
                  <a:pt x="49" y="7"/>
                </a:lnTo>
                <a:lnTo>
                  <a:pt x="28" y="0"/>
                </a:lnTo>
                <a:lnTo>
                  <a:pt x="7" y="7"/>
                </a:lnTo>
                <a:lnTo>
                  <a:pt x="0" y="28"/>
                </a:lnTo>
                <a:lnTo>
                  <a:pt x="7" y="56"/>
                </a:lnTo>
                <a:lnTo>
                  <a:pt x="28" y="63"/>
                </a:lnTo>
                <a:lnTo>
                  <a:pt x="49" y="56"/>
                </a:lnTo>
                <a:lnTo>
                  <a:pt x="57" y="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83" name="Freeform 52"/>
          <p:cNvSpPr>
            <a:spLocks/>
          </p:cNvSpPr>
          <p:nvPr/>
        </p:nvSpPr>
        <p:spPr bwMode="auto">
          <a:xfrm>
            <a:off x="4706938" y="4489450"/>
            <a:ext cx="90487" cy="100013"/>
          </a:xfrm>
          <a:custGeom>
            <a:avLst/>
            <a:gdLst>
              <a:gd name="T0" fmla="*/ 143647330 w 57"/>
              <a:gd name="T1" fmla="*/ 70564735 h 63"/>
              <a:gd name="T2" fmla="*/ 143647330 w 57"/>
              <a:gd name="T3" fmla="*/ 70564735 h 63"/>
              <a:gd name="T4" fmla="*/ 143647330 w 57"/>
              <a:gd name="T5" fmla="*/ 52924352 h 63"/>
              <a:gd name="T6" fmla="*/ 143647330 w 57"/>
              <a:gd name="T7" fmla="*/ 35282368 h 63"/>
              <a:gd name="T8" fmla="*/ 123486197 w 57"/>
              <a:gd name="T9" fmla="*/ 17641978 h 63"/>
              <a:gd name="T10" fmla="*/ 105845999 w 57"/>
              <a:gd name="T11" fmla="*/ 17641978 h 63"/>
              <a:gd name="T12" fmla="*/ 105845999 w 57"/>
              <a:gd name="T13" fmla="*/ 0 h 63"/>
              <a:gd name="T14" fmla="*/ 88204189 w 57"/>
              <a:gd name="T15" fmla="*/ 0 h 63"/>
              <a:gd name="T16" fmla="*/ 70563991 w 57"/>
              <a:gd name="T17" fmla="*/ 0 h 63"/>
              <a:gd name="T18" fmla="*/ 52922206 w 57"/>
              <a:gd name="T19" fmla="*/ 0 h 63"/>
              <a:gd name="T20" fmla="*/ 35281996 w 57"/>
              <a:gd name="T21" fmla="*/ 0 h 63"/>
              <a:gd name="T22" fmla="*/ 35281996 w 57"/>
              <a:gd name="T23" fmla="*/ 17641978 h 63"/>
              <a:gd name="T24" fmla="*/ 17640204 w 57"/>
              <a:gd name="T25" fmla="*/ 17641978 h 63"/>
              <a:gd name="T26" fmla="*/ 0 w 57"/>
              <a:gd name="T27" fmla="*/ 35282368 h 63"/>
              <a:gd name="T28" fmla="*/ 0 w 57"/>
              <a:gd name="T29" fmla="*/ 52924352 h 63"/>
              <a:gd name="T30" fmla="*/ 0 w 57"/>
              <a:gd name="T31" fmla="*/ 70564735 h 63"/>
              <a:gd name="T32" fmla="*/ 0 w 57"/>
              <a:gd name="T33" fmla="*/ 70564735 h 63"/>
              <a:gd name="T34" fmla="*/ 0 w 57"/>
              <a:gd name="T35" fmla="*/ 88206707 h 63"/>
              <a:gd name="T36" fmla="*/ 0 w 57"/>
              <a:gd name="T37" fmla="*/ 105847116 h 63"/>
              <a:gd name="T38" fmla="*/ 0 w 57"/>
              <a:gd name="T39" fmla="*/ 123489087 h 63"/>
              <a:gd name="T40" fmla="*/ 17640204 w 57"/>
              <a:gd name="T41" fmla="*/ 123489087 h 63"/>
              <a:gd name="T42" fmla="*/ 35281996 w 57"/>
              <a:gd name="T43" fmla="*/ 141129471 h 63"/>
              <a:gd name="T44" fmla="*/ 35281996 w 57"/>
              <a:gd name="T45" fmla="*/ 141129471 h 63"/>
              <a:gd name="T46" fmla="*/ 52922206 w 57"/>
              <a:gd name="T47" fmla="*/ 158771442 h 63"/>
              <a:gd name="T48" fmla="*/ 70563991 w 57"/>
              <a:gd name="T49" fmla="*/ 158771442 h 63"/>
              <a:gd name="T50" fmla="*/ 88204189 w 57"/>
              <a:gd name="T51" fmla="*/ 158771442 h 63"/>
              <a:gd name="T52" fmla="*/ 105845999 w 57"/>
              <a:gd name="T53" fmla="*/ 141129471 h 63"/>
              <a:gd name="T54" fmla="*/ 105845999 w 57"/>
              <a:gd name="T55" fmla="*/ 141129471 h 63"/>
              <a:gd name="T56" fmla="*/ 123486197 w 57"/>
              <a:gd name="T57" fmla="*/ 123489087 h 63"/>
              <a:gd name="T58" fmla="*/ 143647330 w 57"/>
              <a:gd name="T59" fmla="*/ 123489087 h 63"/>
              <a:gd name="T60" fmla="*/ 143647330 w 57"/>
              <a:gd name="T61" fmla="*/ 105847116 h 63"/>
              <a:gd name="T62" fmla="*/ 143647330 w 57"/>
              <a:gd name="T63" fmla="*/ 88206707 h 63"/>
              <a:gd name="T64" fmla="*/ 143647330 w 57"/>
              <a:gd name="T65" fmla="*/ 70564735 h 6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3"/>
              <a:gd name="T101" fmla="*/ 57 w 57"/>
              <a:gd name="T102" fmla="*/ 63 h 6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3">
                <a:moveTo>
                  <a:pt x="57" y="28"/>
                </a:moveTo>
                <a:lnTo>
                  <a:pt x="57" y="28"/>
                </a:lnTo>
                <a:lnTo>
                  <a:pt x="57" y="21"/>
                </a:lnTo>
                <a:lnTo>
                  <a:pt x="57" y="14"/>
                </a:lnTo>
                <a:lnTo>
                  <a:pt x="49" y="7"/>
                </a:lnTo>
                <a:lnTo>
                  <a:pt x="42" y="7"/>
                </a:lnTo>
                <a:lnTo>
                  <a:pt x="42" y="0"/>
                </a:lnTo>
                <a:lnTo>
                  <a:pt x="35" y="0"/>
                </a:lnTo>
                <a:lnTo>
                  <a:pt x="28" y="0"/>
                </a:lnTo>
                <a:lnTo>
                  <a:pt x="21" y="0"/>
                </a:lnTo>
                <a:lnTo>
                  <a:pt x="14" y="0"/>
                </a:lnTo>
                <a:lnTo>
                  <a:pt x="14" y="7"/>
                </a:lnTo>
                <a:lnTo>
                  <a:pt x="7" y="7"/>
                </a:lnTo>
                <a:lnTo>
                  <a:pt x="0" y="14"/>
                </a:lnTo>
                <a:lnTo>
                  <a:pt x="0" y="21"/>
                </a:lnTo>
                <a:lnTo>
                  <a:pt x="0" y="28"/>
                </a:lnTo>
                <a:lnTo>
                  <a:pt x="0" y="35"/>
                </a:lnTo>
                <a:lnTo>
                  <a:pt x="0" y="42"/>
                </a:lnTo>
                <a:lnTo>
                  <a:pt x="0" y="49"/>
                </a:lnTo>
                <a:lnTo>
                  <a:pt x="7" y="49"/>
                </a:lnTo>
                <a:lnTo>
                  <a:pt x="14" y="56"/>
                </a:lnTo>
                <a:lnTo>
                  <a:pt x="21" y="63"/>
                </a:lnTo>
                <a:lnTo>
                  <a:pt x="28" y="63"/>
                </a:lnTo>
                <a:lnTo>
                  <a:pt x="35" y="63"/>
                </a:lnTo>
                <a:lnTo>
                  <a:pt x="42" y="56"/>
                </a:lnTo>
                <a:lnTo>
                  <a:pt x="49" y="49"/>
                </a:lnTo>
                <a:lnTo>
                  <a:pt x="57" y="49"/>
                </a:lnTo>
                <a:lnTo>
                  <a:pt x="57" y="42"/>
                </a:lnTo>
                <a:lnTo>
                  <a:pt x="57" y="35"/>
                </a:lnTo>
                <a:lnTo>
                  <a:pt x="57" y="28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84" name="Freeform 53"/>
          <p:cNvSpPr>
            <a:spLocks/>
          </p:cNvSpPr>
          <p:nvPr/>
        </p:nvSpPr>
        <p:spPr bwMode="auto">
          <a:xfrm>
            <a:off x="4706938" y="4027488"/>
            <a:ext cx="90487" cy="90487"/>
          </a:xfrm>
          <a:custGeom>
            <a:avLst/>
            <a:gdLst>
              <a:gd name="T0" fmla="*/ 143647330 w 57"/>
              <a:gd name="T1" fmla="*/ 70563991 h 57"/>
              <a:gd name="T2" fmla="*/ 123486197 w 57"/>
              <a:gd name="T3" fmla="*/ 17640204 h 57"/>
              <a:gd name="T4" fmla="*/ 70563991 w 57"/>
              <a:gd name="T5" fmla="*/ 0 h 57"/>
              <a:gd name="T6" fmla="*/ 17640204 w 57"/>
              <a:gd name="T7" fmla="*/ 17640204 h 57"/>
              <a:gd name="T8" fmla="*/ 0 w 57"/>
              <a:gd name="T9" fmla="*/ 70563991 h 57"/>
              <a:gd name="T10" fmla="*/ 17640204 w 57"/>
              <a:gd name="T11" fmla="*/ 126007132 h 57"/>
              <a:gd name="T12" fmla="*/ 70563991 w 57"/>
              <a:gd name="T13" fmla="*/ 143647330 h 57"/>
              <a:gd name="T14" fmla="*/ 123486197 w 57"/>
              <a:gd name="T15" fmla="*/ 126007132 h 57"/>
              <a:gd name="T16" fmla="*/ 143647330 w 57"/>
              <a:gd name="T17" fmla="*/ 70563991 h 57"/>
              <a:gd name="T18" fmla="*/ 143647330 w 57"/>
              <a:gd name="T19" fmla="*/ 70563991 h 5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7"/>
              <a:gd name="T31" fmla="*/ 0 h 57"/>
              <a:gd name="T32" fmla="*/ 57 w 57"/>
              <a:gd name="T33" fmla="*/ 57 h 5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7" h="57">
                <a:moveTo>
                  <a:pt x="57" y="28"/>
                </a:moveTo>
                <a:lnTo>
                  <a:pt x="49" y="7"/>
                </a:lnTo>
                <a:lnTo>
                  <a:pt x="28" y="0"/>
                </a:lnTo>
                <a:lnTo>
                  <a:pt x="7" y="7"/>
                </a:lnTo>
                <a:lnTo>
                  <a:pt x="0" y="28"/>
                </a:lnTo>
                <a:lnTo>
                  <a:pt x="7" y="50"/>
                </a:lnTo>
                <a:lnTo>
                  <a:pt x="28" y="57"/>
                </a:lnTo>
                <a:lnTo>
                  <a:pt x="49" y="50"/>
                </a:lnTo>
                <a:lnTo>
                  <a:pt x="57" y="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85" name="Freeform 54"/>
          <p:cNvSpPr>
            <a:spLocks/>
          </p:cNvSpPr>
          <p:nvPr/>
        </p:nvSpPr>
        <p:spPr bwMode="auto">
          <a:xfrm>
            <a:off x="4706938" y="4027488"/>
            <a:ext cx="90487" cy="90487"/>
          </a:xfrm>
          <a:custGeom>
            <a:avLst/>
            <a:gdLst>
              <a:gd name="T0" fmla="*/ 143647330 w 57"/>
              <a:gd name="T1" fmla="*/ 70563991 h 57"/>
              <a:gd name="T2" fmla="*/ 143647330 w 57"/>
              <a:gd name="T3" fmla="*/ 52922206 h 57"/>
              <a:gd name="T4" fmla="*/ 143647330 w 57"/>
              <a:gd name="T5" fmla="*/ 35281996 h 57"/>
              <a:gd name="T6" fmla="*/ 143647330 w 57"/>
              <a:gd name="T7" fmla="*/ 35281996 h 57"/>
              <a:gd name="T8" fmla="*/ 123486197 w 57"/>
              <a:gd name="T9" fmla="*/ 17640204 h 57"/>
              <a:gd name="T10" fmla="*/ 105845999 w 57"/>
              <a:gd name="T11" fmla="*/ 17640204 h 57"/>
              <a:gd name="T12" fmla="*/ 105845999 w 57"/>
              <a:gd name="T13" fmla="*/ 0 h 57"/>
              <a:gd name="T14" fmla="*/ 88204189 w 57"/>
              <a:gd name="T15" fmla="*/ 0 h 57"/>
              <a:gd name="T16" fmla="*/ 70563991 w 57"/>
              <a:gd name="T17" fmla="*/ 0 h 57"/>
              <a:gd name="T18" fmla="*/ 52922206 w 57"/>
              <a:gd name="T19" fmla="*/ 0 h 57"/>
              <a:gd name="T20" fmla="*/ 35281996 w 57"/>
              <a:gd name="T21" fmla="*/ 0 h 57"/>
              <a:gd name="T22" fmla="*/ 35281996 w 57"/>
              <a:gd name="T23" fmla="*/ 17640204 h 57"/>
              <a:gd name="T24" fmla="*/ 17640204 w 57"/>
              <a:gd name="T25" fmla="*/ 17640204 h 57"/>
              <a:gd name="T26" fmla="*/ 0 w 57"/>
              <a:gd name="T27" fmla="*/ 35281996 h 57"/>
              <a:gd name="T28" fmla="*/ 0 w 57"/>
              <a:gd name="T29" fmla="*/ 35281996 h 57"/>
              <a:gd name="T30" fmla="*/ 0 w 57"/>
              <a:gd name="T31" fmla="*/ 52922206 h 57"/>
              <a:gd name="T32" fmla="*/ 0 w 57"/>
              <a:gd name="T33" fmla="*/ 70563991 h 57"/>
              <a:gd name="T34" fmla="*/ 0 w 57"/>
              <a:gd name="T35" fmla="*/ 88204189 h 57"/>
              <a:gd name="T36" fmla="*/ 0 w 57"/>
              <a:gd name="T37" fmla="*/ 108365347 h 57"/>
              <a:gd name="T38" fmla="*/ 0 w 57"/>
              <a:gd name="T39" fmla="*/ 108365347 h 57"/>
              <a:gd name="T40" fmla="*/ 17640204 w 57"/>
              <a:gd name="T41" fmla="*/ 126007132 h 57"/>
              <a:gd name="T42" fmla="*/ 35281996 w 57"/>
              <a:gd name="T43" fmla="*/ 143647330 h 57"/>
              <a:gd name="T44" fmla="*/ 35281996 w 57"/>
              <a:gd name="T45" fmla="*/ 143647330 h 57"/>
              <a:gd name="T46" fmla="*/ 52922206 w 57"/>
              <a:gd name="T47" fmla="*/ 143647330 h 57"/>
              <a:gd name="T48" fmla="*/ 70563991 w 57"/>
              <a:gd name="T49" fmla="*/ 143647330 h 57"/>
              <a:gd name="T50" fmla="*/ 88204189 w 57"/>
              <a:gd name="T51" fmla="*/ 143647330 h 57"/>
              <a:gd name="T52" fmla="*/ 105845999 w 57"/>
              <a:gd name="T53" fmla="*/ 143647330 h 57"/>
              <a:gd name="T54" fmla="*/ 105845999 w 57"/>
              <a:gd name="T55" fmla="*/ 143647330 h 57"/>
              <a:gd name="T56" fmla="*/ 123486197 w 57"/>
              <a:gd name="T57" fmla="*/ 126007132 h 57"/>
              <a:gd name="T58" fmla="*/ 143647330 w 57"/>
              <a:gd name="T59" fmla="*/ 108365347 h 57"/>
              <a:gd name="T60" fmla="*/ 143647330 w 57"/>
              <a:gd name="T61" fmla="*/ 108365347 h 57"/>
              <a:gd name="T62" fmla="*/ 143647330 w 57"/>
              <a:gd name="T63" fmla="*/ 88204189 h 57"/>
              <a:gd name="T64" fmla="*/ 143647330 w 57"/>
              <a:gd name="T65" fmla="*/ 70563991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57"/>
              <a:gd name="T101" fmla="*/ 57 w 57"/>
              <a:gd name="T102" fmla="*/ 57 h 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57">
                <a:moveTo>
                  <a:pt x="57" y="28"/>
                </a:moveTo>
                <a:lnTo>
                  <a:pt x="57" y="21"/>
                </a:lnTo>
                <a:lnTo>
                  <a:pt x="57" y="14"/>
                </a:lnTo>
                <a:lnTo>
                  <a:pt x="49" y="7"/>
                </a:lnTo>
                <a:lnTo>
                  <a:pt x="42" y="7"/>
                </a:lnTo>
                <a:lnTo>
                  <a:pt x="42" y="0"/>
                </a:lnTo>
                <a:lnTo>
                  <a:pt x="35" y="0"/>
                </a:lnTo>
                <a:lnTo>
                  <a:pt x="28" y="0"/>
                </a:lnTo>
                <a:lnTo>
                  <a:pt x="21" y="0"/>
                </a:lnTo>
                <a:lnTo>
                  <a:pt x="14" y="0"/>
                </a:lnTo>
                <a:lnTo>
                  <a:pt x="14" y="7"/>
                </a:lnTo>
                <a:lnTo>
                  <a:pt x="7" y="7"/>
                </a:lnTo>
                <a:lnTo>
                  <a:pt x="0" y="14"/>
                </a:lnTo>
                <a:lnTo>
                  <a:pt x="0" y="21"/>
                </a:lnTo>
                <a:lnTo>
                  <a:pt x="0" y="28"/>
                </a:lnTo>
                <a:lnTo>
                  <a:pt x="0" y="35"/>
                </a:lnTo>
                <a:lnTo>
                  <a:pt x="0" y="43"/>
                </a:lnTo>
                <a:lnTo>
                  <a:pt x="7" y="50"/>
                </a:lnTo>
                <a:lnTo>
                  <a:pt x="14" y="57"/>
                </a:lnTo>
                <a:lnTo>
                  <a:pt x="21" y="57"/>
                </a:lnTo>
                <a:lnTo>
                  <a:pt x="28" y="57"/>
                </a:lnTo>
                <a:lnTo>
                  <a:pt x="35" y="57"/>
                </a:lnTo>
                <a:lnTo>
                  <a:pt x="42" y="57"/>
                </a:lnTo>
                <a:lnTo>
                  <a:pt x="49" y="50"/>
                </a:lnTo>
                <a:lnTo>
                  <a:pt x="57" y="43"/>
                </a:lnTo>
                <a:lnTo>
                  <a:pt x="57" y="35"/>
                </a:lnTo>
                <a:lnTo>
                  <a:pt x="57" y="28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86" name="Freeform 55"/>
          <p:cNvSpPr>
            <a:spLocks/>
          </p:cNvSpPr>
          <p:nvPr/>
        </p:nvSpPr>
        <p:spPr bwMode="auto">
          <a:xfrm>
            <a:off x="3773488" y="4949825"/>
            <a:ext cx="101600" cy="101600"/>
          </a:xfrm>
          <a:custGeom>
            <a:avLst/>
            <a:gdLst>
              <a:gd name="T0" fmla="*/ 161289973 w 64"/>
              <a:gd name="T1" fmla="*/ 70564366 h 64"/>
              <a:gd name="T2" fmla="*/ 141128732 w 64"/>
              <a:gd name="T3" fmla="*/ 17640298 h 64"/>
              <a:gd name="T4" fmla="*/ 88204658 w 64"/>
              <a:gd name="T5" fmla="*/ 0 h 64"/>
              <a:gd name="T6" fmla="*/ 17640298 w 64"/>
              <a:gd name="T7" fmla="*/ 17640298 h 64"/>
              <a:gd name="T8" fmla="*/ 0 w 64"/>
              <a:gd name="T9" fmla="*/ 70564366 h 64"/>
              <a:gd name="T10" fmla="*/ 17640298 w 64"/>
              <a:gd name="T11" fmla="*/ 143648094 h 64"/>
              <a:gd name="T12" fmla="*/ 88204658 w 64"/>
              <a:gd name="T13" fmla="*/ 161289973 h 64"/>
              <a:gd name="T14" fmla="*/ 141128732 w 64"/>
              <a:gd name="T15" fmla="*/ 143648094 h 64"/>
              <a:gd name="T16" fmla="*/ 161289973 w 64"/>
              <a:gd name="T17" fmla="*/ 70564366 h 64"/>
              <a:gd name="T18" fmla="*/ 161289973 w 64"/>
              <a:gd name="T19" fmla="*/ 70564366 h 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4"/>
              <a:gd name="T31" fmla="*/ 0 h 64"/>
              <a:gd name="T32" fmla="*/ 64 w 64"/>
              <a:gd name="T33" fmla="*/ 64 h 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4" h="64">
                <a:moveTo>
                  <a:pt x="64" y="28"/>
                </a:moveTo>
                <a:lnTo>
                  <a:pt x="56" y="7"/>
                </a:lnTo>
                <a:lnTo>
                  <a:pt x="35" y="0"/>
                </a:lnTo>
                <a:lnTo>
                  <a:pt x="7" y="7"/>
                </a:lnTo>
                <a:lnTo>
                  <a:pt x="0" y="28"/>
                </a:lnTo>
                <a:lnTo>
                  <a:pt x="7" y="57"/>
                </a:lnTo>
                <a:lnTo>
                  <a:pt x="35" y="64"/>
                </a:lnTo>
                <a:lnTo>
                  <a:pt x="56" y="57"/>
                </a:lnTo>
                <a:lnTo>
                  <a:pt x="64" y="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87" name="Freeform 56"/>
          <p:cNvSpPr>
            <a:spLocks/>
          </p:cNvSpPr>
          <p:nvPr/>
        </p:nvSpPr>
        <p:spPr bwMode="auto">
          <a:xfrm>
            <a:off x="3773488" y="4949825"/>
            <a:ext cx="101600" cy="101600"/>
          </a:xfrm>
          <a:custGeom>
            <a:avLst/>
            <a:gdLst>
              <a:gd name="T0" fmla="*/ 161289973 w 64"/>
              <a:gd name="T1" fmla="*/ 70564366 h 64"/>
              <a:gd name="T2" fmla="*/ 161289973 w 64"/>
              <a:gd name="T3" fmla="*/ 52922487 h 64"/>
              <a:gd name="T4" fmla="*/ 161289973 w 64"/>
              <a:gd name="T5" fmla="*/ 52922487 h 64"/>
              <a:gd name="T6" fmla="*/ 141128732 w 64"/>
              <a:gd name="T7" fmla="*/ 35282183 h 64"/>
              <a:gd name="T8" fmla="*/ 141128732 w 64"/>
              <a:gd name="T9" fmla="*/ 17640298 h 64"/>
              <a:gd name="T10" fmla="*/ 123486853 w 64"/>
              <a:gd name="T11" fmla="*/ 17640298 h 64"/>
              <a:gd name="T12" fmla="*/ 105846562 w 64"/>
              <a:gd name="T13" fmla="*/ 0 h 64"/>
              <a:gd name="T14" fmla="*/ 88204658 w 64"/>
              <a:gd name="T15" fmla="*/ 0 h 64"/>
              <a:gd name="T16" fmla="*/ 88204658 w 64"/>
              <a:gd name="T17" fmla="*/ 0 h 64"/>
              <a:gd name="T18" fmla="*/ 70564366 w 64"/>
              <a:gd name="T19" fmla="*/ 0 h 64"/>
              <a:gd name="T20" fmla="*/ 52922487 w 64"/>
              <a:gd name="T21" fmla="*/ 0 h 64"/>
              <a:gd name="T22" fmla="*/ 35282183 w 64"/>
              <a:gd name="T23" fmla="*/ 17640298 h 64"/>
              <a:gd name="T24" fmla="*/ 35282183 w 64"/>
              <a:gd name="T25" fmla="*/ 17640298 h 64"/>
              <a:gd name="T26" fmla="*/ 17640298 w 64"/>
              <a:gd name="T27" fmla="*/ 35282183 h 64"/>
              <a:gd name="T28" fmla="*/ 17640298 w 64"/>
              <a:gd name="T29" fmla="*/ 52922487 h 64"/>
              <a:gd name="T30" fmla="*/ 0 w 64"/>
              <a:gd name="T31" fmla="*/ 52922487 h 64"/>
              <a:gd name="T32" fmla="*/ 0 w 64"/>
              <a:gd name="T33" fmla="*/ 70564366 h 64"/>
              <a:gd name="T34" fmla="*/ 0 w 64"/>
              <a:gd name="T35" fmla="*/ 90725607 h 64"/>
              <a:gd name="T36" fmla="*/ 17640298 w 64"/>
              <a:gd name="T37" fmla="*/ 108365923 h 64"/>
              <a:gd name="T38" fmla="*/ 17640298 w 64"/>
              <a:gd name="T39" fmla="*/ 126007802 h 64"/>
              <a:gd name="T40" fmla="*/ 35282183 w 64"/>
              <a:gd name="T41" fmla="*/ 126007802 h 64"/>
              <a:gd name="T42" fmla="*/ 35282183 w 64"/>
              <a:gd name="T43" fmla="*/ 143648094 h 64"/>
              <a:gd name="T44" fmla="*/ 52922487 w 64"/>
              <a:gd name="T45" fmla="*/ 143648094 h 64"/>
              <a:gd name="T46" fmla="*/ 70564366 w 64"/>
              <a:gd name="T47" fmla="*/ 161289973 h 64"/>
              <a:gd name="T48" fmla="*/ 88204658 w 64"/>
              <a:gd name="T49" fmla="*/ 161289973 h 64"/>
              <a:gd name="T50" fmla="*/ 88204658 w 64"/>
              <a:gd name="T51" fmla="*/ 161289973 h 64"/>
              <a:gd name="T52" fmla="*/ 105846562 w 64"/>
              <a:gd name="T53" fmla="*/ 143648094 h 64"/>
              <a:gd name="T54" fmla="*/ 123486853 w 64"/>
              <a:gd name="T55" fmla="*/ 143648094 h 64"/>
              <a:gd name="T56" fmla="*/ 141128732 w 64"/>
              <a:gd name="T57" fmla="*/ 126007802 h 64"/>
              <a:gd name="T58" fmla="*/ 141128732 w 64"/>
              <a:gd name="T59" fmla="*/ 126007802 h 64"/>
              <a:gd name="T60" fmla="*/ 161289973 w 64"/>
              <a:gd name="T61" fmla="*/ 108365923 h 64"/>
              <a:gd name="T62" fmla="*/ 161289973 w 64"/>
              <a:gd name="T63" fmla="*/ 90725607 h 64"/>
              <a:gd name="T64" fmla="*/ 161289973 w 64"/>
              <a:gd name="T65" fmla="*/ 70564366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64"/>
              <a:gd name="T100" fmla="*/ 0 h 64"/>
              <a:gd name="T101" fmla="*/ 64 w 64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64" h="64">
                <a:moveTo>
                  <a:pt x="64" y="28"/>
                </a:moveTo>
                <a:lnTo>
                  <a:pt x="64" y="21"/>
                </a:lnTo>
                <a:lnTo>
                  <a:pt x="56" y="14"/>
                </a:lnTo>
                <a:lnTo>
                  <a:pt x="56" y="7"/>
                </a:lnTo>
                <a:lnTo>
                  <a:pt x="49" y="7"/>
                </a:lnTo>
                <a:lnTo>
                  <a:pt x="42" y="0"/>
                </a:lnTo>
                <a:lnTo>
                  <a:pt x="35" y="0"/>
                </a:lnTo>
                <a:lnTo>
                  <a:pt x="28" y="0"/>
                </a:lnTo>
                <a:lnTo>
                  <a:pt x="21" y="0"/>
                </a:lnTo>
                <a:lnTo>
                  <a:pt x="14" y="7"/>
                </a:lnTo>
                <a:lnTo>
                  <a:pt x="7" y="14"/>
                </a:lnTo>
                <a:lnTo>
                  <a:pt x="7" y="21"/>
                </a:lnTo>
                <a:lnTo>
                  <a:pt x="0" y="21"/>
                </a:lnTo>
                <a:lnTo>
                  <a:pt x="0" y="28"/>
                </a:lnTo>
                <a:lnTo>
                  <a:pt x="0" y="36"/>
                </a:lnTo>
                <a:lnTo>
                  <a:pt x="7" y="43"/>
                </a:lnTo>
                <a:lnTo>
                  <a:pt x="7" y="50"/>
                </a:lnTo>
                <a:lnTo>
                  <a:pt x="14" y="50"/>
                </a:lnTo>
                <a:lnTo>
                  <a:pt x="14" y="57"/>
                </a:lnTo>
                <a:lnTo>
                  <a:pt x="21" y="57"/>
                </a:lnTo>
                <a:lnTo>
                  <a:pt x="28" y="64"/>
                </a:lnTo>
                <a:lnTo>
                  <a:pt x="35" y="64"/>
                </a:lnTo>
                <a:lnTo>
                  <a:pt x="42" y="57"/>
                </a:lnTo>
                <a:lnTo>
                  <a:pt x="49" y="57"/>
                </a:lnTo>
                <a:lnTo>
                  <a:pt x="56" y="50"/>
                </a:lnTo>
                <a:lnTo>
                  <a:pt x="64" y="43"/>
                </a:lnTo>
                <a:lnTo>
                  <a:pt x="64" y="36"/>
                </a:lnTo>
                <a:lnTo>
                  <a:pt x="64" y="28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88" name="Freeform 57"/>
          <p:cNvSpPr>
            <a:spLocks/>
          </p:cNvSpPr>
          <p:nvPr/>
        </p:nvSpPr>
        <p:spPr bwMode="auto">
          <a:xfrm>
            <a:off x="3773488" y="4489450"/>
            <a:ext cx="101600" cy="100013"/>
          </a:xfrm>
          <a:custGeom>
            <a:avLst/>
            <a:gdLst>
              <a:gd name="T0" fmla="*/ 161289973 w 64"/>
              <a:gd name="T1" fmla="*/ 70564735 h 63"/>
              <a:gd name="T2" fmla="*/ 141128732 w 64"/>
              <a:gd name="T3" fmla="*/ 17641978 h 63"/>
              <a:gd name="T4" fmla="*/ 88204658 w 64"/>
              <a:gd name="T5" fmla="*/ 0 h 63"/>
              <a:gd name="T6" fmla="*/ 17640298 w 64"/>
              <a:gd name="T7" fmla="*/ 17641978 h 63"/>
              <a:gd name="T8" fmla="*/ 0 w 64"/>
              <a:gd name="T9" fmla="*/ 70564735 h 63"/>
              <a:gd name="T10" fmla="*/ 17640298 w 64"/>
              <a:gd name="T11" fmla="*/ 141129471 h 63"/>
              <a:gd name="T12" fmla="*/ 88204658 w 64"/>
              <a:gd name="T13" fmla="*/ 158771442 h 63"/>
              <a:gd name="T14" fmla="*/ 141128732 w 64"/>
              <a:gd name="T15" fmla="*/ 141129471 h 63"/>
              <a:gd name="T16" fmla="*/ 161289973 w 64"/>
              <a:gd name="T17" fmla="*/ 70564735 h 63"/>
              <a:gd name="T18" fmla="*/ 161289973 w 64"/>
              <a:gd name="T19" fmla="*/ 70564735 h 6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4"/>
              <a:gd name="T31" fmla="*/ 0 h 63"/>
              <a:gd name="T32" fmla="*/ 64 w 64"/>
              <a:gd name="T33" fmla="*/ 63 h 6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4" h="63">
                <a:moveTo>
                  <a:pt x="64" y="28"/>
                </a:moveTo>
                <a:lnTo>
                  <a:pt x="56" y="7"/>
                </a:lnTo>
                <a:lnTo>
                  <a:pt x="35" y="0"/>
                </a:lnTo>
                <a:lnTo>
                  <a:pt x="7" y="7"/>
                </a:lnTo>
                <a:lnTo>
                  <a:pt x="0" y="28"/>
                </a:lnTo>
                <a:lnTo>
                  <a:pt x="7" y="56"/>
                </a:lnTo>
                <a:lnTo>
                  <a:pt x="35" y="63"/>
                </a:lnTo>
                <a:lnTo>
                  <a:pt x="56" y="56"/>
                </a:lnTo>
                <a:lnTo>
                  <a:pt x="64" y="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89" name="Freeform 58"/>
          <p:cNvSpPr>
            <a:spLocks/>
          </p:cNvSpPr>
          <p:nvPr/>
        </p:nvSpPr>
        <p:spPr bwMode="auto">
          <a:xfrm>
            <a:off x="3773488" y="4489450"/>
            <a:ext cx="101600" cy="100013"/>
          </a:xfrm>
          <a:custGeom>
            <a:avLst/>
            <a:gdLst>
              <a:gd name="T0" fmla="*/ 161289973 w 64"/>
              <a:gd name="T1" fmla="*/ 70564735 h 63"/>
              <a:gd name="T2" fmla="*/ 161289973 w 64"/>
              <a:gd name="T3" fmla="*/ 70564735 h 63"/>
              <a:gd name="T4" fmla="*/ 161289973 w 64"/>
              <a:gd name="T5" fmla="*/ 52924352 h 63"/>
              <a:gd name="T6" fmla="*/ 141128732 w 64"/>
              <a:gd name="T7" fmla="*/ 35282368 h 63"/>
              <a:gd name="T8" fmla="*/ 141128732 w 64"/>
              <a:gd name="T9" fmla="*/ 17641978 h 63"/>
              <a:gd name="T10" fmla="*/ 123486853 w 64"/>
              <a:gd name="T11" fmla="*/ 17641978 h 63"/>
              <a:gd name="T12" fmla="*/ 105846562 w 64"/>
              <a:gd name="T13" fmla="*/ 0 h 63"/>
              <a:gd name="T14" fmla="*/ 88204658 w 64"/>
              <a:gd name="T15" fmla="*/ 0 h 63"/>
              <a:gd name="T16" fmla="*/ 88204658 w 64"/>
              <a:gd name="T17" fmla="*/ 0 h 63"/>
              <a:gd name="T18" fmla="*/ 70564366 w 64"/>
              <a:gd name="T19" fmla="*/ 0 h 63"/>
              <a:gd name="T20" fmla="*/ 52922487 w 64"/>
              <a:gd name="T21" fmla="*/ 0 h 63"/>
              <a:gd name="T22" fmla="*/ 35282183 w 64"/>
              <a:gd name="T23" fmla="*/ 17641978 h 63"/>
              <a:gd name="T24" fmla="*/ 35282183 w 64"/>
              <a:gd name="T25" fmla="*/ 17641978 h 63"/>
              <a:gd name="T26" fmla="*/ 17640298 w 64"/>
              <a:gd name="T27" fmla="*/ 35282368 h 63"/>
              <a:gd name="T28" fmla="*/ 17640298 w 64"/>
              <a:gd name="T29" fmla="*/ 52924352 h 63"/>
              <a:gd name="T30" fmla="*/ 0 w 64"/>
              <a:gd name="T31" fmla="*/ 70564735 h 63"/>
              <a:gd name="T32" fmla="*/ 0 w 64"/>
              <a:gd name="T33" fmla="*/ 70564735 h 63"/>
              <a:gd name="T34" fmla="*/ 0 w 64"/>
              <a:gd name="T35" fmla="*/ 88206707 h 63"/>
              <a:gd name="T36" fmla="*/ 17640298 w 64"/>
              <a:gd name="T37" fmla="*/ 105847116 h 63"/>
              <a:gd name="T38" fmla="*/ 17640298 w 64"/>
              <a:gd name="T39" fmla="*/ 123489087 h 63"/>
              <a:gd name="T40" fmla="*/ 35282183 w 64"/>
              <a:gd name="T41" fmla="*/ 123489087 h 63"/>
              <a:gd name="T42" fmla="*/ 35282183 w 64"/>
              <a:gd name="T43" fmla="*/ 141129471 h 63"/>
              <a:gd name="T44" fmla="*/ 52922487 w 64"/>
              <a:gd name="T45" fmla="*/ 141129471 h 63"/>
              <a:gd name="T46" fmla="*/ 70564366 w 64"/>
              <a:gd name="T47" fmla="*/ 158771442 h 63"/>
              <a:gd name="T48" fmla="*/ 88204658 w 64"/>
              <a:gd name="T49" fmla="*/ 158771442 h 63"/>
              <a:gd name="T50" fmla="*/ 88204658 w 64"/>
              <a:gd name="T51" fmla="*/ 158771442 h 63"/>
              <a:gd name="T52" fmla="*/ 105846562 w 64"/>
              <a:gd name="T53" fmla="*/ 141129471 h 63"/>
              <a:gd name="T54" fmla="*/ 123486853 w 64"/>
              <a:gd name="T55" fmla="*/ 141129471 h 63"/>
              <a:gd name="T56" fmla="*/ 141128732 w 64"/>
              <a:gd name="T57" fmla="*/ 123489087 h 63"/>
              <a:gd name="T58" fmla="*/ 141128732 w 64"/>
              <a:gd name="T59" fmla="*/ 123489087 h 63"/>
              <a:gd name="T60" fmla="*/ 161289973 w 64"/>
              <a:gd name="T61" fmla="*/ 105847116 h 63"/>
              <a:gd name="T62" fmla="*/ 161289973 w 64"/>
              <a:gd name="T63" fmla="*/ 88206707 h 63"/>
              <a:gd name="T64" fmla="*/ 161289973 w 64"/>
              <a:gd name="T65" fmla="*/ 70564735 h 6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64"/>
              <a:gd name="T100" fmla="*/ 0 h 63"/>
              <a:gd name="T101" fmla="*/ 64 w 64"/>
              <a:gd name="T102" fmla="*/ 63 h 6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64" h="63">
                <a:moveTo>
                  <a:pt x="64" y="28"/>
                </a:moveTo>
                <a:lnTo>
                  <a:pt x="64" y="28"/>
                </a:lnTo>
                <a:lnTo>
                  <a:pt x="64" y="21"/>
                </a:lnTo>
                <a:lnTo>
                  <a:pt x="56" y="14"/>
                </a:lnTo>
                <a:lnTo>
                  <a:pt x="56" y="7"/>
                </a:lnTo>
                <a:lnTo>
                  <a:pt x="49" y="7"/>
                </a:lnTo>
                <a:lnTo>
                  <a:pt x="42" y="0"/>
                </a:lnTo>
                <a:lnTo>
                  <a:pt x="35" y="0"/>
                </a:lnTo>
                <a:lnTo>
                  <a:pt x="28" y="0"/>
                </a:lnTo>
                <a:lnTo>
                  <a:pt x="21" y="0"/>
                </a:lnTo>
                <a:lnTo>
                  <a:pt x="14" y="7"/>
                </a:lnTo>
                <a:lnTo>
                  <a:pt x="7" y="14"/>
                </a:lnTo>
                <a:lnTo>
                  <a:pt x="7" y="21"/>
                </a:lnTo>
                <a:lnTo>
                  <a:pt x="0" y="28"/>
                </a:lnTo>
                <a:lnTo>
                  <a:pt x="0" y="35"/>
                </a:lnTo>
                <a:lnTo>
                  <a:pt x="7" y="42"/>
                </a:lnTo>
                <a:lnTo>
                  <a:pt x="7" y="49"/>
                </a:lnTo>
                <a:lnTo>
                  <a:pt x="14" y="49"/>
                </a:lnTo>
                <a:lnTo>
                  <a:pt x="14" y="56"/>
                </a:lnTo>
                <a:lnTo>
                  <a:pt x="21" y="56"/>
                </a:lnTo>
                <a:lnTo>
                  <a:pt x="28" y="63"/>
                </a:lnTo>
                <a:lnTo>
                  <a:pt x="35" y="63"/>
                </a:lnTo>
                <a:lnTo>
                  <a:pt x="42" y="56"/>
                </a:lnTo>
                <a:lnTo>
                  <a:pt x="49" y="56"/>
                </a:lnTo>
                <a:lnTo>
                  <a:pt x="56" y="49"/>
                </a:lnTo>
                <a:lnTo>
                  <a:pt x="64" y="42"/>
                </a:lnTo>
                <a:lnTo>
                  <a:pt x="64" y="35"/>
                </a:lnTo>
                <a:lnTo>
                  <a:pt x="64" y="28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90" name="Freeform 59"/>
          <p:cNvSpPr>
            <a:spLocks/>
          </p:cNvSpPr>
          <p:nvPr/>
        </p:nvSpPr>
        <p:spPr bwMode="auto">
          <a:xfrm>
            <a:off x="3773488" y="4027488"/>
            <a:ext cx="101600" cy="90487"/>
          </a:xfrm>
          <a:custGeom>
            <a:avLst/>
            <a:gdLst>
              <a:gd name="T0" fmla="*/ 161289973 w 64"/>
              <a:gd name="T1" fmla="*/ 70563991 h 57"/>
              <a:gd name="T2" fmla="*/ 141128732 w 64"/>
              <a:gd name="T3" fmla="*/ 17640204 h 57"/>
              <a:gd name="T4" fmla="*/ 88204658 w 64"/>
              <a:gd name="T5" fmla="*/ 0 h 57"/>
              <a:gd name="T6" fmla="*/ 17640298 w 64"/>
              <a:gd name="T7" fmla="*/ 17640204 h 57"/>
              <a:gd name="T8" fmla="*/ 0 w 64"/>
              <a:gd name="T9" fmla="*/ 70563991 h 57"/>
              <a:gd name="T10" fmla="*/ 17640298 w 64"/>
              <a:gd name="T11" fmla="*/ 126007132 h 57"/>
              <a:gd name="T12" fmla="*/ 88204658 w 64"/>
              <a:gd name="T13" fmla="*/ 143647330 h 57"/>
              <a:gd name="T14" fmla="*/ 141128732 w 64"/>
              <a:gd name="T15" fmla="*/ 126007132 h 57"/>
              <a:gd name="T16" fmla="*/ 161289973 w 64"/>
              <a:gd name="T17" fmla="*/ 70563991 h 57"/>
              <a:gd name="T18" fmla="*/ 161289973 w 64"/>
              <a:gd name="T19" fmla="*/ 70563991 h 5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4"/>
              <a:gd name="T31" fmla="*/ 0 h 57"/>
              <a:gd name="T32" fmla="*/ 64 w 64"/>
              <a:gd name="T33" fmla="*/ 57 h 5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4" h="57">
                <a:moveTo>
                  <a:pt x="64" y="28"/>
                </a:moveTo>
                <a:lnTo>
                  <a:pt x="56" y="7"/>
                </a:lnTo>
                <a:lnTo>
                  <a:pt x="35" y="0"/>
                </a:lnTo>
                <a:lnTo>
                  <a:pt x="7" y="7"/>
                </a:lnTo>
                <a:lnTo>
                  <a:pt x="0" y="28"/>
                </a:lnTo>
                <a:lnTo>
                  <a:pt x="7" y="50"/>
                </a:lnTo>
                <a:lnTo>
                  <a:pt x="35" y="57"/>
                </a:lnTo>
                <a:lnTo>
                  <a:pt x="56" y="50"/>
                </a:lnTo>
                <a:lnTo>
                  <a:pt x="64" y="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91" name="Freeform 60"/>
          <p:cNvSpPr>
            <a:spLocks/>
          </p:cNvSpPr>
          <p:nvPr/>
        </p:nvSpPr>
        <p:spPr bwMode="auto">
          <a:xfrm>
            <a:off x="3773488" y="4027488"/>
            <a:ext cx="101600" cy="90487"/>
          </a:xfrm>
          <a:custGeom>
            <a:avLst/>
            <a:gdLst>
              <a:gd name="T0" fmla="*/ 161289973 w 64"/>
              <a:gd name="T1" fmla="*/ 70563991 h 57"/>
              <a:gd name="T2" fmla="*/ 161289973 w 64"/>
              <a:gd name="T3" fmla="*/ 52922206 h 57"/>
              <a:gd name="T4" fmla="*/ 161289973 w 64"/>
              <a:gd name="T5" fmla="*/ 35281996 h 57"/>
              <a:gd name="T6" fmla="*/ 141128732 w 64"/>
              <a:gd name="T7" fmla="*/ 35281996 h 57"/>
              <a:gd name="T8" fmla="*/ 141128732 w 64"/>
              <a:gd name="T9" fmla="*/ 17640204 h 57"/>
              <a:gd name="T10" fmla="*/ 123486853 w 64"/>
              <a:gd name="T11" fmla="*/ 17640204 h 57"/>
              <a:gd name="T12" fmla="*/ 105846562 w 64"/>
              <a:gd name="T13" fmla="*/ 0 h 57"/>
              <a:gd name="T14" fmla="*/ 88204658 w 64"/>
              <a:gd name="T15" fmla="*/ 0 h 57"/>
              <a:gd name="T16" fmla="*/ 88204658 w 64"/>
              <a:gd name="T17" fmla="*/ 0 h 57"/>
              <a:gd name="T18" fmla="*/ 70564366 w 64"/>
              <a:gd name="T19" fmla="*/ 0 h 57"/>
              <a:gd name="T20" fmla="*/ 52922487 w 64"/>
              <a:gd name="T21" fmla="*/ 0 h 57"/>
              <a:gd name="T22" fmla="*/ 35282183 w 64"/>
              <a:gd name="T23" fmla="*/ 17640204 h 57"/>
              <a:gd name="T24" fmla="*/ 35282183 w 64"/>
              <a:gd name="T25" fmla="*/ 17640204 h 57"/>
              <a:gd name="T26" fmla="*/ 17640298 w 64"/>
              <a:gd name="T27" fmla="*/ 35281996 h 57"/>
              <a:gd name="T28" fmla="*/ 17640298 w 64"/>
              <a:gd name="T29" fmla="*/ 35281996 h 57"/>
              <a:gd name="T30" fmla="*/ 0 w 64"/>
              <a:gd name="T31" fmla="*/ 52922206 h 57"/>
              <a:gd name="T32" fmla="*/ 0 w 64"/>
              <a:gd name="T33" fmla="*/ 70563991 h 57"/>
              <a:gd name="T34" fmla="*/ 0 w 64"/>
              <a:gd name="T35" fmla="*/ 88204189 h 57"/>
              <a:gd name="T36" fmla="*/ 17640298 w 64"/>
              <a:gd name="T37" fmla="*/ 108365347 h 57"/>
              <a:gd name="T38" fmla="*/ 17640298 w 64"/>
              <a:gd name="T39" fmla="*/ 108365347 h 57"/>
              <a:gd name="T40" fmla="*/ 35282183 w 64"/>
              <a:gd name="T41" fmla="*/ 126007132 h 57"/>
              <a:gd name="T42" fmla="*/ 35282183 w 64"/>
              <a:gd name="T43" fmla="*/ 143647330 h 57"/>
              <a:gd name="T44" fmla="*/ 52922487 w 64"/>
              <a:gd name="T45" fmla="*/ 143647330 h 57"/>
              <a:gd name="T46" fmla="*/ 70564366 w 64"/>
              <a:gd name="T47" fmla="*/ 143647330 h 57"/>
              <a:gd name="T48" fmla="*/ 88204658 w 64"/>
              <a:gd name="T49" fmla="*/ 143647330 h 57"/>
              <a:gd name="T50" fmla="*/ 88204658 w 64"/>
              <a:gd name="T51" fmla="*/ 143647330 h 57"/>
              <a:gd name="T52" fmla="*/ 105846562 w 64"/>
              <a:gd name="T53" fmla="*/ 143647330 h 57"/>
              <a:gd name="T54" fmla="*/ 123486853 w 64"/>
              <a:gd name="T55" fmla="*/ 143647330 h 57"/>
              <a:gd name="T56" fmla="*/ 141128732 w 64"/>
              <a:gd name="T57" fmla="*/ 126007132 h 57"/>
              <a:gd name="T58" fmla="*/ 141128732 w 64"/>
              <a:gd name="T59" fmla="*/ 108365347 h 57"/>
              <a:gd name="T60" fmla="*/ 161289973 w 64"/>
              <a:gd name="T61" fmla="*/ 108365347 h 57"/>
              <a:gd name="T62" fmla="*/ 161289973 w 64"/>
              <a:gd name="T63" fmla="*/ 88204189 h 57"/>
              <a:gd name="T64" fmla="*/ 161289973 w 64"/>
              <a:gd name="T65" fmla="*/ 70563991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64"/>
              <a:gd name="T100" fmla="*/ 0 h 57"/>
              <a:gd name="T101" fmla="*/ 64 w 64"/>
              <a:gd name="T102" fmla="*/ 57 h 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64" h="57">
                <a:moveTo>
                  <a:pt x="64" y="28"/>
                </a:moveTo>
                <a:lnTo>
                  <a:pt x="64" y="21"/>
                </a:lnTo>
                <a:lnTo>
                  <a:pt x="64" y="14"/>
                </a:lnTo>
                <a:lnTo>
                  <a:pt x="56" y="14"/>
                </a:lnTo>
                <a:lnTo>
                  <a:pt x="56" y="7"/>
                </a:lnTo>
                <a:lnTo>
                  <a:pt x="49" y="7"/>
                </a:lnTo>
                <a:lnTo>
                  <a:pt x="42" y="0"/>
                </a:lnTo>
                <a:lnTo>
                  <a:pt x="35" y="0"/>
                </a:lnTo>
                <a:lnTo>
                  <a:pt x="28" y="0"/>
                </a:lnTo>
                <a:lnTo>
                  <a:pt x="21" y="0"/>
                </a:lnTo>
                <a:lnTo>
                  <a:pt x="14" y="7"/>
                </a:lnTo>
                <a:lnTo>
                  <a:pt x="7" y="14"/>
                </a:lnTo>
                <a:lnTo>
                  <a:pt x="0" y="21"/>
                </a:lnTo>
                <a:lnTo>
                  <a:pt x="0" y="28"/>
                </a:lnTo>
                <a:lnTo>
                  <a:pt x="0" y="35"/>
                </a:lnTo>
                <a:lnTo>
                  <a:pt x="7" y="43"/>
                </a:lnTo>
                <a:lnTo>
                  <a:pt x="14" y="50"/>
                </a:lnTo>
                <a:lnTo>
                  <a:pt x="14" y="57"/>
                </a:lnTo>
                <a:lnTo>
                  <a:pt x="21" y="57"/>
                </a:lnTo>
                <a:lnTo>
                  <a:pt x="28" y="57"/>
                </a:lnTo>
                <a:lnTo>
                  <a:pt x="35" y="57"/>
                </a:lnTo>
                <a:lnTo>
                  <a:pt x="42" y="57"/>
                </a:lnTo>
                <a:lnTo>
                  <a:pt x="49" y="57"/>
                </a:lnTo>
                <a:lnTo>
                  <a:pt x="56" y="50"/>
                </a:lnTo>
                <a:lnTo>
                  <a:pt x="56" y="43"/>
                </a:lnTo>
                <a:lnTo>
                  <a:pt x="64" y="43"/>
                </a:lnTo>
                <a:lnTo>
                  <a:pt x="64" y="35"/>
                </a:lnTo>
                <a:lnTo>
                  <a:pt x="64" y="28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92" name="Freeform 61"/>
          <p:cNvSpPr>
            <a:spLocks/>
          </p:cNvSpPr>
          <p:nvPr/>
        </p:nvSpPr>
        <p:spPr bwMode="auto">
          <a:xfrm>
            <a:off x="4706938" y="4949825"/>
            <a:ext cx="90487" cy="101600"/>
          </a:xfrm>
          <a:custGeom>
            <a:avLst/>
            <a:gdLst>
              <a:gd name="T0" fmla="*/ 143647330 w 57"/>
              <a:gd name="T1" fmla="*/ 70564366 h 64"/>
              <a:gd name="T2" fmla="*/ 123486197 w 57"/>
              <a:gd name="T3" fmla="*/ 17640298 h 64"/>
              <a:gd name="T4" fmla="*/ 70563991 w 57"/>
              <a:gd name="T5" fmla="*/ 0 h 64"/>
              <a:gd name="T6" fmla="*/ 17640204 w 57"/>
              <a:gd name="T7" fmla="*/ 17640298 h 64"/>
              <a:gd name="T8" fmla="*/ 0 w 57"/>
              <a:gd name="T9" fmla="*/ 70564366 h 64"/>
              <a:gd name="T10" fmla="*/ 17640204 w 57"/>
              <a:gd name="T11" fmla="*/ 143648094 h 64"/>
              <a:gd name="T12" fmla="*/ 70563991 w 57"/>
              <a:gd name="T13" fmla="*/ 161289973 h 64"/>
              <a:gd name="T14" fmla="*/ 123486197 w 57"/>
              <a:gd name="T15" fmla="*/ 143648094 h 64"/>
              <a:gd name="T16" fmla="*/ 143647330 w 57"/>
              <a:gd name="T17" fmla="*/ 70564366 h 64"/>
              <a:gd name="T18" fmla="*/ 143647330 w 57"/>
              <a:gd name="T19" fmla="*/ 70564366 h 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7"/>
              <a:gd name="T31" fmla="*/ 0 h 64"/>
              <a:gd name="T32" fmla="*/ 57 w 57"/>
              <a:gd name="T33" fmla="*/ 64 h 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7" h="64">
                <a:moveTo>
                  <a:pt x="57" y="28"/>
                </a:moveTo>
                <a:lnTo>
                  <a:pt x="49" y="7"/>
                </a:lnTo>
                <a:lnTo>
                  <a:pt x="28" y="0"/>
                </a:lnTo>
                <a:lnTo>
                  <a:pt x="7" y="7"/>
                </a:lnTo>
                <a:lnTo>
                  <a:pt x="0" y="28"/>
                </a:lnTo>
                <a:lnTo>
                  <a:pt x="7" y="57"/>
                </a:lnTo>
                <a:lnTo>
                  <a:pt x="28" y="64"/>
                </a:lnTo>
                <a:lnTo>
                  <a:pt x="49" y="57"/>
                </a:lnTo>
                <a:lnTo>
                  <a:pt x="57" y="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93" name="Freeform 62"/>
          <p:cNvSpPr>
            <a:spLocks/>
          </p:cNvSpPr>
          <p:nvPr/>
        </p:nvSpPr>
        <p:spPr bwMode="auto">
          <a:xfrm>
            <a:off x="4706938" y="4949825"/>
            <a:ext cx="90487" cy="101600"/>
          </a:xfrm>
          <a:custGeom>
            <a:avLst/>
            <a:gdLst>
              <a:gd name="T0" fmla="*/ 143647330 w 57"/>
              <a:gd name="T1" fmla="*/ 70564366 h 64"/>
              <a:gd name="T2" fmla="*/ 143647330 w 57"/>
              <a:gd name="T3" fmla="*/ 52922487 h 64"/>
              <a:gd name="T4" fmla="*/ 143647330 w 57"/>
              <a:gd name="T5" fmla="*/ 52922487 h 64"/>
              <a:gd name="T6" fmla="*/ 143647330 w 57"/>
              <a:gd name="T7" fmla="*/ 35282183 h 64"/>
              <a:gd name="T8" fmla="*/ 123486197 w 57"/>
              <a:gd name="T9" fmla="*/ 17640298 h 64"/>
              <a:gd name="T10" fmla="*/ 105845999 w 57"/>
              <a:gd name="T11" fmla="*/ 17640298 h 64"/>
              <a:gd name="T12" fmla="*/ 105845999 w 57"/>
              <a:gd name="T13" fmla="*/ 0 h 64"/>
              <a:gd name="T14" fmla="*/ 88204189 w 57"/>
              <a:gd name="T15" fmla="*/ 0 h 64"/>
              <a:gd name="T16" fmla="*/ 70563991 w 57"/>
              <a:gd name="T17" fmla="*/ 0 h 64"/>
              <a:gd name="T18" fmla="*/ 52922206 w 57"/>
              <a:gd name="T19" fmla="*/ 0 h 64"/>
              <a:gd name="T20" fmla="*/ 35281996 w 57"/>
              <a:gd name="T21" fmla="*/ 0 h 64"/>
              <a:gd name="T22" fmla="*/ 35281996 w 57"/>
              <a:gd name="T23" fmla="*/ 17640298 h 64"/>
              <a:gd name="T24" fmla="*/ 17640204 w 57"/>
              <a:gd name="T25" fmla="*/ 17640298 h 64"/>
              <a:gd name="T26" fmla="*/ 0 w 57"/>
              <a:gd name="T27" fmla="*/ 35282183 h 64"/>
              <a:gd name="T28" fmla="*/ 0 w 57"/>
              <a:gd name="T29" fmla="*/ 52922487 h 64"/>
              <a:gd name="T30" fmla="*/ 0 w 57"/>
              <a:gd name="T31" fmla="*/ 52922487 h 64"/>
              <a:gd name="T32" fmla="*/ 0 w 57"/>
              <a:gd name="T33" fmla="*/ 70564366 h 64"/>
              <a:gd name="T34" fmla="*/ 0 w 57"/>
              <a:gd name="T35" fmla="*/ 90725607 h 64"/>
              <a:gd name="T36" fmla="*/ 0 w 57"/>
              <a:gd name="T37" fmla="*/ 108365923 h 64"/>
              <a:gd name="T38" fmla="*/ 0 w 57"/>
              <a:gd name="T39" fmla="*/ 126007802 h 64"/>
              <a:gd name="T40" fmla="*/ 17640204 w 57"/>
              <a:gd name="T41" fmla="*/ 126007802 h 64"/>
              <a:gd name="T42" fmla="*/ 35281996 w 57"/>
              <a:gd name="T43" fmla="*/ 143648094 h 64"/>
              <a:gd name="T44" fmla="*/ 35281996 w 57"/>
              <a:gd name="T45" fmla="*/ 143648094 h 64"/>
              <a:gd name="T46" fmla="*/ 52922206 w 57"/>
              <a:gd name="T47" fmla="*/ 161289973 h 64"/>
              <a:gd name="T48" fmla="*/ 70563991 w 57"/>
              <a:gd name="T49" fmla="*/ 161289973 h 64"/>
              <a:gd name="T50" fmla="*/ 88204189 w 57"/>
              <a:gd name="T51" fmla="*/ 161289973 h 64"/>
              <a:gd name="T52" fmla="*/ 105845999 w 57"/>
              <a:gd name="T53" fmla="*/ 143648094 h 64"/>
              <a:gd name="T54" fmla="*/ 105845999 w 57"/>
              <a:gd name="T55" fmla="*/ 143648094 h 64"/>
              <a:gd name="T56" fmla="*/ 123486197 w 57"/>
              <a:gd name="T57" fmla="*/ 126007802 h 64"/>
              <a:gd name="T58" fmla="*/ 143647330 w 57"/>
              <a:gd name="T59" fmla="*/ 126007802 h 64"/>
              <a:gd name="T60" fmla="*/ 143647330 w 57"/>
              <a:gd name="T61" fmla="*/ 108365923 h 64"/>
              <a:gd name="T62" fmla="*/ 143647330 w 57"/>
              <a:gd name="T63" fmla="*/ 90725607 h 64"/>
              <a:gd name="T64" fmla="*/ 143647330 w 57"/>
              <a:gd name="T65" fmla="*/ 70564366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4"/>
              <a:gd name="T101" fmla="*/ 57 w 57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4">
                <a:moveTo>
                  <a:pt x="57" y="28"/>
                </a:moveTo>
                <a:lnTo>
                  <a:pt x="57" y="21"/>
                </a:lnTo>
                <a:lnTo>
                  <a:pt x="57" y="14"/>
                </a:lnTo>
                <a:lnTo>
                  <a:pt x="49" y="7"/>
                </a:lnTo>
                <a:lnTo>
                  <a:pt x="42" y="7"/>
                </a:lnTo>
                <a:lnTo>
                  <a:pt x="42" y="0"/>
                </a:lnTo>
                <a:lnTo>
                  <a:pt x="35" y="0"/>
                </a:lnTo>
                <a:lnTo>
                  <a:pt x="28" y="0"/>
                </a:lnTo>
                <a:lnTo>
                  <a:pt x="21" y="0"/>
                </a:lnTo>
                <a:lnTo>
                  <a:pt x="14" y="0"/>
                </a:lnTo>
                <a:lnTo>
                  <a:pt x="14" y="7"/>
                </a:lnTo>
                <a:lnTo>
                  <a:pt x="7" y="7"/>
                </a:lnTo>
                <a:lnTo>
                  <a:pt x="0" y="14"/>
                </a:lnTo>
                <a:lnTo>
                  <a:pt x="0" y="21"/>
                </a:lnTo>
                <a:lnTo>
                  <a:pt x="0" y="28"/>
                </a:lnTo>
                <a:lnTo>
                  <a:pt x="0" y="36"/>
                </a:lnTo>
                <a:lnTo>
                  <a:pt x="0" y="43"/>
                </a:lnTo>
                <a:lnTo>
                  <a:pt x="0" y="50"/>
                </a:lnTo>
                <a:lnTo>
                  <a:pt x="7" y="50"/>
                </a:lnTo>
                <a:lnTo>
                  <a:pt x="14" y="57"/>
                </a:lnTo>
                <a:lnTo>
                  <a:pt x="21" y="64"/>
                </a:lnTo>
                <a:lnTo>
                  <a:pt x="28" y="64"/>
                </a:lnTo>
                <a:lnTo>
                  <a:pt x="35" y="64"/>
                </a:lnTo>
                <a:lnTo>
                  <a:pt x="42" y="57"/>
                </a:lnTo>
                <a:lnTo>
                  <a:pt x="49" y="50"/>
                </a:lnTo>
                <a:lnTo>
                  <a:pt x="57" y="50"/>
                </a:lnTo>
                <a:lnTo>
                  <a:pt x="57" y="43"/>
                </a:lnTo>
                <a:lnTo>
                  <a:pt x="57" y="36"/>
                </a:lnTo>
                <a:lnTo>
                  <a:pt x="57" y="28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94" name="Freeform 63"/>
          <p:cNvSpPr>
            <a:spLocks/>
          </p:cNvSpPr>
          <p:nvPr/>
        </p:nvSpPr>
        <p:spPr bwMode="auto">
          <a:xfrm>
            <a:off x="2411413" y="4454525"/>
            <a:ext cx="169862" cy="169863"/>
          </a:xfrm>
          <a:custGeom>
            <a:avLst/>
            <a:gdLst>
              <a:gd name="T0" fmla="*/ 269655154 w 107"/>
              <a:gd name="T1" fmla="*/ 126008197 h 107"/>
              <a:gd name="T2" fmla="*/ 269655154 w 107"/>
              <a:gd name="T3" fmla="*/ 73085544 h 107"/>
              <a:gd name="T4" fmla="*/ 231853726 w 107"/>
              <a:gd name="T5" fmla="*/ 35282294 h 107"/>
              <a:gd name="T6" fmla="*/ 196571602 w 107"/>
              <a:gd name="T7" fmla="*/ 17641941 h 107"/>
              <a:gd name="T8" fmla="*/ 143647698 w 107"/>
              <a:gd name="T9" fmla="*/ 0 h 107"/>
              <a:gd name="T10" fmla="*/ 90725357 w 107"/>
              <a:gd name="T11" fmla="*/ 17641941 h 107"/>
              <a:gd name="T12" fmla="*/ 55443283 w 107"/>
              <a:gd name="T13" fmla="*/ 35282294 h 107"/>
              <a:gd name="T14" fmla="*/ 17640249 w 107"/>
              <a:gd name="T15" fmla="*/ 73085544 h 107"/>
              <a:gd name="T16" fmla="*/ 0 w 107"/>
              <a:gd name="T17" fmla="*/ 126008197 h 107"/>
              <a:gd name="T18" fmla="*/ 17640249 w 107"/>
              <a:gd name="T19" fmla="*/ 178932413 h 107"/>
              <a:gd name="T20" fmla="*/ 55443283 w 107"/>
              <a:gd name="T21" fmla="*/ 231855091 h 107"/>
              <a:gd name="T22" fmla="*/ 90725357 w 107"/>
              <a:gd name="T23" fmla="*/ 252016394 h 107"/>
              <a:gd name="T24" fmla="*/ 143647698 w 107"/>
              <a:gd name="T25" fmla="*/ 269658329 h 107"/>
              <a:gd name="T26" fmla="*/ 196571602 w 107"/>
              <a:gd name="T27" fmla="*/ 252016394 h 107"/>
              <a:gd name="T28" fmla="*/ 231853726 w 107"/>
              <a:gd name="T29" fmla="*/ 231855091 h 107"/>
              <a:gd name="T30" fmla="*/ 269655154 w 107"/>
              <a:gd name="T31" fmla="*/ 178932413 h 107"/>
              <a:gd name="T32" fmla="*/ 269655154 w 107"/>
              <a:gd name="T33" fmla="*/ 126008197 h 107"/>
              <a:gd name="T34" fmla="*/ 269655154 w 107"/>
              <a:gd name="T35" fmla="*/ 126008197 h 10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7"/>
              <a:gd name="T55" fmla="*/ 0 h 107"/>
              <a:gd name="T56" fmla="*/ 107 w 107"/>
              <a:gd name="T57" fmla="*/ 107 h 107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7" h="107">
                <a:moveTo>
                  <a:pt x="107" y="50"/>
                </a:moveTo>
                <a:lnTo>
                  <a:pt x="107" y="29"/>
                </a:lnTo>
                <a:lnTo>
                  <a:pt x="92" y="14"/>
                </a:lnTo>
                <a:lnTo>
                  <a:pt x="78" y="7"/>
                </a:lnTo>
                <a:lnTo>
                  <a:pt x="57" y="0"/>
                </a:lnTo>
                <a:lnTo>
                  <a:pt x="36" y="7"/>
                </a:lnTo>
                <a:lnTo>
                  <a:pt x="22" y="14"/>
                </a:lnTo>
                <a:lnTo>
                  <a:pt x="7" y="29"/>
                </a:lnTo>
                <a:lnTo>
                  <a:pt x="0" y="50"/>
                </a:lnTo>
                <a:lnTo>
                  <a:pt x="7" y="71"/>
                </a:lnTo>
                <a:lnTo>
                  <a:pt x="22" y="92"/>
                </a:lnTo>
                <a:lnTo>
                  <a:pt x="36" y="100"/>
                </a:lnTo>
                <a:lnTo>
                  <a:pt x="57" y="107"/>
                </a:lnTo>
                <a:lnTo>
                  <a:pt x="78" y="100"/>
                </a:lnTo>
                <a:lnTo>
                  <a:pt x="92" y="92"/>
                </a:lnTo>
                <a:lnTo>
                  <a:pt x="107" y="71"/>
                </a:lnTo>
                <a:lnTo>
                  <a:pt x="107" y="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4095" name="Picture 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525" y="4432300"/>
            <a:ext cx="169863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96" name="Freeform 65"/>
          <p:cNvSpPr>
            <a:spLocks/>
          </p:cNvSpPr>
          <p:nvPr/>
        </p:nvSpPr>
        <p:spPr bwMode="auto">
          <a:xfrm>
            <a:off x="2411413" y="4454525"/>
            <a:ext cx="169862" cy="169863"/>
          </a:xfrm>
          <a:custGeom>
            <a:avLst/>
            <a:gdLst>
              <a:gd name="T0" fmla="*/ 269655154 w 107"/>
              <a:gd name="T1" fmla="*/ 126008197 h 107"/>
              <a:gd name="T2" fmla="*/ 269655154 w 107"/>
              <a:gd name="T3" fmla="*/ 126008197 h 107"/>
              <a:gd name="T4" fmla="*/ 269655154 w 107"/>
              <a:gd name="T5" fmla="*/ 108367850 h 107"/>
              <a:gd name="T6" fmla="*/ 269655154 w 107"/>
              <a:gd name="T7" fmla="*/ 73085544 h 107"/>
              <a:gd name="T8" fmla="*/ 252014911 w 107"/>
              <a:gd name="T9" fmla="*/ 55443610 h 107"/>
              <a:gd name="T10" fmla="*/ 231853726 w 107"/>
              <a:gd name="T11" fmla="*/ 35282294 h 107"/>
              <a:gd name="T12" fmla="*/ 214211895 w 107"/>
              <a:gd name="T13" fmla="*/ 17641941 h 107"/>
              <a:gd name="T14" fmla="*/ 196571602 w 107"/>
              <a:gd name="T15" fmla="*/ 17641941 h 107"/>
              <a:gd name="T16" fmla="*/ 161289529 w 107"/>
              <a:gd name="T17" fmla="*/ 0 h 107"/>
              <a:gd name="T18" fmla="*/ 161289529 w 107"/>
              <a:gd name="T19" fmla="*/ 0 h 107"/>
              <a:gd name="T20" fmla="*/ 143647698 w 107"/>
              <a:gd name="T21" fmla="*/ 0 h 107"/>
              <a:gd name="T22" fmla="*/ 126007455 w 107"/>
              <a:gd name="T23" fmla="*/ 0 h 107"/>
              <a:gd name="T24" fmla="*/ 108365625 w 107"/>
              <a:gd name="T25" fmla="*/ 0 h 107"/>
              <a:gd name="T26" fmla="*/ 90725357 w 107"/>
              <a:gd name="T27" fmla="*/ 17641941 h 107"/>
              <a:gd name="T28" fmla="*/ 73083526 w 107"/>
              <a:gd name="T29" fmla="*/ 17641941 h 107"/>
              <a:gd name="T30" fmla="*/ 55443283 w 107"/>
              <a:gd name="T31" fmla="*/ 35282294 h 107"/>
              <a:gd name="T32" fmla="*/ 37801440 w 107"/>
              <a:gd name="T33" fmla="*/ 55443610 h 107"/>
              <a:gd name="T34" fmla="*/ 17640249 w 107"/>
              <a:gd name="T35" fmla="*/ 73085544 h 107"/>
              <a:gd name="T36" fmla="*/ 17640249 w 107"/>
              <a:gd name="T37" fmla="*/ 108367850 h 107"/>
              <a:gd name="T38" fmla="*/ 0 w 107"/>
              <a:gd name="T39" fmla="*/ 126008197 h 107"/>
              <a:gd name="T40" fmla="*/ 0 w 107"/>
              <a:gd name="T41" fmla="*/ 126008197 h 107"/>
              <a:gd name="T42" fmla="*/ 0 w 107"/>
              <a:gd name="T43" fmla="*/ 143650131 h 107"/>
              <a:gd name="T44" fmla="*/ 17640249 w 107"/>
              <a:gd name="T45" fmla="*/ 161290478 h 107"/>
              <a:gd name="T46" fmla="*/ 17640249 w 107"/>
              <a:gd name="T47" fmla="*/ 178932413 h 107"/>
              <a:gd name="T48" fmla="*/ 37801440 w 107"/>
              <a:gd name="T49" fmla="*/ 214214744 h 107"/>
              <a:gd name="T50" fmla="*/ 55443283 w 107"/>
              <a:gd name="T51" fmla="*/ 231855091 h 107"/>
              <a:gd name="T52" fmla="*/ 73083526 w 107"/>
              <a:gd name="T53" fmla="*/ 252016394 h 107"/>
              <a:gd name="T54" fmla="*/ 90725357 w 107"/>
              <a:gd name="T55" fmla="*/ 252016394 h 107"/>
              <a:gd name="T56" fmla="*/ 108365625 w 107"/>
              <a:gd name="T57" fmla="*/ 269658329 h 107"/>
              <a:gd name="T58" fmla="*/ 126007455 w 107"/>
              <a:gd name="T59" fmla="*/ 269658329 h 107"/>
              <a:gd name="T60" fmla="*/ 143647698 w 107"/>
              <a:gd name="T61" fmla="*/ 269658329 h 107"/>
              <a:gd name="T62" fmla="*/ 161289529 w 107"/>
              <a:gd name="T63" fmla="*/ 269658329 h 107"/>
              <a:gd name="T64" fmla="*/ 161289529 w 107"/>
              <a:gd name="T65" fmla="*/ 269658329 h 107"/>
              <a:gd name="T66" fmla="*/ 196571602 w 107"/>
              <a:gd name="T67" fmla="*/ 252016394 h 107"/>
              <a:gd name="T68" fmla="*/ 214211895 w 107"/>
              <a:gd name="T69" fmla="*/ 252016394 h 107"/>
              <a:gd name="T70" fmla="*/ 231853726 w 107"/>
              <a:gd name="T71" fmla="*/ 231855091 h 107"/>
              <a:gd name="T72" fmla="*/ 252014911 w 107"/>
              <a:gd name="T73" fmla="*/ 214214744 h 107"/>
              <a:gd name="T74" fmla="*/ 269655154 w 107"/>
              <a:gd name="T75" fmla="*/ 178932413 h 107"/>
              <a:gd name="T76" fmla="*/ 269655154 w 107"/>
              <a:gd name="T77" fmla="*/ 161290478 h 107"/>
              <a:gd name="T78" fmla="*/ 269655154 w 107"/>
              <a:gd name="T79" fmla="*/ 143650131 h 107"/>
              <a:gd name="T80" fmla="*/ 269655154 w 107"/>
              <a:gd name="T81" fmla="*/ 126008197 h 107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7"/>
              <a:gd name="T124" fmla="*/ 0 h 107"/>
              <a:gd name="T125" fmla="*/ 107 w 107"/>
              <a:gd name="T126" fmla="*/ 107 h 107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7" h="107">
                <a:moveTo>
                  <a:pt x="107" y="50"/>
                </a:moveTo>
                <a:lnTo>
                  <a:pt x="107" y="50"/>
                </a:lnTo>
                <a:lnTo>
                  <a:pt x="107" y="43"/>
                </a:lnTo>
                <a:lnTo>
                  <a:pt x="107" y="29"/>
                </a:lnTo>
                <a:lnTo>
                  <a:pt x="100" y="22"/>
                </a:lnTo>
                <a:lnTo>
                  <a:pt x="92" y="14"/>
                </a:lnTo>
                <a:lnTo>
                  <a:pt x="85" y="7"/>
                </a:lnTo>
                <a:lnTo>
                  <a:pt x="78" y="7"/>
                </a:lnTo>
                <a:lnTo>
                  <a:pt x="64" y="0"/>
                </a:lnTo>
                <a:lnTo>
                  <a:pt x="57" y="0"/>
                </a:lnTo>
                <a:lnTo>
                  <a:pt x="50" y="0"/>
                </a:lnTo>
                <a:lnTo>
                  <a:pt x="43" y="0"/>
                </a:lnTo>
                <a:lnTo>
                  <a:pt x="36" y="7"/>
                </a:lnTo>
                <a:lnTo>
                  <a:pt x="29" y="7"/>
                </a:lnTo>
                <a:lnTo>
                  <a:pt x="22" y="14"/>
                </a:lnTo>
                <a:lnTo>
                  <a:pt x="15" y="22"/>
                </a:lnTo>
                <a:lnTo>
                  <a:pt x="7" y="29"/>
                </a:lnTo>
                <a:lnTo>
                  <a:pt x="7" y="43"/>
                </a:lnTo>
                <a:lnTo>
                  <a:pt x="0" y="50"/>
                </a:lnTo>
                <a:lnTo>
                  <a:pt x="0" y="57"/>
                </a:lnTo>
                <a:lnTo>
                  <a:pt x="7" y="64"/>
                </a:lnTo>
                <a:lnTo>
                  <a:pt x="7" y="71"/>
                </a:lnTo>
                <a:lnTo>
                  <a:pt x="15" y="85"/>
                </a:lnTo>
                <a:lnTo>
                  <a:pt x="22" y="92"/>
                </a:lnTo>
                <a:lnTo>
                  <a:pt x="29" y="100"/>
                </a:lnTo>
                <a:lnTo>
                  <a:pt x="36" y="100"/>
                </a:lnTo>
                <a:lnTo>
                  <a:pt x="43" y="107"/>
                </a:lnTo>
                <a:lnTo>
                  <a:pt x="50" y="107"/>
                </a:lnTo>
                <a:lnTo>
                  <a:pt x="57" y="107"/>
                </a:lnTo>
                <a:lnTo>
                  <a:pt x="64" y="107"/>
                </a:lnTo>
                <a:lnTo>
                  <a:pt x="78" y="100"/>
                </a:lnTo>
                <a:lnTo>
                  <a:pt x="85" y="100"/>
                </a:lnTo>
                <a:lnTo>
                  <a:pt x="92" y="92"/>
                </a:lnTo>
                <a:lnTo>
                  <a:pt x="100" y="85"/>
                </a:lnTo>
                <a:lnTo>
                  <a:pt x="107" y="71"/>
                </a:lnTo>
                <a:lnTo>
                  <a:pt x="107" y="64"/>
                </a:lnTo>
                <a:lnTo>
                  <a:pt x="107" y="57"/>
                </a:lnTo>
                <a:lnTo>
                  <a:pt x="107" y="50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97" name="Freeform 66"/>
          <p:cNvSpPr>
            <a:spLocks/>
          </p:cNvSpPr>
          <p:nvPr/>
        </p:nvSpPr>
        <p:spPr bwMode="auto">
          <a:xfrm>
            <a:off x="2457450" y="4949825"/>
            <a:ext cx="88900" cy="101600"/>
          </a:xfrm>
          <a:custGeom>
            <a:avLst/>
            <a:gdLst>
              <a:gd name="T0" fmla="*/ 141128761 w 56"/>
              <a:gd name="T1" fmla="*/ 70564366 h 64"/>
              <a:gd name="T2" fmla="*/ 123488466 w 56"/>
              <a:gd name="T3" fmla="*/ 17640298 h 64"/>
              <a:gd name="T4" fmla="*/ 70564381 w 56"/>
              <a:gd name="T5" fmla="*/ 0 h 64"/>
              <a:gd name="T6" fmla="*/ 17641889 w 56"/>
              <a:gd name="T7" fmla="*/ 17640298 h 64"/>
              <a:gd name="T8" fmla="*/ 0 w 56"/>
              <a:gd name="T9" fmla="*/ 70564366 h 64"/>
              <a:gd name="T10" fmla="*/ 17641889 w 56"/>
              <a:gd name="T11" fmla="*/ 143648094 h 64"/>
              <a:gd name="T12" fmla="*/ 70564381 w 56"/>
              <a:gd name="T13" fmla="*/ 161289973 h 64"/>
              <a:gd name="T14" fmla="*/ 123488466 w 56"/>
              <a:gd name="T15" fmla="*/ 143648094 h 64"/>
              <a:gd name="T16" fmla="*/ 141128761 w 56"/>
              <a:gd name="T17" fmla="*/ 70564366 h 64"/>
              <a:gd name="T18" fmla="*/ 141128761 w 56"/>
              <a:gd name="T19" fmla="*/ 70564366 h 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6"/>
              <a:gd name="T31" fmla="*/ 0 h 64"/>
              <a:gd name="T32" fmla="*/ 56 w 56"/>
              <a:gd name="T33" fmla="*/ 64 h 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6" h="64">
                <a:moveTo>
                  <a:pt x="56" y="28"/>
                </a:moveTo>
                <a:lnTo>
                  <a:pt x="49" y="7"/>
                </a:lnTo>
                <a:lnTo>
                  <a:pt x="28" y="0"/>
                </a:lnTo>
                <a:lnTo>
                  <a:pt x="7" y="7"/>
                </a:lnTo>
                <a:lnTo>
                  <a:pt x="0" y="28"/>
                </a:lnTo>
                <a:lnTo>
                  <a:pt x="7" y="57"/>
                </a:lnTo>
                <a:lnTo>
                  <a:pt x="28" y="64"/>
                </a:lnTo>
                <a:lnTo>
                  <a:pt x="49" y="57"/>
                </a:lnTo>
                <a:lnTo>
                  <a:pt x="56" y="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98" name="Freeform 67"/>
          <p:cNvSpPr>
            <a:spLocks/>
          </p:cNvSpPr>
          <p:nvPr/>
        </p:nvSpPr>
        <p:spPr bwMode="auto">
          <a:xfrm>
            <a:off x="2457450" y="4949825"/>
            <a:ext cx="88900" cy="101600"/>
          </a:xfrm>
          <a:custGeom>
            <a:avLst/>
            <a:gdLst>
              <a:gd name="T0" fmla="*/ 141128761 w 56"/>
              <a:gd name="T1" fmla="*/ 70564366 h 64"/>
              <a:gd name="T2" fmla="*/ 141128761 w 56"/>
              <a:gd name="T3" fmla="*/ 52922487 h 64"/>
              <a:gd name="T4" fmla="*/ 141128761 w 56"/>
              <a:gd name="T5" fmla="*/ 52922487 h 64"/>
              <a:gd name="T6" fmla="*/ 123488466 w 56"/>
              <a:gd name="T7" fmla="*/ 35282183 h 64"/>
              <a:gd name="T8" fmla="*/ 123488466 w 56"/>
              <a:gd name="T9" fmla="*/ 17640298 h 64"/>
              <a:gd name="T10" fmla="*/ 105846583 w 56"/>
              <a:gd name="T11" fmla="*/ 17640298 h 64"/>
              <a:gd name="T12" fmla="*/ 105846583 w 56"/>
              <a:gd name="T13" fmla="*/ 0 h 64"/>
              <a:gd name="T14" fmla="*/ 88206263 w 56"/>
              <a:gd name="T15" fmla="*/ 0 h 64"/>
              <a:gd name="T16" fmla="*/ 70564381 w 56"/>
              <a:gd name="T17" fmla="*/ 0 h 64"/>
              <a:gd name="T18" fmla="*/ 52924085 w 56"/>
              <a:gd name="T19" fmla="*/ 0 h 64"/>
              <a:gd name="T20" fmla="*/ 35282190 w 56"/>
              <a:gd name="T21" fmla="*/ 0 h 64"/>
              <a:gd name="T22" fmla="*/ 17641889 w 56"/>
              <a:gd name="T23" fmla="*/ 17640298 h 64"/>
              <a:gd name="T24" fmla="*/ 17641889 w 56"/>
              <a:gd name="T25" fmla="*/ 17640298 h 64"/>
              <a:gd name="T26" fmla="*/ 0 w 56"/>
              <a:gd name="T27" fmla="*/ 35282183 h 64"/>
              <a:gd name="T28" fmla="*/ 0 w 56"/>
              <a:gd name="T29" fmla="*/ 52922487 h 64"/>
              <a:gd name="T30" fmla="*/ 0 w 56"/>
              <a:gd name="T31" fmla="*/ 52922487 h 64"/>
              <a:gd name="T32" fmla="*/ 0 w 56"/>
              <a:gd name="T33" fmla="*/ 70564366 h 64"/>
              <a:gd name="T34" fmla="*/ 0 w 56"/>
              <a:gd name="T35" fmla="*/ 90725607 h 64"/>
              <a:gd name="T36" fmla="*/ 0 w 56"/>
              <a:gd name="T37" fmla="*/ 108365923 h 64"/>
              <a:gd name="T38" fmla="*/ 0 w 56"/>
              <a:gd name="T39" fmla="*/ 126007802 h 64"/>
              <a:gd name="T40" fmla="*/ 17641889 w 56"/>
              <a:gd name="T41" fmla="*/ 126007802 h 64"/>
              <a:gd name="T42" fmla="*/ 17641889 w 56"/>
              <a:gd name="T43" fmla="*/ 143648094 h 64"/>
              <a:gd name="T44" fmla="*/ 35282190 w 56"/>
              <a:gd name="T45" fmla="*/ 143648094 h 64"/>
              <a:gd name="T46" fmla="*/ 52924085 w 56"/>
              <a:gd name="T47" fmla="*/ 161289973 h 64"/>
              <a:gd name="T48" fmla="*/ 70564381 w 56"/>
              <a:gd name="T49" fmla="*/ 161289973 h 64"/>
              <a:gd name="T50" fmla="*/ 88206263 w 56"/>
              <a:gd name="T51" fmla="*/ 161289973 h 64"/>
              <a:gd name="T52" fmla="*/ 105846583 w 56"/>
              <a:gd name="T53" fmla="*/ 143648094 h 64"/>
              <a:gd name="T54" fmla="*/ 105846583 w 56"/>
              <a:gd name="T55" fmla="*/ 143648094 h 64"/>
              <a:gd name="T56" fmla="*/ 123488466 w 56"/>
              <a:gd name="T57" fmla="*/ 126007802 h 64"/>
              <a:gd name="T58" fmla="*/ 123488466 w 56"/>
              <a:gd name="T59" fmla="*/ 126007802 h 64"/>
              <a:gd name="T60" fmla="*/ 141128761 w 56"/>
              <a:gd name="T61" fmla="*/ 108365923 h 64"/>
              <a:gd name="T62" fmla="*/ 141128761 w 56"/>
              <a:gd name="T63" fmla="*/ 90725607 h 64"/>
              <a:gd name="T64" fmla="*/ 141128761 w 56"/>
              <a:gd name="T65" fmla="*/ 70564366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6"/>
              <a:gd name="T100" fmla="*/ 0 h 64"/>
              <a:gd name="T101" fmla="*/ 56 w 56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6" h="64">
                <a:moveTo>
                  <a:pt x="56" y="28"/>
                </a:moveTo>
                <a:lnTo>
                  <a:pt x="56" y="21"/>
                </a:lnTo>
                <a:lnTo>
                  <a:pt x="49" y="14"/>
                </a:lnTo>
                <a:lnTo>
                  <a:pt x="49" y="7"/>
                </a:lnTo>
                <a:lnTo>
                  <a:pt x="42" y="7"/>
                </a:lnTo>
                <a:lnTo>
                  <a:pt x="42" y="0"/>
                </a:lnTo>
                <a:lnTo>
                  <a:pt x="35" y="0"/>
                </a:lnTo>
                <a:lnTo>
                  <a:pt x="28" y="0"/>
                </a:lnTo>
                <a:lnTo>
                  <a:pt x="21" y="0"/>
                </a:lnTo>
                <a:lnTo>
                  <a:pt x="14" y="0"/>
                </a:lnTo>
                <a:lnTo>
                  <a:pt x="7" y="7"/>
                </a:lnTo>
                <a:lnTo>
                  <a:pt x="0" y="14"/>
                </a:lnTo>
                <a:lnTo>
                  <a:pt x="0" y="21"/>
                </a:lnTo>
                <a:lnTo>
                  <a:pt x="0" y="28"/>
                </a:lnTo>
                <a:lnTo>
                  <a:pt x="0" y="36"/>
                </a:lnTo>
                <a:lnTo>
                  <a:pt x="0" y="43"/>
                </a:lnTo>
                <a:lnTo>
                  <a:pt x="0" y="50"/>
                </a:lnTo>
                <a:lnTo>
                  <a:pt x="7" y="50"/>
                </a:lnTo>
                <a:lnTo>
                  <a:pt x="7" y="57"/>
                </a:lnTo>
                <a:lnTo>
                  <a:pt x="14" y="57"/>
                </a:lnTo>
                <a:lnTo>
                  <a:pt x="21" y="64"/>
                </a:lnTo>
                <a:lnTo>
                  <a:pt x="28" y="64"/>
                </a:lnTo>
                <a:lnTo>
                  <a:pt x="35" y="64"/>
                </a:lnTo>
                <a:lnTo>
                  <a:pt x="42" y="57"/>
                </a:lnTo>
                <a:lnTo>
                  <a:pt x="49" y="50"/>
                </a:lnTo>
                <a:lnTo>
                  <a:pt x="56" y="43"/>
                </a:lnTo>
                <a:lnTo>
                  <a:pt x="56" y="36"/>
                </a:lnTo>
                <a:lnTo>
                  <a:pt x="56" y="28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99" name="Freeform 68"/>
          <p:cNvSpPr>
            <a:spLocks/>
          </p:cNvSpPr>
          <p:nvPr/>
        </p:nvSpPr>
        <p:spPr bwMode="auto">
          <a:xfrm>
            <a:off x="2457450" y="4027488"/>
            <a:ext cx="88900" cy="90487"/>
          </a:xfrm>
          <a:custGeom>
            <a:avLst/>
            <a:gdLst>
              <a:gd name="T0" fmla="*/ 141128761 w 56"/>
              <a:gd name="T1" fmla="*/ 70563991 h 57"/>
              <a:gd name="T2" fmla="*/ 123488466 w 56"/>
              <a:gd name="T3" fmla="*/ 17640204 h 57"/>
              <a:gd name="T4" fmla="*/ 70564381 w 56"/>
              <a:gd name="T5" fmla="*/ 0 h 57"/>
              <a:gd name="T6" fmla="*/ 17641889 w 56"/>
              <a:gd name="T7" fmla="*/ 17640204 h 57"/>
              <a:gd name="T8" fmla="*/ 0 w 56"/>
              <a:gd name="T9" fmla="*/ 70563991 h 57"/>
              <a:gd name="T10" fmla="*/ 17641889 w 56"/>
              <a:gd name="T11" fmla="*/ 126007132 h 57"/>
              <a:gd name="T12" fmla="*/ 70564381 w 56"/>
              <a:gd name="T13" fmla="*/ 143647330 h 57"/>
              <a:gd name="T14" fmla="*/ 123488466 w 56"/>
              <a:gd name="T15" fmla="*/ 126007132 h 57"/>
              <a:gd name="T16" fmla="*/ 141128761 w 56"/>
              <a:gd name="T17" fmla="*/ 70563991 h 57"/>
              <a:gd name="T18" fmla="*/ 141128761 w 56"/>
              <a:gd name="T19" fmla="*/ 70563991 h 5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6"/>
              <a:gd name="T31" fmla="*/ 0 h 57"/>
              <a:gd name="T32" fmla="*/ 56 w 56"/>
              <a:gd name="T33" fmla="*/ 57 h 5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6" h="57">
                <a:moveTo>
                  <a:pt x="56" y="28"/>
                </a:moveTo>
                <a:lnTo>
                  <a:pt x="49" y="7"/>
                </a:lnTo>
                <a:lnTo>
                  <a:pt x="28" y="0"/>
                </a:lnTo>
                <a:lnTo>
                  <a:pt x="7" y="7"/>
                </a:lnTo>
                <a:lnTo>
                  <a:pt x="0" y="28"/>
                </a:lnTo>
                <a:lnTo>
                  <a:pt x="7" y="50"/>
                </a:lnTo>
                <a:lnTo>
                  <a:pt x="28" y="57"/>
                </a:lnTo>
                <a:lnTo>
                  <a:pt x="49" y="50"/>
                </a:lnTo>
                <a:lnTo>
                  <a:pt x="56" y="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00" name="Freeform 69"/>
          <p:cNvSpPr>
            <a:spLocks/>
          </p:cNvSpPr>
          <p:nvPr/>
        </p:nvSpPr>
        <p:spPr bwMode="auto">
          <a:xfrm>
            <a:off x="2457450" y="4027488"/>
            <a:ext cx="88900" cy="90487"/>
          </a:xfrm>
          <a:custGeom>
            <a:avLst/>
            <a:gdLst>
              <a:gd name="T0" fmla="*/ 141128761 w 56"/>
              <a:gd name="T1" fmla="*/ 70563991 h 57"/>
              <a:gd name="T2" fmla="*/ 141128761 w 56"/>
              <a:gd name="T3" fmla="*/ 52922206 h 57"/>
              <a:gd name="T4" fmla="*/ 141128761 w 56"/>
              <a:gd name="T5" fmla="*/ 35281996 h 57"/>
              <a:gd name="T6" fmla="*/ 141128761 w 56"/>
              <a:gd name="T7" fmla="*/ 35281996 h 57"/>
              <a:gd name="T8" fmla="*/ 123488466 w 56"/>
              <a:gd name="T9" fmla="*/ 17640204 h 57"/>
              <a:gd name="T10" fmla="*/ 105846583 w 56"/>
              <a:gd name="T11" fmla="*/ 17640204 h 57"/>
              <a:gd name="T12" fmla="*/ 105846583 w 56"/>
              <a:gd name="T13" fmla="*/ 0 h 57"/>
              <a:gd name="T14" fmla="*/ 88206263 w 56"/>
              <a:gd name="T15" fmla="*/ 0 h 57"/>
              <a:gd name="T16" fmla="*/ 70564381 w 56"/>
              <a:gd name="T17" fmla="*/ 0 h 57"/>
              <a:gd name="T18" fmla="*/ 52924085 w 56"/>
              <a:gd name="T19" fmla="*/ 0 h 57"/>
              <a:gd name="T20" fmla="*/ 35282190 w 56"/>
              <a:gd name="T21" fmla="*/ 0 h 57"/>
              <a:gd name="T22" fmla="*/ 35282190 w 56"/>
              <a:gd name="T23" fmla="*/ 17640204 h 57"/>
              <a:gd name="T24" fmla="*/ 17641889 w 56"/>
              <a:gd name="T25" fmla="*/ 17640204 h 57"/>
              <a:gd name="T26" fmla="*/ 0 w 56"/>
              <a:gd name="T27" fmla="*/ 35281996 h 57"/>
              <a:gd name="T28" fmla="*/ 0 w 56"/>
              <a:gd name="T29" fmla="*/ 35281996 h 57"/>
              <a:gd name="T30" fmla="*/ 0 w 56"/>
              <a:gd name="T31" fmla="*/ 52922206 h 57"/>
              <a:gd name="T32" fmla="*/ 0 w 56"/>
              <a:gd name="T33" fmla="*/ 70563991 h 57"/>
              <a:gd name="T34" fmla="*/ 0 w 56"/>
              <a:gd name="T35" fmla="*/ 88204189 h 57"/>
              <a:gd name="T36" fmla="*/ 0 w 56"/>
              <a:gd name="T37" fmla="*/ 108365347 h 57"/>
              <a:gd name="T38" fmla="*/ 0 w 56"/>
              <a:gd name="T39" fmla="*/ 108365347 h 57"/>
              <a:gd name="T40" fmla="*/ 17641889 w 56"/>
              <a:gd name="T41" fmla="*/ 126007132 h 57"/>
              <a:gd name="T42" fmla="*/ 35282190 w 56"/>
              <a:gd name="T43" fmla="*/ 143647330 h 57"/>
              <a:gd name="T44" fmla="*/ 35282190 w 56"/>
              <a:gd name="T45" fmla="*/ 143647330 h 57"/>
              <a:gd name="T46" fmla="*/ 52924085 w 56"/>
              <a:gd name="T47" fmla="*/ 143647330 h 57"/>
              <a:gd name="T48" fmla="*/ 70564381 w 56"/>
              <a:gd name="T49" fmla="*/ 143647330 h 57"/>
              <a:gd name="T50" fmla="*/ 88206263 w 56"/>
              <a:gd name="T51" fmla="*/ 143647330 h 57"/>
              <a:gd name="T52" fmla="*/ 105846583 w 56"/>
              <a:gd name="T53" fmla="*/ 143647330 h 57"/>
              <a:gd name="T54" fmla="*/ 105846583 w 56"/>
              <a:gd name="T55" fmla="*/ 143647330 h 57"/>
              <a:gd name="T56" fmla="*/ 123488466 w 56"/>
              <a:gd name="T57" fmla="*/ 126007132 h 57"/>
              <a:gd name="T58" fmla="*/ 141128761 w 56"/>
              <a:gd name="T59" fmla="*/ 108365347 h 57"/>
              <a:gd name="T60" fmla="*/ 141128761 w 56"/>
              <a:gd name="T61" fmla="*/ 108365347 h 57"/>
              <a:gd name="T62" fmla="*/ 141128761 w 56"/>
              <a:gd name="T63" fmla="*/ 88204189 h 57"/>
              <a:gd name="T64" fmla="*/ 141128761 w 56"/>
              <a:gd name="T65" fmla="*/ 70563991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6"/>
              <a:gd name="T100" fmla="*/ 0 h 57"/>
              <a:gd name="T101" fmla="*/ 56 w 56"/>
              <a:gd name="T102" fmla="*/ 57 h 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6" h="57">
                <a:moveTo>
                  <a:pt x="56" y="28"/>
                </a:moveTo>
                <a:lnTo>
                  <a:pt x="56" y="21"/>
                </a:lnTo>
                <a:lnTo>
                  <a:pt x="56" y="14"/>
                </a:lnTo>
                <a:lnTo>
                  <a:pt x="49" y="7"/>
                </a:lnTo>
                <a:lnTo>
                  <a:pt x="42" y="7"/>
                </a:lnTo>
                <a:lnTo>
                  <a:pt x="42" y="0"/>
                </a:lnTo>
                <a:lnTo>
                  <a:pt x="35" y="0"/>
                </a:lnTo>
                <a:lnTo>
                  <a:pt x="28" y="0"/>
                </a:lnTo>
                <a:lnTo>
                  <a:pt x="21" y="0"/>
                </a:lnTo>
                <a:lnTo>
                  <a:pt x="14" y="0"/>
                </a:lnTo>
                <a:lnTo>
                  <a:pt x="14" y="7"/>
                </a:lnTo>
                <a:lnTo>
                  <a:pt x="7" y="7"/>
                </a:lnTo>
                <a:lnTo>
                  <a:pt x="0" y="14"/>
                </a:lnTo>
                <a:lnTo>
                  <a:pt x="0" y="21"/>
                </a:lnTo>
                <a:lnTo>
                  <a:pt x="0" y="28"/>
                </a:lnTo>
                <a:lnTo>
                  <a:pt x="0" y="35"/>
                </a:lnTo>
                <a:lnTo>
                  <a:pt x="0" y="43"/>
                </a:lnTo>
                <a:lnTo>
                  <a:pt x="7" y="50"/>
                </a:lnTo>
                <a:lnTo>
                  <a:pt x="14" y="57"/>
                </a:lnTo>
                <a:lnTo>
                  <a:pt x="21" y="57"/>
                </a:lnTo>
                <a:lnTo>
                  <a:pt x="28" y="57"/>
                </a:lnTo>
                <a:lnTo>
                  <a:pt x="35" y="57"/>
                </a:lnTo>
                <a:lnTo>
                  <a:pt x="42" y="57"/>
                </a:lnTo>
                <a:lnTo>
                  <a:pt x="49" y="50"/>
                </a:lnTo>
                <a:lnTo>
                  <a:pt x="56" y="43"/>
                </a:lnTo>
                <a:lnTo>
                  <a:pt x="56" y="35"/>
                </a:lnTo>
                <a:lnTo>
                  <a:pt x="56" y="28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01" name="Freeform 70"/>
          <p:cNvSpPr>
            <a:spLocks/>
          </p:cNvSpPr>
          <p:nvPr/>
        </p:nvSpPr>
        <p:spPr bwMode="auto">
          <a:xfrm>
            <a:off x="2917825" y="4489450"/>
            <a:ext cx="90488" cy="100013"/>
          </a:xfrm>
          <a:custGeom>
            <a:avLst/>
            <a:gdLst>
              <a:gd name="T0" fmla="*/ 143650505 w 57"/>
              <a:gd name="T1" fmla="*/ 70564735 h 63"/>
              <a:gd name="T2" fmla="*/ 126008525 w 57"/>
              <a:gd name="T3" fmla="*/ 17641978 h 63"/>
              <a:gd name="T4" fmla="*/ 73085734 w 57"/>
              <a:gd name="T5" fmla="*/ 0 h 63"/>
              <a:gd name="T6" fmla="*/ 17641986 w 57"/>
              <a:gd name="T7" fmla="*/ 17641978 h 63"/>
              <a:gd name="T8" fmla="*/ 0 w 57"/>
              <a:gd name="T9" fmla="*/ 70564735 h 63"/>
              <a:gd name="T10" fmla="*/ 17641986 w 57"/>
              <a:gd name="T11" fmla="*/ 141129471 h 63"/>
              <a:gd name="T12" fmla="*/ 73085734 w 57"/>
              <a:gd name="T13" fmla="*/ 158771442 h 63"/>
              <a:gd name="T14" fmla="*/ 126008525 w 57"/>
              <a:gd name="T15" fmla="*/ 141129471 h 63"/>
              <a:gd name="T16" fmla="*/ 143650505 w 57"/>
              <a:gd name="T17" fmla="*/ 70564735 h 63"/>
              <a:gd name="T18" fmla="*/ 143650505 w 57"/>
              <a:gd name="T19" fmla="*/ 70564735 h 6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7"/>
              <a:gd name="T31" fmla="*/ 0 h 63"/>
              <a:gd name="T32" fmla="*/ 57 w 57"/>
              <a:gd name="T33" fmla="*/ 63 h 6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7" h="63">
                <a:moveTo>
                  <a:pt x="57" y="28"/>
                </a:moveTo>
                <a:lnTo>
                  <a:pt x="50" y="7"/>
                </a:lnTo>
                <a:lnTo>
                  <a:pt x="29" y="0"/>
                </a:lnTo>
                <a:lnTo>
                  <a:pt x="7" y="7"/>
                </a:lnTo>
                <a:lnTo>
                  <a:pt x="0" y="28"/>
                </a:lnTo>
                <a:lnTo>
                  <a:pt x="7" y="56"/>
                </a:lnTo>
                <a:lnTo>
                  <a:pt x="29" y="63"/>
                </a:lnTo>
                <a:lnTo>
                  <a:pt x="50" y="56"/>
                </a:lnTo>
                <a:lnTo>
                  <a:pt x="57" y="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02" name="Freeform 71"/>
          <p:cNvSpPr>
            <a:spLocks/>
          </p:cNvSpPr>
          <p:nvPr/>
        </p:nvSpPr>
        <p:spPr bwMode="auto">
          <a:xfrm>
            <a:off x="2917825" y="4489450"/>
            <a:ext cx="90488" cy="100013"/>
          </a:xfrm>
          <a:custGeom>
            <a:avLst/>
            <a:gdLst>
              <a:gd name="T0" fmla="*/ 143650505 w 57"/>
              <a:gd name="T1" fmla="*/ 70564735 h 63"/>
              <a:gd name="T2" fmla="*/ 143650505 w 57"/>
              <a:gd name="T3" fmla="*/ 70564735 h 63"/>
              <a:gd name="T4" fmla="*/ 143650505 w 57"/>
              <a:gd name="T5" fmla="*/ 52924352 h 63"/>
              <a:gd name="T6" fmla="*/ 143650505 w 57"/>
              <a:gd name="T7" fmla="*/ 35282368 h 63"/>
              <a:gd name="T8" fmla="*/ 126008525 w 57"/>
              <a:gd name="T9" fmla="*/ 17641978 h 63"/>
              <a:gd name="T10" fmla="*/ 126008525 w 57"/>
              <a:gd name="T11" fmla="*/ 17641978 h 63"/>
              <a:gd name="T12" fmla="*/ 108368132 w 57"/>
              <a:gd name="T13" fmla="*/ 0 h 63"/>
              <a:gd name="T14" fmla="*/ 90726127 w 57"/>
              <a:gd name="T15" fmla="*/ 0 h 63"/>
              <a:gd name="T16" fmla="*/ 73085734 w 57"/>
              <a:gd name="T17" fmla="*/ 0 h 63"/>
              <a:gd name="T18" fmla="*/ 52924378 w 57"/>
              <a:gd name="T19" fmla="*/ 0 h 63"/>
              <a:gd name="T20" fmla="*/ 35282385 w 57"/>
              <a:gd name="T21" fmla="*/ 0 h 63"/>
              <a:gd name="T22" fmla="*/ 35282385 w 57"/>
              <a:gd name="T23" fmla="*/ 17641978 h 63"/>
              <a:gd name="T24" fmla="*/ 17641986 w 57"/>
              <a:gd name="T25" fmla="*/ 17641978 h 63"/>
              <a:gd name="T26" fmla="*/ 17641986 w 57"/>
              <a:gd name="T27" fmla="*/ 35282368 h 63"/>
              <a:gd name="T28" fmla="*/ 0 w 57"/>
              <a:gd name="T29" fmla="*/ 52924352 h 63"/>
              <a:gd name="T30" fmla="*/ 0 w 57"/>
              <a:gd name="T31" fmla="*/ 70564735 h 63"/>
              <a:gd name="T32" fmla="*/ 0 w 57"/>
              <a:gd name="T33" fmla="*/ 70564735 h 63"/>
              <a:gd name="T34" fmla="*/ 0 w 57"/>
              <a:gd name="T35" fmla="*/ 88206707 h 63"/>
              <a:gd name="T36" fmla="*/ 0 w 57"/>
              <a:gd name="T37" fmla="*/ 105847116 h 63"/>
              <a:gd name="T38" fmla="*/ 17641986 w 57"/>
              <a:gd name="T39" fmla="*/ 123489087 h 63"/>
              <a:gd name="T40" fmla="*/ 17641986 w 57"/>
              <a:gd name="T41" fmla="*/ 123489087 h 63"/>
              <a:gd name="T42" fmla="*/ 35282385 w 57"/>
              <a:gd name="T43" fmla="*/ 141129471 h 63"/>
              <a:gd name="T44" fmla="*/ 35282385 w 57"/>
              <a:gd name="T45" fmla="*/ 141129471 h 63"/>
              <a:gd name="T46" fmla="*/ 52924378 w 57"/>
              <a:gd name="T47" fmla="*/ 158771442 h 63"/>
              <a:gd name="T48" fmla="*/ 73085734 w 57"/>
              <a:gd name="T49" fmla="*/ 158771442 h 63"/>
              <a:gd name="T50" fmla="*/ 90726127 w 57"/>
              <a:gd name="T51" fmla="*/ 158771442 h 63"/>
              <a:gd name="T52" fmla="*/ 108368132 w 57"/>
              <a:gd name="T53" fmla="*/ 141129471 h 63"/>
              <a:gd name="T54" fmla="*/ 126008525 w 57"/>
              <a:gd name="T55" fmla="*/ 141129471 h 63"/>
              <a:gd name="T56" fmla="*/ 126008525 w 57"/>
              <a:gd name="T57" fmla="*/ 123489087 h 63"/>
              <a:gd name="T58" fmla="*/ 143650505 w 57"/>
              <a:gd name="T59" fmla="*/ 123489087 h 63"/>
              <a:gd name="T60" fmla="*/ 143650505 w 57"/>
              <a:gd name="T61" fmla="*/ 105847116 h 63"/>
              <a:gd name="T62" fmla="*/ 143650505 w 57"/>
              <a:gd name="T63" fmla="*/ 88206707 h 63"/>
              <a:gd name="T64" fmla="*/ 143650505 w 57"/>
              <a:gd name="T65" fmla="*/ 70564735 h 6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3"/>
              <a:gd name="T101" fmla="*/ 57 w 57"/>
              <a:gd name="T102" fmla="*/ 63 h 6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3">
                <a:moveTo>
                  <a:pt x="57" y="28"/>
                </a:moveTo>
                <a:lnTo>
                  <a:pt x="57" y="28"/>
                </a:lnTo>
                <a:lnTo>
                  <a:pt x="57" y="21"/>
                </a:lnTo>
                <a:lnTo>
                  <a:pt x="57" y="14"/>
                </a:lnTo>
                <a:lnTo>
                  <a:pt x="50" y="7"/>
                </a:lnTo>
                <a:lnTo>
                  <a:pt x="43" y="0"/>
                </a:lnTo>
                <a:lnTo>
                  <a:pt x="36" y="0"/>
                </a:lnTo>
                <a:lnTo>
                  <a:pt x="29" y="0"/>
                </a:lnTo>
                <a:lnTo>
                  <a:pt x="21" y="0"/>
                </a:lnTo>
                <a:lnTo>
                  <a:pt x="14" y="0"/>
                </a:lnTo>
                <a:lnTo>
                  <a:pt x="14" y="7"/>
                </a:lnTo>
                <a:lnTo>
                  <a:pt x="7" y="7"/>
                </a:lnTo>
                <a:lnTo>
                  <a:pt x="7" y="14"/>
                </a:lnTo>
                <a:lnTo>
                  <a:pt x="0" y="21"/>
                </a:lnTo>
                <a:lnTo>
                  <a:pt x="0" y="28"/>
                </a:lnTo>
                <a:lnTo>
                  <a:pt x="0" y="35"/>
                </a:lnTo>
                <a:lnTo>
                  <a:pt x="0" y="42"/>
                </a:lnTo>
                <a:lnTo>
                  <a:pt x="7" y="49"/>
                </a:lnTo>
                <a:lnTo>
                  <a:pt x="14" y="56"/>
                </a:lnTo>
                <a:lnTo>
                  <a:pt x="21" y="63"/>
                </a:lnTo>
                <a:lnTo>
                  <a:pt x="29" y="63"/>
                </a:lnTo>
                <a:lnTo>
                  <a:pt x="36" y="63"/>
                </a:lnTo>
                <a:lnTo>
                  <a:pt x="43" y="56"/>
                </a:lnTo>
                <a:lnTo>
                  <a:pt x="50" y="56"/>
                </a:lnTo>
                <a:lnTo>
                  <a:pt x="50" y="49"/>
                </a:lnTo>
                <a:lnTo>
                  <a:pt x="57" y="49"/>
                </a:lnTo>
                <a:lnTo>
                  <a:pt x="57" y="42"/>
                </a:lnTo>
                <a:lnTo>
                  <a:pt x="57" y="35"/>
                </a:lnTo>
                <a:lnTo>
                  <a:pt x="57" y="28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03" name="Freeform 72"/>
          <p:cNvSpPr>
            <a:spLocks/>
          </p:cNvSpPr>
          <p:nvPr/>
        </p:nvSpPr>
        <p:spPr bwMode="auto">
          <a:xfrm>
            <a:off x="2917825" y="4027488"/>
            <a:ext cx="90488" cy="90487"/>
          </a:xfrm>
          <a:custGeom>
            <a:avLst/>
            <a:gdLst>
              <a:gd name="T0" fmla="*/ 143650505 w 57"/>
              <a:gd name="T1" fmla="*/ 70563991 h 57"/>
              <a:gd name="T2" fmla="*/ 126008525 w 57"/>
              <a:gd name="T3" fmla="*/ 17640204 h 57"/>
              <a:gd name="T4" fmla="*/ 73085734 w 57"/>
              <a:gd name="T5" fmla="*/ 0 h 57"/>
              <a:gd name="T6" fmla="*/ 17641986 w 57"/>
              <a:gd name="T7" fmla="*/ 17640204 h 57"/>
              <a:gd name="T8" fmla="*/ 0 w 57"/>
              <a:gd name="T9" fmla="*/ 70563991 h 57"/>
              <a:gd name="T10" fmla="*/ 17641986 w 57"/>
              <a:gd name="T11" fmla="*/ 126007132 h 57"/>
              <a:gd name="T12" fmla="*/ 73085734 w 57"/>
              <a:gd name="T13" fmla="*/ 143647330 h 57"/>
              <a:gd name="T14" fmla="*/ 126008525 w 57"/>
              <a:gd name="T15" fmla="*/ 126007132 h 57"/>
              <a:gd name="T16" fmla="*/ 143650505 w 57"/>
              <a:gd name="T17" fmla="*/ 70563991 h 57"/>
              <a:gd name="T18" fmla="*/ 143650505 w 57"/>
              <a:gd name="T19" fmla="*/ 70563991 h 5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7"/>
              <a:gd name="T31" fmla="*/ 0 h 57"/>
              <a:gd name="T32" fmla="*/ 57 w 57"/>
              <a:gd name="T33" fmla="*/ 57 h 5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7" h="57">
                <a:moveTo>
                  <a:pt x="57" y="28"/>
                </a:moveTo>
                <a:lnTo>
                  <a:pt x="50" y="7"/>
                </a:lnTo>
                <a:lnTo>
                  <a:pt x="29" y="0"/>
                </a:lnTo>
                <a:lnTo>
                  <a:pt x="7" y="7"/>
                </a:lnTo>
                <a:lnTo>
                  <a:pt x="0" y="28"/>
                </a:lnTo>
                <a:lnTo>
                  <a:pt x="7" y="50"/>
                </a:lnTo>
                <a:lnTo>
                  <a:pt x="29" y="57"/>
                </a:lnTo>
                <a:lnTo>
                  <a:pt x="50" y="50"/>
                </a:lnTo>
                <a:lnTo>
                  <a:pt x="57" y="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04" name="Freeform 73"/>
          <p:cNvSpPr>
            <a:spLocks/>
          </p:cNvSpPr>
          <p:nvPr/>
        </p:nvSpPr>
        <p:spPr bwMode="auto">
          <a:xfrm>
            <a:off x="2917825" y="4027488"/>
            <a:ext cx="90488" cy="90487"/>
          </a:xfrm>
          <a:custGeom>
            <a:avLst/>
            <a:gdLst>
              <a:gd name="T0" fmla="*/ 143650505 w 57"/>
              <a:gd name="T1" fmla="*/ 70563991 h 57"/>
              <a:gd name="T2" fmla="*/ 143650505 w 57"/>
              <a:gd name="T3" fmla="*/ 52922206 h 57"/>
              <a:gd name="T4" fmla="*/ 143650505 w 57"/>
              <a:gd name="T5" fmla="*/ 35281996 h 57"/>
              <a:gd name="T6" fmla="*/ 143650505 w 57"/>
              <a:gd name="T7" fmla="*/ 35281996 h 57"/>
              <a:gd name="T8" fmla="*/ 126008525 w 57"/>
              <a:gd name="T9" fmla="*/ 17640204 h 57"/>
              <a:gd name="T10" fmla="*/ 126008525 w 57"/>
              <a:gd name="T11" fmla="*/ 17640204 h 57"/>
              <a:gd name="T12" fmla="*/ 108368132 w 57"/>
              <a:gd name="T13" fmla="*/ 0 h 57"/>
              <a:gd name="T14" fmla="*/ 90726127 w 57"/>
              <a:gd name="T15" fmla="*/ 0 h 57"/>
              <a:gd name="T16" fmla="*/ 73085734 w 57"/>
              <a:gd name="T17" fmla="*/ 0 h 57"/>
              <a:gd name="T18" fmla="*/ 52924378 w 57"/>
              <a:gd name="T19" fmla="*/ 0 h 57"/>
              <a:gd name="T20" fmla="*/ 35282385 w 57"/>
              <a:gd name="T21" fmla="*/ 0 h 57"/>
              <a:gd name="T22" fmla="*/ 35282385 w 57"/>
              <a:gd name="T23" fmla="*/ 17640204 h 57"/>
              <a:gd name="T24" fmla="*/ 17641986 w 57"/>
              <a:gd name="T25" fmla="*/ 17640204 h 57"/>
              <a:gd name="T26" fmla="*/ 17641986 w 57"/>
              <a:gd name="T27" fmla="*/ 35281996 h 57"/>
              <a:gd name="T28" fmla="*/ 0 w 57"/>
              <a:gd name="T29" fmla="*/ 35281996 h 57"/>
              <a:gd name="T30" fmla="*/ 0 w 57"/>
              <a:gd name="T31" fmla="*/ 52922206 h 57"/>
              <a:gd name="T32" fmla="*/ 0 w 57"/>
              <a:gd name="T33" fmla="*/ 70563991 h 57"/>
              <a:gd name="T34" fmla="*/ 0 w 57"/>
              <a:gd name="T35" fmla="*/ 88204189 h 57"/>
              <a:gd name="T36" fmla="*/ 0 w 57"/>
              <a:gd name="T37" fmla="*/ 108365347 h 57"/>
              <a:gd name="T38" fmla="*/ 17641986 w 57"/>
              <a:gd name="T39" fmla="*/ 108365347 h 57"/>
              <a:gd name="T40" fmla="*/ 17641986 w 57"/>
              <a:gd name="T41" fmla="*/ 126007132 h 57"/>
              <a:gd name="T42" fmla="*/ 35282385 w 57"/>
              <a:gd name="T43" fmla="*/ 143647330 h 57"/>
              <a:gd name="T44" fmla="*/ 35282385 w 57"/>
              <a:gd name="T45" fmla="*/ 143647330 h 57"/>
              <a:gd name="T46" fmla="*/ 52924378 w 57"/>
              <a:gd name="T47" fmla="*/ 143647330 h 57"/>
              <a:gd name="T48" fmla="*/ 73085734 w 57"/>
              <a:gd name="T49" fmla="*/ 143647330 h 57"/>
              <a:gd name="T50" fmla="*/ 90726127 w 57"/>
              <a:gd name="T51" fmla="*/ 143647330 h 57"/>
              <a:gd name="T52" fmla="*/ 108368132 w 57"/>
              <a:gd name="T53" fmla="*/ 143647330 h 57"/>
              <a:gd name="T54" fmla="*/ 126008525 w 57"/>
              <a:gd name="T55" fmla="*/ 143647330 h 57"/>
              <a:gd name="T56" fmla="*/ 126008525 w 57"/>
              <a:gd name="T57" fmla="*/ 126007132 h 57"/>
              <a:gd name="T58" fmla="*/ 143650505 w 57"/>
              <a:gd name="T59" fmla="*/ 108365347 h 57"/>
              <a:gd name="T60" fmla="*/ 143650505 w 57"/>
              <a:gd name="T61" fmla="*/ 108365347 h 57"/>
              <a:gd name="T62" fmla="*/ 143650505 w 57"/>
              <a:gd name="T63" fmla="*/ 88204189 h 57"/>
              <a:gd name="T64" fmla="*/ 143650505 w 57"/>
              <a:gd name="T65" fmla="*/ 70563991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57"/>
              <a:gd name="T101" fmla="*/ 57 w 57"/>
              <a:gd name="T102" fmla="*/ 57 h 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57">
                <a:moveTo>
                  <a:pt x="57" y="28"/>
                </a:moveTo>
                <a:lnTo>
                  <a:pt x="57" y="21"/>
                </a:lnTo>
                <a:lnTo>
                  <a:pt x="57" y="14"/>
                </a:lnTo>
                <a:lnTo>
                  <a:pt x="50" y="7"/>
                </a:lnTo>
                <a:lnTo>
                  <a:pt x="43" y="0"/>
                </a:lnTo>
                <a:lnTo>
                  <a:pt x="36" y="0"/>
                </a:lnTo>
                <a:lnTo>
                  <a:pt x="29" y="0"/>
                </a:lnTo>
                <a:lnTo>
                  <a:pt x="21" y="0"/>
                </a:lnTo>
                <a:lnTo>
                  <a:pt x="14" y="0"/>
                </a:lnTo>
                <a:lnTo>
                  <a:pt x="14" y="7"/>
                </a:lnTo>
                <a:lnTo>
                  <a:pt x="7" y="7"/>
                </a:lnTo>
                <a:lnTo>
                  <a:pt x="7" y="14"/>
                </a:lnTo>
                <a:lnTo>
                  <a:pt x="0" y="14"/>
                </a:lnTo>
                <a:lnTo>
                  <a:pt x="0" y="21"/>
                </a:lnTo>
                <a:lnTo>
                  <a:pt x="0" y="28"/>
                </a:lnTo>
                <a:lnTo>
                  <a:pt x="0" y="35"/>
                </a:lnTo>
                <a:lnTo>
                  <a:pt x="0" y="43"/>
                </a:lnTo>
                <a:lnTo>
                  <a:pt x="7" y="43"/>
                </a:lnTo>
                <a:lnTo>
                  <a:pt x="7" y="50"/>
                </a:lnTo>
                <a:lnTo>
                  <a:pt x="14" y="57"/>
                </a:lnTo>
                <a:lnTo>
                  <a:pt x="21" y="57"/>
                </a:lnTo>
                <a:lnTo>
                  <a:pt x="29" y="57"/>
                </a:lnTo>
                <a:lnTo>
                  <a:pt x="36" y="57"/>
                </a:lnTo>
                <a:lnTo>
                  <a:pt x="43" y="57"/>
                </a:lnTo>
                <a:lnTo>
                  <a:pt x="50" y="57"/>
                </a:lnTo>
                <a:lnTo>
                  <a:pt x="50" y="50"/>
                </a:lnTo>
                <a:lnTo>
                  <a:pt x="57" y="43"/>
                </a:lnTo>
                <a:lnTo>
                  <a:pt x="57" y="35"/>
                </a:lnTo>
                <a:lnTo>
                  <a:pt x="57" y="28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05" name="Freeform 74"/>
          <p:cNvSpPr>
            <a:spLocks/>
          </p:cNvSpPr>
          <p:nvPr/>
        </p:nvSpPr>
        <p:spPr bwMode="auto">
          <a:xfrm>
            <a:off x="1984375" y="4949825"/>
            <a:ext cx="101600" cy="101600"/>
          </a:xfrm>
          <a:custGeom>
            <a:avLst/>
            <a:gdLst>
              <a:gd name="T0" fmla="*/ 161289973 w 64"/>
              <a:gd name="T1" fmla="*/ 70564366 h 64"/>
              <a:gd name="T2" fmla="*/ 143648094 w 64"/>
              <a:gd name="T3" fmla="*/ 17640298 h 64"/>
              <a:gd name="T4" fmla="*/ 90725607 w 64"/>
              <a:gd name="T5" fmla="*/ 0 h 64"/>
              <a:gd name="T6" fmla="*/ 17640298 w 64"/>
              <a:gd name="T7" fmla="*/ 17640298 h 64"/>
              <a:gd name="T8" fmla="*/ 0 w 64"/>
              <a:gd name="T9" fmla="*/ 70564366 h 64"/>
              <a:gd name="T10" fmla="*/ 17640298 w 64"/>
              <a:gd name="T11" fmla="*/ 143648094 h 64"/>
              <a:gd name="T12" fmla="*/ 90725607 w 64"/>
              <a:gd name="T13" fmla="*/ 161289973 h 64"/>
              <a:gd name="T14" fmla="*/ 143648094 w 64"/>
              <a:gd name="T15" fmla="*/ 143648094 h 64"/>
              <a:gd name="T16" fmla="*/ 161289973 w 64"/>
              <a:gd name="T17" fmla="*/ 70564366 h 64"/>
              <a:gd name="T18" fmla="*/ 161289973 w 64"/>
              <a:gd name="T19" fmla="*/ 70564366 h 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4"/>
              <a:gd name="T31" fmla="*/ 0 h 64"/>
              <a:gd name="T32" fmla="*/ 64 w 64"/>
              <a:gd name="T33" fmla="*/ 64 h 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4" h="64">
                <a:moveTo>
                  <a:pt x="64" y="28"/>
                </a:moveTo>
                <a:lnTo>
                  <a:pt x="57" y="7"/>
                </a:lnTo>
                <a:lnTo>
                  <a:pt x="36" y="0"/>
                </a:lnTo>
                <a:lnTo>
                  <a:pt x="7" y="7"/>
                </a:lnTo>
                <a:lnTo>
                  <a:pt x="0" y="28"/>
                </a:lnTo>
                <a:lnTo>
                  <a:pt x="7" y="57"/>
                </a:lnTo>
                <a:lnTo>
                  <a:pt x="36" y="64"/>
                </a:lnTo>
                <a:lnTo>
                  <a:pt x="57" y="57"/>
                </a:lnTo>
                <a:lnTo>
                  <a:pt x="64" y="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06" name="Freeform 75"/>
          <p:cNvSpPr>
            <a:spLocks/>
          </p:cNvSpPr>
          <p:nvPr/>
        </p:nvSpPr>
        <p:spPr bwMode="auto">
          <a:xfrm>
            <a:off x="1984375" y="4949825"/>
            <a:ext cx="101600" cy="101600"/>
          </a:xfrm>
          <a:custGeom>
            <a:avLst/>
            <a:gdLst>
              <a:gd name="T0" fmla="*/ 161289973 w 64"/>
              <a:gd name="T1" fmla="*/ 70564366 h 64"/>
              <a:gd name="T2" fmla="*/ 161289973 w 64"/>
              <a:gd name="T3" fmla="*/ 52922487 h 64"/>
              <a:gd name="T4" fmla="*/ 161289973 w 64"/>
              <a:gd name="T5" fmla="*/ 52922487 h 64"/>
              <a:gd name="T6" fmla="*/ 143648094 w 64"/>
              <a:gd name="T7" fmla="*/ 35282183 h 64"/>
              <a:gd name="T8" fmla="*/ 143648094 w 64"/>
              <a:gd name="T9" fmla="*/ 17640298 h 64"/>
              <a:gd name="T10" fmla="*/ 126007802 w 64"/>
              <a:gd name="T11" fmla="*/ 17640298 h 64"/>
              <a:gd name="T12" fmla="*/ 108365923 w 64"/>
              <a:gd name="T13" fmla="*/ 0 h 64"/>
              <a:gd name="T14" fmla="*/ 108365923 w 64"/>
              <a:gd name="T15" fmla="*/ 0 h 64"/>
              <a:gd name="T16" fmla="*/ 90725607 w 64"/>
              <a:gd name="T17" fmla="*/ 0 h 64"/>
              <a:gd name="T18" fmla="*/ 70564366 w 64"/>
              <a:gd name="T19" fmla="*/ 0 h 64"/>
              <a:gd name="T20" fmla="*/ 52922487 w 64"/>
              <a:gd name="T21" fmla="*/ 0 h 64"/>
              <a:gd name="T22" fmla="*/ 35282183 w 64"/>
              <a:gd name="T23" fmla="*/ 17640298 h 64"/>
              <a:gd name="T24" fmla="*/ 35282183 w 64"/>
              <a:gd name="T25" fmla="*/ 17640298 h 64"/>
              <a:gd name="T26" fmla="*/ 17640298 w 64"/>
              <a:gd name="T27" fmla="*/ 35282183 h 64"/>
              <a:gd name="T28" fmla="*/ 17640298 w 64"/>
              <a:gd name="T29" fmla="*/ 52922487 h 64"/>
              <a:gd name="T30" fmla="*/ 17640298 w 64"/>
              <a:gd name="T31" fmla="*/ 52922487 h 64"/>
              <a:gd name="T32" fmla="*/ 0 w 64"/>
              <a:gd name="T33" fmla="*/ 70564366 h 64"/>
              <a:gd name="T34" fmla="*/ 17640298 w 64"/>
              <a:gd name="T35" fmla="*/ 90725607 h 64"/>
              <a:gd name="T36" fmla="*/ 17640298 w 64"/>
              <a:gd name="T37" fmla="*/ 108365923 h 64"/>
              <a:gd name="T38" fmla="*/ 17640298 w 64"/>
              <a:gd name="T39" fmla="*/ 126007802 h 64"/>
              <a:gd name="T40" fmla="*/ 35282183 w 64"/>
              <a:gd name="T41" fmla="*/ 126007802 h 64"/>
              <a:gd name="T42" fmla="*/ 35282183 w 64"/>
              <a:gd name="T43" fmla="*/ 143648094 h 64"/>
              <a:gd name="T44" fmla="*/ 52922487 w 64"/>
              <a:gd name="T45" fmla="*/ 143648094 h 64"/>
              <a:gd name="T46" fmla="*/ 70564366 w 64"/>
              <a:gd name="T47" fmla="*/ 161289973 h 64"/>
              <a:gd name="T48" fmla="*/ 90725607 w 64"/>
              <a:gd name="T49" fmla="*/ 161289973 h 64"/>
              <a:gd name="T50" fmla="*/ 108365923 w 64"/>
              <a:gd name="T51" fmla="*/ 161289973 h 64"/>
              <a:gd name="T52" fmla="*/ 108365923 w 64"/>
              <a:gd name="T53" fmla="*/ 143648094 h 64"/>
              <a:gd name="T54" fmla="*/ 126007802 w 64"/>
              <a:gd name="T55" fmla="*/ 143648094 h 64"/>
              <a:gd name="T56" fmla="*/ 143648094 w 64"/>
              <a:gd name="T57" fmla="*/ 126007802 h 64"/>
              <a:gd name="T58" fmla="*/ 143648094 w 64"/>
              <a:gd name="T59" fmla="*/ 126007802 h 64"/>
              <a:gd name="T60" fmla="*/ 161289973 w 64"/>
              <a:gd name="T61" fmla="*/ 108365923 h 64"/>
              <a:gd name="T62" fmla="*/ 161289973 w 64"/>
              <a:gd name="T63" fmla="*/ 90725607 h 64"/>
              <a:gd name="T64" fmla="*/ 161289973 w 64"/>
              <a:gd name="T65" fmla="*/ 70564366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64"/>
              <a:gd name="T100" fmla="*/ 0 h 64"/>
              <a:gd name="T101" fmla="*/ 64 w 64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64" h="64">
                <a:moveTo>
                  <a:pt x="64" y="28"/>
                </a:moveTo>
                <a:lnTo>
                  <a:pt x="64" y="21"/>
                </a:lnTo>
                <a:lnTo>
                  <a:pt x="57" y="14"/>
                </a:lnTo>
                <a:lnTo>
                  <a:pt x="57" y="7"/>
                </a:lnTo>
                <a:lnTo>
                  <a:pt x="50" y="7"/>
                </a:lnTo>
                <a:lnTo>
                  <a:pt x="43" y="0"/>
                </a:lnTo>
                <a:lnTo>
                  <a:pt x="36" y="0"/>
                </a:lnTo>
                <a:lnTo>
                  <a:pt x="28" y="0"/>
                </a:lnTo>
                <a:lnTo>
                  <a:pt x="21" y="0"/>
                </a:lnTo>
                <a:lnTo>
                  <a:pt x="14" y="7"/>
                </a:lnTo>
                <a:lnTo>
                  <a:pt x="7" y="14"/>
                </a:lnTo>
                <a:lnTo>
                  <a:pt x="7" y="21"/>
                </a:lnTo>
                <a:lnTo>
                  <a:pt x="0" y="28"/>
                </a:lnTo>
                <a:lnTo>
                  <a:pt x="7" y="36"/>
                </a:lnTo>
                <a:lnTo>
                  <a:pt x="7" y="43"/>
                </a:lnTo>
                <a:lnTo>
                  <a:pt x="7" y="50"/>
                </a:lnTo>
                <a:lnTo>
                  <a:pt x="14" y="50"/>
                </a:lnTo>
                <a:lnTo>
                  <a:pt x="14" y="57"/>
                </a:lnTo>
                <a:lnTo>
                  <a:pt x="21" y="57"/>
                </a:lnTo>
                <a:lnTo>
                  <a:pt x="28" y="64"/>
                </a:lnTo>
                <a:lnTo>
                  <a:pt x="36" y="64"/>
                </a:lnTo>
                <a:lnTo>
                  <a:pt x="43" y="64"/>
                </a:lnTo>
                <a:lnTo>
                  <a:pt x="43" y="57"/>
                </a:lnTo>
                <a:lnTo>
                  <a:pt x="50" y="57"/>
                </a:lnTo>
                <a:lnTo>
                  <a:pt x="57" y="50"/>
                </a:lnTo>
                <a:lnTo>
                  <a:pt x="64" y="43"/>
                </a:lnTo>
                <a:lnTo>
                  <a:pt x="64" y="36"/>
                </a:lnTo>
                <a:lnTo>
                  <a:pt x="64" y="28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07" name="Freeform 76"/>
          <p:cNvSpPr>
            <a:spLocks/>
          </p:cNvSpPr>
          <p:nvPr/>
        </p:nvSpPr>
        <p:spPr bwMode="auto">
          <a:xfrm>
            <a:off x="1984375" y="4489450"/>
            <a:ext cx="101600" cy="100013"/>
          </a:xfrm>
          <a:custGeom>
            <a:avLst/>
            <a:gdLst>
              <a:gd name="T0" fmla="*/ 161289973 w 64"/>
              <a:gd name="T1" fmla="*/ 70564735 h 63"/>
              <a:gd name="T2" fmla="*/ 143648094 w 64"/>
              <a:gd name="T3" fmla="*/ 17641978 h 63"/>
              <a:gd name="T4" fmla="*/ 90725607 w 64"/>
              <a:gd name="T5" fmla="*/ 0 h 63"/>
              <a:gd name="T6" fmla="*/ 17640298 w 64"/>
              <a:gd name="T7" fmla="*/ 17641978 h 63"/>
              <a:gd name="T8" fmla="*/ 0 w 64"/>
              <a:gd name="T9" fmla="*/ 70564735 h 63"/>
              <a:gd name="T10" fmla="*/ 17640298 w 64"/>
              <a:gd name="T11" fmla="*/ 141129471 h 63"/>
              <a:gd name="T12" fmla="*/ 90725607 w 64"/>
              <a:gd name="T13" fmla="*/ 158771442 h 63"/>
              <a:gd name="T14" fmla="*/ 143648094 w 64"/>
              <a:gd name="T15" fmla="*/ 141129471 h 63"/>
              <a:gd name="T16" fmla="*/ 161289973 w 64"/>
              <a:gd name="T17" fmla="*/ 70564735 h 63"/>
              <a:gd name="T18" fmla="*/ 161289973 w 64"/>
              <a:gd name="T19" fmla="*/ 70564735 h 6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4"/>
              <a:gd name="T31" fmla="*/ 0 h 63"/>
              <a:gd name="T32" fmla="*/ 64 w 64"/>
              <a:gd name="T33" fmla="*/ 63 h 6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4" h="63">
                <a:moveTo>
                  <a:pt x="64" y="28"/>
                </a:moveTo>
                <a:lnTo>
                  <a:pt x="57" y="7"/>
                </a:lnTo>
                <a:lnTo>
                  <a:pt x="36" y="0"/>
                </a:lnTo>
                <a:lnTo>
                  <a:pt x="7" y="7"/>
                </a:lnTo>
                <a:lnTo>
                  <a:pt x="0" y="28"/>
                </a:lnTo>
                <a:lnTo>
                  <a:pt x="7" y="56"/>
                </a:lnTo>
                <a:lnTo>
                  <a:pt x="36" y="63"/>
                </a:lnTo>
                <a:lnTo>
                  <a:pt x="57" y="56"/>
                </a:lnTo>
                <a:lnTo>
                  <a:pt x="64" y="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08" name="Freeform 77"/>
          <p:cNvSpPr>
            <a:spLocks/>
          </p:cNvSpPr>
          <p:nvPr/>
        </p:nvSpPr>
        <p:spPr bwMode="auto">
          <a:xfrm>
            <a:off x="1984375" y="4489450"/>
            <a:ext cx="101600" cy="100013"/>
          </a:xfrm>
          <a:custGeom>
            <a:avLst/>
            <a:gdLst>
              <a:gd name="T0" fmla="*/ 161289973 w 64"/>
              <a:gd name="T1" fmla="*/ 70564735 h 63"/>
              <a:gd name="T2" fmla="*/ 161289973 w 64"/>
              <a:gd name="T3" fmla="*/ 70564735 h 63"/>
              <a:gd name="T4" fmla="*/ 161289973 w 64"/>
              <a:gd name="T5" fmla="*/ 52924352 h 63"/>
              <a:gd name="T6" fmla="*/ 143648094 w 64"/>
              <a:gd name="T7" fmla="*/ 35282368 h 63"/>
              <a:gd name="T8" fmla="*/ 143648094 w 64"/>
              <a:gd name="T9" fmla="*/ 17641978 h 63"/>
              <a:gd name="T10" fmla="*/ 126007802 w 64"/>
              <a:gd name="T11" fmla="*/ 17641978 h 63"/>
              <a:gd name="T12" fmla="*/ 108365923 w 64"/>
              <a:gd name="T13" fmla="*/ 0 h 63"/>
              <a:gd name="T14" fmla="*/ 108365923 w 64"/>
              <a:gd name="T15" fmla="*/ 0 h 63"/>
              <a:gd name="T16" fmla="*/ 90725607 w 64"/>
              <a:gd name="T17" fmla="*/ 0 h 63"/>
              <a:gd name="T18" fmla="*/ 70564366 w 64"/>
              <a:gd name="T19" fmla="*/ 0 h 63"/>
              <a:gd name="T20" fmla="*/ 52922487 w 64"/>
              <a:gd name="T21" fmla="*/ 0 h 63"/>
              <a:gd name="T22" fmla="*/ 35282183 w 64"/>
              <a:gd name="T23" fmla="*/ 17641978 h 63"/>
              <a:gd name="T24" fmla="*/ 35282183 w 64"/>
              <a:gd name="T25" fmla="*/ 17641978 h 63"/>
              <a:gd name="T26" fmla="*/ 17640298 w 64"/>
              <a:gd name="T27" fmla="*/ 35282368 h 63"/>
              <a:gd name="T28" fmla="*/ 17640298 w 64"/>
              <a:gd name="T29" fmla="*/ 52924352 h 63"/>
              <a:gd name="T30" fmla="*/ 17640298 w 64"/>
              <a:gd name="T31" fmla="*/ 70564735 h 63"/>
              <a:gd name="T32" fmla="*/ 0 w 64"/>
              <a:gd name="T33" fmla="*/ 70564735 h 63"/>
              <a:gd name="T34" fmla="*/ 17640298 w 64"/>
              <a:gd name="T35" fmla="*/ 88206707 h 63"/>
              <a:gd name="T36" fmla="*/ 17640298 w 64"/>
              <a:gd name="T37" fmla="*/ 105847116 h 63"/>
              <a:gd name="T38" fmla="*/ 17640298 w 64"/>
              <a:gd name="T39" fmla="*/ 123489087 h 63"/>
              <a:gd name="T40" fmla="*/ 35282183 w 64"/>
              <a:gd name="T41" fmla="*/ 123489087 h 63"/>
              <a:gd name="T42" fmla="*/ 35282183 w 64"/>
              <a:gd name="T43" fmla="*/ 141129471 h 63"/>
              <a:gd name="T44" fmla="*/ 52922487 w 64"/>
              <a:gd name="T45" fmla="*/ 141129471 h 63"/>
              <a:gd name="T46" fmla="*/ 70564366 w 64"/>
              <a:gd name="T47" fmla="*/ 158771442 h 63"/>
              <a:gd name="T48" fmla="*/ 90725607 w 64"/>
              <a:gd name="T49" fmla="*/ 158771442 h 63"/>
              <a:gd name="T50" fmla="*/ 108365923 w 64"/>
              <a:gd name="T51" fmla="*/ 158771442 h 63"/>
              <a:gd name="T52" fmla="*/ 108365923 w 64"/>
              <a:gd name="T53" fmla="*/ 141129471 h 63"/>
              <a:gd name="T54" fmla="*/ 126007802 w 64"/>
              <a:gd name="T55" fmla="*/ 141129471 h 63"/>
              <a:gd name="T56" fmla="*/ 143648094 w 64"/>
              <a:gd name="T57" fmla="*/ 123489087 h 63"/>
              <a:gd name="T58" fmla="*/ 143648094 w 64"/>
              <a:gd name="T59" fmla="*/ 123489087 h 63"/>
              <a:gd name="T60" fmla="*/ 161289973 w 64"/>
              <a:gd name="T61" fmla="*/ 105847116 h 63"/>
              <a:gd name="T62" fmla="*/ 161289973 w 64"/>
              <a:gd name="T63" fmla="*/ 88206707 h 63"/>
              <a:gd name="T64" fmla="*/ 161289973 w 64"/>
              <a:gd name="T65" fmla="*/ 70564735 h 6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64"/>
              <a:gd name="T100" fmla="*/ 0 h 63"/>
              <a:gd name="T101" fmla="*/ 64 w 64"/>
              <a:gd name="T102" fmla="*/ 63 h 6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64" h="63">
                <a:moveTo>
                  <a:pt x="64" y="28"/>
                </a:moveTo>
                <a:lnTo>
                  <a:pt x="64" y="28"/>
                </a:lnTo>
                <a:lnTo>
                  <a:pt x="64" y="21"/>
                </a:lnTo>
                <a:lnTo>
                  <a:pt x="57" y="14"/>
                </a:lnTo>
                <a:lnTo>
                  <a:pt x="57" y="7"/>
                </a:lnTo>
                <a:lnTo>
                  <a:pt x="50" y="7"/>
                </a:lnTo>
                <a:lnTo>
                  <a:pt x="43" y="0"/>
                </a:lnTo>
                <a:lnTo>
                  <a:pt x="36" y="0"/>
                </a:lnTo>
                <a:lnTo>
                  <a:pt x="28" y="0"/>
                </a:lnTo>
                <a:lnTo>
                  <a:pt x="21" y="0"/>
                </a:lnTo>
                <a:lnTo>
                  <a:pt x="14" y="7"/>
                </a:lnTo>
                <a:lnTo>
                  <a:pt x="7" y="14"/>
                </a:lnTo>
                <a:lnTo>
                  <a:pt x="7" y="21"/>
                </a:lnTo>
                <a:lnTo>
                  <a:pt x="7" y="28"/>
                </a:lnTo>
                <a:lnTo>
                  <a:pt x="0" y="28"/>
                </a:lnTo>
                <a:lnTo>
                  <a:pt x="7" y="35"/>
                </a:lnTo>
                <a:lnTo>
                  <a:pt x="7" y="42"/>
                </a:lnTo>
                <a:lnTo>
                  <a:pt x="7" y="49"/>
                </a:lnTo>
                <a:lnTo>
                  <a:pt x="14" y="49"/>
                </a:lnTo>
                <a:lnTo>
                  <a:pt x="14" y="56"/>
                </a:lnTo>
                <a:lnTo>
                  <a:pt x="21" y="56"/>
                </a:lnTo>
                <a:lnTo>
                  <a:pt x="28" y="63"/>
                </a:lnTo>
                <a:lnTo>
                  <a:pt x="36" y="63"/>
                </a:lnTo>
                <a:lnTo>
                  <a:pt x="43" y="63"/>
                </a:lnTo>
                <a:lnTo>
                  <a:pt x="43" y="56"/>
                </a:lnTo>
                <a:lnTo>
                  <a:pt x="50" y="56"/>
                </a:lnTo>
                <a:lnTo>
                  <a:pt x="57" y="49"/>
                </a:lnTo>
                <a:lnTo>
                  <a:pt x="64" y="42"/>
                </a:lnTo>
                <a:lnTo>
                  <a:pt x="64" y="35"/>
                </a:lnTo>
                <a:lnTo>
                  <a:pt x="64" y="28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09" name="Freeform 78"/>
          <p:cNvSpPr>
            <a:spLocks/>
          </p:cNvSpPr>
          <p:nvPr/>
        </p:nvSpPr>
        <p:spPr bwMode="auto">
          <a:xfrm>
            <a:off x="1984375" y="4027488"/>
            <a:ext cx="101600" cy="90487"/>
          </a:xfrm>
          <a:custGeom>
            <a:avLst/>
            <a:gdLst>
              <a:gd name="T0" fmla="*/ 161289973 w 64"/>
              <a:gd name="T1" fmla="*/ 70563991 h 57"/>
              <a:gd name="T2" fmla="*/ 143648094 w 64"/>
              <a:gd name="T3" fmla="*/ 17640204 h 57"/>
              <a:gd name="T4" fmla="*/ 90725607 w 64"/>
              <a:gd name="T5" fmla="*/ 0 h 57"/>
              <a:gd name="T6" fmla="*/ 17640298 w 64"/>
              <a:gd name="T7" fmla="*/ 17640204 h 57"/>
              <a:gd name="T8" fmla="*/ 0 w 64"/>
              <a:gd name="T9" fmla="*/ 70563991 h 57"/>
              <a:gd name="T10" fmla="*/ 17640298 w 64"/>
              <a:gd name="T11" fmla="*/ 126007132 h 57"/>
              <a:gd name="T12" fmla="*/ 90725607 w 64"/>
              <a:gd name="T13" fmla="*/ 143647330 h 57"/>
              <a:gd name="T14" fmla="*/ 143648094 w 64"/>
              <a:gd name="T15" fmla="*/ 126007132 h 57"/>
              <a:gd name="T16" fmla="*/ 161289973 w 64"/>
              <a:gd name="T17" fmla="*/ 70563991 h 57"/>
              <a:gd name="T18" fmla="*/ 161289973 w 64"/>
              <a:gd name="T19" fmla="*/ 70563991 h 5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4"/>
              <a:gd name="T31" fmla="*/ 0 h 57"/>
              <a:gd name="T32" fmla="*/ 64 w 64"/>
              <a:gd name="T33" fmla="*/ 57 h 5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4" h="57">
                <a:moveTo>
                  <a:pt x="64" y="28"/>
                </a:moveTo>
                <a:lnTo>
                  <a:pt x="57" y="7"/>
                </a:lnTo>
                <a:lnTo>
                  <a:pt x="36" y="0"/>
                </a:lnTo>
                <a:lnTo>
                  <a:pt x="7" y="7"/>
                </a:lnTo>
                <a:lnTo>
                  <a:pt x="0" y="28"/>
                </a:lnTo>
                <a:lnTo>
                  <a:pt x="7" y="50"/>
                </a:lnTo>
                <a:lnTo>
                  <a:pt x="36" y="57"/>
                </a:lnTo>
                <a:lnTo>
                  <a:pt x="57" y="50"/>
                </a:lnTo>
                <a:lnTo>
                  <a:pt x="64" y="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10" name="Freeform 79"/>
          <p:cNvSpPr>
            <a:spLocks/>
          </p:cNvSpPr>
          <p:nvPr/>
        </p:nvSpPr>
        <p:spPr bwMode="auto">
          <a:xfrm>
            <a:off x="1984375" y="4027488"/>
            <a:ext cx="101600" cy="90487"/>
          </a:xfrm>
          <a:custGeom>
            <a:avLst/>
            <a:gdLst>
              <a:gd name="T0" fmla="*/ 161289973 w 64"/>
              <a:gd name="T1" fmla="*/ 70563991 h 57"/>
              <a:gd name="T2" fmla="*/ 161289973 w 64"/>
              <a:gd name="T3" fmla="*/ 52922206 h 57"/>
              <a:gd name="T4" fmla="*/ 161289973 w 64"/>
              <a:gd name="T5" fmla="*/ 35281996 h 57"/>
              <a:gd name="T6" fmla="*/ 143648094 w 64"/>
              <a:gd name="T7" fmla="*/ 35281996 h 57"/>
              <a:gd name="T8" fmla="*/ 143648094 w 64"/>
              <a:gd name="T9" fmla="*/ 17640204 h 57"/>
              <a:gd name="T10" fmla="*/ 126007802 w 64"/>
              <a:gd name="T11" fmla="*/ 17640204 h 57"/>
              <a:gd name="T12" fmla="*/ 108365923 w 64"/>
              <a:gd name="T13" fmla="*/ 0 h 57"/>
              <a:gd name="T14" fmla="*/ 108365923 w 64"/>
              <a:gd name="T15" fmla="*/ 0 h 57"/>
              <a:gd name="T16" fmla="*/ 90725607 w 64"/>
              <a:gd name="T17" fmla="*/ 0 h 57"/>
              <a:gd name="T18" fmla="*/ 70564366 w 64"/>
              <a:gd name="T19" fmla="*/ 0 h 57"/>
              <a:gd name="T20" fmla="*/ 52922487 w 64"/>
              <a:gd name="T21" fmla="*/ 0 h 57"/>
              <a:gd name="T22" fmla="*/ 35282183 w 64"/>
              <a:gd name="T23" fmla="*/ 17640204 h 57"/>
              <a:gd name="T24" fmla="*/ 35282183 w 64"/>
              <a:gd name="T25" fmla="*/ 17640204 h 57"/>
              <a:gd name="T26" fmla="*/ 17640298 w 64"/>
              <a:gd name="T27" fmla="*/ 35281996 h 57"/>
              <a:gd name="T28" fmla="*/ 17640298 w 64"/>
              <a:gd name="T29" fmla="*/ 35281996 h 57"/>
              <a:gd name="T30" fmla="*/ 17640298 w 64"/>
              <a:gd name="T31" fmla="*/ 52922206 h 57"/>
              <a:gd name="T32" fmla="*/ 0 w 64"/>
              <a:gd name="T33" fmla="*/ 70563991 h 57"/>
              <a:gd name="T34" fmla="*/ 17640298 w 64"/>
              <a:gd name="T35" fmla="*/ 88204189 h 57"/>
              <a:gd name="T36" fmla="*/ 17640298 w 64"/>
              <a:gd name="T37" fmla="*/ 108365347 h 57"/>
              <a:gd name="T38" fmla="*/ 17640298 w 64"/>
              <a:gd name="T39" fmla="*/ 108365347 h 57"/>
              <a:gd name="T40" fmla="*/ 35282183 w 64"/>
              <a:gd name="T41" fmla="*/ 126007132 h 57"/>
              <a:gd name="T42" fmla="*/ 35282183 w 64"/>
              <a:gd name="T43" fmla="*/ 143647330 h 57"/>
              <a:gd name="T44" fmla="*/ 52922487 w 64"/>
              <a:gd name="T45" fmla="*/ 143647330 h 57"/>
              <a:gd name="T46" fmla="*/ 70564366 w 64"/>
              <a:gd name="T47" fmla="*/ 143647330 h 57"/>
              <a:gd name="T48" fmla="*/ 90725607 w 64"/>
              <a:gd name="T49" fmla="*/ 143647330 h 57"/>
              <a:gd name="T50" fmla="*/ 108365923 w 64"/>
              <a:gd name="T51" fmla="*/ 143647330 h 57"/>
              <a:gd name="T52" fmla="*/ 108365923 w 64"/>
              <a:gd name="T53" fmla="*/ 143647330 h 57"/>
              <a:gd name="T54" fmla="*/ 126007802 w 64"/>
              <a:gd name="T55" fmla="*/ 143647330 h 57"/>
              <a:gd name="T56" fmla="*/ 143648094 w 64"/>
              <a:gd name="T57" fmla="*/ 126007132 h 57"/>
              <a:gd name="T58" fmla="*/ 143648094 w 64"/>
              <a:gd name="T59" fmla="*/ 108365347 h 57"/>
              <a:gd name="T60" fmla="*/ 161289973 w 64"/>
              <a:gd name="T61" fmla="*/ 108365347 h 57"/>
              <a:gd name="T62" fmla="*/ 161289973 w 64"/>
              <a:gd name="T63" fmla="*/ 88204189 h 57"/>
              <a:gd name="T64" fmla="*/ 161289973 w 64"/>
              <a:gd name="T65" fmla="*/ 70563991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64"/>
              <a:gd name="T100" fmla="*/ 0 h 57"/>
              <a:gd name="T101" fmla="*/ 64 w 64"/>
              <a:gd name="T102" fmla="*/ 57 h 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64" h="57">
                <a:moveTo>
                  <a:pt x="64" y="28"/>
                </a:moveTo>
                <a:lnTo>
                  <a:pt x="64" y="21"/>
                </a:lnTo>
                <a:lnTo>
                  <a:pt x="64" y="14"/>
                </a:lnTo>
                <a:lnTo>
                  <a:pt x="57" y="14"/>
                </a:lnTo>
                <a:lnTo>
                  <a:pt x="57" y="7"/>
                </a:lnTo>
                <a:lnTo>
                  <a:pt x="50" y="7"/>
                </a:lnTo>
                <a:lnTo>
                  <a:pt x="43" y="0"/>
                </a:lnTo>
                <a:lnTo>
                  <a:pt x="36" y="0"/>
                </a:lnTo>
                <a:lnTo>
                  <a:pt x="28" y="0"/>
                </a:lnTo>
                <a:lnTo>
                  <a:pt x="21" y="0"/>
                </a:lnTo>
                <a:lnTo>
                  <a:pt x="14" y="7"/>
                </a:lnTo>
                <a:lnTo>
                  <a:pt x="7" y="14"/>
                </a:lnTo>
                <a:lnTo>
                  <a:pt x="7" y="21"/>
                </a:lnTo>
                <a:lnTo>
                  <a:pt x="0" y="28"/>
                </a:lnTo>
                <a:lnTo>
                  <a:pt x="7" y="35"/>
                </a:lnTo>
                <a:lnTo>
                  <a:pt x="7" y="43"/>
                </a:lnTo>
                <a:lnTo>
                  <a:pt x="14" y="50"/>
                </a:lnTo>
                <a:lnTo>
                  <a:pt x="14" y="57"/>
                </a:lnTo>
                <a:lnTo>
                  <a:pt x="21" y="57"/>
                </a:lnTo>
                <a:lnTo>
                  <a:pt x="28" y="57"/>
                </a:lnTo>
                <a:lnTo>
                  <a:pt x="36" y="57"/>
                </a:lnTo>
                <a:lnTo>
                  <a:pt x="43" y="57"/>
                </a:lnTo>
                <a:lnTo>
                  <a:pt x="50" y="57"/>
                </a:lnTo>
                <a:lnTo>
                  <a:pt x="57" y="50"/>
                </a:lnTo>
                <a:lnTo>
                  <a:pt x="57" y="43"/>
                </a:lnTo>
                <a:lnTo>
                  <a:pt x="64" y="43"/>
                </a:lnTo>
                <a:lnTo>
                  <a:pt x="64" y="35"/>
                </a:lnTo>
                <a:lnTo>
                  <a:pt x="64" y="28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11" name="Freeform 80"/>
          <p:cNvSpPr>
            <a:spLocks/>
          </p:cNvSpPr>
          <p:nvPr/>
        </p:nvSpPr>
        <p:spPr bwMode="auto">
          <a:xfrm>
            <a:off x="2917825" y="4949825"/>
            <a:ext cx="90488" cy="101600"/>
          </a:xfrm>
          <a:custGeom>
            <a:avLst/>
            <a:gdLst>
              <a:gd name="T0" fmla="*/ 143650505 w 57"/>
              <a:gd name="T1" fmla="*/ 70564366 h 64"/>
              <a:gd name="T2" fmla="*/ 126008525 w 57"/>
              <a:gd name="T3" fmla="*/ 17640298 h 64"/>
              <a:gd name="T4" fmla="*/ 73085734 w 57"/>
              <a:gd name="T5" fmla="*/ 0 h 64"/>
              <a:gd name="T6" fmla="*/ 17641986 w 57"/>
              <a:gd name="T7" fmla="*/ 17640298 h 64"/>
              <a:gd name="T8" fmla="*/ 0 w 57"/>
              <a:gd name="T9" fmla="*/ 70564366 h 64"/>
              <a:gd name="T10" fmla="*/ 17641986 w 57"/>
              <a:gd name="T11" fmla="*/ 143648094 h 64"/>
              <a:gd name="T12" fmla="*/ 73085734 w 57"/>
              <a:gd name="T13" fmla="*/ 161289973 h 64"/>
              <a:gd name="T14" fmla="*/ 126008525 w 57"/>
              <a:gd name="T15" fmla="*/ 143648094 h 64"/>
              <a:gd name="T16" fmla="*/ 143650505 w 57"/>
              <a:gd name="T17" fmla="*/ 70564366 h 64"/>
              <a:gd name="T18" fmla="*/ 143650505 w 57"/>
              <a:gd name="T19" fmla="*/ 70564366 h 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7"/>
              <a:gd name="T31" fmla="*/ 0 h 64"/>
              <a:gd name="T32" fmla="*/ 57 w 57"/>
              <a:gd name="T33" fmla="*/ 64 h 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7" h="64">
                <a:moveTo>
                  <a:pt x="57" y="28"/>
                </a:moveTo>
                <a:lnTo>
                  <a:pt x="50" y="7"/>
                </a:lnTo>
                <a:lnTo>
                  <a:pt x="29" y="0"/>
                </a:lnTo>
                <a:lnTo>
                  <a:pt x="7" y="7"/>
                </a:lnTo>
                <a:lnTo>
                  <a:pt x="0" y="28"/>
                </a:lnTo>
                <a:lnTo>
                  <a:pt x="7" y="57"/>
                </a:lnTo>
                <a:lnTo>
                  <a:pt x="29" y="64"/>
                </a:lnTo>
                <a:lnTo>
                  <a:pt x="50" y="57"/>
                </a:lnTo>
                <a:lnTo>
                  <a:pt x="57" y="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12" name="Freeform 81"/>
          <p:cNvSpPr>
            <a:spLocks/>
          </p:cNvSpPr>
          <p:nvPr/>
        </p:nvSpPr>
        <p:spPr bwMode="auto">
          <a:xfrm>
            <a:off x="2917825" y="4949825"/>
            <a:ext cx="90488" cy="101600"/>
          </a:xfrm>
          <a:custGeom>
            <a:avLst/>
            <a:gdLst>
              <a:gd name="T0" fmla="*/ 143650505 w 57"/>
              <a:gd name="T1" fmla="*/ 70564366 h 64"/>
              <a:gd name="T2" fmla="*/ 143650505 w 57"/>
              <a:gd name="T3" fmla="*/ 52922487 h 64"/>
              <a:gd name="T4" fmla="*/ 143650505 w 57"/>
              <a:gd name="T5" fmla="*/ 52922487 h 64"/>
              <a:gd name="T6" fmla="*/ 143650505 w 57"/>
              <a:gd name="T7" fmla="*/ 35282183 h 64"/>
              <a:gd name="T8" fmla="*/ 126008525 w 57"/>
              <a:gd name="T9" fmla="*/ 17640298 h 64"/>
              <a:gd name="T10" fmla="*/ 126008525 w 57"/>
              <a:gd name="T11" fmla="*/ 17640298 h 64"/>
              <a:gd name="T12" fmla="*/ 108368132 w 57"/>
              <a:gd name="T13" fmla="*/ 0 h 64"/>
              <a:gd name="T14" fmla="*/ 90726127 w 57"/>
              <a:gd name="T15" fmla="*/ 0 h 64"/>
              <a:gd name="T16" fmla="*/ 73085734 w 57"/>
              <a:gd name="T17" fmla="*/ 0 h 64"/>
              <a:gd name="T18" fmla="*/ 52924378 w 57"/>
              <a:gd name="T19" fmla="*/ 0 h 64"/>
              <a:gd name="T20" fmla="*/ 35282385 w 57"/>
              <a:gd name="T21" fmla="*/ 0 h 64"/>
              <a:gd name="T22" fmla="*/ 35282385 w 57"/>
              <a:gd name="T23" fmla="*/ 17640298 h 64"/>
              <a:gd name="T24" fmla="*/ 17641986 w 57"/>
              <a:gd name="T25" fmla="*/ 17640298 h 64"/>
              <a:gd name="T26" fmla="*/ 17641986 w 57"/>
              <a:gd name="T27" fmla="*/ 35282183 h 64"/>
              <a:gd name="T28" fmla="*/ 0 w 57"/>
              <a:gd name="T29" fmla="*/ 52922487 h 64"/>
              <a:gd name="T30" fmla="*/ 0 w 57"/>
              <a:gd name="T31" fmla="*/ 52922487 h 64"/>
              <a:gd name="T32" fmla="*/ 0 w 57"/>
              <a:gd name="T33" fmla="*/ 70564366 h 64"/>
              <a:gd name="T34" fmla="*/ 0 w 57"/>
              <a:gd name="T35" fmla="*/ 90725607 h 64"/>
              <a:gd name="T36" fmla="*/ 0 w 57"/>
              <a:gd name="T37" fmla="*/ 108365923 h 64"/>
              <a:gd name="T38" fmla="*/ 17641986 w 57"/>
              <a:gd name="T39" fmla="*/ 126007802 h 64"/>
              <a:gd name="T40" fmla="*/ 17641986 w 57"/>
              <a:gd name="T41" fmla="*/ 126007802 h 64"/>
              <a:gd name="T42" fmla="*/ 35282385 w 57"/>
              <a:gd name="T43" fmla="*/ 143648094 h 64"/>
              <a:gd name="T44" fmla="*/ 35282385 w 57"/>
              <a:gd name="T45" fmla="*/ 143648094 h 64"/>
              <a:gd name="T46" fmla="*/ 52924378 w 57"/>
              <a:gd name="T47" fmla="*/ 161289973 h 64"/>
              <a:gd name="T48" fmla="*/ 73085734 w 57"/>
              <a:gd name="T49" fmla="*/ 161289973 h 64"/>
              <a:gd name="T50" fmla="*/ 90726127 w 57"/>
              <a:gd name="T51" fmla="*/ 161289973 h 64"/>
              <a:gd name="T52" fmla="*/ 108368132 w 57"/>
              <a:gd name="T53" fmla="*/ 143648094 h 64"/>
              <a:gd name="T54" fmla="*/ 126008525 w 57"/>
              <a:gd name="T55" fmla="*/ 143648094 h 64"/>
              <a:gd name="T56" fmla="*/ 126008525 w 57"/>
              <a:gd name="T57" fmla="*/ 126007802 h 64"/>
              <a:gd name="T58" fmla="*/ 143650505 w 57"/>
              <a:gd name="T59" fmla="*/ 126007802 h 64"/>
              <a:gd name="T60" fmla="*/ 143650505 w 57"/>
              <a:gd name="T61" fmla="*/ 108365923 h 64"/>
              <a:gd name="T62" fmla="*/ 143650505 w 57"/>
              <a:gd name="T63" fmla="*/ 90725607 h 64"/>
              <a:gd name="T64" fmla="*/ 143650505 w 57"/>
              <a:gd name="T65" fmla="*/ 70564366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4"/>
              <a:gd name="T101" fmla="*/ 57 w 57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4">
                <a:moveTo>
                  <a:pt x="57" y="28"/>
                </a:moveTo>
                <a:lnTo>
                  <a:pt x="57" y="21"/>
                </a:lnTo>
                <a:lnTo>
                  <a:pt x="57" y="14"/>
                </a:lnTo>
                <a:lnTo>
                  <a:pt x="50" y="7"/>
                </a:lnTo>
                <a:lnTo>
                  <a:pt x="43" y="0"/>
                </a:lnTo>
                <a:lnTo>
                  <a:pt x="36" y="0"/>
                </a:lnTo>
                <a:lnTo>
                  <a:pt x="29" y="0"/>
                </a:lnTo>
                <a:lnTo>
                  <a:pt x="21" y="0"/>
                </a:lnTo>
                <a:lnTo>
                  <a:pt x="14" y="0"/>
                </a:lnTo>
                <a:lnTo>
                  <a:pt x="14" y="7"/>
                </a:lnTo>
                <a:lnTo>
                  <a:pt x="7" y="7"/>
                </a:lnTo>
                <a:lnTo>
                  <a:pt x="7" y="14"/>
                </a:lnTo>
                <a:lnTo>
                  <a:pt x="0" y="21"/>
                </a:lnTo>
                <a:lnTo>
                  <a:pt x="0" y="28"/>
                </a:lnTo>
                <a:lnTo>
                  <a:pt x="0" y="36"/>
                </a:lnTo>
                <a:lnTo>
                  <a:pt x="0" y="43"/>
                </a:lnTo>
                <a:lnTo>
                  <a:pt x="7" y="50"/>
                </a:lnTo>
                <a:lnTo>
                  <a:pt x="14" y="57"/>
                </a:lnTo>
                <a:lnTo>
                  <a:pt x="21" y="64"/>
                </a:lnTo>
                <a:lnTo>
                  <a:pt x="29" y="64"/>
                </a:lnTo>
                <a:lnTo>
                  <a:pt x="36" y="64"/>
                </a:lnTo>
                <a:lnTo>
                  <a:pt x="43" y="57"/>
                </a:lnTo>
                <a:lnTo>
                  <a:pt x="50" y="57"/>
                </a:lnTo>
                <a:lnTo>
                  <a:pt x="50" y="50"/>
                </a:lnTo>
                <a:lnTo>
                  <a:pt x="57" y="50"/>
                </a:lnTo>
                <a:lnTo>
                  <a:pt x="57" y="43"/>
                </a:lnTo>
                <a:lnTo>
                  <a:pt x="57" y="36"/>
                </a:lnTo>
                <a:lnTo>
                  <a:pt x="57" y="28"/>
                </a:lnTo>
              </a:path>
            </a:pathLst>
          </a:custGeom>
          <a:noFill/>
          <a:ln w="222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4113" name="Group 106"/>
          <p:cNvGrpSpPr>
            <a:grpSpLocks/>
          </p:cNvGrpSpPr>
          <p:nvPr/>
        </p:nvGrpSpPr>
        <p:grpSpPr bwMode="auto">
          <a:xfrm>
            <a:off x="6132513" y="3328988"/>
            <a:ext cx="1924050" cy="619125"/>
            <a:chOff x="2007" y="3678"/>
            <a:chExt cx="1212" cy="390"/>
          </a:xfrm>
        </p:grpSpPr>
        <p:sp>
          <p:nvSpPr>
            <p:cNvPr id="44115" name="Freeform 82"/>
            <p:cNvSpPr>
              <a:spLocks/>
            </p:cNvSpPr>
            <p:nvPr/>
          </p:nvSpPr>
          <p:spPr bwMode="auto">
            <a:xfrm>
              <a:off x="2333" y="3706"/>
              <a:ext cx="64" cy="64"/>
            </a:xfrm>
            <a:custGeom>
              <a:avLst/>
              <a:gdLst>
                <a:gd name="T0" fmla="*/ 64 w 64"/>
                <a:gd name="T1" fmla="*/ 36 h 64"/>
                <a:gd name="T2" fmla="*/ 56 w 64"/>
                <a:gd name="T3" fmla="*/ 7 h 64"/>
                <a:gd name="T4" fmla="*/ 35 w 64"/>
                <a:gd name="T5" fmla="*/ 0 h 64"/>
                <a:gd name="T6" fmla="*/ 7 w 64"/>
                <a:gd name="T7" fmla="*/ 7 h 64"/>
                <a:gd name="T8" fmla="*/ 0 w 64"/>
                <a:gd name="T9" fmla="*/ 36 h 64"/>
                <a:gd name="T10" fmla="*/ 7 w 64"/>
                <a:gd name="T11" fmla="*/ 57 h 64"/>
                <a:gd name="T12" fmla="*/ 35 w 64"/>
                <a:gd name="T13" fmla="*/ 64 h 64"/>
                <a:gd name="T14" fmla="*/ 56 w 64"/>
                <a:gd name="T15" fmla="*/ 57 h 64"/>
                <a:gd name="T16" fmla="*/ 64 w 64"/>
                <a:gd name="T17" fmla="*/ 36 h 64"/>
                <a:gd name="T18" fmla="*/ 64 w 64"/>
                <a:gd name="T19" fmla="*/ 36 h 6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4"/>
                <a:gd name="T31" fmla="*/ 0 h 64"/>
                <a:gd name="T32" fmla="*/ 64 w 64"/>
                <a:gd name="T33" fmla="*/ 64 h 6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4" h="64">
                  <a:moveTo>
                    <a:pt x="64" y="36"/>
                  </a:moveTo>
                  <a:lnTo>
                    <a:pt x="56" y="7"/>
                  </a:lnTo>
                  <a:lnTo>
                    <a:pt x="35" y="0"/>
                  </a:lnTo>
                  <a:lnTo>
                    <a:pt x="7" y="7"/>
                  </a:lnTo>
                  <a:lnTo>
                    <a:pt x="0" y="36"/>
                  </a:lnTo>
                  <a:lnTo>
                    <a:pt x="7" y="57"/>
                  </a:lnTo>
                  <a:lnTo>
                    <a:pt x="35" y="64"/>
                  </a:lnTo>
                  <a:lnTo>
                    <a:pt x="56" y="57"/>
                  </a:lnTo>
                  <a:lnTo>
                    <a:pt x="64" y="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16" name="Freeform 83"/>
            <p:cNvSpPr>
              <a:spLocks/>
            </p:cNvSpPr>
            <p:nvPr/>
          </p:nvSpPr>
          <p:spPr bwMode="auto">
            <a:xfrm>
              <a:off x="2333" y="3706"/>
              <a:ext cx="64" cy="64"/>
            </a:xfrm>
            <a:custGeom>
              <a:avLst/>
              <a:gdLst>
                <a:gd name="T0" fmla="*/ 64 w 64"/>
                <a:gd name="T1" fmla="*/ 36 h 64"/>
                <a:gd name="T2" fmla="*/ 64 w 64"/>
                <a:gd name="T3" fmla="*/ 29 h 64"/>
                <a:gd name="T4" fmla="*/ 64 w 64"/>
                <a:gd name="T5" fmla="*/ 22 h 64"/>
                <a:gd name="T6" fmla="*/ 56 w 64"/>
                <a:gd name="T7" fmla="*/ 14 h 64"/>
                <a:gd name="T8" fmla="*/ 56 w 64"/>
                <a:gd name="T9" fmla="*/ 14 h 64"/>
                <a:gd name="T10" fmla="*/ 49 w 64"/>
                <a:gd name="T11" fmla="*/ 7 h 64"/>
                <a:gd name="T12" fmla="*/ 42 w 64"/>
                <a:gd name="T13" fmla="*/ 7 h 64"/>
                <a:gd name="T14" fmla="*/ 42 w 64"/>
                <a:gd name="T15" fmla="*/ 0 h 64"/>
                <a:gd name="T16" fmla="*/ 35 w 64"/>
                <a:gd name="T17" fmla="*/ 0 h 64"/>
                <a:gd name="T18" fmla="*/ 28 w 64"/>
                <a:gd name="T19" fmla="*/ 0 h 64"/>
                <a:gd name="T20" fmla="*/ 21 w 64"/>
                <a:gd name="T21" fmla="*/ 7 h 64"/>
                <a:gd name="T22" fmla="*/ 14 w 64"/>
                <a:gd name="T23" fmla="*/ 7 h 64"/>
                <a:gd name="T24" fmla="*/ 14 w 64"/>
                <a:gd name="T25" fmla="*/ 14 h 64"/>
                <a:gd name="T26" fmla="*/ 7 w 64"/>
                <a:gd name="T27" fmla="*/ 14 h 64"/>
                <a:gd name="T28" fmla="*/ 7 w 64"/>
                <a:gd name="T29" fmla="*/ 22 h 64"/>
                <a:gd name="T30" fmla="*/ 0 w 64"/>
                <a:gd name="T31" fmla="*/ 29 h 64"/>
                <a:gd name="T32" fmla="*/ 0 w 64"/>
                <a:gd name="T33" fmla="*/ 36 h 64"/>
                <a:gd name="T34" fmla="*/ 0 w 64"/>
                <a:gd name="T35" fmla="*/ 36 h 64"/>
                <a:gd name="T36" fmla="*/ 7 w 64"/>
                <a:gd name="T37" fmla="*/ 43 h 64"/>
                <a:gd name="T38" fmla="*/ 7 w 64"/>
                <a:gd name="T39" fmla="*/ 50 h 64"/>
                <a:gd name="T40" fmla="*/ 14 w 64"/>
                <a:gd name="T41" fmla="*/ 57 h 64"/>
                <a:gd name="T42" fmla="*/ 14 w 64"/>
                <a:gd name="T43" fmla="*/ 57 h 64"/>
                <a:gd name="T44" fmla="*/ 21 w 64"/>
                <a:gd name="T45" fmla="*/ 57 h 64"/>
                <a:gd name="T46" fmla="*/ 28 w 64"/>
                <a:gd name="T47" fmla="*/ 64 h 64"/>
                <a:gd name="T48" fmla="*/ 35 w 64"/>
                <a:gd name="T49" fmla="*/ 64 h 64"/>
                <a:gd name="T50" fmla="*/ 42 w 64"/>
                <a:gd name="T51" fmla="*/ 64 h 64"/>
                <a:gd name="T52" fmla="*/ 42 w 64"/>
                <a:gd name="T53" fmla="*/ 57 h 64"/>
                <a:gd name="T54" fmla="*/ 49 w 64"/>
                <a:gd name="T55" fmla="*/ 57 h 64"/>
                <a:gd name="T56" fmla="*/ 56 w 64"/>
                <a:gd name="T57" fmla="*/ 57 h 64"/>
                <a:gd name="T58" fmla="*/ 56 w 64"/>
                <a:gd name="T59" fmla="*/ 50 h 64"/>
                <a:gd name="T60" fmla="*/ 64 w 64"/>
                <a:gd name="T61" fmla="*/ 43 h 64"/>
                <a:gd name="T62" fmla="*/ 64 w 64"/>
                <a:gd name="T63" fmla="*/ 36 h 64"/>
                <a:gd name="T64" fmla="*/ 64 w 64"/>
                <a:gd name="T65" fmla="*/ 36 h 6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4"/>
                <a:gd name="T100" fmla="*/ 0 h 64"/>
                <a:gd name="T101" fmla="*/ 64 w 64"/>
                <a:gd name="T102" fmla="*/ 64 h 6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4" h="64">
                  <a:moveTo>
                    <a:pt x="64" y="36"/>
                  </a:moveTo>
                  <a:lnTo>
                    <a:pt x="64" y="29"/>
                  </a:lnTo>
                  <a:lnTo>
                    <a:pt x="64" y="22"/>
                  </a:lnTo>
                  <a:lnTo>
                    <a:pt x="56" y="14"/>
                  </a:lnTo>
                  <a:lnTo>
                    <a:pt x="49" y="7"/>
                  </a:lnTo>
                  <a:lnTo>
                    <a:pt x="42" y="7"/>
                  </a:lnTo>
                  <a:lnTo>
                    <a:pt x="42" y="0"/>
                  </a:lnTo>
                  <a:lnTo>
                    <a:pt x="35" y="0"/>
                  </a:lnTo>
                  <a:lnTo>
                    <a:pt x="28" y="0"/>
                  </a:lnTo>
                  <a:lnTo>
                    <a:pt x="21" y="7"/>
                  </a:lnTo>
                  <a:lnTo>
                    <a:pt x="14" y="7"/>
                  </a:lnTo>
                  <a:lnTo>
                    <a:pt x="14" y="14"/>
                  </a:lnTo>
                  <a:lnTo>
                    <a:pt x="7" y="14"/>
                  </a:lnTo>
                  <a:lnTo>
                    <a:pt x="7" y="22"/>
                  </a:lnTo>
                  <a:lnTo>
                    <a:pt x="0" y="29"/>
                  </a:lnTo>
                  <a:lnTo>
                    <a:pt x="0" y="36"/>
                  </a:lnTo>
                  <a:lnTo>
                    <a:pt x="7" y="43"/>
                  </a:lnTo>
                  <a:lnTo>
                    <a:pt x="7" y="50"/>
                  </a:lnTo>
                  <a:lnTo>
                    <a:pt x="14" y="57"/>
                  </a:lnTo>
                  <a:lnTo>
                    <a:pt x="21" y="57"/>
                  </a:lnTo>
                  <a:lnTo>
                    <a:pt x="28" y="64"/>
                  </a:lnTo>
                  <a:lnTo>
                    <a:pt x="35" y="64"/>
                  </a:lnTo>
                  <a:lnTo>
                    <a:pt x="42" y="64"/>
                  </a:lnTo>
                  <a:lnTo>
                    <a:pt x="42" y="57"/>
                  </a:lnTo>
                  <a:lnTo>
                    <a:pt x="49" y="57"/>
                  </a:lnTo>
                  <a:lnTo>
                    <a:pt x="56" y="57"/>
                  </a:lnTo>
                  <a:lnTo>
                    <a:pt x="56" y="50"/>
                  </a:lnTo>
                  <a:lnTo>
                    <a:pt x="64" y="43"/>
                  </a:lnTo>
                  <a:lnTo>
                    <a:pt x="64" y="36"/>
                  </a:lnTo>
                </a:path>
              </a:pathLst>
            </a:cu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17" name="Freeform 84"/>
            <p:cNvSpPr>
              <a:spLocks/>
            </p:cNvSpPr>
            <p:nvPr/>
          </p:nvSpPr>
          <p:spPr bwMode="auto">
            <a:xfrm>
              <a:off x="2467" y="3685"/>
              <a:ext cx="71" cy="99"/>
            </a:xfrm>
            <a:custGeom>
              <a:avLst/>
              <a:gdLst>
                <a:gd name="T0" fmla="*/ 29 w 71"/>
                <a:gd name="T1" fmla="*/ 50 h 99"/>
                <a:gd name="T2" fmla="*/ 29 w 71"/>
                <a:gd name="T3" fmla="*/ 50 h 99"/>
                <a:gd name="T4" fmla="*/ 36 w 71"/>
                <a:gd name="T5" fmla="*/ 50 h 99"/>
                <a:gd name="T6" fmla="*/ 50 w 71"/>
                <a:gd name="T7" fmla="*/ 50 h 99"/>
                <a:gd name="T8" fmla="*/ 57 w 71"/>
                <a:gd name="T9" fmla="*/ 64 h 99"/>
                <a:gd name="T10" fmla="*/ 50 w 71"/>
                <a:gd name="T11" fmla="*/ 78 h 99"/>
                <a:gd name="T12" fmla="*/ 36 w 71"/>
                <a:gd name="T13" fmla="*/ 85 h 99"/>
                <a:gd name="T14" fmla="*/ 22 w 71"/>
                <a:gd name="T15" fmla="*/ 85 h 99"/>
                <a:gd name="T16" fmla="*/ 15 w 71"/>
                <a:gd name="T17" fmla="*/ 78 h 99"/>
                <a:gd name="T18" fmla="*/ 15 w 71"/>
                <a:gd name="T19" fmla="*/ 64 h 99"/>
                <a:gd name="T20" fmla="*/ 0 w 71"/>
                <a:gd name="T21" fmla="*/ 64 h 99"/>
                <a:gd name="T22" fmla="*/ 8 w 71"/>
                <a:gd name="T23" fmla="*/ 78 h 99"/>
                <a:gd name="T24" fmla="*/ 15 w 71"/>
                <a:gd name="T25" fmla="*/ 92 h 99"/>
                <a:gd name="T26" fmla="*/ 29 w 71"/>
                <a:gd name="T27" fmla="*/ 99 h 99"/>
                <a:gd name="T28" fmla="*/ 36 w 71"/>
                <a:gd name="T29" fmla="*/ 99 h 99"/>
                <a:gd name="T30" fmla="*/ 50 w 71"/>
                <a:gd name="T31" fmla="*/ 99 h 99"/>
                <a:gd name="T32" fmla="*/ 64 w 71"/>
                <a:gd name="T33" fmla="*/ 85 h 99"/>
                <a:gd name="T34" fmla="*/ 71 w 71"/>
                <a:gd name="T35" fmla="*/ 64 h 99"/>
                <a:gd name="T36" fmla="*/ 64 w 71"/>
                <a:gd name="T37" fmla="*/ 50 h 99"/>
                <a:gd name="T38" fmla="*/ 50 w 71"/>
                <a:gd name="T39" fmla="*/ 43 h 99"/>
                <a:gd name="T40" fmla="*/ 50 w 71"/>
                <a:gd name="T41" fmla="*/ 43 h 99"/>
                <a:gd name="T42" fmla="*/ 57 w 71"/>
                <a:gd name="T43" fmla="*/ 35 h 99"/>
                <a:gd name="T44" fmla="*/ 64 w 71"/>
                <a:gd name="T45" fmla="*/ 21 h 99"/>
                <a:gd name="T46" fmla="*/ 57 w 71"/>
                <a:gd name="T47" fmla="*/ 7 h 99"/>
                <a:gd name="T48" fmla="*/ 36 w 71"/>
                <a:gd name="T49" fmla="*/ 0 h 99"/>
                <a:gd name="T50" fmla="*/ 22 w 71"/>
                <a:gd name="T51" fmla="*/ 0 h 99"/>
                <a:gd name="T52" fmla="*/ 15 w 71"/>
                <a:gd name="T53" fmla="*/ 7 h 99"/>
                <a:gd name="T54" fmla="*/ 8 w 71"/>
                <a:gd name="T55" fmla="*/ 28 h 99"/>
                <a:gd name="T56" fmla="*/ 15 w 71"/>
                <a:gd name="T57" fmla="*/ 28 h 99"/>
                <a:gd name="T58" fmla="*/ 15 w 71"/>
                <a:gd name="T59" fmla="*/ 14 h 99"/>
                <a:gd name="T60" fmla="*/ 22 w 71"/>
                <a:gd name="T61" fmla="*/ 7 h 99"/>
                <a:gd name="T62" fmla="*/ 36 w 71"/>
                <a:gd name="T63" fmla="*/ 7 h 99"/>
                <a:gd name="T64" fmla="*/ 50 w 71"/>
                <a:gd name="T65" fmla="*/ 14 h 99"/>
                <a:gd name="T66" fmla="*/ 50 w 71"/>
                <a:gd name="T67" fmla="*/ 21 h 99"/>
                <a:gd name="T68" fmla="*/ 43 w 71"/>
                <a:gd name="T69" fmla="*/ 35 h 99"/>
                <a:gd name="T70" fmla="*/ 36 w 71"/>
                <a:gd name="T71" fmla="*/ 43 h 99"/>
                <a:gd name="T72" fmla="*/ 36 w 71"/>
                <a:gd name="T73" fmla="*/ 43 h 99"/>
                <a:gd name="T74" fmla="*/ 29 w 71"/>
                <a:gd name="T75" fmla="*/ 35 h 99"/>
                <a:gd name="T76" fmla="*/ 29 w 71"/>
                <a:gd name="T77" fmla="*/ 50 h 9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1"/>
                <a:gd name="T118" fmla="*/ 0 h 99"/>
                <a:gd name="T119" fmla="*/ 71 w 71"/>
                <a:gd name="T120" fmla="*/ 99 h 99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1" h="99">
                  <a:moveTo>
                    <a:pt x="29" y="50"/>
                  </a:moveTo>
                  <a:lnTo>
                    <a:pt x="29" y="50"/>
                  </a:lnTo>
                  <a:lnTo>
                    <a:pt x="36" y="50"/>
                  </a:lnTo>
                  <a:lnTo>
                    <a:pt x="50" y="50"/>
                  </a:lnTo>
                  <a:lnTo>
                    <a:pt x="57" y="64"/>
                  </a:lnTo>
                  <a:lnTo>
                    <a:pt x="50" y="78"/>
                  </a:lnTo>
                  <a:lnTo>
                    <a:pt x="36" y="85"/>
                  </a:lnTo>
                  <a:lnTo>
                    <a:pt x="22" y="85"/>
                  </a:lnTo>
                  <a:lnTo>
                    <a:pt x="15" y="78"/>
                  </a:lnTo>
                  <a:lnTo>
                    <a:pt x="15" y="64"/>
                  </a:lnTo>
                  <a:lnTo>
                    <a:pt x="0" y="64"/>
                  </a:lnTo>
                  <a:lnTo>
                    <a:pt x="8" y="78"/>
                  </a:lnTo>
                  <a:lnTo>
                    <a:pt x="15" y="92"/>
                  </a:lnTo>
                  <a:lnTo>
                    <a:pt x="29" y="99"/>
                  </a:lnTo>
                  <a:lnTo>
                    <a:pt x="36" y="99"/>
                  </a:lnTo>
                  <a:lnTo>
                    <a:pt x="50" y="99"/>
                  </a:lnTo>
                  <a:lnTo>
                    <a:pt x="64" y="85"/>
                  </a:lnTo>
                  <a:lnTo>
                    <a:pt x="71" y="64"/>
                  </a:lnTo>
                  <a:lnTo>
                    <a:pt x="64" y="50"/>
                  </a:lnTo>
                  <a:lnTo>
                    <a:pt x="50" y="43"/>
                  </a:lnTo>
                  <a:lnTo>
                    <a:pt x="57" y="35"/>
                  </a:lnTo>
                  <a:lnTo>
                    <a:pt x="64" y="21"/>
                  </a:lnTo>
                  <a:lnTo>
                    <a:pt x="57" y="7"/>
                  </a:lnTo>
                  <a:lnTo>
                    <a:pt x="36" y="0"/>
                  </a:lnTo>
                  <a:lnTo>
                    <a:pt x="22" y="0"/>
                  </a:lnTo>
                  <a:lnTo>
                    <a:pt x="15" y="7"/>
                  </a:lnTo>
                  <a:lnTo>
                    <a:pt x="8" y="28"/>
                  </a:lnTo>
                  <a:lnTo>
                    <a:pt x="15" y="28"/>
                  </a:lnTo>
                  <a:lnTo>
                    <a:pt x="15" y="14"/>
                  </a:lnTo>
                  <a:lnTo>
                    <a:pt x="22" y="7"/>
                  </a:lnTo>
                  <a:lnTo>
                    <a:pt x="36" y="7"/>
                  </a:lnTo>
                  <a:lnTo>
                    <a:pt x="50" y="14"/>
                  </a:lnTo>
                  <a:lnTo>
                    <a:pt x="50" y="21"/>
                  </a:lnTo>
                  <a:lnTo>
                    <a:pt x="43" y="35"/>
                  </a:lnTo>
                  <a:lnTo>
                    <a:pt x="36" y="43"/>
                  </a:lnTo>
                  <a:lnTo>
                    <a:pt x="29" y="35"/>
                  </a:lnTo>
                  <a:lnTo>
                    <a:pt x="29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18" name="Freeform 85"/>
            <p:cNvSpPr>
              <a:spLocks/>
            </p:cNvSpPr>
            <p:nvPr/>
          </p:nvSpPr>
          <p:spPr bwMode="auto">
            <a:xfrm>
              <a:off x="2545" y="3685"/>
              <a:ext cx="64" cy="92"/>
            </a:xfrm>
            <a:custGeom>
              <a:avLst/>
              <a:gdLst>
                <a:gd name="T0" fmla="*/ 15 w 64"/>
                <a:gd name="T1" fmla="*/ 35 h 92"/>
                <a:gd name="T2" fmla="*/ 15 w 64"/>
                <a:gd name="T3" fmla="*/ 21 h 92"/>
                <a:gd name="T4" fmla="*/ 22 w 64"/>
                <a:gd name="T5" fmla="*/ 14 h 92"/>
                <a:gd name="T6" fmla="*/ 36 w 64"/>
                <a:gd name="T7" fmla="*/ 7 h 92"/>
                <a:gd name="T8" fmla="*/ 50 w 64"/>
                <a:gd name="T9" fmla="*/ 14 h 92"/>
                <a:gd name="T10" fmla="*/ 50 w 64"/>
                <a:gd name="T11" fmla="*/ 28 h 92"/>
                <a:gd name="T12" fmla="*/ 43 w 64"/>
                <a:gd name="T13" fmla="*/ 43 h 92"/>
                <a:gd name="T14" fmla="*/ 36 w 64"/>
                <a:gd name="T15" fmla="*/ 50 h 92"/>
                <a:gd name="T16" fmla="*/ 22 w 64"/>
                <a:gd name="T17" fmla="*/ 57 h 92"/>
                <a:gd name="T18" fmla="*/ 7 w 64"/>
                <a:gd name="T19" fmla="*/ 71 h 92"/>
                <a:gd name="T20" fmla="*/ 0 w 64"/>
                <a:gd name="T21" fmla="*/ 92 h 92"/>
                <a:gd name="T22" fmla="*/ 64 w 64"/>
                <a:gd name="T23" fmla="*/ 92 h 92"/>
                <a:gd name="T24" fmla="*/ 64 w 64"/>
                <a:gd name="T25" fmla="*/ 85 h 92"/>
                <a:gd name="T26" fmla="*/ 15 w 64"/>
                <a:gd name="T27" fmla="*/ 85 h 92"/>
                <a:gd name="T28" fmla="*/ 15 w 64"/>
                <a:gd name="T29" fmla="*/ 78 h 92"/>
                <a:gd name="T30" fmla="*/ 29 w 64"/>
                <a:gd name="T31" fmla="*/ 64 h 92"/>
                <a:gd name="T32" fmla="*/ 36 w 64"/>
                <a:gd name="T33" fmla="*/ 57 h 92"/>
                <a:gd name="T34" fmla="*/ 57 w 64"/>
                <a:gd name="T35" fmla="*/ 43 h 92"/>
                <a:gd name="T36" fmla="*/ 64 w 64"/>
                <a:gd name="T37" fmla="*/ 28 h 92"/>
                <a:gd name="T38" fmla="*/ 57 w 64"/>
                <a:gd name="T39" fmla="*/ 7 h 92"/>
                <a:gd name="T40" fmla="*/ 36 w 64"/>
                <a:gd name="T41" fmla="*/ 0 h 92"/>
                <a:gd name="T42" fmla="*/ 15 w 64"/>
                <a:gd name="T43" fmla="*/ 7 h 92"/>
                <a:gd name="T44" fmla="*/ 7 w 64"/>
                <a:gd name="T45" fmla="*/ 14 h 92"/>
                <a:gd name="T46" fmla="*/ 0 w 64"/>
                <a:gd name="T47" fmla="*/ 35 h 92"/>
                <a:gd name="T48" fmla="*/ 15 w 64"/>
                <a:gd name="T49" fmla="*/ 35 h 9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4"/>
                <a:gd name="T76" fmla="*/ 0 h 92"/>
                <a:gd name="T77" fmla="*/ 64 w 64"/>
                <a:gd name="T78" fmla="*/ 92 h 9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4" h="92">
                  <a:moveTo>
                    <a:pt x="15" y="35"/>
                  </a:moveTo>
                  <a:lnTo>
                    <a:pt x="15" y="21"/>
                  </a:lnTo>
                  <a:lnTo>
                    <a:pt x="22" y="14"/>
                  </a:lnTo>
                  <a:lnTo>
                    <a:pt x="36" y="7"/>
                  </a:lnTo>
                  <a:lnTo>
                    <a:pt x="50" y="14"/>
                  </a:lnTo>
                  <a:lnTo>
                    <a:pt x="50" y="28"/>
                  </a:lnTo>
                  <a:lnTo>
                    <a:pt x="43" y="43"/>
                  </a:lnTo>
                  <a:lnTo>
                    <a:pt x="36" y="50"/>
                  </a:lnTo>
                  <a:lnTo>
                    <a:pt x="22" y="57"/>
                  </a:lnTo>
                  <a:lnTo>
                    <a:pt x="7" y="71"/>
                  </a:lnTo>
                  <a:lnTo>
                    <a:pt x="0" y="92"/>
                  </a:lnTo>
                  <a:lnTo>
                    <a:pt x="64" y="92"/>
                  </a:lnTo>
                  <a:lnTo>
                    <a:pt x="64" y="85"/>
                  </a:lnTo>
                  <a:lnTo>
                    <a:pt x="15" y="85"/>
                  </a:lnTo>
                  <a:lnTo>
                    <a:pt x="15" y="78"/>
                  </a:lnTo>
                  <a:lnTo>
                    <a:pt x="29" y="64"/>
                  </a:lnTo>
                  <a:lnTo>
                    <a:pt x="36" y="57"/>
                  </a:lnTo>
                  <a:lnTo>
                    <a:pt x="57" y="43"/>
                  </a:lnTo>
                  <a:lnTo>
                    <a:pt x="64" y="28"/>
                  </a:lnTo>
                  <a:lnTo>
                    <a:pt x="57" y="7"/>
                  </a:lnTo>
                  <a:lnTo>
                    <a:pt x="36" y="0"/>
                  </a:lnTo>
                  <a:lnTo>
                    <a:pt x="15" y="7"/>
                  </a:lnTo>
                  <a:lnTo>
                    <a:pt x="7" y="14"/>
                  </a:lnTo>
                  <a:lnTo>
                    <a:pt x="0" y="35"/>
                  </a:lnTo>
                  <a:lnTo>
                    <a:pt x="15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19" name="Freeform 86"/>
            <p:cNvSpPr>
              <a:spLocks noEditPoints="1"/>
            </p:cNvSpPr>
            <p:nvPr/>
          </p:nvSpPr>
          <p:spPr bwMode="auto">
            <a:xfrm>
              <a:off x="2623" y="3678"/>
              <a:ext cx="92" cy="106"/>
            </a:xfrm>
            <a:custGeom>
              <a:avLst/>
              <a:gdLst>
                <a:gd name="T0" fmla="*/ 50 w 92"/>
                <a:gd name="T1" fmla="*/ 78 h 106"/>
                <a:gd name="T2" fmla="*/ 57 w 92"/>
                <a:gd name="T3" fmla="*/ 85 h 106"/>
                <a:gd name="T4" fmla="*/ 50 w 92"/>
                <a:gd name="T5" fmla="*/ 92 h 106"/>
                <a:gd name="T6" fmla="*/ 43 w 92"/>
                <a:gd name="T7" fmla="*/ 92 h 106"/>
                <a:gd name="T8" fmla="*/ 22 w 92"/>
                <a:gd name="T9" fmla="*/ 85 h 106"/>
                <a:gd name="T10" fmla="*/ 14 w 92"/>
                <a:gd name="T11" fmla="*/ 50 h 106"/>
                <a:gd name="T12" fmla="*/ 22 w 92"/>
                <a:gd name="T13" fmla="*/ 21 h 106"/>
                <a:gd name="T14" fmla="*/ 43 w 92"/>
                <a:gd name="T15" fmla="*/ 14 h 106"/>
                <a:gd name="T16" fmla="*/ 71 w 92"/>
                <a:gd name="T17" fmla="*/ 21 h 106"/>
                <a:gd name="T18" fmla="*/ 78 w 92"/>
                <a:gd name="T19" fmla="*/ 50 h 106"/>
                <a:gd name="T20" fmla="*/ 78 w 92"/>
                <a:gd name="T21" fmla="*/ 71 h 106"/>
                <a:gd name="T22" fmla="*/ 71 w 92"/>
                <a:gd name="T23" fmla="*/ 85 h 106"/>
                <a:gd name="T24" fmla="*/ 57 w 92"/>
                <a:gd name="T25" fmla="*/ 71 h 106"/>
                <a:gd name="T26" fmla="*/ 50 w 92"/>
                <a:gd name="T27" fmla="*/ 78 h 106"/>
                <a:gd name="T28" fmla="*/ 92 w 92"/>
                <a:gd name="T29" fmla="*/ 99 h 106"/>
                <a:gd name="T30" fmla="*/ 78 w 92"/>
                <a:gd name="T31" fmla="*/ 92 h 106"/>
                <a:gd name="T32" fmla="*/ 92 w 92"/>
                <a:gd name="T33" fmla="*/ 71 h 106"/>
                <a:gd name="T34" fmla="*/ 92 w 92"/>
                <a:gd name="T35" fmla="*/ 50 h 106"/>
                <a:gd name="T36" fmla="*/ 92 w 92"/>
                <a:gd name="T37" fmla="*/ 35 h 106"/>
                <a:gd name="T38" fmla="*/ 85 w 92"/>
                <a:gd name="T39" fmla="*/ 14 h 106"/>
                <a:gd name="T40" fmla="*/ 71 w 92"/>
                <a:gd name="T41" fmla="*/ 7 h 106"/>
                <a:gd name="T42" fmla="*/ 43 w 92"/>
                <a:gd name="T43" fmla="*/ 0 h 106"/>
                <a:gd name="T44" fmla="*/ 22 w 92"/>
                <a:gd name="T45" fmla="*/ 7 h 106"/>
                <a:gd name="T46" fmla="*/ 7 w 92"/>
                <a:gd name="T47" fmla="*/ 14 h 106"/>
                <a:gd name="T48" fmla="*/ 0 w 92"/>
                <a:gd name="T49" fmla="*/ 50 h 106"/>
                <a:gd name="T50" fmla="*/ 7 w 92"/>
                <a:gd name="T51" fmla="*/ 85 h 106"/>
                <a:gd name="T52" fmla="*/ 22 w 92"/>
                <a:gd name="T53" fmla="*/ 99 h 106"/>
                <a:gd name="T54" fmla="*/ 43 w 92"/>
                <a:gd name="T55" fmla="*/ 106 h 106"/>
                <a:gd name="T56" fmla="*/ 57 w 92"/>
                <a:gd name="T57" fmla="*/ 106 h 106"/>
                <a:gd name="T58" fmla="*/ 71 w 92"/>
                <a:gd name="T59" fmla="*/ 99 h 106"/>
                <a:gd name="T60" fmla="*/ 85 w 92"/>
                <a:gd name="T61" fmla="*/ 106 h 106"/>
                <a:gd name="T62" fmla="*/ 92 w 92"/>
                <a:gd name="T63" fmla="*/ 99 h 10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92"/>
                <a:gd name="T97" fmla="*/ 0 h 106"/>
                <a:gd name="T98" fmla="*/ 92 w 92"/>
                <a:gd name="T99" fmla="*/ 106 h 10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92" h="106">
                  <a:moveTo>
                    <a:pt x="50" y="78"/>
                  </a:moveTo>
                  <a:lnTo>
                    <a:pt x="57" y="85"/>
                  </a:lnTo>
                  <a:lnTo>
                    <a:pt x="50" y="92"/>
                  </a:lnTo>
                  <a:lnTo>
                    <a:pt x="43" y="92"/>
                  </a:lnTo>
                  <a:lnTo>
                    <a:pt x="22" y="85"/>
                  </a:lnTo>
                  <a:lnTo>
                    <a:pt x="14" y="50"/>
                  </a:lnTo>
                  <a:lnTo>
                    <a:pt x="22" y="21"/>
                  </a:lnTo>
                  <a:lnTo>
                    <a:pt x="43" y="14"/>
                  </a:lnTo>
                  <a:lnTo>
                    <a:pt x="71" y="21"/>
                  </a:lnTo>
                  <a:lnTo>
                    <a:pt x="78" y="50"/>
                  </a:lnTo>
                  <a:lnTo>
                    <a:pt x="78" y="71"/>
                  </a:lnTo>
                  <a:lnTo>
                    <a:pt x="71" y="85"/>
                  </a:lnTo>
                  <a:lnTo>
                    <a:pt x="57" y="71"/>
                  </a:lnTo>
                  <a:lnTo>
                    <a:pt x="50" y="78"/>
                  </a:lnTo>
                  <a:close/>
                  <a:moveTo>
                    <a:pt x="92" y="99"/>
                  </a:moveTo>
                  <a:lnTo>
                    <a:pt x="78" y="92"/>
                  </a:lnTo>
                  <a:lnTo>
                    <a:pt x="92" y="71"/>
                  </a:lnTo>
                  <a:lnTo>
                    <a:pt x="92" y="50"/>
                  </a:lnTo>
                  <a:lnTo>
                    <a:pt x="92" y="35"/>
                  </a:lnTo>
                  <a:lnTo>
                    <a:pt x="85" y="14"/>
                  </a:lnTo>
                  <a:lnTo>
                    <a:pt x="71" y="7"/>
                  </a:lnTo>
                  <a:lnTo>
                    <a:pt x="43" y="0"/>
                  </a:lnTo>
                  <a:lnTo>
                    <a:pt x="22" y="7"/>
                  </a:lnTo>
                  <a:lnTo>
                    <a:pt x="7" y="14"/>
                  </a:lnTo>
                  <a:lnTo>
                    <a:pt x="0" y="50"/>
                  </a:lnTo>
                  <a:lnTo>
                    <a:pt x="7" y="85"/>
                  </a:lnTo>
                  <a:lnTo>
                    <a:pt x="22" y="99"/>
                  </a:lnTo>
                  <a:lnTo>
                    <a:pt x="43" y="106"/>
                  </a:lnTo>
                  <a:lnTo>
                    <a:pt x="57" y="106"/>
                  </a:lnTo>
                  <a:lnTo>
                    <a:pt x="71" y="99"/>
                  </a:lnTo>
                  <a:lnTo>
                    <a:pt x="85" y="106"/>
                  </a:lnTo>
                  <a:lnTo>
                    <a:pt x="92" y="9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20" name="Freeform 87"/>
            <p:cNvSpPr>
              <a:spLocks noEditPoints="1"/>
            </p:cNvSpPr>
            <p:nvPr/>
          </p:nvSpPr>
          <p:spPr bwMode="auto">
            <a:xfrm>
              <a:off x="2723" y="3678"/>
              <a:ext cx="85" cy="99"/>
            </a:xfrm>
            <a:custGeom>
              <a:avLst/>
              <a:gdLst>
                <a:gd name="T0" fmla="*/ 63 w 85"/>
                <a:gd name="T1" fmla="*/ 71 h 99"/>
                <a:gd name="T2" fmla="*/ 70 w 85"/>
                <a:gd name="T3" fmla="*/ 99 h 99"/>
                <a:gd name="T4" fmla="*/ 85 w 85"/>
                <a:gd name="T5" fmla="*/ 99 h 99"/>
                <a:gd name="T6" fmla="*/ 49 w 85"/>
                <a:gd name="T7" fmla="*/ 0 h 99"/>
                <a:gd name="T8" fmla="*/ 35 w 85"/>
                <a:gd name="T9" fmla="*/ 0 h 99"/>
                <a:gd name="T10" fmla="*/ 0 w 85"/>
                <a:gd name="T11" fmla="*/ 99 h 99"/>
                <a:gd name="T12" fmla="*/ 14 w 85"/>
                <a:gd name="T13" fmla="*/ 99 h 99"/>
                <a:gd name="T14" fmla="*/ 28 w 85"/>
                <a:gd name="T15" fmla="*/ 71 h 99"/>
                <a:gd name="T16" fmla="*/ 63 w 85"/>
                <a:gd name="T17" fmla="*/ 71 h 99"/>
                <a:gd name="T18" fmla="*/ 28 w 85"/>
                <a:gd name="T19" fmla="*/ 64 h 99"/>
                <a:gd name="T20" fmla="*/ 42 w 85"/>
                <a:gd name="T21" fmla="*/ 14 h 99"/>
                <a:gd name="T22" fmla="*/ 42 w 85"/>
                <a:gd name="T23" fmla="*/ 14 h 99"/>
                <a:gd name="T24" fmla="*/ 56 w 85"/>
                <a:gd name="T25" fmla="*/ 64 h 99"/>
                <a:gd name="T26" fmla="*/ 28 w 85"/>
                <a:gd name="T27" fmla="*/ 64 h 9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5"/>
                <a:gd name="T43" fmla="*/ 0 h 99"/>
                <a:gd name="T44" fmla="*/ 85 w 85"/>
                <a:gd name="T45" fmla="*/ 99 h 9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5" h="99">
                  <a:moveTo>
                    <a:pt x="63" y="71"/>
                  </a:moveTo>
                  <a:lnTo>
                    <a:pt x="70" y="99"/>
                  </a:lnTo>
                  <a:lnTo>
                    <a:pt x="85" y="99"/>
                  </a:lnTo>
                  <a:lnTo>
                    <a:pt x="49" y="0"/>
                  </a:lnTo>
                  <a:lnTo>
                    <a:pt x="35" y="0"/>
                  </a:lnTo>
                  <a:lnTo>
                    <a:pt x="0" y="99"/>
                  </a:lnTo>
                  <a:lnTo>
                    <a:pt x="14" y="99"/>
                  </a:lnTo>
                  <a:lnTo>
                    <a:pt x="28" y="71"/>
                  </a:lnTo>
                  <a:lnTo>
                    <a:pt x="63" y="71"/>
                  </a:lnTo>
                  <a:close/>
                  <a:moveTo>
                    <a:pt x="28" y="64"/>
                  </a:moveTo>
                  <a:lnTo>
                    <a:pt x="42" y="14"/>
                  </a:lnTo>
                  <a:lnTo>
                    <a:pt x="56" y="64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21" name="Freeform 88"/>
            <p:cNvSpPr>
              <a:spLocks/>
            </p:cNvSpPr>
            <p:nvPr/>
          </p:nvSpPr>
          <p:spPr bwMode="auto">
            <a:xfrm>
              <a:off x="2822" y="3678"/>
              <a:ext cx="92" cy="99"/>
            </a:xfrm>
            <a:custGeom>
              <a:avLst/>
              <a:gdLst>
                <a:gd name="T0" fmla="*/ 92 w 92"/>
                <a:gd name="T1" fmla="*/ 99 h 99"/>
                <a:gd name="T2" fmla="*/ 92 w 92"/>
                <a:gd name="T3" fmla="*/ 0 h 99"/>
                <a:gd name="T4" fmla="*/ 78 w 92"/>
                <a:gd name="T5" fmla="*/ 0 h 99"/>
                <a:gd name="T6" fmla="*/ 49 w 92"/>
                <a:gd name="T7" fmla="*/ 85 h 99"/>
                <a:gd name="T8" fmla="*/ 49 w 92"/>
                <a:gd name="T9" fmla="*/ 85 h 99"/>
                <a:gd name="T10" fmla="*/ 21 w 92"/>
                <a:gd name="T11" fmla="*/ 0 h 99"/>
                <a:gd name="T12" fmla="*/ 0 w 92"/>
                <a:gd name="T13" fmla="*/ 0 h 99"/>
                <a:gd name="T14" fmla="*/ 0 w 92"/>
                <a:gd name="T15" fmla="*/ 99 h 99"/>
                <a:gd name="T16" fmla="*/ 14 w 92"/>
                <a:gd name="T17" fmla="*/ 99 h 99"/>
                <a:gd name="T18" fmla="*/ 14 w 92"/>
                <a:gd name="T19" fmla="*/ 42 h 99"/>
                <a:gd name="T20" fmla="*/ 14 w 92"/>
                <a:gd name="T21" fmla="*/ 35 h 99"/>
                <a:gd name="T22" fmla="*/ 14 w 92"/>
                <a:gd name="T23" fmla="*/ 21 h 99"/>
                <a:gd name="T24" fmla="*/ 14 w 92"/>
                <a:gd name="T25" fmla="*/ 21 h 99"/>
                <a:gd name="T26" fmla="*/ 42 w 92"/>
                <a:gd name="T27" fmla="*/ 99 h 99"/>
                <a:gd name="T28" fmla="*/ 56 w 92"/>
                <a:gd name="T29" fmla="*/ 99 h 99"/>
                <a:gd name="T30" fmla="*/ 85 w 92"/>
                <a:gd name="T31" fmla="*/ 21 h 99"/>
                <a:gd name="T32" fmla="*/ 85 w 92"/>
                <a:gd name="T33" fmla="*/ 21 h 99"/>
                <a:gd name="T34" fmla="*/ 85 w 92"/>
                <a:gd name="T35" fmla="*/ 35 h 99"/>
                <a:gd name="T36" fmla="*/ 85 w 92"/>
                <a:gd name="T37" fmla="*/ 42 h 99"/>
                <a:gd name="T38" fmla="*/ 85 w 92"/>
                <a:gd name="T39" fmla="*/ 99 h 99"/>
                <a:gd name="T40" fmla="*/ 92 w 92"/>
                <a:gd name="T41" fmla="*/ 99 h 9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2"/>
                <a:gd name="T64" fmla="*/ 0 h 99"/>
                <a:gd name="T65" fmla="*/ 92 w 92"/>
                <a:gd name="T66" fmla="*/ 99 h 9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2" h="99">
                  <a:moveTo>
                    <a:pt x="92" y="99"/>
                  </a:moveTo>
                  <a:lnTo>
                    <a:pt x="92" y="0"/>
                  </a:lnTo>
                  <a:lnTo>
                    <a:pt x="78" y="0"/>
                  </a:lnTo>
                  <a:lnTo>
                    <a:pt x="49" y="85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99"/>
                  </a:lnTo>
                  <a:lnTo>
                    <a:pt x="14" y="99"/>
                  </a:lnTo>
                  <a:lnTo>
                    <a:pt x="14" y="42"/>
                  </a:lnTo>
                  <a:lnTo>
                    <a:pt x="14" y="35"/>
                  </a:lnTo>
                  <a:lnTo>
                    <a:pt x="14" y="21"/>
                  </a:lnTo>
                  <a:lnTo>
                    <a:pt x="42" y="99"/>
                  </a:lnTo>
                  <a:lnTo>
                    <a:pt x="56" y="99"/>
                  </a:lnTo>
                  <a:lnTo>
                    <a:pt x="85" y="21"/>
                  </a:lnTo>
                  <a:lnTo>
                    <a:pt x="85" y="35"/>
                  </a:lnTo>
                  <a:lnTo>
                    <a:pt x="85" y="42"/>
                  </a:lnTo>
                  <a:lnTo>
                    <a:pt x="85" y="99"/>
                  </a:lnTo>
                  <a:lnTo>
                    <a:pt x="92" y="9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22" name="Freeform 89"/>
            <p:cNvSpPr>
              <a:spLocks/>
            </p:cNvSpPr>
            <p:nvPr/>
          </p:nvSpPr>
          <p:spPr bwMode="auto">
            <a:xfrm>
              <a:off x="2007" y="3947"/>
              <a:ext cx="106" cy="107"/>
            </a:xfrm>
            <a:custGeom>
              <a:avLst/>
              <a:gdLst>
                <a:gd name="T0" fmla="*/ 106 w 106"/>
                <a:gd name="T1" fmla="*/ 50 h 107"/>
                <a:gd name="T2" fmla="*/ 99 w 106"/>
                <a:gd name="T3" fmla="*/ 29 h 107"/>
                <a:gd name="T4" fmla="*/ 92 w 106"/>
                <a:gd name="T5" fmla="*/ 14 h 107"/>
                <a:gd name="T6" fmla="*/ 71 w 106"/>
                <a:gd name="T7" fmla="*/ 7 h 107"/>
                <a:gd name="T8" fmla="*/ 49 w 106"/>
                <a:gd name="T9" fmla="*/ 0 h 107"/>
                <a:gd name="T10" fmla="*/ 28 w 106"/>
                <a:gd name="T11" fmla="*/ 7 h 107"/>
                <a:gd name="T12" fmla="*/ 14 w 106"/>
                <a:gd name="T13" fmla="*/ 14 h 107"/>
                <a:gd name="T14" fmla="*/ 7 w 106"/>
                <a:gd name="T15" fmla="*/ 29 h 107"/>
                <a:gd name="T16" fmla="*/ 0 w 106"/>
                <a:gd name="T17" fmla="*/ 50 h 107"/>
                <a:gd name="T18" fmla="*/ 7 w 106"/>
                <a:gd name="T19" fmla="*/ 71 h 107"/>
                <a:gd name="T20" fmla="*/ 14 w 106"/>
                <a:gd name="T21" fmla="*/ 92 h 107"/>
                <a:gd name="T22" fmla="*/ 28 w 106"/>
                <a:gd name="T23" fmla="*/ 99 h 107"/>
                <a:gd name="T24" fmla="*/ 49 w 106"/>
                <a:gd name="T25" fmla="*/ 107 h 107"/>
                <a:gd name="T26" fmla="*/ 71 w 106"/>
                <a:gd name="T27" fmla="*/ 99 h 107"/>
                <a:gd name="T28" fmla="*/ 92 w 106"/>
                <a:gd name="T29" fmla="*/ 92 h 107"/>
                <a:gd name="T30" fmla="*/ 99 w 106"/>
                <a:gd name="T31" fmla="*/ 71 h 107"/>
                <a:gd name="T32" fmla="*/ 106 w 106"/>
                <a:gd name="T33" fmla="*/ 50 h 107"/>
                <a:gd name="T34" fmla="*/ 106 w 106"/>
                <a:gd name="T35" fmla="*/ 50 h 10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6"/>
                <a:gd name="T55" fmla="*/ 0 h 107"/>
                <a:gd name="T56" fmla="*/ 106 w 106"/>
                <a:gd name="T57" fmla="*/ 107 h 10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6" h="107">
                  <a:moveTo>
                    <a:pt x="106" y="50"/>
                  </a:moveTo>
                  <a:lnTo>
                    <a:pt x="99" y="29"/>
                  </a:lnTo>
                  <a:lnTo>
                    <a:pt x="92" y="14"/>
                  </a:lnTo>
                  <a:lnTo>
                    <a:pt x="71" y="7"/>
                  </a:lnTo>
                  <a:lnTo>
                    <a:pt x="49" y="0"/>
                  </a:lnTo>
                  <a:lnTo>
                    <a:pt x="28" y="7"/>
                  </a:lnTo>
                  <a:lnTo>
                    <a:pt x="14" y="14"/>
                  </a:lnTo>
                  <a:lnTo>
                    <a:pt x="7" y="29"/>
                  </a:lnTo>
                  <a:lnTo>
                    <a:pt x="0" y="50"/>
                  </a:lnTo>
                  <a:lnTo>
                    <a:pt x="7" y="71"/>
                  </a:lnTo>
                  <a:lnTo>
                    <a:pt x="14" y="92"/>
                  </a:lnTo>
                  <a:lnTo>
                    <a:pt x="28" y="99"/>
                  </a:lnTo>
                  <a:lnTo>
                    <a:pt x="49" y="107"/>
                  </a:lnTo>
                  <a:lnTo>
                    <a:pt x="71" y="99"/>
                  </a:lnTo>
                  <a:lnTo>
                    <a:pt x="92" y="92"/>
                  </a:lnTo>
                  <a:lnTo>
                    <a:pt x="99" y="71"/>
                  </a:lnTo>
                  <a:lnTo>
                    <a:pt x="106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44123" name="Picture 9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7" y="3940"/>
              <a:ext cx="106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124" name="Freeform 91"/>
            <p:cNvSpPr>
              <a:spLocks/>
            </p:cNvSpPr>
            <p:nvPr/>
          </p:nvSpPr>
          <p:spPr bwMode="auto">
            <a:xfrm>
              <a:off x="2007" y="3947"/>
              <a:ext cx="106" cy="107"/>
            </a:xfrm>
            <a:custGeom>
              <a:avLst/>
              <a:gdLst>
                <a:gd name="T0" fmla="*/ 106 w 106"/>
                <a:gd name="T1" fmla="*/ 50 h 107"/>
                <a:gd name="T2" fmla="*/ 106 w 106"/>
                <a:gd name="T3" fmla="*/ 50 h 107"/>
                <a:gd name="T4" fmla="*/ 99 w 106"/>
                <a:gd name="T5" fmla="*/ 43 h 107"/>
                <a:gd name="T6" fmla="*/ 99 w 106"/>
                <a:gd name="T7" fmla="*/ 29 h 107"/>
                <a:gd name="T8" fmla="*/ 92 w 106"/>
                <a:gd name="T9" fmla="*/ 22 h 107"/>
                <a:gd name="T10" fmla="*/ 85 w 106"/>
                <a:gd name="T11" fmla="*/ 14 h 107"/>
                <a:gd name="T12" fmla="*/ 78 w 106"/>
                <a:gd name="T13" fmla="*/ 7 h 107"/>
                <a:gd name="T14" fmla="*/ 71 w 106"/>
                <a:gd name="T15" fmla="*/ 0 h 107"/>
                <a:gd name="T16" fmla="*/ 64 w 106"/>
                <a:gd name="T17" fmla="*/ 0 h 107"/>
                <a:gd name="T18" fmla="*/ 57 w 106"/>
                <a:gd name="T19" fmla="*/ 0 h 107"/>
                <a:gd name="T20" fmla="*/ 49 w 106"/>
                <a:gd name="T21" fmla="*/ 0 h 107"/>
                <a:gd name="T22" fmla="*/ 42 w 106"/>
                <a:gd name="T23" fmla="*/ 0 h 107"/>
                <a:gd name="T24" fmla="*/ 42 w 106"/>
                <a:gd name="T25" fmla="*/ 0 h 107"/>
                <a:gd name="T26" fmla="*/ 28 w 106"/>
                <a:gd name="T27" fmla="*/ 0 h 107"/>
                <a:gd name="T28" fmla="*/ 21 w 106"/>
                <a:gd name="T29" fmla="*/ 7 h 107"/>
                <a:gd name="T30" fmla="*/ 14 w 106"/>
                <a:gd name="T31" fmla="*/ 14 h 107"/>
                <a:gd name="T32" fmla="*/ 7 w 106"/>
                <a:gd name="T33" fmla="*/ 22 h 107"/>
                <a:gd name="T34" fmla="*/ 0 w 106"/>
                <a:gd name="T35" fmla="*/ 29 h 107"/>
                <a:gd name="T36" fmla="*/ 0 w 106"/>
                <a:gd name="T37" fmla="*/ 43 h 107"/>
                <a:gd name="T38" fmla="*/ 0 w 106"/>
                <a:gd name="T39" fmla="*/ 50 h 107"/>
                <a:gd name="T40" fmla="*/ 0 w 106"/>
                <a:gd name="T41" fmla="*/ 50 h 107"/>
                <a:gd name="T42" fmla="*/ 0 w 106"/>
                <a:gd name="T43" fmla="*/ 57 h 107"/>
                <a:gd name="T44" fmla="*/ 0 w 106"/>
                <a:gd name="T45" fmla="*/ 64 h 107"/>
                <a:gd name="T46" fmla="*/ 0 w 106"/>
                <a:gd name="T47" fmla="*/ 71 h 107"/>
                <a:gd name="T48" fmla="*/ 7 w 106"/>
                <a:gd name="T49" fmla="*/ 85 h 107"/>
                <a:gd name="T50" fmla="*/ 14 w 106"/>
                <a:gd name="T51" fmla="*/ 92 h 107"/>
                <a:gd name="T52" fmla="*/ 21 w 106"/>
                <a:gd name="T53" fmla="*/ 99 h 107"/>
                <a:gd name="T54" fmla="*/ 28 w 106"/>
                <a:gd name="T55" fmla="*/ 99 h 107"/>
                <a:gd name="T56" fmla="*/ 42 w 106"/>
                <a:gd name="T57" fmla="*/ 107 h 107"/>
                <a:gd name="T58" fmla="*/ 42 w 106"/>
                <a:gd name="T59" fmla="*/ 107 h 107"/>
                <a:gd name="T60" fmla="*/ 49 w 106"/>
                <a:gd name="T61" fmla="*/ 107 h 107"/>
                <a:gd name="T62" fmla="*/ 57 w 106"/>
                <a:gd name="T63" fmla="*/ 107 h 107"/>
                <a:gd name="T64" fmla="*/ 64 w 106"/>
                <a:gd name="T65" fmla="*/ 107 h 107"/>
                <a:gd name="T66" fmla="*/ 71 w 106"/>
                <a:gd name="T67" fmla="*/ 99 h 107"/>
                <a:gd name="T68" fmla="*/ 78 w 106"/>
                <a:gd name="T69" fmla="*/ 99 h 107"/>
                <a:gd name="T70" fmla="*/ 85 w 106"/>
                <a:gd name="T71" fmla="*/ 92 h 107"/>
                <a:gd name="T72" fmla="*/ 92 w 106"/>
                <a:gd name="T73" fmla="*/ 85 h 107"/>
                <a:gd name="T74" fmla="*/ 99 w 106"/>
                <a:gd name="T75" fmla="*/ 71 h 107"/>
                <a:gd name="T76" fmla="*/ 99 w 106"/>
                <a:gd name="T77" fmla="*/ 64 h 107"/>
                <a:gd name="T78" fmla="*/ 106 w 106"/>
                <a:gd name="T79" fmla="*/ 57 h 107"/>
                <a:gd name="T80" fmla="*/ 106 w 106"/>
                <a:gd name="T81" fmla="*/ 50 h 10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06"/>
                <a:gd name="T124" fmla="*/ 0 h 107"/>
                <a:gd name="T125" fmla="*/ 106 w 106"/>
                <a:gd name="T126" fmla="*/ 107 h 10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06" h="107">
                  <a:moveTo>
                    <a:pt x="106" y="50"/>
                  </a:moveTo>
                  <a:lnTo>
                    <a:pt x="106" y="50"/>
                  </a:lnTo>
                  <a:lnTo>
                    <a:pt x="99" y="43"/>
                  </a:lnTo>
                  <a:lnTo>
                    <a:pt x="99" y="29"/>
                  </a:lnTo>
                  <a:lnTo>
                    <a:pt x="92" y="22"/>
                  </a:lnTo>
                  <a:lnTo>
                    <a:pt x="85" y="14"/>
                  </a:lnTo>
                  <a:lnTo>
                    <a:pt x="78" y="7"/>
                  </a:lnTo>
                  <a:lnTo>
                    <a:pt x="71" y="0"/>
                  </a:lnTo>
                  <a:lnTo>
                    <a:pt x="64" y="0"/>
                  </a:lnTo>
                  <a:lnTo>
                    <a:pt x="57" y="0"/>
                  </a:lnTo>
                  <a:lnTo>
                    <a:pt x="49" y="0"/>
                  </a:lnTo>
                  <a:lnTo>
                    <a:pt x="42" y="0"/>
                  </a:lnTo>
                  <a:lnTo>
                    <a:pt x="28" y="0"/>
                  </a:lnTo>
                  <a:lnTo>
                    <a:pt x="21" y="7"/>
                  </a:lnTo>
                  <a:lnTo>
                    <a:pt x="14" y="14"/>
                  </a:lnTo>
                  <a:lnTo>
                    <a:pt x="7" y="22"/>
                  </a:lnTo>
                  <a:lnTo>
                    <a:pt x="0" y="29"/>
                  </a:lnTo>
                  <a:lnTo>
                    <a:pt x="0" y="43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64"/>
                  </a:lnTo>
                  <a:lnTo>
                    <a:pt x="0" y="71"/>
                  </a:lnTo>
                  <a:lnTo>
                    <a:pt x="7" y="85"/>
                  </a:lnTo>
                  <a:lnTo>
                    <a:pt x="14" y="92"/>
                  </a:lnTo>
                  <a:lnTo>
                    <a:pt x="21" y="99"/>
                  </a:lnTo>
                  <a:lnTo>
                    <a:pt x="28" y="99"/>
                  </a:lnTo>
                  <a:lnTo>
                    <a:pt x="42" y="107"/>
                  </a:lnTo>
                  <a:lnTo>
                    <a:pt x="49" y="107"/>
                  </a:lnTo>
                  <a:lnTo>
                    <a:pt x="57" y="107"/>
                  </a:lnTo>
                  <a:lnTo>
                    <a:pt x="64" y="107"/>
                  </a:lnTo>
                  <a:lnTo>
                    <a:pt x="71" y="99"/>
                  </a:lnTo>
                  <a:lnTo>
                    <a:pt x="78" y="99"/>
                  </a:lnTo>
                  <a:lnTo>
                    <a:pt x="85" y="92"/>
                  </a:lnTo>
                  <a:lnTo>
                    <a:pt x="92" y="85"/>
                  </a:lnTo>
                  <a:lnTo>
                    <a:pt x="99" y="71"/>
                  </a:lnTo>
                  <a:lnTo>
                    <a:pt x="99" y="64"/>
                  </a:lnTo>
                  <a:lnTo>
                    <a:pt x="106" y="57"/>
                  </a:lnTo>
                  <a:lnTo>
                    <a:pt x="106" y="50"/>
                  </a:lnTo>
                </a:path>
              </a:pathLst>
            </a:cu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25" name="Freeform 92"/>
            <p:cNvSpPr>
              <a:spLocks noEditPoints="1"/>
            </p:cNvSpPr>
            <p:nvPr/>
          </p:nvSpPr>
          <p:spPr bwMode="auto">
            <a:xfrm>
              <a:off x="2177" y="3947"/>
              <a:ext cx="71" cy="92"/>
            </a:xfrm>
            <a:custGeom>
              <a:avLst/>
              <a:gdLst>
                <a:gd name="T0" fmla="*/ 71 w 71"/>
                <a:gd name="T1" fmla="*/ 71 h 92"/>
                <a:gd name="T2" fmla="*/ 71 w 71"/>
                <a:gd name="T3" fmla="*/ 64 h 92"/>
                <a:gd name="T4" fmla="*/ 57 w 71"/>
                <a:gd name="T5" fmla="*/ 64 h 92"/>
                <a:gd name="T6" fmla="*/ 57 w 71"/>
                <a:gd name="T7" fmla="*/ 0 h 92"/>
                <a:gd name="T8" fmla="*/ 50 w 71"/>
                <a:gd name="T9" fmla="*/ 0 h 92"/>
                <a:gd name="T10" fmla="*/ 0 w 71"/>
                <a:gd name="T11" fmla="*/ 64 h 92"/>
                <a:gd name="T12" fmla="*/ 0 w 71"/>
                <a:gd name="T13" fmla="*/ 71 h 92"/>
                <a:gd name="T14" fmla="*/ 42 w 71"/>
                <a:gd name="T15" fmla="*/ 71 h 92"/>
                <a:gd name="T16" fmla="*/ 42 w 71"/>
                <a:gd name="T17" fmla="*/ 92 h 92"/>
                <a:gd name="T18" fmla="*/ 57 w 71"/>
                <a:gd name="T19" fmla="*/ 92 h 92"/>
                <a:gd name="T20" fmla="*/ 57 w 71"/>
                <a:gd name="T21" fmla="*/ 71 h 92"/>
                <a:gd name="T22" fmla="*/ 71 w 71"/>
                <a:gd name="T23" fmla="*/ 71 h 92"/>
                <a:gd name="T24" fmla="*/ 42 w 71"/>
                <a:gd name="T25" fmla="*/ 22 h 92"/>
                <a:gd name="T26" fmla="*/ 42 w 71"/>
                <a:gd name="T27" fmla="*/ 22 h 92"/>
                <a:gd name="T28" fmla="*/ 42 w 71"/>
                <a:gd name="T29" fmla="*/ 64 h 92"/>
                <a:gd name="T30" fmla="*/ 14 w 71"/>
                <a:gd name="T31" fmla="*/ 64 h 92"/>
                <a:gd name="T32" fmla="*/ 42 w 71"/>
                <a:gd name="T33" fmla="*/ 22 h 9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1"/>
                <a:gd name="T52" fmla="*/ 0 h 92"/>
                <a:gd name="T53" fmla="*/ 71 w 71"/>
                <a:gd name="T54" fmla="*/ 92 h 9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1" h="92">
                  <a:moveTo>
                    <a:pt x="71" y="71"/>
                  </a:moveTo>
                  <a:lnTo>
                    <a:pt x="71" y="64"/>
                  </a:lnTo>
                  <a:lnTo>
                    <a:pt x="57" y="64"/>
                  </a:lnTo>
                  <a:lnTo>
                    <a:pt x="57" y="0"/>
                  </a:lnTo>
                  <a:lnTo>
                    <a:pt x="50" y="0"/>
                  </a:lnTo>
                  <a:lnTo>
                    <a:pt x="0" y="64"/>
                  </a:lnTo>
                  <a:lnTo>
                    <a:pt x="0" y="71"/>
                  </a:lnTo>
                  <a:lnTo>
                    <a:pt x="42" y="71"/>
                  </a:lnTo>
                  <a:lnTo>
                    <a:pt x="42" y="92"/>
                  </a:lnTo>
                  <a:lnTo>
                    <a:pt x="57" y="92"/>
                  </a:lnTo>
                  <a:lnTo>
                    <a:pt x="57" y="71"/>
                  </a:lnTo>
                  <a:lnTo>
                    <a:pt x="71" y="71"/>
                  </a:lnTo>
                  <a:close/>
                  <a:moveTo>
                    <a:pt x="42" y="22"/>
                  </a:moveTo>
                  <a:lnTo>
                    <a:pt x="42" y="22"/>
                  </a:lnTo>
                  <a:lnTo>
                    <a:pt x="42" y="64"/>
                  </a:lnTo>
                  <a:lnTo>
                    <a:pt x="14" y="64"/>
                  </a:lnTo>
                  <a:lnTo>
                    <a:pt x="4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26" name="Freeform 93"/>
            <p:cNvSpPr>
              <a:spLocks noEditPoints="1"/>
            </p:cNvSpPr>
            <p:nvPr/>
          </p:nvSpPr>
          <p:spPr bwMode="auto">
            <a:xfrm>
              <a:off x="2262" y="3947"/>
              <a:ext cx="78" cy="92"/>
            </a:xfrm>
            <a:custGeom>
              <a:avLst/>
              <a:gdLst>
                <a:gd name="T0" fmla="*/ 14 w 78"/>
                <a:gd name="T1" fmla="*/ 7 h 92"/>
                <a:gd name="T2" fmla="*/ 42 w 78"/>
                <a:gd name="T3" fmla="*/ 7 h 92"/>
                <a:gd name="T4" fmla="*/ 57 w 78"/>
                <a:gd name="T5" fmla="*/ 14 h 92"/>
                <a:gd name="T6" fmla="*/ 64 w 78"/>
                <a:gd name="T7" fmla="*/ 29 h 92"/>
                <a:gd name="T8" fmla="*/ 57 w 78"/>
                <a:gd name="T9" fmla="*/ 36 h 92"/>
                <a:gd name="T10" fmla="*/ 42 w 78"/>
                <a:gd name="T11" fmla="*/ 43 h 92"/>
                <a:gd name="T12" fmla="*/ 14 w 78"/>
                <a:gd name="T13" fmla="*/ 43 h 92"/>
                <a:gd name="T14" fmla="*/ 14 w 78"/>
                <a:gd name="T15" fmla="*/ 7 h 92"/>
                <a:gd name="T16" fmla="*/ 14 w 78"/>
                <a:gd name="T17" fmla="*/ 57 h 92"/>
                <a:gd name="T18" fmla="*/ 42 w 78"/>
                <a:gd name="T19" fmla="*/ 57 h 92"/>
                <a:gd name="T20" fmla="*/ 57 w 78"/>
                <a:gd name="T21" fmla="*/ 57 h 92"/>
                <a:gd name="T22" fmla="*/ 71 w 78"/>
                <a:gd name="T23" fmla="*/ 43 h 92"/>
                <a:gd name="T24" fmla="*/ 78 w 78"/>
                <a:gd name="T25" fmla="*/ 29 h 92"/>
                <a:gd name="T26" fmla="*/ 71 w 78"/>
                <a:gd name="T27" fmla="*/ 7 h 92"/>
                <a:gd name="T28" fmla="*/ 42 w 78"/>
                <a:gd name="T29" fmla="*/ 0 h 92"/>
                <a:gd name="T30" fmla="*/ 0 w 78"/>
                <a:gd name="T31" fmla="*/ 0 h 92"/>
                <a:gd name="T32" fmla="*/ 0 w 78"/>
                <a:gd name="T33" fmla="*/ 92 h 92"/>
                <a:gd name="T34" fmla="*/ 14 w 78"/>
                <a:gd name="T35" fmla="*/ 92 h 92"/>
                <a:gd name="T36" fmla="*/ 14 w 78"/>
                <a:gd name="T37" fmla="*/ 57 h 9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8"/>
                <a:gd name="T58" fmla="*/ 0 h 92"/>
                <a:gd name="T59" fmla="*/ 78 w 78"/>
                <a:gd name="T60" fmla="*/ 92 h 9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8" h="92">
                  <a:moveTo>
                    <a:pt x="14" y="7"/>
                  </a:moveTo>
                  <a:lnTo>
                    <a:pt x="42" y="7"/>
                  </a:lnTo>
                  <a:lnTo>
                    <a:pt x="57" y="14"/>
                  </a:lnTo>
                  <a:lnTo>
                    <a:pt x="64" y="29"/>
                  </a:lnTo>
                  <a:lnTo>
                    <a:pt x="57" y="36"/>
                  </a:lnTo>
                  <a:lnTo>
                    <a:pt x="42" y="43"/>
                  </a:lnTo>
                  <a:lnTo>
                    <a:pt x="14" y="43"/>
                  </a:lnTo>
                  <a:lnTo>
                    <a:pt x="14" y="7"/>
                  </a:lnTo>
                  <a:close/>
                  <a:moveTo>
                    <a:pt x="14" y="57"/>
                  </a:moveTo>
                  <a:lnTo>
                    <a:pt x="42" y="57"/>
                  </a:lnTo>
                  <a:lnTo>
                    <a:pt x="57" y="57"/>
                  </a:lnTo>
                  <a:lnTo>
                    <a:pt x="71" y="43"/>
                  </a:lnTo>
                  <a:lnTo>
                    <a:pt x="78" y="29"/>
                  </a:lnTo>
                  <a:lnTo>
                    <a:pt x="71" y="7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92"/>
                  </a:lnTo>
                  <a:lnTo>
                    <a:pt x="14" y="92"/>
                  </a:lnTo>
                  <a:lnTo>
                    <a:pt x="14" y="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27" name="Freeform 94"/>
            <p:cNvSpPr>
              <a:spLocks/>
            </p:cNvSpPr>
            <p:nvPr/>
          </p:nvSpPr>
          <p:spPr bwMode="auto">
            <a:xfrm>
              <a:off x="2347" y="3940"/>
              <a:ext cx="78" cy="106"/>
            </a:xfrm>
            <a:custGeom>
              <a:avLst/>
              <a:gdLst>
                <a:gd name="T0" fmla="*/ 78 w 78"/>
                <a:gd name="T1" fmla="*/ 36 h 106"/>
                <a:gd name="T2" fmla="*/ 71 w 78"/>
                <a:gd name="T3" fmla="*/ 14 h 106"/>
                <a:gd name="T4" fmla="*/ 64 w 78"/>
                <a:gd name="T5" fmla="*/ 7 h 106"/>
                <a:gd name="T6" fmla="*/ 42 w 78"/>
                <a:gd name="T7" fmla="*/ 0 h 106"/>
                <a:gd name="T8" fmla="*/ 28 w 78"/>
                <a:gd name="T9" fmla="*/ 0 h 106"/>
                <a:gd name="T10" fmla="*/ 14 w 78"/>
                <a:gd name="T11" fmla="*/ 7 h 106"/>
                <a:gd name="T12" fmla="*/ 7 w 78"/>
                <a:gd name="T13" fmla="*/ 36 h 106"/>
                <a:gd name="T14" fmla="*/ 14 w 78"/>
                <a:gd name="T15" fmla="*/ 50 h 106"/>
                <a:gd name="T16" fmla="*/ 28 w 78"/>
                <a:gd name="T17" fmla="*/ 57 h 106"/>
                <a:gd name="T18" fmla="*/ 50 w 78"/>
                <a:gd name="T19" fmla="*/ 57 h 106"/>
                <a:gd name="T20" fmla="*/ 64 w 78"/>
                <a:gd name="T21" fmla="*/ 64 h 106"/>
                <a:gd name="T22" fmla="*/ 64 w 78"/>
                <a:gd name="T23" fmla="*/ 78 h 106"/>
                <a:gd name="T24" fmla="*/ 57 w 78"/>
                <a:gd name="T25" fmla="*/ 92 h 106"/>
                <a:gd name="T26" fmla="*/ 42 w 78"/>
                <a:gd name="T27" fmla="*/ 92 h 106"/>
                <a:gd name="T28" fmla="*/ 21 w 78"/>
                <a:gd name="T29" fmla="*/ 92 h 106"/>
                <a:gd name="T30" fmla="*/ 14 w 78"/>
                <a:gd name="T31" fmla="*/ 85 h 106"/>
                <a:gd name="T32" fmla="*/ 14 w 78"/>
                <a:gd name="T33" fmla="*/ 71 h 106"/>
                <a:gd name="T34" fmla="*/ 0 w 78"/>
                <a:gd name="T35" fmla="*/ 71 h 106"/>
                <a:gd name="T36" fmla="*/ 7 w 78"/>
                <a:gd name="T37" fmla="*/ 85 h 106"/>
                <a:gd name="T38" fmla="*/ 14 w 78"/>
                <a:gd name="T39" fmla="*/ 92 h 106"/>
                <a:gd name="T40" fmla="*/ 21 w 78"/>
                <a:gd name="T41" fmla="*/ 99 h 106"/>
                <a:gd name="T42" fmla="*/ 42 w 78"/>
                <a:gd name="T43" fmla="*/ 106 h 106"/>
                <a:gd name="T44" fmla="*/ 64 w 78"/>
                <a:gd name="T45" fmla="*/ 99 h 106"/>
                <a:gd name="T46" fmla="*/ 78 w 78"/>
                <a:gd name="T47" fmla="*/ 92 h 106"/>
                <a:gd name="T48" fmla="*/ 78 w 78"/>
                <a:gd name="T49" fmla="*/ 78 h 106"/>
                <a:gd name="T50" fmla="*/ 71 w 78"/>
                <a:gd name="T51" fmla="*/ 57 h 106"/>
                <a:gd name="T52" fmla="*/ 57 w 78"/>
                <a:gd name="T53" fmla="*/ 50 h 106"/>
                <a:gd name="T54" fmla="*/ 28 w 78"/>
                <a:gd name="T55" fmla="*/ 43 h 106"/>
                <a:gd name="T56" fmla="*/ 21 w 78"/>
                <a:gd name="T57" fmla="*/ 36 h 106"/>
                <a:gd name="T58" fmla="*/ 21 w 78"/>
                <a:gd name="T59" fmla="*/ 29 h 106"/>
                <a:gd name="T60" fmla="*/ 28 w 78"/>
                <a:gd name="T61" fmla="*/ 14 h 106"/>
                <a:gd name="T62" fmla="*/ 42 w 78"/>
                <a:gd name="T63" fmla="*/ 14 h 106"/>
                <a:gd name="T64" fmla="*/ 57 w 78"/>
                <a:gd name="T65" fmla="*/ 21 h 106"/>
                <a:gd name="T66" fmla="*/ 64 w 78"/>
                <a:gd name="T67" fmla="*/ 36 h 106"/>
                <a:gd name="T68" fmla="*/ 78 w 78"/>
                <a:gd name="T69" fmla="*/ 36 h 10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8"/>
                <a:gd name="T106" fmla="*/ 0 h 106"/>
                <a:gd name="T107" fmla="*/ 78 w 78"/>
                <a:gd name="T108" fmla="*/ 106 h 10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8" h="106">
                  <a:moveTo>
                    <a:pt x="78" y="36"/>
                  </a:moveTo>
                  <a:lnTo>
                    <a:pt x="71" y="14"/>
                  </a:lnTo>
                  <a:lnTo>
                    <a:pt x="64" y="7"/>
                  </a:lnTo>
                  <a:lnTo>
                    <a:pt x="42" y="0"/>
                  </a:lnTo>
                  <a:lnTo>
                    <a:pt x="28" y="0"/>
                  </a:lnTo>
                  <a:lnTo>
                    <a:pt x="14" y="7"/>
                  </a:lnTo>
                  <a:lnTo>
                    <a:pt x="7" y="36"/>
                  </a:lnTo>
                  <a:lnTo>
                    <a:pt x="14" y="50"/>
                  </a:lnTo>
                  <a:lnTo>
                    <a:pt x="28" y="57"/>
                  </a:lnTo>
                  <a:lnTo>
                    <a:pt x="50" y="57"/>
                  </a:lnTo>
                  <a:lnTo>
                    <a:pt x="64" y="64"/>
                  </a:lnTo>
                  <a:lnTo>
                    <a:pt x="64" y="78"/>
                  </a:lnTo>
                  <a:lnTo>
                    <a:pt x="57" y="92"/>
                  </a:lnTo>
                  <a:lnTo>
                    <a:pt x="42" y="92"/>
                  </a:lnTo>
                  <a:lnTo>
                    <a:pt x="21" y="92"/>
                  </a:lnTo>
                  <a:lnTo>
                    <a:pt x="14" y="85"/>
                  </a:lnTo>
                  <a:lnTo>
                    <a:pt x="14" y="71"/>
                  </a:lnTo>
                  <a:lnTo>
                    <a:pt x="0" y="71"/>
                  </a:lnTo>
                  <a:lnTo>
                    <a:pt x="7" y="85"/>
                  </a:lnTo>
                  <a:lnTo>
                    <a:pt x="14" y="92"/>
                  </a:lnTo>
                  <a:lnTo>
                    <a:pt x="21" y="99"/>
                  </a:lnTo>
                  <a:lnTo>
                    <a:pt x="42" y="106"/>
                  </a:lnTo>
                  <a:lnTo>
                    <a:pt x="64" y="99"/>
                  </a:lnTo>
                  <a:lnTo>
                    <a:pt x="78" y="92"/>
                  </a:lnTo>
                  <a:lnTo>
                    <a:pt x="78" y="78"/>
                  </a:lnTo>
                  <a:lnTo>
                    <a:pt x="71" y="57"/>
                  </a:lnTo>
                  <a:lnTo>
                    <a:pt x="57" y="50"/>
                  </a:lnTo>
                  <a:lnTo>
                    <a:pt x="28" y="43"/>
                  </a:lnTo>
                  <a:lnTo>
                    <a:pt x="21" y="36"/>
                  </a:lnTo>
                  <a:lnTo>
                    <a:pt x="21" y="29"/>
                  </a:lnTo>
                  <a:lnTo>
                    <a:pt x="28" y="14"/>
                  </a:lnTo>
                  <a:lnTo>
                    <a:pt x="42" y="14"/>
                  </a:lnTo>
                  <a:lnTo>
                    <a:pt x="57" y="21"/>
                  </a:lnTo>
                  <a:lnTo>
                    <a:pt x="64" y="36"/>
                  </a:lnTo>
                  <a:lnTo>
                    <a:pt x="78" y="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28" name="Freeform 95"/>
            <p:cNvSpPr>
              <a:spLocks/>
            </p:cNvSpPr>
            <p:nvPr/>
          </p:nvSpPr>
          <p:spPr bwMode="auto">
            <a:xfrm>
              <a:off x="2446" y="3947"/>
              <a:ext cx="78" cy="92"/>
            </a:xfrm>
            <a:custGeom>
              <a:avLst/>
              <a:gdLst>
                <a:gd name="T0" fmla="*/ 14 w 78"/>
                <a:gd name="T1" fmla="*/ 64 h 92"/>
                <a:gd name="T2" fmla="*/ 29 w 78"/>
                <a:gd name="T3" fmla="*/ 50 h 92"/>
                <a:gd name="T4" fmla="*/ 57 w 78"/>
                <a:gd name="T5" fmla="*/ 92 h 92"/>
                <a:gd name="T6" fmla="*/ 78 w 78"/>
                <a:gd name="T7" fmla="*/ 92 h 92"/>
                <a:gd name="T8" fmla="*/ 36 w 78"/>
                <a:gd name="T9" fmla="*/ 36 h 92"/>
                <a:gd name="T10" fmla="*/ 78 w 78"/>
                <a:gd name="T11" fmla="*/ 0 h 92"/>
                <a:gd name="T12" fmla="*/ 57 w 78"/>
                <a:gd name="T13" fmla="*/ 0 h 92"/>
                <a:gd name="T14" fmla="*/ 14 w 78"/>
                <a:gd name="T15" fmla="*/ 43 h 92"/>
                <a:gd name="T16" fmla="*/ 14 w 78"/>
                <a:gd name="T17" fmla="*/ 0 h 92"/>
                <a:gd name="T18" fmla="*/ 0 w 78"/>
                <a:gd name="T19" fmla="*/ 0 h 92"/>
                <a:gd name="T20" fmla="*/ 0 w 78"/>
                <a:gd name="T21" fmla="*/ 92 h 92"/>
                <a:gd name="T22" fmla="*/ 14 w 78"/>
                <a:gd name="T23" fmla="*/ 92 h 92"/>
                <a:gd name="T24" fmla="*/ 14 w 78"/>
                <a:gd name="T25" fmla="*/ 64 h 9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8"/>
                <a:gd name="T40" fmla="*/ 0 h 92"/>
                <a:gd name="T41" fmla="*/ 78 w 78"/>
                <a:gd name="T42" fmla="*/ 92 h 9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8" h="92">
                  <a:moveTo>
                    <a:pt x="14" y="64"/>
                  </a:moveTo>
                  <a:lnTo>
                    <a:pt x="29" y="50"/>
                  </a:lnTo>
                  <a:lnTo>
                    <a:pt x="57" y="92"/>
                  </a:lnTo>
                  <a:lnTo>
                    <a:pt x="78" y="92"/>
                  </a:lnTo>
                  <a:lnTo>
                    <a:pt x="36" y="36"/>
                  </a:lnTo>
                  <a:lnTo>
                    <a:pt x="78" y="0"/>
                  </a:lnTo>
                  <a:lnTo>
                    <a:pt x="57" y="0"/>
                  </a:lnTo>
                  <a:lnTo>
                    <a:pt x="14" y="43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92"/>
                  </a:lnTo>
                  <a:lnTo>
                    <a:pt x="14" y="92"/>
                  </a:lnTo>
                  <a:lnTo>
                    <a:pt x="14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29" name="Freeform 96"/>
            <p:cNvSpPr>
              <a:spLocks/>
            </p:cNvSpPr>
            <p:nvPr/>
          </p:nvSpPr>
          <p:spPr bwMode="auto">
            <a:xfrm>
              <a:off x="2567" y="3940"/>
              <a:ext cx="78" cy="106"/>
            </a:xfrm>
            <a:custGeom>
              <a:avLst/>
              <a:gdLst>
                <a:gd name="T0" fmla="*/ 78 w 78"/>
                <a:gd name="T1" fmla="*/ 36 h 106"/>
                <a:gd name="T2" fmla="*/ 70 w 78"/>
                <a:gd name="T3" fmla="*/ 14 h 106"/>
                <a:gd name="T4" fmla="*/ 56 w 78"/>
                <a:gd name="T5" fmla="*/ 7 h 106"/>
                <a:gd name="T6" fmla="*/ 35 w 78"/>
                <a:gd name="T7" fmla="*/ 0 h 106"/>
                <a:gd name="T8" fmla="*/ 14 w 78"/>
                <a:gd name="T9" fmla="*/ 7 h 106"/>
                <a:gd name="T10" fmla="*/ 7 w 78"/>
                <a:gd name="T11" fmla="*/ 36 h 106"/>
                <a:gd name="T12" fmla="*/ 14 w 78"/>
                <a:gd name="T13" fmla="*/ 50 h 106"/>
                <a:gd name="T14" fmla="*/ 28 w 78"/>
                <a:gd name="T15" fmla="*/ 57 h 106"/>
                <a:gd name="T16" fmla="*/ 42 w 78"/>
                <a:gd name="T17" fmla="*/ 57 h 106"/>
                <a:gd name="T18" fmla="*/ 56 w 78"/>
                <a:gd name="T19" fmla="*/ 64 h 106"/>
                <a:gd name="T20" fmla="*/ 63 w 78"/>
                <a:gd name="T21" fmla="*/ 64 h 106"/>
                <a:gd name="T22" fmla="*/ 63 w 78"/>
                <a:gd name="T23" fmla="*/ 78 h 106"/>
                <a:gd name="T24" fmla="*/ 56 w 78"/>
                <a:gd name="T25" fmla="*/ 92 h 106"/>
                <a:gd name="T26" fmla="*/ 42 w 78"/>
                <a:gd name="T27" fmla="*/ 92 h 106"/>
                <a:gd name="T28" fmla="*/ 21 w 78"/>
                <a:gd name="T29" fmla="*/ 92 h 106"/>
                <a:gd name="T30" fmla="*/ 14 w 78"/>
                <a:gd name="T31" fmla="*/ 85 h 106"/>
                <a:gd name="T32" fmla="*/ 14 w 78"/>
                <a:gd name="T33" fmla="*/ 71 h 106"/>
                <a:gd name="T34" fmla="*/ 0 w 78"/>
                <a:gd name="T35" fmla="*/ 71 h 106"/>
                <a:gd name="T36" fmla="*/ 7 w 78"/>
                <a:gd name="T37" fmla="*/ 85 h 106"/>
                <a:gd name="T38" fmla="*/ 14 w 78"/>
                <a:gd name="T39" fmla="*/ 92 h 106"/>
                <a:gd name="T40" fmla="*/ 21 w 78"/>
                <a:gd name="T41" fmla="*/ 99 h 106"/>
                <a:gd name="T42" fmla="*/ 42 w 78"/>
                <a:gd name="T43" fmla="*/ 106 h 106"/>
                <a:gd name="T44" fmla="*/ 63 w 78"/>
                <a:gd name="T45" fmla="*/ 99 h 106"/>
                <a:gd name="T46" fmla="*/ 78 w 78"/>
                <a:gd name="T47" fmla="*/ 92 h 106"/>
                <a:gd name="T48" fmla="*/ 78 w 78"/>
                <a:gd name="T49" fmla="*/ 78 h 106"/>
                <a:gd name="T50" fmla="*/ 70 w 78"/>
                <a:gd name="T51" fmla="*/ 57 h 106"/>
                <a:gd name="T52" fmla="*/ 56 w 78"/>
                <a:gd name="T53" fmla="*/ 50 h 106"/>
                <a:gd name="T54" fmla="*/ 28 w 78"/>
                <a:gd name="T55" fmla="*/ 43 h 106"/>
                <a:gd name="T56" fmla="*/ 21 w 78"/>
                <a:gd name="T57" fmla="*/ 36 h 106"/>
                <a:gd name="T58" fmla="*/ 21 w 78"/>
                <a:gd name="T59" fmla="*/ 29 h 106"/>
                <a:gd name="T60" fmla="*/ 28 w 78"/>
                <a:gd name="T61" fmla="*/ 14 h 106"/>
                <a:gd name="T62" fmla="*/ 42 w 78"/>
                <a:gd name="T63" fmla="*/ 14 h 106"/>
                <a:gd name="T64" fmla="*/ 56 w 78"/>
                <a:gd name="T65" fmla="*/ 21 h 106"/>
                <a:gd name="T66" fmla="*/ 63 w 78"/>
                <a:gd name="T67" fmla="*/ 36 h 106"/>
                <a:gd name="T68" fmla="*/ 78 w 78"/>
                <a:gd name="T69" fmla="*/ 36 h 10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8"/>
                <a:gd name="T106" fmla="*/ 0 h 106"/>
                <a:gd name="T107" fmla="*/ 78 w 78"/>
                <a:gd name="T108" fmla="*/ 106 h 10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8" h="106">
                  <a:moveTo>
                    <a:pt x="78" y="36"/>
                  </a:moveTo>
                  <a:lnTo>
                    <a:pt x="70" y="14"/>
                  </a:lnTo>
                  <a:lnTo>
                    <a:pt x="56" y="7"/>
                  </a:lnTo>
                  <a:lnTo>
                    <a:pt x="35" y="0"/>
                  </a:lnTo>
                  <a:lnTo>
                    <a:pt x="14" y="7"/>
                  </a:lnTo>
                  <a:lnTo>
                    <a:pt x="7" y="36"/>
                  </a:lnTo>
                  <a:lnTo>
                    <a:pt x="14" y="50"/>
                  </a:lnTo>
                  <a:lnTo>
                    <a:pt x="28" y="57"/>
                  </a:lnTo>
                  <a:lnTo>
                    <a:pt x="42" y="57"/>
                  </a:lnTo>
                  <a:lnTo>
                    <a:pt x="56" y="64"/>
                  </a:lnTo>
                  <a:lnTo>
                    <a:pt x="63" y="64"/>
                  </a:lnTo>
                  <a:lnTo>
                    <a:pt x="63" y="78"/>
                  </a:lnTo>
                  <a:lnTo>
                    <a:pt x="56" y="92"/>
                  </a:lnTo>
                  <a:lnTo>
                    <a:pt x="42" y="92"/>
                  </a:lnTo>
                  <a:lnTo>
                    <a:pt x="21" y="92"/>
                  </a:lnTo>
                  <a:lnTo>
                    <a:pt x="14" y="85"/>
                  </a:lnTo>
                  <a:lnTo>
                    <a:pt x="14" y="71"/>
                  </a:lnTo>
                  <a:lnTo>
                    <a:pt x="0" y="71"/>
                  </a:lnTo>
                  <a:lnTo>
                    <a:pt x="7" y="85"/>
                  </a:lnTo>
                  <a:lnTo>
                    <a:pt x="14" y="92"/>
                  </a:lnTo>
                  <a:lnTo>
                    <a:pt x="21" y="99"/>
                  </a:lnTo>
                  <a:lnTo>
                    <a:pt x="42" y="106"/>
                  </a:lnTo>
                  <a:lnTo>
                    <a:pt x="63" y="99"/>
                  </a:lnTo>
                  <a:lnTo>
                    <a:pt x="78" y="92"/>
                  </a:lnTo>
                  <a:lnTo>
                    <a:pt x="78" y="78"/>
                  </a:lnTo>
                  <a:lnTo>
                    <a:pt x="70" y="57"/>
                  </a:lnTo>
                  <a:lnTo>
                    <a:pt x="56" y="50"/>
                  </a:lnTo>
                  <a:lnTo>
                    <a:pt x="28" y="43"/>
                  </a:lnTo>
                  <a:lnTo>
                    <a:pt x="21" y="36"/>
                  </a:lnTo>
                  <a:lnTo>
                    <a:pt x="21" y="29"/>
                  </a:lnTo>
                  <a:lnTo>
                    <a:pt x="28" y="14"/>
                  </a:lnTo>
                  <a:lnTo>
                    <a:pt x="42" y="14"/>
                  </a:lnTo>
                  <a:lnTo>
                    <a:pt x="56" y="21"/>
                  </a:lnTo>
                  <a:lnTo>
                    <a:pt x="63" y="36"/>
                  </a:lnTo>
                  <a:lnTo>
                    <a:pt x="78" y="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30" name="Freeform 97"/>
            <p:cNvSpPr>
              <a:spLocks/>
            </p:cNvSpPr>
            <p:nvPr/>
          </p:nvSpPr>
          <p:spPr bwMode="auto">
            <a:xfrm>
              <a:off x="2659" y="3969"/>
              <a:ext cx="64" cy="77"/>
            </a:xfrm>
            <a:custGeom>
              <a:avLst/>
              <a:gdLst>
                <a:gd name="T0" fmla="*/ 64 w 64"/>
                <a:gd name="T1" fmla="*/ 70 h 77"/>
                <a:gd name="T2" fmla="*/ 64 w 64"/>
                <a:gd name="T3" fmla="*/ 0 h 77"/>
                <a:gd name="T4" fmla="*/ 49 w 64"/>
                <a:gd name="T5" fmla="*/ 0 h 77"/>
                <a:gd name="T6" fmla="*/ 49 w 64"/>
                <a:gd name="T7" fmla="*/ 42 h 77"/>
                <a:gd name="T8" fmla="*/ 42 w 64"/>
                <a:gd name="T9" fmla="*/ 56 h 77"/>
                <a:gd name="T10" fmla="*/ 28 w 64"/>
                <a:gd name="T11" fmla="*/ 63 h 77"/>
                <a:gd name="T12" fmla="*/ 21 w 64"/>
                <a:gd name="T13" fmla="*/ 63 h 77"/>
                <a:gd name="T14" fmla="*/ 14 w 64"/>
                <a:gd name="T15" fmla="*/ 49 h 77"/>
                <a:gd name="T16" fmla="*/ 14 w 64"/>
                <a:gd name="T17" fmla="*/ 0 h 77"/>
                <a:gd name="T18" fmla="*/ 0 w 64"/>
                <a:gd name="T19" fmla="*/ 0 h 77"/>
                <a:gd name="T20" fmla="*/ 0 w 64"/>
                <a:gd name="T21" fmla="*/ 56 h 77"/>
                <a:gd name="T22" fmla="*/ 7 w 64"/>
                <a:gd name="T23" fmla="*/ 70 h 77"/>
                <a:gd name="T24" fmla="*/ 28 w 64"/>
                <a:gd name="T25" fmla="*/ 77 h 77"/>
                <a:gd name="T26" fmla="*/ 42 w 64"/>
                <a:gd name="T27" fmla="*/ 70 h 77"/>
                <a:gd name="T28" fmla="*/ 49 w 64"/>
                <a:gd name="T29" fmla="*/ 63 h 77"/>
                <a:gd name="T30" fmla="*/ 49 w 64"/>
                <a:gd name="T31" fmla="*/ 63 h 77"/>
                <a:gd name="T32" fmla="*/ 49 w 64"/>
                <a:gd name="T33" fmla="*/ 70 h 77"/>
                <a:gd name="T34" fmla="*/ 64 w 64"/>
                <a:gd name="T35" fmla="*/ 70 h 7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4"/>
                <a:gd name="T55" fmla="*/ 0 h 77"/>
                <a:gd name="T56" fmla="*/ 64 w 64"/>
                <a:gd name="T57" fmla="*/ 77 h 7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4" h="77">
                  <a:moveTo>
                    <a:pt x="64" y="70"/>
                  </a:moveTo>
                  <a:lnTo>
                    <a:pt x="64" y="0"/>
                  </a:lnTo>
                  <a:lnTo>
                    <a:pt x="49" y="0"/>
                  </a:lnTo>
                  <a:lnTo>
                    <a:pt x="49" y="42"/>
                  </a:lnTo>
                  <a:lnTo>
                    <a:pt x="42" y="56"/>
                  </a:lnTo>
                  <a:lnTo>
                    <a:pt x="28" y="63"/>
                  </a:lnTo>
                  <a:lnTo>
                    <a:pt x="21" y="63"/>
                  </a:lnTo>
                  <a:lnTo>
                    <a:pt x="14" y="49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7" y="70"/>
                  </a:lnTo>
                  <a:lnTo>
                    <a:pt x="28" y="77"/>
                  </a:lnTo>
                  <a:lnTo>
                    <a:pt x="42" y="70"/>
                  </a:lnTo>
                  <a:lnTo>
                    <a:pt x="49" y="63"/>
                  </a:lnTo>
                  <a:lnTo>
                    <a:pt x="49" y="70"/>
                  </a:lnTo>
                  <a:lnTo>
                    <a:pt x="64" y="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31" name="Freeform 98"/>
            <p:cNvSpPr>
              <a:spLocks noEditPoints="1"/>
            </p:cNvSpPr>
            <p:nvPr/>
          </p:nvSpPr>
          <p:spPr bwMode="auto">
            <a:xfrm>
              <a:off x="2737" y="3969"/>
              <a:ext cx="63" cy="99"/>
            </a:xfrm>
            <a:custGeom>
              <a:avLst/>
              <a:gdLst>
                <a:gd name="T0" fmla="*/ 14 w 63"/>
                <a:gd name="T1" fmla="*/ 42 h 99"/>
                <a:gd name="T2" fmla="*/ 14 w 63"/>
                <a:gd name="T3" fmla="*/ 21 h 99"/>
                <a:gd name="T4" fmla="*/ 28 w 63"/>
                <a:gd name="T5" fmla="*/ 14 h 99"/>
                <a:gd name="T6" fmla="*/ 42 w 63"/>
                <a:gd name="T7" fmla="*/ 14 h 99"/>
                <a:gd name="T8" fmla="*/ 49 w 63"/>
                <a:gd name="T9" fmla="*/ 21 h 99"/>
                <a:gd name="T10" fmla="*/ 49 w 63"/>
                <a:gd name="T11" fmla="*/ 35 h 99"/>
                <a:gd name="T12" fmla="*/ 42 w 63"/>
                <a:gd name="T13" fmla="*/ 56 h 99"/>
                <a:gd name="T14" fmla="*/ 28 w 63"/>
                <a:gd name="T15" fmla="*/ 63 h 99"/>
                <a:gd name="T16" fmla="*/ 21 w 63"/>
                <a:gd name="T17" fmla="*/ 63 h 99"/>
                <a:gd name="T18" fmla="*/ 14 w 63"/>
                <a:gd name="T19" fmla="*/ 56 h 99"/>
                <a:gd name="T20" fmla="*/ 14 w 63"/>
                <a:gd name="T21" fmla="*/ 42 h 99"/>
                <a:gd name="T22" fmla="*/ 14 w 63"/>
                <a:gd name="T23" fmla="*/ 42 h 99"/>
                <a:gd name="T24" fmla="*/ 0 w 63"/>
                <a:gd name="T25" fmla="*/ 99 h 99"/>
                <a:gd name="T26" fmla="*/ 14 w 63"/>
                <a:gd name="T27" fmla="*/ 99 h 99"/>
                <a:gd name="T28" fmla="*/ 14 w 63"/>
                <a:gd name="T29" fmla="*/ 63 h 99"/>
                <a:gd name="T30" fmla="*/ 14 w 63"/>
                <a:gd name="T31" fmla="*/ 63 h 99"/>
                <a:gd name="T32" fmla="*/ 21 w 63"/>
                <a:gd name="T33" fmla="*/ 70 h 99"/>
                <a:gd name="T34" fmla="*/ 28 w 63"/>
                <a:gd name="T35" fmla="*/ 77 h 99"/>
                <a:gd name="T36" fmla="*/ 49 w 63"/>
                <a:gd name="T37" fmla="*/ 77 h 99"/>
                <a:gd name="T38" fmla="*/ 56 w 63"/>
                <a:gd name="T39" fmla="*/ 63 h 99"/>
                <a:gd name="T40" fmla="*/ 63 w 63"/>
                <a:gd name="T41" fmla="*/ 35 h 99"/>
                <a:gd name="T42" fmla="*/ 56 w 63"/>
                <a:gd name="T43" fmla="*/ 7 h 99"/>
                <a:gd name="T44" fmla="*/ 35 w 63"/>
                <a:gd name="T45" fmla="*/ 0 h 99"/>
                <a:gd name="T46" fmla="*/ 21 w 63"/>
                <a:gd name="T47" fmla="*/ 7 h 99"/>
                <a:gd name="T48" fmla="*/ 14 w 63"/>
                <a:gd name="T49" fmla="*/ 14 h 99"/>
                <a:gd name="T50" fmla="*/ 14 w 63"/>
                <a:gd name="T51" fmla="*/ 14 h 99"/>
                <a:gd name="T52" fmla="*/ 14 w 63"/>
                <a:gd name="T53" fmla="*/ 0 h 99"/>
                <a:gd name="T54" fmla="*/ 0 w 63"/>
                <a:gd name="T55" fmla="*/ 0 h 99"/>
                <a:gd name="T56" fmla="*/ 0 w 63"/>
                <a:gd name="T57" fmla="*/ 99 h 9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63"/>
                <a:gd name="T88" fmla="*/ 0 h 99"/>
                <a:gd name="T89" fmla="*/ 63 w 63"/>
                <a:gd name="T90" fmla="*/ 99 h 99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63" h="99">
                  <a:moveTo>
                    <a:pt x="14" y="42"/>
                  </a:moveTo>
                  <a:lnTo>
                    <a:pt x="14" y="21"/>
                  </a:lnTo>
                  <a:lnTo>
                    <a:pt x="28" y="14"/>
                  </a:lnTo>
                  <a:lnTo>
                    <a:pt x="42" y="14"/>
                  </a:lnTo>
                  <a:lnTo>
                    <a:pt x="49" y="21"/>
                  </a:lnTo>
                  <a:lnTo>
                    <a:pt x="49" y="35"/>
                  </a:lnTo>
                  <a:lnTo>
                    <a:pt x="42" y="56"/>
                  </a:lnTo>
                  <a:lnTo>
                    <a:pt x="28" y="63"/>
                  </a:lnTo>
                  <a:lnTo>
                    <a:pt x="21" y="63"/>
                  </a:lnTo>
                  <a:lnTo>
                    <a:pt x="14" y="56"/>
                  </a:lnTo>
                  <a:lnTo>
                    <a:pt x="14" y="42"/>
                  </a:lnTo>
                  <a:close/>
                  <a:moveTo>
                    <a:pt x="0" y="99"/>
                  </a:moveTo>
                  <a:lnTo>
                    <a:pt x="14" y="99"/>
                  </a:lnTo>
                  <a:lnTo>
                    <a:pt x="14" y="63"/>
                  </a:lnTo>
                  <a:lnTo>
                    <a:pt x="21" y="70"/>
                  </a:lnTo>
                  <a:lnTo>
                    <a:pt x="28" y="77"/>
                  </a:lnTo>
                  <a:lnTo>
                    <a:pt x="49" y="77"/>
                  </a:lnTo>
                  <a:lnTo>
                    <a:pt x="56" y="63"/>
                  </a:lnTo>
                  <a:lnTo>
                    <a:pt x="63" y="35"/>
                  </a:lnTo>
                  <a:lnTo>
                    <a:pt x="56" y="7"/>
                  </a:lnTo>
                  <a:lnTo>
                    <a:pt x="35" y="0"/>
                  </a:lnTo>
                  <a:lnTo>
                    <a:pt x="21" y="7"/>
                  </a:lnTo>
                  <a:lnTo>
                    <a:pt x="14" y="14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9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32" name="Freeform 99"/>
            <p:cNvSpPr>
              <a:spLocks noEditPoints="1"/>
            </p:cNvSpPr>
            <p:nvPr/>
          </p:nvSpPr>
          <p:spPr bwMode="auto">
            <a:xfrm>
              <a:off x="2808" y="3969"/>
              <a:ext cx="63" cy="77"/>
            </a:xfrm>
            <a:custGeom>
              <a:avLst/>
              <a:gdLst>
                <a:gd name="T0" fmla="*/ 56 w 63"/>
                <a:gd name="T1" fmla="*/ 49 h 77"/>
                <a:gd name="T2" fmla="*/ 49 w 63"/>
                <a:gd name="T3" fmla="*/ 56 h 77"/>
                <a:gd name="T4" fmla="*/ 35 w 63"/>
                <a:gd name="T5" fmla="*/ 63 h 77"/>
                <a:gd name="T6" fmla="*/ 21 w 63"/>
                <a:gd name="T7" fmla="*/ 56 h 77"/>
                <a:gd name="T8" fmla="*/ 14 w 63"/>
                <a:gd name="T9" fmla="*/ 42 h 77"/>
                <a:gd name="T10" fmla="*/ 63 w 63"/>
                <a:gd name="T11" fmla="*/ 42 h 77"/>
                <a:gd name="T12" fmla="*/ 56 w 63"/>
                <a:gd name="T13" fmla="*/ 14 h 77"/>
                <a:gd name="T14" fmla="*/ 35 w 63"/>
                <a:gd name="T15" fmla="*/ 0 h 77"/>
                <a:gd name="T16" fmla="*/ 21 w 63"/>
                <a:gd name="T17" fmla="*/ 7 h 77"/>
                <a:gd name="T18" fmla="*/ 7 w 63"/>
                <a:gd name="T19" fmla="*/ 14 h 77"/>
                <a:gd name="T20" fmla="*/ 0 w 63"/>
                <a:gd name="T21" fmla="*/ 42 h 77"/>
                <a:gd name="T22" fmla="*/ 7 w 63"/>
                <a:gd name="T23" fmla="*/ 70 h 77"/>
                <a:gd name="T24" fmla="*/ 35 w 63"/>
                <a:gd name="T25" fmla="*/ 77 h 77"/>
                <a:gd name="T26" fmla="*/ 42 w 63"/>
                <a:gd name="T27" fmla="*/ 77 h 77"/>
                <a:gd name="T28" fmla="*/ 49 w 63"/>
                <a:gd name="T29" fmla="*/ 70 h 77"/>
                <a:gd name="T30" fmla="*/ 63 w 63"/>
                <a:gd name="T31" fmla="*/ 63 h 77"/>
                <a:gd name="T32" fmla="*/ 63 w 63"/>
                <a:gd name="T33" fmla="*/ 49 h 77"/>
                <a:gd name="T34" fmla="*/ 56 w 63"/>
                <a:gd name="T35" fmla="*/ 49 h 77"/>
                <a:gd name="T36" fmla="*/ 14 w 63"/>
                <a:gd name="T37" fmla="*/ 35 h 77"/>
                <a:gd name="T38" fmla="*/ 21 w 63"/>
                <a:gd name="T39" fmla="*/ 21 h 77"/>
                <a:gd name="T40" fmla="*/ 35 w 63"/>
                <a:gd name="T41" fmla="*/ 14 h 77"/>
                <a:gd name="T42" fmla="*/ 49 w 63"/>
                <a:gd name="T43" fmla="*/ 21 h 77"/>
                <a:gd name="T44" fmla="*/ 56 w 63"/>
                <a:gd name="T45" fmla="*/ 35 h 77"/>
                <a:gd name="T46" fmla="*/ 14 w 63"/>
                <a:gd name="T47" fmla="*/ 35 h 7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63"/>
                <a:gd name="T73" fmla="*/ 0 h 77"/>
                <a:gd name="T74" fmla="*/ 63 w 63"/>
                <a:gd name="T75" fmla="*/ 77 h 7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63" h="77">
                  <a:moveTo>
                    <a:pt x="56" y="49"/>
                  </a:moveTo>
                  <a:lnTo>
                    <a:pt x="49" y="56"/>
                  </a:lnTo>
                  <a:lnTo>
                    <a:pt x="35" y="63"/>
                  </a:lnTo>
                  <a:lnTo>
                    <a:pt x="21" y="56"/>
                  </a:lnTo>
                  <a:lnTo>
                    <a:pt x="14" y="42"/>
                  </a:lnTo>
                  <a:lnTo>
                    <a:pt x="63" y="42"/>
                  </a:lnTo>
                  <a:lnTo>
                    <a:pt x="56" y="14"/>
                  </a:lnTo>
                  <a:lnTo>
                    <a:pt x="35" y="0"/>
                  </a:lnTo>
                  <a:lnTo>
                    <a:pt x="21" y="7"/>
                  </a:lnTo>
                  <a:lnTo>
                    <a:pt x="7" y="14"/>
                  </a:lnTo>
                  <a:lnTo>
                    <a:pt x="0" y="42"/>
                  </a:lnTo>
                  <a:lnTo>
                    <a:pt x="7" y="70"/>
                  </a:lnTo>
                  <a:lnTo>
                    <a:pt x="35" y="77"/>
                  </a:lnTo>
                  <a:lnTo>
                    <a:pt x="42" y="77"/>
                  </a:lnTo>
                  <a:lnTo>
                    <a:pt x="49" y="70"/>
                  </a:lnTo>
                  <a:lnTo>
                    <a:pt x="63" y="63"/>
                  </a:lnTo>
                  <a:lnTo>
                    <a:pt x="63" y="49"/>
                  </a:lnTo>
                  <a:lnTo>
                    <a:pt x="56" y="49"/>
                  </a:lnTo>
                  <a:close/>
                  <a:moveTo>
                    <a:pt x="14" y="35"/>
                  </a:moveTo>
                  <a:lnTo>
                    <a:pt x="21" y="21"/>
                  </a:lnTo>
                  <a:lnTo>
                    <a:pt x="35" y="14"/>
                  </a:lnTo>
                  <a:lnTo>
                    <a:pt x="49" y="21"/>
                  </a:lnTo>
                  <a:lnTo>
                    <a:pt x="56" y="35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33" name="Freeform 100"/>
            <p:cNvSpPr>
              <a:spLocks/>
            </p:cNvSpPr>
            <p:nvPr/>
          </p:nvSpPr>
          <p:spPr bwMode="auto">
            <a:xfrm>
              <a:off x="2893" y="3969"/>
              <a:ext cx="35" cy="70"/>
            </a:xfrm>
            <a:custGeom>
              <a:avLst/>
              <a:gdLst>
                <a:gd name="T0" fmla="*/ 7 w 35"/>
                <a:gd name="T1" fmla="*/ 35 h 70"/>
                <a:gd name="T2" fmla="*/ 14 w 35"/>
                <a:gd name="T3" fmla="*/ 21 h 70"/>
                <a:gd name="T4" fmla="*/ 28 w 35"/>
                <a:gd name="T5" fmla="*/ 14 h 70"/>
                <a:gd name="T6" fmla="*/ 35 w 35"/>
                <a:gd name="T7" fmla="*/ 14 h 70"/>
                <a:gd name="T8" fmla="*/ 35 w 35"/>
                <a:gd name="T9" fmla="*/ 0 h 70"/>
                <a:gd name="T10" fmla="*/ 28 w 35"/>
                <a:gd name="T11" fmla="*/ 0 h 70"/>
                <a:gd name="T12" fmla="*/ 28 w 35"/>
                <a:gd name="T13" fmla="*/ 0 h 70"/>
                <a:gd name="T14" fmla="*/ 21 w 35"/>
                <a:gd name="T15" fmla="*/ 7 h 70"/>
                <a:gd name="T16" fmla="*/ 7 w 35"/>
                <a:gd name="T17" fmla="*/ 14 h 70"/>
                <a:gd name="T18" fmla="*/ 7 w 35"/>
                <a:gd name="T19" fmla="*/ 14 h 70"/>
                <a:gd name="T20" fmla="*/ 7 w 35"/>
                <a:gd name="T21" fmla="*/ 0 h 70"/>
                <a:gd name="T22" fmla="*/ 0 w 35"/>
                <a:gd name="T23" fmla="*/ 0 h 70"/>
                <a:gd name="T24" fmla="*/ 0 w 35"/>
                <a:gd name="T25" fmla="*/ 70 h 70"/>
                <a:gd name="T26" fmla="*/ 7 w 35"/>
                <a:gd name="T27" fmla="*/ 70 h 70"/>
                <a:gd name="T28" fmla="*/ 7 w 35"/>
                <a:gd name="T29" fmla="*/ 35 h 7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5"/>
                <a:gd name="T46" fmla="*/ 0 h 70"/>
                <a:gd name="T47" fmla="*/ 35 w 35"/>
                <a:gd name="T48" fmla="*/ 70 h 7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5" h="70">
                  <a:moveTo>
                    <a:pt x="7" y="35"/>
                  </a:moveTo>
                  <a:lnTo>
                    <a:pt x="14" y="21"/>
                  </a:lnTo>
                  <a:lnTo>
                    <a:pt x="28" y="14"/>
                  </a:lnTo>
                  <a:lnTo>
                    <a:pt x="35" y="14"/>
                  </a:lnTo>
                  <a:lnTo>
                    <a:pt x="35" y="0"/>
                  </a:lnTo>
                  <a:lnTo>
                    <a:pt x="28" y="0"/>
                  </a:lnTo>
                  <a:lnTo>
                    <a:pt x="21" y="7"/>
                  </a:lnTo>
                  <a:lnTo>
                    <a:pt x="7" y="14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70"/>
                  </a:lnTo>
                  <a:lnTo>
                    <a:pt x="7" y="70"/>
                  </a:lnTo>
                  <a:lnTo>
                    <a:pt x="7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34" name="Freeform 101"/>
            <p:cNvSpPr>
              <a:spLocks noEditPoints="1"/>
            </p:cNvSpPr>
            <p:nvPr/>
          </p:nvSpPr>
          <p:spPr bwMode="auto">
            <a:xfrm>
              <a:off x="2935" y="3969"/>
              <a:ext cx="64" cy="99"/>
            </a:xfrm>
            <a:custGeom>
              <a:avLst/>
              <a:gdLst>
                <a:gd name="T0" fmla="*/ 14 w 64"/>
                <a:gd name="T1" fmla="*/ 42 h 99"/>
                <a:gd name="T2" fmla="*/ 14 w 64"/>
                <a:gd name="T3" fmla="*/ 21 h 99"/>
                <a:gd name="T4" fmla="*/ 21 w 64"/>
                <a:gd name="T5" fmla="*/ 14 h 99"/>
                <a:gd name="T6" fmla="*/ 36 w 64"/>
                <a:gd name="T7" fmla="*/ 14 h 99"/>
                <a:gd name="T8" fmla="*/ 50 w 64"/>
                <a:gd name="T9" fmla="*/ 21 h 99"/>
                <a:gd name="T10" fmla="*/ 50 w 64"/>
                <a:gd name="T11" fmla="*/ 35 h 99"/>
                <a:gd name="T12" fmla="*/ 43 w 64"/>
                <a:gd name="T13" fmla="*/ 56 h 99"/>
                <a:gd name="T14" fmla="*/ 36 w 64"/>
                <a:gd name="T15" fmla="*/ 63 h 99"/>
                <a:gd name="T16" fmla="*/ 21 w 64"/>
                <a:gd name="T17" fmla="*/ 63 h 99"/>
                <a:gd name="T18" fmla="*/ 14 w 64"/>
                <a:gd name="T19" fmla="*/ 56 h 99"/>
                <a:gd name="T20" fmla="*/ 14 w 64"/>
                <a:gd name="T21" fmla="*/ 42 h 99"/>
                <a:gd name="T22" fmla="*/ 14 w 64"/>
                <a:gd name="T23" fmla="*/ 42 h 99"/>
                <a:gd name="T24" fmla="*/ 0 w 64"/>
                <a:gd name="T25" fmla="*/ 99 h 99"/>
                <a:gd name="T26" fmla="*/ 14 w 64"/>
                <a:gd name="T27" fmla="*/ 99 h 99"/>
                <a:gd name="T28" fmla="*/ 14 w 64"/>
                <a:gd name="T29" fmla="*/ 63 h 99"/>
                <a:gd name="T30" fmla="*/ 14 w 64"/>
                <a:gd name="T31" fmla="*/ 63 h 99"/>
                <a:gd name="T32" fmla="*/ 21 w 64"/>
                <a:gd name="T33" fmla="*/ 70 h 99"/>
                <a:gd name="T34" fmla="*/ 36 w 64"/>
                <a:gd name="T35" fmla="*/ 77 h 99"/>
                <a:gd name="T36" fmla="*/ 50 w 64"/>
                <a:gd name="T37" fmla="*/ 77 h 99"/>
                <a:gd name="T38" fmla="*/ 57 w 64"/>
                <a:gd name="T39" fmla="*/ 63 h 99"/>
                <a:gd name="T40" fmla="*/ 64 w 64"/>
                <a:gd name="T41" fmla="*/ 35 h 99"/>
                <a:gd name="T42" fmla="*/ 57 w 64"/>
                <a:gd name="T43" fmla="*/ 7 h 99"/>
                <a:gd name="T44" fmla="*/ 36 w 64"/>
                <a:gd name="T45" fmla="*/ 0 h 99"/>
                <a:gd name="T46" fmla="*/ 21 w 64"/>
                <a:gd name="T47" fmla="*/ 7 h 99"/>
                <a:gd name="T48" fmla="*/ 14 w 64"/>
                <a:gd name="T49" fmla="*/ 14 h 99"/>
                <a:gd name="T50" fmla="*/ 14 w 64"/>
                <a:gd name="T51" fmla="*/ 14 h 99"/>
                <a:gd name="T52" fmla="*/ 14 w 64"/>
                <a:gd name="T53" fmla="*/ 0 h 99"/>
                <a:gd name="T54" fmla="*/ 0 w 64"/>
                <a:gd name="T55" fmla="*/ 0 h 99"/>
                <a:gd name="T56" fmla="*/ 0 w 64"/>
                <a:gd name="T57" fmla="*/ 99 h 9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64"/>
                <a:gd name="T88" fmla="*/ 0 h 99"/>
                <a:gd name="T89" fmla="*/ 64 w 64"/>
                <a:gd name="T90" fmla="*/ 99 h 99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64" h="99">
                  <a:moveTo>
                    <a:pt x="14" y="42"/>
                  </a:moveTo>
                  <a:lnTo>
                    <a:pt x="14" y="21"/>
                  </a:lnTo>
                  <a:lnTo>
                    <a:pt x="21" y="14"/>
                  </a:lnTo>
                  <a:lnTo>
                    <a:pt x="36" y="14"/>
                  </a:lnTo>
                  <a:lnTo>
                    <a:pt x="50" y="21"/>
                  </a:lnTo>
                  <a:lnTo>
                    <a:pt x="50" y="35"/>
                  </a:lnTo>
                  <a:lnTo>
                    <a:pt x="43" y="56"/>
                  </a:lnTo>
                  <a:lnTo>
                    <a:pt x="36" y="63"/>
                  </a:lnTo>
                  <a:lnTo>
                    <a:pt x="21" y="63"/>
                  </a:lnTo>
                  <a:lnTo>
                    <a:pt x="14" y="56"/>
                  </a:lnTo>
                  <a:lnTo>
                    <a:pt x="14" y="42"/>
                  </a:lnTo>
                  <a:close/>
                  <a:moveTo>
                    <a:pt x="0" y="99"/>
                  </a:moveTo>
                  <a:lnTo>
                    <a:pt x="14" y="99"/>
                  </a:lnTo>
                  <a:lnTo>
                    <a:pt x="14" y="63"/>
                  </a:lnTo>
                  <a:lnTo>
                    <a:pt x="21" y="70"/>
                  </a:lnTo>
                  <a:lnTo>
                    <a:pt x="36" y="77"/>
                  </a:lnTo>
                  <a:lnTo>
                    <a:pt x="50" y="77"/>
                  </a:lnTo>
                  <a:lnTo>
                    <a:pt x="57" y="63"/>
                  </a:lnTo>
                  <a:lnTo>
                    <a:pt x="64" y="35"/>
                  </a:lnTo>
                  <a:lnTo>
                    <a:pt x="57" y="7"/>
                  </a:lnTo>
                  <a:lnTo>
                    <a:pt x="36" y="0"/>
                  </a:lnTo>
                  <a:lnTo>
                    <a:pt x="21" y="7"/>
                  </a:lnTo>
                  <a:lnTo>
                    <a:pt x="14" y="14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9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35" name="Freeform 102"/>
            <p:cNvSpPr>
              <a:spLocks noEditPoints="1"/>
            </p:cNvSpPr>
            <p:nvPr/>
          </p:nvSpPr>
          <p:spPr bwMode="auto">
            <a:xfrm>
              <a:off x="3006" y="3969"/>
              <a:ext cx="71" cy="77"/>
            </a:xfrm>
            <a:custGeom>
              <a:avLst/>
              <a:gdLst>
                <a:gd name="T0" fmla="*/ 0 w 71"/>
                <a:gd name="T1" fmla="*/ 35 h 77"/>
                <a:gd name="T2" fmla="*/ 7 w 71"/>
                <a:gd name="T3" fmla="*/ 63 h 77"/>
                <a:gd name="T4" fmla="*/ 21 w 71"/>
                <a:gd name="T5" fmla="*/ 77 h 77"/>
                <a:gd name="T6" fmla="*/ 35 w 71"/>
                <a:gd name="T7" fmla="*/ 77 h 77"/>
                <a:gd name="T8" fmla="*/ 50 w 71"/>
                <a:gd name="T9" fmla="*/ 77 h 77"/>
                <a:gd name="T10" fmla="*/ 64 w 71"/>
                <a:gd name="T11" fmla="*/ 63 h 77"/>
                <a:gd name="T12" fmla="*/ 71 w 71"/>
                <a:gd name="T13" fmla="*/ 35 h 77"/>
                <a:gd name="T14" fmla="*/ 64 w 71"/>
                <a:gd name="T15" fmla="*/ 14 h 77"/>
                <a:gd name="T16" fmla="*/ 50 w 71"/>
                <a:gd name="T17" fmla="*/ 7 h 77"/>
                <a:gd name="T18" fmla="*/ 35 w 71"/>
                <a:gd name="T19" fmla="*/ 0 h 77"/>
                <a:gd name="T20" fmla="*/ 21 w 71"/>
                <a:gd name="T21" fmla="*/ 7 h 77"/>
                <a:gd name="T22" fmla="*/ 7 w 71"/>
                <a:gd name="T23" fmla="*/ 14 h 77"/>
                <a:gd name="T24" fmla="*/ 0 w 71"/>
                <a:gd name="T25" fmla="*/ 35 h 77"/>
                <a:gd name="T26" fmla="*/ 0 w 71"/>
                <a:gd name="T27" fmla="*/ 35 h 77"/>
                <a:gd name="T28" fmla="*/ 14 w 71"/>
                <a:gd name="T29" fmla="*/ 35 h 77"/>
                <a:gd name="T30" fmla="*/ 21 w 71"/>
                <a:gd name="T31" fmla="*/ 21 h 77"/>
                <a:gd name="T32" fmla="*/ 35 w 71"/>
                <a:gd name="T33" fmla="*/ 14 h 77"/>
                <a:gd name="T34" fmla="*/ 50 w 71"/>
                <a:gd name="T35" fmla="*/ 14 h 77"/>
                <a:gd name="T36" fmla="*/ 57 w 71"/>
                <a:gd name="T37" fmla="*/ 21 h 77"/>
                <a:gd name="T38" fmla="*/ 57 w 71"/>
                <a:gd name="T39" fmla="*/ 35 h 77"/>
                <a:gd name="T40" fmla="*/ 57 w 71"/>
                <a:gd name="T41" fmla="*/ 56 h 77"/>
                <a:gd name="T42" fmla="*/ 50 w 71"/>
                <a:gd name="T43" fmla="*/ 63 h 77"/>
                <a:gd name="T44" fmla="*/ 35 w 71"/>
                <a:gd name="T45" fmla="*/ 63 h 77"/>
                <a:gd name="T46" fmla="*/ 21 w 71"/>
                <a:gd name="T47" fmla="*/ 56 h 77"/>
                <a:gd name="T48" fmla="*/ 14 w 71"/>
                <a:gd name="T49" fmla="*/ 35 h 77"/>
                <a:gd name="T50" fmla="*/ 14 w 71"/>
                <a:gd name="T51" fmla="*/ 35 h 7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1"/>
                <a:gd name="T79" fmla="*/ 0 h 77"/>
                <a:gd name="T80" fmla="*/ 71 w 71"/>
                <a:gd name="T81" fmla="*/ 77 h 7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1" h="77">
                  <a:moveTo>
                    <a:pt x="0" y="35"/>
                  </a:moveTo>
                  <a:lnTo>
                    <a:pt x="7" y="63"/>
                  </a:lnTo>
                  <a:lnTo>
                    <a:pt x="21" y="77"/>
                  </a:lnTo>
                  <a:lnTo>
                    <a:pt x="35" y="77"/>
                  </a:lnTo>
                  <a:lnTo>
                    <a:pt x="50" y="77"/>
                  </a:lnTo>
                  <a:lnTo>
                    <a:pt x="64" y="63"/>
                  </a:lnTo>
                  <a:lnTo>
                    <a:pt x="71" y="35"/>
                  </a:lnTo>
                  <a:lnTo>
                    <a:pt x="64" y="14"/>
                  </a:lnTo>
                  <a:lnTo>
                    <a:pt x="50" y="7"/>
                  </a:lnTo>
                  <a:lnTo>
                    <a:pt x="35" y="0"/>
                  </a:lnTo>
                  <a:lnTo>
                    <a:pt x="21" y="7"/>
                  </a:lnTo>
                  <a:lnTo>
                    <a:pt x="7" y="14"/>
                  </a:lnTo>
                  <a:lnTo>
                    <a:pt x="0" y="35"/>
                  </a:lnTo>
                  <a:close/>
                  <a:moveTo>
                    <a:pt x="14" y="35"/>
                  </a:moveTo>
                  <a:lnTo>
                    <a:pt x="21" y="21"/>
                  </a:lnTo>
                  <a:lnTo>
                    <a:pt x="35" y="14"/>
                  </a:lnTo>
                  <a:lnTo>
                    <a:pt x="50" y="14"/>
                  </a:lnTo>
                  <a:lnTo>
                    <a:pt x="57" y="21"/>
                  </a:lnTo>
                  <a:lnTo>
                    <a:pt x="57" y="35"/>
                  </a:lnTo>
                  <a:lnTo>
                    <a:pt x="57" y="56"/>
                  </a:lnTo>
                  <a:lnTo>
                    <a:pt x="50" y="63"/>
                  </a:lnTo>
                  <a:lnTo>
                    <a:pt x="35" y="63"/>
                  </a:lnTo>
                  <a:lnTo>
                    <a:pt x="21" y="56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36" name="Freeform 103"/>
            <p:cNvSpPr>
              <a:spLocks noEditPoints="1"/>
            </p:cNvSpPr>
            <p:nvPr/>
          </p:nvSpPr>
          <p:spPr bwMode="auto">
            <a:xfrm>
              <a:off x="3091" y="3947"/>
              <a:ext cx="7" cy="92"/>
            </a:xfrm>
            <a:custGeom>
              <a:avLst/>
              <a:gdLst>
                <a:gd name="T0" fmla="*/ 7 w 7"/>
                <a:gd name="T1" fmla="*/ 22 h 92"/>
                <a:gd name="T2" fmla="*/ 0 w 7"/>
                <a:gd name="T3" fmla="*/ 22 h 92"/>
                <a:gd name="T4" fmla="*/ 0 w 7"/>
                <a:gd name="T5" fmla="*/ 92 h 92"/>
                <a:gd name="T6" fmla="*/ 7 w 7"/>
                <a:gd name="T7" fmla="*/ 92 h 92"/>
                <a:gd name="T8" fmla="*/ 7 w 7"/>
                <a:gd name="T9" fmla="*/ 22 h 92"/>
                <a:gd name="T10" fmla="*/ 7 w 7"/>
                <a:gd name="T11" fmla="*/ 14 h 92"/>
                <a:gd name="T12" fmla="*/ 7 w 7"/>
                <a:gd name="T13" fmla="*/ 0 h 92"/>
                <a:gd name="T14" fmla="*/ 0 w 7"/>
                <a:gd name="T15" fmla="*/ 0 h 92"/>
                <a:gd name="T16" fmla="*/ 0 w 7"/>
                <a:gd name="T17" fmla="*/ 14 h 92"/>
                <a:gd name="T18" fmla="*/ 7 w 7"/>
                <a:gd name="T19" fmla="*/ 14 h 9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"/>
                <a:gd name="T31" fmla="*/ 0 h 92"/>
                <a:gd name="T32" fmla="*/ 7 w 7"/>
                <a:gd name="T33" fmla="*/ 92 h 9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" h="92">
                  <a:moveTo>
                    <a:pt x="7" y="22"/>
                  </a:moveTo>
                  <a:lnTo>
                    <a:pt x="0" y="22"/>
                  </a:lnTo>
                  <a:lnTo>
                    <a:pt x="0" y="92"/>
                  </a:lnTo>
                  <a:lnTo>
                    <a:pt x="7" y="92"/>
                  </a:lnTo>
                  <a:lnTo>
                    <a:pt x="7" y="22"/>
                  </a:lnTo>
                  <a:close/>
                  <a:moveTo>
                    <a:pt x="7" y="14"/>
                  </a:moveTo>
                  <a:lnTo>
                    <a:pt x="7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7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37" name="Freeform 104"/>
            <p:cNvSpPr>
              <a:spLocks/>
            </p:cNvSpPr>
            <p:nvPr/>
          </p:nvSpPr>
          <p:spPr bwMode="auto">
            <a:xfrm>
              <a:off x="3119" y="3969"/>
              <a:ext cx="57" cy="70"/>
            </a:xfrm>
            <a:custGeom>
              <a:avLst/>
              <a:gdLst>
                <a:gd name="T0" fmla="*/ 57 w 57"/>
                <a:gd name="T1" fmla="*/ 28 h 70"/>
                <a:gd name="T2" fmla="*/ 50 w 57"/>
                <a:gd name="T3" fmla="*/ 7 h 70"/>
                <a:gd name="T4" fmla="*/ 36 w 57"/>
                <a:gd name="T5" fmla="*/ 0 h 70"/>
                <a:gd name="T6" fmla="*/ 22 w 57"/>
                <a:gd name="T7" fmla="*/ 7 h 70"/>
                <a:gd name="T8" fmla="*/ 14 w 57"/>
                <a:gd name="T9" fmla="*/ 14 h 70"/>
                <a:gd name="T10" fmla="*/ 14 w 57"/>
                <a:gd name="T11" fmla="*/ 14 h 70"/>
                <a:gd name="T12" fmla="*/ 14 w 57"/>
                <a:gd name="T13" fmla="*/ 0 h 70"/>
                <a:gd name="T14" fmla="*/ 0 w 57"/>
                <a:gd name="T15" fmla="*/ 0 h 70"/>
                <a:gd name="T16" fmla="*/ 0 w 57"/>
                <a:gd name="T17" fmla="*/ 70 h 70"/>
                <a:gd name="T18" fmla="*/ 14 w 57"/>
                <a:gd name="T19" fmla="*/ 70 h 70"/>
                <a:gd name="T20" fmla="*/ 14 w 57"/>
                <a:gd name="T21" fmla="*/ 35 h 70"/>
                <a:gd name="T22" fmla="*/ 14 w 57"/>
                <a:gd name="T23" fmla="*/ 21 h 70"/>
                <a:gd name="T24" fmla="*/ 22 w 57"/>
                <a:gd name="T25" fmla="*/ 14 h 70"/>
                <a:gd name="T26" fmla="*/ 29 w 57"/>
                <a:gd name="T27" fmla="*/ 14 h 70"/>
                <a:gd name="T28" fmla="*/ 43 w 57"/>
                <a:gd name="T29" fmla="*/ 21 h 70"/>
                <a:gd name="T30" fmla="*/ 43 w 57"/>
                <a:gd name="T31" fmla="*/ 28 h 70"/>
                <a:gd name="T32" fmla="*/ 43 w 57"/>
                <a:gd name="T33" fmla="*/ 70 h 70"/>
                <a:gd name="T34" fmla="*/ 57 w 57"/>
                <a:gd name="T35" fmla="*/ 70 h 70"/>
                <a:gd name="T36" fmla="*/ 57 w 57"/>
                <a:gd name="T37" fmla="*/ 28 h 7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7"/>
                <a:gd name="T58" fmla="*/ 0 h 70"/>
                <a:gd name="T59" fmla="*/ 57 w 57"/>
                <a:gd name="T60" fmla="*/ 70 h 7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7" h="70">
                  <a:moveTo>
                    <a:pt x="57" y="28"/>
                  </a:moveTo>
                  <a:lnTo>
                    <a:pt x="50" y="7"/>
                  </a:lnTo>
                  <a:lnTo>
                    <a:pt x="36" y="0"/>
                  </a:lnTo>
                  <a:lnTo>
                    <a:pt x="22" y="7"/>
                  </a:lnTo>
                  <a:lnTo>
                    <a:pt x="14" y="14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70"/>
                  </a:lnTo>
                  <a:lnTo>
                    <a:pt x="14" y="70"/>
                  </a:lnTo>
                  <a:lnTo>
                    <a:pt x="14" y="35"/>
                  </a:lnTo>
                  <a:lnTo>
                    <a:pt x="14" y="21"/>
                  </a:lnTo>
                  <a:lnTo>
                    <a:pt x="22" y="14"/>
                  </a:lnTo>
                  <a:lnTo>
                    <a:pt x="29" y="14"/>
                  </a:lnTo>
                  <a:lnTo>
                    <a:pt x="43" y="21"/>
                  </a:lnTo>
                  <a:lnTo>
                    <a:pt x="43" y="28"/>
                  </a:lnTo>
                  <a:lnTo>
                    <a:pt x="43" y="70"/>
                  </a:lnTo>
                  <a:lnTo>
                    <a:pt x="57" y="70"/>
                  </a:lnTo>
                  <a:lnTo>
                    <a:pt x="57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38" name="Freeform 105"/>
            <p:cNvSpPr>
              <a:spLocks/>
            </p:cNvSpPr>
            <p:nvPr/>
          </p:nvSpPr>
          <p:spPr bwMode="auto">
            <a:xfrm>
              <a:off x="3190" y="3954"/>
              <a:ext cx="29" cy="92"/>
            </a:xfrm>
            <a:custGeom>
              <a:avLst/>
              <a:gdLst>
                <a:gd name="T0" fmla="*/ 29 w 29"/>
                <a:gd name="T1" fmla="*/ 29 h 92"/>
                <a:gd name="T2" fmla="*/ 29 w 29"/>
                <a:gd name="T3" fmla="*/ 15 h 92"/>
                <a:gd name="T4" fmla="*/ 21 w 29"/>
                <a:gd name="T5" fmla="*/ 15 h 92"/>
                <a:gd name="T6" fmla="*/ 21 w 29"/>
                <a:gd name="T7" fmla="*/ 0 h 92"/>
                <a:gd name="T8" fmla="*/ 7 w 29"/>
                <a:gd name="T9" fmla="*/ 0 h 92"/>
                <a:gd name="T10" fmla="*/ 7 w 29"/>
                <a:gd name="T11" fmla="*/ 15 h 92"/>
                <a:gd name="T12" fmla="*/ 0 w 29"/>
                <a:gd name="T13" fmla="*/ 15 h 92"/>
                <a:gd name="T14" fmla="*/ 0 w 29"/>
                <a:gd name="T15" fmla="*/ 29 h 92"/>
                <a:gd name="T16" fmla="*/ 7 w 29"/>
                <a:gd name="T17" fmla="*/ 29 h 92"/>
                <a:gd name="T18" fmla="*/ 7 w 29"/>
                <a:gd name="T19" fmla="*/ 71 h 92"/>
                <a:gd name="T20" fmla="*/ 7 w 29"/>
                <a:gd name="T21" fmla="*/ 85 h 92"/>
                <a:gd name="T22" fmla="*/ 21 w 29"/>
                <a:gd name="T23" fmla="*/ 92 h 92"/>
                <a:gd name="T24" fmla="*/ 29 w 29"/>
                <a:gd name="T25" fmla="*/ 92 h 92"/>
                <a:gd name="T26" fmla="*/ 29 w 29"/>
                <a:gd name="T27" fmla="*/ 85 h 92"/>
                <a:gd name="T28" fmla="*/ 29 w 29"/>
                <a:gd name="T29" fmla="*/ 78 h 92"/>
                <a:gd name="T30" fmla="*/ 29 w 29"/>
                <a:gd name="T31" fmla="*/ 78 h 92"/>
                <a:gd name="T32" fmla="*/ 21 w 29"/>
                <a:gd name="T33" fmla="*/ 78 h 92"/>
                <a:gd name="T34" fmla="*/ 21 w 29"/>
                <a:gd name="T35" fmla="*/ 71 h 92"/>
                <a:gd name="T36" fmla="*/ 21 w 29"/>
                <a:gd name="T37" fmla="*/ 29 h 92"/>
                <a:gd name="T38" fmla="*/ 29 w 29"/>
                <a:gd name="T39" fmla="*/ 29 h 9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"/>
                <a:gd name="T61" fmla="*/ 0 h 92"/>
                <a:gd name="T62" fmla="*/ 29 w 29"/>
                <a:gd name="T63" fmla="*/ 92 h 9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" h="92">
                  <a:moveTo>
                    <a:pt x="29" y="29"/>
                  </a:moveTo>
                  <a:lnTo>
                    <a:pt x="29" y="15"/>
                  </a:lnTo>
                  <a:lnTo>
                    <a:pt x="21" y="15"/>
                  </a:lnTo>
                  <a:lnTo>
                    <a:pt x="21" y="0"/>
                  </a:lnTo>
                  <a:lnTo>
                    <a:pt x="7" y="0"/>
                  </a:lnTo>
                  <a:lnTo>
                    <a:pt x="7" y="15"/>
                  </a:lnTo>
                  <a:lnTo>
                    <a:pt x="0" y="15"/>
                  </a:lnTo>
                  <a:lnTo>
                    <a:pt x="0" y="29"/>
                  </a:lnTo>
                  <a:lnTo>
                    <a:pt x="7" y="29"/>
                  </a:lnTo>
                  <a:lnTo>
                    <a:pt x="7" y="71"/>
                  </a:lnTo>
                  <a:lnTo>
                    <a:pt x="7" y="85"/>
                  </a:lnTo>
                  <a:lnTo>
                    <a:pt x="21" y="92"/>
                  </a:lnTo>
                  <a:lnTo>
                    <a:pt x="29" y="92"/>
                  </a:lnTo>
                  <a:lnTo>
                    <a:pt x="29" y="85"/>
                  </a:lnTo>
                  <a:lnTo>
                    <a:pt x="29" y="78"/>
                  </a:lnTo>
                  <a:lnTo>
                    <a:pt x="21" y="78"/>
                  </a:lnTo>
                  <a:lnTo>
                    <a:pt x="21" y="71"/>
                  </a:lnTo>
                  <a:lnTo>
                    <a:pt x="21" y="29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114" name="Text Box 107"/>
          <p:cNvSpPr txBox="1">
            <a:spLocks noChangeArrowheads="1"/>
          </p:cNvSpPr>
          <p:nvPr/>
        </p:nvSpPr>
        <p:spPr bwMode="auto">
          <a:xfrm>
            <a:off x="2084388" y="5610225"/>
            <a:ext cx="45148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/>
              <a:t>Best user decodes fine points</a:t>
            </a:r>
          </a:p>
          <a:p>
            <a:r>
              <a:rPr lang="en-US" altLang="en-US" i="1"/>
              <a:t>Worse user decodes coarse points</a:t>
            </a:r>
          </a:p>
        </p:txBody>
      </p:sp>
    </p:spTree>
    <p:extLst>
      <p:ext uri="{BB962C8B-B14F-4D97-AF65-F5344CB8AC3E}">
        <p14:creationId xmlns:p14="http://schemas.microsoft.com/office/powerpoint/2010/main" val="123967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>
          <a:xfrm>
            <a:off x="652463" y="465138"/>
            <a:ext cx="7772400" cy="866775"/>
          </a:xfrm>
        </p:spPr>
        <p:txBody>
          <a:bodyPr/>
          <a:lstStyle/>
          <a:p>
            <a:r>
              <a:rPr lang="en-US" altLang="en-US" smtClean="0"/>
              <a:t>Code Division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46225"/>
            <a:ext cx="7926388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mtClean="0"/>
              <a:t>Superposition Coding</a:t>
            </a:r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Coding strategy allows better user to cancel out interference from worse user.</a:t>
            </a:r>
          </a:p>
          <a:p>
            <a:pPr lvl="1">
              <a:lnSpc>
                <a:spcPct val="70000"/>
              </a:lnSpc>
            </a:pPr>
            <a:endParaRPr lang="en-US" altLang="en-US" sz="2000" smtClean="0"/>
          </a:p>
          <a:p>
            <a:pPr lvl="1">
              <a:lnSpc>
                <a:spcPct val="70000"/>
              </a:lnSpc>
            </a:pPr>
            <a:endParaRPr lang="en-US" altLang="en-US" sz="2000" smtClean="0"/>
          </a:p>
          <a:p>
            <a:pPr lvl="1">
              <a:lnSpc>
                <a:spcPct val="70000"/>
              </a:lnSpc>
            </a:pPr>
            <a:endParaRPr lang="en-US" altLang="en-US" sz="2000" smtClean="0"/>
          </a:p>
          <a:p>
            <a:pPr>
              <a:lnSpc>
                <a:spcPct val="110000"/>
              </a:lnSpc>
            </a:pPr>
            <a:r>
              <a:rPr lang="en-US" altLang="en-US" sz="2400" smtClean="0"/>
              <a:t>DS spread spectrum with spreading gain </a:t>
            </a:r>
            <a:r>
              <a:rPr lang="en-US" altLang="en-US" sz="2400" i="1" smtClean="0"/>
              <a:t>G </a:t>
            </a:r>
            <a:r>
              <a:rPr lang="en-US" altLang="en-US" sz="2400" smtClean="0"/>
              <a:t>and cross correlation</a:t>
            </a:r>
            <a:r>
              <a:rPr lang="en-US" altLang="en-US" sz="2400" i="1" smtClean="0"/>
              <a:t> </a:t>
            </a:r>
            <a:r>
              <a:rPr lang="en-US" altLang="en-US" sz="2400" i="1" smtClean="0">
                <a:latin typeface="Symbol" pitchFamily="18" charset="2"/>
              </a:rPr>
              <a:t>r</a:t>
            </a:r>
            <a:r>
              <a:rPr lang="en-US" altLang="en-US" sz="2400" i="1" baseline="-25000" smtClean="0"/>
              <a:t>12</a:t>
            </a:r>
            <a:r>
              <a:rPr lang="en-US" altLang="en-US" sz="2400" i="1" smtClean="0"/>
              <a:t>= </a:t>
            </a:r>
            <a:r>
              <a:rPr lang="en-US" altLang="en-US" sz="2400" i="1" smtClean="0">
                <a:latin typeface="Symbol" pitchFamily="18" charset="2"/>
              </a:rPr>
              <a:t>r</a:t>
            </a:r>
            <a:r>
              <a:rPr lang="en-US" altLang="en-US" sz="2400" i="1" baseline="-25000" smtClean="0">
                <a:latin typeface="Symbol" pitchFamily="18" charset="2"/>
              </a:rPr>
              <a:t>21</a:t>
            </a:r>
            <a:r>
              <a:rPr lang="en-US" altLang="en-US" sz="2400" i="1" smtClean="0"/>
              <a:t> =G</a:t>
            </a:r>
            <a:r>
              <a:rPr lang="en-US" altLang="en-US" sz="2400" smtClean="0"/>
              <a:t>:</a:t>
            </a:r>
          </a:p>
          <a:p>
            <a:pPr lvl="1">
              <a:lnSpc>
                <a:spcPct val="70000"/>
              </a:lnSpc>
            </a:pPr>
            <a:endParaRPr lang="en-US" altLang="en-US" sz="2000" smtClean="0"/>
          </a:p>
          <a:p>
            <a:pPr lvl="1">
              <a:lnSpc>
                <a:spcPct val="70000"/>
              </a:lnSpc>
            </a:pPr>
            <a:endParaRPr lang="en-US" altLang="en-US" sz="2000" smtClean="0"/>
          </a:p>
          <a:p>
            <a:pPr lvl="1">
              <a:lnSpc>
                <a:spcPct val="70000"/>
              </a:lnSpc>
            </a:pPr>
            <a:endParaRPr lang="en-US" altLang="en-US" sz="1600" smtClean="0"/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By concavity of the log function, G=1 maximizes the rate region.</a:t>
            </a:r>
          </a:p>
          <a:p>
            <a:pPr lvl="1">
              <a:lnSpc>
                <a:spcPct val="70000"/>
              </a:lnSpc>
            </a:pPr>
            <a:endParaRPr lang="en-US" altLang="en-US" sz="1600" smtClean="0"/>
          </a:p>
          <a:p>
            <a:pPr>
              <a:lnSpc>
                <a:spcPct val="110000"/>
              </a:lnSpc>
            </a:pPr>
            <a:r>
              <a:rPr lang="en-US" altLang="en-US" sz="2400" smtClean="0"/>
              <a:t>DS without interference cancellation</a:t>
            </a: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849313" y="2717800"/>
          <a:ext cx="7065962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58" name="Equation" r:id="rId3" imgW="3886200" imgH="533160" progId="Equation.3">
                  <p:embed/>
                </p:oleObj>
              </mc:Choice>
              <mc:Fallback>
                <p:oleObj name="Equation" r:id="rId3" imgW="3886200" imgH="533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313" y="2717800"/>
                        <a:ext cx="7065962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560388" y="4298950"/>
          <a:ext cx="8066087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59" name="Equation" r:id="rId5" imgW="4559040" imgH="533160" progId="Equation.3">
                  <p:embed/>
                </p:oleObj>
              </mc:Choice>
              <mc:Fallback>
                <p:oleObj name="Equation" r:id="rId5" imgW="4559040" imgH="533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388" y="4298950"/>
                        <a:ext cx="8066087" cy="528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500063" y="6083300"/>
          <a:ext cx="8250237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60" name="Equation" r:id="rId7" imgW="5029200" imgH="533160" progId="Equation.3">
                  <p:embed/>
                </p:oleObj>
              </mc:Choice>
              <mc:Fallback>
                <p:oleObj name="Equation" r:id="rId7" imgW="5029200" imgH="533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3" y="6083300"/>
                        <a:ext cx="8250237" cy="490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509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5" descr="C:\Documents and Settings\Administrator\Desktop\te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01800" y="-893763"/>
            <a:ext cx="11042650" cy="1059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57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3032760"/>
            <a:ext cx="7848600" cy="1143000"/>
          </a:xfrm>
        </p:spPr>
        <p:txBody>
          <a:bodyPr/>
          <a:lstStyle/>
          <a:p>
            <a:r>
              <a:rPr lang="en-US" sz="4400" dirty="0" smtClean="0"/>
              <a:t>Capacity Limits of Fading</a:t>
            </a:r>
            <a:br>
              <a:rPr lang="en-US" sz="4400" dirty="0" smtClean="0"/>
            </a:br>
            <a:r>
              <a:rPr lang="en-US" sz="4400" dirty="0" smtClean="0"/>
              <a:t>Broadcast Channels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23439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4400" smtClean="0"/>
              <a:t>Broadcast and MAC </a:t>
            </a:r>
            <a:br>
              <a:rPr lang="en-US" altLang="en-US" sz="4400" smtClean="0"/>
            </a:br>
            <a:r>
              <a:rPr lang="en-US" altLang="en-US" sz="4400" smtClean="0"/>
              <a:t>Fading Channels</a:t>
            </a:r>
          </a:p>
        </p:txBody>
      </p:sp>
      <p:sp>
        <p:nvSpPr>
          <p:cNvPr id="7175" name="Rectangle 3"/>
          <p:cNvSpPr>
            <a:spLocks noChangeArrowheads="1"/>
          </p:cNvSpPr>
          <p:nvPr/>
        </p:nvSpPr>
        <p:spPr bwMode="auto">
          <a:xfrm>
            <a:off x="585788" y="5521325"/>
            <a:ext cx="80946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000">
                <a:solidFill>
                  <a:srgbClr val="CC0000"/>
                </a:solidFill>
              </a:rPr>
              <a:t>Goal:</a:t>
            </a:r>
            <a:r>
              <a:rPr lang="en-US" altLang="en-US" sz="2000"/>
              <a:t> Maximize the rate region {R</a:t>
            </a:r>
            <a:r>
              <a:rPr lang="en-US" altLang="en-US" sz="2000" baseline="-25000"/>
              <a:t>1</a:t>
            </a:r>
            <a:r>
              <a:rPr lang="en-US" altLang="en-US" sz="2000"/>
              <a:t>,…,R</a:t>
            </a:r>
            <a:r>
              <a:rPr lang="en-US" altLang="en-US" sz="2000" baseline="-25000"/>
              <a:t>n</a:t>
            </a:r>
            <a:r>
              <a:rPr lang="en-US" altLang="en-US" sz="2000"/>
              <a:t>}, subject to some minimum rate</a:t>
            </a:r>
          </a:p>
          <a:p>
            <a:r>
              <a:rPr lang="en-US" altLang="en-US" sz="2000"/>
              <a:t>constraints,  by dynamic allocation of </a:t>
            </a:r>
            <a:r>
              <a:rPr lang="en-US" altLang="en-US" sz="2000">
                <a:solidFill>
                  <a:srgbClr val="CC0000"/>
                </a:solidFill>
              </a:rPr>
              <a:t>power, rate,</a:t>
            </a:r>
            <a:r>
              <a:rPr lang="en-US" altLang="en-US" sz="2000"/>
              <a:t> and </a:t>
            </a:r>
            <a:r>
              <a:rPr lang="en-US" altLang="en-US" sz="2000">
                <a:solidFill>
                  <a:srgbClr val="CC0000"/>
                </a:solidFill>
              </a:rPr>
              <a:t>coding/decoding.</a:t>
            </a:r>
          </a:p>
        </p:txBody>
      </p:sp>
      <p:sp>
        <p:nvSpPr>
          <p:cNvPr id="7176" name="Line 5"/>
          <p:cNvSpPr>
            <a:spLocks noChangeShapeType="1"/>
          </p:cNvSpPr>
          <p:nvPr/>
        </p:nvSpPr>
        <p:spPr bwMode="auto">
          <a:xfrm>
            <a:off x="4116388" y="2174875"/>
            <a:ext cx="857250" cy="0"/>
          </a:xfrm>
          <a:prstGeom prst="line">
            <a:avLst/>
          </a:prstGeom>
          <a:noFill/>
          <a:ln w="25400">
            <a:solidFill>
              <a:srgbClr val="00434B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Line 6"/>
          <p:cNvSpPr>
            <a:spLocks noChangeShapeType="1"/>
          </p:cNvSpPr>
          <p:nvPr/>
        </p:nvSpPr>
        <p:spPr bwMode="auto">
          <a:xfrm>
            <a:off x="4111625" y="1955800"/>
            <a:ext cx="0" cy="419100"/>
          </a:xfrm>
          <a:prstGeom prst="line">
            <a:avLst/>
          </a:prstGeom>
          <a:noFill/>
          <a:ln w="25400">
            <a:solidFill>
              <a:srgbClr val="00484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170" name="Object 2"/>
          <p:cNvGraphicFramePr>
            <a:graphicFrameLocks/>
          </p:cNvGraphicFramePr>
          <p:nvPr/>
        </p:nvGraphicFramePr>
        <p:xfrm>
          <a:off x="4543425" y="4303713"/>
          <a:ext cx="1341438" cy="925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86" name="CorelDRAW 6.0" r:id="rId3" imgW="3323880" imgH="2296800" progId="CorelDRAW.Graphic.6">
                  <p:embed/>
                </p:oleObj>
              </mc:Choice>
              <mc:Fallback>
                <p:oleObj name="CorelDRAW 6.0" r:id="rId3" imgW="3323880" imgH="2296800" progId="CorelDRAW.Graphic.6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3425" y="4303713"/>
                        <a:ext cx="1341438" cy="925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3"/>
          <p:cNvGraphicFramePr>
            <a:graphicFrameLocks/>
          </p:cNvGraphicFramePr>
          <p:nvPr/>
        </p:nvGraphicFramePr>
        <p:xfrm>
          <a:off x="7435850" y="4011613"/>
          <a:ext cx="862013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87" name="CorelDRAW 6.0" r:id="rId5" imgW="2104920" imgH="2452680" progId="CorelDRAW.Graphic.6">
                  <p:embed/>
                </p:oleObj>
              </mc:Choice>
              <mc:Fallback>
                <p:oleObj name="CorelDRAW 6.0" r:id="rId5" imgW="2104920" imgH="2452680" progId="CorelDRAW.Graphic.6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35850" y="4011613"/>
                        <a:ext cx="862013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4"/>
          <p:cNvGraphicFramePr>
            <a:graphicFrameLocks/>
          </p:cNvGraphicFramePr>
          <p:nvPr/>
        </p:nvGraphicFramePr>
        <p:xfrm>
          <a:off x="2686050" y="4364038"/>
          <a:ext cx="708025" cy="995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88" name="CorelDRAW 6.0" r:id="rId7" imgW="1776240" imgH="2495520" progId="CorelDRAW.Graphic.6">
                  <p:embed/>
                </p:oleObj>
              </mc:Choice>
              <mc:Fallback>
                <p:oleObj name="CorelDRAW 6.0" r:id="rId7" imgW="1776240" imgH="2495520" progId="CorelDRAW.Graphic.6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6050" y="4364038"/>
                        <a:ext cx="708025" cy="995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178" name="Group 10"/>
          <p:cNvGrpSpPr>
            <a:grpSpLocks/>
          </p:cNvGrpSpPr>
          <p:nvPr/>
        </p:nvGrpSpPr>
        <p:grpSpPr bwMode="auto">
          <a:xfrm>
            <a:off x="4008438" y="1698625"/>
            <a:ext cx="215900" cy="479425"/>
            <a:chOff x="2342" y="1176"/>
            <a:chExt cx="136" cy="302"/>
          </a:xfrm>
        </p:grpSpPr>
        <p:sp>
          <p:nvSpPr>
            <p:cNvPr id="7211" name="Line 11"/>
            <p:cNvSpPr>
              <a:spLocks noChangeShapeType="1"/>
            </p:cNvSpPr>
            <p:nvPr/>
          </p:nvSpPr>
          <p:spPr bwMode="auto">
            <a:xfrm>
              <a:off x="2410" y="1238"/>
              <a:ext cx="0" cy="240"/>
            </a:xfrm>
            <a:prstGeom prst="line">
              <a:avLst/>
            </a:prstGeom>
            <a:noFill/>
            <a:ln w="25400">
              <a:solidFill>
                <a:srgbClr val="00434B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12" name="AutoShape 12"/>
            <p:cNvSpPr>
              <a:spLocks noChangeArrowheads="1"/>
            </p:cNvSpPr>
            <p:nvPr/>
          </p:nvSpPr>
          <p:spPr bwMode="auto">
            <a:xfrm rot="10800000">
              <a:off x="2342" y="1176"/>
              <a:ext cx="136" cy="184"/>
            </a:xfrm>
            <a:prstGeom prst="triangle">
              <a:avLst>
                <a:gd name="adj" fmla="val 49995"/>
              </a:avLst>
            </a:prstGeom>
            <a:solidFill>
              <a:srgbClr val="00434B"/>
            </a:solidFill>
            <a:ln w="12700">
              <a:solidFill>
                <a:srgbClr val="00434B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7179" name="Line 13"/>
          <p:cNvSpPr>
            <a:spLocks noChangeShapeType="1"/>
          </p:cNvSpPr>
          <p:nvPr/>
        </p:nvSpPr>
        <p:spPr bwMode="auto">
          <a:xfrm>
            <a:off x="6021388" y="2184400"/>
            <a:ext cx="857250" cy="0"/>
          </a:xfrm>
          <a:prstGeom prst="line">
            <a:avLst/>
          </a:prstGeom>
          <a:noFill/>
          <a:ln w="25400">
            <a:solidFill>
              <a:srgbClr val="00434B"/>
            </a:solidFill>
            <a:round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180" name="Group 14"/>
          <p:cNvGrpSpPr>
            <a:grpSpLocks/>
          </p:cNvGrpSpPr>
          <p:nvPr/>
        </p:nvGrpSpPr>
        <p:grpSpPr bwMode="auto">
          <a:xfrm>
            <a:off x="4964113" y="1833563"/>
            <a:ext cx="1050925" cy="703262"/>
            <a:chOff x="2944" y="1261"/>
            <a:chExt cx="662" cy="443"/>
          </a:xfrm>
        </p:grpSpPr>
        <p:sp>
          <p:nvSpPr>
            <p:cNvPr id="7209" name="Rectangle 15"/>
            <p:cNvSpPr>
              <a:spLocks noChangeArrowheads="1"/>
            </p:cNvSpPr>
            <p:nvPr/>
          </p:nvSpPr>
          <p:spPr bwMode="auto">
            <a:xfrm>
              <a:off x="2944" y="1261"/>
              <a:ext cx="662" cy="443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00484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210" name="Rectangle 16"/>
            <p:cNvSpPr>
              <a:spLocks noChangeArrowheads="1"/>
            </p:cNvSpPr>
            <p:nvPr/>
          </p:nvSpPr>
          <p:spPr bwMode="auto">
            <a:xfrm>
              <a:off x="2955" y="1306"/>
              <a:ext cx="641" cy="35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sz="1800">
                  <a:solidFill>
                    <a:srgbClr val="00434B"/>
                  </a:solidFill>
                </a:rPr>
                <a:t>Wireless</a:t>
              </a:r>
            </a:p>
            <a:p>
              <a:pPr>
                <a:lnSpc>
                  <a:spcPct val="70000"/>
                </a:lnSpc>
              </a:pPr>
              <a:r>
                <a:rPr lang="en-US" altLang="en-US" sz="1800">
                  <a:solidFill>
                    <a:srgbClr val="00434B"/>
                  </a:solidFill>
                </a:rPr>
                <a:t>Gateway</a:t>
              </a:r>
            </a:p>
          </p:txBody>
        </p:sp>
      </p:grpSp>
      <p:sp>
        <p:nvSpPr>
          <p:cNvPr id="7181" name="Line 17"/>
          <p:cNvSpPr>
            <a:spLocks noChangeShapeType="1"/>
          </p:cNvSpPr>
          <p:nvPr/>
        </p:nvSpPr>
        <p:spPr bwMode="auto">
          <a:xfrm>
            <a:off x="4257675" y="1925638"/>
            <a:ext cx="3867150" cy="2135187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2" name="Line 18"/>
          <p:cNvSpPr>
            <a:spLocks noChangeShapeType="1"/>
          </p:cNvSpPr>
          <p:nvPr/>
        </p:nvSpPr>
        <p:spPr bwMode="auto">
          <a:xfrm>
            <a:off x="5672138" y="4075113"/>
            <a:ext cx="0" cy="3175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3" name="Line 19"/>
          <p:cNvSpPr>
            <a:spLocks noChangeShapeType="1"/>
          </p:cNvSpPr>
          <p:nvPr/>
        </p:nvSpPr>
        <p:spPr bwMode="auto">
          <a:xfrm>
            <a:off x="4156075" y="1911350"/>
            <a:ext cx="1485900" cy="2178050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173" name="Object 5"/>
          <p:cNvGraphicFramePr>
            <a:graphicFrameLocks/>
          </p:cNvGraphicFramePr>
          <p:nvPr/>
        </p:nvGraphicFramePr>
        <p:xfrm>
          <a:off x="3870325" y="2308225"/>
          <a:ext cx="568325" cy="124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89" name="CorelDRAW 6.0" r:id="rId9" imgW="1319040" imgH="2890800" progId="CorelDRAW.Graphic.6">
                  <p:embed/>
                </p:oleObj>
              </mc:Choice>
              <mc:Fallback>
                <p:oleObj name="CorelDRAW 6.0" r:id="rId9" imgW="1319040" imgH="2890800" progId="CorelDRAW.Graphic.6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0325" y="2308225"/>
                        <a:ext cx="568325" cy="1249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4" name="Rectangle 22"/>
          <p:cNvSpPr>
            <a:spLocks noChangeArrowheads="1"/>
          </p:cNvSpPr>
          <p:nvPr/>
        </p:nvSpPr>
        <p:spPr bwMode="auto">
          <a:xfrm>
            <a:off x="6915150" y="1906588"/>
            <a:ext cx="11445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800">
                <a:solidFill>
                  <a:srgbClr val="00434B"/>
                </a:solidFill>
              </a:rPr>
              <a:t>Wired</a:t>
            </a:r>
          </a:p>
          <a:p>
            <a:pPr>
              <a:lnSpc>
                <a:spcPct val="80000"/>
              </a:lnSpc>
            </a:pPr>
            <a:r>
              <a:rPr lang="en-US" altLang="en-US" sz="1800">
                <a:solidFill>
                  <a:srgbClr val="00434B"/>
                </a:solidFill>
              </a:rPr>
              <a:t>Network</a:t>
            </a:r>
          </a:p>
        </p:txBody>
      </p:sp>
      <p:sp>
        <p:nvSpPr>
          <p:cNvPr id="7185" name="Rectangle 23"/>
          <p:cNvSpPr>
            <a:spLocks noChangeArrowheads="1"/>
          </p:cNvSpPr>
          <p:nvPr/>
        </p:nvSpPr>
        <p:spPr bwMode="auto">
          <a:xfrm>
            <a:off x="6869113" y="1814513"/>
            <a:ext cx="1235075" cy="808037"/>
          </a:xfrm>
          <a:prstGeom prst="rect">
            <a:avLst/>
          </a:prstGeom>
          <a:noFill/>
          <a:ln w="25400">
            <a:solidFill>
              <a:srgbClr val="00484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186" name="Line 24"/>
          <p:cNvSpPr>
            <a:spLocks noChangeShapeType="1"/>
          </p:cNvSpPr>
          <p:nvPr/>
        </p:nvSpPr>
        <p:spPr bwMode="auto">
          <a:xfrm flipH="1">
            <a:off x="3363913" y="1947863"/>
            <a:ext cx="600075" cy="2357437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187" name="Group 25"/>
          <p:cNvGrpSpPr>
            <a:grpSpLocks/>
          </p:cNvGrpSpPr>
          <p:nvPr/>
        </p:nvGrpSpPr>
        <p:grpSpPr bwMode="auto">
          <a:xfrm>
            <a:off x="487363" y="1881188"/>
            <a:ext cx="2438400" cy="2320925"/>
            <a:chOff x="355" y="1195"/>
            <a:chExt cx="1536" cy="1462"/>
          </a:xfrm>
        </p:grpSpPr>
        <p:sp>
          <p:nvSpPr>
            <p:cNvPr id="7207" name="Rectangle 26"/>
            <p:cNvSpPr>
              <a:spLocks noChangeArrowheads="1"/>
            </p:cNvSpPr>
            <p:nvPr/>
          </p:nvSpPr>
          <p:spPr bwMode="auto">
            <a:xfrm>
              <a:off x="355" y="1195"/>
              <a:ext cx="1529" cy="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sz="2000"/>
                <a:t>Broadcast:</a:t>
              </a:r>
            </a:p>
            <a:p>
              <a:pPr>
                <a:lnSpc>
                  <a:spcPct val="90000"/>
                </a:lnSpc>
              </a:pPr>
              <a:r>
                <a:rPr lang="en-US" altLang="en-US" sz="2000"/>
                <a:t>   One Transmitter</a:t>
              </a:r>
            </a:p>
            <a:p>
              <a:r>
                <a:rPr lang="en-US" altLang="en-US" sz="2000"/>
                <a:t>   to Many Receivers.</a:t>
              </a:r>
            </a:p>
          </p:txBody>
        </p:sp>
        <p:sp>
          <p:nvSpPr>
            <p:cNvPr id="7208" name="Rectangle 27"/>
            <p:cNvSpPr>
              <a:spLocks noChangeArrowheads="1"/>
            </p:cNvSpPr>
            <p:nvPr/>
          </p:nvSpPr>
          <p:spPr bwMode="auto">
            <a:xfrm>
              <a:off x="355" y="2023"/>
              <a:ext cx="1536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sz="2000"/>
                <a:t>Multiple Access:</a:t>
              </a:r>
            </a:p>
            <a:p>
              <a:r>
                <a:rPr lang="en-US" altLang="en-US" sz="2000"/>
                <a:t>   Many Transmitters</a:t>
              </a:r>
            </a:p>
            <a:p>
              <a:r>
                <a:rPr lang="en-US" altLang="en-US" sz="2000"/>
                <a:t>   to One Receiver.</a:t>
              </a:r>
            </a:p>
          </p:txBody>
        </p:sp>
      </p:grpSp>
      <p:sp>
        <p:nvSpPr>
          <p:cNvPr id="7188" name="Rectangle 28"/>
          <p:cNvSpPr>
            <a:spLocks noChangeArrowheads="1"/>
          </p:cNvSpPr>
          <p:nvPr/>
        </p:nvSpPr>
        <p:spPr bwMode="auto">
          <a:xfrm>
            <a:off x="3335338" y="4451350"/>
            <a:ext cx="4270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000"/>
              <a:t>R</a:t>
            </a:r>
            <a:r>
              <a:rPr lang="en-US" altLang="en-US" sz="2000" baseline="-25000"/>
              <a:t>1</a:t>
            </a:r>
          </a:p>
        </p:txBody>
      </p:sp>
      <p:sp>
        <p:nvSpPr>
          <p:cNvPr id="7189" name="Rectangle 29"/>
          <p:cNvSpPr>
            <a:spLocks noChangeArrowheads="1"/>
          </p:cNvSpPr>
          <p:nvPr/>
        </p:nvSpPr>
        <p:spPr bwMode="auto">
          <a:xfrm>
            <a:off x="5718175" y="4052888"/>
            <a:ext cx="4397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000"/>
              <a:t>R</a:t>
            </a:r>
            <a:r>
              <a:rPr lang="en-US" altLang="en-US" sz="2000" baseline="-25000"/>
              <a:t>2</a:t>
            </a:r>
          </a:p>
        </p:txBody>
      </p:sp>
      <p:sp>
        <p:nvSpPr>
          <p:cNvPr id="7190" name="Rectangle 30"/>
          <p:cNvSpPr>
            <a:spLocks noChangeArrowheads="1"/>
          </p:cNvSpPr>
          <p:nvPr/>
        </p:nvSpPr>
        <p:spPr bwMode="auto">
          <a:xfrm>
            <a:off x="8294688" y="3927475"/>
            <a:ext cx="4397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000"/>
              <a:t>R</a:t>
            </a:r>
            <a:r>
              <a:rPr lang="en-US" altLang="en-US" sz="2000" baseline="-25000"/>
              <a:t>3</a:t>
            </a:r>
          </a:p>
        </p:txBody>
      </p:sp>
      <p:grpSp>
        <p:nvGrpSpPr>
          <p:cNvPr id="7191" name="Group 35"/>
          <p:cNvGrpSpPr>
            <a:grpSpLocks/>
          </p:cNvGrpSpPr>
          <p:nvPr/>
        </p:nvGrpSpPr>
        <p:grpSpPr bwMode="auto">
          <a:xfrm>
            <a:off x="3376613" y="3687763"/>
            <a:ext cx="1109662" cy="398462"/>
            <a:chOff x="1944" y="2439"/>
            <a:chExt cx="699" cy="251"/>
          </a:xfrm>
        </p:grpSpPr>
        <p:sp>
          <p:nvSpPr>
            <p:cNvPr id="7203" name="Oval 31"/>
            <p:cNvSpPr>
              <a:spLocks noChangeArrowheads="1"/>
            </p:cNvSpPr>
            <p:nvPr/>
          </p:nvSpPr>
          <p:spPr bwMode="auto">
            <a:xfrm>
              <a:off x="1949" y="2477"/>
              <a:ext cx="173" cy="173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204" name="Text Box 32"/>
            <p:cNvSpPr txBox="1">
              <a:spLocks noChangeArrowheads="1"/>
            </p:cNvSpPr>
            <p:nvPr/>
          </p:nvSpPr>
          <p:spPr bwMode="auto">
            <a:xfrm>
              <a:off x="1944" y="2439"/>
              <a:ext cx="18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sz="1800" b="0">
                  <a:solidFill>
                    <a:srgbClr val="000000"/>
                  </a:solidFill>
                </a:rPr>
                <a:t>x</a:t>
              </a:r>
            </a:p>
          </p:txBody>
        </p:sp>
        <p:sp>
          <p:nvSpPr>
            <p:cNvPr id="7205" name="Line 33"/>
            <p:cNvSpPr>
              <a:spLocks noChangeShapeType="1"/>
            </p:cNvSpPr>
            <p:nvPr/>
          </p:nvSpPr>
          <p:spPr bwMode="auto">
            <a:xfrm>
              <a:off x="2131" y="2564"/>
              <a:ext cx="15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6" name="Rectangle 34"/>
            <p:cNvSpPr>
              <a:spLocks noChangeArrowheads="1"/>
            </p:cNvSpPr>
            <p:nvPr/>
          </p:nvSpPr>
          <p:spPr bwMode="auto">
            <a:xfrm>
              <a:off x="2235" y="2440"/>
              <a:ext cx="40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g</a:t>
              </a:r>
              <a:r>
                <a:rPr lang="en-US" altLang="en-US" sz="2000" baseline="-25000">
                  <a:solidFill>
                    <a:srgbClr val="000000"/>
                  </a:solidFill>
                </a:rPr>
                <a:t>1</a:t>
              </a:r>
              <a:r>
                <a:rPr lang="en-US" altLang="en-US" sz="2000">
                  <a:solidFill>
                    <a:srgbClr val="000000"/>
                  </a:solidFill>
                </a:rPr>
                <a:t>(t)</a:t>
              </a:r>
            </a:p>
          </p:txBody>
        </p:sp>
      </p:grpSp>
      <p:grpSp>
        <p:nvGrpSpPr>
          <p:cNvPr id="7192" name="Group 36"/>
          <p:cNvGrpSpPr>
            <a:grpSpLocks/>
          </p:cNvGrpSpPr>
          <p:nvPr/>
        </p:nvGrpSpPr>
        <p:grpSpPr bwMode="auto">
          <a:xfrm>
            <a:off x="5037138" y="3198813"/>
            <a:ext cx="1122362" cy="398462"/>
            <a:chOff x="1944" y="2439"/>
            <a:chExt cx="707" cy="251"/>
          </a:xfrm>
        </p:grpSpPr>
        <p:sp>
          <p:nvSpPr>
            <p:cNvPr id="7199" name="Oval 37"/>
            <p:cNvSpPr>
              <a:spLocks noChangeArrowheads="1"/>
            </p:cNvSpPr>
            <p:nvPr/>
          </p:nvSpPr>
          <p:spPr bwMode="auto">
            <a:xfrm>
              <a:off x="1949" y="2477"/>
              <a:ext cx="173" cy="173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200" name="Text Box 38"/>
            <p:cNvSpPr txBox="1">
              <a:spLocks noChangeArrowheads="1"/>
            </p:cNvSpPr>
            <p:nvPr/>
          </p:nvSpPr>
          <p:spPr bwMode="auto">
            <a:xfrm>
              <a:off x="1944" y="2439"/>
              <a:ext cx="18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sz="1800" b="0">
                  <a:solidFill>
                    <a:srgbClr val="000000"/>
                  </a:solidFill>
                </a:rPr>
                <a:t>x</a:t>
              </a:r>
            </a:p>
          </p:txBody>
        </p:sp>
        <p:sp>
          <p:nvSpPr>
            <p:cNvPr id="7201" name="Line 39"/>
            <p:cNvSpPr>
              <a:spLocks noChangeShapeType="1"/>
            </p:cNvSpPr>
            <p:nvPr/>
          </p:nvSpPr>
          <p:spPr bwMode="auto">
            <a:xfrm>
              <a:off x="2131" y="2564"/>
              <a:ext cx="15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2" name="Rectangle 40"/>
            <p:cNvSpPr>
              <a:spLocks noChangeArrowheads="1"/>
            </p:cNvSpPr>
            <p:nvPr/>
          </p:nvSpPr>
          <p:spPr bwMode="auto">
            <a:xfrm>
              <a:off x="2235" y="2440"/>
              <a:ext cx="4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g</a:t>
              </a:r>
              <a:r>
                <a:rPr lang="en-US" altLang="en-US" sz="2000" baseline="-25000">
                  <a:solidFill>
                    <a:srgbClr val="000000"/>
                  </a:solidFill>
                </a:rPr>
                <a:t>2</a:t>
              </a:r>
              <a:r>
                <a:rPr lang="en-US" altLang="en-US" sz="2000">
                  <a:solidFill>
                    <a:srgbClr val="000000"/>
                  </a:solidFill>
                </a:rPr>
                <a:t>(t)</a:t>
              </a:r>
            </a:p>
          </p:txBody>
        </p:sp>
      </p:grpSp>
      <p:grpSp>
        <p:nvGrpSpPr>
          <p:cNvPr id="7193" name="Group 41"/>
          <p:cNvGrpSpPr>
            <a:grpSpLocks/>
          </p:cNvGrpSpPr>
          <p:nvPr/>
        </p:nvGrpSpPr>
        <p:grpSpPr bwMode="auto">
          <a:xfrm>
            <a:off x="6348413" y="2970213"/>
            <a:ext cx="1122362" cy="398462"/>
            <a:chOff x="1944" y="2439"/>
            <a:chExt cx="707" cy="251"/>
          </a:xfrm>
        </p:grpSpPr>
        <p:sp>
          <p:nvSpPr>
            <p:cNvPr id="7195" name="Oval 42"/>
            <p:cNvSpPr>
              <a:spLocks noChangeArrowheads="1"/>
            </p:cNvSpPr>
            <p:nvPr/>
          </p:nvSpPr>
          <p:spPr bwMode="auto">
            <a:xfrm>
              <a:off x="1949" y="2477"/>
              <a:ext cx="173" cy="173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196" name="Text Box 43"/>
            <p:cNvSpPr txBox="1">
              <a:spLocks noChangeArrowheads="1"/>
            </p:cNvSpPr>
            <p:nvPr/>
          </p:nvSpPr>
          <p:spPr bwMode="auto">
            <a:xfrm>
              <a:off x="1944" y="2439"/>
              <a:ext cx="18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sz="1800" b="0">
                  <a:solidFill>
                    <a:srgbClr val="000000"/>
                  </a:solidFill>
                </a:rPr>
                <a:t>x</a:t>
              </a:r>
            </a:p>
          </p:txBody>
        </p:sp>
        <p:sp>
          <p:nvSpPr>
            <p:cNvPr id="7197" name="Line 44"/>
            <p:cNvSpPr>
              <a:spLocks noChangeShapeType="1"/>
            </p:cNvSpPr>
            <p:nvPr/>
          </p:nvSpPr>
          <p:spPr bwMode="auto">
            <a:xfrm>
              <a:off x="2131" y="2564"/>
              <a:ext cx="15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8" name="Rectangle 45"/>
            <p:cNvSpPr>
              <a:spLocks noChangeArrowheads="1"/>
            </p:cNvSpPr>
            <p:nvPr/>
          </p:nvSpPr>
          <p:spPr bwMode="auto">
            <a:xfrm>
              <a:off x="2235" y="2440"/>
              <a:ext cx="4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g</a:t>
              </a:r>
              <a:r>
                <a:rPr lang="en-US" altLang="en-US" sz="2000" baseline="-25000">
                  <a:solidFill>
                    <a:srgbClr val="000000"/>
                  </a:solidFill>
                </a:rPr>
                <a:t>3</a:t>
              </a:r>
              <a:r>
                <a:rPr lang="en-US" altLang="en-US" sz="2000">
                  <a:solidFill>
                    <a:srgbClr val="000000"/>
                  </a:solidFill>
                </a:rPr>
                <a:t>(t)</a:t>
              </a:r>
            </a:p>
          </p:txBody>
        </p:sp>
      </p:grpSp>
      <p:sp>
        <p:nvSpPr>
          <p:cNvPr id="7194" name="Text Box 46"/>
          <p:cNvSpPr txBox="1">
            <a:spLocks noChangeArrowheads="1"/>
          </p:cNvSpPr>
          <p:nvPr/>
        </p:nvSpPr>
        <p:spPr bwMode="auto">
          <a:xfrm>
            <a:off x="966788" y="6278563"/>
            <a:ext cx="68881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000">
                <a:solidFill>
                  <a:srgbClr val="474747"/>
                </a:solidFill>
              </a:rPr>
              <a:t>Assume transmit power constraint and perfect TX and RX CSI</a:t>
            </a:r>
          </a:p>
        </p:txBody>
      </p:sp>
    </p:spTree>
    <p:extLst>
      <p:ext uri="{BB962C8B-B14F-4D97-AF65-F5344CB8AC3E}">
        <p14:creationId xmlns:p14="http://schemas.microsoft.com/office/powerpoint/2010/main" val="71167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/>
              <a:t>Fading Capacity Definitions</a:t>
            </a:r>
            <a:endParaRPr lang="en-US" altLang="en-US" sz="4000" baseline="30000" smtClean="0">
              <a:solidFill>
                <a:srgbClr val="CC0000"/>
              </a:solidFill>
            </a:endParaRPr>
          </a:p>
        </p:txBody>
      </p:sp>
      <p:sp>
        <p:nvSpPr>
          <p:cNvPr id="4608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63563" y="1633538"/>
            <a:ext cx="7848600" cy="4114800"/>
          </a:xfrm>
        </p:spPr>
        <p:txBody>
          <a:bodyPr/>
          <a:lstStyle/>
          <a:p>
            <a:pPr>
              <a:lnSpc>
                <a:spcPct val="20000"/>
              </a:lnSpc>
            </a:pPr>
            <a:endParaRPr lang="en-US" altLang="en-US" sz="2400" smtClean="0"/>
          </a:p>
          <a:p>
            <a:pPr>
              <a:lnSpc>
                <a:spcPct val="100000"/>
              </a:lnSpc>
            </a:pPr>
            <a:r>
              <a:rPr lang="en-US" altLang="en-US" sz="2400" smtClean="0"/>
              <a:t>Ergodic (Shannon) capacity: maximum long-term rates averaged over the fading process.</a:t>
            </a:r>
          </a:p>
          <a:p>
            <a:pPr lvl="2">
              <a:lnSpc>
                <a:spcPct val="70000"/>
              </a:lnSpc>
            </a:pPr>
            <a:r>
              <a:rPr lang="en-US" altLang="en-US" sz="1800" smtClean="0"/>
              <a:t>Shannon capacity applied directly to fading channels.</a:t>
            </a:r>
          </a:p>
          <a:p>
            <a:pPr lvl="2">
              <a:lnSpc>
                <a:spcPct val="70000"/>
              </a:lnSpc>
            </a:pPr>
            <a:r>
              <a:rPr lang="en-US" altLang="en-US" sz="1800" smtClean="0"/>
              <a:t>Delay depends on channel variations.</a:t>
            </a:r>
          </a:p>
          <a:p>
            <a:pPr lvl="2">
              <a:lnSpc>
                <a:spcPct val="70000"/>
              </a:lnSpc>
            </a:pPr>
            <a:r>
              <a:rPr lang="en-US" altLang="en-US" sz="1800" smtClean="0"/>
              <a:t>Transmission rate varies with channel quality.</a:t>
            </a:r>
          </a:p>
          <a:p>
            <a:pPr lvl="2">
              <a:lnSpc>
                <a:spcPct val="50000"/>
              </a:lnSpc>
            </a:pPr>
            <a:endParaRPr lang="en-US" altLang="en-US" sz="1800" smtClean="0"/>
          </a:p>
          <a:p>
            <a:pPr lvl="2">
              <a:lnSpc>
                <a:spcPct val="0"/>
              </a:lnSpc>
            </a:pPr>
            <a:endParaRPr lang="en-US" altLang="en-US" sz="18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Zero-outage (delay-limited</a:t>
            </a:r>
            <a:r>
              <a:rPr lang="en-US" altLang="en-US" sz="2400" baseline="30000" smtClean="0">
                <a:solidFill>
                  <a:srgbClr val="FF0000"/>
                </a:solidFill>
              </a:rPr>
              <a:t>*</a:t>
            </a:r>
            <a:r>
              <a:rPr lang="en-US" altLang="en-US" sz="2400" smtClean="0"/>
              <a:t>) capacity: maximum rate that can be maintained in </a:t>
            </a:r>
            <a:r>
              <a:rPr lang="en-US" altLang="en-US" sz="2400" smtClean="0">
                <a:solidFill>
                  <a:srgbClr val="CC0000"/>
                </a:solidFill>
              </a:rPr>
              <a:t>all</a:t>
            </a:r>
            <a:r>
              <a:rPr lang="en-US" altLang="en-US" sz="2400" smtClean="0"/>
              <a:t> fading states.</a:t>
            </a:r>
          </a:p>
          <a:p>
            <a:pPr lvl="2">
              <a:lnSpc>
                <a:spcPct val="70000"/>
              </a:lnSpc>
            </a:pPr>
            <a:r>
              <a:rPr lang="en-US" altLang="en-US" sz="1800" smtClean="0"/>
              <a:t>Delay independent of channel variations.</a:t>
            </a:r>
          </a:p>
          <a:p>
            <a:pPr lvl="2">
              <a:lnSpc>
                <a:spcPct val="70000"/>
              </a:lnSpc>
            </a:pPr>
            <a:r>
              <a:rPr lang="en-US" altLang="en-US" sz="1800" smtClean="0"/>
              <a:t>Constant transmission rate – much power needed for deep fading.</a:t>
            </a:r>
          </a:p>
          <a:p>
            <a:pPr lvl="2">
              <a:lnSpc>
                <a:spcPct val="70000"/>
              </a:lnSpc>
            </a:pPr>
            <a:endParaRPr lang="en-US" altLang="en-US" sz="1800" smtClean="0"/>
          </a:p>
          <a:p>
            <a:pPr lvl="2">
              <a:lnSpc>
                <a:spcPct val="10000"/>
              </a:lnSpc>
            </a:pPr>
            <a:endParaRPr lang="en-US" altLang="en-US" sz="18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Outage capacity: maximum rate that can be maintained in </a:t>
            </a:r>
            <a:r>
              <a:rPr lang="en-US" altLang="en-US" sz="2400" smtClean="0">
                <a:solidFill>
                  <a:srgbClr val="CC0000"/>
                </a:solidFill>
              </a:rPr>
              <a:t>all</a:t>
            </a:r>
            <a:r>
              <a:rPr lang="en-US" altLang="en-US" sz="2400" smtClean="0"/>
              <a:t> nonoutage fading states.</a:t>
            </a:r>
          </a:p>
          <a:p>
            <a:pPr lvl="2">
              <a:lnSpc>
                <a:spcPct val="70000"/>
              </a:lnSpc>
            </a:pPr>
            <a:r>
              <a:rPr lang="en-US" altLang="en-US" sz="1800" smtClean="0"/>
              <a:t>Constant transmission rate during nonoutage</a:t>
            </a:r>
          </a:p>
          <a:p>
            <a:pPr lvl="2">
              <a:lnSpc>
                <a:spcPct val="70000"/>
              </a:lnSpc>
            </a:pPr>
            <a:r>
              <a:rPr lang="en-US" altLang="en-US" sz="1800" smtClean="0"/>
              <a:t>Outage avoids power penalty in deep fades</a:t>
            </a:r>
          </a:p>
          <a:p>
            <a:pPr lvl="2">
              <a:lnSpc>
                <a:spcPct val="10000"/>
              </a:lnSpc>
            </a:pPr>
            <a:endParaRPr lang="en-US" altLang="en-US" sz="1800" smtClean="0"/>
          </a:p>
        </p:txBody>
      </p:sp>
      <p:sp>
        <p:nvSpPr>
          <p:cNvPr id="46084" name="Text Box 1029"/>
          <p:cNvSpPr txBox="1">
            <a:spLocks noChangeArrowheads="1"/>
          </p:cNvSpPr>
          <p:nvPr/>
        </p:nvSpPr>
        <p:spPr bwMode="auto">
          <a:xfrm>
            <a:off x="6088063" y="6338888"/>
            <a:ext cx="21415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600">
                <a:solidFill>
                  <a:srgbClr val="CC0000"/>
                </a:solidFill>
              </a:rPr>
              <a:t>*Hanly/Tse, IT, 11/98</a:t>
            </a:r>
          </a:p>
        </p:txBody>
      </p:sp>
    </p:spTree>
    <p:extLst>
      <p:ext uri="{BB962C8B-B14F-4D97-AF65-F5344CB8AC3E}">
        <p14:creationId xmlns:p14="http://schemas.microsoft.com/office/powerpoint/2010/main" val="265190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/>
          <p:cNvSpPr>
            <a:spLocks noChangeArrowheads="1"/>
          </p:cNvSpPr>
          <p:nvPr/>
        </p:nvSpPr>
        <p:spPr bwMode="auto">
          <a:xfrm>
            <a:off x="6858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3600">
                <a:solidFill>
                  <a:srgbClr val="0000CC"/>
                </a:solidFill>
              </a:rPr>
              <a:t>Two-User Fading Broadcast Channel</a:t>
            </a:r>
          </a:p>
        </p:txBody>
      </p:sp>
      <p:sp>
        <p:nvSpPr>
          <p:cNvPr id="47107" name="Line 5"/>
          <p:cNvSpPr>
            <a:spLocks noChangeShapeType="1"/>
          </p:cNvSpPr>
          <p:nvPr/>
        </p:nvSpPr>
        <p:spPr bwMode="auto">
          <a:xfrm>
            <a:off x="1258888" y="2711450"/>
            <a:ext cx="65246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08" name="Line 6"/>
          <p:cNvSpPr>
            <a:spLocks noChangeShapeType="1"/>
          </p:cNvSpPr>
          <p:nvPr/>
        </p:nvSpPr>
        <p:spPr bwMode="auto">
          <a:xfrm>
            <a:off x="1919288" y="2428875"/>
            <a:ext cx="9239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09" name="Line 7"/>
          <p:cNvSpPr>
            <a:spLocks noChangeShapeType="1"/>
          </p:cNvSpPr>
          <p:nvPr/>
        </p:nvSpPr>
        <p:spPr bwMode="auto">
          <a:xfrm>
            <a:off x="1925638" y="2989263"/>
            <a:ext cx="93821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0" name="Line 8"/>
          <p:cNvSpPr>
            <a:spLocks noChangeShapeType="1"/>
          </p:cNvSpPr>
          <p:nvPr/>
        </p:nvSpPr>
        <p:spPr bwMode="auto">
          <a:xfrm>
            <a:off x="1912938" y="2433638"/>
            <a:ext cx="0" cy="5667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7111" name="Group 9"/>
          <p:cNvGrpSpPr>
            <a:grpSpLocks/>
          </p:cNvGrpSpPr>
          <p:nvPr/>
        </p:nvGrpSpPr>
        <p:grpSpPr bwMode="auto">
          <a:xfrm>
            <a:off x="3965575" y="1939925"/>
            <a:ext cx="371475" cy="1546225"/>
            <a:chOff x="1526" y="1234"/>
            <a:chExt cx="234" cy="974"/>
          </a:xfrm>
        </p:grpSpPr>
        <p:sp>
          <p:nvSpPr>
            <p:cNvPr id="47153" name="Oval 10"/>
            <p:cNvSpPr>
              <a:spLocks noChangeArrowheads="1"/>
            </p:cNvSpPr>
            <p:nvPr/>
          </p:nvSpPr>
          <p:spPr bwMode="auto">
            <a:xfrm>
              <a:off x="1526" y="1436"/>
              <a:ext cx="229" cy="219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7154" name="Text Box 11"/>
            <p:cNvSpPr txBox="1">
              <a:spLocks noChangeArrowheads="1"/>
            </p:cNvSpPr>
            <p:nvPr/>
          </p:nvSpPr>
          <p:spPr bwMode="auto">
            <a:xfrm>
              <a:off x="1532" y="1439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+</a:t>
              </a:r>
            </a:p>
          </p:txBody>
        </p:sp>
        <p:sp>
          <p:nvSpPr>
            <p:cNvPr id="47155" name="Oval 12"/>
            <p:cNvSpPr>
              <a:spLocks noChangeArrowheads="1"/>
            </p:cNvSpPr>
            <p:nvPr/>
          </p:nvSpPr>
          <p:spPr bwMode="auto">
            <a:xfrm>
              <a:off x="1531" y="1788"/>
              <a:ext cx="229" cy="219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7156" name="Text Box 13"/>
            <p:cNvSpPr txBox="1">
              <a:spLocks noChangeArrowheads="1"/>
            </p:cNvSpPr>
            <p:nvPr/>
          </p:nvSpPr>
          <p:spPr bwMode="auto">
            <a:xfrm>
              <a:off x="1537" y="1791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+</a:t>
              </a:r>
            </a:p>
          </p:txBody>
        </p:sp>
        <p:sp>
          <p:nvSpPr>
            <p:cNvPr id="47157" name="Line 14"/>
            <p:cNvSpPr>
              <a:spLocks noChangeShapeType="1"/>
            </p:cNvSpPr>
            <p:nvPr/>
          </p:nvSpPr>
          <p:spPr bwMode="auto">
            <a:xfrm>
              <a:off x="1627" y="1234"/>
              <a:ext cx="0" cy="21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158" name="Line 15"/>
            <p:cNvSpPr>
              <a:spLocks noChangeShapeType="1"/>
            </p:cNvSpPr>
            <p:nvPr/>
          </p:nvSpPr>
          <p:spPr bwMode="auto">
            <a:xfrm flipV="1">
              <a:off x="1650" y="1997"/>
              <a:ext cx="0" cy="21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7112" name="Line 16"/>
          <p:cNvSpPr>
            <a:spLocks noChangeShapeType="1"/>
          </p:cNvSpPr>
          <p:nvPr/>
        </p:nvSpPr>
        <p:spPr bwMode="auto">
          <a:xfrm>
            <a:off x="4343400" y="2393950"/>
            <a:ext cx="66675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3" name="Text Box 17"/>
          <p:cNvSpPr txBox="1">
            <a:spLocks noChangeArrowheads="1"/>
          </p:cNvSpPr>
          <p:nvPr/>
        </p:nvSpPr>
        <p:spPr bwMode="auto">
          <a:xfrm>
            <a:off x="574675" y="2457450"/>
            <a:ext cx="701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>
                <a:solidFill>
                  <a:srgbClr val="000000"/>
                </a:solidFill>
              </a:rPr>
              <a:t>X[i]</a:t>
            </a:r>
          </a:p>
        </p:txBody>
      </p:sp>
      <p:sp>
        <p:nvSpPr>
          <p:cNvPr id="47114" name="Text Box 18"/>
          <p:cNvSpPr txBox="1">
            <a:spLocks noChangeArrowheads="1"/>
          </p:cNvSpPr>
          <p:nvPr/>
        </p:nvSpPr>
        <p:spPr bwMode="auto">
          <a:xfrm>
            <a:off x="4186238" y="1716088"/>
            <a:ext cx="7318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>
                <a:latin typeface="Symbol" pitchFamily="18" charset="2"/>
              </a:rPr>
              <a:t>n</a:t>
            </a:r>
            <a:r>
              <a:rPr lang="en-US" altLang="en-US" i="1" baseline="-25000"/>
              <a:t>1</a:t>
            </a:r>
            <a:r>
              <a:rPr lang="en-US" altLang="en-US" i="1"/>
              <a:t>[i]</a:t>
            </a:r>
          </a:p>
        </p:txBody>
      </p:sp>
      <p:sp>
        <p:nvSpPr>
          <p:cNvPr id="47115" name="Text Box 19"/>
          <p:cNvSpPr txBox="1">
            <a:spLocks noChangeArrowheads="1"/>
          </p:cNvSpPr>
          <p:nvPr/>
        </p:nvSpPr>
        <p:spPr bwMode="auto">
          <a:xfrm>
            <a:off x="4164013" y="3203575"/>
            <a:ext cx="746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>
                <a:solidFill>
                  <a:srgbClr val="CC0000"/>
                </a:solidFill>
                <a:latin typeface="Symbol" pitchFamily="18" charset="2"/>
              </a:rPr>
              <a:t>n</a:t>
            </a:r>
            <a:r>
              <a:rPr lang="en-US" altLang="en-US" i="1" baseline="-25000">
                <a:solidFill>
                  <a:srgbClr val="CC0000"/>
                </a:solidFill>
              </a:rPr>
              <a:t>2</a:t>
            </a:r>
            <a:r>
              <a:rPr lang="en-US" altLang="en-US" i="1">
                <a:solidFill>
                  <a:srgbClr val="CC0000"/>
                </a:solidFill>
              </a:rPr>
              <a:t>[i]</a:t>
            </a:r>
            <a:endParaRPr lang="en-US" altLang="en-US" i="1" baseline="-25000">
              <a:solidFill>
                <a:srgbClr val="CC0000"/>
              </a:solidFill>
            </a:endParaRPr>
          </a:p>
        </p:txBody>
      </p:sp>
      <p:sp>
        <p:nvSpPr>
          <p:cNvPr id="47116" name="Text Box 20"/>
          <p:cNvSpPr txBox="1">
            <a:spLocks noChangeArrowheads="1"/>
          </p:cNvSpPr>
          <p:nvPr/>
        </p:nvSpPr>
        <p:spPr bwMode="auto">
          <a:xfrm>
            <a:off x="5119688" y="2181225"/>
            <a:ext cx="7731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>
                <a:solidFill>
                  <a:srgbClr val="000000"/>
                </a:solidFill>
              </a:rPr>
              <a:t>Y</a:t>
            </a:r>
            <a:r>
              <a:rPr lang="en-US" altLang="en-US" i="1" baseline="-25000">
                <a:solidFill>
                  <a:srgbClr val="000000"/>
                </a:solidFill>
              </a:rPr>
              <a:t>1</a:t>
            </a:r>
            <a:r>
              <a:rPr lang="en-US" altLang="en-US" i="1">
                <a:solidFill>
                  <a:srgbClr val="000000"/>
                </a:solidFill>
              </a:rPr>
              <a:t>[i]</a:t>
            </a:r>
          </a:p>
        </p:txBody>
      </p:sp>
      <p:sp>
        <p:nvSpPr>
          <p:cNvPr id="47117" name="Text Box 21"/>
          <p:cNvSpPr txBox="1">
            <a:spLocks noChangeArrowheads="1"/>
          </p:cNvSpPr>
          <p:nvPr/>
        </p:nvSpPr>
        <p:spPr bwMode="auto">
          <a:xfrm>
            <a:off x="5111750" y="2786063"/>
            <a:ext cx="78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>
                <a:solidFill>
                  <a:srgbClr val="000000"/>
                </a:solidFill>
              </a:rPr>
              <a:t>Y</a:t>
            </a:r>
            <a:r>
              <a:rPr lang="en-US" altLang="en-US" i="1" baseline="-25000">
                <a:solidFill>
                  <a:srgbClr val="000000"/>
                </a:solidFill>
              </a:rPr>
              <a:t>2</a:t>
            </a:r>
            <a:r>
              <a:rPr lang="en-US" altLang="en-US" i="1">
                <a:solidFill>
                  <a:srgbClr val="000000"/>
                </a:solidFill>
              </a:rPr>
              <a:t>[i]</a:t>
            </a:r>
          </a:p>
        </p:txBody>
      </p:sp>
      <p:sp>
        <p:nvSpPr>
          <p:cNvPr id="47118" name="Line 22"/>
          <p:cNvSpPr>
            <a:spLocks noChangeShapeType="1"/>
          </p:cNvSpPr>
          <p:nvPr/>
        </p:nvSpPr>
        <p:spPr bwMode="auto">
          <a:xfrm>
            <a:off x="4338638" y="2989263"/>
            <a:ext cx="73818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9" name="Oval 23"/>
          <p:cNvSpPr>
            <a:spLocks noChangeArrowheads="1"/>
          </p:cNvSpPr>
          <p:nvPr/>
        </p:nvSpPr>
        <p:spPr bwMode="auto">
          <a:xfrm>
            <a:off x="2860675" y="2241550"/>
            <a:ext cx="363538" cy="347663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7120" name="Text Box 24"/>
          <p:cNvSpPr txBox="1">
            <a:spLocks noChangeArrowheads="1"/>
          </p:cNvSpPr>
          <p:nvPr/>
        </p:nvSpPr>
        <p:spPr bwMode="auto">
          <a:xfrm>
            <a:off x="2913063" y="2232025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x</a:t>
            </a:r>
          </a:p>
        </p:txBody>
      </p:sp>
      <p:sp>
        <p:nvSpPr>
          <p:cNvPr id="47121" name="Oval 25"/>
          <p:cNvSpPr>
            <a:spLocks noChangeArrowheads="1"/>
          </p:cNvSpPr>
          <p:nvPr/>
        </p:nvSpPr>
        <p:spPr bwMode="auto">
          <a:xfrm>
            <a:off x="2868613" y="2800350"/>
            <a:ext cx="363537" cy="347663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7122" name="Text Box 26"/>
          <p:cNvSpPr txBox="1">
            <a:spLocks noChangeArrowheads="1"/>
          </p:cNvSpPr>
          <p:nvPr/>
        </p:nvSpPr>
        <p:spPr bwMode="auto">
          <a:xfrm>
            <a:off x="2892425" y="2790825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x</a:t>
            </a:r>
          </a:p>
        </p:txBody>
      </p:sp>
      <p:sp>
        <p:nvSpPr>
          <p:cNvPr id="47123" name="Line 27"/>
          <p:cNvSpPr>
            <a:spLocks noChangeShapeType="1"/>
          </p:cNvSpPr>
          <p:nvPr/>
        </p:nvSpPr>
        <p:spPr bwMode="auto">
          <a:xfrm>
            <a:off x="3021013" y="1920875"/>
            <a:ext cx="0" cy="3349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24" name="Line 28"/>
          <p:cNvSpPr>
            <a:spLocks noChangeShapeType="1"/>
          </p:cNvSpPr>
          <p:nvPr/>
        </p:nvSpPr>
        <p:spPr bwMode="auto">
          <a:xfrm flipV="1">
            <a:off x="3057525" y="3132138"/>
            <a:ext cx="0" cy="3349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25" name="Line 29"/>
          <p:cNvSpPr>
            <a:spLocks noChangeShapeType="1"/>
          </p:cNvSpPr>
          <p:nvPr/>
        </p:nvSpPr>
        <p:spPr bwMode="auto">
          <a:xfrm>
            <a:off x="3238500" y="2403475"/>
            <a:ext cx="76676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26" name="Line 30"/>
          <p:cNvSpPr>
            <a:spLocks noChangeShapeType="1"/>
          </p:cNvSpPr>
          <p:nvPr/>
        </p:nvSpPr>
        <p:spPr bwMode="auto">
          <a:xfrm>
            <a:off x="3233738" y="2998788"/>
            <a:ext cx="73818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27" name="Text Box 31"/>
          <p:cNvSpPr txBox="1">
            <a:spLocks noChangeArrowheads="1"/>
          </p:cNvSpPr>
          <p:nvPr/>
        </p:nvSpPr>
        <p:spPr bwMode="auto">
          <a:xfrm>
            <a:off x="2981325" y="1711325"/>
            <a:ext cx="908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>
                <a:sym typeface="Symbol" pitchFamily="18" charset="2"/>
              </a:rPr>
              <a:t></a:t>
            </a:r>
            <a:r>
              <a:rPr lang="en-US" altLang="en-US" i="1"/>
              <a:t>h</a:t>
            </a:r>
            <a:r>
              <a:rPr lang="en-US" altLang="en-US" i="1" baseline="-25000"/>
              <a:t>1</a:t>
            </a:r>
            <a:r>
              <a:rPr lang="en-US" altLang="en-US" i="1"/>
              <a:t>[i]</a:t>
            </a:r>
          </a:p>
        </p:txBody>
      </p:sp>
      <p:sp>
        <p:nvSpPr>
          <p:cNvPr id="47128" name="Text Box 32"/>
          <p:cNvSpPr txBox="1">
            <a:spLocks noChangeArrowheads="1"/>
          </p:cNvSpPr>
          <p:nvPr/>
        </p:nvSpPr>
        <p:spPr bwMode="auto">
          <a:xfrm>
            <a:off x="2976563" y="3206750"/>
            <a:ext cx="9223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>
                <a:sym typeface="Symbol" pitchFamily="18" charset="2"/>
              </a:rPr>
              <a:t></a:t>
            </a:r>
            <a:r>
              <a:rPr lang="en-US" altLang="en-US" i="1"/>
              <a:t>h</a:t>
            </a:r>
            <a:r>
              <a:rPr lang="en-US" altLang="en-US" i="1" baseline="-25000"/>
              <a:t>2</a:t>
            </a:r>
            <a:r>
              <a:rPr lang="en-US" altLang="en-US" i="1"/>
              <a:t>[i]</a:t>
            </a:r>
          </a:p>
        </p:txBody>
      </p:sp>
      <p:sp>
        <p:nvSpPr>
          <p:cNvPr id="47129" name="Line 33"/>
          <p:cNvSpPr>
            <a:spLocks noChangeShapeType="1"/>
          </p:cNvSpPr>
          <p:nvPr/>
        </p:nvSpPr>
        <p:spPr bwMode="auto">
          <a:xfrm>
            <a:off x="3314700" y="1795463"/>
            <a:ext cx="457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30" name="Line 34"/>
          <p:cNvSpPr>
            <a:spLocks noChangeShapeType="1"/>
          </p:cNvSpPr>
          <p:nvPr/>
        </p:nvSpPr>
        <p:spPr bwMode="auto">
          <a:xfrm>
            <a:off x="3324225" y="3276600"/>
            <a:ext cx="457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31" name="Line 35"/>
          <p:cNvSpPr>
            <a:spLocks noChangeShapeType="1"/>
          </p:cNvSpPr>
          <p:nvPr/>
        </p:nvSpPr>
        <p:spPr bwMode="auto">
          <a:xfrm>
            <a:off x="1425575" y="5551488"/>
            <a:ext cx="65246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32" name="Line 36"/>
          <p:cNvSpPr>
            <a:spLocks noChangeShapeType="1"/>
          </p:cNvSpPr>
          <p:nvPr/>
        </p:nvSpPr>
        <p:spPr bwMode="auto">
          <a:xfrm>
            <a:off x="2085975" y="5268913"/>
            <a:ext cx="9239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33" name="Line 37"/>
          <p:cNvSpPr>
            <a:spLocks noChangeShapeType="1"/>
          </p:cNvSpPr>
          <p:nvPr/>
        </p:nvSpPr>
        <p:spPr bwMode="auto">
          <a:xfrm>
            <a:off x="2092325" y="5829300"/>
            <a:ext cx="93821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34" name="Line 38"/>
          <p:cNvSpPr>
            <a:spLocks noChangeShapeType="1"/>
          </p:cNvSpPr>
          <p:nvPr/>
        </p:nvSpPr>
        <p:spPr bwMode="auto">
          <a:xfrm>
            <a:off x="2079625" y="5273675"/>
            <a:ext cx="0" cy="5667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7135" name="Group 39"/>
          <p:cNvGrpSpPr>
            <a:grpSpLocks/>
          </p:cNvGrpSpPr>
          <p:nvPr/>
        </p:nvGrpSpPr>
        <p:grpSpPr bwMode="auto">
          <a:xfrm>
            <a:off x="3017838" y="4765675"/>
            <a:ext cx="371475" cy="1546225"/>
            <a:chOff x="1526" y="1234"/>
            <a:chExt cx="234" cy="974"/>
          </a:xfrm>
        </p:grpSpPr>
        <p:sp>
          <p:nvSpPr>
            <p:cNvPr id="47147" name="Oval 40"/>
            <p:cNvSpPr>
              <a:spLocks noChangeArrowheads="1"/>
            </p:cNvSpPr>
            <p:nvPr/>
          </p:nvSpPr>
          <p:spPr bwMode="auto">
            <a:xfrm>
              <a:off x="1526" y="1436"/>
              <a:ext cx="229" cy="219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7148" name="Text Box 41"/>
            <p:cNvSpPr txBox="1">
              <a:spLocks noChangeArrowheads="1"/>
            </p:cNvSpPr>
            <p:nvPr/>
          </p:nvSpPr>
          <p:spPr bwMode="auto">
            <a:xfrm>
              <a:off x="1532" y="1439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+</a:t>
              </a:r>
            </a:p>
          </p:txBody>
        </p:sp>
        <p:sp>
          <p:nvSpPr>
            <p:cNvPr id="47149" name="Oval 42"/>
            <p:cNvSpPr>
              <a:spLocks noChangeArrowheads="1"/>
            </p:cNvSpPr>
            <p:nvPr/>
          </p:nvSpPr>
          <p:spPr bwMode="auto">
            <a:xfrm>
              <a:off x="1531" y="1788"/>
              <a:ext cx="229" cy="219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7150" name="Text Box 43"/>
            <p:cNvSpPr txBox="1">
              <a:spLocks noChangeArrowheads="1"/>
            </p:cNvSpPr>
            <p:nvPr/>
          </p:nvSpPr>
          <p:spPr bwMode="auto">
            <a:xfrm>
              <a:off x="1537" y="1791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+</a:t>
              </a:r>
            </a:p>
          </p:txBody>
        </p:sp>
        <p:sp>
          <p:nvSpPr>
            <p:cNvPr id="47151" name="Line 44"/>
            <p:cNvSpPr>
              <a:spLocks noChangeShapeType="1"/>
            </p:cNvSpPr>
            <p:nvPr/>
          </p:nvSpPr>
          <p:spPr bwMode="auto">
            <a:xfrm>
              <a:off x="1627" y="1234"/>
              <a:ext cx="0" cy="21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152" name="Line 45"/>
            <p:cNvSpPr>
              <a:spLocks noChangeShapeType="1"/>
            </p:cNvSpPr>
            <p:nvPr/>
          </p:nvSpPr>
          <p:spPr bwMode="auto">
            <a:xfrm flipV="1">
              <a:off x="1650" y="1997"/>
              <a:ext cx="0" cy="21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7136" name="Line 46"/>
          <p:cNvSpPr>
            <a:spLocks noChangeShapeType="1"/>
          </p:cNvSpPr>
          <p:nvPr/>
        </p:nvSpPr>
        <p:spPr bwMode="auto">
          <a:xfrm>
            <a:off x="3395663" y="5219700"/>
            <a:ext cx="155257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37" name="Text Box 47"/>
          <p:cNvSpPr txBox="1">
            <a:spLocks noChangeArrowheads="1"/>
          </p:cNvSpPr>
          <p:nvPr/>
        </p:nvSpPr>
        <p:spPr bwMode="auto">
          <a:xfrm>
            <a:off x="741363" y="5297488"/>
            <a:ext cx="701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>
                <a:solidFill>
                  <a:srgbClr val="000000"/>
                </a:solidFill>
              </a:rPr>
              <a:t>X[i]</a:t>
            </a:r>
          </a:p>
        </p:txBody>
      </p:sp>
      <p:sp>
        <p:nvSpPr>
          <p:cNvPr id="47138" name="Text Box 48"/>
          <p:cNvSpPr txBox="1">
            <a:spLocks noChangeArrowheads="1"/>
          </p:cNvSpPr>
          <p:nvPr/>
        </p:nvSpPr>
        <p:spPr bwMode="auto">
          <a:xfrm>
            <a:off x="3238500" y="4495800"/>
            <a:ext cx="2405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/>
              <a:t>n</a:t>
            </a:r>
            <a:r>
              <a:rPr lang="en-US" altLang="en-US" i="1" baseline="-25000">
                <a:latin typeface="Symbol" pitchFamily="18" charset="2"/>
              </a:rPr>
              <a:t>1</a:t>
            </a:r>
            <a:r>
              <a:rPr lang="en-US" altLang="en-US" i="1"/>
              <a:t>[i]=</a:t>
            </a:r>
            <a:r>
              <a:rPr lang="en-US" altLang="en-US" i="1">
                <a:latin typeface="Symbol" pitchFamily="18" charset="2"/>
              </a:rPr>
              <a:t>n</a:t>
            </a:r>
            <a:r>
              <a:rPr lang="en-US" altLang="en-US" i="1" baseline="-25000"/>
              <a:t>1</a:t>
            </a:r>
            <a:r>
              <a:rPr lang="en-US" altLang="en-US" i="1"/>
              <a:t>[i]/</a:t>
            </a:r>
            <a:r>
              <a:rPr lang="en-US" altLang="en-US" i="1">
                <a:sym typeface="Symbol" pitchFamily="18" charset="2"/>
              </a:rPr>
              <a:t></a:t>
            </a:r>
            <a:r>
              <a:rPr lang="en-US" altLang="en-US" i="1"/>
              <a:t>h</a:t>
            </a:r>
            <a:r>
              <a:rPr lang="en-US" altLang="en-US" i="1" baseline="-25000"/>
              <a:t>1</a:t>
            </a:r>
            <a:r>
              <a:rPr lang="en-US" altLang="en-US" i="1"/>
              <a:t>[i]</a:t>
            </a:r>
          </a:p>
        </p:txBody>
      </p:sp>
      <p:sp>
        <p:nvSpPr>
          <p:cNvPr id="47139" name="Text Box 49"/>
          <p:cNvSpPr txBox="1">
            <a:spLocks noChangeArrowheads="1"/>
          </p:cNvSpPr>
          <p:nvPr/>
        </p:nvSpPr>
        <p:spPr bwMode="auto">
          <a:xfrm>
            <a:off x="3216275" y="6089650"/>
            <a:ext cx="2427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>
                <a:solidFill>
                  <a:srgbClr val="CC0000"/>
                </a:solidFill>
              </a:rPr>
              <a:t>n</a:t>
            </a:r>
            <a:r>
              <a:rPr lang="en-US" altLang="en-US" i="1" baseline="-25000">
                <a:solidFill>
                  <a:srgbClr val="CC0000"/>
                </a:solidFill>
              </a:rPr>
              <a:t>2</a:t>
            </a:r>
            <a:r>
              <a:rPr lang="en-US" altLang="en-US" i="1">
                <a:solidFill>
                  <a:srgbClr val="CC0000"/>
                </a:solidFill>
              </a:rPr>
              <a:t>[i]=</a:t>
            </a:r>
            <a:r>
              <a:rPr lang="en-US" altLang="en-US" i="1">
                <a:solidFill>
                  <a:srgbClr val="CC0000"/>
                </a:solidFill>
                <a:latin typeface="Symbol" pitchFamily="18" charset="2"/>
              </a:rPr>
              <a:t>n</a:t>
            </a:r>
            <a:r>
              <a:rPr lang="en-US" altLang="en-US" i="1" baseline="-25000">
                <a:solidFill>
                  <a:srgbClr val="CC0000"/>
                </a:solidFill>
              </a:rPr>
              <a:t>2</a:t>
            </a:r>
            <a:r>
              <a:rPr lang="en-US" altLang="en-US" i="1">
                <a:solidFill>
                  <a:srgbClr val="CC0000"/>
                </a:solidFill>
              </a:rPr>
              <a:t>[i]/</a:t>
            </a:r>
            <a:r>
              <a:rPr lang="en-US" altLang="en-US" i="1">
                <a:solidFill>
                  <a:srgbClr val="CC0000"/>
                </a:solidFill>
                <a:sym typeface="Symbol" pitchFamily="18" charset="2"/>
              </a:rPr>
              <a:t></a:t>
            </a:r>
            <a:r>
              <a:rPr lang="en-US" altLang="en-US" i="1">
                <a:solidFill>
                  <a:srgbClr val="CC0000"/>
                </a:solidFill>
              </a:rPr>
              <a:t>h</a:t>
            </a:r>
            <a:r>
              <a:rPr lang="en-US" altLang="en-US" i="1" baseline="-25000">
                <a:solidFill>
                  <a:srgbClr val="CC0000"/>
                </a:solidFill>
              </a:rPr>
              <a:t>2</a:t>
            </a:r>
            <a:r>
              <a:rPr lang="en-US" altLang="en-US" i="1">
                <a:solidFill>
                  <a:srgbClr val="CC0000"/>
                </a:solidFill>
              </a:rPr>
              <a:t>[i]</a:t>
            </a:r>
          </a:p>
        </p:txBody>
      </p:sp>
      <p:sp>
        <p:nvSpPr>
          <p:cNvPr id="47140" name="Text Box 50"/>
          <p:cNvSpPr txBox="1">
            <a:spLocks noChangeArrowheads="1"/>
          </p:cNvSpPr>
          <p:nvPr/>
        </p:nvSpPr>
        <p:spPr bwMode="auto">
          <a:xfrm>
            <a:off x="5014913" y="5006975"/>
            <a:ext cx="7731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>
                <a:solidFill>
                  <a:srgbClr val="000000"/>
                </a:solidFill>
              </a:rPr>
              <a:t>Y</a:t>
            </a:r>
            <a:r>
              <a:rPr lang="en-US" altLang="en-US" i="1" baseline="-25000">
                <a:solidFill>
                  <a:srgbClr val="000000"/>
                </a:solidFill>
              </a:rPr>
              <a:t>1</a:t>
            </a:r>
            <a:r>
              <a:rPr lang="en-US" altLang="en-US" i="1">
                <a:solidFill>
                  <a:srgbClr val="000000"/>
                </a:solidFill>
              </a:rPr>
              <a:t>[i]</a:t>
            </a:r>
          </a:p>
        </p:txBody>
      </p:sp>
      <p:sp>
        <p:nvSpPr>
          <p:cNvPr id="47141" name="Text Box 51"/>
          <p:cNvSpPr txBox="1">
            <a:spLocks noChangeArrowheads="1"/>
          </p:cNvSpPr>
          <p:nvPr/>
        </p:nvSpPr>
        <p:spPr bwMode="auto">
          <a:xfrm>
            <a:off x="5006975" y="5611813"/>
            <a:ext cx="78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>
                <a:solidFill>
                  <a:srgbClr val="000000"/>
                </a:solidFill>
              </a:rPr>
              <a:t>Y</a:t>
            </a:r>
            <a:r>
              <a:rPr lang="en-US" altLang="en-US" i="1" baseline="-25000">
                <a:solidFill>
                  <a:srgbClr val="000000"/>
                </a:solidFill>
              </a:rPr>
              <a:t>2</a:t>
            </a:r>
            <a:r>
              <a:rPr lang="en-US" altLang="en-US" i="1">
                <a:solidFill>
                  <a:srgbClr val="000000"/>
                </a:solidFill>
              </a:rPr>
              <a:t>[i]</a:t>
            </a:r>
          </a:p>
        </p:txBody>
      </p:sp>
      <p:sp>
        <p:nvSpPr>
          <p:cNvPr id="47142" name="Line 52"/>
          <p:cNvSpPr>
            <a:spLocks noChangeShapeType="1"/>
          </p:cNvSpPr>
          <p:nvPr/>
        </p:nvSpPr>
        <p:spPr bwMode="auto">
          <a:xfrm>
            <a:off x="5072063" y="4562475"/>
            <a:ext cx="457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43" name="Line 53"/>
          <p:cNvSpPr>
            <a:spLocks noChangeShapeType="1"/>
          </p:cNvSpPr>
          <p:nvPr/>
        </p:nvSpPr>
        <p:spPr bwMode="auto">
          <a:xfrm>
            <a:off x="5051425" y="6162675"/>
            <a:ext cx="4572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44" name="AutoShape 54"/>
          <p:cNvSpPr>
            <a:spLocks noChangeArrowheads="1"/>
          </p:cNvSpPr>
          <p:nvPr/>
        </p:nvSpPr>
        <p:spPr bwMode="auto">
          <a:xfrm>
            <a:off x="3898900" y="3768725"/>
            <a:ext cx="542925" cy="538163"/>
          </a:xfrm>
          <a:prstGeom prst="upDownArrow">
            <a:avLst>
              <a:gd name="adj1" fmla="val 50000"/>
              <a:gd name="adj2" fmla="val 20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7145" name="Line 55"/>
          <p:cNvSpPr>
            <a:spLocks noChangeShapeType="1"/>
          </p:cNvSpPr>
          <p:nvPr/>
        </p:nvSpPr>
        <p:spPr bwMode="auto">
          <a:xfrm>
            <a:off x="3405188" y="5829300"/>
            <a:ext cx="155257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46" name="Text Box 56"/>
          <p:cNvSpPr txBox="1">
            <a:spLocks noChangeArrowheads="1"/>
          </p:cNvSpPr>
          <p:nvPr/>
        </p:nvSpPr>
        <p:spPr bwMode="auto">
          <a:xfrm>
            <a:off x="6394450" y="3617913"/>
            <a:ext cx="20542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>
                <a:solidFill>
                  <a:srgbClr val="000000"/>
                </a:solidFill>
              </a:rPr>
              <a:t>At each time i:</a:t>
            </a:r>
          </a:p>
          <a:p>
            <a:r>
              <a:rPr lang="en-US" altLang="en-US" i="1">
                <a:solidFill>
                  <a:srgbClr val="000000"/>
                </a:solidFill>
              </a:rPr>
              <a:t>n={n</a:t>
            </a:r>
            <a:r>
              <a:rPr lang="en-US" altLang="en-US" i="1" baseline="-25000">
                <a:solidFill>
                  <a:srgbClr val="000000"/>
                </a:solidFill>
              </a:rPr>
              <a:t>1</a:t>
            </a:r>
            <a:r>
              <a:rPr lang="en-US" altLang="en-US" i="1">
                <a:solidFill>
                  <a:srgbClr val="000000"/>
                </a:solidFill>
              </a:rPr>
              <a:t>[i],n</a:t>
            </a:r>
            <a:r>
              <a:rPr lang="en-US" altLang="en-US" i="1" baseline="-25000">
                <a:solidFill>
                  <a:srgbClr val="000000"/>
                </a:solidFill>
              </a:rPr>
              <a:t>2</a:t>
            </a:r>
            <a:r>
              <a:rPr lang="en-US" altLang="en-US" i="1">
                <a:solidFill>
                  <a:srgbClr val="000000"/>
                </a:solidFill>
              </a:rPr>
              <a:t>[i]}</a:t>
            </a:r>
          </a:p>
        </p:txBody>
      </p:sp>
    </p:spTree>
    <p:extLst>
      <p:ext uri="{BB962C8B-B14F-4D97-AF65-F5344CB8AC3E}">
        <p14:creationId xmlns:p14="http://schemas.microsoft.com/office/powerpoint/2010/main" val="178481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smtClean="0"/>
              <a:t>Ergodic Capacity Region</a:t>
            </a:r>
            <a:r>
              <a:rPr lang="en-US" altLang="en-US" sz="4400" baseline="30000" smtClean="0">
                <a:solidFill>
                  <a:srgbClr val="CC0000"/>
                </a:solidFill>
              </a:rPr>
              <a:t>*</a:t>
            </a:r>
          </a:p>
        </p:txBody>
      </p:sp>
      <p:sp>
        <p:nvSpPr>
          <p:cNvPr id="8198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73075" y="1752600"/>
            <a:ext cx="828675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Capacity region:                                  ,where</a:t>
            </a:r>
          </a:p>
          <a:p>
            <a:pPr>
              <a:lnSpc>
                <a:spcPct val="90000"/>
              </a:lnSpc>
            </a:pPr>
            <a:endParaRPr lang="en-US" altLang="en-US" smtClean="0"/>
          </a:p>
          <a:p>
            <a:pPr>
              <a:lnSpc>
                <a:spcPct val="9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60000"/>
              </a:lnSpc>
            </a:pPr>
            <a:endParaRPr lang="en-US" altLang="en-US" smtClean="0"/>
          </a:p>
          <a:p>
            <a:pPr lvl="1">
              <a:lnSpc>
                <a:spcPct val="90000"/>
              </a:lnSpc>
            </a:pPr>
            <a:r>
              <a:rPr lang="en-US" altLang="en-US" smtClean="0"/>
              <a:t>The power constraint implies</a:t>
            </a:r>
          </a:p>
          <a:p>
            <a:pPr lvl="1">
              <a:lnSpc>
                <a:spcPct val="30000"/>
              </a:lnSpc>
            </a:pPr>
            <a:endParaRPr lang="en-US" altLang="en-US" smtClean="0"/>
          </a:p>
          <a:p>
            <a:pPr>
              <a:lnSpc>
                <a:spcPct val="80000"/>
              </a:lnSpc>
            </a:pPr>
            <a:r>
              <a:rPr lang="en-US" altLang="en-US" smtClean="0"/>
              <a:t>Superposition coding and successive decoding achieve capacity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Best user in each state decoded last</a:t>
            </a:r>
          </a:p>
          <a:p>
            <a:pPr>
              <a:lnSpc>
                <a:spcPct val="0"/>
              </a:lnSpc>
            </a:pPr>
            <a:endParaRPr lang="en-US" altLang="en-US" smtClean="0"/>
          </a:p>
          <a:p>
            <a:pPr lvl="1">
              <a:lnSpc>
                <a:spcPct val="70000"/>
              </a:lnSpc>
            </a:pPr>
            <a:r>
              <a:rPr lang="en-US" altLang="en-US" smtClean="0"/>
              <a:t>Power and rate adapted using multiuser water-filling: power allocated based on noise levels and user priorities</a:t>
            </a: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3403600" y="1779588"/>
          <a:ext cx="3006725" cy="50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06" name="Equation" r:id="rId3" imgW="1498320" imgH="253800" progId="Equation.3">
                  <p:embed/>
                </p:oleObj>
              </mc:Choice>
              <mc:Fallback>
                <p:oleObj name="Equation" r:id="rId3" imgW="149832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3600" y="1779588"/>
                        <a:ext cx="3006725" cy="509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1214438" y="2338388"/>
          <a:ext cx="6475412" cy="1347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07" name="Equation" r:id="rId5" imgW="4267080" imgH="888840" progId="Equation.3">
                  <p:embed/>
                </p:oleObj>
              </mc:Choice>
              <mc:Fallback>
                <p:oleObj name="Equation" r:id="rId5" imgW="4267080" imgH="888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38" y="2338388"/>
                        <a:ext cx="6475412" cy="1347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5113338" y="3733800"/>
          <a:ext cx="1755775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08" name="Equation" r:id="rId7" imgW="1028520" imgH="444240" progId="Equation.3">
                  <p:embed/>
                </p:oleObj>
              </mc:Choice>
              <mc:Fallback>
                <p:oleObj name="Equation" r:id="rId7" imgW="102852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3338" y="3733800"/>
                        <a:ext cx="1755775" cy="757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9" name="Text Box 1031"/>
          <p:cNvSpPr txBox="1">
            <a:spLocks noChangeArrowheads="1"/>
          </p:cNvSpPr>
          <p:nvPr/>
        </p:nvSpPr>
        <p:spPr bwMode="auto">
          <a:xfrm>
            <a:off x="6008688" y="6338888"/>
            <a:ext cx="230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600">
                <a:solidFill>
                  <a:srgbClr val="CC0000"/>
                </a:solidFill>
              </a:rPr>
              <a:t>*Li/Goldsmith, IT, 3/01</a:t>
            </a:r>
          </a:p>
        </p:txBody>
      </p:sp>
    </p:spTree>
    <p:extLst>
      <p:ext uri="{BB962C8B-B14F-4D97-AF65-F5344CB8AC3E}">
        <p14:creationId xmlns:p14="http://schemas.microsoft.com/office/powerpoint/2010/main" val="90503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75638" cy="1143000"/>
          </a:xfrm>
        </p:spPr>
        <p:txBody>
          <a:bodyPr/>
          <a:lstStyle/>
          <a:p>
            <a:r>
              <a:rPr lang="en-US" altLang="en-US" sz="4400" smtClean="0"/>
              <a:t>Zero-Outage Capacity Region</a:t>
            </a:r>
            <a:r>
              <a:rPr lang="en-US" altLang="en-US" sz="4400" baseline="30000" smtClean="0">
                <a:solidFill>
                  <a:srgbClr val="CC0000"/>
                </a:solidFill>
              </a:rPr>
              <a:t>*</a:t>
            </a:r>
          </a:p>
        </p:txBody>
      </p:sp>
      <p:sp>
        <p:nvSpPr>
          <p:cNvPr id="922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7848600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2400" smtClean="0"/>
              <a:t>The set of rate vectors that can be maintained for all channel states under power constraint P</a:t>
            </a:r>
          </a:p>
          <a:p>
            <a:pPr>
              <a:lnSpc>
                <a:spcPct val="100000"/>
              </a:lnSpc>
            </a:pPr>
            <a:endParaRPr lang="en-US" altLang="en-US" sz="2400" smtClean="0"/>
          </a:p>
          <a:p>
            <a:pPr>
              <a:lnSpc>
                <a:spcPct val="100000"/>
              </a:lnSpc>
            </a:pPr>
            <a:endParaRPr lang="en-US" altLang="en-US" sz="2400" smtClean="0"/>
          </a:p>
          <a:p>
            <a:pPr>
              <a:lnSpc>
                <a:spcPct val="110000"/>
              </a:lnSpc>
            </a:pPr>
            <a:endParaRPr lang="en-US" altLang="en-US" sz="2400" smtClean="0"/>
          </a:p>
          <a:p>
            <a:pPr>
              <a:lnSpc>
                <a:spcPct val="10000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endParaRPr lang="en-US" altLang="en-US" sz="2400" smtClean="0"/>
          </a:p>
          <a:p>
            <a:pPr>
              <a:lnSpc>
                <a:spcPct val="100000"/>
              </a:lnSpc>
            </a:pPr>
            <a:r>
              <a:rPr lang="en-US" altLang="en-US" sz="2400" smtClean="0"/>
              <a:t>Capacity region defined implicitly relative to power:</a:t>
            </a:r>
          </a:p>
          <a:p>
            <a:pPr lvl="1">
              <a:lnSpc>
                <a:spcPct val="100000"/>
              </a:lnSpc>
            </a:pPr>
            <a:r>
              <a:rPr lang="en-US" altLang="en-US" smtClean="0"/>
              <a:t>For a given rate vector R and fading state n we find the minimum power P</a:t>
            </a:r>
            <a:r>
              <a:rPr lang="en-US" altLang="en-US" baseline="30000" smtClean="0"/>
              <a:t>min</a:t>
            </a:r>
            <a:r>
              <a:rPr lang="en-US" altLang="en-US" smtClean="0"/>
              <a:t>(R,n) that supports R.</a:t>
            </a:r>
          </a:p>
          <a:p>
            <a:pPr lvl="1">
              <a:lnSpc>
                <a:spcPct val="100000"/>
              </a:lnSpc>
            </a:pPr>
            <a:r>
              <a:rPr lang="en-US" altLang="en-US" smtClean="0"/>
              <a:t>R</a:t>
            </a:r>
            <a:r>
              <a:rPr lang="en-US" altLang="en-US" smtClean="0">
                <a:sym typeface="Symbol" pitchFamily="18" charset="2"/>
              </a:rPr>
              <a:t>C</a:t>
            </a:r>
            <a:r>
              <a:rPr lang="en-US" altLang="en-US" baseline="-25000" smtClean="0">
                <a:sym typeface="Symbol" pitchFamily="18" charset="2"/>
              </a:rPr>
              <a:t>zero</a:t>
            </a:r>
            <a:r>
              <a:rPr lang="en-US" altLang="en-US" smtClean="0">
                <a:sym typeface="Symbol" pitchFamily="18" charset="2"/>
              </a:rPr>
              <a:t>(P) if E</a:t>
            </a:r>
            <a:r>
              <a:rPr lang="en-US" altLang="en-US" baseline="-25000" smtClean="0">
                <a:sym typeface="Symbol" pitchFamily="18" charset="2"/>
              </a:rPr>
              <a:t>n</a:t>
            </a:r>
            <a:r>
              <a:rPr lang="en-US" altLang="en-US" smtClean="0">
                <a:sym typeface="Symbol" pitchFamily="18" charset="2"/>
              </a:rPr>
              <a:t>[</a:t>
            </a:r>
            <a:r>
              <a:rPr lang="en-US" altLang="en-US" smtClean="0"/>
              <a:t>P</a:t>
            </a:r>
            <a:r>
              <a:rPr lang="en-US" altLang="en-US" baseline="30000" smtClean="0"/>
              <a:t>min</a:t>
            </a:r>
            <a:r>
              <a:rPr lang="en-US" altLang="en-US" smtClean="0"/>
              <a:t>(R,n)] </a:t>
            </a:r>
            <a:r>
              <a:rPr lang="en-US" altLang="en-US" smtClean="0">
                <a:sym typeface="Symbol" pitchFamily="18" charset="2"/>
              </a:rPr>
              <a:t> P</a:t>
            </a:r>
            <a:endParaRPr lang="en-US" altLang="en-US" smtClean="0"/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2463800" y="2705100"/>
          <a:ext cx="3516313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26" name="Equation" r:id="rId3" imgW="1752480" imgH="241200" progId="Equation.3">
                  <p:embed/>
                </p:oleObj>
              </mc:Choice>
              <mc:Fallback>
                <p:oleObj name="Equation" r:id="rId3" imgW="17524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3800" y="2705100"/>
                        <a:ext cx="3516313" cy="484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1528763" y="3297238"/>
          <a:ext cx="6089650" cy="1347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27" name="Equation" r:id="rId5" imgW="4012920" imgH="888840" progId="Equation.3">
                  <p:embed/>
                </p:oleObj>
              </mc:Choice>
              <mc:Fallback>
                <p:oleObj name="Equation" r:id="rId5" imgW="4012920" imgH="888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8763" y="3297238"/>
                        <a:ext cx="6089650" cy="1347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2" name="Line 1030"/>
          <p:cNvSpPr>
            <a:spLocks noChangeShapeType="1"/>
          </p:cNvSpPr>
          <p:nvPr/>
        </p:nvSpPr>
        <p:spPr bwMode="auto">
          <a:xfrm flipV="1">
            <a:off x="5988050" y="2239963"/>
            <a:ext cx="212725" cy="1587"/>
          </a:xfrm>
          <a:prstGeom prst="line">
            <a:avLst/>
          </a:prstGeom>
          <a:noFill/>
          <a:ln w="19050">
            <a:solidFill>
              <a:srgbClr val="3333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3" name="Line 1031"/>
          <p:cNvSpPr>
            <a:spLocks noChangeShapeType="1"/>
          </p:cNvSpPr>
          <p:nvPr/>
        </p:nvSpPr>
        <p:spPr bwMode="auto">
          <a:xfrm flipV="1">
            <a:off x="5227638" y="6065838"/>
            <a:ext cx="212725" cy="1587"/>
          </a:xfrm>
          <a:prstGeom prst="line">
            <a:avLst/>
          </a:prstGeom>
          <a:noFill/>
          <a:ln w="19050">
            <a:solidFill>
              <a:srgbClr val="3333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4" name="Line 1032"/>
          <p:cNvSpPr>
            <a:spLocks noChangeShapeType="1"/>
          </p:cNvSpPr>
          <p:nvPr/>
        </p:nvSpPr>
        <p:spPr bwMode="auto">
          <a:xfrm flipV="1">
            <a:off x="2557463" y="6064250"/>
            <a:ext cx="212725" cy="1588"/>
          </a:xfrm>
          <a:prstGeom prst="line">
            <a:avLst/>
          </a:prstGeom>
          <a:noFill/>
          <a:ln w="19050">
            <a:solidFill>
              <a:srgbClr val="3333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5" name="Text Box 1033"/>
          <p:cNvSpPr txBox="1">
            <a:spLocks noChangeArrowheads="1"/>
          </p:cNvSpPr>
          <p:nvPr/>
        </p:nvSpPr>
        <p:spPr bwMode="auto">
          <a:xfrm>
            <a:off x="5862638" y="6324600"/>
            <a:ext cx="26130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600">
                <a:solidFill>
                  <a:srgbClr val="CC0000"/>
                </a:solidFill>
              </a:rPr>
              <a:t>*Li and Goldsmith, IT, 3/01</a:t>
            </a:r>
          </a:p>
        </p:txBody>
      </p:sp>
    </p:spTree>
    <p:extLst>
      <p:ext uri="{BB962C8B-B14F-4D97-AF65-F5344CB8AC3E}">
        <p14:creationId xmlns:p14="http://schemas.microsoft.com/office/powerpoint/2010/main" val="57974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smtClean="0"/>
              <a:t>Outage Capacity Region</a:t>
            </a:r>
            <a:endParaRPr lang="en-US" altLang="en-US" sz="4400" baseline="30000" smtClean="0">
              <a:solidFill>
                <a:srgbClr val="CC0000"/>
              </a:solidFill>
            </a:endParaRP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153400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2400" smtClean="0"/>
              <a:t>Two different assumptions about outage:</a:t>
            </a:r>
          </a:p>
          <a:p>
            <a:pPr lvl="1">
              <a:lnSpc>
                <a:spcPct val="100000"/>
              </a:lnSpc>
            </a:pPr>
            <a:r>
              <a:rPr lang="en-US" altLang="en-US" sz="2000" smtClean="0"/>
              <a:t>All users turned off simultaneously (common outage Pr)</a:t>
            </a:r>
          </a:p>
          <a:p>
            <a:pPr lvl="1">
              <a:lnSpc>
                <a:spcPct val="100000"/>
              </a:lnSpc>
            </a:pPr>
            <a:r>
              <a:rPr lang="en-US" altLang="en-US" sz="2000" smtClean="0"/>
              <a:t>Users turned off independently (outage probability vector </a:t>
            </a:r>
            <a:r>
              <a:rPr lang="en-US" altLang="en-US" sz="2000" u="sng" smtClean="0"/>
              <a:t>Pr</a:t>
            </a:r>
            <a:r>
              <a:rPr lang="en-US" altLang="en-US" sz="2000" smtClean="0"/>
              <a:t>)</a:t>
            </a:r>
          </a:p>
          <a:p>
            <a:pPr lvl="1">
              <a:lnSpc>
                <a:spcPct val="0"/>
              </a:lnSpc>
            </a:pPr>
            <a:endParaRPr lang="en-US" altLang="en-US" sz="2000" smtClean="0"/>
          </a:p>
          <a:p>
            <a:pPr>
              <a:lnSpc>
                <a:spcPct val="100000"/>
              </a:lnSpc>
            </a:pPr>
            <a:r>
              <a:rPr lang="en-US" altLang="en-US" sz="2400" smtClean="0"/>
              <a:t>Outage capacity region implicitly defined from the minimum outage probability associated with a given rate</a:t>
            </a:r>
            <a:endParaRPr lang="en-US" altLang="en-US" sz="2400" u="sng" smtClean="0"/>
          </a:p>
          <a:p>
            <a:pPr>
              <a:lnSpc>
                <a:spcPct val="10000"/>
              </a:lnSpc>
            </a:pPr>
            <a:endParaRPr lang="en-US" altLang="en-US" sz="2400" smtClean="0"/>
          </a:p>
          <a:p>
            <a:pPr>
              <a:lnSpc>
                <a:spcPct val="100000"/>
              </a:lnSpc>
            </a:pPr>
            <a:r>
              <a:rPr lang="en-US" altLang="en-US" sz="2400" smtClean="0"/>
              <a:t>Common outage: given (R,n), use threshold policy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If</a:t>
            </a:r>
            <a:r>
              <a:rPr lang="en-US" altLang="en-US" sz="2000" smtClean="0"/>
              <a:t> </a:t>
            </a:r>
            <a:r>
              <a:rPr lang="en-US" altLang="en-US" smtClean="0"/>
              <a:t>P</a:t>
            </a:r>
            <a:r>
              <a:rPr lang="en-US" altLang="en-US" baseline="30000" smtClean="0"/>
              <a:t>min</a:t>
            </a:r>
            <a:r>
              <a:rPr lang="en-US" altLang="en-US" smtClean="0"/>
              <a:t>(R,n)&gt;s</a:t>
            </a:r>
            <a:r>
              <a:rPr lang="en-US" altLang="en-US" baseline="30000" smtClean="0"/>
              <a:t>*</a:t>
            </a:r>
            <a:r>
              <a:rPr lang="en-US" altLang="en-US" smtClean="0"/>
              <a:t> declare an outage, otherwise assign this power to state n.</a:t>
            </a:r>
          </a:p>
          <a:p>
            <a:pPr lvl="1">
              <a:lnSpc>
                <a:spcPct val="40000"/>
              </a:lnSpc>
            </a:pPr>
            <a:endParaRPr lang="en-US" altLang="en-US" smtClean="0"/>
          </a:p>
          <a:p>
            <a:pPr lvl="1">
              <a:lnSpc>
                <a:spcPct val="100000"/>
              </a:lnSpc>
            </a:pPr>
            <a:r>
              <a:rPr lang="en-US" altLang="en-US" smtClean="0"/>
              <a:t>Power constraint dictates s</a:t>
            </a:r>
            <a:r>
              <a:rPr lang="en-US" altLang="en-US" baseline="30000" smtClean="0"/>
              <a:t>*</a:t>
            </a:r>
            <a:r>
              <a:rPr lang="en-US" altLang="en-US" smtClean="0"/>
              <a:t> :</a:t>
            </a:r>
          </a:p>
          <a:p>
            <a:pPr lvl="1">
              <a:lnSpc>
                <a:spcPct val="130000"/>
              </a:lnSpc>
            </a:pPr>
            <a:endParaRPr lang="en-US" altLang="en-US" baseline="30000" smtClean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altLang="en-US" smtClean="0">
                <a:solidFill>
                  <a:srgbClr val="3333FF"/>
                </a:solidFill>
              </a:rPr>
              <a:t>Outage probability:</a:t>
            </a:r>
          </a:p>
          <a:p>
            <a:pPr>
              <a:lnSpc>
                <a:spcPct val="40000"/>
              </a:lnSpc>
              <a:buFont typeface="Wingdings" pitchFamily="2" charset="2"/>
              <a:buNone/>
            </a:pPr>
            <a:endParaRPr lang="en-US" altLang="en-US" sz="2400" smtClean="0">
              <a:solidFill>
                <a:srgbClr val="3333FF"/>
              </a:solidFill>
            </a:endParaRPr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5029200" y="5181600"/>
          <a:ext cx="35814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50" name="Equation" r:id="rId3" imgW="1765080" imgH="279360" progId="Equation.3">
                  <p:embed/>
                </p:oleObj>
              </mc:Choice>
              <mc:Fallback>
                <p:oleObj name="Equation" r:id="rId3" imgW="176508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5181600"/>
                        <a:ext cx="3581400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3810000" y="5867400"/>
          <a:ext cx="2895600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51" name="Equation" r:id="rId5" imgW="1206360" imgH="355320" progId="Equation.3">
                  <p:embed/>
                </p:oleObj>
              </mc:Choice>
              <mc:Fallback>
                <p:oleObj name="Equation" r:id="rId5" imgW="120636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5867400"/>
                        <a:ext cx="2895600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006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smtClean="0"/>
              <a:t>Independent Outage</a:t>
            </a:r>
          </a:p>
        </p:txBody>
      </p:sp>
      <p:sp>
        <p:nvSpPr>
          <p:cNvPr id="4813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458200" cy="4572000"/>
          </a:xfrm>
        </p:spPr>
        <p:txBody>
          <a:bodyPr/>
          <a:lstStyle/>
          <a:p>
            <a:r>
              <a:rPr lang="en-US" altLang="en-US" sz="2400" smtClean="0"/>
              <a:t>With independent outage cannot use the threshold approach:</a:t>
            </a:r>
          </a:p>
          <a:p>
            <a:pPr lvl="1"/>
            <a:r>
              <a:rPr lang="en-US" altLang="en-US" smtClean="0"/>
              <a:t>Any subset of users can be active in each fading state.</a:t>
            </a:r>
          </a:p>
          <a:p>
            <a:pPr lvl="1"/>
            <a:endParaRPr lang="en-US" altLang="en-US" smtClean="0"/>
          </a:p>
          <a:p>
            <a:pPr>
              <a:lnSpc>
                <a:spcPct val="100000"/>
              </a:lnSpc>
            </a:pPr>
            <a:r>
              <a:rPr lang="en-US" altLang="en-US" sz="2400" smtClean="0"/>
              <a:t>Power allocation must determine how much power to allocate to each state and which users are on in that state.</a:t>
            </a:r>
          </a:p>
          <a:p>
            <a:pPr lvl="1"/>
            <a:endParaRPr lang="en-US" altLang="en-US" sz="2000" smtClean="0"/>
          </a:p>
          <a:p>
            <a:pPr>
              <a:lnSpc>
                <a:spcPct val="100000"/>
              </a:lnSpc>
            </a:pPr>
            <a:r>
              <a:rPr lang="en-US" altLang="en-US" sz="2400" smtClean="0"/>
              <a:t>Optimal power allocation maximizes the reward for transmitting to a given subset of users for each fading state</a:t>
            </a:r>
          </a:p>
          <a:p>
            <a:pPr lvl="1">
              <a:lnSpc>
                <a:spcPct val="100000"/>
              </a:lnSpc>
            </a:pPr>
            <a:r>
              <a:rPr lang="en-US" altLang="en-US" smtClean="0"/>
              <a:t>Reward based on user priorities and outage probabilities.</a:t>
            </a:r>
          </a:p>
          <a:p>
            <a:pPr lvl="1">
              <a:lnSpc>
                <a:spcPct val="100000"/>
              </a:lnSpc>
            </a:pPr>
            <a:r>
              <a:rPr lang="en-US" altLang="en-US" smtClean="0"/>
              <a:t>An iterative technique is used to maximize this reward.</a:t>
            </a:r>
          </a:p>
          <a:p>
            <a:pPr lvl="1">
              <a:lnSpc>
                <a:spcPct val="100000"/>
              </a:lnSpc>
            </a:pPr>
            <a:r>
              <a:rPr lang="en-US" altLang="en-US" smtClean="0"/>
              <a:t>Solution is a generalized threshold-decision rule.</a:t>
            </a:r>
          </a:p>
        </p:txBody>
      </p:sp>
    </p:spTree>
    <p:extLst>
      <p:ext uri="{BB962C8B-B14F-4D97-AF65-F5344CB8AC3E}">
        <p14:creationId xmlns:p14="http://schemas.microsoft.com/office/powerpoint/2010/main" val="147589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Broadcast Channels with ISI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7848600" cy="4405313"/>
          </a:xfrm>
          <a:noFill/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mtClean="0"/>
              <a:t>ISI introduces memory into the channel</a:t>
            </a:r>
          </a:p>
          <a:p>
            <a:pPr>
              <a:lnSpc>
                <a:spcPct val="50000"/>
              </a:lnSpc>
            </a:pPr>
            <a:endParaRPr lang="en-US" altLang="en-US" smtClean="0"/>
          </a:p>
          <a:p>
            <a:pPr>
              <a:lnSpc>
                <a:spcPct val="100000"/>
              </a:lnSpc>
            </a:pPr>
            <a:r>
              <a:rPr lang="en-US" altLang="en-US" smtClean="0"/>
              <a:t>The optimal coding strategy decomposes the channel into parallel broadcast channels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Superposition coding is applied to each subchannel.</a:t>
            </a:r>
          </a:p>
          <a:p>
            <a:pPr lvl="1">
              <a:lnSpc>
                <a:spcPct val="90000"/>
              </a:lnSpc>
            </a:pPr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mtClean="0"/>
              <a:t>Power must be optimized across subchannels and between users in each subchannel.</a:t>
            </a:r>
          </a:p>
          <a:p>
            <a:pPr>
              <a:lnSpc>
                <a:spcPct val="10000"/>
              </a:lnSpc>
              <a:buFont typeface="Wingdings" pitchFamily="2" charset="2"/>
              <a:buNone/>
            </a:pPr>
            <a:endParaRPr lang="en-US" altLang="en-US" sz="2400" smtClean="0"/>
          </a:p>
        </p:txBody>
      </p:sp>
    </p:spTree>
    <p:extLst>
      <p:ext uri="{BB962C8B-B14F-4D97-AF65-F5344CB8AC3E}">
        <p14:creationId xmlns:p14="http://schemas.microsoft.com/office/powerpoint/2010/main" val="299059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Broadcast Channel Model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3775075"/>
            <a:ext cx="8278813" cy="2363788"/>
          </a:xfrm>
          <a:noFill/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mtClean="0"/>
              <a:t>Both </a:t>
            </a:r>
            <a:r>
              <a:rPr lang="en-US" altLang="en-US" i="1" smtClean="0"/>
              <a:t>H</a:t>
            </a:r>
            <a:r>
              <a:rPr lang="en-US" altLang="en-US" i="1" baseline="-25000" smtClean="0"/>
              <a:t>1</a:t>
            </a:r>
            <a:r>
              <a:rPr lang="en-US" altLang="en-US" smtClean="0"/>
              <a:t> and </a:t>
            </a:r>
            <a:r>
              <a:rPr lang="en-US" altLang="en-US" i="1" smtClean="0"/>
              <a:t>H</a:t>
            </a:r>
            <a:r>
              <a:rPr lang="en-US" altLang="en-US" i="1" baseline="-25000" smtClean="0"/>
              <a:t>2</a:t>
            </a:r>
            <a:r>
              <a:rPr lang="en-US" altLang="en-US" baseline="-25000" smtClean="0"/>
              <a:t>  </a:t>
            </a:r>
            <a:r>
              <a:rPr lang="en-US" altLang="en-US" smtClean="0"/>
              <a:t>are finite IR filters of length </a:t>
            </a:r>
            <a:r>
              <a:rPr lang="en-US" altLang="en-US" i="1" smtClean="0"/>
              <a:t>m</a:t>
            </a:r>
            <a:r>
              <a:rPr lang="en-US" altLang="en-US" smtClean="0"/>
              <a:t>.</a:t>
            </a:r>
          </a:p>
          <a:p>
            <a:pPr>
              <a:lnSpc>
                <a:spcPct val="100000"/>
              </a:lnSpc>
            </a:pPr>
            <a:r>
              <a:rPr lang="en-US" altLang="en-US" smtClean="0"/>
              <a:t>The </a:t>
            </a:r>
            <a:r>
              <a:rPr lang="en-US" altLang="en-US" i="1" smtClean="0">
                <a:latin typeface="Book Antiqua" pitchFamily="18" charset="0"/>
              </a:rPr>
              <a:t>w</a:t>
            </a:r>
            <a:r>
              <a:rPr lang="en-US" altLang="en-US" i="1" baseline="-25000" smtClean="0">
                <a:latin typeface="Book Antiqua" pitchFamily="18" charset="0"/>
              </a:rPr>
              <a:t>1k</a:t>
            </a:r>
            <a:r>
              <a:rPr lang="en-US" altLang="en-US" i="1" smtClean="0"/>
              <a:t> </a:t>
            </a:r>
            <a:r>
              <a:rPr lang="en-US" altLang="en-US" smtClean="0"/>
              <a:t>and </a:t>
            </a:r>
            <a:r>
              <a:rPr lang="en-US" altLang="en-US" i="1" smtClean="0">
                <a:latin typeface="Book Antiqua" pitchFamily="18" charset="0"/>
              </a:rPr>
              <a:t>w</a:t>
            </a:r>
            <a:r>
              <a:rPr lang="en-US" altLang="en-US" i="1" baseline="-25000" smtClean="0">
                <a:latin typeface="Book Antiqua" pitchFamily="18" charset="0"/>
              </a:rPr>
              <a:t>2k</a:t>
            </a:r>
            <a:r>
              <a:rPr lang="en-US" altLang="en-US" smtClean="0"/>
              <a:t> are correlated noise samples.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For 1&lt;k&lt;n, we call this channel the n-block discrete Gaussian broadcast channel (n-DGBC).</a:t>
            </a:r>
          </a:p>
          <a:p>
            <a:pPr>
              <a:lnSpc>
                <a:spcPct val="100000"/>
              </a:lnSpc>
            </a:pPr>
            <a:r>
              <a:rPr lang="en-US" altLang="en-US" smtClean="0"/>
              <a:t>The channel capacity region is </a:t>
            </a:r>
            <a:r>
              <a:rPr lang="en-US" altLang="en-US" i="1" smtClean="0"/>
              <a:t>C</a:t>
            </a:r>
            <a:r>
              <a:rPr lang="en-US" altLang="en-US" smtClean="0"/>
              <a:t>=(R</a:t>
            </a:r>
            <a:r>
              <a:rPr lang="en-US" altLang="en-US" baseline="-25000" smtClean="0"/>
              <a:t>1</a:t>
            </a:r>
            <a:r>
              <a:rPr lang="en-US" altLang="en-US" smtClean="0"/>
              <a:t>,R</a:t>
            </a:r>
            <a:r>
              <a:rPr lang="en-US" altLang="en-US" baseline="-25000" smtClean="0"/>
              <a:t>2</a:t>
            </a:r>
            <a:r>
              <a:rPr lang="en-US" altLang="en-US" smtClean="0"/>
              <a:t>).</a:t>
            </a:r>
          </a:p>
        </p:txBody>
      </p:sp>
      <p:sp>
        <p:nvSpPr>
          <p:cNvPr id="15366" name="Rectangle 4"/>
          <p:cNvSpPr>
            <a:spLocks noChangeArrowheads="1"/>
          </p:cNvSpPr>
          <p:nvPr/>
        </p:nvSpPr>
        <p:spPr bwMode="auto">
          <a:xfrm>
            <a:off x="4002088" y="1782763"/>
            <a:ext cx="6524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>
                <a:latin typeface="Book Antiqua" pitchFamily="18" charset="0"/>
              </a:rPr>
              <a:t>w</a:t>
            </a:r>
            <a:r>
              <a:rPr lang="en-US" altLang="en-US" i="1" baseline="-25000">
                <a:latin typeface="Book Antiqua" pitchFamily="18" charset="0"/>
              </a:rPr>
              <a:t>1k</a:t>
            </a:r>
          </a:p>
        </p:txBody>
      </p:sp>
      <p:sp>
        <p:nvSpPr>
          <p:cNvPr id="15367" name="Line 5"/>
          <p:cNvSpPr>
            <a:spLocks noChangeShapeType="1"/>
          </p:cNvSpPr>
          <p:nvPr/>
        </p:nvSpPr>
        <p:spPr bwMode="auto">
          <a:xfrm>
            <a:off x="1395413" y="2824163"/>
            <a:ext cx="706437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8" name="Line 6"/>
          <p:cNvSpPr>
            <a:spLocks noChangeShapeType="1"/>
          </p:cNvSpPr>
          <p:nvPr/>
        </p:nvSpPr>
        <p:spPr bwMode="auto">
          <a:xfrm>
            <a:off x="2103438" y="2408238"/>
            <a:ext cx="433387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9" name="Line 7"/>
          <p:cNvSpPr>
            <a:spLocks noChangeShapeType="1"/>
          </p:cNvSpPr>
          <p:nvPr/>
        </p:nvSpPr>
        <p:spPr bwMode="auto">
          <a:xfrm>
            <a:off x="2082800" y="3240088"/>
            <a:ext cx="433388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5370" name="Group 10"/>
          <p:cNvGrpSpPr>
            <a:grpSpLocks/>
          </p:cNvGrpSpPr>
          <p:nvPr/>
        </p:nvGrpSpPr>
        <p:grpSpPr bwMode="auto">
          <a:xfrm>
            <a:off x="2519363" y="2087563"/>
            <a:ext cx="823912" cy="623887"/>
            <a:chOff x="1587" y="1315"/>
            <a:chExt cx="519" cy="393"/>
          </a:xfrm>
        </p:grpSpPr>
        <p:sp>
          <p:nvSpPr>
            <p:cNvPr id="15394" name="Rectangle 8"/>
            <p:cNvSpPr>
              <a:spLocks noChangeArrowheads="1"/>
            </p:cNvSpPr>
            <p:nvPr/>
          </p:nvSpPr>
          <p:spPr bwMode="auto">
            <a:xfrm>
              <a:off x="1591" y="1315"/>
              <a:ext cx="511" cy="393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5395" name="Rectangle 9"/>
            <p:cNvSpPr>
              <a:spLocks noChangeArrowheads="1"/>
            </p:cNvSpPr>
            <p:nvPr/>
          </p:nvSpPr>
          <p:spPr bwMode="auto">
            <a:xfrm>
              <a:off x="1587" y="1398"/>
              <a:ext cx="51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sz="2000" i="1"/>
                <a:t>H</a:t>
              </a:r>
              <a:r>
                <a:rPr lang="en-US" altLang="en-US" sz="2000" i="1" baseline="-25000"/>
                <a:t>1</a:t>
              </a:r>
              <a:r>
                <a:rPr lang="en-US" altLang="en-US" sz="2000" i="1"/>
                <a:t>(</a:t>
              </a:r>
              <a:r>
                <a:rPr lang="en-US" altLang="en-US" sz="2000" i="1">
                  <a:latin typeface="Symbol" pitchFamily="18" charset="2"/>
                </a:rPr>
                <a:t>w</a:t>
              </a:r>
              <a:r>
                <a:rPr lang="en-US" altLang="en-US" sz="2000" i="1"/>
                <a:t>)</a:t>
              </a:r>
            </a:p>
          </p:txBody>
        </p:sp>
      </p:grpSp>
      <p:sp>
        <p:nvSpPr>
          <p:cNvPr id="15371" name="Line 11"/>
          <p:cNvSpPr>
            <a:spLocks noChangeShapeType="1"/>
          </p:cNvSpPr>
          <p:nvPr/>
        </p:nvSpPr>
        <p:spPr bwMode="auto">
          <a:xfrm flipV="1">
            <a:off x="2103438" y="2392363"/>
            <a:ext cx="0" cy="8382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5372" name="Group 14"/>
          <p:cNvGrpSpPr>
            <a:grpSpLocks/>
          </p:cNvGrpSpPr>
          <p:nvPr/>
        </p:nvGrpSpPr>
        <p:grpSpPr bwMode="auto">
          <a:xfrm>
            <a:off x="2519363" y="2917825"/>
            <a:ext cx="836612" cy="623888"/>
            <a:chOff x="1587" y="1838"/>
            <a:chExt cx="527" cy="393"/>
          </a:xfrm>
        </p:grpSpPr>
        <p:sp>
          <p:nvSpPr>
            <p:cNvPr id="15392" name="Rectangle 12"/>
            <p:cNvSpPr>
              <a:spLocks noChangeArrowheads="1"/>
            </p:cNvSpPr>
            <p:nvPr/>
          </p:nvSpPr>
          <p:spPr bwMode="auto">
            <a:xfrm>
              <a:off x="1591" y="1838"/>
              <a:ext cx="511" cy="393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5393" name="Rectangle 13"/>
            <p:cNvSpPr>
              <a:spLocks noChangeArrowheads="1"/>
            </p:cNvSpPr>
            <p:nvPr/>
          </p:nvSpPr>
          <p:spPr bwMode="auto">
            <a:xfrm>
              <a:off x="1587" y="1921"/>
              <a:ext cx="52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sz="2000" i="1"/>
                <a:t>H</a:t>
              </a:r>
              <a:r>
                <a:rPr lang="en-US" altLang="en-US" sz="2000" i="1" baseline="-25000"/>
                <a:t>2</a:t>
              </a:r>
              <a:r>
                <a:rPr lang="en-US" altLang="en-US" sz="2000" i="1"/>
                <a:t>(</a:t>
              </a:r>
              <a:r>
                <a:rPr lang="en-US" altLang="en-US" sz="2000" i="1">
                  <a:latin typeface="Symbol" pitchFamily="18" charset="2"/>
                </a:rPr>
                <a:t>w</a:t>
              </a:r>
              <a:r>
                <a:rPr lang="en-US" altLang="en-US" sz="2000" i="1"/>
                <a:t>)</a:t>
              </a:r>
            </a:p>
          </p:txBody>
        </p:sp>
      </p:grpSp>
      <p:sp>
        <p:nvSpPr>
          <p:cNvPr id="15373" name="Line 15"/>
          <p:cNvSpPr>
            <a:spLocks noChangeShapeType="1"/>
          </p:cNvSpPr>
          <p:nvPr/>
        </p:nvSpPr>
        <p:spPr bwMode="auto">
          <a:xfrm>
            <a:off x="3352800" y="2408238"/>
            <a:ext cx="433388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4" name="Line 16"/>
          <p:cNvSpPr>
            <a:spLocks noChangeShapeType="1"/>
          </p:cNvSpPr>
          <p:nvPr/>
        </p:nvSpPr>
        <p:spPr bwMode="auto">
          <a:xfrm>
            <a:off x="3330575" y="3240088"/>
            <a:ext cx="433388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5375" name="Group 21"/>
          <p:cNvGrpSpPr>
            <a:grpSpLocks/>
          </p:cNvGrpSpPr>
          <p:nvPr/>
        </p:nvGrpSpPr>
        <p:grpSpPr bwMode="auto">
          <a:xfrm>
            <a:off x="3762375" y="3081338"/>
            <a:ext cx="350838" cy="336550"/>
            <a:chOff x="2370" y="1941"/>
            <a:chExt cx="221" cy="212"/>
          </a:xfrm>
        </p:grpSpPr>
        <p:sp>
          <p:nvSpPr>
            <p:cNvPr id="15388" name="Oval 17"/>
            <p:cNvSpPr>
              <a:spLocks noChangeArrowheads="1"/>
            </p:cNvSpPr>
            <p:nvPr/>
          </p:nvSpPr>
          <p:spPr bwMode="auto">
            <a:xfrm>
              <a:off x="2370" y="1941"/>
              <a:ext cx="221" cy="212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15389" name="Group 20"/>
            <p:cNvGrpSpPr>
              <a:grpSpLocks/>
            </p:cNvGrpSpPr>
            <p:nvPr/>
          </p:nvGrpSpPr>
          <p:grpSpPr bwMode="auto">
            <a:xfrm>
              <a:off x="2417" y="1984"/>
              <a:ext cx="127" cy="127"/>
              <a:chOff x="2417" y="1984"/>
              <a:chExt cx="127" cy="127"/>
            </a:xfrm>
          </p:grpSpPr>
          <p:sp>
            <p:nvSpPr>
              <p:cNvPr id="15390" name="Line 18"/>
              <p:cNvSpPr>
                <a:spLocks noChangeShapeType="1"/>
              </p:cNvSpPr>
              <p:nvPr/>
            </p:nvSpPr>
            <p:spPr bwMode="auto">
              <a:xfrm>
                <a:off x="2480" y="1984"/>
                <a:ext cx="0" cy="127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91" name="Line 19"/>
              <p:cNvSpPr>
                <a:spLocks noChangeShapeType="1"/>
              </p:cNvSpPr>
              <p:nvPr/>
            </p:nvSpPr>
            <p:spPr bwMode="auto">
              <a:xfrm>
                <a:off x="2417" y="2047"/>
                <a:ext cx="127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5376" name="Group 26"/>
          <p:cNvGrpSpPr>
            <a:grpSpLocks/>
          </p:cNvGrpSpPr>
          <p:nvPr/>
        </p:nvGrpSpPr>
        <p:grpSpPr bwMode="auto">
          <a:xfrm>
            <a:off x="3762375" y="2252663"/>
            <a:ext cx="350838" cy="336550"/>
            <a:chOff x="2370" y="1419"/>
            <a:chExt cx="221" cy="212"/>
          </a:xfrm>
        </p:grpSpPr>
        <p:sp>
          <p:nvSpPr>
            <p:cNvPr id="15384" name="Oval 22"/>
            <p:cNvSpPr>
              <a:spLocks noChangeArrowheads="1"/>
            </p:cNvSpPr>
            <p:nvPr/>
          </p:nvSpPr>
          <p:spPr bwMode="auto">
            <a:xfrm>
              <a:off x="2370" y="1419"/>
              <a:ext cx="221" cy="212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15385" name="Group 25"/>
            <p:cNvGrpSpPr>
              <a:grpSpLocks/>
            </p:cNvGrpSpPr>
            <p:nvPr/>
          </p:nvGrpSpPr>
          <p:grpSpPr bwMode="auto">
            <a:xfrm>
              <a:off x="2417" y="1462"/>
              <a:ext cx="127" cy="127"/>
              <a:chOff x="2417" y="1462"/>
              <a:chExt cx="127" cy="127"/>
            </a:xfrm>
          </p:grpSpPr>
          <p:sp>
            <p:nvSpPr>
              <p:cNvPr id="15386" name="Line 23"/>
              <p:cNvSpPr>
                <a:spLocks noChangeShapeType="1"/>
              </p:cNvSpPr>
              <p:nvPr/>
            </p:nvSpPr>
            <p:spPr bwMode="auto">
              <a:xfrm>
                <a:off x="2480" y="1462"/>
                <a:ext cx="0" cy="127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87" name="Line 24"/>
              <p:cNvSpPr>
                <a:spLocks noChangeShapeType="1"/>
              </p:cNvSpPr>
              <p:nvPr/>
            </p:nvSpPr>
            <p:spPr bwMode="auto">
              <a:xfrm>
                <a:off x="2417" y="1525"/>
                <a:ext cx="127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5377" name="Line 27"/>
          <p:cNvSpPr>
            <a:spLocks noChangeShapeType="1"/>
          </p:cNvSpPr>
          <p:nvPr/>
        </p:nvSpPr>
        <p:spPr bwMode="auto">
          <a:xfrm>
            <a:off x="3930650" y="1973263"/>
            <a:ext cx="0" cy="274637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8" name="Line 28"/>
          <p:cNvSpPr>
            <a:spLocks noChangeShapeType="1"/>
          </p:cNvSpPr>
          <p:nvPr/>
        </p:nvSpPr>
        <p:spPr bwMode="auto">
          <a:xfrm>
            <a:off x="3930650" y="2803525"/>
            <a:ext cx="0" cy="27463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9" name="Rectangle 29"/>
          <p:cNvSpPr>
            <a:spLocks noChangeArrowheads="1"/>
          </p:cNvSpPr>
          <p:nvPr/>
        </p:nvSpPr>
        <p:spPr bwMode="auto">
          <a:xfrm>
            <a:off x="3968750" y="2641600"/>
            <a:ext cx="6524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>
                <a:latin typeface="Book Antiqua" pitchFamily="18" charset="0"/>
              </a:rPr>
              <a:t>w</a:t>
            </a:r>
            <a:r>
              <a:rPr lang="en-US" altLang="en-US" i="1" baseline="-25000">
                <a:latin typeface="Book Antiqua" pitchFamily="18" charset="0"/>
              </a:rPr>
              <a:t>2k</a:t>
            </a:r>
          </a:p>
        </p:txBody>
      </p:sp>
      <p:sp>
        <p:nvSpPr>
          <p:cNvPr id="15380" name="Line 30"/>
          <p:cNvSpPr>
            <a:spLocks noChangeShapeType="1"/>
          </p:cNvSpPr>
          <p:nvPr/>
        </p:nvSpPr>
        <p:spPr bwMode="auto">
          <a:xfrm>
            <a:off x="4116388" y="3236913"/>
            <a:ext cx="706437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1" name="Line 31"/>
          <p:cNvSpPr>
            <a:spLocks noChangeShapeType="1"/>
          </p:cNvSpPr>
          <p:nvPr/>
        </p:nvSpPr>
        <p:spPr bwMode="auto">
          <a:xfrm>
            <a:off x="4124325" y="2422525"/>
            <a:ext cx="706438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2" name="Rectangle 32"/>
          <p:cNvSpPr>
            <a:spLocks noChangeArrowheads="1"/>
          </p:cNvSpPr>
          <p:nvPr/>
        </p:nvSpPr>
        <p:spPr bwMode="auto">
          <a:xfrm>
            <a:off x="873125" y="2533650"/>
            <a:ext cx="4270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b="0" i="1">
                <a:latin typeface="Book Antiqua" pitchFamily="18" charset="0"/>
              </a:rPr>
              <a:t>x</a:t>
            </a:r>
            <a:r>
              <a:rPr lang="en-US" altLang="en-US" b="0" i="1" baseline="-25000">
                <a:latin typeface="Book Antiqua" pitchFamily="18" charset="0"/>
              </a:rPr>
              <a:t>k</a:t>
            </a:r>
          </a:p>
        </p:txBody>
      </p:sp>
      <p:graphicFrame>
        <p:nvGraphicFramePr>
          <p:cNvPr id="15362" name="Object 33"/>
          <p:cNvGraphicFramePr>
            <a:graphicFrameLocks/>
          </p:cNvGraphicFramePr>
          <p:nvPr/>
        </p:nvGraphicFramePr>
        <p:xfrm>
          <a:off x="4943475" y="1960563"/>
          <a:ext cx="2328863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98" name="Corel Equation 1.0 Equation" r:id="rId3" imgW="1193760" imgH="431640" progId="CorelEquation">
                  <p:embed/>
                </p:oleObj>
              </mc:Choice>
              <mc:Fallback>
                <p:oleObj name="Corel Equation 1.0 Equation" r:id="rId3" imgW="1193760" imgH="431640" progId="CorelEquation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3475" y="1960563"/>
                        <a:ext cx="2328863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34"/>
          <p:cNvGraphicFramePr>
            <a:graphicFrameLocks/>
          </p:cNvGraphicFramePr>
          <p:nvPr/>
        </p:nvGraphicFramePr>
        <p:xfrm>
          <a:off x="4956175" y="2790825"/>
          <a:ext cx="2405063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99" name="Corel Equation 1.0 Equation" r:id="rId5" imgW="1231560" imgH="431640" progId="CorelEquation">
                  <p:embed/>
                </p:oleObj>
              </mc:Choice>
              <mc:Fallback>
                <p:oleObj name="Corel Equation 1.0 Equation" r:id="rId5" imgW="1231560" imgH="431640" progId="CorelEquation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6175" y="2790825"/>
                        <a:ext cx="2405063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83" name="Line 35"/>
          <p:cNvSpPr>
            <a:spLocks noChangeShapeType="1"/>
          </p:cNvSpPr>
          <p:nvPr/>
        </p:nvSpPr>
        <p:spPr bwMode="auto">
          <a:xfrm>
            <a:off x="2265363" y="5259388"/>
            <a:ext cx="173037" cy="0"/>
          </a:xfrm>
          <a:prstGeom prst="line">
            <a:avLst/>
          </a:prstGeom>
          <a:noFill/>
          <a:ln w="25400">
            <a:solidFill>
              <a:srgbClr val="0000CC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88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Circular Channel Model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9425" y="1779588"/>
            <a:ext cx="8394700" cy="4114800"/>
          </a:xfrm>
          <a:noFill/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mtClean="0"/>
              <a:t>Define the zero padded filters as:</a:t>
            </a:r>
          </a:p>
          <a:p>
            <a:pPr>
              <a:lnSpc>
                <a:spcPct val="100000"/>
              </a:lnSpc>
              <a:buFont typeface="Wingdings" pitchFamily="2" charset="2"/>
              <a:buNone/>
            </a:pPr>
            <a:endParaRPr lang="en-US" altLang="en-US" smtClean="0"/>
          </a:p>
          <a:p>
            <a:pPr>
              <a:lnSpc>
                <a:spcPct val="40000"/>
              </a:lnSpc>
              <a:buFont typeface="Wingdings" pitchFamily="2" charset="2"/>
              <a:buNone/>
            </a:pPr>
            <a:endParaRPr lang="en-US" altLang="en-US" smtClean="0"/>
          </a:p>
          <a:p>
            <a:r>
              <a:rPr lang="en-US" altLang="en-US" smtClean="0"/>
              <a:t>The n-Block Circular Gaussian Broadcast Channel (n-CGBC) is defined based on circular convolution:</a:t>
            </a:r>
          </a:p>
        </p:txBody>
      </p:sp>
      <p:graphicFrame>
        <p:nvGraphicFramePr>
          <p:cNvPr id="16386" name="Object 4"/>
          <p:cNvGraphicFramePr>
            <a:graphicFrameLocks/>
          </p:cNvGraphicFramePr>
          <p:nvPr/>
        </p:nvGraphicFramePr>
        <p:xfrm>
          <a:off x="2301875" y="2360613"/>
          <a:ext cx="38798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26" name="Corel Equation 1.0 Equation" r:id="rId3" imgW="1574640" imgH="241200" progId="CorelEquation">
                  <p:embed/>
                </p:oleObj>
              </mc:Choice>
              <mc:Fallback>
                <p:oleObj name="Corel Equation 1.0 Equation" r:id="rId3" imgW="1574640" imgH="241200" progId="CorelEquation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1875" y="2360613"/>
                        <a:ext cx="3879850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5"/>
          <p:cNvGraphicFramePr>
            <a:graphicFrameLocks/>
          </p:cNvGraphicFramePr>
          <p:nvPr/>
        </p:nvGraphicFramePr>
        <p:xfrm>
          <a:off x="1576388" y="4195763"/>
          <a:ext cx="4338637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27" name="Corel Equation 1.0 Equation" r:id="rId5" imgW="2222280" imgH="431640" progId="CorelEquation">
                  <p:embed/>
                </p:oleObj>
              </mc:Choice>
              <mc:Fallback>
                <p:oleObj name="Corel Equation 1.0 Equation" r:id="rId5" imgW="2222280" imgH="431640" progId="CorelEquation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6388" y="4195763"/>
                        <a:ext cx="4338637" cy="79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6"/>
          <p:cNvGraphicFramePr>
            <a:graphicFrameLocks/>
          </p:cNvGraphicFramePr>
          <p:nvPr/>
        </p:nvGraphicFramePr>
        <p:xfrm>
          <a:off x="1587500" y="5072063"/>
          <a:ext cx="4470400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28" name="Corel Equation 1.0 Equation" r:id="rId7" imgW="2298600" imgH="431640" progId="CorelEquation">
                  <p:embed/>
                </p:oleObj>
              </mc:Choice>
              <mc:Fallback>
                <p:oleObj name="Corel Equation 1.0 Equation" r:id="rId7" imgW="2298600" imgH="431640" progId="CorelEquation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500" y="5072063"/>
                        <a:ext cx="4470400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391" name="Group 9"/>
          <p:cNvGrpSpPr>
            <a:grpSpLocks/>
          </p:cNvGrpSpPr>
          <p:nvPr/>
        </p:nvGrpSpPr>
        <p:grpSpPr bwMode="auto">
          <a:xfrm>
            <a:off x="6816725" y="4826000"/>
            <a:ext cx="1035050" cy="457200"/>
            <a:chOff x="4294" y="3040"/>
            <a:chExt cx="652" cy="288"/>
          </a:xfrm>
        </p:grpSpPr>
        <p:sp>
          <p:nvSpPr>
            <p:cNvPr id="16393" name="Rectangle 7"/>
            <p:cNvSpPr>
              <a:spLocks noChangeArrowheads="1"/>
            </p:cNvSpPr>
            <p:nvPr/>
          </p:nvSpPr>
          <p:spPr bwMode="auto">
            <a:xfrm>
              <a:off x="4294" y="3040"/>
              <a:ext cx="65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b="0" i="1">
                  <a:latin typeface="Math" charset="0"/>
                </a:rPr>
                <a:t>0&lt;k&lt;n</a:t>
              </a:r>
            </a:p>
          </p:txBody>
        </p:sp>
        <p:sp>
          <p:nvSpPr>
            <p:cNvPr id="16394" name="Line 8"/>
            <p:cNvSpPr>
              <a:spLocks noChangeShapeType="1"/>
            </p:cNvSpPr>
            <p:nvPr/>
          </p:nvSpPr>
          <p:spPr bwMode="auto">
            <a:xfrm flipV="1">
              <a:off x="4460" y="3250"/>
              <a:ext cx="84" cy="1"/>
            </a:xfrm>
            <a:prstGeom prst="line">
              <a:avLst/>
            </a:prstGeom>
            <a:noFill/>
            <a:ln w="25400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392" name="Rectangle 10"/>
          <p:cNvSpPr>
            <a:spLocks noChangeArrowheads="1"/>
          </p:cNvSpPr>
          <p:nvPr/>
        </p:nvSpPr>
        <p:spPr bwMode="auto">
          <a:xfrm>
            <a:off x="871538" y="5948363"/>
            <a:ext cx="595153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800"/>
              <a:t>where ((</a:t>
            </a:r>
            <a:r>
              <a:rPr lang="en-US" altLang="en-US" sz="2800" baseline="20000"/>
              <a:t>.</a:t>
            </a:r>
            <a:r>
              <a:rPr lang="en-US" altLang="en-US" sz="2800"/>
              <a:t>)) denotes addition modulo </a:t>
            </a:r>
            <a:r>
              <a:rPr lang="en-US" altLang="en-US" sz="2800" b="0" i="1">
                <a:latin typeface="Math" charset="0"/>
              </a:rPr>
              <a:t>n</a:t>
            </a:r>
            <a:r>
              <a:rPr lang="en-US" altLang="en-US" sz="28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5428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Equivalent Channel Model</a:t>
            </a:r>
          </a:p>
        </p:txBody>
      </p:sp>
      <p:sp>
        <p:nvSpPr>
          <p:cNvPr id="174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1025" y="1778000"/>
            <a:ext cx="7848600" cy="4114800"/>
          </a:xfrm>
          <a:noFill/>
        </p:spPr>
        <p:txBody>
          <a:bodyPr/>
          <a:lstStyle/>
          <a:p>
            <a:r>
              <a:rPr lang="en-US" altLang="en-US" smtClean="0"/>
              <a:t>Taking DFTs of both sides yields</a:t>
            </a:r>
          </a:p>
          <a:p>
            <a:pPr>
              <a:buFont typeface="Wingdings" pitchFamily="2" charset="2"/>
              <a:buNone/>
            </a:pPr>
            <a:endParaRPr lang="en-US" altLang="en-US" smtClean="0"/>
          </a:p>
          <a:p>
            <a:pPr>
              <a:lnSpc>
                <a:spcPct val="130000"/>
              </a:lnSpc>
              <a:buFont typeface="Wingdings" pitchFamily="2" charset="2"/>
              <a:buNone/>
            </a:pPr>
            <a:endParaRPr lang="en-US" altLang="en-US" smtClean="0"/>
          </a:p>
          <a:p>
            <a:pPr>
              <a:lnSpc>
                <a:spcPct val="100000"/>
              </a:lnSpc>
            </a:pPr>
            <a:r>
              <a:rPr lang="en-US" altLang="en-US" smtClean="0"/>
              <a:t>Dividing by </a:t>
            </a:r>
            <a:r>
              <a:rPr lang="en-US" altLang="en-US" i="1" smtClean="0"/>
              <a:t>H</a:t>
            </a:r>
            <a:r>
              <a:rPr lang="en-US" altLang="en-US" smtClean="0"/>
              <a:t> and using additional properties of the DFT yields</a:t>
            </a:r>
          </a:p>
        </p:txBody>
      </p:sp>
      <p:graphicFrame>
        <p:nvGraphicFramePr>
          <p:cNvPr id="17410" name="Object 4"/>
          <p:cNvGraphicFramePr>
            <a:graphicFrameLocks/>
          </p:cNvGraphicFramePr>
          <p:nvPr/>
        </p:nvGraphicFramePr>
        <p:xfrm>
          <a:off x="2181225" y="2432050"/>
          <a:ext cx="2046288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58" name="Corel Equation 1.0 Equation" r:id="rId3" imgW="1079280" imgH="253800" progId="CorelEquation">
                  <p:embed/>
                </p:oleObj>
              </mc:Choice>
              <mc:Fallback>
                <p:oleObj name="Corel Equation 1.0 Equation" r:id="rId3" imgW="1079280" imgH="253800" progId="CorelEquation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1225" y="2432050"/>
                        <a:ext cx="2046288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5"/>
          <p:cNvGraphicFramePr>
            <a:graphicFrameLocks/>
          </p:cNvGraphicFramePr>
          <p:nvPr/>
        </p:nvGraphicFramePr>
        <p:xfrm>
          <a:off x="2193925" y="2974975"/>
          <a:ext cx="2138363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59" name="Corel Equation 1.0 Equation" r:id="rId5" imgW="1130040" imgH="253800" progId="CorelEquation">
                  <p:embed/>
                </p:oleObj>
              </mc:Choice>
              <mc:Fallback>
                <p:oleObj name="Corel Equation 1.0 Equation" r:id="rId5" imgW="1130040" imgH="253800" progId="CorelEquation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3925" y="2974975"/>
                        <a:ext cx="2138363" cy="46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417" name="Group 8"/>
          <p:cNvGrpSpPr>
            <a:grpSpLocks/>
          </p:cNvGrpSpPr>
          <p:nvPr/>
        </p:nvGrpSpPr>
        <p:grpSpPr bwMode="auto">
          <a:xfrm>
            <a:off x="4914900" y="2749550"/>
            <a:ext cx="981075" cy="457200"/>
            <a:chOff x="3096" y="1732"/>
            <a:chExt cx="618" cy="288"/>
          </a:xfrm>
        </p:grpSpPr>
        <p:sp>
          <p:nvSpPr>
            <p:cNvPr id="17427" name="Rectangle 6"/>
            <p:cNvSpPr>
              <a:spLocks noChangeArrowheads="1"/>
            </p:cNvSpPr>
            <p:nvPr/>
          </p:nvSpPr>
          <p:spPr bwMode="auto">
            <a:xfrm>
              <a:off x="3096" y="1732"/>
              <a:ext cx="61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i="1"/>
                <a:t>0&lt;j&lt;n</a:t>
              </a:r>
            </a:p>
          </p:txBody>
        </p:sp>
        <p:sp>
          <p:nvSpPr>
            <p:cNvPr id="17428" name="Line 7"/>
            <p:cNvSpPr>
              <a:spLocks noChangeShapeType="1"/>
            </p:cNvSpPr>
            <p:nvPr/>
          </p:nvSpPr>
          <p:spPr bwMode="auto">
            <a:xfrm flipV="1">
              <a:off x="3262" y="1942"/>
              <a:ext cx="84" cy="1"/>
            </a:xfrm>
            <a:prstGeom prst="line">
              <a:avLst/>
            </a:prstGeom>
            <a:noFill/>
            <a:ln w="25400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418" name="Rectangle 9"/>
          <p:cNvSpPr>
            <a:spLocks noChangeArrowheads="1"/>
          </p:cNvSpPr>
          <p:nvPr/>
        </p:nvSpPr>
        <p:spPr bwMode="auto">
          <a:xfrm>
            <a:off x="2894013" y="3413125"/>
            <a:ext cx="4206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800"/>
              <a:t>~</a:t>
            </a:r>
          </a:p>
        </p:txBody>
      </p:sp>
      <p:grpSp>
        <p:nvGrpSpPr>
          <p:cNvPr id="17419" name="Group 12"/>
          <p:cNvGrpSpPr>
            <a:grpSpLocks/>
          </p:cNvGrpSpPr>
          <p:nvPr/>
        </p:nvGrpSpPr>
        <p:grpSpPr bwMode="auto">
          <a:xfrm>
            <a:off x="2162175" y="4629150"/>
            <a:ext cx="1646238" cy="917575"/>
            <a:chOff x="1362" y="2916"/>
            <a:chExt cx="1037" cy="578"/>
          </a:xfrm>
        </p:grpSpPr>
        <p:graphicFrame>
          <p:nvGraphicFramePr>
            <p:cNvPr id="17413" name="Object 10"/>
            <p:cNvGraphicFramePr>
              <a:graphicFrameLocks/>
            </p:cNvGraphicFramePr>
            <p:nvPr/>
          </p:nvGraphicFramePr>
          <p:xfrm>
            <a:off x="1362" y="2916"/>
            <a:ext cx="1011" cy="2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760" name="Corel Equation 1.0 Equation" r:id="rId7" imgW="850680" imgH="228600" progId="CorelEquation">
                    <p:embed/>
                  </p:oleObj>
                </mc:Choice>
                <mc:Fallback>
                  <p:oleObj name="Corel Equation 1.0 Equation" r:id="rId7" imgW="850680" imgH="228600" progId="CorelEquation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62" y="2916"/>
                          <a:ext cx="1011" cy="2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14" name="Object 11"/>
            <p:cNvGraphicFramePr>
              <a:graphicFrameLocks/>
            </p:cNvGraphicFramePr>
            <p:nvPr/>
          </p:nvGraphicFramePr>
          <p:xfrm>
            <a:off x="1362" y="3238"/>
            <a:ext cx="1037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761" name="Corel Equation 1.0 Equation" r:id="rId9" imgW="876240" imgH="228600" progId="CorelEquation">
                    <p:embed/>
                  </p:oleObj>
                </mc:Choice>
                <mc:Fallback>
                  <p:oleObj name="Corel Equation 1.0 Equation" r:id="rId9" imgW="876240" imgH="228600" progId="CorelEquation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62" y="3238"/>
                          <a:ext cx="1037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420" name="Rectangle 13"/>
          <p:cNvSpPr>
            <a:spLocks noChangeArrowheads="1"/>
          </p:cNvSpPr>
          <p:nvPr/>
        </p:nvSpPr>
        <p:spPr bwMode="auto">
          <a:xfrm>
            <a:off x="785813" y="5678488"/>
            <a:ext cx="778986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/>
              <a:t>where {</a:t>
            </a:r>
            <a:r>
              <a:rPr lang="en-US" altLang="en-US" i="1"/>
              <a:t>V</a:t>
            </a:r>
            <a:r>
              <a:rPr lang="en-US" altLang="en-US" i="1" baseline="-25000"/>
              <a:t>1j</a:t>
            </a:r>
            <a:r>
              <a:rPr lang="en-US" altLang="en-US"/>
              <a:t>} and {</a:t>
            </a:r>
            <a:r>
              <a:rPr lang="en-US" altLang="en-US" i="1"/>
              <a:t>V</a:t>
            </a:r>
            <a:r>
              <a:rPr lang="en-US" altLang="en-US" i="1" baseline="-25000"/>
              <a:t>2j</a:t>
            </a:r>
            <a:r>
              <a:rPr lang="en-US" altLang="en-US"/>
              <a:t>} are independent zero-mean Gaussian </a:t>
            </a:r>
          </a:p>
          <a:p>
            <a:r>
              <a:rPr lang="en-US" altLang="en-US"/>
              <a:t>random variables with</a:t>
            </a:r>
          </a:p>
        </p:txBody>
      </p:sp>
      <p:graphicFrame>
        <p:nvGraphicFramePr>
          <p:cNvPr id="17412" name="Object 14"/>
          <p:cNvGraphicFramePr>
            <a:graphicFrameLocks/>
          </p:cNvGraphicFramePr>
          <p:nvPr/>
        </p:nvGraphicFramePr>
        <p:xfrm>
          <a:off x="3830638" y="6062663"/>
          <a:ext cx="3908425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62" name="Corel Equation 1.0 Equation" r:id="rId11" imgW="1993680" imgH="253800" progId="CorelEquation">
                  <p:embed/>
                </p:oleObj>
              </mc:Choice>
              <mc:Fallback>
                <p:oleObj name="Corel Equation 1.0 Equation" r:id="rId11" imgW="1993680" imgH="253800" progId="CorelEquation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0638" y="6062663"/>
                        <a:ext cx="3908425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421" name="Group 17"/>
          <p:cNvGrpSpPr>
            <a:grpSpLocks/>
          </p:cNvGrpSpPr>
          <p:nvPr/>
        </p:nvGrpSpPr>
        <p:grpSpPr bwMode="auto">
          <a:xfrm>
            <a:off x="4879975" y="4792663"/>
            <a:ext cx="981075" cy="457200"/>
            <a:chOff x="3074" y="3019"/>
            <a:chExt cx="618" cy="288"/>
          </a:xfrm>
        </p:grpSpPr>
        <p:sp>
          <p:nvSpPr>
            <p:cNvPr id="17425" name="Rectangle 15"/>
            <p:cNvSpPr>
              <a:spLocks noChangeArrowheads="1"/>
            </p:cNvSpPr>
            <p:nvPr/>
          </p:nvSpPr>
          <p:spPr bwMode="auto">
            <a:xfrm>
              <a:off x="3074" y="3019"/>
              <a:ext cx="61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i="1"/>
                <a:t>0&lt;j&lt;n</a:t>
              </a:r>
            </a:p>
          </p:txBody>
        </p:sp>
        <p:sp>
          <p:nvSpPr>
            <p:cNvPr id="17426" name="Line 16"/>
            <p:cNvSpPr>
              <a:spLocks noChangeShapeType="1"/>
            </p:cNvSpPr>
            <p:nvPr/>
          </p:nvSpPr>
          <p:spPr bwMode="auto">
            <a:xfrm flipV="1">
              <a:off x="3240" y="3229"/>
              <a:ext cx="84" cy="1"/>
            </a:xfrm>
            <a:prstGeom prst="line">
              <a:avLst/>
            </a:prstGeom>
            <a:noFill/>
            <a:ln w="25400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422" name="Group 20"/>
          <p:cNvGrpSpPr>
            <a:grpSpLocks/>
          </p:cNvGrpSpPr>
          <p:nvPr/>
        </p:nvGrpSpPr>
        <p:grpSpPr bwMode="auto">
          <a:xfrm>
            <a:off x="2138363" y="5757863"/>
            <a:ext cx="1257300" cy="80962"/>
            <a:chOff x="1347" y="3627"/>
            <a:chExt cx="792" cy="51"/>
          </a:xfrm>
        </p:grpSpPr>
        <p:sp>
          <p:nvSpPr>
            <p:cNvPr id="17423" name="Line 18"/>
            <p:cNvSpPr>
              <a:spLocks noChangeShapeType="1"/>
            </p:cNvSpPr>
            <p:nvPr/>
          </p:nvSpPr>
          <p:spPr bwMode="auto">
            <a:xfrm flipH="1">
              <a:off x="1347" y="3627"/>
              <a:ext cx="24" cy="51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24" name="Line 19"/>
            <p:cNvSpPr>
              <a:spLocks noChangeShapeType="1"/>
            </p:cNvSpPr>
            <p:nvPr/>
          </p:nvSpPr>
          <p:spPr bwMode="auto">
            <a:xfrm flipH="1">
              <a:off x="2115" y="3627"/>
              <a:ext cx="24" cy="51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1386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Parallel Channel Model</a:t>
            </a:r>
          </a:p>
        </p:txBody>
      </p:sp>
      <p:sp>
        <p:nvSpPr>
          <p:cNvPr id="60419" name="Line 4"/>
          <p:cNvSpPr>
            <a:spLocks noChangeShapeType="1"/>
          </p:cNvSpPr>
          <p:nvPr/>
        </p:nvSpPr>
        <p:spPr bwMode="auto">
          <a:xfrm>
            <a:off x="1116013" y="2744788"/>
            <a:ext cx="65246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0" name="Line 5"/>
          <p:cNvSpPr>
            <a:spLocks noChangeShapeType="1"/>
          </p:cNvSpPr>
          <p:nvPr/>
        </p:nvSpPr>
        <p:spPr bwMode="auto">
          <a:xfrm>
            <a:off x="1776413" y="2462213"/>
            <a:ext cx="65246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1" name="Line 6"/>
          <p:cNvSpPr>
            <a:spLocks noChangeShapeType="1"/>
          </p:cNvSpPr>
          <p:nvPr/>
        </p:nvSpPr>
        <p:spPr bwMode="auto">
          <a:xfrm>
            <a:off x="1782763" y="3022600"/>
            <a:ext cx="65246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2" name="Line 7"/>
          <p:cNvSpPr>
            <a:spLocks noChangeShapeType="1"/>
          </p:cNvSpPr>
          <p:nvPr/>
        </p:nvSpPr>
        <p:spPr bwMode="auto">
          <a:xfrm>
            <a:off x="1770063" y="2466975"/>
            <a:ext cx="0" cy="5667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3" name="Oval 8"/>
          <p:cNvSpPr>
            <a:spLocks noChangeArrowheads="1"/>
          </p:cNvSpPr>
          <p:nvPr/>
        </p:nvSpPr>
        <p:spPr bwMode="auto">
          <a:xfrm>
            <a:off x="2422525" y="2279650"/>
            <a:ext cx="363538" cy="347663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60424" name="Text Box 9"/>
          <p:cNvSpPr txBox="1">
            <a:spLocks noChangeArrowheads="1"/>
          </p:cNvSpPr>
          <p:nvPr/>
        </p:nvSpPr>
        <p:spPr bwMode="auto">
          <a:xfrm>
            <a:off x="2432050" y="2284413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60425" name="Oval 10"/>
          <p:cNvSpPr>
            <a:spLocks noChangeArrowheads="1"/>
          </p:cNvSpPr>
          <p:nvPr/>
        </p:nvSpPr>
        <p:spPr bwMode="auto">
          <a:xfrm>
            <a:off x="2430463" y="2838450"/>
            <a:ext cx="363537" cy="347663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60426" name="Text Box 11"/>
          <p:cNvSpPr txBox="1">
            <a:spLocks noChangeArrowheads="1"/>
          </p:cNvSpPr>
          <p:nvPr/>
        </p:nvSpPr>
        <p:spPr bwMode="auto">
          <a:xfrm>
            <a:off x="2439988" y="2843213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60427" name="Line 12"/>
          <p:cNvSpPr>
            <a:spLocks noChangeShapeType="1"/>
          </p:cNvSpPr>
          <p:nvPr/>
        </p:nvSpPr>
        <p:spPr bwMode="auto">
          <a:xfrm>
            <a:off x="2582863" y="1958975"/>
            <a:ext cx="0" cy="3349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8" name="Line 13"/>
          <p:cNvSpPr>
            <a:spLocks noChangeShapeType="1"/>
          </p:cNvSpPr>
          <p:nvPr/>
        </p:nvSpPr>
        <p:spPr bwMode="auto">
          <a:xfrm flipV="1">
            <a:off x="2619375" y="3170238"/>
            <a:ext cx="0" cy="3349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9" name="Line 14"/>
          <p:cNvSpPr>
            <a:spLocks noChangeShapeType="1"/>
          </p:cNvSpPr>
          <p:nvPr/>
        </p:nvSpPr>
        <p:spPr bwMode="auto">
          <a:xfrm>
            <a:off x="2800350" y="2455863"/>
            <a:ext cx="65246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30" name="Line 15"/>
          <p:cNvSpPr>
            <a:spLocks noChangeShapeType="1"/>
          </p:cNvSpPr>
          <p:nvPr/>
        </p:nvSpPr>
        <p:spPr bwMode="auto">
          <a:xfrm>
            <a:off x="2806700" y="3016250"/>
            <a:ext cx="65246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31" name="Text Box 17"/>
          <p:cNvSpPr txBox="1">
            <a:spLocks noChangeArrowheads="1"/>
          </p:cNvSpPr>
          <p:nvPr/>
        </p:nvSpPr>
        <p:spPr bwMode="auto">
          <a:xfrm>
            <a:off x="646113" y="2433638"/>
            <a:ext cx="4746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>
                <a:solidFill>
                  <a:srgbClr val="000000"/>
                </a:solidFill>
              </a:rPr>
              <a:t>X</a:t>
            </a:r>
            <a:r>
              <a:rPr lang="en-US" altLang="en-US" i="1" baseline="-25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60432" name="Text Box 18"/>
          <p:cNvSpPr txBox="1">
            <a:spLocks noChangeArrowheads="1"/>
          </p:cNvSpPr>
          <p:nvPr/>
        </p:nvSpPr>
        <p:spPr bwMode="auto">
          <a:xfrm>
            <a:off x="2714625" y="1816100"/>
            <a:ext cx="549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/>
              <a:t>V</a:t>
            </a:r>
            <a:r>
              <a:rPr lang="en-US" altLang="en-US" i="1" baseline="-25000"/>
              <a:t>11</a:t>
            </a:r>
          </a:p>
        </p:txBody>
      </p:sp>
      <p:sp>
        <p:nvSpPr>
          <p:cNvPr id="60433" name="Text Box 19"/>
          <p:cNvSpPr txBox="1">
            <a:spLocks noChangeArrowheads="1"/>
          </p:cNvSpPr>
          <p:nvPr/>
        </p:nvSpPr>
        <p:spPr bwMode="auto">
          <a:xfrm>
            <a:off x="2720975" y="3189288"/>
            <a:ext cx="5635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>
                <a:solidFill>
                  <a:srgbClr val="CC0000"/>
                </a:solidFill>
              </a:rPr>
              <a:t>V</a:t>
            </a:r>
            <a:r>
              <a:rPr lang="en-US" altLang="en-US" i="1" baseline="-25000">
                <a:solidFill>
                  <a:srgbClr val="CC0000"/>
                </a:solidFill>
              </a:rPr>
              <a:t>21</a:t>
            </a:r>
          </a:p>
        </p:txBody>
      </p:sp>
      <p:sp>
        <p:nvSpPr>
          <p:cNvPr id="60434" name="Text Box 20"/>
          <p:cNvSpPr txBox="1">
            <a:spLocks noChangeArrowheads="1"/>
          </p:cNvSpPr>
          <p:nvPr/>
        </p:nvSpPr>
        <p:spPr bwMode="auto">
          <a:xfrm>
            <a:off x="3519488" y="2214563"/>
            <a:ext cx="546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>
                <a:solidFill>
                  <a:srgbClr val="000000"/>
                </a:solidFill>
              </a:rPr>
              <a:t>Y</a:t>
            </a:r>
            <a:r>
              <a:rPr lang="en-US" altLang="en-US" i="1" baseline="-25000">
                <a:solidFill>
                  <a:srgbClr val="000000"/>
                </a:solidFill>
              </a:rPr>
              <a:t>11</a:t>
            </a:r>
          </a:p>
        </p:txBody>
      </p:sp>
      <p:sp>
        <p:nvSpPr>
          <p:cNvPr id="60435" name="Text Box 21"/>
          <p:cNvSpPr txBox="1">
            <a:spLocks noChangeArrowheads="1"/>
          </p:cNvSpPr>
          <p:nvPr/>
        </p:nvSpPr>
        <p:spPr bwMode="auto">
          <a:xfrm>
            <a:off x="3511550" y="2819400"/>
            <a:ext cx="5603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>
                <a:solidFill>
                  <a:srgbClr val="000000"/>
                </a:solidFill>
              </a:rPr>
              <a:t>Y</a:t>
            </a:r>
            <a:r>
              <a:rPr lang="en-US" altLang="en-US" i="1" baseline="-25000">
                <a:solidFill>
                  <a:srgbClr val="000000"/>
                </a:solidFill>
              </a:rPr>
              <a:t>21</a:t>
            </a:r>
          </a:p>
        </p:txBody>
      </p:sp>
      <p:sp>
        <p:nvSpPr>
          <p:cNvPr id="60436" name="Line 22"/>
          <p:cNvSpPr>
            <a:spLocks noChangeShapeType="1"/>
          </p:cNvSpPr>
          <p:nvPr/>
        </p:nvSpPr>
        <p:spPr bwMode="auto">
          <a:xfrm>
            <a:off x="1116013" y="5510213"/>
            <a:ext cx="65246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37" name="Line 23"/>
          <p:cNvSpPr>
            <a:spLocks noChangeShapeType="1"/>
          </p:cNvSpPr>
          <p:nvPr/>
        </p:nvSpPr>
        <p:spPr bwMode="auto">
          <a:xfrm>
            <a:off x="1776413" y="5227638"/>
            <a:ext cx="65246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38" name="Line 24"/>
          <p:cNvSpPr>
            <a:spLocks noChangeShapeType="1"/>
          </p:cNvSpPr>
          <p:nvPr/>
        </p:nvSpPr>
        <p:spPr bwMode="auto">
          <a:xfrm>
            <a:off x="1782763" y="5788025"/>
            <a:ext cx="65246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39" name="Line 25"/>
          <p:cNvSpPr>
            <a:spLocks noChangeShapeType="1"/>
          </p:cNvSpPr>
          <p:nvPr/>
        </p:nvSpPr>
        <p:spPr bwMode="auto">
          <a:xfrm>
            <a:off x="1770063" y="5232400"/>
            <a:ext cx="0" cy="5667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40" name="Oval 26"/>
          <p:cNvSpPr>
            <a:spLocks noChangeArrowheads="1"/>
          </p:cNvSpPr>
          <p:nvPr/>
        </p:nvSpPr>
        <p:spPr bwMode="auto">
          <a:xfrm>
            <a:off x="2422525" y="5045075"/>
            <a:ext cx="363538" cy="347663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60441" name="Text Box 27"/>
          <p:cNvSpPr txBox="1">
            <a:spLocks noChangeArrowheads="1"/>
          </p:cNvSpPr>
          <p:nvPr/>
        </p:nvSpPr>
        <p:spPr bwMode="auto">
          <a:xfrm>
            <a:off x="2432050" y="5049838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60442" name="Oval 28"/>
          <p:cNvSpPr>
            <a:spLocks noChangeArrowheads="1"/>
          </p:cNvSpPr>
          <p:nvPr/>
        </p:nvSpPr>
        <p:spPr bwMode="auto">
          <a:xfrm>
            <a:off x="2430463" y="5603875"/>
            <a:ext cx="363537" cy="347663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60443" name="Text Box 29"/>
          <p:cNvSpPr txBox="1">
            <a:spLocks noChangeArrowheads="1"/>
          </p:cNvSpPr>
          <p:nvPr/>
        </p:nvSpPr>
        <p:spPr bwMode="auto">
          <a:xfrm>
            <a:off x="2439988" y="5608638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60444" name="Line 30"/>
          <p:cNvSpPr>
            <a:spLocks noChangeShapeType="1"/>
          </p:cNvSpPr>
          <p:nvPr/>
        </p:nvSpPr>
        <p:spPr bwMode="auto">
          <a:xfrm>
            <a:off x="2582863" y="4724400"/>
            <a:ext cx="0" cy="3349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45" name="Line 31"/>
          <p:cNvSpPr>
            <a:spLocks noChangeShapeType="1"/>
          </p:cNvSpPr>
          <p:nvPr/>
        </p:nvSpPr>
        <p:spPr bwMode="auto">
          <a:xfrm flipV="1">
            <a:off x="2619375" y="5935663"/>
            <a:ext cx="0" cy="3349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46" name="Line 32"/>
          <p:cNvSpPr>
            <a:spLocks noChangeShapeType="1"/>
          </p:cNvSpPr>
          <p:nvPr/>
        </p:nvSpPr>
        <p:spPr bwMode="auto">
          <a:xfrm>
            <a:off x="2800350" y="5221288"/>
            <a:ext cx="65246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47" name="Line 33"/>
          <p:cNvSpPr>
            <a:spLocks noChangeShapeType="1"/>
          </p:cNvSpPr>
          <p:nvPr/>
        </p:nvSpPr>
        <p:spPr bwMode="auto">
          <a:xfrm>
            <a:off x="2806700" y="5781675"/>
            <a:ext cx="65246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48" name="Text Box 34"/>
          <p:cNvSpPr txBox="1">
            <a:spLocks noChangeArrowheads="1"/>
          </p:cNvSpPr>
          <p:nvPr/>
        </p:nvSpPr>
        <p:spPr bwMode="auto">
          <a:xfrm>
            <a:off x="646113" y="5199063"/>
            <a:ext cx="5064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>
                <a:solidFill>
                  <a:srgbClr val="000000"/>
                </a:solidFill>
              </a:rPr>
              <a:t>X</a:t>
            </a:r>
            <a:r>
              <a:rPr lang="en-US" altLang="en-US" i="1" baseline="-25000">
                <a:solidFill>
                  <a:srgbClr val="000000"/>
                </a:solidFill>
              </a:rPr>
              <a:t>n</a:t>
            </a:r>
          </a:p>
        </p:txBody>
      </p:sp>
      <p:sp>
        <p:nvSpPr>
          <p:cNvPr id="60449" name="Text Box 35"/>
          <p:cNvSpPr txBox="1">
            <a:spLocks noChangeArrowheads="1"/>
          </p:cNvSpPr>
          <p:nvPr/>
        </p:nvSpPr>
        <p:spPr bwMode="auto">
          <a:xfrm>
            <a:off x="2728913" y="4595813"/>
            <a:ext cx="581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/>
              <a:t>V</a:t>
            </a:r>
            <a:r>
              <a:rPr lang="en-US" altLang="en-US" i="1" baseline="-25000"/>
              <a:t>1n</a:t>
            </a:r>
          </a:p>
        </p:txBody>
      </p:sp>
      <p:sp>
        <p:nvSpPr>
          <p:cNvPr id="60450" name="Text Box 36"/>
          <p:cNvSpPr txBox="1">
            <a:spLocks noChangeArrowheads="1"/>
          </p:cNvSpPr>
          <p:nvPr/>
        </p:nvSpPr>
        <p:spPr bwMode="auto">
          <a:xfrm>
            <a:off x="2720975" y="5954713"/>
            <a:ext cx="5953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>
                <a:solidFill>
                  <a:srgbClr val="CC0000"/>
                </a:solidFill>
              </a:rPr>
              <a:t>V</a:t>
            </a:r>
            <a:r>
              <a:rPr lang="en-US" altLang="en-US" i="1" baseline="-25000">
                <a:solidFill>
                  <a:srgbClr val="CC0000"/>
                </a:solidFill>
              </a:rPr>
              <a:t>2n</a:t>
            </a:r>
          </a:p>
        </p:txBody>
      </p:sp>
      <p:sp>
        <p:nvSpPr>
          <p:cNvPr id="60451" name="Text Box 37"/>
          <p:cNvSpPr txBox="1">
            <a:spLocks noChangeArrowheads="1"/>
          </p:cNvSpPr>
          <p:nvPr/>
        </p:nvSpPr>
        <p:spPr bwMode="auto">
          <a:xfrm>
            <a:off x="3519488" y="4979988"/>
            <a:ext cx="5778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>
                <a:solidFill>
                  <a:srgbClr val="000000"/>
                </a:solidFill>
              </a:rPr>
              <a:t>Y</a:t>
            </a:r>
            <a:r>
              <a:rPr lang="en-US" altLang="en-US" i="1" baseline="-25000">
                <a:solidFill>
                  <a:srgbClr val="000000"/>
                </a:solidFill>
              </a:rPr>
              <a:t>1n</a:t>
            </a:r>
          </a:p>
        </p:txBody>
      </p:sp>
      <p:sp>
        <p:nvSpPr>
          <p:cNvPr id="60452" name="Text Box 38"/>
          <p:cNvSpPr txBox="1">
            <a:spLocks noChangeArrowheads="1"/>
          </p:cNvSpPr>
          <p:nvPr/>
        </p:nvSpPr>
        <p:spPr bwMode="auto">
          <a:xfrm>
            <a:off x="3511550" y="5584825"/>
            <a:ext cx="592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>
                <a:solidFill>
                  <a:srgbClr val="000000"/>
                </a:solidFill>
              </a:rPr>
              <a:t>Y</a:t>
            </a:r>
            <a:r>
              <a:rPr lang="en-US" altLang="en-US" i="1" baseline="-25000">
                <a:solidFill>
                  <a:srgbClr val="000000"/>
                </a:solidFill>
              </a:rPr>
              <a:t>2n</a:t>
            </a:r>
          </a:p>
        </p:txBody>
      </p:sp>
      <p:sp>
        <p:nvSpPr>
          <p:cNvPr id="60453" name="Oval 44"/>
          <p:cNvSpPr>
            <a:spLocks noChangeArrowheads="1"/>
          </p:cNvSpPr>
          <p:nvPr/>
        </p:nvSpPr>
        <p:spPr bwMode="auto">
          <a:xfrm>
            <a:off x="2597150" y="3771900"/>
            <a:ext cx="131763" cy="13176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60454" name="Oval 45"/>
          <p:cNvSpPr>
            <a:spLocks noChangeArrowheads="1"/>
          </p:cNvSpPr>
          <p:nvPr/>
        </p:nvSpPr>
        <p:spPr bwMode="auto">
          <a:xfrm>
            <a:off x="2597150" y="4025900"/>
            <a:ext cx="131763" cy="13176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60455" name="Oval 46"/>
          <p:cNvSpPr>
            <a:spLocks noChangeArrowheads="1"/>
          </p:cNvSpPr>
          <p:nvPr/>
        </p:nvSpPr>
        <p:spPr bwMode="auto">
          <a:xfrm>
            <a:off x="2597150" y="4265613"/>
            <a:ext cx="131763" cy="13176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60456" name="Line 47"/>
          <p:cNvSpPr>
            <a:spLocks noChangeShapeType="1"/>
          </p:cNvSpPr>
          <p:nvPr/>
        </p:nvSpPr>
        <p:spPr bwMode="auto">
          <a:xfrm>
            <a:off x="5167313" y="3584575"/>
            <a:ext cx="0" cy="11318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57" name="Line 48"/>
          <p:cNvSpPr>
            <a:spLocks noChangeShapeType="1"/>
          </p:cNvSpPr>
          <p:nvPr/>
        </p:nvSpPr>
        <p:spPr bwMode="auto">
          <a:xfrm>
            <a:off x="5167313" y="4702175"/>
            <a:ext cx="24384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58" name="Line 50"/>
          <p:cNvSpPr>
            <a:spLocks noChangeShapeType="1"/>
          </p:cNvSpPr>
          <p:nvPr/>
        </p:nvSpPr>
        <p:spPr bwMode="auto">
          <a:xfrm>
            <a:off x="7612063" y="3587750"/>
            <a:ext cx="0" cy="11318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59" name="Line 51"/>
          <p:cNvSpPr>
            <a:spLocks noChangeShapeType="1"/>
          </p:cNvSpPr>
          <p:nvPr/>
        </p:nvSpPr>
        <p:spPr bwMode="auto">
          <a:xfrm flipH="1">
            <a:off x="7212013" y="4630738"/>
            <a:ext cx="1587" cy="1587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60" name="Line 52"/>
          <p:cNvSpPr>
            <a:spLocks noChangeShapeType="1"/>
          </p:cNvSpPr>
          <p:nvPr/>
        </p:nvSpPr>
        <p:spPr bwMode="auto">
          <a:xfrm flipH="1">
            <a:off x="6796088" y="4630738"/>
            <a:ext cx="1587" cy="1587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61" name="Line 53"/>
          <p:cNvSpPr>
            <a:spLocks noChangeShapeType="1"/>
          </p:cNvSpPr>
          <p:nvPr/>
        </p:nvSpPr>
        <p:spPr bwMode="auto">
          <a:xfrm flipH="1">
            <a:off x="6396038" y="4630738"/>
            <a:ext cx="1587" cy="1587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62" name="Line 54"/>
          <p:cNvSpPr>
            <a:spLocks noChangeShapeType="1"/>
          </p:cNvSpPr>
          <p:nvPr/>
        </p:nvSpPr>
        <p:spPr bwMode="auto">
          <a:xfrm flipH="1">
            <a:off x="5995988" y="4630738"/>
            <a:ext cx="1587" cy="1587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63" name="Line 55"/>
          <p:cNvSpPr>
            <a:spLocks noChangeShapeType="1"/>
          </p:cNvSpPr>
          <p:nvPr/>
        </p:nvSpPr>
        <p:spPr bwMode="auto">
          <a:xfrm>
            <a:off x="5567363" y="4624388"/>
            <a:ext cx="0" cy="1730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0464" name="Group 67"/>
          <p:cNvGrpSpPr>
            <a:grpSpLocks/>
          </p:cNvGrpSpPr>
          <p:nvPr/>
        </p:nvGrpSpPr>
        <p:grpSpPr bwMode="auto">
          <a:xfrm>
            <a:off x="5167313" y="3749675"/>
            <a:ext cx="2443162" cy="611188"/>
            <a:chOff x="3200" y="2170"/>
            <a:chExt cx="1539" cy="385"/>
          </a:xfrm>
        </p:grpSpPr>
        <p:sp>
          <p:nvSpPr>
            <p:cNvPr id="60477" name="Line 56"/>
            <p:cNvSpPr>
              <a:spLocks noChangeShapeType="1"/>
            </p:cNvSpPr>
            <p:nvPr/>
          </p:nvSpPr>
          <p:spPr bwMode="auto">
            <a:xfrm>
              <a:off x="3200" y="2313"/>
              <a:ext cx="256" cy="0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78" name="Line 57"/>
            <p:cNvSpPr>
              <a:spLocks noChangeShapeType="1"/>
            </p:cNvSpPr>
            <p:nvPr/>
          </p:nvSpPr>
          <p:spPr bwMode="auto">
            <a:xfrm>
              <a:off x="3461" y="2555"/>
              <a:ext cx="256" cy="0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79" name="Line 58"/>
            <p:cNvSpPr>
              <a:spLocks noChangeShapeType="1"/>
            </p:cNvSpPr>
            <p:nvPr/>
          </p:nvSpPr>
          <p:spPr bwMode="auto">
            <a:xfrm>
              <a:off x="3722" y="2396"/>
              <a:ext cx="256" cy="0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80" name="Line 59"/>
            <p:cNvSpPr>
              <a:spLocks noChangeShapeType="1"/>
            </p:cNvSpPr>
            <p:nvPr/>
          </p:nvSpPr>
          <p:spPr bwMode="auto">
            <a:xfrm>
              <a:off x="3982" y="2171"/>
              <a:ext cx="256" cy="0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81" name="Line 60"/>
            <p:cNvSpPr>
              <a:spLocks noChangeShapeType="1"/>
            </p:cNvSpPr>
            <p:nvPr/>
          </p:nvSpPr>
          <p:spPr bwMode="auto">
            <a:xfrm>
              <a:off x="4232" y="2487"/>
              <a:ext cx="256" cy="0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82" name="Line 61"/>
            <p:cNvSpPr>
              <a:spLocks noChangeShapeType="1"/>
            </p:cNvSpPr>
            <p:nvPr/>
          </p:nvSpPr>
          <p:spPr bwMode="auto">
            <a:xfrm>
              <a:off x="4483" y="2245"/>
              <a:ext cx="256" cy="0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83" name="Line 62"/>
            <p:cNvSpPr>
              <a:spLocks noChangeShapeType="1"/>
            </p:cNvSpPr>
            <p:nvPr/>
          </p:nvSpPr>
          <p:spPr bwMode="auto">
            <a:xfrm flipH="1">
              <a:off x="3452" y="2317"/>
              <a:ext cx="0" cy="237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84" name="Line 63"/>
            <p:cNvSpPr>
              <a:spLocks noChangeShapeType="1"/>
            </p:cNvSpPr>
            <p:nvPr/>
          </p:nvSpPr>
          <p:spPr bwMode="auto">
            <a:xfrm flipH="1">
              <a:off x="3713" y="2394"/>
              <a:ext cx="0" cy="155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85" name="Line 64"/>
            <p:cNvSpPr>
              <a:spLocks noChangeShapeType="1"/>
            </p:cNvSpPr>
            <p:nvPr/>
          </p:nvSpPr>
          <p:spPr bwMode="auto">
            <a:xfrm flipH="1">
              <a:off x="3974" y="2170"/>
              <a:ext cx="0" cy="237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86" name="Line 65"/>
            <p:cNvSpPr>
              <a:spLocks noChangeShapeType="1"/>
            </p:cNvSpPr>
            <p:nvPr/>
          </p:nvSpPr>
          <p:spPr bwMode="auto">
            <a:xfrm flipH="1">
              <a:off x="4234" y="2175"/>
              <a:ext cx="0" cy="310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87" name="Line 66"/>
            <p:cNvSpPr>
              <a:spLocks noChangeShapeType="1"/>
            </p:cNvSpPr>
            <p:nvPr/>
          </p:nvSpPr>
          <p:spPr bwMode="auto">
            <a:xfrm flipH="1">
              <a:off x="4476" y="2252"/>
              <a:ext cx="0" cy="246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0465" name="Line 69"/>
          <p:cNvSpPr>
            <a:spLocks noChangeShapeType="1"/>
          </p:cNvSpPr>
          <p:nvPr/>
        </p:nvSpPr>
        <p:spPr bwMode="auto">
          <a:xfrm>
            <a:off x="5175250" y="4275138"/>
            <a:ext cx="406400" cy="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66" name="Line 70"/>
          <p:cNvSpPr>
            <a:spLocks noChangeShapeType="1"/>
          </p:cNvSpPr>
          <p:nvPr/>
        </p:nvSpPr>
        <p:spPr bwMode="auto">
          <a:xfrm>
            <a:off x="5589588" y="4092575"/>
            <a:ext cx="406400" cy="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67" name="Line 71"/>
          <p:cNvSpPr>
            <a:spLocks noChangeShapeType="1"/>
          </p:cNvSpPr>
          <p:nvPr/>
        </p:nvSpPr>
        <p:spPr bwMode="auto">
          <a:xfrm>
            <a:off x="5989638" y="3840163"/>
            <a:ext cx="406400" cy="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68" name="Line 72"/>
          <p:cNvSpPr>
            <a:spLocks noChangeShapeType="1"/>
          </p:cNvSpPr>
          <p:nvPr/>
        </p:nvSpPr>
        <p:spPr bwMode="auto">
          <a:xfrm>
            <a:off x="6416675" y="4411663"/>
            <a:ext cx="406400" cy="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69" name="Line 73"/>
          <p:cNvSpPr>
            <a:spLocks noChangeShapeType="1"/>
          </p:cNvSpPr>
          <p:nvPr/>
        </p:nvSpPr>
        <p:spPr bwMode="auto">
          <a:xfrm>
            <a:off x="6813550" y="4551363"/>
            <a:ext cx="406400" cy="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70" name="Line 74"/>
          <p:cNvSpPr>
            <a:spLocks noChangeShapeType="1"/>
          </p:cNvSpPr>
          <p:nvPr/>
        </p:nvSpPr>
        <p:spPr bwMode="auto">
          <a:xfrm>
            <a:off x="7212013" y="4167188"/>
            <a:ext cx="406400" cy="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71" name="Line 77"/>
          <p:cNvSpPr>
            <a:spLocks noChangeShapeType="1"/>
          </p:cNvSpPr>
          <p:nvPr/>
        </p:nvSpPr>
        <p:spPr bwMode="auto">
          <a:xfrm flipH="1">
            <a:off x="6403975" y="4048125"/>
            <a:ext cx="0" cy="376238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72" name="Line 79"/>
          <p:cNvSpPr>
            <a:spLocks noChangeShapeType="1"/>
          </p:cNvSpPr>
          <p:nvPr/>
        </p:nvSpPr>
        <p:spPr bwMode="auto">
          <a:xfrm flipH="1">
            <a:off x="7200900" y="4178300"/>
            <a:ext cx="0" cy="390525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73" name="Line 81"/>
          <p:cNvSpPr>
            <a:spLocks noChangeShapeType="1"/>
          </p:cNvSpPr>
          <p:nvPr/>
        </p:nvSpPr>
        <p:spPr bwMode="auto">
          <a:xfrm flipH="1">
            <a:off x="5975350" y="3851275"/>
            <a:ext cx="0" cy="26035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74" name="Line 82"/>
          <p:cNvSpPr>
            <a:spLocks noChangeShapeType="1"/>
          </p:cNvSpPr>
          <p:nvPr/>
        </p:nvSpPr>
        <p:spPr bwMode="auto">
          <a:xfrm flipH="1">
            <a:off x="6802438" y="4432300"/>
            <a:ext cx="0" cy="130175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75" name="Text Box 83"/>
          <p:cNvSpPr txBox="1">
            <a:spLocks noChangeArrowheads="1"/>
          </p:cNvSpPr>
          <p:nvPr/>
        </p:nvSpPr>
        <p:spPr bwMode="auto">
          <a:xfrm>
            <a:off x="7091363" y="3203575"/>
            <a:ext cx="13636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N</a:t>
            </a:r>
            <a:r>
              <a:rPr lang="en-US" altLang="en-US" sz="2000" baseline="-25000">
                <a:solidFill>
                  <a:srgbClr val="000000"/>
                </a:solidFill>
              </a:rPr>
              <a:t>i</a:t>
            </a:r>
            <a:r>
              <a:rPr lang="en-US" altLang="en-US" sz="2000">
                <a:solidFill>
                  <a:srgbClr val="000000"/>
                </a:solidFill>
              </a:rPr>
              <a:t>(f)/H</a:t>
            </a:r>
            <a:r>
              <a:rPr lang="en-US" altLang="en-US" sz="2000" baseline="-25000">
                <a:solidFill>
                  <a:srgbClr val="000000"/>
                </a:solidFill>
              </a:rPr>
              <a:t>i</a:t>
            </a:r>
            <a:r>
              <a:rPr lang="en-US" altLang="en-US" sz="2000">
                <a:solidFill>
                  <a:srgbClr val="000000"/>
                </a:solidFill>
              </a:rPr>
              <a:t>(f)</a:t>
            </a:r>
          </a:p>
        </p:txBody>
      </p:sp>
      <p:sp>
        <p:nvSpPr>
          <p:cNvPr id="60476" name="Text Box 84"/>
          <p:cNvSpPr txBox="1">
            <a:spLocks noChangeArrowheads="1"/>
          </p:cNvSpPr>
          <p:nvPr/>
        </p:nvSpPr>
        <p:spPr bwMode="auto">
          <a:xfrm>
            <a:off x="7491413" y="4675188"/>
            <a:ext cx="260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000" i="1">
                <a:solidFill>
                  <a:srgbClr val="000000"/>
                </a:solidFill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57669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Channel Decomposition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5138" y="1966913"/>
            <a:ext cx="8362950" cy="4572000"/>
          </a:xfrm>
          <a:noFill/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2400" smtClean="0"/>
              <a:t>The n-CGBC thus decomposes to a set of n parallel discrete memoryless degraded broadcast channels with AWGN.</a:t>
            </a:r>
          </a:p>
          <a:p>
            <a:pPr lvl="1">
              <a:lnSpc>
                <a:spcPct val="100000"/>
              </a:lnSpc>
            </a:pPr>
            <a:r>
              <a:rPr lang="en-US" altLang="en-US" sz="2000" smtClean="0"/>
              <a:t>Can show that as n goes to infinity, the circular and original channel have the same capacity region</a:t>
            </a:r>
          </a:p>
          <a:p>
            <a:pPr>
              <a:lnSpc>
                <a:spcPct val="140000"/>
              </a:lnSpc>
            </a:pPr>
            <a:r>
              <a:rPr lang="en-US" altLang="en-US" sz="2400" smtClean="0"/>
              <a:t>The capacity region of parallel degraded broadcast</a:t>
            </a:r>
          </a:p>
          <a:p>
            <a:pPr>
              <a:lnSpc>
                <a:spcPct val="60000"/>
              </a:lnSpc>
              <a:buFont typeface="Wingdings" pitchFamily="2" charset="2"/>
              <a:buNone/>
            </a:pPr>
            <a:r>
              <a:rPr lang="en-US" altLang="en-US" sz="2400" smtClean="0"/>
              <a:t>    channels was obtained by El-Gamal (1980)</a:t>
            </a:r>
          </a:p>
          <a:p>
            <a:pPr lvl="1"/>
            <a:r>
              <a:rPr lang="en-US" altLang="en-US" sz="2000" smtClean="0"/>
              <a:t>Optimal power allocation obtained by Hughes-Hartogs(’75).</a:t>
            </a:r>
          </a:p>
          <a:p>
            <a:pPr lvl="1"/>
            <a:endParaRPr lang="en-US" altLang="en-US" sz="2000" smtClean="0"/>
          </a:p>
          <a:p>
            <a:r>
              <a:rPr lang="en-US" altLang="en-US" sz="2400" smtClean="0"/>
              <a:t>The power constraint                     on the original channel is converted by Parseval’s theorem to                           on the equivalent channel.</a:t>
            </a:r>
          </a:p>
        </p:txBody>
      </p:sp>
      <p:graphicFrame>
        <p:nvGraphicFramePr>
          <p:cNvPr id="18434" name="Object 4"/>
          <p:cNvGraphicFramePr>
            <a:graphicFrameLocks/>
          </p:cNvGraphicFramePr>
          <p:nvPr/>
        </p:nvGraphicFramePr>
        <p:xfrm>
          <a:off x="3763963" y="4908550"/>
          <a:ext cx="1439862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70" name="Corel Equation 1.0 Equation" r:id="rId3" imgW="914400" imgH="431640" progId="CorelEquation">
                  <p:embed/>
                </p:oleObj>
              </mc:Choice>
              <mc:Fallback>
                <p:oleObj name="Corel Equation 1.0 Equation" r:id="rId3" imgW="914400" imgH="431640" progId="CorelEquation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3963" y="4908550"/>
                        <a:ext cx="1439862" cy="665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5" name="Object 5"/>
          <p:cNvGraphicFramePr>
            <a:graphicFrameLocks/>
          </p:cNvGraphicFramePr>
          <p:nvPr/>
        </p:nvGraphicFramePr>
        <p:xfrm>
          <a:off x="5434013" y="5341938"/>
          <a:ext cx="1881187" cy="65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71" name="Corel Equation 1.0 Equation" r:id="rId5" imgW="1168200" imgH="431640" progId="CorelEquation">
                  <p:embed/>
                </p:oleObj>
              </mc:Choice>
              <mc:Fallback>
                <p:oleObj name="Corel Equation 1.0 Equation" r:id="rId5" imgW="1168200" imgH="431640" progId="CorelEquation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4013" y="5341938"/>
                        <a:ext cx="1881187" cy="658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8" name="Line 6"/>
          <p:cNvSpPr>
            <a:spLocks noChangeShapeType="1"/>
          </p:cNvSpPr>
          <p:nvPr/>
        </p:nvSpPr>
        <p:spPr bwMode="auto">
          <a:xfrm>
            <a:off x="1685925" y="6111875"/>
            <a:ext cx="173038" cy="30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25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sz="4000" smtClean="0"/>
              <a:t>Capacity Region of Parallel Set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4638" y="1749425"/>
            <a:ext cx="8120062" cy="4681538"/>
          </a:xfrm>
          <a:noFill/>
        </p:spPr>
        <p:txBody>
          <a:bodyPr/>
          <a:lstStyle/>
          <a:p>
            <a:r>
              <a:rPr lang="en-US" altLang="en-US" sz="2400" smtClean="0"/>
              <a:t>Achievable Rates (no common information)</a:t>
            </a:r>
          </a:p>
          <a:p>
            <a:pPr>
              <a:buFont typeface="Wingdings" pitchFamily="2" charset="2"/>
              <a:buNone/>
            </a:pPr>
            <a:endParaRPr lang="en-US" altLang="en-US" sz="2400" smtClean="0"/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endParaRPr lang="en-US" altLang="en-US" sz="2400" smtClean="0"/>
          </a:p>
          <a:p>
            <a:pPr>
              <a:lnSpc>
                <a:spcPct val="140000"/>
              </a:lnSpc>
              <a:buFont typeface="Wingdings" pitchFamily="2" charset="2"/>
              <a:buNone/>
            </a:pPr>
            <a:endParaRPr lang="en-US" altLang="en-US" sz="2400" smtClean="0"/>
          </a:p>
          <a:p>
            <a:pPr>
              <a:lnSpc>
                <a:spcPct val="140000"/>
              </a:lnSpc>
              <a:buFont typeface="Wingdings" pitchFamily="2" charset="2"/>
              <a:buNone/>
            </a:pPr>
            <a:endParaRPr lang="en-US" altLang="en-US" sz="2400" smtClean="0"/>
          </a:p>
          <a:p>
            <a:r>
              <a:rPr lang="en-US" altLang="en-US" sz="2400" smtClean="0"/>
              <a:t>Capacity Region</a:t>
            </a:r>
          </a:p>
          <a:p>
            <a:pPr lvl="1">
              <a:lnSpc>
                <a:spcPct val="50000"/>
              </a:lnSpc>
            </a:pPr>
            <a:r>
              <a:rPr lang="en-US" altLang="en-US" sz="2000" smtClean="0"/>
              <a:t>For 0&lt;</a:t>
            </a:r>
            <a:r>
              <a:rPr lang="en-US" altLang="en-US" sz="2000" i="1" smtClean="0">
                <a:latin typeface="Symbol" pitchFamily="18" charset="2"/>
              </a:rPr>
              <a:t>b</a:t>
            </a:r>
            <a:r>
              <a:rPr lang="en-US" altLang="en-US" sz="2000" smtClean="0">
                <a:sym typeface="Symbol" pitchFamily="18" charset="2"/>
              </a:rPr>
              <a:t></a:t>
            </a:r>
            <a:r>
              <a:rPr lang="en-US" altLang="en-US" smtClean="0">
                <a:sym typeface="Symbol" pitchFamily="18" charset="2"/>
              </a:rPr>
              <a:t></a:t>
            </a:r>
            <a:r>
              <a:rPr lang="en-US" altLang="en-US" sz="2000" smtClean="0"/>
              <a:t> find {</a:t>
            </a:r>
            <a:r>
              <a:rPr lang="en-US" altLang="en-US" sz="2000" i="1" smtClean="0">
                <a:latin typeface="Symbol" pitchFamily="18" charset="2"/>
              </a:rPr>
              <a:t>a</a:t>
            </a:r>
            <a:r>
              <a:rPr lang="en-US" altLang="en-US" sz="2000" i="1" baseline="-25000" smtClean="0"/>
              <a:t>j</a:t>
            </a:r>
            <a:r>
              <a:rPr lang="en-US" altLang="en-US" sz="2000" smtClean="0"/>
              <a:t>}, {</a:t>
            </a:r>
            <a:r>
              <a:rPr lang="en-US" altLang="en-US" sz="2000" i="1" smtClean="0"/>
              <a:t>P</a:t>
            </a:r>
            <a:r>
              <a:rPr lang="en-US" altLang="en-US" sz="2000" i="1" baseline="-25000" smtClean="0"/>
              <a:t>j</a:t>
            </a:r>
            <a:r>
              <a:rPr lang="en-US" altLang="en-US" sz="2000" smtClean="0"/>
              <a:t>} to maximize </a:t>
            </a:r>
            <a:r>
              <a:rPr lang="en-US" altLang="en-US" sz="2000" i="1" smtClean="0"/>
              <a:t>R</a:t>
            </a:r>
            <a:r>
              <a:rPr lang="en-US" altLang="en-US" sz="2000" i="1" baseline="-25000" smtClean="0"/>
              <a:t>1</a:t>
            </a:r>
            <a:r>
              <a:rPr lang="en-US" altLang="en-US" sz="2000" smtClean="0"/>
              <a:t>+</a:t>
            </a:r>
            <a:r>
              <a:rPr lang="en-US" altLang="en-US" sz="2000" i="1" smtClean="0">
                <a:latin typeface="Symbol" pitchFamily="18" charset="2"/>
              </a:rPr>
              <a:t>b</a:t>
            </a:r>
            <a:r>
              <a:rPr lang="en-US" altLang="en-US" sz="2000" i="1" smtClean="0"/>
              <a:t>R</a:t>
            </a:r>
            <a:r>
              <a:rPr lang="en-US" altLang="en-US" sz="2000" i="1" baseline="-25000" smtClean="0"/>
              <a:t>2</a:t>
            </a:r>
            <a:r>
              <a:rPr lang="en-US" altLang="en-US" sz="2000" smtClean="0"/>
              <a:t>+</a:t>
            </a:r>
            <a:r>
              <a:rPr lang="en-US" altLang="en-US" sz="2000" smtClean="0">
                <a:latin typeface="Symbol" pitchFamily="18" charset="2"/>
              </a:rPr>
              <a:t>l</a:t>
            </a:r>
            <a:r>
              <a:rPr lang="en-US" altLang="en-US" sz="2000" smtClean="0"/>
              <a:t> </a:t>
            </a:r>
            <a:r>
              <a:rPr lang="en-US" altLang="en-US" sz="2800" smtClean="0">
                <a:latin typeface="Symbol" pitchFamily="18" charset="2"/>
              </a:rPr>
              <a:t>S</a:t>
            </a:r>
            <a:r>
              <a:rPr lang="en-US" altLang="en-US" sz="2000" i="1" smtClean="0"/>
              <a:t>P</a:t>
            </a:r>
            <a:r>
              <a:rPr lang="en-US" altLang="en-US" sz="2000" i="1" baseline="-25000" smtClean="0"/>
              <a:t>j</a:t>
            </a:r>
            <a:r>
              <a:rPr lang="en-US" altLang="en-US" sz="2000" smtClean="0"/>
              <a:t>.</a:t>
            </a:r>
          </a:p>
          <a:p>
            <a:pPr lvl="1">
              <a:lnSpc>
                <a:spcPct val="110000"/>
              </a:lnSpc>
            </a:pPr>
            <a:r>
              <a:rPr lang="en-US" altLang="en-US" sz="2000" smtClean="0"/>
              <a:t>Let (</a:t>
            </a:r>
            <a:r>
              <a:rPr lang="en-US" altLang="en-US" sz="2000" i="1" smtClean="0"/>
              <a:t>R</a:t>
            </a:r>
            <a:r>
              <a:rPr lang="en-US" altLang="en-US" sz="2000" i="1" baseline="-25000" smtClean="0"/>
              <a:t>1</a:t>
            </a:r>
            <a:r>
              <a:rPr lang="en-US" altLang="en-US" sz="2000" i="1" baseline="30000" smtClean="0"/>
              <a:t>*</a:t>
            </a:r>
            <a:r>
              <a:rPr lang="en-US" altLang="en-US" sz="2000" i="1" smtClean="0"/>
              <a:t>,R</a:t>
            </a:r>
            <a:r>
              <a:rPr lang="en-US" altLang="en-US" sz="2000" i="1" baseline="-25000" smtClean="0"/>
              <a:t>2</a:t>
            </a:r>
            <a:r>
              <a:rPr lang="en-US" altLang="en-US" sz="2000" i="1" baseline="30000" smtClean="0"/>
              <a:t>*</a:t>
            </a:r>
            <a:r>
              <a:rPr lang="en-US" altLang="en-US" sz="2000" smtClean="0"/>
              <a:t>)</a:t>
            </a:r>
            <a:r>
              <a:rPr lang="en-US" altLang="en-US" sz="2000" i="1" baseline="-25000" smtClean="0"/>
              <a:t>n,</a:t>
            </a:r>
            <a:r>
              <a:rPr lang="en-US" altLang="en-US" sz="2000" i="1" baseline="-25000" smtClean="0">
                <a:latin typeface="Symbol" pitchFamily="18" charset="2"/>
              </a:rPr>
              <a:t>b</a:t>
            </a:r>
            <a:r>
              <a:rPr lang="en-US" altLang="en-US" sz="2000" smtClean="0"/>
              <a:t> denote the corresponding rate pair.</a:t>
            </a:r>
          </a:p>
          <a:p>
            <a:pPr lvl="1">
              <a:lnSpc>
                <a:spcPct val="110000"/>
              </a:lnSpc>
            </a:pPr>
            <a:r>
              <a:rPr lang="en-US" altLang="en-US" sz="2000" i="1" smtClean="0">
                <a:latin typeface="Math" charset="0"/>
              </a:rPr>
              <a:t>C</a:t>
            </a:r>
            <a:r>
              <a:rPr lang="en-US" altLang="en-US" sz="2000" i="1" baseline="-25000" smtClean="0"/>
              <a:t>n</a:t>
            </a:r>
            <a:r>
              <a:rPr lang="en-US" altLang="en-US" sz="2000" smtClean="0"/>
              <a:t>={(</a:t>
            </a:r>
            <a:r>
              <a:rPr lang="en-US" altLang="en-US" sz="2000" i="1" smtClean="0"/>
              <a:t>R</a:t>
            </a:r>
            <a:r>
              <a:rPr lang="en-US" altLang="en-US" sz="2000" i="1" baseline="-25000" smtClean="0"/>
              <a:t>1</a:t>
            </a:r>
            <a:r>
              <a:rPr lang="en-US" altLang="en-US" sz="2000" i="1" baseline="30000" smtClean="0"/>
              <a:t>*</a:t>
            </a:r>
            <a:r>
              <a:rPr lang="en-US" altLang="en-US" sz="2000" i="1" smtClean="0"/>
              <a:t>,R</a:t>
            </a:r>
            <a:r>
              <a:rPr lang="en-US" altLang="en-US" sz="2000" i="1" baseline="-25000" smtClean="0"/>
              <a:t>2</a:t>
            </a:r>
            <a:r>
              <a:rPr lang="en-US" altLang="en-US" sz="2000" i="1" baseline="30000" smtClean="0"/>
              <a:t>*</a:t>
            </a:r>
            <a:r>
              <a:rPr lang="en-US" altLang="en-US" sz="2000" smtClean="0"/>
              <a:t>)</a:t>
            </a:r>
            <a:r>
              <a:rPr lang="en-US" altLang="en-US" sz="2000" i="1" baseline="-25000" smtClean="0"/>
              <a:t>n,</a:t>
            </a:r>
            <a:r>
              <a:rPr lang="en-US" altLang="en-US" sz="2000" i="1" baseline="-25000" smtClean="0">
                <a:latin typeface="Symbol" pitchFamily="18" charset="2"/>
              </a:rPr>
              <a:t>b</a:t>
            </a:r>
            <a:r>
              <a:rPr lang="en-US" altLang="en-US" sz="2000" smtClean="0"/>
              <a:t> : 0&lt;</a:t>
            </a:r>
            <a:r>
              <a:rPr lang="en-US" altLang="en-US" sz="2000" smtClean="0">
                <a:latin typeface="Symbol" pitchFamily="18" charset="2"/>
              </a:rPr>
              <a:t>b </a:t>
            </a:r>
            <a:r>
              <a:rPr lang="en-US" altLang="en-US" sz="2000" smtClean="0">
                <a:sym typeface="Symbol" pitchFamily="18" charset="2"/>
              </a:rPr>
              <a:t></a:t>
            </a:r>
            <a:r>
              <a:rPr lang="en-US" altLang="en-US" smtClean="0">
                <a:sym typeface="Symbol" pitchFamily="18" charset="2"/>
              </a:rPr>
              <a:t></a:t>
            </a:r>
            <a:r>
              <a:rPr lang="en-US" altLang="en-US" sz="2000" smtClean="0"/>
              <a:t> }, </a:t>
            </a:r>
            <a:r>
              <a:rPr lang="en-US" altLang="en-US" sz="2000" i="1" smtClean="0">
                <a:latin typeface="Math" charset="0"/>
              </a:rPr>
              <a:t>C</a:t>
            </a:r>
            <a:r>
              <a:rPr lang="en-US" altLang="en-US" sz="2000" smtClean="0"/>
              <a:t>=liminf</a:t>
            </a:r>
            <a:r>
              <a:rPr lang="en-US" altLang="en-US" sz="2000" baseline="-25000" smtClean="0"/>
              <a:t>n</a:t>
            </a:r>
            <a:r>
              <a:rPr lang="en-US" altLang="en-US" sz="2000" smtClean="0"/>
              <a:t>   </a:t>
            </a:r>
            <a:r>
              <a:rPr lang="en-US" altLang="en-US" sz="2000" i="1" smtClean="0">
                <a:latin typeface="Math" charset="0"/>
              </a:rPr>
              <a:t>C</a:t>
            </a:r>
            <a:r>
              <a:rPr lang="en-US" altLang="en-US" sz="2000" baseline="-25000" smtClean="0"/>
              <a:t>n </a:t>
            </a:r>
            <a:r>
              <a:rPr lang="en-US" altLang="en-US" sz="2000" smtClean="0"/>
              <a:t>.</a:t>
            </a:r>
          </a:p>
        </p:txBody>
      </p:sp>
      <p:sp>
        <p:nvSpPr>
          <p:cNvPr id="19462" name="Line 8"/>
          <p:cNvSpPr>
            <a:spLocks noChangeShapeType="1"/>
          </p:cNvSpPr>
          <p:nvPr/>
        </p:nvSpPr>
        <p:spPr bwMode="auto">
          <a:xfrm flipV="1">
            <a:off x="3540125" y="6099175"/>
            <a:ext cx="133350" cy="1588"/>
          </a:xfrm>
          <a:prstGeom prst="line">
            <a:avLst/>
          </a:prstGeom>
          <a:noFill/>
          <a:ln w="25400">
            <a:solidFill>
              <a:srgbClr val="0000CC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9458" name="Object 11"/>
          <p:cNvGraphicFramePr>
            <a:graphicFrameLocks/>
          </p:cNvGraphicFramePr>
          <p:nvPr/>
        </p:nvGraphicFramePr>
        <p:xfrm>
          <a:off x="5214938" y="5881688"/>
          <a:ext cx="185737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94" name="Corel Equation 1.0 Equation" r:id="rId3" imgW="126720" imgH="228600" progId="CorelEquation">
                  <p:embed/>
                </p:oleObj>
              </mc:Choice>
              <mc:Fallback>
                <p:oleObj name="Corel Equation 1.0 Equation" r:id="rId3" imgW="126720" imgH="228600" progId="CorelEquation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4938" y="5881688"/>
                        <a:ext cx="185737" cy="32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59" name="Object 12"/>
          <p:cNvGraphicFramePr>
            <a:graphicFrameLocks noChangeAspect="1"/>
          </p:cNvGraphicFramePr>
          <p:nvPr/>
        </p:nvGraphicFramePr>
        <p:xfrm>
          <a:off x="998538" y="2305050"/>
          <a:ext cx="6791325" cy="213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95" name="Equation" r:id="rId5" imgW="3924000" imgH="1231560" progId="Equation.3">
                  <p:embed/>
                </p:oleObj>
              </mc:Choice>
              <mc:Fallback>
                <p:oleObj name="Equation" r:id="rId5" imgW="3924000" imgH="1231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8538" y="2305050"/>
                        <a:ext cx="6791325" cy="213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3" name="Line 14"/>
          <p:cNvSpPr>
            <a:spLocks noChangeShapeType="1"/>
          </p:cNvSpPr>
          <p:nvPr/>
        </p:nvSpPr>
        <p:spPr bwMode="auto">
          <a:xfrm>
            <a:off x="7593013" y="5153025"/>
            <a:ext cx="0" cy="10731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4" name="Line 15"/>
          <p:cNvSpPr>
            <a:spLocks noChangeShapeType="1"/>
          </p:cNvSpPr>
          <p:nvPr/>
        </p:nvSpPr>
        <p:spPr bwMode="auto">
          <a:xfrm>
            <a:off x="7607300" y="6211888"/>
            <a:ext cx="124777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5" name="Arc 16"/>
          <p:cNvSpPr>
            <a:spLocks/>
          </p:cNvSpPr>
          <p:nvPr/>
        </p:nvSpPr>
        <p:spPr bwMode="auto">
          <a:xfrm>
            <a:off x="7593013" y="5297488"/>
            <a:ext cx="1044575" cy="9144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1638705130 h 21600"/>
              <a:gd name="T4" fmla="*/ 0 w 21600"/>
              <a:gd name="T5" fmla="*/ 163870513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6" name="Line 17"/>
          <p:cNvSpPr>
            <a:spLocks noChangeShapeType="1"/>
          </p:cNvSpPr>
          <p:nvPr/>
        </p:nvSpPr>
        <p:spPr bwMode="auto">
          <a:xfrm>
            <a:off x="7826375" y="5194300"/>
            <a:ext cx="944563" cy="65405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7" name="Line 18"/>
          <p:cNvSpPr>
            <a:spLocks noChangeShapeType="1"/>
          </p:cNvSpPr>
          <p:nvPr/>
        </p:nvSpPr>
        <p:spPr bwMode="auto">
          <a:xfrm>
            <a:off x="8159750" y="5427663"/>
            <a:ext cx="261938" cy="0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8" name="Line 19"/>
          <p:cNvSpPr>
            <a:spLocks noChangeShapeType="1"/>
          </p:cNvSpPr>
          <p:nvPr/>
        </p:nvSpPr>
        <p:spPr bwMode="auto">
          <a:xfrm>
            <a:off x="8391525" y="5427663"/>
            <a:ext cx="0" cy="174625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9" name="Text Box 20"/>
          <p:cNvSpPr txBox="1">
            <a:spLocks noChangeArrowheads="1"/>
          </p:cNvSpPr>
          <p:nvPr/>
        </p:nvSpPr>
        <p:spPr bwMode="auto">
          <a:xfrm>
            <a:off x="8342313" y="5126038"/>
            <a:ext cx="3508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>
                <a:solidFill>
                  <a:srgbClr val="CC0000"/>
                </a:solidFill>
                <a:latin typeface="Symbol" pitchFamily="18" charset="2"/>
              </a:rPr>
              <a:t>b</a:t>
            </a:r>
          </a:p>
        </p:txBody>
      </p:sp>
      <p:sp>
        <p:nvSpPr>
          <p:cNvPr id="19470" name="Text Box 21"/>
          <p:cNvSpPr txBox="1">
            <a:spLocks noChangeArrowheads="1"/>
          </p:cNvSpPr>
          <p:nvPr/>
        </p:nvSpPr>
        <p:spPr bwMode="auto">
          <a:xfrm>
            <a:off x="8069263" y="6226175"/>
            <a:ext cx="4778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/>
              <a:t>R</a:t>
            </a:r>
            <a:r>
              <a:rPr lang="en-US" altLang="en-US" baseline="-25000"/>
              <a:t>1</a:t>
            </a:r>
          </a:p>
        </p:txBody>
      </p:sp>
      <p:sp>
        <p:nvSpPr>
          <p:cNvPr id="19471" name="Text Box 22"/>
          <p:cNvSpPr txBox="1">
            <a:spLocks noChangeArrowheads="1"/>
          </p:cNvSpPr>
          <p:nvPr/>
        </p:nvSpPr>
        <p:spPr bwMode="auto">
          <a:xfrm>
            <a:off x="7061200" y="5405438"/>
            <a:ext cx="492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/>
              <a:t>R</a:t>
            </a:r>
            <a:r>
              <a:rPr lang="en-US" altLang="en-US" baseline="-2500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56138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4400" smtClean="0"/>
              <a:t>Optimal Power Allocation:</a:t>
            </a:r>
            <a:br>
              <a:rPr lang="en-US" altLang="en-US" sz="4400" smtClean="0"/>
            </a:br>
            <a:r>
              <a:rPr lang="en-US" altLang="en-US" sz="4400" smtClean="0"/>
              <a:t>Two Level Water Filling</a:t>
            </a:r>
          </a:p>
        </p:txBody>
      </p:sp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1165225"/>
            <a:ext cx="7835900" cy="594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47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Capacity vs. Frequency</a:t>
            </a:r>
          </a:p>
        </p:txBody>
      </p:sp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60588"/>
            <a:ext cx="8897938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829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Capacity Region</a:t>
            </a:r>
          </a:p>
        </p:txBody>
      </p:sp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50" y="1238250"/>
            <a:ext cx="7861300" cy="58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624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3032760"/>
            <a:ext cx="7848600" cy="1143000"/>
          </a:xfrm>
        </p:spPr>
        <p:txBody>
          <a:bodyPr/>
          <a:lstStyle/>
          <a:p>
            <a:r>
              <a:rPr lang="en-US" sz="4400" dirty="0" smtClean="0"/>
              <a:t>Capacity Limits of </a:t>
            </a:r>
            <a:br>
              <a:rPr lang="en-US" sz="4400" dirty="0" smtClean="0"/>
            </a:br>
            <a:r>
              <a:rPr lang="en-US" sz="4400" dirty="0" smtClean="0"/>
              <a:t>MAC Channels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23439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Multiple Access Channel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6400" y="1893888"/>
            <a:ext cx="8288338" cy="4114800"/>
          </a:xfrm>
        </p:spPr>
        <p:txBody>
          <a:bodyPr/>
          <a:lstStyle/>
          <a:p>
            <a:r>
              <a:rPr lang="en-US" altLang="en-US" smtClean="0"/>
              <a:t>Multiple transmitters </a:t>
            </a:r>
          </a:p>
          <a:p>
            <a:pPr lvl="1"/>
            <a:r>
              <a:rPr lang="en-US" altLang="en-US" smtClean="0"/>
              <a:t>Transmitter </a:t>
            </a:r>
            <a:r>
              <a:rPr lang="en-US" altLang="en-US" i="1" smtClean="0"/>
              <a:t>i</a:t>
            </a:r>
            <a:r>
              <a:rPr lang="en-US" altLang="en-US" smtClean="0"/>
              <a:t> sends signal </a:t>
            </a:r>
            <a:r>
              <a:rPr lang="en-US" altLang="en-US" i="1" smtClean="0"/>
              <a:t>X</a:t>
            </a:r>
            <a:r>
              <a:rPr lang="en-US" altLang="en-US" i="1" baseline="-25000" smtClean="0"/>
              <a:t>i</a:t>
            </a:r>
            <a:r>
              <a:rPr lang="en-US" altLang="en-US" i="1" smtClean="0"/>
              <a:t> </a:t>
            </a:r>
            <a:r>
              <a:rPr lang="en-US" altLang="en-US" smtClean="0"/>
              <a:t>with power </a:t>
            </a:r>
            <a:r>
              <a:rPr lang="en-US" altLang="en-US" i="1" smtClean="0"/>
              <a:t>P</a:t>
            </a:r>
            <a:r>
              <a:rPr lang="en-US" altLang="en-US" i="1" baseline="-25000" smtClean="0"/>
              <a:t>i</a:t>
            </a:r>
          </a:p>
          <a:p>
            <a:pPr lvl="1">
              <a:lnSpc>
                <a:spcPct val="10000"/>
              </a:lnSpc>
            </a:pPr>
            <a:endParaRPr lang="en-US" altLang="en-US" i="1" baseline="-25000" smtClean="0"/>
          </a:p>
          <a:p>
            <a:r>
              <a:rPr lang="en-US" altLang="en-US" smtClean="0"/>
              <a:t>Common receiver with AWGN of power </a:t>
            </a:r>
            <a:r>
              <a:rPr lang="en-US" altLang="en-US" i="1" smtClean="0"/>
              <a:t>N</a:t>
            </a:r>
            <a:r>
              <a:rPr lang="en-US" altLang="en-US" i="1" baseline="-25000" smtClean="0"/>
              <a:t>0</a:t>
            </a:r>
            <a:r>
              <a:rPr lang="en-US" altLang="en-US" i="1" smtClean="0"/>
              <a:t>B</a:t>
            </a:r>
            <a:endParaRPr lang="en-US" altLang="en-US" i="1" baseline="-25000" smtClean="0"/>
          </a:p>
          <a:p>
            <a:r>
              <a:rPr lang="en-US" altLang="en-US" smtClean="0"/>
              <a:t>Received signal:</a:t>
            </a:r>
          </a:p>
        </p:txBody>
      </p:sp>
      <p:graphicFrame>
        <p:nvGraphicFramePr>
          <p:cNvPr id="21506" name="Object 4"/>
          <p:cNvGraphicFramePr>
            <a:graphicFrameLocks noChangeAspect="1"/>
          </p:cNvGraphicFramePr>
          <p:nvPr/>
        </p:nvGraphicFramePr>
        <p:xfrm>
          <a:off x="1335088" y="4418013"/>
          <a:ext cx="245110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14" name="Equation" r:id="rId3" imgW="901440" imgH="431640" progId="Equation.3">
                  <p:embed/>
                </p:oleObj>
              </mc:Choice>
              <mc:Fallback>
                <p:oleObj name="Equation" r:id="rId3" imgW="9014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5088" y="4418013"/>
                        <a:ext cx="2451100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509" name="Group 5"/>
          <p:cNvGrpSpPr>
            <a:grpSpLocks/>
          </p:cNvGrpSpPr>
          <p:nvPr/>
        </p:nvGrpSpPr>
        <p:grpSpPr bwMode="auto">
          <a:xfrm>
            <a:off x="4548188" y="4357688"/>
            <a:ext cx="3713162" cy="1685925"/>
            <a:chOff x="798" y="1533"/>
            <a:chExt cx="2694" cy="1733"/>
          </a:xfrm>
        </p:grpSpPr>
        <p:grpSp>
          <p:nvGrpSpPr>
            <p:cNvPr id="21513" name="Group 6"/>
            <p:cNvGrpSpPr>
              <a:grpSpLocks/>
            </p:cNvGrpSpPr>
            <p:nvPr/>
          </p:nvGrpSpPr>
          <p:grpSpPr bwMode="auto">
            <a:xfrm>
              <a:off x="2478" y="1533"/>
              <a:ext cx="294" cy="638"/>
              <a:chOff x="2352" y="1632"/>
              <a:chExt cx="336" cy="672"/>
            </a:xfrm>
          </p:grpSpPr>
          <p:sp>
            <p:nvSpPr>
              <p:cNvPr id="21533" name="Rectangle 7"/>
              <p:cNvSpPr>
                <a:spLocks noChangeArrowheads="1"/>
              </p:cNvSpPr>
              <p:nvPr/>
            </p:nvSpPr>
            <p:spPr bwMode="auto">
              <a:xfrm>
                <a:off x="2352" y="2016"/>
                <a:ext cx="336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1pPr>
                <a:lvl2pPr marL="742950" indent="-28575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2pPr>
                <a:lvl3pPr marL="11430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3pPr>
                <a:lvl4pPr marL="16002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4pPr>
                <a:lvl5pPr marL="20574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9pPr>
              </a:lstStyle>
              <a:p>
                <a:endParaRPr lang="en-US" altLang="en-US"/>
              </a:p>
            </p:txBody>
          </p:sp>
          <p:grpSp>
            <p:nvGrpSpPr>
              <p:cNvPr id="21534" name="Group 8"/>
              <p:cNvGrpSpPr>
                <a:grpSpLocks/>
              </p:cNvGrpSpPr>
              <p:nvPr/>
            </p:nvGrpSpPr>
            <p:grpSpPr bwMode="auto">
              <a:xfrm>
                <a:off x="2400" y="1632"/>
                <a:ext cx="240" cy="384"/>
                <a:chOff x="1152" y="1584"/>
                <a:chExt cx="240" cy="384"/>
              </a:xfrm>
            </p:grpSpPr>
            <p:sp>
              <p:nvSpPr>
                <p:cNvPr id="21535" name="Line 9"/>
                <p:cNvSpPr>
                  <a:spLocks noChangeShapeType="1"/>
                </p:cNvSpPr>
                <p:nvPr/>
              </p:nvSpPr>
              <p:spPr bwMode="auto">
                <a:xfrm>
                  <a:off x="1296" y="1728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36" name="AutoShape 10"/>
                <p:cNvSpPr>
                  <a:spLocks noChangeArrowheads="1"/>
                </p:cNvSpPr>
                <p:nvPr/>
              </p:nvSpPr>
              <p:spPr bwMode="auto">
                <a:xfrm flipV="1">
                  <a:off x="1152" y="1584"/>
                  <a:ext cx="240" cy="24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1pPr>
                  <a:lvl2pPr marL="742950" indent="-28575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2pPr>
                  <a:lvl3pPr marL="11430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3pPr>
                  <a:lvl4pPr marL="16002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4pPr>
                  <a:lvl5pPr marL="20574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  <p:grpSp>
          <p:nvGrpSpPr>
            <p:cNvPr id="21514" name="Group 11"/>
            <p:cNvGrpSpPr>
              <a:grpSpLocks/>
            </p:cNvGrpSpPr>
            <p:nvPr/>
          </p:nvGrpSpPr>
          <p:grpSpPr bwMode="auto">
            <a:xfrm>
              <a:off x="798" y="1898"/>
              <a:ext cx="294" cy="638"/>
              <a:chOff x="2352" y="1632"/>
              <a:chExt cx="336" cy="672"/>
            </a:xfrm>
          </p:grpSpPr>
          <p:sp>
            <p:nvSpPr>
              <p:cNvPr id="21529" name="Rectangle 12"/>
              <p:cNvSpPr>
                <a:spLocks noChangeArrowheads="1"/>
              </p:cNvSpPr>
              <p:nvPr/>
            </p:nvSpPr>
            <p:spPr bwMode="auto">
              <a:xfrm>
                <a:off x="2352" y="2016"/>
                <a:ext cx="336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1pPr>
                <a:lvl2pPr marL="742950" indent="-28575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2pPr>
                <a:lvl3pPr marL="11430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3pPr>
                <a:lvl4pPr marL="16002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4pPr>
                <a:lvl5pPr marL="20574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9pPr>
              </a:lstStyle>
              <a:p>
                <a:endParaRPr lang="en-US" altLang="en-US"/>
              </a:p>
            </p:txBody>
          </p:sp>
          <p:grpSp>
            <p:nvGrpSpPr>
              <p:cNvPr id="21530" name="Group 13"/>
              <p:cNvGrpSpPr>
                <a:grpSpLocks/>
              </p:cNvGrpSpPr>
              <p:nvPr/>
            </p:nvGrpSpPr>
            <p:grpSpPr bwMode="auto">
              <a:xfrm>
                <a:off x="2400" y="1632"/>
                <a:ext cx="240" cy="384"/>
                <a:chOff x="1152" y="1584"/>
                <a:chExt cx="240" cy="384"/>
              </a:xfrm>
            </p:grpSpPr>
            <p:sp>
              <p:nvSpPr>
                <p:cNvPr id="21531" name="Line 14"/>
                <p:cNvSpPr>
                  <a:spLocks noChangeShapeType="1"/>
                </p:cNvSpPr>
                <p:nvPr/>
              </p:nvSpPr>
              <p:spPr bwMode="auto">
                <a:xfrm>
                  <a:off x="1296" y="1728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32" name="AutoShape 15"/>
                <p:cNvSpPr>
                  <a:spLocks noChangeArrowheads="1"/>
                </p:cNvSpPr>
                <p:nvPr/>
              </p:nvSpPr>
              <p:spPr bwMode="auto">
                <a:xfrm flipV="1">
                  <a:off x="1152" y="1584"/>
                  <a:ext cx="240" cy="24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1pPr>
                  <a:lvl2pPr marL="742950" indent="-28575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2pPr>
                  <a:lvl3pPr marL="11430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3pPr>
                  <a:lvl4pPr marL="16002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4pPr>
                  <a:lvl5pPr marL="20574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  <p:grpSp>
          <p:nvGrpSpPr>
            <p:cNvPr id="21515" name="Group 16"/>
            <p:cNvGrpSpPr>
              <a:grpSpLocks/>
            </p:cNvGrpSpPr>
            <p:nvPr/>
          </p:nvGrpSpPr>
          <p:grpSpPr bwMode="auto">
            <a:xfrm>
              <a:off x="3198" y="2536"/>
              <a:ext cx="294" cy="638"/>
              <a:chOff x="2352" y="1632"/>
              <a:chExt cx="336" cy="672"/>
            </a:xfrm>
          </p:grpSpPr>
          <p:sp>
            <p:nvSpPr>
              <p:cNvPr id="21525" name="Rectangle 17"/>
              <p:cNvSpPr>
                <a:spLocks noChangeArrowheads="1"/>
              </p:cNvSpPr>
              <p:nvPr/>
            </p:nvSpPr>
            <p:spPr bwMode="auto">
              <a:xfrm>
                <a:off x="2352" y="2016"/>
                <a:ext cx="336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1pPr>
                <a:lvl2pPr marL="742950" indent="-28575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2pPr>
                <a:lvl3pPr marL="11430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3pPr>
                <a:lvl4pPr marL="16002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4pPr>
                <a:lvl5pPr marL="20574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9pPr>
              </a:lstStyle>
              <a:p>
                <a:endParaRPr lang="en-US" altLang="en-US"/>
              </a:p>
            </p:txBody>
          </p:sp>
          <p:grpSp>
            <p:nvGrpSpPr>
              <p:cNvPr id="21526" name="Group 18"/>
              <p:cNvGrpSpPr>
                <a:grpSpLocks/>
              </p:cNvGrpSpPr>
              <p:nvPr/>
            </p:nvGrpSpPr>
            <p:grpSpPr bwMode="auto">
              <a:xfrm>
                <a:off x="2400" y="1632"/>
                <a:ext cx="240" cy="384"/>
                <a:chOff x="1152" y="1584"/>
                <a:chExt cx="240" cy="384"/>
              </a:xfrm>
            </p:grpSpPr>
            <p:sp>
              <p:nvSpPr>
                <p:cNvPr id="21527" name="Line 19"/>
                <p:cNvSpPr>
                  <a:spLocks noChangeShapeType="1"/>
                </p:cNvSpPr>
                <p:nvPr/>
              </p:nvSpPr>
              <p:spPr bwMode="auto">
                <a:xfrm>
                  <a:off x="1296" y="1728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28" name="AutoShape 20"/>
                <p:cNvSpPr>
                  <a:spLocks noChangeArrowheads="1"/>
                </p:cNvSpPr>
                <p:nvPr/>
              </p:nvSpPr>
              <p:spPr bwMode="auto">
                <a:xfrm flipV="1">
                  <a:off x="1152" y="1584"/>
                  <a:ext cx="240" cy="24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1pPr>
                  <a:lvl2pPr marL="742950" indent="-28575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2pPr>
                  <a:lvl3pPr marL="11430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3pPr>
                  <a:lvl4pPr marL="16002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4pPr>
                  <a:lvl5pPr marL="20574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  <p:grpSp>
          <p:nvGrpSpPr>
            <p:cNvPr id="21516" name="Group 21"/>
            <p:cNvGrpSpPr>
              <a:grpSpLocks/>
            </p:cNvGrpSpPr>
            <p:nvPr/>
          </p:nvGrpSpPr>
          <p:grpSpPr bwMode="auto">
            <a:xfrm>
              <a:off x="1386" y="2627"/>
              <a:ext cx="294" cy="639"/>
              <a:chOff x="2352" y="1632"/>
              <a:chExt cx="336" cy="672"/>
            </a:xfrm>
          </p:grpSpPr>
          <p:sp>
            <p:nvSpPr>
              <p:cNvPr id="21521" name="Rectangle 22"/>
              <p:cNvSpPr>
                <a:spLocks noChangeArrowheads="1"/>
              </p:cNvSpPr>
              <p:nvPr/>
            </p:nvSpPr>
            <p:spPr bwMode="auto">
              <a:xfrm>
                <a:off x="2352" y="2016"/>
                <a:ext cx="336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1pPr>
                <a:lvl2pPr marL="742950" indent="-28575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2pPr>
                <a:lvl3pPr marL="11430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3pPr>
                <a:lvl4pPr marL="16002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4pPr>
                <a:lvl5pPr marL="20574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9pPr>
              </a:lstStyle>
              <a:p>
                <a:endParaRPr lang="en-US" altLang="en-US"/>
              </a:p>
            </p:txBody>
          </p:sp>
          <p:grpSp>
            <p:nvGrpSpPr>
              <p:cNvPr id="21522" name="Group 23"/>
              <p:cNvGrpSpPr>
                <a:grpSpLocks/>
              </p:cNvGrpSpPr>
              <p:nvPr/>
            </p:nvGrpSpPr>
            <p:grpSpPr bwMode="auto">
              <a:xfrm>
                <a:off x="2400" y="1632"/>
                <a:ext cx="240" cy="384"/>
                <a:chOff x="1152" y="1584"/>
                <a:chExt cx="240" cy="384"/>
              </a:xfrm>
            </p:grpSpPr>
            <p:sp>
              <p:nvSpPr>
                <p:cNvPr id="21523" name="Line 24"/>
                <p:cNvSpPr>
                  <a:spLocks noChangeShapeType="1"/>
                </p:cNvSpPr>
                <p:nvPr/>
              </p:nvSpPr>
              <p:spPr bwMode="auto">
                <a:xfrm>
                  <a:off x="1296" y="1728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24" name="AutoShape 25"/>
                <p:cNvSpPr>
                  <a:spLocks noChangeArrowheads="1"/>
                </p:cNvSpPr>
                <p:nvPr/>
              </p:nvSpPr>
              <p:spPr bwMode="auto">
                <a:xfrm flipV="1">
                  <a:off x="1152" y="1584"/>
                  <a:ext cx="240" cy="24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1pPr>
                  <a:lvl2pPr marL="742950" indent="-28575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2pPr>
                  <a:lvl3pPr marL="11430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3pPr>
                  <a:lvl4pPr marL="16002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4pPr>
                  <a:lvl5pPr marL="2057400" indent="-228600"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0000FF"/>
                      </a:solidFill>
                      <a:latin typeface="Garamond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  <p:sp>
          <p:nvSpPr>
            <p:cNvPr id="21517" name="Line 26"/>
            <p:cNvSpPr>
              <a:spLocks noChangeShapeType="1"/>
            </p:cNvSpPr>
            <p:nvPr/>
          </p:nvSpPr>
          <p:spPr bwMode="auto">
            <a:xfrm flipH="1">
              <a:off x="1092" y="1670"/>
              <a:ext cx="1386" cy="2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8" name="Line 27"/>
            <p:cNvSpPr>
              <a:spLocks noChangeShapeType="1"/>
            </p:cNvSpPr>
            <p:nvPr/>
          </p:nvSpPr>
          <p:spPr bwMode="auto">
            <a:xfrm>
              <a:off x="2478" y="1761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9" name="Line 28"/>
            <p:cNvSpPr>
              <a:spLocks noChangeShapeType="1"/>
            </p:cNvSpPr>
            <p:nvPr/>
          </p:nvSpPr>
          <p:spPr bwMode="auto">
            <a:xfrm flipH="1">
              <a:off x="1680" y="1761"/>
              <a:ext cx="798" cy="7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0" name="Line 29"/>
            <p:cNvSpPr>
              <a:spLocks noChangeShapeType="1"/>
            </p:cNvSpPr>
            <p:nvPr/>
          </p:nvSpPr>
          <p:spPr bwMode="auto">
            <a:xfrm>
              <a:off x="2730" y="1670"/>
              <a:ext cx="552" cy="82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510" name="Text Box 30"/>
          <p:cNvSpPr txBox="1">
            <a:spLocks noChangeArrowheads="1"/>
          </p:cNvSpPr>
          <p:nvPr/>
        </p:nvSpPr>
        <p:spPr bwMode="auto">
          <a:xfrm>
            <a:off x="4640263" y="4308475"/>
            <a:ext cx="4238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000" i="1">
                <a:solidFill>
                  <a:srgbClr val="0000CC"/>
                </a:solidFill>
              </a:rPr>
              <a:t>X</a:t>
            </a:r>
            <a:r>
              <a:rPr lang="en-US" altLang="en-US" sz="2000" i="1" baseline="-25000">
                <a:solidFill>
                  <a:srgbClr val="0000CC"/>
                </a:solidFill>
              </a:rPr>
              <a:t>1</a:t>
            </a:r>
          </a:p>
        </p:txBody>
      </p:sp>
      <p:sp>
        <p:nvSpPr>
          <p:cNvPr id="21511" name="Text Box 31"/>
          <p:cNvSpPr txBox="1">
            <a:spLocks noChangeArrowheads="1"/>
          </p:cNvSpPr>
          <p:nvPr/>
        </p:nvSpPr>
        <p:spPr bwMode="auto">
          <a:xfrm>
            <a:off x="5345113" y="4983163"/>
            <a:ext cx="4365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000" i="1">
                <a:solidFill>
                  <a:srgbClr val="0000CC"/>
                </a:solidFill>
              </a:rPr>
              <a:t>X</a:t>
            </a:r>
            <a:r>
              <a:rPr lang="en-US" altLang="en-US" sz="2000" i="1" baseline="-25000">
                <a:solidFill>
                  <a:srgbClr val="0000CC"/>
                </a:solidFill>
              </a:rPr>
              <a:t>2</a:t>
            </a:r>
          </a:p>
        </p:txBody>
      </p:sp>
      <p:sp>
        <p:nvSpPr>
          <p:cNvPr id="21512" name="Text Box 32"/>
          <p:cNvSpPr txBox="1">
            <a:spLocks noChangeArrowheads="1"/>
          </p:cNvSpPr>
          <p:nvPr/>
        </p:nvSpPr>
        <p:spPr bwMode="auto">
          <a:xfrm>
            <a:off x="8094663" y="4975225"/>
            <a:ext cx="4365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000" i="1">
                <a:solidFill>
                  <a:srgbClr val="0000CC"/>
                </a:solidFill>
              </a:rPr>
              <a:t>X</a:t>
            </a:r>
            <a:r>
              <a:rPr lang="en-US" altLang="en-US" sz="2000" i="1" baseline="-25000">
                <a:solidFill>
                  <a:srgbClr val="0000CC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98456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MAC Capacity Region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153400" cy="4389438"/>
          </a:xfrm>
        </p:spPr>
        <p:txBody>
          <a:bodyPr/>
          <a:lstStyle/>
          <a:p>
            <a:r>
              <a:rPr lang="en-US" altLang="en-US" smtClean="0"/>
              <a:t>Closed convex hull of all (</a:t>
            </a:r>
            <a:r>
              <a:rPr lang="en-US" altLang="en-US" i="1" smtClean="0"/>
              <a:t>R</a:t>
            </a:r>
            <a:r>
              <a:rPr lang="en-US" altLang="en-US" i="1" baseline="-25000" smtClean="0"/>
              <a:t>1</a:t>
            </a:r>
            <a:r>
              <a:rPr lang="en-US" altLang="en-US" i="1" smtClean="0"/>
              <a:t>,…,R</a:t>
            </a:r>
            <a:r>
              <a:rPr lang="en-US" altLang="en-US" i="1" baseline="-25000" smtClean="0"/>
              <a:t>M</a:t>
            </a:r>
            <a:r>
              <a:rPr lang="en-US" altLang="en-US" smtClean="0"/>
              <a:t>) s.t.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pPr lvl="1"/>
            <a:r>
              <a:rPr lang="en-US" altLang="en-US" smtClean="0"/>
              <a:t>For all subsets of users, rate sum equals that of 1 superuser with sum of powers from all users</a:t>
            </a:r>
          </a:p>
          <a:p>
            <a:pPr lvl="1"/>
            <a:endParaRPr lang="en-US" altLang="en-US" smtClean="0"/>
          </a:p>
          <a:p>
            <a:r>
              <a:rPr lang="en-US" altLang="en-US" smtClean="0"/>
              <a:t>Power Allocation and Decoding Order</a:t>
            </a:r>
          </a:p>
          <a:p>
            <a:pPr lvl="1"/>
            <a:r>
              <a:rPr lang="en-US" altLang="en-US" smtClean="0"/>
              <a:t>Each user has its own power (no power alloc.)</a:t>
            </a:r>
          </a:p>
          <a:p>
            <a:pPr lvl="1"/>
            <a:r>
              <a:rPr lang="en-US" altLang="en-US" smtClean="0"/>
              <a:t>Decoding order depends on desired rate point</a:t>
            </a:r>
          </a:p>
        </p:txBody>
      </p:sp>
      <p:graphicFrame>
        <p:nvGraphicFramePr>
          <p:cNvPr id="22530" name="Object 4"/>
          <p:cNvGraphicFramePr>
            <a:graphicFrameLocks noChangeAspect="1"/>
          </p:cNvGraphicFramePr>
          <p:nvPr/>
        </p:nvGraphicFramePr>
        <p:xfrm>
          <a:off x="1398588" y="2836863"/>
          <a:ext cx="6210300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38" name="Equation" r:id="rId3" imgW="2920680" imgH="457200" progId="Equation.3">
                  <p:embed/>
                </p:oleObj>
              </mc:Choice>
              <mc:Fallback>
                <p:oleObj name="Equation" r:id="rId3" imgW="29206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8588" y="2836863"/>
                        <a:ext cx="6210300" cy="97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372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Two-User Region</a:t>
            </a:r>
          </a:p>
        </p:txBody>
      </p:sp>
      <p:sp>
        <p:nvSpPr>
          <p:cNvPr id="23557" name="Line 3"/>
          <p:cNvSpPr>
            <a:spLocks noChangeShapeType="1"/>
          </p:cNvSpPr>
          <p:nvPr/>
        </p:nvSpPr>
        <p:spPr bwMode="auto">
          <a:xfrm>
            <a:off x="4429125" y="2206625"/>
            <a:ext cx="0" cy="21193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8" name="Line 4"/>
          <p:cNvSpPr>
            <a:spLocks noChangeShapeType="1"/>
          </p:cNvSpPr>
          <p:nvPr/>
        </p:nvSpPr>
        <p:spPr bwMode="auto">
          <a:xfrm>
            <a:off x="4427538" y="4325938"/>
            <a:ext cx="2830512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9" name="Line 5"/>
          <p:cNvSpPr>
            <a:spLocks noChangeShapeType="1"/>
          </p:cNvSpPr>
          <p:nvPr/>
        </p:nvSpPr>
        <p:spPr bwMode="auto">
          <a:xfrm>
            <a:off x="4414838" y="2686050"/>
            <a:ext cx="898525" cy="0"/>
          </a:xfrm>
          <a:prstGeom prst="line">
            <a:avLst/>
          </a:prstGeom>
          <a:noFill/>
          <a:ln w="12700">
            <a:solidFill>
              <a:srgbClr val="0033CC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0" name="Line 6"/>
          <p:cNvSpPr>
            <a:spLocks noChangeShapeType="1"/>
          </p:cNvSpPr>
          <p:nvPr/>
        </p:nvSpPr>
        <p:spPr bwMode="auto">
          <a:xfrm>
            <a:off x="5295900" y="2687638"/>
            <a:ext cx="1392238" cy="930275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1" name="Line 7"/>
          <p:cNvSpPr>
            <a:spLocks noChangeShapeType="1"/>
          </p:cNvSpPr>
          <p:nvPr/>
        </p:nvSpPr>
        <p:spPr bwMode="auto">
          <a:xfrm>
            <a:off x="6692900" y="3586163"/>
            <a:ext cx="0" cy="725487"/>
          </a:xfrm>
          <a:prstGeom prst="line">
            <a:avLst/>
          </a:prstGeom>
          <a:noFill/>
          <a:ln w="12700">
            <a:solidFill>
              <a:srgbClr val="0033CC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2" name="Arc 8"/>
          <p:cNvSpPr>
            <a:spLocks/>
          </p:cNvSpPr>
          <p:nvPr/>
        </p:nvSpPr>
        <p:spPr bwMode="auto">
          <a:xfrm>
            <a:off x="4443413" y="2700338"/>
            <a:ext cx="2249487" cy="16256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rgbClr val="339933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3" name="Line 9"/>
          <p:cNvSpPr>
            <a:spLocks noChangeShapeType="1"/>
          </p:cNvSpPr>
          <p:nvPr/>
        </p:nvSpPr>
        <p:spPr bwMode="auto">
          <a:xfrm>
            <a:off x="5038725" y="2308225"/>
            <a:ext cx="0" cy="392113"/>
          </a:xfrm>
          <a:prstGeom prst="line">
            <a:avLst/>
          </a:prstGeom>
          <a:noFill/>
          <a:ln w="12700">
            <a:solidFill>
              <a:srgbClr val="0033CC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4" name="Text Box 10"/>
          <p:cNvSpPr txBox="1">
            <a:spLocks noChangeArrowheads="1"/>
          </p:cNvSpPr>
          <p:nvPr/>
        </p:nvSpPr>
        <p:spPr bwMode="auto">
          <a:xfrm>
            <a:off x="4743450" y="1774825"/>
            <a:ext cx="19208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600" b="0">
                <a:solidFill>
                  <a:srgbClr val="0033CC"/>
                </a:solidFill>
                <a:latin typeface="Times New Roman" pitchFamily="18" charset="0"/>
              </a:rPr>
              <a:t>Superposition coding</a:t>
            </a:r>
          </a:p>
          <a:p>
            <a:r>
              <a:rPr lang="en-US" altLang="en-US" sz="1600" b="0">
                <a:solidFill>
                  <a:srgbClr val="0033CC"/>
                </a:solidFill>
                <a:latin typeface="Times New Roman" pitchFamily="18" charset="0"/>
              </a:rPr>
              <a:t>w/ interference canc.</a:t>
            </a:r>
          </a:p>
        </p:txBody>
      </p:sp>
      <p:sp>
        <p:nvSpPr>
          <p:cNvPr id="23565" name="Line 11"/>
          <p:cNvSpPr>
            <a:spLocks noChangeShapeType="1"/>
          </p:cNvSpPr>
          <p:nvPr/>
        </p:nvSpPr>
        <p:spPr bwMode="auto">
          <a:xfrm flipH="1">
            <a:off x="6402388" y="3033713"/>
            <a:ext cx="247650" cy="392112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6" name="Text Box 12"/>
          <p:cNvSpPr txBox="1">
            <a:spLocks noChangeArrowheads="1"/>
          </p:cNvSpPr>
          <p:nvPr/>
        </p:nvSpPr>
        <p:spPr bwMode="auto">
          <a:xfrm>
            <a:off x="6638925" y="2711450"/>
            <a:ext cx="20828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600" b="0">
                <a:solidFill>
                  <a:srgbClr val="FF0000"/>
                </a:solidFill>
                <a:latin typeface="Times New Roman" pitchFamily="18" charset="0"/>
              </a:rPr>
              <a:t>SC w/ IC and time</a:t>
            </a:r>
          </a:p>
          <a:p>
            <a:pPr>
              <a:lnSpc>
                <a:spcPct val="70000"/>
              </a:lnSpc>
            </a:pPr>
            <a:r>
              <a:rPr lang="en-US" altLang="en-US" sz="1600" b="0">
                <a:solidFill>
                  <a:srgbClr val="FF0000"/>
                </a:solidFill>
                <a:latin typeface="Times New Roman" pitchFamily="18" charset="0"/>
              </a:rPr>
              <a:t>sharing or rate splitting</a:t>
            </a:r>
          </a:p>
        </p:txBody>
      </p:sp>
      <p:sp>
        <p:nvSpPr>
          <p:cNvPr id="23567" name="Line 13"/>
          <p:cNvSpPr>
            <a:spLocks noChangeShapeType="1"/>
          </p:cNvSpPr>
          <p:nvPr/>
        </p:nvSpPr>
        <p:spPr bwMode="auto">
          <a:xfrm flipH="1">
            <a:off x="6532563" y="3673475"/>
            <a:ext cx="450850" cy="0"/>
          </a:xfrm>
          <a:prstGeom prst="line">
            <a:avLst/>
          </a:prstGeom>
          <a:noFill/>
          <a:ln w="12700">
            <a:solidFill>
              <a:srgbClr val="33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8" name="Text Box 14"/>
          <p:cNvSpPr txBox="1">
            <a:spLocks noChangeArrowheads="1"/>
          </p:cNvSpPr>
          <p:nvPr/>
        </p:nvSpPr>
        <p:spPr bwMode="auto">
          <a:xfrm>
            <a:off x="6958013" y="3482975"/>
            <a:ext cx="17510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600" b="0">
                <a:solidFill>
                  <a:srgbClr val="339933"/>
                </a:solidFill>
                <a:latin typeface="Times New Roman" pitchFamily="18" charset="0"/>
              </a:rPr>
              <a:t>Frequency division</a:t>
            </a:r>
          </a:p>
        </p:txBody>
      </p:sp>
      <p:sp>
        <p:nvSpPr>
          <p:cNvPr id="23569" name="Line 15"/>
          <p:cNvSpPr>
            <a:spLocks noChangeShapeType="1"/>
          </p:cNvSpPr>
          <p:nvPr/>
        </p:nvSpPr>
        <p:spPr bwMode="auto">
          <a:xfrm>
            <a:off x="4414838" y="2671763"/>
            <a:ext cx="2278062" cy="1639887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0" name="Line 16"/>
          <p:cNvSpPr>
            <a:spLocks noChangeShapeType="1"/>
          </p:cNvSpPr>
          <p:nvPr/>
        </p:nvSpPr>
        <p:spPr bwMode="auto">
          <a:xfrm flipH="1">
            <a:off x="5372100" y="2424113"/>
            <a:ext cx="1335088" cy="900112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1" name="Text Box 17"/>
          <p:cNvSpPr txBox="1">
            <a:spLocks noChangeArrowheads="1"/>
          </p:cNvSpPr>
          <p:nvPr/>
        </p:nvSpPr>
        <p:spPr bwMode="auto">
          <a:xfrm>
            <a:off x="6675438" y="2200275"/>
            <a:ext cx="13223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600" b="0">
                <a:solidFill>
                  <a:srgbClr val="990099"/>
                </a:solidFill>
                <a:latin typeface="Times New Roman" pitchFamily="18" charset="0"/>
              </a:rPr>
              <a:t>Time division</a:t>
            </a:r>
          </a:p>
        </p:txBody>
      </p:sp>
      <p:sp>
        <p:nvSpPr>
          <p:cNvPr id="23572" name="Text Box 18"/>
          <p:cNvSpPr txBox="1">
            <a:spLocks noChangeArrowheads="1"/>
          </p:cNvSpPr>
          <p:nvPr/>
        </p:nvSpPr>
        <p:spPr bwMode="auto">
          <a:xfrm>
            <a:off x="6542088" y="4349750"/>
            <a:ext cx="48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>
                <a:solidFill>
                  <a:srgbClr val="000000"/>
                </a:solidFill>
                <a:latin typeface="Times New Roman" pitchFamily="18" charset="0"/>
              </a:rPr>
              <a:t>C</a:t>
            </a:r>
            <a:r>
              <a:rPr lang="en-US" altLang="en-US" i="1" baseline="-25000">
                <a:solidFill>
                  <a:srgbClr val="000000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23573" name="Text Box 19"/>
          <p:cNvSpPr txBox="1">
            <a:spLocks noChangeArrowheads="1"/>
          </p:cNvSpPr>
          <p:nvPr/>
        </p:nvSpPr>
        <p:spPr bwMode="auto">
          <a:xfrm>
            <a:off x="3849688" y="2470150"/>
            <a:ext cx="48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>
                <a:solidFill>
                  <a:srgbClr val="000000"/>
                </a:solidFill>
                <a:latin typeface="Times New Roman" pitchFamily="18" charset="0"/>
              </a:rPr>
              <a:t>C</a:t>
            </a:r>
            <a:r>
              <a:rPr lang="en-US" altLang="en-US" i="1" baseline="-25000">
                <a:solidFill>
                  <a:srgbClr val="000000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23574" name="Text Box 20"/>
          <p:cNvSpPr txBox="1">
            <a:spLocks noChangeArrowheads="1"/>
          </p:cNvSpPr>
          <p:nvPr/>
        </p:nvSpPr>
        <p:spPr bwMode="auto">
          <a:xfrm>
            <a:off x="5091113" y="4349750"/>
            <a:ext cx="48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Ĉ</a:t>
            </a:r>
            <a:r>
              <a:rPr lang="en-US" altLang="en-US" i="1" baseline="-2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altLang="en-US" i="1" baseline="-25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3575" name="Line 21"/>
          <p:cNvSpPr>
            <a:spLocks noChangeShapeType="1"/>
          </p:cNvSpPr>
          <p:nvPr/>
        </p:nvSpPr>
        <p:spPr bwMode="auto">
          <a:xfrm>
            <a:off x="5284788" y="2686050"/>
            <a:ext cx="0" cy="1625600"/>
          </a:xfrm>
          <a:prstGeom prst="line">
            <a:avLst/>
          </a:prstGeom>
          <a:noFill/>
          <a:ln w="12700" cap="rnd">
            <a:solidFill>
              <a:srgbClr val="000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6" name="Line 22"/>
          <p:cNvSpPr>
            <a:spLocks noChangeShapeType="1"/>
          </p:cNvSpPr>
          <p:nvPr/>
        </p:nvSpPr>
        <p:spPr bwMode="auto">
          <a:xfrm rot="-5400000">
            <a:off x="5553075" y="2447925"/>
            <a:ext cx="0" cy="2292350"/>
          </a:xfrm>
          <a:prstGeom prst="line">
            <a:avLst/>
          </a:prstGeom>
          <a:noFill/>
          <a:ln w="12700" cap="rnd">
            <a:solidFill>
              <a:srgbClr val="0000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7" name="Text Box 23"/>
          <p:cNvSpPr txBox="1">
            <a:spLocks noChangeArrowheads="1"/>
          </p:cNvSpPr>
          <p:nvPr/>
        </p:nvSpPr>
        <p:spPr bwMode="auto">
          <a:xfrm>
            <a:off x="3849688" y="3384550"/>
            <a:ext cx="48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Ĉ</a:t>
            </a:r>
            <a:r>
              <a:rPr lang="en-US" altLang="en-US" i="1" baseline="-2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en-US" altLang="en-US" i="1" baseline="-2500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23554" name="Object 24"/>
          <p:cNvGraphicFramePr>
            <a:graphicFrameLocks noChangeAspect="1"/>
          </p:cNvGraphicFramePr>
          <p:nvPr/>
        </p:nvGraphicFramePr>
        <p:xfrm>
          <a:off x="495300" y="4278313"/>
          <a:ext cx="3151188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66" name="Equation" r:id="rId3" imgW="1688760" imgH="482400" progId="Equation.3">
                  <p:embed/>
                </p:oleObj>
              </mc:Choice>
              <mc:Fallback>
                <p:oleObj name="Equation" r:id="rId3" imgW="16887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" y="4278313"/>
                        <a:ext cx="3151188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5" name="Object 25"/>
          <p:cNvGraphicFramePr>
            <a:graphicFrameLocks noChangeAspect="1"/>
          </p:cNvGraphicFramePr>
          <p:nvPr/>
        </p:nvGraphicFramePr>
        <p:xfrm>
          <a:off x="485775" y="5503863"/>
          <a:ext cx="7346950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67" name="Equation" r:id="rId5" imgW="3454200" imgH="482400" progId="Equation.3">
                  <p:embed/>
                </p:oleObj>
              </mc:Choice>
              <mc:Fallback>
                <p:oleObj name="Equation" r:id="rId5" imgW="34542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75" y="5503863"/>
                        <a:ext cx="7346950" cy="91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78" name="Line 26"/>
          <p:cNvSpPr>
            <a:spLocks noChangeShapeType="1"/>
          </p:cNvSpPr>
          <p:nvPr/>
        </p:nvSpPr>
        <p:spPr bwMode="auto">
          <a:xfrm>
            <a:off x="4411663" y="3598863"/>
            <a:ext cx="87153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9" name="Line 27"/>
          <p:cNvSpPr>
            <a:spLocks noChangeShapeType="1"/>
          </p:cNvSpPr>
          <p:nvPr/>
        </p:nvSpPr>
        <p:spPr bwMode="auto">
          <a:xfrm>
            <a:off x="5283200" y="3614738"/>
            <a:ext cx="0" cy="695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0" name="Line 28"/>
          <p:cNvSpPr>
            <a:spLocks noChangeShapeType="1"/>
          </p:cNvSpPr>
          <p:nvPr/>
        </p:nvSpPr>
        <p:spPr bwMode="auto">
          <a:xfrm flipH="1">
            <a:off x="5283200" y="4035425"/>
            <a:ext cx="175577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1" name="Text Box 29"/>
          <p:cNvSpPr txBox="1">
            <a:spLocks noChangeArrowheads="1"/>
          </p:cNvSpPr>
          <p:nvPr/>
        </p:nvSpPr>
        <p:spPr bwMode="auto">
          <a:xfrm>
            <a:off x="7037388" y="3854450"/>
            <a:ext cx="1200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600" b="0">
                <a:solidFill>
                  <a:srgbClr val="000000"/>
                </a:solidFill>
                <a:latin typeface="Times New Roman" pitchFamily="18" charset="0"/>
              </a:rPr>
              <a:t>SC w/out IC</a:t>
            </a:r>
          </a:p>
        </p:txBody>
      </p:sp>
    </p:spTree>
    <p:extLst>
      <p:ext uri="{BB962C8B-B14F-4D97-AF65-F5344CB8AC3E}">
        <p14:creationId xmlns:p14="http://schemas.microsoft.com/office/powerpoint/2010/main" val="228194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Fading and ISI</a:t>
            </a:r>
          </a:p>
        </p:txBody>
      </p:sp>
      <p:sp>
        <p:nvSpPr>
          <p:cNvPr id="64515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8058150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mtClean="0"/>
              <a:t>MAC capacity under fading and ISI determined using similar techniques as for the BC</a:t>
            </a:r>
          </a:p>
          <a:p>
            <a:pPr lvl="1">
              <a:lnSpc>
                <a:spcPct val="50000"/>
              </a:lnSpc>
            </a:pPr>
            <a:endParaRPr lang="en-US" altLang="en-US" smtClean="0"/>
          </a:p>
          <a:p>
            <a:pPr>
              <a:lnSpc>
                <a:spcPct val="100000"/>
              </a:lnSpc>
            </a:pPr>
            <a:r>
              <a:rPr lang="en-US" altLang="en-US" smtClean="0"/>
              <a:t>In fading, can define ergodic, outage, and minimum rate capacity similar as in BC case</a:t>
            </a:r>
          </a:p>
          <a:p>
            <a:pPr lvl="1"/>
            <a:r>
              <a:rPr lang="en-US" altLang="en-US" smtClean="0"/>
              <a:t>Ergodic capacity obtained based on AWGN MAC given fixed fading, averaged over fading statistics</a:t>
            </a:r>
          </a:p>
          <a:p>
            <a:pPr lvl="1"/>
            <a:r>
              <a:rPr lang="en-US" altLang="en-US" smtClean="0"/>
              <a:t>Outage can be declared as common, or per user</a:t>
            </a:r>
          </a:p>
          <a:p>
            <a:pPr lvl="1">
              <a:lnSpc>
                <a:spcPct val="50000"/>
              </a:lnSpc>
            </a:pPr>
            <a:endParaRPr lang="en-US" altLang="en-US" smtClean="0"/>
          </a:p>
          <a:p>
            <a:pPr>
              <a:lnSpc>
                <a:spcPct val="100000"/>
              </a:lnSpc>
            </a:pPr>
            <a:r>
              <a:rPr lang="en-US" altLang="en-US" smtClean="0"/>
              <a:t>MAC capacity with ISI obtained by converting to equivalent parallel MAC channels over frequency</a:t>
            </a:r>
          </a:p>
        </p:txBody>
      </p:sp>
    </p:spTree>
    <p:extLst>
      <p:ext uri="{BB962C8B-B14F-4D97-AF65-F5344CB8AC3E}">
        <p14:creationId xmlns:p14="http://schemas.microsoft.com/office/powerpoint/2010/main" val="194704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3032760"/>
            <a:ext cx="7848600" cy="1143000"/>
          </a:xfrm>
        </p:spPr>
        <p:txBody>
          <a:bodyPr/>
          <a:lstStyle/>
          <a:p>
            <a:r>
              <a:rPr lang="en-US" sz="4400" dirty="0" smtClean="0"/>
              <a:t>Duality between</a:t>
            </a:r>
            <a:br>
              <a:rPr lang="en-US" sz="4400" dirty="0" smtClean="0"/>
            </a:br>
            <a:r>
              <a:rPr lang="en-US" sz="4400" dirty="0" smtClean="0"/>
              <a:t>Broadcast and MAC Channels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23439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422275" y="1922463"/>
            <a:ext cx="840105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altLang="en-US" sz="2800">
                <a:solidFill>
                  <a:srgbClr val="0000CC"/>
                </a:solidFill>
              </a:rPr>
              <a:t>Differences: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altLang="en-US">
                <a:solidFill>
                  <a:srgbClr val="0000CC"/>
                </a:solidFill>
              </a:rPr>
              <a:t>Shared vs. individual power constraints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altLang="en-US">
                <a:solidFill>
                  <a:srgbClr val="0000CC"/>
                </a:solidFill>
              </a:rPr>
              <a:t>Near-far effect in MAC</a:t>
            </a:r>
          </a:p>
          <a:p>
            <a:pPr lvl="1">
              <a:lnSpc>
                <a:spcPct val="6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endParaRPr lang="en-US" altLang="en-US">
              <a:solidFill>
                <a:srgbClr val="0000CC"/>
              </a:solidFill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altLang="en-US" sz="2800">
                <a:solidFill>
                  <a:srgbClr val="0000CC"/>
                </a:solidFill>
              </a:rPr>
              <a:t>Similarities: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altLang="en-US">
                <a:solidFill>
                  <a:srgbClr val="0000CC"/>
                </a:solidFill>
              </a:rPr>
              <a:t>Optimal BC “superposition” coding is also optimal for MAC (sum of Gaussian codewords)</a:t>
            </a:r>
          </a:p>
          <a:p>
            <a:pPr lvl="1">
              <a:lnSpc>
                <a:spcPct val="3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endParaRPr lang="en-US" altLang="en-US">
              <a:solidFill>
                <a:srgbClr val="0000CC"/>
              </a:solidFill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altLang="en-US">
                <a:solidFill>
                  <a:srgbClr val="0000CC"/>
                </a:solidFill>
              </a:rPr>
              <a:t>Both decoders exploit successive decoding and interference cancellation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None/>
            </a:pPr>
            <a:endParaRPr lang="en-US" altLang="en-US" sz="2000">
              <a:solidFill>
                <a:srgbClr val="0000CC"/>
              </a:solidFill>
            </a:endParaRPr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449263" y="265113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4800">
                <a:solidFill>
                  <a:srgbClr val="0000CC"/>
                </a:solidFill>
              </a:rPr>
              <a:t>Comparison of MAC and BC</a:t>
            </a:r>
          </a:p>
        </p:txBody>
      </p:sp>
      <p:grpSp>
        <p:nvGrpSpPr>
          <p:cNvPr id="65540" name="Group 4"/>
          <p:cNvGrpSpPr>
            <a:grpSpLocks/>
          </p:cNvGrpSpPr>
          <p:nvPr/>
        </p:nvGrpSpPr>
        <p:grpSpPr bwMode="auto">
          <a:xfrm>
            <a:off x="7851775" y="2159000"/>
            <a:ext cx="261938" cy="536575"/>
            <a:chOff x="846" y="3750"/>
            <a:chExt cx="165" cy="338"/>
          </a:xfrm>
        </p:grpSpPr>
        <p:sp>
          <p:nvSpPr>
            <p:cNvPr id="65548" name="AutoShape 5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5549" name="Line 6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65541" name="Line 7"/>
          <p:cNvSpPr>
            <a:spLocks noChangeShapeType="1"/>
          </p:cNvSpPr>
          <p:nvPr/>
        </p:nvSpPr>
        <p:spPr bwMode="auto">
          <a:xfrm flipV="1">
            <a:off x="7004050" y="2262188"/>
            <a:ext cx="863600" cy="1550987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5542" name="Line 8"/>
          <p:cNvSpPr>
            <a:spLocks noChangeShapeType="1"/>
          </p:cNvSpPr>
          <p:nvPr/>
        </p:nvSpPr>
        <p:spPr bwMode="auto">
          <a:xfrm flipH="1" flipV="1">
            <a:off x="8078788" y="2347913"/>
            <a:ext cx="212725" cy="57785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5543" name="Rectangle 9"/>
          <p:cNvSpPr>
            <a:spLocks noChangeArrowheads="1"/>
          </p:cNvSpPr>
          <p:nvPr/>
        </p:nvSpPr>
        <p:spPr bwMode="auto">
          <a:xfrm>
            <a:off x="8288338" y="3043238"/>
            <a:ext cx="185737" cy="165100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65544" name="Rectangle 10"/>
          <p:cNvSpPr>
            <a:spLocks noChangeArrowheads="1"/>
          </p:cNvSpPr>
          <p:nvPr/>
        </p:nvSpPr>
        <p:spPr bwMode="auto">
          <a:xfrm>
            <a:off x="6878638" y="3848100"/>
            <a:ext cx="185737" cy="165100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65545" name="Text Box 11"/>
          <p:cNvSpPr txBox="1">
            <a:spLocks noChangeArrowheads="1"/>
          </p:cNvSpPr>
          <p:nvPr/>
        </p:nvSpPr>
        <p:spPr bwMode="auto">
          <a:xfrm>
            <a:off x="7808913" y="1749425"/>
            <a:ext cx="371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>
                <a:solidFill>
                  <a:srgbClr val="0000CC"/>
                </a:solidFill>
              </a:rPr>
              <a:t>P</a:t>
            </a:r>
          </a:p>
        </p:txBody>
      </p:sp>
      <p:sp>
        <p:nvSpPr>
          <p:cNvPr id="65546" name="Text Box 12"/>
          <p:cNvSpPr txBox="1">
            <a:spLocks noChangeArrowheads="1"/>
          </p:cNvSpPr>
          <p:nvPr/>
        </p:nvSpPr>
        <p:spPr bwMode="auto">
          <a:xfrm>
            <a:off x="7845425" y="2900363"/>
            <a:ext cx="4524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>
                <a:solidFill>
                  <a:srgbClr val="0000CC"/>
                </a:solidFill>
              </a:rPr>
              <a:t>P</a:t>
            </a:r>
            <a:r>
              <a:rPr lang="en-US" altLang="en-US" baseline="-25000">
                <a:solidFill>
                  <a:srgbClr val="0000CC"/>
                </a:solidFill>
              </a:rPr>
              <a:t>1</a:t>
            </a:r>
          </a:p>
        </p:txBody>
      </p:sp>
      <p:sp>
        <p:nvSpPr>
          <p:cNvPr id="65547" name="Text Box 13"/>
          <p:cNvSpPr txBox="1">
            <a:spLocks noChangeArrowheads="1"/>
          </p:cNvSpPr>
          <p:nvPr/>
        </p:nvSpPr>
        <p:spPr bwMode="auto">
          <a:xfrm>
            <a:off x="7077075" y="3706813"/>
            <a:ext cx="466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>
                <a:solidFill>
                  <a:srgbClr val="0000CC"/>
                </a:solidFill>
              </a:rPr>
              <a:t>P</a:t>
            </a:r>
            <a:r>
              <a:rPr lang="en-US" altLang="en-US" baseline="-25000">
                <a:solidFill>
                  <a:srgbClr val="0000CC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5312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MAC-BC Capacity Regions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0850" y="1762125"/>
            <a:ext cx="8094663" cy="4464050"/>
          </a:xfrm>
        </p:spPr>
        <p:txBody>
          <a:bodyPr/>
          <a:lstStyle/>
          <a:p>
            <a:r>
              <a:rPr lang="en-US" altLang="en-US" smtClean="0"/>
              <a:t>MAC capacity region known for many cases</a:t>
            </a:r>
          </a:p>
          <a:p>
            <a:pPr lvl="1"/>
            <a:r>
              <a:rPr lang="en-US" altLang="en-US" smtClean="0"/>
              <a:t>Convex optimization problem</a:t>
            </a:r>
          </a:p>
          <a:p>
            <a:pPr lvl="1">
              <a:lnSpc>
                <a:spcPct val="30000"/>
              </a:lnSpc>
            </a:pPr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mtClean="0"/>
              <a:t>BC capacity region typically only known for (parallel) degraded channels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Formulas often not convex</a:t>
            </a:r>
          </a:p>
          <a:p>
            <a:pPr lvl="1">
              <a:lnSpc>
                <a:spcPct val="30000"/>
              </a:lnSpc>
            </a:pPr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mtClean="0"/>
              <a:t>Can we find a connection between the BC and MAC capacity regions?</a:t>
            </a:r>
          </a:p>
          <a:p>
            <a:pPr lvl="1">
              <a:lnSpc>
                <a:spcPct val="90000"/>
              </a:lnSpc>
            </a:pPr>
            <a:endParaRPr lang="en-US" altLang="en-US" smtClean="0"/>
          </a:p>
        </p:txBody>
      </p:sp>
      <p:sp>
        <p:nvSpPr>
          <p:cNvPr id="91140" name="Text Box 4"/>
          <p:cNvSpPr txBox="1">
            <a:spLocks noChangeArrowheads="1"/>
          </p:cNvSpPr>
          <p:nvPr/>
        </p:nvSpPr>
        <p:spPr bwMode="auto">
          <a:xfrm>
            <a:off x="3746500" y="5967413"/>
            <a:ext cx="1487488" cy="608012"/>
          </a:xfrm>
          <a:prstGeom prst="rect">
            <a:avLst/>
          </a:prstGeom>
          <a:noFill/>
          <a:ln w="28575">
            <a:solidFill>
              <a:srgbClr val="0000CC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3200">
                <a:solidFill>
                  <a:srgbClr val="FF0000"/>
                </a:solidFill>
              </a:rPr>
              <a:t>Duality</a:t>
            </a:r>
            <a:endParaRPr lang="en-US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77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0" grpId="0" animBg="1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94" name="Rectangle 2"/>
          <p:cNvSpPr>
            <a:spLocks noChangeArrowheads="1"/>
          </p:cNvSpPr>
          <p:nvPr/>
        </p:nvSpPr>
        <p:spPr bwMode="auto">
          <a:xfrm>
            <a:off x="4746625" y="2873375"/>
            <a:ext cx="3948113" cy="30575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595" name="Rectangle 3"/>
          <p:cNvSpPr>
            <a:spLocks noChangeArrowheads="1"/>
          </p:cNvSpPr>
          <p:nvPr/>
        </p:nvSpPr>
        <p:spPr bwMode="auto">
          <a:xfrm>
            <a:off x="534988" y="2887663"/>
            <a:ext cx="3948112" cy="30464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596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153400" cy="1143000"/>
          </a:xfrm>
        </p:spPr>
        <p:txBody>
          <a:bodyPr/>
          <a:lstStyle/>
          <a:p>
            <a:r>
              <a:rPr lang="en-US" altLang="en-US" sz="4000" smtClean="0"/>
              <a:t>Dual Broadcast and MAC Channels</a:t>
            </a:r>
          </a:p>
        </p:txBody>
      </p:sp>
      <p:sp>
        <p:nvSpPr>
          <p:cNvPr id="24597" name="Line 5"/>
          <p:cNvSpPr>
            <a:spLocks noChangeShapeType="1"/>
          </p:cNvSpPr>
          <p:nvPr/>
        </p:nvSpPr>
        <p:spPr bwMode="auto">
          <a:xfrm flipH="1" flipV="1">
            <a:off x="5945188" y="3781425"/>
            <a:ext cx="9699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98" name="Oval 6"/>
          <p:cNvSpPr>
            <a:spLocks noChangeArrowheads="1"/>
          </p:cNvSpPr>
          <p:nvPr/>
        </p:nvSpPr>
        <p:spPr bwMode="auto">
          <a:xfrm>
            <a:off x="6254750" y="3613150"/>
            <a:ext cx="319088" cy="288925"/>
          </a:xfrm>
          <a:prstGeom prst="ellipse">
            <a:avLst/>
          </a:prstGeom>
          <a:solidFill>
            <a:schemeClr val="tx1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599" name="Text Box 7"/>
          <p:cNvSpPr txBox="1">
            <a:spLocks noChangeArrowheads="1"/>
          </p:cNvSpPr>
          <p:nvPr/>
        </p:nvSpPr>
        <p:spPr bwMode="auto">
          <a:xfrm>
            <a:off x="6276975" y="3570288"/>
            <a:ext cx="2857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600" b="0">
                <a:solidFill>
                  <a:srgbClr val="000000"/>
                </a:solidFill>
                <a:latin typeface="Times New Roman" pitchFamily="18" charset="0"/>
              </a:rPr>
              <a:t>x</a:t>
            </a:r>
          </a:p>
        </p:txBody>
      </p:sp>
      <p:sp>
        <p:nvSpPr>
          <p:cNvPr id="24600" name="Line 8"/>
          <p:cNvSpPr>
            <a:spLocks noChangeShapeType="1"/>
          </p:cNvSpPr>
          <p:nvPr/>
        </p:nvSpPr>
        <p:spPr bwMode="auto">
          <a:xfrm>
            <a:off x="6399213" y="3292475"/>
            <a:ext cx="1587" cy="3333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78" name="Object 9"/>
          <p:cNvGraphicFramePr>
            <a:graphicFrameLocks noChangeAspect="1"/>
          </p:cNvGraphicFramePr>
          <p:nvPr/>
        </p:nvGraphicFramePr>
        <p:xfrm>
          <a:off x="5753100" y="3125788"/>
          <a:ext cx="604838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6" name="Equation" r:id="rId3" imgW="469800" imgH="253800" progId="Equation.3">
                  <p:embed/>
                </p:oleObj>
              </mc:Choice>
              <mc:Fallback>
                <p:oleObj name="Equation" r:id="rId3" imgW="4698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3100" y="3125788"/>
                        <a:ext cx="604838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01" name="Line 10"/>
          <p:cNvSpPr>
            <a:spLocks noChangeShapeType="1"/>
          </p:cNvSpPr>
          <p:nvPr/>
        </p:nvSpPr>
        <p:spPr bwMode="auto">
          <a:xfrm flipH="1" flipV="1">
            <a:off x="5945188" y="5327650"/>
            <a:ext cx="990600" cy="111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02" name="Oval 11"/>
          <p:cNvSpPr>
            <a:spLocks noChangeArrowheads="1"/>
          </p:cNvSpPr>
          <p:nvPr/>
        </p:nvSpPr>
        <p:spPr bwMode="auto">
          <a:xfrm>
            <a:off x="6254750" y="5170488"/>
            <a:ext cx="319088" cy="288925"/>
          </a:xfrm>
          <a:prstGeom prst="ellipse">
            <a:avLst/>
          </a:prstGeom>
          <a:solidFill>
            <a:schemeClr val="tx1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603" name="Text Box 12"/>
          <p:cNvSpPr txBox="1">
            <a:spLocks noChangeArrowheads="1"/>
          </p:cNvSpPr>
          <p:nvPr/>
        </p:nvSpPr>
        <p:spPr bwMode="auto">
          <a:xfrm>
            <a:off x="6276975" y="5127625"/>
            <a:ext cx="2857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600" b="0">
                <a:solidFill>
                  <a:srgbClr val="000000"/>
                </a:solidFill>
                <a:latin typeface="Times New Roman" pitchFamily="18" charset="0"/>
              </a:rPr>
              <a:t>x</a:t>
            </a:r>
          </a:p>
        </p:txBody>
      </p:sp>
      <p:sp>
        <p:nvSpPr>
          <p:cNvPr id="24604" name="Line 13"/>
          <p:cNvSpPr>
            <a:spLocks noChangeShapeType="1"/>
          </p:cNvSpPr>
          <p:nvPr/>
        </p:nvSpPr>
        <p:spPr bwMode="auto">
          <a:xfrm>
            <a:off x="6399213" y="4849813"/>
            <a:ext cx="1587" cy="3333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79" name="Object 14"/>
          <p:cNvGraphicFramePr>
            <a:graphicFrameLocks noChangeAspect="1"/>
          </p:cNvGraphicFramePr>
          <p:nvPr/>
        </p:nvGraphicFramePr>
        <p:xfrm>
          <a:off x="5692775" y="4672013"/>
          <a:ext cx="687388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7" name="Equation" r:id="rId5" imgW="533160" imgH="253800" progId="Equation.3">
                  <p:embed/>
                </p:oleObj>
              </mc:Choice>
              <mc:Fallback>
                <p:oleObj name="Equation" r:id="rId5" imgW="5331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2775" y="4672013"/>
                        <a:ext cx="687388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05" name="Oval 15"/>
          <p:cNvSpPr>
            <a:spLocks noChangeArrowheads="1"/>
          </p:cNvSpPr>
          <p:nvPr/>
        </p:nvSpPr>
        <p:spPr bwMode="auto">
          <a:xfrm>
            <a:off x="6415088" y="4135438"/>
            <a:ext cx="88900" cy="88900"/>
          </a:xfrm>
          <a:prstGeom prst="ellipse">
            <a:avLst/>
          </a:prstGeom>
          <a:solidFill>
            <a:srgbClr val="00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606" name="Oval 16"/>
          <p:cNvSpPr>
            <a:spLocks noChangeArrowheads="1"/>
          </p:cNvSpPr>
          <p:nvPr/>
        </p:nvSpPr>
        <p:spPr bwMode="auto">
          <a:xfrm>
            <a:off x="6415088" y="4287838"/>
            <a:ext cx="88900" cy="88900"/>
          </a:xfrm>
          <a:prstGeom prst="ellipse">
            <a:avLst/>
          </a:prstGeom>
          <a:solidFill>
            <a:srgbClr val="00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607" name="Oval 17"/>
          <p:cNvSpPr>
            <a:spLocks noChangeArrowheads="1"/>
          </p:cNvSpPr>
          <p:nvPr/>
        </p:nvSpPr>
        <p:spPr bwMode="auto">
          <a:xfrm>
            <a:off x="6415088" y="4440238"/>
            <a:ext cx="88900" cy="88900"/>
          </a:xfrm>
          <a:prstGeom prst="ellipse">
            <a:avLst/>
          </a:prstGeom>
          <a:solidFill>
            <a:srgbClr val="00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608" name="Oval 18"/>
          <p:cNvSpPr>
            <a:spLocks noChangeArrowheads="1"/>
          </p:cNvSpPr>
          <p:nvPr/>
        </p:nvSpPr>
        <p:spPr bwMode="auto">
          <a:xfrm>
            <a:off x="2736850" y="3602038"/>
            <a:ext cx="319088" cy="288925"/>
          </a:xfrm>
          <a:prstGeom prst="ellipse">
            <a:avLst/>
          </a:prstGeom>
          <a:solidFill>
            <a:schemeClr val="tx1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609" name="Text Box 19"/>
          <p:cNvSpPr txBox="1">
            <a:spLocks noChangeArrowheads="1"/>
          </p:cNvSpPr>
          <p:nvPr/>
        </p:nvSpPr>
        <p:spPr bwMode="auto">
          <a:xfrm>
            <a:off x="2759075" y="3559175"/>
            <a:ext cx="298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600" b="0">
                <a:solidFill>
                  <a:srgbClr val="000000"/>
                </a:solidFill>
                <a:latin typeface="Times New Roman" pitchFamily="18" charset="0"/>
              </a:rPr>
              <a:t>+</a:t>
            </a:r>
          </a:p>
        </p:txBody>
      </p:sp>
      <p:sp>
        <p:nvSpPr>
          <p:cNvPr id="24610" name="Line 20"/>
          <p:cNvSpPr>
            <a:spLocks noChangeShapeType="1"/>
          </p:cNvSpPr>
          <p:nvPr/>
        </p:nvSpPr>
        <p:spPr bwMode="auto">
          <a:xfrm>
            <a:off x="2895600" y="3251200"/>
            <a:ext cx="1588" cy="3333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80" name="Object 21"/>
          <p:cNvGraphicFramePr>
            <a:graphicFrameLocks noChangeAspect="1"/>
          </p:cNvGraphicFramePr>
          <p:nvPr/>
        </p:nvGraphicFramePr>
        <p:xfrm>
          <a:off x="2806700" y="2862263"/>
          <a:ext cx="633413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8" name="Equation" r:id="rId7" imgW="355320" imgH="215640" progId="Equation.3">
                  <p:embed/>
                </p:oleObj>
              </mc:Choice>
              <mc:Fallback>
                <p:oleObj name="Equation" r:id="rId7" imgW="3553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6700" y="2862263"/>
                        <a:ext cx="633413" cy="385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1" name="Object 22"/>
          <p:cNvGraphicFramePr>
            <a:graphicFrameLocks noChangeAspect="1"/>
          </p:cNvGraphicFramePr>
          <p:nvPr/>
        </p:nvGraphicFramePr>
        <p:xfrm>
          <a:off x="5153025" y="3567113"/>
          <a:ext cx="631825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9" name="Equation" r:id="rId9" imgW="355320" imgH="215640" progId="Equation.3">
                  <p:embed/>
                </p:oleObj>
              </mc:Choice>
              <mc:Fallback>
                <p:oleObj name="Equation" r:id="rId9" imgW="3553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3025" y="3567113"/>
                        <a:ext cx="631825" cy="385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2" name="Object 23"/>
          <p:cNvGraphicFramePr>
            <a:graphicFrameLocks noChangeAspect="1"/>
          </p:cNvGraphicFramePr>
          <p:nvPr/>
        </p:nvGraphicFramePr>
        <p:xfrm>
          <a:off x="5130800" y="5114925"/>
          <a:ext cx="746125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0" name="Equation" r:id="rId11" imgW="419040" imgH="215640" progId="Equation.3">
                  <p:embed/>
                </p:oleObj>
              </mc:Choice>
              <mc:Fallback>
                <p:oleObj name="Equation" r:id="rId11" imgW="4190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0800" y="5114925"/>
                        <a:ext cx="746125" cy="385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11" name="Line 24"/>
          <p:cNvSpPr>
            <a:spLocks noChangeShapeType="1"/>
          </p:cNvSpPr>
          <p:nvPr/>
        </p:nvSpPr>
        <p:spPr bwMode="auto">
          <a:xfrm>
            <a:off x="3070225" y="3746500"/>
            <a:ext cx="373063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83" name="Object 25"/>
          <p:cNvGraphicFramePr>
            <a:graphicFrameLocks noChangeAspect="1"/>
          </p:cNvGraphicFramePr>
          <p:nvPr/>
        </p:nvGraphicFramePr>
        <p:xfrm>
          <a:off x="3482975" y="3578225"/>
          <a:ext cx="655638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1" name="Equation" r:id="rId13" imgW="368280" imgH="215640" progId="Equation.3">
                  <p:embed/>
                </p:oleObj>
              </mc:Choice>
              <mc:Fallback>
                <p:oleObj name="Equation" r:id="rId13" imgW="3682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2975" y="3578225"/>
                        <a:ext cx="655638" cy="385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4" name="Object 26"/>
          <p:cNvGraphicFramePr>
            <a:graphicFrameLocks noChangeAspect="1"/>
          </p:cNvGraphicFramePr>
          <p:nvPr/>
        </p:nvGraphicFramePr>
        <p:xfrm>
          <a:off x="5213350" y="3925888"/>
          <a:ext cx="423863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2" name="Equation" r:id="rId15" imgW="279360" imgH="228600" progId="Equation.3">
                  <p:embed/>
                </p:oleObj>
              </mc:Choice>
              <mc:Fallback>
                <p:oleObj name="Equation" r:id="rId15" imgW="279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3350" y="3925888"/>
                        <a:ext cx="423863" cy="347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5" name="Object 27"/>
          <p:cNvGraphicFramePr>
            <a:graphicFrameLocks noChangeAspect="1"/>
          </p:cNvGraphicFramePr>
          <p:nvPr/>
        </p:nvGraphicFramePr>
        <p:xfrm>
          <a:off x="5218113" y="5483225"/>
          <a:ext cx="500062" cy="34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3" name="Equation" r:id="rId17" imgW="330120" imgH="228600" progId="Equation.3">
                  <p:embed/>
                </p:oleObj>
              </mc:Choice>
              <mc:Fallback>
                <p:oleObj name="Equation" r:id="rId17" imgW="3301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8113" y="5483225"/>
                        <a:ext cx="500062" cy="347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12" name="Line 28"/>
          <p:cNvSpPr>
            <a:spLocks noChangeShapeType="1"/>
          </p:cNvSpPr>
          <p:nvPr/>
        </p:nvSpPr>
        <p:spPr bwMode="auto">
          <a:xfrm flipH="1" flipV="1">
            <a:off x="1882775" y="3733800"/>
            <a:ext cx="858838" cy="111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13" name="Oval 29"/>
          <p:cNvSpPr>
            <a:spLocks noChangeArrowheads="1"/>
          </p:cNvSpPr>
          <p:nvPr/>
        </p:nvSpPr>
        <p:spPr bwMode="auto">
          <a:xfrm>
            <a:off x="2192338" y="3565525"/>
            <a:ext cx="319087" cy="288925"/>
          </a:xfrm>
          <a:prstGeom prst="ellipse">
            <a:avLst/>
          </a:prstGeom>
          <a:solidFill>
            <a:schemeClr val="tx1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614" name="Text Box 30"/>
          <p:cNvSpPr txBox="1">
            <a:spLocks noChangeArrowheads="1"/>
          </p:cNvSpPr>
          <p:nvPr/>
        </p:nvSpPr>
        <p:spPr bwMode="auto">
          <a:xfrm>
            <a:off x="2214563" y="3522663"/>
            <a:ext cx="2857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600" b="0">
                <a:solidFill>
                  <a:srgbClr val="000000"/>
                </a:solidFill>
                <a:latin typeface="Times New Roman" pitchFamily="18" charset="0"/>
              </a:rPr>
              <a:t>x</a:t>
            </a:r>
          </a:p>
        </p:txBody>
      </p:sp>
      <p:sp>
        <p:nvSpPr>
          <p:cNvPr id="24615" name="Line 31"/>
          <p:cNvSpPr>
            <a:spLocks noChangeShapeType="1"/>
          </p:cNvSpPr>
          <p:nvPr/>
        </p:nvSpPr>
        <p:spPr bwMode="auto">
          <a:xfrm>
            <a:off x="2336800" y="3244850"/>
            <a:ext cx="0" cy="3333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86" name="Object 32"/>
          <p:cNvGraphicFramePr>
            <a:graphicFrameLocks noChangeAspect="1"/>
          </p:cNvGraphicFramePr>
          <p:nvPr/>
        </p:nvGraphicFramePr>
        <p:xfrm>
          <a:off x="1725613" y="3022600"/>
          <a:ext cx="604837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4" name="Equation" r:id="rId19" imgW="469800" imgH="253800" progId="Equation.3">
                  <p:embed/>
                </p:oleObj>
              </mc:Choice>
              <mc:Fallback>
                <p:oleObj name="Equation" r:id="rId19" imgW="4698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5613" y="3022600"/>
                        <a:ext cx="604837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16" name="Line 33"/>
          <p:cNvSpPr>
            <a:spLocks noChangeShapeType="1"/>
          </p:cNvSpPr>
          <p:nvPr/>
        </p:nvSpPr>
        <p:spPr bwMode="auto">
          <a:xfrm flipH="1" flipV="1">
            <a:off x="1905000" y="5326063"/>
            <a:ext cx="811213" cy="111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17" name="Oval 34"/>
          <p:cNvSpPr>
            <a:spLocks noChangeArrowheads="1"/>
          </p:cNvSpPr>
          <p:nvPr/>
        </p:nvSpPr>
        <p:spPr bwMode="auto">
          <a:xfrm>
            <a:off x="2214563" y="5168900"/>
            <a:ext cx="319087" cy="288925"/>
          </a:xfrm>
          <a:prstGeom prst="ellipse">
            <a:avLst/>
          </a:prstGeom>
          <a:solidFill>
            <a:schemeClr val="tx1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618" name="Text Box 35"/>
          <p:cNvSpPr txBox="1">
            <a:spLocks noChangeArrowheads="1"/>
          </p:cNvSpPr>
          <p:nvPr/>
        </p:nvSpPr>
        <p:spPr bwMode="auto">
          <a:xfrm>
            <a:off x="2236788" y="5126038"/>
            <a:ext cx="2857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600" b="0">
                <a:solidFill>
                  <a:srgbClr val="000000"/>
                </a:solidFill>
                <a:latin typeface="Times New Roman" pitchFamily="18" charset="0"/>
              </a:rPr>
              <a:t>x</a:t>
            </a:r>
          </a:p>
        </p:txBody>
      </p:sp>
      <p:sp>
        <p:nvSpPr>
          <p:cNvPr id="24619" name="Line 36"/>
          <p:cNvSpPr>
            <a:spLocks noChangeShapeType="1"/>
          </p:cNvSpPr>
          <p:nvPr/>
        </p:nvSpPr>
        <p:spPr bwMode="auto">
          <a:xfrm>
            <a:off x="2359025" y="4848225"/>
            <a:ext cx="0" cy="3333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87" name="Object 37"/>
          <p:cNvGraphicFramePr>
            <a:graphicFrameLocks noChangeAspect="1"/>
          </p:cNvGraphicFramePr>
          <p:nvPr/>
        </p:nvGraphicFramePr>
        <p:xfrm>
          <a:off x="1685925" y="4656138"/>
          <a:ext cx="687388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5" name="Equation" r:id="rId20" imgW="533160" imgH="253800" progId="Equation.3">
                  <p:embed/>
                </p:oleObj>
              </mc:Choice>
              <mc:Fallback>
                <p:oleObj name="Equation" r:id="rId20" imgW="5331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5925" y="4656138"/>
                        <a:ext cx="687388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20" name="Oval 38"/>
          <p:cNvSpPr>
            <a:spLocks noChangeArrowheads="1"/>
          </p:cNvSpPr>
          <p:nvPr/>
        </p:nvSpPr>
        <p:spPr bwMode="auto">
          <a:xfrm>
            <a:off x="2352675" y="4087813"/>
            <a:ext cx="88900" cy="88900"/>
          </a:xfrm>
          <a:prstGeom prst="ellipse">
            <a:avLst/>
          </a:prstGeom>
          <a:solidFill>
            <a:srgbClr val="00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621" name="Oval 39"/>
          <p:cNvSpPr>
            <a:spLocks noChangeArrowheads="1"/>
          </p:cNvSpPr>
          <p:nvPr/>
        </p:nvSpPr>
        <p:spPr bwMode="auto">
          <a:xfrm>
            <a:off x="2352675" y="4240213"/>
            <a:ext cx="88900" cy="88900"/>
          </a:xfrm>
          <a:prstGeom prst="ellipse">
            <a:avLst/>
          </a:prstGeom>
          <a:solidFill>
            <a:srgbClr val="00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622" name="Oval 40"/>
          <p:cNvSpPr>
            <a:spLocks noChangeArrowheads="1"/>
          </p:cNvSpPr>
          <p:nvPr/>
        </p:nvSpPr>
        <p:spPr bwMode="auto">
          <a:xfrm>
            <a:off x="2352675" y="4392613"/>
            <a:ext cx="88900" cy="88900"/>
          </a:xfrm>
          <a:prstGeom prst="ellipse">
            <a:avLst/>
          </a:prstGeom>
          <a:solidFill>
            <a:srgbClr val="00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623" name="Oval 41"/>
          <p:cNvSpPr>
            <a:spLocks noChangeArrowheads="1"/>
          </p:cNvSpPr>
          <p:nvPr/>
        </p:nvSpPr>
        <p:spPr bwMode="auto">
          <a:xfrm>
            <a:off x="2755900" y="5192713"/>
            <a:ext cx="319088" cy="288925"/>
          </a:xfrm>
          <a:prstGeom prst="ellipse">
            <a:avLst/>
          </a:prstGeom>
          <a:solidFill>
            <a:schemeClr val="tx1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624" name="Text Box 42"/>
          <p:cNvSpPr txBox="1">
            <a:spLocks noChangeArrowheads="1"/>
          </p:cNvSpPr>
          <p:nvPr/>
        </p:nvSpPr>
        <p:spPr bwMode="auto">
          <a:xfrm>
            <a:off x="2778125" y="5149850"/>
            <a:ext cx="298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600" b="0">
                <a:solidFill>
                  <a:srgbClr val="000000"/>
                </a:solidFill>
                <a:latin typeface="Times New Roman" pitchFamily="18" charset="0"/>
              </a:rPr>
              <a:t>+</a:t>
            </a:r>
          </a:p>
        </p:txBody>
      </p:sp>
      <p:sp>
        <p:nvSpPr>
          <p:cNvPr id="24625" name="Line 43"/>
          <p:cNvSpPr>
            <a:spLocks noChangeShapeType="1"/>
          </p:cNvSpPr>
          <p:nvPr/>
        </p:nvSpPr>
        <p:spPr bwMode="auto">
          <a:xfrm>
            <a:off x="2914650" y="4841875"/>
            <a:ext cx="1588" cy="3333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88" name="Object 44"/>
          <p:cNvGraphicFramePr>
            <a:graphicFrameLocks noChangeAspect="1"/>
          </p:cNvGraphicFramePr>
          <p:nvPr/>
        </p:nvGraphicFramePr>
        <p:xfrm>
          <a:off x="2781300" y="4452938"/>
          <a:ext cx="723900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6" name="Equation" r:id="rId21" imgW="406080" imgH="215640" progId="Equation.3">
                  <p:embed/>
                </p:oleObj>
              </mc:Choice>
              <mc:Fallback>
                <p:oleObj name="Equation" r:id="rId21" imgW="4060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1300" y="4452938"/>
                        <a:ext cx="723900" cy="385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26" name="Line 45"/>
          <p:cNvSpPr>
            <a:spLocks noChangeShapeType="1"/>
          </p:cNvSpPr>
          <p:nvPr/>
        </p:nvSpPr>
        <p:spPr bwMode="auto">
          <a:xfrm>
            <a:off x="3089275" y="5337175"/>
            <a:ext cx="373063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89" name="Object 46"/>
          <p:cNvGraphicFramePr>
            <a:graphicFrameLocks noChangeAspect="1"/>
          </p:cNvGraphicFramePr>
          <p:nvPr/>
        </p:nvGraphicFramePr>
        <p:xfrm>
          <a:off x="3444875" y="5168900"/>
          <a:ext cx="768350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7" name="Equation" r:id="rId23" imgW="431640" imgH="215640" progId="Equation.3">
                  <p:embed/>
                </p:oleObj>
              </mc:Choice>
              <mc:Fallback>
                <p:oleObj name="Equation" r:id="rId23" imgW="4316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4875" y="5168900"/>
                        <a:ext cx="768350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27" name="Oval 47"/>
          <p:cNvSpPr>
            <a:spLocks noChangeArrowheads="1"/>
          </p:cNvSpPr>
          <p:nvPr/>
        </p:nvSpPr>
        <p:spPr bwMode="auto">
          <a:xfrm>
            <a:off x="7307263" y="4368800"/>
            <a:ext cx="319087" cy="288925"/>
          </a:xfrm>
          <a:prstGeom prst="ellipse">
            <a:avLst/>
          </a:prstGeom>
          <a:solidFill>
            <a:schemeClr val="tx1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4628" name="Text Box 48"/>
          <p:cNvSpPr txBox="1">
            <a:spLocks noChangeArrowheads="1"/>
          </p:cNvSpPr>
          <p:nvPr/>
        </p:nvSpPr>
        <p:spPr bwMode="auto">
          <a:xfrm>
            <a:off x="7329488" y="4325938"/>
            <a:ext cx="298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600" b="0">
                <a:solidFill>
                  <a:srgbClr val="000000"/>
                </a:solidFill>
                <a:latin typeface="Times New Roman" pitchFamily="18" charset="0"/>
              </a:rPr>
              <a:t>+</a:t>
            </a:r>
          </a:p>
        </p:txBody>
      </p:sp>
      <p:sp>
        <p:nvSpPr>
          <p:cNvPr id="24629" name="Line 49"/>
          <p:cNvSpPr>
            <a:spLocks noChangeShapeType="1"/>
          </p:cNvSpPr>
          <p:nvPr/>
        </p:nvSpPr>
        <p:spPr bwMode="auto">
          <a:xfrm>
            <a:off x="7466013" y="4017963"/>
            <a:ext cx="1587" cy="3333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90" name="Object 50"/>
          <p:cNvGraphicFramePr>
            <a:graphicFrameLocks noChangeAspect="1"/>
          </p:cNvGraphicFramePr>
          <p:nvPr/>
        </p:nvGraphicFramePr>
        <p:xfrm>
          <a:off x="7264400" y="3651250"/>
          <a:ext cx="54292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8" name="Equation" r:id="rId25" imgW="304560" imgH="203040" progId="Equation.3">
                  <p:embed/>
                </p:oleObj>
              </mc:Choice>
              <mc:Fallback>
                <p:oleObj name="Equation" r:id="rId25" imgW="3045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4400" y="3651250"/>
                        <a:ext cx="542925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30" name="Line 51"/>
          <p:cNvSpPr>
            <a:spLocks noChangeShapeType="1"/>
          </p:cNvSpPr>
          <p:nvPr/>
        </p:nvSpPr>
        <p:spPr bwMode="auto">
          <a:xfrm>
            <a:off x="7640638" y="4513263"/>
            <a:ext cx="271462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91" name="Object 52"/>
          <p:cNvGraphicFramePr>
            <a:graphicFrameLocks noChangeAspect="1"/>
          </p:cNvGraphicFramePr>
          <p:nvPr/>
        </p:nvGraphicFramePr>
        <p:xfrm>
          <a:off x="7940675" y="4256088"/>
          <a:ext cx="565150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9" name="Equation" r:id="rId27" imgW="317160" imgH="203040" progId="Equation.3">
                  <p:embed/>
                </p:oleObj>
              </mc:Choice>
              <mc:Fallback>
                <p:oleObj name="Equation" r:id="rId27" imgW="317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40675" y="4256088"/>
                        <a:ext cx="565150" cy="363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631" name="AutoShape 53"/>
          <p:cNvCxnSpPr>
            <a:cxnSpLocks noChangeShapeType="1"/>
            <a:stCxn id="24601" idx="0"/>
            <a:endCxn id="24628" idx="1"/>
          </p:cNvCxnSpPr>
          <p:nvPr/>
        </p:nvCxnSpPr>
        <p:spPr bwMode="auto">
          <a:xfrm flipV="1">
            <a:off x="6935788" y="4494213"/>
            <a:ext cx="393700" cy="846137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632" name="AutoShape 54"/>
          <p:cNvCxnSpPr>
            <a:cxnSpLocks noChangeShapeType="1"/>
            <a:stCxn id="24597" idx="0"/>
            <a:endCxn id="24627" idx="2"/>
          </p:cNvCxnSpPr>
          <p:nvPr/>
        </p:nvCxnSpPr>
        <p:spPr bwMode="auto">
          <a:xfrm>
            <a:off x="6916738" y="3781425"/>
            <a:ext cx="390525" cy="731838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633" name="Line 55"/>
          <p:cNvSpPr>
            <a:spLocks noChangeShapeType="1"/>
          </p:cNvSpPr>
          <p:nvPr/>
        </p:nvSpPr>
        <p:spPr bwMode="auto">
          <a:xfrm flipH="1">
            <a:off x="1338263" y="3735388"/>
            <a:ext cx="546100" cy="7032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24634" name="AutoShape 56"/>
          <p:cNvCxnSpPr>
            <a:cxnSpLocks noChangeShapeType="1"/>
            <a:stCxn id="24616" idx="1"/>
            <a:endCxn id="24633" idx="1"/>
          </p:cNvCxnSpPr>
          <p:nvPr/>
        </p:nvCxnSpPr>
        <p:spPr bwMode="auto">
          <a:xfrm flipH="1" flipV="1">
            <a:off x="1338263" y="4437063"/>
            <a:ext cx="568325" cy="890587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635" name="Line 57"/>
          <p:cNvSpPr>
            <a:spLocks noChangeShapeType="1"/>
          </p:cNvSpPr>
          <p:nvPr/>
        </p:nvSpPr>
        <p:spPr bwMode="auto">
          <a:xfrm flipV="1">
            <a:off x="922338" y="4435475"/>
            <a:ext cx="428625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92" name="Object 58"/>
          <p:cNvGraphicFramePr>
            <a:graphicFrameLocks noChangeAspect="1"/>
          </p:cNvGraphicFramePr>
          <p:nvPr/>
        </p:nvGraphicFramePr>
        <p:xfrm>
          <a:off x="633413" y="4498975"/>
          <a:ext cx="563562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60" name="Equation" r:id="rId29" imgW="317160" imgH="203040" progId="Equation.3">
                  <p:embed/>
                </p:oleObj>
              </mc:Choice>
              <mc:Fallback>
                <p:oleObj name="Equation" r:id="rId29" imgW="317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413" y="4498975"/>
                        <a:ext cx="563562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3" name="Object 59"/>
          <p:cNvGraphicFramePr>
            <a:graphicFrameLocks noChangeAspect="1"/>
          </p:cNvGraphicFramePr>
          <p:nvPr/>
        </p:nvGraphicFramePr>
        <p:xfrm>
          <a:off x="712788" y="4822825"/>
          <a:ext cx="404812" cy="34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61" name="Equation" r:id="rId31" imgW="266400" imgH="228600" progId="Equation.3">
                  <p:embed/>
                </p:oleObj>
              </mc:Choice>
              <mc:Fallback>
                <p:oleObj name="Equation" r:id="rId31" imgW="266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788" y="4822825"/>
                        <a:ext cx="404812" cy="347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36" name="Text Box 60"/>
          <p:cNvSpPr txBox="1">
            <a:spLocks noChangeArrowheads="1"/>
          </p:cNvSpPr>
          <p:nvPr/>
        </p:nvSpPr>
        <p:spPr bwMode="auto">
          <a:xfrm>
            <a:off x="504825" y="1774825"/>
            <a:ext cx="756602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800">
                <a:solidFill>
                  <a:srgbClr val="3333CC"/>
                </a:solidFill>
              </a:rPr>
              <a:t>Gaussian BC and MAC with </a:t>
            </a:r>
            <a:r>
              <a:rPr lang="en-US" altLang="en-US" sz="2800" i="1">
                <a:solidFill>
                  <a:srgbClr val="3333CC"/>
                </a:solidFill>
              </a:rPr>
              <a:t>same</a:t>
            </a:r>
            <a:r>
              <a:rPr lang="en-US" altLang="en-US" sz="2800">
                <a:solidFill>
                  <a:srgbClr val="3333CC"/>
                </a:solidFill>
              </a:rPr>
              <a:t> channel gains </a:t>
            </a:r>
          </a:p>
          <a:p>
            <a:r>
              <a:rPr lang="en-US" altLang="en-US" sz="2800">
                <a:solidFill>
                  <a:srgbClr val="3333CC"/>
                </a:solidFill>
              </a:rPr>
              <a:t>and</a:t>
            </a:r>
            <a:r>
              <a:rPr lang="en-US" altLang="en-US" sz="2800" i="1">
                <a:solidFill>
                  <a:srgbClr val="3333CC"/>
                </a:solidFill>
              </a:rPr>
              <a:t> same</a:t>
            </a:r>
            <a:r>
              <a:rPr lang="en-US" altLang="en-US" sz="2800">
                <a:solidFill>
                  <a:srgbClr val="3333CC"/>
                </a:solidFill>
              </a:rPr>
              <a:t> noise power at each receiver</a:t>
            </a:r>
          </a:p>
        </p:txBody>
      </p:sp>
      <p:sp>
        <p:nvSpPr>
          <p:cNvPr id="24637" name="Text Box 61"/>
          <p:cNvSpPr txBox="1">
            <a:spLocks noChangeArrowheads="1"/>
          </p:cNvSpPr>
          <p:nvPr/>
        </p:nvSpPr>
        <p:spPr bwMode="auto">
          <a:xfrm>
            <a:off x="814388" y="5984875"/>
            <a:ext cx="3340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>
                <a:solidFill>
                  <a:srgbClr val="FF0000"/>
                </a:solidFill>
              </a:rPr>
              <a:t>Broadcast Channel (BC)</a:t>
            </a:r>
            <a:endParaRPr lang="en-US" altLang="en-US" i="1">
              <a:solidFill>
                <a:srgbClr val="FF0000"/>
              </a:solidFill>
            </a:endParaRPr>
          </a:p>
        </p:txBody>
      </p:sp>
      <p:sp>
        <p:nvSpPr>
          <p:cNvPr id="24638" name="Text Box 62"/>
          <p:cNvSpPr txBox="1">
            <a:spLocks noChangeArrowheads="1"/>
          </p:cNvSpPr>
          <p:nvPr/>
        </p:nvSpPr>
        <p:spPr bwMode="auto">
          <a:xfrm>
            <a:off x="4514850" y="5983288"/>
            <a:ext cx="440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>
                <a:solidFill>
                  <a:srgbClr val="FF0000"/>
                </a:solidFill>
              </a:rPr>
              <a:t>Multiple-Access Channel (MAC)</a:t>
            </a:r>
          </a:p>
        </p:txBody>
      </p:sp>
    </p:spTree>
    <p:extLst>
      <p:ext uri="{BB962C8B-B14F-4D97-AF65-F5344CB8AC3E}">
        <p14:creationId xmlns:p14="http://schemas.microsoft.com/office/powerpoint/2010/main" val="324237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The BC from the MAC</a:t>
            </a:r>
          </a:p>
        </p:txBody>
      </p:sp>
      <p:pic>
        <p:nvPicPr>
          <p:cNvPr id="25606" name="Picture 3" descr="\\Systems\njindal\presentations\group_meeting_jul27_2001\mac_bc_consta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1931988"/>
            <a:ext cx="5075238" cy="380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7" name="Text Box 4"/>
          <p:cNvSpPr txBox="1">
            <a:spLocks noChangeArrowheads="1"/>
          </p:cNvSpPr>
          <p:nvPr/>
        </p:nvSpPr>
        <p:spPr bwMode="auto">
          <a:xfrm>
            <a:off x="206375" y="3497263"/>
            <a:ext cx="15525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000">
                <a:solidFill>
                  <a:srgbClr val="000099"/>
                </a:solidFill>
              </a:rPr>
              <a:t>Blue = BC</a:t>
            </a:r>
          </a:p>
          <a:p>
            <a:r>
              <a:rPr lang="en-US" altLang="en-US" sz="2000">
                <a:solidFill>
                  <a:srgbClr val="CC0000"/>
                </a:solidFill>
              </a:rPr>
              <a:t>Red  = MAC</a:t>
            </a:r>
          </a:p>
        </p:txBody>
      </p:sp>
      <p:graphicFrame>
        <p:nvGraphicFramePr>
          <p:cNvPr id="25602" name="Object 5"/>
          <p:cNvGraphicFramePr>
            <a:graphicFrameLocks noChangeAspect="1"/>
          </p:cNvGraphicFramePr>
          <p:nvPr/>
        </p:nvGraphicFramePr>
        <p:xfrm>
          <a:off x="534988" y="2363788"/>
          <a:ext cx="8636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18" name="Equation" r:id="rId4" imgW="863280" imgH="368280" progId="Equation.3">
                  <p:embed/>
                </p:oleObj>
              </mc:Choice>
              <mc:Fallback>
                <p:oleObj name="Equation" r:id="rId4" imgW="86328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988" y="2363788"/>
                        <a:ext cx="8636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8" name="Rectangle 6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52"/>
              </a:gs>
              <a:gs pos="50000">
                <a:srgbClr val="0000CC"/>
              </a:gs>
              <a:gs pos="100000">
                <a:srgbClr val="00005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5609" name="Rectangle 7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A30000"/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5610" name="Text Box 8"/>
          <p:cNvSpPr txBox="1">
            <a:spLocks noChangeArrowheads="1"/>
          </p:cNvSpPr>
          <p:nvPr/>
        </p:nvSpPr>
        <p:spPr bwMode="auto">
          <a:xfrm>
            <a:off x="6584950" y="3390900"/>
            <a:ext cx="17668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800">
                <a:solidFill>
                  <a:srgbClr val="CC0000"/>
                </a:solidFill>
              </a:rPr>
              <a:t>P</a:t>
            </a:r>
            <a:r>
              <a:rPr lang="en-US" altLang="en-US" sz="2800" baseline="-25000">
                <a:solidFill>
                  <a:srgbClr val="CC0000"/>
                </a:solidFill>
              </a:rPr>
              <a:t>1</a:t>
            </a:r>
            <a:r>
              <a:rPr lang="en-US" altLang="en-US" sz="2800">
                <a:solidFill>
                  <a:srgbClr val="CC0000"/>
                </a:solidFill>
              </a:rPr>
              <a:t>=1, P</a:t>
            </a:r>
            <a:r>
              <a:rPr lang="en-US" altLang="en-US" sz="2800" baseline="-25000">
                <a:solidFill>
                  <a:srgbClr val="CC0000"/>
                </a:solidFill>
              </a:rPr>
              <a:t>2</a:t>
            </a:r>
            <a:r>
              <a:rPr lang="en-US" altLang="en-US" sz="2800">
                <a:solidFill>
                  <a:srgbClr val="CC0000"/>
                </a:solidFill>
              </a:rPr>
              <a:t>=1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322513" y="3763963"/>
            <a:ext cx="6588125" cy="1555750"/>
            <a:chOff x="1452" y="2188"/>
            <a:chExt cx="4150" cy="980"/>
          </a:xfrm>
        </p:grpSpPr>
        <p:sp>
          <p:nvSpPr>
            <p:cNvPr id="25620" name="Line 10"/>
            <p:cNvSpPr>
              <a:spLocks noChangeShapeType="1"/>
            </p:cNvSpPr>
            <p:nvPr/>
          </p:nvSpPr>
          <p:spPr bwMode="auto">
            <a:xfrm>
              <a:off x="1452" y="2188"/>
              <a:ext cx="1495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1" name="Line 11"/>
            <p:cNvSpPr>
              <a:spLocks noChangeShapeType="1"/>
            </p:cNvSpPr>
            <p:nvPr/>
          </p:nvSpPr>
          <p:spPr bwMode="auto">
            <a:xfrm>
              <a:off x="2947" y="2188"/>
              <a:ext cx="386" cy="778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2" name="Line 12"/>
            <p:cNvSpPr>
              <a:spLocks noChangeShapeType="1"/>
            </p:cNvSpPr>
            <p:nvPr/>
          </p:nvSpPr>
          <p:spPr bwMode="auto">
            <a:xfrm>
              <a:off x="3340" y="2966"/>
              <a:ext cx="0" cy="202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3" name="Text Box 13"/>
            <p:cNvSpPr txBox="1">
              <a:spLocks noChangeArrowheads="1"/>
            </p:cNvSpPr>
            <p:nvPr/>
          </p:nvSpPr>
          <p:spPr bwMode="auto">
            <a:xfrm>
              <a:off x="4147" y="2582"/>
              <a:ext cx="145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sz="2800">
                  <a:solidFill>
                    <a:srgbClr val="33CC33"/>
                  </a:solidFill>
                </a:rPr>
                <a:t>P</a:t>
              </a:r>
              <a:r>
                <a:rPr lang="en-US" altLang="en-US" sz="2800" baseline="-25000">
                  <a:solidFill>
                    <a:srgbClr val="33CC33"/>
                  </a:solidFill>
                </a:rPr>
                <a:t>1</a:t>
              </a:r>
              <a:r>
                <a:rPr lang="en-US" altLang="en-US" sz="2800">
                  <a:solidFill>
                    <a:srgbClr val="33CC33"/>
                  </a:solidFill>
                </a:rPr>
                <a:t>=1.5, P</a:t>
              </a:r>
              <a:r>
                <a:rPr lang="en-US" altLang="en-US" sz="2800" baseline="-25000">
                  <a:solidFill>
                    <a:srgbClr val="33CC33"/>
                  </a:solidFill>
                </a:rPr>
                <a:t>2</a:t>
              </a:r>
              <a:r>
                <a:rPr lang="en-US" altLang="en-US" sz="2800">
                  <a:solidFill>
                    <a:srgbClr val="33CC33"/>
                  </a:solidFill>
                </a:rPr>
                <a:t>=0.5</a:t>
              </a: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2341563" y="2479675"/>
            <a:ext cx="6532562" cy="2851150"/>
            <a:chOff x="1464" y="1379"/>
            <a:chExt cx="4115" cy="1796"/>
          </a:xfrm>
        </p:grpSpPr>
        <p:sp>
          <p:nvSpPr>
            <p:cNvPr id="25616" name="Line 15"/>
            <p:cNvSpPr>
              <a:spLocks noChangeShapeType="1"/>
            </p:cNvSpPr>
            <p:nvPr/>
          </p:nvSpPr>
          <p:spPr bwMode="auto">
            <a:xfrm flipV="1">
              <a:off x="1464" y="1765"/>
              <a:ext cx="619" cy="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7" name="Line 16"/>
            <p:cNvSpPr>
              <a:spLocks noChangeShapeType="1"/>
            </p:cNvSpPr>
            <p:nvPr/>
          </p:nvSpPr>
          <p:spPr bwMode="auto">
            <a:xfrm>
              <a:off x="2084" y="1754"/>
              <a:ext cx="484" cy="96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8" name="Line 17"/>
            <p:cNvSpPr>
              <a:spLocks noChangeShapeType="1"/>
            </p:cNvSpPr>
            <p:nvPr/>
          </p:nvSpPr>
          <p:spPr bwMode="auto">
            <a:xfrm flipH="1">
              <a:off x="2568" y="2721"/>
              <a:ext cx="6" cy="45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9" name="Text Box 18"/>
            <p:cNvSpPr txBox="1">
              <a:spLocks noChangeArrowheads="1"/>
            </p:cNvSpPr>
            <p:nvPr/>
          </p:nvSpPr>
          <p:spPr bwMode="auto">
            <a:xfrm>
              <a:off x="4124" y="1379"/>
              <a:ext cx="145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sz="2800">
                  <a:solidFill>
                    <a:srgbClr val="474747"/>
                  </a:solidFill>
                </a:rPr>
                <a:t>P</a:t>
              </a:r>
              <a:r>
                <a:rPr lang="en-US" altLang="en-US" sz="2800" baseline="-25000">
                  <a:solidFill>
                    <a:srgbClr val="474747"/>
                  </a:solidFill>
                </a:rPr>
                <a:t>1</a:t>
              </a:r>
              <a:r>
                <a:rPr lang="en-US" altLang="en-US" sz="2800">
                  <a:solidFill>
                    <a:srgbClr val="474747"/>
                  </a:solidFill>
                </a:rPr>
                <a:t>=0.5, P</a:t>
              </a:r>
              <a:r>
                <a:rPr lang="en-US" altLang="en-US" sz="2800" baseline="-25000">
                  <a:solidFill>
                    <a:srgbClr val="474747"/>
                  </a:solidFill>
                </a:rPr>
                <a:t>2</a:t>
              </a:r>
              <a:r>
                <a:rPr lang="en-US" altLang="en-US" sz="2800">
                  <a:solidFill>
                    <a:srgbClr val="474747"/>
                  </a:solidFill>
                </a:rPr>
                <a:t>=1.5</a:t>
              </a:r>
            </a:p>
          </p:txBody>
        </p:sp>
      </p:grpSp>
      <p:graphicFrame>
        <p:nvGraphicFramePr>
          <p:cNvPr id="25603" name="Object 19"/>
          <p:cNvGraphicFramePr>
            <a:graphicFrameLocks noChangeAspect="1"/>
          </p:cNvGraphicFramePr>
          <p:nvPr/>
        </p:nvGraphicFramePr>
        <p:xfrm>
          <a:off x="1530350" y="1703388"/>
          <a:ext cx="5891213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19" name="Equation" r:id="rId6" imgW="5143320" imgH="380880" progId="Equation.3">
                  <p:embed/>
                </p:oleObj>
              </mc:Choice>
              <mc:Fallback>
                <p:oleObj name="Equation" r:id="rId6" imgW="5143320" imgH="380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0350" y="1703388"/>
                        <a:ext cx="5891213" cy="382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3" name="Text Box 20"/>
          <p:cNvSpPr txBox="1">
            <a:spLocks noChangeArrowheads="1"/>
          </p:cNvSpPr>
          <p:nvPr/>
        </p:nvSpPr>
        <p:spPr bwMode="auto">
          <a:xfrm>
            <a:off x="4037013" y="5172075"/>
            <a:ext cx="51069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>
                <a:solidFill>
                  <a:srgbClr val="FFFFFF"/>
                </a:solidFill>
              </a:rPr>
              <a:t>MAC with sum-power constraint</a:t>
            </a:r>
          </a:p>
        </p:txBody>
      </p: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1455738" y="5840413"/>
            <a:ext cx="5862637" cy="827087"/>
            <a:chOff x="944" y="3548"/>
            <a:chExt cx="3693" cy="521"/>
          </a:xfrm>
        </p:grpSpPr>
        <p:sp>
          <p:nvSpPr>
            <p:cNvPr id="25615" name="Rectangle 22"/>
            <p:cNvSpPr>
              <a:spLocks noChangeArrowheads="1"/>
            </p:cNvSpPr>
            <p:nvPr/>
          </p:nvSpPr>
          <p:spPr bwMode="auto">
            <a:xfrm>
              <a:off x="944" y="3548"/>
              <a:ext cx="3693" cy="521"/>
            </a:xfrm>
            <a:prstGeom prst="rect">
              <a:avLst/>
            </a:prstGeom>
            <a:noFill/>
            <a:ln w="38100">
              <a:solidFill>
                <a:srgbClr val="CC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graphicFrame>
          <p:nvGraphicFramePr>
            <p:cNvPr id="25604" name="Object 23"/>
            <p:cNvGraphicFramePr>
              <a:graphicFrameLocks noChangeAspect="1"/>
            </p:cNvGraphicFramePr>
            <p:nvPr/>
          </p:nvGraphicFramePr>
          <p:xfrm>
            <a:off x="1023" y="3666"/>
            <a:ext cx="3544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920" name="Equation" r:id="rId8" imgW="5626080" imgH="558720" progId="Equation.3">
                    <p:embed/>
                  </p:oleObj>
                </mc:Choice>
                <mc:Fallback>
                  <p:oleObj name="Equation" r:id="rId8" imgW="5626080" imgH="55872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23" y="3666"/>
                          <a:ext cx="3544" cy="3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054455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0" name="Rectangle 2"/>
          <p:cNvSpPr>
            <a:spLocks noChangeArrowheads="1"/>
          </p:cNvSpPr>
          <p:nvPr/>
        </p:nvSpPr>
        <p:spPr bwMode="auto">
          <a:xfrm>
            <a:off x="2370138" y="225425"/>
            <a:ext cx="47704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4800">
                <a:solidFill>
                  <a:srgbClr val="0000CC"/>
                </a:solidFill>
              </a:rPr>
              <a:t>Sum-Power MAC</a:t>
            </a:r>
          </a:p>
        </p:txBody>
      </p:sp>
      <p:sp>
        <p:nvSpPr>
          <p:cNvPr id="26631" name="Rectangle 3"/>
          <p:cNvSpPr>
            <a:spLocks noChangeArrowheads="1"/>
          </p:cNvSpPr>
          <p:nvPr/>
        </p:nvSpPr>
        <p:spPr bwMode="auto">
          <a:xfrm>
            <a:off x="368300" y="2641600"/>
            <a:ext cx="8345488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altLang="en-US" sz="2800">
                <a:solidFill>
                  <a:srgbClr val="0000CC"/>
                </a:solidFill>
              </a:rPr>
              <a:t>MAC with </a:t>
            </a:r>
            <a:r>
              <a:rPr lang="en-US" altLang="en-US" sz="2800" u="sng">
                <a:solidFill>
                  <a:srgbClr val="0000CC"/>
                </a:solidFill>
              </a:rPr>
              <a:t>sum</a:t>
            </a:r>
            <a:r>
              <a:rPr lang="en-US" altLang="en-US" sz="2800">
                <a:solidFill>
                  <a:srgbClr val="0000CC"/>
                </a:solidFill>
              </a:rPr>
              <a:t> power constraint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altLang="en-US" sz="2800">
                <a:solidFill>
                  <a:srgbClr val="0000CC"/>
                </a:solidFill>
              </a:rPr>
              <a:t>Power pooled between MAC transmitters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altLang="en-US" sz="2800">
                <a:solidFill>
                  <a:srgbClr val="0000CC"/>
                </a:solidFill>
              </a:rPr>
              <a:t>No transmitter coordination</a:t>
            </a:r>
          </a:p>
          <a:p>
            <a:pPr lvl="1">
              <a:lnSpc>
                <a:spcPct val="7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None/>
            </a:pPr>
            <a:endParaRPr lang="en-US" altLang="en-US" sz="2800">
              <a:solidFill>
                <a:srgbClr val="0000CC"/>
              </a:solidFill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None/>
            </a:pPr>
            <a:endParaRPr lang="en-US" altLang="en-US" sz="2800">
              <a:solidFill>
                <a:srgbClr val="0000CC"/>
              </a:solidFill>
            </a:endParaRPr>
          </a:p>
        </p:txBody>
      </p:sp>
      <p:graphicFrame>
        <p:nvGraphicFramePr>
          <p:cNvPr id="26626" name="Object 4"/>
          <p:cNvGraphicFramePr>
            <a:graphicFrameLocks noChangeAspect="1"/>
          </p:cNvGraphicFramePr>
          <p:nvPr/>
        </p:nvGraphicFramePr>
        <p:xfrm>
          <a:off x="1144588" y="4587875"/>
          <a:ext cx="269875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46" name="Equation" r:id="rId3" imgW="177480" imgH="368280" progId="Equation.3">
                  <p:embed/>
                </p:oleObj>
              </mc:Choice>
              <mc:Fallback>
                <p:oleObj name="Equation" r:id="rId3" imgW="17748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4588" y="4587875"/>
                        <a:ext cx="269875" cy="560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7" name="Object 5"/>
          <p:cNvGraphicFramePr>
            <a:graphicFrameLocks noChangeAspect="1"/>
          </p:cNvGraphicFramePr>
          <p:nvPr/>
        </p:nvGraphicFramePr>
        <p:xfrm>
          <a:off x="850900" y="6000750"/>
          <a:ext cx="40481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47" name="Equation" r:id="rId5" imgW="266400" imgH="266400" progId="Equation.3">
                  <p:embed/>
                </p:oleObj>
              </mc:Choice>
              <mc:Fallback>
                <p:oleObj name="Equation" r:id="rId5" imgW="26640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900" y="6000750"/>
                        <a:ext cx="404813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632" name="Group 6"/>
          <p:cNvGrpSpPr>
            <a:grpSpLocks/>
          </p:cNvGrpSpPr>
          <p:nvPr/>
        </p:nvGrpSpPr>
        <p:grpSpPr bwMode="auto">
          <a:xfrm>
            <a:off x="2452688" y="4043363"/>
            <a:ext cx="261937" cy="536575"/>
            <a:chOff x="846" y="3750"/>
            <a:chExt cx="165" cy="338"/>
          </a:xfrm>
        </p:grpSpPr>
        <p:sp>
          <p:nvSpPr>
            <p:cNvPr id="26657" name="AutoShape 7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658" name="Line 8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6633" name="Group 9"/>
          <p:cNvGrpSpPr>
            <a:grpSpLocks/>
          </p:cNvGrpSpPr>
          <p:nvPr/>
        </p:nvGrpSpPr>
        <p:grpSpPr bwMode="auto">
          <a:xfrm>
            <a:off x="6807200" y="3997325"/>
            <a:ext cx="261938" cy="536575"/>
            <a:chOff x="846" y="3750"/>
            <a:chExt cx="165" cy="338"/>
          </a:xfrm>
        </p:grpSpPr>
        <p:sp>
          <p:nvSpPr>
            <p:cNvPr id="26655" name="AutoShape 10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656" name="Line 11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6634" name="Line 12"/>
          <p:cNvSpPr>
            <a:spLocks noChangeShapeType="1"/>
          </p:cNvSpPr>
          <p:nvPr/>
        </p:nvSpPr>
        <p:spPr bwMode="auto">
          <a:xfrm flipV="1">
            <a:off x="1635125" y="4629150"/>
            <a:ext cx="836613" cy="1489075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35" name="Line 13"/>
          <p:cNvSpPr>
            <a:spLocks noChangeShapeType="1"/>
          </p:cNvSpPr>
          <p:nvPr/>
        </p:nvSpPr>
        <p:spPr bwMode="auto">
          <a:xfrm flipV="1">
            <a:off x="2257425" y="4668838"/>
            <a:ext cx="312738" cy="1506537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36" name="Line 14"/>
          <p:cNvSpPr>
            <a:spLocks noChangeShapeType="1"/>
          </p:cNvSpPr>
          <p:nvPr/>
        </p:nvSpPr>
        <p:spPr bwMode="auto">
          <a:xfrm flipH="1" flipV="1">
            <a:off x="2659063" y="4646613"/>
            <a:ext cx="320675" cy="1509712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37" name="Line 15"/>
          <p:cNvSpPr>
            <a:spLocks noChangeShapeType="1"/>
          </p:cNvSpPr>
          <p:nvPr/>
        </p:nvSpPr>
        <p:spPr bwMode="auto">
          <a:xfrm flipH="1" flipV="1">
            <a:off x="2724150" y="4668838"/>
            <a:ext cx="758825" cy="1468437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38" name="Line 16"/>
          <p:cNvSpPr>
            <a:spLocks noChangeShapeType="1"/>
          </p:cNvSpPr>
          <p:nvPr/>
        </p:nvSpPr>
        <p:spPr bwMode="auto">
          <a:xfrm flipH="1">
            <a:off x="6227763" y="4572000"/>
            <a:ext cx="690562" cy="15748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39" name="Line 17"/>
          <p:cNvSpPr>
            <a:spLocks noChangeShapeType="1"/>
          </p:cNvSpPr>
          <p:nvPr/>
        </p:nvSpPr>
        <p:spPr bwMode="auto">
          <a:xfrm flipH="1">
            <a:off x="6792913" y="4591050"/>
            <a:ext cx="134937" cy="1576388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40" name="Line 18"/>
          <p:cNvSpPr>
            <a:spLocks noChangeShapeType="1"/>
          </p:cNvSpPr>
          <p:nvPr/>
        </p:nvSpPr>
        <p:spPr bwMode="auto">
          <a:xfrm>
            <a:off x="6958013" y="4591050"/>
            <a:ext cx="319087" cy="1582738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41" name="Line 19"/>
          <p:cNvSpPr>
            <a:spLocks noChangeShapeType="1"/>
          </p:cNvSpPr>
          <p:nvPr/>
        </p:nvSpPr>
        <p:spPr bwMode="auto">
          <a:xfrm>
            <a:off x="6967538" y="4572000"/>
            <a:ext cx="768350" cy="1576388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26628" name="Object 20"/>
          <p:cNvGraphicFramePr>
            <a:graphicFrameLocks noChangeAspect="1"/>
          </p:cNvGraphicFramePr>
          <p:nvPr/>
        </p:nvGraphicFramePr>
        <p:xfrm>
          <a:off x="7092950" y="4046538"/>
          <a:ext cx="40481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48" name="Equation" r:id="rId7" imgW="266400" imgH="266400" progId="Equation.3">
                  <p:embed/>
                </p:oleObj>
              </mc:Choice>
              <mc:Fallback>
                <p:oleObj name="Equation" r:id="rId7" imgW="26640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950" y="4046538"/>
                        <a:ext cx="404813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42" name="Rectangle 21"/>
          <p:cNvSpPr>
            <a:spLocks noChangeArrowheads="1"/>
          </p:cNvSpPr>
          <p:nvPr/>
        </p:nvSpPr>
        <p:spPr bwMode="auto">
          <a:xfrm>
            <a:off x="3409950" y="6189663"/>
            <a:ext cx="185738" cy="165100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643" name="Rectangle 22"/>
          <p:cNvSpPr>
            <a:spLocks noChangeArrowheads="1"/>
          </p:cNvSpPr>
          <p:nvPr/>
        </p:nvSpPr>
        <p:spPr bwMode="auto">
          <a:xfrm>
            <a:off x="2870200" y="6196013"/>
            <a:ext cx="185738" cy="165100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644" name="Rectangle 23"/>
          <p:cNvSpPr>
            <a:spLocks noChangeArrowheads="1"/>
          </p:cNvSpPr>
          <p:nvPr/>
        </p:nvSpPr>
        <p:spPr bwMode="auto">
          <a:xfrm>
            <a:off x="2171700" y="6196013"/>
            <a:ext cx="185738" cy="165100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645" name="Rectangle 24"/>
          <p:cNvSpPr>
            <a:spLocks noChangeArrowheads="1"/>
          </p:cNvSpPr>
          <p:nvPr/>
        </p:nvSpPr>
        <p:spPr bwMode="auto">
          <a:xfrm>
            <a:off x="1520825" y="6176963"/>
            <a:ext cx="185738" cy="165100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646" name="Rectangle 25"/>
          <p:cNvSpPr>
            <a:spLocks noChangeArrowheads="1"/>
          </p:cNvSpPr>
          <p:nvPr/>
        </p:nvSpPr>
        <p:spPr bwMode="auto">
          <a:xfrm>
            <a:off x="6086475" y="6211888"/>
            <a:ext cx="185738" cy="165100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647" name="Rectangle 26"/>
          <p:cNvSpPr>
            <a:spLocks noChangeArrowheads="1"/>
          </p:cNvSpPr>
          <p:nvPr/>
        </p:nvSpPr>
        <p:spPr bwMode="auto">
          <a:xfrm>
            <a:off x="6680200" y="6219825"/>
            <a:ext cx="185738" cy="165100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648" name="Rectangle 27"/>
          <p:cNvSpPr>
            <a:spLocks noChangeArrowheads="1"/>
          </p:cNvSpPr>
          <p:nvPr/>
        </p:nvSpPr>
        <p:spPr bwMode="auto">
          <a:xfrm>
            <a:off x="7215188" y="6219825"/>
            <a:ext cx="185737" cy="165100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649" name="Rectangle 28"/>
          <p:cNvSpPr>
            <a:spLocks noChangeArrowheads="1"/>
          </p:cNvSpPr>
          <p:nvPr/>
        </p:nvSpPr>
        <p:spPr bwMode="auto">
          <a:xfrm>
            <a:off x="7689850" y="6229350"/>
            <a:ext cx="185738" cy="165100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6650" name="Text Box 29"/>
          <p:cNvSpPr txBox="1">
            <a:spLocks noChangeArrowheads="1"/>
          </p:cNvSpPr>
          <p:nvPr/>
        </p:nvSpPr>
        <p:spPr bwMode="auto">
          <a:xfrm>
            <a:off x="801688" y="4918075"/>
            <a:ext cx="9842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>
                <a:solidFill>
                  <a:srgbClr val="CC0000"/>
                </a:solidFill>
              </a:rPr>
              <a:t>MAC</a:t>
            </a:r>
          </a:p>
        </p:txBody>
      </p:sp>
      <p:sp>
        <p:nvSpPr>
          <p:cNvPr id="26651" name="Text Box 30"/>
          <p:cNvSpPr txBox="1">
            <a:spLocks noChangeArrowheads="1"/>
          </p:cNvSpPr>
          <p:nvPr/>
        </p:nvSpPr>
        <p:spPr bwMode="auto">
          <a:xfrm>
            <a:off x="7440613" y="4814888"/>
            <a:ext cx="6667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>
                <a:solidFill>
                  <a:srgbClr val="CC0000"/>
                </a:solidFill>
              </a:rPr>
              <a:t>BC</a:t>
            </a:r>
          </a:p>
        </p:txBody>
      </p:sp>
      <p:sp>
        <p:nvSpPr>
          <p:cNvPr id="26652" name="Text Box 31"/>
          <p:cNvSpPr txBox="1">
            <a:spLocks noChangeArrowheads="1"/>
          </p:cNvSpPr>
          <p:nvPr/>
        </p:nvSpPr>
        <p:spPr bwMode="auto">
          <a:xfrm>
            <a:off x="3336925" y="4376738"/>
            <a:ext cx="3013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>
                <a:solidFill>
                  <a:srgbClr val="CC0000"/>
                </a:solidFill>
              </a:rPr>
              <a:t>Same capacity region!</a:t>
            </a:r>
          </a:p>
        </p:txBody>
      </p:sp>
      <p:sp>
        <p:nvSpPr>
          <p:cNvPr id="26653" name="Rectangle 32"/>
          <p:cNvSpPr>
            <a:spLocks noChangeArrowheads="1"/>
          </p:cNvSpPr>
          <p:nvPr/>
        </p:nvSpPr>
        <p:spPr bwMode="auto">
          <a:xfrm>
            <a:off x="557213" y="1785938"/>
            <a:ext cx="8288337" cy="869950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26629" name="Object 33"/>
          <p:cNvGraphicFramePr>
            <a:graphicFrameLocks noChangeAspect="1"/>
          </p:cNvGraphicFramePr>
          <p:nvPr/>
        </p:nvGraphicFramePr>
        <p:xfrm>
          <a:off x="712788" y="1849438"/>
          <a:ext cx="7953375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49" name="Equation" r:id="rId8" imgW="3581280" imgH="368280" progId="Equation.3">
                  <p:embed/>
                </p:oleObj>
              </mc:Choice>
              <mc:Fallback>
                <p:oleObj name="Equation" r:id="rId8" imgW="358128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788" y="1849438"/>
                        <a:ext cx="7953375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54" name="Oval 34"/>
          <p:cNvSpPr>
            <a:spLocks noChangeArrowheads="1"/>
          </p:cNvSpPr>
          <p:nvPr/>
        </p:nvSpPr>
        <p:spPr bwMode="auto">
          <a:xfrm>
            <a:off x="1290638" y="6022975"/>
            <a:ext cx="2743200" cy="538163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587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7" name="Rectangle 2"/>
          <p:cNvSpPr>
            <a:spLocks noChangeArrowheads="1"/>
          </p:cNvSpPr>
          <p:nvPr/>
        </p:nvSpPr>
        <p:spPr bwMode="auto">
          <a:xfrm>
            <a:off x="614363" y="212725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4800">
                <a:solidFill>
                  <a:srgbClr val="0000CC"/>
                </a:solidFill>
              </a:rPr>
              <a:t>BC to MAC: Channel Scaling</a:t>
            </a:r>
          </a:p>
        </p:txBody>
      </p:sp>
      <p:sp>
        <p:nvSpPr>
          <p:cNvPr id="27658" name="Rectangle 3"/>
          <p:cNvSpPr>
            <a:spLocks noChangeArrowheads="1"/>
          </p:cNvSpPr>
          <p:nvPr/>
        </p:nvSpPr>
        <p:spPr bwMode="auto">
          <a:xfrm>
            <a:off x="396875" y="1706563"/>
            <a:ext cx="8375650" cy="114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altLang="en-US">
                <a:solidFill>
                  <a:srgbClr val="0000CC"/>
                </a:solidFill>
              </a:rPr>
              <a:t>Scale channel gain by </a:t>
            </a:r>
            <a:r>
              <a:rPr lang="en-US" altLang="en-US">
                <a:solidFill>
                  <a:srgbClr val="0000CC"/>
                </a:solidFill>
                <a:sym typeface="Symbol" pitchFamily="18" charset="2"/>
              </a:rPr>
              <a:t></a:t>
            </a:r>
            <a:r>
              <a:rPr lang="en-US" altLang="en-US">
                <a:solidFill>
                  <a:srgbClr val="0000CC"/>
                </a:solidFill>
                <a:latin typeface="Symbol" pitchFamily="18" charset="2"/>
                <a:sym typeface="Symbol" pitchFamily="18" charset="2"/>
              </a:rPr>
              <a:t>a</a:t>
            </a:r>
            <a:r>
              <a:rPr lang="en-US" altLang="en-US">
                <a:solidFill>
                  <a:srgbClr val="0000CC"/>
                </a:solidFill>
              </a:rPr>
              <a:t>, power by 1/</a:t>
            </a:r>
            <a:r>
              <a:rPr lang="en-US" altLang="en-US">
                <a:solidFill>
                  <a:srgbClr val="0000CC"/>
                </a:solidFill>
                <a:latin typeface="Symbol" pitchFamily="18" charset="2"/>
              </a:rPr>
              <a:t>a</a:t>
            </a:r>
            <a:endParaRPr lang="en-US" altLang="en-US">
              <a:solidFill>
                <a:srgbClr val="0000CC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altLang="en-US">
                <a:solidFill>
                  <a:srgbClr val="0000CC"/>
                </a:solidFill>
              </a:rPr>
              <a:t>MAC capacity region </a:t>
            </a:r>
            <a:r>
              <a:rPr lang="en-US" altLang="en-US" u="sng">
                <a:solidFill>
                  <a:srgbClr val="0000CC"/>
                </a:solidFill>
              </a:rPr>
              <a:t>unaffected</a:t>
            </a:r>
            <a:r>
              <a:rPr lang="en-US" altLang="en-US">
                <a:solidFill>
                  <a:srgbClr val="0000CC"/>
                </a:solidFill>
              </a:rPr>
              <a:t> by scaling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altLang="en-US">
                <a:solidFill>
                  <a:srgbClr val="0000CC"/>
                </a:solidFill>
              </a:rPr>
              <a:t>Scaled MAC capacity region is a subset of the scaled BC capacity region for any </a:t>
            </a:r>
            <a:r>
              <a:rPr lang="en-US" altLang="en-US">
                <a:solidFill>
                  <a:srgbClr val="0000CC"/>
                </a:solidFill>
                <a:latin typeface="Symbol" pitchFamily="18" charset="2"/>
              </a:rPr>
              <a:t>a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altLang="en-US">
                <a:solidFill>
                  <a:srgbClr val="0000CC"/>
                </a:solidFill>
              </a:rPr>
              <a:t>MAC region inside scaled BC region for any</a:t>
            </a:r>
            <a:r>
              <a:rPr lang="en-US" altLang="en-US">
                <a:solidFill>
                  <a:srgbClr val="0000CC"/>
                </a:solidFill>
                <a:latin typeface="Symbol" pitchFamily="18" charset="2"/>
              </a:rPr>
              <a:t> </a:t>
            </a:r>
            <a:r>
              <a:rPr lang="en-US" altLang="en-US">
                <a:solidFill>
                  <a:srgbClr val="0000CC"/>
                </a:solidFill>
              </a:rPr>
              <a:t>scaling</a:t>
            </a:r>
            <a:endParaRPr lang="en-US" altLang="en-US"/>
          </a:p>
          <a:p>
            <a:pPr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None/>
            </a:pPr>
            <a:endParaRPr lang="en-US" altLang="en-US"/>
          </a:p>
          <a:p>
            <a:pPr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None/>
            </a:pPr>
            <a:r>
              <a:rPr lang="en-US" altLang="en-US" sz="1800">
                <a:solidFill>
                  <a:srgbClr val="0000CC"/>
                </a:solidFill>
              </a:rPr>
              <a:t>    </a:t>
            </a:r>
          </a:p>
        </p:txBody>
      </p:sp>
      <p:sp>
        <p:nvSpPr>
          <p:cNvPr id="27659" name="Rectangle 4"/>
          <p:cNvSpPr>
            <a:spLocks noChangeArrowheads="1"/>
          </p:cNvSpPr>
          <p:nvPr/>
        </p:nvSpPr>
        <p:spPr bwMode="auto">
          <a:xfrm>
            <a:off x="757238" y="3887788"/>
            <a:ext cx="3384550" cy="26289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endParaRPr lang="en-US" altLang="en-US" sz="2800">
              <a:solidFill>
                <a:srgbClr val="FFFFFF"/>
              </a:solidFill>
            </a:endParaRPr>
          </a:p>
        </p:txBody>
      </p:sp>
      <p:graphicFrame>
        <p:nvGraphicFramePr>
          <p:cNvPr id="27650" name="Object 5"/>
          <p:cNvGraphicFramePr>
            <a:graphicFrameLocks noChangeAspect="1"/>
          </p:cNvGraphicFramePr>
          <p:nvPr/>
        </p:nvGraphicFramePr>
        <p:xfrm>
          <a:off x="2219325" y="4216400"/>
          <a:ext cx="790575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82" name="Equation" r:id="rId3" imgW="368280" imgH="241200" progId="Equation.3">
                  <p:embed/>
                </p:oleObj>
              </mc:Choice>
              <mc:Fallback>
                <p:oleObj name="Equation" r:id="rId3" imgW="3682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9325" y="4216400"/>
                        <a:ext cx="790575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1" name="Object 6"/>
          <p:cNvGraphicFramePr>
            <a:graphicFrameLocks noChangeAspect="1"/>
          </p:cNvGraphicFramePr>
          <p:nvPr/>
        </p:nvGraphicFramePr>
        <p:xfrm>
          <a:off x="1095375" y="3919538"/>
          <a:ext cx="422275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83" name="Equation" r:id="rId5" imgW="279360" imgH="571320" progId="Equation.3">
                  <p:embed/>
                </p:oleObj>
              </mc:Choice>
              <mc:Fallback>
                <p:oleObj name="Equation" r:id="rId5" imgW="279360" imgH="571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5375" y="3919538"/>
                        <a:ext cx="422275" cy="868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60" name="Oval 7"/>
          <p:cNvSpPr>
            <a:spLocks noChangeArrowheads="1"/>
          </p:cNvSpPr>
          <p:nvPr/>
        </p:nvSpPr>
        <p:spPr bwMode="auto">
          <a:xfrm>
            <a:off x="3132138" y="5043488"/>
            <a:ext cx="319087" cy="288925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7661" name="Line 8"/>
          <p:cNvSpPr>
            <a:spLocks noChangeShapeType="1"/>
          </p:cNvSpPr>
          <p:nvPr/>
        </p:nvSpPr>
        <p:spPr bwMode="auto">
          <a:xfrm flipV="1">
            <a:off x="3465513" y="5187950"/>
            <a:ext cx="26035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7652" name="Object 9"/>
          <p:cNvGraphicFramePr>
            <a:graphicFrameLocks noChangeAspect="1"/>
          </p:cNvGraphicFramePr>
          <p:nvPr/>
        </p:nvGraphicFramePr>
        <p:xfrm>
          <a:off x="1112838" y="5938838"/>
          <a:ext cx="384175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84" name="Equation" r:id="rId7" imgW="253800" imgH="304560" progId="Equation.3">
                  <p:embed/>
                </p:oleObj>
              </mc:Choice>
              <mc:Fallback>
                <p:oleObj name="Equation" r:id="rId7" imgW="253800" imgH="304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2838" y="5938838"/>
                        <a:ext cx="384175" cy="465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62" name="Line 10"/>
          <p:cNvSpPr>
            <a:spLocks noChangeShapeType="1"/>
          </p:cNvSpPr>
          <p:nvPr/>
        </p:nvSpPr>
        <p:spPr bwMode="auto">
          <a:xfrm>
            <a:off x="1660525" y="4364038"/>
            <a:ext cx="1479550" cy="7477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3" name="Line 11"/>
          <p:cNvSpPr>
            <a:spLocks noChangeShapeType="1"/>
          </p:cNvSpPr>
          <p:nvPr/>
        </p:nvSpPr>
        <p:spPr bwMode="auto">
          <a:xfrm flipV="1">
            <a:off x="1612900" y="5286375"/>
            <a:ext cx="1517650" cy="9048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7653" name="Object 12"/>
          <p:cNvGraphicFramePr>
            <a:graphicFrameLocks noChangeAspect="1"/>
          </p:cNvGraphicFramePr>
          <p:nvPr/>
        </p:nvGraphicFramePr>
        <p:xfrm>
          <a:off x="2454275" y="5684838"/>
          <a:ext cx="38417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85" name="Equation" r:id="rId9" imgW="177480" imgH="215640" progId="Equation.3">
                  <p:embed/>
                </p:oleObj>
              </mc:Choice>
              <mc:Fallback>
                <p:oleObj name="Equation" r:id="rId9" imgW="1774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4275" y="5684838"/>
                        <a:ext cx="38417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64" name="Rectangle 13"/>
          <p:cNvSpPr>
            <a:spLocks noChangeArrowheads="1"/>
          </p:cNvSpPr>
          <p:nvPr/>
        </p:nvSpPr>
        <p:spPr bwMode="auto">
          <a:xfrm>
            <a:off x="4916488" y="3873500"/>
            <a:ext cx="3665537" cy="2655888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7665" name="Oval 14"/>
          <p:cNvSpPr>
            <a:spLocks noChangeArrowheads="1"/>
          </p:cNvSpPr>
          <p:nvPr/>
        </p:nvSpPr>
        <p:spPr bwMode="auto">
          <a:xfrm>
            <a:off x="7720013" y="4302125"/>
            <a:ext cx="303212" cy="24765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7666" name="Text Box 15"/>
          <p:cNvSpPr txBox="1">
            <a:spLocks noChangeArrowheads="1"/>
          </p:cNvSpPr>
          <p:nvPr/>
        </p:nvSpPr>
        <p:spPr bwMode="auto">
          <a:xfrm>
            <a:off x="7739063" y="4265613"/>
            <a:ext cx="3000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600" b="0">
                <a:solidFill>
                  <a:srgbClr val="000000"/>
                </a:solidFill>
                <a:latin typeface="Times New Roman" pitchFamily="18" charset="0"/>
              </a:rPr>
              <a:t>+</a:t>
            </a:r>
          </a:p>
        </p:txBody>
      </p:sp>
      <p:sp>
        <p:nvSpPr>
          <p:cNvPr id="27667" name="Line 16"/>
          <p:cNvSpPr>
            <a:spLocks noChangeShapeType="1"/>
          </p:cNvSpPr>
          <p:nvPr/>
        </p:nvSpPr>
        <p:spPr bwMode="auto">
          <a:xfrm flipV="1">
            <a:off x="8035925" y="4425950"/>
            <a:ext cx="24765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8" name="Oval 17"/>
          <p:cNvSpPr>
            <a:spLocks noChangeArrowheads="1"/>
          </p:cNvSpPr>
          <p:nvPr/>
        </p:nvSpPr>
        <p:spPr bwMode="auto">
          <a:xfrm>
            <a:off x="7789863" y="5551488"/>
            <a:ext cx="301625" cy="24765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7669" name="Text Box 18"/>
          <p:cNvSpPr txBox="1">
            <a:spLocks noChangeArrowheads="1"/>
          </p:cNvSpPr>
          <p:nvPr/>
        </p:nvSpPr>
        <p:spPr bwMode="auto">
          <a:xfrm>
            <a:off x="7812088" y="5513388"/>
            <a:ext cx="298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600" b="0">
                <a:solidFill>
                  <a:srgbClr val="000000"/>
                </a:solidFill>
                <a:latin typeface="Times New Roman" pitchFamily="18" charset="0"/>
              </a:rPr>
              <a:t>+</a:t>
            </a:r>
          </a:p>
        </p:txBody>
      </p:sp>
      <p:sp>
        <p:nvSpPr>
          <p:cNvPr id="27670" name="Line 19"/>
          <p:cNvSpPr>
            <a:spLocks noChangeShapeType="1"/>
          </p:cNvSpPr>
          <p:nvPr/>
        </p:nvSpPr>
        <p:spPr bwMode="auto">
          <a:xfrm flipV="1">
            <a:off x="8105775" y="5675313"/>
            <a:ext cx="24606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1" name="Line 20"/>
          <p:cNvSpPr>
            <a:spLocks noChangeShapeType="1"/>
          </p:cNvSpPr>
          <p:nvPr/>
        </p:nvSpPr>
        <p:spPr bwMode="auto">
          <a:xfrm>
            <a:off x="6275388" y="5160963"/>
            <a:ext cx="1465262" cy="4810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2" name="Line 21"/>
          <p:cNvSpPr>
            <a:spLocks noChangeShapeType="1"/>
          </p:cNvSpPr>
          <p:nvPr/>
        </p:nvSpPr>
        <p:spPr bwMode="auto">
          <a:xfrm flipV="1">
            <a:off x="6265863" y="4473575"/>
            <a:ext cx="1382712" cy="6175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7654" name="Object 22"/>
          <p:cNvGraphicFramePr>
            <a:graphicFrameLocks noChangeAspect="1"/>
          </p:cNvGraphicFramePr>
          <p:nvPr/>
        </p:nvGraphicFramePr>
        <p:xfrm>
          <a:off x="5008563" y="4656138"/>
          <a:ext cx="1055687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86" name="Equation" r:id="rId11" imgW="698400" imgH="571320" progId="Equation.3">
                  <p:embed/>
                </p:oleObj>
              </mc:Choice>
              <mc:Fallback>
                <p:oleObj name="Equation" r:id="rId11" imgW="698400" imgH="571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8563" y="4656138"/>
                        <a:ext cx="1055687" cy="869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5" name="Object 23"/>
          <p:cNvGraphicFramePr>
            <a:graphicFrameLocks noChangeAspect="1"/>
          </p:cNvGraphicFramePr>
          <p:nvPr/>
        </p:nvGraphicFramePr>
        <p:xfrm>
          <a:off x="6235700" y="4252913"/>
          <a:ext cx="790575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87" name="Equation" r:id="rId13" imgW="368280" imgH="241200" progId="Equation.3">
                  <p:embed/>
                </p:oleObj>
              </mc:Choice>
              <mc:Fallback>
                <p:oleObj name="Equation" r:id="rId13" imgW="3682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5700" y="4252913"/>
                        <a:ext cx="790575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6" name="Object 24"/>
          <p:cNvGraphicFramePr>
            <a:graphicFrameLocks noChangeAspect="1"/>
          </p:cNvGraphicFramePr>
          <p:nvPr/>
        </p:nvGraphicFramePr>
        <p:xfrm>
          <a:off x="6624638" y="5348288"/>
          <a:ext cx="38417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88" name="Equation" r:id="rId14" imgW="177480" imgH="215640" progId="Equation.3">
                  <p:embed/>
                </p:oleObj>
              </mc:Choice>
              <mc:Fallback>
                <p:oleObj name="Equation" r:id="rId14" imgW="1774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4638" y="5348288"/>
                        <a:ext cx="38417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73" name="Text Box 25"/>
          <p:cNvSpPr txBox="1">
            <a:spLocks noChangeArrowheads="1"/>
          </p:cNvSpPr>
          <p:nvPr/>
        </p:nvSpPr>
        <p:spPr bwMode="auto">
          <a:xfrm>
            <a:off x="3154363" y="5000625"/>
            <a:ext cx="298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600" b="0">
                <a:solidFill>
                  <a:srgbClr val="000000"/>
                </a:solidFill>
                <a:latin typeface="Times New Roman" pitchFamily="18" charset="0"/>
              </a:rPr>
              <a:t>+</a:t>
            </a:r>
          </a:p>
        </p:txBody>
      </p:sp>
      <p:sp>
        <p:nvSpPr>
          <p:cNvPr id="27674" name="Text Box 26"/>
          <p:cNvSpPr txBox="1">
            <a:spLocks noChangeArrowheads="1"/>
          </p:cNvSpPr>
          <p:nvPr/>
        </p:nvSpPr>
        <p:spPr bwMode="auto">
          <a:xfrm>
            <a:off x="3138488" y="3910013"/>
            <a:ext cx="9842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>
                <a:solidFill>
                  <a:srgbClr val="FF0000"/>
                </a:solidFill>
              </a:rPr>
              <a:t>MAC</a:t>
            </a:r>
          </a:p>
        </p:txBody>
      </p:sp>
      <p:sp>
        <p:nvSpPr>
          <p:cNvPr id="27675" name="Text Box 27"/>
          <p:cNvSpPr txBox="1">
            <a:spLocks noChangeArrowheads="1"/>
          </p:cNvSpPr>
          <p:nvPr/>
        </p:nvSpPr>
        <p:spPr bwMode="auto">
          <a:xfrm>
            <a:off x="4943475" y="6037263"/>
            <a:ext cx="6667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>
                <a:solidFill>
                  <a:srgbClr val="FF0000"/>
                </a:solidFill>
              </a:rPr>
              <a:t>BC</a:t>
            </a:r>
          </a:p>
        </p:txBody>
      </p:sp>
    </p:spTree>
    <p:extLst>
      <p:ext uri="{BB962C8B-B14F-4D97-AF65-F5344CB8AC3E}">
        <p14:creationId xmlns:p14="http://schemas.microsoft.com/office/powerpoint/2010/main" val="42544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8" name="Picture 2" descr="\\Systems\njindal\presentations\group_meeting_jul27_2001\bc_to_mac_consta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1698625"/>
            <a:ext cx="5276850" cy="395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Rectangle 3"/>
          <p:cNvSpPr>
            <a:spLocks noChangeArrowheads="1"/>
          </p:cNvSpPr>
          <p:nvPr/>
        </p:nvSpPr>
        <p:spPr bwMode="auto">
          <a:xfrm>
            <a:off x="1208088" y="269875"/>
            <a:ext cx="60928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4800">
                <a:solidFill>
                  <a:srgbClr val="0000CC"/>
                </a:solidFill>
              </a:rPr>
              <a:t>The BC from the MAC</a:t>
            </a:r>
          </a:p>
        </p:txBody>
      </p:sp>
      <p:graphicFrame>
        <p:nvGraphicFramePr>
          <p:cNvPr id="28674" name="Object 4"/>
          <p:cNvGraphicFramePr>
            <a:graphicFrameLocks noChangeAspect="1"/>
          </p:cNvGraphicFramePr>
          <p:nvPr/>
        </p:nvGraphicFramePr>
        <p:xfrm>
          <a:off x="1608138" y="5638800"/>
          <a:ext cx="5881687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94" name="Equation" r:id="rId4" imgW="3060360" imgH="406080" progId="Equation.3">
                  <p:embed/>
                </p:oleObj>
              </mc:Choice>
              <mc:Fallback>
                <p:oleObj name="Equation" r:id="rId4" imgW="306036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8138" y="5638800"/>
                        <a:ext cx="5881687" cy="781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0" name="Text Box 5"/>
          <p:cNvSpPr txBox="1">
            <a:spLocks noChangeArrowheads="1"/>
          </p:cNvSpPr>
          <p:nvPr/>
        </p:nvSpPr>
        <p:spPr bwMode="auto">
          <a:xfrm>
            <a:off x="238125" y="3144838"/>
            <a:ext cx="2139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1800">
                <a:solidFill>
                  <a:srgbClr val="000099"/>
                </a:solidFill>
                <a:latin typeface="Tahoma" pitchFamily="34" charset="0"/>
              </a:rPr>
              <a:t>Blue = Scaled BC</a:t>
            </a:r>
          </a:p>
          <a:p>
            <a:r>
              <a:rPr lang="en-US" altLang="en-US" sz="1800">
                <a:solidFill>
                  <a:srgbClr val="CC0000"/>
                </a:solidFill>
                <a:latin typeface="Tahoma" pitchFamily="34" charset="0"/>
              </a:rPr>
              <a:t>Red  = MAC</a:t>
            </a:r>
          </a:p>
        </p:txBody>
      </p:sp>
      <p:sp>
        <p:nvSpPr>
          <p:cNvPr id="28681" name="Rectangle 6"/>
          <p:cNvSpPr>
            <a:spLocks noChangeArrowheads="1"/>
          </p:cNvSpPr>
          <p:nvPr/>
        </p:nvSpPr>
        <p:spPr bwMode="auto">
          <a:xfrm>
            <a:off x="1498600" y="5564188"/>
            <a:ext cx="6089650" cy="904875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8682" name="Line 7"/>
          <p:cNvSpPr>
            <a:spLocks noChangeShapeType="1"/>
          </p:cNvSpPr>
          <p:nvPr/>
        </p:nvSpPr>
        <p:spPr bwMode="auto">
          <a:xfrm flipH="1">
            <a:off x="3700463" y="3478213"/>
            <a:ext cx="817562" cy="10953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8675" name="Object 8"/>
          <p:cNvGraphicFramePr>
            <a:graphicFrameLocks noChangeAspect="1"/>
          </p:cNvGraphicFramePr>
          <p:nvPr/>
        </p:nvGraphicFramePr>
        <p:xfrm>
          <a:off x="4475163" y="2963863"/>
          <a:ext cx="6604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95" name="Equation" r:id="rId6" imgW="660240" imgH="622080" progId="Equation.3">
                  <p:embed/>
                </p:oleObj>
              </mc:Choice>
              <mc:Fallback>
                <p:oleObj name="Equation" r:id="rId6" imgW="660240" imgH="622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5163" y="2963863"/>
                        <a:ext cx="6604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3" name="Line 9"/>
          <p:cNvSpPr>
            <a:spLocks noChangeShapeType="1"/>
          </p:cNvSpPr>
          <p:nvPr/>
        </p:nvSpPr>
        <p:spPr bwMode="auto">
          <a:xfrm flipH="1">
            <a:off x="2843213" y="2401888"/>
            <a:ext cx="546100" cy="19510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8676" name="Object 10"/>
          <p:cNvGraphicFramePr>
            <a:graphicFrameLocks noChangeAspect="1"/>
          </p:cNvGraphicFramePr>
          <p:nvPr/>
        </p:nvGraphicFramePr>
        <p:xfrm>
          <a:off x="5187950" y="3873500"/>
          <a:ext cx="6731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96" name="Equation" r:id="rId8" imgW="672840" imgH="228600" progId="Equation.3">
                  <p:embed/>
                </p:oleObj>
              </mc:Choice>
              <mc:Fallback>
                <p:oleObj name="Equation" r:id="rId8" imgW="6728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7950" y="3873500"/>
                        <a:ext cx="673100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4" name="Line 11"/>
          <p:cNvSpPr>
            <a:spLocks noChangeShapeType="1"/>
          </p:cNvSpPr>
          <p:nvPr/>
        </p:nvSpPr>
        <p:spPr bwMode="auto">
          <a:xfrm flipH="1">
            <a:off x="4492625" y="4087813"/>
            <a:ext cx="635000" cy="10334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8677" name="Object 12"/>
          <p:cNvGraphicFramePr>
            <a:graphicFrameLocks noChangeAspect="1"/>
          </p:cNvGraphicFramePr>
          <p:nvPr/>
        </p:nvGraphicFramePr>
        <p:xfrm>
          <a:off x="3405188" y="2266950"/>
          <a:ext cx="7239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97" name="Equation" r:id="rId10" imgW="723600" imgH="177480" progId="Equation.3">
                  <p:embed/>
                </p:oleObj>
              </mc:Choice>
              <mc:Fallback>
                <p:oleObj name="Equation" r:id="rId10" imgW="7236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5188" y="2266950"/>
                        <a:ext cx="7239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744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1026"/>
          <p:cNvSpPr>
            <a:spLocks noChangeArrowheads="1"/>
          </p:cNvSpPr>
          <p:nvPr/>
        </p:nvSpPr>
        <p:spPr bwMode="auto">
          <a:xfrm>
            <a:off x="744538" y="1747838"/>
            <a:ext cx="7527925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altLang="en-US" sz="2800">
                <a:solidFill>
                  <a:srgbClr val="0000CC"/>
                </a:solidFill>
              </a:rPr>
              <a:t>BC in terms of MAC</a:t>
            </a: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>
              <a:solidFill>
                <a:srgbClr val="0000CC"/>
              </a:solidFill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 sz="2800">
              <a:solidFill>
                <a:srgbClr val="0000CC"/>
              </a:solidFill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 sz="2800">
              <a:solidFill>
                <a:srgbClr val="0000CC"/>
              </a:solidFill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altLang="en-US" sz="2800">
                <a:solidFill>
                  <a:srgbClr val="0000CC"/>
                </a:solidFill>
              </a:rPr>
              <a:t>MAC in terms of BC</a:t>
            </a: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 sz="2800">
              <a:solidFill>
                <a:srgbClr val="0000CC"/>
              </a:solidFill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>
              <a:solidFill>
                <a:srgbClr val="0000CC"/>
              </a:solidFill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None/>
            </a:pPr>
            <a:endParaRPr lang="en-US" altLang="en-US">
              <a:solidFill>
                <a:srgbClr val="0000CC"/>
              </a:solidFill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None/>
            </a:pPr>
            <a:endParaRPr lang="en-US" altLang="en-US">
              <a:solidFill>
                <a:srgbClr val="0000CC"/>
              </a:solidFill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None/>
            </a:pPr>
            <a:endParaRPr lang="en-US" altLang="en-US">
              <a:solidFill>
                <a:srgbClr val="0000CC"/>
              </a:solidFill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None/>
            </a:pPr>
            <a:r>
              <a:rPr lang="en-US" altLang="en-US">
                <a:solidFill>
                  <a:srgbClr val="0000CC"/>
                </a:solidFill>
              </a:rPr>
              <a:t>    </a:t>
            </a:r>
          </a:p>
        </p:txBody>
      </p:sp>
      <p:graphicFrame>
        <p:nvGraphicFramePr>
          <p:cNvPr id="29698" name="Object 1027"/>
          <p:cNvGraphicFramePr>
            <a:graphicFrameLocks noChangeAspect="1"/>
          </p:cNvGraphicFramePr>
          <p:nvPr/>
        </p:nvGraphicFramePr>
        <p:xfrm>
          <a:off x="319088" y="2540000"/>
          <a:ext cx="56261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10" name="Equation" r:id="rId4" imgW="5626080" imgH="558720" progId="Equation.3">
                  <p:embed/>
                </p:oleObj>
              </mc:Choice>
              <mc:Fallback>
                <p:oleObj name="Equation" r:id="rId4" imgW="5626080" imgH="558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088" y="2540000"/>
                        <a:ext cx="56261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1" name="Rectangle 1028"/>
          <p:cNvSpPr>
            <a:spLocks noChangeArrowheads="1"/>
          </p:cNvSpPr>
          <p:nvPr/>
        </p:nvSpPr>
        <p:spPr bwMode="auto">
          <a:xfrm>
            <a:off x="666750" y="4205288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>
              <a:solidFill>
                <a:srgbClr val="0000CC"/>
              </a:solidFill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None/>
            </a:pPr>
            <a:endParaRPr lang="en-US" altLang="en-US" sz="2000">
              <a:solidFill>
                <a:srgbClr val="0000CC"/>
              </a:solidFill>
            </a:endParaRPr>
          </a:p>
        </p:txBody>
      </p:sp>
      <p:graphicFrame>
        <p:nvGraphicFramePr>
          <p:cNvPr id="29699" name="Object 1029"/>
          <p:cNvGraphicFramePr>
            <a:graphicFrameLocks noChangeAspect="1"/>
          </p:cNvGraphicFramePr>
          <p:nvPr/>
        </p:nvGraphicFramePr>
        <p:xfrm>
          <a:off x="252413" y="4633913"/>
          <a:ext cx="57023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11" name="Equation" r:id="rId6" imgW="5702040" imgH="723600" progId="Equation.3">
                  <p:embed/>
                </p:oleObj>
              </mc:Choice>
              <mc:Fallback>
                <p:oleObj name="Equation" r:id="rId6" imgW="5702040" imgH="723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413" y="4633913"/>
                        <a:ext cx="5702300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2" name="Rectangle 1030"/>
          <p:cNvSpPr>
            <a:spLocks noChangeArrowheads="1"/>
          </p:cNvSpPr>
          <p:nvPr/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4000">
                <a:solidFill>
                  <a:srgbClr val="0000CC"/>
                </a:solidFill>
              </a:rPr>
              <a:t>Duality: Constant AWGN Channels</a:t>
            </a:r>
          </a:p>
        </p:txBody>
      </p:sp>
      <p:sp>
        <p:nvSpPr>
          <p:cNvPr id="29703" name="Rectangle 1031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52"/>
              </a:gs>
              <a:gs pos="50000">
                <a:srgbClr val="0000CC"/>
              </a:gs>
              <a:gs pos="100000">
                <a:srgbClr val="00005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9704" name="Rectangle 1032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A30000"/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pic>
        <p:nvPicPr>
          <p:cNvPr id="29705" name="Picture 1033" descr="\\Systems\njindal\presentations\group_meeting_jul27_2001\mac_to_bc_constant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0" y="1716088"/>
            <a:ext cx="2943225" cy="220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6" name="Picture 1034" descr="\\Systems\njindal\presentations\group_meeting_jul27_2001\bc_to_mac_constant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0" y="3940175"/>
            <a:ext cx="2930525" cy="219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91" name="Text Box 1035"/>
          <p:cNvSpPr txBox="1">
            <a:spLocks noChangeArrowheads="1"/>
          </p:cNvSpPr>
          <p:nvPr/>
        </p:nvSpPr>
        <p:spPr bwMode="auto">
          <a:xfrm>
            <a:off x="481013" y="5629275"/>
            <a:ext cx="55895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800" i="1">
                <a:solidFill>
                  <a:srgbClr val="0000CC"/>
                </a:solidFill>
              </a:rPr>
              <a:t>What is the relationship between</a:t>
            </a:r>
          </a:p>
          <a:p>
            <a:r>
              <a:rPr lang="en-US" altLang="en-US" sz="2800" i="1">
                <a:solidFill>
                  <a:srgbClr val="0000CC"/>
                </a:solidFill>
              </a:rPr>
              <a:t>the optimal transmission strategies?</a:t>
            </a:r>
          </a:p>
        </p:txBody>
      </p:sp>
    </p:spTree>
    <p:extLst>
      <p:ext uri="{BB962C8B-B14F-4D97-AF65-F5344CB8AC3E}">
        <p14:creationId xmlns:p14="http://schemas.microsoft.com/office/powerpoint/2010/main" val="176289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91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ChangeArrowheads="1"/>
          </p:cNvSpPr>
          <p:nvPr/>
        </p:nvSpPr>
        <p:spPr bwMode="auto">
          <a:xfrm>
            <a:off x="400050" y="1717675"/>
            <a:ext cx="8342313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altLang="en-US" sz="2800">
                <a:solidFill>
                  <a:srgbClr val="0000CC"/>
                </a:solidFill>
              </a:rPr>
              <a:t>Equate rates, solve for powers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 sz="2800">
              <a:solidFill>
                <a:srgbClr val="0000CC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 sz="2800">
              <a:solidFill>
                <a:srgbClr val="0000CC"/>
              </a:solidFill>
            </a:endParaRPr>
          </a:p>
          <a:p>
            <a:pPr>
              <a:lnSpc>
                <a:spcPct val="7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 sz="2800">
              <a:solidFill>
                <a:srgbClr val="0000CC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 sz="2800">
              <a:solidFill>
                <a:srgbClr val="0000CC"/>
              </a:solidFill>
            </a:endParaRPr>
          </a:p>
          <a:p>
            <a:pPr>
              <a:lnSpc>
                <a:spcPct val="4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 sz="2800">
              <a:solidFill>
                <a:srgbClr val="0000CC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altLang="en-US" sz="2800" u="sng">
                <a:solidFill>
                  <a:srgbClr val="0000CC"/>
                </a:solidFill>
              </a:rPr>
              <a:t>Opposite</a:t>
            </a:r>
            <a:r>
              <a:rPr lang="en-US" altLang="en-US" sz="2800">
                <a:solidFill>
                  <a:srgbClr val="0000CC"/>
                </a:solidFill>
              </a:rPr>
              <a:t> decoding order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altLang="en-US">
                <a:solidFill>
                  <a:srgbClr val="0000CC"/>
                </a:solidFill>
              </a:rPr>
              <a:t>Stronger user (User 1) decoded last in BC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altLang="en-US">
                <a:solidFill>
                  <a:srgbClr val="0000CC"/>
                </a:solidFill>
              </a:rPr>
              <a:t>Weaker user (User 2) decoded last in MAC</a:t>
            </a:r>
            <a:endParaRPr lang="en-US" altLang="en-US" sz="2000">
              <a:solidFill>
                <a:srgbClr val="0000CC"/>
              </a:solidFill>
            </a:endParaRPr>
          </a:p>
        </p:txBody>
      </p:sp>
      <p:sp>
        <p:nvSpPr>
          <p:cNvPr id="30725" name="Rectangle 3"/>
          <p:cNvSpPr>
            <a:spLocks noChangeArrowheads="1"/>
          </p:cNvSpPr>
          <p:nvPr/>
        </p:nvSpPr>
        <p:spPr bwMode="auto">
          <a:xfrm>
            <a:off x="461963" y="198438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 sz="4800">
                <a:solidFill>
                  <a:srgbClr val="0000CC"/>
                </a:solidFill>
              </a:rPr>
              <a:t>Transmission Strategy Transformations</a:t>
            </a:r>
          </a:p>
        </p:txBody>
      </p:sp>
      <p:graphicFrame>
        <p:nvGraphicFramePr>
          <p:cNvPr id="30722" name="Object 4"/>
          <p:cNvGraphicFramePr>
            <a:graphicFrameLocks noChangeAspect="1"/>
          </p:cNvGraphicFramePr>
          <p:nvPr/>
        </p:nvGraphicFramePr>
        <p:xfrm>
          <a:off x="4495800" y="3282950"/>
          <a:ext cx="1524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34" name="Equation" r:id="rId3" imgW="152280" imgH="291960" progId="Equation.3">
                  <p:embed/>
                </p:oleObj>
              </mc:Choice>
              <mc:Fallback>
                <p:oleObj name="Equation" r:id="rId3" imgW="15228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3282950"/>
                        <a:ext cx="15240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3" name="Object 5"/>
          <p:cNvGraphicFramePr>
            <a:graphicFrameLocks noChangeAspect="1"/>
          </p:cNvGraphicFramePr>
          <p:nvPr/>
        </p:nvGraphicFramePr>
        <p:xfrm>
          <a:off x="1285875" y="2473325"/>
          <a:ext cx="5680075" cy="209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35" name="Equation" r:id="rId5" imgW="2958840" imgH="1091880" progId="Equation.3">
                  <p:embed/>
                </p:oleObj>
              </mc:Choice>
              <mc:Fallback>
                <p:oleObj name="Equation" r:id="rId5" imgW="2958840" imgH="1091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75" y="2473325"/>
                        <a:ext cx="5680075" cy="209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862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4000" smtClean="0"/>
              <a:t>Duality Applies to Different</a:t>
            </a:r>
            <a:br>
              <a:rPr lang="en-US" altLang="en-US" sz="4000" smtClean="0"/>
            </a:br>
            <a:r>
              <a:rPr lang="en-US" altLang="en-US" sz="4000" smtClean="0"/>
              <a:t>Fading Channel Capacities</a:t>
            </a:r>
            <a:endParaRPr lang="en-US" altLang="en-US" sz="4000" baseline="30000" smtClean="0">
              <a:solidFill>
                <a:srgbClr val="CC0000"/>
              </a:solidFill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" y="1763713"/>
            <a:ext cx="7848600" cy="4114800"/>
          </a:xfrm>
        </p:spPr>
        <p:txBody>
          <a:bodyPr/>
          <a:lstStyle/>
          <a:p>
            <a:pPr>
              <a:lnSpc>
                <a:spcPct val="20000"/>
              </a:lnSpc>
            </a:pPr>
            <a:endParaRPr lang="en-US" altLang="en-US" sz="2000" smtClean="0"/>
          </a:p>
          <a:p>
            <a:pPr>
              <a:lnSpc>
                <a:spcPct val="100000"/>
              </a:lnSpc>
            </a:pPr>
            <a:r>
              <a:rPr lang="en-US" altLang="en-US" sz="2400" smtClean="0"/>
              <a:t>Ergodic (Shannon) capacity: maximum rate averaged over all fading states.</a:t>
            </a:r>
          </a:p>
          <a:p>
            <a:pPr>
              <a:lnSpc>
                <a:spcPct val="40000"/>
              </a:lnSpc>
            </a:pPr>
            <a:endParaRPr lang="en-US" altLang="en-US" sz="2400" smtClean="0"/>
          </a:p>
          <a:p>
            <a:pPr lvl="2">
              <a:lnSpc>
                <a:spcPct val="0"/>
              </a:lnSpc>
            </a:pPr>
            <a:endParaRPr lang="en-US" altLang="en-US" sz="18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Zero-outage capacity: maximum rate that can be maintained in </a:t>
            </a:r>
            <a:r>
              <a:rPr lang="en-US" altLang="en-US" sz="2400" smtClean="0">
                <a:solidFill>
                  <a:srgbClr val="CC0000"/>
                </a:solidFill>
              </a:rPr>
              <a:t>all</a:t>
            </a:r>
            <a:r>
              <a:rPr lang="en-US" altLang="en-US" sz="2400" smtClean="0"/>
              <a:t> fading states.</a:t>
            </a:r>
          </a:p>
          <a:p>
            <a:pPr>
              <a:lnSpc>
                <a:spcPct val="50000"/>
              </a:lnSpc>
            </a:pPr>
            <a:endParaRPr lang="en-US" altLang="en-US" sz="2400" smtClean="0"/>
          </a:p>
          <a:p>
            <a:pPr lvl="2">
              <a:lnSpc>
                <a:spcPct val="10000"/>
              </a:lnSpc>
            </a:pPr>
            <a:endParaRPr lang="en-US" altLang="en-US" sz="18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Outage capacity: maximum rate that can be maintained in </a:t>
            </a:r>
            <a:r>
              <a:rPr lang="en-US" altLang="en-US" sz="2400" smtClean="0">
                <a:solidFill>
                  <a:srgbClr val="CC0000"/>
                </a:solidFill>
              </a:rPr>
              <a:t>all</a:t>
            </a:r>
            <a:r>
              <a:rPr lang="en-US" altLang="en-US" sz="2400" smtClean="0"/>
              <a:t> nonoutage fading states.</a:t>
            </a:r>
          </a:p>
          <a:p>
            <a:pPr>
              <a:lnSpc>
                <a:spcPct val="30000"/>
              </a:lnSpc>
            </a:pPr>
            <a:endParaRPr lang="en-US" altLang="en-US" sz="2400" smtClean="0"/>
          </a:p>
          <a:p>
            <a:pPr>
              <a:lnSpc>
                <a:spcPct val="1000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Minimum rate capacity: Minimum rate maintained in </a:t>
            </a:r>
            <a:r>
              <a:rPr lang="en-US" altLang="en-US" sz="2400" smtClean="0">
                <a:solidFill>
                  <a:srgbClr val="FF0000"/>
                </a:solidFill>
              </a:rPr>
              <a:t>all</a:t>
            </a:r>
            <a:r>
              <a:rPr lang="en-US" altLang="en-US" sz="2400" smtClean="0"/>
              <a:t> states, maximize average rate in excess of minimum</a:t>
            </a:r>
          </a:p>
        </p:txBody>
      </p:sp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227013" y="6138863"/>
            <a:ext cx="8412162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lvl="1">
              <a:lnSpc>
                <a:spcPct val="7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None/>
            </a:pPr>
            <a:r>
              <a:rPr lang="en-US" altLang="en-US">
                <a:solidFill>
                  <a:srgbClr val="000000"/>
                </a:solidFill>
              </a:rPr>
              <a:t>Explicit transformations between transmission strategies</a:t>
            </a:r>
          </a:p>
        </p:txBody>
      </p:sp>
    </p:spTree>
    <p:extLst>
      <p:ext uri="{BB962C8B-B14F-4D97-AF65-F5344CB8AC3E}">
        <p14:creationId xmlns:p14="http://schemas.microsoft.com/office/powerpoint/2010/main" val="352254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657225" y="244475"/>
            <a:ext cx="81676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4400">
                <a:solidFill>
                  <a:srgbClr val="0000CC"/>
                </a:solidFill>
              </a:rPr>
              <a:t>Duality: Minimum Rate Capacity</a:t>
            </a: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231775" y="5064125"/>
            <a:ext cx="8631238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lvl="1">
              <a:lnSpc>
                <a:spcPct val="7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altLang="en-US">
                <a:solidFill>
                  <a:srgbClr val="0000CC"/>
                </a:solidFill>
              </a:rPr>
              <a:t> </a:t>
            </a:r>
            <a:r>
              <a:rPr lang="en-US" altLang="en-US" sz="2800">
                <a:solidFill>
                  <a:srgbClr val="0000CC"/>
                </a:solidFill>
              </a:rPr>
              <a:t>BC region known</a:t>
            </a:r>
            <a:endParaRPr lang="en-US" altLang="en-US">
              <a:solidFill>
                <a:srgbClr val="0000CC"/>
              </a:solidFill>
            </a:endParaRPr>
          </a:p>
          <a:p>
            <a:pPr lvl="1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altLang="en-US" sz="2800">
                <a:solidFill>
                  <a:srgbClr val="0000CC"/>
                </a:solidFill>
              </a:rPr>
              <a:t> MAC region can only be obtained by duality</a:t>
            </a:r>
          </a:p>
        </p:txBody>
      </p:sp>
      <p:pic>
        <p:nvPicPr>
          <p:cNvPr id="68612" name="Picture 4" descr="\\Systems\njindal\presentations\isit02\min_rate_fi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588" y="1585913"/>
            <a:ext cx="4713287" cy="353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280988" y="2878138"/>
            <a:ext cx="20812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r>
              <a:rPr lang="en-US" altLang="en-US" sz="2000">
                <a:solidFill>
                  <a:srgbClr val="0000CC"/>
                </a:solidFill>
              </a:rPr>
              <a:t>Blue = Scaled BC</a:t>
            </a:r>
          </a:p>
          <a:p>
            <a:r>
              <a:rPr lang="en-US" altLang="en-US" sz="2000">
                <a:solidFill>
                  <a:srgbClr val="CC0000"/>
                </a:solidFill>
              </a:rPr>
              <a:t>Red  = MAC</a:t>
            </a:r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4845050" y="2303463"/>
            <a:ext cx="32607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>
                <a:solidFill>
                  <a:srgbClr val="0000CC"/>
                </a:solidFill>
              </a:rPr>
              <a:t>MAC in terms of BC</a:t>
            </a:r>
          </a:p>
        </p:txBody>
      </p:sp>
      <p:sp>
        <p:nvSpPr>
          <p:cNvPr id="101383" name="Text Box 7"/>
          <p:cNvSpPr txBox="1">
            <a:spLocks noChangeArrowheads="1"/>
          </p:cNvSpPr>
          <p:nvPr/>
        </p:nvSpPr>
        <p:spPr bwMode="auto">
          <a:xfrm>
            <a:off x="242888" y="5821363"/>
            <a:ext cx="86439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>
                <a:solidFill>
                  <a:srgbClr val="FF0000"/>
                </a:solidFill>
              </a:rPr>
              <a:t>What other capacity regions can be obtained by duality?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157413" y="6296025"/>
            <a:ext cx="4597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 u="sng">
                <a:solidFill>
                  <a:srgbClr val="00B050"/>
                </a:solidFill>
              </a:rPr>
              <a:t>Broadcast MIMO Channels</a:t>
            </a:r>
          </a:p>
        </p:txBody>
      </p:sp>
    </p:spTree>
    <p:extLst>
      <p:ext uri="{BB962C8B-B14F-4D97-AF65-F5344CB8AC3E}">
        <p14:creationId xmlns:p14="http://schemas.microsoft.com/office/powerpoint/2010/main" val="4076770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3" grpId="0" autoUpdateAnimBg="0"/>
      <p:bldP spid="10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3032760"/>
            <a:ext cx="7848600" cy="1143000"/>
          </a:xfrm>
        </p:spPr>
        <p:txBody>
          <a:bodyPr/>
          <a:lstStyle/>
          <a:p>
            <a:r>
              <a:rPr lang="en-US" sz="4400" dirty="0" smtClean="0"/>
              <a:t>Capacity Limits of </a:t>
            </a:r>
            <a:br>
              <a:rPr lang="en-US" sz="4400" dirty="0" smtClean="0"/>
            </a:br>
            <a:r>
              <a:rPr lang="en-US" sz="4400" dirty="0" smtClean="0"/>
              <a:t>Broadcast MIMO Channels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23439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Broadcast MIMO Channel</a:t>
            </a:r>
          </a:p>
        </p:txBody>
      </p:sp>
      <p:graphicFrame>
        <p:nvGraphicFramePr>
          <p:cNvPr id="31746" name="Object 3"/>
          <p:cNvGraphicFramePr>
            <a:graphicFrameLocks noChangeAspect="1"/>
          </p:cNvGraphicFramePr>
          <p:nvPr/>
        </p:nvGraphicFramePr>
        <p:xfrm>
          <a:off x="3829050" y="2708275"/>
          <a:ext cx="1636713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4" name="Equation" r:id="rId4" imgW="838080" imgH="215640" progId="Equation.3">
                  <p:embed/>
                </p:oleObj>
              </mc:Choice>
              <mc:Fallback>
                <p:oleObj name="Equation" r:id="rId4" imgW="838080" imgH="215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9050" y="2708275"/>
                        <a:ext cx="1636713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7" name="Rectangle 4"/>
          <p:cNvSpPr>
            <a:spLocks noChangeArrowheads="1"/>
          </p:cNvSpPr>
          <p:nvPr/>
        </p:nvSpPr>
        <p:spPr bwMode="auto">
          <a:xfrm>
            <a:off x="1868488" y="2689225"/>
            <a:ext cx="596900" cy="54768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31747" name="Object 5"/>
          <p:cNvGraphicFramePr>
            <a:graphicFrameLocks noChangeAspect="1"/>
          </p:cNvGraphicFramePr>
          <p:nvPr/>
        </p:nvGraphicFramePr>
        <p:xfrm>
          <a:off x="1935163" y="2711450"/>
          <a:ext cx="479425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5" name="Equation" r:id="rId6" imgW="203040" imgH="215640" progId="Equation.3">
                  <p:embed/>
                </p:oleObj>
              </mc:Choice>
              <mc:Fallback>
                <p:oleObj name="Equation" r:id="rId6" imgW="203040" imgH="215640" progId="Equation.3">
                  <p:embed/>
                  <p:pic>
                    <p:nvPicPr>
                      <p:cNvPr id="0" name="Object 5"/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5163" y="2711450"/>
                        <a:ext cx="479425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1758" name="AutoShape 6"/>
          <p:cNvCxnSpPr>
            <a:cxnSpLocks noChangeShapeType="1"/>
            <a:stCxn id="31757" idx="1"/>
          </p:cNvCxnSpPr>
          <p:nvPr/>
        </p:nvCxnSpPr>
        <p:spPr bwMode="auto">
          <a:xfrm flipH="1">
            <a:off x="1546225" y="2963863"/>
            <a:ext cx="312738" cy="3175"/>
          </a:xfrm>
          <a:prstGeom prst="straightConnector1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9" name="AutoShape 7"/>
          <p:cNvCxnSpPr>
            <a:cxnSpLocks noChangeShapeType="1"/>
          </p:cNvCxnSpPr>
          <p:nvPr/>
        </p:nvCxnSpPr>
        <p:spPr bwMode="auto">
          <a:xfrm flipH="1">
            <a:off x="650875" y="2967038"/>
            <a:ext cx="923925" cy="763587"/>
          </a:xfrm>
          <a:prstGeom prst="straightConnector1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0" name="AutoShape 8"/>
          <p:cNvCxnSpPr>
            <a:cxnSpLocks noChangeShapeType="1"/>
            <a:stCxn id="31757" idx="3"/>
          </p:cNvCxnSpPr>
          <p:nvPr/>
        </p:nvCxnSpPr>
        <p:spPr bwMode="auto">
          <a:xfrm>
            <a:off x="2474913" y="2963863"/>
            <a:ext cx="369887" cy="3175"/>
          </a:xfrm>
          <a:prstGeom prst="straightConnector1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1" name="AutoShape 9"/>
          <p:cNvCxnSpPr>
            <a:cxnSpLocks noChangeShapeType="1"/>
          </p:cNvCxnSpPr>
          <p:nvPr/>
        </p:nvCxnSpPr>
        <p:spPr bwMode="auto">
          <a:xfrm flipH="1" flipV="1">
            <a:off x="669925" y="3740150"/>
            <a:ext cx="906463" cy="776288"/>
          </a:xfrm>
          <a:prstGeom prst="straightConnector1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31748" name="Object 10"/>
          <p:cNvGraphicFramePr>
            <a:graphicFrameLocks noChangeAspect="1"/>
          </p:cNvGraphicFramePr>
          <p:nvPr/>
        </p:nvGraphicFramePr>
        <p:xfrm>
          <a:off x="287338" y="3568700"/>
          <a:ext cx="300037" cy="300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6" name="Equation" r:id="rId8" imgW="126720" imgH="126720" progId="Equation.3">
                  <p:embed/>
                </p:oleObj>
              </mc:Choice>
              <mc:Fallback>
                <p:oleObj name="Equation" r:id="rId8" imgW="126720" imgH="126720" progId="Equation.3">
                  <p:embed/>
                  <p:pic>
                    <p:nvPicPr>
                      <p:cNvPr id="0" name="Object 10"/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338" y="3568700"/>
                        <a:ext cx="300037" cy="300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62" name="AutoShape 11"/>
          <p:cNvSpPr>
            <a:spLocks noChangeArrowheads="1"/>
          </p:cNvSpPr>
          <p:nvPr/>
        </p:nvSpPr>
        <p:spPr bwMode="auto">
          <a:xfrm>
            <a:off x="2860675" y="2771775"/>
            <a:ext cx="342900" cy="352425"/>
          </a:xfrm>
          <a:prstGeom prst="flowChartOr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1763" name="Line 12"/>
          <p:cNvSpPr>
            <a:spLocks noChangeShapeType="1"/>
          </p:cNvSpPr>
          <p:nvPr/>
        </p:nvSpPr>
        <p:spPr bwMode="auto">
          <a:xfrm>
            <a:off x="3027363" y="2433638"/>
            <a:ext cx="1587" cy="328612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31749" name="Object 13"/>
          <p:cNvGraphicFramePr>
            <a:graphicFrameLocks noChangeAspect="1"/>
          </p:cNvGraphicFramePr>
          <p:nvPr/>
        </p:nvGraphicFramePr>
        <p:xfrm>
          <a:off x="2879725" y="1987550"/>
          <a:ext cx="388938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7" name="Equation" r:id="rId10" imgW="164880" imgH="215640" progId="Equation.3">
                  <p:embed/>
                </p:oleObj>
              </mc:Choice>
              <mc:Fallback>
                <p:oleObj name="Equation" r:id="rId10" imgW="164880" imgH="215640" progId="Equation.3">
                  <p:embed/>
                  <p:pic>
                    <p:nvPicPr>
                      <p:cNvPr id="0" name="Object 13"/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9725" y="1987550"/>
                        <a:ext cx="388938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64" name="Line 14"/>
          <p:cNvSpPr>
            <a:spLocks noChangeShapeType="1"/>
          </p:cNvSpPr>
          <p:nvPr/>
        </p:nvSpPr>
        <p:spPr bwMode="auto">
          <a:xfrm>
            <a:off x="3233738" y="2951163"/>
            <a:ext cx="434975" cy="0"/>
          </a:xfrm>
          <a:prstGeom prst="line">
            <a:avLst/>
          </a:prstGeom>
          <a:noFill/>
          <a:ln w="1905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31750" name="Object 15"/>
          <p:cNvGraphicFramePr>
            <a:graphicFrameLocks noChangeAspect="1"/>
          </p:cNvGraphicFramePr>
          <p:nvPr/>
        </p:nvGraphicFramePr>
        <p:xfrm>
          <a:off x="3776663" y="4244975"/>
          <a:ext cx="1762125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8" name="Equation" r:id="rId12" imgW="901440" imgH="215640" progId="Equation.3">
                  <p:embed/>
                </p:oleObj>
              </mc:Choice>
              <mc:Fallback>
                <p:oleObj name="Equation" r:id="rId12" imgW="901440" imgH="21564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6663" y="4244975"/>
                        <a:ext cx="1762125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65" name="Rectangle 16"/>
          <p:cNvSpPr>
            <a:spLocks noChangeArrowheads="1"/>
          </p:cNvSpPr>
          <p:nvPr/>
        </p:nvSpPr>
        <p:spPr bwMode="auto">
          <a:xfrm>
            <a:off x="1878013" y="4225925"/>
            <a:ext cx="596900" cy="54768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31751" name="Object 17"/>
          <p:cNvGraphicFramePr>
            <a:graphicFrameLocks noChangeAspect="1"/>
          </p:cNvGraphicFramePr>
          <p:nvPr/>
        </p:nvGraphicFramePr>
        <p:xfrm>
          <a:off x="1930400" y="4248150"/>
          <a:ext cx="509588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9" name="Equation" r:id="rId14" imgW="215640" imgH="215640" progId="Equation.3">
                  <p:embed/>
                </p:oleObj>
              </mc:Choice>
              <mc:Fallback>
                <p:oleObj name="Equation" r:id="rId14" imgW="215640" imgH="215640" progId="Equation.3">
                  <p:embed/>
                  <p:pic>
                    <p:nvPicPr>
                      <p:cNvPr id="0" name="Object 17"/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0400" y="4248150"/>
                        <a:ext cx="509588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1766" name="AutoShape 18"/>
          <p:cNvCxnSpPr>
            <a:cxnSpLocks noChangeShapeType="1"/>
            <a:stCxn id="31765" idx="1"/>
          </p:cNvCxnSpPr>
          <p:nvPr/>
        </p:nvCxnSpPr>
        <p:spPr bwMode="auto">
          <a:xfrm flipH="1">
            <a:off x="1555750" y="4500563"/>
            <a:ext cx="312738" cy="3175"/>
          </a:xfrm>
          <a:prstGeom prst="straightConnector1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7" name="AutoShape 19"/>
          <p:cNvCxnSpPr>
            <a:cxnSpLocks noChangeShapeType="1"/>
            <a:stCxn id="31765" idx="3"/>
          </p:cNvCxnSpPr>
          <p:nvPr/>
        </p:nvCxnSpPr>
        <p:spPr bwMode="auto">
          <a:xfrm>
            <a:off x="2484438" y="4500563"/>
            <a:ext cx="369887" cy="3175"/>
          </a:xfrm>
          <a:prstGeom prst="straightConnector1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68" name="AutoShape 20"/>
          <p:cNvSpPr>
            <a:spLocks noChangeArrowheads="1"/>
          </p:cNvSpPr>
          <p:nvPr/>
        </p:nvSpPr>
        <p:spPr bwMode="auto">
          <a:xfrm>
            <a:off x="2870200" y="4308475"/>
            <a:ext cx="342900" cy="352425"/>
          </a:xfrm>
          <a:prstGeom prst="flowChartOr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1769" name="Line 21"/>
          <p:cNvSpPr>
            <a:spLocks noChangeShapeType="1"/>
          </p:cNvSpPr>
          <p:nvPr/>
        </p:nvSpPr>
        <p:spPr bwMode="auto">
          <a:xfrm>
            <a:off x="3036888" y="3970338"/>
            <a:ext cx="1587" cy="328612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31752" name="Object 22"/>
          <p:cNvGraphicFramePr>
            <a:graphicFrameLocks noChangeAspect="1"/>
          </p:cNvGraphicFramePr>
          <p:nvPr/>
        </p:nvGraphicFramePr>
        <p:xfrm>
          <a:off x="2859088" y="3524250"/>
          <a:ext cx="44926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0" name="Equation" r:id="rId16" imgW="190440" imgH="215640" progId="Equation.3">
                  <p:embed/>
                </p:oleObj>
              </mc:Choice>
              <mc:Fallback>
                <p:oleObj name="Equation" r:id="rId16" imgW="190440" imgH="215640" progId="Equation.3">
                  <p:embed/>
                  <p:pic>
                    <p:nvPicPr>
                      <p:cNvPr id="0" name="Object 22"/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9088" y="3524250"/>
                        <a:ext cx="449262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70" name="Line 23"/>
          <p:cNvSpPr>
            <a:spLocks noChangeShapeType="1"/>
          </p:cNvSpPr>
          <p:nvPr/>
        </p:nvSpPr>
        <p:spPr bwMode="auto">
          <a:xfrm>
            <a:off x="3243263" y="4487863"/>
            <a:ext cx="434975" cy="0"/>
          </a:xfrm>
          <a:prstGeom prst="line">
            <a:avLst/>
          </a:prstGeom>
          <a:noFill/>
          <a:ln w="1905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1771" name="Text Box 24"/>
          <p:cNvSpPr txBox="1">
            <a:spLocks noChangeArrowheads="1"/>
          </p:cNvSpPr>
          <p:nvPr/>
        </p:nvSpPr>
        <p:spPr bwMode="auto">
          <a:xfrm>
            <a:off x="5199063" y="1720850"/>
            <a:ext cx="3640137" cy="974725"/>
          </a:xfrm>
          <a:prstGeom prst="rect">
            <a:avLst/>
          </a:prstGeom>
          <a:noFill/>
          <a:ln w="2857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sz="2800" i="1"/>
              <a:t>t</a:t>
            </a:r>
            <a:r>
              <a:rPr lang="en-US" altLang="en-US" sz="2800" i="1">
                <a:sym typeface="Symbol" pitchFamily="18" charset="2"/>
              </a:rPr>
              <a:t>1</a:t>
            </a:r>
            <a:r>
              <a:rPr lang="en-US" altLang="en-US" sz="2800"/>
              <a:t>  TX antennas</a:t>
            </a:r>
          </a:p>
          <a:p>
            <a:pPr eaLnBrk="1" hangingPunct="1"/>
            <a:r>
              <a:rPr lang="en-US" altLang="en-US" sz="2800" i="1"/>
              <a:t>r</a:t>
            </a:r>
            <a:r>
              <a:rPr lang="en-US" altLang="en-US" sz="2800" baseline="-25000"/>
              <a:t>1</a:t>
            </a:r>
            <a:r>
              <a:rPr lang="en-US" altLang="en-US" sz="2800">
                <a:sym typeface="Symbol" pitchFamily="18" charset="2"/>
              </a:rPr>
              <a:t>1</a:t>
            </a:r>
            <a:r>
              <a:rPr lang="en-US" altLang="en-US" sz="2800" i="1"/>
              <a:t>, r</a:t>
            </a:r>
            <a:r>
              <a:rPr lang="en-US" altLang="en-US" sz="2800" baseline="-25000"/>
              <a:t>2</a:t>
            </a:r>
            <a:r>
              <a:rPr lang="en-US" altLang="en-US" sz="2800">
                <a:sym typeface="Symbol" pitchFamily="18" charset="2"/>
              </a:rPr>
              <a:t>1</a:t>
            </a:r>
            <a:r>
              <a:rPr lang="en-US" altLang="en-US" sz="2800"/>
              <a:t>  RX antennas</a:t>
            </a:r>
          </a:p>
        </p:txBody>
      </p:sp>
      <p:graphicFrame>
        <p:nvGraphicFramePr>
          <p:cNvPr id="31753" name="Object 25"/>
          <p:cNvGraphicFramePr>
            <a:graphicFrameLocks noChangeAspect="1"/>
          </p:cNvGraphicFramePr>
          <p:nvPr/>
        </p:nvGraphicFramePr>
        <p:xfrm>
          <a:off x="1849438" y="2286000"/>
          <a:ext cx="6762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1" name="Equation" r:id="rId18" imgW="406080" imgH="215640" progId="Equation.3">
                  <p:embed/>
                </p:oleObj>
              </mc:Choice>
              <mc:Fallback>
                <p:oleObj name="Equation" r:id="rId18" imgW="406080" imgH="215640" progId="Equation.3">
                  <p:embed/>
                  <p:pic>
                    <p:nvPicPr>
                      <p:cNvPr id="0" name="Object 25"/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9438" y="2286000"/>
                        <a:ext cx="6762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4" name="Object 26"/>
          <p:cNvGraphicFramePr>
            <a:graphicFrameLocks noChangeAspect="1"/>
          </p:cNvGraphicFramePr>
          <p:nvPr/>
        </p:nvGraphicFramePr>
        <p:xfrm>
          <a:off x="1824038" y="3822700"/>
          <a:ext cx="696912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2" name="Equation" r:id="rId20" imgW="419040" imgH="215640" progId="Equation.3">
                  <p:embed/>
                </p:oleObj>
              </mc:Choice>
              <mc:Fallback>
                <p:oleObj name="Equation" r:id="rId20" imgW="419040" imgH="215640" progId="Equation.3">
                  <p:embed/>
                  <p:pic>
                    <p:nvPicPr>
                      <p:cNvPr id="0" name="Object 26"/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4038" y="3822700"/>
                        <a:ext cx="696912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5" name="Object 27"/>
          <p:cNvGraphicFramePr>
            <a:graphicFrameLocks noChangeAspect="1"/>
          </p:cNvGraphicFramePr>
          <p:nvPr/>
        </p:nvGraphicFramePr>
        <p:xfrm>
          <a:off x="2443163" y="5016500"/>
          <a:ext cx="4133850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3" name="Equation" r:id="rId22" imgW="1752480" imgH="241200" progId="Equation.3">
                  <p:embed/>
                </p:oleObj>
              </mc:Choice>
              <mc:Fallback>
                <p:oleObj name="Equation" r:id="rId22" imgW="1752480" imgH="2412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3163" y="5016500"/>
                        <a:ext cx="4133850" cy="56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72" name="Text Box 28"/>
          <p:cNvSpPr txBox="1">
            <a:spLocks noChangeArrowheads="1"/>
          </p:cNvSpPr>
          <p:nvPr/>
        </p:nvSpPr>
        <p:spPr bwMode="auto">
          <a:xfrm>
            <a:off x="1631950" y="5799138"/>
            <a:ext cx="593883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sz="3200" i="1">
                <a:solidFill>
                  <a:srgbClr val="FF0000"/>
                </a:solidFill>
              </a:rPr>
              <a:t>Non-degraded broadcast channel</a:t>
            </a:r>
          </a:p>
        </p:txBody>
      </p:sp>
      <p:sp>
        <p:nvSpPr>
          <p:cNvPr id="31773" name="Text Box 29"/>
          <p:cNvSpPr txBox="1">
            <a:spLocks noChangeArrowheads="1"/>
          </p:cNvSpPr>
          <p:nvPr/>
        </p:nvSpPr>
        <p:spPr bwMode="auto">
          <a:xfrm>
            <a:off x="4310063" y="3468688"/>
            <a:ext cx="4395787" cy="547687"/>
          </a:xfrm>
          <a:prstGeom prst="rect">
            <a:avLst/>
          </a:prstGeom>
          <a:noFill/>
          <a:ln w="28575">
            <a:solidFill>
              <a:srgbClr val="9B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sz="2800" i="1">
                <a:solidFill>
                  <a:srgbClr val="9B0099"/>
                </a:solidFill>
              </a:rPr>
              <a:t>Perfect CSI at TX and RX</a:t>
            </a:r>
            <a:endParaRPr lang="en-US" altLang="en-US" sz="2800">
              <a:solidFill>
                <a:srgbClr val="9B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212138" cy="1143000"/>
          </a:xfrm>
        </p:spPr>
        <p:txBody>
          <a:bodyPr/>
          <a:lstStyle/>
          <a:p>
            <a:r>
              <a:rPr lang="en-US" altLang="en-US" smtClean="0"/>
              <a:t>Dirty Paper Coding (Costa’83)</a:t>
            </a:r>
          </a:p>
        </p:txBody>
      </p:sp>
      <p:sp>
        <p:nvSpPr>
          <p:cNvPr id="102403" name="Rectangle 3"/>
          <p:cNvSpPr>
            <a:spLocks noChangeArrowheads="1"/>
          </p:cNvSpPr>
          <p:nvPr/>
        </p:nvSpPr>
        <p:spPr bwMode="auto">
          <a:xfrm>
            <a:off x="639763" y="4273550"/>
            <a:ext cx="3279775" cy="19589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>
                <a:solidFill>
                  <a:srgbClr val="000000"/>
                </a:solidFill>
              </a:rPr>
              <a:t>Dirty </a:t>
            </a:r>
          </a:p>
          <a:p>
            <a:pPr algn="ctr"/>
            <a:r>
              <a:rPr lang="en-US" altLang="en-US" sz="2800">
                <a:solidFill>
                  <a:srgbClr val="000000"/>
                </a:solidFill>
              </a:rPr>
              <a:t>Paper </a:t>
            </a:r>
          </a:p>
          <a:p>
            <a:pPr algn="ctr"/>
            <a:r>
              <a:rPr lang="en-US" altLang="en-US" sz="2800">
                <a:solidFill>
                  <a:srgbClr val="000000"/>
                </a:solidFill>
              </a:rPr>
              <a:t>Coding</a:t>
            </a:r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4754563" y="4273550"/>
            <a:ext cx="3279775" cy="1958975"/>
          </a:xfrm>
          <a:prstGeom prst="rect">
            <a:avLst/>
          </a:prstGeom>
          <a:solidFill>
            <a:schemeClr val="tx1"/>
          </a:solidFill>
          <a:ln w="28575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1038225" y="6338888"/>
            <a:ext cx="24003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/>
              <a:t>Clean Channel</a:t>
            </a: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5314950" y="6338888"/>
            <a:ext cx="2311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/>
              <a:t>Dirty Channel</a:t>
            </a:r>
          </a:p>
        </p:txBody>
      </p:sp>
      <p:sp>
        <p:nvSpPr>
          <p:cNvPr id="69639" name="Freeform 7"/>
          <p:cNvSpPr>
            <a:spLocks/>
          </p:cNvSpPr>
          <p:nvPr/>
        </p:nvSpPr>
        <p:spPr bwMode="auto">
          <a:xfrm>
            <a:off x="5197475" y="4468813"/>
            <a:ext cx="2508250" cy="1581150"/>
          </a:xfrm>
          <a:custGeom>
            <a:avLst/>
            <a:gdLst>
              <a:gd name="T0" fmla="*/ 0 w 1801"/>
              <a:gd name="T1" fmla="*/ 2147483647 h 1061"/>
              <a:gd name="T2" fmla="*/ 2147483647 w 1801"/>
              <a:gd name="T3" fmla="*/ 2147483647 h 1061"/>
              <a:gd name="T4" fmla="*/ 2147483647 w 1801"/>
              <a:gd name="T5" fmla="*/ 2147483647 h 1061"/>
              <a:gd name="T6" fmla="*/ 2147483647 w 1801"/>
              <a:gd name="T7" fmla="*/ 2147483647 h 1061"/>
              <a:gd name="T8" fmla="*/ 2147483647 w 1801"/>
              <a:gd name="T9" fmla="*/ 0 h 1061"/>
              <a:gd name="T10" fmla="*/ 2147483647 w 1801"/>
              <a:gd name="T11" fmla="*/ 2147483647 h 1061"/>
              <a:gd name="T12" fmla="*/ 2147483647 w 1801"/>
              <a:gd name="T13" fmla="*/ 2147483647 h 1061"/>
              <a:gd name="T14" fmla="*/ 2147483647 w 1801"/>
              <a:gd name="T15" fmla="*/ 2147483647 h 1061"/>
              <a:gd name="T16" fmla="*/ 2147483647 w 1801"/>
              <a:gd name="T17" fmla="*/ 2147483647 h 1061"/>
              <a:gd name="T18" fmla="*/ 2147483647 w 1801"/>
              <a:gd name="T19" fmla="*/ 2147483647 h 1061"/>
              <a:gd name="T20" fmla="*/ 2147483647 w 1801"/>
              <a:gd name="T21" fmla="*/ 2147483647 h 1061"/>
              <a:gd name="T22" fmla="*/ 2147483647 w 1801"/>
              <a:gd name="T23" fmla="*/ 2147483647 h 1061"/>
              <a:gd name="T24" fmla="*/ 2147483647 w 1801"/>
              <a:gd name="T25" fmla="*/ 2147483647 h 1061"/>
              <a:gd name="T26" fmla="*/ 2147483647 w 1801"/>
              <a:gd name="T27" fmla="*/ 2147483647 h 1061"/>
              <a:gd name="T28" fmla="*/ 2147483647 w 1801"/>
              <a:gd name="T29" fmla="*/ 2147483647 h 1061"/>
              <a:gd name="T30" fmla="*/ 0 w 1801"/>
              <a:gd name="T31" fmla="*/ 2147483647 h 106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801"/>
              <a:gd name="T49" fmla="*/ 0 h 1061"/>
              <a:gd name="T50" fmla="*/ 1801 w 1801"/>
              <a:gd name="T51" fmla="*/ 1061 h 106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801" h="1061">
                <a:moveTo>
                  <a:pt x="0" y="457"/>
                </a:moveTo>
                <a:lnTo>
                  <a:pt x="101" y="229"/>
                </a:lnTo>
                <a:lnTo>
                  <a:pt x="448" y="394"/>
                </a:lnTo>
                <a:lnTo>
                  <a:pt x="530" y="18"/>
                </a:lnTo>
                <a:lnTo>
                  <a:pt x="878" y="0"/>
                </a:lnTo>
                <a:lnTo>
                  <a:pt x="1289" y="18"/>
                </a:lnTo>
                <a:lnTo>
                  <a:pt x="1353" y="330"/>
                </a:lnTo>
                <a:lnTo>
                  <a:pt x="1755" y="421"/>
                </a:lnTo>
                <a:lnTo>
                  <a:pt x="1746" y="695"/>
                </a:lnTo>
                <a:lnTo>
                  <a:pt x="1801" y="924"/>
                </a:lnTo>
                <a:lnTo>
                  <a:pt x="1664" y="1006"/>
                </a:lnTo>
                <a:lnTo>
                  <a:pt x="1307" y="1061"/>
                </a:lnTo>
                <a:lnTo>
                  <a:pt x="933" y="1042"/>
                </a:lnTo>
                <a:lnTo>
                  <a:pt x="658" y="851"/>
                </a:lnTo>
                <a:lnTo>
                  <a:pt x="27" y="814"/>
                </a:lnTo>
                <a:lnTo>
                  <a:pt x="0" y="457"/>
                </a:lnTo>
                <a:close/>
              </a:path>
            </a:pathLst>
          </a:custGeom>
          <a:solidFill>
            <a:srgbClr val="663300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2408" name="Rectangle 8"/>
          <p:cNvSpPr>
            <a:spLocks noChangeArrowheads="1"/>
          </p:cNvSpPr>
          <p:nvPr/>
        </p:nvSpPr>
        <p:spPr bwMode="auto">
          <a:xfrm>
            <a:off x="4800600" y="4281488"/>
            <a:ext cx="3279775" cy="195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>
                <a:solidFill>
                  <a:schemeClr val="tx1"/>
                </a:solidFill>
              </a:rPr>
              <a:t>Dirty</a:t>
            </a:r>
          </a:p>
          <a:p>
            <a:pPr algn="ctr"/>
            <a:r>
              <a:rPr lang="en-US" altLang="en-US" sz="2800">
                <a:solidFill>
                  <a:schemeClr val="tx1"/>
                </a:solidFill>
              </a:rPr>
              <a:t> Paper</a:t>
            </a:r>
          </a:p>
          <a:p>
            <a:pPr algn="ctr"/>
            <a:r>
              <a:rPr lang="en-US" altLang="en-US" sz="2800">
                <a:solidFill>
                  <a:schemeClr val="tx1"/>
                </a:solidFill>
              </a:rPr>
              <a:t>          Coding</a:t>
            </a:r>
          </a:p>
        </p:txBody>
      </p:sp>
      <p:sp>
        <p:nvSpPr>
          <p:cNvPr id="69641" name="Rectangle 9"/>
          <p:cNvSpPr>
            <a:spLocks noChangeArrowheads="1"/>
          </p:cNvSpPr>
          <p:nvPr/>
        </p:nvSpPr>
        <p:spPr bwMode="auto">
          <a:xfrm>
            <a:off x="746125" y="4294188"/>
            <a:ext cx="3279775" cy="195897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endParaRPr lang="en-US" altLang="en-US" sz="2800">
              <a:solidFill>
                <a:srgbClr val="000000"/>
              </a:solidFill>
            </a:endParaRPr>
          </a:p>
        </p:txBody>
      </p:sp>
      <p:sp>
        <p:nvSpPr>
          <p:cNvPr id="69642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263525" y="1500188"/>
            <a:ext cx="8501063" cy="4114800"/>
          </a:xfrm>
        </p:spPr>
        <p:txBody>
          <a:bodyPr/>
          <a:lstStyle/>
          <a:p>
            <a:r>
              <a:rPr lang="en-US" altLang="en-US" smtClean="0"/>
              <a:t>Basic premise</a:t>
            </a:r>
          </a:p>
          <a:p>
            <a:pPr lvl="1"/>
            <a:r>
              <a:rPr lang="en-US" altLang="en-US" smtClean="0"/>
              <a:t>If the interference is known, channel capacity same as if there is no interference</a:t>
            </a:r>
          </a:p>
          <a:p>
            <a:pPr lvl="1"/>
            <a:r>
              <a:rPr lang="en-US" altLang="en-US" smtClean="0"/>
              <a:t>Accomplished by cleverly distributing the writing (codewords) and coloring their ink</a:t>
            </a:r>
          </a:p>
          <a:p>
            <a:pPr lvl="1"/>
            <a:r>
              <a:rPr lang="en-US" altLang="en-US" smtClean="0"/>
              <a:t>Decoder must know how to read these codewords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 animBg="1" autoUpdateAnimBg="0"/>
      <p:bldP spid="102408" grpId="0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Modulo Encoding/Decoding</a:t>
            </a:r>
            <a:endParaRPr lang="en-US" altLang="en-US" sz="4000" smtClean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4813" y="1573213"/>
            <a:ext cx="8472487" cy="16764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400" smtClean="0"/>
              <a:t>Received signal Y=X+S, -1</a:t>
            </a:r>
            <a:r>
              <a:rPr lang="en-US" altLang="en-US" sz="2400" smtClean="0">
                <a:sym typeface="Symbol" pitchFamily="18" charset="2"/>
              </a:rPr>
              <a:t>X1</a:t>
            </a:r>
            <a:endParaRPr lang="en-US" altLang="en-US" sz="2400" smtClean="0"/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S known to transmitter, not receiver</a:t>
            </a:r>
          </a:p>
          <a:p>
            <a:pPr lvl="1">
              <a:lnSpc>
                <a:spcPct val="20000"/>
              </a:lnSpc>
            </a:pPr>
            <a:endParaRPr lang="en-US" altLang="en-US" sz="2000" smtClean="0"/>
          </a:p>
          <a:p>
            <a:pPr>
              <a:lnSpc>
                <a:spcPct val="70000"/>
              </a:lnSpc>
            </a:pPr>
            <a:r>
              <a:rPr lang="en-US" altLang="en-US" sz="2400" smtClean="0"/>
              <a:t>Modulo operation removes the interference effects</a:t>
            </a:r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Set X so that </a:t>
            </a:r>
            <a:r>
              <a:rPr lang="en-US" altLang="en-US" sz="2000" smtClean="0">
                <a:sym typeface="Symbol" pitchFamily="18" charset="2"/>
              </a:rPr>
              <a:t>Y</a:t>
            </a:r>
            <a:r>
              <a:rPr lang="en-US" altLang="en-US" sz="2000" baseline="-25000" smtClean="0"/>
              <a:t>[-1,1]</a:t>
            </a:r>
            <a:r>
              <a:rPr lang="en-US" altLang="en-US" sz="2000" smtClean="0"/>
              <a:t>=desired message (e.g. 0.5)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Receiver demodulates modulo [-1,1]</a:t>
            </a:r>
          </a:p>
        </p:txBody>
      </p:sp>
      <p:sp>
        <p:nvSpPr>
          <p:cNvPr id="70660" name="Line 4"/>
          <p:cNvSpPr>
            <a:spLocks noChangeShapeType="1"/>
          </p:cNvSpPr>
          <p:nvPr/>
        </p:nvSpPr>
        <p:spPr bwMode="auto">
          <a:xfrm>
            <a:off x="3273425" y="5607050"/>
            <a:ext cx="40386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5102225" y="5229225"/>
            <a:ext cx="1066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0662" name="Rectangle 6"/>
          <p:cNvSpPr>
            <a:spLocks noChangeArrowheads="1"/>
          </p:cNvSpPr>
          <p:nvPr/>
        </p:nvSpPr>
        <p:spPr bwMode="auto">
          <a:xfrm>
            <a:off x="6169025" y="5226050"/>
            <a:ext cx="1066800" cy="381000"/>
          </a:xfrm>
          <a:prstGeom prst="rect">
            <a:avLst/>
          </a:prstGeom>
          <a:solidFill>
            <a:schemeClr val="tx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0663" name="Rectangle 7"/>
          <p:cNvSpPr>
            <a:spLocks noChangeArrowheads="1"/>
          </p:cNvSpPr>
          <p:nvPr/>
        </p:nvSpPr>
        <p:spPr bwMode="auto">
          <a:xfrm>
            <a:off x="4035425" y="5226050"/>
            <a:ext cx="1066800" cy="381000"/>
          </a:xfrm>
          <a:prstGeom prst="rect">
            <a:avLst/>
          </a:prstGeom>
          <a:solidFill>
            <a:srgbClr val="3366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0664" name="Rectangle 8"/>
          <p:cNvSpPr>
            <a:spLocks noChangeArrowheads="1"/>
          </p:cNvSpPr>
          <p:nvPr/>
        </p:nvSpPr>
        <p:spPr bwMode="auto">
          <a:xfrm>
            <a:off x="2968625" y="5226050"/>
            <a:ext cx="1066800" cy="381000"/>
          </a:xfrm>
          <a:prstGeom prst="rect">
            <a:avLst/>
          </a:prstGeom>
          <a:solidFill>
            <a:srgbClr val="9933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0665" name="Text Box 9"/>
          <p:cNvSpPr txBox="1">
            <a:spLocks noChangeArrowheads="1"/>
          </p:cNvSpPr>
          <p:nvPr/>
        </p:nvSpPr>
        <p:spPr bwMode="auto">
          <a:xfrm>
            <a:off x="3883025" y="5607050"/>
            <a:ext cx="3317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sz="1400" b="0">
                <a:solidFill>
                  <a:srgbClr val="000000"/>
                </a:solidFill>
                <a:latin typeface="Times New Roman" pitchFamily="18" charset="0"/>
              </a:rPr>
              <a:t>-1</a:t>
            </a:r>
          </a:p>
        </p:txBody>
      </p:sp>
      <p:sp>
        <p:nvSpPr>
          <p:cNvPr id="70666" name="Text Box 10"/>
          <p:cNvSpPr txBox="1">
            <a:spLocks noChangeArrowheads="1"/>
          </p:cNvSpPr>
          <p:nvPr/>
        </p:nvSpPr>
        <p:spPr bwMode="auto">
          <a:xfrm>
            <a:off x="6016625" y="5607050"/>
            <a:ext cx="3730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sz="1400" b="0">
                <a:solidFill>
                  <a:srgbClr val="000000"/>
                </a:solidFill>
                <a:latin typeface="Times New Roman" pitchFamily="18" charset="0"/>
              </a:rPr>
              <a:t>+3</a:t>
            </a:r>
          </a:p>
        </p:txBody>
      </p:sp>
      <p:sp>
        <p:nvSpPr>
          <p:cNvPr id="70667" name="Text Box 11"/>
          <p:cNvSpPr txBox="1">
            <a:spLocks noChangeArrowheads="1"/>
          </p:cNvSpPr>
          <p:nvPr/>
        </p:nvSpPr>
        <p:spPr bwMode="auto">
          <a:xfrm>
            <a:off x="7083425" y="5607050"/>
            <a:ext cx="3730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sz="1400" b="0">
                <a:solidFill>
                  <a:srgbClr val="000000"/>
                </a:solidFill>
                <a:latin typeface="Times New Roman" pitchFamily="18" charset="0"/>
              </a:rPr>
              <a:t>+5</a:t>
            </a:r>
          </a:p>
        </p:txBody>
      </p:sp>
      <p:sp>
        <p:nvSpPr>
          <p:cNvPr id="70668" name="Rectangle 12"/>
          <p:cNvSpPr>
            <a:spLocks noChangeArrowheads="1"/>
          </p:cNvSpPr>
          <p:nvPr/>
        </p:nvSpPr>
        <p:spPr bwMode="auto">
          <a:xfrm>
            <a:off x="3502025" y="5530850"/>
            <a:ext cx="76200" cy="7620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0669" name="Rectangle 13"/>
          <p:cNvSpPr>
            <a:spLocks noChangeArrowheads="1"/>
          </p:cNvSpPr>
          <p:nvPr/>
        </p:nvSpPr>
        <p:spPr bwMode="auto">
          <a:xfrm>
            <a:off x="4492625" y="5530850"/>
            <a:ext cx="76200" cy="7620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0670" name="Rectangle 14"/>
          <p:cNvSpPr>
            <a:spLocks noChangeArrowheads="1"/>
          </p:cNvSpPr>
          <p:nvPr/>
        </p:nvSpPr>
        <p:spPr bwMode="auto">
          <a:xfrm>
            <a:off x="5559425" y="5530850"/>
            <a:ext cx="76200" cy="7620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0671" name="Rectangle 15"/>
          <p:cNvSpPr>
            <a:spLocks noChangeArrowheads="1"/>
          </p:cNvSpPr>
          <p:nvPr/>
        </p:nvSpPr>
        <p:spPr bwMode="auto">
          <a:xfrm>
            <a:off x="6702425" y="5530850"/>
            <a:ext cx="76200" cy="7620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0672" name="Text Box 16"/>
          <p:cNvSpPr txBox="1">
            <a:spLocks noChangeArrowheads="1"/>
          </p:cNvSpPr>
          <p:nvPr/>
        </p:nvSpPr>
        <p:spPr bwMode="auto">
          <a:xfrm>
            <a:off x="4873625" y="5607050"/>
            <a:ext cx="3730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sz="1400" b="0">
                <a:solidFill>
                  <a:srgbClr val="000000"/>
                </a:solidFill>
                <a:latin typeface="Times New Roman" pitchFamily="18" charset="0"/>
              </a:rPr>
              <a:t>+1</a:t>
            </a:r>
          </a:p>
        </p:txBody>
      </p:sp>
      <p:sp>
        <p:nvSpPr>
          <p:cNvPr id="70673" name="Text Box 17"/>
          <p:cNvSpPr txBox="1">
            <a:spLocks noChangeArrowheads="1"/>
          </p:cNvSpPr>
          <p:nvPr/>
        </p:nvSpPr>
        <p:spPr bwMode="auto">
          <a:xfrm>
            <a:off x="2816225" y="5607050"/>
            <a:ext cx="3317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sz="1400" b="0">
                <a:solidFill>
                  <a:srgbClr val="000000"/>
                </a:solidFill>
                <a:latin typeface="Times New Roman" pitchFamily="18" charset="0"/>
              </a:rPr>
              <a:t>-3</a:t>
            </a:r>
          </a:p>
        </p:txBody>
      </p:sp>
      <p:sp>
        <p:nvSpPr>
          <p:cNvPr id="70674" name="Rectangle 18"/>
          <p:cNvSpPr>
            <a:spLocks noChangeArrowheads="1"/>
          </p:cNvSpPr>
          <p:nvPr/>
        </p:nvSpPr>
        <p:spPr bwMode="auto">
          <a:xfrm>
            <a:off x="1901825" y="5226050"/>
            <a:ext cx="1066800" cy="381000"/>
          </a:xfrm>
          <a:prstGeom prst="rect">
            <a:avLst/>
          </a:prstGeom>
          <a:solidFill>
            <a:srgbClr val="808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0675" name="Rectangle 19"/>
          <p:cNvSpPr>
            <a:spLocks noChangeArrowheads="1"/>
          </p:cNvSpPr>
          <p:nvPr/>
        </p:nvSpPr>
        <p:spPr bwMode="auto">
          <a:xfrm>
            <a:off x="2435225" y="5530850"/>
            <a:ext cx="76200" cy="7620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0676" name="Rectangle 20"/>
          <p:cNvSpPr>
            <a:spLocks noChangeArrowheads="1"/>
          </p:cNvSpPr>
          <p:nvPr/>
        </p:nvSpPr>
        <p:spPr bwMode="auto">
          <a:xfrm>
            <a:off x="835025" y="5226050"/>
            <a:ext cx="1066800" cy="381000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0677" name="Rectangle 21"/>
          <p:cNvSpPr>
            <a:spLocks noChangeArrowheads="1"/>
          </p:cNvSpPr>
          <p:nvPr/>
        </p:nvSpPr>
        <p:spPr bwMode="auto">
          <a:xfrm>
            <a:off x="1368425" y="5530850"/>
            <a:ext cx="76200" cy="7620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0678" name="Rectangle 22"/>
          <p:cNvSpPr>
            <a:spLocks noChangeArrowheads="1"/>
          </p:cNvSpPr>
          <p:nvPr/>
        </p:nvSpPr>
        <p:spPr bwMode="auto">
          <a:xfrm>
            <a:off x="7235825" y="5226050"/>
            <a:ext cx="1066800" cy="381000"/>
          </a:xfrm>
          <a:prstGeom prst="rect">
            <a:avLst/>
          </a:prstGeom>
          <a:solidFill>
            <a:schemeClr val="folHlink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0679" name="Rectangle 23"/>
          <p:cNvSpPr>
            <a:spLocks noChangeArrowheads="1"/>
          </p:cNvSpPr>
          <p:nvPr/>
        </p:nvSpPr>
        <p:spPr bwMode="auto">
          <a:xfrm>
            <a:off x="7769225" y="5530850"/>
            <a:ext cx="76200" cy="7620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0680" name="Text Box 24"/>
          <p:cNvSpPr txBox="1">
            <a:spLocks noChangeArrowheads="1"/>
          </p:cNvSpPr>
          <p:nvPr/>
        </p:nvSpPr>
        <p:spPr bwMode="auto">
          <a:xfrm>
            <a:off x="8226425" y="4845050"/>
            <a:ext cx="7429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 eaLnBrk="1" hangingPunct="1"/>
            <a:r>
              <a:rPr lang="en-US" altLang="en-US" sz="4400" b="0">
                <a:solidFill>
                  <a:srgbClr val="000000"/>
                </a:solidFill>
                <a:latin typeface="Times New Roman" pitchFamily="18" charset="0"/>
              </a:rPr>
              <a:t>…</a:t>
            </a:r>
          </a:p>
        </p:txBody>
      </p:sp>
      <p:sp>
        <p:nvSpPr>
          <p:cNvPr id="70681" name="Text Box 25"/>
          <p:cNvSpPr txBox="1">
            <a:spLocks noChangeArrowheads="1"/>
          </p:cNvSpPr>
          <p:nvPr/>
        </p:nvSpPr>
        <p:spPr bwMode="auto">
          <a:xfrm>
            <a:off x="1749425" y="5607050"/>
            <a:ext cx="3317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sz="1400" b="0">
                <a:solidFill>
                  <a:srgbClr val="000000"/>
                </a:solidFill>
                <a:latin typeface="Times New Roman" pitchFamily="18" charset="0"/>
              </a:rPr>
              <a:t>-5</a:t>
            </a:r>
          </a:p>
        </p:txBody>
      </p:sp>
      <p:sp>
        <p:nvSpPr>
          <p:cNvPr id="70682" name="Text Box 26"/>
          <p:cNvSpPr txBox="1">
            <a:spLocks noChangeArrowheads="1"/>
          </p:cNvSpPr>
          <p:nvPr/>
        </p:nvSpPr>
        <p:spPr bwMode="auto">
          <a:xfrm>
            <a:off x="4416425" y="5607050"/>
            <a:ext cx="273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sz="1400" b="0">
                <a:solidFill>
                  <a:srgbClr val="000000"/>
                </a:solidFill>
                <a:latin typeface="Times New Roman" pitchFamily="18" charset="0"/>
              </a:rPr>
              <a:t>0</a:t>
            </a:r>
          </a:p>
        </p:txBody>
      </p:sp>
      <p:sp>
        <p:nvSpPr>
          <p:cNvPr id="70683" name="Line 27"/>
          <p:cNvSpPr>
            <a:spLocks noChangeShapeType="1"/>
          </p:cNvSpPr>
          <p:nvPr/>
        </p:nvSpPr>
        <p:spPr bwMode="auto">
          <a:xfrm>
            <a:off x="4587875" y="5986463"/>
            <a:ext cx="20351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0684" name="Text Box 28"/>
          <p:cNvSpPr txBox="1">
            <a:spLocks noChangeArrowheads="1"/>
          </p:cNvSpPr>
          <p:nvPr/>
        </p:nvSpPr>
        <p:spPr bwMode="auto">
          <a:xfrm>
            <a:off x="5413375" y="5949950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 eaLnBrk="1" hangingPunct="1"/>
            <a:r>
              <a:rPr lang="en-US" altLang="en-US" b="0">
                <a:solidFill>
                  <a:srgbClr val="000000"/>
                </a:solidFill>
                <a:latin typeface="Times New Roman" pitchFamily="18" charset="0"/>
              </a:rPr>
              <a:t>S</a:t>
            </a:r>
          </a:p>
        </p:txBody>
      </p:sp>
      <p:sp>
        <p:nvSpPr>
          <p:cNvPr id="70685" name="Line 29"/>
          <p:cNvSpPr>
            <a:spLocks noChangeShapeType="1"/>
          </p:cNvSpPr>
          <p:nvPr/>
        </p:nvSpPr>
        <p:spPr bwMode="auto">
          <a:xfrm>
            <a:off x="6605588" y="5253038"/>
            <a:ext cx="0" cy="1303337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0686" name="Line 30"/>
          <p:cNvSpPr>
            <a:spLocks noChangeShapeType="1"/>
          </p:cNvSpPr>
          <p:nvPr/>
        </p:nvSpPr>
        <p:spPr bwMode="auto">
          <a:xfrm flipH="1">
            <a:off x="4567238" y="5911850"/>
            <a:ext cx="1587" cy="51435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911225" y="3702050"/>
            <a:ext cx="7239000" cy="3014663"/>
            <a:chOff x="574" y="2332"/>
            <a:chExt cx="4560" cy="1899"/>
          </a:xfrm>
        </p:grpSpPr>
        <p:sp>
          <p:nvSpPr>
            <p:cNvPr id="70691" name="Rectangle 32"/>
            <p:cNvSpPr>
              <a:spLocks noChangeArrowheads="1"/>
            </p:cNvSpPr>
            <p:nvPr/>
          </p:nvSpPr>
          <p:spPr bwMode="auto">
            <a:xfrm>
              <a:off x="2494" y="2332"/>
              <a:ext cx="672" cy="240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0692" name="Text Box 33"/>
            <p:cNvSpPr txBox="1">
              <a:spLocks noChangeArrowheads="1"/>
            </p:cNvSpPr>
            <p:nvPr/>
          </p:nvSpPr>
          <p:spPr bwMode="auto">
            <a:xfrm>
              <a:off x="2398" y="2572"/>
              <a:ext cx="20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pPr eaLnBrk="1" hangingPunct="1"/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-1</a:t>
              </a:r>
            </a:p>
          </p:txBody>
        </p:sp>
        <p:sp>
          <p:nvSpPr>
            <p:cNvPr id="70693" name="Text Box 34"/>
            <p:cNvSpPr txBox="1">
              <a:spLocks noChangeArrowheads="1"/>
            </p:cNvSpPr>
            <p:nvPr/>
          </p:nvSpPr>
          <p:spPr bwMode="auto">
            <a:xfrm>
              <a:off x="3022" y="2572"/>
              <a:ext cx="23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pPr eaLnBrk="1" hangingPunct="1"/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+1</a:t>
              </a:r>
            </a:p>
          </p:txBody>
        </p:sp>
        <p:sp>
          <p:nvSpPr>
            <p:cNvPr id="70694" name="Text Box 35"/>
            <p:cNvSpPr txBox="1">
              <a:spLocks noChangeArrowheads="1"/>
            </p:cNvSpPr>
            <p:nvPr/>
          </p:nvSpPr>
          <p:spPr bwMode="auto">
            <a:xfrm>
              <a:off x="2734" y="2572"/>
              <a:ext cx="1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pPr eaLnBrk="1" hangingPunct="1"/>
              <a:r>
                <a:rPr lang="en-US" altLang="en-US" sz="1400" b="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</a:p>
          </p:txBody>
        </p:sp>
        <p:grpSp>
          <p:nvGrpSpPr>
            <p:cNvPr id="70695" name="Group 36"/>
            <p:cNvGrpSpPr>
              <a:grpSpLocks/>
            </p:cNvGrpSpPr>
            <p:nvPr/>
          </p:nvGrpSpPr>
          <p:grpSpPr bwMode="auto">
            <a:xfrm>
              <a:off x="574" y="2348"/>
              <a:ext cx="4560" cy="1883"/>
              <a:chOff x="574" y="2348"/>
              <a:chExt cx="4560" cy="1883"/>
            </a:xfrm>
          </p:grpSpPr>
          <p:sp>
            <p:nvSpPr>
              <p:cNvPr id="70696" name="AutoShape 37"/>
              <p:cNvSpPr>
                <a:spLocks/>
              </p:cNvSpPr>
              <p:nvPr/>
            </p:nvSpPr>
            <p:spPr bwMode="auto">
              <a:xfrm rot="-5376746">
                <a:off x="814" y="2908"/>
                <a:ext cx="96" cy="576"/>
              </a:xfrm>
              <a:prstGeom prst="rightBrace">
                <a:avLst>
                  <a:gd name="adj1" fmla="val 50000"/>
                  <a:gd name="adj2" fmla="val 50000"/>
                </a:avLst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1pPr>
                <a:lvl2pPr marL="742950" indent="-28575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2pPr>
                <a:lvl3pPr marL="11430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3pPr>
                <a:lvl4pPr marL="16002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4pPr>
                <a:lvl5pPr marL="20574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0697" name="AutoShape 38"/>
              <p:cNvSpPr>
                <a:spLocks/>
              </p:cNvSpPr>
              <p:nvPr/>
            </p:nvSpPr>
            <p:spPr bwMode="auto">
              <a:xfrm rot="-5376746">
                <a:off x="1486" y="2908"/>
                <a:ext cx="96" cy="576"/>
              </a:xfrm>
              <a:prstGeom prst="rightBrace">
                <a:avLst>
                  <a:gd name="adj1" fmla="val 50000"/>
                  <a:gd name="adj2" fmla="val 50000"/>
                </a:avLst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1pPr>
                <a:lvl2pPr marL="742950" indent="-28575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2pPr>
                <a:lvl3pPr marL="11430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3pPr>
                <a:lvl4pPr marL="16002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4pPr>
                <a:lvl5pPr marL="20574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0698" name="AutoShape 39"/>
              <p:cNvSpPr>
                <a:spLocks/>
              </p:cNvSpPr>
              <p:nvPr/>
            </p:nvSpPr>
            <p:spPr bwMode="auto">
              <a:xfrm rot="-5376746">
                <a:off x="2110" y="2908"/>
                <a:ext cx="96" cy="576"/>
              </a:xfrm>
              <a:prstGeom prst="rightBrace">
                <a:avLst>
                  <a:gd name="adj1" fmla="val 50000"/>
                  <a:gd name="adj2" fmla="val 50000"/>
                </a:avLst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1pPr>
                <a:lvl2pPr marL="742950" indent="-28575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2pPr>
                <a:lvl3pPr marL="11430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3pPr>
                <a:lvl4pPr marL="16002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4pPr>
                <a:lvl5pPr marL="20574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0699" name="AutoShape 40"/>
              <p:cNvSpPr>
                <a:spLocks/>
              </p:cNvSpPr>
              <p:nvPr/>
            </p:nvSpPr>
            <p:spPr bwMode="auto">
              <a:xfrm rot="-5376746">
                <a:off x="2830" y="2908"/>
                <a:ext cx="96" cy="576"/>
              </a:xfrm>
              <a:prstGeom prst="rightBrace">
                <a:avLst>
                  <a:gd name="adj1" fmla="val 50000"/>
                  <a:gd name="adj2" fmla="val 50000"/>
                </a:avLst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1pPr>
                <a:lvl2pPr marL="742950" indent="-28575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2pPr>
                <a:lvl3pPr marL="11430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3pPr>
                <a:lvl4pPr marL="16002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4pPr>
                <a:lvl5pPr marL="20574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0700" name="AutoShape 41"/>
              <p:cNvSpPr>
                <a:spLocks/>
              </p:cNvSpPr>
              <p:nvPr/>
            </p:nvSpPr>
            <p:spPr bwMode="auto">
              <a:xfrm rot="-5376746">
                <a:off x="3502" y="2908"/>
                <a:ext cx="96" cy="576"/>
              </a:xfrm>
              <a:prstGeom prst="rightBrace">
                <a:avLst>
                  <a:gd name="adj1" fmla="val 50000"/>
                  <a:gd name="adj2" fmla="val 50000"/>
                </a:avLst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1pPr>
                <a:lvl2pPr marL="742950" indent="-28575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2pPr>
                <a:lvl3pPr marL="11430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3pPr>
                <a:lvl4pPr marL="16002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4pPr>
                <a:lvl5pPr marL="20574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0701" name="AutoShape 42"/>
              <p:cNvSpPr>
                <a:spLocks/>
              </p:cNvSpPr>
              <p:nvPr/>
            </p:nvSpPr>
            <p:spPr bwMode="auto">
              <a:xfrm rot="-5376746">
                <a:off x="4174" y="2908"/>
                <a:ext cx="96" cy="576"/>
              </a:xfrm>
              <a:prstGeom prst="rightBrace">
                <a:avLst>
                  <a:gd name="adj1" fmla="val 50000"/>
                  <a:gd name="adj2" fmla="val 50000"/>
                </a:avLst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1pPr>
                <a:lvl2pPr marL="742950" indent="-28575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2pPr>
                <a:lvl3pPr marL="11430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3pPr>
                <a:lvl4pPr marL="16002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4pPr>
                <a:lvl5pPr marL="20574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0702" name="AutoShape 43"/>
              <p:cNvSpPr>
                <a:spLocks/>
              </p:cNvSpPr>
              <p:nvPr/>
            </p:nvSpPr>
            <p:spPr bwMode="auto">
              <a:xfrm rot="-5376746">
                <a:off x="4798" y="2908"/>
                <a:ext cx="96" cy="576"/>
              </a:xfrm>
              <a:prstGeom prst="rightBrace">
                <a:avLst>
                  <a:gd name="adj1" fmla="val 50000"/>
                  <a:gd name="adj2" fmla="val 50000"/>
                </a:avLst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1pPr>
                <a:lvl2pPr marL="742950" indent="-28575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2pPr>
                <a:lvl3pPr marL="11430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3pPr>
                <a:lvl4pPr marL="16002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4pPr>
                <a:lvl5pPr marL="2057400" indent="-228600"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0703" name="Line 44"/>
              <p:cNvSpPr>
                <a:spLocks noChangeShapeType="1"/>
              </p:cNvSpPr>
              <p:nvPr/>
            </p:nvSpPr>
            <p:spPr bwMode="auto">
              <a:xfrm flipV="1">
                <a:off x="1006" y="2716"/>
                <a:ext cx="1152" cy="38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0704" name="Line 45"/>
              <p:cNvSpPr>
                <a:spLocks noChangeShapeType="1"/>
              </p:cNvSpPr>
              <p:nvPr/>
            </p:nvSpPr>
            <p:spPr bwMode="auto">
              <a:xfrm flipV="1">
                <a:off x="1773" y="2761"/>
                <a:ext cx="480" cy="33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0705" name="Line 46"/>
              <p:cNvSpPr>
                <a:spLocks noChangeShapeType="1"/>
              </p:cNvSpPr>
              <p:nvPr/>
            </p:nvSpPr>
            <p:spPr bwMode="auto">
              <a:xfrm flipV="1">
                <a:off x="2254" y="2812"/>
                <a:ext cx="192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0706" name="Line 47"/>
              <p:cNvSpPr>
                <a:spLocks noChangeShapeType="1"/>
              </p:cNvSpPr>
              <p:nvPr/>
            </p:nvSpPr>
            <p:spPr bwMode="auto">
              <a:xfrm flipV="1">
                <a:off x="2878" y="2812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0707" name="Line 48"/>
              <p:cNvSpPr>
                <a:spLocks noChangeShapeType="1"/>
              </p:cNvSpPr>
              <p:nvPr/>
            </p:nvSpPr>
            <p:spPr bwMode="auto">
              <a:xfrm flipH="1" flipV="1">
                <a:off x="3262" y="2812"/>
                <a:ext cx="288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0708" name="Line 49"/>
              <p:cNvSpPr>
                <a:spLocks noChangeShapeType="1"/>
              </p:cNvSpPr>
              <p:nvPr/>
            </p:nvSpPr>
            <p:spPr bwMode="auto">
              <a:xfrm flipH="1" flipV="1">
                <a:off x="3406" y="2764"/>
                <a:ext cx="816" cy="33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0709" name="Line 50"/>
              <p:cNvSpPr>
                <a:spLocks noChangeShapeType="1"/>
              </p:cNvSpPr>
              <p:nvPr/>
            </p:nvSpPr>
            <p:spPr bwMode="auto">
              <a:xfrm flipH="1" flipV="1">
                <a:off x="3454" y="2668"/>
                <a:ext cx="1344" cy="43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0710" name="Line 51"/>
              <p:cNvSpPr>
                <a:spLocks noChangeShapeType="1"/>
              </p:cNvSpPr>
              <p:nvPr/>
            </p:nvSpPr>
            <p:spPr bwMode="auto">
              <a:xfrm flipH="1" flipV="1">
                <a:off x="2980" y="2348"/>
                <a:ext cx="0" cy="229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70711" name="Group 52"/>
              <p:cNvGrpSpPr>
                <a:grpSpLocks/>
              </p:cNvGrpSpPr>
              <p:nvPr/>
            </p:nvGrpSpPr>
            <p:grpSpPr bwMode="auto">
              <a:xfrm>
                <a:off x="3738" y="3323"/>
                <a:ext cx="859" cy="908"/>
                <a:chOff x="3738" y="3323"/>
                <a:chExt cx="859" cy="908"/>
              </a:xfrm>
            </p:grpSpPr>
            <p:sp>
              <p:nvSpPr>
                <p:cNvPr id="70712" name="Line 53"/>
                <p:cNvSpPr>
                  <a:spLocks noChangeShapeType="1"/>
                </p:cNvSpPr>
                <p:nvPr/>
              </p:nvSpPr>
              <p:spPr bwMode="auto">
                <a:xfrm>
                  <a:off x="4394" y="3323"/>
                  <a:ext cx="0" cy="732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grpSp>
              <p:nvGrpSpPr>
                <p:cNvPr id="70713" name="Group 54"/>
                <p:cNvGrpSpPr>
                  <a:grpSpLocks/>
                </p:cNvGrpSpPr>
                <p:nvPr/>
              </p:nvGrpSpPr>
              <p:grpSpPr bwMode="auto">
                <a:xfrm>
                  <a:off x="3738" y="3757"/>
                  <a:ext cx="859" cy="474"/>
                  <a:chOff x="4329" y="3814"/>
                  <a:chExt cx="859" cy="474"/>
                </a:xfrm>
              </p:grpSpPr>
              <p:sp>
                <p:nvSpPr>
                  <p:cNvPr id="70714" name="Text Box 5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329" y="4096"/>
                    <a:ext cx="209" cy="1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1pPr>
                    <a:lvl2pPr marL="742950" indent="-28575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2pPr>
                    <a:lvl3pPr marL="1143000" indent="-22860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3pPr>
                    <a:lvl4pPr marL="1600200" indent="-22860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4pPr>
                    <a:lvl5pPr marL="2057400" indent="-22860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9pPr>
                  </a:lstStyle>
                  <a:p>
                    <a:pPr eaLnBrk="1" hangingPunct="1"/>
                    <a:r>
                      <a:rPr lang="en-US" altLang="en-US" sz="1400" b="0">
                        <a:solidFill>
                          <a:srgbClr val="000000"/>
                        </a:solidFill>
                        <a:latin typeface="Times New Roman" pitchFamily="18" charset="0"/>
                      </a:rPr>
                      <a:t>-1</a:t>
                    </a:r>
                  </a:p>
                </p:txBody>
              </p:sp>
              <p:sp>
                <p:nvSpPr>
                  <p:cNvPr id="70715" name="Text Box 5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53" y="4096"/>
                    <a:ext cx="235" cy="1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1pPr>
                    <a:lvl2pPr marL="742950" indent="-28575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2pPr>
                    <a:lvl3pPr marL="1143000" indent="-22860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3pPr>
                    <a:lvl4pPr marL="1600200" indent="-22860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4pPr>
                    <a:lvl5pPr marL="2057400" indent="-22860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9pPr>
                  </a:lstStyle>
                  <a:p>
                    <a:pPr eaLnBrk="1" hangingPunct="1"/>
                    <a:r>
                      <a:rPr lang="en-US" altLang="en-US" sz="1400" b="0">
                        <a:solidFill>
                          <a:srgbClr val="000000"/>
                        </a:solidFill>
                        <a:latin typeface="Times New Roman" pitchFamily="18" charset="0"/>
                      </a:rPr>
                      <a:t>+1</a:t>
                    </a:r>
                  </a:p>
                </p:txBody>
              </p:sp>
              <p:sp>
                <p:nvSpPr>
                  <p:cNvPr id="70716" name="Text Box 5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84" y="4096"/>
                    <a:ext cx="172" cy="1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1pPr>
                    <a:lvl2pPr marL="742950" indent="-28575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2pPr>
                    <a:lvl3pPr marL="1143000" indent="-22860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3pPr>
                    <a:lvl4pPr marL="1600200" indent="-22860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4pPr>
                    <a:lvl5pPr marL="2057400" indent="-22860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9pPr>
                  </a:lstStyle>
                  <a:p>
                    <a:pPr eaLnBrk="1" hangingPunct="1"/>
                    <a:r>
                      <a:rPr lang="en-US" altLang="en-US" sz="1400" b="0">
                        <a:solidFill>
                          <a:srgbClr val="000000"/>
                        </a:solidFill>
                        <a:latin typeface="Times New Roman" pitchFamily="18" charset="0"/>
                      </a:rPr>
                      <a:t>0</a:t>
                    </a:r>
                  </a:p>
                </p:txBody>
              </p:sp>
              <p:sp>
                <p:nvSpPr>
                  <p:cNvPr id="70717" name="Line 58"/>
                  <p:cNvSpPr>
                    <a:spLocks noChangeShapeType="1"/>
                  </p:cNvSpPr>
                  <p:nvPr/>
                </p:nvSpPr>
                <p:spPr bwMode="auto">
                  <a:xfrm>
                    <a:off x="4425" y="4096"/>
                    <a:ext cx="672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 type="triangle" w="med" len="med"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0718" name="Line 59"/>
                  <p:cNvSpPr>
                    <a:spLocks noChangeShapeType="1"/>
                  </p:cNvSpPr>
                  <p:nvPr/>
                </p:nvSpPr>
                <p:spPr bwMode="auto">
                  <a:xfrm>
                    <a:off x="4754" y="3838"/>
                    <a:ext cx="237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0719" name="Text Box 6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735" y="3814"/>
                    <a:ext cx="255" cy="28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1pPr>
                    <a:lvl2pPr marL="742950" indent="-28575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2pPr>
                    <a:lvl3pPr marL="1143000" indent="-22860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3pPr>
                    <a:lvl4pPr marL="1600200" indent="-22860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4pPr>
                    <a:lvl5pPr marL="2057400" indent="-228600"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rgbClr val="0000FF"/>
                        </a:solidFill>
                        <a:latin typeface="Garamond" pitchFamily="18" charset="0"/>
                      </a:defRPr>
                    </a:lvl9pPr>
                  </a:lstStyle>
                  <a:p>
                    <a:pPr algn="ctr" eaLnBrk="1" hangingPunct="1"/>
                    <a:r>
                      <a:rPr lang="en-US" altLang="en-US" b="0">
                        <a:solidFill>
                          <a:srgbClr val="000000"/>
                        </a:solidFill>
                        <a:latin typeface="Times New Roman" pitchFamily="18" charset="0"/>
                      </a:rPr>
                      <a:t>X</a:t>
                    </a:r>
                  </a:p>
                </p:txBody>
              </p:sp>
            </p:grpSp>
          </p:grpSp>
        </p:grpSp>
      </p:grpSp>
      <p:sp>
        <p:nvSpPr>
          <p:cNvPr id="70688" name="Text Box 61"/>
          <p:cNvSpPr txBox="1">
            <a:spLocks noChangeArrowheads="1"/>
          </p:cNvSpPr>
          <p:nvPr/>
        </p:nvSpPr>
        <p:spPr bwMode="auto">
          <a:xfrm>
            <a:off x="8107363" y="5616575"/>
            <a:ext cx="3730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sz="1400" b="0">
                <a:solidFill>
                  <a:srgbClr val="000000"/>
                </a:solidFill>
                <a:latin typeface="Times New Roman" pitchFamily="18" charset="0"/>
              </a:rPr>
              <a:t>+7</a:t>
            </a:r>
          </a:p>
        </p:txBody>
      </p:sp>
      <p:sp>
        <p:nvSpPr>
          <p:cNvPr id="70689" name="Text Box 62"/>
          <p:cNvSpPr txBox="1">
            <a:spLocks noChangeArrowheads="1"/>
          </p:cNvSpPr>
          <p:nvPr/>
        </p:nvSpPr>
        <p:spPr bwMode="auto">
          <a:xfrm>
            <a:off x="684213" y="5622925"/>
            <a:ext cx="3317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sz="1400" b="0">
                <a:solidFill>
                  <a:srgbClr val="000000"/>
                </a:solidFill>
                <a:latin typeface="Times New Roman" pitchFamily="18" charset="0"/>
              </a:rPr>
              <a:t>-7</a:t>
            </a:r>
          </a:p>
        </p:txBody>
      </p:sp>
      <p:sp>
        <p:nvSpPr>
          <p:cNvPr id="70690" name="Text Box 63"/>
          <p:cNvSpPr txBox="1">
            <a:spLocks noChangeArrowheads="1"/>
          </p:cNvSpPr>
          <p:nvPr/>
        </p:nvSpPr>
        <p:spPr bwMode="auto">
          <a:xfrm>
            <a:off x="174625" y="4921250"/>
            <a:ext cx="7429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 eaLnBrk="1" hangingPunct="1"/>
            <a:r>
              <a:rPr lang="en-US" altLang="en-US" sz="4400" b="0">
                <a:solidFill>
                  <a:srgbClr val="000000"/>
                </a:solidFill>
                <a:latin typeface="Times New Roman" pitchFamily="18" charset="0"/>
              </a:rPr>
              <a:t>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Capacity Results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1650" y="1762125"/>
            <a:ext cx="7989888" cy="4464050"/>
          </a:xfrm>
        </p:spPr>
        <p:txBody>
          <a:bodyPr/>
          <a:lstStyle/>
          <a:p>
            <a:r>
              <a:rPr lang="en-US" altLang="en-US" sz="2400" smtClean="0"/>
              <a:t>Non-degraded broadcast channel</a:t>
            </a:r>
          </a:p>
          <a:p>
            <a:pPr lvl="1"/>
            <a:r>
              <a:rPr lang="en-US" altLang="en-US" smtClean="0"/>
              <a:t>Receivers not necessarily “better” or “worse” due to multiple transmit/receive antennas </a:t>
            </a:r>
          </a:p>
          <a:p>
            <a:pPr lvl="1"/>
            <a:r>
              <a:rPr lang="en-US" altLang="en-US" smtClean="0"/>
              <a:t>Capacity region for general case unknown </a:t>
            </a:r>
          </a:p>
          <a:p>
            <a:pPr lvl="1">
              <a:lnSpc>
                <a:spcPct val="40000"/>
              </a:lnSpc>
            </a:pPr>
            <a:endParaRPr lang="en-US" altLang="en-US" smtClean="0"/>
          </a:p>
          <a:p>
            <a:r>
              <a:rPr lang="en-US" altLang="en-US" sz="2400" smtClean="0"/>
              <a:t>Pioneering work by Caire/Shamai (Allerton’00): </a:t>
            </a:r>
          </a:p>
          <a:p>
            <a:pPr lvl="1"/>
            <a:r>
              <a:rPr lang="en-US" altLang="en-US" smtClean="0"/>
              <a:t>Two TX antennas/two RXs (1 antenna each)</a:t>
            </a:r>
          </a:p>
          <a:p>
            <a:pPr lvl="1"/>
            <a:r>
              <a:rPr lang="en-US" altLang="en-US" smtClean="0"/>
              <a:t>Dirty paper coding/lattice precoding</a:t>
            </a:r>
            <a:r>
              <a:rPr lang="en-US" altLang="en-US" smtClean="0">
                <a:solidFill>
                  <a:srgbClr val="FF0000"/>
                </a:solidFill>
              </a:rPr>
              <a:t> (achievable rate)</a:t>
            </a:r>
          </a:p>
          <a:p>
            <a:pPr lvl="2"/>
            <a:r>
              <a:rPr lang="en-US" altLang="en-US" smtClean="0">
                <a:solidFill>
                  <a:srgbClr val="0000CC"/>
                </a:solidFill>
              </a:rPr>
              <a:t>Computationally very complex</a:t>
            </a:r>
          </a:p>
          <a:p>
            <a:pPr lvl="1"/>
            <a:r>
              <a:rPr lang="en-US" altLang="en-US" smtClean="0"/>
              <a:t>MIMO version of the Sato upper bound</a:t>
            </a:r>
          </a:p>
          <a:p>
            <a:pPr lvl="1"/>
            <a:r>
              <a:rPr lang="en-US" altLang="en-US" smtClean="0"/>
              <a:t>Upper bound is achievable: capacity known!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09600" y="271463"/>
            <a:ext cx="78486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Dirty-Paper Coding (DPC)</a:t>
            </a:r>
            <a:br>
              <a:rPr lang="en-US" altLang="en-US" smtClean="0"/>
            </a:br>
            <a:r>
              <a:rPr lang="en-US" altLang="en-US" smtClean="0"/>
              <a:t>for MIMO BC</a:t>
            </a:r>
          </a:p>
        </p:txBody>
      </p:sp>
      <p:sp>
        <p:nvSpPr>
          <p:cNvPr id="3277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46075" y="1524000"/>
            <a:ext cx="8040688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mtClean="0"/>
              <a:t>Coding scheme:</a:t>
            </a:r>
          </a:p>
          <a:p>
            <a:pPr lvl="1">
              <a:lnSpc>
                <a:spcPct val="70000"/>
              </a:lnSpc>
            </a:pPr>
            <a:r>
              <a:rPr lang="en-US" altLang="en-US" smtClean="0"/>
              <a:t>Choose a codeword for user 1</a:t>
            </a:r>
          </a:p>
          <a:p>
            <a:pPr lvl="1">
              <a:lnSpc>
                <a:spcPct val="70000"/>
              </a:lnSpc>
            </a:pPr>
            <a:r>
              <a:rPr lang="en-US" altLang="en-US" smtClean="0"/>
              <a:t>Treat this codeword as interference to user 2</a:t>
            </a:r>
          </a:p>
          <a:p>
            <a:pPr lvl="1">
              <a:lnSpc>
                <a:spcPct val="70000"/>
              </a:lnSpc>
            </a:pPr>
            <a:r>
              <a:rPr lang="en-US" altLang="en-US" smtClean="0"/>
              <a:t>Pick signal for User 2 using “pre-coding”</a:t>
            </a:r>
          </a:p>
          <a:p>
            <a:pPr>
              <a:lnSpc>
                <a:spcPct val="110000"/>
              </a:lnSpc>
            </a:pPr>
            <a:r>
              <a:rPr lang="en-US" altLang="en-US" smtClean="0"/>
              <a:t>Receiver 2 experiences no interference:</a:t>
            </a:r>
          </a:p>
          <a:p>
            <a:pPr>
              <a:lnSpc>
                <a:spcPct val="110000"/>
              </a:lnSpc>
            </a:pPr>
            <a:endParaRPr lang="en-US" altLang="en-US" smtClean="0"/>
          </a:p>
          <a:p>
            <a:pPr>
              <a:lnSpc>
                <a:spcPct val="110000"/>
              </a:lnSpc>
            </a:pPr>
            <a:r>
              <a:rPr lang="en-US" altLang="en-US" smtClean="0"/>
              <a:t>Signal for Receiver 2 interferes with Receiver 1:</a:t>
            </a:r>
          </a:p>
          <a:p>
            <a:pPr>
              <a:lnSpc>
                <a:spcPct val="60000"/>
              </a:lnSpc>
            </a:pPr>
            <a:endParaRPr lang="en-US" altLang="en-US" smtClean="0"/>
          </a:p>
          <a:p>
            <a:pPr>
              <a:lnSpc>
                <a:spcPct val="110000"/>
              </a:lnSpc>
            </a:pPr>
            <a:endParaRPr lang="en-US" altLang="en-US" smtClean="0"/>
          </a:p>
          <a:p>
            <a:pPr>
              <a:lnSpc>
                <a:spcPct val="10000"/>
              </a:lnSpc>
            </a:pPr>
            <a:endParaRPr lang="en-US" altLang="en-US" smtClean="0"/>
          </a:p>
          <a:p>
            <a:pPr>
              <a:lnSpc>
                <a:spcPct val="110000"/>
              </a:lnSpc>
            </a:pPr>
            <a:r>
              <a:rPr lang="en-US" altLang="en-US" smtClean="0"/>
              <a:t>Encoding order can be switched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DPC optimization highly complex</a:t>
            </a:r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1889125" y="3625850"/>
          <a:ext cx="393065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2" name="Equation" r:id="rId4" imgW="1714320" imgH="241200" progId="Equation.3">
                  <p:embed/>
                </p:oleObj>
              </mc:Choice>
              <mc:Fallback>
                <p:oleObj name="Equation" r:id="rId4" imgW="1714320" imgH="241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9125" y="3625850"/>
                        <a:ext cx="3930650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1" name="Object 3"/>
          <p:cNvGraphicFramePr>
            <a:graphicFrameLocks noChangeAspect="1"/>
          </p:cNvGraphicFramePr>
          <p:nvPr/>
        </p:nvGraphicFramePr>
        <p:xfrm>
          <a:off x="1825625" y="4697413"/>
          <a:ext cx="4879975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3" name="Equation" r:id="rId6" imgW="2145960" imgH="507960" progId="Equation.3">
                  <p:embed/>
                </p:oleObj>
              </mc:Choice>
              <mc:Fallback>
                <p:oleObj name="Equation" r:id="rId6" imgW="2145960" imgH="50796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5625" y="4697413"/>
                        <a:ext cx="4879975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Does DPC achieve capacity?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6400" y="1778000"/>
            <a:ext cx="8520113" cy="4114800"/>
          </a:xfrm>
        </p:spPr>
        <p:txBody>
          <a:bodyPr/>
          <a:lstStyle/>
          <a:p>
            <a:r>
              <a:rPr lang="en-US" altLang="en-US" smtClean="0"/>
              <a:t>DPC yields MIMO BC achievable region.</a:t>
            </a:r>
          </a:p>
          <a:p>
            <a:pPr lvl="1"/>
            <a:r>
              <a:rPr lang="en-US" altLang="en-US" smtClean="0"/>
              <a:t>We call this the dirty-paper region</a:t>
            </a:r>
          </a:p>
          <a:p>
            <a:pPr lvl="1">
              <a:lnSpc>
                <a:spcPct val="30000"/>
              </a:lnSpc>
            </a:pPr>
            <a:endParaRPr lang="en-US" altLang="en-US" smtClean="0"/>
          </a:p>
          <a:p>
            <a:r>
              <a:rPr lang="en-US" altLang="en-US" smtClean="0"/>
              <a:t>Is this region </a:t>
            </a:r>
            <a:r>
              <a:rPr lang="en-US" altLang="en-US" smtClean="0">
                <a:solidFill>
                  <a:srgbClr val="FF0000"/>
                </a:solidFill>
              </a:rPr>
              <a:t>the </a:t>
            </a:r>
            <a:r>
              <a:rPr lang="en-US" altLang="en-US" smtClean="0"/>
              <a:t>capacity region?</a:t>
            </a:r>
          </a:p>
          <a:p>
            <a:pPr>
              <a:lnSpc>
                <a:spcPct val="30000"/>
              </a:lnSpc>
            </a:pPr>
            <a:endParaRPr lang="en-US" altLang="en-US" smtClean="0"/>
          </a:p>
          <a:p>
            <a:pPr>
              <a:lnSpc>
                <a:spcPct val="100000"/>
              </a:lnSpc>
            </a:pPr>
            <a:r>
              <a:rPr lang="en-US" altLang="en-US" smtClean="0"/>
              <a:t>We use duality, dirty paper coding, and Sato’s upper bound to address this question</a:t>
            </a:r>
          </a:p>
          <a:p>
            <a:pPr lvl="2">
              <a:lnSpc>
                <a:spcPct val="100000"/>
              </a:lnSpc>
            </a:pPr>
            <a:endParaRPr lang="en-US" altLang="en-US" smtClean="0"/>
          </a:p>
          <a:p>
            <a:pPr>
              <a:lnSpc>
                <a:spcPct val="100000"/>
              </a:lnSpc>
            </a:pPr>
            <a:r>
              <a:rPr lang="en-US" altLang="en-US" smtClean="0"/>
              <a:t>First we need MIMO MAC Capacity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09600" y="271463"/>
            <a:ext cx="78486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MIMO MAC Capacity</a:t>
            </a:r>
          </a:p>
        </p:txBody>
      </p:sp>
      <p:sp>
        <p:nvSpPr>
          <p:cNvPr id="3379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46075" y="1524000"/>
            <a:ext cx="8040688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mtClean="0"/>
              <a:t>MIMO MAC follows from MAC capacity formula</a:t>
            </a:r>
          </a:p>
          <a:p>
            <a:pPr>
              <a:lnSpc>
                <a:spcPct val="110000"/>
              </a:lnSpc>
            </a:pPr>
            <a:endParaRPr lang="en-US" altLang="en-US" smtClean="0"/>
          </a:p>
          <a:p>
            <a:pPr>
              <a:lnSpc>
                <a:spcPct val="110000"/>
              </a:lnSpc>
            </a:pPr>
            <a:endParaRPr lang="en-US" altLang="en-US" smtClean="0"/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endParaRPr lang="en-US" altLang="en-US" smtClean="0"/>
          </a:p>
          <a:p>
            <a:pPr>
              <a:lnSpc>
                <a:spcPct val="110000"/>
              </a:lnSpc>
            </a:pPr>
            <a:r>
              <a:rPr lang="en-US" altLang="en-US" smtClean="0"/>
              <a:t>Basic idea same as single user case</a:t>
            </a:r>
          </a:p>
          <a:p>
            <a:pPr lvl="1"/>
            <a:r>
              <a:rPr lang="en-US" altLang="en-US" smtClean="0"/>
              <a:t>Pick some subset of users</a:t>
            </a:r>
          </a:p>
          <a:p>
            <a:pPr lvl="1"/>
            <a:r>
              <a:rPr lang="en-US" altLang="en-US" smtClean="0"/>
              <a:t>The sum of those user rates equals the capacity as if the users pooled their power</a:t>
            </a:r>
          </a:p>
          <a:p>
            <a:pPr lvl="2"/>
            <a:endParaRPr lang="en-US" altLang="en-US" smtClean="0"/>
          </a:p>
          <a:p>
            <a:pPr>
              <a:lnSpc>
                <a:spcPct val="80000"/>
              </a:lnSpc>
            </a:pPr>
            <a:r>
              <a:rPr lang="en-US" altLang="en-US" smtClean="0"/>
              <a:t>Power Allocation and Decoding Order</a:t>
            </a:r>
          </a:p>
          <a:p>
            <a:pPr lvl="1"/>
            <a:r>
              <a:rPr lang="en-US" altLang="en-US" smtClean="0"/>
              <a:t>Each user has its own power (no power alloc.)</a:t>
            </a:r>
          </a:p>
          <a:p>
            <a:pPr lvl="1"/>
            <a:r>
              <a:rPr lang="en-US" altLang="en-US" smtClean="0"/>
              <a:t>Decoding order depends on desired rate point</a:t>
            </a:r>
          </a:p>
          <a:p>
            <a:pPr lvl="1"/>
            <a:endParaRPr lang="en-US" altLang="en-US" smtClean="0"/>
          </a:p>
          <a:p>
            <a:pPr>
              <a:lnSpc>
                <a:spcPct val="110000"/>
              </a:lnSpc>
            </a:pPr>
            <a:endParaRPr lang="en-US" altLang="en-US" smtClean="0"/>
          </a:p>
          <a:p>
            <a:pPr>
              <a:lnSpc>
                <a:spcPct val="60000"/>
              </a:lnSpc>
            </a:pPr>
            <a:endParaRPr lang="en-US" altLang="en-US" smtClean="0"/>
          </a:p>
          <a:p>
            <a:pPr>
              <a:lnSpc>
                <a:spcPct val="110000"/>
              </a:lnSpc>
            </a:pPr>
            <a:endParaRPr lang="en-US" altLang="en-US" smtClean="0"/>
          </a:p>
          <a:p>
            <a:pPr>
              <a:lnSpc>
                <a:spcPct val="10000"/>
              </a:lnSpc>
            </a:pPr>
            <a:endParaRPr lang="en-US" altLang="en-US" smtClean="0"/>
          </a:p>
        </p:txBody>
      </p:sp>
      <p:graphicFrame>
        <p:nvGraphicFramePr>
          <p:cNvPr id="33794" name="Object 4"/>
          <p:cNvGraphicFramePr>
            <a:graphicFrameLocks noChangeAspect="1"/>
          </p:cNvGraphicFramePr>
          <p:nvPr/>
        </p:nvGraphicFramePr>
        <p:xfrm>
          <a:off x="263525" y="2193925"/>
          <a:ext cx="8655050" cy="100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6" name="Equation" r:id="rId4" imgW="4178160" imgH="482400" progId="Equation.3">
                  <p:embed/>
                </p:oleObj>
              </mc:Choice>
              <mc:Fallback>
                <p:oleObj name="Equation" r:id="rId4" imgW="4178160" imgH="482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525" y="2193925"/>
                        <a:ext cx="8655050" cy="1001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2571750" y="3165475"/>
          <a:ext cx="2814638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7" name="Equation" r:id="rId6" imgW="1015920" imgH="215640" progId="Equation.3">
                  <p:embed/>
                </p:oleObj>
              </mc:Choice>
              <mc:Fallback>
                <p:oleObj name="Equation" r:id="rId6" imgW="1015920" imgH="215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50" y="3165475"/>
                        <a:ext cx="2814638" cy="598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MIMO MAC with sum power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1763713"/>
            <a:ext cx="8602662" cy="459422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mtClean="0"/>
              <a:t>MAC with sum power: </a:t>
            </a:r>
          </a:p>
          <a:p>
            <a:pPr lvl="1"/>
            <a:r>
              <a:rPr lang="en-US" altLang="en-US" smtClean="0"/>
              <a:t>Transmitters code independently</a:t>
            </a:r>
          </a:p>
          <a:p>
            <a:pPr lvl="1"/>
            <a:r>
              <a:rPr lang="en-US" altLang="en-US" smtClean="0"/>
              <a:t>Share power</a:t>
            </a:r>
          </a:p>
          <a:p>
            <a:pPr>
              <a:lnSpc>
                <a:spcPct val="100000"/>
              </a:lnSpc>
            </a:pPr>
            <a:endParaRPr lang="en-US" altLang="en-US" smtClean="0"/>
          </a:p>
          <a:p>
            <a:pPr>
              <a:lnSpc>
                <a:spcPct val="130000"/>
              </a:lnSpc>
            </a:pPr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u="sng" smtClean="0">
                <a:solidFill>
                  <a:srgbClr val="FF0000"/>
                </a:solidFill>
              </a:rPr>
              <a:t>Theorem:</a:t>
            </a:r>
            <a:r>
              <a:rPr lang="en-US" altLang="en-US" smtClean="0"/>
              <a:t> Dirty-paper BC </a:t>
            </a:r>
            <a:r>
              <a:rPr lang="en-US" altLang="en-US" u="sng" smtClean="0"/>
              <a:t>region</a:t>
            </a:r>
            <a:r>
              <a:rPr lang="en-US" altLang="en-US" smtClean="0"/>
              <a:t> equals the dual sum-power MAC region</a:t>
            </a:r>
          </a:p>
        </p:txBody>
      </p:sp>
      <p:graphicFrame>
        <p:nvGraphicFramePr>
          <p:cNvPr id="34818" name="Object 4"/>
          <p:cNvGraphicFramePr>
            <a:graphicFrameLocks noChangeAspect="1"/>
          </p:cNvGraphicFramePr>
          <p:nvPr/>
        </p:nvGraphicFramePr>
        <p:xfrm>
          <a:off x="720725" y="3208338"/>
          <a:ext cx="5611813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51" name="Equation" r:id="rId3" imgW="1993680" imgH="368280" progId="Equation.3">
                  <p:embed/>
                </p:oleObj>
              </mc:Choice>
              <mc:Fallback>
                <p:oleObj name="Equation" r:id="rId3" imgW="1993680" imgH="3682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725" y="3208338"/>
                        <a:ext cx="5611813" cy="1038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19" name="Object 5"/>
          <p:cNvGraphicFramePr>
            <a:graphicFrameLocks noChangeAspect="1"/>
          </p:cNvGraphicFramePr>
          <p:nvPr/>
        </p:nvGraphicFramePr>
        <p:xfrm>
          <a:off x="2862263" y="5616575"/>
          <a:ext cx="3756025" cy="72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52" name="Equation" r:id="rId5" imgW="1244520" imgH="241200" progId="Equation.3">
                  <p:embed/>
                </p:oleObj>
              </mc:Choice>
              <mc:Fallback>
                <p:oleObj name="Equation" r:id="rId5" imgW="1244520" imgH="241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2263" y="5616575"/>
                        <a:ext cx="3756025" cy="728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2427288" y="5607050"/>
            <a:ext cx="4510087" cy="835025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grpSp>
        <p:nvGrpSpPr>
          <p:cNvPr id="34823" name="Group 7"/>
          <p:cNvGrpSpPr>
            <a:grpSpLocks/>
          </p:cNvGrpSpPr>
          <p:nvPr/>
        </p:nvGrpSpPr>
        <p:grpSpPr bwMode="auto">
          <a:xfrm>
            <a:off x="7485063" y="1676400"/>
            <a:ext cx="200025" cy="403225"/>
            <a:chOff x="846" y="3750"/>
            <a:chExt cx="165" cy="338"/>
          </a:xfrm>
        </p:grpSpPr>
        <p:sp>
          <p:nvSpPr>
            <p:cNvPr id="34841" name="AutoShape 8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4842" name="Line 9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34824" name="Line 10"/>
          <p:cNvSpPr>
            <a:spLocks noChangeShapeType="1"/>
          </p:cNvSpPr>
          <p:nvPr/>
        </p:nvSpPr>
        <p:spPr bwMode="auto">
          <a:xfrm flipV="1">
            <a:off x="6859588" y="2117725"/>
            <a:ext cx="639762" cy="1119188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4825" name="Line 11"/>
          <p:cNvSpPr>
            <a:spLocks noChangeShapeType="1"/>
          </p:cNvSpPr>
          <p:nvPr/>
        </p:nvSpPr>
        <p:spPr bwMode="auto">
          <a:xfrm flipV="1">
            <a:off x="7335838" y="2146300"/>
            <a:ext cx="238125" cy="1133475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4826" name="Line 12"/>
          <p:cNvSpPr>
            <a:spLocks noChangeShapeType="1"/>
          </p:cNvSpPr>
          <p:nvPr/>
        </p:nvSpPr>
        <p:spPr bwMode="auto">
          <a:xfrm flipH="1" flipV="1">
            <a:off x="7642225" y="2130425"/>
            <a:ext cx="246063" cy="1135063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4827" name="Line 13"/>
          <p:cNvSpPr>
            <a:spLocks noChangeShapeType="1"/>
          </p:cNvSpPr>
          <p:nvPr/>
        </p:nvSpPr>
        <p:spPr bwMode="auto">
          <a:xfrm flipH="1" flipV="1">
            <a:off x="7693025" y="2146300"/>
            <a:ext cx="579438" cy="11049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4828" name="Rectangle 14"/>
          <p:cNvSpPr>
            <a:spLocks noChangeArrowheads="1"/>
          </p:cNvSpPr>
          <p:nvPr/>
        </p:nvSpPr>
        <p:spPr bwMode="auto">
          <a:xfrm>
            <a:off x="8216900" y="3290888"/>
            <a:ext cx="141288" cy="123825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4829" name="Rectangle 15"/>
          <p:cNvSpPr>
            <a:spLocks noChangeArrowheads="1"/>
          </p:cNvSpPr>
          <p:nvPr/>
        </p:nvSpPr>
        <p:spPr bwMode="auto">
          <a:xfrm>
            <a:off x="7804150" y="3295650"/>
            <a:ext cx="141288" cy="123825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4830" name="Rectangle 16"/>
          <p:cNvSpPr>
            <a:spLocks noChangeArrowheads="1"/>
          </p:cNvSpPr>
          <p:nvPr/>
        </p:nvSpPr>
        <p:spPr bwMode="auto">
          <a:xfrm>
            <a:off x="7270750" y="3295650"/>
            <a:ext cx="141288" cy="123825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4831" name="Rectangle 17"/>
          <p:cNvSpPr>
            <a:spLocks noChangeArrowheads="1"/>
          </p:cNvSpPr>
          <p:nvPr/>
        </p:nvSpPr>
        <p:spPr bwMode="auto">
          <a:xfrm>
            <a:off x="6772275" y="3281363"/>
            <a:ext cx="142875" cy="123825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4832" name="Oval 18"/>
          <p:cNvSpPr>
            <a:spLocks noChangeArrowheads="1"/>
          </p:cNvSpPr>
          <p:nvPr/>
        </p:nvSpPr>
        <p:spPr bwMode="auto">
          <a:xfrm>
            <a:off x="6597650" y="3165475"/>
            <a:ext cx="2095500" cy="404813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4833" name="Text Box 19"/>
          <p:cNvSpPr txBox="1">
            <a:spLocks noChangeArrowheads="1"/>
          </p:cNvSpPr>
          <p:nvPr/>
        </p:nvSpPr>
        <p:spPr bwMode="auto">
          <a:xfrm>
            <a:off x="8240713" y="2720975"/>
            <a:ext cx="4016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 i="1">
                <a:solidFill>
                  <a:srgbClr val="000000"/>
                </a:solidFill>
                <a:latin typeface="Times New Roman" pitchFamily="18" charset="0"/>
              </a:rPr>
              <a:t>P</a:t>
            </a:r>
          </a:p>
        </p:txBody>
      </p:sp>
      <p:grpSp>
        <p:nvGrpSpPr>
          <p:cNvPr id="34834" name="Group 20"/>
          <p:cNvGrpSpPr>
            <a:grpSpLocks/>
          </p:cNvGrpSpPr>
          <p:nvPr/>
        </p:nvGrpSpPr>
        <p:grpSpPr bwMode="auto">
          <a:xfrm>
            <a:off x="7667625" y="1639888"/>
            <a:ext cx="200025" cy="403225"/>
            <a:chOff x="846" y="3750"/>
            <a:chExt cx="165" cy="338"/>
          </a:xfrm>
        </p:grpSpPr>
        <p:sp>
          <p:nvSpPr>
            <p:cNvPr id="34839" name="AutoShape 21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4840" name="Line 22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34835" name="Group 23"/>
          <p:cNvGrpSpPr>
            <a:grpSpLocks/>
          </p:cNvGrpSpPr>
          <p:nvPr/>
        </p:nvGrpSpPr>
        <p:grpSpPr bwMode="auto">
          <a:xfrm>
            <a:off x="7296150" y="1647825"/>
            <a:ext cx="200025" cy="403225"/>
            <a:chOff x="846" y="3750"/>
            <a:chExt cx="165" cy="338"/>
          </a:xfrm>
        </p:grpSpPr>
        <p:sp>
          <p:nvSpPr>
            <p:cNvPr id="34837" name="AutoShape 24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1pPr>
              <a:lvl2pPr marL="742950" indent="-28575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2pPr>
              <a:lvl3pPr marL="11430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4pPr>
              <a:lvl5pPr marL="2057400" indent="-228600"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4838" name="Line 25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34836" name="Rectangle 26"/>
          <p:cNvSpPr>
            <a:spLocks noChangeArrowheads="1"/>
          </p:cNvSpPr>
          <p:nvPr/>
        </p:nvSpPr>
        <p:spPr bwMode="auto">
          <a:xfrm>
            <a:off x="7373938" y="1989138"/>
            <a:ext cx="477837" cy="8890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Transformations: MAC to BC</a:t>
            </a:r>
            <a:endParaRPr lang="en-US" altLang="en-US" smtClean="0">
              <a:solidFill>
                <a:srgbClr val="FF0000"/>
              </a:solidFill>
            </a:endParaRP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2100" y="1601788"/>
            <a:ext cx="84963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smtClean="0"/>
              <a:t>Show any rate achievable in sum-power MAC also achievable with DPC for BC: </a:t>
            </a:r>
          </a:p>
          <a:p>
            <a:pPr lvl="1">
              <a:lnSpc>
                <a:spcPct val="100000"/>
              </a:lnSpc>
            </a:pPr>
            <a:endParaRPr lang="en-US" altLang="en-US" sz="2000" smtClean="0"/>
          </a:p>
          <a:p>
            <a:pPr lvl="1">
              <a:lnSpc>
                <a:spcPct val="120000"/>
              </a:lnSpc>
            </a:pPr>
            <a:endParaRPr lang="en-US" altLang="en-US" sz="2000" smtClean="0"/>
          </a:p>
          <a:p>
            <a:pPr lvl="1">
              <a:lnSpc>
                <a:spcPct val="100000"/>
              </a:lnSpc>
            </a:pPr>
            <a:r>
              <a:rPr lang="en-US" altLang="en-US" sz="2000" smtClean="0"/>
              <a:t>A sum-power MAC strategy for point (R</a:t>
            </a:r>
            <a:r>
              <a:rPr lang="en-US" altLang="en-US" sz="2000" baseline="-25000" smtClean="0"/>
              <a:t>1</a:t>
            </a:r>
            <a:r>
              <a:rPr lang="en-US" altLang="en-US" sz="2000" smtClean="0"/>
              <a:t>,…R</a:t>
            </a:r>
            <a:r>
              <a:rPr lang="en-US" altLang="en-US" sz="2000" baseline="-25000" smtClean="0"/>
              <a:t>N</a:t>
            </a:r>
            <a:r>
              <a:rPr lang="en-US" altLang="en-US" sz="2000" smtClean="0"/>
              <a:t>) has a given input covariance matrix and encoding order</a:t>
            </a:r>
          </a:p>
          <a:p>
            <a:pPr lvl="1">
              <a:lnSpc>
                <a:spcPct val="100000"/>
              </a:lnSpc>
            </a:pPr>
            <a:r>
              <a:rPr lang="en-US" altLang="en-US" sz="2000" smtClean="0"/>
              <a:t>We find the corresponding PSD covariance matrix and encoding order to achieve (R</a:t>
            </a:r>
            <a:r>
              <a:rPr lang="en-US" altLang="en-US" sz="2000" baseline="-25000" smtClean="0"/>
              <a:t>1</a:t>
            </a:r>
            <a:r>
              <a:rPr lang="en-US" altLang="en-US" sz="2000" smtClean="0"/>
              <a:t>,…,R</a:t>
            </a:r>
            <a:r>
              <a:rPr lang="en-US" altLang="en-US" sz="2000" baseline="-25000" smtClean="0"/>
              <a:t>N</a:t>
            </a:r>
            <a:r>
              <a:rPr lang="en-US" altLang="en-US" sz="2000" smtClean="0"/>
              <a:t>) with DPC on BC </a:t>
            </a:r>
          </a:p>
          <a:p>
            <a:pPr lvl="2">
              <a:lnSpc>
                <a:spcPct val="100000"/>
              </a:lnSpc>
            </a:pPr>
            <a:r>
              <a:rPr lang="en-US" altLang="en-US" smtClean="0">
                <a:solidFill>
                  <a:srgbClr val="0000CC"/>
                </a:solidFill>
              </a:rPr>
              <a:t>The rank-preserving transform “flips the effective channel” and reverses the order</a:t>
            </a:r>
          </a:p>
          <a:p>
            <a:pPr lvl="2">
              <a:lnSpc>
                <a:spcPct val="90000"/>
              </a:lnSpc>
            </a:pPr>
            <a:r>
              <a:rPr lang="en-US" altLang="en-US" smtClean="0">
                <a:solidFill>
                  <a:srgbClr val="0000CC"/>
                </a:solidFill>
              </a:rPr>
              <a:t>Side result: beamforming is optimal for BC with 1 Rx antenna at each mobile</a:t>
            </a:r>
          </a:p>
        </p:txBody>
      </p:sp>
      <p:graphicFrame>
        <p:nvGraphicFramePr>
          <p:cNvPr id="35842" name="Object 4"/>
          <p:cNvGraphicFramePr>
            <a:graphicFrameLocks noChangeAspect="1"/>
          </p:cNvGraphicFramePr>
          <p:nvPr/>
        </p:nvGraphicFramePr>
        <p:xfrm>
          <a:off x="1473200" y="2636838"/>
          <a:ext cx="3506788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0" name="Equation" r:id="rId4" imgW="1269720" imgH="241200" progId="Equation.3">
                  <p:embed/>
                </p:oleObj>
              </mc:Choice>
              <mc:Fallback>
                <p:oleObj name="Equation" r:id="rId4" imgW="126972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3200" y="2636838"/>
                        <a:ext cx="3506788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5" name="Line 5"/>
          <p:cNvSpPr>
            <a:spLocks noChangeShapeType="1"/>
          </p:cNvSpPr>
          <p:nvPr/>
        </p:nvSpPr>
        <p:spPr bwMode="auto">
          <a:xfrm>
            <a:off x="5776913" y="2409825"/>
            <a:ext cx="0" cy="6969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>
            <a:off x="5762625" y="3090863"/>
            <a:ext cx="87153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7" name="Arc 7"/>
          <p:cNvSpPr>
            <a:spLocks/>
          </p:cNvSpPr>
          <p:nvPr/>
        </p:nvSpPr>
        <p:spPr bwMode="auto">
          <a:xfrm>
            <a:off x="5762625" y="2566988"/>
            <a:ext cx="836613" cy="914400"/>
          </a:xfrm>
          <a:custGeom>
            <a:avLst/>
            <a:gdLst>
              <a:gd name="T0" fmla="*/ 0 w 19760"/>
              <a:gd name="T1" fmla="*/ 0 h 21600"/>
              <a:gd name="T2" fmla="*/ 2147483647 w 19760"/>
              <a:gd name="T3" fmla="*/ 2147483647 h 21600"/>
              <a:gd name="T4" fmla="*/ 0 w 19760"/>
              <a:gd name="T5" fmla="*/ 2147483647 h 21600"/>
              <a:gd name="T6" fmla="*/ 0 60000 65536"/>
              <a:gd name="T7" fmla="*/ 0 60000 65536"/>
              <a:gd name="T8" fmla="*/ 0 60000 65536"/>
              <a:gd name="T9" fmla="*/ 0 w 19760"/>
              <a:gd name="T10" fmla="*/ 0 h 21600"/>
              <a:gd name="T11" fmla="*/ 19760 w 1976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760" h="21600" fill="none" extrusionOk="0">
                <a:moveTo>
                  <a:pt x="-1" y="0"/>
                </a:moveTo>
                <a:cubicBezTo>
                  <a:pt x="8555" y="0"/>
                  <a:pt x="16303" y="5049"/>
                  <a:pt x="19759" y="12875"/>
                </a:cubicBezTo>
              </a:path>
              <a:path w="19760" h="21600" stroke="0" extrusionOk="0">
                <a:moveTo>
                  <a:pt x="-1" y="0"/>
                </a:moveTo>
                <a:cubicBezTo>
                  <a:pt x="8555" y="0"/>
                  <a:pt x="16303" y="5049"/>
                  <a:pt x="19759" y="12875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8" name="Line 8"/>
          <p:cNvSpPr>
            <a:spLocks noChangeShapeType="1"/>
          </p:cNvSpPr>
          <p:nvPr/>
        </p:nvSpPr>
        <p:spPr bwMode="auto">
          <a:xfrm>
            <a:off x="7396163" y="2401888"/>
            <a:ext cx="0" cy="6969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>
            <a:off x="7381875" y="3082925"/>
            <a:ext cx="87153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0" name="Arc 10"/>
          <p:cNvSpPr>
            <a:spLocks/>
          </p:cNvSpPr>
          <p:nvPr/>
        </p:nvSpPr>
        <p:spPr bwMode="auto">
          <a:xfrm>
            <a:off x="7410450" y="2635250"/>
            <a:ext cx="836613" cy="914400"/>
          </a:xfrm>
          <a:custGeom>
            <a:avLst/>
            <a:gdLst>
              <a:gd name="T0" fmla="*/ 0 w 19760"/>
              <a:gd name="T1" fmla="*/ 0 h 21600"/>
              <a:gd name="T2" fmla="*/ 2147483647 w 19760"/>
              <a:gd name="T3" fmla="*/ 2147483647 h 21600"/>
              <a:gd name="T4" fmla="*/ 0 w 19760"/>
              <a:gd name="T5" fmla="*/ 2147483647 h 21600"/>
              <a:gd name="T6" fmla="*/ 0 60000 65536"/>
              <a:gd name="T7" fmla="*/ 0 60000 65536"/>
              <a:gd name="T8" fmla="*/ 0 60000 65536"/>
              <a:gd name="T9" fmla="*/ 0 w 19760"/>
              <a:gd name="T10" fmla="*/ 0 h 21600"/>
              <a:gd name="T11" fmla="*/ 19760 w 1976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760" h="21600" fill="none" extrusionOk="0">
                <a:moveTo>
                  <a:pt x="-1" y="0"/>
                </a:moveTo>
                <a:cubicBezTo>
                  <a:pt x="8555" y="0"/>
                  <a:pt x="16303" y="5049"/>
                  <a:pt x="19759" y="12875"/>
                </a:cubicBezTo>
              </a:path>
              <a:path w="19760" h="21600" stroke="0" extrusionOk="0">
                <a:moveTo>
                  <a:pt x="-1" y="0"/>
                </a:moveTo>
                <a:cubicBezTo>
                  <a:pt x="8555" y="0"/>
                  <a:pt x="16303" y="5049"/>
                  <a:pt x="19759" y="12875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1" name="Text Box 11"/>
          <p:cNvSpPr txBox="1">
            <a:spLocks noChangeArrowheads="1"/>
          </p:cNvSpPr>
          <p:nvPr/>
        </p:nvSpPr>
        <p:spPr bwMode="auto">
          <a:xfrm>
            <a:off x="5807075" y="2316163"/>
            <a:ext cx="8397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1400">
                <a:solidFill>
                  <a:srgbClr val="FF0000"/>
                </a:solidFill>
              </a:rPr>
              <a:t>DPC BC</a:t>
            </a:r>
          </a:p>
        </p:txBody>
      </p:sp>
      <p:sp>
        <p:nvSpPr>
          <p:cNvPr id="35852" name="Text Box 12"/>
          <p:cNvSpPr txBox="1">
            <a:spLocks noChangeArrowheads="1"/>
          </p:cNvSpPr>
          <p:nvPr/>
        </p:nvSpPr>
        <p:spPr bwMode="auto">
          <a:xfrm>
            <a:off x="7607300" y="2365375"/>
            <a:ext cx="9699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1400">
                <a:solidFill>
                  <a:srgbClr val="FF0000"/>
                </a:solidFill>
              </a:rPr>
              <a:t>Sum MAC</a:t>
            </a:r>
          </a:p>
        </p:txBody>
      </p:sp>
      <p:sp>
        <p:nvSpPr>
          <p:cNvPr id="35853" name="Oval 13"/>
          <p:cNvSpPr>
            <a:spLocks noChangeArrowheads="1"/>
          </p:cNvSpPr>
          <p:nvPr/>
        </p:nvSpPr>
        <p:spPr bwMode="auto">
          <a:xfrm>
            <a:off x="6357938" y="2771775"/>
            <a:ext cx="101600" cy="8890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5854" name="Oval 14"/>
          <p:cNvSpPr>
            <a:spLocks noChangeArrowheads="1"/>
          </p:cNvSpPr>
          <p:nvPr/>
        </p:nvSpPr>
        <p:spPr bwMode="auto">
          <a:xfrm>
            <a:off x="7947025" y="2778125"/>
            <a:ext cx="101600" cy="8890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5855" name="Freeform 15"/>
          <p:cNvSpPr>
            <a:spLocks/>
          </p:cNvSpPr>
          <p:nvPr/>
        </p:nvSpPr>
        <p:spPr bwMode="auto">
          <a:xfrm>
            <a:off x="6488113" y="2527300"/>
            <a:ext cx="1465262" cy="201613"/>
          </a:xfrm>
          <a:custGeom>
            <a:avLst/>
            <a:gdLst>
              <a:gd name="T0" fmla="*/ 0 w 923"/>
              <a:gd name="T1" fmla="*/ 2147483647 h 127"/>
              <a:gd name="T2" fmla="*/ 2147483647 w 923"/>
              <a:gd name="T3" fmla="*/ 2147483647 h 127"/>
              <a:gd name="T4" fmla="*/ 2147483647 w 923"/>
              <a:gd name="T5" fmla="*/ 2147483647 h 127"/>
              <a:gd name="T6" fmla="*/ 2147483647 w 923"/>
              <a:gd name="T7" fmla="*/ 2147483647 h 127"/>
              <a:gd name="T8" fmla="*/ 2147483647 w 923"/>
              <a:gd name="T9" fmla="*/ 2147483647 h 1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23"/>
              <a:gd name="T16" fmla="*/ 0 h 127"/>
              <a:gd name="T17" fmla="*/ 923 w 923"/>
              <a:gd name="T18" fmla="*/ 127 h 12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23" h="127">
                <a:moveTo>
                  <a:pt x="0" y="127"/>
                </a:moveTo>
                <a:cubicBezTo>
                  <a:pt x="23" y="109"/>
                  <a:pt x="76" y="38"/>
                  <a:pt x="146" y="19"/>
                </a:cubicBezTo>
                <a:cubicBezTo>
                  <a:pt x="216" y="0"/>
                  <a:pt x="322" y="5"/>
                  <a:pt x="421" y="13"/>
                </a:cubicBezTo>
                <a:cubicBezTo>
                  <a:pt x="520" y="21"/>
                  <a:pt x="658" y="50"/>
                  <a:pt x="741" y="69"/>
                </a:cubicBezTo>
                <a:cubicBezTo>
                  <a:pt x="824" y="88"/>
                  <a:pt x="885" y="115"/>
                  <a:pt x="923" y="127"/>
                </a:cubicBezTo>
              </a:path>
            </a:pathLst>
          </a:custGeom>
          <a:noFill/>
          <a:ln w="28575" cap="flat" cmpd="sng">
            <a:solidFill>
              <a:srgbClr val="00CC00"/>
            </a:solidFill>
            <a:prstDash val="solid"/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Transformations: BC to MAC</a:t>
            </a:r>
            <a:endParaRPr lang="en-US" altLang="en-US" smtClean="0">
              <a:solidFill>
                <a:srgbClr val="FF0000"/>
              </a:solidFill>
            </a:endParaRP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9075" y="1717675"/>
            <a:ext cx="8612188" cy="48847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Show any rate achievable with DPC in BC also achievable in sum-power MAC: </a:t>
            </a:r>
          </a:p>
          <a:p>
            <a:pPr lvl="1">
              <a:lnSpc>
                <a:spcPct val="140000"/>
              </a:lnSpc>
            </a:pPr>
            <a:endParaRPr lang="en-US" altLang="en-US" sz="2800" smtClean="0"/>
          </a:p>
          <a:p>
            <a:pPr lvl="1"/>
            <a:endParaRPr lang="en-US" altLang="en-US" smtClean="0"/>
          </a:p>
          <a:p>
            <a:pPr lvl="1">
              <a:lnSpc>
                <a:spcPct val="0"/>
              </a:lnSpc>
            </a:pPr>
            <a:endParaRPr lang="en-US" altLang="en-US" smtClean="0"/>
          </a:p>
          <a:p>
            <a:pPr lvl="1">
              <a:lnSpc>
                <a:spcPct val="100000"/>
              </a:lnSpc>
            </a:pPr>
            <a:r>
              <a:rPr lang="en-US" altLang="en-US" smtClean="0">
                <a:sym typeface="Symbol" pitchFamily="18" charset="2"/>
              </a:rPr>
              <a:t>We find transformation between optimal DPC strategy and optimal sum-power MAC strategy</a:t>
            </a:r>
          </a:p>
          <a:p>
            <a:pPr lvl="2">
              <a:lnSpc>
                <a:spcPct val="100000"/>
              </a:lnSpc>
            </a:pPr>
            <a:r>
              <a:rPr lang="en-US" altLang="en-US" smtClean="0">
                <a:sym typeface="Symbol" pitchFamily="18" charset="2"/>
              </a:rPr>
              <a:t> </a:t>
            </a:r>
            <a:r>
              <a:rPr lang="en-US" altLang="en-US" sz="2400" smtClean="0">
                <a:solidFill>
                  <a:srgbClr val="0000CC"/>
                </a:solidFill>
                <a:sym typeface="Symbol" pitchFamily="18" charset="2"/>
              </a:rPr>
              <a:t>“Flip the effective channel” and reverse order</a:t>
            </a:r>
            <a:endParaRPr lang="en-US" altLang="en-US" smtClean="0">
              <a:solidFill>
                <a:srgbClr val="0000CC"/>
              </a:solidFill>
            </a:endParaRPr>
          </a:p>
          <a:p>
            <a:pPr lvl="1">
              <a:lnSpc>
                <a:spcPct val="20000"/>
              </a:lnSpc>
              <a:buFont typeface="Wingdings" pitchFamily="2" charset="2"/>
              <a:buNone/>
            </a:pPr>
            <a:endParaRPr lang="en-US" altLang="en-US" sz="2000" smtClean="0"/>
          </a:p>
        </p:txBody>
      </p:sp>
      <p:graphicFrame>
        <p:nvGraphicFramePr>
          <p:cNvPr id="36866" name="Object 4"/>
          <p:cNvGraphicFramePr>
            <a:graphicFrameLocks noChangeAspect="1"/>
          </p:cNvGraphicFramePr>
          <p:nvPr/>
        </p:nvGraphicFramePr>
        <p:xfrm>
          <a:off x="876300" y="3043238"/>
          <a:ext cx="3506788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4" name="Equation" r:id="rId4" imgW="1269720" imgH="241200" progId="Equation.3">
                  <p:embed/>
                </p:oleObj>
              </mc:Choice>
              <mc:Fallback>
                <p:oleObj name="Equation" r:id="rId4" imgW="126972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300" y="3043238"/>
                        <a:ext cx="3506788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9" name="Line 5"/>
          <p:cNvSpPr>
            <a:spLocks noChangeShapeType="1"/>
          </p:cNvSpPr>
          <p:nvPr/>
        </p:nvSpPr>
        <p:spPr bwMode="auto">
          <a:xfrm>
            <a:off x="4964113" y="2974975"/>
            <a:ext cx="0" cy="6969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>
            <a:off x="4949825" y="3656013"/>
            <a:ext cx="87153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1" name="Arc 7"/>
          <p:cNvSpPr>
            <a:spLocks/>
          </p:cNvSpPr>
          <p:nvPr/>
        </p:nvSpPr>
        <p:spPr bwMode="auto">
          <a:xfrm>
            <a:off x="4933950" y="3060700"/>
            <a:ext cx="836613" cy="914400"/>
          </a:xfrm>
          <a:custGeom>
            <a:avLst/>
            <a:gdLst>
              <a:gd name="T0" fmla="*/ 0 w 19760"/>
              <a:gd name="T1" fmla="*/ 0 h 21600"/>
              <a:gd name="T2" fmla="*/ 2147483647 w 19760"/>
              <a:gd name="T3" fmla="*/ 2147483647 h 21600"/>
              <a:gd name="T4" fmla="*/ 0 w 19760"/>
              <a:gd name="T5" fmla="*/ 2147483647 h 21600"/>
              <a:gd name="T6" fmla="*/ 0 60000 65536"/>
              <a:gd name="T7" fmla="*/ 0 60000 65536"/>
              <a:gd name="T8" fmla="*/ 0 60000 65536"/>
              <a:gd name="T9" fmla="*/ 0 w 19760"/>
              <a:gd name="T10" fmla="*/ 0 h 21600"/>
              <a:gd name="T11" fmla="*/ 19760 w 1976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760" h="21600" fill="none" extrusionOk="0">
                <a:moveTo>
                  <a:pt x="-1" y="0"/>
                </a:moveTo>
                <a:cubicBezTo>
                  <a:pt x="8555" y="0"/>
                  <a:pt x="16303" y="5049"/>
                  <a:pt x="19759" y="12875"/>
                </a:cubicBezTo>
              </a:path>
              <a:path w="19760" h="21600" stroke="0" extrusionOk="0">
                <a:moveTo>
                  <a:pt x="-1" y="0"/>
                </a:moveTo>
                <a:cubicBezTo>
                  <a:pt x="8555" y="0"/>
                  <a:pt x="16303" y="5049"/>
                  <a:pt x="19759" y="12875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>
            <a:off x="6583363" y="2967038"/>
            <a:ext cx="0" cy="6969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>
            <a:off x="6569075" y="3648075"/>
            <a:ext cx="87153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4" name="Arc 10"/>
          <p:cNvSpPr>
            <a:spLocks/>
          </p:cNvSpPr>
          <p:nvPr/>
        </p:nvSpPr>
        <p:spPr bwMode="auto">
          <a:xfrm>
            <a:off x="6553200" y="3055938"/>
            <a:ext cx="836613" cy="914400"/>
          </a:xfrm>
          <a:custGeom>
            <a:avLst/>
            <a:gdLst>
              <a:gd name="T0" fmla="*/ 0 w 19760"/>
              <a:gd name="T1" fmla="*/ 0 h 21600"/>
              <a:gd name="T2" fmla="*/ 2147483647 w 19760"/>
              <a:gd name="T3" fmla="*/ 2147483647 h 21600"/>
              <a:gd name="T4" fmla="*/ 0 w 19760"/>
              <a:gd name="T5" fmla="*/ 2147483647 h 21600"/>
              <a:gd name="T6" fmla="*/ 0 60000 65536"/>
              <a:gd name="T7" fmla="*/ 0 60000 65536"/>
              <a:gd name="T8" fmla="*/ 0 60000 65536"/>
              <a:gd name="T9" fmla="*/ 0 w 19760"/>
              <a:gd name="T10" fmla="*/ 0 h 21600"/>
              <a:gd name="T11" fmla="*/ 19760 w 1976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760" h="21600" fill="none" extrusionOk="0">
                <a:moveTo>
                  <a:pt x="-1" y="0"/>
                </a:moveTo>
                <a:cubicBezTo>
                  <a:pt x="8555" y="0"/>
                  <a:pt x="16303" y="5049"/>
                  <a:pt x="19759" y="12875"/>
                </a:cubicBezTo>
              </a:path>
              <a:path w="19760" h="21600" stroke="0" extrusionOk="0">
                <a:moveTo>
                  <a:pt x="-1" y="0"/>
                </a:moveTo>
                <a:cubicBezTo>
                  <a:pt x="8555" y="0"/>
                  <a:pt x="16303" y="5049"/>
                  <a:pt x="19759" y="12875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5024438" y="2836863"/>
            <a:ext cx="8397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1400">
                <a:solidFill>
                  <a:srgbClr val="FF0000"/>
                </a:solidFill>
              </a:rPr>
              <a:t>DPC BC</a:t>
            </a:r>
          </a:p>
        </p:txBody>
      </p:sp>
      <p:sp>
        <p:nvSpPr>
          <p:cNvPr id="36876" name="Text Box 12"/>
          <p:cNvSpPr txBox="1">
            <a:spLocks noChangeArrowheads="1"/>
          </p:cNvSpPr>
          <p:nvPr/>
        </p:nvSpPr>
        <p:spPr bwMode="auto">
          <a:xfrm>
            <a:off x="6823075" y="2886075"/>
            <a:ext cx="9699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1400">
                <a:solidFill>
                  <a:srgbClr val="FF0000"/>
                </a:solidFill>
              </a:rPr>
              <a:t>Sum MAC</a:t>
            </a:r>
          </a:p>
        </p:txBody>
      </p:sp>
      <p:sp>
        <p:nvSpPr>
          <p:cNvPr id="36877" name="Oval 13"/>
          <p:cNvSpPr>
            <a:spLocks noChangeArrowheads="1"/>
          </p:cNvSpPr>
          <p:nvPr/>
        </p:nvSpPr>
        <p:spPr bwMode="auto">
          <a:xfrm>
            <a:off x="5559425" y="3308350"/>
            <a:ext cx="101600" cy="8890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878" name="Oval 14"/>
          <p:cNvSpPr>
            <a:spLocks noChangeArrowheads="1"/>
          </p:cNvSpPr>
          <p:nvPr/>
        </p:nvSpPr>
        <p:spPr bwMode="auto">
          <a:xfrm>
            <a:off x="7162800" y="3300413"/>
            <a:ext cx="101600" cy="8890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879" name="Freeform 15"/>
          <p:cNvSpPr>
            <a:spLocks/>
          </p:cNvSpPr>
          <p:nvPr/>
        </p:nvSpPr>
        <p:spPr bwMode="auto">
          <a:xfrm>
            <a:off x="5675313" y="3100388"/>
            <a:ext cx="1436687" cy="266700"/>
          </a:xfrm>
          <a:custGeom>
            <a:avLst/>
            <a:gdLst>
              <a:gd name="T0" fmla="*/ 0 w 905"/>
              <a:gd name="T1" fmla="*/ 2147483647 h 168"/>
              <a:gd name="T2" fmla="*/ 2147483647 w 905"/>
              <a:gd name="T3" fmla="*/ 2147483647 h 168"/>
              <a:gd name="T4" fmla="*/ 2147483647 w 905"/>
              <a:gd name="T5" fmla="*/ 2147483647 h 168"/>
              <a:gd name="T6" fmla="*/ 2147483647 w 905"/>
              <a:gd name="T7" fmla="*/ 2147483647 h 168"/>
              <a:gd name="T8" fmla="*/ 2147483647 w 905"/>
              <a:gd name="T9" fmla="*/ 2147483647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05"/>
              <a:gd name="T16" fmla="*/ 0 h 168"/>
              <a:gd name="T17" fmla="*/ 905 w 905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05" h="168">
                <a:moveTo>
                  <a:pt x="0" y="104"/>
                </a:moveTo>
                <a:cubicBezTo>
                  <a:pt x="38" y="70"/>
                  <a:pt x="76" y="36"/>
                  <a:pt x="146" y="21"/>
                </a:cubicBezTo>
                <a:cubicBezTo>
                  <a:pt x="216" y="6"/>
                  <a:pt x="322" y="0"/>
                  <a:pt x="421" y="12"/>
                </a:cubicBezTo>
                <a:cubicBezTo>
                  <a:pt x="520" y="24"/>
                  <a:pt x="660" y="68"/>
                  <a:pt x="741" y="94"/>
                </a:cubicBezTo>
                <a:cubicBezTo>
                  <a:pt x="822" y="120"/>
                  <a:pt x="863" y="144"/>
                  <a:pt x="905" y="168"/>
                </a:cubicBezTo>
              </a:path>
            </a:pathLst>
          </a:custGeom>
          <a:noFill/>
          <a:ln w="28575" cap="flat" cmpd="sng">
            <a:solidFill>
              <a:srgbClr val="00CC00"/>
            </a:solidFill>
            <a:prstDash val="solid"/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290513" y="228600"/>
            <a:ext cx="8515350" cy="1143000"/>
          </a:xfrm>
        </p:spPr>
        <p:txBody>
          <a:bodyPr/>
          <a:lstStyle/>
          <a:p>
            <a:r>
              <a:rPr lang="en-US" altLang="en-US" sz="4400" smtClean="0"/>
              <a:t>Computing the Capacity Region</a:t>
            </a: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5138" y="2844800"/>
            <a:ext cx="8255000" cy="4013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mtClean="0"/>
              <a:t>Hard to compute DPC region </a:t>
            </a:r>
            <a:r>
              <a:rPr lang="en-US" altLang="en-US" sz="2000" smtClean="0"/>
              <a:t>(Caire/Shamai’00)</a:t>
            </a:r>
          </a:p>
          <a:p>
            <a:pPr>
              <a:lnSpc>
                <a:spcPct val="10000"/>
              </a:lnSpc>
            </a:pPr>
            <a:endParaRPr lang="en-US" altLang="en-US" sz="2000" smtClean="0"/>
          </a:p>
          <a:p>
            <a:pPr>
              <a:lnSpc>
                <a:spcPct val="90000"/>
              </a:lnSpc>
            </a:pPr>
            <a:r>
              <a:rPr lang="en-US" altLang="en-US" smtClean="0"/>
              <a:t>“Easy” to compute the MIMO MAC capacity region</a:t>
            </a:r>
            <a:endParaRPr lang="en-US" altLang="en-US" sz="2400" smtClean="0"/>
          </a:p>
          <a:p>
            <a:pPr lvl="1">
              <a:lnSpc>
                <a:spcPct val="90000"/>
              </a:lnSpc>
            </a:pPr>
            <a:r>
              <a:rPr lang="en-US" altLang="en-US" smtClean="0"/>
              <a:t>Obtain DPC region by solving for sum-power MAC and applying the theorem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Fast iterative algorithms have been developed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Greatly simplifies calculation of the DPC region and the associated transmit strategy</a:t>
            </a:r>
          </a:p>
          <a:p>
            <a:pPr lvl="1">
              <a:lnSpc>
                <a:spcPct val="20000"/>
              </a:lnSpc>
            </a:pPr>
            <a:endParaRPr lang="en-US" altLang="en-US" sz="2000" smtClean="0"/>
          </a:p>
          <a:p>
            <a:pPr>
              <a:lnSpc>
                <a:spcPct val="100000"/>
              </a:lnSpc>
            </a:pPr>
            <a:endParaRPr lang="en-US" altLang="en-US" sz="2000" smtClean="0"/>
          </a:p>
          <a:p>
            <a:endParaRPr lang="en-US" altLang="en-US" sz="2000" smtClean="0"/>
          </a:p>
        </p:txBody>
      </p:sp>
      <p:sp>
        <p:nvSpPr>
          <p:cNvPr id="37893" name="Rectangle 4"/>
          <p:cNvSpPr>
            <a:spLocks noChangeArrowheads="1"/>
          </p:cNvSpPr>
          <p:nvPr/>
        </p:nvSpPr>
        <p:spPr bwMode="auto">
          <a:xfrm>
            <a:off x="2079625" y="1803400"/>
            <a:ext cx="4510088" cy="835025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37890" name="Object 5"/>
          <p:cNvGraphicFramePr>
            <a:graphicFrameLocks noChangeAspect="1"/>
          </p:cNvGraphicFramePr>
          <p:nvPr/>
        </p:nvGraphicFramePr>
        <p:xfrm>
          <a:off x="2457450" y="1871663"/>
          <a:ext cx="3756025" cy="72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8" name="Equation" r:id="rId3" imgW="1244520" imgH="241200" progId="Equation.3">
                  <p:embed/>
                </p:oleObj>
              </mc:Choice>
              <mc:Fallback>
                <p:oleObj name="Equation" r:id="rId3" imgW="1244520" imgH="241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7450" y="1871663"/>
                        <a:ext cx="3756025" cy="728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22" name="Rectangle 2"/>
          <p:cNvSpPr>
            <a:spLocks noChangeArrowheads="1"/>
          </p:cNvSpPr>
          <p:nvPr/>
        </p:nvSpPr>
        <p:spPr bwMode="auto">
          <a:xfrm>
            <a:off x="604838" y="1752600"/>
            <a:ext cx="76962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en-US" sz="2800">
                <a:solidFill>
                  <a:srgbClr val="0000CC"/>
                </a:solidFill>
                <a:sym typeface="Symbol" pitchFamily="18" charset="2"/>
              </a:rPr>
              <a:t> </a:t>
            </a:r>
            <a:r>
              <a:rPr lang="en-US" altLang="en-US" sz="2800">
                <a:solidFill>
                  <a:srgbClr val="0000CC"/>
                </a:solidFill>
              </a:rPr>
              <a:t>Based on receiver cooperation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en-US" altLang="en-US" sz="2800">
              <a:solidFill>
                <a:srgbClr val="0000CC"/>
              </a:solidFill>
            </a:endParaRP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en-US" altLang="en-US" sz="2800">
              <a:solidFill>
                <a:srgbClr val="0000CC"/>
              </a:solidFill>
            </a:endParaRP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en-US" altLang="en-US" sz="2800">
              <a:solidFill>
                <a:srgbClr val="0000CC"/>
              </a:solidFill>
            </a:endParaRPr>
          </a:p>
          <a:p>
            <a:pPr eaLnBrk="1" hangingPunct="1">
              <a:lnSpc>
                <a:spcPct val="14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en-US" altLang="en-US" sz="2800">
              <a:solidFill>
                <a:srgbClr val="0000CC"/>
              </a:solidFill>
            </a:endParaRP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en-US" altLang="en-US" sz="2800">
              <a:solidFill>
                <a:srgbClr val="0000CC"/>
              </a:solidFill>
            </a:endParaRP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en-US" sz="2800">
                <a:solidFill>
                  <a:srgbClr val="0000CC"/>
                </a:solidFill>
                <a:sym typeface="Symbol" pitchFamily="18" charset="2"/>
              </a:rPr>
              <a:t> </a:t>
            </a:r>
            <a:r>
              <a:rPr lang="en-US" altLang="en-US" sz="2800">
                <a:solidFill>
                  <a:srgbClr val="0000CC"/>
                </a:solidFill>
              </a:rPr>
              <a:t>BC sum rate capacity </a:t>
            </a:r>
            <a:r>
              <a:rPr lang="en-US" altLang="en-US" sz="2800">
                <a:solidFill>
                  <a:srgbClr val="0000CC"/>
                </a:solidFill>
                <a:sym typeface="Symbol" pitchFamily="18" charset="2"/>
              </a:rPr>
              <a:t> </a:t>
            </a:r>
            <a:r>
              <a:rPr lang="en-US" altLang="en-US" sz="2800">
                <a:solidFill>
                  <a:srgbClr val="0000CC"/>
                </a:solidFill>
              </a:rPr>
              <a:t>Cooperative capacity</a:t>
            </a:r>
          </a:p>
        </p:txBody>
      </p:sp>
      <p:sp>
        <p:nvSpPr>
          <p:cNvPr id="38923" name="Rectangle 3" descr="Large confetti"/>
          <p:cNvSpPr>
            <a:spLocks noChangeArrowheads="1"/>
          </p:cNvSpPr>
          <p:nvPr/>
        </p:nvSpPr>
        <p:spPr bwMode="auto">
          <a:xfrm>
            <a:off x="646113" y="247650"/>
            <a:ext cx="77882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altLang="en-US" sz="4400">
                <a:solidFill>
                  <a:srgbClr val="0000CC"/>
                </a:solidFill>
              </a:rPr>
              <a:t>Sato Upper Bound on the 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en-US" sz="4400">
                <a:solidFill>
                  <a:srgbClr val="0000CC"/>
                </a:solidFill>
              </a:rPr>
              <a:t>BC Capacity Region</a:t>
            </a:r>
          </a:p>
        </p:txBody>
      </p:sp>
      <p:sp>
        <p:nvSpPr>
          <p:cNvPr id="38924" name="Oval 4"/>
          <p:cNvSpPr>
            <a:spLocks noChangeArrowheads="1"/>
          </p:cNvSpPr>
          <p:nvPr/>
        </p:nvSpPr>
        <p:spPr bwMode="auto">
          <a:xfrm>
            <a:off x="3613150" y="2806700"/>
            <a:ext cx="381000" cy="381000"/>
          </a:xfrm>
          <a:prstGeom prst="ellipse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38925" name="Oval 5"/>
          <p:cNvSpPr>
            <a:spLocks noChangeArrowheads="1"/>
          </p:cNvSpPr>
          <p:nvPr/>
        </p:nvSpPr>
        <p:spPr bwMode="auto">
          <a:xfrm>
            <a:off x="3613150" y="4254500"/>
            <a:ext cx="381000" cy="381000"/>
          </a:xfrm>
          <a:prstGeom prst="ellipse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38926" name="Line 6"/>
          <p:cNvSpPr>
            <a:spLocks noChangeShapeType="1"/>
          </p:cNvSpPr>
          <p:nvPr/>
        </p:nvSpPr>
        <p:spPr bwMode="auto">
          <a:xfrm flipV="1">
            <a:off x="1174750" y="2959100"/>
            <a:ext cx="2438400" cy="76200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927" name="Line 7"/>
          <p:cNvSpPr>
            <a:spLocks noChangeShapeType="1"/>
          </p:cNvSpPr>
          <p:nvPr/>
        </p:nvSpPr>
        <p:spPr bwMode="auto">
          <a:xfrm>
            <a:off x="1174750" y="3721100"/>
            <a:ext cx="2438400" cy="76200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38914" name="Object 8"/>
          <p:cNvGraphicFramePr>
            <a:graphicFrameLocks noChangeAspect="1"/>
          </p:cNvGraphicFramePr>
          <p:nvPr/>
        </p:nvGraphicFramePr>
        <p:xfrm>
          <a:off x="2201863" y="2882900"/>
          <a:ext cx="396875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67" name="Equation" r:id="rId4" imgW="203040" imgH="215640" progId="Equation.3">
                  <p:embed/>
                </p:oleObj>
              </mc:Choice>
              <mc:Fallback>
                <p:oleObj name="Equation" r:id="rId4" imgW="203040" imgH="2156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1863" y="2882900"/>
                        <a:ext cx="396875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5" name="Object 9"/>
          <p:cNvGraphicFramePr>
            <a:graphicFrameLocks noChangeAspect="1"/>
          </p:cNvGraphicFramePr>
          <p:nvPr/>
        </p:nvGraphicFramePr>
        <p:xfrm>
          <a:off x="2201863" y="3721100"/>
          <a:ext cx="422275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68" name="Equation" r:id="rId6" imgW="215640" imgH="215640" progId="Equation.3">
                  <p:embed/>
                </p:oleObj>
              </mc:Choice>
              <mc:Fallback>
                <p:oleObj name="Equation" r:id="rId6" imgW="215640" imgH="2156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1863" y="3721100"/>
                        <a:ext cx="422275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28" name="Line 10"/>
          <p:cNvSpPr>
            <a:spLocks noChangeShapeType="1"/>
          </p:cNvSpPr>
          <p:nvPr/>
        </p:nvSpPr>
        <p:spPr bwMode="auto">
          <a:xfrm>
            <a:off x="3994150" y="2959100"/>
            <a:ext cx="609600" cy="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929" name="Line 11"/>
          <p:cNvSpPr>
            <a:spLocks noChangeShapeType="1"/>
          </p:cNvSpPr>
          <p:nvPr/>
        </p:nvSpPr>
        <p:spPr bwMode="auto">
          <a:xfrm>
            <a:off x="3994150" y="4483100"/>
            <a:ext cx="685800" cy="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930" name="Line 12"/>
          <p:cNvSpPr>
            <a:spLocks noChangeShapeType="1"/>
          </p:cNvSpPr>
          <p:nvPr/>
        </p:nvSpPr>
        <p:spPr bwMode="auto">
          <a:xfrm>
            <a:off x="3841750" y="4025900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931" name="Line 13"/>
          <p:cNvSpPr>
            <a:spLocks noChangeShapeType="1"/>
          </p:cNvSpPr>
          <p:nvPr/>
        </p:nvSpPr>
        <p:spPr bwMode="auto">
          <a:xfrm>
            <a:off x="3841750" y="2578100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38916" name="Object 14"/>
          <p:cNvGraphicFramePr>
            <a:graphicFrameLocks noChangeAspect="1"/>
          </p:cNvGraphicFramePr>
          <p:nvPr/>
        </p:nvGraphicFramePr>
        <p:xfrm>
          <a:off x="3689350" y="2197100"/>
          <a:ext cx="322263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69" name="Equation" r:id="rId8" imgW="164880" imgH="215640" progId="Equation.3">
                  <p:embed/>
                </p:oleObj>
              </mc:Choice>
              <mc:Fallback>
                <p:oleObj name="Equation" r:id="rId8" imgW="164880" imgH="21564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9350" y="2197100"/>
                        <a:ext cx="322263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7" name="Object 15"/>
          <p:cNvGraphicFramePr>
            <a:graphicFrameLocks noChangeAspect="1"/>
          </p:cNvGraphicFramePr>
          <p:nvPr/>
        </p:nvGraphicFramePr>
        <p:xfrm>
          <a:off x="3676650" y="3644900"/>
          <a:ext cx="347663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70" name="Equation" r:id="rId10" imgW="177480" imgH="215640" progId="Equation.3">
                  <p:embed/>
                </p:oleObj>
              </mc:Choice>
              <mc:Fallback>
                <p:oleObj name="Equation" r:id="rId10" imgW="177480" imgH="21564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6650" y="3644900"/>
                        <a:ext cx="347663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8" name="Object 16"/>
          <p:cNvGraphicFramePr>
            <a:graphicFrameLocks noChangeAspect="1"/>
          </p:cNvGraphicFramePr>
          <p:nvPr/>
        </p:nvGraphicFramePr>
        <p:xfrm>
          <a:off x="4792663" y="2730500"/>
          <a:ext cx="322262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71" name="Equation" r:id="rId12" imgW="164880" imgH="215640" progId="Equation.3">
                  <p:embed/>
                </p:oleObj>
              </mc:Choice>
              <mc:Fallback>
                <p:oleObj name="Equation" r:id="rId12" imgW="164880" imgH="21564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2663" y="2730500"/>
                        <a:ext cx="322262" cy="4222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9" name="Object 17"/>
          <p:cNvGraphicFramePr>
            <a:graphicFrameLocks noChangeAspect="1"/>
          </p:cNvGraphicFramePr>
          <p:nvPr/>
        </p:nvGraphicFramePr>
        <p:xfrm>
          <a:off x="4743450" y="4254500"/>
          <a:ext cx="347663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72" name="Equation" r:id="rId14" imgW="177480" imgH="215640" progId="Equation.3">
                  <p:embed/>
                </p:oleObj>
              </mc:Choice>
              <mc:Fallback>
                <p:oleObj name="Equation" r:id="rId14" imgW="177480" imgH="21564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3450" y="4254500"/>
                        <a:ext cx="347663" cy="4222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32" name="Oval 18"/>
          <p:cNvSpPr>
            <a:spLocks noChangeArrowheads="1"/>
          </p:cNvSpPr>
          <p:nvPr/>
        </p:nvSpPr>
        <p:spPr bwMode="auto">
          <a:xfrm>
            <a:off x="4375150" y="2425700"/>
            <a:ext cx="990600" cy="2438400"/>
          </a:xfrm>
          <a:prstGeom prst="ellipse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38920" name="Object 19"/>
          <p:cNvGraphicFramePr>
            <a:graphicFrameLocks noChangeAspect="1"/>
          </p:cNvGraphicFramePr>
          <p:nvPr/>
        </p:nvGraphicFramePr>
        <p:xfrm>
          <a:off x="830263" y="3568700"/>
          <a:ext cx="247650" cy="24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73" name="Equation" r:id="rId16" imgW="126720" imgH="126720" progId="Equation.3">
                  <p:embed/>
                </p:oleObj>
              </mc:Choice>
              <mc:Fallback>
                <p:oleObj name="Equation" r:id="rId16" imgW="126720" imgH="12672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263" y="3568700"/>
                        <a:ext cx="247650" cy="249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21" name="Object 20"/>
          <p:cNvGraphicFramePr>
            <a:graphicFrameLocks noChangeAspect="1"/>
          </p:cNvGraphicFramePr>
          <p:nvPr/>
        </p:nvGraphicFramePr>
        <p:xfrm>
          <a:off x="1905000" y="5638800"/>
          <a:ext cx="5711825" cy="107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74" name="Equation" r:id="rId18" imgW="2438280" imgH="457200" progId="Equation.3">
                  <p:embed/>
                </p:oleObj>
              </mc:Choice>
              <mc:Fallback>
                <p:oleObj name="Equation" r:id="rId18" imgW="2438280" imgH="4572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638800"/>
                        <a:ext cx="5711825" cy="1071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33" name="Text Box 21"/>
          <p:cNvSpPr txBox="1">
            <a:spLocks noChangeArrowheads="1"/>
          </p:cNvSpPr>
          <p:nvPr/>
        </p:nvSpPr>
        <p:spPr bwMode="auto">
          <a:xfrm>
            <a:off x="5942013" y="2955925"/>
            <a:ext cx="1976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b="0">
                <a:solidFill>
                  <a:srgbClr val="0000CC"/>
                </a:solidFill>
                <a:latin typeface="Tahoma" pitchFamily="34" charset="0"/>
              </a:rPr>
              <a:t>Joint receiver</a:t>
            </a:r>
          </a:p>
        </p:txBody>
      </p:sp>
      <p:sp>
        <p:nvSpPr>
          <p:cNvPr id="38934" name="Line 22"/>
          <p:cNvSpPr>
            <a:spLocks noChangeShapeType="1"/>
          </p:cNvSpPr>
          <p:nvPr/>
        </p:nvSpPr>
        <p:spPr bwMode="auto">
          <a:xfrm flipH="1">
            <a:off x="5429250" y="3213100"/>
            <a:ext cx="515938" cy="244475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8283575" cy="1143000"/>
          </a:xfrm>
        </p:spPr>
        <p:txBody>
          <a:bodyPr/>
          <a:lstStyle/>
          <a:p>
            <a:r>
              <a:rPr lang="en-US" altLang="en-US" smtClean="0"/>
              <a:t>The Sato Bound for MIMO BC</a:t>
            </a:r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0200" y="1703388"/>
            <a:ext cx="8380413" cy="376555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mtClean="0"/>
              <a:t>Introduce noise correlation between receivers</a:t>
            </a:r>
          </a:p>
          <a:p>
            <a:pPr>
              <a:lnSpc>
                <a:spcPct val="110000"/>
              </a:lnSpc>
            </a:pPr>
            <a:r>
              <a:rPr lang="en-US" altLang="en-US" smtClean="0"/>
              <a:t>BC capacity region unaffected</a:t>
            </a:r>
          </a:p>
          <a:p>
            <a:pPr lvl="1">
              <a:lnSpc>
                <a:spcPct val="50000"/>
              </a:lnSpc>
            </a:pPr>
            <a:r>
              <a:rPr lang="en-US" altLang="en-US" sz="2000" smtClean="0"/>
              <a:t>Only depends on noise marginals</a:t>
            </a:r>
          </a:p>
          <a:p>
            <a:pPr>
              <a:lnSpc>
                <a:spcPct val="20000"/>
              </a:lnSpc>
            </a:pPr>
            <a:endParaRPr lang="en-US" altLang="en-US" sz="2400" smtClean="0"/>
          </a:p>
          <a:p>
            <a:pPr>
              <a:lnSpc>
                <a:spcPct val="110000"/>
              </a:lnSpc>
            </a:pPr>
            <a:r>
              <a:rPr lang="en-US" altLang="en-US" sz="2400" smtClean="0"/>
              <a:t>Tight Bound (Caire/Shamai’00)</a:t>
            </a:r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Cooperative capacity with </a:t>
            </a:r>
            <a:r>
              <a:rPr lang="en-US" altLang="en-US" sz="2000" u="sng" smtClean="0"/>
              <a:t>worst-case</a:t>
            </a:r>
            <a:r>
              <a:rPr lang="en-US" altLang="en-US" sz="2000" i="1" smtClean="0"/>
              <a:t> </a:t>
            </a:r>
            <a:r>
              <a:rPr lang="en-US" altLang="en-US" sz="2000" smtClean="0"/>
              <a:t>noise correlation</a:t>
            </a:r>
          </a:p>
          <a:p>
            <a:pPr lvl="1">
              <a:lnSpc>
                <a:spcPct val="70000"/>
              </a:lnSpc>
            </a:pPr>
            <a:endParaRPr lang="en-US" altLang="en-US" sz="2000" smtClean="0"/>
          </a:p>
          <a:p>
            <a:pPr lvl="1">
              <a:lnSpc>
                <a:spcPct val="70000"/>
              </a:lnSpc>
            </a:pPr>
            <a:endParaRPr lang="en-US" altLang="en-US" sz="2000" smtClean="0"/>
          </a:p>
          <a:p>
            <a:pPr lvl="1">
              <a:lnSpc>
                <a:spcPct val="70000"/>
              </a:lnSpc>
            </a:pPr>
            <a:endParaRPr lang="en-US" altLang="en-US" sz="20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Explicit formula for worst-case noise covariance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By Lagrangian duality, cooperative BC region equals the sum-rate capacity region of MIMO MAC</a:t>
            </a:r>
          </a:p>
        </p:txBody>
      </p:sp>
      <p:graphicFrame>
        <p:nvGraphicFramePr>
          <p:cNvPr id="39938" name="Object 4"/>
          <p:cNvGraphicFramePr>
            <a:graphicFrameLocks noChangeAspect="1"/>
          </p:cNvGraphicFramePr>
          <p:nvPr/>
        </p:nvGraphicFramePr>
        <p:xfrm>
          <a:off x="1181100" y="3963988"/>
          <a:ext cx="6640513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5" name="Equation" r:id="rId4" imgW="3213000" imgH="457200" progId="Equation.3">
                  <p:embed/>
                </p:oleObj>
              </mc:Choice>
              <mc:Fallback>
                <p:oleObj name="Equation" r:id="rId4" imgW="321300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1100" y="3963988"/>
                        <a:ext cx="6640513" cy="94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\\Systems\njindal\presentations\bc_mimo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1766888"/>
            <a:ext cx="5638800" cy="423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MIMO BC Capacity Bounds</a:t>
            </a:r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4960938" y="3784600"/>
            <a:ext cx="26304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b="0">
                <a:latin typeface="Tahoma" pitchFamily="34" charset="0"/>
              </a:rPr>
              <a:t>Sato Upper Bound</a:t>
            </a:r>
          </a:p>
        </p:txBody>
      </p:sp>
      <p:sp>
        <p:nvSpPr>
          <p:cNvPr id="73733" name="Line 5"/>
          <p:cNvSpPr>
            <a:spLocks noChangeShapeType="1"/>
          </p:cNvSpPr>
          <p:nvPr/>
        </p:nvSpPr>
        <p:spPr bwMode="auto">
          <a:xfrm flipH="1">
            <a:off x="4244975" y="4017963"/>
            <a:ext cx="731838" cy="244475"/>
          </a:xfrm>
          <a:prstGeom prst="line">
            <a:avLst/>
          </a:prstGeom>
          <a:noFill/>
          <a:ln w="25400">
            <a:solidFill>
              <a:srgbClr val="0000FF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3734" name="Text Box 6"/>
          <p:cNvSpPr txBox="1">
            <a:spLocks noChangeArrowheads="1"/>
          </p:cNvSpPr>
          <p:nvPr/>
        </p:nvSpPr>
        <p:spPr bwMode="auto">
          <a:xfrm>
            <a:off x="3567113" y="1766888"/>
            <a:ext cx="4010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b="0">
                <a:solidFill>
                  <a:schemeClr val="tx1"/>
                </a:solidFill>
                <a:latin typeface="Tahoma" pitchFamily="34" charset="0"/>
              </a:rPr>
              <a:t>Single User Capacity Bounds</a:t>
            </a:r>
          </a:p>
        </p:txBody>
      </p:sp>
      <p:sp>
        <p:nvSpPr>
          <p:cNvPr id="73735" name="Line 7"/>
          <p:cNvSpPr>
            <a:spLocks noChangeShapeType="1"/>
          </p:cNvSpPr>
          <p:nvPr/>
        </p:nvSpPr>
        <p:spPr bwMode="auto">
          <a:xfrm flipH="1">
            <a:off x="2728913" y="2147888"/>
            <a:ext cx="990600" cy="76200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3736" name="Line 8"/>
          <p:cNvSpPr>
            <a:spLocks noChangeShapeType="1"/>
          </p:cNvSpPr>
          <p:nvPr/>
        </p:nvSpPr>
        <p:spPr bwMode="auto">
          <a:xfrm>
            <a:off x="3719513" y="2147888"/>
            <a:ext cx="1066800" cy="228600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3737" name="Line 9"/>
          <p:cNvSpPr>
            <a:spLocks noChangeShapeType="1"/>
          </p:cNvSpPr>
          <p:nvPr/>
        </p:nvSpPr>
        <p:spPr bwMode="auto">
          <a:xfrm flipH="1">
            <a:off x="3135313" y="2481263"/>
            <a:ext cx="276225" cy="1219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38" name="Text Box 10"/>
          <p:cNvSpPr txBox="1">
            <a:spLocks noChangeArrowheads="1"/>
          </p:cNvSpPr>
          <p:nvPr/>
        </p:nvSpPr>
        <p:spPr bwMode="auto">
          <a:xfrm>
            <a:off x="2371725" y="1947863"/>
            <a:ext cx="42338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b="0">
                <a:solidFill>
                  <a:srgbClr val="FF0000"/>
                </a:solidFill>
                <a:latin typeface="Tahoma" pitchFamily="34" charset="0"/>
              </a:rPr>
              <a:t>Dirty Paper Achievable Region</a:t>
            </a:r>
          </a:p>
        </p:txBody>
      </p:sp>
      <p:sp>
        <p:nvSpPr>
          <p:cNvPr id="73739" name="Oval 11"/>
          <p:cNvSpPr>
            <a:spLocks noChangeArrowheads="1"/>
          </p:cNvSpPr>
          <p:nvPr/>
        </p:nvSpPr>
        <p:spPr bwMode="auto">
          <a:xfrm>
            <a:off x="3497263" y="3773488"/>
            <a:ext cx="160337" cy="144462"/>
          </a:xfrm>
          <a:prstGeom prst="ellipse">
            <a:avLst/>
          </a:prstGeom>
          <a:solidFill>
            <a:srgbClr val="0099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3740" name="Line 12"/>
          <p:cNvSpPr>
            <a:spLocks noChangeShapeType="1"/>
          </p:cNvSpPr>
          <p:nvPr/>
        </p:nvSpPr>
        <p:spPr bwMode="auto">
          <a:xfrm flipH="1">
            <a:off x="3686175" y="3562350"/>
            <a:ext cx="731838" cy="244475"/>
          </a:xfrm>
          <a:prstGeom prst="line">
            <a:avLst/>
          </a:prstGeom>
          <a:noFill/>
          <a:ln w="25400">
            <a:solidFill>
              <a:srgbClr val="0099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3741" name="Text Box 13"/>
          <p:cNvSpPr txBox="1">
            <a:spLocks noChangeArrowheads="1"/>
          </p:cNvSpPr>
          <p:nvPr/>
        </p:nvSpPr>
        <p:spPr bwMode="auto">
          <a:xfrm>
            <a:off x="4446588" y="3271838"/>
            <a:ext cx="27130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eaLnBrk="1" hangingPunct="1"/>
            <a:r>
              <a:rPr lang="en-US" altLang="en-US" b="0">
                <a:solidFill>
                  <a:srgbClr val="009900"/>
                </a:solidFill>
                <a:latin typeface="Tahoma" pitchFamily="34" charset="0"/>
              </a:rPr>
              <a:t>BC Sum Rate Point</a:t>
            </a:r>
          </a:p>
        </p:txBody>
      </p:sp>
      <p:sp>
        <p:nvSpPr>
          <p:cNvPr id="124942" name="Text Box 14"/>
          <p:cNvSpPr txBox="1">
            <a:spLocks noChangeArrowheads="1"/>
          </p:cNvSpPr>
          <p:nvPr/>
        </p:nvSpPr>
        <p:spPr bwMode="auto">
          <a:xfrm>
            <a:off x="942975" y="6072188"/>
            <a:ext cx="7416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0000FF"/>
                </a:solidFill>
                <a:latin typeface="Garamond" pitchFamily="18" charset="0"/>
              </a:defRPr>
            </a:lvl1pPr>
            <a:lvl2pPr marL="742950" indent="-285750">
              <a:defRPr sz="2400" b="1">
                <a:solidFill>
                  <a:srgbClr val="0000FF"/>
                </a:solidFill>
                <a:latin typeface="Garamond" pitchFamily="18" charset="0"/>
              </a:defRPr>
            </a:lvl2pPr>
            <a:lvl3pPr marL="11430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4pPr>
            <a:lvl5pPr marL="2057400" indent="-228600">
              <a:defRPr sz="2400" b="1">
                <a:solidFill>
                  <a:srgbClr val="0000FF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FF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2800">
                <a:solidFill>
                  <a:srgbClr val="0000CC"/>
                </a:solidFill>
              </a:rPr>
              <a:t>Does the DPC region </a:t>
            </a:r>
            <a:r>
              <a:rPr lang="en-US" altLang="en-US" sz="2800">
                <a:solidFill>
                  <a:srgbClr val="FF0000"/>
                </a:solidFill>
              </a:rPr>
              <a:t>equal </a:t>
            </a:r>
            <a:r>
              <a:rPr lang="en-US" altLang="en-US" sz="2800">
                <a:solidFill>
                  <a:srgbClr val="0000CC"/>
                </a:solidFill>
              </a:rPr>
              <a:t>the capacity region?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42" grpId="0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Full Capacity Region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6713" y="1709738"/>
            <a:ext cx="8448675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DPC gives us an achievable region</a:t>
            </a:r>
          </a:p>
          <a:p>
            <a:pPr lvl="2"/>
            <a:endParaRPr lang="en-US" altLang="en-US" smtClean="0"/>
          </a:p>
          <a:p>
            <a:pPr>
              <a:lnSpc>
                <a:spcPct val="80000"/>
              </a:lnSpc>
            </a:pPr>
            <a:r>
              <a:rPr lang="en-US" altLang="en-US" smtClean="0"/>
              <a:t>Sato bound only touches at sum-rate point</a:t>
            </a:r>
          </a:p>
          <a:p>
            <a:pPr lvl="2"/>
            <a:endParaRPr lang="en-US" altLang="en-US" smtClean="0"/>
          </a:p>
          <a:p>
            <a:pPr>
              <a:lnSpc>
                <a:spcPct val="80000"/>
              </a:lnSpc>
            </a:pPr>
            <a:r>
              <a:rPr lang="en-US" altLang="en-US" smtClean="0"/>
              <a:t>Bergman’s entropy power inequality is not a tight upper bound for nondegraded broadcast channel</a:t>
            </a:r>
          </a:p>
          <a:p>
            <a:pPr lvl="2"/>
            <a:endParaRPr lang="en-US" altLang="en-US" smtClean="0"/>
          </a:p>
          <a:p>
            <a:pPr>
              <a:lnSpc>
                <a:spcPct val="80000"/>
              </a:lnSpc>
            </a:pPr>
            <a:r>
              <a:rPr lang="en-US" altLang="en-US" smtClean="0"/>
              <a:t>A tighter bound was needed to prove DPC optimal</a:t>
            </a:r>
          </a:p>
          <a:p>
            <a:pPr lvl="1"/>
            <a:r>
              <a:rPr lang="en-US" altLang="en-US" smtClean="0"/>
              <a:t>It had been shown that if Gaussian codes optimal, DPC was optimal, but proving Gaussian optimality was open.</a:t>
            </a:r>
          </a:p>
          <a:p>
            <a:pPr lvl="2"/>
            <a:endParaRPr lang="en-US" altLang="en-US" smtClean="0"/>
          </a:p>
          <a:p>
            <a:pPr>
              <a:lnSpc>
                <a:spcPct val="80000"/>
              </a:lnSpc>
            </a:pPr>
            <a:r>
              <a:rPr lang="en-US" altLang="en-US" smtClean="0"/>
              <a:t>Breakthrough by Weingarten, Steinberg and Shamai</a:t>
            </a:r>
          </a:p>
          <a:p>
            <a:pPr lvl="1"/>
            <a:r>
              <a:rPr lang="en-US" altLang="en-US" smtClean="0"/>
              <a:t>Introduce notion of </a:t>
            </a:r>
            <a:r>
              <a:rPr lang="en-US" altLang="en-US" u="sng" smtClean="0">
                <a:solidFill>
                  <a:srgbClr val="FF0000"/>
                </a:solidFill>
              </a:rPr>
              <a:t>enhanced channel</a:t>
            </a:r>
            <a:r>
              <a:rPr lang="en-US" altLang="en-US" smtClean="0"/>
              <a:t>, applied Bergman’s converse to it to prove DPC optimal for MIMO BC.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Enhanced Channel Idea</a:t>
            </a:r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>
          <a:xfrm>
            <a:off x="280988" y="1566863"/>
            <a:ext cx="8162925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The aligned and degraded BC (AMBC)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Unity matrix channel, noise innovations process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Limit of AMBC capacity equals that of MIMO BC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Eigenvalues of some noise covariances go to infinity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Total power mapped to covariance matrix constraint</a:t>
            </a:r>
          </a:p>
          <a:p>
            <a:pPr lvl="3">
              <a:lnSpc>
                <a:spcPct val="40000"/>
              </a:lnSpc>
            </a:pPr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mtClean="0"/>
              <a:t>Capacity region of AMBC achieved by Gaussian superposition coding and successive decoding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Uses entropy power inequality on enhanced channel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Enhanced channel has less noise variance than original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Can show that a power allocation exists whereby the enhanced channel rate is inside original capacity region</a:t>
            </a:r>
          </a:p>
          <a:p>
            <a:pPr lvl="3">
              <a:lnSpc>
                <a:spcPct val="40000"/>
              </a:lnSpc>
            </a:pPr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mtClean="0"/>
              <a:t>By appropriate power alignment, capacities equal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Illustration</a:t>
            </a:r>
          </a:p>
        </p:txBody>
      </p:sp>
      <p:pic>
        <p:nvPicPr>
          <p:cNvPr id="768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775" y="1671638"/>
            <a:ext cx="6388100" cy="518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57938" y="4772025"/>
            <a:ext cx="1517650" cy="461963"/>
          </a:xfrm>
          <a:prstGeom prst="rect">
            <a:avLst/>
          </a:prstGeom>
          <a:solidFill>
            <a:schemeClr val="tx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/>
              <a:t>Enhanced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95813" y="2609850"/>
            <a:ext cx="1271587" cy="461963"/>
          </a:xfrm>
          <a:prstGeom prst="rect">
            <a:avLst/>
          </a:prstGeom>
          <a:solidFill>
            <a:schemeClr val="tx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/>
              <a:t>Original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Main Points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5588" y="1711325"/>
            <a:ext cx="8607425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smtClean="0"/>
              <a:t>Shannon capacity gives fundamental data rate limits for multiuser wireless channels</a:t>
            </a:r>
          </a:p>
          <a:p>
            <a:pPr lvl="1">
              <a:lnSpc>
                <a:spcPct val="50000"/>
              </a:lnSpc>
            </a:pPr>
            <a:endParaRPr lang="en-US" altLang="en-US" sz="20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Fading multiuser channels optimize at each channel instance for maximum average rate</a:t>
            </a:r>
          </a:p>
          <a:p>
            <a:pPr lvl="1">
              <a:lnSpc>
                <a:spcPct val="90000"/>
              </a:lnSpc>
            </a:pPr>
            <a:endParaRPr lang="en-US" altLang="en-US" sz="20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Outage capacity has higher (fixed) rates than with no outage.</a:t>
            </a:r>
          </a:p>
          <a:p>
            <a:pPr lvl="1">
              <a:lnSpc>
                <a:spcPct val="90000"/>
              </a:lnSpc>
            </a:pPr>
            <a:endParaRPr lang="en-US" altLang="en-US" sz="20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OFDM is near optimal for broadcast channels with ISI</a:t>
            </a:r>
          </a:p>
          <a:p>
            <a:pPr lvl="1">
              <a:lnSpc>
                <a:spcPct val="60000"/>
              </a:lnSpc>
            </a:pPr>
            <a:endParaRPr lang="en-US" altLang="en-US" sz="20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Duality connects BC and MAC channels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Used to obtain capacity of one from the other</a:t>
            </a:r>
          </a:p>
          <a:p>
            <a:pPr lvl="1">
              <a:lnSpc>
                <a:spcPct val="50000"/>
              </a:lnSpc>
            </a:pPr>
            <a:endParaRPr lang="en-US" altLang="en-US" sz="20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Capacity of broadcast MIMO channel obtained using duality and the notion of an enhanced channel</a:t>
            </a:r>
            <a:endParaRPr lang="en-US" alt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1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template1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template1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ourse_summary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course_summary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course_summary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urse_summary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C:\MSOffice\Templates\template1.pot</Template>
  <TotalTime>37861</TotalTime>
  <Pages>1</Pages>
  <Words>3522</Words>
  <Application>Microsoft Office PowerPoint</Application>
  <PresentationFormat>On-screen Show (4:3)</PresentationFormat>
  <Paragraphs>708</Paragraphs>
  <Slides>70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70</vt:i4>
      </vt:variant>
    </vt:vector>
  </HeadingPairs>
  <TitlesOfParts>
    <vt:vector size="86" baseType="lpstr">
      <vt:lpstr>Garamond</vt:lpstr>
      <vt:lpstr>Arial</vt:lpstr>
      <vt:lpstr>Wingdings</vt:lpstr>
      <vt:lpstr>ZapfDingbats</vt:lpstr>
      <vt:lpstr>Times New Roman</vt:lpstr>
      <vt:lpstr>Symbol</vt:lpstr>
      <vt:lpstr>Book Antiqua</vt:lpstr>
      <vt:lpstr>Math</vt:lpstr>
      <vt:lpstr>Tahoma</vt:lpstr>
      <vt:lpstr>template1</vt:lpstr>
      <vt:lpstr>course_summary</vt:lpstr>
      <vt:lpstr>BlueRed</vt:lpstr>
      <vt:lpstr>Microsoft Equation 3.0</vt:lpstr>
      <vt:lpstr>Equation</vt:lpstr>
      <vt:lpstr>CorelDRAW 6.0 Graphic</vt:lpstr>
      <vt:lpstr>Corel Equation 1.0 Equation</vt:lpstr>
      <vt:lpstr>EE360: Multiuser Wireless Systems and Networks Lecture 2 Outline</vt:lpstr>
      <vt:lpstr>Review of Last Lecture</vt:lpstr>
      <vt:lpstr>Deterministic Bandwidth Sharing in Multiuser Channels</vt:lpstr>
      <vt:lpstr>Deterministic Bandwidth Sharing</vt:lpstr>
      <vt:lpstr>OFDMA and SDMA</vt:lpstr>
      <vt:lpstr>Code Division via Multiple Access SS</vt:lpstr>
      <vt:lpstr>Multiuser Detection</vt:lpstr>
      <vt:lpstr>Ideal Multiuser Detection</vt:lpstr>
      <vt:lpstr>Capacity Limits of  Broadcast Channels</vt:lpstr>
      <vt:lpstr>Multiuser Shannon Capacity Fundamental Limit on Data Rates</vt:lpstr>
      <vt:lpstr>Broadcast Channel Capacity  Region in AWGN</vt:lpstr>
      <vt:lpstr>Rate Region: Time Division</vt:lpstr>
      <vt:lpstr>Rate Region: Frequency Division</vt:lpstr>
      <vt:lpstr>Superposition Coding</vt:lpstr>
      <vt:lpstr>Code Division</vt:lpstr>
      <vt:lpstr>PowerPoint Presentation</vt:lpstr>
      <vt:lpstr>Capacity Limits of Fading Broadcast Channels</vt:lpstr>
      <vt:lpstr>Broadcast and MAC  Fading Channels</vt:lpstr>
      <vt:lpstr>Fading Capacity Definitions</vt:lpstr>
      <vt:lpstr>PowerPoint Presentation</vt:lpstr>
      <vt:lpstr>Ergodic Capacity Region*</vt:lpstr>
      <vt:lpstr>Zero-Outage Capacity Region*</vt:lpstr>
      <vt:lpstr>Outage Capacity Region</vt:lpstr>
      <vt:lpstr>Independent Outage</vt:lpstr>
      <vt:lpstr>Broadcast Channels with ISI</vt:lpstr>
      <vt:lpstr>Broadcast Channel Model</vt:lpstr>
      <vt:lpstr>Circular Channel Model</vt:lpstr>
      <vt:lpstr>Equivalent Channel Model</vt:lpstr>
      <vt:lpstr>Parallel Channel Model</vt:lpstr>
      <vt:lpstr>Channel Decomposition</vt:lpstr>
      <vt:lpstr>Capacity Region of Parallel Set</vt:lpstr>
      <vt:lpstr>Optimal Power Allocation: Two Level Water Filling</vt:lpstr>
      <vt:lpstr>Capacity vs. Frequency</vt:lpstr>
      <vt:lpstr>Capacity Region</vt:lpstr>
      <vt:lpstr>Capacity Limits of  MAC Channels</vt:lpstr>
      <vt:lpstr>Multiple Access Channel</vt:lpstr>
      <vt:lpstr>MAC Capacity Region</vt:lpstr>
      <vt:lpstr>Two-User Region</vt:lpstr>
      <vt:lpstr>Fading and ISI</vt:lpstr>
      <vt:lpstr>Duality between Broadcast and MAC Channels</vt:lpstr>
      <vt:lpstr>PowerPoint Presentation</vt:lpstr>
      <vt:lpstr>MAC-BC Capacity Regions</vt:lpstr>
      <vt:lpstr>Dual Broadcast and MAC Channels</vt:lpstr>
      <vt:lpstr>The BC from the MAC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Duality Applies to Different Fading Channel Capacities</vt:lpstr>
      <vt:lpstr>PowerPoint Presentation</vt:lpstr>
      <vt:lpstr>Capacity Limits of  Broadcast MIMO Channels</vt:lpstr>
      <vt:lpstr>Broadcast MIMO Channel</vt:lpstr>
      <vt:lpstr>Dirty Paper Coding (Costa’83)</vt:lpstr>
      <vt:lpstr>Modulo Encoding/Decoding</vt:lpstr>
      <vt:lpstr>Capacity Results</vt:lpstr>
      <vt:lpstr>Dirty-Paper Coding (DPC) for MIMO BC</vt:lpstr>
      <vt:lpstr>Does DPC achieve capacity?</vt:lpstr>
      <vt:lpstr>MIMO MAC Capacity</vt:lpstr>
      <vt:lpstr>MIMO MAC with sum power</vt:lpstr>
      <vt:lpstr>Transformations: MAC to BC</vt:lpstr>
      <vt:lpstr>Transformations: BC to MAC</vt:lpstr>
      <vt:lpstr>Computing the Capacity Region</vt:lpstr>
      <vt:lpstr>PowerPoint Presentation</vt:lpstr>
      <vt:lpstr>The Sato Bound for MIMO BC</vt:lpstr>
      <vt:lpstr>MIMO BC Capacity Bounds</vt:lpstr>
      <vt:lpstr>Full Capacity Region</vt:lpstr>
      <vt:lpstr>Enhanced Channel Idea</vt:lpstr>
      <vt:lpstr>Illustration</vt:lpstr>
      <vt:lpstr>Main Points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</dc:title>
  <dc:creator>Microsoft Corporation</dc:creator>
  <cp:lastModifiedBy>Andrea</cp:lastModifiedBy>
  <cp:revision>197</cp:revision>
  <cp:lastPrinted>1999-02-05T01:51:36Z</cp:lastPrinted>
  <dcterms:created xsi:type="dcterms:W3CDTF">1994-01-07T15:25:20Z</dcterms:created>
  <dcterms:modified xsi:type="dcterms:W3CDTF">2014-01-08T16:51:24Z</dcterms:modified>
</cp:coreProperties>
</file>