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74" r:id="rId2"/>
    <p:sldMasterId id="2147483686" r:id="rId3"/>
    <p:sldMasterId id="2147483710" r:id="rId4"/>
    <p:sldMasterId id="2147483722" r:id="rId5"/>
    <p:sldMasterId id="2147483734" r:id="rId6"/>
  </p:sldMasterIdLst>
  <p:notesMasterIdLst>
    <p:notesMasterId r:id="rId65"/>
  </p:notesMasterIdLst>
  <p:handoutMasterIdLst>
    <p:handoutMasterId r:id="rId66"/>
  </p:handoutMasterIdLst>
  <p:sldIdLst>
    <p:sldId id="264" r:id="rId7"/>
    <p:sldId id="703" r:id="rId8"/>
    <p:sldId id="702" r:id="rId9"/>
    <p:sldId id="635" r:id="rId10"/>
    <p:sldId id="640" r:id="rId11"/>
    <p:sldId id="637" r:id="rId12"/>
    <p:sldId id="638" r:id="rId13"/>
    <p:sldId id="639" r:id="rId14"/>
    <p:sldId id="608" r:id="rId15"/>
    <p:sldId id="643" r:id="rId16"/>
    <p:sldId id="644" r:id="rId17"/>
    <p:sldId id="645" r:id="rId18"/>
    <p:sldId id="646" r:id="rId19"/>
    <p:sldId id="647" r:id="rId20"/>
    <p:sldId id="648" r:id="rId21"/>
    <p:sldId id="649" r:id="rId22"/>
    <p:sldId id="650" r:id="rId23"/>
    <p:sldId id="651" r:id="rId24"/>
    <p:sldId id="653" r:id="rId25"/>
    <p:sldId id="617" r:id="rId26"/>
    <p:sldId id="618" r:id="rId27"/>
    <p:sldId id="619" r:id="rId28"/>
    <p:sldId id="620" r:id="rId29"/>
    <p:sldId id="621" r:id="rId30"/>
    <p:sldId id="622" r:id="rId31"/>
    <p:sldId id="623" r:id="rId32"/>
    <p:sldId id="624" r:id="rId33"/>
    <p:sldId id="625" r:id="rId34"/>
    <p:sldId id="626" r:id="rId35"/>
    <p:sldId id="627" r:id="rId36"/>
    <p:sldId id="628" r:id="rId37"/>
    <p:sldId id="654" r:id="rId38"/>
    <p:sldId id="630" r:id="rId39"/>
    <p:sldId id="632" r:id="rId40"/>
    <p:sldId id="633" r:id="rId41"/>
    <p:sldId id="631" r:id="rId42"/>
    <p:sldId id="695" r:id="rId43"/>
    <p:sldId id="696" r:id="rId44"/>
    <p:sldId id="697" r:id="rId45"/>
    <p:sldId id="698" r:id="rId46"/>
    <p:sldId id="699" r:id="rId47"/>
    <p:sldId id="700" r:id="rId48"/>
    <p:sldId id="701" r:id="rId49"/>
    <p:sldId id="681" r:id="rId50"/>
    <p:sldId id="682" r:id="rId51"/>
    <p:sldId id="683" r:id="rId52"/>
    <p:sldId id="684" r:id="rId53"/>
    <p:sldId id="685" r:id="rId54"/>
    <p:sldId id="686" r:id="rId55"/>
    <p:sldId id="687" r:id="rId56"/>
    <p:sldId id="688" r:id="rId57"/>
    <p:sldId id="689" r:id="rId58"/>
    <p:sldId id="690" r:id="rId59"/>
    <p:sldId id="691" r:id="rId60"/>
    <p:sldId id="692" r:id="rId61"/>
    <p:sldId id="693" r:id="rId62"/>
    <p:sldId id="694" r:id="rId63"/>
    <p:sldId id="652" r:id="rId6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CC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2787"/>
    <p:restoredTop sz="90944" autoAdjust="0"/>
  </p:normalViewPr>
  <p:slideViewPr>
    <p:cSldViewPr snapToGrid="0">
      <p:cViewPr>
        <p:scale>
          <a:sx n="60" d="100"/>
          <a:sy n="60" d="100"/>
        </p:scale>
        <p:origin x="-610" y="-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6" Type="http://schemas.openxmlformats.org/officeDocument/2006/relationships/image" Target="../media/image76.wmf"/><Relationship Id="rId5" Type="http://schemas.openxmlformats.org/officeDocument/2006/relationships/image" Target="../media/image75.wmf"/><Relationship Id="rId4" Type="http://schemas.openxmlformats.org/officeDocument/2006/relationships/image" Target="../media/image7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1" rIns="93144" bIns="46571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7C20906-7908-4BDB-9AB1-C861F9EE5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69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87388"/>
            <a:ext cx="4681537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427538"/>
            <a:ext cx="5194300" cy="419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5075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b" anchorCtr="0" compatLnSpc="1">
            <a:prstTxWarp prst="textNoShape">
              <a:avLst/>
            </a:prstTxWarp>
          </a:bodyPr>
          <a:lstStyle>
            <a:lvl1pPr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55075"/>
            <a:ext cx="305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13" tIns="45807" rIns="91613" bIns="45807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B32A07D1-9598-48F0-8015-F41F8F090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97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lecture: ASE, capacity, </a:t>
            </a:r>
            <a:r>
              <a:rPr lang="en-US" dirty="0" err="1" smtClean="0"/>
              <a:t>CoMP</a:t>
            </a:r>
            <a:r>
              <a:rPr lang="en-US" dirty="0" smtClean="0"/>
              <a:t>, DAS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2A07D1-9598-48F0-8015-F41F8F0900C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83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725C8-184F-4943-9AF1-051F783AE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1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1C8D9-65D2-41B5-8E54-7EA8DBC5D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0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CBD4B-93C6-46C1-9C0F-35256369D3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8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1E8DB-333E-4F26-8891-2347AF509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8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16AC4-2ABD-4F0B-BAEB-6CDF841C3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6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23F63-B792-4188-91EA-ACF574D8C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59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ABF9E-4017-4383-AA7D-8327C6A3E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9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0C49F-D5B5-4DB5-BFC0-F9F13019C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62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026EA-D756-42E3-8CAE-306F8C7C8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16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E944E-B1F9-4626-8741-CA1CBB15E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5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FEF81-7CFE-4EC6-9756-5F377D8D2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67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30007-53B4-46F1-AB89-1994DE69E65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39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127ED-5AB7-409F-8819-62C4DF1DD1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87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EAEF3-B274-4E95-8F4D-03C17EE5FF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7303E-96E7-4066-9E36-96F77D86FA7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76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69B1F-0008-43C9-875B-E07DC2091F4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282AA-B897-40CE-9657-651179156F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33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F0AB2-951A-449D-AB55-7E9C4595D6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0826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E5369-6CB4-4358-BD49-A7B555A846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84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0C0CE-0E87-45DD-9B51-AB003435F5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15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DA01B-55D0-417B-94CA-C76809C4B62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87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19812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912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E4864-D1A5-4B25-A40B-9D65736B79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987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32C76-A0C2-4746-89AA-6A03C154B2E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756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BC50F-189D-4F6E-9468-F5529121E87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5022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59E33-4F44-409A-895C-49EF25FFB71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285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D5A90-CB4E-4756-8224-EDD9EEAC825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43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DFF91-0B24-48A4-A0C3-26BDD0774C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8657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F3D0A-7C12-4FC6-8335-0970E4B3645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06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1EC68-CCB5-492A-B9CF-C9DF2B143D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988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442FF-9143-4286-8DD4-33023329D96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9545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F2AC2-98FF-4777-8813-FC4DC303CD4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854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DFE0B-A125-4011-80FE-D67EC1452F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0600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202F2-315F-4638-BE9E-A2D11CF8730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9996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7D77D-911D-4CF4-A242-86BB7570A89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7130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50D5F-1BDE-464E-83EE-E9C1D8A6CD5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448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EC4FF-953D-48C3-B5A9-723598B4B26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8646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55940-6D48-4285-9E0D-7455D02FCE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851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E3B95-D4FD-4D2A-9FD1-2D56B572BCD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116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8800B-6D89-487B-85DE-3AD99276FDB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3994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F1B2C-5F5F-4CE5-8FE6-01C236BA61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252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12C5D-DA44-431A-9077-C7FF073FD8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5867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13375-BDD5-4C57-BA00-5BD31FA96A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2301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64D2B-D225-4B0F-B9E1-5558B91375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835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5F6B2-8D7E-41F4-A4E6-A6B85E252C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378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7C45C-47C3-42BA-811C-A78C5729CF2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7135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4BBF1-74A5-46B3-9DDC-440495BFD07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6368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58A73-01C1-4769-8E33-6778E83D42A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959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C109-8DDE-4420-A6FA-6145A68D648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227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9C391-9694-4245-AAFB-B74FEE78660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7499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A11B2-12CA-484F-8E26-D7B83B45FA1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069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05C9B-53F6-46C6-BC21-53ABE98DC0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400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B1FBD-A6B1-412F-AF97-E9398A43D7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186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4F41D-C2AD-4717-B3C9-783AF6783BE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7415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06F60-14A2-4133-B4D2-80B6F52C803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8239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3D570-6A60-413D-99E8-0B276A2300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1775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82848-DBDC-430E-BB8E-8C4B68EB6E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924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ECC72-4189-464D-A446-A945EC8F937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801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83061-9289-4496-8250-103C9AE248F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4044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D0377-4519-4E10-9E0A-F81612FED4C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489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3D22E-0DF6-4B25-861A-EE266E08D31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385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EBC92-4C32-40BB-A4D1-8CB2B5F9762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329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788ED-9F8C-48F6-ABD3-B1CC5D20FEC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490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0B16C-67EE-494C-A7D6-49A9BB92132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95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AF25D-1E89-435A-8B0E-251E9165ADE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7846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CA45B-D08B-4357-895C-7C999A3592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778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4217C-F31A-4B77-8F57-2B15CE80A1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18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DF5507B1-828E-4DDB-8D97-96CF870CB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BF8ECAC-738E-49FD-B490-427A4D16C88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solidFill>
                <a:srgbClr val="0000FF"/>
              </a:solidFill>
              <a:latin typeface="Garamond" pitchFamily="18" charset="0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endParaRPr lang="en-US" altLang="en-US" smtClean="0"/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235160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4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0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7C89CC9-A885-4C3A-A0F9-5816069E71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846289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A096430-C6E1-4C5C-B29F-2CEF10D0795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168965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72BC918-BD5F-455F-AFCD-E66C7451CF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815842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6FE6D-6C0B-48CB-A0FD-06F2C5AAB4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1428750"/>
            <a:ext cx="9132888" cy="74613"/>
          </a:xfrm>
          <a:prstGeom prst="rect">
            <a:avLst/>
          </a:prstGeom>
          <a:gradFill rotWithShape="0">
            <a:gsLst>
              <a:gs pos="0">
                <a:srgbClr val="0000CC">
                  <a:gamma/>
                  <a:shade val="40000"/>
                  <a:invGamma/>
                </a:srgbClr>
              </a:gs>
              <a:gs pos="50000">
                <a:srgbClr val="0000CC"/>
              </a:gs>
              <a:gs pos="100000">
                <a:srgbClr val="0000CC">
                  <a:gamma/>
                  <a:shade val="4000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350" y="1549400"/>
            <a:ext cx="9120188" cy="254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shade val="80000"/>
                  <a:invGamma/>
                </a:srgbClr>
              </a:gs>
            </a:gsLst>
            <a:lin ang="0" scaled="1"/>
          </a:gradFill>
          <a:ln w="1270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Techni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Template</a:t>
            </a:r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1"/>
            <a:r>
              <a:rPr lang="en-US" altLang="en-US" smtClean="0"/>
              <a:t>Test</a:t>
            </a:r>
          </a:p>
          <a:p>
            <a:pPr lvl="2"/>
            <a:r>
              <a:rPr lang="en-US" altLang="en-US" smtClean="0"/>
              <a:t>Test</a:t>
            </a:r>
          </a:p>
          <a:p>
            <a:pPr lvl="0"/>
            <a:endParaRPr lang="en-US" altLang="en-US" smtClean="0"/>
          </a:p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1525097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0000CC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Pct val="75000"/>
        <a:buFont typeface="Wingdings" pitchFamily="2" charset="2"/>
        <a:buChar char="l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l"/>
        <a:defRPr sz="2800" b="1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00CC"/>
        </a:buClr>
        <a:buSzPct val="65000"/>
        <a:buFont typeface="ZapfDingbats" pitchFamily="82" charset="2"/>
        <a:buChar char="l"/>
        <a:defRPr sz="2400" b="1">
          <a:solidFill>
            <a:srgbClr val="0000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0081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jpeg"/><Relationship Id="rId4" Type="http://schemas.openxmlformats.org/officeDocument/2006/relationships/image" Target="../media/image13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oleObject" Target="../embeddings/oleObject7.bin"/><Relationship Id="rId3" Type="http://schemas.openxmlformats.org/officeDocument/2006/relationships/tags" Target="../tags/tag2.xml"/><Relationship Id="rId7" Type="http://schemas.openxmlformats.org/officeDocument/2006/relationships/image" Target="../media/image22.emf"/><Relationship Id="rId12" Type="http://schemas.openxmlformats.org/officeDocument/2006/relationships/image" Target="../media/image18.wmf"/><Relationship Id="rId2" Type="http://schemas.openxmlformats.org/officeDocument/2006/relationships/tags" Target="../tags/tag1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emf"/><Relationship Id="rId11" Type="http://schemas.openxmlformats.org/officeDocument/2006/relationships/oleObject" Target="../embeddings/oleObject6.bin"/><Relationship Id="rId5" Type="http://schemas.openxmlformats.org/officeDocument/2006/relationships/slideLayout" Target="../slideLayouts/slideLayout46.xml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17.wmf"/><Relationship Id="rId4" Type="http://schemas.openxmlformats.org/officeDocument/2006/relationships/tags" Target="../tags/tag3.xml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9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8.wmf"/><Relationship Id="rId18" Type="http://schemas.openxmlformats.org/officeDocument/2006/relationships/oleObject" Target="../embeddings/oleObject16.bin"/><Relationship Id="rId3" Type="http://schemas.openxmlformats.org/officeDocument/2006/relationships/image" Target="../media/image32.png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30.wmf"/><Relationship Id="rId2" Type="http://schemas.openxmlformats.org/officeDocument/2006/relationships/slideLayout" Target="../slideLayouts/slideLayout46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31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1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3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4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54.jpeg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5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24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58.wmf"/><Relationship Id="rId4" Type="http://schemas.openxmlformats.org/officeDocument/2006/relationships/oleObject" Target="../embeddings/oleObject26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image" Target="../media/image63.jpeg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62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65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66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67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69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75.wmf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74.wmf"/><Relationship Id="rId4" Type="http://schemas.openxmlformats.org/officeDocument/2006/relationships/image" Target="../media/image71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76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7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7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752475"/>
            <a:ext cx="8016875" cy="593725"/>
          </a:xfrm>
        </p:spPr>
        <p:txBody>
          <a:bodyPr/>
          <a:lstStyle/>
          <a:p>
            <a:r>
              <a:rPr lang="en-US" altLang="en-US" sz="2800" dirty="0" smtClean="0"/>
              <a:t>EE360: Multiuser Wireless Systems and Networks</a:t>
            </a:r>
            <a:r>
              <a:rPr lang="en-US" altLang="en-US" sz="4400" dirty="0" smtClean="0"/>
              <a:t/>
            </a:r>
            <a:br>
              <a:rPr lang="en-US" altLang="en-US" sz="4400" dirty="0" smtClean="0"/>
            </a:br>
            <a:r>
              <a:rPr lang="en-US" altLang="en-US" dirty="0" smtClean="0"/>
              <a:t>Lecture </a:t>
            </a:r>
            <a:r>
              <a:rPr lang="en-US" altLang="en-US" dirty="0" smtClean="0"/>
              <a:t>6 </a:t>
            </a:r>
            <a:r>
              <a:rPr lang="en-US" altLang="en-US" dirty="0" smtClean="0"/>
              <a:t>Outline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95133"/>
            <a:ext cx="9144000" cy="5200967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altLang="en-US" sz="3200" dirty="0" smtClean="0"/>
              <a:t>Announcements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 smtClean="0"/>
              <a:t>Student presentation schedule </a:t>
            </a:r>
            <a:r>
              <a:rPr lang="en-US" altLang="en-US" sz="2000" dirty="0" smtClean="0"/>
              <a:t>circulated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 smtClean="0"/>
              <a:t>Project </a:t>
            </a:r>
            <a:r>
              <a:rPr lang="en-US" altLang="en-US" sz="2000" dirty="0" smtClean="0"/>
              <a:t>proposals due </a:t>
            </a:r>
            <a:r>
              <a:rPr lang="en-US" altLang="en-US" sz="2000" dirty="0" smtClean="0"/>
              <a:t>today</a:t>
            </a:r>
            <a:endParaRPr lang="en-US" altLang="en-US" sz="2000" dirty="0" smtClean="0"/>
          </a:p>
          <a:p>
            <a:pPr lvl="2">
              <a:lnSpc>
                <a:spcPct val="90000"/>
              </a:lnSpc>
            </a:pPr>
            <a:r>
              <a:rPr lang="en-US" altLang="en-US" sz="2000" dirty="0" smtClean="0"/>
              <a:t>Makeup lecture for 2/10 </a:t>
            </a:r>
            <a:r>
              <a:rPr lang="en-US" altLang="en-US" sz="2000" dirty="0" smtClean="0"/>
              <a:t>(Friday 2/7 or 2/21, </a:t>
            </a:r>
            <a:r>
              <a:rPr lang="en-US" altLang="en-US" sz="2000" dirty="0" smtClean="0"/>
              <a:t>time TBD</a:t>
            </a:r>
            <a:r>
              <a:rPr lang="en-US" altLang="en-US" sz="2000" dirty="0" smtClean="0"/>
              <a:t>)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 smtClean="0"/>
              <a:t>Makeup lecture for 3/5 needed</a:t>
            </a:r>
            <a:endParaRPr lang="en-US" altLang="en-US" sz="2000" dirty="0" smtClean="0"/>
          </a:p>
          <a:p>
            <a:pPr lvl="2">
              <a:lnSpc>
                <a:spcPct val="4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it-IT" altLang="en-US" sz="3200" dirty="0" smtClean="0"/>
              <a:t>Multiuser </a:t>
            </a:r>
            <a:r>
              <a:rPr lang="it-IT" altLang="en-US" sz="3200" dirty="0"/>
              <a:t>Detection in </a:t>
            </a:r>
            <a:r>
              <a:rPr lang="it-IT" altLang="en-US" sz="3200" dirty="0" smtClean="0"/>
              <a:t>cellular</a:t>
            </a:r>
            <a:endParaRPr lang="it-IT" altLang="en-US" sz="3200" dirty="0"/>
          </a:p>
          <a:p>
            <a:pPr lvl="1">
              <a:lnSpc>
                <a:spcPct val="90000"/>
              </a:lnSpc>
            </a:pPr>
            <a:r>
              <a:rPr lang="it-IT" altLang="en-US" sz="3200" dirty="0"/>
              <a:t>MIMO in </a:t>
            </a:r>
            <a:r>
              <a:rPr lang="it-IT" altLang="en-US" sz="3200" dirty="0" smtClean="0"/>
              <a:t>Cellular</a:t>
            </a:r>
          </a:p>
          <a:p>
            <a:pPr lvl="2">
              <a:lnSpc>
                <a:spcPct val="90000"/>
              </a:lnSpc>
            </a:pPr>
            <a:r>
              <a:rPr lang="it-IT" altLang="en-US" dirty="0" smtClean="0"/>
              <a:t>Diversity versus interference cancellation</a:t>
            </a:r>
          </a:p>
          <a:p>
            <a:pPr lvl="2">
              <a:lnSpc>
                <a:spcPct val="90000"/>
              </a:lnSpc>
            </a:pPr>
            <a:r>
              <a:rPr lang="it-IT" altLang="en-US" dirty="0" smtClean="0"/>
              <a:t>Smart antennas and DAS</a:t>
            </a:r>
          </a:p>
          <a:p>
            <a:pPr lvl="1">
              <a:lnSpc>
                <a:spcPct val="90000"/>
              </a:lnSpc>
            </a:pPr>
            <a:r>
              <a:rPr lang="it-IT" altLang="en-US" sz="3200" dirty="0" smtClean="0"/>
              <a:t>Virtual MIMO and CoMP</a:t>
            </a:r>
          </a:p>
          <a:p>
            <a:pPr lvl="1">
              <a:lnSpc>
                <a:spcPct val="90000"/>
              </a:lnSpc>
            </a:pPr>
            <a:r>
              <a:rPr lang="it-IT" altLang="en-US" sz="3200" dirty="0" smtClean="0"/>
              <a:t>Dynamic Resource Allocation</a:t>
            </a:r>
            <a:endParaRPr lang="it-IT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Schedule</a:t>
            </a:r>
            <a:br>
              <a:rPr lang="en-US" dirty="0" smtClean="0"/>
            </a:br>
            <a:r>
              <a:rPr lang="en-US" sz="2400" dirty="0" smtClean="0"/>
              <a:t>(talks should be 20-25 min with 5 min for questions)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1300"/>
            <a:ext cx="7848600" cy="4114800"/>
          </a:xfrm>
        </p:spPr>
        <p:txBody>
          <a:bodyPr/>
          <a:lstStyle/>
          <a:p>
            <a:r>
              <a:rPr lang="en-US" sz="1800" dirty="0"/>
              <a:t>Ad-Hoc Networks:</a:t>
            </a:r>
          </a:p>
          <a:p>
            <a:pPr lvl="1"/>
            <a:r>
              <a:rPr lang="en-US" sz="1600" dirty="0"/>
              <a:t>Feb 3: “Principles and Protocols for Power Control in Wireless Ad Hoc Networks” – Presented by Jeff</a:t>
            </a:r>
          </a:p>
          <a:p>
            <a:pPr lvl="1"/>
            <a:r>
              <a:rPr lang="en-US" sz="1600" dirty="0"/>
              <a:t>Feb. 5: “XORs in the Air: Practical Wireless Network Coding” - Presented by Gerald</a:t>
            </a:r>
          </a:p>
          <a:p>
            <a:pPr lvl="1"/>
            <a:r>
              <a:rPr lang="en-US" sz="1600" dirty="0"/>
              <a:t>Feb. 10 makeup lecture (likely Feb. 7): “Mobility Increases the Capacity of Ad-hoc Wireless Networks” – Presented by </a:t>
            </a:r>
            <a:r>
              <a:rPr lang="en-US" sz="1600" dirty="0" smtClean="0"/>
              <a:t>Chris</a:t>
            </a:r>
            <a:endParaRPr lang="en-US" sz="2000" dirty="0"/>
          </a:p>
          <a:p>
            <a:r>
              <a:rPr lang="en-US" sz="1800" dirty="0"/>
              <a:t>Wireless Network Design and Analysis</a:t>
            </a:r>
          </a:p>
          <a:p>
            <a:pPr lvl="1"/>
            <a:r>
              <a:rPr lang="en-US" sz="1600" dirty="0"/>
              <a:t>Feb. 12: "Stochastic geometry and random graphs for the analysis and design of wireless networks” – Presented by </a:t>
            </a:r>
            <a:r>
              <a:rPr lang="en-US" sz="1600" dirty="0" err="1"/>
              <a:t>Milind</a:t>
            </a:r>
            <a:endParaRPr lang="en-US" sz="1600" dirty="0"/>
          </a:p>
          <a:p>
            <a:pPr lvl="1"/>
            <a:r>
              <a:rPr lang="en-US" sz="1600" dirty="0"/>
              <a:t>Feb. 19: ”Interference alignment and cancellation.” – presented by </a:t>
            </a:r>
            <a:r>
              <a:rPr lang="en-US" sz="1600" dirty="0" err="1" smtClean="0"/>
              <a:t>Omid</a:t>
            </a:r>
            <a:endParaRPr lang="en-US" sz="2000" dirty="0"/>
          </a:p>
          <a:p>
            <a:r>
              <a:rPr lang="en-US" sz="1800" dirty="0"/>
              <a:t>Cognitive Radio:</a:t>
            </a:r>
          </a:p>
          <a:p>
            <a:pPr lvl="1"/>
            <a:r>
              <a:rPr lang="en-US" sz="1600" dirty="0"/>
              <a:t>Feb. 26: “Breaking Spectrum Gridlock With Cognitive Radios: An Information Theoretic Perspective” - Presented by </a:t>
            </a:r>
            <a:r>
              <a:rPr lang="en-US" sz="1600" dirty="0" err="1"/>
              <a:t>Naroa</a:t>
            </a:r>
            <a:endParaRPr lang="en-US" sz="1600" dirty="0"/>
          </a:p>
          <a:p>
            <a:pPr lvl="1"/>
            <a:r>
              <a:rPr lang="en-US" sz="1600" dirty="0"/>
              <a:t>March 3: "</a:t>
            </a:r>
            <a:r>
              <a:rPr lang="en-US" sz="1600" dirty="0" err="1"/>
              <a:t>Multiantenna</a:t>
            </a:r>
            <a:r>
              <a:rPr lang="en-US" sz="1600" dirty="0"/>
              <a:t>-assisted spectrum sensing for cognitive radio." - Presented by </a:t>
            </a:r>
            <a:r>
              <a:rPr lang="en-US" sz="1600" dirty="0" smtClean="0"/>
              <a:t>Christina</a:t>
            </a:r>
            <a:endParaRPr lang="en-US" sz="2000" dirty="0"/>
          </a:p>
          <a:p>
            <a:r>
              <a:rPr lang="en-US" sz="1800" dirty="0"/>
              <a:t>Sensor Networks:</a:t>
            </a:r>
          </a:p>
          <a:p>
            <a:pPr lvl="1"/>
            <a:r>
              <a:rPr lang="en-US" sz="1600" dirty="0"/>
              <a:t>March </a:t>
            </a:r>
            <a:r>
              <a:rPr lang="en-US" sz="1600" dirty="0" smtClean="0"/>
              <a:t>5 (to be rescheduled): </a:t>
            </a:r>
            <a:r>
              <a:rPr lang="en-US" sz="1600" dirty="0"/>
              <a:t>“Routing techniques in wireless sensor networks: a survey” Presented by Abbas. </a:t>
            </a:r>
          </a:p>
          <a:p>
            <a:pPr lvl="1"/>
            <a:r>
              <a:rPr lang="en-US" sz="1600" dirty="0"/>
              <a:t>March 10: "Energy-Efficient Communication Protocol for Wireless </a:t>
            </a:r>
            <a:r>
              <a:rPr lang="en-US" sz="1600" dirty="0" err="1"/>
              <a:t>Microsensor</a:t>
            </a:r>
            <a:r>
              <a:rPr lang="en-US" sz="1600" dirty="0"/>
              <a:t> Networks" – presented by </a:t>
            </a:r>
            <a:r>
              <a:rPr lang="en-US" sz="1600" dirty="0" smtClean="0"/>
              <a:t>Stefan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30451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696"/>
          <p:cNvSpPr>
            <a:spLocks noChangeArrowheads="1"/>
          </p:cNvSpPr>
          <p:nvPr/>
        </p:nvSpPr>
        <p:spPr bwMode="auto">
          <a:xfrm>
            <a:off x="26988" y="6731000"/>
            <a:ext cx="1165225" cy="1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500" smtClean="0">
                <a:solidFill>
                  <a:srgbClr val="FFFFFF"/>
                </a:solidFill>
                <a:latin typeface="Arial" pitchFamily="34" charset="0"/>
              </a:rPr>
              <a:t>8C32810.43-Cimini-7/98</a:t>
            </a:r>
          </a:p>
        </p:txBody>
      </p:sp>
      <p:sp>
        <p:nvSpPr>
          <p:cNvPr id="20484" name="Rectangle 6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Review of </a:t>
            </a:r>
            <a:r>
              <a:rPr lang="en-US" altLang="en-US" dirty="0" smtClean="0"/>
              <a:t>Last </a:t>
            </a:r>
            <a:r>
              <a:rPr lang="en-US" altLang="en-US" dirty="0" smtClean="0"/>
              <a:t>Lecture</a:t>
            </a:r>
          </a:p>
        </p:txBody>
      </p:sp>
      <p:sp>
        <p:nvSpPr>
          <p:cNvPr id="15030" name="Content Placeholder 695"/>
          <p:cNvSpPr>
            <a:spLocks noGrp="1" noChangeArrowheads="1"/>
          </p:cNvSpPr>
          <p:nvPr>
            <p:ph idx="1"/>
          </p:nvPr>
        </p:nvSpPr>
        <p:spPr>
          <a:xfrm>
            <a:off x="258763" y="1655763"/>
            <a:ext cx="8091487" cy="5238999"/>
          </a:xfrm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Small Cells, </a:t>
            </a:r>
            <a:r>
              <a:rPr lang="en-US" sz="2400" dirty="0" err="1" smtClean="0">
                <a:latin typeface="+mj-lt"/>
              </a:rPr>
              <a:t>HetNets</a:t>
            </a:r>
            <a:r>
              <a:rPr lang="en-US" sz="2400" dirty="0" smtClean="0">
                <a:latin typeface="+mj-lt"/>
              </a:rPr>
              <a:t>, and </a:t>
            </a:r>
            <a:r>
              <a:rPr lang="en-US" sz="2400" dirty="0" err="1" smtClean="0">
                <a:latin typeface="+mj-lt"/>
              </a:rPr>
              <a:t>SoN</a:t>
            </a:r>
            <a:endParaRPr lang="en-US" sz="2400" dirty="0" smtClean="0">
              <a:latin typeface="+mj-lt"/>
            </a:endParaRPr>
          </a:p>
          <a:p>
            <a:pPr lvl="1">
              <a:defRPr/>
            </a:pPr>
            <a:r>
              <a:rPr lang="en-US" sz="2000" dirty="0" smtClean="0">
                <a:latin typeface="+mj-lt"/>
              </a:rPr>
              <a:t>Small cells key to large capacity increases</a:t>
            </a:r>
          </a:p>
          <a:p>
            <a:pPr lvl="1">
              <a:defRPr/>
            </a:pPr>
            <a:r>
              <a:rPr lang="en-US" sz="2000" dirty="0" smtClean="0">
                <a:latin typeface="+mj-lt"/>
              </a:rPr>
              <a:t>Must be deployed in an automated fashion (</a:t>
            </a:r>
            <a:r>
              <a:rPr lang="en-US" sz="2000" dirty="0" err="1" smtClean="0">
                <a:latin typeface="+mj-lt"/>
              </a:rPr>
              <a:t>SoN</a:t>
            </a:r>
            <a:r>
              <a:rPr lang="en-US" sz="2000" dirty="0" smtClean="0">
                <a:latin typeface="+mj-lt"/>
              </a:rPr>
              <a:t>)</a:t>
            </a:r>
          </a:p>
          <a:p>
            <a:pPr lvl="1">
              <a:defRPr/>
            </a:pPr>
            <a:r>
              <a:rPr lang="en-US" sz="2000" dirty="0" smtClean="0">
                <a:latin typeface="+mj-lt"/>
              </a:rPr>
              <a:t>Resistance from large cell vendors and carriers</a:t>
            </a:r>
          </a:p>
          <a:p>
            <a:pPr lvl="2">
              <a:defRPr/>
            </a:pPr>
            <a:endParaRPr lang="en-US" sz="1600" dirty="0">
              <a:latin typeface="+mj-lt"/>
            </a:endParaRPr>
          </a:p>
          <a:p>
            <a:pPr>
              <a:defRPr/>
            </a:pPr>
            <a:r>
              <a:rPr lang="en-US" sz="2400" dirty="0" smtClean="0">
                <a:latin typeface="+mj-lt"/>
              </a:rPr>
              <a:t>Shannon Capacity of Cellular Systems</a:t>
            </a:r>
          </a:p>
          <a:p>
            <a:pPr lvl="1">
              <a:defRPr/>
            </a:pPr>
            <a:r>
              <a:rPr lang="en-US" sz="2000" dirty="0" err="1" smtClean="0">
                <a:latin typeface="+mj-lt"/>
              </a:rPr>
              <a:t>Wyner</a:t>
            </a:r>
            <a:r>
              <a:rPr lang="en-US" sz="2000" dirty="0" smtClean="0">
                <a:latin typeface="+mj-lt"/>
              </a:rPr>
              <a:t> model: Achievable rate region with out-of  cell interference captures by propagation parameter </a:t>
            </a:r>
            <a:r>
              <a:rPr lang="en-US" sz="2000" dirty="0" smtClean="0">
                <a:latin typeface="Symbol" panose="05050102010706020507" pitchFamily="18" charset="2"/>
              </a:rPr>
              <a:t>a</a:t>
            </a:r>
          </a:p>
          <a:p>
            <a:pPr lvl="1">
              <a:defRPr/>
            </a:pPr>
            <a:r>
              <a:rPr lang="en-US" sz="2000" dirty="0">
                <a:latin typeface="+mj-lt"/>
              </a:rPr>
              <a:t>Optimal scheme uses TDMA within a </a:t>
            </a:r>
            <a:r>
              <a:rPr lang="en-US" sz="2000" dirty="0" smtClean="0">
                <a:latin typeface="+mj-lt"/>
              </a:rPr>
              <a:t>cell, treats out-of-cell interference via joint decoding. </a:t>
            </a:r>
          </a:p>
          <a:p>
            <a:pPr lvl="2">
              <a:defRPr/>
            </a:pPr>
            <a:endParaRPr lang="en-US" sz="1600" dirty="0">
              <a:latin typeface="+mj-lt"/>
            </a:endParaRPr>
          </a:p>
          <a:p>
            <a:pPr lvl="0">
              <a:lnSpc>
                <a:spcPct val="80000"/>
              </a:lnSpc>
            </a:pPr>
            <a:r>
              <a:rPr lang="en-US" altLang="en-US" sz="2400" dirty="0" smtClean="0"/>
              <a:t>Area </a:t>
            </a:r>
            <a:r>
              <a:rPr lang="en-US" altLang="en-US" sz="2400" dirty="0"/>
              <a:t>Spectral Efficiency: </a:t>
            </a:r>
            <a:r>
              <a:rPr lang="en-US" altLang="en-US" sz="2400" dirty="0" err="1"/>
              <a:t>A</a:t>
            </a:r>
            <a:r>
              <a:rPr lang="en-US" altLang="en-US" sz="2400" baseline="-25000" dirty="0" err="1"/>
              <a:t>e</a:t>
            </a:r>
            <a:r>
              <a:rPr lang="en-US" altLang="en-US" sz="2400" dirty="0"/>
              <a:t>=</a:t>
            </a:r>
            <a:r>
              <a:rPr lang="en-US" altLang="en-US" sz="2800" dirty="0" err="1">
                <a:latin typeface="Symbol" pitchFamily="18" charset="2"/>
              </a:rPr>
              <a:t>S</a:t>
            </a:r>
            <a:r>
              <a:rPr lang="en-US" altLang="en-US" sz="2400" dirty="0" err="1"/>
              <a:t>R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/(</a:t>
            </a:r>
            <a:r>
              <a:rPr lang="en-US" altLang="en-US" sz="2400" dirty="0">
                <a:latin typeface="Symbol" pitchFamily="18" charset="2"/>
              </a:rPr>
              <a:t>.25</a:t>
            </a:r>
            <a:r>
              <a:rPr lang="en-US" altLang="en-US" sz="2400" dirty="0"/>
              <a:t>D</a:t>
            </a:r>
            <a:r>
              <a:rPr lang="en-US" altLang="en-US" sz="2400" baseline="30000" dirty="0"/>
              <a:t>2</a:t>
            </a:r>
            <a:r>
              <a:rPr lang="en-US" altLang="en-US" sz="2400" dirty="0">
                <a:latin typeface="Symbol" pitchFamily="18" charset="2"/>
              </a:rPr>
              <a:t>p</a:t>
            </a:r>
            <a:r>
              <a:rPr lang="en-US" altLang="en-US" sz="2400" dirty="0"/>
              <a:t>) bps/Hz/Km</a:t>
            </a:r>
            <a:r>
              <a:rPr lang="en-US" altLang="en-US" sz="2400" baseline="30000" dirty="0"/>
              <a:t>2</a:t>
            </a:r>
            <a:r>
              <a:rPr lang="en-US" altLang="en-US" sz="2400" dirty="0"/>
              <a:t>.</a:t>
            </a:r>
          </a:p>
          <a:p>
            <a:pPr lvl="1">
              <a:defRPr/>
            </a:pPr>
            <a:r>
              <a:rPr lang="en-US" sz="2000" dirty="0" smtClean="0">
                <a:latin typeface="+mj-lt"/>
              </a:rPr>
              <a:t>For </a:t>
            </a:r>
            <a:r>
              <a:rPr lang="en-US" sz="2000" dirty="0">
                <a:latin typeface="+mj-lt"/>
              </a:rPr>
              <a:t>BER fixed, </a:t>
            </a:r>
            <a:r>
              <a:rPr lang="en-US" sz="2000" dirty="0" smtClean="0">
                <a:latin typeface="+mj-lt"/>
              </a:rPr>
              <a:t>captures tradeoff </a:t>
            </a:r>
            <a:r>
              <a:rPr lang="en-US" sz="2000" dirty="0">
                <a:latin typeface="+mj-lt"/>
              </a:rPr>
              <a:t>between reuse distance and link spectral efficiency (bps/Hz</a:t>
            </a:r>
            <a:r>
              <a:rPr lang="en-US" sz="2000" dirty="0" smtClean="0">
                <a:latin typeface="+mj-lt"/>
              </a:rPr>
              <a:t>).</a:t>
            </a:r>
          </a:p>
          <a:p>
            <a:pPr lvl="1">
              <a:defRPr/>
            </a:pPr>
            <a:r>
              <a:rPr lang="en-US" sz="2000" dirty="0" smtClean="0">
                <a:latin typeface="+mj-lt"/>
              </a:rPr>
              <a:t>Quantifies increase in ASE due to reduced cell size and reduced reuse distance</a:t>
            </a:r>
            <a:endParaRPr lang="en-US" sz="2000" dirty="0"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541694" y="1663796"/>
            <a:ext cx="2411911" cy="2012602"/>
            <a:chOff x="5222883" y="2212779"/>
            <a:chExt cx="3678677" cy="4816832"/>
          </a:xfrm>
        </p:grpSpPr>
        <p:pic>
          <p:nvPicPr>
            <p:cNvPr id="696" name="Picture 18" descr="oblak_2d"/>
            <p:cNvPicPr>
              <a:picLocks noChangeAspect="1" noChangeArrowheads="1"/>
            </p:cNvPicPr>
            <p:nvPr/>
          </p:nvPicPr>
          <p:blipFill>
            <a:blip r:embed="rId2" cstate="print">
              <a:alphaModFix amt="30000"/>
            </a:blip>
            <a:srcRect/>
            <a:stretch>
              <a:fillRect/>
            </a:stretch>
          </p:blipFill>
          <p:spPr bwMode="auto">
            <a:xfrm>
              <a:off x="5843405" y="3381663"/>
              <a:ext cx="3058155" cy="1388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7" name="Rounded Rectangle 696"/>
            <p:cNvSpPr/>
            <p:nvPr/>
          </p:nvSpPr>
          <p:spPr bwMode="auto">
            <a:xfrm>
              <a:off x="6972211" y="2212779"/>
              <a:ext cx="1600200" cy="9906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n-US" sz="1200" kern="0" dirty="0" err="1" smtClean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  <a:t>SoN</a:t>
              </a:r>
              <a:r>
                <a:rPr lang="en-US" sz="1200" kern="0" dirty="0" smtClean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  <a:t/>
              </a:r>
              <a:br>
                <a:rPr lang="en-US" sz="1200" kern="0" dirty="0" smtClean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</a:br>
              <a:r>
                <a:rPr lang="en-US" sz="1200" kern="0" dirty="0" smtClean="0">
                  <a:solidFill>
                    <a:srgbClr val="FFFFFF"/>
                  </a:solidFill>
                  <a:latin typeface="Arial"/>
                  <a:ea typeface="ＭＳ Ｐゴシック" pitchFamily="29" charset="-128"/>
                  <a:cs typeface="Arial"/>
                </a:rPr>
                <a:t>Server</a:t>
              </a:r>
              <a:endParaRPr lang="en-US" sz="1200" kern="0" dirty="0">
                <a:solidFill>
                  <a:srgbClr val="FFFFFF"/>
                </a:solidFill>
                <a:latin typeface="Arial"/>
                <a:ea typeface="ＭＳ Ｐゴシック" pitchFamily="29" charset="-128"/>
                <a:cs typeface="Arial"/>
              </a:endParaRPr>
            </a:p>
          </p:txBody>
        </p:sp>
        <p:pic>
          <p:nvPicPr>
            <p:cNvPr id="698" name="Picture 2" descr="stolp_gs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58165" y="5318572"/>
              <a:ext cx="439732" cy="1173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9" name="Picture 2" descr="stolp_gs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55002" y="5520351"/>
              <a:ext cx="482360" cy="1286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0" name="Rounded Rectangle 699"/>
            <p:cNvSpPr/>
            <p:nvPr/>
          </p:nvSpPr>
          <p:spPr bwMode="auto">
            <a:xfrm>
              <a:off x="8481854" y="5686179"/>
              <a:ext cx="216000" cy="1080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200" b="0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pic>
          <p:nvPicPr>
            <p:cNvPr id="701" name="Picture 2" descr="piko_0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63928" y="5558979"/>
              <a:ext cx="273493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2" name="Picture 2" descr="piko_0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70837" y="5815179"/>
              <a:ext cx="273493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3" name="Freeform 702"/>
            <p:cNvSpPr/>
            <p:nvPr/>
          </p:nvSpPr>
          <p:spPr bwMode="auto">
            <a:xfrm>
              <a:off x="7142323" y="3195126"/>
              <a:ext cx="799868" cy="2260054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200" b="0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704" name="Rounded Rectangle 703"/>
            <p:cNvSpPr/>
            <p:nvPr/>
          </p:nvSpPr>
          <p:spPr bwMode="auto">
            <a:xfrm>
              <a:off x="7123389" y="5500728"/>
              <a:ext cx="216000" cy="1080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200" b="0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705" name="Freeform 704"/>
            <p:cNvSpPr/>
            <p:nvPr/>
          </p:nvSpPr>
          <p:spPr bwMode="auto">
            <a:xfrm flipH="1">
              <a:off x="8314097" y="3185409"/>
              <a:ext cx="167757" cy="2485835"/>
            </a:xfrm>
            <a:custGeom>
              <a:avLst/>
              <a:gdLst>
                <a:gd name="connsiteX0" fmla="*/ 175638 w 204911"/>
                <a:gd name="connsiteY0" fmla="*/ 0 h 2485835"/>
                <a:gd name="connsiteX1" fmla="*/ 175638 w 204911"/>
                <a:gd name="connsiteY1" fmla="*/ 1567157 h 2485835"/>
                <a:gd name="connsiteX2" fmla="*/ 0 w 204911"/>
                <a:gd name="connsiteY2" fmla="*/ 2485835 h 248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911" h="2485835">
                  <a:moveTo>
                    <a:pt x="175638" y="0"/>
                  </a:moveTo>
                  <a:cubicBezTo>
                    <a:pt x="190274" y="576425"/>
                    <a:pt x="204911" y="1152851"/>
                    <a:pt x="175638" y="1567157"/>
                  </a:cubicBezTo>
                  <a:cubicBezTo>
                    <a:pt x="146365" y="1981463"/>
                    <a:pt x="0" y="2485835"/>
                    <a:pt x="0" y="248583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200" b="0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pic>
          <p:nvPicPr>
            <p:cNvPr id="706" name="Picture 2" descr="piko_0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05660" y="5635179"/>
              <a:ext cx="273493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7" name="TextBox 706"/>
            <p:cNvSpPr txBox="1"/>
            <p:nvPr/>
          </p:nvSpPr>
          <p:spPr>
            <a:xfrm>
              <a:off x="5222883" y="6477153"/>
              <a:ext cx="1318301" cy="552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 smtClean="0">
                  <a:solidFill>
                    <a:prstClr val="black"/>
                  </a:solidFill>
                  <a:latin typeface="Arial"/>
                  <a:cs typeface="Arial"/>
                </a:rPr>
                <a:t>Macrocell</a:t>
              </a:r>
              <a:r>
                <a:rPr lang="en-US" sz="900" dirty="0" smtClean="0">
                  <a:solidFill>
                    <a:prstClr val="black"/>
                  </a:solidFill>
                  <a:latin typeface="Arial"/>
                  <a:cs typeface="Arial"/>
                </a:rPr>
                <a:t> BS</a:t>
              </a:r>
              <a:endParaRPr lang="en-US" sz="9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08" name="Freeform 707"/>
            <p:cNvSpPr/>
            <p:nvPr/>
          </p:nvSpPr>
          <p:spPr bwMode="auto">
            <a:xfrm>
              <a:off x="6578639" y="3195125"/>
              <a:ext cx="591283" cy="2185231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200" b="0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709" name="Rounded Rectangle 708"/>
            <p:cNvSpPr/>
            <p:nvPr/>
          </p:nvSpPr>
          <p:spPr bwMode="auto">
            <a:xfrm>
              <a:off x="6470640" y="5433146"/>
              <a:ext cx="216000" cy="108000"/>
            </a:xfrm>
            <a:prstGeom prst="round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200" b="0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710" name="TextBox 709"/>
            <p:cNvSpPr txBox="1"/>
            <p:nvPr/>
          </p:nvSpPr>
          <p:spPr>
            <a:xfrm>
              <a:off x="6228242" y="6115314"/>
              <a:ext cx="1318301" cy="552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prstClr val="black"/>
                  </a:solidFill>
                  <a:latin typeface="Arial"/>
                  <a:cs typeface="Arial"/>
                </a:rPr>
                <a:t>Small cell BS</a:t>
              </a:r>
              <a:endParaRPr lang="en-US" sz="9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11" name="TextBox 710"/>
            <p:cNvSpPr txBox="1"/>
            <p:nvPr/>
          </p:nvSpPr>
          <p:spPr>
            <a:xfrm>
              <a:off x="5973832" y="5139888"/>
              <a:ext cx="474805" cy="515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prstClr val="black"/>
                  </a:solidFill>
                  <a:latin typeface="Arial"/>
                  <a:cs typeface="Arial"/>
                </a:rPr>
                <a:t>X2</a:t>
              </a:r>
              <a:endParaRPr lang="en-US" sz="8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12" name="TextBox 711"/>
            <p:cNvSpPr txBox="1"/>
            <p:nvPr/>
          </p:nvSpPr>
          <p:spPr>
            <a:xfrm>
              <a:off x="8053482" y="5380356"/>
              <a:ext cx="474805" cy="515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prstClr val="black"/>
                  </a:solidFill>
                  <a:latin typeface="Arial"/>
                  <a:cs typeface="Arial"/>
                </a:rPr>
                <a:t>X2</a:t>
              </a:r>
              <a:endParaRPr lang="en-US" sz="8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13" name="TextBox 712"/>
            <p:cNvSpPr txBox="1"/>
            <p:nvPr/>
          </p:nvSpPr>
          <p:spPr>
            <a:xfrm>
              <a:off x="7436662" y="5249132"/>
              <a:ext cx="474805" cy="515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prstClr val="black"/>
                  </a:solidFill>
                  <a:latin typeface="Arial"/>
                  <a:cs typeface="Arial"/>
                </a:rPr>
                <a:t>X2</a:t>
              </a:r>
              <a:endParaRPr lang="en-US" sz="8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714" name="TextBox 713"/>
            <p:cNvSpPr txBox="1"/>
            <p:nvPr/>
          </p:nvSpPr>
          <p:spPr>
            <a:xfrm>
              <a:off x="6704369" y="5152891"/>
              <a:ext cx="474805" cy="515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prstClr val="black"/>
                  </a:solidFill>
                  <a:latin typeface="Arial"/>
                  <a:cs typeface="Arial"/>
                </a:rPr>
                <a:t>X2</a:t>
              </a:r>
              <a:endParaRPr lang="en-US" sz="8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cxnSp>
          <p:nvCxnSpPr>
            <p:cNvPr id="715" name="Straight Connector 714"/>
            <p:cNvCxnSpPr/>
            <p:nvPr/>
          </p:nvCxnSpPr>
          <p:spPr bwMode="auto">
            <a:xfrm>
              <a:off x="5843405" y="5487146"/>
              <a:ext cx="593519" cy="13582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716" name="Straight Connector 715"/>
            <p:cNvCxnSpPr/>
            <p:nvPr/>
          </p:nvCxnSpPr>
          <p:spPr bwMode="auto">
            <a:xfrm>
              <a:off x="7381577" y="5547348"/>
              <a:ext cx="346427" cy="229599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717" name="Straight Connector 716"/>
            <p:cNvCxnSpPr/>
            <p:nvPr/>
          </p:nvCxnSpPr>
          <p:spPr bwMode="auto">
            <a:xfrm flipV="1">
              <a:off x="8069357" y="5758013"/>
              <a:ext cx="421757" cy="35492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718" name="Straight Connector 717"/>
            <p:cNvCxnSpPr/>
            <p:nvPr/>
          </p:nvCxnSpPr>
          <p:spPr bwMode="auto">
            <a:xfrm>
              <a:off x="6704370" y="5518899"/>
              <a:ext cx="385968" cy="40080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719" name="Freeform 718"/>
            <p:cNvSpPr/>
            <p:nvPr/>
          </p:nvSpPr>
          <p:spPr bwMode="auto">
            <a:xfrm>
              <a:off x="5636959" y="3146121"/>
              <a:ext cx="1335252" cy="2185231"/>
            </a:xfrm>
            <a:custGeom>
              <a:avLst/>
              <a:gdLst>
                <a:gd name="connsiteX0" fmla="*/ 1191188 w 1191188"/>
                <a:gd name="connsiteY0" fmla="*/ 0 h 2499345"/>
                <a:gd name="connsiteX1" fmla="*/ 934486 w 1191188"/>
                <a:gd name="connsiteY1" fmla="*/ 1229407 h 2499345"/>
                <a:gd name="connsiteX2" fmla="*/ 150869 w 1191188"/>
                <a:gd name="connsiteY2" fmla="*/ 1769806 h 2499345"/>
                <a:gd name="connsiteX3" fmla="*/ 29273 w 1191188"/>
                <a:gd name="connsiteY3" fmla="*/ 2499345 h 249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188" h="2499345">
                  <a:moveTo>
                    <a:pt x="1191188" y="0"/>
                  </a:moveTo>
                  <a:cubicBezTo>
                    <a:pt x="1149530" y="467219"/>
                    <a:pt x="1107872" y="934439"/>
                    <a:pt x="934486" y="1229407"/>
                  </a:cubicBezTo>
                  <a:cubicBezTo>
                    <a:pt x="761100" y="1524375"/>
                    <a:pt x="301738" y="1558150"/>
                    <a:pt x="150869" y="1769806"/>
                  </a:cubicBezTo>
                  <a:cubicBezTo>
                    <a:pt x="0" y="1981462"/>
                    <a:pt x="29273" y="2499345"/>
                    <a:pt x="29273" y="249934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200" b="0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720" name="Freeform 719"/>
            <p:cNvSpPr/>
            <p:nvPr/>
          </p:nvSpPr>
          <p:spPr bwMode="auto">
            <a:xfrm>
              <a:off x="7969605" y="3151552"/>
              <a:ext cx="167757" cy="2485835"/>
            </a:xfrm>
            <a:custGeom>
              <a:avLst/>
              <a:gdLst>
                <a:gd name="connsiteX0" fmla="*/ 175638 w 204911"/>
                <a:gd name="connsiteY0" fmla="*/ 0 h 2485835"/>
                <a:gd name="connsiteX1" fmla="*/ 175638 w 204911"/>
                <a:gd name="connsiteY1" fmla="*/ 1567157 h 2485835"/>
                <a:gd name="connsiteX2" fmla="*/ 0 w 204911"/>
                <a:gd name="connsiteY2" fmla="*/ 2485835 h 2485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911" h="2485835">
                  <a:moveTo>
                    <a:pt x="175638" y="0"/>
                  </a:moveTo>
                  <a:cubicBezTo>
                    <a:pt x="190274" y="576425"/>
                    <a:pt x="204911" y="1152851"/>
                    <a:pt x="175638" y="1567157"/>
                  </a:cubicBezTo>
                  <a:cubicBezTo>
                    <a:pt x="146365" y="1981463"/>
                    <a:pt x="0" y="2485835"/>
                    <a:pt x="0" y="2485835"/>
                  </a:cubicBezTo>
                </a:path>
              </a:pathLst>
            </a:custGeom>
            <a:noFill/>
            <a:ln w="38100" cap="flat" cmpd="sng" algn="ctr">
              <a:solidFill>
                <a:srgbClr val="1EA4CF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200" b="0" kern="0" dirty="0">
                <a:solidFill>
                  <a:srgbClr val="000000"/>
                </a:solidFill>
                <a:latin typeface="Arial" pitchFamily="29" charset="0"/>
                <a:ea typeface="ＭＳ Ｐゴシック" pitchFamily="29" charset="-128"/>
                <a:cs typeface="ＭＳ Ｐゴシック" pitchFamily="29" charset="-128"/>
              </a:endParaRPr>
            </a:p>
          </p:txBody>
        </p:sp>
        <p:sp>
          <p:nvSpPr>
            <p:cNvPr id="721" name="TextBox 720"/>
            <p:cNvSpPr txBox="1"/>
            <p:nvPr/>
          </p:nvSpPr>
          <p:spPr>
            <a:xfrm>
              <a:off x="6320661" y="3896122"/>
              <a:ext cx="2172185" cy="736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prstClr val="black"/>
                  </a:solidFill>
                  <a:latin typeface="Arial"/>
                  <a:cs typeface="Arial"/>
                </a:rPr>
                <a:t>IP Network</a:t>
              </a:r>
              <a:endParaRPr lang="en-US" sz="14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36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941320"/>
            <a:ext cx="7848600" cy="1143000"/>
          </a:xfrm>
        </p:spPr>
        <p:txBody>
          <a:bodyPr/>
          <a:lstStyle/>
          <a:p>
            <a:r>
              <a:rPr lang="en-US" dirty="0" smtClean="0"/>
              <a:t>MUD, Smart Antennas</a:t>
            </a:r>
            <a:br>
              <a:rPr lang="en-US" dirty="0" smtClean="0"/>
            </a:br>
            <a:r>
              <a:rPr lang="en-US" dirty="0" smtClean="0"/>
              <a:t>and MIMO in Cellular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8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658938"/>
            <a:ext cx="5848350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710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MUD in Cellular</a:t>
            </a: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6018213" y="1665288"/>
            <a:ext cx="3051175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i="1" smtClean="0">
                <a:solidFill>
                  <a:srgbClr val="474747"/>
                </a:solidFill>
              </a:rPr>
              <a:t>In </a:t>
            </a:r>
            <a:r>
              <a:rPr lang="en-US" altLang="en-US" sz="1400" b="1" i="1" u="sng" smtClean="0">
                <a:solidFill>
                  <a:srgbClr val="FF0000"/>
                </a:solidFill>
              </a:rPr>
              <a:t>the uplink scenario</a:t>
            </a:r>
            <a:r>
              <a:rPr lang="en-US" altLang="en-US" sz="1400" i="1" smtClean="0">
                <a:solidFill>
                  <a:srgbClr val="474747"/>
                </a:solidFill>
              </a:rPr>
              <a:t>, the BS RX must decode all K desired users, while suppressing other-cell interference from many independent users. Because it is challenging to dynamically synchronize all K desired users, they generally transmit asynchronously with respect to each other, making orthogonal</a:t>
            </a:r>
          </a:p>
          <a:p>
            <a:r>
              <a:rPr lang="en-US" altLang="en-US" sz="1400" i="1" smtClean="0">
                <a:solidFill>
                  <a:srgbClr val="474747"/>
                </a:solidFill>
              </a:rPr>
              <a:t>spreading codes unviable.</a:t>
            </a:r>
            <a:endParaRPr lang="en-US" altLang="en-US" sz="1400" smtClean="0">
              <a:solidFill>
                <a:srgbClr val="474747"/>
              </a:solidFill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39700" y="3956050"/>
            <a:ext cx="5757863" cy="560388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471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4217988"/>
            <a:ext cx="591185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7111" name="Rectangle 6"/>
          <p:cNvSpPr>
            <a:spLocks noChangeArrowheads="1"/>
          </p:cNvSpPr>
          <p:nvPr/>
        </p:nvSpPr>
        <p:spPr bwMode="auto">
          <a:xfrm>
            <a:off x="3097213" y="6550025"/>
            <a:ext cx="5854700" cy="560388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7112" name="TextBox 8"/>
          <p:cNvSpPr txBox="1">
            <a:spLocks noChangeArrowheads="1"/>
          </p:cNvSpPr>
          <p:nvPr/>
        </p:nvSpPr>
        <p:spPr bwMode="auto">
          <a:xfrm>
            <a:off x="112713" y="4189413"/>
            <a:ext cx="2994025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i="1" smtClean="0">
                <a:solidFill>
                  <a:srgbClr val="474747"/>
                </a:solidFill>
              </a:rPr>
              <a:t>In the </a:t>
            </a:r>
            <a:r>
              <a:rPr lang="en-US" altLang="en-US" sz="1400" b="1" i="1" u="sng" smtClean="0">
                <a:solidFill>
                  <a:srgbClr val="FF0000"/>
                </a:solidFill>
              </a:rPr>
              <a:t>downlink scenario</a:t>
            </a:r>
            <a:r>
              <a:rPr lang="en-US" altLang="en-US" sz="1400" i="1" smtClean="0">
                <a:solidFill>
                  <a:srgbClr val="474747"/>
                </a:solidFill>
              </a:rPr>
              <a:t>, each RX only needs to decode its own signal, while suppressing other-cell interference from just a few dominant neighboring cells. Because all K users’ signals originate at the base station, the link is synchronous and the K – 1 intracell interferers can be orthogonalized at the base station transmitter. Typically, though, some orthogonality is lost in the channel.</a:t>
            </a:r>
            <a:endParaRPr lang="en-US" altLang="en-US" sz="1400" smtClean="0">
              <a:solidFill>
                <a:srgbClr val="4747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8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MIMO in Cellular:</a:t>
            </a:r>
            <a:br>
              <a:rPr lang="en-US" altLang="en-US" smtClean="0"/>
            </a:br>
            <a:r>
              <a:rPr lang="en-US" altLang="en-US" i="1" smtClean="0"/>
              <a:t>Performance Benefits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413" y="1722438"/>
            <a:ext cx="7989887" cy="4733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Antenna gain </a:t>
            </a:r>
            <a:r>
              <a:rPr lang="en-US" altLang="en-US" sz="2800" smtClean="0">
                <a:cs typeface="Times New Roman" pitchFamily="18" charset="0"/>
                <a:sym typeface="Symbol" pitchFamily="18" charset="2"/>
              </a:rPr>
              <a:t> </a:t>
            </a:r>
            <a:r>
              <a:rPr lang="en-US" altLang="en-US" sz="2800" smtClean="0">
                <a:cs typeface="Times New Roman" pitchFamily="18" charset="0"/>
              </a:rPr>
              <a:t>extended battery life, extended range, and higher throughput</a:t>
            </a:r>
          </a:p>
          <a:p>
            <a:pPr lvl="1">
              <a:lnSpc>
                <a:spcPct val="20000"/>
              </a:lnSpc>
            </a:pPr>
            <a:endParaRPr lang="en-US" altLang="en-US" sz="24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Diversity gain </a:t>
            </a:r>
            <a:r>
              <a:rPr lang="en-US" altLang="en-US" sz="2800" smtClean="0">
                <a:cs typeface="Times New Roman" pitchFamily="18" charset="0"/>
                <a:sym typeface="Symbol" pitchFamily="18" charset="2"/>
              </a:rPr>
              <a:t> </a:t>
            </a:r>
            <a:r>
              <a:rPr lang="en-US" altLang="en-US" sz="2800" smtClean="0">
                <a:cs typeface="Times New Roman" pitchFamily="18" charset="0"/>
              </a:rPr>
              <a:t>improved reliability, more robust operation of services </a:t>
            </a:r>
          </a:p>
          <a:p>
            <a:pPr lvl="1">
              <a:lnSpc>
                <a:spcPct val="10000"/>
              </a:lnSpc>
            </a:pPr>
            <a:endParaRPr lang="en-US" altLang="en-US" sz="24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Interference suppression (TXBF) </a:t>
            </a:r>
            <a:r>
              <a:rPr lang="en-US" altLang="en-US" sz="2800" smtClean="0">
                <a:cs typeface="Times New Roman" pitchFamily="18" charset="0"/>
                <a:sym typeface="Symbol" pitchFamily="18" charset="2"/>
              </a:rPr>
              <a:t> improved quality, reliability, and robustness</a:t>
            </a:r>
          </a:p>
          <a:p>
            <a:pPr lvl="1">
              <a:lnSpc>
                <a:spcPct val="20000"/>
              </a:lnSpc>
            </a:pPr>
            <a:endParaRPr lang="en-US" altLang="en-US" sz="2400" smtClean="0"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Multiplexing gain </a:t>
            </a:r>
            <a:r>
              <a:rPr lang="en-US" altLang="en-US" sz="2800" smtClean="0">
                <a:cs typeface="Times New Roman" pitchFamily="18" charset="0"/>
                <a:sym typeface="Symbol" pitchFamily="18" charset="2"/>
              </a:rPr>
              <a:t> higher data rates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>
                <a:cs typeface="Times New Roman" pitchFamily="18" charset="0"/>
              </a:rPr>
              <a:t>Reduced interference to other systems</a:t>
            </a:r>
          </a:p>
        </p:txBody>
      </p:sp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969963" y="5830888"/>
            <a:ext cx="69961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 i="1" smtClean="0">
                <a:solidFill>
                  <a:srgbClr val="FF0000"/>
                </a:solidFill>
              </a:rPr>
              <a:t>Optimal use of MIMO in cellular systems, especially </a:t>
            </a:r>
          </a:p>
          <a:p>
            <a:r>
              <a:rPr lang="en-US" altLang="en-US" b="1" i="1" smtClean="0">
                <a:solidFill>
                  <a:srgbClr val="FF0000"/>
                </a:solidFill>
              </a:rPr>
              <a:t>given practical constraints, remains an open problem</a:t>
            </a:r>
          </a:p>
        </p:txBody>
      </p:sp>
    </p:spTree>
    <p:extLst>
      <p:ext uri="{BB962C8B-B14F-4D97-AF65-F5344CB8AC3E}">
        <p14:creationId xmlns:p14="http://schemas.microsoft.com/office/powerpoint/2010/main" val="336368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11113" y="6731000"/>
            <a:ext cx="1163637" cy="12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500" smtClean="0">
                <a:solidFill>
                  <a:srgbClr val="FFFFFF"/>
                </a:solidFill>
                <a:latin typeface="Arial" charset="0"/>
              </a:rPr>
              <a:t>8C32810.46-Cimini-7/98</a:t>
            </a:r>
          </a:p>
        </p:txBody>
      </p:sp>
      <p:grpSp>
        <p:nvGrpSpPr>
          <p:cNvPr id="35843" name="Group 111"/>
          <p:cNvGrpSpPr>
            <a:grpSpLocks/>
          </p:cNvGrpSpPr>
          <p:nvPr/>
        </p:nvGrpSpPr>
        <p:grpSpPr bwMode="auto">
          <a:xfrm>
            <a:off x="1895475" y="1717675"/>
            <a:ext cx="4386263" cy="2897188"/>
            <a:chOff x="1500" y="767"/>
            <a:chExt cx="2763" cy="1825"/>
          </a:xfrm>
        </p:grpSpPr>
        <p:sp>
          <p:nvSpPr>
            <p:cNvPr id="35846" name="Freeform 5"/>
            <p:cNvSpPr>
              <a:spLocks/>
            </p:cNvSpPr>
            <p:nvPr/>
          </p:nvSpPr>
          <p:spPr bwMode="auto">
            <a:xfrm>
              <a:off x="2036" y="854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47" name="Freeform 6"/>
            <p:cNvSpPr>
              <a:spLocks/>
            </p:cNvSpPr>
            <p:nvPr/>
          </p:nvSpPr>
          <p:spPr bwMode="auto">
            <a:xfrm>
              <a:off x="2035" y="1028"/>
              <a:ext cx="357" cy="174"/>
            </a:xfrm>
            <a:custGeom>
              <a:avLst/>
              <a:gdLst>
                <a:gd name="T0" fmla="*/ 119 w 268"/>
                <a:gd name="T1" fmla="*/ 129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29 h 233"/>
                <a:gd name="T12" fmla="*/ 119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48" name="Freeform 7"/>
            <p:cNvSpPr>
              <a:spLocks/>
            </p:cNvSpPr>
            <p:nvPr/>
          </p:nvSpPr>
          <p:spPr bwMode="auto">
            <a:xfrm>
              <a:off x="3637" y="1028"/>
              <a:ext cx="359" cy="174"/>
            </a:xfrm>
            <a:custGeom>
              <a:avLst/>
              <a:gdLst>
                <a:gd name="T0" fmla="*/ 121 w 269"/>
                <a:gd name="T1" fmla="*/ 129 h 233"/>
                <a:gd name="T2" fmla="*/ 0 w 269"/>
                <a:gd name="T3" fmla="*/ 65 h 233"/>
                <a:gd name="T4" fmla="*/ 121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29 h 233"/>
                <a:gd name="T12" fmla="*/ 121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8" y="232"/>
                  </a:moveTo>
                  <a:lnTo>
                    <a:pt x="0" y="116"/>
                  </a:lnTo>
                  <a:lnTo>
                    <a:pt x="68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8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49" name="Freeform 8"/>
            <p:cNvSpPr>
              <a:spLocks/>
            </p:cNvSpPr>
            <p:nvPr/>
          </p:nvSpPr>
          <p:spPr bwMode="auto">
            <a:xfrm>
              <a:off x="2836" y="941"/>
              <a:ext cx="359" cy="174"/>
            </a:xfrm>
            <a:custGeom>
              <a:avLst/>
              <a:gdLst>
                <a:gd name="T0" fmla="*/ 119 w 269"/>
                <a:gd name="T1" fmla="*/ 129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29 h 233"/>
                <a:gd name="T12" fmla="*/ 119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0" name="Freeform 9"/>
            <p:cNvSpPr>
              <a:spLocks/>
            </p:cNvSpPr>
            <p:nvPr/>
          </p:nvSpPr>
          <p:spPr bwMode="auto">
            <a:xfrm>
              <a:off x="2301" y="767"/>
              <a:ext cx="359" cy="174"/>
            </a:xfrm>
            <a:custGeom>
              <a:avLst/>
              <a:gdLst>
                <a:gd name="T0" fmla="*/ 119 w 269"/>
                <a:gd name="T1" fmla="*/ 129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29 h 233"/>
                <a:gd name="T12" fmla="*/ 119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1" name="Freeform 10"/>
            <p:cNvSpPr>
              <a:spLocks/>
            </p:cNvSpPr>
            <p:nvPr/>
          </p:nvSpPr>
          <p:spPr bwMode="auto">
            <a:xfrm>
              <a:off x="2301" y="941"/>
              <a:ext cx="359" cy="174"/>
            </a:xfrm>
            <a:custGeom>
              <a:avLst/>
              <a:gdLst>
                <a:gd name="T0" fmla="*/ 119 w 269"/>
                <a:gd name="T1" fmla="*/ 129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29 h 233"/>
                <a:gd name="T12" fmla="*/ 119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2" name="Freeform 11"/>
            <p:cNvSpPr>
              <a:spLocks/>
            </p:cNvSpPr>
            <p:nvPr/>
          </p:nvSpPr>
          <p:spPr bwMode="auto">
            <a:xfrm>
              <a:off x="2569" y="1201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3" name="Freeform 12"/>
            <p:cNvSpPr>
              <a:spLocks/>
            </p:cNvSpPr>
            <p:nvPr/>
          </p:nvSpPr>
          <p:spPr bwMode="auto">
            <a:xfrm>
              <a:off x="2569" y="1028"/>
              <a:ext cx="358" cy="174"/>
            </a:xfrm>
            <a:custGeom>
              <a:avLst/>
              <a:gdLst>
                <a:gd name="T0" fmla="*/ 120 w 268"/>
                <a:gd name="T1" fmla="*/ 130 h 232"/>
                <a:gd name="T2" fmla="*/ 0 w 268"/>
                <a:gd name="T3" fmla="*/ 65 h 232"/>
                <a:gd name="T4" fmla="*/ 120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20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4" name="Freeform 13"/>
            <p:cNvSpPr>
              <a:spLocks/>
            </p:cNvSpPr>
            <p:nvPr/>
          </p:nvSpPr>
          <p:spPr bwMode="auto">
            <a:xfrm>
              <a:off x="3104" y="1201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5" name="Freeform 14"/>
            <p:cNvSpPr>
              <a:spLocks/>
            </p:cNvSpPr>
            <p:nvPr/>
          </p:nvSpPr>
          <p:spPr bwMode="auto">
            <a:xfrm>
              <a:off x="3371" y="941"/>
              <a:ext cx="358" cy="174"/>
            </a:xfrm>
            <a:custGeom>
              <a:avLst/>
              <a:gdLst>
                <a:gd name="T0" fmla="*/ 118 w 269"/>
                <a:gd name="T1" fmla="*/ 129 h 233"/>
                <a:gd name="T2" fmla="*/ 0 w 269"/>
                <a:gd name="T3" fmla="*/ 65 h 233"/>
                <a:gd name="T4" fmla="*/ 118 w 269"/>
                <a:gd name="T5" fmla="*/ 0 h 233"/>
                <a:gd name="T6" fmla="*/ 354 w 269"/>
                <a:gd name="T7" fmla="*/ 0 h 233"/>
                <a:gd name="T8" fmla="*/ 475 w 269"/>
                <a:gd name="T9" fmla="*/ 65 h 233"/>
                <a:gd name="T10" fmla="*/ 354 w 269"/>
                <a:gd name="T11" fmla="*/ 129 h 233"/>
                <a:gd name="T12" fmla="*/ 118 w 269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8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6" name="Freeform 15"/>
            <p:cNvSpPr>
              <a:spLocks/>
            </p:cNvSpPr>
            <p:nvPr/>
          </p:nvSpPr>
          <p:spPr bwMode="auto">
            <a:xfrm>
              <a:off x="1768" y="1114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1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1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7" name="Freeform 16"/>
            <p:cNvSpPr>
              <a:spLocks/>
            </p:cNvSpPr>
            <p:nvPr/>
          </p:nvSpPr>
          <p:spPr bwMode="auto">
            <a:xfrm>
              <a:off x="3104" y="1028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8" name="Freeform 17"/>
            <p:cNvSpPr>
              <a:spLocks/>
            </p:cNvSpPr>
            <p:nvPr/>
          </p:nvSpPr>
          <p:spPr bwMode="auto">
            <a:xfrm>
              <a:off x="2569" y="854"/>
              <a:ext cx="358" cy="174"/>
            </a:xfrm>
            <a:custGeom>
              <a:avLst/>
              <a:gdLst>
                <a:gd name="T0" fmla="*/ 120 w 268"/>
                <a:gd name="T1" fmla="*/ 129 h 233"/>
                <a:gd name="T2" fmla="*/ 0 w 268"/>
                <a:gd name="T3" fmla="*/ 65 h 233"/>
                <a:gd name="T4" fmla="*/ 120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29 h 233"/>
                <a:gd name="T12" fmla="*/ 120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59" name="Freeform 18"/>
            <p:cNvSpPr>
              <a:spLocks/>
            </p:cNvSpPr>
            <p:nvPr/>
          </p:nvSpPr>
          <p:spPr bwMode="auto">
            <a:xfrm>
              <a:off x="2303" y="1115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0" name="Freeform 19"/>
            <p:cNvSpPr>
              <a:spLocks/>
            </p:cNvSpPr>
            <p:nvPr/>
          </p:nvSpPr>
          <p:spPr bwMode="auto">
            <a:xfrm>
              <a:off x="2836" y="1115"/>
              <a:ext cx="359" cy="174"/>
            </a:xfrm>
            <a:custGeom>
              <a:avLst/>
              <a:gdLst>
                <a:gd name="T0" fmla="*/ 119 w 269"/>
                <a:gd name="T1" fmla="*/ 130 h 232"/>
                <a:gd name="T2" fmla="*/ 0 w 269"/>
                <a:gd name="T3" fmla="*/ 65 h 232"/>
                <a:gd name="T4" fmla="*/ 119 w 269"/>
                <a:gd name="T5" fmla="*/ 0 h 232"/>
                <a:gd name="T6" fmla="*/ 358 w 269"/>
                <a:gd name="T7" fmla="*/ 0 h 232"/>
                <a:gd name="T8" fmla="*/ 478 w 269"/>
                <a:gd name="T9" fmla="*/ 65 h 232"/>
                <a:gd name="T10" fmla="*/ 358 w 269"/>
                <a:gd name="T11" fmla="*/ 130 h 232"/>
                <a:gd name="T12" fmla="*/ 119 w 269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2"/>
                <a:gd name="T23" fmla="*/ 269 w 269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2">
                  <a:moveTo>
                    <a:pt x="67" y="231"/>
                  </a:moveTo>
                  <a:lnTo>
                    <a:pt x="0" y="115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5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1" name="Freeform 20"/>
            <p:cNvSpPr>
              <a:spLocks/>
            </p:cNvSpPr>
            <p:nvPr/>
          </p:nvSpPr>
          <p:spPr bwMode="auto">
            <a:xfrm>
              <a:off x="3371" y="1115"/>
              <a:ext cx="358" cy="174"/>
            </a:xfrm>
            <a:custGeom>
              <a:avLst/>
              <a:gdLst>
                <a:gd name="T0" fmla="*/ 118 w 269"/>
                <a:gd name="T1" fmla="*/ 130 h 232"/>
                <a:gd name="T2" fmla="*/ 0 w 269"/>
                <a:gd name="T3" fmla="*/ 65 h 232"/>
                <a:gd name="T4" fmla="*/ 118 w 269"/>
                <a:gd name="T5" fmla="*/ 0 h 232"/>
                <a:gd name="T6" fmla="*/ 354 w 269"/>
                <a:gd name="T7" fmla="*/ 0 h 232"/>
                <a:gd name="T8" fmla="*/ 475 w 269"/>
                <a:gd name="T9" fmla="*/ 65 h 232"/>
                <a:gd name="T10" fmla="*/ 354 w 269"/>
                <a:gd name="T11" fmla="*/ 130 h 232"/>
                <a:gd name="T12" fmla="*/ 118 w 269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2"/>
                <a:gd name="T23" fmla="*/ 269 w 269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2">
                  <a:moveTo>
                    <a:pt x="67" y="231"/>
                  </a:moveTo>
                  <a:lnTo>
                    <a:pt x="0" y="115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8" y="115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2" name="Freeform 21"/>
            <p:cNvSpPr>
              <a:spLocks/>
            </p:cNvSpPr>
            <p:nvPr/>
          </p:nvSpPr>
          <p:spPr bwMode="auto">
            <a:xfrm>
              <a:off x="3104" y="854"/>
              <a:ext cx="357" cy="174"/>
            </a:xfrm>
            <a:custGeom>
              <a:avLst/>
              <a:gdLst>
                <a:gd name="T0" fmla="*/ 119 w 268"/>
                <a:gd name="T1" fmla="*/ 129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29 h 233"/>
                <a:gd name="T12" fmla="*/ 119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3" name="Freeform 22"/>
            <p:cNvSpPr>
              <a:spLocks/>
            </p:cNvSpPr>
            <p:nvPr/>
          </p:nvSpPr>
          <p:spPr bwMode="auto">
            <a:xfrm>
              <a:off x="3637" y="1202"/>
              <a:ext cx="358" cy="174"/>
            </a:xfrm>
            <a:custGeom>
              <a:avLst/>
              <a:gdLst>
                <a:gd name="T0" fmla="*/ 118 w 268"/>
                <a:gd name="T1" fmla="*/ 129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29 h 233"/>
                <a:gd name="T12" fmla="*/ 118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4" name="Freeform 23"/>
            <p:cNvSpPr>
              <a:spLocks/>
            </p:cNvSpPr>
            <p:nvPr/>
          </p:nvSpPr>
          <p:spPr bwMode="auto">
            <a:xfrm>
              <a:off x="3636" y="1375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5" name="Freeform 24"/>
            <p:cNvSpPr>
              <a:spLocks/>
            </p:cNvSpPr>
            <p:nvPr/>
          </p:nvSpPr>
          <p:spPr bwMode="auto">
            <a:xfrm>
              <a:off x="3905" y="1115"/>
              <a:ext cx="358" cy="174"/>
            </a:xfrm>
            <a:custGeom>
              <a:avLst/>
              <a:gdLst>
                <a:gd name="T0" fmla="*/ 120 w 268"/>
                <a:gd name="T1" fmla="*/ 130 h 232"/>
                <a:gd name="T2" fmla="*/ 0 w 268"/>
                <a:gd name="T3" fmla="*/ 65 h 232"/>
                <a:gd name="T4" fmla="*/ 120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20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5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6" name="Freeform 25"/>
            <p:cNvSpPr>
              <a:spLocks/>
            </p:cNvSpPr>
            <p:nvPr/>
          </p:nvSpPr>
          <p:spPr bwMode="auto">
            <a:xfrm>
              <a:off x="3904" y="1289"/>
              <a:ext cx="357" cy="174"/>
            </a:xfrm>
            <a:custGeom>
              <a:avLst/>
              <a:gdLst>
                <a:gd name="T0" fmla="*/ 119 w 268"/>
                <a:gd name="T1" fmla="*/ 129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29 h 233"/>
                <a:gd name="T12" fmla="*/ 119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7" name="Freeform 26"/>
            <p:cNvSpPr>
              <a:spLocks/>
            </p:cNvSpPr>
            <p:nvPr/>
          </p:nvSpPr>
          <p:spPr bwMode="auto">
            <a:xfrm>
              <a:off x="3371" y="1463"/>
              <a:ext cx="357" cy="174"/>
            </a:xfrm>
            <a:custGeom>
              <a:avLst/>
              <a:gdLst>
                <a:gd name="T0" fmla="*/ 119 w 268"/>
                <a:gd name="T1" fmla="*/ 129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29 h 233"/>
                <a:gd name="T12" fmla="*/ 119 w 268"/>
                <a:gd name="T13" fmla="*/ 129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8" name="Freeform 27"/>
            <p:cNvSpPr>
              <a:spLocks/>
            </p:cNvSpPr>
            <p:nvPr/>
          </p:nvSpPr>
          <p:spPr bwMode="auto">
            <a:xfrm>
              <a:off x="3903" y="1463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5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69" name="Freeform 28"/>
            <p:cNvSpPr>
              <a:spLocks/>
            </p:cNvSpPr>
            <p:nvPr/>
          </p:nvSpPr>
          <p:spPr bwMode="auto">
            <a:xfrm>
              <a:off x="1500" y="1376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0" name="Freeform 29"/>
            <p:cNvSpPr>
              <a:spLocks/>
            </p:cNvSpPr>
            <p:nvPr/>
          </p:nvSpPr>
          <p:spPr bwMode="auto">
            <a:xfrm>
              <a:off x="3104" y="1376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1" name="Freeform 30"/>
            <p:cNvSpPr>
              <a:spLocks/>
            </p:cNvSpPr>
            <p:nvPr/>
          </p:nvSpPr>
          <p:spPr bwMode="auto">
            <a:xfrm>
              <a:off x="2303" y="1289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2" name="Freeform 31"/>
            <p:cNvSpPr>
              <a:spLocks/>
            </p:cNvSpPr>
            <p:nvPr/>
          </p:nvSpPr>
          <p:spPr bwMode="auto">
            <a:xfrm>
              <a:off x="3636" y="1549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3" name="Freeform 32"/>
            <p:cNvSpPr>
              <a:spLocks/>
            </p:cNvSpPr>
            <p:nvPr/>
          </p:nvSpPr>
          <p:spPr bwMode="auto">
            <a:xfrm>
              <a:off x="1768" y="1289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4" name="Freeform 33"/>
            <p:cNvSpPr>
              <a:spLocks/>
            </p:cNvSpPr>
            <p:nvPr/>
          </p:nvSpPr>
          <p:spPr bwMode="auto">
            <a:xfrm>
              <a:off x="2035" y="1549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5" name="Freeform 34"/>
            <p:cNvSpPr>
              <a:spLocks/>
            </p:cNvSpPr>
            <p:nvPr/>
          </p:nvSpPr>
          <p:spPr bwMode="auto">
            <a:xfrm>
              <a:off x="2035" y="1375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6" name="Freeform 35"/>
            <p:cNvSpPr>
              <a:spLocks/>
            </p:cNvSpPr>
            <p:nvPr/>
          </p:nvSpPr>
          <p:spPr bwMode="auto">
            <a:xfrm>
              <a:off x="2569" y="1549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7" name="Freeform 36"/>
            <p:cNvSpPr>
              <a:spLocks/>
            </p:cNvSpPr>
            <p:nvPr/>
          </p:nvSpPr>
          <p:spPr bwMode="auto">
            <a:xfrm>
              <a:off x="2837" y="1289"/>
              <a:ext cx="358" cy="174"/>
            </a:xfrm>
            <a:custGeom>
              <a:avLst/>
              <a:gdLst>
                <a:gd name="T0" fmla="*/ 118 w 268"/>
                <a:gd name="T1" fmla="*/ 130 h 232"/>
                <a:gd name="T2" fmla="*/ 0 w 268"/>
                <a:gd name="T3" fmla="*/ 65 h 232"/>
                <a:gd name="T4" fmla="*/ 118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18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8" name="Freeform 37"/>
            <p:cNvSpPr>
              <a:spLocks/>
            </p:cNvSpPr>
            <p:nvPr/>
          </p:nvSpPr>
          <p:spPr bwMode="auto">
            <a:xfrm>
              <a:off x="2569" y="1375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79" name="Freeform 38"/>
            <p:cNvSpPr>
              <a:spLocks/>
            </p:cNvSpPr>
            <p:nvPr/>
          </p:nvSpPr>
          <p:spPr bwMode="auto">
            <a:xfrm>
              <a:off x="2035" y="1202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0" name="Freeform 39"/>
            <p:cNvSpPr>
              <a:spLocks/>
            </p:cNvSpPr>
            <p:nvPr/>
          </p:nvSpPr>
          <p:spPr bwMode="auto">
            <a:xfrm>
              <a:off x="1768" y="1462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1" name="Freeform 40"/>
            <p:cNvSpPr>
              <a:spLocks/>
            </p:cNvSpPr>
            <p:nvPr/>
          </p:nvSpPr>
          <p:spPr bwMode="auto">
            <a:xfrm>
              <a:off x="2303" y="1462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2" name="Freeform 41"/>
            <p:cNvSpPr>
              <a:spLocks/>
            </p:cNvSpPr>
            <p:nvPr/>
          </p:nvSpPr>
          <p:spPr bwMode="auto">
            <a:xfrm>
              <a:off x="2837" y="1462"/>
              <a:ext cx="358" cy="175"/>
            </a:xfrm>
            <a:custGeom>
              <a:avLst/>
              <a:gdLst>
                <a:gd name="T0" fmla="*/ 118 w 268"/>
                <a:gd name="T1" fmla="*/ 131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18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3" name="Freeform 42"/>
            <p:cNvSpPr>
              <a:spLocks/>
            </p:cNvSpPr>
            <p:nvPr/>
          </p:nvSpPr>
          <p:spPr bwMode="auto">
            <a:xfrm>
              <a:off x="2836" y="1636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4" name="Freeform 43"/>
            <p:cNvSpPr>
              <a:spLocks/>
            </p:cNvSpPr>
            <p:nvPr/>
          </p:nvSpPr>
          <p:spPr bwMode="auto">
            <a:xfrm>
              <a:off x="3103" y="1550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5" name="Freeform 44"/>
            <p:cNvSpPr>
              <a:spLocks/>
            </p:cNvSpPr>
            <p:nvPr/>
          </p:nvSpPr>
          <p:spPr bwMode="auto">
            <a:xfrm>
              <a:off x="3101" y="1723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6" name="Freeform 45"/>
            <p:cNvSpPr>
              <a:spLocks/>
            </p:cNvSpPr>
            <p:nvPr/>
          </p:nvSpPr>
          <p:spPr bwMode="auto">
            <a:xfrm>
              <a:off x="1500" y="1202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7" name="Freeform 46"/>
            <p:cNvSpPr>
              <a:spLocks/>
            </p:cNvSpPr>
            <p:nvPr/>
          </p:nvSpPr>
          <p:spPr bwMode="auto">
            <a:xfrm>
              <a:off x="3369" y="1636"/>
              <a:ext cx="359" cy="175"/>
            </a:xfrm>
            <a:custGeom>
              <a:avLst/>
              <a:gdLst>
                <a:gd name="T0" fmla="*/ 119 w 269"/>
                <a:gd name="T1" fmla="*/ 131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31 h 233"/>
                <a:gd name="T12" fmla="*/ 119 w 269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8" name="Freeform 47"/>
            <p:cNvSpPr>
              <a:spLocks/>
            </p:cNvSpPr>
            <p:nvPr/>
          </p:nvSpPr>
          <p:spPr bwMode="auto">
            <a:xfrm>
              <a:off x="2835" y="1809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89" name="Freeform 48"/>
            <p:cNvSpPr>
              <a:spLocks/>
            </p:cNvSpPr>
            <p:nvPr/>
          </p:nvSpPr>
          <p:spPr bwMode="auto">
            <a:xfrm>
              <a:off x="3369" y="1810"/>
              <a:ext cx="358" cy="174"/>
            </a:xfrm>
            <a:custGeom>
              <a:avLst/>
              <a:gdLst>
                <a:gd name="T0" fmla="*/ 118 w 268"/>
                <a:gd name="T1" fmla="*/ 130 h 232"/>
                <a:gd name="T2" fmla="*/ 0 w 268"/>
                <a:gd name="T3" fmla="*/ 65 h 232"/>
                <a:gd name="T4" fmla="*/ 118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18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0" name="Freeform 49"/>
            <p:cNvSpPr>
              <a:spLocks/>
            </p:cNvSpPr>
            <p:nvPr/>
          </p:nvSpPr>
          <p:spPr bwMode="auto">
            <a:xfrm>
              <a:off x="1768" y="1809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1" name="Freeform 50"/>
            <p:cNvSpPr>
              <a:spLocks/>
            </p:cNvSpPr>
            <p:nvPr/>
          </p:nvSpPr>
          <p:spPr bwMode="auto">
            <a:xfrm>
              <a:off x="1768" y="1636"/>
              <a:ext cx="357" cy="174"/>
            </a:xfrm>
            <a:custGeom>
              <a:avLst/>
              <a:gdLst>
                <a:gd name="T0" fmla="*/ 117 w 268"/>
                <a:gd name="T1" fmla="*/ 130 h 232"/>
                <a:gd name="T2" fmla="*/ 0 w 268"/>
                <a:gd name="T3" fmla="*/ 65 h 232"/>
                <a:gd name="T4" fmla="*/ 117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7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2" name="Freeform 51"/>
            <p:cNvSpPr>
              <a:spLocks/>
            </p:cNvSpPr>
            <p:nvPr/>
          </p:nvSpPr>
          <p:spPr bwMode="auto">
            <a:xfrm>
              <a:off x="2035" y="1896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3" name="Freeform 52"/>
            <p:cNvSpPr>
              <a:spLocks/>
            </p:cNvSpPr>
            <p:nvPr/>
          </p:nvSpPr>
          <p:spPr bwMode="auto">
            <a:xfrm>
              <a:off x="2035" y="1723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4" name="Freeform 53"/>
            <p:cNvSpPr>
              <a:spLocks/>
            </p:cNvSpPr>
            <p:nvPr/>
          </p:nvSpPr>
          <p:spPr bwMode="auto">
            <a:xfrm>
              <a:off x="2303" y="1810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5" name="Freeform 54"/>
            <p:cNvSpPr>
              <a:spLocks/>
            </p:cNvSpPr>
            <p:nvPr/>
          </p:nvSpPr>
          <p:spPr bwMode="auto">
            <a:xfrm>
              <a:off x="2303" y="1636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6" name="Freeform 55"/>
            <p:cNvSpPr>
              <a:spLocks/>
            </p:cNvSpPr>
            <p:nvPr/>
          </p:nvSpPr>
          <p:spPr bwMode="auto">
            <a:xfrm>
              <a:off x="2568" y="1896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7" name="Freeform 56"/>
            <p:cNvSpPr>
              <a:spLocks/>
            </p:cNvSpPr>
            <p:nvPr/>
          </p:nvSpPr>
          <p:spPr bwMode="auto">
            <a:xfrm>
              <a:off x="2568" y="1722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8" name="Freeform 57"/>
            <p:cNvSpPr>
              <a:spLocks/>
            </p:cNvSpPr>
            <p:nvPr/>
          </p:nvSpPr>
          <p:spPr bwMode="auto">
            <a:xfrm>
              <a:off x="3103" y="2070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899" name="Freeform 58"/>
            <p:cNvSpPr>
              <a:spLocks/>
            </p:cNvSpPr>
            <p:nvPr/>
          </p:nvSpPr>
          <p:spPr bwMode="auto">
            <a:xfrm>
              <a:off x="3369" y="2157"/>
              <a:ext cx="358" cy="175"/>
            </a:xfrm>
            <a:custGeom>
              <a:avLst/>
              <a:gdLst>
                <a:gd name="T0" fmla="*/ 118 w 268"/>
                <a:gd name="T1" fmla="*/ 131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18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0" name="Freeform 59"/>
            <p:cNvSpPr>
              <a:spLocks/>
            </p:cNvSpPr>
            <p:nvPr/>
          </p:nvSpPr>
          <p:spPr bwMode="auto">
            <a:xfrm>
              <a:off x="3636" y="2070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1" name="Freeform 60"/>
            <p:cNvSpPr>
              <a:spLocks/>
            </p:cNvSpPr>
            <p:nvPr/>
          </p:nvSpPr>
          <p:spPr bwMode="auto">
            <a:xfrm>
              <a:off x="3101" y="2244"/>
              <a:ext cx="359" cy="175"/>
            </a:xfrm>
            <a:custGeom>
              <a:avLst/>
              <a:gdLst>
                <a:gd name="T0" fmla="*/ 119 w 269"/>
                <a:gd name="T1" fmla="*/ 131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31 h 233"/>
                <a:gd name="T12" fmla="*/ 119 w 269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2" name="Freeform 61"/>
            <p:cNvSpPr>
              <a:spLocks/>
            </p:cNvSpPr>
            <p:nvPr/>
          </p:nvSpPr>
          <p:spPr bwMode="auto">
            <a:xfrm>
              <a:off x="3103" y="1897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3" name="Freeform 62"/>
            <p:cNvSpPr>
              <a:spLocks/>
            </p:cNvSpPr>
            <p:nvPr/>
          </p:nvSpPr>
          <p:spPr bwMode="auto">
            <a:xfrm>
              <a:off x="2035" y="2243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7 w 268"/>
                <a:gd name="T7" fmla="*/ 0 h 233"/>
                <a:gd name="T8" fmla="*/ 474 w 268"/>
                <a:gd name="T9" fmla="*/ 65 h 233"/>
                <a:gd name="T10" fmla="*/ 357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4" name="Freeform 63"/>
            <p:cNvSpPr>
              <a:spLocks/>
            </p:cNvSpPr>
            <p:nvPr/>
          </p:nvSpPr>
          <p:spPr bwMode="auto">
            <a:xfrm>
              <a:off x="2035" y="2070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7 w 268"/>
                <a:gd name="T7" fmla="*/ 0 h 232"/>
                <a:gd name="T8" fmla="*/ 474 w 268"/>
                <a:gd name="T9" fmla="*/ 65 h 232"/>
                <a:gd name="T10" fmla="*/ 357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5" name="Freeform 64"/>
            <p:cNvSpPr>
              <a:spLocks/>
            </p:cNvSpPr>
            <p:nvPr/>
          </p:nvSpPr>
          <p:spPr bwMode="auto">
            <a:xfrm>
              <a:off x="2303" y="2330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6" name="Freeform 65"/>
            <p:cNvSpPr>
              <a:spLocks/>
            </p:cNvSpPr>
            <p:nvPr/>
          </p:nvSpPr>
          <p:spPr bwMode="auto">
            <a:xfrm>
              <a:off x="2303" y="2157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7" name="Freeform 66"/>
            <p:cNvSpPr>
              <a:spLocks/>
            </p:cNvSpPr>
            <p:nvPr/>
          </p:nvSpPr>
          <p:spPr bwMode="auto">
            <a:xfrm>
              <a:off x="2569" y="2244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8" name="Freeform 67"/>
            <p:cNvSpPr>
              <a:spLocks/>
            </p:cNvSpPr>
            <p:nvPr/>
          </p:nvSpPr>
          <p:spPr bwMode="auto">
            <a:xfrm>
              <a:off x="2569" y="2070"/>
              <a:ext cx="358" cy="175"/>
            </a:xfrm>
            <a:custGeom>
              <a:avLst/>
              <a:gdLst>
                <a:gd name="T0" fmla="*/ 120 w 268"/>
                <a:gd name="T1" fmla="*/ 131 h 233"/>
                <a:gd name="T2" fmla="*/ 0 w 268"/>
                <a:gd name="T3" fmla="*/ 65 h 233"/>
                <a:gd name="T4" fmla="*/ 120 w 268"/>
                <a:gd name="T5" fmla="*/ 0 h 233"/>
                <a:gd name="T6" fmla="*/ 358 w 268"/>
                <a:gd name="T7" fmla="*/ 0 h 233"/>
                <a:gd name="T8" fmla="*/ 477 w 268"/>
                <a:gd name="T9" fmla="*/ 65 h 233"/>
                <a:gd name="T10" fmla="*/ 358 w 268"/>
                <a:gd name="T11" fmla="*/ 131 h 233"/>
                <a:gd name="T12" fmla="*/ 120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7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09" name="Freeform 68"/>
            <p:cNvSpPr>
              <a:spLocks/>
            </p:cNvSpPr>
            <p:nvPr/>
          </p:nvSpPr>
          <p:spPr bwMode="auto">
            <a:xfrm>
              <a:off x="2836" y="2331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0" name="Freeform 69"/>
            <p:cNvSpPr>
              <a:spLocks/>
            </p:cNvSpPr>
            <p:nvPr/>
          </p:nvSpPr>
          <p:spPr bwMode="auto">
            <a:xfrm>
              <a:off x="2836" y="2157"/>
              <a:ext cx="357" cy="174"/>
            </a:xfrm>
            <a:custGeom>
              <a:avLst/>
              <a:gdLst>
                <a:gd name="T0" fmla="*/ 119 w 268"/>
                <a:gd name="T1" fmla="*/ 130 h 232"/>
                <a:gd name="T2" fmla="*/ 0 w 268"/>
                <a:gd name="T3" fmla="*/ 65 h 232"/>
                <a:gd name="T4" fmla="*/ 119 w 268"/>
                <a:gd name="T5" fmla="*/ 0 h 232"/>
                <a:gd name="T6" fmla="*/ 354 w 268"/>
                <a:gd name="T7" fmla="*/ 0 h 232"/>
                <a:gd name="T8" fmla="*/ 474 w 268"/>
                <a:gd name="T9" fmla="*/ 65 h 232"/>
                <a:gd name="T10" fmla="*/ 354 w 268"/>
                <a:gd name="T11" fmla="*/ 130 h 232"/>
                <a:gd name="T12" fmla="*/ 119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7" y="231"/>
                  </a:moveTo>
                  <a:lnTo>
                    <a:pt x="0" y="115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1" name="Freeform 70"/>
            <p:cNvSpPr>
              <a:spLocks/>
            </p:cNvSpPr>
            <p:nvPr/>
          </p:nvSpPr>
          <p:spPr bwMode="auto">
            <a:xfrm>
              <a:off x="3637" y="1896"/>
              <a:ext cx="358" cy="175"/>
            </a:xfrm>
            <a:custGeom>
              <a:avLst/>
              <a:gdLst>
                <a:gd name="T0" fmla="*/ 118 w 268"/>
                <a:gd name="T1" fmla="*/ 131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18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2" name="Freeform 71"/>
            <p:cNvSpPr>
              <a:spLocks/>
            </p:cNvSpPr>
            <p:nvPr/>
          </p:nvSpPr>
          <p:spPr bwMode="auto">
            <a:xfrm>
              <a:off x="3905" y="1809"/>
              <a:ext cx="358" cy="175"/>
            </a:xfrm>
            <a:custGeom>
              <a:avLst/>
              <a:gdLst>
                <a:gd name="T0" fmla="*/ 118 w 268"/>
                <a:gd name="T1" fmla="*/ 131 h 233"/>
                <a:gd name="T2" fmla="*/ 0 w 268"/>
                <a:gd name="T3" fmla="*/ 65 h 233"/>
                <a:gd name="T4" fmla="*/ 118 w 268"/>
                <a:gd name="T5" fmla="*/ 0 h 233"/>
                <a:gd name="T6" fmla="*/ 357 w 268"/>
                <a:gd name="T7" fmla="*/ 0 h 233"/>
                <a:gd name="T8" fmla="*/ 477 w 268"/>
                <a:gd name="T9" fmla="*/ 65 h 233"/>
                <a:gd name="T10" fmla="*/ 357 w 268"/>
                <a:gd name="T11" fmla="*/ 131 h 233"/>
                <a:gd name="T12" fmla="*/ 118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3" name="Freeform 72"/>
            <p:cNvSpPr>
              <a:spLocks/>
            </p:cNvSpPr>
            <p:nvPr/>
          </p:nvSpPr>
          <p:spPr bwMode="auto">
            <a:xfrm>
              <a:off x="3904" y="1983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4" name="Freeform 73"/>
            <p:cNvSpPr>
              <a:spLocks/>
            </p:cNvSpPr>
            <p:nvPr/>
          </p:nvSpPr>
          <p:spPr bwMode="auto">
            <a:xfrm>
              <a:off x="3637" y="1723"/>
              <a:ext cx="358" cy="174"/>
            </a:xfrm>
            <a:custGeom>
              <a:avLst/>
              <a:gdLst>
                <a:gd name="T0" fmla="*/ 118 w 268"/>
                <a:gd name="T1" fmla="*/ 130 h 232"/>
                <a:gd name="T2" fmla="*/ 0 w 268"/>
                <a:gd name="T3" fmla="*/ 65 h 232"/>
                <a:gd name="T4" fmla="*/ 118 w 268"/>
                <a:gd name="T5" fmla="*/ 0 h 232"/>
                <a:gd name="T6" fmla="*/ 357 w 268"/>
                <a:gd name="T7" fmla="*/ 0 h 232"/>
                <a:gd name="T8" fmla="*/ 477 w 268"/>
                <a:gd name="T9" fmla="*/ 65 h 232"/>
                <a:gd name="T10" fmla="*/ 357 w 268"/>
                <a:gd name="T11" fmla="*/ 130 h 232"/>
                <a:gd name="T12" fmla="*/ 118 w 268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2"/>
                <a:gd name="T23" fmla="*/ 268 w 268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2">
                  <a:moveTo>
                    <a:pt x="66" y="231"/>
                  </a:moveTo>
                  <a:lnTo>
                    <a:pt x="0" y="115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5"/>
                  </a:lnTo>
                  <a:lnTo>
                    <a:pt x="200" y="231"/>
                  </a:lnTo>
                  <a:lnTo>
                    <a:pt x="66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5" name="Freeform 74"/>
            <p:cNvSpPr>
              <a:spLocks/>
            </p:cNvSpPr>
            <p:nvPr/>
          </p:nvSpPr>
          <p:spPr bwMode="auto">
            <a:xfrm>
              <a:off x="2835" y="1983"/>
              <a:ext cx="357" cy="175"/>
            </a:xfrm>
            <a:custGeom>
              <a:avLst/>
              <a:gdLst>
                <a:gd name="T0" fmla="*/ 119 w 268"/>
                <a:gd name="T1" fmla="*/ 131 h 233"/>
                <a:gd name="T2" fmla="*/ 0 w 268"/>
                <a:gd name="T3" fmla="*/ 65 h 233"/>
                <a:gd name="T4" fmla="*/ 119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9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6" name="Freeform 75"/>
            <p:cNvSpPr>
              <a:spLocks/>
            </p:cNvSpPr>
            <p:nvPr/>
          </p:nvSpPr>
          <p:spPr bwMode="auto">
            <a:xfrm>
              <a:off x="3368" y="2331"/>
              <a:ext cx="359" cy="175"/>
            </a:xfrm>
            <a:custGeom>
              <a:avLst/>
              <a:gdLst>
                <a:gd name="T0" fmla="*/ 119 w 269"/>
                <a:gd name="T1" fmla="*/ 131 h 233"/>
                <a:gd name="T2" fmla="*/ 0 w 269"/>
                <a:gd name="T3" fmla="*/ 65 h 233"/>
                <a:gd name="T4" fmla="*/ 119 w 269"/>
                <a:gd name="T5" fmla="*/ 0 h 233"/>
                <a:gd name="T6" fmla="*/ 358 w 269"/>
                <a:gd name="T7" fmla="*/ 0 h 233"/>
                <a:gd name="T8" fmla="*/ 478 w 269"/>
                <a:gd name="T9" fmla="*/ 65 h 233"/>
                <a:gd name="T10" fmla="*/ 358 w 269"/>
                <a:gd name="T11" fmla="*/ 131 h 233"/>
                <a:gd name="T12" fmla="*/ 119 w 269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3"/>
                <a:gd name="T23" fmla="*/ 269 w 269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3">
                  <a:moveTo>
                    <a:pt x="67" y="232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2"/>
                  </a:lnTo>
                  <a:lnTo>
                    <a:pt x="67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7" name="Freeform 76"/>
            <p:cNvSpPr>
              <a:spLocks/>
            </p:cNvSpPr>
            <p:nvPr/>
          </p:nvSpPr>
          <p:spPr bwMode="auto">
            <a:xfrm>
              <a:off x="3101" y="2418"/>
              <a:ext cx="359" cy="174"/>
            </a:xfrm>
            <a:custGeom>
              <a:avLst/>
              <a:gdLst>
                <a:gd name="T0" fmla="*/ 119 w 269"/>
                <a:gd name="T1" fmla="*/ 130 h 232"/>
                <a:gd name="T2" fmla="*/ 0 w 269"/>
                <a:gd name="T3" fmla="*/ 65 h 232"/>
                <a:gd name="T4" fmla="*/ 119 w 269"/>
                <a:gd name="T5" fmla="*/ 0 h 232"/>
                <a:gd name="T6" fmla="*/ 358 w 269"/>
                <a:gd name="T7" fmla="*/ 0 h 232"/>
                <a:gd name="T8" fmla="*/ 478 w 269"/>
                <a:gd name="T9" fmla="*/ 65 h 232"/>
                <a:gd name="T10" fmla="*/ 358 w 269"/>
                <a:gd name="T11" fmla="*/ 130 h 232"/>
                <a:gd name="T12" fmla="*/ 119 w 269"/>
                <a:gd name="T13" fmla="*/ 130 h 2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9"/>
                <a:gd name="T22" fmla="*/ 0 h 232"/>
                <a:gd name="T23" fmla="*/ 269 w 269"/>
                <a:gd name="T24" fmla="*/ 232 h 2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9" h="232">
                  <a:moveTo>
                    <a:pt x="67" y="231"/>
                  </a:moveTo>
                  <a:lnTo>
                    <a:pt x="0" y="116"/>
                  </a:lnTo>
                  <a:lnTo>
                    <a:pt x="67" y="0"/>
                  </a:lnTo>
                  <a:lnTo>
                    <a:pt x="201" y="0"/>
                  </a:lnTo>
                  <a:lnTo>
                    <a:pt x="268" y="116"/>
                  </a:lnTo>
                  <a:lnTo>
                    <a:pt x="201" y="231"/>
                  </a:lnTo>
                  <a:lnTo>
                    <a:pt x="67" y="23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8" name="Freeform 77"/>
            <p:cNvSpPr>
              <a:spLocks/>
            </p:cNvSpPr>
            <p:nvPr/>
          </p:nvSpPr>
          <p:spPr bwMode="auto">
            <a:xfrm>
              <a:off x="2303" y="1983"/>
              <a:ext cx="357" cy="175"/>
            </a:xfrm>
            <a:custGeom>
              <a:avLst/>
              <a:gdLst>
                <a:gd name="T0" fmla="*/ 117 w 268"/>
                <a:gd name="T1" fmla="*/ 131 h 233"/>
                <a:gd name="T2" fmla="*/ 0 w 268"/>
                <a:gd name="T3" fmla="*/ 65 h 233"/>
                <a:gd name="T4" fmla="*/ 117 w 268"/>
                <a:gd name="T5" fmla="*/ 0 h 233"/>
                <a:gd name="T6" fmla="*/ 354 w 268"/>
                <a:gd name="T7" fmla="*/ 0 h 233"/>
                <a:gd name="T8" fmla="*/ 474 w 268"/>
                <a:gd name="T9" fmla="*/ 65 h 233"/>
                <a:gd name="T10" fmla="*/ 354 w 268"/>
                <a:gd name="T11" fmla="*/ 131 h 233"/>
                <a:gd name="T12" fmla="*/ 117 w 268"/>
                <a:gd name="T13" fmla="*/ 131 h 2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"/>
                <a:gd name="T22" fmla="*/ 0 h 233"/>
                <a:gd name="T23" fmla="*/ 268 w 268"/>
                <a:gd name="T24" fmla="*/ 233 h 2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" h="233">
                  <a:moveTo>
                    <a:pt x="66" y="232"/>
                  </a:moveTo>
                  <a:lnTo>
                    <a:pt x="0" y="116"/>
                  </a:lnTo>
                  <a:lnTo>
                    <a:pt x="66" y="0"/>
                  </a:lnTo>
                  <a:lnTo>
                    <a:pt x="200" y="0"/>
                  </a:lnTo>
                  <a:lnTo>
                    <a:pt x="267" y="116"/>
                  </a:lnTo>
                  <a:lnTo>
                    <a:pt x="200" y="232"/>
                  </a:lnTo>
                  <a:lnTo>
                    <a:pt x="66" y="23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19" name="Freeform 78"/>
            <p:cNvSpPr>
              <a:spLocks/>
            </p:cNvSpPr>
            <p:nvPr/>
          </p:nvSpPr>
          <p:spPr bwMode="auto">
            <a:xfrm>
              <a:off x="2747" y="1114"/>
              <a:ext cx="180" cy="349"/>
            </a:xfrm>
            <a:custGeom>
              <a:avLst/>
              <a:gdLst>
                <a:gd name="T0" fmla="*/ 239 w 135"/>
                <a:gd name="T1" fmla="*/ 0 h 465"/>
                <a:gd name="T2" fmla="*/ 0 w 135"/>
                <a:gd name="T3" fmla="*/ 131 h 465"/>
                <a:gd name="T4" fmla="*/ 239 w 135"/>
                <a:gd name="T5" fmla="*/ 261 h 465"/>
                <a:gd name="T6" fmla="*/ 0 60000 65536"/>
                <a:gd name="T7" fmla="*/ 0 60000 65536"/>
                <a:gd name="T8" fmla="*/ 0 60000 65536"/>
                <a:gd name="T9" fmla="*/ 0 w 135"/>
                <a:gd name="T10" fmla="*/ 0 h 465"/>
                <a:gd name="T11" fmla="*/ 135 w 135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5">
                  <a:moveTo>
                    <a:pt x="134" y="0"/>
                  </a:moveTo>
                  <a:lnTo>
                    <a:pt x="0" y="232"/>
                  </a:lnTo>
                  <a:lnTo>
                    <a:pt x="134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0" name="Freeform 79"/>
            <p:cNvSpPr>
              <a:spLocks/>
            </p:cNvSpPr>
            <p:nvPr/>
          </p:nvSpPr>
          <p:spPr bwMode="auto">
            <a:xfrm>
              <a:off x="2972" y="1189"/>
              <a:ext cx="75" cy="198"/>
            </a:xfrm>
            <a:custGeom>
              <a:avLst/>
              <a:gdLst>
                <a:gd name="T0" fmla="*/ 0 w 56"/>
                <a:gd name="T1" fmla="*/ 0 h 264"/>
                <a:gd name="T2" fmla="*/ 75 w 56"/>
                <a:gd name="T3" fmla="*/ 32 h 264"/>
                <a:gd name="T4" fmla="*/ 99 w 56"/>
                <a:gd name="T5" fmla="*/ 73 h 264"/>
                <a:gd name="T6" fmla="*/ 74 w 56"/>
                <a:gd name="T7" fmla="*/ 115 h 264"/>
                <a:gd name="T8" fmla="*/ 4 w 56"/>
                <a:gd name="T9" fmla="*/ 148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264"/>
                <a:gd name="T17" fmla="*/ 56 w 56"/>
                <a:gd name="T18" fmla="*/ 264 h 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264">
                  <a:moveTo>
                    <a:pt x="0" y="0"/>
                  </a:moveTo>
                  <a:lnTo>
                    <a:pt x="42" y="58"/>
                  </a:lnTo>
                  <a:lnTo>
                    <a:pt x="55" y="131"/>
                  </a:lnTo>
                  <a:lnTo>
                    <a:pt x="41" y="205"/>
                  </a:lnTo>
                  <a:lnTo>
                    <a:pt x="2" y="26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1" name="Freeform 80"/>
            <p:cNvSpPr>
              <a:spLocks/>
            </p:cNvSpPr>
            <p:nvPr/>
          </p:nvSpPr>
          <p:spPr bwMode="auto">
            <a:xfrm>
              <a:off x="3177" y="1129"/>
              <a:ext cx="112" cy="297"/>
            </a:xfrm>
            <a:custGeom>
              <a:avLst/>
              <a:gdLst>
                <a:gd name="T0" fmla="*/ 0 w 84"/>
                <a:gd name="T1" fmla="*/ 0 h 396"/>
                <a:gd name="T2" fmla="*/ 81 w 84"/>
                <a:gd name="T3" fmla="*/ 30 h 396"/>
                <a:gd name="T4" fmla="*/ 132 w 84"/>
                <a:gd name="T5" fmla="*/ 68 h 396"/>
                <a:gd name="T6" fmla="*/ 148 w 84"/>
                <a:gd name="T7" fmla="*/ 111 h 396"/>
                <a:gd name="T8" fmla="*/ 132 w 84"/>
                <a:gd name="T9" fmla="*/ 153 h 396"/>
                <a:gd name="T10" fmla="*/ 84 w 84"/>
                <a:gd name="T11" fmla="*/ 191 h 396"/>
                <a:gd name="T12" fmla="*/ 4 w 84"/>
                <a:gd name="T13" fmla="*/ 222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396"/>
                <a:gd name="T23" fmla="*/ 84 w 84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396">
                  <a:moveTo>
                    <a:pt x="0" y="0"/>
                  </a:moveTo>
                  <a:lnTo>
                    <a:pt x="46" y="54"/>
                  </a:lnTo>
                  <a:lnTo>
                    <a:pt x="74" y="122"/>
                  </a:lnTo>
                  <a:lnTo>
                    <a:pt x="83" y="197"/>
                  </a:lnTo>
                  <a:lnTo>
                    <a:pt x="74" y="272"/>
                  </a:lnTo>
                  <a:lnTo>
                    <a:pt x="47" y="340"/>
                  </a:lnTo>
                  <a:lnTo>
                    <a:pt x="2" y="39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2" name="Freeform 81"/>
            <p:cNvSpPr>
              <a:spLocks/>
            </p:cNvSpPr>
            <p:nvPr/>
          </p:nvSpPr>
          <p:spPr bwMode="auto">
            <a:xfrm>
              <a:off x="3087" y="1177"/>
              <a:ext cx="84" cy="223"/>
            </a:xfrm>
            <a:custGeom>
              <a:avLst/>
              <a:gdLst>
                <a:gd name="T0" fmla="*/ 0 w 63"/>
                <a:gd name="T1" fmla="*/ 0 h 297"/>
                <a:gd name="T2" fmla="*/ 84 w 63"/>
                <a:gd name="T3" fmla="*/ 37 h 297"/>
                <a:gd name="T4" fmla="*/ 111 w 63"/>
                <a:gd name="T5" fmla="*/ 83 h 297"/>
                <a:gd name="T6" fmla="*/ 84 w 63"/>
                <a:gd name="T7" fmla="*/ 130 h 297"/>
                <a:gd name="T8" fmla="*/ 4 w 63"/>
                <a:gd name="T9" fmla="*/ 167 h 2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297"/>
                <a:gd name="T17" fmla="*/ 63 w 63"/>
                <a:gd name="T18" fmla="*/ 297 h 2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297">
                  <a:moveTo>
                    <a:pt x="0" y="0"/>
                  </a:moveTo>
                  <a:lnTo>
                    <a:pt x="47" y="65"/>
                  </a:lnTo>
                  <a:lnTo>
                    <a:pt x="62" y="147"/>
                  </a:lnTo>
                  <a:lnTo>
                    <a:pt x="47" y="231"/>
                  </a:lnTo>
                  <a:lnTo>
                    <a:pt x="2" y="29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3" name="Line 82"/>
            <p:cNvSpPr>
              <a:spLocks noChangeShapeType="1"/>
            </p:cNvSpPr>
            <p:nvPr/>
          </p:nvSpPr>
          <p:spPr bwMode="auto">
            <a:xfrm flipH="1">
              <a:off x="2927" y="940"/>
              <a:ext cx="178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4" name="Line 83"/>
            <p:cNvSpPr>
              <a:spLocks noChangeShapeType="1"/>
            </p:cNvSpPr>
            <p:nvPr/>
          </p:nvSpPr>
          <p:spPr bwMode="auto">
            <a:xfrm flipH="1" flipV="1">
              <a:off x="2925" y="1463"/>
              <a:ext cx="179" cy="17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5" name="Rectangle 84"/>
            <p:cNvSpPr>
              <a:spLocks noChangeArrowheads="1"/>
            </p:cNvSpPr>
            <p:nvPr/>
          </p:nvSpPr>
          <p:spPr bwMode="auto">
            <a:xfrm>
              <a:off x="2548" y="1217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26" name="Freeform 85"/>
            <p:cNvSpPr>
              <a:spLocks/>
            </p:cNvSpPr>
            <p:nvPr/>
          </p:nvSpPr>
          <p:spPr bwMode="auto">
            <a:xfrm>
              <a:off x="3815" y="1635"/>
              <a:ext cx="180" cy="349"/>
            </a:xfrm>
            <a:custGeom>
              <a:avLst/>
              <a:gdLst>
                <a:gd name="T0" fmla="*/ 239 w 135"/>
                <a:gd name="T1" fmla="*/ 0 h 465"/>
                <a:gd name="T2" fmla="*/ 0 w 135"/>
                <a:gd name="T3" fmla="*/ 131 h 465"/>
                <a:gd name="T4" fmla="*/ 239 w 135"/>
                <a:gd name="T5" fmla="*/ 261 h 465"/>
                <a:gd name="T6" fmla="*/ 0 60000 65536"/>
                <a:gd name="T7" fmla="*/ 0 60000 65536"/>
                <a:gd name="T8" fmla="*/ 0 60000 65536"/>
                <a:gd name="T9" fmla="*/ 0 w 135"/>
                <a:gd name="T10" fmla="*/ 0 h 465"/>
                <a:gd name="T11" fmla="*/ 135 w 135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5">
                  <a:moveTo>
                    <a:pt x="134" y="0"/>
                  </a:moveTo>
                  <a:lnTo>
                    <a:pt x="0" y="232"/>
                  </a:lnTo>
                  <a:lnTo>
                    <a:pt x="134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7" name="Rectangle 86"/>
            <p:cNvSpPr>
              <a:spLocks noChangeArrowheads="1"/>
            </p:cNvSpPr>
            <p:nvPr/>
          </p:nvSpPr>
          <p:spPr bwMode="auto">
            <a:xfrm>
              <a:off x="3613" y="173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28" name="Freeform 87"/>
            <p:cNvSpPr>
              <a:spLocks/>
            </p:cNvSpPr>
            <p:nvPr/>
          </p:nvSpPr>
          <p:spPr bwMode="auto">
            <a:xfrm>
              <a:off x="3281" y="1984"/>
              <a:ext cx="179" cy="349"/>
            </a:xfrm>
            <a:custGeom>
              <a:avLst/>
              <a:gdLst>
                <a:gd name="T0" fmla="*/ 238 w 134"/>
                <a:gd name="T1" fmla="*/ 0 h 465"/>
                <a:gd name="T2" fmla="*/ 0 w 134"/>
                <a:gd name="T3" fmla="*/ 131 h 465"/>
                <a:gd name="T4" fmla="*/ 238 w 134"/>
                <a:gd name="T5" fmla="*/ 261 h 465"/>
                <a:gd name="T6" fmla="*/ 0 60000 65536"/>
                <a:gd name="T7" fmla="*/ 0 60000 65536"/>
                <a:gd name="T8" fmla="*/ 0 60000 65536"/>
                <a:gd name="T9" fmla="*/ 0 w 134"/>
                <a:gd name="T10" fmla="*/ 0 h 465"/>
                <a:gd name="T11" fmla="*/ 134 w 134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" h="465">
                  <a:moveTo>
                    <a:pt x="133" y="0"/>
                  </a:moveTo>
                  <a:lnTo>
                    <a:pt x="0" y="232"/>
                  </a:lnTo>
                  <a:lnTo>
                    <a:pt x="133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29" name="Rectangle 88"/>
            <p:cNvSpPr>
              <a:spLocks noChangeArrowheads="1"/>
            </p:cNvSpPr>
            <p:nvPr/>
          </p:nvSpPr>
          <p:spPr bwMode="auto">
            <a:xfrm>
              <a:off x="3079" y="2087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30" name="Freeform 89"/>
            <p:cNvSpPr>
              <a:spLocks/>
            </p:cNvSpPr>
            <p:nvPr/>
          </p:nvSpPr>
          <p:spPr bwMode="auto">
            <a:xfrm>
              <a:off x="2213" y="1462"/>
              <a:ext cx="180" cy="349"/>
            </a:xfrm>
            <a:custGeom>
              <a:avLst/>
              <a:gdLst>
                <a:gd name="T0" fmla="*/ 239 w 135"/>
                <a:gd name="T1" fmla="*/ 0 h 465"/>
                <a:gd name="T2" fmla="*/ 0 w 135"/>
                <a:gd name="T3" fmla="*/ 130 h 465"/>
                <a:gd name="T4" fmla="*/ 239 w 135"/>
                <a:gd name="T5" fmla="*/ 261 h 465"/>
                <a:gd name="T6" fmla="*/ 0 60000 65536"/>
                <a:gd name="T7" fmla="*/ 0 60000 65536"/>
                <a:gd name="T8" fmla="*/ 0 60000 65536"/>
                <a:gd name="T9" fmla="*/ 0 w 135"/>
                <a:gd name="T10" fmla="*/ 0 h 465"/>
                <a:gd name="T11" fmla="*/ 135 w 135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5">
                  <a:moveTo>
                    <a:pt x="134" y="0"/>
                  </a:moveTo>
                  <a:lnTo>
                    <a:pt x="0" y="231"/>
                  </a:lnTo>
                  <a:lnTo>
                    <a:pt x="134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1" name="Freeform 90"/>
            <p:cNvSpPr>
              <a:spLocks/>
            </p:cNvSpPr>
            <p:nvPr/>
          </p:nvSpPr>
          <p:spPr bwMode="auto">
            <a:xfrm>
              <a:off x="2440" y="1536"/>
              <a:ext cx="73" cy="199"/>
            </a:xfrm>
            <a:custGeom>
              <a:avLst/>
              <a:gdLst>
                <a:gd name="T0" fmla="*/ 0 w 55"/>
                <a:gd name="T1" fmla="*/ 0 h 265"/>
                <a:gd name="T2" fmla="*/ 72 w 55"/>
                <a:gd name="T3" fmla="*/ 33 h 265"/>
                <a:gd name="T4" fmla="*/ 96 w 55"/>
                <a:gd name="T5" fmla="*/ 74 h 265"/>
                <a:gd name="T6" fmla="*/ 72 w 55"/>
                <a:gd name="T7" fmla="*/ 116 h 265"/>
                <a:gd name="T8" fmla="*/ 1 w 55"/>
                <a:gd name="T9" fmla="*/ 149 h 2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65"/>
                <a:gd name="T17" fmla="*/ 55 w 55"/>
                <a:gd name="T18" fmla="*/ 265 h 2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65">
                  <a:moveTo>
                    <a:pt x="0" y="0"/>
                  </a:moveTo>
                  <a:lnTo>
                    <a:pt x="41" y="58"/>
                  </a:lnTo>
                  <a:lnTo>
                    <a:pt x="54" y="132"/>
                  </a:lnTo>
                  <a:lnTo>
                    <a:pt x="41" y="205"/>
                  </a:lnTo>
                  <a:lnTo>
                    <a:pt x="1" y="26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2" name="Freeform 91"/>
            <p:cNvSpPr>
              <a:spLocks/>
            </p:cNvSpPr>
            <p:nvPr/>
          </p:nvSpPr>
          <p:spPr bwMode="auto">
            <a:xfrm>
              <a:off x="2645" y="1477"/>
              <a:ext cx="111" cy="297"/>
            </a:xfrm>
            <a:custGeom>
              <a:avLst/>
              <a:gdLst>
                <a:gd name="T0" fmla="*/ 0 w 83"/>
                <a:gd name="T1" fmla="*/ 0 h 396"/>
                <a:gd name="T2" fmla="*/ 83 w 83"/>
                <a:gd name="T3" fmla="*/ 30 h 396"/>
                <a:gd name="T4" fmla="*/ 131 w 83"/>
                <a:gd name="T5" fmla="*/ 68 h 396"/>
                <a:gd name="T6" fmla="*/ 147 w 83"/>
                <a:gd name="T7" fmla="*/ 111 h 396"/>
                <a:gd name="T8" fmla="*/ 131 w 83"/>
                <a:gd name="T9" fmla="*/ 153 h 396"/>
                <a:gd name="T10" fmla="*/ 83 w 83"/>
                <a:gd name="T11" fmla="*/ 191 h 396"/>
                <a:gd name="T12" fmla="*/ 4 w 83"/>
                <a:gd name="T13" fmla="*/ 222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"/>
                <a:gd name="T22" fmla="*/ 0 h 396"/>
                <a:gd name="T23" fmla="*/ 83 w 83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" h="396">
                  <a:moveTo>
                    <a:pt x="0" y="0"/>
                  </a:moveTo>
                  <a:lnTo>
                    <a:pt x="46" y="53"/>
                  </a:lnTo>
                  <a:lnTo>
                    <a:pt x="73" y="121"/>
                  </a:lnTo>
                  <a:lnTo>
                    <a:pt x="82" y="197"/>
                  </a:lnTo>
                  <a:lnTo>
                    <a:pt x="73" y="272"/>
                  </a:lnTo>
                  <a:lnTo>
                    <a:pt x="46" y="340"/>
                  </a:lnTo>
                  <a:lnTo>
                    <a:pt x="2" y="39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3" name="Freeform 92"/>
            <p:cNvSpPr>
              <a:spLocks/>
            </p:cNvSpPr>
            <p:nvPr/>
          </p:nvSpPr>
          <p:spPr bwMode="auto">
            <a:xfrm>
              <a:off x="2553" y="1524"/>
              <a:ext cx="84" cy="224"/>
            </a:xfrm>
            <a:custGeom>
              <a:avLst/>
              <a:gdLst>
                <a:gd name="T0" fmla="*/ 0 w 63"/>
                <a:gd name="T1" fmla="*/ 0 h 298"/>
                <a:gd name="T2" fmla="*/ 84 w 63"/>
                <a:gd name="T3" fmla="*/ 37 h 298"/>
                <a:gd name="T4" fmla="*/ 111 w 63"/>
                <a:gd name="T5" fmla="*/ 83 h 298"/>
                <a:gd name="T6" fmla="*/ 84 w 63"/>
                <a:gd name="T7" fmla="*/ 131 h 298"/>
                <a:gd name="T8" fmla="*/ 4 w 63"/>
                <a:gd name="T9" fmla="*/ 168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298"/>
                <a:gd name="T17" fmla="*/ 63 w 63"/>
                <a:gd name="T18" fmla="*/ 298 h 2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298">
                  <a:moveTo>
                    <a:pt x="0" y="0"/>
                  </a:moveTo>
                  <a:lnTo>
                    <a:pt x="47" y="65"/>
                  </a:lnTo>
                  <a:lnTo>
                    <a:pt x="62" y="148"/>
                  </a:lnTo>
                  <a:lnTo>
                    <a:pt x="47" y="231"/>
                  </a:lnTo>
                  <a:lnTo>
                    <a:pt x="2" y="297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4" name="Line 93"/>
            <p:cNvSpPr>
              <a:spLocks noChangeShapeType="1"/>
            </p:cNvSpPr>
            <p:nvPr/>
          </p:nvSpPr>
          <p:spPr bwMode="auto">
            <a:xfrm flipH="1">
              <a:off x="2393" y="1288"/>
              <a:ext cx="179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5" name="Line 94"/>
            <p:cNvSpPr>
              <a:spLocks noChangeShapeType="1"/>
            </p:cNvSpPr>
            <p:nvPr/>
          </p:nvSpPr>
          <p:spPr bwMode="auto">
            <a:xfrm flipH="1" flipV="1">
              <a:off x="2392" y="1810"/>
              <a:ext cx="179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6" name="Rectangle 95"/>
            <p:cNvSpPr>
              <a:spLocks noChangeArrowheads="1"/>
            </p:cNvSpPr>
            <p:nvPr/>
          </p:nvSpPr>
          <p:spPr bwMode="auto">
            <a:xfrm>
              <a:off x="2015" y="1565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37" name="Freeform 96"/>
            <p:cNvSpPr>
              <a:spLocks/>
            </p:cNvSpPr>
            <p:nvPr/>
          </p:nvSpPr>
          <p:spPr bwMode="auto">
            <a:xfrm>
              <a:off x="2480" y="1896"/>
              <a:ext cx="180" cy="348"/>
            </a:xfrm>
            <a:custGeom>
              <a:avLst/>
              <a:gdLst>
                <a:gd name="T0" fmla="*/ 239 w 135"/>
                <a:gd name="T1" fmla="*/ 0 h 464"/>
                <a:gd name="T2" fmla="*/ 0 w 135"/>
                <a:gd name="T3" fmla="*/ 130 h 464"/>
                <a:gd name="T4" fmla="*/ 239 w 135"/>
                <a:gd name="T5" fmla="*/ 260 h 464"/>
                <a:gd name="T6" fmla="*/ 0 60000 65536"/>
                <a:gd name="T7" fmla="*/ 0 60000 65536"/>
                <a:gd name="T8" fmla="*/ 0 60000 65536"/>
                <a:gd name="T9" fmla="*/ 0 w 135"/>
                <a:gd name="T10" fmla="*/ 0 h 464"/>
                <a:gd name="T11" fmla="*/ 135 w 135"/>
                <a:gd name="T12" fmla="*/ 464 h 4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4">
                  <a:moveTo>
                    <a:pt x="134" y="0"/>
                  </a:moveTo>
                  <a:lnTo>
                    <a:pt x="0" y="231"/>
                  </a:lnTo>
                  <a:lnTo>
                    <a:pt x="134" y="463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8" name="Freeform 97"/>
            <p:cNvSpPr>
              <a:spLocks/>
            </p:cNvSpPr>
            <p:nvPr/>
          </p:nvSpPr>
          <p:spPr bwMode="auto">
            <a:xfrm>
              <a:off x="2705" y="1970"/>
              <a:ext cx="75" cy="198"/>
            </a:xfrm>
            <a:custGeom>
              <a:avLst/>
              <a:gdLst>
                <a:gd name="T0" fmla="*/ 0 w 56"/>
                <a:gd name="T1" fmla="*/ 0 h 264"/>
                <a:gd name="T2" fmla="*/ 74 w 56"/>
                <a:gd name="T3" fmla="*/ 32 h 264"/>
                <a:gd name="T4" fmla="*/ 99 w 56"/>
                <a:gd name="T5" fmla="*/ 73 h 264"/>
                <a:gd name="T6" fmla="*/ 74 w 56"/>
                <a:gd name="T7" fmla="*/ 115 h 264"/>
                <a:gd name="T8" fmla="*/ 1 w 56"/>
                <a:gd name="T9" fmla="*/ 148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264"/>
                <a:gd name="T17" fmla="*/ 56 w 56"/>
                <a:gd name="T18" fmla="*/ 264 h 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264">
                  <a:moveTo>
                    <a:pt x="0" y="0"/>
                  </a:moveTo>
                  <a:lnTo>
                    <a:pt x="41" y="58"/>
                  </a:lnTo>
                  <a:lnTo>
                    <a:pt x="55" y="131"/>
                  </a:lnTo>
                  <a:lnTo>
                    <a:pt x="41" y="205"/>
                  </a:lnTo>
                  <a:lnTo>
                    <a:pt x="1" y="26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39" name="Freeform 98"/>
            <p:cNvSpPr>
              <a:spLocks/>
            </p:cNvSpPr>
            <p:nvPr/>
          </p:nvSpPr>
          <p:spPr bwMode="auto">
            <a:xfrm>
              <a:off x="2911" y="1910"/>
              <a:ext cx="112" cy="297"/>
            </a:xfrm>
            <a:custGeom>
              <a:avLst/>
              <a:gdLst>
                <a:gd name="T0" fmla="*/ 0 w 84"/>
                <a:gd name="T1" fmla="*/ 0 h 396"/>
                <a:gd name="T2" fmla="*/ 81 w 84"/>
                <a:gd name="T3" fmla="*/ 30 h 396"/>
                <a:gd name="T4" fmla="*/ 132 w 84"/>
                <a:gd name="T5" fmla="*/ 68 h 396"/>
                <a:gd name="T6" fmla="*/ 148 w 84"/>
                <a:gd name="T7" fmla="*/ 111 h 396"/>
                <a:gd name="T8" fmla="*/ 132 w 84"/>
                <a:gd name="T9" fmla="*/ 153 h 396"/>
                <a:gd name="T10" fmla="*/ 84 w 84"/>
                <a:gd name="T11" fmla="*/ 192 h 396"/>
                <a:gd name="T12" fmla="*/ 4 w 84"/>
                <a:gd name="T13" fmla="*/ 222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396"/>
                <a:gd name="T23" fmla="*/ 84 w 84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396">
                  <a:moveTo>
                    <a:pt x="0" y="0"/>
                  </a:moveTo>
                  <a:lnTo>
                    <a:pt x="46" y="54"/>
                  </a:lnTo>
                  <a:lnTo>
                    <a:pt x="74" y="122"/>
                  </a:lnTo>
                  <a:lnTo>
                    <a:pt x="83" y="197"/>
                  </a:lnTo>
                  <a:lnTo>
                    <a:pt x="74" y="272"/>
                  </a:lnTo>
                  <a:lnTo>
                    <a:pt x="47" y="341"/>
                  </a:lnTo>
                  <a:lnTo>
                    <a:pt x="2" y="39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0" name="Freeform 99"/>
            <p:cNvSpPr>
              <a:spLocks/>
            </p:cNvSpPr>
            <p:nvPr/>
          </p:nvSpPr>
          <p:spPr bwMode="auto">
            <a:xfrm>
              <a:off x="2820" y="1958"/>
              <a:ext cx="84" cy="223"/>
            </a:xfrm>
            <a:custGeom>
              <a:avLst/>
              <a:gdLst>
                <a:gd name="T0" fmla="*/ 0 w 63"/>
                <a:gd name="T1" fmla="*/ 0 h 297"/>
                <a:gd name="T2" fmla="*/ 84 w 63"/>
                <a:gd name="T3" fmla="*/ 37 h 297"/>
                <a:gd name="T4" fmla="*/ 111 w 63"/>
                <a:gd name="T5" fmla="*/ 83 h 297"/>
                <a:gd name="T6" fmla="*/ 84 w 63"/>
                <a:gd name="T7" fmla="*/ 130 h 297"/>
                <a:gd name="T8" fmla="*/ 4 w 63"/>
                <a:gd name="T9" fmla="*/ 167 h 2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297"/>
                <a:gd name="T17" fmla="*/ 63 w 63"/>
                <a:gd name="T18" fmla="*/ 297 h 2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297">
                  <a:moveTo>
                    <a:pt x="0" y="0"/>
                  </a:moveTo>
                  <a:lnTo>
                    <a:pt x="47" y="65"/>
                  </a:lnTo>
                  <a:lnTo>
                    <a:pt x="62" y="147"/>
                  </a:lnTo>
                  <a:lnTo>
                    <a:pt x="47" y="231"/>
                  </a:lnTo>
                  <a:lnTo>
                    <a:pt x="2" y="29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1" name="Line 100"/>
            <p:cNvSpPr>
              <a:spLocks noChangeShapeType="1"/>
            </p:cNvSpPr>
            <p:nvPr/>
          </p:nvSpPr>
          <p:spPr bwMode="auto">
            <a:xfrm flipH="1">
              <a:off x="2660" y="1721"/>
              <a:ext cx="177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2" name="Line 101"/>
            <p:cNvSpPr>
              <a:spLocks noChangeShapeType="1"/>
            </p:cNvSpPr>
            <p:nvPr/>
          </p:nvSpPr>
          <p:spPr bwMode="auto">
            <a:xfrm flipH="1" flipV="1">
              <a:off x="2659" y="2243"/>
              <a:ext cx="178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3" name="Rectangle 102"/>
            <p:cNvSpPr>
              <a:spLocks noChangeArrowheads="1"/>
            </p:cNvSpPr>
            <p:nvPr/>
          </p:nvSpPr>
          <p:spPr bwMode="auto">
            <a:xfrm>
              <a:off x="2281" y="199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44" name="Freeform 103"/>
            <p:cNvSpPr>
              <a:spLocks/>
            </p:cNvSpPr>
            <p:nvPr/>
          </p:nvSpPr>
          <p:spPr bwMode="auto">
            <a:xfrm>
              <a:off x="3013" y="1550"/>
              <a:ext cx="180" cy="348"/>
            </a:xfrm>
            <a:custGeom>
              <a:avLst/>
              <a:gdLst>
                <a:gd name="T0" fmla="*/ 239 w 135"/>
                <a:gd name="T1" fmla="*/ 0 h 465"/>
                <a:gd name="T2" fmla="*/ 0 w 135"/>
                <a:gd name="T3" fmla="*/ 129 h 465"/>
                <a:gd name="T4" fmla="*/ 239 w 135"/>
                <a:gd name="T5" fmla="*/ 260 h 465"/>
                <a:gd name="T6" fmla="*/ 0 60000 65536"/>
                <a:gd name="T7" fmla="*/ 0 60000 65536"/>
                <a:gd name="T8" fmla="*/ 0 60000 65536"/>
                <a:gd name="T9" fmla="*/ 0 w 135"/>
                <a:gd name="T10" fmla="*/ 0 h 465"/>
                <a:gd name="T11" fmla="*/ 135 w 135"/>
                <a:gd name="T12" fmla="*/ 465 h 4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" h="465">
                  <a:moveTo>
                    <a:pt x="134" y="0"/>
                  </a:moveTo>
                  <a:lnTo>
                    <a:pt x="0" y="231"/>
                  </a:lnTo>
                  <a:lnTo>
                    <a:pt x="134" y="46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5945" name="Rectangle 104"/>
            <p:cNvSpPr>
              <a:spLocks noChangeArrowheads="1"/>
            </p:cNvSpPr>
            <p:nvPr/>
          </p:nvSpPr>
          <p:spPr bwMode="auto">
            <a:xfrm>
              <a:off x="2812" y="1664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 smtClean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5946" name="Rectangle 105"/>
            <p:cNvSpPr>
              <a:spLocks noChangeArrowheads="1"/>
            </p:cNvSpPr>
            <p:nvPr/>
          </p:nvSpPr>
          <p:spPr bwMode="auto">
            <a:xfrm>
              <a:off x="2961" y="1460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35947" name="Rectangle 106"/>
            <p:cNvSpPr>
              <a:spLocks noChangeArrowheads="1"/>
            </p:cNvSpPr>
            <p:nvPr/>
          </p:nvSpPr>
          <p:spPr bwMode="auto">
            <a:xfrm>
              <a:off x="3153" y="1565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35948" name="Rectangle 107"/>
            <p:cNvSpPr>
              <a:spLocks noChangeArrowheads="1"/>
            </p:cNvSpPr>
            <p:nvPr/>
          </p:nvSpPr>
          <p:spPr bwMode="auto">
            <a:xfrm>
              <a:off x="3153" y="173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35949" name="Rectangle 108"/>
            <p:cNvSpPr>
              <a:spLocks noChangeArrowheads="1"/>
            </p:cNvSpPr>
            <p:nvPr/>
          </p:nvSpPr>
          <p:spPr bwMode="auto">
            <a:xfrm>
              <a:off x="2953" y="1821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35950" name="Rectangle 109"/>
            <p:cNvSpPr>
              <a:spLocks noChangeArrowheads="1"/>
            </p:cNvSpPr>
            <p:nvPr/>
          </p:nvSpPr>
          <p:spPr bwMode="auto">
            <a:xfrm>
              <a:off x="2707" y="1559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35951" name="Rectangle 110"/>
            <p:cNvSpPr>
              <a:spLocks noChangeArrowheads="1"/>
            </p:cNvSpPr>
            <p:nvPr/>
          </p:nvSpPr>
          <p:spPr bwMode="auto">
            <a:xfrm>
              <a:off x="2697" y="175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b="1" smtClean="0">
                  <a:solidFill>
                    <a:srgbClr val="000000"/>
                  </a:solidFill>
                  <a:latin typeface="Arial" charset="0"/>
                </a:rPr>
                <a:t>3</a:t>
              </a:r>
            </a:p>
          </p:txBody>
        </p:sp>
      </p:grpSp>
      <p:sp>
        <p:nvSpPr>
          <p:cNvPr id="35844" name="Rectangle 1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Sectorization and </a:t>
            </a:r>
            <a:br>
              <a:rPr lang="en-US" altLang="en-US" smtClean="0"/>
            </a:br>
            <a:r>
              <a:rPr lang="en-US" altLang="en-US" smtClean="0"/>
              <a:t>Smart Antennas</a:t>
            </a:r>
          </a:p>
        </p:txBody>
      </p:sp>
      <p:sp>
        <p:nvSpPr>
          <p:cNvPr id="35845" name="Rectangle 113"/>
          <p:cNvSpPr>
            <a:spLocks noGrp="1" noChangeArrowheads="1"/>
          </p:cNvSpPr>
          <p:nvPr>
            <p:ph type="body" idx="1"/>
          </p:nvPr>
        </p:nvSpPr>
        <p:spPr>
          <a:xfrm>
            <a:off x="609600" y="4738688"/>
            <a:ext cx="7848600" cy="1933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120</a:t>
            </a:r>
            <a:r>
              <a:rPr lang="en-US" altLang="en-US" sz="2400" baseline="30000" smtClean="0"/>
              <a:t>0</a:t>
            </a:r>
            <a:r>
              <a:rPr lang="en-US" altLang="en-US" sz="2400" smtClean="0"/>
              <a:t> sectoring reduces interference by one third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Requires base station handoff between sectors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Capacity increase commensurate with shrinking cell size</a:t>
            </a:r>
          </a:p>
          <a:p>
            <a:pPr>
              <a:lnSpc>
                <a:spcPct val="80000"/>
              </a:lnSpc>
            </a:pPr>
            <a:r>
              <a:rPr lang="en-US" altLang="en-US" sz="2400" smtClean="0"/>
              <a:t>Smart antennas typically combine sectorization with an intelligent choice of sectors</a:t>
            </a:r>
          </a:p>
        </p:txBody>
      </p:sp>
    </p:spTree>
    <p:extLst>
      <p:ext uri="{BB962C8B-B14F-4D97-AF65-F5344CB8AC3E}">
        <p14:creationId xmlns:p14="http://schemas.microsoft.com/office/powerpoint/2010/main" val="2153125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Beam Steering</a:t>
            </a:r>
          </a:p>
        </p:txBody>
      </p:sp>
      <p:sp>
        <p:nvSpPr>
          <p:cNvPr id="36867" name="Rectangle 69"/>
          <p:cNvSpPr>
            <a:spLocks noGrp="1" noChangeArrowheads="1"/>
          </p:cNvSpPr>
          <p:nvPr>
            <p:ph type="body" idx="1"/>
          </p:nvPr>
        </p:nvSpPr>
        <p:spPr>
          <a:xfrm>
            <a:off x="603250" y="4821238"/>
            <a:ext cx="7975600" cy="12334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Beamforming weights used to place nulls in up to </a:t>
            </a:r>
            <a:r>
              <a:rPr lang="en-US" altLang="en-US" sz="2800" i="1" smtClean="0"/>
              <a:t>N</a:t>
            </a:r>
            <a:r>
              <a:rPr lang="en-US" altLang="en-US" sz="2800" baseline="-25000" smtClean="0"/>
              <a:t>R</a:t>
            </a:r>
            <a:r>
              <a:rPr lang="en-US" altLang="en-US" sz="2800" smtClean="0"/>
              <a:t> directions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Can also enhance gain in direction of desired signal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Requires AOA information for signal and interferers</a:t>
            </a:r>
          </a:p>
        </p:txBody>
      </p:sp>
      <p:sp>
        <p:nvSpPr>
          <p:cNvPr id="36868" name="AutoShape 54"/>
          <p:cNvSpPr>
            <a:spLocks noChangeAspect="1" noChangeArrowheads="1" noTextEdit="1"/>
          </p:cNvSpPr>
          <p:nvPr/>
        </p:nvSpPr>
        <p:spPr bwMode="auto">
          <a:xfrm>
            <a:off x="4872038" y="2705100"/>
            <a:ext cx="4271962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pic>
        <p:nvPicPr>
          <p:cNvPr id="36869" name="Picture 55" descr="adapt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50" y="1760538"/>
            <a:ext cx="3419475" cy="256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57"/>
          <p:cNvSpPr txBox="1">
            <a:spLocks noChangeArrowheads="1"/>
          </p:cNvSpPr>
          <p:nvPr/>
        </p:nvSpPr>
        <p:spPr bwMode="auto">
          <a:xfrm>
            <a:off x="2411413" y="1676400"/>
            <a:ext cx="654050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</a:rPr>
              <a:t>SIGNAL</a:t>
            </a:r>
          </a:p>
        </p:txBody>
      </p:sp>
      <p:sp>
        <p:nvSpPr>
          <p:cNvPr id="36871" name="Line 58"/>
          <p:cNvSpPr>
            <a:spLocks noChangeShapeType="1"/>
          </p:cNvSpPr>
          <p:nvPr/>
        </p:nvSpPr>
        <p:spPr bwMode="auto">
          <a:xfrm>
            <a:off x="2540000" y="1882775"/>
            <a:ext cx="230188" cy="1539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6872" name="Text Box 59"/>
          <p:cNvSpPr txBox="1">
            <a:spLocks noChangeArrowheads="1"/>
          </p:cNvSpPr>
          <p:nvPr/>
        </p:nvSpPr>
        <p:spPr bwMode="auto">
          <a:xfrm>
            <a:off x="2032000" y="3001963"/>
            <a:ext cx="11922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INTERFERENCE</a:t>
            </a:r>
          </a:p>
        </p:txBody>
      </p:sp>
      <p:sp>
        <p:nvSpPr>
          <p:cNvPr id="36873" name="Line 60"/>
          <p:cNvSpPr>
            <a:spLocks noChangeShapeType="1"/>
          </p:cNvSpPr>
          <p:nvPr/>
        </p:nvSpPr>
        <p:spPr bwMode="auto">
          <a:xfrm flipV="1">
            <a:off x="2921000" y="3200400"/>
            <a:ext cx="458788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6874" name="Line 62"/>
          <p:cNvSpPr>
            <a:spLocks noChangeShapeType="1"/>
          </p:cNvSpPr>
          <p:nvPr/>
        </p:nvSpPr>
        <p:spPr bwMode="auto">
          <a:xfrm flipV="1">
            <a:off x="3317875" y="3865563"/>
            <a:ext cx="382588" cy="1539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6875" name="Text Box 63"/>
          <p:cNvSpPr txBox="1">
            <a:spLocks noChangeArrowheads="1"/>
          </p:cNvSpPr>
          <p:nvPr/>
        </p:nvSpPr>
        <p:spPr bwMode="auto">
          <a:xfrm>
            <a:off x="4610100" y="4086225"/>
            <a:ext cx="136525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BEAMFORMING</a:t>
            </a:r>
          </a:p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WEIGHTS</a:t>
            </a:r>
          </a:p>
        </p:txBody>
      </p:sp>
      <p:sp>
        <p:nvSpPr>
          <p:cNvPr id="36876" name="Text Box 64"/>
          <p:cNvSpPr txBox="1">
            <a:spLocks noChangeArrowheads="1"/>
          </p:cNvSpPr>
          <p:nvPr/>
        </p:nvSpPr>
        <p:spPr bwMode="auto">
          <a:xfrm>
            <a:off x="5900738" y="3089275"/>
            <a:ext cx="7207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SIGNAL OUTPUT</a:t>
            </a:r>
          </a:p>
        </p:txBody>
      </p:sp>
      <p:sp>
        <p:nvSpPr>
          <p:cNvPr id="36877" name="Text Box 68"/>
          <p:cNvSpPr txBox="1">
            <a:spLocks noChangeArrowheads="1"/>
          </p:cNvSpPr>
          <p:nvPr/>
        </p:nvSpPr>
        <p:spPr bwMode="auto">
          <a:xfrm>
            <a:off x="2324100" y="4041775"/>
            <a:ext cx="11922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000" smtClean="0">
                <a:solidFill>
                  <a:srgbClr val="000000"/>
                </a:solidFill>
                <a:latin typeface="Arial" charset="0"/>
              </a:rPr>
              <a:t>INTERFERENCE</a:t>
            </a:r>
          </a:p>
        </p:txBody>
      </p:sp>
    </p:spTree>
    <p:extLst>
      <p:ext uri="{BB962C8B-B14F-4D97-AF65-F5344CB8AC3E}">
        <p14:creationId xmlns:p14="http://schemas.microsoft.com/office/powerpoint/2010/main" val="3829992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8" y="357188"/>
            <a:ext cx="8666162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/>
              <a:t>Multiplexing/diversity/interference cancellation tradeoffs</a:t>
            </a:r>
            <a:endParaRPr lang="en-US" altLang="en-US" sz="360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725" y="4457700"/>
            <a:ext cx="8677275" cy="16668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Spatial multiplexing provides for multiple data streams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TX beamforming and RX diversity provide robustness to fading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TX beamforming and RX nulling cancel interference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Can also use DSP techniques to remove interference post-detection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367213" y="1795463"/>
            <a:ext cx="457200" cy="65246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54" name="Freeform 5"/>
          <p:cNvSpPr>
            <a:spLocks/>
          </p:cNvSpPr>
          <p:nvPr/>
        </p:nvSpPr>
        <p:spPr bwMode="auto">
          <a:xfrm>
            <a:off x="6230938" y="3094038"/>
            <a:ext cx="4762" cy="339725"/>
          </a:xfrm>
          <a:custGeom>
            <a:avLst/>
            <a:gdLst>
              <a:gd name="T0" fmla="*/ 0 w 16"/>
              <a:gd name="T1" fmla="*/ 856 h 864"/>
              <a:gd name="T2" fmla="*/ 0 w 16"/>
              <a:gd name="T3" fmla="*/ 8 h 864"/>
              <a:gd name="T4" fmla="*/ 8 w 16"/>
              <a:gd name="T5" fmla="*/ 0 h 864"/>
              <a:gd name="T6" fmla="*/ 16 w 16"/>
              <a:gd name="T7" fmla="*/ 8 h 864"/>
              <a:gd name="T8" fmla="*/ 16 w 16"/>
              <a:gd name="T9" fmla="*/ 856 h 864"/>
              <a:gd name="T10" fmla="*/ 8 w 16"/>
              <a:gd name="T11" fmla="*/ 864 h 864"/>
              <a:gd name="T12" fmla="*/ 0 w 16"/>
              <a:gd name="T13" fmla="*/ 856 h 8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864"/>
              <a:gd name="T23" fmla="*/ 16 w 16"/>
              <a:gd name="T24" fmla="*/ 864 h 8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864">
                <a:moveTo>
                  <a:pt x="0" y="856"/>
                </a:move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cubicBezTo>
                  <a:pt x="13" y="0"/>
                  <a:pt x="16" y="4"/>
                  <a:pt x="16" y="8"/>
                </a:cubicBezTo>
                <a:lnTo>
                  <a:pt x="16" y="856"/>
                </a:lnTo>
                <a:cubicBezTo>
                  <a:pt x="16" y="861"/>
                  <a:pt x="13" y="864"/>
                  <a:pt x="8" y="864"/>
                </a:cubicBezTo>
                <a:cubicBezTo>
                  <a:pt x="4" y="864"/>
                  <a:pt x="0" y="861"/>
                  <a:pt x="0" y="856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5" name="Freeform 6"/>
          <p:cNvSpPr>
            <a:spLocks/>
          </p:cNvSpPr>
          <p:nvPr/>
        </p:nvSpPr>
        <p:spPr bwMode="auto">
          <a:xfrm>
            <a:off x="6142038" y="3005138"/>
            <a:ext cx="182562" cy="88900"/>
          </a:xfrm>
          <a:custGeom>
            <a:avLst/>
            <a:gdLst>
              <a:gd name="T0" fmla="*/ 58 w 115"/>
              <a:gd name="T1" fmla="*/ 56 h 56"/>
              <a:gd name="T2" fmla="*/ 0 w 115"/>
              <a:gd name="T3" fmla="*/ 0 h 56"/>
              <a:gd name="T4" fmla="*/ 115 w 115"/>
              <a:gd name="T5" fmla="*/ 0 h 56"/>
              <a:gd name="T6" fmla="*/ 58 w 115"/>
              <a:gd name="T7" fmla="*/ 56 h 56"/>
              <a:gd name="T8" fmla="*/ 0 60000 65536"/>
              <a:gd name="T9" fmla="*/ 0 60000 65536"/>
              <a:gd name="T10" fmla="*/ 0 60000 65536"/>
              <a:gd name="T11" fmla="*/ 0 60000 65536"/>
              <a:gd name="T12" fmla="*/ 0 w 115"/>
              <a:gd name="T13" fmla="*/ 0 h 56"/>
              <a:gd name="T14" fmla="*/ 115 w 115"/>
              <a:gd name="T15" fmla="*/ 56 h 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" h="56">
                <a:moveTo>
                  <a:pt x="58" y="56"/>
                </a:moveTo>
                <a:lnTo>
                  <a:pt x="0" y="0"/>
                </a:lnTo>
                <a:lnTo>
                  <a:pt x="115" y="0"/>
                </a:lnTo>
                <a:lnTo>
                  <a:pt x="58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6" name="Freeform 7"/>
          <p:cNvSpPr>
            <a:spLocks noEditPoints="1"/>
          </p:cNvSpPr>
          <p:nvPr/>
        </p:nvSpPr>
        <p:spPr bwMode="auto">
          <a:xfrm>
            <a:off x="6142038" y="3005138"/>
            <a:ext cx="188912" cy="95250"/>
          </a:xfrm>
          <a:custGeom>
            <a:avLst/>
            <a:gdLst>
              <a:gd name="T0" fmla="*/ 248 w 481"/>
              <a:gd name="T1" fmla="*/ 238 h 241"/>
              <a:gd name="T2" fmla="*/ 237 w 481"/>
              <a:gd name="T3" fmla="*/ 238 h 241"/>
              <a:gd name="T4" fmla="*/ 3 w 481"/>
              <a:gd name="T5" fmla="*/ 14 h 241"/>
              <a:gd name="T6" fmla="*/ 1 w 481"/>
              <a:gd name="T7" fmla="*/ 5 h 241"/>
              <a:gd name="T8" fmla="*/ 8 w 481"/>
              <a:gd name="T9" fmla="*/ 0 h 241"/>
              <a:gd name="T10" fmla="*/ 472 w 481"/>
              <a:gd name="T11" fmla="*/ 0 h 241"/>
              <a:gd name="T12" fmla="*/ 480 w 481"/>
              <a:gd name="T13" fmla="*/ 5 h 241"/>
              <a:gd name="T14" fmla="*/ 478 w 481"/>
              <a:gd name="T15" fmla="*/ 14 h 241"/>
              <a:gd name="T16" fmla="*/ 248 w 481"/>
              <a:gd name="T17" fmla="*/ 238 h 241"/>
              <a:gd name="T18" fmla="*/ 467 w 481"/>
              <a:gd name="T19" fmla="*/ 3 h 241"/>
              <a:gd name="T20" fmla="*/ 472 w 481"/>
              <a:gd name="T21" fmla="*/ 16 h 241"/>
              <a:gd name="T22" fmla="*/ 8 w 481"/>
              <a:gd name="T23" fmla="*/ 16 h 241"/>
              <a:gd name="T24" fmla="*/ 14 w 481"/>
              <a:gd name="T25" fmla="*/ 3 h 241"/>
              <a:gd name="T26" fmla="*/ 248 w 481"/>
              <a:gd name="T27" fmla="*/ 227 h 241"/>
              <a:gd name="T28" fmla="*/ 237 w 481"/>
              <a:gd name="T29" fmla="*/ 227 h 241"/>
              <a:gd name="T30" fmla="*/ 467 w 481"/>
              <a:gd name="T31" fmla="*/ 3 h 24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81"/>
              <a:gd name="T49" fmla="*/ 0 h 241"/>
              <a:gd name="T50" fmla="*/ 481 w 481"/>
              <a:gd name="T51" fmla="*/ 241 h 24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81" h="241">
                <a:moveTo>
                  <a:pt x="248" y="238"/>
                </a:moveTo>
                <a:cubicBezTo>
                  <a:pt x="245" y="241"/>
                  <a:pt x="240" y="241"/>
                  <a:pt x="237" y="238"/>
                </a:cubicBezTo>
                <a:lnTo>
                  <a:pt x="3" y="14"/>
                </a:lnTo>
                <a:cubicBezTo>
                  <a:pt x="1" y="12"/>
                  <a:pt x="0" y="9"/>
                  <a:pt x="1" y="5"/>
                </a:cubicBezTo>
                <a:cubicBezTo>
                  <a:pt x="2" y="2"/>
                  <a:pt x="5" y="0"/>
                  <a:pt x="8" y="0"/>
                </a:cubicBezTo>
                <a:lnTo>
                  <a:pt x="472" y="0"/>
                </a:lnTo>
                <a:cubicBezTo>
                  <a:pt x="476" y="0"/>
                  <a:pt x="479" y="2"/>
                  <a:pt x="480" y="5"/>
                </a:cubicBezTo>
                <a:cubicBezTo>
                  <a:pt x="481" y="8"/>
                  <a:pt x="480" y="12"/>
                  <a:pt x="478" y="14"/>
                </a:cubicBezTo>
                <a:lnTo>
                  <a:pt x="248" y="238"/>
                </a:lnTo>
                <a:close/>
                <a:moveTo>
                  <a:pt x="467" y="3"/>
                </a:moveTo>
                <a:lnTo>
                  <a:pt x="472" y="16"/>
                </a:lnTo>
                <a:lnTo>
                  <a:pt x="8" y="16"/>
                </a:lnTo>
                <a:lnTo>
                  <a:pt x="14" y="3"/>
                </a:lnTo>
                <a:lnTo>
                  <a:pt x="248" y="227"/>
                </a:lnTo>
                <a:lnTo>
                  <a:pt x="237" y="227"/>
                </a:lnTo>
                <a:lnTo>
                  <a:pt x="467" y="3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7" name="Freeform 8"/>
          <p:cNvSpPr>
            <a:spLocks/>
          </p:cNvSpPr>
          <p:nvPr/>
        </p:nvSpPr>
        <p:spPr bwMode="auto">
          <a:xfrm>
            <a:off x="6230938" y="3421063"/>
            <a:ext cx="800100" cy="12700"/>
          </a:xfrm>
          <a:custGeom>
            <a:avLst/>
            <a:gdLst>
              <a:gd name="T0" fmla="*/ 8 w 2033"/>
              <a:gd name="T1" fmla="*/ 16 h 33"/>
              <a:gd name="T2" fmla="*/ 2024 w 2033"/>
              <a:gd name="T3" fmla="*/ 0 h 33"/>
              <a:gd name="T4" fmla="*/ 2032 w 2033"/>
              <a:gd name="T5" fmla="*/ 8 h 33"/>
              <a:gd name="T6" fmla="*/ 2025 w 2033"/>
              <a:gd name="T7" fmla="*/ 16 h 33"/>
              <a:gd name="T8" fmla="*/ 9 w 2033"/>
              <a:gd name="T9" fmla="*/ 32 h 33"/>
              <a:gd name="T10" fmla="*/ 0 w 2033"/>
              <a:gd name="T11" fmla="*/ 25 h 33"/>
              <a:gd name="T12" fmla="*/ 8 w 2033"/>
              <a:gd name="T13" fmla="*/ 16 h 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33"/>
              <a:gd name="T22" fmla="*/ 0 h 33"/>
              <a:gd name="T23" fmla="*/ 2033 w 2033"/>
              <a:gd name="T24" fmla="*/ 33 h 3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33" h="33">
                <a:moveTo>
                  <a:pt x="8" y="16"/>
                </a:moveTo>
                <a:lnTo>
                  <a:pt x="2024" y="0"/>
                </a:lnTo>
                <a:cubicBezTo>
                  <a:pt x="2029" y="0"/>
                  <a:pt x="2032" y="4"/>
                  <a:pt x="2032" y="8"/>
                </a:cubicBezTo>
                <a:cubicBezTo>
                  <a:pt x="2033" y="13"/>
                  <a:pt x="2029" y="16"/>
                  <a:pt x="2025" y="16"/>
                </a:cubicBezTo>
                <a:lnTo>
                  <a:pt x="9" y="32"/>
                </a:lnTo>
                <a:cubicBezTo>
                  <a:pt x="4" y="33"/>
                  <a:pt x="0" y="29"/>
                  <a:pt x="0" y="25"/>
                </a:cubicBezTo>
                <a:cubicBezTo>
                  <a:pt x="0" y="20"/>
                  <a:pt x="4" y="16"/>
                  <a:pt x="8" y="16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8" name="Freeform 9"/>
          <p:cNvSpPr>
            <a:spLocks/>
          </p:cNvSpPr>
          <p:nvPr/>
        </p:nvSpPr>
        <p:spPr bwMode="auto">
          <a:xfrm>
            <a:off x="6369050" y="3005138"/>
            <a:ext cx="6350" cy="346075"/>
          </a:xfrm>
          <a:custGeom>
            <a:avLst/>
            <a:gdLst>
              <a:gd name="T0" fmla="*/ 0 w 16"/>
              <a:gd name="T1" fmla="*/ 872 h 880"/>
              <a:gd name="T2" fmla="*/ 0 w 16"/>
              <a:gd name="T3" fmla="*/ 8 h 880"/>
              <a:gd name="T4" fmla="*/ 8 w 16"/>
              <a:gd name="T5" fmla="*/ 0 h 880"/>
              <a:gd name="T6" fmla="*/ 16 w 16"/>
              <a:gd name="T7" fmla="*/ 8 h 880"/>
              <a:gd name="T8" fmla="*/ 16 w 16"/>
              <a:gd name="T9" fmla="*/ 872 h 880"/>
              <a:gd name="T10" fmla="*/ 8 w 16"/>
              <a:gd name="T11" fmla="*/ 880 h 880"/>
              <a:gd name="T12" fmla="*/ 0 w 16"/>
              <a:gd name="T13" fmla="*/ 872 h 8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880"/>
              <a:gd name="T23" fmla="*/ 16 w 16"/>
              <a:gd name="T24" fmla="*/ 880 h 8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880">
                <a:moveTo>
                  <a:pt x="0" y="872"/>
                </a:move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cubicBezTo>
                  <a:pt x="13" y="0"/>
                  <a:pt x="16" y="4"/>
                  <a:pt x="16" y="8"/>
                </a:cubicBezTo>
                <a:lnTo>
                  <a:pt x="16" y="872"/>
                </a:lnTo>
                <a:cubicBezTo>
                  <a:pt x="16" y="877"/>
                  <a:pt x="13" y="880"/>
                  <a:pt x="8" y="880"/>
                </a:cubicBezTo>
                <a:cubicBezTo>
                  <a:pt x="4" y="880"/>
                  <a:pt x="0" y="877"/>
                  <a:pt x="0" y="872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59" name="Freeform 10"/>
          <p:cNvSpPr>
            <a:spLocks/>
          </p:cNvSpPr>
          <p:nvPr/>
        </p:nvSpPr>
        <p:spPr bwMode="auto">
          <a:xfrm>
            <a:off x="6280150" y="2922588"/>
            <a:ext cx="182563" cy="82550"/>
          </a:xfrm>
          <a:custGeom>
            <a:avLst/>
            <a:gdLst>
              <a:gd name="T0" fmla="*/ 58 w 115"/>
              <a:gd name="T1" fmla="*/ 52 h 52"/>
              <a:gd name="T2" fmla="*/ 0 w 115"/>
              <a:gd name="T3" fmla="*/ 0 h 52"/>
              <a:gd name="T4" fmla="*/ 115 w 115"/>
              <a:gd name="T5" fmla="*/ 0 h 52"/>
              <a:gd name="T6" fmla="*/ 58 w 115"/>
              <a:gd name="T7" fmla="*/ 52 h 52"/>
              <a:gd name="T8" fmla="*/ 0 60000 65536"/>
              <a:gd name="T9" fmla="*/ 0 60000 65536"/>
              <a:gd name="T10" fmla="*/ 0 60000 65536"/>
              <a:gd name="T11" fmla="*/ 0 60000 65536"/>
              <a:gd name="T12" fmla="*/ 0 w 115"/>
              <a:gd name="T13" fmla="*/ 0 h 52"/>
              <a:gd name="T14" fmla="*/ 115 w 115"/>
              <a:gd name="T15" fmla="*/ 52 h 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" h="52">
                <a:moveTo>
                  <a:pt x="58" y="52"/>
                </a:moveTo>
                <a:lnTo>
                  <a:pt x="0" y="0"/>
                </a:lnTo>
                <a:lnTo>
                  <a:pt x="115" y="0"/>
                </a:lnTo>
                <a:lnTo>
                  <a:pt x="58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0" name="Freeform 11"/>
          <p:cNvSpPr>
            <a:spLocks noEditPoints="1"/>
          </p:cNvSpPr>
          <p:nvPr/>
        </p:nvSpPr>
        <p:spPr bwMode="auto">
          <a:xfrm>
            <a:off x="6280150" y="2922588"/>
            <a:ext cx="190500" cy="88900"/>
          </a:xfrm>
          <a:custGeom>
            <a:avLst/>
            <a:gdLst>
              <a:gd name="T0" fmla="*/ 246 w 481"/>
              <a:gd name="T1" fmla="*/ 222 h 225"/>
              <a:gd name="T2" fmla="*/ 235 w 481"/>
              <a:gd name="T3" fmla="*/ 222 h 225"/>
              <a:gd name="T4" fmla="*/ 3 w 481"/>
              <a:gd name="T5" fmla="*/ 14 h 225"/>
              <a:gd name="T6" fmla="*/ 1 w 481"/>
              <a:gd name="T7" fmla="*/ 6 h 225"/>
              <a:gd name="T8" fmla="*/ 8 w 481"/>
              <a:gd name="T9" fmla="*/ 0 h 225"/>
              <a:gd name="T10" fmla="*/ 472 w 481"/>
              <a:gd name="T11" fmla="*/ 0 h 225"/>
              <a:gd name="T12" fmla="*/ 480 w 481"/>
              <a:gd name="T13" fmla="*/ 6 h 225"/>
              <a:gd name="T14" fmla="*/ 478 w 481"/>
              <a:gd name="T15" fmla="*/ 14 h 225"/>
              <a:gd name="T16" fmla="*/ 246 w 481"/>
              <a:gd name="T17" fmla="*/ 222 h 225"/>
              <a:gd name="T18" fmla="*/ 467 w 481"/>
              <a:gd name="T19" fmla="*/ 3 h 225"/>
              <a:gd name="T20" fmla="*/ 472 w 481"/>
              <a:gd name="T21" fmla="*/ 16 h 225"/>
              <a:gd name="T22" fmla="*/ 8 w 481"/>
              <a:gd name="T23" fmla="*/ 16 h 225"/>
              <a:gd name="T24" fmla="*/ 14 w 481"/>
              <a:gd name="T25" fmla="*/ 3 h 225"/>
              <a:gd name="T26" fmla="*/ 246 w 481"/>
              <a:gd name="T27" fmla="*/ 211 h 225"/>
              <a:gd name="T28" fmla="*/ 235 w 481"/>
              <a:gd name="T29" fmla="*/ 211 h 225"/>
              <a:gd name="T30" fmla="*/ 467 w 481"/>
              <a:gd name="T31" fmla="*/ 3 h 22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81"/>
              <a:gd name="T49" fmla="*/ 0 h 225"/>
              <a:gd name="T50" fmla="*/ 481 w 481"/>
              <a:gd name="T51" fmla="*/ 225 h 22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81" h="225">
                <a:moveTo>
                  <a:pt x="246" y="222"/>
                </a:moveTo>
                <a:cubicBezTo>
                  <a:pt x="243" y="225"/>
                  <a:pt x="238" y="225"/>
                  <a:pt x="235" y="222"/>
                </a:cubicBezTo>
                <a:lnTo>
                  <a:pt x="3" y="14"/>
                </a:lnTo>
                <a:cubicBezTo>
                  <a:pt x="1" y="12"/>
                  <a:pt x="0" y="9"/>
                  <a:pt x="1" y="6"/>
                </a:cubicBezTo>
                <a:cubicBezTo>
                  <a:pt x="2" y="3"/>
                  <a:pt x="5" y="0"/>
                  <a:pt x="8" y="0"/>
                </a:cubicBezTo>
                <a:lnTo>
                  <a:pt x="472" y="0"/>
                </a:lnTo>
                <a:cubicBezTo>
                  <a:pt x="476" y="0"/>
                  <a:pt x="479" y="3"/>
                  <a:pt x="480" y="6"/>
                </a:cubicBezTo>
                <a:cubicBezTo>
                  <a:pt x="481" y="9"/>
                  <a:pt x="480" y="12"/>
                  <a:pt x="478" y="14"/>
                </a:cubicBezTo>
                <a:lnTo>
                  <a:pt x="246" y="222"/>
                </a:lnTo>
                <a:close/>
                <a:moveTo>
                  <a:pt x="467" y="3"/>
                </a:moveTo>
                <a:lnTo>
                  <a:pt x="472" y="16"/>
                </a:lnTo>
                <a:lnTo>
                  <a:pt x="8" y="16"/>
                </a:lnTo>
                <a:lnTo>
                  <a:pt x="14" y="3"/>
                </a:lnTo>
                <a:lnTo>
                  <a:pt x="246" y="211"/>
                </a:lnTo>
                <a:lnTo>
                  <a:pt x="235" y="211"/>
                </a:lnTo>
                <a:lnTo>
                  <a:pt x="467" y="3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1" name="Freeform 12"/>
          <p:cNvSpPr>
            <a:spLocks/>
          </p:cNvSpPr>
          <p:nvPr/>
        </p:nvSpPr>
        <p:spPr bwMode="auto">
          <a:xfrm>
            <a:off x="6369050" y="3357563"/>
            <a:ext cx="679450" cy="6350"/>
          </a:xfrm>
          <a:custGeom>
            <a:avLst/>
            <a:gdLst>
              <a:gd name="T0" fmla="*/ 8 w 1728"/>
              <a:gd name="T1" fmla="*/ 0 h 16"/>
              <a:gd name="T2" fmla="*/ 1720 w 1728"/>
              <a:gd name="T3" fmla="*/ 0 h 16"/>
              <a:gd name="T4" fmla="*/ 1728 w 1728"/>
              <a:gd name="T5" fmla="*/ 8 h 16"/>
              <a:gd name="T6" fmla="*/ 1720 w 1728"/>
              <a:gd name="T7" fmla="*/ 16 h 16"/>
              <a:gd name="T8" fmla="*/ 8 w 1728"/>
              <a:gd name="T9" fmla="*/ 16 h 16"/>
              <a:gd name="T10" fmla="*/ 0 w 1728"/>
              <a:gd name="T11" fmla="*/ 8 h 16"/>
              <a:gd name="T12" fmla="*/ 8 w 1728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28"/>
              <a:gd name="T22" fmla="*/ 0 h 16"/>
              <a:gd name="T23" fmla="*/ 1728 w 1728"/>
              <a:gd name="T24" fmla="*/ 16 h 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28" h="16">
                <a:moveTo>
                  <a:pt x="8" y="0"/>
                </a:moveTo>
                <a:lnTo>
                  <a:pt x="1720" y="0"/>
                </a:lnTo>
                <a:cubicBezTo>
                  <a:pt x="1725" y="0"/>
                  <a:pt x="1728" y="4"/>
                  <a:pt x="1728" y="8"/>
                </a:cubicBezTo>
                <a:cubicBezTo>
                  <a:pt x="1728" y="13"/>
                  <a:pt x="1725" y="16"/>
                  <a:pt x="1720" y="16"/>
                </a:cubicBezTo>
                <a:lnTo>
                  <a:pt x="8" y="16"/>
                </a:lnTo>
                <a:cubicBezTo>
                  <a:pt x="4" y="16"/>
                  <a:pt x="0" y="13"/>
                  <a:pt x="0" y="8"/>
                </a:cubicBezTo>
                <a:cubicBezTo>
                  <a:pt x="0" y="4"/>
                  <a:pt x="4" y="0"/>
                  <a:pt x="8" y="0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2" name="Freeform 13"/>
          <p:cNvSpPr>
            <a:spLocks/>
          </p:cNvSpPr>
          <p:nvPr/>
        </p:nvSpPr>
        <p:spPr bwMode="auto">
          <a:xfrm>
            <a:off x="6545263" y="2928938"/>
            <a:ext cx="12700" cy="347662"/>
          </a:xfrm>
          <a:custGeom>
            <a:avLst/>
            <a:gdLst>
              <a:gd name="T0" fmla="*/ 16 w 33"/>
              <a:gd name="T1" fmla="*/ 873 h 881"/>
              <a:gd name="T2" fmla="*/ 0 w 33"/>
              <a:gd name="T3" fmla="*/ 9 h 881"/>
              <a:gd name="T4" fmla="*/ 8 w 33"/>
              <a:gd name="T5" fmla="*/ 0 h 881"/>
              <a:gd name="T6" fmla="*/ 16 w 33"/>
              <a:gd name="T7" fmla="*/ 8 h 881"/>
              <a:gd name="T8" fmla="*/ 32 w 33"/>
              <a:gd name="T9" fmla="*/ 872 h 881"/>
              <a:gd name="T10" fmla="*/ 25 w 33"/>
              <a:gd name="T11" fmla="*/ 880 h 881"/>
              <a:gd name="T12" fmla="*/ 16 w 33"/>
              <a:gd name="T13" fmla="*/ 873 h 8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3"/>
              <a:gd name="T22" fmla="*/ 0 h 881"/>
              <a:gd name="T23" fmla="*/ 33 w 33"/>
              <a:gd name="T24" fmla="*/ 881 h 8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3" h="881">
                <a:moveTo>
                  <a:pt x="16" y="873"/>
                </a:moveTo>
                <a:lnTo>
                  <a:pt x="0" y="9"/>
                </a:lnTo>
                <a:cubicBezTo>
                  <a:pt x="0" y="4"/>
                  <a:pt x="4" y="1"/>
                  <a:pt x="8" y="0"/>
                </a:cubicBezTo>
                <a:cubicBezTo>
                  <a:pt x="13" y="0"/>
                  <a:pt x="16" y="4"/>
                  <a:pt x="16" y="8"/>
                </a:cubicBezTo>
                <a:lnTo>
                  <a:pt x="32" y="872"/>
                </a:lnTo>
                <a:cubicBezTo>
                  <a:pt x="33" y="877"/>
                  <a:pt x="29" y="880"/>
                  <a:pt x="25" y="880"/>
                </a:cubicBezTo>
                <a:cubicBezTo>
                  <a:pt x="20" y="881"/>
                  <a:pt x="17" y="877"/>
                  <a:pt x="16" y="873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3" name="Freeform 14"/>
          <p:cNvSpPr>
            <a:spLocks/>
          </p:cNvSpPr>
          <p:nvPr/>
        </p:nvSpPr>
        <p:spPr bwMode="auto">
          <a:xfrm>
            <a:off x="6443663" y="2847975"/>
            <a:ext cx="182562" cy="80963"/>
          </a:xfrm>
          <a:custGeom>
            <a:avLst/>
            <a:gdLst>
              <a:gd name="T0" fmla="*/ 59 w 115"/>
              <a:gd name="T1" fmla="*/ 51 h 51"/>
              <a:gd name="T2" fmla="*/ 0 w 115"/>
              <a:gd name="T3" fmla="*/ 0 h 51"/>
              <a:gd name="T4" fmla="*/ 115 w 115"/>
              <a:gd name="T5" fmla="*/ 0 h 51"/>
              <a:gd name="T6" fmla="*/ 59 w 115"/>
              <a:gd name="T7" fmla="*/ 51 h 51"/>
              <a:gd name="T8" fmla="*/ 0 60000 65536"/>
              <a:gd name="T9" fmla="*/ 0 60000 65536"/>
              <a:gd name="T10" fmla="*/ 0 60000 65536"/>
              <a:gd name="T11" fmla="*/ 0 60000 65536"/>
              <a:gd name="T12" fmla="*/ 0 w 115"/>
              <a:gd name="T13" fmla="*/ 0 h 51"/>
              <a:gd name="T14" fmla="*/ 115 w 115"/>
              <a:gd name="T15" fmla="*/ 51 h 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" h="51">
                <a:moveTo>
                  <a:pt x="59" y="51"/>
                </a:moveTo>
                <a:lnTo>
                  <a:pt x="0" y="0"/>
                </a:lnTo>
                <a:lnTo>
                  <a:pt x="115" y="0"/>
                </a:lnTo>
                <a:lnTo>
                  <a:pt x="59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4" name="Freeform 15"/>
          <p:cNvSpPr>
            <a:spLocks noEditPoints="1"/>
          </p:cNvSpPr>
          <p:nvPr/>
        </p:nvSpPr>
        <p:spPr bwMode="auto">
          <a:xfrm>
            <a:off x="6443663" y="2847975"/>
            <a:ext cx="190500" cy="88900"/>
          </a:xfrm>
          <a:custGeom>
            <a:avLst/>
            <a:gdLst>
              <a:gd name="T0" fmla="*/ 248 w 481"/>
              <a:gd name="T1" fmla="*/ 222 h 225"/>
              <a:gd name="T2" fmla="*/ 237 w 481"/>
              <a:gd name="T3" fmla="*/ 222 h 225"/>
              <a:gd name="T4" fmla="*/ 3 w 481"/>
              <a:gd name="T5" fmla="*/ 14 h 225"/>
              <a:gd name="T6" fmla="*/ 1 w 481"/>
              <a:gd name="T7" fmla="*/ 6 h 225"/>
              <a:gd name="T8" fmla="*/ 8 w 481"/>
              <a:gd name="T9" fmla="*/ 0 h 225"/>
              <a:gd name="T10" fmla="*/ 472 w 481"/>
              <a:gd name="T11" fmla="*/ 0 h 225"/>
              <a:gd name="T12" fmla="*/ 480 w 481"/>
              <a:gd name="T13" fmla="*/ 6 h 225"/>
              <a:gd name="T14" fmla="*/ 478 w 481"/>
              <a:gd name="T15" fmla="*/ 14 h 225"/>
              <a:gd name="T16" fmla="*/ 248 w 481"/>
              <a:gd name="T17" fmla="*/ 222 h 225"/>
              <a:gd name="T18" fmla="*/ 467 w 481"/>
              <a:gd name="T19" fmla="*/ 3 h 225"/>
              <a:gd name="T20" fmla="*/ 472 w 481"/>
              <a:gd name="T21" fmla="*/ 16 h 225"/>
              <a:gd name="T22" fmla="*/ 8 w 481"/>
              <a:gd name="T23" fmla="*/ 16 h 225"/>
              <a:gd name="T24" fmla="*/ 14 w 481"/>
              <a:gd name="T25" fmla="*/ 2 h 225"/>
              <a:gd name="T26" fmla="*/ 248 w 481"/>
              <a:gd name="T27" fmla="*/ 210 h 225"/>
              <a:gd name="T28" fmla="*/ 237 w 481"/>
              <a:gd name="T29" fmla="*/ 211 h 225"/>
              <a:gd name="T30" fmla="*/ 467 w 481"/>
              <a:gd name="T31" fmla="*/ 3 h 22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81"/>
              <a:gd name="T49" fmla="*/ 0 h 225"/>
              <a:gd name="T50" fmla="*/ 481 w 481"/>
              <a:gd name="T51" fmla="*/ 225 h 22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81" h="225">
                <a:moveTo>
                  <a:pt x="248" y="222"/>
                </a:moveTo>
                <a:cubicBezTo>
                  <a:pt x="245" y="225"/>
                  <a:pt x="241" y="225"/>
                  <a:pt x="237" y="222"/>
                </a:cubicBezTo>
                <a:lnTo>
                  <a:pt x="3" y="14"/>
                </a:lnTo>
                <a:cubicBezTo>
                  <a:pt x="1" y="12"/>
                  <a:pt x="0" y="9"/>
                  <a:pt x="1" y="6"/>
                </a:cubicBezTo>
                <a:cubicBezTo>
                  <a:pt x="2" y="3"/>
                  <a:pt x="5" y="0"/>
                  <a:pt x="8" y="0"/>
                </a:cubicBezTo>
                <a:lnTo>
                  <a:pt x="472" y="0"/>
                </a:lnTo>
                <a:cubicBezTo>
                  <a:pt x="476" y="0"/>
                  <a:pt x="479" y="2"/>
                  <a:pt x="480" y="6"/>
                </a:cubicBezTo>
                <a:cubicBezTo>
                  <a:pt x="481" y="9"/>
                  <a:pt x="480" y="12"/>
                  <a:pt x="478" y="14"/>
                </a:cubicBezTo>
                <a:lnTo>
                  <a:pt x="248" y="222"/>
                </a:lnTo>
                <a:close/>
                <a:moveTo>
                  <a:pt x="467" y="3"/>
                </a:moveTo>
                <a:lnTo>
                  <a:pt x="472" y="16"/>
                </a:lnTo>
                <a:lnTo>
                  <a:pt x="8" y="16"/>
                </a:lnTo>
                <a:lnTo>
                  <a:pt x="14" y="2"/>
                </a:lnTo>
                <a:lnTo>
                  <a:pt x="248" y="210"/>
                </a:lnTo>
                <a:lnTo>
                  <a:pt x="237" y="211"/>
                </a:lnTo>
                <a:lnTo>
                  <a:pt x="467" y="3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5" name="Freeform 16"/>
          <p:cNvSpPr>
            <a:spLocks/>
          </p:cNvSpPr>
          <p:nvPr/>
        </p:nvSpPr>
        <p:spPr bwMode="auto">
          <a:xfrm>
            <a:off x="6538913" y="3282950"/>
            <a:ext cx="496887" cy="6350"/>
          </a:xfrm>
          <a:custGeom>
            <a:avLst/>
            <a:gdLst>
              <a:gd name="T0" fmla="*/ 8 w 1264"/>
              <a:gd name="T1" fmla="*/ 0 h 16"/>
              <a:gd name="T2" fmla="*/ 1256 w 1264"/>
              <a:gd name="T3" fmla="*/ 0 h 16"/>
              <a:gd name="T4" fmla="*/ 1264 w 1264"/>
              <a:gd name="T5" fmla="*/ 8 h 16"/>
              <a:gd name="T6" fmla="*/ 1256 w 1264"/>
              <a:gd name="T7" fmla="*/ 16 h 16"/>
              <a:gd name="T8" fmla="*/ 8 w 1264"/>
              <a:gd name="T9" fmla="*/ 16 h 16"/>
              <a:gd name="T10" fmla="*/ 0 w 1264"/>
              <a:gd name="T11" fmla="*/ 8 h 16"/>
              <a:gd name="T12" fmla="*/ 8 w 1264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4"/>
              <a:gd name="T22" fmla="*/ 0 h 16"/>
              <a:gd name="T23" fmla="*/ 1264 w 1264"/>
              <a:gd name="T24" fmla="*/ 16 h 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4" h="16">
                <a:moveTo>
                  <a:pt x="8" y="0"/>
                </a:moveTo>
                <a:lnTo>
                  <a:pt x="1256" y="0"/>
                </a:lnTo>
                <a:cubicBezTo>
                  <a:pt x="1261" y="0"/>
                  <a:pt x="1264" y="4"/>
                  <a:pt x="1264" y="8"/>
                </a:cubicBezTo>
                <a:cubicBezTo>
                  <a:pt x="1264" y="13"/>
                  <a:pt x="1261" y="16"/>
                  <a:pt x="1256" y="16"/>
                </a:cubicBezTo>
                <a:lnTo>
                  <a:pt x="8" y="16"/>
                </a:lnTo>
                <a:cubicBezTo>
                  <a:pt x="4" y="16"/>
                  <a:pt x="0" y="13"/>
                  <a:pt x="0" y="8"/>
                </a:cubicBezTo>
                <a:cubicBezTo>
                  <a:pt x="0" y="4"/>
                  <a:pt x="4" y="0"/>
                  <a:pt x="8" y="0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6" name="Freeform 17"/>
          <p:cNvSpPr>
            <a:spLocks/>
          </p:cNvSpPr>
          <p:nvPr/>
        </p:nvSpPr>
        <p:spPr bwMode="auto">
          <a:xfrm>
            <a:off x="6084888" y="3175000"/>
            <a:ext cx="12700" cy="360363"/>
          </a:xfrm>
          <a:custGeom>
            <a:avLst/>
            <a:gdLst>
              <a:gd name="T0" fmla="*/ 16 w 33"/>
              <a:gd name="T1" fmla="*/ 905 h 913"/>
              <a:gd name="T2" fmla="*/ 0 w 33"/>
              <a:gd name="T3" fmla="*/ 9 h 913"/>
              <a:gd name="T4" fmla="*/ 8 w 33"/>
              <a:gd name="T5" fmla="*/ 0 h 913"/>
              <a:gd name="T6" fmla="*/ 16 w 33"/>
              <a:gd name="T7" fmla="*/ 8 h 913"/>
              <a:gd name="T8" fmla="*/ 32 w 33"/>
              <a:gd name="T9" fmla="*/ 904 h 913"/>
              <a:gd name="T10" fmla="*/ 25 w 33"/>
              <a:gd name="T11" fmla="*/ 912 h 913"/>
              <a:gd name="T12" fmla="*/ 16 w 33"/>
              <a:gd name="T13" fmla="*/ 905 h 91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3"/>
              <a:gd name="T22" fmla="*/ 0 h 913"/>
              <a:gd name="T23" fmla="*/ 33 w 33"/>
              <a:gd name="T24" fmla="*/ 913 h 91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3" h="913">
                <a:moveTo>
                  <a:pt x="16" y="905"/>
                </a:moveTo>
                <a:lnTo>
                  <a:pt x="0" y="9"/>
                </a:lnTo>
                <a:cubicBezTo>
                  <a:pt x="0" y="4"/>
                  <a:pt x="4" y="1"/>
                  <a:pt x="8" y="0"/>
                </a:cubicBezTo>
                <a:cubicBezTo>
                  <a:pt x="13" y="0"/>
                  <a:pt x="16" y="4"/>
                  <a:pt x="16" y="8"/>
                </a:cubicBezTo>
                <a:lnTo>
                  <a:pt x="32" y="904"/>
                </a:lnTo>
                <a:cubicBezTo>
                  <a:pt x="33" y="909"/>
                  <a:pt x="29" y="912"/>
                  <a:pt x="25" y="912"/>
                </a:cubicBezTo>
                <a:cubicBezTo>
                  <a:pt x="20" y="913"/>
                  <a:pt x="17" y="909"/>
                  <a:pt x="16" y="905"/>
                </a:cubicBezTo>
                <a:close/>
              </a:path>
            </a:pathLst>
          </a:custGeom>
          <a:solidFill>
            <a:srgbClr val="474747"/>
          </a:solidFill>
          <a:ln w="0" cap="flat">
            <a:solidFill>
              <a:srgbClr val="47474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7" name="Freeform 18"/>
          <p:cNvSpPr>
            <a:spLocks/>
          </p:cNvSpPr>
          <p:nvPr/>
        </p:nvSpPr>
        <p:spPr bwMode="auto">
          <a:xfrm>
            <a:off x="5984875" y="3094038"/>
            <a:ext cx="182563" cy="80962"/>
          </a:xfrm>
          <a:custGeom>
            <a:avLst/>
            <a:gdLst>
              <a:gd name="T0" fmla="*/ 58 w 115"/>
              <a:gd name="T1" fmla="*/ 51 h 51"/>
              <a:gd name="T2" fmla="*/ 0 w 115"/>
              <a:gd name="T3" fmla="*/ 0 h 51"/>
              <a:gd name="T4" fmla="*/ 115 w 115"/>
              <a:gd name="T5" fmla="*/ 0 h 51"/>
              <a:gd name="T6" fmla="*/ 58 w 115"/>
              <a:gd name="T7" fmla="*/ 51 h 51"/>
              <a:gd name="T8" fmla="*/ 0 60000 65536"/>
              <a:gd name="T9" fmla="*/ 0 60000 65536"/>
              <a:gd name="T10" fmla="*/ 0 60000 65536"/>
              <a:gd name="T11" fmla="*/ 0 60000 65536"/>
              <a:gd name="T12" fmla="*/ 0 w 115"/>
              <a:gd name="T13" fmla="*/ 0 h 51"/>
              <a:gd name="T14" fmla="*/ 115 w 115"/>
              <a:gd name="T15" fmla="*/ 51 h 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" h="51">
                <a:moveTo>
                  <a:pt x="58" y="51"/>
                </a:moveTo>
                <a:lnTo>
                  <a:pt x="0" y="0"/>
                </a:lnTo>
                <a:lnTo>
                  <a:pt x="115" y="0"/>
                </a:lnTo>
                <a:lnTo>
                  <a:pt x="58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8" name="Freeform 19"/>
          <p:cNvSpPr>
            <a:spLocks noEditPoints="1"/>
          </p:cNvSpPr>
          <p:nvPr/>
        </p:nvSpPr>
        <p:spPr bwMode="auto">
          <a:xfrm>
            <a:off x="5984875" y="3094038"/>
            <a:ext cx="188913" cy="87312"/>
          </a:xfrm>
          <a:custGeom>
            <a:avLst/>
            <a:gdLst>
              <a:gd name="T0" fmla="*/ 248 w 481"/>
              <a:gd name="T1" fmla="*/ 222 h 225"/>
              <a:gd name="T2" fmla="*/ 237 w 481"/>
              <a:gd name="T3" fmla="*/ 222 h 225"/>
              <a:gd name="T4" fmla="*/ 3 w 481"/>
              <a:gd name="T5" fmla="*/ 14 h 225"/>
              <a:gd name="T6" fmla="*/ 1 w 481"/>
              <a:gd name="T7" fmla="*/ 6 h 225"/>
              <a:gd name="T8" fmla="*/ 8 w 481"/>
              <a:gd name="T9" fmla="*/ 0 h 225"/>
              <a:gd name="T10" fmla="*/ 472 w 481"/>
              <a:gd name="T11" fmla="*/ 0 h 225"/>
              <a:gd name="T12" fmla="*/ 480 w 481"/>
              <a:gd name="T13" fmla="*/ 6 h 225"/>
              <a:gd name="T14" fmla="*/ 478 w 481"/>
              <a:gd name="T15" fmla="*/ 14 h 225"/>
              <a:gd name="T16" fmla="*/ 248 w 481"/>
              <a:gd name="T17" fmla="*/ 222 h 225"/>
              <a:gd name="T18" fmla="*/ 467 w 481"/>
              <a:gd name="T19" fmla="*/ 3 h 225"/>
              <a:gd name="T20" fmla="*/ 472 w 481"/>
              <a:gd name="T21" fmla="*/ 16 h 225"/>
              <a:gd name="T22" fmla="*/ 8 w 481"/>
              <a:gd name="T23" fmla="*/ 16 h 225"/>
              <a:gd name="T24" fmla="*/ 14 w 481"/>
              <a:gd name="T25" fmla="*/ 2 h 225"/>
              <a:gd name="T26" fmla="*/ 248 w 481"/>
              <a:gd name="T27" fmla="*/ 210 h 225"/>
              <a:gd name="T28" fmla="*/ 237 w 481"/>
              <a:gd name="T29" fmla="*/ 211 h 225"/>
              <a:gd name="T30" fmla="*/ 467 w 481"/>
              <a:gd name="T31" fmla="*/ 3 h 22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81"/>
              <a:gd name="T49" fmla="*/ 0 h 225"/>
              <a:gd name="T50" fmla="*/ 481 w 481"/>
              <a:gd name="T51" fmla="*/ 225 h 22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81" h="225">
                <a:moveTo>
                  <a:pt x="248" y="222"/>
                </a:moveTo>
                <a:cubicBezTo>
                  <a:pt x="245" y="225"/>
                  <a:pt x="241" y="225"/>
                  <a:pt x="237" y="222"/>
                </a:cubicBezTo>
                <a:lnTo>
                  <a:pt x="3" y="14"/>
                </a:lnTo>
                <a:cubicBezTo>
                  <a:pt x="1" y="12"/>
                  <a:pt x="0" y="9"/>
                  <a:pt x="1" y="6"/>
                </a:cubicBezTo>
                <a:cubicBezTo>
                  <a:pt x="2" y="3"/>
                  <a:pt x="5" y="0"/>
                  <a:pt x="8" y="0"/>
                </a:cubicBezTo>
                <a:lnTo>
                  <a:pt x="472" y="0"/>
                </a:lnTo>
                <a:cubicBezTo>
                  <a:pt x="476" y="0"/>
                  <a:pt x="479" y="2"/>
                  <a:pt x="480" y="6"/>
                </a:cubicBezTo>
                <a:cubicBezTo>
                  <a:pt x="481" y="9"/>
                  <a:pt x="480" y="12"/>
                  <a:pt x="478" y="14"/>
                </a:cubicBezTo>
                <a:lnTo>
                  <a:pt x="248" y="222"/>
                </a:lnTo>
                <a:close/>
                <a:moveTo>
                  <a:pt x="467" y="3"/>
                </a:moveTo>
                <a:lnTo>
                  <a:pt x="472" y="16"/>
                </a:lnTo>
                <a:lnTo>
                  <a:pt x="8" y="16"/>
                </a:lnTo>
                <a:lnTo>
                  <a:pt x="14" y="2"/>
                </a:lnTo>
                <a:lnTo>
                  <a:pt x="248" y="210"/>
                </a:lnTo>
                <a:lnTo>
                  <a:pt x="237" y="211"/>
                </a:lnTo>
                <a:lnTo>
                  <a:pt x="467" y="3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69" name="Freeform 20"/>
          <p:cNvSpPr>
            <a:spLocks/>
          </p:cNvSpPr>
          <p:nvPr/>
        </p:nvSpPr>
        <p:spPr bwMode="auto">
          <a:xfrm>
            <a:off x="6078538" y="3527425"/>
            <a:ext cx="976312" cy="6350"/>
          </a:xfrm>
          <a:custGeom>
            <a:avLst/>
            <a:gdLst>
              <a:gd name="T0" fmla="*/ 8 w 2480"/>
              <a:gd name="T1" fmla="*/ 0 h 16"/>
              <a:gd name="T2" fmla="*/ 2472 w 2480"/>
              <a:gd name="T3" fmla="*/ 0 h 16"/>
              <a:gd name="T4" fmla="*/ 2480 w 2480"/>
              <a:gd name="T5" fmla="*/ 8 h 16"/>
              <a:gd name="T6" fmla="*/ 2472 w 2480"/>
              <a:gd name="T7" fmla="*/ 16 h 16"/>
              <a:gd name="T8" fmla="*/ 8 w 2480"/>
              <a:gd name="T9" fmla="*/ 16 h 16"/>
              <a:gd name="T10" fmla="*/ 0 w 2480"/>
              <a:gd name="T11" fmla="*/ 8 h 16"/>
              <a:gd name="T12" fmla="*/ 8 w 2480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80"/>
              <a:gd name="T22" fmla="*/ 0 h 16"/>
              <a:gd name="T23" fmla="*/ 2480 w 2480"/>
              <a:gd name="T24" fmla="*/ 16 h 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80" h="16">
                <a:moveTo>
                  <a:pt x="8" y="0"/>
                </a:moveTo>
                <a:lnTo>
                  <a:pt x="2472" y="0"/>
                </a:lnTo>
                <a:cubicBezTo>
                  <a:pt x="2477" y="0"/>
                  <a:pt x="2480" y="4"/>
                  <a:pt x="2480" y="8"/>
                </a:cubicBezTo>
                <a:cubicBezTo>
                  <a:pt x="2480" y="13"/>
                  <a:pt x="2477" y="16"/>
                  <a:pt x="2472" y="16"/>
                </a:cubicBezTo>
                <a:lnTo>
                  <a:pt x="8" y="16"/>
                </a:lnTo>
                <a:cubicBezTo>
                  <a:pt x="4" y="16"/>
                  <a:pt x="0" y="13"/>
                  <a:pt x="0" y="8"/>
                </a:cubicBezTo>
                <a:cubicBezTo>
                  <a:pt x="0" y="4"/>
                  <a:pt x="4" y="0"/>
                  <a:pt x="8" y="0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70" name="Rectangle 59"/>
          <p:cNvSpPr>
            <a:spLocks noChangeArrowheads="1"/>
          </p:cNvSpPr>
          <p:nvPr/>
        </p:nvSpPr>
        <p:spPr bwMode="auto">
          <a:xfrm>
            <a:off x="7038975" y="3114675"/>
            <a:ext cx="727075" cy="579438"/>
          </a:xfrm>
          <a:prstGeom prst="rect">
            <a:avLst/>
          </a:prstGeom>
          <a:solidFill>
            <a:srgbClr val="DC00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071" name="Freeform 60"/>
          <p:cNvSpPr>
            <a:spLocks noEditPoints="1"/>
          </p:cNvSpPr>
          <p:nvPr/>
        </p:nvSpPr>
        <p:spPr bwMode="auto">
          <a:xfrm>
            <a:off x="7035800" y="3055938"/>
            <a:ext cx="1328738" cy="881062"/>
          </a:xfrm>
          <a:custGeom>
            <a:avLst/>
            <a:gdLst>
              <a:gd name="T0" fmla="*/ 0 w 837"/>
              <a:gd name="T1" fmla="*/ 0 h 555"/>
              <a:gd name="T2" fmla="*/ 837 w 837"/>
              <a:gd name="T3" fmla="*/ 0 h 555"/>
              <a:gd name="T4" fmla="*/ 837 w 837"/>
              <a:gd name="T5" fmla="*/ 555 h 555"/>
              <a:gd name="T6" fmla="*/ 0 w 837"/>
              <a:gd name="T7" fmla="*/ 555 h 555"/>
              <a:gd name="T8" fmla="*/ 0 w 837"/>
              <a:gd name="T9" fmla="*/ 0 h 555"/>
              <a:gd name="T10" fmla="*/ 4 w 837"/>
              <a:gd name="T11" fmla="*/ 553 h 555"/>
              <a:gd name="T12" fmla="*/ 2 w 837"/>
              <a:gd name="T13" fmla="*/ 551 h 555"/>
              <a:gd name="T14" fmla="*/ 835 w 837"/>
              <a:gd name="T15" fmla="*/ 551 h 555"/>
              <a:gd name="T16" fmla="*/ 833 w 837"/>
              <a:gd name="T17" fmla="*/ 553 h 555"/>
              <a:gd name="T18" fmla="*/ 833 w 837"/>
              <a:gd name="T19" fmla="*/ 2 h 555"/>
              <a:gd name="T20" fmla="*/ 835 w 837"/>
              <a:gd name="T21" fmla="*/ 4 h 555"/>
              <a:gd name="T22" fmla="*/ 2 w 837"/>
              <a:gd name="T23" fmla="*/ 4 h 555"/>
              <a:gd name="T24" fmla="*/ 4 w 837"/>
              <a:gd name="T25" fmla="*/ 2 h 555"/>
              <a:gd name="T26" fmla="*/ 4 w 837"/>
              <a:gd name="T27" fmla="*/ 553 h 55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37"/>
              <a:gd name="T43" fmla="*/ 0 h 555"/>
              <a:gd name="T44" fmla="*/ 837 w 837"/>
              <a:gd name="T45" fmla="*/ 555 h 55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37" h="555">
                <a:moveTo>
                  <a:pt x="0" y="0"/>
                </a:moveTo>
                <a:lnTo>
                  <a:pt x="837" y="0"/>
                </a:lnTo>
                <a:lnTo>
                  <a:pt x="837" y="555"/>
                </a:lnTo>
                <a:lnTo>
                  <a:pt x="0" y="555"/>
                </a:lnTo>
                <a:lnTo>
                  <a:pt x="0" y="0"/>
                </a:lnTo>
                <a:close/>
                <a:moveTo>
                  <a:pt x="4" y="553"/>
                </a:moveTo>
                <a:lnTo>
                  <a:pt x="2" y="551"/>
                </a:lnTo>
                <a:lnTo>
                  <a:pt x="835" y="551"/>
                </a:lnTo>
                <a:lnTo>
                  <a:pt x="833" y="553"/>
                </a:lnTo>
                <a:lnTo>
                  <a:pt x="833" y="2"/>
                </a:lnTo>
                <a:lnTo>
                  <a:pt x="835" y="4"/>
                </a:lnTo>
                <a:lnTo>
                  <a:pt x="2" y="4"/>
                </a:lnTo>
                <a:lnTo>
                  <a:pt x="4" y="2"/>
                </a:lnTo>
                <a:lnTo>
                  <a:pt x="4" y="553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72" name="Freeform 66"/>
          <p:cNvSpPr>
            <a:spLocks noEditPoints="1"/>
          </p:cNvSpPr>
          <p:nvPr/>
        </p:nvSpPr>
        <p:spPr bwMode="auto">
          <a:xfrm rot="1117241">
            <a:off x="3733800" y="3027363"/>
            <a:ext cx="1687513" cy="608012"/>
          </a:xfrm>
          <a:custGeom>
            <a:avLst/>
            <a:gdLst>
              <a:gd name="T0" fmla="*/ 2520 w 2520"/>
              <a:gd name="T1" fmla="*/ 83 h 1484"/>
              <a:gd name="T2" fmla="*/ 107 w 2520"/>
              <a:gd name="T3" fmla="*/ 1476 h 1484"/>
              <a:gd name="T4" fmla="*/ 59 w 2520"/>
              <a:gd name="T5" fmla="*/ 1392 h 1484"/>
              <a:gd name="T6" fmla="*/ 2472 w 2520"/>
              <a:gd name="T7" fmla="*/ 0 h 1484"/>
              <a:gd name="T8" fmla="*/ 2520 w 2520"/>
              <a:gd name="T9" fmla="*/ 83 h 1484"/>
              <a:gd name="T10" fmla="*/ 416 w 2520"/>
              <a:gd name="T11" fmla="*/ 1484 h 1484"/>
              <a:gd name="T12" fmla="*/ 0 w 2520"/>
              <a:gd name="T13" fmla="*/ 1482 h 1484"/>
              <a:gd name="T14" fmla="*/ 207 w 2520"/>
              <a:gd name="T15" fmla="*/ 1121 h 1484"/>
              <a:gd name="T16" fmla="*/ 272 w 2520"/>
              <a:gd name="T17" fmla="*/ 1103 h 1484"/>
              <a:gd name="T18" fmla="*/ 290 w 2520"/>
              <a:gd name="T19" fmla="*/ 1168 h 1484"/>
              <a:gd name="T20" fmla="*/ 124 w 2520"/>
              <a:gd name="T21" fmla="*/ 1458 h 1484"/>
              <a:gd name="T22" fmla="*/ 83 w 2520"/>
              <a:gd name="T23" fmla="*/ 1386 h 1484"/>
              <a:gd name="T24" fmla="*/ 416 w 2520"/>
              <a:gd name="T25" fmla="*/ 1388 h 1484"/>
              <a:gd name="T26" fmla="*/ 464 w 2520"/>
              <a:gd name="T27" fmla="*/ 1436 h 1484"/>
              <a:gd name="T28" fmla="*/ 416 w 2520"/>
              <a:gd name="T29" fmla="*/ 1484 h 148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520"/>
              <a:gd name="T46" fmla="*/ 0 h 1484"/>
              <a:gd name="T47" fmla="*/ 2520 w 2520"/>
              <a:gd name="T48" fmla="*/ 1484 h 148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520" h="1484">
                <a:moveTo>
                  <a:pt x="2520" y="83"/>
                </a:moveTo>
                <a:lnTo>
                  <a:pt x="107" y="1476"/>
                </a:lnTo>
                <a:lnTo>
                  <a:pt x="59" y="1392"/>
                </a:lnTo>
                <a:lnTo>
                  <a:pt x="2472" y="0"/>
                </a:lnTo>
                <a:lnTo>
                  <a:pt x="2520" y="83"/>
                </a:lnTo>
                <a:close/>
                <a:moveTo>
                  <a:pt x="416" y="1484"/>
                </a:moveTo>
                <a:lnTo>
                  <a:pt x="0" y="1482"/>
                </a:lnTo>
                <a:lnTo>
                  <a:pt x="207" y="1121"/>
                </a:lnTo>
                <a:cubicBezTo>
                  <a:pt x="220" y="1098"/>
                  <a:pt x="249" y="1090"/>
                  <a:pt x="272" y="1103"/>
                </a:cubicBezTo>
                <a:cubicBezTo>
                  <a:pt x="295" y="1116"/>
                  <a:pt x="303" y="1145"/>
                  <a:pt x="290" y="1168"/>
                </a:cubicBezTo>
                <a:lnTo>
                  <a:pt x="124" y="1458"/>
                </a:lnTo>
                <a:lnTo>
                  <a:pt x="83" y="1386"/>
                </a:lnTo>
                <a:lnTo>
                  <a:pt x="416" y="1388"/>
                </a:lnTo>
                <a:cubicBezTo>
                  <a:pt x="443" y="1388"/>
                  <a:pt x="464" y="1409"/>
                  <a:pt x="464" y="1436"/>
                </a:cubicBezTo>
                <a:cubicBezTo>
                  <a:pt x="464" y="1462"/>
                  <a:pt x="442" y="1484"/>
                  <a:pt x="416" y="1484"/>
                </a:cubicBezTo>
                <a:close/>
              </a:path>
            </a:pathLst>
          </a:custGeom>
          <a:solidFill>
            <a:schemeClr val="tx1"/>
          </a:solidFill>
          <a:ln w="0" cap="flat">
            <a:solidFill>
              <a:srgbClr val="47474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073" name="Group 142"/>
          <p:cNvGrpSpPr>
            <a:grpSpLocks/>
          </p:cNvGrpSpPr>
          <p:nvPr/>
        </p:nvGrpSpPr>
        <p:grpSpPr bwMode="auto">
          <a:xfrm rot="9006831">
            <a:off x="3141663" y="2822575"/>
            <a:ext cx="1133475" cy="882650"/>
            <a:chOff x="7156450" y="2220912"/>
            <a:chExt cx="1133475" cy="882651"/>
          </a:xfrm>
        </p:grpSpPr>
        <p:sp>
          <p:nvSpPr>
            <p:cNvPr id="2136" name="Freeform 101"/>
            <p:cNvSpPr>
              <a:spLocks/>
            </p:cNvSpPr>
            <p:nvPr/>
          </p:nvSpPr>
          <p:spPr bwMode="auto">
            <a:xfrm>
              <a:off x="8110537" y="2778125"/>
              <a:ext cx="153988" cy="325438"/>
            </a:xfrm>
            <a:custGeom>
              <a:avLst/>
              <a:gdLst>
                <a:gd name="T0" fmla="*/ 381 w 392"/>
                <a:gd name="T1" fmla="*/ 46 h 827"/>
                <a:gd name="T2" fmla="*/ 362 w 392"/>
                <a:gd name="T3" fmla="*/ 128 h 827"/>
                <a:gd name="T4" fmla="*/ 340 w 392"/>
                <a:gd name="T5" fmla="*/ 208 h 827"/>
                <a:gd name="T6" fmla="*/ 316 w 392"/>
                <a:gd name="T7" fmla="*/ 287 h 827"/>
                <a:gd name="T8" fmla="*/ 306 w 392"/>
                <a:gd name="T9" fmla="*/ 326 h 827"/>
                <a:gd name="T10" fmla="*/ 278 w 392"/>
                <a:gd name="T11" fmla="*/ 396 h 827"/>
                <a:gd name="T12" fmla="*/ 255 w 392"/>
                <a:gd name="T13" fmla="*/ 464 h 827"/>
                <a:gd name="T14" fmla="*/ 229 w 392"/>
                <a:gd name="T15" fmla="*/ 528 h 827"/>
                <a:gd name="T16" fmla="*/ 205 w 392"/>
                <a:gd name="T17" fmla="*/ 586 h 827"/>
                <a:gd name="T18" fmla="*/ 179 w 392"/>
                <a:gd name="T19" fmla="*/ 638 h 827"/>
                <a:gd name="T20" fmla="*/ 153 w 392"/>
                <a:gd name="T21" fmla="*/ 685 h 827"/>
                <a:gd name="T22" fmla="*/ 128 w 392"/>
                <a:gd name="T23" fmla="*/ 725 h 827"/>
                <a:gd name="T24" fmla="*/ 105 w 392"/>
                <a:gd name="T25" fmla="*/ 759 h 827"/>
                <a:gd name="T26" fmla="*/ 79 w 392"/>
                <a:gd name="T27" fmla="*/ 787 h 827"/>
                <a:gd name="T28" fmla="*/ 67 w 392"/>
                <a:gd name="T29" fmla="*/ 801 h 827"/>
                <a:gd name="T30" fmla="*/ 45 w 392"/>
                <a:gd name="T31" fmla="*/ 815 h 827"/>
                <a:gd name="T32" fmla="*/ 34 w 392"/>
                <a:gd name="T33" fmla="*/ 821 h 827"/>
                <a:gd name="T34" fmla="*/ 20 w 392"/>
                <a:gd name="T35" fmla="*/ 823 h 827"/>
                <a:gd name="T36" fmla="*/ 12 w 392"/>
                <a:gd name="T37" fmla="*/ 826 h 827"/>
                <a:gd name="T38" fmla="*/ 0 w 392"/>
                <a:gd name="T39" fmla="*/ 822 h 827"/>
                <a:gd name="T40" fmla="*/ 0 w 392"/>
                <a:gd name="T41" fmla="*/ 823 h 827"/>
                <a:gd name="T42" fmla="*/ 5 w 392"/>
                <a:gd name="T43" fmla="*/ 807 h 827"/>
                <a:gd name="T44" fmla="*/ 14 w 392"/>
                <a:gd name="T45" fmla="*/ 812 h 827"/>
                <a:gd name="T46" fmla="*/ 17 w 392"/>
                <a:gd name="T47" fmla="*/ 808 h 827"/>
                <a:gd name="T48" fmla="*/ 30 w 392"/>
                <a:gd name="T49" fmla="*/ 806 h 827"/>
                <a:gd name="T50" fmla="*/ 37 w 392"/>
                <a:gd name="T51" fmla="*/ 802 h 827"/>
                <a:gd name="T52" fmla="*/ 48 w 392"/>
                <a:gd name="T53" fmla="*/ 794 h 827"/>
                <a:gd name="T54" fmla="*/ 56 w 392"/>
                <a:gd name="T55" fmla="*/ 789 h 827"/>
                <a:gd name="T56" fmla="*/ 79 w 392"/>
                <a:gd name="T57" fmla="*/ 765 h 827"/>
                <a:gd name="T58" fmla="*/ 102 w 392"/>
                <a:gd name="T59" fmla="*/ 734 h 827"/>
                <a:gd name="T60" fmla="*/ 127 w 392"/>
                <a:gd name="T61" fmla="*/ 698 h 827"/>
                <a:gd name="T62" fmla="*/ 152 w 392"/>
                <a:gd name="T63" fmla="*/ 654 h 827"/>
                <a:gd name="T64" fmla="*/ 177 w 392"/>
                <a:gd name="T65" fmla="*/ 607 h 827"/>
                <a:gd name="T66" fmla="*/ 202 w 392"/>
                <a:gd name="T67" fmla="*/ 551 h 827"/>
                <a:gd name="T68" fmla="*/ 227 w 392"/>
                <a:gd name="T69" fmla="*/ 490 h 827"/>
                <a:gd name="T70" fmla="*/ 253 w 392"/>
                <a:gd name="T71" fmla="*/ 425 h 827"/>
                <a:gd name="T72" fmla="*/ 276 w 392"/>
                <a:gd name="T73" fmla="*/ 354 h 827"/>
                <a:gd name="T74" fmla="*/ 290 w 392"/>
                <a:gd name="T75" fmla="*/ 321 h 827"/>
                <a:gd name="T76" fmla="*/ 312 w 392"/>
                <a:gd name="T77" fmla="*/ 245 h 827"/>
                <a:gd name="T78" fmla="*/ 335 w 392"/>
                <a:gd name="T79" fmla="*/ 165 h 827"/>
                <a:gd name="T80" fmla="*/ 356 w 392"/>
                <a:gd name="T81" fmla="*/ 86 h 827"/>
                <a:gd name="T82" fmla="*/ 377 w 392"/>
                <a:gd name="T83" fmla="*/ 0 h 8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92"/>
                <a:gd name="T127" fmla="*/ 0 h 827"/>
                <a:gd name="T128" fmla="*/ 392 w 392"/>
                <a:gd name="T129" fmla="*/ 827 h 82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92" h="827">
                  <a:moveTo>
                    <a:pt x="392" y="5"/>
                  </a:moveTo>
                  <a:lnTo>
                    <a:pt x="381" y="46"/>
                  </a:lnTo>
                  <a:lnTo>
                    <a:pt x="372" y="89"/>
                  </a:lnTo>
                  <a:lnTo>
                    <a:pt x="362" y="128"/>
                  </a:lnTo>
                  <a:lnTo>
                    <a:pt x="350" y="170"/>
                  </a:lnTo>
                  <a:lnTo>
                    <a:pt x="340" y="208"/>
                  </a:lnTo>
                  <a:lnTo>
                    <a:pt x="327" y="250"/>
                  </a:lnTo>
                  <a:lnTo>
                    <a:pt x="316" y="287"/>
                  </a:lnTo>
                  <a:lnTo>
                    <a:pt x="306" y="325"/>
                  </a:lnTo>
                  <a:cubicBezTo>
                    <a:pt x="306" y="326"/>
                    <a:pt x="306" y="326"/>
                    <a:pt x="306" y="326"/>
                  </a:cubicBezTo>
                  <a:lnTo>
                    <a:pt x="291" y="360"/>
                  </a:lnTo>
                  <a:lnTo>
                    <a:pt x="278" y="396"/>
                  </a:lnTo>
                  <a:lnTo>
                    <a:pt x="268" y="430"/>
                  </a:lnTo>
                  <a:lnTo>
                    <a:pt x="255" y="464"/>
                  </a:lnTo>
                  <a:lnTo>
                    <a:pt x="242" y="496"/>
                  </a:lnTo>
                  <a:lnTo>
                    <a:pt x="229" y="528"/>
                  </a:lnTo>
                  <a:lnTo>
                    <a:pt x="216" y="557"/>
                  </a:lnTo>
                  <a:lnTo>
                    <a:pt x="205" y="586"/>
                  </a:lnTo>
                  <a:lnTo>
                    <a:pt x="192" y="613"/>
                  </a:lnTo>
                  <a:lnTo>
                    <a:pt x="179" y="638"/>
                  </a:lnTo>
                  <a:lnTo>
                    <a:pt x="166" y="662"/>
                  </a:lnTo>
                  <a:lnTo>
                    <a:pt x="153" y="685"/>
                  </a:lnTo>
                  <a:lnTo>
                    <a:pt x="141" y="705"/>
                  </a:lnTo>
                  <a:lnTo>
                    <a:pt x="128" y="725"/>
                  </a:lnTo>
                  <a:lnTo>
                    <a:pt x="115" y="743"/>
                  </a:lnTo>
                  <a:lnTo>
                    <a:pt x="105" y="759"/>
                  </a:lnTo>
                  <a:lnTo>
                    <a:pt x="92" y="775"/>
                  </a:lnTo>
                  <a:lnTo>
                    <a:pt x="79" y="787"/>
                  </a:lnTo>
                  <a:lnTo>
                    <a:pt x="68" y="800"/>
                  </a:lnTo>
                  <a:cubicBezTo>
                    <a:pt x="68" y="800"/>
                    <a:pt x="67" y="801"/>
                    <a:pt x="67" y="801"/>
                  </a:cubicBezTo>
                  <a:lnTo>
                    <a:pt x="57" y="808"/>
                  </a:lnTo>
                  <a:lnTo>
                    <a:pt x="45" y="815"/>
                  </a:lnTo>
                  <a:cubicBezTo>
                    <a:pt x="45" y="816"/>
                    <a:pt x="45" y="816"/>
                    <a:pt x="44" y="816"/>
                  </a:cubicBezTo>
                  <a:lnTo>
                    <a:pt x="34" y="821"/>
                  </a:lnTo>
                  <a:cubicBezTo>
                    <a:pt x="33" y="821"/>
                    <a:pt x="33" y="821"/>
                    <a:pt x="32" y="822"/>
                  </a:cubicBezTo>
                  <a:lnTo>
                    <a:pt x="20" y="823"/>
                  </a:lnTo>
                  <a:lnTo>
                    <a:pt x="22" y="823"/>
                  </a:lnTo>
                  <a:lnTo>
                    <a:pt x="12" y="826"/>
                  </a:lnTo>
                  <a:cubicBezTo>
                    <a:pt x="9" y="827"/>
                    <a:pt x="6" y="826"/>
                    <a:pt x="4" y="825"/>
                  </a:cubicBezTo>
                  <a:lnTo>
                    <a:pt x="0" y="822"/>
                  </a:lnTo>
                  <a:lnTo>
                    <a:pt x="5" y="823"/>
                  </a:lnTo>
                  <a:lnTo>
                    <a:pt x="0" y="823"/>
                  </a:lnTo>
                  <a:lnTo>
                    <a:pt x="0" y="807"/>
                  </a:lnTo>
                  <a:lnTo>
                    <a:pt x="5" y="807"/>
                  </a:lnTo>
                  <a:cubicBezTo>
                    <a:pt x="7" y="807"/>
                    <a:pt x="8" y="808"/>
                    <a:pt x="10" y="809"/>
                  </a:cubicBezTo>
                  <a:lnTo>
                    <a:pt x="14" y="812"/>
                  </a:lnTo>
                  <a:lnTo>
                    <a:pt x="7" y="811"/>
                  </a:lnTo>
                  <a:lnTo>
                    <a:pt x="17" y="808"/>
                  </a:lnTo>
                  <a:cubicBezTo>
                    <a:pt x="17" y="807"/>
                    <a:pt x="18" y="807"/>
                    <a:pt x="18" y="807"/>
                  </a:cubicBezTo>
                  <a:lnTo>
                    <a:pt x="30" y="806"/>
                  </a:lnTo>
                  <a:lnTo>
                    <a:pt x="27" y="806"/>
                  </a:lnTo>
                  <a:lnTo>
                    <a:pt x="37" y="802"/>
                  </a:lnTo>
                  <a:lnTo>
                    <a:pt x="36" y="802"/>
                  </a:lnTo>
                  <a:lnTo>
                    <a:pt x="48" y="794"/>
                  </a:lnTo>
                  <a:lnTo>
                    <a:pt x="58" y="788"/>
                  </a:lnTo>
                  <a:lnTo>
                    <a:pt x="56" y="789"/>
                  </a:lnTo>
                  <a:lnTo>
                    <a:pt x="68" y="776"/>
                  </a:lnTo>
                  <a:lnTo>
                    <a:pt x="79" y="765"/>
                  </a:lnTo>
                  <a:lnTo>
                    <a:pt x="91" y="750"/>
                  </a:lnTo>
                  <a:lnTo>
                    <a:pt x="102" y="734"/>
                  </a:lnTo>
                  <a:lnTo>
                    <a:pt x="115" y="716"/>
                  </a:lnTo>
                  <a:lnTo>
                    <a:pt x="127" y="698"/>
                  </a:lnTo>
                  <a:lnTo>
                    <a:pt x="139" y="677"/>
                  </a:lnTo>
                  <a:lnTo>
                    <a:pt x="152" y="654"/>
                  </a:lnTo>
                  <a:lnTo>
                    <a:pt x="165" y="630"/>
                  </a:lnTo>
                  <a:lnTo>
                    <a:pt x="177" y="607"/>
                  </a:lnTo>
                  <a:lnTo>
                    <a:pt x="190" y="580"/>
                  </a:lnTo>
                  <a:lnTo>
                    <a:pt x="202" y="551"/>
                  </a:lnTo>
                  <a:lnTo>
                    <a:pt x="215" y="522"/>
                  </a:lnTo>
                  <a:lnTo>
                    <a:pt x="227" y="490"/>
                  </a:lnTo>
                  <a:lnTo>
                    <a:pt x="240" y="458"/>
                  </a:lnTo>
                  <a:lnTo>
                    <a:pt x="253" y="425"/>
                  </a:lnTo>
                  <a:lnTo>
                    <a:pt x="263" y="391"/>
                  </a:lnTo>
                  <a:lnTo>
                    <a:pt x="276" y="354"/>
                  </a:lnTo>
                  <a:lnTo>
                    <a:pt x="291" y="320"/>
                  </a:lnTo>
                  <a:lnTo>
                    <a:pt x="290" y="321"/>
                  </a:lnTo>
                  <a:lnTo>
                    <a:pt x="301" y="282"/>
                  </a:lnTo>
                  <a:lnTo>
                    <a:pt x="312" y="245"/>
                  </a:lnTo>
                  <a:lnTo>
                    <a:pt x="325" y="204"/>
                  </a:lnTo>
                  <a:lnTo>
                    <a:pt x="335" y="165"/>
                  </a:lnTo>
                  <a:lnTo>
                    <a:pt x="347" y="124"/>
                  </a:lnTo>
                  <a:lnTo>
                    <a:pt x="356" y="86"/>
                  </a:lnTo>
                  <a:lnTo>
                    <a:pt x="365" y="42"/>
                  </a:lnTo>
                  <a:lnTo>
                    <a:pt x="377" y="0"/>
                  </a:lnTo>
                  <a:lnTo>
                    <a:pt x="392" y="5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7" name="Freeform 102"/>
            <p:cNvSpPr>
              <a:spLocks/>
            </p:cNvSpPr>
            <p:nvPr/>
          </p:nvSpPr>
          <p:spPr bwMode="auto">
            <a:xfrm>
              <a:off x="8213725" y="2428875"/>
              <a:ext cx="44450" cy="369888"/>
            </a:xfrm>
            <a:custGeom>
              <a:avLst/>
              <a:gdLst>
                <a:gd name="T0" fmla="*/ 87 w 112"/>
                <a:gd name="T1" fmla="*/ 893 h 936"/>
                <a:gd name="T2" fmla="*/ 70 w 112"/>
                <a:gd name="T3" fmla="*/ 808 h 936"/>
                <a:gd name="T4" fmla="*/ 53 w 112"/>
                <a:gd name="T5" fmla="*/ 725 h 936"/>
                <a:gd name="T6" fmla="*/ 38 w 112"/>
                <a:gd name="T7" fmla="*/ 646 h 936"/>
                <a:gd name="T8" fmla="*/ 26 w 112"/>
                <a:gd name="T9" fmla="*/ 569 h 936"/>
                <a:gd name="T10" fmla="*/ 17 w 112"/>
                <a:gd name="T11" fmla="*/ 496 h 936"/>
                <a:gd name="T12" fmla="*/ 9 w 112"/>
                <a:gd name="T13" fmla="*/ 425 h 936"/>
                <a:gd name="T14" fmla="*/ 5 w 112"/>
                <a:gd name="T15" fmla="*/ 354 h 936"/>
                <a:gd name="T16" fmla="*/ 2 w 112"/>
                <a:gd name="T17" fmla="*/ 294 h 936"/>
                <a:gd name="T18" fmla="*/ 2 w 112"/>
                <a:gd name="T19" fmla="*/ 234 h 936"/>
                <a:gd name="T20" fmla="*/ 2 w 112"/>
                <a:gd name="T21" fmla="*/ 183 h 936"/>
                <a:gd name="T22" fmla="*/ 9 w 112"/>
                <a:gd name="T23" fmla="*/ 136 h 936"/>
                <a:gd name="T24" fmla="*/ 11 w 112"/>
                <a:gd name="T25" fmla="*/ 113 h 936"/>
                <a:gd name="T26" fmla="*/ 20 w 112"/>
                <a:gd name="T27" fmla="*/ 76 h 936"/>
                <a:gd name="T28" fmla="*/ 30 w 112"/>
                <a:gd name="T29" fmla="*/ 46 h 936"/>
                <a:gd name="T30" fmla="*/ 38 w 112"/>
                <a:gd name="T31" fmla="*/ 33 h 936"/>
                <a:gd name="T32" fmla="*/ 44 w 112"/>
                <a:gd name="T33" fmla="*/ 22 h 936"/>
                <a:gd name="T34" fmla="*/ 60 w 112"/>
                <a:gd name="T35" fmla="*/ 6 h 936"/>
                <a:gd name="T36" fmla="*/ 67 w 112"/>
                <a:gd name="T37" fmla="*/ 2 h 936"/>
                <a:gd name="T38" fmla="*/ 71 w 112"/>
                <a:gd name="T39" fmla="*/ 0 h 936"/>
                <a:gd name="T40" fmla="*/ 74 w 112"/>
                <a:gd name="T41" fmla="*/ 17 h 936"/>
                <a:gd name="T42" fmla="*/ 68 w 112"/>
                <a:gd name="T43" fmla="*/ 19 h 936"/>
                <a:gd name="T44" fmla="*/ 63 w 112"/>
                <a:gd name="T45" fmla="*/ 25 h 936"/>
                <a:gd name="T46" fmla="*/ 57 w 112"/>
                <a:gd name="T47" fmla="*/ 31 h 936"/>
                <a:gd name="T48" fmla="*/ 45 w 112"/>
                <a:gd name="T49" fmla="*/ 53 h 936"/>
                <a:gd name="T50" fmla="*/ 40 w 112"/>
                <a:gd name="T51" fmla="*/ 65 h 936"/>
                <a:gd name="T52" fmla="*/ 31 w 112"/>
                <a:gd name="T53" fmla="*/ 98 h 936"/>
                <a:gd name="T54" fmla="*/ 26 w 112"/>
                <a:gd name="T55" fmla="*/ 115 h 936"/>
                <a:gd name="T56" fmla="*/ 21 w 112"/>
                <a:gd name="T57" fmla="*/ 159 h 936"/>
                <a:gd name="T58" fmla="*/ 18 w 112"/>
                <a:gd name="T59" fmla="*/ 209 h 936"/>
                <a:gd name="T60" fmla="*/ 16 w 112"/>
                <a:gd name="T61" fmla="*/ 263 h 936"/>
                <a:gd name="T62" fmla="*/ 18 w 112"/>
                <a:gd name="T63" fmla="*/ 323 h 936"/>
                <a:gd name="T64" fmla="*/ 22 w 112"/>
                <a:gd name="T65" fmla="*/ 389 h 936"/>
                <a:gd name="T66" fmla="*/ 29 w 112"/>
                <a:gd name="T67" fmla="*/ 457 h 936"/>
                <a:gd name="T68" fmla="*/ 37 w 112"/>
                <a:gd name="T69" fmla="*/ 529 h 936"/>
                <a:gd name="T70" fmla="*/ 48 w 112"/>
                <a:gd name="T71" fmla="*/ 605 h 936"/>
                <a:gd name="T72" fmla="*/ 61 w 112"/>
                <a:gd name="T73" fmla="*/ 684 h 936"/>
                <a:gd name="T74" fmla="*/ 75 w 112"/>
                <a:gd name="T75" fmla="*/ 764 h 936"/>
                <a:gd name="T76" fmla="*/ 94 w 112"/>
                <a:gd name="T77" fmla="*/ 847 h 936"/>
                <a:gd name="T78" fmla="*/ 112 w 112"/>
                <a:gd name="T79" fmla="*/ 933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2"/>
                <a:gd name="T121" fmla="*/ 0 h 936"/>
                <a:gd name="T122" fmla="*/ 112 w 112"/>
                <a:gd name="T123" fmla="*/ 936 h 9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2" h="936">
                  <a:moveTo>
                    <a:pt x="97" y="936"/>
                  </a:moveTo>
                  <a:lnTo>
                    <a:pt x="87" y="893"/>
                  </a:lnTo>
                  <a:lnTo>
                    <a:pt x="79" y="850"/>
                  </a:lnTo>
                  <a:lnTo>
                    <a:pt x="70" y="808"/>
                  </a:lnTo>
                  <a:lnTo>
                    <a:pt x="59" y="768"/>
                  </a:lnTo>
                  <a:lnTo>
                    <a:pt x="53" y="725"/>
                  </a:lnTo>
                  <a:lnTo>
                    <a:pt x="45" y="687"/>
                  </a:lnTo>
                  <a:lnTo>
                    <a:pt x="38" y="646"/>
                  </a:lnTo>
                  <a:lnTo>
                    <a:pt x="33" y="607"/>
                  </a:lnTo>
                  <a:lnTo>
                    <a:pt x="26" y="569"/>
                  </a:lnTo>
                  <a:lnTo>
                    <a:pt x="21" y="531"/>
                  </a:lnTo>
                  <a:lnTo>
                    <a:pt x="17" y="496"/>
                  </a:lnTo>
                  <a:lnTo>
                    <a:pt x="13" y="458"/>
                  </a:lnTo>
                  <a:lnTo>
                    <a:pt x="9" y="425"/>
                  </a:lnTo>
                  <a:lnTo>
                    <a:pt x="6" y="390"/>
                  </a:lnTo>
                  <a:lnTo>
                    <a:pt x="5" y="354"/>
                  </a:lnTo>
                  <a:lnTo>
                    <a:pt x="2" y="324"/>
                  </a:lnTo>
                  <a:lnTo>
                    <a:pt x="2" y="294"/>
                  </a:lnTo>
                  <a:lnTo>
                    <a:pt x="0" y="264"/>
                  </a:lnTo>
                  <a:lnTo>
                    <a:pt x="2" y="234"/>
                  </a:lnTo>
                  <a:lnTo>
                    <a:pt x="2" y="209"/>
                  </a:lnTo>
                  <a:lnTo>
                    <a:pt x="2" y="183"/>
                  </a:lnTo>
                  <a:lnTo>
                    <a:pt x="5" y="158"/>
                  </a:lnTo>
                  <a:lnTo>
                    <a:pt x="9" y="136"/>
                  </a:lnTo>
                  <a:lnTo>
                    <a:pt x="10" y="114"/>
                  </a:lnTo>
                  <a:cubicBezTo>
                    <a:pt x="10" y="114"/>
                    <a:pt x="10" y="113"/>
                    <a:pt x="11" y="113"/>
                  </a:cubicBezTo>
                  <a:lnTo>
                    <a:pt x="16" y="93"/>
                  </a:lnTo>
                  <a:lnTo>
                    <a:pt x="20" y="76"/>
                  </a:lnTo>
                  <a:lnTo>
                    <a:pt x="24" y="61"/>
                  </a:lnTo>
                  <a:lnTo>
                    <a:pt x="30" y="46"/>
                  </a:lnTo>
                  <a:cubicBezTo>
                    <a:pt x="30" y="45"/>
                    <a:pt x="31" y="45"/>
                    <a:pt x="31" y="44"/>
                  </a:cubicBezTo>
                  <a:lnTo>
                    <a:pt x="38" y="33"/>
                  </a:lnTo>
                  <a:lnTo>
                    <a:pt x="43" y="23"/>
                  </a:lnTo>
                  <a:cubicBezTo>
                    <a:pt x="44" y="23"/>
                    <a:pt x="44" y="23"/>
                    <a:pt x="44" y="22"/>
                  </a:cubicBezTo>
                  <a:lnTo>
                    <a:pt x="51" y="14"/>
                  </a:lnTo>
                  <a:lnTo>
                    <a:pt x="60" y="6"/>
                  </a:lnTo>
                  <a:cubicBezTo>
                    <a:pt x="61" y="5"/>
                    <a:pt x="62" y="4"/>
                    <a:pt x="63" y="4"/>
                  </a:cubicBezTo>
                  <a:lnTo>
                    <a:pt x="67" y="2"/>
                  </a:lnTo>
                  <a:lnTo>
                    <a:pt x="66" y="3"/>
                  </a:lnTo>
                  <a:lnTo>
                    <a:pt x="71" y="0"/>
                  </a:lnTo>
                  <a:lnTo>
                    <a:pt x="79" y="13"/>
                  </a:lnTo>
                  <a:lnTo>
                    <a:pt x="74" y="17"/>
                  </a:lnTo>
                  <a:cubicBezTo>
                    <a:pt x="73" y="17"/>
                    <a:pt x="73" y="17"/>
                    <a:pt x="73" y="17"/>
                  </a:cubicBezTo>
                  <a:lnTo>
                    <a:pt x="68" y="19"/>
                  </a:lnTo>
                  <a:lnTo>
                    <a:pt x="71" y="17"/>
                  </a:lnTo>
                  <a:lnTo>
                    <a:pt x="63" y="25"/>
                  </a:lnTo>
                  <a:lnTo>
                    <a:pt x="56" y="33"/>
                  </a:lnTo>
                  <a:lnTo>
                    <a:pt x="57" y="31"/>
                  </a:lnTo>
                  <a:lnTo>
                    <a:pt x="51" y="41"/>
                  </a:lnTo>
                  <a:lnTo>
                    <a:pt x="45" y="53"/>
                  </a:lnTo>
                  <a:lnTo>
                    <a:pt x="45" y="51"/>
                  </a:lnTo>
                  <a:lnTo>
                    <a:pt x="40" y="65"/>
                  </a:lnTo>
                  <a:lnTo>
                    <a:pt x="36" y="79"/>
                  </a:lnTo>
                  <a:lnTo>
                    <a:pt x="31" y="98"/>
                  </a:lnTo>
                  <a:lnTo>
                    <a:pt x="26" y="117"/>
                  </a:lnTo>
                  <a:lnTo>
                    <a:pt x="26" y="115"/>
                  </a:lnTo>
                  <a:lnTo>
                    <a:pt x="25" y="139"/>
                  </a:lnTo>
                  <a:lnTo>
                    <a:pt x="21" y="159"/>
                  </a:lnTo>
                  <a:lnTo>
                    <a:pt x="18" y="183"/>
                  </a:lnTo>
                  <a:lnTo>
                    <a:pt x="18" y="209"/>
                  </a:lnTo>
                  <a:lnTo>
                    <a:pt x="18" y="235"/>
                  </a:lnTo>
                  <a:lnTo>
                    <a:pt x="16" y="263"/>
                  </a:lnTo>
                  <a:lnTo>
                    <a:pt x="18" y="294"/>
                  </a:lnTo>
                  <a:lnTo>
                    <a:pt x="18" y="323"/>
                  </a:lnTo>
                  <a:lnTo>
                    <a:pt x="21" y="354"/>
                  </a:lnTo>
                  <a:lnTo>
                    <a:pt x="22" y="389"/>
                  </a:lnTo>
                  <a:lnTo>
                    <a:pt x="25" y="423"/>
                  </a:lnTo>
                  <a:lnTo>
                    <a:pt x="29" y="457"/>
                  </a:lnTo>
                  <a:lnTo>
                    <a:pt x="33" y="494"/>
                  </a:lnTo>
                  <a:lnTo>
                    <a:pt x="37" y="529"/>
                  </a:lnTo>
                  <a:lnTo>
                    <a:pt x="41" y="566"/>
                  </a:lnTo>
                  <a:lnTo>
                    <a:pt x="48" y="605"/>
                  </a:lnTo>
                  <a:lnTo>
                    <a:pt x="54" y="644"/>
                  </a:lnTo>
                  <a:lnTo>
                    <a:pt x="61" y="684"/>
                  </a:lnTo>
                  <a:lnTo>
                    <a:pt x="69" y="723"/>
                  </a:lnTo>
                  <a:lnTo>
                    <a:pt x="75" y="764"/>
                  </a:lnTo>
                  <a:lnTo>
                    <a:pt x="86" y="805"/>
                  </a:lnTo>
                  <a:lnTo>
                    <a:pt x="94" y="847"/>
                  </a:lnTo>
                  <a:lnTo>
                    <a:pt x="103" y="889"/>
                  </a:lnTo>
                  <a:lnTo>
                    <a:pt x="112" y="933"/>
                  </a:lnTo>
                  <a:lnTo>
                    <a:pt x="97" y="936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8" name="Freeform 103"/>
            <p:cNvSpPr>
              <a:spLocks/>
            </p:cNvSpPr>
            <p:nvPr/>
          </p:nvSpPr>
          <p:spPr bwMode="auto">
            <a:xfrm>
              <a:off x="7162800" y="2362200"/>
              <a:ext cx="1092200" cy="412750"/>
            </a:xfrm>
            <a:custGeom>
              <a:avLst/>
              <a:gdLst>
                <a:gd name="T0" fmla="*/ 655 w 688"/>
                <a:gd name="T1" fmla="*/ 260 h 260"/>
                <a:gd name="T2" fmla="*/ 589 w 688"/>
                <a:gd name="T3" fmla="*/ 259 h 260"/>
                <a:gd name="T4" fmla="*/ 525 w 688"/>
                <a:gd name="T5" fmla="*/ 256 h 260"/>
                <a:gd name="T6" fmla="*/ 462 w 688"/>
                <a:gd name="T7" fmla="*/ 249 h 260"/>
                <a:gd name="T8" fmla="*/ 403 w 688"/>
                <a:gd name="T9" fmla="*/ 241 h 260"/>
                <a:gd name="T10" fmla="*/ 346 w 688"/>
                <a:gd name="T11" fmla="*/ 230 h 260"/>
                <a:gd name="T12" fmla="*/ 292 w 688"/>
                <a:gd name="T13" fmla="*/ 217 h 260"/>
                <a:gd name="T14" fmla="*/ 242 w 688"/>
                <a:gd name="T15" fmla="*/ 203 h 260"/>
                <a:gd name="T16" fmla="*/ 195 w 688"/>
                <a:gd name="T17" fmla="*/ 187 h 260"/>
                <a:gd name="T18" fmla="*/ 153 w 688"/>
                <a:gd name="T19" fmla="*/ 168 h 260"/>
                <a:gd name="T20" fmla="*/ 115 w 688"/>
                <a:gd name="T21" fmla="*/ 148 h 260"/>
                <a:gd name="T22" fmla="*/ 81 w 688"/>
                <a:gd name="T23" fmla="*/ 126 h 260"/>
                <a:gd name="T24" fmla="*/ 53 w 688"/>
                <a:gd name="T25" fmla="*/ 104 h 260"/>
                <a:gd name="T26" fmla="*/ 41 w 688"/>
                <a:gd name="T27" fmla="*/ 92 h 260"/>
                <a:gd name="T28" fmla="*/ 31 w 688"/>
                <a:gd name="T29" fmla="*/ 80 h 260"/>
                <a:gd name="T30" fmla="*/ 21 w 688"/>
                <a:gd name="T31" fmla="*/ 68 h 260"/>
                <a:gd name="T32" fmla="*/ 14 w 688"/>
                <a:gd name="T33" fmla="*/ 54 h 260"/>
                <a:gd name="T34" fmla="*/ 8 w 688"/>
                <a:gd name="T35" fmla="*/ 42 h 260"/>
                <a:gd name="T36" fmla="*/ 4 w 688"/>
                <a:gd name="T37" fmla="*/ 28 h 260"/>
                <a:gd name="T38" fmla="*/ 1 w 688"/>
                <a:gd name="T39" fmla="*/ 15 h 260"/>
                <a:gd name="T40" fmla="*/ 0 w 688"/>
                <a:gd name="T41" fmla="*/ 1 h 260"/>
                <a:gd name="T42" fmla="*/ 4 w 688"/>
                <a:gd name="T43" fmla="*/ 7 h 260"/>
                <a:gd name="T44" fmla="*/ 6 w 688"/>
                <a:gd name="T45" fmla="*/ 21 h 260"/>
                <a:gd name="T46" fmla="*/ 9 w 688"/>
                <a:gd name="T47" fmla="*/ 34 h 260"/>
                <a:gd name="T48" fmla="*/ 14 w 688"/>
                <a:gd name="T49" fmla="*/ 46 h 260"/>
                <a:gd name="T50" fmla="*/ 21 w 688"/>
                <a:gd name="T51" fmla="*/ 59 h 260"/>
                <a:gd name="T52" fmla="*/ 29 w 688"/>
                <a:gd name="T53" fmla="*/ 71 h 260"/>
                <a:gd name="T54" fmla="*/ 39 w 688"/>
                <a:gd name="T55" fmla="*/ 84 h 260"/>
                <a:gd name="T56" fmla="*/ 50 w 688"/>
                <a:gd name="T57" fmla="*/ 95 h 260"/>
                <a:gd name="T58" fmla="*/ 69 w 688"/>
                <a:gd name="T59" fmla="*/ 112 h 260"/>
                <a:gd name="T60" fmla="*/ 99 w 688"/>
                <a:gd name="T61" fmla="*/ 134 h 260"/>
                <a:gd name="T62" fmla="*/ 135 w 688"/>
                <a:gd name="T63" fmla="*/ 154 h 260"/>
                <a:gd name="T64" fmla="*/ 175 w 688"/>
                <a:gd name="T65" fmla="*/ 173 h 260"/>
                <a:gd name="T66" fmla="*/ 219 w 688"/>
                <a:gd name="T67" fmla="*/ 190 h 260"/>
                <a:gd name="T68" fmla="*/ 267 w 688"/>
                <a:gd name="T69" fmla="*/ 206 h 260"/>
                <a:gd name="T70" fmla="*/ 319 w 688"/>
                <a:gd name="T71" fmla="*/ 220 h 260"/>
                <a:gd name="T72" fmla="*/ 374 w 688"/>
                <a:gd name="T73" fmla="*/ 231 h 260"/>
                <a:gd name="T74" fmla="*/ 433 w 688"/>
                <a:gd name="T75" fmla="*/ 241 h 260"/>
                <a:gd name="T76" fmla="*/ 494 w 688"/>
                <a:gd name="T77" fmla="*/ 248 h 260"/>
                <a:gd name="T78" fmla="*/ 557 w 688"/>
                <a:gd name="T79" fmla="*/ 254 h 260"/>
                <a:gd name="T80" fmla="*/ 622 w 688"/>
                <a:gd name="T81" fmla="*/ 256 h 260"/>
                <a:gd name="T82" fmla="*/ 688 w 688"/>
                <a:gd name="T83" fmla="*/ 256 h 2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88"/>
                <a:gd name="T127" fmla="*/ 0 h 260"/>
                <a:gd name="T128" fmla="*/ 688 w 688"/>
                <a:gd name="T129" fmla="*/ 260 h 26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88" h="260">
                  <a:moveTo>
                    <a:pt x="688" y="260"/>
                  </a:moveTo>
                  <a:lnTo>
                    <a:pt x="655" y="260"/>
                  </a:lnTo>
                  <a:lnTo>
                    <a:pt x="622" y="260"/>
                  </a:lnTo>
                  <a:lnTo>
                    <a:pt x="589" y="259"/>
                  </a:lnTo>
                  <a:lnTo>
                    <a:pt x="557" y="258"/>
                  </a:lnTo>
                  <a:lnTo>
                    <a:pt x="525" y="256"/>
                  </a:lnTo>
                  <a:lnTo>
                    <a:pt x="493" y="252"/>
                  </a:lnTo>
                  <a:lnTo>
                    <a:pt x="462" y="249"/>
                  </a:lnTo>
                  <a:lnTo>
                    <a:pt x="433" y="245"/>
                  </a:lnTo>
                  <a:lnTo>
                    <a:pt x="403" y="241"/>
                  </a:lnTo>
                  <a:lnTo>
                    <a:pt x="374" y="235"/>
                  </a:lnTo>
                  <a:lnTo>
                    <a:pt x="346" y="230"/>
                  </a:lnTo>
                  <a:lnTo>
                    <a:pt x="318" y="224"/>
                  </a:lnTo>
                  <a:lnTo>
                    <a:pt x="292" y="217"/>
                  </a:lnTo>
                  <a:lnTo>
                    <a:pt x="266" y="210"/>
                  </a:lnTo>
                  <a:lnTo>
                    <a:pt x="242" y="203"/>
                  </a:lnTo>
                  <a:lnTo>
                    <a:pt x="218" y="194"/>
                  </a:lnTo>
                  <a:lnTo>
                    <a:pt x="195" y="187"/>
                  </a:lnTo>
                  <a:lnTo>
                    <a:pt x="173" y="177"/>
                  </a:lnTo>
                  <a:lnTo>
                    <a:pt x="153" y="168"/>
                  </a:lnTo>
                  <a:lnTo>
                    <a:pt x="133" y="158"/>
                  </a:lnTo>
                  <a:lnTo>
                    <a:pt x="115" y="148"/>
                  </a:lnTo>
                  <a:lnTo>
                    <a:pt x="97" y="137"/>
                  </a:lnTo>
                  <a:lnTo>
                    <a:pt x="81" y="126"/>
                  </a:lnTo>
                  <a:lnTo>
                    <a:pt x="67" y="115"/>
                  </a:lnTo>
                  <a:lnTo>
                    <a:pt x="53" y="104"/>
                  </a:lnTo>
                  <a:lnTo>
                    <a:pt x="47" y="98"/>
                  </a:lnTo>
                  <a:lnTo>
                    <a:pt x="41" y="92"/>
                  </a:lnTo>
                  <a:lnTo>
                    <a:pt x="36" y="87"/>
                  </a:lnTo>
                  <a:lnTo>
                    <a:pt x="31" y="80"/>
                  </a:lnTo>
                  <a:lnTo>
                    <a:pt x="26" y="74"/>
                  </a:lnTo>
                  <a:lnTo>
                    <a:pt x="21" y="68"/>
                  </a:lnTo>
                  <a:lnTo>
                    <a:pt x="17" y="61"/>
                  </a:lnTo>
                  <a:lnTo>
                    <a:pt x="14" y="54"/>
                  </a:lnTo>
                  <a:lnTo>
                    <a:pt x="11" y="48"/>
                  </a:lnTo>
                  <a:lnTo>
                    <a:pt x="8" y="42"/>
                  </a:lnTo>
                  <a:lnTo>
                    <a:pt x="6" y="35"/>
                  </a:lnTo>
                  <a:lnTo>
                    <a:pt x="4" y="28"/>
                  </a:lnTo>
                  <a:lnTo>
                    <a:pt x="2" y="22"/>
                  </a:lnTo>
                  <a:lnTo>
                    <a:pt x="1" y="15"/>
                  </a:lnTo>
                  <a:lnTo>
                    <a:pt x="0" y="7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7"/>
                  </a:lnTo>
                  <a:lnTo>
                    <a:pt x="5" y="14"/>
                  </a:lnTo>
                  <a:lnTo>
                    <a:pt x="6" y="21"/>
                  </a:lnTo>
                  <a:lnTo>
                    <a:pt x="7" y="27"/>
                  </a:lnTo>
                  <a:lnTo>
                    <a:pt x="9" y="34"/>
                  </a:lnTo>
                  <a:lnTo>
                    <a:pt x="11" y="40"/>
                  </a:lnTo>
                  <a:lnTo>
                    <a:pt x="14" y="46"/>
                  </a:lnTo>
                  <a:lnTo>
                    <a:pt x="17" y="52"/>
                  </a:lnTo>
                  <a:lnTo>
                    <a:pt x="21" y="59"/>
                  </a:lnTo>
                  <a:lnTo>
                    <a:pt x="25" y="66"/>
                  </a:lnTo>
                  <a:lnTo>
                    <a:pt x="29" y="71"/>
                  </a:lnTo>
                  <a:lnTo>
                    <a:pt x="34" y="78"/>
                  </a:lnTo>
                  <a:lnTo>
                    <a:pt x="39" y="84"/>
                  </a:lnTo>
                  <a:lnTo>
                    <a:pt x="44" y="89"/>
                  </a:lnTo>
                  <a:lnTo>
                    <a:pt x="50" y="95"/>
                  </a:lnTo>
                  <a:lnTo>
                    <a:pt x="56" y="101"/>
                  </a:lnTo>
                  <a:lnTo>
                    <a:pt x="69" y="112"/>
                  </a:lnTo>
                  <a:lnTo>
                    <a:pt x="84" y="123"/>
                  </a:lnTo>
                  <a:lnTo>
                    <a:pt x="99" y="134"/>
                  </a:lnTo>
                  <a:lnTo>
                    <a:pt x="117" y="144"/>
                  </a:lnTo>
                  <a:lnTo>
                    <a:pt x="135" y="154"/>
                  </a:lnTo>
                  <a:lnTo>
                    <a:pt x="154" y="164"/>
                  </a:lnTo>
                  <a:lnTo>
                    <a:pt x="175" y="173"/>
                  </a:lnTo>
                  <a:lnTo>
                    <a:pt x="196" y="183"/>
                  </a:lnTo>
                  <a:lnTo>
                    <a:pt x="219" y="190"/>
                  </a:lnTo>
                  <a:lnTo>
                    <a:pt x="243" y="199"/>
                  </a:lnTo>
                  <a:lnTo>
                    <a:pt x="267" y="206"/>
                  </a:lnTo>
                  <a:lnTo>
                    <a:pt x="293" y="213"/>
                  </a:lnTo>
                  <a:lnTo>
                    <a:pt x="319" y="220"/>
                  </a:lnTo>
                  <a:lnTo>
                    <a:pt x="346" y="226"/>
                  </a:lnTo>
                  <a:lnTo>
                    <a:pt x="374" y="231"/>
                  </a:lnTo>
                  <a:lnTo>
                    <a:pt x="403" y="237"/>
                  </a:lnTo>
                  <a:lnTo>
                    <a:pt x="433" y="241"/>
                  </a:lnTo>
                  <a:lnTo>
                    <a:pt x="463" y="245"/>
                  </a:lnTo>
                  <a:lnTo>
                    <a:pt x="494" y="248"/>
                  </a:lnTo>
                  <a:lnTo>
                    <a:pt x="525" y="252"/>
                  </a:lnTo>
                  <a:lnTo>
                    <a:pt x="557" y="254"/>
                  </a:lnTo>
                  <a:lnTo>
                    <a:pt x="590" y="255"/>
                  </a:lnTo>
                  <a:lnTo>
                    <a:pt x="622" y="256"/>
                  </a:lnTo>
                  <a:lnTo>
                    <a:pt x="655" y="256"/>
                  </a:lnTo>
                  <a:lnTo>
                    <a:pt x="688" y="256"/>
                  </a:lnTo>
                  <a:lnTo>
                    <a:pt x="688" y="260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9" name="Freeform 104"/>
            <p:cNvSpPr>
              <a:spLocks/>
            </p:cNvSpPr>
            <p:nvPr/>
          </p:nvSpPr>
          <p:spPr bwMode="auto">
            <a:xfrm>
              <a:off x="8088312" y="2776537"/>
              <a:ext cx="176213" cy="327025"/>
            </a:xfrm>
            <a:custGeom>
              <a:avLst/>
              <a:gdLst>
                <a:gd name="T0" fmla="*/ 421 w 446"/>
                <a:gd name="T1" fmla="*/ 40 h 830"/>
                <a:gd name="T2" fmla="*/ 369 w 446"/>
                <a:gd name="T3" fmla="*/ 103 h 830"/>
                <a:gd name="T4" fmla="*/ 320 w 446"/>
                <a:gd name="T5" fmla="*/ 164 h 830"/>
                <a:gd name="T6" fmla="*/ 273 w 446"/>
                <a:gd name="T7" fmla="*/ 223 h 830"/>
                <a:gd name="T8" fmla="*/ 228 w 446"/>
                <a:gd name="T9" fmla="*/ 284 h 830"/>
                <a:gd name="T10" fmla="*/ 187 w 446"/>
                <a:gd name="T11" fmla="*/ 343 h 830"/>
                <a:gd name="T12" fmla="*/ 152 w 446"/>
                <a:gd name="T13" fmla="*/ 401 h 830"/>
                <a:gd name="T14" fmla="*/ 120 w 446"/>
                <a:gd name="T15" fmla="*/ 454 h 830"/>
                <a:gd name="T16" fmla="*/ 90 w 446"/>
                <a:gd name="T17" fmla="*/ 508 h 830"/>
                <a:gd name="T18" fmla="*/ 67 w 446"/>
                <a:gd name="T19" fmla="*/ 557 h 830"/>
                <a:gd name="T20" fmla="*/ 45 w 446"/>
                <a:gd name="T21" fmla="*/ 604 h 830"/>
                <a:gd name="T22" fmla="*/ 40 w 446"/>
                <a:gd name="T23" fmla="*/ 625 h 830"/>
                <a:gd name="T24" fmla="*/ 32 w 446"/>
                <a:gd name="T25" fmla="*/ 645 h 830"/>
                <a:gd name="T26" fmla="*/ 20 w 446"/>
                <a:gd name="T27" fmla="*/ 686 h 830"/>
                <a:gd name="T28" fmla="*/ 18 w 446"/>
                <a:gd name="T29" fmla="*/ 704 h 830"/>
                <a:gd name="T30" fmla="*/ 16 w 446"/>
                <a:gd name="T31" fmla="*/ 733 h 830"/>
                <a:gd name="T32" fmla="*/ 18 w 446"/>
                <a:gd name="T33" fmla="*/ 761 h 830"/>
                <a:gd name="T34" fmla="*/ 22 w 446"/>
                <a:gd name="T35" fmla="*/ 772 h 830"/>
                <a:gd name="T36" fmla="*/ 27 w 446"/>
                <a:gd name="T37" fmla="*/ 781 h 830"/>
                <a:gd name="T38" fmla="*/ 30 w 446"/>
                <a:gd name="T39" fmla="*/ 784 h 830"/>
                <a:gd name="T40" fmla="*/ 33 w 446"/>
                <a:gd name="T41" fmla="*/ 792 h 830"/>
                <a:gd name="T42" fmla="*/ 34 w 446"/>
                <a:gd name="T43" fmla="*/ 797 h 830"/>
                <a:gd name="T44" fmla="*/ 43 w 446"/>
                <a:gd name="T45" fmla="*/ 807 h 830"/>
                <a:gd name="T46" fmla="*/ 44 w 446"/>
                <a:gd name="T47" fmla="*/ 809 h 830"/>
                <a:gd name="T48" fmla="*/ 45 w 446"/>
                <a:gd name="T49" fmla="*/ 810 h 830"/>
                <a:gd name="T50" fmla="*/ 56 w 446"/>
                <a:gd name="T51" fmla="*/ 812 h 830"/>
                <a:gd name="T52" fmla="*/ 52 w 446"/>
                <a:gd name="T53" fmla="*/ 814 h 830"/>
                <a:gd name="T54" fmla="*/ 65 w 446"/>
                <a:gd name="T55" fmla="*/ 826 h 830"/>
                <a:gd name="T56" fmla="*/ 50 w 446"/>
                <a:gd name="T57" fmla="*/ 828 h 830"/>
                <a:gd name="T58" fmla="*/ 51 w 446"/>
                <a:gd name="T59" fmla="*/ 826 h 830"/>
                <a:gd name="T60" fmla="*/ 42 w 446"/>
                <a:gd name="T61" fmla="*/ 826 h 830"/>
                <a:gd name="T62" fmla="*/ 35 w 446"/>
                <a:gd name="T63" fmla="*/ 822 h 830"/>
                <a:gd name="T64" fmla="*/ 26 w 446"/>
                <a:gd name="T65" fmla="*/ 812 h 830"/>
                <a:gd name="T66" fmla="*/ 21 w 446"/>
                <a:gd name="T67" fmla="*/ 805 h 830"/>
                <a:gd name="T68" fmla="*/ 16 w 446"/>
                <a:gd name="T69" fmla="*/ 792 h 830"/>
                <a:gd name="T70" fmla="*/ 14 w 446"/>
                <a:gd name="T71" fmla="*/ 790 h 830"/>
                <a:gd name="T72" fmla="*/ 7 w 446"/>
                <a:gd name="T73" fmla="*/ 779 h 830"/>
                <a:gd name="T74" fmla="*/ 2 w 446"/>
                <a:gd name="T75" fmla="*/ 765 h 830"/>
                <a:gd name="T76" fmla="*/ 0 w 446"/>
                <a:gd name="T77" fmla="*/ 748 h 830"/>
                <a:gd name="T78" fmla="*/ 0 w 446"/>
                <a:gd name="T79" fmla="*/ 718 h 830"/>
                <a:gd name="T80" fmla="*/ 5 w 446"/>
                <a:gd name="T81" fmla="*/ 682 h 830"/>
                <a:gd name="T82" fmla="*/ 12 w 446"/>
                <a:gd name="T83" fmla="*/ 661 h 830"/>
                <a:gd name="T84" fmla="*/ 17 w 446"/>
                <a:gd name="T85" fmla="*/ 641 h 830"/>
                <a:gd name="T86" fmla="*/ 30 w 446"/>
                <a:gd name="T87" fmla="*/ 598 h 830"/>
                <a:gd name="T88" fmla="*/ 42 w 446"/>
                <a:gd name="T89" fmla="*/ 575 h 830"/>
                <a:gd name="T90" fmla="*/ 63 w 446"/>
                <a:gd name="T91" fmla="*/ 526 h 830"/>
                <a:gd name="T92" fmla="*/ 90 w 446"/>
                <a:gd name="T93" fmla="*/ 473 h 830"/>
                <a:gd name="T94" fmla="*/ 122 w 446"/>
                <a:gd name="T95" fmla="*/ 420 h 830"/>
                <a:gd name="T96" fmla="*/ 156 w 446"/>
                <a:gd name="T97" fmla="*/ 363 h 830"/>
                <a:gd name="T98" fmla="*/ 194 w 446"/>
                <a:gd name="T99" fmla="*/ 304 h 830"/>
                <a:gd name="T100" fmla="*/ 237 w 446"/>
                <a:gd name="T101" fmla="*/ 244 h 830"/>
                <a:gd name="T102" fmla="*/ 282 w 446"/>
                <a:gd name="T103" fmla="*/ 185 h 830"/>
                <a:gd name="T104" fmla="*/ 330 w 446"/>
                <a:gd name="T105" fmla="*/ 122 h 830"/>
                <a:gd name="T106" fmla="*/ 382 w 446"/>
                <a:gd name="T107" fmla="*/ 61 h 830"/>
                <a:gd name="T108" fmla="*/ 434 w 446"/>
                <a:gd name="T109" fmla="*/ 0 h 8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46"/>
                <a:gd name="T166" fmla="*/ 0 h 830"/>
                <a:gd name="T167" fmla="*/ 446 w 446"/>
                <a:gd name="T168" fmla="*/ 830 h 8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46" h="830">
                  <a:moveTo>
                    <a:pt x="446" y="11"/>
                  </a:moveTo>
                  <a:lnTo>
                    <a:pt x="421" y="40"/>
                  </a:lnTo>
                  <a:lnTo>
                    <a:pt x="394" y="72"/>
                  </a:lnTo>
                  <a:lnTo>
                    <a:pt x="369" y="103"/>
                  </a:lnTo>
                  <a:lnTo>
                    <a:pt x="342" y="133"/>
                  </a:lnTo>
                  <a:lnTo>
                    <a:pt x="320" y="164"/>
                  </a:lnTo>
                  <a:lnTo>
                    <a:pt x="294" y="195"/>
                  </a:lnTo>
                  <a:lnTo>
                    <a:pt x="273" y="223"/>
                  </a:lnTo>
                  <a:lnTo>
                    <a:pt x="249" y="254"/>
                  </a:lnTo>
                  <a:lnTo>
                    <a:pt x="228" y="284"/>
                  </a:lnTo>
                  <a:lnTo>
                    <a:pt x="207" y="313"/>
                  </a:lnTo>
                  <a:lnTo>
                    <a:pt x="187" y="343"/>
                  </a:lnTo>
                  <a:lnTo>
                    <a:pt x="169" y="372"/>
                  </a:lnTo>
                  <a:lnTo>
                    <a:pt x="152" y="401"/>
                  </a:lnTo>
                  <a:lnTo>
                    <a:pt x="135" y="428"/>
                  </a:lnTo>
                  <a:lnTo>
                    <a:pt x="120" y="454"/>
                  </a:lnTo>
                  <a:lnTo>
                    <a:pt x="104" y="481"/>
                  </a:lnTo>
                  <a:lnTo>
                    <a:pt x="90" y="508"/>
                  </a:lnTo>
                  <a:lnTo>
                    <a:pt x="78" y="533"/>
                  </a:lnTo>
                  <a:lnTo>
                    <a:pt x="67" y="557"/>
                  </a:lnTo>
                  <a:lnTo>
                    <a:pt x="57" y="581"/>
                  </a:lnTo>
                  <a:lnTo>
                    <a:pt x="45" y="604"/>
                  </a:lnTo>
                  <a:lnTo>
                    <a:pt x="46" y="602"/>
                  </a:lnTo>
                  <a:lnTo>
                    <a:pt x="40" y="625"/>
                  </a:lnTo>
                  <a:lnTo>
                    <a:pt x="31" y="647"/>
                  </a:lnTo>
                  <a:lnTo>
                    <a:pt x="32" y="645"/>
                  </a:lnTo>
                  <a:lnTo>
                    <a:pt x="28" y="664"/>
                  </a:lnTo>
                  <a:lnTo>
                    <a:pt x="20" y="686"/>
                  </a:lnTo>
                  <a:lnTo>
                    <a:pt x="21" y="685"/>
                  </a:lnTo>
                  <a:lnTo>
                    <a:pt x="18" y="704"/>
                  </a:lnTo>
                  <a:lnTo>
                    <a:pt x="16" y="720"/>
                  </a:lnTo>
                  <a:lnTo>
                    <a:pt x="16" y="733"/>
                  </a:lnTo>
                  <a:lnTo>
                    <a:pt x="16" y="748"/>
                  </a:lnTo>
                  <a:lnTo>
                    <a:pt x="18" y="761"/>
                  </a:lnTo>
                  <a:lnTo>
                    <a:pt x="17" y="760"/>
                  </a:lnTo>
                  <a:lnTo>
                    <a:pt x="22" y="772"/>
                  </a:lnTo>
                  <a:lnTo>
                    <a:pt x="21" y="771"/>
                  </a:lnTo>
                  <a:lnTo>
                    <a:pt x="27" y="781"/>
                  </a:lnTo>
                  <a:lnTo>
                    <a:pt x="26" y="779"/>
                  </a:lnTo>
                  <a:lnTo>
                    <a:pt x="30" y="784"/>
                  </a:lnTo>
                  <a:cubicBezTo>
                    <a:pt x="31" y="785"/>
                    <a:pt x="31" y="786"/>
                    <a:pt x="32" y="787"/>
                  </a:cubicBezTo>
                  <a:lnTo>
                    <a:pt x="33" y="792"/>
                  </a:lnTo>
                  <a:lnTo>
                    <a:pt x="36" y="800"/>
                  </a:lnTo>
                  <a:lnTo>
                    <a:pt x="34" y="797"/>
                  </a:lnTo>
                  <a:lnTo>
                    <a:pt x="38" y="802"/>
                  </a:lnTo>
                  <a:lnTo>
                    <a:pt x="43" y="807"/>
                  </a:lnTo>
                  <a:lnTo>
                    <a:pt x="47" y="811"/>
                  </a:lnTo>
                  <a:lnTo>
                    <a:pt x="44" y="809"/>
                  </a:lnTo>
                  <a:lnTo>
                    <a:pt x="48" y="811"/>
                  </a:lnTo>
                  <a:lnTo>
                    <a:pt x="45" y="810"/>
                  </a:lnTo>
                  <a:lnTo>
                    <a:pt x="51" y="810"/>
                  </a:lnTo>
                  <a:cubicBezTo>
                    <a:pt x="53" y="810"/>
                    <a:pt x="54" y="811"/>
                    <a:pt x="56" y="812"/>
                  </a:cubicBezTo>
                  <a:lnTo>
                    <a:pt x="60" y="815"/>
                  </a:lnTo>
                  <a:lnTo>
                    <a:pt x="52" y="814"/>
                  </a:lnTo>
                  <a:lnTo>
                    <a:pt x="59" y="811"/>
                  </a:lnTo>
                  <a:lnTo>
                    <a:pt x="65" y="826"/>
                  </a:lnTo>
                  <a:lnTo>
                    <a:pt x="58" y="829"/>
                  </a:lnTo>
                  <a:cubicBezTo>
                    <a:pt x="56" y="830"/>
                    <a:pt x="53" y="830"/>
                    <a:pt x="50" y="828"/>
                  </a:cubicBezTo>
                  <a:lnTo>
                    <a:pt x="46" y="825"/>
                  </a:lnTo>
                  <a:lnTo>
                    <a:pt x="51" y="826"/>
                  </a:lnTo>
                  <a:lnTo>
                    <a:pt x="45" y="826"/>
                  </a:lnTo>
                  <a:cubicBezTo>
                    <a:pt x="44" y="826"/>
                    <a:pt x="43" y="826"/>
                    <a:pt x="42" y="826"/>
                  </a:cubicBezTo>
                  <a:lnTo>
                    <a:pt x="38" y="824"/>
                  </a:lnTo>
                  <a:cubicBezTo>
                    <a:pt x="37" y="824"/>
                    <a:pt x="36" y="823"/>
                    <a:pt x="35" y="822"/>
                  </a:cubicBezTo>
                  <a:lnTo>
                    <a:pt x="31" y="817"/>
                  </a:lnTo>
                  <a:lnTo>
                    <a:pt x="26" y="812"/>
                  </a:lnTo>
                  <a:lnTo>
                    <a:pt x="22" y="808"/>
                  </a:lnTo>
                  <a:cubicBezTo>
                    <a:pt x="22" y="807"/>
                    <a:pt x="21" y="806"/>
                    <a:pt x="21" y="805"/>
                  </a:cubicBezTo>
                  <a:lnTo>
                    <a:pt x="18" y="796"/>
                  </a:lnTo>
                  <a:lnTo>
                    <a:pt x="16" y="792"/>
                  </a:lnTo>
                  <a:lnTo>
                    <a:pt x="18" y="795"/>
                  </a:lnTo>
                  <a:lnTo>
                    <a:pt x="14" y="790"/>
                  </a:lnTo>
                  <a:cubicBezTo>
                    <a:pt x="13" y="790"/>
                    <a:pt x="13" y="789"/>
                    <a:pt x="13" y="789"/>
                  </a:cubicBezTo>
                  <a:lnTo>
                    <a:pt x="7" y="779"/>
                  </a:lnTo>
                  <a:cubicBezTo>
                    <a:pt x="7" y="779"/>
                    <a:pt x="7" y="778"/>
                    <a:pt x="7" y="777"/>
                  </a:cubicBezTo>
                  <a:lnTo>
                    <a:pt x="2" y="765"/>
                  </a:lnTo>
                  <a:cubicBezTo>
                    <a:pt x="2" y="764"/>
                    <a:pt x="2" y="764"/>
                    <a:pt x="2" y="763"/>
                  </a:cubicBezTo>
                  <a:lnTo>
                    <a:pt x="0" y="748"/>
                  </a:lnTo>
                  <a:lnTo>
                    <a:pt x="0" y="733"/>
                  </a:lnTo>
                  <a:lnTo>
                    <a:pt x="0" y="718"/>
                  </a:lnTo>
                  <a:lnTo>
                    <a:pt x="2" y="702"/>
                  </a:lnTo>
                  <a:lnTo>
                    <a:pt x="5" y="682"/>
                  </a:lnTo>
                  <a:cubicBezTo>
                    <a:pt x="5" y="682"/>
                    <a:pt x="5" y="681"/>
                    <a:pt x="5" y="681"/>
                  </a:cubicBezTo>
                  <a:lnTo>
                    <a:pt x="12" y="661"/>
                  </a:lnTo>
                  <a:lnTo>
                    <a:pt x="16" y="642"/>
                  </a:lnTo>
                  <a:cubicBezTo>
                    <a:pt x="16" y="641"/>
                    <a:pt x="16" y="641"/>
                    <a:pt x="17" y="641"/>
                  </a:cubicBezTo>
                  <a:lnTo>
                    <a:pt x="25" y="621"/>
                  </a:lnTo>
                  <a:lnTo>
                    <a:pt x="30" y="598"/>
                  </a:lnTo>
                  <a:cubicBezTo>
                    <a:pt x="30" y="598"/>
                    <a:pt x="31" y="597"/>
                    <a:pt x="31" y="597"/>
                  </a:cubicBezTo>
                  <a:lnTo>
                    <a:pt x="42" y="575"/>
                  </a:lnTo>
                  <a:lnTo>
                    <a:pt x="52" y="550"/>
                  </a:lnTo>
                  <a:lnTo>
                    <a:pt x="63" y="526"/>
                  </a:lnTo>
                  <a:lnTo>
                    <a:pt x="76" y="500"/>
                  </a:lnTo>
                  <a:lnTo>
                    <a:pt x="90" y="473"/>
                  </a:lnTo>
                  <a:lnTo>
                    <a:pt x="106" y="445"/>
                  </a:lnTo>
                  <a:lnTo>
                    <a:pt x="122" y="420"/>
                  </a:lnTo>
                  <a:lnTo>
                    <a:pt x="139" y="393"/>
                  </a:lnTo>
                  <a:lnTo>
                    <a:pt x="156" y="363"/>
                  </a:lnTo>
                  <a:lnTo>
                    <a:pt x="174" y="335"/>
                  </a:lnTo>
                  <a:lnTo>
                    <a:pt x="194" y="304"/>
                  </a:lnTo>
                  <a:lnTo>
                    <a:pt x="215" y="275"/>
                  </a:lnTo>
                  <a:lnTo>
                    <a:pt x="237" y="244"/>
                  </a:lnTo>
                  <a:lnTo>
                    <a:pt x="260" y="214"/>
                  </a:lnTo>
                  <a:lnTo>
                    <a:pt x="282" y="185"/>
                  </a:lnTo>
                  <a:lnTo>
                    <a:pt x="307" y="155"/>
                  </a:lnTo>
                  <a:lnTo>
                    <a:pt x="330" y="122"/>
                  </a:lnTo>
                  <a:lnTo>
                    <a:pt x="357" y="93"/>
                  </a:lnTo>
                  <a:lnTo>
                    <a:pt x="382" y="61"/>
                  </a:lnTo>
                  <a:lnTo>
                    <a:pt x="409" y="29"/>
                  </a:lnTo>
                  <a:lnTo>
                    <a:pt x="434" y="0"/>
                  </a:lnTo>
                  <a:lnTo>
                    <a:pt x="446" y="11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40" name="Freeform 105"/>
            <p:cNvSpPr>
              <a:spLocks/>
            </p:cNvSpPr>
            <p:nvPr/>
          </p:nvSpPr>
          <p:spPr bwMode="auto">
            <a:xfrm>
              <a:off x="7156450" y="2220912"/>
              <a:ext cx="1101725" cy="560388"/>
            </a:xfrm>
            <a:custGeom>
              <a:avLst/>
              <a:gdLst>
                <a:gd name="T0" fmla="*/ 2672 w 2798"/>
                <a:gd name="T1" fmla="*/ 1319 h 1422"/>
                <a:gd name="T2" fmla="*/ 2441 w 2798"/>
                <a:gd name="T3" fmla="*/ 1120 h 1422"/>
                <a:gd name="T4" fmla="*/ 2214 w 2798"/>
                <a:gd name="T5" fmla="*/ 933 h 1422"/>
                <a:gd name="T6" fmla="*/ 1991 w 2798"/>
                <a:gd name="T7" fmla="*/ 763 h 1422"/>
                <a:gd name="T8" fmla="*/ 1773 w 2798"/>
                <a:gd name="T9" fmla="*/ 606 h 1422"/>
                <a:gd name="T10" fmla="*/ 1560 w 2798"/>
                <a:gd name="T11" fmla="*/ 468 h 1422"/>
                <a:gd name="T12" fmla="*/ 1357 w 2798"/>
                <a:gd name="T13" fmla="*/ 344 h 1422"/>
                <a:gd name="T14" fmla="*/ 1162 w 2798"/>
                <a:gd name="T15" fmla="*/ 243 h 1422"/>
                <a:gd name="T16" fmla="*/ 978 w 2798"/>
                <a:gd name="T17" fmla="*/ 159 h 1422"/>
                <a:gd name="T18" fmla="*/ 808 w 2798"/>
                <a:gd name="T19" fmla="*/ 91 h 1422"/>
                <a:gd name="T20" fmla="*/ 650 w 2798"/>
                <a:gd name="T21" fmla="*/ 45 h 1422"/>
                <a:gd name="T22" fmla="*/ 508 w 2798"/>
                <a:gd name="T23" fmla="*/ 19 h 1422"/>
                <a:gd name="T24" fmla="*/ 382 w 2798"/>
                <a:gd name="T25" fmla="*/ 16 h 1422"/>
                <a:gd name="T26" fmla="*/ 327 w 2798"/>
                <a:gd name="T27" fmla="*/ 19 h 1422"/>
                <a:gd name="T28" fmla="*/ 227 w 2798"/>
                <a:gd name="T29" fmla="*/ 45 h 1422"/>
                <a:gd name="T30" fmla="*/ 186 w 2798"/>
                <a:gd name="T31" fmla="*/ 68 h 1422"/>
                <a:gd name="T32" fmla="*/ 149 w 2798"/>
                <a:gd name="T33" fmla="*/ 94 h 1422"/>
                <a:gd name="T34" fmla="*/ 117 w 2798"/>
                <a:gd name="T35" fmla="*/ 125 h 1422"/>
                <a:gd name="T36" fmla="*/ 79 w 2798"/>
                <a:gd name="T37" fmla="*/ 189 h 1422"/>
                <a:gd name="T38" fmla="*/ 69 w 2798"/>
                <a:gd name="T39" fmla="*/ 212 h 1422"/>
                <a:gd name="T40" fmla="*/ 52 w 2798"/>
                <a:gd name="T41" fmla="*/ 236 h 1422"/>
                <a:gd name="T42" fmla="*/ 46 w 2798"/>
                <a:gd name="T43" fmla="*/ 246 h 1422"/>
                <a:gd name="T44" fmla="*/ 33 w 2798"/>
                <a:gd name="T45" fmla="*/ 273 h 1422"/>
                <a:gd name="T46" fmla="*/ 29 w 2798"/>
                <a:gd name="T47" fmla="*/ 285 h 1422"/>
                <a:gd name="T48" fmla="*/ 20 w 2798"/>
                <a:gd name="T49" fmla="*/ 313 h 1422"/>
                <a:gd name="T50" fmla="*/ 16 w 2798"/>
                <a:gd name="T51" fmla="*/ 342 h 1422"/>
                <a:gd name="T52" fmla="*/ 16 w 2798"/>
                <a:gd name="T53" fmla="*/ 373 h 1422"/>
                <a:gd name="T54" fmla="*/ 21 w 2798"/>
                <a:gd name="T55" fmla="*/ 400 h 1422"/>
                <a:gd name="T56" fmla="*/ 29 w 2798"/>
                <a:gd name="T57" fmla="*/ 425 h 1422"/>
                <a:gd name="T58" fmla="*/ 9 w 2798"/>
                <a:gd name="T59" fmla="*/ 417 h 1422"/>
                <a:gd name="T60" fmla="*/ 2 w 2798"/>
                <a:gd name="T61" fmla="*/ 387 h 1422"/>
                <a:gd name="T62" fmla="*/ 0 w 2798"/>
                <a:gd name="T63" fmla="*/ 355 h 1422"/>
                <a:gd name="T64" fmla="*/ 2 w 2798"/>
                <a:gd name="T65" fmla="*/ 322 h 1422"/>
                <a:gd name="T66" fmla="*/ 9 w 2798"/>
                <a:gd name="T67" fmla="*/ 293 h 1422"/>
                <a:gd name="T68" fmla="*/ 18 w 2798"/>
                <a:gd name="T69" fmla="*/ 266 h 1422"/>
                <a:gd name="T70" fmla="*/ 25 w 2798"/>
                <a:gd name="T71" fmla="*/ 252 h 1422"/>
                <a:gd name="T72" fmla="*/ 32 w 2798"/>
                <a:gd name="T73" fmla="*/ 238 h 1422"/>
                <a:gd name="T74" fmla="*/ 48 w 2798"/>
                <a:gd name="T75" fmla="*/ 213 h 1422"/>
                <a:gd name="T76" fmla="*/ 55 w 2798"/>
                <a:gd name="T77" fmla="*/ 204 h 1422"/>
                <a:gd name="T78" fmla="*/ 78 w 2798"/>
                <a:gd name="T79" fmla="*/ 156 h 1422"/>
                <a:gd name="T80" fmla="*/ 105 w 2798"/>
                <a:gd name="T81" fmla="*/ 115 h 1422"/>
                <a:gd name="T82" fmla="*/ 139 w 2798"/>
                <a:gd name="T83" fmla="*/ 81 h 1422"/>
                <a:gd name="T84" fmla="*/ 220 w 2798"/>
                <a:gd name="T85" fmla="*/ 30 h 1422"/>
                <a:gd name="T86" fmla="*/ 271 w 2798"/>
                <a:gd name="T87" fmla="*/ 14 h 1422"/>
                <a:gd name="T88" fmla="*/ 325 w 2798"/>
                <a:gd name="T89" fmla="*/ 3 h 1422"/>
                <a:gd name="T90" fmla="*/ 443 w 2798"/>
                <a:gd name="T91" fmla="*/ 0 h 1422"/>
                <a:gd name="T92" fmla="*/ 581 w 2798"/>
                <a:gd name="T93" fmla="*/ 14 h 1422"/>
                <a:gd name="T94" fmla="*/ 731 w 2798"/>
                <a:gd name="T95" fmla="*/ 49 h 1422"/>
                <a:gd name="T96" fmla="*/ 898 w 2798"/>
                <a:gd name="T97" fmla="*/ 107 h 1422"/>
                <a:gd name="T98" fmla="*/ 1075 w 2798"/>
                <a:gd name="T99" fmla="*/ 184 h 1422"/>
                <a:gd name="T100" fmla="*/ 1266 w 2798"/>
                <a:gd name="T101" fmla="*/ 277 h 1422"/>
                <a:gd name="T102" fmla="*/ 1466 w 2798"/>
                <a:gd name="T103" fmla="*/ 392 h 1422"/>
                <a:gd name="T104" fmla="*/ 1674 w 2798"/>
                <a:gd name="T105" fmla="*/ 523 h 1422"/>
                <a:gd name="T106" fmla="*/ 1889 w 2798"/>
                <a:gd name="T107" fmla="*/ 668 h 1422"/>
                <a:gd name="T108" fmla="*/ 2110 w 2798"/>
                <a:gd name="T109" fmla="*/ 832 h 1422"/>
                <a:gd name="T110" fmla="*/ 2338 w 2798"/>
                <a:gd name="T111" fmla="*/ 1011 h 1422"/>
                <a:gd name="T112" fmla="*/ 2566 w 2798"/>
                <a:gd name="T113" fmla="*/ 1203 h 1422"/>
                <a:gd name="T114" fmla="*/ 2798 w 2798"/>
                <a:gd name="T115" fmla="*/ 1411 h 14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98"/>
                <a:gd name="T175" fmla="*/ 0 h 1422"/>
                <a:gd name="T176" fmla="*/ 2798 w 2798"/>
                <a:gd name="T177" fmla="*/ 1422 h 14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98" h="1422">
                  <a:moveTo>
                    <a:pt x="2787" y="1422"/>
                  </a:moveTo>
                  <a:lnTo>
                    <a:pt x="2672" y="1319"/>
                  </a:lnTo>
                  <a:lnTo>
                    <a:pt x="2556" y="1215"/>
                  </a:lnTo>
                  <a:lnTo>
                    <a:pt x="2441" y="1120"/>
                  </a:lnTo>
                  <a:lnTo>
                    <a:pt x="2327" y="1023"/>
                  </a:lnTo>
                  <a:lnTo>
                    <a:pt x="2214" y="933"/>
                  </a:lnTo>
                  <a:lnTo>
                    <a:pt x="2100" y="845"/>
                  </a:lnTo>
                  <a:lnTo>
                    <a:pt x="1991" y="763"/>
                  </a:lnTo>
                  <a:lnTo>
                    <a:pt x="1879" y="681"/>
                  </a:lnTo>
                  <a:lnTo>
                    <a:pt x="1773" y="606"/>
                  </a:lnTo>
                  <a:lnTo>
                    <a:pt x="1665" y="536"/>
                  </a:lnTo>
                  <a:lnTo>
                    <a:pt x="1560" y="468"/>
                  </a:lnTo>
                  <a:lnTo>
                    <a:pt x="1458" y="406"/>
                  </a:lnTo>
                  <a:lnTo>
                    <a:pt x="1357" y="344"/>
                  </a:lnTo>
                  <a:lnTo>
                    <a:pt x="1258" y="291"/>
                  </a:lnTo>
                  <a:lnTo>
                    <a:pt x="1162" y="243"/>
                  </a:lnTo>
                  <a:lnTo>
                    <a:pt x="1068" y="199"/>
                  </a:lnTo>
                  <a:lnTo>
                    <a:pt x="978" y="159"/>
                  </a:lnTo>
                  <a:lnTo>
                    <a:pt x="891" y="122"/>
                  </a:lnTo>
                  <a:lnTo>
                    <a:pt x="808" y="91"/>
                  </a:lnTo>
                  <a:lnTo>
                    <a:pt x="726" y="65"/>
                  </a:lnTo>
                  <a:lnTo>
                    <a:pt x="650" y="45"/>
                  </a:lnTo>
                  <a:lnTo>
                    <a:pt x="578" y="30"/>
                  </a:lnTo>
                  <a:lnTo>
                    <a:pt x="508" y="19"/>
                  </a:lnTo>
                  <a:lnTo>
                    <a:pt x="443" y="16"/>
                  </a:lnTo>
                  <a:lnTo>
                    <a:pt x="382" y="16"/>
                  </a:lnTo>
                  <a:lnTo>
                    <a:pt x="325" y="19"/>
                  </a:lnTo>
                  <a:lnTo>
                    <a:pt x="327" y="19"/>
                  </a:lnTo>
                  <a:lnTo>
                    <a:pt x="274" y="30"/>
                  </a:lnTo>
                  <a:lnTo>
                    <a:pt x="227" y="45"/>
                  </a:lnTo>
                  <a:lnTo>
                    <a:pt x="228" y="44"/>
                  </a:lnTo>
                  <a:lnTo>
                    <a:pt x="186" y="68"/>
                  </a:lnTo>
                  <a:lnTo>
                    <a:pt x="148" y="95"/>
                  </a:lnTo>
                  <a:lnTo>
                    <a:pt x="149" y="94"/>
                  </a:lnTo>
                  <a:lnTo>
                    <a:pt x="116" y="127"/>
                  </a:lnTo>
                  <a:lnTo>
                    <a:pt x="117" y="125"/>
                  </a:lnTo>
                  <a:lnTo>
                    <a:pt x="92" y="165"/>
                  </a:lnTo>
                  <a:lnTo>
                    <a:pt x="79" y="189"/>
                  </a:lnTo>
                  <a:lnTo>
                    <a:pt x="70" y="210"/>
                  </a:lnTo>
                  <a:cubicBezTo>
                    <a:pt x="69" y="211"/>
                    <a:pt x="69" y="211"/>
                    <a:pt x="69" y="212"/>
                  </a:cubicBezTo>
                  <a:lnTo>
                    <a:pt x="60" y="223"/>
                  </a:lnTo>
                  <a:lnTo>
                    <a:pt x="52" y="236"/>
                  </a:lnTo>
                  <a:lnTo>
                    <a:pt x="45" y="247"/>
                  </a:lnTo>
                  <a:lnTo>
                    <a:pt x="46" y="246"/>
                  </a:lnTo>
                  <a:lnTo>
                    <a:pt x="40" y="259"/>
                  </a:lnTo>
                  <a:lnTo>
                    <a:pt x="33" y="273"/>
                  </a:lnTo>
                  <a:lnTo>
                    <a:pt x="33" y="271"/>
                  </a:lnTo>
                  <a:lnTo>
                    <a:pt x="29" y="285"/>
                  </a:lnTo>
                  <a:lnTo>
                    <a:pt x="25" y="298"/>
                  </a:lnTo>
                  <a:lnTo>
                    <a:pt x="20" y="313"/>
                  </a:lnTo>
                  <a:lnTo>
                    <a:pt x="18" y="326"/>
                  </a:lnTo>
                  <a:lnTo>
                    <a:pt x="16" y="342"/>
                  </a:lnTo>
                  <a:lnTo>
                    <a:pt x="16" y="355"/>
                  </a:lnTo>
                  <a:lnTo>
                    <a:pt x="16" y="373"/>
                  </a:lnTo>
                  <a:lnTo>
                    <a:pt x="18" y="385"/>
                  </a:lnTo>
                  <a:lnTo>
                    <a:pt x="21" y="400"/>
                  </a:lnTo>
                  <a:lnTo>
                    <a:pt x="25" y="412"/>
                  </a:lnTo>
                  <a:lnTo>
                    <a:pt x="29" y="425"/>
                  </a:lnTo>
                  <a:lnTo>
                    <a:pt x="14" y="430"/>
                  </a:lnTo>
                  <a:lnTo>
                    <a:pt x="9" y="417"/>
                  </a:lnTo>
                  <a:lnTo>
                    <a:pt x="5" y="403"/>
                  </a:lnTo>
                  <a:lnTo>
                    <a:pt x="2" y="387"/>
                  </a:lnTo>
                  <a:lnTo>
                    <a:pt x="0" y="373"/>
                  </a:lnTo>
                  <a:lnTo>
                    <a:pt x="0" y="355"/>
                  </a:lnTo>
                  <a:lnTo>
                    <a:pt x="0" y="341"/>
                  </a:lnTo>
                  <a:lnTo>
                    <a:pt x="2" y="322"/>
                  </a:lnTo>
                  <a:lnTo>
                    <a:pt x="5" y="309"/>
                  </a:lnTo>
                  <a:lnTo>
                    <a:pt x="9" y="293"/>
                  </a:lnTo>
                  <a:lnTo>
                    <a:pt x="14" y="280"/>
                  </a:lnTo>
                  <a:lnTo>
                    <a:pt x="18" y="266"/>
                  </a:lnTo>
                  <a:cubicBezTo>
                    <a:pt x="18" y="266"/>
                    <a:pt x="18" y="266"/>
                    <a:pt x="18" y="265"/>
                  </a:cubicBezTo>
                  <a:lnTo>
                    <a:pt x="25" y="252"/>
                  </a:lnTo>
                  <a:lnTo>
                    <a:pt x="31" y="239"/>
                  </a:lnTo>
                  <a:cubicBezTo>
                    <a:pt x="31" y="239"/>
                    <a:pt x="31" y="238"/>
                    <a:pt x="32" y="238"/>
                  </a:cubicBezTo>
                  <a:lnTo>
                    <a:pt x="39" y="227"/>
                  </a:lnTo>
                  <a:lnTo>
                    <a:pt x="48" y="213"/>
                  </a:lnTo>
                  <a:lnTo>
                    <a:pt x="56" y="202"/>
                  </a:lnTo>
                  <a:lnTo>
                    <a:pt x="55" y="204"/>
                  </a:lnTo>
                  <a:lnTo>
                    <a:pt x="65" y="181"/>
                  </a:lnTo>
                  <a:lnTo>
                    <a:pt x="78" y="156"/>
                  </a:lnTo>
                  <a:lnTo>
                    <a:pt x="104" y="117"/>
                  </a:lnTo>
                  <a:cubicBezTo>
                    <a:pt x="104" y="116"/>
                    <a:pt x="105" y="116"/>
                    <a:pt x="105" y="115"/>
                  </a:cubicBezTo>
                  <a:lnTo>
                    <a:pt x="138" y="82"/>
                  </a:lnTo>
                  <a:cubicBezTo>
                    <a:pt x="138" y="82"/>
                    <a:pt x="138" y="82"/>
                    <a:pt x="139" y="81"/>
                  </a:cubicBezTo>
                  <a:lnTo>
                    <a:pt x="178" y="54"/>
                  </a:lnTo>
                  <a:lnTo>
                    <a:pt x="220" y="30"/>
                  </a:lnTo>
                  <a:cubicBezTo>
                    <a:pt x="221" y="30"/>
                    <a:pt x="221" y="30"/>
                    <a:pt x="222" y="30"/>
                  </a:cubicBezTo>
                  <a:lnTo>
                    <a:pt x="271" y="14"/>
                  </a:lnTo>
                  <a:lnTo>
                    <a:pt x="323" y="3"/>
                  </a:lnTo>
                  <a:cubicBezTo>
                    <a:pt x="324" y="3"/>
                    <a:pt x="324" y="3"/>
                    <a:pt x="325" y="3"/>
                  </a:cubicBezTo>
                  <a:lnTo>
                    <a:pt x="382" y="0"/>
                  </a:lnTo>
                  <a:lnTo>
                    <a:pt x="443" y="0"/>
                  </a:lnTo>
                  <a:lnTo>
                    <a:pt x="511" y="3"/>
                  </a:lnTo>
                  <a:lnTo>
                    <a:pt x="581" y="14"/>
                  </a:lnTo>
                  <a:lnTo>
                    <a:pt x="654" y="29"/>
                  </a:lnTo>
                  <a:lnTo>
                    <a:pt x="731" y="49"/>
                  </a:lnTo>
                  <a:lnTo>
                    <a:pt x="813" y="76"/>
                  </a:lnTo>
                  <a:lnTo>
                    <a:pt x="898" y="107"/>
                  </a:lnTo>
                  <a:lnTo>
                    <a:pt x="984" y="145"/>
                  </a:lnTo>
                  <a:lnTo>
                    <a:pt x="1075" y="184"/>
                  </a:lnTo>
                  <a:lnTo>
                    <a:pt x="1169" y="229"/>
                  </a:lnTo>
                  <a:lnTo>
                    <a:pt x="1266" y="277"/>
                  </a:lnTo>
                  <a:lnTo>
                    <a:pt x="1366" y="330"/>
                  </a:lnTo>
                  <a:lnTo>
                    <a:pt x="1466" y="392"/>
                  </a:lnTo>
                  <a:lnTo>
                    <a:pt x="1569" y="454"/>
                  </a:lnTo>
                  <a:lnTo>
                    <a:pt x="1674" y="523"/>
                  </a:lnTo>
                  <a:lnTo>
                    <a:pt x="1782" y="593"/>
                  </a:lnTo>
                  <a:lnTo>
                    <a:pt x="1889" y="668"/>
                  </a:lnTo>
                  <a:lnTo>
                    <a:pt x="2001" y="750"/>
                  </a:lnTo>
                  <a:lnTo>
                    <a:pt x="2110" y="832"/>
                  </a:lnTo>
                  <a:lnTo>
                    <a:pt x="2224" y="920"/>
                  </a:lnTo>
                  <a:lnTo>
                    <a:pt x="2338" y="1011"/>
                  </a:lnTo>
                  <a:lnTo>
                    <a:pt x="2451" y="1108"/>
                  </a:lnTo>
                  <a:lnTo>
                    <a:pt x="2566" y="1203"/>
                  </a:lnTo>
                  <a:lnTo>
                    <a:pt x="2683" y="1307"/>
                  </a:lnTo>
                  <a:lnTo>
                    <a:pt x="2798" y="1411"/>
                  </a:lnTo>
                  <a:lnTo>
                    <a:pt x="2787" y="1422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41" name="Freeform 106"/>
            <p:cNvSpPr>
              <a:spLocks/>
            </p:cNvSpPr>
            <p:nvPr/>
          </p:nvSpPr>
          <p:spPr bwMode="auto">
            <a:xfrm>
              <a:off x="8240712" y="2428875"/>
              <a:ext cx="49213" cy="369888"/>
            </a:xfrm>
            <a:custGeom>
              <a:avLst/>
              <a:gdLst>
                <a:gd name="T0" fmla="*/ 33 w 125"/>
                <a:gd name="T1" fmla="*/ 892 h 938"/>
                <a:gd name="T2" fmla="*/ 52 w 125"/>
                <a:gd name="T3" fmla="*/ 808 h 938"/>
                <a:gd name="T4" fmla="*/ 66 w 125"/>
                <a:gd name="T5" fmla="*/ 729 h 938"/>
                <a:gd name="T6" fmla="*/ 79 w 125"/>
                <a:gd name="T7" fmla="*/ 649 h 938"/>
                <a:gd name="T8" fmla="*/ 90 w 125"/>
                <a:gd name="T9" fmla="*/ 572 h 938"/>
                <a:gd name="T10" fmla="*/ 98 w 125"/>
                <a:gd name="T11" fmla="*/ 500 h 938"/>
                <a:gd name="T12" fmla="*/ 103 w 125"/>
                <a:gd name="T13" fmla="*/ 431 h 938"/>
                <a:gd name="T14" fmla="*/ 107 w 125"/>
                <a:gd name="T15" fmla="*/ 362 h 938"/>
                <a:gd name="T16" fmla="*/ 109 w 125"/>
                <a:gd name="T17" fmla="*/ 303 h 938"/>
                <a:gd name="T18" fmla="*/ 107 w 125"/>
                <a:gd name="T19" fmla="*/ 244 h 938"/>
                <a:gd name="T20" fmla="*/ 106 w 125"/>
                <a:gd name="T21" fmla="*/ 193 h 938"/>
                <a:gd name="T22" fmla="*/ 99 w 125"/>
                <a:gd name="T23" fmla="*/ 149 h 938"/>
                <a:gd name="T24" fmla="*/ 91 w 125"/>
                <a:gd name="T25" fmla="*/ 108 h 938"/>
                <a:gd name="T26" fmla="*/ 82 w 125"/>
                <a:gd name="T27" fmla="*/ 77 h 938"/>
                <a:gd name="T28" fmla="*/ 71 w 125"/>
                <a:gd name="T29" fmla="*/ 52 h 938"/>
                <a:gd name="T30" fmla="*/ 64 w 125"/>
                <a:gd name="T31" fmla="*/ 44 h 938"/>
                <a:gd name="T32" fmla="*/ 58 w 125"/>
                <a:gd name="T33" fmla="*/ 36 h 938"/>
                <a:gd name="T34" fmla="*/ 46 w 125"/>
                <a:gd name="T35" fmla="*/ 29 h 938"/>
                <a:gd name="T36" fmla="*/ 49 w 125"/>
                <a:gd name="T37" fmla="*/ 26 h 938"/>
                <a:gd name="T38" fmla="*/ 37 w 125"/>
                <a:gd name="T39" fmla="*/ 23 h 938"/>
                <a:gd name="T40" fmla="*/ 38 w 125"/>
                <a:gd name="T41" fmla="*/ 21 h 938"/>
                <a:gd name="T42" fmla="*/ 28 w 125"/>
                <a:gd name="T43" fmla="*/ 18 h 938"/>
                <a:gd name="T44" fmla="*/ 29 w 125"/>
                <a:gd name="T45" fmla="*/ 16 h 938"/>
                <a:gd name="T46" fmla="*/ 17 w 125"/>
                <a:gd name="T47" fmla="*/ 16 h 938"/>
                <a:gd name="T48" fmla="*/ 20 w 125"/>
                <a:gd name="T49" fmla="*/ 14 h 938"/>
                <a:gd name="T50" fmla="*/ 14 w 125"/>
                <a:gd name="T51" fmla="*/ 19 h 938"/>
                <a:gd name="T52" fmla="*/ 0 w 125"/>
                <a:gd name="T53" fmla="*/ 10 h 938"/>
                <a:gd name="T54" fmla="*/ 3 w 125"/>
                <a:gd name="T55" fmla="*/ 8 h 938"/>
                <a:gd name="T56" fmla="*/ 13 w 125"/>
                <a:gd name="T57" fmla="*/ 0 h 938"/>
                <a:gd name="T58" fmla="*/ 24 w 125"/>
                <a:gd name="T59" fmla="*/ 0 h 938"/>
                <a:gd name="T60" fmla="*/ 34 w 125"/>
                <a:gd name="T61" fmla="*/ 2 h 938"/>
                <a:gd name="T62" fmla="*/ 35 w 125"/>
                <a:gd name="T63" fmla="*/ 4 h 938"/>
                <a:gd name="T64" fmla="*/ 46 w 125"/>
                <a:gd name="T65" fmla="*/ 8 h 938"/>
                <a:gd name="T66" fmla="*/ 44 w 125"/>
                <a:gd name="T67" fmla="*/ 10 h 938"/>
                <a:gd name="T68" fmla="*/ 56 w 125"/>
                <a:gd name="T69" fmla="*/ 14 h 938"/>
                <a:gd name="T70" fmla="*/ 57 w 125"/>
                <a:gd name="T71" fmla="*/ 17 h 938"/>
                <a:gd name="T72" fmla="*/ 68 w 125"/>
                <a:gd name="T73" fmla="*/ 24 h 938"/>
                <a:gd name="T74" fmla="*/ 84 w 125"/>
                <a:gd name="T75" fmla="*/ 43 h 938"/>
                <a:gd name="T76" fmla="*/ 90 w 125"/>
                <a:gd name="T77" fmla="*/ 56 h 938"/>
                <a:gd name="T78" fmla="*/ 103 w 125"/>
                <a:gd name="T79" fmla="*/ 87 h 938"/>
                <a:gd name="T80" fmla="*/ 111 w 125"/>
                <a:gd name="T81" fmla="*/ 124 h 938"/>
                <a:gd name="T82" fmla="*/ 119 w 125"/>
                <a:gd name="T83" fmla="*/ 168 h 938"/>
                <a:gd name="T84" fmla="*/ 123 w 125"/>
                <a:gd name="T85" fmla="*/ 218 h 938"/>
                <a:gd name="T86" fmla="*/ 125 w 125"/>
                <a:gd name="T87" fmla="*/ 272 h 938"/>
                <a:gd name="T88" fmla="*/ 125 w 125"/>
                <a:gd name="T89" fmla="*/ 332 h 938"/>
                <a:gd name="T90" fmla="*/ 121 w 125"/>
                <a:gd name="T91" fmla="*/ 398 h 938"/>
                <a:gd name="T92" fmla="*/ 118 w 125"/>
                <a:gd name="T93" fmla="*/ 465 h 938"/>
                <a:gd name="T94" fmla="*/ 110 w 125"/>
                <a:gd name="T95" fmla="*/ 537 h 938"/>
                <a:gd name="T96" fmla="*/ 102 w 125"/>
                <a:gd name="T97" fmla="*/ 613 h 938"/>
                <a:gd name="T98" fmla="*/ 90 w 125"/>
                <a:gd name="T99" fmla="*/ 692 h 938"/>
                <a:gd name="T100" fmla="*/ 75 w 125"/>
                <a:gd name="T101" fmla="*/ 772 h 938"/>
                <a:gd name="T102" fmla="*/ 57 w 125"/>
                <a:gd name="T103" fmla="*/ 853 h 938"/>
                <a:gd name="T104" fmla="*/ 40 w 125"/>
                <a:gd name="T105" fmla="*/ 938 h 93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25"/>
                <a:gd name="T160" fmla="*/ 0 h 938"/>
                <a:gd name="T161" fmla="*/ 125 w 125"/>
                <a:gd name="T162" fmla="*/ 938 h 93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25" h="938">
                  <a:moveTo>
                    <a:pt x="24" y="935"/>
                  </a:moveTo>
                  <a:lnTo>
                    <a:pt x="33" y="892"/>
                  </a:lnTo>
                  <a:lnTo>
                    <a:pt x="41" y="850"/>
                  </a:lnTo>
                  <a:lnTo>
                    <a:pt x="52" y="808"/>
                  </a:lnTo>
                  <a:lnTo>
                    <a:pt x="60" y="769"/>
                  </a:lnTo>
                  <a:lnTo>
                    <a:pt x="66" y="729"/>
                  </a:lnTo>
                  <a:lnTo>
                    <a:pt x="74" y="689"/>
                  </a:lnTo>
                  <a:lnTo>
                    <a:pt x="79" y="649"/>
                  </a:lnTo>
                  <a:lnTo>
                    <a:pt x="86" y="610"/>
                  </a:lnTo>
                  <a:lnTo>
                    <a:pt x="90" y="572"/>
                  </a:lnTo>
                  <a:lnTo>
                    <a:pt x="94" y="536"/>
                  </a:lnTo>
                  <a:lnTo>
                    <a:pt x="98" y="500"/>
                  </a:lnTo>
                  <a:lnTo>
                    <a:pt x="102" y="464"/>
                  </a:lnTo>
                  <a:lnTo>
                    <a:pt x="103" y="431"/>
                  </a:lnTo>
                  <a:lnTo>
                    <a:pt x="106" y="397"/>
                  </a:lnTo>
                  <a:lnTo>
                    <a:pt x="107" y="362"/>
                  </a:lnTo>
                  <a:lnTo>
                    <a:pt x="109" y="331"/>
                  </a:lnTo>
                  <a:lnTo>
                    <a:pt x="109" y="303"/>
                  </a:lnTo>
                  <a:lnTo>
                    <a:pt x="109" y="272"/>
                  </a:lnTo>
                  <a:lnTo>
                    <a:pt x="107" y="244"/>
                  </a:lnTo>
                  <a:lnTo>
                    <a:pt x="107" y="218"/>
                  </a:lnTo>
                  <a:lnTo>
                    <a:pt x="106" y="193"/>
                  </a:lnTo>
                  <a:lnTo>
                    <a:pt x="103" y="169"/>
                  </a:lnTo>
                  <a:lnTo>
                    <a:pt x="99" y="149"/>
                  </a:lnTo>
                  <a:lnTo>
                    <a:pt x="95" y="127"/>
                  </a:lnTo>
                  <a:lnTo>
                    <a:pt x="91" y="108"/>
                  </a:lnTo>
                  <a:lnTo>
                    <a:pt x="87" y="90"/>
                  </a:lnTo>
                  <a:lnTo>
                    <a:pt x="82" y="77"/>
                  </a:lnTo>
                  <a:lnTo>
                    <a:pt x="76" y="63"/>
                  </a:lnTo>
                  <a:lnTo>
                    <a:pt x="71" y="52"/>
                  </a:lnTo>
                  <a:lnTo>
                    <a:pt x="72" y="54"/>
                  </a:lnTo>
                  <a:lnTo>
                    <a:pt x="64" y="44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49" y="32"/>
                  </a:lnTo>
                  <a:cubicBezTo>
                    <a:pt x="48" y="31"/>
                    <a:pt x="47" y="30"/>
                    <a:pt x="46" y="29"/>
                  </a:cubicBezTo>
                  <a:lnTo>
                    <a:pt x="42" y="22"/>
                  </a:lnTo>
                  <a:lnTo>
                    <a:pt x="49" y="26"/>
                  </a:lnTo>
                  <a:lnTo>
                    <a:pt x="44" y="26"/>
                  </a:lnTo>
                  <a:cubicBezTo>
                    <a:pt x="41" y="26"/>
                    <a:pt x="39" y="25"/>
                    <a:pt x="37" y="23"/>
                  </a:cubicBezTo>
                  <a:lnTo>
                    <a:pt x="34" y="18"/>
                  </a:lnTo>
                  <a:lnTo>
                    <a:pt x="38" y="21"/>
                  </a:lnTo>
                  <a:lnTo>
                    <a:pt x="31" y="19"/>
                  </a:lnTo>
                  <a:cubicBezTo>
                    <a:pt x="30" y="19"/>
                    <a:pt x="29" y="19"/>
                    <a:pt x="28" y="18"/>
                  </a:cubicBezTo>
                  <a:lnTo>
                    <a:pt x="24" y="15"/>
                  </a:lnTo>
                  <a:lnTo>
                    <a:pt x="29" y="16"/>
                  </a:lnTo>
                  <a:lnTo>
                    <a:pt x="24" y="16"/>
                  </a:lnTo>
                  <a:lnTo>
                    <a:pt x="17" y="16"/>
                  </a:lnTo>
                  <a:lnTo>
                    <a:pt x="13" y="16"/>
                  </a:lnTo>
                  <a:lnTo>
                    <a:pt x="20" y="14"/>
                  </a:lnTo>
                  <a:lnTo>
                    <a:pt x="16" y="18"/>
                  </a:lnTo>
                  <a:cubicBezTo>
                    <a:pt x="15" y="19"/>
                    <a:pt x="15" y="19"/>
                    <a:pt x="14" y="19"/>
                  </a:cubicBezTo>
                  <a:lnTo>
                    <a:pt x="11" y="23"/>
                  </a:lnTo>
                  <a:lnTo>
                    <a:pt x="0" y="10"/>
                  </a:lnTo>
                  <a:lnTo>
                    <a:pt x="4" y="7"/>
                  </a:lnTo>
                  <a:lnTo>
                    <a:pt x="3" y="8"/>
                  </a:lnTo>
                  <a:lnTo>
                    <a:pt x="7" y="3"/>
                  </a:lnTo>
                  <a:cubicBezTo>
                    <a:pt x="9" y="2"/>
                    <a:pt x="11" y="0"/>
                    <a:pt x="13" y="0"/>
                  </a:cubicBezTo>
                  <a:lnTo>
                    <a:pt x="17" y="0"/>
                  </a:lnTo>
                  <a:lnTo>
                    <a:pt x="24" y="0"/>
                  </a:lnTo>
                  <a:lnTo>
                    <a:pt x="29" y="0"/>
                  </a:lnTo>
                  <a:cubicBezTo>
                    <a:pt x="31" y="0"/>
                    <a:pt x="33" y="1"/>
                    <a:pt x="34" y="2"/>
                  </a:cubicBezTo>
                  <a:lnTo>
                    <a:pt x="38" y="5"/>
                  </a:lnTo>
                  <a:lnTo>
                    <a:pt x="35" y="4"/>
                  </a:lnTo>
                  <a:lnTo>
                    <a:pt x="42" y="5"/>
                  </a:lnTo>
                  <a:cubicBezTo>
                    <a:pt x="43" y="6"/>
                    <a:pt x="45" y="7"/>
                    <a:pt x="46" y="8"/>
                  </a:cubicBezTo>
                  <a:lnTo>
                    <a:pt x="50" y="13"/>
                  </a:lnTo>
                  <a:lnTo>
                    <a:pt x="44" y="10"/>
                  </a:lnTo>
                  <a:lnTo>
                    <a:pt x="49" y="10"/>
                  </a:lnTo>
                  <a:cubicBezTo>
                    <a:pt x="52" y="10"/>
                    <a:pt x="54" y="11"/>
                    <a:pt x="56" y="14"/>
                  </a:cubicBezTo>
                  <a:lnTo>
                    <a:pt x="60" y="20"/>
                  </a:lnTo>
                  <a:lnTo>
                    <a:pt x="57" y="17"/>
                  </a:lnTo>
                  <a:lnTo>
                    <a:pt x="66" y="22"/>
                  </a:lnTo>
                  <a:cubicBezTo>
                    <a:pt x="67" y="23"/>
                    <a:pt x="68" y="23"/>
                    <a:pt x="68" y="24"/>
                  </a:cubicBezTo>
                  <a:lnTo>
                    <a:pt x="76" y="34"/>
                  </a:lnTo>
                  <a:lnTo>
                    <a:pt x="84" y="43"/>
                  </a:lnTo>
                  <a:cubicBezTo>
                    <a:pt x="85" y="44"/>
                    <a:pt x="85" y="44"/>
                    <a:pt x="85" y="45"/>
                  </a:cubicBezTo>
                  <a:lnTo>
                    <a:pt x="90" y="56"/>
                  </a:lnTo>
                  <a:lnTo>
                    <a:pt x="97" y="71"/>
                  </a:lnTo>
                  <a:lnTo>
                    <a:pt x="103" y="87"/>
                  </a:lnTo>
                  <a:lnTo>
                    <a:pt x="107" y="104"/>
                  </a:lnTo>
                  <a:lnTo>
                    <a:pt x="111" y="124"/>
                  </a:lnTo>
                  <a:lnTo>
                    <a:pt x="115" y="146"/>
                  </a:lnTo>
                  <a:lnTo>
                    <a:pt x="119" y="168"/>
                  </a:lnTo>
                  <a:lnTo>
                    <a:pt x="122" y="192"/>
                  </a:lnTo>
                  <a:lnTo>
                    <a:pt x="123" y="218"/>
                  </a:lnTo>
                  <a:lnTo>
                    <a:pt x="123" y="243"/>
                  </a:lnTo>
                  <a:lnTo>
                    <a:pt x="125" y="272"/>
                  </a:lnTo>
                  <a:lnTo>
                    <a:pt x="125" y="303"/>
                  </a:lnTo>
                  <a:lnTo>
                    <a:pt x="125" y="332"/>
                  </a:lnTo>
                  <a:lnTo>
                    <a:pt x="123" y="362"/>
                  </a:lnTo>
                  <a:lnTo>
                    <a:pt x="121" y="398"/>
                  </a:lnTo>
                  <a:lnTo>
                    <a:pt x="119" y="431"/>
                  </a:lnTo>
                  <a:lnTo>
                    <a:pt x="118" y="465"/>
                  </a:lnTo>
                  <a:lnTo>
                    <a:pt x="114" y="502"/>
                  </a:lnTo>
                  <a:lnTo>
                    <a:pt x="110" y="537"/>
                  </a:lnTo>
                  <a:lnTo>
                    <a:pt x="106" y="574"/>
                  </a:lnTo>
                  <a:lnTo>
                    <a:pt x="102" y="613"/>
                  </a:lnTo>
                  <a:lnTo>
                    <a:pt x="95" y="651"/>
                  </a:lnTo>
                  <a:lnTo>
                    <a:pt x="90" y="692"/>
                  </a:lnTo>
                  <a:lnTo>
                    <a:pt x="82" y="731"/>
                  </a:lnTo>
                  <a:lnTo>
                    <a:pt x="75" y="772"/>
                  </a:lnTo>
                  <a:lnTo>
                    <a:pt x="67" y="812"/>
                  </a:lnTo>
                  <a:lnTo>
                    <a:pt x="57" y="853"/>
                  </a:lnTo>
                  <a:lnTo>
                    <a:pt x="49" y="895"/>
                  </a:lnTo>
                  <a:lnTo>
                    <a:pt x="40" y="938"/>
                  </a:lnTo>
                  <a:lnTo>
                    <a:pt x="24" y="935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74" name="Group 143"/>
          <p:cNvGrpSpPr>
            <a:grpSpLocks/>
          </p:cNvGrpSpPr>
          <p:nvPr/>
        </p:nvGrpSpPr>
        <p:grpSpPr bwMode="auto">
          <a:xfrm rot="6505098">
            <a:off x="2884487" y="2543176"/>
            <a:ext cx="1133475" cy="882650"/>
            <a:chOff x="7156450" y="2220912"/>
            <a:chExt cx="1133475" cy="882651"/>
          </a:xfrm>
        </p:grpSpPr>
        <p:sp>
          <p:nvSpPr>
            <p:cNvPr id="2130" name="Freeform 101"/>
            <p:cNvSpPr>
              <a:spLocks/>
            </p:cNvSpPr>
            <p:nvPr/>
          </p:nvSpPr>
          <p:spPr bwMode="auto">
            <a:xfrm>
              <a:off x="8110537" y="2778125"/>
              <a:ext cx="153988" cy="325438"/>
            </a:xfrm>
            <a:custGeom>
              <a:avLst/>
              <a:gdLst>
                <a:gd name="T0" fmla="*/ 381 w 392"/>
                <a:gd name="T1" fmla="*/ 46 h 827"/>
                <a:gd name="T2" fmla="*/ 362 w 392"/>
                <a:gd name="T3" fmla="*/ 128 h 827"/>
                <a:gd name="T4" fmla="*/ 340 w 392"/>
                <a:gd name="T5" fmla="*/ 208 h 827"/>
                <a:gd name="T6" fmla="*/ 316 w 392"/>
                <a:gd name="T7" fmla="*/ 287 h 827"/>
                <a:gd name="T8" fmla="*/ 306 w 392"/>
                <a:gd name="T9" fmla="*/ 326 h 827"/>
                <a:gd name="T10" fmla="*/ 278 w 392"/>
                <a:gd name="T11" fmla="*/ 396 h 827"/>
                <a:gd name="T12" fmla="*/ 255 w 392"/>
                <a:gd name="T13" fmla="*/ 464 h 827"/>
                <a:gd name="T14" fmla="*/ 229 w 392"/>
                <a:gd name="T15" fmla="*/ 528 h 827"/>
                <a:gd name="T16" fmla="*/ 205 w 392"/>
                <a:gd name="T17" fmla="*/ 586 h 827"/>
                <a:gd name="T18" fmla="*/ 179 w 392"/>
                <a:gd name="T19" fmla="*/ 638 h 827"/>
                <a:gd name="T20" fmla="*/ 153 w 392"/>
                <a:gd name="T21" fmla="*/ 685 h 827"/>
                <a:gd name="T22" fmla="*/ 128 w 392"/>
                <a:gd name="T23" fmla="*/ 725 h 827"/>
                <a:gd name="T24" fmla="*/ 105 w 392"/>
                <a:gd name="T25" fmla="*/ 759 h 827"/>
                <a:gd name="T26" fmla="*/ 79 w 392"/>
                <a:gd name="T27" fmla="*/ 787 h 827"/>
                <a:gd name="T28" fmla="*/ 67 w 392"/>
                <a:gd name="T29" fmla="*/ 801 h 827"/>
                <a:gd name="T30" fmla="*/ 45 w 392"/>
                <a:gd name="T31" fmla="*/ 815 h 827"/>
                <a:gd name="T32" fmla="*/ 34 w 392"/>
                <a:gd name="T33" fmla="*/ 821 h 827"/>
                <a:gd name="T34" fmla="*/ 20 w 392"/>
                <a:gd name="T35" fmla="*/ 823 h 827"/>
                <a:gd name="T36" fmla="*/ 12 w 392"/>
                <a:gd name="T37" fmla="*/ 826 h 827"/>
                <a:gd name="T38" fmla="*/ 0 w 392"/>
                <a:gd name="T39" fmla="*/ 822 h 827"/>
                <a:gd name="T40" fmla="*/ 0 w 392"/>
                <a:gd name="T41" fmla="*/ 823 h 827"/>
                <a:gd name="T42" fmla="*/ 5 w 392"/>
                <a:gd name="T43" fmla="*/ 807 h 827"/>
                <a:gd name="T44" fmla="*/ 14 w 392"/>
                <a:gd name="T45" fmla="*/ 812 h 827"/>
                <a:gd name="T46" fmla="*/ 17 w 392"/>
                <a:gd name="T47" fmla="*/ 808 h 827"/>
                <a:gd name="T48" fmla="*/ 30 w 392"/>
                <a:gd name="T49" fmla="*/ 806 h 827"/>
                <a:gd name="T50" fmla="*/ 37 w 392"/>
                <a:gd name="T51" fmla="*/ 802 h 827"/>
                <a:gd name="T52" fmla="*/ 48 w 392"/>
                <a:gd name="T53" fmla="*/ 794 h 827"/>
                <a:gd name="T54" fmla="*/ 56 w 392"/>
                <a:gd name="T55" fmla="*/ 789 h 827"/>
                <a:gd name="T56" fmla="*/ 79 w 392"/>
                <a:gd name="T57" fmla="*/ 765 h 827"/>
                <a:gd name="T58" fmla="*/ 102 w 392"/>
                <a:gd name="T59" fmla="*/ 734 h 827"/>
                <a:gd name="T60" fmla="*/ 127 w 392"/>
                <a:gd name="T61" fmla="*/ 698 h 827"/>
                <a:gd name="T62" fmla="*/ 152 w 392"/>
                <a:gd name="T63" fmla="*/ 654 h 827"/>
                <a:gd name="T64" fmla="*/ 177 w 392"/>
                <a:gd name="T65" fmla="*/ 607 h 827"/>
                <a:gd name="T66" fmla="*/ 202 w 392"/>
                <a:gd name="T67" fmla="*/ 551 h 827"/>
                <a:gd name="T68" fmla="*/ 227 w 392"/>
                <a:gd name="T69" fmla="*/ 490 h 827"/>
                <a:gd name="T70" fmla="*/ 253 w 392"/>
                <a:gd name="T71" fmla="*/ 425 h 827"/>
                <a:gd name="T72" fmla="*/ 276 w 392"/>
                <a:gd name="T73" fmla="*/ 354 h 827"/>
                <a:gd name="T74" fmla="*/ 290 w 392"/>
                <a:gd name="T75" fmla="*/ 321 h 827"/>
                <a:gd name="T76" fmla="*/ 312 w 392"/>
                <a:gd name="T77" fmla="*/ 245 h 827"/>
                <a:gd name="T78" fmla="*/ 335 w 392"/>
                <a:gd name="T79" fmla="*/ 165 h 827"/>
                <a:gd name="T80" fmla="*/ 356 w 392"/>
                <a:gd name="T81" fmla="*/ 86 h 827"/>
                <a:gd name="T82" fmla="*/ 377 w 392"/>
                <a:gd name="T83" fmla="*/ 0 h 8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92"/>
                <a:gd name="T127" fmla="*/ 0 h 827"/>
                <a:gd name="T128" fmla="*/ 392 w 392"/>
                <a:gd name="T129" fmla="*/ 827 h 82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92" h="827">
                  <a:moveTo>
                    <a:pt x="392" y="5"/>
                  </a:moveTo>
                  <a:lnTo>
                    <a:pt x="381" y="46"/>
                  </a:lnTo>
                  <a:lnTo>
                    <a:pt x="372" y="89"/>
                  </a:lnTo>
                  <a:lnTo>
                    <a:pt x="362" y="128"/>
                  </a:lnTo>
                  <a:lnTo>
                    <a:pt x="350" y="170"/>
                  </a:lnTo>
                  <a:lnTo>
                    <a:pt x="340" y="208"/>
                  </a:lnTo>
                  <a:lnTo>
                    <a:pt x="327" y="250"/>
                  </a:lnTo>
                  <a:lnTo>
                    <a:pt x="316" y="287"/>
                  </a:lnTo>
                  <a:lnTo>
                    <a:pt x="306" y="325"/>
                  </a:lnTo>
                  <a:cubicBezTo>
                    <a:pt x="306" y="326"/>
                    <a:pt x="306" y="326"/>
                    <a:pt x="306" y="326"/>
                  </a:cubicBezTo>
                  <a:lnTo>
                    <a:pt x="291" y="360"/>
                  </a:lnTo>
                  <a:lnTo>
                    <a:pt x="278" y="396"/>
                  </a:lnTo>
                  <a:lnTo>
                    <a:pt x="268" y="430"/>
                  </a:lnTo>
                  <a:lnTo>
                    <a:pt x="255" y="464"/>
                  </a:lnTo>
                  <a:lnTo>
                    <a:pt x="242" y="496"/>
                  </a:lnTo>
                  <a:lnTo>
                    <a:pt x="229" y="528"/>
                  </a:lnTo>
                  <a:lnTo>
                    <a:pt x="216" y="557"/>
                  </a:lnTo>
                  <a:lnTo>
                    <a:pt x="205" y="586"/>
                  </a:lnTo>
                  <a:lnTo>
                    <a:pt x="192" y="613"/>
                  </a:lnTo>
                  <a:lnTo>
                    <a:pt x="179" y="638"/>
                  </a:lnTo>
                  <a:lnTo>
                    <a:pt x="166" y="662"/>
                  </a:lnTo>
                  <a:lnTo>
                    <a:pt x="153" y="685"/>
                  </a:lnTo>
                  <a:lnTo>
                    <a:pt x="141" y="705"/>
                  </a:lnTo>
                  <a:lnTo>
                    <a:pt x="128" y="725"/>
                  </a:lnTo>
                  <a:lnTo>
                    <a:pt x="115" y="743"/>
                  </a:lnTo>
                  <a:lnTo>
                    <a:pt x="105" y="759"/>
                  </a:lnTo>
                  <a:lnTo>
                    <a:pt x="92" y="775"/>
                  </a:lnTo>
                  <a:lnTo>
                    <a:pt x="79" y="787"/>
                  </a:lnTo>
                  <a:lnTo>
                    <a:pt x="68" y="800"/>
                  </a:lnTo>
                  <a:cubicBezTo>
                    <a:pt x="68" y="800"/>
                    <a:pt x="67" y="801"/>
                    <a:pt x="67" y="801"/>
                  </a:cubicBezTo>
                  <a:lnTo>
                    <a:pt x="57" y="808"/>
                  </a:lnTo>
                  <a:lnTo>
                    <a:pt x="45" y="815"/>
                  </a:lnTo>
                  <a:cubicBezTo>
                    <a:pt x="45" y="816"/>
                    <a:pt x="45" y="816"/>
                    <a:pt x="44" y="816"/>
                  </a:cubicBezTo>
                  <a:lnTo>
                    <a:pt x="34" y="821"/>
                  </a:lnTo>
                  <a:cubicBezTo>
                    <a:pt x="33" y="821"/>
                    <a:pt x="33" y="821"/>
                    <a:pt x="32" y="822"/>
                  </a:cubicBezTo>
                  <a:lnTo>
                    <a:pt x="20" y="823"/>
                  </a:lnTo>
                  <a:lnTo>
                    <a:pt x="22" y="823"/>
                  </a:lnTo>
                  <a:lnTo>
                    <a:pt x="12" y="826"/>
                  </a:lnTo>
                  <a:cubicBezTo>
                    <a:pt x="9" y="827"/>
                    <a:pt x="6" y="826"/>
                    <a:pt x="4" y="825"/>
                  </a:cubicBezTo>
                  <a:lnTo>
                    <a:pt x="0" y="822"/>
                  </a:lnTo>
                  <a:lnTo>
                    <a:pt x="5" y="823"/>
                  </a:lnTo>
                  <a:lnTo>
                    <a:pt x="0" y="823"/>
                  </a:lnTo>
                  <a:lnTo>
                    <a:pt x="0" y="807"/>
                  </a:lnTo>
                  <a:lnTo>
                    <a:pt x="5" y="807"/>
                  </a:lnTo>
                  <a:cubicBezTo>
                    <a:pt x="7" y="807"/>
                    <a:pt x="8" y="808"/>
                    <a:pt x="10" y="809"/>
                  </a:cubicBezTo>
                  <a:lnTo>
                    <a:pt x="14" y="812"/>
                  </a:lnTo>
                  <a:lnTo>
                    <a:pt x="7" y="811"/>
                  </a:lnTo>
                  <a:lnTo>
                    <a:pt x="17" y="808"/>
                  </a:lnTo>
                  <a:cubicBezTo>
                    <a:pt x="17" y="807"/>
                    <a:pt x="18" y="807"/>
                    <a:pt x="18" y="807"/>
                  </a:cubicBezTo>
                  <a:lnTo>
                    <a:pt x="30" y="806"/>
                  </a:lnTo>
                  <a:lnTo>
                    <a:pt x="27" y="806"/>
                  </a:lnTo>
                  <a:lnTo>
                    <a:pt x="37" y="802"/>
                  </a:lnTo>
                  <a:lnTo>
                    <a:pt x="36" y="802"/>
                  </a:lnTo>
                  <a:lnTo>
                    <a:pt x="48" y="794"/>
                  </a:lnTo>
                  <a:lnTo>
                    <a:pt x="58" y="788"/>
                  </a:lnTo>
                  <a:lnTo>
                    <a:pt x="56" y="789"/>
                  </a:lnTo>
                  <a:lnTo>
                    <a:pt x="68" y="776"/>
                  </a:lnTo>
                  <a:lnTo>
                    <a:pt x="79" y="765"/>
                  </a:lnTo>
                  <a:lnTo>
                    <a:pt x="91" y="750"/>
                  </a:lnTo>
                  <a:lnTo>
                    <a:pt x="102" y="734"/>
                  </a:lnTo>
                  <a:lnTo>
                    <a:pt x="115" y="716"/>
                  </a:lnTo>
                  <a:lnTo>
                    <a:pt x="127" y="698"/>
                  </a:lnTo>
                  <a:lnTo>
                    <a:pt x="139" y="677"/>
                  </a:lnTo>
                  <a:lnTo>
                    <a:pt x="152" y="654"/>
                  </a:lnTo>
                  <a:lnTo>
                    <a:pt x="165" y="630"/>
                  </a:lnTo>
                  <a:lnTo>
                    <a:pt x="177" y="607"/>
                  </a:lnTo>
                  <a:lnTo>
                    <a:pt x="190" y="580"/>
                  </a:lnTo>
                  <a:lnTo>
                    <a:pt x="202" y="551"/>
                  </a:lnTo>
                  <a:lnTo>
                    <a:pt x="215" y="522"/>
                  </a:lnTo>
                  <a:lnTo>
                    <a:pt x="227" y="490"/>
                  </a:lnTo>
                  <a:lnTo>
                    <a:pt x="240" y="458"/>
                  </a:lnTo>
                  <a:lnTo>
                    <a:pt x="253" y="425"/>
                  </a:lnTo>
                  <a:lnTo>
                    <a:pt x="263" y="391"/>
                  </a:lnTo>
                  <a:lnTo>
                    <a:pt x="276" y="354"/>
                  </a:lnTo>
                  <a:lnTo>
                    <a:pt x="291" y="320"/>
                  </a:lnTo>
                  <a:lnTo>
                    <a:pt x="290" y="321"/>
                  </a:lnTo>
                  <a:lnTo>
                    <a:pt x="301" y="282"/>
                  </a:lnTo>
                  <a:lnTo>
                    <a:pt x="312" y="245"/>
                  </a:lnTo>
                  <a:lnTo>
                    <a:pt x="325" y="204"/>
                  </a:lnTo>
                  <a:lnTo>
                    <a:pt x="335" y="165"/>
                  </a:lnTo>
                  <a:lnTo>
                    <a:pt x="347" y="124"/>
                  </a:lnTo>
                  <a:lnTo>
                    <a:pt x="356" y="86"/>
                  </a:lnTo>
                  <a:lnTo>
                    <a:pt x="365" y="42"/>
                  </a:lnTo>
                  <a:lnTo>
                    <a:pt x="377" y="0"/>
                  </a:lnTo>
                  <a:lnTo>
                    <a:pt x="392" y="5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1" name="Freeform 102"/>
            <p:cNvSpPr>
              <a:spLocks/>
            </p:cNvSpPr>
            <p:nvPr/>
          </p:nvSpPr>
          <p:spPr bwMode="auto">
            <a:xfrm>
              <a:off x="8213725" y="2428875"/>
              <a:ext cx="44450" cy="369888"/>
            </a:xfrm>
            <a:custGeom>
              <a:avLst/>
              <a:gdLst>
                <a:gd name="T0" fmla="*/ 87 w 112"/>
                <a:gd name="T1" fmla="*/ 893 h 936"/>
                <a:gd name="T2" fmla="*/ 70 w 112"/>
                <a:gd name="T3" fmla="*/ 808 h 936"/>
                <a:gd name="T4" fmla="*/ 53 w 112"/>
                <a:gd name="T5" fmla="*/ 725 h 936"/>
                <a:gd name="T6" fmla="*/ 38 w 112"/>
                <a:gd name="T7" fmla="*/ 646 h 936"/>
                <a:gd name="T8" fmla="*/ 26 w 112"/>
                <a:gd name="T9" fmla="*/ 569 h 936"/>
                <a:gd name="T10" fmla="*/ 17 w 112"/>
                <a:gd name="T11" fmla="*/ 496 h 936"/>
                <a:gd name="T12" fmla="*/ 9 w 112"/>
                <a:gd name="T13" fmla="*/ 425 h 936"/>
                <a:gd name="T14" fmla="*/ 5 w 112"/>
                <a:gd name="T15" fmla="*/ 354 h 936"/>
                <a:gd name="T16" fmla="*/ 2 w 112"/>
                <a:gd name="T17" fmla="*/ 294 h 936"/>
                <a:gd name="T18" fmla="*/ 2 w 112"/>
                <a:gd name="T19" fmla="*/ 234 h 936"/>
                <a:gd name="T20" fmla="*/ 2 w 112"/>
                <a:gd name="T21" fmla="*/ 183 h 936"/>
                <a:gd name="T22" fmla="*/ 9 w 112"/>
                <a:gd name="T23" fmla="*/ 136 h 936"/>
                <a:gd name="T24" fmla="*/ 11 w 112"/>
                <a:gd name="T25" fmla="*/ 113 h 936"/>
                <a:gd name="T26" fmla="*/ 20 w 112"/>
                <a:gd name="T27" fmla="*/ 76 h 936"/>
                <a:gd name="T28" fmla="*/ 30 w 112"/>
                <a:gd name="T29" fmla="*/ 46 h 936"/>
                <a:gd name="T30" fmla="*/ 38 w 112"/>
                <a:gd name="T31" fmla="*/ 33 h 936"/>
                <a:gd name="T32" fmla="*/ 44 w 112"/>
                <a:gd name="T33" fmla="*/ 22 h 936"/>
                <a:gd name="T34" fmla="*/ 60 w 112"/>
                <a:gd name="T35" fmla="*/ 6 h 936"/>
                <a:gd name="T36" fmla="*/ 67 w 112"/>
                <a:gd name="T37" fmla="*/ 2 h 936"/>
                <a:gd name="T38" fmla="*/ 71 w 112"/>
                <a:gd name="T39" fmla="*/ 0 h 936"/>
                <a:gd name="T40" fmla="*/ 74 w 112"/>
                <a:gd name="T41" fmla="*/ 17 h 936"/>
                <a:gd name="T42" fmla="*/ 68 w 112"/>
                <a:gd name="T43" fmla="*/ 19 h 936"/>
                <a:gd name="T44" fmla="*/ 63 w 112"/>
                <a:gd name="T45" fmla="*/ 25 h 936"/>
                <a:gd name="T46" fmla="*/ 57 w 112"/>
                <a:gd name="T47" fmla="*/ 31 h 936"/>
                <a:gd name="T48" fmla="*/ 45 w 112"/>
                <a:gd name="T49" fmla="*/ 53 h 936"/>
                <a:gd name="T50" fmla="*/ 40 w 112"/>
                <a:gd name="T51" fmla="*/ 65 h 936"/>
                <a:gd name="T52" fmla="*/ 31 w 112"/>
                <a:gd name="T53" fmla="*/ 98 h 936"/>
                <a:gd name="T54" fmla="*/ 26 w 112"/>
                <a:gd name="T55" fmla="*/ 115 h 936"/>
                <a:gd name="T56" fmla="*/ 21 w 112"/>
                <a:gd name="T57" fmla="*/ 159 h 936"/>
                <a:gd name="T58" fmla="*/ 18 w 112"/>
                <a:gd name="T59" fmla="*/ 209 h 936"/>
                <a:gd name="T60" fmla="*/ 16 w 112"/>
                <a:gd name="T61" fmla="*/ 263 h 936"/>
                <a:gd name="T62" fmla="*/ 18 w 112"/>
                <a:gd name="T63" fmla="*/ 323 h 936"/>
                <a:gd name="T64" fmla="*/ 22 w 112"/>
                <a:gd name="T65" fmla="*/ 389 h 936"/>
                <a:gd name="T66" fmla="*/ 29 w 112"/>
                <a:gd name="T67" fmla="*/ 457 h 936"/>
                <a:gd name="T68" fmla="*/ 37 w 112"/>
                <a:gd name="T69" fmla="*/ 529 h 936"/>
                <a:gd name="T70" fmla="*/ 48 w 112"/>
                <a:gd name="T71" fmla="*/ 605 h 936"/>
                <a:gd name="T72" fmla="*/ 61 w 112"/>
                <a:gd name="T73" fmla="*/ 684 h 936"/>
                <a:gd name="T74" fmla="*/ 75 w 112"/>
                <a:gd name="T75" fmla="*/ 764 h 936"/>
                <a:gd name="T76" fmla="*/ 94 w 112"/>
                <a:gd name="T77" fmla="*/ 847 h 936"/>
                <a:gd name="T78" fmla="*/ 112 w 112"/>
                <a:gd name="T79" fmla="*/ 933 h 9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2"/>
                <a:gd name="T121" fmla="*/ 0 h 936"/>
                <a:gd name="T122" fmla="*/ 112 w 112"/>
                <a:gd name="T123" fmla="*/ 936 h 9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2" h="936">
                  <a:moveTo>
                    <a:pt x="97" y="936"/>
                  </a:moveTo>
                  <a:lnTo>
                    <a:pt x="87" y="893"/>
                  </a:lnTo>
                  <a:lnTo>
                    <a:pt x="79" y="850"/>
                  </a:lnTo>
                  <a:lnTo>
                    <a:pt x="70" y="808"/>
                  </a:lnTo>
                  <a:lnTo>
                    <a:pt x="59" y="768"/>
                  </a:lnTo>
                  <a:lnTo>
                    <a:pt x="53" y="725"/>
                  </a:lnTo>
                  <a:lnTo>
                    <a:pt x="45" y="687"/>
                  </a:lnTo>
                  <a:lnTo>
                    <a:pt x="38" y="646"/>
                  </a:lnTo>
                  <a:lnTo>
                    <a:pt x="33" y="607"/>
                  </a:lnTo>
                  <a:lnTo>
                    <a:pt x="26" y="569"/>
                  </a:lnTo>
                  <a:lnTo>
                    <a:pt x="21" y="531"/>
                  </a:lnTo>
                  <a:lnTo>
                    <a:pt x="17" y="496"/>
                  </a:lnTo>
                  <a:lnTo>
                    <a:pt x="13" y="458"/>
                  </a:lnTo>
                  <a:lnTo>
                    <a:pt x="9" y="425"/>
                  </a:lnTo>
                  <a:lnTo>
                    <a:pt x="6" y="390"/>
                  </a:lnTo>
                  <a:lnTo>
                    <a:pt x="5" y="354"/>
                  </a:lnTo>
                  <a:lnTo>
                    <a:pt x="2" y="324"/>
                  </a:lnTo>
                  <a:lnTo>
                    <a:pt x="2" y="294"/>
                  </a:lnTo>
                  <a:lnTo>
                    <a:pt x="0" y="264"/>
                  </a:lnTo>
                  <a:lnTo>
                    <a:pt x="2" y="234"/>
                  </a:lnTo>
                  <a:lnTo>
                    <a:pt x="2" y="209"/>
                  </a:lnTo>
                  <a:lnTo>
                    <a:pt x="2" y="183"/>
                  </a:lnTo>
                  <a:lnTo>
                    <a:pt x="5" y="158"/>
                  </a:lnTo>
                  <a:lnTo>
                    <a:pt x="9" y="136"/>
                  </a:lnTo>
                  <a:lnTo>
                    <a:pt x="10" y="114"/>
                  </a:lnTo>
                  <a:cubicBezTo>
                    <a:pt x="10" y="114"/>
                    <a:pt x="10" y="113"/>
                    <a:pt x="11" y="113"/>
                  </a:cubicBezTo>
                  <a:lnTo>
                    <a:pt x="16" y="93"/>
                  </a:lnTo>
                  <a:lnTo>
                    <a:pt x="20" y="76"/>
                  </a:lnTo>
                  <a:lnTo>
                    <a:pt x="24" y="61"/>
                  </a:lnTo>
                  <a:lnTo>
                    <a:pt x="30" y="46"/>
                  </a:lnTo>
                  <a:cubicBezTo>
                    <a:pt x="30" y="45"/>
                    <a:pt x="31" y="45"/>
                    <a:pt x="31" y="44"/>
                  </a:cubicBezTo>
                  <a:lnTo>
                    <a:pt x="38" y="33"/>
                  </a:lnTo>
                  <a:lnTo>
                    <a:pt x="43" y="23"/>
                  </a:lnTo>
                  <a:cubicBezTo>
                    <a:pt x="44" y="23"/>
                    <a:pt x="44" y="23"/>
                    <a:pt x="44" y="22"/>
                  </a:cubicBezTo>
                  <a:lnTo>
                    <a:pt x="51" y="14"/>
                  </a:lnTo>
                  <a:lnTo>
                    <a:pt x="60" y="6"/>
                  </a:lnTo>
                  <a:cubicBezTo>
                    <a:pt x="61" y="5"/>
                    <a:pt x="62" y="4"/>
                    <a:pt x="63" y="4"/>
                  </a:cubicBezTo>
                  <a:lnTo>
                    <a:pt x="67" y="2"/>
                  </a:lnTo>
                  <a:lnTo>
                    <a:pt x="66" y="3"/>
                  </a:lnTo>
                  <a:lnTo>
                    <a:pt x="71" y="0"/>
                  </a:lnTo>
                  <a:lnTo>
                    <a:pt x="79" y="13"/>
                  </a:lnTo>
                  <a:lnTo>
                    <a:pt x="74" y="17"/>
                  </a:lnTo>
                  <a:cubicBezTo>
                    <a:pt x="73" y="17"/>
                    <a:pt x="73" y="17"/>
                    <a:pt x="73" y="17"/>
                  </a:cubicBezTo>
                  <a:lnTo>
                    <a:pt x="68" y="19"/>
                  </a:lnTo>
                  <a:lnTo>
                    <a:pt x="71" y="17"/>
                  </a:lnTo>
                  <a:lnTo>
                    <a:pt x="63" y="25"/>
                  </a:lnTo>
                  <a:lnTo>
                    <a:pt x="56" y="33"/>
                  </a:lnTo>
                  <a:lnTo>
                    <a:pt x="57" y="31"/>
                  </a:lnTo>
                  <a:lnTo>
                    <a:pt x="51" y="41"/>
                  </a:lnTo>
                  <a:lnTo>
                    <a:pt x="45" y="53"/>
                  </a:lnTo>
                  <a:lnTo>
                    <a:pt x="45" y="51"/>
                  </a:lnTo>
                  <a:lnTo>
                    <a:pt x="40" y="65"/>
                  </a:lnTo>
                  <a:lnTo>
                    <a:pt x="36" y="79"/>
                  </a:lnTo>
                  <a:lnTo>
                    <a:pt x="31" y="98"/>
                  </a:lnTo>
                  <a:lnTo>
                    <a:pt x="26" y="117"/>
                  </a:lnTo>
                  <a:lnTo>
                    <a:pt x="26" y="115"/>
                  </a:lnTo>
                  <a:lnTo>
                    <a:pt x="25" y="139"/>
                  </a:lnTo>
                  <a:lnTo>
                    <a:pt x="21" y="159"/>
                  </a:lnTo>
                  <a:lnTo>
                    <a:pt x="18" y="183"/>
                  </a:lnTo>
                  <a:lnTo>
                    <a:pt x="18" y="209"/>
                  </a:lnTo>
                  <a:lnTo>
                    <a:pt x="18" y="235"/>
                  </a:lnTo>
                  <a:lnTo>
                    <a:pt x="16" y="263"/>
                  </a:lnTo>
                  <a:lnTo>
                    <a:pt x="18" y="294"/>
                  </a:lnTo>
                  <a:lnTo>
                    <a:pt x="18" y="323"/>
                  </a:lnTo>
                  <a:lnTo>
                    <a:pt x="21" y="354"/>
                  </a:lnTo>
                  <a:lnTo>
                    <a:pt x="22" y="389"/>
                  </a:lnTo>
                  <a:lnTo>
                    <a:pt x="25" y="423"/>
                  </a:lnTo>
                  <a:lnTo>
                    <a:pt x="29" y="457"/>
                  </a:lnTo>
                  <a:lnTo>
                    <a:pt x="33" y="494"/>
                  </a:lnTo>
                  <a:lnTo>
                    <a:pt x="37" y="529"/>
                  </a:lnTo>
                  <a:lnTo>
                    <a:pt x="41" y="566"/>
                  </a:lnTo>
                  <a:lnTo>
                    <a:pt x="48" y="605"/>
                  </a:lnTo>
                  <a:lnTo>
                    <a:pt x="54" y="644"/>
                  </a:lnTo>
                  <a:lnTo>
                    <a:pt x="61" y="684"/>
                  </a:lnTo>
                  <a:lnTo>
                    <a:pt x="69" y="723"/>
                  </a:lnTo>
                  <a:lnTo>
                    <a:pt x="75" y="764"/>
                  </a:lnTo>
                  <a:lnTo>
                    <a:pt x="86" y="805"/>
                  </a:lnTo>
                  <a:lnTo>
                    <a:pt x="94" y="847"/>
                  </a:lnTo>
                  <a:lnTo>
                    <a:pt x="103" y="889"/>
                  </a:lnTo>
                  <a:lnTo>
                    <a:pt x="112" y="933"/>
                  </a:lnTo>
                  <a:lnTo>
                    <a:pt x="97" y="936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2" name="Freeform 103"/>
            <p:cNvSpPr>
              <a:spLocks/>
            </p:cNvSpPr>
            <p:nvPr/>
          </p:nvSpPr>
          <p:spPr bwMode="auto">
            <a:xfrm>
              <a:off x="7162800" y="2362200"/>
              <a:ext cx="1092200" cy="412750"/>
            </a:xfrm>
            <a:custGeom>
              <a:avLst/>
              <a:gdLst>
                <a:gd name="T0" fmla="*/ 655 w 688"/>
                <a:gd name="T1" fmla="*/ 260 h 260"/>
                <a:gd name="T2" fmla="*/ 589 w 688"/>
                <a:gd name="T3" fmla="*/ 259 h 260"/>
                <a:gd name="T4" fmla="*/ 525 w 688"/>
                <a:gd name="T5" fmla="*/ 256 h 260"/>
                <a:gd name="T6" fmla="*/ 462 w 688"/>
                <a:gd name="T7" fmla="*/ 249 h 260"/>
                <a:gd name="T8" fmla="*/ 403 w 688"/>
                <a:gd name="T9" fmla="*/ 241 h 260"/>
                <a:gd name="T10" fmla="*/ 346 w 688"/>
                <a:gd name="T11" fmla="*/ 230 h 260"/>
                <a:gd name="T12" fmla="*/ 292 w 688"/>
                <a:gd name="T13" fmla="*/ 217 h 260"/>
                <a:gd name="T14" fmla="*/ 242 w 688"/>
                <a:gd name="T15" fmla="*/ 203 h 260"/>
                <a:gd name="T16" fmla="*/ 195 w 688"/>
                <a:gd name="T17" fmla="*/ 187 h 260"/>
                <a:gd name="T18" fmla="*/ 153 w 688"/>
                <a:gd name="T19" fmla="*/ 168 h 260"/>
                <a:gd name="T20" fmla="*/ 115 w 688"/>
                <a:gd name="T21" fmla="*/ 148 h 260"/>
                <a:gd name="T22" fmla="*/ 81 w 688"/>
                <a:gd name="T23" fmla="*/ 126 h 260"/>
                <a:gd name="T24" fmla="*/ 53 w 688"/>
                <a:gd name="T25" fmla="*/ 104 h 260"/>
                <a:gd name="T26" fmla="*/ 41 w 688"/>
                <a:gd name="T27" fmla="*/ 92 h 260"/>
                <a:gd name="T28" fmla="*/ 31 w 688"/>
                <a:gd name="T29" fmla="*/ 80 h 260"/>
                <a:gd name="T30" fmla="*/ 21 w 688"/>
                <a:gd name="T31" fmla="*/ 68 h 260"/>
                <a:gd name="T32" fmla="*/ 14 w 688"/>
                <a:gd name="T33" fmla="*/ 54 h 260"/>
                <a:gd name="T34" fmla="*/ 8 w 688"/>
                <a:gd name="T35" fmla="*/ 42 h 260"/>
                <a:gd name="T36" fmla="*/ 4 w 688"/>
                <a:gd name="T37" fmla="*/ 28 h 260"/>
                <a:gd name="T38" fmla="*/ 1 w 688"/>
                <a:gd name="T39" fmla="*/ 15 h 260"/>
                <a:gd name="T40" fmla="*/ 0 w 688"/>
                <a:gd name="T41" fmla="*/ 1 h 260"/>
                <a:gd name="T42" fmla="*/ 4 w 688"/>
                <a:gd name="T43" fmla="*/ 7 h 260"/>
                <a:gd name="T44" fmla="*/ 6 w 688"/>
                <a:gd name="T45" fmla="*/ 21 h 260"/>
                <a:gd name="T46" fmla="*/ 9 w 688"/>
                <a:gd name="T47" fmla="*/ 34 h 260"/>
                <a:gd name="T48" fmla="*/ 14 w 688"/>
                <a:gd name="T49" fmla="*/ 46 h 260"/>
                <a:gd name="T50" fmla="*/ 21 w 688"/>
                <a:gd name="T51" fmla="*/ 59 h 260"/>
                <a:gd name="T52" fmla="*/ 29 w 688"/>
                <a:gd name="T53" fmla="*/ 71 h 260"/>
                <a:gd name="T54" fmla="*/ 39 w 688"/>
                <a:gd name="T55" fmla="*/ 84 h 260"/>
                <a:gd name="T56" fmla="*/ 50 w 688"/>
                <a:gd name="T57" fmla="*/ 95 h 260"/>
                <a:gd name="T58" fmla="*/ 69 w 688"/>
                <a:gd name="T59" fmla="*/ 112 h 260"/>
                <a:gd name="T60" fmla="*/ 99 w 688"/>
                <a:gd name="T61" fmla="*/ 134 h 260"/>
                <a:gd name="T62" fmla="*/ 135 w 688"/>
                <a:gd name="T63" fmla="*/ 154 h 260"/>
                <a:gd name="T64" fmla="*/ 175 w 688"/>
                <a:gd name="T65" fmla="*/ 173 h 260"/>
                <a:gd name="T66" fmla="*/ 219 w 688"/>
                <a:gd name="T67" fmla="*/ 190 h 260"/>
                <a:gd name="T68" fmla="*/ 267 w 688"/>
                <a:gd name="T69" fmla="*/ 206 h 260"/>
                <a:gd name="T70" fmla="*/ 319 w 688"/>
                <a:gd name="T71" fmla="*/ 220 h 260"/>
                <a:gd name="T72" fmla="*/ 374 w 688"/>
                <a:gd name="T73" fmla="*/ 231 h 260"/>
                <a:gd name="T74" fmla="*/ 433 w 688"/>
                <a:gd name="T75" fmla="*/ 241 h 260"/>
                <a:gd name="T76" fmla="*/ 494 w 688"/>
                <a:gd name="T77" fmla="*/ 248 h 260"/>
                <a:gd name="T78" fmla="*/ 557 w 688"/>
                <a:gd name="T79" fmla="*/ 254 h 260"/>
                <a:gd name="T80" fmla="*/ 622 w 688"/>
                <a:gd name="T81" fmla="*/ 256 h 260"/>
                <a:gd name="T82" fmla="*/ 688 w 688"/>
                <a:gd name="T83" fmla="*/ 256 h 2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88"/>
                <a:gd name="T127" fmla="*/ 0 h 260"/>
                <a:gd name="T128" fmla="*/ 688 w 688"/>
                <a:gd name="T129" fmla="*/ 260 h 26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88" h="260">
                  <a:moveTo>
                    <a:pt x="688" y="260"/>
                  </a:moveTo>
                  <a:lnTo>
                    <a:pt x="655" y="260"/>
                  </a:lnTo>
                  <a:lnTo>
                    <a:pt x="622" y="260"/>
                  </a:lnTo>
                  <a:lnTo>
                    <a:pt x="589" y="259"/>
                  </a:lnTo>
                  <a:lnTo>
                    <a:pt x="557" y="258"/>
                  </a:lnTo>
                  <a:lnTo>
                    <a:pt x="525" y="256"/>
                  </a:lnTo>
                  <a:lnTo>
                    <a:pt x="493" y="252"/>
                  </a:lnTo>
                  <a:lnTo>
                    <a:pt x="462" y="249"/>
                  </a:lnTo>
                  <a:lnTo>
                    <a:pt x="433" y="245"/>
                  </a:lnTo>
                  <a:lnTo>
                    <a:pt x="403" y="241"/>
                  </a:lnTo>
                  <a:lnTo>
                    <a:pt x="374" y="235"/>
                  </a:lnTo>
                  <a:lnTo>
                    <a:pt x="346" y="230"/>
                  </a:lnTo>
                  <a:lnTo>
                    <a:pt x="318" y="224"/>
                  </a:lnTo>
                  <a:lnTo>
                    <a:pt x="292" y="217"/>
                  </a:lnTo>
                  <a:lnTo>
                    <a:pt x="266" y="210"/>
                  </a:lnTo>
                  <a:lnTo>
                    <a:pt x="242" y="203"/>
                  </a:lnTo>
                  <a:lnTo>
                    <a:pt x="218" y="194"/>
                  </a:lnTo>
                  <a:lnTo>
                    <a:pt x="195" y="187"/>
                  </a:lnTo>
                  <a:lnTo>
                    <a:pt x="173" y="177"/>
                  </a:lnTo>
                  <a:lnTo>
                    <a:pt x="153" y="168"/>
                  </a:lnTo>
                  <a:lnTo>
                    <a:pt x="133" y="158"/>
                  </a:lnTo>
                  <a:lnTo>
                    <a:pt x="115" y="148"/>
                  </a:lnTo>
                  <a:lnTo>
                    <a:pt x="97" y="137"/>
                  </a:lnTo>
                  <a:lnTo>
                    <a:pt x="81" y="126"/>
                  </a:lnTo>
                  <a:lnTo>
                    <a:pt x="67" y="115"/>
                  </a:lnTo>
                  <a:lnTo>
                    <a:pt x="53" y="104"/>
                  </a:lnTo>
                  <a:lnTo>
                    <a:pt x="47" y="98"/>
                  </a:lnTo>
                  <a:lnTo>
                    <a:pt x="41" y="92"/>
                  </a:lnTo>
                  <a:lnTo>
                    <a:pt x="36" y="87"/>
                  </a:lnTo>
                  <a:lnTo>
                    <a:pt x="31" y="80"/>
                  </a:lnTo>
                  <a:lnTo>
                    <a:pt x="26" y="74"/>
                  </a:lnTo>
                  <a:lnTo>
                    <a:pt x="21" y="68"/>
                  </a:lnTo>
                  <a:lnTo>
                    <a:pt x="17" y="61"/>
                  </a:lnTo>
                  <a:lnTo>
                    <a:pt x="14" y="54"/>
                  </a:lnTo>
                  <a:lnTo>
                    <a:pt x="11" y="48"/>
                  </a:lnTo>
                  <a:lnTo>
                    <a:pt x="8" y="42"/>
                  </a:lnTo>
                  <a:lnTo>
                    <a:pt x="6" y="35"/>
                  </a:lnTo>
                  <a:lnTo>
                    <a:pt x="4" y="28"/>
                  </a:lnTo>
                  <a:lnTo>
                    <a:pt x="2" y="22"/>
                  </a:lnTo>
                  <a:lnTo>
                    <a:pt x="1" y="15"/>
                  </a:lnTo>
                  <a:lnTo>
                    <a:pt x="0" y="7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7"/>
                  </a:lnTo>
                  <a:lnTo>
                    <a:pt x="5" y="14"/>
                  </a:lnTo>
                  <a:lnTo>
                    <a:pt x="6" y="21"/>
                  </a:lnTo>
                  <a:lnTo>
                    <a:pt x="7" y="27"/>
                  </a:lnTo>
                  <a:lnTo>
                    <a:pt x="9" y="34"/>
                  </a:lnTo>
                  <a:lnTo>
                    <a:pt x="11" y="40"/>
                  </a:lnTo>
                  <a:lnTo>
                    <a:pt x="14" y="46"/>
                  </a:lnTo>
                  <a:lnTo>
                    <a:pt x="17" y="52"/>
                  </a:lnTo>
                  <a:lnTo>
                    <a:pt x="21" y="59"/>
                  </a:lnTo>
                  <a:lnTo>
                    <a:pt x="25" y="66"/>
                  </a:lnTo>
                  <a:lnTo>
                    <a:pt x="29" y="71"/>
                  </a:lnTo>
                  <a:lnTo>
                    <a:pt x="34" y="78"/>
                  </a:lnTo>
                  <a:lnTo>
                    <a:pt x="39" y="84"/>
                  </a:lnTo>
                  <a:lnTo>
                    <a:pt x="44" y="89"/>
                  </a:lnTo>
                  <a:lnTo>
                    <a:pt x="50" y="95"/>
                  </a:lnTo>
                  <a:lnTo>
                    <a:pt x="56" y="101"/>
                  </a:lnTo>
                  <a:lnTo>
                    <a:pt x="69" y="112"/>
                  </a:lnTo>
                  <a:lnTo>
                    <a:pt x="84" y="123"/>
                  </a:lnTo>
                  <a:lnTo>
                    <a:pt x="99" y="134"/>
                  </a:lnTo>
                  <a:lnTo>
                    <a:pt x="117" y="144"/>
                  </a:lnTo>
                  <a:lnTo>
                    <a:pt x="135" y="154"/>
                  </a:lnTo>
                  <a:lnTo>
                    <a:pt x="154" y="164"/>
                  </a:lnTo>
                  <a:lnTo>
                    <a:pt x="175" y="173"/>
                  </a:lnTo>
                  <a:lnTo>
                    <a:pt x="196" y="183"/>
                  </a:lnTo>
                  <a:lnTo>
                    <a:pt x="219" y="190"/>
                  </a:lnTo>
                  <a:lnTo>
                    <a:pt x="243" y="199"/>
                  </a:lnTo>
                  <a:lnTo>
                    <a:pt x="267" y="206"/>
                  </a:lnTo>
                  <a:lnTo>
                    <a:pt x="293" y="213"/>
                  </a:lnTo>
                  <a:lnTo>
                    <a:pt x="319" y="220"/>
                  </a:lnTo>
                  <a:lnTo>
                    <a:pt x="346" y="226"/>
                  </a:lnTo>
                  <a:lnTo>
                    <a:pt x="374" y="231"/>
                  </a:lnTo>
                  <a:lnTo>
                    <a:pt x="403" y="237"/>
                  </a:lnTo>
                  <a:lnTo>
                    <a:pt x="433" y="241"/>
                  </a:lnTo>
                  <a:lnTo>
                    <a:pt x="463" y="245"/>
                  </a:lnTo>
                  <a:lnTo>
                    <a:pt x="494" y="248"/>
                  </a:lnTo>
                  <a:lnTo>
                    <a:pt x="525" y="252"/>
                  </a:lnTo>
                  <a:lnTo>
                    <a:pt x="557" y="254"/>
                  </a:lnTo>
                  <a:lnTo>
                    <a:pt x="590" y="255"/>
                  </a:lnTo>
                  <a:lnTo>
                    <a:pt x="622" y="256"/>
                  </a:lnTo>
                  <a:lnTo>
                    <a:pt x="655" y="256"/>
                  </a:lnTo>
                  <a:lnTo>
                    <a:pt x="688" y="256"/>
                  </a:lnTo>
                  <a:lnTo>
                    <a:pt x="688" y="260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3" name="Freeform 104"/>
            <p:cNvSpPr>
              <a:spLocks/>
            </p:cNvSpPr>
            <p:nvPr/>
          </p:nvSpPr>
          <p:spPr bwMode="auto">
            <a:xfrm>
              <a:off x="8088312" y="2776537"/>
              <a:ext cx="176213" cy="327025"/>
            </a:xfrm>
            <a:custGeom>
              <a:avLst/>
              <a:gdLst>
                <a:gd name="T0" fmla="*/ 421 w 446"/>
                <a:gd name="T1" fmla="*/ 40 h 830"/>
                <a:gd name="T2" fmla="*/ 369 w 446"/>
                <a:gd name="T3" fmla="*/ 103 h 830"/>
                <a:gd name="T4" fmla="*/ 320 w 446"/>
                <a:gd name="T5" fmla="*/ 164 h 830"/>
                <a:gd name="T6" fmla="*/ 273 w 446"/>
                <a:gd name="T7" fmla="*/ 223 h 830"/>
                <a:gd name="T8" fmla="*/ 228 w 446"/>
                <a:gd name="T9" fmla="*/ 284 h 830"/>
                <a:gd name="T10" fmla="*/ 187 w 446"/>
                <a:gd name="T11" fmla="*/ 343 h 830"/>
                <a:gd name="T12" fmla="*/ 152 w 446"/>
                <a:gd name="T13" fmla="*/ 401 h 830"/>
                <a:gd name="T14" fmla="*/ 120 w 446"/>
                <a:gd name="T15" fmla="*/ 454 h 830"/>
                <a:gd name="T16" fmla="*/ 90 w 446"/>
                <a:gd name="T17" fmla="*/ 508 h 830"/>
                <a:gd name="T18" fmla="*/ 67 w 446"/>
                <a:gd name="T19" fmla="*/ 557 h 830"/>
                <a:gd name="T20" fmla="*/ 45 w 446"/>
                <a:gd name="T21" fmla="*/ 604 h 830"/>
                <a:gd name="T22" fmla="*/ 40 w 446"/>
                <a:gd name="T23" fmla="*/ 625 h 830"/>
                <a:gd name="T24" fmla="*/ 32 w 446"/>
                <a:gd name="T25" fmla="*/ 645 h 830"/>
                <a:gd name="T26" fmla="*/ 20 w 446"/>
                <a:gd name="T27" fmla="*/ 686 h 830"/>
                <a:gd name="T28" fmla="*/ 18 w 446"/>
                <a:gd name="T29" fmla="*/ 704 h 830"/>
                <a:gd name="T30" fmla="*/ 16 w 446"/>
                <a:gd name="T31" fmla="*/ 733 h 830"/>
                <a:gd name="T32" fmla="*/ 18 w 446"/>
                <a:gd name="T33" fmla="*/ 761 h 830"/>
                <a:gd name="T34" fmla="*/ 22 w 446"/>
                <a:gd name="T35" fmla="*/ 772 h 830"/>
                <a:gd name="T36" fmla="*/ 27 w 446"/>
                <a:gd name="T37" fmla="*/ 781 h 830"/>
                <a:gd name="T38" fmla="*/ 30 w 446"/>
                <a:gd name="T39" fmla="*/ 784 h 830"/>
                <a:gd name="T40" fmla="*/ 33 w 446"/>
                <a:gd name="T41" fmla="*/ 792 h 830"/>
                <a:gd name="T42" fmla="*/ 34 w 446"/>
                <a:gd name="T43" fmla="*/ 797 h 830"/>
                <a:gd name="T44" fmla="*/ 43 w 446"/>
                <a:gd name="T45" fmla="*/ 807 h 830"/>
                <a:gd name="T46" fmla="*/ 44 w 446"/>
                <a:gd name="T47" fmla="*/ 809 h 830"/>
                <a:gd name="T48" fmla="*/ 45 w 446"/>
                <a:gd name="T49" fmla="*/ 810 h 830"/>
                <a:gd name="T50" fmla="*/ 56 w 446"/>
                <a:gd name="T51" fmla="*/ 812 h 830"/>
                <a:gd name="T52" fmla="*/ 52 w 446"/>
                <a:gd name="T53" fmla="*/ 814 h 830"/>
                <a:gd name="T54" fmla="*/ 65 w 446"/>
                <a:gd name="T55" fmla="*/ 826 h 830"/>
                <a:gd name="T56" fmla="*/ 50 w 446"/>
                <a:gd name="T57" fmla="*/ 828 h 830"/>
                <a:gd name="T58" fmla="*/ 51 w 446"/>
                <a:gd name="T59" fmla="*/ 826 h 830"/>
                <a:gd name="T60" fmla="*/ 42 w 446"/>
                <a:gd name="T61" fmla="*/ 826 h 830"/>
                <a:gd name="T62" fmla="*/ 35 w 446"/>
                <a:gd name="T63" fmla="*/ 822 h 830"/>
                <a:gd name="T64" fmla="*/ 26 w 446"/>
                <a:gd name="T65" fmla="*/ 812 h 830"/>
                <a:gd name="T66" fmla="*/ 21 w 446"/>
                <a:gd name="T67" fmla="*/ 805 h 830"/>
                <a:gd name="T68" fmla="*/ 16 w 446"/>
                <a:gd name="T69" fmla="*/ 792 h 830"/>
                <a:gd name="T70" fmla="*/ 14 w 446"/>
                <a:gd name="T71" fmla="*/ 790 h 830"/>
                <a:gd name="T72" fmla="*/ 7 w 446"/>
                <a:gd name="T73" fmla="*/ 779 h 830"/>
                <a:gd name="T74" fmla="*/ 2 w 446"/>
                <a:gd name="T75" fmla="*/ 765 h 830"/>
                <a:gd name="T76" fmla="*/ 0 w 446"/>
                <a:gd name="T77" fmla="*/ 748 h 830"/>
                <a:gd name="T78" fmla="*/ 0 w 446"/>
                <a:gd name="T79" fmla="*/ 718 h 830"/>
                <a:gd name="T80" fmla="*/ 5 w 446"/>
                <a:gd name="T81" fmla="*/ 682 h 830"/>
                <a:gd name="T82" fmla="*/ 12 w 446"/>
                <a:gd name="T83" fmla="*/ 661 h 830"/>
                <a:gd name="T84" fmla="*/ 17 w 446"/>
                <a:gd name="T85" fmla="*/ 641 h 830"/>
                <a:gd name="T86" fmla="*/ 30 w 446"/>
                <a:gd name="T87" fmla="*/ 598 h 830"/>
                <a:gd name="T88" fmla="*/ 42 w 446"/>
                <a:gd name="T89" fmla="*/ 575 h 830"/>
                <a:gd name="T90" fmla="*/ 63 w 446"/>
                <a:gd name="T91" fmla="*/ 526 h 830"/>
                <a:gd name="T92" fmla="*/ 90 w 446"/>
                <a:gd name="T93" fmla="*/ 473 h 830"/>
                <a:gd name="T94" fmla="*/ 122 w 446"/>
                <a:gd name="T95" fmla="*/ 420 h 830"/>
                <a:gd name="T96" fmla="*/ 156 w 446"/>
                <a:gd name="T97" fmla="*/ 363 h 830"/>
                <a:gd name="T98" fmla="*/ 194 w 446"/>
                <a:gd name="T99" fmla="*/ 304 h 830"/>
                <a:gd name="T100" fmla="*/ 237 w 446"/>
                <a:gd name="T101" fmla="*/ 244 h 830"/>
                <a:gd name="T102" fmla="*/ 282 w 446"/>
                <a:gd name="T103" fmla="*/ 185 h 830"/>
                <a:gd name="T104" fmla="*/ 330 w 446"/>
                <a:gd name="T105" fmla="*/ 122 h 830"/>
                <a:gd name="T106" fmla="*/ 382 w 446"/>
                <a:gd name="T107" fmla="*/ 61 h 830"/>
                <a:gd name="T108" fmla="*/ 434 w 446"/>
                <a:gd name="T109" fmla="*/ 0 h 8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46"/>
                <a:gd name="T166" fmla="*/ 0 h 830"/>
                <a:gd name="T167" fmla="*/ 446 w 446"/>
                <a:gd name="T168" fmla="*/ 830 h 8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46" h="830">
                  <a:moveTo>
                    <a:pt x="446" y="11"/>
                  </a:moveTo>
                  <a:lnTo>
                    <a:pt x="421" y="40"/>
                  </a:lnTo>
                  <a:lnTo>
                    <a:pt x="394" y="72"/>
                  </a:lnTo>
                  <a:lnTo>
                    <a:pt x="369" y="103"/>
                  </a:lnTo>
                  <a:lnTo>
                    <a:pt x="342" y="133"/>
                  </a:lnTo>
                  <a:lnTo>
                    <a:pt x="320" y="164"/>
                  </a:lnTo>
                  <a:lnTo>
                    <a:pt x="294" y="195"/>
                  </a:lnTo>
                  <a:lnTo>
                    <a:pt x="273" y="223"/>
                  </a:lnTo>
                  <a:lnTo>
                    <a:pt x="249" y="254"/>
                  </a:lnTo>
                  <a:lnTo>
                    <a:pt x="228" y="284"/>
                  </a:lnTo>
                  <a:lnTo>
                    <a:pt x="207" y="313"/>
                  </a:lnTo>
                  <a:lnTo>
                    <a:pt x="187" y="343"/>
                  </a:lnTo>
                  <a:lnTo>
                    <a:pt x="169" y="372"/>
                  </a:lnTo>
                  <a:lnTo>
                    <a:pt x="152" y="401"/>
                  </a:lnTo>
                  <a:lnTo>
                    <a:pt x="135" y="428"/>
                  </a:lnTo>
                  <a:lnTo>
                    <a:pt x="120" y="454"/>
                  </a:lnTo>
                  <a:lnTo>
                    <a:pt x="104" y="481"/>
                  </a:lnTo>
                  <a:lnTo>
                    <a:pt x="90" y="508"/>
                  </a:lnTo>
                  <a:lnTo>
                    <a:pt x="78" y="533"/>
                  </a:lnTo>
                  <a:lnTo>
                    <a:pt x="67" y="557"/>
                  </a:lnTo>
                  <a:lnTo>
                    <a:pt x="57" y="581"/>
                  </a:lnTo>
                  <a:lnTo>
                    <a:pt x="45" y="604"/>
                  </a:lnTo>
                  <a:lnTo>
                    <a:pt x="46" y="602"/>
                  </a:lnTo>
                  <a:lnTo>
                    <a:pt x="40" y="625"/>
                  </a:lnTo>
                  <a:lnTo>
                    <a:pt x="31" y="647"/>
                  </a:lnTo>
                  <a:lnTo>
                    <a:pt x="32" y="645"/>
                  </a:lnTo>
                  <a:lnTo>
                    <a:pt x="28" y="664"/>
                  </a:lnTo>
                  <a:lnTo>
                    <a:pt x="20" y="686"/>
                  </a:lnTo>
                  <a:lnTo>
                    <a:pt x="21" y="685"/>
                  </a:lnTo>
                  <a:lnTo>
                    <a:pt x="18" y="704"/>
                  </a:lnTo>
                  <a:lnTo>
                    <a:pt x="16" y="720"/>
                  </a:lnTo>
                  <a:lnTo>
                    <a:pt x="16" y="733"/>
                  </a:lnTo>
                  <a:lnTo>
                    <a:pt x="16" y="748"/>
                  </a:lnTo>
                  <a:lnTo>
                    <a:pt x="18" y="761"/>
                  </a:lnTo>
                  <a:lnTo>
                    <a:pt x="17" y="760"/>
                  </a:lnTo>
                  <a:lnTo>
                    <a:pt x="22" y="772"/>
                  </a:lnTo>
                  <a:lnTo>
                    <a:pt x="21" y="771"/>
                  </a:lnTo>
                  <a:lnTo>
                    <a:pt x="27" y="781"/>
                  </a:lnTo>
                  <a:lnTo>
                    <a:pt x="26" y="779"/>
                  </a:lnTo>
                  <a:lnTo>
                    <a:pt x="30" y="784"/>
                  </a:lnTo>
                  <a:cubicBezTo>
                    <a:pt x="31" y="785"/>
                    <a:pt x="31" y="786"/>
                    <a:pt x="32" y="787"/>
                  </a:cubicBezTo>
                  <a:lnTo>
                    <a:pt x="33" y="792"/>
                  </a:lnTo>
                  <a:lnTo>
                    <a:pt x="36" y="800"/>
                  </a:lnTo>
                  <a:lnTo>
                    <a:pt x="34" y="797"/>
                  </a:lnTo>
                  <a:lnTo>
                    <a:pt x="38" y="802"/>
                  </a:lnTo>
                  <a:lnTo>
                    <a:pt x="43" y="807"/>
                  </a:lnTo>
                  <a:lnTo>
                    <a:pt x="47" y="811"/>
                  </a:lnTo>
                  <a:lnTo>
                    <a:pt x="44" y="809"/>
                  </a:lnTo>
                  <a:lnTo>
                    <a:pt x="48" y="811"/>
                  </a:lnTo>
                  <a:lnTo>
                    <a:pt x="45" y="810"/>
                  </a:lnTo>
                  <a:lnTo>
                    <a:pt x="51" y="810"/>
                  </a:lnTo>
                  <a:cubicBezTo>
                    <a:pt x="53" y="810"/>
                    <a:pt x="54" y="811"/>
                    <a:pt x="56" y="812"/>
                  </a:cubicBezTo>
                  <a:lnTo>
                    <a:pt x="60" y="815"/>
                  </a:lnTo>
                  <a:lnTo>
                    <a:pt x="52" y="814"/>
                  </a:lnTo>
                  <a:lnTo>
                    <a:pt x="59" y="811"/>
                  </a:lnTo>
                  <a:lnTo>
                    <a:pt x="65" y="826"/>
                  </a:lnTo>
                  <a:lnTo>
                    <a:pt x="58" y="829"/>
                  </a:lnTo>
                  <a:cubicBezTo>
                    <a:pt x="56" y="830"/>
                    <a:pt x="53" y="830"/>
                    <a:pt x="50" y="828"/>
                  </a:cubicBezTo>
                  <a:lnTo>
                    <a:pt x="46" y="825"/>
                  </a:lnTo>
                  <a:lnTo>
                    <a:pt x="51" y="826"/>
                  </a:lnTo>
                  <a:lnTo>
                    <a:pt x="45" y="826"/>
                  </a:lnTo>
                  <a:cubicBezTo>
                    <a:pt x="44" y="826"/>
                    <a:pt x="43" y="826"/>
                    <a:pt x="42" y="826"/>
                  </a:cubicBezTo>
                  <a:lnTo>
                    <a:pt x="38" y="824"/>
                  </a:lnTo>
                  <a:cubicBezTo>
                    <a:pt x="37" y="824"/>
                    <a:pt x="36" y="823"/>
                    <a:pt x="35" y="822"/>
                  </a:cubicBezTo>
                  <a:lnTo>
                    <a:pt x="31" y="817"/>
                  </a:lnTo>
                  <a:lnTo>
                    <a:pt x="26" y="812"/>
                  </a:lnTo>
                  <a:lnTo>
                    <a:pt x="22" y="808"/>
                  </a:lnTo>
                  <a:cubicBezTo>
                    <a:pt x="22" y="807"/>
                    <a:pt x="21" y="806"/>
                    <a:pt x="21" y="805"/>
                  </a:cubicBezTo>
                  <a:lnTo>
                    <a:pt x="18" y="796"/>
                  </a:lnTo>
                  <a:lnTo>
                    <a:pt x="16" y="792"/>
                  </a:lnTo>
                  <a:lnTo>
                    <a:pt x="18" y="795"/>
                  </a:lnTo>
                  <a:lnTo>
                    <a:pt x="14" y="790"/>
                  </a:lnTo>
                  <a:cubicBezTo>
                    <a:pt x="13" y="790"/>
                    <a:pt x="13" y="789"/>
                    <a:pt x="13" y="789"/>
                  </a:cubicBezTo>
                  <a:lnTo>
                    <a:pt x="7" y="779"/>
                  </a:lnTo>
                  <a:cubicBezTo>
                    <a:pt x="7" y="779"/>
                    <a:pt x="7" y="778"/>
                    <a:pt x="7" y="777"/>
                  </a:cubicBezTo>
                  <a:lnTo>
                    <a:pt x="2" y="765"/>
                  </a:lnTo>
                  <a:cubicBezTo>
                    <a:pt x="2" y="764"/>
                    <a:pt x="2" y="764"/>
                    <a:pt x="2" y="763"/>
                  </a:cubicBezTo>
                  <a:lnTo>
                    <a:pt x="0" y="748"/>
                  </a:lnTo>
                  <a:lnTo>
                    <a:pt x="0" y="733"/>
                  </a:lnTo>
                  <a:lnTo>
                    <a:pt x="0" y="718"/>
                  </a:lnTo>
                  <a:lnTo>
                    <a:pt x="2" y="702"/>
                  </a:lnTo>
                  <a:lnTo>
                    <a:pt x="5" y="682"/>
                  </a:lnTo>
                  <a:cubicBezTo>
                    <a:pt x="5" y="682"/>
                    <a:pt x="5" y="681"/>
                    <a:pt x="5" y="681"/>
                  </a:cubicBezTo>
                  <a:lnTo>
                    <a:pt x="12" y="661"/>
                  </a:lnTo>
                  <a:lnTo>
                    <a:pt x="16" y="642"/>
                  </a:lnTo>
                  <a:cubicBezTo>
                    <a:pt x="16" y="641"/>
                    <a:pt x="16" y="641"/>
                    <a:pt x="17" y="641"/>
                  </a:cubicBezTo>
                  <a:lnTo>
                    <a:pt x="25" y="621"/>
                  </a:lnTo>
                  <a:lnTo>
                    <a:pt x="30" y="598"/>
                  </a:lnTo>
                  <a:cubicBezTo>
                    <a:pt x="30" y="598"/>
                    <a:pt x="31" y="597"/>
                    <a:pt x="31" y="597"/>
                  </a:cubicBezTo>
                  <a:lnTo>
                    <a:pt x="42" y="575"/>
                  </a:lnTo>
                  <a:lnTo>
                    <a:pt x="52" y="550"/>
                  </a:lnTo>
                  <a:lnTo>
                    <a:pt x="63" y="526"/>
                  </a:lnTo>
                  <a:lnTo>
                    <a:pt x="76" y="500"/>
                  </a:lnTo>
                  <a:lnTo>
                    <a:pt x="90" y="473"/>
                  </a:lnTo>
                  <a:lnTo>
                    <a:pt x="106" y="445"/>
                  </a:lnTo>
                  <a:lnTo>
                    <a:pt x="122" y="420"/>
                  </a:lnTo>
                  <a:lnTo>
                    <a:pt x="139" y="393"/>
                  </a:lnTo>
                  <a:lnTo>
                    <a:pt x="156" y="363"/>
                  </a:lnTo>
                  <a:lnTo>
                    <a:pt x="174" y="335"/>
                  </a:lnTo>
                  <a:lnTo>
                    <a:pt x="194" y="304"/>
                  </a:lnTo>
                  <a:lnTo>
                    <a:pt x="215" y="275"/>
                  </a:lnTo>
                  <a:lnTo>
                    <a:pt x="237" y="244"/>
                  </a:lnTo>
                  <a:lnTo>
                    <a:pt x="260" y="214"/>
                  </a:lnTo>
                  <a:lnTo>
                    <a:pt x="282" y="185"/>
                  </a:lnTo>
                  <a:lnTo>
                    <a:pt x="307" y="155"/>
                  </a:lnTo>
                  <a:lnTo>
                    <a:pt x="330" y="122"/>
                  </a:lnTo>
                  <a:lnTo>
                    <a:pt x="357" y="93"/>
                  </a:lnTo>
                  <a:lnTo>
                    <a:pt x="382" y="61"/>
                  </a:lnTo>
                  <a:lnTo>
                    <a:pt x="409" y="29"/>
                  </a:lnTo>
                  <a:lnTo>
                    <a:pt x="434" y="0"/>
                  </a:lnTo>
                  <a:lnTo>
                    <a:pt x="446" y="11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4" name="Freeform 105"/>
            <p:cNvSpPr>
              <a:spLocks/>
            </p:cNvSpPr>
            <p:nvPr/>
          </p:nvSpPr>
          <p:spPr bwMode="auto">
            <a:xfrm>
              <a:off x="7156450" y="2220912"/>
              <a:ext cx="1101725" cy="560388"/>
            </a:xfrm>
            <a:custGeom>
              <a:avLst/>
              <a:gdLst>
                <a:gd name="T0" fmla="*/ 2672 w 2798"/>
                <a:gd name="T1" fmla="*/ 1319 h 1422"/>
                <a:gd name="T2" fmla="*/ 2441 w 2798"/>
                <a:gd name="T3" fmla="*/ 1120 h 1422"/>
                <a:gd name="T4" fmla="*/ 2214 w 2798"/>
                <a:gd name="T5" fmla="*/ 933 h 1422"/>
                <a:gd name="T6" fmla="*/ 1991 w 2798"/>
                <a:gd name="T7" fmla="*/ 763 h 1422"/>
                <a:gd name="T8" fmla="*/ 1773 w 2798"/>
                <a:gd name="T9" fmla="*/ 606 h 1422"/>
                <a:gd name="T10" fmla="*/ 1560 w 2798"/>
                <a:gd name="T11" fmla="*/ 468 h 1422"/>
                <a:gd name="T12" fmla="*/ 1357 w 2798"/>
                <a:gd name="T13" fmla="*/ 344 h 1422"/>
                <a:gd name="T14" fmla="*/ 1162 w 2798"/>
                <a:gd name="T15" fmla="*/ 243 h 1422"/>
                <a:gd name="T16" fmla="*/ 978 w 2798"/>
                <a:gd name="T17" fmla="*/ 159 h 1422"/>
                <a:gd name="T18" fmla="*/ 808 w 2798"/>
                <a:gd name="T19" fmla="*/ 91 h 1422"/>
                <a:gd name="T20" fmla="*/ 650 w 2798"/>
                <a:gd name="T21" fmla="*/ 45 h 1422"/>
                <a:gd name="T22" fmla="*/ 508 w 2798"/>
                <a:gd name="T23" fmla="*/ 19 h 1422"/>
                <a:gd name="T24" fmla="*/ 382 w 2798"/>
                <a:gd name="T25" fmla="*/ 16 h 1422"/>
                <a:gd name="T26" fmla="*/ 327 w 2798"/>
                <a:gd name="T27" fmla="*/ 19 h 1422"/>
                <a:gd name="T28" fmla="*/ 227 w 2798"/>
                <a:gd name="T29" fmla="*/ 45 h 1422"/>
                <a:gd name="T30" fmla="*/ 186 w 2798"/>
                <a:gd name="T31" fmla="*/ 68 h 1422"/>
                <a:gd name="T32" fmla="*/ 149 w 2798"/>
                <a:gd name="T33" fmla="*/ 94 h 1422"/>
                <a:gd name="T34" fmla="*/ 117 w 2798"/>
                <a:gd name="T35" fmla="*/ 125 h 1422"/>
                <a:gd name="T36" fmla="*/ 79 w 2798"/>
                <a:gd name="T37" fmla="*/ 189 h 1422"/>
                <a:gd name="T38" fmla="*/ 69 w 2798"/>
                <a:gd name="T39" fmla="*/ 212 h 1422"/>
                <a:gd name="T40" fmla="*/ 52 w 2798"/>
                <a:gd name="T41" fmla="*/ 236 h 1422"/>
                <a:gd name="T42" fmla="*/ 46 w 2798"/>
                <a:gd name="T43" fmla="*/ 246 h 1422"/>
                <a:gd name="T44" fmla="*/ 33 w 2798"/>
                <a:gd name="T45" fmla="*/ 273 h 1422"/>
                <a:gd name="T46" fmla="*/ 29 w 2798"/>
                <a:gd name="T47" fmla="*/ 285 h 1422"/>
                <a:gd name="T48" fmla="*/ 20 w 2798"/>
                <a:gd name="T49" fmla="*/ 313 h 1422"/>
                <a:gd name="T50" fmla="*/ 16 w 2798"/>
                <a:gd name="T51" fmla="*/ 342 h 1422"/>
                <a:gd name="T52" fmla="*/ 16 w 2798"/>
                <a:gd name="T53" fmla="*/ 373 h 1422"/>
                <a:gd name="T54" fmla="*/ 21 w 2798"/>
                <a:gd name="T55" fmla="*/ 400 h 1422"/>
                <a:gd name="T56" fmla="*/ 29 w 2798"/>
                <a:gd name="T57" fmla="*/ 425 h 1422"/>
                <a:gd name="T58" fmla="*/ 9 w 2798"/>
                <a:gd name="T59" fmla="*/ 417 h 1422"/>
                <a:gd name="T60" fmla="*/ 2 w 2798"/>
                <a:gd name="T61" fmla="*/ 387 h 1422"/>
                <a:gd name="T62" fmla="*/ 0 w 2798"/>
                <a:gd name="T63" fmla="*/ 355 h 1422"/>
                <a:gd name="T64" fmla="*/ 2 w 2798"/>
                <a:gd name="T65" fmla="*/ 322 h 1422"/>
                <a:gd name="T66" fmla="*/ 9 w 2798"/>
                <a:gd name="T67" fmla="*/ 293 h 1422"/>
                <a:gd name="T68" fmla="*/ 18 w 2798"/>
                <a:gd name="T69" fmla="*/ 266 h 1422"/>
                <a:gd name="T70" fmla="*/ 25 w 2798"/>
                <a:gd name="T71" fmla="*/ 252 h 1422"/>
                <a:gd name="T72" fmla="*/ 32 w 2798"/>
                <a:gd name="T73" fmla="*/ 238 h 1422"/>
                <a:gd name="T74" fmla="*/ 48 w 2798"/>
                <a:gd name="T75" fmla="*/ 213 h 1422"/>
                <a:gd name="T76" fmla="*/ 55 w 2798"/>
                <a:gd name="T77" fmla="*/ 204 h 1422"/>
                <a:gd name="T78" fmla="*/ 78 w 2798"/>
                <a:gd name="T79" fmla="*/ 156 h 1422"/>
                <a:gd name="T80" fmla="*/ 105 w 2798"/>
                <a:gd name="T81" fmla="*/ 115 h 1422"/>
                <a:gd name="T82" fmla="*/ 139 w 2798"/>
                <a:gd name="T83" fmla="*/ 81 h 1422"/>
                <a:gd name="T84" fmla="*/ 220 w 2798"/>
                <a:gd name="T85" fmla="*/ 30 h 1422"/>
                <a:gd name="T86" fmla="*/ 271 w 2798"/>
                <a:gd name="T87" fmla="*/ 14 h 1422"/>
                <a:gd name="T88" fmla="*/ 325 w 2798"/>
                <a:gd name="T89" fmla="*/ 3 h 1422"/>
                <a:gd name="T90" fmla="*/ 443 w 2798"/>
                <a:gd name="T91" fmla="*/ 0 h 1422"/>
                <a:gd name="T92" fmla="*/ 581 w 2798"/>
                <a:gd name="T93" fmla="*/ 14 h 1422"/>
                <a:gd name="T94" fmla="*/ 731 w 2798"/>
                <a:gd name="T95" fmla="*/ 49 h 1422"/>
                <a:gd name="T96" fmla="*/ 898 w 2798"/>
                <a:gd name="T97" fmla="*/ 107 h 1422"/>
                <a:gd name="T98" fmla="*/ 1075 w 2798"/>
                <a:gd name="T99" fmla="*/ 184 h 1422"/>
                <a:gd name="T100" fmla="*/ 1266 w 2798"/>
                <a:gd name="T101" fmla="*/ 277 h 1422"/>
                <a:gd name="T102" fmla="*/ 1466 w 2798"/>
                <a:gd name="T103" fmla="*/ 392 h 1422"/>
                <a:gd name="T104" fmla="*/ 1674 w 2798"/>
                <a:gd name="T105" fmla="*/ 523 h 1422"/>
                <a:gd name="T106" fmla="*/ 1889 w 2798"/>
                <a:gd name="T107" fmla="*/ 668 h 1422"/>
                <a:gd name="T108" fmla="*/ 2110 w 2798"/>
                <a:gd name="T109" fmla="*/ 832 h 1422"/>
                <a:gd name="T110" fmla="*/ 2338 w 2798"/>
                <a:gd name="T111" fmla="*/ 1011 h 1422"/>
                <a:gd name="T112" fmla="*/ 2566 w 2798"/>
                <a:gd name="T113" fmla="*/ 1203 h 1422"/>
                <a:gd name="T114" fmla="*/ 2798 w 2798"/>
                <a:gd name="T115" fmla="*/ 1411 h 14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98"/>
                <a:gd name="T175" fmla="*/ 0 h 1422"/>
                <a:gd name="T176" fmla="*/ 2798 w 2798"/>
                <a:gd name="T177" fmla="*/ 1422 h 14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98" h="1422">
                  <a:moveTo>
                    <a:pt x="2787" y="1422"/>
                  </a:moveTo>
                  <a:lnTo>
                    <a:pt x="2672" y="1319"/>
                  </a:lnTo>
                  <a:lnTo>
                    <a:pt x="2556" y="1215"/>
                  </a:lnTo>
                  <a:lnTo>
                    <a:pt x="2441" y="1120"/>
                  </a:lnTo>
                  <a:lnTo>
                    <a:pt x="2327" y="1023"/>
                  </a:lnTo>
                  <a:lnTo>
                    <a:pt x="2214" y="933"/>
                  </a:lnTo>
                  <a:lnTo>
                    <a:pt x="2100" y="845"/>
                  </a:lnTo>
                  <a:lnTo>
                    <a:pt x="1991" y="763"/>
                  </a:lnTo>
                  <a:lnTo>
                    <a:pt x="1879" y="681"/>
                  </a:lnTo>
                  <a:lnTo>
                    <a:pt x="1773" y="606"/>
                  </a:lnTo>
                  <a:lnTo>
                    <a:pt x="1665" y="536"/>
                  </a:lnTo>
                  <a:lnTo>
                    <a:pt x="1560" y="468"/>
                  </a:lnTo>
                  <a:lnTo>
                    <a:pt x="1458" y="406"/>
                  </a:lnTo>
                  <a:lnTo>
                    <a:pt x="1357" y="344"/>
                  </a:lnTo>
                  <a:lnTo>
                    <a:pt x="1258" y="291"/>
                  </a:lnTo>
                  <a:lnTo>
                    <a:pt x="1162" y="243"/>
                  </a:lnTo>
                  <a:lnTo>
                    <a:pt x="1068" y="199"/>
                  </a:lnTo>
                  <a:lnTo>
                    <a:pt x="978" y="159"/>
                  </a:lnTo>
                  <a:lnTo>
                    <a:pt x="891" y="122"/>
                  </a:lnTo>
                  <a:lnTo>
                    <a:pt x="808" y="91"/>
                  </a:lnTo>
                  <a:lnTo>
                    <a:pt x="726" y="65"/>
                  </a:lnTo>
                  <a:lnTo>
                    <a:pt x="650" y="45"/>
                  </a:lnTo>
                  <a:lnTo>
                    <a:pt x="578" y="30"/>
                  </a:lnTo>
                  <a:lnTo>
                    <a:pt x="508" y="19"/>
                  </a:lnTo>
                  <a:lnTo>
                    <a:pt x="443" y="16"/>
                  </a:lnTo>
                  <a:lnTo>
                    <a:pt x="382" y="16"/>
                  </a:lnTo>
                  <a:lnTo>
                    <a:pt x="325" y="19"/>
                  </a:lnTo>
                  <a:lnTo>
                    <a:pt x="327" y="19"/>
                  </a:lnTo>
                  <a:lnTo>
                    <a:pt x="274" y="30"/>
                  </a:lnTo>
                  <a:lnTo>
                    <a:pt x="227" y="45"/>
                  </a:lnTo>
                  <a:lnTo>
                    <a:pt x="228" y="44"/>
                  </a:lnTo>
                  <a:lnTo>
                    <a:pt x="186" y="68"/>
                  </a:lnTo>
                  <a:lnTo>
                    <a:pt x="148" y="95"/>
                  </a:lnTo>
                  <a:lnTo>
                    <a:pt x="149" y="94"/>
                  </a:lnTo>
                  <a:lnTo>
                    <a:pt x="116" y="127"/>
                  </a:lnTo>
                  <a:lnTo>
                    <a:pt x="117" y="125"/>
                  </a:lnTo>
                  <a:lnTo>
                    <a:pt x="92" y="165"/>
                  </a:lnTo>
                  <a:lnTo>
                    <a:pt x="79" y="189"/>
                  </a:lnTo>
                  <a:lnTo>
                    <a:pt x="70" y="210"/>
                  </a:lnTo>
                  <a:cubicBezTo>
                    <a:pt x="69" y="211"/>
                    <a:pt x="69" y="211"/>
                    <a:pt x="69" y="212"/>
                  </a:cubicBezTo>
                  <a:lnTo>
                    <a:pt x="60" y="223"/>
                  </a:lnTo>
                  <a:lnTo>
                    <a:pt x="52" y="236"/>
                  </a:lnTo>
                  <a:lnTo>
                    <a:pt x="45" y="247"/>
                  </a:lnTo>
                  <a:lnTo>
                    <a:pt x="46" y="246"/>
                  </a:lnTo>
                  <a:lnTo>
                    <a:pt x="40" y="259"/>
                  </a:lnTo>
                  <a:lnTo>
                    <a:pt x="33" y="273"/>
                  </a:lnTo>
                  <a:lnTo>
                    <a:pt x="33" y="271"/>
                  </a:lnTo>
                  <a:lnTo>
                    <a:pt x="29" y="285"/>
                  </a:lnTo>
                  <a:lnTo>
                    <a:pt x="25" y="298"/>
                  </a:lnTo>
                  <a:lnTo>
                    <a:pt x="20" y="313"/>
                  </a:lnTo>
                  <a:lnTo>
                    <a:pt x="18" y="326"/>
                  </a:lnTo>
                  <a:lnTo>
                    <a:pt x="16" y="342"/>
                  </a:lnTo>
                  <a:lnTo>
                    <a:pt x="16" y="355"/>
                  </a:lnTo>
                  <a:lnTo>
                    <a:pt x="16" y="373"/>
                  </a:lnTo>
                  <a:lnTo>
                    <a:pt x="18" y="385"/>
                  </a:lnTo>
                  <a:lnTo>
                    <a:pt x="21" y="400"/>
                  </a:lnTo>
                  <a:lnTo>
                    <a:pt x="25" y="412"/>
                  </a:lnTo>
                  <a:lnTo>
                    <a:pt x="29" y="425"/>
                  </a:lnTo>
                  <a:lnTo>
                    <a:pt x="14" y="430"/>
                  </a:lnTo>
                  <a:lnTo>
                    <a:pt x="9" y="417"/>
                  </a:lnTo>
                  <a:lnTo>
                    <a:pt x="5" y="403"/>
                  </a:lnTo>
                  <a:lnTo>
                    <a:pt x="2" y="387"/>
                  </a:lnTo>
                  <a:lnTo>
                    <a:pt x="0" y="373"/>
                  </a:lnTo>
                  <a:lnTo>
                    <a:pt x="0" y="355"/>
                  </a:lnTo>
                  <a:lnTo>
                    <a:pt x="0" y="341"/>
                  </a:lnTo>
                  <a:lnTo>
                    <a:pt x="2" y="322"/>
                  </a:lnTo>
                  <a:lnTo>
                    <a:pt x="5" y="309"/>
                  </a:lnTo>
                  <a:lnTo>
                    <a:pt x="9" y="293"/>
                  </a:lnTo>
                  <a:lnTo>
                    <a:pt x="14" y="280"/>
                  </a:lnTo>
                  <a:lnTo>
                    <a:pt x="18" y="266"/>
                  </a:lnTo>
                  <a:cubicBezTo>
                    <a:pt x="18" y="266"/>
                    <a:pt x="18" y="266"/>
                    <a:pt x="18" y="265"/>
                  </a:cubicBezTo>
                  <a:lnTo>
                    <a:pt x="25" y="252"/>
                  </a:lnTo>
                  <a:lnTo>
                    <a:pt x="31" y="239"/>
                  </a:lnTo>
                  <a:cubicBezTo>
                    <a:pt x="31" y="239"/>
                    <a:pt x="31" y="238"/>
                    <a:pt x="32" y="238"/>
                  </a:cubicBezTo>
                  <a:lnTo>
                    <a:pt x="39" y="227"/>
                  </a:lnTo>
                  <a:lnTo>
                    <a:pt x="48" y="213"/>
                  </a:lnTo>
                  <a:lnTo>
                    <a:pt x="56" y="202"/>
                  </a:lnTo>
                  <a:lnTo>
                    <a:pt x="55" y="204"/>
                  </a:lnTo>
                  <a:lnTo>
                    <a:pt x="65" y="181"/>
                  </a:lnTo>
                  <a:lnTo>
                    <a:pt x="78" y="156"/>
                  </a:lnTo>
                  <a:lnTo>
                    <a:pt x="104" y="117"/>
                  </a:lnTo>
                  <a:cubicBezTo>
                    <a:pt x="104" y="116"/>
                    <a:pt x="105" y="116"/>
                    <a:pt x="105" y="115"/>
                  </a:cubicBezTo>
                  <a:lnTo>
                    <a:pt x="138" y="82"/>
                  </a:lnTo>
                  <a:cubicBezTo>
                    <a:pt x="138" y="82"/>
                    <a:pt x="138" y="82"/>
                    <a:pt x="139" y="81"/>
                  </a:cubicBezTo>
                  <a:lnTo>
                    <a:pt x="178" y="54"/>
                  </a:lnTo>
                  <a:lnTo>
                    <a:pt x="220" y="30"/>
                  </a:lnTo>
                  <a:cubicBezTo>
                    <a:pt x="221" y="30"/>
                    <a:pt x="221" y="30"/>
                    <a:pt x="222" y="30"/>
                  </a:cubicBezTo>
                  <a:lnTo>
                    <a:pt x="271" y="14"/>
                  </a:lnTo>
                  <a:lnTo>
                    <a:pt x="323" y="3"/>
                  </a:lnTo>
                  <a:cubicBezTo>
                    <a:pt x="324" y="3"/>
                    <a:pt x="324" y="3"/>
                    <a:pt x="325" y="3"/>
                  </a:cubicBezTo>
                  <a:lnTo>
                    <a:pt x="382" y="0"/>
                  </a:lnTo>
                  <a:lnTo>
                    <a:pt x="443" y="0"/>
                  </a:lnTo>
                  <a:lnTo>
                    <a:pt x="511" y="3"/>
                  </a:lnTo>
                  <a:lnTo>
                    <a:pt x="581" y="14"/>
                  </a:lnTo>
                  <a:lnTo>
                    <a:pt x="654" y="29"/>
                  </a:lnTo>
                  <a:lnTo>
                    <a:pt x="731" y="49"/>
                  </a:lnTo>
                  <a:lnTo>
                    <a:pt x="813" y="76"/>
                  </a:lnTo>
                  <a:lnTo>
                    <a:pt x="898" y="107"/>
                  </a:lnTo>
                  <a:lnTo>
                    <a:pt x="984" y="145"/>
                  </a:lnTo>
                  <a:lnTo>
                    <a:pt x="1075" y="184"/>
                  </a:lnTo>
                  <a:lnTo>
                    <a:pt x="1169" y="229"/>
                  </a:lnTo>
                  <a:lnTo>
                    <a:pt x="1266" y="277"/>
                  </a:lnTo>
                  <a:lnTo>
                    <a:pt x="1366" y="330"/>
                  </a:lnTo>
                  <a:lnTo>
                    <a:pt x="1466" y="392"/>
                  </a:lnTo>
                  <a:lnTo>
                    <a:pt x="1569" y="454"/>
                  </a:lnTo>
                  <a:lnTo>
                    <a:pt x="1674" y="523"/>
                  </a:lnTo>
                  <a:lnTo>
                    <a:pt x="1782" y="593"/>
                  </a:lnTo>
                  <a:lnTo>
                    <a:pt x="1889" y="668"/>
                  </a:lnTo>
                  <a:lnTo>
                    <a:pt x="2001" y="750"/>
                  </a:lnTo>
                  <a:lnTo>
                    <a:pt x="2110" y="832"/>
                  </a:lnTo>
                  <a:lnTo>
                    <a:pt x="2224" y="920"/>
                  </a:lnTo>
                  <a:lnTo>
                    <a:pt x="2338" y="1011"/>
                  </a:lnTo>
                  <a:lnTo>
                    <a:pt x="2451" y="1108"/>
                  </a:lnTo>
                  <a:lnTo>
                    <a:pt x="2566" y="1203"/>
                  </a:lnTo>
                  <a:lnTo>
                    <a:pt x="2683" y="1307"/>
                  </a:lnTo>
                  <a:lnTo>
                    <a:pt x="2798" y="1411"/>
                  </a:lnTo>
                  <a:lnTo>
                    <a:pt x="2787" y="1422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5" name="Freeform 106"/>
            <p:cNvSpPr>
              <a:spLocks/>
            </p:cNvSpPr>
            <p:nvPr/>
          </p:nvSpPr>
          <p:spPr bwMode="auto">
            <a:xfrm>
              <a:off x="8240712" y="2428875"/>
              <a:ext cx="49213" cy="369888"/>
            </a:xfrm>
            <a:custGeom>
              <a:avLst/>
              <a:gdLst>
                <a:gd name="T0" fmla="*/ 33 w 125"/>
                <a:gd name="T1" fmla="*/ 892 h 938"/>
                <a:gd name="T2" fmla="*/ 52 w 125"/>
                <a:gd name="T3" fmla="*/ 808 h 938"/>
                <a:gd name="T4" fmla="*/ 66 w 125"/>
                <a:gd name="T5" fmla="*/ 729 h 938"/>
                <a:gd name="T6" fmla="*/ 79 w 125"/>
                <a:gd name="T7" fmla="*/ 649 h 938"/>
                <a:gd name="T8" fmla="*/ 90 w 125"/>
                <a:gd name="T9" fmla="*/ 572 h 938"/>
                <a:gd name="T10" fmla="*/ 98 w 125"/>
                <a:gd name="T11" fmla="*/ 500 h 938"/>
                <a:gd name="T12" fmla="*/ 103 w 125"/>
                <a:gd name="T13" fmla="*/ 431 h 938"/>
                <a:gd name="T14" fmla="*/ 107 w 125"/>
                <a:gd name="T15" fmla="*/ 362 h 938"/>
                <a:gd name="T16" fmla="*/ 109 w 125"/>
                <a:gd name="T17" fmla="*/ 303 h 938"/>
                <a:gd name="T18" fmla="*/ 107 w 125"/>
                <a:gd name="T19" fmla="*/ 244 h 938"/>
                <a:gd name="T20" fmla="*/ 106 w 125"/>
                <a:gd name="T21" fmla="*/ 193 h 938"/>
                <a:gd name="T22" fmla="*/ 99 w 125"/>
                <a:gd name="T23" fmla="*/ 149 h 938"/>
                <a:gd name="T24" fmla="*/ 91 w 125"/>
                <a:gd name="T25" fmla="*/ 108 h 938"/>
                <a:gd name="T26" fmla="*/ 82 w 125"/>
                <a:gd name="T27" fmla="*/ 77 h 938"/>
                <a:gd name="T28" fmla="*/ 71 w 125"/>
                <a:gd name="T29" fmla="*/ 52 h 938"/>
                <a:gd name="T30" fmla="*/ 64 w 125"/>
                <a:gd name="T31" fmla="*/ 44 h 938"/>
                <a:gd name="T32" fmla="*/ 58 w 125"/>
                <a:gd name="T33" fmla="*/ 36 h 938"/>
                <a:gd name="T34" fmla="*/ 46 w 125"/>
                <a:gd name="T35" fmla="*/ 29 h 938"/>
                <a:gd name="T36" fmla="*/ 49 w 125"/>
                <a:gd name="T37" fmla="*/ 26 h 938"/>
                <a:gd name="T38" fmla="*/ 37 w 125"/>
                <a:gd name="T39" fmla="*/ 23 h 938"/>
                <a:gd name="T40" fmla="*/ 38 w 125"/>
                <a:gd name="T41" fmla="*/ 21 h 938"/>
                <a:gd name="T42" fmla="*/ 28 w 125"/>
                <a:gd name="T43" fmla="*/ 18 h 938"/>
                <a:gd name="T44" fmla="*/ 29 w 125"/>
                <a:gd name="T45" fmla="*/ 16 h 938"/>
                <a:gd name="T46" fmla="*/ 17 w 125"/>
                <a:gd name="T47" fmla="*/ 16 h 938"/>
                <a:gd name="T48" fmla="*/ 20 w 125"/>
                <a:gd name="T49" fmla="*/ 14 h 938"/>
                <a:gd name="T50" fmla="*/ 14 w 125"/>
                <a:gd name="T51" fmla="*/ 19 h 938"/>
                <a:gd name="T52" fmla="*/ 0 w 125"/>
                <a:gd name="T53" fmla="*/ 10 h 938"/>
                <a:gd name="T54" fmla="*/ 3 w 125"/>
                <a:gd name="T55" fmla="*/ 8 h 938"/>
                <a:gd name="T56" fmla="*/ 13 w 125"/>
                <a:gd name="T57" fmla="*/ 0 h 938"/>
                <a:gd name="T58" fmla="*/ 24 w 125"/>
                <a:gd name="T59" fmla="*/ 0 h 938"/>
                <a:gd name="T60" fmla="*/ 34 w 125"/>
                <a:gd name="T61" fmla="*/ 2 h 938"/>
                <a:gd name="T62" fmla="*/ 35 w 125"/>
                <a:gd name="T63" fmla="*/ 4 h 938"/>
                <a:gd name="T64" fmla="*/ 46 w 125"/>
                <a:gd name="T65" fmla="*/ 8 h 938"/>
                <a:gd name="T66" fmla="*/ 44 w 125"/>
                <a:gd name="T67" fmla="*/ 10 h 938"/>
                <a:gd name="T68" fmla="*/ 56 w 125"/>
                <a:gd name="T69" fmla="*/ 14 h 938"/>
                <a:gd name="T70" fmla="*/ 57 w 125"/>
                <a:gd name="T71" fmla="*/ 17 h 938"/>
                <a:gd name="T72" fmla="*/ 68 w 125"/>
                <a:gd name="T73" fmla="*/ 24 h 938"/>
                <a:gd name="T74" fmla="*/ 84 w 125"/>
                <a:gd name="T75" fmla="*/ 43 h 938"/>
                <a:gd name="T76" fmla="*/ 90 w 125"/>
                <a:gd name="T77" fmla="*/ 56 h 938"/>
                <a:gd name="T78" fmla="*/ 103 w 125"/>
                <a:gd name="T79" fmla="*/ 87 h 938"/>
                <a:gd name="T80" fmla="*/ 111 w 125"/>
                <a:gd name="T81" fmla="*/ 124 h 938"/>
                <a:gd name="T82" fmla="*/ 119 w 125"/>
                <a:gd name="T83" fmla="*/ 168 h 938"/>
                <a:gd name="T84" fmla="*/ 123 w 125"/>
                <a:gd name="T85" fmla="*/ 218 h 938"/>
                <a:gd name="T86" fmla="*/ 125 w 125"/>
                <a:gd name="T87" fmla="*/ 272 h 938"/>
                <a:gd name="T88" fmla="*/ 125 w 125"/>
                <a:gd name="T89" fmla="*/ 332 h 938"/>
                <a:gd name="T90" fmla="*/ 121 w 125"/>
                <a:gd name="T91" fmla="*/ 398 h 938"/>
                <a:gd name="T92" fmla="*/ 118 w 125"/>
                <a:gd name="T93" fmla="*/ 465 h 938"/>
                <a:gd name="T94" fmla="*/ 110 w 125"/>
                <a:gd name="T95" fmla="*/ 537 h 938"/>
                <a:gd name="T96" fmla="*/ 102 w 125"/>
                <a:gd name="T97" fmla="*/ 613 h 938"/>
                <a:gd name="T98" fmla="*/ 90 w 125"/>
                <a:gd name="T99" fmla="*/ 692 h 938"/>
                <a:gd name="T100" fmla="*/ 75 w 125"/>
                <a:gd name="T101" fmla="*/ 772 h 938"/>
                <a:gd name="T102" fmla="*/ 57 w 125"/>
                <a:gd name="T103" fmla="*/ 853 h 938"/>
                <a:gd name="T104" fmla="*/ 40 w 125"/>
                <a:gd name="T105" fmla="*/ 938 h 93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25"/>
                <a:gd name="T160" fmla="*/ 0 h 938"/>
                <a:gd name="T161" fmla="*/ 125 w 125"/>
                <a:gd name="T162" fmla="*/ 938 h 93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25" h="938">
                  <a:moveTo>
                    <a:pt x="24" y="935"/>
                  </a:moveTo>
                  <a:lnTo>
                    <a:pt x="33" y="892"/>
                  </a:lnTo>
                  <a:lnTo>
                    <a:pt x="41" y="850"/>
                  </a:lnTo>
                  <a:lnTo>
                    <a:pt x="52" y="808"/>
                  </a:lnTo>
                  <a:lnTo>
                    <a:pt x="60" y="769"/>
                  </a:lnTo>
                  <a:lnTo>
                    <a:pt x="66" y="729"/>
                  </a:lnTo>
                  <a:lnTo>
                    <a:pt x="74" y="689"/>
                  </a:lnTo>
                  <a:lnTo>
                    <a:pt x="79" y="649"/>
                  </a:lnTo>
                  <a:lnTo>
                    <a:pt x="86" y="610"/>
                  </a:lnTo>
                  <a:lnTo>
                    <a:pt x="90" y="572"/>
                  </a:lnTo>
                  <a:lnTo>
                    <a:pt x="94" y="536"/>
                  </a:lnTo>
                  <a:lnTo>
                    <a:pt x="98" y="500"/>
                  </a:lnTo>
                  <a:lnTo>
                    <a:pt x="102" y="464"/>
                  </a:lnTo>
                  <a:lnTo>
                    <a:pt x="103" y="431"/>
                  </a:lnTo>
                  <a:lnTo>
                    <a:pt x="106" y="397"/>
                  </a:lnTo>
                  <a:lnTo>
                    <a:pt x="107" y="362"/>
                  </a:lnTo>
                  <a:lnTo>
                    <a:pt x="109" y="331"/>
                  </a:lnTo>
                  <a:lnTo>
                    <a:pt x="109" y="303"/>
                  </a:lnTo>
                  <a:lnTo>
                    <a:pt x="109" y="272"/>
                  </a:lnTo>
                  <a:lnTo>
                    <a:pt x="107" y="244"/>
                  </a:lnTo>
                  <a:lnTo>
                    <a:pt x="107" y="218"/>
                  </a:lnTo>
                  <a:lnTo>
                    <a:pt x="106" y="193"/>
                  </a:lnTo>
                  <a:lnTo>
                    <a:pt x="103" y="169"/>
                  </a:lnTo>
                  <a:lnTo>
                    <a:pt x="99" y="149"/>
                  </a:lnTo>
                  <a:lnTo>
                    <a:pt x="95" y="127"/>
                  </a:lnTo>
                  <a:lnTo>
                    <a:pt x="91" y="108"/>
                  </a:lnTo>
                  <a:lnTo>
                    <a:pt x="87" y="90"/>
                  </a:lnTo>
                  <a:lnTo>
                    <a:pt x="82" y="77"/>
                  </a:lnTo>
                  <a:lnTo>
                    <a:pt x="76" y="63"/>
                  </a:lnTo>
                  <a:lnTo>
                    <a:pt x="71" y="52"/>
                  </a:lnTo>
                  <a:lnTo>
                    <a:pt x="72" y="54"/>
                  </a:lnTo>
                  <a:lnTo>
                    <a:pt x="64" y="44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49" y="32"/>
                  </a:lnTo>
                  <a:cubicBezTo>
                    <a:pt x="48" y="31"/>
                    <a:pt x="47" y="30"/>
                    <a:pt x="46" y="29"/>
                  </a:cubicBezTo>
                  <a:lnTo>
                    <a:pt x="42" y="22"/>
                  </a:lnTo>
                  <a:lnTo>
                    <a:pt x="49" y="26"/>
                  </a:lnTo>
                  <a:lnTo>
                    <a:pt x="44" y="26"/>
                  </a:lnTo>
                  <a:cubicBezTo>
                    <a:pt x="41" y="26"/>
                    <a:pt x="39" y="25"/>
                    <a:pt x="37" y="23"/>
                  </a:cubicBezTo>
                  <a:lnTo>
                    <a:pt x="34" y="18"/>
                  </a:lnTo>
                  <a:lnTo>
                    <a:pt x="38" y="21"/>
                  </a:lnTo>
                  <a:lnTo>
                    <a:pt x="31" y="19"/>
                  </a:lnTo>
                  <a:cubicBezTo>
                    <a:pt x="30" y="19"/>
                    <a:pt x="29" y="19"/>
                    <a:pt x="28" y="18"/>
                  </a:cubicBezTo>
                  <a:lnTo>
                    <a:pt x="24" y="15"/>
                  </a:lnTo>
                  <a:lnTo>
                    <a:pt x="29" y="16"/>
                  </a:lnTo>
                  <a:lnTo>
                    <a:pt x="24" y="16"/>
                  </a:lnTo>
                  <a:lnTo>
                    <a:pt x="17" y="16"/>
                  </a:lnTo>
                  <a:lnTo>
                    <a:pt x="13" y="16"/>
                  </a:lnTo>
                  <a:lnTo>
                    <a:pt x="20" y="14"/>
                  </a:lnTo>
                  <a:lnTo>
                    <a:pt x="16" y="18"/>
                  </a:lnTo>
                  <a:cubicBezTo>
                    <a:pt x="15" y="19"/>
                    <a:pt x="15" y="19"/>
                    <a:pt x="14" y="19"/>
                  </a:cubicBezTo>
                  <a:lnTo>
                    <a:pt x="11" y="23"/>
                  </a:lnTo>
                  <a:lnTo>
                    <a:pt x="0" y="10"/>
                  </a:lnTo>
                  <a:lnTo>
                    <a:pt x="4" y="7"/>
                  </a:lnTo>
                  <a:lnTo>
                    <a:pt x="3" y="8"/>
                  </a:lnTo>
                  <a:lnTo>
                    <a:pt x="7" y="3"/>
                  </a:lnTo>
                  <a:cubicBezTo>
                    <a:pt x="9" y="2"/>
                    <a:pt x="11" y="0"/>
                    <a:pt x="13" y="0"/>
                  </a:cubicBezTo>
                  <a:lnTo>
                    <a:pt x="17" y="0"/>
                  </a:lnTo>
                  <a:lnTo>
                    <a:pt x="24" y="0"/>
                  </a:lnTo>
                  <a:lnTo>
                    <a:pt x="29" y="0"/>
                  </a:lnTo>
                  <a:cubicBezTo>
                    <a:pt x="31" y="0"/>
                    <a:pt x="33" y="1"/>
                    <a:pt x="34" y="2"/>
                  </a:cubicBezTo>
                  <a:lnTo>
                    <a:pt x="38" y="5"/>
                  </a:lnTo>
                  <a:lnTo>
                    <a:pt x="35" y="4"/>
                  </a:lnTo>
                  <a:lnTo>
                    <a:pt x="42" y="5"/>
                  </a:lnTo>
                  <a:cubicBezTo>
                    <a:pt x="43" y="6"/>
                    <a:pt x="45" y="7"/>
                    <a:pt x="46" y="8"/>
                  </a:cubicBezTo>
                  <a:lnTo>
                    <a:pt x="50" y="13"/>
                  </a:lnTo>
                  <a:lnTo>
                    <a:pt x="44" y="10"/>
                  </a:lnTo>
                  <a:lnTo>
                    <a:pt x="49" y="10"/>
                  </a:lnTo>
                  <a:cubicBezTo>
                    <a:pt x="52" y="10"/>
                    <a:pt x="54" y="11"/>
                    <a:pt x="56" y="14"/>
                  </a:cubicBezTo>
                  <a:lnTo>
                    <a:pt x="60" y="20"/>
                  </a:lnTo>
                  <a:lnTo>
                    <a:pt x="57" y="17"/>
                  </a:lnTo>
                  <a:lnTo>
                    <a:pt x="66" y="22"/>
                  </a:lnTo>
                  <a:cubicBezTo>
                    <a:pt x="67" y="23"/>
                    <a:pt x="68" y="23"/>
                    <a:pt x="68" y="24"/>
                  </a:cubicBezTo>
                  <a:lnTo>
                    <a:pt x="76" y="34"/>
                  </a:lnTo>
                  <a:lnTo>
                    <a:pt x="84" y="43"/>
                  </a:lnTo>
                  <a:cubicBezTo>
                    <a:pt x="85" y="44"/>
                    <a:pt x="85" y="44"/>
                    <a:pt x="85" y="45"/>
                  </a:cubicBezTo>
                  <a:lnTo>
                    <a:pt x="90" y="56"/>
                  </a:lnTo>
                  <a:lnTo>
                    <a:pt x="97" y="71"/>
                  </a:lnTo>
                  <a:lnTo>
                    <a:pt x="103" y="87"/>
                  </a:lnTo>
                  <a:lnTo>
                    <a:pt x="107" y="104"/>
                  </a:lnTo>
                  <a:lnTo>
                    <a:pt x="111" y="124"/>
                  </a:lnTo>
                  <a:lnTo>
                    <a:pt x="115" y="146"/>
                  </a:lnTo>
                  <a:lnTo>
                    <a:pt x="119" y="168"/>
                  </a:lnTo>
                  <a:lnTo>
                    <a:pt x="122" y="192"/>
                  </a:lnTo>
                  <a:lnTo>
                    <a:pt x="123" y="218"/>
                  </a:lnTo>
                  <a:lnTo>
                    <a:pt x="123" y="243"/>
                  </a:lnTo>
                  <a:lnTo>
                    <a:pt x="125" y="272"/>
                  </a:lnTo>
                  <a:lnTo>
                    <a:pt x="125" y="303"/>
                  </a:lnTo>
                  <a:lnTo>
                    <a:pt x="125" y="332"/>
                  </a:lnTo>
                  <a:lnTo>
                    <a:pt x="123" y="362"/>
                  </a:lnTo>
                  <a:lnTo>
                    <a:pt x="121" y="398"/>
                  </a:lnTo>
                  <a:lnTo>
                    <a:pt x="119" y="431"/>
                  </a:lnTo>
                  <a:lnTo>
                    <a:pt x="118" y="465"/>
                  </a:lnTo>
                  <a:lnTo>
                    <a:pt x="114" y="502"/>
                  </a:lnTo>
                  <a:lnTo>
                    <a:pt x="110" y="537"/>
                  </a:lnTo>
                  <a:lnTo>
                    <a:pt x="106" y="574"/>
                  </a:lnTo>
                  <a:lnTo>
                    <a:pt x="102" y="613"/>
                  </a:lnTo>
                  <a:lnTo>
                    <a:pt x="95" y="651"/>
                  </a:lnTo>
                  <a:lnTo>
                    <a:pt x="90" y="692"/>
                  </a:lnTo>
                  <a:lnTo>
                    <a:pt x="82" y="731"/>
                  </a:lnTo>
                  <a:lnTo>
                    <a:pt x="75" y="772"/>
                  </a:lnTo>
                  <a:lnTo>
                    <a:pt x="67" y="812"/>
                  </a:lnTo>
                  <a:lnTo>
                    <a:pt x="57" y="853"/>
                  </a:lnTo>
                  <a:lnTo>
                    <a:pt x="49" y="895"/>
                  </a:lnTo>
                  <a:lnTo>
                    <a:pt x="40" y="938"/>
                  </a:lnTo>
                  <a:lnTo>
                    <a:pt x="24" y="935"/>
                  </a:lnTo>
                  <a:close/>
                </a:path>
              </a:pathLst>
            </a:custGeom>
            <a:solidFill>
              <a:srgbClr val="0000CC"/>
            </a:solidFill>
            <a:ln w="0" cap="flat">
              <a:solidFill>
                <a:srgbClr val="0000C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75" name="Freeform 66"/>
          <p:cNvSpPr>
            <a:spLocks noEditPoints="1"/>
          </p:cNvSpPr>
          <p:nvPr/>
        </p:nvSpPr>
        <p:spPr bwMode="auto">
          <a:xfrm rot="3808497">
            <a:off x="4582319" y="2216944"/>
            <a:ext cx="992188" cy="584200"/>
          </a:xfrm>
          <a:custGeom>
            <a:avLst/>
            <a:gdLst>
              <a:gd name="T0" fmla="*/ 2520 w 2520"/>
              <a:gd name="T1" fmla="*/ 83 h 1484"/>
              <a:gd name="T2" fmla="*/ 107 w 2520"/>
              <a:gd name="T3" fmla="*/ 1476 h 1484"/>
              <a:gd name="T4" fmla="*/ 59 w 2520"/>
              <a:gd name="T5" fmla="*/ 1392 h 1484"/>
              <a:gd name="T6" fmla="*/ 2472 w 2520"/>
              <a:gd name="T7" fmla="*/ 0 h 1484"/>
              <a:gd name="T8" fmla="*/ 2520 w 2520"/>
              <a:gd name="T9" fmla="*/ 83 h 1484"/>
              <a:gd name="T10" fmla="*/ 416 w 2520"/>
              <a:gd name="T11" fmla="*/ 1484 h 1484"/>
              <a:gd name="T12" fmla="*/ 0 w 2520"/>
              <a:gd name="T13" fmla="*/ 1482 h 1484"/>
              <a:gd name="T14" fmla="*/ 207 w 2520"/>
              <a:gd name="T15" fmla="*/ 1121 h 1484"/>
              <a:gd name="T16" fmla="*/ 272 w 2520"/>
              <a:gd name="T17" fmla="*/ 1103 h 1484"/>
              <a:gd name="T18" fmla="*/ 290 w 2520"/>
              <a:gd name="T19" fmla="*/ 1168 h 1484"/>
              <a:gd name="T20" fmla="*/ 124 w 2520"/>
              <a:gd name="T21" fmla="*/ 1458 h 1484"/>
              <a:gd name="T22" fmla="*/ 83 w 2520"/>
              <a:gd name="T23" fmla="*/ 1386 h 1484"/>
              <a:gd name="T24" fmla="*/ 416 w 2520"/>
              <a:gd name="T25" fmla="*/ 1388 h 1484"/>
              <a:gd name="T26" fmla="*/ 464 w 2520"/>
              <a:gd name="T27" fmla="*/ 1436 h 1484"/>
              <a:gd name="T28" fmla="*/ 416 w 2520"/>
              <a:gd name="T29" fmla="*/ 1484 h 148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520"/>
              <a:gd name="T46" fmla="*/ 0 h 1484"/>
              <a:gd name="T47" fmla="*/ 2520 w 2520"/>
              <a:gd name="T48" fmla="*/ 1484 h 148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520" h="1484">
                <a:moveTo>
                  <a:pt x="2520" y="83"/>
                </a:moveTo>
                <a:lnTo>
                  <a:pt x="107" y="1476"/>
                </a:lnTo>
                <a:lnTo>
                  <a:pt x="59" y="1392"/>
                </a:lnTo>
                <a:lnTo>
                  <a:pt x="2472" y="0"/>
                </a:lnTo>
                <a:lnTo>
                  <a:pt x="2520" y="83"/>
                </a:lnTo>
                <a:close/>
                <a:moveTo>
                  <a:pt x="416" y="1484"/>
                </a:moveTo>
                <a:lnTo>
                  <a:pt x="0" y="1482"/>
                </a:lnTo>
                <a:lnTo>
                  <a:pt x="207" y="1121"/>
                </a:lnTo>
                <a:cubicBezTo>
                  <a:pt x="220" y="1098"/>
                  <a:pt x="249" y="1090"/>
                  <a:pt x="272" y="1103"/>
                </a:cubicBezTo>
                <a:cubicBezTo>
                  <a:pt x="295" y="1116"/>
                  <a:pt x="303" y="1145"/>
                  <a:pt x="290" y="1168"/>
                </a:cubicBezTo>
                <a:lnTo>
                  <a:pt x="124" y="1458"/>
                </a:lnTo>
                <a:lnTo>
                  <a:pt x="83" y="1386"/>
                </a:lnTo>
                <a:lnTo>
                  <a:pt x="416" y="1388"/>
                </a:lnTo>
                <a:cubicBezTo>
                  <a:pt x="443" y="1388"/>
                  <a:pt x="464" y="1409"/>
                  <a:pt x="464" y="1436"/>
                </a:cubicBezTo>
                <a:cubicBezTo>
                  <a:pt x="464" y="1462"/>
                  <a:pt x="442" y="1484"/>
                  <a:pt x="416" y="1484"/>
                </a:cubicBezTo>
                <a:close/>
              </a:path>
            </a:pathLst>
          </a:custGeom>
          <a:solidFill>
            <a:schemeClr val="tx1"/>
          </a:solidFill>
          <a:ln w="0" cap="flat">
            <a:solidFill>
              <a:srgbClr val="47474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076" name="Group 240"/>
          <p:cNvGrpSpPr>
            <a:grpSpLocks/>
          </p:cNvGrpSpPr>
          <p:nvPr/>
        </p:nvGrpSpPr>
        <p:grpSpPr bwMode="auto">
          <a:xfrm>
            <a:off x="2413000" y="3711575"/>
            <a:ext cx="190500" cy="276225"/>
            <a:chOff x="1050925" y="3435350"/>
            <a:chExt cx="190500" cy="428625"/>
          </a:xfrm>
        </p:grpSpPr>
        <p:sp>
          <p:nvSpPr>
            <p:cNvPr id="2127" name="Freeform 13"/>
            <p:cNvSpPr>
              <a:spLocks/>
            </p:cNvSpPr>
            <p:nvPr/>
          </p:nvSpPr>
          <p:spPr bwMode="auto">
            <a:xfrm>
              <a:off x="1152525" y="3516312"/>
              <a:ext cx="12700" cy="347663"/>
            </a:xfrm>
            <a:custGeom>
              <a:avLst/>
              <a:gdLst>
                <a:gd name="T0" fmla="*/ 16 w 33"/>
                <a:gd name="T1" fmla="*/ 873 h 881"/>
                <a:gd name="T2" fmla="*/ 0 w 33"/>
                <a:gd name="T3" fmla="*/ 9 h 881"/>
                <a:gd name="T4" fmla="*/ 8 w 33"/>
                <a:gd name="T5" fmla="*/ 0 h 881"/>
                <a:gd name="T6" fmla="*/ 16 w 33"/>
                <a:gd name="T7" fmla="*/ 8 h 881"/>
                <a:gd name="T8" fmla="*/ 32 w 33"/>
                <a:gd name="T9" fmla="*/ 872 h 881"/>
                <a:gd name="T10" fmla="*/ 25 w 33"/>
                <a:gd name="T11" fmla="*/ 880 h 881"/>
                <a:gd name="T12" fmla="*/ 16 w 33"/>
                <a:gd name="T13" fmla="*/ 873 h 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81"/>
                <a:gd name="T23" fmla="*/ 33 w 33"/>
                <a:gd name="T24" fmla="*/ 881 h 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81">
                  <a:moveTo>
                    <a:pt x="16" y="873"/>
                  </a:moveTo>
                  <a:lnTo>
                    <a:pt x="0" y="9"/>
                  </a:lnTo>
                  <a:cubicBezTo>
                    <a:pt x="0" y="4"/>
                    <a:pt x="4" y="1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lnTo>
                    <a:pt x="32" y="872"/>
                  </a:lnTo>
                  <a:cubicBezTo>
                    <a:pt x="33" y="877"/>
                    <a:pt x="29" y="880"/>
                    <a:pt x="25" y="880"/>
                  </a:cubicBezTo>
                  <a:cubicBezTo>
                    <a:pt x="20" y="881"/>
                    <a:pt x="17" y="877"/>
                    <a:pt x="16" y="8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8" name="Freeform 14"/>
            <p:cNvSpPr>
              <a:spLocks/>
            </p:cNvSpPr>
            <p:nvPr/>
          </p:nvSpPr>
          <p:spPr bwMode="auto">
            <a:xfrm>
              <a:off x="1050925" y="3435350"/>
              <a:ext cx="182563" cy="80963"/>
            </a:xfrm>
            <a:custGeom>
              <a:avLst/>
              <a:gdLst>
                <a:gd name="T0" fmla="*/ 59 w 115"/>
                <a:gd name="T1" fmla="*/ 51 h 51"/>
                <a:gd name="T2" fmla="*/ 0 w 115"/>
                <a:gd name="T3" fmla="*/ 0 h 51"/>
                <a:gd name="T4" fmla="*/ 115 w 115"/>
                <a:gd name="T5" fmla="*/ 0 h 51"/>
                <a:gd name="T6" fmla="*/ 59 w 115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51"/>
                <a:gd name="T14" fmla="*/ 115 w 11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51">
                  <a:moveTo>
                    <a:pt x="59" y="51"/>
                  </a:moveTo>
                  <a:lnTo>
                    <a:pt x="0" y="0"/>
                  </a:lnTo>
                  <a:lnTo>
                    <a:pt x="115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9" name="Freeform 15"/>
            <p:cNvSpPr>
              <a:spLocks noEditPoints="1"/>
            </p:cNvSpPr>
            <p:nvPr/>
          </p:nvSpPr>
          <p:spPr bwMode="auto">
            <a:xfrm>
              <a:off x="1050925" y="3435350"/>
              <a:ext cx="190500" cy="88900"/>
            </a:xfrm>
            <a:custGeom>
              <a:avLst/>
              <a:gdLst>
                <a:gd name="T0" fmla="*/ 248 w 481"/>
                <a:gd name="T1" fmla="*/ 222 h 225"/>
                <a:gd name="T2" fmla="*/ 237 w 481"/>
                <a:gd name="T3" fmla="*/ 222 h 225"/>
                <a:gd name="T4" fmla="*/ 3 w 481"/>
                <a:gd name="T5" fmla="*/ 14 h 225"/>
                <a:gd name="T6" fmla="*/ 1 w 481"/>
                <a:gd name="T7" fmla="*/ 6 h 225"/>
                <a:gd name="T8" fmla="*/ 8 w 481"/>
                <a:gd name="T9" fmla="*/ 0 h 225"/>
                <a:gd name="T10" fmla="*/ 472 w 481"/>
                <a:gd name="T11" fmla="*/ 0 h 225"/>
                <a:gd name="T12" fmla="*/ 480 w 481"/>
                <a:gd name="T13" fmla="*/ 6 h 225"/>
                <a:gd name="T14" fmla="*/ 478 w 481"/>
                <a:gd name="T15" fmla="*/ 14 h 225"/>
                <a:gd name="T16" fmla="*/ 248 w 481"/>
                <a:gd name="T17" fmla="*/ 222 h 225"/>
                <a:gd name="T18" fmla="*/ 467 w 481"/>
                <a:gd name="T19" fmla="*/ 3 h 225"/>
                <a:gd name="T20" fmla="*/ 472 w 481"/>
                <a:gd name="T21" fmla="*/ 16 h 225"/>
                <a:gd name="T22" fmla="*/ 8 w 481"/>
                <a:gd name="T23" fmla="*/ 16 h 225"/>
                <a:gd name="T24" fmla="*/ 14 w 481"/>
                <a:gd name="T25" fmla="*/ 2 h 225"/>
                <a:gd name="T26" fmla="*/ 248 w 481"/>
                <a:gd name="T27" fmla="*/ 210 h 225"/>
                <a:gd name="T28" fmla="*/ 237 w 481"/>
                <a:gd name="T29" fmla="*/ 211 h 225"/>
                <a:gd name="T30" fmla="*/ 467 w 481"/>
                <a:gd name="T31" fmla="*/ 3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81"/>
                <a:gd name="T49" fmla="*/ 0 h 225"/>
                <a:gd name="T50" fmla="*/ 481 w 48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81" h="225">
                  <a:moveTo>
                    <a:pt x="248" y="222"/>
                  </a:moveTo>
                  <a:cubicBezTo>
                    <a:pt x="245" y="225"/>
                    <a:pt x="241" y="225"/>
                    <a:pt x="237" y="222"/>
                  </a:cubicBezTo>
                  <a:lnTo>
                    <a:pt x="3" y="14"/>
                  </a:lnTo>
                  <a:cubicBezTo>
                    <a:pt x="1" y="12"/>
                    <a:pt x="0" y="9"/>
                    <a:pt x="1" y="6"/>
                  </a:cubicBezTo>
                  <a:cubicBezTo>
                    <a:pt x="2" y="3"/>
                    <a:pt x="5" y="0"/>
                    <a:pt x="8" y="0"/>
                  </a:cubicBezTo>
                  <a:lnTo>
                    <a:pt x="472" y="0"/>
                  </a:lnTo>
                  <a:cubicBezTo>
                    <a:pt x="476" y="0"/>
                    <a:pt x="479" y="2"/>
                    <a:pt x="480" y="6"/>
                  </a:cubicBezTo>
                  <a:cubicBezTo>
                    <a:pt x="481" y="9"/>
                    <a:pt x="480" y="12"/>
                    <a:pt x="478" y="14"/>
                  </a:cubicBezTo>
                  <a:lnTo>
                    <a:pt x="248" y="222"/>
                  </a:lnTo>
                  <a:close/>
                  <a:moveTo>
                    <a:pt x="467" y="3"/>
                  </a:moveTo>
                  <a:lnTo>
                    <a:pt x="472" y="16"/>
                  </a:lnTo>
                  <a:lnTo>
                    <a:pt x="8" y="16"/>
                  </a:lnTo>
                  <a:lnTo>
                    <a:pt x="14" y="2"/>
                  </a:lnTo>
                  <a:lnTo>
                    <a:pt x="248" y="210"/>
                  </a:lnTo>
                  <a:lnTo>
                    <a:pt x="237" y="211"/>
                  </a:lnTo>
                  <a:lnTo>
                    <a:pt x="467" y="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77" name="Group 241"/>
          <p:cNvGrpSpPr>
            <a:grpSpLocks/>
          </p:cNvGrpSpPr>
          <p:nvPr/>
        </p:nvGrpSpPr>
        <p:grpSpPr bwMode="auto">
          <a:xfrm>
            <a:off x="2717800" y="3670300"/>
            <a:ext cx="190500" cy="276225"/>
            <a:chOff x="1050925" y="3435350"/>
            <a:chExt cx="190500" cy="428625"/>
          </a:xfrm>
        </p:grpSpPr>
        <p:sp>
          <p:nvSpPr>
            <p:cNvPr id="2124" name="Freeform 13"/>
            <p:cNvSpPr>
              <a:spLocks/>
            </p:cNvSpPr>
            <p:nvPr/>
          </p:nvSpPr>
          <p:spPr bwMode="auto">
            <a:xfrm>
              <a:off x="1152525" y="3516312"/>
              <a:ext cx="12700" cy="347663"/>
            </a:xfrm>
            <a:custGeom>
              <a:avLst/>
              <a:gdLst>
                <a:gd name="T0" fmla="*/ 16 w 33"/>
                <a:gd name="T1" fmla="*/ 873 h 881"/>
                <a:gd name="T2" fmla="*/ 0 w 33"/>
                <a:gd name="T3" fmla="*/ 9 h 881"/>
                <a:gd name="T4" fmla="*/ 8 w 33"/>
                <a:gd name="T5" fmla="*/ 0 h 881"/>
                <a:gd name="T6" fmla="*/ 16 w 33"/>
                <a:gd name="T7" fmla="*/ 8 h 881"/>
                <a:gd name="T8" fmla="*/ 32 w 33"/>
                <a:gd name="T9" fmla="*/ 872 h 881"/>
                <a:gd name="T10" fmla="*/ 25 w 33"/>
                <a:gd name="T11" fmla="*/ 880 h 881"/>
                <a:gd name="T12" fmla="*/ 16 w 33"/>
                <a:gd name="T13" fmla="*/ 873 h 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81"/>
                <a:gd name="T23" fmla="*/ 33 w 33"/>
                <a:gd name="T24" fmla="*/ 881 h 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81">
                  <a:moveTo>
                    <a:pt x="16" y="873"/>
                  </a:moveTo>
                  <a:lnTo>
                    <a:pt x="0" y="9"/>
                  </a:lnTo>
                  <a:cubicBezTo>
                    <a:pt x="0" y="4"/>
                    <a:pt x="4" y="1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lnTo>
                    <a:pt x="32" y="872"/>
                  </a:lnTo>
                  <a:cubicBezTo>
                    <a:pt x="33" y="877"/>
                    <a:pt x="29" y="880"/>
                    <a:pt x="25" y="880"/>
                  </a:cubicBezTo>
                  <a:cubicBezTo>
                    <a:pt x="20" y="881"/>
                    <a:pt x="17" y="877"/>
                    <a:pt x="16" y="8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5" name="Freeform 14"/>
            <p:cNvSpPr>
              <a:spLocks/>
            </p:cNvSpPr>
            <p:nvPr/>
          </p:nvSpPr>
          <p:spPr bwMode="auto">
            <a:xfrm>
              <a:off x="1050925" y="3435350"/>
              <a:ext cx="182563" cy="80963"/>
            </a:xfrm>
            <a:custGeom>
              <a:avLst/>
              <a:gdLst>
                <a:gd name="T0" fmla="*/ 59 w 115"/>
                <a:gd name="T1" fmla="*/ 51 h 51"/>
                <a:gd name="T2" fmla="*/ 0 w 115"/>
                <a:gd name="T3" fmla="*/ 0 h 51"/>
                <a:gd name="T4" fmla="*/ 115 w 115"/>
                <a:gd name="T5" fmla="*/ 0 h 51"/>
                <a:gd name="T6" fmla="*/ 59 w 115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51"/>
                <a:gd name="T14" fmla="*/ 115 w 11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51">
                  <a:moveTo>
                    <a:pt x="59" y="51"/>
                  </a:moveTo>
                  <a:lnTo>
                    <a:pt x="0" y="0"/>
                  </a:lnTo>
                  <a:lnTo>
                    <a:pt x="115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6" name="Freeform 15"/>
            <p:cNvSpPr>
              <a:spLocks noEditPoints="1"/>
            </p:cNvSpPr>
            <p:nvPr/>
          </p:nvSpPr>
          <p:spPr bwMode="auto">
            <a:xfrm>
              <a:off x="1050925" y="3435350"/>
              <a:ext cx="190500" cy="88900"/>
            </a:xfrm>
            <a:custGeom>
              <a:avLst/>
              <a:gdLst>
                <a:gd name="T0" fmla="*/ 248 w 481"/>
                <a:gd name="T1" fmla="*/ 222 h 225"/>
                <a:gd name="T2" fmla="*/ 237 w 481"/>
                <a:gd name="T3" fmla="*/ 222 h 225"/>
                <a:gd name="T4" fmla="*/ 3 w 481"/>
                <a:gd name="T5" fmla="*/ 14 h 225"/>
                <a:gd name="T6" fmla="*/ 1 w 481"/>
                <a:gd name="T7" fmla="*/ 6 h 225"/>
                <a:gd name="T8" fmla="*/ 8 w 481"/>
                <a:gd name="T9" fmla="*/ 0 h 225"/>
                <a:gd name="T10" fmla="*/ 472 w 481"/>
                <a:gd name="T11" fmla="*/ 0 h 225"/>
                <a:gd name="T12" fmla="*/ 480 w 481"/>
                <a:gd name="T13" fmla="*/ 6 h 225"/>
                <a:gd name="T14" fmla="*/ 478 w 481"/>
                <a:gd name="T15" fmla="*/ 14 h 225"/>
                <a:gd name="T16" fmla="*/ 248 w 481"/>
                <a:gd name="T17" fmla="*/ 222 h 225"/>
                <a:gd name="T18" fmla="*/ 467 w 481"/>
                <a:gd name="T19" fmla="*/ 3 h 225"/>
                <a:gd name="T20" fmla="*/ 472 w 481"/>
                <a:gd name="T21" fmla="*/ 16 h 225"/>
                <a:gd name="T22" fmla="*/ 8 w 481"/>
                <a:gd name="T23" fmla="*/ 16 h 225"/>
                <a:gd name="T24" fmla="*/ 14 w 481"/>
                <a:gd name="T25" fmla="*/ 2 h 225"/>
                <a:gd name="T26" fmla="*/ 248 w 481"/>
                <a:gd name="T27" fmla="*/ 210 h 225"/>
                <a:gd name="T28" fmla="*/ 237 w 481"/>
                <a:gd name="T29" fmla="*/ 211 h 225"/>
                <a:gd name="T30" fmla="*/ 467 w 481"/>
                <a:gd name="T31" fmla="*/ 3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81"/>
                <a:gd name="T49" fmla="*/ 0 h 225"/>
                <a:gd name="T50" fmla="*/ 481 w 48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81" h="225">
                  <a:moveTo>
                    <a:pt x="248" y="222"/>
                  </a:moveTo>
                  <a:cubicBezTo>
                    <a:pt x="245" y="225"/>
                    <a:pt x="241" y="225"/>
                    <a:pt x="237" y="222"/>
                  </a:cubicBezTo>
                  <a:lnTo>
                    <a:pt x="3" y="14"/>
                  </a:lnTo>
                  <a:cubicBezTo>
                    <a:pt x="1" y="12"/>
                    <a:pt x="0" y="9"/>
                    <a:pt x="1" y="6"/>
                  </a:cubicBezTo>
                  <a:cubicBezTo>
                    <a:pt x="2" y="3"/>
                    <a:pt x="5" y="0"/>
                    <a:pt x="8" y="0"/>
                  </a:cubicBezTo>
                  <a:lnTo>
                    <a:pt x="472" y="0"/>
                  </a:lnTo>
                  <a:cubicBezTo>
                    <a:pt x="476" y="0"/>
                    <a:pt x="479" y="2"/>
                    <a:pt x="480" y="6"/>
                  </a:cubicBezTo>
                  <a:cubicBezTo>
                    <a:pt x="481" y="9"/>
                    <a:pt x="480" y="12"/>
                    <a:pt x="478" y="14"/>
                  </a:cubicBezTo>
                  <a:lnTo>
                    <a:pt x="248" y="222"/>
                  </a:lnTo>
                  <a:close/>
                  <a:moveTo>
                    <a:pt x="467" y="3"/>
                  </a:moveTo>
                  <a:lnTo>
                    <a:pt x="472" y="16"/>
                  </a:lnTo>
                  <a:lnTo>
                    <a:pt x="8" y="16"/>
                  </a:lnTo>
                  <a:lnTo>
                    <a:pt x="14" y="2"/>
                  </a:lnTo>
                  <a:lnTo>
                    <a:pt x="248" y="210"/>
                  </a:lnTo>
                  <a:lnTo>
                    <a:pt x="237" y="211"/>
                  </a:lnTo>
                  <a:lnTo>
                    <a:pt x="467" y="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78" name="Group 245"/>
          <p:cNvGrpSpPr>
            <a:grpSpLocks/>
          </p:cNvGrpSpPr>
          <p:nvPr/>
        </p:nvGrpSpPr>
        <p:grpSpPr bwMode="auto">
          <a:xfrm>
            <a:off x="3022600" y="3670300"/>
            <a:ext cx="190500" cy="276225"/>
            <a:chOff x="1050925" y="3435350"/>
            <a:chExt cx="190500" cy="428625"/>
          </a:xfrm>
        </p:grpSpPr>
        <p:sp>
          <p:nvSpPr>
            <p:cNvPr id="2121" name="Freeform 13"/>
            <p:cNvSpPr>
              <a:spLocks/>
            </p:cNvSpPr>
            <p:nvPr/>
          </p:nvSpPr>
          <p:spPr bwMode="auto">
            <a:xfrm>
              <a:off x="1152525" y="3516312"/>
              <a:ext cx="12700" cy="347663"/>
            </a:xfrm>
            <a:custGeom>
              <a:avLst/>
              <a:gdLst>
                <a:gd name="T0" fmla="*/ 16 w 33"/>
                <a:gd name="T1" fmla="*/ 873 h 881"/>
                <a:gd name="T2" fmla="*/ 0 w 33"/>
                <a:gd name="T3" fmla="*/ 9 h 881"/>
                <a:gd name="T4" fmla="*/ 8 w 33"/>
                <a:gd name="T5" fmla="*/ 0 h 881"/>
                <a:gd name="T6" fmla="*/ 16 w 33"/>
                <a:gd name="T7" fmla="*/ 8 h 881"/>
                <a:gd name="T8" fmla="*/ 32 w 33"/>
                <a:gd name="T9" fmla="*/ 872 h 881"/>
                <a:gd name="T10" fmla="*/ 25 w 33"/>
                <a:gd name="T11" fmla="*/ 880 h 881"/>
                <a:gd name="T12" fmla="*/ 16 w 33"/>
                <a:gd name="T13" fmla="*/ 873 h 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81"/>
                <a:gd name="T23" fmla="*/ 33 w 33"/>
                <a:gd name="T24" fmla="*/ 881 h 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81">
                  <a:moveTo>
                    <a:pt x="16" y="873"/>
                  </a:moveTo>
                  <a:lnTo>
                    <a:pt x="0" y="9"/>
                  </a:lnTo>
                  <a:cubicBezTo>
                    <a:pt x="0" y="4"/>
                    <a:pt x="4" y="1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lnTo>
                    <a:pt x="32" y="872"/>
                  </a:lnTo>
                  <a:cubicBezTo>
                    <a:pt x="33" y="877"/>
                    <a:pt x="29" y="880"/>
                    <a:pt x="25" y="880"/>
                  </a:cubicBezTo>
                  <a:cubicBezTo>
                    <a:pt x="20" y="881"/>
                    <a:pt x="17" y="877"/>
                    <a:pt x="16" y="8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2" name="Freeform 14"/>
            <p:cNvSpPr>
              <a:spLocks/>
            </p:cNvSpPr>
            <p:nvPr/>
          </p:nvSpPr>
          <p:spPr bwMode="auto">
            <a:xfrm>
              <a:off x="1050925" y="3435350"/>
              <a:ext cx="182563" cy="80963"/>
            </a:xfrm>
            <a:custGeom>
              <a:avLst/>
              <a:gdLst>
                <a:gd name="T0" fmla="*/ 59 w 115"/>
                <a:gd name="T1" fmla="*/ 51 h 51"/>
                <a:gd name="T2" fmla="*/ 0 w 115"/>
                <a:gd name="T3" fmla="*/ 0 h 51"/>
                <a:gd name="T4" fmla="*/ 115 w 115"/>
                <a:gd name="T5" fmla="*/ 0 h 51"/>
                <a:gd name="T6" fmla="*/ 59 w 115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51"/>
                <a:gd name="T14" fmla="*/ 115 w 11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51">
                  <a:moveTo>
                    <a:pt x="59" y="51"/>
                  </a:moveTo>
                  <a:lnTo>
                    <a:pt x="0" y="0"/>
                  </a:lnTo>
                  <a:lnTo>
                    <a:pt x="115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3" name="Freeform 15"/>
            <p:cNvSpPr>
              <a:spLocks noEditPoints="1"/>
            </p:cNvSpPr>
            <p:nvPr/>
          </p:nvSpPr>
          <p:spPr bwMode="auto">
            <a:xfrm>
              <a:off x="1050925" y="3435350"/>
              <a:ext cx="190500" cy="88900"/>
            </a:xfrm>
            <a:custGeom>
              <a:avLst/>
              <a:gdLst>
                <a:gd name="T0" fmla="*/ 248 w 481"/>
                <a:gd name="T1" fmla="*/ 222 h 225"/>
                <a:gd name="T2" fmla="*/ 237 w 481"/>
                <a:gd name="T3" fmla="*/ 222 h 225"/>
                <a:gd name="T4" fmla="*/ 3 w 481"/>
                <a:gd name="T5" fmla="*/ 14 h 225"/>
                <a:gd name="T6" fmla="*/ 1 w 481"/>
                <a:gd name="T7" fmla="*/ 6 h 225"/>
                <a:gd name="T8" fmla="*/ 8 w 481"/>
                <a:gd name="T9" fmla="*/ 0 h 225"/>
                <a:gd name="T10" fmla="*/ 472 w 481"/>
                <a:gd name="T11" fmla="*/ 0 h 225"/>
                <a:gd name="T12" fmla="*/ 480 w 481"/>
                <a:gd name="T13" fmla="*/ 6 h 225"/>
                <a:gd name="T14" fmla="*/ 478 w 481"/>
                <a:gd name="T15" fmla="*/ 14 h 225"/>
                <a:gd name="T16" fmla="*/ 248 w 481"/>
                <a:gd name="T17" fmla="*/ 222 h 225"/>
                <a:gd name="T18" fmla="*/ 467 w 481"/>
                <a:gd name="T19" fmla="*/ 3 h 225"/>
                <a:gd name="T20" fmla="*/ 472 w 481"/>
                <a:gd name="T21" fmla="*/ 16 h 225"/>
                <a:gd name="T22" fmla="*/ 8 w 481"/>
                <a:gd name="T23" fmla="*/ 16 h 225"/>
                <a:gd name="T24" fmla="*/ 14 w 481"/>
                <a:gd name="T25" fmla="*/ 2 h 225"/>
                <a:gd name="T26" fmla="*/ 248 w 481"/>
                <a:gd name="T27" fmla="*/ 210 h 225"/>
                <a:gd name="T28" fmla="*/ 237 w 481"/>
                <a:gd name="T29" fmla="*/ 211 h 225"/>
                <a:gd name="T30" fmla="*/ 467 w 481"/>
                <a:gd name="T31" fmla="*/ 3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81"/>
                <a:gd name="T49" fmla="*/ 0 h 225"/>
                <a:gd name="T50" fmla="*/ 481 w 48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81" h="225">
                  <a:moveTo>
                    <a:pt x="248" y="222"/>
                  </a:moveTo>
                  <a:cubicBezTo>
                    <a:pt x="245" y="225"/>
                    <a:pt x="241" y="225"/>
                    <a:pt x="237" y="222"/>
                  </a:cubicBezTo>
                  <a:lnTo>
                    <a:pt x="3" y="14"/>
                  </a:lnTo>
                  <a:cubicBezTo>
                    <a:pt x="1" y="12"/>
                    <a:pt x="0" y="9"/>
                    <a:pt x="1" y="6"/>
                  </a:cubicBezTo>
                  <a:cubicBezTo>
                    <a:pt x="2" y="3"/>
                    <a:pt x="5" y="0"/>
                    <a:pt x="8" y="0"/>
                  </a:cubicBezTo>
                  <a:lnTo>
                    <a:pt x="472" y="0"/>
                  </a:lnTo>
                  <a:cubicBezTo>
                    <a:pt x="476" y="0"/>
                    <a:pt x="479" y="2"/>
                    <a:pt x="480" y="6"/>
                  </a:cubicBezTo>
                  <a:cubicBezTo>
                    <a:pt x="481" y="9"/>
                    <a:pt x="480" y="12"/>
                    <a:pt x="478" y="14"/>
                  </a:cubicBezTo>
                  <a:lnTo>
                    <a:pt x="248" y="222"/>
                  </a:lnTo>
                  <a:close/>
                  <a:moveTo>
                    <a:pt x="467" y="3"/>
                  </a:moveTo>
                  <a:lnTo>
                    <a:pt x="472" y="16"/>
                  </a:lnTo>
                  <a:lnTo>
                    <a:pt x="8" y="16"/>
                  </a:lnTo>
                  <a:lnTo>
                    <a:pt x="14" y="2"/>
                  </a:lnTo>
                  <a:lnTo>
                    <a:pt x="248" y="210"/>
                  </a:lnTo>
                  <a:lnTo>
                    <a:pt x="237" y="211"/>
                  </a:lnTo>
                  <a:lnTo>
                    <a:pt x="467" y="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79" name="Group 249"/>
          <p:cNvGrpSpPr>
            <a:grpSpLocks/>
          </p:cNvGrpSpPr>
          <p:nvPr/>
        </p:nvGrpSpPr>
        <p:grpSpPr bwMode="auto">
          <a:xfrm>
            <a:off x="3327400" y="3754438"/>
            <a:ext cx="190500" cy="276225"/>
            <a:chOff x="1050925" y="3435350"/>
            <a:chExt cx="190500" cy="428625"/>
          </a:xfrm>
        </p:grpSpPr>
        <p:sp>
          <p:nvSpPr>
            <p:cNvPr id="2118" name="Freeform 13"/>
            <p:cNvSpPr>
              <a:spLocks/>
            </p:cNvSpPr>
            <p:nvPr/>
          </p:nvSpPr>
          <p:spPr bwMode="auto">
            <a:xfrm>
              <a:off x="1152525" y="3516312"/>
              <a:ext cx="12700" cy="347663"/>
            </a:xfrm>
            <a:custGeom>
              <a:avLst/>
              <a:gdLst>
                <a:gd name="T0" fmla="*/ 16 w 33"/>
                <a:gd name="T1" fmla="*/ 873 h 881"/>
                <a:gd name="T2" fmla="*/ 0 w 33"/>
                <a:gd name="T3" fmla="*/ 9 h 881"/>
                <a:gd name="T4" fmla="*/ 8 w 33"/>
                <a:gd name="T5" fmla="*/ 0 h 881"/>
                <a:gd name="T6" fmla="*/ 16 w 33"/>
                <a:gd name="T7" fmla="*/ 8 h 881"/>
                <a:gd name="T8" fmla="*/ 32 w 33"/>
                <a:gd name="T9" fmla="*/ 872 h 881"/>
                <a:gd name="T10" fmla="*/ 25 w 33"/>
                <a:gd name="T11" fmla="*/ 880 h 881"/>
                <a:gd name="T12" fmla="*/ 16 w 33"/>
                <a:gd name="T13" fmla="*/ 873 h 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81"/>
                <a:gd name="T23" fmla="*/ 33 w 33"/>
                <a:gd name="T24" fmla="*/ 881 h 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81">
                  <a:moveTo>
                    <a:pt x="16" y="873"/>
                  </a:moveTo>
                  <a:lnTo>
                    <a:pt x="0" y="9"/>
                  </a:lnTo>
                  <a:cubicBezTo>
                    <a:pt x="0" y="4"/>
                    <a:pt x="4" y="1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lnTo>
                    <a:pt x="32" y="872"/>
                  </a:lnTo>
                  <a:cubicBezTo>
                    <a:pt x="33" y="877"/>
                    <a:pt x="29" y="880"/>
                    <a:pt x="25" y="880"/>
                  </a:cubicBezTo>
                  <a:cubicBezTo>
                    <a:pt x="20" y="881"/>
                    <a:pt x="17" y="877"/>
                    <a:pt x="16" y="8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19" name="Freeform 14"/>
            <p:cNvSpPr>
              <a:spLocks/>
            </p:cNvSpPr>
            <p:nvPr/>
          </p:nvSpPr>
          <p:spPr bwMode="auto">
            <a:xfrm>
              <a:off x="1050925" y="3435350"/>
              <a:ext cx="182563" cy="80963"/>
            </a:xfrm>
            <a:custGeom>
              <a:avLst/>
              <a:gdLst>
                <a:gd name="T0" fmla="*/ 59 w 115"/>
                <a:gd name="T1" fmla="*/ 51 h 51"/>
                <a:gd name="T2" fmla="*/ 0 w 115"/>
                <a:gd name="T3" fmla="*/ 0 h 51"/>
                <a:gd name="T4" fmla="*/ 115 w 115"/>
                <a:gd name="T5" fmla="*/ 0 h 51"/>
                <a:gd name="T6" fmla="*/ 59 w 115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51"/>
                <a:gd name="T14" fmla="*/ 115 w 11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51">
                  <a:moveTo>
                    <a:pt x="59" y="51"/>
                  </a:moveTo>
                  <a:lnTo>
                    <a:pt x="0" y="0"/>
                  </a:lnTo>
                  <a:lnTo>
                    <a:pt x="115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0" name="Freeform 15"/>
            <p:cNvSpPr>
              <a:spLocks noEditPoints="1"/>
            </p:cNvSpPr>
            <p:nvPr/>
          </p:nvSpPr>
          <p:spPr bwMode="auto">
            <a:xfrm>
              <a:off x="1050925" y="3435350"/>
              <a:ext cx="190500" cy="88900"/>
            </a:xfrm>
            <a:custGeom>
              <a:avLst/>
              <a:gdLst>
                <a:gd name="T0" fmla="*/ 248 w 481"/>
                <a:gd name="T1" fmla="*/ 222 h 225"/>
                <a:gd name="T2" fmla="*/ 237 w 481"/>
                <a:gd name="T3" fmla="*/ 222 h 225"/>
                <a:gd name="T4" fmla="*/ 3 w 481"/>
                <a:gd name="T5" fmla="*/ 14 h 225"/>
                <a:gd name="T6" fmla="*/ 1 w 481"/>
                <a:gd name="T7" fmla="*/ 6 h 225"/>
                <a:gd name="T8" fmla="*/ 8 w 481"/>
                <a:gd name="T9" fmla="*/ 0 h 225"/>
                <a:gd name="T10" fmla="*/ 472 w 481"/>
                <a:gd name="T11" fmla="*/ 0 h 225"/>
                <a:gd name="T12" fmla="*/ 480 w 481"/>
                <a:gd name="T13" fmla="*/ 6 h 225"/>
                <a:gd name="T14" fmla="*/ 478 w 481"/>
                <a:gd name="T15" fmla="*/ 14 h 225"/>
                <a:gd name="T16" fmla="*/ 248 w 481"/>
                <a:gd name="T17" fmla="*/ 222 h 225"/>
                <a:gd name="T18" fmla="*/ 467 w 481"/>
                <a:gd name="T19" fmla="*/ 3 h 225"/>
                <a:gd name="T20" fmla="*/ 472 w 481"/>
                <a:gd name="T21" fmla="*/ 16 h 225"/>
                <a:gd name="T22" fmla="*/ 8 w 481"/>
                <a:gd name="T23" fmla="*/ 16 h 225"/>
                <a:gd name="T24" fmla="*/ 14 w 481"/>
                <a:gd name="T25" fmla="*/ 2 h 225"/>
                <a:gd name="T26" fmla="*/ 248 w 481"/>
                <a:gd name="T27" fmla="*/ 210 h 225"/>
                <a:gd name="T28" fmla="*/ 237 w 481"/>
                <a:gd name="T29" fmla="*/ 211 h 225"/>
                <a:gd name="T30" fmla="*/ 467 w 481"/>
                <a:gd name="T31" fmla="*/ 3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81"/>
                <a:gd name="T49" fmla="*/ 0 h 225"/>
                <a:gd name="T50" fmla="*/ 481 w 48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81" h="225">
                  <a:moveTo>
                    <a:pt x="248" y="222"/>
                  </a:moveTo>
                  <a:cubicBezTo>
                    <a:pt x="245" y="225"/>
                    <a:pt x="241" y="225"/>
                    <a:pt x="237" y="222"/>
                  </a:cubicBezTo>
                  <a:lnTo>
                    <a:pt x="3" y="14"/>
                  </a:lnTo>
                  <a:cubicBezTo>
                    <a:pt x="1" y="12"/>
                    <a:pt x="0" y="9"/>
                    <a:pt x="1" y="6"/>
                  </a:cubicBezTo>
                  <a:cubicBezTo>
                    <a:pt x="2" y="3"/>
                    <a:pt x="5" y="0"/>
                    <a:pt x="8" y="0"/>
                  </a:cubicBezTo>
                  <a:lnTo>
                    <a:pt x="472" y="0"/>
                  </a:lnTo>
                  <a:cubicBezTo>
                    <a:pt x="476" y="0"/>
                    <a:pt x="479" y="2"/>
                    <a:pt x="480" y="6"/>
                  </a:cubicBezTo>
                  <a:cubicBezTo>
                    <a:pt x="481" y="9"/>
                    <a:pt x="480" y="12"/>
                    <a:pt x="478" y="14"/>
                  </a:cubicBezTo>
                  <a:lnTo>
                    <a:pt x="248" y="222"/>
                  </a:lnTo>
                  <a:close/>
                  <a:moveTo>
                    <a:pt x="467" y="3"/>
                  </a:moveTo>
                  <a:lnTo>
                    <a:pt x="472" y="16"/>
                  </a:lnTo>
                  <a:lnTo>
                    <a:pt x="8" y="16"/>
                  </a:lnTo>
                  <a:lnTo>
                    <a:pt x="14" y="2"/>
                  </a:lnTo>
                  <a:lnTo>
                    <a:pt x="248" y="210"/>
                  </a:lnTo>
                  <a:lnTo>
                    <a:pt x="237" y="211"/>
                  </a:lnTo>
                  <a:lnTo>
                    <a:pt x="467" y="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80" name="Freeform 66"/>
          <p:cNvSpPr>
            <a:spLocks noEditPoints="1"/>
          </p:cNvSpPr>
          <p:nvPr/>
        </p:nvSpPr>
        <p:spPr bwMode="auto">
          <a:xfrm rot="17791503" flipV="1">
            <a:off x="3322638" y="2360612"/>
            <a:ext cx="1301750" cy="682625"/>
          </a:xfrm>
          <a:custGeom>
            <a:avLst/>
            <a:gdLst>
              <a:gd name="T0" fmla="*/ 2520 w 2520"/>
              <a:gd name="T1" fmla="*/ 83 h 1484"/>
              <a:gd name="T2" fmla="*/ 107 w 2520"/>
              <a:gd name="T3" fmla="*/ 1476 h 1484"/>
              <a:gd name="T4" fmla="*/ 59 w 2520"/>
              <a:gd name="T5" fmla="*/ 1392 h 1484"/>
              <a:gd name="T6" fmla="*/ 2472 w 2520"/>
              <a:gd name="T7" fmla="*/ 0 h 1484"/>
              <a:gd name="T8" fmla="*/ 2520 w 2520"/>
              <a:gd name="T9" fmla="*/ 83 h 1484"/>
              <a:gd name="T10" fmla="*/ 416 w 2520"/>
              <a:gd name="T11" fmla="*/ 1484 h 1484"/>
              <a:gd name="T12" fmla="*/ 0 w 2520"/>
              <a:gd name="T13" fmla="*/ 1482 h 1484"/>
              <a:gd name="T14" fmla="*/ 207 w 2520"/>
              <a:gd name="T15" fmla="*/ 1121 h 1484"/>
              <a:gd name="T16" fmla="*/ 272 w 2520"/>
              <a:gd name="T17" fmla="*/ 1103 h 1484"/>
              <a:gd name="T18" fmla="*/ 290 w 2520"/>
              <a:gd name="T19" fmla="*/ 1168 h 1484"/>
              <a:gd name="T20" fmla="*/ 124 w 2520"/>
              <a:gd name="T21" fmla="*/ 1458 h 1484"/>
              <a:gd name="T22" fmla="*/ 83 w 2520"/>
              <a:gd name="T23" fmla="*/ 1386 h 1484"/>
              <a:gd name="T24" fmla="*/ 416 w 2520"/>
              <a:gd name="T25" fmla="*/ 1388 h 1484"/>
              <a:gd name="T26" fmla="*/ 464 w 2520"/>
              <a:gd name="T27" fmla="*/ 1436 h 1484"/>
              <a:gd name="T28" fmla="*/ 416 w 2520"/>
              <a:gd name="T29" fmla="*/ 1484 h 148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520"/>
              <a:gd name="T46" fmla="*/ 0 h 1484"/>
              <a:gd name="T47" fmla="*/ 2520 w 2520"/>
              <a:gd name="T48" fmla="*/ 1484 h 148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520" h="1484">
                <a:moveTo>
                  <a:pt x="2520" y="83"/>
                </a:moveTo>
                <a:lnTo>
                  <a:pt x="107" y="1476"/>
                </a:lnTo>
                <a:lnTo>
                  <a:pt x="59" y="1392"/>
                </a:lnTo>
                <a:lnTo>
                  <a:pt x="2472" y="0"/>
                </a:lnTo>
                <a:lnTo>
                  <a:pt x="2520" y="83"/>
                </a:lnTo>
                <a:close/>
                <a:moveTo>
                  <a:pt x="416" y="1484"/>
                </a:moveTo>
                <a:lnTo>
                  <a:pt x="0" y="1482"/>
                </a:lnTo>
                <a:lnTo>
                  <a:pt x="207" y="1121"/>
                </a:lnTo>
                <a:cubicBezTo>
                  <a:pt x="220" y="1098"/>
                  <a:pt x="249" y="1090"/>
                  <a:pt x="272" y="1103"/>
                </a:cubicBezTo>
                <a:cubicBezTo>
                  <a:pt x="295" y="1116"/>
                  <a:pt x="303" y="1145"/>
                  <a:pt x="290" y="1168"/>
                </a:cubicBezTo>
                <a:lnTo>
                  <a:pt x="124" y="1458"/>
                </a:lnTo>
                <a:lnTo>
                  <a:pt x="83" y="1386"/>
                </a:lnTo>
                <a:lnTo>
                  <a:pt x="416" y="1388"/>
                </a:lnTo>
                <a:cubicBezTo>
                  <a:pt x="443" y="1388"/>
                  <a:pt x="464" y="1409"/>
                  <a:pt x="464" y="1436"/>
                </a:cubicBezTo>
                <a:cubicBezTo>
                  <a:pt x="464" y="1462"/>
                  <a:pt x="442" y="1484"/>
                  <a:pt x="416" y="1484"/>
                </a:cubicBezTo>
                <a:close/>
              </a:path>
            </a:pathLst>
          </a:custGeom>
          <a:solidFill>
            <a:schemeClr val="tx1"/>
          </a:solidFill>
          <a:ln w="12700" cap="flat">
            <a:solidFill>
              <a:srgbClr val="474747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81" name="Rectangle 203"/>
          <p:cNvSpPr>
            <a:spLocks noChangeArrowheads="1"/>
          </p:cNvSpPr>
          <p:nvPr/>
        </p:nvSpPr>
        <p:spPr bwMode="auto">
          <a:xfrm>
            <a:off x="4310063" y="3001963"/>
            <a:ext cx="5921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474747"/>
                </a:solidFill>
                <a:cs typeface="Arial" pitchFamily="34" charset="0"/>
              </a:rPr>
              <a:t>Stream 1</a:t>
            </a:r>
            <a:endParaRPr lang="en-US" altLang="en-US" sz="1800" b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82" name="Rectangle 203"/>
          <p:cNvSpPr>
            <a:spLocks noChangeArrowheads="1"/>
          </p:cNvSpPr>
          <p:nvPr/>
        </p:nvSpPr>
        <p:spPr bwMode="auto">
          <a:xfrm>
            <a:off x="4271963" y="2513013"/>
            <a:ext cx="5921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474747"/>
                </a:solidFill>
                <a:cs typeface="Arial" pitchFamily="34" charset="0"/>
              </a:rPr>
              <a:t>Stream 2</a:t>
            </a:r>
            <a:endParaRPr lang="en-US" altLang="en-US" sz="1800" b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83" name="Group 150"/>
          <p:cNvGrpSpPr>
            <a:grpSpLocks/>
          </p:cNvGrpSpPr>
          <p:nvPr/>
        </p:nvGrpSpPr>
        <p:grpSpPr bwMode="auto">
          <a:xfrm rot="429364">
            <a:off x="4897438" y="2538413"/>
            <a:ext cx="1214437" cy="1252537"/>
            <a:chOff x="7156450" y="2220912"/>
            <a:chExt cx="1214676" cy="1251644"/>
          </a:xfrm>
        </p:grpSpPr>
        <p:grpSp>
          <p:nvGrpSpPr>
            <p:cNvPr id="2104" name="Group 142"/>
            <p:cNvGrpSpPr>
              <a:grpSpLocks/>
            </p:cNvGrpSpPr>
            <p:nvPr/>
          </p:nvGrpSpPr>
          <p:grpSpPr bwMode="auto">
            <a:xfrm>
              <a:off x="7156450" y="2220912"/>
              <a:ext cx="1133475" cy="882651"/>
              <a:chOff x="7156450" y="2220912"/>
              <a:chExt cx="1133475" cy="882651"/>
            </a:xfrm>
          </p:grpSpPr>
          <p:sp>
            <p:nvSpPr>
              <p:cNvPr id="2112" name="Freeform 101"/>
              <p:cNvSpPr>
                <a:spLocks/>
              </p:cNvSpPr>
              <p:nvPr/>
            </p:nvSpPr>
            <p:spPr bwMode="auto">
              <a:xfrm>
                <a:off x="8110537" y="2778125"/>
                <a:ext cx="153988" cy="325438"/>
              </a:xfrm>
              <a:custGeom>
                <a:avLst/>
                <a:gdLst>
                  <a:gd name="T0" fmla="*/ 381 w 392"/>
                  <a:gd name="T1" fmla="*/ 46 h 827"/>
                  <a:gd name="T2" fmla="*/ 362 w 392"/>
                  <a:gd name="T3" fmla="*/ 128 h 827"/>
                  <a:gd name="T4" fmla="*/ 340 w 392"/>
                  <a:gd name="T5" fmla="*/ 208 h 827"/>
                  <a:gd name="T6" fmla="*/ 316 w 392"/>
                  <a:gd name="T7" fmla="*/ 287 h 827"/>
                  <a:gd name="T8" fmla="*/ 306 w 392"/>
                  <a:gd name="T9" fmla="*/ 326 h 827"/>
                  <a:gd name="T10" fmla="*/ 278 w 392"/>
                  <a:gd name="T11" fmla="*/ 396 h 827"/>
                  <a:gd name="T12" fmla="*/ 255 w 392"/>
                  <a:gd name="T13" fmla="*/ 464 h 827"/>
                  <a:gd name="T14" fmla="*/ 229 w 392"/>
                  <a:gd name="T15" fmla="*/ 528 h 827"/>
                  <a:gd name="T16" fmla="*/ 205 w 392"/>
                  <a:gd name="T17" fmla="*/ 586 h 827"/>
                  <a:gd name="T18" fmla="*/ 179 w 392"/>
                  <a:gd name="T19" fmla="*/ 638 h 827"/>
                  <a:gd name="T20" fmla="*/ 153 w 392"/>
                  <a:gd name="T21" fmla="*/ 685 h 827"/>
                  <a:gd name="T22" fmla="*/ 128 w 392"/>
                  <a:gd name="T23" fmla="*/ 725 h 827"/>
                  <a:gd name="T24" fmla="*/ 105 w 392"/>
                  <a:gd name="T25" fmla="*/ 759 h 827"/>
                  <a:gd name="T26" fmla="*/ 79 w 392"/>
                  <a:gd name="T27" fmla="*/ 787 h 827"/>
                  <a:gd name="T28" fmla="*/ 67 w 392"/>
                  <a:gd name="T29" fmla="*/ 801 h 827"/>
                  <a:gd name="T30" fmla="*/ 45 w 392"/>
                  <a:gd name="T31" fmla="*/ 815 h 827"/>
                  <a:gd name="T32" fmla="*/ 34 w 392"/>
                  <a:gd name="T33" fmla="*/ 821 h 827"/>
                  <a:gd name="T34" fmla="*/ 20 w 392"/>
                  <a:gd name="T35" fmla="*/ 823 h 827"/>
                  <a:gd name="T36" fmla="*/ 12 w 392"/>
                  <a:gd name="T37" fmla="*/ 826 h 827"/>
                  <a:gd name="T38" fmla="*/ 0 w 392"/>
                  <a:gd name="T39" fmla="*/ 822 h 827"/>
                  <a:gd name="T40" fmla="*/ 0 w 392"/>
                  <a:gd name="T41" fmla="*/ 823 h 827"/>
                  <a:gd name="T42" fmla="*/ 5 w 392"/>
                  <a:gd name="T43" fmla="*/ 807 h 827"/>
                  <a:gd name="T44" fmla="*/ 14 w 392"/>
                  <a:gd name="T45" fmla="*/ 812 h 827"/>
                  <a:gd name="T46" fmla="*/ 17 w 392"/>
                  <a:gd name="T47" fmla="*/ 808 h 827"/>
                  <a:gd name="T48" fmla="*/ 30 w 392"/>
                  <a:gd name="T49" fmla="*/ 806 h 827"/>
                  <a:gd name="T50" fmla="*/ 37 w 392"/>
                  <a:gd name="T51" fmla="*/ 802 h 827"/>
                  <a:gd name="T52" fmla="*/ 48 w 392"/>
                  <a:gd name="T53" fmla="*/ 794 h 827"/>
                  <a:gd name="T54" fmla="*/ 56 w 392"/>
                  <a:gd name="T55" fmla="*/ 789 h 827"/>
                  <a:gd name="T56" fmla="*/ 79 w 392"/>
                  <a:gd name="T57" fmla="*/ 765 h 827"/>
                  <a:gd name="T58" fmla="*/ 102 w 392"/>
                  <a:gd name="T59" fmla="*/ 734 h 827"/>
                  <a:gd name="T60" fmla="*/ 127 w 392"/>
                  <a:gd name="T61" fmla="*/ 698 h 827"/>
                  <a:gd name="T62" fmla="*/ 152 w 392"/>
                  <a:gd name="T63" fmla="*/ 654 h 827"/>
                  <a:gd name="T64" fmla="*/ 177 w 392"/>
                  <a:gd name="T65" fmla="*/ 607 h 827"/>
                  <a:gd name="T66" fmla="*/ 202 w 392"/>
                  <a:gd name="T67" fmla="*/ 551 h 827"/>
                  <a:gd name="T68" fmla="*/ 227 w 392"/>
                  <a:gd name="T69" fmla="*/ 490 h 827"/>
                  <a:gd name="T70" fmla="*/ 253 w 392"/>
                  <a:gd name="T71" fmla="*/ 425 h 827"/>
                  <a:gd name="T72" fmla="*/ 276 w 392"/>
                  <a:gd name="T73" fmla="*/ 354 h 827"/>
                  <a:gd name="T74" fmla="*/ 290 w 392"/>
                  <a:gd name="T75" fmla="*/ 321 h 827"/>
                  <a:gd name="T76" fmla="*/ 312 w 392"/>
                  <a:gd name="T77" fmla="*/ 245 h 827"/>
                  <a:gd name="T78" fmla="*/ 335 w 392"/>
                  <a:gd name="T79" fmla="*/ 165 h 827"/>
                  <a:gd name="T80" fmla="*/ 356 w 392"/>
                  <a:gd name="T81" fmla="*/ 86 h 827"/>
                  <a:gd name="T82" fmla="*/ 377 w 392"/>
                  <a:gd name="T83" fmla="*/ 0 h 82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392"/>
                  <a:gd name="T127" fmla="*/ 0 h 827"/>
                  <a:gd name="T128" fmla="*/ 392 w 392"/>
                  <a:gd name="T129" fmla="*/ 827 h 82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392" h="827">
                    <a:moveTo>
                      <a:pt x="392" y="5"/>
                    </a:moveTo>
                    <a:lnTo>
                      <a:pt x="381" y="46"/>
                    </a:lnTo>
                    <a:lnTo>
                      <a:pt x="372" y="89"/>
                    </a:lnTo>
                    <a:lnTo>
                      <a:pt x="362" y="128"/>
                    </a:lnTo>
                    <a:lnTo>
                      <a:pt x="350" y="170"/>
                    </a:lnTo>
                    <a:lnTo>
                      <a:pt x="340" y="208"/>
                    </a:lnTo>
                    <a:lnTo>
                      <a:pt x="327" y="250"/>
                    </a:lnTo>
                    <a:lnTo>
                      <a:pt x="316" y="287"/>
                    </a:lnTo>
                    <a:lnTo>
                      <a:pt x="306" y="325"/>
                    </a:lnTo>
                    <a:cubicBezTo>
                      <a:pt x="306" y="326"/>
                      <a:pt x="306" y="326"/>
                      <a:pt x="306" y="326"/>
                    </a:cubicBezTo>
                    <a:lnTo>
                      <a:pt x="291" y="360"/>
                    </a:lnTo>
                    <a:lnTo>
                      <a:pt x="278" y="396"/>
                    </a:lnTo>
                    <a:lnTo>
                      <a:pt x="268" y="430"/>
                    </a:lnTo>
                    <a:lnTo>
                      <a:pt x="255" y="464"/>
                    </a:lnTo>
                    <a:lnTo>
                      <a:pt x="242" y="496"/>
                    </a:lnTo>
                    <a:lnTo>
                      <a:pt x="229" y="528"/>
                    </a:lnTo>
                    <a:lnTo>
                      <a:pt x="216" y="557"/>
                    </a:lnTo>
                    <a:lnTo>
                      <a:pt x="205" y="586"/>
                    </a:lnTo>
                    <a:lnTo>
                      <a:pt x="192" y="613"/>
                    </a:lnTo>
                    <a:lnTo>
                      <a:pt x="179" y="638"/>
                    </a:lnTo>
                    <a:lnTo>
                      <a:pt x="166" y="662"/>
                    </a:lnTo>
                    <a:lnTo>
                      <a:pt x="153" y="685"/>
                    </a:lnTo>
                    <a:lnTo>
                      <a:pt x="141" y="705"/>
                    </a:lnTo>
                    <a:lnTo>
                      <a:pt x="128" y="725"/>
                    </a:lnTo>
                    <a:lnTo>
                      <a:pt x="115" y="743"/>
                    </a:lnTo>
                    <a:lnTo>
                      <a:pt x="105" y="759"/>
                    </a:lnTo>
                    <a:lnTo>
                      <a:pt x="92" y="775"/>
                    </a:lnTo>
                    <a:lnTo>
                      <a:pt x="79" y="787"/>
                    </a:lnTo>
                    <a:lnTo>
                      <a:pt x="68" y="800"/>
                    </a:lnTo>
                    <a:cubicBezTo>
                      <a:pt x="68" y="800"/>
                      <a:pt x="67" y="801"/>
                      <a:pt x="67" y="801"/>
                    </a:cubicBezTo>
                    <a:lnTo>
                      <a:pt x="57" y="808"/>
                    </a:lnTo>
                    <a:lnTo>
                      <a:pt x="45" y="815"/>
                    </a:lnTo>
                    <a:cubicBezTo>
                      <a:pt x="45" y="816"/>
                      <a:pt x="45" y="816"/>
                      <a:pt x="44" y="816"/>
                    </a:cubicBezTo>
                    <a:lnTo>
                      <a:pt x="34" y="821"/>
                    </a:lnTo>
                    <a:cubicBezTo>
                      <a:pt x="33" y="821"/>
                      <a:pt x="33" y="821"/>
                      <a:pt x="32" y="822"/>
                    </a:cubicBezTo>
                    <a:lnTo>
                      <a:pt x="20" y="823"/>
                    </a:lnTo>
                    <a:lnTo>
                      <a:pt x="22" y="823"/>
                    </a:lnTo>
                    <a:lnTo>
                      <a:pt x="12" y="826"/>
                    </a:lnTo>
                    <a:cubicBezTo>
                      <a:pt x="9" y="827"/>
                      <a:pt x="6" y="826"/>
                      <a:pt x="4" y="825"/>
                    </a:cubicBezTo>
                    <a:lnTo>
                      <a:pt x="0" y="822"/>
                    </a:lnTo>
                    <a:lnTo>
                      <a:pt x="5" y="823"/>
                    </a:lnTo>
                    <a:lnTo>
                      <a:pt x="0" y="823"/>
                    </a:lnTo>
                    <a:lnTo>
                      <a:pt x="0" y="807"/>
                    </a:lnTo>
                    <a:lnTo>
                      <a:pt x="5" y="807"/>
                    </a:lnTo>
                    <a:cubicBezTo>
                      <a:pt x="7" y="807"/>
                      <a:pt x="8" y="808"/>
                      <a:pt x="10" y="809"/>
                    </a:cubicBezTo>
                    <a:lnTo>
                      <a:pt x="14" y="812"/>
                    </a:lnTo>
                    <a:lnTo>
                      <a:pt x="7" y="811"/>
                    </a:lnTo>
                    <a:lnTo>
                      <a:pt x="17" y="808"/>
                    </a:lnTo>
                    <a:cubicBezTo>
                      <a:pt x="17" y="807"/>
                      <a:pt x="18" y="807"/>
                      <a:pt x="18" y="807"/>
                    </a:cubicBezTo>
                    <a:lnTo>
                      <a:pt x="30" y="806"/>
                    </a:lnTo>
                    <a:lnTo>
                      <a:pt x="27" y="806"/>
                    </a:lnTo>
                    <a:lnTo>
                      <a:pt x="37" y="802"/>
                    </a:lnTo>
                    <a:lnTo>
                      <a:pt x="36" y="802"/>
                    </a:lnTo>
                    <a:lnTo>
                      <a:pt x="48" y="794"/>
                    </a:lnTo>
                    <a:lnTo>
                      <a:pt x="58" y="788"/>
                    </a:lnTo>
                    <a:lnTo>
                      <a:pt x="56" y="789"/>
                    </a:lnTo>
                    <a:lnTo>
                      <a:pt x="68" y="776"/>
                    </a:lnTo>
                    <a:lnTo>
                      <a:pt x="79" y="765"/>
                    </a:lnTo>
                    <a:lnTo>
                      <a:pt x="91" y="750"/>
                    </a:lnTo>
                    <a:lnTo>
                      <a:pt x="102" y="734"/>
                    </a:lnTo>
                    <a:lnTo>
                      <a:pt x="115" y="716"/>
                    </a:lnTo>
                    <a:lnTo>
                      <a:pt x="127" y="698"/>
                    </a:lnTo>
                    <a:lnTo>
                      <a:pt x="139" y="677"/>
                    </a:lnTo>
                    <a:lnTo>
                      <a:pt x="152" y="654"/>
                    </a:lnTo>
                    <a:lnTo>
                      <a:pt x="165" y="630"/>
                    </a:lnTo>
                    <a:lnTo>
                      <a:pt x="177" y="607"/>
                    </a:lnTo>
                    <a:lnTo>
                      <a:pt x="190" y="580"/>
                    </a:lnTo>
                    <a:lnTo>
                      <a:pt x="202" y="551"/>
                    </a:lnTo>
                    <a:lnTo>
                      <a:pt x="215" y="522"/>
                    </a:lnTo>
                    <a:lnTo>
                      <a:pt x="227" y="490"/>
                    </a:lnTo>
                    <a:lnTo>
                      <a:pt x="240" y="458"/>
                    </a:lnTo>
                    <a:lnTo>
                      <a:pt x="253" y="425"/>
                    </a:lnTo>
                    <a:lnTo>
                      <a:pt x="263" y="391"/>
                    </a:lnTo>
                    <a:lnTo>
                      <a:pt x="276" y="354"/>
                    </a:lnTo>
                    <a:lnTo>
                      <a:pt x="291" y="320"/>
                    </a:lnTo>
                    <a:lnTo>
                      <a:pt x="290" y="321"/>
                    </a:lnTo>
                    <a:lnTo>
                      <a:pt x="301" y="282"/>
                    </a:lnTo>
                    <a:lnTo>
                      <a:pt x="312" y="245"/>
                    </a:lnTo>
                    <a:lnTo>
                      <a:pt x="325" y="204"/>
                    </a:lnTo>
                    <a:lnTo>
                      <a:pt x="335" y="165"/>
                    </a:lnTo>
                    <a:lnTo>
                      <a:pt x="347" y="124"/>
                    </a:lnTo>
                    <a:lnTo>
                      <a:pt x="356" y="86"/>
                    </a:lnTo>
                    <a:lnTo>
                      <a:pt x="365" y="42"/>
                    </a:lnTo>
                    <a:lnTo>
                      <a:pt x="377" y="0"/>
                    </a:lnTo>
                    <a:lnTo>
                      <a:pt x="392" y="5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13" name="Freeform 102"/>
              <p:cNvSpPr>
                <a:spLocks/>
              </p:cNvSpPr>
              <p:nvPr/>
            </p:nvSpPr>
            <p:spPr bwMode="auto">
              <a:xfrm>
                <a:off x="8213725" y="2428875"/>
                <a:ext cx="44450" cy="369888"/>
              </a:xfrm>
              <a:custGeom>
                <a:avLst/>
                <a:gdLst>
                  <a:gd name="T0" fmla="*/ 87 w 112"/>
                  <a:gd name="T1" fmla="*/ 893 h 936"/>
                  <a:gd name="T2" fmla="*/ 70 w 112"/>
                  <a:gd name="T3" fmla="*/ 808 h 936"/>
                  <a:gd name="T4" fmla="*/ 53 w 112"/>
                  <a:gd name="T5" fmla="*/ 725 h 936"/>
                  <a:gd name="T6" fmla="*/ 38 w 112"/>
                  <a:gd name="T7" fmla="*/ 646 h 936"/>
                  <a:gd name="T8" fmla="*/ 26 w 112"/>
                  <a:gd name="T9" fmla="*/ 569 h 936"/>
                  <a:gd name="T10" fmla="*/ 17 w 112"/>
                  <a:gd name="T11" fmla="*/ 496 h 936"/>
                  <a:gd name="T12" fmla="*/ 9 w 112"/>
                  <a:gd name="T13" fmla="*/ 425 h 936"/>
                  <a:gd name="T14" fmla="*/ 5 w 112"/>
                  <a:gd name="T15" fmla="*/ 354 h 936"/>
                  <a:gd name="T16" fmla="*/ 2 w 112"/>
                  <a:gd name="T17" fmla="*/ 294 h 936"/>
                  <a:gd name="T18" fmla="*/ 2 w 112"/>
                  <a:gd name="T19" fmla="*/ 234 h 936"/>
                  <a:gd name="T20" fmla="*/ 2 w 112"/>
                  <a:gd name="T21" fmla="*/ 183 h 936"/>
                  <a:gd name="T22" fmla="*/ 9 w 112"/>
                  <a:gd name="T23" fmla="*/ 136 h 936"/>
                  <a:gd name="T24" fmla="*/ 11 w 112"/>
                  <a:gd name="T25" fmla="*/ 113 h 936"/>
                  <a:gd name="T26" fmla="*/ 20 w 112"/>
                  <a:gd name="T27" fmla="*/ 76 h 936"/>
                  <a:gd name="T28" fmla="*/ 30 w 112"/>
                  <a:gd name="T29" fmla="*/ 46 h 936"/>
                  <a:gd name="T30" fmla="*/ 38 w 112"/>
                  <a:gd name="T31" fmla="*/ 33 h 936"/>
                  <a:gd name="T32" fmla="*/ 44 w 112"/>
                  <a:gd name="T33" fmla="*/ 22 h 936"/>
                  <a:gd name="T34" fmla="*/ 60 w 112"/>
                  <a:gd name="T35" fmla="*/ 6 h 936"/>
                  <a:gd name="T36" fmla="*/ 67 w 112"/>
                  <a:gd name="T37" fmla="*/ 2 h 936"/>
                  <a:gd name="T38" fmla="*/ 71 w 112"/>
                  <a:gd name="T39" fmla="*/ 0 h 936"/>
                  <a:gd name="T40" fmla="*/ 74 w 112"/>
                  <a:gd name="T41" fmla="*/ 17 h 936"/>
                  <a:gd name="T42" fmla="*/ 68 w 112"/>
                  <a:gd name="T43" fmla="*/ 19 h 936"/>
                  <a:gd name="T44" fmla="*/ 63 w 112"/>
                  <a:gd name="T45" fmla="*/ 25 h 936"/>
                  <a:gd name="T46" fmla="*/ 57 w 112"/>
                  <a:gd name="T47" fmla="*/ 31 h 936"/>
                  <a:gd name="T48" fmla="*/ 45 w 112"/>
                  <a:gd name="T49" fmla="*/ 53 h 936"/>
                  <a:gd name="T50" fmla="*/ 40 w 112"/>
                  <a:gd name="T51" fmla="*/ 65 h 936"/>
                  <a:gd name="T52" fmla="*/ 31 w 112"/>
                  <a:gd name="T53" fmla="*/ 98 h 936"/>
                  <a:gd name="T54" fmla="*/ 26 w 112"/>
                  <a:gd name="T55" fmla="*/ 115 h 936"/>
                  <a:gd name="T56" fmla="*/ 21 w 112"/>
                  <a:gd name="T57" fmla="*/ 159 h 936"/>
                  <a:gd name="T58" fmla="*/ 18 w 112"/>
                  <a:gd name="T59" fmla="*/ 209 h 936"/>
                  <a:gd name="T60" fmla="*/ 16 w 112"/>
                  <a:gd name="T61" fmla="*/ 263 h 936"/>
                  <a:gd name="T62" fmla="*/ 18 w 112"/>
                  <a:gd name="T63" fmla="*/ 323 h 936"/>
                  <a:gd name="T64" fmla="*/ 22 w 112"/>
                  <a:gd name="T65" fmla="*/ 389 h 936"/>
                  <a:gd name="T66" fmla="*/ 29 w 112"/>
                  <a:gd name="T67" fmla="*/ 457 h 936"/>
                  <a:gd name="T68" fmla="*/ 37 w 112"/>
                  <a:gd name="T69" fmla="*/ 529 h 936"/>
                  <a:gd name="T70" fmla="*/ 48 w 112"/>
                  <a:gd name="T71" fmla="*/ 605 h 936"/>
                  <a:gd name="T72" fmla="*/ 61 w 112"/>
                  <a:gd name="T73" fmla="*/ 684 h 936"/>
                  <a:gd name="T74" fmla="*/ 75 w 112"/>
                  <a:gd name="T75" fmla="*/ 764 h 936"/>
                  <a:gd name="T76" fmla="*/ 94 w 112"/>
                  <a:gd name="T77" fmla="*/ 847 h 936"/>
                  <a:gd name="T78" fmla="*/ 112 w 112"/>
                  <a:gd name="T79" fmla="*/ 933 h 9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12"/>
                  <a:gd name="T121" fmla="*/ 0 h 936"/>
                  <a:gd name="T122" fmla="*/ 112 w 112"/>
                  <a:gd name="T123" fmla="*/ 936 h 9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12" h="936">
                    <a:moveTo>
                      <a:pt x="97" y="936"/>
                    </a:moveTo>
                    <a:lnTo>
                      <a:pt x="87" y="893"/>
                    </a:lnTo>
                    <a:lnTo>
                      <a:pt x="79" y="850"/>
                    </a:lnTo>
                    <a:lnTo>
                      <a:pt x="70" y="808"/>
                    </a:lnTo>
                    <a:lnTo>
                      <a:pt x="59" y="768"/>
                    </a:lnTo>
                    <a:lnTo>
                      <a:pt x="53" y="725"/>
                    </a:lnTo>
                    <a:lnTo>
                      <a:pt x="45" y="687"/>
                    </a:lnTo>
                    <a:lnTo>
                      <a:pt x="38" y="646"/>
                    </a:lnTo>
                    <a:lnTo>
                      <a:pt x="33" y="607"/>
                    </a:lnTo>
                    <a:lnTo>
                      <a:pt x="26" y="569"/>
                    </a:lnTo>
                    <a:lnTo>
                      <a:pt x="21" y="531"/>
                    </a:lnTo>
                    <a:lnTo>
                      <a:pt x="17" y="496"/>
                    </a:lnTo>
                    <a:lnTo>
                      <a:pt x="13" y="458"/>
                    </a:lnTo>
                    <a:lnTo>
                      <a:pt x="9" y="425"/>
                    </a:lnTo>
                    <a:lnTo>
                      <a:pt x="6" y="390"/>
                    </a:lnTo>
                    <a:lnTo>
                      <a:pt x="5" y="354"/>
                    </a:lnTo>
                    <a:lnTo>
                      <a:pt x="2" y="324"/>
                    </a:lnTo>
                    <a:lnTo>
                      <a:pt x="2" y="294"/>
                    </a:lnTo>
                    <a:lnTo>
                      <a:pt x="0" y="264"/>
                    </a:lnTo>
                    <a:lnTo>
                      <a:pt x="2" y="234"/>
                    </a:lnTo>
                    <a:lnTo>
                      <a:pt x="2" y="209"/>
                    </a:lnTo>
                    <a:lnTo>
                      <a:pt x="2" y="183"/>
                    </a:lnTo>
                    <a:lnTo>
                      <a:pt x="5" y="158"/>
                    </a:lnTo>
                    <a:lnTo>
                      <a:pt x="9" y="136"/>
                    </a:lnTo>
                    <a:lnTo>
                      <a:pt x="10" y="114"/>
                    </a:lnTo>
                    <a:cubicBezTo>
                      <a:pt x="10" y="114"/>
                      <a:pt x="10" y="113"/>
                      <a:pt x="11" y="113"/>
                    </a:cubicBezTo>
                    <a:lnTo>
                      <a:pt x="16" y="93"/>
                    </a:lnTo>
                    <a:lnTo>
                      <a:pt x="20" y="76"/>
                    </a:lnTo>
                    <a:lnTo>
                      <a:pt x="24" y="61"/>
                    </a:lnTo>
                    <a:lnTo>
                      <a:pt x="30" y="46"/>
                    </a:lnTo>
                    <a:cubicBezTo>
                      <a:pt x="30" y="45"/>
                      <a:pt x="31" y="45"/>
                      <a:pt x="31" y="44"/>
                    </a:cubicBezTo>
                    <a:lnTo>
                      <a:pt x="38" y="33"/>
                    </a:lnTo>
                    <a:lnTo>
                      <a:pt x="43" y="23"/>
                    </a:lnTo>
                    <a:cubicBezTo>
                      <a:pt x="44" y="23"/>
                      <a:pt x="44" y="23"/>
                      <a:pt x="44" y="22"/>
                    </a:cubicBezTo>
                    <a:lnTo>
                      <a:pt x="51" y="14"/>
                    </a:lnTo>
                    <a:lnTo>
                      <a:pt x="60" y="6"/>
                    </a:lnTo>
                    <a:cubicBezTo>
                      <a:pt x="61" y="5"/>
                      <a:pt x="62" y="4"/>
                      <a:pt x="63" y="4"/>
                    </a:cubicBezTo>
                    <a:lnTo>
                      <a:pt x="67" y="2"/>
                    </a:lnTo>
                    <a:lnTo>
                      <a:pt x="66" y="3"/>
                    </a:lnTo>
                    <a:lnTo>
                      <a:pt x="71" y="0"/>
                    </a:lnTo>
                    <a:lnTo>
                      <a:pt x="79" y="13"/>
                    </a:lnTo>
                    <a:lnTo>
                      <a:pt x="74" y="17"/>
                    </a:lnTo>
                    <a:cubicBezTo>
                      <a:pt x="73" y="17"/>
                      <a:pt x="73" y="17"/>
                      <a:pt x="73" y="17"/>
                    </a:cubicBezTo>
                    <a:lnTo>
                      <a:pt x="68" y="19"/>
                    </a:lnTo>
                    <a:lnTo>
                      <a:pt x="71" y="17"/>
                    </a:lnTo>
                    <a:lnTo>
                      <a:pt x="63" y="25"/>
                    </a:lnTo>
                    <a:lnTo>
                      <a:pt x="56" y="33"/>
                    </a:lnTo>
                    <a:lnTo>
                      <a:pt x="57" y="31"/>
                    </a:lnTo>
                    <a:lnTo>
                      <a:pt x="51" y="41"/>
                    </a:lnTo>
                    <a:lnTo>
                      <a:pt x="45" y="53"/>
                    </a:lnTo>
                    <a:lnTo>
                      <a:pt x="45" y="51"/>
                    </a:lnTo>
                    <a:lnTo>
                      <a:pt x="40" y="65"/>
                    </a:lnTo>
                    <a:lnTo>
                      <a:pt x="36" y="79"/>
                    </a:lnTo>
                    <a:lnTo>
                      <a:pt x="31" y="98"/>
                    </a:lnTo>
                    <a:lnTo>
                      <a:pt x="26" y="117"/>
                    </a:lnTo>
                    <a:lnTo>
                      <a:pt x="26" y="115"/>
                    </a:lnTo>
                    <a:lnTo>
                      <a:pt x="25" y="139"/>
                    </a:lnTo>
                    <a:lnTo>
                      <a:pt x="21" y="159"/>
                    </a:lnTo>
                    <a:lnTo>
                      <a:pt x="18" y="183"/>
                    </a:lnTo>
                    <a:lnTo>
                      <a:pt x="18" y="209"/>
                    </a:lnTo>
                    <a:lnTo>
                      <a:pt x="18" y="235"/>
                    </a:lnTo>
                    <a:lnTo>
                      <a:pt x="16" y="263"/>
                    </a:lnTo>
                    <a:lnTo>
                      <a:pt x="18" y="294"/>
                    </a:lnTo>
                    <a:lnTo>
                      <a:pt x="18" y="323"/>
                    </a:lnTo>
                    <a:lnTo>
                      <a:pt x="21" y="354"/>
                    </a:lnTo>
                    <a:lnTo>
                      <a:pt x="22" y="389"/>
                    </a:lnTo>
                    <a:lnTo>
                      <a:pt x="25" y="423"/>
                    </a:lnTo>
                    <a:lnTo>
                      <a:pt x="29" y="457"/>
                    </a:lnTo>
                    <a:lnTo>
                      <a:pt x="33" y="494"/>
                    </a:lnTo>
                    <a:lnTo>
                      <a:pt x="37" y="529"/>
                    </a:lnTo>
                    <a:lnTo>
                      <a:pt x="41" y="566"/>
                    </a:lnTo>
                    <a:lnTo>
                      <a:pt x="48" y="605"/>
                    </a:lnTo>
                    <a:lnTo>
                      <a:pt x="54" y="644"/>
                    </a:lnTo>
                    <a:lnTo>
                      <a:pt x="61" y="684"/>
                    </a:lnTo>
                    <a:lnTo>
                      <a:pt x="69" y="723"/>
                    </a:lnTo>
                    <a:lnTo>
                      <a:pt x="75" y="764"/>
                    </a:lnTo>
                    <a:lnTo>
                      <a:pt x="86" y="805"/>
                    </a:lnTo>
                    <a:lnTo>
                      <a:pt x="94" y="847"/>
                    </a:lnTo>
                    <a:lnTo>
                      <a:pt x="103" y="889"/>
                    </a:lnTo>
                    <a:lnTo>
                      <a:pt x="112" y="933"/>
                    </a:lnTo>
                    <a:lnTo>
                      <a:pt x="97" y="936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14" name="Freeform 103"/>
              <p:cNvSpPr>
                <a:spLocks/>
              </p:cNvSpPr>
              <p:nvPr/>
            </p:nvSpPr>
            <p:spPr bwMode="auto">
              <a:xfrm>
                <a:off x="7162800" y="2362200"/>
                <a:ext cx="1092200" cy="412750"/>
              </a:xfrm>
              <a:custGeom>
                <a:avLst/>
                <a:gdLst>
                  <a:gd name="T0" fmla="*/ 655 w 688"/>
                  <a:gd name="T1" fmla="*/ 260 h 260"/>
                  <a:gd name="T2" fmla="*/ 589 w 688"/>
                  <a:gd name="T3" fmla="*/ 259 h 260"/>
                  <a:gd name="T4" fmla="*/ 525 w 688"/>
                  <a:gd name="T5" fmla="*/ 256 h 260"/>
                  <a:gd name="T6" fmla="*/ 462 w 688"/>
                  <a:gd name="T7" fmla="*/ 249 h 260"/>
                  <a:gd name="T8" fmla="*/ 403 w 688"/>
                  <a:gd name="T9" fmla="*/ 241 h 260"/>
                  <a:gd name="T10" fmla="*/ 346 w 688"/>
                  <a:gd name="T11" fmla="*/ 230 h 260"/>
                  <a:gd name="T12" fmla="*/ 292 w 688"/>
                  <a:gd name="T13" fmla="*/ 217 h 260"/>
                  <a:gd name="T14" fmla="*/ 242 w 688"/>
                  <a:gd name="T15" fmla="*/ 203 h 260"/>
                  <a:gd name="T16" fmla="*/ 195 w 688"/>
                  <a:gd name="T17" fmla="*/ 187 h 260"/>
                  <a:gd name="T18" fmla="*/ 153 w 688"/>
                  <a:gd name="T19" fmla="*/ 168 h 260"/>
                  <a:gd name="T20" fmla="*/ 115 w 688"/>
                  <a:gd name="T21" fmla="*/ 148 h 260"/>
                  <a:gd name="T22" fmla="*/ 81 w 688"/>
                  <a:gd name="T23" fmla="*/ 126 h 260"/>
                  <a:gd name="T24" fmla="*/ 53 w 688"/>
                  <a:gd name="T25" fmla="*/ 104 h 260"/>
                  <a:gd name="T26" fmla="*/ 41 w 688"/>
                  <a:gd name="T27" fmla="*/ 92 h 260"/>
                  <a:gd name="T28" fmla="*/ 31 w 688"/>
                  <a:gd name="T29" fmla="*/ 80 h 260"/>
                  <a:gd name="T30" fmla="*/ 21 w 688"/>
                  <a:gd name="T31" fmla="*/ 68 h 260"/>
                  <a:gd name="T32" fmla="*/ 14 w 688"/>
                  <a:gd name="T33" fmla="*/ 54 h 260"/>
                  <a:gd name="T34" fmla="*/ 8 w 688"/>
                  <a:gd name="T35" fmla="*/ 42 h 260"/>
                  <a:gd name="T36" fmla="*/ 4 w 688"/>
                  <a:gd name="T37" fmla="*/ 28 h 260"/>
                  <a:gd name="T38" fmla="*/ 1 w 688"/>
                  <a:gd name="T39" fmla="*/ 15 h 260"/>
                  <a:gd name="T40" fmla="*/ 0 w 688"/>
                  <a:gd name="T41" fmla="*/ 1 h 260"/>
                  <a:gd name="T42" fmla="*/ 4 w 688"/>
                  <a:gd name="T43" fmla="*/ 7 h 260"/>
                  <a:gd name="T44" fmla="*/ 6 w 688"/>
                  <a:gd name="T45" fmla="*/ 21 h 260"/>
                  <a:gd name="T46" fmla="*/ 9 w 688"/>
                  <a:gd name="T47" fmla="*/ 34 h 260"/>
                  <a:gd name="T48" fmla="*/ 14 w 688"/>
                  <a:gd name="T49" fmla="*/ 46 h 260"/>
                  <a:gd name="T50" fmla="*/ 21 w 688"/>
                  <a:gd name="T51" fmla="*/ 59 h 260"/>
                  <a:gd name="T52" fmla="*/ 29 w 688"/>
                  <a:gd name="T53" fmla="*/ 71 h 260"/>
                  <a:gd name="T54" fmla="*/ 39 w 688"/>
                  <a:gd name="T55" fmla="*/ 84 h 260"/>
                  <a:gd name="T56" fmla="*/ 50 w 688"/>
                  <a:gd name="T57" fmla="*/ 95 h 260"/>
                  <a:gd name="T58" fmla="*/ 69 w 688"/>
                  <a:gd name="T59" fmla="*/ 112 h 260"/>
                  <a:gd name="T60" fmla="*/ 99 w 688"/>
                  <a:gd name="T61" fmla="*/ 134 h 260"/>
                  <a:gd name="T62" fmla="*/ 135 w 688"/>
                  <a:gd name="T63" fmla="*/ 154 h 260"/>
                  <a:gd name="T64" fmla="*/ 175 w 688"/>
                  <a:gd name="T65" fmla="*/ 173 h 260"/>
                  <a:gd name="T66" fmla="*/ 219 w 688"/>
                  <a:gd name="T67" fmla="*/ 190 h 260"/>
                  <a:gd name="T68" fmla="*/ 267 w 688"/>
                  <a:gd name="T69" fmla="*/ 206 h 260"/>
                  <a:gd name="T70" fmla="*/ 319 w 688"/>
                  <a:gd name="T71" fmla="*/ 220 h 260"/>
                  <a:gd name="T72" fmla="*/ 374 w 688"/>
                  <a:gd name="T73" fmla="*/ 231 h 260"/>
                  <a:gd name="T74" fmla="*/ 433 w 688"/>
                  <a:gd name="T75" fmla="*/ 241 h 260"/>
                  <a:gd name="T76" fmla="*/ 494 w 688"/>
                  <a:gd name="T77" fmla="*/ 248 h 260"/>
                  <a:gd name="T78" fmla="*/ 557 w 688"/>
                  <a:gd name="T79" fmla="*/ 254 h 260"/>
                  <a:gd name="T80" fmla="*/ 622 w 688"/>
                  <a:gd name="T81" fmla="*/ 256 h 260"/>
                  <a:gd name="T82" fmla="*/ 688 w 688"/>
                  <a:gd name="T83" fmla="*/ 256 h 26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88"/>
                  <a:gd name="T127" fmla="*/ 0 h 260"/>
                  <a:gd name="T128" fmla="*/ 688 w 688"/>
                  <a:gd name="T129" fmla="*/ 260 h 26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88" h="260">
                    <a:moveTo>
                      <a:pt x="688" y="260"/>
                    </a:moveTo>
                    <a:lnTo>
                      <a:pt x="655" y="260"/>
                    </a:lnTo>
                    <a:lnTo>
                      <a:pt x="622" y="260"/>
                    </a:lnTo>
                    <a:lnTo>
                      <a:pt x="589" y="259"/>
                    </a:lnTo>
                    <a:lnTo>
                      <a:pt x="557" y="258"/>
                    </a:lnTo>
                    <a:lnTo>
                      <a:pt x="525" y="256"/>
                    </a:lnTo>
                    <a:lnTo>
                      <a:pt x="493" y="252"/>
                    </a:lnTo>
                    <a:lnTo>
                      <a:pt x="462" y="249"/>
                    </a:lnTo>
                    <a:lnTo>
                      <a:pt x="433" y="245"/>
                    </a:lnTo>
                    <a:lnTo>
                      <a:pt x="403" y="241"/>
                    </a:lnTo>
                    <a:lnTo>
                      <a:pt x="374" y="235"/>
                    </a:lnTo>
                    <a:lnTo>
                      <a:pt x="346" y="230"/>
                    </a:lnTo>
                    <a:lnTo>
                      <a:pt x="318" y="224"/>
                    </a:lnTo>
                    <a:lnTo>
                      <a:pt x="292" y="217"/>
                    </a:lnTo>
                    <a:lnTo>
                      <a:pt x="266" y="210"/>
                    </a:lnTo>
                    <a:lnTo>
                      <a:pt x="242" y="203"/>
                    </a:lnTo>
                    <a:lnTo>
                      <a:pt x="218" y="194"/>
                    </a:lnTo>
                    <a:lnTo>
                      <a:pt x="195" y="187"/>
                    </a:lnTo>
                    <a:lnTo>
                      <a:pt x="173" y="177"/>
                    </a:lnTo>
                    <a:lnTo>
                      <a:pt x="153" y="168"/>
                    </a:lnTo>
                    <a:lnTo>
                      <a:pt x="133" y="158"/>
                    </a:lnTo>
                    <a:lnTo>
                      <a:pt x="115" y="148"/>
                    </a:lnTo>
                    <a:lnTo>
                      <a:pt x="97" y="137"/>
                    </a:lnTo>
                    <a:lnTo>
                      <a:pt x="81" y="126"/>
                    </a:lnTo>
                    <a:lnTo>
                      <a:pt x="67" y="115"/>
                    </a:lnTo>
                    <a:lnTo>
                      <a:pt x="53" y="104"/>
                    </a:lnTo>
                    <a:lnTo>
                      <a:pt x="47" y="98"/>
                    </a:lnTo>
                    <a:lnTo>
                      <a:pt x="41" y="92"/>
                    </a:lnTo>
                    <a:lnTo>
                      <a:pt x="36" y="87"/>
                    </a:lnTo>
                    <a:lnTo>
                      <a:pt x="31" y="80"/>
                    </a:lnTo>
                    <a:lnTo>
                      <a:pt x="26" y="74"/>
                    </a:lnTo>
                    <a:lnTo>
                      <a:pt x="21" y="68"/>
                    </a:lnTo>
                    <a:lnTo>
                      <a:pt x="17" y="61"/>
                    </a:lnTo>
                    <a:lnTo>
                      <a:pt x="14" y="54"/>
                    </a:lnTo>
                    <a:lnTo>
                      <a:pt x="11" y="48"/>
                    </a:lnTo>
                    <a:lnTo>
                      <a:pt x="8" y="42"/>
                    </a:lnTo>
                    <a:lnTo>
                      <a:pt x="6" y="35"/>
                    </a:lnTo>
                    <a:lnTo>
                      <a:pt x="4" y="28"/>
                    </a:lnTo>
                    <a:lnTo>
                      <a:pt x="2" y="22"/>
                    </a:lnTo>
                    <a:lnTo>
                      <a:pt x="1" y="15"/>
                    </a:lnTo>
                    <a:lnTo>
                      <a:pt x="0" y="7"/>
                    </a:lnTo>
                    <a:lnTo>
                      <a:pt x="0" y="1"/>
                    </a:lnTo>
                    <a:lnTo>
                      <a:pt x="4" y="0"/>
                    </a:lnTo>
                    <a:lnTo>
                      <a:pt x="4" y="7"/>
                    </a:lnTo>
                    <a:lnTo>
                      <a:pt x="5" y="14"/>
                    </a:lnTo>
                    <a:lnTo>
                      <a:pt x="6" y="21"/>
                    </a:lnTo>
                    <a:lnTo>
                      <a:pt x="7" y="27"/>
                    </a:lnTo>
                    <a:lnTo>
                      <a:pt x="9" y="34"/>
                    </a:lnTo>
                    <a:lnTo>
                      <a:pt x="11" y="40"/>
                    </a:lnTo>
                    <a:lnTo>
                      <a:pt x="14" y="46"/>
                    </a:lnTo>
                    <a:lnTo>
                      <a:pt x="17" y="52"/>
                    </a:lnTo>
                    <a:lnTo>
                      <a:pt x="21" y="59"/>
                    </a:lnTo>
                    <a:lnTo>
                      <a:pt x="25" y="66"/>
                    </a:lnTo>
                    <a:lnTo>
                      <a:pt x="29" y="71"/>
                    </a:lnTo>
                    <a:lnTo>
                      <a:pt x="34" y="78"/>
                    </a:lnTo>
                    <a:lnTo>
                      <a:pt x="39" y="84"/>
                    </a:lnTo>
                    <a:lnTo>
                      <a:pt x="44" y="89"/>
                    </a:lnTo>
                    <a:lnTo>
                      <a:pt x="50" y="95"/>
                    </a:lnTo>
                    <a:lnTo>
                      <a:pt x="56" y="101"/>
                    </a:lnTo>
                    <a:lnTo>
                      <a:pt x="69" y="112"/>
                    </a:lnTo>
                    <a:lnTo>
                      <a:pt x="84" y="123"/>
                    </a:lnTo>
                    <a:lnTo>
                      <a:pt x="99" y="134"/>
                    </a:lnTo>
                    <a:lnTo>
                      <a:pt x="117" y="144"/>
                    </a:lnTo>
                    <a:lnTo>
                      <a:pt x="135" y="154"/>
                    </a:lnTo>
                    <a:lnTo>
                      <a:pt x="154" y="164"/>
                    </a:lnTo>
                    <a:lnTo>
                      <a:pt x="175" y="173"/>
                    </a:lnTo>
                    <a:lnTo>
                      <a:pt x="196" y="183"/>
                    </a:lnTo>
                    <a:lnTo>
                      <a:pt x="219" y="190"/>
                    </a:lnTo>
                    <a:lnTo>
                      <a:pt x="243" y="199"/>
                    </a:lnTo>
                    <a:lnTo>
                      <a:pt x="267" y="206"/>
                    </a:lnTo>
                    <a:lnTo>
                      <a:pt x="293" y="213"/>
                    </a:lnTo>
                    <a:lnTo>
                      <a:pt x="319" y="220"/>
                    </a:lnTo>
                    <a:lnTo>
                      <a:pt x="346" y="226"/>
                    </a:lnTo>
                    <a:lnTo>
                      <a:pt x="374" y="231"/>
                    </a:lnTo>
                    <a:lnTo>
                      <a:pt x="403" y="237"/>
                    </a:lnTo>
                    <a:lnTo>
                      <a:pt x="433" y="241"/>
                    </a:lnTo>
                    <a:lnTo>
                      <a:pt x="463" y="245"/>
                    </a:lnTo>
                    <a:lnTo>
                      <a:pt x="494" y="248"/>
                    </a:lnTo>
                    <a:lnTo>
                      <a:pt x="525" y="252"/>
                    </a:lnTo>
                    <a:lnTo>
                      <a:pt x="557" y="254"/>
                    </a:lnTo>
                    <a:lnTo>
                      <a:pt x="590" y="255"/>
                    </a:lnTo>
                    <a:lnTo>
                      <a:pt x="622" y="256"/>
                    </a:lnTo>
                    <a:lnTo>
                      <a:pt x="655" y="256"/>
                    </a:lnTo>
                    <a:lnTo>
                      <a:pt x="688" y="256"/>
                    </a:lnTo>
                    <a:lnTo>
                      <a:pt x="688" y="260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15" name="Freeform 104"/>
              <p:cNvSpPr>
                <a:spLocks/>
              </p:cNvSpPr>
              <p:nvPr/>
            </p:nvSpPr>
            <p:spPr bwMode="auto">
              <a:xfrm>
                <a:off x="8088312" y="2776537"/>
                <a:ext cx="176213" cy="327025"/>
              </a:xfrm>
              <a:custGeom>
                <a:avLst/>
                <a:gdLst>
                  <a:gd name="T0" fmla="*/ 421 w 446"/>
                  <a:gd name="T1" fmla="*/ 40 h 830"/>
                  <a:gd name="T2" fmla="*/ 369 w 446"/>
                  <a:gd name="T3" fmla="*/ 103 h 830"/>
                  <a:gd name="T4" fmla="*/ 320 w 446"/>
                  <a:gd name="T5" fmla="*/ 164 h 830"/>
                  <a:gd name="T6" fmla="*/ 273 w 446"/>
                  <a:gd name="T7" fmla="*/ 223 h 830"/>
                  <a:gd name="T8" fmla="*/ 228 w 446"/>
                  <a:gd name="T9" fmla="*/ 284 h 830"/>
                  <a:gd name="T10" fmla="*/ 187 w 446"/>
                  <a:gd name="T11" fmla="*/ 343 h 830"/>
                  <a:gd name="T12" fmla="*/ 152 w 446"/>
                  <a:gd name="T13" fmla="*/ 401 h 830"/>
                  <a:gd name="T14" fmla="*/ 120 w 446"/>
                  <a:gd name="T15" fmla="*/ 454 h 830"/>
                  <a:gd name="T16" fmla="*/ 90 w 446"/>
                  <a:gd name="T17" fmla="*/ 508 h 830"/>
                  <a:gd name="T18" fmla="*/ 67 w 446"/>
                  <a:gd name="T19" fmla="*/ 557 h 830"/>
                  <a:gd name="T20" fmla="*/ 45 w 446"/>
                  <a:gd name="T21" fmla="*/ 604 h 830"/>
                  <a:gd name="T22" fmla="*/ 40 w 446"/>
                  <a:gd name="T23" fmla="*/ 625 h 830"/>
                  <a:gd name="T24" fmla="*/ 32 w 446"/>
                  <a:gd name="T25" fmla="*/ 645 h 830"/>
                  <a:gd name="T26" fmla="*/ 20 w 446"/>
                  <a:gd name="T27" fmla="*/ 686 h 830"/>
                  <a:gd name="T28" fmla="*/ 18 w 446"/>
                  <a:gd name="T29" fmla="*/ 704 h 830"/>
                  <a:gd name="T30" fmla="*/ 16 w 446"/>
                  <a:gd name="T31" fmla="*/ 733 h 830"/>
                  <a:gd name="T32" fmla="*/ 18 w 446"/>
                  <a:gd name="T33" fmla="*/ 761 h 830"/>
                  <a:gd name="T34" fmla="*/ 22 w 446"/>
                  <a:gd name="T35" fmla="*/ 772 h 830"/>
                  <a:gd name="T36" fmla="*/ 27 w 446"/>
                  <a:gd name="T37" fmla="*/ 781 h 830"/>
                  <a:gd name="T38" fmla="*/ 30 w 446"/>
                  <a:gd name="T39" fmla="*/ 784 h 830"/>
                  <a:gd name="T40" fmla="*/ 33 w 446"/>
                  <a:gd name="T41" fmla="*/ 792 h 830"/>
                  <a:gd name="T42" fmla="*/ 34 w 446"/>
                  <a:gd name="T43" fmla="*/ 797 h 830"/>
                  <a:gd name="T44" fmla="*/ 43 w 446"/>
                  <a:gd name="T45" fmla="*/ 807 h 830"/>
                  <a:gd name="T46" fmla="*/ 44 w 446"/>
                  <a:gd name="T47" fmla="*/ 809 h 830"/>
                  <a:gd name="T48" fmla="*/ 45 w 446"/>
                  <a:gd name="T49" fmla="*/ 810 h 830"/>
                  <a:gd name="T50" fmla="*/ 56 w 446"/>
                  <a:gd name="T51" fmla="*/ 812 h 830"/>
                  <a:gd name="T52" fmla="*/ 52 w 446"/>
                  <a:gd name="T53" fmla="*/ 814 h 830"/>
                  <a:gd name="T54" fmla="*/ 65 w 446"/>
                  <a:gd name="T55" fmla="*/ 826 h 830"/>
                  <a:gd name="T56" fmla="*/ 50 w 446"/>
                  <a:gd name="T57" fmla="*/ 828 h 830"/>
                  <a:gd name="T58" fmla="*/ 51 w 446"/>
                  <a:gd name="T59" fmla="*/ 826 h 830"/>
                  <a:gd name="T60" fmla="*/ 42 w 446"/>
                  <a:gd name="T61" fmla="*/ 826 h 830"/>
                  <a:gd name="T62" fmla="*/ 35 w 446"/>
                  <a:gd name="T63" fmla="*/ 822 h 830"/>
                  <a:gd name="T64" fmla="*/ 26 w 446"/>
                  <a:gd name="T65" fmla="*/ 812 h 830"/>
                  <a:gd name="T66" fmla="*/ 21 w 446"/>
                  <a:gd name="T67" fmla="*/ 805 h 830"/>
                  <a:gd name="T68" fmla="*/ 16 w 446"/>
                  <a:gd name="T69" fmla="*/ 792 h 830"/>
                  <a:gd name="T70" fmla="*/ 14 w 446"/>
                  <a:gd name="T71" fmla="*/ 790 h 830"/>
                  <a:gd name="T72" fmla="*/ 7 w 446"/>
                  <a:gd name="T73" fmla="*/ 779 h 830"/>
                  <a:gd name="T74" fmla="*/ 2 w 446"/>
                  <a:gd name="T75" fmla="*/ 765 h 830"/>
                  <a:gd name="T76" fmla="*/ 0 w 446"/>
                  <a:gd name="T77" fmla="*/ 748 h 830"/>
                  <a:gd name="T78" fmla="*/ 0 w 446"/>
                  <a:gd name="T79" fmla="*/ 718 h 830"/>
                  <a:gd name="T80" fmla="*/ 5 w 446"/>
                  <a:gd name="T81" fmla="*/ 682 h 830"/>
                  <a:gd name="T82" fmla="*/ 12 w 446"/>
                  <a:gd name="T83" fmla="*/ 661 h 830"/>
                  <a:gd name="T84" fmla="*/ 17 w 446"/>
                  <a:gd name="T85" fmla="*/ 641 h 830"/>
                  <a:gd name="T86" fmla="*/ 30 w 446"/>
                  <a:gd name="T87" fmla="*/ 598 h 830"/>
                  <a:gd name="T88" fmla="*/ 42 w 446"/>
                  <a:gd name="T89" fmla="*/ 575 h 830"/>
                  <a:gd name="T90" fmla="*/ 63 w 446"/>
                  <a:gd name="T91" fmla="*/ 526 h 830"/>
                  <a:gd name="T92" fmla="*/ 90 w 446"/>
                  <a:gd name="T93" fmla="*/ 473 h 830"/>
                  <a:gd name="T94" fmla="*/ 122 w 446"/>
                  <a:gd name="T95" fmla="*/ 420 h 830"/>
                  <a:gd name="T96" fmla="*/ 156 w 446"/>
                  <a:gd name="T97" fmla="*/ 363 h 830"/>
                  <a:gd name="T98" fmla="*/ 194 w 446"/>
                  <a:gd name="T99" fmla="*/ 304 h 830"/>
                  <a:gd name="T100" fmla="*/ 237 w 446"/>
                  <a:gd name="T101" fmla="*/ 244 h 830"/>
                  <a:gd name="T102" fmla="*/ 282 w 446"/>
                  <a:gd name="T103" fmla="*/ 185 h 830"/>
                  <a:gd name="T104" fmla="*/ 330 w 446"/>
                  <a:gd name="T105" fmla="*/ 122 h 830"/>
                  <a:gd name="T106" fmla="*/ 382 w 446"/>
                  <a:gd name="T107" fmla="*/ 61 h 830"/>
                  <a:gd name="T108" fmla="*/ 434 w 446"/>
                  <a:gd name="T109" fmla="*/ 0 h 83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46"/>
                  <a:gd name="T166" fmla="*/ 0 h 830"/>
                  <a:gd name="T167" fmla="*/ 446 w 446"/>
                  <a:gd name="T168" fmla="*/ 830 h 83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46" h="830">
                    <a:moveTo>
                      <a:pt x="446" y="11"/>
                    </a:moveTo>
                    <a:lnTo>
                      <a:pt x="421" y="40"/>
                    </a:lnTo>
                    <a:lnTo>
                      <a:pt x="394" y="72"/>
                    </a:lnTo>
                    <a:lnTo>
                      <a:pt x="369" y="103"/>
                    </a:lnTo>
                    <a:lnTo>
                      <a:pt x="342" y="133"/>
                    </a:lnTo>
                    <a:lnTo>
                      <a:pt x="320" y="164"/>
                    </a:lnTo>
                    <a:lnTo>
                      <a:pt x="294" y="195"/>
                    </a:lnTo>
                    <a:lnTo>
                      <a:pt x="273" y="223"/>
                    </a:lnTo>
                    <a:lnTo>
                      <a:pt x="249" y="254"/>
                    </a:lnTo>
                    <a:lnTo>
                      <a:pt x="228" y="284"/>
                    </a:lnTo>
                    <a:lnTo>
                      <a:pt x="207" y="313"/>
                    </a:lnTo>
                    <a:lnTo>
                      <a:pt x="187" y="343"/>
                    </a:lnTo>
                    <a:lnTo>
                      <a:pt x="169" y="372"/>
                    </a:lnTo>
                    <a:lnTo>
                      <a:pt x="152" y="401"/>
                    </a:lnTo>
                    <a:lnTo>
                      <a:pt x="135" y="428"/>
                    </a:lnTo>
                    <a:lnTo>
                      <a:pt x="120" y="454"/>
                    </a:lnTo>
                    <a:lnTo>
                      <a:pt x="104" y="481"/>
                    </a:lnTo>
                    <a:lnTo>
                      <a:pt x="90" y="508"/>
                    </a:lnTo>
                    <a:lnTo>
                      <a:pt x="78" y="533"/>
                    </a:lnTo>
                    <a:lnTo>
                      <a:pt x="67" y="557"/>
                    </a:lnTo>
                    <a:lnTo>
                      <a:pt x="57" y="581"/>
                    </a:lnTo>
                    <a:lnTo>
                      <a:pt x="45" y="604"/>
                    </a:lnTo>
                    <a:lnTo>
                      <a:pt x="46" y="602"/>
                    </a:lnTo>
                    <a:lnTo>
                      <a:pt x="40" y="625"/>
                    </a:lnTo>
                    <a:lnTo>
                      <a:pt x="31" y="647"/>
                    </a:lnTo>
                    <a:lnTo>
                      <a:pt x="32" y="645"/>
                    </a:lnTo>
                    <a:lnTo>
                      <a:pt x="28" y="664"/>
                    </a:lnTo>
                    <a:lnTo>
                      <a:pt x="20" y="686"/>
                    </a:lnTo>
                    <a:lnTo>
                      <a:pt x="21" y="685"/>
                    </a:lnTo>
                    <a:lnTo>
                      <a:pt x="18" y="704"/>
                    </a:lnTo>
                    <a:lnTo>
                      <a:pt x="16" y="720"/>
                    </a:lnTo>
                    <a:lnTo>
                      <a:pt x="16" y="733"/>
                    </a:lnTo>
                    <a:lnTo>
                      <a:pt x="16" y="748"/>
                    </a:lnTo>
                    <a:lnTo>
                      <a:pt x="18" y="761"/>
                    </a:lnTo>
                    <a:lnTo>
                      <a:pt x="17" y="760"/>
                    </a:lnTo>
                    <a:lnTo>
                      <a:pt x="22" y="772"/>
                    </a:lnTo>
                    <a:lnTo>
                      <a:pt x="21" y="771"/>
                    </a:lnTo>
                    <a:lnTo>
                      <a:pt x="27" y="781"/>
                    </a:lnTo>
                    <a:lnTo>
                      <a:pt x="26" y="779"/>
                    </a:lnTo>
                    <a:lnTo>
                      <a:pt x="30" y="784"/>
                    </a:lnTo>
                    <a:cubicBezTo>
                      <a:pt x="31" y="785"/>
                      <a:pt x="31" y="786"/>
                      <a:pt x="32" y="787"/>
                    </a:cubicBezTo>
                    <a:lnTo>
                      <a:pt x="33" y="792"/>
                    </a:lnTo>
                    <a:lnTo>
                      <a:pt x="36" y="800"/>
                    </a:lnTo>
                    <a:lnTo>
                      <a:pt x="34" y="797"/>
                    </a:lnTo>
                    <a:lnTo>
                      <a:pt x="38" y="802"/>
                    </a:lnTo>
                    <a:lnTo>
                      <a:pt x="43" y="807"/>
                    </a:lnTo>
                    <a:lnTo>
                      <a:pt x="47" y="811"/>
                    </a:lnTo>
                    <a:lnTo>
                      <a:pt x="44" y="809"/>
                    </a:lnTo>
                    <a:lnTo>
                      <a:pt x="48" y="811"/>
                    </a:lnTo>
                    <a:lnTo>
                      <a:pt x="45" y="810"/>
                    </a:lnTo>
                    <a:lnTo>
                      <a:pt x="51" y="810"/>
                    </a:lnTo>
                    <a:cubicBezTo>
                      <a:pt x="53" y="810"/>
                      <a:pt x="54" y="811"/>
                      <a:pt x="56" y="812"/>
                    </a:cubicBezTo>
                    <a:lnTo>
                      <a:pt x="60" y="815"/>
                    </a:lnTo>
                    <a:lnTo>
                      <a:pt x="52" y="814"/>
                    </a:lnTo>
                    <a:lnTo>
                      <a:pt x="59" y="811"/>
                    </a:lnTo>
                    <a:lnTo>
                      <a:pt x="65" y="826"/>
                    </a:lnTo>
                    <a:lnTo>
                      <a:pt x="58" y="829"/>
                    </a:lnTo>
                    <a:cubicBezTo>
                      <a:pt x="56" y="830"/>
                      <a:pt x="53" y="830"/>
                      <a:pt x="50" y="828"/>
                    </a:cubicBezTo>
                    <a:lnTo>
                      <a:pt x="46" y="825"/>
                    </a:lnTo>
                    <a:lnTo>
                      <a:pt x="51" y="826"/>
                    </a:lnTo>
                    <a:lnTo>
                      <a:pt x="45" y="826"/>
                    </a:lnTo>
                    <a:cubicBezTo>
                      <a:pt x="44" y="826"/>
                      <a:pt x="43" y="826"/>
                      <a:pt x="42" y="826"/>
                    </a:cubicBezTo>
                    <a:lnTo>
                      <a:pt x="38" y="824"/>
                    </a:lnTo>
                    <a:cubicBezTo>
                      <a:pt x="37" y="824"/>
                      <a:pt x="36" y="823"/>
                      <a:pt x="35" y="822"/>
                    </a:cubicBezTo>
                    <a:lnTo>
                      <a:pt x="31" y="817"/>
                    </a:lnTo>
                    <a:lnTo>
                      <a:pt x="26" y="812"/>
                    </a:lnTo>
                    <a:lnTo>
                      <a:pt x="22" y="808"/>
                    </a:lnTo>
                    <a:cubicBezTo>
                      <a:pt x="22" y="807"/>
                      <a:pt x="21" y="806"/>
                      <a:pt x="21" y="805"/>
                    </a:cubicBezTo>
                    <a:lnTo>
                      <a:pt x="18" y="796"/>
                    </a:lnTo>
                    <a:lnTo>
                      <a:pt x="16" y="792"/>
                    </a:lnTo>
                    <a:lnTo>
                      <a:pt x="18" y="795"/>
                    </a:lnTo>
                    <a:lnTo>
                      <a:pt x="14" y="790"/>
                    </a:lnTo>
                    <a:cubicBezTo>
                      <a:pt x="13" y="790"/>
                      <a:pt x="13" y="789"/>
                      <a:pt x="13" y="789"/>
                    </a:cubicBezTo>
                    <a:lnTo>
                      <a:pt x="7" y="779"/>
                    </a:lnTo>
                    <a:cubicBezTo>
                      <a:pt x="7" y="779"/>
                      <a:pt x="7" y="778"/>
                      <a:pt x="7" y="777"/>
                    </a:cubicBezTo>
                    <a:lnTo>
                      <a:pt x="2" y="765"/>
                    </a:lnTo>
                    <a:cubicBezTo>
                      <a:pt x="2" y="764"/>
                      <a:pt x="2" y="764"/>
                      <a:pt x="2" y="763"/>
                    </a:cubicBezTo>
                    <a:lnTo>
                      <a:pt x="0" y="748"/>
                    </a:lnTo>
                    <a:lnTo>
                      <a:pt x="0" y="733"/>
                    </a:lnTo>
                    <a:lnTo>
                      <a:pt x="0" y="718"/>
                    </a:lnTo>
                    <a:lnTo>
                      <a:pt x="2" y="702"/>
                    </a:lnTo>
                    <a:lnTo>
                      <a:pt x="5" y="682"/>
                    </a:lnTo>
                    <a:cubicBezTo>
                      <a:pt x="5" y="682"/>
                      <a:pt x="5" y="681"/>
                      <a:pt x="5" y="681"/>
                    </a:cubicBezTo>
                    <a:lnTo>
                      <a:pt x="12" y="661"/>
                    </a:lnTo>
                    <a:lnTo>
                      <a:pt x="16" y="642"/>
                    </a:lnTo>
                    <a:cubicBezTo>
                      <a:pt x="16" y="641"/>
                      <a:pt x="16" y="641"/>
                      <a:pt x="17" y="641"/>
                    </a:cubicBezTo>
                    <a:lnTo>
                      <a:pt x="25" y="621"/>
                    </a:lnTo>
                    <a:lnTo>
                      <a:pt x="30" y="598"/>
                    </a:lnTo>
                    <a:cubicBezTo>
                      <a:pt x="30" y="598"/>
                      <a:pt x="31" y="597"/>
                      <a:pt x="31" y="597"/>
                    </a:cubicBezTo>
                    <a:lnTo>
                      <a:pt x="42" y="575"/>
                    </a:lnTo>
                    <a:lnTo>
                      <a:pt x="52" y="550"/>
                    </a:lnTo>
                    <a:lnTo>
                      <a:pt x="63" y="526"/>
                    </a:lnTo>
                    <a:lnTo>
                      <a:pt x="76" y="500"/>
                    </a:lnTo>
                    <a:lnTo>
                      <a:pt x="90" y="473"/>
                    </a:lnTo>
                    <a:lnTo>
                      <a:pt x="106" y="445"/>
                    </a:lnTo>
                    <a:lnTo>
                      <a:pt x="122" y="420"/>
                    </a:lnTo>
                    <a:lnTo>
                      <a:pt x="139" y="393"/>
                    </a:lnTo>
                    <a:lnTo>
                      <a:pt x="156" y="363"/>
                    </a:lnTo>
                    <a:lnTo>
                      <a:pt x="174" y="335"/>
                    </a:lnTo>
                    <a:lnTo>
                      <a:pt x="194" y="304"/>
                    </a:lnTo>
                    <a:lnTo>
                      <a:pt x="215" y="275"/>
                    </a:lnTo>
                    <a:lnTo>
                      <a:pt x="237" y="244"/>
                    </a:lnTo>
                    <a:lnTo>
                      <a:pt x="260" y="214"/>
                    </a:lnTo>
                    <a:lnTo>
                      <a:pt x="282" y="185"/>
                    </a:lnTo>
                    <a:lnTo>
                      <a:pt x="307" y="155"/>
                    </a:lnTo>
                    <a:lnTo>
                      <a:pt x="330" y="122"/>
                    </a:lnTo>
                    <a:lnTo>
                      <a:pt x="357" y="93"/>
                    </a:lnTo>
                    <a:lnTo>
                      <a:pt x="382" y="61"/>
                    </a:lnTo>
                    <a:lnTo>
                      <a:pt x="409" y="29"/>
                    </a:lnTo>
                    <a:lnTo>
                      <a:pt x="434" y="0"/>
                    </a:lnTo>
                    <a:lnTo>
                      <a:pt x="446" y="11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16" name="Freeform 105"/>
              <p:cNvSpPr>
                <a:spLocks/>
              </p:cNvSpPr>
              <p:nvPr/>
            </p:nvSpPr>
            <p:spPr bwMode="auto">
              <a:xfrm>
                <a:off x="7156450" y="2220912"/>
                <a:ext cx="1101725" cy="560388"/>
              </a:xfrm>
              <a:custGeom>
                <a:avLst/>
                <a:gdLst>
                  <a:gd name="T0" fmla="*/ 2672 w 2798"/>
                  <a:gd name="T1" fmla="*/ 1319 h 1422"/>
                  <a:gd name="T2" fmla="*/ 2441 w 2798"/>
                  <a:gd name="T3" fmla="*/ 1120 h 1422"/>
                  <a:gd name="T4" fmla="*/ 2214 w 2798"/>
                  <a:gd name="T5" fmla="*/ 933 h 1422"/>
                  <a:gd name="T6" fmla="*/ 1991 w 2798"/>
                  <a:gd name="T7" fmla="*/ 763 h 1422"/>
                  <a:gd name="T8" fmla="*/ 1773 w 2798"/>
                  <a:gd name="T9" fmla="*/ 606 h 1422"/>
                  <a:gd name="T10" fmla="*/ 1560 w 2798"/>
                  <a:gd name="T11" fmla="*/ 468 h 1422"/>
                  <a:gd name="T12" fmla="*/ 1357 w 2798"/>
                  <a:gd name="T13" fmla="*/ 344 h 1422"/>
                  <a:gd name="T14" fmla="*/ 1162 w 2798"/>
                  <a:gd name="T15" fmla="*/ 243 h 1422"/>
                  <a:gd name="T16" fmla="*/ 978 w 2798"/>
                  <a:gd name="T17" fmla="*/ 159 h 1422"/>
                  <a:gd name="T18" fmla="*/ 808 w 2798"/>
                  <a:gd name="T19" fmla="*/ 91 h 1422"/>
                  <a:gd name="T20" fmla="*/ 650 w 2798"/>
                  <a:gd name="T21" fmla="*/ 45 h 1422"/>
                  <a:gd name="T22" fmla="*/ 508 w 2798"/>
                  <a:gd name="T23" fmla="*/ 19 h 1422"/>
                  <a:gd name="T24" fmla="*/ 382 w 2798"/>
                  <a:gd name="T25" fmla="*/ 16 h 1422"/>
                  <a:gd name="T26" fmla="*/ 327 w 2798"/>
                  <a:gd name="T27" fmla="*/ 19 h 1422"/>
                  <a:gd name="T28" fmla="*/ 227 w 2798"/>
                  <a:gd name="T29" fmla="*/ 45 h 1422"/>
                  <a:gd name="T30" fmla="*/ 186 w 2798"/>
                  <a:gd name="T31" fmla="*/ 68 h 1422"/>
                  <a:gd name="T32" fmla="*/ 149 w 2798"/>
                  <a:gd name="T33" fmla="*/ 94 h 1422"/>
                  <a:gd name="T34" fmla="*/ 117 w 2798"/>
                  <a:gd name="T35" fmla="*/ 125 h 1422"/>
                  <a:gd name="T36" fmla="*/ 79 w 2798"/>
                  <a:gd name="T37" fmla="*/ 189 h 1422"/>
                  <a:gd name="T38" fmla="*/ 69 w 2798"/>
                  <a:gd name="T39" fmla="*/ 212 h 1422"/>
                  <a:gd name="T40" fmla="*/ 52 w 2798"/>
                  <a:gd name="T41" fmla="*/ 236 h 1422"/>
                  <a:gd name="T42" fmla="*/ 46 w 2798"/>
                  <a:gd name="T43" fmla="*/ 246 h 1422"/>
                  <a:gd name="T44" fmla="*/ 33 w 2798"/>
                  <a:gd name="T45" fmla="*/ 273 h 1422"/>
                  <a:gd name="T46" fmla="*/ 29 w 2798"/>
                  <a:gd name="T47" fmla="*/ 285 h 1422"/>
                  <a:gd name="T48" fmla="*/ 20 w 2798"/>
                  <a:gd name="T49" fmla="*/ 313 h 1422"/>
                  <a:gd name="T50" fmla="*/ 16 w 2798"/>
                  <a:gd name="T51" fmla="*/ 342 h 1422"/>
                  <a:gd name="T52" fmla="*/ 16 w 2798"/>
                  <a:gd name="T53" fmla="*/ 373 h 1422"/>
                  <a:gd name="T54" fmla="*/ 21 w 2798"/>
                  <a:gd name="T55" fmla="*/ 400 h 1422"/>
                  <a:gd name="T56" fmla="*/ 29 w 2798"/>
                  <a:gd name="T57" fmla="*/ 425 h 1422"/>
                  <a:gd name="T58" fmla="*/ 9 w 2798"/>
                  <a:gd name="T59" fmla="*/ 417 h 1422"/>
                  <a:gd name="T60" fmla="*/ 2 w 2798"/>
                  <a:gd name="T61" fmla="*/ 387 h 1422"/>
                  <a:gd name="T62" fmla="*/ 0 w 2798"/>
                  <a:gd name="T63" fmla="*/ 355 h 1422"/>
                  <a:gd name="T64" fmla="*/ 2 w 2798"/>
                  <a:gd name="T65" fmla="*/ 322 h 1422"/>
                  <a:gd name="T66" fmla="*/ 9 w 2798"/>
                  <a:gd name="T67" fmla="*/ 293 h 1422"/>
                  <a:gd name="T68" fmla="*/ 18 w 2798"/>
                  <a:gd name="T69" fmla="*/ 266 h 1422"/>
                  <a:gd name="T70" fmla="*/ 25 w 2798"/>
                  <a:gd name="T71" fmla="*/ 252 h 1422"/>
                  <a:gd name="T72" fmla="*/ 32 w 2798"/>
                  <a:gd name="T73" fmla="*/ 238 h 1422"/>
                  <a:gd name="T74" fmla="*/ 48 w 2798"/>
                  <a:gd name="T75" fmla="*/ 213 h 1422"/>
                  <a:gd name="T76" fmla="*/ 55 w 2798"/>
                  <a:gd name="T77" fmla="*/ 204 h 1422"/>
                  <a:gd name="T78" fmla="*/ 78 w 2798"/>
                  <a:gd name="T79" fmla="*/ 156 h 1422"/>
                  <a:gd name="T80" fmla="*/ 105 w 2798"/>
                  <a:gd name="T81" fmla="*/ 115 h 1422"/>
                  <a:gd name="T82" fmla="*/ 139 w 2798"/>
                  <a:gd name="T83" fmla="*/ 81 h 1422"/>
                  <a:gd name="T84" fmla="*/ 220 w 2798"/>
                  <a:gd name="T85" fmla="*/ 30 h 1422"/>
                  <a:gd name="T86" fmla="*/ 271 w 2798"/>
                  <a:gd name="T87" fmla="*/ 14 h 1422"/>
                  <a:gd name="T88" fmla="*/ 325 w 2798"/>
                  <a:gd name="T89" fmla="*/ 3 h 1422"/>
                  <a:gd name="T90" fmla="*/ 443 w 2798"/>
                  <a:gd name="T91" fmla="*/ 0 h 1422"/>
                  <a:gd name="T92" fmla="*/ 581 w 2798"/>
                  <a:gd name="T93" fmla="*/ 14 h 1422"/>
                  <a:gd name="T94" fmla="*/ 731 w 2798"/>
                  <a:gd name="T95" fmla="*/ 49 h 1422"/>
                  <a:gd name="T96" fmla="*/ 898 w 2798"/>
                  <a:gd name="T97" fmla="*/ 107 h 1422"/>
                  <a:gd name="T98" fmla="*/ 1075 w 2798"/>
                  <a:gd name="T99" fmla="*/ 184 h 1422"/>
                  <a:gd name="T100" fmla="*/ 1266 w 2798"/>
                  <a:gd name="T101" fmla="*/ 277 h 1422"/>
                  <a:gd name="T102" fmla="*/ 1466 w 2798"/>
                  <a:gd name="T103" fmla="*/ 392 h 1422"/>
                  <a:gd name="T104" fmla="*/ 1674 w 2798"/>
                  <a:gd name="T105" fmla="*/ 523 h 1422"/>
                  <a:gd name="T106" fmla="*/ 1889 w 2798"/>
                  <a:gd name="T107" fmla="*/ 668 h 1422"/>
                  <a:gd name="T108" fmla="*/ 2110 w 2798"/>
                  <a:gd name="T109" fmla="*/ 832 h 1422"/>
                  <a:gd name="T110" fmla="*/ 2338 w 2798"/>
                  <a:gd name="T111" fmla="*/ 1011 h 1422"/>
                  <a:gd name="T112" fmla="*/ 2566 w 2798"/>
                  <a:gd name="T113" fmla="*/ 1203 h 1422"/>
                  <a:gd name="T114" fmla="*/ 2798 w 2798"/>
                  <a:gd name="T115" fmla="*/ 1411 h 142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798"/>
                  <a:gd name="T175" fmla="*/ 0 h 1422"/>
                  <a:gd name="T176" fmla="*/ 2798 w 2798"/>
                  <a:gd name="T177" fmla="*/ 1422 h 142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798" h="1422">
                    <a:moveTo>
                      <a:pt x="2787" y="1422"/>
                    </a:moveTo>
                    <a:lnTo>
                      <a:pt x="2672" y="1319"/>
                    </a:lnTo>
                    <a:lnTo>
                      <a:pt x="2556" y="1215"/>
                    </a:lnTo>
                    <a:lnTo>
                      <a:pt x="2441" y="1120"/>
                    </a:lnTo>
                    <a:lnTo>
                      <a:pt x="2327" y="1023"/>
                    </a:lnTo>
                    <a:lnTo>
                      <a:pt x="2214" y="933"/>
                    </a:lnTo>
                    <a:lnTo>
                      <a:pt x="2100" y="845"/>
                    </a:lnTo>
                    <a:lnTo>
                      <a:pt x="1991" y="763"/>
                    </a:lnTo>
                    <a:lnTo>
                      <a:pt x="1879" y="681"/>
                    </a:lnTo>
                    <a:lnTo>
                      <a:pt x="1773" y="606"/>
                    </a:lnTo>
                    <a:lnTo>
                      <a:pt x="1665" y="536"/>
                    </a:lnTo>
                    <a:lnTo>
                      <a:pt x="1560" y="468"/>
                    </a:lnTo>
                    <a:lnTo>
                      <a:pt x="1458" y="406"/>
                    </a:lnTo>
                    <a:lnTo>
                      <a:pt x="1357" y="344"/>
                    </a:lnTo>
                    <a:lnTo>
                      <a:pt x="1258" y="291"/>
                    </a:lnTo>
                    <a:lnTo>
                      <a:pt x="1162" y="243"/>
                    </a:lnTo>
                    <a:lnTo>
                      <a:pt x="1068" y="199"/>
                    </a:lnTo>
                    <a:lnTo>
                      <a:pt x="978" y="159"/>
                    </a:lnTo>
                    <a:lnTo>
                      <a:pt x="891" y="122"/>
                    </a:lnTo>
                    <a:lnTo>
                      <a:pt x="808" y="91"/>
                    </a:lnTo>
                    <a:lnTo>
                      <a:pt x="726" y="65"/>
                    </a:lnTo>
                    <a:lnTo>
                      <a:pt x="650" y="45"/>
                    </a:lnTo>
                    <a:lnTo>
                      <a:pt x="578" y="30"/>
                    </a:lnTo>
                    <a:lnTo>
                      <a:pt x="508" y="19"/>
                    </a:lnTo>
                    <a:lnTo>
                      <a:pt x="443" y="16"/>
                    </a:lnTo>
                    <a:lnTo>
                      <a:pt x="382" y="16"/>
                    </a:lnTo>
                    <a:lnTo>
                      <a:pt x="325" y="19"/>
                    </a:lnTo>
                    <a:lnTo>
                      <a:pt x="327" y="19"/>
                    </a:lnTo>
                    <a:lnTo>
                      <a:pt x="274" y="30"/>
                    </a:lnTo>
                    <a:lnTo>
                      <a:pt x="227" y="45"/>
                    </a:lnTo>
                    <a:lnTo>
                      <a:pt x="228" y="44"/>
                    </a:lnTo>
                    <a:lnTo>
                      <a:pt x="186" y="68"/>
                    </a:lnTo>
                    <a:lnTo>
                      <a:pt x="148" y="95"/>
                    </a:lnTo>
                    <a:lnTo>
                      <a:pt x="149" y="94"/>
                    </a:lnTo>
                    <a:lnTo>
                      <a:pt x="116" y="127"/>
                    </a:lnTo>
                    <a:lnTo>
                      <a:pt x="117" y="125"/>
                    </a:lnTo>
                    <a:lnTo>
                      <a:pt x="92" y="165"/>
                    </a:lnTo>
                    <a:lnTo>
                      <a:pt x="79" y="189"/>
                    </a:lnTo>
                    <a:lnTo>
                      <a:pt x="70" y="210"/>
                    </a:lnTo>
                    <a:cubicBezTo>
                      <a:pt x="69" y="211"/>
                      <a:pt x="69" y="211"/>
                      <a:pt x="69" y="212"/>
                    </a:cubicBezTo>
                    <a:lnTo>
                      <a:pt x="60" y="223"/>
                    </a:lnTo>
                    <a:lnTo>
                      <a:pt x="52" y="236"/>
                    </a:lnTo>
                    <a:lnTo>
                      <a:pt x="45" y="247"/>
                    </a:lnTo>
                    <a:lnTo>
                      <a:pt x="46" y="246"/>
                    </a:lnTo>
                    <a:lnTo>
                      <a:pt x="40" y="259"/>
                    </a:lnTo>
                    <a:lnTo>
                      <a:pt x="33" y="273"/>
                    </a:lnTo>
                    <a:lnTo>
                      <a:pt x="33" y="271"/>
                    </a:lnTo>
                    <a:lnTo>
                      <a:pt x="29" y="285"/>
                    </a:lnTo>
                    <a:lnTo>
                      <a:pt x="25" y="298"/>
                    </a:lnTo>
                    <a:lnTo>
                      <a:pt x="20" y="313"/>
                    </a:lnTo>
                    <a:lnTo>
                      <a:pt x="18" y="326"/>
                    </a:lnTo>
                    <a:lnTo>
                      <a:pt x="16" y="342"/>
                    </a:lnTo>
                    <a:lnTo>
                      <a:pt x="16" y="355"/>
                    </a:lnTo>
                    <a:lnTo>
                      <a:pt x="16" y="373"/>
                    </a:lnTo>
                    <a:lnTo>
                      <a:pt x="18" y="385"/>
                    </a:lnTo>
                    <a:lnTo>
                      <a:pt x="21" y="400"/>
                    </a:lnTo>
                    <a:lnTo>
                      <a:pt x="25" y="412"/>
                    </a:lnTo>
                    <a:lnTo>
                      <a:pt x="29" y="425"/>
                    </a:lnTo>
                    <a:lnTo>
                      <a:pt x="14" y="430"/>
                    </a:lnTo>
                    <a:lnTo>
                      <a:pt x="9" y="417"/>
                    </a:lnTo>
                    <a:lnTo>
                      <a:pt x="5" y="403"/>
                    </a:lnTo>
                    <a:lnTo>
                      <a:pt x="2" y="387"/>
                    </a:lnTo>
                    <a:lnTo>
                      <a:pt x="0" y="373"/>
                    </a:lnTo>
                    <a:lnTo>
                      <a:pt x="0" y="355"/>
                    </a:lnTo>
                    <a:lnTo>
                      <a:pt x="0" y="341"/>
                    </a:lnTo>
                    <a:lnTo>
                      <a:pt x="2" y="322"/>
                    </a:lnTo>
                    <a:lnTo>
                      <a:pt x="5" y="309"/>
                    </a:lnTo>
                    <a:lnTo>
                      <a:pt x="9" y="293"/>
                    </a:lnTo>
                    <a:lnTo>
                      <a:pt x="14" y="280"/>
                    </a:lnTo>
                    <a:lnTo>
                      <a:pt x="18" y="266"/>
                    </a:lnTo>
                    <a:cubicBezTo>
                      <a:pt x="18" y="266"/>
                      <a:pt x="18" y="266"/>
                      <a:pt x="18" y="265"/>
                    </a:cubicBezTo>
                    <a:lnTo>
                      <a:pt x="25" y="252"/>
                    </a:lnTo>
                    <a:lnTo>
                      <a:pt x="31" y="239"/>
                    </a:lnTo>
                    <a:cubicBezTo>
                      <a:pt x="31" y="239"/>
                      <a:pt x="31" y="238"/>
                      <a:pt x="32" y="238"/>
                    </a:cubicBezTo>
                    <a:lnTo>
                      <a:pt x="39" y="227"/>
                    </a:lnTo>
                    <a:lnTo>
                      <a:pt x="48" y="213"/>
                    </a:lnTo>
                    <a:lnTo>
                      <a:pt x="56" y="202"/>
                    </a:lnTo>
                    <a:lnTo>
                      <a:pt x="55" y="204"/>
                    </a:lnTo>
                    <a:lnTo>
                      <a:pt x="65" y="181"/>
                    </a:lnTo>
                    <a:lnTo>
                      <a:pt x="78" y="156"/>
                    </a:lnTo>
                    <a:lnTo>
                      <a:pt x="104" y="117"/>
                    </a:lnTo>
                    <a:cubicBezTo>
                      <a:pt x="104" y="116"/>
                      <a:pt x="105" y="116"/>
                      <a:pt x="105" y="115"/>
                    </a:cubicBezTo>
                    <a:lnTo>
                      <a:pt x="138" y="82"/>
                    </a:lnTo>
                    <a:cubicBezTo>
                      <a:pt x="138" y="82"/>
                      <a:pt x="138" y="82"/>
                      <a:pt x="139" y="81"/>
                    </a:cubicBezTo>
                    <a:lnTo>
                      <a:pt x="178" y="54"/>
                    </a:lnTo>
                    <a:lnTo>
                      <a:pt x="220" y="30"/>
                    </a:lnTo>
                    <a:cubicBezTo>
                      <a:pt x="221" y="30"/>
                      <a:pt x="221" y="30"/>
                      <a:pt x="222" y="30"/>
                    </a:cubicBezTo>
                    <a:lnTo>
                      <a:pt x="271" y="14"/>
                    </a:lnTo>
                    <a:lnTo>
                      <a:pt x="323" y="3"/>
                    </a:lnTo>
                    <a:cubicBezTo>
                      <a:pt x="324" y="3"/>
                      <a:pt x="324" y="3"/>
                      <a:pt x="325" y="3"/>
                    </a:cubicBezTo>
                    <a:lnTo>
                      <a:pt x="382" y="0"/>
                    </a:lnTo>
                    <a:lnTo>
                      <a:pt x="443" y="0"/>
                    </a:lnTo>
                    <a:lnTo>
                      <a:pt x="511" y="3"/>
                    </a:lnTo>
                    <a:lnTo>
                      <a:pt x="581" y="14"/>
                    </a:lnTo>
                    <a:lnTo>
                      <a:pt x="654" y="29"/>
                    </a:lnTo>
                    <a:lnTo>
                      <a:pt x="731" y="49"/>
                    </a:lnTo>
                    <a:lnTo>
                      <a:pt x="813" y="76"/>
                    </a:lnTo>
                    <a:lnTo>
                      <a:pt x="898" y="107"/>
                    </a:lnTo>
                    <a:lnTo>
                      <a:pt x="984" y="145"/>
                    </a:lnTo>
                    <a:lnTo>
                      <a:pt x="1075" y="184"/>
                    </a:lnTo>
                    <a:lnTo>
                      <a:pt x="1169" y="229"/>
                    </a:lnTo>
                    <a:lnTo>
                      <a:pt x="1266" y="277"/>
                    </a:lnTo>
                    <a:lnTo>
                      <a:pt x="1366" y="330"/>
                    </a:lnTo>
                    <a:lnTo>
                      <a:pt x="1466" y="392"/>
                    </a:lnTo>
                    <a:lnTo>
                      <a:pt x="1569" y="454"/>
                    </a:lnTo>
                    <a:lnTo>
                      <a:pt x="1674" y="523"/>
                    </a:lnTo>
                    <a:lnTo>
                      <a:pt x="1782" y="593"/>
                    </a:lnTo>
                    <a:lnTo>
                      <a:pt x="1889" y="668"/>
                    </a:lnTo>
                    <a:lnTo>
                      <a:pt x="2001" y="750"/>
                    </a:lnTo>
                    <a:lnTo>
                      <a:pt x="2110" y="832"/>
                    </a:lnTo>
                    <a:lnTo>
                      <a:pt x="2224" y="920"/>
                    </a:lnTo>
                    <a:lnTo>
                      <a:pt x="2338" y="1011"/>
                    </a:lnTo>
                    <a:lnTo>
                      <a:pt x="2451" y="1108"/>
                    </a:lnTo>
                    <a:lnTo>
                      <a:pt x="2566" y="1203"/>
                    </a:lnTo>
                    <a:lnTo>
                      <a:pt x="2683" y="1307"/>
                    </a:lnTo>
                    <a:lnTo>
                      <a:pt x="2798" y="1411"/>
                    </a:lnTo>
                    <a:lnTo>
                      <a:pt x="2787" y="1422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17" name="Freeform 106"/>
              <p:cNvSpPr>
                <a:spLocks/>
              </p:cNvSpPr>
              <p:nvPr/>
            </p:nvSpPr>
            <p:spPr bwMode="auto">
              <a:xfrm>
                <a:off x="8240712" y="2428875"/>
                <a:ext cx="49213" cy="369888"/>
              </a:xfrm>
              <a:custGeom>
                <a:avLst/>
                <a:gdLst>
                  <a:gd name="T0" fmla="*/ 33 w 125"/>
                  <a:gd name="T1" fmla="*/ 892 h 938"/>
                  <a:gd name="T2" fmla="*/ 52 w 125"/>
                  <a:gd name="T3" fmla="*/ 808 h 938"/>
                  <a:gd name="T4" fmla="*/ 66 w 125"/>
                  <a:gd name="T5" fmla="*/ 729 h 938"/>
                  <a:gd name="T6" fmla="*/ 79 w 125"/>
                  <a:gd name="T7" fmla="*/ 649 h 938"/>
                  <a:gd name="T8" fmla="*/ 90 w 125"/>
                  <a:gd name="T9" fmla="*/ 572 h 938"/>
                  <a:gd name="T10" fmla="*/ 98 w 125"/>
                  <a:gd name="T11" fmla="*/ 500 h 938"/>
                  <a:gd name="T12" fmla="*/ 103 w 125"/>
                  <a:gd name="T13" fmla="*/ 431 h 938"/>
                  <a:gd name="T14" fmla="*/ 107 w 125"/>
                  <a:gd name="T15" fmla="*/ 362 h 938"/>
                  <a:gd name="T16" fmla="*/ 109 w 125"/>
                  <a:gd name="T17" fmla="*/ 303 h 938"/>
                  <a:gd name="T18" fmla="*/ 107 w 125"/>
                  <a:gd name="T19" fmla="*/ 244 h 938"/>
                  <a:gd name="T20" fmla="*/ 106 w 125"/>
                  <a:gd name="T21" fmla="*/ 193 h 938"/>
                  <a:gd name="T22" fmla="*/ 99 w 125"/>
                  <a:gd name="T23" fmla="*/ 149 h 938"/>
                  <a:gd name="T24" fmla="*/ 91 w 125"/>
                  <a:gd name="T25" fmla="*/ 108 h 938"/>
                  <a:gd name="T26" fmla="*/ 82 w 125"/>
                  <a:gd name="T27" fmla="*/ 77 h 938"/>
                  <a:gd name="T28" fmla="*/ 71 w 125"/>
                  <a:gd name="T29" fmla="*/ 52 h 938"/>
                  <a:gd name="T30" fmla="*/ 64 w 125"/>
                  <a:gd name="T31" fmla="*/ 44 h 938"/>
                  <a:gd name="T32" fmla="*/ 58 w 125"/>
                  <a:gd name="T33" fmla="*/ 36 h 938"/>
                  <a:gd name="T34" fmla="*/ 46 w 125"/>
                  <a:gd name="T35" fmla="*/ 29 h 938"/>
                  <a:gd name="T36" fmla="*/ 49 w 125"/>
                  <a:gd name="T37" fmla="*/ 26 h 938"/>
                  <a:gd name="T38" fmla="*/ 37 w 125"/>
                  <a:gd name="T39" fmla="*/ 23 h 938"/>
                  <a:gd name="T40" fmla="*/ 38 w 125"/>
                  <a:gd name="T41" fmla="*/ 21 h 938"/>
                  <a:gd name="T42" fmla="*/ 28 w 125"/>
                  <a:gd name="T43" fmla="*/ 18 h 938"/>
                  <a:gd name="T44" fmla="*/ 29 w 125"/>
                  <a:gd name="T45" fmla="*/ 16 h 938"/>
                  <a:gd name="T46" fmla="*/ 17 w 125"/>
                  <a:gd name="T47" fmla="*/ 16 h 938"/>
                  <a:gd name="T48" fmla="*/ 20 w 125"/>
                  <a:gd name="T49" fmla="*/ 14 h 938"/>
                  <a:gd name="T50" fmla="*/ 14 w 125"/>
                  <a:gd name="T51" fmla="*/ 19 h 938"/>
                  <a:gd name="T52" fmla="*/ 0 w 125"/>
                  <a:gd name="T53" fmla="*/ 10 h 938"/>
                  <a:gd name="T54" fmla="*/ 3 w 125"/>
                  <a:gd name="T55" fmla="*/ 8 h 938"/>
                  <a:gd name="T56" fmla="*/ 13 w 125"/>
                  <a:gd name="T57" fmla="*/ 0 h 938"/>
                  <a:gd name="T58" fmla="*/ 24 w 125"/>
                  <a:gd name="T59" fmla="*/ 0 h 938"/>
                  <a:gd name="T60" fmla="*/ 34 w 125"/>
                  <a:gd name="T61" fmla="*/ 2 h 938"/>
                  <a:gd name="T62" fmla="*/ 35 w 125"/>
                  <a:gd name="T63" fmla="*/ 4 h 938"/>
                  <a:gd name="T64" fmla="*/ 46 w 125"/>
                  <a:gd name="T65" fmla="*/ 8 h 938"/>
                  <a:gd name="T66" fmla="*/ 44 w 125"/>
                  <a:gd name="T67" fmla="*/ 10 h 938"/>
                  <a:gd name="T68" fmla="*/ 56 w 125"/>
                  <a:gd name="T69" fmla="*/ 14 h 938"/>
                  <a:gd name="T70" fmla="*/ 57 w 125"/>
                  <a:gd name="T71" fmla="*/ 17 h 938"/>
                  <a:gd name="T72" fmla="*/ 68 w 125"/>
                  <a:gd name="T73" fmla="*/ 24 h 938"/>
                  <a:gd name="T74" fmla="*/ 84 w 125"/>
                  <a:gd name="T75" fmla="*/ 43 h 938"/>
                  <a:gd name="T76" fmla="*/ 90 w 125"/>
                  <a:gd name="T77" fmla="*/ 56 h 938"/>
                  <a:gd name="T78" fmla="*/ 103 w 125"/>
                  <a:gd name="T79" fmla="*/ 87 h 938"/>
                  <a:gd name="T80" fmla="*/ 111 w 125"/>
                  <a:gd name="T81" fmla="*/ 124 h 938"/>
                  <a:gd name="T82" fmla="*/ 119 w 125"/>
                  <a:gd name="T83" fmla="*/ 168 h 938"/>
                  <a:gd name="T84" fmla="*/ 123 w 125"/>
                  <a:gd name="T85" fmla="*/ 218 h 938"/>
                  <a:gd name="T86" fmla="*/ 125 w 125"/>
                  <a:gd name="T87" fmla="*/ 272 h 938"/>
                  <a:gd name="T88" fmla="*/ 125 w 125"/>
                  <a:gd name="T89" fmla="*/ 332 h 938"/>
                  <a:gd name="T90" fmla="*/ 121 w 125"/>
                  <a:gd name="T91" fmla="*/ 398 h 938"/>
                  <a:gd name="T92" fmla="*/ 118 w 125"/>
                  <a:gd name="T93" fmla="*/ 465 h 938"/>
                  <a:gd name="T94" fmla="*/ 110 w 125"/>
                  <a:gd name="T95" fmla="*/ 537 h 938"/>
                  <a:gd name="T96" fmla="*/ 102 w 125"/>
                  <a:gd name="T97" fmla="*/ 613 h 938"/>
                  <a:gd name="T98" fmla="*/ 90 w 125"/>
                  <a:gd name="T99" fmla="*/ 692 h 938"/>
                  <a:gd name="T100" fmla="*/ 75 w 125"/>
                  <a:gd name="T101" fmla="*/ 772 h 938"/>
                  <a:gd name="T102" fmla="*/ 57 w 125"/>
                  <a:gd name="T103" fmla="*/ 853 h 938"/>
                  <a:gd name="T104" fmla="*/ 40 w 125"/>
                  <a:gd name="T105" fmla="*/ 938 h 93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25"/>
                  <a:gd name="T160" fmla="*/ 0 h 938"/>
                  <a:gd name="T161" fmla="*/ 125 w 125"/>
                  <a:gd name="T162" fmla="*/ 938 h 93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25" h="938">
                    <a:moveTo>
                      <a:pt x="24" y="935"/>
                    </a:moveTo>
                    <a:lnTo>
                      <a:pt x="33" y="892"/>
                    </a:lnTo>
                    <a:lnTo>
                      <a:pt x="41" y="850"/>
                    </a:lnTo>
                    <a:lnTo>
                      <a:pt x="52" y="808"/>
                    </a:lnTo>
                    <a:lnTo>
                      <a:pt x="60" y="769"/>
                    </a:lnTo>
                    <a:lnTo>
                      <a:pt x="66" y="729"/>
                    </a:lnTo>
                    <a:lnTo>
                      <a:pt x="74" y="689"/>
                    </a:lnTo>
                    <a:lnTo>
                      <a:pt x="79" y="649"/>
                    </a:lnTo>
                    <a:lnTo>
                      <a:pt x="86" y="610"/>
                    </a:lnTo>
                    <a:lnTo>
                      <a:pt x="90" y="572"/>
                    </a:lnTo>
                    <a:lnTo>
                      <a:pt x="94" y="536"/>
                    </a:lnTo>
                    <a:lnTo>
                      <a:pt x="98" y="500"/>
                    </a:lnTo>
                    <a:lnTo>
                      <a:pt x="102" y="464"/>
                    </a:lnTo>
                    <a:lnTo>
                      <a:pt x="103" y="431"/>
                    </a:lnTo>
                    <a:lnTo>
                      <a:pt x="106" y="397"/>
                    </a:lnTo>
                    <a:lnTo>
                      <a:pt x="107" y="362"/>
                    </a:lnTo>
                    <a:lnTo>
                      <a:pt x="109" y="331"/>
                    </a:lnTo>
                    <a:lnTo>
                      <a:pt x="109" y="303"/>
                    </a:lnTo>
                    <a:lnTo>
                      <a:pt x="109" y="272"/>
                    </a:lnTo>
                    <a:lnTo>
                      <a:pt x="107" y="244"/>
                    </a:lnTo>
                    <a:lnTo>
                      <a:pt x="107" y="218"/>
                    </a:lnTo>
                    <a:lnTo>
                      <a:pt x="106" y="193"/>
                    </a:lnTo>
                    <a:lnTo>
                      <a:pt x="103" y="169"/>
                    </a:lnTo>
                    <a:lnTo>
                      <a:pt x="99" y="149"/>
                    </a:lnTo>
                    <a:lnTo>
                      <a:pt x="95" y="127"/>
                    </a:lnTo>
                    <a:lnTo>
                      <a:pt x="91" y="108"/>
                    </a:lnTo>
                    <a:lnTo>
                      <a:pt x="87" y="90"/>
                    </a:lnTo>
                    <a:lnTo>
                      <a:pt x="82" y="77"/>
                    </a:lnTo>
                    <a:lnTo>
                      <a:pt x="76" y="63"/>
                    </a:lnTo>
                    <a:lnTo>
                      <a:pt x="71" y="52"/>
                    </a:lnTo>
                    <a:lnTo>
                      <a:pt x="72" y="54"/>
                    </a:lnTo>
                    <a:lnTo>
                      <a:pt x="64" y="44"/>
                    </a:lnTo>
                    <a:lnTo>
                      <a:pt x="56" y="34"/>
                    </a:lnTo>
                    <a:lnTo>
                      <a:pt x="58" y="36"/>
                    </a:lnTo>
                    <a:lnTo>
                      <a:pt x="49" y="32"/>
                    </a:lnTo>
                    <a:cubicBezTo>
                      <a:pt x="48" y="31"/>
                      <a:pt x="47" y="30"/>
                      <a:pt x="46" y="29"/>
                    </a:cubicBezTo>
                    <a:lnTo>
                      <a:pt x="42" y="22"/>
                    </a:lnTo>
                    <a:lnTo>
                      <a:pt x="49" y="26"/>
                    </a:lnTo>
                    <a:lnTo>
                      <a:pt x="44" y="26"/>
                    </a:lnTo>
                    <a:cubicBezTo>
                      <a:pt x="41" y="26"/>
                      <a:pt x="39" y="25"/>
                      <a:pt x="37" y="23"/>
                    </a:cubicBezTo>
                    <a:lnTo>
                      <a:pt x="34" y="18"/>
                    </a:lnTo>
                    <a:lnTo>
                      <a:pt x="38" y="21"/>
                    </a:lnTo>
                    <a:lnTo>
                      <a:pt x="31" y="19"/>
                    </a:lnTo>
                    <a:cubicBezTo>
                      <a:pt x="30" y="19"/>
                      <a:pt x="29" y="19"/>
                      <a:pt x="28" y="18"/>
                    </a:cubicBezTo>
                    <a:lnTo>
                      <a:pt x="24" y="15"/>
                    </a:lnTo>
                    <a:lnTo>
                      <a:pt x="29" y="16"/>
                    </a:lnTo>
                    <a:lnTo>
                      <a:pt x="24" y="16"/>
                    </a:lnTo>
                    <a:lnTo>
                      <a:pt x="17" y="16"/>
                    </a:lnTo>
                    <a:lnTo>
                      <a:pt x="13" y="16"/>
                    </a:lnTo>
                    <a:lnTo>
                      <a:pt x="20" y="14"/>
                    </a:lnTo>
                    <a:lnTo>
                      <a:pt x="16" y="18"/>
                    </a:lnTo>
                    <a:cubicBezTo>
                      <a:pt x="15" y="19"/>
                      <a:pt x="15" y="19"/>
                      <a:pt x="14" y="19"/>
                    </a:cubicBezTo>
                    <a:lnTo>
                      <a:pt x="11" y="23"/>
                    </a:lnTo>
                    <a:lnTo>
                      <a:pt x="0" y="10"/>
                    </a:lnTo>
                    <a:lnTo>
                      <a:pt x="4" y="7"/>
                    </a:lnTo>
                    <a:lnTo>
                      <a:pt x="3" y="8"/>
                    </a:lnTo>
                    <a:lnTo>
                      <a:pt x="7" y="3"/>
                    </a:lnTo>
                    <a:cubicBezTo>
                      <a:pt x="9" y="2"/>
                      <a:pt x="11" y="0"/>
                      <a:pt x="13" y="0"/>
                    </a:cubicBezTo>
                    <a:lnTo>
                      <a:pt x="17" y="0"/>
                    </a:lnTo>
                    <a:lnTo>
                      <a:pt x="24" y="0"/>
                    </a:lnTo>
                    <a:lnTo>
                      <a:pt x="29" y="0"/>
                    </a:lnTo>
                    <a:cubicBezTo>
                      <a:pt x="31" y="0"/>
                      <a:pt x="33" y="1"/>
                      <a:pt x="34" y="2"/>
                    </a:cubicBezTo>
                    <a:lnTo>
                      <a:pt x="38" y="5"/>
                    </a:lnTo>
                    <a:lnTo>
                      <a:pt x="35" y="4"/>
                    </a:lnTo>
                    <a:lnTo>
                      <a:pt x="42" y="5"/>
                    </a:lnTo>
                    <a:cubicBezTo>
                      <a:pt x="43" y="6"/>
                      <a:pt x="45" y="7"/>
                      <a:pt x="46" y="8"/>
                    </a:cubicBezTo>
                    <a:lnTo>
                      <a:pt x="50" y="13"/>
                    </a:lnTo>
                    <a:lnTo>
                      <a:pt x="44" y="10"/>
                    </a:lnTo>
                    <a:lnTo>
                      <a:pt x="49" y="10"/>
                    </a:lnTo>
                    <a:cubicBezTo>
                      <a:pt x="52" y="10"/>
                      <a:pt x="54" y="11"/>
                      <a:pt x="56" y="14"/>
                    </a:cubicBezTo>
                    <a:lnTo>
                      <a:pt x="60" y="20"/>
                    </a:lnTo>
                    <a:lnTo>
                      <a:pt x="57" y="17"/>
                    </a:lnTo>
                    <a:lnTo>
                      <a:pt x="66" y="22"/>
                    </a:lnTo>
                    <a:cubicBezTo>
                      <a:pt x="67" y="23"/>
                      <a:pt x="68" y="23"/>
                      <a:pt x="68" y="24"/>
                    </a:cubicBezTo>
                    <a:lnTo>
                      <a:pt x="76" y="34"/>
                    </a:lnTo>
                    <a:lnTo>
                      <a:pt x="84" y="43"/>
                    </a:lnTo>
                    <a:cubicBezTo>
                      <a:pt x="85" y="44"/>
                      <a:pt x="85" y="44"/>
                      <a:pt x="85" y="45"/>
                    </a:cubicBezTo>
                    <a:lnTo>
                      <a:pt x="90" y="56"/>
                    </a:lnTo>
                    <a:lnTo>
                      <a:pt x="97" y="71"/>
                    </a:lnTo>
                    <a:lnTo>
                      <a:pt x="103" y="87"/>
                    </a:lnTo>
                    <a:lnTo>
                      <a:pt x="107" y="104"/>
                    </a:lnTo>
                    <a:lnTo>
                      <a:pt x="111" y="124"/>
                    </a:lnTo>
                    <a:lnTo>
                      <a:pt x="115" y="146"/>
                    </a:lnTo>
                    <a:lnTo>
                      <a:pt x="119" y="168"/>
                    </a:lnTo>
                    <a:lnTo>
                      <a:pt x="122" y="192"/>
                    </a:lnTo>
                    <a:lnTo>
                      <a:pt x="123" y="218"/>
                    </a:lnTo>
                    <a:lnTo>
                      <a:pt x="123" y="243"/>
                    </a:lnTo>
                    <a:lnTo>
                      <a:pt x="125" y="272"/>
                    </a:lnTo>
                    <a:lnTo>
                      <a:pt x="125" y="303"/>
                    </a:lnTo>
                    <a:lnTo>
                      <a:pt x="125" y="332"/>
                    </a:lnTo>
                    <a:lnTo>
                      <a:pt x="123" y="362"/>
                    </a:lnTo>
                    <a:lnTo>
                      <a:pt x="121" y="398"/>
                    </a:lnTo>
                    <a:lnTo>
                      <a:pt x="119" y="431"/>
                    </a:lnTo>
                    <a:lnTo>
                      <a:pt x="118" y="465"/>
                    </a:lnTo>
                    <a:lnTo>
                      <a:pt x="114" y="502"/>
                    </a:lnTo>
                    <a:lnTo>
                      <a:pt x="110" y="537"/>
                    </a:lnTo>
                    <a:lnTo>
                      <a:pt x="106" y="574"/>
                    </a:lnTo>
                    <a:lnTo>
                      <a:pt x="102" y="613"/>
                    </a:lnTo>
                    <a:lnTo>
                      <a:pt x="95" y="651"/>
                    </a:lnTo>
                    <a:lnTo>
                      <a:pt x="90" y="692"/>
                    </a:lnTo>
                    <a:lnTo>
                      <a:pt x="82" y="731"/>
                    </a:lnTo>
                    <a:lnTo>
                      <a:pt x="75" y="772"/>
                    </a:lnTo>
                    <a:lnTo>
                      <a:pt x="67" y="812"/>
                    </a:lnTo>
                    <a:lnTo>
                      <a:pt x="57" y="853"/>
                    </a:lnTo>
                    <a:lnTo>
                      <a:pt x="49" y="895"/>
                    </a:lnTo>
                    <a:lnTo>
                      <a:pt x="40" y="938"/>
                    </a:lnTo>
                    <a:lnTo>
                      <a:pt x="24" y="935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105" name="Group 143"/>
            <p:cNvGrpSpPr>
              <a:grpSpLocks/>
            </p:cNvGrpSpPr>
            <p:nvPr/>
          </p:nvGrpSpPr>
          <p:grpSpPr bwMode="auto">
            <a:xfrm rot="-2404642">
              <a:off x="7237651" y="2589902"/>
              <a:ext cx="1133475" cy="882651"/>
              <a:chOff x="7156450" y="2220912"/>
              <a:chExt cx="1133475" cy="882651"/>
            </a:xfrm>
          </p:grpSpPr>
          <p:sp>
            <p:nvSpPr>
              <p:cNvPr id="2106" name="Freeform 101"/>
              <p:cNvSpPr>
                <a:spLocks/>
              </p:cNvSpPr>
              <p:nvPr/>
            </p:nvSpPr>
            <p:spPr bwMode="auto">
              <a:xfrm>
                <a:off x="8110537" y="2778125"/>
                <a:ext cx="153988" cy="325438"/>
              </a:xfrm>
              <a:custGeom>
                <a:avLst/>
                <a:gdLst>
                  <a:gd name="T0" fmla="*/ 381 w 392"/>
                  <a:gd name="T1" fmla="*/ 46 h 827"/>
                  <a:gd name="T2" fmla="*/ 362 w 392"/>
                  <a:gd name="T3" fmla="*/ 128 h 827"/>
                  <a:gd name="T4" fmla="*/ 340 w 392"/>
                  <a:gd name="T5" fmla="*/ 208 h 827"/>
                  <a:gd name="T6" fmla="*/ 316 w 392"/>
                  <a:gd name="T7" fmla="*/ 287 h 827"/>
                  <a:gd name="T8" fmla="*/ 306 w 392"/>
                  <a:gd name="T9" fmla="*/ 326 h 827"/>
                  <a:gd name="T10" fmla="*/ 278 w 392"/>
                  <a:gd name="T11" fmla="*/ 396 h 827"/>
                  <a:gd name="T12" fmla="*/ 255 w 392"/>
                  <a:gd name="T13" fmla="*/ 464 h 827"/>
                  <a:gd name="T14" fmla="*/ 229 w 392"/>
                  <a:gd name="T15" fmla="*/ 528 h 827"/>
                  <a:gd name="T16" fmla="*/ 205 w 392"/>
                  <a:gd name="T17" fmla="*/ 586 h 827"/>
                  <a:gd name="T18" fmla="*/ 179 w 392"/>
                  <a:gd name="T19" fmla="*/ 638 h 827"/>
                  <a:gd name="T20" fmla="*/ 153 w 392"/>
                  <a:gd name="T21" fmla="*/ 685 h 827"/>
                  <a:gd name="T22" fmla="*/ 128 w 392"/>
                  <a:gd name="T23" fmla="*/ 725 h 827"/>
                  <a:gd name="T24" fmla="*/ 105 w 392"/>
                  <a:gd name="T25" fmla="*/ 759 h 827"/>
                  <a:gd name="T26" fmla="*/ 79 w 392"/>
                  <a:gd name="T27" fmla="*/ 787 h 827"/>
                  <a:gd name="T28" fmla="*/ 67 w 392"/>
                  <a:gd name="T29" fmla="*/ 801 h 827"/>
                  <a:gd name="T30" fmla="*/ 45 w 392"/>
                  <a:gd name="T31" fmla="*/ 815 h 827"/>
                  <a:gd name="T32" fmla="*/ 34 w 392"/>
                  <a:gd name="T33" fmla="*/ 821 h 827"/>
                  <a:gd name="T34" fmla="*/ 20 w 392"/>
                  <a:gd name="T35" fmla="*/ 823 h 827"/>
                  <a:gd name="T36" fmla="*/ 12 w 392"/>
                  <a:gd name="T37" fmla="*/ 826 h 827"/>
                  <a:gd name="T38" fmla="*/ 0 w 392"/>
                  <a:gd name="T39" fmla="*/ 822 h 827"/>
                  <a:gd name="T40" fmla="*/ 0 w 392"/>
                  <a:gd name="T41" fmla="*/ 823 h 827"/>
                  <a:gd name="T42" fmla="*/ 5 w 392"/>
                  <a:gd name="T43" fmla="*/ 807 h 827"/>
                  <a:gd name="T44" fmla="*/ 14 w 392"/>
                  <a:gd name="T45" fmla="*/ 812 h 827"/>
                  <a:gd name="T46" fmla="*/ 17 w 392"/>
                  <a:gd name="T47" fmla="*/ 808 h 827"/>
                  <a:gd name="T48" fmla="*/ 30 w 392"/>
                  <a:gd name="T49" fmla="*/ 806 h 827"/>
                  <a:gd name="T50" fmla="*/ 37 w 392"/>
                  <a:gd name="T51" fmla="*/ 802 h 827"/>
                  <a:gd name="T52" fmla="*/ 48 w 392"/>
                  <a:gd name="T53" fmla="*/ 794 h 827"/>
                  <a:gd name="T54" fmla="*/ 56 w 392"/>
                  <a:gd name="T55" fmla="*/ 789 h 827"/>
                  <a:gd name="T56" fmla="*/ 79 w 392"/>
                  <a:gd name="T57" fmla="*/ 765 h 827"/>
                  <a:gd name="T58" fmla="*/ 102 w 392"/>
                  <a:gd name="T59" fmla="*/ 734 h 827"/>
                  <a:gd name="T60" fmla="*/ 127 w 392"/>
                  <a:gd name="T61" fmla="*/ 698 h 827"/>
                  <a:gd name="T62" fmla="*/ 152 w 392"/>
                  <a:gd name="T63" fmla="*/ 654 h 827"/>
                  <a:gd name="T64" fmla="*/ 177 w 392"/>
                  <a:gd name="T65" fmla="*/ 607 h 827"/>
                  <a:gd name="T66" fmla="*/ 202 w 392"/>
                  <a:gd name="T67" fmla="*/ 551 h 827"/>
                  <a:gd name="T68" fmla="*/ 227 w 392"/>
                  <a:gd name="T69" fmla="*/ 490 h 827"/>
                  <a:gd name="T70" fmla="*/ 253 w 392"/>
                  <a:gd name="T71" fmla="*/ 425 h 827"/>
                  <a:gd name="T72" fmla="*/ 276 w 392"/>
                  <a:gd name="T73" fmla="*/ 354 h 827"/>
                  <a:gd name="T74" fmla="*/ 290 w 392"/>
                  <a:gd name="T75" fmla="*/ 321 h 827"/>
                  <a:gd name="T76" fmla="*/ 312 w 392"/>
                  <a:gd name="T77" fmla="*/ 245 h 827"/>
                  <a:gd name="T78" fmla="*/ 335 w 392"/>
                  <a:gd name="T79" fmla="*/ 165 h 827"/>
                  <a:gd name="T80" fmla="*/ 356 w 392"/>
                  <a:gd name="T81" fmla="*/ 86 h 827"/>
                  <a:gd name="T82" fmla="*/ 377 w 392"/>
                  <a:gd name="T83" fmla="*/ 0 h 82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392"/>
                  <a:gd name="T127" fmla="*/ 0 h 827"/>
                  <a:gd name="T128" fmla="*/ 392 w 392"/>
                  <a:gd name="T129" fmla="*/ 827 h 82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392" h="827">
                    <a:moveTo>
                      <a:pt x="392" y="5"/>
                    </a:moveTo>
                    <a:lnTo>
                      <a:pt x="381" y="46"/>
                    </a:lnTo>
                    <a:lnTo>
                      <a:pt x="372" y="89"/>
                    </a:lnTo>
                    <a:lnTo>
                      <a:pt x="362" y="128"/>
                    </a:lnTo>
                    <a:lnTo>
                      <a:pt x="350" y="170"/>
                    </a:lnTo>
                    <a:lnTo>
                      <a:pt x="340" y="208"/>
                    </a:lnTo>
                    <a:lnTo>
                      <a:pt x="327" y="250"/>
                    </a:lnTo>
                    <a:lnTo>
                      <a:pt x="316" y="287"/>
                    </a:lnTo>
                    <a:lnTo>
                      <a:pt x="306" y="325"/>
                    </a:lnTo>
                    <a:cubicBezTo>
                      <a:pt x="306" y="326"/>
                      <a:pt x="306" y="326"/>
                      <a:pt x="306" y="326"/>
                    </a:cubicBezTo>
                    <a:lnTo>
                      <a:pt x="291" y="360"/>
                    </a:lnTo>
                    <a:lnTo>
                      <a:pt x="278" y="396"/>
                    </a:lnTo>
                    <a:lnTo>
                      <a:pt x="268" y="430"/>
                    </a:lnTo>
                    <a:lnTo>
                      <a:pt x="255" y="464"/>
                    </a:lnTo>
                    <a:lnTo>
                      <a:pt x="242" y="496"/>
                    </a:lnTo>
                    <a:lnTo>
                      <a:pt x="229" y="528"/>
                    </a:lnTo>
                    <a:lnTo>
                      <a:pt x="216" y="557"/>
                    </a:lnTo>
                    <a:lnTo>
                      <a:pt x="205" y="586"/>
                    </a:lnTo>
                    <a:lnTo>
                      <a:pt x="192" y="613"/>
                    </a:lnTo>
                    <a:lnTo>
                      <a:pt x="179" y="638"/>
                    </a:lnTo>
                    <a:lnTo>
                      <a:pt x="166" y="662"/>
                    </a:lnTo>
                    <a:lnTo>
                      <a:pt x="153" y="685"/>
                    </a:lnTo>
                    <a:lnTo>
                      <a:pt x="141" y="705"/>
                    </a:lnTo>
                    <a:lnTo>
                      <a:pt x="128" y="725"/>
                    </a:lnTo>
                    <a:lnTo>
                      <a:pt x="115" y="743"/>
                    </a:lnTo>
                    <a:lnTo>
                      <a:pt x="105" y="759"/>
                    </a:lnTo>
                    <a:lnTo>
                      <a:pt x="92" y="775"/>
                    </a:lnTo>
                    <a:lnTo>
                      <a:pt x="79" y="787"/>
                    </a:lnTo>
                    <a:lnTo>
                      <a:pt x="68" y="800"/>
                    </a:lnTo>
                    <a:cubicBezTo>
                      <a:pt x="68" y="800"/>
                      <a:pt x="67" y="801"/>
                      <a:pt x="67" y="801"/>
                    </a:cubicBezTo>
                    <a:lnTo>
                      <a:pt x="57" y="808"/>
                    </a:lnTo>
                    <a:lnTo>
                      <a:pt x="45" y="815"/>
                    </a:lnTo>
                    <a:cubicBezTo>
                      <a:pt x="45" y="816"/>
                      <a:pt x="45" y="816"/>
                      <a:pt x="44" y="816"/>
                    </a:cubicBezTo>
                    <a:lnTo>
                      <a:pt x="34" y="821"/>
                    </a:lnTo>
                    <a:cubicBezTo>
                      <a:pt x="33" y="821"/>
                      <a:pt x="33" y="821"/>
                      <a:pt x="32" y="822"/>
                    </a:cubicBezTo>
                    <a:lnTo>
                      <a:pt x="20" y="823"/>
                    </a:lnTo>
                    <a:lnTo>
                      <a:pt x="22" y="823"/>
                    </a:lnTo>
                    <a:lnTo>
                      <a:pt x="12" y="826"/>
                    </a:lnTo>
                    <a:cubicBezTo>
                      <a:pt x="9" y="827"/>
                      <a:pt x="6" y="826"/>
                      <a:pt x="4" y="825"/>
                    </a:cubicBezTo>
                    <a:lnTo>
                      <a:pt x="0" y="822"/>
                    </a:lnTo>
                    <a:lnTo>
                      <a:pt x="5" y="823"/>
                    </a:lnTo>
                    <a:lnTo>
                      <a:pt x="0" y="823"/>
                    </a:lnTo>
                    <a:lnTo>
                      <a:pt x="0" y="807"/>
                    </a:lnTo>
                    <a:lnTo>
                      <a:pt x="5" y="807"/>
                    </a:lnTo>
                    <a:cubicBezTo>
                      <a:pt x="7" y="807"/>
                      <a:pt x="8" y="808"/>
                      <a:pt x="10" y="809"/>
                    </a:cubicBezTo>
                    <a:lnTo>
                      <a:pt x="14" y="812"/>
                    </a:lnTo>
                    <a:lnTo>
                      <a:pt x="7" y="811"/>
                    </a:lnTo>
                    <a:lnTo>
                      <a:pt x="17" y="808"/>
                    </a:lnTo>
                    <a:cubicBezTo>
                      <a:pt x="17" y="807"/>
                      <a:pt x="18" y="807"/>
                      <a:pt x="18" y="807"/>
                    </a:cubicBezTo>
                    <a:lnTo>
                      <a:pt x="30" y="806"/>
                    </a:lnTo>
                    <a:lnTo>
                      <a:pt x="27" y="806"/>
                    </a:lnTo>
                    <a:lnTo>
                      <a:pt x="37" y="802"/>
                    </a:lnTo>
                    <a:lnTo>
                      <a:pt x="36" y="802"/>
                    </a:lnTo>
                    <a:lnTo>
                      <a:pt x="48" y="794"/>
                    </a:lnTo>
                    <a:lnTo>
                      <a:pt x="58" y="788"/>
                    </a:lnTo>
                    <a:lnTo>
                      <a:pt x="56" y="789"/>
                    </a:lnTo>
                    <a:lnTo>
                      <a:pt x="68" y="776"/>
                    </a:lnTo>
                    <a:lnTo>
                      <a:pt x="79" y="765"/>
                    </a:lnTo>
                    <a:lnTo>
                      <a:pt x="91" y="750"/>
                    </a:lnTo>
                    <a:lnTo>
                      <a:pt x="102" y="734"/>
                    </a:lnTo>
                    <a:lnTo>
                      <a:pt x="115" y="716"/>
                    </a:lnTo>
                    <a:lnTo>
                      <a:pt x="127" y="698"/>
                    </a:lnTo>
                    <a:lnTo>
                      <a:pt x="139" y="677"/>
                    </a:lnTo>
                    <a:lnTo>
                      <a:pt x="152" y="654"/>
                    </a:lnTo>
                    <a:lnTo>
                      <a:pt x="165" y="630"/>
                    </a:lnTo>
                    <a:lnTo>
                      <a:pt x="177" y="607"/>
                    </a:lnTo>
                    <a:lnTo>
                      <a:pt x="190" y="580"/>
                    </a:lnTo>
                    <a:lnTo>
                      <a:pt x="202" y="551"/>
                    </a:lnTo>
                    <a:lnTo>
                      <a:pt x="215" y="522"/>
                    </a:lnTo>
                    <a:lnTo>
                      <a:pt x="227" y="490"/>
                    </a:lnTo>
                    <a:lnTo>
                      <a:pt x="240" y="458"/>
                    </a:lnTo>
                    <a:lnTo>
                      <a:pt x="253" y="425"/>
                    </a:lnTo>
                    <a:lnTo>
                      <a:pt x="263" y="391"/>
                    </a:lnTo>
                    <a:lnTo>
                      <a:pt x="276" y="354"/>
                    </a:lnTo>
                    <a:lnTo>
                      <a:pt x="291" y="320"/>
                    </a:lnTo>
                    <a:lnTo>
                      <a:pt x="290" y="321"/>
                    </a:lnTo>
                    <a:lnTo>
                      <a:pt x="301" y="282"/>
                    </a:lnTo>
                    <a:lnTo>
                      <a:pt x="312" y="245"/>
                    </a:lnTo>
                    <a:lnTo>
                      <a:pt x="325" y="204"/>
                    </a:lnTo>
                    <a:lnTo>
                      <a:pt x="335" y="165"/>
                    </a:lnTo>
                    <a:lnTo>
                      <a:pt x="347" y="124"/>
                    </a:lnTo>
                    <a:lnTo>
                      <a:pt x="356" y="86"/>
                    </a:lnTo>
                    <a:lnTo>
                      <a:pt x="365" y="42"/>
                    </a:lnTo>
                    <a:lnTo>
                      <a:pt x="377" y="0"/>
                    </a:lnTo>
                    <a:lnTo>
                      <a:pt x="392" y="5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07" name="Freeform 102"/>
              <p:cNvSpPr>
                <a:spLocks/>
              </p:cNvSpPr>
              <p:nvPr/>
            </p:nvSpPr>
            <p:spPr bwMode="auto">
              <a:xfrm>
                <a:off x="8213725" y="2428875"/>
                <a:ext cx="44450" cy="369888"/>
              </a:xfrm>
              <a:custGeom>
                <a:avLst/>
                <a:gdLst>
                  <a:gd name="T0" fmla="*/ 87 w 112"/>
                  <a:gd name="T1" fmla="*/ 893 h 936"/>
                  <a:gd name="T2" fmla="*/ 70 w 112"/>
                  <a:gd name="T3" fmla="*/ 808 h 936"/>
                  <a:gd name="T4" fmla="*/ 53 w 112"/>
                  <a:gd name="T5" fmla="*/ 725 h 936"/>
                  <a:gd name="T6" fmla="*/ 38 w 112"/>
                  <a:gd name="T7" fmla="*/ 646 h 936"/>
                  <a:gd name="T8" fmla="*/ 26 w 112"/>
                  <a:gd name="T9" fmla="*/ 569 h 936"/>
                  <a:gd name="T10" fmla="*/ 17 w 112"/>
                  <a:gd name="T11" fmla="*/ 496 h 936"/>
                  <a:gd name="T12" fmla="*/ 9 w 112"/>
                  <a:gd name="T13" fmla="*/ 425 h 936"/>
                  <a:gd name="T14" fmla="*/ 5 w 112"/>
                  <a:gd name="T15" fmla="*/ 354 h 936"/>
                  <a:gd name="T16" fmla="*/ 2 w 112"/>
                  <a:gd name="T17" fmla="*/ 294 h 936"/>
                  <a:gd name="T18" fmla="*/ 2 w 112"/>
                  <a:gd name="T19" fmla="*/ 234 h 936"/>
                  <a:gd name="T20" fmla="*/ 2 w 112"/>
                  <a:gd name="T21" fmla="*/ 183 h 936"/>
                  <a:gd name="T22" fmla="*/ 9 w 112"/>
                  <a:gd name="T23" fmla="*/ 136 h 936"/>
                  <a:gd name="T24" fmla="*/ 11 w 112"/>
                  <a:gd name="T25" fmla="*/ 113 h 936"/>
                  <a:gd name="T26" fmla="*/ 20 w 112"/>
                  <a:gd name="T27" fmla="*/ 76 h 936"/>
                  <a:gd name="T28" fmla="*/ 30 w 112"/>
                  <a:gd name="T29" fmla="*/ 46 h 936"/>
                  <a:gd name="T30" fmla="*/ 38 w 112"/>
                  <a:gd name="T31" fmla="*/ 33 h 936"/>
                  <a:gd name="T32" fmla="*/ 44 w 112"/>
                  <a:gd name="T33" fmla="*/ 22 h 936"/>
                  <a:gd name="T34" fmla="*/ 60 w 112"/>
                  <a:gd name="T35" fmla="*/ 6 h 936"/>
                  <a:gd name="T36" fmla="*/ 67 w 112"/>
                  <a:gd name="T37" fmla="*/ 2 h 936"/>
                  <a:gd name="T38" fmla="*/ 71 w 112"/>
                  <a:gd name="T39" fmla="*/ 0 h 936"/>
                  <a:gd name="T40" fmla="*/ 74 w 112"/>
                  <a:gd name="T41" fmla="*/ 17 h 936"/>
                  <a:gd name="T42" fmla="*/ 68 w 112"/>
                  <a:gd name="T43" fmla="*/ 19 h 936"/>
                  <a:gd name="T44" fmla="*/ 63 w 112"/>
                  <a:gd name="T45" fmla="*/ 25 h 936"/>
                  <a:gd name="T46" fmla="*/ 57 w 112"/>
                  <a:gd name="T47" fmla="*/ 31 h 936"/>
                  <a:gd name="T48" fmla="*/ 45 w 112"/>
                  <a:gd name="T49" fmla="*/ 53 h 936"/>
                  <a:gd name="T50" fmla="*/ 40 w 112"/>
                  <a:gd name="T51" fmla="*/ 65 h 936"/>
                  <a:gd name="T52" fmla="*/ 31 w 112"/>
                  <a:gd name="T53" fmla="*/ 98 h 936"/>
                  <a:gd name="T54" fmla="*/ 26 w 112"/>
                  <a:gd name="T55" fmla="*/ 115 h 936"/>
                  <a:gd name="T56" fmla="*/ 21 w 112"/>
                  <a:gd name="T57" fmla="*/ 159 h 936"/>
                  <a:gd name="T58" fmla="*/ 18 w 112"/>
                  <a:gd name="T59" fmla="*/ 209 h 936"/>
                  <a:gd name="T60" fmla="*/ 16 w 112"/>
                  <a:gd name="T61" fmla="*/ 263 h 936"/>
                  <a:gd name="T62" fmla="*/ 18 w 112"/>
                  <a:gd name="T63" fmla="*/ 323 h 936"/>
                  <a:gd name="T64" fmla="*/ 22 w 112"/>
                  <a:gd name="T65" fmla="*/ 389 h 936"/>
                  <a:gd name="T66" fmla="*/ 29 w 112"/>
                  <a:gd name="T67" fmla="*/ 457 h 936"/>
                  <a:gd name="T68" fmla="*/ 37 w 112"/>
                  <a:gd name="T69" fmla="*/ 529 h 936"/>
                  <a:gd name="T70" fmla="*/ 48 w 112"/>
                  <a:gd name="T71" fmla="*/ 605 h 936"/>
                  <a:gd name="T72" fmla="*/ 61 w 112"/>
                  <a:gd name="T73" fmla="*/ 684 h 936"/>
                  <a:gd name="T74" fmla="*/ 75 w 112"/>
                  <a:gd name="T75" fmla="*/ 764 h 936"/>
                  <a:gd name="T76" fmla="*/ 94 w 112"/>
                  <a:gd name="T77" fmla="*/ 847 h 936"/>
                  <a:gd name="T78" fmla="*/ 112 w 112"/>
                  <a:gd name="T79" fmla="*/ 933 h 9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12"/>
                  <a:gd name="T121" fmla="*/ 0 h 936"/>
                  <a:gd name="T122" fmla="*/ 112 w 112"/>
                  <a:gd name="T123" fmla="*/ 936 h 9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12" h="936">
                    <a:moveTo>
                      <a:pt x="97" y="936"/>
                    </a:moveTo>
                    <a:lnTo>
                      <a:pt x="87" y="893"/>
                    </a:lnTo>
                    <a:lnTo>
                      <a:pt x="79" y="850"/>
                    </a:lnTo>
                    <a:lnTo>
                      <a:pt x="70" y="808"/>
                    </a:lnTo>
                    <a:lnTo>
                      <a:pt x="59" y="768"/>
                    </a:lnTo>
                    <a:lnTo>
                      <a:pt x="53" y="725"/>
                    </a:lnTo>
                    <a:lnTo>
                      <a:pt x="45" y="687"/>
                    </a:lnTo>
                    <a:lnTo>
                      <a:pt x="38" y="646"/>
                    </a:lnTo>
                    <a:lnTo>
                      <a:pt x="33" y="607"/>
                    </a:lnTo>
                    <a:lnTo>
                      <a:pt x="26" y="569"/>
                    </a:lnTo>
                    <a:lnTo>
                      <a:pt x="21" y="531"/>
                    </a:lnTo>
                    <a:lnTo>
                      <a:pt x="17" y="496"/>
                    </a:lnTo>
                    <a:lnTo>
                      <a:pt x="13" y="458"/>
                    </a:lnTo>
                    <a:lnTo>
                      <a:pt x="9" y="425"/>
                    </a:lnTo>
                    <a:lnTo>
                      <a:pt x="6" y="390"/>
                    </a:lnTo>
                    <a:lnTo>
                      <a:pt x="5" y="354"/>
                    </a:lnTo>
                    <a:lnTo>
                      <a:pt x="2" y="324"/>
                    </a:lnTo>
                    <a:lnTo>
                      <a:pt x="2" y="294"/>
                    </a:lnTo>
                    <a:lnTo>
                      <a:pt x="0" y="264"/>
                    </a:lnTo>
                    <a:lnTo>
                      <a:pt x="2" y="234"/>
                    </a:lnTo>
                    <a:lnTo>
                      <a:pt x="2" y="209"/>
                    </a:lnTo>
                    <a:lnTo>
                      <a:pt x="2" y="183"/>
                    </a:lnTo>
                    <a:lnTo>
                      <a:pt x="5" y="158"/>
                    </a:lnTo>
                    <a:lnTo>
                      <a:pt x="9" y="136"/>
                    </a:lnTo>
                    <a:lnTo>
                      <a:pt x="10" y="114"/>
                    </a:lnTo>
                    <a:cubicBezTo>
                      <a:pt x="10" y="114"/>
                      <a:pt x="10" y="113"/>
                      <a:pt x="11" y="113"/>
                    </a:cubicBezTo>
                    <a:lnTo>
                      <a:pt x="16" y="93"/>
                    </a:lnTo>
                    <a:lnTo>
                      <a:pt x="20" y="76"/>
                    </a:lnTo>
                    <a:lnTo>
                      <a:pt x="24" y="61"/>
                    </a:lnTo>
                    <a:lnTo>
                      <a:pt x="30" y="46"/>
                    </a:lnTo>
                    <a:cubicBezTo>
                      <a:pt x="30" y="45"/>
                      <a:pt x="31" y="45"/>
                      <a:pt x="31" y="44"/>
                    </a:cubicBezTo>
                    <a:lnTo>
                      <a:pt x="38" y="33"/>
                    </a:lnTo>
                    <a:lnTo>
                      <a:pt x="43" y="23"/>
                    </a:lnTo>
                    <a:cubicBezTo>
                      <a:pt x="44" y="23"/>
                      <a:pt x="44" y="23"/>
                      <a:pt x="44" y="22"/>
                    </a:cubicBezTo>
                    <a:lnTo>
                      <a:pt x="51" y="14"/>
                    </a:lnTo>
                    <a:lnTo>
                      <a:pt x="60" y="6"/>
                    </a:lnTo>
                    <a:cubicBezTo>
                      <a:pt x="61" y="5"/>
                      <a:pt x="62" y="4"/>
                      <a:pt x="63" y="4"/>
                    </a:cubicBezTo>
                    <a:lnTo>
                      <a:pt x="67" y="2"/>
                    </a:lnTo>
                    <a:lnTo>
                      <a:pt x="66" y="3"/>
                    </a:lnTo>
                    <a:lnTo>
                      <a:pt x="71" y="0"/>
                    </a:lnTo>
                    <a:lnTo>
                      <a:pt x="79" y="13"/>
                    </a:lnTo>
                    <a:lnTo>
                      <a:pt x="74" y="17"/>
                    </a:lnTo>
                    <a:cubicBezTo>
                      <a:pt x="73" y="17"/>
                      <a:pt x="73" y="17"/>
                      <a:pt x="73" y="17"/>
                    </a:cubicBezTo>
                    <a:lnTo>
                      <a:pt x="68" y="19"/>
                    </a:lnTo>
                    <a:lnTo>
                      <a:pt x="71" y="17"/>
                    </a:lnTo>
                    <a:lnTo>
                      <a:pt x="63" y="25"/>
                    </a:lnTo>
                    <a:lnTo>
                      <a:pt x="56" y="33"/>
                    </a:lnTo>
                    <a:lnTo>
                      <a:pt x="57" y="31"/>
                    </a:lnTo>
                    <a:lnTo>
                      <a:pt x="51" y="41"/>
                    </a:lnTo>
                    <a:lnTo>
                      <a:pt x="45" y="53"/>
                    </a:lnTo>
                    <a:lnTo>
                      <a:pt x="45" y="51"/>
                    </a:lnTo>
                    <a:lnTo>
                      <a:pt x="40" y="65"/>
                    </a:lnTo>
                    <a:lnTo>
                      <a:pt x="36" y="79"/>
                    </a:lnTo>
                    <a:lnTo>
                      <a:pt x="31" y="98"/>
                    </a:lnTo>
                    <a:lnTo>
                      <a:pt x="26" y="117"/>
                    </a:lnTo>
                    <a:lnTo>
                      <a:pt x="26" y="115"/>
                    </a:lnTo>
                    <a:lnTo>
                      <a:pt x="25" y="139"/>
                    </a:lnTo>
                    <a:lnTo>
                      <a:pt x="21" y="159"/>
                    </a:lnTo>
                    <a:lnTo>
                      <a:pt x="18" y="183"/>
                    </a:lnTo>
                    <a:lnTo>
                      <a:pt x="18" y="209"/>
                    </a:lnTo>
                    <a:lnTo>
                      <a:pt x="18" y="235"/>
                    </a:lnTo>
                    <a:lnTo>
                      <a:pt x="16" y="263"/>
                    </a:lnTo>
                    <a:lnTo>
                      <a:pt x="18" y="294"/>
                    </a:lnTo>
                    <a:lnTo>
                      <a:pt x="18" y="323"/>
                    </a:lnTo>
                    <a:lnTo>
                      <a:pt x="21" y="354"/>
                    </a:lnTo>
                    <a:lnTo>
                      <a:pt x="22" y="389"/>
                    </a:lnTo>
                    <a:lnTo>
                      <a:pt x="25" y="423"/>
                    </a:lnTo>
                    <a:lnTo>
                      <a:pt x="29" y="457"/>
                    </a:lnTo>
                    <a:lnTo>
                      <a:pt x="33" y="494"/>
                    </a:lnTo>
                    <a:lnTo>
                      <a:pt x="37" y="529"/>
                    </a:lnTo>
                    <a:lnTo>
                      <a:pt x="41" y="566"/>
                    </a:lnTo>
                    <a:lnTo>
                      <a:pt x="48" y="605"/>
                    </a:lnTo>
                    <a:lnTo>
                      <a:pt x="54" y="644"/>
                    </a:lnTo>
                    <a:lnTo>
                      <a:pt x="61" y="684"/>
                    </a:lnTo>
                    <a:lnTo>
                      <a:pt x="69" y="723"/>
                    </a:lnTo>
                    <a:lnTo>
                      <a:pt x="75" y="764"/>
                    </a:lnTo>
                    <a:lnTo>
                      <a:pt x="86" y="805"/>
                    </a:lnTo>
                    <a:lnTo>
                      <a:pt x="94" y="847"/>
                    </a:lnTo>
                    <a:lnTo>
                      <a:pt x="103" y="889"/>
                    </a:lnTo>
                    <a:lnTo>
                      <a:pt x="112" y="933"/>
                    </a:lnTo>
                    <a:lnTo>
                      <a:pt x="97" y="936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08" name="Freeform 103"/>
              <p:cNvSpPr>
                <a:spLocks/>
              </p:cNvSpPr>
              <p:nvPr/>
            </p:nvSpPr>
            <p:spPr bwMode="auto">
              <a:xfrm>
                <a:off x="7162800" y="2362200"/>
                <a:ext cx="1092200" cy="412750"/>
              </a:xfrm>
              <a:custGeom>
                <a:avLst/>
                <a:gdLst>
                  <a:gd name="T0" fmla="*/ 655 w 688"/>
                  <a:gd name="T1" fmla="*/ 260 h 260"/>
                  <a:gd name="T2" fmla="*/ 589 w 688"/>
                  <a:gd name="T3" fmla="*/ 259 h 260"/>
                  <a:gd name="T4" fmla="*/ 525 w 688"/>
                  <a:gd name="T5" fmla="*/ 256 h 260"/>
                  <a:gd name="T6" fmla="*/ 462 w 688"/>
                  <a:gd name="T7" fmla="*/ 249 h 260"/>
                  <a:gd name="T8" fmla="*/ 403 w 688"/>
                  <a:gd name="T9" fmla="*/ 241 h 260"/>
                  <a:gd name="T10" fmla="*/ 346 w 688"/>
                  <a:gd name="T11" fmla="*/ 230 h 260"/>
                  <a:gd name="T12" fmla="*/ 292 w 688"/>
                  <a:gd name="T13" fmla="*/ 217 h 260"/>
                  <a:gd name="T14" fmla="*/ 242 w 688"/>
                  <a:gd name="T15" fmla="*/ 203 h 260"/>
                  <a:gd name="T16" fmla="*/ 195 w 688"/>
                  <a:gd name="T17" fmla="*/ 187 h 260"/>
                  <a:gd name="T18" fmla="*/ 153 w 688"/>
                  <a:gd name="T19" fmla="*/ 168 h 260"/>
                  <a:gd name="T20" fmla="*/ 115 w 688"/>
                  <a:gd name="T21" fmla="*/ 148 h 260"/>
                  <a:gd name="T22" fmla="*/ 81 w 688"/>
                  <a:gd name="T23" fmla="*/ 126 h 260"/>
                  <a:gd name="T24" fmla="*/ 53 w 688"/>
                  <a:gd name="T25" fmla="*/ 104 h 260"/>
                  <a:gd name="T26" fmla="*/ 41 w 688"/>
                  <a:gd name="T27" fmla="*/ 92 h 260"/>
                  <a:gd name="T28" fmla="*/ 31 w 688"/>
                  <a:gd name="T29" fmla="*/ 80 h 260"/>
                  <a:gd name="T30" fmla="*/ 21 w 688"/>
                  <a:gd name="T31" fmla="*/ 68 h 260"/>
                  <a:gd name="T32" fmla="*/ 14 w 688"/>
                  <a:gd name="T33" fmla="*/ 54 h 260"/>
                  <a:gd name="T34" fmla="*/ 8 w 688"/>
                  <a:gd name="T35" fmla="*/ 42 h 260"/>
                  <a:gd name="T36" fmla="*/ 4 w 688"/>
                  <a:gd name="T37" fmla="*/ 28 h 260"/>
                  <a:gd name="T38" fmla="*/ 1 w 688"/>
                  <a:gd name="T39" fmla="*/ 15 h 260"/>
                  <a:gd name="T40" fmla="*/ 0 w 688"/>
                  <a:gd name="T41" fmla="*/ 1 h 260"/>
                  <a:gd name="T42" fmla="*/ 4 w 688"/>
                  <a:gd name="T43" fmla="*/ 7 h 260"/>
                  <a:gd name="T44" fmla="*/ 6 w 688"/>
                  <a:gd name="T45" fmla="*/ 21 h 260"/>
                  <a:gd name="T46" fmla="*/ 9 w 688"/>
                  <a:gd name="T47" fmla="*/ 34 h 260"/>
                  <a:gd name="T48" fmla="*/ 14 w 688"/>
                  <a:gd name="T49" fmla="*/ 46 h 260"/>
                  <a:gd name="T50" fmla="*/ 21 w 688"/>
                  <a:gd name="T51" fmla="*/ 59 h 260"/>
                  <a:gd name="T52" fmla="*/ 29 w 688"/>
                  <a:gd name="T53" fmla="*/ 71 h 260"/>
                  <a:gd name="T54" fmla="*/ 39 w 688"/>
                  <a:gd name="T55" fmla="*/ 84 h 260"/>
                  <a:gd name="T56" fmla="*/ 50 w 688"/>
                  <a:gd name="T57" fmla="*/ 95 h 260"/>
                  <a:gd name="T58" fmla="*/ 69 w 688"/>
                  <a:gd name="T59" fmla="*/ 112 h 260"/>
                  <a:gd name="T60" fmla="*/ 99 w 688"/>
                  <a:gd name="T61" fmla="*/ 134 h 260"/>
                  <a:gd name="T62" fmla="*/ 135 w 688"/>
                  <a:gd name="T63" fmla="*/ 154 h 260"/>
                  <a:gd name="T64" fmla="*/ 175 w 688"/>
                  <a:gd name="T65" fmla="*/ 173 h 260"/>
                  <a:gd name="T66" fmla="*/ 219 w 688"/>
                  <a:gd name="T67" fmla="*/ 190 h 260"/>
                  <a:gd name="T68" fmla="*/ 267 w 688"/>
                  <a:gd name="T69" fmla="*/ 206 h 260"/>
                  <a:gd name="T70" fmla="*/ 319 w 688"/>
                  <a:gd name="T71" fmla="*/ 220 h 260"/>
                  <a:gd name="T72" fmla="*/ 374 w 688"/>
                  <a:gd name="T73" fmla="*/ 231 h 260"/>
                  <a:gd name="T74" fmla="*/ 433 w 688"/>
                  <a:gd name="T75" fmla="*/ 241 h 260"/>
                  <a:gd name="T76" fmla="*/ 494 w 688"/>
                  <a:gd name="T77" fmla="*/ 248 h 260"/>
                  <a:gd name="T78" fmla="*/ 557 w 688"/>
                  <a:gd name="T79" fmla="*/ 254 h 260"/>
                  <a:gd name="T80" fmla="*/ 622 w 688"/>
                  <a:gd name="T81" fmla="*/ 256 h 260"/>
                  <a:gd name="T82" fmla="*/ 688 w 688"/>
                  <a:gd name="T83" fmla="*/ 256 h 26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88"/>
                  <a:gd name="T127" fmla="*/ 0 h 260"/>
                  <a:gd name="T128" fmla="*/ 688 w 688"/>
                  <a:gd name="T129" fmla="*/ 260 h 26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88" h="260">
                    <a:moveTo>
                      <a:pt x="688" y="260"/>
                    </a:moveTo>
                    <a:lnTo>
                      <a:pt x="655" y="260"/>
                    </a:lnTo>
                    <a:lnTo>
                      <a:pt x="622" y="260"/>
                    </a:lnTo>
                    <a:lnTo>
                      <a:pt x="589" y="259"/>
                    </a:lnTo>
                    <a:lnTo>
                      <a:pt x="557" y="258"/>
                    </a:lnTo>
                    <a:lnTo>
                      <a:pt x="525" y="256"/>
                    </a:lnTo>
                    <a:lnTo>
                      <a:pt x="493" y="252"/>
                    </a:lnTo>
                    <a:lnTo>
                      <a:pt x="462" y="249"/>
                    </a:lnTo>
                    <a:lnTo>
                      <a:pt x="433" y="245"/>
                    </a:lnTo>
                    <a:lnTo>
                      <a:pt x="403" y="241"/>
                    </a:lnTo>
                    <a:lnTo>
                      <a:pt x="374" y="235"/>
                    </a:lnTo>
                    <a:lnTo>
                      <a:pt x="346" y="230"/>
                    </a:lnTo>
                    <a:lnTo>
                      <a:pt x="318" y="224"/>
                    </a:lnTo>
                    <a:lnTo>
                      <a:pt x="292" y="217"/>
                    </a:lnTo>
                    <a:lnTo>
                      <a:pt x="266" y="210"/>
                    </a:lnTo>
                    <a:lnTo>
                      <a:pt x="242" y="203"/>
                    </a:lnTo>
                    <a:lnTo>
                      <a:pt x="218" y="194"/>
                    </a:lnTo>
                    <a:lnTo>
                      <a:pt x="195" y="187"/>
                    </a:lnTo>
                    <a:lnTo>
                      <a:pt x="173" y="177"/>
                    </a:lnTo>
                    <a:lnTo>
                      <a:pt x="153" y="168"/>
                    </a:lnTo>
                    <a:lnTo>
                      <a:pt x="133" y="158"/>
                    </a:lnTo>
                    <a:lnTo>
                      <a:pt x="115" y="148"/>
                    </a:lnTo>
                    <a:lnTo>
                      <a:pt x="97" y="137"/>
                    </a:lnTo>
                    <a:lnTo>
                      <a:pt x="81" y="126"/>
                    </a:lnTo>
                    <a:lnTo>
                      <a:pt x="67" y="115"/>
                    </a:lnTo>
                    <a:lnTo>
                      <a:pt x="53" y="104"/>
                    </a:lnTo>
                    <a:lnTo>
                      <a:pt x="47" y="98"/>
                    </a:lnTo>
                    <a:lnTo>
                      <a:pt x="41" y="92"/>
                    </a:lnTo>
                    <a:lnTo>
                      <a:pt x="36" y="87"/>
                    </a:lnTo>
                    <a:lnTo>
                      <a:pt x="31" y="80"/>
                    </a:lnTo>
                    <a:lnTo>
                      <a:pt x="26" y="74"/>
                    </a:lnTo>
                    <a:lnTo>
                      <a:pt x="21" y="68"/>
                    </a:lnTo>
                    <a:lnTo>
                      <a:pt x="17" y="61"/>
                    </a:lnTo>
                    <a:lnTo>
                      <a:pt x="14" y="54"/>
                    </a:lnTo>
                    <a:lnTo>
                      <a:pt x="11" y="48"/>
                    </a:lnTo>
                    <a:lnTo>
                      <a:pt x="8" y="42"/>
                    </a:lnTo>
                    <a:lnTo>
                      <a:pt x="6" y="35"/>
                    </a:lnTo>
                    <a:lnTo>
                      <a:pt x="4" y="28"/>
                    </a:lnTo>
                    <a:lnTo>
                      <a:pt x="2" y="22"/>
                    </a:lnTo>
                    <a:lnTo>
                      <a:pt x="1" y="15"/>
                    </a:lnTo>
                    <a:lnTo>
                      <a:pt x="0" y="7"/>
                    </a:lnTo>
                    <a:lnTo>
                      <a:pt x="0" y="1"/>
                    </a:lnTo>
                    <a:lnTo>
                      <a:pt x="4" y="0"/>
                    </a:lnTo>
                    <a:lnTo>
                      <a:pt x="4" y="7"/>
                    </a:lnTo>
                    <a:lnTo>
                      <a:pt x="5" y="14"/>
                    </a:lnTo>
                    <a:lnTo>
                      <a:pt x="6" y="21"/>
                    </a:lnTo>
                    <a:lnTo>
                      <a:pt x="7" y="27"/>
                    </a:lnTo>
                    <a:lnTo>
                      <a:pt x="9" y="34"/>
                    </a:lnTo>
                    <a:lnTo>
                      <a:pt x="11" y="40"/>
                    </a:lnTo>
                    <a:lnTo>
                      <a:pt x="14" y="46"/>
                    </a:lnTo>
                    <a:lnTo>
                      <a:pt x="17" y="52"/>
                    </a:lnTo>
                    <a:lnTo>
                      <a:pt x="21" y="59"/>
                    </a:lnTo>
                    <a:lnTo>
                      <a:pt x="25" y="66"/>
                    </a:lnTo>
                    <a:lnTo>
                      <a:pt x="29" y="71"/>
                    </a:lnTo>
                    <a:lnTo>
                      <a:pt x="34" y="78"/>
                    </a:lnTo>
                    <a:lnTo>
                      <a:pt x="39" y="84"/>
                    </a:lnTo>
                    <a:lnTo>
                      <a:pt x="44" y="89"/>
                    </a:lnTo>
                    <a:lnTo>
                      <a:pt x="50" y="95"/>
                    </a:lnTo>
                    <a:lnTo>
                      <a:pt x="56" y="101"/>
                    </a:lnTo>
                    <a:lnTo>
                      <a:pt x="69" y="112"/>
                    </a:lnTo>
                    <a:lnTo>
                      <a:pt x="84" y="123"/>
                    </a:lnTo>
                    <a:lnTo>
                      <a:pt x="99" y="134"/>
                    </a:lnTo>
                    <a:lnTo>
                      <a:pt x="117" y="144"/>
                    </a:lnTo>
                    <a:lnTo>
                      <a:pt x="135" y="154"/>
                    </a:lnTo>
                    <a:lnTo>
                      <a:pt x="154" y="164"/>
                    </a:lnTo>
                    <a:lnTo>
                      <a:pt x="175" y="173"/>
                    </a:lnTo>
                    <a:lnTo>
                      <a:pt x="196" y="183"/>
                    </a:lnTo>
                    <a:lnTo>
                      <a:pt x="219" y="190"/>
                    </a:lnTo>
                    <a:lnTo>
                      <a:pt x="243" y="199"/>
                    </a:lnTo>
                    <a:lnTo>
                      <a:pt x="267" y="206"/>
                    </a:lnTo>
                    <a:lnTo>
                      <a:pt x="293" y="213"/>
                    </a:lnTo>
                    <a:lnTo>
                      <a:pt x="319" y="220"/>
                    </a:lnTo>
                    <a:lnTo>
                      <a:pt x="346" y="226"/>
                    </a:lnTo>
                    <a:lnTo>
                      <a:pt x="374" y="231"/>
                    </a:lnTo>
                    <a:lnTo>
                      <a:pt x="403" y="237"/>
                    </a:lnTo>
                    <a:lnTo>
                      <a:pt x="433" y="241"/>
                    </a:lnTo>
                    <a:lnTo>
                      <a:pt x="463" y="245"/>
                    </a:lnTo>
                    <a:lnTo>
                      <a:pt x="494" y="248"/>
                    </a:lnTo>
                    <a:lnTo>
                      <a:pt x="525" y="252"/>
                    </a:lnTo>
                    <a:lnTo>
                      <a:pt x="557" y="254"/>
                    </a:lnTo>
                    <a:lnTo>
                      <a:pt x="590" y="255"/>
                    </a:lnTo>
                    <a:lnTo>
                      <a:pt x="622" y="256"/>
                    </a:lnTo>
                    <a:lnTo>
                      <a:pt x="655" y="256"/>
                    </a:lnTo>
                    <a:lnTo>
                      <a:pt x="688" y="256"/>
                    </a:lnTo>
                    <a:lnTo>
                      <a:pt x="688" y="260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09" name="Freeform 104"/>
              <p:cNvSpPr>
                <a:spLocks/>
              </p:cNvSpPr>
              <p:nvPr/>
            </p:nvSpPr>
            <p:spPr bwMode="auto">
              <a:xfrm>
                <a:off x="8088312" y="2776537"/>
                <a:ext cx="176213" cy="327025"/>
              </a:xfrm>
              <a:custGeom>
                <a:avLst/>
                <a:gdLst>
                  <a:gd name="T0" fmla="*/ 421 w 446"/>
                  <a:gd name="T1" fmla="*/ 40 h 830"/>
                  <a:gd name="T2" fmla="*/ 369 w 446"/>
                  <a:gd name="T3" fmla="*/ 103 h 830"/>
                  <a:gd name="T4" fmla="*/ 320 w 446"/>
                  <a:gd name="T5" fmla="*/ 164 h 830"/>
                  <a:gd name="T6" fmla="*/ 273 w 446"/>
                  <a:gd name="T7" fmla="*/ 223 h 830"/>
                  <a:gd name="T8" fmla="*/ 228 w 446"/>
                  <a:gd name="T9" fmla="*/ 284 h 830"/>
                  <a:gd name="T10" fmla="*/ 187 w 446"/>
                  <a:gd name="T11" fmla="*/ 343 h 830"/>
                  <a:gd name="T12" fmla="*/ 152 w 446"/>
                  <a:gd name="T13" fmla="*/ 401 h 830"/>
                  <a:gd name="T14" fmla="*/ 120 w 446"/>
                  <a:gd name="T15" fmla="*/ 454 h 830"/>
                  <a:gd name="T16" fmla="*/ 90 w 446"/>
                  <a:gd name="T17" fmla="*/ 508 h 830"/>
                  <a:gd name="T18" fmla="*/ 67 w 446"/>
                  <a:gd name="T19" fmla="*/ 557 h 830"/>
                  <a:gd name="T20" fmla="*/ 45 w 446"/>
                  <a:gd name="T21" fmla="*/ 604 h 830"/>
                  <a:gd name="T22" fmla="*/ 40 w 446"/>
                  <a:gd name="T23" fmla="*/ 625 h 830"/>
                  <a:gd name="T24" fmla="*/ 32 w 446"/>
                  <a:gd name="T25" fmla="*/ 645 h 830"/>
                  <a:gd name="T26" fmla="*/ 20 w 446"/>
                  <a:gd name="T27" fmla="*/ 686 h 830"/>
                  <a:gd name="T28" fmla="*/ 18 w 446"/>
                  <a:gd name="T29" fmla="*/ 704 h 830"/>
                  <a:gd name="T30" fmla="*/ 16 w 446"/>
                  <a:gd name="T31" fmla="*/ 733 h 830"/>
                  <a:gd name="T32" fmla="*/ 18 w 446"/>
                  <a:gd name="T33" fmla="*/ 761 h 830"/>
                  <a:gd name="T34" fmla="*/ 22 w 446"/>
                  <a:gd name="T35" fmla="*/ 772 h 830"/>
                  <a:gd name="T36" fmla="*/ 27 w 446"/>
                  <a:gd name="T37" fmla="*/ 781 h 830"/>
                  <a:gd name="T38" fmla="*/ 30 w 446"/>
                  <a:gd name="T39" fmla="*/ 784 h 830"/>
                  <a:gd name="T40" fmla="*/ 33 w 446"/>
                  <a:gd name="T41" fmla="*/ 792 h 830"/>
                  <a:gd name="T42" fmla="*/ 34 w 446"/>
                  <a:gd name="T43" fmla="*/ 797 h 830"/>
                  <a:gd name="T44" fmla="*/ 43 w 446"/>
                  <a:gd name="T45" fmla="*/ 807 h 830"/>
                  <a:gd name="T46" fmla="*/ 44 w 446"/>
                  <a:gd name="T47" fmla="*/ 809 h 830"/>
                  <a:gd name="T48" fmla="*/ 45 w 446"/>
                  <a:gd name="T49" fmla="*/ 810 h 830"/>
                  <a:gd name="T50" fmla="*/ 56 w 446"/>
                  <a:gd name="T51" fmla="*/ 812 h 830"/>
                  <a:gd name="T52" fmla="*/ 52 w 446"/>
                  <a:gd name="T53" fmla="*/ 814 h 830"/>
                  <a:gd name="T54" fmla="*/ 65 w 446"/>
                  <a:gd name="T55" fmla="*/ 826 h 830"/>
                  <a:gd name="T56" fmla="*/ 50 w 446"/>
                  <a:gd name="T57" fmla="*/ 828 h 830"/>
                  <a:gd name="T58" fmla="*/ 51 w 446"/>
                  <a:gd name="T59" fmla="*/ 826 h 830"/>
                  <a:gd name="T60" fmla="*/ 42 w 446"/>
                  <a:gd name="T61" fmla="*/ 826 h 830"/>
                  <a:gd name="T62" fmla="*/ 35 w 446"/>
                  <a:gd name="T63" fmla="*/ 822 h 830"/>
                  <a:gd name="T64" fmla="*/ 26 w 446"/>
                  <a:gd name="T65" fmla="*/ 812 h 830"/>
                  <a:gd name="T66" fmla="*/ 21 w 446"/>
                  <a:gd name="T67" fmla="*/ 805 h 830"/>
                  <a:gd name="T68" fmla="*/ 16 w 446"/>
                  <a:gd name="T69" fmla="*/ 792 h 830"/>
                  <a:gd name="T70" fmla="*/ 14 w 446"/>
                  <a:gd name="T71" fmla="*/ 790 h 830"/>
                  <a:gd name="T72" fmla="*/ 7 w 446"/>
                  <a:gd name="T73" fmla="*/ 779 h 830"/>
                  <a:gd name="T74" fmla="*/ 2 w 446"/>
                  <a:gd name="T75" fmla="*/ 765 h 830"/>
                  <a:gd name="T76" fmla="*/ 0 w 446"/>
                  <a:gd name="T77" fmla="*/ 748 h 830"/>
                  <a:gd name="T78" fmla="*/ 0 w 446"/>
                  <a:gd name="T79" fmla="*/ 718 h 830"/>
                  <a:gd name="T80" fmla="*/ 5 w 446"/>
                  <a:gd name="T81" fmla="*/ 682 h 830"/>
                  <a:gd name="T82" fmla="*/ 12 w 446"/>
                  <a:gd name="T83" fmla="*/ 661 h 830"/>
                  <a:gd name="T84" fmla="*/ 17 w 446"/>
                  <a:gd name="T85" fmla="*/ 641 h 830"/>
                  <a:gd name="T86" fmla="*/ 30 w 446"/>
                  <a:gd name="T87" fmla="*/ 598 h 830"/>
                  <a:gd name="T88" fmla="*/ 42 w 446"/>
                  <a:gd name="T89" fmla="*/ 575 h 830"/>
                  <a:gd name="T90" fmla="*/ 63 w 446"/>
                  <a:gd name="T91" fmla="*/ 526 h 830"/>
                  <a:gd name="T92" fmla="*/ 90 w 446"/>
                  <a:gd name="T93" fmla="*/ 473 h 830"/>
                  <a:gd name="T94" fmla="*/ 122 w 446"/>
                  <a:gd name="T95" fmla="*/ 420 h 830"/>
                  <a:gd name="T96" fmla="*/ 156 w 446"/>
                  <a:gd name="T97" fmla="*/ 363 h 830"/>
                  <a:gd name="T98" fmla="*/ 194 w 446"/>
                  <a:gd name="T99" fmla="*/ 304 h 830"/>
                  <a:gd name="T100" fmla="*/ 237 w 446"/>
                  <a:gd name="T101" fmla="*/ 244 h 830"/>
                  <a:gd name="T102" fmla="*/ 282 w 446"/>
                  <a:gd name="T103" fmla="*/ 185 h 830"/>
                  <a:gd name="T104" fmla="*/ 330 w 446"/>
                  <a:gd name="T105" fmla="*/ 122 h 830"/>
                  <a:gd name="T106" fmla="*/ 382 w 446"/>
                  <a:gd name="T107" fmla="*/ 61 h 830"/>
                  <a:gd name="T108" fmla="*/ 434 w 446"/>
                  <a:gd name="T109" fmla="*/ 0 h 83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46"/>
                  <a:gd name="T166" fmla="*/ 0 h 830"/>
                  <a:gd name="T167" fmla="*/ 446 w 446"/>
                  <a:gd name="T168" fmla="*/ 830 h 83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46" h="830">
                    <a:moveTo>
                      <a:pt x="446" y="11"/>
                    </a:moveTo>
                    <a:lnTo>
                      <a:pt x="421" y="40"/>
                    </a:lnTo>
                    <a:lnTo>
                      <a:pt x="394" y="72"/>
                    </a:lnTo>
                    <a:lnTo>
                      <a:pt x="369" y="103"/>
                    </a:lnTo>
                    <a:lnTo>
                      <a:pt x="342" y="133"/>
                    </a:lnTo>
                    <a:lnTo>
                      <a:pt x="320" y="164"/>
                    </a:lnTo>
                    <a:lnTo>
                      <a:pt x="294" y="195"/>
                    </a:lnTo>
                    <a:lnTo>
                      <a:pt x="273" y="223"/>
                    </a:lnTo>
                    <a:lnTo>
                      <a:pt x="249" y="254"/>
                    </a:lnTo>
                    <a:lnTo>
                      <a:pt x="228" y="284"/>
                    </a:lnTo>
                    <a:lnTo>
                      <a:pt x="207" y="313"/>
                    </a:lnTo>
                    <a:lnTo>
                      <a:pt x="187" y="343"/>
                    </a:lnTo>
                    <a:lnTo>
                      <a:pt x="169" y="372"/>
                    </a:lnTo>
                    <a:lnTo>
                      <a:pt x="152" y="401"/>
                    </a:lnTo>
                    <a:lnTo>
                      <a:pt x="135" y="428"/>
                    </a:lnTo>
                    <a:lnTo>
                      <a:pt x="120" y="454"/>
                    </a:lnTo>
                    <a:lnTo>
                      <a:pt x="104" y="481"/>
                    </a:lnTo>
                    <a:lnTo>
                      <a:pt x="90" y="508"/>
                    </a:lnTo>
                    <a:lnTo>
                      <a:pt x="78" y="533"/>
                    </a:lnTo>
                    <a:lnTo>
                      <a:pt x="67" y="557"/>
                    </a:lnTo>
                    <a:lnTo>
                      <a:pt x="57" y="581"/>
                    </a:lnTo>
                    <a:lnTo>
                      <a:pt x="45" y="604"/>
                    </a:lnTo>
                    <a:lnTo>
                      <a:pt x="46" y="602"/>
                    </a:lnTo>
                    <a:lnTo>
                      <a:pt x="40" y="625"/>
                    </a:lnTo>
                    <a:lnTo>
                      <a:pt x="31" y="647"/>
                    </a:lnTo>
                    <a:lnTo>
                      <a:pt x="32" y="645"/>
                    </a:lnTo>
                    <a:lnTo>
                      <a:pt x="28" y="664"/>
                    </a:lnTo>
                    <a:lnTo>
                      <a:pt x="20" y="686"/>
                    </a:lnTo>
                    <a:lnTo>
                      <a:pt x="21" y="685"/>
                    </a:lnTo>
                    <a:lnTo>
                      <a:pt x="18" y="704"/>
                    </a:lnTo>
                    <a:lnTo>
                      <a:pt x="16" y="720"/>
                    </a:lnTo>
                    <a:lnTo>
                      <a:pt x="16" y="733"/>
                    </a:lnTo>
                    <a:lnTo>
                      <a:pt x="16" y="748"/>
                    </a:lnTo>
                    <a:lnTo>
                      <a:pt x="18" y="761"/>
                    </a:lnTo>
                    <a:lnTo>
                      <a:pt x="17" y="760"/>
                    </a:lnTo>
                    <a:lnTo>
                      <a:pt x="22" y="772"/>
                    </a:lnTo>
                    <a:lnTo>
                      <a:pt x="21" y="771"/>
                    </a:lnTo>
                    <a:lnTo>
                      <a:pt x="27" y="781"/>
                    </a:lnTo>
                    <a:lnTo>
                      <a:pt x="26" y="779"/>
                    </a:lnTo>
                    <a:lnTo>
                      <a:pt x="30" y="784"/>
                    </a:lnTo>
                    <a:cubicBezTo>
                      <a:pt x="31" y="785"/>
                      <a:pt x="31" y="786"/>
                      <a:pt x="32" y="787"/>
                    </a:cubicBezTo>
                    <a:lnTo>
                      <a:pt x="33" y="792"/>
                    </a:lnTo>
                    <a:lnTo>
                      <a:pt x="36" y="800"/>
                    </a:lnTo>
                    <a:lnTo>
                      <a:pt x="34" y="797"/>
                    </a:lnTo>
                    <a:lnTo>
                      <a:pt x="38" y="802"/>
                    </a:lnTo>
                    <a:lnTo>
                      <a:pt x="43" y="807"/>
                    </a:lnTo>
                    <a:lnTo>
                      <a:pt x="47" y="811"/>
                    </a:lnTo>
                    <a:lnTo>
                      <a:pt x="44" y="809"/>
                    </a:lnTo>
                    <a:lnTo>
                      <a:pt x="48" y="811"/>
                    </a:lnTo>
                    <a:lnTo>
                      <a:pt x="45" y="810"/>
                    </a:lnTo>
                    <a:lnTo>
                      <a:pt x="51" y="810"/>
                    </a:lnTo>
                    <a:cubicBezTo>
                      <a:pt x="53" y="810"/>
                      <a:pt x="54" y="811"/>
                      <a:pt x="56" y="812"/>
                    </a:cubicBezTo>
                    <a:lnTo>
                      <a:pt x="60" y="815"/>
                    </a:lnTo>
                    <a:lnTo>
                      <a:pt x="52" y="814"/>
                    </a:lnTo>
                    <a:lnTo>
                      <a:pt x="59" y="811"/>
                    </a:lnTo>
                    <a:lnTo>
                      <a:pt x="65" y="826"/>
                    </a:lnTo>
                    <a:lnTo>
                      <a:pt x="58" y="829"/>
                    </a:lnTo>
                    <a:cubicBezTo>
                      <a:pt x="56" y="830"/>
                      <a:pt x="53" y="830"/>
                      <a:pt x="50" y="828"/>
                    </a:cubicBezTo>
                    <a:lnTo>
                      <a:pt x="46" y="825"/>
                    </a:lnTo>
                    <a:lnTo>
                      <a:pt x="51" y="826"/>
                    </a:lnTo>
                    <a:lnTo>
                      <a:pt x="45" y="826"/>
                    </a:lnTo>
                    <a:cubicBezTo>
                      <a:pt x="44" y="826"/>
                      <a:pt x="43" y="826"/>
                      <a:pt x="42" y="826"/>
                    </a:cubicBezTo>
                    <a:lnTo>
                      <a:pt x="38" y="824"/>
                    </a:lnTo>
                    <a:cubicBezTo>
                      <a:pt x="37" y="824"/>
                      <a:pt x="36" y="823"/>
                      <a:pt x="35" y="822"/>
                    </a:cubicBezTo>
                    <a:lnTo>
                      <a:pt x="31" y="817"/>
                    </a:lnTo>
                    <a:lnTo>
                      <a:pt x="26" y="812"/>
                    </a:lnTo>
                    <a:lnTo>
                      <a:pt x="22" y="808"/>
                    </a:lnTo>
                    <a:cubicBezTo>
                      <a:pt x="22" y="807"/>
                      <a:pt x="21" y="806"/>
                      <a:pt x="21" y="805"/>
                    </a:cubicBezTo>
                    <a:lnTo>
                      <a:pt x="18" y="796"/>
                    </a:lnTo>
                    <a:lnTo>
                      <a:pt x="16" y="792"/>
                    </a:lnTo>
                    <a:lnTo>
                      <a:pt x="18" y="795"/>
                    </a:lnTo>
                    <a:lnTo>
                      <a:pt x="14" y="790"/>
                    </a:lnTo>
                    <a:cubicBezTo>
                      <a:pt x="13" y="790"/>
                      <a:pt x="13" y="789"/>
                      <a:pt x="13" y="789"/>
                    </a:cubicBezTo>
                    <a:lnTo>
                      <a:pt x="7" y="779"/>
                    </a:lnTo>
                    <a:cubicBezTo>
                      <a:pt x="7" y="779"/>
                      <a:pt x="7" y="778"/>
                      <a:pt x="7" y="777"/>
                    </a:cubicBezTo>
                    <a:lnTo>
                      <a:pt x="2" y="765"/>
                    </a:lnTo>
                    <a:cubicBezTo>
                      <a:pt x="2" y="764"/>
                      <a:pt x="2" y="764"/>
                      <a:pt x="2" y="763"/>
                    </a:cubicBezTo>
                    <a:lnTo>
                      <a:pt x="0" y="748"/>
                    </a:lnTo>
                    <a:lnTo>
                      <a:pt x="0" y="733"/>
                    </a:lnTo>
                    <a:lnTo>
                      <a:pt x="0" y="718"/>
                    </a:lnTo>
                    <a:lnTo>
                      <a:pt x="2" y="702"/>
                    </a:lnTo>
                    <a:lnTo>
                      <a:pt x="5" y="682"/>
                    </a:lnTo>
                    <a:cubicBezTo>
                      <a:pt x="5" y="682"/>
                      <a:pt x="5" y="681"/>
                      <a:pt x="5" y="681"/>
                    </a:cubicBezTo>
                    <a:lnTo>
                      <a:pt x="12" y="661"/>
                    </a:lnTo>
                    <a:lnTo>
                      <a:pt x="16" y="642"/>
                    </a:lnTo>
                    <a:cubicBezTo>
                      <a:pt x="16" y="641"/>
                      <a:pt x="16" y="641"/>
                      <a:pt x="17" y="641"/>
                    </a:cubicBezTo>
                    <a:lnTo>
                      <a:pt x="25" y="621"/>
                    </a:lnTo>
                    <a:lnTo>
                      <a:pt x="30" y="598"/>
                    </a:lnTo>
                    <a:cubicBezTo>
                      <a:pt x="30" y="598"/>
                      <a:pt x="31" y="597"/>
                      <a:pt x="31" y="597"/>
                    </a:cubicBezTo>
                    <a:lnTo>
                      <a:pt x="42" y="575"/>
                    </a:lnTo>
                    <a:lnTo>
                      <a:pt x="52" y="550"/>
                    </a:lnTo>
                    <a:lnTo>
                      <a:pt x="63" y="526"/>
                    </a:lnTo>
                    <a:lnTo>
                      <a:pt x="76" y="500"/>
                    </a:lnTo>
                    <a:lnTo>
                      <a:pt x="90" y="473"/>
                    </a:lnTo>
                    <a:lnTo>
                      <a:pt x="106" y="445"/>
                    </a:lnTo>
                    <a:lnTo>
                      <a:pt x="122" y="420"/>
                    </a:lnTo>
                    <a:lnTo>
                      <a:pt x="139" y="393"/>
                    </a:lnTo>
                    <a:lnTo>
                      <a:pt x="156" y="363"/>
                    </a:lnTo>
                    <a:lnTo>
                      <a:pt x="174" y="335"/>
                    </a:lnTo>
                    <a:lnTo>
                      <a:pt x="194" y="304"/>
                    </a:lnTo>
                    <a:lnTo>
                      <a:pt x="215" y="275"/>
                    </a:lnTo>
                    <a:lnTo>
                      <a:pt x="237" y="244"/>
                    </a:lnTo>
                    <a:lnTo>
                      <a:pt x="260" y="214"/>
                    </a:lnTo>
                    <a:lnTo>
                      <a:pt x="282" y="185"/>
                    </a:lnTo>
                    <a:lnTo>
                      <a:pt x="307" y="155"/>
                    </a:lnTo>
                    <a:lnTo>
                      <a:pt x="330" y="122"/>
                    </a:lnTo>
                    <a:lnTo>
                      <a:pt x="357" y="93"/>
                    </a:lnTo>
                    <a:lnTo>
                      <a:pt x="382" y="61"/>
                    </a:lnTo>
                    <a:lnTo>
                      <a:pt x="409" y="29"/>
                    </a:lnTo>
                    <a:lnTo>
                      <a:pt x="434" y="0"/>
                    </a:lnTo>
                    <a:lnTo>
                      <a:pt x="446" y="11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10" name="Freeform 105"/>
              <p:cNvSpPr>
                <a:spLocks/>
              </p:cNvSpPr>
              <p:nvPr/>
            </p:nvSpPr>
            <p:spPr bwMode="auto">
              <a:xfrm>
                <a:off x="7156450" y="2220912"/>
                <a:ext cx="1101725" cy="560388"/>
              </a:xfrm>
              <a:custGeom>
                <a:avLst/>
                <a:gdLst>
                  <a:gd name="T0" fmla="*/ 2672 w 2798"/>
                  <a:gd name="T1" fmla="*/ 1319 h 1422"/>
                  <a:gd name="T2" fmla="*/ 2441 w 2798"/>
                  <a:gd name="T3" fmla="*/ 1120 h 1422"/>
                  <a:gd name="T4" fmla="*/ 2214 w 2798"/>
                  <a:gd name="T5" fmla="*/ 933 h 1422"/>
                  <a:gd name="T6" fmla="*/ 1991 w 2798"/>
                  <a:gd name="T7" fmla="*/ 763 h 1422"/>
                  <a:gd name="T8" fmla="*/ 1773 w 2798"/>
                  <a:gd name="T9" fmla="*/ 606 h 1422"/>
                  <a:gd name="T10" fmla="*/ 1560 w 2798"/>
                  <a:gd name="T11" fmla="*/ 468 h 1422"/>
                  <a:gd name="T12" fmla="*/ 1357 w 2798"/>
                  <a:gd name="T13" fmla="*/ 344 h 1422"/>
                  <a:gd name="T14" fmla="*/ 1162 w 2798"/>
                  <a:gd name="T15" fmla="*/ 243 h 1422"/>
                  <a:gd name="T16" fmla="*/ 978 w 2798"/>
                  <a:gd name="T17" fmla="*/ 159 h 1422"/>
                  <a:gd name="T18" fmla="*/ 808 w 2798"/>
                  <a:gd name="T19" fmla="*/ 91 h 1422"/>
                  <a:gd name="T20" fmla="*/ 650 w 2798"/>
                  <a:gd name="T21" fmla="*/ 45 h 1422"/>
                  <a:gd name="T22" fmla="*/ 508 w 2798"/>
                  <a:gd name="T23" fmla="*/ 19 h 1422"/>
                  <a:gd name="T24" fmla="*/ 382 w 2798"/>
                  <a:gd name="T25" fmla="*/ 16 h 1422"/>
                  <a:gd name="T26" fmla="*/ 327 w 2798"/>
                  <a:gd name="T27" fmla="*/ 19 h 1422"/>
                  <a:gd name="T28" fmla="*/ 227 w 2798"/>
                  <a:gd name="T29" fmla="*/ 45 h 1422"/>
                  <a:gd name="T30" fmla="*/ 186 w 2798"/>
                  <a:gd name="T31" fmla="*/ 68 h 1422"/>
                  <a:gd name="T32" fmla="*/ 149 w 2798"/>
                  <a:gd name="T33" fmla="*/ 94 h 1422"/>
                  <a:gd name="T34" fmla="*/ 117 w 2798"/>
                  <a:gd name="T35" fmla="*/ 125 h 1422"/>
                  <a:gd name="T36" fmla="*/ 79 w 2798"/>
                  <a:gd name="T37" fmla="*/ 189 h 1422"/>
                  <a:gd name="T38" fmla="*/ 69 w 2798"/>
                  <a:gd name="T39" fmla="*/ 212 h 1422"/>
                  <a:gd name="T40" fmla="*/ 52 w 2798"/>
                  <a:gd name="T41" fmla="*/ 236 h 1422"/>
                  <a:gd name="T42" fmla="*/ 46 w 2798"/>
                  <a:gd name="T43" fmla="*/ 246 h 1422"/>
                  <a:gd name="T44" fmla="*/ 33 w 2798"/>
                  <a:gd name="T45" fmla="*/ 273 h 1422"/>
                  <a:gd name="T46" fmla="*/ 29 w 2798"/>
                  <a:gd name="T47" fmla="*/ 285 h 1422"/>
                  <a:gd name="T48" fmla="*/ 20 w 2798"/>
                  <a:gd name="T49" fmla="*/ 313 h 1422"/>
                  <a:gd name="T50" fmla="*/ 16 w 2798"/>
                  <a:gd name="T51" fmla="*/ 342 h 1422"/>
                  <a:gd name="T52" fmla="*/ 16 w 2798"/>
                  <a:gd name="T53" fmla="*/ 373 h 1422"/>
                  <a:gd name="T54" fmla="*/ 21 w 2798"/>
                  <a:gd name="T55" fmla="*/ 400 h 1422"/>
                  <a:gd name="T56" fmla="*/ 29 w 2798"/>
                  <a:gd name="T57" fmla="*/ 425 h 1422"/>
                  <a:gd name="T58" fmla="*/ 9 w 2798"/>
                  <a:gd name="T59" fmla="*/ 417 h 1422"/>
                  <a:gd name="T60" fmla="*/ 2 w 2798"/>
                  <a:gd name="T61" fmla="*/ 387 h 1422"/>
                  <a:gd name="T62" fmla="*/ 0 w 2798"/>
                  <a:gd name="T63" fmla="*/ 355 h 1422"/>
                  <a:gd name="T64" fmla="*/ 2 w 2798"/>
                  <a:gd name="T65" fmla="*/ 322 h 1422"/>
                  <a:gd name="T66" fmla="*/ 9 w 2798"/>
                  <a:gd name="T67" fmla="*/ 293 h 1422"/>
                  <a:gd name="T68" fmla="*/ 18 w 2798"/>
                  <a:gd name="T69" fmla="*/ 266 h 1422"/>
                  <a:gd name="T70" fmla="*/ 25 w 2798"/>
                  <a:gd name="T71" fmla="*/ 252 h 1422"/>
                  <a:gd name="T72" fmla="*/ 32 w 2798"/>
                  <a:gd name="T73" fmla="*/ 238 h 1422"/>
                  <a:gd name="T74" fmla="*/ 48 w 2798"/>
                  <a:gd name="T75" fmla="*/ 213 h 1422"/>
                  <a:gd name="T76" fmla="*/ 55 w 2798"/>
                  <a:gd name="T77" fmla="*/ 204 h 1422"/>
                  <a:gd name="T78" fmla="*/ 78 w 2798"/>
                  <a:gd name="T79" fmla="*/ 156 h 1422"/>
                  <a:gd name="T80" fmla="*/ 105 w 2798"/>
                  <a:gd name="T81" fmla="*/ 115 h 1422"/>
                  <a:gd name="T82" fmla="*/ 139 w 2798"/>
                  <a:gd name="T83" fmla="*/ 81 h 1422"/>
                  <a:gd name="T84" fmla="*/ 220 w 2798"/>
                  <a:gd name="T85" fmla="*/ 30 h 1422"/>
                  <a:gd name="T86" fmla="*/ 271 w 2798"/>
                  <a:gd name="T87" fmla="*/ 14 h 1422"/>
                  <a:gd name="T88" fmla="*/ 325 w 2798"/>
                  <a:gd name="T89" fmla="*/ 3 h 1422"/>
                  <a:gd name="T90" fmla="*/ 443 w 2798"/>
                  <a:gd name="T91" fmla="*/ 0 h 1422"/>
                  <a:gd name="T92" fmla="*/ 581 w 2798"/>
                  <a:gd name="T93" fmla="*/ 14 h 1422"/>
                  <a:gd name="T94" fmla="*/ 731 w 2798"/>
                  <a:gd name="T95" fmla="*/ 49 h 1422"/>
                  <a:gd name="T96" fmla="*/ 898 w 2798"/>
                  <a:gd name="T97" fmla="*/ 107 h 1422"/>
                  <a:gd name="T98" fmla="*/ 1075 w 2798"/>
                  <a:gd name="T99" fmla="*/ 184 h 1422"/>
                  <a:gd name="T100" fmla="*/ 1266 w 2798"/>
                  <a:gd name="T101" fmla="*/ 277 h 1422"/>
                  <a:gd name="T102" fmla="*/ 1466 w 2798"/>
                  <a:gd name="T103" fmla="*/ 392 h 1422"/>
                  <a:gd name="T104" fmla="*/ 1674 w 2798"/>
                  <a:gd name="T105" fmla="*/ 523 h 1422"/>
                  <a:gd name="T106" fmla="*/ 1889 w 2798"/>
                  <a:gd name="T107" fmla="*/ 668 h 1422"/>
                  <a:gd name="T108" fmla="*/ 2110 w 2798"/>
                  <a:gd name="T109" fmla="*/ 832 h 1422"/>
                  <a:gd name="T110" fmla="*/ 2338 w 2798"/>
                  <a:gd name="T111" fmla="*/ 1011 h 1422"/>
                  <a:gd name="T112" fmla="*/ 2566 w 2798"/>
                  <a:gd name="T113" fmla="*/ 1203 h 1422"/>
                  <a:gd name="T114" fmla="*/ 2798 w 2798"/>
                  <a:gd name="T115" fmla="*/ 1411 h 142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798"/>
                  <a:gd name="T175" fmla="*/ 0 h 1422"/>
                  <a:gd name="T176" fmla="*/ 2798 w 2798"/>
                  <a:gd name="T177" fmla="*/ 1422 h 142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798" h="1422">
                    <a:moveTo>
                      <a:pt x="2787" y="1422"/>
                    </a:moveTo>
                    <a:lnTo>
                      <a:pt x="2672" y="1319"/>
                    </a:lnTo>
                    <a:lnTo>
                      <a:pt x="2556" y="1215"/>
                    </a:lnTo>
                    <a:lnTo>
                      <a:pt x="2441" y="1120"/>
                    </a:lnTo>
                    <a:lnTo>
                      <a:pt x="2327" y="1023"/>
                    </a:lnTo>
                    <a:lnTo>
                      <a:pt x="2214" y="933"/>
                    </a:lnTo>
                    <a:lnTo>
                      <a:pt x="2100" y="845"/>
                    </a:lnTo>
                    <a:lnTo>
                      <a:pt x="1991" y="763"/>
                    </a:lnTo>
                    <a:lnTo>
                      <a:pt x="1879" y="681"/>
                    </a:lnTo>
                    <a:lnTo>
                      <a:pt x="1773" y="606"/>
                    </a:lnTo>
                    <a:lnTo>
                      <a:pt x="1665" y="536"/>
                    </a:lnTo>
                    <a:lnTo>
                      <a:pt x="1560" y="468"/>
                    </a:lnTo>
                    <a:lnTo>
                      <a:pt x="1458" y="406"/>
                    </a:lnTo>
                    <a:lnTo>
                      <a:pt x="1357" y="344"/>
                    </a:lnTo>
                    <a:lnTo>
                      <a:pt x="1258" y="291"/>
                    </a:lnTo>
                    <a:lnTo>
                      <a:pt x="1162" y="243"/>
                    </a:lnTo>
                    <a:lnTo>
                      <a:pt x="1068" y="199"/>
                    </a:lnTo>
                    <a:lnTo>
                      <a:pt x="978" y="159"/>
                    </a:lnTo>
                    <a:lnTo>
                      <a:pt x="891" y="122"/>
                    </a:lnTo>
                    <a:lnTo>
                      <a:pt x="808" y="91"/>
                    </a:lnTo>
                    <a:lnTo>
                      <a:pt x="726" y="65"/>
                    </a:lnTo>
                    <a:lnTo>
                      <a:pt x="650" y="45"/>
                    </a:lnTo>
                    <a:lnTo>
                      <a:pt x="578" y="30"/>
                    </a:lnTo>
                    <a:lnTo>
                      <a:pt x="508" y="19"/>
                    </a:lnTo>
                    <a:lnTo>
                      <a:pt x="443" y="16"/>
                    </a:lnTo>
                    <a:lnTo>
                      <a:pt x="382" y="16"/>
                    </a:lnTo>
                    <a:lnTo>
                      <a:pt x="325" y="19"/>
                    </a:lnTo>
                    <a:lnTo>
                      <a:pt x="327" y="19"/>
                    </a:lnTo>
                    <a:lnTo>
                      <a:pt x="274" y="30"/>
                    </a:lnTo>
                    <a:lnTo>
                      <a:pt x="227" y="45"/>
                    </a:lnTo>
                    <a:lnTo>
                      <a:pt x="228" y="44"/>
                    </a:lnTo>
                    <a:lnTo>
                      <a:pt x="186" y="68"/>
                    </a:lnTo>
                    <a:lnTo>
                      <a:pt x="148" y="95"/>
                    </a:lnTo>
                    <a:lnTo>
                      <a:pt x="149" y="94"/>
                    </a:lnTo>
                    <a:lnTo>
                      <a:pt x="116" y="127"/>
                    </a:lnTo>
                    <a:lnTo>
                      <a:pt x="117" y="125"/>
                    </a:lnTo>
                    <a:lnTo>
                      <a:pt x="92" y="165"/>
                    </a:lnTo>
                    <a:lnTo>
                      <a:pt x="79" y="189"/>
                    </a:lnTo>
                    <a:lnTo>
                      <a:pt x="70" y="210"/>
                    </a:lnTo>
                    <a:cubicBezTo>
                      <a:pt x="69" y="211"/>
                      <a:pt x="69" y="211"/>
                      <a:pt x="69" y="212"/>
                    </a:cubicBezTo>
                    <a:lnTo>
                      <a:pt x="60" y="223"/>
                    </a:lnTo>
                    <a:lnTo>
                      <a:pt x="52" y="236"/>
                    </a:lnTo>
                    <a:lnTo>
                      <a:pt x="45" y="247"/>
                    </a:lnTo>
                    <a:lnTo>
                      <a:pt x="46" y="246"/>
                    </a:lnTo>
                    <a:lnTo>
                      <a:pt x="40" y="259"/>
                    </a:lnTo>
                    <a:lnTo>
                      <a:pt x="33" y="273"/>
                    </a:lnTo>
                    <a:lnTo>
                      <a:pt x="33" y="271"/>
                    </a:lnTo>
                    <a:lnTo>
                      <a:pt x="29" y="285"/>
                    </a:lnTo>
                    <a:lnTo>
                      <a:pt x="25" y="298"/>
                    </a:lnTo>
                    <a:lnTo>
                      <a:pt x="20" y="313"/>
                    </a:lnTo>
                    <a:lnTo>
                      <a:pt x="18" y="326"/>
                    </a:lnTo>
                    <a:lnTo>
                      <a:pt x="16" y="342"/>
                    </a:lnTo>
                    <a:lnTo>
                      <a:pt x="16" y="355"/>
                    </a:lnTo>
                    <a:lnTo>
                      <a:pt x="16" y="373"/>
                    </a:lnTo>
                    <a:lnTo>
                      <a:pt x="18" y="385"/>
                    </a:lnTo>
                    <a:lnTo>
                      <a:pt x="21" y="400"/>
                    </a:lnTo>
                    <a:lnTo>
                      <a:pt x="25" y="412"/>
                    </a:lnTo>
                    <a:lnTo>
                      <a:pt x="29" y="425"/>
                    </a:lnTo>
                    <a:lnTo>
                      <a:pt x="14" y="430"/>
                    </a:lnTo>
                    <a:lnTo>
                      <a:pt x="9" y="417"/>
                    </a:lnTo>
                    <a:lnTo>
                      <a:pt x="5" y="403"/>
                    </a:lnTo>
                    <a:lnTo>
                      <a:pt x="2" y="387"/>
                    </a:lnTo>
                    <a:lnTo>
                      <a:pt x="0" y="373"/>
                    </a:lnTo>
                    <a:lnTo>
                      <a:pt x="0" y="355"/>
                    </a:lnTo>
                    <a:lnTo>
                      <a:pt x="0" y="341"/>
                    </a:lnTo>
                    <a:lnTo>
                      <a:pt x="2" y="322"/>
                    </a:lnTo>
                    <a:lnTo>
                      <a:pt x="5" y="309"/>
                    </a:lnTo>
                    <a:lnTo>
                      <a:pt x="9" y="293"/>
                    </a:lnTo>
                    <a:lnTo>
                      <a:pt x="14" y="280"/>
                    </a:lnTo>
                    <a:lnTo>
                      <a:pt x="18" y="266"/>
                    </a:lnTo>
                    <a:cubicBezTo>
                      <a:pt x="18" y="266"/>
                      <a:pt x="18" y="266"/>
                      <a:pt x="18" y="265"/>
                    </a:cubicBezTo>
                    <a:lnTo>
                      <a:pt x="25" y="252"/>
                    </a:lnTo>
                    <a:lnTo>
                      <a:pt x="31" y="239"/>
                    </a:lnTo>
                    <a:cubicBezTo>
                      <a:pt x="31" y="239"/>
                      <a:pt x="31" y="238"/>
                      <a:pt x="32" y="238"/>
                    </a:cubicBezTo>
                    <a:lnTo>
                      <a:pt x="39" y="227"/>
                    </a:lnTo>
                    <a:lnTo>
                      <a:pt x="48" y="213"/>
                    </a:lnTo>
                    <a:lnTo>
                      <a:pt x="56" y="202"/>
                    </a:lnTo>
                    <a:lnTo>
                      <a:pt x="55" y="204"/>
                    </a:lnTo>
                    <a:lnTo>
                      <a:pt x="65" y="181"/>
                    </a:lnTo>
                    <a:lnTo>
                      <a:pt x="78" y="156"/>
                    </a:lnTo>
                    <a:lnTo>
                      <a:pt x="104" y="117"/>
                    </a:lnTo>
                    <a:cubicBezTo>
                      <a:pt x="104" y="116"/>
                      <a:pt x="105" y="116"/>
                      <a:pt x="105" y="115"/>
                    </a:cubicBezTo>
                    <a:lnTo>
                      <a:pt x="138" y="82"/>
                    </a:lnTo>
                    <a:cubicBezTo>
                      <a:pt x="138" y="82"/>
                      <a:pt x="138" y="82"/>
                      <a:pt x="139" y="81"/>
                    </a:cubicBezTo>
                    <a:lnTo>
                      <a:pt x="178" y="54"/>
                    </a:lnTo>
                    <a:lnTo>
                      <a:pt x="220" y="30"/>
                    </a:lnTo>
                    <a:cubicBezTo>
                      <a:pt x="221" y="30"/>
                      <a:pt x="221" y="30"/>
                      <a:pt x="222" y="30"/>
                    </a:cubicBezTo>
                    <a:lnTo>
                      <a:pt x="271" y="14"/>
                    </a:lnTo>
                    <a:lnTo>
                      <a:pt x="323" y="3"/>
                    </a:lnTo>
                    <a:cubicBezTo>
                      <a:pt x="324" y="3"/>
                      <a:pt x="324" y="3"/>
                      <a:pt x="325" y="3"/>
                    </a:cubicBezTo>
                    <a:lnTo>
                      <a:pt x="382" y="0"/>
                    </a:lnTo>
                    <a:lnTo>
                      <a:pt x="443" y="0"/>
                    </a:lnTo>
                    <a:lnTo>
                      <a:pt x="511" y="3"/>
                    </a:lnTo>
                    <a:lnTo>
                      <a:pt x="581" y="14"/>
                    </a:lnTo>
                    <a:lnTo>
                      <a:pt x="654" y="29"/>
                    </a:lnTo>
                    <a:lnTo>
                      <a:pt x="731" y="49"/>
                    </a:lnTo>
                    <a:lnTo>
                      <a:pt x="813" y="76"/>
                    </a:lnTo>
                    <a:lnTo>
                      <a:pt x="898" y="107"/>
                    </a:lnTo>
                    <a:lnTo>
                      <a:pt x="984" y="145"/>
                    </a:lnTo>
                    <a:lnTo>
                      <a:pt x="1075" y="184"/>
                    </a:lnTo>
                    <a:lnTo>
                      <a:pt x="1169" y="229"/>
                    </a:lnTo>
                    <a:lnTo>
                      <a:pt x="1266" y="277"/>
                    </a:lnTo>
                    <a:lnTo>
                      <a:pt x="1366" y="330"/>
                    </a:lnTo>
                    <a:lnTo>
                      <a:pt x="1466" y="392"/>
                    </a:lnTo>
                    <a:lnTo>
                      <a:pt x="1569" y="454"/>
                    </a:lnTo>
                    <a:lnTo>
                      <a:pt x="1674" y="523"/>
                    </a:lnTo>
                    <a:lnTo>
                      <a:pt x="1782" y="593"/>
                    </a:lnTo>
                    <a:lnTo>
                      <a:pt x="1889" y="668"/>
                    </a:lnTo>
                    <a:lnTo>
                      <a:pt x="2001" y="750"/>
                    </a:lnTo>
                    <a:lnTo>
                      <a:pt x="2110" y="832"/>
                    </a:lnTo>
                    <a:lnTo>
                      <a:pt x="2224" y="920"/>
                    </a:lnTo>
                    <a:lnTo>
                      <a:pt x="2338" y="1011"/>
                    </a:lnTo>
                    <a:lnTo>
                      <a:pt x="2451" y="1108"/>
                    </a:lnTo>
                    <a:lnTo>
                      <a:pt x="2566" y="1203"/>
                    </a:lnTo>
                    <a:lnTo>
                      <a:pt x="2683" y="1307"/>
                    </a:lnTo>
                    <a:lnTo>
                      <a:pt x="2798" y="1411"/>
                    </a:lnTo>
                    <a:lnTo>
                      <a:pt x="2787" y="1422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11" name="Freeform 106"/>
              <p:cNvSpPr>
                <a:spLocks/>
              </p:cNvSpPr>
              <p:nvPr/>
            </p:nvSpPr>
            <p:spPr bwMode="auto">
              <a:xfrm>
                <a:off x="8240712" y="2428875"/>
                <a:ext cx="49213" cy="369888"/>
              </a:xfrm>
              <a:custGeom>
                <a:avLst/>
                <a:gdLst>
                  <a:gd name="T0" fmla="*/ 33 w 125"/>
                  <a:gd name="T1" fmla="*/ 892 h 938"/>
                  <a:gd name="T2" fmla="*/ 52 w 125"/>
                  <a:gd name="T3" fmla="*/ 808 h 938"/>
                  <a:gd name="T4" fmla="*/ 66 w 125"/>
                  <a:gd name="T5" fmla="*/ 729 h 938"/>
                  <a:gd name="T6" fmla="*/ 79 w 125"/>
                  <a:gd name="T7" fmla="*/ 649 h 938"/>
                  <a:gd name="T8" fmla="*/ 90 w 125"/>
                  <a:gd name="T9" fmla="*/ 572 h 938"/>
                  <a:gd name="T10" fmla="*/ 98 w 125"/>
                  <a:gd name="T11" fmla="*/ 500 h 938"/>
                  <a:gd name="T12" fmla="*/ 103 w 125"/>
                  <a:gd name="T13" fmla="*/ 431 h 938"/>
                  <a:gd name="T14" fmla="*/ 107 w 125"/>
                  <a:gd name="T15" fmla="*/ 362 h 938"/>
                  <a:gd name="T16" fmla="*/ 109 w 125"/>
                  <a:gd name="T17" fmla="*/ 303 h 938"/>
                  <a:gd name="T18" fmla="*/ 107 w 125"/>
                  <a:gd name="T19" fmla="*/ 244 h 938"/>
                  <a:gd name="T20" fmla="*/ 106 w 125"/>
                  <a:gd name="T21" fmla="*/ 193 h 938"/>
                  <a:gd name="T22" fmla="*/ 99 w 125"/>
                  <a:gd name="T23" fmla="*/ 149 h 938"/>
                  <a:gd name="T24" fmla="*/ 91 w 125"/>
                  <a:gd name="T25" fmla="*/ 108 h 938"/>
                  <a:gd name="T26" fmla="*/ 82 w 125"/>
                  <a:gd name="T27" fmla="*/ 77 h 938"/>
                  <a:gd name="T28" fmla="*/ 71 w 125"/>
                  <a:gd name="T29" fmla="*/ 52 h 938"/>
                  <a:gd name="T30" fmla="*/ 64 w 125"/>
                  <a:gd name="T31" fmla="*/ 44 h 938"/>
                  <a:gd name="T32" fmla="*/ 58 w 125"/>
                  <a:gd name="T33" fmla="*/ 36 h 938"/>
                  <a:gd name="T34" fmla="*/ 46 w 125"/>
                  <a:gd name="T35" fmla="*/ 29 h 938"/>
                  <a:gd name="T36" fmla="*/ 49 w 125"/>
                  <a:gd name="T37" fmla="*/ 26 h 938"/>
                  <a:gd name="T38" fmla="*/ 37 w 125"/>
                  <a:gd name="T39" fmla="*/ 23 h 938"/>
                  <a:gd name="T40" fmla="*/ 38 w 125"/>
                  <a:gd name="T41" fmla="*/ 21 h 938"/>
                  <a:gd name="T42" fmla="*/ 28 w 125"/>
                  <a:gd name="T43" fmla="*/ 18 h 938"/>
                  <a:gd name="T44" fmla="*/ 29 w 125"/>
                  <a:gd name="T45" fmla="*/ 16 h 938"/>
                  <a:gd name="T46" fmla="*/ 17 w 125"/>
                  <a:gd name="T47" fmla="*/ 16 h 938"/>
                  <a:gd name="T48" fmla="*/ 20 w 125"/>
                  <a:gd name="T49" fmla="*/ 14 h 938"/>
                  <a:gd name="T50" fmla="*/ 14 w 125"/>
                  <a:gd name="T51" fmla="*/ 19 h 938"/>
                  <a:gd name="T52" fmla="*/ 0 w 125"/>
                  <a:gd name="T53" fmla="*/ 10 h 938"/>
                  <a:gd name="T54" fmla="*/ 3 w 125"/>
                  <a:gd name="T55" fmla="*/ 8 h 938"/>
                  <a:gd name="T56" fmla="*/ 13 w 125"/>
                  <a:gd name="T57" fmla="*/ 0 h 938"/>
                  <a:gd name="T58" fmla="*/ 24 w 125"/>
                  <a:gd name="T59" fmla="*/ 0 h 938"/>
                  <a:gd name="T60" fmla="*/ 34 w 125"/>
                  <a:gd name="T61" fmla="*/ 2 h 938"/>
                  <a:gd name="T62" fmla="*/ 35 w 125"/>
                  <a:gd name="T63" fmla="*/ 4 h 938"/>
                  <a:gd name="T64" fmla="*/ 46 w 125"/>
                  <a:gd name="T65" fmla="*/ 8 h 938"/>
                  <a:gd name="T66" fmla="*/ 44 w 125"/>
                  <a:gd name="T67" fmla="*/ 10 h 938"/>
                  <a:gd name="T68" fmla="*/ 56 w 125"/>
                  <a:gd name="T69" fmla="*/ 14 h 938"/>
                  <a:gd name="T70" fmla="*/ 57 w 125"/>
                  <a:gd name="T71" fmla="*/ 17 h 938"/>
                  <a:gd name="T72" fmla="*/ 68 w 125"/>
                  <a:gd name="T73" fmla="*/ 24 h 938"/>
                  <a:gd name="T74" fmla="*/ 84 w 125"/>
                  <a:gd name="T75" fmla="*/ 43 h 938"/>
                  <a:gd name="T76" fmla="*/ 90 w 125"/>
                  <a:gd name="T77" fmla="*/ 56 h 938"/>
                  <a:gd name="T78" fmla="*/ 103 w 125"/>
                  <a:gd name="T79" fmla="*/ 87 h 938"/>
                  <a:gd name="T80" fmla="*/ 111 w 125"/>
                  <a:gd name="T81" fmla="*/ 124 h 938"/>
                  <a:gd name="T82" fmla="*/ 119 w 125"/>
                  <a:gd name="T83" fmla="*/ 168 h 938"/>
                  <a:gd name="T84" fmla="*/ 123 w 125"/>
                  <a:gd name="T85" fmla="*/ 218 h 938"/>
                  <a:gd name="T86" fmla="*/ 125 w 125"/>
                  <a:gd name="T87" fmla="*/ 272 h 938"/>
                  <a:gd name="T88" fmla="*/ 125 w 125"/>
                  <a:gd name="T89" fmla="*/ 332 h 938"/>
                  <a:gd name="T90" fmla="*/ 121 w 125"/>
                  <a:gd name="T91" fmla="*/ 398 h 938"/>
                  <a:gd name="T92" fmla="*/ 118 w 125"/>
                  <a:gd name="T93" fmla="*/ 465 h 938"/>
                  <a:gd name="T94" fmla="*/ 110 w 125"/>
                  <a:gd name="T95" fmla="*/ 537 h 938"/>
                  <a:gd name="T96" fmla="*/ 102 w 125"/>
                  <a:gd name="T97" fmla="*/ 613 h 938"/>
                  <a:gd name="T98" fmla="*/ 90 w 125"/>
                  <a:gd name="T99" fmla="*/ 692 h 938"/>
                  <a:gd name="T100" fmla="*/ 75 w 125"/>
                  <a:gd name="T101" fmla="*/ 772 h 938"/>
                  <a:gd name="T102" fmla="*/ 57 w 125"/>
                  <a:gd name="T103" fmla="*/ 853 h 938"/>
                  <a:gd name="T104" fmla="*/ 40 w 125"/>
                  <a:gd name="T105" fmla="*/ 938 h 93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25"/>
                  <a:gd name="T160" fmla="*/ 0 h 938"/>
                  <a:gd name="T161" fmla="*/ 125 w 125"/>
                  <a:gd name="T162" fmla="*/ 938 h 93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25" h="938">
                    <a:moveTo>
                      <a:pt x="24" y="935"/>
                    </a:moveTo>
                    <a:lnTo>
                      <a:pt x="33" y="892"/>
                    </a:lnTo>
                    <a:lnTo>
                      <a:pt x="41" y="850"/>
                    </a:lnTo>
                    <a:lnTo>
                      <a:pt x="52" y="808"/>
                    </a:lnTo>
                    <a:lnTo>
                      <a:pt x="60" y="769"/>
                    </a:lnTo>
                    <a:lnTo>
                      <a:pt x="66" y="729"/>
                    </a:lnTo>
                    <a:lnTo>
                      <a:pt x="74" y="689"/>
                    </a:lnTo>
                    <a:lnTo>
                      <a:pt x="79" y="649"/>
                    </a:lnTo>
                    <a:lnTo>
                      <a:pt x="86" y="610"/>
                    </a:lnTo>
                    <a:lnTo>
                      <a:pt x="90" y="572"/>
                    </a:lnTo>
                    <a:lnTo>
                      <a:pt x="94" y="536"/>
                    </a:lnTo>
                    <a:lnTo>
                      <a:pt x="98" y="500"/>
                    </a:lnTo>
                    <a:lnTo>
                      <a:pt x="102" y="464"/>
                    </a:lnTo>
                    <a:lnTo>
                      <a:pt x="103" y="431"/>
                    </a:lnTo>
                    <a:lnTo>
                      <a:pt x="106" y="397"/>
                    </a:lnTo>
                    <a:lnTo>
                      <a:pt x="107" y="362"/>
                    </a:lnTo>
                    <a:lnTo>
                      <a:pt x="109" y="331"/>
                    </a:lnTo>
                    <a:lnTo>
                      <a:pt x="109" y="303"/>
                    </a:lnTo>
                    <a:lnTo>
                      <a:pt x="109" y="272"/>
                    </a:lnTo>
                    <a:lnTo>
                      <a:pt x="107" y="244"/>
                    </a:lnTo>
                    <a:lnTo>
                      <a:pt x="107" y="218"/>
                    </a:lnTo>
                    <a:lnTo>
                      <a:pt x="106" y="193"/>
                    </a:lnTo>
                    <a:lnTo>
                      <a:pt x="103" y="169"/>
                    </a:lnTo>
                    <a:lnTo>
                      <a:pt x="99" y="149"/>
                    </a:lnTo>
                    <a:lnTo>
                      <a:pt x="95" y="127"/>
                    </a:lnTo>
                    <a:lnTo>
                      <a:pt x="91" y="108"/>
                    </a:lnTo>
                    <a:lnTo>
                      <a:pt x="87" y="90"/>
                    </a:lnTo>
                    <a:lnTo>
                      <a:pt x="82" y="77"/>
                    </a:lnTo>
                    <a:lnTo>
                      <a:pt x="76" y="63"/>
                    </a:lnTo>
                    <a:lnTo>
                      <a:pt x="71" y="52"/>
                    </a:lnTo>
                    <a:lnTo>
                      <a:pt x="72" y="54"/>
                    </a:lnTo>
                    <a:lnTo>
                      <a:pt x="64" y="44"/>
                    </a:lnTo>
                    <a:lnTo>
                      <a:pt x="56" y="34"/>
                    </a:lnTo>
                    <a:lnTo>
                      <a:pt x="58" y="36"/>
                    </a:lnTo>
                    <a:lnTo>
                      <a:pt x="49" y="32"/>
                    </a:lnTo>
                    <a:cubicBezTo>
                      <a:pt x="48" y="31"/>
                      <a:pt x="47" y="30"/>
                      <a:pt x="46" y="29"/>
                    </a:cubicBezTo>
                    <a:lnTo>
                      <a:pt x="42" y="22"/>
                    </a:lnTo>
                    <a:lnTo>
                      <a:pt x="49" y="26"/>
                    </a:lnTo>
                    <a:lnTo>
                      <a:pt x="44" y="26"/>
                    </a:lnTo>
                    <a:cubicBezTo>
                      <a:pt x="41" y="26"/>
                      <a:pt x="39" y="25"/>
                      <a:pt x="37" y="23"/>
                    </a:cubicBezTo>
                    <a:lnTo>
                      <a:pt x="34" y="18"/>
                    </a:lnTo>
                    <a:lnTo>
                      <a:pt x="38" y="21"/>
                    </a:lnTo>
                    <a:lnTo>
                      <a:pt x="31" y="19"/>
                    </a:lnTo>
                    <a:cubicBezTo>
                      <a:pt x="30" y="19"/>
                      <a:pt x="29" y="19"/>
                      <a:pt x="28" y="18"/>
                    </a:cubicBezTo>
                    <a:lnTo>
                      <a:pt x="24" y="15"/>
                    </a:lnTo>
                    <a:lnTo>
                      <a:pt x="29" y="16"/>
                    </a:lnTo>
                    <a:lnTo>
                      <a:pt x="24" y="16"/>
                    </a:lnTo>
                    <a:lnTo>
                      <a:pt x="17" y="16"/>
                    </a:lnTo>
                    <a:lnTo>
                      <a:pt x="13" y="16"/>
                    </a:lnTo>
                    <a:lnTo>
                      <a:pt x="20" y="14"/>
                    </a:lnTo>
                    <a:lnTo>
                      <a:pt x="16" y="18"/>
                    </a:lnTo>
                    <a:cubicBezTo>
                      <a:pt x="15" y="19"/>
                      <a:pt x="15" y="19"/>
                      <a:pt x="14" y="19"/>
                    </a:cubicBezTo>
                    <a:lnTo>
                      <a:pt x="11" y="23"/>
                    </a:lnTo>
                    <a:lnTo>
                      <a:pt x="0" y="10"/>
                    </a:lnTo>
                    <a:lnTo>
                      <a:pt x="4" y="7"/>
                    </a:lnTo>
                    <a:lnTo>
                      <a:pt x="3" y="8"/>
                    </a:lnTo>
                    <a:lnTo>
                      <a:pt x="7" y="3"/>
                    </a:lnTo>
                    <a:cubicBezTo>
                      <a:pt x="9" y="2"/>
                      <a:pt x="11" y="0"/>
                      <a:pt x="13" y="0"/>
                    </a:cubicBezTo>
                    <a:lnTo>
                      <a:pt x="17" y="0"/>
                    </a:lnTo>
                    <a:lnTo>
                      <a:pt x="24" y="0"/>
                    </a:lnTo>
                    <a:lnTo>
                      <a:pt x="29" y="0"/>
                    </a:lnTo>
                    <a:cubicBezTo>
                      <a:pt x="31" y="0"/>
                      <a:pt x="33" y="1"/>
                      <a:pt x="34" y="2"/>
                    </a:cubicBezTo>
                    <a:lnTo>
                      <a:pt x="38" y="5"/>
                    </a:lnTo>
                    <a:lnTo>
                      <a:pt x="35" y="4"/>
                    </a:lnTo>
                    <a:lnTo>
                      <a:pt x="42" y="5"/>
                    </a:lnTo>
                    <a:cubicBezTo>
                      <a:pt x="43" y="6"/>
                      <a:pt x="45" y="7"/>
                      <a:pt x="46" y="8"/>
                    </a:cubicBezTo>
                    <a:lnTo>
                      <a:pt x="50" y="13"/>
                    </a:lnTo>
                    <a:lnTo>
                      <a:pt x="44" y="10"/>
                    </a:lnTo>
                    <a:lnTo>
                      <a:pt x="49" y="10"/>
                    </a:lnTo>
                    <a:cubicBezTo>
                      <a:pt x="52" y="10"/>
                      <a:pt x="54" y="11"/>
                      <a:pt x="56" y="14"/>
                    </a:cubicBezTo>
                    <a:lnTo>
                      <a:pt x="60" y="20"/>
                    </a:lnTo>
                    <a:lnTo>
                      <a:pt x="57" y="17"/>
                    </a:lnTo>
                    <a:lnTo>
                      <a:pt x="66" y="22"/>
                    </a:lnTo>
                    <a:cubicBezTo>
                      <a:pt x="67" y="23"/>
                      <a:pt x="68" y="23"/>
                      <a:pt x="68" y="24"/>
                    </a:cubicBezTo>
                    <a:lnTo>
                      <a:pt x="76" y="34"/>
                    </a:lnTo>
                    <a:lnTo>
                      <a:pt x="84" y="43"/>
                    </a:lnTo>
                    <a:cubicBezTo>
                      <a:pt x="85" y="44"/>
                      <a:pt x="85" y="44"/>
                      <a:pt x="85" y="45"/>
                    </a:cubicBezTo>
                    <a:lnTo>
                      <a:pt x="90" y="56"/>
                    </a:lnTo>
                    <a:lnTo>
                      <a:pt x="97" y="71"/>
                    </a:lnTo>
                    <a:lnTo>
                      <a:pt x="103" y="87"/>
                    </a:lnTo>
                    <a:lnTo>
                      <a:pt x="107" y="104"/>
                    </a:lnTo>
                    <a:lnTo>
                      <a:pt x="111" y="124"/>
                    </a:lnTo>
                    <a:lnTo>
                      <a:pt x="115" y="146"/>
                    </a:lnTo>
                    <a:lnTo>
                      <a:pt x="119" y="168"/>
                    </a:lnTo>
                    <a:lnTo>
                      <a:pt x="122" y="192"/>
                    </a:lnTo>
                    <a:lnTo>
                      <a:pt x="123" y="218"/>
                    </a:lnTo>
                    <a:lnTo>
                      <a:pt x="123" y="243"/>
                    </a:lnTo>
                    <a:lnTo>
                      <a:pt x="125" y="272"/>
                    </a:lnTo>
                    <a:lnTo>
                      <a:pt x="125" y="303"/>
                    </a:lnTo>
                    <a:lnTo>
                      <a:pt x="125" y="332"/>
                    </a:lnTo>
                    <a:lnTo>
                      <a:pt x="123" y="362"/>
                    </a:lnTo>
                    <a:lnTo>
                      <a:pt x="121" y="398"/>
                    </a:lnTo>
                    <a:lnTo>
                      <a:pt x="119" y="431"/>
                    </a:lnTo>
                    <a:lnTo>
                      <a:pt x="118" y="465"/>
                    </a:lnTo>
                    <a:lnTo>
                      <a:pt x="114" y="502"/>
                    </a:lnTo>
                    <a:lnTo>
                      <a:pt x="110" y="537"/>
                    </a:lnTo>
                    <a:lnTo>
                      <a:pt x="106" y="574"/>
                    </a:lnTo>
                    <a:lnTo>
                      <a:pt x="102" y="613"/>
                    </a:lnTo>
                    <a:lnTo>
                      <a:pt x="95" y="651"/>
                    </a:lnTo>
                    <a:lnTo>
                      <a:pt x="90" y="692"/>
                    </a:lnTo>
                    <a:lnTo>
                      <a:pt x="82" y="731"/>
                    </a:lnTo>
                    <a:lnTo>
                      <a:pt x="75" y="772"/>
                    </a:lnTo>
                    <a:lnTo>
                      <a:pt x="67" y="812"/>
                    </a:lnTo>
                    <a:lnTo>
                      <a:pt x="57" y="853"/>
                    </a:lnTo>
                    <a:lnTo>
                      <a:pt x="49" y="895"/>
                    </a:lnTo>
                    <a:lnTo>
                      <a:pt x="40" y="938"/>
                    </a:lnTo>
                    <a:lnTo>
                      <a:pt x="24" y="935"/>
                    </a:lnTo>
                    <a:close/>
                  </a:path>
                </a:pathLst>
              </a:custGeom>
              <a:solidFill>
                <a:srgbClr val="0000CC"/>
              </a:solidFill>
              <a:ln w="0" cap="flat">
                <a:solidFill>
                  <a:srgbClr val="0000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084" name="Rectangle 203"/>
          <p:cNvSpPr>
            <a:spLocks noChangeArrowheads="1"/>
          </p:cNvSpPr>
          <p:nvPr/>
        </p:nvSpPr>
        <p:spPr bwMode="auto">
          <a:xfrm>
            <a:off x="1458913" y="1874838"/>
            <a:ext cx="12144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00CC66"/>
                </a:solidFill>
                <a:cs typeface="Arial" pitchFamily="34" charset="0"/>
              </a:rPr>
              <a:t>Interference</a:t>
            </a:r>
            <a:endParaRPr lang="en-US" altLang="en-US" sz="2800" b="1">
              <a:solidFill>
                <a:srgbClr val="00CC6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338388" y="3954463"/>
          <a:ext cx="15970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5" name="Clip" r:id="rId4" imgW="6544800" imgH="1706400" progId="">
                  <p:embed/>
                </p:oleObj>
              </mc:Choice>
              <mc:Fallback>
                <p:oleObj name="Clip" r:id="rId4" imgW="6544800" imgH="1706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388" y="3954463"/>
                        <a:ext cx="1597025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85" name="Group 240"/>
          <p:cNvGrpSpPr>
            <a:grpSpLocks/>
          </p:cNvGrpSpPr>
          <p:nvPr/>
        </p:nvGrpSpPr>
        <p:grpSpPr bwMode="auto">
          <a:xfrm>
            <a:off x="1495425" y="2232025"/>
            <a:ext cx="190500" cy="276225"/>
            <a:chOff x="1050925" y="3435350"/>
            <a:chExt cx="190500" cy="428625"/>
          </a:xfrm>
        </p:grpSpPr>
        <p:sp>
          <p:nvSpPr>
            <p:cNvPr id="2101" name="Freeform 13"/>
            <p:cNvSpPr>
              <a:spLocks/>
            </p:cNvSpPr>
            <p:nvPr/>
          </p:nvSpPr>
          <p:spPr bwMode="auto">
            <a:xfrm>
              <a:off x="1152525" y="3516312"/>
              <a:ext cx="12700" cy="347663"/>
            </a:xfrm>
            <a:custGeom>
              <a:avLst/>
              <a:gdLst>
                <a:gd name="T0" fmla="*/ 16 w 33"/>
                <a:gd name="T1" fmla="*/ 873 h 881"/>
                <a:gd name="T2" fmla="*/ 0 w 33"/>
                <a:gd name="T3" fmla="*/ 9 h 881"/>
                <a:gd name="T4" fmla="*/ 8 w 33"/>
                <a:gd name="T5" fmla="*/ 0 h 881"/>
                <a:gd name="T6" fmla="*/ 16 w 33"/>
                <a:gd name="T7" fmla="*/ 8 h 881"/>
                <a:gd name="T8" fmla="*/ 32 w 33"/>
                <a:gd name="T9" fmla="*/ 872 h 881"/>
                <a:gd name="T10" fmla="*/ 25 w 33"/>
                <a:gd name="T11" fmla="*/ 880 h 881"/>
                <a:gd name="T12" fmla="*/ 16 w 33"/>
                <a:gd name="T13" fmla="*/ 873 h 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81"/>
                <a:gd name="T23" fmla="*/ 33 w 33"/>
                <a:gd name="T24" fmla="*/ 881 h 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81">
                  <a:moveTo>
                    <a:pt x="16" y="873"/>
                  </a:moveTo>
                  <a:lnTo>
                    <a:pt x="0" y="9"/>
                  </a:lnTo>
                  <a:cubicBezTo>
                    <a:pt x="0" y="4"/>
                    <a:pt x="4" y="1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lnTo>
                    <a:pt x="32" y="872"/>
                  </a:lnTo>
                  <a:cubicBezTo>
                    <a:pt x="33" y="877"/>
                    <a:pt x="29" y="880"/>
                    <a:pt x="25" y="880"/>
                  </a:cubicBezTo>
                  <a:cubicBezTo>
                    <a:pt x="20" y="881"/>
                    <a:pt x="17" y="877"/>
                    <a:pt x="16" y="8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02" name="Freeform 14"/>
            <p:cNvSpPr>
              <a:spLocks/>
            </p:cNvSpPr>
            <p:nvPr/>
          </p:nvSpPr>
          <p:spPr bwMode="auto">
            <a:xfrm>
              <a:off x="1050925" y="3435350"/>
              <a:ext cx="182563" cy="80963"/>
            </a:xfrm>
            <a:custGeom>
              <a:avLst/>
              <a:gdLst>
                <a:gd name="T0" fmla="*/ 59 w 115"/>
                <a:gd name="T1" fmla="*/ 51 h 51"/>
                <a:gd name="T2" fmla="*/ 0 w 115"/>
                <a:gd name="T3" fmla="*/ 0 h 51"/>
                <a:gd name="T4" fmla="*/ 115 w 115"/>
                <a:gd name="T5" fmla="*/ 0 h 51"/>
                <a:gd name="T6" fmla="*/ 59 w 115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51"/>
                <a:gd name="T14" fmla="*/ 115 w 11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51">
                  <a:moveTo>
                    <a:pt x="59" y="51"/>
                  </a:moveTo>
                  <a:lnTo>
                    <a:pt x="0" y="0"/>
                  </a:lnTo>
                  <a:lnTo>
                    <a:pt x="115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03" name="Freeform 15"/>
            <p:cNvSpPr>
              <a:spLocks noEditPoints="1"/>
            </p:cNvSpPr>
            <p:nvPr/>
          </p:nvSpPr>
          <p:spPr bwMode="auto">
            <a:xfrm>
              <a:off x="1050925" y="3435350"/>
              <a:ext cx="190500" cy="88900"/>
            </a:xfrm>
            <a:custGeom>
              <a:avLst/>
              <a:gdLst>
                <a:gd name="T0" fmla="*/ 248 w 481"/>
                <a:gd name="T1" fmla="*/ 222 h 225"/>
                <a:gd name="T2" fmla="*/ 237 w 481"/>
                <a:gd name="T3" fmla="*/ 222 h 225"/>
                <a:gd name="T4" fmla="*/ 3 w 481"/>
                <a:gd name="T5" fmla="*/ 14 h 225"/>
                <a:gd name="T6" fmla="*/ 1 w 481"/>
                <a:gd name="T7" fmla="*/ 6 h 225"/>
                <a:gd name="T8" fmla="*/ 8 w 481"/>
                <a:gd name="T9" fmla="*/ 0 h 225"/>
                <a:gd name="T10" fmla="*/ 472 w 481"/>
                <a:gd name="T11" fmla="*/ 0 h 225"/>
                <a:gd name="T12" fmla="*/ 480 w 481"/>
                <a:gd name="T13" fmla="*/ 6 h 225"/>
                <a:gd name="T14" fmla="*/ 478 w 481"/>
                <a:gd name="T15" fmla="*/ 14 h 225"/>
                <a:gd name="T16" fmla="*/ 248 w 481"/>
                <a:gd name="T17" fmla="*/ 222 h 225"/>
                <a:gd name="T18" fmla="*/ 467 w 481"/>
                <a:gd name="T19" fmla="*/ 3 h 225"/>
                <a:gd name="T20" fmla="*/ 472 w 481"/>
                <a:gd name="T21" fmla="*/ 16 h 225"/>
                <a:gd name="T22" fmla="*/ 8 w 481"/>
                <a:gd name="T23" fmla="*/ 16 h 225"/>
                <a:gd name="T24" fmla="*/ 14 w 481"/>
                <a:gd name="T25" fmla="*/ 2 h 225"/>
                <a:gd name="T26" fmla="*/ 248 w 481"/>
                <a:gd name="T27" fmla="*/ 210 h 225"/>
                <a:gd name="T28" fmla="*/ 237 w 481"/>
                <a:gd name="T29" fmla="*/ 211 h 225"/>
                <a:gd name="T30" fmla="*/ 467 w 481"/>
                <a:gd name="T31" fmla="*/ 3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81"/>
                <a:gd name="T49" fmla="*/ 0 h 225"/>
                <a:gd name="T50" fmla="*/ 481 w 48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81" h="225">
                  <a:moveTo>
                    <a:pt x="248" y="222"/>
                  </a:moveTo>
                  <a:cubicBezTo>
                    <a:pt x="245" y="225"/>
                    <a:pt x="241" y="225"/>
                    <a:pt x="237" y="222"/>
                  </a:cubicBezTo>
                  <a:lnTo>
                    <a:pt x="3" y="14"/>
                  </a:lnTo>
                  <a:cubicBezTo>
                    <a:pt x="1" y="12"/>
                    <a:pt x="0" y="9"/>
                    <a:pt x="1" y="6"/>
                  </a:cubicBezTo>
                  <a:cubicBezTo>
                    <a:pt x="2" y="3"/>
                    <a:pt x="5" y="0"/>
                    <a:pt x="8" y="0"/>
                  </a:cubicBezTo>
                  <a:lnTo>
                    <a:pt x="472" y="0"/>
                  </a:lnTo>
                  <a:cubicBezTo>
                    <a:pt x="476" y="0"/>
                    <a:pt x="479" y="2"/>
                    <a:pt x="480" y="6"/>
                  </a:cubicBezTo>
                  <a:cubicBezTo>
                    <a:pt x="481" y="9"/>
                    <a:pt x="480" y="12"/>
                    <a:pt x="478" y="14"/>
                  </a:cubicBezTo>
                  <a:lnTo>
                    <a:pt x="248" y="222"/>
                  </a:lnTo>
                  <a:close/>
                  <a:moveTo>
                    <a:pt x="467" y="3"/>
                  </a:moveTo>
                  <a:lnTo>
                    <a:pt x="472" y="16"/>
                  </a:lnTo>
                  <a:lnTo>
                    <a:pt x="8" y="16"/>
                  </a:lnTo>
                  <a:lnTo>
                    <a:pt x="14" y="2"/>
                  </a:lnTo>
                  <a:lnTo>
                    <a:pt x="248" y="210"/>
                  </a:lnTo>
                  <a:lnTo>
                    <a:pt x="237" y="211"/>
                  </a:lnTo>
                  <a:lnTo>
                    <a:pt x="467" y="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86" name="Group 241"/>
          <p:cNvGrpSpPr>
            <a:grpSpLocks/>
          </p:cNvGrpSpPr>
          <p:nvPr/>
        </p:nvGrpSpPr>
        <p:grpSpPr bwMode="auto">
          <a:xfrm>
            <a:off x="1716088" y="2232025"/>
            <a:ext cx="190500" cy="276225"/>
            <a:chOff x="1050925" y="3435350"/>
            <a:chExt cx="190500" cy="428625"/>
          </a:xfrm>
        </p:grpSpPr>
        <p:sp>
          <p:nvSpPr>
            <p:cNvPr id="2098" name="Freeform 13"/>
            <p:cNvSpPr>
              <a:spLocks/>
            </p:cNvSpPr>
            <p:nvPr/>
          </p:nvSpPr>
          <p:spPr bwMode="auto">
            <a:xfrm>
              <a:off x="1152525" y="3516312"/>
              <a:ext cx="12700" cy="347663"/>
            </a:xfrm>
            <a:custGeom>
              <a:avLst/>
              <a:gdLst>
                <a:gd name="T0" fmla="*/ 16 w 33"/>
                <a:gd name="T1" fmla="*/ 873 h 881"/>
                <a:gd name="T2" fmla="*/ 0 w 33"/>
                <a:gd name="T3" fmla="*/ 9 h 881"/>
                <a:gd name="T4" fmla="*/ 8 w 33"/>
                <a:gd name="T5" fmla="*/ 0 h 881"/>
                <a:gd name="T6" fmla="*/ 16 w 33"/>
                <a:gd name="T7" fmla="*/ 8 h 881"/>
                <a:gd name="T8" fmla="*/ 32 w 33"/>
                <a:gd name="T9" fmla="*/ 872 h 881"/>
                <a:gd name="T10" fmla="*/ 25 w 33"/>
                <a:gd name="T11" fmla="*/ 880 h 881"/>
                <a:gd name="T12" fmla="*/ 16 w 33"/>
                <a:gd name="T13" fmla="*/ 873 h 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81"/>
                <a:gd name="T23" fmla="*/ 33 w 33"/>
                <a:gd name="T24" fmla="*/ 881 h 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81">
                  <a:moveTo>
                    <a:pt x="16" y="873"/>
                  </a:moveTo>
                  <a:lnTo>
                    <a:pt x="0" y="9"/>
                  </a:lnTo>
                  <a:cubicBezTo>
                    <a:pt x="0" y="4"/>
                    <a:pt x="4" y="1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lnTo>
                    <a:pt x="32" y="872"/>
                  </a:lnTo>
                  <a:cubicBezTo>
                    <a:pt x="33" y="877"/>
                    <a:pt x="29" y="880"/>
                    <a:pt x="25" y="880"/>
                  </a:cubicBezTo>
                  <a:cubicBezTo>
                    <a:pt x="20" y="881"/>
                    <a:pt x="17" y="877"/>
                    <a:pt x="16" y="8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9" name="Freeform 14"/>
            <p:cNvSpPr>
              <a:spLocks/>
            </p:cNvSpPr>
            <p:nvPr/>
          </p:nvSpPr>
          <p:spPr bwMode="auto">
            <a:xfrm>
              <a:off x="1050925" y="3435350"/>
              <a:ext cx="182563" cy="80963"/>
            </a:xfrm>
            <a:custGeom>
              <a:avLst/>
              <a:gdLst>
                <a:gd name="T0" fmla="*/ 59 w 115"/>
                <a:gd name="T1" fmla="*/ 51 h 51"/>
                <a:gd name="T2" fmla="*/ 0 w 115"/>
                <a:gd name="T3" fmla="*/ 0 h 51"/>
                <a:gd name="T4" fmla="*/ 115 w 115"/>
                <a:gd name="T5" fmla="*/ 0 h 51"/>
                <a:gd name="T6" fmla="*/ 59 w 115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51"/>
                <a:gd name="T14" fmla="*/ 115 w 11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51">
                  <a:moveTo>
                    <a:pt x="59" y="51"/>
                  </a:moveTo>
                  <a:lnTo>
                    <a:pt x="0" y="0"/>
                  </a:lnTo>
                  <a:lnTo>
                    <a:pt x="115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00" name="Freeform 15"/>
            <p:cNvSpPr>
              <a:spLocks noEditPoints="1"/>
            </p:cNvSpPr>
            <p:nvPr/>
          </p:nvSpPr>
          <p:spPr bwMode="auto">
            <a:xfrm>
              <a:off x="1050925" y="3435350"/>
              <a:ext cx="190500" cy="88900"/>
            </a:xfrm>
            <a:custGeom>
              <a:avLst/>
              <a:gdLst>
                <a:gd name="T0" fmla="*/ 248 w 481"/>
                <a:gd name="T1" fmla="*/ 222 h 225"/>
                <a:gd name="T2" fmla="*/ 237 w 481"/>
                <a:gd name="T3" fmla="*/ 222 h 225"/>
                <a:gd name="T4" fmla="*/ 3 w 481"/>
                <a:gd name="T5" fmla="*/ 14 h 225"/>
                <a:gd name="T6" fmla="*/ 1 w 481"/>
                <a:gd name="T7" fmla="*/ 6 h 225"/>
                <a:gd name="T8" fmla="*/ 8 w 481"/>
                <a:gd name="T9" fmla="*/ 0 h 225"/>
                <a:gd name="T10" fmla="*/ 472 w 481"/>
                <a:gd name="T11" fmla="*/ 0 h 225"/>
                <a:gd name="T12" fmla="*/ 480 w 481"/>
                <a:gd name="T13" fmla="*/ 6 h 225"/>
                <a:gd name="T14" fmla="*/ 478 w 481"/>
                <a:gd name="T15" fmla="*/ 14 h 225"/>
                <a:gd name="T16" fmla="*/ 248 w 481"/>
                <a:gd name="T17" fmla="*/ 222 h 225"/>
                <a:gd name="T18" fmla="*/ 467 w 481"/>
                <a:gd name="T19" fmla="*/ 3 h 225"/>
                <a:gd name="T20" fmla="*/ 472 w 481"/>
                <a:gd name="T21" fmla="*/ 16 h 225"/>
                <a:gd name="T22" fmla="*/ 8 w 481"/>
                <a:gd name="T23" fmla="*/ 16 h 225"/>
                <a:gd name="T24" fmla="*/ 14 w 481"/>
                <a:gd name="T25" fmla="*/ 2 h 225"/>
                <a:gd name="T26" fmla="*/ 248 w 481"/>
                <a:gd name="T27" fmla="*/ 210 h 225"/>
                <a:gd name="T28" fmla="*/ 237 w 481"/>
                <a:gd name="T29" fmla="*/ 211 h 225"/>
                <a:gd name="T30" fmla="*/ 467 w 481"/>
                <a:gd name="T31" fmla="*/ 3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81"/>
                <a:gd name="T49" fmla="*/ 0 h 225"/>
                <a:gd name="T50" fmla="*/ 481 w 48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81" h="225">
                  <a:moveTo>
                    <a:pt x="248" y="222"/>
                  </a:moveTo>
                  <a:cubicBezTo>
                    <a:pt x="245" y="225"/>
                    <a:pt x="241" y="225"/>
                    <a:pt x="237" y="222"/>
                  </a:cubicBezTo>
                  <a:lnTo>
                    <a:pt x="3" y="14"/>
                  </a:lnTo>
                  <a:cubicBezTo>
                    <a:pt x="1" y="12"/>
                    <a:pt x="0" y="9"/>
                    <a:pt x="1" y="6"/>
                  </a:cubicBezTo>
                  <a:cubicBezTo>
                    <a:pt x="2" y="3"/>
                    <a:pt x="5" y="0"/>
                    <a:pt x="8" y="0"/>
                  </a:cubicBezTo>
                  <a:lnTo>
                    <a:pt x="472" y="0"/>
                  </a:lnTo>
                  <a:cubicBezTo>
                    <a:pt x="476" y="0"/>
                    <a:pt x="479" y="2"/>
                    <a:pt x="480" y="6"/>
                  </a:cubicBezTo>
                  <a:cubicBezTo>
                    <a:pt x="481" y="9"/>
                    <a:pt x="480" y="12"/>
                    <a:pt x="478" y="14"/>
                  </a:cubicBezTo>
                  <a:lnTo>
                    <a:pt x="248" y="222"/>
                  </a:lnTo>
                  <a:close/>
                  <a:moveTo>
                    <a:pt x="467" y="3"/>
                  </a:moveTo>
                  <a:lnTo>
                    <a:pt x="472" y="16"/>
                  </a:lnTo>
                  <a:lnTo>
                    <a:pt x="8" y="16"/>
                  </a:lnTo>
                  <a:lnTo>
                    <a:pt x="14" y="2"/>
                  </a:lnTo>
                  <a:lnTo>
                    <a:pt x="248" y="210"/>
                  </a:lnTo>
                  <a:lnTo>
                    <a:pt x="237" y="211"/>
                  </a:lnTo>
                  <a:lnTo>
                    <a:pt x="467" y="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87" name="Group 245"/>
          <p:cNvGrpSpPr>
            <a:grpSpLocks/>
          </p:cNvGrpSpPr>
          <p:nvPr/>
        </p:nvGrpSpPr>
        <p:grpSpPr bwMode="auto">
          <a:xfrm>
            <a:off x="1936750" y="2232025"/>
            <a:ext cx="190500" cy="276225"/>
            <a:chOff x="1050925" y="3435350"/>
            <a:chExt cx="190500" cy="428625"/>
          </a:xfrm>
        </p:grpSpPr>
        <p:sp>
          <p:nvSpPr>
            <p:cNvPr id="2095" name="Freeform 13"/>
            <p:cNvSpPr>
              <a:spLocks/>
            </p:cNvSpPr>
            <p:nvPr/>
          </p:nvSpPr>
          <p:spPr bwMode="auto">
            <a:xfrm>
              <a:off x="1152525" y="3516312"/>
              <a:ext cx="12700" cy="347663"/>
            </a:xfrm>
            <a:custGeom>
              <a:avLst/>
              <a:gdLst>
                <a:gd name="T0" fmla="*/ 16 w 33"/>
                <a:gd name="T1" fmla="*/ 873 h 881"/>
                <a:gd name="T2" fmla="*/ 0 w 33"/>
                <a:gd name="T3" fmla="*/ 9 h 881"/>
                <a:gd name="T4" fmla="*/ 8 w 33"/>
                <a:gd name="T5" fmla="*/ 0 h 881"/>
                <a:gd name="T6" fmla="*/ 16 w 33"/>
                <a:gd name="T7" fmla="*/ 8 h 881"/>
                <a:gd name="T8" fmla="*/ 32 w 33"/>
                <a:gd name="T9" fmla="*/ 872 h 881"/>
                <a:gd name="T10" fmla="*/ 25 w 33"/>
                <a:gd name="T11" fmla="*/ 880 h 881"/>
                <a:gd name="T12" fmla="*/ 16 w 33"/>
                <a:gd name="T13" fmla="*/ 873 h 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81"/>
                <a:gd name="T23" fmla="*/ 33 w 33"/>
                <a:gd name="T24" fmla="*/ 881 h 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81">
                  <a:moveTo>
                    <a:pt x="16" y="873"/>
                  </a:moveTo>
                  <a:lnTo>
                    <a:pt x="0" y="9"/>
                  </a:lnTo>
                  <a:cubicBezTo>
                    <a:pt x="0" y="4"/>
                    <a:pt x="4" y="1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lnTo>
                    <a:pt x="32" y="872"/>
                  </a:lnTo>
                  <a:cubicBezTo>
                    <a:pt x="33" y="877"/>
                    <a:pt x="29" y="880"/>
                    <a:pt x="25" y="880"/>
                  </a:cubicBezTo>
                  <a:cubicBezTo>
                    <a:pt x="20" y="881"/>
                    <a:pt x="17" y="877"/>
                    <a:pt x="16" y="8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6" name="Freeform 14"/>
            <p:cNvSpPr>
              <a:spLocks/>
            </p:cNvSpPr>
            <p:nvPr/>
          </p:nvSpPr>
          <p:spPr bwMode="auto">
            <a:xfrm>
              <a:off x="1050925" y="3435350"/>
              <a:ext cx="182563" cy="80963"/>
            </a:xfrm>
            <a:custGeom>
              <a:avLst/>
              <a:gdLst>
                <a:gd name="T0" fmla="*/ 59 w 115"/>
                <a:gd name="T1" fmla="*/ 51 h 51"/>
                <a:gd name="T2" fmla="*/ 0 w 115"/>
                <a:gd name="T3" fmla="*/ 0 h 51"/>
                <a:gd name="T4" fmla="*/ 115 w 115"/>
                <a:gd name="T5" fmla="*/ 0 h 51"/>
                <a:gd name="T6" fmla="*/ 59 w 115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51"/>
                <a:gd name="T14" fmla="*/ 115 w 11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51">
                  <a:moveTo>
                    <a:pt x="59" y="51"/>
                  </a:moveTo>
                  <a:lnTo>
                    <a:pt x="0" y="0"/>
                  </a:lnTo>
                  <a:lnTo>
                    <a:pt x="115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7" name="Freeform 15"/>
            <p:cNvSpPr>
              <a:spLocks noEditPoints="1"/>
            </p:cNvSpPr>
            <p:nvPr/>
          </p:nvSpPr>
          <p:spPr bwMode="auto">
            <a:xfrm>
              <a:off x="1050925" y="3435350"/>
              <a:ext cx="190500" cy="88900"/>
            </a:xfrm>
            <a:custGeom>
              <a:avLst/>
              <a:gdLst>
                <a:gd name="T0" fmla="*/ 248 w 481"/>
                <a:gd name="T1" fmla="*/ 222 h 225"/>
                <a:gd name="T2" fmla="*/ 237 w 481"/>
                <a:gd name="T3" fmla="*/ 222 h 225"/>
                <a:gd name="T4" fmla="*/ 3 w 481"/>
                <a:gd name="T5" fmla="*/ 14 h 225"/>
                <a:gd name="T6" fmla="*/ 1 w 481"/>
                <a:gd name="T7" fmla="*/ 6 h 225"/>
                <a:gd name="T8" fmla="*/ 8 w 481"/>
                <a:gd name="T9" fmla="*/ 0 h 225"/>
                <a:gd name="T10" fmla="*/ 472 w 481"/>
                <a:gd name="T11" fmla="*/ 0 h 225"/>
                <a:gd name="T12" fmla="*/ 480 w 481"/>
                <a:gd name="T13" fmla="*/ 6 h 225"/>
                <a:gd name="T14" fmla="*/ 478 w 481"/>
                <a:gd name="T15" fmla="*/ 14 h 225"/>
                <a:gd name="T16" fmla="*/ 248 w 481"/>
                <a:gd name="T17" fmla="*/ 222 h 225"/>
                <a:gd name="T18" fmla="*/ 467 w 481"/>
                <a:gd name="T19" fmla="*/ 3 h 225"/>
                <a:gd name="T20" fmla="*/ 472 w 481"/>
                <a:gd name="T21" fmla="*/ 16 h 225"/>
                <a:gd name="T22" fmla="*/ 8 w 481"/>
                <a:gd name="T23" fmla="*/ 16 h 225"/>
                <a:gd name="T24" fmla="*/ 14 w 481"/>
                <a:gd name="T25" fmla="*/ 2 h 225"/>
                <a:gd name="T26" fmla="*/ 248 w 481"/>
                <a:gd name="T27" fmla="*/ 210 h 225"/>
                <a:gd name="T28" fmla="*/ 237 w 481"/>
                <a:gd name="T29" fmla="*/ 211 h 225"/>
                <a:gd name="T30" fmla="*/ 467 w 481"/>
                <a:gd name="T31" fmla="*/ 3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81"/>
                <a:gd name="T49" fmla="*/ 0 h 225"/>
                <a:gd name="T50" fmla="*/ 481 w 48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81" h="225">
                  <a:moveTo>
                    <a:pt x="248" y="222"/>
                  </a:moveTo>
                  <a:cubicBezTo>
                    <a:pt x="245" y="225"/>
                    <a:pt x="241" y="225"/>
                    <a:pt x="237" y="222"/>
                  </a:cubicBezTo>
                  <a:lnTo>
                    <a:pt x="3" y="14"/>
                  </a:lnTo>
                  <a:cubicBezTo>
                    <a:pt x="1" y="12"/>
                    <a:pt x="0" y="9"/>
                    <a:pt x="1" y="6"/>
                  </a:cubicBezTo>
                  <a:cubicBezTo>
                    <a:pt x="2" y="3"/>
                    <a:pt x="5" y="0"/>
                    <a:pt x="8" y="0"/>
                  </a:cubicBezTo>
                  <a:lnTo>
                    <a:pt x="472" y="0"/>
                  </a:lnTo>
                  <a:cubicBezTo>
                    <a:pt x="476" y="0"/>
                    <a:pt x="479" y="2"/>
                    <a:pt x="480" y="6"/>
                  </a:cubicBezTo>
                  <a:cubicBezTo>
                    <a:pt x="481" y="9"/>
                    <a:pt x="480" y="12"/>
                    <a:pt x="478" y="14"/>
                  </a:cubicBezTo>
                  <a:lnTo>
                    <a:pt x="248" y="222"/>
                  </a:lnTo>
                  <a:close/>
                  <a:moveTo>
                    <a:pt x="467" y="3"/>
                  </a:moveTo>
                  <a:lnTo>
                    <a:pt x="472" y="16"/>
                  </a:lnTo>
                  <a:lnTo>
                    <a:pt x="8" y="16"/>
                  </a:lnTo>
                  <a:lnTo>
                    <a:pt x="14" y="2"/>
                  </a:lnTo>
                  <a:lnTo>
                    <a:pt x="248" y="210"/>
                  </a:lnTo>
                  <a:lnTo>
                    <a:pt x="237" y="211"/>
                  </a:lnTo>
                  <a:lnTo>
                    <a:pt x="467" y="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88" name="Group 249"/>
          <p:cNvGrpSpPr>
            <a:grpSpLocks/>
          </p:cNvGrpSpPr>
          <p:nvPr/>
        </p:nvGrpSpPr>
        <p:grpSpPr bwMode="auto">
          <a:xfrm>
            <a:off x="2171700" y="2232025"/>
            <a:ext cx="190500" cy="276225"/>
            <a:chOff x="1050925" y="3435350"/>
            <a:chExt cx="190500" cy="428625"/>
          </a:xfrm>
        </p:grpSpPr>
        <p:sp>
          <p:nvSpPr>
            <p:cNvPr id="2092" name="Freeform 13"/>
            <p:cNvSpPr>
              <a:spLocks/>
            </p:cNvSpPr>
            <p:nvPr/>
          </p:nvSpPr>
          <p:spPr bwMode="auto">
            <a:xfrm>
              <a:off x="1152525" y="3516312"/>
              <a:ext cx="12700" cy="347663"/>
            </a:xfrm>
            <a:custGeom>
              <a:avLst/>
              <a:gdLst>
                <a:gd name="T0" fmla="*/ 16 w 33"/>
                <a:gd name="T1" fmla="*/ 873 h 881"/>
                <a:gd name="T2" fmla="*/ 0 w 33"/>
                <a:gd name="T3" fmla="*/ 9 h 881"/>
                <a:gd name="T4" fmla="*/ 8 w 33"/>
                <a:gd name="T5" fmla="*/ 0 h 881"/>
                <a:gd name="T6" fmla="*/ 16 w 33"/>
                <a:gd name="T7" fmla="*/ 8 h 881"/>
                <a:gd name="T8" fmla="*/ 32 w 33"/>
                <a:gd name="T9" fmla="*/ 872 h 881"/>
                <a:gd name="T10" fmla="*/ 25 w 33"/>
                <a:gd name="T11" fmla="*/ 880 h 881"/>
                <a:gd name="T12" fmla="*/ 16 w 33"/>
                <a:gd name="T13" fmla="*/ 873 h 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81"/>
                <a:gd name="T23" fmla="*/ 33 w 33"/>
                <a:gd name="T24" fmla="*/ 881 h 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81">
                  <a:moveTo>
                    <a:pt x="16" y="873"/>
                  </a:moveTo>
                  <a:lnTo>
                    <a:pt x="0" y="9"/>
                  </a:lnTo>
                  <a:cubicBezTo>
                    <a:pt x="0" y="4"/>
                    <a:pt x="4" y="1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lnTo>
                    <a:pt x="32" y="872"/>
                  </a:lnTo>
                  <a:cubicBezTo>
                    <a:pt x="33" y="877"/>
                    <a:pt x="29" y="880"/>
                    <a:pt x="25" y="880"/>
                  </a:cubicBezTo>
                  <a:cubicBezTo>
                    <a:pt x="20" y="881"/>
                    <a:pt x="17" y="877"/>
                    <a:pt x="16" y="87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3" name="Freeform 14"/>
            <p:cNvSpPr>
              <a:spLocks/>
            </p:cNvSpPr>
            <p:nvPr/>
          </p:nvSpPr>
          <p:spPr bwMode="auto">
            <a:xfrm>
              <a:off x="1050925" y="3435350"/>
              <a:ext cx="182563" cy="80963"/>
            </a:xfrm>
            <a:custGeom>
              <a:avLst/>
              <a:gdLst>
                <a:gd name="T0" fmla="*/ 59 w 115"/>
                <a:gd name="T1" fmla="*/ 51 h 51"/>
                <a:gd name="T2" fmla="*/ 0 w 115"/>
                <a:gd name="T3" fmla="*/ 0 h 51"/>
                <a:gd name="T4" fmla="*/ 115 w 115"/>
                <a:gd name="T5" fmla="*/ 0 h 51"/>
                <a:gd name="T6" fmla="*/ 59 w 115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51"/>
                <a:gd name="T14" fmla="*/ 115 w 115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51">
                  <a:moveTo>
                    <a:pt x="59" y="51"/>
                  </a:moveTo>
                  <a:lnTo>
                    <a:pt x="0" y="0"/>
                  </a:lnTo>
                  <a:lnTo>
                    <a:pt x="115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4" name="Freeform 15"/>
            <p:cNvSpPr>
              <a:spLocks noEditPoints="1"/>
            </p:cNvSpPr>
            <p:nvPr/>
          </p:nvSpPr>
          <p:spPr bwMode="auto">
            <a:xfrm>
              <a:off x="1050925" y="3435350"/>
              <a:ext cx="190500" cy="88900"/>
            </a:xfrm>
            <a:custGeom>
              <a:avLst/>
              <a:gdLst>
                <a:gd name="T0" fmla="*/ 248 w 481"/>
                <a:gd name="T1" fmla="*/ 222 h 225"/>
                <a:gd name="T2" fmla="*/ 237 w 481"/>
                <a:gd name="T3" fmla="*/ 222 h 225"/>
                <a:gd name="T4" fmla="*/ 3 w 481"/>
                <a:gd name="T5" fmla="*/ 14 h 225"/>
                <a:gd name="T6" fmla="*/ 1 w 481"/>
                <a:gd name="T7" fmla="*/ 6 h 225"/>
                <a:gd name="T8" fmla="*/ 8 w 481"/>
                <a:gd name="T9" fmla="*/ 0 h 225"/>
                <a:gd name="T10" fmla="*/ 472 w 481"/>
                <a:gd name="T11" fmla="*/ 0 h 225"/>
                <a:gd name="T12" fmla="*/ 480 w 481"/>
                <a:gd name="T13" fmla="*/ 6 h 225"/>
                <a:gd name="T14" fmla="*/ 478 w 481"/>
                <a:gd name="T15" fmla="*/ 14 h 225"/>
                <a:gd name="T16" fmla="*/ 248 w 481"/>
                <a:gd name="T17" fmla="*/ 222 h 225"/>
                <a:gd name="T18" fmla="*/ 467 w 481"/>
                <a:gd name="T19" fmla="*/ 3 h 225"/>
                <a:gd name="T20" fmla="*/ 472 w 481"/>
                <a:gd name="T21" fmla="*/ 16 h 225"/>
                <a:gd name="T22" fmla="*/ 8 w 481"/>
                <a:gd name="T23" fmla="*/ 16 h 225"/>
                <a:gd name="T24" fmla="*/ 14 w 481"/>
                <a:gd name="T25" fmla="*/ 2 h 225"/>
                <a:gd name="T26" fmla="*/ 248 w 481"/>
                <a:gd name="T27" fmla="*/ 210 h 225"/>
                <a:gd name="T28" fmla="*/ 237 w 481"/>
                <a:gd name="T29" fmla="*/ 211 h 225"/>
                <a:gd name="T30" fmla="*/ 467 w 481"/>
                <a:gd name="T31" fmla="*/ 3 h 2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81"/>
                <a:gd name="T49" fmla="*/ 0 h 225"/>
                <a:gd name="T50" fmla="*/ 481 w 481"/>
                <a:gd name="T51" fmla="*/ 225 h 2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81" h="225">
                  <a:moveTo>
                    <a:pt x="248" y="222"/>
                  </a:moveTo>
                  <a:cubicBezTo>
                    <a:pt x="245" y="225"/>
                    <a:pt x="241" y="225"/>
                    <a:pt x="237" y="222"/>
                  </a:cubicBezTo>
                  <a:lnTo>
                    <a:pt x="3" y="14"/>
                  </a:lnTo>
                  <a:cubicBezTo>
                    <a:pt x="1" y="12"/>
                    <a:pt x="0" y="9"/>
                    <a:pt x="1" y="6"/>
                  </a:cubicBezTo>
                  <a:cubicBezTo>
                    <a:pt x="2" y="3"/>
                    <a:pt x="5" y="0"/>
                    <a:pt x="8" y="0"/>
                  </a:cubicBezTo>
                  <a:lnTo>
                    <a:pt x="472" y="0"/>
                  </a:lnTo>
                  <a:cubicBezTo>
                    <a:pt x="476" y="0"/>
                    <a:pt x="479" y="2"/>
                    <a:pt x="480" y="6"/>
                  </a:cubicBezTo>
                  <a:cubicBezTo>
                    <a:pt x="481" y="9"/>
                    <a:pt x="480" y="12"/>
                    <a:pt x="478" y="14"/>
                  </a:cubicBezTo>
                  <a:lnTo>
                    <a:pt x="248" y="222"/>
                  </a:lnTo>
                  <a:close/>
                  <a:moveTo>
                    <a:pt x="467" y="3"/>
                  </a:moveTo>
                  <a:lnTo>
                    <a:pt x="472" y="16"/>
                  </a:lnTo>
                  <a:lnTo>
                    <a:pt x="8" y="16"/>
                  </a:lnTo>
                  <a:lnTo>
                    <a:pt x="14" y="2"/>
                  </a:lnTo>
                  <a:lnTo>
                    <a:pt x="248" y="210"/>
                  </a:lnTo>
                  <a:lnTo>
                    <a:pt x="237" y="211"/>
                  </a:lnTo>
                  <a:lnTo>
                    <a:pt x="467" y="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89" name="Rectangle 59"/>
          <p:cNvSpPr>
            <a:spLocks noChangeArrowheads="1"/>
          </p:cNvSpPr>
          <p:nvPr/>
        </p:nvSpPr>
        <p:spPr bwMode="auto">
          <a:xfrm>
            <a:off x="1549400" y="2493963"/>
            <a:ext cx="785813" cy="579437"/>
          </a:xfrm>
          <a:prstGeom prst="rect">
            <a:avLst/>
          </a:prstGeom>
          <a:solidFill>
            <a:srgbClr val="DC00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cxnSp>
        <p:nvCxnSpPr>
          <p:cNvPr id="125" name="Straight Arrow Connector 124"/>
          <p:cNvCxnSpPr/>
          <p:nvPr/>
        </p:nvCxnSpPr>
        <p:spPr>
          <a:xfrm>
            <a:off x="2039938" y="2359025"/>
            <a:ext cx="1027112" cy="828675"/>
          </a:xfrm>
          <a:prstGeom prst="straightConnector1">
            <a:avLst/>
          </a:prstGeom>
          <a:ln w="57150">
            <a:solidFill>
              <a:srgbClr val="00CC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 Box 48"/>
          <p:cNvSpPr txBox="1">
            <a:spLocks noChangeArrowheads="1"/>
          </p:cNvSpPr>
          <p:nvPr/>
        </p:nvSpPr>
        <p:spPr bwMode="auto">
          <a:xfrm>
            <a:off x="1220788" y="6284913"/>
            <a:ext cx="8405812" cy="523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i="1" dirty="0">
                <a:solidFill>
                  <a:srgbClr val="CC0000"/>
                </a:solidFill>
                <a:latin typeface="Garamond"/>
                <a:cs typeface="Times New Roman" pitchFamily="18" charset="0"/>
              </a:rPr>
              <a:t>Optimal use of antennas in wireless networks unknown</a:t>
            </a:r>
            <a:endParaRPr lang="en-US" sz="2800" i="1" dirty="0">
              <a:solidFill>
                <a:srgbClr val="FFFFFF"/>
              </a:solidFill>
              <a:latin typeface="Garamond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40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build="p" rev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Diversity vs. Interference Cancellation</a:t>
            </a:r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4313238" y="2082800"/>
            <a:ext cx="620712" cy="804863"/>
            <a:chOff x="430" y="1851"/>
            <a:chExt cx="391" cy="507"/>
          </a:xfrm>
        </p:grpSpPr>
        <p:sp>
          <p:nvSpPr>
            <p:cNvPr id="37966" name="Freeform 4"/>
            <p:cNvSpPr>
              <a:spLocks noChangeAspect="1"/>
            </p:cNvSpPr>
            <p:nvPr/>
          </p:nvSpPr>
          <p:spPr bwMode="auto">
            <a:xfrm>
              <a:off x="430" y="1851"/>
              <a:ext cx="293" cy="379"/>
            </a:xfrm>
            <a:custGeom>
              <a:avLst/>
              <a:gdLst>
                <a:gd name="T0" fmla="*/ 0 w 720"/>
                <a:gd name="T1" fmla="*/ 0 h 720"/>
                <a:gd name="T2" fmla="*/ 60 w 720"/>
                <a:gd name="T3" fmla="*/ 149 h 720"/>
                <a:gd name="T4" fmla="*/ 60 w 720"/>
                <a:gd name="T5" fmla="*/ 100 h 720"/>
                <a:gd name="T6" fmla="*/ 119 w 720"/>
                <a:gd name="T7" fmla="*/ 200 h 7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720"/>
                <a:gd name="T14" fmla="*/ 720 w 720"/>
                <a:gd name="T15" fmla="*/ 720 h 7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720">
                  <a:moveTo>
                    <a:pt x="0" y="0"/>
                  </a:moveTo>
                  <a:cubicBezTo>
                    <a:pt x="150" y="240"/>
                    <a:pt x="300" y="480"/>
                    <a:pt x="360" y="540"/>
                  </a:cubicBezTo>
                  <a:cubicBezTo>
                    <a:pt x="420" y="600"/>
                    <a:pt x="300" y="330"/>
                    <a:pt x="360" y="360"/>
                  </a:cubicBezTo>
                  <a:cubicBezTo>
                    <a:pt x="420" y="390"/>
                    <a:pt x="660" y="660"/>
                    <a:pt x="720" y="720"/>
                  </a:cubicBezTo>
                </a:path>
              </a:pathLst>
            </a:cu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7967" name="Line 5"/>
            <p:cNvSpPr>
              <a:spLocks noChangeAspect="1" noChangeShapeType="1"/>
            </p:cNvSpPr>
            <p:nvPr/>
          </p:nvSpPr>
          <p:spPr bwMode="auto">
            <a:xfrm>
              <a:off x="723" y="2230"/>
              <a:ext cx="98" cy="128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892" name="Group 6"/>
          <p:cNvGrpSpPr>
            <a:grpSpLocks/>
          </p:cNvGrpSpPr>
          <p:nvPr/>
        </p:nvGrpSpPr>
        <p:grpSpPr bwMode="auto">
          <a:xfrm>
            <a:off x="4211638" y="4903788"/>
            <a:ext cx="620712" cy="809625"/>
            <a:chOff x="430" y="2741"/>
            <a:chExt cx="391" cy="510"/>
          </a:xfrm>
        </p:grpSpPr>
        <p:sp>
          <p:nvSpPr>
            <p:cNvPr id="37964" name="Freeform 7"/>
            <p:cNvSpPr>
              <a:spLocks noChangeAspect="1"/>
            </p:cNvSpPr>
            <p:nvPr/>
          </p:nvSpPr>
          <p:spPr bwMode="auto">
            <a:xfrm flipV="1">
              <a:off x="430" y="2868"/>
              <a:ext cx="293" cy="383"/>
            </a:xfrm>
            <a:custGeom>
              <a:avLst/>
              <a:gdLst>
                <a:gd name="T0" fmla="*/ 0 w 720"/>
                <a:gd name="T1" fmla="*/ 0 h 720"/>
                <a:gd name="T2" fmla="*/ 60 w 720"/>
                <a:gd name="T3" fmla="*/ 153 h 720"/>
                <a:gd name="T4" fmla="*/ 60 w 720"/>
                <a:gd name="T5" fmla="*/ 102 h 720"/>
                <a:gd name="T6" fmla="*/ 119 w 720"/>
                <a:gd name="T7" fmla="*/ 204 h 7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720"/>
                <a:gd name="T14" fmla="*/ 720 w 720"/>
                <a:gd name="T15" fmla="*/ 720 h 7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720">
                  <a:moveTo>
                    <a:pt x="0" y="0"/>
                  </a:moveTo>
                  <a:cubicBezTo>
                    <a:pt x="150" y="240"/>
                    <a:pt x="300" y="480"/>
                    <a:pt x="360" y="540"/>
                  </a:cubicBezTo>
                  <a:cubicBezTo>
                    <a:pt x="420" y="600"/>
                    <a:pt x="300" y="330"/>
                    <a:pt x="360" y="360"/>
                  </a:cubicBezTo>
                  <a:cubicBezTo>
                    <a:pt x="420" y="390"/>
                    <a:pt x="660" y="660"/>
                    <a:pt x="720" y="720"/>
                  </a:cubicBezTo>
                </a:path>
              </a:pathLst>
            </a:cu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7965" name="Line 8"/>
            <p:cNvSpPr>
              <a:spLocks noChangeAspect="1" noChangeShapeType="1"/>
            </p:cNvSpPr>
            <p:nvPr/>
          </p:nvSpPr>
          <p:spPr bwMode="auto">
            <a:xfrm flipV="1">
              <a:off x="723" y="2741"/>
              <a:ext cx="98" cy="127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pic>
        <p:nvPicPr>
          <p:cNvPr id="3789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5" y="5286375"/>
            <a:ext cx="439738" cy="636588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1773238"/>
            <a:ext cx="439737" cy="636587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895" name="Group 12"/>
          <p:cNvGrpSpPr>
            <a:grpSpLocks noChangeAspect="1"/>
          </p:cNvGrpSpPr>
          <p:nvPr/>
        </p:nvGrpSpPr>
        <p:grpSpPr bwMode="auto">
          <a:xfrm>
            <a:off x="5319713" y="4854575"/>
            <a:ext cx="269875" cy="474663"/>
            <a:chOff x="1881" y="11317"/>
            <a:chExt cx="360" cy="540"/>
          </a:xfrm>
        </p:grpSpPr>
        <p:sp>
          <p:nvSpPr>
            <p:cNvPr id="37962" name="AutoShape 13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63" name="Line 14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896" name="Group 15"/>
          <p:cNvGrpSpPr>
            <a:grpSpLocks noChangeAspect="1"/>
          </p:cNvGrpSpPr>
          <p:nvPr/>
        </p:nvGrpSpPr>
        <p:grpSpPr bwMode="auto">
          <a:xfrm>
            <a:off x="5319713" y="2332038"/>
            <a:ext cx="269875" cy="474662"/>
            <a:chOff x="1881" y="11317"/>
            <a:chExt cx="360" cy="540"/>
          </a:xfrm>
        </p:grpSpPr>
        <p:sp>
          <p:nvSpPr>
            <p:cNvPr id="37960" name="AutoShape 16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61" name="Line 17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897" name="Group 18"/>
          <p:cNvGrpSpPr>
            <a:grpSpLocks noChangeAspect="1"/>
          </p:cNvGrpSpPr>
          <p:nvPr/>
        </p:nvGrpSpPr>
        <p:grpSpPr bwMode="auto">
          <a:xfrm>
            <a:off x="5319713" y="3276600"/>
            <a:ext cx="269875" cy="474663"/>
            <a:chOff x="1881" y="11317"/>
            <a:chExt cx="360" cy="540"/>
          </a:xfrm>
        </p:grpSpPr>
        <p:sp>
          <p:nvSpPr>
            <p:cNvPr id="37958" name="AutoShape 19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59" name="Line 20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37898" name="Line 21"/>
          <p:cNvSpPr>
            <a:spLocks noChangeAspect="1" noChangeShapeType="1"/>
          </p:cNvSpPr>
          <p:nvPr/>
        </p:nvSpPr>
        <p:spPr bwMode="auto">
          <a:xfrm>
            <a:off x="5454650" y="4067175"/>
            <a:ext cx="1588" cy="474663"/>
          </a:xfrm>
          <a:prstGeom prst="line">
            <a:avLst/>
          </a:prstGeom>
          <a:noFill/>
          <a:ln w="9525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899" name="Line 22"/>
          <p:cNvSpPr>
            <a:spLocks noChangeAspect="1" noChangeShapeType="1"/>
          </p:cNvSpPr>
          <p:nvPr/>
        </p:nvSpPr>
        <p:spPr bwMode="auto">
          <a:xfrm>
            <a:off x="5454650" y="2806700"/>
            <a:ext cx="6699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0" name="Line 23"/>
          <p:cNvSpPr>
            <a:spLocks noChangeAspect="1" noChangeShapeType="1"/>
          </p:cNvSpPr>
          <p:nvPr/>
        </p:nvSpPr>
        <p:spPr bwMode="auto">
          <a:xfrm>
            <a:off x="5454650" y="3751263"/>
            <a:ext cx="669925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1" name="Line 24"/>
          <p:cNvSpPr>
            <a:spLocks noChangeAspect="1" noChangeShapeType="1"/>
          </p:cNvSpPr>
          <p:nvPr/>
        </p:nvSpPr>
        <p:spPr bwMode="auto">
          <a:xfrm>
            <a:off x="5454650" y="5329238"/>
            <a:ext cx="669925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2" name="Oval 25"/>
          <p:cNvSpPr>
            <a:spLocks noChangeAspect="1" noChangeArrowheads="1"/>
          </p:cNvSpPr>
          <p:nvPr/>
        </p:nvSpPr>
        <p:spPr bwMode="auto">
          <a:xfrm>
            <a:off x="6124575" y="5170488"/>
            <a:ext cx="269875" cy="3159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03" name="Oval 26"/>
          <p:cNvSpPr>
            <a:spLocks noChangeAspect="1" noChangeArrowheads="1"/>
          </p:cNvSpPr>
          <p:nvPr/>
        </p:nvSpPr>
        <p:spPr bwMode="auto">
          <a:xfrm>
            <a:off x="6124575" y="2647950"/>
            <a:ext cx="269875" cy="317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04" name="Oval 27"/>
          <p:cNvSpPr>
            <a:spLocks noChangeAspect="1" noChangeArrowheads="1"/>
          </p:cNvSpPr>
          <p:nvPr/>
        </p:nvSpPr>
        <p:spPr bwMode="auto">
          <a:xfrm>
            <a:off x="6124575" y="3592513"/>
            <a:ext cx="269875" cy="317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05" name="Line 28"/>
          <p:cNvSpPr>
            <a:spLocks noChangeAspect="1" noChangeShapeType="1"/>
          </p:cNvSpPr>
          <p:nvPr/>
        </p:nvSpPr>
        <p:spPr bwMode="auto">
          <a:xfrm flipV="1">
            <a:off x="5994400" y="5170488"/>
            <a:ext cx="534988" cy="315912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6" name="Line 29"/>
          <p:cNvSpPr>
            <a:spLocks noChangeAspect="1" noChangeShapeType="1"/>
          </p:cNvSpPr>
          <p:nvPr/>
        </p:nvSpPr>
        <p:spPr bwMode="auto">
          <a:xfrm flipV="1">
            <a:off x="5994400" y="2647950"/>
            <a:ext cx="534988" cy="3175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7" name="Line 30"/>
          <p:cNvSpPr>
            <a:spLocks noChangeAspect="1" noChangeShapeType="1"/>
          </p:cNvSpPr>
          <p:nvPr/>
        </p:nvSpPr>
        <p:spPr bwMode="auto">
          <a:xfrm flipV="1">
            <a:off x="5994400" y="3592513"/>
            <a:ext cx="534988" cy="3175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8" name="Line 31"/>
          <p:cNvSpPr>
            <a:spLocks noChangeAspect="1" noChangeShapeType="1"/>
          </p:cNvSpPr>
          <p:nvPr/>
        </p:nvSpPr>
        <p:spPr bwMode="auto">
          <a:xfrm>
            <a:off x="6394450" y="2806700"/>
            <a:ext cx="268288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09" name="Line 32"/>
          <p:cNvSpPr>
            <a:spLocks noChangeAspect="1" noChangeShapeType="1"/>
          </p:cNvSpPr>
          <p:nvPr/>
        </p:nvSpPr>
        <p:spPr bwMode="auto">
          <a:xfrm>
            <a:off x="6394450" y="3751263"/>
            <a:ext cx="268288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0" name="Line 33"/>
          <p:cNvSpPr>
            <a:spLocks noChangeAspect="1" noChangeShapeType="1"/>
          </p:cNvSpPr>
          <p:nvPr/>
        </p:nvSpPr>
        <p:spPr bwMode="auto">
          <a:xfrm>
            <a:off x="6394450" y="5329238"/>
            <a:ext cx="268288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1" name="Oval 34"/>
          <p:cNvSpPr>
            <a:spLocks noChangeAspect="1" noChangeArrowheads="1"/>
          </p:cNvSpPr>
          <p:nvPr/>
        </p:nvSpPr>
        <p:spPr bwMode="auto">
          <a:xfrm>
            <a:off x="7197725" y="3910013"/>
            <a:ext cx="265113" cy="3159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800" smtClean="0">
                <a:solidFill>
                  <a:srgbClr val="0033CC"/>
                </a:solidFill>
              </a:rPr>
              <a:t>+</a:t>
            </a:r>
          </a:p>
        </p:txBody>
      </p:sp>
      <p:sp>
        <p:nvSpPr>
          <p:cNvPr id="37912" name="Line 35"/>
          <p:cNvSpPr>
            <a:spLocks noChangeAspect="1" noChangeShapeType="1"/>
          </p:cNvSpPr>
          <p:nvPr/>
        </p:nvSpPr>
        <p:spPr bwMode="auto">
          <a:xfrm>
            <a:off x="6662738" y="2806700"/>
            <a:ext cx="666750" cy="110331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3" name="Line 36"/>
          <p:cNvSpPr>
            <a:spLocks noChangeAspect="1" noChangeShapeType="1"/>
          </p:cNvSpPr>
          <p:nvPr/>
        </p:nvSpPr>
        <p:spPr bwMode="auto">
          <a:xfrm>
            <a:off x="6662738" y="3751263"/>
            <a:ext cx="534987" cy="315912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4" name="Line 37"/>
          <p:cNvSpPr>
            <a:spLocks noChangeAspect="1" noChangeShapeType="1"/>
          </p:cNvSpPr>
          <p:nvPr/>
        </p:nvSpPr>
        <p:spPr bwMode="auto">
          <a:xfrm flipV="1">
            <a:off x="6662738" y="4225925"/>
            <a:ext cx="666750" cy="110331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5" name="Line 38"/>
          <p:cNvSpPr>
            <a:spLocks noChangeAspect="1" noChangeShapeType="1"/>
          </p:cNvSpPr>
          <p:nvPr/>
        </p:nvSpPr>
        <p:spPr bwMode="auto">
          <a:xfrm>
            <a:off x="7462838" y="4067175"/>
            <a:ext cx="269875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16" name="Text Box 39"/>
          <p:cNvSpPr txBox="1">
            <a:spLocks noChangeAspect="1" noChangeArrowheads="1"/>
          </p:cNvSpPr>
          <p:nvPr/>
        </p:nvSpPr>
        <p:spPr bwMode="auto">
          <a:xfrm>
            <a:off x="5464175" y="2468563"/>
            <a:ext cx="752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r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1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17" name="Text Box 40"/>
          <p:cNvSpPr txBox="1">
            <a:spLocks noChangeAspect="1" noChangeArrowheads="1"/>
          </p:cNvSpPr>
          <p:nvPr/>
        </p:nvSpPr>
        <p:spPr bwMode="auto">
          <a:xfrm>
            <a:off x="5500688" y="3321050"/>
            <a:ext cx="752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r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2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  <a:p>
            <a:endParaRPr lang="es-ES" altLang="en-US" sz="1400" smtClean="0">
              <a:solidFill>
                <a:srgbClr val="0033CC"/>
              </a:solidFill>
            </a:endParaRPr>
          </a:p>
        </p:txBody>
      </p:sp>
      <p:sp>
        <p:nvSpPr>
          <p:cNvPr id="37918" name="Text Box 41"/>
          <p:cNvSpPr txBox="1">
            <a:spLocks noChangeAspect="1" noChangeArrowheads="1"/>
          </p:cNvSpPr>
          <p:nvPr/>
        </p:nvSpPr>
        <p:spPr bwMode="auto">
          <a:xfrm>
            <a:off x="5464175" y="5003800"/>
            <a:ext cx="752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r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R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19" name="Text Box 42"/>
          <p:cNvSpPr txBox="1">
            <a:spLocks noChangeAspect="1" noChangeArrowheads="1"/>
          </p:cNvSpPr>
          <p:nvPr/>
        </p:nvSpPr>
        <p:spPr bwMode="auto">
          <a:xfrm>
            <a:off x="6059488" y="2328863"/>
            <a:ext cx="784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r1</a:t>
            </a:r>
            <a:r>
              <a:rPr lang="es-ES" altLang="en-US" sz="1400" smtClean="0">
                <a:solidFill>
                  <a:srgbClr val="0033CC"/>
                </a:solidFill>
              </a:rPr>
              <a:t>(t) </a:t>
            </a:r>
          </a:p>
        </p:txBody>
      </p:sp>
      <p:sp>
        <p:nvSpPr>
          <p:cNvPr id="37920" name="Text Box 43"/>
          <p:cNvSpPr txBox="1">
            <a:spLocks noChangeAspect="1" noChangeArrowheads="1"/>
          </p:cNvSpPr>
          <p:nvPr/>
        </p:nvSpPr>
        <p:spPr bwMode="auto">
          <a:xfrm>
            <a:off x="6027738" y="3208338"/>
            <a:ext cx="7826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r2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21" name="Text Box 44"/>
          <p:cNvSpPr txBox="1">
            <a:spLocks noChangeAspect="1" noChangeArrowheads="1"/>
          </p:cNvSpPr>
          <p:nvPr/>
        </p:nvSpPr>
        <p:spPr bwMode="auto">
          <a:xfrm>
            <a:off x="6059488" y="4860925"/>
            <a:ext cx="779462" cy="304800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rR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22" name="Text Box 45"/>
          <p:cNvSpPr txBox="1">
            <a:spLocks noChangeAspect="1" noChangeArrowheads="1"/>
          </p:cNvSpPr>
          <p:nvPr/>
        </p:nvSpPr>
        <p:spPr bwMode="auto">
          <a:xfrm>
            <a:off x="7805738" y="3949700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y(t)</a:t>
            </a:r>
          </a:p>
        </p:txBody>
      </p:sp>
      <p:grpSp>
        <p:nvGrpSpPr>
          <p:cNvPr id="37923" name="Group 46"/>
          <p:cNvGrpSpPr>
            <a:grpSpLocks noChangeAspect="1"/>
          </p:cNvGrpSpPr>
          <p:nvPr/>
        </p:nvGrpSpPr>
        <p:grpSpPr bwMode="auto">
          <a:xfrm>
            <a:off x="2959100" y="4856163"/>
            <a:ext cx="269875" cy="474662"/>
            <a:chOff x="1881" y="11317"/>
            <a:chExt cx="360" cy="540"/>
          </a:xfrm>
        </p:grpSpPr>
        <p:sp>
          <p:nvSpPr>
            <p:cNvPr id="37956" name="AutoShape 47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57" name="Line 48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924" name="Group 49"/>
          <p:cNvGrpSpPr>
            <a:grpSpLocks noChangeAspect="1"/>
          </p:cNvGrpSpPr>
          <p:nvPr/>
        </p:nvGrpSpPr>
        <p:grpSpPr bwMode="auto">
          <a:xfrm>
            <a:off x="2959100" y="2332038"/>
            <a:ext cx="269875" cy="474662"/>
            <a:chOff x="1881" y="11317"/>
            <a:chExt cx="360" cy="540"/>
          </a:xfrm>
        </p:grpSpPr>
        <p:sp>
          <p:nvSpPr>
            <p:cNvPr id="37954" name="AutoShape 50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55" name="Line 51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37925" name="Group 52"/>
          <p:cNvGrpSpPr>
            <a:grpSpLocks noChangeAspect="1"/>
          </p:cNvGrpSpPr>
          <p:nvPr/>
        </p:nvGrpSpPr>
        <p:grpSpPr bwMode="auto">
          <a:xfrm>
            <a:off x="2959100" y="3276600"/>
            <a:ext cx="269875" cy="476250"/>
            <a:chOff x="1881" y="11317"/>
            <a:chExt cx="360" cy="540"/>
          </a:xfrm>
        </p:grpSpPr>
        <p:sp>
          <p:nvSpPr>
            <p:cNvPr id="37952" name="AutoShape 53"/>
            <p:cNvSpPr>
              <a:spLocks noChangeAspect="1" noChangeArrowheads="1"/>
            </p:cNvSpPr>
            <p:nvPr/>
          </p:nvSpPr>
          <p:spPr bwMode="auto">
            <a:xfrm>
              <a:off x="1881" y="11317"/>
              <a:ext cx="360" cy="360"/>
            </a:xfrm>
            <a:prstGeom prst="flowChartMerge">
              <a:avLst/>
            </a:prstGeom>
            <a:solidFill>
              <a:srgbClr val="FF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smtClean="0">
                <a:solidFill>
                  <a:srgbClr val="0033CC"/>
                </a:solidFill>
              </a:endParaRPr>
            </a:p>
          </p:txBody>
        </p:sp>
        <p:sp>
          <p:nvSpPr>
            <p:cNvPr id="37953" name="Line 54"/>
            <p:cNvSpPr>
              <a:spLocks noChangeAspect="1" noChangeShapeType="1"/>
            </p:cNvSpPr>
            <p:nvPr/>
          </p:nvSpPr>
          <p:spPr bwMode="auto">
            <a:xfrm>
              <a:off x="2061" y="11317"/>
              <a:ext cx="0" cy="540"/>
            </a:xfrm>
            <a:prstGeom prst="line">
              <a:avLst/>
            </a:prstGeom>
            <a:noFill/>
            <a:ln w="9525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37926" name="Line 55"/>
          <p:cNvSpPr>
            <a:spLocks noChangeAspect="1" noChangeShapeType="1"/>
          </p:cNvSpPr>
          <p:nvPr/>
        </p:nvSpPr>
        <p:spPr bwMode="auto">
          <a:xfrm>
            <a:off x="1873250" y="4068763"/>
            <a:ext cx="1588" cy="474662"/>
          </a:xfrm>
          <a:prstGeom prst="line">
            <a:avLst/>
          </a:prstGeom>
          <a:noFill/>
          <a:ln w="9525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27" name="Line 56"/>
          <p:cNvSpPr>
            <a:spLocks noChangeAspect="1" noChangeShapeType="1"/>
          </p:cNvSpPr>
          <p:nvPr/>
        </p:nvSpPr>
        <p:spPr bwMode="auto">
          <a:xfrm>
            <a:off x="1881188" y="2806700"/>
            <a:ext cx="669925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28" name="Line 57"/>
          <p:cNvSpPr>
            <a:spLocks noChangeAspect="1" noChangeShapeType="1"/>
          </p:cNvSpPr>
          <p:nvPr/>
        </p:nvSpPr>
        <p:spPr bwMode="auto">
          <a:xfrm>
            <a:off x="1881188" y="3752850"/>
            <a:ext cx="6699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29" name="Line 58"/>
          <p:cNvSpPr>
            <a:spLocks noChangeAspect="1" noChangeShapeType="1"/>
          </p:cNvSpPr>
          <p:nvPr/>
        </p:nvSpPr>
        <p:spPr bwMode="auto">
          <a:xfrm>
            <a:off x="1881188" y="5330825"/>
            <a:ext cx="669925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0" name="Oval 59"/>
          <p:cNvSpPr>
            <a:spLocks noChangeAspect="1" noChangeArrowheads="1"/>
          </p:cNvSpPr>
          <p:nvPr/>
        </p:nvSpPr>
        <p:spPr bwMode="auto">
          <a:xfrm>
            <a:off x="2551113" y="5172075"/>
            <a:ext cx="269875" cy="3159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31" name="Oval 60"/>
          <p:cNvSpPr>
            <a:spLocks noChangeAspect="1" noChangeArrowheads="1"/>
          </p:cNvSpPr>
          <p:nvPr/>
        </p:nvSpPr>
        <p:spPr bwMode="auto">
          <a:xfrm>
            <a:off x="2551113" y="2647950"/>
            <a:ext cx="269875" cy="317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32" name="Oval 61"/>
          <p:cNvSpPr>
            <a:spLocks noChangeAspect="1" noChangeArrowheads="1"/>
          </p:cNvSpPr>
          <p:nvPr/>
        </p:nvSpPr>
        <p:spPr bwMode="auto">
          <a:xfrm>
            <a:off x="2551113" y="3594100"/>
            <a:ext cx="269875" cy="3175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33CC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0033CC"/>
              </a:solidFill>
            </a:endParaRPr>
          </a:p>
        </p:txBody>
      </p:sp>
      <p:sp>
        <p:nvSpPr>
          <p:cNvPr id="37933" name="Line 62"/>
          <p:cNvSpPr>
            <a:spLocks noChangeAspect="1" noChangeShapeType="1"/>
          </p:cNvSpPr>
          <p:nvPr/>
        </p:nvSpPr>
        <p:spPr bwMode="auto">
          <a:xfrm flipV="1">
            <a:off x="2420938" y="5172075"/>
            <a:ext cx="533400" cy="31591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4" name="Line 63"/>
          <p:cNvSpPr>
            <a:spLocks noChangeAspect="1" noChangeShapeType="1"/>
          </p:cNvSpPr>
          <p:nvPr/>
        </p:nvSpPr>
        <p:spPr bwMode="auto">
          <a:xfrm flipV="1">
            <a:off x="2420938" y="2647950"/>
            <a:ext cx="533400" cy="3175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5" name="Line 64"/>
          <p:cNvSpPr>
            <a:spLocks noChangeAspect="1" noChangeShapeType="1"/>
          </p:cNvSpPr>
          <p:nvPr/>
        </p:nvSpPr>
        <p:spPr bwMode="auto">
          <a:xfrm flipV="1">
            <a:off x="2420938" y="3594100"/>
            <a:ext cx="533400" cy="3175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6" name="Line 65"/>
          <p:cNvSpPr>
            <a:spLocks noChangeAspect="1" noChangeShapeType="1"/>
          </p:cNvSpPr>
          <p:nvPr/>
        </p:nvSpPr>
        <p:spPr bwMode="auto">
          <a:xfrm>
            <a:off x="2820988" y="2806700"/>
            <a:ext cx="266700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7" name="Line 66"/>
          <p:cNvSpPr>
            <a:spLocks noChangeAspect="1" noChangeShapeType="1"/>
          </p:cNvSpPr>
          <p:nvPr/>
        </p:nvSpPr>
        <p:spPr bwMode="auto">
          <a:xfrm>
            <a:off x="2820988" y="3752850"/>
            <a:ext cx="266700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8" name="Line 67"/>
          <p:cNvSpPr>
            <a:spLocks noChangeAspect="1" noChangeShapeType="1"/>
          </p:cNvSpPr>
          <p:nvPr/>
        </p:nvSpPr>
        <p:spPr bwMode="auto">
          <a:xfrm>
            <a:off x="2820988" y="5330825"/>
            <a:ext cx="266700" cy="158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39" name="Text Box 68"/>
          <p:cNvSpPr txBox="1">
            <a:spLocks noChangeAspect="1" noChangeArrowheads="1"/>
          </p:cNvSpPr>
          <p:nvPr/>
        </p:nvSpPr>
        <p:spPr bwMode="auto">
          <a:xfrm>
            <a:off x="1889125" y="2470150"/>
            <a:ext cx="754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x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1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40" name="Text Box 69"/>
          <p:cNvSpPr txBox="1">
            <a:spLocks noChangeAspect="1" noChangeArrowheads="1"/>
          </p:cNvSpPr>
          <p:nvPr/>
        </p:nvSpPr>
        <p:spPr bwMode="auto">
          <a:xfrm>
            <a:off x="1927225" y="3322638"/>
            <a:ext cx="752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x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2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  <a:p>
            <a:endParaRPr lang="es-ES" altLang="en-US" sz="1400" smtClean="0">
              <a:solidFill>
                <a:srgbClr val="0033CC"/>
              </a:solidFill>
            </a:endParaRPr>
          </a:p>
        </p:txBody>
      </p:sp>
      <p:sp>
        <p:nvSpPr>
          <p:cNvPr id="37941" name="Text Box 70"/>
          <p:cNvSpPr txBox="1">
            <a:spLocks noChangeAspect="1" noChangeArrowheads="1"/>
          </p:cNvSpPr>
          <p:nvPr/>
        </p:nvSpPr>
        <p:spPr bwMode="auto">
          <a:xfrm>
            <a:off x="1889125" y="5003800"/>
            <a:ext cx="754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x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M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42" name="Line 71"/>
          <p:cNvSpPr>
            <a:spLocks noChangeAspect="1" noChangeShapeType="1"/>
          </p:cNvSpPr>
          <p:nvPr/>
        </p:nvSpPr>
        <p:spPr bwMode="auto">
          <a:xfrm rot="-5400000">
            <a:off x="1241425" y="3440113"/>
            <a:ext cx="1266825" cy="3175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43" name="Line 72"/>
          <p:cNvSpPr>
            <a:spLocks noChangeAspect="1" noChangeShapeType="1"/>
          </p:cNvSpPr>
          <p:nvPr/>
        </p:nvSpPr>
        <p:spPr bwMode="auto">
          <a:xfrm rot="-5400000">
            <a:off x="1495425" y="4945063"/>
            <a:ext cx="766763" cy="1587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44" name="Text Box 73"/>
          <p:cNvSpPr txBox="1">
            <a:spLocks noChangeAspect="1" noChangeArrowheads="1"/>
          </p:cNvSpPr>
          <p:nvPr/>
        </p:nvSpPr>
        <p:spPr bwMode="auto">
          <a:xfrm>
            <a:off x="2503488" y="2333625"/>
            <a:ext cx="7826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t1</a:t>
            </a:r>
            <a:r>
              <a:rPr lang="es-ES" altLang="en-US" sz="1400" smtClean="0">
                <a:solidFill>
                  <a:srgbClr val="0033CC"/>
                </a:solidFill>
              </a:rPr>
              <a:t>(t) </a:t>
            </a:r>
          </a:p>
        </p:txBody>
      </p:sp>
      <p:sp>
        <p:nvSpPr>
          <p:cNvPr id="37945" name="Text Box 74"/>
          <p:cNvSpPr txBox="1">
            <a:spLocks noChangeAspect="1" noChangeArrowheads="1"/>
          </p:cNvSpPr>
          <p:nvPr/>
        </p:nvSpPr>
        <p:spPr bwMode="auto">
          <a:xfrm>
            <a:off x="2470150" y="3213100"/>
            <a:ext cx="7826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t2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46" name="Text Box 75"/>
          <p:cNvSpPr txBox="1">
            <a:spLocks noChangeAspect="1" noChangeArrowheads="1"/>
          </p:cNvSpPr>
          <p:nvPr/>
        </p:nvSpPr>
        <p:spPr bwMode="auto">
          <a:xfrm>
            <a:off x="2503488" y="4865688"/>
            <a:ext cx="777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s-ES" altLang="en-US" sz="1400" smtClean="0">
                <a:solidFill>
                  <a:srgbClr val="0033CC"/>
                </a:solidFill>
              </a:rPr>
              <a:t>w</a:t>
            </a:r>
            <a:r>
              <a:rPr lang="es-ES" altLang="en-US" sz="1400" baseline="-25000" smtClean="0">
                <a:solidFill>
                  <a:srgbClr val="0033CC"/>
                </a:solidFill>
              </a:rPr>
              <a:t>tT</a:t>
            </a:r>
            <a:r>
              <a:rPr lang="es-ES" altLang="en-US" sz="1400" smtClean="0">
                <a:solidFill>
                  <a:srgbClr val="0033CC"/>
                </a:solidFill>
              </a:rPr>
              <a:t>(t)</a:t>
            </a:r>
          </a:p>
        </p:txBody>
      </p:sp>
      <p:sp>
        <p:nvSpPr>
          <p:cNvPr id="37947" name="Line 76"/>
          <p:cNvSpPr>
            <a:spLocks noChangeShapeType="1"/>
          </p:cNvSpPr>
          <p:nvPr/>
        </p:nvSpPr>
        <p:spPr bwMode="auto">
          <a:xfrm flipH="1">
            <a:off x="1397000" y="3919538"/>
            <a:ext cx="46355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7948" name="Rectangle 77"/>
          <p:cNvSpPr>
            <a:spLocks noChangeArrowheads="1"/>
          </p:cNvSpPr>
          <p:nvPr/>
        </p:nvSpPr>
        <p:spPr bwMode="auto">
          <a:xfrm>
            <a:off x="1104900" y="3582988"/>
            <a:ext cx="528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s-ES" altLang="en-US" sz="1400" smtClean="0">
                <a:solidFill>
                  <a:srgbClr val="0033CC"/>
                </a:solidFill>
                <a:latin typeface="Arial" charset="0"/>
              </a:rPr>
              <a:t>s</a:t>
            </a:r>
            <a:r>
              <a:rPr lang="es-ES" altLang="en-US" sz="1400" baseline="-25000" smtClean="0">
                <a:solidFill>
                  <a:srgbClr val="0033CC"/>
                </a:solidFill>
                <a:latin typeface="Arial" charset="0"/>
              </a:rPr>
              <a:t>D</a:t>
            </a:r>
            <a:r>
              <a:rPr lang="es-ES" altLang="en-US" sz="1400" smtClean="0">
                <a:solidFill>
                  <a:srgbClr val="0033CC"/>
                </a:solidFill>
                <a:latin typeface="Arial" charset="0"/>
              </a:rPr>
              <a:t>(t)</a:t>
            </a:r>
          </a:p>
        </p:txBody>
      </p:sp>
      <p:sp>
        <p:nvSpPr>
          <p:cNvPr id="37949" name="Text Box 78"/>
          <p:cNvSpPr txBox="1">
            <a:spLocks noChangeArrowheads="1"/>
          </p:cNvSpPr>
          <p:nvPr/>
        </p:nvSpPr>
        <p:spPr bwMode="auto">
          <a:xfrm>
            <a:off x="871538" y="5586413"/>
            <a:ext cx="2843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N</a:t>
            </a:r>
            <a:r>
              <a:rPr lang="en-US" altLang="en-US" sz="1800" baseline="-250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t</a:t>
            </a:r>
            <a:r>
              <a:rPr lang="en-US" altLang="en-US" sz="18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 transmit antennas</a:t>
            </a:r>
            <a:endParaRPr lang="en-GB" altLang="en-US" sz="1800" smtClean="0">
              <a:solidFill>
                <a:srgbClr val="0033CC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37950" name="Text Box 79"/>
          <p:cNvSpPr txBox="1">
            <a:spLocks noChangeArrowheads="1"/>
          </p:cNvSpPr>
          <p:nvPr/>
        </p:nvSpPr>
        <p:spPr bwMode="auto">
          <a:xfrm>
            <a:off x="4954588" y="5586413"/>
            <a:ext cx="2843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N</a:t>
            </a:r>
            <a:r>
              <a:rPr lang="en-US" altLang="en-US" sz="1800" baseline="-250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en-US" altLang="en-US" sz="1800" smtClean="0">
                <a:solidFill>
                  <a:srgbClr val="0033CC"/>
                </a:solidFill>
                <a:latin typeface="Arial" charset="0"/>
                <a:cs typeface="Times New Roman" pitchFamily="18" charset="0"/>
              </a:rPr>
              <a:t> receive antennas</a:t>
            </a:r>
            <a:endParaRPr lang="en-GB" altLang="en-US" sz="1800" smtClean="0">
              <a:solidFill>
                <a:srgbClr val="0033CC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37951" name="TextBox 80"/>
          <p:cNvSpPr txBox="1">
            <a:spLocks noChangeArrowheads="1"/>
          </p:cNvSpPr>
          <p:nvPr/>
        </p:nvSpPr>
        <p:spPr bwMode="auto">
          <a:xfrm>
            <a:off x="542925" y="6149975"/>
            <a:ext cx="7032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i="1" smtClean="0">
                <a:solidFill>
                  <a:srgbClr val="000000"/>
                </a:solidFill>
              </a:rPr>
              <a:t>Romero and Goldsmith: Performance comparison of MRC and IC </a:t>
            </a:r>
          </a:p>
          <a:p>
            <a:r>
              <a:rPr lang="en-US" altLang="en-US" sz="2000" i="1" smtClean="0">
                <a:solidFill>
                  <a:srgbClr val="000000"/>
                </a:solidFill>
              </a:rPr>
              <a:t>Under transmit diversity, IEEE Trans. Wireless Comm., May 2009</a:t>
            </a:r>
          </a:p>
        </p:txBody>
      </p:sp>
    </p:spTree>
    <p:extLst>
      <p:ext uri="{BB962C8B-B14F-4D97-AF65-F5344CB8AC3E}">
        <p14:creationId xmlns:p14="http://schemas.microsoft.com/office/powerpoint/2010/main" val="206272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Diversity/IC Tradeoffs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4525" y="1712913"/>
            <a:ext cx="7772400" cy="4622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i="1" smtClean="0"/>
              <a:t>N</a:t>
            </a:r>
            <a:r>
              <a:rPr lang="en-US" altLang="en-US" sz="2800" baseline="-25000" smtClean="0"/>
              <a:t>R</a:t>
            </a:r>
            <a:r>
              <a:rPr lang="en-US" altLang="en-US" sz="2800" smtClean="0"/>
              <a:t> antennas at the RX provide </a:t>
            </a:r>
            <a:r>
              <a:rPr lang="en-US" altLang="en-US" sz="2800" i="1" smtClean="0"/>
              <a:t>N</a:t>
            </a:r>
            <a:r>
              <a:rPr lang="en-US" altLang="en-US" sz="2800" baseline="-25000" smtClean="0"/>
              <a:t>R</a:t>
            </a:r>
            <a:r>
              <a:rPr lang="en-US" altLang="en-US" sz="2800" smtClean="0"/>
              <a:t>-fold diversity gain in fading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Get </a:t>
            </a:r>
            <a:r>
              <a:rPr lang="en-US" altLang="en-US" sz="2400" i="1" smtClean="0"/>
              <a:t>N</a:t>
            </a:r>
            <a:r>
              <a:rPr lang="en-US" altLang="en-US" sz="2400" baseline="-25000" smtClean="0"/>
              <a:t>T</a:t>
            </a:r>
            <a:r>
              <a:rPr lang="en-US" altLang="en-US" sz="2400" i="1" smtClean="0"/>
              <a:t>N</a:t>
            </a:r>
            <a:r>
              <a:rPr lang="en-US" altLang="en-US" sz="2400" baseline="-25000" smtClean="0"/>
              <a:t>R</a:t>
            </a:r>
            <a:r>
              <a:rPr lang="en-US" altLang="en-US" sz="2400" smtClean="0"/>
              <a:t> diversity gain in MIMO system</a:t>
            </a:r>
          </a:p>
          <a:p>
            <a:pPr>
              <a:lnSpc>
                <a:spcPct val="4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Can also be used to null out </a:t>
            </a:r>
            <a:r>
              <a:rPr lang="en-US" altLang="en-US" sz="2800" i="1" smtClean="0"/>
              <a:t>N</a:t>
            </a:r>
            <a:r>
              <a:rPr lang="en-US" altLang="en-US" sz="2800" i="1" baseline="-25000" smtClean="0"/>
              <a:t>R</a:t>
            </a:r>
            <a:r>
              <a:rPr lang="en-US" altLang="en-US" sz="2800" smtClean="0"/>
              <a:t> interferers via beam-steering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Beam steering at TX reduces interference at RX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Antennas can be divided between diversity combining and interference cancellation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Can determine optimal antenna array processing to minimize outage probability</a:t>
            </a:r>
          </a:p>
        </p:txBody>
      </p:sp>
    </p:spTree>
    <p:extLst>
      <p:ext uri="{BB962C8B-B14F-4D97-AF65-F5344CB8AC3E}">
        <p14:creationId xmlns:p14="http://schemas.microsoft.com/office/powerpoint/2010/main" val="2863392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Diversity Combining Techniques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938" y="1771650"/>
            <a:ext cx="8004175" cy="4681538"/>
          </a:xfrm>
        </p:spPr>
        <p:txBody>
          <a:bodyPr/>
          <a:lstStyle/>
          <a:p>
            <a:r>
              <a:rPr lang="en-US" altLang="en-US" smtClean="0"/>
              <a:t>MRC diversity achieves maximum SNR in fading channels.</a:t>
            </a:r>
          </a:p>
          <a:p>
            <a:pPr>
              <a:lnSpc>
                <a:spcPct val="0"/>
              </a:lnSpc>
            </a:pPr>
            <a:endParaRPr lang="en-US" altLang="en-US" smtClean="0"/>
          </a:p>
          <a:p>
            <a:r>
              <a:rPr lang="en-US" altLang="en-US" smtClean="0"/>
              <a:t>MRC is suboptimal for maximizing SINR in channels with fading and interference</a:t>
            </a:r>
          </a:p>
          <a:p>
            <a:pPr>
              <a:lnSpc>
                <a:spcPct val="0"/>
              </a:lnSpc>
            </a:pPr>
            <a:endParaRPr lang="en-US" altLang="en-US" smtClean="0"/>
          </a:p>
          <a:p>
            <a:r>
              <a:rPr lang="en-US" altLang="en-US" smtClean="0">
                <a:solidFill>
                  <a:srgbClr val="FF0000"/>
                </a:solidFill>
              </a:rPr>
              <a:t>Optimal Combining</a:t>
            </a:r>
            <a:r>
              <a:rPr lang="en-US" altLang="en-US" smtClean="0"/>
              <a:t> (OC) maximizes SINR in both fading and interference</a:t>
            </a:r>
          </a:p>
          <a:p>
            <a:pPr lvl="1"/>
            <a:r>
              <a:rPr lang="en-US" altLang="en-US" smtClean="0"/>
              <a:t>Requires knowledge of all desired and interferer channel gains at each antenna</a:t>
            </a:r>
          </a:p>
        </p:txBody>
      </p:sp>
    </p:spTree>
    <p:extLst>
      <p:ext uri="{BB962C8B-B14F-4D97-AF65-F5344CB8AC3E}">
        <p14:creationId xmlns:p14="http://schemas.microsoft.com/office/powerpoint/2010/main" val="4139349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SIR Distribution and P</a:t>
            </a:r>
            <a:r>
              <a:rPr lang="en-US" altLang="en-US" baseline="-25000" smtClean="0"/>
              <a:t>out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0888" y="1890713"/>
            <a:ext cx="7772400" cy="4114800"/>
          </a:xfrm>
        </p:spPr>
        <p:txBody>
          <a:bodyPr/>
          <a:lstStyle/>
          <a:p>
            <a:r>
              <a:rPr lang="en-US" altLang="en-US" sz="2800" smtClean="0"/>
              <a:t>Distribution of </a:t>
            </a:r>
            <a:r>
              <a:rPr lang="en-US" altLang="en-US" sz="2800" smtClean="0">
                <a:latin typeface="Symbol" pitchFamily="18" charset="2"/>
              </a:rPr>
              <a:t>g </a:t>
            </a:r>
            <a:r>
              <a:rPr lang="en-US" altLang="en-US" sz="2800" smtClean="0"/>
              <a:t>obtained using similar analysis as MRC based on MGF techniques. </a:t>
            </a:r>
          </a:p>
          <a:p>
            <a:pPr>
              <a:lnSpc>
                <a:spcPct val="30000"/>
              </a:lnSpc>
            </a:pPr>
            <a:endParaRPr lang="en-US" altLang="en-US" sz="2800" smtClean="0"/>
          </a:p>
          <a:p>
            <a:r>
              <a:rPr lang="en-US" altLang="en-US" sz="2800" smtClean="0"/>
              <a:t>Leads to closed-form expression for P</a:t>
            </a:r>
            <a:r>
              <a:rPr lang="en-US" altLang="en-US" sz="2800" baseline="-25000" smtClean="0"/>
              <a:t>out</a:t>
            </a:r>
            <a:r>
              <a:rPr lang="en-US" altLang="en-US" sz="2800" smtClean="0"/>
              <a:t>.</a:t>
            </a:r>
          </a:p>
          <a:p>
            <a:pPr lvl="1"/>
            <a:r>
              <a:rPr lang="en-US" altLang="en-US" sz="2400" smtClean="0"/>
              <a:t>Similar in form to that for MRC </a:t>
            </a:r>
          </a:p>
          <a:p>
            <a:pPr lvl="1"/>
            <a:endParaRPr lang="en-US" altLang="en-US" sz="2400" smtClean="0"/>
          </a:p>
          <a:p>
            <a:r>
              <a:rPr lang="en-US" altLang="en-US" sz="2800" smtClean="0"/>
              <a:t>Fo L&gt;N, OC with equal average interference powers achieves the same performance as MRC </a:t>
            </a:r>
            <a:r>
              <a:rPr lang="en-US" altLang="en-US" sz="2800" smtClean="0">
                <a:solidFill>
                  <a:srgbClr val="FF0000"/>
                </a:solidFill>
              </a:rPr>
              <a:t>with </a:t>
            </a:r>
            <a:r>
              <a:rPr lang="en-US" altLang="en-US" sz="2800" i="1" smtClean="0">
                <a:solidFill>
                  <a:srgbClr val="FF0000"/>
                </a:solidFill>
              </a:rPr>
              <a:t>N −</a:t>
            </a:r>
            <a:r>
              <a:rPr lang="en-US" altLang="en-US" sz="2800" smtClean="0">
                <a:solidFill>
                  <a:srgbClr val="FF0000"/>
                </a:solidFill>
              </a:rPr>
              <a:t>1 fewer interferers.</a:t>
            </a:r>
          </a:p>
        </p:txBody>
      </p:sp>
    </p:spTree>
    <p:extLst>
      <p:ext uri="{BB962C8B-B14F-4D97-AF65-F5344CB8AC3E}">
        <p14:creationId xmlns:p14="http://schemas.microsoft.com/office/powerpoint/2010/main" val="675616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Performance Analysis for IC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3" y="1697038"/>
            <a:ext cx="7772400" cy="4403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Assume that N antennas perfectly cancel N-1 strongest interferers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General fading assumed for desired signal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Rayleigh fading assumed for interferers</a:t>
            </a:r>
          </a:p>
          <a:p>
            <a:pPr lvl="1"/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Performance impacted by remaining interferers and noise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Distribution of the residual interference dictated by order statistics</a:t>
            </a:r>
          </a:p>
        </p:txBody>
      </p:sp>
    </p:spTree>
    <p:extLst>
      <p:ext uri="{BB962C8B-B14F-4D97-AF65-F5344CB8AC3E}">
        <p14:creationId xmlns:p14="http://schemas.microsoft.com/office/powerpoint/2010/main" val="83230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1920875" y="5349875"/>
            <a:ext cx="4646613" cy="992188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SINR and Outage Probability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1582738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The MGF for the interference can be computed in closed form</a:t>
            </a:r>
          </a:p>
          <a:p>
            <a:pPr lvl="1"/>
            <a:r>
              <a:rPr lang="en-US" altLang="en-US" sz="2400" smtClean="0"/>
              <a:t>pdf is obtained from MGF by differentiation</a:t>
            </a:r>
          </a:p>
          <a:p>
            <a:pPr lvl="1">
              <a:lnSpc>
                <a:spcPct val="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Can express outage probability in terms of desired signal and interference as</a:t>
            </a:r>
          </a:p>
          <a:p>
            <a:pPr>
              <a:lnSpc>
                <a:spcPct val="180000"/>
              </a:lnSpc>
            </a:pPr>
            <a:endParaRPr lang="en-US" altLang="en-US" sz="2800" smtClean="0"/>
          </a:p>
          <a:p>
            <a:r>
              <a:rPr lang="en-US" altLang="en-US" sz="2800" smtClean="0"/>
              <a:t>Unconditional P</a:t>
            </a:r>
            <a:r>
              <a:rPr lang="en-US" altLang="en-US" sz="2800" baseline="-25000" smtClean="0"/>
              <a:t>out </a:t>
            </a:r>
            <a:r>
              <a:rPr lang="en-US" altLang="en-US" sz="2800" smtClean="0"/>
              <a:t>obtained as</a:t>
            </a:r>
          </a:p>
        </p:txBody>
      </p:sp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1597025" y="4006850"/>
            <a:ext cx="6008688" cy="623888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543050" y="3911600"/>
          <a:ext cx="5986463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0" name="Equation" r:id="rId3" imgW="2666880" imgH="279360" progId="Equation.3">
                  <p:embed/>
                </p:oleObj>
              </mc:Choice>
              <mc:Fallback>
                <p:oleObj name="Equation" r:id="rId3" imgW="26668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3911600"/>
                        <a:ext cx="5986463" cy="627063"/>
                      </a:xfrm>
                      <a:prstGeom prst="rect">
                        <a:avLst/>
                      </a:prstGeom>
                      <a:solidFill>
                        <a:srgbClr val="99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800225" y="5259388"/>
          <a:ext cx="4702175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1" name="Equation" r:id="rId5" imgW="2184120" imgH="482400" progId="Equation.3">
                  <p:embed/>
                </p:oleObj>
              </mc:Choice>
              <mc:Fallback>
                <p:oleObj name="Equation" r:id="rId5" imgW="2184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5" y="5259388"/>
                        <a:ext cx="4702175" cy="1039812"/>
                      </a:xfrm>
                      <a:prstGeom prst="rect">
                        <a:avLst/>
                      </a:prstGeom>
                      <a:solidFill>
                        <a:srgbClr val="99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735013" y="6400800"/>
            <a:ext cx="8285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FFFFFF"/>
                </a:solidFill>
              </a:rPr>
              <a:t>Obtain closed-form expressions for most fading distributions</a:t>
            </a:r>
          </a:p>
        </p:txBody>
      </p:sp>
    </p:spTree>
    <p:extLst>
      <p:ext uri="{BB962C8B-B14F-4D97-AF65-F5344CB8AC3E}">
        <p14:creationId xmlns:p14="http://schemas.microsoft.com/office/powerpoint/2010/main" val="3110610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OC vs. MRC for Rician fading</a:t>
            </a:r>
          </a:p>
        </p:txBody>
      </p:sp>
      <p:pic>
        <p:nvPicPr>
          <p:cNvPr id="43011" name="Picture 3" descr="C:\Documents and Settings\andrea\My Documents\Juan\fi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773238"/>
            <a:ext cx="6013450" cy="485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70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IC vs MRC as function of No. Ints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324350" y="3186113"/>
          <a:ext cx="4953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9" name="Package" r:id="rId3" imgW="495360" imgH="485640" progId="Package">
                  <p:embed/>
                </p:oleObj>
              </mc:Choice>
              <mc:Fallback>
                <p:oleObj name="Package" r:id="rId3" imgW="495360" imgH="48564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3186113"/>
                        <a:ext cx="4953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5" descr="C:\Documents and Settings\andrea\My Documents\Juan\fig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600200"/>
            <a:ext cx="6313487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553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Diversity/IC Tradeoffs</a:t>
            </a:r>
          </a:p>
        </p:txBody>
      </p:sp>
      <p:pic>
        <p:nvPicPr>
          <p:cNvPr id="44035" name="Picture 2" descr="fig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1643063"/>
            <a:ext cx="6400800" cy="508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19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941320"/>
            <a:ext cx="7848600" cy="1143000"/>
          </a:xfrm>
        </p:spPr>
        <p:txBody>
          <a:bodyPr/>
          <a:lstStyle/>
          <a:p>
            <a:r>
              <a:rPr lang="en-US" dirty="0" smtClean="0"/>
              <a:t>Distributed Antennas</a:t>
            </a:r>
            <a:br>
              <a:rPr lang="en-US" dirty="0" smtClean="0"/>
            </a:br>
            <a:r>
              <a:rPr lang="en-US" dirty="0" smtClean="0"/>
              <a:t>in Cellular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143000"/>
          </a:xfrm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z="4000" smtClean="0">
                <a:solidFill>
                  <a:srgbClr val="000000"/>
                </a:solidFill>
                <a:cs typeface="Lucida Sans Unicode" pitchFamily="34" charset="0"/>
              </a:rPr>
              <a:t>Distributed Antennas (DAS) in Cellular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3" y="2052638"/>
            <a:ext cx="8424862" cy="4583112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000" dirty="0" smtClean="0">
                <a:latin typeface="+mj-lt"/>
              </a:rPr>
              <a:t>Basic Premise: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 smtClean="0">
                <a:latin typeface="+mj-lt"/>
              </a:rPr>
              <a:t>Distribute BS antennas throughout cell 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300" dirty="0" smtClean="0">
                <a:latin typeface="+mj-lt"/>
              </a:rPr>
              <a:t>Rather than just at the center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 smtClean="0">
                <a:latin typeface="+mj-lt"/>
              </a:rPr>
              <a:t>Antennas connect to BS through wireless/</a:t>
            </a:r>
            <a:r>
              <a:rPr lang="en-US" sz="2600" dirty="0" err="1" smtClean="0">
                <a:latin typeface="+mj-lt"/>
              </a:rPr>
              <a:t>wireline</a:t>
            </a:r>
            <a:r>
              <a:rPr lang="en-US" sz="2600" dirty="0" smtClean="0">
                <a:latin typeface="+mj-lt"/>
              </a:rPr>
              <a:t> links</a:t>
            </a:r>
          </a:p>
          <a:p>
            <a:pPr marL="1463040" lvl="4" indent="-210312" fontAlgn="auto">
              <a:lnSpc>
                <a:spcPct val="80000"/>
              </a:lnSpc>
              <a:spcAft>
                <a:spcPts val="0"/>
              </a:spcAft>
              <a:buClr>
                <a:schemeClr val="accent4"/>
              </a:buClr>
              <a:buFont typeface="Wingdings 2"/>
              <a:buChar char=""/>
              <a:defRPr/>
            </a:pPr>
            <a:endParaRPr lang="en-US" sz="22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000" dirty="0" smtClean="0">
                <a:latin typeface="+mj-lt"/>
              </a:rPr>
              <a:t>Performance benefits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 smtClean="0">
                <a:latin typeface="+mj-lt"/>
              </a:rPr>
              <a:t>Capacity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 smtClean="0">
                <a:latin typeface="+mj-lt"/>
              </a:rPr>
              <a:t>Coverage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 smtClean="0">
                <a:latin typeface="+mj-lt"/>
              </a:rPr>
              <a:t>Power consumption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  <p:grpSp>
        <p:nvGrpSpPr>
          <p:cNvPr id="29700" name="Group 45"/>
          <p:cNvGrpSpPr>
            <a:grpSpLocks/>
          </p:cNvGrpSpPr>
          <p:nvPr/>
        </p:nvGrpSpPr>
        <p:grpSpPr bwMode="auto">
          <a:xfrm>
            <a:off x="6492875" y="1646238"/>
            <a:ext cx="2112963" cy="1489075"/>
            <a:chOff x="7149608" y="1266337"/>
            <a:chExt cx="1586104" cy="973393"/>
          </a:xfrm>
        </p:grpSpPr>
        <p:sp>
          <p:nvSpPr>
            <p:cNvPr id="29701" name="Freeform 6"/>
            <p:cNvSpPr>
              <a:spLocks/>
            </p:cNvSpPr>
            <p:nvPr/>
          </p:nvSpPr>
          <p:spPr bwMode="auto">
            <a:xfrm>
              <a:off x="7149608" y="1266337"/>
              <a:ext cx="1586104" cy="973393"/>
            </a:xfrm>
            <a:custGeom>
              <a:avLst/>
              <a:gdLst>
                <a:gd name="T0" fmla="*/ 2147483647 w 614"/>
                <a:gd name="T1" fmla="*/ 2147483647 h 531"/>
                <a:gd name="T2" fmla="*/ 0 w 614"/>
                <a:gd name="T3" fmla="*/ 2147483647 h 531"/>
                <a:gd name="T4" fmla="*/ 2147483647 w 614"/>
                <a:gd name="T5" fmla="*/ 0 h 531"/>
                <a:gd name="T6" fmla="*/ 2147483647 w 614"/>
                <a:gd name="T7" fmla="*/ 0 h 531"/>
                <a:gd name="T8" fmla="*/ 2147483647 w 614"/>
                <a:gd name="T9" fmla="*/ 2147483647 h 531"/>
                <a:gd name="T10" fmla="*/ 2147483647 w 614"/>
                <a:gd name="T11" fmla="*/ 2147483647 h 531"/>
                <a:gd name="T12" fmla="*/ 2147483647 w 614"/>
                <a:gd name="T13" fmla="*/ 2147483647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1"/>
                <a:gd name="T23" fmla="*/ 614 w 614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702" name="Freeform 11"/>
            <p:cNvSpPr>
              <a:spLocks/>
            </p:cNvSpPr>
            <p:nvPr/>
          </p:nvSpPr>
          <p:spPr bwMode="auto">
            <a:xfrm>
              <a:off x="7403747" y="1608511"/>
              <a:ext cx="422449" cy="428794"/>
            </a:xfrm>
            <a:custGeom>
              <a:avLst/>
              <a:gdLst>
                <a:gd name="T0" fmla="*/ 2147483647 w 246"/>
                <a:gd name="T1" fmla="*/ 2147483647 h 295"/>
                <a:gd name="T2" fmla="*/ 2147483647 w 246"/>
                <a:gd name="T3" fmla="*/ 2147483647 h 295"/>
                <a:gd name="T4" fmla="*/ 2147483647 w 246"/>
                <a:gd name="T5" fmla="*/ 2147483647 h 295"/>
                <a:gd name="T6" fmla="*/ 2147483647 w 246"/>
                <a:gd name="T7" fmla="*/ 2147483647 h 295"/>
                <a:gd name="T8" fmla="*/ 2147483647 w 246"/>
                <a:gd name="T9" fmla="*/ 2147483647 h 295"/>
                <a:gd name="T10" fmla="*/ 2147483647 w 246"/>
                <a:gd name="T11" fmla="*/ 0 h 295"/>
                <a:gd name="T12" fmla="*/ 0 w 246"/>
                <a:gd name="T13" fmla="*/ 2147483647 h 295"/>
                <a:gd name="T14" fmla="*/ 2147483647 w 246"/>
                <a:gd name="T15" fmla="*/ 2147483647 h 295"/>
                <a:gd name="T16" fmla="*/ 2147483647 w 246"/>
                <a:gd name="T17" fmla="*/ 2147483647 h 295"/>
                <a:gd name="T18" fmla="*/ 2147483647 w 246"/>
                <a:gd name="T19" fmla="*/ 2147483647 h 295"/>
                <a:gd name="T20" fmla="*/ 2147483647 w 246"/>
                <a:gd name="T21" fmla="*/ 2147483647 h 295"/>
                <a:gd name="T22" fmla="*/ 2147483647 w 246"/>
                <a:gd name="T23" fmla="*/ 2147483647 h 295"/>
                <a:gd name="T24" fmla="*/ 2147483647 w 246"/>
                <a:gd name="T25" fmla="*/ 2147483647 h 295"/>
                <a:gd name="T26" fmla="*/ 2147483647 w 246"/>
                <a:gd name="T27" fmla="*/ 2147483647 h 295"/>
                <a:gd name="T28" fmla="*/ 2147483647 w 246"/>
                <a:gd name="T29" fmla="*/ 2147483647 h 295"/>
                <a:gd name="T30" fmla="*/ 2147483647 w 246"/>
                <a:gd name="T31" fmla="*/ 2147483647 h 295"/>
                <a:gd name="T32" fmla="*/ 2147483647 w 246"/>
                <a:gd name="T33" fmla="*/ 2147483647 h 295"/>
                <a:gd name="T34" fmla="*/ 2147483647 w 246"/>
                <a:gd name="T35" fmla="*/ 2147483647 h 295"/>
                <a:gd name="T36" fmla="*/ 2147483647 w 246"/>
                <a:gd name="T37" fmla="*/ 2147483647 h 295"/>
                <a:gd name="T38" fmla="*/ 2147483647 w 246"/>
                <a:gd name="T39" fmla="*/ 2147483647 h 295"/>
                <a:gd name="T40" fmla="*/ 2147483647 w 246"/>
                <a:gd name="T41" fmla="*/ 2147483647 h 295"/>
                <a:gd name="T42" fmla="*/ 2147483647 w 246"/>
                <a:gd name="T43" fmla="*/ 2147483647 h 295"/>
                <a:gd name="T44" fmla="*/ 2147483647 w 246"/>
                <a:gd name="T45" fmla="*/ 2147483647 h 295"/>
                <a:gd name="T46" fmla="*/ 2147483647 w 246"/>
                <a:gd name="T47" fmla="*/ 2147483647 h 295"/>
                <a:gd name="T48" fmla="*/ 2147483647 w 246"/>
                <a:gd name="T49" fmla="*/ 2147483647 h 295"/>
                <a:gd name="T50" fmla="*/ 2147483647 w 246"/>
                <a:gd name="T51" fmla="*/ 2147483647 h 295"/>
                <a:gd name="T52" fmla="*/ 2147483647 w 246"/>
                <a:gd name="T53" fmla="*/ 2147483647 h 295"/>
                <a:gd name="T54" fmla="*/ 2147483647 w 246"/>
                <a:gd name="T55" fmla="*/ 2147483647 h 295"/>
                <a:gd name="T56" fmla="*/ 2147483647 w 246"/>
                <a:gd name="T57" fmla="*/ 2147483647 h 295"/>
                <a:gd name="T58" fmla="*/ 2147483647 w 246"/>
                <a:gd name="T59" fmla="*/ 2147483647 h 295"/>
                <a:gd name="T60" fmla="*/ 2147483647 w 246"/>
                <a:gd name="T61" fmla="*/ 2147483647 h 295"/>
                <a:gd name="T62" fmla="*/ 2147483647 w 246"/>
                <a:gd name="T63" fmla="*/ 2147483647 h 295"/>
                <a:gd name="T64" fmla="*/ 2147483647 w 246"/>
                <a:gd name="T65" fmla="*/ 2147483647 h 295"/>
                <a:gd name="T66" fmla="*/ 2147483647 w 246"/>
                <a:gd name="T67" fmla="*/ 2147483647 h 295"/>
                <a:gd name="T68" fmla="*/ 2147483647 w 246"/>
                <a:gd name="T69" fmla="*/ 2147483647 h 295"/>
                <a:gd name="T70" fmla="*/ 2147483647 w 246"/>
                <a:gd name="T71" fmla="*/ 2147483647 h 295"/>
                <a:gd name="T72" fmla="*/ 2147483647 w 246"/>
                <a:gd name="T73" fmla="*/ 2147483647 h 295"/>
                <a:gd name="T74" fmla="*/ 2147483647 w 246"/>
                <a:gd name="T75" fmla="*/ 2147483647 h 295"/>
                <a:gd name="T76" fmla="*/ 2147483647 w 246"/>
                <a:gd name="T77" fmla="*/ 2147483647 h 295"/>
                <a:gd name="T78" fmla="*/ 2147483647 w 246"/>
                <a:gd name="T79" fmla="*/ 2147483647 h 295"/>
                <a:gd name="T80" fmla="*/ 2147483647 w 246"/>
                <a:gd name="T81" fmla="*/ 2147483647 h 29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6"/>
                <a:gd name="T124" fmla="*/ 0 h 295"/>
                <a:gd name="T125" fmla="*/ 246 w 246"/>
                <a:gd name="T126" fmla="*/ 295 h 29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6" h="295">
                  <a:moveTo>
                    <a:pt x="140" y="125"/>
                  </a:moveTo>
                  <a:lnTo>
                    <a:pt x="155" y="114"/>
                  </a:lnTo>
                  <a:lnTo>
                    <a:pt x="140" y="50"/>
                  </a:lnTo>
                  <a:lnTo>
                    <a:pt x="144" y="51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0" y="83"/>
                  </a:lnTo>
                  <a:lnTo>
                    <a:pt x="27" y="193"/>
                  </a:lnTo>
                  <a:lnTo>
                    <a:pt x="36" y="197"/>
                  </a:lnTo>
                  <a:lnTo>
                    <a:pt x="33" y="200"/>
                  </a:lnTo>
                  <a:lnTo>
                    <a:pt x="33" y="216"/>
                  </a:lnTo>
                  <a:lnTo>
                    <a:pt x="31" y="217"/>
                  </a:lnTo>
                  <a:lnTo>
                    <a:pt x="30" y="217"/>
                  </a:lnTo>
                  <a:lnTo>
                    <a:pt x="30" y="219"/>
                  </a:lnTo>
                  <a:lnTo>
                    <a:pt x="29" y="222"/>
                  </a:lnTo>
                  <a:lnTo>
                    <a:pt x="30" y="227"/>
                  </a:lnTo>
                  <a:lnTo>
                    <a:pt x="32" y="232"/>
                  </a:lnTo>
                  <a:lnTo>
                    <a:pt x="35" y="235"/>
                  </a:lnTo>
                  <a:lnTo>
                    <a:pt x="38" y="235"/>
                  </a:lnTo>
                  <a:lnTo>
                    <a:pt x="39" y="236"/>
                  </a:lnTo>
                  <a:lnTo>
                    <a:pt x="40" y="235"/>
                  </a:lnTo>
                  <a:lnTo>
                    <a:pt x="44" y="233"/>
                  </a:lnTo>
                  <a:lnTo>
                    <a:pt x="44" y="237"/>
                  </a:lnTo>
                  <a:lnTo>
                    <a:pt x="126" y="294"/>
                  </a:lnTo>
                  <a:lnTo>
                    <a:pt x="245" y="210"/>
                  </a:lnTo>
                  <a:lnTo>
                    <a:pt x="245" y="200"/>
                  </a:lnTo>
                  <a:lnTo>
                    <a:pt x="210" y="176"/>
                  </a:lnTo>
                  <a:lnTo>
                    <a:pt x="210" y="171"/>
                  </a:lnTo>
                  <a:lnTo>
                    <a:pt x="164" y="138"/>
                  </a:lnTo>
                  <a:lnTo>
                    <a:pt x="158" y="143"/>
                  </a:lnTo>
                  <a:lnTo>
                    <a:pt x="158" y="137"/>
                  </a:lnTo>
                  <a:lnTo>
                    <a:pt x="157" y="136"/>
                  </a:lnTo>
                  <a:lnTo>
                    <a:pt x="157" y="133"/>
                  </a:lnTo>
                  <a:lnTo>
                    <a:pt x="157" y="131"/>
                  </a:lnTo>
                  <a:lnTo>
                    <a:pt x="156" y="130"/>
                  </a:lnTo>
                  <a:lnTo>
                    <a:pt x="155" y="129"/>
                  </a:lnTo>
                  <a:lnTo>
                    <a:pt x="154" y="129"/>
                  </a:lnTo>
                  <a:lnTo>
                    <a:pt x="150" y="131"/>
                  </a:lnTo>
                  <a:lnTo>
                    <a:pt x="140" y="1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703" name="Freeform 12"/>
            <p:cNvSpPr>
              <a:spLocks/>
            </p:cNvSpPr>
            <p:nvPr/>
          </p:nvSpPr>
          <p:spPr bwMode="auto">
            <a:xfrm>
              <a:off x="7577744" y="1634015"/>
              <a:ext cx="323876" cy="44632"/>
            </a:xfrm>
            <a:custGeom>
              <a:avLst/>
              <a:gdLst>
                <a:gd name="T0" fmla="*/ 2147483647 w 126"/>
                <a:gd name="T1" fmla="*/ 2147483647 h 26"/>
                <a:gd name="T2" fmla="*/ 2147483647 w 126"/>
                <a:gd name="T3" fmla="*/ 2147483647 h 26"/>
                <a:gd name="T4" fmla="*/ 2147483647 w 126"/>
                <a:gd name="T5" fmla="*/ 2147483647 h 26"/>
                <a:gd name="T6" fmla="*/ 2147483647 w 126"/>
                <a:gd name="T7" fmla="*/ 2147483647 h 26"/>
                <a:gd name="T8" fmla="*/ 2147483647 w 126"/>
                <a:gd name="T9" fmla="*/ 2147483647 h 26"/>
                <a:gd name="T10" fmla="*/ 0 w 126"/>
                <a:gd name="T11" fmla="*/ 0 h 26"/>
                <a:gd name="T12" fmla="*/ 2147483647 w 126"/>
                <a:gd name="T13" fmla="*/ 2147483647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"/>
                <a:gd name="T22" fmla="*/ 0 h 26"/>
                <a:gd name="T23" fmla="*/ 126 w 126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" h="26">
                  <a:moveTo>
                    <a:pt x="125" y="25"/>
                  </a:moveTo>
                  <a:lnTo>
                    <a:pt x="84" y="24"/>
                  </a:lnTo>
                  <a:lnTo>
                    <a:pt x="98" y="11"/>
                  </a:lnTo>
                  <a:lnTo>
                    <a:pt x="45" y="10"/>
                  </a:lnTo>
                  <a:lnTo>
                    <a:pt x="54" y="1"/>
                  </a:lnTo>
                  <a:lnTo>
                    <a:pt x="0" y="0"/>
                  </a:lnTo>
                  <a:lnTo>
                    <a:pt x="125" y="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9704" name="Group 106"/>
            <p:cNvGrpSpPr>
              <a:grpSpLocks/>
            </p:cNvGrpSpPr>
            <p:nvPr/>
          </p:nvGrpSpPr>
          <p:grpSpPr bwMode="auto">
            <a:xfrm>
              <a:off x="7852817" y="1610637"/>
              <a:ext cx="230706" cy="286916"/>
              <a:chOff x="4131511" y="2844436"/>
              <a:chExt cx="200025" cy="241664"/>
            </a:xfrm>
          </p:grpSpPr>
          <p:grpSp>
            <p:nvGrpSpPr>
              <p:cNvPr id="29723" name="Group 31"/>
              <p:cNvGrpSpPr>
                <a:grpSpLocks/>
              </p:cNvGrpSpPr>
              <p:nvPr/>
            </p:nvGrpSpPr>
            <p:grpSpPr bwMode="auto">
              <a:xfrm>
                <a:off x="4130372" y="2844474"/>
                <a:ext cx="66663" cy="120651"/>
                <a:chOff x="5127" y="3283"/>
                <a:chExt cx="54" cy="85"/>
              </a:xfrm>
            </p:grpSpPr>
            <p:sp>
              <p:nvSpPr>
                <p:cNvPr id="29731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732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9724" name="Group 31"/>
              <p:cNvGrpSpPr>
                <a:grpSpLocks/>
              </p:cNvGrpSpPr>
              <p:nvPr/>
            </p:nvGrpSpPr>
            <p:grpSpPr bwMode="auto">
              <a:xfrm>
                <a:off x="4195904" y="2844474"/>
                <a:ext cx="66663" cy="120651"/>
                <a:chOff x="5127" y="3283"/>
                <a:chExt cx="54" cy="85"/>
              </a:xfrm>
            </p:grpSpPr>
            <p:sp>
              <p:nvSpPr>
                <p:cNvPr id="29729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730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9725" name="Group 31"/>
              <p:cNvGrpSpPr>
                <a:grpSpLocks/>
              </p:cNvGrpSpPr>
              <p:nvPr/>
            </p:nvGrpSpPr>
            <p:grpSpPr bwMode="auto">
              <a:xfrm>
                <a:off x="4263722" y="2844474"/>
                <a:ext cx="66663" cy="120651"/>
                <a:chOff x="5127" y="3283"/>
                <a:chExt cx="54" cy="85"/>
              </a:xfrm>
            </p:grpSpPr>
            <p:sp>
              <p:nvSpPr>
                <p:cNvPr id="29727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728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1" name="Rectangle 10"/>
              <p:cNvSpPr/>
              <p:nvPr/>
            </p:nvSpPr>
            <p:spPr>
              <a:xfrm>
                <a:off x="4142766" y="2971366"/>
                <a:ext cx="171509" cy="11450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0033CC"/>
                  </a:solidFill>
                </a:endParaRPr>
              </a:p>
            </p:txBody>
          </p:sp>
        </p:grpSp>
        <p:grpSp>
          <p:nvGrpSpPr>
            <p:cNvPr id="29705" name="Group 17"/>
            <p:cNvGrpSpPr>
              <a:grpSpLocks/>
            </p:cNvGrpSpPr>
            <p:nvPr/>
          </p:nvGrpSpPr>
          <p:grpSpPr bwMode="auto">
            <a:xfrm>
              <a:off x="7537271" y="1279833"/>
              <a:ext cx="396885" cy="268274"/>
              <a:chOff x="4351157" y="3422125"/>
              <a:chExt cx="396885" cy="268274"/>
            </a:xfrm>
          </p:grpSpPr>
          <p:pic>
            <p:nvPicPr>
              <p:cNvPr id="29720" name="Picture 14" descr="C:\Program Files\Common Files\Microsoft Shared\Clipart\cagcat50\TN00332_.wmf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1157" y="3479508"/>
                <a:ext cx="396885" cy="2108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21" name="Line 15"/>
              <p:cNvSpPr>
                <a:spLocks noChangeShapeType="1"/>
              </p:cNvSpPr>
              <p:nvPr/>
            </p:nvSpPr>
            <p:spPr bwMode="auto">
              <a:xfrm flipH="1">
                <a:off x="4623815" y="3422125"/>
                <a:ext cx="2218" cy="850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722" name="Line 15"/>
              <p:cNvSpPr>
                <a:spLocks noChangeShapeType="1"/>
              </p:cNvSpPr>
              <p:nvPr/>
            </p:nvSpPr>
            <p:spPr bwMode="auto">
              <a:xfrm flipH="1">
                <a:off x="4563920" y="3422125"/>
                <a:ext cx="2219" cy="850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06" name="Group 21"/>
            <p:cNvGrpSpPr>
              <a:grpSpLocks/>
            </p:cNvGrpSpPr>
            <p:nvPr/>
          </p:nvGrpSpPr>
          <p:grpSpPr bwMode="auto">
            <a:xfrm>
              <a:off x="7477896" y="1402781"/>
              <a:ext cx="1212537" cy="769686"/>
              <a:chOff x="4499565" y="3218520"/>
              <a:chExt cx="1212537" cy="769686"/>
            </a:xfrm>
          </p:grpSpPr>
          <p:grpSp>
            <p:nvGrpSpPr>
              <p:cNvPr id="29707" name="Group 141"/>
              <p:cNvGrpSpPr>
                <a:grpSpLocks/>
              </p:cNvGrpSpPr>
              <p:nvPr/>
            </p:nvGrpSpPr>
            <p:grpSpPr bwMode="auto">
              <a:xfrm>
                <a:off x="5235687" y="3218520"/>
                <a:ext cx="144038" cy="237723"/>
                <a:chOff x="6989724" y="2896467"/>
                <a:chExt cx="144038" cy="237723"/>
              </a:xfrm>
            </p:grpSpPr>
            <p:sp>
              <p:nvSpPr>
                <p:cNvPr id="38" name="Rectangle 37"/>
                <p:cNvSpPr/>
                <p:nvPr/>
              </p:nvSpPr>
              <p:spPr bwMode="auto">
                <a:xfrm>
                  <a:off x="6989470" y="3045399"/>
                  <a:ext cx="144191" cy="87169"/>
                </a:xfrm>
                <a:prstGeom prst="rect">
                  <a:avLst/>
                </a:prstGeom>
                <a:solidFill>
                  <a:srgbClr val="00CC00"/>
                </a:solidFill>
                <a:ln>
                  <a:solidFill>
                    <a:srgbClr val="00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2" name="Group 31"/>
                <p:cNvGrpSpPr>
                  <a:grpSpLocks/>
                </p:cNvGrpSpPr>
                <p:nvPr/>
              </p:nvGrpSpPr>
              <p:grpSpPr bwMode="auto">
                <a:xfrm>
                  <a:off x="7021302" y="2896467"/>
                  <a:ext cx="76896" cy="143240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40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FFFFFF"/>
                      </a:solidFill>
                      <a:latin typeface="ZapfDingbats" pitchFamily="82" charset="2"/>
                    </a:endParaRPr>
                  </a:p>
                </p:txBody>
              </p:sp>
              <p:sp>
                <p:nvSpPr>
                  <p:cNvPr id="41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CC00"/>
                  </a:solidFill>
                  <a:ln w="12700">
                    <a:solidFill>
                      <a:srgbClr val="00CC0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solidFill>
                        <a:srgbClr val="FFFFFF"/>
                      </a:solidFill>
                      <a:latin typeface="ZapfDingbats" pitchFamily="82" charset="2"/>
                    </a:endParaRPr>
                  </a:p>
                </p:txBody>
              </p:sp>
            </p:grpSp>
          </p:grpSp>
          <p:sp>
            <p:nvSpPr>
              <p:cNvPr id="24" name="TextBox 23"/>
              <p:cNvSpPr txBox="1"/>
              <p:nvPr/>
            </p:nvSpPr>
            <p:spPr>
              <a:xfrm>
                <a:off x="5223516" y="3467074"/>
                <a:ext cx="488582" cy="30820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rgbClr val="00CC00"/>
                    </a:solidFill>
                    <a:latin typeface="Garamond"/>
                  </a:rPr>
                  <a:t>DAS</a:t>
                </a:r>
              </a:p>
            </p:txBody>
          </p:sp>
          <p:grpSp>
            <p:nvGrpSpPr>
              <p:cNvPr id="29709" name="Group 142"/>
              <p:cNvGrpSpPr>
                <a:grpSpLocks/>
              </p:cNvGrpSpPr>
              <p:nvPr/>
            </p:nvGrpSpPr>
            <p:grpSpPr bwMode="auto">
              <a:xfrm>
                <a:off x="5175302" y="3750483"/>
                <a:ext cx="144038" cy="237723"/>
                <a:chOff x="6989724" y="2896467"/>
                <a:chExt cx="144038" cy="237723"/>
              </a:xfrm>
            </p:grpSpPr>
            <p:sp>
              <p:nvSpPr>
                <p:cNvPr id="34" name="Rectangle 33"/>
                <p:cNvSpPr/>
                <p:nvPr/>
              </p:nvSpPr>
              <p:spPr bwMode="auto">
                <a:xfrm>
                  <a:off x="6987888" y="3046830"/>
                  <a:ext cx="145383" cy="87169"/>
                </a:xfrm>
                <a:prstGeom prst="rect">
                  <a:avLst/>
                </a:prstGeom>
                <a:solidFill>
                  <a:srgbClr val="00CC00"/>
                </a:solidFill>
                <a:ln>
                  <a:solidFill>
                    <a:srgbClr val="00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4" name="Group 31"/>
                <p:cNvGrpSpPr>
                  <a:grpSpLocks/>
                </p:cNvGrpSpPr>
                <p:nvPr/>
              </p:nvGrpSpPr>
              <p:grpSpPr bwMode="auto">
                <a:xfrm>
                  <a:off x="7021302" y="2896467"/>
                  <a:ext cx="76896" cy="143240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36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FFFFFF"/>
                      </a:solidFill>
                      <a:latin typeface="ZapfDingbats" pitchFamily="82" charset="2"/>
                    </a:endParaRPr>
                  </a:p>
                </p:txBody>
              </p:sp>
              <p:sp>
                <p:nvSpPr>
                  <p:cNvPr id="37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CC00"/>
                  </a:solidFill>
                  <a:ln w="12700">
                    <a:solidFill>
                      <a:srgbClr val="00CC0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solidFill>
                        <a:srgbClr val="FFFFFF"/>
                      </a:solidFill>
                      <a:latin typeface="ZapfDingbats" pitchFamily="82" charset="2"/>
                    </a:endParaRPr>
                  </a:p>
                </p:txBody>
              </p:sp>
            </p:grpSp>
          </p:grpSp>
          <p:grpSp>
            <p:nvGrpSpPr>
              <p:cNvPr id="29710" name="Group 148"/>
              <p:cNvGrpSpPr>
                <a:grpSpLocks/>
              </p:cNvGrpSpPr>
              <p:nvPr/>
            </p:nvGrpSpPr>
            <p:grpSpPr bwMode="auto">
              <a:xfrm>
                <a:off x="4499565" y="3488815"/>
                <a:ext cx="144038" cy="237723"/>
                <a:chOff x="6989724" y="2896467"/>
                <a:chExt cx="144038" cy="237723"/>
              </a:xfrm>
            </p:grpSpPr>
            <p:sp>
              <p:nvSpPr>
                <p:cNvPr id="30" name="Rectangle 29"/>
                <p:cNvSpPr/>
                <p:nvPr/>
              </p:nvSpPr>
              <p:spPr bwMode="auto">
                <a:xfrm>
                  <a:off x="6989144" y="3046990"/>
                  <a:ext cx="144191" cy="87169"/>
                </a:xfrm>
                <a:prstGeom prst="rect">
                  <a:avLst/>
                </a:prstGeom>
                <a:solidFill>
                  <a:srgbClr val="00CC00"/>
                </a:solidFill>
                <a:ln>
                  <a:solidFill>
                    <a:srgbClr val="00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6" name="Group 31"/>
                <p:cNvGrpSpPr>
                  <a:grpSpLocks/>
                </p:cNvGrpSpPr>
                <p:nvPr/>
              </p:nvGrpSpPr>
              <p:grpSpPr bwMode="auto">
                <a:xfrm>
                  <a:off x="7021302" y="2896467"/>
                  <a:ext cx="76896" cy="143240"/>
                  <a:chOff x="5127" y="3283"/>
                  <a:chExt cx="54" cy="85"/>
                </a:xfrm>
                <a:solidFill>
                  <a:srgbClr val="7030A0"/>
                </a:solidFill>
              </p:grpSpPr>
              <p:sp>
                <p:nvSpPr>
                  <p:cNvPr id="32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153" y="3323"/>
                    <a:ext cx="2" cy="45"/>
                  </a:xfrm>
                  <a:prstGeom prst="line">
                    <a:avLst/>
                  </a:prstGeom>
                  <a:grpFill/>
                  <a:ln w="12700">
                    <a:solidFill>
                      <a:srgbClr val="7030A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FFFFFF"/>
                      </a:solidFill>
                      <a:latin typeface="ZapfDingbats" pitchFamily="82" charset="2"/>
                    </a:endParaRPr>
                  </a:p>
                </p:txBody>
              </p:sp>
              <p:sp>
                <p:nvSpPr>
                  <p:cNvPr id="33" name="AutoShape 33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127" y="3283"/>
                    <a:ext cx="54" cy="6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CC00"/>
                  </a:solidFill>
                  <a:ln w="12700">
                    <a:solidFill>
                      <a:srgbClr val="00CC00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solidFill>
                        <a:srgbClr val="FFFFFF"/>
                      </a:solidFill>
                      <a:latin typeface="ZapfDingbats" pitchFamily="82" charset="2"/>
                    </a:endParaRPr>
                  </a:p>
                </p:txBody>
              </p:sp>
            </p:grpSp>
          </p:grpSp>
          <p:sp>
            <p:nvSpPr>
              <p:cNvPr id="27" name="Freeform 26"/>
              <p:cNvSpPr/>
              <p:nvPr/>
            </p:nvSpPr>
            <p:spPr>
              <a:xfrm>
                <a:off x="5096007" y="3455660"/>
                <a:ext cx="206158" cy="162924"/>
              </a:xfrm>
              <a:custGeom>
                <a:avLst/>
                <a:gdLst>
                  <a:gd name="connsiteX0" fmla="*/ 228121 w 228121"/>
                  <a:gd name="connsiteY0" fmla="*/ 0 h 168694"/>
                  <a:gd name="connsiteX1" fmla="*/ 136106 w 228121"/>
                  <a:gd name="connsiteY1" fmla="*/ 51758 h 168694"/>
                  <a:gd name="connsiteX2" fmla="*/ 136106 w 228121"/>
                  <a:gd name="connsiteY2" fmla="*/ 51758 h 168694"/>
                  <a:gd name="connsiteX3" fmla="*/ 101600 w 228121"/>
                  <a:gd name="connsiteY3" fmla="*/ 115019 h 168694"/>
                  <a:gd name="connsiteX4" fmla="*/ 15336 w 228121"/>
                  <a:gd name="connsiteY4" fmla="*/ 161026 h 168694"/>
                  <a:gd name="connsiteX5" fmla="*/ 9585 w 228121"/>
                  <a:gd name="connsiteY5" fmla="*/ 161026 h 16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8121" h="168694">
                    <a:moveTo>
                      <a:pt x="228121" y="0"/>
                    </a:moveTo>
                    <a:lnTo>
                      <a:pt x="136106" y="51758"/>
                    </a:lnTo>
                    <a:lnTo>
                      <a:pt x="136106" y="51758"/>
                    </a:lnTo>
                    <a:cubicBezTo>
                      <a:pt x="130355" y="62302"/>
                      <a:pt x="121728" y="96808"/>
                      <a:pt x="101600" y="115019"/>
                    </a:cubicBezTo>
                    <a:cubicBezTo>
                      <a:pt x="81472" y="133230"/>
                      <a:pt x="30672" y="153358"/>
                      <a:pt x="15336" y="161026"/>
                    </a:cubicBezTo>
                    <a:cubicBezTo>
                      <a:pt x="0" y="168694"/>
                      <a:pt x="4792" y="164860"/>
                      <a:pt x="9585" y="161026"/>
                    </a:cubicBezTo>
                  </a:path>
                </a:pathLst>
              </a:custGeom>
              <a:ln>
                <a:solidFill>
                  <a:srgbClr val="00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4992333" y="3718205"/>
                <a:ext cx="169216" cy="203395"/>
              </a:xfrm>
              <a:custGeom>
                <a:avLst/>
                <a:gdLst>
                  <a:gd name="connsiteX0" fmla="*/ 0 w 169012"/>
                  <a:gd name="connsiteY0" fmla="*/ 0 h 203682"/>
                  <a:gd name="connsiteX1" fmla="*/ 69338 w 169012"/>
                  <a:gd name="connsiteY1" fmla="*/ 34670 h 203682"/>
                  <a:gd name="connsiteX2" fmla="*/ 95340 w 169012"/>
                  <a:gd name="connsiteY2" fmla="*/ 125676 h 203682"/>
                  <a:gd name="connsiteX3" fmla="*/ 169012 w 169012"/>
                  <a:gd name="connsiteY3" fmla="*/ 203682 h 203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012" h="203682">
                    <a:moveTo>
                      <a:pt x="0" y="0"/>
                    </a:moveTo>
                    <a:cubicBezTo>
                      <a:pt x="26724" y="6862"/>
                      <a:pt x="53448" y="13724"/>
                      <a:pt x="69338" y="34670"/>
                    </a:cubicBezTo>
                    <a:cubicBezTo>
                      <a:pt x="85228" y="55616"/>
                      <a:pt x="78728" y="97507"/>
                      <a:pt x="95340" y="125676"/>
                    </a:cubicBezTo>
                    <a:cubicBezTo>
                      <a:pt x="111952" y="153845"/>
                      <a:pt x="140482" y="178763"/>
                      <a:pt x="169012" y="203682"/>
                    </a:cubicBezTo>
                  </a:path>
                </a:pathLst>
              </a:custGeom>
              <a:ln>
                <a:solidFill>
                  <a:srgbClr val="00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4653901" y="3625848"/>
                <a:ext cx="225224" cy="66415"/>
              </a:xfrm>
              <a:custGeom>
                <a:avLst/>
                <a:gdLst>
                  <a:gd name="connsiteX0" fmla="*/ 0 w 225350"/>
                  <a:gd name="connsiteY0" fmla="*/ 65727 h 65727"/>
                  <a:gd name="connsiteX1" fmla="*/ 69339 w 225350"/>
                  <a:gd name="connsiteY1" fmla="*/ 5056 h 65727"/>
                  <a:gd name="connsiteX2" fmla="*/ 225350 w 225350"/>
                  <a:gd name="connsiteY2" fmla="*/ 35392 h 6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5350" h="65727">
                    <a:moveTo>
                      <a:pt x="0" y="65727"/>
                    </a:moveTo>
                    <a:cubicBezTo>
                      <a:pt x="15890" y="37919"/>
                      <a:pt x="31781" y="10112"/>
                      <a:pt x="69339" y="5056"/>
                    </a:cubicBezTo>
                    <a:cubicBezTo>
                      <a:pt x="106897" y="0"/>
                      <a:pt x="166123" y="17696"/>
                      <a:pt x="225350" y="35392"/>
                    </a:cubicBezTo>
                  </a:path>
                </a:pathLst>
              </a:custGeom>
              <a:ln>
                <a:solidFill>
                  <a:srgbClr val="00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639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itle 1"/>
          <p:cNvSpPr>
            <a:spLocks noGrp="1"/>
          </p:cNvSpPr>
          <p:nvPr>
            <p:ph type="title"/>
          </p:nvPr>
        </p:nvSpPr>
        <p:spPr>
          <a:xfrm>
            <a:off x="482600" y="309563"/>
            <a:ext cx="8229600" cy="1143000"/>
          </a:xfrm>
        </p:spPr>
        <p:txBody>
          <a:bodyPr/>
          <a:lstStyle/>
          <a:p>
            <a:r>
              <a:rPr lang="en-US" altLang="en-US" smtClean="0"/>
              <a:t>System Model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04800" y="1676400"/>
            <a:ext cx="8534400" cy="4724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33CC"/>
                </a:solidFill>
                <a:latin typeface="Garamond"/>
              </a:rPr>
              <a:t>N distributed single antenna ports located at positions</a:t>
            </a:r>
          </a:p>
          <a:p>
            <a:pPr marL="342900" indent="-342900" fontAlgn="auto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n-US" dirty="0">
              <a:solidFill>
                <a:srgbClr val="0033CC"/>
              </a:solidFill>
              <a:latin typeface="Garamond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dirty="0">
                <a:solidFill>
                  <a:srgbClr val="0033CC"/>
                </a:solidFill>
                <a:latin typeface="Garamond"/>
              </a:rPr>
              <a:t>User </a:t>
            </a:r>
            <a:r>
              <a:rPr lang="fr-FR" dirty="0" err="1">
                <a:solidFill>
                  <a:srgbClr val="0033CC"/>
                </a:solidFill>
                <a:latin typeface="Garamond"/>
              </a:rPr>
              <a:t>is</a:t>
            </a:r>
            <a:r>
              <a:rPr lang="fr-FR" dirty="0">
                <a:solidFill>
                  <a:srgbClr val="0033CC"/>
                </a:solidFill>
                <a:latin typeface="Garamond"/>
              </a:rPr>
              <a:t> </a:t>
            </a:r>
            <a:r>
              <a:rPr lang="fr-FR" dirty="0" err="1">
                <a:solidFill>
                  <a:srgbClr val="0033CC"/>
                </a:solidFill>
                <a:latin typeface="Garamond"/>
              </a:rPr>
              <a:t>located</a:t>
            </a:r>
            <a:r>
              <a:rPr lang="fr-FR" dirty="0">
                <a:solidFill>
                  <a:srgbClr val="0033CC"/>
                </a:solidFill>
                <a:latin typeface="Garamond"/>
              </a:rPr>
              <a:t> </a:t>
            </a:r>
            <a:r>
              <a:rPr lang="fr-FR" dirty="0" err="1">
                <a:solidFill>
                  <a:srgbClr val="0033CC"/>
                </a:solidFill>
                <a:latin typeface="Garamond"/>
              </a:rPr>
              <a:t>at</a:t>
            </a:r>
            <a:r>
              <a:rPr lang="fr-FR" dirty="0">
                <a:solidFill>
                  <a:srgbClr val="0033CC"/>
                </a:solidFill>
                <a:latin typeface="Garamond"/>
              </a:rPr>
              <a:t> </a:t>
            </a:r>
          </a:p>
          <a:p>
            <a:pPr marL="342900" indent="-342900">
              <a:lnSpc>
                <a:spcPct val="20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dirty="0">
                <a:solidFill>
                  <a:srgbClr val="0033CC"/>
                </a:solidFill>
                <a:latin typeface="Garamond"/>
              </a:rPr>
              <a:t>Channel model		     </a:t>
            </a:r>
            <a:r>
              <a:rPr lang="fr-FR" dirty="0" err="1">
                <a:solidFill>
                  <a:srgbClr val="0033CC"/>
                </a:solidFill>
                <a:latin typeface="Garamond"/>
              </a:rPr>
              <a:t>where</a:t>
            </a:r>
            <a:r>
              <a:rPr lang="fr-FR" dirty="0">
                <a:solidFill>
                  <a:srgbClr val="0033CC"/>
                </a:solidFill>
                <a:latin typeface="Garamond"/>
              </a:rPr>
              <a:t> </a:t>
            </a:r>
            <a:r>
              <a:rPr lang="fr-FR" sz="2800" i="1" dirty="0">
                <a:solidFill>
                  <a:srgbClr val="0033CC"/>
                </a:solidFill>
                <a:latin typeface="Garamond"/>
              </a:rPr>
              <a:t>h </a:t>
            </a:r>
            <a:r>
              <a:rPr lang="fr-FR" dirty="0" err="1">
                <a:solidFill>
                  <a:srgbClr val="0033CC"/>
                </a:solidFill>
                <a:latin typeface="Garamond"/>
              </a:rPr>
              <a:t>is</a:t>
            </a:r>
            <a:r>
              <a:rPr lang="fr-FR" dirty="0">
                <a:solidFill>
                  <a:srgbClr val="0033CC"/>
                </a:solidFill>
                <a:latin typeface="Garamond"/>
              </a:rPr>
              <a:t> the </a:t>
            </a:r>
            <a:r>
              <a:rPr lang="fr-FR" dirty="0" err="1">
                <a:solidFill>
                  <a:srgbClr val="0033CC"/>
                </a:solidFill>
                <a:latin typeface="Garamond"/>
              </a:rPr>
              <a:t>channel</a:t>
            </a:r>
            <a:r>
              <a:rPr lang="fr-FR" dirty="0">
                <a:solidFill>
                  <a:srgbClr val="0033CC"/>
                </a:solidFill>
                <a:latin typeface="Garamond"/>
              </a:rPr>
              <a:t> </a:t>
            </a:r>
            <a:r>
              <a:rPr lang="fr-FR" dirty="0" err="1">
                <a:solidFill>
                  <a:srgbClr val="0033CC"/>
                </a:solidFill>
                <a:latin typeface="Garamond"/>
              </a:rPr>
              <a:t>vector</a:t>
            </a:r>
            <a:r>
              <a:rPr lang="fr-FR" dirty="0">
                <a:solidFill>
                  <a:srgbClr val="0033CC"/>
                </a:solidFill>
                <a:latin typeface="Garamond"/>
              </a:rPr>
              <a:t> gain:</a:t>
            </a:r>
          </a:p>
          <a:p>
            <a:pPr marL="800100" lvl="1" indent="-342900">
              <a:spcBef>
                <a:spcPct val="20000"/>
              </a:spcBef>
              <a:defRPr/>
            </a:pPr>
            <a:endParaRPr lang="fr-FR" sz="2800" dirty="0">
              <a:solidFill>
                <a:srgbClr val="0033CC"/>
              </a:solidFill>
              <a:latin typeface="Garamond"/>
            </a:endParaRPr>
          </a:p>
          <a:p>
            <a:pPr marL="800100" lvl="1" indent="-342900">
              <a:spcBef>
                <a:spcPct val="20000"/>
              </a:spcBef>
              <a:defRPr/>
            </a:pPr>
            <a:endParaRPr lang="fr-FR" sz="2800" dirty="0">
              <a:solidFill>
                <a:srgbClr val="0033CC"/>
              </a:solidFill>
              <a:latin typeface="Garamond"/>
            </a:endParaRPr>
          </a:p>
          <a:p>
            <a:pPr marL="800100" lvl="1" indent="-342900">
              <a:spcBef>
                <a:spcPct val="20000"/>
              </a:spcBef>
              <a:defRPr/>
            </a:pPr>
            <a:endParaRPr lang="fr-FR" sz="2800" dirty="0">
              <a:solidFill>
                <a:srgbClr val="0033CC"/>
              </a:solidFill>
              <a:latin typeface="Garamond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800" dirty="0">
                <a:solidFill>
                  <a:srgbClr val="0033CC"/>
                </a:solidFill>
                <a:latin typeface="Garamond"/>
              </a:rPr>
              <a:t>D</a:t>
            </a:r>
            <a:r>
              <a:rPr lang="en-US" sz="2800" dirty="0">
                <a:solidFill>
                  <a:srgbClr val="0033CC"/>
                </a:solidFill>
                <a:latin typeface="Garamond"/>
              </a:rPr>
              <a:t> </a:t>
            </a:r>
            <a:r>
              <a:rPr lang="en-US" dirty="0">
                <a:solidFill>
                  <a:srgbClr val="0033CC"/>
                </a:solidFill>
                <a:latin typeface="Garamond"/>
              </a:rPr>
              <a:t>is the distance function in Cartesian plain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33CC"/>
                </a:solidFill>
                <a:latin typeface="Garamond"/>
              </a:rPr>
              <a:t>α  is the path loss exponent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dirty="0">
              <a:solidFill>
                <a:srgbClr val="0033CC"/>
              </a:solidFill>
              <a:latin typeface="Garamond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solidFill>
                <a:srgbClr val="0033CC"/>
              </a:solidFill>
              <a:latin typeface="Garamond"/>
            </a:endParaRPr>
          </a:p>
        </p:txBody>
      </p:sp>
      <p:pic>
        <p:nvPicPr>
          <p:cNvPr id="3080" name="Picture 1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3175000"/>
            <a:ext cx="50800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3175000"/>
            <a:ext cx="50800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3175000"/>
            <a:ext cx="50800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590800" y="4119563"/>
          <a:ext cx="213836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4" name="Equation" r:id="rId9" imgW="1041120" imgH="482400" progId="Equation.3">
                  <p:embed/>
                </p:oleObj>
              </mc:Choice>
              <mc:Fallback>
                <p:oleObj name="Equation" r:id="rId9" imgW="1041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119563"/>
                        <a:ext cx="2138363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562225" y="3479800"/>
          <a:ext cx="16700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5" name="Equation" r:id="rId11" imgW="774360" imgH="228600" progId="Equation.3">
                  <p:embed/>
                </p:oleObj>
              </mc:Choice>
              <mc:Fallback>
                <p:oleObj name="Equation" r:id="rId11" imgW="774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2225" y="3479800"/>
                        <a:ext cx="16700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2924175" y="2690813"/>
          <a:ext cx="156845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6" name="Equation" r:id="rId13" imgW="723600" imgH="241200" progId="Equation.3">
                  <p:embed/>
                </p:oleObj>
              </mc:Choice>
              <mc:Fallback>
                <p:oleObj name="Equation" r:id="rId13" imgW="723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2690813"/>
                        <a:ext cx="1568450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301875" y="2128838"/>
          <a:ext cx="3148013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7" name="Equation" r:id="rId15" imgW="1485720" imgH="228600" progId="Equation.3">
                  <p:embed/>
                </p:oleObj>
              </mc:Choice>
              <mc:Fallback>
                <p:oleObj name="Equation" r:id="rId15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1875" y="2128838"/>
                        <a:ext cx="3148013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4067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683375" y="4456113"/>
            <a:ext cx="2257425" cy="2319337"/>
            <a:chOff x="4876800" y="1981200"/>
            <a:chExt cx="4191000" cy="4191000"/>
          </a:xfrm>
        </p:grpSpPr>
        <p:pic>
          <p:nvPicPr>
            <p:cNvPr id="4109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1981200"/>
              <a:ext cx="4191000" cy="419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4099" name="Object 4"/>
            <p:cNvGraphicFramePr>
              <a:graphicFrameLocks noChangeAspect="1"/>
            </p:cNvGraphicFramePr>
            <p:nvPr/>
          </p:nvGraphicFramePr>
          <p:xfrm>
            <a:off x="6858000" y="4114800"/>
            <a:ext cx="255587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58" name="Equation" r:id="rId4" imgW="177480" imgH="215640" progId="Equation.3">
                    <p:embed/>
                  </p:oleObj>
                </mc:Choice>
                <mc:Fallback>
                  <p:oleObj name="Equation" r:id="rId4" imgW="17748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8000" y="4114800"/>
                          <a:ext cx="255587" cy="3127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0" name="Object 5"/>
            <p:cNvGraphicFramePr>
              <a:graphicFrameLocks noChangeAspect="1"/>
            </p:cNvGraphicFramePr>
            <p:nvPr/>
          </p:nvGraphicFramePr>
          <p:xfrm>
            <a:off x="6324600" y="3124200"/>
            <a:ext cx="274638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59" name="Equation" r:id="rId6" imgW="190440" imgH="215640" progId="Equation.3">
                    <p:embed/>
                  </p:oleObj>
                </mc:Choice>
                <mc:Fallback>
                  <p:oleObj name="Equation" r:id="rId6" imgW="19044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24600" y="3124200"/>
                          <a:ext cx="274638" cy="3127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1" name="Object 6"/>
            <p:cNvGraphicFramePr>
              <a:graphicFrameLocks noChangeAspect="1"/>
            </p:cNvGraphicFramePr>
            <p:nvPr/>
          </p:nvGraphicFramePr>
          <p:xfrm>
            <a:off x="7543800" y="3175000"/>
            <a:ext cx="274638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60" name="Equation" r:id="rId8" imgW="190440" imgH="228600" progId="Equation.3">
                    <p:embed/>
                  </p:oleObj>
                </mc:Choice>
                <mc:Fallback>
                  <p:oleObj name="Equation" r:id="rId8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43800" y="3175000"/>
                          <a:ext cx="274638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2" name="Object 7"/>
            <p:cNvGraphicFramePr>
              <a:graphicFrameLocks noChangeAspect="1"/>
            </p:cNvGraphicFramePr>
            <p:nvPr/>
          </p:nvGraphicFramePr>
          <p:xfrm>
            <a:off x="8077200" y="4191000"/>
            <a:ext cx="274638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61" name="Equation" r:id="rId10" imgW="190440" imgH="215640" progId="Equation.3">
                    <p:embed/>
                  </p:oleObj>
                </mc:Choice>
                <mc:Fallback>
                  <p:oleObj name="Equation" r:id="rId10" imgW="19044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77200" y="4191000"/>
                          <a:ext cx="274638" cy="3127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3" name="Object 8"/>
            <p:cNvGraphicFramePr>
              <a:graphicFrameLocks noChangeAspect="1"/>
            </p:cNvGraphicFramePr>
            <p:nvPr/>
          </p:nvGraphicFramePr>
          <p:xfrm>
            <a:off x="7467600" y="5105400"/>
            <a:ext cx="274638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62" name="Equation" r:id="rId12" imgW="190440" imgH="228600" progId="Equation.3">
                    <p:embed/>
                  </p:oleObj>
                </mc:Choice>
                <mc:Fallback>
                  <p:oleObj name="Equation" r:id="rId12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67600" y="5105400"/>
                          <a:ext cx="274638" cy="3317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4" name="Object 9"/>
            <p:cNvGraphicFramePr>
              <a:graphicFrameLocks noChangeAspect="1"/>
            </p:cNvGraphicFramePr>
            <p:nvPr/>
          </p:nvGraphicFramePr>
          <p:xfrm>
            <a:off x="6203950" y="5029200"/>
            <a:ext cx="27305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63" name="Equation" r:id="rId14" imgW="190440" imgH="228600" progId="Equation.3">
                    <p:embed/>
                  </p:oleObj>
                </mc:Choice>
                <mc:Fallback>
                  <p:oleObj name="Equation" r:id="rId14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03950" y="5029200"/>
                          <a:ext cx="273050" cy="330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5" name="Object 10"/>
            <p:cNvGraphicFramePr>
              <a:graphicFrameLocks noChangeAspect="1"/>
            </p:cNvGraphicFramePr>
            <p:nvPr/>
          </p:nvGraphicFramePr>
          <p:xfrm>
            <a:off x="5715000" y="4114800"/>
            <a:ext cx="273050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64" name="Equation" r:id="rId16" imgW="190440" imgH="228600" progId="Equation.3">
                    <p:embed/>
                  </p:oleObj>
                </mc:Choice>
                <mc:Fallback>
                  <p:oleObj name="Equation" r:id="rId1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5000" y="4114800"/>
                          <a:ext cx="273050" cy="3317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07" name="Title 1"/>
          <p:cNvSpPr>
            <a:spLocks noGrp="1"/>
          </p:cNvSpPr>
          <p:nvPr>
            <p:ph type="title"/>
          </p:nvPr>
        </p:nvSpPr>
        <p:spPr>
          <a:xfrm>
            <a:off x="457200" y="298450"/>
            <a:ext cx="8229600" cy="1143000"/>
          </a:xfrm>
        </p:spPr>
        <p:txBody>
          <a:bodyPr/>
          <a:lstStyle/>
          <a:p>
            <a:r>
              <a:rPr lang="en-US" altLang="en-US" smtClean="0"/>
              <a:t>Average Ergodic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425" y="1066800"/>
            <a:ext cx="8229600" cy="54102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2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Assume full CSIT at BS of gains for all antenna ports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Downlink is a MIMO broadcast channel with full CSIR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Expected rate is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2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200" dirty="0" smtClean="0"/>
          </a:p>
          <a:p>
            <a:pPr marL="274320" indent="-274320" fontAlgn="auto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400" dirty="0" smtClean="0"/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latin typeface="+mj-lt"/>
              </a:rPr>
              <a:t>Average over user location and shadowing </a:t>
            </a:r>
          </a:p>
          <a:p>
            <a:pPr marL="1188720" lvl="3" indent="-210312" fontAlgn="auto">
              <a:lnSpc>
                <a:spcPct val="6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latin typeface="+mj-lt"/>
              </a:rPr>
              <a:t>DAS optimization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latin typeface="+mj-lt"/>
              </a:rPr>
              <a:t>Where to place antennas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latin typeface="+mj-lt"/>
              </a:rPr>
              <a:t>Goal: maximize </a:t>
            </a:r>
            <a:r>
              <a:rPr lang="en-US" dirty="0" err="1" smtClean="0">
                <a:latin typeface="+mj-lt"/>
              </a:rPr>
              <a:t>ergodic</a:t>
            </a:r>
            <a:r>
              <a:rPr lang="en-US" dirty="0" smtClean="0">
                <a:latin typeface="+mj-lt"/>
              </a:rPr>
              <a:t> rate</a:t>
            </a:r>
            <a:endParaRPr lang="en-US" dirty="0">
              <a:latin typeface="+mj-lt"/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289050" y="2773363"/>
          <a:ext cx="58166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65" name="Equation" r:id="rId18" imgW="3085920" imgH="609480" progId="Equation.3">
                  <p:embed/>
                </p:oleObj>
              </mc:Choice>
              <mc:Fallback>
                <p:oleObj name="Equation" r:id="rId18" imgW="308592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2773363"/>
                        <a:ext cx="5816600" cy="1149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601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457200" y="315913"/>
            <a:ext cx="8229600" cy="1143000"/>
          </a:xfrm>
        </p:spPr>
        <p:txBody>
          <a:bodyPr/>
          <a:lstStyle/>
          <a:p>
            <a:r>
              <a:rPr lang="en-US" altLang="en-US" smtClean="0"/>
              <a:t>Solve via Stochastic Gradients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1712913"/>
            <a:ext cx="8229600" cy="4389437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latin typeface="+mj-lt"/>
              </a:rPr>
              <a:t>Stochastic gradient method to find optimal placement</a:t>
            </a:r>
          </a:p>
          <a:p>
            <a:pPr marL="274320" indent="-274320" fontAlgn="auto">
              <a:lnSpc>
                <a:spcPct val="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/>
          </a:p>
          <a:p>
            <a:pPr marL="800100" lvl="1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Initialize the location of the ports randomly inside the coverage region and set t=0.</a:t>
            </a:r>
          </a:p>
          <a:p>
            <a:pPr marL="800100" lvl="1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Generate one realization of the shadowing vector f(t) based on the probabilistic model that we have for shadowing</a:t>
            </a:r>
          </a:p>
          <a:p>
            <a:pPr marL="800100" lvl="1" indent="-3429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Generate a random location u(t), based on the geographical distribution of the users inside the cell</a:t>
            </a:r>
          </a:p>
          <a:p>
            <a:pPr marL="800100" lvl="1" indent="-3429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Update the location vector as</a:t>
            </a:r>
          </a:p>
          <a:p>
            <a:pPr marL="800100" lvl="1" indent="-342900" fontAlgn="auto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Let t = t +1 and repeat from step 2 until convergence.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16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235575" y="4565650"/>
          <a:ext cx="30892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7" name="Equation" r:id="rId3" imgW="1904760" imgH="469800" progId="Equation.3">
                  <p:embed/>
                </p:oleObj>
              </mc:Choice>
              <mc:Fallback>
                <p:oleObj name="Equation" r:id="rId3" imgW="1904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575" y="4565650"/>
                        <a:ext cx="30892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47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1647825"/>
            <a:ext cx="49212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457200" y="455613"/>
            <a:ext cx="8229600" cy="1143000"/>
          </a:xfrm>
        </p:spPr>
        <p:txBody>
          <a:bodyPr/>
          <a:lstStyle/>
          <a:p>
            <a:r>
              <a:rPr lang="en-US" altLang="en-US" smtClean="0"/>
              <a:t>Gradient Trajectory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5064125" y="1652588"/>
            <a:ext cx="3962400" cy="4495800"/>
          </a:xfrm>
        </p:spPr>
        <p:txBody>
          <a:bodyPr/>
          <a:lstStyle/>
          <a:p>
            <a:endParaRPr lang="en-US" altLang="en-US" sz="2400" smtClean="0"/>
          </a:p>
          <a:p>
            <a:r>
              <a:rPr lang="en-US" altLang="en-US" sz="2400" smtClean="0"/>
              <a:t>N = 3 (three nodes)</a:t>
            </a:r>
          </a:p>
          <a:p>
            <a:r>
              <a:rPr lang="en-US" altLang="en-US" sz="2400" smtClean="0"/>
              <a:t>Circular cell size of radius R = 1000m</a:t>
            </a:r>
          </a:p>
          <a:p>
            <a:r>
              <a:rPr lang="en-US" altLang="en-US" sz="2400" smtClean="0"/>
              <a:t>Independent log-Normal shadow fading</a:t>
            </a:r>
          </a:p>
          <a:p>
            <a:r>
              <a:rPr lang="en-US" altLang="en-US" sz="2400" smtClean="0"/>
              <a:t>Path-loss  exponent: </a:t>
            </a:r>
            <a:r>
              <a:rPr lang="en-US" altLang="en-US" sz="2400" smtClean="0">
                <a:latin typeface="Symbol" pitchFamily="18" charset="2"/>
              </a:rPr>
              <a:t>a</a:t>
            </a:r>
            <a:r>
              <a:rPr lang="en-US" altLang="en-US" sz="2400" smtClean="0"/>
              <a:t>=4  </a:t>
            </a:r>
          </a:p>
          <a:p>
            <a:r>
              <a:rPr lang="en-US" altLang="en-US" sz="2400" smtClean="0"/>
              <a:t>Objective to maximize : average ergodic rate with CSIT </a:t>
            </a:r>
          </a:p>
          <a:p>
            <a:endParaRPr lang="en-US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113367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2311400"/>
            <a:ext cx="6581775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>
          <a:xfrm>
            <a:off x="614363" y="195263"/>
            <a:ext cx="8229600" cy="1143000"/>
          </a:xfrm>
        </p:spPr>
        <p:txBody>
          <a:bodyPr/>
          <a:lstStyle/>
          <a:p>
            <a:r>
              <a:rPr lang="en-US" altLang="en-US" smtClean="0"/>
              <a:t>Power efficiency gains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638" y="1387475"/>
            <a:ext cx="8305800" cy="793750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Power gain for optimal placement versus central placement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200" dirty="0" smtClean="0"/>
              <a:t>Three antennas</a:t>
            </a:r>
          </a:p>
        </p:txBody>
      </p:sp>
    </p:spTree>
    <p:extLst>
      <p:ext uri="{BB962C8B-B14F-4D97-AF65-F5344CB8AC3E}">
        <p14:creationId xmlns:p14="http://schemas.microsoft.com/office/powerpoint/2010/main" val="49609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674938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13" y="2544763"/>
            <a:ext cx="3517900" cy="358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itle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1143000"/>
          </a:xfrm>
        </p:spPr>
        <p:txBody>
          <a:bodyPr/>
          <a:lstStyle/>
          <a:p>
            <a:r>
              <a:rPr lang="en-US" altLang="en-US" smtClean="0"/>
              <a:t>Non-circular layout</a:t>
            </a:r>
          </a:p>
        </p:txBody>
      </p:sp>
      <p:sp>
        <p:nvSpPr>
          <p:cNvPr id="32773" name="Content Placeholder 2"/>
          <p:cNvSpPr>
            <a:spLocks noGrp="1"/>
          </p:cNvSpPr>
          <p:nvPr>
            <p:ph idx="1"/>
          </p:nvPr>
        </p:nvSpPr>
        <p:spPr>
          <a:xfrm>
            <a:off x="457200" y="1617663"/>
            <a:ext cx="8229600" cy="1219200"/>
          </a:xfrm>
        </p:spPr>
        <p:txBody>
          <a:bodyPr/>
          <a:lstStyle/>
          <a:p>
            <a:r>
              <a:rPr lang="en-US" altLang="en-US" sz="2400" smtClean="0"/>
              <a:t>For typical path-loss exponents 2&lt;</a:t>
            </a:r>
            <a:r>
              <a:rPr lang="el-GR" altLang="en-US" sz="2400" smtClean="0"/>
              <a:t>α</a:t>
            </a:r>
            <a:r>
              <a:rPr lang="en-US" altLang="en-US" sz="2400" smtClean="0"/>
              <a:t>&lt;6, and for N&gt;5, optimal antenna deployment layout is not  circular</a:t>
            </a:r>
          </a:p>
          <a:p>
            <a:endParaRPr lang="en-US" altLang="en-US" sz="2400" smtClean="0"/>
          </a:p>
        </p:txBody>
      </p:sp>
      <p:sp>
        <p:nvSpPr>
          <p:cNvPr id="32774" name="TextBox 8"/>
          <p:cNvSpPr txBox="1">
            <a:spLocks noChangeArrowheads="1"/>
          </p:cNvSpPr>
          <p:nvPr/>
        </p:nvSpPr>
        <p:spPr bwMode="auto">
          <a:xfrm>
            <a:off x="1165225" y="6192838"/>
            <a:ext cx="2400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 = 12, </a:t>
            </a:r>
            <a:r>
              <a:rPr lang="el-GR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α</a:t>
            </a:r>
            <a:r>
              <a:rPr lang="en-US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= 5</a:t>
            </a:r>
          </a:p>
        </p:txBody>
      </p:sp>
      <p:sp>
        <p:nvSpPr>
          <p:cNvPr id="32775" name="TextBox 9"/>
          <p:cNvSpPr txBox="1">
            <a:spLocks noChangeArrowheads="1"/>
          </p:cNvSpPr>
          <p:nvPr/>
        </p:nvSpPr>
        <p:spPr bwMode="auto">
          <a:xfrm>
            <a:off x="5697538" y="6140450"/>
            <a:ext cx="233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 = 6, </a:t>
            </a:r>
            <a:r>
              <a:rPr lang="el-GR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α</a:t>
            </a:r>
            <a:r>
              <a:rPr lang="en-US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= 5</a:t>
            </a:r>
          </a:p>
        </p:txBody>
      </p:sp>
    </p:spTree>
    <p:extLst>
      <p:ext uri="{BB962C8B-B14F-4D97-AF65-F5344CB8AC3E}">
        <p14:creationId xmlns:p14="http://schemas.microsoft.com/office/powerpoint/2010/main" val="42330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1651000"/>
            <a:ext cx="3298825" cy="346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143000"/>
          </a:xfrm>
        </p:spPr>
        <p:txBody>
          <a:bodyPr/>
          <a:lstStyle/>
          <a:p>
            <a:r>
              <a:rPr lang="en-US" altLang="en-US" smtClean="0"/>
              <a:t>Interference Effect</a:t>
            </a:r>
          </a:p>
        </p:txBody>
      </p:sp>
      <p:sp>
        <p:nvSpPr>
          <p:cNvPr id="6150" name="Content Placeholder 2"/>
          <p:cNvSpPr>
            <a:spLocks noGrp="1"/>
          </p:cNvSpPr>
          <p:nvPr>
            <p:ph idx="1"/>
          </p:nvPr>
        </p:nvSpPr>
        <p:spPr>
          <a:xfrm>
            <a:off x="220663" y="1719263"/>
            <a:ext cx="8610600" cy="5105400"/>
          </a:xfrm>
        </p:spPr>
        <p:txBody>
          <a:bodyPr/>
          <a:lstStyle/>
          <a:p>
            <a:r>
              <a:rPr lang="en-US" altLang="en-US" sz="2400" smtClean="0"/>
              <a:t>Impact of intercell interference</a:t>
            </a:r>
          </a:p>
          <a:p>
            <a:endParaRPr lang="en-US" altLang="en-US" sz="2400" smtClean="0"/>
          </a:p>
          <a:p>
            <a:endParaRPr lang="en-US" altLang="en-US" sz="2400" smtClean="0"/>
          </a:p>
          <a:p>
            <a:endParaRPr lang="en-US" altLang="en-US" sz="2400" smtClean="0"/>
          </a:p>
          <a:p>
            <a:endParaRPr lang="en-US" altLang="en-US" sz="2400" smtClean="0"/>
          </a:p>
          <a:p>
            <a:endParaRPr lang="en-US" altLang="en-US" sz="2400" smtClean="0"/>
          </a:p>
          <a:p>
            <a:r>
              <a:rPr lang="en-US" altLang="en-US" sz="2400" smtClean="0"/>
              <a:t>      is the interference coefficient from cell </a:t>
            </a:r>
            <a:r>
              <a:rPr lang="en-US" altLang="en-US" sz="2400" i="1" smtClean="0"/>
              <a:t>j</a:t>
            </a:r>
          </a:p>
          <a:p>
            <a:pPr lvl="1"/>
            <a:r>
              <a:rPr lang="en-US" altLang="en-US" sz="2000" smtClean="0"/>
              <a:t>Autocorrelation of neighboring cell codes for CDMA systems</a:t>
            </a:r>
          </a:p>
          <a:p>
            <a:pPr lvl="1"/>
            <a:r>
              <a:rPr lang="en-US" altLang="en-US" sz="2000" smtClean="0"/>
              <a:t>Set to 1 for LTE(OFDM) systems with frequency reuse of one.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809625" y="2395538"/>
          <a:ext cx="4494213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6" name="Equation" r:id="rId4" imgW="2273040" imgH="838080" progId="Equation.3">
                  <p:embed/>
                </p:oleObj>
              </mc:Choice>
              <mc:Fallback>
                <p:oleObj name="Equation" r:id="rId4" imgW="227304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2395538"/>
                        <a:ext cx="4494213" cy="165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650875" y="4811713"/>
          <a:ext cx="3810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7" name="Equation" r:id="rId6" imgW="177480" imgH="241200" progId="Equation.3">
                  <p:embed/>
                </p:oleObj>
              </mc:Choice>
              <mc:Fallback>
                <p:oleObj name="Equation" r:id="rId6" imgW="177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" y="4811713"/>
                        <a:ext cx="381000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14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81200"/>
            <a:ext cx="473392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itle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1143000"/>
          </a:xfrm>
        </p:spPr>
        <p:txBody>
          <a:bodyPr/>
          <a:lstStyle/>
          <a:p>
            <a:r>
              <a:rPr lang="en-US" altLang="en-US" smtClean="0"/>
              <a:t>Interference Effect</a:t>
            </a:r>
          </a:p>
        </p:txBody>
      </p:sp>
      <p:pic>
        <p:nvPicPr>
          <p:cNvPr id="3379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76400"/>
            <a:ext cx="3657600" cy="3841750"/>
          </a:xfrm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457200" y="57912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The optimal layout shrinks towards the center of </a:t>
            </a:r>
          </a:p>
          <a:p>
            <a:pPr algn="ctr"/>
            <a:r>
              <a:rPr lang="en-US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the cell as the interference coefficient  increases</a:t>
            </a:r>
          </a:p>
        </p:txBody>
      </p:sp>
    </p:spTree>
    <p:extLst>
      <p:ext uri="{BB962C8B-B14F-4D97-AF65-F5344CB8AC3E}">
        <p14:creationId xmlns:p14="http://schemas.microsoft.com/office/powerpoint/2010/main" val="109788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31800" y="377825"/>
            <a:ext cx="8229600" cy="1143000"/>
          </a:xfrm>
        </p:spPr>
        <p:txBody>
          <a:bodyPr/>
          <a:lstStyle/>
          <a:p>
            <a:r>
              <a:rPr lang="en-US" altLang="en-US" smtClean="0"/>
              <a:t>Power Allocation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025" y="1622425"/>
            <a:ext cx="8489950" cy="4389438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+mj-lt"/>
              </a:rPr>
              <a:t>Prior results used same fixed power for all nodes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19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+mj-lt"/>
              </a:rPr>
              <a:t>Can jointly optimize power allocation and node placement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19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+mj-lt"/>
              </a:rPr>
              <a:t>Given a sum power constraint on the nodes within a cell, the primal-dual algorithm solves the joint optimization</a:t>
            </a:r>
          </a:p>
          <a:p>
            <a:pPr lvl="2" indent="-246888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19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+mj-lt"/>
              </a:rPr>
              <a:t>For N=7 the optimal layout is the same: one node in the center and six nodes in a circle around it.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200" dirty="0" smtClean="0">
                <a:latin typeface="+mj-lt"/>
              </a:rPr>
              <a:t>Optimal power of nodes around the central node unchanged</a:t>
            </a:r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88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946275"/>
            <a:ext cx="59245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614363" y="247650"/>
            <a:ext cx="8229600" cy="1143000"/>
          </a:xfrm>
        </p:spPr>
        <p:txBody>
          <a:bodyPr/>
          <a:lstStyle/>
          <a:p>
            <a:r>
              <a:rPr lang="en-US" altLang="en-US" smtClean="0"/>
              <a:t>Power Allocation Results</a:t>
            </a:r>
          </a:p>
        </p:txBody>
      </p:sp>
      <p:sp>
        <p:nvSpPr>
          <p:cNvPr id="35844" name="Content Placeholder 2"/>
          <p:cNvSpPr>
            <a:spLocks noGrp="1"/>
          </p:cNvSpPr>
          <p:nvPr>
            <p:ph idx="1"/>
          </p:nvPr>
        </p:nvSpPr>
        <p:spPr>
          <a:xfrm>
            <a:off x="493713" y="5875338"/>
            <a:ext cx="8610600" cy="1295400"/>
          </a:xfrm>
        </p:spPr>
        <p:txBody>
          <a:bodyPr/>
          <a:lstStyle/>
          <a:p>
            <a:r>
              <a:rPr lang="en-US" altLang="en-US" sz="2400" smtClean="0"/>
              <a:t>For larger interference and in high path-loss, central node transmits at much higher power than distributed nodes</a:t>
            </a: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 rot="5400000">
            <a:off x="7276307" y="3137693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 = 7  nodes</a:t>
            </a:r>
          </a:p>
        </p:txBody>
      </p:sp>
    </p:spTree>
    <p:extLst>
      <p:ext uri="{BB962C8B-B14F-4D97-AF65-F5344CB8AC3E}">
        <p14:creationId xmlns:p14="http://schemas.microsoft.com/office/powerpoint/2010/main" val="17677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2738438"/>
            <a:ext cx="4681537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143000"/>
          </a:xfrm>
        </p:spPr>
        <p:txBody>
          <a:bodyPr/>
          <a:lstStyle/>
          <a:p>
            <a:r>
              <a:rPr lang="en-US" altLang="en-US" smtClean="0"/>
              <a:t>Area Spectral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038" y="1647825"/>
            <a:ext cx="8615362" cy="15240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>
                <a:latin typeface="+mj-lt"/>
              </a:rPr>
              <a:t>Average user rate/unit bandwidth/unit area (bps/Hz/Km</a:t>
            </a:r>
            <a:r>
              <a:rPr lang="en-US" sz="2400" baseline="30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)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200" dirty="0" smtClean="0">
                <a:latin typeface="+mj-lt"/>
              </a:rPr>
              <a:t>Captures effect of cell size on spectral efficiency and interference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400" dirty="0" smtClean="0">
              <a:latin typeface="+mj-lt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338" y="2894013"/>
            <a:ext cx="3886200" cy="2676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33CC"/>
                </a:solidFill>
                <a:latin typeface="Garamond"/>
                <a:cs typeface="Calibri" pitchFamily="34" charset="0"/>
              </a:rPr>
              <a:t>  ASE typically increases as cell size decreases</a:t>
            </a:r>
          </a:p>
          <a:p>
            <a:pPr>
              <a:defRPr/>
            </a:pPr>
            <a:endParaRPr lang="en-US" dirty="0">
              <a:solidFill>
                <a:srgbClr val="0033CC"/>
              </a:solidFill>
              <a:latin typeface="Garamond"/>
              <a:cs typeface="Calibri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33CC"/>
                </a:solidFill>
                <a:latin typeface="Garamond"/>
                <a:cs typeface="Calibri" pitchFamily="34" charset="0"/>
              </a:rPr>
              <a:t>  Optimal placement leads to much higher gains as cell size shrinks vs. random placement</a:t>
            </a:r>
          </a:p>
          <a:p>
            <a:pPr>
              <a:defRPr/>
            </a:pPr>
            <a:endParaRPr lang="en-US" dirty="0">
              <a:solidFill>
                <a:srgbClr val="0033CC"/>
              </a:solidFill>
              <a:latin typeface="Garamond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46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941320"/>
            <a:ext cx="7848600" cy="1143000"/>
          </a:xfrm>
        </p:spPr>
        <p:txBody>
          <a:bodyPr/>
          <a:lstStyle/>
          <a:p>
            <a:r>
              <a:rPr lang="en-US" dirty="0" smtClean="0"/>
              <a:t>Virtual MIMO and</a:t>
            </a:r>
            <a:br>
              <a:rPr lang="en-US" dirty="0" smtClean="0"/>
            </a:br>
            <a:r>
              <a:rPr lang="en-US" dirty="0" err="1" smtClean="0"/>
              <a:t>CoMP</a:t>
            </a:r>
            <a:r>
              <a:rPr lang="en-US" dirty="0" smtClean="0"/>
              <a:t> in Cellular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7175"/>
            <a:ext cx="9144000" cy="1143000"/>
          </a:xfrm>
        </p:spPr>
        <p:txBody>
          <a:bodyPr/>
          <a:lstStyle/>
          <a:p>
            <a:r>
              <a:rPr lang="en-US" altLang="en-US" sz="4400" smtClean="0"/>
              <a:t>Virtual/Network MIMO in Cellular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575" y="3914775"/>
            <a:ext cx="8943975" cy="30591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Network MIMO: Cooperating BSs form a MIMO array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Downlink is a MIMO BC, uplink is a MIMO MAC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Can treat “interference” as known signal (DPC) or noise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Can cluster cells and cooperate between clusters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Mobiles  can cooperate via relaying, virtual MIMO, conferencing, analog network coding, …</a:t>
            </a:r>
          </a:p>
          <a:p>
            <a:pPr>
              <a:lnSpc>
                <a:spcPct val="90000"/>
              </a:lnSpc>
            </a:pPr>
            <a:r>
              <a:rPr lang="en-US" altLang="en-US" sz="2400" i="1" smtClean="0"/>
              <a:t>Design Issues: </a:t>
            </a:r>
            <a:r>
              <a:rPr lang="en-US" altLang="en-US" sz="2400" smtClean="0"/>
              <a:t>CSI, delay, backhaul, complexity</a:t>
            </a:r>
          </a:p>
        </p:txBody>
      </p:sp>
      <p:grpSp>
        <p:nvGrpSpPr>
          <p:cNvPr id="38916" name="Group 161"/>
          <p:cNvGrpSpPr>
            <a:grpSpLocks/>
          </p:cNvGrpSpPr>
          <p:nvPr/>
        </p:nvGrpSpPr>
        <p:grpSpPr bwMode="auto">
          <a:xfrm>
            <a:off x="2930525" y="1806575"/>
            <a:ext cx="165100" cy="214313"/>
            <a:chOff x="4131511" y="2844436"/>
            <a:chExt cx="200025" cy="241664"/>
          </a:xfrm>
        </p:grpSpPr>
        <p:grpSp>
          <p:nvGrpSpPr>
            <p:cNvPr id="39015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39023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024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016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39021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022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017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39019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020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143051" y="2971534"/>
              <a:ext cx="171176" cy="1145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8917" name="Freeform 4"/>
          <p:cNvSpPr>
            <a:spLocks/>
          </p:cNvSpPr>
          <p:nvPr/>
        </p:nvSpPr>
        <p:spPr bwMode="auto">
          <a:xfrm>
            <a:off x="2454275" y="1549400"/>
            <a:ext cx="1133475" cy="728663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18" name="Freeform 5"/>
          <p:cNvSpPr>
            <a:spLocks/>
          </p:cNvSpPr>
          <p:nvPr/>
        </p:nvSpPr>
        <p:spPr bwMode="auto">
          <a:xfrm>
            <a:off x="3303588" y="1911350"/>
            <a:ext cx="1135062" cy="733425"/>
          </a:xfrm>
          <a:custGeom>
            <a:avLst/>
            <a:gdLst>
              <a:gd name="T0" fmla="*/ 2147483647 w 614"/>
              <a:gd name="T1" fmla="*/ 2147483647 h 532"/>
              <a:gd name="T2" fmla="*/ 0 w 614"/>
              <a:gd name="T3" fmla="*/ 2147483647 h 532"/>
              <a:gd name="T4" fmla="*/ 2147483647 w 614"/>
              <a:gd name="T5" fmla="*/ 0 h 532"/>
              <a:gd name="T6" fmla="*/ 2147483647 w 614"/>
              <a:gd name="T7" fmla="*/ 0 h 532"/>
              <a:gd name="T8" fmla="*/ 2147483647 w 614"/>
              <a:gd name="T9" fmla="*/ 2147483647 h 532"/>
              <a:gd name="T10" fmla="*/ 2147483647 w 614"/>
              <a:gd name="T11" fmla="*/ 2147483647 h 532"/>
              <a:gd name="T12" fmla="*/ 2147483647 w 614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2"/>
              <a:gd name="T23" fmla="*/ 614 w 614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19" name="Freeform 6"/>
          <p:cNvSpPr>
            <a:spLocks/>
          </p:cNvSpPr>
          <p:nvPr/>
        </p:nvSpPr>
        <p:spPr bwMode="auto">
          <a:xfrm>
            <a:off x="3303588" y="2644775"/>
            <a:ext cx="1135062" cy="727075"/>
          </a:xfrm>
          <a:custGeom>
            <a:avLst/>
            <a:gdLst>
              <a:gd name="T0" fmla="*/ 2147483647 w 614"/>
              <a:gd name="T1" fmla="*/ 2147483647 h 531"/>
              <a:gd name="T2" fmla="*/ 0 w 614"/>
              <a:gd name="T3" fmla="*/ 2147483647 h 531"/>
              <a:gd name="T4" fmla="*/ 2147483647 w 614"/>
              <a:gd name="T5" fmla="*/ 0 h 531"/>
              <a:gd name="T6" fmla="*/ 2147483647 w 614"/>
              <a:gd name="T7" fmla="*/ 0 h 531"/>
              <a:gd name="T8" fmla="*/ 2147483647 w 614"/>
              <a:gd name="T9" fmla="*/ 2147483647 h 531"/>
              <a:gd name="T10" fmla="*/ 2147483647 w 614"/>
              <a:gd name="T11" fmla="*/ 2147483647 h 531"/>
              <a:gd name="T12" fmla="*/ 2147483647 w 614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4"/>
              <a:gd name="T22" fmla="*/ 0 h 531"/>
              <a:gd name="T23" fmla="*/ 614 w 614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4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3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20" name="Freeform 7"/>
          <p:cNvSpPr>
            <a:spLocks/>
          </p:cNvSpPr>
          <p:nvPr/>
        </p:nvSpPr>
        <p:spPr bwMode="auto">
          <a:xfrm>
            <a:off x="1608138" y="1911350"/>
            <a:ext cx="1130300" cy="733425"/>
          </a:xfrm>
          <a:custGeom>
            <a:avLst/>
            <a:gdLst>
              <a:gd name="T0" fmla="*/ 2147483647 w 613"/>
              <a:gd name="T1" fmla="*/ 2147483647 h 532"/>
              <a:gd name="T2" fmla="*/ 0 w 613"/>
              <a:gd name="T3" fmla="*/ 2147483647 h 532"/>
              <a:gd name="T4" fmla="*/ 2147483647 w 613"/>
              <a:gd name="T5" fmla="*/ 0 h 532"/>
              <a:gd name="T6" fmla="*/ 2147483647 w 613"/>
              <a:gd name="T7" fmla="*/ 0 h 532"/>
              <a:gd name="T8" fmla="*/ 2147483647 w 613"/>
              <a:gd name="T9" fmla="*/ 2147483647 h 532"/>
              <a:gd name="T10" fmla="*/ 2147483647 w 613"/>
              <a:gd name="T11" fmla="*/ 2147483647 h 532"/>
              <a:gd name="T12" fmla="*/ 2147483647 w 613"/>
              <a:gd name="T13" fmla="*/ 2147483647 h 5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2"/>
              <a:gd name="T23" fmla="*/ 613 w 613"/>
              <a:gd name="T24" fmla="*/ 532 h 5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2">
                <a:moveTo>
                  <a:pt x="153" y="531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1"/>
                </a:lnTo>
                <a:lnTo>
                  <a:pt x="153" y="5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21" name="Freeform 8"/>
          <p:cNvSpPr>
            <a:spLocks/>
          </p:cNvSpPr>
          <p:nvPr/>
        </p:nvSpPr>
        <p:spPr bwMode="auto">
          <a:xfrm>
            <a:off x="1608138" y="2644775"/>
            <a:ext cx="1130300" cy="72707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22" name="Freeform 9"/>
          <p:cNvSpPr>
            <a:spLocks/>
          </p:cNvSpPr>
          <p:nvPr/>
        </p:nvSpPr>
        <p:spPr bwMode="auto">
          <a:xfrm>
            <a:off x="2454275" y="3003550"/>
            <a:ext cx="1133475" cy="733425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4"/>
                </a:lnTo>
                <a:lnTo>
                  <a:pt x="153" y="0"/>
                </a:lnTo>
                <a:lnTo>
                  <a:pt x="459" y="0"/>
                </a:lnTo>
                <a:lnTo>
                  <a:pt x="612" y="264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23" name="Freeform 10"/>
          <p:cNvSpPr>
            <a:spLocks/>
          </p:cNvSpPr>
          <p:nvPr/>
        </p:nvSpPr>
        <p:spPr bwMode="auto">
          <a:xfrm>
            <a:off x="2454275" y="2278063"/>
            <a:ext cx="1133475" cy="730250"/>
          </a:xfrm>
          <a:custGeom>
            <a:avLst/>
            <a:gdLst>
              <a:gd name="T0" fmla="*/ 2147483647 w 613"/>
              <a:gd name="T1" fmla="*/ 2147483647 h 531"/>
              <a:gd name="T2" fmla="*/ 0 w 613"/>
              <a:gd name="T3" fmla="*/ 2147483647 h 531"/>
              <a:gd name="T4" fmla="*/ 2147483647 w 613"/>
              <a:gd name="T5" fmla="*/ 0 h 531"/>
              <a:gd name="T6" fmla="*/ 2147483647 w 613"/>
              <a:gd name="T7" fmla="*/ 0 h 531"/>
              <a:gd name="T8" fmla="*/ 2147483647 w 613"/>
              <a:gd name="T9" fmla="*/ 2147483647 h 531"/>
              <a:gd name="T10" fmla="*/ 2147483647 w 613"/>
              <a:gd name="T11" fmla="*/ 2147483647 h 531"/>
              <a:gd name="T12" fmla="*/ 2147483647 w 613"/>
              <a:gd name="T13" fmla="*/ 2147483647 h 5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531"/>
              <a:gd name="T23" fmla="*/ 613 w 613"/>
              <a:gd name="T24" fmla="*/ 531 h 5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531">
                <a:moveTo>
                  <a:pt x="153" y="530"/>
                </a:moveTo>
                <a:lnTo>
                  <a:pt x="0" y="265"/>
                </a:lnTo>
                <a:lnTo>
                  <a:pt x="153" y="0"/>
                </a:lnTo>
                <a:lnTo>
                  <a:pt x="459" y="0"/>
                </a:lnTo>
                <a:lnTo>
                  <a:pt x="612" y="265"/>
                </a:lnTo>
                <a:lnTo>
                  <a:pt x="459" y="530"/>
                </a:lnTo>
                <a:lnTo>
                  <a:pt x="153" y="53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24" name="Freeform 11"/>
          <p:cNvSpPr>
            <a:spLocks/>
          </p:cNvSpPr>
          <p:nvPr/>
        </p:nvSpPr>
        <p:spPr bwMode="auto">
          <a:xfrm>
            <a:off x="3333750" y="2900363"/>
            <a:ext cx="454025" cy="407987"/>
          </a:xfrm>
          <a:custGeom>
            <a:avLst/>
            <a:gdLst>
              <a:gd name="T0" fmla="*/ 2147483647 w 246"/>
              <a:gd name="T1" fmla="*/ 2147483647 h 295"/>
              <a:gd name="T2" fmla="*/ 2147483647 w 246"/>
              <a:gd name="T3" fmla="*/ 2147483647 h 295"/>
              <a:gd name="T4" fmla="*/ 2147483647 w 246"/>
              <a:gd name="T5" fmla="*/ 2147483647 h 295"/>
              <a:gd name="T6" fmla="*/ 2147483647 w 246"/>
              <a:gd name="T7" fmla="*/ 2147483647 h 295"/>
              <a:gd name="T8" fmla="*/ 2147483647 w 246"/>
              <a:gd name="T9" fmla="*/ 2147483647 h 295"/>
              <a:gd name="T10" fmla="*/ 2147483647 w 246"/>
              <a:gd name="T11" fmla="*/ 0 h 295"/>
              <a:gd name="T12" fmla="*/ 0 w 246"/>
              <a:gd name="T13" fmla="*/ 2147483647 h 295"/>
              <a:gd name="T14" fmla="*/ 2147483647 w 246"/>
              <a:gd name="T15" fmla="*/ 2147483647 h 295"/>
              <a:gd name="T16" fmla="*/ 2147483647 w 246"/>
              <a:gd name="T17" fmla="*/ 2147483647 h 295"/>
              <a:gd name="T18" fmla="*/ 2147483647 w 246"/>
              <a:gd name="T19" fmla="*/ 2147483647 h 295"/>
              <a:gd name="T20" fmla="*/ 2147483647 w 246"/>
              <a:gd name="T21" fmla="*/ 2147483647 h 295"/>
              <a:gd name="T22" fmla="*/ 2147483647 w 246"/>
              <a:gd name="T23" fmla="*/ 2147483647 h 295"/>
              <a:gd name="T24" fmla="*/ 2147483647 w 246"/>
              <a:gd name="T25" fmla="*/ 2147483647 h 295"/>
              <a:gd name="T26" fmla="*/ 2147483647 w 246"/>
              <a:gd name="T27" fmla="*/ 2147483647 h 295"/>
              <a:gd name="T28" fmla="*/ 2147483647 w 246"/>
              <a:gd name="T29" fmla="*/ 2147483647 h 295"/>
              <a:gd name="T30" fmla="*/ 2147483647 w 246"/>
              <a:gd name="T31" fmla="*/ 2147483647 h 295"/>
              <a:gd name="T32" fmla="*/ 2147483647 w 246"/>
              <a:gd name="T33" fmla="*/ 2147483647 h 295"/>
              <a:gd name="T34" fmla="*/ 2147483647 w 246"/>
              <a:gd name="T35" fmla="*/ 2147483647 h 295"/>
              <a:gd name="T36" fmla="*/ 2147483647 w 246"/>
              <a:gd name="T37" fmla="*/ 2147483647 h 295"/>
              <a:gd name="T38" fmla="*/ 2147483647 w 246"/>
              <a:gd name="T39" fmla="*/ 2147483647 h 295"/>
              <a:gd name="T40" fmla="*/ 2147483647 w 246"/>
              <a:gd name="T41" fmla="*/ 2147483647 h 295"/>
              <a:gd name="T42" fmla="*/ 2147483647 w 246"/>
              <a:gd name="T43" fmla="*/ 2147483647 h 295"/>
              <a:gd name="T44" fmla="*/ 2147483647 w 246"/>
              <a:gd name="T45" fmla="*/ 2147483647 h 295"/>
              <a:gd name="T46" fmla="*/ 2147483647 w 246"/>
              <a:gd name="T47" fmla="*/ 2147483647 h 295"/>
              <a:gd name="T48" fmla="*/ 2147483647 w 246"/>
              <a:gd name="T49" fmla="*/ 2147483647 h 295"/>
              <a:gd name="T50" fmla="*/ 2147483647 w 246"/>
              <a:gd name="T51" fmla="*/ 2147483647 h 295"/>
              <a:gd name="T52" fmla="*/ 2147483647 w 246"/>
              <a:gd name="T53" fmla="*/ 2147483647 h 295"/>
              <a:gd name="T54" fmla="*/ 2147483647 w 246"/>
              <a:gd name="T55" fmla="*/ 2147483647 h 295"/>
              <a:gd name="T56" fmla="*/ 2147483647 w 246"/>
              <a:gd name="T57" fmla="*/ 2147483647 h 295"/>
              <a:gd name="T58" fmla="*/ 2147483647 w 246"/>
              <a:gd name="T59" fmla="*/ 2147483647 h 295"/>
              <a:gd name="T60" fmla="*/ 2147483647 w 246"/>
              <a:gd name="T61" fmla="*/ 2147483647 h 295"/>
              <a:gd name="T62" fmla="*/ 2147483647 w 246"/>
              <a:gd name="T63" fmla="*/ 2147483647 h 295"/>
              <a:gd name="T64" fmla="*/ 2147483647 w 246"/>
              <a:gd name="T65" fmla="*/ 2147483647 h 295"/>
              <a:gd name="T66" fmla="*/ 2147483647 w 246"/>
              <a:gd name="T67" fmla="*/ 2147483647 h 295"/>
              <a:gd name="T68" fmla="*/ 2147483647 w 246"/>
              <a:gd name="T69" fmla="*/ 2147483647 h 295"/>
              <a:gd name="T70" fmla="*/ 2147483647 w 246"/>
              <a:gd name="T71" fmla="*/ 2147483647 h 295"/>
              <a:gd name="T72" fmla="*/ 2147483647 w 246"/>
              <a:gd name="T73" fmla="*/ 2147483647 h 295"/>
              <a:gd name="T74" fmla="*/ 2147483647 w 246"/>
              <a:gd name="T75" fmla="*/ 2147483647 h 295"/>
              <a:gd name="T76" fmla="*/ 2147483647 w 246"/>
              <a:gd name="T77" fmla="*/ 2147483647 h 295"/>
              <a:gd name="T78" fmla="*/ 2147483647 w 246"/>
              <a:gd name="T79" fmla="*/ 2147483647 h 295"/>
              <a:gd name="T80" fmla="*/ 2147483647 w 246"/>
              <a:gd name="T81" fmla="*/ 2147483647 h 29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6"/>
              <a:gd name="T124" fmla="*/ 0 h 295"/>
              <a:gd name="T125" fmla="*/ 246 w 246"/>
              <a:gd name="T126" fmla="*/ 295 h 29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6" h="295">
                <a:moveTo>
                  <a:pt x="140" y="125"/>
                </a:moveTo>
                <a:lnTo>
                  <a:pt x="155" y="114"/>
                </a:lnTo>
                <a:lnTo>
                  <a:pt x="140" y="50"/>
                </a:lnTo>
                <a:lnTo>
                  <a:pt x="144" y="51"/>
                </a:lnTo>
                <a:lnTo>
                  <a:pt x="132" y="2"/>
                </a:lnTo>
                <a:lnTo>
                  <a:pt x="119" y="0"/>
                </a:lnTo>
                <a:lnTo>
                  <a:pt x="0" y="83"/>
                </a:lnTo>
                <a:lnTo>
                  <a:pt x="27" y="193"/>
                </a:lnTo>
                <a:lnTo>
                  <a:pt x="36" y="197"/>
                </a:lnTo>
                <a:lnTo>
                  <a:pt x="33" y="200"/>
                </a:lnTo>
                <a:lnTo>
                  <a:pt x="33" y="216"/>
                </a:lnTo>
                <a:lnTo>
                  <a:pt x="31" y="217"/>
                </a:lnTo>
                <a:lnTo>
                  <a:pt x="30" y="217"/>
                </a:lnTo>
                <a:lnTo>
                  <a:pt x="30" y="219"/>
                </a:lnTo>
                <a:lnTo>
                  <a:pt x="29" y="222"/>
                </a:lnTo>
                <a:lnTo>
                  <a:pt x="30" y="227"/>
                </a:lnTo>
                <a:lnTo>
                  <a:pt x="32" y="232"/>
                </a:lnTo>
                <a:lnTo>
                  <a:pt x="35" y="235"/>
                </a:lnTo>
                <a:lnTo>
                  <a:pt x="38" y="235"/>
                </a:lnTo>
                <a:lnTo>
                  <a:pt x="39" y="236"/>
                </a:lnTo>
                <a:lnTo>
                  <a:pt x="40" y="235"/>
                </a:lnTo>
                <a:lnTo>
                  <a:pt x="44" y="233"/>
                </a:lnTo>
                <a:lnTo>
                  <a:pt x="44" y="237"/>
                </a:lnTo>
                <a:lnTo>
                  <a:pt x="126" y="294"/>
                </a:lnTo>
                <a:lnTo>
                  <a:pt x="245" y="210"/>
                </a:lnTo>
                <a:lnTo>
                  <a:pt x="245" y="200"/>
                </a:lnTo>
                <a:lnTo>
                  <a:pt x="210" y="176"/>
                </a:lnTo>
                <a:lnTo>
                  <a:pt x="210" y="171"/>
                </a:lnTo>
                <a:lnTo>
                  <a:pt x="164" y="138"/>
                </a:lnTo>
                <a:lnTo>
                  <a:pt x="158" y="143"/>
                </a:lnTo>
                <a:lnTo>
                  <a:pt x="158" y="137"/>
                </a:lnTo>
                <a:lnTo>
                  <a:pt x="157" y="136"/>
                </a:lnTo>
                <a:lnTo>
                  <a:pt x="157" y="133"/>
                </a:lnTo>
                <a:lnTo>
                  <a:pt x="157" y="131"/>
                </a:lnTo>
                <a:lnTo>
                  <a:pt x="156" y="130"/>
                </a:lnTo>
                <a:lnTo>
                  <a:pt x="155" y="129"/>
                </a:lnTo>
                <a:lnTo>
                  <a:pt x="154" y="129"/>
                </a:lnTo>
                <a:lnTo>
                  <a:pt x="150" y="131"/>
                </a:lnTo>
                <a:lnTo>
                  <a:pt x="140" y="125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25" name="Freeform 12"/>
          <p:cNvSpPr>
            <a:spLocks/>
          </p:cNvSpPr>
          <p:nvPr/>
        </p:nvSpPr>
        <p:spPr bwMode="auto">
          <a:xfrm>
            <a:off x="3609975" y="2919413"/>
            <a:ext cx="231775" cy="33337"/>
          </a:xfrm>
          <a:custGeom>
            <a:avLst/>
            <a:gdLst>
              <a:gd name="T0" fmla="*/ 2147483647 w 126"/>
              <a:gd name="T1" fmla="*/ 2147483647 h 26"/>
              <a:gd name="T2" fmla="*/ 2147483647 w 126"/>
              <a:gd name="T3" fmla="*/ 2147483647 h 26"/>
              <a:gd name="T4" fmla="*/ 2147483647 w 126"/>
              <a:gd name="T5" fmla="*/ 2147483647 h 26"/>
              <a:gd name="T6" fmla="*/ 2147483647 w 126"/>
              <a:gd name="T7" fmla="*/ 2147483647 h 26"/>
              <a:gd name="T8" fmla="*/ 2147483647 w 126"/>
              <a:gd name="T9" fmla="*/ 2147483647 h 26"/>
              <a:gd name="T10" fmla="*/ 0 w 126"/>
              <a:gd name="T11" fmla="*/ 0 h 26"/>
              <a:gd name="T12" fmla="*/ 2147483647 w 126"/>
              <a:gd name="T13" fmla="*/ 2147483647 h 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6"/>
              <a:gd name="T22" fmla="*/ 0 h 26"/>
              <a:gd name="T23" fmla="*/ 126 w 126"/>
              <a:gd name="T24" fmla="*/ 26 h 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6" h="26">
                <a:moveTo>
                  <a:pt x="125" y="25"/>
                </a:moveTo>
                <a:lnTo>
                  <a:pt x="84" y="24"/>
                </a:lnTo>
                <a:lnTo>
                  <a:pt x="98" y="11"/>
                </a:lnTo>
                <a:lnTo>
                  <a:pt x="45" y="10"/>
                </a:lnTo>
                <a:lnTo>
                  <a:pt x="54" y="1"/>
                </a:lnTo>
                <a:lnTo>
                  <a:pt x="0" y="0"/>
                </a:lnTo>
                <a:lnTo>
                  <a:pt x="125" y="25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26" name="Line 13"/>
          <p:cNvSpPr>
            <a:spLocks noChangeShapeType="1"/>
          </p:cNvSpPr>
          <p:nvPr/>
        </p:nvSpPr>
        <p:spPr bwMode="auto">
          <a:xfrm flipH="1" flipV="1">
            <a:off x="3303588" y="3035300"/>
            <a:ext cx="25400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38927" name="Picture 14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2941638"/>
            <a:ext cx="3778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8" name="Line 15"/>
          <p:cNvSpPr>
            <a:spLocks noChangeShapeType="1"/>
          </p:cNvSpPr>
          <p:nvPr/>
        </p:nvSpPr>
        <p:spPr bwMode="auto">
          <a:xfrm flipH="1">
            <a:off x="3627438" y="2898775"/>
            <a:ext cx="1587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38929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2366963"/>
            <a:ext cx="376237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30" name="Line 42"/>
          <p:cNvSpPr>
            <a:spLocks noChangeShapeType="1"/>
          </p:cNvSpPr>
          <p:nvPr/>
        </p:nvSpPr>
        <p:spPr bwMode="auto">
          <a:xfrm flipH="1">
            <a:off x="2606675" y="2325688"/>
            <a:ext cx="1588" cy="6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6" name="Group 156"/>
          <p:cNvGrpSpPr>
            <a:grpSpLocks/>
          </p:cNvGrpSpPr>
          <p:nvPr/>
        </p:nvGrpSpPr>
        <p:grpSpPr bwMode="auto">
          <a:xfrm>
            <a:off x="2179638" y="1862138"/>
            <a:ext cx="800100" cy="952500"/>
            <a:chOff x="3495880" y="2020056"/>
            <a:chExt cx="800100" cy="951744"/>
          </a:xfrm>
        </p:grpSpPr>
        <p:sp>
          <p:nvSpPr>
            <p:cNvPr id="39012" name="Line 43"/>
            <p:cNvSpPr>
              <a:spLocks noChangeShapeType="1"/>
            </p:cNvSpPr>
            <p:nvPr/>
          </p:nvSpPr>
          <p:spPr bwMode="auto">
            <a:xfrm>
              <a:off x="3495880" y="2391531"/>
              <a:ext cx="390525" cy="10160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013" name="Line 44"/>
            <p:cNvSpPr>
              <a:spLocks noChangeShapeType="1"/>
            </p:cNvSpPr>
            <p:nvPr/>
          </p:nvSpPr>
          <p:spPr bwMode="auto">
            <a:xfrm flipV="1">
              <a:off x="3946730" y="2020056"/>
              <a:ext cx="349250" cy="45085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014" name="Line 45"/>
            <p:cNvSpPr>
              <a:spLocks noChangeShapeType="1"/>
            </p:cNvSpPr>
            <p:nvPr/>
          </p:nvSpPr>
          <p:spPr bwMode="auto">
            <a:xfrm flipH="1">
              <a:off x="3558747" y="2509006"/>
              <a:ext cx="392746" cy="462794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932" name="Group 94"/>
          <p:cNvGrpSpPr>
            <a:grpSpLocks/>
          </p:cNvGrpSpPr>
          <p:nvPr/>
        </p:nvGrpSpPr>
        <p:grpSpPr bwMode="auto">
          <a:xfrm>
            <a:off x="2111375" y="2844800"/>
            <a:ext cx="165100" cy="214313"/>
            <a:chOff x="4131511" y="2844436"/>
            <a:chExt cx="200025" cy="241664"/>
          </a:xfrm>
        </p:grpSpPr>
        <p:grpSp>
          <p:nvGrpSpPr>
            <p:cNvPr id="39002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39010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011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003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39008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009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004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3900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00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4143051" y="2971534"/>
              <a:ext cx="171176" cy="1145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933" name="Group 95"/>
          <p:cNvGrpSpPr>
            <a:grpSpLocks/>
          </p:cNvGrpSpPr>
          <p:nvPr/>
        </p:nvGrpSpPr>
        <p:grpSpPr bwMode="auto">
          <a:xfrm>
            <a:off x="2968625" y="3263900"/>
            <a:ext cx="165100" cy="214313"/>
            <a:chOff x="4131511" y="2844436"/>
            <a:chExt cx="200025" cy="241664"/>
          </a:xfrm>
        </p:grpSpPr>
        <p:grpSp>
          <p:nvGrpSpPr>
            <p:cNvPr id="38992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39000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001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93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38998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99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94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3899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9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4143051" y="2971534"/>
              <a:ext cx="171176" cy="1145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934" name="Group 106"/>
          <p:cNvGrpSpPr>
            <a:grpSpLocks/>
          </p:cNvGrpSpPr>
          <p:nvPr/>
        </p:nvGrpSpPr>
        <p:grpSpPr bwMode="auto">
          <a:xfrm>
            <a:off x="3806825" y="2901950"/>
            <a:ext cx="165100" cy="214313"/>
            <a:chOff x="4131511" y="2844436"/>
            <a:chExt cx="200025" cy="241664"/>
          </a:xfrm>
        </p:grpSpPr>
        <p:grpSp>
          <p:nvGrpSpPr>
            <p:cNvPr id="38982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38990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91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83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38988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89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84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3898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8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4143051" y="2971534"/>
              <a:ext cx="171176" cy="1145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935" name="Group 117"/>
          <p:cNvGrpSpPr>
            <a:grpSpLocks/>
          </p:cNvGrpSpPr>
          <p:nvPr/>
        </p:nvGrpSpPr>
        <p:grpSpPr bwMode="auto">
          <a:xfrm>
            <a:off x="3806825" y="2197100"/>
            <a:ext cx="165100" cy="214313"/>
            <a:chOff x="4131511" y="2844436"/>
            <a:chExt cx="200025" cy="241664"/>
          </a:xfrm>
        </p:grpSpPr>
        <p:grpSp>
          <p:nvGrpSpPr>
            <p:cNvPr id="38972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38980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81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73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38978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79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74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3897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7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6" name="Rectangle 115"/>
            <p:cNvSpPr/>
            <p:nvPr/>
          </p:nvSpPr>
          <p:spPr>
            <a:xfrm>
              <a:off x="4143051" y="2971534"/>
              <a:ext cx="171176" cy="1145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936" name="Group 176"/>
          <p:cNvGrpSpPr>
            <a:grpSpLocks/>
          </p:cNvGrpSpPr>
          <p:nvPr/>
        </p:nvGrpSpPr>
        <p:grpSpPr bwMode="auto">
          <a:xfrm>
            <a:off x="2025650" y="2206625"/>
            <a:ext cx="165100" cy="214313"/>
            <a:chOff x="4131511" y="2844436"/>
            <a:chExt cx="200025" cy="241664"/>
          </a:xfrm>
        </p:grpSpPr>
        <p:grpSp>
          <p:nvGrpSpPr>
            <p:cNvPr id="38962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38970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71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63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38968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69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64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3896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6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4143051" y="2971534"/>
              <a:ext cx="171176" cy="1145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937" name="Group 187"/>
          <p:cNvGrpSpPr>
            <a:grpSpLocks/>
          </p:cNvGrpSpPr>
          <p:nvPr/>
        </p:nvGrpSpPr>
        <p:grpSpPr bwMode="auto">
          <a:xfrm>
            <a:off x="2941638" y="2551113"/>
            <a:ext cx="165100" cy="212725"/>
            <a:chOff x="4131511" y="2844436"/>
            <a:chExt cx="200025" cy="241664"/>
          </a:xfrm>
        </p:grpSpPr>
        <p:grpSp>
          <p:nvGrpSpPr>
            <p:cNvPr id="38952" name="Group 31"/>
            <p:cNvGrpSpPr>
              <a:grpSpLocks/>
            </p:cNvGrpSpPr>
            <p:nvPr/>
          </p:nvGrpSpPr>
          <p:grpSpPr bwMode="auto">
            <a:xfrm>
              <a:off x="4130372" y="2844474"/>
              <a:ext cx="66663" cy="120651"/>
              <a:chOff x="5127" y="3283"/>
              <a:chExt cx="54" cy="85"/>
            </a:xfrm>
          </p:grpSpPr>
          <p:sp>
            <p:nvSpPr>
              <p:cNvPr id="38960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61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53" name="Group 31"/>
            <p:cNvGrpSpPr>
              <a:grpSpLocks/>
            </p:cNvGrpSpPr>
            <p:nvPr/>
          </p:nvGrpSpPr>
          <p:grpSpPr bwMode="auto">
            <a:xfrm>
              <a:off x="4195904" y="2844474"/>
              <a:ext cx="66663" cy="120651"/>
              <a:chOff x="5127" y="3283"/>
              <a:chExt cx="54" cy="85"/>
            </a:xfrm>
          </p:grpSpPr>
          <p:sp>
            <p:nvSpPr>
              <p:cNvPr id="38958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59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54" name="Group 31"/>
            <p:cNvGrpSpPr>
              <a:grpSpLocks/>
            </p:cNvGrpSpPr>
            <p:nvPr/>
          </p:nvGrpSpPr>
          <p:grpSpPr bwMode="auto">
            <a:xfrm>
              <a:off x="4263722" y="2844474"/>
              <a:ext cx="66663" cy="120651"/>
              <a:chOff x="5127" y="3283"/>
              <a:chExt cx="54" cy="85"/>
            </a:xfrm>
          </p:grpSpPr>
          <p:sp>
            <p:nvSpPr>
              <p:cNvPr id="38956" name="Line 32"/>
              <p:cNvSpPr>
                <a:spLocks noChangeShapeType="1"/>
              </p:cNvSpPr>
              <p:nvPr/>
            </p:nvSpPr>
            <p:spPr bwMode="auto">
              <a:xfrm flipH="1">
                <a:off x="5153" y="3323"/>
                <a:ext cx="2" cy="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957" name="AutoShape 33"/>
              <p:cNvSpPr>
                <a:spLocks noChangeArrowheads="1"/>
              </p:cNvSpPr>
              <p:nvPr/>
            </p:nvSpPr>
            <p:spPr bwMode="auto">
              <a:xfrm flipV="1">
                <a:off x="5127" y="3283"/>
                <a:ext cx="54" cy="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8" name="Rectangle 137"/>
            <p:cNvSpPr/>
            <p:nvPr/>
          </p:nvSpPr>
          <p:spPr>
            <a:xfrm>
              <a:off x="4143051" y="2972481"/>
              <a:ext cx="171175" cy="1136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8938" name="Line 15"/>
          <p:cNvSpPr>
            <a:spLocks noChangeShapeType="1"/>
          </p:cNvSpPr>
          <p:nvPr/>
        </p:nvSpPr>
        <p:spPr bwMode="auto">
          <a:xfrm flipH="1">
            <a:off x="3584575" y="2898775"/>
            <a:ext cx="1588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939" name="Line 42"/>
          <p:cNvSpPr>
            <a:spLocks noChangeShapeType="1"/>
          </p:cNvSpPr>
          <p:nvPr/>
        </p:nvSpPr>
        <p:spPr bwMode="auto">
          <a:xfrm flipH="1">
            <a:off x="2555875" y="2325688"/>
            <a:ext cx="1588" cy="61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1" name="Group 127"/>
          <p:cNvGrpSpPr>
            <a:grpSpLocks/>
          </p:cNvGrpSpPr>
          <p:nvPr/>
        </p:nvGrpSpPr>
        <p:grpSpPr bwMode="auto">
          <a:xfrm>
            <a:off x="1827213" y="1857375"/>
            <a:ext cx="1425575" cy="1436688"/>
            <a:chOff x="3186288" y="1771861"/>
            <a:chExt cx="1425575" cy="1436028"/>
          </a:xfrm>
        </p:grpSpPr>
        <p:sp>
          <p:nvSpPr>
            <p:cNvPr id="38950" name="Oval 47"/>
            <p:cNvSpPr>
              <a:spLocks noChangeArrowheads="1"/>
            </p:cNvSpPr>
            <p:nvPr/>
          </p:nvSpPr>
          <p:spPr bwMode="auto">
            <a:xfrm rot="-1262261">
              <a:off x="3186288" y="1771861"/>
              <a:ext cx="1425575" cy="354629"/>
            </a:xfrm>
            <a:prstGeom prst="ellips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38951" name="Oval 47"/>
            <p:cNvSpPr>
              <a:spLocks noChangeArrowheads="1"/>
            </p:cNvSpPr>
            <p:nvPr/>
          </p:nvSpPr>
          <p:spPr bwMode="auto">
            <a:xfrm rot="-6403564">
              <a:off x="2905231" y="2428158"/>
              <a:ext cx="1204832" cy="354629"/>
            </a:xfrm>
            <a:prstGeom prst="ellipse">
              <a:avLst/>
            </a:prstGeom>
            <a:noFill/>
            <a:ln w="28575">
              <a:solidFill>
                <a:srgbClr val="0033CC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8941" name="Picture 41" descr="C:\Program Files\Common Files\Microsoft Shared\Clipart\cagcat50\TN00332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8" y="2847975"/>
            <a:ext cx="376237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42" name="Line 15"/>
          <p:cNvSpPr>
            <a:spLocks noChangeShapeType="1"/>
          </p:cNvSpPr>
          <p:nvPr/>
        </p:nvSpPr>
        <p:spPr bwMode="auto">
          <a:xfrm flipH="1">
            <a:off x="2960688" y="2797175"/>
            <a:ext cx="1587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2" name="Group 153"/>
          <p:cNvGrpSpPr>
            <a:grpSpLocks/>
          </p:cNvGrpSpPr>
          <p:nvPr/>
        </p:nvGrpSpPr>
        <p:grpSpPr bwMode="auto">
          <a:xfrm>
            <a:off x="2919413" y="2593975"/>
            <a:ext cx="671512" cy="312738"/>
            <a:chOff x="4235670" y="2751894"/>
            <a:chExt cx="671497" cy="312582"/>
          </a:xfrm>
        </p:grpSpPr>
        <p:sp>
          <p:nvSpPr>
            <p:cNvPr id="70" name="Line 37"/>
            <p:cNvSpPr>
              <a:spLocks noChangeShapeType="1"/>
            </p:cNvSpPr>
            <p:nvPr/>
          </p:nvSpPr>
          <p:spPr bwMode="auto">
            <a:xfrm>
              <a:off x="4389654" y="2751894"/>
              <a:ext cx="517513" cy="304648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ZapfDingbats" pitchFamily="82" charset="2"/>
              </a:endParaRPr>
            </a:p>
          </p:txBody>
        </p:sp>
        <p:sp>
          <p:nvSpPr>
            <p:cNvPr id="152" name="Line 37"/>
            <p:cNvSpPr>
              <a:spLocks noChangeShapeType="1"/>
            </p:cNvSpPr>
            <p:nvPr/>
          </p:nvSpPr>
          <p:spPr bwMode="auto">
            <a:xfrm flipH="1">
              <a:off x="4235670" y="2799495"/>
              <a:ext cx="33336" cy="195166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ZapfDingbats" pitchFamily="82" charset="2"/>
              </a:endParaRPr>
            </a:p>
          </p:txBody>
        </p:sp>
        <p:sp>
          <p:nvSpPr>
            <p:cNvPr id="153" name="Line 37"/>
            <p:cNvSpPr>
              <a:spLocks noChangeShapeType="1"/>
            </p:cNvSpPr>
            <p:nvPr/>
          </p:nvSpPr>
          <p:spPr bwMode="auto">
            <a:xfrm>
              <a:off x="4270594" y="2947060"/>
              <a:ext cx="560374" cy="117416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ZapfDingbats" pitchFamily="82" charset="2"/>
              </a:endParaRPr>
            </a:p>
          </p:txBody>
        </p:sp>
      </p:grpSp>
      <p:sp>
        <p:nvSpPr>
          <p:cNvPr id="156" name="Oval 155"/>
          <p:cNvSpPr/>
          <p:nvPr/>
        </p:nvSpPr>
        <p:spPr bwMode="auto">
          <a:xfrm>
            <a:off x="2560638" y="2817813"/>
            <a:ext cx="1228725" cy="341312"/>
          </a:xfrm>
          <a:prstGeom prst="ellipse">
            <a:avLst/>
          </a:prstGeom>
          <a:noFill/>
          <a:ln w="2857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ZapfDingbats" pitchFamily="82" charset="2"/>
            </a:endParaRPr>
          </a:p>
        </p:txBody>
      </p:sp>
      <p:sp>
        <p:nvSpPr>
          <p:cNvPr id="158" name="TextBox 157"/>
          <p:cNvSpPr txBox="1">
            <a:spLocks noChangeArrowheads="1"/>
          </p:cNvSpPr>
          <p:nvPr/>
        </p:nvSpPr>
        <p:spPr bwMode="auto">
          <a:xfrm>
            <a:off x="5002213" y="1547813"/>
            <a:ext cx="3335337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DC0081"/>
                </a:solidFill>
                <a:latin typeface="Garamond"/>
              </a:rPr>
              <a:t>Many open problems</a:t>
            </a:r>
          </a:p>
          <a:p>
            <a:pPr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DC0081"/>
                </a:solidFill>
                <a:latin typeface="Garamond"/>
              </a:rPr>
              <a:t>for next-gen systems</a:t>
            </a:r>
          </a:p>
        </p:txBody>
      </p: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4965700" y="2551113"/>
            <a:ext cx="3727450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FF0000"/>
                </a:solidFill>
                <a:latin typeface="Garamond"/>
              </a:rPr>
              <a:t>Will gains in practice be</a:t>
            </a:r>
          </a:p>
          <a:p>
            <a:pPr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FF0000"/>
                </a:solidFill>
                <a:latin typeface="Garamond"/>
              </a:rPr>
              <a:t>big or incremental; in</a:t>
            </a:r>
          </a:p>
          <a:p>
            <a:pPr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FF0000"/>
                </a:solidFill>
                <a:latin typeface="Garamond"/>
              </a:rPr>
              <a:t>capacity  or coverage?</a:t>
            </a:r>
          </a:p>
        </p:txBody>
      </p:sp>
    </p:spTree>
    <p:extLst>
      <p:ext uri="{BB962C8B-B14F-4D97-AF65-F5344CB8AC3E}">
        <p14:creationId xmlns:p14="http://schemas.microsoft.com/office/powerpoint/2010/main" val="256379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Cooperative Multipoint (CoMP)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576263" y="6076950"/>
            <a:ext cx="7848600" cy="781050"/>
          </a:xfrm>
        </p:spPr>
        <p:txBody>
          <a:bodyPr/>
          <a:lstStyle/>
          <a:p>
            <a:r>
              <a:rPr lang="en-US" altLang="en-US" sz="1600" smtClean="0"/>
              <a:t>"Coordinated multipoint: Concepts, performance, and field trial results" </a:t>
            </a:r>
            <a:r>
              <a:rPr lang="en-US" altLang="en-US" sz="1600" i="1" smtClean="0"/>
              <a:t>Communications Magazine, IEEE</a:t>
            </a:r>
            <a:r>
              <a:rPr lang="en-US" altLang="en-US" sz="1600" smtClean="0"/>
              <a:t> , vol.49, no.2, pp.102-111, February 2011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1809750"/>
            <a:ext cx="4832350" cy="419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0965" name="TextBox 5"/>
          <p:cNvSpPr txBox="1">
            <a:spLocks noChangeArrowheads="1"/>
          </p:cNvSpPr>
          <p:nvPr/>
        </p:nvSpPr>
        <p:spPr bwMode="auto">
          <a:xfrm>
            <a:off x="5938838" y="3092450"/>
            <a:ext cx="32019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solidFill>
                  <a:srgbClr val="0033CC"/>
                </a:solidFill>
              </a:rPr>
              <a:t>Part of LTE Standard</a:t>
            </a:r>
          </a:p>
          <a:p>
            <a:r>
              <a:rPr lang="en-US" altLang="en-US" b="1">
                <a:solidFill>
                  <a:srgbClr val="0033CC"/>
                </a:solidFill>
              </a:rPr>
              <a:t>  - not yet implemented</a:t>
            </a:r>
          </a:p>
        </p:txBody>
      </p:sp>
    </p:spTree>
    <p:extLst>
      <p:ext uri="{BB962C8B-B14F-4D97-AF65-F5344CB8AC3E}">
        <p14:creationId xmlns:p14="http://schemas.microsoft.com/office/powerpoint/2010/main" val="84066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ChangeArrowheads="1"/>
          </p:cNvSpPr>
          <p:nvPr/>
        </p:nvSpPr>
        <p:spPr bwMode="auto">
          <a:xfrm>
            <a:off x="0" y="1263650"/>
            <a:ext cx="9144000" cy="449263"/>
          </a:xfrm>
          <a:prstGeom prst="rect">
            <a:avLst/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2550"/>
            <a:ext cx="8070850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2916238"/>
            <a:ext cx="7451725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95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914400" y="82550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Open design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2809875"/>
            <a:ext cx="8496300" cy="3997325"/>
          </a:xfrm>
        </p:spPr>
        <p:txBody>
          <a:bodyPr>
            <a:normAutofit fontScale="77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Single Cluster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Effect of impairments (finite capacity, delay) on the backbone connecting APs: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Effects of reduced feedback (imperfect CSI) at the APs.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Performance improvement from cooperation among mobile terminals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Optimal degrees of freedom allocation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Multiple Clusters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How many cells should form a cluster?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How should interference be treated? Cancelled spatially or via DSP?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How should MIMO and virtual MIMO be utilized: capacity vs. diversity </a:t>
            </a:r>
            <a:r>
              <a:rPr lang="en-US" dirty="0" err="1" smtClean="0"/>
              <a:t>vs</a:t>
            </a:r>
            <a:r>
              <a:rPr lang="en-US" dirty="0" smtClean="0"/>
              <a:t> interference cancellation tradeoffs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grpSp>
        <p:nvGrpSpPr>
          <p:cNvPr id="39940" name="Group 106"/>
          <p:cNvGrpSpPr>
            <a:grpSpLocks/>
          </p:cNvGrpSpPr>
          <p:nvPr/>
        </p:nvGrpSpPr>
        <p:grpSpPr bwMode="auto">
          <a:xfrm>
            <a:off x="5324475" y="1566863"/>
            <a:ext cx="2006600" cy="1562100"/>
            <a:chOff x="2967243" y="1464431"/>
            <a:chExt cx="2830512" cy="2187575"/>
          </a:xfrm>
        </p:grpSpPr>
        <p:grpSp>
          <p:nvGrpSpPr>
            <p:cNvPr id="39941" name="Group 161"/>
            <p:cNvGrpSpPr>
              <a:grpSpLocks/>
            </p:cNvGrpSpPr>
            <p:nvPr/>
          </p:nvGrpSpPr>
          <p:grpSpPr bwMode="auto">
            <a:xfrm>
              <a:off x="4290076" y="1721606"/>
              <a:ext cx="164264" cy="213089"/>
              <a:chOff x="4131511" y="2844436"/>
              <a:chExt cx="200025" cy="241664"/>
            </a:xfrm>
          </p:grpSpPr>
          <p:grpSp>
            <p:nvGrpSpPr>
              <p:cNvPr id="40034" name="Group 31"/>
              <p:cNvGrpSpPr>
                <a:grpSpLocks/>
              </p:cNvGrpSpPr>
              <p:nvPr/>
            </p:nvGrpSpPr>
            <p:grpSpPr bwMode="auto">
              <a:xfrm>
                <a:off x="4130372" y="2844474"/>
                <a:ext cx="66663" cy="120651"/>
                <a:chOff x="5127" y="3283"/>
                <a:chExt cx="54" cy="85"/>
              </a:xfrm>
            </p:grpSpPr>
            <p:sp>
              <p:nvSpPr>
                <p:cNvPr id="4004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43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35" name="Group 31"/>
              <p:cNvGrpSpPr>
                <a:grpSpLocks/>
              </p:cNvGrpSpPr>
              <p:nvPr/>
            </p:nvGrpSpPr>
            <p:grpSpPr bwMode="auto">
              <a:xfrm>
                <a:off x="4195904" y="2844474"/>
                <a:ext cx="66663" cy="120651"/>
                <a:chOff x="5127" y="3283"/>
                <a:chExt cx="54" cy="85"/>
              </a:xfrm>
            </p:grpSpPr>
            <p:sp>
              <p:nvSpPr>
                <p:cNvPr id="4004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4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36" name="Group 31"/>
              <p:cNvGrpSpPr>
                <a:grpSpLocks/>
              </p:cNvGrpSpPr>
              <p:nvPr/>
            </p:nvGrpSpPr>
            <p:grpSpPr bwMode="auto">
              <a:xfrm>
                <a:off x="4263722" y="2844474"/>
                <a:ext cx="66663" cy="120651"/>
                <a:chOff x="5127" y="3283"/>
                <a:chExt cx="54" cy="85"/>
              </a:xfrm>
            </p:grpSpPr>
            <p:sp>
              <p:nvSpPr>
                <p:cNvPr id="40038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39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8" name="Rectangle 7"/>
              <p:cNvSpPr/>
              <p:nvPr/>
            </p:nvSpPr>
            <p:spPr>
              <a:xfrm>
                <a:off x="4143162" y="2973825"/>
                <a:ext cx="171790" cy="113458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9942" name="Freeform 4"/>
            <p:cNvSpPr>
              <a:spLocks/>
            </p:cNvSpPr>
            <p:nvPr/>
          </p:nvSpPr>
          <p:spPr bwMode="auto">
            <a:xfrm>
              <a:off x="3813380" y="1464431"/>
              <a:ext cx="1133475" cy="728662"/>
            </a:xfrm>
            <a:custGeom>
              <a:avLst/>
              <a:gdLst>
                <a:gd name="T0" fmla="*/ 2147483647 w 613"/>
                <a:gd name="T1" fmla="*/ 2147483647 h 531"/>
                <a:gd name="T2" fmla="*/ 0 w 613"/>
                <a:gd name="T3" fmla="*/ 2147483647 h 531"/>
                <a:gd name="T4" fmla="*/ 2147483647 w 613"/>
                <a:gd name="T5" fmla="*/ 0 h 531"/>
                <a:gd name="T6" fmla="*/ 2147483647 w 613"/>
                <a:gd name="T7" fmla="*/ 0 h 531"/>
                <a:gd name="T8" fmla="*/ 2147483647 w 613"/>
                <a:gd name="T9" fmla="*/ 2147483647 h 531"/>
                <a:gd name="T10" fmla="*/ 2147483647 w 613"/>
                <a:gd name="T11" fmla="*/ 2147483647 h 531"/>
                <a:gd name="T12" fmla="*/ 2147483647 w 613"/>
                <a:gd name="T13" fmla="*/ 2147483647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4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4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43" name="Freeform 5"/>
            <p:cNvSpPr>
              <a:spLocks/>
            </p:cNvSpPr>
            <p:nvPr/>
          </p:nvSpPr>
          <p:spPr bwMode="auto">
            <a:xfrm>
              <a:off x="4662693" y="1826381"/>
              <a:ext cx="1135062" cy="733425"/>
            </a:xfrm>
            <a:custGeom>
              <a:avLst/>
              <a:gdLst>
                <a:gd name="T0" fmla="*/ 2147483647 w 614"/>
                <a:gd name="T1" fmla="*/ 2147483647 h 532"/>
                <a:gd name="T2" fmla="*/ 0 w 614"/>
                <a:gd name="T3" fmla="*/ 2147483647 h 532"/>
                <a:gd name="T4" fmla="*/ 2147483647 w 614"/>
                <a:gd name="T5" fmla="*/ 0 h 532"/>
                <a:gd name="T6" fmla="*/ 2147483647 w 614"/>
                <a:gd name="T7" fmla="*/ 0 h 532"/>
                <a:gd name="T8" fmla="*/ 2147483647 w 614"/>
                <a:gd name="T9" fmla="*/ 2147483647 h 532"/>
                <a:gd name="T10" fmla="*/ 2147483647 w 614"/>
                <a:gd name="T11" fmla="*/ 2147483647 h 532"/>
                <a:gd name="T12" fmla="*/ 2147483647 w 614"/>
                <a:gd name="T13" fmla="*/ 2147483647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2"/>
                <a:gd name="T23" fmla="*/ 614 w 614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44" name="Freeform 6"/>
            <p:cNvSpPr>
              <a:spLocks/>
            </p:cNvSpPr>
            <p:nvPr/>
          </p:nvSpPr>
          <p:spPr bwMode="auto">
            <a:xfrm>
              <a:off x="4662693" y="2559806"/>
              <a:ext cx="1135062" cy="727075"/>
            </a:xfrm>
            <a:custGeom>
              <a:avLst/>
              <a:gdLst>
                <a:gd name="T0" fmla="*/ 2147483647 w 614"/>
                <a:gd name="T1" fmla="*/ 2147483647 h 531"/>
                <a:gd name="T2" fmla="*/ 0 w 614"/>
                <a:gd name="T3" fmla="*/ 2147483647 h 531"/>
                <a:gd name="T4" fmla="*/ 2147483647 w 614"/>
                <a:gd name="T5" fmla="*/ 0 h 531"/>
                <a:gd name="T6" fmla="*/ 2147483647 w 614"/>
                <a:gd name="T7" fmla="*/ 0 h 531"/>
                <a:gd name="T8" fmla="*/ 2147483647 w 614"/>
                <a:gd name="T9" fmla="*/ 2147483647 h 531"/>
                <a:gd name="T10" fmla="*/ 2147483647 w 614"/>
                <a:gd name="T11" fmla="*/ 2147483647 h 531"/>
                <a:gd name="T12" fmla="*/ 2147483647 w 614"/>
                <a:gd name="T13" fmla="*/ 2147483647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4"/>
                <a:gd name="T22" fmla="*/ 0 h 531"/>
                <a:gd name="T23" fmla="*/ 614 w 614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4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3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45" name="Freeform 7"/>
            <p:cNvSpPr>
              <a:spLocks/>
            </p:cNvSpPr>
            <p:nvPr/>
          </p:nvSpPr>
          <p:spPr bwMode="auto">
            <a:xfrm>
              <a:off x="2967243" y="1826381"/>
              <a:ext cx="1130300" cy="733425"/>
            </a:xfrm>
            <a:custGeom>
              <a:avLst/>
              <a:gdLst>
                <a:gd name="T0" fmla="*/ 2147483647 w 613"/>
                <a:gd name="T1" fmla="*/ 2147483647 h 532"/>
                <a:gd name="T2" fmla="*/ 0 w 613"/>
                <a:gd name="T3" fmla="*/ 2147483647 h 532"/>
                <a:gd name="T4" fmla="*/ 2147483647 w 613"/>
                <a:gd name="T5" fmla="*/ 0 h 532"/>
                <a:gd name="T6" fmla="*/ 2147483647 w 613"/>
                <a:gd name="T7" fmla="*/ 0 h 532"/>
                <a:gd name="T8" fmla="*/ 2147483647 w 613"/>
                <a:gd name="T9" fmla="*/ 2147483647 h 532"/>
                <a:gd name="T10" fmla="*/ 2147483647 w 613"/>
                <a:gd name="T11" fmla="*/ 2147483647 h 532"/>
                <a:gd name="T12" fmla="*/ 2147483647 w 613"/>
                <a:gd name="T13" fmla="*/ 2147483647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2"/>
                <a:gd name="T23" fmla="*/ 613 w 613"/>
                <a:gd name="T24" fmla="*/ 532 h 5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2">
                  <a:moveTo>
                    <a:pt x="153" y="531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1"/>
                  </a:lnTo>
                  <a:lnTo>
                    <a:pt x="153" y="53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46" name="Freeform 8"/>
            <p:cNvSpPr>
              <a:spLocks/>
            </p:cNvSpPr>
            <p:nvPr/>
          </p:nvSpPr>
          <p:spPr bwMode="auto">
            <a:xfrm>
              <a:off x="2967243" y="2559806"/>
              <a:ext cx="1130300" cy="727075"/>
            </a:xfrm>
            <a:custGeom>
              <a:avLst/>
              <a:gdLst>
                <a:gd name="T0" fmla="*/ 2147483647 w 613"/>
                <a:gd name="T1" fmla="*/ 2147483647 h 531"/>
                <a:gd name="T2" fmla="*/ 0 w 613"/>
                <a:gd name="T3" fmla="*/ 2147483647 h 531"/>
                <a:gd name="T4" fmla="*/ 2147483647 w 613"/>
                <a:gd name="T5" fmla="*/ 0 h 531"/>
                <a:gd name="T6" fmla="*/ 2147483647 w 613"/>
                <a:gd name="T7" fmla="*/ 0 h 531"/>
                <a:gd name="T8" fmla="*/ 2147483647 w 613"/>
                <a:gd name="T9" fmla="*/ 2147483647 h 531"/>
                <a:gd name="T10" fmla="*/ 2147483647 w 613"/>
                <a:gd name="T11" fmla="*/ 2147483647 h 531"/>
                <a:gd name="T12" fmla="*/ 2147483647 w 613"/>
                <a:gd name="T13" fmla="*/ 2147483647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47" name="Freeform 9"/>
            <p:cNvSpPr>
              <a:spLocks/>
            </p:cNvSpPr>
            <p:nvPr/>
          </p:nvSpPr>
          <p:spPr bwMode="auto">
            <a:xfrm>
              <a:off x="3813380" y="2918581"/>
              <a:ext cx="1133475" cy="733425"/>
            </a:xfrm>
            <a:custGeom>
              <a:avLst/>
              <a:gdLst>
                <a:gd name="T0" fmla="*/ 2147483647 w 613"/>
                <a:gd name="T1" fmla="*/ 2147483647 h 531"/>
                <a:gd name="T2" fmla="*/ 0 w 613"/>
                <a:gd name="T3" fmla="*/ 2147483647 h 531"/>
                <a:gd name="T4" fmla="*/ 2147483647 w 613"/>
                <a:gd name="T5" fmla="*/ 0 h 531"/>
                <a:gd name="T6" fmla="*/ 2147483647 w 613"/>
                <a:gd name="T7" fmla="*/ 0 h 531"/>
                <a:gd name="T8" fmla="*/ 2147483647 w 613"/>
                <a:gd name="T9" fmla="*/ 2147483647 h 531"/>
                <a:gd name="T10" fmla="*/ 2147483647 w 613"/>
                <a:gd name="T11" fmla="*/ 2147483647 h 531"/>
                <a:gd name="T12" fmla="*/ 2147483647 w 613"/>
                <a:gd name="T13" fmla="*/ 2147483647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4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4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48" name="Freeform 10"/>
            <p:cNvSpPr>
              <a:spLocks/>
            </p:cNvSpPr>
            <p:nvPr/>
          </p:nvSpPr>
          <p:spPr bwMode="auto">
            <a:xfrm>
              <a:off x="3813380" y="2193093"/>
              <a:ext cx="1133475" cy="730250"/>
            </a:xfrm>
            <a:custGeom>
              <a:avLst/>
              <a:gdLst>
                <a:gd name="T0" fmla="*/ 2147483647 w 613"/>
                <a:gd name="T1" fmla="*/ 2147483647 h 531"/>
                <a:gd name="T2" fmla="*/ 0 w 613"/>
                <a:gd name="T3" fmla="*/ 2147483647 h 531"/>
                <a:gd name="T4" fmla="*/ 2147483647 w 613"/>
                <a:gd name="T5" fmla="*/ 0 h 531"/>
                <a:gd name="T6" fmla="*/ 2147483647 w 613"/>
                <a:gd name="T7" fmla="*/ 0 h 531"/>
                <a:gd name="T8" fmla="*/ 2147483647 w 613"/>
                <a:gd name="T9" fmla="*/ 2147483647 h 531"/>
                <a:gd name="T10" fmla="*/ 2147483647 w 613"/>
                <a:gd name="T11" fmla="*/ 2147483647 h 531"/>
                <a:gd name="T12" fmla="*/ 2147483647 w 613"/>
                <a:gd name="T13" fmla="*/ 2147483647 h 5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3"/>
                <a:gd name="T22" fmla="*/ 0 h 531"/>
                <a:gd name="T23" fmla="*/ 613 w 613"/>
                <a:gd name="T24" fmla="*/ 531 h 5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3" h="531">
                  <a:moveTo>
                    <a:pt x="153" y="530"/>
                  </a:moveTo>
                  <a:lnTo>
                    <a:pt x="0" y="265"/>
                  </a:lnTo>
                  <a:lnTo>
                    <a:pt x="153" y="0"/>
                  </a:lnTo>
                  <a:lnTo>
                    <a:pt x="459" y="0"/>
                  </a:lnTo>
                  <a:lnTo>
                    <a:pt x="612" y="265"/>
                  </a:lnTo>
                  <a:lnTo>
                    <a:pt x="459" y="530"/>
                  </a:lnTo>
                  <a:lnTo>
                    <a:pt x="153" y="53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49" name="Freeform 11"/>
            <p:cNvSpPr>
              <a:spLocks/>
            </p:cNvSpPr>
            <p:nvPr/>
          </p:nvSpPr>
          <p:spPr bwMode="auto">
            <a:xfrm>
              <a:off x="4692855" y="2815393"/>
              <a:ext cx="454025" cy="407988"/>
            </a:xfrm>
            <a:custGeom>
              <a:avLst/>
              <a:gdLst>
                <a:gd name="T0" fmla="*/ 2147483647 w 246"/>
                <a:gd name="T1" fmla="*/ 2147483647 h 295"/>
                <a:gd name="T2" fmla="*/ 2147483647 w 246"/>
                <a:gd name="T3" fmla="*/ 2147483647 h 295"/>
                <a:gd name="T4" fmla="*/ 2147483647 w 246"/>
                <a:gd name="T5" fmla="*/ 2147483647 h 295"/>
                <a:gd name="T6" fmla="*/ 2147483647 w 246"/>
                <a:gd name="T7" fmla="*/ 2147483647 h 295"/>
                <a:gd name="T8" fmla="*/ 2147483647 w 246"/>
                <a:gd name="T9" fmla="*/ 2147483647 h 295"/>
                <a:gd name="T10" fmla="*/ 2147483647 w 246"/>
                <a:gd name="T11" fmla="*/ 0 h 295"/>
                <a:gd name="T12" fmla="*/ 0 w 246"/>
                <a:gd name="T13" fmla="*/ 2147483647 h 295"/>
                <a:gd name="T14" fmla="*/ 2147483647 w 246"/>
                <a:gd name="T15" fmla="*/ 2147483647 h 295"/>
                <a:gd name="T16" fmla="*/ 2147483647 w 246"/>
                <a:gd name="T17" fmla="*/ 2147483647 h 295"/>
                <a:gd name="T18" fmla="*/ 2147483647 w 246"/>
                <a:gd name="T19" fmla="*/ 2147483647 h 295"/>
                <a:gd name="T20" fmla="*/ 2147483647 w 246"/>
                <a:gd name="T21" fmla="*/ 2147483647 h 295"/>
                <a:gd name="T22" fmla="*/ 2147483647 w 246"/>
                <a:gd name="T23" fmla="*/ 2147483647 h 295"/>
                <a:gd name="T24" fmla="*/ 2147483647 w 246"/>
                <a:gd name="T25" fmla="*/ 2147483647 h 295"/>
                <a:gd name="T26" fmla="*/ 2147483647 w 246"/>
                <a:gd name="T27" fmla="*/ 2147483647 h 295"/>
                <a:gd name="T28" fmla="*/ 2147483647 w 246"/>
                <a:gd name="T29" fmla="*/ 2147483647 h 295"/>
                <a:gd name="T30" fmla="*/ 2147483647 w 246"/>
                <a:gd name="T31" fmla="*/ 2147483647 h 295"/>
                <a:gd name="T32" fmla="*/ 2147483647 w 246"/>
                <a:gd name="T33" fmla="*/ 2147483647 h 295"/>
                <a:gd name="T34" fmla="*/ 2147483647 w 246"/>
                <a:gd name="T35" fmla="*/ 2147483647 h 295"/>
                <a:gd name="T36" fmla="*/ 2147483647 w 246"/>
                <a:gd name="T37" fmla="*/ 2147483647 h 295"/>
                <a:gd name="T38" fmla="*/ 2147483647 w 246"/>
                <a:gd name="T39" fmla="*/ 2147483647 h 295"/>
                <a:gd name="T40" fmla="*/ 2147483647 w 246"/>
                <a:gd name="T41" fmla="*/ 2147483647 h 295"/>
                <a:gd name="T42" fmla="*/ 2147483647 w 246"/>
                <a:gd name="T43" fmla="*/ 2147483647 h 295"/>
                <a:gd name="T44" fmla="*/ 2147483647 w 246"/>
                <a:gd name="T45" fmla="*/ 2147483647 h 295"/>
                <a:gd name="T46" fmla="*/ 2147483647 w 246"/>
                <a:gd name="T47" fmla="*/ 2147483647 h 295"/>
                <a:gd name="T48" fmla="*/ 2147483647 w 246"/>
                <a:gd name="T49" fmla="*/ 2147483647 h 295"/>
                <a:gd name="T50" fmla="*/ 2147483647 w 246"/>
                <a:gd name="T51" fmla="*/ 2147483647 h 295"/>
                <a:gd name="T52" fmla="*/ 2147483647 w 246"/>
                <a:gd name="T53" fmla="*/ 2147483647 h 295"/>
                <a:gd name="T54" fmla="*/ 2147483647 w 246"/>
                <a:gd name="T55" fmla="*/ 2147483647 h 295"/>
                <a:gd name="T56" fmla="*/ 2147483647 w 246"/>
                <a:gd name="T57" fmla="*/ 2147483647 h 295"/>
                <a:gd name="T58" fmla="*/ 2147483647 w 246"/>
                <a:gd name="T59" fmla="*/ 2147483647 h 295"/>
                <a:gd name="T60" fmla="*/ 2147483647 w 246"/>
                <a:gd name="T61" fmla="*/ 2147483647 h 295"/>
                <a:gd name="T62" fmla="*/ 2147483647 w 246"/>
                <a:gd name="T63" fmla="*/ 2147483647 h 295"/>
                <a:gd name="T64" fmla="*/ 2147483647 w 246"/>
                <a:gd name="T65" fmla="*/ 2147483647 h 295"/>
                <a:gd name="T66" fmla="*/ 2147483647 w 246"/>
                <a:gd name="T67" fmla="*/ 2147483647 h 295"/>
                <a:gd name="T68" fmla="*/ 2147483647 w 246"/>
                <a:gd name="T69" fmla="*/ 2147483647 h 295"/>
                <a:gd name="T70" fmla="*/ 2147483647 w 246"/>
                <a:gd name="T71" fmla="*/ 2147483647 h 295"/>
                <a:gd name="T72" fmla="*/ 2147483647 w 246"/>
                <a:gd name="T73" fmla="*/ 2147483647 h 295"/>
                <a:gd name="T74" fmla="*/ 2147483647 w 246"/>
                <a:gd name="T75" fmla="*/ 2147483647 h 295"/>
                <a:gd name="T76" fmla="*/ 2147483647 w 246"/>
                <a:gd name="T77" fmla="*/ 2147483647 h 295"/>
                <a:gd name="T78" fmla="*/ 2147483647 w 246"/>
                <a:gd name="T79" fmla="*/ 2147483647 h 295"/>
                <a:gd name="T80" fmla="*/ 2147483647 w 246"/>
                <a:gd name="T81" fmla="*/ 2147483647 h 29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6"/>
                <a:gd name="T124" fmla="*/ 0 h 295"/>
                <a:gd name="T125" fmla="*/ 246 w 246"/>
                <a:gd name="T126" fmla="*/ 295 h 29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6" h="295">
                  <a:moveTo>
                    <a:pt x="140" y="125"/>
                  </a:moveTo>
                  <a:lnTo>
                    <a:pt x="155" y="114"/>
                  </a:lnTo>
                  <a:lnTo>
                    <a:pt x="140" y="50"/>
                  </a:lnTo>
                  <a:lnTo>
                    <a:pt x="144" y="51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0" y="83"/>
                  </a:lnTo>
                  <a:lnTo>
                    <a:pt x="27" y="193"/>
                  </a:lnTo>
                  <a:lnTo>
                    <a:pt x="36" y="197"/>
                  </a:lnTo>
                  <a:lnTo>
                    <a:pt x="33" y="200"/>
                  </a:lnTo>
                  <a:lnTo>
                    <a:pt x="33" y="216"/>
                  </a:lnTo>
                  <a:lnTo>
                    <a:pt x="31" y="217"/>
                  </a:lnTo>
                  <a:lnTo>
                    <a:pt x="30" y="217"/>
                  </a:lnTo>
                  <a:lnTo>
                    <a:pt x="30" y="219"/>
                  </a:lnTo>
                  <a:lnTo>
                    <a:pt x="29" y="222"/>
                  </a:lnTo>
                  <a:lnTo>
                    <a:pt x="30" y="227"/>
                  </a:lnTo>
                  <a:lnTo>
                    <a:pt x="32" y="232"/>
                  </a:lnTo>
                  <a:lnTo>
                    <a:pt x="35" y="235"/>
                  </a:lnTo>
                  <a:lnTo>
                    <a:pt x="38" y="235"/>
                  </a:lnTo>
                  <a:lnTo>
                    <a:pt x="39" y="236"/>
                  </a:lnTo>
                  <a:lnTo>
                    <a:pt x="40" y="235"/>
                  </a:lnTo>
                  <a:lnTo>
                    <a:pt x="44" y="233"/>
                  </a:lnTo>
                  <a:lnTo>
                    <a:pt x="44" y="237"/>
                  </a:lnTo>
                  <a:lnTo>
                    <a:pt x="126" y="294"/>
                  </a:lnTo>
                  <a:lnTo>
                    <a:pt x="245" y="210"/>
                  </a:lnTo>
                  <a:lnTo>
                    <a:pt x="245" y="200"/>
                  </a:lnTo>
                  <a:lnTo>
                    <a:pt x="210" y="176"/>
                  </a:lnTo>
                  <a:lnTo>
                    <a:pt x="210" y="171"/>
                  </a:lnTo>
                  <a:lnTo>
                    <a:pt x="164" y="138"/>
                  </a:lnTo>
                  <a:lnTo>
                    <a:pt x="158" y="143"/>
                  </a:lnTo>
                  <a:lnTo>
                    <a:pt x="158" y="137"/>
                  </a:lnTo>
                  <a:lnTo>
                    <a:pt x="157" y="136"/>
                  </a:lnTo>
                  <a:lnTo>
                    <a:pt x="157" y="133"/>
                  </a:lnTo>
                  <a:lnTo>
                    <a:pt x="157" y="131"/>
                  </a:lnTo>
                  <a:lnTo>
                    <a:pt x="156" y="130"/>
                  </a:lnTo>
                  <a:lnTo>
                    <a:pt x="155" y="129"/>
                  </a:lnTo>
                  <a:lnTo>
                    <a:pt x="154" y="129"/>
                  </a:lnTo>
                  <a:lnTo>
                    <a:pt x="150" y="131"/>
                  </a:lnTo>
                  <a:lnTo>
                    <a:pt x="140" y="1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50" name="Freeform 12"/>
            <p:cNvSpPr>
              <a:spLocks/>
            </p:cNvSpPr>
            <p:nvPr/>
          </p:nvSpPr>
          <p:spPr bwMode="auto">
            <a:xfrm>
              <a:off x="4969080" y="2834443"/>
              <a:ext cx="231775" cy="33338"/>
            </a:xfrm>
            <a:custGeom>
              <a:avLst/>
              <a:gdLst>
                <a:gd name="T0" fmla="*/ 2147483647 w 126"/>
                <a:gd name="T1" fmla="*/ 2147483647 h 26"/>
                <a:gd name="T2" fmla="*/ 2147483647 w 126"/>
                <a:gd name="T3" fmla="*/ 2147483647 h 26"/>
                <a:gd name="T4" fmla="*/ 2147483647 w 126"/>
                <a:gd name="T5" fmla="*/ 2147483647 h 26"/>
                <a:gd name="T6" fmla="*/ 2147483647 w 126"/>
                <a:gd name="T7" fmla="*/ 2147483647 h 26"/>
                <a:gd name="T8" fmla="*/ 2147483647 w 126"/>
                <a:gd name="T9" fmla="*/ 2147483647 h 26"/>
                <a:gd name="T10" fmla="*/ 0 w 126"/>
                <a:gd name="T11" fmla="*/ 0 h 26"/>
                <a:gd name="T12" fmla="*/ 2147483647 w 126"/>
                <a:gd name="T13" fmla="*/ 2147483647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"/>
                <a:gd name="T22" fmla="*/ 0 h 26"/>
                <a:gd name="T23" fmla="*/ 126 w 126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" h="26">
                  <a:moveTo>
                    <a:pt x="125" y="25"/>
                  </a:moveTo>
                  <a:lnTo>
                    <a:pt x="84" y="24"/>
                  </a:lnTo>
                  <a:lnTo>
                    <a:pt x="98" y="11"/>
                  </a:lnTo>
                  <a:lnTo>
                    <a:pt x="45" y="10"/>
                  </a:lnTo>
                  <a:lnTo>
                    <a:pt x="54" y="1"/>
                  </a:lnTo>
                  <a:lnTo>
                    <a:pt x="0" y="0"/>
                  </a:lnTo>
                  <a:lnTo>
                    <a:pt x="125" y="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51" name="Line 13"/>
            <p:cNvSpPr>
              <a:spLocks noChangeShapeType="1"/>
            </p:cNvSpPr>
            <p:nvPr/>
          </p:nvSpPr>
          <p:spPr bwMode="auto">
            <a:xfrm flipH="1" flipV="1">
              <a:off x="4662693" y="2950331"/>
              <a:ext cx="25400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39952" name="Picture 14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618" y="2856668"/>
              <a:ext cx="377825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3" name="Line 15"/>
            <p:cNvSpPr>
              <a:spLocks noChangeShapeType="1"/>
            </p:cNvSpPr>
            <p:nvPr/>
          </p:nvSpPr>
          <p:spPr bwMode="auto">
            <a:xfrm flipH="1">
              <a:off x="4986543" y="2813806"/>
              <a:ext cx="1587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54" name="Line 37"/>
            <p:cNvSpPr>
              <a:spLocks noChangeShapeType="1"/>
            </p:cNvSpPr>
            <p:nvPr/>
          </p:nvSpPr>
          <p:spPr bwMode="auto">
            <a:xfrm>
              <a:off x="4432505" y="2509006"/>
              <a:ext cx="517525" cy="30480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55" name="Line 38"/>
            <p:cNvSpPr>
              <a:spLocks noChangeShapeType="1"/>
            </p:cNvSpPr>
            <p:nvPr/>
          </p:nvSpPr>
          <p:spPr bwMode="auto">
            <a:xfrm>
              <a:off x="4416630" y="1781931"/>
              <a:ext cx="541338" cy="97155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56" name="Line 39"/>
            <p:cNvSpPr>
              <a:spLocks noChangeShapeType="1"/>
            </p:cNvSpPr>
            <p:nvPr/>
          </p:nvSpPr>
          <p:spPr bwMode="auto">
            <a:xfrm flipH="1">
              <a:off x="5002418" y="2162931"/>
              <a:ext cx="165100" cy="60801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57" name="Line 40"/>
            <p:cNvSpPr>
              <a:spLocks noChangeShapeType="1"/>
            </p:cNvSpPr>
            <p:nvPr/>
          </p:nvSpPr>
          <p:spPr bwMode="auto">
            <a:xfrm flipH="1" flipV="1">
              <a:off x="5024643" y="2796343"/>
              <a:ext cx="171450" cy="90488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39958" name="Picture 41" descr="C:\Program Files\Common Files\Microsoft Shared\Clipart\cagcat50\TN00332_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7493" y="2281993"/>
              <a:ext cx="376237" cy="20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9" name="Line 42"/>
            <p:cNvSpPr>
              <a:spLocks noChangeShapeType="1"/>
            </p:cNvSpPr>
            <p:nvPr/>
          </p:nvSpPr>
          <p:spPr bwMode="auto">
            <a:xfrm flipH="1">
              <a:off x="3965780" y="2240718"/>
              <a:ext cx="1588" cy="619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60" name="Line 43"/>
            <p:cNvSpPr>
              <a:spLocks noChangeShapeType="1"/>
            </p:cNvSpPr>
            <p:nvPr/>
          </p:nvSpPr>
          <p:spPr bwMode="auto">
            <a:xfrm>
              <a:off x="3538743" y="2148643"/>
              <a:ext cx="390525" cy="10160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61" name="Line 44"/>
            <p:cNvSpPr>
              <a:spLocks noChangeShapeType="1"/>
            </p:cNvSpPr>
            <p:nvPr/>
          </p:nvSpPr>
          <p:spPr bwMode="auto">
            <a:xfrm flipV="1">
              <a:off x="3989593" y="1777168"/>
              <a:ext cx="349250" cy="450850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62" name="Line 45"/>
            <p:cNvSpPr>
              <a:spLocks noChangeShapeType="1"/>
            </p:cNvSpPr>
            <p:nvPr/>
          </p:nvSpPr>
          <p:spPr bwMode="auto">
            <a:xfrm>
              <a:off x="3994355" y="2266118"/>
              <a:ext cx="320675" cy="192088"/>
            </a:xfrm>
            <a:prstGeom prst="line">
              <a:avLst/>
            </a:prstGeom>
            <a:noFill/>
            <a:ln w="12700">
              <a:solidFill>
                <a:srgbClr val="00CC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39963" name="Group 94"/>
            <p:cNvGrpSpPr>
              <a:grpSpLocks/>
            </p:cNvGrpSpPr>
            <p:nvPr/>
          </p:nvGrpSpPr>
          <p:grpSpPr bwMode="auto">
            <a:xfrm>
              <a:off x="3470926" y="2759831"/>
              <a:ext cx="164264" cy="213089"/>
              <a:chOff x="4131511" y="2844436"/>
              <a:chExt cx="200025" cy="241664"/>
            </a:xfrm>
          </p:grpSpPr>
          <p:grpSp>
            <p:nvGrpSpPr>
              <p:cNvPr id="40024" name="Group 31"/>
              <p:cNvGrpSpPr>
                <a:grpSpLocks/>
              </p:cNvGrpSpPr>
              <p:nvPr/>
            </p:nvGrpSpPr>
            <p:grpSpPr bwMode="auto">
              <a:xfrm>
                <a:off x="4130372" y="2844474"/>
                <a:ext cx="66663" cy="120651"/>
                <a:chOff x="5127" y="3283"/>
                <a:chExt cx="54" cy="85"/>
              </a:xfrm>
            </p:grpSpPr>
            <p:sp>
              <p:nvSpPr>
                <p:cNvPr id="4003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33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25" name="Group 31"/>
              <p:cNvGrpSpPr>
                <a:grpSpLocks/>
              </p:cNvGrpSpPr>
              <p:nvPr/>
            </p:nvGrpSpPr>
            <p:grpSpPr bwMode="auto">
              <a:xfrm>
                <a:off x="4195904" y="2844474"/>
                <a:ext cx="66663" cy="120651"/>
                <a:chOff x="5127" y="3283"/>
                <a:chExt cx="54" cy="85"/>
              </a:xfrm>
            </p:grpSpPr>
            <p:sp>
              <p:nvSpPr>
                <p:cNvPr id="4003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3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26" name="Group 31"/>
              <p:cNvGrpSpPr>
                <a:grpSpLocks/>
              </p:cNvGrpSpPr>
              <p:nvPr/>
            </p:nvGrpSpPr>
            <p:grpSpPr bwMode="auto">
              <a:xfrm>
                <a:off x="4263722" y="2844474"/>
                <a:ext cx="66663" cy="120651"/>
                <a:chOff x="5127" y="3283"/>
                <a:chExt cx="54" cy="85"/>
              </a:xfrm>
            </p:grpSpPr>
            <p:sp>
              <p:nvSpPr>
                <p:cNvPr id="40028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29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40" name="Rectangle 39"/>
              <p:cNvSpPr/>
              <p:nvPr/>
            </p:nvSpPr>
            <p:spPr>
              <a:xfrm>
                <a:off x="4142621" y="2973808"/>
                <a:ext cx="171790" cy="11345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964" name="Group 95"/>
            <p:cNvGrpSpPr>
              <a:grpSpLocks/>
            </p:cNvGrpSpPr>
            <p:nvPr/>
          </p:nvGrpSpPr>
          <p:grpSpPr bwMode="auto">
            <a:xfrm>
              <a:off x="4328176" y="3178931"/>
              <a:ext cx="164264" cy="213089"/>
              <a:chOff x="4131511" y="2844436"/>
              <a:chExt cx="200025" cy="241664"/>
            </a:xfrm>
          </p:grpSpPr>
          <p:grpSp>
            <p:nvGrpSpPr>
              <p:cNvPr id="40014" name="Group 31"/>
              <p:cNvGrpSpPr>
                <a:grpSpLocks/>
              </p:cNvGrpSpPr>
              <p:nvPr/>
            </p:nvGrpSpPr>
            <p:grpSpPr bwMode="auto">
              <a:xfrm>
                <a:off x="4130372" y="2844474"/>
                <a:ext cx="66663" cy="120651"/>
                <a:chOff x="5127" y="3283"/>
                <a:chExt cx="54" cy="85"/>
              </a:xfrm>
            </p:grpSpPr>
            <p:sp>
              <p:nvSpPr>
                <p:cNvPr id="4002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23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15" name="Group 31"/>
              <p:cNvGrpSpPr>
                <a:grpSpLocks/>
              </p:cNvGrpSpPr>
              <p:nvPr/>
            </p:nvGrpSpPr>
            <p:grpSpPr bwMode="auto">
              <a:xfrm>
                <a:off x="4195904" y="2844474"/>
                <a:ext cx="66663" cy="120651"/>
                <a:chOff x="5127" y="3283"/>
                <a:chExt cx="54" cy="85"/>
              </a:xfrm>
            </p:grpSpPr>
            <p:sp>
              <p:nvSpPr>
                <p:cNvPr id="4002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2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16" name="Group 31"/>
              <p:cNvGrpSpPr>
                <a:grpSpLocks/>
              </p:cNvGrpSpPr>
              <p:nvPr/>
            </p:nvGrpSpPr>
            <p:grpSpPr bwMode="auto">
              <a:xfrm>
                <a:off x="4263722" y="2844474"/>
                <a:ext cx="66663" cy="120651"/>
                <a:chOff x="5127" y="3283"/>
                <a:chExt cx="54" cy="85"/>
              </a:xfrm>
            </p:grpSpPr>
            <p:sp>
              <p:nvSpPr>
                <p:cNvPr id="40018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19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1" name="Rectangle 50"/>
              <p:cNvSpPr/>
              <p:nvPr/>
            </p:nvSpPr>
            <p:spPr>
              <a:xfrm>
                <a:off x="4143124" y="2972505"/>
                <a:ext cx="171791" cy="11345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965" name="Group 106"/>
            <p:cNvGrpSpPr>
              <a:grpSpLocks/>
            </p:cNvGrpSpPr>
            <p:nvPr/>
          </p:nvGrpSpPr>
          <p:grpSpPr bwMode="auto">
            <a:xfrm>
              <a:off x="5166376" y="2816981"/>
              <a:ext cx="164264" cy="213089"/>
              <a:chOff x="4131511" y="2844436"/>
              <a:chExt cx="200025" cy="241664"/>
            </a:xfrm>
          </p:grpSpPr>
          <p:grpSp>
            <p:nvGrpSpPr>
              <p:cNvPr id="40004" name="Group 31"/>
              <p:cNvGrpSpPr>
                <a:grpSpLocks/>
              </p:cNvGrpSpPr>
              <p:nvPr/>
            </p:nvGrpSpPr>
            <p:grpSpPr bwMode="auto">
              <a:xfrm>
                <a:off x="4130372" y="2844474"/>
                <a:ext cx="66663" cy="120651"/>
                <a:chOff x="5127" y="3283"/>
                <a:chExt cx="54" cy="85"/>
              </a:xfrm>
            </p:grpSpPr>
            <p:sp>
              <p:nvSpPr>
                <p:cNvPr id="4001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13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05" name="Group 31"/>
              <p:cNvGrpSpPr>
                <a:grpSpLocks/>
              </p:cNvGrpSpPr>
              <p:nvPr/>
            </p:nvGrpSpPr>
            <p:grpSpPr bwMode="auto">
              <a:xfrm>
                <a:off x="4195904" y="2844474"/>
                <a:ext cx="66663" cy="120651"/>
                <a:chOff x="5127" y="3283"/>
                <a:chExt cx="54" cy="85"/>
              </a:xfrm>
            </p:grpSpPr>
            <p:sp>
              <p:nvSpPr>
                <p:cNvPr id="4001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1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06" name="Group 31"/>
              <p:cNvGrpSpPr>
                <a:grpSpLocks/>
              </p:cNvGrpSpPr>
              <p:nvPr/>
            </p:nvGrpSpPr>
            <p:grpSpPr bwMode="auto">
              <a:xfrm>
                <a:off x="4263722" y="2844474"/>
                <a:ext cx="66663" cy="120651"/>
                <a:chOff x="5127" y="3283"/>
                <a:chExt cx="54" cy="85"/>
              </a:xfrm>
            </p:grpSpPr>
            <p:sp>
              <p:nvSpPr>
                <p:cNvPr id="40008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09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62" name="Rectangle 61"/>
              <p:cNvSpPr/>
              <p:nvPr/>
            </p:nvSpPr>
            <p:spPr>
              <a:xfrm>
                <a:off x="4142283" y="2972024"/>
                <a:ext cx="171791" cy="113458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966" name="Group 117"/>
            <p:cNvGrpSpPr>
              <a:grpSpLocks/>
            </p:cNvGrpSpPr>
            <p:nvPr/>
          </p:nvGrpSpPr>
          <p:grpSpPr bwMode="auto">
            <a:xfrm>
              <a:off x="5166376" y="2112131"/>
              <a:ext cx="164264" cy="213089"/>
              <a:chOff x="4131511" y="2844436"/>
              <a:chExt cx="200025" cy="241664"/>
            </a:xfrm>
          </p:grpSpPr>
          <p:grpSp>
            <p:nvGrpSpPr>
              <p:cNvPr id="39994" name="Group 31"/>
              <p:cNvGrpSpPr>
                <a:grpSpLocks/>
              </p:cNvGrpSpPr>
              <p:nvPr/>
            </p:nvGrpSpPr>
            <p:grpSpPr bwMode="auto">
              <a:xfrm>
                <a:off x="4130372" y="2844474"/>
                <a:ext cx="66663" cy="120651"/>
                <a:chOff x="5127" y="3283"/>
                <a:chExt cx="54" cy="85"/>
              </a:xfrm>
            </p:grpSpPr>
            <p:sp>
              <p:nvSpPr>
                <p:cNvPr id="4000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03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995" name="Group 31"/>
              <p:cNvGrpSpPr>
                <a:grpSpLocks/>
              </p:cNvGrpSpPr>
              <p:nvPr/>
            </p:nvGrpSpPr>
            <p:grpSpPr bwMode="auto">
              <a:xfrm>
                <a:off x="4195904" y="2844474"/>
                <a:ext cx="66663" cy="120651"/>
                <a:chOff x="5127" y="3283"/>
                <a:chExt cx="54" cy="85"/>
              </a:xfrm>
            </p:grpSpPr>
            <p:sp>
              <p:nvSpPr>
                <p:cNvPr id="4000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00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996" name="Group 31"/>
              <p:cNvGrpSpPr>
                <a:grpSpLocks/>
              </p:cNvGrpSpPr>
              <p:nvPr/>
            </p:nvGrpSpPr>
            <p:grpSpPr bwMode="auto">
              <a:xfrm>
                <a:off x="4263722" y="2844474"/>
                <a:ext cx="66663" cy="120651"/>
                <a:chOff x="5127" y="3283"/>
                <a:chExt cx="54" cy="85"/>
              </a:xfrm>
            </p:grpSpPr>
            <p:sp>
              <p:nvSpPr>
                <p:cNvPr id="39998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999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73" name="Rectangle 72"/>
              <p:cNvSpPr/>
              <p:nvPr/>
            </p:nvSpPr>
            <p:spPr>
              <a:xfrm>
                <a:off x="4142283" y="2972153"/>
                <a:ext cx="171791" cy="11345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967" name="Group 176"/>
            <p:cNvGrpSpPr>
              <a:grpSpLocks/>
            </p:cNvGrpSpPr>
            <p:nvPr/>
          </p:nvGrpSpPr>
          <p:grpSpPr bwMode="auto">
            <a:xfrm>
              <a:off x="3385201" y="2121656"/>
              <a:ext cx="164264" cy="213089"/>
              <a:chOff x="4131511" y="2844436"/>
              <a:chExt cx="200025" cy="241664"/>
            </a:xfrm>
          </p:grpSpPr>
          <p:grpSp>
            <p:nvGrpSpPr>
              <p:cNvPr id="39984" name="Group 31"/>
              <p:cNvGrpSpPr>
                <a:grpSpLocks/>
              </p:cNvGrpSpPr>
              <p:nvPr/>
            </p:nvGrpSpPr>
            <p:grpSpPr bwMode="auto">
              <a:xfrm>
                <a:off x="4130372" y="2844474"/>
                <a:ext cx="66663" cy="120651"/>
                <a:chOff x="5127" y="3283"/>
                <a:chExt cx="54" cy="85"/>
              </a:xfrm>
            </p:grpSpPr>
            <p:sp>
              <p:nvSpPr>
                <p:cNvPr id="3999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993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985" name="Group 31"/>
              <p:cNvGrpSpPr>
                <a:grpSpLocks/>
              </p:cNvGrpSpPr>
              <p:nvPr/>
            </p:nvGrpSpPr>
            <p:grpSpPr bwMode="auto">
              <a:xfrm>
                <a:off x="4195904" y="2844474"/>
                <a:ext cx="66663" cy="120651"/>
                <a:chOff x="5127" y="3283"/>
                <a:chExt cx="54" cy="85"/>
              </a:xfrm>
            </p:grpSpPr>
            <p:sp>
              <p:nvSpPr>
                <p:cNvPr id="3999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99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986" name="Group 31"/>
              <p:cNvGrpSpPr>
                <a:grpSpLocks/>
              </p:cNvGrpSpPr>
              <p:nvPr/>
            </p:nvGrpSpPr>
            <p:grpSpPr bwMode="auto">
              <a:xfrm>
                <a:off x="4263722" y="2844474"/>
                <a:ext cx="66663" cy="120651"/>
                <a:chOff x="5127" y="3283"/>
                <a:chExt cx="54" cy="85"/>
              </a:xfrm>
            </p:grpSpPr>
            <p:sp>
              <p:nvSpPr>
                <p:cNvPr id="39988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989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84" name="Rectangle 83"/>
              <p:cNvSpPr/>
              <p:nvPr/>
            </p:nvSpPr>
            <p:spPr>
              <a:xfrm>
                <a:off x="4143389" y="2971437"/>
                <a:ext cx="171790" cy="11345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968" name="Group 187"/>
            <p:cNvGrpSpPr>
              <a:grpSpLocks/>
            </p:cNvGrpSpPr>
            <p:nvPr/>
          </p:nvGrpSpPr>
          <p:grpSpPr bwMode="auto">
            <a:xfrm>
              <a:off x="4301282" y="2465677"/>
              <a:ext cx="164264" cy="213089"/>
              <a:chOff x="4131511" y="2844436"/>
              <a:chExt cx="200025" cy="241664"/>
            </a:xfrm>
          </p:grpSpPr>
          <p:grpSp>
            <p:nvGrpSpPr>
              <p:cNvPr id="39974" name="Group 31"/>
              <p:cNvGrpSpPr>
                <a:grpSpLocks/>
              </p:cNvGrpSpPr>
              <p:nvPr/>
            </p:nvGrpSpPr>
            <p:grpSpPr bwMode="auto">
              <a:xfrm>
                <a:off x="4130372" y="2844474"/>
                <a:ext cx="66663" cy="120651"/>
                <a:chOff x="5127" y="3283"/>
                <a:chExt cx="54" cy="85"/>
              </a:xfrm>
            </p:grpSpPr>
            <p:sp>
              <p:nvSpPr>
                <p:cNvPr id="3998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983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975" name="Group 31"/>
              <p:cNvGrpSpPr>
                <a:grpSpLocks/>
              </p:cNvGrpSpPr>
              <p:nvPr/>
            </p:nvGrpSpPr>
            <p:grpSpPr bwMode="auto">
              <a:xfrm>
                <a:off x="4195904" y="2844474"/>
                <a:ext cx="66663" cy="120651"/>
                <a:chOff x="5127" y="3283"/>
                <a:chExt cx="54" cy="85"/>
              </a:xfrm>
            </p:grpSpPr>
            <p:sp>
              <p:nvSpPr>
                <p:cNvPr id="39980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981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976" name="Group 31"/>
              <p:cNvGrpSpPr>
                <a:grpSpLocks/>
              </p:cNvGrpSpPr>
              <p:nvPr/>
            </p:nvGrpSpPr>
            <p:grpSpPr bwMode="auto">
              <a:xfrm>
                <a:off x="4263722" y="2844474"/>
                <a:ext cx="66663" cy="120651"/>
                <a:chOff x="5127" y="3283"/>
                <a:chExt cx="54" cy="85"/>
              </a:xfrm>
            </p:grpSpPr>
            <p:sp>
              <p:nvSpPr>
                <p:cNvPr id="39978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5153" y="3323"/>
                  <a:ext cx="2" cy="4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979" name="AutoShape 33"/>
                <p:cNvSpPr>
                  <a:spLocks noChangeArrowheads="1"/>
                </p:cNvSpPr>
                <p:nvPr/>
              </p:nvSpPr>
              <p:spPr bwMode="auto">
                <a:xfrm flipV="1">
                  <a:off x="5127" y="3283"/>
                  <a:ext cx="54" cy="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endParaRPr lang="en-US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95" name="Rectangle 94"/>
              <p:cNvSpPr/>
              <p:nvPr/>
            </p:nvSpPr>
            <p:spPr>
              <a:xfrm>
                <a:off x="4143150" y="2972078"/>
                <a:ext cx="171791" cy="113458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9969" name="Line 15"/>
            <p:cNvSpPr>
              <a:spLocks noChangeShapeType="1"/>
            </p:cNvSpPr>
            <p:nvPr/>
          </p:nvSpPr>
          <p:spPr bwMode="auto">
            <a:xfrm flipH="1">
              <a:off x="4944202" y="2813800"/>
              <a:ext cx="1587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970" name="Line 42"/>
            <p:cNvSpPr>
              <a:spLocks noChangeShapeType="1"/>
            </p:cNvSpPr>
            <p:nvPr/>
          </p:nvSpPr>
          <p:spPr bwMode="auto">
            <a:xfrm flipH="1">
              <a:off x="3914972" y="2240712"/>
              <a:ext cx="1588" cy="619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39971" name="Group 127"/>
            <p:cNvGrpSpPr>
              <a:grpSpLocks/>
            </p:cNvGrpSpPr>
            <p:nvPr/>
          </p:nvGrpSpPr>
          <p:grpSpPr bwMode="auto">
            <a:xfrm>
              <a:off x="3186288" y="1771861"/>
              <a:ext cx="1425575" cy="1436028"/>
              <a:chOff x="3186288" y="1771861"/>
              <a:chExt cx="1425575" cy="1436028"/>
            </a:xfrm>
          </p:grpSpPr>
          <p:sp>
            <p:nvSpPr>
              <p:cNvPr id="39972" name="Oval 47"/>
              <p:cNvSpPr>
                <a:spLocks noChangeArrowheads="1"/>
              </p:cNvSpPr>
              <p:nvPr/>
            </p:nvSpPr>
            <p:spPr bwMode="auto">
              <a:xfrm rot="-1262261">
                <a:off x="3186288" y="1771861"/>
                <a:ext cx="1425575" cy="354629"/>
              </a:xfrm>
              <a:prstGeom prst="ellipse">
                <a:avLst/>
              </a:pr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973" name="Oval 47"/>
              <p:cNvSpPr>
                <a:spLocks noChangeArrowheads="1"/>
              </p:cNvSpPr>
              <p:nvPr/>
            </p:nvSpPr>
            <p:spPr bwMode="auto">
              <a:xfrm rot="-6403564">
                <a:off x="2905231" y="2428158"/>
                <a:ext cx="1204832" cy="354629"/>
              </a:xfrm>
              <a:prstGeom prst="ellipse">
                <a:avLst/>
              </a:prstGeom>
              <a:noFill/>
              <a:ln w="28575">
                <a:solidFill>
                  <a:srgbClr val="0033CC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781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904E0C25-1495-4547-AAD9-8E88501F8E7D}" type="slidenum">
              <a:rPr lang="zh-CN" altLang="en-US" sz="1400" smtClean="0">
                <a:solidFill>
                  <a:srgbClr val="FFFFFF"/>
                </a:solidFill>
                <a:ea typeface="SimSun" pitchFamily="2" charset="-122"/>
              </a:rPr>
              <a:pPr algn="ctr"/>
              <a:t>37</a:t>
            </a:fld>
            <a:endParaRPr lang="en-US" altLang="zh-CN" sz="1400" smtClean="0">
              <a:solidFill>
                <a:srgbClr val="FFFFFF"/>
              </a:solidFill>
              <a:ea typeface="SimSun" pitchFamily="2" charset="-122"/>
            </a:endParaRPr>
          </a:p>
        </p:txBody>
      </p:sp>
      <p:pic>
        <p:nvPicPr>
          <p:cNvPr id="28675" name="Picture 6" descr="new_ar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86200"/>
            <a:ext cx="833437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 descr="trad_arr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3820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5986" name="Rectangle 2"/>
          <p:cNvSpPr>
            <a:spLocks noChangeArrowheads="1"/>
          </p:cNvSpPr>
          <p:nvPr/>
        </p:nvSpPr>
        <p:spPr bwMode="auto">
          <a:xfrm>
            <a:off x="0" y="2743200"/>
            <a:ext cx="91440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Linear cellular array, one-dimensional, downlink, single cell processing</a:t>
            </a: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best models the system along a highway [</a:t>
            </a:r>
            <a:r>
              <a:rPr kumimoji="1" lang="en-US" altLang="zh-CN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Wyner</a:t>
            </a: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1994]</a:t>
            </a: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Full cooperation leads to fundamental performance limit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More practical scheme: adjacent base station cooperation</a:t>
            </a:r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457200"/>
          </a:xfrm>
          <a:noFill/>
        </p:spPr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System Model</a:t>
            </a:r>
          </a:p>
        </p:txBody>
      </p:sp>
    </p:spTree>
    <p:extLst>
      <p:ext uri="{BB962C8B-B14F-4D97-AF65-F5344CB8AC3E}">
        <p14:creationId xmlns:p14="http://schemas.microsoft.com/office/powerpoint/2010/main" val="93359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C20EBBD4-50F8-4C08-AAC9-11601DE10681}" type="slidenum">
              <a:rPr lang="zh-CN" altLang="en-US" sz="1400" smtClean="0">
                <a:solidFill>
                  <a:srgbClr val="FFFFFF"/>
                </a:solidFill>
                <a:ea typeface="SimSun" pitchFamily="2" charset="-122"/>
              </a:rPr>
              <a:pPr algn="ctr"/>
              <a:t>38</a:t>
            </a:fld>
            <a:endParaRPr lang="en-US" altLang="zh-CN" sz="1400" smtClean="0">
              <a:solidFill>
                <a:srgbClr val="FFFFFF"/>
              </a:solidFill>
              <a:ea typeface="SimSun" pitchFamily="2" charset="-122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457200"/>
          </a:xfrm>
          <a:noFill/>
        </p:spPr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Channel Assignment</a:t>
            </a:r>
          </a:p>
        </p:txBody>
      </p:sp>
      <p:sp>
        <p:nvSpPr>
          <p:cNvPr id="434180" name="Rectangle 4"/>
          <p:cNvSpPr>
            <a:spLocks noChangeArrowheads="1"/>
          </p:cNvSpPr>
          <p:nvPr/>
        </p:nvSpPr>
        <p:spPr bwMode="auto">
          <a:xfrm>
            <a:off x="-228600" y="3368675"/>
            <a:ext cx="91440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Intra-cell FDMA, K users per cell</a:t>
            </a:r>
            <a:r>
              <a:rPr kumimoji="1" lang="en-US" altLang="zh-CN" sz="2000" dirty="0">
                <a:solidFill>
                  <a:srgbClr val="FFFFFF"/>
                </a:solidFill>
                <a:ea typeface="SimSun" pitchFamily="2" charset="-122"/>
              </a:rPr>
              <a:t>,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total bandwidth in the system </a:t>
            </a:r>
            <a:r>
              <a:rPr kumimoji="1" lang="en-US" altLang="zh-CN" sz="2000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K·Bm</a:t>
            </a: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Bandwidth allocated to each user </a:t>
            </a: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maximum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bandwidth </a:t>
            </a:r>
            <a:r>
              <a:rPr kumimoji="1" lang="en-US" altLang="zh-CN" sz="2000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Bm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, corresponding to channel reuse in each cell </a:t>
            </a: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may opt for a fraction of bandwidth, based on channel strength</a:t>
            </a:r>
          </a:p>
          <a:p>
            <a:pPr lvl="3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increased reuse distance,  reduced CCI &amp; possibly higher rate</a:t>
            </a:r>
          </a:p>
        </p:txBody>
      </p:sp>
      <p:pic>
        <p:nvPicPr>
          <p:cNvPr id="29701" name="Picture 5" descr="chann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893888"/>
            <a:ext cx="80772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15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AA262340-ACB1-41DB-B24D-9D1EA05B711B}" type="slidenum">
              <a:rPr lang="zh-CN" altLang="en-US" sz="1400" smtClean="0">
                <a:solidFill>
                  <a:srgbClr val="FFFFFF"/>
                </a:solidFill>
                <a:ea typeface="SimSun" pitchFamily="2" charset="-122"/>
              </a:rPr>
              <a:pPr algn="ctr"/>
              <a:t>39</a:t>
            </a:fld>
            <a:endParaRPr lang="en-US" altLang="zh-CN" sz="1400" smtClean="0">
              <a:solidFill>
                <a:srgbClr val="FFFFFF"/>
              </a:solidFill>
              <a:ea typeface="SimSun" pitchFamily="2" charset="-122"/>
            </a:endParaRPr>
          </a:p>
        </p:txBody>
      </p:sp>
      <p:pic>
        <p:nvPicPr>
          <p:cNvPr id="2055" name="Picture 4" descr="awgnr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395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7010" name="Rectangle 2"/>
          <p:cNvSpPr>
            <a:spLocks noChangeArrowheads="1"/>
          </p:cNvSpPr>
          <p:nvPr/>
        </p:nvSpPr>
        <p:spPr bwMode="auto">
          <a:xfrm>
            <a:off x="4419600" y="1414463"/>
            <a:ext cx="4495800" cy="387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Path loss only,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receive power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 A: path loss at unit distance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 </a:t>
            </a:r>
            <a:r>
              <a:rPr kumimoji="1" lang="el-GR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γ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:  path-loss exponent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sz="12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Receive SINR</a:t>
            </a: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 L: cell radius. N</a:t>
            </a:r>
            <a:r>
              <a:rPr kumimoji="1" lang="en-US" altLang="zh-CN" sz="11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0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: noise power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sz="12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Optimal reuse factor</a:t>
            </a: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5181600" y="3455988"/>
          <a:ext cx="32766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4" name="Equation" r:id="rId4" imgW="1676160" imgH="495000" progId="Equation.3">
                  <p:embed/>
                </p:oleObj>
              </mc:Choice>
              <mc:Fallback>
                <p:oleObj name="Equation" r:id="rId4" imgW="167616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455988"/>
                        <a:ext cx="3276600" cy="8540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Rectangle 3"/>
          <p:cNvSpPr>
            <a:spLocks noGrp="1" noChangeArrowheads="1"/>
          </p:cNvSpPr>
          <p:nvPr>
            <p:ph type="title"/>
          </p:nvPr>
        </p:nvSpPr>
        <p:spPr>
          <a:xfrm>
            <a:off x="217488" y="708025"/>
            <a:ext cx="8458200" cy="457200"/>
          </a:xfrm>
          <a:noFill/>
        </p:spPr>
        <p:txBody>
          <a:bodyPr/>
          <a:lstStyle/>
          <a:p>
            <a:pPr eaLnBrk="1" hangingPunct="1"/>
            <a:r>
              <a:rPr lang="en-US" altLang="zh-CN" sz="3600" smtClean="0">
                <a:ea typeface="SimSun" pitchFamily="2" charset="-122"/>
              </a:rPr>
              <a:t>Single Base Station Transmission: AWGN</a:t>
            </a:r>
          </a:p>
        </p:txBody>
      </p:sp>
      <p:sp>
        <p:nvSpPr>
          <p:cNvPr id="2058" name="Rectangle 9"/>
          <p:cNvSpPr>
            <a:spLocks noChangeArrowheads="1"/>
          </p:cNvSpPr>
          <p:nvPr/>
        </p:nvSpPr>
        <p:spPr bwMode="auto">
          <a:xfrm>
            <a:off x="5638800" y="1673225"/>
            <a:ext cx="2619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9" rIns="91436" bIns="45719">
            <a:spAutoFit/>
          </a:bodyPr>
          <a:lstStyle>
            <a:lvl1pPr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zh-CN" altLang="en-US" sz="2200" smtClean="0">
                <a:solidFill>
                  <a:srgbClr val="000066"/>
                </a:solidFill>
                <a:latin typeface="Arial" pitchFamily="34" charset="0"/>
                <a:ea typeface="SimSun" pitchFamily="2" charset="-122"/>
              </a:rPr>
              <a:t> </a:t>
            </a:r>
            <a:endParaRPr kumimoji="1" lang="zh-CN" altLang="en-US" sz="2200" i="1" smtClean="0">
              <a:solidFill>
                <a:srgbClr val="000066"/>
              </a:solidFill>
              <a:latin typeface="Arial" pitchFamily="34" charset="0"/>
              <a:ea typeface="SimSun" pitchFamily="2" charset="-122"/>
            </a:endParaRPr>
          </a:p>
        </p:txBody>
      </p:sp>
      <p:graphicFrame>
        <p:nvGraphicFramePr>
          <p:cNvPr id="2051" name="Object 17"/>
          <p:cNvGraphicFramePr>
            <a:graphicFrameLocks noChangeAspect="1"/>
          </p:cNvGraphicFramePr>
          <p:nvPr/>
        </p:nvGraphicFramePr>
        <p:xfrm>
          <a:off x="5827713" y="1795463"/>
          <a:ext cx="202088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5" name="Equation" r:id="rId6" imgW="1104840" imgH="241200" progId="Equation.3">
                  <p:embed/>
                </p:oleObj>
              </mc:Choice>
              <mc:Fallback>
                <p:oleObj name="Equation" r:id="rId6" imgW="1104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7713" y="1795463"/>
                        <a:ext cx="2020887" cy="3905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18"/>
          <p:cNvGraphicFramePr>
            <a:graphicFrameLocks noChangeAspect="1"/>
          </p:cNvGraphicFramePr>
          <p:nvPr/>
        </p:nvGraphicFramePr>
        <p:xfrm>
          <a:off x="5486400" y="5208588"/>
          <a:ext cx="32162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6" name="Equation" r:id="rId8" imgW="1790640" imgH="228600" progId="Equation.3">
                  <p:embed/>
                </p:oleObj>
              </mc:Choice>
              <mc:Fallback>
                <p:oleObj name="Equation" r:id="rId8" imgW="1790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208588"/>
                        <a:ext cx="3216275" cy="3968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19"/>
          <p:cNvGraphicFramePr>
            <a:graphicFrameLocks noChangeAspect="1"/>
          </p:cNvGraphicFramePr>
          <p:nvPr/>
        </p:nvGraphicFramePr>
        <p:xfrm>
          <a:off x="6954838" y="3167063"/>
          <a:ext cx="1166812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7" name="Equation" r:id="rId10" imgW="596880" imgH="203040" progId="Equation.3">
                  <p:embed/>
                </p:oleObj>
              </mc:Choice>
              <mc:Fallback>
                <p:oleObj name="Equation" r:id="rId10" imgW="596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4838" y="3167063"/>
                        <a:ext cx="1166812" cy="3508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7028" name="Rectangle 20"/>
          <p:cNvSpPr>
            <a:spLocks noChangeArrowheads="1"/>
          </p:cNvSpPr>
          <p:nvPr/>
        </p:nvSpPr>
        <p:spPr bwMode="auto">
          <a:xfrm>
            <a:off x="152400" y="5243513"/>
            <a:ext cx="9144000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20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20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Observations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Mobile close to base station -&gt; strong channel, small reuse distance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Reuse factor changes (1 -&gt; ½) at transition distance d</a:t>
            </a:r>
            <a:r>
              <a:rPr kumimoji="1" lang="en-US" altLang="zh-CN" sz="1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T</a:t>
            </a:r>
            <a:r>
              <a:rPr kumimoji="1" lang="en-US" altLang="zh-CN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= 0.62 mile</a:t>
            </a:r>
            <a:endParaRPr kumimoji="1" lang="en-US" altLang="zh-CN" sz="120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554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367463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FAB26D46-7D9A-4941-946E-7C2E9B200095}" type="slidenum">
              <a:rPr lang="zh-CN" altLang="en-US" sz="1400" smtClean="0">
                <a:solidFill>
                  <a:srgbClr val="FFFFFF"/>
                </a:solidFill>
                <a:ea typeface="SimSun" pitchFamily="2" charset="-122"/>
              </a:rPr>
              <a:pPr algn="ctr"/>
              <a:t>40</a:t>
            </a:fld>
            <a:endParaRPr lang="en-US" altLang="zh-CN" sz="1400" smtClean="0">
              <a:solidFill>
                <a:srgbClr val="FFFFFF"/>
              </a:solidFill>
              <a:ea typeface="SimSun" pitchFamily="2" charset="-122"/>
            </a:endParaRPr>
          </a:p>
        </p:txBody>
      </p:sp>
      <p:pic>
        <p:nvPicPr>
          <p:cNvPr id="3077" name="Picture 11" descr="fa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53340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8035" name="Rectangle 3"/>
          <p:cNvSpPr>
            <a:spLocks noChangeArrowheads="1"/>
          </p:cNvSpPr>
          <p:nvPr/>
        </p:nvSpPr>
        <p:spPr bwMode="auto">
          <a:xfrm>
            <a:off x="4343400" y="1447800"/>
            <a:ext cx="5105400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Environment with rich scatters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Applies if channel coherence time shorter than delay constraint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12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Receive power</a:t>
            </a: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 g: exponentially distributed </a:t>
            </a:r>
            <a:r>
              <a:rPr kumimoji="1" lang="en-US" altLang="zh-CN" sz="2000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r.v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.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sz="12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Optimal reuse factor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20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12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FFFFFF"/>
                </a:solidFill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Lower bound: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random signal</a:t>
            </a:r>
            <a:endParaRPr kumimoji="1" lang="en-US" altLang="zh-CN" sz="2000" dirty="0">
              <a:solidFill>
                <a:srgbClr val="FFFFFF"/>
              </a:solidFill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Upper bound: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random interference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 </a:t>
            </a:r>
          </a:p>
        </p:txBody>
      </p:sp>
      <p:sp>
        <p:nvSpPr>
          <p:cNvPr id="3079" name="Rectangle 5"/>
          <p:cNvSpPr>
            <a:spLocks noGrp="1" noChangeArrowheads="1"/>
          </p:cNvSpPr>
          <p:nvPr>
            <p:ph type="title"/>
          </p:nvPr>
        </p:nvSpPr>
        <p:spPr>
          <a:xfrm>
            <a:off x="261938" y="587375"/>
            <a:ext cx="8458200" cy="457200"/>
          </a:xfrm>
          <a:noFill/>
        </p:spPr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Rayleigh Fast Fading Channel</a:t>
            </a:r>
          </a:p>
        </p:txBody>
      </p:sp>
      <p:sp>
        <p:nvSpPr>
          <p:cNvPr id="3080" name="Rectangle 6"/>
          <p:cNvSpPr>
            <a:spLocks noChangeArrowheads="1"/>
          </p:cNvSpPr>
          <p:nvPr/>
        </p:nvSpPr>
        <p:spPr bwMode="auto">
          <a:xfrm>
            <a:off x="5638800" y="1695450"/>
            <a:ext cx="2619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9" rIns="91436" bIns="45719">
            <a:spAutoFit/>
          </a:bodyPr>
          <a:lstStyle>
            <a:lvl1pPr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zh-CN" altLang="en-US" sz="2200" smtClean="0">
                <a:solidFill>
                  <a:srgbClr val="000066"/>
                </a:solidFill>
                <a:latin typeface="Arial" pitchFamily="34" charset="0"/>
                <a:ea typeface="SimSun" pitchFamily="2" charset="-122"/>
              </a:rPr>
              <a:t> </a:t>
            </a:r>
            <a:endParaRPr kumimoji="1" lang="zh-CN" altLang="en-US" sz="2200" i="1" smtClean="0">
              <a:solidFill>
                <a:srgbClr val="000066"/>
              </a:solidFill>
              <a:latin typeface="Arial" pitchFamily="34" charset="0"/>
              <a:ea typeface="SimSun" pitchFamily="2" charset="-122"/>
            </a:endParaRPr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6934200" y="2732088"/>
          <a:ext cx="19748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74" name="Equation" r:id="rId4" imgW="1079280" imgH="241200" progId="Equation.3">
                  <p:embed/>
                </p:oleObj>
              </mc:Choice>
              <mc:Fallback>
                <p:oleObj name="Equation" r:id="rId4" imgW="1079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732088"/>
                        <a:ext cx="1974850" cy="3905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5181600" y="4094163"/>
          <a:ext cx="38481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75" name="Equation" r:id="rId6" imgW="2120760" imgH="241200" progId="Equation.3">
                  <p:embed/>
                </p:oleObj>
              </mc:Choice>
              <mc:Fallback>
                <p:oleObj name="Equation" r:id="rId6" imgW="21207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094163"/>
                        <a:ext cx="3848100" cy="41751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042" name="Rectangle 10"/>
          <p:cNvSpPr>
            <a:spLocks noChangeArrowheads="1"/>
          </p:cNvSpPr>
          <p:nvPr/>
        </p:nvSpPr>
        <p:spPr bwMode="auto">
          <a:xfrm>
            <a:off x="76200" y="5029200"/>
            <a:ext cx="9144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2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Observations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AWGN and fast fading yield similar performance</a:t>
            </a: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reuse factor changes (1 -&gt; ½)</a:t>
            </a:r>
            <a:r>
              <a:rPr kumimoji="1" lang="en-US" altLang="zh-CN" sz="2000" dirty="0">
                <a:solidFill>
                  <a:srgbClr val="FFFFFF"/>
                </a:solidFill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at transition distance </a:t>
            </a:r>
            <a:r>
              <a:rPr kumimoji="1" lang="en-US" altLang="zh-CN" sz="2000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d</a:t>
            </a:r>
            <a:r>
              <a:rPr kumimoji="1" lang="en-US" altLang="zh-CN" sz="1200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T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= 0.65 mile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Both “sandwiched” by same upper/lower bounds (small gap in between) </a:t>
            </a:r>
          </a:p>
        </p:txBody>
      </p:sp>
    </p:spTree>
    <p:extLst>
      <p:ext uri="{BB962C8B-B14F-4D97-AF65-F5344CB8AC3E}">
        <p14:creationId xmlns:p14="http://schemas.microsoft.com/office/powerpoint/2010/main" val="231635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FA442C61-9397-4BC9-9AA0-805626184B6B}" type="slidenum">
              <a:rPr lang="zh-CN" altLang="en-US" sz="1400" smtClean="0">
                <a:solidFill>
                  <a:srgbClr val="FFFFFF"/>
                </a:solidFill>
                <a:ea typeface="SimSun" pitchFamily="2" charset="-122"/>
              </a:rPr>
              <a:pPr algn="ctr"/>
              <a:t>41</a:t>
            </a:fld>
            <a:endParaRPr lang="en-US" altLang="zh-CN" sz="1400" smtClean="0">
              <a:solidFill>
                <a:srgbClr val="FFFFFF"/>
              </a:solidFill>
              <a:ea typeface="SimSun" pitchFamily="2" charset="-122"/>
            </a:endParaRPr>
          </a:p>
        </p:txBody>
      </p:sp>
      <p:pic>
        <p:nvPicPr>
          <p:cNvPr id="4100" name="Picture 9" descr="slow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9059" name="Rectangle 3"/>
          <p:cNvSpPr>
            <a:spLocks noChangeArrowheads="1"/>
          </p:cNvSpPr>
          <p:nvPr/>
        </p:nvSpPr>
        <p:spPr bwMode="auto">
          <a:xfrm>
            <a:off x="4191000" y="1577975"/>
            <a:ext cx="4953000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Stringent delay constraint, entire codeword falls in one fading state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12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Optimal reuse factor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20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20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Compare with AWGN/slow fading: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optimal reuse factor only depends on distance between mobile and base station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 </a:t>
            </a:r>
          </a:p>
        </p:txBody>
      </p:sp>
      <p:sp>
        <p:nvSpPr>
          <p:cNvPr id="4102" name="Rectangle 4"/>
          <p:cNvSpPr>
            <a:spLocks noGrp="1" noChangeArrowheads="1"/>
          </p:cNvSpPr>
          <p:nvPr>
            <p:ph type="title"/>
          </p:nvPr>
        </p:nvSpPr>
        <p:spPr>
          <a:xfrm>
            <a:off x="271463" y="522288"/>
            <a:ext cx="8458200" cy="457200"/>
          </a:xfrm>
          <a:noFill/>
        </p:spPr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Rayleigh Slow Fading Channel</a:t>
            </a:r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5638800" y="1836738"/>
            <a:ext cx="26193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9" rIns="91436" bIns="45719">
            <a:spAutoFit/>
          </a:bodyPr>
          <a:lstStyle>
            <a:lvl1pPr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zh-CN" altLang="en-US" sz="2200" smtClean="0">
                <a:solidFill>
                  <a:srgbClr val="000066"/>
                </a:solidFill>
                <a:latin typeface="Arial" pitchFamily="34" charset="0"/>
                <a:ea typeface="SimSun" pitchFamily="2" charset="-122"/>
              </a:rPr>
              <a:t> </a:t>
            </a:r>
            <a:endParaRPr kumimoji="1" lang="zh-CN" altLang="en-US" sz="2200" i="1" smtClean="0">
              <a:solidFill>
                <a:srgbClr val="000066"/>
              </a:solidFill>
              <a:latin typeface="Arial" pitchFamily="34" charset="0"/>
              <a:ea typeface="SimSun" pitchFamily="2" charset="-122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5257800" y="2859088"/>
          <a:ext cx="352583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196" name="Equation" r:id="rId4" imgW="1942920" imgH="228600" progId="Equation.3">
                  <p:embed/>
                </p:oleObj>
              </mc:Choice>
              <mc:Fallback>
                <p:oleObj name="Equation" r:id="rId4" imgW="1942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859088"/>
                        <a:ext cx="3525838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9064" name="Rectangle 8"/>
          <p:cNvSpPr>
            <a:spLocks noChangeArrowheads="1"/>
          </p:cNvSpPr>
          <p:nvPr/>
        </p:nvSpPr>
        <p:spPr bwMode="auto">
          <a:xfrm>
            <a:off x="0" y="5014913"/>
            <a:ext cx="914400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2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2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Observations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Optimal reuse factor random at each distance, also depends on fading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Larger reuse distance (1/</a:t>
            </a:r>
            <a:r>
              <a:rPr kumimoji="1" lang="el-GR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τ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&gt; 2) needed when mobiles close to cell edge	</a:t>
            </a: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1474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79A819BB-4B60-4B76-8321-5493AF4BC0CC}" type="slidenum">
              <a:rPr lang="zh-CN" altLang="en-US" sz="1400" smtClean="0">
                <a:solidFill>
                  <a:srgbClr val="FFFFFF"/>
                </a:solidFill>
                <a:ea typeface="SimSun" pitchFamily="2" charset="-122"/>
              </a:rPr>
              <a:pPr algn="ctr"/>
              <a:t>42</a:t>
            </a:fld>
            <a:endParaRPr lang="en-US" altLang="zh-CN" sz="1400" smtClean="0">
              <a:solidFill>
                <a:srgbClr val="FFFFFF"/>
              </a:solidFill>
              <a:ea typeface="SimSun" pitchFamily="2" charset="-122"/>
            </a:endParaRPr>
          </a:p>
        </p:txBody>
      </p:sp>
      <p:sp>
        <p:nvSpPr>
          <p:cNvPr id="430083" name="Rectangle 3"/>
          <p:cNvSpPr>
            <a:spLocks noChangeArrowheads="1"/>
          </p:cNvSpPr>
          <p:nvPr/>
        </p:nvSpPr>
        <p:spPr bwMode="auto">
          <a:xfrm>
            <a:off x="0" y="3048000"/>
            <a:ext cx="9144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Adjacent base station cooperation, effectively 2×1 MISO system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Channel gain vectors:  </a:t>
            </a: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signal                           interference</a:t>
            </a: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sz="20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defRPr/>
            </a:pP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Transmitter </a:t>
            </a:r>
            <a:r>
              <a:rPr kumimoji="1" lang="en-US" altLang="zh-CN" sz="2000" dirty="0" err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beamforming</a:t>
            </a: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optimal for isolated MISO system with per-base power constraint</a:t>
            </a: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suboptimal when interference present</a:t>
            </a:r>
          </a:p>
          <a:p>
            <a:pPr lvl="2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an initial choice to gain insight into system design</a:t>
            </a:r>
          </a:p>
        </p:txBody>
      </p:sp>
      <p:sp>
        <p:nvSpPr>
          <p:cNvPr id="5127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457200"/>
          </a:xfrm>
          <a:noFill/>
        </p:spPr>
        <p:txBody>
          <a:bodyPr/>
          <a:lstStyle/>
          <a:p>
            <a:pPr eaLnBrk="1" hangingPunct="1"/>
            <a:r>
              <a:rPr lang="en-US" altLang="zh-CN" sz="4400" smtClean="0">
                <a:ea typeface="SimSun" pitchFamily="2" charset="-122"/>
              </a:rPr>
              <a:t>Base Station Cooperation: AWGN</a:t>
            </a:r>
          </a:p>
        </p:txBody>
      </p:sp>
      <p:pic>
        <p:nvPicPr>
          <p:cNvPr id="5128" name="Picture 6" descr="channelg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254125"/>
            <a:ext cx="8596312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2" name="Object 7"/>
          <p:cNvGraphicFramePr>
            <a:graphicFrameLocks noChangeAspect="1"/>
          </p:cNvGraphicFramePr>
          <p:nvPr/>
        </p:nvGraphicFramePr>
        <p:xfrm>
          <a:off x="1893888" y="3897313"/>
          <a:ext cx="21653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4" name="Equation" r:id="rId4" imgW="1193760" imgH="507960" progId="Equation.3">
                  <p:embed/>
                </p:oleObj>
              </mc:Choice>
              <mc:Fallback>
                <p:oleObj name="Equation" r:id="rId4" imgW="11937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888" y="3897313"/>
                        <a:ext cx="2165350" cy="8794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8"/>
          <p:cNvGraphicFramePr>
            <a:graphicFrameLocks noChangeAspect="1"/>
          </p:cNvGraphicFramePr>
          <p:nvPr/>
        </p:nvGraphicFramePr>
        <p:xfrm>
          <a:off x="4833938" y="3843338"/>
          <a:ext cx="271938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5" name="Equation" r:id="rId6" imgW="1498320" imgH="533160" progId="Equation.3">
                  <p:embed/>
                </p:oleObj>
              </mc:Choice>
              <mc:Fallback>
                <p:oleObj name="Equation" r:id="rId6" imgW="149832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3938" y="3843338"/>
                        <a:ext cx="2719387" cy="9239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9"/>
          <p:cNvGraphicFramePr>
            <a:graphicFrameLocks noChangeAspect="1"/>
          </p:cNvGraphicFramePr>
          <p:nvPr/>
        </p:nvGraphicFramePr>
        <p:xfrm>
          <a:off x="3897313" y="4851400"/>
          <a:ext cx="24415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6" name="Equation" r:id="rId8" imgW="1346040" imgH="279360" progId="Equation.3">
                  <p:embed/>
                </p:oleObj>
              </mc:Choice>
              <mc:Fallback>
                <p:oleObj name="Equation" r:id="rId8" imgW="13460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7313" y="4851400"/>
                        <a:ext cx="2441575" cy="4826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4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fld id="{0C3D7856-D077-4000-93B2-A71268FA6C2B}" type="slidenum">
              <a:rPr lang="zh-CN" altLang="en-US" sz="1400" smtClean="0">
                <a:solidFill>
                  <a:srgbClr val="FFFFFF"/>
                </a:solidFill>
                <a:ea typeface="SimSun" pitchFamily="2" charset="-122"/>
              </a:rPr>
              <a:pPr algn="ctr"/>
              <a:t>43</a:t>
            </a:fld>
            <a:endParaRPr lang="en-US" altLang="zh-CN" sz="1400" smtClean="0">
              <a:solidFill>
                <a:srgbClr val="FFFFFF"/>
              </a:solidFill>
              <a:ea typeface="SimSun" pitchFamily="2" charset="-122"/>
            </a:endParaRPr>
          </a:p>
        </p:txBody>
      </p:sp>
      <p:pic>
        <p:nvPicPr>
          <p:cNvPr id="30723" name="Picture 8" descr="MI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6227" name="Rectangle 3"/>
          <p:cNvSpPr>
            <a:spLocks noChangeArrowheads="1"/>
          </p:cNvSpPr>
          <p:nvPr/>
        </p:nvSpPr>
        <p:spPr bwMode="auto">
          <a:xfrm>
            <a:off x="4191000" y="1004888"/>
            <a:ext cx="4953000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lvl="1"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no reuse channel in adjacent cell: to avoid base station serving user and interferer at the same time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12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reuse factor ½ optimal at all d: suppressing CCI without overly shrinking the bandwidth allocation </a:t>
            </a: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endParaRPr kumimoji="1" lang="en-US" altLang="zh-CN" sz="12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  <a:p>
            <a:pPr lvl="1"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bandwidth reduction (1-&gt; ½) over-shadows benefit from cooperation</a:t>
            </a:r>
            <a:endParaRPr kumimoji="1" lang="en-US" altLang="zh-CN" sz="20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  <p:sp>
        <p:nvSpPr>
          <p:cNvPr id="30725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457200"/>
          </a:xfrm>
          <a:noFill/>
        </p:spPr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Performance Comparison</a:t>
            </a:r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5638800" y="1401763"/>
            <a:ext cx="26193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9" rIns="91436" bIns="45719">
            <a:spAutoFit/>
          </a:bodyPr>
          <a:lstStyle>
            <a:lvl1pPr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44805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44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zh-CN" altLang="en-US" sz="2200" smtClean="0">
                <a:solidFill>
                  <a:srgbClr val="000066"/>
                </a:solidFill>
                <a:latin typeface="Arial" pitchFamily="34" charset="0"/>
                <a:ea typeface="SimSun" pitchFamily="2" charset="-122"/>
              </a:rPr>
              <a:t> </a:t>
            </a:r>
            <a:endParaRPr kumimoji="1" lang="zh-CN" altLang="en-US" sz="2200" i="1" smtClean="0">
              <a:solidFill>
                <a:srgbClr val="000066"/>
              </a:solidFill>
              <a:latin typeface="Arial" pitchFamily="34" charset="0"/>
              <a:ea typeface="SimSun" pitchFamily="2" charset="-122"/>
            </a:endParaRPr>
          </a:p>
        </p:txBody>
      </p:sp>
      <p:sp>
        <p:nvSpPr>
          <p:cNvPr id="436231" name="Rectangle 7"/>
          <p:cNvSpPr>
            <a:spLocks noChangeArrowheads="1"/>
          </p:cNvSpPr>
          <p:nvPr/>
        </p:nvSpPr>
        <p:spPr bwMode="auto">
          <a:xfrm>
            <a:off x="4659313" y="1546225"/>
            <a:ext cx="2286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Observations</a:t>
            </a:r>
            <a:endParaRPr kumimoji="1" lang="en-US" altLang="zh-CN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  <p:sp>
        <p:nvSpPr>
          <p:cNvPr id="436233" name="Rectangle 9"/>
          <p:cNvSpPr>
            <a:spLocks noChangeArrowheads="1"/>
          </p:cNvSpPr>
          <p:nvPr/>
        </p:nvSpPr>
        <p:spPr bwMode="auto">
          <a:xfrm>
            <a:off x="0" y="5014913"/>
            <a:ext cx="9144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9" rIns="91436" bIns="45719">
            <a:spAutoFit/>
          </a:bodyPr>
          <a:lstStyle/>
          <a:p>
            <a:pPr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Advantage of cooperation over single cell transmission: only prominent when users share the channel; limited with intra-cell TD/FD [Liang 06]</a:t>
            </a:r>
          </a:p>
          <a:p>
            <a:pPr defTabSz="3448050">
              <a:spcBef>
                <a:spcPct val="20000"/>
              </a:spcBef>
              <a:buClr>
                <a:srgbClr val="000066"/>
              </a:buClr>
              <a:buFontTx/>
              <a:buChar char="•"/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Remedy: allow more base stations to cooperate</a:t>
            </a:r>
          </a:p>
          <a:p>
            <a:pPr defTabSz="3448050">
              <a:spcBef>
                <a:spcPct val="20000"/>
              </a:spcBef>
              <a:buClr>
                <a:srgbClr val="000066"/>
              </a:buClr>
              <a:defRPr/>
            </a:pPr>
            <a:r>
              <a:rPr kumimoji="1" lang="en-US" altLang="zh-CN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 in the extreme case of full cooperation, channel reuse in every cell 		</a:t>
            </a:r>
          </a:p>
        </p:txBody>
      </p:sp>
    </p:spTree>
    <p:extLst>
      <p:ext uri="{BB962C8B-B14F-4D97-AF65-F5344CB8AC3E}">
        <p14:creationId xmlns:p14="http://schemas.microsoft.com/office/powerpoint/2010/main" val="21636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2725"/>
            <a:ext cx="8894763" cy="1143000"/>
          </a:xfrm>
        </p:spPr>
        <p:txBody>
          <a:bodyPr/>
          <a:lstStyle/>
          <a:p>
            <a:r>
              <a:rPr lang="en-US" altLang="en-US" sz="4400" smtClean="0"/>
              <a:t>Dynamic Resource Allocation</a:t>
            </a:r>
            <a:br>
              <a:rPr lang="en-US" altLang="en-US" sz="4400" smtClean="0"/>
            </a:br>
            <a:r>
              <a:rPr lang="en-US" altLang="en-US" sz="2400" i="1" smtClean="0"/>
              <a:t>Allocate resources as user and network conditions change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1809750"/>
            <a:ext cx="8329612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Resources: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Channels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Bandwidth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Power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Rate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Base stations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Access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Optimization criteria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Minimize blocking (voice only systems)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Maximize number of users (multiple classes)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Maximize “revenue”: utility function</a:t>
            </a:r>
          </a:p>
          <a:p>
            <a:pPr lvl="2">
              <a:lnSpc>
                <a:spcPct val="70000"/>
              </a:lnSpc>
            </a:pPr>
            <a:r>
              <a:rPr lang="en-US" altLang="en-US" smtClean="0"/>
              <a:t>Subject to some minimum performance for each user</a:t>
            </a:r>
          </a:p>
          <a:p>
            <a:pPr lvl="1">
              <a:lnSpc>
                <a:spcPct val="70000"/>
              </a:lnSpc>
            </a:pPr>
            <a:endParaRPr lang="en-US" altLang="en-US" sz="2400" smtClean="0"/>
          </a:p>
        </p:txBody>
      </p:sp>
      <p:grpSp>
        <p:nvGrpSpPr>
          <p:cNvPr id="36868" name="Group 4"/>
          <p:cNvGrpSpPr>
            <a:grpSpLocks/>
          </p:cNvGrpSpPr>
          <p:nvPr/>
        </p:nvGrpSpPr>
        <p:grpSpPr bwMode="auto">
          <a:xfrm>
            <a:off x="3727450" y="1706563"/>
            <a:ext cx="4916488" cy="3108325"/>
            <a:chOff x="412" y="1834"/>
            <a:chExt cx="3305" cy="2081"/>
          </a:xfrm>
        </p:grpSpPr>
        <p:grpSp>
          <p:nvGrpSpPr>
            <p:cNvPr id="36869" name="Group 5"/>
            <p:cNvGrpSpPr>
              <a:grpSpLocks/>
            </p:cNvGrpSpPr>
            <p:nvPr/>
          </p:nvGrpSpPr>
          <p:grpSpPr bwMode="auto">
            <a:xfrm>
              <a:off x="412" y="1834"/>
              <a:ext cx="3305" cy="2081"/>
              <a:chOff x="412" y="1834"/>
              <a:chExt cx="3305" cy="2081"/>
            </a:xfrm>
          </p:grpSpPr>
          <p:sp>
            <p:nvSpPr>
              <p:cNvPr id="36871" name="AutoShape 6"/>
              <p:cNvSpPr>
                <a:spLocks noChangeArrowheads="1"/>
              </p:cNvSpPr>
              <p:nvPr/>
            </p:nvSpPr>
            <p:spPr bwMode="auto">
              <a:xfrm>
                <a:off x="2289" y="3394"/>
                <a:ext cx="816" cy="514"/>
              </a:xfrm>
              <a:prstGeom prst="hexagon">
                <a:avLst>
                  <a:gd name="adj" fmla="val 39681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72" name="AutoShape 7"/>
              <p:cNvSpPr>
                <a:spLocks noChangeArrowheads="1"/>
              </p:cNvSpPr>
              <p:nvPr/>
            </p:nvSpPr>
            <p:spPr bwMode="auto">
              <a:xfrm>
                <a:off x="2291" y="2874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73" name="AutoShape 8"/>
              <p:cNvSpPr>
                <a:spLocks noChangeArrowheads="1"/>
              </p:cNvSpPr>
              <p:nvPr/>
            </p:nvSpPr>
            <p:spPr bwMode="auto">
              <a:xfrm>
                <a:off x="1065" y="2352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74" name="AutoShape 9"/>
              <p:cNvSpPr>
                <a:spLocks noChangeArrowheads="1"/>
              </p:cNvSpPr>
              <p:nvPr/>
            </p:nvSpPr>
            <p:spPr bwMode="auto">
              <a:xfrm>
                <a:off x="459" y="3139"/>
                <a:ext cx="814" cy="514"/>
              </a:xfrm>
              <a:prstGeom prst="hexagon">
                <a:avLst>
                  <a:gd name="adj" fmla="val 39584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75" name="AutoShape 10"/>
              <p:cNvSpPr>
                <a:spLocks noChangeArrowheads="1"/>
              </p:cNvSpPr>
              <p:nvPr/>
            </p:nvSpPr>
            <p:spPr bwMode="auto">
              <a:xfrm>
                <a:off x="460" y="2613"/>
                <a:ext cx="814" cy="514"/>
              </a:xfrm>
              <a:prstGeom prst="hexagon">
                <a:avLst>
                  <a:gd name="adj" fmla="val 39584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76" name="AutoShape 11"/>
              <p:cNvSpPr>
                <a:spLocks noChangeArrowheads="1"/>
              </p:cNvSpPr>
              <p:nvPr/>
            </p:nvSpPr>
            <p:spPr bwMode="auto">
              <a:xfrm>
                <a:off x="458" y="2095"/>
                <a:ext cx="814" cy="513"/>
              </a:xfrm>
              <a:prstGeom prst="hexagon">
                <a:avLst>
                  <a:gd name="adj" fmla="val 39661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77" name="Oval 12"/>
              <p:cNvSpPr>
                <a:spLocks noChangeArrowheads="1"/>
              </p:cNvSpPr>
              <p:nvPr/>
            </p:nvSpPr>
            <p:spPr bwMode="auto">
              <a:xfrm>
                <a:off x="850" y="2334"/>
                <a:ext cx="29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78" name="Oval 13"/>
              <p:cNvSpPr>
                <a:spLocks noChangeArrowheads="1"/>
              </p:cNvSpPr>
              <p:nvPr/>
            </p:nvSpPr>
            <p:spPr bwMode="auto">
              <a:xfrm>
                <a:off x="853" y="2853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79" name="Oval 14"/>
              <p:cNvSpPr>
                <a:spLocks noChangeArrowheads="1"/>
              </p:cNvSpPr>
              <p:nvPr/>
            </p:nvSpPr>
            <p:spPr bwMode="auto">
              <a:xfrm>
                <a:off x="851" y="3378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0" name="Oval 15"/>
              <p:cNvSpPr>
                <a:spLocks noChangeArrowheads="1"/>
              </p:cNvSpPr>
              <p:nvPr/>
            </p:nvSpPr>
            <p:spPr bwMode="auto">
              <a:xfrm>
                <a:off x="1459" y="2592"/>
                <a:ext cx="29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1" name="AutoShape 16"/>
              <p:cNvSpPr>
                <a:spLocks noChangeArrowheads="1"/>
              </p:cNvSpPr>
              <p:nvPr/>
            </p:nvSpPr>
            <p:spPr bwMode="auto">
              <a:xfrm>
                <a:off x="1071" y="1834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2" name="AutoShape 17"/>
              <p:cNvSpPr>
                <a:spLocks noChangeArrowheads="1"/>
              </p:cNvSpPr>
              <p:nvPr/>
            </p:nvSpPr>
            <p:spPr bwMode="auto">
              <a:xfrm>
                <a:off x="1683" y="209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3" name="AutoShape 18"/>
              <p:cNvSpPr>
                <a:spLocks noChangeArrowheads="1"/>
              </p:cNvSpPr>
              <p:nvPr/>
            </p:nvSpPr>
            <p:spPr bwMode="auto">
              <a:xfrm>
                <a:off x="2292" y="1834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4" name="Oval 19"/>
              <p:cNvSpPr>
                <a:spLocks noChangeArrowheads="1"/>
              </p:cNvSpPr>
              <p:nvPr/>
            </p:nvSpPr>
            <p:spPr bwMode="auto">
              <a:xfrm>
                <a:off x="2685" y="2074"/>
                <a:ext cx="27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5" name="Oval 20"/>
              <p:cNvSpPr>
                <a:spLocks noChangeArrowheads="1"/>
              </p:cNvSpPr>
              <p:nvPr/>
            </p:nvSpPr>
            <p:spPr bwMode="auto">
              <a:xfrm>
                <a:off x="1464" y="2074"/>
                <a:ext cx="28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6" name="Oval 21"/>
              <p:cNvSpPr>
                <a:spLocks noChangeArrowheads="1"/>
              </p:cNvSpPr>
              <p:nvPr/>
            </p:nvSpPr>
            <p:spPr bwMode="auto">
              <a:xfrm>
                <a:off x="2077" y="2337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7" name="AutoShape 22"/>
              <p:cNvSpPr>
                <a:spLocks noChangeArrowheads="1"/>
              </p:cNvSpPr>
              <p:nvPr/>
            </p:nvSpPr>
            <p:spPr bwMode="auto">
              <a:xfrm>
                <a:off x="1069" y="2881"/>
                <a:ext cx="815" cy="513"/>
              </a:xfrm>
              <a:prstGeom prst="hexagon">
                <a:avLst>
                  <a:gd name="adj" fmla="val 39710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8" name="AutoShape 23"/>
              <p:cNvSpPr>
                <a:spLocks noChangeArrowheads="1"/>
              </p:cNvSpPr>
              <p:nvPr/>
            </p:nvSpPr>
            <p:spPr bwMode="auto">
              <a:xfrm>
                <a:off x="1683" y="3136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89" name="Oval 24"/>
              <p:cNvSpPr>
                <a:spLocks noChangeArrowheads="1"/>
              </p:cNvSpPr>
              <p:nvPr/>
            </p:nvSpPr>
            <p:spPr bwMode="auto">
              <a:xfrm>
                <a:off x="1462" y="3120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0" name="Oval 25"/>
              <p:cNvSpPr>
                <a:spLocks noChangeArrowheads="1"/>
              </p:cNvSpPr>
              <p:nvPr/>
            </p:nvSpPr>
            <p:spPr bwMode="auto">
              <a:xfrm>
                <a:off x="2684" y="311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1" name="AutoShape 26"/>
              <p:cNvSpPr>
                <a:spLocks noChangeArrowheads="1"/>
              </p:cNvSpPr>
              <p:nvPr/>
            </p:nvSpPr>
            <p:spPr bwMode="auto">
              <a:xfrm>
                <a:off x="1069" y="3399"/>
                <a:ext cx="815" cy="516"/>
              </a:xfrm>
              <a:prstGeom prst="hexagon">
                <a:avLst>
                  <a:gd name="adj" fmla="val 39479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2" name="Oval 27"/>
              <p:cNvSpPr>
                <a:spLocks noChangeArrowheads="1"/>
              </p:cNvSpPr>
              <p:nvPr/>
            </p:nvSpPr>
            <p:spPr bwMode="auto">
              <a:xfrm>
                <a:off x="1462" y="3641"/>
                <a:ext cx="28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3" name="Oval 28"/>
              <p:cNvSpPr>
                <a:spLocks noChangeArrowheads="1"/>
              </p:cNvSpPr>
              <p:nvPr/>
            </p:nvSpPr>
            <p:spPr bwMode="auto">
              <a:xfrm>
                <a:off x="2077" y="3376"/>
                <a:ext cx="27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4" name="Oval 29"/>
              <p:cNvSpPr>
                <a:spLocks noChangeArrowheads="1"/>
              </p:cNvSpPr>
              <p:nvPr/>
            </p:nvSpPr>
            <p:spPr bwMode="auto">
              <a:xfrm>
                <a:off x="2682" y="363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5" name="AutoShape 30"/>
              <p:cNvSpPr>
                <a:spLocks noChangeArrowheads="1"/>
              </p:cNvSpPr>
              <p:nvPr/>
            </p:nvSpPr>
            <p:spPr bwMode="auto">
              <a:xfrm>
                <a:off x="1680" y="2613"/>
                <a:ext cx="814" cy="515"/>
              </a:xfrm>
              <a:prstGeom prst="hexagon">
                <a:avLst>
                  <a:gd name="adj" fmla="val 39507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6" name="AutoShape 31"/>
              <p:cNvSpPr>
                <a:spLocks noChangeArrowheads="1"/>
              </p:cNvSpPr>
              <p:nvPr/>
            </p:nvSpPr>
            <p:spPr bwMode="auto">
              <a:xfrm>
                <a:off x="2292" y="2353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7" name="Oval 32"/>
              <p:cNvSpPr>
                <a:spLocks noChangeArrowheads="1"/>
              </p:cNvSpPr>
              <p:nvPr/>
            </p:nvSpPr>
            <p:spPr bwMode="auto">
              <a:xfrm>
                <a:off x="2073" y="2854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8" name="Oval 33"/>
              <p:cNvSpPr>
                <a:spLocks noChangeArrowheads="1"/>
              </p:cNvSpPr>
              <p:nvPr/>
            </p:nvSpPr>
            <p:spPr bwMode="auto">
              <a:xfrm>
                <a:off x="2685" y="2593"/>
                <a:ext cx="27" cy="33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9" name="AutoShape 34"/>
              <p:cNvSpPr>
                <a:spLocks noChangeArrowheads="1"/>
              </p:cNvSpPr>
              <p:nvPr/>
            </p:nvSpPr>
            <p:spPr bwMode="auto">
              <a:xfrm>
                <a:off x="2902" y="313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chemeClr val="accent1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0" name="AutoShape 35"/>
              <p:cNvSpPr>
                <a:spLocks noChangeArrowheads="1"/>
              </p:cNvSpPr>
              <p:nvPr/>
            </p:nvSpPr>
            <p:spPr bwMode="auto">
              <a:xfrm>
                <a:off x="2899" y="2618"/>
                <a:ext cx="815" cy="515"/>
              </a:xfrm>
              <a:prstGeom prst="hexagon">
                <a:avLst>
                  <a:gd name="adj" fmla="val 39556"/>
                  <a:gd name="vf" fmla="val 115470"/>
                </a:avLst>
              </a:prstGeom>
              <a:solidFill>
                <a:srgbClr val="00867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1" name="AutoShape 36"/>
              <p:cNvSpPr>
                <a:spLocks noChangeArrowheads="1"/>
              </p:cNvSpPr>
              <p:nvPr/>
            </p:nvSpPr>
            <p:spPr bwMode="auto">
              <a:xfrm>
                <a:off x="2900" y="2097"/>
                <a:ext cx="815" cy="514"/>
              </a:xfrm>
              <a:prstGeom prst="hexagon">
                <a:avLst>
                  <a:gd name="adj" fmla="val 39633"/>
                  <a:gd name="vf" fmla="val 115470"/>
                </a:avLst>
              </a:prstGeom>
              <a:solidFill>
                <a:srgbClr val="3300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2" name="Oval 37"/>
              <p:cNvSpPr>
                <a:spLocks noChangeArrowheads="1"/>
              </p:cNvSpPr>
              <p:nvPr/>
            </p:nvSpPr>
            <p:spPr bwMode="auto">
              <a:xfrm>
                <a:off x="3293" y="2858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3" name="Oval 38"/>
              <p:cNvSpPr>
                <a:spLocks noChangeArrowheads="1"/>
              </p:cNvSpPr>
              <p:nvPr/>
            </p:nvSpPr>
            <p:spPr bwMode="auto">
              <a:xfrm>
                <a:off x="3294" y="2337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4" name="Oval 39"/>
              <p:cNvSpPr>
                <a:spLocks noChangeArrowheads="1"/>
              </p:cNvSpPr>
              <p:nvPr/>
            </p:nvSpPr>
            <p:spPr bwMode="auto">
              <a:xfrm>
                <a:off x="3295" y="3377"/>
                <a:ext cx="28" cy="34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5" name="Rectangle 40"/>
              <p:cNvSpPr>
                <a:spLocks noChangeArrowheads="1"/>
              </p:cNvSpPr>
              <p:nvPr/>
            </p:nvSpPr>
            <p:spPr bwMode="auto">
              <a:xfrm>
                <a:off x="1163" y="2370"/>
                <a:ext cx="63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altLang="en-US" sz="1200" smtClean="0">
                    <a:solidFill>
                      <a:srgbClr val="FFFFFF"/>
                    </a:solidFill>
                    <a:latin typeface="Arial Black" pitchFamily="34" charset="0"/>
                  </a:rPr>
                  <a:t>BASE</a:t>
                </a:r>
              </a:p>
              <a:p>
                <a:pPr algn="ctr"/>
                <a:r>
                  <a:rPr lang="en-US" altLang="en-US" sz="1200" smtClean="0">
                    <a:solidFill>
                      <a:srgbClr val="FFFFFF"/>
                    </a:solidFill>
                    <a:latin typeface="Arial Black" pitchFamily="34" charset="0"/>
                  </a:rPr>
                  <a:t>STATION</a:t>
                </a:r>
              </a:p>
            </p:txBody>
          </p:sp>
          <p:sp>
            <p:nvSpPr>
              <p:cNvPr id="36906" name="Line 41"/>
              <p:cNvSpPr>
                <a:spLocks noChangeShapeType="1"/>
              </p:cNvSpPr>
              <p:nvPr/>
            </p:nvSpPr>
            <p:spPr bwMode="auto">
              <a:xfrm>
                <a:off x="1603" y="2728"/>
                <a:ext cx="0" cy="72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7" name="Line 42"/>
              <p:cNvSpPr>
                <a:spLocks noChangeShapeType="1"/>
              </p:cNvSpPr>
              <p:nvPr/>
            </p:nvSpPr>
            <p:spPr bwMode="auto">
              <a:xfrm>
                <a:off x="2248" y="2642"/>
                <a:ext cx="0" cy="7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8" name="Line 43"/>
              <p:cNvSpPr>
                <a:spLocks noChangeShapeType="1"/>
              </p:cNvSpPr>
              <p:nvPr/>
            </p:nvSpPr>
            <p:spPr bwMode="auto">
              <a:xfrm>
                <a:off x="412" y="3043"/>
                <a:ext cx="73" cy="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9" name="Freeform 44"/>
              <p:cNvSpPr>
                <a:spLocks/>
              </p:cNvSpPr>
              <p:nvPr/>
            </p:nvSpPr>
            <p:spPr bwMode="auto">
              <a:xfrm>
                <a:off x="1467" y="2646"/>
                <a:ext cx="132" cy="64"/>
              </a:xfrm>
              <a:custGeom>
                <a:avLst/>
                <a:gdLst>
                  <a:gd name="T0" fmla="*/ 0 w 132"/>
                  <a:gd name="T1" fmla="*/ 0 h 64"/>
                  <a:gd name="T2" fmla="*/ 6 w 132"/>
                  <a:gd name="T3" fmla="*/ 0 h 64"/>
                  <a:gd name="T4" fmla="*/ 12 w 132"/>
                  <a:gd name="T5" fmla="*/ 2 h 64"/>
                  <a:gd name="T6" fmla="*/ 17 w 132"/>
                  <a:gd name="T7" fmla="*/ 2 h 64"/>
                  <a:gd name="T8" fmla="*/ 17 w 132"/>
                  <a:gd name="T9" fmla="*/ 10 h 64"/>
                  <a:gd name="T10" fmla="*/ 22 w 132"/>
                  <a:gd name="T11" fmla="*/ 7 h 64"/>
                  <a:gd name="T12" fmla="*/ 27 w 132"/>
                  <a:gd name="T13" fmla="*/ 5 h 64"/>
                  <a:gd name="T14" fmla="*/ 31 w 132"/>
                  <a:gd name="T15" fmla="*/ 13 h 64"/>
                  <a:gd name="T16" fmla="*/ 33 w 132"/>
                  <a:gd name="T17" fmla="*/ 21 h 64"/>
                  <a:gd name="T18" fmla="*/ 38 w 132"/>
                  <a:gd name="T19" fmla="*/ 23 h 64"/>
                  <a:gd name="T20" fmla="*/ 43 w 132"/>
                  <a:gd name="T21" fmla="*/ 21 h 64"/>
                  <a:gd name="T22" fmla="*/ 45 w 132"/>
                  <a:gd name="T23" fmla="*/ 28 h 64"/>
                  <a:gd name="T24" fmla="*/ 50 w 132"/>
                  <a:gd name="T25" fmla="*/ 26 h 64"/>
                  <a:gd name="T26" fmla="*/ 61 w 132"/>
                  <a:gd name="T27" fmla="*/ 21 h 64"/>
                  <a:gd name="T28" fmla="*/ 64 w 132"/>
                  <a:gd name="T29" fmla="*/ 28 h 64"/>
                  <a:gd name="T30" fmla="*/ 66 w 132"/>
                  <a:gd name="T31" fmla="*/ 36 h 64"/>
                  <a:gd name="T32" fmla="*/ 73 w 132"/>
                  <a:gd name="T33" fmla="*/ 34 h 64"/>
                  <a:gd name="T34" fmla="*/ 78 w 132"/>
                  <a:gd name="T35" fmla="*/ 31 h 64"/>
                  <a:gd name="T36" fmla="*/ 82 w 132"/>
                  <a:gd name="T37" fmla="*/ 39 h 64"/>
                  <a:gd name="T38" fmla="*/ 89 w 132"/>
                  <a:gd name="T39" fmla="*/ 44 h 64"/>
                  <a:gd name="T40" fmla="*/ 99 w 132"/>
                  <a:gd name="T41" fmla="*/ 42 h 64"/>
                  <a:gd name="T42" fmla="*/ 103 w 132"/>
                  <a:gd name="T43" fmla="*/ 49 h 64"/>
                  <a:gd name="T44" fmla="*/ 110 w 132"/>
                  <a:gd name="T45" fmla="*/ 55 h 64"/>
                  <a:gd name="T46" fmla="*/ 117 w 132"/>
                  <a:gd name="T47" fmla="*/ 55 h 64"/>
                  <a:gd name="T48" fmla="*/ 131 w 132"/>
                  <a:gd name="T49" fmla="*/ 63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32"/>
                  <a:gd name="T76" fmla="*/ 0 h 64"/>
                  <a:gd name="T77" fmla="*/ 132 w 132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32" h="64">
                    <a:moveTo>
                      <a:pt x="0" y="0"/>
                    </a:moveTo>
                    <a:lnTo>
                      <a:pt x="6" y="0"/>
                    </a:lnTo>
                    <a:lnTo>
                      <a:pt x="12" y="2"/>
                    </a:lnTo>
                    <a:lnTo>
                      <a:pt x="17" y="2"/>
                    </a:lnTo>
                    <a:lnTo>
                      <a:pt x="17" y="10"/>
                    </a:lnTo>
                    <a:lnTo>
                      <a:pt x="22" y="7"/>
                    </a:lnTo>
                    <a:lnTo>
                      <a:pt x="27" y="5"/>
                    </a:lnTo>
                    <a:lnTo>
                      <a:pt x="31" y="13"/>
                    </a:lnTo>
                    <a:lnTo>
                      <a:pt x="33" y="21"/>
                    </a:lnTo>
                    <a:lnTo>
                      <a:pt x="38" y="23"/>
                    </a:lnTo>
                    <a:lnTo>
                      <a:pt x="43" y="21"/>
                    </a:lnTo>
                    <a:lnTo>
                      <a:pt x="45" y="28"/>
                    </a:lnTo>
                    <a:lnTo>
                      <a:pt x="50" y="26"/>
                    </a:lnTo>
                    <a:lnTo>
                      <a:pt x="61" y="21"/>
                    </a:lnTo>
                    <a:lnTo>
                      <a:pt x="64" y="28"/>
                    </a:lnTo>
                    <a:lnTo>
                      <a:pt x="66" y="36"/>
                    </a:lnTo>
                    <a:lnTo>
                      <a:pt x="73" y="34"/>
                    </a:lnTo>
                    <a:lnTo>
                      <a:pt x="78" y="31"/>
                    </a:lnTo>
                    <a:lnTo>
                      <a:pt x="82" y="39"/>
                    </a:lnTo>
                    <a:lnTo>
                      <a:pt x="89" y="44"/>
                    </a:lnTo>
                    <a:lnTo>
                      <a:pt x="99" y="42"/>
                    </a:lnTo>
                    <a:lnTo>
                      <a:pt x="103" y="49"/>
                    </a:lnTo>
                    <a:lnTo>
                      <a:pt x="110" y="55"/>
                    </a:lnTo>
                    <a:lnTo>
                      <a:pt x="117" y="55"/>
                    </a:lnTo>
                    <a:lnTo>
                      <a:pt x="131" y="63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10" name="Freeform 45"/>
              <p:cNvSpPr>
                <a:spLocks/>
              </p:cNvSpPr>
              <p:nvPr/>
            </p:nvSpPr>
            <p:spPr bwMode="auto">
              <a:xfrm>
                <a:off x="2103" y="2896"/>
                <a:ext cx="160" cy="82"/>
              </a:xfrm>
              <a:custGeom>
                <a:avLst/>
                <a:gdLst>
                  <a:gd name="T0" fmla="*/ 0 w 160"/>
                  <a:gd name="T1" fmla="*/ 0 h 82"/>
                  <a:gd name="T2" fmla="*/ 8 w 160"/>
                  <a:gd name="T3" fmla="*/ 1 h 82"/>
                  <a:gd name="T4" fmla="*/ 15 w 160"/>
                  <a:gd name="T5" fmla="*/ 4 h 82"/>
                  <a:gd name="T6" fmla="*/ 22 w 160"/>
                  <a:gd name="T7" fmla="*/ 5 h 82"/>
                  <a:gd name="T8" fmla="*/ 21 w 160"/>
                  <a:gd name="T9" fmla="*/ 12 h 82"/>
                  <a:gd name="T10" fmla="*/ 28 w 160"/>
                  <a:gd name="T11" fmla="*/ 11 h 82"/>
                  <a:gd name="T12" fmla="*/ 35 w 160"/>
                  <a:gd name="T13" fmla="*/ 9 h 82"/>
                  <a:gd name="T14" fmla="*/ 38 w 160"/>
                  <a:gd name="T15" fmla="*/ 17 h 82"/>
                  <a:gd name="T16" fmla="*/ 39 w 160"/>
                  <a:gd name="T17" fmla="*/ 25 h 82"/>
                  <a:gd name="T18" fmla="*/ 46 w 160"/>
                  <a:gd name="T19" fmla="*/ 28 h 82"/>
                  <a:gd name="T20" fmla="*/ 52 w 160"/>
                  <a:gd name="T21" fmla="*/ 27 h 82"/>
                  <a:gd name="T22" fmla="*/ 54 w 160"/>
                  <a:gd name="T23" fmla="*/ 34 h 82"/>
                  <a:gd name="T24" fmla="*/ 61 w 160"/>
                  <a:gd name="T25" fmla="*/ 33 h 82"/>
                  <a:gd name="T26" fmla="*/ 75 w 160"/>
                  <a:gd name="T27" fmla="*/ 30 h 82"/>
                  <a:gd name="T28" fmla="*/ 78 w 160"/>
                  <a:gd name="T29" fmla="*/ 38 h 82"/>
                  <a:gd name="T30" fmla="*/ 79 w 160"/>
                  <a:gd name="T31" fmla="*/ 45 h 82"/>
                  <a:gd name="T32" fmla="*/ 89 w 160"/>
                  <a:gd name="T33" fmla="*/ 44 h 82"/>
                  <a:gd name="T34" fmla="*/ 96 w 160"/>
                  <a:gd name="T35" fmla="*/ 42 h 82"/>
                  <a:gd name="T36" fmla="*/ 99 w 160"/>
                  <a:gd name="T37" fmla="*/ 50 h 82"/>
                  <a:gd name="T38" fmla="*/ 107 w 160"/>
                  <a:gd name="T39" fmla="*/ 56 h 82"/>
                  <a:gd name="T40" fmla="*/ 121 w 160"/>
                  <a:gd name="T41" fmla="*/ 55 h 82"/>
                  <a:gd name="T42" fmla="*/ 124 w 160"/>
                  <a:gd name="T43" fmla="*/ 64 h 82"/>
                  <a:gd name="T44" fmla="*/ 133 w 160"/>
                  <a:gd name="T45" fmla="*/ 69 h 82"/>
                  <a:gd name="T46" fmla="*/ 141 w 160"/>
                  <a:gd name="T47" fmla="*/ 71 h 82"/>
                  <a:gd name="T48" fmla="*/ 159 w 160"/>
                  <a:gd name="T49" fmla="*/ 81 h 8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60"/>
                  <a:gd name="T76" fmla="*/ 0 h 82"/>
                  <a:gd name="T77" fmla="*/ 160 w 160"/>
                  <a:gd name="T78" fmla="*/ 82 h 8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60" h="82">
                    <a:moveTo>
                      <a:pt x="0" y="0"/>
                    </a:moveTo>
                    <a:lnTo>
                      <a:pt x="8" y="1"/>
                    </a:lnTo>
                    <a:lnTo>
                      <a:pt x="15" y="4"/>
                    </a:lnTo>
                    <a:lnTo>
                      <a:pt x="22" y="5"/>
                    </a:lnTo>
                    <a:lnTo>
                      <a:pt x="21" y="12"/>
                    </a:lnTo>
                    <a:lnTo>
                      <a:pt x="28" y="11"/>
                    </a:lnTo>
                    <a:lnTo>
                      <a:pt x="35" y="9"/>
                    </a:lnTo>
                    <a:lnTo>
                      <a:pt x="38" y="17"/>
                    </a:lnTo>
                    <a:lnTo>
                      <a:pt x="39" y="25"/>
                    </a:lnTo>
                    <a:lnTo>
                      <a:pt x="46" y="28"/>
                    </a:lnTo>
                    <a:lnTo>
                      <a:pt x="52" y="27"/>
                    </a:lnTo>
                    <a:lnTo>
                      <a:pt x="54" y="34"/>
                    </a:lnTo>
                    <a:lnTo>
                      <a:pt x="61" y="33"/>
                    </a:lnTo>
                    <a:lnTo>
                      <a:pt x="75" y="30"/>
                    </a:lnTo>
                    <a:lnTo>
                      <a:pt x="78" y="38"/>
                    </a:lnTo>
                    <a:lnTo>
                      <a:pt x="79" y="45"/>
                    </a:lnTo>
                    <a:lnTo>
                      <a:pt x="89" y="44"/>
                    </a:lnTo>
                    <a:lnTo>
                      <a:pt x="96" y="42"/>
                    </a:lnTo>
                    <a:lnTo>
                      <a:pt x="99" y="50"/>
                    </a:lnTo>
                    <a:lnTo>
                      <a:pt x="107" y="56"/>
                    </a:lnTo>
                    <a:lnTo>
                      <a:pt x="121" y="55"/>
                    </a:lnTo>
                    <a:lnTo>
                      <a:pt x="124" y="64"/>
                    </a:lnTo>
                    <a:lnTo>
                      <a:pt x="133" y="69"/>
                    </a:lnTo>
                    <a:lnTo>
                      <a:pt x="141" y="71"/>
                    </a:lnTo>
                    <a:lnTo>
                      <a:pt x="159" y="81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11" name="Freeform 46"/>
              <p:cNvSpPr>
                <a:spLocks/>
              </p:cNvSpPr>
              <p:nvPr/>
            </p:nvSpPr>
            <p:spPr bwMode="auto">
              <a:xfrm>
                <a:off x="2111" y="2659"/>
                <a:ext cx="142" cy="191"/>
              </a:xfrm>
              <a:custGeom>
                <a:avLst/>
                <a:gdLst>
                  <a:gd name="T0" fmla="*/ 136 w 142"/>
                  <a:gd name="T1" fmla="*/ 0 h 191"/>
                  <a:gd name="T2" fmla="*/ 141 w 142"/>
                  <a:gd name="T3" fmla="*/ 18 h 191"/>
                  <a:gd name="T4" fmla="*/ 136 w 142"/>
                  <a:gd name="T5" fmla="*/ 31 h 191"/>
                  <a:gd name="T6" fmla="*/ 116 w 142"/>
                  <a:gd name="T7" fmla="*/ 31 h 191"/>
                  <a:gd name="T8" fmla="*/ 102 w 142"/>
                  <a:gd name="T9" fmla="*/ 31 h 191"/>
                  <a:gd name="T10" fmla="*/ 102 w 142"/>
                  <a:gd name="T11" fmla="*/ 45 h 191"/>
                  <a:gd name="T12" fmla="*/ 106 w 142"/>
                  <a:gd name="T13" fmla="*/ 58 h 191"/>
                  <a:gd name="T14" fmla="*/ 92 w 142"/>
                  <a:gd name="T15" fmla="*/ 63 h 191"/>
                  <a:gd name="T16" fmla="*/ 92 w 142"/>
                  <a:gd name="T17" fmla="*/ 76 h 191"/>
                  <a:gd name="T18" fmla="*/ 82 w 142"/>
                  <a:gd name="T19" fmla="*/ 113 h 191"/>
                  <a:gd name="T20" fmla="*/ 68 w 142"/>
                  <a:gd name="T21" fmla="*/ 117 h 191"/>
                  <a:gd name="T22" fmla="*/ 63 w 142"/>
                  <a:gd name="T23" fmla="*/ 131 h 191"/>
                  <a:gd name="T24" fmla="*/ 48 w 142"/>
                  <a:gd name="T25" fmla="*/ 135 h 191"/>
                  <a:gd name="T26" fmla="*/ 48 w 142"/>
                  <a:gd name="T27" fmla="*/ 149 h 191"/>
                  <a:gd name="T28" fmla="*/ 34 w 142"/>
                  <a:gd name="T29" fmla="*/ 149 h 191"/>
                  <a:gd name="T30" fmla="*/ 29 w 142"/>
                  <a:gd name="T31" fmla="*/ 162 h 191"/>
                  <a:gd name="T32" fmla="*/ 19 w 142"/>
                  <a:gd name="T33" fmla="*/ 180 h 191"/>
                  <a:gd name="T34" fmla="*/ 4 w 142"/>
                  <a:gd name="T35" fmla="*/ 185 h 191"/>
                  <a:gd name="T36" fmla="*/ 0 w 142"/>
                  <a:gd name="T37" fmla="*/ 190 h 19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2"/>
                  <a:gd name="T58" fmla="*/ 0 h 191"/>
                  <a:gd name="T59" fmla="*/ 142 w 142"/>
                  <a:gd name="T60" fmla="*/ 191 h 19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2" h="191">
                    <a:moveTo>
                      <a:pt x="136" y="0"/>
                    </a:moveTo>
                    <a:lnTo>
                      <a:pt x="141" y="18"/>
                    </a:lnTo>
                    <a:lnTo>
                      <a:pt x="136" y="31"/>
                    </a:lnTo>
                    <a:lnTo>
                      <a:pt x="116" y="31"/>
                    </a:lnTo>
                    <a:lnTo>
                      <a:pt x="102" y="31"/>
                    </a:lnTo>
                    <a:lnTo>
                      <a:pt x="102" y="45"/>
                    </a:lnTo>
                    <a:lnTo>
                      <a:pt x="106" y="58"/>
                    </a:lnTo>
                    <a:lnTo>
                      <a:pt x="92" y="63"/>
                    </a:lnTo>
                    <a:lnTo>
                      <a:pt x="92" y="76"/>
                    </a:lnTo>
                    <a:lnTo>
                      <a:pt x="82" y="113"/>
                    </a:lnTo>
                    <a:lnTo>
                      <a:pt x="68" y="117"/>
                    </a:lnTo>
                    <a:lnTo>
                      <a:pt x="63" y="131"/>
                    </a:lnTo>
                    <a:lnTo>
                      <a:pt x="48" y="135"/>
                    </a:lnTo>
                    <a:lnTo>
                      <a:pt x="48" y="149"/>
                    </a:lnTo>
                    <a:lnTo>
                      <a:pt x="34" y="149"/>
                    </a:lnTo>
                    <a:lnTo>
                      <a:pt x="29" y="162"/>
                    </a:lnTo>
                    <a:lnTo>
                      <a:pt x="19" y="180"/>
                    </a:lnTo>
                    <a:lnTo>
                      <a:pt x="4" y="185"/>
                    </a:lnTo>
                    <a:lnTo>
                      <a:pt x="0" y="19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12" name="Freeform 47"/>
              <p:cNvSpPr>
                <a:spLocks/>
              </p:cNvSpPr>
              <p:nvPr/>
            </p:nvSpPr>
            <p:spPr bwMode="auto">
              <a:xfrm>
                <a:off x="3220" y="2899"/>
                <a:ext cx="59" cy="63"/>
              </a:xfrm>
              <a:custGeom>
                <a:avLst/>
                <a:gdLst>
                  <a:gd name="T0" fmla="*/ 58 w 59"/>
                  <a:gd name="T1" fmla="*/ 0 h 63"/>
                  <a:gd name="T2" fmla="*/ 58 w 59"/>
                  <a:gd name="T3" fmla="*/ 17 h 63"/>
                  <a:gd name="T4" fmla="*/ 58 w 59"/>
                  <a:gd name="T5" fmla="*/ 0 h 63"/>
                  <a:gd name="T6" fmla="*/ 38 w 59"/>
                  <a:gd name="T7" fmla="*/ 13 h 63"/>
                  <a:gd name="T8" fmla="*/ 38 w 59"/>
                  <a:gd name="T9" fmla="*/ 26 h 63"/>
                  <a:gd name="T10" fmla="*/ 29 w 59"/>
                  <a:gd name="T11" fmla="*/ 39 h 63"/>
                  <a:gd name="T12" fmla="*/ 29 w 59"/>
                  <a:gd name="T13" fmla="*/ 53 h 63"/>
                  <a:gd name="T14" fmla="*/ 14 w 59"/>
                  <a:gd name="T15" fmla="*/ 44 h 63"/>
                  <a:gd name="T16" fmla="*/ 9 w 59"/>
                  <a:gd name="T17" fmla="*/ 57 h 63"/>
                  <a:gd name="T18" fmla="*/ 0 w 59"/>
                  <a:gd name="T19" fmla="*/ 62 h 6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63"/>
                  <a:gd name="T32" fmla="*/ 59 w 59"/>
                  <a:gd name="T33" fmla="*/ 63 h 6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63">
                    <a:moveTo>
                      <a:pt x="58" y="0"/>
                    </a:moveTo>
                    <a:lnTo>
                      <a:pt x="58" y="17"/>
                    </a:lnTo>
                    <a:lnTo>
                      <a:pt x="58" y="0"/>
                    </a:lnTo>
                    <a:lnTo>
                      <a:pt x="38" y="13"/>
                    </a:lnTo>
                    <a:lnTo>
                      <a:pt x="38" y="26"/>
                    </a:lnTo>
                    <a:lnTo>
                      <a:pt x="29" y="39"/>
                    </a:lnTo>
                    <a:lnTo>
                      <a:pt x="29" y="53"/>
                    </a:lnTo>
                    <a:lnTo>
                      <a:pt x="14" y="44"/>
                    </a:lnTo>
                    <a:lnTo>
                      <a:pt x="9" y="57"/>
                    </a:lnTo>
                    <a:lnTo>
                      <a:pt x="0" y="62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6870" name="Freeform 48"/>
            <p:cNvSpPr>
              <a:spLocks/>
            </p:cNvSpPr>
            <p:nvPr/>
          </p:nvSpPr>
          <p:spPr bwMode="auto">
            <a:xfrm>
              <a:off x="2724" y="2978"/>
              <a:ext cx="476" cy="144"/>
            </a:xfrm>
            <a:custGeom>
              <a:avLst/>
              <a:gdLst>
                <a:gd name="T0" fmla="*/ 0 w 476"/>
                <a:gd name="T1" fmla="*/ 143 h 144"/>
                <a:gd name="T2" fmla="*/ 36 w 476"/>
                <a:gd name="T3" fmla="*/ 131 h 144"/>
                <a:gd name="T4" fmla="*/ 64 w 476"/>
                <a:gd name="T5" fmla="*/ 123 h 144"/>
                <a:gd name="T6" fmla="*/ 72 w 476"/>
                <a:gd name="T7" fmla="*/ 123 h 144"/>
                <a:gd name="T8" fmla="*/ 95 w 476"/>
                <a:gd name="T9" fmla="*/ 128 h 144"/>
                <a:gd name="T10" fmla="*/ 114 w 476"/>
                <a:gd name="T11" fmla="*/ 114 h 144"/>
                <a:gd name="T12" fmla="*/ 122 w 476"/>
                <a:gd name="T13" fmla="*/ 112 h 144"/>
                <a:gd name="T14" fmla="*/ 164 w 476"/>
                <a:gd name="T15" fmla="*/ 114 h 144"/>
                <a:gd name="T16" fmla="*/ 187 w 476"/>
                <a:gd name="T17" fmla="*/ 89 h 144"/>
                <a:gd name="T18" fmla="*/ 209 w 476"/>
                <a:gd name="T19" fmla="*/ 84 h 144"/>
                <a:gd name="T20" fmla="*/ 254 w 476"/>
                <a:gd name="T21" fmla="*/ 61 h 144"/>
                <a:gd name="T22" fmla="*/ 285 w 476"/>
                <a:gd name="T23" fmla="*/ 61 h 144"/>
                <a:gd name="T24" fmla="*/ 307 w 476"/>
                <a:gd name="T25" fmla="*/ 42 h 144"/>
                <a:gd name="T26" fmla="*/ 338 w 476"/>
                <a:gd name="T27" fmla="*/ 42 h 144"/>
                <a:gd name="T28" fmla="*/ 357 w 476"/>
                <a:gd name="T29" fmla="*/ 22 h 144"/>
                <a:gd name="T30" fmla="*/ 421 w 476"/>
                <a:gd name="T31" fmla="*/ 22 h 144"/>
                <a:gd name="T32" fmla="*/ 427 w 476"/>
                <a:gd name="T33" fmla="*/ 5 h 144"/>
                <a:gd name="T34" fmla="*/ 452 w 476"/>
                <a:gd name="T35" fmla="*/ 0 h 144"/>
                <a:gd name="T36" fmla="*/ 461 w 476"/>
                <a:gd name="T37" fmla="*/ 2 h 144"/>
                <a:gd name="T38" fmla="*/ 475 w 476"/>
                <a:gd name="T39" fmla="*/ 0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76"/>
                <a:gd name="T61" fmla="*/ 0 h 144"/>
                <a:gd name="T62" fmla="*/ 476 w 476"/>
                <a:gd name="T63" fmla="*/ 144 h 1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76" h="144">
                  <a:moveTo>
                    <a:pt x="0" y="143"/>
                  </a:moveTo>
                  <a:lnTo>
                    <a:pt x="36" y="131"/>
                  </a:lnTo>
                  <a:lnTo>
                    <a:pt x="64" y="123"/>
                  </a:lnTo>
                  <a:lnTo>
                    <a:pt x="72" y="123"/>
                  </a:lnTo>
                  <a:lnTo>
                    <a:pt x="95" y="128"/>
                  </a:lnTo>
                  <a:lnTo>
                    <a:pt x="114" y="114"/>
                  </a:lnTo>
                  <a:lnTo>
                    <a:pt x="122" y="112"/>
                  </a:lnTo>
                  <a:lnTo>
                    <a:pt x="164" y="114"/>
                  </a:lnTo>
                  <a:lnTo>
                    <a:pt x="187" y="89"/>
                  </a:lnTo>
                  <a:lnTo>
                    <a:pt x="209" y="84"/>
                  </a:lnTo>
                  <a:lnTo>
                    <a:pt x="254" y="61"/>
                  </a:lnTo>
                  <a:lnTo>
                    <a:pt x="285" y="61"/>
                  </a:lnTo>
                  <a:lnTo>
                    <a:pt x="307" y="42"/>
                  </a:lnTo>
                  <a:lnTo>
                    <a:pt x="338" y="42"/>
                  </a:lnTo>
                  <a:lnTo>
                    <a:pt x="357" y="22"/>
                  </a:lnTo>
                  <a:lnTo>
                    <a:pt x="421" y="22"/>
                  </a:lnTo>
                  <a:lnTo>
                    <a:pt x="427" y="5"/>
                  </a:lnTo>
                  <a:lnTo>
                    <a:pt x="452" y="0"/>
                  </a:lnTo>
                  <a:lnTo>
                    <a:pt x="461" y="2"/>
                  </a:lnTo>
                  <a:lnTo>
                    <a:pt x="475" y="0"/>
                  </a:lnTo>
                </a:path>
              </a:pathLst>
            </a:custGeom>
            <a:noFill/>
            <a:ln w="12700" cap="rnd" cmpd="sng">
              <a:solidFill>
                <a:srgbClr val="CC99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958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Dynamic Channel Allocation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963" y="1735138"/>
            <a:ext cx="80375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Fixed channel assignments are inefficient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Channels in unpopulated cells underutilized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Handoff calls frequently dropped</a:t>
            </a:r>
          </a:p>
          <a:p>
            <a:pPr lvl="1">
              <a:lnSpc>
                <a:spcPct val="1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Channel Borrowing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A cell may borrow free channels from neighboring cells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Changes frequency reuse plan</a:t>
            </a:r>
          </a:p>
          <a:p>
            <a:pPr lvl="1">
              <a:lnSpc>
                <a:spcPct val="3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Channel Reservations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Each cell reserves some channels for handoff calls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Increases blocking of new calls, but fewer dropped calls</a:t>
            </a:r>
          </a:p>
          <a:p>
            <a:pPr lvl="1">
              <a:lnSpc>
                <a:spcPct val="10000"/>
              </a:lnSpc>
            </a:pPr>
            <a:endParaRPr lang="en-US" altLang="en-US" sz="2000" smtClean="0"/>
          </a:p>
          <a:p>
            <a:pPr>
              <a:lnSpc>
                <a:spcPct val="90000"/>
              </a:lnSpc>
            </a:pPr>
            <a:r>
              <a:rPr lang="en-US" altLang="en-US" sz="2400" smtClean="0"/>
              <a:t>Dynamic Channel Allocation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Rearrange calls to pack in as many users as possible without violating reuse constraints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Very high complexity</a:t>
            </a:r>
          </a:p>
        </p:txBody>
      </p:sp>
      <p:sp>
        <p:nvSpPr>
          <p:cNvPr id="37892" name="Text Box 16"/>
          <p:cNvSpPr txBox="1">
            <a:spLocks noChangeArrowheads="1"/>
          </p:cNvSpPr>
          <p:nvPr/>
        </p:nvSpPr>
        <p:spPr bwMode="auto">
          <a:xfrm>
            <a:off x="4513263" y="6127750"/>
            <a:ext cx="4387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 smtClean="0">
                <a:solidFill>
                  <a:srgbClr val="CC0000"/>
                </a:solidFill>
              </a:rPr>
              <a:t>“DCA is a 2G/4G problem”</a:t>
            </a:r>
          </a:p>
        </p:txBody>
      </p:sp>
    </p:spTree>
    <p:extLst>
      <p:ext uri="{BB962C8B-B14F-4D97-AF65-F5344CB8AC3E}">
        <p14:creationId xmlns:p14="http://schemas.microsoft.com/office/powerpoint/2010/main" val="345147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 smtClean="0"/>
              <a:t>Variable Rate and Power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36738"/>
            <a:ext cx="8108950" cy="439102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800" smtClean="0"/>
              <a:t>Narrowband systems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Vary rate and power (and coding)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Optimal power control not obvious</a:t>
            </a:r>
          </a:p>
          <a:p>
            <a:pPr lvl="1">
              <a:lnSpc>
                <a:spcPct val="2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CDMA systems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Vary rate and power (and coding)</a:t>
            </a:r>
          </a:p>
          <a:p>
            <a:pPr lvl="2">
              <a:lnSpc>
                <a:spcPct val="70000"/>
              </a:lnSpc>
            </a:pPr>
            <a:r>
              <a:rPr lang="en-US" altLang="en-US" sz="2000" smtClean="0"/>
              <a:t>Multiple methods to vary rate (VBR, MC, VC)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Optimal power control not obvious</a:t>
            </a:r>
          </a:p>
          <a:p>
            <a:pPr lvl="1">
              <a:lnSpc>
                <a:spcPct val="10000"/>
              </a:lnSpc>
            </a:pPr>
            <a:endParaRPr lang="en-US" altLang="en-US" sz="2400" smtClean="0"/>
          </a:p>
          <a:p>
            <a:pPr>
              <a:lnSpc>
                <a:spcPct val="110000"/>
              </a:lnSpc>
            </a:pPr>
            <a:r>
              <a:rPr lang="en-US" altLang="en-US" sz="2800" smtClean="0"/>
              <a:t>Optimization criteria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Maximize throughput/capacity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Meet different user requirements (rate, SIR, delay, etc.)</a:t>
            </a:r>
          </a:p>
          <a:p>
            <a:pPr lvl="1">
              <a:lnSpc>
                <a:spcPct val="70000"/>
              </a:lnSpc>
            </a:pPr>
            <a:r>
              <a:rPr lang="en-US" altLang="en-US" sz="2400" smtClean="0"/>
              <a:t>Maximize revenue</a:t>
            </a:r>
          </a:p>
        </p:txBody>
      </p:sp>
    </p:spTree>
    <p:extLst>
      <p:ext uri="{BB962C8B-B14F-4D97-AF65-F5344CB8AC3E}">
        <p14:creationId xmlns:p14="http://schemas.microsoft.com/office/powerpoint/2010/main" val="425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Multicarrier CDMA</a:t>
            </a:r>
            <a:endParaRPr lang="en-US" altLang="en-US" sz="440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688" y="1792288"/>
            <a:ext cx="8226425" cy="49133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2800" smtClean="0"/>
              <a:t>Multicarrier CDMA combines OFDM and CDMA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Idea is to use DSSS to spread a narrowband signal and then send each chip over a different subcarrier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DSSS time operations converted to frequency  domain</a:t>
            </a:r>
          </a:p>
          <a:p>
            <a:r>
              <a:rPr lang="en-US" altLang="en-US" sz="2800" smtClean="0"/>
              <a:t>Greatly reduces complexity of SS system</a:t>
            </a:r>
          </a:p>
          <a:p>
            <a:pPr lvl="1"/>
            <a:r>
              <a:rPr lang="en-US" altLang="en-US" sz="2400" smtClean="0"/>
              <a:t>FFT/IFFT replace synchronization and despreading</a:t>
            </a:r>
          </a:p>
          <a:p>
            <a:pPr lvl="1">
              <a:lnSpc>
                <a:spcPct val="0"/>
              </a:lnSpc>
            </a:pPr>
            <a:endParaRPr lang="en-US" altLang="en-US" sz="24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More spectrally efficient than CDMA due to the overlapped subcarriers in OFDM</a:t>
            </a:r>
          </a:p>
          <a:p>
            <a:pPr>
              <a:lnSpc>
                <a:spcPct val="0"/>
              </a:lnSpc>
            </a:pPr>
            <a:endParaRPr lang="en-US" altLang="en-US" sz="2800" smtClean="0"/>
          </a:p>
          <a:p>
            <a:pPr>
              <a:lnSpc>
                <a:spcPct val="90000"/>
              </a:lnSpc>
            </a:pPr>
            <a:r>
              <a:rPr lang="en-US" altLang="en-US" sz="2800" smtClean="0"/>
              <a:t>Multiple users assigned different spreading codes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Similar interference properties as in CDMA</a:t>
            </a:r>
          </a:p>
        </p:txBody>
      </p:sp>
    </p:spTree>
    <p:extLst>
      <p:ext uri="{BB962C8B-B14F-4D97-AF65-F5344CB8AC3E}">
        <p14:creationId xmlns:p14="http://schemas.microsoft.com/office/powerpoint/2010/main" val="345910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3600" dirty="0" smtClean="0">
                <a:latin typeface="+mj-lt"/>
              </a:rPr>
              <a:t>Optimize power </a:t>
            </a:r>
            <a:r>
              <a:rPr lang="en-US" sz="3600" dirty="0">
                <a:latin typeface="+mj-lt"/>
              </a:rPr>
              <a:t>and rate adaptation in a CDMA </a:t>
            </a:r>
            <a:r>
              <a:rPr lang="en-US" sz="3600" dirty="0" smtClean="0">
                <a:latin typeface="+mj-lt"/>
              </a:rPr>
              <a:t>system</a:t>
            </a:r>
          </a:p>
          <a:p>
            <a:pPr lvl="1">
              <a:defRPr/>
            </a:pPr>
            <a:r>
              <a:rPr lang="en-US" sz="3200" dirty="0" smtClean="0">
                <a:latin typeface="+mj-lt"/>
              </a:rPr>
              <a:t>Goal is to minimize transmit power</a:t>
            </a:r>
          </a:p>
          <a:p>
            <a:pPr lvl="2"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r>
              <a:rPr lang="en-US" sz="3600" dirty="0">
                <a:latin typeface="+mj-lt"/>
              </a:rPr>
              <a:t>Each user has a required </a:t>
            </a:r>
            <a:r>
              <a:rPr lang="en-US" sz="3600" dirty="0" err="1">
                <a:latin typeface="+mj-lt"/>
              </a:rPr>
              <a:t>QoS</a:t>
            </a:r>
            <a:r>
              <a:rPr lang="en-US" sz="3600" dirty="0">
                <a:latin typeface="+mj-lt"/>
              </a:rPr>
              <a:t> </a:t>
            </a:r>
            <a:endParaRPr lang="en-US" sz="3600" dirty="0" smtClean="0">
              <a:latin typeface="+mj-lt"/>
            </a:endParaRPr>
          </a:p>
          <a:p>
            <a:pPr lvl="1">
              <a:defRPr/>
            </a:pPr>
            <a:r>
              <a:rPr lang="en-US" sz="3200" dirty="0" smtClean="0">
                <a:latin typeface="+mj-lt"/>
              </a:rPr>
              <a:t>Required </a:t>
            </a:r>
            <a:r>
              <a:rPr lang="en-US" sz="3200" dirty="0">
                <a:latin typeface="+mj-lt"/>
              </a:rPr>
              <a:t>effective data </a:t>
            </a:r>
            <a:r>
              <a:rPr lang="en-US" sz="3200" dirty="0" smtClean="0">
                <a:latin typeface="+mj-lt"/>
              </a:rPr>
              <a:t>rate</a:t>
            </a:r>
            <a:endParaRPr lang="en-US" sz="3200" dirty="0">
              <a:latin typeface="+mj-lt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Rate and Power Control in CDMA</a:t>
            </a:r>
            <a:r>
              <a:rPr lang="en-US" altLang="en-US" sz="4000" baseline="30000" smtClean="0"/>
              <a:t>*</a:t>
            </a: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615950" y="5784850"/>
            <a:ext cx="7683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mtClean="0">
                <a:solidFill>
                  <a:srgbClr val="0033CC"/>
                </a:solidFill>
                <a:latin typeface="Tahoma" pitchFamily="34" charset="0"/>
              </a:rPr>
              <a:t>*Simultaneous Rate and Power Control in Multirate</a:t>
            </a:r>
          </a:p>
          <a:p>
            <a:r>
              <a:rPr lang="en-US" altLang="en-US" smtClean="0">
                <a:solidFill>
                  <a:srgbClr val="0033CC"/>
                </a:solidFill>
                <a:latin typeface="Tahoma" pitchFamily="34" charset="0"/>
              </a:rPr>
              <a:t>Multimedia CDMA Systems,” S. Kandukuri and S. Boyd</a:t>
            </a:r>
            <a:endParaRPr lang="en-US" altLang="en-US" smtClean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0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System Model: General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+mj-lt"/>
              </a:rPr>
              <a:t>Single cell CDMA</a:t>
            </a:r>
          </a:p>
          <a:p>
            <a:pPr>
              <a:defRPr/>
            </a:pPr>
            <a:r>
              <a:rPr lang="en-US">
                <a:latin typeface="+mj-lt"/>
              </a:rPr>
              <a:t>Uplink multiple access channel</a:t>
            </a:r>
          </a:p>
          <a:p>
            <a:pPr>
              <a:defRPr/>
            </a:pPr>
            <a:r>
              <a:rPr lang="en-US">
                <a:latin typeface="+mj-lt"/>
              </a:rPr>
              <a:t>Different channel gains</a:t>
            </a:r>
          </a:p>
          <a:p>
            <a:pPr>
              <a:defRPr/>
            </a:pPr>
            <a:r>
              <a:rPr lang="en-US">
                <a:latin typeface="+mj-lt"/>
              </a:rPr>
              <a:t>System supports multiple rates </a:t>
            </a:r>
          </a:p>
          <a:p>
            <a:pPr lvl="1">
              <a:buFontTx/>
              <a:buNone/>
              <a:defRPr/>
            </a:pPr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89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+mn-lt"/>
              </a:rPr>
              <a:t>System Model: Parameters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r>
              <a:rPr lang="en-US" altLang="en-US" smtClean="0"/>
              <a:t>Parameters</a:t>
            </a:r>
          </a:p>
          <a:p>
            <a:pPr lvl="1">
              <a:buFontTx/>
              <a:buNone/>
            </a:pPr>
            <a:r>
              <a:rPr lang="en-US" altLang="en-US" i="1" smtClean="0"/>
              <a:t>N</a:t>
            </a:r>
            <a:r>
              <a:rPr lang="en-US" altLang="en-US" smtClean="0"/>
              <a:t> = number of mobiles </a:t>
            </a:r>
          </a:p>
          <a:p>
            <a:pPr lvl="1">
              <a:buFontTx/>
              <a:buNone/>
            </a:pPr>
            <a:r>
              <a:rPr lang="en-US" altLang="en-US" i="1" smtClean="0"/>
              <a:t>P</a:t>
            </a:r>
            <a:r>
              <a:rPr lang="en-US" altLang="en-US" i="1" baseline="-25000" smtClean="0"/>
              <a:t>i</a:t>
            </a:r>
            <a:r>
              <a:rPr lang="en-US" altLang="en-US" smtClean="0"/>
              <a:t> = power transmitted by mobile i</a:t>
            </a:r>
          </a:p>
          <a:p>
            <a:pPr lvl="1">
              <a:buFontTx/>
              <a:buNone/>
            </a:pPr>
            <a:r>
              <a:rPr lang="en-US" altLang="en-US" i="1" smtClean="0"/>
              <a:t>R</a:t>
            </a:r>
            <a:r>
              <a:rPr lang="en-US" altLang="en-US" i="1" baseline="-25000" smtClean="0"/>
              <a:t>i</a:t>
            </a:r>
            <a:r>
              <a:rPr lang="en-US" altLang="en-US" smtClean="0"/>
              <a:t> = raw data rate of mobile i</a:t>
            </a:r>
          </a:p>
          <a:p>
            <a:pPr lvl="1">
              <a:buFontTx/>
              <a:buNone/>
            </a:pPr>
            <a:r>
              <a:rPr lang="en-US" altLang="en-US" i="1" smtClean="0"/>
              <a:t>W</a:t>
            </a:r>
            <a:r>
              <a:rPr lang="en-US" altLang="en-US" smtClean="0"/>
              <a:t> = spread bandwidth</a:t>
            </a:r>
          </a:p>
          <a:p>
            <a:r>
              <a:rPr lang="en-US" altLang="en-US" smtClean="0"/>
              <a:t>QoS requirement of mobile i, </a:t>
            </a:r>
            <a:r>
              <a:rPr lang="en-US" altLang="en-US" smtClean="0">
                <a:sym typeface="Math A"/>
              </a:rPr>
              <a:t></a:t>
            </a:r>
            <a:r>
              <a:rPr lang="en-US" altLang="en-US" baseline="-25000" smtClean="0">
                <a:sym typeface="Math A"/>
              </a:rPr>
              <a:t>i</a:t>
            </a:r>
            <a:r>
              <a:rPr lang="en-US" altLang="en-US" smtClean="0">
                <a:sym typeface="Math A"/>
              </a:rPr>
              <a:t>,</a:t>
            </a:r>
            <a:r>
              <a:rPr lang="en-US" altLang="en-US" smtClean="0"/>
              <a:t> is the effective data rate</a:t>
            </a:r>
          </a:p>
          <a:p>
            <a:pPr lvl="1">
              <a:buFontTx/>
              <a:buNone/>
            </a:pPr>
            <a:endParaRPr lang="en-US" altLang="en-US" smtClean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743200" y="5638800"/>
          <a:ext cx="26670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1" name="Equation" r:id="rId3" imgW="901440" imgH="228600" progId="Equation.3">
                  <p:embed/>
                </p:oleObj>
              </mc:Choice>
              <mc:Fallback>
                <p:oleObj name="Equation" r:id="rId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638800"/>
                        <a:ext cx="26670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404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System Model: Interference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696200" cy="37338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Interference </a:t>
            </a:r>
            <a:r>
              <a:rPr lang="en-US" dirty="0" smtClean="0">
                <a:latin typeface="+mj-lt"/>
              </a:rPr>
              <a:t> between users represented </a:t>
            </a:r>
            <a:r>
              <a:rPr lang="en-US" dirty="0">
                <a:latin typeface="+mj-lt"/>
              </a:rPr>
              <a:t>by cross correlations between codes, </a:t>
            </a:r>
            <a:r>
              <a:rPr lang="en-US" i="1" dirty="0" err="1">
                <a:latin typeface="+mj-lt"/>
              </a:rPr>
              <a:t>C</a:t>
            </a:r>
            <a:r>
              <a:rPr lang="en-US" i="1" baseline="-25000" dirty="0" err="1">
                <a:latin typeface="+mj-lt"/>
              </a:rPr>
              <a:t>ij</a:t>
            </a:r>
            <a:r>
              <a:rPr lang="en-US" i="1" dirty="0">
                <a:latin typeface="+mj-lt"/>
              </a:rPr>
              <a:t> </a:t>
            </a: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Gain of path between mobile i and base station, </a:t>
            </a:r>
            <a:r>
              <a:rPr lang="en-US" i="1" dirty="0">
                <a:latin typeface="+mj-lt"/>
              </a:rPr>
              <a:t>L</a:t>
            </a:r>
            <a:r>
              <a:rPr lang="en-US" i="1" baseline="-25000" dirty="0">
                <a:latin typeface="+mj-lt"/>
              </a:rPr>
              <a:t>i</a:t>
            </a:r>
            <a:endParaRPr lang="en-US" dirty="0">
              <a:latin typeface="+mj-lt"/>
            </a:endParaRPr>
          </a:p>
          <a:p>
            <a:pPr>
              <a:defRPr/>
            </a:pPr>
            <a:r>
              <a:rPr lang="en-US" dirty="0">
                <a:latin typeface="+mj-lt"/>
              </a:rPr>
              <a:t>Total interfering effect of mobile j on mobile i, </a:t>
            </a:r>
            <a:r>
              <a:rPr lang="en-US" i="1" dirty="0" err="1">
                <a:latin typeface="+mj-lt"/>
              </a:rPr>
              <a:t>G</a:t>
            </a:r>
            <a:r>
              <a:rPr lang="en-US" i="1" baseline="-25000" dirty="0" err="1">
                <a:latin typeface="+mj-lt"/>
              </a:rPr>
              <a:t>ij</a:t>
            </a:r>
            <a:r>
              <a:rPr lang="en-US" dirty="0">
                <a:latin typeface="+mj-lt"/>
              </a:rPr>
              <a:t> is</a:t>
            </a:r>
            <a:endParaRPr lang="en-US" i="1" baseline="-25000" dirty="0">
              <a:latin typeface="+mj-lt"/>
            </a:endParaRPr>
          </a:p>
          <a:p>
            <a:pPr>
              <a:defRPr/>
            </a:pPr>
            <a:endParaRPr lang="en-US" i="1" dirty="0">
              <a:latin typeface="+mj-lt"/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3709988" y="5164138"/>
          <a:ext cx="196532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05" name="Equation" r:id="rId3" imgW="647640" imgH="241200" progId="Equation.3">
                  <p:embed/>
                </p:oleObj>
              </mc:Choice>
              <mc:Fallback>
                <p:oleObj name="Equation" r:id="rId3" imgW="6476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9988" y="5164138"/>
                        <a:ext cx="1965325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15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SIR Model (neglect noise)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305050" y="2051050"/>
          <a:ext cx="4038600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2" name="Equation" r:id="rId3" imgW="1193760" imgH="558720" progId="Equation.3">
                  <p:embed/>
                </p:oleObj>
              </mc:Choice>
              <mc:Fallback>
                <p:oleObj name="Equation" r:id="rId3" imgW="119376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5050" y="2051050"/>
                        <a:ext cx="4038600" cy="189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190750" y="4478338"/>
          <a:ext cx="43434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3" name="Equation" r:id="rId5" imgW="1282680" imgH="495000" progId="Equation.3">
                  <p:embed/>
                </p:oleObj>
              </mc:Choice>
              <mc:Fallback>
                <p:oleObj name="Equation" r:id="rId5" imgW="128268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4478338"/>
                        <a:ext cx="43434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814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QoS Formula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038" y="1831975"/>
            <a:ext cx="78486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Probability of error is a function of </a:t>
            </a:r>
            <a:r>
              <a:rPr lang="en-US" dirty="0" smtClean="0">
                <a:latin typeface="+mj-lt"/>
                <a:sym typeface="Math A" pitchFamily="18" charset="2"/>
              </a:rPr>
              <a:t></a:t>
            </a:r>
            <a:r>
              <a:rPr lang="en-US" baseline="-25000" dirty="0" smtClean="0">
                <a:latin typeface="+mj-lt"/>
                <a:sym typeface="Math A" pitchFamily="18" charset="2"/>
              </a:rPr>
              <a:t>I</a:t>
            </a:r>
            <a:endParaRPr lang="en-US" dirty="0" smtClean="0">
              <a:latin typeface="+mj-lt"/>
              <a:sym typeface="Math A" pitchFamily="18" charset="2"/>
            </a:endParaRPr>
          </a:p>
          <a:p>
            <a:pPr lvl="1">
              <a:defRPr/>
            </a:pPr>
            <a:r>
              <a:rPr lang="en-US" dirty="0" smtClean="0">
                <a:latin typeface="+mj-lt"/>
                <a:sym typeface="Math A" pitchFamily="18" charset="2"/>
              </a:rPr>
              <a:t>Formula </a:t>
            </a:r>
            <a:r>
              <a:rPr lang="en-US" dirty="0">
                <a:latin typeface="+mj-lt"/>
                <a:sym typeface="Math A" pitchFamily="18" charset="2"/>
              </a:rPr>
              <a:t>depends on </a:t>
            </a:r>
            <a:r>
              <a:rPr lang="en-US" dirty="0" smtClean="0">
                <a:latin typeface="+mj-lt"/>
                <a:sym typeface="Math A" pitchFamily="18" charset="2"/>
              </a:rPr>
              <a:t>the modulation </a:t>
            </a:r>
            <a:r>
              <a:rPr lang="en-US" dirty="0">
                <a:latin typeface="+mj-lt"/>
                <a:sym typeface="Math A" pitchFamily="18" charset="2"/>
              </a:rPr>
              <a:t>scheme</a:t>
            </a:r>
          </a:p>
          <a:p>
            <a:pPr>
              <a:defRPr/>
            </a:pPr>
            <a:r>
              <a:rPr lang="en-US" dirty="0">
                <a:latin typeface="+mj-lt"/>
                <a:sym typeface="Math A" pitchFamily="18" charset="2"/>
              </a:rPr>
              <a:t>Simplified </a:t>
            </a:r>
            <a:r>
              <a:rPr lang="en-US" i="1" dirty="0" err="1">
                <a:latin typeface="+mj-lt"/>
                <a:sym typeface="Math A" pitchFamily="18" charset="2"/>
              </a:rPr>
              <a:t>P</a:t>
            </a:r>
            <a:r>
              <a:rPr lang="en-US" i="1" baseline="-25000" dirty="0" err="1">
                <a:latin typeface="+mj-lt"/>
                <a:sym typeface="Math A" pitchFamily="18" charset="2"/>
              </a:rPr>
              <a:t>e</a:t>
            </a:r>
            <a:r>
              <a:rPr lang="en-US" dirty="0">
                <a:latin typeface="+mj-lt"/>
                <a:sym typeface="Math A" pitchFamily="18" charset="2"/>
              </a:rPr>
              <a:t> expression</a:t>
            </a:r>
          </a:p>
          <a:p>
            <a:pPr>
              <a:defRPr/>
            </a:pPr>
            <a:endParaRPr lang="en-US" dirty="0" smtClean="0">
              <a:latin typeface="+mj-lt"/>
              <a:sym typeface="Math A" pitchFamily="18" charset="2"/>
            </a:endParaRPr>
          </a:p>
          <a:p>
            <a:pPr>
              <a:defRPr/>
            </a:pPr>
            <a:r>
              <a:rPr lang="en-US" dirty="0" err="1" smtClean="0">
                <a:latin typeface="+mj-lt"/>
                <a:sym typeface="Math A" pitchFamily="18" charset="2"/>
              </a:rPr>
              <a:t>QoS</a:t>
            </a:r>
            <a:r>
              <a:rPr lang="en-US" dirty="0" smtClean="0">
                <a:latin typeface="+mj-lt"/>
                <a:sym typeface="Math A" pitchFamily="18" charset="2"/>
              </a:rPr>
              <a:t> </a:t>
            </a:r>
            <a:r>
              <a:rPr lang="en-US" dirty="0">
                <a:latin typeface="+mj-lt"/>
                <a:sym typeface="Math A" pitchFamily="18" charset="2"/>
              </a:rPr>
              <a:t>formula</a:t>
            </a: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  <a:p>
            <a:pPr>
              <a:buFontTx/>
              <a:buNone/>
              <a:defRPr/>
            </a:pPr>
            <a:endParaRPr lang="en-US" dirty="0">
              <a:latin typeface="Tahoma" pitchFamily="34" charset="0"/>
            </a:endParaRPr>
          </a:p>
          <a:p>
            <a:pPr>
              <a:buFontTx/>
              <a:buNone/>
              <a:defRPr/>
            </a:pPr>
            <a:endParaRPr lang="en-US" dirty="0">
              <a:latin typeface="Tahoma" pitchFamily="34" charset="0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3294063" y="3494088"/>
          <a:ext cx="1631950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6" name="Equation" r:id="rId3" imgW="583920" imgH="431640" progId="Equation.3">
                  <p:embed/>
                </p:oleObj>
              </mc:Choice>
              <mc:Fallback>
                <p:oleObj name="Equation" r:id="rId3" imgW="5839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63" y="3494088"/>
                        <a:ext cx="1631950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1947863" y="5021263"/>
          <a:ext cx="4433887" cy="152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7" name="Equation" r:id="rId5" imgW="1473120" imgH="507960" progId="Equation.3">
                  <p:embed/>
                </p:oleObj>
              </mc:Choice>
              <mc:Fallback>
                <p:oleObj name="Equation" r:id="rId5" imgW="147312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7863" y="5021263"/>
                        <a:ext cx="4433887" cy="1528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200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Solution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719263"/>
            <a:ext cx="8216900" cy="41148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j-lt"/>
              </a:rPr>
              <a:t>Objective: Minimize </a:t>
            </a:r>
            <a:r>
              <a:rPr lang="en-US" dirty="0" smtClean="0">
                <a:latin typeface="+mj-lt"/>
              </a:rPr>
              <a:t>sum </a:t>
            </a:r>
            <a:r>
              <a:rPr lang="en-US" dirty="0">
                <a:latin typeface="+mj-lt"/>
              </a:rPr>
              <a:t>of </a:t>
            </a:r>
            <a:r>
              <a:rPr lang="en-US" dirty="0" smtClean="0">
                <a:latin typeface="+mj-lt"/>
              </a:rPr>
              <a:t>mobile powers subject </a:t>
            </a:r>
            <a:r>
              <a:rPr lang="en-US" dirty="0">
                <a:latin typeface="+mj-lt"/>
              </a:rPr>
              <a:t>to </a:t>
            </a:r>
            <a:r>
              <a:rPr lang="en-US" dirty="0" err="1" smtClean="0">
                <a:latin typeface="+mj-lt"/>
              </a:rPr>
              <a:t>QoS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requirements of all mobiles</a:t>
            </a:r>
          </a:p>
          <a:p>
            <a:pPr>
              <a:defRPr/>
            </a:pPr>
            <a:r>
              <a:rPr lang="en-US" dirty="0">
                <a:latin typeface="+mj-lt"/>
              </a:rPr>
              <a:t>Technique: Geometric programming</a:t>
            </a:r>
          </a:p>
          <a:p>
            <a:pPr lvl="1">
              <a:defRPr/>
            </a:pPr>
            <a:r>
              <a:rPr lang="en-US" dirty="0" smtClean="0">
                <a:latin typeface="+mj-lt"/>
              </a:rPr>
              <a:t>A non-convex </a:t>
            </a:r>
            <a:r>
              <a:rPr lang="en-US" dirty="0">
                <a:latin typeface="+mj-lt"/>
              </a:rPr>
              <a:t>optimization  problem is cast as a convex optimization </a:t>
            </a:r>
            <a:r>
              <a:rPr lang="en-US" dirty="0" smtClean="0">
                <a:latin typeface="+mj-lt"/>
              </a:rPr>
              <a:t>problem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Convex optimization</a:t>
            </a:r>
          </a:p>
          <a:p>
            <a:pPr lvl="1">
              <a:defRPr/>
            </a:pPr>
            <a:r>
              <a:rPr lang="en-US" dirty="0" smtClean="0">
                <a:latin typeface="+mj-lt"/>
              </a:rPr>
              <a:t>Objective and constraints are all convex</a:t>
            </a:r>
          </a:p>
          <a:p>
            <a:pPr lvl="1">
              <a:defRPr/>
            </a:pPr>
            <a:r>
              <a:rPr lang="en-US" dirty="0" smtClean="0">
                <a:latin typeface="+mj-lt"/>
              </a:rPr>
              <a:t>Can obtain a global optimum or a proof that the set of specifications is infeasible</a:t>
            </a:r>
          </a:p>
          <a:p>
            <a:pPr lvl="1">
              <a:defRPr/>
            </a:pPr>
            <a:r>
              <a:rPr lang="en-US" dirty="0" smtClean="0">
                <a:latin typeface="+mj-lt"/>
              </a:rPr>
              <a:t>Efficient implementation</a:t>
            </a: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buFont typeface="Wingdings" pitchFamily="2" charset="2"/>
              <a:buNone/>
              <a:defRPr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697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Problem Formulation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dirty="0">
                <a:latin typeface="+mj-lt"/>
              </a:rPr>
              <a:t>Minimize </a:t>
            </a:r>
            <a:r>
              <a:rPr lang="en-US" dirty="0" smtClean="0">
                <a:latin typeface="+mj-lt"/>
              </a:rPr>
              <a:t> 1</a:t>
            </a:r>
            <a:r>
              <a:rPr lang="en-US" baseline="30000" dirty="0" smtClean="0">
                <a:latin typeface="+mj-lt"/>
              </a:rPr>
              <a:t>T</a:t>
            </a:r>
            <a:r>
              <a:rPr lang="en-US" dirty="0" smtClean="0">
                <a:latin typeface="+mj-lt"/>
              </a:rPr>
              <a:t>P </a:t>
            </a:r>
            <a:r>
              <a:rPr lang="en-US" dirty="0">
                <a:latin typeface="+mj-lt"/>
              </a:rPr>
              <a:t>(sum of powers)</a:t>
            </a:r>
          </a:p>
          <a:p>
            <a:pPr>
              <a:buFontTx/>
              <a:buNone/>
              <a:defRPr/>
            </a:pPr>
            <a:r>
              <a:rPr lang="en-US" dirty="0">
                <a:latin typeface="+mj-lt"/>
              </a:rPr>
              <a:t>Subject to</a:t>
            </a: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  <a:p>
            <a:pPr>
              <a:buFontTx/>
              <a:buNone/>
              <a:defRPr/>
            </a:pPr>
            <a:endParaRPr lang="en-US" dirty="0">
              <a:latin typeface="+mj-lt"/>
            </a:endParaRPr>
          </a:p>
          <a:p>
            <a:pPr>
              <a:buFontTx/>
              <a:buNone/>
              <a:defRPr/>
            </a:pPr>
            <a:r>
              <a:rPr lang="en-US" dirty="0">
                <a:latin typeface="+mj-lt"/>
              </a:rPr>
              <a:t>Can also add constraints such as		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4514850" y="3544888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2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544888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3048000" y="2890838"/>
          <a:ext cx="44577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3" name="Equation" r:id="rId5" imgW="1460160" imgH="507960" progId="Equation.3">
                  <p:embed/>
                </p:oleObj>
              </mc:Choice>
              <mc:Fallback>
                <p:oleObj name="Equation" r:id="rId5" imgW="14601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90838"/>
                        <a:ext cx="44577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048000" y="4033838"/>
          <a:ext cx="17526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4" name="Equation" r:id="rId7" imgW="647640" imgH="228600" progId="Equation.3">
                  <p:embed/>
                </p:oleObj>
              </mc:Choice>
              <mc:Fallback>
                <p:oleObj name="Equation" r:id="rId7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033838"/>
                        <a:ext cx="1752600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048000" y="4643438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5" name="Equation" r:id="rId9" imgW="380880" imgH="177480" progId="Equation.3">
                  <p:embed/>
                </p:oleObj>
              </mc:Choice>
              <mc:Fallback>
                <p:oleObj name="Equation" r:id="rId9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643438"/>
                        <a:ext cx="1219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1714500" y="6029325"/>
          <a:ext cx="170815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6" name="Equation" r:id="rId11" imgW="533160" imgH="228600" progId="Equation.3">
                  <p:embed/>
                </p:oleObj>
              </mc:Choice>
              <mc:Fallback>
                <p:oleObj name="Equation" r:id="rId11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6029325"/>
                        <a:ext cx="170815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4129088" y="6029325"/>
          <a:ext cx="17494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7" name="Equation" r:id="rId13" imgW="545760" imgH="228600" progId="Equation.3">
                  <p:embed/>
                </p:oleObj>
              </mc:Choice>
              <mc:Fallback>
                <p:oleObj name="Equation" r:id="rId13" imgW="545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088" y="6029325"/>
                        <a:ext cx="174942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096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248400"/>
            <a:ext cx="7772400" cy="6096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000" smtClean="0">
                <a:latin typeface="Tahoma" pitchFamily="34" charset="0"/>
              </a:rPr>
              <a:t>Sum of powers transmitted vs interference</a:t>
            </a: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193800" y="1600200"/>
          <a:ext cx="6519863" cy="463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01" name="Bitmap Image" r:id="rId3" imgW="7047619" imgH="5009524" progId="Paint.Picture">
                  <p:embed/>
                </p:oleObj>
              </mc:Choice>
              <mc:Fallback>
                <p:oleObj name="Bitmap Image" r:id="rId3" imgW="7047619" imgH="500952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1600200"/>
                        <a:ext cx="6519863" cy="463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4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019800"/>
            <a:ext cx="7772400" cy="3810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800" smtClean="0">
                <a:latin typeface="Tahoma" pitchFamily="34" charset="0"/>
              </a:rPr>
              <a:t>QoS vs. interference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296988" y="1752600"/>
          <a:ext cx="6551612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5" name="Bitmap Image" r:id="rId3" imgW="6552381" imgH="4819048" progId="Paint.Picture">
                  <p:embed/>
                </p:oleObj>
              </mc:Choice>
              <mc:Fallback>
                <p:oleObj name="Bitmap Image" r:id="rId3" imgW="6552381" imgH="481904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1752600"/>
                        <a:ext cx="6551612" cy="408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926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6563" y="1827848"/>
            <a:ext cx="8153400" cy="4824412"/>
          </a:xfrm>
        </p:spPr>
        <p:txBody>
          <a:bodyPr/>
          <a:lstStyle/>
          <a:p>
            <a:r>
              <a:rPr lang="en-US" altLang="en-US" sz="2400" dirty="0" smtClean="0"/>
              <a:t>Smart </a:t>
            </a:r>
            <a:r>
              <a:rPr lang="en-US" altLang="en-US" sz="2400" dirty="0" smtClean="0"/>
              <a:t>antennas, MIMO, and multiuser detection have a key role to play in future cellular system design. </a:t>
            </a:r>
            <a:endParaRPr lang="en-US" altLang="en-US" sz="2400" dirty="0" smtClean="0"/>
          </a:p>
          <a:p>
            <a:pPr lvl="2"/>
            <a:endParaRPr lang="en-US" altLang="en-US" sz="1600" dirty="0" smtClean="0"/>
          </a:p>
          <a:p>
            <a:r>
              <a:rPr lang="en-US" altLang="en-US" sz="2400" dirty="0" smtClean="0"/>
              <a:t>Distributed </a:t>
            </a:r>
            <a:r>
              <a:rPr lang="en-US" altLang="en-US" sz="2400" dirty="0"/>
              <a:t>antennas (DAS) </a:t>
            </a:r>
            <a:r>
              <a:rPr lang="en-US" altLang="en-US" sz="2400" dirty="0" smtClean="0"/>
              <a:t>leads to large performance </a:t>
            </a:r>
            <a:r>
              <a:rPr lang="en-US" altLang="en-US" sz="2400" dirty="0" smtClean="0"/>
              <a:t>gains, especially in energy efficiency</a:t>
            </a:r>
          </a:p>
          <a:p>
            <a:pPr lvl="2"/>
            <a:endParaRPr lang="en-US" altLang="en-US" sz="1600" dirty="0" smtClean="0"/>
          </a:p>
          <a:p>
            <a:r>
              <a:rPr lang="en-US" altLang="en-US" sz="2400" dirty="0" err="1" smtClean="0"/>
              <a:t>CoMP</a:t>
            </a:r>
            <a:r>
              <a:rPr lang="en-US" altLang="en-US" sz="2400" dirty="0" smtClean="0"/>
              <a:t> </a:t>
            </a:r>
            <a:r>
              <a:rPr lang="en-US" altLang="en-US" sz="2400" dirty="0" smtClean="0"/>
              <a:t>not so </a:t>
            </a:r>
            <a:r>
              <a:rPr lang="en-US" altLang="en-US" sz="2400" dirty="0" smtClean="0"/>
              <a:t>promising</a:t>
            </a:r>
            <a:r>
              <a:rPr lang="en-US" altLang="en-US" sz="2400" dirty="0" smtClean="0"/>
              <a:t>, at least in terms of capacity</a:t>
            </a:r>
          </a:p>
          <a:p>
            <a:pPr lvl="2"/>
            <a:endParaRPr lang="en-US" altLang="en-US" sz="1600" dirty="0" smtClean="0"/>
          </a:p>
          <a:p>
            <a:r>
              <a:rPr lang="en-US" altLang="en-US" sz="2400" dirty="0"/>
              <a:t>Adaptive techniques in cellular can improve significantly performance and </a:t>
            </a:r>
            <a:r>
              <a:rPr lang="en-US" altLang="en-US" sz="2400" dirty="0" smtClean="0"/>
              <a:t>capacity, especially in LTE</a:t>
            </a:r>
            <a:endParaRPr lang="en-US" altLang="en-US" sz="2400" dirty="0"/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65308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"/>
  <p:tag name="PICTUREFILESIZE" val="77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uation}&#10;y = \textbf{h}^T \textbf{x} + z, \label{chan}&#10;\end{equation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"/>
  <p:tag name="PICTUREFILESIZE" val="456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y = \textbf{h}^T \textbf{x} + z  template TPT1  env TPENV1  fore 0  back 16777215  eqnno 1"/>
  <p:tag name="FILENAME" val="TP_tmp"/>
  <p:tag name="ORIGWIDTH" val="2"/>
  <p:tag name="PICTUREFILESIZE" val="3968"/>
</p:tagLst>
</file>

<file path=ppt/theme/theme1.xml><?xml version="1.0" encoding="utf-8"?>
<a:theme xmlns:a="http://schemas.openxmlformats.org/drawingml/2006/main" name="course_summary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course_summary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urse_summary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rse_summary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rse_summary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plate1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template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template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BlueRed">
  <a:themeElements>
    <a:clrScheme name="">
      <a:dk1>
        <a:srgbClr val="474747"/>
      </a:dk1>
      <a:lt1>
        <a:srgbClr val="FFFFFF"/>
      </a:lt1>
      <a:dk2>
        <a:srgbClr val="772655"/>
      </a:dk2>
      <a:lt2>
        <a:srgbClr val="00DFCA"/>
      </a:lt2>
      <a:accent1>
        <a:srgbClr val="DC0081"/>
      </a:accent1>
      <a:accent2>
        <a:srgbClr val="FAFD00"/>
      </a:accent2>
      <a:accent3>
        <a:srgbClr val="BDACB4"/>
      </a:accent3>
      <a:accent4>
        <a:srgbClr val="DADADA"/>
      </a:accent4>
      <a:accent5>
        <a:srgbClr val="EBAAC1"/>
      </a:accent5>
      <a:accent6>
        <a:srgbClr val="E3E500"/>
      </a:accent6>
      <a:hlink>
        <a:srgbClr val="FE9B03"/>
      </a:hlink>
      <a:folHlink>
        <a:srgbClr val="D989B8"/>
      </a:folHlink>
    </a:clrScheme>
    <a:fontScheme name="BlueRed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ueRe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Re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Re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Z:\Classes\EE359\Lectures\PPT\course_summary.ppt</Template>
  <TotalTime>9850</TotalTime>
  <Words>2775</Words>
  <Application>Microsoft Office PowerPoint</Application>
  <PresentationFormat>On-screen Show (4:3)</PresentationFormat>
  <Paragraphs>498</Paragraphs>
  <Slides>58</Slides>
  <Notes>1</Notes>
  <HiddenSlides>1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58</vt:i4>
      </vt:variant>
    </vt:vector>
  </HeadingPairs>
  <TitlesOfParts>
    <vt:vector size="69" baseType="lpstr">
      <vt:lpstr>course_summary</vt:lpstr>
      <vt:lpstr>1_template1</vt:lpstr>
      <vt:lpstr>BlueRed</vt:lpstr>
      <vt:lpstr>2_BlueRed</vt:lpstr>
      <vt:lpstr>1_BlueRed</vt:lpstr>
      <vt:lpstr>3_BlueRed</vt:lpstr>
      <vt:lpstr>Clip</vt:lpstr>
      <vt:lpstr>Equation</vt:lpstr>
      <vt:lpstr>Package</vt:lpstr>
      <vt:lpstr>Microsoft Equation 3.0</vt:lpstr>
      <vt:lpstr>Bitmap Image</vt:lpstr>
      <vt:lpstr>EE360: Multiuser Wireless Systems and Networks Lecture 6 Outline</vt:lpstr>
      <vt:lpstr>Presentation Schedule (talks should be 20-25 min with 5 min for questions)</vt:lpstr>
      <vt:lpstr>Review of Last Lecture</vt:lpstr>
      <vt:lpstr>MUD, Smart Antennas and MIMO in Cellular</vt:lpstr>
      <vt:lpstr>MUD in Cellular</vt:lpstr>
      <vt:lpstr>MIMO in Cellular: Performance Benefits</vt:lpstr>
      <vt:lpstr>Sectorization and  Smart Antennas</vt:lpstr>
      <vt:lpstr>Beam Steering</vt:lpstr>
      <vt:lpstr>Multiplexing/diversity/interference cancellation tradeoffs</vt:lpstr>
      <vt:lpstr>Diversity vs. Interference Cancellation</vt:lpstr>
      <vt:lpstr>Diversity/IC Tradeoffs</vt:lpstr>
      <vt:lpstr>Diversity Combining Techniques</vt:lpstr>
      <vt:lpstr>SIR Distribution and Pout</vt:lpstr>
      <vt:lpstr>Performance Analysis for IC</vt:lpstr>
      <vt:lpstr>SINR and Outage Probability</vt:lpstr>
      <vt:lpstr>OC vs. MRC for Rician fading</vt:lpstr>
      <vt:lpstr>IC vs MRC as function of No. Ints</vt:lpstr>
      <vt:lpstr>Diversity/IC Tradeoffs</vt:lpstr>
      <vt:lpstr>Distributed Antennas in Cellular</vt:lpstr>
      <vt:lpstr>Distributed Antennas (DAS) in Cellular </vt:lpstr>
      <vt:lpstr>System Model</vt:lpstr>
      <vt:lpstr>Average Ergodic Rate</vt:lpstr>
      <vt:lpstr>Solve via Stochastic Gradients</vt:lpstr>
      <vt:lpstr>Gradient Trajectory</vt:lpstr>
      <vt:lpstr>Power efficiency gains</vt:lpstr>
      <vt:lpstr>Non-circular layout</vt:lpstr>
      <vt:lpstr>Interference Effect</vt:lpstr>
      <vt:lpstr>Interference Effect</vt:lpstr>
      <vt:lpstr>Power Allocation</vt:lpstr>
      <vt:lpstr>Power Allocation Results</vt:lpstr>
      <vt:lpstr>Area Spectral Efficiency</vt:lpstr>
      <vt:lpstr>Virtual MIMO and CoMP in Cellular</vt:lpstr>
      <vt:lpstr>Virtual/Network MIMO in Cellular</vt:lpstr>
      <vt:lpstr>Cooperative Multipoint (CoMP)</vt:lpstr>
      <vt:lpstr>PowerPoint Presentation</vt:lpstr>
      <vt:lpstr>Open design questions</vt:lpstr>
      <vt:lpstr>System Model</vt:lpstr>
      <vt:lpstr>Channel Assignment</vt:lpstr>
      <vt:lpstr>Single Base Station Transmission: AWGN</vt:lpstr>
      <vt:lpstr>Rayleigh Fast Fading Channel</vt:lpstr>
      <vt:lpstr>Rayleigh Slow Fading Channel</vt:lpstr>
      <vt:lpstr>Base Station Cooperation: AWGN</vt:lpstr>
      <vt:lpstr>Performance Comparison</vt:lpstr>
      <vt:lpstr>Dynamic Resource Allocation Allocate resources as user and network conditions change</vt:lpstr>
      <vt:lpstr>Dynamic Channel Allocation</vt:lpstr>
      <vt:lpstr>Variable Rate and Power</vt:lpstr>
      <vt:lpstr>Multicarrier CDMA</vt:lpstr>
      <vt:lpstr>Rate and Power Control in CDMA*</vt:lpstr>
      <vt:lpstr>System Model: General</vt:lpstr>
      <vt:lpstr>System Model: Parameters</vt:lpstr>
      <vt:lpstr>System Model: Interference</vt:lpstr>
      <vt:lpstr>SIR Model (neglect noise)</vt:lpstr>
      <vt:lpstr>QoS Formula</vt:lpstr>
      <vt:lpstr>Solution</vt:lpstr>
      <vt:lpstr>Problem Formulation</vt:lpstr>
      <vt:lpstr>Results</vt:lpstr>
      <vt:lpstr>Results</vt:lpstr>
      <vt:lpstr>Summary</vt:lpstr>
    </vt:vector>
  </TitlesOfParts>
  <Company>Cal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Broadcast Channels</dc:title>
  <dc:creator>Andrea Goldsmith</dc:creator>
  <cp:lastModifiedBy>Andrea</cp:lastModifiedBy>
  <cp:revision>81</cp:revision>
  <dcterms:created xsi:type="dcterms:W3CDTF">2000-04-05T19:07:20Z</dcterms:created>
  <dcterms:modified xsi:type="dcterms:W3CDTF">2014-01-27T16:40:05Z</dcterms:modified>
</cp:coreProperties>
</file>