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4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9" r:id="rId1"/>
    <p:sldMasterId id="2147483673" r:id="rId2"/>
    <p:sldMasterId id="2147483685" r:id="rId3"/>
    <p:sldMasterId id="2147483698" r:id="rId4"/>
    <p:sldMasterId id="2147483710" r:id="rId5"/>
  </p:sldMasterIdLst>
  <p:notesMasterIdLst>
    <p:notesMasterId r:id="rId49"/>
  </p:notesMasterIdLst>
  <p:handoutMasterIdLst>
    <p:handoutMasterId r:id="rId50"/>
  </p:handoutMasterIdLst>
  <p:sldIdLst>
    <p:sldId id="278" r:id="rId6"/>
    <p:sldId id="292" r:id="rId7"/>
    <p:sldId id="362" r:id="rId8"/>
    <p:sldId id="352" r:id="rId9"/>
    <p:sldId id="360" r:id="rId10"/>
    <p:sldId id="397" r:id="rId11"/>
    <p:sldId id="398" r:id="rId12"/>
    <p:sldId id="399" r:id="rId13"/>
    <p:sldId id="400" r:id="rId14"/>
    <p:sldId id="401" r:id="rId15"/>
    <p:sldId id="402" r:id="rId16"/>
    <p:sldId id="403" r:id="rId17"/>
    <p:sldId id="405" r:id="rId18"/>
    <p:sldId id="406" r:id="rId19"/>
    <p:sldId id="407" r:id="rId20"/>
    <p:sldId id="468" r:id="rId21"/>
    <p:sldId id="469" r:id="rId22"/>
    <p:sldId id="470" r:id="rId23"/>
    <p:sldId id="471" r:id="rId24"/>
    <p:sldId id="472" r:id="rId25"/>
    <p:sldId id="473" r:id="rId26"/>
    <p:sldId id="474" r:id="rId27"/>
    <p:sldId id="475" r:id="rId28"/>
    <p:sldId id="476" r:id="rId29"/>
    <p:sldId id="477" r:id="rId30"/>
    <p:sldId id="478" r:id="rId31"/>
    <p:sldId id="479" r:id="rId32"/>
    <p:sldId id="480" r:id="rId33"/>
    <p:sldId id="481" r:id="rId34"/>
    <p:sldId id="455" r:id="rId35"/>
    <p:sldId id="456" r:id="rId36"/>
    <p:sldId id="457" r:id="rId37"/>
    <p:sldId id="458" r:id="rId38"/>
    <p:sldId id="459" r:id="rId39"/>
    <p:sldId id="460" r:id="rId40"/>
    <p:sldId id="461" r:id="rId41"/>
    <p:sldId id="462" r:id="rId42"/>
    <p:sldId id="463" r:id="rId43"/>
    <p:sldId id="464" r:id="rId44"/>
    <p:sldId id="465" r:id="rId45"/>
    <p:sldId id="466" r:id="rId46"/>
    <p:sldId id="467" r:id="rId47"/>
    <p:sldId id="454" r:id="rId48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CC"/>
    <a:srgbClr val="040404"/>
    <a:srgbClr val="000000"/>
    <a:srgbClr val="FF0000"/>
    <a:srgbClr val="CC0000"/>
    <a:srgbClr val="339933"/>
    <a:srgbClr val="990099"/>
    <a:srgbClr val="00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2787"/>
    <p:restoredTop sz="90929"/>
  </p:normalViewPr>
  <p:slideViewPr>
    <p:cSldViewPr snapToGrid="0">
      <p:cViewPr>
        <p:scale>
          <a:sx n="70" d="100"/>
          <a:sy n="70" d="100"/>
        </p:scale>
        <p:origin x="-322" y="571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4963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50" Type="http://schemas.openxmlformats.org/officeDocument/2006/relationships/handoutMaster" Target="handoutMasters/handoutMaster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41" Type="http://schemas.openxmlformats.org/officeDocument/2006/relationships/slide" Target="slides/slide36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53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notesMaster" Target="notesMasters/notesMaster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8" Type="http://schemas.openxmlformats.org/officeDocument/2006/relationships/slide" Target="slides/slide3.xml"/><Relationship Id="rId51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image" Target="../media/image4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image" Target="../media/image6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image" Target="../media/image9.wmf"/><Relationship Id="rId1" Type="http://schemas.openxmlformats.org/officeDocument/2006/relationships/image" Target="../media/image8.wmf"/><Relationship Id="rId6" Type="http://schemas.openxmlformats.org/officeDocument/2006/relationships/image" Target="../media/image13.wmf"/><Relationship Id="rId5" Type="http://schemas.openxmlformats.org/officeDocument/2006/relationships/image" Target="../media/image12.wmf"/><Relationship Id="rId4" Type="http://schemas.openxmlformats.org/officeDocument/2006/relationships/image" Target="../media/image11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png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37" tIns="46566" rIns="93137" bIns="46566" numCol="1" anchor="t" anchorCtr="0" compatLnSpc="1">
            <a:prstTxWarp prst="textNoShape">
              <a:avLst/>
            </a:prstTxWarp>
          </a:bodyPr>
          <a:lstStyle>
            <a:lvl1pPr defTabSz="931863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758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1925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37" tIns="46566" rIns="93137" bIns="46566" numCol="1" anchor="t" anchorCtr="0" compatLnSpc="1">
            <a:prstTxWarp prst="textNoShape">
              <a:avLst/>
            </a:prstTxWarp>
          </a:bodyPr>
          <a:lstStyle>
            <a:lvl1pPr algn="r" defTabSz="931863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758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31263"/>
            <a:ext cx="30384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37" tIns="46566" rIns="93137" bIns="46566" numCol="1" anchor="b" anchorCtr="0" compatLnSpc="1">
            <a:prstTxWarp prst="textNoShape">
              <a:avLst/>
            </a:prstTxWarp>
          </a:bodyPr>
          <a:lstStyle>
            <a:lvl1pPr defTabSz="931863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758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1925" y="8831263"/>
            <a:ext cx="30384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37" tIns="46566" rIns="93137" bIns="46566" numCol="1" anchor="b" anchorCtr="0" compatLnSpc="1">
            <a:prstTxWarp prst="textNoShape">
              <a:avLst/>
            </a:prstTxWarp>
          </a:bodyPr>
          <a:lstStyle>
            <a:lvl1pPr algn="r" defTabSz="931863">
              <a:defRPr sz="1200"/>
            </a:lvl1pPr>
          </a:lstStyle>
          <a:p>
            <a:pPr>
              <a:defRPr/>
            </a:pPr>
            <a:fld id="{F730D521-4999-4FEE-A3E4-E2DC5D8F71D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175169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59113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723" tIns="45862" rIns="91723" bIns="45862" numCol="1" anchor="t" anchorCtr="0" compatLnSpc="1">
            <a:prstTxWarp prst="textNoShape">
              <a:avLst/>
            </a:prstTxWarp>
          </a:bodyPr>
          <a:lstStyle>
            <a:lvl1pPr defTabSz="917575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745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6688" y="0"/>
            <a:ext cx="3059112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723" tIns="45862" rIns="91723" bIns="45862" numCol="1" anchor="t" anchorCtr="0" compatLnSpc="1">
            <a:prstTxWarp prst="textNoShape">
              <a:avLst/>
            </a:prstTxWarp>
          </a:bodyPr>
          <a:lstStyle>
            <a:lvl1pPr algn="r" defTabSz="917575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4036" name="Rectangle 4"/>
          <p:cNvSpPr>
            <a:spLocks noChangeArrowheads="1" noTextEdit="1"/>
          </p:cNvSpPr>
          <p:nvPr>
            <p:ph type="sldImg" idx="2"/>
          </p:nvPr>
        </p:nvSpPr>
        <p:spPr bwMode="auto">
          <a:xfrm>
            <a:off x="1136650" y="687388"/>
            <a:ext cx="4686300" cy="35147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746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7575" y="4432300"/>
            <a:ext cx="5124450" cy="4202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723" tIns="45862" rIns="91723" bIns="4586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4746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63013"/>
            <a:ext cx="3059113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723" tIns="45862" rIns="91723" bIns="45862" numCol="1" anchor="b" anchorCtr="0" compatLnSpc="1">
            <a:prstTxWarp prst="textNoShape">
              <a:avLst/>
            </a:prstTxWarp>
          </a:bodyPr>
          <a:lstStyle>
            <a:lvl1pPr defTabSz="917575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746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6688" y="8863013"/>
            <a:ext cx="3059112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723" tIns="45862" rIns="91723" bIns="45862" numCol="1" anchor="b" anchorCtr="0" compatLnSpc="1">
            <a:prstTxWarp prst="textNoShape">
              <a:avLst/>
            </a:prstTxWarp>
          </a:bodyPr>
          <a:lstStyle>
            <a:lvl1pPr algn="r" defTabSz="917575">
              <a:defRPr sz="1200"/>
            </a:lvl1pPr>
          </a:lstStyle>
          <a:p>
            <a:pPr>
              <a:defRPr/>
            </a:pPr>
            <a:fld id="{CE0EB184-4FC6-4B1D-AC3B-C80A72D9827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099071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2CA5F14-62BA-483C-8A4A-0E2E9074DA19}" type="slidenum">
              <a:rPr lang="en-US">
                <a:solidFill>
                  <a:prstClr val="black"/>
                </a:solidFill>
              </a:rPr>
              <a:pPr/>
              <a:t>26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1011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4750" y="687388"/>
            <a:ext cx="4679950" cy="3511550"/>
          </a:xfrm>
          <a:ln/>
        </p:spPr>
      </p:sp>
      <p:sp>
        <p:nvSpPr>
          <p:cNvPr id="10117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8067" y="4427918"/>
            <a:ext cx="5191769" cy="4200478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 defTabSz="916585">
              <a:defRPr/>
            </a:pPr>
            <a:fld id="{0A9F86B5-F65E-4F5A-B09A-4EC54E00AB3F}" type="slidenum">
              <a:rPr lang="en-US">
                <a:solidFill>
                  <a:prstClr val="black"/>
                </a:solidFill>
              </a:rPr>
              <a:pPr defTabSz="916585">
                <a:defRPr/>
              </a:pPr>
              <a:t>30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2688" y="696913"/>
            <a:ext cx="4648200" cy="3486150"/>
          </a:xfrm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4112" y="4416098"/>
            <a:ext cx="5142177" cy="418399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smtClean="0"/>
              <a:t>-No backbone: nodes must self-configure into a network.</a:t>
            </a:r>
          </a:p>
          <a:p>
            <a:r>
              <a:rPr lang="en-US" altLang="en-US" smtClean="0"/>
              <a:t>-In principle all nodes can communicate with all other nodes, but multihop routing can reduce the interference associated with direct transmission.</a:t>
            </a:r>
          </a:p>
          <a:p>
            <a:r>
              <a:rPr lang="en-US" altLang="en-US" smtClean="0"/>
              <a:t>-Topology dynamic since nodes move around and link characteristics change.</a:t>
            </a:r>
          </a:p>
          <a:p>
            <a:r>
              <a:rPr lang="en-US" altLang="en-US" smtClean="0"/>
              <a:t>-Applications: appliances and entertainment units in the home, community networks that bypass the Internet. Military networks for robust flexible easily-deployed network (every soldier is a node).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Next lecture: ASE, capacity, </a:t>
            </a:r>
            <a:r>
              <a:rPr lang="en-US" dirty="0" err="1" smtClean="0"/>
              <a:t>CoMP</a:t>
            </a:r>
            <a:r>
              <a:rPr lang="en-US" dirty="0" smtClean="0"/>
              <a:t>, DAS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32A07D1-9598-48F0-8015-F41F8F0900CA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43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08326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F296BA-5480-4FAA-BCDB-4A1264DC921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43106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545A86-90BC-439C-9322-6D38D64D4AA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1130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BF5360-3767-4F8C-9733-9DEF058AF24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05682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981200"/>
            <a:ext cx="38481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981200"/>
            <a:ext cx="38481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1FFB12-227F-4C86-974D-F69327830DB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596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D8A4F0-5935-4743-A279-B7B20AE8E1E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42431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D5BF60-1203-4B6F-ABD3-5C601B0852F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9264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D31819-CA46-4678-A2D7-3B609CCB4D0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73165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3DEFD0-2B28-4E85-8C42-09EE4C48473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85658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38AC12-EDC4-44FD-94E9-CE3B56887E6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25239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A76F6C-FDF1-4002-BC01-5087B449718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66494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96050" y="228600"/>
            <a:ext cx="1962150" cy="5867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28600"/>
            <a:ext cx="573405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A4924D-93AC-409A-8B8C-63C1182542B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0125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130007-53B4-46F1-AB89-1994DE69E65B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434125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C127ED-5AB7-409F-8819-62C4DF1DD1DA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6006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AEAEF3-B274-4E95-8F4D-03C17EE5FF57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82502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981200"/>
            <a:ext cx="38481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981200"/>
            <a:ext cx="38481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87303E-96E7-4066-9E36-96F77D86FA7F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524556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869B1F-0008-43C9-875B-E07DC2091F43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755010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2282AA-B897-40CE-9657-651179156F48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518830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1F0AB2-951A-449D-AB55-7E9C4595D6B4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716325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2E5369-6CB4-4358-BD49-A7B555A846A6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109946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F0C0CE-0E87-45DD-9B51-AB003435F557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874119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BDA01B-55D0-417B-94CA-C76809C4B621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627583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228600"/>
            <a:ext cx="1981200" cy="5867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28600"/>
            <a:ext cx="579120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1E4864-D1A5-4B25-A40B-9D65736B79F8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6843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90F1E5-6DE4-41A4-94A7-F6C44EB52662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658615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DB3552-629E-4D74-8E6D-76A02E3B1576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888464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61E136-C314-4823-8131-F340D45ED227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460686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981200"/>
            <a:ext cx="38481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981200"/>
            <a:ext cx="38481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74C455-B33C-4D37-A2B3-0770D88373B1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114255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700095-E93B-47C9-8B40-C6498041634C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362908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841309-AA6D-47F4-9940-75DA768BEE36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20212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492683-56ED-4930-9F2C-5F6BBE18EB83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975681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EA31AD-75FE-42D1-AB67-2243D78441FC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703457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291EE0-16D8-484E-80BB-9D351D8CAA26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588982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8322E6-63FA-4E3A-81CF-6B49DACA6CAE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291714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96050" y="228600"/>
            <a:ext cx="1962150" cy="5867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28600"/>
            <a:ext cx="573405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A65691-1A16-41A2-8BCF-AB23E89635F6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482903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25343A-7981-460B-91CE-555934780F17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626387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85BE9D3-BBEE-4E0A-A8ED-94799F51FA26}" type="slidenum">
              <a:rPr lang="en-US" smtClean="0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186876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8BF3DB8-E73D-41D2-95D8-CB527C7A69C6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770528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F9AF0E0-04D1-4BA7-A148-06322F6B58B7}" type="slidenum">
              <a:rPr lang="en-US" smtClean="0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462011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1A66771-B79E-48B0-B945-9BB4531899D2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602406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F05F930-9037-4EFC-B1D7-E80ED236704D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497256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904B080-D883-4E31-936B-06231E7EA02D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237320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1A7A409-D563-47A1-90CB-14BD63BF7A2B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836405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5DCCFD2-C145-4DF7-8E39-03C85DB78971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169857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hangingPunct="1"/>
            <a:endParaRPr lang="en-US" sz="3200" b="1">
              <a:solidFill>
                <a:prstClr val="white"/>
              </a:solidFill>
            </a:endParaRPr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hangingPunct="1"/>
            <a:endParaRPr lang="en-US" sz="3200" b="1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pPr>
              <a:defRPr/>
            </a:pPr>
            <a:fld id="{25D7E3A4-7BA7-4B66-A3BC-EBB6F85194FB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eaLnBrk="1" hangingPunct="1"/>
            <a:endParaRPr lang="en-US" sz="3200" b="1">
              <a:solidFill>
                <a:prstClr val="black"/>
              </a:solidFill>
              <a:latin typeface="Constantia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eaLnBrk="1" hangingPunct="1"/>
            <a:endParaRPr lang="en-US" sz="3200" b="1">
              <a:solidFill>
                <a:prstClr val="black"/>
              </a:solidFill>
              <a:latin typeface="Constantia"/>
            </a:endParaRPr>
          </a:p>
        </p:txBody>
      </p:sp>
    </p:spTree>
    <p:extLst>
      <p:ext uri="{BB962C8B-B14F-4D97-AF65-F5344CB8AC3E}">
        <p14:creationId xmlns:p14="http://schemas.microsoft.com/office/powerpoint/2010/main" val="324324308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471B8F2-B46E-48A3-8B69-50B7B7FE63CF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423345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671F7D2-955D-447C-A3E6-E5227404BC7D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1898619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85BE9D3-BBEE-4E0A-A8ED-94799F51FA26}" type="slidenum">
              <a:rPr lang="en-US" smtClean="0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421711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8BF3DB8-E73D-41D2-95D8-CB527C7A69C6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499224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F9AF0E0-04D1-4BA7-A148-06322F6B58B7}" type="slidenum">
              <a:rPr lang="en-US" smtClean="0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800094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1A66771-B79E-48B0-B945-9BB4531899D2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390167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F05F930-9037-4EFC-B1D7-E80ED236704D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2828160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904B080-D883-4E31-936B-06231E7EA02D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8352135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1A7A409-D563-47A1-90CB-14BD63BF7A2B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310786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5DCCFD2-C145-4DF7-8E39-03C85DB78971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9728116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hangingPunct="1"/>
            <a:endParaRPr lang="en-US" sz="3200" b="1">
              <a:solidFill>
                <a:prstClr val="white"/>
              </a:solidFill>
            </a:endParaRPr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hangingPunct="1"/>
            <a:endParaRPr lang="en-US" sz="3200" b="1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pPr>
              <a:defRPr/>
            </a:pPr>
            <a:fld id="{25D7E3A4-7BA7-4B66-A3BC-EBB6F85194FB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eaLnBrk="1" hangingPunct="1"/>
            <a:endParaRPr lang="en-US" sz="3200" b="1">
              <a:solidFill>
                <a:prstClr val="black"/>
              </a:solidFill>
              <a:latin typeface="Constantia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eaLnBrk="1" hangingPunct="1"/>
            <a:endParaRPr lang="en-US" sz="3200" b="1">
              <a:solidFill>
                <a:prstClr val="black"/>
              </a:solidFill>
              <a:latin typeface="Constantia"/>
            </a:endParaRPr>
          </a:p>
        </p:txBody>
      </p:sp>
    </p:spTree>
    <p:extLst>
      <p:ext uri="{BB962C8B-B14F-4D97-AF65-F5344CB8AC3E}">
        <p14:creationId xmlns:p14="http://schemas.microsoft.com/office/powerpoint/2010/main" val="71394003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471B8F2-B46E-48A3-8B69-50B7B7FE63CF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5851315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671F7D2-955D-447C-A3E6-E5227404BC7D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36599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7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0.xml"/><Relationship Id="rId10" Type="http://schemas.openxmlformats.org/officeDocument/2006/relationships/slideLayout" Target="../slideLayouts/slideLayout55.xml"/><Relationship Id="rId4" Type="http://schemas.openxmlformats.org/officeDocument/2006/relationships/slideLayout" Target="../slideLayouts/slideLayout49.xml"/><Relationship Id="rId9" Type="http://schemas.openxmlformats.org/officeDocument/2006/relationships/slideLayout" Target="../slideLayouts/slideLayout5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DA10C4A3-CC3E-4430-A942-2D4D48E829D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3077" name="Rectangle 5"/>
          <p:cNvSpPr>
            <a:spLocks noChangeArrowheads="1"/>
          </p:cNvSpPr>
          <p:nvPr/>
        </p:nvSpPr>
        <p:spPr bwMode="auto">
          <a:xfrm>
            <a:off x="0" y="1428750"/>
            <a:ext cx="9132888" cy="74613"/>
          </a:xfrm>
          <a:prstGeom prst="rect">
            <a:avLst/>
          </a:prstGeom>
          <a:gradFill rotWithShape="0">
            <a:gsLst>
              <a:gs pos="0">
                <a:srgbClr val="0000CC">
                  <a:gamma/>
                  <a:shade val="40000"/>
                  <a:invGamma/>
                </a:srgbClr>
              </a:gs>
              <a:gs pos="50000">
                <a:srgbClr val="0000CC"/>
              </a:gs>
              <a:gs pos="100000">
                <a:srgbClr val="0000CC">
                  <a:gamma/>
                  <a:shade val="40000"/>
                  <a:invGamma/>
                </a:srgb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3078" name="Rectangle 6"/>
          <p:cNvSpPr>
            <a:spLocks noChangeArrowheads="1"/>
          </p:cNvSpPr>
          <p:nvPr/>
        </p:nvSpPr>
        <p:spPr bwMode="auto">
          <a:xfrm>
            <a:off x="6350" y="1549400"/>
            <a:ext cx="9120188" cy="25400"/>
          </a:xfrm>
          <a:prstGeom prst="rect">
            <a:avLst/>
          </a:prstGeom>
          <a:gradFill rotWithShape="0">
            <a:gsLst>
              <a:gs pos="0">
                <a:srgbClr val="CC0000"/>
              </a:gs>
              <a:gs pos="100000">
                <a:srgbClr val="CC0000">
                  <a:gamma/>
                  <a:shade val="80000"/>
                  <a:invGamma/>
                </a:srgbClr>
              </a:gs>
            </a:gsLst>
            <a:lin ang="0" scaled="1"/>
          </a:gradFill>
          <a:ln w="12700">
            <a:solidFill>
              <a:srgbClr val="CC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8439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28600"/>
            <a:ext cx="7848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Techni</a:t>
            </a:r>
            <a:br>
              <a:rPr lang="en-US" altLang="en-US" smtClean="0"/>
            </a:br>
            <a:r>
              <a:rPr lang="en-US" altLang="en-US" smtClean="0"/>
              <a:t/>
            </a:r>
            <a:br>
              <a:rPr lang="en-US" altLang="en-US" smtClean="0"/>
            </a:br>
            <a:r>
              <a:rPr lang="en-US" altLang="en-US" smtClean="0"/>
              <a:t/>
            </a:r>
            <a:br>
              <a:rPr lang="en-US" altLang="en-US" smtClean="0"/>
            </a:br>
            <a:r>
              <a:rPr lang="en-US" altLang="en-US" smtClean="0"/>
              <a:t/>
            </a:r>
            <a:br>
              <a:rPr lang="en-US" altLang="en-US" smtClean="0"/>
            </a:br>
            <a:r>
              <a:rPr lang="en-US" altLang="en-US" smtClean="0"/>
              <a:t/>
            </a:r>
            <a:br>
              <a:rPr lang="en-US" altLang="en-US" smtClean="0"/>
            </a:br>
            <a:r>
              <a:rPr lang="en-US" altLang="en-US" smtClean="0"/>
              <a:t/>
            </a:r>
            <a:br>
              <a:rPr lang="en-US" altLang="en-US" smtClean="0"/>
            </a:br>
            <a:r>
              <a:rPr lang="en-US" altLang="en-US" smtClean="0"/>
              <a:t/>
            </a:r>
            <a:br>
              <a:rPr lang="en-US" altLang="en-US" smtClean="0"/>
            </a:br>
            <a:r>
              <a:rPr lang="en-US" altLang="en-US" smtClean="0"/>
              <a:t>Template</a:t>
            </a:r>
          </a:p>
        </p:txBody>
      </p:sp>
      <p:sp>
        <p:nvSpPr>
          <p:cNvPr id="18440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981200"/>
            <a:ext cx="78486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Test</a:t>
            </a:r>
          </a:p>
          <a:p>
            <a:pPr lvl="1"/>
            <a:r>
              <a:rPr lang="en-US" altLang="en-US" smtClean="0"/>
              <a:t>Test</a:t>
            </a:r>
          </a:p>
          <a:p>
            <a:pPr lvl="1"/>
            <a:r>
              <a:rPr lang="en-US" altLang="en-US" smtClean="0"/>
              <a:t>Test</a:t>
            </a:r>
          </a:p>
          <a:p>
            <a:pPr lvl="2"/>
            <a:r>
              <a:rPr lang="en-US" altLang="en-US" smtClean="0"/>
              <a:t>Test</a:t>
            </a:r>
          </a:p>
          <a:p>
            <a:pPr lvl="0"/>
            <a:endParaRPr lang="en-US" altLang="en-US" smtClean="0"/>
          </a:p>
          <a:p>
            <a:pPr lvl="0"/>
            <a:endParaRPr lang="en-US" altLang="en-US" smtClean="0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buClr>
          <a:srgbClr val="0000CC"/>
        </a:buClr>
        <a:buSzPct val="75000"/>
        <a:buFont typeface="Wingdings" pitchFamily="2" charset="2"/>
        <a:buChar char="l"/>
        <a:defRPr sz="3200" b="1">
          <a:solidFill>
            <a:srgbClr val="0000CC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lnSpc>
          <a:spcPct val="80000"/>
        </a:lnSpc>
        <a:spcBef>
          <a:spcPct val="20000"/>
        </a:spcBef>
        <a:spcAft>
          <a:spcPct val="0"/>
        </a:spcAft>
        <a:buClr>
          <a:srgbClr val="CC0000"/>
        </a:buClr>
        <a:buSzPct val="80000"/>
        <a:buFont typeface="Wingdings" pitchFamily="2" charset="2"/>
        <a:buChar char="l"/>
        <a:defRPr sz="2800" b="1">
          <a:solidFill>
            <a:srgbClr val="0000CC"/>
          </a:solidFill>
          <a:latin typeface="+mn-lt"/>
        </a:defRPr>
      </a:lvl2pPr>
      <a:lvl3pPr marL="1143000" indent="-228600" algn="l" rtl="0" eaLnBrk="0" fontAlgn="base" hangingPunct="0">
        <a:lnSpc>
          <a:spcPct val="80000"/>
        </a:lnSpc>
        <a:spcBef>
          <a:spcPct val="20000"/>
        </a:spcBef>
        <a:spcAft>
          <a:spcPct val="0"/>
        </a:spcAft>
        <a:buClr>
          <a:srgbClr val="0000CC"/>
        </a:buClr>
        <a:buSzPct val="65000"/>
        <a:buFont typeface="ZapfDingbats" pitchFamily="82" charset="2"/>
        <a:buChar char="l"/>
        <a:defRPr sz="2400" b="1">
          <a:solidFill>
            <a:srgbClr val="0000FF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65000"/>
        <a:buFont typeface="Wingdings" pitchFamily="2" charset="2"/>
        <a:buChar char="l"/>
        <a:defRPr b="1">
          <a:solidFill>
            <a:srgbClr val="0000CC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charset="0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charset="0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charset="0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>
              <a:defRPr sz="1400" b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>
              <a:defRPr sz="1400" b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>
              <a:defRPr sz="1400" b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fld id="{5BF8ECAC-738E-49FD-B490-427A4D16C88C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0" y="1428750"/>
            <a:ext cx="9132888" cy="74613"/>
          </a:xfrm>
          <a:prstGeom prst="rect">
            <a:avLst/>
          </a:prstGeom>
          <a:gradFill rotWithShape="0">
            <a:gsLst>
              <a:gs pos="0">
                <a:srgbClr val="0000CC">
                  <a:gamma/>
                  <a:shade val="40000"/>
                  <a:invGamma/>
                </a:srgbClr>
              </a:gs>
              <a:gs pos="50000">
                <a:srgbClr val="0000CC"/>
              </a:gs>
              <a:gs pos="100000">
                <a:srgbClr val="0000CC">
                  <a:gamma/>
                  <a:shade val="40000"/>
                  <a:invGamma/>
                </a:srgb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b="1">
              <a:solidFill>
                <a:srgbClr val="0000FF"/>
              </a:solidFill>
              <a:latin typeface="Garamond" pitchFamily="18" charset="0"/>
            </a:endParaRPr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6350" y="1549400"/>
            <a:ext cx="9120188" cy="25400"/>
          </a:xfrm>
          <a:prstGeom prst="rect">
            <a:avLst/>
          </a:prstGeom>
          <a:gradFill rotWithShape="0">
            <a:gsLst>
              <a:gs pos="0">
                <a:srgbClr val="CC0000"/>
              </a:gs>
              <a:gs pos="100000">
                <a:srgbClr val="CC0000">
                  <a:gamma/>
                  <a:shade val="80000"/>
                  <a:invGamma/>
                </a:srgbClr>
              </a:gs>
            </a:gsLst>
            <a:lin ang="0" scaled="1"/>
          </a:gradFill>
          <a:ln w="12700">
            <a:solidFill>
              <a:srgbClr val="CC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b="1">
              <a:solidFill>
                <a:srgbClr val="0000FF"/>
              </a:solidFill>
              <a:latin typeface="Garamond" pitchFamily="18" charset="0"/>
            </a:endParaRPr>
          </a:p>
        </p:txBody>
      </p:sp>
      <p:sp>
        <p:nvSpPr>
          <p:cNvPr id="11271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228600"/>
            <a:ext cx="7848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Techni</a:t>
            </a:r>
            <a:br>
              <a:rPr lang="en-US" altLang="en-US" smtClean="0"/>
            </a:br>
            <a:r>
              <a:rPr lang="en-US" altLang="en-US" smtClean="0"/>
              <a:t/>
            </a:r>
            <a:br>
              <a:rPr lang="en-US" altLang="en-US" smtClean="0"/>
            </a:br>
            <a:r>
              <a:rPr lang="en-US" altLang="en-US" smtClean="0"/>
              <a:t/>
            </a:r>
            <a:br>
              <a:rPr lang="en-US" altLang="en-US" smtClean="0"/>
            </a:br>
            <a:r>
              <a:rPr lang="en-US" altLang="en-US" smtClean="0"/>
              <a:t/>
            </a:r>
            <a:br>
              <a:rPr lang="en-US" altLang="en-US" smtClean="0"/>
            </a:br>
            <a:r>
              <a:rPr lang="en-US" altLang="en-US" smtClean="0"/>
              <a:t/>
            </a:r>
            <a:br>
              <a:rPr lang="en-US" altLang="en-US" smtClean="0"/>
            </a:br>
            <a:r>
              <a:rPr lang="en-US" altLang="en-US" smtClean="0"/>
              <a:t/>
            </a:r>
            <a:br>
              <a:rPr lang="en-US" altLang="en-US" smtClean="0"/>
            </a:br>
            <a:r>
              <a:rPr lang="en-US" altLang="en-US" smtClean="0"/>
              <a:t/>
            </a:r>
            <a:br>
              <a:rPr lang="en-US" altLang="en-US" smtClean="0"/>
            </a:br>
            <a:r>
              <a:rPr lang="en-US" altLang="en-US" smtClean="0"/>
              <a:t>Template</a:t>
            </a:r>
          </a:p>
        </p:txBody>
      </p:sp>
      <p:sp>
        <p:nvSpPr>
          <p:cNvPr id="11272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981200"/>
            <a:ext cx="78486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Test</a:t>
            </a:r>
          </a:p>
          <a:p>
            <a:pPr lvl="1"/>
            <a:r>
              <a:rPr lang="en-US" altLang="en-US" smtClean="0"/>
              <a:t>Test</a:t>
            </a:r>
          </a:p>
          <a:p>
            <a:pPr lvl="1"/>
            <a:endParaRPr lang="en-US" altLang="en-US" smtClean="0"/>
          </a:p>
          <a:p>
            <a:pPr lvl="2"/>
            <a:r>
              <a:rPr lang="en-US" altLang="en-US" smtClean="0"/>
              <a:t>Test</a:t>
            </a:r>
          </a:p>
          <a:p>
            <a:pPr lvl="0"/>
            <a:endParaRPr lang="en-US" altLang="en-US" smtClean="0"/>
          </a:p>
          <a:p>
            <a:pPr lvl="0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018823457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buClr>
          <a:srgbClr val="0000CC"/>
        </a:buClr>
        <a:buSzPct val="75000"/>
        <a:buFont typeface="Wingdings" pitchFamily="2" charset="2"/>
        <a:buChar char="l"/>
        <a:defRPr sz="2800" b="1">
          <a:solidFill>
            <a:srgbClr val="0000CC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lnSpc>
          <a:spcPct val="80000"/>
        </a:lnSpc>
        <a:spcBef>
          <a:spcPct val="20000"/>
        </a:spcBef>
        <a:spcAft>
          <a:spcPct val="0"/>
        </a:spcAft>
        <a:buClr>
          <a:srgbClr val="CC0000"/>
        </a:buClr>
        <a:buSzPct val="80000"/>
        <a:buFont typeface="Wingdings" pitchFamily="2" charset="2"/>
        <a:buChar char="l"/>
        <a:defRPr sz="2400" b="1">
          <a:solidFill>
            <a:srgbClr val="0000CC"/>
          </a:solidFill>
          <a:latin typeface="+mn-lt"/>
        </a:defRPr>
      </a:lvl2pPr>
      <a:lvl3pPr marL="1143000" indent="-228600" algn="l" rtl="0" eaLnBrk="0" fontAlgn="base" hangingPunct="0">
        <a:lnSpc>
          <a:spcPct val="80000"/>
        </a:lnSpc>
        <a:spcBef>
          <a:spcPct val="20000"/>
        </a:spcBef>
        <a:spcAft>
          <a:spcPct val="0"/>
        </a:spcAft>
        <a:buClr>
          <a:srgbClr val="0000CC"/>
        </a:buClr>
        <a:buSzPct val="65000"/>
        <a:buFont typeface="ZapfDingbats" pitchFamily="82" charset="2"/>
        <a:buChar char="l"/>
        <a:defRPr sz="2000" b="1">
          <a:solidFill>
            <a:srgbClr val="0000FF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65000"/>
        <a:buFont typeface="Wingdings" pitchFamily="2" charset="2"/>
        <a:buChar char="l"/>
        <a:defRPr b="1">
          <a:solidFill>
            <a:srgbClr val="0000CC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pitchFamily="34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pitchFamily="34" charset="0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pitchFamily="34" charset="0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pitchFamily="34" charset="0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pitchFamily="34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eaLnBrk="0" hangingPunct="0">
              <a:defRPr sz="1400">
                <a:cs typeface="+mn-cs"/>
              </a:defRPr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 eaLnBrk="0" hangingPunct="0">
              <a:defRPr sz="1400">
                <a:cs typeface="+mn-cs"/>
              </a:defRPr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 eaLnBrk="0" hangingPunct="0">
              <a:defRPr sz="1400">
                <a:cs typeface="+mn-cs"/>
              </a:defRPr>
            </a:lvl1pPr>
          </a:lstStyle>
          <a:p>
            <a:pPr>
              <a:defRPr/>
            </a:pPr>
            <a:fld id="{68611DB0-E76F-43D0-B550-2D98818DEB1C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3077" name="Rectangle 5"/>
          <p:cNvSpPr>
            <a:spLocks noChangeArrowheads="1"/>
          </p:cNvSpPr>
          <p:nvPr/>
        </p:nvSpPr>
        <p:spPr bwMode="auto">
          <a:xfrm>
            <a:off x="0" y="1428750"/>
            <a:ext cx="9132888" cy="74613"/>
          </a:xfrm>
          <a:prstGeom prst="rect">
            <a:avLst/>
          </a:prstGeom>
          <a:gradFill rotWithShape="0">
            <a:gsLst>
              <a:gs pos="0">
                <a:srgbClr val="0000CC">
                  <a:gamma/>
                  <a:shade val="40000"/>
                  <a:invGamma/>
                </a:srgbClr>
              </a:gs>
              <a:gs pos="50000">
                <a:srgbClr val="0000CC"/>
              </a:gs>
              <a:gs pos="100000">
                <a:srgbClr val="0000CC">
                  <a:gamma/>
                  <a:shade val="40000"/>
                  <a:invGamma/>
                </a:srgb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078" name="Rectangle 6"/>
          <p:cNvSpPr>
            <a:spLocks noChangeArrowheads="1"/>
          </p:cNvSpPr>
          <p:nvPr/>
        </p:nvSpPr>
        <p:spPr bwMode="auto">
          <a:xfrm>
            <a:off x="6350" y="1549400"/>
            <a:ext cx="9120188" cy="25400"/>
          </a:xfrm>
          <a:prstGeom prst="rect">
            <a:avLst/>
          </a:prstGeom>
          <a:gradFill rotWithShape="0">
            <a:gsLst>
              <a:gs pos="0">
                <a:srgbClr val="CC0000"/>
              </a:gs>
              <a:gs pos="100000">
                <a:srgbClr val="CC0000">
                  <a:gamma/>
                  <a:shade val="80000"/>
                  <a:invGamma/>
                </a:srgbClr>
              </a:gs>
            </a:gsLst>
            <a:lin ang="0" scaled="1"/>
          </a:gradFill>
          <a:ln w="12700">
            <a:solidFill>
              <a:srgbClr val="CC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28600"/>
            <a:ext cx="7848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Techni</a:t>
            </a:r>
            <a:br>
              <a:rPr lang="en-US" altLang="en-US" smtClean="0"/>
            </a:br>
            <a:r>
              <a:rPr lang="en-US" altLang="en-US" smtClean="0"/>
              <a:t/>
            </a:r>
            <a:br>
              <a:rPr lang="en-US" altLang="en-US" smtClean="0"/>
            </a:br>
            <a:r>
              <a:rPr lang="en-US" altLang="en-US" smtClean="0"/>
              <a:t/>
            </a:r>
            <a:br>
              <a:rPr lang="en-US" altLang="en-US" smtClean="0"/>
            </a:br>
            <a:r>
              <a:rPr lang="en-US" altLang="en-US" smtClean="0"/>
              <a:t/>
            </a:r>
            <a:br>
              <a:rPr lang="en-US" altLang="en-US" smtClean="0"/>
            </a:br>
            <a:r>
              <a:rPr lang="en-US" altLang="en-US" smtClean="0"/>
              <a:t/>
            </a:r>
            <a:br>
              <a:rPr lang="en-US" altLang="en-US" smtClean="0"/>
            </a:br>
            <a:r>
              <a:rPr lang="en-US" altLang="en-US" smtClean="0"/>
              <a:t/>
            </a:r>
            <a:br>
              <a:rPr lang="en-US" altLang="en-US" smtClean="0"/>
            </a:br>
            <a:r>
              <a:rPr lang="en-US" altLang="en-US" smtClean="0"/>
              <a:t/>
            </a:r>
            <a:br>
              <a:rPr lang="en-US" altLang="en-US" smtClean="0"/>
            </a:br>
            <a:r>
              <a:rPr lang="en-US" altLang="en-US" smtClean="0"/>
              <a:t>Template</a:t>
            </a:r>
          </a:p>
        </p:txBody>
      </p:sp>
      <p:sp>
        <p:nvSpPr>
          <p:cNvPr id="2056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981200"/>
            <a:ext cx="78486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Test</a:t>
            </a:r>
          </a:p>
          <a:p>
            <a:pPr lvl="1"/>
            <a:r>
              <a:rPr lang="en-US" altLang="en-US" smtClean="0"/>
              <a:t>Test</a:t>
            </a:r>
          </a:p>
          <a:p>
            <a:pPr lvl="1"/>
            <a:r>
              <a:rPr lang="en-US" altLang="en-US" smtClean="0"/>
              <a:t>Test</a:t>
            </a:r>
          </a:p>
          <a:p>
            <a:pPr lvl="2"/>
            <a:r>
              <a:rPr lang="en-US" altLang="en-US" smtClean="0"/>
              <a:t>Test</a:t>
            </a:r>
          </a:p>
          <a:p>
            <a:pPr lvl="0"/>
            <a:endParaRPr lang="en-US" altLang="en-US" smtClean="0"/>
          </a:p>
          <a:p>
            <a:pPr lvl="0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599085562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  <p:sldLayoutId id="2147483697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buClr>
          <a:srgbClr val="0000CC"/>
        </a:buClr>
        <a:buSzPct val="75000"/>
        <a:buFont typeface="Wingdings" pitchFamily="2" charset="2"/>
        <a:buChar char="l"/>
        <a:defRPr sz="3200" b="1">
          <a:solidFill>
            <a:srgbClr val="0000CC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lnSpc>
          <a:spcPct val="80000"/>
        </a:lnSpc>
        <a:spcBef>
          <a:spcPct val="20000"/>
        </a:spcBef>
        <a:spcAft>
          <a:spcPct val="0"/>
        </a:spcAft>
        <a:buClr>
          <a:srgbClr val="CC0000"/>
        </a:buClr>
        <a:buSzPct val="80000"/>
        <a:buFont typeface="Wingdings" pitchFamily="2" charset="2"/>
        <a:buChar char="l"/>
        <a:defRPr sz="2800" b="1">
          <a:solidFill>
            <a:srgbClr val="0000CC"/>
          </a:solidFill>
          <a:latin typeface="+mn-lt"/>
        </a:defRPr>
      </a:lvl2pPr>
      <a:lvl3pPr marL="1143000" indent="-228600" algn="l" rtl="0" eaLnBrk="0" fontAlgn="base" hangingPunct="0">
        <a:lnSpc>
          <a:spcPct val="80000"/>
        </a:lnSpc>
        <a:spcBef>
          <a:spcPct val="20000"/>
        </a:spcBef>
        <a:spcAft>
          <a:spcPct val="0"/>
        </a:spcAft>
        <a:buClr>
          <a:srgbClr val="0000CC"/>
        </a:buClr>
        <a:buSzPct val="65000"/>
        <a:buFont typeface="ZapfDingbats" pitchFamily="82" charset="2"/>
        <a:buChar char="l"/>
        <a:defRPr sz="2400" b="1">
          <a:solidFill>
            <a:srgbClr val="0000FF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65000"/>
        <a:buFont typeface="Wingdings" pitchFamily="2" charset="2"/>
        <a:buChar char="l"/>
        <a:defRPr sz="2000" b="1">
          <a:solidFill>
            <a:srgbClr val="0000CC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charset="0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charset="0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charset="0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eaLnBrk="1" hangingPunct="1"/>
            <a:endParaRPr lang="en-US" sz="3200" b="1">
              <a:solidFill>
                <a:prstClr val="black"/>
              </a:solidFill>
              <a:latin typeface="Constantia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eaLnBrk="1" hangingPunct="1"/>
            <a:endParaRPr lang="en-US" sz="3200" b="1">
              <a:solidFill>
                <a:prstClr val="black"/>
              </a:solidFill>
              <a:latin typeface="Constantia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endParaRPr lang="en-US" b="1">
              <a:solidFill>
                <a:srgbClr val="04617B">
                  <a:shade val="90000"/>
                </a:srgbClr>
              </a:solidFill>
              <a:latin typeface="ZapfDingbats" pitchFamily="82" charset="2"/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endParaRPr lang="en-US" b="1">
              <a:solidFill>
                <a:srgbClr val="04617B">
                  <a:shade val="90000"/>
                </a:srgbClr>
              </a:solidFill>
              <a:latin typeface="ZapfDingbats" pitchFamily="82" charset="2"/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fld id="{AAA70A8B-EDE3-4CC6-8EE0-A78CEF418FC0}" type="slidenum">
              <a:rPr lang="en-US" b="1" smtClean="0">
                <a:solidFill>
                  <a:srgbClr val="04617B">
                    <a:shade val="90000"/>
                  </a:srgbClr>
                </a:solidFill>
                <a:latin typeface="ZapfDingbats" pitchFamily="82" charset="2"/>
              </a:rPr>
              <a:pPr>
                <a:defRPr/>
              </a:pPr>
              <a:t>‹#›</a:t>
            </a:fld>
            <a:endParaRPr lang="en-US" b="1">
              <a:solidFill>
                <a:srgbClr val="04617B">
                  <a:shade val="90000"/>
                </a:srgbClr>
              </a:solidFill>
              <a:latin typeface="ZapfDingbats" pitchFamily="82" charset="2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en-US" sz="3200" b="1">
                <a:solidFill>
                  <a:prstClr val="black"/>
                </a:solidFill>
                <a:latin typeface="ZapfDingbats" pitchFamily="82" charset="2"/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en-US" sz="3200" b="1">
                <a:solidFill>
                  <a:prstClr val="black"/>
                </a:solidFill>
                <a:latin typeface="ZapfDingbats" pitchFamily="82" charset="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753401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eaLnBrk="1" hangingPunct="1"/>
            <a:endParaRPr lang="en-US" sz="3200" b="1">
              <a:solidFill>
                <a:prstClr val="black"/>
              </a:solidFill>
              <a:latin typeface="Constantia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eaLnBrk="1" hangingPunct="1"/>
            <a:endParaRPr lang="en-US" sz="3200" b="1">
              <a:solidFill>
                <a:prstClr val="black"/>
              </a:solidFill>
              <a:latin typeface="Constantia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endParaRPr lang="en-US" b="1">
              <a:solidFill>
                <a:srgbClr val="04617B">
                  <a:shade val="90000"/>
                </a:srgbClr>
              </a:solidFill>
              <a:latin typeface="ZapfDingbats" pitchFamily="82" charset="2"/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endParaRPr lang="en-US" b="1">
              <a:solidFill>
                <a:srgbClr val="04617B">
                  <a:shade val="90000"/>
                </a:srgbClr>
              </a:solidFill>
              <a:latin typeface="ZapfDingbats" pitchFamily="82" charset="2"/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fld id="{AAA70A8B-EDE3-4CC6-8EE0-A78CEF418FC0}" type="slidenum">
              <a:rPr lang="en-US" b="1" smtClean="0">
                <a:solidFill>
                  <a:srgbClr val="04617B">
                    <a:shade val="90000"/>
                  </a:srgbClr>
                </a:solidFill>
                <a:latin typeface="ZapfDingbats" pitchFamily="82" charset="2"/>
              </a:rPr>
              <a:pPr>
                <a:defRPr/>
              </a:pPr>
              <a:t>‹#›</a:t>
            </a:fld>
            <a:endParaRPr lang="en-US" b="1">
              <a:solidFill>
                <a:srgbClr val="04617B">
                  <a:shade val="90000"/>
                </a:srgbClr>
              </a:solidFill>
              <a:latin typeface="ZapfDingbats" pitchFamily="82" charset="2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en-US" sz="3200" b="1">
                <a:solidFill>
                  <a:prstClr val="black"/>
                </a:solidFill>
                <a:latin typeface="ZapfDingbats" pitchFamily="82" charset="2"/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en-US" sz="3200" b="1">
                <a:solidFill>
                  <a:prstClr val="black"/>
                </a:solidFill>
                <a:latin typeface="ZapfDingbats" pitchFamily="82" charset="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653207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  <p:sldLayoutId id="2147483720" r:id="rId10"/>
    <p:sldLayoutId id="214748372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.w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3.w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5.wmf"/><Relationship Id="rId5" Type="http://schemas.openxmlformats.org/officeDocument/2006/relationships/oleObject" Target="../embeddings/oleObject4.bin"/><Relationship Id="rId4" Type="http://schemas.openxmlformats.org/officeDocument/2006/relationships/image" Target="../media/image4.w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7.wmf"/><Relationship Id="rId5" Type="http://schemas.openxmlformats.org/officeDocument/2006/relationships/oleObject" Target="../embeddings/oleObject6.bin"/><Relationship Id="rId4" Type="http://schemas.openxmlformats.org/officeDocument/2006/relationships/image" Target="../media/image6.wm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wmf"/><Relationship Id="rId13" Type="http://schemas.openxmlformats.org/officeDocument/2006/relationships/oleObject" Target="../embeddings/oleObject12.bin"/><Relationship Id="rId3" Type="http://schemas.openxmlformats.org/officeDocument/2006/relationships/oleObject" Target="../embeddings/oleObject7.bin"/><Relationship Id="rId7" Type="http://schemas.openxmlformats.org/officeDocument/2006/relationships/oleObject" Target="../embeddings/oleObject9.bin"/><Relationship Id="rId12" Type="http://schemas.openxmlformats.org/officeDocument/2006/relationships/image" Target="../media/image12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9.wmf"/><Relationship Id="rId11" Type="http://schemas.openxmlformats.org/officeDocument/2006/relationships/oleObject" Target="../embeddings/oleObject11.bin"/><Relationship Id="rId5" Type="http://schemas.openxmlformats.org/officeDocument/2006/relationships/oleObject" Target="../embeddings/oleObject8.bin"/><Relationship Id="rId10" Type="http://schemas.openxmlformats.org/officeDocument/2006/relationships/image" Target="../media/image11.wmf"/><Relationship Id="rId4" Type="http://schemas.openxmlformats.org/officeDocument/2006/relationships/image" Target="../media/image8.wmf"/><Relationship Id="rId9" Type="http://schemas.openxmlformats.org/officeDocument/2006/relationships/oleObject" Target="../embeddings/oleObject10.bin"/><Relationship Id="rId14" Type="http://schemas.openxmlformats.org/officeDocument/2006/relationships/image" Target="../media/image13.w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wmf"/><Relationship Id="rId1" Type="http://schemas.openxmlformats.org/officeDocument/2006/relationships/slideLayout" Target="../slideLayouts/slideLayout3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6.xml"/><Relationship Id="rId4" Type="http://schemas.openxmlformats.org/officeDocument/2006/relationships/image" Target="../media/image19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6.xml"/><Relationship Id="rId4" Type="http://schemas.openxmlformats.org/officeDocument/2006/relationships/image" Target="../media/image23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6.xml"/><Relationship Id="rId4" Type="http://schemas.openxmlformats.org/officeDocument/2006/relationships/image" Target="../media/image26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wmf"/><Relationship Id="rId1" Type="http://schemas.openxmlformats.org/officeDocument/2006/relationships/slideLayout" Target="../slideLayouts/slideLayout3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4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261938" y="228600"/>
            <a:ext cx="8489950" cy="1143000"/>
          </a:xfrm>
        </p:spPr>
        <p:txBody>
          <a:bodyPr/>
          <a:lstStyle/>
          <a:p>
            <a:r>
              <a:rPr lang="en-US" altLang="en-US" sz="4000" smtClean="0"/>
              <a:t>EE360: Lecture 7 Outline</a:t>
            </a:r>
            <a:r>
              <a:rPr lang="en-US" altLang="en-US" smtClean="0"/>
              <a:t/>
            </a:r>
            <a:br>
              <a:rPr lang="en-US" altLang="en-US" smtClean="0"/>
            </a:br>
            <a:r>
              <a:rPr lang="en-US" altLang="en-US" sz="4400" smtClean="0"/>
              <a:t>Cellular System Capacity and ASE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38138" y="1689100"/>
            <a:ext cx="8440737" cy="4356100"/>
          </a:xfrm>
        </p:spPr>
        <p:txBody>
          <a:bodyPr/>
          <a:lstStyle/>
          <a:p>
            <a:pPr>
              <a:lnSpc>
                <a:spcPct val="110000"/>
              </a:lnSpc>
            </a:pPr>
            <a:r>
              <a:rPr lang="en-US" altLang="en-US" dirty="0" smtClean="0"/>
              <a:t>Announcements</a:t>
            </a:r>
          </a:p>
          <a:p>
            <a:pPr lvl="1">
              <a:lnSpc>
                <a:spcPct val="70000"/>
              </a:lnSpc>
            </a:pPr>
            <a:r>
              <a:rPr lang="en-US" altLang="en-US" dirty="0" smtClean="0"/>
              <a:t>Proposal feedback next week</a:t>
            </a:r>
          </a:p>
          <a:p>
            <a:pPr lvl="1">
              <a:lnSpc>
                <a:spcPct val="70000"/>
              </a:lnSpc>
            </a:pPr>
            <a:r>
              <a:rPr lang="en-US" altLang="en-US" dirty="0" smtClean="0"/>
              <a:t>HW 1 posted today or tomorrow</a:t>
            </a:r>
          </a:p>
          <a:p>
            <a:pPr lvl="1">
              <a:lnSpc>
                <a:spcPct val="70000"/>
              </a:lnSpc>
            </a:pPr>
            <a:r>
              <a:rPr lang="en-US" altLang="en-US" smtClean="0"/>
              <a:t>1</a:t>
            </a:r>
            <a:r>
              <a:rPr lang="en-US" altLang="en-US" baseline="30000" smtClean="0"/>
              <a:t>st</a:t>
            </a:r>
            <a:r>
              <a:rPr lang="en-US" altLang="en-US" smtClean="0"/>
              <a:t> Summary </a:t>
            </a:r>
            <a:r>
              <a:rPr lang="en-US" altLang="en-US" dirty="0" smtClean="0"/>
              <a:t>due </a:t>
            </a:r>
            <a:r>
              <a:rPr lang="en-US" altLang="en-US" dirty="0" smtClean="0"/>
              <a:t>Feb 3</a:t>
            </a:r>
            <a:endParaRPr lang="en-US" altLang="en-US" dirty="0" smtClean="0"/>
          </a:p>
          <a:p>
            <a:pPr lvl="2">
              <a:lnSpc>
                <a:spcPct val="70000"/>
              </a:lnSpc>
            </a:pPr>
            <a:endParaRPr lang="en-US" altLang="en-US" dirty="0" smtClean="0"/>
          </a:p>
          <a:p>
            <a:pPr>
              <a:lnSpc>
                <a:spcPct val="70000"/>
              </a:lnSpc>
            </a:pPr>
            <a:r>
              <a:rPr lang="en-US" altLang="en-US" dirty="0" smtClean="0"/>
              <a:t>Dynamic </a:t>
            </a:r>
            <a:r>
              <a:rPr lang="en-US" altLang="en-US" dirty="0" smtClean="0"/>
              <a:t>Resource </a:t>
            </a:r>
            <a:r>
              <a:rPr lang="en-US" altLang="en-US" dirty="0" smtClean="0"/>
              <a:t>Allocation</a:t>
            </a:r>
          </a:p>
          <a:p>
            <a:pPr>
              <a:lnSpc>
                <a:spcPct val="70000"/>
              </a:lnSpc>
            </a:pPr>
            <a:endParaRPr lang="en-US" altLang="en-US" dirty="0" smtClean="0"/>
          </a:p>
          <a:p>
            <a:pPr>
              <a:lnSpc>
                <a:spcPct val="70000"/>
              </a:lnSpc>
            </a:pPr>
            <a:r>
              <a:rPr lang="en-US" altLang="en-US" dirty="0" smtClean="0"/>
              <a:t>Green Cellular System Design</a:t>
            </a:r>
          </a:p>
          <a:p>
            <a:pPr>
              <a:lnSpc>
                <a:spcPct val="70000"/>
              </a:lnSpc>
            </a:pPr>
            <a:endParaRPr lang="en-US" altLang="en-US" dirty="0" smtClean="0"/>
          </a:p>
          <a:p>
            <a:pPr>
              <a:lnSpc>
                <a:spcPct val="70000"/>
              </a:lnSpc>
            </a:pPr>
            <a:r>
              <a:rPr lang="en-US" altLang="en-US" dirty="0" smtClean="0"/>
              <a:t>Introduction to Ad Hoc Networks</a:t>
            </a:r>
            <a:endParaRPr lang="en-US" alt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12725"/>
            <a:ext cx="8894763" cy="1143000"/>
          </a:xfrm>
        </p:spPr>
        <p:txBody>
          <a:bodyPr/>
          <a:lstStyle/>
          <a:p>
            <a:r>
              <a:rPr lang="en-US" altLang="en-US" sz="4400" smtClean="0"/>
              <a:t>Dynamic Resource Allocation</a:t>
            </a:r>
            <a:br>
              <a:rPr lang="en-US" altLang="en-US" sz="4400" smtClean="0"/>
            </a:br>
            <a:r>
              <a:rPr lang="en-US" altLang="en-US" sz="2400" i="1" smtClean="0"/>
              <a:t>Allocate resources as user and network conditions change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5763" y="1809750"/>
            <a:ext cx="8329612" cy="4114800"/>
          </a:xfrm>
        </p:spPr>
        <p:txBody>
          <a:bodyPr/>
          <a:lstStyle/>
          <a:p>
            <a:pPr>
              <a:lnSpc>
                <a:spcPct val="110000"/>
              </a:lnSpc>
            </a:pPr>
            <a:r>
              <a:rPr lang="en-US" altLang="en-US" sz="2800" smtClean="0"/>
              <a:t>Resources:</a:t>
            </a:r>
          </a:p>
          <a:p>
            <a:pPr lvl="1">
              <a:lnSpc>
                <a:spcPct val="70000"/>
              </a:lnSpc>
            </a:pPr>
            <a:r>
              <a:rPr lang="en-US" altLang="en-US" sz="2400" smtClean="0"/>
              <a:t>Channels</a:t>
            </a:r>
          </a:p>
          <a:p>
            <a:pPr lvl="1">
              <a:lnSpc>
                <a:spcPct val="70000"/>
              </a:lnSpc>
            </a:pPr>
            <a:r>
              <a:rPr lang="en-US" altLang="en-US" sz="2400" smtClean="0"/>
              <a:t>Bandwidth</a:t>
            </a:r>
          </a:p>
          <a:p>
            <a:pPr lvl="1">
              <a:lnSpc>
                <a:spcPct val="70000"/>
              </a:lnSpc>
            </a:pPr>
            <a:r>
              <a:rPr lang="en-US" altLang="en-US" sz="2400" smtClean="0"/>
              <a:t>Power</a:t>
            </a:r>
          </a:p>
          <a:p>
            <a:pPr lvl="1">
              <a:lnSpc>
                <a:spcPct val="70000"/>
              </a:lnSpc>
            </a:pPr>
            <a:r>
              <a:rPr lang="en-US" altLang="en-US" sz="2400" smtClean="0"/>
              <a:t>Rate</a:t>
            </a:r>
          </a:p>
          <a:p>
            <a:pPr lvl="1">
              <a:lnSpc>
                <a:spcPct val="70000"/>
              </a:lnSpc>
            </a:pPr>
            <a:r>
              <a:rPr lang="en-US" altLang="en-US" sz="2400" smtClean="0"/>
              <a:t>Base stations</a:t>
            </a:r>
          </a:p>
          <a:p>
            <a:pPr lvl="1">
              <a:lnSpc>
                <a:spcPct val="70000"/>
              </a:lnSpc>
            </a:pPr>
            <a:r>
              <a:rPr lang="en-US" altLang="en-US" sz="2400" smtClean="0"/>
              <a:t>Access</a:t>
            </a:r>
          </a:p>
          <a:p>
            <a:pPr lvl="1">
              <a:lnSpc>
                <a:spcPct val="20000"/>
              </a:lnSpc>
            </a:pPr>
            <a:endParaRPr lang="en-US" altLang="en-US" sz="2400" smtClean="0"/>
          </a:p>
          <a:p>
            <a:pPr>
              <a:lnSpc>
                <a:spcPct val="110000"/>
              </a:lnSpc>
            </a:pPr>
            <a:r>
              <a:rPr lang="en-US" altLang="en-US" sz="2800" smtClean="0"/>
              <a:t>Optimization criteria</a:t>
            </a:r>
          </a:p>
          <a:p>
            <a:pPr lvl="1">
              <a:lnSpc>
                <a:spcPct val="70000"/>
              </a:lnSpc>
            </a:pPr>
            <a:r>
              <a:rPr lang="en-US" altLang="en-US" sz="2400" smtClean="0"/>
              <a:t>Minimize blocking (voice only systems)</a:t>
            </a:r>
          </a:p>
          <a:p>
            <a:pPr lvl="1">
              <a:lnSpc>
                <a:spcPct val="70000"/>
              </a:lnSpc>
            </a:pPr>
            <a:r>
              <a:rPr lang="en-US" altLang="en-US" sz="2400" smtClean="0"/>
              <a:t>Maximize number of users (multiple classes)</a:t>
            </a:r>
          </a:p>
          <a:p>
            <a:pPr lvl="1">
              <a:lnSpc>
                <a:spcPct val="70000"/>
              </a:lnSpc>
            </a:pPr>
            <a:r>
              <a:rPr lang="en-US" altLang="en-US" sz="2400" smtClean="0"/>
              <a:t>Maximize “revenue”: utility function</a:t>
            </a:r>
          </a:p>
          <a:p>
            <a:pPr lvl="2">
              <a:lnSpc>
                <a:spcPct val="70000"/>
              </a:lnSpc>
            </a:pPr>
            <a:r>
              <a:rPr lang="en-US" altLang="en-US" smtClean="0"/>
              <a:t>Subject to some minimum performance for each user</a:t>
            </a:r>
          </a:p>
          <a:p>
            <a:pPr lvl="1">
              <a:lnSpc>
                <a:spcPct val="70000"/>
              </a:lnSpc>
            </a:pPr>
            <a:endParaRPr lang="en-US" altLang="en-US" sz="2400" smtClean="0"/>
          </a:p>
        </p:txBody>
      </p:sp>
      <p:grpSp>
        <p:nvGrpSpPr>
          <p:cNvPr id="36868" name="Group 4"/>
          <p:cNvGrpSpPr>
            <a:grpSpLocks/>
          </p:cNvGrpSpPr>
          <p:nvPr/>
        </p:nvGrpSpPr>
        <p:grpSpPr bwMode="auto">
          <a:xfrm>
            <a:off x="3727450" y="1706563"/>
            <a:ext cx="4916488" cy="3108325"/>
            <a:chOff x="412" y="1834"/>
            <a:chExt cx="3305" cy="2081"/>
          </a:xfrm>
        </p:grpSpPr>
        <p:grpSp>
          <p:nvGrpSpPr>
            <p:cNvPr id="36869" name="Group 5"/>
            <p:cNvGrpSpPr>
              <a:grpSpLocks/>
            </p:cNvGrpSpPr>
            <p:nvPr/>
          </p:nvGrpSpPr>
          <p:grpSpPr bwMode="auto">
            <a:xfrm>
              <a:off x="412" y="1834"/>
              <a:ext cx="3305" cy="2081"/>
              <a:chOff x="412" y="1834"/>
              <a:chExt cx="3305" cy="2081"/>
            </a:xfrm>
          </p:grpSpPr>
          <p:sp>
            <p:nvSpPr>
              <p:cNvPr id="36871" name="AutoShape 6"/>
              <p:cNvSpPr>
                <a:spLocks noChangeArrowheads="1"/>
              </p:cNvSpPr>
              <p:nvPr/>
            </p:nvSpPr>
            <p:spPr bwMode="auto">
              <a:xfrm>
                <a:off x="2289" y="3394"/>
                <a:ext cx="816" cy="514"/>
              </a:xfrm>
              <a:prstGeom prst="hexagon">
                <a:avLst>
                  <a:gd name="adj" fmla="val 39681"/>
                  <a:gd name="vf" fmla="val 115470"/>
                </a:avLst>
              </a:prstGeom>
              <a:solidFill>
                <a:srgbClr val="00867A"/>
              </a:solidFill>
              <a:ln w="254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6872" name="AutoShape 7"/>
              <p:cNvSpPr>
                <a:spLocks noChangeArrowheads="1"/>
              </p:cNvSpPr>
              <p:nvPr/>
            </p:nvSpPr>
            <p:spPr bwMode="auto">
              <a:xfrm>
                <a:off x="2291" y="2874"/>
                <a:ext cx="815" cy="515"/>
              </a:xfrm>
              <a:prstGeom prst="hexagon">
                <a:avLst>
                  <a:gd name="adj" fmla="val 39556"/>
                  <a:gd name="vf" fmla="val 115470"/>
                </a:avLst>
              </a:prstGeom>
              <a:solidFill>
                <a:srgbClr val="330099"/>
              </a:solidFill>
              <a:ln w="254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6873" name="AutoShape 8"/>
              <p:cNvSpPr>
                <a:spLocks noChangeArrowheads="1"/>
              </p:cNvSpPr>
              <p:nvPr/>
            </p:nvSpPr>
            <p:spPr bwMode="auto">
              <a:xfrm>
                <a:off x="1065" y="2352"/>
                <a:ext cx="815" cy="515"/>
              </a:xfrm>
              <a:prstGeom prst="hexagon">
                <a:avLst>
                  <a:gd name="adj" fmla="val 39556"/>
                  <a:gd name="vf" fmla="val 115470"/>
                </a:avLst>
              </a:prstGeom>
              <a:solidFill>
                <a:schemeClr val="accent1"/>
              </a:solidFill>
              <a:ln w="254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6874" name="AutoShape 9"/>
              <p:cNvSpPr>
                <a:spLocks noChangeArrowheads="1"/>
              </p:cNvSpPr>
              <p:nvPr/>
            </p:nvSpPr>
            <p:spPr bwMode="auto">
              <a:xfrm>
                <a:off x="459" y="3139"/>
                <a:ext cx="814" cy="514"/>
              </a:xfrm>
              <a:prstGeom prst="hexagon">
                <a:avLst>
                  <a:gd name="adj" fmla="val 39584"/>
                  <a:gd name="vf" fmla="val 115470"/>
                </a:avLst>
              </a:prstGeom>
              <a:solidFill>
                <a:schemeClr val="accent1"/>
              </a:solidFill>
              <a:ln w="254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6875" name="AutoShape 10"/>
              <p:cNvSpPr>
                <a:spLocks noChangeArrowheads="1"/>
              </p:cNvSpPr>
              <p:nvPr/>
            </p:nvSpPr>
            <p:spPr bwMode="auto">
              <a:xfrm>
                <a:off x="460" y="2613"/>
                <a:ext cx="814" cy="514"/>
              </a:xfrm>
              <a:prstGeom prst="hexagon">
                <a:avLst>
                  <a:gd name="adj" fmla="val 39584"/>
                  <a:gd name="vf" fmla="val 115470"/>
                </a:avLst>
              </a:prstGeom>
              <a:solidFill>
                <a:srgbClr val="00867A"/>
              </a:solidFill>
              <a:ln w="254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6876" name="AutoShape 11"/>
              <p:cNvSpPr>
                <a:spLocks noChangeArrowheads="1"/>
              </p:cNvSpPr>
              <p:nvPr/>
            </p:nvSpPr>
            <p:spPr bwMode="auto">
              <a:xfrm>
                <a:off x="458" y="2095"/>
                <a:ext cx="814" cy="513"/>
              </a:xfrm>
              <a:prstGeom prst="hexagon">
                <a:avLst>
                  <a:gd name="adj" fmla="val 39661"/>
                  <a:gd name="vf" fmla="val 115470"/>
                </a:avLst>
              </a:prstGeom>
              <a:solidFill>
                <a:srgbClr val="330099"/>
              </a:solidFill>
              <a:ln w="254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6877" name="Oval 12"/>
              <p:cNvSpPr>
                <a:spLocks noChangeArrowheads="1"/>
              </p:cNvSpPr>
              <p:nvPr/>
            </p:nvSpPr>
            <p:spPr bwMode="auto">
              <a:xfrm>
                <a:off x="850" y="2334"/>
                <a:ext cx="29" cy="34"/>
              </a:xfrm>
              <a:prstGeom prst="ellipse">
                <a:avLst/>
              </a:prstGeom>
              <a:solidFill>
                <a:schemeClr val="tx1"/>
              </a:solidFill>
              <a:ln w="254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6878" name="Oval 13"/>
              <p:cNvSpPr>
                <a:spLocks noChangeArrowheads="1"/>
              </p:cNvSpPr>
              <p:nvPr/>
            </p:nvSpPr>
            <p:spPr bwMode="auto">
              <a:xfrm>
                <a:off x="853" y="2853"/>
                <a:ext cx="27" cy="34"/>
              </a:xfrm>
              <a:prstGeom prst="ellipse">
                <a:avLst/>
              </a:prstGeom>
              <a:solidFill>
                <a:schemeClr val="tx1"/>
              </a:solidFill>
              <a:ln w="254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6879" name="Oval 14"/>
              <p:cNvSpPr>
                <a:spLocks noChangeArrowheads="1"/>
              </p:cNvSpPr>
              <p:nvPr/>
            </p:nvSpPr>
            <p:spPr bwMode="auto">
              <a:xfrm>
                <a:off x="851" y="3378"/>
                <a:ext cx="28" cy="34"/>
              </a:xfrm>
              <a:prstGeom prst="ellipse">
                <a:avLst/>
              </a:prstGeom>
              <a:solidFill>
                <a:schemeClr val="tx1"/>
              </a:solidFill>
              <a:ln w="254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6880" name="Oval 15"/>
              <p:cNvSpPr>
                <a:spLocks noChangeArrowheads="1"/>
              </p:cNvSpPr>
              <p:nvPr/>
            </p:nvSpPr>
            <p:spPr bwMode="auto">
              <a:xfrm>
                <a:off x="1459" y="2592"/>
                <a:ext cx="29" cy="33"/>
              </a:xfrm>
              <a:prstGeom prst="ellipse">
                <a:avLst/>
              </a:prstGeom>
              <a:solidFill>
                <a:schemeClr val="tx1"/>
              </a:solidFill>
              <a:ln w="254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6881" name="AutoShape 16"/>
              <p:cNvSpPr>
                <a:spLocks noChangeArrowheads="1"/>
              </p:cNvSpPr>
              <p:nvPr/>
            </p:nvSpPr>
            <p:spPr bwMode="auto">
              <a:xfrm>
                <a:off x="1071" y="1834"/>
                <a:ext cx="815" cy="516"/>
              </a:xfrm>
              <a:prstGeom prst="hexagon">
                <a:avLst>
                  <a:gd name="adj" fmla="val 39479"/>
                  <a:gd name="vf" fmla="val 115470"/>
                </a:avLst>
              </a:prstGeom>
              <a:solidFill>
                <a:srgbClr val="00867A"/>
              </a:solidFill>
              <a:ln w="254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6882" name="AutoShape 17"/>
              <p:cNvSpPr>
                <a:spLocks noChangeArrowheads="1"/>
              </p:cNvSpPr>
              <p:nvPr/>
            </p:nvSpPr>
            <p:spPr bwMode="auto">
              <a:xfrm>
                <a:off x="1683" y="2097"/>
                <a:ext cx="815" cy="514"/>
              </a:xfrm>
              <a:prstGeom prst="hexagon">
                <a:avLst>
                  <a:gd name="adj" fmla="val 39633"/>
                  <a:gd name="vf" fmla="val 115470"/>
                </a:avLst>
              </a:prstGeom>
              <a:solidFill>
                <a:srgbClr val="330099"/>
              </a:solidFill>
              <a:ln w="254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6883" name="AutoShape 18"/>
              <p:cNvSpPr>
                <a:spLocks noChangeArrowheads="1"/>
              </p:cNvSpPr>
              <p:nvPr/>
            </p:nvSpPr>
            <p:spPr bwMode="auto">
              <a:xfrm>
                <a:off x="2292" y="1834"/>
                <a:ext cx="815" cy="516"/>
              </a:xfrm>
              <a:prstGeom prst="hexagon">
                <a:avLst>
                  <a:gd name="adj" fmla="val 39479"/>
                  <a:gd name="vf" fmla="val 115470"/>
                </a:avLst>
              </a:prstGeom>
              <a:solidFill>
                <a:srgbClr val="00867A"/>
              </a:solidFill>
              <a:ln w="254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6884" name="Oval 19"/>
              <p:cNvSpPr>
                <a:spLocks noChangeArrowheads="1"/>
              </p:cNvSpPr>
              <p:nvPr/>
            </p:nvSpPr>
            <p:spPr bwMode="auto">
              <a:xfrm>
                <a:off x="2685" y="2074"/>
                <a:ext cx="27" cy="33"/>
              </a:xfrm>
              <a:prstGeom prst="ellipse">
                <a:avLst/>
              </a:prstGeom>
              <a:solidFill>
                <a:schemeClr val="tx1"/>
              </a:solidFill>
              <a:ln w="254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6885" name="Oval 20"/>
              <p:cNvSpPr>
                <a:spLocks noChangeArrowheads="1"/>
              </p:cNvSpPr>
              <p:nvPr/>
            </p:nvSpPr>
            <p:spPr bwMode="auto">
              <a:xfrm>
                <a:off x="1464" y="2074"/>
                <a:ext cx="28" cy="33"/>
              </a:xfrm>
              <a:prstGeom prst="ellipse">
                <a:avLst/>
              </a:prstGeom>
              <a:solidFill>
                <a:schemeClr val="tx1"/>
              </a:solidFill>
              <a:ln w="254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6886" name="Oval 21"/>
              <p:cNvSpPr>
                <a:spLocks noChangeArrowheads="1"/>
              </p:cNvSpPr>
              <p:nvPr/>
            </p:nvSpPr>
            <p:spPr bwMode="auto">
              <a:xfrm>
                <a:off x="2077" y="2337"/>
                <a:ext cx="27" cy="34"/>
              </a:xfrm>
              <a:prstGeom prst="ellipse">
                <a:avLst/>
              </a:prstGeom>
              <a:solidFill>
                <a:schemeClr val="tx1"/>
              </a:solidFill>
              <a:ln w="254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6887" name="AutoShape 22"/>
              <p:cNvSpPr>
                <a:spLocks noChangeArrowheads="1"/>
              </p:cNvSpPr>
              <p:nvPr/>
            </p:nvSpPr>
            <p:spPr bwMode="auto">
              <a:xfrm>
                <a:off x="1069" y="2881"/>
                <a:ext cx="815" cy="513"/>
              </a:xfrm>
              <a:prstGeom prst="hexagon">
                <a:avLst>
                  <a:gd name="adj" fmla="val 39710"/>
                  <a:gd name="vf" fmla="val 115470"/>
                </a:avLst>
              </a:prstGeom>
              <a:solidFill>
                <a:srgbClr val="330099"/>
              </a:solidFill>
              <a:ln w="254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6888" name="AutoShape 23"/>
              <p:cNvSpPr>
                <a:spLocks noChangeArrowheads="1"/>
              </p:cNvSpPr>
              <p:nvPr/>
            </p:nvSpPr>
            <p:spPr bwMode="auto">
              <a:xfrm>
                <a:off x="1683" y="3136"/>
                <a:ext cx="815" cy="515"/>
              </a:xfrm>
              <a:prstGeom prst="hexagon">
                <a:avLst>
                  <a:gd name="adj" fmla="val 39556"/>
                  <a:gd name="vf" fmla="val 115470"/>
                </a:avLst>
              </a:prstGeom>
              <a:solidFill>
                <a:schemeClr val="accent1"/>
              </a:solidFill>
              <a:ln w="254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6889" name="Oval 24"/>
              <p:cNvSpPr>
                <a:spLocks noChangeArrowheads="1"/>
              </p:cNvSpPr>
              <p:nvPr/>
            </p:nvSpPr>
            <p:spPr bwMode="auto">
              <a:xfrm>
                <a:off x="1462" y="3120"/>
                <a:ext cx="28" cy="34"/>
              </a:xfrm>
              <a:prstGeom prst="ellipse">
                <a:avLst/>
              </a:prstGeom>
              <a:solidFill>
                <a:schemeClr val="tx1"/>
              </a:solidFill>
              <a:ln w="254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6890" name="Oval 25"/>
              <p:cNvSpPr>
                <a:spLocks noChangeArrowheads="1"/>
              </p:cNvSpPr>
              <p:nvPr/>
            </p:nvSpPr>
            <p:spPr bwMode="auto">
              <a:xfrm>
                <a:off x="2684" y="3114"/>
                <a:ext cx="28" cy="34"/>
              </a:xfrm>
              <a:prstGeom prst="ellipse">
                <a:avLst/>
              </a:prstGeom>
              <a:solidFill>
                <a:schemeClr val="tx1"/>
              </a:solidFill>
              <a:ln w="254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6891" name="AutoShape 26"/>
              <p:cNvSpPr>
                <a:spLocks noChangeArrowheads="1"/>
              </p:cNvSpPr>
              <p:nvPr/>
            </p:nvSpPr>
            <p:spPr bwMode="auto">
              <a:xfrm>
                <a:off x="1069" y="3399"/>
                <a:ext cx="815" cy="516"/>
              </a:xfrm>
              <a:prstGeom prst="hexagon">
                <a:avLst>
                  <a:gd name="adj" fmla="val 39479"/>
                  <a:gd name="vf" fmla="val 115470"/>
                </a:avLst>
              </a:prstGeom>
              <a:solidFill>
                <a:srgbClr val="00867A"/>
              </a:solidFill>
              <a:ln w="254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6892" name="Oval 27"/>
              <p:cNvSpPr>
                <a:spLocks noChangeArrowheads="1"/>
              </p:cNvSpPr>
              <p:nvPr/>
            </p:nvSpPr>
            <p:spPr bwMode="auto">
              <a:xfrm>
                <a:off x="1462" y="3641"/>
                <a:ext cx="28" cy="33"/>
              </a:xfrm>
              <a:prstGeom prst="ellipse">
                <a:avLst/>
              </a:prstGeom>
              <a:solidFill>
                <a:schemeClr val="tx1"/>
              </a:solidFill>
              <a:ln w="254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6893" name="Oval 28"/>
              <p:cNvSpPr>
                <a:spLocks noChangeArrowheads="1"/>
              </p:cNvSpPr>
              <p:nvPr/>
            </p:nvSpPr>
            <p:spPr bwMode="auto">
              <a:xfrm>
                <a:off x="2077" y="3376"/>
                <a:ext cx="27" cy="34"/>
              </a:xfrm>
              <a:prstGeom prst="ellipse">
                <a:avLst/>
              </a:prstGeom>
              <a:solidFill>
                <a:schemeClr val="tx1"/>
              </a:solidFill>
              <a:ln w="254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6894" name="Oval 29"/>
              <p:cNvSpPr>
                <a:spLocks noChangeArrowheads="1"/>
              </p:cNvSpPr>
              <p:nvPr/>
            </p:nvSpPr>
            <p:spPr bwMode="auto">
              <a:xfrm>
                <a:off x="2682" y="3634"/>
                <a:ext cx="28" cy="34"/>
              </a:xfrm>
              <a:prstGeom prst="ellipse">
                <a:avLst/>
              </a:prstGeom>
              <a:solidFill>
                <a:schemeClr val="tx1"/>
              </a:solidFill>
              <a:ln w="254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6895" name="AutoShape 30"/>
              <p:cNvSpPr>
                <a:spLocks noChangeArrowheads="1"/>
              </p:cNvSpPr>
              <p:nvPr/>
            </p:nvSpPr>
            <p:spPr bwMode="auto">
              <a:xfrm>
                <a:off x="1680" y="2613"/>
                <a:ext cx="814" cy="515"/>
              </a:xfrm>
              <a:prstGeom prst="hexagon">
                <a:avLst>
                  <a:gd name="adj" fmla="val 39507"/>
                  <a:gd name="vf" fmla="val 115470"/>
                </a:avLst>
              </a:prstGeom>
              <a:solidFill>
                <a:srgbClr val="00867A"/>
              </a:solidFill>
              <a:ln w="254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6896" name="AutoShape 31"/>
              <p:cNvSpPr>
                <a:spLocks noChangeArrowheads="1"/>
              </p:cNvSpPr>
              <p:nvPr/>
            </p:nvSpPr>
            <p:spPr bwMode="auto">
              <a:xfrm>
                <a:off x="2292" y="2353"/>
                <a:ext cx="815" cy="514"/>
              </a:xfrm>
              <a:prstGeom prst="hexagon">
                <a:avLst>
                  <a:gd name="adj" fmla="val 39633"/>
                  <a:gd name="vf" fmla="val 115470"/>
                </a:avLst>
              </a:prstGeom>
              <a:solidFill>
                <a:schemeClr val="accent1"/>
              </a:solidFill>
              <a:ln w="254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6897" name="Oval 32"/>
              <p:cNvSpPr>
                <a:spLocks noChangeArrowheads="1"/>
              </p:cNvSpPr>
              <p:nvPr/>
            </p:nvSpPr>
            <p:spPr bwMode="auto">
              <a:xfrm>
                <a:off x="2073" y="2854"/>
                <a:ext cx="28" cy="34"/>
              </a:xfrm>
              <a:prstGeom prst="ellipse">
                <a:avLst/>
              </a:prstGeom>
              <a:solidFill>
                <a:schemeClr val="tx1"/>
              </a:solidFill>
              <a:ln w="254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6898" name="Oval 33"/>
              <p:cNvSpPr>
                <a:spLocks noChangeArrowheads="1"/>
              </p:cNvSpPr>
              <p:nvPr/>
            </p:nvSpPr>
            <p:spPr bwMode="auto">
              <a:xfrm>
                <a:off x="2685" y="2593"/>
                <a:ext cx="27" cy="33"/>
              </a:xfrm>
              <a:prstGeom prst="ellipse">
                <a:avLst/>
              </a:prstGeom>
              <a:solidFill>
                <a:schemeClr val="tx1"/>
              </a:solidFill>
              <a:ln w="254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6899" name="AutoShape 34"/>
              <p:cNvSpPr>
                <a:spLocks noChangeArrowheads="1"/>
              </p:cNvSpPr>
              <p:nvPr/>
            </p:nvSpPr>
            <p:spPr bwMode="auto">
              <a:xfrm>
                <a:off x="2902" y="3137"/>
                <a:ext cx="815" cy="514"/>
              </a:xfrm>
              <a:prstGeom prst="hexagon">
                <a:avLst>
                  <a:gd name="adj" fmla="val 39633"/>
                  <a:gd name="vf" fmla="val 115470"/>
                </a:avLst>
              </a:prstGeom>
              <a:solidFill>
                <a:schemeClr val="accent1"/>
              </a:solidFill>
              <a:ln w="254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6900" name="AutoShape 35"/>
              <p:cNvSpPr>
                <a:spLocks noChangeArrowheads="1"/>
              </p:cNvSpPr>
              <p:nvPr/>
            </p:nvSpPr>
            <p:spPr bwMode="auto">
              <a:xfrm>
                <a:off x="2899" y="2618"/>
                <a:ext cx="815" cy="515"/>
              </a:xfrm>
              <a:prstGeom prst="hexagon">
                <a:avLst>
                  <a:gd name="adj" fmla="val 39556"/>
                  <a:gd name="vf" fmla="val 115470"/>
                </a:avLst>
              </a:prstGeom>
              <a:solidFill>
                <a:srgbClr val="00867A"/>
              </a:solidFill>
              <a:ln w="254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6901" name="AutoShape 36"/>
              <p:cNvSpPr>
                <a:spLocks noChangeArrowheads="1"/>
              </p:cNvSpPr>
              <p:nvPr/>
            </p:nvSpPr>
            <p:spPr bwMode="auto">
              <a:xfrm>
                <a:off x="2900" y="2097"/>
                <a:ext cx="815" cy="514"/>
              </a:xfrm>
              <a:prstGeom prst="hexagon">
                <a:avLst>
                  <a:gd name="adj" fmla="val 39633"/>
                  <a:gd name="vf" fmla="val 115470"/>
                </a:avLst>
              </a:prstGeom>
              <a:solidFill>
                <a:srgbClr val="330099"/>
              </a:solidFill>
              <a:ln w="254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6902" name="Oval 37"/>
              <p:cNvSpPr>
                <a:spLocks noChangeArrowheads="1"/>
              </p:cNvSpPr>
              <p:nvPr/>
            </p:nvSpPr>
            <p:spPr bwMode="auto">
              <a:xfrm>
                <a:off x="3293" y="2858"/>
                <a:ext cx="28" cy="34"/>
              </a:xfrm>
              <a:prstGeom prst="ellipse">
                <a:avLst/>
              </a:prstGeom>
              <a:solidFill>
                <a:schemeClr val="tx1"/>
              </a:solidFill>
              <a:ln w="254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6903" name="Oval 38"/>
              <p:cNvSpPr>
                <a:spLocks noChangeArrowheads="1"/>
              </p:cNvSpPr>
              <p:nvPr/>
            </p:nvSpPr>
            <p:spPr bwMode="auto">
              <a:xfrm>
                <a:off x="3294" y="2337"/>
                <a:ext cx="28" cy="34"/>
              </a:xfrm>
              <a:prstGeom prst="ellipse">
                <a:avLst/>
              </a:prstGeom>
              <a:solidFill>
                <a:schemeClr val="tx1"/>
              </a:solidFill>
              <a:ln w="254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6904" name="Oval 39"/>
              <p:cNvSpPr>
                <a:spLocks noChangeArrowheads="1"/>
              </p:cNvSpPr>
              <p:nvPr/>
            </p:nvSpPr>
            <p:spPr bwMode="auto">
              <a:xfrm>
                <a:off x="3295" y="3377"/>
                <a:ext cx="28" cy="34"/>
              </a:xfrm>
              <a:prstGeom prst="ellipse">
                <a:avLst/>
              </a:prstGeom>
              <a:solidFill>
                <a:schemeClr val="tx1"/>
              </a:solidFill>
              <a:ln w="254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6905" name="Rectangle 40"/>
              <p:cNvSpPr>
                <a:spLocks noChangeArrowheads="1"/>
              </p:cNvSpPr>
              <p:nvPr/>
            </p:nvSpPr>
            <p:spPr bwMode="auto">
              <a:xfrm>
                <a:off x="1163" y="2370"/>
                <a:ext cx="635" cy="3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2075" tIns="46038" rIns="92075" bIns="46038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algn="ctr"/>
                <a:r>
                  <a:rPr lang="en-US" altLang="en-US" sz="1200">
                    <a:latin typeface="Arial Black" pitchFamily="34" charset="0"/>
                  </a:rPr>
                  <a:t>BASE</a:t>
                </a:r>
              </a:p>
              <a:p>
                <a:pPr algn="ctr"/>
                <a:r>
                  <a:rPr lang="en-US" altLang="en-US" sz="1200">
                    <a:latin typeface="Arial Black" pitchFamily="34" charset="0"/>
                  </a:rPr>
                  <a:t>STATION</a:t>
                </a:r>
              </a:p>
            </p:txBody>
          </p:sp>
          <p:sp>
            <p:nvSpPr>
              <p:cNvPr id="36906" name="Line 41"/>
              <p:cNvSpPr>
                <a:spLocks noChangeShapeType="1"/>
              </p:cNvSpPr>
              <p:nvPr/>
            </p:nvSpPr>
            <p:spPr bwMode="auto">
              <a:xfrm>
                <a:off x="1603" y="2728"/>
                <a:ext cx="0" cy="72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6907" name="Line 42"/>
              <p:cNvSpPr>
                <a:spLocks noChangeShapeType="1"/>
              </p:cNvSpPr>
              <p:nvPr/>
            </p:nvSpPr>
            <p:spPr bwMode="auto">
              <a:xfrm>
                <a:off x="2248" y="2642"/>
                <a:ext cx="0" cy="71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6908" name="Line 43"/>
              <p:cNvSpPr>
                <a:spLocks noChangeShapeType="1"/>
              </p:cNvSpPr>
              <p:nvPr/>
            </p:nvSpPr>
            <p:spPr bwMode="auto">
              <a:xfrm>
                <a:off x="412" y="3043"/>
                <a:ext cx="73" cy="9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6909" name="Freeform 44"/>
              <p:cNvSpPr>
                <a:spLocks/>
              </p:cNvSpPr>
              <p:nvPr/>
            </p:nvSpPr>
            <p:spPr bwMode="auto">
              <a:xfrm>
                <a:off x="1467" y="2646"/>
                <a:ext cx="132" cy="64"/>
              </a:xfrm>
              <a:custGeom>
                <a:avLst/>
                <a:gdLst>
                  <a:gd name="T0" fmla="*/ 0 w 132"/>
                  <a:gd name="T1" fmla="*/ 0 h 64"/>
                  <a:gd name="T2" fmla="*/ 6 w 132"/>
                  <a:gd name="T3" fmla="*/ 0 h 64"/>
                  <a:gd name="T4" fmla="*/ 12 w 132"/>
                  <a:gd name="T5" fmla="*/ 2 h 64"/>
                  <a:gd name="T6" fmla="*/ 17 w 132"/>
                  <a:gd name="T7" fmla="*/ 2 h 64"/>
                  <a:gd name="T8" fmla="*/ 17 w 132"/>
                  <a:gd name="T9" fmla="*/ 10 h 64"/>
                  <a:gd name="T10" fmla="*/ 22 w 132"/>
                  <a:gd name="T11" fmla="*/ 7 h 64"/>
                  <a:gd name="T12" fmla="*/ 27 w 132"/>
                  <a:gd name="T13" fmla="*/ 5 h 64"/>
                  <a:gd name="T14" fmla="*/ 31 w 132"/>
                  <a:gd name="T15" fmla="*/ 13 h 64"/>
                  <a:gd name="T16" fmla="*/ 33 w 132"/>
                  <a:gd name="T17" fmla="*/ 21 h 64"/>
                  <a:gd name="T18" fmla="*/ 38 w 132"/>
                  <a:gd name="T19" fmla="*/ 23 h 64"/>
                  <a:gd name="T20" fmla="*/ 43 w 132"/>
                  <a:gd name="T21" fmla="*/ 21 h 64"/>
                  <a:gd name="T22" fmla="*/ 45 w 132"/>
                  <a:gd name="T23" fmla="*/ 28 h 64"/>
                  <a:gd name="T24" fmla="*/ 50 w 132"/>
                  <a:gd name="T25" fmla="*/ 26 h 64"/>
                  <a:gd name="T26" fmla="*/ 61 w 132"/>
                  <a:gd name="T27" fmla="*/ 21 h 64"/>
                  <a:gd name="T28" fmla="*/ 64 w 132"/>
                  <a:gd name="T29" fmla="*/ 28 h 64"/>
                  <a:gd name="T30" fmla="*/ 66 w 132"/>
                  <a:gd name="T31" fmla="*/ 36 h 64"/>
                  <a:gd name="T32" fmla="*/ 73 w 132"/>
                  <a:gd name="T33" fmla="*/ 34 h 64"/>
                  <a:gd name="T34" fmla="*/ 78 w 132"/>
                  <a:gd name="T35" fmla="*/ 31 h 64"/>
                  <a:gd name="T36" fmla="*/ 82 w 132"/>
                  <a:gd name="T37" fmla="*/ 39 h 64"/>
                  <a:gd name="T38" fmla="*/ 89 w 132"/>
                  <a:gd name="T39" fmla="*/ 44 h 64"/>
                  <a:gd name="T40" fmla="*/ 99 w 132"/>
                  <a:gd name="T41" fmla="*/ 42 h 64"/>
                  <a:gd name="T42" fmla="*/ 103 w 132"/>
                  <a:gd name="T43" fmla="*/ 49 h 64"/>
                  <a:gd name="T44" fmla="*/ 110 w 132"/>
                  <a:gd name="T45" fmla="*/ 55 h 64"/>
                  <a:gd name="T46" fmla="*/ 117 w 132"/>
                  <a:gd name="T47" fmla="*/ 55 h 64"/>
                  <a:gd name="T48" fmla="*/ 131 w 132"/>
                  <a:gd name="T49" fmla="*/ 63 h 64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132"/>
                  <a:gd name="T76" fmla="*/ 0 h 64"/>
                  <a:gd name="T77" fmla="*/ 132 w 132"/>
                  <a:gd name="T78" fmla="*/ 64 h 64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132" h="64">
                    <a:moveTo>
                      <a:pt x="0" y="0"/>
                    </a:moveTo>
                    <a:lnTo>
                      <a:pt x="6" y="0"/>
                    </a:lnTo>
                    <a:lnTo>
                      <a:pt x="12" y="2"/>
                    </a:lnTo>
                    <a:lnTo>
                      <a:pt x="17" y="2"/>
                    </a:lnTo>
                    <a:lnTo>
                      <a:pt x="17" y="10"/>
                    </a:lnTo>
                    <a:lnTo>
                      <a:pt x="22" y="7"/>
                    </a:lnTo>
                    <a:lnTo>
                      <a:pt x="27" y="5"/>
                    </a:lnTo>
                    <a:lnTo>
                      <a:pt x="31" y="13"/>
                    </a:lnTo>
                    <a:lnTo>
                      <a:pt x="33" y="21"/>
                    </a:lnTo>
                    <a:lnTo>
                      <a:pt x="38" y="23"/>
                    </a:lnTo>
                    <a:lnTo>
                      <a:pt x="43" y="21"/>
                    </a:lnTo>
                    <a:lnTo>
                      <a:pt x="45" y="28"/>
                    </a:lnTo>
                    <a:lnTo>
                      <a:pt x="50" y="26"/>
                    </a:lnTo>
                    <a:lnTo>
                      <a:pt x="61" y="21"/>
                    </a:lnTo>
                    <a:lnTo>
                      <a:pt x="64" y="28"/>
                    </a:lnTo>
                    <a:lnTo>
                      <a:pt x="66" y="36"/>
                    </a:lnTo>
                    <a:lnTo>
                      <a:pt x="73" y="34"/>
                    </a:lnTo>
                    <a:lnTo>
                      <a:pt x="78" y="31"/>
                    </a:lnTo>
                    <a:lnTo>
                      <a:pt x="82" y="39"/>
                    </a:lnTo>
                    <a:lnTo>
                      <a:pt x="89" y="44"/>
                    </a:lnTo>
                    <a:lnTo>
                      <a:pt x="99" y="42"/>
                    </a:lnTo>
                    <a:lnTo>
                      <a:pt x="103" y="49"/>
                    </a:lnTo>
                    <a:lnTo>
                      <a:pt x="110" y="55"/>
                    </a:lnTo>
                    <a:lnTo>
                      <a:pt x="117" y="55"/>
                    </a:lnTo>
                    <a:lnTo>
                      <a:pt x="131" y="63"/>
                    </a:lnTo>
                  </a:path>
                </a:pathLst>
              </a:custGeom>
              <a:noFill/>
              <a:ln w="12700" cap="rnd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6910" name="Freeform 45"/>
              <p:cNvSpPr>
                <a:spLocks/>
              </p:cNvSpPr>
              <p:nvPr/>
            </p:nvSpPr>
            <p:spPr bwMode="auto">
              <a:xfrm>
                <a:off x="2103" y="2896"/>
                <a:ext cx="160" cy="82"/>
              </a:xfrm>
              <a:custGeom>
                <a:avLst/>
                <a:gdLst>
                  <a:gd name="T0" fmla="*/ 0 w 160"/>
                  <a:gd name="T1" fmla="*/ 0 h 82"/>
                  <a:gd name="T2" fmla="*/ 8 w 160"/>
                  <a:gd name="T3" fmla="*/ 1 h 82"/>
                  <a:gd name="T4" fmla="*/ 15 w 160"/>
                  <a:gd name="T5" fmla="*/ 4 h 82"/>
                  <a:gd name="T6" fmla="*/ 22 w 160"/>
                  <a:gd name="T7" fmla="*/ 5 h 82"/>
                  <a:gd name="T8" fmla="*/ 21 w 160"/>
                  <a:gd name="T9" fmla="*/ 12 h 82"/>
                  <a:gd name="T10" fmla="*/ 28 w 160"/>
                  <a:gd name="T11" fmla="*/ 11 h 82"/>
                  <a:gd name="T12" fmla="*/ 35 w 160"/>
                  <a:gd name="T13" fmla="*/ 9 h 82"/>
                  <a:gd name="T14" fmla="*/ 38 w 160"/>
                  <a:gd name="T15" fmla="*/ 17 h 82"/>
                  <a:gd name="T16" fmla="*/ 39 w 160"/>
                  <a:gd name="T17" fmla="*/ 25 h 82"/>
                  <a:gd name="T18" fmla="*/ 46 w 160"/>
                  <a:gd name="T19" fmla="*/ 28 h 82"/>
                  <a:gd name="T20" fmla="*/ 52 w 160"/>
                  <a:gd name="T21" fmla="*/ 27 h 82"/>
                  <a:gd name="T22" fmla="*/ 54 w 160"/>
                  <a:gd name="T23" fmla="*/ 34 h 82"/>
                  <a:gd name="T24" fmla="*/ 61 w 160"/>
                  <a:gd name="T25" fmla="*/ 33 h 82"/>
                  <a:gd name="T26" fmla="*/ 75 w 160"/>
                  <a:gd name="T27" fmla="*/ 30 h 82"/>
                  <a:gd name="T28" fmla="*/ 78 w 160"/>
                  <a:gd name="T29" fmla="*/ 38 h 82"/>
                  <a:gd name="T30" fmla="*/ 79 w 160"/>
                  <a:gd name="T31" fmla="*/ 45 h 82"/>
                  <a:gd name="T32" fmla="*/ 89 w 160"/>
                  <a:gd name="T33" fmla="*/ 44 h 82"/>
                  <a:gd name="T34" fmla="*/ 96 w 160"/>
                  <a:gd name="T35" fmla="*/ 42 h 82"/>
                  <a:gd name="T36" fmla="*/ 99 w 160"/>
                  <a:gd name="T37" fmla="*/ 50 h 82"/>
                  <a:gd name="T38" fmla="*/ 107 w 160"/>
                  <a:gd name="T39" fmla="*/ 56 h 82"/>
                  <a:gd name="T40" fmla="*/ 121 w 160"/>
                  <a:gd name="T41" fmla="*/ 55 h 82"/>
                  <a:gd name="T42" fmla="*/ 124 w 160"/>
                  <a:gd name="T43" fmla="*/ 64 h 82"/>
                  <a:gd name="T44" fmla="*/ 133 w 160"/>
                  <a:gd name="T45" fmla="*/ 69 h 82"/>
                  <a:gd name="T46" fmla="*/ 141 w 160"/>
                  <a:gd name="T47" fmla="*/ 71 h 82"/>
                  <a:gd name="T48" fmla="*/ 159 w 160"/>
                  <a:gd name="T49" fmla="*/ 81 h 82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160"/>
                  <a:gd name="T76" fmla="*/ 0 h 82"/>
                  <a:gd name="T77" fmla="*/ 160 w 160"/>
                  <a:gd name="T78" fmla="*/ 82 h 82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160" h="82">
                    <a:moveTo>
                      <a:pt x="0" y="0"/>
                    </a:moveTo>
                    <a:lnTo>
                      <a:pt x="8" y="1"/>
                    </a:lnTo>
                    <a:lnTo>
                      <a:pt x="15" y="4"/>
                    </a:lnTo>
                    <a:lnTo>
                      <a:pt x="22" y="5"/>
                    </a:lnTo>
                    <a:lnTo>
                      <a:pt x="21" y="12"/>
                    </a:lnTo>
                    <a:lnTo>
                      <a:pt x="28" y="11"/>
                    </a:lnTo>
                    <a:lnTo>
                      <a:pt x="35" y="9"/>
                    </a:lnTo>
                    <a:lnTo>
                      <a:pt x="38" y="17"/>
                    </a:lnTo>
                    <a:lnTo>
                      <a:pt x="39" y="25"/>
                    </a:lnTo>
                    <a:lnTo>
                      <a:pt x="46" y="28"/>
                    </a:lnTo>
                    <a:lnTo>
                      <a:pt x="52" y="27"/>
                    </a:lnTo>
                    <a:lnTo>
                      <a:pt x="54" y="34"/>
                    </a:lnTo>
                    <a:lnTo>
                      <a:pt x="61" y="33"/>
                    </a:lnTo>
                    <a:lnTo>
                      <a:pt x="75" y="30"/>
                    </a:lnTo>
                    <a:lnTo>
                      <a:pt x="78" y="38"/>
                    </a:lnTo>
                    <a:lnTo>
                      <a:pt x="79" y="45"/>
                    </a:lnTo>
                    <a:lnTo>
                      <a:pt x="89" y="44"/>
                    </a:lnTo>
                    <a:lnTo>
                      <a:pt x="96" y="42"/>
                    </a:lnTo>
                    <a:lnTo>
                      <a:pt x="99" y="50"/>
                    </a:lnTo>
                    <a:lnTo>
                      <a:pt x="107" y="56"/>
                    </a:lnTo>
                    <a:lnTo>
                      <a:pt x="121" y="55"/>
                    </a:lnTo>
                    <a:lnTo>
                      <a:pt x="124" y="64"/>
                    </a:lnTo>
                    <a:lnTo>
                      <a:pt x="133" y="69"/>
                    </a:lnTo>
                    <a:lnTo>
                      <a:pt x="141" y="71"/>
                    </a:lnTo>
                    <a:lnTo>
                      <a:pt x="159" y="81"/>
                    </a:lnTo>
                  </a:path>
                </a:pathLst>
              </a:custGeom>
              <a:noFill/>
              <a:ln w="12700" cap="rnd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6911" name="Freeform 46"/>
              <p:cNvSpPr>
                <a:spLocks/>
              </p:cNvSpPr>
              <p:nvPr/>
            </p:nvSpPr>
            <p:spPr bwMode="auto">
              <a:xfrm>
                <a:off x="2111" y="2659"/>
                <a:ext cx="142" cy="191"/>
              </a:xfrm>
              <a:custGeom>
                <a:avLst/>
                <a:gdLst>
                  <a:gd name="T0" fmla="*/ 136 w 142"/>
                  <a:gd name="T1" fmla="*/ 0 h 191"/>
                  <a:gd name="T2" fmla="*/ 141 w 142"/>
                  <a:gd name="T3" fmla="*/ 18 h 191"/>
                  <a:gd name="T4" fmla="*/ 136 w 142"/>
                  <a:gd name="T5" fmla="*/ 31 h 191"/>
                  <a:gd name="T6" fmla="*/ 116 w 142"/>
                  <a:gd name="T7" fmla="*/ 31 h 191"/>
                  <a:gd name="T8" fmla="*/ 102 w 142"/>
                  <a:gd name="T9" fmla="*/ 31 h 191"/>
                  <a:gd name="T10" fmla="*/ 102 w 142"/>
                  <a:gd name="T11" fmla="*/ 45 h 191"/>
                  <a:gd name="T12" fmla="*/ 106 w 142"/>
                  <a:gd name="T13" fmla="*/ 58 h 191"/>
                  <a:gd name="T14" fmla="*/ 92 w 142"/>
                  <a:gd name="T15" fmla="*/ 63 h 191"/>
                  <a:gd name="T16" fmla="*/ 92 w 142"/>
                  <a:gd name="T17" fmla="*/ 76 h 191"/>
                  <a:gd name="T18" fmla="*/ 82 w 142"/>
                  <a:gd name="T19" fmla="*/ 113 h 191"/>
                  <a:gd name="T20" fmla="*/ 68 w 142"/>
                  <a:gd name="T21" fmla="*/ 117 h 191"/>
                  <a:gd name="T22" fmla="*/ 63 w 142"/>
                  <a:gd name="T23" fmla="*/ 131 h 191"/>
                  <a:gd name="T24" fmla="*/ 48 w 142"/>
                  <a:gd name="T25" fmla="*/ 135 h 191"/>
                  <a:gd name="T26" fmla="*/ 48 w 142"/>
                  <a:gd name="T27" fmla="*/ 149 h 191"/>
                  <a:gd name="T28" fmla="*/ 34 w 142"/>
                  <a:gd name="T29" fmla="*/ 149 h 191"/>
                  <a:gd name="T30" fmla="*/ 29 w 142"/>
                  <a:gd name="T31" fmla="*/ 162 h 191"/>
                  <a:gd name="T32" fmla="*/ 19 w 142"/>
                  <a:gd name="T33" fmla="*/ 180 h 191"/>
                  <a:gd name="T34" fmla="*/ 4 w 142"/>
                  <a:gd name="T35" fmla="*/ 185 h 191"/>
                  <a:gd name="T36" fmla="*/ 0 w 142"/>
                  <a:gd name="T37" fmla="*/ 190 h 191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142"/>
                  <a:gd name="T58" fmla="*/ 0 h 191"/>
                  <a:gd name="T59" fmla="*/ 142 w 142"/>
                  <a:gd name="T60" fmla="*/ 191 h 191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142" h="191">
                    <a:moveTo>
                      <a:pt x="136" y="0"/>
                    </a:moveTo>
                    <a:lnTo>
                      <a:pt x="141" y="18"/>
                    </a:lnTo>
                    <a:lnTo>
                      <a:pt x="136" y="31"/>
                    </a:lnTo>
                    <a:lnTo>
                      <a:pt x="116" y="31"/>
                    </a:lnTo>
                    <a:lnTo>
                      <a:pt x="102" y="31"/>
                    </a:lnTo>
                    <a:lnTo>
                      <a:pt x="102" y="45"/>
                    </a:lnTo>
                    <a:lnTo>
                      <a:pt x="106" y="58"/>
                    </a:lnTo>
                    <a:lnTo>
                      <a:pt x="92" y="63"/>
                    </a:lnTo>
                    <a:lnTo>
                      <a:pt x="92" y="76"/>
                    </a:lnTo>
                    <a:lnTo>
                      <a:pt x="82" y="113"/>
                    </a:lnTo>
                    <a:lnTo>
                      <a:pt x="68" y="117"/>
                    </a:lnTo>
                    <a:lnTo>
                      <a:pt x="63" y="131"/>
                    </a:lnTo>
                    <a:lnTo>
                      <a:pt x="48" y="135"/>
                    </a:lnTo>
                    <a:lnTo>
                      <a:pt x="48" y="149"/>
                    </a:lnTo>
                    <a:lnTo>
                      <a:pt x="34" y="149"/>
                    </a:lnTo>
                    <a:lnTo>
                      <a:pt x="29" y="162"/>
                    </a:lnTo>
                    <a:lnTo>
                      <a:pt x="19" y="180"/>
                    </a:lnTo>
                    <a:lnTo>
                      <a:pt x="4" y="185"/>
                    </a:lnTo>
                    <a:lnTo>
                      <a:pt x="0" y="190"/>
                    </a:lnTo>
                  </a:path>
                </a:pathLst>
              </a:custGeom>
              <a:noFill/>
              <a:ln w="12700" cap="rnd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6912" name="Freeform 47"/>
              <p:cNvSpPr>
                <a:spLocks/>
              </p:cNvSpPr>
              <p:nvPr/>
            </p:nvSpPr>
            <p:spPr bwMode="auto">
              <a:xfrm>
                <a:off x="3220" y="2899"/>
                <a:ext cx="59" cy="63"/>
              </a:xfrm>
              <a:custGeom>
                <a:avLst/>
                <a:gdLst>
                  <a:gd name="T0" fmla="*/ 58 w 59"/>
                  <a:gd name="T1" fmla="*/ 0 h 63"/>
                  <a:gd name="T2" fmla="*/ 58 w 59"/>
                  <a:gd name="T3" fmla="*/ 17 h 63"/>
                  <a:gd name="T4" fmla="*/ 58 w 59"/>
                  <a:gd name="T5" fmla="*/ 0 h 63"/>
                  <a:gd name="T6" fmla="*/ 38 w 59"/>
                  <a:gd name="T7" fmla="*/ 13 h 63"/>
                  <a:gd name="T8" fmla="*/ 38 w 59"/>
                  <a:gd name="T9" fmla="*/ 26 h 63"/>
                  <a:gd name="T10" fmla="*/ 29 w 59"/>
                  <a:gd name="T11" fmla="*/ 39 h 63"/>
                  <a:gd name="T12" fmla="*/ 29 w 59"/>
                  <a:gd name="T13" fmla="*/ 53 h 63"/>
                  <a:gd name="T14" fmla="*/ 14 w 59"/>
                  <a:gd name="T15" fmla="*/ 44 h 63"/>
                  <a:gd name="T16" fmla="*/ 9 w 59"/>
                  <a:gd name="T17" fmla="*/ 57 h 63"/>
                  <a:gd name="T18" fmla="*/ 0 w 59"/>
                  <a:gd name="T19" fmla="*/ 62 h 6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59"/>
                  <a:gd name="T31" fmla="*/ 0 h 63"/>
                  <a:gd name="T32" fmla="*/ 59 w 59"/>
                  <a:gd name="T33" fmla="*/ 63 h 63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59" h="63">
                    <a:moveTo>
                      <a:pt x="58" y="0"/>
                    </a:moveTo>
                    <a:lnTo>
                      <a:pt x="58" y="17"/>
                    </a:lnTo>
                    <a:lnTo>
                      <a:pt x="58" y="0"/>
                    </a:lnTo>
                    <a:lnTo>
                      <a:pt x="38" y="13"/>
                    </a:lnTo>
                    <a:lnTo>
                      <a:pt x="38" y="26"/>
                    </a:lnTo>
                    <a:lnTo>
                      <a:pt x="29" y="39"/>
                    </a:lnTo>
                    <a:lnTo>
                      <a:pt x="29" y="53"/>
                    </a:lnTo>
                    <a:lnTo>
                      <a:pt x="14" y="44"/>
                    </a:lnTo>
                    <a:lnTo>
                      <a:pt x="9" y="57"/>
                    </a:lnTo>
                    <a:lnTo>
                      <a:pt x="0" y="62"/>
                    </a:lnTo>
                  </a:path>
                </a:pathLst>
              </a:custGeom>
              <a:noFill/>
              <a:ln w="12700" cap="rnd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36870" name="Freeform 48"/>
            <p:cNvSpPr>
              <a:spLocks/>
            </p:cNvSpPr>
            <p:nvPr/>
          </p:nvSpPr>
          <p:spPr bwMode="auto">
            <a:xfrm>
              <a:off x="2724" y="2978"/>
              <a:ext cx="476" cy="144"/>
            </a:xfrm>
            <a:custGeom>
              <a:avLst/>
              <a:gdLst>
                <a:gd name="T0" fmla="*/ 0 w 476"/>
                <a:gd name="T1" fmla="*/ 143 h 144"/>
                <a:gd name="T2" fmla="*/ 36 w 476"/>
                <a:gd name="T3" fmla="*/ 131 h 144"/>
                <a:gd name="T4" fmla="*/ 64 w 476"/>
                <a:gd name="T5" fmla="*/ 123 h 144"/>
                <a:gd name="T6" fmla="*/ 72 w 476"/>
                <a:gd name="T7" fmla="*/ 123 h 144"/>
                <a:gd name="T8" fmla="*/ 95 w 476"/>
                <a:gd name="T9" fmla="*/ 128 h 144"/>
                <a:gd name="T10" fmla="*/ 114 w 476"/>
                <a:gd name="T11" fmla="*/ 114 h 144"/>
                <a:gd name="T12" fmla="*/ 122 w 476"/>
                <a:gd name="T13" fmla="*/ 112 h 144"/>
                <a:gd name="T14" fmla="*/ 164 w 476"/>
                <a:gd name="T15" fmla="*/ 114 h 144"/>
                <a:gd name="T16" fmla="*/ 187 w 476"/>
                <a:gd name="T17" fmla="*/ 89 h 144"/>
                <a:gd name="T18" fmla="*/ 209 w 476"/>
                <a:gd name="T19" fmla="*/ 84 h 144"/>
                <a:gd name="T20" fmla="*/ 254 w 476"/>
                <a:gd name="T21" fmla="*/ 61 h 144"/>
                <a:gd name="T22" fmla="*/ 285 w 476"/>
                <a:gd name="T23" fmla="*/ 61 h 144"/>
                <a:gd name="T24" fmla="*/ 307 w 476"/>
                <a:gd name="T25" fmla="*/ 42 h 144"/>
                <a:gd name="T26" fmla="*/ 338 w 476"/>
                <a:gd name="T27" fmla="*/ 42 h 144"/>
                <a:gd name="T28" fmla="*/ 357 w 476"/>
                <a:gd name="T29" fmla="*/ 22 h 144"/>
                <a:gd name="T30" fmla="*/ 421 w 476"/>
                <a:gd name="T31" fmla="*/ 22 h 144"/>
                <a:gd name="T32" fmla="*/ 427 w 476"/>
                <a:gd name="T33" fmla="*/ 5 h 144"/>
                <a:gd name="T34" fmla="*/ 452 w 476"/>
                <a:gd name="T35" fmla="*/ 0 h 144"/>
                <a:gd name="T36" fmla="*/ 461 w 476"/>
                <a:gd name="T37" fmla="*/ 2 h 144"/>
                <a:gd name="T38" fmla="*/ 475 w 476"/>
                <a:gd name="T39" fmla="*/ 0 h 14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476"/>
                <a:gd name="T61" fmla="*/ 0 h 144"/>
                <a:gd name="T62" fmla="*/ 476 w 476"/>
                <a:gd name="T63" fmla="*/ 144 h 144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476" h="144">
                  <a:moveTo>
                    <a:pt x="0" y="143"/>
                  </a:moveTo>
                  <a:lnTo>
                    <a:pt x="36" y="131"/>
                  </a:lnTo>
                  <a:lnTo>
                    <a:pt x="64" y="123"/>
                  </a:lnTo>
                  <a:lnTo>
                    <a:pt x="72" y="123"/>
                  </a:lnTo>
                  <a:lnTo>
                    <a:pt x="95" y="128"/>
                  </a:lnTo>
                  <a:lnTo>
                    <a:pt x="114" y="114"/>
                  </a:lnTo>
                  <a:lnTo>
                    <a:pt x="122" y="112"/>
                  </a:lnTo>
                  <a:lnTo>
                    <a:pt x="164" y="114"/>
                  </a:lnTo>
                  <a:lnTo>
                    <a:pt x="187" y="89"/>
                  </a:lnTo>
                  <a:lnTo>
                    <a:pt x="209" y="84"/>
                  </a:lnTo>
                  <a:lnTo>
                    <a:pt x="254" y="61"/>
                  </a:lnTo>
                  <a:lnTo>
                    <a:pt x="285" y="61"/>
                  </a:lnTo>
                  <a:lnTo>
                    <a:pt x="307" y="42"/>
                  </a:lnTo>
                  <a:lnTo>
                    <a:pt x="338" y="42"/>
                  </a:lnTo>
                  <a:lnTo>
                    <a:pt x="357" y="22"/>
                  </a:lnTo>
                  <a:lnTo>
                    <a:pt x="421" y="22"/>
                  </a:lnTo>
                  <a:lnTo>
                    <a:pt x="427" y="5"/>
                  </a:lnTo>
                  <a:lnTo>
                    <a:pt x="452" y="0"/>
                  </a:lnTo>
                  <a:lnTo>
                    <a:pt x="461" y="2"/>
                  </a:lnTo>
                  <a:lnTo>
                    <a:pt x="475" y="0"/>
                  </a:lnTo>
                </a:path>
              </a:pathLst>
            </a:custGeom>
            <a:noFill/>
            <a:ln w="12700" cap="rnd" cmpd="sng">
              <a:solidFill>
                <a:srgbClr val="CC99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Dynamic Channel Allocation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34963" y="1735138"/>
            <a:ext cx="8037512" cy="4114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2400" smtClean="0"/>
              <a:t>Fixed channel assignments are inefficient</a:t>
            </a:r>
          </a:p>
          <a:p>
            <a:pPr lvl="1">
              <a:lnSpc>
                <a:spcPct val="90000"/>
              </a:lnSpc>
            </a:pPr>
            <a:r>
              <a:rPr lang="en-US" altLang="en-US" sz="2000" smtClean="0"/>
              <a:t>Channels in unpopulated cells underutilized</a:t>
            </a:r>
          </a:p>
          <a:p>
            <a:pPr lvl="1">
              <a:lnSpc>
                <a:spcPct val="90000"/>
              </a:lnSpc>
            </a:pPr>
            <a:r>
              <a:rPr lang="en-US" altLang="en-US" sz="2000" smtClean="0"/>
              <a:t>Handoff calls frequently dropped</a:t>
            </a:r>
          </a:p>
          <a:p>
            <a:pPr lvl="1">
              <a:lnSpc>
                <a:spcPct val="10000"/>
              </a:lnSpc>
            </a:pPr>
            <a:endParaRPr lang="en-US" altLang="en-US" sz="2000" smtClean="0"/>
          </a:p>
          <a:p>
            <a:pPr>
              <a:lnSpc>
                <a:spcPct val="90000"/>
              </a:lnSpc>
            </a:pPr>
            <a:r>
              <a:rPr lang="en-US" altLang="en-US" sz="2400" smtClean="0"/>
              <a:t>Channel Borrowing</a:t>
            </a:r>
          </a:p>
          <a:p>
            <a:pPr lvl="1">
              <a:lnSpc>
                <a:spcPct val="90000"/>
              </a:lnSpc>
            </a:pPr>
            <a:r>
              <a:rPr lang="en-US" altLang="en-US" sz="2000" smtClean="0"/>
              <a:t>A cell may borrow free channels from neighboring cells</a:t>
            </a:r>
          </a:p>
          <a:p>
            <a:pPr lvl="1">
              <a:lnSpc>
                <a:spcPct val="90000"/>
              </a:lnSpc>
            </a:pPr>
            <a:r>
              <a:rPr lang="en-US" altLang="en-US" sz="2000" smtClean="0"/>
              <a:t>Changes frequency reuse plan</a:t>
            </a:r>
          </a:p>
          <a:p>
            <a:pPr lvl="1">
              <a:lnSpc>
                <a:spcPct val="30000"/>
              </a:lnSpc>
            </a:pPr>
            <a:endParaRPr lang="en-US" altLang="en-US" sz="2000" smtClean="0"/>
          </a:p>
          <a:p>
            <a:pPr>
              <a:lnSpc>
                <a:spcPct val="90000"/>
              </a:lnSpc>
            </a:pPr>
            <a:r>
              <a:rPr lang="en-US" altLang="en-US" sz="2400" smtClean="0"/>
              <a:t>Channel Reservations</a:t>
            </a:r>
          </a:p>
          <a:p>
            <a:pPr lvl="1">
              <a:lnSpc>
                <a:spcPct val="90000"/>
              </a:lnSpc>
            </a:pPr>
            <a:r>
              <a:rPr lang="en-US" altLang="en-US" sz="2000" smtClean="0"/>
              <a:t>Each cell reserves some channels for handoff calls</a:t>
            </a:r>
          </a:p>
          <a:p>
            <a:pPr lvl="1">
              <a:lnSpc>
                <a:spcPct val="90000"/>
              </a:lnSpc>
            </a:pPr>
            <a:r>
              <a:rPr lang="en-US" altLang="en-US" sz="2000" smtClean="0"/>
              <a:t>Increases blocking of new calls, but fewer dropped calls</a:t>
            </a:r>
          </a:p>
          <a:p>
            <a:pPr lvl="1">
              <a:lnSpc>
                <a:spcPct val="10000"/>
              </a:lnSpc>
            </a:pPr>
            <a:endParaRPr lang="en-US" altLang="en-US" sz="2000" smtClean="0"/>
          </a:p>
          <a:p>
            <a:pPr>
              <a:lnSpc>
                <a:spcPct val="90000"/>
              </a:lnSpc>
            </a:pPr>
            <a:r>
              <a:rPr lang="en-US" altLang="en-US" sz="2400" smtClean="0"/>
              <a:t>Dynamic Channel Allocation</a:t>
            </a:r>
          </a:p>
          <a:p>
            <a:pPr lvl="1">
              <a:lnSpc>
                <a:spcPct val="90000"/>
              </a:lnSpc>
            </a:pPr>
            <a:r>
              <a:rPr lang="en-US" altLang="en-US" sz="2000" smtClean="0"/>
              <a:t>Rearrange calls to pack in as many users as possible without violating reuse constraints</a:t>
            </a:r>
          </a:p>
          <a:p>
            <a:pPr lvl="1">
              <a:lnSpc>
                <a:spcPct val="90000"/>
              </a:lnSpc>
            </a:pPr>
            <a:r>
              <a:rPr lang="en-US" altLang="en-US" sz="2000" smtClean="0"/>
              <a:t>Very high complexity</a:t>
            </a:r>
          </a:p>
        </p:txBody>
      </p:sp>
      <p:sp>
        <p:nvSpPr>
          <p:cNvPr id="37892" name="Text Box 16"/>
          <p:cNvSpPr txBox="1">
            <a:spLocks noChangeArrowheads="1"/>
          </p:cNvSpPr>
          <p:nvPr/>
        </p:nvSpPr>
        <p:spPr bwMode="auto">
          <a:xfrm>
            <a:off x="4513263" y="6127750"/>
            <a:ext cx="43878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2800" b="1">
                <a:solidFill>
                  <a:srgbClr val="CC0000"/>
                </a:solidFill>
              </a:rPr>
              <a:t>“DCA is a 2G/4G problem”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4400" smtClean="0"/>
              <a:t>Variable Rate and Power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836738"/>
            <a:ext cx="8108950" cy="4391025"/>
          </a:xfrm>
        </p:spPr>
        <p:txBody>
          <a:bodyPr/>
          <a:lstStyle/>
          <a:p>
            <a:pPr>
              <a:lnSpc>
                <a:spcPct val="110000"/>
              </a:lnSpc>
            </a:pPr>
            <a:r>
              <a:rPr lang="en-US" altLang="en-US" sz="2800" smtClean="0"/>
              <a:t>Narrowband systems</a:t>
            </a:r>
          </a:p>
          <a:p>
            <a:pPr lvl="1">
              <a:lnSpc>
                <a:spcPct val="70000"/>
              </a:lnSpc>
            </a:pPr>
            <a:r>
              <a:rPr lang="en-US" altLang="en-US" sz="2400" smtClean="0"/>
              <a:t>Vary rate and power (and coding)</a:t>
            </a:r>
          </a:p>
          <a:p>
            <a:pPr lvl="1">
              <a:lnSpc>
                <a:spcPct val="70000"/>
              </a:lnSpc>
            </a:pPr>
            <a:r>
              <a:rPr lang="en-US" altLang="en-US" sz="2400" smtClean="0"/>
              <a:t>Optimal power control not obvious</a:t>
            </a:r>
          </a:p>
          <a:p>
            <a:pPr lvl="1">
              <a:lnSpc>
                <a:spcPct val="20000"/>
              </a:lnSpc>
            </a:pPr>
            <a:endParaRPr lang="en-US" altLang="en-US" sz="2400" smtClean="0"/>
          </a:p>
          <a:p>
            <a:pPr>
              <a:lnSpc>
                <a:spcPct val="110000"/>
              </a:lnSpc>
            </a:pPr>
            <a:r>
              <a:rPr lang="en-US" altLang="en-US" sz="2800" smtClean="0"/>
              <a:t>CDMA systems</a:t>
            </a:r>
          </a:p>
          <a:p>
            <a:pPr lvl="1">
              <a:lnSpc>
                <a:spcPct val="70000"/>
              </a:lnSpc>
            </a:pPr>
            <a:r>
              <a:rPr lang="en-US" altLang="en-US" sz="2400" smtClean="0"/>
              <a:t>Vary rate and power (and coding)</a:t>
            </a:r>
          </a:p>
          <a:p>
            <a:pPr lvl="2">
              <a:lnSpc>
                <a:spcPct val="70000"/>
              </a:lnSpc>
            </a:pPr>
            <a:r>
              <a:rPr lang="en-US" altLang="en-US" sz="2000" smtClean="0"/>
              <a:t>Multiple methods to vary rate (VBR, MC, VC)</a:t>
            </a:r>
          </a:p>
          <a:p>
            <a:pPr lvl="1">
              <a:lnSpc>
                <a:spcPct val="70000"/>
              </a:lnSpc>
            </a:pPr>
            <a:r>
              <a:rPr lang="en-US" altLang="en-US" sz="2400" smtClean="0"/>
              <a:t>Optimal power control not obvious</a:t>
            </a:r>
          </a:p>
          <a:p>
            <a:pPr lvl="1">
              <a:lnSpc>
                <a:spcPct val="10000"/>
              </a:lnSpc>
            </a:pPr>
            <a:endParaRPr lang="en-US" altLang="en-US" sz="2400" smtClean="0"/>
          </a:p>
          <a:p>
            <a:pPr>
              <a:lnSpc>
                <a:spcPct val="110000"/>
              </a:lnSpc>
            </a:pPr>
            <a:r>
              <a:rPr lang="en-US" altLang="en-US" sz="2800" smtClean="0"/>
              <a:t>Optimization criteria</a:t>
            </a:r>
          </a:p>
          <a:p>
            <a:pPr lvl="1">
              <a:lnSpc>
                <a:spcPct val="70000"/>
              </a:lnSpc>
            </a:pPr>
            <a:r>
              <a:rPr lang="en-US" altLang="en-US" sz="2400" smtClean="0"/>
              <a:t>Maximize throughput/capacity</a:t>
            </a:r>
          </a:p>
          <a:p>
            <a:pPr lvl="1">
              <a:lnSpc>
                <a:spcPct val="70000"/>
              </a:lnSpc>
            </a:pPr>
            <a:r>
              <a:rPr lang="en-US" altLang="en-US" sz="2400" smtClean="0"/>
              <a:t>Meet different user requirements (rate, SIR, delay, etc.)</a:t>
            </a:r>
          </a:p>
          <a:p>
            <a:pPr lvl="1">
              <a:lnSpc>
                <a:spcPct val="70000"/>
              </a:lnSpc>
            </a:pPr>
            <a:r>
              <a:rPr lang="en-US" altLang="en-US" sz="2400" smtClean="0"/>
              <a:t>Maximize revenue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Multicarrier CDMA</a:t>
            </a:r>
            <a:endParaRPr lang="en-US" altLang="en-US" sz="4400" smtClean="0"/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20688" y="1792288"/>
            <a:ext cx="8226425" cy="4913312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altLang="en-US" sz="2800" smtClean="0"/>
              <a:t>Multicarrier CDMA combines OFDM and CDMA</a:t>
            </a:r>
          </a:p>
          <a:p>
            <a:pPr>
              <a:lnSpc>
                <a:spcPct val="0"/>
              </a:lnSpc>
            </a:pPr>
            <a:endParaRPr lang="en-US" altLang="en-US" sz="2800" smtClean="0"/>
          </a:p>
          <a:p>
            <a:pPr>
              <a:lnSpc>
                <a:spcPct val="90000"/>
              </a:lnSpc>
            </a:pPr>
            <a:r>
              <a:rPr lang="en-US" altLang="en-US" sz="2800" smtClean="0"/>
              <a:t>Idea is to use DSSS to spread a narrowband signal and then send each chip over a different subcarrier</a:t>
            </a:r>
          </a:p>
          <a:p>
            <a:pPr lvl="1">
              <a:lnSpc>
                <a:spcPct val="90000"/>
              </a:lnSpc>
            </a:pPr>
            <a:r>
              <a:rPr lang="en-US" altLang="en-US" sz="2400" smtClean="0"/>
              <a:t>DSSS time operations converted to frequency  domain</a:t>
            </a:r>
          </a:p>
          <a:p>
            <a:r>
              <a:rPr lang="en-US" altLang="en-US" sz="2800" smtClean="0"/>
              <a:t>Greatly reduces complexity of SS system</a:t>
            </a:r>
          </a:p>
          <a:p>
            <a:pPr lvl="1"/>
            <a:r>
              <a:rPr lang="en-US" altLang="en-US" sz="2400" smtClean="0"/>
              <a:t>FFT/IFFT replace synchronization and despreading</a:t>
            </a:r>
          </a:p>
          <a:p>
            <a:pPr lvl="1">
              <a:lnSpc>
                <a:spcPct val="0"/>
              </a:lnSpc>
            </a:pPr>
            <a:endParaRPr lang="en-US" altLang="en-US" sz="2400" smtClean="0"/>
          </a:p>
          <a:p>
            <a:pPr>
              <a:lnSpc>
                <a:spcPct val="90000"/>
              </a:lnSpc>
            </a:pPr>
            <a:r>
              <a:rPr lang="en-US" altLang="en-US" sz="2800" smtClean="0"/>
              <a:t>More spectrally efficient than CDMA due to the overlapped subcarriers in OFDM</a:t>
            </a:r>
          </a:p>
          <a:p>
            <a:pPr>
              <a:lnSpc>
                <a:spcPct val="0"/>
              </a:lnSpc>
            </a:pPr>
            <a:endParaRPr lang="en-US" altLang="en-US" sz="2800" smtClean="0"/>
          </a:p>
          <a:p>
            <a:pPr>
              <a:lnSpc>
                <a:spcPct val="90000"/>
              </a:lnSpc>
            </a:pPr>
            <a:r>
              <a:rPr lang="en-US" altLang="en-US" sz="2800" smtClean="0"/>
              <a:t>Multiple users assigned different spreading codes</a:t>
            </a:r>
          </a:p>
          <a:p>
            <a:pPr lvl="1">
              <a:lnSpc>
                <a:spcPct val="90000"/>
              </a:lnSpc>
            </a:pPr>
            <a:r>
              <a:rPr lang="en-US" altLang="en-US" sz="2400" smtClean="0"/>
              <a:t>Similar interference properties as in CDMA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0000"/>
              </a:lnSpc>
              <a:defRPr/>
            </a:pPr>
            <a:r>
              <a:rPr lang="en-US" sz="3600" dirty="0" smtClean="0">
                <a:latin typeface="+mj-lt"/>
              </a:rPr>
              <a:t>Optimize power </a:t>
            </a:r>
            <a:r>
              <a:rPr lang="en-US" sz="3600" dirty="0">
                <a:latin typeface="+mj-lt"/>
              </a:rPr>
              <a:t>and rate adaptation in a CDMA </a:t>
            </a:r>
            <a:r>
              <a:rPr lang="en-US" sz="3600" dirty="0" smtClean="0">
                <a:latin typeface="+mj-lt"/>
              </a:rPr>
              <a:t>system</a:t>
            </a:r>
          </a:p>
          <a:p>
            <a:pPr lvl="1">
              <a:defRPr/>
            </a:pPr>
            <a:r>
              <a:rPr lang="en-US" sz="3200" dirty="0" smtClean="0">
                <a:latin typeface="+mj-lt"/>
              </a:rPr>
              <a:t>Goal is to minimize transmit power</a:t>
            </a:r>
          </a:p>
          <a:p>
            <a:pPr lvl="2">
              <a:defRPr/>
            </a:pPr>
            <a:endParaRPr lang="en-US" dirty="0">
              <a:latin typeface="+mj-lt"/>
            </a:endParaRPr>
          </a:p>
          <a:p>
            <a:pPr>
              <a:defRPr/>
            </a:pPr>
            <a:r>
              <a:rPr lang="en-US" sz="3600" dirty="0">
                <a:latin typeface="+mj-lt"/>
              </a:rPr>
              <a:t>Each user has a required </a:t>
            </a:r>
            <a:r>
              <a:rPr lang="en-US" sz="3600" dirty="0" err="1">
                <a:latin typeface="+mj-lt"/>
              </a:rPr>
              <a:t>QoS</a:t>
            </a:r>
            <a:r>
              <a:rPr lang="en-US" sz="3600" dirty="0">
                <a:latin typeface="+mj-lt"/>
              </a:rPr>
              <a:t> </a:t>
            </a:r>
            <a:endParaRPr lang="en-US" sz="3600" dirty="0" smtClean="0">
              <a:latin typeface="+mj-lt"/>
            </a:endParaRPr>
          </a:p>
          <a:p>
            <a:pPr lvl="1">
              <a:defRPr/>
            </a:pPr>
            <a:r>
              <a:rPr lang="en-US" sz="3200" dirty="0" smtClean="0">
                <a:latin typeface="+mj-lt"/>
              </a:rPr>
              <a:t>Required </a:t>
            </a:r>
            <a:r>
              <a:rPr lang="en-US" sz="3200" dirty="0">
                <a:latin typeface="+mj-lt"/>
              </a:rPr>
              <a:t>effective data </a:t>
            </a:r>
            <a:r>
              <a:rPr lang="en-US" sz="3200" dirty="0" smtClean="0">
                <a:latin typeface="+mj-lt"/>
              </a:rPr>
              <a:t>rate</a:t>
            </a:r>
            <a:endParaRPr lang="en-US" sz="3200" dirty="0">
              <a:latin typeface="+mj-lt"/>
            </a:endParaRPr>
          </a:p>
        </p:txBody>
      </p:sp>
      <p:sp>
        <p:nvSpPr>
          <p:cNvPr id="4096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000" smtClean="0"/>
              <a:t>Rate and Power Control in CDMA</a:t>
            </a:r>
            <a:r>
              <a:rPr lang="en-US" altLang="en-US" sz="4000" baseline="30000" smtClean="0"/>
              <a:t>*</a:t>
            </a:r>
          </a:p>
        </p:txBody>
      </p:sp>
      <p:sp>
        <p:nvSpPr>
          <p:cNvPr id="40964" name="TextBox 4"/>
          <p:cNvSpPr txBox="1">
            <a:spLocks noChangeArrowheads="1"/>
          </p:cNvSpPr>
          <p:nvPr/>
        </p:nvSpPr>
        <p:spPr bwMode="auto">
          <a:xfrm>
            <a:off x="615950" y="5784850"/>
            <a:ext cx="768350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>
                <a:solidFill>
                  <a:srgbClr val="0033CC"/>
                </a:solidFill>
                <a:latin typeface="Tahoma" pitchFamily="34" charset="0"/>
              </a:rPr>
              <a:t>*Simultaneous Rate and Power Control in Multirate</a:t>
            </a:r>
          </a:p>
          <a:p>
            <a:r>
              <a:rPr lang="en-US" altLang="en-US">
                <a:solidFill>
                  <a:srgbClr val="0033CC"/>
                </a:solidFill>
                <a:latin typeface="Tahoma" pitchFamily="34" charset="0"/>
              </a:rPr>
              <a:t>Multimedia CDMA Systems,” S. Kandukuri and S. Boyd</a:t>
            </a:r>
            <a:endParaRPr lang="en-US" altLang="en-US">
              <a:solidFill>
                <a:srgbClr val="0033CC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System Model: General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latin typeface="+mj-lt"/>
              </a:rPr>
              <a:t>Single cell CDMA</a:t>
            </a:r>
          </a:p>
          <a:p>
            <a:pPr>
              <a:defRPr/>
            </a:pPr>
            <a:r>
              <a:rPr lang="en-US">
                <a:latin typeface="+mj-lt"/>
              </a:rPr>
              <a:t>Uplink multiple access channel</a:t>
            </a:r>
          </a:p>
          <a:p>
            <a:pPr>
              <a:defRPr/>
            </a:pPr>
            <a:r>
              <a:rPr lang="en-US">
                <a:latin typeface="+mj-lt"/>
              </a:rPr>
              <a:t>Different channel gains</a:t>
            </a:r>
          </a:p>
          <a:p>
            <a:pPr>
              <a:defRPr/>
            </a:pPr>
            <a:r>
              <a:rPr lang="en-US">
                <a:latin typeface="+mj-lt"/>
              </a:rPr>
              <a:t>System supports multiple rates </a:t>
            </a:r>
          </a:p>
          <a:p>
            <a:pPr lvl="1">
              <a:buFontTx/>
              <a:buNone/>
              <a:defRPr/>
            </a:pPr>
            <a:endParaRPr lang="en-US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latin typeface="+mn-lt"/>
              </a:rPr>
              <a:t>System Model: Parameters</a:t>
            </a:r>
          </a:p>
        </p:txBody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7772400" cy="4419600"/>
          </a:xfrm>
        </p:spPr>
        <p:txBody>
          <a:bodyPr/>
          <a:lstStyle/>
          <a:p>
            <a:r>
              <a:rPr lang="en-US" altLang="en-US" smtClean="0"/>
              <a:t>Parameters</a:t>
            </a:r>
          </a:p>
          <a:p>
            <a:pPr lvl="1">
              <a:buFontTx/>
              <a:buNone/>
            </a:pPr>
            <a:r>
              <a:rPr lang="en-US" altLang="en-US" i="1" smtClean="0"/>
              <a:t>N</a:t>
            </a:r>
            <a:r>
              <a:rPr lang="en-US" altLang="en-US" smtClean="0"/>
              <a:t> = number of mobiles </a:t>
            </a:r>
          </a:p>
          <a:p>
            <a:pPr lvl="1">
              <a:buFontTx/>
              <a:buNone/>
            </a:pPr>
            <a:r>
              <a:rPr lang="en-US" altLang="en-US" i="1" smtClean="0"/>
              <a:t>P</a:t>
            </a:r>
            <a:r>
              <a:rPr lang="en-US" altLang="en-US" i="1" baseline="-25000" smtClean="0"/>
              <a:t>i</a:t>
            </a:r>
            <a:r>
              <a:rPr lang="en-US" altLang="en-US" smtClean="0"/>
              <a:t> = power transmitted by mobile i</a:t>
            </a:r>
          </a:p>
          <a:p>
            <a:pPr lvl="1">
              <a:buFontTx/>
              <a:buNone/>
            </a:pPr>
            <a:r>
              <a:rPr lang="en-US" altLang="en-US" i="1" smtClean="0"/>
              <a:t>R</a:t>
            </a:r>
            <a:r>
              <a:rPr lang="en-US" altLang="en-US" i="1" baseline="-25000" smtClean="0"/>
              <a:t>i</a:t>
            </a:r>
            <a:r>
              <a:rPr lang="en-US" altLang="en-US" smtClean="0"/>
              <a:t> = raw data rate of mobile i</a:t>
            </a:r>
          </a:p>
          <a:p>
            <a:pPr lvl="1">
              <a:buFontTx/>
              <a:buNone/>
            </a:pPr>
            <a:r>
              <a:rPr lang="en-US" altLang="en-US" i="1" smtClean="0"/>
              <a:t>W</a:t>
            </a:r>
            <a:r>
              <a:rPr lang="en-US" altLang="en-US" smtClean="0"/>
              <a:t> = spread bandwidth</a:t>
            </a:r>
          </a:p>
          <a:p>
            <a:r>
              <a:rPr lang="en-US" altLang="en-US" smtClean="0"/>
              <a:t>QoS requirement of mobile i, </a:t>
            </a:r>
            <a:r>
              <a:rPr lang="en-US" altLang="en-US" smtClean="0">
                <a:sym typeface="Math A"/>
              </a:rPr>
              <a:t></a:t>
            </a:r>
            <a:r>
              <a:rPr lang="en-US" altLang="en-US" baseline="-25000" smtClean="0">
                <a:sym typeface="Math A"/>
              </a:rPr>
              <a:t>i</a:t>
            </a:r>
            <a:r>
              <a:rPr lang="en-US" altLang="en-US" smtClean="0">
                <a:sym typeface="Math A"/>
              </a:rPr>
              <a:t>,</a:t>
            </a:r>
            <a:r>
              <a:rPr lang="en-US" altLang="en-US" smtClean="0"/>
              <a:t> is the effective data rate</a:t>
            </a:r>
          </a:p>
          <a:p>
            <a:pPr lvl="1">
              <a:buFontTx/>
              <a:buNone/>
            </a:pPr>
            <a:endParaRPr lang="en-US" altLang="en-US" smtClean="0"/>
          </a:p>
        </p:txBody>
      </p:sp>
      <p:graphicFrame>
        <p:nvGraphicFramePr>
          <p:cNvPr id="11266" name="Object 2"/>
          <p:cNvGraphicFramePr>
            <a:graphicFrameLocks noChangeAspect="1"/>
          </p:cNvGraphicFramePr>
          <p:nvPr/>
        </p:nvGraphicFramePr>
        <p:xfrm>
          <a:off x="2743200" y="5638800"/>
          <a:ext cx="2667000" cy="676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71" name="Equation" r:id="rId3" imgW="901440" imgH="228600" progId="Equation.3">
                  <p:embed/>
                </p:oleObj>
              </mc:Choice>
              <mc:Fallback>
                <p:oleObj name="Equation" r:id="rId3" imgW="901440" imgH="2286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43200" y="5638800"/>
                        <a:ext cx="2667000" cy="676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System Model: Interference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7696200" cy="3733800"/>
          </a:xfrm>
        </p:spPr>
        <p:txBody>
          <a:bodyPr/>
          <a:lstStyle/>
          <a:p>
            <a:pPr>
              <a:defRPr/>
            </a:pPr>
            <a:r>
              <a:rPr lang="en-US" dirty="0">
                <a:latin typeface="+mj-lt"/>
              </a:rPr>
              <a:t>Interference </a:t>
            </a:r>
            <a:r>
              <a:rPr lang="en-US" dirty="0" smtClean="0">
                <a:latin typeface="+mj-lt"/>
              </a:rPr>
              <a:t> between users represented </a:t>
            </a:r>
            <a:r>
              <a:rPr lang="en-US" dirty="0">
                <a:latin typeface="+mj-lt"/>
              </a:rPr>
              <a:t>by cross correlations between codes, </a:t>
            </a:r>
            <a:r>
              <a:rPr lang="en-US" i="1" dirty="0" err="1">
                <a:latin typeface="+mj-lt"/>
              </a:rPr>
              <a:t>C</a:t>
            </a:r>
            <a:r>
              <a:rPr lang="en-US" i="1" baseline="-25000" dirty="0" err="1">
                <a:latin typeface="+mj-lt"/>
              </a:rPr>
              <a:t>ij</a:t>
            </a:r>
            <a:r>
              <a:rPr lang="en-US" i="1" dirty="0">
                <a:latin typeface="+mj-lt"/>
              </a:rPr>
              <a:t> </a:t>
            </a:r>
            <a:endParaRPr lang="en-US" dirty="0">
              <a:latin typeface="+mj-lt"/>
            </a:endParaRPr>
          </a:p>
          <a:p>
            <a:pPr>
              <a:defRPr/>
            </a:pPr>
            <a:r>
              <a:rPr lang="en-US" dirty="0">
                <a:latin typeface="+mj-lt"/>
              </a:rPr>
              <a:t>Gain of path between mobile i and base station, </a:t>
            </a:r>
            <a:r>
              <a:rPr lang="en-US" i="1" dirty="0">
                <a:latin typeface="+mj-lt"/>
              </a:rPr>
              <a:t>L</a:t>
            </a:r>
            <a:r>
              <a:rPr lang="en-US" i="1" baseline="-25000" dirty="0">
                <a:latin typeface="+mj-lt"/>
              </a:rPr>
              <a:t>i</a:t>
            </a:r>
            <a:endParaRPr lang="en-US" dirty="0">
              <a:latin typeface="+mj-lt"/>
            </a:endParaRPr>
          </a:p>
          <a:p>
            <a:pPr>
              <a:defRPr/>
            </a:pPr>
            <a:r>
              <a:rPr lang="en-US" dirty="0">
                <a:latin typeface="+mj-lt"/>
              </a:rPr>
              <a:t>Total interfering effect of mobile j on mobile i, </a:t>
            </a:r>
            <a:r>
              <a:rPr lang="en-US" i="1" dirty="0" err="1">
                <a:latin typeface="+mj-lt"/>
              </a:rPr>
              <a:t>G</a:t>
            </a:r>
            <a:r>
              <a:rPr lang="en-US" i="1" baseline="-25000" dirty="0" err="1">
                <a:latin typeface="+mj-lt"/>
              </a:rPr>
              <a:t>ij</a:t>
            </a:r>
            <a:r>
              <a:rPr lang="en-US" dirty="0">
                <a:latin typeface="+mj-lt"/>
              </a:rPr>
              <a:t> is</a:t>
            </a:r>
            <a:endParaRPr lang="en-US" i="1" baseline="-25000" dirty="0">
              <a:latin typeface="+mj-lt"/>
            </a:endParaRPr>
          </a:p>
          <a:p>
            <a:pPr>
              <a:defRPr/>
            </a:pPr>
            <a:endParaRPr lang="en-US" i="1" dirty="0">
              <a:latin typeface="+mj-lt"/>
            </a:endParaRPr>
          </a:p>
        </p:txBody>
      </p:sp>
      <p:graphicFrame>
        <p:nvGraphicFramePr>
          <p:cNvPr id="12290" name="Object 2"/>
          <p:cNvGraphicFramePr>
            <a:graphicFrameLocks noChangeAspect="1"/>
          </p:cNvGraphicFramePr>
          <p:nvPr/>
        </p:nvGraphicFramePr>
        <p:xfrm>
          <a:off x="3709988" y="5164138"/>
          <a:ext cx="1965325" cy="733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5" name="Equation" r:id="rId3" imgW="647640" imgH="241200" progId="Equation.3">
                  <p:embed/>
                </p:oleObj>
              </mc:Choice>
              <mc:Fallback>
                <p:oleObj name="Equation" r:id="rId3" imgW="647640" imgH="2412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09988" y="5164138"/>
                        <a:ext cx="1965325" cy="733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SIR Model (neglect noise)</a:t>
            </a:r>
          </a:p>
        </p:txBody>
      </p:sp>
      <p:graphicFrame>
        <p:nvGraphicFramePr>
          <p:cNvPr id="13314" name="Object 2"/>
          <p:cNvGraphicFramePr>
            <a:graphicFrameLocks noChangeAspect="1"/>
          </p:cNvGraphicFramePr>
          <p:nvPr/>
        </p:nvGraphicFramePr>
        <p:xfrm>
          <a:off x="2305050" y="2051050"/>
          <a:ext cx="4038600" cy="1890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21" name="Equation" r:id="rId3" imgW="1193760" imgH="558720" progId="Equation.3">
                  <p:embed/>
                </p:oleObj>
              </mc:Choice>
              <mc:Fallback>
                <p:oleObj name="Equation" r:id="rId3" imgW="1193760" imgH="55872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05050" y="2051050"/>
                        <a:ext cx="4038600" cy="18907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15" name="Object 3"/>
          <p:cNvGraphicFramePr>
            <a:graphicFrameLocks noChangeAspect="1"/>
          </p:cNvGraphicFramePr>
          <p:nvPr/>
        </p:nvGraphicFramePr>
        <p:xfrm>
          <a:off x="2190750" y="4478338"/>
          <a:ext cx="4343400" cy="167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22" name="Equation" r:id="rId5" imgW="1282680" imgH="495000" progId="Equation.3">
                  <p:embed/>
                </p:oleObj>
              </mc:Choice>
              <mc:Fallback>
                <p:oleObj name="Equation" r:id="rId5" imgW="1282680" imgH="4950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90750" y="4478338"/>
                        <a:ext cx="4343400" cy="1676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QoS Formula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54038" y="1831975"/>
            <a:ext cx="7848600" cy="4114800"/>
          </a:xfrm>
        </p:spPr>
        <p:txBody>
          <a:bodyPr/>
          <a:lstStyle/>
          <a:p>
            <a:pPr>
              <a:defRPr/>
            </a:pPr>
            <a:r>
              <a:rPr lang="en-US" dirty="0">
                <a:latin typeface="+mj-lt"/>
              </a:rPr>
              <a:t>Probability of error is a function of </a:t>
            </a:r>
            <a:r>
              <a:rPr lang="en-US" dirty="0" smtClean="0">
                <a:latin typeface="+mj-lt"/>
                <a:sym typeface="Math A" pitchFamily="18" charset="2"/>
              </a:rPr>
              <a:t></a:t>
            </a:r>
            <a:r>
              <a:rPr lang="en-US" baseline="-25000" dirty="0" smtClean="0">
                <a:latin typeface="+mj-lt"/>
                <a:sym typeface="Math A" pitchFamily="18" charset="2"/>
              </a:rPr>
              <a:t>I</a:t>
            </a:r>
            <a:endParaRPr lang="en-US" dirty="0" smtClean="0">
              <a:latin typeface="+mj-lt"/>
              <a:sym typeface="Math A" pitchFamily="18" charset="2"/>
            </a:endParaRPr>
          </a:p>
          <a:p>
            <a:pPr lvl="1">
              <a:defRPr/>
            </a:pPr>
            <a:r>
              <a:rPr lang="en-US" dirty="0" smtClean="0">
                <a:latin typeface="+mj-lt"/>
                <a:sym typeface="Math A" pitchFamily="18" charset="2"/>
              </a:rPr>
              <a:t>Formula </a:t>
            </a:r>
            <a:r>
              <a:rPr lang="en-US" dirty="0">
                <a:latin typeface="+mj-lt"/>
                <a:sym typeface="Math A" pitchFamily="18" charset="2"/>
              </a:rPr>
              <a:t>depends on </a:t>
            </a:r>
            <a:r>
              <a:rPr lang="en-US" dirty="0" smtClean="0">
                <a:latin typeface="+mj-lt"/>
                <a:sym typeface="Math A" pitchFamily="18" charset="2"/>
              </a:rPr>
              <a:t>the modulation </a:t>
            </a:r>
            <a:r>
              <a:rPr lang="en-US" dirty="0">
                <a:latin typeface="+mj-lt"/>
                <a:sym typeface="Math A" pitchFamily="18" charset="2"/>
              </a:rPr>
              <a:t>scheme</a:t>
            </a:r>
          </a:p>
          <a:p>
            <a:pPr>
              <a:defRPr/>
            </a:pPr>
            <a:r>
              <a:rPr lang="en-US" dirty="0">
                <a:latin typeface="+mj-lt"/>
                <a:sym typeface="Math A" pitchFamily="18" charset="2"/>
              </a:rPr>
              <a:t>Simplified </a:t>
            </a:r>
            <a:r>
              <a:rPr lang="en-US" i="1" dirty="0" err="1">
                <a:latin typeface="+mj-lt"/>
                <a:sym typeface="Math A" pitchFamily="18" charset="2"/>
              </a:rPr>
              <a:t>P</a:t>
            </a:r>
            <a:r>
              <a:rPr lang="en-US" i="1" baseline="-25000" dirty="0" err="1">
                <a:latin typeface="+mj-lt"/>
                <a:sym typeface="Math A" pitchFamily="18" charset="2"/>
              </a:rPr>
              <a:t>e</a:t>
            </a:r>
            <a:r>
              <a:rPr lang="en-US" dirty="0">
                <a:latin typeface="+mj-lt"/>
                <a:sym typeface="Math A" pitchFamily="18" charset="2"/>
              </a:rPr>
              <a:t> expression</a:t>
            </a:r>
          </a:p>
          <a:p>
            <a:pPr>
              <a:defRPr/>
            </a:pPr>
            <a:endParaRPr lang="en-US" dirty="0" smtClean="0">
              <a:latin typeface="+mj-lt"/>
              <a:sym typeface="Math A" pitchFamily="18" charset="2"/>
            </a:endParaRPr>
          </a:p>
          <a:p>
            <a:pPr>
              <a:defRPr/>
            </a:pPr>
            <a:r>
              <a:rPr lang="en-US" dirty="0" err="1" smtClean="0">
                <a:latin typeface="+mj-lt"/>
                <a:sym typeface="Math A" pitchFamily="18" charset="2"/>
              </a:rPr>
              <a:t>QoS</a:t>
            </a:r>
            <a:r>
              <a:rPr lang="en-US" dirty="0" smtClean="0">
                <a:latin typeface="+mj-lt"/>
                <a:sym typeface="Math A" pitchFamily="18" charset="2"/>
              </a:rPr>
              <a:t> </a:t>
            </a:r>
            <a:r>
              <a:rPr lang="en-US" dirty="0">
                <a:latin typeface="+mj-lt"/>
                <a:sym typeface="Math A" pitchFamily="18" charset="2"/>
              </a:rPr>
              <a:t>formula</a:t>
            </a:r>
          </a:p>
          <a:p>
            <a:pPr>
              <a:buFontTx/>
              <a:buNone/>
              <a:defRPr/>
            </a:pPr>
            <a:endParaRPr lang="en-US" dirty="0">
              <a:latin typeface="+mj-lt"/>
            </a:endParaRPr>
          </a:p>
          <a:p>
            <a:pPr>
              <a:buFontTx/>
              <a:buNone/>
              <a:defRPr/>
            </a:pPr>
            <a:endParaRPr lang="en-US" dirty="0">
              <a:latin typeface="Tahoma" pitchFamily="34" charset="0"/>
            </a:endParaRPr>
          </a:p>
          <a:p>
            <a:pPr>
              <a:buFontTx/>
              <a:buNone/>
              <a:defRPr/>
            </a:pPr>
            <a:endParaRPr lang="en-US" dirty="0">
              <a:latin typeface="Tahoma" pitchFamily="34" charset="0"/>
            </a:endParaRPr>
          </a:p>
        </p:txBody>
      </p:sp>
      <p:graphicFrame>
        <p:nvGraphicFramePr>
          <p:cNvPr id="14338" name="Object 2"/>
          <p:cNvGraphicFramePr>
            <a:graphicFrameLocks noChangeAspect="1"/>
          </p:cNvGraphicFramePr>
          <p:nvPr/>
        </p:nvGraphicFramePr>
        <p:xfrm>
          <a:off x="3294063" y="3494088"/>
          <a:ext cx="1631950" cy="1196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46" name="Equation" r:id="rId3" imgW="583920" imgH="431640" progId="Equation.3">
                  <p:embed/>
                </p:oleObj>
              </mc:Choice>
              <mc:Fallback>
                <p:oleObj name="Equation" r:id="rId3" imgW="583920" imgH="43164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94063" y="3494088"/>
                        <a:ext cx="1631950" cy="1196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339" name="Object 3"/>
          <p:cNvGraphicFramePr>
            <a:graphicFrameLocks noChangeAspect="1"/>
          </p:cNvGraphicFramePr>
          <p:nvPr/>
        </p:nvGraphicFramePr>
        <p:xfrm>
          <a:off x="1947863" y="5021263"/>
          <a:ext cx="4433887" cy="1528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47" name="Equation" r:id="rId5" imgW="1473120" imgH="507960" progId="Equation.3">
                  <p:embed/>
                </p:oleObj>
              </mc:Choice>
              <mc:Fallback>
                <p:oleObj name="Equation" r:id="rId5" imgW="1473120" imgH="50796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47863" y="5021263"/>
                        <a:ext cx="4433887" cy="15287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Solution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92100" y="1719263"/>
            <a:ext cx="8216900" cy="4114800"/>
          </a:xfrm>
        </p:spPr>
        <p:txBody>
          <a:bodyPr/>
          <a:lstStyle/>
          <a:p>
            <a:pPr>
              <a:defRPr/>
            </a:pPr>
            <a:r>
              <a:rPr lang="en-US" dirty="0">
                <a:latin typeface="+mj-lt"/>
              </a:rPr>
              <a:t>Objective: Minimize </a:t>
            </a:r>
            <a:r>
              <a:rPr lang="en-US" dirty="0" smtClean="0">
                <a:latin typeface="+mj-lt"/>
              </a:rPr>
              <a:t>sum </a:t>
            </a:r>
            <a:r>
              <a:rPr lang="en-US" dirty="0">
                <a:latin typeface="+mj-lt"/>
              </a:rPr>
              <a:t>of </a:t>
            </a:r>
            <a:r>
              <a:rPr lang="en-US" dirty="0" smtClean="0">
                <a:latin typeface="+mj-lt"/>
              </a:rPr>
              <a:t>mobile powers subject </a:t>
            </a:r>
            <a:r>
              <a:rPr lang="en-US" dirty="0">
                <a:latin typeface="+mj-lt"/>
              </a:rPr>
              <a:t>to </a:t>
            </a:r>
            <a:r>
              <a:rPr lang="en-US" dirty="0" err="1" smtClean="0">
                <a:latin typeface="+mj-lt"/>
              </a:rPr>
              <a:t>QoS</a:t>
            </a:r>
            <a:r>
              <a:rPr lang="en-US" dirty="0" smtClean="0">
                <a:latin typeface="+mj-lt"/>
              </a:rPr>
              <a:t> </a:t>
            </a:r>
            <a:r>
              <a:rPr lang="en-US" dirty="0">
                <a:latin typeface="+mj-lt"/>
              </a:rPr>
              <a:t>requirements of all mobiles</a:t>
            </a:r>
          </a:p>
          <a:p>
            <a:pPr>
              <a:defRPr/>
            </a:pPr>
            <a:r>
              <a:rPr lang="en-US" dirty="0">
                <a:latin typeface="+mj-lt"/>
              </a:rPr>
              <a:t>Technique: Geometric programming</a:t>
            </a:r>
          </a:p>
          <a:p>
            <a:pPr lvl="1">
              <a:defRPr/>
            </a:pPr>
            <a:r>
              <a:rPr lang="en-US" dirty="0" smtClean="0">
                <a:latin typeface="+mj-lt"/>
              </a:rPr>
              <a:t>A non-convex </a:t>
            </a:r>
            <a:r>
              <a:rPr lang="en-US" dirty="0">
                <a:latin typeface="+mj-lt"/>
              </a:rPr>
              <a:t>optimization  problem is cast as a convex optimization </a:t>
            </a:r>
            <a:r>
              <a:rPr lang="en-US" dirty="0" smtClean="0">
                <a:latin typeface="+mj-lt"/>
              </a:rPr>
              <a:t>problem</a:t>
            </a:r>
          </a:p>
          <a:p>
            <a:pPr>
              <a:defRPr/>
            </a:pPr>
            <a:r>
              <a:rPr lang="en-US" dirty="0" smtClean="0">
                <a:latin typeface="+mj-lt"/>
              </a:rPr>
              <a:t>Convex optimization</a:t>
            </a:r>
          </a:p>
          <a:p>
            <a:pPr lvl="1">
              <a:defRPr/>
            </a:pPr>
            <a:r>
              <a:rPr lang="en-US" dirty="0" smtClean="0">
                <a:latin typeface="+mj-lt"/>
              </a:rPr>
              <a:t>Objective and constraints are all convex</a:t>
            </a:r>
          </a:p>
          <a:p>
            <a:pPr lvl="1">
              <a:defRPr/>
            </a:pPr>
            <a:r>
              <a:rPr lang="en-US" dirty="0" smtClean="0">
                <a:latin typeface="+mj-lt"/>
              </a:rPr>
              <a:t>Can obtain a global optimum or a proof that the set of specifications is infeasible</a:t>
            </a:r>
          </a:p>
          <a:p>
            <a:pPr lvl="1">
              <a:defRPr/>
            </a:pPr>
            <a:r>
              <a:rPr lang="en-US" dirty="0" smtClean="0">
                <a:latin typeface="+mj-lt"/>
              </a:rPr>
              <a:t>Efficient implementation</a:t>
            </a:r>
          </a:p>
          <a:p>
            <a:pPr>
              <a:defRPr/>
            </a:pPr>
            <a:endParaRPr lang="en-US" dirty="0">
              <a:latin typeface="+mj-lt"/>
            </a:endParaRPr>
          </a:p>
          <a:p>
            <a:pPr>
              <a:buFont typeface="Wingdings" pitchFamily="2" charset="2"/>
              <a:buNone/>
              <a:defRPr/>
            </a:pPr>
            <a:endParaRPr lang="en-US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Problem Formulation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  <a:defRPr/>
            </a:pPr>
            <a:r>
              <a:rPr lang="en-US" dirty="0">
                <a:latin typeface="+mj-lt"/>
              </a:rPr>
              <a:t>Minimize </a:t>
            </a:r>
            <a:r>
              <a:rPr lang="en-US" dirty="0" smtClean="0">
                <a:latin typeface="+mj-lt"/>
              </a:rPr>
              <a:t> 1</a:t>
            </a:r>
            <a:r>
              <a:rPr lang="en-US" baseline="30000" dirty="0" smtClean="0">
                <a:latin typeface="+mj-lt"/>
              </a:rPr>
              <a:t>T</a:t>
            </a:r>
            <a:r>
              <a:rPr lang="en-US" dirty="0" smtClean="0">
                <a:latin typeface="+mj-lt"/>
              </a:rPr>
              <a:t>P </a:t>
            </a:r>
            <a:r>
              <a:rPr lang="en-US" dirty="0">
                <a:latin typeface="+mj-lt"/>
              </a:rPr>
              <a:t>(sum of powers)</a:t>
            </a:r>
          </a:p>
          <a:p>
            <a:pPr>
              <a:buFontTx/>
              <a:buNone/>
              <a:defRPr/>
            </a:pPr>
            <a:r>
              <a:rPr lang="en-US" dirty="0">
                <a:latin typeface="+mj-lt"/>
              </a:rPr>
              <a:t>Subject to</a:t>
            </a:r>
          </a:p>
          <a:p>
            <a:pPr>
              <a:buFontTx/>
              <a:buNone/>
              <a:defRPr/>
            </a:pPr>
            <a:endParaRPr lang="en-US" dirty="0">
              <a:latin typeface="+mj-lt"/>
            </a:endParaRPr>
          </a:p>
          <a:p>
            <a:pPr>
              <a:buFontTx/>
              <a:buNone/>
              <a:defRPr/>
            </a:pPr>
            <a:endParaRPr lang="en-US" dirty="0">
              <a:latin typeface="+mj-lt"/>
            </a:endParaRPr>
          </a:p>
          <a:p>
            <a:pPr>
              <a:buFontTx/>
              <a:buNone/>
              <a:defRPr/>
            </a:pPr>
            <a:endParaRPr lang="en-US" dirty="0">
              <a:latin typeface="+mj-lt"/>
            </a:endParaRPr>
          </a:p>
          <a:p>
            <a:pPr>
              <a:buFontTx/>
              <a:buNone/>
              <a:defRPr/>
            </a:pPr>
            <a:r>
              <a:rPr lang="en-US" dirty="0">
                <a:latin typeface="+mj-lt"/>
              </a:rPr>
              <a:t>Can also add constraints such as		</a:t>
            </a:r>
          </a:p>
        </p:txBody>
      </p:sp>
      <p:graphicFrame>
        <p:nvGraphicFramePr>
          <p:cNvPr id="15362" name="Object 2"/>
          <p:cNvGraphicFramePr>
            <a:graphicFrameLocks noChangeAspect="1"/>
          </p:cNvGraphicFramePr>
          <p:nvPr/>
        </p:nvGraphicFramePr>
        <p:xfrm>
          <a:off x="4514850" y="3544888"/>
          <a:ext cx="114300" cy="21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82" name="Equation" r:id="rId3" imgW="114120" imgH="215640" progId="Equation.3">
                  <p:embed/>
                </p:oleObj>
              </mc:Choice>
              <mc:Fallback>
                <p:oleObj name="Equation" r:id="rId3" imgW="114120" imgH="21564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14850" y="3544888"/>
                        <a:ext cx="114300" cy="215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63" name="Object 3"/>
          <p:cNvGraphicFramePr>
            <a:graphicFrameLocks noChangeAspect="1"/>
          </p:cNvGraphicFramePr>
          <p:nvPr/>
        </p:nvGraphicFramePr>
        <p:xfrm>
          <a:off x="3048000" y="2890838"/>
          <a:ext cx="4457700" cy="1295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83" name="Equation" r:id="rId5" imgW="1460160" imgH="507960" progId="Equation.3">
                  <p:embed/>
                </p:oleObj>
              </mc:Choice>
              <mc:Fallback>
                <p:oleObj name="Equation" r:id="rId5" imgW="1460160" imgH="50796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0" y="2890838"/>
                        <a:ext cx="4457700" cy="1295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64" name="Object 4"/>
          <p:cNvGraphicFramePr>
            <a:graphicFrameLocks noChangeAspect="1"/>
          </p:cNvGraphicFramePr>
          <p:nvPr/>
        </p:nvGraphicFramePr>
        <p:xfrm>
          <a:off x="3048000" y="4033838"/>
          <a:ext cx="1752600" cy="617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84" name="Equation" r:id="rId7" imgW="647640" imgH="228600" progId="Equation.3">
                  <p:embed/>
                </p:oleObj>
              </mc:Choice>
              <mc:Fallback>
                <p:oleObj name="Equation" r:id="rId7" imgW="647640" imgH="2286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0" y="4033838"/>
                        <a:ext cx="1752600" cy="6175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65" name="Object 5"/>
          <p:cNvGraphicFramePr>
            <a:graphicFrameLocks noChangeAspect="1"/>
          </p:cNvGraphicFramePr>
          <p:nvPr/>
        </p:nvGraphicFramePr>
        <p:xfrm>
          <a:off x="3048000" y="4643438"/>
          <a:ext cx="12192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85" name="Equation" r:id="rId9" imgW="380880" imgH="177480" progId="Equation.3">
                  <p:embed/>
                </p:oleObj>
              </mc:Choice>
              <mc:Fallback>
                <p:oleObj name="Equation" r:id="rId9" imgW="380880" imgH="17748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0" y="4643438"/>
                        <a:ext cx="1219200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66" name="Object 6"/>
          <p:cNvGraphicFramePr>
            <a:graphicFrameLocks noChangeAspect="1"/>
          </p:cNvGraphicFramePr>
          <p:nvPr/>
        </p:nvGraphicFramePr>
        <p:xfrm>
          <a:off x="1714500" y="6029325"/>
          <a:ext cx="1708150" cy="587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86" name="Equation" r:id="rId11" imgW="533160" imgH="228600" progId="Equation.3">
                  <p:embed/>
                </p:oleObj>
              </mc:Choice>
              <mc:Fallback>
                <p:oleObj name="Equation" r:id="rId11" imgW="533160" imgH="22860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14500" y="6029325"/>
                        <a:ext cx="1708150" cy="587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67" name="Object 7"/>
          <p:cNvGraphicFramePr>
            <a:graphicFrameLocks noChangeAspect="1"/>
          </p:cNvGraphicFramePr>
          <p:nvPr/>
        </p:nvGraphicFramePr>
        <p:xfrm>
          <a:off x="4129088" y="6029325"/>
          <a:ext cx="1749425" cy="587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87" name="Equation" r:id="rId13" imgW="545760" imgH="228600" progId="Equation.3">
                  <p:embed/>
                </p:oleObj>
              </mc:Choice>
              <mc:Fallback>
                <p:oleObj name="Equation" r:id="rId13" imgW="545760" imgH="22860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29088" y="6029325"/>
                        <a:ext cx="1749425" cy="587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Results</a:t>
            </a:r>
          </a:p>
        </p:txBody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6248400"/>
            <a:ext cx="7772400" cy="609600"/>
          </a:xfrm>
        </p:spPr>
        <p:txBody>
          <a:bodyPr/>
          <a:lstStyle/>
          <a:p>
            <a:pPr algn="ctr">
              <a:buFontTx/>
              <a:buNone/>
            </a:pPr>
            <a:r>
              <a:rPr lang="en-US" altLang="en-US" sz="2000" smtClean="0">
                <a:latin typeface="Tahoma" pitchFamily="34" charset="0"/>
              </a:rPr>
              <a:t>Sum of powers transmitted vs interference</a:t>
            </a:r>
          </a:p>
        </p:txBody>
      </p:sp>
      <p:graphicFrame>
        <p:nvGraphicFramePr>
          <p:cNvPr id="16386" name="Object 2"/>
          <p:cNvGraphicFramePr>
            <a:graphicFrameLocks noChangeAspect="1"/>
          </p:cNvGraphicFramePr>
          <p:nvPr/>
        </p:nvGraphicFramePr>
        <p:xfrm>
          <a:off x="1193800" y="1600200"/>
          <a:ext cx="6519863" cy="4635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91" name="Bitmap Image" r:id="rId3" imgW="7047619" imgH="5009524" progId="Paint.Picture">
                  <p:embed/>
                </p:oleObj>
              </mc:Choice>
              <mc:Fallback>
                <p:oleObj name="Bitmap Image" r:id="rId3" imgW="7047619" imgH="5009524" progId="Paint.Picture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93800" y="1600200"/>
                        <a:ext cx="6519863" cy="4635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Results</a:t>
            </a:r>
          </a:p>
        </p:txBody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6019800"/>
            <a:ext cx="7772400" cy="381000"/>
          </a:xfrm>
        </p:spPr>
        <p:txBody>
          <a:bodyPr/>
          <a:lstStyle/>
          <a:p>
            <a:pPr algn="ctr">
              <a:lnSpc>
                <a:spcPct val="90000"/>
              </a:lnSpc>
              <a:buFontTx/>
              <a:buNone/>
            </a:pPr>
            <a:r>
              <a:rPr lang="en-US" altLang="en-US" sz="2800" smtClean="0">
                <a:latin typeface="Tahoma" pitchFamily="34" charset="0"/>
              </a:rPr>
              <a:t>QoS vs. interference</a:t>
            </a:r>
          </a:p>
        </p:txBody>
      </p:sp>
      <p:graphicFrame>
        <p:nvGraphicFramePr>
          <p:cNvPr id="17410" name="Object 2"/>
          <p:cNvGraphicFramePr>
            <a:graphicFrameLocks noChangeAspect="1"/>
          </p:cNvGraphicFramePr>
          <p:nvPr/>
        </p:nvGraphicFramePr>
        <p:xfrm>
          <a:off x="1296988" y="1752600"/>
          <a:ext cx="6551612" cy="4086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15" name="Bitmap Image" r:id="rId3" imgW="6552381" imgH="4819048" progId="Paint.Picture">
                  <p:embed/>
                </p:oleObj>
              </mc:Choice>
              <mc:Fallback>
                <p:oleObj name="Bitmap Image" r:id="rId3" imgW="6552381" imgH="4819048" progId="Paint.Picture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6988" y="1752600"/>
                        <a:ext cx="6551612" cy="4086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430213" y="295275"/>
            <a:ext cx="9144000" cy="1143000"/>
          </a:xfrm>
        </p:spPr>
        <p:txBody>
          <a:bodyPr/>
          <a:lstStyle/>
          <a:p>
            <a:r>
              <a:rPr lang="en-US" sz="4400" dirty="0" smtClean="0">
                <a:solidFill>
                  <a:srgbClr val="339933"/>
                </a:solidFill>
              </a:rPr>
              <a:t>Green” Cellular Networks</a:t>
            </a:r>
            <a:endParaRPr lang="en-US" sz="4400" dirty="0" smtClean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0175" y="4312920"/>
            <a:ext cx="8943975" cy="3108960"/>
          </a:xfrm>
        </p:spPr>
        <p:txBody>
          <a:bodyPr>
            <a:normAutofit/>
          </a:bodyPr>
          <a:lstStyle/>
          <a:p>
            <a:pPr indent="-246888">
              <a:defRPr/>
            </a:pPr>
            <a:r>
              <a:rPr lang="en-US" sz="2900" dirty="0" smtClean="0">
                <a:latin typeface="+mj-lt"/>
              </a:rPr>
              <a:t>Minimize energy at both the mobile </a:t>
            </a:r>
            <a:r>
              <a:rPr lang="en-US" sz="2900" i="1" u="sng" dirty="0" smtClean="0">
                <a:solidFill>
                  <a:srgbClr val="00B050"/>
                </a:solidFill>
                <a:latin typeface="+mj-lt"/>
              </a:rPr>
              <a:t>and</a:t>
            </a:r>
            <a:r>
              <a:rPr lang="en-US" sz="2900" dirty="0" smtClean="0">
                <a:solidFill>
                  <a:srgbClr val="00B050"/>
                </a:solidFill>
                <a:latin typeface="+mj-lt"/>
              </a:rPr>
              <a:t> </a:t>
            </a:r>
            <a:r>
              <a:rPr lang="en-US" sz="2900" dirty="0" smtClean="0">
                <a:latin typeface="+mj-lt"/>
              </a:rPr>
              <a:t>base station via</a:t>
            </a:r>
          </a:p>
          <a:p>
            <a:pPr lvl="1">
              <a:lnSpc>
                <a:spcPct val="90000"/>
              </a:lnSpc>
              <a:defRPr/>
            </a:pPr>
            <a:r>
              <a:rPr lang="en-US" sz="2500" dirty="0" smtClean="0">
                <a:latin typeface="+mj-lt"/>
              </a:rPr>
              <a:t>New </a:t>
            </a:r>
            <a:r>
              <a:rPr lang="en-US" sz="2500" dirty="0" err="1" smtClean="0">
                <a:latin typeface="+mj-lt"/>
              </a:rPr>
              <a:t>Infrastuctures</a:t>
            </a:r>
            <a:r>
              <a:rPr lang="en-US" sz="2500" dirty="0" smtClean="0">
                <a:latin typeface="+mj-lt"/>
              </a:rPr>
              <a:t>: cell size, BS placement, DAS, </a:t>
            </a:r>
            <a:r>
              <a:rPr lang="en-US" sz="2500" dirty="0" err="1" smtClean="0">
                <a:latin typeface="+mj-lt"/>
              </a:rPr>
              <a:t>Picos</a:t>
            </a:r>
            <a:r>
              <a:rPr lang="en-US" sz="2500" dirty="0" smtClean="0">
                <a:latin typeface="+mj-lt"/>
              </a:rPr>
              <a:t>, relays</a:t>
            </a:r>
          </a:p>
          <a:p>
            <a:pPr lvl="1">
              <a:lnSpc>
                <a:spcPct val="90000"/>
              </a:lnSpc>
              <a:defRPr/>
            </a:pPr>
            <a:r>
              <a:rPr lang="en-US" sz="2500" dirty="0" smtClean="0">
                <a:latin typeface="+mj-lt"/>
              </a:rPr>
              <a:t>New Protocols:  Cell Zooming,  Coop MIMO, RRM, Scheduling, Sleeping,  Relaying</a:t>
            </a:r>
          </a:p>
          <a:p>
            <a:pPr lvl="1">
              <a:lnSpc>
                <a:spcPct val="90000"/>
              </a:lnSpc>
              <a:defRPr/>
            </a:pPr>
            <a:r>
              <a:rPr lang="en-US" sz="2500" dirty="0" smtClean="0">
                <a:latin typeface="+mj-lt"/>
              </a:rPr>
              <a:t>Low-Power (Green) Radios: Radio Architectures, Modulation, coding,  MIMO</a:t>
            </a:r>
          </a:p>
        </p:txBody>
      </p:sp>
      <p:grpSp>
        <p:nvGrpSpPr>
          <p:cNvPr id="2" name="Group 161"/>
          <p:cNvGrpSpPr>
            <a:grpSpLocks/>
          </p:cNvGrpSpPr>
          <p:nvPr/>
        </p:nvGrpSpPr>
        <p:grpSpPr bwMode="auto">
          <a:xfrm>
            <a:off x="2644775" y="1763713"/>
            <a:ext cx="230188" cy="287337"/>
            <a:chOff x="4131511" y="2844436"/>
            <a:chExt cx="200025" cy="241664"/>
          </a:xfrm>
          <a:solidFill>
            <a:srgbClr val="00CC00"/>
          </a:solidFill>
        </p:grpSpPr>
        <p:grpSp>
          <p:nvGrpSpPr>
            <p:cNvPr id="3" name="Group 31"/>
            <p:cNvGrpSpPr>
              <a:grpSpLocks/>
            </p:cNvGrpSpPr>
            <p:nvPr/>
          </p:nvGrpSpPr>
          <p:grpSpPr bwMode="auto">
            <a:xfrm>
              <a:off x="4130372" y="2844474"/>
              <a:ext cx="66663" cy="120651"/>
              <a:chOff x="5127" y="3283"/>
              <a:chExt cx="54" cy="85"/>
            </a:xfrm>
            <a:grpFill/>
          </p:grpSpPr>
          <p:sp>
            <p:nvSpPr>
              <p:cNvPr id="21671" name="Line 32"/>
              <p:cNvSpPr>
                <a:spLocks noChangeShapeType="1"/>
              </p:cNvSpPr>
              <p:nvPr/>
            </p:nvSpPr>
            <p:spPr bwMode="auto">
              <a:xfrm flipH="1">
                <a:off x="5153" y="3323"/>
                <a:ext cx="2" cy="45"/>
              </a:xfrm>
              <a:prstGeom prst="line">
                <a:avLst/>
              </a:prstGeom>
              <a:grpFill/>
              <a:ln w="12700">
                <a:solidFill>
                  <a:srgbClr val="00CC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ZapfDingbats" pitchFamily="82" charset="2"/>
                </a:endParaRPr>
              </a:p>
            </p:txBody>
          </p:sp>
          <p:sp>
            <p:nvSpPr>
              <p:cNvPr id="21672" name="AutoShape 33"/>
              <p:cNvSpPr>
                <a:spLocks noChangeArrowheads="1"/>
              </p:cNvSpPr>
              <p:nvPr/>
            </p:nvSpPr>
            <p:spPr bwMode="auto">
              <a:xfrm flipV="1">
                <a:off x="5127" y="3283"/>
                <a:ext cx="54" cy="63"/>
              </a:xfrm>
              <a:prstGeom prst="triangle">
                <a:avLst>
                  <a:gd name="adj" fmla="val 50000"/>
                </a:avLst>
              </a:prstGeom>
              <a:grpFill/>
              <a:ln w="12700">
                <a:solidFill>
                  <a:srgbClr val="00CC00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3200" b="1">
                  <a:solidFill>
                    <a:prstClr val="black"/>
                  </a:solidFill>
                  <a:latin typeface="ZapfDingbats" pitchFamily="82" charset="2"/>
                </a:endParaRPr>
              </a:p>
            </p:txBody>
          </p:sp>
        </p:grpSp>
        <p:grpSp>
          <p:nvGrpSpPr>
            <p:cNvPr id="4" name="Group 31"/>
            <p:cNvGrpSpPr>
              <a:grpSpLocks/>
            </p:cNvGrpSpPr>
            <p:nvPr/>
          </p:nvGrpSpPr>
          <p:grpSpPr bwMode="auto">
            <a:xfrm>
              <a:off x="4195904" y="2844474"/>
              <a:ext cx="66663" cy="120651"/>
              <a:chOff x="5127" y="3283"/>
              <a:chExt cx="54" cy="85"/>
            </a:xfrm>
            <a:grpFill/>
          </p:grpSpPr>
          <p:sp>
            <p:nvSpPr>
              <p:cNvPr id="21669" name="Line 32"/>
              <p:cNvSpPr>
                <a:spLocks noChangeShapeType="1"/>
              </p:cNvSpPr>
              <p:nvPr/>
            </p:nvSpPr>
            <p:spPr bwMode="auto">
              <a:xfrm flipH="1">
                <a:off x="5153" y="3323"/>
                <a:ext cx="2" cy="45"/>
              </a:xfrm>
              <a:prstGeom prst="line">
                <a:avLst/>
              </a:prstGeom>
              <a:grpFill/>
              <a:ln w="12700">
                <a:solidFill>
                  <a:srgbClr val="00CC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ZapfDingbats" pitchFamily="82" charset="2"/>
                </a:endParaRPr>
              </a:p>
            </p:txBody>
          </p:sp>
          <p:sp>
            <p:nvSpPr>
              <p:cNvPr id="21670" name="AutoShape 33"/>
              <p:cNvSpPr>
                <a:spLocks noChangeArrowheads="1"/>
              </p:cNvSpPr>
              <p:nvPr/>
            </p:nvSpPr>
            <p:spPr bwMode="auto">
              <a:xfrm flipV="1">
                <a:off x="5127" y="3283"/>
                <a:ext cx="54" cy="63"/>
              </a:xfrm>
              <a:prstGeom prst="triangle">
                <a:avLst>
                  <a:gd name="adj" fmla="val 50000"/>
                </a:avLst>
              </a:prstGeom>
              <a:grpFill/>
              <a:ln w="12700">
                <a:solidFill>
                  <a:srgbClr val="00CC00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3200" b="1">
                  <a:solidFill>
                    <a:prstClr val="black"/>
                  </a:solidFill>
                  <a:latin typeface="ZapfDingbats" pitchFamily="82" charset="2"/>
                </a:endParaRPr>
              </a:p>
            </p:txBody>
          </p:sp>
        </p:grpSp>
        <p:grpSp>
          <p:nvGrpSpPr>
            <p:cNvPr id="5" name="Group 31"/>
            <p:cNvGrpSpPr>
              <a:grpSpLocks/>
            </p:cNvGrpSpPr>
            <p:nvPr/>
          </p:nvGrpSpPr>
          <p:grpSpPr bwMode="auto">
            <a:xfrm>
              <a:off x="4263722" y="2844474"/>
              <a:ext cx="66663" cy="120651"/>
              <a:chOff x="5127" y="3283"/>
              <a:chExt cx="54" cy="85"/>
            </a:xfrm>
            <a:grpFill/>
          </p:grpSpPr>
          <p:sp>
            <p:nvSpPr>
              <p:cNvPr id="21667" name="Line 32"/>
              <p:cNvSpPr>
                <a:spLocks noChangeShapeType="1"/>
              </p:cNvSpPr>
              <p:nvPr/>
            </p:nvSpPr>
            <p:spPr bwMode="auto">
              <a:xfrm flipH="1">
                <a:off x="5153" y="3323"/>
                <a:ext cx="2" cy="45"/>
              </a:xfrm>
              <a:prstGeom prst="line">
                <a:avLst/>
              </a:prstGeom>
              <a:grpFill/>
              <a:ln w="12700">
                <a:solidFill>
                  <a:srgbClr val="00CC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ZapfDingbats" pitchFamily="82" charset="2"/>
                </a:endParaRPr>
              </a:p>
            </p:txBody>
          </p:sp>
          <p:sp>
            <p:nvSpPr>
              <p:cNvPr id="21668" name="AutoShape 33"/>
              <p:cNvSpPr>
                <a:spLocks noChangeArrowheads="1"/>
              </p:cNvSpPr>
              <p:nvPr/>
            </p:nvSpPr>
            <p:spPr bwMode="auto">
              <a:xfrm flipV="1">
                <a:off x="5127" y="3283"/>
                <a:ext cx="54" cy="63"/>
              </a:xfrm>
              <a:prstGeom prst="triangle">
                <a:avLst>
                  <a:gd name="adj" fmla="val 50000"/>
                </a:avLst>
              </a:prstGeom>
              <a:grpFill/>
              <a:ln w="12700">
                <a:solidFill>
                  <a:srgbClr val="00CC00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3200" b="1">
                  <a:solidFill>
                    <a:prstClr val="black"/>
                  </a:solidFill>
                  <a:latin typeface="ZapfDingbats" pitchFamily="82" charset="2"/>
                </a:endParaRPr>
              </a:p>
            </p:txBody>
          </p:sp>
        </p:grpSp>
        <p:sp>
          <p:nvSpPr>
            <p:cNvPr id="51" name="Rectangle 50"/>
            <p:cNvSpPr/>
            <p:nvPr/>
          </p:nvSpPr>
          <p:spPr>
            <a:xfrm>
              <a:off x="4142547" y="2971276"/>
              <a:ext cx="171055" cy="114824"/>
            </a:xfrm>
            <a:prstGeom prst="rect">
              <a:avLst/>
            </a:prstGeom>
            <a:grpFill/>
            <a:ln>
              <a:solidFill>
                <a:srgbClr val="00CC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3200" b="1">
                <a:solidFill>
                  <a:prstClr val="white"/>
                </a:solidFill>
              </a:endParaRPr>
            </a:p>
          </p:txBody>
        </p:sp>
      </p:grpSp>
      <p:sp>
        <p:nvSpPr>
          <p:cNvPr id="21509" name="Freeform 4"/>
          <p:cNvSpPr>
            <a:spLocks/>
          </p:cNvSpPr>
          <p:nvPr/>
        </p:nvSpPr>
        <p:spPr bwMode="auto">
          <a:xfrm>
            <a:off x="1978025" y="1419225"/>
            <a:ext cx="1584325" cy="976313"/>
          </a:xfrm>
          <a:custGeom>
            <a:avLst/>
            <a:gdLst>
              <a:gd name="T0" fmla="*/ 2147483647 w 613"/>
              <a:gd name="T1" fmla="*/ 2147483647 h 531"/>
              <a:gd name="T2" fmla="*/ 0 w 613"/>
              <a:gd name="T3" fmla="*/ 2147483647 h 531"/>
              <a:gd name="T4" fmla="*/ 2147483647 w 613"/>
              <a:gd name="T5" fmla="*/ 0 h 531"/>
              <a:gd name="T6" fmla="*/ 2147483647 w 613"/>
              <a:gd name="T7" fmla="*/ 0 h 531"/>
              <a:gd name="T8" fmla="*/ 2147483647 w 613"/>
              <a:gd name="T9" fmla="*/ 2147483647 h 531"/>
              <a:gd name="T10" fmla="*/ 2147483647 w 613"/>
              <a:gd name="T11" fmla="*/ 2147483647 h 531"/>
              <a:gd name="T12" fmla="*/ 2147483647 w 613"/>
              <a:gd name="T13" fmla="*/ 2147483647 h 531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613"/>
              <a:gd name="T22" fmla="*/ 0 h 531"/>
              <a:gd name="T23" fmla="*/ 613 w 613"/>
              <a:gd name="T24" fmla="*/ 531 h 531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613" h="531">
                <a:moveTo>
                  <a:pt x="153" y="530"/>
                </a:moveTo>
                <a:lnTo>
                  <a:pt x="0" y="264"/>
                </a:lnTo>
                <a:lnTo>
                  <a:pt x="153" y="0"/>
                </a:lnTo>
                <a:lnTo>
                  <a:pt x="459" y="0"/>
                </a:lnTo>
                <a:lnTo>
                  <a:pt x="612" y="264"/>
                </a:lnTo>
                <a:lnTo>
                  <a:pt x="459" y="530"/>
                </a:lnTo>
                <a:lnTo>
                  <a:pt x="153" y="530"/>
                </a:lnTo>
              </a:path>
            </a:pathLst>
          </a:custGeom>
          <a:noFill/>
          <a:ln w="28575" cap="rnd">
            <a:solidFill>
              <a:srgbClr val="00CC00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 sz="3200" b="1">
              <a:solidFill>
                <a:prstClr val="black"/>
              </a:solidFill>
              <a:latin typeface="ZapfDingbats" pitchFamily="82" charset="2"/>
            </a:endParaRPr>
          </a:p>
        </p:txBody>
      </p:sp>
      <p:sp>
        <p:nvSpPr>
          <p:cNvPr id="21510" name="Freeform 5"/>
          <p:cNvSpPr>
            <a:spLocks/>
          </p:cNvSpPr>
          <p:nvPr/>
        </p:nvSpPr>
        <p:spPr bwMode="auto">
          <a:xfrm>
            <a:off x="3165475" y="1905000"/>
            <a:ext cx="1585913" cy="981075"/>
          </a:xfrm>
          <a:custGeom>
            <a:avLst/>
            <a:gdLst>
              <a:gd name="T0" fmla="*/ 2147483647 w 614"/>
              <a:gd name="T1" fmla="*/ 2147483647 h 532"/>
              <a:gd name="T2" fmla="*/ 0 w 614"/>
              <a:gd name="T3" fmla="*/ 2147483647 h 532"/>
              <a:gd name="T4" fmla="*/ 2147483647 w 614"/>
              <a:gd name="T5" fmla="*/ 0 h 532"/>
              <a:gd name="T6" fmla="*/ 2147483647 w 614"/>
              <a:gd name="T7" fmla="*/ 0 h 532"/>
              <a:gd name="T8" fmla="*/ 2147483647 w 614"/>
              <a:gd name="T9" fmla="*/ 2147483647 h 532"/>
              <a:gd name="T10" fmla="*/ 2147483647 w 614"/>
              <a:gd name="T11" fmla="*/ 2147483647 h 532"/>
              <a:gd name="T12" fmla="*/ 2147483647 w 614"/>
              <a:gd name="T13" fmla="*/ 2147483647 h 532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614"/>
              <a:gd name="T22" fmla="*/ 0 h 532"/>
              <a:gd name="T23" fmla="*/ 614 w 614"/>
              <a:gd name="T24" fmla="*/ 532 h 532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614" h="532">
                <a:moveTo>
                  <a:pt x="153" y="531"/>
                </a:moveTo>
                <a:lnTo>
                  <a:pt x="0" y="265"/>
                </a:lnTo>
                <a:lnTo>
                  <a:pt x="153" y="0"/>
                </a:lnTo>
                <a:lnTo>
                  <a:pt x="459" y="0"/>
                </a:lnTo>
                <a:lnTo>
                  <a:pt x="613" y="265"/>
                </a:lnTo>
                <a:lnTo>
                  <a:pt x="459" y="531"/>
                </a:lnTo>
                <a:lnTo>
                  <a:pt x="153" y="531"/>
                </a:lnTo>
              </a:path>
            </a:pathLst>
          </a:custGeom>
          <a:noFill/>
          <a:ln w="28575" cap="rnd">
            <a:solidFill>
              <a:srgbClr val="00CC00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 sz="3200" b="1">
              <a:solidFill>
                <a:prstClr val="black"/>
              </a:solidFill>
              <a:latin typeface="ZapfDingbats" pitchFamily="82" charset="2"/>
            </a:endParaRPr>
          </a:p>
        </p:txBody>
      </p:sp>
      <p:sp>
        <p:nvSpPr>
          <p:cNvPr id="21511" name="Freeform 6"/>
          <p:cNvSpPr>
            <a:spLocks/>
          </p:cNvSpPr>
          <p:nvPr/>
        </p:nvSpPr>
        <p:spPr bwMode="auto">
          <a:xfrm>
            <a:off x="3165475" y="2886075"/>
            <a:ext cx="1585913" cy="973138"/>
          </a:xfrm>
          <a:custGeom>
            <a:avLst/>
            <a:gdLst>
              <a:gd name="T0" fmla="*/ 2147483647 w 614"/>
              <a:gd name="T1" fmla="*/ 2147483647 h 531"/>
              <a:gd name="T2" fmla="*/ 0 w 614"/>
              <a:gd name="T3" fmla="*/ 2147483647 h 531"/>
              <a:gd name="T4" fmla="*/ 2147483647 w 614"/>
              <a:gd name="T5" fmla="*/ 0 h 531"/>
              <a:gd name="T6" fmla="*/ 2147483647 w 614"/>
              <a:gd name="T7" fmla="*/ 0 h 531"/>
              <a:gd name="T8" fmla="*/ 2147483647 w 614"/>
              <a:gd name="T9" fmla="*/ 2147483647 h 531"/>
              <a:gd name="T10" fmla="*/ 2147483647 w 614"/>
              <a:gd name="T11" fmla="*/ 2147483647 h 531"/>
              <a:gd name="T12" fmla="*/ 2147483647 w 614"/>
              <a:gd name="T13" fmla="*/ 2147483647 h 531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614"/>
              <a:gd name="T22" fmla="*/ 0 h 531"/>
              <a:gd name="T23" fmla="*/ 614 w 614"/>
              <a:gd name="T24" fmla="*/ 531 h 531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614" h="531">
                <a:moveTo>
                  <a:pt x="153" y="530"/>
                </a:moveTo>
                <a:lnTo>
                  <a:pt x="0" y="265"/>
                </a:lnTo>
                <a:lnTo>
                  <a:pt x="153" y="0"/>
                </a:lnTo>
                <a:lnTo>
                  <a:pt x="459" y="0"/>
                </a:lnTo>
                <a:lnTo>
                  <a:pt x="613" y="265"/>
                </a:lnTo>
                <a:lnTo>
                  <a:pt x="459" y="530"/>
                </a:lnTo>
                <a:lnTo>
                  <a:pt x="153" y="530"/>
                </a:lnTo>
              </a:path>
            </a:pathLst>
          </a:custGeom>
          <a:noFill/>
          <a:ln w="28575" cap="rnd">
            <a:solidFill>
              <a:srgbClr val="00CC00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 sz="3200" b="1">
              <a:solidFill>
                <a:prstClr val="black"/>
              </a:solidFill>
              <a:latin typeface="ZapfDingbats" pitchFamily="82" charset="2"/>
            </a:endParaRPr>
          </a:p>
        </p:txBody>
      </p:sp>
      <p:sp>
        <p:nvSpPr>
          <p:cNvPr id="21512" name="Freeform 7"/>
          <p:cNvSpPr>
            <a:spLocks/>
          </p:cNvSpPr>
          <p:nvPr/>
        </p:nvSpPr>
        <p:spPr bwMode="auto">
          <a:xfrm>
            <a:off x="796925" y="1905000"/>
            <a:ext cx="1579563" cy="981075"/>
          </a:xfrm>
          <a:custGeom>
            <a:avLst/>
            <a:gdLst>
              <a:gd name="T0" fmla="*/ 2147483647 w 613"/>
              <a:gd name="T1" fmla="*/ 2147483647 h 532"/>
              <a:gd name="T2" fmla="*/ 0 w 613"/>
              <a:gd name="T3" fmla="*/ 2147483647 h 532"/>
              <a:gd name="T4" fmla="*/ 2147483647 w 613"/>
              <a:gd name="T5" fmla="*/ 0 h 532"/>
              <a:gd name="T6" fmla="*/ 2147483647 w 613"/>
              <a:gd name="T7" fmla="*/ 0 h 532"/>
              <a:gd name="T8" fmla="*/ 2147483647 w 613"/>
              <a:gd name="T9" fmla="*/ 2147483647 h 532"/>
              <a:gd name="T10" fmla="*/ 2147483647 w 613"/>
              <a:gd name="T11" fmla="*/ 2147483647 h 532"/>
              <a:gd name="T12" fmla="*/ 2147483647 w 613"/>
              <a:gd name="T13" fmla="*/ 2147483647 h 532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613"/>
              <a:gd name="T22" fmla="*/ 0 h 532"/>
              <a:gd name="T23" fmla="*/ 613 w 613"/>
              <a:gd name="T24" fmla="*/ 532 h 532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613" h="532">
                <a:moveTo>
                  <a:pt x="153" y="531"/>
                </a:moveTo>
                <a:lnTo>
                  <a:pt x="0" y="265"/>
                </a:lnTo>
                <a:lnTo>
                  <a:pt x="153" y="0"/>
                </a:lnTo>
                <a:lnTo>
                  <a:pt x="459" y="0"/>
                </a:lnTo>
                <a:lnTo>
                  <a:pt x="612" y="265"/>
                </a:lnTo>
                <a:lnTo>
                  <a:pt x="459" y="531"/>
                </a:lnTo>
                <a:lnTo>
                  <a:pt x="153" y="531"/>
                </a:lnTo>
              </a:path>
            </a:pathLst>
          </a:custGeom>
          <a:noFill/>
          <a:ln w="28575" cap="rnd">
            <a:solidFill>
              <a:srgbClr val="00CC00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 sz="3200" b="1">
              <a:solidFill>
                <a:prstClr val="black"/>
              </a:solidFill>
              <a:latin typeface="ZapfDingbats" pitchFamily="82" charset="2"/>
            </a:endParaRPr>
          </a:p>
        </p:txBody>
      </p:sp>
      <p:sp>
        <p:nvSpPr>
          <p:cNvPr id="21513" name="Freeform 8"/>
          <p:cNvSpPr>
            <a:spLocks/>
          </p:cNvSpPr>
          <p:nvPr/>
        </p:nvSpPr>
        <p:spPr bwMode="auto">
          <a:xfrm>
            <a:off x="796925" y="2886075"/>
            <a:ext cx="1579563" cy="973138"/>
          </a:xfrm>
          <a:custGeom>
            <a:avLst/>
            <a:gdLst>
              <a:gd name="T0" fmla="*/ 2147483647 w 613"/>
              <a:gd name="T1" fmla="*/ 2147483647 h 531"/>
              <a:gd name="T2" fmla="*/ 0 w 613"/>
              <a:gd name="T3" fmla="*/ 2147483647 h 531"/>
              <a:gd name="T4" fmla="*/ 2147483647 w 613"/>
              <a:gd name="T5" fmla="*/ 0 h 531"/>
              <a:gd name="T6" fmla="*/ 2147483647 w 613"/>
              <a:gd name="T7" fmla="*/ 0 h 531"/>
              <a:gd name="T8" fmla="*/ 2147483647 w 613"/>
              <a:gd name="T9" fmla="*/ 2147483647 h 531"/>
              <a:gd name="T10" fmla="*/ 2147483647 w 613"/>
              <a:gd name="T11" fmla="*/ 2147483647 h 531"/>
              <a:gd name="T12" fmla="*/ 2147483647 w 613"/>
              <a:gd name="T13" fmla="*/ 2147483647 h 531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613"/>
              <a:gd name="T22" fmla="*/ 0 h 531"/>
              <a:gd name="T23" fmla="*/ 613 w 613"/>
              <a:gd name="T24" fmla="*/ 531 h 531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613" h="531">
                <a:moveTo>
                  <a:pt x="153" y="530"/>
                </a:moveTo>
                <a:lnTo>
                  <a:pt x="0" y="265"/>
                </a:lnTo>
                <a:lnTo>
                  <a:pt x="153" y="0"/>
                </a:lnTo>
                <a:lnTo>
                  <a:pt x="459" y="0"/>
                </a:lnTo>
                <a:lnTo>
                  <a:pt x="612" y="265"/>
                </a:lnTo>
                <a:lnTo>
                  <a:pt x="459" y="530"/>
                </a:lnTo>
                <a:lnTo>
                  <a:pt x="153" y="530"/>
                </a:lnTo>
              </a:path>
            </a:pathLst>
          </a:custGeom>
          <a:noFill/>
          <a:ln w="28575" cap="rnd">
            <a:solidFill>
              <a:srgbClr val="00CC00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 sz="3200" b="1">
              <a:solidFill>
                <a:prstClr val="black"/>
              </a:solidFill>
              <a:latin typeface="ZapfDingbats" pitchFamily="82" charset="2"/>
            </a:endParaRPr>
          </a:p>
        </p:txBody>
      </p:sp>
      <p:sp>
        <p:nvSpPr>
          <p:cNvPr id="21514" name="Freeform 9"/>
          <p:cNvSpPr>
            <a:spLocks/>
          </p:cNvSpPr>
          <p:nvPr/>
        </p:nvSpPr>
        <p:spPr bwMode="auto">
          <a:xfrm>
            <a:off x="1978025" y="3367088"/>
            <a:ext cx="1584325" cy="981075"/>
          </a:xfrm>
          <a:custGeom>
            <a:avLst/>
            <a:gdLst>
              <a:gd name="T0" fmla="*/ 2147483647 w 613"/>
              <a:gd name="T1" fmla="*/ 2147483647 h 531"/>
              <a:gd name="T2" fmla="*/ 0 w 613"/>
              <a:gd name="T3" fmla="*/ 2147483647 h 531"/>
              <a:gd name="T4" fmla="*/ 2147483647 w 613"/>
              <a:gd name="T5" fmla="*/ 0 h 531"/>
              <a:gd name="T6" fmla="*/ 2147483647 w 613"/>
              <a:gd name="T7" fmla="*/ 0 h 531"/>
              <a:gd name="T8" fmla="*/ 2147483647 w 613"/>
              <a:gd name="T9" fmla="*/ 2147483647 h 531"/>
              <a:gd name="T10" fmla="*/ 2147483647 w 613"/>
              <a:gd name="T11" fmla="*/ 2147483647 h 531"/>
              <a:gd name="T12" fmla="*/ 2147483647 w 613"/>
              <a:gd name="T13" fmla="*/ 2147483647 h 531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613"/>
              <a:gd name="T22" fmla="*/ 0 h 531"/>
              <a:gd name="T23" fmla="*/ 613 w 613"/>
              <a:gd name="T24" fmla="*/ 531 h 531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613" h="531">
                <a:moveTo>
                  <a:pt x="153" y="530"/>
                </a:moveTo>
                <a:lnTo>
                  <a:pt x="0" y="264"/>
                </a:lnTo>
                <a:lnTo>
                  <a:pt x="153" y="0"/>
                </a:lnTo>
                <a:lnTo>
                  <a:pt x="459" y="0"/>
                </a:lnTo>
                <a:lnTo>
                  <a:pt x="612" y="264"/>
                </a:lnTo>
                <a:lnTo>
                  <a:pt x="459" y="530"/>
                </a:lnTo>
                <a:lnTo>
                  <a:pt x="153" y="530"/>
                </a:lnTo>
              </a:path>
            </a:pathLst>
          </a:custGeom>
          <a:noFill/>
          <a:ln w="28575" cap="rnd">
            <a:solidFill>
              <a:srgbClr val="00CC00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 sz="3200" b="1">
              <a:solidFill>
                <a:prstClr val="black"/>
              </a:solidFill>
              <a:latin typeface="ZapfDingbats" pitchFamily="82" charset="2"/>
            </a:endParaRPr>
          </a:p>
        </p:txBody>
      </p:sp>
      <p:sp>
        <p:nvSpPr>
          <p:cNvPr id="21516" name="Freeform 11"/>
          <p:cNvSpPr>
            <a:spLocks/>
          </p:cNvSpPr>
          <p:nvPr/>
        </p:nvSpPr>
        <p:spPr bwMode="auto">
          <a:xfrm>
            <a:off x="3419475" y="3228975"/>
            <a:ext cx="422275" cy="428625"/>
          </a:xfrm>
          <a:custGeom>
            <a:avLst/>
            <a:gdLst>
              <a:gd name="T0" fmla="*/ 2147483647 w 246"/>
              <a:gd name="T1" fmla="*/ 2147483647 h 295"/>
              <a:gd name="T2" fmla="*/ 2147483647 w 246"/>
              <a:gd name="T3" fmla="*/ 2147483647 h 295"/>
              <a:gd name="T4" fmla="*/ 2147483647 w 246"/>
              <a:gd name="T5" fmla="*/ 2147483647 h 295"/>
              <a:gd name="T6" fmla="*/ 2147483647 w 246"/>
              <a:gd name="T7" fmla="*/ 2147483647 h 295"/>
              <a:gd name="T8" fmla="*/ 2147483647 w 246"/>
              <a:gd name="T9" fmla="*/ 2147483647 h 295"/>
              <a:gd name="T10" fmla="*/ 2147483647 w 246"/>
              <a:gd name="T11" fmla="*/ 0 h 295"/>
              <a:gd name="T12" fmla="*/ 0 w 246"/>
              <a:gd name="T13" fmla="*/ 2147483647 h 295"/>
              <a:gd name="T14" fmla="*/ 2147483647 w 246"/>
              <a:gd name="T15" fmla="*/ 2147483647 h 295"/>
              <a:gd name="T16" fmla="*/ 2147483647 w 246"/>
              <a:gd name="T17" fmla="*/ 2147483647 h 295"/>
              <a:gd name="T18" fmla="*/ 2147483647 w 246"/>
              <a:gd name="T19" fmla="*/ 2147483647 h 295"/>
              <a:gd name="T20" fmla="*/ 2147483647 w 246"/>
              <a:gd name="T21" fmla="*/ 2147483647 h 295"/>
              <a:gd name="T22" fmla="*/ 2147483647 w 246"/>
              <a:gd name="T23" fmla="*/ 2147483647 h 295"/>
              <a:gd name="T24" fmla="*/ 2147483647 w 246"/>
              <a:gd name="T25" fmla="*/ 2147483647 h 295"/>
              <a:gd name="T26" fmla="*/ 2147483647 w 246"/>
              <a:gd name="T27" fmla="*/ 2147483647 h 295"/>
              <a:gd name="T28" fmla="*/ 2147483647 w 246"/>
              <a:gd name="T29" fmla="*/ 2147483647 h 295"/>
              <a:gd name="T30" fmla="*/ 2147483647 w 246"/>
              <a:gd name="T31" fmla="*/ 2147483647 h 295"/>
              <a:gd name="T32" fmla="*/ 2147483647 w 246"/>
              <a:gd name="T33" fmla="*/ 2147483647 h 295"/>
              <a:gd name="T34" fmla="*/ 2147483647 w 246"/>
              <a:gd name="T35" fmla="*/ 2147483647 h 295"/>
              <a:gd name="T36" fmla="*/ 2147483647 w 246"/>
              <a:gd name="T37" fmla="*/ 2147483647 h 295"/>
              <a:gd name="T38" fmla="*/ 2147483647 w 246"/>
              <a:gd name="T39" fmla="*/ 2147483647 h 295"/>
              <a:gd name="T40" fmla="*/ 2147483647 w 246"/>
              <a:gd name="T41" fmla="*/ 2147483647 h 295"/>
              <a:gd name="T42" fmla="*/ 2147483647 w 246"/>
              <a:gd name="T43" fmla="*/ 2147483647 h 295"/>
              <a:gd name="T44" fmla="*/ 2147483647 w 246"/>
              <a:gd name="T45" fmla="*/ 2147483647 h 295"/>
              <a:gd name="T46" fmla="*/ 2147483647 w 246"/>
              <a:gd name="T47" fmla="*/ 2147483647 h 295"/>
              <a:gd name="T48" fmla="*/ 2147483647 w 246"/>
              <a:gd name="T49" fmla="*/ 2147483647 h 295"/>
              <a:gd name="T50" fmla="*/ 2147483647 w 246"/>
              <a:gd name="T51" fmla="*/ 2147483647 h 295"/>
              <a:gd name="T52" fmla="*/ 2147483647 w 246"/>
              <a:gd name="T53" fmla="*/ 2147483647 h 295"/>
              <a:gd name="T54" fmla="*/ 2147483647 w 246"/>
              <a:gd name="T55" fmla="*/ 2147483647 h 295"/>
              <a:gd name="T56" fmla="*/ 2147483647 w 246"/>
              <a:gd name="T57" fmla="*/ 2147483647 h 295"/>
              <a:gd name="T58" fmla="*/ 2147483647 w 246"/>
              <a:gd name="T59" fmla="*/ 2147483647 h 295"/>
              <a:gd name="T60" fmla="*/ 2147483647 w 246"/>
              <a:gd name="T61" fmla="*/ 2147483647 h 295"/>
              <a:gd name="T62" fmla="*/ 2147483647 w 246"/>
              <a:gd name="T63" fmla="*/ 2147483647 h 295"/>
              <a:gd name="T64" fmla="*/ 2147483647 w 246"/>
              <a:gd name="T65" fmla="*/ 2147483647 h 295"/>
              <a:gd name="T66" fmla="*/ 2147483647 w 246"/>
              <a:gd name="T67" fmla="*/ 2147483647 h 295"/>
              <a:gd name="T68" fmla="*/ 2147483647 w 246"/>
              <a:gd name="T69" fmla="*/ 2147483647 h 295"/>
              <a:gd name="T70" fmla="*/ 2147483647 w 246"/>
              <a:gd name="T71" fmla="*/ 2147483647 h 295"/>
              <a:gd name="T72" fmla="*/ 2147483647 w 246"/>
              <a:gd name="T73" fmla="*/ 2147483647 h 295"/>
              <a:gd name="T74" fmla="*/ 2147483647 w 246"/>
              <a:gd name="T75" fmla="*/ 2147483647 h 295"/>
              <a:gd name="T76" fmla="*/ 2147483647 w 246"/>
              <a:gd name="T77" fmla="*/ 2147483647 h 295"/>
              <a:gd name="T78" fmla="*/ 2147483647 w 246"/>
              <a:gd name="T79" fmla="*/ 2147483647 h 295"/>
              <a:gd name="T80" fmla="*/ 2147483647 w 246"/>
              <a:gd name="T81" fmla="*/ 2147483647 h 295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w 246"/>
              <a:gd name="T124" fmla="*/ 0 h 295"/>
              <a:gd name="T125" fmla="*/ 246 w 246"/>
              <a:gd name="T126" fmla="*/ 295 h 295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T123" t="T124" r="T125" b="T126"/>
            <a:pathLst>
              <a:path w="246" h="295">
                <a:moveTo>
                  <a:pt x="140" y="125"/>
                </a:moveTo>
                <a:lnTo>
                  <a:pt x="155" y="114"/>
                </a:lnTo>
                <a:lnTo>
                  <a:pt x="140" y="50"/>
                </a:lnTo>
                <a:lnTo>
                  <a:pt x="144" y="51"/>
                </a:lnTo>
                <a:lnTo>
                  <a:pt x="132" y="2"/>
                </a:lnTo>
                <a:lnTo>
                  <a:pt x="119" y="0"/>
                </a:lnTo>
                <a:lnTo>
                  <a:pt x="0" y="83"/>
                </a:lnTo>
                <a:lnTo>
                  <a:pt x="27" y="193"/>
                </a:lnTo>
                <a:lnTo>
                  <a:pt x="36" y="197"/>
                </a:lnTo>
                <a:lnTo>
                  <a:pt x="33" y="200"/>
                </a:lnTo>
                <a:lnTo>
                  <a:pt x="33" y="216"/>
                </a:lnTo>
                <a:lnTo>
                  <a:pt x="31" y="217"/>
                </a:lnTo>
                <a:lnTo>
                  <a:pt x="30" y="217"/>
                </a:lnTo>
                <a:lnTo>
                  <a:pt x="30" y="219"/>
                </a:lnTo>
                <a:lnTo>
                  <a:pt x="29" y="222"/>
                </a:lnTo>
                <a:lnTo>
                  <a:pt x="30" y="227"/>
                </a:lnTo>
                <a:lnTo>
                  <a:pt x="32" y="232"/>
                </a:lnTo>
                <a:lnTo>
                  <a:pt x="35" y="235"/>
                </a:lnTo>
                <a:lnTo>
                  <a:pt x="38" y="235"/>
                </a:lnTo>
                <a:lnTo>
                  <a:pt x="39" y="236"/>
                </a:lnTo>
                <a:lnTo>
                  <a:pt x="40" y="235"/>
                </a:lnTo>
                <a:lnTo>
                  <a:pt x="44" y="233"/>
                </a:lnTo>
                <a:lnTo>
                  <a:pt x="44" y="237"/>
                </a:lnTo>
                <a:lnTo>
                  <a:pt x="126" y="294"/>
                </a:lnTo>
                <a:lnTo>
                  <a:pt x="245" y="210"/>
                </a:lnTo>
                <a:lnTo>
                  <a:pt x="245" y="200"/>
                </a:lnTo>
                <a:lnTo>
                  <a:pt x="210" y="176"/>
                </a:lnTo>
                <a:lnTo>
                  <a:pt x="210" y="171"/>
                </a:lnTo>
                <a:lnTo>
                  <a:pt x="164" y="138"/>
                </a:lnTo>
                <a:lnTo>
                  <a:pt x="158" y="143"/>
                </a:lnTo>
                <a:lnTo>
                  <a:pt x="158" y="137"/>
                </a:lnTo>
                <a:lnTo>
                  <a:pt x="157" y="136"/>
                </a:lnTo>
                <a:lnTo>
                  <a:pt x="157" y="133"/>
                </a:lnTo>
                <a:lnTo>
                  <a:pt x="157" y="131"/>
                </a:lnTo>
                <a:lnTo>
                  <a:pt x="156" y="130"/>
                </a:lnTo>
                <a:lnTo>
                  <a:pt x="155" y="129"/>
                </a:lnTo>
                <a:lnTo>
                  <a:pt x="154" y="129"/>
                </a:lnTo>
                <a:lnTo>
                  <a:pt x="150" y="131"/>
                </a:lnTo>
                <a:lnTo>
                  <a:pt x="140" y="125"/>
                </a:lnTo>
              </a:path>
            </a:pathLst>
          </a:custGeom>
          <a:noFill/>
          <a:ln w="9525" cap="rnd">
            <a:noFill/>
            <a:round/>
            <a:headEnd/>
            <a:tailEnd/>
          </a:ln>
        </p:spPr>
        <p:txBody>
          <a:bodyPr/>
          <a:lstStyle/>
          <a:p>
            <a:endParaRPr lang="en-US" sz="3200" b="1">
              <a:solidFill>
                <a:prstClr val="black"/>
              </a:solidFill>
              <a:latin typeface="ZapfDingbats" pitchFamily="82" charset="2"/>
            </a:endParaRPr>
          </a:p>
        </p:txBody>
      </p:sp>
      <p:sp>
        <p:nvSpPr>
          <p:cNvPr id="21517" name="Freeform 12"/>
          <p:cNvSpPr>
            <a:spLocks/>
          </p:cNvSpPr>
          <p:nvPr/>
        </p:nvSpPr>
        <p:spPr bwMode="auto">
          <a:xfrm>
            <a:off x="3594100" y="3254375"/>
            <a:ext cx="323850" cy="44450"/>
          </a:xfrm>
          <a:custGeom>
            <a:avLst/>
            <a:gdLst>
              <a:gd name="T0" fmla="*/ 2147483647 w 126"/>
              <a:gd name="T1" fmla="*/ 2147483647 h 26"/>
              <a:gd name="T2" fmla="*/ 2147483647 w 126"/>
              <a:gd name="T3" fmla="*/ 2147483647 h 26"/>
              <a:gd name="T4" fmla="*/ 2147483647 w 126"/>
              <a:gd name="T5" fmla="*/ 2147483647 h 26"/>
              <a:gd name="T6" fmla="*/ 2147483647 w 126"/>
              <a:gd name="T7" fmla="*/ 2147483647 h 26"/>
              <a:gd name="T8" fmla="*/ 2147483647 w 126"/>
              <a:gd name="T9" fmla="*/ 2147483647 h 26"/>
              <a:gd name="T10" fmla="*/ 0 w 126"/>
              <a:gd name="T11" fmla="*/ 0 h 26"/>
              <a:gd name="T12" fmla="*/ 2147483647 w 126"/>
              <a:gd name="T13" fmla="*/ 2147483647 h 26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26"/>
              <a:gd name="T22" fmla="*/ 0 h 26"/>
              <a:gd name="T23" fmla="*/ 126 w 126"/>
              <a:gd name="T24" fmla="*/ 26 h 2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26" h="26">
                <a:moveTo>
                  <a:pt x="125" y="25"/>
                </a:moveTo>
                <a:lnTo>
                  <a:pt x="84" y="24"/>
                </a:lnTo>
                <a:lnTo>
                  <a:pt x="98" y="11"/>
                </a:lnTo>
                <a:lnTo>
                  <a:pt x="45" y="10"/>
                </a:lnTo>
                <a:lnTo>
                  <a:pt x="54" y="1"/>
                </a:lnTo>
                <a:lnTo>
                  <a:pt x="0" y="0"/>
                </a:lnTo>
                <a:lnTo>
                  <a:pt x="125" y="25"/>
                </a:lnTo>
              </a:path>
            </a:pathLst>
          </a:custGeom>
          <a:solidFill>
            <a:srgbClr val="FFFFFF"/>
          </a:solidFill>
          <a:ln w="9525" cap="rnd">
            <a:noFill/>
            <a:round/>
            <a:headEnd/>
            <a:tailEnd/>
          </a:ln>
        </p:spPr>
        <p:txBody>
          <a:bodyPr/>
          <a:lstStyle/>
          <a:p>
            <a:endParaRPr lang="en-US" sz="3200" b="1">
              <a:solidFill>
                <a:prstClr val="black"/>
              </a:solidFill>
              <a:latin typeface="ZapfDingbats" pitchFamily="82" charset="2"/>
            </a:endParaRPr>
          </a:p>
        </p:txBody>
      </p:sp>
      <p:pic>
        <p:nvPicPr>
          <p:cNvPr id="21518" name="Picture 41" descr="C:\Program Files\Common Files\Microsoft Shared\Clipart\cagcat50\TN00332_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16100" y="2514600"/>
            <a:ext cx="527050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19" name="Line 42"/>
          <p:cNvSpPr>
            <a:spLocks noChangeShapeType="1"/>
          </p:cNvSpPr>
          <p:nvPr/>
        </p:nvSpPr>
        <p:spPr bwMode="auto">
          <a:xfrm flipH="1">
            <a:off x="2192338" y="2459038"/>
            <a:ext cx="1587" cy="8255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 sz="3200" b="1">
              <a:solidFill>
                <a:prstClr val="black"/>
              </a:solidFill>
              <a:latin typeface="ZapfDingbats" pitchFamily="82" charset="2"/>
            </a:endParaRPr>
          </a:p>
        </p:txBody>
      </p:sp>
      <p:grpSp>
        <p:nvGrpSpPr>
          <p:cNvPr id="6" name="Group 94"/>
          <p:cNvGrpSpPr>
            <a:grpSpLocks/>
          </p:cNvGrpSpPr>
          <p:nvPr/>
        </p:nvGrpSpPr>
        <p:grpSpPr bwMode="auto">
          <a:xfrm>
            <a:off x="1500188" y="3154363"/>
            <a:ext cx="230187" cy="285750"/>
            <a:chOff x="4131511" y="2844436"/>
            <a:chExt cx="200025" cy="241664"/>
          </a:xfrm>
          <a:solidFill>
            <a:srgbClr val="00CC00"/>
          </a:solidFill>
        </p:grpSpPr>
        <p:grpSp>
          <p:nvGrpSpPr>
            <p:cNvPr id="7" name="Group 31"/>
            <p:cNvGrpSpPr>
              <a:grpSpLocks/>
            </p:cNvGrpSpPr>
            <p:nvPr/>
          </p:nvGrpSpPr>
          <p:grpSpPr bwMode="auto">
            <a:xfrm>
              <a:off x="4130372" y="2844474"/>
              <a:ext cx="66663" cy="120651"/>
              <a:chOff x="5127" y="3283"/>
              <a:chExt cx="54" cy="85"/>
            </a:xfrm>
            <a:grpFill/>
          </p:grpSpPr>
          <p:sp>
            <p:nvSpPr>
              <p:cNvPr id="21661" name="Line 32"/>
              <p:cNvSpPr>
                <a:spLocks noChangeShapeType="1"/>
              </p:cNvSpPr>
              <p:nvPr/>
            </p:nvSpPr>
            <p:spPr bwMode="auto">
              <a:xfrm flipH="1">
                <a:off x="5153" y="3323"/>
                <a:ext cx="2" cy="45"/>
              </a:xfrm>
              <a:prstGeom prst="line">
                <a:avLst/>
              </a:prstGeom>
              <a:grpFill/>
              <a:ln w="12700">
                <a:solidFill>
                  <a:srgbClr val="00CC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ZapfDingbats" pitchFamily="82" charset="2"/>
                </a:endParaRPr>
              </a:p>
            </p:txBody>
          </p:sp>
          <p:sp>
            <p:nvSpPr>
              <p:cNvPr id="21662" name="AutoShape 33"/>
              <p:cNvSpPr>
                <a:spLocks noChangeArrowheads="1"/>
              </p:cNvSpPr>
              <p:nvPr/>
            </p:nvSpPr>
            <p:spPr bwMode="auto">
              <a:xfrm flipV="1">
                <a:off x="5127" y="3283"/>
                <a:ext cx="54" cy="63"/>
              </a:xfrm>
              <a:prstGeom prst="triangle">
                <a:avLst>
                  <a:gd name="adj" fmla="val 50000"/>
                </a:avLst>
              </a:prstGeom>
              <a:grpFill/>
              <a:ln w="12700">
                <a:solidFill>
                  <a:srgbClr val="00CC00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3200" b="1">
                  <a:solidFill>
                    <a:prstClr val="black"/>
                  </a:solidFill>
                  <a:latin typeface="ZapfDingbats" pitchFamily="82" charset="2"/>
                </a:endParaRPr>
              </a:p>
            </p:txBody>
          </p:sp>
        </p:grpSp>
        <p:grpSp>
          <p:nvGrpSpPr>
            <p:cNvPr id="8" name="Group 31"/>
            <p:cNvGrpSpPr>
              <a:grpSpLocks/>
            </p:cNvGrpSpPr>
            <p:nvPr/>
          </p:nvGrpSpPr>
          <p:grpSpPr bwMode="auto">
            <a:xfrm>
              <a:off x="4195904" y="2844474"/>
              <a:ext cx="66663" cy="120651"/>
              <a:chOff x="5127" y="3283"/>
              <a:chExt cx="54" cy="85"/>
            </a:xfrm>
            <a:grpFill/>
          </p:grpSpPr>
          <p:sp>
            <p:nvSpPr>
              <p:cNvPr id="21659" name="Line 32"/>
              <p:cNvSpPr>
                <a:spLocks noChangeShapeType="1"/>
              </p:cNvSpPr>
              <p:nvPr/>
            </p:nvSpPr>
            <p:spPr bwMode="auto">
              <a:xfrm flipH="1">
                <a:off x="5153" y="3323"/>
                <a:ext cx="2" cy="45"/>
              </a:xfrm>
              <a:prstGeom prst="line">
                <a:avLst/>
              </a:prstGeom>
              <a:grpFill/>
              <a:ln w="12700">
                <a:solidFill>
                  <a:srgbClr val="00CC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ZapfDingbats" pitchFamily="82" charset="2"/>
                </a:endParaRPr>
              </a:p>
            </p:txBody>
          </p:sp>
          <p:sp>
            <p:nvSpPr>
              <p:cNvPr id="21660" name="AutoShape 33"/>
              <p:cNvSpPr>
                <a:spLocks noChangeArrowheads="1"/>
              </p:cNvSpPr>
              <p:nvPr/>
            </p:nvSpPr>
            <p:spPr bwMode="auto">
              <a:xfrm flipV="1">
                <a:off x="5127" y="3283"/>
                <a:ext cx="54" cy="63"/>
              </a:xfrm>
              <a:prstGeom prst="triangle">
                <a:avLst>
                  <a:gd name="adj" fmla="val 50000"/>
                </a:avLst>
              </a:prstGeom>
              <a:grpFill/>
              <a:ln w="12700">
                <a:solidFill>
                  <a:srgbClr val="00CC00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3200" b="1">
                  <a:solidFill>
                    <a:prstClr val="black"/>
                  </a:solidFill>
                  <a:latin typeface="ZapfDingbats" pitchFamily="82" charset="2"/>
                </a:endParaRPr>
              </a:p>
            </p:txBody>
          </p:sp>
        </p:grpSp>
        <p:grpSp>
          <p:nvGrpSpPr>
            <p:cNvPr id="9" name="Group 31"/>
            <p:cNvGrpSpPr>
              <a:grpSpLocks/>
            </p:cNvGrpSpPr>
            <p:nvPr/>
          </p:nvGrpSpPr>
          <p:grpSpPr bwMode="auto">
            <a:xfrm>
              <a:off x="4263722" y="2844474"/>
              <a:ext cx="66663" cy="120651"/>
              <a:chOff x="5127" y="3283"/>
              <a:chExt cx="54" cy="85"/>
            </a:xfrm>
            <a:grpFill/>
          </p:grpSpPr>
          <p:sp>
            <p:nvSpPr>
              <p:cNvPr id="21657" name="Line 32"/>
              <p:cNvSpPr>
                <a:spLocks noChangeShapeType="1"/>
              </p:cNvSpPr>
              <p:nvPr/>
            </p:nvSpPr>
            <p:spPr bwMode="auto">
              <a:xfrm flipH="1">
                <a:off x="5153" y="3323"/>
                <a:ext cx="2" cy="45"/>
              </a:xfrm>
              <a:prstGeom prst="line">
                <a:avLst/>
              </a:prstGeom>
              <a:grpFill/>
              <a:ln w="12700">
                <a:solidFill>
                  <a:srgbClr val="00CC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ZapfDingbats" pitchFamily="82" charset="2"/>
                </a:endParaRPr>
              </a:p>
            </p:txBody>
          </p:sp>
          <p:sp>
            <p:nvSpPr>
              <p:cNvPr id="21658" name="AutoShape 33"/>
              <p:cNvSpPr>
                <a:spLocks noChangeArrowheads="1"/>
              </p:cNvSpPr>
              <p:nvPr/>
            </p:nvSpPr>
            <p:spPr bwMode="auto">
              <a:xfrm flipV="1">
                <a:off x="5127" y="3283"/>
                <a:ext cx="54" cy="63"/>
              </a:xfrm>
              <a:prstGeom prst="triangle">
                <a:avLst>
                  <a:gd name="adj" fmla="val 50000"/>
                </a:avLst>
              </a:prstGeom>
              <a:grpFill/>
              <a:ln w="12700">
                <a:solidFill>
                  <a:srgbClr val="00CC00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3200" b="1">
                  <a:solidFill>
                    <a:prstClr val="black"/>
                  </a:solidFill>
                  <a:latin typeface="ZapfDingbats" pitchFamily="82" charset="2"/>
                </a:endParaRPr>
              </a:p>
            </p:txBody>
          </p:sp>
        </p:grpSp>
        <p:sp>
          <p:nvSpPr>
            <p:cNvPr id="83" name="Rectangle 82"/>
            <p:cNvSpPr/>
            <p:nvPr/>
          </p:nvSpPr>
          <p:spPr>
            <a:xfrm>
              <a:off x="4142547" y="2971980"/>
              <a:ext cx="171056" cy="114120"/>
            </a:xfrm>
            <a:prstGeom prst="rect">
              <a:avLst/>
            </a:prstGeom>
            <a:grpFill/>
            <a:ln>
              <a:solidFill>
                <a:srgbClr val="00CC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3200" b="1">
                <a:solidFill>
                  <a:prstClr val="white"/>
                </a:solidFill>
              </a:endParaRPr>
            </a:p>
          </p:txBody>
        </p:sp>
      </p:grpSp>
      <p:grpSp>
        <p:nvGrpSpPr>
          <p:cNvPr id="10" name="Group 95"/>
          <p:cNvGrpSpPr>
            <a:grpSpLocks/>
          </p:cNvGrpSpPr>
          <p:nvPr/>
        </p:nvGrpSpPr>
        <p:grpSpPr bwMode="auto">
          <a:xfrm>
            <a:off x="2697163" y="3714750"/>
            <a:ext cx="230187" cy="287338"/>
            <a:chOff x="4131511" y="2844436"/>
            <a:chExt cx="200025" cy="241664"/>
          </a:xfrm>
          <a:solidFill>
            <a:srgbClr val="00CC00"/>
          </a:solidFill>
        </p:grpSpPr>
        <p:grpSp>
          <p:nvGrpSpPr>
            <p:cNvPr id="11" name="Group 31"/>
            <p:cNvGrpSpPr>
              <a:grpSpLocks/>
            </p:cNvGrpSpPr>
            <p:nvPr/>
          </p:nvGrpSpPr>
          <p:grpSpPr bwMode="auto">
            <a:xfrm>
              <a:off x="4130372" y="2844474"/>
              <a:ext cx="66663" cy="120651"/>
              <a:chOff x="5127" y="3283"/>
              <a:chExt cx="54" cy="85"/>
            </a:xfrm>
            <a:grpFill/>
          </p:grpSpPr>
          <p:sp>
            <p:nvSpPr>
              <p:cNvPr id="21651" name="Line 32"/>
              <p:cNvSpPr>
                <a:spLocks noChangeShapeType="1"/>
              </p:cNvSpPr>
              <p:nvPr/>
            </p:nvSpPr>
            <p:spPr bwMode="auto">
              <a:xfrm flipH="1">
                <a:off x="5153" y="3323"/>
                <a:ext cx="2" cy="45"/>
              </a:xfrm>
              <a:prstGeom prst="line">
                <a:avLst/>
              </a:prstGeom>
              <a:grpFill/>
              <a:ln w="12700">
                <a:solidFill>
                  <a:srgbClr val="00CC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ZapfDingbats" pitchFamily="82" charset="2"/>
                </a:endParaRPr>
              </a:p>
            </p:txBody>
          </p:sp>
          <p:sp>
            <p:nvSpPr>
              <p:cNvPr id="21652" name="AutoShape 33"/>
              <p:cNvSpPr>
                <a:spLocks noChangeArrowheads="1"/>
              </p:cNvSpPr>
              <p:nvPr/>
            </p:nvSpPr>
            <p:spPr bwMode="auto">
              <a:xfrm flipV="1">
                <a:off x="5127" y="3283"/>
                <a:ext cx="54" cy="63"/>
              </a:xfrm>
              <a:prstGeom prst="triangle">
                <a:avLst>
                  <a:gd name="adj" fmla="val 50000"/>
                </a:avLst>
              </a:prstGeom>
              <a:grpFill/>
              <a:ln w="12700">
                <a:solidFill>
                  <a:srgbClr val="00CC00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3200" b="1">
                  <a:solidFill>
                    <a:prstClr val="black"/>
                  </a:solidFill>
                  <a:latin typeface="ZapfDingbats" pitchFamily="82" charset="2"/>
                </a:endParaRPr>
              </a:p>
            </p:txBody>
          </p:sp>
        </p:grpSp>
        <p:grpSp>
          <p:nvGrpSpPr>
            <p:cNvPr id="12" name="Group 31"/>
            <p:cNvGrpSpPr>
              <a:grpSpLocks/>
            </p:cNvGrpSpPr>
            <p:nvPr/>
          </p:nvGrpSpPr>
          <p:grpSpPr bwMode="auto">
            <a:xfrm>
              <a:off x="4195904" y="2844474"/>
              <a:ext cx="66663" cy="120651"/>
              <a:chOff x="5127" y="3283"/>
              <a:chExt cx="54" cy="85"/>
            </a:xfrm>
            <a:grpFill/>
          </p:grpSpPr>
          <p:sp>
            <p:nvSpPr>
              <p:cNvPr id="21649" name="Line 32"/>
              <p:cNvSpPr>
                <a:spLocks noChangeShapeType="1"/>
              </p:cNvSpPr>
              <p:nvPr/>
            </p:nvSpPr>
            <p:spPr bwMode="auto">
              <a:xfrm flipH="1">
                <a:off x="5153" y="3323"/>
                <a:ext cx="2" cy="45"/>
              </a:xfrm>
              <a:prstGeom prst="line">
                <a:avLst/>
              </a:prstGeom>
              <a:grpFill/>
              <a:ln w="12700">
                <a:solidFill>
                  <a:srgbClr val="00CC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ZapfDingbats" pitchFamily="82" charset="2"/>
                </a:endParaRPr>
              </a:p>
            </p:txBody>
          </p:sp>
          <p:sp>
            <p:nvSpPr>
              <p:cNvPr id="21650" name="AutoShape 33"/>
              <p:cNvSpPr>
                <a:spLocks noChangeArrowheads="1"/>
              </p:cNvSpPr>
              <p:nvPr/>
            </p:nvSpPr>
            <p:spPr bwMode="auto">
              <a:xfrm flipV="1">
                <a:off x="5127" y="3283"/>
                <a:ext cx="54" cy="63"/>
              </a:xfrm>
              <a:prstGeom prst="triangle">
                <a:avLst>
                  <a:gd name="adj" fmla="val 50000"/>
                </a:avLst>
              </a:prstGeom>
              <a:grpFill/>
              <a:ln w="12700">
                <a:solidFill>
                  <a:srgbClr val="00CC00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3200" b="1">
                  <a:solidFill>
                    <a:prstClr val="black"/>
                  </a:solidFill>
                  <a:latin typeface="ZapfDingbats" pitchFamily="82" charset="2"/>
                </a:endParaRPr>
              </a:p>
            </p:txBody>
          </p:sp>
        </p:grpSp>
        <p:grpSp>
          <p:nvGrpSpPr>
            <p:cNvPr id="13" name="Group 31"/>
            <p:cNvGrpSpPr>
              <a:grpSpLocks/>
            </p:cNvGrpSpPr>
            <p:nvPr/>
          </p:nvGrpSpPr>
          <p:grpSpPr bwMode="auto">
            <a:xfrm>
              <a:off x="4263722" y="2844474"/>
              <a:ext cx="66663" cy="120651"/>
              <a:chOff x="5127" y="3283"/>
              <a:chExt cx="54" cy="85"/>
            </a:xfrm>
            <a:grpFill/>
          </p:grpSpPr>
          <p:sp>
            <p:nvSpPr>
              <p:cNvPr id="21647" name="Line 32"/>
              <p:cNvSpPr>
                <a:spLocks noChangeShapeType="1"/>
              </p:cNvSpPr>
              <p:nvPr/>
            </p:nvSpPr>
            <p:spPr bwMode="auto">
              <a:xfrm flipH="1">
                <a:off x="5153" y="3323"/>
                <a:ext cx="2" cy="45"/>
              </a:xfrm>
              <a:prstGeom prst="line">
                <a:avLst/>
              </a:prstGeom>
              <a:grpFill/>
              <a:ln w="12700">
                <a:solidFill>
                  <a:srgbClr val="00CC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ZapfDingbats" pitchFamily="82" charset="2"/>
                </a:endParaRPr>
              </a:p>
            </p:txBody>
          </p:sp>
          <p:sp>
            <p:nvSpPr>
              <p:cNvPr id="21648" name="AutoShape 33"/>
              <p:cNvSpPr>
                <a:spLocks noChangeArrowheads="1"/>
              </p:cNvSpPr>
              <p:nvPr/>
            </p:nvSpPr>
            <p:spPr bwMode="auto">
              <a:xfrm flipV="1">
                <a:off x="5127" y="3283"/>
                <a:ext cx="54" cy="63"/>
              </a:xfrm>
              <a:prstGeom prst="triangle">
                <a:avLst>
                  <a:gd name="adj" fmla="val 50000"/>
                </a:avLst>
              </a:prstGeom>
              <a:grpFill/>
              <a:ln w="12700">
                <a:solidFill>
                  <a:srgbClr val="00CC00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3200" b="1">
                  <a:solidFill>
                    <a:prstClr val="black"/>
                  </a:solidFill>
                  <a:latin typeface="ZapfDingbats" pitchFamily="82" charset="2"/>
                </a:endParaRPr>
              </a:p>
            </p:txBody>
          </p:sp>
        </p:grpSp>
        <p:sp>
          <p:nvSpPr>
            <p:cNvPr id="94" name="Rectangle 93"/>
            <p:cNvSpPr/>
            <p:nvPr/>
          </p:nvSpPr>
          <p:spPr>
            <a:xfrm>
              <a:off x="4142547" y="2971276"/>
              <a:ext cx="171056" cy="114824"/>
            </a:xfrm>
            <a:prstGeom prst="rect">
              <a:avLst/>
            </a:prstGeom>
            <a:grpFill/>
            <a:ln>
              <a:solidFill>
                <a:srgbClr val="00CC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3200" b="1">
                <a:solidFill>
                  <a:prstClr val="white"/>
                </a:solidFill>
              </a:endParaRPr>
            </a:p>
          </p:txBody>
        </p:sp>
      </p:grpSp>
      <p:grpSp>
        <p:nvGrpSpPr>
          <p:cNvPr id="14" name="Group 106"/>
          <p:cNvGrpSpPr>
            <a:grpSpLocks/>
          </p:cNvGrpSpPr>
          <p:nvPr/>
        </p:nvGrpSpPr>
        <p:grpSpPr bwMode="auto">
          <a:xfrm>
            <a:off x="3868738" y="3230563"/>
            <a:ext cx="230187" cy="287337"/>
            <a:chOff x="4131511" y="2844436"/>
            <a:chExt cx="200025" cy="241664"/>
          </a:xfrm>
          <a:solidFill>
            <a:srgbClr val="00CC00"/>
          </a:solidFill>
        </p:grpSpPr>
        <p:grpSp>
          <p:nvGrpSpPr>
            <p:cNvPr id="15" name="Group 31"/>
            <p:cNvGrpSpPr>
              <a:grpSpLocks/>
            </p:cNvGrpSpPr>
            <p:nvPr/>
          </p:nvGrpSpPr>
          <p:grpSpPr bwMode="auto">
            <a:xfrm>
              <a:off x="4130372" y="2844474"/>
              <a:ext cx="66663" cy="120651"/>
              <a:chOff x="5127" y="3283"/>
              <a:chExt cx="54" cy="85"/>
            </a:xfrm>
            <a:grpFill/>
          </p:grpSpPr>
          <p:sp>
            <p:nvSpPr>
              <p:cNvPr id="21641" name="Line 32"/>
              <p:cNvSpPr>
                <a:spLocks noChangeShapeType="1"/>
              </p:cNvSpPr>
              <p:nvPr/>
            </p:nvSpPr>
            <p:spPr bwMode="auto">
              <a:xfrm flipH="1">
                <a:off x="5153" y="3323"/>
                <a:ext cx="2" cy="45"/>
              </a:xfrm>
              <a:prstGeom prst="line">
                <a:avLst/>
              </a:prstGeom>
              <a:grpFill/>
              <a:ln w="12700">
                <a:solidFill>
                  <a:srgbClr val="00CC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ZapfDingbats" pitchFamily="82" charset="2"/>
                </a:endParaRPr>
              </a:p>
            </p:txBody>
          </p:sp>
          <p:sp>
            <p:nvSpPr>
              <p:cNvPr id="21642" name="AutoShape 33"/>
              <p:cNvSpPr>
                <a:spLocks noChangeArrowheads="1"/>
              </p:cNvSpPr>
              <p:nvPr/>
            </p:nvSpPr>
            <p:spPr bwMode="auto">
              <a:xfrm flipV="1">
                <a:off x="5127" y="3283"/>
                <a:ext cx="54" cy="63"/>
              </a:xfrm>
              <a:prstGeom prst="triangle">
                <a:avLst>
                  <a:gd name="adj" fmla="val 50000"/>
                </a:avLst>
              </a:prstGeom>
              <a:grpFill/>
              <a:ln w="12700">
                <a:solidFill>
                  <a:srgbClr val="00CC00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3200" b="1">
                  <a:solidFill>
                    <a:prstClr val="black"/>
                  </a:solidFill>
                  <a:latin typeface="ZapfDingbats" pitchFamily="82" charset="2"/>
                </a:endParaRPr>
              </a:p>
            </p:txBody>
          </p:sp>
        </p:grpSp>
        <p:grpSp>
          <p:nvGrpSpPr>
            <p:cNvPr id="16" name="Group 31"/>
            <p:cNvGrpSpPr>
              <a:grpSpLocks/>
            </p:cNvGrpSpPr>
            <p:nvPr/>
          </p:nvGrpSpPr>
          <p:grpSpPr bwMode="auto">
            <a:xfrm>
              <a:off x="4195904" y="2844474"/>
              <a:ext cx="66663" cy="120651"/>
              <a:chOff x="5127" y="3283"/>
              <a:chExt cx="54" cy="85"/>
            </a:xfrm>
            <a:grpFill/>
          </p:grpSpPr>
          <p:sp>
            <p:nvSpPr>
              <p:cNvPr id="21639" name="Line 32"/>
              <p:cNvSpPr>
                <a:spLocks noChangeShapeType="1"/>
              </p:cNvSpPr>
              <p:nvPr/>
            </p:nvSpPr>
            <p:spPr bwMode="auto">
              <a:xfrm flipH="1">
                <a:off x="5153" y="3323"/>
                <a:ext cx="2" cy="45"/>
              </a:xfrm>
              <a:prstGeom prst="line">
                <a:avLst/>
              </a:prstGeom>
              <a:grpFill/>
              <a:ln w="12700">
                <a:solidFill>
                  <a:srgbClr val="00CC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ZapfDingbats" pitchFamily="82" charset="2"/>
                </a:endParaRPr>
              </a:p>
            </p:txBody>
          </p:sp>
          <p:sp>
            <p:nvSpPr>
              <p:cNvPr id="21640" name="AutoShape 33"/>
              <p:cNvSpPr>
                <a:spLocks noChangeArrowheads="1"/>
              </p:cNvSpPr>
              <p:nvPr/>
            </p:nvSpPr>
            <p:spPr bwMode="auto">
              <a:xfrm flipV="1">
                <a:off x="5127" y="3283"/>
                <a:ext cx="54" cy="63"/>
              </a:xfrm>
              <a:prstGeom prst="triangle">
                <a:avLst>
                  <a:gd name="adj" fmla="val 50000"/>
                </a:avLst>
              </a:prstGeom>
              <a:grpFill/>
              <a:ln w="12700">
                <a:solidFill>
                  <a:srgbClr val="00CC00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3200" b="1">
                  <a:solidFill>
                    <a:prstClr val="black"/>
                  </a:solidFill>
                  <a:latin typeface="ZapfDingbats" pitchFamily="82" charset="2"/>
                </a:endParaRPr>
              </a:p>
            </p:txBody>
          </p:sp>
        </p:grpSp>
        <p:grpSp>
          <p:nvGrpSpPr>
            <p:cNvPr id="17" name="Group 31"/>
            <p:cNvGrpSpPr>
              <a:grpSpLocks/>
            </p:cNvGrpSpPr>
            <p:nvPr/>
          </p:nvGrpSpPr>
          <p:grpSpPr bwMode="auto">
            <a:xfrm>
              <a:off x="4263722" y="2844474"/>
              <a:ext cx="66663" cy="120651"/>
              <a:chOff x="5127" y="3283"/>
              <a:chExt cx="54" cy="85"/>
            </a:xfrm>
            <a:grpFill/>
          </p:grpSpPr>
          <p:sp>
            <p:nvSpPr>
              <p:cNvPr id="21637" name="Line 32"/>
              <p:cNvSpPr>
                <a:spLocks noChangeShapeType="1"/>
              </p:cNvSpPr>
              <p:nvPr/>
            </p:nvSpPr>
            <p:spPr bwMode="auto">
              <a:xfrm flipH="1">
                <a:off x="5153" y="3323"/>
                <a:ext cx="2" cy="45"/>
              </a:xfrm>
              <a:prstGeom prst="line">
                <a:avLst/>
              </a:prstGeom>
              <a:grpFill/>
              <a:ln w="12700">
                <a:solidFill>
                  <a:srgbClr val="00CC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ZapfDingbats" pitchFamily="82" charset="2"/>
                </a:endParaRPr>
              </a:p>
            </p:txBody>
          </p:sp>
          <p:sp>
            <p:nvSpPr>
              <p:cNvPr id="21638" name="AutoShape 33"/>
              <p:cNvSpPr>
                <a:spLocks noChangeArrowheads="1"/>
              </p:cNvSpPr>
              <p:nvPr/>
            </p:nvSpPr>
            <p:spPr bwMode="auto">
              <a:xfrm flipV="1">
                <a:off x="5127" y="3283"/>
                <a:ext cx="54" cy="63"/>
              </a:xfrm>
              <a:prstGeom prst="triangle">
                <a:avLst>
                  <a:gd name="adj" fmla="val 50000"/>
                </a:avLst>
              </a:prstGeom>
              <a:grpFill/>
              <a:ln w="12700">
                <a:solidFill>
                  <a:srgbClr val="00CC00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3200" b="1">
                  <a:solidFill>
                    <a:prstClr val="black"/>
                  </a:solidFill>
                  <a:latin typeface="ZapfDingbats" pitchFamily="82" charset="2"/>
                </a:endParaRPr>
              </a:p>
            </p:txBody>
          </p:sp>
        </p:grpSp>
        <p:sp>
          <p:nvSpPr>
            <p:cNvPr id="105" name="Rectangle 104"/>
            <p:cNvSpPr/>
            <p:nvPr/>
          </p:nvSpPr>
          <p:spPr>
            <a:xfrm>
              <a:off x="4142547" y="2971276"/>
              <a:ext cx="171056" cy="114824"/>
            </a:xfrm>
            <a:prstGeom prst="rect">
              <a:avLst/>
            </a:prstGeom>
            <a:grpFill/>
            <a:ln>
              <a:solidFill>
                <a:srgbClr val="00CC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3200" b="1">
                <a:solidFill>
                  <a:prstClr val="white"/>
                </a:solidFill>
              </a:endParaRPr>
            </a:p>
          </p:txBody>
        </p:sp>
      </p:grpSp>
      <p:grpSp>
        <p:nvGrpSpPr>
          <p:cNvPr id="18" name="Group 117"/>
          <p:cNvGrpSpPr>
            <a:grpSpLocks/>
          </p:cNvGrpSpPr>
          <p:nvPr/>
        </p:nvGrpSpPr>
        <p:grpSpPr bwMode="auto">
          <a:xfrm>
            <a:off x="3868738" y="2286000"/>
            <a:ext cx="230187" cy="287338"/>
            <a:chOff x="4131511" y="2844436"/>
            <a:chExt cx="200025" cy="241664"/>
          </a:xfrm>
          <a:solidFill>
            <a:srgbClr val="00CC00"/>
          </a:solidFill>
        </p:grpSpPr>
        <p:grpSp>
          <p:nvGrpSpPr>
            <p:cNvPr id="19" name="Group 31"/>
            <p:cNvGrpSpPr>
              <a:grpSpLocks/>
            </p:cNvGrpSpPr>
            <p:nvPr/>
          </p:nvGrpSpPr>
          <p:grpSpPr bwMode="auto">
            <a:xfrm>
              <a:off x="4130372" y="2844474"/>
              <a:ext cx="66663" cy="120651"/>
              <a:chOff x="5127" y="3283"/>
              <a:chExt cx="54" cy="85"/>
            </a:xfrm>
            <a:grpFill/>
          </p:grpSpPr>
          <p:sp>
            <p:nvSpPr>
              <p:cNvPr id="21631" name="Line 32"/>
              <p:cNvSpPr>
                <a:spLocks noChangeShapeType="1"/>
              </p:cNvSpPr>
              <p:nvPr/>
            </p:nvSpPr>
            <p:spPr bwMode="auto">
              <a:xfrm flipH="1">
                <a:off x="5153" y="3323"/>
                <a:ext cx="2" cy="45"/>
              </a:xfrm>
              <a:prstGeom prst="line">
                <a:avLst/>
              </a:prstGeom>
              <a:grpFill/>
              <a:ln w="12700">
                <a:solidFill>
                  <a:srgbClr val="00CC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ZapfDingbats" pitchFamily="82" charset="2"/>
                </a:endParaRPr>
              </a:p>
            </p:txBody>
          </p:sp>
          <p:sp>
            <p:nvSpPr>
              <p:cNvPr id="21632" name="AutoShape 33"/>
              <p:cNvSpPr>
                <a:spLocks noChangeArrowheads="1"/>
              </p:cNvSpPr>
              <p:nvPr/>
            </p:nvSpPr>
            <p:spPr bwMode="auto">
              <a:xfrm flipV="1">
                <a:off x="5127" y="3283"/>
                <a:ext cx="54" cy="63"/>
              </a:xfrm>
              <a:prstGeom prst="triangle">
                <a:avLst>
                  <a:gd name="adj" fmla="val 50000"/>
                </a:avLst>
              </a:prstGeom>
              <a:grpFill/>
              <a:ln w="12700">
                <a:solidFill>
                  <a:srgbClr val="00CC00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3200" b="1">
                  <a:solidFill>
                    <a:prstClr val="black"/>
                  </a:solidFill>
                  <a:latin typeface="ZapfDingbats" pitchFamily="82" charset="2"/>
                </a:endParaRPr>
              </a:p>
            </p:txBody>
          </p:sp>
        </p:grpSp>
        <p:grpSp>
          <p:nvGrpSpPr>
            <p:cNvPr id="20" name="Group 31"/>
            <p:cNvGrpSpPr>
              <a:grpSpLocks/>
            </p:cNvGrpSpPr>
            <p:nvPr/>
          </p:nvGrpSpPr>
          <p:grpSpPr bwMode="auto">
            <a:xfrm>
              <a:off x="4195904" y="2844474"/>
              <a:ext cx="66663" cy="120651"/>
              <a:chOff x="5127" y="3283"/>
              <a:chExt cx="54" cy="85"/>
            </a:xfrm>
            <a:grpFill/>
          </p:grpSpPr>
          <p:sp>
            <p:nvSpPr>
              <p:cNvPr id="21629" name="Line 32"/>
              <p:cNvSpPr>
                <a:spLocks noChangeShapeType="1"/>
              </p:cNvSpPr>
              <p:nvPr/>
            </p:nvSpPr>
            <p:spPr bwMode="auto">
              <a:xfrm flipH="1">
                <a:off x="5153" y="3323"/>
                <a:ext cx="2" cy="45"/>
              </a:xfrm>
              <a:prstGeom prst="line">
                <a:avLst/>
              </a:prstGeom>
              <a:grpFill/>
              <a:ln w="12700">
                <a:solidFill>
                  <a:srgbClr val="00CC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ZapfDingbats" pitchFamily="82" charset="2"/>
                </a:endParaRPr>
              </a:p>
            </p:txBody>
          </p:sp>
          <p:sp>
            <p:nvSpPr>
              <p:cNvPr id="21630" name="AutoShape 33"/>
              <p:cNvSpPr>
                <a:spLocks noChangeArrowheads="1"/>
              </p:cNvSpPr>
              <p:nvPr/>
            </p:nvSpPr>
            <p:spPr bwMode="auto">
              <a:xfrm flipV="1">
                <a:off x="5127" y="3283"/>
                <a:ext cx="54" cy="63"/>
              </a:xfrm>
              <a:prstGeom prst="triangle">
                <a:avLst>
                  <a:gd name="adj" fmla="val 50000"/>
                </a:avLst>
              </a:prstGeom>
              <a:grpFill/>
              <a:ln w="12700">
                <a:solidFill>
                  <a:srgbClr val="00CC00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3200" b="1">
                  <a:solidFill>
                    <a:prstClr val="black"/>
                  </a:solidFill>
                  <a:latin typeface="ZapfDingbats" pitchFamily="82" charset="2"/>
                </a:endParaRPr>
              </a:p>
            </p:txBody>
          </p:sp>
        </p:grpSp>
        <p:grpSp>
          <p:nvGrpSpPr>
            <p:cNvPr id="21" name="Group 31"/>
            <p:cNvGrpSpPr>
              <a:grpSpLocks/>
            </p:cNvGrpSpPr>
            <p:nvPr/>
          </p:nvGrpSpPr>
          <p:grpSpPr bwMode="auto">
            <a:xfrm>
              <a:off x="4263722" y="2844474"/>
              <a:ext cx="66663" cy="120651"/>
              <a:chOff x="5127" y="3283"/>
              <a:chExt cx="54" cy="85"/>
            </a:xfrm>
            <a:grpFill/>
          </p:grpSpPr>
          <p:sp>
            <p:nvSpPr>
              <p:cNvPr id="21627" name="Line 32"/>
              <p:cNvSpPr>
                <a:spLocks noChangeShapeType="1"/>
              </p:cNvSpPr>
              <p:nvPr/>
            </p:nvSpPr>
            <p:spPr bwMode="auto">
              <a:xfrm flipH="1">
                <a:off x="5153" y="3323"/>
                <a:ext cx="2" cy="45"/>
              </a:xfrm>
              <a:prstGeom prst="line">
                <a:avLst/>
              </a:prstGeom>
              <a:grpFill/>
              <a:ln w="12700">
                <a:solidFill>
                  <a:srgbClr val="00CC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ZapfDingbats" pitchFamily="82" charset="2"/>
                </a:endParaRPr>
              </a:p>
            </p:txBody>
          </p:sp>
          <p:sp>
            <p:nvSpPr>
              <p:cNvPr id="21628" name="AutoShape 33"/>
              <p:cNvSpPr>
                <a:spLocks noChangeArrowheads="1"/>
              </p:cNvSpPr>
              <p:nvPr/>
            </p:nvSpPr>
            <p:spPr bwMode="auto">
              <a:xfrm flipV="1">
                <a:off x="5127" y="3283"/>
                <a:ext cx="54" cy="63"/>
              </a:xfrm>
              <a:prstGeom prst="triangle">
                <a:avLst>
                  <a:gd name="adj" fmla="val 50000"/>
                </a:avLst>
              </a:prstGeom>
              <a:grpFill/>
              <a:ln w="12700">
                <a:solidFill>
                  <a:srgbClr val="00CC00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3200" b="1">
                  <a:solidFill>
                    <a:prstClr val="black"/>
                  </a:solidFill>
                  <a:latin typeface="ZapfDingbats" pitchFamily="82" charset="2"/>
                </a:endParaRPr>
              </a:p>
            </p:txBody>
          </p:sp>
        </p:grpSp>
        <p:sp>
          <p:nvSpPr>
            <p:cNvPr id="116" name="Rectangle 115"/>
            <p:cNvSpPr/>
            <p:nvPr/>
          </p:nvSpPr>
          <p:spPr>
            <a:xfrm>
              <a:off x="4142547" y="2971276"/>
              <a:ext cx="171056" cy="114824"/>
            </a:xfrm>
            <a:prstGeom prst="rect">
              <a:avLst/>
            </a:prstGeom>
            <a:grpFill/>
            <a:ln>
              <a:solidFill>
                <a:srgbClr val="00CC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3200" b="1">
                <a:solidFill>
                  <a:prstClr val="white"/>
                </a:solidFill>
              </a:endParaRPr>
            </a:p>
          </p:txBody>
        </p:sp>
      </p:grpSp>
      <p:grpSp>
        <p:nvGrpSpPr>
          <p:cNvPr id="22" name="Group 176"/>
          <p:cNvGrpSpPr>
            <a:grpSpLocks/>
          </p:cNvGrpSpPr>
          <p:nvPr/>
        </p:nvGrpSpPr>
        <p:grpSpPr bwMode="auto">
          <a:xfrm>
            <a:off x="1430909" y="2259192"/>
            <a:ext cx="230187" cy="285750"/>
            <a:chOff x="4131511" y="2844436"/>
            <a:chExt cx="200025" cy="241664"/>
          </a:xfrm>
          <a:solidFill>
            <a:srgbClr val="00CC00"/>
          </a:solidFill>
        </p:grpSpPr>
        <p:grpSp>
          <p:nvGrpSpPr>
            <p:cNvPr id="23" name="Group 31"/>
            <p:cNvGrpSpPr>
              <a:grpSpLocks/>
            </p:cNvGrpSpPr>
            <p:nvPr/>
          </p:nvGrpSpPr>
          <p:grpSpPr bwMode="auto">
            <a:xfrm>
              <a:off x="4130372" y="2844474"/>
              <a:ext cx="66663" cy="120651"/>
              <a:chOff x="5127" y="3283"/>
              <a:chExt cx="54" cy="85"/>
            </a:xfrm>
            <a:grpFill/>
          </p:grpSpPr>
          <p:sp>
            <p:nvSpPr>
              <p:cNvPr id="21621" name="Line 32"/>
              <p:cNvSpPr>
                <a:spLocks noChangeShapeType="1"/>
              </p:cNvSpPr>
              <p:nvPr/>
            </p:nvSpPr>
            <p:spPr bwMode="auto">
              <a:xfrm flipH="1">
                <a:off x="5153" y="3323"/>
                <a:ext cx="2" cy="45"/>
              </a:xfrm>
              <a:prstGeom prst="line">
                <a:avLst/>
              </a:prstGeom>
              <a:grpFill/>
              <a:ln w="12700">
                <a:solidFill>
                  <a:srgbClr val="00CC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ZapfDingbats" pitchFamily="82" charset="2"/>
                </a:endParaRPr>
              </a:p>
            </p:txBody>
          </p:sp>
          <p:sp>
            <p:nvSpPr>
              <p:cNvPr id="21622" name="AutoShape 33"/>
              <p:cNvSpPr>
                <a:spLocks noChangeArrowheads="1"/>
              </p:cNvSpPr>
              <p:nvPr/>
            </p:nvSpPr>
            <p:spPr bwMode="auto">
              <a:xfrm flipV="1">
                <a:off x="5127" y="3283"/>
                <a:ext cx="54" cy="63"/>
              </a:xfrm>
              <a:prstGeom prst="triangle">
                <a:avLst>
                  <a:gd name="adj" fmla="val 50000"/>
                </a:avLst>
              </a:prstGeom>
              <a:grpFill/>
              <a:ln w="12700">
                <a:solidFill>
                  <a:srgbClr val="00CC00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3200" b="1">
                  <a:solidFill>
                    <a:prstClr val="black"/>
                  </a:solidFill>
                  <a:latin typeface="ZapfDingbats" pitchFamily="82" charset="2"/>
                </a:endParaRPr>
              </a:p>
            </p:txBody>
          </p:sp>
        </p:grpSp>
        <p:grpSp>
          <p:nvGrpSpPr>
            <p:cNvPr id="24" name="Group 31"/>
            <p:cNvGrpSpPr>
              <a:grpSpLocks/>
            </p:cNvGrpSpPr>
            <p:nvPr/>
          </p:nvGrpSpPr>
          <p:grpSpPr bwMode="auto">
            <a:xfrm>
              <a:off x="4195904" y="2844474"/>
              <a:ext cx="66663" cy="120651"/>
              <a:chOff x="5127" y="3283"/>
              <a:chExt cx="54" cy="85"/>
            </a:xfrm>
            <a:grpFill/>
          </p:grpSpPr>
          <p:sp>
            <p:nvSpPr>
              <p:cNvPr id="21619" name="Line 32"/>
              <p:cNvSpPr>
                <a:spLocks noChangeShapeType="1"/>
              </p:cNvSpPr>
              <p:nvPr/>
            </p:nvSpPr>
            <p:spPr bwMode="auto">
              <a:xfrm flipH="1">
                <a:off x="5153" y="3323"/>
                <a:ext cx="2" cy="45"/>
              </a:xfrm>
              <a:prstGeom prst="line">
                <a:avLst/>
              </a:prstGeom>
              <a:grpFill/>
              <a:ln w="12700">
                <a:solidFill>
                  <a:srgbClr val="00CC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ZapfDingbats" pitchFamily="82" charset="2"/>
                </a:endParaRPr>
              </a:p>
            </p:txBody>
          </p:sp>
          <p:sp>
            <p:nvSpPr>
              <p:cNvPr id="21620" name="AutoShape 33"/>
              <p:cNvSpPr>
                <a:spLocks noChangeArrowheads="1"/>
              </p:cNvSpPr>
              <p:nvPr/>
            </p:nvSpPr>
            <p:spPr bwMode="auto">
              <a:xfrm flipV="1">
                <a:off x="5127" y="3283"/>
                <a:ext cx="54" cy="63"/>
              </a:xfrm>
              <a:prstGeom prst="triangle">
                <a:avLst>
                  <a:gd name="adj" fmla="val 50000"/>
                </a:avLst>
              </a:prstGeom>
              <a:grpFill/>
              <a:ln w="12700">
                <a:solidFill>
                  <a:srgbClr val="00CC00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3200" b="1">
                  <a:solidFill>
                    <a:prstClr val="black"/>
                  </a:solidFill>
                  <a:latin typeface="ZapfDingbats" pitchFamily="82" charset="2"/>
                </a:endParaRPr>
              </a:p>
            </p:txBody>
          </p:sp>
        </p:grpSp>
        <p:grpSp>
          <p:nvGrpSpPr>
            <p:cNvPr id="25" name="Group 31"/>
            <p:cNvGrpSpPr>
              <a:grpSpLocks/>
            </p:cNvGrpSpPr>
            <p:nvPr/>
          </p:nvGrpSpPr>
          <p:grpSpPr bwMode="auto">
            <a:xfrm>
              <a:off x="4263722" y="2844474"/>
              <a:ext cx="66663" cy="120651"/>
              <a:chOff x="5127" y="3283"/>
              <a:chExt cx="54" cy="85"/>
            </a:xfrm>
            <a:grpFill/>
          </p:grpSpPr>
          <p:sp>
            <p:nvSpPr>
              <p:cNvPr id="21617" name="Line 32"/>
              <p:cNvSpPr>
                <a:spLocks noChangeShapeType="1"/>
              </p:cNvSpPr>
              <p:nvPr/>
            </p:nvSpPr>
            <p:spPr bwMode="auto">
              <a:xfrm flipH="1">
                <a:off x="5153" y="3323"/>
                <a:ext cx="2" cy="45"/>
              </a:xfrm>
              <a:prstGeom prst="line">
                <a:avLst/>
              </a:prstGeom>
              <a:grpFill/>
              <a:ln w="12700">
                <a:solidFill>
                  <a:srgbClr val="00CC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ZapfDingbats" pitchFamily="82" charset="2"/>
                </a:endParaRPr>
              </a:p>
            </p:txBody>
          </p:sp>
          <p:sp>
            <p:nvSpPr>
              <p:cNvPr id="21618" name="AutoShape 33"/>
              <p:cNvSpPr>
                <a:spLocks noChangeArrowheads="1"/>
              </p:cNvSpPr>
              <p:nvPr/>
            </p:nvSpPr>
            <p:spPr bwMode="auto">
              <a:xfrm flipV="1">
                <a:off x="5127" y="3283"/>
                <a:ext cx="54" cy="63"/>
              </a:xfrm>
              <a:prstGeom prst="triangle">
                <a:avLst>
                  <a:gd name="adj" fmla="val 50000"/>
                </a:avLst>
              </a:prstGeom>
              <a:grpFill/>
              <a:ln w="12700">
                <a:solidFill>
                  <a:srgbClr val="00CC00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3200" b="1">
                  <a:solidFill>
                    <a:prstClr val="black"/>
                  </a:solidFill>
                  <a:latin typeface="ZapfDingbats" pitchFamily="82" charset="2"/>
                </a:endParaRPr>
              </a:p>
            </p:txBody>
          </p:sp>
        </p:grpSp>
        <p:sp>
          <p:nvSpPr>
            <p:cNvPr id="127" name="Rectangle 126"/>
            <p:cNvSpPr/>
            <p:nvPr/>
          </p:nvSpPr>
          <p:spPr>
            <a:xfrm>
              <a:off x="4142547" y="2971980"/>
              <a:ext cx="171056" cy="114120"/>
            </a:xfrm>
            <a:prstGeom prst="rect">
              <a:avLst/>
            </a:prstGeom>
            <a:grpFill/>
            <a:ln>
              <a:solidFill>
                <a:srgbClr val="00CC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3200" b="1">
                <a:solidFill>
                  <a:prstClr val="white"/>
                </a:solidFill>
              </a:endParaRPr>
            </a:p>
          </p:txBody>
        </p:sp>
      </p:grpSp>
      <p:grpSp>
        <p:nvGrpSpPr>
          <p:cNvPr id="26" name="Group 187"/>
          <p:cNvGrpSpPr>
            <a:grpSpLocks/>
          </p:cNvGrpSpPr>
          <p:nvPr/>
        </p:nvGrpSpPr>
        <p:grpSpPr bwMode="auto">
          <a:xfrm>
            <a:off x="2659063" y="2760663"/>
            <a:ext cx="231775" cy="284162"/>
            <a:chOff x="4131511" y="2844436"/>
            <a:chExt cx="200025" cy="241664"/>
          </a:xfrm>
          <a:solidFill>
            <a:srgbClr val="00CC00"/>
          </a:solidFill>
        </p:grpSpPr>
        <p:grpSp>
          <p:nvGrpSpPr>
            <p:cNvPr id="27" name="Group 31"/>
            <p:cNvGrpSpPr>
              <a:grpSpLocks/>
            </p:cNvGrpSpPr>
            <p:nvPr/>
          </p:nvGrpSpPr>
          <p:grpSpPr bwMode="auto">
            <a:xfrm>
              <a:off x="4130372" y="2844474"/>
              <a:ext cx="66663" cy="120651"/>
              <a:chOff x="5127" y="3283"/>
              <a:chExt cx="54" cy="85"/>
            </a:xfrm>
            <a:grpFill/>
          </p:grpSpPr>
          <p:sp>
            <p:nvSpPr>
              <p:cNvPr id="21611" name="Line 32"/>
              <p:cNvSpPr>
                <a:spLocks noChangeShapeType="1"/>
              </p:cNvSpPr>
              <p:nvPr/>
            </p:nvSpPr>
            <p:spPr bwMode="auto">
              <a:xfrm flipH="1">
                <a:off x="5153" y="3323"/>
                <a:ext cx="2" cy="45"/>
              </a:xfrm>
              <a:prstGeom prst="line">
                <a:avLst/>
              </a:prstGeom>
              <a:grpFill/>
              <a:ln w="12700">
                <a:solidFill>
                  <a:srgbClr val="00CC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ZapfDingbats" pitchFamily="82" charset="2"/>
                </a:endParaRPr>
              </a:p>
            </p:txBody>
          </p:sp>
          <p:sp>
            <p:nvSpPr>
              <p:cNvPr id="21612" name="AutoShape 33"/>
              <p:cNvSpPr>
                <a:spLocks noChangeArrowheads="1"/>
              </p:cNvSpPr>
              <p:nvPr/>
            </p:nvSpPr>
            <p:spPr bwMode="auto">
              <a:xfrm flipV="1">
                <a:off x="5127" y="3283"/>
                <a:ext cx="54" cy="63"/>
              </a:xfrm>
              <a:prstGeom prst="triangle">
                <a:avLst>
                  <a:gd name="adj" fmla="val 50000"/>
                </a:avLst>
              </a:prstGeom>
              <a:grpFill/>
              <a:ln w="12700">
                <a:solidFill>
                  <a:srgbClr val="00CC00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3200" b="1">
                  <a:solidFill>
                    <a:prstClr val="black"/>
                  </a:solidFill>
                  <a:latin typeface="ZapfDingbats" pitchFamily="82" charset="2"/>
                </a:endParaRPr>
              </a:p>
            </p:txBody>
          </p:sp>
        </p:grpSp>
        <p:grpSp>
          <p:nvGrpSpPr>
            <p:cNvPr id="28" name="Group 31"/>
            <p:cNvGrpSpPr>
              <a:grpSpLocks/>
            </p:cNvGrpSpPr>
            <p:nvPr/>
          </p:nvGrpSpPr>
          <p:grpSpPr bwMode="auto">
            <a:xfrm>
              <a:off x="4195904" y="2844474"/>
              <a:ext cx="66663" cy="120651"/>
              <a:chOff x="5127" y="3283"/>
              <a:chExt cx="54" cy="85"/>
            </a:xfrm>
            <a:grpFill/>
          </p:grpSpPr>
          <p:sp>
            <p:nvSpPr>
              <p:cNvPr id="21609" name="Line 32"/>
              <p:cNvSpPr>
                <a:spLocks noChangeShapeType="1"/>
              </p:cNvSpPr>
              <p:nvPr/>
            </p:nvSpPr>
            <p:spPr bwMode="auto">
              <a:xfrm flipH="1">
                <a:off x="5153" y="3323"/>
                <a:ext cx="2" cy="45"/>
              </a:xfrm>
              <a:prstGeom prst="line">
                <a:avLst/>
              </a:prstGeom>
              <a:grpFill/>
              <a:ln w="12700">
                <a:solidFill>
                  <a:srgbClr val="00CC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ZapfDingbats" pitchFamily="82" charset="2"/>
                </a:endParaRPr>
              </a:p>
            </p:txBody>
          </p:sp>
          <p:sp>
            <p:nvSpPr>
              <p:cNvPr id="21610" name="AutoShape 33"/>
              <p:cNvSpPr>
                <a:spLocks noChangeArrowheads="1"/>
              </p:cNvSpPr>
              <p:nvPr/>
            </p:nvSpPr>
            <p:spPr bwMode="auto">
              <a:xfrm flipV="1">
                <a:off x="5127" y="3283"/>
                <a:ext cx="54" cy="63"/>
              </a:xfrm>
              <a:prstGeom prst="triangle">
                <a:avLst>
                  <a:gd name="adj" fmla="val 50000"/>
                </a:avLst>
              </a:prstGeom>
              <a:grpFill/>
              <a:ln w="12700">
                <a:solidFill>
                  <a:srgbClr val="00CC00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3200" b="1">
                  <a:solidFill>
                    <a:prstClr val="black"/>
                  </a:solidFill>
                  <a:latin typeface="ZapfDingbats" pitchFamily="82" charset="2"/>
                </a:endParaRPr>
              </a:p>
            </p:txBody>
          </p:sp>
        </p:grpSp>
        <p:grpSp>
          <p:nvGrpSpPr>
            <p:cNvPr id="29" name="Group 31"/>
            <p:cNvGrpSpPr>
              <a:grpSpLocks/>
            </p:cNvGrpSpPr>
            <p:nvPr/>
          </p:nvGrpSpPr>
          <p:grpSpPr bwMode="auto">
            <a:xfrm>
              <a:off x="4263722" y="2844474"/>
              <a:ext cx="66663" cy="120651"/>
              <a:chOff x="5127" y="3283"/>
              <a:chExt cx="54" cy="85"/>
            </a:xfrm>
            <a:grpFill/>
          </p:grpSpPr>
          <p:sp>
            <p:nvSpPr>
              <p:cNvPr id="21607" name="Line 32"/>
              <p:cNvSpPr>
                <a:spLocks noChangeShapeType="1"/>
              </p:cNvSpPr>
              <p:nvPr/>
            </p:nvSpPr>
            <p:spPr bwMode="auto">
              <a:xfrm flipH="1">
                <a:off x="5153" y="3323"/>
                <a:ext cx="2" cy="45"/>
              </a:xfrm>
              <a:prstGeom prst="line">
                <a:avLst/>
              </a:prstGeom>
              <a:grpFill/>
              <a:ln w="12700">
                <a:solidFill>
                  <a:srgbClr val="00CC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ZapfDingbats" pitchFamily="82" charset="2"/>
                </a:endParaRPr>
              </a:p>
            </p:txBody>
          </p:sp>
          <p:sp>
            <p:nvSpPr>
              <p:cNvPr id="21608" name="AutoShape 33"/>
              <p:cNvSpPr>
                <a:spLocks noChangeArrowheads="1"/>
              </p:cNvSpPr>
              <p:nvPr/>
            </p:nvSpPr>
            <p:spPr bwMode="auto">
              <a:xfrm flipV="1">
                <a:off x="5127" y="3283"/>
                <a:ext cx="54" cy="63"/>
              </a:xfrm>
              <a:prstGeom prst="triangle">
                <a:avLst>
                  <a:gd name="adj" fmla="val 50000"/>
                </a:avLst>
              </a:prstGeom>
              <a:grpFill/>
              <a:ln w="12700">
                <a:solidFill>
                  <a:srgbClr val="00CC00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3200" b="1">
                  <a:solidFill>
                    <a:prstClr val="black"/>
                  </a:solidFill>
                  <a:latin typeface="ZapfDingbats" pitchFamily="82" charset="2"/>
                </a:endParaRPr>
              </a:p>
            </p:txBody>
          </p:sp>
        </p:grpSp>
        <p:sp>
          <p:nvSpPr>
            <p:cNvPr id="138" name="Rectangle 137"/>
            <p:cNvSpPr/>
            <p:nvPr/>
          </p:nvSpPr>
          <p:spPr>
            <a:xfrm>
              <a:off x="4142471" y="2972693"/>
              <a:ext cx="171254" cy="113407"/>
            </a:xfrm>
            <a:prstGeom prst="rect">
              <a:avLst/>
            </a:prstGeom>
            <a:grpFill/>
            <a:ln>
              <a:solidFill>
                <a:srgbClr val="00CC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3200" b="1">
                <a:solidFill>
                  <a:prstClr val="white"/>
                </a:solidFill>
              </a:endParaRPr>
            </a:p>
          </p:txBody>
        </p:sp>
      </p:grpSp>
      <p:grpSp>
        <p:nvGrpSpPr>
          <p:cNvPr id="30" name="Group 147"/>
          <p:cNvGrpSpPr>
            <a:grpSpLocks/>
          </p:cNvGrpSpPr>
          <p:nvPr/>
        </p:nvGrpSpPr>
        <p:grpSpPr bwMode="auto">
          <a:xfrm>
            <a:off x="3071813" y="3189288"/>
            <a:ext cx="527050" cy="338137"/>
            <a:chOff x="4220080" y="3422125"/>
            <a:chExt cx="527962" cy="337924"/>
          </a:xfrm>
        </p:grpSpPr>
        <p:pic>
          <p:nvPicPr>
            <p:cNvPr id="21600" name="Picture 14" descr="C:\Program Files\Common Files\Microsoft Shared\Clipart\cagcat50\TN00332_.wmf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220080" y="3479508"/>
              <a:ext cx="527962" cy="2805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1601" name="Line 15"/>
            <p:cNvSpPr>
              <a:spLocks noChangeShapeType="1"/>
            </p:cNvSpPr>
            <p:nvPr/>
          </p:nvSpPr>
          <p:spPr bwMode="auto">
            <a:xfrm flipH="1">
              <a:off x="4623815" y="3422125"/>
              <a:ext cx="2218" cy="8501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 sz="3200" b="1">
                <a:solidFill>
                  <a:prstClr val="black"/>
                </a:solidFill>
                <a:latin typeface="ZapfDingbats" pitchFamily="82" charset="2"/>
              </a:endParaRPr>
            </a:p>
          </p:txBody>
        </p:sp>
        <p:sp>
          <p:nvSpPr>
            <p:cNvPr id="21602" name="Line 15"/>
            <p:cNvSpPr>
              <a:spLocks noChangeShapeType="1"/>
            </p:cNvSpPr>
            <p:nvPr/>
          </p:nvSpPr>
          <p:spPr bwMode="auto">
            <a:xfrm flipH="1">
              <a:off x="4563920" y="3422125"/>
              <a:ext cx="2219" cy="8501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 sz="3200" b="1">
                <a:solidFill>
                  <a:prstClr val="black"/>
                </a:solidFill>
                <a:latin typeface="ZapfDingbats" pitchFamily="82" charset="2"/>
              </a:endParaRPr>
            </a:p>
          </p:txBody>
        </p:sp>
      </p:grpSp>
      <p:sp>
        <p:nvSpPr>
          <p:cNvPr id="21527" name="Line 42"/>
          <p:cNvSpPr>
            <a:spLocks noChangeShapeType="1"/>
          </p:cNvSpPr>
          <p:nvPr/>
        </p:nvSpPr>
        <p:spPr bwMode="auto">
          <a:xfrm flipH="1">
            <a:off x="2120900" y="2459038"/>
            <a:ext cx="1588" cy="8255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 sz="3200" b="1">
              <a:solidFill>
                <a:prstClr val="black"/>
              </a:solidFill>
              <a:latin typeface="ZapfDingbats" pitchFamily="82" charset="2"/>
            </a:endParaRPr>
          </a:p>
        </p:txBody>
      </p:sp>
      <p:pic>
        <p:nvPicPr>
          <p:cNvPr id="21528" name="Picture 41" descr="C:\Program Files\Common Files\Microsoft Shared\Clipart\cagcat50\TN00332_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49500" y="3157538"/>
            <a:ext cx="525463" cy="280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29" name="Line 15"/>
          <p:cNvSpPr>
            <a:spLocks noChangeShapeType="1"/>
          </p:cNvSpPr>
          <p:nvPr/>
        </p:nvSpPr>
        <p:spPr bwMode="auto">
          <a:xfrm flipH="1">
            <a:off x="2686050" y="3090863"/>
            <a:ext cx="3175" cy="84137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 sz="3200" b="1">
              <a:solidFill>
                <a:prstClr val="black"/>
              </a:solidFill>
              <a:latin typeface="ZapfDingbats" pitchFamily="82" charset="2"/>
            </a:endParaRPr>
          </a:p>
        </p:txBody>
      </p:sp>
      <p:grpSp>
        <p:nvGrpSpPr>
          <p:cNvPr id="31" name="Group 115"/>
          <p:cNvGrpSpPr>
            <a:grpSpLocks/>
          </p:cNvGrpSpPr>
          <p:nvPr/>
        </p:nvGrpSpPr>
        <p:grpSpPr bwMode="auto">
          <a:xfrm>
            <a:off x="3816875" y="1586204"/>
            <a:ext cx="1165768" cy="981971"/>
            <a:chOff x="1539216" y="2122641"/>
            <a:chExt cx="834412" cy="733145"/>
          </a:xfrm>
        </p:grpSpPr>
        <p:grpSp>
          <p:nvGrpSpPr>
            <p:cNvPr id="32" name="Group 113"/>
            <p:cNvGrpSpPr>
              <a:grpSpLocks/>
            </p:cNvGrpSpPr>
            <p:nvPr/>
          </p:nvGrpSpPr>
          <p:grpSpPr bwMode="auto">
            <a:xfrm>
              <a:off x="1720641" y="2385248"/>
              <a:ext cx="440874" cy="470538"/>
              <a:chOff x="396798" y="4446889"/>
              <a:chExt cx="440874" cy="470538"/>
            </a:xfrm>
          </p:grpSpPr>
          <p:sp>
            <p:nvSpPr>
              <p:cNvPr id="115" name="Oval 114"/>
              <p:cNvSpPr/>
              <p:nvPr/>
            </p:nvSpPr>
            <p:spPr>
              <a:xfrm>
                <a:off x="396798" y="4446889"/>
                <a:ext cx="440874" cy="470538"/>
              </a:xfrm>
              <a:prstGeom prst="ellipse">
                <a:avLst/>
              </a:prstGeom>
              <a:noFill/>
              <a:ln w="28575">
                <a:solidFill>
                  <a:srgbClr val="99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sz="3200" b="1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117" name="Rectangle 116"/>
              <p:cNvSpPr/>
              <p:nvPr/>
            </p:nvSpPr>
            <p:spPr>
              <a:xfrm flipH="1">
                <a:off x="568374" y="4648375"/>
                <a:ext cx="117035" cy="104301"/>
              </a:xfrm>
              <a:prstGeom prst="rect">
                <a:avLst/>
              </a:prstGeom>
              <a:solidFill>
                <a:srgbClr val="990000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sz="3200" b="1">
                  <a:solidFill>
                    <a:prstClr val="white"/>
                  </a:solidFill>
                  <a:latin typeface="Calibri"/>
                </a:endParaRPr>
              </a:p>
            </p:txBody>
          </p:sp>
          <p:cxnSp>
            <p:nvCxnSpPr>
              <p:cNvPr id="118" name="Straight Connector 117"/>
              <p:cNvCxnSpPr/>
              <p:nvPr/>
            </p:nvCxnSpPr>
            <p:spPr>
              <a:xfrm rot="5400000">
                <a:off x="566665" y="4618152"/>
                <a:ext cx="110226" cy="0"/>
              </a:xfrm>
              <a:prstGeom prst="line">
                <a:avLst/>
              </a:prstGeom>
              <a:ln>
                <a:solidFill>
                  <a:srgbClr val="C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14" name="TextBox 113"/>
            <p:cNvSpPr txBox="1"/>
            <p:nvPr/>
          </p:nvSpPr>
          <p:spPr>
            <a:xfrm>
              <a:off x="1539216" y="2122641"/>
              <a:ext cx="834412" cy="252766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sz="1600" b="1" dirty="0">
                  <a:solidFill>
                    <a:srgbClr val="990000"/>
                  </a:solidFill>
                  <a:latin typeface="Calibri"/>
                </a:rPr>
                <a:t>Pico/</a:t>
              </a:r>
              <a:r>
                <a:rPr lang="en-US" sz="1600" b="1" dirty="0" err="1">
                  <a:solidFill>
                    <a:srgbClr val="990000"/>
                  </a:solidFill>
                  <a:latin typeface="Calibri"/>
                </a:rPr>
                <a:t>Femto</a:t>
              </a:r>
              <a:endParaRPr lang="en-US" sz="1600" b="1" dirty="0">
                <a:solidFill>
                  <a:srgbClr val="990000"/>
                </a:solidFill>
                <a:latin typeface="Calibri"/>
              </a:endParaRPr>
            </a:p>
          </p:txBody>
        </p:sp>
      </p:grpSp>
      <p:grpSp>
        <p:nvGrpSpPr>
          <p:cNvPr id="33" name="Group 136"/>
          <p:cNvGrpSpPr>
            <a:grpSpLocks/>
          </p:cNvGrpSpPr>
          <p:nvPr/>
        </p:nvGrpSpPr>
        <p:grpSpPr bwMode="auto">
          <a:xfrm>
            <a:off x="3265488" y="1924978"/>
            <a:ext cx="820737" cy="916647"/>
            <a:chOff x="3375186" y="2084509"/>
            <a:chExt cx="587533" cy="683829"/>
          </a:xfrm>
        </p:grpSpPr>
        <p:grpSp>
          <p:nvGrpSpPr>
            <p:cNvPr id="34" name="Group 132"/>
            <p:cNvGrpSpPr>
              <a:grpSpLocks/>
            </p:cNvGrpSpPr>
            <p:nvPr/>
          </p:nvGrpSpPr>
          <p:grpSpPr bwMode="auto">
            <a:xfrm>
              <a:off x="3375186" y="2321860"/>
              <a:ext cx="587533" cy="446478"/>
              <a:chOff x="3397131" y="2321860"/>
              <a:chExt cx="587533" cy="446478"/>
            </a:xfrm>
          </p:grpSpPr>
          <p:sp>
            <p:nvSpPr>
              <p:cNvPr id="123" name="Rectangle 122"/>
              <p:cNvSpPr/>
              <p:nvPr/>
            </p:nvSpPr>
            <p:spPr bwMode="auto">
              <a:xfrm>
                <a:off x="3557367" y="2434367"/>
                <a:ext cx="103415" cy="65136"/>
              </a:xfrm>
              <a:prstGeom prst="rect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sz="3200" b="1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35" name="Group 131"/>
              <p:cNvGrpSpPr>
                <a:grpSpLocks/>
              </p:cNvGrpSpPr>
              <p:nvPr/>
            </p:nvGrpSpPr>
            <p:grpSpPr bwMode="auto">
              <a:xfrm>
                <a:off x="3397131" y="2321860"/>
                <a:ext cx="587533" cy="446478"/>
                <a:chOff x="3397131" y="2321860"/>
                <a:chExt cx="587533" cy="446478"/>
              </a:xfrm>
            </p:grpSpPr>
            <p:grpSp>
              <p:nvGrpSpPr>
                <p:cNvPr id="36" name="Group 31"/>
                <p:cNvGrpSpPr>
                  <a:grpSpLocks/>
                </p:cNvGrpSpPr>
                <p:nvPr/>
              </p:nvGrpSpPr>
              <p:grpSpPr bwMode="auto">
                <a:xfrm>
                  <a:off x="3579888" y="2321860"/>
                  <a:ext cx="55023" cy="106995"/>
                  <a:chOff x="5127" y="3283"/>
                  <a:chExt cx="54" cy="85"/>
                </a:xfrm>
                <a:solidFill>
                  <a:srgbClr val="7030A0"/>
                </a:solidFill>
              </p:grpSpPr>
              <p:sp>
                <p:nvSpPr>
                  <p:cNvPr id="126" name="Line 32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5153" y="3323"/>
                    <a:ext cx="2" cy="45"/>
                  </a:xfrm>
                  <a:prstGeom prst="line">
                    <a:avLst/>
                  </a:prstGeom>
                  <a:grpFill/>
                  <a:ln w="12700">
                    <a:solidFill>
                      <a:srgbClr val="7030A0"/>
                    </a:solidFill>
                    <a:round/>
                    <a:headEnd type="none" w="sm" len="sm"/>
                    <a:tailEnd type="none" w="sm" len="sm"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 sz="3200" b="1">
                      <a:solidFill>
                        <a:prstClr val="black"/>
                      </a:solidFill>
                      <a:latin typeface="ZapfDingbats" pitchFamily="82" charset="2"/>
                    </a:endParaRPr>
                  </a:p>
                </p:txBody>
              </p:sp>
              <p:sp>
                <p:nvSpPr>
                  <p:cNvPr id="128" name="AutoShape 33"/>
                  <p:cNvSpPr>
                    <a:spLocks noChangeArrowheads="1"/>
                  </p:cNvSpPr>
                  <p:nvPr/>
                </p:nvSpPr>
                <p:spPr bwMode="auto">
                  <a:xfrm flipV="1">
                    <a:off x="5127" y="3283"/>
                    <a:ext cx="54" cy="63"/>
                  </a:xfrm>
                  <a:prstGeom prst="triangle">
                    <a:avLst>
                      <a:gd name="adj" fmla="val 50000"/>
                    </a:avLst>
                  </a:prstGeom>
                  <a:grpFill/>
                  <a:ln w="12700">
                    <a:solidFill>
                      <a:srgbClr val="7030A0"/>
                    </a:solidFill>
                    <a:miter lim="800000"/>
                    <a:headEnd type="none" w="sm" len="sm"/>
                    <a:tailEnd type="none" w="sm" len="sm"/>
                  </a:ln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 sz="3200" b="1">
                      <a:solidFill>
                        <a:prstClr val="black"/>
                      </a:solidFill>
                      <a:latin typeface="ZapfDingbats" pitchFamily="82" charset="2"/>
                    </a:endParaRPr>
                  </a:p>
                </p:txBody>
              </p:sp>
            </p:grpSp>
            <p:sp>
              <p:nvSpPr>
                <p:cNvPr id="131" name="TextBox 130"/>
                <p:cNvSpPr txBox="1"/>
                <p:nvPr/>
              </p:nvSpPr>
              <p:spPr>
                <a:xfrm>
                  <a:off x="3397131" y="2460422"/>
                  <a:ext cx="587533" cy="307916"/>
                </a:xfrm>
                <a:prstGeom prst="rect">
                  <a:avLst/>
                </a:prstGeom>
                <a:noFill/>
              </p:spPr>
              <p:txBody>
                <a:bodyPr wrap="none">
                  <a:spAutoFit/>
                </a:bodyPr>
                <a:lstStyle/>
                <a:p>
                  <a:pPr>
                    <a:defRPr/>
                  </a:pPr>
                  <a:r>
                    <a:rPr lang="en-US" sz="1400" b="1" dirty="0">
                      <a:solidFill>
                        <a:srgbClr val="7030A0"/>
                      </a:solidFill>
                      <a:latin typeface="Calibri"/>
                    </a:rPr>
                    <a:t>Relay</a:t>
                  </a:r>
                </a:p>
              </p:txBody>
            </p:sp>
          </p:grpSp>
        </p:grpSp>
        <p:cxnSp>
          <p:nvCxnSpPr>
            <p:cNvPr id="136" name="Straight Connector 135"/>
            <p:cNvCxnSpPr>
              <a:stCxn id="128" idx="4"/>
              <a:endCxn id="21632" idx="2"/>
            </p:cNvCxnSpPr>
            <p:nvPr/>
          </p:nvCxnSpPr>
          <p:spPr>
            <a:xfrm rot="16200000" flipH="1">
              <a:off x="3698637" y="2235922"/>
              <a:ext cx="21317" cy="193193"/>
            </a:xfrm>
            <a:prstGeom prst="line">
              <a:avLst/>
            </a:prstGeom>
            <a:ln>
              <a:solidFill>
                <a:srgbClr val="7030A0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9" name="Straight Connector 178"/>
            <p:cNvCxnSpPr>
              <a:stCxn id="21565" idx="1"/>
              <a:endCxn id="128" idx="3"/>
            </p:cNvCxnSpPr>
            <p:nvPr/>
          </p:nvCxnSpPr>
          <p:spPr>
            <a:xfrm rot="16200000" flipH="1" flipV="1">
              <a:off x="3474519" y="2195446"/>
              <a:ext cx="237351" cy="15478"/>
            </a:xfrm>
            <a:prstGeom prst="line">
              <a:avLst/>
            </a:prstGeom>
            <a:ln>
              <a:solidFill>
                <a:srgbClr val="7030A0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7" name="Group 161"/>
          <p:cNvGrpSpPr>
            <a:grpSpLocks/>
          </p:cNvGrpSpPr>
          <p:nvPr/>
        </p:nvGrpSpPr>
        <p:grpSpPr bwMode="auto">
          <a:xfrm>
            <a:off x="3494088" y="3022600"/>
            <a:ext cx="1212850" cy="769938"/>
            <a:chOff x="4499565" y="3218558"/>
            <a:chExt cx="1212537" cy="769648"/>
          </a:xfrm>
        </p:grpSpPr>
        <p:grpSp>
          <p:nvGrpSpPr>
            <p:cNvPr id="38" name="Group 141"/>
            <p:cNvGrpSpPr>
              <a:grpSpLocks/>
            </p:cNvGrpSpPr>
            <p:nvPr/>
          </p:nvGrpSpPr>
          <p:grpSpPr bwMode="auto">
            <a:xfrm>
              <a:off x="5235687" y="3218558"/>
              <a:ext cx="144038" cy="237685"/>
              <a:chOff x="6989724" y="2896505"/>
              <a:chExt cx="144038" cy="237685"/>
            </a:xfrm>
          </p:grpSpPr>
          <p:sp>
            <p:nvSpPr>
              <p:cNvPr id="134" name="Rectangle 133"/>
              <p:cNvSpPr/>
              <p:nvPr/>
            </p:nvSpPr>
            <p:spPr bwMode="auto">
              <a:xfrm>
                <a:off x="6990012" y="3047261"/>
                <a:ext cx="144425" cy="87279"/>
              </a:xfrm>
              <a:prstGeom prst="rect">
                <a:avLst/>
              </a:prstGeom>
              <a:solidFill>
                <a:srgbClr val="CC66FF"/>
              </a:solidFill>
              <a:ln>
                <a:solidFill>
                  <a:srgbClr val="CC66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sz="3200" b="1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39" name="Group 31"/>
              <p:cNvGrpSpPr>
                <a:grpSpLocks/>
              </p:cNvGrpSpPr>
              <p:nvPr/>
            </p:nvGrpSpPr>
            <p:grpSpPr bwMode="auto">
              <a:xfrm>
                <a:off x="7020922" y="2896505"/>
                <a:ext cx="76892" cy="143241"/>
                <a:chOff x="5127" y="3283"/>
                <a:chExt cx="54" cy="85"/>
              </a:xfrm>
              <a:solidFill>
                <a:srgbClr val="7030A0"/>
              </a:solidFill>
            </p:grpSpPr>
            <p:sp>
              <p:nvSpPr>
                <p:cNvPr id="140" name="Line 32"/>
                <p:cNvSpPr>
                  <a:spLocks noChangeShapeType="1"/>
                </p:cNvSpPr>
                <p:nvPr/>
              </p:nvSpPr>
              <p:spPr bwMode="auto">
                <a:xfrm flipH="1">
                  <a:off x="5153" y="3323"/>
                  <a:ext cx="2" cy="45"/>
                </a:xfrm>
                <a:prstGeom prst="line">
                  <a:avLst/>
                </a:prstGeom>
                <a:grpFill/>
                <a:ln w="12700">
                  <a:solidFill>
                    <a:srgbClr val="7030A0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 sz="3200" b="1">
                    <a:solidFill>
                      <a:prstClr val="black"/>
                    </a:solidFill>
                    <a:latin typeface="ZapfDingbats" pitchFamily="82" charset="2"/>
                  </a:endParaRPr>
                </a:p>
              </p:txBody>
            </p:sp>
            <p:sp>
              <p:nvSpPr>
                <p:cNvPr id="141" name="AutoShape 33"/>
                <p:cNvSpPr>
                  <a:spLocks noChangeArrowheads="1"/>
                </p:cNvSpPr>
                <p:nvPr/>
              </p:nvSpPr>
              <p:spPr bwMode="auto">
                <a:xfrm flipV="1">
                  <a:off x="5127" y="3283"/>
                  <a:ext cx="54" cy="63"/>
                </a:xfrm>
                <a:prstGeom prst="triangle">
                  <a:avLst>
                    <a:gd name="adj" fmla="val 50000"/>
                  </a:avLst>
                </a:prstGeom>
                <a:solidFill>
                  <a:srgbClr val="CC66FF"/>
                </a:solidFill>
                <a:ln w="12700">
                  <a:solidFill>
                    <a:srgbClr val="CC66FF"/>
                  </a:solidFill>
                  <a:miter lim="800000"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sz="3200" b="1">
                    <a:solidFill>
                      <a:prstClr val="black"/>
                    </a:solidFill>
                    <a:latin typeface="ZapfDingbats" pitchFamily="82" charset="2"/>
                  </a:endParaRPr>
                </a:p>
              </p:txBody>
            </p:sp>
          </p:grpSp>
        </p:grpSp>
        <p:sp>
          <p:nvSpPr>
            <p:cNvPr id="139" name="TextBox 138"/>
            <p:cNvSpPr txBox="1"/>
            <p:nvPr/>
          </p:nvSpPr>
          <p:spPr>
            <a:xfrm>
              <a:off x="5223278" y="3467702"/>
              <a:ext cx="488824" cy="307859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400" b="1" dirty="0">
                  <a:solidFill>
                    <a:srgbClr val="CC66FF"/>
                  </a:solidFill>
                  <a:latin typeface="Calibri"/>
                </a:rPr>
                <a:t>DAS</a:t>
              </a:r>
            </a:p>
          </p:txBody>
        </p:sp>
        <p:grpSp>
          <p:nvGrpSpPr>
            <p:cNvPr id="40" name="Group 142"/>
            <p:cNvGrpSpPr>
              <a:grpSpLocks/>
            </p:cNvGrpSpPr>
            <p:nvPr/>
          </p:nvGrpSpPr>
          <p:grpSpPr bwMode="auto">
            <a:xfrm>
              <a:off x="5175302" y="3750521"/>
              <a:ext cx="144038" cy="237685"/>
              <a:chOff x="6989724" y="2896505"/>
              <a:chExt cx="144038" cy="237685"/>
            </a:xfrm>
          </p:grpSpPr>
          <p:sp>
            <p:nvSpPr>
              <p:cNvPr id="144" name="Rectangle 143"/>
              <p:cNvSpPr/>
              <p:nvPr/>
            </p:nvSpPr>
            <p:spPr bwMode="auto">
              <a:xfrm>
                <a:off x="6990088" y="3046910"/>
                <a:ext cx="144425" cy="87280"/>
              </a:xfrm>
              <a:prstGeom prst="rect">
                <a:avLst/>
              </a:prstGeom>
              <a:solidFill>
                <a:srgbClr val="CC66FF"/>
              </a:solidFill>
              <a:ln>
                <a:solidFill>
                  <a:srgbClr val="CC66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sz="3200" b="1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41" name="Group 31"/>
              <p:cNvGrpSpPr>
                <a:grpSpLocks/>
              </p:cNvGrpSpPr>
              <p:nvPr/>
            </p:nvGrpSpPr>
            <p:grpSpPr bwMode="auto">
              <a:xfrm>
                <a:off x="7021302" y="2896467"/>
                <a:ext cx="76896" cy="143240"/>
                <a:chOff x="5127" y="3283"/>
                <a:chExt cx="54" cy="85"/>
              </a:xfrm>
              <a:solidFill>
                <a:srgbClr val="7030A0"/>
              </a:solidFill>
            </p:grpSpPr>
            <p:sp>
              <p:nvSpPr>
                <p:cNvPr id="146" name="Line 32"/>
                <p:cNvSpPr>
                  <a:spLocks noChangeShapeType="1"/>
                </p:cNvSpPr>
                <p:nvPr/>
              </p:nvSpPr>
              <p:spPr bwMode="auto">
                <a:xfrm flipH="1">
                  <a:off x="5153" y="3323"/>
                  <a:ext cx="2" cy="45"/>
                </a:xfrm>
                <a:prstGeom prst="line">
                  <a:avLst/>
                </a:prstGeom>
                <a:grpFill/>
                <a:ln w="12700">
                  <a:solidFill>
                    <a:srgbClr val="7030A0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 sz="3200" b="1">
                    <a:solidFill>
                      <a:prstClr val="black"/>
                    </a:solidFill>
                    <a:latin typeface="ZapfDingbats" pitchFamily="82" charset="2"/>
                  </a:endParaRPr>
                </a:p>
              </p:txBody>
            </p:sp>
            <p:sp>
              <p:nvSpPr>
                <p:cNvPr id="147" name="AutoShape 33"/>
                <p:cNvSpPr>
                  <a:spLocks noChangeArrowheads="1"/>
                </p:cNvSpPr>
                <p:nvPr/>
              </p:nvSpPr>
              <p:spPr bwMode="auto">
                <a:xfrm flipV="1">
                  <a:off x="5127" y="3283"/>
                  <a:ext cx="54" cy="63"/>
                </a:xfrm>
                <a:prstGeom prst="triangle">
                  <a:avLst>
                    <a:gd name="adj" fmla="val 50000"/>
                  </a:avLst>
                </a:prstGeom>
                <a:solidFill>
                  <a:srgbClr val="CC66FF"/>
                </a:solidFill>
                <a:ln w="12700">
                  <a:solidFill>
                    <a:srgbClr val="CC66FF"/>
                  </a:solidFill>
                  <a:miter lim="800000"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sz="3200" b="1">
                    <a:solidFill>
                      <a:prstClr val="black"/>
                    </a:solidFill>
                    <a:latin typeface="ZapfDingbats" pitchFamily="82" charset="2"/>
                  </a:endParaRPr>
                </a:p>
              </p:txBody>
            </p:sp>
          </p:grpSp>
        </p:grpSp>
        <p:grpSp>
          <p:nvGrpSpPr>
            <p:cNvPr id="42" name="Group 148"/>
            <p:cNvGrpSpPr>
              <a:grpSpLocks/>
            </p:cNvGrpSpPr>
            <p:nvPr/>
          </p:nvGrpSpPr>
          <p:grpSpPr bwMode="auto">
            <a:xfrm>
              <a:off x="4499565" y="3488853"/>
              <a:ext cx="144038" cy="237685"/>
              <a:chOff x="6989724" y="2896505"/>
              <a:chExt cx="144038" cy="237685"/>
            </a:xfrm>
          </p:grpSpPr>
          <p:sp>
            <p:nvSpPr>
              <p:cNvPr id="150" name="Rectangle 149"/>
              <p:cNvSpPr/>
              <p:nvPr/>
            </p:nvSpPr>
            <p:spPr bwMode="auto">
              <a:xfrm>
                <a:off x="6989724" y="3046739"/>
                <a:ext cx="144425" cy="87279"/>
              </a:xfrm>
              <a:prstGeom prst="rect">
                <a:avLst/>
              </a:prstGeom>
              <a:solidFill>
                <a:srgbClr val="CC66FF"/>
              </a:solidFill>
              <a:ln>
                <a:solidFill>
                  <a:srgbClr val="CC66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sz="3200" b="1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43" name="Group 31"/>
              <p:cNvGrpSpPr>
                <a:grpSpLocks/>
              </p:cNvGrpSpPr>
              <p:nvPr/>
            </p:nvGrpSpPr>
            <p:grpSpPr bwMode="auto">
              <a:xfrm>
                <a:off x="7021302" y="2896467"/>
                <a:ext cx="76896" cy="143240"/>
                <a:chOff x="5127" y="3283"/>
                <a:chExt cx="54" cy="85"/>
              </a:xfrm>
              <a:solidFill>
                <a:srgbClr val="7030A0"/>
              </a:solidFill>
            </p:grpSpPr>
            <p:sp>
              <p:nvSpPr>
                <p:cNvPr id="154" name="Line 32"/>
                <p:cNvSpPr>
                  <a:spLocks noChangeShapeType="1"/>
                </p:cNvSpPr>
                <p:nvPr/>
              </p:nvSpPr>
              <p:spPr bwMode="auto">
                <a:xfrm flipH="1">
                  <a:off x="5153" y="3323"/>
                  <a:ext cx="2" cy="45"/>
                </a:xfrm>
                <a:prstGeom prst="line">
                  <a:avLst/>
                </a:prstGeom>
                <a:grpFill/>
                <a:ln w="12700">
                  <a:solidFill>
                    <a:srgbClr val="7030A0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 sz="3200" b="1">
                    <a:solidFill>
                      <a:prstClr val="black"/>
                    </a:solidFill>
                    <a:latin typeface="ZapfDingbats" pitchFamily="82" charset="2"/>
                  </a:endParaRPr>
                </a:p>
              </p:txBody>
            </p:sp>
            <p:sp>
              <p:nvSpPr>
                <p:cNvPr id="155" name="AutoShape 33"/>
                <p:cNvSpPr>
                  <a:spLocks noChangeArrowheads="1"/>
                </p:cNvSpPr>
                <p:nvPr/>
              </p:nvSpPr>
              <p:spPr bwMode="auto">
                <a:xfrm flipV="1">
                  <a:off x="5127" y="3283"/>
                  <a:ext cx="54" cy="63"/>
                </a:xfrm>
                <a:prstGeom prst="triangle">
                  <a:avLst>
                    <a:gd name="adj" fmla="val 50000"/>
                  </a:avLst>
                </a:prstGeom>
                <a:solidFill>
                  <a:srgbClr val="CC66FF"/>
                </a:solidFill>
                <a:ln w="12700">
                  <a:solidFill>
                    <a:srgbClr val="CC66FF"/>
                  </a:solidFill>
                  <a:miter lim="800000"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sz="3200" b="1">
                    <a:solidFill>
                      <a:prstClr val="black"/>
                    </a:solidFill>
                    <a:latin typeface="ZapfDingbats" pitchFamily="82" charset="2"/>
                  </a:endParaRPr>
                </a:p>
              </p:txBody>
            </p:sp>
          </p:grpSp>
        </p:grpSp>
        <p:sp>
          <p:nvSpPr>
            <p:cNvPr id="157" name="Freeform 156"/>
            <p:cNvSpPr/>
            <p:nvPr/>
          </p:nvSpPr>
          <p:spPr>
            <a:xfrm>
              <a:off x="5096311" y="3456593"/>
              <a:ext cx="206322" cy="161864"/>
            </a:xfrm>
            <a:custGeom>
              <a:avLst/>
              <a:gdLst>
                <a:gd name="connsiteX0" fmla="*/ 228121 w 228121"/>
                <a:gd name="connsiteY0" fmla="*/ 0 h 168694"/>
                <a:gd name="connsiteX1" fmla="*/ 136106 w 228121"/>
                <a:gd name="connsiteY1" fmla="*/ 51758 h 168694"/>
                <a:gd name="connsiteX2" fmla="*/ 136106 w 228121"/>
                <a:gd name="connsiteY2" fmla="*/ 51758 h 168694"/>
                <a:gd name="connsiteX3" fmla="*/ 101600 w 228121"/>
                <a:gd name="connsiteY3" fmla="*/ 115019 h 168694"/>
                <a:gd name="connsiteX4" fmla="*/ 15336 w 228121"/>
                <a:gd name="connsiteY4" fmla="*/ 161026 h 168694"/>
                <a:gd name="connsiteX5" fmla="*/ 9585 w 228121"/>
                <a:gd name="connsiteY5" fmla="*/ 161026 h 1686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28121" h="168694">
                  <a:moveTo>
                    <a:pt x="228121" y="0"/>
                  </a:moveTo>
                  <a:lnTo>
                    <a:pt x="136106" y="51758"/>
                  </a:lnTo>
                  <a:lnTo>
                    <a:pt x="136106" y="51758"/>
                  </a:lnTo>
                  <a:cubicBezTo>
                    <a:pt x="130355" y="62302"/>
                    <a:pt x="121728" y="96808"/>
                    <a:pt x="101600" y="115019"/>
                  </a:cubicBezTo>
                  <a:cubicBezTo>
                    <a:pt x="81472" y="133230"/>
                    <a:pt x="30672" y="153358"/>
                    <a:pt x="15336" y="161026"/>
                  </a:cubicBezTo>
                  <a:cubicBezTo>
                    <a:pt x="0" y="168694"/>
                    <a:pt x="4792" y="164860"/>
                    <a:pt x="9585" y="161026"/>
                  </a:cubicBezTo>
                </a:path>
              </a:pathLst>
            </a:custGeom>
            <a:noFill/>
            <a:ln>
              <a:solidFill>
                <a:srgbClr val="CC66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3200" b="1">
                <a:solidFill>
                  <a:prstClr val="black"/>
                </a:solidFill>
              </a:endParaRPr>
            </a:p>
          </p:txBody>
        </p:sp>
        <p:sp>
          <p:nvSpPr>
            <p:cNvPr id="159" name="Freeform 158"/>
            <p:cNvSpPr/>
            <p:nvPr/>
          </p:nvSpPr>
          <p:spPr>
            <a:xfrm>
              <a:off x="4993150" y="3726367"/>
              <a:ext cx="168232" cy="204711"/>
            </a:xfrm>
            <a:custGeom>
              <a:avLst/>
              <a:gdLst>
                <a:gd name="connsiteX0" fmla="*/ 0 w 169012"/>
                <a:gd name="connsiteY0" fmla="*/ 0 h 203682"/>
                <a:gd name="connsiteX1" fmla="*/ 69338 w 169012"/>
                <a:gd name="connsiteY1" fmla="*/ 34670 h 203682"/>
                <a:gd name="connsiteX2" fmla="*/ 95340 w 169012"/>
                <a:gd name="connsiteY2" fmla="*/ 125676 h 203682"/>
                <a:gd name="connsiteX3" fmla="*/ 169012 w 169012"/>
                <a:gd name="connsiteY3" fmla="*/ 203682 h 2036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9012" h="203682">
                  <a:moveTo>
                    <a:pt x="0" y="0"/>
                  </a:moveTo>
                  <a:cubicBezTo>
                    <a:pt x="26724" y="6862"/>
                    <a:pt x="53448" y="13724"/>
                    <a:pt x="69338" y="34670"/>
                  </a:cubicBezTo>
                  <a:cubicBezTo>
                    <a:pt x="85228" y="55616"/>
                    <a:pt x="78728" y="97507"/>
                    <a:pt x="95340" y="125676"/>
                  </a:cubicBezTo>
                  <a:cubicBezTo>
                    <a:pt x="111952" y="153845"/>
                    <a:pt x="140482" y="178763"/>
                    <a:pt x="169012" y="203682"/>
                  </a:cubicBezTo>
                </a:path>
              </a:pathLst>
            </a:custGeom>
            <a:noFill/>
            <a:ln>
              <a:solidFill>
                <a:srgbClr val="CC66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3200" b="1">
                <a:solidFill>
                  <a:prstClr val="black"/>
                </a:solidFill>
              </a:endParaRPr>
            </a:p>
          </p:txBody>
        </p:sp>
        <p:sp>
          <p:nvSpPr>
            <p:cNvPr id="160" name="Freeform 159"/>
            <p:cNvSpPr/>
            <p:nvPr/>
          </p:nvSpPr>
          <p:spPr>
            <a:xfrm>
              <a:off x="4655100" y="3626392"/>
              <a:ext cx="225367" cy="66650"/>
            </a:xfrm>
            <a:custGeom>
              <a:avLst/>
              <a:gdLst>
                <a:gd name="connsiteX0" fmla="*/ 0 w 225350"/>
                <a:gd name="connsiteY0" fmla="*/ 65727 h 65727"/>
                <a:gd name="connsiteX1" fmla="*/ 69339 w 225350"/>
                <a:gd name="connsiteY1" fmla="*/ 5056 h 65727"/>
                <a:gd name="connsiteX2" fmla="*/ 225350 w 225350"/>
                <a:gd name="connsiteY2" fmla="*/ 35392 h 657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25350" h="65727">
                  <a:moveTo>
                    <a:pt x="0" y="65727"/>
                  </a:moveTo>
                  <a:cubicBezTo>
                    <a:pt x="15890" y="37919"/>
                    <a:pt x="31781" y="10112"/>
                    <a:pt x="69339" y="5056"/>
                  </a:cubicBezTo>
                  <a:cubicBezTo>
                    <a:pt x="106897" y="0"/>
                    <a:pt x="166123" y="17696"/>
                    <a:pt x="225350" y="35392"/>
                  </a:cubicBezTo>
                </a:path>
              </a:pathLst>
            </a:custGeom>
            <a:noFill/>
            <a:ln>
              <a:solidFill>
                <a:srgbClr val="CC66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3200" b="1">
                <a:solidFill>
                  <a:prstClr val="black"/>
                </a:solidFill>
              </a:endParaRPr>
            </a:p>
          </p:txBody>
        </p:sp>
      </p:grpSp>
      <p:grpSp>
        <p:nvGrpSpPr>
          <p:cNvPr id="44" name="Group 173"/>
          <p:cNvGrpSpPr>
            <a:grpSpLocks/>
          </p:cNvGrpSpPr>
          <p:nvPr/>
        </p:nvGrpSpPr>
        <p:grpSpPr bwMode="auto">
          <a:xfrm>
            <a:off x="1466805" y="1741961"/>
            <a:ext cx="1809796" cy="1783507"/>
            <a:chOff x="2473194" y="1960098"/>
            <a:chExt cx="1809219" cy="1784382"/>
          </a:xfrm>
        </p:grpSpPr>
        <p:grpSp>
          <p:nvGrpSpPr>
            <p:cNvPr id="45" name="Group 156"/>
            <p:cNvGrpSpPr>
              <a:grpSpLocks/>
            </p:cNvGrpSpPr>
            <p:nvPr/>
          </p:nvGrpSpPr>
          <p:grpSpPr bwMode="auto">
            <a:xfrm>
              <a:off x="2688546" y="2034296"/>
              <a:ext cx="1030188" cy="1275187"/>
              <a:chOff x="3558747" y="2020056"/>
              <a:chExt cx="737233" cy="951744"/>
            </a:xfrm>
          </p:grpSpPr>
          <p:sp>
            <p:nvSpPr>
              <p:cNvPr id="21574" name="Line 44"/>
              <p:cNvSpPr>
                <a:spLocks noChangeShapeType="1"/>
              </p:cNvSpPr>
              <p:nvPr/>
            </p:nvSpPr>
            <p:spPr bwMode="auto">
              <a:xfrm flipV="1">
                <a:off x="3946730" y="2020056"/>
                <a:ext cx="349250" cy="450850"/>
              </a:xfrm>
              <a:prstGeom prst="line">
                <a:avLst/>
              </a:prstGeom>
              <a:noFill/>
              <a:ln w="12700">
                <a:solidFill>
                  <a:srgbClr val="0033CC"/>
                </a:solidFill>
                <a:round/>
                <a:headEnd type="triangle" w="med" len="med"/>
                <a:tailEnd type="triangle" w="med" len="med"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ZapfDingbats" pitchFamily="82" charset="2"/>
                </a:endParaRPr>
              </a:p>
            </p:txBody>
          </p:sp>
          <p:sp>
            <p:nvSpPr>
              <p:cNvPr id="21575" name="Line 45"/>
              <p:cNvSpPr>
                <a:spLocks noChangeShapeType="1"/>
              </p:cNvSpPr>
              <p:nvPr/>
            </p:nvSpPr>
            <p:spPr bwMode="auto">
              <a:xfrm flipH="1">
                <a:off x="3558747" y="2509006"/>
                <a:ext cx="392746" cy="462794"/>
              </a:xfrm>
              <a:prstGeom prst="line">
                <a:avLst/>
              </a:prstGeom>
              <a:noFill/>
              <a:ln w="12700">
                <a:solidFill>
                  <a:srgbClr val="0033CC"/>
                </a:solidFill>
                <a:round/>
                <a:headEnd type="triangle" w="med" len="med"/>
                <a:tailEnd type="triangle" w="med" len="med"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ZapfDingbats" pitchFamily="82" charset="2"/>
                </a:endParaRPr>
              </a:p>
            </p:txBody>
          </p:sp>
          <p:sp>
            <p:nvSpPr>
              <p:cNvPr id="21573" name="Line 43"/>
              <p:cNvSpPr>
                <a:spLocks noChangeShapeType="1"/>
              </p:cNvSpPr>
              <p:nvPr/>
            </p:nvSpPr>
            <p:spPr bwMode="auto">
              <a:xfrm>
                <a:off x="3641555" y="2259682"/>
                <a:ext cx="198455" cy="207142"/>
              </a:xfrm>
              <a:prstGeom prst="line">
                <a:avLst/>
              </a:prstGeom>
              <a:noFill/>
              <a:ln w="12700">
                <a:solidFill>
                  <a:srgbClr val="0033CC"/>
                </a:solidFill>
                <a:round/>
                <a:headEnd type="triangle" w="med" len="med"/>
                <a:tailEnd type="triangle" w="med" len="med"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ZapfDingbats" pitchFamily="82" charset="2"/>
                </a:endParaRPr>
              </a:p>
            </p:txBody>
          </p:sp>
        </p:grpSp>
        <p:grpSp>
          <p:nvGrpSpPr>
            <p:cNvPr id="46" name="Group 167"/>
            <p:cNvGrpSpPr>
              <a:grpSpLocks/>
            </p:cNvGrpSpPr>
            <p:nvPr/>
          </p:nvGrpSpPr>
          <p:grpSpPr bwMode="auto">
            <a:xfrm>
              <a:off x="2473194" y="1960098"/>
              <a:ext cx="1809219" cy="1784382"/>
              <a:chOff x="2473194" y="1960098"/>
              <a:chExt cx="1809219" cy="1784382"/>
            </a:xfrm>
          </p:grpSpPr>
          <p:grpSp>
            <p:nvGrpSpPr>
              <p:cNvPr id="47" name="Group 127"/>
              <p:cNvGrpSpPr>
                <a:grpSpLocks/>
              </p:cNvGrpSpPr>
              <p:nvPr/>
            </p:nvGrpSpPr>
            <p:grpSpPr bwMode="auto">
              <a:xfrm>
                <a:off x="2473194" y="1960098"/>
                <a:ext cx="1614510" cy="1784382"/>
                <a:chOff x="3447466" y="1721223"/>
                <a:chExt cx="1155390" cy="1332232"/>
              </a:xfrm>
            </p:grpSpPr>
            <p:sp>
              <p:nvSpPr>
                <p:cNvPr id="21571" name="Oval 47"/>
                <p:cNvSpPr>
                  <a:spLocks noChangeArrowheads="1"/>
                </p:cNvSpPr>
                <p:nvPr/>
              </p:nvSpPr>
              <p:spPr bwMode="auto">
                <a:xfrm rot="20337739">
                  <a:off x="3447466" y="1721223"/>
                  <a:ext cx="1155390" cy="354629"/>
                </a:xfrm>
                <a:prstGeom prst="ellipse">
                  <a:avLst/>
                </a:prstGeom>
                <a:noFill/>
                <a:ln w="28575">
                  <a:solidFill>
                    <a:srgbClr val="0033CC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endParaRPr lang="en-US" sz="3200" b="1">
                    <a:solidFill>
                      <a:prstClr val="black"/>
                    </a:solidFill>
                    <a:latin typeface="ZapfDingbats" pitchFamily="82" charset="2"/>
                  </a:endParaRPr>
                </a:p>
              </p:txBody>
            </p:sp>
            <p:sp>
              <p:nvSpPr>
                <p:cNvPr id="21572" name="Oval 47"/>
                <p:cNvSpPr>
                  <a:spLocks noChangeArrowheads="1"/>
                </p:cNvSpPr>
                <p:nvPr/>
              </p:nvSpPr>
              <p:spPr bwMode="auto">
                <a:xfrm rot="16943437">
                  <a:off x="3035211" y="2273724"/>
                  <a:ext cx="1204832" cy="354629"/>
                </a:xfrm>
                <a:prstGeom prst="ellipse">
                  <a:avLst/>
                </a:prstGeom>
                <a:noFill/>
                <a:ln w="28575">
                  <a:solidFill>
                    <a:srgbClr val="0033CC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endParaRPr lang="en-US" sz="3200" b="1">
                    <a:solidFill>
                      <a:prstClr val="black"/>
                    </a:solidFill>
                    <a:latin typeface="ZapfDingbats" pitchFamily="82" charset="2"/>
                  </a:endParaRPr>
                </a:p>
              </p:txBody>
            </p:sp>
          </p:grpSp>
          <p:sp>
            <p:nvSpPr>
              <p:cNvPr id="21570" name="TextBox 162"/>
              <p:cNvSpPr txBox="1">
                <a:spLocks noChangeArrowheads="1"/>
              </p:cNvSpPr>
              <p:nvPr/>
            </p:nvSpPr>
            <p:spPr bwMode="auto">
              <a:xfrm>
                <a:off x="3544711" y="2231151"/>
                <a:ext cx="737702" cy="49116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ctr">
                  <a:lnSpc>
                    <a:spcPct val="80000"/>
                  </a:lnSpc>
                </a:pPr>
                <a:r>
                  <a:rPr lang="en-US" sz="1600" b="1">
                    <a:solidFill>
                      <a:srgbClr val="0033CC"/>
                    </a:solidFill>
                    <a:latin typeface="Calibri" pitchFamily="34" charset="0"/>
                    <a:ea typeface="Calibri" pitchFamily="34" charset="0"/>
                    <a:cs typeface="Calibri" pitchFamily="34" charset="0"/>
                  </a:rPr>
                  <a:t>Coop </a:t>
                </a:r>
              </a:p>
              <a:p>
                <a:pPr algn="ctr">
                  <a:lnSpc>
                    <a:spcPct val="80000"/>
                  </a:lnSpc>
                </a:pPr>
                <a:r>
                  <a:rPr lang="en-US" sz="1600" b="1">
                    <a:solidFill>
                      <a:srgbClr val="0033CC"/>
                    </a:solidFill>
                    <a:latin typeface="Calibri" pitchFamily="34" charset="0"/>
                    <a:ea typeface="Calibri" pitchFamily="34" charset="0"/>
                    <a:cs typeface="Calibri" pitchFamily="34" charset="0"/>
                  </a:rPr>
                  <a:t>MIMO</a:t>
                </a:r>
              </a:p>
            </p:txBody>
          </p:sp>
        </p:grpSp>
      </p:grpSp>
      <p:grpSp>
        <p:nvGrpSpPr>
          <p:cNvPr id="48" name="Group 174"/>
          <p:cNvGrpSpPr>
            <a:grpSpLocks/>
          </p:cNvGrpSpPr>
          <p:nvPr/>
        </p:nvGrpSpPr>
        <p:grpSpPr bwMode="auto">
          <a:xfrm>
            <a:off x="3176588" y="1839913"/>
            <a:ext cx="528637" cy="338137"/>
            <a:chOff x="4220080" y="3422125"/>
            <a:chExt cx="527962" cy="337924"/>
          </a:xfrm>
        </p:grpSpPr>
        <p:pic>
          <p:nvPicPr>
            <p:cNvPr id="21564" name="Picture 14" descr="C:\Program Files\Common Files\Microsoft Shared\Clipart\cagcat50\TN00332_.wmf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220080" y="3479508"/>
              <a:ext cx="527962" cy="2805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1565" name="Line 15"/>
            <p:cNvSpPr>
              <a:spLocks noChangeShapeType="1"/>
            </p:cNvSpPr>
            <p:nvPr/>
          </p:nvSpPr>
          <p:spPr bwMode="auto">
            <a:xfrm flipH="1">
              <a:off x="4623815" y="3422125"/>
              <a:ext cx="2218" cy="8501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 sz="3200" b="1">
                <a:solidFill>
                  <a:prstClr val="black"/>
                </a:solidFill>
                <a:latin typeface="ZapfDingbats" pitchFamily="82" charset="2"/>
              </a:endParaRPr>
            </a:p>
          </p:txBody>
        </p:sp>
        <p:sp>
          <p:nvSpPr>
            <p:cNvPr id="21566" name="Line 15"/>
            <p:cNvSpPr>
              <a:spLocks noChangeShapeType="1"/>
            </p:cNvSpPr>
            <p:nvPr/>
          </p:nvSpPr>
          <p:spPr bwMode="auto">
            <a:xfrm flipH="1">
              <a:off x="4563920" y="3422125"/>
              <a:ext cx="2219" cy="8501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 sz="3200" b="1">
                <a:solidFill>
                  <a:prstClr val="black"/>
                </a:solidFill>
                <a:latin typeface="ZapfDingbats" pitchFamily="82" charset="2"/>
              </a:endParaRPr>
            </a:p>
          </p:txBody>
        </p:sp>
      </p:grpSp>
      <p:grpSp>
        <p:nvGrpSpPr>
          <p:cNvPr id="49" name="Group 179"/>
          <p:cNvGrpSpPr>
            <a:grpSpLocks/>
          </p:cNvGrpSpPr>
          <p:nvPr/>
        </p:nvGrpSpPr>
        <p:grpSpPr bwMode="auto">
          <a:xfrm>
            <a:off x="3021013" y="3730625"/>
            <a:ext cx="528637" cy="338138"/>
            <a:chOff x="4220080" y="3422125"/>
            <a:chExt cx="527962" cy="337924"/>
          </a:xfrm>
        </p:grpSpPr>
        <p:pic>
          <p:nvPicPr>
            <p:cNvPr id="21561" name="Picture 14" descr="C:\Program Files\Common Files\Microsoft Shared\Clipart\cagcat50\TN00332_.wmf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220080" y="3479508"/>
              <a:ext cx="527962" cy="2805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1562" name="Line 15"/>
            <p:cNvSpPr>
              <a:spLocks noChangeShapeType="1"/>
            </p:cNvSpPr>
            <p:nvPr/>
          </p:nvSpPr>
          <p:spPr bwMode="auto">
            <a:xfrm flipH="1">
              <a:off x="4623815" y="3422125"/>
              <a:ext cx="2218" cy="8501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 sz="3200" b="1">
                <a:solidFill>
                  <a:prstClr val="black"/>
                </a:solidFill>
                <a:latin typeface="ZapfDingbats" pitchFamily="82" charset="2"/>
              </a:endParaRPr>
            </a:p>
          </p:txBody>
        </p:sp>
        <p:sp>
          <p:nvSpPr>
            <p:cNvPr id="21563" name="Line 15"/>
            <p:cNvSpPr>
              <a:spLocks noChangeShapeType="1"/>
            </p:cNvSpPr>
            <p:nvPr/>
          </p:nvSpPr>
          <p:spPr bwMode="auto">
            <a:xfrm flipH="1">
              <a:off x="4563920" y="3422125"/>
              <a:ext cx="2219" cy="8501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 sz="3200" b="1">
                <a:solidFill>
                  <a:prstClr val="black"/>
                </a:solidFill>
                <a:latin typeface="ZapfDingbats" pitchFamily="82" charset="2"/>
              </a:endParaRPr>
            </a:p>
          </p:txBody>
        </p:sp>
      </p:grpSp>
      <p:grpSp>
        <p:nvGrpSpPr>
          <p:cNvPr id="50" name="Group 183"/>
          <p:cNvGrpSpPr>
            <a:grpSpLocks/>
          </p:cNvGrpSpPr>
          <p:nvPr/>
        </p:nvGrpSpPr>
        <p:grpSpPr bwMode="auto">
          <a:xfrm>
            <a:off x="1930400" y="3595688"/>
            <a:ext cx="528638" cy="338137"/>
            <a:chOff x="4220080" y="3422125"/>
            <a:chExt cx="527962" cy="337924"/>
          </a:xfrm>
        </p:grpSpPr>
        <p:pic>
          <p:nvPicPr>
            <p:cNvPr id="21558" name="Picture 14" descr="C:\Program Files\Common Files\Microsoft Shared\Clipart\cagcat50\TN00332_.wmf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220080" y="3479508"/>
              <a:ext cx="527962" cy="2805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1559" name="Line 15"/>
            <p:cNvSpPr>
              <a:spLocks noChangeShapeType="1"/>
            </p:cNvSpPr>
            <p:nvPr/>
          </p:nvSpPr>
          <p:spPr bwMode="auto">
            <a:xfrm flipH="1">
              <a:off x="4623815" y="3422125"/>
              <a:ext cx="2218" cy="8501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 sz="3200" b="1">
                <a:solidFill>
                  <a:prstClr val="black"/>
                </a:solidFill>
                <a:latin typeface="ZapfDingbats" pitchFamily="82" charset="2"/>
              </a:endParaRPr>
            </a:p>
          </p:txBody>
        </p:sp>
        <p:sp>
          <p:nvSpPr>
            <p:cNvPr id="21560" name="Line 15"/>
            <p:cNvSpPr>
              <a:spLocks noChangeShapeType="1"/>
            </p:cNvSpPr>
            <p:nvPr/>
          </p:nvSpPr>
          <p:spPr bwMode="auto">
            <a:xfrm flipH="1">
              <a:off x="4563920" y="3422125"/>
              <a:ext cx="2219" cy="8501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 sz="3200" b="1">
                <a:solidFill>
                  <a:prstClr val="black"/>
                </a:solidFill>
                <a:latin typeface="ZapfDingbats" pitchFamily="82" charset="2"/>
              </a:endParaRPr>
            </a:p>
          </p:txBody>
        </p:sp>
      </p:grpSp>
      <p:grpSp>
        <p:nvGrpSpPr>
          <p:cNvPr id="52" name="Group 187"/>
          <p:cNvGrpSpPr>
            <a:grpSpLocks/>
          </p:cNvGrpSpPr>
          <p:nvPr/>
        </p:nvGrpSpPr>
        <p:grpSpPr bwMode="auto">
          <a:xfrm>
            <a:off x="847725" y="3157538"/>
            <a:ext cx="528638" cy="338137"/>
            <a:chOff x="4220080" y="3422125"/>
            <a:chExt cx="527962" cy="337924"/>
          </a:xfrm>
        </p:grpSpPr>
        <p:pic>
          <p:nvPicPr>
            <p:cNvPr id="21555" name="Picture 14" descr="C:\Program Files\Common Files\Microsoft Shared\Clipart\cagcat50\TN00332_.wmf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220080" y="3479508"/>
              <a:ext cx="527962" cy="2805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1556" name="Line 15"/>
            <p:cNvSpPr>
              <a:spLocks noChangeShapeType="1"/>
            </p:cNvSpPr>
            <p:nvPr/>
          </p:nvSpPr>
          <p:spPr bwMode="auto">
            <a:xfrm flipH="1">
              <a:off x="4623815" y="3422125"/>
              <a:ext cx="2218" cy="8501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 sz="3200" b="1">
                <a:solidFill>
                  <a:prstClr val="black"/>
                </a:solidFill>
                <a:latin typeface="ZapfDingbats" pitchFamily="82" charset="2"/>
              </a:endParaRPr>
            </a:p>
          </p:txBody>
        </p:sp>
        <p:sp>
          <p:nvSpPr>
            <p:cNvPr id="21557" name="Line 15"/>
            <p:cNvSpPr>
              <a:spLocks noChangeShapeType="1"/>
            </p:cNvSpPr>
            <p:nvPr/>
          </p:nvSpPr>
          <p:spPr bwMode="auto">
            <a:xfrm flipH="1">
              <a:off x="4563920" y="3422125"/>
              <a:ext cx="2219" cy="8501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 sz="3200" b="1">
                <a:solidFill>
                  <a:prstClr val="black"/>
                </a:solidFill>
                <a:latin typeface="ZapfDingbats" pitchFamily="82" charset="2"/>
              </a:endParaRPr>
            </a:p>
          </p:txBody>
        </p:sp>
      </p:grpSp>
      <p:sp>
        <p:nvSpPr>
          <p:cNvPr id="161" name="TextBox 160"/>
          <p:cNvSpPr txBox="1">
            <a:spLocks noChangeArrowheads="1"/>
          </p:cNvSpPr>
          <p:nvPr/>
        </p:nvSpPr>
        <p:spPr bwMode="auto">
          <a:xfrm>
            <a:off x="5262911" y="1628775"/>
            <a:ext cx="3523722" cy="1255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  <a:defRPr/>
            </a:pPr>
            <a:r>
              <a:rPr lang="en-US" sz="2800" b="1" i="1" dirty="0">
                <a:solidFill>
                  <a:srgbClr val="0F6FC6"/>
                </a:solidFill>
                <a:latin typeface="Calibri"/>
              </a:rPr>
              <a:t>How should cellular</a:t>
            </a:r>
          </a:p>
          <a:p>
            <a:pPr>
              <a:lnSpc>
                <a:spcPct val="90000"/>
              </a:lnSpc>
              <a:defRPr/>
            </a:pPr>
            <a:r>
              <a:rPr lang="en-US" sz="2800" b="1" i="1" dirty="0">
                <a:solidFill>
                  <a:srgbClr val="0F6FC6"/>
                </a:solidFill>
                <a:latin typeface="Calibri"/>
              </a:rPr>
              <a:t>systems be </a:t>
            </a:r>
            <a:r>
              <a:rPr lang="en-US" sz="2800" b="1" i="1" dirty="0">
                <a:solidFill>
                  <a:srgbClr val="0F6FC6"/>
                </a:solidFill>
                <a:latin typeface="Calibri"/>
              </a:rPr>
              <a:t>redesigned</a:t>
            </a:r>
          </a:p>
          <a:p>
            <a:pPr>
              <a:lnSpc>
                <a:spcPct val="90000"/>
              </a:lnSpc>
              <a:defRPr/>
            </a:pPr>
            <a:r>
              <a:rPr lang="en-US" sz="2800" b="1" i="1" dirty="0">
                <a:solidFill>
                  <a:srgbClr val="0F6FC6"/>
                </a:solidFill>
                <a:latin typeface="Calibri"/>
              </a:rPr>
              <a:t>for minimum energy?</a:t>
            </a:r>
            <a:endParaRPr lang="en-US" sz="2800" b="1" i="1" dirty="0">
              <a:solidFill>
                <a:srgbClr val="0F6FC6"/>
              </a:solidFill>
              <a:latin typeface="Calibri"/>
            </a:endParaRPr>
          </a:p>
        </p:txBody>
      </p:sp>
      <p:sp>
        <p:nvSpPr>
          <p:cNvPr id="162" name="TextBox 161"/>
          <p:cNvSpPr txBox="1">
            <a:spLocks noChangeArrowheads="1"/>
          </p:cNvSpPr>
          <p:nvPr/>
        </p:nvSpPr>
        <p:spPr bwMode="auto">
          <a:xfrm>
            <a:off x="4775772" y="3128963"/>
            <a:ext cx="4307847" cy="8679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lnSpc>
                <a:spcPct val="90000"/>
              </a:lnSpc>
              <a:defRPr/>
            </a:pPr>
            <a:r>
              <a:rPr lang="en-US" sz="2800" b="1" i="1" dirty="0">
                <a:solidFill>
                  <a:srgbClr val="FF0000"/>
                </a:solidFill>
                <a:latin typeface="Calibri"/>
              </a:rPr>
              <a:t>Research indicates that</a:t>
            </a:r>
          </a:p>
          <a:p>
            <a:pPr algn="ctr">
              <a:lnSpc>
                <a:spcPct val="90000"/>
              </a:lnSpc>
              <a:defRPr/>
            </a:pPr>
            <a:r>
              <a:rPr lang="en-US" sz="2800" b="1" i="1" dirty="0" err="1">
                <a:solidFill>
                  <a:srgbClr val="FF0000"/>
                </a:solidFill>
                <a:latin typeface="Calibri"/>
              </a:rPr>
              <a:t>signicant</a:t>
            </a:r>
            <a:r>
              <a:rPr lang="en-US" sz="2800" b="1" i="1" dirty="0">
                <a:solidFill>
                  <a:srgbClr val="FF0000"/>
                </a:solidFill>
                <a:latin typeface="Calibri"/>
              </a:rPr>
              <a:t> savings is possible</a:t>
            </a:r>
            <a:endParaRPr lang="en-US" sz="2800" b="1" i="1" dirty="0">
              <a:solidFill>
                <a:srgbClr val="FF0000"/>
              </a:solidFill>
              <a:latin typeface="Calibri"/>
            </a:endParaRPr>
          </a:p>
        </p:txBody>
      </p:sp>
      <p:grpSp>
        <p:nvGrpSpPr>
          <p:cNvPr id="55" name="Group 173"/>
          <p:cNvGrpSpPr>
            <a:grpSpLocks/>
          </p:cNvGrpSpPr>
          <p:nvPr/>
        </p:nvGrpSpPr>
        <p:grpSpPr bwMode="auto">
          <a:xfrm>
            <a:off x="2347913" y="2882900"/>
            <a:ext cx="1228725" cy="565150"/>
            <a:chOff x="2560638" y="2593478"/>
            <a:chExt cx="1228725" cy="565150"/>
          </a:xfrm>
        </p:grpSpPr>
        <p:grpSp>
          <p:nvGrpSpPr>
            <p:cNvPr id="56" name="Group 153"/>
            <p:cNvGrpSpPr>
              <a:grpSpLocks/>
            </p:cNvGrpSpPr>
            <p:nvPr/>
          </p:nvGrpSpPr>
          <p:grpSpPr bwMode="auto">
            <a:xfrm>
              <a:off x="2919413" y="2593478"/>
              <a:ext cx="671512" cy="312737"/>
              <a:chOff x="4235670" y="2751894"/>
              <a:chExt cx="671497" cy="312582"/>
            </a:xfrm>
          </p:grpSpPr>
          <p:sp>
            <p:nvSpPr>
              <p:cNvPr id="21545" name="Line 37"/>
              <p:cNvSpPr>
                <a:spLocks noChangeShapeType="1"/>
              </p:cNvSpPr>
              <p:nvPr/>
            </p:nvSpPr>
            <p:spPr bwMode="auto">
              <a:xfrm>
                <a:off x="4389654" y="2751894"/>
                <a:ext cx="517513" cy="304649"/>
              </a:xfrm>
              <a:prstGeom prst="line">
                <a:avLst/>
              </a:prstGeom>
              <a:noFill/>
              <a:ln w="12700">
                <a:solidFill>
                  <a:srgbClr val="FF0000"/>
                </a:solidFill>
                <a:round/>
                <a:headEnd type="triangle" w="med" len="med"/>
                <a:tailEnd type="triangle" w="med" len="med"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ZapfDingbats" pitchFamily="82" charset="2"/>
                </a:endParaRPr>
              </a:p>
            </p:txBody>
          </p:sp>
          <p:sp>
            <p:nvSpPr>
              <p:cNvPr id="21546" name="Line 37"/>
              <p:cNvSpPr>
                <a:spLocks noChangeShapeType="1"/>
              </p:cNvSpPr>
              <p:nvPr/>
            </p:nvSpPr>
            <p:spPr bwMode="auto">
              <a:xfrm flipH="1">
                <a:off x="4235670" y="2799495"/>
                <a:ext cx="33336" cy="195165"/>
              </a:xfrm>
              <a:prstGeom prst="line">
                <a:avLst/>
              </a:prstGeom>
              <a:noFill/>
              <a:ln w="12700">
                <a:solidFill>
                  <a:srgbClr val="FF0000"/>
                </a:solidFill>
                <a:round/>
                <a:headEnd type="triangle" w="med" len="med"/>
                <a:tailEnd type="triangle" w="med" len="med"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ZapfDingbats" pitchFamily="82" charset="2"/>
                </a:endParaRPr>
              </a:p>
            </p:txBody>
          </p:sp>
          <p:sp>
            <p:nvSpPr>
              <p:cNvPr id="21547" name="Line 37"/>
              <p:cNvSpPr>
                <a:spLocks noChangeShapeType="1"/>
              </p:cNvSpPr>
              <p:nvPr/>
            </p:nvSpPr>
            <p:spPr bwMode="auto">
              <a:xfrm>
                <a:off x="4270594" y="2947059"/>
                <a:ext cx="560374" cy="117417"/>
              </a:xfrm>
              <a:prstGeom prst="line">
                <a:avLst/>
              </a:prstGeom>
              <a:noFill/>
              <a:ln w="12700">
                <a:solidFill>
                  <a:srgbClr val="FF0000"/>
                </a:solidFill>
                <a:round/>
                <a:headEnd type="triangle" w="med" len="med"/>
                <a:tailEnd type="triangle" w="med" len="med"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ZapfDingbats" pitchFamily="82" charset="2"/>
                </a:endParaRPr>
              </a:p>
            </p:txBody>
          </p:sp>
        </p:grpSp>
        <p:sp>
          <p:nvSpPr>
            <p:cNvPr id="21544" name="Oval 172"/>
            <p:cNvSpPr>
              <a:spLocks noChangeArrowheads="1"/>
            </p:cNvSpPr>
            <p:nvPr/>
          </p:nvSpPr>
          <p:spPr bwMode="auto">
            <a:xfrm>
              <a:off x="2560638" y="2817315"/>
              <a:ext cx="1228725" cy="341313"/>
            </a:xfrm>
            <a:prstGeom prst="ellipse">
              <a:avLst/>
            </a:prstGeom>
            <a:noFill/>
            <a:ln w="28575" algn="ctr">
              <a:solidFill>
                <a:srgbClr val="FF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 sz="3200" b="1">
                <a:solidFill>
                  <a:prstClr val="black"/>
                </a:solidFill>
                <a:latin typeface="ZapfDingbats" pitchFamily="82" charset="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064751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27778E-6 8.67362E-19 L 0.02275 -0.02616 " pathEditMode="relative" ptsTypes="AA">
                                      <p:cBhvr>
                                        <p:cTn id="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1480" y="338328"/>
            <a:ext cx="8229600" cy="1143000"/>
          </a:xfrm>
        </p:spPr>
        <p:txBody>
          <a:bodyPr/>
          <a:lstStyle/>
          <a:p>
            <a:r>
              <a:rPr lang="en-US" dirty="0" smtClean="0"/>
              <a:t>Why Green, why now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1960" y="1783080"/>
            <a:ext cx="8229600" cy="4678680"/>
          </a:xfrm>
        </p:spPr>
        <p:txBody>
          <a:bodyPr>
            <a:normAutofit lnSpcReduction="10000"/>
          </a:bodyPr>
          <a:lstStyle/>
          <a:p>
            <a:r>
              <a:rPr lang="en-US" dirty="0" smtClean="0">
                <a:latin typeface="+mj-lt"/>
              </a:rPr>
              <a:t>The energy consumption of cellular networks is growing rapidly with increasing data rates and numbers of users</a:t>
            </a:r>
          </a:p>
          <a:p>
            <a:endParaRPr lang="en-US" dirty="0" smtClean="0">
              <a:latin typeface="+mj-lt"/>
            </a:endParaRPr>
          </a:p>
          <a:p>
            <a:r>
              <a:rPr lang="en-US" dirty="0" smtClean="0">
                <a:latin typeface="+mj-lt"/>
              </a:rPr>
              <a:t>Operators are experiencing increasing and volatile costs of energy to run their networks</a:t>
            </a:r>
          </a:p>
          <a:p>
            <a:endParaRPr lang="en-US" dirty="0" smtClean="0">
              <a:latin typeface="+mj-lt"/>
            </a:endParaRPr>
          </a:p>
          <a:p>
            <a:r>
              <a:rPr lang="en-US" dirty="0" smtClean="0">
                <a:latin typeface="+mj-lt"/>
              </a:rPr>
              <a:t>There is a push for “green” innovation in most sectors of information and communication technology (ICT)</a:t>
            </a:r>
          </a:p>
          <a:p>
            <a:endParaRPr lang="en-US" dirty="0" smtClean="0">
              <a:latin typeface="+mj-lt"/>
            </a:endParaRPr>
          </a:p>
          <a:p>
            <a:r>
              <a:rPr lang="en-US" dirty="0" smtClean="0">
                <a:latin typeface="+mj-lt"/>
              </a:rPr>
              <a:t>There is a wave of companies, industry consortia and government programs focused on green wireless</a:t>
            </a:r>
            <a:endParaRPr lang="en-US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827549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45592"/>
            <a:ext cx="8229600" cy="1143000"/>
          </a:xfrm>
        </p:spPr>
        <p:txBody>
          <a:bodyPr/>
          <a:lstStyle/>
          <a:p>
            <a:r>
              <a:rPr lang="en-US" dirty="0" smtClean="0"/>
              <a:t>Enabling Technologies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8704" y="2033016"/>
            <a:ext cx="8394192" cy="4389120"/>
          </a:xfrm>
        </p:spPr>
        <p:txBody>
          <a:bodyPr/>
          <a:lstStyle/>
          <a:p>
            <a:pPr>
              <a:lnSpc>
                <a:spcPct val="90000"/>
              </a:lnSpc>
              <a:defRPr/>
            </a:pPr>
            <a:r>
              <a:rPr lang="en-US" sz="2700" b="1" u="sng" dirty="0" err="1" smtClean="0"/>
              <a:t>Infrastucture</a:t>
            </a:r>
            <a:r>
              <a:rPr lang="en-US" sz="2700" b="1" u="sng" dirty="0" smtClean="0"/>
              <a:t>:</a:t>
            </a:r>
            <a:r>
              <a:rPr lang="en-US" sz="2700" dirty="0" smtClean="0"/>
              <a:t> Cell size optimization, hierarchical structure, BS/distributed antenna placement, relays</a:t>
            </a:r>
          </a:p>
          <a:p>
            <a:pPr>
              <a:lnSpc>
                <a:spcPct val="90000"/>
              </a:lnSpc>
              <a:defRPr/>
            </a:pPr>
            <a:endParaRPr lang="en-US" sz="2700" dirty="0" smtClean="0"/>
          </a:p>
          <a:p>
            <a:pPr>
              <a:lnSpc>
                <a:spcPct val="90000"/>
              </a:lnSpc>
              <a:defRPr/>
            </a:pPr>
            <a:r>
              <a:rPr lang="en-US" sz="2500" b="1" u="sng" dirty="0" smtClean="0"/>
              <a:t>Protocols:</a:t>
            </a:r>
            <a:r>
              <a:rPr lang="en-US" sz="2500" dirty="0" smtClean="0"/>
              <a:t>  Cell Zooming,  Cooperative MIMO, Relaying, Radio Resource Management, Scheduling, Sleeping, </a:t>
            </a:r>
          </a:p>
          <a:p>
            <a:pPr>
              <a:lnSpc>
                <a:spcPct val="90000"/>
              </a:lnSpc>
              <a:defRPr/>
            </a:pPr>
            <a:endParaRPr lang="en-US" sz="2500" dirty="0" smtClean="0"/>
          </a:p>
          <a:p>
            <a:pPr>
              <a:lnSpc>
                <a:spcPct val="90000"/>
              </a:lnSpc>
              <a:defRPr/>
            </a:pPr>
            <a:r>
              <a:rPr lang="en-US" sz="2700" b="1" u="sng" dirty="0" smtClean="0"/>
              <a:t>Green Radios:</a:t>
            </a:r>
            <a:r>
              <a:rPr lang="en-US" sz="2700" b="1" dirty="0" smtClean="0"/>
              <a:t> </a:t>
            </a:r>
            <a:r>
              <a:rPr lang="en-US" sz="2700" dirty="0" smtClean="0"/>
              <a:t>Radio architectures, modulation, coding,  MIMO</a:t>
            </a:r>
          </a:p>
        </p:txBody>
      </p:sp>
    </p:spTree>
    <p:extLst>
      <p:ext uri="{BB962C8B-B14F-4D97-AF65-F5344CB8AC3E}">
        <p14:creationId xmlns:p14="http://schemas.microsoft.com/office/powerpoint/2010/main" val="2471584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45592"/>
            <a:ext cx="8229600" cy="1143000"/>
          </a:xfrm>
        </p:spPr>
        <p:txBody>
          <a:bodyPr/>
          <a:lstStyle/>
          <a:p>
            <a:r>
              <a:rPr lang="en-US" dirty="0" smtClean="0"/>
              <a:t>Infrastructure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8704" y="2033016"/>
            <a:ext cx="8394192" cy="4389120"/>
          </a:xfrm>
        </p:spPr>
        <p:txBody>
          <a:bodyPr/>
          <a:lstStyle/>
          <a:p>
            <a:pPr>
              <a:lnSpc>
                <a:spcPct val="150000"/>
              </a:lnSpc>
              <a:defRPr/>
            </a:pPr>
            <a:r>
              <a:rPr lang="en-US" sz="2700" dirty="0" smtClean="0"/>
              <a:t>Cell size optimization</a:t>
            </a:r>
          </a:p>
          <a:p>
            <a:pPr>
              <a:lnSpc>
                <a:spcPct val="150000"/>
              </a:lnSpc>
              <a:defRPr/>
            </a:pPr>
            <a:r>
              <a:rPr lang="en-US" sz="2700" dirty="0" smtClean="0"/>
              <a:t>Hierarchical structures</a:t>
            </a:r>
          </a:p>
          <a:p>
            <a:pPr>
              <a:lnSpc>
                <a:spcPct val="150000"/>
              </a:lnSpc>
              <a:defRPr/>
            </a:pPr>
            <a:r>
              <a:rPr lang="en-US" sz="2700" dirty="0" smtClean="0"/>
              <a:t>Distributed antenna placement</a:t>
            </a:r>
          </a:p>
          <a:p>
            <a:pPr>
              <a:lnSpc>
                <a:spcPct val="150000"/>
              </a:lnSpc>
              <a:defRPr/>
            </a:pPr>
            <a:r>
              <a:rPr lang="en-US" sz="2700" dirty="0" smtClean="0"/>
              <a:t>Relays</a:t>
            </a:r>
          </a:p>
          <a:p>
            <a:pPr>
              <a:lnSpc>
                <a:spcPct val="90000"/>
              </a:lnSpc>
              <a:defRPr/>
            </a:pPr>
            <a:endParaRPr lang="en-US" sz="2700" dirty="0" smtClean="0"/>
          </a:p>
        </p:txBody>
      </p:sp>
    </p:spTree>
    <p:extLst>
      <p:ext uri="{BB962C8B-B14F-4D97-AF65-F5344CB8AC3E}">
        <p14:creationId xmlns:p14="http://schemas.microsoft.com/office/powerpoint/2010/main" val="448374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720" y="384048"/>
            <a:ext cx="8229600" cy="1143000"/>
          </a:xfrm>
        </p:spPr>
        <p:txBody>
          <a:bodyPr>
            <a:normAutofit/>
          </a:bodyPr>
          <a:lstStyle/>
          <a:p>
            <a:r>
              <a:rPr lang="en-US" sz="4800" dirty="0" smtClean="0"/>
              <a:t>Cell Size Optimization</a:t>
            </a:r>
            <a:endParaRPr lang="en-US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" y="4389120"/>
            <a:ext cx="8702040" cy="2529840"/>
          </a:xfrm>
        </p:spPr>
        <p:txBody>
          <a:bodyPr>
            <a:normAutofit lnSpcReduction="10000"/>
          </a:bodyPr>
          <a:lstStyle/>
          <a:p>
            <a:r>
              <a:rPr lang="en-US" dirty="0" smtClean="0">
                <a:latin typeface="+mj-lt"/>
              </a:rPr>
              <a:t>Smaller cells require less TX power at both the BS and mobile</a:t>
            </a:r>
          </a:p>
          <a:p>
            <a:r>
              <a:rPr lang="en-US" dirty="0" smtClean="0">
                <a:latin typeface="+mj-lt"/>
              </a:rPr>
              <a:t>Smaller cells have better capacity and coverage</a:t>
            </a:r>
          </a:p>
          <a:p>
            <a:r>
              <a:rPr lang="en-US" dirty="0" smtClean="0">
                <a:latin typeface="+mj-lt"/>
              </a:rPr>
              <a:t>Smaller cell size  puts a higher burden on handoff, backhaul, and infrastructure cost.</a:t>
            </a:r>
          </a:p>
          <a:p>
            <a:r>
              <a:rPr lang="en-US" dirty="0" smtClean="0">
                <a:latin typeface="+mj-lt"/>
              </a:rPr>
              <a:t>Optimized BS placement and multiple antennas can further reduce energy requirements.</a:t>
            </a:r>
          </a:p>
        </p:txBody>
      </p:sp>
      <p:grpSp>
        <p:nvGrpSpPr>
          <p:cNvPr id="2281" name="Group 2280"/>
          <p:cNvGrpSpPr/>
          <p:nvPr/>
        </p:nvGrpSpPr>
        <p:grpSpPr>
          <a:xfrm>
            <a:off x="1005840" y="1574800"/>
            <a:ext cx="7299325" cy="2670175"/>
            <a:chOff x="1280160" y="1696720"/>
            <a:chExt cx="7299325" cy="2670175"/>
          </a:xfrm>
        </p:grpSpPr>
        <p:grpSp>
          <p:nvGrpSpPr>
            <p:cNvPr id="4" name="Group 4"/>
            <p:cNvGrpSpPr>
              <a:grpSpLocks/>
            </p:cNvGrpSpPr>
            <p:nvPr/>
          </p:nvGrpSpPr>
          <p:grpSpPr bwMode="auto">
            <a:xfrm>
              <a:off x="1280160" y="2063433"/>
              <a:ext cx="2543175" cy="2303462"/>
              <a:chOff x="1849" y="1609"/>
              <a:chExt cx="1965" cy="1677"/>
            </a:xfrm>
          </p:grpSpPr>
          <p:sp>
            <p:nvSpPr>
              <p:cNvPr id="5" name="Freeform 5"/>
              <p:cNvSpPr>
                <a:spLocks/>
              </p:cNvSpPr>
              <p:nvPr/>
            </p:nvSpPr>
            <p:spPr bwMode="auto">
              <a:xfrm>
                <a:off x="2245" y="2238"/>
                <a:ext cx="391" cy="418"/>
              </a:xfrm>
              <a:custGeom>
                <a:avLst/>
                <a:gdLst>
                  <a:gd name="T0" fmla="*/ 195 w 391"/>
                  <a:gd name="T1" fmla="*/ 418 h 418"/>
                  <a:gd name="T2" fmla="*/ 391 w 391"/>
                  <a:gd name="T3" fmla="*/ 314 h 418"/>
                  <a:gd name="T4" fmla="*/ 391 w 391"/>
                  <a:gd name="T5" fmla="*/ 104 h 418"/>
                  <a:gd name="T6" fmla="*/ 195 w 391"/>
                  <a:gd name="T7" fmla="*/ 0 h 418"/>
                  <a:gd name="T8" fmla="*/ 0 w 391"/>
                  <a:gd name="T9" fmla="*/ 104 h 418"/>
                  <a:gd name="T10" fmla="*/ 0 w 391"/>
                  <a:gd name="T11" fmla="*/ 314 h 418"/>
                  <a:gd name="T12" fmla="*/ 195 w 391"/>
                  <a:gd name="T13" fmla="*/ 418 h 41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91"/>
                  <a:gd name="T22" fmla="*/ 0 h 418"/>
                  <a:gd name="T23" fmla="*/ 391 w 391"/>
                  <a:gd name="T24" fmla="*/ 418 h 41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91" h="418">
                    <a:moveTo>
                      <a:pt x="195" y="418"/>
                    </a:moveTo>
                    <a:lnTo>
                      <a:pt x="391" y="314"/>
                    </a:lnTo>
                    <a:lnTo>
                      <a:pt x="391" y="104"/>
                    </a:lnTo>
                    <a:lnTo>
                      <a:pt x="195" y="0"/>
                    </a:lnTo>
                    <a:lnTo>
                      <a:pt x="0" y="104"/>
                    </a:lnTo>
                    <a:lnTo>
                      <a:pt x="0" y="314"/>
                    </a:lnTo>
                    <a:lnTo>
                      <a:pt x="195" y="418"/>
                    </a:lnTo>
                    <a:close/>
                  </a:path>
                </a:pathLst>
              </a:custGeom>
              <a:blipFill dpi="0" rotWithShape="0">
                <a:blip cstate="print"/>
                <a:srcRect/>
                <a:tile tx="0" ty="0" sx="100000" sy="100000" flip="none" algn="tl"/>
              </a:blip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6" name="Freeform 6"/>
              <p:cNvSpPr>
                <a:spLocks/>
              </p:cNvSpPr>
              <p:nvPr/>
            </p:nvSpPr>
            <p:spPr bwMode="auto">
              <a:xfrm>
                <a:off x="2242" y="2235"/>
                <a:ext cx="398" cy="424"/>
              </a:xfrm>
              <a:custGeom>
                <a:avLst/>
                <a:gdLst>
                  <a:gd name="T0" fmla="*/ 198 w 398"/>
                  <a:gd name="T1" fmla="*/ 424 h 424"/>
                  <a:gd name="T2" fmla="*/ 398 w 398"/>
                  <a:gd name="T3" fmla="*/ 319 h 424"/>
                  <a:gd name="T4" fmla="*/ 398 w 398"/>
                  <a:gd name="T5" fmla="*/ 106 h 424"/>
                  <a:gd name="T6" fmla="*/ 198 w 398"/>
                  <a:gd name="T7" fmla="*/ 0 h 424"/>
                  <a:gd name="T8" fmla="*/ 0 w 398"/>
                  <a:gd name="T9" fmla="*/ 106 h 424"/>
                  <a:gd name="T10" fmla="*/ 0 w 398"/>
                  <a:gd name="T11" fmla="*/ 319 h 424"/>
                  <a:gd name="T12" fmla="*/ 198 w 398"/>
                  <a:gd name="T13" fmla="*/ 424 h 424"/>
                  <a:gd name="T14" fmla="*/ 200 w 398"/>
                  <a:gd name="T15" fmla="*/ 418 h 424"/>
                  <a:gd name="T16" fmla="*/ 5 w 398"/>
                  <a:gd name="T17" fmla="*/ 314 h 424"/>
                  <a:gd name="T18" fmla="*/ 7 w 398"/>
                  <a:gd name="T19" fmla="*/ 317 h 424"/>
                  <a:gd name="T20" fmla="*/ 7 w 398"/>
                  <a:gd name="T21" fmla="*/ 107 h 424"/>
                  <a:gd name="T22" fmla="*/ 5 w 398"/>
                  <a:gd name="T23" fmla="*/ 110 h 424"/>
                  <a:gd name="T24" fmla="*/ 200 w 398"/>
                  <a:gd name="T25" fmla="*/ 6 h 424"/>
                  <a:gd name="T26" fmla="*/ 196 w 398"/>
                  <a:gd name="T27" fmla="*/ 6 h 424"/>
                  <a:gd name="T28" fmla="*/ 393 w 398"/>
                  <a:gd name="T29" fmla="*/ 110 h 424"/>
                  <a:gd name="T30" fmla="*/ 391 w 398"/>
                  <a:gd name="T31" fmla="*/ 107 h 424"/>
                  <a:gd name="T32" fmla="*/ 391 w 398"/>
                  <a:gd name="T33" fmla="*/ 317 h 424"/>
                  <a:gd name="T34" fmla="*/ 393 w 398"/>
                  <a:gd name="T35" fmla="*/ 314 h 424"/>
                  <a:gd name="T36" fmla="*/ 196 w 398"/>
                  <a:gd name="T37" fmla="*/ 418 h 424"/>
                  <a:gd name="T38" fmla="*/ 200 w 398"/>
                  <a:gd name="T39" fmla="*/ 418 h 424"/>
                  <a:gd name="T40" fmla="*/ 198 w 398"/>
                  <a:gd name="T41" fmla="*/ 424 h 424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398"/>
                  <a:gd name="T64" fmla="*/ 0 h 424"/>
                  <a:gd name="T65" fmla="*/ 398 w 398"/>
                  <a:gd name="T66" fmla="*/ 424 h 424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398" h="424">
                    <a:moveTo>
                      <a:pt x="198" y="424"/>
                    </a:moveTo>
                    <a:lnTo>
                      <a:pt x="398" y="319"/>
                    </a:lnTo>
                    <a:lnTo>
                      <a:pt x="398" y="106"/>
                    </a:lnTo>
                    <a:lnTo>
                      <a:pt x="198" y="0"/>
                    </a:lnTo>
                    <a:lnTo>
                      <a:pt x="0" y="106"/>
                    </a:lnTo>
                    <a:lnTo>
                      <a:pt x="0" y="319"/>
                    </a:lnTo>
                    <a:lnTo>
                      <a:pt x="198" y="424"/>
                    </a:lnTo>
                    <a:lnTo>
                      <a:pt x="200" y="418"/>
                    </a:lnTo>
                    <a:lnTo>
                      <a:pt x="5" y="314"/>
                    </a:lnTo>
                    <a:lnTo>
                      <a:pt x="7" y="317"/>
                    </a:lnTo>
                    <a:lnTo>
                      <a:pt x="7" y="107"/>
                    </a:lnTo>
                    <a:lnTo>
                      <a:pt x="5" y="110"/>
                    </a:lnTo>
                    <a:lnTo>
                      <a:pt x="200" y="6"/>
                    </a:lnTo>
                    <a:lnTo>
                      <a:pt x="196" y="6"/>
                    </a:lnTo>
                    <a:lnTo>
                      <a:pt x="393" y="110"/>
                    </a:lnTo>
                    <a:lnTo>
                      <a:pt x="391" y="107"/>
                    </a:lnTo>
                    <a:lnTo>
                      <a:pt x="391" y="317"/>
                    </a:lnTo>
                    <a:lnTo>
                      <a:pt x="393" y="314"/>
                    </a:lnTo>
                    <a:lnTo>
                      <a:pt x="196" y="418"/>
                    </a:lnTo>
                    <a:lnTo>
                      <a:pt x="200" y="418"/>
                    </a:lnTo>
                    <a:lnTo>
                      <a:pt x="198" y="42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7" name="Freeform 7"/>
              <p:cNvSpPr>
                <a:spLocks/>
              </p:cNvSpPr>
              <p:nvPr/>
            </p:nvSpPr>
            <p:spPr bwMode="auto">
              <a:xfrm>
                <a:off x="1852" y="2237"/>
                <a:ext cx="393" cy="419"/>
              </a:xfrm>
              <a:custGeom>
                <a:avLst/>
                <a:gdLst>
                  <a:gd name="T0" fmla="*/ 10 w 393"/>
                  <a:gd name="T1" fmla="*/ 99 h 419"/>
                  <a:gd name="T2" fmla="*/ 34 w 393"/>
                  <a:gd name="T3" fmla="*/ 88 h 419"/>
                  <a:gd name="T4" fmla="*/ 51 w 393"/>
                  <a:gd name="T5" fmla="*/ 77 h 419"/>
                  <a:gd name="T6" fmla="*/ 75 w 393"/>
                  <a:gd name="T7" fmla="*/ 66 h 419"/>
                  <a:gd name="T8" fmla="*/ 89 w 393"/>
                  <a:gd name="T9" fmla="*/ 56 h 419"/>
                  <a:gd name="T10" fmla="*/ 113 w 393"/>
                  <a:gd name="T11" fmla="*/ 45 h 419"/>
                  <a:gd name="T12" fmla="*/ 133 w 393"/>
                  <a:gd name="T13" fmla="*/ 33 h 419"/>
                  <a:gd name="T14" fmla="*/ 157 w 393"/>
                  <a:gd name="T15" fmla="*/ 22 h 419"/>
                  <a:gd name="T16" fmla="*/ 178 w 393"/>
                  <a:gd name="T17" fmla="*/ 9 h 419"/>
                  <a:gd name="T18" fmla="*/ 198 w 393"/>
                  <a:gd name="T19" fmla="*/ 0 h 419"/>
                  <a:gd name="T20" fmla="*/ 207 w 393"/>
                  <a:gd name="T21" fmla="*/ 6 h 419"/>
                  <a:gd name="T22" fmla="*/ 217 w 393"/>
                  <a:gd name="T23" fmla="*/ 9 h 419"/>
                  <a:gd name="T24" fmla="*/ 227 w 393"/>
                  <a:gd name="T25" fmla="*/ 17 h 419"/>
                  <a:gd name="T26" fmla="*/ 238 w 393"/>
                  <a:gd name="T27" fmla="*/ 20 h 419"/>
                  <a:gd name="T28" fmla="*/ 248 w 393"/>
                  <a:gd name="T29" fmla="*/ 28 h 419"/>
                  <a:gd name="T30" fmla="*/ 258 w 393"/>
                  <a:gd name="T31" fmla="*/ 31 h 419"/>
                  <a:gd name="T32" fmla="*/ 268 w 393"/>
                  <a:gd name="T33" fmla="*/ 39 h 419"/>
                  <a:gd name="T34" fmla="*/ 279 w 393"/>
                  <a:gd name="T35" fmla="*/ 42 h 419"/>
                  <a:gd name="T36" fmla="*/ 289 w 393"/>
                  <a:gd name="T37" fmla="*/ 50 h 419"/>
                  <a:gd name="T38" fmla="*/ 299 w 393"/>
                  <a:gd name="T39" fmla="*/ 53 h 419"/>
                  <a:gd name="T40" fmla="*/ 309 w 393"/>
                  <a:gd name="T41" fmla="*/ 61 h 419"/>
                  <a:gd name="T42" fmla="*/ 320 w 393"/>
                  <a:gd name="T43" fmla="*/ 64 h 419"/>
                  <a:gd name="T44" fmla="*/ 330 w 393"/>
                  <a:gd name="T45" fmla="*/ 72 h 419"/>
                  <a:gd name="T46" fmla="*/ 340 w 393"/>
                  <a:gd name="T47" fmla="*/ 75 h 419"/>
                  <a:gd name="T48" fmla="*/ 350 w 393"/>
                  <a:gd name="T49" fmla="*/ 83 h 419"/>
                  <a:gd name="T50" fmla="*/ 361 w 393"/>
                  <a:gd name="T51" fmla="*/ 86 h 419"/>
                  <a:gd name="T52" fmla="*/ 371 w 393"/>
                  <a:gd name="T53" fmla="*/ 94 h 419"/>
                  <a:gd name="T54" fmla="*/ 381 w 393"/>
                  <a:gd name="T55" fmla="*/ 97 h 419"/>
                  <a:gd name="T56" fmla="*/ 390 w 393"/>
                  <a:gd name="T57" fmla="*/ 104 h 419"/>
                  <a:gd name="T58" fmla="*/ 376 w 393"/>
                  <a:gd name="T59" fmla="*/ 323 h 419"/>
                  <a:gd name="T60" fmla="*/ 362 w 393"/>
                  <a:gd name="T61" fmla="*/ 332 h 419"/>
                  <a:gd name="T62" fmla="*/ 342 w 393"/>
                  <a:gd name="T63" fmla="*/ 342 h 419"/>
                  <a:gd name="T64" fmla="*/ 332 w 393"/>
                  <a:gd name="T65" fmla="*/ 348 h 419"/>
                  <a:gd name="T66" fmla="*/ 311 w 393"/>
                  <a:gd name="T67" fmla="*/ 358 h 419"/>
                  <a:gd name="T68" fmla="*/ 294 w 393"/>
                  <a:gd name="T69" fmla="*/ 369 h 419"/>
                  <a:gd name="T70" fmla="*/ 273 w 393"/>
                  <a:gd name="T71" fmla="*/ 378 h 419"/>
                  <a:gd name="T72" fmla="*/ 260 w 393"/>
                  <a:gd name="T73" fmla="*/ 388 h 419"/>
                  <a:gd name="T74" fmla="*/ 239 w 393"/>
                  <a:gd name="T75" fmla="*/ 397 h 419"/>
                  <a:gd name="T76" fmla="*/ 229 w 393"/>
                  <a:gd name="T77" fmla="*/ 403 h 419"/>
                  <a:gd name="T78" fmla="*/ 209 w 393"/>
                  <a:gd name="T79" fmla="*/ 413 h 419"/>
                  <a:gd name="T80" fmla="*/ 191 w 393"/>
                  <a:gd name="T81" fmla="*/ 418 h 419"/>
                  <a:gd name="T82" fmla="*/ 183 w 393"/>
                  <a:gd name="T83" fmla="*/ 411 h 419"/>
                  <a:gd name="T84" fmla="*/ 171 w 393"/>
                  <a:gd name="T85" fmla="*/ 407 h 419"/>
                  <a:gd name="T86" fmla="*/ 162 w 393"/>
                  <a:gd name="T87" fmla="*/ 400 h 419"/>
                  <a:gd name="T88" fmla="*/ 150 w 393"/>
                  <a:gd name="T89" fmla="*/ 396 h 419"/>
                  <a:gd name="T90" fmla="*/ 142 w 393"/>
                  <a:gd name="T91" fmla="*/ 389 h 419"/>
                  <a:gd name="T92" fmla="*/ 132 w 393"/>
                  <a:gd name="T93" fmla="*/ 386 h 419"/>
                  <a:gd name="T94" fmla="*/ 123 w 393"/>
                  <a:gd name="T95" fmla="*/ 380 h 419"/>
                  <a:gd name="T96" fmla="*/ 111 w 393"/>
                  <a:gd name="T97" fmla="*/ 375 h 419"/>
                  <a:gd name="T98" fmla="*/ 103 w 393"/>
                  <a:gd name="T99" fmla="*/ 369 h 419"/>
                  <a:gd name="T100" fmla="*/ 91 w 393"/>
                  <a:gd name="T101" fmla="*/ 364 h 419"/>
                  <a:gd name="T102" fmla="*/ 82 w 393"/>
                  <a:gd name="T103" fmla="*/ 358 h 419"/>
                  <a:gd name="T104" fmla="*/ 70 w 393"/>
                  <a:gd name="T105" fmla="*/ 353 h 419"/>
                  <a:gd name="T106" fmla="*/ 62 w 393"/>
                  <a:gd name="T107" fmla="*/ 347 h 419"/>
                  <a:gd name="T108" fmla="*/ 50 w 393"/>
                  <a:gd name="T109" fmla="*/ 342 h 419"/>
                  <a:gd name="T110" fmla="*/ 41 w 393"/>
                  <a:gd name="T111" fmla="*/ 336 h 419"/>
                  <a:gd name="T112" fmla="*/ 29 w 393"/>
                  <a:gd name="T113" fmla="*/ 331 h 419"/>
                  <a:gd name="T114" fmla="*/ 21 w 393"/>
                  <a:gd name="T115" fmla="*/ 325 h 419"/>
                  <a:gd name="T116" fmla="*/ 10 w 393"/>
                  <a:gd name="T117" fmla="*/ 321 h 419"/>
                  <a:gd name="T118" fmla="*/ 2 w 393"/>
                  <a:gd name="T119" fmla="*/ 315 h 419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w 393"/>
                  <a:gd name="T181" fmla="*/ 0 h 419"/>
                  <a:gd name="T182" fmla="*/ 393 w 393"/>
                  <a:gd name="T183" fmla="*/ 419 h 419"/>
                </a:gdLst>
                <a:ahLst/>
                <a:cxnLst>
                  <a:cxn ang="T120">
                    <a:pos x="T0" y="T1"/>
                  </a:cxn>
                  <a:cxn ang="T121">
                    <a:pos x="T2" y="T3"/>
                  </a:cxn>
                  <a:cxn ang="T122">
                    <a:pos x="T4" y="T5"/>
                  </a:cxn>
                  <a:cxn ang="T123">
                    <a:pos x="T6" y="T7"/>
                  </a:cxn>
                  <a:cxn ang="T124">
                    <a:pos x="T8" y="T9"/>
                  </a:cxn>
                  <a:cxn ang="T125">
                    <a:pos x="T10" y="T11"/>
                  </a:cxn>
                  <a:cxn ang="T126">
                    <a:pos x="T12" y="T13"/>
                  </a:cxn>
                  <a:cxn ang="T127">
                    <a:pos x="T14" y="T15"/>
                  </a:cxn>
                  <a:cxn ang="T128">
                    <a:pos x="T16" y="T17"/>
                  </a:cxn>
                  <a:cxn ang="T129">
                    <a:pos x="T18" y="T19"/>
                  </a:cxn>
                  <a:cxn ang="T130">
                    <a:pos x="T20" y="T21"/>
                  </a:cxn>
                  <a:cxn ang="T131">
                    <a:pos x="T22" y="T23"/>
                  </a:cxn>
                  <a:cxn ang="T132">
                    <a:pos x="T24" y="T25"/>
                  </a:cxn>
                  <a:cxn ang="T133">
                    <a:pos x="T26" y="T27"/>
                  </a:cxn>
                  <a:cxn ang="T134">
                    <a:pos x="T28" y="T29"/>
                  </a:cxn>
                  <a:cxn ang="T135">
                    <a:pos x="T30" y="T31"/>
                  </a:cxn>
                  <a:cxn ang="T136">
                    <a:pos x="T32" y="T33"/>
                  </a:cxn>
                  <a:cxn ang="T137">
                    <a:pos x="T34" y="T35"/>
                  </a:cxn>
                  <a:cxn ang="T138">
                    <a:pos x="T36" y="T37"/>
                  </a:cxn>
                  <a:cxn ang="T139">
                    <a:pos x="T38" y="T39"/>
                  </a:cxn>
                  <a:cxn ang="T140">
                    <a:pos x="T40" y="T41"/>
                  </a:cxn>
                  <a:cxn ang="T141">
                    <a:pos x="T42" y="T43"/>
                  </a:cxn>
                  <a:cxn ang="T142">
                    <a:pos x="T44" y="T45"/>
                  </a:cxn>
                  <a:cxn ang="T143">
                    <a:pos x="T46" y="T47"/>
                  </a:cxn>
                  <a:cxn ang="T144">
                    <a:pos x="T48" y="T49"/>
                  </a:cxn>
                  <a:cxn ang="T145">
                    <a:pos x="T50" y="T51"/>
                  </a:cxn>
                  <a:cxn ang="T146">
                    <a:pos x="T52" y="T53"/>
                  </a:cxn>
                  <a:cxn ang="T147">
                    <a:pos x="T54" y="T55"/>
                  </a:cxn>
                  <a:cxn ang="T148">
                    <a:pos x="T56" y="T57"/>
                  </a:cxn>
                  <a:cxn ang="T149">
                    <a:pos x="T58" y="T59"/>
                  </a:cxn>
                  <a:cxn ang="T150">
                    <a:pos x="T60" y="T61"/>
                  </a:cxn>
                  <a:cxn ang="T151">
                    <a:pos x="T62" y="T63"/>
                  </a:cxn>
                  <a:cxn ang="T152">
                    <a:pos x="T64" y="T65"/>
                  </a:cxn>
                  <a:cxn ang="T153">
                    <a:pos x="T66" y="T67"/>
                  </a:cxn>
                  <a:cxn ang="T154">
                    <a:pos x="T68" y="T69"/>
                  </a:cxn>
                  <a:cxn ang="T155">
                    <a:pos x="T70" y="T71"/>
                  </a:cxn>
                  <a:cxn ang="T156">
                    <a:pos x="T72" y="T73"/>
                  </a:cxn>
                  <a:cxn ang="T157">
                    <a:pos x="T74" y="T75"/>
                  </a:cxn>
                  <a:cxn ang="T158">
                    <a:pos x="T76" y="T77"/>
                  </a:cxn>
                  <a:cxn ang="T159">
                    <a:pos x="T78" y="T79"/>
                  </a:cxn>
                  <a:cxn ang="T160">
                    <a:pos x="T80" y="T81"/>
                  </a:cxn>
                  <a:cxn ang="T161">
                    <a:pos x="T82" y="T83"/>
                  </a:cxn>
                  <a:cxn ang="T162">
                    <a:pos x="T84" y="T85"/>
                  </a:cxn>
                  <a:cxn ang="T163">
                    <a:pos x="T86" y="T87"/>
                  </a:cxn>
                  <a:cxn ang="T164">
                    <a:pos x="T88" y="T89"/>
                  </a:cxn>
                  <a:cxn ang="T165">
                    <a:pos x="T90" y="T91"/>
                  </a:cxn>
                  <a:cxn ang="T166">
                    <a:pos x="T92" y="T93"/>
                  </a:cxn>
                  <a:cxn ang="T167">
                    <a:pos x="T94" y="T95"/>
                  </a:cxn>
                  <a:cxn ang="T168">
                    <a:pos x="T96" y="T97"/>
                  </a:cxn>
                  <a:cxn ang="T169">
                    <a:pos x="T98" y="T99"/>
                  </a:cxn>
                  <a:cxn ang="T170">
                    <a:pos x="T100" y="T101"/>
                  </a:cxn>
                  <a:cxn ang="T171">
                    <a:pos x="T102" y="T103"/>
                  </a:cxn>
                  <a:cxn ang="T172">
                    <a:pos x="T104" y="T105"/>
                  </a:cxn>
                  <a:cxn ang="T173">
                    <a:pos x="T106" y="T107"/>
                  </a:cxn>
                  <a:cxn ang="T174">
                    <a:pos x="T108" y="T109"/>
                  </a:cxn>
                  <a:cxn ang="T175">
                    <a:pos x="T110" y="T111"/>
                  </a:cxn>
                  <a:cxn ang="T176">
                    <a:pos x="T112" y="T113"/>
                  </a:cxn>
                  <a:cxn ang="T177">
                    <a:pos x="T114" y="T115"/>
                  </a:cxn>
                  <a:cxn ang="T178">
                    <a:pos x="T116" y="T117"/>
                  </a:cxn>
                  <a:cxn ang="T179">
                    <a:pos x="T118" y="T119"/>
                  </a:cxn>
                </a:cxnLst>
                <a:rect l="T180" t="T181" r="T182" b="T183"/>
                <a:pathLst>
                  <a:path w="393" h="419">
                    <a:moveTo>
                      <a:pt x="0" y="104"/>
                    </a:moveTo>
                    <a:lnTo>
                      <a:pt x="7" y="102"/>
                    </a:lnTo>
                    <a:lnTo>
                      <a:pt x="7" y="101"/>
                    </a:lnTo>
                    <a:lnTo>
                      <a:pt x="10" y="101"/>
                    </a:lnTo>
                    <a:lnTo>
                      <a:pt x="10" y="99"/>
                    </a:lnTo>
                    <a:lnTo>
                      <a:pt x="24" y="93"/>
                    </a:lnTo>
                    <a:lnTo>
                      <a:pt x="24" y="91"/>
                    </a:lnTo>
                    <a:lnTo>
                      <a:pt x="31" y="90"/>
                    </a:lnTo>
                    <a:lnTo>
                      <a:pt x="31" y="88"/>
                    </a:lnTo>
                    <a:lnTo>
                      <a:pt x="34" y="88"/>
                    </a:lnTo>
                    <a:lnTo>
                      <a:pt x="34" y="86"/>
                    </a:lnTo>
                    <a:lnTo>
                      <a:pt x="44" y="82"/>
                    </a:lnTo>
                    <a:lnTo>
                      <a:pt x="44" y="80"/>
                    </a:lnTo>
                    <a:lnTo>
                      <a:pt x="51" y="78"/>
                    </a:lnTo>
                    <a:lnTo>
                      <a:pt x="51" y="77"/>
                    </a:lnTo>
                    <a:lnTo>
                      <a:pt x="55" y="77"/>
                    </a:lnTo>
                    <a:lnTo>
                      <a:pt x="55" y="75"/>
                    </a:lnTo>
                    <a:lnTo>
                      <a:pt x="68" y="69"/>
                    </a:lnTo>
                    <a:lnTo>
                      <a:pt x="68" y="67"/>
                    </a:lnTo>
                    <a:lnTo>
                      <a:pt x="75" y="66"/>
                    </a:lnTo>
                    <a:lnTo>
                      <a:pt x="75" y="64"/>
                    </a:lnTo>
                    <a:lnTo>
                      <a:pt x="79" y="64"/>
                    </a:lnTo>
                    <a:lnTo>
                      <a:pt x="79" y="63"/>
                    </a:lnTo>
                    <a:lnTo>
                      <a:pt x="89" y="58"/>
                    </a:lnTo>
                    <a:lnTo>
                      <a:pt x="89" y="56"/>
                    </a:lnTo>
                    <a:lnTo>
                      <a:pt x="96" y="55"/>
                    </a:lnTo>
                    <a:lnTo>
                      <a:pt x="96" y="53"/>
                    </a:lnTo>
                    <a:lnTo>
                      <a:pt x="99" y="53"/>
                    </a:lnTo>
                    <a:lnTo>
                      <a:pt x="99" y="52"/>
                    </a:lnTo>
                    <a:lnTo>
                      <a:pt x="113" y="45"/>
                    </a:lnTo>
                    <a:lnTo>
                      <a:pt x="113" y="44"/>
                    </a:lnTo>
                    <a:lnTo>
                      <a:pt x="120" y="42"/>
                    </a:lnTo>
                    <a:lnTo>
                      <a:pt x="120" y="41"/>
                    </a:lnTo>
                    <a:lnTo>
                      <a:pt x="133" y="34"/>
                    </a:lnTo>
                    <a:lnTo>
                      <a:pt x="133" y="33"/>
                    </a:lnTo>
                    <a:lnTo>
                      <a:pt x="140" y="31"/>
                    </a:lnTo>
                    <a:lnTo>
                      <a:pt x="140" y="30"/>
                    </a:lnTo>
                    <a:lnTo>
                      <a:pt x="144" y="30"/>
                    </a:lnTo>
                    <a:lnTo>
                      <a:pt x="144" y="28"/>
                    </a:lnTo>
                    <a:lnTo>
                      <a:pt x="157" y="22"/>
                    </a:lnTo>
                    <a:lnTo>
                      <a:pt x="157" y="20"/>
                    </a:lnTo>
                    <a:lnTo>
                      <a:pt x="164" y="19"/>
                    </a:lnTo>
                    <a:lnTo>
                      <a:pt x="164" y="17"/>
                    </a:lnTo>
                    <a:lnTo>
                      <a:pt x="178" y="11"/>
                    </a:lnTo>
                    <a:lnTo>
                      <a:pt x="178" y="9"/>
                    </a:lnTo>
                    <a:lnTo>
                      <a:pt x="185" y="8"/>
                    </a:lnTo>
                    <a:lnTo>
                      <a:pt x="185" y="6"/>
                    </a:lnTo>
                    <a:lnTo>
                      <a:pt x="188" y="6"/>
                    </a:lnTo>
                    <a:lnTo>
                      <a:pt x="188" y="4"/>
                    </a:lnTo>
                    <a:lnTo>
                      <a:pt x="198" y="0"/>
                    </a:lnTo>
                    <a:lnTo>
                      <a:pt x="198" y="1"/>
                    </a:lnTo>
                    <a:lnTo>
                      <a:pt x="202" y="1"/>
                    </a:lnTo>
                    <a:lnTo>
                      <a:pt x="202" y="3"/>
                    </a:lnTo>
                    <a:lnTo>
                      <a:pt x="205" y="3"/>
                    </a:lnTo>
                    <a:lnTo>
                      <a:pt x="207" y="6"/>
                    </a:lnTo>
                    <a:lnTo>
                      <a:pt x="210" y="6"/>
                    </a:lnTo>
                    <a:lnTo>
                      <a:pt x="210" y="8"/>
                    </a:lnTo>
                    <a:lnTo>
                      <a:pt x="214" y="8"/>
                    </a:lnTo>
                    <a:lnTo>
                      <a:pt x="214" y="9"/>
                    </a:lnTo>
                    <a:lnTo>
                      <a:pt x="217" y="9"/>
                    </a:lnTo>
                    <a:lnTo>
                      <a:pt x="219" y="12"/>
                    </a:lnTo>
                    <a:lnTo>
                      <a:pt x="222" y="12"/>
                    </a:lnTo>
                    <a:lnTo>
                      <a:pt x="222" y="14"/>
                    </a:lnTo>
                    <a:lnTo>
                      <a:pt x="226" y="14"/>
                    </a:lnTo>
                    <a:lnTo>
                      <a:pt x="227" y="17"/>
                    </a:lnTo>
                    <a:lnTo>
                      <a:pt x="231" y="17"/>
                    </a:lnTo>
                    <a:lnTo>
                      <a:pt x="231" y="19"/>
                    </a:lnTo>
                    <a:lnTo>
                      <a:pt x="234" y="19"/>
                    </a:lnTo>
                    <a:lnTo>
                      <a:pt x="234" y="20"/>
                    </a:lnTo>
                    <a:lnTo>
                      <a:pt x="238" y="20"/>
                    </a:lnTo>
                    <a:lnTo>
                      <a:pt x="239" y="23"/>
                    </a:lnTo>
                    <a:lnTo>
                      <a:pt x="243" y="23"/>
                    </a:lnTo>
                    <a:lnTo>
                      <a:pt x="243" y="25"/>
                    </a:lnTo>
                    <a:lnTo>
                      <a:pt x="246" y="25"/>
                    </a:lnTo>
                    <a:lnTo>
                      <a:pt x="248" y="28"/>
                    </a:lnTo>
                    <a:lnTo>
                      <a:pt x="251" y="28"/>
                    </a:lnTo>
                    <a:lnTo>
                      <a:pt x="251" y="30"/>
                    </a:lnTo>
                    <a:lnTo>
                      <a:pt x="255" y="30"/>
                    </a:lnTo>
                    <a:lnTo>
                      <a:pt x="255" y="31"/>
                    </a:lnTo>
                    <a:lnTo>
                      <a:pt x="258" y="31"/>
                    </a:lnTo>
                    <a:lnTo>
                      <a:pt x="260" y="34"/>
                    </a:lnTo>
                    <a:lnTo>
                      <a:pt x="263" y="34"/>
                    </a:lnTo>
                    <a:lnTo>
                      <a:pt x="263" y="36"/>
                    </a:lnTo>
                    <a:lnTo>
                      <a:pt x="267" y="36"/>
                    </a:lnTo>
                    <a:lnTo>
                      <a:pt x="268" y="39"/>
                    </a:lnTo>
                    <a:lnTo>
                      <a:pt x="272" y="39"/>
                    </a:lnTo>
                    <a:lnTo>
                      <a:pt x="272" y="41"/>
                    </a:lnTo>
                    <a:lnTo>
                      <a:pt x="275" y="41"/>
                    </a:lnTo>
                    <a:lnTo>
                      <a:pt x="275" y="42"/>
                    </a:lnTo>
                    <a:lnTo>
                      <a:pt x="279" y="42"/>
                    </a:lnTo>
                    <a:lnTo>
                      <a:pt x="280" y="45"/>
                    </a:lnTo>
                    <a:lnTo>
                      <a:pt x="284" y="45"/>
                    </a:lnTo>
                    <a:lnTo>
                      <a:pt x="284" y="47"/>
                    </a:lnTo>
                    <a:lnTo>
                      <a:pt x="287" y="47"/>
                    </a:lnTo>
                    <a:lnTo>
                      <a:pt x="289" y="50"/>
                    </a:lnTo>
                    <a:lnTo>
                      <a:pt x="292" y="50"/>
                    </a:lnTo>
                    <a:lnTo>
                      <a:pt x="292" y="52"/>
                    </a:lnTo>
                    <a:lnTo>
                      <a:pt x="296" y="52"/>
                    </a:lnTo>
                    <a:lnTo>
                      <a:pt x="296" y="53"/>
                    </a:lnTo>
                    <a:lnTo>
                      <a:pt x="299" y="53"/>
                    </a:lnTo>
                    <a:lnTo>
                      <a:pt x="301" y="56"/>
                    </a:lnTo>
                    <a:lnTo>
                      <a:pt x="304" y="56"/>
                    </a:lnTo>
                    <a:lnTo>
                      <a:pt x="304" y="58"/>
                    </a:lnTo>
                    <a:lnTo>
                      <a:pt x="308" y="58"/>
                    </a:lnTo>
                    <a:lnTo>
                      <a:pt x="309" y="61"/>
                    </a:lnTo>
                    <a:lnTo>
                      <a:pt x="313" y="61"/>
                    </a:lnTo>
                    <a:lnTo>
                      <a:pt x="313" y="63"/>
                    </a:lnTo>
                    <a:lnTo>
                      <a:pt x="316" y="63"/>
                    </a:lnTo>
                    <a:lnTo>
                      <a:pt x="316" y="64"/>
                    </a:lnTo>
                    <a:lnTo>
                      <a:pt x="320" y="64"/>
                    </a:lnTo>
                    <a:lnTo>
                      <a:pt x="321" y="67"/>
                    </a:lnTo>
                    <a:lnTo>
                      <a:pt x="325" y="67"/>
                    </a:lnTo>
                    <a:lnTo>
                      <a:pt x="325" y="69"/>
                    </a:lnTo>
                    <a:lnTo>
                      <a:pt x="328" y="69"/>
                    </a:lnTo>
                    <a:lnTo>
                      <a:pt x="330" y="72"/>
                    </a:lnTo>
                    <a:lnTo>
                      <a:pt x="333" y="72"/>
                    </a:lnTo>
                    <a:lnTo>
                      <a:pt x="333" y="74"/>
                    </a:lnTo>
                    <a:lnTo>
                      <a:pt x="337" y="74"/>
                    </a:lnTo>
                    <a:lnTo>
                      <a:pt x="337" y="75"/>
                    </a:lnTo>
                    <a:lnTo>
                      <a:pt x="340" y="75"/>
                    </a:lnTo>
                    <a:lnTo>
                      <a:pt x="342" y="78"/>
                    </a:lnTo>
                    <a:lnTo>
                      <a:pt x="345" y="78"/>
                    </a:lnTo>
                    <a:lnTo>
                      <a:pt x="345" y="80"/>
                    </a:lnTo>
                    <a:lnTo>
                      <a:pt x="349" y="80"/>
                    </a:lnTo>
                    <a:lnTo>
                      <a:pt x="350" y="83"/>
                    </a:lnTo>
                    <a:lnTo>
                      <a:pt x="354" y="83"/>
                    </a:lnTo>
                    <a:lnTo>
                      <a:pt x="354" y="85"/>
                    </a:lnTo>
                    <a:lnTo>
                      <a:pt x="357" y="85"/>
                    </a:lnTo>
                    <a:lnTo>
                      <a:pt x="357" y="86"/>
                    </a:lnTo>
                    <a:lnTo>
                      <a:pt x="361" y="86"/>
                    </a:lnTo>
                    <a:lnTo>
                      <a:pt x="362" y="90"/>
                    </a:lnTo>
                    <a:lnTo>
                      <a:pt x="366" y="90"/>
                    </a:lnTo>
                    <a:lnTo>
                      <a:pt x="366" y="91"/>
                    </a:lnTo>
                    <a:lnTo>
                      <a:pt x="369" y="91"/>
                    </a:lnTo>
                    <a:lnTo>
                      <a:pt x="371" y="94"/>
                    </a:lnTo>
                    <a:lnTo>
                      <a:pt x="374" y="94"/>
                    </a:lnTo>
                    <a:lnTo>
                      <a:pt x="374" y="96"/>
                    </a:lnTo>
                    <a:lnTo>
                      <a:pt x="378" y="96"/>
                    </a:lnTo>
                    <a:lnTo>
                      <a:pt x="378" y="97"/>
                    </a:lnTo>
                    <a:lnTo>
                      <a:pt x="381" y="97"/>
                    </a:lnTo>
                    <a:lnTo>
                      <a:pt x="383" y="101"/>
                    </a:lnTo>
                    <a:lnTo>
                      <a:pt x="386" y="101"/>
                    </a:lnTo>
                    <a:lnTo>
                      <a:pt x="386" y="102"/>
                    </a:lnTo>
                    <a:lnTo>
                      <a:pt x="390" y="102"/>
                    </a:lnTo>
                    <a:lnTo>
                      <a:pt x="390" y="104"/>
                    </a:lnTo>
                    <a:lnTo>
                      <a:pt x="393" y="104"/>
                    </a:lnTo>
                    <a:lnTo>
                      <a:pt x="393" y="315"/>
                    </a:lnTo>
                    <a:lnTo>
                      <a:pt x="383" y="320"/>
                    </a:lnTo>
                    <a:lnTo>
                      <a:pt x="383" y="321"/>
                    </a:lnTo>
                    <a:lnTo>
                      <a:pt x="376" y="323"/>
                    </a:lnTo>
                    <a:lnTo>
                      <a:pt x="376" y="325"/>
                    </a:lnTo>
                    <a:lnTo>
                      <a:pt x="373" y="325"/>
                    </a:lnTo>
                    <a:lnTo>
                      <a:pt x="373" y="326"/>
                    </a:lnTo>
                    <a:lnTo>
                      <a:pt x="362" y="331"/>
                    </a:lnTo>
                    <a:lnTo>
                      <a:pt x="362" y="332"/>
                    </a:lnTo>
                    <a:lnTo>
                      <a:pt x="356" y="334"/>
                    </a:lnTo>
                    <a:lnTo>
                      <a:pt x="356" y="336"/>
                    </a:lnTo>
                    <a:lnTo>
                      <a:pt x="352" y="336"/>
                    </a:lnTo>
                    <a:lnTo>
                      <a:pt x="352" y="337"/>
                    </a:lnTo>
                    <a:lnTo>
                      <a:pt x="342" y="342"/>
                    </a:lnTo>
                    <a:lnTo>
                      <a:pt x="342" y="344"/>
                    </a:lnTo>
                    <a:lnTo>
                      <a:pt x="335" y="345"/>
                    </a:lnTo>
                    <a:lnTo>
                      <a:pt x="335" y="347"/>
                    </a:lnTo>
                    <a:lnTo>
                      <a:pt x="332" y="347"/>
                    </a:lnTo>
                    <a:lnTo>
                      <a:pt x="332" y="348"/>
                    </a:lnTo>
                    <a:lnTo>
                      <a:pt x="321" y="353"/>
                    </a:lnTo>
                    <a:lnTo>
                      <a:pt x="321" y="355"/>
                    </a:lnTo>
                    <a:lnTo>
                      <a:pt x="314" y="356"/>
                    </a:lnTo>
                    <a:lnTo>
                      <a:pt x="314" y="358"/>
                    </a:lnTo>
                    <a:lnTo>
                      <a:pt x="311" y="358"/>
                    </a:lnTo>
                    <a:lnTo>
                      <a:pt x="311" y="359"/>
                    </a:lnTo>
                    <a:lnTo>
                      <a:pt x="301" y="364"/>
                    </a:lnTo>
                    <a:lnTo>
                      <a:pt x="301" y="366"/>
                    </a:lnTo>
                    <a:lnTo>
                      <a:pt x="294" y="367"/>
                    </a:lnTo>
                    <a:lnTo>
                      <a:pt x="294" y="369"/>
                    </a:lnTo>
                    <a:lnTo>
                      <a:pt x="291" y="369"/>
                    </a:lnTo>
                    <a:lnTo>
                      <a:pt x="291" y="370"/>
                    </a:lnTo>
                    <a:lnTo>
                      <a:pt x="280" y="375"/>
                    </a:lnTo>
                    <a:lnTo>
                      <a:pt x="280" y="377"/>
                    </a:lnTo>
                    <a:lnTo>
                      <a:pt x="273" y="378"/>
                    </a:lnTo>
                    <a:lnTo>
                      <a:pt x="273" y="380"/>
                    </a:lnTo>
                    <a:lnTo>
                      <a:pt x="270" y="380"/>
                    </a:lnTo>
                    <a:lnTo>
                      <a:pt x="270" y="381"/>
                    </a:lnTo>
                    <a:lnTo>
                      <a:pt x="260" y="386"/>
                    </a:lnTo>
                    <a:lnTo>
                      <a:pt x="260" y="388"/>
                    </a:lnTo>
                    <a:lnTo>
                      <a:pt x="253" y="389"/>
                    </a:lnTo>
                    <a:lnTo>
                      <a:pt x="253" y="391"/>
                    </a:lnTo>
                    <a:lnTo>
                      <a:pt x="250" y="391"/>
                    </a:lnTo>
                    <a:lnTo>
                      <a:pt x="250" y="392"/>
                    </a:lnTo>
                    <a:lnTo>
                      <a:pt x="239" y="397"/>
                    </a:lnTo>
                    <a:lnTo>
                      <a:pt x="239" y="399"/>
                    </a:lnTo>
                    <a:lnTo>
                      <a:pt x="232" y="400"/>
                    </a:lnTo>
                    <a:lnTo>
                      <a:pt x="232" y="402"/>
                    </a:lnTo>
                    <a:lnTo>
                      <a:pt x="229" y="402"/>
                    </a:lnTo>
                    <a:lnTo>
                      <a:pt x="229" y="403"/>
                    </a:lnTo>
                    <a:lnTo>
                      <a:pt x="219" y="408"/>
                    </a:lnTo>
                    <a:lnTo>
                      <a:pt x="219" y="410"/>
                    </a:lnTo>
                    <a:lnTo>
                      <a:pt x="212" y="411"/>
                    </a:lnTo>
                    <a:lnTo>
                      <a:pt x="212" y="413"/>
                    </a:lnTo>
                    <a:lnTo>
                      <a:pt x="209" y="413"/>
                    </a:lnTo>
                    <a:lnTo>
                      <a:pt x="209" y="414"/>
                    </a:lnTo>
                    <a:lnTo>
                      <a:pt x="198" y="419"/>
                    </a:lnTo>
                    <a:lnTo>
                      <a:pt x="195" y="419"/>
                    </a:lnTo>
                    <a:lnTo>
                      <a:pt x="195" y="418"/>
                    </a:lnTo>
                    <a:lnTo>
                      <a:pt x="191" y="418"/>
                    </a:lnTo>
                    <a:lnTo>
                      <a:pt x="191" y="416"/>
                    </a:lnTo>
                    <a:lnTo>
                      <a:pt x="188" y="416"/>
                    </a:lnTo>
                    <a:lnTo>
                      <a:pt x="186" y="413"/>
                    </a:lnTo>
                    <a:lnTo>
                      <a:pt x="183" y="413"/>
                    </a:lnTo>
                    <a:lnTo>
                      <a:pt x="183" y="411"/>
                    </a:lnTo>
                    <a:lnTo>
                      <a:pt x="179" y="411"/>
                    </a:lnTo>
                    <a:lnTo>
                      <a:pt x="179" y="410"/>
                    </a:lnTo>
                    <a:lnTo>
                      <a:pt x="176" y="410"/>
                    </a:lnTo>
                    <a:lnTo>
                      <a:pt x="174" y="407"/>
                    </a:lnTo>
                    <a:lnTo>
                      <a:pt x="171" y="407"/>
                    </a:lnTo>
                    <a:lnTo>
                      <a:pt x="171" y="405"/>
                    </a:lnTo>
                    <a:lnTo>
                      <a:pt x="168" y="405"/>
                    </a:lnTo>
                    <a:lnTo>
                      <a:pt x="168" y="403"/>
                    </a:lnTo>
                    <a:lnTo>
                      <a:pt x="164" y="403"/>
                    </a:lnTo>
                    <a:lnTo>
                      <a:pt x="162" y="400"/>
                    </a:lnTo>
                    <a:lnTo>
                      <a:pt x="159" y="400"/>
                    </a:lnTo>
                    <a:lnTo>
                      <a:pt x="159" y="399"/>
                    </a:lnTo>
                    <a:lnTo>
                      <a:pt x="156" y="399"/>
                    </a:lnTo>
                    <a:lnTo>
                      <a:pt x="154" y="396"/>
                    </a:lnTo>
                    <a:lnTo>
                      <a:pt x="150" y="396"/>
                    </a:lnTo>
                    <a:lnTo>
                      <a:pt x="150" y="394"/>
                    </a:lnTo>
                    <a:lnTo>
                      <a:pt x="147" y="394"/>
                    </a:lnTo>
                    <a:lnTo>
                      <a:pt x="147" y="392"/>
                    </a:lnTo>
                    <a:lnTo>
                      <a:pt x="144" y="392"/>
                    </a:lnTo>
                    <a:lnTo>
                      <a:pt x="142" y="389"/>
                    </a:lnTo>
                    <a:lnTo>
                      <a:pt x="138" y="389"/>
                    </a:lnTo>
                    <a:lnTo>
                      <a:pt x="138" y="388"/>
                    </a:lnTo>
                    <a:lnTo>
                      <a:pt x="135" y="388"/>
                    </a:lnTo>
                    <a:lnTo>
                      <a:pt x="135" y="386"/>
                    </a:lnTo>
                    <a:lnTo>
                      <a:pt x="132" y="386"/>
                    </a:lnTo>
                    <a:lnTo>
                      <a:pt x="130" y="383"/>
                    </a:lnTo>
                    <a:lnTo>
                      <a:pt x="127" y="383"/>
                    </a:lnTo>
                    <a:lnTo>
                      <a:pt x="127" y="381"/>
                    </a:lnTo>
                    <a:lnTo>
                      <a:pt x="123" y="381"/>
                    </a:lnTo>
                    <a:lnTo>
                      <a:pt x="123" y="380"/>
                    </a:lnTo>
                    <a:lnTo>
                      <a:pt x="120" y="380"/>
                    </a:lnTo>
                    <a:lnTo>
                      <a:pt x="118" y="377"/>
                    </a:lnTo>
                    <a:lnTo>
                      <a:pt x="115" y="377"/>
                    </a:lnTo>
                    <a:lnTo>
                      <a:pt x="115" y="375"/>
                    </a:lnTo>
                    <a:lnTo>
                      <a:pt x="111" y="375"/>
                    </a:lnTo>
                    <a:lnTo>
                      <a:pt x="109" y="372"/>
                    </a:lnTo>
                    <a:lnTo>
                      <a:pt x="106" y="372"/>
                    </a:lnTo>
                    <a:lnTo>
                      <a:pt x="106" y="370"/>
                    </a:lnTo>
                    <a:lnTo>
                      <a:pt x="103" y="370"/>
                    </a:lnTo>
                    <a:lnTo>
                      <a:pt x="103" y="369"/>
                    </a:lnTo>
                    <a:lnTo>
                      <a:pt x="99" y="369"/>
                    </a:lnTo>
                    <a:lnTo>
                      <a:pt x="97" y="366"/>
                    </a:lnTo>
                    <a:lnTo>
                      <a:pt x="94" y="366"/>
                    </a:lnTo>
                    <a:lnTo>
                      <a:pt x="94" y="364"/>
                    </a:lnTo>
                    <a:lnTo>
                      <a:pt x="91" y="364"/>
                    </a:lnTo>
                    <a:lnTo>
                      <a:pt x="91" y="362"/>
                    </a:lnTo>
                    <a:lnTo>
                      <a:pt x="87" y="362"/>
                    </a:lnTo>
                    <a:lnTo>
                      <a:pt x="86" y="359"/>
                    </a:lnTo>
                    <a:lnTo>
                      <a:pt x="82" y="359"/>
                    </a:lnTo>
                    <a:lnTo>
                      <a:pt x="82" y="358"/>
                    </a:lnTo>
                    <a:lnTo>
                      <a:pt x="79" y="358"/>
                    </a:lnTo>
                    <a:lnTo>
                      <a:pt x="77" y="355"/>
                    </a:lnTo>
                    <a:lnTo>
                      <a:pt x="74" y="355"/>
                    </a:lnTo>
                    <a:lnTo>
                      <a:pt x="74" y="353"/>
                    </a:lnTo>
                    <a:lnTo>
                      <a:pt x="70" y="353"/>
                    </a:lnTo>
                    <a:lnTo>
                      <a:pt x="70" y="351"/>
                    </a:lnTo>
                    <a:lnTo>
                      <a:pt x="67" y="351"/>
                    </a:lnTo>
                    <a:lnTo>
                      <a:pt x="65" y="348"/>
                    </a:lnTo>
                    <a:lnTo>
                      <a:pt x="62" y="348"/>
                    </a:lnTo>
                    <a:lnTo>
                      <a:pt x="62" y="347"/>
                    </a:lnTo>
                    <a:lnTo>
                      <a:pt x="58" y="347"/>
                    </a:lnTo>
                    <a:lnTo>
                      <a:pt x="58" y="345"/>
                    </a:lnTo>
                    <a:lnTo>
                      <a:pt x="55" y="345"/>
                    </a:lnTo>
                    <a:lnTo>
                      <a:pt x="53" y="342"/>
                    </a:lnTo>
                    <a:lnTo>
                      <a:pt x="50" y="342"/>
                    </a:lnTo>
                    <a:lnTo>
                      <a:pt x="50" y="340"/>
                    </a:lnTo>
                    <a:lnTo>
                      <a:pt x="46" y="340"/>
                    </a:lnTo>
                    <a:lnTo>
                      <a:pt x="46" y="339"/>
                    </a:lnTo>
                    <a:lnTo>
                      <a:pt x="43" y="339"/>
                    </a:lnTo>
                    <a:lnTo>
                      <a:pt x="41" y="336"/>
                    </a:lnTo>
                    <a:lnTo>
                      <a:pt x="38" y="336"/>
                    </a:lnTo>
                    <a:lnTo>
                      <a:pt x="38" y="334"/>
                    </a:lnTo>
                    <a:lnTo>
                      <a:pt x="34" y="334"/>
                    </a:lnTo>
                    <a:lnTo>
                      <a:pt x="33" y="331"/>
                    </a:lnTo>
                    <a:lnTo>
                      <a:pt x="29" y="331"/>
                    </a:lnTo>
                    <a:lnTo>
                      <a:pt x="29" y="329"/>
                    </a:lnTo>
                    <a:lnTo>
                      <a:pt x="26" y="329"/>
                    </a:lnTo>
                    <a:lnTo>
                      <a:pt x="26" y="328"/>
                    </a:lnTo>
                    <a:lnTo>
                      <a:pt x="22" y="328"/>
                    </a:lnTo>
                    <a:lnTo>
                      <a:pt x="21" y="325"/>
                    </a:lnTo>
                    <a:lnTo>
                      <a:pt x="17" y="325"/>
                    </a:lnTo>
                    <a:lnTo>
                      <a:pt x="17" y="323"/>
                    </a:lnTo>
                    <a:lnTo>
                      <a:pt x="14" y="323"/>
                    </a:lnTo>
                    <a:lnTo>
                      <a:pt x="14" y="321"/>
                    </a:lnTo>
                    <a:lnTo>
                      <a:pt x="10" y="321"/>
                    </a:lnTo>
                    <a:lnTo>
                      <a:pt x="9" y="318"/>
                    </a:lnTo>
                    <a:lnTo>
                      <a:pt x="5" y="318"/>
                    </a:lnTo>
                    <a:lnTo>
                      <a:pt x="5" y="317"/>
                    </a:lnTo>
                    <a:lnTo>
                      <a:pt x="2" y="317"/>
                    </a:lnTo>
                    <a:lnTo>
                      <a:pt x="2" y="315"/>
                    </a:lnTo>
                    <a:lnTo>
                      <a:pt x="0" y="315"/>
                    </a:lnTo>
                    <a:lnTo>
                      <a:pt x="0" y="104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8" name="Freeform 8"/>
              <p:cNvSpPr>
                <a:spLocks/>
              </p:cNvSpPr>
              <p:nvPr/>
            </p:nvSpPr>
            <p:spPr bwMode="auto">
              <a:xfrm>
                <a:off x="1852" y="2287"/>
                <a:ext cx="103" cy="95"/>
              </a:xfrm>
              <a:custGeom>
                <a:avLst/>
                <a:gdLst>
                  <a:gd name="T0" fmla="*/ 101 w 103"/>
                  <a:gd name="T1" fmla="*/ 0 h 95"/>
                  <a:gd name="T2" fmla="*/ 101 w 103"/>
                  <a:gd name="T3" fmla="*/ 2 h 95"/>
                  <a:gd name="T4" fmla="*/ 87 w 103"/>
                  <a:gd name="T5" fmla="*/ 8 h 95"/>
                  <a:gd name="T6" fmla="*/ 87 w 103"/>
                  <a:gd name="T7" fmla="*/ 10 h 95"/>
                  <a:gd name="T8" fmla="*/ 84 w 103"/>
                  <a:gd name="T9" fmla="*/ 10 h 95"/>
                  <a:gd name="T10" fmla="*/ 84 w 103"/>
                  <a:gd name="T11" fmla="*/ 11 h 95"/>
                  <a:gd name="T12" fmla="*/ 0 w 103"/>
                  <a:gd name="T13" fmla="*/ 87 h 95"/>
                  <a:gd name="T14" fmla="*/ 0 w 103"/>
                  <a:gd name="T15" fmla="*/ 95 h 95"/>
                  <a:gd name="T16" fmla="*/ 103 w 103"/>
                  <a:gd name="T17" fmla="*/ 0 h 95"/>
                  <a:gd name="T18" fmla="*/ 101 w 103"/>
                  <a:gd name="T19" fmla="*/ 0 h 95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03"/>
                  <a:gd name="T31" fmla="*/ 0 h 95"/>
                  <a:gd name="T32" fmla="*/ 103 w 103"/>
                  <a:gd name="T33" fmla="*/ 95 h 95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03" h="95">
                    <a:moveTo>
                      <a:pt x="101" y="0"/>
                    </a:moveTo>
                    <a:lnTo>
                      <a:pt x="101" y="2"/>
                    </a:lnTo>
                    <a:lnTo>
                      <a:pt x="87" y="8"/>
                    </a:lnTo>
                    <a:lnTo>
                      <a:pt x="87" y="10"/>
                    </a:lnTo>
                    <a:lnTo>
                      <a:pt x="84" y="10"/>
                    </a:lnTo>
                    <a:lnTo>
                      <a:pt x="84" y="11"/>
                    </a:lnTo>
                    <a:lnTo>
                      <a:pt x="0" y="87"/>
                    </a:lnTo>
                    <a:lnTo>
                      <a:pt x="0" y="95"/>
                    </a:lnTo>
                    <a:lnTo>
                      <a:pt x="103" y="0"/>
                    </a:lnTo>
                    <a:lnTo>
                      <a:pt x="101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9" name="Freeform 9"/>
              <p:cNvSpPr>
                <a:spLocks/>
              </p:cNvSpPr>
              <p:nvPr/>
            </p:nvSpPr>
            <p:spPr bwMode="auto">
              <a:xfrm>
                <a:off x="1852" y="2238"/>
                <a:ext cx="205" cy="191"/>
              </a:xfrm>
              <a:custGeom>
                <a:avLst/>
                <a:gdLst>
                  <a:gd name="T0" fmla="*/ 198 w 205"/>
                  <a:gd name="T1" fmla="*/ 0 h 191"/>
                  <a:gd name="T2" fmla="*/ 198 w 205"/>
                  <a:gd name="T3" fmla="*/ 2 h 191"/>
                  <a:gd name="T4" fmla="*/ 0 w 205"/>
                  <a:gd name="T5" fmla="*/ 183 h 191"/>
                  <a:gd name="T6" fmla="*/ 0 w 205"/>
                  <a:gd name="T7" fmla="*/ 191 h 191"/>
                  <a:gd name="T8" fmla="*/ 205 w 205"/>
                  <a:gd name="T9" fmla="*/ 2 h 191"/>
                  <a:gd name="T10" fmla="*/ 202 w 205"/>
                  <a:gd name="T11" fmla="*/ 2 h 191"/>
                  <a:gd name="T12" fmla="*/ 202 w 205"/>
                  <a:gd name="T13" fmla="*/ 0 h 191"/>
                  <a:gd name="T14" fmla="*/ 198 w 205"/>
                  <a:gd name="T15" fmla="*/ 0 h 191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05"/>
                  <a:gd name="T25" fmla="*/ 0 h 191"/>
                  <a:gd name="T26" fmla="*/ 205 w 205"/>
                  <a:gd name="T27" fmla="*/ 191 h 191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05" h="191">
                    <a:moveTo>
                      <a:pt x="198" y="0"/>
                    </a:moveTo>
                    <a:lnTo>
                      <a:pt x="198" y="2"/>
                    </a:lnTo>
                    <a:lnTo>
                      <a:pt x="0" y="183"/>
                    </a:lnTo>
                    <a:lnTo>
                      <a:pt x="0" y="191"/>
                    </a:lnTo>
                    <a:lnTo>
                      <a:pt x="205" y="2"/>
                    </a:lnTo>
                    <a:lnTo>
                      <a:pt x="202" y="2"/>
                    </a:lnTo>
                    <a:lnTo>
                      <a:pt x="202" y="0"/>
                    </a:lnTo>
                    <a:lnTo>
                      <a:pt x="198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0" name="Freeform 10"/>
              <p:cNvSpPr>
                <a:spLocks/>
              </p:cNvSpPr>
              <p:nvPr/>
            </p:nvSpPr>
            <p:spPr bwMode="auto">
              <a:xfrm>
                <a:off x="1852" y="2256"/>
                <a:ext cx="238" cy="220"/>
              </a:xfrm>
              <a:custGeom>
                <a:avLst/>
                <a:gdLst>
                  <a:gd name="T0" fmla="*/ 231 w 238"/>
                  <a:gd name="T1" fmla="*/ 0 h 220"/>
                  <a:gd name="T2" fmla="*/ 231 w 238"/>
                  <a:gd name="T3" fmla="*/ 1 h 220"/>
                  <a:gd name="T4" fmla="*/ 0 w 238"/>
                  <a:gd name="T5" fmla="*/ 213 h 220"/>
                  <a:gd name="T6" fmla="*/ 0 w 238"/>
                  <a:gd name="T7" fmla="*/ 220 h 220"/>
                  <a:gd name="T8" fmla="*/ 238 w 238"/>
                  <a:gd name="T9" fmla="*/ 1 h 220"/>
                  <a:gd name="T10" fmla="*/ 234 w 238"/>
                  <a:gd name="T11" fmla="*/ 1 h 220"/>
                  <a:gd name="T12" fmla="*/ 234 w 238"/>
                  <a:gd name="T13" fmla="*/ 0 h 220"/>
                  <a:gd name="T14" fmla="*/ 231 w 238"/>
                  <a:gd name="T15" fmla="*/ 0 h 22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38"/>
                  <a:gd name="T25" fmla="*/ 0 h 220"/>
                  <a:gd name="T26" fmla="*/ 238 w 238"/>
                  <a:gd name="T27" fmla="*/ 220 h 22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38" h="220">
                    <a:moveTo>
                      <a:pt x="231" y="0"/>
                    </a:moveTo>
                    <a:lnTo>
                      <a:pt x="231" y="1"/>
                    </a:lnTo>
                    <a:lnTo>
                      <a:pt x="0" y="213"/>
                    </a:lnTo>
                    <a:lnTo>
                      <a:pt x="0" y="220"/>
                    </a:lnTo>
                    <a:lnTo>
                      <a:pt x="238" y="1"/>
                    </a:lnTo>
                    <a:lnTo>
                      <a:pt x="234" y="1"/>
                    </a:lnTo>
                    <a:lnTo>
                      <a:pt x="234" y="0"/>
                    </a:lnTo>
                    <a:lnTo>
                      <a:pt x="231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1" name="Freeform 11"/>
              <p:cNvSpPr>
                <a:spLocks/>
              </p:cNvSpPr>
              <p:nvPr/>
            </p:nvSpPr>
            <p:spPr bwMode="auto">
              <a:xfrm>
                <a:off x="1852" y="2273"/>
                <a:ext cx="268" cy="251"/>
              </a:xfrm>
              <a:custGeom>
                <a:avLst/>
                <a:gdLst>
                  <a:gd name="T0" fmla="*/ 263 w 268"/>
                  <a:gd name="T1" fmla="*/ 0 h 251"/>
                  <a:gd name="T2" fmla="*/ 263 w 268"/>
                  <a:gd name="T3" fmla="*/ 1 h 251"/>
                  <a:gd name="T4" fmla="*/ 0 w 268"/>
                  <a:gd name="T5" fmla="*/ 243 h 251"/>
                  <a:gd name="T6" fmla="*/ 0 w 268"/>
                  <a:gd name="T7" fmla="*/ 251 h 251"/>
                  <a:gd name="T8" fmla="*/ 268 w 268"/>
                  <a:gd name="T9" fmla="*/ 5 h 251"/>
                  <a:gd name="T10" fmla="*/ 268 w 268"/>
                  <a:gd name="T11" fmla="*/ 1 h 251"/>
                  <a:gd name="T12" fmla="*/ 267 w 268"/>
                  <a:gd name="T13" fmla="*/ 1 h 251"/>
                  <a:gd name="T14" fmla="*/ 267 w 268"/>
                  <a:gd name="T15" fmla="*/ 0 h 251"/>
                  <a:gd name="T16" fmla="*/ 263 w 268"/>
                  <a:gd name="T17" fmla="*/ 0 h 251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68"/>
                  <a:gd name="T28" fmla="*/ 0 h 251"/>
                  <a:gd name="T29" fmla="*/ 268 w 268"/>
                  <a:gd name="T30" fmla="*/ 251 h 251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68" h="251">
                    <a:moveTo>
                      <a:pt x="263" y="0"/>
                    </a:moveTo>
                    <a:lnTo>
                      <a:pt x="263" y="1"/>
                    </a:lnTo>
                    <a:lnTo>
                      <a:pt x="0" y="243"/>
                    </a:lnTo>
                    <a:lnTo>
                      <a:pt x="0" y="251"/>
                    </a:lnTo>
                    <a:lnTo>
                      <a:pt x="268" y="5"/>
                    </a:lnTo>
                    <a:lnTo>
                      <a:pt x="268" y="1"/>
                    </a:lnTo>
                    <a:lnTo>
                      <a:pt x="267" y="1"/>
                    </a:lnTo>
                    <a:lnTo>
                      <a:pt x="267" y="0"/>
                    </a:lnTo>
                    <a:lnTo>
                      <a:pt x="263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2" name="Freeform 12"/>
              <p:cNvSpPr>
                <a:spLocks/>
              </p:cNvSpPr>
              <p:nvPr/>
            </p:nvSpPr>
            <p:spPr bwMode="auto">
              <a:xfrm>
                <a:off x="1861" y="2290"/>
                <a:ext cx="292" cy="268"/>
              </a:xfrm>
              <a:custGeom>
                <a:avLst/>
                <a:gdLst>
                  <a:gd name="T0" fmla="*/ 287 w 292"/>
                  <a:gd name="T1" fmla="*/ 0 h 268"/>
                  <a:gd name="T2" fmla="*/ 287 w 292"/>
                  <a:gd name="T3" fmla="*/ 2 h 268"/>
                  <a:gd name="T4" fmla="*/ 0 w 292"/>
                  <a:gd name="T5" fmla="*/ 265 h 268"/>
                  <a:gd name="T6" fmla="*/ 1 w 292"/>
                  <a:gd name="T7" fmla="*/ 268 h 268"/>
                  <a:gd name="T8" fmla="*/ 6 w 292"/>
                  <a:gd name="T9" fmla="*/ 268 h 268"/>
                  <a:gd name="T10" fmla="*/ 6 w 292"/>
                  <a:gd name="T11" fmla="*/ 267 h 268"/>
                  <a:gd name="T12" fmla="*/ 292 w 292"/>
                  <a:gd name="T13" fmla="*/ 5 h 268"/>
                  <a:gd name="T14" fmla="*/ 292 w 292"/>
                  <a:gd name="T15" fmla="*/ 2 h 268"/>
                  <a:gd name="T16" fmla="*/ 290 w 292"/>
                  <a:gd name="T17" fmla="*/ 2 h 268"/>
                  <a:gd name="T18" fmla="*/ 290 w 292"/>
                  <a:gd name="T19" fmla="*/ 0 h 268"/>
                  <a:gd name="T20" fmla="*/ 287 w 292"/>
                  <a:gd name="T21" fmla="*/ 0 h 268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292"/>
                  <a:gd name="T34" fmla="*/ 0 h 268"/>
                  <a:gd name="T35" fmla="*/ 292 w 292"/>
                  <a:gd name="T36" fmla="*/ 268 h 268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292" h="268">
                    <a:moveTo>
                      <a:pt x="287" y="0"/>
                    </a:moveTo>
                    <a:lnTo>
                      <a:pt x="287" y="2"/>
                    </a:lnTo>
                    <a:lnTo>
                      <a:pt x="0" y="265"/>
                    </a:lnTo>
                    <a:lnTo>
                      <a:pt x="1" y="268"/>
                    </a:lnTo>
                    <a:lnTo>
                      <a:pt x="6" y="268"/>
                    </a:lnTo>
                    <a:lnTo>
                      <a:pt x="6" y="267"/>
                    </a:lnTo>
                    <a:lnTo>
                      <a:pt x="292" y="5"/>
                    </a:lnTo>
                    <a:lnTo>
                      <a:pt x="292" y="2"/>
                    </a:lnTo>
                    <a:lnTo>
                      <a:pt x="290" y="2"/>
                    </a:lnTo>
                    <a:lnTo>
                      <a:pt x="290" y="0"/>
                    </a:lnTo>
                    <a:lnTo>
                      <a:pt x="287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3" name="Freeform 13"/>
              <p:cNvSpPr>
                <a:spLocks/>
              </p:cNvSpPr>
              <p:nvPr/>
            </p:nvSpPr>
            <p:spPr bwMode="auto">
              <a:xfrm>
                <a:off x="1893" y="2308"/>
                <a:ext cx="292" cy="268"/>
              </a:xfrm>
              <a:custGeom>
                <a:avLst/>
                <a:gdLst>
                  <a:gd name="T0" fmla="*/ 285 w 292"/>
                  <a:gd name="T1" fmla="*/ 0 h 268"/>
                  <a:gd name="T2" fmla="*/ 285 w 292"/>
                  <a:gd name="T3" fmla="*/ 1 h 268"/>
                  <a:gd name="T4" fmla="*/ 0 w 292"/>
                  <a:gd name="T5" fmla="*/ 263 h 268"/>
                  <a:gd name="T6" fmla="*/ 0 w 292"/>
                  <a:gd name="T7" fmla="*/ 266 h 268"/>
                  <a:gd name="T8" fmla="*/ 5 w 292"/>
                  <a:gd name="T9" fmla="*/ 268 h 268"/>
                  <a:gd name="T10" fmla="*/ 5 w 292"/>
                  <a:gd name="T11" fmla="*/ 266 h 268"/>
                  <a:gd name="T12" fmla="*/ 292 w 292"/>
                  <a:gd name="T13" fmla="*/ 1 h 268"/>
                  <a:gd name="T14" fmla="*/ 289 w 292"/>
                  <a:gd name="T15" fmla="*/ 1 h 268"/>
                  <a:gd name="T16" fmla="*/ 289 w 292"/>
                  <a:gd name="T17" fmla="*/ 0 h 268"/>
                  <a:gd name="T18" fmla="*/ 285 w 292"/>
                  <a:gd name="T19" fmla="*/ 0 h 268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92"/>
                  <a:gd name="T31" fmla="*/ 0 h 268"/>
                  <a:gd name="T32" fmla="*/ 292 w 292"/>
                  <a:gd name="T33" fmla="*/ 268 h 268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92" h="268">
                    <a:moveTo>
                      <a:pt x="285" y="0"/>
                    </a:moveTo>
                    <a:lnTo>
                      <a:pt x="285" y="1"/>
                    </a:lnTo>
                    <a:lnTo>
                      <a:pt x="0" y="263"/>
                    </a:lnTo>
                    <a:lnTo>
                      <a:pt x="0" y="266"/>
                    </a:lnTo>
                    <a:lnTo>
                      <a:pt x="5" y="268"/>
                    </a:lnTo>
                    <a:lnTo>
                      <a:pt x="5" y="266"/>
                    </a:lnTo>
                    <a:lnTo>
                      <a:pt x="292" y="1"/>
                    </a:lnTo>
                    <a:lnTo>
                      <a:pt x="289" y="1"/>
                    </a:lnTo>
                    <a:lnTo>
                      <a:pt x="289" y="0"/>
                    </a:lnTo>
                    <a:lnTo>
                      <a:pt x="285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4" name="Freeform 14"/>
              <p:cNvSpPr>
                <a:spLocks/>
              </p:cNvSpPr>
              <p:nvPr/>
            </p:nvSpPr>
            <p:spPr bwMode="auto">
              <a:xfrm>
                <a:off x="1924" y="2323"/>
                <a:ext cx="292" cy="269"/>
              </a:xfrm>
              <a:custGeom>
                <a:avLst/>
                <a:gdLst>
                  <a:gd name="T0" fmla="*/ 287 w 292"/>
                  <a:gd name="T1" fmla="*/ 0 h 269"/>
                  <a:gd name="T2" fmla="*/ 287 w 292"/>
                  <a:gd name="T3" fmla="*/ 2 h 269"/>
                  <a:gd name="T4" fmla="*/ 0 w 292"/>
                  <a:gd name="T5" fmla="*/ 265 h 269"/>
                  <a:gd name="T6" fmla="*/ 2 w 292"/>
                  <a:gd name="T7" fmla="*/ 269 h 269"/>
                  <a:gd name="T8" fmla="*/ 7 w 292"/>
                  <a:gd name="T9" fmla="*/ 269 h 269"/>
                  <a:gd name="T10" fmla="*/ 7 w 292"/>
                  <a:gd name="T11" fmla="*/ 267 h 269"/>
                  <a:gd name="T12" fmla="*/ 292 w 292"/>
                  <a:gd name="T13" fmla="*/ 5 h 269"/>
                  <a:gd name="T14" fmla="*/ 289 w 292"/>
                  <a:gd name="T15" fmla="*/ 0 h 269"/>
                  <a:gd name="T16" fmla="*/ 287 w 292"/>
                  <a:gd name="T17" fmla="*/ 0 h 26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2"/>
                  <a:gd name="T28" fmla="*/ 0 h 269"/>
                  <a:gd name="T29" fmla="*/ 292 w 292"/>
                  <a:gd name="T30" fmla="*/ 269 h 269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2" h="269">
                    <a:moveTo>
                      <a:pt x="287" y="0"/>
                    </a:moveTo>
                    <a:lnTo>
                      <a:pt x="287" y="2"/>
                    </a:lnTo>
                    <a:lnTo>
                      <a:pt x="0" y="265"/>
                    </a:lnTo>
                    <a:lnTo>
                      <a:pt x="2" y="269"/>
                    </a:lnTo>
                    <a:lnTo>
                      <a:pt x="7" y="269"/>
                    </a:lnTo>
                    <a:lnTo>
                      <a:pt x="7" y="267"/>
                    </a:lnTo>
                    <a:lnTo>
                      <a:pt x="292" y="5"/>
                    </a:lnTo>
                    <a:lnTo>
                      <a:pt x="289" y="0"/>
                    </a:lnTo>
                    <a:lnTo>
                      <a:pt x="287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5" name="Freeform 15"/>
              <p:cNvSpPr>
                <a:spLocks/>
              </p:cNvSpPr>
              <p:nvPr/>
            </p:nvSpPr>
            <p:spPr bwMode="auto">
              <a:xfrm>
                <a:off x="1956" y="2341"/>
                <a:ext cx="289" cy="268"/>
              </a:xfrm>
              <a:custGeom>
                <a:avLst/>
                <a:gdLst>
                  <a:gd name="T0" fmla="*/ 287 w 289"/>
                  <a:gd name="T1" fmla="*/ 0 h 268"/>
                  <a:gd name="T2" fmla="*/ 287 w 289"/>
                  <a:gd name="T3" fmla="*/ 1 h 268"/>
                  <a:gd name="T4" fmla="*/ 0 w 289"/>
                  <a:gd name="T5" fmla="*/ 265 h 268"/>
                  <a:gd name="T6" fmla="*/ 2 w 289"/>
                  <a:gd name="T7" fmla="*/ 268 h 268"/>
                  <a:gd name="T8" fmla="*/ 7 w 289"/>
                  <a:gd name="T9" fmla="*/ 268 h 268"/>
                  <a:gd name="T10" fmla="*/ 7 w 289"/>
                  <a:gd name="T11" fmla="*/ 266 h 268"/>
                  <a:gd name="T12" fmla="*/ 289 w 289"/>
                  <a:gd name="T13" fmla="*/ 8 h 268"/>
                  <a:gd name="T14" fmla="*/ 289 w 289"/>
                  <a:gd name="T15" fmla="*/ 0 h 268"/>
                  <a:gd name="T16" fmla="*/ 287 w 289"/>
                  <a:gd name="T17" fmla="*/ 0 h 26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89"/>
                  <a:gd name="T28" fmla="*/ 0 h 268"/>
                  <a:gd name="T29" fmla="*/ 289 w 289"/>
                  <a:gd name="T30" fmla="*/ 268 h 26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89" h="268">
                    <a:moveTo>
                      <a:pt x="287" y="0"/>
                    </a:moveTo>
                    <a:lnTo>
                      <a:pt x="287" y="1"/>
                    </a:lnTo>
                    <a:lnTo>
                      <a:pt x="0" y="265"/>
                    </a:lnTo>
                    <a:lnTo>
                      <a:pt x="2" y="268"/>
                    </a:lnTo>
                    <a:lnTo>
                      <a:pt x="7" y="268"/>
                    </a:lnTo>
                    <a:lnTo>
                      <a:pt x="7" y="266"/>
                    </a:lnTo>
                    <a:lnTo>
                      <a:pt x="289" y="8"/>
                    </a:lnTo>
                    <a:lnTo>
                      <a:pt x="289" y="0"/>
                    </a:lnTo>
                    <a:lnTo>
                      <a:pt x="287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6" name="Freeform 16"/>
              <p:cNvSpPr>
                <a:spLocks/>
              </p:cNvSpPr>
              <p:nvPr/>
            </p:nvSpPr>
            <p:spPr bwMode="auto">
              <a:xfrm>
                <a:off x="1989" y="2388"/>
                <a:ext cx="256" cy="238"/>
              </a:xfrm>
              <a:custGeom>
                <a:avLst/>
                <a:gdLst>
                  <a:gd name="T0" fmla="*/ 254 w 256"/>
                  <a:gd name="T1" fmla="*/ 0 h 238"/>
                  <a:gd name="T2" fmla="*/ 254 w 256"/>
                  <a:gd name="T3" fmla="*/ 2 h 238"/>
                  <a:gd name="T4" fmla="*/ 0 w 256"/>
                  <a:gd name="T5" fmla="*/ 235 h 238"/>
                  <a:gd name="T6" fmla="*/ 1 w 256"/>
                  <a:gd name="T7" fmla="*/ 238 h 238"/>
                  <a:gd name="T8" fmla="*/ 7 w 256"/>
                  <a:gd name="T9" fmla="*/ 238 h 238"/>
                  <a:gd name="T10" fmla="*/ 7 w 256"/>
                  <a:gd name="T11" fmla="*/ 237 h 238"/>
                  <a:gd name="T12" fmla="*/ 256 w 256"/>
                  <a:gd name="T13" fmla="*/ 8 h 238"/>
                  <a:gd name="T14" fmla="*/ 256 w 256"/>
                  <a:gd name="T15" fmla="*/ 0 h 238"/>
                  <a:gd name="T16" fmla="*/ 254 w 256"/>
                  <a:gd name="T17" fmla="*/ 0 h 23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56"/>
                  <a:gd name="T28" fmla="*/ 0 h 238"/>
                  <a:gd name="T29" fmla="*/ 256 w 256"/>
                  <a:gd name="T30" fmla="*/ 238 h 23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56" h="238">
                    <a:moveTo>
                      <a:pt x="254" y="0"/>
                    </a:moveTo>
                    <a:lnTo>
                      <a:pt x="254" y="2"/>
                    </a:lnTo>
                    <a:lnTo>
                      <a:pt x="0" y="235"/>
                    </a:lnTo>
                    <a:lnTo>
                      <a:pt x="1" y="238"/>
                    </a:lnTo>
                    <a:lnTo>
                      <a:pt x="7" y="238"/>
                    </a:lnTo>
                    <a:lnTo>
                      <a:pt x="7" y="237"/>
                    </a:lnTo>
                    <a:lnTo>
                      <a:pt x="256" y="8"/>
                    </a:lnTo>
                    <a:lnTo>
                      <a:pt x="256" y="0"/>
                    </a:lnTo>
                    <a:lnTo>
                      <a:pt x="254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7" name="Freeform 17"/>
              <p:cNvSpPr>
                <a:spLocks/>
              </p:cNvSpPr>
              <p:nvPr/>
            </p:nvSpPr>
            <p:spPr bwMode="auto">
              <a:xfrm>
                <a:off x="2021" y="2435"/>
                <a:ext cx="224" cy="209"/>
              </a:xfrm>
              <a:custGeom>
                <a:avLst/>
                <a:gdLst>
                  <a:gd name="T0" fmla="*/ 222 w 224"/>
                  <a:gd name="T1" fmla="*/ 0 h 209"/>
                  <a:gd name="T2" fmla="*/ 222 w 224"/>
                  <a:gd name="T3" fmla="*/ 2 h 209"/>
                  <a:gd name="T4" fmla="*/ 0 w 224"/>
                  <a:gd name="T5" fmla="*/ 205 h 209"/>
                  <a:gd name="T6" fmla="*/ 2 w 224"/>
                  <a:gd name="T7" fmla="*/ 209 h 209"/>
                  <a:gd name="T8" fmla="*/ 7 w 224"/>
                  <a:gd name="T9" fmla="*/ 209 h 209"/>
                  <a:gd name="T10" fmla="*/ 7 w 224"/>
                  <a:gd name="T11" fmla="*/ 207 h 209"/>
                  <a:gd name="T12" fmla="*/ 224 w 224"/>
                  <a:gd name="T13" fmla="*/ 8 h 209"/>
                  <a:gd name="T14" fmla="*/ 224 w 224"/>
                  <a:gd name="T15" fmla="*/ 0 h 209"/>
                  <a:gd name="T16" fmla="*/ 222 w 224"/>
                  <a:gd name="T17" fmla="*/ 0 h 20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24"/>
                  <a:gd name="T28" fmla="*/ 0 h 209"/>
                  <a:gd name="T29" fmla="*/ 224 w 224"/>
                  <a:gd name="T30" fmla="*/ 209 h 209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24" h="209">
                    <a:moveTo>
                      <a:pt x="222" y="0"/>
                    </a:moveTo>
                    <a:lnTo>
                      <a:pt x="222" y="2"/>
                    </a:lnTo>
                    <a:lnTo>
                      <a:pt x="0" y="205"/>
                    </a:lnTo>
                    <a:lnTo>
                      <a:pt x="2" y="209"/>
                    </a:lnTo>
                    <a:lnTo>
                      <a:pt x="7" y="209"/>
                    </a:lnTo>
                    <a:lnTo>
                      <a:pt x="7" y="207"/>
                    </a:lnTo>
                    <a:lnTo>
                      <a:pt x="224" y="8"/>
                    </a:lnTo>
                    <a:lnTo>
                      <a:pt x="224" y="0"/>
                    </a:lnTo>
                    <a:lnTo>
                      <a:pt x="222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8" name="Freeform 18"/>
              <p:cNvSpPr>
                <a:spLocks/>
              </p:cNvSpPr>
              <p:nvPr/>
            </p:nvSpPr>
            <p:spPr bwMode="auto">
              <a:xfrm>
                <a:off x="2066" y="2483"/>
                <a:ext cx="179" cy="165"/>
              </a:xfrm>
              <a:custGeom>
                <a:avLst/>
                <a:gdLst>
                  <a:gd name="T0" fmla="*/ 177 w 179"/>
                  <a:gd name="T1" fmla="*/ 0 h 165"/>
                  <a:gd name="T2" fmla="*/ 177 w 179"/>
                  <a:gd name="T3" fmla="*/ 1 h 165"/>
                  <a:gd name="T4" fmla="*/ 0 w 179"/>
                  <a:gd name="T5" fmla="*/ 165 h 165"/>
                  <a:gd name="T6" fmla="*/ 7 w 179"/>
                  <a:gd name="T7" fmla="*/ 162 h 165"/>
                  <a:gd name="T8" fmla="*/ 7 w 179"/>
                  <a:gd name="T9" fmla="*/ 161 h 165"/>
                  <a:gd name="T10" fmla="*/ 13 w 179"/>
                  <a:gd name="T11" fmla="*/ 159 h 165"/>
                  <a:gd name="T12" fmla="*/ 13 w 179"/>
                  <a:gd name="T13" fmla="*/ 157 h 165"/>
                  <a:gd name="T14" fmla="*/ 24 w 179"/>
                  <a:gd name="T15" fmla="*/ 151 h 165"/>
                  <a:gd name="T16" fmla="*/ 24 w 179"/>
                  <a:gd name="T17" fmla="*/ 150 h 165"/>
                  <a:gd name="T18" fmla="*/ 179 w 179"/>
                  <a:gd name="T19" fmla="*/ 8 h 165"/>
                  <a:gd name="T20" fmla="*/ 179 w 179"/>
                  <a:gd name="T21" fmla="*/ 0 h 165"/>
                  <a:gd name="T22" fmla="*/ 177 w 179"/>
                  <a:gd name="T23" fmla="*/ 0 h 165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179"/>
                  <a:gd name="T37" fmla="*/ 0 h 165"/>
                  <a:gd name="T38" fmla="*/ 179 w 179"/>
                  <a:gd name="T39" fmla="*/ 165 h 165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179" h="165">
                    <a:moveTo>
                      <a:pt x="177" y="0"/>
                    </a:moveTo>
                    <a:lnTo>
                      <a:pt x="177" y="1"/>
                    </a:lnTo>
                    <a:lnTo>
                      <a:pt x="0" y="165"/>
                    </a:lnTo>
                    <a:lnTo>
                      <a:pt x="7" y="162"/>
                    </a:lnTo>
                    <a:lnTo>
                      <a:pt x="7" y="161"/>
                    </a:lnTo>
                    <a:lnTo>
                      <a:pt x="13" y="159"/>
                    </a:lnTo>
                    <a:lnTo>
                      <a:pt x="13" y="157"/>
                    </a:lnTo>
                    <a:lnTo>
                      <a:pt x="24" y="151"/>
                    </a:lnTo>
                    <a:lnTo>
                      <a:pt x="24" y="150"/>
                    </a:lnTo>
                    <a:lnTo>
                      <a:pt x="179" y="8"/>
                    </a:lnTo>
                    <a:lnTo>
                      <a:pt x="179" y="0"/>
                    </a:lnTo>
                    <a:lnTo>
                      <a:pt x="177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9" name="Freeform 19"/>
              <p:cNvSpPr>
                <a:spLocks/>
              </p:cNvSpPr>
              <p:nvPr/>
            </p:nvSpPr>
            <p:spPr bwMode="auto">
              <a:xfrm>
                <a:off x="2189" y="2530"/>
                <a:ext cx="56" cy="52"/>
              </a:xfrm>
              <a:custGeom>
                <a:avLst/>
                <a:gdLst>
                  <a:gd name="T0" fmla="*/ 0 w 56"/>
                  <a:gd name="T1" fmla="*/ 51 h 52"/>
                  <a:gd name="T2" fmla="*/ 56 w 56"/>
                  <a:gd name="T3" fmla="*/ 0 h 52"/>
                  <a:gd name="T4" fmla="*/ 56 w 56"/>
                  <a:gd name="T5" fmla="*/ 8 h 52"/>
                  <a:gd name="T6" fmla="*/ 19 w 56"/>
                  <a:gd name="T7" fmla="*/ 43 h 52"/>
                  <a:gd name="T8" fmla="*/ 15 w 56"/>
                  <a:gd name="T9" fmla="*/ 43 h 52"/>
                  <a:gd name="T10" fmla="*/ 15 w 56"/>
                  <a:gd name="T11" fmla="*/ 44 h 52"/>
                  <a:gd name="T12" fmla="*/ 5 w 56"/>
                  <a:gd name="T13" fmla="*/ 49 h 52"/>
                  <a:gd name="T14" fmla="*/ 5 w 56"/>
                  <a:gd name="T15" fmla="*/ 51 h 52"/>
                  <a:gd name="T16" fmla="*/ 1 w 56"/>
                  <a:gd name="T17" fmla="*/ 51 h 52"/>
                  <a:gd name="T18" fmla="*/ 1 w 56"/>
                  <a:gd name="T19" fmla="*/ 52 h 52"/>
                  <a:gd name="T20" fmla="*/ 0 w 56"/>
                  <a:gd name="T21" fmla="*/ 52 h 52"/>
                  <a:gd name="T22" fmla="*/ 0 w 56"/>
                  <a:gd name="T23" fmla="*/ 51 h 52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56"/>
                  <a:gd name="T37" fmla="*/ 0 h 52"/>
                  <a:gd name="T38" fmla="*/ 56 w 56"/>
                  <a:gd name="T39" fmla="*/ 52 h 52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56" h="52">
                    <a:moveTo>
                      <a:pt x="0" y="51"/>
                    </a:moveTo>
                    <a:lnTo>
                      <a:pt x="56" y="0"/>
                    </a:lnTo>
                    <a:lnTo>
                      <a:pt x="56" y="8"/>
                    </a:lnTo>
                    <a:lnTo>
                      <a:pt x="19" y="43"/>
                    </a:lnTo>
                    <a:lnTo>
                      <a:pt x="15" y="43"/>
                    </a:lnTo>
                    <a:lnTo>
                      <a:pt x="15" y="44"/>
                    </a:lnTo>
                    <a:lnTo>
                      <a:pt x="5" y="49"/>
                    </a:lnTo>
                    <a:lnTo>
                      <a:pt x="5" y="51"/>
                    </a:lnTo>
                    <a:lnTo>
                      <a:pt x="1" y="51"/>
                    </a:lnTo>
                    <a:lnTo>
                      <a:pt x="1" y="52"/>
                    </a:lnTo>
                    <a:lnTo>
                      <a:pt x="0" y="52"/>
                    </a:lnTo>
                    <a:lnTo>
                      <a:pt x="0" y="51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0" name="Freeform 20"/>
              <p:cNvSpPr>
                <a:spLocks/>
              </p:cNvSpPr>
              <p:nvPr/>
            </p:nvSpPr>
            <p:spPr bwMode="auto">
              <a:xfrm>
                <a:off x="2143" y="2287"/>
                <a:ext cx="102" cy="95"/>
              </a:xfrm>
              <a:custGeom>
                <a:avLst/>
                <a:gdLst>
                  <a:gd name="T0" fmla="*/ 0 w 102"/>
                  <a:gd name="T1" fmla="*/ 0 h 95"/>
                  <a:gd name="T2" fmla="*/ 102 w 102"/>
                  <a:gd name="T3" fmla="*/ 95 h 95"/>
                  <a:gd name="T4" fmla="*/ 102 w 102"/>
                  <a:gd name="T5" fmla="*/ 87 h 95"/>
                  <a:gd name="T6" fmla="*/ 100 w 102"/>
                  <a:gd name="T7" fmla="*/ 87 h 95"/>
                  <a:gd name="T8" fmla="*/ 17 w 102"/>
                  <a:gd name="T9" fmla="*/ 8 h 95"/>
                  <a:gd name="T10" fmla="*/ 13 w 102"/>
                  <a:gd name="T11" fmla="*/ 8 h 95"/>
                  <a:gd name="T12" fmla="*/ 13 w 102"/>
                  <a:gd name="T13" fmla="*/ 6 h 95"/>
                  <a:gd name="T14" fmla="*/ 10 w 102"/>
                  <a:gd name="T15" fmla="*/ 6 h 95"/>
                  <a:gd name="T16" fmla="*/ 8 w 102"/>
                  <a:gd name="T17" fmla="*/ 3 h 95"/>
                  <a:gd name="T18" fmla="*/ 5 w 102"/>
                  <a:gd name="T19" fmla="*/ 3 h 95"/>
                  <a:gd name="T20" fmla="*/ 5 w 102"/>
                  <a:gd name="T21" fmla="*/ 2 h 95"/>
                  <a:gd name="T22" fmla="*/ 1 w 102"/>
                  <a:gd name="T23" fmla="*/ 2 h 95"/>
                  <a:gd name="T24" fmla="*/ 1 w 102"/>
                  <a:gd name="T25" fmla="*/ 0 h 95"/>
                  <a:gd name="T26" fmla="*/ 0 w 102"/>
                  <a:gd name="T27" fmla="*/ 0 h 95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102"/>
                  <a:gd name="T43" fmla="*/ 0 h 95"/>
                  <a:gd name="T44" fmla="*/ 102 w 102"/>
                  <a:gd name="T45" fmla="*/ 95 h 95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102" h="95">
                    <a:moveTo>
                      <a:pt x="0" y="0"/>
                    </a:moveTo>
                    <a:lnTo>
                      <a:pt x="102" y="95"/>
                    </a:lnTo>
                    <a:lnTo>
                      <a:pt x="102" y="87"/>
                    </a:lnTo>
                    <a:lnTo>
                      <a:pt x="100" y="87"/>
                    </a:lnTo>
                    <a:lnTo>
                      <a:pt x="17" y="8"/>
                    </a:lnTo>
                    <a:lnTo>
                      <a:pt x="13" y="8"/>
                    </a:lnTo>
                    <a:lnTo>
                      <a:pt x="13" y="6"/>
                    </a:lnTo>
                    <a:lnTo>
                      <a:pt x="10" y="6"/>
                    </a:lnTo>
                    <a:lnTo>
                      <a:pt x="8" y="3"/>
                    </a:lnTo>
                    <a:lnTo>
                      <a:pt x="5" y="3"/>
                    </a:lnTo>
                    <a:lnTo>
                      <a:pt x="5" y="2"/>
                    </a:lnTo>
                    <a:lnTo>
                      <a:pt x="1" y="2"/>
                    </a:ln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1" name="Freeform 21"/>
              <p:cNvSpPr>
                <a:spLocks/>
              </p:cNvSpPr>
              <p:nvPr/>
            </p:nvSpPr>
            <p:spPr bwMode="auto">
              <a:xfrm>
                <a:off x="2042" y="2238"/>
                <a:ext cx="203" cy="191"/>
              </a:xfrm>
              <a:custGeom>
                <a:avLst/>
                <a:gdLst>
                  <a:gd name="T0" fmla="*/ 3 w 203"/>
                  <a:gd name="T1" fmla="*/ 0 h 191"/>
                  <a:gd name="T2" fmla="*/ 3 w 203"/>
                  <a:gd name="T3" fmla="*/ 2 h 191"/>
                  <a:gd name="T4" fmla="*/ 0 w 203"/>
                  <a:gd name="T5" fmla="*/ 2 h 191"/>
                  <a:gd name="T6" fmla="*/ 0 w 203"/>
                  <a:gd name="T7" fmla="*/ 5 h 191"/>
                  <a:gd name="T8" fmla="*/ 1 w 203"/>
                  <a:gd name="T9" fmla="*/ 5 h 191"/>
                  <a:gd name="T10" fmla="*/ 203 w 203"/>
                  <a:gd name="T11" fmla="*/ 191 h 191"/>
                  <a:gd name="T12" fmla="*/ 203 w 203"/>
                  <a:gd name="T13" fmla="*/ 183 h 191"/>
                  <a:gd name="T14" fmla="*/ 201 w 203"/>
                  <a:gd name="T15" fmla="*/ 183 h 191"/>
                  <a:gd name="T16" fmla="*/ 5 w 203"/>
                  <a:gd name="T17" fmla="*/ 0 h 191"/>
                  <a:gd name="T18" fmla="*/ 3 w 203"/>
                  <a:gd name="T19" fmla="*/ 0 h 191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03"/>
                  <a:gd name="T31" fmla="*/ 0 h 191"/>
                  <a:gd name="T32" fmla="*/ 203 w 203"/>
                  <a:gd name="T33" fmla="*/ 191 h 191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03" h="191">
                    <a:moveTo>
                      <a:pt x="3" y="0"/>
                    </a:moveTo>
                    <a:lnTo>
                      <a:pt x="3" y="2"/>
                    </a:lnTo>
                    <a:lnTo>
                      <a:pt x="0" y="2"/>
                    </a:lnTo>
                    <a:lnTo>
                      <a:pt x="0" y="5"/>
                    </a:lnTo>
                    <a:lnTo>
                      <a:pt x="1" y="5"/>
                    </a:lnTo>
                    <a:lnTo>
                      <a:pt x="203" y="191"/>
                    </a:lnTo>
                    <a:lnTo>
                      <a:pt x="203" y="183"/>
                    </a:lnTo>
                    <a:lnTo>
                      <a:pt x="201" y="183"/>
                    </a:lnTo>
                    <a:lnTo>
                      <a:pt x="5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2" name="Freeform 22"/>
              <p:cNvSpPr>
                <a:spLocks/>
              </p:cNvSpPr>
              <p:nvPr/>
            </p:nvSpPr>
            <p:spPr bwMode="auto">
              <a:xfrm>
                <a:off x="2009" y="2256"/>
                <a:ext cx="236" cy="220"/>
              </a:xfrm>
              <a:custGeom>
                <a:avLst/>
                <a:gdLst>
                  <a:gd name="T0" fmla="*/ 4 w 236"/>
                  <a:gd name="T1" fmla="*/ 0 h 220"/>
                  <a:gd name="T2" fmla="*/ 4 w 236"/>
                  <a:gd name="T3" fmla="*/ 1 h 220"/>
                  <a:gd name="T4" fmla="*/ 0 w 236"/>
                  <a:gd name="T5" fmla="*/ 1 h 220"/>
                  <a:gd name="T6" fmla="*/ 0 w 236"/>
                  <a:gd name="T7" fmla="*/ 4 h 220"/>
                  <a:gd name="T8" fmla="*/ 2 w 236"/>
                  <a:gd name="T9" fmla="*/ 4 h 220"/>
                  <a:gd name="T10" fmla="*/ 236 w 236"/>
                  <a:gd name="T11" fmla="*/ 220 h 220"/>
                  <a:gd name="T12" fmla="*/ 236 w 236"/>
                  <a:gd name="T13" fmla="*/ 213 h 220"/>
                  <a:gd name="T14" fmla="*/ 234 w 236"/>
                  <a:gd name="T15" fmla="*/ 213 h 220"/>
                  <a:gd name="T16" fmla="*/ 5 w 236"/>
                  <a:gd name="T17" fmla="*/ 0 h 220"/>
                  <a:gd name="T18" fmla="*/ 4 w 236"/>
                  <a:gd name="T19" fmla="*/ 0 h 220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36"/>
                  <a:gd name="T31" fmla="*/ 0 h 220"/>
                  <a:gd name="T32" fmla="*/ 236 w 236"/>
                  <a:gd name="T33" fmla="*/ 220 h 220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36" h="220">
                    <a:moveTo>
                      <a:pt x="4" y="0"/>
                    </a:moveTo>
                    <a:lnTo>
                      <a:pt x="4" y="1"/>
                    </a:lnTo>
                    <a:lnTo>
                      <a:pt x="0" y="1"/>
                    </a:lnTo>
                    <a:lnTo>
                      <a:pt x="0" y="4"/>
                    </a:lnTo>
                    <a:lnTo>
                      <a:pt x="2" y="4"/>
                    </a:lnTo>
                    <a:lnTo>
                      <a:pt x="236" y="220"/>
                    </a:lnTo>
                    <a:lnTo>
                      <a:pt x="236" y="213"/>
                    </a:lnTo>
                    <a:lnTo>
                      <a:pt x="234" y="213"/>
                    </a:lnTo>
                    <a:lnTo>
                      <a:pt x="5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3" name="Freeform 23"/>
              <p:cNvSpPr>
                <a:spLocks/>
              </p:cNvSpPr>
              <p:nvPr/>
            </p:nvSpPr>
            <p:spPr bwMode="auto">
              <a:xfrm>
                <a:off x="1977" y="2273"/>
                <a:ext cx="268" cy="251"/>
              </a:xfrm>
              <a:custGeom>
                <a:avLst/>
                <a:gdLst>
                  <a:gd name="T0" fmla="*/ 3 w 268"/>
                  <a:gd name="T1" fmla="*/ 0 h 251"/>
                  <a:gd name="T2" fmla="*/ 3 w 268"/>
                  <a:gd name="T3" fmla="*/ 1 h 251"/>
                  <a:gd name="T4" fmla="*/ 0 w 268"/>
                  <a:gd name="T5" fmla="*/ 1 h 251"/>
                  <a:gd name="T6" fmla="*/ 0 w 268"/>
                  <a:gd name="T7" fmla="*/ 5 h 251"/>
                  <a:gd name="T8" fmla="*/ 2 w 268"/>
                  <a:gd name="T9" fmla="*/ 5 h 251"/>
                  <a:gd name="T10" fmla="*/ 268 w 268"/>
                  <a:gd name="T11" fmla="*/ 251 h 251"/>
                  <a:gd name="T12" fmla="*/ 268 w 268"/>
                  <a:gd name="T13" fmla="*/ 243 h 251"/>
                  <a:gd name="T14" fmla="*/ 266 w 268"/>
                  <a:gd name="T15" fmla="*/ 243 h 251"/>
                  <a:gd name="T16" fmla="*/ 5 w 268"/>
                  <a:gd name="T17" fmla="*/ 0 h 251"/>
                  <a:gd name="T18" fmla="*/ 3 w 268"/>
                  <a:gd name="T19" fmla="*/ 0 h 251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68"/>
                  <a:gd name="T31" fmla="*/ 0 h 251"/>
                  <a:gd name="T32" fmla="*/ 268 w 268"/>
                  <a:gd name="T33" fmla="*/ 251 h 251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68" h="251">
                    <a:moveTo>
                      <a:pt x="3" y="0"/>
                    </a:moveTo>
                    <a:lnTo>
                      <a:pt x="3" y="1"/>
                    </a:lnTo>
                    <a:lnTo>
                      <a:pt x="0" y="1"/>
                    </a:lnTo>
                    <a:lnTo>
                      <a:pt x="0" y="5"/>
                    </a:lnTo>
                    <a:lnTo>
                      <a:pt x="2" y="5"/>
                    </a:lnTo>
                    <a:lnTo>
                      <a:pt x="268" y="251"/>
                    </a:lnTo>
                    <a:lnTo>
                      <a:pt x="268" y="243"/>
                    </a:lnTo>
                    <a:lnTo>
                      <a:pt x="266" y="243"/>
                    </a:lnTo>
                    <a:lnTo>
                      <a:pt x="5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4" name="Freeform 24"/>
              <p:cNvSpPr>
                <a:spLocks/>
              </p:cNvSpPr>
              <p:nvPr/>
            </p:nvSpPr>
            <p:spPr bwMode="auto">
              <a:xfrm>
                <a:off x="1944" y="2290"/>
                <a:ext cx="293" cy="268"/>
              </a:xfrm>
              <a:custGeom>
                <a:avLst/>
                <a:gdLst>
                  <a:gd name="T0" fmla="*/ 0 w 293"/>
                  <a:gd name="T1" fmla="*/ 2 h 268"/>
                  <a:gd name="T2" fmla="*/ 7 w 293"/>
                  <a:gd name="T3" fmla="*/ 0 h 268"/>
                  <a:gd name="T4" fmla="*/ 293 w 293"/>
                  <a:gd name="T5" fmla="*/ 265 h 268"/>
                  <a:gd name="T6" fmla="*/ 293 w 293"/>
                  <a:gd name="T7" fmla="*/ 267 h 268"/>
                  <a:gd name="T8" fmla="*/ 287 w 293"/>
                  <a:gd name="T9" fmla="*/ 268 h 268"/>
                  <a:gd name="T10" fmla="*/ 0 w 293"/>
                  <a:gd name="T11" fmla="*/ 3 h 268"/>
                  <a:gd name="T12" fmla="*/ 0 w 293"/>
                  <a:gd name="T13" fmla="*/ 2 h 2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93"/>
                  <a:gd name="T22" fmla="*/ 0 h 268"/>
                  <a:gd name="T23" fmla="*/ 293 w 293"/>
                  <a:gd name="T24" fmla="*/ 268 h 2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93" h="268">
                    <a:moveTo>
                      <a:pt x="0" y="2"/>
                    </a:moveTo>
                    <a:lnTo>
                      <a:pt x="7" y="0"/>
                    </a:lnTo>
                    <a:lnTo>
                      <a:pt x="293" y="265"/>
                    </a:lnTo>
                    <a:lnTo>
                      <a:pt x="293" y="267"/>
                    </a:lnTo>
                    <a:lnTo>
                      <a:pt x="287" y="268"/>
                    </a:lnTo>
                    <a:lnTo>
                      <a:pt x="0" y="3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5" name="Freeform 25"/>
              <p:cNvSpPr>
                <a:spLocks/>
              </p:cNvSpPr>
              <p:nvPr/>
            </p:nvSpPr>
            <p:spPr bwMode="auto">
              <a:xfrm>
                <a:off x="1912" y="2308"/>
                <a:ext cx="292" cy="268"/>
              </a:xfrm>
              <a:custGeom>
                <a:avLst/>
                <a:gdLst>
                  <a:gd name="T0" fmla="*/ 3 w 292"/>
                  <a:gd name="T1" fmla="*/ 0 h 268"/>
                  <a:gd name="T2" fmla="*/ 3 w 292"/>
                  <a:gd name="T3" fmla="*/ 1 h 268"/>
                  <a:gd name="T4" fmla="*/ 0 w 292"/>
                  <a:gd name="T5" fmla="*/ 1 h 268"/>
                  <a:gd name="T6" fmla="*/ 287 w 292"/>
                  <a:gd name="T7" fmla="*/ 268 h 268"/>
                  <a:gd name="T8" fmla="*/ 290 w 292"/>
                  <a:gd name="T9" fmla="*/ 268 h 268"/>
                  <a:gd name="T10" fmla="*/ 292 w 292"/>
                  <a:gd name="T11" fmla="*/ 263 h 268"/>
                  <a:gd name="T12" fmla="*/ 290 w 292"/>
                  <a:gd name="T13" fmla="*/ 263 h 268"/>
                  <a:gd name="T14" fmla="*/ 7 w 292"/>
                  <a:gd name="T15" fmla="*/ 0 h 268"/>
                  <a:gd name="T16" fmla="*/ 3 w 292"/>
                  <a:gd name="T17" fmla="*/ 0 h 26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2"/>
                  <a:gd name="T28" fmla="*/ 0 h 268"/>
                  <a:gd name="T29" fmla="*/ 292 w 292"/>
                  <a:gd name="T30" fmla="*/ 268 h 26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2" h="268">
                    <a:moveTo>
                      <a:pt x="3" y="0"/>
                    </a:moveTo>
                    <a:lnTo>
                      <a:pt x="3" y="1"/>
                    </a:lnTo>
                    <a:lnTo>
                      <a:pt x="0" y="1"/>
                    </a:lnTo>
                    <a:lnTo>
                      <a:pt x="287" y="268"/>
                    </a:lnTo>
                    <a:lnTo>
                      <a:pt x="290" y="268"/>
                    </a:lnTo>
                    <a:lnTo>
                      <a:pt x="292" y="263"/>
                    </a:lnTo>
                    <a:lnTo>
                      <a:pt x="290" y="263"/>
                    </a:lnTo>
                    <a:lnTo>
                      <a:pt x="7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6" name="Freeform 26"/>
              <p:cNvSpPr>
                <a:spLocks/>
              </p:cNvSpPr>
              <p:nvPr/>
            </p:nvSpPr>
            <p:spPr bwMode="auto">
              <a:xfrm>
                <a:off x="1881" y="2325"/>
                <a:ext cx="292" cy="268"/>
              </a:xfrm>
              <a:custGeom>
                <a:avLst/>
                <a:gdLst>
                  <a:gd name="T0" fmla="*/ 2 w 292"/>
                  <a:gd name="T1" fmla="*/ 0 h 268"/>
                  <a:gd name="T2" fmla="*/ 2 w 292"/>
                  <a:gd name="T3" fmla="*/ 2 h 268"/>
                  <a:gd name="T4" fmla="*/ 0 w 292"/>
                  <a:gd name="T5" fmla="*/ 2 h 268"/>
                  <a:gd name="T6" fmla="*/ 287 w 292"/>
                  <a:gd name="T7" fmla="*/ 268 h 268"/>
                  <a:gd name="T8" fmla="*/ 292 w 292"/>
                  <a:gd name="T9" fmla="*/ 267 h 268"/>
                  <a:gd name="T10" fmla="*/ 292 w 292"/>
                  <a:gd name="T11" fmla="*/ 263 h 268"/>
                  <a:gd name="T12" fmla="*/ 291 w 292"/>
                  <a:gd name="T13" fmla="*/ 263 h 268"/>
                  <a:gd name="T14" fmla="*/ 7 w 292"/>
                  <a:gd name="T15" fmla="*/ 0 h 268"/>
                  <a:gd name="T16" fmla="*/ 2 w 292"/>
                  <a:gd name="T17" fmla="*/ 0 h 26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2"/>
                  <a:gd name="T28" fmla="*/ 0 h 268"/>
                  <a:gd name="T29" fmla="*/ 292 w 292"/>
                  <a:gd name="T30" fmla="*/ 268 h 26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2" h="268">
                    <a:moveTo>
                      <a:pt x="2" y="0"/>
                    </a:moveTo>
                    <a:lnTo>
                      <a:pt x="2" y="2"/>
                    </a:lnTo>
                    <a:lnTo>
                      <a:pt x="0" y="2"/>
                    </a:lnTo>
                    <a:lnTo>
                      <a:pt x="287" y="268"/>
                    </a:lnTo>
                    <a:lnTo>
                      <a:pt x="292" y="267"/>
                    </a:lnTo>
                    <a:lnTo>
                      <a:pt x="292" y="263"/>
                    </a:lnTo>
                    <a:lnTo>
                      <a:pt x="291" y="263"/>
                    </a:lnTo>
                    <a:lnTo>
                      <a:pt x="7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7" name="Freeform 27"/>
              <p:cNvSpPr>
                <a:spLocks/>
              </p:cNvSpPr>
              <p:nvPr/>
            </p:nvSpPr>
            <p:spPr bwMode="auto">
              <a:xfrm>
                <a:off x="1852" y="2341"/>
                <a:ext cx="289" cy="269"/>
              </a:xfrm>
              <a:custGeom>
                <a:avLst/>
                <a:gdLst>
                  <a:gd name="T0" fmla="*/ 0 w 289"/>
                  <a:gd name="T1" fmla="*/ 0 h 269"/>
                  <a:gd name="T2" fmla="*/ 0 w 289"/>
                  <a:gd name="T3" fmla="*/ 8 h 269"/>
                  <a:gd name="T4" fmla="*/ 2 w 289"/>
                  <a:gd name="T5" fmla="*/ 8 h 269"/>
                  <a:gd name="T6" fmla="*/ 284 w 289"/>
                  <a:gd name="T7" fmla="*/ 269 h 269"/>
                  <a:gd name="T8" fmla="*/ 289 w 289"/>
                  <a:gd name="T9" fmla="*/ 268 h 269"/>
                  <a:gd name="T10" fmla="*/ 289 w 289"/>
                  <a:gd name="T11" fmla="*/ 265 h 269"/>
                  <a:gd name="T12" fmla="*/ 287 w 289"/>
                  <a:gd name="T13" fmla="*/ 265 h 269"/>
                  <a:gd name="T14" fmla="*/ 2 w 289"/>
                  <a:gd name="T15" fmla="*/ 0 h 269"/>
                  <a:gd name="T16" fmla="*/ 0 w 289"/>
                  <a:gd name="T17" fmla="*/ 0 h 26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89"/>
                  <a:gd name="T28" fmla="*/ 0 h 269"/>
                  <a:gd name="T29" fmla="*/ 289 w 289"/>
                  <a:gd name="T30" fmla="*/ 269 h 269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89" h="269">
                    <a:moveTo>
                      <a:pt x="0" y="0"/>
                    </a:moveTo>
                    <a:lnTo>
                      <a:pt x="0" y="8"/>
                    </a:lnTo>
                    <a:lnTo>
                      <a:pt x="2" y="8"/>
                    </a:lnTo>
                    <a:lnTo>
                      <a:pt x="284" y="269"/>
                    </a:lnTo>
                    <a:lnTo>
                      <a:pt x="289" y="268"/>
                    </a:lnTo>
                    <a:lnTo>
                      <a:pt x="289" y="265"/>
                    </a:lnTo>
                    <a:lnTo>
                      <a:pt x="287" y="265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8" name="Freeform 28"/>
              <p:cNvSpPr>
                <a:spLocks/>
              </p:cNvSpPr>
              <p:nvPr/>
            </p:nvSpPr>
            <p:spPr bwMode="auto">
              <a:xfrm>
                <a:off x="1852" y="2388"/>
                <a:ext cx="256" cy="240"/>
              </a:xfrm>
              <a:custGeom>
                <a:avLst/>
                <a:gdLst>
                  <a:gd name="T0" fmla="*/ 0 w 256"/>
                  <a:gd name="T1" fmla="*/ 0 h 240"/>
                  <a:gd name="T2" fmla="*/ 0 w 256"/>
                  <a:gd name="T3" fmla="*/ 8 h 240"/>
                  <a:gd name="T4" fmla="*/ 2 w 256"/>
                  <a:gd name="T5" fmla="*/ 8 h 240"/>
                  <a:gd name="T6" fmla="*/ 251 w 256"/>
                  <a:gd name="T7" fmla="*/ 240 h 240"/>
                  <a:gd name="T8" fmla="*/ 256 w 256"/>
                  <a:gd name="T9" fmla="*/ 238 h 240"/>
                  <a:gd name="T10" fmla="*/ 256 w 256"/>
                  <a:gd name="T11" fmla="*/ 235 h 240"/>
                  <a:gd name="T12" fmla="*/ 255 w 256"/>
                  <a:gd name="T13" fmla="*/ 235 h 240"/>
                  <a:gd name="T14" fmla="*/ 2 w 256"/>
                  <a:gd name="T15" fmla="*/ 0 h 240"/>
                  <a:gd name="T16" fmla="*/ 0 w 256"/>
                  <a:gd name="T17" fmla="*/ 0 h 24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56"/>
                  <a:gd name="T28" fmla="*/ 0 h 240"/>
                  <a:gd name="T29" fmla="*/ 256 w 256"/>
                  <a:gd name="T30" fmla="*/ 240 h 24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56" h="240">
                    <a:moveTo>
                      <a:pt x="0" y="0"/>
                    </a:moveTo>
                    <a:lnTo>
                      <a:pt x="0" y="8"/>
                    </a:lnTo>
                    <a:lnTo>
                      <a:pt x="2" y="8"/>
                    </a:lnTo>
                    <a:lnTo>
                      <a:pt x="251" y="240"/>
                    </a:lnTo>
                    <a:lnTo>
                      <a:pt x="256" y="238"/>
                    </a:lnTo>
                    <a:lnTo>
                      <a:pt x="256" y="235"/>
                    </a:lnTo>
                    <a:lnTo>
                      <a:pt x="255" y="235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9" name="Freeform 29"/>
              <p:cNvSpPr>
                <a:spLocks/>
              </p:cNvSpPr>
              <p:nvPr/>
            </p:nvSpPr>
            <p:spPr bwMode="auto">
              <a:xfrm>
                <a:off x="1852" y="2435"/>
                <a:ext cx="224" cy="210"/>
              </a:xfrm>
              <a:custGeom>
                <a:avLst/>
                <a:gdLst>
                  <a:gd name="T0" fmla="*/ 0 w 224"/>
                  <a:gd name="T1" fmla="*/ 0 h 210"/>
                  <a:gd name="T2" fmla="*/ 0 w 224"/>
                  <a:gd name="T3" fmla="*/ 8 h 210"/>
                  <a:gd name="T4" fmla="*/ 2 w 224"/>
                  <a:gd name="T5" fmla="*/ 8 h 210"/>
                  <a:gd name="T6" fmla="*/ 219 w 224"/>
                  <a:gd name="T7" fmla="*/ 210 h 210"/>
                  <a:gd name="T8" fmla="*/ 224 w 224"/>
                  <a:gd name="T9" fmla="*/ 209 h 210"/>
                  <a:gd name="T10" fmla="*/ 224 w 224"/>
                  <a:gd name="T11" fmla="*/ 205 h 210"/>
                  <a:gd name="T12" fmla="*/ 222 w 224"/>
                  <a:gd name="T13" fmla="*/ 205 h 210"/>
                  <a:gd name="T14" fmla="*/ 2 w 224"/>
                  <a:gd name="T15" fmla="*/ 0 h 210"/>
                  <a:gd name="T16" fmla="*/ 0 w 224"/>
                  <a:gd name="T17" fmla="*/ 0 h 21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24"/>
                  <a:gd name="T28" fmla="*/ 0 h 210"/>
                  <a:gd name="T29" fmla="*/ 224 w 224"/>
                  <a:gd name="T30" fmla="*/ 210 h 21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24" h="210">
                    <a:moveTo>
                      <a:pt x="0" y="0"/>
                    </a:moveTo>
                    <a:lnTo>
                      <a:pt x="0" y="8"/>
                    </a:lnTo>
                    <a:lnTo>
                      <a:pt x="2" y="8"/>
                    </a:lnTo>
                    <a:lnTo>
                      <a:pt x="219" y="210"/>
                    </a:lnTo>
                    <a:lnTo>
                      <a:pt x="224" y="209"/>
                    </a:lnTo>
                    <a:lnTo>
                      <a:pt x="224" y="205"/>
                    </a:lnTo>
                    <a:lnTo>
                      <a:pt x="222" y="205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30" name="Freeform 30"/>
              <p:cNvSpPr>
                <a:spLocks/>
              </p:cNvSpPr>
              <p:nvPr/>
            </p:nvSpPr>
            <p:spPr bwMode="auto">
              <a:xfrm>
                <a:off x="1852" y="2483"/>
                <a:ext cx="178" cy="164"/>
              </a:xfrm>
              <a:custGeom>
                <a:avLst/>
                <a:gdLst>
                  <a:gd name="T0" fmla="*/ 0 w 178"/>
                  <a:gd name="T1" fmla="*/ 0 h 164"/>
                  <a:gd name="T2" fmla="*/ 0 w 178"/>
                  <a:gd name="T3" fmla="*/ 8 h 164"/>
                  <a:gd name="T4" fmla="*/ 2 w 178"/>
                  <a:gd name="T5" fmla="*/ 8 h 164"/>
                  <a:gd name="T6" fmla="*/ 159 w 178"/>
                  <a:gd name="T7" fmla="*/ 154 h 164"/>
                  <a:gd name="T8" fmla="*/ 162 w 178"/>
                  <a:gd name="T9" fmla="*/ 154 h 164"/>
                  <a:gd name="T10" fmla="*/ 164 w 178"/>
                  <a:gd name="T11" fmla="*/ 157 h 164"/>
                  <a:gd name="T12" fmla="*/ 168 w 178"/>
                  <a:gd name="T13" fmla="*/ 157 h 164"/>
                  <a:gd name="T14" fmla="*/ 168 w 178"/>
                  <a:gd name="T15" fmla="*/ 159 h 164"/>
                  <a:gd name="T16" fmla="*/ 171 w 178"/>
                  <a:gd name="T17" fmla="*/ 159 h 164"/>
                  <a:gd name="T18" fmla="*/ 171 w 178"/>
                  <a:gd name="T19" fmla="*/ 161 h 164"/>
                  <a:gd name="T20" fmla="*/ 174 w 178"/>
                  <a:gd name="T21" fmla="*/ 161 h 164"/>
                  <a:gd name="T22" fmla="*/ 178 w 178"/>
                  <a:gd name="T23" fmla="*/ 164 h 164"/>
                  <a:gd name="T24" fmla="*/ 2 w 178"/>
                  <a:gd name="T25" fmla="*/ 0 h 164"/>
                  <a:gd name="T26" fmla="*/ 0 w 178"/>
                  <a:gd name="T27" fmla="*/ 0 h 164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178"/>
                  <a:gd name="T43" fmla="*/ 0 h 164"/>
                  <a:gd name="T44" fmla="*/ 178 w 178"/>
                  <a:gd name="T45" fmla="*/ 164 h 164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178" h="164">
                    <a:moveTo>
                      <a:pt x="0" y="0"/>
                    </a:moveTo>
                    <a:lnTo>
                      <a:pt x="0" y="8"/>
                    </a:lnTo>
                    <a:lnTo>
                      <a:pt x="2" y="8"/>
                    </a:lnTo>
                    <a:lnTo>
                      <a:pt x="159" y="154"/>
                    </a:lnTo>
                    <a:lnTo>
                      <a:pt x="162" y="154"/>
                    </a:lnTo>
                    <a:lnTo>
                      <a:pt x="164" y="157"/>
                    </a:lnTo>
                    <a:lnTo>
                      <a:pt x="168" y="157"/>
                    </a:lnTo>
                    <a:lnTo>
                      <a:pt x="168" y="159"/>
                    </a:lnTo>
                    <a:lnTo>
                      <a:pt x="171" y="159"/>
                    </a:lnTo>
                    <a:lnTo>
                      <a:pt x="171" y="161"/>
                    </a:lnTo>
                    <a:lnTo>
                      <a:pt x="174" y="161"/>
                    </a:lnTo>
                    <a:lnTo>
                      <a:pt x="178" y="164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31" name="Freeform 31"/>
              <p:cNvSpPr>
                <a:spLocks/>
              </p:cNvSpPr>
              <p:nvPr/>
            </p:nvSpPr>
            <p:spPr bwMode="auto">
              <a:xfrm>
                <a:off x="1852" y="2528"/>
                <a:ext cx="60" cy="56"/>
              </a:xfrm>
              <a:custGeom>
                <a:avLst/>
                <a:gdLst>
                  <a:gd name="T0" fmla="*/ 0 w 60"/>
                  <a:gd name="T1" fmla="*/ 0 h 56"/>
                  <a:gd name="T2" fmla="*/ 2 w 60"/>
                  <a:gd name="T3" fmla="*/ 0 h 56"/>
                  <a:gd name="T4" fmla="*/ 60 w 60"/>
                  <a:gd name="T5" fmla="*/ 56 h 56"/>
                  <a:gd name="T6" fmla="*/ 55 w 60"/>
                  <a:gd name="T7" fmla="*/ 54 h 56"/>
                  <a:gd name="T8" fmla="*/ 53 w 60"/>
                  <a:gd name="T9" fmla="*/ 51 h 56"/>
                  <a:gd name="T10" fmla="*/ 50 w 60"/>
                  <a:gd name="T11" fmla="*/ 51 h 56"/>
                  <a:gd name="T12" fmla="*/ 50 w 60"/>
                  <a:gd name="T13" fmla="*/ 49 h 56"/>
                  <a:gd name="T14" fmla="*/ 46 w 60"/>
                  <a:gd name="T15" fmla="*/ 49 h 56"/>
                  <a:gd name="T16" fmla="*/ 46 w 60"/>
                  <a:gd name="T17" fmla="*/ 48 h 56"/>
                  <a:gd name="T18" fmla="*/ 43 w 60"/>
                  <a:gd name="T19" fmla="*/ 48 h 56"/>
                  <a:gd name="T20" fmla="*/ 0 w 60"/>
                  <a:gd name="T21" fmla="*/ 8 h 56"/>
                  <a:gd name="T22" fmla="*/ 0 w 60"/>
                  <a:gd name="T23" fmla="*/ 0 h 5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60"/>
                  <a:gd name="T37" fmla="*/ 0 h 56"/>
                  <a:gd name="T38" fmla="*/ 60 w 60"/>
                  <a:gd name="T39" fmla="*/ 56 h 5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60" h="56">
                    <a:moveTo>
                      <a:pt x="0" y="0"/>
                    </a:moveTo>
                    <a:lnTo>
                      <a:pt x="2" y="0"/>
                    </a:lnTo>
                    <a:lnTo>
                      <a:pt x="60" y="56"/>
                    </a:lnTo>
                    <a:lnTo>
                      <a:pt x="55" y="54"/>
                    </a:lnTo>
                    <a:lnTo>
                      <a:pt x="53" y="51"/>
                    </a:lnTo>
                    <a:lnTo>
                      <a:pt x="50" y="51"/>
                    </a:lnTo>
                    <a:lnTo>
                      <a:pt x="50" y="49"/>
                    </a:lnTo>
                    <a:lnTo>
                      <a:pt x="46" y="49"/>
                    </a:lnTo>
                    <a:lnTo>
                      <a:pt x="46" y="48"/>
                    </a:lnTo>
                    <a:lnTo>
                      <a:pt x="43" y="48"/>
                    </a:lnTo>
                    <a:lnTo>
                      <a:pt x="0" y="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32" name="Freeform 32"/>
              <p:cNvSpPr>
                <a:spLocks/>
              </p:cNvSpPr>
              <p:nvPr/>
            </p:nvSpPr>
            <p:spPr bwMode="auto">
              <a:xfrm>
                <a:off x="1849" y="2233"/>
                <a:ext cx="398" cy="425"/>
              </a:xfrm>
              <a:custGeom>
                <a:avLst/>
                <a:gdLst>
                  <a:gd name="T0" fmla="*/ 200 w 398"/>
                  <a:gd name="T1" fmla="*/ 425 h 425"/>
                  <a:gd name="T2" fmla="*/ 398 w 398"/>
                  <a:gd name="T3" fmla="*/ 319 h 425"/>
                  <a:gd name="T4" fmla="*/ 398 w 398"/>
                  <a:gd name="T5" fmla="*/ 106 h 425"/>
                  <a:gd name="T6" fmla="*/ 200 w 398"/>
                  <a:gd name="T7" fmla="*/ 0 h 425"/>
                  <a:gd name="T8" fmla="*/ 0 w 398"/>
                  <a:gd name="T9" fmla="*/ 106 h 425"/>
                  <a:gd name="T10" fmla="*/ 0 w 398"/>
                  <a:gd name="T11" fmla="*/ 319 h 425"/>
                  <a:gd name="T12" fmla="*/ 200 w 398"/>
                  <a:gd name="T13" fmla="*/ 425 h 425"/>
                  <a:gd name="T14" fmla="*/ 201 w 398"/>
                  <a:gd name="T15" fmla="*/ 418 h 425"/>
                  <a:gd name="T16" fmla="*/ 5 w 398"/>
                  <a:gd name="T17" fmla="*/ 314 h 425"/>
                  <a:gd name="T18" fmla="*/ 6 w 398"/>
                  <a:gd name="T19" fmla="*/ 318 h 425"/>
                  <a:gd name="T20" fmla="*/ 6 w 398"/>
                  <a:gd name="T21" fmla="*/ 108 h 425"/>
                  <a:gd name="T22" fmla="*/ 5 w 398"/>
                  <a:gd name="T23" fmla="*/ 111 h 425"/>
                  <a:gd name="T24" fmla="*/ 201 w 398"/>
                  <a:gd name="T25" fmla="*/ 7 h 425"/>
                  <a:gd name="T26" fmla="*/ 198 w 398"/>
                  <a:gd name="T27" fmla="*/ 7 h 425"/>
                  <a:gd name="T28" fmla="*/ 393 w 398"/>
                  <a:gd name="T29" fmla="*/ 111 h 425"/>
                  <a:gd name="T30" fmla="*/ 391 w 398"/>
                  <a:gd name="T31" fmla="*/ 108 h 425"/>
                  <a:gd name="T32" fmla="*/ 391 w 398"/>
                  <a:gd name="T33" fmla="*/ 318 h 425"/>
                  <a:gd name="T34" fmla="*/ 393 w 398"/>
                  <a:gd name="T35" fmla="*/ 314 h 425"/>
                  <a:gd name="T36" fmla="*/ 198 w 398"/>
                  <a:gd name="T37" fmla="*/ 418 h 425"/>
                  <a:gd name="T38" fmla="*/ 201 w 398"/>
                  <a:gd name="T39" fmla="*/ 418 h 425"/>
                  <a:gd name="T40" fmla="*/ 200 w 398"/>
                  <a:gd name="T41" fmla="*/ 425 h 425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398"/>
                  <a:gd name="T64" fmla="*/ 0 h 425"/>
                  <a:gd name="T65" fmla="*/ 398 w 398"/>
                  <a:gd name="T66" fmla="*/ 425 h 425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398" h="425">
                    <a:moveTo>
                      <a:pt x="200" y="425"/>
                    </a:moveTo>
                    <a:lnTo>
                      <a:pt x="398" y="319"/>
                    </a:lnTo>
                    <a:lnTo>
                      <a:pt x="398" y="106"/>
                    </a:lnTo>
                    <a:lnTo>
                      <a:pt x="200" y="0"/>
                    </a:lnTo>
                    <a:lnTo>
                      <a:pt x="0" y="106"/>
                    </a:lnTo>
                    <a:lnTo>
                      <a:pt x="0" y="319"/>
                    </a:lnTo>
                    <a:lnTo>
                      <a:pt x="200" y="425"/>
                    </a:lnTo>
                    <a:lnTo>
                      <a:pt x="201" y="418"/>
                    </a:lnTo>
                    <a:lnTo>
                      <a:pt x="5" y="314"/>
                    </a:lnTo>
                    <a:lnTo>
                      <a:pt x="6" y="318"/>
                    </a:lnTo>
                    <a:lnTo>
                      <a:pt x="6" y="108"/>
                    </a:lnTo>
                    <a:lnTo>
                      <a:pt x="5" y="111"/>
                    </a:lnTo>
                    <a:lnTo>
                      <a:pt x="201" y="7"/>
                    </a:lnTo>
                    <a:lnTo>
                      <a:pt x="198" y="7"/>
                    </a:lnTo>
                    <a:lnTo>
                      <a:pt x="393" y="111"/>
                    </a:lnTo>
                    <a:lnTo>
                      <a:pt x="391" y="108"/>
                    </a:lnTo>
                    <a:lnTo>
                      <a:pt x="391" y="318"/>
                    </a:lnTo>
                    <a:lnTo>
                      <a:pt x="393" y="314"/>
                    </a:lnTo>
                    <a:lnTo>
                      <a:pt x="198" y="418"/>
                    </a:lnTo>
                    <a:lnTo>
                      <a:pt x="201" y="418"/>
                    </a:lnTo>
                    <a:lnTo>
                      <a:pt x="200" y="425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33" name="Freeform 33"/>
              <p:cNvSpPr>
                <a:spLocks/>
              </p:cNvSpPr>
              <p:nvPr/>
            </p:nvSpPr>
            <p:spPr bwMode="auto">
              <a:xfrm>
                <a:off x="3026" y="1612"/>
                <a:ext cx="393" cy="420"/>
              </a:xfrm>
              <a:custGeom>
                <a:avLst/>
                <a:gdLst>
                  <a:gd name="T0" fmla="*/ 10 w 393"/>
                  <a:gd name="T1" fmla="*/ 99 h 420"/>
                  <a:gd name="T2" fmla="*/ 34 w 393"/>
                  <a:gd name="T3" fmla="*/ 88 h 420"/>
                  <a:gd name="T4" fmla="*/ 51 w 393"/>
                  <a:gd name="T5" fmla="*/ 77 h 420"/>
                  <a:gd name="T6" fmla="*/ 75 w 393"/>
                  <a:gd name="T7" fmla="*/ 66 h 420"/>
                  <a:gd name="T8" fmla="*/ 89 w 393"/>
                  <a:gd name="T9" fmla="*/ 57 h 420"/>
                  <a:gd name="T10" fmla="*/ 113 w 393"/>
                  <a:gd name="T11" fmla="*/ 46 h 420"/>
                  <a:gd name="T12" fmla="*/ 133 w 393"/>
                  <a:gd name="T13" fmla="*/ 33 h 420"/>
                  <a:gd name="T14" fmla="*/ 157 w 393"/>
                  <a:gd name="T15" fmla="*/ 22 h 420"/>
                  <a:gd name="T16" fmla="*/ 178 w 393"/>
                  <a:gd name="T17" fmla="*/ 9 h 420"/>
                  <a:gd name="T18" fmla="*/ 198 w 393"/>
                  <a:gd name="T19" fmla="*/ 0 h 420"/>
                  <a:gd name="T20" fmla="*/ 207 w 393"/>
                  <a:gd name="T21" fmla="*/ 6 h 420"/>
                  <a:gd name="T22" fmla="*/ 217 w 393"/>
                  <a:gd name="T23" fmla="*/ 9 h 420"/>
                  <a:gd name="T24" fmla="*/ 227 w 393"/>
                  <a:gd name="T25" fmla="*/ 17 h 420"/>
                  <a:gd name="T26" fmla="*/ 238 w 393"/>
                  <a:gd name="T27" fmla="*/ 20 h 420"/>
                  <a:gd name="T28" fmla="*/ 248 w 393"/>
                  <a:gd name="T29" fmla="*/ 28 h 420"/>
                  <a:gd name="T30" fmla="*/ 258 w 393"/>
                  <a:gd name="T31" fmla="*/ 32 h 420"/>
                  <a:gd name="T32" fmla="*/ 268 w 393"/>
                  <a:gd name="T33" fmla="*/ 39 h 420"/>
                  <a:gd name="T34" fmla="*/ 279 w 393"/>
                  <a:gd name="T35" fmla="*/ 43 h 420"/>
                  <a:gd name="T36" fmla="*/ 289 w 393"/>
                  <a:gd name="T37" fmla="*/ 50 h 420"/>
                  <a:gd name="T38" fmla="*/ 299 w 393"/>
                  <a:gd name="T39" fmla="*/ 54 h 420"/>
                  <a:gd name="T40" fmla="*/ 309 w 393"/>
                  <a:gd name="T41" fmla="*/ 61 h 420"/>
                  <a:gd name="T42" fmla="*/ 320 w 393"/>
                  <a:gd name="T43" fmla="*/ 65 h 420"/>
                  <a:gd name="T44" fmla="*/ 330 w 393"/>
                  <a:gd name="T45" fmla="*/ 73 h 420"/>
                  <a:gd name="T46" fmla="*/ 340 w 393"/>
                  <a:gd name="T47" fmla="*/ 76 h 420"/>
                  <a:gd name="T48" fmla="*/ 350 w 393"/>
                  <a:gd name="T49" fmla="*/ 84 h 420"/>
                  <a:gd name="T50" fmla="*/ 361 w 393"/>
                  <a:gd name="T51" fmla="*/ 87 h 420"/>
                  <a:gd name="T52" fmla="*/ 371 w 393"/>
                  <a:gd name="T53" fmla="*/ 95 h 420"/>
                  <a:gd name="T54" fmla="*/ 381 w 393"/>
                  <a:gd name="T55" fmla="*/ 98 h 420"/>
                  <a:gd name="T56" fmla="*/ 390 w 393"/>
                  <a:gd name="T57" fmla="*/ 104 h 420"/>
                  <a:gd name="T58" fmla="*/ 376 w 393"/>
                  <a:gd name="T59" fmla="*/ 322 h 420"/>
                  <a:gd name="T60" fmla="*/ 359 w 393"/>
                  <a:gd name="T61" fmla="*/ 333 h 420"/>
                  <a:gd name="T62" fmla="*/ 328 w 393"/>
                  <a:gd name="T63" fmla="*/ 349 h 420"/>
                  <a:gd name="T64" fmla="*/ 308 w 393"/>
                  <a:gd name="T65" fmla="*/ 361 h 420"/>
                  <a:gd name="T66" fmla="*/ 284 w 393"/>
                  <a:gd name="T67" fmla="*/ 372 h 420"/>
                  <a:gd name="T68" fmla="*/ 263 w 393"/>
                  <a:gd name="T69" fmla="*/ 385 h 420"/>
                  <a:gd name="T70" fmla="*/ 232 w 393"/>
                  <a:gd name="T71" fmla="*/ 401 h 420"/>
                  <a:gd name="T72" fmla="*/ 215 w 393"/>
                  <a:gd name="T73" fmla="*/ 412 h 420"/>
                  <a:gd name="T74" fmla="*/ 195 w 393"/>
                  <a:gd name="T75" fmla="*/ 418 h 420"/>
                  <a:gd name="T76" fmla="*/ 183 w 393"/>
                  <a:gd name="T77" fmla="*/ 413 h 420"/>
                  <a:gd name="T78" fmla="*/ 174 w 393"/>
                  <a:gd name="T79" fmla="*/ 407 h 420"/>
                  <a:gd name="T80" fmla="*/ 162 w 393"/>
                  <a:gd name="T81" fmla="*/ 402 h 420"/>
                  <a:gd name="T82" fmla="*/ 154 w 393"/>
                  <a:gd name="T83" fmla="*/ 396 h 420"/>
                  <a:gd name="T84" fmla="*/ 142 w 393"/>
                  <a:gd name="T85" fmla="*/ 391 h 420"/>
                  <a:gd name="T86" fmla="*/ 133 w 393"/>
                  <a:gd name="T87" fmla="*/ 385 h 420"/>
                  <a:gd name="T88" fmla="*/ 121 w 393"/>
                  <a:gd name="T89" fmla="*/ 380 h 420"/>
                  <a:gd name="T90" fmla="*/ 113 w 393"/>
                  <a:gd name="T91" fmla="*/ 374 h 420"/>
                  <a:gd name="T92" fmla="*/ 101 w 393"/>
                  <a:gd name="T93" fmla="*/ 369 h 420"/>
                  <a:gd name="T94" fmla="*/ 92 w 393"/>
                  <a:gd name="T95" fmla="*/ 363 h 420"/>
                  <a:gd name="T96" fmla="*/ 80 w 393"/>
                  <a:gd name="T97" fmla="*/ 358 h 420"/>
                  <a:gd name="T98" fmla="*/ 72 w 393"/>
                  <a:gd name="T99" fmla="*/ 352 h 420"/>
                  <a:gd name="T100" fmla="*/ 60 w 393"/>
                  <a:gd name="T101" fmla="*/ 347 h 420"/>
                  <a:gd name="T102" fmla="*/ 50 w 393"/>
                  <a:gd name="T103" fmla="*/ 339 h 420"/>
                  <a:gd name="T104" fmla="*/ 39 w 393"/>
                  <a:gd name="T105" fmla="*/ 336 h 420"/>
                  <a:gd name="T106" fmla="*/ 29 w 393"/>
                  <a:gd name="T107" fmla="*/ 328 h 420"/>
                  <a:gd name="T108" fmla="*/ 19 w 393"/>
                  <a:gd name="T109" fmla="*/ 325 h 420"/>
                  <a:gd name="T110" fmla="*/ 9 w 393"/>
                  <a:gd name="T111" fmla="*/ 317 h 420"/>
                  <a:gd name="T112" fmla="*/ 0 w 393"/>
                  <a:gd name="T113" fmla="*/ 314 h 420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w 393"/>
                  <a:gd name="T172" fmla="*/ 0 h 420"/>
                  <a:gd name="T173" fmla="*/ 393 w 393"/>
                  <a:gd name="T174" fmla="*/ 420 h 420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T171" t="T172" r="T173" b="T174"/>
                <a:pathLst>
                  <a:path w="393" h="420">
                    <a:moveTo>
                      <a:pt x="0" y="104"/>
                    </a:moveTo>
                    <a:lnTo>
                      <a:pt x="7" y="103"/>
                    </a:lnTo>
                    <a:lnTo>
                      <a:pt x="7" y="101"/>
                    </a:lnTo>
                    <a:lnTo>
                      <a:pt x="10" y="101"/>
                    </a:lnTo>
                    <a:lnTo>
                      <a:pt x="10" y="99"/>
                    </a:lnTo>
                    <a:lnTo>
                      <a:pt x="24" y="93"/>
                    </a:lnTo>
                    <a:lnTo>
                      <a:pt x="24" y="91"/>
                    </a:lnTo>
                    <a:lnTo>
                      <a:pt x="31" y="90"/>
                    </a:lnTo>
                    <a:lnTo>
                      <a:pt x="31" y="88"/>
                    </a:lnTo>
                    <a:lnTo>
                      <a:pt x="34" y="88"/>
                    </a:lnTo>
                    <a:lnTo>
                      <a:pt x="34" y="87"/>
                    </a:lnTo>
                    <a:lnTo>
                      <a:pt x="44" y="82"/>
                    </a:lnTo>
                    <a:lnTo>
                      <a:pt x="44" y="80"/>
                    </a:lnTo>
                    <a:lnTo>
                      <a:pt x="51" y="79"/>
                    </a:lnTo>
                    <a:lnTo>
                      <a:pt x="51" y="77"/>
                    </a:lnTo>
                    <a:lnTo>
                      <a:pt x="55" y="77"/>
                    </a:lnTo>
                    <a:lnTo>
                      <a:pt x="55" y="76"/>
                    </a:lnTo>
                    <a:lnTo>
                      <a:pt x="68" y="69"/>
                    </a:lnTo>
                    <a:lnTo>
                      <a:pt x="68" y="68"/>
                    </a:lnTo>
                    <a:lnTo>
                      <a:pt x="75" y="66"/>
                    </a:lnTo>
                    <a:lnTo>
                      <a:pt x="75" y="65"/>
                    </a:lnTo>
                    <a:lnTo>
                      <a:pt x="79" y="65"/>
                    </a:lnTo>
                    <a:lnTo>
                      <a:pt x="79" y="63"/>
                    </a:lnTo>
                    <a:lnTo>
                      <a:pt x="89" y="58"/>
                    </a:lnTo>
                    <a:lnTo>
                      <a:pt x="89" y="57"/>
                    </a:lnTo>
                    <a:lnTo>
                      <a:pt x="96" y="55"/>
                    </a:lnTo>
                    <a:lnTo>
                      <a:pt x="96" y="54"/>
                    </a:lnTo>
                    <a:lnTo>
                      <a:pt x="99" y="54"/>
                    </a:lnTo>
                    <a:lnTo>
                      <a:pt x="99" y="52"/>
                    </a:lnTo>
                    <a:lnTo>
                      <a:pt x="113" y="46"/>
                    </a:lnTo>
                    <a:lnTo>
                      <a:pt x="113" y="44"/>
                    </a:lnTo>
                    <a:lnTo>
                      <a:pt x="120" y="43"/>
                    </a:lnTo>
                    <a:lnTo>
                      <a:pt x="120" y="41"/>
                    </a:lnTo>
                    <a:lnTo>
                      <a:pt x="133" y="35"/>
                    </a:lnTo>
                    <a:lnTo>
                      <a:pt x="133" y="33"/>
                    </a:lnTo>
                    <a:lnTo>
                      <a:pt x="140" y="32"/>
                    </a:lnTo>
                    <a:lnTo>
                      <a:pt x="140" y="30"/>
                    </a:lnTo>
                    <a:lnTo>
                      <a:pt x="144" y="30"/>
                    </a:lnTo>
                    <a:lnTo>
                      <a:pt x="144" y="28"/>
                    </a:lnTo>
                    <a:lnTo>
                      <a:pt x="157" y="22"/>
                    </a:lnTo>
                    <a:lnTo>
                      <a:pt x="157" y="20"/>
                    </a:lnTo>
                    <a:lnTo>
                      <a:pt x="164" y="19"/>
                    </a:lnTo>
                    <a:lnTo>
                      <a:pt x="164" y="17"/>
                    </a:lnTo>
                    <a:lnTo>
                      <a:pt x="178" y="11"/>
                    </a:lnTo>
                    <a:lnTo>
                      <a:pt x="178" y="9"/>
                    </a:lnTo>
                    <a:lnTo>
                      <a:pt x="185" y="8"/>
                    </a:lnTo>
                    <a:lnTo>
                      <a:pt x="185" y="6"/>
                    </a:lnTo>
                    <a:lnTo>
                      <a:pt x="188" y="6"/>
                    </a:lnTo>
                    <a:lnTo>
                      <a:pt x="188" y="5"/>
                    </a:lnTo>
                    <a:lnTo>
                      <a:pt x="198" y="0"/>
                    </a:lnTo>
                    <a:lnTo>
                      <a:pt x="198" y="2"/>
                    </a:lnTo>
                    <a:lnTo>
                      <a:pt x="202" y="2"/>
                    </a:lnTo>
                    <a:lnTo>
                      <a:pt x="202" y="3"/>
                    </a:lnTo>
                    <a:lnTo>
                      <a:pt x="205" y="3"/>
                    </a:lnTo>
                    <a:lnTo>
                      <a:pt x="207" y="6"/>
                    </a:lnTo>
                    <a:lnTo>
                      <a:pt x="210" y="6"/>
                    </a:lnTo>
                    <a:lnTo>
                      <a:pt x="210" y="8"/>
                    </a:lnTo>
                    <a:lnTo>
                      <a:pt x="214" y="8"/>
                    </a:lnTo>
                    <a:lnTo>
                      <a:pt x="214" y="9"/>
                    </a:lnTo>
                    <a:lnTo>
                      <a:pt x="217" y="9"/>
                    </a:lnTo>
                    <a:lnTo>
                      <a:pt x="219" y="13"/>
                    </a:lnTo>
                    <a:lnTo>
                      <a:pt x="222" y="13"/>
                    </a:lnTo>
                    <a:lnTo>
                      <a:pt x="222" y="14"/>
                    </a:lnTo>
                    <a:lnTo>
                      <a:pt x="226" y="14"/>
                    </a:lnTo>
                    <a:lnTo>
                      <a:pt x="227" y="17"/>
                    </a:lnTo>
                    <a:lnTo>
                      <a:pt x="231" y="17"/>
                    </a:lnTo>
                    <a:lnTo>
                      <a:pt x="231" y="19"/>
                    </a:lnTo>
                    <a:lnTo>
                      <a:pt x="234" y="19"/>
                    </a:lnTo>
                    <a:lnTo>
                      <a:pt x="234" y="20"/>
                    </a:lnTo>
                    <a:lnTo>
                      <a:pt x="238" y="20"/>
                    </a:lnTo>
                    <a:lnTo>
                      <a:pt x="239" y="24"/>
                    </a:lnTo>
                    <a:lnTo>
                      <a:pt x="243" y="24"/>
                    </a:lnTo>
                    <a:lnTo>
                      <a:pt x="243" y="25"/>
                    </a:lnTo>
                    <a:lnTo>
                      <a:pt x="246" y="25"/>
                    </a:lnTo>
                    <a:lnTo>
                      <a:pt x="248" y="28"/>
                    </a:lnTo>
                    <a:lnTo>
                      <a:pt x="251" y="28"/>
                    </a:lnTo>
                    <a:lnTo>
                      <a:pt x="251" y="30"/>
                    </a:lnTo>
                    <a:lnTo>
                      <a:pt x="255" y="30"/>
                    </a:lnTo>
                    <a:lnTo>
                      <a:pt x="255" y="32"/>
                    </a:lnTo>
                    <a:lnTo>
                      <a:pt x="258" y="32"/>
                    </a:lnTo>
                    <a:lnTo>
                      <a:pt x="260" y="35"/>
                    </a:lnTo>
                    <a:lnTo>
                      <a:pt x="263" y="35"/>
                    </a:lnTo>
                    <a:lnTo>
                      <a:pt x="263" y="36"/>
                    </a:lnTo>
                    <a:lnTo>
                      <a:pt x="267" y="36"/>
                    </a:lnTo>
                    <a:lnTo>
                      <a:pt x="268" y="39"/>
                    </a:lnTo>
                    <a:lnTo>
                      <a:pt x="272" y="39"/>
                    </a:lnTo>
                    <a:lnTo>
                      <a:pt x="272" y="41"/>
                    </a:lnTo>
                    <a:lnTo>
                      <a:pt x="275" y="41"/>
                    </a:lnTo>
                    <a:lnTo>
                      <a:pt x="275" y="43"/>
                    </a:lnTo>
                    <a:lnTo>
                      <a:pt x="279" y="43"/>
                    </a:lnTo>
                    <a:lnTo>
                      <a:pt x="280" y="46"/>
                    </a:lnTo>
                    <a:lnTo>
                      <a:pt x="284" y="46"/>
                    </a:lnTo>
                    <a:lnTo>
                      <a:pt x="284" y="47"/>
                    </a:lnTo>
                    <a:lnTo>
                      <a:pt x="287" y="47"/>
                    </a:lnTo>
                    <a:lnTo>
                      <a:pt x="289" y="50"/>
                    </a:lnTo>
                    <a:lnTo>
                      <a:pt x="292" y="50"/>
                    </a:lnTo>
                    <a:lnTo>
                      <a:pt x="292" y="52"/>
                    </a:lnTo>
                    <a:lnTo>
                      <a:pt x="296" y="52"/>
                    </a:lnTo>
                    <a:lnTo>
                      <a:pt x="296" y="54"/>
                    </a:lnTo>
                    <a:lnTo>
                      <a:pt x="299" y="54"/>
                    </a:lnTo>
                    <a:lnTo>
                      <a:pt x="301" y="57"/>
                    </a:lnTo>
                    <a:lnTo>
                      <a:pt x="304" y="57"/>
                    </a:lnTo>
                    <a:lnTo>
                      <a:pt x="304" y="58"/>
                    </a:lnTo>
                    <a:lnTo>
                      <a:pt x="308" y="58"/>
                    </a:lnTo>
                    <a:lnTo>
                      <a:pt x="309" y="61"/>
                    </a:lnTo>
                    <a:lnTo>
                      <a:pt x="313" y="61"/>
                    </a:lnTo>
                    <a:lnTo>
                      <a:pt x="313" y="63"/>
                    </a:lnTo>
                    <a:lnTo>
                      <a:pt x="316" y="63"/>
                    </a:lnTo>
                    <a:lnTo>
                      <a:pt x="316" y="65"/>
                    </a:lnTo>
                    <a:lnTo>
                      <a:pt x="320" y="65"/>
                    </a:lnTo>
                    <a:lnTo>
                      <a:pt x="321" y="68"/>
                    </a:lnTo>
                    <a:lnTo>
                      <a:pt x="325" y="68"/>
                    </a:lnTo>
                    <a:lnTo>
                      <a:pt x="325" y="69"/>
                    </a:lnTo>
                    <a:lnTo>
                      <a:pt x="328" y="69"/>
                    </a:lnTo>
                    <a:lnTo>
                      <a:pt x="330" y="73"/>
                    </a:lnTo>
                    <a:lnTo>
                      <a:pt x="333" y="73"/>
                    </a:lnTo>
                    <a:lnTo>
                      <a:pt x="333" y="74"/>
                    </a:lnTo>
                    <a:lnTo>
                      <a:pt x="337" y="74"/>
                    </a:lnTo>
                    <a:lnTo>
                      <a:pt x="337" y="76"/>
                    </a:lnTo>
                    <a:lnTo>
                      <a:pt x="340" y="76"/>
                    </a:lnTo>
                    <a:lnTo>
                      <a:pt x="342" y="79"/>
                    </a:lnTo>
                    <a:lnTo>
                      <a:pt x="345" y="79"/>
                    </a:lnTo>
                    <a:lnTo>
                      <a:pt x="345" y="80"/>
                    </a:lnTo>
                    <a:lnTo>
                      <a:pt x="349" y="80"/>
                    </a:lnTo>
                    <a:lnTo>
                      <a:pt x="350" y="84"/>
                    </a:lnTo>
                    <a:lnTo>
                      <a:pt x="354" y="84"/>
                    </a:lnTo>
                    <a:lnTo>
                      <a:pt x="354" y="85"/>
                    </a:lnTo>
                    <a:lnTo>
                      <a:pt x="357" y="85"/>
                    </a:lnTo>
                    <a:lnTo>
                      <a:pt x="357" y="87"/>
                    </a:lnTo>
                    <a:lnTo>
                      <a:pt x="361" y="87"/>
                    </a:lnTo>
                    <a:lnTo>
                      <a:pt x="362" y="90"/>
                    </a:lnTo>
                    <a:lnTo>
                      <a:pt x="366" y="90"/>
                    </a:lnTo>
                    <a:lnTo>
                      <a:pt x="366" y="91"/>
                    </a:lnTo>
                    <a:lnTo>
                      <a:pt x="369" y="91"/>
                    </a:lnTo>
                    <a:lnTo>
                      <a:pt x="371" y="95"/>
                    </a:lnTo>
                    <a:lnTo>
                      <a:pt x="374" y="95"/>
                    </a:lnTo>
                    <a:lnTo>
                      <a:pt x="374" y="96"/>
                    </a:lnTo>
                    <a:lnTo>
                      <a:pt x="378" y="96"/>
                    </a:lnTo>
                    <a:lnTo>
                      <a:pt x="378" y="98"/>
                    </a:lnTo>
                    <a:lnTo>
                      <a:pt x="381" y="98"/>
                    </a:lnTo>
                    <a:lnTo>
                      <a:pt x="383" y="101"/>
                    </a:lnTo>
                    <a:lnTo>
                      <a:pt x="386" y="101"/>
                    </a:lnTo>
                    <a:lnTo>
                      <a:pt x="386" y="103"/>
                    </a:lnTo>
                    <a:lnTo>
                      <a:pt x="390" y="103"/>
                    </a:lnTo>
                    <a:lnTo>
                      <a:pt x="390" y="104"/>
                    </a:lnTo>
                    <a:lnTo>
                      <a:pt x="393" y="104"/>
                    </a:lnTo>
                    <a:lnTo>
                      <a:pt x="393" y="314"/>
                    </a:lnTo>
                    <a:lnTo>
                      <a:pt x="383" y="319"/>
                    </a:lnTo>
                    <a:lnTo>
                      <a:pt x="383" y="320"/>
                    </a:lnTo>
                    <a:lnTo>
                      <a:pt x="376" y="322"/>
                    </a:lnTo>
                    <a:lnTo>
                      <a:pt x="376" y="323"/>
                    </a:lnTo>
                    <a:lnTo>
                      <a:pt x="366" y="328"/>
                    </a:lnTo>
                    <a:lnTo>
                      <a:pt x="366" y="330"/>
                    </a:lnTo>
                    <a:lnTo>
                      <a:pt x="359" y="331"/>
                    </a:lnTo>
                    <a:lnTo>
                      <a:pt x="359" y="333"/>
                    </a:lnTo>
                    <a:lnTo>
                      <a:pt x="345" y="339"/>
                    </a:lnTo>
                    <a:lnTo>
                      <a:pt x="345" y="341"/>
                    </a:lnTo>
                    <a:lnTo>
                      <a:pt x="338" y="342"/>
                    </a:lnTo>
                    <a:lnTo>
                      <a:pt x="338" y="344"/>
                    </a:lnTo>
                    <a:lnTo>
                      <a:pt x="328" y="349"/>
                    </a:lnTo>
                    <a:lnTo>
                      <a:pt x="328" y="350"/>
                    </a:lnTo>
                    <a:lnTo>
                      <a:pt x="321" y="352"/>
                    </a:lnTo>
                    <a:lnTo>
                      <a:pt x="321" y="353"/>
                    </a:lnTo>
                    <a:lnTo>
                      <a:pt x="308" y="360"/>
                    </a:lnTo>
                    <a:lnTo>
                      <a:pt x="308" y="361"/>
                    </a:lnTo>
                    <a:lnTo>
                      <a:pt x="301" y="363"/>
                    </a:lnTo>
                    <a:lnTo>
                      <a:pt x="301" y="364"/>
                    </a:lnTo>
                    <a:lnTo>
                      <a:pt x="291" y="369"/>
                    </a:lnTo>
                    <a:lnTo>
                      <a:pt x="291" y="371"/>
                    </a:lnTo>
                    <a:lnTo>
                      <a:pt x="284" y="372"/>
                    </a:lnTo>
                    <a:lnTo>
                      <a:pt x="284" y="374"/>
                    </a:lnTo>
                    <a:lnTo>
                      <a:pt x="270" y="380"/>
                    </a:lnTo>
                    <a:lnTo>
                      <a:pt x="270" y="382"/>
                    </a:lnTo>
                    <a:lnTo>
                      <a:pt x="263" y="383"/>
                    </a:lnTo>
                    <a:lnTo>
                      <a:pt x="263" y="385"/>
                    </a:lnTo>
                    <a:lnTo>
                      <a:pt x="253" y="390"/>
                    </a:lnTo>
                    <a:lnTo>
                      <a:pt x="253" y="391"/>
                    </a:lnTo>
                    <a:lnTo>
                      <a:pt x="246" y="393"/>
                    </a:lnTo>
                    <a:lnTo>
                      <a:pt x="246" y="394"/>
                    </a:lnTo>
                    <a:lnTo>
                      <a:pt x="232" y="401"/>
                    </a:lnTo>
                    <a:lnTo>
                      <a:pt x="232" y="402"/>
                    </a:lnTo>
                    <a:lnTo>
                      <a:pt x="226" y="404"/>
                    </a:lnTo>
                    <a:lnTo>
                      <a:pt x="226" y="405"/>
                    </a:lnTo>
                    <a:lnTo>
                      <a:pt x="215" y="410"/>
                    </a:lnTo>
                    <a:lnTo>
                      <a:pt x="215" y="412"/>
                    </a:lnTo>
                    <a:lnTo>
                      <a:pt x="209" y="413"/>
                    </a:lnTo>
                    <a:lnTo>
                      <a:pt x="209" y="415"/>
                    </a:lnTo>
                    <a:lnTo>
                      <a:pt x="198" y="420"/>
                    </a:lnTo>
                    <a:lnTo>
                      <a:pt x="195" y="420"/>
                    </a:lnTo>
                    <a:lnTo>
                      <a:pt x="195" y="418"/>
                    </a:lnTo>
                    <a:lnTo>
                      <a:pt x="191" y="418"/>
                    </a:lnTo>
                    <a:lnTo>
                      <a:pt x="191" y="416"/>
                    </a:lnTo>
                    <a:lnTo>
                      <a:pt x="188" y="416"/>
                    </a:lnTo>
                    <a:lnTo>
                      <a:pt x="186" y="413"/>
                    </a:lnTo>
                    <a:lnTo>
                      <a:pt x="183" y="413"/>
                    </a:lnTo>
                    <a:lnTo>
                      <a:pt x="183" y="412"/>
                    </a:lnTo>
                    <a:lnTo>
                      <a:pt x="179" y="412"/>
                    </a:lnTo>
                    <a:lnTo>
                      <a:pt x="178" y="409"/>
                    </a:lnTo>
                    <a:lnTo>
                      <a:pt x="174" y="409"/>
                    </a:lnTo>
                    <a:lnTo>
                      <a:pt x="174" y="407"/>
                    </a:lnTo>
                    <a:lnTo>
                      <a:pt x="171" y="407"/>
                    </a:lnTo>
                    <a:lnTo>
                      <a:pt x="171" y="405"/>
                    </a:lnTo>
                    <a:lnTo>
                      <a:pt x="167" y="405"/>
                    </a:lnTo>
                    <a:lnTo>
                      <a:pt x="166" y="402"/>
                    </a:lnTo>
                    <a:lnTo>
                      <a:pt x="162" y="402"/>
                    </a:lnTo>
                    <a:lnTo>
                      <a:pt x="162" y="401"/>
                    </a:lnTo>
                    <a:lnTo>
                      <a:pt x="159" y="401"/>
                    </a:lnTo>
                    <a:lnTo>
                      <a:pt x="157" y="397"/>
                    </a:lnTo>
                    <a:lnTo>
                      <a:pt x="154" y="397"/>
                    </a:lnTo>
                    <a:lnTo>
                      <a:pt x="154" y="396"/>
                    </a:lnTo>
                    <a:lnTo>
                      <a:pt x="150" y="396"/>
                    </a:lnTo>
                    <a:lnTo>
                      <a:pt x="149" y="393"/>
                    </a:lnTo>
                    <a:lnTo>
                      <a:pt x="145" y="393"/>
                    </a:lnTo>
                    <a:lnTo>
                      <a:pt x="145" y="391"/>
                    </a:lnTo>
                    <a:lnTo>
                      <a:pt x="142" y="391"/>
                    </a:lnTo>
                    <a:lnTo>
                      <a:pt x="142" y="390"/>
                    </a:lnTo>
                    <a:lnTo>
                      <a:pt x="138" y="390"/>
                    </a:lnTo>
                    <a:lnTo>
                      <a:pt x="137" y="386"/>
                    </a:lnTo>
                    <a:lnTo>
                      <a:pt x="133" y="386"/>
                    </a:lnTo>
                    <a:lnTo>
                      <a:pt x="133" y="385"/>
                    </a:lnTo>
                    <a:lnTo>
                      <a:pt x="130" y="385"/>
                    </a:lnTo>
                    <a:lnTo>
                      <a:pt x="128" y="382"/>
                    </a:lnTo>
                    <a:lnTo>
                      <a:pt x="125" y="382"/>
                    </a:lnTo>
                    <a:lnTo>
                      <a:pt x="125" y="380"/>
                    </a:lnTo>
                    <a:lnTo>
                      <a:pt x="121" y="380"/>
                    </a:lnTo>
                    <a:lnTo>
                      <a:pt x="121" y="379"/>
                    </a:lnTo>
                    <a:lnTo>
                      <a:pt x="118" y="379"/>
                    </a:lnTo>
                    <a:lnTo>
                      <a:pt x="116" y="375"/>
                    </a:lnTo>
                    <a:lnTo>
                      <a:pt x="113" y="375"/>
                    </a:lnTo>
                    <a:lnTo>
                      <a:pt x="113" y="374"/>
                    </a:lnTo>
                    <a:lnTo>
                      <a:pt x="109" y="374"/>
                    </a:lnTo>
                    <a:lnTo>
                      <a:pt x="108" y="371"/>
                    </a:lnTo>
                    <a:lnTo>
                      <a:pt x="104" y="371"/>
                    </a:lnTo>
                    <a:lnTo>
                      <a:pt x="104" y="369"/>
                    </a:lnTo>
                    <a:lnTo>
                      <a:pt x="101" y="369"/>
                    </a:lnTo>
                    <a:lnTo>
                      <a:pt x="99" y="366"/>
                    </a:lnTo>
                    <a:lnTo>
                      <a:pt x="96" y="366"/>
                    </a:lnTo>
                    <a:lnTo>
                      <a:pt x="96" y="364"/>
                    </a:lnTo>
                    <a:lnTo>
                      <a:pt x="92" y="364"/>
                    </a:lnTo>
                    <a:lnTo>
                      <a:pt x="92" y="363"/>
                    </a:lnTo>
                    <a:lnTo>
                      <a:pt x="89" y="363"/>
                    </a:lnTo>
                    <a:lnTo>
                      <a:pt x="87" y="360"/>
                    </a:lnTo>
                    <a:lnTo>
                      <a:pt x="84" y="360"/>
                    </a:lnTo>
                    <a:lnTo>
                      <a:pt x="84" y="358"/>
                    </a:lnTo>
                    <a:lnTo>
                      <a:pt x="80" y="358"/>
                    </a:lnTo>
                    <a:lnTo>
                      <a:pt x="79" y="355"/>
                    </a:lnTo>
                    <a:lnTo>
                      <a:pt x="75" y="355"/>
                    </a:lnTo>
                    <a:lnTo>
                      <a:pt x="75" y="353"/>
                    </a:lnTo>
                    <a:lnTo>
                      <a:pt x="72" y="353"/>
                    </a:lnTo>
                    <a:lnTo>
                      <a:pt x="72" y="352"/>
                    </a:lnTo>
                    <a:lnTo>
                      <a:pt x="68" y="352"/>
                    </a:lnTo>
                    <a:lnTo>
                      <a:pt x="67" y="349"/>
                    </a:lnTo>
                    <a:lnTo>
                      <a:pt x="63" y="349"/>
                    </a:lnTo>
                    <a:lnTo>
                      <a:pt x="63" y="347"/>
                    </a:lnTo>
                    <a:lnTo>
                      <a:pt x="60" y="347"/>
                    </a:lnTo>
                    <a:lnTo>
                      <a:pt x="58" y="344"/>
                    </a:lnTo>
                    <a:lnTo>
                      <a:pt x="55" y="344"/>
                    </a:lnTo>
                    <a:lnTo>
                      <a:pt x="55" y="342"/>
                    </a:lnTo>
                    <a:lnTo>
                      <a:pt x="51" y="342"/>
                    </a:lnTo>
                    <a:lnTo>
                      <a:pt x="50" y="339"/>
                    </a:lnTo>
                    <a:lnTo>
                      <a:pt x="46" y="339"/>
                    </a:lnTo>
                    <a:lnTo>
                      <a:pt x="46" y="338"/>
                    </a:lnTo>
                    <a:lnTo>
                      <a:pt x="43" y="338"/>
                    </a:lnTo>
                    <a:lnTo>
                      <a:pt x="43" y="336"/>
                    </a:lnTo>
                    <a:lnTo>
                      <a:pt x="39" y="336"/>
                    </a:lnTo>
                    <a:lnTo>
                      <a:pt x="38" y="333"/>
                    </a:lnTo>
                    <a:lnTo>
                      <a:pt x="34" y="333"/>
                    </a:lnTo>
                    <a:lnTo>
                      <a:pt x="34" y="331"/>
                    </a:lnTo>
                    <a:lnTo>
                      <a:pt x="31" y="331"/>
                    </a:lnTo>
                    <a:lnTo>
                      <a:pt x="29" y="328"/>
                    </a:lnTo>
                    <a:lnTo>
                      <a:pt x="26" y="328"/>
                    </a:lnTo>
                    <a:lnTo>
                      <a:pt x="26" y="326"/>
                    </a:lnTo>
                    <a:lnTo>
                      <a:pt x="22" y="326"/>
                    </a:lnTo>
                    <a:lnTo>
                      <a:pt x="22" y="325"/>
                    </a:lnTo>
                    <a:lnTo>
                      <a:pt x="19" y="325"/>
                    </a:lnTo>
                    <a:lnTo>
                      <a:pt x="17" y="322"/>
                    </a:lnTo>
                    <a:lnTo>
                      <a:pt x="14" y="322"/>
                    </a:lnTo>
                    <a:lnTo>
                      <a:pt x="14" y="320"/>
                    </a:lnTo>
                    <a:lnTo>
                      <a:pt x="10" y="320"/>
                    </a:lnTo>
                    <a:lnTo>
                      <a:pt x="9" y="317"/>
                    </a:lnTo>
                    <a:lnTo>
                      <a:pt x="5" y="317"/>
                    </a:lnTo>
                    <a:lnTo>
                      <a:pt x="5" y="315"/>
                    </a:lnTo>
                    <a:lnTo>
                      <a:pt x="2" y="315"/>
                    </a:lnTo>
                    <a:lnTo>
                      <a:pt x="2" y="314"/>
                    </a:lnTo>
                    <a:lnTo>
                      <a:pt x="0" y="314"/>
                    </a:lnTo>
                    <a:lnTo>
                      <a:pt x="0" y="104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34" name="Freeform 34"/>
              <p:cNvSpPr>
                <a:spLocks/>
              </p:cNvSpPr>
              <p:nvPr/>
            </p:nvSpPr>
            <p:spPr bwMode="auto">
              <a:xfrm>
                <a:off x="3026" y="1662"/>
                <a:ext cx="103" cy="95"/>
              </a:xfrm>
              <a:custGeom>
                <a:avLst/>
                <a:gdLst>
                  <a:gd name="T0" fmla="*/ 101 w 103"/>
                  <a:gd name="T1" fmla="*/ 0 h 95"/>
                  <a:gd name="T2" fmla="*/ 101 w 103"/>
                  <a:gd name="T3" fmla="*/ 2 h 95"/>
                  <a:gd name="T4" fmla="*/ 87 w 103"/>
                  <a:gd name="T5" fmla="*/ 8 h 95"/>
                  <a:gd name="T6" fmla="*/ 87 w 103"/>
                  <a:gd name="T7" fmla="*/ 10 h 95"/>
                  <a:gd name="T8" fmla="*/ 84 w 103"/>
                  <a:gd name="T9" fmla="*/ 10 h 95"/>
                  <a:gd name="T10" fmla="*/ 84 w 103"/>
                  <a:gd name="T11" fmla="*/ 11 h 95"/>
                  <a:gd name="T12" fmla="*/ 0 w 103"/>
                  <a:gd name="T13" fmla="*/ 87 h 95"/>
                  <a:gd name="T14" fmla="*/ 0 w 103"/>
                  <a:gd name="T15" fmla="*/ 95 h 95"/>
                  <a:gd name="T16" fmla="*/ 103 w 103"/>
                  <a:gd name="T17" fmla="*/ 0 h 95"/>
                  <a:gd name="T18" fmla="*/ 101 w 103"/>
                  <a:gd name="T19" fmla="*/ 0 h 95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03"/>
                  <a:gd name="T31" fmla="*/ 0 h 95"/>
                  <a:gd name="T32" fmla="*/ 103 w 103"/>
                  <a:gd name="T33" fmla="*/ 95 h 95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03" h="95">
                    <a:moveTo>
                      <a:pt x="101" y="0"/>
                    </a:moveTo>
                    <a:lnTo>
                      <a:pt x="101" y="2"/>
                    </a:lnTo>
                    <a:lnTo>
                      <a:pt x="87" y="8"/>
                    </a:lnTo>
                    <a:lnTo>
                      <a:pt x="87" y="10"/>
                    </a:lnTo>
                    <a:lnTo>
                      <a:pt x="84" y="10"/>
                    </a:lnTo>
                    <a:lnTo>
                      <a:pt x="84" y="11"/>
                    </a:lnTo>
                    <a:lnTo>
                      <a:pt x="0" y="87"/>
                    </a:lnTo>
                    <a:lnTo>
                      <a:pt x="0" y="95"/>
                    </a:lnTo>
                    <a:lnTo>
                      <a:pt x="103" y="0"/>
                    </a:lnTo>
                    <a:lnTo>
                      <a:pt x="101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35" name="Freeform 35"/>
              <p:cNvSpPr>
                <a:spLocks/>
              </p:cNvSpPr>
              <p:nvPr/>
            </p:nvSpPr>
            <p:spPr bwMode="auto">
              <a:xfrm>
                <a:off x="3026" y="1614"/>
                <a:ext cx="205" cy="190"/>
              </a:xfrm>
              <a:custGeom>
                <a:avLst/>
                <a:gdLst>
                  <a:gd name="T0" fmla="*/ 198 w 205"/>
                  <a:gd name="T1" fmla="*/ 0 h 190"/>
                  <a:gd name="T2" fmla="*/ 198 w 205"/>
                  <a:gd name="T3" fmla="*/ 1 h 190"/>
                  <a:gd name="T4" fmla="*/ 0 w 205"/>
                  <a:gd name="T5" fmla="*/ 183 h 190"/>
                  <a:gd name="T6" fmla="*/ 0 w 205"/>
                  <a:gd name="T7" fmla="*/ 190 h 190"/>
                  <a:gd name="T8" fmla="*/ 205 w 205"/>
                  <a:gd name="T9" fmla="*/ 1 h 190"/>
                  <a:gd name="T10" fmla="*/ 202 w 205"/>
                  <a:gd name="T11" fmla="*/ 1 h 190"/>
                  <a:gd name="T12" fmla="*/ 202 w 205"/>
                  <a:gd name="T13" fmla="*/ 0 h 190"/>
                  <a:gd name="T14" fmla="*/ 198 w 205"/>
                  <a:gd name="T15" fmla="*/ 0 h 19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05"/>
                  <a:gd name="T25" fmla="*/ 0 h 190"/>
                  <a:gd name="T26" fmla="*/ 205 w 205"/>
                  <a:gd name="T27" fmla="*/ 190 h 19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05" h="190">
                    <a:moveTo>
                      <a:pt x="198" y="0"/>
                    </a:moveTo>
                    <a:lnTo>
                      <a:pt x="198" y="1"/>
                    </a:lnTo>
                    <a:lnTo>
                      <a:pt x="0" y="183"/>
                    </a:lnTo>
                    <a:lnTo>
                      <a:pt x="0" y="190"/>
                    </a:lnTo>
                    <a:lnTo>
                      <a:pt x="205" y="1"/>
                    </a:lnTo>
                    <a:lnTo>
                      <a:pt x="202" y="1"/>
                    </a:lnTo>
                    <a:lnTo>
                      <a:pt x="202" y="0"/>
                    </a:lnTo>
                    <a:lnTo>
                      <a:pt x="198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36" name="Freeform 36"/>
              <p:cNvSpPr>
                <a:spLocks/>
              </p:cNvSpPr>
              <p:nvPr/>
            </p:nvSpPr>
            <p:spPr bwMode="auto">
              <a:xfrm>
                <a:off x="3026" y="1631"/>
                <a:ext cx="236" cy="219"/>
              </a:xfrm>
              <a:custGeom>
                <a:avLst/>
                <a:gdLst>
                  <a:gd name="T0" fmla="*/ 229 w 236"/>
                  <a:gd name="T1" fmla="*/ 0 h 219"/>
                  <a:gd name="T2" fmla="*/ 229 w 236"/>
                  <a:gd name="T3" fmla="*/ 1 h 219"/>
                  <a:gd name="T4" fmla="*/ 0 w 236"/>
                  <a:gd name="T5" fmla="*/ 211 h 219"/>
                  <a:gd name="T6" fmla="*/ 0 w 236"/>
                  <a:gd name="T7" fmla="*/ 219 h 219"/>
                  <a:gd name="T8" fmla="*/ 236 w 236"/>
                  <a:gd name="T9" fmla="*/ 3 h 219"/>
                  <a:gd name="T10" fmla="*/ 234 w 236"/>
                  <a:gd name="T11" fmla="*/ 0 h 219"/>
                  <a:gd name="T12" fmla="*/ 229 w 236"/>
                  <a:gd name="T13" fmla="*/ 0 h 21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36"/>
                  <a:gd name="T22" fmla="*/ 0 h 219"/>
                  <a:gd name="T23" fmla="*/ 236 w 236"/>
                  <a:gd name="T24" fmla="*/ 219 h 219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36" h="219">
                    <a:moveTo>
                      <a:pt x="229" y="0"/>
                    </a:moveTo>
                    <a:lnTo>
                      <a:pt x="229" y="1"/>
                    </a:lnTo>
                    <a:lnTo>
                      <a:pt x="0" y="211"/>
                    </a:lnTo>
                    <a:lnTo>
                      <a:pt x="0" y="219"/>
                    </a:lnTo>
                    <a:lnTo>
                      <a:pt x="236" y="3"/>
                    </a:lnTo>
                    <a:lnTo>
                      <a:pt x="234" y="0"/>
                    </a:lnTo>
                    <a:lnTo>
                      <a:pt x="229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37" name="Freeform 37"/>
              <p:cNvSpPr>
                <a:spLocks/>
              </p:cNvSpPr>
              <p:nvPr/>
            </p:nvSpPr>
            <p:spPr bwMode="auto">
              <a:xfrm>
                <a:off x="3026" y="1648"/>
                <a:ext cx="268" cy="249"/>
              </a:xfrm>
              <a:custGeom>
                <a:avLst/>
                <a:gdLst>
                  <a:gd name="T0" fmla="*/ 261 w 268"/>
                  <a:gd name="T1" fmla="*/ 0 h 249"/>
                  <a:gd name="T2" fmla="*/ 261 w 268"/>
                  <a:gd name="T3" fmla="*/ 2 h 249"/>
                  <a:gd name="T4" fmla="*/ 0 w 268"/>
                  <a:gd name="T5" fmla="*/ 242 h 249"/>
                  <a:gd name="T6" fmla="*/ 0 w 268"/>
                  <a:gd name="T7" fmla="*/ 249 h 249"/>
                  <a:gd name="T8" fmla="*/ 268 w 268"/>
                  <a:gd name="T9" fmla="*/ 3 h 249"/>
                  <a:gd name="T10" fmla="*/ 267 w 268"/>
                  <a:gd name="T11" fmla="*/ 0 h 249"/>
                  <a:gd name="T12" fmla="*/ 261 w 268"/>
                  <a:gd name="T13" fmla="*/ 0 h 24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68"/>
                  <a:gd name="T22" fmla="*/ 0 h 249"/>
                  <a:gd name="T23" fmla="*/ 268 w 268"/>
                  <a:gd name="T24" fmla="*/ 249 h 249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68" h="249">
                    <a:moveTo>
                      <a:pt x="261" y="0"/>
                    </a:moveTo>
                    <a:lnTo>
                      <a:pt x="261" y="2"/>
                    </a:lnTo>
                    <a:lnTo>
                      <a:pt x="0" y="242"/>
                    </a:lnTo>
                    <a:lnTo>
                      <a:pt x="0" y="249"/>
                    </a:lnTo>
                    <a:lnTo>
                      <a:pt x="268" y="3"/>
                    </a:lnTo>
                    <a:lnTo>
                      <a:pt x="267" y="0"/>
                    </a:lnTo>
                    <a:lnTo>
                      <a:pt x="261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38" name="Freeform 38"/>
              <p:cNvSpPr>
                <a:spLocks/>
              </p:cNvSpPr>
              <p:nvPr/>
            </p:nvSpPr>
            <p:spPr bwMode="auto">
              <a:xfrm>
                <a:off x="3035" y="1666"/>
                <a:ext cx="292" cy="266"/>
              </a:xfrm>
              <a:custGeom>
                <a:avLst/>
                <a:gdLst>
                  <a:gd name="T0" fmla="*/ 285 w 292"/>
                  <a:gd name="T1" fmla="*/ 0 h 266"/>
                  <a:gd name="T2" fmla="*/ 285 w 292"/>
                  <a:gd name="T3" fmla="*/ 1 h 266"/>
                  <a:gd name="T4" fmla="*/ 0 w 292"/>
                  <a:gd name="T5" fmla="*/ 263 h 266"/>
                  <a:gd name="T6" fmla="*/ 1 w 292"/>
                  <a:gd name="T7" fmla="*/ 266 h 266"/>
                  <a:gd name="T8" fmla="*/ 6 w 292"/>
                  <a:gd name="T9" fmla="*/ 266 h 266"/>
                  <a:gd name="T10" fmla="*/ 6 w 292"/>
                  <a:gd name="T11" fmla="*/ 265 h 266"/>
                  <a:gd name="T12" fmla="*/ 292 w 292"/>
                  <a:gd name="T13" fmla="*/ 3 h 266"/>
                  <a:gd name="T14" fmla="*/ 290 w 292"/>
                  <a:gd name="T15" fmla="*/ 0 h 266"/>
                  <a:gd name="T16" fmla="*/ 285 w 292"/>
                  <a:gd name="T17" fmla="*/ 0 h 26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2"/>
                  <a:gd name="T28" fmla="*/ 0 h 266"/>
                  <a:gd name="T29" fmla="*/ 292 w 292"/>
                  <a:gd name="T30" fmla="*/ 266 h 26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2" h="266">
                    <a:moveTo>
                      <a:pt x="285" y="0"/>
                    </a:moveTo>
                    <a:lnTo>
                      <a:pt x="285" y="1"/>
                    </a:lnTo>
                    <a:lnTo>
                      <a:pt x="0" y="263"/>
                    </a:lnTo>
                    <a:lnTo>
                      <a:pt x="1" y="266"/>
                    </a:lnTo>
                    <a:lnTo>
                      <a:pt x="6" y="266"/>
                    </a:lnTo>
                    <a:lnTo>
                      <a:pt x="6" y="265"/>
                    </a:lnTo>
                    <a:lnTo>
                      <a:pt x="292" y="3"/>
                    </a:lnTo>
                    <a:lnTo>
                      <a:pt x="290" y="0"/>
                    </a:lnTo>
                    <a:lnTo>
                      <a:pt x="285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39" name="Freeform 39"/>
              <p:cNvSpPr>
                <a:spLocks/>
              </p:cNvSpPr>
              <p:nvPr/>
            </p:nvSpPr>
            <p:spPr bwMode="auto">
              <a:xfrm>
                <a:off x="3067" y="1683"/>
                <a:ext cx="292" cy="267"/>
              </a:xfrm>
              <a:custGeom>
                <a:avLst/>
                <a:gdLst>
                  <a:gd name="T0" fmla="*/ 285 w 292"/>
                  <a:gd name="T1" fmla="*/ 0 h 267"/>
                  <a:gd name="T2" fmla="*/ 285 w 292"/>
                  <a:gd name="T3" fmla="*/ 2 h 267"/>
                  <a:gd name="T4" fmla="*/ 0 w 292"/>
                  <a:gd name="T5" fmla="*/ 263 h 267"/>
                  <a:gd name="T6" fmla="*/ 2 w 292"/>
                  <a:gd name="T7" fmla="*/ 267 h 267"/>
                  <a:gd name="T8" fmla="*/ 7 w 292"/>
                  <a:gd name="T9" fmla="*/ 267 h 267"/>
                  <a:gd name="T10" fmla="*/ 7 w 292"/>
                  <a:gd name="T11" fmla="*/ 265 h 267"/>
                  <a:gd name="T12" fmla="*/ 292 w 292"/>
                  <a:gd name="T13" fmla="*/ 2 h 267"/>
                  <a:gd name="T14" fmla="*/ 289 w 292"/>
                  <a:gd name="T15" fmla="*/ 2 h 267"/>
                  <a:gd name="T16" fmla="*/ 289 w 292"/>
                  <a:gd name="T17" fmla="*/ 0 h 267"/>
                  <a:gd name="T18" fmla="*/ 285 w 292"/>
                  <a:gd name="T19" fmla="*/ 0 h 267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92"/>
                  <a:gd name="T31" fmla="*/ 0 h 267"/>
                  <a:gd name="T32" fmla="*/ 292 w 292"/>
                  <a:gd name="T33" fmla="*/ 267 h 267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92" h="267">
                    <a:moveTo>
                      <a:pt x="285" y="0"/>
                    </a:moveTo>
                    <a:lnTo>
                      <a:pt x="285" y="2"/>
                    </a:lnTo>
                    <a:lnTo>
                      <a:pt x="0" y="263"/>
                    </a:lnTo>
                    <a:lnTo>
                      <a:pt x="2" y="267"/>
                    </a:lnTo>
                    <a:lnTo>
                      <a:pt x="7" y="267"/>
                    </a:lnTo>
                    <a:lnTo>
                      <a:pt x="7" y="265"/>
                    </a:lnTo>
                    <a:lnTo>
                      <a:pt x="292" y="2"/>
                    </a:lnTo>
                    <a:lnTo>
                      <a:pt x="289" y="2"/>
                    </a:lnTo>
                    <a:lnTo>
                      <a:pt x="289" y="0"/>
                    </a:lnTo>
                    <a:lnTo>
                      <a:pt x="285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0" name="Freeform 40"/>
              <p:cNvSpPr>
                <a:spLocks/>
              </p:cNvSpPr>
              <p:nvPr/>
            </p:nvSpPr>
            <p:spPr bwMode="auto">
              <a:xfrm>
                <a:off x="3100" y="1700"/>
                <a:ext cx="292" cy="267"/>
              </a:xfrm>
              <a:custGeom>
                <a:avLst/>
                <a:gdLst>
                  <a:gd name="T0" fmla="*/ 285 w 292"/>
                  <a:gd name="T1" fmla="*/ 0 h 267"/>
                  <a:gd name="T2" fmla="*/ 285 w 292"/>
                  <a:gd name="T3" fmla="*/ 2 h 267"/>
                  <a:gd name="T4" fmla="*/ 0 w 292"/>
                  <a:gd name="T5" fmla="*/ 264 h 267"/>
                  <a:gd name="T6" fmla="*/ 1 w 292"/>
                  <a:gd name="T7" fmla="*/ 267 h 267"/>
                  <a:gd name="T8" fmla="*/ 6 w 292"/>
                  <a:gd name="T9" fmla="*/ 267 h 267"/>
                  <a:gd name="T10" fmla="*/ 6 w 292"/>
                  <a:gd name="T11" fmla="*/ 265 h 267"/>
                  <a:gd name="T12" fmla="*/ 292 w 292"/>
                  <a:gd name="T13" fmla="*/ 2 h 267"/>
                  <a:gd name="T14" fmla="*/ 288 w 292"/>
                  <a:gd name="T15" fmla="*/ 2 h 267"/>
                  <a:gd name="T16" fmla="*/ 288 w 292"/>
                  <a:gd name="T17" fmla="*/ 0 h 267"/>
                  <a:gd name="T18" fmla="*/ 285 w 292"/>
                  <a:gd name="T19" fmla="*/ 0 h 267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92"/>
                  <a:gd name="T31" fmla="*/ 0 h 267"/>
                  <a:gd name="T32" fmla="*/ 292 w 292"/>
                  <a:gd name="T33" fmla="*/ 267 h 267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92" h="267">
                    <a:moveTo>
                      <a:pt x="285" y="0"/>
                    </a:moveTo>
                    <a:lnTo>
                      <a:pt x="285" y="2"/>
                    </a:lnTo>
                    <a:lnTo>
                      <a:pt x="0" y="264"/>
                    </a:lnTo>
                    <a:lnTo>
                      <a:pt x="1" y="267"/>
                    </a:lnTo>
                    <a:lnTo>
                      <a:pt x="6" y="267"/>
                    </a:lnTo>
                    <a:lnTo>
                      <a:pt x="6" y="265"/>
                    </a:lnTo>
                    <a:lnTo>
                      <a:pt x="292" y="2"/>
                    </a:lnTo>
                    <a:lnTo>
                      <a:pt x="288" y="2"/>
                    </a:lnTo>
                    <a:lnTo>
                      <a:pt x="288" y="0"/>
                    </a:lnTo>
                    <a:lnTo>
                      <a:pt x="285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1" name="Freeform 41"/>
              <p:cNvSpPr>
                <a:spLocks/>
              </p:cNvSpPr>
              <p:nvPr/>
            </p:nvSpPr>
            <p:spPr bwMode="auto">
              <a:xfrm>
                <a:off x="3130" y="1716"/>
                <a:ext cx="289" cy="268"/>
              </a:xfrm>
              <a:custGeom>
                <a:avLst/>
                <a:gdLst>
                  <a:gd name="T0" fmla="*/ 287 w 289"/>
                  <a:gd name="T1" fmla="*/ 0 h 268"/>
                  <a:gd name="T2" fmla="*/ 287 w 289"/>
                  <a:gd name="T3" fmla="*/ 2 h 268"/>
                  <a:gd name="T4" fmla="*/ 0 w 289"/>
                  <a:gd name="T5" fmla="*/ 267 h 268"/>
                  <a:gd name="T6" fmla="*/ 4 w 289"/>
                  <a:gd name="T7" fmla="*/ 267 h 268"/>
                  <a:gd name="T8" fmla="*/ 4 w 289"/>
                  <a:gd name="T9" fmla="*/ 268 h 268"/>
                  <a:gd name="T10" fmla="*/ 7 w 289"/>
                  <a:gd name="T11" fmla="*/ 268 h 268"/>
                  <a:gd name="T12" fmla="*/ 7 w 289"/>
                  <a:gd name="T13" fmla="*/ 267 h 268"/>
                  <a:gd name="T14" fmla="*/ 289 w 289"/>
                  <a:gd name="T15" fmla="*/ 8 h 268"/>
                  <a:gd name="T16" fmla="*/ 289 w 289"/>
                  <a:gd name="T17" fmla="*/ 0 h 268"/>
                  <a:gd name="T18" fmla="*/ 287 w 289"/>
                  <a:gd name="T19" fmla="*/ 0 h 268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89"/>
                  <a:gd name="T31" fmla="*/ 0 h 268"/>
                  <a:gd name="T32" fmla="*/ 289 w 289"/>
                  <a:gd name="T33" fmla="*/ 268 h 268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89" h="268">
                    <a:moveTo>
                      <a:pt x="287" y="0"/>
                    </a:moveTo>
                    <a:lnTo>
                      <a:pt x="287" y="2"/>
                    </a:lnTo>
                    <a:lnTo>
                      <a:pt x="0" y="267"/>
                    </a:lnTo>
                    <a:lnTo>
                      <a:pt x="4" y="267"/>
                    </a:lnTo>
                    <a:lnTo>
                      <a:pt x="4" y="268"/>
                    </a:lnTo>
                    <a:lnTo>
                      <a:pt x="7" y="268"/>
                    </a:lnTo>
                    <a:lnTo>
                      <a:pt x="7" y="267"/>
                    </a:lnTo>
                    <a:lnTo>
                      <a:pt x="289" y="8"/>
                    </a:lnTo>
                    <a:lnTo>
                      <a:pt x="289" y="0"/>
                    </a:lnTo>
                    <a:lnTo>
                      <a:pt x="287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2" name="Freeform 42"/>
              <p:cNvSpPr>
                <a:spLocks/>
              </p:cNvSpPr>
              <p:nvPr/>
            </p:nvSpPr>
            <p:spPr bwMode="auto">
              <a:xfrm>
                <a:off x="3163" y="1763"/>
                <a:ext cx="256" cy="239"/>
              </a:xfrm>
              <a:custGeom>
                <a:avLst/>
                <a:gdLst>
                  <a:gd name="T0" fmla="*/ 254 w 256"/>
                  <a:gd name="T1" fmla="*/ 0 h 239"/>
                  <a:gd name="T2" fmla="*/ 254 w 256"/>
                  <a:gd name="T3" fmla="*/ 2 h 239"/>
                  <a:gd name="T4" fmla="*/ 0 w 256"/>
                  <a:gd name="T5" fmla="*/ 235 h 239"/>
                  <a:gd name="T6" fmla="*/ 1 w 256"/>
                  <a:gd name="T7" fmla="*/ 239 h 239"/>
                  <a:gd name="T8" fmla="*/ 7 w 256"/>
                  <a:gd name="T9" fmla="*/ 239 h 239"/>
                  <a:gd name="T10" fmla="*/ 7 w 256"/>
                  <a:gd name="T11" fmla="*/ 237 h 239"/>
                  <a:gd name="T12" fmla="*/ 256 w 256"/>
                  <a:gd name="T13" fmla="*/ 8 h 239"/>
                  <a:gd name="T14" fmla="*/ 256 w 256"/>
                  <a:gd name="T15" fmla="*/ 0 h 239"/>
                  <a:gd name="T16" fmla="*/ 254 w 256"/>
                  <a:gd name="T17" fmla="*/ 0 h 23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56"/>
                  <a:gd name="T28" fmla="*/ 0 h 239"/>
                  <a:gd name="T29" fmla="*/ 256 w 256"/>
                  <a:gd name="T30" fmla="*/ 239 h 239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56" h="239">
                    <a:moveTo>
                      <a:pt x="254" y="0"/>
                    </a:moveTo>
                    <a:lnTo>
                      <a:pt x="254" y="2"/>
                    </a:lnTo>
                    <a:lnTo>
                      <a:pt x="0" y="235"/>
                    </a:lnTo>
                    <a:lnTo>
                      <a:pt x="1" y="239"/>
                    </a:lnTo>
                    <a:lnTo>
                      <a:pt x="7" y="239"/>
                    </a:lnTo>
                    <a:lnTo>
                      <a:pt x="7" y="237"/>
                    </a:lnTo>
                    <a:lnTo>
                      <a:pt x="256" y="8"/>
                    </a:lnTo>
                    <a:lnTo>
                      <a:pt x="256" y="0"/>
                    </a:lnTo>
                    <a:lnTo>
                      <a:pt x="254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3" name="Freeform 43"/>
              <p:cNvSpPr>
                <a:spLocks/>
              </p:cNvSpPr>
              <p:nvPr/>
            </p:nvSpPr>
            <p:spPr bwMode="auto">
              <a:xfrm>
                <a:off x="3193" y="1809"/>
                <a:ext cx="226" cy="210"/>
              </a:xfrm>
              <a:custGeom>
                <a:avLst/>
                <a:gdLst>
                  <a:gd name="T0" fmla="*/ 224 w 226"/>
                  <a:gd name="T1" fmla="*/ 0 h 210"/>
                  <a:gd name="T2" fmla="*/ 224 w 226"/>
                  <a:gd name="T3" fmla="*/ 2 h 210"/>
                  <a:gd name="T4" fmla="*/ 0 w 226"/>
                  <a:gd name="T5" fmla="*/ 208 h 210"/>
                  <a:gd name="T6" fmla="*/ 4 w 226"/>
                  <a:gd name="T7" fmla="*/ 208 h 210"/>
                  <a:gd name="T8" fmla="*/ 4 w 226"/>
                  <a:gd name="T9" fmla="*/ 210 h 210"/>
                  <a:gd name="T10" fmla="*/ 7 w 226"/>
                  <a:gd name="T11" fmla="*/ 210 h 210"/>
                  <a:gd name="T12" fmla="*/ 7 w 226"/>
                  <a:gd name="T13" fmla="*/ 208 h 210"/>
                  <a:gd name="T14" fmla="*/ 226 w 226"/>
                  <a:gd name="T15" fmla="*/ 8 h 210"/>
                  <a:gd name="T16" fmla="*/ 226 w 226"/>
                  <a:gd name="T17" fmla="*/ 0 h 210"/>
                  <a:gd name="T18" fmla="*/ 224 w 226"/>
                  <a:gd name="T19" fmla="*/ 0 h 210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26"/>
                  <a:gd name="T31" fmla="*/ 0 h 210"/>
                  <a:gd name="T32" fmla="*/ 226 w 226"/>
                  <a:gd name="T33" fmla="*/ 210 h 210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26" h="210">
                    <a:moveTo>
                      <a:pt x="224" y="0"/>
                    </a:moveTo>
                    <a:lnTo>
                      <a:pt x="224" y="2"/>
                    </a:lnTo>
                    <a:lnTo>
                      <a:pt x="0" y="208"/>
                    </a:lnTo>
                    <a:lnTo>
                      <a:pt x="4" y="208"/>
                    </a:lnTo>
                    <a:lnTo>
                      <a:pt x="4" y="210"/>
                    </a:lnTo>
                    <a:lnTo>
                      <a:pt x="7" y="210"/>
                    </a:lnTo>
                    <a:lnTo>
                      <a:pt x="7" y="208"/>
                    </a:lnTo>
                    <a:lnTo>
                      <a:pt x="226" y="8"/>
                    </a:lnTo>
                    <a:lnTo>
                      <a:pt x="226" y="0"/>
                    </a:lnTo>
                    <a:lnTo>
                      <a:pt x="224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4" name="Freeform 44"/>
              <p:cNvSpPr>
                <a:spLocks/>
              </p:cNvSpPr>
              <p:nvPr/>
            </p:nvSpPr>
            <p:spPr bwMode="auto">
              <a:xfrm>
                <a:off x="3236" y="1856"/>
                <a:ext cx="183" cy="169"/>
              </a:xfrm>
              <a:custGeom>
                <a:avLst/>
                <a:gdLst>
                  <a:gd name="T0" fmla="*/ 181 w 183"/>
                  <a:gd name="T1" fmla="*/ 0 h 169"/>
                  <a:gd name="T2" fmla="*/ 181 w 183"/>
                  <a:gd name="T3" fmla="*/ 2 h 169"/>
                  <a:gd name="T4" fmla="*/ 0 w 183"/>
                  <a:gd name="T5" fmla="*/ 169 h 169"/>
                  <a:gd name="T6" fmla="*/ 7 w 183"/>
                  <a:gd name="T7" fmla="*/ 166 h 169"/>
                  <a:gd name="T8" fmla="*/ 7 w 183"/>
                  <a:gd name="T9" fmla="*/ 165 h 169"/>
                  <a:gd name="T10" fmla="*/ 14 w 183"/>
                  <a:gd name="T11" fmla="*/ 163 h 169"/>
                  <a:gd name="T12" fmla="*/ 14 w 183"/>
                  <a:gd name="T13" fmla="*/ 161 h 169"/>
                  <a:gd name="T14" fmla="*/ 24 w 183"/>
                  <a:gd name="T15" fmla="*/ 155 h 169"/>
                  <a:gd name="T16" fmla="*/ 24 w 183"/>
                  <a:gd name="T17" fmla="*/ 153 h 169"/>
                  <a:gd name="T18" fmla="*/ 183 w 183"/>
                  <a:gd name="T19" fmla="*/ 8 h 169"/>
                  <a:gd name="T20" fmla="*/ 183 w 183"/>
                  <a:gd name="T21" fmla="*/ 0 h 169"/>
                  <a:gd name="T22" fmla="*/ 181 w 183"/>
                  <a:gd name="T23" fmla="*/ 0 h 169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183"/>
                  <a:gd name="T37" fmla="*/ 0 h 169"/>
                  <a:gd name="T38" fmla="*/ 183 w 183"/>
                  <a:gd name="T39" fmla="*/ 169 h 169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183" h="169">
                    <a:moveTo>
                      <a:pt x="181" y="0"/>
                    </a:moveTo>
                    <a:lnTo>
                      <a:pt x="181" y="2"/>
                    </a:lnTo>
                    <a:lnTo>
                      <a:pt x="0" y="169"/>
                    </a:lnTo>
                    <a:lnTo>
                      <a:pt x="7" y="166"/>
                    </a:lnTo>
                    <a:lnTo>
                      <a:pt x="7" y="165"/>
                    </a:lnTo>
                    <a:lnTo>
                      <a:pt x="14" y="163"/>
                    </a:lnTo>
                    <a:lnTo>
                      <a:pt x="14" y="161"/>
                    </a:lnTo>
                    <a:lnTo>
                      <a:pt x="24" y="155"/>
                    </a:lnTo>
                    <a:lnTo>
                      <a:pt x="24" y="153"/>
                    </a:lnTo>
                    <a:lnTo>
                      <a:pt x="183" y="8"/>
                    </a:lnTo>
                    <a:lnTo>
                      <a:pt x="183" y="0"/>
                    </a:lnTo>
                    <a:lnTo>
                      <a:pt x="181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5" name="Freeform 45"/>
              <p:cNvSpPr>
                <a:spLocks/>
              </p:cNvSpPr>
              <p:nvPr/>
            </p:nvSpPr>
            <p:spPr bwMode="auto">
              <a:xfrm>
                <a:off x="3361" y="1904"/>
                <a:ext cx="58" cy="53"/>
              </a:xfrm>
              <a:custGeom>
                <a:avLst/>
                <a:gdLst>
                  <a:gd name="T0" fmla="*/ 56 w 58"/>
                  <a:gd name="T1" fmla="*/ 0 h 53"/>
                  <a:gd name="T2" fmla="*/ 56 w 58"/>
                  <a:gd name="T3" fmla="*/ 1 h 53"/>
                  <a:gd name="T4" fmla="*/ 0 w 58"/>
                  <a:gd name="T5" fmla="*/ 53 h 53"/>
                  <a:gd name="T6" fmla="*/ 3 w 58"/>
                  <a:gd name="T7" fmla="*/ 50 h 53"/>
                  <a:gd name="T8" fmla="*/ 10 w 58"/>
                  <a:gd name="T9" fmla="*/ 49 h 53"/>
                  <a:gd name="T10" fmla="*/ 10 w 58"/>
                  <a:gd name="T11" fmla="*/ 47 h 53"/>
                  <a:gd name="T12" fmla="*/ 24 w 58"/>
                  <a:gd name="T13" fmla="*/ 39 h 53"/>
                  <a:gd name="T14" fmla="*/ 24 w 58"/>
                  <a:gd name="T15" fmla="*/ 38 h 53"/>
                  <a:gd name="T16" fmla="*/ 58 w 58"/>
                  <a:gd name="T17" fmla="*/ 8 h 53"/>
                  <a:gd name="T18" fmla="*/ 58 w 58"/>
                  <a:gd name="T19" fmla="*/ 0 h 53"/>
                  <a:gd name="T20" fmla="*/ 56 w 58"/>
                  <a:gd name="T21" fmla="*/ 0 h 53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58"/>
                  <a:gd name="T34" fmla="*/ 0 h 53"/>
                  <a:gd name="T35" fmla="*/ 58 w 58"/>
                  <a:gd name="T36" fmla="*/ 53 h 53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58" h="53">
                    <a:moveTo>
                      <a:pt x="56" y="0"/>
                    </a:moveTo>
                    <a:lnTo>
                      <a:pt x="56" y="1"/>
                    </a:lnTo>
                    <a:lnTo>
                      <a:pt x="0" y="53"/>
                    </a:lnTo>
                    <a:lnTo>
                      <a:pt x="3" y="50"/>
                    </a:lnTo>
                    <a:lnTo>
                      <a:pt x="10" y="49"/>
                    </a:lnTo>
                    <a:lnTo>
                      <a:pt x="10" y="47"/>
                    </a:lnTo>
                    <a:lnTo>
                      <a:pt x="24" y="39"/>
                    </a:lnTo>
                    <a:lnTo>
                      <a:pt x="24" y="38"/>
                    </a:lnTo>
                    <a:lnTo>
                      <a:pt x="58" y="8"/>
                    </a:lnTo>
                    <a:lnTo>
                      <a:pt x="58" y="0"/>
                    </a:lnTo>
                    <a:lnTo>
                      <a:pt x="56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6" name="Freeform 46"/>
              <p:cNvSpPr>
                <a:spLocks/>
              </p:cNvSpPr>
              <p:nvPr/>
            </p:nvSpPr>
            <p:spPr bwMode="auto">
              <a:xfrm>
                <a:off x="3317" y="1662"/>
                <a:ext cx="102" cy="95"/>
              </a:xfrm>
              <a:custGeom>
                <a:avLst/>
                <a:gdLst>
                  <a:gd name="T0" fmla="*/ 0 w 102"/>
                  <a:gd name="T1" fmla="*/ 0 h 95"/>
                  <a:gd name="T2" fmla="*/ 102 w 102"/>
                  <a:gd name="T3" fmla="*/ 95 h 95"/>
                  <a:gd name="T4" fmla="*/ 102 w 102"/>
                  <a:gd name="T5" fmla="*/ 87 h 95"/>
                  <a:gd name="T6" fmla="*/ 100 w 102"/>
                  <a:gd name="T7" fmla="*/ 87 h 95"/>
                  <a:gd name="T8" fmla="*/ 17 w 102"/>
                  <a:gd name="T9" fmla="*/ 8 h 95"/>
                  <a:gd name="T10" fmla="*/ 13 w 102"/>
                  <a:gd name="T11" fmla="*/ 8 h 95"/>
                  <a:gd name="T12" fmla="*/ 13 w 102"/>
                  <a:gd name="T13" fmla="*/ 7 h 95"/>
                  <a:gd name="T14" fmla="*/ 10 w 102"/>
                  <a:gd name="T15" fmla="*/ 7 h 95"/>
                  <a:gd name="T16" fmla="*/ 8 w 102"/>
                  <a:gd name="T17" fmla="*/ 4 h 95"/>
                  <a:gd name="T18" fmla="*/ 5 w 102"/>
                  <a:gd name="T19" fmla="*/ 4 h 95"/>
                  <a:gd name="T20" fmla="*/ 5 w 102"/>
                  <a:gd name="T21" fmla="*/ 2 h 95"/>
                  <a:gd name="T22" fmla="*/ 1 w 102"/>
                  <a:gd name="T23" fmla="*/ 2 h 95"/>
                  <a:gd name="T24" fmla="*/ 1 w 102"/>
                  <a:gd name="T25" fmla="*/ 0 h 95"/>
                  <a:gd name="T26" fmla="*/ 0 w 102"/>
                  <a:gd name="T27" fmla="*/ 0 h 95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102"/>
                  <a:gd name="T43" fmla="*/ 0 h 95"/>
                  <a:gd name="T44" fmla="*/ 102 w 102"/>
                  <a:gd name="T45" fmla="*/ 95 h 95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102" h="95">
                    <a:moveTo>
                      <a:pt x="0" y="0"/>
                    </a:moveTo>
                    <a:lnTo>
                      <a:pt x="102" y="95"/>
                    </a:lnTo>
                    <a:lnTo>
                      <a:pt x="102" y="87"/>
                    </a:lnTo>
                    <a:lnTo>
                      <a:pt x="100" y="87"/>
                    </a:lnTo>
                    <a:lnTo>
                      <a:pt x="17" y="8"/>
                    </a:lnTo>
                    <a:lnTo>
                      <a:pt x="13" y="8"/>
                    </a:lnTo>
                    <a:lnTo>
                      <a:pt x="13" y="7"/>
                    </a:lnTo>
                    <a:lnTo>
                      <a:pt x="10" y="7"/>
                    </a:lnTo>
                    <a:lnTo>
                      <a:pt x="8" y="4"/>
                    </a:lnTo>
                    <a:lnTo>
                      <a:pt x="5" y="4"/>
                    </a:lnTo>
                    <a:lnTo>
                      <a:pt x="5" y="2"/>
                    </a:lnTo>
                    <a:lnTo>
                      <a:pt x="1" y="2"/>
                    </a:ln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7" name="Freeform 47"/>
              <p:cNvSpPr>
                <a:spLocks/>
              </p:cNvSpPr>
              <p:nvPr/>
            </p:nvSpPr>
            <p:spPr bwMode="auto">
              <a:xfrm>
                <a:off x="3216" y="1614"/>
                <a:ext cx="203" cy="190"/>
              </a:xfrm>
              <a:custGeom>
                <a:avLst/>
                <a:gdLst>
                  <a:gd name="T0" fmla="*/ 3 w 203"/>
                  <a:gd name="T1" fmla="*/ 0 h 190"/>
                  <a:gd name="T2" fmla="*/ 3 w 203"/>
                  <a:gd name="T3" fmla="*/ 1 h 190"/>
                  <a:gd name="T4" fmla="*/ 0 w 203"/>
                  <a:gd name="T5" fmla="*/ 1 h 190"/>
                  <a:gd name="T6" fmla="*/ 0 w 203"/>
                  <a:gd name="T7" fmla="*/ 4 h 190"/>
                  <a:gd name="T8" fmla="*/ 1 w 203"/>
                  <a:gd name="T9" fmla="*/ 4 h 190"/>
                  <a:gd name="T10" fmla="*/ 203 w 203"/>
                  <a:gd name="T11" fmla="*/ 190 h 190"/>
                  <a:gd name="T12" fmla="*/ 203 w 203"/>
                  <a:gd name="T13" fmla="*/ 183 h 190"/>
                  <a:gd name="T14" fmla="*/ 201 w 203"/>
                  <a:gd name="T15" fmla="*/ 183 h 190"/>
                  <a:gd name="T16" fmla="*/ 5 w 203"/>
                  <a:gd name="T17" fmla="*/ 0 h 190"/>
                  <a:gd name="T18" fmla="*/ 3 w 203"/>
                  <a:gd name="T19" fmla="*/ 0 h 190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03"/>
                  <a:gd name="T31" fmla="*/ 0 h 190"/>
                  <a:gd name="T32" fmla="*/ 203 w 203"/>
                  <a:gd name="T33" fmla="*/ 190 h 190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03" h="190">
                    <a:moveTo>
                      <a:pt x="3" y="0"/>
                    </a:moveTo>
                    <a:lnTo>
                      <a:pt x="3" y="1"/>
                    </a:lnTo>
                    <a:lnTo>
                      <a:pt x="0" y="1"/>
                    </a:lnTo>
                    <a:lnTo>
                      <a:pt x="0" y="4"/>
                    </a:lnTo>
                    <a:lnTo>
                      <a:pt x="1" y="4"/>
                    </a:lnTo>
                    <a:lnTo>
                      <a:pt x="203" y="190"/>
                    </a:lnTo>
                    <a:lnTo>
                      <a:pt x="203" y="183"/>
                    </a:lnTo>
                    <a:lnTo>
                      <a:pt x="201" y="183"/>
                    </a:lnTo>
                    <a:lnTo>
                      <a:pt x="5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8" name="Freeform 48"/>
              <p:cNvSpPr>
                <a:spLocks/>
              </p:cNvSpPr>
              <p:nvPr/>
            </p:nvSpPr>
            <p:spPr bwMode="auto">
              <a:xfrm>
                <a:off x="3185" y="1631"/>
                <a:ext cx="234" cy="218"/>
              </a:xfrm>
              <a:custGeom>
                <a:avLst/>
                <a:gdLst>
                  <a:gd name="T0" fmla="*/ 0 w 234"/>
                  <a:gd name="T1" fmla="*/ 1 h 218"/>
                  <a:gd name="T2" fmla="*/ 7 w 234"/>
                  <a:gd name="T3" fmla="*/ 0 h 218"/>
                  <a:gd name="T4" fmla="*/ 234 w 234"/>
                  <a:gd name="T5" fmla="*/ 211 h 218"/>
                  <a:gd name="T6" fmla="*/ 234 w 234"/>
                  <a:gd name="T7" fmla="*/ 218 h 218"/>
                  <a:gd name="T8" fmla="*/ 232 w 234"/>
                  <a:gd name="T9" fmla="*/ 218 h 218"/>
                  <a:gd name="T10" fmla="*/ 0 w 234"/>
                  <a:gd name="T11" fmla="*/ 3 h 218"/>
                  <a:gd name="T12" fmla="*/ 0 w 234"/>
                  <a:gd name="T13" fmla="*/ 1 h 21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34"/>
                  <a:gd name="T22" fmla="*/ 0 h 218"/>
                  <a:gd name="T23" fmla="*/ 234 w 234"/>
                  <a:gd name="T24" fmla="*/ 218 h 21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34" h="218">
                    <a:moveTo>
                      <a:pt x="0" y="1"/>
                    </a:moveTo>
                    <a:lnTo>
                      <a:pt x="7" y="0"/>
                    </a:lnTo>
                    <a:lnTo>
                      <a:pt x="234" y="211"/>
                    </a:lnTo>
                    <a:lnTo>
                      <a:pt x="234" y="218"/>
                    </a:lnTo>
                    <a:lnTo>
                      <a:pt x="232" y="218"/>
                    </a:lnTo>
                    <a:lnTo>
                      <a:pt x="0" y="3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9" name="Freeform 49"/>
              <p:cNvSpPr>
                <a:spLocks/>
              </p:cNvSpPr>
              <p:nvPr/>
            </p:nvSpPr>
            <p:spPr bwMode="auto">
              <a:xfrm>
                <a:off x="3152" y="1648"/>
                <a:ext cx="267" cy="248"/>
              </a:xfrm>
              <a:custGeom>
                <a:avLst/>
                <a:gdLst>
                  <a:gd name="T0" fmla="*/ 2 w 267"/>
                  <a:gd name="T1" fmla="*/ 0 h 248"/>
                  <a:gd name="T2" fmla="*/ 2 w 267"/>
                  <a:gd name="T3" fmla="*/ 2 h 248"/>
                  <a:gd name="T4" fmla="*/ 0 w 267"/>
                  <a:gd name="T5" fmla="*/ 2 h 248"/>
                  <a:gd name="T6" fmla="*/ 267 w 267"/>
                  <a:gd name="T7" fmla="*/ 248 h 248"/>
                  <a:gd name="T8" fmla="*/ 267 w 267"/>
                  <a:gd name="T9" fmla="*/ 240 h 248"/>
                  <a:gd name="T10" fmla="*/ 265 w 267"/>
                  <a:gd name="T11" fmla="*/ 240 h 248"/>
                  <a:gd name="T12" fmla="*/ 7 w 267"/>
                  <a:gd name="T13" fmla="*/ 0 h 248"/>
                  <a:gd name="T14" fmla="*/ 2 w 267"/>
                  <a:gd name="T15" fmla="*/ 0 h 248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67"/>
                  <a:gd name="T25" fmla="*/ 0 h 248"/>
                  <a:gd name="T26" fmla="*/ 267 w 267"/>
                  <a:gd name="T27" fmla="*/ 248 h 248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67" h="248">
                    <a:moveTo>
                      <a:pt x="2" y="0"/>
                    </a:moveTo>
                    <a:lnTo>
                      <a:pt x="2" y="2"/>
                    </a:lnTo>
                    <a:lnTo>
                      <a:pt x="0" y="2"/>
                    </a:lnTo>
                    <a:lnTo>
                      <a:pt x="267" y="248"/>
                    </a:lnTo>
                    <a:lnTo>
                      <a:pt x="267" y="240"/>
                    </a:lnTo>
                    <a:lnTo>
                      <a:pt x="265" y="240"/>
                    </a:lnTo>
                    <a:lnTo>
                      <a:pt x="7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50" name="Freeform 50"/>
              <p:cNvSpPr>
                <a:spLocks/>
              </p:cNvSpPr>
              <p:nvPr/>
            </p:nvSpPr>
            <p:spPr bwMode="auto">
              <a:xfrm>
                <a:off x="3120" y="1666"/>
                <a:ext cx="291" cy="266"/>
              </a:xfrm>
              <a:custGeom>
                <a:avLst/>
                <a:gdLst>
                  <a:gd name="T0" fmla="*/ 2 w 291"/>
                  <a:gd name="T1" fmla="*/ 0 h 266"/>
                  <a:gd name="T2" fmla="*/ 2 w 291"/>
                  <a:gd name="T3" fmla="*/ 1 h 266"/>
                  <a:gd name="T4" fmla="*/ 0 w 291"/>
                  <a:gd name="T5" fmla="*/ 1 h 266"/>
                  <a:gd name="T6" fmla="*/ 285 w 291"/>
                  <a:gd name="T7" fmla="*/ 266 h 266"/>
                  <a:gd name="T8" fmla="*/ 289 w 291"/>
                  <a:gd name="T9" fmla="*/ 266 h 266"/>
                  <a:gd name="T10" fmla="*/ 291 w 291"/>
                  <a:gd name="T11" fmla="*/ 261 h 266"/>
                  <a:gd name="T12" fmla="*/ 289 w 291"/>
                  <a:gd name="T13" fmla="*/ 261 h 266"/>
                  <a:gd name="T14" fmla="*/ 7 w 291"/>
                  <a:gd name="T15" fmla="*/ 0 h 266"/>
                  <a:gd name="T16" fmla="*/ 2 w 291"/>
                  <a:gd name="T17" fmla="*/ 0 h 26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1"/>
                  <a:gd name="T28" fmla="*/ 0 h 266"/>
                  <a:gd name="T29" fmla="*/ 291 w 291"/>
                  <a:gd name="T30" fmla="*/ 266 h 26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1" h="266">
                    <a:moveTo>
                      <a:pt x="2" y="0"/>
                    </a:moveTo>
                    <a:lnTo>
                      <a:pt x="2" y="1"/>
                    </a:lnTo>
                    <a:lnTo>
                      <a:pt x="0" y="1"/>
                    </a:lnTo>
                    <a:lnTo>
                      <a:pt x="285" y="266"/>
                    </a:lnTo>
                    <a:lnTo>
                      <a:pt x="289" y="266"/>
                    </a:lnTo>
                    <a:lnTo>
                      <a:pt x="291" y="261"/>
                    </a:lnTo>
                    <a:lnTo>
                      <a:pt x="289" y="261"/>
                    </a:lnTo>
                    <a:lnTo>
                      <a:pt x="7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51" name="Freeform 51"/>
              <p:cNvSpPr>
                <a:spLocks/>
              </p:cNvSpPr>
              <p:nvPr/>
            </p:nvSpPr>
            <p:spPr bwMode="auto">
              <a:xfrm>
                <a:off x="3088" y="1683"/>
                <a:ext cx="292" cy="267"/>
              </a:xfrm>
              <a:custGeom>
                <a:avLst/>
                <a:gdLst>
                  <a:gd name="T0" fmla="*/ 1 w 292"/>
                  <a:gd name="T1" fmla="*/ 0 h 267"/>
                  <a:gd name="T2" fmla="*/ 1 w 292"/>
                  <a:gd name="T3" fmla="*/ 2 h 267"/>
                  <a:gd name="T4" fmla="*/ 0 w 292"/>
                  <a:gd name="T5" fmla="*/ 2 h 267"/>
                  <a:gd name="T6" fmla="*/ 285 w 292"/>
                  <a:gd name="T7" fmla="*/ 267 h 267"/>
                  <a:gd name="T8" fmla="*/ 292 w 292"/>
                  <a:gd name="T9" fmla="*/ 265 h 267"/>
                  <a:gd name="T10" fmla="*/ 6 w 292"/>
                  <a:gd name="T11" fmla="*/ 0 h 267"/>
                  <a:gd name="T12" fmla="*/ 1 w 292"/>
                  <a:gd name="T13" fmla="*/ 0 h 26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92"/>
                  <a:gd name="T22" fmla="*/ 0 h 267"/>
                  <a:gd name="T23" fmla="*/ 292 w 292"/>
                  <a:gd name="T24" fmla="*/ 267 h 26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92" h="267">
                    <a:moveTo>
                      <a:pt x="1" y="0"/>
                    </a:moveTo>
                    <a:lnTo>
                      <a:pt x="1" y="2"/>
                    </a:lnTo>
                    <a:lnTo>
                      <a:pt x="0" y="2"/>
                    </a:lnTo>
                    <a:lnTo>
                      <a:pt x="285" y="267"/>
                    </a:lnTo>
                    <a:lnTo>
                      <a:pt x="292" y="265"/>
                    </a:lnTo>
                    <a:lnTo>
                      <a:pt x="6" y="0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52" name="Freeform 52"/>
              <p:cNvSpPr>
                <a:spLocks/>
              </p:cNvSpPr>
              <p:nvPr/>
            </p:nvSpPr>
            <p:spPr bwMode="auto">
              <a:xfrm>
                <a:off x="3055" y="1700"/>
                <a:ext cx="292" cy="267"/>
              </a:xfrm>
              <a:custGeom>
                <a:avLst/>
                <a:gdLst>
                  <a:gd name="T0" fmla="*/ 2 w 292"/>
                  <a:gd name="T1" fmla="*/ 0 h 267"/>
                  <a:gd name="T2" fmla="*/ 2 w 292"/>
                  <a:gd name="T3" fmla="*/ 2 h 267"/>
                  <a:gd name="T4" fmla="*/ 0 w 292"/>
                  <a:gd name="T5" fmla="*/ 2 h 267"/>
                  <a:gd name="T6" fmla="*/ 285 w 292"/>
                  <a:gd name="T7" fmla="*/ 267 h 267"/>
                  <a:gd name="T8" fmla="*/ 291 w 292"/>
                  <a:gd name="T9" fmla="*/ 267 h 267"/>
                  <a:gd name="T10" fmla="*/ 291 w 292"/>
                  <a:gd name="T11" fmla="*/ 265 h 267"/>
                  <a:gd name="T12" fmla="*/ 292 w 292"/>
                  <a:gd name="T13" fmla="*/ 265 h 267"/>
                  <a:gd name="T14" fmla="*/ 7 w 292"/>
                  <a:gd name="T15" fmla="*/ 0 h 267"/>
                  <a:gd name="T16" fmla="*/ 2 w 292"/>
                  <a:gd name="T17" fmla="*/ 0 h 267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2"/>
                  <a:gd name="T28" fmla="*/ 0 h 267"/>
                  <a:gd name="T29" fmla="*/ 292 w 292"/>
                  <a:gd name="T30" fmla="*/ 267 h 267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2" h="267">
                    <a:moveTo>
                      <a:pt x="2" y="0"/>
                    </a:moveTo>
                    <a:lnTo>
                      <a:pt x="2" y="2"/>
                    </a:lnTo>
                    <a:lnTo>
                      <a:pt x="0" y="2"/>
                    </a:lnTo>
                    <a:lnTo>
                      <a:pt x="285" y="267"/>
                    </a:lnTo>
                    <a:lnTo>
                      <a:pt x="291" y="267"/>
                    </a:lnTo>
                    <a:lnTo>
                      <a:pt x="291" y="265"/>
                    </a:lnTo>
                    <a:lnTo>
                      <a:pt x="292" y="265"/>
                    </a:lnTo>
                    <a:lnTo>
                      <a:pt x="7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53" name="Freeform 53"/>
              <p:cNvSpPr>
                <a:spLocks/>
              </p:cNvSpPr>
              <p:nvPr/>
            </p:nvSpPr>
            <p:spPr bwMode="auto">
              <a:xfrm>
                <a:off x="3026" y="1716"/>
                <a:ext cx="289" cy="268"/>
              </a:xfrm>
              <a:custGeom>
                <a:avLst/>
                <a:gdLst>
                  <a:gd name="T0" fmla="*/ 0 w 289"/>
                  <a:gd name="T1" fmla="*/ 0 h 268"/>
                  <a:gd name="T2" fmla="*/ 0 w 289"/>
                  <a:gd name="T3" fmla="*/ 8 h 268"/>
                  <a:gd name="T4" fmla="*/ 2 w 289"/>
                  <a:gd name="T5" fmla="*/ 8 h 268"/>
                  <a:gd name="T6" fmla="*/ 282 w 289"/>
                  <a:gd name="T7" fmla="*/ 268 h 268"/>
                  <a:gd name="T8" fmla="*/ 287 w 289"/>
                  <a:gd name="T9" fmla="*/ 268 h 268"/>
                  <a:gd name="T10" fmla="*/ 287 w 289"/>
                  <a:gd name="T11" fmla="*/ 267 h 268"/>
                  <a:gd name="T12" fmla="*/ 289 w 289"/>
                  <a:gd name="T13" fmla="*/ 267 h 268"/>
                  <a:gd name="T14" fmla="*/ 2 w 289"/>
                  <a:gd name="T15" fmla="*/ 0 h 268"/>
                  <a:gd name="T16" fmla="*/ 0 w 289"/>
                  <a:gd name="T17" fmla="*/ 0 h 26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89"/>
                  <a:gd name="T28" fmla="*/ 0 h 268"/>
                  <a:gd name="T29" fmla="*/ 289 w 289"/>
                  <a:gd name="T30" fmla="*/ 268 h 26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89" h="268">
                    <a:moveTo>
                      <a:pt x="0" y="0"/>
                    </a:moveTo>
                    <a:lnTo>
                      <a:pt x="0" y="8"/>
                    </a:lnTo>
                    <a:lnTo>
                      <a:pt x="2" y="8"/>
                    </a:lnTo>
                    <a:lnTo>
                      <a:pt x="282" y="268"/>
                    </a:lnTo>
                    <a:lnTo>
                      <a:pt x="287" y="268"/>
                    </a:lnTo>
                    <a:lnTo>
                      <a:pt x="287" y="267"/>
                    </a:lnTo>
                    <a:lnTo>
                      <a:pt x="289" y="267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54" name="Freeform 54"/>
              <p:cNvSpPr>
                <a:spLocks/>
              </p:cNvSpPr>
              <p:nvPr/>
            </p:nvSpPr>
            <p:spPr bwMode="auto">
              <a:xfrm>
                <a:off x="3026" y="1763"/>
                <a:ext cx="256" cy="240"/>
              </a:xfrm>
              <a:custGeom>
                <a:avLst/>
                <a:gdLst>
                  <a:gd name="T0" fmla="*/ 0 w 256"/>
                  <a:gd name="T1" fmla="*/ 0 h 240"/>
                  <a:gd name="T2" fmla="*/ 0 w 256"/>
                  <a:gd name="T3" fmla="*/ 8 h 240"/>
                  <a:gd name="T4" fmla="*/ 2 w 256"/>
                  <a:gd name="T5" fmla="*/ 8 h 240"/>
                  <a:gd name="T6" fmla="*/ 251 w 256"/>
                  <a:gd name="T7" fmla="*/ 240 h 240"/>
                  <a:gd name="T8" fmla="*/ 256 w 256"/>
                  <a:gd name="T9" fmla="*/ 237 h 240"/>
                  <a:gd name="T10" fmla="*/ 2 w 256"/>
                  <a:gd name="T11" fmla="*/ 0 h 240"/>
                  <a:gd name="T12" fmla="*/ 0 w 256"/>
                  <a:gd name="T13" fmla="*/ 0 h 24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56"/>
                  <a:gd name="T22" fmla="*/ 0 h 240"/>
                  <a:gd name="T23" fmla="*/ 256 w 256"/>
                  <a:gd name="T24" fmla="*/ 240 h 240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56" h="240">
                    <a:moveTo>
                      <a:pt x="0" y="0"/>
                    </a:moveTo>
                    <a:lnTo>
                      <a:pt x="0" y="8"/>
                    </a:lnTo>
                    <a:lnTo>
                      <a:pt x="2" y="8"/>
                    </a:lnTo>
                    <a:lnTo>
                      <a:pt x="251" y="240"/>
                    </a:lnTo>
                    <a:lnTo>
                      <a:pt x="256" y="237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55" name="Freeform 55"/>
              <p:cNvSpPr>
                <a:spLocks/>
              </p:cNvSpPr>
              <p:nvPr/>
            </p:nvSpPr>
            <p:spPr bwMode="auto">
              <a:xfrm>
                <a:off x="3026" y="1808"/>
                <a:ext cx="226" cy="211"/>
              </a:xfrm>
              <a:custGeom>
                <a:avLst/>
                <a:gdLst>
                  <a:gd name="T0" fmla="*/ 0 w 226"/>
                  <a:gd name="T1" fmla="*/ 0 h 211"/>
                  <a:gd name="T2" fmla="*/ 2 w 226"/>
                  <a:gd name="T3" fmla="*/ 0 h 211"/>
                  <a:gd name="T4" fmla="*/ 226 w 226"/>
                  <a:gd name="T5" fmla="*/ 208 h 211"/>
                  <a:gd name="T6" fmla="*/ 226 w 226"/>
                  <a:gd name="T7" fmla="*/ 209 h 211"/>
                  <a:gd name="T8" fmla="*/ 220 w 226"/>
                  <a:gd name="T9" fmla="*/ 211 h 211"/>
                  <a:gd name="T10" fmla="*/ 0 w 226"/>
                  <a:gd name="T11" fmla="*/ 7 h 211"/>
                  <a:gd name="T12" fmla="*/ 0 w 226"/>
                  <a:gd name="T13" fmla="*/ 0 h 21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26"/>
                  <a:gd name="T22" fmla="*/ 0 h 211"/>
                  <a:gd name="T23" fmla="*/ 226 w 226"/>
                  <a:gd name="T24" fmla="*/ 211 h 21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26" h="211">
                    <a:moveTo>
                      <a:pt x="0" y="0"/>
                    </a:moveTo>
                    <a:lnTo>
                      <a:pt x="2" y="0"/>
                    </a:lnTo>
                    <a:lnTo>
                      <a:pt x="226" y="208"/>
                    </a:lnTo>
                    <a:lnTo>
                      <a:pt x="226" y="209"/>
                    </a:lnTo>
                    <a:lnTo>
                      <a:pt x="220" y="211"/>
                    </a:lnTo>
                    <a:lnTo>
                      <a:pt x="0" y="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56" name="Freeform 56"/>
              <p:cNvSpPr>
                <a:spLocks/>
              </p:cNvSpPr>
              <p:nvPr/>
            </p:nvSpPr>
            <p:spPr bwMode="auto">
              <a:xfrm>
                <a:off x="3026" y="1855"/>
                <a:ext cx="185" cy="170"/>
              </a:xfrm>
              <a:custGeom>
                <a:avLst/>
                <a:gdLst>
                  <a:gd name="T0" fmla="*/ 0 w 185"/>
                  <a:gd name="T1" fmla="*/ 0 h 170"/>
                  <a:gd name="T2" fmla="*/ 0 w 185"/>
                  <a:gd name="T3" fmla="*/ 8 h 170"/>
                  <a:gd name="T4" fmla="*/ 2 w 185"/>
                  <a:gd name="T5" fmla="*/ 8 h 170"/>
                  <a:gd name="T6" fmla="*/ 167 w 185"/>
                  <a:gd name="T7" fmla="*/ 162 h 170"/>
                  <a:gd name="T8" fmla="*/ 171 w 185"/>
                  <a:gd name="T9" fmla="*/ 162 h 170"/>
                  <a:gd name="T10" fmla="*/ 171 w 185"/>
                  <a:gd name="T11" fmla="*/ 164 h 170"/>
                  <a:gd name="T12" fmla="*/ 174 w 185"/>
                  <a:gd name="T13" fmla="*/ 164 h 170"/>
                  <a:gd name="T14" fmla="*/ 174 w 185"/>
                  <a:gd name="T15" fmla="*/ 166 h 170"/>
                  <a:gd name="T16" fmla="*/ 178 w 185"/>
                  <a:gd name="T17" fmla="*/ 166 h 170"/>
                  <a:gd name="T18" fmla="*/ 179 w 185"/>
                  <a:gd name="T19" fmla="*/ 169 h 170"/>
                  <a:gd name="T20" fmla="*/ 183 w 185"/>
                  <a:gd name="T21" fmla="*/ 169 h 170"/>
                  <a:gd name="T22" fmla="*/ 183 w 185"/>
                  <a:gd name="T23" fmla="*/ 170 h 170"/>
                  <a:gd name="T24" fmla="*/ 185 w 185"/>
                  <a:gd name="T25" fmla="*/ 170 h 170"/>
                  <a:gd name="T26" fmla="*/ 2 w 185"/>
                  <a:gd name="T27" fmla="*/ 0 h 170"/>
                  <a:gd name="T28" fmla="*/ 0 w 185"/>
                  <a:gd name="T29" fmla="*/ 0 h 170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185"/>
                  <a:gd name="T46" fmla="*/ 0 h 170"/>
                  <a:gd name="T47" fmla="*/ 185 w 185"/>
                  <a:gd name="T48" fmla="*/ 170 h 170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185" h="170">
                    <a:moveTo>
                      <a:pt x="0" y="0"/>
                    </a:moveTo>
                    <a:lnTo>
                      <a:pt x="0" y="8"/>
                    </a:lnTo>
                    <a:lnTo>
                      <a:pt x="2" y="8"/>
                    </a:lnTo>
                    <a:lnTo>
                      <a:pt x="167" y="162"/>
                    </a:lnTo>
                    <a:lnTo>
                      <a:pt x="171" y="162"/>
                    </a:lnTo>
                    <a:lnTo>
                      <a:pt x="171" y="164"/>
                    </a:lnTo>
                    <a:lnTo>
                      <a:pt x="174" y="164"/>
                    </a:lnTo>
                    <a:lnTo>
                      <a:pt x="174" y="166"/>
                    </a:lnTo>
                    <a:lnTo>
                      <a:pt x="178" y="166"/>
                    </a:lnTo>
                    <a:lnTo>
                      <a:pt x="179" y="169"/>
                    </a:lnTo>
                    <a:lnTo>
                      <a:pt x="183" y="169"/>
                    </a:lnTo>
                    <a:lnTo>
                      <a:pt x="183" y="170"/>
                    </a:lnTo>
                    <a:lnTo>
                      <a:pt x="185" y="170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57" name="Freeform 57"/>
              <p:cNvSpPr>
                <a:spLocks/>
              </p:cNvSpPr>
              <p:nvPr/>
            </p:nvSpPr>
            <p:spPr bwMode="auto">
              <a:xfrm>
                <a:off x="3026" y="1902"/>
                <a:ext cx="62" cy="57"/>
              </a:xfrm>
              <a:custGeom>
                <a:avLst/>
                <a:gdLst>
                  <a:gd name="T0" fmla="*/ 0 w 62"/>
                  <a:gd name="T1" fmla="*/ 0 h 57"/>
                  <a:gd name="T2" fmla="*/ 0 w 62"/>
                  <a:gd name="T3" fmla="*/ 8 h 57"/>
                  <a:gd name="T4" fmla="*/ 2 w 62"/>
                  <a:gd name="T5" fmla="*/ 8 h 57"/>
                  <a:gd name="T6" fmla="*/ 43 w 62"/>
                  <a:gd name="T7" fmla="*/ 48 h 57"/>
                  <a:gd name="T8" fmla="*/ 46 w 62"/>
                  <a:gd name="T9" fmla="*/ 48 h 57"/>
                  <a:gd name="T10" fmla="*/ 46 w 62"/>
                  <a:gd name="T11" fmla="*/ 49 h 57"/>
                  <a:gd name="T12" fmla="*/ 50 w 62"/>
                  <a:gd name="T13" fmla="*/ 49 h 57"/>
                  <a:gd name="T14" fmla="*/ 51 w 62"/>
                  <a:gd name="T15" fmla="*/ 52 h 57"/>
                  <a:gd name="T16" fmla="*/ 55 w 62"/>
                  <a:gd name="T17" fmla="*/ 52 h 57"/>
                  <a:gd name="T18" fmla="*/ 55 w 62"/>
                  <a:gd name="T19" fmla="*/ 54 h 57"/>
                  <a:gd name="T20" fmla="*/ 58 w 62"/>
                  <a:gd name="T21" fmla="*/ 54 h 57"/>
                  <a:gd name="T22" fmla="*/ 62 w 62"/>
                  <a:gd name="T23" fmla="*/ 57 h 57"/>
                  <a:gd name="T24" fmla="*/ 2 w 62"/>
                  <a:gd name="T25" fmla="*/ 0 h 57"/>
                  <a:gd name="T26" fmla="*/ 0 w 62"/>
                  <a:gd name="T27" fmla="*/ 0 h 57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62"/>
                  <a:gd name="T43" fmla="*/ 0 h 57"/>
                  <a:gd name="T44" fmla="*/ 62 w 62"/>
                  <a:gd name="T45" fmla="*/ 57 h 57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62" h="57">
                    <a:moveTo>
                      <a:pt x="0" y="0"/>
                    </a:moveTo>
                    <a:lnTo>
                      <a:pt x="0" y="8"/>
                    </a:lnTo>
                    <a:lnTo>
                      <a:pt x="2" y="8"/>
                    </a:lnTo>
                    <a:lnTo>
                      <a:pt x="43" y="48"/>
                    </a:lnTo>
                    <a:lnTo>
                      <a:pt x="46" y="48"/>
                    </a:lnTo>
                    <a:lnTo>
                      <a:pt x="46" y="49"/>
                    </a:lnTo>
                    <a:lnTo>
                      <a:pt x="50" y="49"/>
                    </a:lnTo>
                    <a:lnTo>
                      <a:pt x="51" y="52"/>
                    </a:lnTo>
                    <a:lnTo>
                      <a:pt x="55" y="52"/>
                    </a:lnTo>
                    <a:lnTo>
                      <a:pt x="55" y="54"/>
                    </a:lnTo>
                    <a:lnTo>
                      <a:pt x="58" y="54"/>
                    </a:lnTo>
                    <a:lnTo>
                      <a:pt x="62" y="57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58" name="Freeform 58"/>
              <p:cNvSpPr>
                <a:spLocks/>
              </p:cNvSpPr>
              <p:nvPr/>
            </p:nvSpPr>
            <p:spPr bwMode="auto">
              <a:xfrm>
                <a:off x="3023" y="1609"/>
                <a:ext cx="398" cy="424"/>
              </a:xfrm>
              <a:custGeom>
                <a:avLst/>
                <a:gdLst>
                  <a:gd name="T0" fmla="*/ 200 w 398"/>
                  <a:gd name="T1" fmla="*/ 424 h 424"/>
                  <a:gd name="T2" fmla="*/ 398 w 398"/>
                  <a:gd name="T3" fmla="*/ 317 h 424"/>
                  <a:gd name="T4" fmla="*/ 398 w 398"/>
                  <a:gd name="T5" fmla="*/ 106 h 424"/>
                  <a:gd name="T6" fmla="*/ 200 w 398"/>
                  <a:gd name="T7" fmla="*/ 0 h 424"/>
                  <a:gd name="T8" fmla="*/ 0 w 398"/>
                  <a:gd name="T9" fmla="*/ 106 h 424"/>
                  <a:gd name="T10" fmla="*/ 0 w 398"/>
                  <a:gd name="T11" fmla="*/ 317 h 424"/>
                  <a:gd name="T12" fmla="*/ 200 w 398"/>
                  <a:gd name="T13" fmla="*/ 424 h 424"/>
                  <a:gd name="T14" fmla="*/ 201 w 398"/>
                  <a:gd name="T15" fmla="*/ 418 h 424"/>
                  <a:gd name="T16" fmla="*/ 5 w 398"/>
                  <a:gd name="T17" fmla="*/ 312 h 424"/>
                  <a:gd name="T18" fmla="*/ 6 w 398"/>
                  <a:gd name="T19" fmla="*/ 315 h 424"/>
                  <a:gd name="T20" fmla="*/ 6 w 398"/>
                  <a:gd name="T21" fmla="*/ 107 h 424"/>
                  <a:gd name="T22" fmla="*/ 5 w 398"/>
                  <a:gd name="T23" fmla="*/ 110 h 424"/>
                  <a:gd name="T24" fmla="*/ 201 w 398"/>
                  <a:gd name="T25" fmla="*/ 6 h 424"/>
                  <a:gd name="T26" fmla="*/ 198 w 398"/>
                  <a:gd name="T27" fmla="*/ 6 h 424"/>
                  <a:gd name="T28" fmla="*/ 393 w 398"/>
                  <a:gd name="T29" fmla="*/ 110 h 424"/>
                  <a:gd name="T30" fmla="*/ 391 w 398"/>
                  <a:gd name="T31" fmla="*/ 107 h 424"/>
                  <a:gd name="T32" fmla="*/ 391 w 398"/>
                  <a:gd name="T33" fmla="*/ 315 h 424"/>
                  <a:gd name="T34" fmla="*/ 393 w 398"/>
                  <a:gd name="T35" fmla="*/ 312 h 424"/>
                  <a:gd name="T36" fmla="*/ 198 w 398"/>
                  <a:gd name="T37" fmla="*/ 418 h 424"/>
                  <a:gd name="T38" fmla="*/ 201 w 398"/>
                  <a:gd name="T39" fmla="*/ 418 h 424"/>
                  <a:gd name="T40" fmla="*/ 200 w 398"/>
                  <a:gd name="T41" fmla="*/ 424 h 424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398"/>
                  <a:gd name="T64" fmla="*/ 0 h 424"/>
                  <a:gd name="T65" fmla="*/ 398 w 398"/>
                  <a:gd name="T66" fmla="*/ 424 h 424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398" h="424">
                    <a:moveTo>
                      <a:pt x="200" y="424"/>
                    </a:moveTo>
                    <a:lnTo>
                      <a:pt x="398" y="317"/>
                    </a:lnTo>
                    <a:lnTo>
                      <a:pt x="398" y="106"/>
                    </a:lnTo>
                    <a:lnTo>
                      <a:pt x="200" y="0"/>
                    </a:lnTo>
                    <a:lnTo>
                      <a:pt x="0" y="106"/>
                    </a:lnTo>
                    <a:lnTo>
                      <a:pt x="0" y="317"/>
                    </a:lnTo>
                    <a:lnTo>
                      <a:pt x="200" y="424"/>
                    </a:lnTo>
                    <a:lnTo>
                      <a:pt x="201" y="418"/>
                    </a:lnTo>
                    <a:lnTo>
                      <a:pt x="5" y="312"/>
                    </a:lnTo>
                    <a:lnTo>
                      <a:pt x="6" y="315"/>
                    </a:lnTo>
                    <a:lnTo>
                      <a:pt x="6" y="107"/>
                    </a:lnTo>
                    <a:lnTo>
                      <a:pt x="5" y="110"/>
                    </a:lnTo>
                    <a:lnTo>
                      <a:pt x="201" y="6"/>
                    </a:lnTo>
                    <a:lnTo>
                      <a:pt x="198" y="6"/>
                    </a:lnTo>
                    <a:lnTo>
                      <a:pt x="393" y="110"/>
                    </a:lnTo>
                    <a:lnTo>
                      <a:pt x="391" y="107"/>
                    </a:lnTo>
                    <a:lnTo>
                      <a:pt x="391" y="315"/>
                    </a:lnTo>
                    <a:lnTo>
                      <a:pt x="393" y="312"/>
                    </a:lnTo>
                    <a:lnTo>
                      <a:pt x="198" y="418"/>
                    </a:lnTo>
                    <a:lnTo>
                      <a:pt x="201" y="418"/>
                    </a:lnTo>
                    <a:lnTo>
                      <a:pt x="200" y="42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59" name="Freeform 59"/>
              <p:cNvSpPr>
                <a:spLocks/>
              </p:cNvSpPr>
              <p:nvPr/>
            </p:nvSpPr>
            <p:spPr bwMode="auto">
              <a:xfrm>
                <a:off x="2635" y="1612"/>
                <a:ext cx="393" cy="420"/>
              </a:xfrm>
              <a:custGeom>
                <a:avLst/>
                <a:gdLst>
                  <a:gd name="T0" fmla="*/ 10 w 393"/>
                  <a:gd name="T1" fmla="*/ 99 h 420"/>
                  <a:gd name="T2" fmla="*/ 44 w 393"/>
                  <a:gd name="T3" fmla="*/ 82 h 420"/>
                  <a:gd name="T4" fmla="*/ 65 w 393"/>
                  <a:gd name="T5" fmla="*/ 69 h 420"/>
                  <a:gd name="T6" fmla="*/ 92 w 393"/>
                  <a:gd name="T7" fmla="*/ 57 h 420"/>
                  <a:gd name="T8" fmla="*/ 112 w 393"/>
                  <a:gd name="T9" fmla="*/ 44 h 420"/>
                  <a:gd name="T10" fmla="*/ 147 w 393"/>
                  <a:gd name="T11" fmla="*/ 27 h 420"/>
                  <a:gd name="T12" fmla="*/ 167 w 393"/>
                  <a:gd name="T13" fmla="*/ 14 h 420"/>
                  <a:gd name="T14" fmla="*/ 195 w 393"/>
                  <a:gd name="T15" fmla="*/ 2 h 420"/>
                  <a:gd name="T16" fmla="*/ 205 w 393"/>
                  <a:gd name="T17" fmla="*/ 6 h 420"/>
                  <a:gd name="T18" fmla="*/ 215 w 393"/>
                  <a:gd name="T19" fmla="*/ 9 h 420"/>
                  <a:gd name="T20" fmla="*/ 224 w 393"/>
                  <a:gd name="T21" fmla="*/ 16 h 420"/>
                  <a:gd name="T22" fmla="*/ 236 w 393"/>
                  <a:gd name="T23" fmla="*/ 20 h 420"/>
                  <a:gd name="T24" fmla="*/ 244 w 393"/>
                  <a:gd name="T25" fmla="*/ 27 h 420"/>
                  <a:gd name="T26" fmla="*/ 256 w 393"/>
                  <a:gd name="T27" fmla="*/ 32 h 420"/>
                  <a:gd name="T28" fmla="*/ 265 w 393"/>
                  <a:gd name="T29" fmla="*/ 38 h 420"/>
                  <a:gd name="T30" fmla="*/ 277 w 393"/>
                  <a:gd name="T31" fmla="*/ 43 h 420"/>
                  <a:gd name="T32" fmla="*/ 285 w 393"/>
                  <a:gd name="T33" fmla="*/ 49 h 420"/>
                  <a:gd name="T34" fmla="*/ 297 w 393"/>
                  <a:gd name="T35" fmla="*/ 54 h 420"/>
                  <a:gd name="T36" fmla="*/ 306 w 393"/>
                  <a:gd name="T37" fmla="*/ 60 h 420"/>
                  <a:gd name="T38" fmla="*/ 318 w 393"/>
                  <a:gd name="T39" fmla="*/ 65 h 420"/>
                  <a:gd name="T40" fmla="*/ 326 w 393"/>
                  <a:gd name="T41" fmla="*/ 71 h 420"/>
                  <a:gd name="T42" fmla="*/ 336 w 393"/>
                  <a:gd name="T43" fmla="*/ 74 h 420"/>
                  <a:gd name="T44" fmla="*/ 345 w 393"/>
                  <a:gd name="T45" fmla="*/ 80 h 420"/>
                  <a:gd name="T46" fmla="*/ 357 w 393"/>
                  <a:gd name="T47" fmla="*/ 85 h 420"/>
                  <a:gd name="T48" fmla="*/ 365 w 393"/>
                  <a:gd name="T49" fmla="*/ 91 h 420"/>
                  <a:gd name="T50" fmla="*/ 377 w 393"/>
                  <a:gd name="T51" fmla="*/ 96 h 420"/>
                  <a:gd name="T52" fmla="*/ 386 w 393"/>
                  <a:gd name="T53" fmla="*/ 103 h 420"/>
                  <a:gd name="T54" fmla="*/ 382 w 393"/>
                  <a:gd name="T55" fmla="*/ 319 h 420"/>
                  <a:gd name="T56" fmla="*/ 362 w 393"/>
                  <a:gd name="T57" fmla="*/ 331 h 420"/>
                  <a:gd name="T58" fmla="*/ 335 w 393"/>
                  <a:gd name="T59" fmla="*/ 344 h 420"/>
                  <a:gd name="T60" fmla="*/ 318 w 393"/>
                  <a:gd name="T61" fmla="*/ 355 h 420"/>
                  <a:gd name="T62" fmla="*/ 297 w 393"/>
                  <a:gd name="T63" fmla="*/ 364 h 420"/>
                  <a:gd name="T64" fmla="*/ 283 w 393"/>
                  <a:gd name="T65" fmla="*/ 374 h 420"/>
                  <a:gd name="T66" fmla="*/ 256 w 393"/>
                  <a:gd name="T67" fmla="*/ 386 h 420"/>
                  <a:gd name="T68" fmla="*/ 236 w 393"/>
                  <a:gd name="T69" fmla="*/ 399 h 420"/>
                  <a:gd name="T70" fmla="*/ 215 w 393"/>
                  <a:gd name="T71" fmla="*/ 409 h 420"/>
                  <a:gd name="T72" fmla="*/ 198 w 393"/>
                  <a:gd name="T73" fmla="*/ 420 h 420"/>
                  <a:gd name="T74" fmla="*/ 186 w 393"/>
                  <a:gd name="T75" fmla="*/ 416 h 420"/>
                  <a:gd name="T76" fmla="*/ 176 w 393"/>
                  <a:gd name="T77" fmla="*/ 409 h 420"/>
                  <a:gd name="T78" fmla="*/ 164 w 393"/>
                  <a:gd name="T79" fmla="*/ 404 h 420"/>
                  <a:gd name="T80" fmla="*/ 155 w 393"/>
                  <a:gd name="T81" fmla="*/ 397 h 420"/>
                  <a:gd name="T82" fmla="*/ 143 w 393"/>
                  <a:gd name="T83" fmla="*/ 393 h 420"/>
                  <a:gd name="T84" fmla="*/ 135 w 393"/>
                  <a:gd name="T85" fmla="*/ 386 h 420"/>
                  <a:gd name="T86" fmla="*/ 123 w 393"/>
                  <a:gd name="T87" fmla="*/ 382 h 420"/>
                  <a:gd name="T88" fmla="*/ 114 w 393"/>
                  <a:gd name="T89" fmla="*/ 375 h 420"/>
                  <a:gd name="T90" fmla="*/ 102 w 393"/>
                  <a:gd name="T91" fmla="*/ 371 h 420"/>
                  <a:gd name="T92" fmla="*/ 92 w 393"/>
                  <a:gd name="T93" fmla="*/ 363 h 420"/>
                  <a:gd name="T94" fmla="*/ 80 w 393"/>
                  <a:gd name="T95" fmla="*/ 358 h 420"/>
                  <a:gd name="T96" fmla="*/ 71 w 393"/>
                  <a:gd name="T97" fmla="*/ 352 h 420"/>
                  <a:gd name="T98" fmla="*/ 60 w 393"/>
                  <a:gd name="T99" fmla="*/ 347 h 420"/>
                  <a:gd name="T100" fmla="*/ 51 w 393"/>
                  <a:gd name="T101" fmla="*/ 341 h 420"/>
                  <a:gd name="T102" fmla="*/ 39 w 393"/>
                  <a:gd name="T103" fmla="*/ 336 h 420"/>
                  <a:gd name="T104" fmla="*/ 30 w 393"/>
                  <a:gd name="T105" fmla="*/ 330 h 420"/>
                  <a:gd name="T106" fmla="*/ 19 w 393"/>
                  <a:gd name="T107" fmla="*/ 325 h 420"/>
                  <a:gd name="T108" fmla="*/ 8 w 393"/>
                  <a:gd name="T109" fmla="*/ 317 h 420"/>
                  <a:gd name="T110" fmla="*/ 0 w 393"/>
                  <a:gd name="T111" fmla="*/ 314 h 420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w 393"/>
                  <a:gd name="T169" fmla="*/ 0 h 420"/>
                  <a:gd name="T170" fmla="*/ 393 w 393"/>
                  <a:gd name="T171" fmla="*/ 420 h 420"/>
                </a:gdLst>
                <a:ahLst/>
                <a:cxnLst>
                  <a:cxn ang="T112">
                    <a:pos x="T0" y="T1"/>
                  </a:cxn>
                  <a:cxn ang="T113">
                    <a:pos x="T2" y="T3"/>
                  </a:cxn>
                  <a:cxn ang="T114">
                    <a:pos x="T4" y="T5"/>
                  </a:cxn>
                  <a:cxn ang="T115">
                    <a:pos x="T6" y="T7"/>
                  </a:cxn>
                  <a:cxn ang="T116">
                    <a:pos x="T8" y="T9"/>
                  </a:cxn>
                  <a:cxn ang="T117">
                    <a:pos x="T10" y="T11"/>
                  </a:cxn>
                  <a:cxn ang="T118">
                    <a:pos x="T12" y="T13"/>
                  </a:cxn>
                  <a:cxn ang="T119">
                    <a:pos x="T14" y="T15"/>
                  </a:cxn>
                  <a:cxn ang="T120">
                    <a:pos x="T16" y="T17"/>
                  </a:cxn>
                  <a:cxn ang="T121">
                    <a:pos x="T18" y="T19"/>
                  </a:cxn>
                  <a:cxn ang="T122">
                    <a:pos x="T20" y="T21"/>
                  </a:cxn>
                  <a:cxn ang="T123">
                    <a:pos x="T22" y="T23"/>
                  </a:cxn>
                  <a:cxn ang="T124">
                    <a:pos x="T24" y="T25"/>
                  </a:cxn>
                  <a:cxn ang="T125">
                    <a:pos x="T26" y="T27"/>
                  </a:cxn>
                  <a:cxn ang="T126">
                    <a:pos x="T28" y="T29"/>
                  </a:cxn>
                  <a:cxn ang="T127">
                    <a:pos x="T30" y="T31"/>
                  </a:cxn>
                  <a:cxn ang="T128">
                    <a:pos x="T32" y="T33"/>
                  </a:cxn>
                  <a:cxn ang="T129">
                    <a:pos x="T34" y="T35"/>
                  </a:cxn>
                  <a:cxn ang="T130">
                    <a:pos x="T36" y="T37"/>
                  </a:cxn>
                  <a:cxn ang="T131">
                    <a:pos x="T38" y="T39"/>
                  </a:cxn>
                  <a:cxn ang="T132">
                    <a:pos x="T40" y="T41"/>
                  </a:cxn>
                  <a:cxn ang="T133">
                    <a:pos x="T42" y="T43"/>
                  </a:cxn>
                  <a:cxn ang="T134">
                    <a:pos x="T44" y="T45"/>
                  </a:cxn>
                  <a:cxn ang="T135">
                    <a:pos x="T46" y="T47"/>
                  </a:cxn>
                  <a:cxn ang="T136">
                    <a:pos x="T48" y="T49"/>
                  </a:cxn>
                  <a:cxn ang="T137">
                    <a:pos x="T50" y="T51"/>
                  </a:cxn>
                  <a:cxn ang="T138">
                    <a:pos x="T52" y="T53"/>
                  </a:cxn>
                  <a:cxn ang="T139">
                    <a:pos x="T54" y="T55"/>
                  </a:cxn>
                  <a:cxn ang="T140">
                    <a:pos x="T56" y="T57"/>
                  </a:cxn>
                  <a:cxn ang="T141">
                    <a:pos x="T58" y="T59"/>
                  </a:cxn>
                  <a:cxn ang="T142">
                    <a:pos x="T60" y="T61"/>
                  </a:cxn>
                  <a:cxn ang="T143">
                    <a:pos x="T62" y="T63"/>
                  </a:cxn>
                  <a:cxn ang="T144">
                    <a:pos x="T64" y="T65"/>
                  </a:cxn>
                  <a:cxn ang="T145">
                    <a:pos x="T66" y="T67"/>
                  </a:cxn>
                  <a:cxn ang="T146">
                    <a:pos x="T68" y="T69"/>
                  </a:cxn>
                  <a:cxn ang="T147">
                    <a:pos x="T70" y="T71"/>
                  </a:cxn>
                  <a:cxn ang="T148">
                    <a:pos x="T72" y="T73"/>
                  </a:cxn>
                  <a:cxn ang="T149">
                    <a:pos x="T74" y="T75"/>
                  </a:cxn>
                  <a:cxn ang="T150">
                    <a:pos x="T76" y="T77"/>
                  </a:cxn>
                  <a:cxn ang="T151">
                    <a:pos x="T78" y="T79"/>
                  </a:cxn>
                  <a:cxn ang="T152">
                    <a:pos x="T80" y="T81"/>
                  </a:cxn>
                  <a:cxn ang="T153">
                    <a:pos x="T82" y="T83"/>
                  </a:cxn>
                  <a:cxn ang="T154">
                    <a:pos x="T84" y="T85"/>
                  </a:cxn>
                  <a:cxn ang="T155">
                    <a:pos x="T86" y="T87"/>
                  </a:cxn>
                  <a:cxn ang="T156">
                    <a:pos x="T88" y="T89"/>
                  </a:cxn>
                  <a:cxn ang="T157">
                    <a:pos x="T90" y="T91"/>
                  </a:cxn>
                  <a:cxn ang="T158">
                    <a:pos x="T92" y="T93"/>
                  </a:cxn>
                  <a:cxn ang="T159">
                    <a:pos x="T94" y="T95"/>
                  </a:cxn>
                  <a:cxn ang="T160">
                    <a:pos x="T96" y="T97"/>
                  </a:cxn>
                  <a:cxn ang="T161">
                    <a:pos x="T98" y="T99"/>
                  </a:cxn>
                  <a:cxn ang="T162">
                    <a:pos x="T100" y="T101"/>
                  </a:cxn>
                  <a:cxn ang="T163">
                    <a:pos x="T102" y="T103"/>
                  </a:cxn>
                  <a:cxn ang="T164">
                    <a:pos x="T104" y="T105"/>
                  </a:cxn>
                  <a:cxn ang="T165">
                    <a:pos x="T106" y="T107"/>
                  </a:cxn>
                  <a:cxn ang="T166">
                    <a:pos x="T108" y="T109"/>
                  </a:cxn>
                  <a:cxn ang="T167">
                    <a:pos x="T110" y="T111"/>
                  </a:cxn>
                </a:cxnLst>
                <a:rect l="T168" t="T169" r="T170" b="T171"/>
                <a:pathLst>
                  <a:path w="393" h="420">
                    <a:moveTo>
                      <a:pt x="0" y="104"/>
                    </a:moveTo>
                    <a:lnTo>
                      <a:pt x="7" y="103"/>
                    </a:lnTo>
                    <a:lnTo>
                      <a:pt x="7" y="101"/>
                    </a:lnTo>
                    <a:lnTo>
                      <a:pt x="10" y="101"/>
                    </a:lnTo>
                    <a:lnTo>
                      <a:pt x="10" y="99"/>
                    </a:lnTo>
                    <a:lnTo>
                      <a:pt x="24" y="93"/>
                    </a:lnTo>
                    <a:lnTo>
                      <a:pt x="24" y="91"/>
                    </a:lnTo>
                    <a:lnTo>
                      <a:pt x="30" y="90"/>
                    </a:lnTo>
                    <a:lnTo>
                      <a:pt x="30" y="88"/>
                    </a:lnTo>
                    <a:lnTo>
                      <a:pt x="44" y="82"/>
                    </a:lnTo>
                    <a:lnTo>
                      <a:pt x="44" y="80"/>
                    </a:lnTo>
                    <a:lnTo>
                      <a:pt x="51" y="79"/>
                    </a:lnTo>
                    <a:lnTo>
                      <a:pt x="51" y="77"/>
                    </a:lnTo>
                    <a:lnTo>
                      <a:pt x="65" y="71"/>
                    </a:lnTo>
                    <a:lnTo>
                      <a:pt x="65" y="69"/>
                    </a:lnTo>
                    <a:lnTo>
                      <a:pt x="71" y="68"/>
                    </a:lnTo>
                    <a:lnTo>
                      <a:pt x="71" y="66"/>
                    </a:lnTo>
                    <a:lnTo>
                      <a:pt x="85" y="60"/>
                    </a:lnTo>
                    <a:lnTo>
                      <a:pt x="85" y="58"/>
                    </a:lnTo>
                    <a:lnTo>
                      <a:pt x="92" y="57"/>
                    </a:lnTo>
                    <a:lnTo>
                      <a:pt x="92" y="55"/>
                    </a:lnTo>
                    <a:lnTo>
                      <a:pt x="106" y="49"/>
                    </a:lnTo>
                    <a:lnTo>
                      <a:pt x="106" y="47"/>
                    </a:lnTo>
                    <a:lnTo>
                      <a:pt x="112" y="46"/>
                    </a:lnTo>
                    <a:lnTo>
                      <a:pt x="112" y="44"/>
                    </a:lnTo>
                    <a:lnTo>
                      <a:pt x="126" y="38"/>
                    </a:lnTo>
                    <a:lnTo>
                      <a:pt x="126" y="36"/>
                    </a:lnTo>
                    <a:lnTo>
                      <a:pt x="133" y="35"/>
                    </a:lnTo>
                    <a:lnTo>
                      <a:pt x="133" y="33"/>
                    </a:lnTo>
                    <a:lnTo>
                      <a:pt x="147" y="27"/>
                    </a:lnTo>
                    <a:lnTo>
                      <a:pt x="147" y="25"/>
                    </a:lnTo>
                    <a:lnTo>
                      <a:pt x="154" y="24"/>
                    </a:lnTo>
                    <a:lnTo>
                      <a:pt x="154" y="22"/>
                    </a:lnTo>
                    <a:lnTo>
                      <a:pt x="167" y="16"/>
                    </a:lnTo>
                    <a:lnTo>
                      <a:pt x="167" y="14"/>
                    </a:lnTo>
                    <a:lnTo>
                      <a:pt x="174" y="13"/>
                    </a:lnTo>
                    <a:lnTo>
                      <a:pt x="174" y="11"/>
                    </a:lnTo>
                    <a:lnTo>
                      <a:pt x="188" y="5"/>
                    </a:lnTo>
                    <a:lnTo>
                      <a:pt x="188" y="3"/>
                    </a:lnTo>
                    <a:lnTo>
                      <a:pt x="195" y="2"/>
                    </a:lnTo>
                    <a:lnTo>
                      <a:pt x="195" y="0"/>
                    </a:lnTo>
                    <a:lnTo>
                      <a:pt x="200" y="2"/>
                    </a:lnTo>
                    <a:lnTo>
                      <a:pt x="200" y="3"/>
                    </a:lnTo>
                    <a:lnTo>
                      <a:pt x="203" y="3"/>
                    </a:lnTo>
                    <a:lnTo>
                      <a:pt x="205" y="6"/>
                    </a:lnTo>
                    <a:lnTo>
                      <a:pt x="208" y="6"/>
                    </a:lnTo>
                    <a:lnTo>
                      <a:pt x="208" y="8"/>
                    </a:lnTo>
                    <a:lnTo>
                      <a:pt x="212" y="8"/>
                    </a:lnTo>
                    <a:lnTo>
                      <a:pt x="212" y="9"/>
                    </a:lnTo>
                    <a:lnTo>
                      <a:pt x="215" y="9"/>
                    </a:lnTo>
                    <a:lnTo>
                      <a:pt x="217" y="13"/>
                    </a:lnTo>
                    <a:lnTo>
                      <a:pt x="220" y="13"/>
                    </a:lnTo>
                    <a:lnTo>
                      <a:pt x="220" y="14"/>
                    </a:lnTo>
                    <a:lnTo>
                      <a:pt x="224" y="14"/>
                    </a:lnTo>
                    <a:lnTo>
                      <a:pt x="224" y="16"/>
                    </a:lnTo>
                    <a:lnTo>
                      <a:pt x="227" y="16"/>
                    </a:lnTo>
                    <a:lnTo>
                      <a:pt x="229" y="19"/>
                    </a:lnTo>
                    <a:lnTo>
                      <a:pt x="232" y="19"/>
                    </a:lnTo>
                    <a:lnTo>
                      <a:pt x="232" y="20"/>
                    </a:lnTo>
                    <a:lnTo>
                      <a:pt x="236" y="20"/>
                    </a:lnTo>
                    <a:lnTo>
                      <a:pt x="237" y="24"/>
                    </a:lnTo>
                    <a:lnTo>
                      <a:pt x="241" y="24"/>
                    </a:lnTo>
                    <a:lnTo>
                      <a:pt x="241" y="25"/>
                    </a:lnTo>
                    <a:lnTo>
                      <a:pt x="244" y="25"/>
                    </a:lnTo>
                    <a:lnTo>
                      <a:pt x="244" y="27"/>
                    </a:lnTo>
                    <a:lnTo>
                      <a:pt x="247" y="27"/>
                    </a:lnTo>
                    <a:lnTo>
                      <a:pt x="249" y="30"/>
                    </a:lnTo>
                    <a:lnTo>
                      <a:pt x="253" y="30"/>
                    </a:lnTo>
                    <a:lnTo>
                      <a:pt x="253" y="32"/>
                    </a:lnTo>
                    <a:lnTo>
                      <a:pt x="256" y="32"/>
                    </a:lnTo>
                    <a:lnTo>
                      <a:pt x="256" y="33"/>
                    </a:lnTo>
                    <a:lnTo>
                      <a:pt x="259" y="33"/>
                    </a:lnTo>
                    <a:lnTo>
                      <a:pt x="261" y="36"/>
                    </a:lnTo>
                    <a:lnTo>
                      <a:pt x="265" y="36"/>
                    </a:lnTo>
                    <a:lnTo>
                      <a:pt x="265" y="38"/>
                    </a:lnTo>
                    <a:lnTo>
                      <a:pt x="268" y="38"/>
                    </a:lnTo>
                    <a:lnTo>
                      <a:pt x="268" y="39"/>
                    </a:lnTo>
                    <a:lnTo>
                      <a:pt x="271" y="39"/>
                    </a:lnTo>
                    <a:lnTo>
                      <a:pt x="273" y="43"/>
                    </a:lnTo>
                    <a:lnTo>
                      <a:pt x="277" y="43"/>
                    </a:lnTo>
                    <a:lnTo>
                      <a:pt x="277" y="44"/>
                    </a:lnTo>
                    <a:lnTo>
                      <a:pt x="280" y="44"/>
                    </a:lnTo>
                    <a:lnTo>
                      <a:pt x="282" y="47"/>
                    </a:lnTo>
                    <a:lnTo>
                      <a:pt x="285" y="47"/>
                    </a:lnTo>
                    <a:lnTo>
                      <a:pt x="285" y="49"/>
                    </a:lnTo>
                    <a:lnTo>
                      <a:pt x="289" y="49"/>
                    </a:lnTo>
                    <a:lnTo>
                      <a:pt x="289" y="50"/>
                    </a:lnTo>
                    <a:lnTo>
                      <a:pt x="292" y="50"/>
                    </a:lnTo>
                    <a:lnTo>
                      <a:pt x="294" y="54"/>
                    </a:lnTo>
                    <a:lnTo>
                      <a:pt x="297" y="54"/>
                    </a:lnTo>
                    <a:lnTo>
                      <a:pt x="297" y="55"/>
                    </a:lnTo>
                    <a:lnTo>
                      <a:pt x="300" y="55"/>
                    </a:lnTo>
                    <a:lnTo>
                      <a:pt x="300" y="57"/>
                    </a:lnTo>
                    <a:lnTo>
                      <a:pt x="304" y="57"/>
                    </a:lnTo>
                    <a:lnTo>
                      <a:pt x="306" y="60"/>
                    </a:lnTo>
                    <a:lnTo>
                      <a:pt x="309" y="60"/>
                    </a:lnTo>
                    <a:lnTo>
                      <a:pt x="309" y="61"/>
                    </a:lnTo>
                    <a:lnTo>
                      <a:pt x="312" y="61"/>
                    </a:lnTo>
                    <a:lnTo>
                      <a:pt x="314" y="65"/>
                    </a:lnTo>
                    <a:lnTo>
                      <a:pt x="318" y="65"/>
                    </a:lnTo>
                    <a:lnTo>
                      <a:pt x="318" y="66"/>
                    </a:lnTo>
                    <a:lnTo>
                      <a:pt x="321" y="66"/>
                    </a:lnTo>
                    <a:lnTo>
                      <a:pt x="321" y="68"/>
                    </a:lnTo>
                    <a:lnTo>
                      <a:pt x="324" y="68"/>
                    </a:lnTo>
                    <a:lnTo>
                      <a:pt x="326" y="71"/>
                    </a:lnTo>
                    <a:lnTo>
                      <a:pt x="330" y="71"/>
                    </a:lnTo>
                    <a:lnTo>
                      <a:pt x="330" y="73"/>
                    </a:lnTo>
                    <a:lnTo>
                      <a:pt x="333" y="73"/>
                    </a:lnTo>
                    <a:lnTo>
                      <a:pt x="333" y="74"/>
                    </a:lnTo>
                    <a:lnTo>
                      <a:pt x="336" y="74"/>
                    </a:lnTo>
                    <a:lnTo>
                      <a:pt x="338" y="77"/>
                    </a:lnTo>
                    <a:lnTo>
                      <a:pt x="341" y="77"/>
                    </a:lnTo>
                    <a:lnTo>
                      <a:pt x="341" y="79"/>
                    </a:lnTo>
                    <a:lnTo>
                      <a:pt x="345" y="79"/>
                    </a:lnTo>
                    <a:lnTo>
                      <a:pt x="345" y="80"/>
                    </a:lnTo>
                    <a:lnTo>
                      <a:pt x="348" y="80"/>
                    </a:lnTo>
                    <a:lnTo>
                      <a:pt x="350" y="84"/>
                    </a:lnTo>
                    <a:lnTo>
                      <a:pt x="353" y="84"/>
                    </a:lnTo>
                    <a:lnTo>
                      <a:pt x="353" y="85"/>
                    </a:lnTo>
                    <a:lnTo>
                      <a:pt x="357" y="85"/>
                    </a:lnTo>
                    <a:lnTo>
                      <a:pt x="359" y="88"/>
                    </a:lnTo>
                    <a:lnTo>
                      <a:pt x="362" y="88"/>
                    </a:lnTo>
                    <a:lnTo>
                      <a:pt x="362" y="90"/>
                    </a:lnTo>
                    <a:lnTo>
                      <a:pt x="365" y="90"/>
                    </a:lnTo>
                    <a:lnTo>
                      <a:pt x="365" y="91"/>
                    </a:lnTo>
                    <a:lnTo>
                      <a:pt x="369" y="91"/>
                    </a:lnTo>
                    <a:lnTo>
                      <a:pt x="371" y="95"/>
                    </a:lnTo>
                    <a:lnTo>
                      <a:pt x="374" y="95"/>
                    </a:lnTo>
                    <a:lnTo>
                      <a:pt x="374" y="96"/>
                    </a:lnTo>
                    <a:lnTo>
                      <a:pt x="377" y="96"/>
                    </a:lnTo>
                    <a:lnTo>
                      <a:pt x="377" y="98"/>
                    </a:lnTo>
                    <a:lnTo>
                      <a:pt x="381" y="98"/>
                    </a:lnTo>
                    <a:lnTo>
                      <a:pt x="382" y="101"/>
                    </a:lnTo>
                    <a:lnTo>
                      <a:pt x="386" y="101"/>
                    </a:lnTo>
                    <a:lnTo>
                      <a:pt x="386" y="103"/>
                    </a:lnTo>
                    <a:lnTo>
                      <a:pt x="389" y="103"/>
                    </a:lnTo>
                    <a:lnTo>
                      <a:pt x="389" y="104"/>
                    </a:lnTo>
                    <a:lnTo>
                      <a:pt x="393" y="104"/>
                    </a:lnTo>
                    <a:lnTo>
                      <a:pt x="393" y="314"/>
                    </a:lnTo>
                    <a:lnTo>
                      <a:pt x="382" y="319"/>
                    </a:lnTo>
                    <a:lnTo>
                      <a:pt x="382" y="320"/>
                    </a:lnTo>
                    <a:lnTo>
                      <a:pt x="376" y="322"/>
                    </a:lnTo>
                    <a:lnTo>
                      <a:pt x="376" y="323"/>
                    </a:lnTo>
                    <a:lnTo>
                      <a:pt x="362" y="330"/>
                    </a:lnTo>
                    <a:lnTo>
                      <a:pt x="362" y="331"/>
                    </a:lnTo>
                    <a:lnTo>
                      <a:pt x="355" y="333"/>
                    </a:lnTo>
                    <a:lnTo>
                      <a:pt x="355" y="334"/>
                    </a:lnTo>
                    <a:lnTo>
                      <a:pt x="341" y="341"/>
                    </a:lnTo>
                    <a:lnTo>
                      <a:pt x="341" y="342"/>
                    </a:lnTo>
                    <a:lnTo>
                      <a:pt x="335" y="344"/>
                    </a:lnTo>
                    <a:lnTo>
                      <a:pt x="335" y="345"/>
                    </a:lnTo>
                    <a:lnTo>
                      <a:pt x="324" y="350"/>
                    </a:lnTo>
                    <a:lnTo>
                      <a:pt x="324" y="352"/>
                    </a:lnTo>
                    <a:lnTo>
                      <a:pt x="318" y="353"/>
                    </a:lnTo>
                    <a:lnTo>
                      <a:pt x="318" y="355"/>
                    </a:lnTo>
                    <a:lnTo>
                      <a:pt x="314" y="355"/>
                    </a:lnTo>
                    <a:lnTo>
                      <a:pt x="314" y="356"/>
                    </a:lnTo>
                    <a:lnTo>
                      <a:pt x="304" y="361"/>
                    </a:lnTo>
                    <a:lnTo>
                      <a:pt x="304" y="363"/>
                    </a:lnTo>
                    <a:lnTo>
                      <a:pt x="297" y="364"/>
                    </a:lnTo>
                    <a:lnTo>
                      <a:pt x="297" y="366"/>
                    </a:lnTo>
                    <a:lnTo>
                      <a:pt x="294" y="366"/>
                    </a:lnTo>
                    <a:lnTo>
                      <a:pt x="294" y="368"/>
                    </a:lnTo>
                    <a:lnTo>
                      <a:pt x="283" y="372"/>
                    </a:lnTo>
                    <a:lnTo>
                      <a:pt x="283" y="374"/>
                    </a:lnTo>
                    <a:lnTo>
                      <a:pt x="277" y="375"/>
                    </a:lnTo>
                    <a:lnTo>
                      <a:pt x="277" y="377"/>
                    </a:lnTo>
                    <a:lnTo>
                      <a:pt x="263" y="383"/>
                    </a:lnTo>
                    <a:lnTo>
                      <a:pt x="263" y="385"/>
                    </a:lnTo>
                    <a:lnTo>
                      <a:pt x="256" y="386"/>
                    </a:lnTo>
                    <a:lnTo>
                      <a:pt x="256" y="388"/>
                    </a:lnTo>
                    <a:lnTo>
                      <a:pt x="242" y="394"/>
                    </a:lnTo>
                    <a:lnTo>
                      <a:pt x="242" y="396"/>
                    </a:lnTo>
                    <a:lnTo>
                      <a:pt x="236" y="397"/>
                    </a:lnTo>
                    <a:lnTo>
                      <a:pt x="236" y="399"/>
                    </a:lnTo>
                    <a:lnTo>
                      <a:pt x="225" y="404"/>
                    </a:lnTo>
                    <a:lnTo>
                      <a:pt x="225" y="405"/>
                    </a:lnTo>
                    <a:lnTo>
                      <a:pt x="218" y="407"/>
                    </a:lnTo>
                    <a:lnTo>
                      <a:pt x="218" y="409"/>
                    </a:lnTo>
                    <a:lnTo>
                      <a:pt x="215" y="409"/>
                    </a:lnTo>
                    <a:lnTo>
                      <a:pt x="215" y="410"/>
                    </a:lnTo>
                    <a:lnTo>
                      <a:pt x="205" y="415"/>
                    </a:lnTo>
                    <a:lnTo>
                      <a:pt x="205" y="416"/>
                    </a:lnTo>
                    <a:lnTo>
                      <a:pt x="198" y="418"/>
                    </a:lnTo>
                    <a:lnTo>
                      <a:pt x="198" y="420"/>
                    </a:lnTo>
                    <a:lnTo>
                      <a:pt x="193" y="420"/>
                    </a:lnTo>
                    <a:lnTo>
                      <a:pt x="193" y="418"/>
                    </a:lnTo>
                    <a:lnTo>
                      <a:pt x="189" y="418"/>
                    </a:lnTo>
                    <a:lnTo>
                      <a:pt x="189" y="416"/>
                    </a:lnTo>
                    <a:lnTo>
                      <a:pt x="186" y="416"/>
                    </a:lnTo>
                    <a:lnTo>
                      <a:pt x="184" y="413"/>
                    </a:lnTo>
                    <a:lnTo>
                      <a:pt x="181" y="413"/>
                    </a:lnTo>
                    <a:lnTo>
                      <a:pt x="181" y="412"/>
                    </a:lnTo>
                    <a:lnTo>
                      <a:pt x="177" y="412"/>
                    </a:lnTo>
                    <a:lnTo>
                      <a:pt x="176" y="409"/>
                    </a:lnTo>
                    <a:lnTo>
                      <a:pt x="172" y="409"/>
                    </a:lnTo>
                    <a:lnTo>
                      <a:pt x="172" y="407"/>
                    </a:lnTo>
                    <a:lnTo>
                      <a:pt x="169" y="407"/>
                    </a:lnTo>
                    <a:lnTo>
                      <a:pt x="167" y="404"/>
                    </a:lnTo>
                    <a:lnTo>
                      <a:pt x="164" y="404"/>
                    </a:lnTo>
                    <a:lnTo>
                      <a:pt x="164" y="402"/>
                    </a:lnTo>
                    <a:lnTo>
                      <a:pt x="160" y="402"/>
                    </a:lnTo>
                    <a:lnTo>
                      <a:pt x="159" y="399"/>
                    </a:lnTo>
                    <a:lnTo>
                      <a:pt x="155" y="399"/>
                    </a:lnTo>
                    <a:lnTo>
                      <a:pt x="155" y="397"/>
                    </a:lnTo>
                    <a:lnTo>
                      <a:pt x="152" y="397"/>
                    </a:lnTo>
                    <a:lnTo>
                      <a:pt x="152" y="396"/>
                    </a:lnTo>
                    <a:lnTo>
                      <a:pt x="148" y="396"/>
                    </a:lnTo>
                    <a:lnTo>
                      <a:pt x="147" y="393"/>
                    </a:lnTo>
                    <a:lnTo>
                      <a:pt x="143" y="393"/>
                    </a:lnTo>
                    <a:lnTo>
                      <a:pt x="143" y="391"/>
                    </a:lnTo>
                    <a:lnTo>
                      <a:pt x="140" y="391"/>
                    </a:lnTo>
                    <a:lnTo>
                      <a:pt x="138" y="388"/>
                    </a:lnTo>
                    <a:lnTo>
                      <a:pt x="135" y="388"/>
                    </a:lnTo>
                    <a:lnTo>
                      <a:pt x="135" y="386"/>
                    </a:lnTo>
                    <a:lnTo>
                      <a:pt x="131" y="386"/>
                    </a:lnTo>
                    <a:lnTo>
                      <a:pt x="130" y="383"/>
                    </a:lnTo>
                    <a:lnTo>
                      <a:pt x="126" y="383"/>
                    </a:lnTo>
                    <a:lnTo>
                      <a:pt x="126" y="382"/>
                    </a:lnTo>
                    <a:lnTo>
                      <a:pt x="123" y="382"/>
                    </a:lnTo>
                    <a:lnTo>
                      <a:pt x="121" y="379"/>
                    </a:lnTo>
                    <a:lnTo>
                      <a:pt x="118" y="379"/>
                    </a:lnTo>
                    <a:lnTo>
                      <a:pt x="118" y="377"/>
                    </a:lnTo>
                    <a:lnTo>
                      <a:pt x="114" y="377"/>
                    </a:lnTo>
                    <a:lnTo>
                      <a:pt x="114" y="375"/>
                    </a:lnTo>
                    <a:lnTo>
                      <a:pt x="111" y="375"/>
                    </a:lnTo>
                    <a:lnTo>
                      <a:pt x="109" y="372"/>
                    </a:lnTo>
                    <a:lnTo>
                      <a:pt x="106" y="372"/>
                    </a:lnTo>
                    <a:lnTo>
                      <a:pt x="106" y="371"/>
                    </a:lnTo>
                    <a:lnTo>
                      <a:pt x="102" y="371"/>
                    </a:lnTo>
                    <a:lnTo>
                      <a:pt x="101" y="368"/>
                    </a:lnTo>
                    <a:lnTo>
                      <a:pt x="97" y="368"/>
                    </a:lnTo>
                    <a:lnTo>
                      <a:pt x="97" y="366"/>
                    </a:lnTo>
                    <a:lnTo>
                      <a:pt x="94" y="366"/>
                    </a:lnTo>
                    <a:lnTo>
                      <a:pt x="92" y="363"/>
                    </a:lnTo>
                    <a:lnTo>
                      <a:pt x="89" y="363"/>
                    </a:lnTo>
                    <a:lnTo>
                      <a:pt x="89" y="361"/>
                    </a:lnTo>
                    <a:lnTo>
                      <a:pt x="85" y="361"/>
                    </a:lnTo>
                    <a:lnTo>
                      <a:pt x="83" y="358"/>
                    </a:lnTo>
                    <a:lnTo>
                      <a:pt x="80" y="358"/>
                    </a:lnTo>
                    <a:lnTo>
                      <a:pt x="80" y="356"/>
                    </a:lnTo>
                    <a:lnTo>
                      <a:pt x="77" y="356"/>
                    </a:lnTo>
                    <a:lnTo>
                      <a:pt x="77" y="355"/>
                    </a:lnTo>
                    <a:lnTo>
                      <a:pt x="73" y="355"/>
                    </a:lnTo>
                    <a:lnTo>
                      <a:pt x="71" y="352"/>
                    </a:lnTo>
                    <a:lnTo>
                      <a:pt x="68" y="352"/>
                    </a:lnTo>
                    <a:lnTo>
                      <a:pt x="68" y="350"/>
                    </a:lnTo>
                    <a:lnTo>
                      <a:pt x="65" y="350"/>
                    </a:lnTo>
                    <a:lnTo>
                      <a:pt x="63" y="347"/>
                    </a:lnTo>
                    <a:lnTo>
                      <a:pt x="60" y="347"/>
                    </a:lnTo>
                    <a:lnTo>
                      <a:pt x="60" y="345"/>
                    </a:lnTo>
                    <a:lnTo>
                      <a:pt x="56" y="345"/>
                    </a:lnTo>
                    <a:lnTo>
                      <a:pt x="54" y="342"/>
                    </a:lnTo>
                    <a:lnTo>
                      <a:pt x="51" y="342"/>
                    </a:lnTo>
                    <a:lnTo>
                      <a:pt x="51" y="341"/>
                    </a:lnTo>
                    <a:lnTo>
                      <a:pt x="48" y="341"/>
                    </a:lnTo>
                    <a:lnTo>
                      <a:pt x="46" y="338"/>
                    </a:lnTo>
                    <a:lnTo>
                      <a:pt x="42" y="338"/>
                    </a:lnTo>
                    <a:lnTo>
                      <a:pt x="42" y="336"/>
                    </a:lnTo>
                    <a:lnTo>
                      <a:pt x="39" y="336"/>
                    </a:lnTo>
                    <a:lnTo>
                      <a:pt x="39" y="334"/>
                    </a:lnTo>
                    <a:lnTo>
                      <a:pt x="36" y="334"/>
                    </a:lnTo>
                    <a:lnTo>
                      <a:pt x="34" y="331"/>
                    </a:lnTo>
                    <a:lnTo>
                      <a:pt x="30" y="331"/>
                    </a:lnTo>
                    <a:lnTo>
                      <a:pt x="30" y="330"/>
                    </a:lnTo>
                    <a:lnTo>
                      <a:pt x="27" y="330"/>
                    </a:lnTo>
                    <a:lnTo>
                      <a:pt x="25" y="326"/>
                    </a:lnTo>
                    <a:lnTo>
                      <a:pt x="22" y="326"/>
                    </a:lnTo>
                    <a:lnTo>
                      <a:pt x="22" y="325"/>
                    </a:lnTo>
                    <a:lnTo>
                      <a:pt x="19" y="325"/>
                    </a:lnTo>
                    <a:lnTo>
                      <a:pt x="17" y="322"/>
                    </a:lnTo>
                    <a:lnTo>
                      <a:pt x="13" y="322"/>
                    </a:lnTo>
                    <a:lnTo>
                      <a:pt x="13" y="320"/>
                    </a:lnTo>
                    <a:lnTo>
                      <a:pt x="10" y="320"/>
                    </a:lnTo>
                    <a:lnTo>
                      <a:pt x="8" y="317"/>
                    </a:lnTo>
                    <a:lnTo>
                      <a:pt x="5" y="317"/>
                    </a:lnTo>
                    <a:lnTo>
                      <a:pt x="5" y="315"/>
                    </a:lnTo>
                    <a:lnTo>
                      <a:pt x="1" y="315"/>
                    </a:lnTo>
                    <a:lnTo>
                      <a:pt x="1" y="314"/>
                    </a:lnTo>
                    <a:lnTo>
                      <a:pt x="0" y="314"/>
                    </a:lnTo>
                    <a:lnTo>
                      <a:pt x="0" y="104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60" name="Freeform 60"/>
              <p:cNvSpPr>
                <a:spLocks/>
              </p:cNvSpPr>
              <p:nvPr/>
            </p:nvSpPr>
            <p:spPr bwMode="auto">
              <a:xfrm>
                <a:off x="2635" y="1662"/>
                <a:ext cx="102" cy="95"/>
              </a:xfrm>
              <a:custGeom>
                <a:avLst/>
                <a:gdLst>
                  <a:gd name="T0" fmla="*/ 101 w 102"/>
                  <a:gd name="T1" fmla="*/ 0 h 95"/>
                  <a:gd name="T2" fmla="*/ 101 w 102"/>
                  <a:gd name="T3" fmla="*/ 2 h 95"/>
                  <a:gd name="T4" fmla="*/ 94 w 102"/>
                  <a:gd name="T5" fmla="*/ 4 h 95"/>
                  <a:gd name="T6" fmla="*/ 94 w 102"/>
                  <a:gd name="T7" fmla="*/ 5 h 95"/>
                  <a:gd name="T8" fmla="*/ 80 w 102"/>
                  <a:gd name="T9" fmla="*/ 13 h 95"/>
                  <a:gd name="T10" fmla="*/ 80 w 102"/>
                  <a:gd name="T11" fmla="*/ 15 h 95"/>
                  <a:gd name="T12" fmla="*/ 0 w 102"/>
                  <a:gd name="T13" fmla="*/ 87 h 95"/>
                  <a:gd name="T14" fmla="*/ 0 w 102"/>
                  <a:gd name="T15" fmla="*/ 95 h 95"/>
                  <a:gd name="T16" fmla="*/ 102 w 102"/>
                  <a:gd name="T17" fmla="*/ 0 h 95"/>
                  <a:gd name="T18" fmla="*/ 101 w 102"/>
                  <a:gd name="T19" fmla="*/ 0 h 95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02"/>
                  <a:gd name="T31" fmla="*/ 0 h 95"/>
                  <a:gd name="T32" fmla="*/ 102 w 102"/>
                  <a:gd name="T33" fmla="*/ 95 h 95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02" h="95">
                    <a:moveTo>
                      <a:pt x="101" y="0"/>
                    </a:moveTo>
                    <a:lnTo>
                      <a:pt x="101" y="2"/>
                    </a:lnTo>
                    <a:lnTo>
                      <a:pt x="94" y="4"/>
                    </a:lnTo>
                    <a:lnTo>
                      <a:pt x="94" y="5"/>
                    </a:lnTo>
                    <a:lnTo>
                      <a:pt x="80" y="13"/>
                    </a:lnTo>
                    <a:lnTo>
                      <a:pt x="80" y="15"/>
                    </a:lnTo>
                    <a:lnTo>
                      <a:pt x="0" y="87"/>
                    </a:lnTo>
                    <a:lnTo>
                      <a:pt x="0" y="95"/>
                    </a:lnTo>
                    <a:lnTo>
                      <a:pt x="102" y="0"/>
                    </a:lnTo>
                    <a:lnTo>
                      <a:pt x="101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61" name="Freeform 61"/>
              <p:cNvSpPr>
                <a:spLocks/>
              </p:cNvSpPr>
              <p:nvPr/>
            </p:nvSpPr>
            <p:spPr bwMode="auto">
              <a:xfrm>
                <a:off x="2635" y="1614"/>
                <a:ext cx="203" cy="190"/>
              </a:xfrm>
              <a:custGeom>
                <a:avLst/>
                <a:gdLst>
                  <a:gd name="T0" fmla="*/ 198 w 203"/>
                  <a:gd name="T1" fmla="*/ 0 h 190"/>
                  <a:gd name="T2" fmla="*/ 198 w 203"/>
                  <a:gd name="T3" fmla="*/ 1 h 190"/>
                  <a:gd name="T4" fmla="*/ 0 w 203"/>
                  <a:gd name="T5" fmla="*/ 183 h 190"/>
                  <a:gd name="T6" fmla="*/ 0 w 203"/>
                  <a:gd name="T7" fmla="*/ 190 h 190"/>
                  <a:gd name="T8" fmla="*/ 203 w 203"/>
                  <a:gd name="T9" fmla="*/ 4 h 190"/>
                  <a:gd name="T10" fmla="*/ 203 w 203"/>
                  <a:gd name="T11" fmla="*/ 1 h 190"/>
                  <a:gd name="T12" fmla="*/ 200 w 203"/>
                  <a:gd name="T13" fmla="*/ 1 h 190"/>
                  <a:gd name="T14" fmla="*/ 200 w 203"/>
                  <a:gd name="T15" fmla="*/ 0 h 190"/>
                  <a:gd name="T16" fmla="*/ 198 w 203"/>
                  <a:gd name="T17" fmla="*/ 0 h 19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03"/>
                  <a:gd name="T28" fmla="*/ 0 h 190"/>
                  <a:gd name="T29" fmla="*/ 203 w 203"/>
                  <a:gd name="T30" fmla="*/ 190 h 19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03" h="190">
                    <a:moveTo>
                      <a:pt x="198" y="0"/>
                    </a:moveTo>
                    <a:lnTo>
                      <a:pt x="198" y="1"/>
                    </a:lnTo>
                    <a:lnTo>
                      <a:pt x="0" y="183"/>
                    </a:lnTo>
                    <a:lnTo>
                      <a:pt x="0" y="190"/>
                    </a:lnTo>
                    <a:lnTo>
                      <a:pt x="203" y="4"/>
                    </a:lnTo>
                    <a:lnTo>
                      <a:pt x="203" y="1"/>
                    </a:lnTo>
                    <a:lnTo>
                      <a:pt x="200" y="1"/>
                    </a:lnTo>
                    <a:lnTo>
                      <a:pt x="200" y="0"/>
                    </a:lnTo>
                    <a:lnTo>
                      <a:pt x="198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62" name="Freeform 62"/>
              <p:cNvSpPr>
                <a:spLocks/>
              </p:cNvSpPr>
              <p:nvPr/>
            </p:nvSpPr>
            <p:spPr bwMode="auto">
              <a:xfrm>
                <a:off x="2635" y="1631"/>
                <a:ext cx="236" cy="219"/>
              </a:xfrm>
              <a:custGeom>
                <a:avLst/>
                <a:gdLst>
                  <a:gd name="T0" fmla="*/ 229 w 236"/>
                  <a:gd name="T1" fmla="*/ 0 h 219"/>
                  <a:gd name="T2" fmla="*/ 229 w 236"/>
                  <a:gd name="T3" fmla="*/ 1 h 219"/>
                  <a:gd name="T4" fmla="*/ 0 w 236"/>
                  <a:gd name="T5" fmla="*/ 211 h 219"/>
                  <a:gd name="T6" fmla="*/ 0 w 236"/>
                  <a:gd name="T7" fmla="*/ 219 h 219"/>
                  <a:gd name="T8" fmla="*/ 236 w 236"/>
                  <a:gd name="T9" fmla="*/ 1 h 219"/>
                  <a:gd name="T10" fmla="*/ 232 w 236"/>
                  <a:gd name="T11" fmla="*/ 1 h 219"/>
                  <a:gd name="T12" fmla="*/ 232 w 236"/>
                  <a:gd name="T13" fmla="*/ 0 h 219"/>
                  <a:gd name="T14" fmla="*/ 229 w 236"/>
                  <a:gd name="T15" fmla="*/ 0 h 219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36"/>
                  <a:gd name="T25" fmla="*/ 0 h 219"/>
                  <a:gd name="T26" fmla="*/ 236 w 236"/>
                  <a:gd name="T27" fmla="*/ 219 h 219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36" h="219">
                    <a:moveTo>
                      <a:pt x="229" y="0"/>
                    </a:moveTo>
                    <a:lnTo>
                      <a:pt x="229" y="1"/>
                    </a:lnTo>
                    <a:lnTo>
                      <a:pt x="0" y="211"/>
                    </a:lnTo>
                    <a:lnTo>
                      <a:pt x="0" y="219"/>
                    </a:lnTo>
                    <a:lnTo>
                      <a:pt x="236" y="1"/>
                    </a:lnTo>
                    <a:lnTo>
                      <a:pt x="232" y="1"/>
                    </a:lnTo>
                    <a:lnTo>
                      <a:pt x="232" y="0"/>
                    </a:lnTo>
                    <a:lnTo>
                      <a:pt x="229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63" name="Freeform 63"/>
              <p:cNvSpPr>
                <a:spLocks/>
              </p:cNvSpPr>
              <p:nvPr/>
            </p:nvSpPr>
            <p:spPr bwMode="auto">
              <a:xfrm>
                <a:off x="2635" y="1648"/>
                <a:ext cx="268" cy="249"/>
              </a:xfrm>
              <a:custGeom>
                <a:avLst/>
                <a:gdLst>
                  <a:gd name="T0" fmla="*/ 261 w 268"/>
                  <a:gd name="T1" fmla="*/ 0 h 249"/>
                  <a:gd name="T2" fmla="*/ 261 w 268"/>
                  <a:gd name="T3" fmla="*/ 2 h 249"/>
                  <a:gd name="T4" fmla="*/ 0 w 268"/>
                  <a:gd name="T5" fmla="*/ 242 h 249"/>
                  <a:gd name="T6" fmla="*/ 0 w 268"/>
                  <a:gd name="T7" fmla="*/ 249 h 249"/>
                  <a:gd name="T8" fmla="*/ 268 w 268"/>
                  <a:gd name="T9" fmla="*/ 2 h 249"/>
                  <a:gd name="T10" fmla="*/ 265 w 268"/>
                  <a:gd name="T11" fmla="*/ 2 h 249"/>
                  <a:gd name="T12" fmla="*/ 265 w 268"/>
                  <a:gd name="T13" fmla="*/ 0 h 249"/>
                  <a:gd name="T14" fmla="*/ 261 w 268"/>
                  <a:gd name="T15" fmla="*/ 0 h 249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68"/>
                  <a:gd name="T25" fmla="*/ 0 h 249"/>
                  <a:gd name="T26" fmla="*/ 268 w 268"/>
                  <a:gd name="T27" fmla="*/ 249 h 249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68" h="249">
                    <a:moveTo>
                      <a:pt x="261" y="0"/>
                    </a:moveTo>
                    <a:lnTo>
                      <a:pt x="261" y="2"/>
                    </a:lnTo>
                    <a:lnTo>
                      <a:pt x="0" y="242"/>
                    </a:lnTo>
                    <a:lnTo>
                      <a:pt x="0" y="249"/>
                    </a:lnTo>
                    <a:lnTo>
                      <a:pt x="268" y="2"/>
                    </a:lnTo>
                    <a:lnTo>
                      <a:pt x="265" y="2"/>
                    </a:lnTo>
                    <a:lnTo>
                      <a:pt x="265" y="0"/>
                    </a:lnTo>
                    <a:lnTo>
                      <a:pt x="261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64" name="Freeform 64"/>
              <p:cNvSpPr>
                <a:spLocks/>
              </p:cNvSpPr>
              <p:nvPr/>
            </p:nvSpPr>
            <p:spPr bwMode="auto">
              <a:xfrm>
                <a:off x="2643" y="1666"/>
                <a:ext cx="291" cy="266"/>
              </a:xfrm>
              <a:custGeom>
                <a:avLst/>
                <a:gdLst>
                  <a:gd name="T0" fmla="*/ 284 w 291"/>
                  <a:gd name="T1" fmla="*/ 0 h 266"/>
                  <a:gd name="T2" fmla="*/ 284 w 291"/>
                  <a:gd name="T3" fmla="*/ 1 h 266"/>
                  <a:gd name="T4" fmla="*/ 0 w 291"/>
                  <a:gd name="T5" fmla="*/ 261 h 266"/>
                  <a:gd name="T6" fmla="*/ 0 w 291"/>
                  <a:gd name="T7" fmla="*/ 265 h 266"/>
                  <a:gd name="T8" fmla="*/ 5 w 291"/>
                  <a:gd name="T9" fmla="*/ 266 h 266"/>
                  <a:gd name="T10" fmla="*/ 5 w 291"/>
                  <a:gd name="T11" fmla="*/ 265 h 266"/>
                  <a:gd name="T12" fmla="*/ 291 w 291"/>
                  <a:gd name="T13" fmla="*/ 3 h 266"/>
                  <a:gd name="T14" fmla="*/ 289 w 291"/>
                  <a:gd name="T15" fmla="*/ 0 h 266"/>
                  <a:gd name="T16" fmla="*/ 284 w 291"/>
                  <a:gd name="T17" fmla="*/ 0 h 26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1"/>
                  <a:gd name="T28" fmla="*/ 0 h 266"/>
                  <a:gd name="T29" fmla="*/ 291 w 291"/>
                  <a:gd name="T30" fmla="*/ 266 h 26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1" h="266">
                    <a:moveTo>
                      <a:pt x="284" y="0"/>
                    </a:moveTo>
                    <a:lnTo>
                      <a:pt x="284" y="1"/>
                    </a:lnTo>
                    <a:lnTo>
                      <a:pt x="0" y="261"/>
                    </a:lnTo>
                    <a:lnTo>
                      <a:pt x="0" y="265"/>
                    </a:lnTo>
                    <a:lnTo>
                      <a:pt x="5" y="266"/>
                    </a:lnTo>
                    <a:lnTo>
                      <a:pt x="5" y="265"/>
                    </a:lnTo>
                    <a:lnTo>
                      <a:pt x="291" y="3"/>
                    </a:lnTo>
                    <a:lnTo>
                      <a:pt x="289" y="0"/>
                    </a:lnTo>
                    <a:lnTo>
                      <a:pt x="284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65" name="Freeform 65"/>
              <p:cNvSpPr>
                <a:spLocks/>
              </p:cNvSpPr>
              <p:nvPr/>
            </p:nvSpPr>
            <p:spPr bwMode="auto">
              <a:xfrm>
                <a:off x="2674" y="1683"/>
                <a:ext cx="292" cy="267"/>
              </a:xfrm>
              <a:custGeom>
                <a:avLst/>
                <a:gdLst>
                  <a:gd name="T0" fmla="*/ 285 w 292"/>
                  <a:gd name="T1" fmla="*/ 0 h 267"/>
                  <a:gd name="T2" fmla="*/ 285 w 292"/>
                  <a:gd name="T3" fmla="*/ 2 h 267"/>
                  <a:gd name="T4" fmla="*/ 0 w 292"/>
                  <a:gd name="T5" fmla="*/ 265 h 267"/>
                  <a:gd name="T6" fmla="*/ 3 w 292"/>
                  <a:gd name="T7" fmla="*/ 265 h 267"/>
                  <a:gd name="T8" fmla="*/ 3 w 292"/>
                  <a:gd name="T9" fmla="*/ 267 h 267"/>
                  <a:gd name="T10" fmla="*/ 7 w 292"/>
                  <a:gd name="T11" fmla="*/ 267 h 267"/>
                  <a:gd name="T12" fmla="*/ 7 w 292"/>
                  <a:gd name="T13" fmla="*/ 265 h 267"/>
                  <a:gd name="T14" fmla="*/ 292 w 292"/>
                  <a:gd name="T15" fmla="*/ 3 h 267"/>
                  <a:gd name="T16" fmla="*/ 291 w 292"/>
                  <a:gd name="T17" fmla="*/ 0 h 267"/>
                  <a:gd name="T18" fmla="*/ 285 w 292"/>
                  <a:gd name="T19" fmla="*/ 0 h 267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92"/>
                  <a:gd name="T31" fmla="*/ 0 h 267"/>
                  <a:gd name="T32" fmla="*/ 292 w 292"/>
                  <a:gd name="T33" fmla="*/ 267 h 267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92" h="267">
                    <a:moveTo>
                      <a:pt x="285" y="0"/>
                    </a:moveTo>
                    <a:lnTo>
                      <a:pt x="285" y="2"/>
                    </a:lnTo>
                    <a:lnTo>
                      <a:pt x="0" y="265"/>
                    </a:lnTo>
                    <a:lnTo>
                      <a:pt x="3" y="265"/>
                    </a:lnTo>
                    <a:lnTo>
                      <a:pt x="3" y="267"/>
                    </a:lnTo>
                    <a:lnTo>
                      <a:pt x="7" y="267"/>
                    </a:lnTo>
                    <a:lnTo>
                      <a:pt x="7" y="265"/>
                    </a:lnTo>
                    <a:lnTo>
                      <a:pt x="292" y="3"/>
                    </a:lnTo>
                    <a:lnTo>
                      <a:pt x="291" y="0"/>
                    </a:lnTo>
                    <a:lnTo>
                      <a:pt x="285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66" name="Freeform 66"/>
              <p:cNvSpPr>
                <a:spLocks/>
              </p:cNvSpPr>
              <p:nvPr/>
            </p:nvSpPr>
            <p:spPr bwMode="auto">
              <a:xfrm>
                <a:off x="2706" y="1700"/>
                <a:ext cx="293" cy="267"/>
              </a:xfrm>
              <a:custGeom>
                <a:avLst/>
                <a:gdLst>
                  <a:gd name="T0" fmla="*/ 286 w 293"/>
                  <a:gd name="T1" fmla="*/ 0 h 267"/>
                  <a:gd name="T2" fmla="*/ 286 w 293"/>
                  <a:gd name="T3" fmla="*/ 2 h 267"/>
                  <a:gd name="T4" fmla="*/ 0 w 293"/>
                  <a:gd name="T5" fmla="*/ 264 h 267"/>
                  <a:gd name="T6" fmla="*/ 2 w 293"/>
                  <a:gd name="T7" fmla="*/ 267 h 267"/>
                  <a:gd name="T8" fmla="*/ 7 w 293"/>
                  <a:gd name="T9" fmla="*/ 267 h 267"/>
                  <a:gd name="T10" fmla="*/ 7 w 293"/>
                  <a:gd name="T11" fmla="*/ 265 h 267"/>
                  <a:gd name="T12" fmla="*/ 293 w 293"/>
                  <a:gd name="T13" fmla="*/ 3 h 267"/>
                  <a:gd name="T14" fmla="*/ 291 w 293"/>
                  <a:gd name="T15" fmla="*/ 0 h 267"/>
                  <a:gd name="T16" fmla="*/ 286 w 293"/>
                  <a:gd name="T17" fmla="*/ 0 h 267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3"/>
                  <a:gd name="T28" fmla="*/ 0 h 267"/>
                  <a:gd name="T29" fmla="*/ 293 w 293"/>
                  <a:gd name="T30" fmla="*/ 267 h 267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3" h="267">
                    <a:moveTo>
                      <a:pt x="286" y="0"/>
                    </a:moveTo>
                    <a:lnTo>
                      <a:pt x="286" y="2"/>
                    </a:lnTo>
                    <a:lnTo>
                      <a:pt x="0" y="264"/>
                    </a:lnTo>
                    <a:lnTo>
                      <a:pt x="2" y="267"/>
                    </a:lnTo>
                    <a:lnTo>
                      <a:pt x="7" y="267"/>
                    </a:lnTo>
                    <a:lnTo>
                      <a:pt x="7" y="265"/>
                    </a:lnTo>
                    <a:lnTo>
                      <a:pt x="293" y="3"/>
                    </a:lnTo>
                    <a:lnTo>
                      <a:pt x="291" y="0"/>
                    </a:lnTo>
                    <a:lnTo>
                      <a:pt x="286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67" name="Freeform 67"/>
              <p:cNvSpPr>
                <a:spLocks/>
              </p:cNvSpPr>
              <p:nvPr/>
            </p:nvSpPr>
            <p:spPr bwMode="auto">
              <a:xfrm>
                <a:off x="2739" y="1716"/>
                <a:ext cx="289" cy="268"/>
              </a:xfrm>
              <a:custGeom>
                <a:avLst/>
                <a:gdLst>
                  <a:gd name="T0" fmla="*/ 287 w 289"/>
                  <a:gd name="T1" fmla="*/ 0 h 268"/>
                  <a:gd name="T2" fmla="*/ 287 w 289"/>
                  <a:gd name="T3" fmla="*/ 2 h 268"/>
                  <a:gd name="T4" fmla="*/ 0 w 289"/>
                  <a:gd name="T5" fmla="*/ 265 h 268"/>
                  <a:gd name="T6" fmla="*/ 2 w 289"/>
                  <a:gd name="T7" fmla="*/ 268 h 268"/>
                  <a:gd name="T8" fmla="*/ 7 w 289"/>
                  <a:gd name="T9" fmla="*/ 268 h 268"/>
                  <a:gd name="T10" fmla="*/ 7 w 289"/>
                  <a:gd name="T11" fmla="*/ 267 h 268"/>
                  <a:gd name="T12" fmla="*/ 289 w 289"/>
                  <a:gd name="T13" fmla="*/ 8 h 268"/>
                  <a:gd name="T14" fmla="*/ 289 w 289"/>
                  <a:gd name="T15" fmla="*/ 0 h 268"/>
                  <a:gd name="T16" fmla="*/ 287 w 289"/>
                  <a:gd name="T17" fmla="*/ 0 h 26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89"/>
                  <a:gd name="T28" fmla="*/ 0 h 268"/>
                  <a:gd name="T29" fmla="*/ 289 w 289"/>
                  <a:gd name="T30" fmla="*/ 268 h 26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89" h="268">
                    <a:moveTo>
                      <a:pt x="287" y="0"/>
                    </a:moveTo>
                    <a:lnTo>
                      <a:pt x="287" y="2"/>
                    </a:lnTo>
                    <a:lnTo>
                      <a:pt x="0" y="265"/>
                    </a:lnTo>
                    <a:lnTo>
                      <a:pt x="2" y="268"/>
                    </a:lnTo>
                    <a:lnTo>
                      <a:pt x="7" y="268"/>
                    </a:lnTo>
                    <a:lnTo>
                      <a:pt x="7" y="267"/>
                    </a:lnTo>
                    <a:lnTo>
                      <a:pt x="289" y="8"/>
                    </a:lnTo>
                    <a:lnTo>
                      <a:pt x="289" y="0"/>
                    </a:lnTo>
                    <a:lnTo>
                      <a:pt x="287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68" name="Freeform 68"/>
              <p:cNvSpPr>
                <a:spLocks/>
              </p:cNvSpPr>
              <p:nvPr/>
            </p:nvSpPr>
            <p:spPr bwMode="auto">
              <a:xfrm>
                <a:off x="2771" y="1763"/>
                <a:ext cx="257" cy="240"/>
              </a:xfrm>
              <a:custGeom>
                <a:avLst/>
                <a:gdLst>
                  <a:gd name="T0" fmla="*/ 255 w 257"/>
                  <a:gd name="T1" fmla="*/ 0 h 240"/>
                  <a:gd name="T2" fmla="*/ 255 w 257"/>
                  <a:gd name="T3" fmla="*/ 2 h 240"/>
                  <a:gd name="T4" fmla="*/ 0 w 257"/>
                  <a:gd name="T5" fmla="*/ 235 h 240"/>
                  <a:gd name="T6" fmla="*/ 4 w 257"/>
                  <a:gd name="T7" fmla="*/ 240 h 240"/>
                  <a:gd name="T8" fmla="*/ 257 w 257"/>
                  <a:gd name="T9" fmla="*/ 8 h 240"/>
                  <a:gd name="T10" fmla="*/ 257 w 257"/>
                  <a:gd name="T11" fmla="*/ 0 h 240"/>
                  <a:gd name="T12" fmla="*/ 255 w 257"/>
                  <a:gd name="T13" fmla="*/ 0 h 24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57"/>
                  <a:gd name="T22" fmla="*/ 0 h 240"/>
                  <a:gd name="T23" fmla="*/ 257 w 257"/>
                  <a:gd name="T24" fmla="*/ 240 h 240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57" h="240">
                    <a:moveTo>
                      <a:pt x="255" y="0"/>
                    </a:moveTo>
                    <a:lnTo>
                      <a:pt x="255" y="2"/>
                    </a:lnTo>
                    <a:lnTo>
                      <a:pt x="0" y="235"/>
                    </a:lnTo>
                    <a:lnTo>
                      <a:pt x="4" y="240"/>
                    </a:lnTo>
                    <a:lnTo>
                      <a:pt x="257" y="8"/>
                    </a:lnTo>
                    <a:lnTo>
                      <a:pt x="257" y="0"/>
                    </a:lnTo>
                    <a:lnTo>
                      <a:pt x="255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69" name="Freeform 69"/>
              <p:cNvSpPr>
                <a:spLocks/>
              </p:cNvSpPr>
              <p:nvPr/>
            </p:nvSpPr>
            <p:spPr bwMode="auto">
              <a:xfrm>
                <a:off x="2802" y="1809"/>
                <a:ext cx="226" cy="210"/>
              </a:xfrm>
              <a:custGeom>
                <a:avLst/>
                <a:gdLst>
                  <a:gd name="T0" fmla="*/ 224 w 226"/>
                  <a:gd name="T1" fmla="*/ 0 h 210"/>
                  <a:gd name="T2" fmla="*/ 224 w 226"/>
                  <a:gd name="T3" fmla="*/ 2 h 210"/>
                  <a:gd name="T4" fmla="*/ 0 w 226"/>
                  <a:gd name="T5" fmla="*/ 207 h 210"/>
                  <a:gd name="T6" fmla="*/ 2 w 226"/>
                  <a:gd name="T7" fmla="*/ 210 h 210"/>
                  <a:gd name="T8" fmla="*/ 7 w 226"/>
                  <a:gd name="T9" fmla="*/ 210 h 210"/>
                  <a:gd name="T10" fmla="*/ 7 w 226"/>
                  <a:gd name="T11" fmla="*/ 208 h 210"/>
                  <a:gd name="T12" fmla="*/ 226 w 226"/>
                  <a:gd name="T13" fmla="*/ 8 h 210"/>
                  <a:gd name="T14" fmla="*/ 226 w 226"/>
                  <a:gd name="T15" fmla="*/ 0 h 210"/>
                  <a:gd name="T16" fmla="*/ 224 w 226"/>
                  <a:gd name="T17" fmla="*/ 0 h 21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26"/>
                  <a:gd name="T28" fmla="*/ 0 h 210"/>
                  <a:gd name="T29" fmla="*/ 226 w 226"/>
                  <a:gd name="T30" fmla="*/ 210 h 21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26" h="210">
                    <a:moveTo>
                      <a:pt x="224" y="0"/>
                    </a:moveTo>
                    <a:lnTo>
                      <a:pt x="224" y="2"/>
                    </a:lnTo>
                    <a:lnTo>
                      <a:pt x="0" y="207"/>
                    </a:lnTo>
                    <a:lnTo>
                      <a:pt x="2" y="210"/>
                    </a:lnTo>
                    <a:lnTo>
                      <a:pt x="7" y="210"/>
                    </a:lnTo>
                    <a:lnTo>
                      <a:pt x="7" y="208"/>
                    </a:lnTo>
                    <a:lnTo>
                      <a:pt x="226" y="8"/>
                    </a:lnTo>
                    <a:lnTo>
                      <a:pt x="226" y="0"/>
                    </a:lnTo>
                    <a:lnTo>
                      <a:pt x="224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70" name="Freeform 70"/>
              <p:cNvSpPr>
                <a:spLocks/>
              </p:cNvSpPr>
              <p:nvPr/>
            </p:nvSpPr>
            <p:spPr bwMode="auto">
              <a:xfrm>
                <a:off x="2847" y="1856"/>
                <a:ext cx="181" cy="168"/>
              </a:xfrm>
              <a:custGeom>
                <a:avLst/>
                <a:gdLst>
                  <a:gd name="T0" fmla="*/ 179 w 181"/>
                  <a:gd name="T1" fmla="*/ 0 h 168"/>
                  <a:gd name="T2" fmla="*/ 179 w 181"/>
                  <a:gd name="T3" fmla="*/ 2 h 168"/>
                  <a:gd name="T4" fmla="*/ 0 w 181"/>
                  <a:gd name="T5" fmla="*/ 168 h 168"/>
                  <a:gd name="T6" fmla="*/ 3 w 181"/>
                  <a:gd name="T7" fmla="*/ 165 h 168"/>
                  <a:gd name="T8" fmla="*/ 10 w 181"/>
                  <a:gd name="T9" fmla="*/ 163 h 168"/>
                  <a:gd name="T10" fmla="*/ 10 w 181"/>
                  <a:gd name="T11" fmla="*/ 161 h 168"/>
                  <a:gd name="T12" fmla="*/ 13 w 181"/>
                  <a:gd name="T13" fmla="*/ 161 h 168"/>
                  <a:gd name="T14" fmla="*/ 13 w 181"/>
                  <a:gd name="T15" fmla="*/ 160 h 168"/>
                  <a:gd name="T16" fmla="*/ 24 w 181"/>
                  <a:gd name="T17" fmla="*/ 153 h 168"/>
                  <a:gd name="T18" fmla="*/ 24 w 181"/>
                  <a:gd name="T19" fmla="*/ 152 h 168"/>
                  <a:gd name="T20" fmla="*/ 181 w 181"/>
                  <a:gd name="T21" fmla="*/ 8 h 168"/>
                  <a:gd name="T22" fmla="*/ 181 w 181"/>
                  <a:gd name="T23" fmla="*/ 0 h 168"/>
                  <a:gd name="T24" fmla="*/ 179 w 181"/>
                  <a:gd name="T25" fmla="*/ 0 h 168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181"/>
                  <a:gd name="T40" fmla="*/ 0 h 168"/>
                  <a:gd name="T41" fmla="*/ 181 w 181"/>
                  <a:gd name="T42" fmla="*/ 168 h 168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181" h="168">
                    <a:moveTo>
                      <a:pt x="179" y="0"/>
                    </a:moveTo>
                    <a:lnTo>
                      <a:pt x="179" y="2"/>
                    </a:lnTo>
                    <a:lnTo>
                      <a:pt x="0" y="168"/>
                    </a:lnTo>
                    <a:lnTo>
                      <a:pt x="3" y="165"/>
                    </a:lnTo>
                    <a:lnTo>
                      <a:pt x="10" y="163"/>
                    </a:lnTo>
                    <a:lnTo>
                      <a:pt x="10" y="161"/>
                    </a:lnTo>
                    <a:lnTo>
                      <a:pt x="13" y="161"/>
                    </a:lnTo>
                    <a:lnTo>
                      <a:pt x="13" y="160"/>
                    </a:lnTo>
                    <a:lnTo>
                      <a:pt x="24" y="153"/>
                    </a:lnTo>
                    <a:lnTo>
                      <a:pt x="24" y="152"/>
                    </a:lnTo>
                    <a:lnTo>
                      <a:pt x="181" y="8"/>
                    </a:lnTo>
                    <a:lnTo>
                      <a:pt x="181" y="0"/>
                    </a:lnTo>
                    <a:lnTo>
                      <a:pt x="179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71" name="Freeform 71"/>
              <p:cNvSpPr>
                <a:spLocks/>
              </p:cNvSpPr>
              <p:nvPr/>
            </p:nvSpPr>
            <p:spPr bwMode="auto">
              <a:xfrm>
                <a:off x="2966" y="1902"/>
                <a:ext cx="62" cy="57"/>
              </a:xfrm>
              <a:custGeom>
                <a:avLst/>
                <a:gdLst>
                  <a:gd name="T0" fmla="*/ 60 w 62"/>
                  <a:gd name="T1" fmla="*/ 0 h 57"/>
                  <a:gd name="T2" fmla="*/ 60 w 62"/>
                  <a:gd name="T3" fmla="*/ 2 h 57"/>
                  <a:gd name="T4" fmla="*/ 0 w 62"/>
                  <a:gd name="T5" fmla="*/ 57 h 57"/>
                  <a:gd name="T6" fmla="*/ 4 w 62"/>
                  <a:gd name="T7" fmla="*/ 54 h 57"/>
                  <a:gd name="T8" fmla="*/ 10 w 62"/>
                  <a:gd name="T9" fmla="*/ 52 h 57"/>
                  <a:gd name="T10" fmla="*/ 10 w 62"/>
                  <a:gd name="T11" fmla="*/ 51 h 57"/>
                  <a:gd name="T12" fmla="*/ 24 w 62"/>
                  <a:gd name="T13" fmla="*/ 43 h 57"/>
                  <a:gd name="T14" fmla="*/ 24 w 62"/>
                  <a:gd name="T15" fmla="*/ 41 h 57"/>
                  <a:gd name="T16" fmla="*/ 62 w 62"/>
                  <a:gd name="T17" fmla="*/ 8 h 57"/>
                  <a:gd name="T18" fmla="*/ 62 w 62"/>
                  <a:gd name="T19" fmla="*/ 0 h 57"/>
                  <a:gd name="T20" fmla="*/ 60 w 62"/>
                  <a:gd name="T21" fmla="*/ 0 h 5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62"/>
                  <a:gd name="T34" fmla="*/ 0 h 57"/>
                  <a:gd name="T35" fmla="*/ 62 w 62"/>
                  <a:gd name="T36" fmla="*/ 57 h 5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62" h="57">
                    <a:moveTo>
                      <a:pt x="60" y="0"/>
                    </a:moveTo>
                    <a:lnTo>
                      <a:pt x="60" y="2"/>
                    </a:lnTo>
                    <a:lnTo>
                      <a:pt x="0" y="57"/>
                    </a:lnTo>
                    <a:lnTo>
                      <a:pt x="4" y="54"/>
                    </a:lnTo>
                    <a:lnTo>
                      <a:pt x="10" y="52"/>
                    </a:lnTo>
                    <a:lnTo>
                      <a:pt x="10" y="51"/>
                    </a:lnTo>
                    <a:lnTo>
                      <a:pt x="24" y="43"/>
                    </a:lnTo>
                    <a:lnTo>
                      <a:pt x="24" y="41"/>
                    </a:lnTo>
                    <a:lnTo>
                      <a:pt x="62" y="8"/>
                    </a:lnTo>
                    <a:lnTo>
                      <a:pt x="62" y="0"/>
                    </a:lnTo>
                    <a:lnTo>
                      <a:pt x="6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72" name="Freeform 72"/>
              <p:cNvSpPr>
                <a:spLocks/>
              </p:cNvSpPr>
              <p:nvPr/>
            </p:nvSpPr>
            <p:spPr bwMode="auto">
              <a:xfrm>
                <a:off x="2925" y="1662"/>
                <a:ext cx="103" cy="95"/>
              </a:xfrm>
              <a:custGeom>
                <a:avLst/>
                <a:gdLst>
                  <a:gd name="T0" fmla="*/ 0 w 103"/>
                  <a:gd name="T1" fmla="*/ 0 h 95"/>
                  <a:gd name="T2" fmla="*/ 103 w 103"/>
                  <a:gd name="T3" fmla="*/ 95 h 95"/>
                  <a:gd name="T4" fmla="*/ 103 w 103"/>
                  <a:gd name="T5" fmla="*/ 87 h 95"/>
                  <a:gd name="T6" fmla="*/ 101 w 103"/>
                  <a:gd name="T7" fmla="*/ 87 h 95"/>
                  <a:gd name="T8" fmla="*/ 19 w 103"/>
                  <a:gd name="T9" fmla="*/ 10 h 95"/>
                  <a:gd name="T10" fmla="*/ 16 w 103"/>
                  <a:gd name="T11" fmla="*/ 10 h 95"/>
                  <a:gd name="T12" fmla="*/ 14 w 103"/>
                  <a:gd name="T13" fmla="*/ 7 h 95"/>
                  <a:gd name="T14" fmla="*/ 10 w 103"/>
                  <a:gd name="T15" fmla="*/ 7 h 95"/>
                  <a:gd name="T16" fmla="*/ 10 w 103"/>
                  <a:gd name="T17" fmla="*/ 5 h 95"/>
                  <a:gd name="T18" fmla="*/ 7 w 103"/>
                  <a:gd name="T19" fmla="*/ 5 h 95"/>
                  <a:gd name="T20" fmla="*/ 7 w 103"/>
                  <a:gd name="T21" fmla="*/ 4 h 95"/>
                  <a:gd name="T22" fmla="*/ 4 w 103"/>
                  <a:gd name="T23" fmla="*/ 4 h 95"/>
                  <a:gd name="T24" fmla="*/ 2 w 103"/>
                  <a:gd name="T25" fmla="*/ 0 h 95"/>
                  <a:gd name="T26" fmla="*/ 0 w 103"/>
                  <a:gd name="T27" fmla="*/ 0 h 95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103"/>
                  <a:gd name="T43" fmla="*/ 0 h 95"/>
                  <a:gd name="T44" fmla="*/ 103 w 103"/>
                  <a:gd name="T45" fmla="*/ 95 h 95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103" h="95">
                    <a:moveTo>
                      <a:pt x="0" y="0"/>
                    </a:moveTo>
                    <a:lnTo>
                      <a:pt x="103" y="95"/>
                    </a:lnTo>
                    <a:lnTo>
                      <a:pt x="103" y="87"/>
                    </a:lnTo>
                    <a:lnTo>
                      <a:pt x="101" y="87"/>
                    </a:lnTo>
                    <a:lnTo>
                      <a:pt x="19" y="10"/>
                    </a:lnTo>
                    <a:lnTo>
                      <a:pt x="16" y="10"/>
                    </a:lnTo>
                    <a:lnTo>
                      <a:pt x="14" y="7"/>
                    </a:lnTo>
                    <a:lnTo>
                      <a:pt x="10" y="7"/>
                    </a:lnTo>
                    <a:lnTo>
                      <a:pt x="10" y="5"/>
                    </a:lnTo>
                    <a:lnTo>
                      <a:pt x="7" y="5"/>
                    </a:lnTo>
                    <a:lnTo>
                      <a:pt x="7" y="4"/>
                    </a:lnTo>
                    <a:lnTo>
                      <a:pt x="4" y="4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73" name="Freeform 73"/>
              <p:cNvSpPr>
                <a:spLocks/>
              </p:cNvSpPr>
              <p:nvPr/>
            </p:nvSpPr>
            <p:spPr bwMode="auto">
              <a:xfrm>
                <a:off x="2823" y="1614"/>
                <a:ext cx="205" cy="190"/>
              </a:xfrm>
              <a:custGeom>
                <a:avLst/>
                <a:gdLst>
                  <a:gd name="T0" fmla="*/ 3 w 205"/>
                  <a:gd name="T1" fmla="*/ 0 h 190"/>
                  <a:gd name="T2" fmla="*/ 3 w 205"/>
                  <a:gd name="T3" fmla="*/ 1 h 190"/>
                  <a:gd name="T4" fmla="*/ 0 w 205"/>
                  <a:gd name="T5" fmla="*/ 1 h 190"/>
                  <a:gd name="T6" fmla="*/ 205 w 205"/>
                  <a:gd name="T7" fmla="*/ 190 h 190"/>
                  <a:gd name="T8" fmla="*/ 205 w 205"/>
                  <a:gd name="T9" fmla="*/ 183 h 190"/>
                  <a:gd name="T10" fmla="*/ 203 w 205"/>
                  <a:gd name="T11" fmla="*/ 183 h 190"/>
                  <a:gd name="T12" fmla="*/ 7 w 205"/>
                  <a:gd name="T13" fmla="*/ 0 h 190"/>
                  <a:gd name="T14" fmla="*/ 3 w 205"/>
                  <a:gd name="T15" fmla="*/ 0 h 19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05"/>
                  <a:gd name="T25" fmla="*/ 0 h 190"/>
                  <a:gd name="T26" fmla="*/ 205 w 205"/>
                  <a:gd name="T27" fmla="*/ 190 h 19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05" h="190">
                    <a:moveTo>
                      <a:pt x="3" y="0"/>
                    </a:moveTo>
                    <a:lnTo>
                      <a:pt x="3" y="1"/>
                    </a:lnTo>
                    <a:lnTo>
                      <a:pt x="0" y="1"/>
                    </a:lnTo>
                    <a:lnTo>
                      <a:pt x="205" y="190"/>
                    </a:lnTo>
                    <a:lnTo>
                      <a:pt x="205" y="183"/>
                    </a:lnTo>
                    <a:lnTo>
                      <a:pt x="203" y="183"/>
                    </a:lnTo>
                    <a:lnTo>
                      <a:pt x="7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74" name="Freeform 74"/>
              <p:cNvSpPr>
                <a:spLocks/>
              </p:cNvSpPr>
              <p:nvPr/>
            </p:nvSpPr>
            <p:spPr bwMode="auto">
              <a:xfrm>
                <a:off x="2792" y="1631"/>
                <a:ext cx="236" cy="219"/>
              </a:xfrm>
              <a:custGeom>
                <a:avLst/>
                <a:gdLst>
                  <a:gd name="T0" fmla="*/ 2 w 236"/>
                  <a:gd name="T1" fmla="*/ 0 h 219"/>
                  <a:gd name="T2" fmla="*/ 2 w 236"/>
                  <a:gd name="T3" fmla="*/ 1 h 219"/>
                  <a:gd name="T4" fmla="*/ 0 w 236"/>
                  <a:gd name="T5" fmla="*/ 1 h 219"/>
                  <a:gd name="T6" fmla="*/ 236 w 236"/>
                  <a:gd name="T7" fmla="*/ 219 h 219"/>
                  <a:gd name="T8" fmla="*/ 236 w 236"/>
                  <a:gd name="T9" fmla="*/ 211 h 219"/>
                  <a:gd name="T10" fmla="*/ 234 w 236"/>
                  <a:gd name="T11" fmla="*/ 211 h 219"/>
                  <a:gd name="T12" fmla="*/ 7 w 236"/>
                  <a:gd name="T13" fmla="*/ 0 h 219"/>
                  <a:gd name="T14" fmla="*/ 2 w 236"/>
                  <a:gd name="T15" fmla="*/ 0 h 219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36"/>
                  <a:gd name="T25" fmla="*/ 0 h 219"/>
                  <a:gd name="T26" fmla="*/ 236 w 236"/>
                  <a:gd name="T27" fmla="*/ 219 h 219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36" h="219">
                    <a:moveTo>
                      <a:pt x="2" y="0"/>
                    </a:moveTo>
                    <a:lnTo>
                      <a:pt x="2" y="1"/>
                    </a:lnTo>
                    <a:lnTo>
                      <a:pt x="0" y="1"/>
                    </a:lnTo>
                    <a:lnTo>
                      <a:pt x="236" y="219"/>
                    </a:lnTo>
                    <a:lnTo>
                      <a:pt x="236" y="211"/>
                    </a:lnTo>
                    <a:lnTo>
                      <a:pt x="234" y="211"/>
                    </a:lnTo>
                    <a:lnTo>
                      <a:pt x="7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75" name="Freeform 75"/>
              <p:cNvSpPr>
                <a:spLocks/>
              </p:cNvSpPr>
              <p:nvPr/>
            </p:nvSpPr>
            <p:spPr bwMode="auto">
              <a:xfrm>
                <a:off x="2759" y="1648"/>
                <a:ext cx="269" cy="249"/>
              </a:xfrm>
              <a:custGeom>
                <a:avLst/>
                <a:gdLst>
                  <a:gd name="T0" fmla="*/ 2 w 269"/>
                  <a:gd name="T1" fmla="*/ 0 h 249"/>
                  <a:gd name="T2" fmla="*/ 2 w 269"/>
                  <a:gd name="T3" fmla="*/ 2 h 249"/>
                  <a:gd name="T4" fmla="*/ 0 w 269"/>
                  <a:gd name="T5" fmla="*/ 2 h 249"/>
                  <a:gd name="T6" fmla="*/ 269 w 269"/>
                  <a:gd name="T7" fmla="*/ 249 h 249"/>
                  <a:gd name="T8" fmla="*/ 269 w 269"/>
                  <a:gd name="T9" fmla="*/ 242 h 249"/>
                  <a:gd name="T10" fmla="*/ 267 w 269"/>
                  <a:gd name="T11" fmla="*/ 242 h 249"/>
                  <a:gd name="T12" fmla="*/ 7 w 269"/>
                  <a:gd name="T13" fmla="*/ 0 h 249"/>
                  <a:gd name="T14" fmla="*/ 2 w 269"/>
                  <a:gd name="T15" fmla="*/ 0 h 249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69"/>
                  <a:gd name="T25" fmla="*/ 0 h 249"/>
                  <a:gd name="T26" fmla="*/ 269 w 269"/>
                  <a:gd name="T27" fmla="*/ 249 h 249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69" h="249">
                    <a:moveTo>
                      <a:pt x="2" y="0"/>
                    </a:moveTo>
                    <a:lnTo>
                      <a:pt x="2" y="2"/>
                    </a:lnTo>
                    <a:lnTo>
                      <a:pt x="0" y="2"/>
                    </a:lnTo>
                    <a:lnTo>
                      <a:pt x="269" y="249"/>
                    </a:lnTo>
                    <a:lnTo>
                      <a:pt x="269" y="242"/>
                    </a:lnTo>
                    <a:lnTo>
                      <a:pt x="267" y="242"/>
                    </a:lnTo>
                    <a:lnTo>
                      <a:pt x="7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76" name="Freeform 76"/>
              <p:cNvSpPr>
                <a:spLocks/>
              </p:cNvSpPr>
              <p:nvPr/>
            </p:nvSpPr>
            <p:spPr bwMode="auto">
              <a:xfrm>
                <a:off x="2727" y="1666"/>
                <a:ext cx="292" cy="266"/>
              </a:xfrm>
              <a:custGeom>
                <a:avLst/>
                <a:gdLst>
                  <a:gd name="T0" fmla="*/ 2 w 292"/>
                  <a:gd name="T1" fmla="*/ 0 h 266"/>
                  <a:gd name="T2" fmla="*/ 2 w 292"/>
                  <a:gd name="T3" fmla="*/ 1 h 266"/>
                  <a:gd name="T4" fmla="*/ 0 w 292"/>
                  <a:gd name="T5" fmla="*/ 1 h 266"/>
                  <a:gd name="T6" fmla="*/ 285 w 292"/>
                  <a:gd name="T7" fmla="*/ 266 h 266"/>
                  <a:gd name="T8" fmla="*/ 290 w 292"/>
                  <a:gd name="T9" fmla="*/ 266 h 266"/>
                  <a:gd name="T10" fmla="*/ 290 w 292"/>
                  <a:gd name="T11" fmla="*/ 265 h 266"/>
                  <a:gd name="T12" fmla="*/ 292 w 292"/>
                  <a:gd name="T13" fmla="*/ 265 h 266"/>
                  <a:gd name="T14" fmla="*/ 7 w 292"/>
                  <a:gd name="T15" fmla="*/ 0 h 266"/>
                  <a:gd name="T16" fmla="*/ 2 w 292"/>
                  <a:gd name="T17" fmla="*/ 0 h 26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2"/>
                  <a:gd name="T28" fmla="*/ 0 h 266"/>
                  <a:gd name="T29" fmla="*/ 292 w 292"/>
                  <a:gd name="T30" fmla="*/ 266 h 26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2" h="266">
                    <a:moveTo>
                      <a:pt x="2" y="0"/>
                    </a:moveTo>
                    <a:lnTo>
                      <a:pt x="2" y="1"/>
                    </a:lnTo>
                    <a:lnTo>
                      <a:pt x="0" y="1"/>
                    </a:lnTo>
                    <a:lnTo>
                      <a:pt x="285" y="266"/>
                    </a:lnTo>
                    <a:lnTo>
                      <a:pt x="290" y="266"/>
                    </a:lnTo>
                    <a:lnTo>
                      <a:pt x="290" y="265"/>
                    </a:lnTo>
                    <a:lnTo>
                      <a:pt x="292" y="265"/>
                    </a:lnTo>
                    <a:lnTo>
                      <a:pt x="7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77" name="Freeform 77"/>
              <p:cNvSpPr>
                <a:spLocks/>
              </p:cNvSpPr>
              <p:nvPr/>
            </p:nvSpPr>
            <p:spPr bwMode="auto">
              <a:xfrm>
                <a:off x="2696" y="1681"/>
                <a:ext cx="292" cy="269"/>
              </a:xfrm>
              <a:custGeom>
                <a:avLst/>
                <a:gdLst>
                  <a:gd name="T0" fmla="*/ 4 w 292"/>
                  <a:gd name="T1" fmla="*/ 0 h 269"/>
                  <a:gd name="T2" fmla="*/ 4 w 292"/>
                  <a:gd name="T3" fmla="*/ 2 h 269"/>
                  <a:gd name="T4" fmla="*/ 0 w 292"/>
                  <a:gd name="T5" fmla="*/ 4 h 269"/>
                  <a:gd name="T6" fmla="*/ 286 w 292"/>
                  <a:gd name="T7" fmla="*/ 269 h 269"/>
                  <a:gd name="T8" fmla="*/ 292 w 292"/>
                  <a:gd name="T9" fmla="*/ 267 h 269"/>
                  <a:gd name="T10" fmla="*/ 5 w 292"/>
                  <a:gd name="T11" fmla="*/ 0 h 269"/>
                  <a:gd name="T12" fmla="*/ 4 w 292"/>
                  <a:gd name="T13" fmla="*/ 0 h 26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92"/>
                  <a:gd name="T22" fmla="*/ 0 h 269"/>
                  <a:gd name="T23" fmla="*/ 292 w 292"/>
                  <a:gd name="T24" fmla="*/ 269 h 269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92" h="269">
                    <a:moveTo>
                      <a:pt x="4" y="0"/>
                    </a:moveTo>
                    <a:lnTo>
                      <a:pt x="4" y="2"/>
                    </a:lnTo>
                    <a:lnTo>
                      <a:pt x="0" y="4"/>
                    </a:lnTo>
                    <a:lnTo>
                      <a:pt x="286" y="269"/>
                    </a:lnTo>
                    <a:lnTo>
                      <a:pt x="292" y="267"/>
                    </a:lnTo>
                    <a:lnTo>
                      <a:pt x="5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78" name="Freeform 78"/>
              <p:cNvSpPr>
                <a:spLocks/>
              </p:cNvSpPr>
              <p:nvPr/>
            </p:nvSpPr>
            <p:spPr bwMode="auto">
              <a:xfrm>
                <a:off x="2664" y="1699"/>
                <a:ext cx="292" cy="268"/>
              </a:xfrm>
              <a:custGeom>
                <a:avLst/>
                <a:gdLst>
                  <a:gd name="T0" fmla="*/ 3 w 292"/>
                  <a:gd name="T1" fmla="*/ 0 h 268"/>
                  <a:gd name="T2" fmla="*/ 3 w 292"/>
                  <a:gd name="T3" fmla="*/ 1 h 268"/>
                  <a:gd name="T4" fmla="*/ 0 w 292"/>
                  <a:gd name="T5" fmla="*/ 3 h 268"/>
                  <a:gd name="T6" fmla="*/ 285 w 292"/>
                  <a:gd name="T7" fmla="*/ 268 h 268"/>
                  <a:gd name="T8" fmla="*/ 292 w 292"/>
                  <a:gd name="T9" fmla="*/ 266 h 268"/>
                  <a:gd name="T10" fmla="*/ 5 w 292"/>
                  <a:gd name="T11" fmla="*/ 0 h 268"/>
                  <a:gd name="T12" fmla="*/ 3 w 292"/>
                  <a:gd name="T13" fmla="*/ 0 h 2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92"/>
                  <a:gd name="T22" fmla="*/ 0 h 268"/>
                  <a:gd name="T23" fmla="*/ 292 w 292"/>
                  <a:gd name="T24" fmla="*/ 268 h 2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92" h="268">
                    <a:moveTo>
                      <a:pt x="3" y="0"/>
                    </a:moveTo>
                    <a:lnTo>
                      <a:pt x="3" y="1"/>
                    </a:lnTo>
                    <a:lnTo>
                      <a:pt x="0" y="3"/>
                    </a:lnTo>
                    <a:lnTo>
                      <a:pt x="285" y="268"/>
                    </a:lnTo>
                    <a:lnTo>
                      <a:pt x="292" y="266"/>
                    </a:lnTo>
                    <a:lnTo>
                      <a:pt x="5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79" name="Freeform 79"/>
              <p:cNvSpPr>
                <a:spLocks/>
              </p:cNvSpPr>
              <p:nvPr/>
            </p:nvSpPr>
            <p:spPr bwMode="auto">
              <a:xfrm>
                <a:off x="2635" y="1716"/>
                <a:ext cx="289" cy="268"/>
              </a:xfrm>
              <a:custGeom>
                <a:avLst/>
                <a:gdLst>
                  <a:gd name="T0" fmla="*/ 0 w 289"/>
                  <a:gd name="T1" fmla="*/ 0 h 268"/>
                  <a:gd name="T2" fmla="*/ 0 w 289"/>
                  <a:gd name="T3" fmla="*/ 8 h 268"/>
                  <a:gd name="T4" fmla="*/ 1 w 289"/>
                  <a:gd name="T5" fmla="*/ 8 h 268"/>
                  <a:gd name="T6" fmla="*/ 282 w 289"/>
                  <a:gd name="T7" fmla="*/ 268 h 268"/>
                  <a:gd name="T8" fmla="*/ 289 w 289"/>
                  <a:gd name="T9" fmla="*/ 267 h 268"/>
                  <a:gd name="T10" fmla="*/ 1 w 289"/>
                  <a:gd name="T11" fmla="*/ 0 h 268"/>
                  <a:gd name="T12" fmla="*/ 0 w 289"/>
                  <a:gd name="T13" fmla="*/ 0 h 2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89"/>
                  <a:gd name="T22" fmla="*/ 0 h 268"/>
                  <a:gd name="T23" fmla="*/ 289 w 289"/>
                  <a:gd name="T24" fmla="*/ 268 h 2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89" h="268">
                    <a:moveTo>
                      <a:pt x="0" y="0"/>
                    </a:moveTo>
                    <a:lnTo>
                      <a:pt x="0" y="8"/>
                    </a:lnTo>
                    <a:lnTo>
                      <a:pt x="1" y="8"/>
                    </a:lnTo>
                    <a:lnTo>
                      <a:pt x="282" y="268"/>
                    </a:lnTo>
                    <a:lnTo>
                      <a:pt x="289" y="267"/>
                    </a:ln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80" name="Freeform 80"/>
              <p:cNvSpPr>
                <a:spLocks/>
              </p:cNvSpPr>
              <p:nvPr/>
            </p:nvSpPr>
            <p:spPr bwMode="auto">
              <a:xfrm>
                <a:off x="2635" y="1763"/>
                <a:ext cx="256" cy="239"/>
              </a:xfrm>
              <a:custGeom>
                <a:avLst/>
                <a:gdLst>
                  <a:gd name="T0" fmla="*/ 0 w 256"/>
                  <a:gd name="T1" fmla="*/ 0 h 239"/>
                  <a:gd name="T2" fmla="*/ 0 w 256"/>
                  <a:gd name="T3" fmla="*/ 8 h 239"/>
                  <a:gd name="T4" fmla="*/ 1 w 256"/>
                  <a:gd name="T5" fmla="*/ 8 h 239"/>
                  <a:gd name="T6" fmla="*/ 249 w 256"/>
                  <a:gd name="T7" fmla="*/ 239 h 239"/>
                  <a:gd name="T8" fmla="*/ 254 w 256"/>
                  <a:gd name="T9" fmla="*/ 239 h 239"/>
                  <a:gd name="T10" fmla="*/ 254 w 256"/>
                  <a:gd name="T11" fmla="*/ 237 h 239"/>
                  <a:gd name="T12" fmla="*/ 256 w 256"/>
                  <a:gd name="T13" fmla="*/ 237 h 239"/>
                  <a:gd name="T14" fmla="*/ 1 w 256"/>
                  <a:gd name="T15" fmla="*/ 0 h 239"/>
                  <a:gd name="T16" fmla="*/ 0 w 256"/>
                  <a:gd name="T17" fmla="*/ 0 h 23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56"/>
                  <a:gd name="T28" fmla="*/ 0 h 239"/>
                  <a:gd name="T29" fmla="*/ 256 w 256"/>
                  <a:gd name="T30" fmla="*/ 239 h 239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56" h="239">
                    <a:moveTo>
                      <a:pt x="0" y="0"/>
                    </a:moveTo>
                    <a:lnTo>
                      <a:pt x="0" y="8"/>
                    </a:lnTo>
                    <a:lnTo>
                      <a:pt x="1" y="8"/>
                    </a:lnTo>
                    <a:lnTo>
                      <a:pt x="249" y="239"/>
                    </a:lnTo>
                    <a:lnTo>
                      <a:pt x="254" y="239"/>
                    </a:lnTo>
                    <a:lnTo>
                      <a:pt x="254" y="237"/>
                    </a:lnTo>
                    <a:lnTo>
                      <a:pt x="256" y="237"/>
                    </a:ln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81" name="Freeform 81"/>
              <p:cNvSpPr>
                <a:spLocks/>
              </p:cNvSpPr>
              <p:nvPr/>
            </p:nvSpPr>
            <p:spPr bwMode="auto">
              <a:xfrm>
                <a:off x="2635" y="1809"/>
                <a:ext cx="225" cy="210"/>
              </a:xfrm>
              <a:custGeom>
                <a:avLst/>
                <a:gdLst>
                  <a:gd name="T0" fmla="*/ 0 w 225"/>
                  <a:gd name="T1" fmla="*/ 0 h 210"/>
                  <a:gd name="T2" fmla="*/ 0 w 225"/>
                  <a:gd name="T3" fmla="*/ 8 h 210"/>
                  <a:gd name="T4" fmla="*/ 1 w 225"/>
                  <a:gd name="T5" fmla="*/ 8 h 210"/>
                  <a:gd name="T6" fmla="*/ 218 w 225"/>
                  <a:gd name="T7" fmla="*/ 210 h 210"/>
                  <a:gd name="T8" fmla="*/ 225 w 225"/>
                  <a:gd name="T9" fmla="*/ 208 h 210"/>
                  <a:gd name="T10" fmla="*/ 1 w 225"/>
                  <a:gd name="T11" fmla="*/ 0 h 210"/>
                  <a:gd name="T12" fmla="*/ 0 w 225"/>
                  <a:gd name="T13" fmla="*/ 0 h 21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25"/>
                  <a:gd name="T22" fmla="*/ 0 h 210"/>
                  <a:gd name="T23" fmla="*/ 225 w 225"/>
                  <a:gd name="T24" fmla="*/ 210 h 210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25" h="210">
                    <a:moveTo>
                      <a:pt x="0" y="0"/>
                    </a:moveTo>
                    <a:lnTo>
                      <a:pt x="0" y="8"/>
                    </a:lnTo>
                    <a:lnTo>
                      <a:pt x="1" y="8"/>
                    </a:lnTo>
                    <a:lnTo>
                      <a:pt x="218" y="210"/>
                    </a:lnTo>
                    <a:lnTo>
                      <a:pt x="225" y="208"/>
                    </a:ln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82" name="Freeform 82"/>
              <p:cNvSpPr>
                <a:spLocks/>
              </p:cNvSpPr>
              <p:nvPr/>
            </p:nvSpPr>
            <p:spPr bwMode="auto">
              <a:xfrm>
                <a:off x="2635" y="1856"/>
                <a:ext cx="183" cy="169"/>
              </a:xfrm>
              <a:custGeom>
                <a:avLst/>
                <a:gdLst>
                  <a:gd name="T0" fmla="*/ 0 w 183"/>
                  <a:gd name="T1" fmla="*/ 0 h 169"/>
                  <a:gd name="T2" fmla="*/ 0 w 183"/>
                  <a:gd name="T3" fmla="*/ 8 h 169"/>
                  <a:gd name="T4" fmla="*/ 1 w 183"/>
                  <a:gd name="T5" fmla="*/ 8 h 169"/>
                  <a:gd name="T6" fmla="*/ 164 w 183"/>
                  <a:gd name="T7" fmla="*/ 160 h 169"/>
                  <a:gd name="T8" fmla="*/ 167 w 183"/>
                  <a:gd name="T9" fmla="*/ 160 h 169"/>
                  <a:gd name="T10" fmla="*/ 169 w 183"/>
                  <a:gd name="T11" fmla="*/ 163 h 169"/>
                  <a:gd name="T12" fmla="*/ 172 w 183"/>
                  <a:gd name="T13" fmla="*/ 163 h 169"/>
                  <a:gd name="T14" fmla="*/ 172 w 183"/>
                  <a:gd name="T15" fmla="*/ 165 h 169"/>
                  <a:gd name="T16" fmla="*/ 176 w 183"/>
                  <a:gd name="T17" fmla="*/ 165 h 169"/>
                  <a:gd name="T18" fmla="*/ 177 w 183"/>
                  <a:gd name="T19" fmla="*/ 168 h 169"/>
                  <a:gd name="T20" fmla="*/ 181 w 183"/>
                  <a:gd name="T21" fmla="*/ 168 h 169"/>
                  <a:gd name="T22" fmla="*/ 181 w 183"/>
                  <a:gd name="T23" fmla="*/ 169 h 169"/>
                  <a:gd name="T24" fmla="*/ 183 w 183"/>
                  <a:gd name="T25" fmla="*/ 169 h 169"/>
                  <a:gd name="T26" fmla="*/ 1 w 183"/>
                  <a:gd name="T27" fmla="*/ 0 h 169"/>
                  <a:gd name="T28" fmla="*/ 0 w 183"/>
                  <a:gd name="T29" fmla="*/ 0 h 169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183"/>
                  <a:gd name="T46" fmla="*/ 0 h 169"/>
                  <a:gd name="T47" fmla="*/ 183 w 183"/>
                  <a:gd name="T48" fmla="*/ 169 h 169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183" h="169">
                    <a:moveTo>
                      <a:pt x="0" y="0"/>
                    </a:moveTo>
                    <a:lnTo>
                      <a:pt x="0" y="8"/>
                    </a:lnTo>
                    <a:lnTo>
                      <a:pt x="1" y="8"/>
                    </a:lnTo>
                    <a:lnTo>
                      <a:pt x="164" y="160"/>
                    </a:lnTo>
                    <a:lnTo>
                      <a:pt x="167" y="160"/>
                    </a:lnTo>
                    <a:lnTo>
                      <a:pt x="169" y="163"/>
                    </a:lnTo>
                    <a:lnTo>
                      <a:pt x="172" y="163"/>
                    </a:lnTo>
                    <a:lnTo>
                      <a:pt x="172" y="165"/>
                    </a:lnTo>
                    <a:lnTo>
                      <a:pt x="176" y="165"/>
                    </a:lnTo>
                    <a:lnTo>
                      <a:pt x="177" y="168"/>
                    </a:lnTo>
                    <a:lnTo>
                      <a:pt x="181" y="168"/>
                    </a:lnTo>
                    <a:lnTo>
                      <a:pt x="181" y="169"/>
                    </a:lnTo>
                    <a:lnTo>
                      <a:pt x="183" y="169"/>
                    </a:ln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83" name="Freeform 83"/>
              <p:cNvSpPr>
                <a:spLocks/>
              </p:cNvSpPr>
              <p:nvPr/>
            </p:nvSpPr>
            <p:spPr bwMode="auto">
              <a:xfrm>
                <a:off x="2635" y="1904"/>
                <a:ext cx="58" cy="53"/>
              </a:xfrm>
              <a:custGeom>
                <a:avLst/>
                <a:gdLst>
                  <a:gd name="T0" fmla="*/ 0 w 58"/>
                  <a:gd name="T1" fmla="*/ 0 h 53"/>
                  <a:gd name="T2" fmla="*/ 0 w 58"/>
                  <a:gd name="T3" fmla="*/ 8 h 53"/>
                  <a:gd name="T4" fmla="*/ 1 w 58"/>
                  <a:gd name="T5" fmla="*/ 8 h 53"/>
                  <a:gd name="T6" fmla="*/ 39 w 58"/>
                  <a:gd name="T7" fmla="*/ 44 h 53"/>
                  <a:gd name="T8" fmla="*/ 42 w 58"/>
                  <a:gd name="T9" fmla="*/ 44 h 53"/>
                  <a:gd name="T10" fmla="*/ 42 w 58"/>
                  <a:gd name="T11" fmla="*/ 46 h 53"/>
                  <a:gd name="T12" fmla="*/ 46 w 58"/>
                  <a:gd name="T13" fmla="*/ 46 h 53"/>
                  <a:gd name="T14" fmla="*/ 48 w 58"/>
                  <a:gd name="T15" fmla="*/ 49 h 53"/>
                  <a:gd name="T16" fmla="*/ 51 w 58"/>
                  <a:gd name="T17" fmla="*/ 49 h 53"/>
                  <a:gd name="T18" fmla="*/ 51 w 58"/>
                  <a:gd name="T19" fmla="*/ 50 h 53"/>
                  <a:gd name="T20" fmla="*/ 54 w 58"/>
                  <a:gd name="T21" fmla="*/ 50 h 53"/>
                  <a:gd name="T22" fmla="*/ 58 w 58"/>
                  <a:gd name="T23" fmla="*/ 53 h 53"/>
                  <a:gd name="T24" fmla="*/ 1 w 58"/>
                  <a:gd name="T25" fmla="*/ 0 h 53"/>
                  <a:gd name="T26" fmla="*/ 0 w 58"/>
                  <a:gd name="T27" fmla="*/ 0 h 53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58"/>
                  <a:gd name="T43" fmla="*/ 0 h 53"/>
                  <a:gd name="T44" fmla="*/ 58 w 58"/>
                  <a:gd name="T45" fmla="*/ 53 h 53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58" h="53">
                    <a:moveTo>
                      <a:pt x="0" y="0"/>
                    </a:moveTo>
                    <a:lnTo>
                      <a:pt x="0" y="8"/>
                    </a:lnTo>
                    <a:lnTo>
                      <a:pt x="1" y="8"/>
                    </a:lnTo>
                    <a:lnTo>
                      <a:pt x="39" y="44"/>
                    </a:lnTo>
                    <a:lnTo>
                      <a:pt x="42" y="44"/>
                    </a:lnTo>
                    <a:lnTo>
                      <a:pt x="42" y="46"/>
                    </a:lnTo>
                    <a:lnTo>
                      <a:pt x="46" y="46"/>
                    </a:lnTo>
                    <a:lnTo>
                      <a:pt x="48" y="49"/>
                    </a:lnTo>
                    <a:lnTo>
                      <a:pt x="51" y="49"/>
                    </a:lnTo>
                    <a:lnTo>
                      <a:pt x="51" y="50"/>
                    </a:lnTo>
                    <a:lnTo>
                      <a:pt x="54" y="50"/>
                    </a:lnTo>
                    <a:lnTo>
                      <a:pt x="58" y="53"/>
                    </a:ln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84" name="Freeform 84"/>
              <p:cNvSpPr>
                <a:spLocks/>
              </p:cNvSpPr>
              <p:nvPr/>
            </p:nvSpPr>
            <p:spPr bwMode="auto">
              <a:xfrm>
                <a:off x="2631" y="1609"/>
                <a:ext cx="398" cy="424"/>
              </a:xfrm>
              <a:custGeom>
                <a:avLst/>
                <a:gdLst>
                  <a:gd name="T0" fmla="*/ 199 w 398"/>
                  <a:gd name="T1" fmla="*/ 424 h 424"/>
                  <a:gd name="T2" fmla="*/ 398 w 398"/>
                  <a:gd name="T3" fmla="*/ 317 h 424"/>
                  <a:gd name="T4" fmla="*/ 398 w 398"/>
                  <a:gd name="T5" fmla="*/ 106 h 424"/>
                  <a:gd name="T6" fmla="*/ 199 w 398"/>
                  <a:gd name="T7" fmla="*/ 0 h 424"/>
                  <a:gd name="T8" fmla="*/ 0 w 398"/>
                  <a:gd name="T9" fmla="*/ 106 h 424"/>
                  <a:gd name="T10" fmla="*/ 0 w 398"/>
                  <a:gd name="T11" fmla="*/ 317 h 424"/>
                  <a:gd name="T12" fmla="*/ 199 w 398"/>
                  <a:gd name="T13" fmla="*/ 424 h 424"/>
                  <a:gd name="T14" fmla="*/ 200 w 398"/>
                  <a:gd name="T15" fmla="*/ 418 h 424"/>
                  <a:gd name="T16" fmla="*/ 5 w 398"/>
                  <a:gd name="T17" fmla="*/ 312 h 424"/>
                  <a:gd name="T18" fmla="*/ 7 w 398"/>
                  <a:gd name="T19" fmla="*/ 315 h 424"/>
                  <a:gd name="T20" fmla="*/ 7 w 398"/>
                  <a:gd name="T21" fmla="*/ 107 h 424"/>
                  <a:gd name="T22" fmla="*/ 5 w 398"/>
                  <a:gd name="T23" fmla="*/ 110 h 424"/>
                  <a:gd name="T24" fmla="*/ 200 w 398"/>
                  <a:gd name="T25" fmla="*/ 6 h 424"/>
                  <a:gd name="T26" fmla="*/ 197 w 398"/>
                  <a:gd name="T27" fmla="*/ 6 h 424"/>
                  <a:gd name="T28" fmla="*/ 393 w 398"/>
                  <a:gd name="T29" fmla="*/ 110 h 424"/>
                  <a:gd name="T30" fmla="*/ 392 w 398"/>
                  <a:gd name="T31" fmla="*/ 107 h 424"/>
                  <a:gd name="T32" fmla="*/ 392 w 398"/>
                  <a:gd name="T33" fmla="*/ 315 h 424"/>
                  <a:gd name="T34" fmla="*/ 393 w 398"/>
                  <a:gd name="T35" fmla="*/ 312 h 424"/>
                  <a:gd name="T36" fmla="*/ 197 w 398"/>
                  <a:gd name="T37" fmla="*/ 418 h 424"/>
                  <a:gd name="T38" fmla="*/ 200 w 398"/>
                  <a:gd name="T39" fmla="*/ 418 h 424"/>
                  <a:gd name="T40" fmla="*/ 199 w 398"/>
                  <a:gd name="T41" fmla="*/ 424 h 424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398"/>
                  <a:gd name="T64" fmla="*/ 0 h 424"/>
                  <a:gd name="T65" fmla="*/ 398 w 398"/>
                  <a:gd name="T66" fmla="*/ 424 h 424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398" h="424">
                    <a:moveTo>
                      <a:pt x="199" y="424"/>
                    </a:moveTo>
                    <a:lnTo>
                      <a:pt x="398" y="317"/>
                    </a:lnTo>
                    <a:lnTo>
                      <a:pt x="398" y="106"/>
                    </a:lnTo>
                    <a:lnTo>
                      <a:pt x="199" y="0"/>
                    </a:lnTo>
                    <a:lnTo>
                      <a:pt x="0" y="106"/>
                    </a:lnTo>
                    <a:lnTo>
                      <a:pt x="0" y="317"/>
                    </a:lnTo>
                    <a:lnTo>
                      <a:pt x="199" y="424"/>
                    </a:lnTo>
                    <a:lnTo>
                      <a:pt x="200" y="418"/>
                    </a:lnTo>
                    <a:lnTo>
                      <a:pt x="5" y="312"/>
                    </a:lnTo>
                    <a:lnTo>
                      <a:pt x="7" y="315"/>
                    </a:lnTo>
                    <a:lnTo>
                      <a:pt x="7" y="107"/>
                    </a:lnTo>
                    <a:lnTo>
                      <a:pt x="5" y="110"/>
                    </a:lnTo>
                    <a:lnTo>
                      <a:pt x="200" y="6"/>
                    </a:lnTo>
                    <a:lnTo>
                      <a:pt x="197" y="6"/>
                    </a:lnTo>
                    <a:lnTo>
                      <a:pt x="393" y="110"/>
                    </a:lnTo>
                    <a:lnTo>
                      <a:pt x="392" y="107"/>
                    </a:lnTo>
                    <a:lnTo>
                      <a:pt x="392" y="315"/>
                    </a:lnTo>
                    <a:lnTo>
                      <a:pt x="393" y="312"/>
                    </a:lnTo>
                    <a:lnTo>
                      <a:pt x="197" y="418"/>
                    </a:lnTo>
                    <a:lnTo>
                      <a:pt x="200" y="418"/>
                    </a:lnTo>
                    <a:lnTo>
                      <a:pt x="199" y="42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85" name="Freeform 85"/>
              <p:cNvSpPr>
                <a:spLocks/>
              </p:cNvSpPr>
              <p:nvPr/>
            </p:nvSpPr>
            <p:spPr bwMode="auto">
              <a:xfrm>
                <a:off x="2242" y="1612"/>
                <a:ext cx="393" cy="420"/>
              </a:xfrm>
              <a:custGeom>
                <a:avLst/>
                <a:gdLst>
                  <a:gd name="T0" fmla="*/ 10 w 393"/>
                  <a:gd name="T1" fmla="*/ 99 h 420"/>
                  <a:gd name="T2" fmla="*/ 44 w 393"/>
                  <a:gd name="T3" fmla="*/ 82 h 420"/>
                  <a:gd name="T4" fmla="*/ 65 w 393"/>
                  <a:gd name="T5" fmla="*/ 69 h 420"/>
                  <a:gd name="T6" fmla="*/ 92 w 393"/>
                  <a:gd name="T7" fmla="*/ 57 h 420"/>
                  <a:gd name="T8" fmla="*/ 112 w 393"/>
                  <a:gd name="T9" fmla="*/ 44 h 420"/>
                  <a:gd name="T10" fmla="*/ 147 w 393"/>
                  <a:gd name="T11" fmla="*/ 27 h 420"/>
                  <a:gd name="T12" fmla="*/ 167 w 393"/>
                  <a:gd name="T13" fmla="*/ 14 h 420"/>
                  <a:gd name="T14" fmla="*/ 194 w 393"/>
                  <a:gd name="T15" fmla="*/ 2 h 420"/>
                  <a:gd name="T16" fmla="*/ 205 w 393"/>
                  <a:gd name="T17" fmla="*/ 6 h 420"/>
                  <a:gd name="T18" fmla="*/ 215 w 393"/>
                  <a:gd name="T19" fmla="*/ 9 h 420"/>
                  <a:gd name="T20" fmla="*/ 224 w 393"/>
                  <a:gd name="T21" fmla="*/ 16 h 420"/>
                  <a:gd name="T22" fmla="*/ 235 w 393"/>
                  <a:gd name="T23" fmla="*/ 20 h 420"/>
                  <a:gd name="T24" fmla="*/ 244 w 393"/>
                  <a:gd name="T25" fmla="*/ 27 h 420"/>
                  <a:gd name="T26" fmla="*/ 256 w 393"/>
                  <a:gd name="T27" fmla="*/ 32 h 420"/>
                  <a:gd name="T28" fmla="*/ 265 w 393"/>
                  <a:gd name="T29" fmla="*/ 38 h 420"/>
                  <a:gd name="T30" fmla="*/ 277 w 393"/>
                  <a:gd name="T31" fmla="*/ 43 h 420"/>
                  <a:gd name="T32" fmla="*/ 285 w 393"/>
                  <a:gd name="T33" fmla="*/ 49 h 420"/>
                  <a:gd name="T34" fmla="*/ 297 w 393"/>
                  <a:gd name="T35" fmla="*/ 54 h 420"/>
                  <a:gd name="T36" fmla="*/ 306 w 393"/>
                  <a:gd name="T37" fmla="*/ 60 h 420"/>
                  <a:gd name="T38" fmla="*/ 318 w 393"/>
                  <a:gd name="T39" fmla="*/ 65 h 420"/>
                  <a:gd name="T40" fmla="*/ 326 w 393"/>
                  <a:gd name="T41" fmla="*/ 71 h 420"/>
                  <a:gd name="T42" fmla="*/ 336 w 393"/>
                  <a:gd name="T43" fmla="*/ 74 h 420"/>
                  <a:gd name="T44" fmla="*/ 345 w 393"/>
                  <a:gd name="T45" fmla="*/ 80 h 420"/>
                  <a:gd name="T46" fmla="*/ 357 w 393"/>
                  <a:gd name="T47" fmla="*/ 85 h 420"/>
                  <a:gd name="T48" fmla="*/ 365 w 393"/>
                  <a:gd name="T49" fmla="*/ 91 h 420"/>
                  <a:gd name="T50" fmla="*/ 377 w 393"/>
                  <a:gd name="T51" fmla="*/ 96 h 420"/>
                  <a:gd name="T52" fmla="*/ 386 w 393"/>
                  <a:gd name="T53" fmla="*/ 103 h 420"/>
                  <a:gd name="T54" fmla="*/ 382 w 393"/>
                  <a:gd name="T55" fmla="*/ 320 h 420"/>
                  <a:gd name="T56" fmla="*/ 372 w 393"/>
                  <a:gd name="T57" fmla="*/ 326 h 420"/>
                  <a:gd name="T58" fmla="*/ 338 w 393"/>
                  <a:gd name="T59" fmla="*/ 344 h 420"/>
                  <a:gd name="T60" fmla="*/ 328 w 393"/>
                  <a:gd name="T61" fmla="*/ 350 h 420"/>
                  <a:gd name="T62" fmla="*/ 294 w 393"/>
                  <a:gd name="T63" fmla="*/ 368 h 420"/>
                  <a:gd name="T64" fmla="*/ 283 w 393"/>
                  <a:gd name="T65" fmla="*/ 374 h 420"/>
                  <a:gd name="T66" fmla="*/ 263 w 393"/>
                  <a:gd name="T67" fmla="*/ 383 h 420"/>
                  <a:gd name="T68" fmla="*/ 242 w 393"/>
                  <a:gd name="T69" fmla="*/ 396 h 420"/>
                  <a:gd name="T70" fmla="*/ 222 w 393"/>
                  <a:gd name="T71" fmla="*/ 405 h 420"/>
                  <a:gd name="T72" fmla="*/ 205 w 393"/>
                  <a:gd name="T73" fmla="*/ 416 h 420"/>
                  <a:gd name="T74" fmla="*/ 189 w 393"/>
                  <a:gd name="T75" fmla="*/ 418 h 420"/>
                  <a:gd name="T76" fmla="*/ 181 w 393"/>
                  <a:gd name="T77" fmla="*/ 412 h 420"/>
                  <a:gd name="T78" fmla="*/ 169 w 393"/>
                  <a:gd name="T79" fmla="*/ 407 h 420"/>
                  <a:gd name="T80" fmla="*/ 160 w 393"/>
                  <a:gd name="T81" fmla="*/ 401 h 420"/>
                  <a:gd name="T82" fmla="*/ 148 w 393"/>
                  <a:gd name="T83" fmla="*/ 396 h 420"/>
                  <a:gd name="T84" fmla="*/ 140 w 393"/>
                  <a:gd name="T85" fmla="*/ 390 h 420"/>
                  <a:gd name="T86" fmla="*/ 128 w 393"/>
                  <a:gd name="T87" fmla="*/ 385 h 420"/>
                  <a:gd name="T88" fmla="*/ 119 w 393"/>
                  <a:gd name="T89" fmla="*/ 379 h 420"/>
                  <a:gd name="T90" fmla="*/ 107 w 393"/>
                  <a:gd name="T91" fmla="*/ 374 h 420"/>
                  <a:gd name="T92" fmla="*/ 99 w 393"/>
                  <a:gd name="T93" fmla="*/ 368 h 420"/>
                  <a:gd name="T94" fmla="*/ 87 w 393"/>
                  <a:gd name="T95" fmla="*/ 363 h 420"/>
                  <a:gd name="T96" fmla="*/ 78 w 393"/>
                  <a:gd name="T97" fmla="*/ 356 h 420"/>
                  <a:gd name="T98" fmla="*/ 66 w 393"/>
                  <a:gd name="T99" fmla="*/ 352 h 420"/>
                  <a:gd name="T100" fmla="*/ 58 w 393"/>
                  <a:gd name="T101" fmla="*/ 345 h 420"/>
                  <a:gd name="T102" fmla="*/ 46 w 393"/>
                  <a:gd name="T103" fmla="*/ 341 h 420"/>
                  <a:gd name="T104" fmla="*/ 37 w 393"/>
                  <a:gd name="T105" fmla="*/ 334 h 420"/>
                  <a:gd name="T106" fmla="*/ 25 w 393"/>
                  <a:gd name="T107" fmla="*/ 330 h 420"/>
                  <a:gd name="T108" fmla="*/ 17 w 393"/>
                  <a:gd name="T109" fmla="*/ 323 h 420"/>
                  <a:gd name="T110" fmla="*/ 5 w 393"/>
                  <a:gd name="T111" fmla="*/ 319 h 420"/>
                  <a:gd name="T112" fmla="*/ 0 w 393"/>
                  <a:gd name="T113" fmla="*/ 104 h 420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w 393"/>
                  <a:gd name="T172" fmla="*/ 0 h 420"/>
                  <a:gd name="T173" fmla="*/ 393 w 393"/>
                  <a:gd name="T174" fmla="*/ 420 h 420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T171" t="T172" r="T173" b="T174"/>
                <a:pathLst>
                  <a:path w="393" h="420">
                    <a:moveTo>
                      <a:pt x="0" y="104"/>
                    </a:moveTo>
                    <a:lnTo>
                      <a:pt x="7" y="103"/>
                    </a:lnTo>
                    <a:lnTo>
                      <a:pt x="7" y="101"/>
                    </a:lnTo>
                    <a:lnTo>
                      <a:pt x="10" y="101"/>
                    </a:lnTo>
                    <a:lnTo>
                      <a:pt x="10" y="99"/>
                    </a:lnTo>
                    <a:lnTo>
                      <a:pt x="24" y="93"/>
                    </a:lnTo>
                    <a:lnTo>
                      <a:pt x="24" y="91"/>
                    </a:lnTo>
                    <a:lnTo>
                      <a:pt x="30" y="90"/>
                    </a:lnTo>
                    <a:lnTo>
                      <a:pt x="30" y="88"/>
                    </a:lnTo>
                    <a:lnTo>
                      <a:pt x="44" y="82"/>
                    </a:lnTo>
                    <a:lnTo>
                      <a:pt x="44" y="80"/>
                    </a:lnTo>
                    <a:lnTo>
                      <a:pt x="51" y="79"/>
                    </a:lnTo>
                    <a:lnTo>
                      <a:pt x="51" y="77"/>
                    </a:lnTo>
                    <a:lnTo>
                      <a:pt x="65" y="71"/>
                    </a:lnTo>
                    <a:lnTo>
                      <a:pt x="65" y="69"/>
                    </a:lnTo>
                    <a:lnTo>
                      <a:pt x="71" y="68"/>
                    </a:lnTo>
                    <a:lnTo>
                      <a:pt x="71" y="66"/>
                    </a:lnTo>
                    <a:lnTo>
                      <a:pt x="85" y="60"/>
                    </a:lnTo>
                    <a:lnTo>
                      <a:pt x="85" y="58"/>
                    </a:lnTo>
                    <a:lnTo>
                      <a:pt x="92" y="57"/>
                    </a:lnTo>
                    <a:lnTo>
                      <a:pt x="92" y="55"/>
                    </a:lnTo>
                    <a:lnTo>
                      <a:pt x="106" y="49"/>
                    </a:lnTo>
                    <a:lnTo>
                      <a:pt x="106" y="47"/>
                    </a:lnTo>
                    <a:lnTo>
                      <a:pt x="112" y="46"/>
                    </a:lnTo>
                    <a:lnTo>
                      <a:pt x="112" y="44"/>
                    </a:lnTo>
                    <a:lnTo>
                      <a:pt x="126" y="38"/>
                    </a:lnTo>
                    <a:lnTo>
                      <a:pt x="126" y="36"/>
                    </a:lnTo>
                    <a:lnTo>
                      <a:pt x="133" y="35"/>
                    </a:lnTo>
                    <a:lnTo>
                      <a:pt x="133" y="33"/>
                    </a:lnTo>
                    <a:lnTo>
                      <a:pt x="147" y="27"/>
                    </a:lnTo>
                    <a:lnTo>
                      <a:pt x="147" y="25"/>
                    </a:lnTo>
                    <a:lnTo>
                      <a:pt x="153" y="24"/>
                    </a:lnTo>
                    <a:lnTo>
                      <a:pt x="153" y="22"/>
                    </a:lnTo>
                    <a:lnTo>
                      <a:pt x="167" y="16"/>
                    </a:lnTo>
                    <a:lnTo>
                      <a:pt x="167" y="14"/>
                    </a:lnTo>
                    <a:lnTo>
                      <a:pt x="174" y="13"/>
                    </a:lnTo>
                    <a:lnTo>
                      <a:pt x="174" y="11"/>
                    </a:lnTo>
                    <a:lnTo>
                      <a:pt x="188" y="5"/>
                    </a:lnTo>
                    <a:lnTo>
                      <a:pt x="188" y="3"/>
                    </a:lnTo>
                    <a:lnTo>
                      <a:pt x="194" y="2"/>
                    </a:lnTo>
                    <a:lnTo>
                      <a:pt x="194" y="0"/>
                    </a:lnTo>
                    <a:lnTo>
                      <a:pt x="200" y="2"/>
                    </a:lnTo>
                    <a:lnTo>
                      <a:pt x="200" y="3"/>
                    </a:lnTo>
                    <a:lnTo>
                      <a:pt x="203" y="3"/>
                    </a:lnTo>
                    <a:lnTo>
                      <a:pt x="205" y="6"/>
                    </a:lnTo>
                    <a:lnTo>
                      <a:pt x="208" y="6"/>
                    </a:lnTo>
                    <a:lnTo>
                      <a:pt x="208" y="8"/>
                    </a:lnTo>
                    <a:lnTo>
                      <a:pt x="212" y="8"/>
                    </a:lnTo>
                    <a:lnTo>
                      <a:pt x="212" y="9"/>
                    </a:lnTo>
                    <a:lnTo>
                      <a:pt x="215" y="9"/>
                    </a:lnTo>
                    <a:lnTo>
                      <a:pt x="217" y="13"/>
                    </a:lnTo>
                    <a:lnTo>
                      <a:pt x="220" y="13"/>
                    </a:lnTo>
                    <a:lnTo>
                      <a:pt x="220" y="14"/>
                    </a:lnTo>
                    <a:lnTo>
                      <a:pt x="224" y="14"/>
                    </a:lnTo>
                    <a:lnTo>
                      <a:pt x="224" y="16"/>
                    </a:lnTo>
                    <a:lnTo>
                      <a:pt x="227" y="16"/>
                    </a:lnTo>
                    <a:lnTo>
                      <a:pt x="229" y="19"/>
                    </a:lnTo>
                    <a:lnTo>
                      <a:pt x="232" y="19"/>
                    </a:lnTo>
                    <a:lnTo>
                      <a:pt x="232" y="20"/>
                    </a:lnTo>
                    <a:lnTo>
                      <a:pt x="235" y="20"/>
                    </a:lnTo>
                    <a:lnTo>
                      <a:pt x="237" y="24"/>
                    </a:lnTo>
                    <a:lnTo>
                      <a:pt x="241" y="24"/>
                    </a:lnTo>
                    <a:lnTo>
                      <a:pt x="241" y="25"/>
                    </a:lnTo>
                    <a:lnTo>
                      <a:pt x="244" y="25"/>
                    </a:lnTo>
                    <a:lnTo>
                      <a:pt x="244" y="27"/>
                    </a:lnTo>
                    <a:lnTo>
                      <a:pt x="247" y="27"/>
                    </a:lnTo>
                    <a:lnTo>
                      <a:pt x="249" y="30"/>
                    </a:lnTo>
                    <a:lnTo>
                      <a:pt x="253" y="30"/>
                    </a:lnTo>
                    <a:lnTo>
                      <a:pt x="253" y="32"/>
                    </a:lnTo>
                    <a:lnTo>
                      <a:pt x="256" y="32"/>
                    </a:lnTo>
                    <a:lnTo>
                      <a:pt x="256" y="33"/>
                    </a:lnTo>
                    <a:lnTo>
                      <a:pt x="259" y="33"/>
                    </a:lnTo>
                    <a:lnTo>
                      <a:pt x="261" y="36"/>
                    </a:lnTo>
                    <a:lnTo>
                      <a:pt x="265" y="36"/>
                    </a:lnTo>
                    <a:lnTo>
                      <a:pt x="265" y="38"/>
                    </a:lnTo>
                    <a:lnTo>
                      <a:pt x="268" y="38"/>
                    </a:lnTo>
                    <a:lnTo>
                      <a:pt x="268" y="39"/>
                    </a:lnTo>
                    <a:lnTo>
                      <a:pt x="271" y="39"/>
                    </a:lnTo>
                    <a:lnTo>
                      <a:pt x="273" y="43"/>
                    </a:lnTo>
                    <a:lnTo>
                      <a:pt x="277" y="43"/>
                    </a:lnTo>
                    <a:lnTo>
                      <a:pt x="277" y="44"/>
                    </a:lnTo>
                    <a:lnTo>
                      <a:pt x="280" y="44"/>
                    </a:lnTo>
                    <a:lnTo>
                      <a:pt x="282" y="47"/>
                    </a:lnTo>
                    <a:lnTo>
                      <a:pt x="285" y="47"/>
                    </a:lnTo>
                    <a:lnTo>
                      <a:pt x="285" y="49"/>
                    </a:lnTo>
                    <a:lnTo>
                      <a:pt x="288" y="49"/>
                    </a:lnTo>
                    <a:lnTo>
                      <a:pt x="288" y="50"/>
                    </a:lnTo>
                    <a:lnTo>
                      <a:pt x="292" y="50"/>
                    </a:lnTo>
                    <a:lnTo>
                      <a:pt x="294" y="54"/>
                    </a:lnTo>
                    <a:lnTo>
                      <a:pt x="297" y="54"/>
                    </a:lnTo>
                    <a:lnTo>
                      <a:pt x="297" y="55"/>
                    </a:lnTo>
                    <a:lnTo>
                      <a:pt x="300" y="55"/>
                    </a:lnTo>
                    <a:lnTo>
                      <a:pt x="300" y="57"/>
                    </a:lnTo>
                    <a:lnTo>
                      <a:pt x="304" y="57"/>
                    </a:lnTo>
                    <a:lnTo>
                      <a:pt x="306" y="60"/>
                    </a:lnTo>
                    <a:lnTo>
                      <a:pt x="309" y="60"/>
                    </a:lnTo>
                    <a:lnTo>
                      <a:pt x="309" y="61"/>
                    </a:lnTo>
                    <a:lnTo>
                      <a:pt x="312" y="61"/>
                    </a:lnTo>
                    <a:lnTo>
                      <a:pt x="314" y="65"/>
                    </a:lnTo>
                    <a:lnTo>
                      <a:pt x="318" y="65"/>
                    </a:lnTo>
                    <a:lnTo>
                      <a:pt x="318" y="66"/>
                    </a:lnTo>
                    <a:lnTo>
                      <a:pt x="321" y="66"/>
                    </a:lnTo>
                    <a:lnTo>
                      <a:pt x="321" y="68"/>
                    </a:lnTo>
                    <a:lnTo>
                      <a:pt x="324" y="68"/>
                    </a:lnTo>
                    <a:lnTo>
                      <a:pt x="326" y="71"/>
                    </a:lnTo>
                    <a:lnTo>
                      <a:pt x="329" y="71"/>
                    </a:lnTo>
                    <a:lnTo>
                      <a:pt x="329" y="73"/>
                    </a:lnTo>
                    <a:lnTo>
                      <a:pt x="333" y="73"/>
                    </a:lnTo>
                    <a:lnTo>
                      <a:pt x="333" y="74"/>
                    </a:lnTo>
                    <a:lnTo>
                      <a:pt x="336" y="74"/>
                    </a:lnTo>
                    <a:lnTo>
                      <a:pt x="338" y="77"/>
                    </a:lnTo>
                    <a:lnTo>
                      <a:pt x="341" y="77"/>
                    </a:lnTo>
                    <a:lnTo>
                      <a:pt x="341" y="79"/>
                    </a:lnTo>
                    <a:lnTo>
                      <a:pt x="345" y="79"/>
                    </a:lnTo>
                    <a:lnTo>
                      <a:pt x="345" y="80"/>
                    </a:lnTo>
                    <a:lnTo>
                      <a:pt x="348" y="80"/>
                    </a:lnTo>
                    <a:lnTo>
                      <a:pt x="350" y="84"/>
                    </a:lnTo>
                    <a:lnTo>
                      <a:pt x="353" y="84"/>
                    </a:lnTo>
                    <a:lnTo>
                      <a:pt x="353" y="85"/>
                    </a:lnTo>
                    <a:lnTo>
                      <a:pt x="357" y="85"/>
                    </a:lnTo>
                    <a:lnTo>
                      <a:pt x="359" y="88"/>
                    </a:lnTo>
                    <a:lnTo>
                      <a:pt x="362" y="88"/>
                    </a:lnTo>
                    <a:lnTo>
                      <a:pt x="362" y="90"/>
                    </a:lnTo>
                    <a:lnTo>
                      <a:pt x="365" y="90"/>
                    </a:lnTo>
                    <a:lnTo>
                      <a:pt x="365" y="91"/>
                    </a:lnTo>
                    <a:lnTo>
                      <a:pt x="369" y="91"/>
                    </a:lnTo>
                    <a:lnTo>
                      <a:pt x="370" y="95"/>
                    </a:lnTo>
                    <a:lnTo>
                      <a:pt x="374" y="95"/>
                    </a:lnTo>
                    <a:lnTo>
                      <a:pt x="374" y="96"/>
                    </a:lnTo>
                    <a:lnTo>
                      <a:pt x="377" y="96"/>
                    </a:lnTo>
                    <a:lnTo>
                      <a:pt x="377" y="98"/>
                    </a:lnTo>
                    <a:lnTo>
                      <a:pt x="381" y="98"/>
                    </a:lnTo>
                    <a:lnTo>
                      <a:pt x="382" y="101"/>
                    </a:lnTo>
                    <a:lnTo>
                      <a:pt x="386" y="101"/>
                    </a:lnTo>
                    <a:lnTo>
                      <a:pt x="386" y="103"/>
                    </a:lnTo>
                    <a:lnTo>
                      <a:pt x="389" y="103"/>
                    </a:lnTo>
                    <a:lnTo>
                      <a:pt x="389" y="104"/>
                    </a:lnTo>
                    <a:lnTo>
                      <a:pt x="393" y="104"/>
                    </a:lnTo>
                    <a:lnTo>
                      <a:pt x="393" y="315"/>
                    </a:lnTo>
                    <a:lnTo>
                      <a:pt x="382" y="320"/>
                    </a:lnTo>
                    <a:lnTo>
                      <a:pt x="382" y="322"/>
                    </a:lnTo>
                    <a:lnTo>
                      <a:pt x="376" y="323"/>
                    </a:lnTo>
                    <a:lnTo>
                      <a:pt x="376" y="325"/>
                    </a:lnTo>
                    <a:lnTo>
                      <a:pt x="372" y="325"/>
                    </a:lnTo>
                    <a:lnTo>
                      <a:pt x="372" y="326"/>
                    </a:lnTo>
                    <a:lnTo>
                      <a:pt x="359" y="333"/>
                    </a:lnTo>
                    <a:lnTo>
                      <a:pt x="359" y="334"/>
                    </a:lnTo>
                    <a:lnTo>
                      <a:pt x="352" y="336"/>
                    </a:lnTo>
                    <a:lnTo>
                      <a:pt x="352" y="338"/>
                    </a:lnTo>
                    <a:lnTo>
                      <a:pt x="338" y="344"/>
                    </a:lnTo>
                    <a:lnTo>
                      <a:pt x="338" y="345"/>
                    </a:lnTo>
                    <a:lnTo>
                      <a:pt x="331" y="347"/>
                    </a:lnTo>
                    <a:lnTo>
                      <a:pt x="331" y="349"/>
                    </a:lnTo>
                    <a:lnTo>
                      <a:pt x="328" y="349"/>
                    </a:lnTo>
                    <a:lnTo>
                      <a:pt x="328" y="350"/>
                    </a:lnTo>
                    <a:lnTo>
                      <a:pt x="314" y="356"/>
                    </a:lnTo>
                    <a:lnTo>
                      <a:pt x="314" y="358"/>
                    </a:lnTo>
                    <a:lnTo>
                      <a:pt x="307" y="360"/>
                    </a:lnTo>
                    <a:lnTo>
                      <a:pt x="307" y="361"/>
                    </a:lnTo>
                    <a:lnTo>
                      <a:pt x="294" y="368"/>
                    </a:lnTo>
                    <a:lnTo>
                      <a:pt x="294" y="369"/>
                    </a:lnTo>
                    <a:lnTo>
                      <a:pt x="287" y="371"/>
                    </a:lnTo>
                    <a:lnTo>
                      <a:pt x="287" y="372"/>
                    </a:lnTo>
                    <a:lnTo>
                      <a:pt x="283" y="372"/>
                    </a:lnTo>
                    <a:lnTo>
                      <a:pt x="283" y="374"/>
                    </a:lnTo>
                    <a:lnTo>
                      <a:pt x="273" y="379"/>
                    </a:lnTo>
                    <a:lnTo>
                      <a:pt x="273" y="380"/>
                    </a:lnTo>
                    <a:lnTo>
                      <a:pt x="266" y="382"/>
                    </a:lnTo>
                    <a:lnTo>
                      <a:pt x="266" y="383"/>
                    </a:lnTo>
                    <a:lnTo>
                      <a:pt x="263" y="383"/>
                    </a:lnTo>
                    <a:lnTo>
                      <a:pt x="263" y="385"/>
                    </a:lnTo>
                    <a:lnTo>
                      <a:pt x="249" y="391"/>
                    </a:lnTo>
                    <a:lnTo>
                      <a:pt x="249" y="393"/>
                    </a:lnTo>
                    <a:lnTo>
                      <a:pt x="242" y="394"/>
                    </a:lnTo>
                    <a:lnTo>
                      <a:pt x="242" y="396"/>
                    </a:lnTo>
                    <a:lnTo>
                      <a:pt x="239" y="396"/>
                    </a:lnTo>
                    <a:lnTo>
                      <a:pt x="239" y="397"/>
                    </a:lnTo>
                    <a:lnTo>
                      <a:pt x="229" y="402"/>
                    </a:lnTo>
                    <a:lnTo>
                      <a:pt x="229" y="404"/>
                    </a:lnTo>
                    <a:lnTo>
                      <a:pt x="222" y="405"/>
                    </a:lnTo>
                    <a:lnTo>
                      <a:pt x="222" y="407"/>
                    </a:lnTo>
                    <a:lnTo>
                      <a:pt x="218" y="407"/>
                    </a:lnTo>
                    <a:lnTo>
                      <a:pt x="218" y="409"/>
                    </a:lnTo>
                    <a:lnTo>
                      <a:pt x="205" y="415"/>
                    </a:lnTo>
                    <a:lnTo>
                      <a:pt x="205" y="416"/>
                    </a:lnTo>
                    <a:lnTo>
                      <a:pt x="198" y="418"/>
                    </a:lnTo>
                    <a:lnTo>
                      <a:pt x="198" y="420"/>
                    </a:lnTo>
                    <a:lnTo>
                      <a:pt x="193" y="420"/>
                    </a:lnTo>
                    <a:lnTo>
                      <a:pt x="193" y="418"/>
                    </a:lnTo>
                    <a:lnTo>
                      <a:pt x="189" y="418"/>
                    </a:lnTo>
                    <a:lnTo>
                      <a:pt x="189" y="416"/>
                    </a:lnTo>
                    <a:lnTo>
                      <a:pt x="186" y="416"/>
                    </a:lnTo>
                    <a:lnTo>
                      <a:pt x="184" y="413"/>
                    </a:lnTo>
                    <a:lnTo>
                      <a:pt x="181" y="413"/>
                    </a:lnTo>
                    <a:lnTo>
                      <a:pt x="181" y="412"/>
                    </a:lnTo>
                    <a:lnTo>
                      <a:pt x="177" y="412"/>
                    </a:lnTo>
                    <a:lnTo>
                      <a:pt x="177" y="410"/>
                    </a:lnTo>
                    <a:lnTo>
                      <a:pt x="174" y="410"/>
                    </a:lnTo>
                    <a:lnTo>
                      <a:pt x="172" y="407"/>
                    </a:lnTo>
                    <a:lnTo>
                      <a:pt x="169" y="407"/>
                    </a:lnTo>
                    <a:lnTo>
                      <a:pt x="169" y="405"/>
                    </a:lnTo>
                    <a:lnTo>
                      <a:pt x="165" y="405"/>
                    </a:lnTo>
                    <a:lnTo>
                      <a:pt x="164" y="402"/>
                    </a:lnTo>
                    <a:lnTo>
                      <a:pt x="160" y="402"/>
                    </a:lnTo>
                    <a:lnTo>
                      <a:pt x="160" y="401"/>
                    </a:lnTo>
                    <a:lnTo>
                      <a:pt x="157" y="401"/>
                    </a:lnTo>
                    <a:lnTo>
                      <a:pt x="157" y="399"/>
                    </a:lnTo>
                    <a:lnTo>
                      <a:pt x="153" y="399"/>
                    </a:lnTo>
                    <a:lnTo>
                      <a:pt x="152" y="396"/>
                    </a:lnTo>
                    <a:lnTo>
                      <a:pt x="148" y="396"/>
                    </a:lnTo>
                    <a:lnTo>
                      <a:pt x="148" y="394"/>
                    </a:lnTo>
                    <a:lnTo>
                      <a:pt x="145" y="394"/>
                    </a:lnTo>
                    <a:lnTo>
                      <a:pt x="143" y="391"/>
                    </a:lnTo>
                    <a:lnTo>
                      <a:pt x="140" y="391"/>
                    </a:lnTo>
                    <a:lnTo>
                      <a:pt x="140" y="390"/>
                    </a:lnTo>
                    <a:lnTo>
                      <a:pt x="136" y="390"/>
                    </a:lnTo>
                    <a:lnTo>
                      <a:pt x="136" y="388"/>
                    </a:lnTo>
                    <a:lnTo>
                      <a:pt x="133" y="388"/>
                    </a:lnTo>
                    <a:lnTo>
                      <a:pt x="131" y="385"/>
                    </a:lnTo>
                    <a:lnTo>
                      <a:pt x="128" y="385"/>
                    </a:lnTo>
                    <a:lnTo>
                      <a:pt x="128" y="383"/>
                    </a:lnTo>
                    <a:lnTo>
                      <a:pt x="124" y="383"/>
                    </a:lnTo>
                    <a:lnTo>
                      <a:pt x="123" y="380"/>
                    </a:lnTo>
                    <a:lnTo>
                      <a:pt x="119" y="380"/>
                    </a:lnTo>
                    <a:lnTo>
                      <a:pt x="119" y="379"/>
                    </a:lnTo>
                    <a:lnTo>
                      <a:pt x="116" y="379"/>
                    </a:lnTo>
                    <a:lnTo>
                      <a:pt x="116" y="377"/>
                    </a:lnTo>
                    <a:lnTo>
                      <a:pt x="112" y="377"/>
                    </a:lnTo>
                    <a:lnTo>
                      <a:pt x="111" y="374"/>
                    </a:lnTo>
                    <a:lnTo>
                      <a:pt x="107" y="374"/>
                    </a:lnTo>
                    <a:lnTo>
                      <a:pt x="107" y="372"/>
                    </a:lnTo>
                    <a:lnTo>
                      <a:pt x="104" y="372"/>
                    </a:lnTo>
                    <a:lnTo>
                      <a:pt x="102" y="369"/>
                    </a:lnTo>
                    <a:lnTo>
                      <a:pt x="99" y="369"/>
                    </a:lnTo>
                    <a:lnTo>
                      <a:pt x="99" y="368"/>
                    </a:lnTo>
                    <a:lnTo>
                      <a:pt x="95" y="368"/>
                    </a:lnTo>
                    <a:lnTo>
                      <a:pt x="95" y="366"/>
                    </a:lnTo>
                    <a:lnTo>
                      <a:pt x="92" y="366"/>
                    </a:lnTo>
                    <a:lnTo>
                      <a:pt x="90" y="363"/>
                    </a:lnTo>
                    <a:lnTo>
                      <a:pt x="87" y="363"/>
                    </a:lnTo>
                    <a:lnTo>
                      <a:pt x="87" y="361"/>
                    </a:lnTo>
                    <a:lnTo>
                      <a:pt x="83" y="361"/>
                    </a:lnTo>
                    <a:lnTo>
                      <a:pt x="82" y="358"/>
                    </a:lnTo>
                    <a:lnTo>
                      <a:pt x="78" y="358"/>
                    </a:lnTo>
                    <a:lnTo>
                      <a:pt x="78" y="356"/>
                    </a:lnTo>
                    <a:lnTo>
                      <a:pt x="75" y="356"/>
                    </a:lnTo>
                    <a:lnTo>
                      <a:pt x="75" y="355"/>
                    </a:lnTo>
                    <a:lnTo>
                      <a:pt x="71" y="355"/>
                    </a:lnTo>
                    <a:lnTo>
                      <a:pt x="70" y="352"/>
                    </a:lnTo>
                    <a:lnTo>
                      <a:pt x="66" y="352"/>
                    </a:lnTo>
                    <a:lnTo>
                      <a:pt x="66" y="350"/>
                    </a:lnTo>
                    <a:lnTo>
                      <a:pt x="63" y="350"/>
                    </a:lnTo>
                    <a:lnTo>
                      <a:pt x="61" y="347"/>
                    </a:lnTo>
                    <a:lnTo>
                      <a:pt x="58" y="347"/>
                    </a:lnTo>
                    <a:lnTo>
                      <a:pt x="58" y="345"/>
                    </a:lnTo>
                    <a:lnTo>
                      <a:pt x="54" y="345"/>
                    </a:lnTo>
                    <a:lnTo>
                      <a:pt x="54" y="344"/>
                    </a:lnTo>
                    <a:lnTo>
                      <a:pt x="51" y="344"/>
                    </a:lnTo>
                    <a:lnTo>
                      <a:pt x="49" y="341"/>
                    </a:lnTo>
                    <a:lnTo>
                      <a:pt x="46" y="341"/>
                    </a:lnTo>
                    <a:lnTo>
                      <a:pt x="46" y="339"/>
                    </a:lnTo>
                    <a:lnTo>
                      <a:pt x="42" y="339"/>
                    </a:lnTo>
                    <a:lnTo>
                      <a:pt x="41" y="336"/>
                    </a:lnTo>
                    <a:lnTo>
                      <a:pt x="37" y="336"/>
                    </a:lnTo>
                    <a:lnTo>
                      <a:pt x="37" y="334"/>
                    </a:lnTo>
                    <a:lnTo>
                      <a:pt x="34" y="334"/>
                    </a:lnTo>
                    <a:lnTo>
                      <a:pt x="34" y="333"/>
                    </a:lnTo>
                    <a:lnTo>
                      <a:pt x="30" y="333"/>
                    </a:lnTo>
                    <a:lnTo>
                      <a:pt x="29" y="330"/>
                    </a:lnTo>
                    <a:lnTo>
                      <a:pt x="25" y="330"/>
                    </a:lnTo>
                    <a:lnTo>
                      <a:pt x="25" y="328"/>
                    </a:lnTo>
                    <a:lnTo>
                      <a:pt x="22" y="328"/>
                    </a:lnTo>
                    <a:lnTo>
                      <a:pt x="20" y="325"/>
                    </a:lnTo>
                    <a:lnTo>
                      <a:pt x="17" y="325"/>
                    </a:lnTo>
                    <a:lnTo>
                      <a:pt x="17" y="323"/>
                    </a:lnTo>
                    <a:lnTo>
                      <a:pt x="13" y="323"/>
                    </a:lnTo>
                    <a:lnTo>
                      <a:pt x="13" y="322"/>
                    </a:lnTo>
                    <a:lnTo>
                      <a:pt x="10" y="322"/>
                    </a:lnTo>
                    <a:lnTo>
                      <a:pt x="8" y="319"/>
                    </a:lnTo>
                    <a:lnTo>
                      <a:pt x="5" y="319"/>
                    </a:lnTo>
                    <a:lnTo>
                      <a:pt x="5" y="317"/>
                    </a:lnTo>
                    <a:lnTo>
                      <a:pt x="1" y="317"/>
                    </a:lnTo>
                    <a:lnTo>
                      <a:pt x="1" y="315"/>
                    </a:lnTo>
                    <a:lnTo>
                      <a:pt x="0" y="315"/>
                    </a:lnTo>
                    <a:lnTo>
                      <a:pt x="0" y="104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86" name="Freeform 86"/>
              <p:cNvSpPr>
                <a:spLocks/>
              </p:cNvSpPr>
              <p:nvPr/>
            </p:nvSpPr>
            <p:spPr bwMode="auto">
              <a:xfrm>
                <a:off x="2242" y="1662"/>
                <a:ext cx="102" cy="95"/>
              </a:xfrm>
              <a:custGeom>
                <a:avLst/>
                <a:gdLst>
                  <a:gd name="T0" fmla="*/ 100 w 102"/>
                  <a:gd name="T1" fmla="*/ 0 h 95"/>
                  <a:gd name="T2" fmla="*/ 100 w 102"/>
                  <a:gd name="T3" fmla="*/ 2 h 95"/>
                  <a:gd name="T4" fmla="*/ 94 w 102"/>
                  <a:gd name="T5" fmla="*/ 4 h 95"/>
                  <a:gd name="T6" fmla="*/ 94 w 102"/>
                  <a:gd name="T7" fmla="*/ 5 h 95"/>
                  <a:gd name="T8" fmla="*/ 80 w 102"/>
                  <a:gd name="T9" fmla="*/ 13 h 95"/>
                  <a:gd name="T10" fmla="*/ 80 w 102"/>
                  <a:gd name="T11" fmla="*/ 15 h 95"/>
                  <a:gd name="T12" fmla="*/ 0 w 102"/>
                  <a:gd name="T13" fmla="*/ 87 h 95"/>
                  <a:gd name="T14" fmla="*/ 0 w 102"/>
                  <a:gd name="T15" fmla="*/ 95 h 95"/>
                  <a:gd name="T16" fmla="*/ 102 w 102"/>
                  <a:gd name="T17" fmla="*/ 0 h 95"/>
                  <a:gd name="T18" fmla="*/ 100 w 102"/>
                  <a:gd name="T19" fmla="*/ 0 h 95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02"/>
                  <a:gd name="T31" fmla="*/ 0 h 95"/>
                  <a:gd name="T32" fmla="*/ 102 w 102"/>
                  <a:gd name="T33" fmla="*/ 95 h 95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02" h="95">
                    <a:moveTo>
                      <a:pt x="100" y="0"/>
                    </a:moveTo>
                    <a:lnTo>
                      <a:pt x="100" y="2"/>
                    </a:lnTo>
                    <a:lnTo>
                      <a:pt x="94" y="4"/>
                    </a:lnTo>
                    <a:lnTo>
                      <a:pt x="94" y="5"/>
                    </a:lnTo>
                    <a:lnTo>
                      <a:pt x="80" y="13"/>
                    </a:lnTo>
                    <a:lnTo>
                      <a:pt x="80" y="15"/>
                    </a:lnTo>
                    <a:lnTo>
                      <a:pt x="0" y="87"/>
                    </a:lnTo>
                    <a:lnTo>
                      <a:pt x="0" y="95"/>
                    </a:lnTo>
                    <a:lnTo>
                      <a:pt x="102" y="0"/>
                    </a:lnTo>
                    <a:lnTo>
                      <a:pt x="10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87" name="Freeform 87"/>
              <p:cNvSpPr>
                <a:spLocks/>
              </p:cNvSpPr>
              <p:nvPr/>
            </p:nvSpPr>
            <p:spPr bwMode="auto">
              <a:xfrm>
                <a:off x="2242" y="1614"/>
                <a:ext cx="203" cy="190"/>
              </a:xfrm>
              <a:custGeom>
                <a:avLst/>
                <a:gdLst>
                  <a:gd name="T0" fmla="*/ 198 w 203"/>
                  <a:gd name="T1" fmla="*/ 0 h 190"/>
                  <a:gd name="T2" fmla="*/ 198 w 203"/>
                  <a:gd name="T3" fmla="*/ 1 h 190"/>
                  <a:gd name="T4" fmla="*/ 0 w 203"/>
                  <a:gd name="T5" fmla="*/ 183 h 190"/>
                  <a:gd name="T6" fmla="*/ 0 w 203"/>
                  <a:gd name="T7" fmla="*/ 190 h 190"/>
                  <a:gd name="T8" fmla="*/ 203 w 203"/>
                  <a:gd name="T9" fmla="*/ 4 h 190"/>
                  <a:gd name="T10" fmla="*/ 203 w 203"/>
                  <a:gd name="T11" fmla="*/ 1 h 190"/>
                  <a:gd name="T12" fmla="*/ 200 w 203"/>
                  <a:gd name="T13" fmla="*/ 1 h 190"/>
                  <a:gd name="T14" fmla="*/ 200 w 203"/>
                  <a:gd name="T15" fmla="*/ 0 h 190"/>
                  <a:gd name="T16" fmla="*/ 198 w 203"/>
                  <a:gd name="T17" fmla="*/ 0 h 19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03"/>
                  <a:gd name="T28" fmla="*/ 0 h 190"/>
                  <a:gd name="T29" fmla="*/ 203 w 203"/>
                  <a:gd name="T30" fmla="*/ 190 h 19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03" h="190">
                    <a:moveTo>
                      <a:pt x="198" y="0"/>
                    </a:moveTo>
                    <a:lnTo>
                      <a:pt x="198" y="1"/>
                    </a:lnTo>
                    <a:lnTo>
                      <a:pt x="0" y="183"/>
                    </a:lnTo>
                    <a:lnTo>
                      <a:pt x="0" y="190"/>
                    </a:lnTo>
                    <a:lnTo>
                      <a:pt x="203" y="4"/>
                    </a:lnTo>
                    <a:lnTo>
                      <a:pt x="203" y="1"/>
                    </a:lnTo>
                    <a:lnTo>
                      <a:pt x="200" y="1"/>
                    </a:lnTo>
                    <a:lnTo>
                      <a:pt x="200" y="0"/>
                    </a:lnTo>
                    <a:lnTo>
                      <a:pt x="198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88" name="Freeform 88"/>
              <p:cNvSpPr>
                <a:spLocks/>
              </p:cNvSpPr>
              <p:nvPr/>
            </p:nvSpPr>
            <p:spPr bwMode="auto">
              <a:xfrm>
                <a:off x="2242" y="1631"/>
                <a:ext cx="235" cy="221"/>
              </a:xfrm>
              <a:custGeom>
                <a:avLst/>
                <a:gdLst>
                  <a:gd name="T0" fmla="*/ 230 w 235"/>
                  <a:gd name="T1" fmla="*/ 0 h 221"/>
                  <a:gd name="T2" fmla="*/ 230 w 235"/>
                  <a:gd name="T3" fmla="*/ 1 h 221"/>
                  <a:gd name="T4" fmla="*/ 0 w 235"/>
                  <a:gd name="T5" fmla="*/ 213 h 221"/>
                  <a:gd name="T6" fmla="*/ 0 w 235"/>
                  <a:gd name="T7" fmla="*/ 221 h 221"/>
                  <a:gd name="T8" fmla="*/ 235 w 235"/>
                  <a:gd name="T9" fmla="*/ 5 h 221"/>
                  <a:gd name="T10" fmla="*/ 235 w 235"/>
                  <a:gd name="T11" fmla="*/ 1 h 221"/>
                  <a:gd name="T12" fmla="*/ 232 w 235"/>
                  <a:gd name="T13" fmla="*/ 1 h 221"/>
                  <a:gd name="T14" fmla="*/ 232 w 235"/>
                  <a:gd name="T15" fmla="*/ 0 h 221"/>
                  <a:gd name="T16" fmla="*/ 230 w 235"/>
                  <a:gd name="T17" fmla="*/ 0 h 221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35"/>
                  <a:gd name="T28" fmla="*/ 0 h 221"/>
                  <a:gd name="T29" fmla="*/ 235 w 235"/>
                  <a:gd name="T30" fmla="*/ 221 h 221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35" h="221">
                    <a:moveTo>
                      <a:pt x="230" y="0"/>
                    </a:moveTo>
                    <a:lnTo>
                      <a:pt x="230" y="1"/>
                    </a:lnTo>
                    <a:lnTo>
                      <a:pt x="0" y="213"/>
                    </a:lnTo>
                    <a:lnTo>
                      <a:pt x="0" y="221"/>
                    </a:lnTo>
                    <a:lnTo>
                      <a:pt x="235" y="5"/>
                    </a:lnTo>
                    <a:lnTo>
                      <a:pt x="235" y="1"/>
                    </a:lnTo>
                    <a:lnTo>
                      <a:pt x="232" y="1"/>
                    </a:lnTo>
                    <a:lnTo>
                      <a:pt x="232" y="0"/>
                    </a:lnTo>
                    <a:lnTo>
                      <a:pt x="23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89" name="Freeform 89"/>
              <p:cNvSpPr>
                <a:spLocks/>
              </p:cNvSpPr>
              <p:nvPr/>
            </p:nvSpPr>
            <p:spPr bwMode="auto">
              <a:xfrm>
                <a:off x="2242" y="1648"/>
                <a:ext cx="268" cy="251"/>
              </a:xfrm>
              <a:custGeom>
                <a:avLst/>
                <a:gdLst>
                  <a:gd name="T0" fmla="*/ 0 w 268"/>
                  <a:gd name="T1" fmla="*/ 243 h 251"/>
                  <a:gd name="T2" fmla="*/ 265 w 268"/>
                  <a:gd name="T3" fmla="*/ 0 h 251"/>
                  <a:gd name="T4" fmla="*/ 265 w 268"/>
                  <a:gd name="T5" fmla="*/ 2 h 251"/>
                  <a:gd name="T6" fmla="*/ 268 w 268"/>
                  <a:gd name="T7" fmla="*/ 2 h 251"/>
                  <a:gd name="T8" fmla="*/ 268 w 268"/>
                  <a:gd name="T9" fmla="*/ 5 h 251"/>
                  <a:gd name="T10" fmla="*/ 0 w 268"/>
                  <a:gd name="T11" fmla="*/ 251 h 251"/>
                  <a:gd name="T12" fmla="*/ 0 w 268"/>
                  <a:gd name="T13" fmla="*/ 243 h 25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68"/>
                  <a:gd name="T22" fmla="*/ 0 h 251"/>
                  <a:gd name="T23" fmla="*/ 268 w 268"/>
                  <a:gd name="T24" fmla="*/ 251 h 25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68" h="251">
                    <a:moveTo>
                      <a:pt x="0" y="243"/>
                    </a:moveTo>
                    <a:lnTo>
                      <a:pt x="265" y="0"/>
                    </a:lnTo>
                    <a:lnTo>
                      <a:pt x="265" y="2"/>
                    </a:lnTo>
                    <a:lnTo>
                      <a:pt x="268" y="2"/>
                    </a:lnTo>
                    <a:lnTo>
                      <a:pt x="268" y="5"/>
                    </a:lnTo>
                    <a:lnTo>
                      <a:pt x="0" y="251"/>
                    </a:lnTo>
                    <a:lnTo>
                      <a:pt x="0" y="243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90" name="Freeform 90"/>
              <p:cNvSpPr>
                <a:spLocks/>
              </p:cNvSpPr>
              <p:nvPr/>
            </p:nvSpPr>
            <p:spPr bwMode="auto">
              <a:xfrm>
                <a:off x="2250" y="1666"/>
                <a:ext cx="292" cy="268"/>
              </a:xfrm>
              <a:custGeom>
                <a:avLst/>
                <a:gdLst>
                  <a:gd name="T0" fmla="*/ 286 w 292"/>
                  <a:gd name="T1" fmla="*/ 0 h 268"/>
                  <a:gd name="T2" fmla="*/ 286 w 292"/>
                  <a:gd name="T3" fmla="*/ 1 h 268"/>
                  <a:gd name="T4" fmla="*/ 0 w 292"/>
                  <a:gd name="T5" fmla="*/ 263 h 268"/>
                  <a:gd name="T6" fmla="*/ 0 w 292"/>
                  <a:gd name="T7" fmla="*/ 266 h 268"/>
                  <a:gd name="T8" fmla="*/ 5 w 292"/>
                  <a:gd name="T9" fmla="*/ 268 h 268"/>
                  <a:gd name="T10" fmla="*/ 5 w 292"/>
                  <a:gd name="T11" fmla="*/ 266 h 268"/>
                  <a:gd name="T12" fmla="*/ 292 w 292"/>
                  <a:gd name="T13" fmla="*/ 1 h 268"/>
                  <a:gd name="T14" fmla="*/ 289 w 292"/>
                  <a:gd name="T15" fmla="*/ 1 h 268"/>
                  <a:gd name="T16" fmla="*/ 289 w 292"/>
                  <a:gd name="T17" fmla="*/ 0 h 268"/>
                  <a:gd name="T18" fmla="*/ 286 w 292"/>
                  <a:gd name="T19" fmla="*/ 0 h 268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92"/>
                  <a:gd name="T31" fmla="*/ 0 h 268"/>
                  <a:gd name="T32" fmla="*/ 292 w 292"/>
                  <a:gd name="T33" fmla="*/ 268 h 268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92" h="268">
                    <a:moveTo>
                      <a:pt x="286" y="0"/>
                    </a:moveTo>
                    <a:lnTo>
                      <a:pt x="286" y="1"/>
                    </a:lnTo>
                    <a:lnTo>
                      <a:pt x="0" y="263"/>
                    </a:lnTo>
                    <a:lnTo>
                      <a:pt x="0" y="266"/>
                    </a:lnTo>
                    <a:lnTo>
                      <a:pt x="5" y="268"/>
                    </a:lnTo>
                    <a:lnTo>
                      <a:pt x="5" y="266"/>
                    </a:lnTo>
                    <a:lnTo>
                      <a:pt x="292" y="1"/>
                    </a:lnTo>
                    <a:lnTo>
                      <a:pt x="289" y="1"/>
                    </a:lnTo>
                    <a:lnTo>
                      <a:pt x="289" y="0"/>
                    </a:lnTo>
                    <a:lnTo>
                      <a:pt x="286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91" name="Freeform 91"/>
              <p:cNvSpPr>
                <a:spLocks/>
              </p:cNvSpPr>
              <p:nvPr/>
            </p:nvSpPr>
            <p:spPr bwMode="auto">
              <a:xfrm>
                <a:off x="2283" y="1683"/>
                <a:ext cx="292" cy="268"/>
              </a:xfrm>
              <a:custGeom>
                <a:avLst/>
                <a:gdLst>
                  <a:gd name="T0" fmla="*/ 285 w 292"/>
                  <a:gd name="T1" fmla="*/ 0 h 268"/>
                  <a:gd name="T2" fmla="*/ 285 w 292"/>
                  <a:gd name="T3" fmla="*/ 2 h 268"/>
                  <a:gd name="T4" fmla="*/ 0 w 292"/>
                  <a:gd name="T5" fmla="*/ 263 h 268"/>
                  <a:gd name="T6" fmla="*/ 0 w 292"/>
                  <a:gd name="T7" fmla="*/ 267 h 268"/>
                  <a:gd name="T8" fmla="*/ 5 w 292"/>
                  <a:gd name="T9" fmla="*/ 268 h 268"/>
                  <a:gd name="T10" fmla="*/ 5 w 292"/>
                  <a:gd name="T11" fmla="*/ 267 h 268"/>
                  <a:gd name="T12" fmla="*/ 292 w 292"/>
                  <a:gd name="T13" fmla="*/ 2 h 268"/>
                  <a:gd name="T14" fmla="*/ 288 w 292"/>
                  <a:gd name="T15" fmla="*/ 2 h 268"/>
                  <a:gd name="T16" fmla="*/ 288 w 292"/>
                  <a:gd name="T17" fmla="*/ 0 h 268"/>
                  <a:gd name="T18" fmla="*/ 285 w 292"/>
                  <a:gd name="T19" fmla="*/ 0 h 268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92"/>
                  <a:gd name="T31" fmla="*/ 0 h 268"/>
                  <a:gd name="T32" fmla="*/ 292 w 292"/>
                  <a:gd name="T33" fmla="*/ 268 h 268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92" h="268">
                    <a:moveTo>
                      <a:pt x="285" y="0"/>
                    </a:moveTo>
                    <a:lnTo>
                      <a:pt x="285" y="2"/>
                    </a:lnTo>
                    <a:lnTo>
                      <a:pt x="0" y="263"/>
                    </a:lnTo>
                    <a:lnTo>
                      <a:pt x="0" y="267"/>
                    </a:lnTo>
                    <a:lnTo>
                      <a:pt x="5" y="268"/>
                    </a:lnTo>
                    <a:lnTo>
                      <a:pt x="5" y="267"/>
                    </a:lnTo>
                    <a:lnTo>
                      <a:pt x="292" y="2"/>
                    </a:lnTo>
                    <a:lnTo>
                      <a:pt x="288" y="2"/>
                    </a:lnTo>
                    <a:lnTo>
                      <a:pt x="288" y="0"/>
                    </a:lnTo>
                    <a:lnTo>
                      <a:pt x="285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92" name="Freeform 92"/>
              <p:cNvSpPr>
                <a:spLocks/>
              </p:cNvSpPr>
              <p:nvPr/>
            </p:nvSpPr>
            <p:spPr bwMode="auto">
              <a:xfrm>
                <a:off x="2313" y="1700"/>
                <a:ext cx="293" cy="268"/>
              </a:xfrm>
              <a:custGeom>
                <a:avLst/>
                <a:gdLst>
                  <a:gd name="T0" fmla="*/ 286 w 293"/>
                  <a:gd name="T1" fmla="*/ 0 h 268"/>
                  <a:gd name="T2" fmla="*/ 286 w 293"/>
                  <a:gd name="T3" fmla="*/ 2 h 268"/>
                  <a:gd name="T4" fmla="*/ 0 w 293"/>
                  <a:gd name="T5" fmla="*/ 264 h 268"/>
                  <a:gd name="T6" fmla="*/ 0 w 293"/>
                  <a:gd name="T7" fmla="*/ 267 h 268"/>
                  <a:gd name="T8" fmla="*/ 4 w 293"/>
                  <a:gd name="T9" fmla="*/ 267 h 268"/>
                  <a:gd name="T10" fmla="*/ 4 w 293"/>
                  <a:gd name="T11" fmla="*/ 268 h 268"/>
                  <a:gd name="T12" fmla="*/ 293 w 293"/>
                  <a:gd name="T13" fmla="*/ 3 h 268"/>
                  <a:gd name="T14" fmla="*/ 291 w 293"/>
                  <a:gd name="T15" fmla="*/ 0 h 268"/>
                  <a:gd name="T16" fmla="*/ 286 w 293"/>
                  <a:gd name="T17" fmla="*/ 0 h 26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3"/>
                  <a:gd name="T28" fmla="*/ 0 h 268"/>
                  <a:gd name="T29" fmla="*/ 293 w 293"/>
                  <a:gd name="T30" fmla="*/ 268 h 26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3" h="268">
                    <a:moveTo>
                      <a:pt x="286" y="0"/>
                    </a:moveTo>
                    <a:lnTo>
                      <a:pt x="286" y="2"/>
                    </a:lnTo>
                    <a:lnTo>
                      <a:pt x="0" y="264"/>
                    </a:lnTo>
                    <a:lnTo>
                      <a:pt x="0" y="267"/>
                    </a:lnTo>
                    <a:lnTo>
                      <a:pt x="4" y="267"/>
                    </a:lnTo>
                    <a:lnTo>
                      <a:pt x="4" y="268"/>
                    </a:lnTo>
                    <a:lnTo>
                      <a:pt x="293" y="3"/>
                    </a:lnTo>
                    <a:lnTo>
                      <a:pt x="291" y="0"/>
                    </a:lnTo>
                    <a:lnTo>
                      <a:pt x="286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93" name="Freeform 93"/>
              <p:cNvSpPr>
                <a:spLocks/>
              </p:cNvSpPr>
              <p:nvPr/>
            </p:nvSpPr>
            <p:spPr bwMode="auto">
              <a:xfrm>
                <a:off x="2378" y="1763"/>
                <a:ext cx="257" cy="240"/>
              </a:xfrm>
              <a:custGeom>
                <a:avLst/>
                <a:gdLst>
                  <a:gd name="T0" fmla="*/ 255 w 257"/>
                  <a:gd name="T1" fmla="*/ 0 h 240"/>
                  <a:gd name="T2" fmla="*/ 255 w 257"/>
                  <a:gd name="T3" fmla="*/ 2 h 240"/>
                  <a:gd name="T4" fmla="*/ 0 w 257"/>
                  <a:gd name="T5" fmla="*/ 235 h 240"/>
                  <a:gd name="T6" fmla="*/ 0 w 257"/>
                  <a:gd name="T7" fmla="*/ 239 h 240"/>
                  <a:gd name="T8" fmla="*/ 4 w 257"/>
                  <a:gd name="T9" fmla="*/ 239 h 240"/>
                  <a:gd name="T10" fmla="*/ 4 w 257"/>
                  <a:gd name="T11" fmla="*/ 240 h 240"/>
                  <a:gd name="T12" fmla="*/ 257 w 257"/>
                  <a:gd name="T13" fmla="*/ 8 h 240"/>
                  <a:gd name="T14" fmla="*/ 257 w 257"/>
                  <a:gd name="T15" fmla="*/ 0 h 240"/>
                  <a:gd name="T16" fmla="*/ 255 w 257"/>
                  <a:gd name="T17" fmla="*/ 0 h 24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57"/>
                  <a:gd name="T28" fmla="*/ 0 h 240"/>
                  <a:gd name="T29" fmla="*/ 257 w 257"/>
                  <a:gd name="T30" fmla="*/ 240 h 24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57" h="240">
                    <a:moveTo>
                      <a:pt x="255" y="0"/>
                    </a:moveTo>
                    <a:lnTo>
                      <a:pt x="255" y="2"/>
                    </a:lnTo>
                    <a:lnTo>
                      <a:pt x="0" y="235"/>
                    </a:lnTo>
                    <a:lnTo>
                      <a:pt x="0" y="239"/>
                    </a:lnTo>
                    <a:lnTo>
                      <a:pt x="4" y="239"/>
                    </a:lnTo>
                    <a:lnTo>
                      <a:pt x="4" y="240"/>
                    </a:lnTo>
                    <a:lnTo>
                      <a:pt x="257" y="8"/>
                    </a:lnTo>
                    <a:lnTo>
                      <a:pt x="257" y="0"/>
                    </a:lnTo>
                    <a:lnTo>
                      <a:pt x="255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94" name="Freeform 94"/>
              <p:cNvSpPr>
                <a:spLocks/>
              </p:cNvSpPr>
              <p:nvPr/>
            </p:nvSpPr>
            <p:spPr bwMode="auto">
              <a:xfrm>
                <a:off x="2411" y="1811"/>
                <a:ext cx="224" cy="210"/>
              </a:xfrm>
              <a:custGeom>
                <a:avLst/>
                <a:gdLst>
                  <a:gd name="T0" fmla="*/ 222 w 224"/>
                  <a:gd name="T1" fmla="*/ 0 h 210"/>
                  <a:gd name="T2" fmla="*/ 222 w 224"/>
                  <a:gd name="T3" fmla="*/ 1 h 210"/>
                  <a:gd name="T4" fmla="*/ 0 w 224"/>
                  <a:gd name="T5" fmla="*/ 205 h 210"/>
                  <a:gd name="T6" fmla="*/ 0 w 224"/>
                  <a:gd name="T7" fmla="*/ 208 h 210"/>
                  <a:gd name="T8" fmla="*/ 3 w 224"/>
                  <a:gd name="T9" fmla="*/ 208 h 210"/>
                  <a:gd name="T10" fmla="*/ 3 w 224"/>
                  <a:gd name="T11" fmla="*/ 210 h 210"/>
                  <a:gd name="T12" fmla="*/ 224 w 224"/>
                  <a:gd name="T13" fmla="*/ 8 h 210"/>
                  <a:gd name="T14" fmla="*/ 224 w 224"/>
                  <a:gd name="T15" fmla="*/ 0 h 210"/>
                  <a:gd name="T16" fmla="*/ 222 w 224"/>
                  <a:gd name="T17" fmla="*/ 0 h 21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24"/>
                  <a:gd name="T28" fmla="*/ 0 h 210"/>
                  <a:gd name="T29" fmla="*/ 224 w 224"/>
                  <a:gd name="T30" fmla="*/ 210 h 21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24" h="210">
                    <a:moveTo>
                      <a:pt x="222" y="0"/>
                    </a:moveTo>
                    <a:lnTo>
                      <a:pt x="222" y="1"/>
                    </a:lnTo>
                    <a:lnTo>
                      <a:pt x="0" y="205"/>
                    </a:lnTo>
                    <a:lnTo>
                      <a:pt x="0" y="208"/>
                    </a:lnTo>
                    <a:lnTo>
                      <a:pt x="3" y="208"/>
                    </a:lnTo>
                    <a:lnTo>
                      <a:pt x="3" y="210"/>
                    </a:lnTo>
                    <a:lnTo>
                      <a:pt x="224" y="8"/>
                    </a:lnTo>
                    <a:lnTo>
                      <a:pt x="224" y="0"/>
                    </a:lnTo>
                    <a:lnTo>
                      <a:pt x="222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95" name="Freeform 95"/>
              <p:cNvSpPr>
                <a:spLocks/>
              </p:cNvSpPr>
              <p:nvPr/>
            </p:nvSpPr>
            <p:spPr bwMode="auto">
              <a:xfrm>
                <a:off x="2457" y="1858"/>
                <a:ext cx="178" cy="164"/>
              </a:xfrm>
              <a:custGeom>
                <a:avLst/>
                <a:gdLst>
                  <a:gd name="T0" fmla="*/ 0 w 178"/>
                  <a:gd name="T1" fmla="*/ 163 h 164"/>
                  <a:gd name="T2" fmla="*/ 178 w 178"/>
                  <a:gd name="T3" fmla="*/ 0 h 164"/>
                  <a:gd name="T4" fmla="*/ 178 w 178"/>
                  <a:gd name="T5" fmla="*/ 8 h 164"/>
                  <a:gd name="T6" fmla="*/ 17 w 178"/>
                  <a:gd name="T7" fmla="*/ 155 h 164"/>
                  <a:gd name="T8" fmla="*/ 14 w 178"/>
                  <a:gd name="T9" fmla="*/ 158 h 164"/>
                  <a:gd name="T10" fmla="*/ 7 w 178"/>
                  <a:gd name="T11" fmla="*/ 159 h 164"/>
                  <a:gd name="T12" fmla="*/ 7 w 178"/>
                  <a:gd name="T13" fmla="*/ 161 h 164"/>
                  <a:gd name="T14" fmla="*/ 3 w 178"/>
                  <a:gd name="T15" fmla="*/ 161 h 164"/>
                  <a:gd name="T16" fmla="*/ 3 w 178"/>
                  <a:gd name="T17" fmla="*/ 163 h 164"/>
                  <a:gd name="T18" fmla="*/ 0 w 178"/>
                  <a:gd name="T19" fmla="*/ 164 h 164"/>
                  <a:gd name="T20" fmla="*/ 0 w 178"/>
                  <a:gd name="T21" fmla="*/ 163 h 164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78"/>
                  <a:gd name="T34" fmla="*/ 0 h 164"/>
                  <a:gd name="T35" fmla="*/ 178 w 178"/>
                  <a:gd name="T36" fmla="*/ 164 h 164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78" h="164">
                    <a:moveTo>
                      <a:pt x="0" y="163"/>
                    </a:moveTo>
                    <a:lnTo>
                      <a:pt x="178" y="0"/>
                    </a:lnTo>
                    <a:lnTo>
                      <a:pt x="178" y="8"/>
                    </a:lnTo>
                    <a:lnTo>
                      <a:pt x="17" y="155"/>
                    </a:lnTo>
                    <a:lnTo>
                      <a:pt x="14" y="158"/>
                    </a:lnTo>
                    <a:lnTo>
                      <a:pt x="7" y="159"/>
                    </a:lnTo>
                    <a:lnTo>
                      <a:pt x="7" y="161"/>
                    </a:lnTo>
                    <a:lnTo>
                      <a:pt x="3" y="161"/>
                    </a:lnTo>
                    <a:lnTo>
                      <a:pt x="3" y="163"/>
                    </a:lnTo>
                    <a:lnTo>
                      <a:pt x="0" y="164"/>
                    </a:lnTo>
                    <a:lnTo>
                      <a:pt x="0" y="163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96" name="Freeform 96"/>
              <p:cNvSpPr>
                <a:spLocks/>
              </p:cNvSpPr>
              <p:nvPr/>
            </p:nvSpPr>
            <p:spPr bwMode="auto">
              <a:xfrm>
                <a:off x="2575" y="1904"/>
                <a:ext cx="60" cy="55"/>
              </a:xfrm>
              <a:custGeom>
                <a:avLst/>
                <a:gdLst>
                  <a:gd name="T0" fmla="*/ 58 w 60"/>
                  <a:gd name="T1" fmla="*/ 0 h 55"/>
                  <a:gd name="T2" fmla="*/ 58 w 60"/>
                  <a:gd name="T3" fmla="*/ 1 h 55"/>
                  <a:gd name="T4" fmla="*/ 0 w 60"/>
                  <a:gd name="T5" fmla="*/ 55 h 55"/>
                  <a:gd name="T6" fmla="*/ 7 w 60"/>
                  <a:gd name="T7" fmla="*/ 52 h 55"/>
                  <a:gd name="T8" fmla="*/ 7 w 60"/>
                  <a:gd name="T9" fmla="*/ 50 h 55"/>
                  <a:gd name="T10" fmla="*/ 14 w 60"/>
                  <a:gd name="T11" fmla="*/ 49 h 55"/>
                  <a:gd name="T12" fmla="*/ 14 w 60"/>
                  <a:gd name="T13" fmla="*/ 47 h 55"/>
                  <a:gd name="T14" fmla="*/ 17 w 60"/>
                  <a:gd name="T15" fmla="*/ 47 h 55"/>
                  <a:gd name="T16" fmla="*/ 17 w 60"/>
                  <a:gd name="T17" fmla="*/ 46 h 55"/>
                  <a:gd name="T18" fmla="*/ 60 w 60"/>
                  <a:gd name="T19" fmla="*/ 8 h 55"/>
                  <a:gd name="T20" fmla="*/ 60 w 60"/>
                  <a:gd name="T21" fmla="*/ 0 h 55"/>
                  <a:gd name="T22" fmla="*/ 58 w 60"/>
                  <a:gd name="T23" fmla="*/ 0 h 55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60"/>
                  <a:gd name="T37" fmla="*/ 0 h 55"/>
                  <a:gd name="T38" fmla="*/ 60 w 60"/>
                  <a:gd name="T39" fmla="*/ 55 h 55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60" h="55">
                    <a:moveTo>
                      <a:pt x="58" y="0"/>
                    </a:moveTo>
                    <a:lnTo>
                      <a:pt x="58" y="1"/>
                    </a:lnTo>
                    <a:lnTo>
                      <a:pt x="0" y="55"/>
                    </a:lnTo>
                    <a:lnTo>
                      <a:pt x="7" y="52"/>
                    </a:lnTo>
                    <a:lnTo>
                      <a:pt x="7" y="50"/>
                    </a:lnTo>
                    <a:lnTo>
                      <a:pt x="14" y="49"/>
                    </a:lnTo>
                    <a:lnTo>
                      <a:pt x="14" y="47"/>
                    </a:lnTo>
                    <a:lnTo>
                      <a:pt x="17" y="47"/>
                    </a:lnTo>
                    <a:lnTo>
                      <a:pt x="17" y="46"/>
                    </a:lnTo>
                    <a:lnTo>
                      <a:pt x="60" y="8"/>
                    </a:lnTo>
                    <a:lnTo>
                      <a:pt x="60" y="0"/>
                    </a:lnTo>
                    <a:lnTo>
                      <a:pt x="58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97" name="Freeform 97"/>
              <p:cNvSpPr>
                <a:spLocks/>
              </p:cNvSpPr>
              <p:nvPr/>
            </p:nvSpPr>
            <p:spPr bwMode="auto">
              <a:xfrm>
                <a:off x="2532" y="1662"/>
                <a:ext cx="103" cy="95"/>
              </a:xfrm>
              <a:custGeom>
                <a:avLst/>
                <a:gdLst>
                  <a:gd name="T0" fmla="*/ 0 w 103"/>
                  <a:gd name="T1" fmla="*/ 0 h 95"/>
                  <a:gd name="T2" fmla="*/ 103 w 103"/>
                  <a:gd name="T3" fmla="*/ 95 h 95"/>
                  <a:gd name="T4" fmla="*/ 103 w 103"/>
                  <a:gd name="T5" fmla="*/ 87 h 95"/>
                  <a:gd name="T6" fmla="*/ 101 w 103"/>
                  <a:gd name="T7" fmla="*/ 87 h 95"/>
                  <a:gd name="T8" fmla="*/ 19 w 103"/>
                  <a:gd name="T9" fmla="*/ 10 h 95"/>
                  <a:gd name="T10" fmla="*/ 16 w 103"/>
                  <a:gd name="T11" fmla="*/ 10 h 95"/>
                  <a:gd name="T12" fmla="*/ 14 w 103"/>
                  <a:gd name="T13" fmla="*/ 7 h 95"/>
                  <a:gd name="T14" fmla="*/ 10 w 103"/>
                  <a:gd name="T15" fmla="*/ 7 h 95"/>
                  <a:gd name="T16" fmla="*/ 10 w 103"/>
                  <a:gd name="T17" fmla="*/ 5 h 95"/>
                  <a:gd name="T18" fmla="*/ 7 w 103"/>
                  <a:gd name="T19" fmla="*/ 5 h 95"/>
                  <a:gd name="T20" fmla="*/ 7 w 103"/>
                  <a:gd name="T21" fmla="*/ 4 h 95"/>
                  <a:gd name="T22" fmla="*/ 4 w 103"/>
                  <a:gd name="T23" fmla="*/ 4 h 95"/>
                  <a:gd name="T24" fmla="*/ 2 w 103"/>
                  <a:gd name="T25" fmla="*/ 0 h 95"/>
                  <a:gd name="T26" fmla="*/ 0 w 103"/>
                  <a:gd name="T27" fmla="*/ 0 h 95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103"/>
                  <a:gd name="T43" fmla="*/ 0 h 95"/>
                  <a:gd name="T44" fmla="*/ 103 w 103"/>
                  <a:gd name="T45" fmla="*/ 95 h 95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103" h="95">
                    <a:moveTo>
                      <a:pt x="0" y="0"/>
                    </a:moveTo>
                    <a:lnTo>
                      <a:pt x="103" y="95"/>
                    </a:lnTo>
                    <a:lnTo>
                      <a:pt x="103" y="87"/>
                    </a:lnTo>
                    <a:lnTo>
                      <a:pt x="101" y="87"/>
                    </a:lnTo>
                    <a:lnTo>
                      <a:pt x="19" y="10"/>
                    </a:lnTo>
                    <a:lnTo>
                      <a:pt x="16" y="10"/>
                    </a:lnTo>
                    <a:lnTo>
                      <a:pt x="14" y="7"/>
                    </a:lnTo>
                    <a:lnTo>
                      <a:pt x="10" y="7"/>
                    </a:lnTo>
                    <a:lnTo>
                      <a:pt x="10" y="5"/>
                    </a:lnTo>
                    <a:lnTo>
                      <a:pt x="7" y="5"/>
                    </a:lnTo>
                    <a:lnTo>
                      <a:pt x="7" y="4"/>
                    </a:lnTo>
                    <a:lnTo>
                      <a:pt x="4" y="4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98" name="Freeform 98"/>
              <p:cNvSpPr>
                <a:spLocks/>
              </p:cNvSpPr>
              <p:nvPr/>
            </p:nvSpPr>
            <p:spPr bwMode="auto">
              <a:xfrm>
                <a:off x="2430" y="1614"/>
                <a:ext cx="205" cy="190"/>
              </a:xfrm>
              <a:custGeom>
                <a:avLst/>
                <a:gdLst>
                  <a:gd name="T0" fmla="*/ 3 w 205"/>
                  <a:gd name="T1" fmla="*/ 0 h 190"/>
                  <a:gd name="T2" fmla="*/ 3 w 205"/>
                  <a:gd name="T3" fmla="*/ 1 h 190"/>
                  <a:gd name="T4" fmla="*/ 0 w 205"/>
                  <a:gd name="T5" fmla="*/ 1 h 190"/>
                  <a:gd name="T6" fmla="*/ 205 w 205"/>
                  <a:gd name="T7" fmla="*/ 190 h 190"/>
                  <a:gd name="T8" fmla="*/ 205 w 205"/>
                  <a:gd name="T9" fmla="*/ 183 h 190"/>
                  <a:gd name="T10" fmla="*/ 203 w 205"/>
                  <a:gd name="T11" fmla="*/ 183 h 190"/>
                  <a:gd name="T12" fmla="*/ 6 w 205"/>
                  <a:gd name="T13" fmla="*/ 0 h 190"/>
                  <a:gd name="T14" fmla="*/ 3 w 205"/>
                  <a:gd name="T15" fmla="*/ 0 h 19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05"/>
                  <a:gd name="T25" fmla="*/ 0 h 190"/>
                  <a:gd name="T26" fmla="*/ 205 w 205"/>
                  <a:gd name="T27" fmla="*/ 190 h 19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05" h="190">
                    <a:moveTo>
                      <a:pt x="3" y="0"/>
                    </a:moveTo>
                    <a:lnTo>
                      <a:pt x="3" y="1"/>
                    </a:lnTo>
                    <a:lnTo>
                      <a:pt x="0" y="1"/>
                    </a:lnTo>
                    <a:lnTo>
                      <a:pt x="205" y="190"/>
                    </a:lnTo>
                    <a:lnTo>
                      <a:pt x="205" y="183"/>
                    </a:lnTo>
                    <a:lnTo>
                      <a:pt x="203" y="183"/>
                    </a:lnTo>
                    <a:lnTo>
                      <a:pt x="6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99" name="Freeform 99"/>
              <p:cNvSpPr>
                <a:spLocks/>
              </p:cNvSpPr>
              <p:nvPr/>
            </p:nvSpPr>
            <p:spPr bwMode="auto">
              <a:xfrm>
                <a:off x="2397" y="1631"/>
                <a:ext cx="238" cy="221"/>
              </a:xfrm>
              <a:custGeom>
                <a:avLst/>
                <a:gdLst>
                  <a:gd name="T0" fmla="*/ 4 w 238"/>
                  <a:gd name="T1" fmla="*/ 0 h 221"/>
                  <a:gd name="T2" fmla="*/ 4 w 238"/>
                  <a:gd name="T3" fmla="*/ 1 h 221"/>
                  <a:gd name="T4" fmla="*/ 0 w 238"/>
                  <a:gd name="T5" fmla="*/ 1 h 221"/>
                  <a:gd name="T6" fmla="*/ 238 w 238"/>
                  <a:gd name="T7" fmla="*/ 221 h 221"/>
                  <a:gd name="T8" fmla="*/ 238 w 238"/>
                  <a:gd name="T9" fmla="*/ 213 h 221"/>
                  <a:gd name="T10" fmla="*/ 236 w 238"/>
                  <a:gd name="T11" fmla="*/ 213 h 221"/>
                  <a:gd name="T12" fmla="*/ 7 w 238"/>
                  <a:gd name="T13" fmla="*/ 0 h 221"/>
                  <a:gd name="T14" fmla="*/ 4 w 238"/>
                  <a:gd name="T15" fmla="*/ 0 h 221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38"/>
                  <a:gd name="T25" fmla="*/ 0 h 221"/>
                  <a:gd name="T26" fmla="*/ 238 w 238"/>
                  <a:gd name="T27" fmla="*/ 221 h 221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38" h="221">
                    <a:moveTo>
                      <a:pt x="4" y="0"/>
                    </a:moveTo>
                    <a:lnTo>
                      <a:pt x="4" y="1"/>
                    </a:lnTo>
                    <a:lnTo>
                      <a:pt x="0" y="1"/>
                    </a:lnTo>
                    <a:lnTo>
                      <a:pt x="238" y="221"/>
                    </a:lnTo>
                    <a:lnTo>
                      <a:pt x="238" y="213"/>
                    </a:lnTo>
                    <a:lnTo>
                      <a:pt x="236" y="213"/>
                    </a:lnTo>
                    <a:lnTo>
                      <a:pt x="7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00" name="Freeform 100"/>
              <p:cNvSpPr>
                <a:spLocks/>
              </p:cNvSpPr>
              <p:nvPr/>
            </p:nvSpPr>
            <p:spPr bwMode="auto">
              <a:xfrm>
                <a:off x="2366" y="1648"/>
                <a:ext cx="269" cy="251"/>
              </a:xfrm>
              <a:custGeom>
                <a:avLst/>
                <a:gdLst>
                  <a:gd name="T0" fmla="*/ 2 w 269"/>
                  <a:gd name="T1" fmla="*/ 0 h 251"/>
                  <a:gd name="T2" fmla="*/ 0 w 269"/>
                  <a:gd name="T3" fmla="*/ 5 h 251"/>
                  <a:gd name="T4" fmla="*/ 2 w 269"/>
                  <a:gd name="T5" fmla="*/ 5 h 251"/>
                  <a:gd name="T6" fmla="*/ 269 w 269"/>
                  <a:gd name="T7" fmla="*/ 251 h 251"/>
                  <a:gd name="T8" fmla="*/ 269 w 269"/>
                  <a:gd name="T9" fmla="*/ 243 h 251"/>
                  <a:gd name="T10" fmla="*/ 267 w 269"/>
                  <a:gd name="T11" fmla="*/ 243 h 251"/>
                  <a:gd name="T12" fmla="*/ 6 w 269"/>
                  <a:gd name="T13" fmla="*/ 0 h 251"/>
                  <a:gd name="T14" fmla="*/ 2 w 269"/>
                  <a:gd name="T15" fmla="*/ 0 h 251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69"/>
                  <a:gd name="T25" fmla="*/ 0 h 251"/>
                  <a:gd name="T26" fmla="*/ 269 w 269"/>
                  <a:gd name="T27" fmla="*/ 251 h 251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69" h="251">
                    <a:moveTo>
                      <a:pt x="2" y="0"/>
                    </a:moveTo>
                    <a:lnTo>
                      <a:pt x="0" y="5"/>
                    </a:lnTo>
                    <a:lnTo>
                      <a:pt x="2" y="5"/>
                    </a:lnTo>
                    <a:lnTo>
                      <a:pt x="269" y="251"/>
                    </a:lnTo>
                    <a:lnTo>
                      <a:pt x="269" y="243"/>
                    </a:lnTo>
                    <a:lnTo>
                      <a:pt x="267" y="243"/>
                    </a:lnTo>
                    <a:lnTo>
                      <a:pt x="6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01" name="Freeform 101"/>
              <p:cNvSpPr>
                <a:spLocks/>
              </p:cNvSpPr>
              <p:nvPr/>
            </p:nvSpPr>
            <p:spPr bwMode="auto">
              <a:xfrm>
                <a:off x="2334" y="1666"/>
                <a:ext cx="292" cy="268"/>
              </a:xfrm>
              <a:custGeom>
                <a:avLst/>
                <a:gdLst>
                  <a:gd name="T0" fmla="*/ 2 w 292"/>
                  <a:gd name="T1" fmla="*/ 0 h 268"/>
                  <a:gd name="T2" fmla="*/ 0 w 292"/>
                  <a:gd name="T3" fmla="*/ 4 h 268"/>
                  <a:gd name="T4" fmla="*/ 2 w 292"/>
                  <a:gd name="T5" fmla="*/ 4 h 268"/>
                  <a:gd name="T6" fmla="*/ 285 w 292"/>
                  <a:gd name="T7" fmla="*/ 268 h 268"/>
                  <a:gd name="T8" fmla="*/ 290 w 292"/>
                  <a:gd name="T9" fmla="*/ 268 h 268"/>
                  <a:gd name="T10" fmla="*/ 290 w 292"/>
                  <a:gd name="T11" fmla="*/ 266 h 268"/>
                  <a:gd name="T12" fmla="*/ 292 w 292"/>
                  <a:gd name="T13" fmla="*/ 266 h 268"/>
                  <a:gd name="T14" fmla="*/ 5 w 292"/>
                  <a:gd name="T15" fmla="*/ 0 h 268"/>
                  <a:gd name="T16" fmla="*/ 2 w 292"/>
                  <a:gd name="T17" fmla="*/ 0 h 26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2"/>
                  <a:gd name="T28" fmla="*/ 0 h 268"/>
                  <a:gd name="T29" fmla="*/ 292 w 292"/>
                  <a:gd name="T30" fmla="*/ 268 h 26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2" h="268">
                    <a:moveTo>
                      <a:pt x="2" y="0"/>
                    </a:moveTo>
                    <a:lnTo>
                      <a:pt x="0" y="4"/>
                    </a:lnTo>
                    <a:lnTo>
                      <a:pt x="2" y="4"/>
                    </a:lnTo>
                    <a:lnTo>
                      <a:pt x="285" y="268"/>
                    </a:lnTo>
                    <a:lnTo>
                      <a:pt x="290" y="268"/>
                    </a:lnTo>
                    <a:lnTo>
                      <a:pt x="290" y="266"/>
                    </a:lnTo>
                    <a:lnTo>
                      <a:pt x="292" y="266"/>
                    </a:lnTo>
                    <a:lnTo>
                      <a:pt x="5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02" name="Freeform 102"/>
              <p:cNvSpPr>
                <a:spLocks/>
              </p:cNvSpPr>
              <p:nvPr/>
            </p:nvSpPr>
            <p:spPr bwMode="auto">
              <a:xfrm>
                <a:off x="2301" y="1683"/>
                <a:ext cx="293" cy="268"/>
              </a:xfrm>
              <a:custGeom>
                <a:avLst/>
                <a:gdLst>
                  <a:gd name="T0" fmla="*/ 4 w 293"/>
                  <a:gd name="T1" fmla="*/ 0 h 268"/>
                  <a:gd name="T2" fmla="*/ 4 w 293"/>
                  <a:gd name="T3" fmla="*/ 2 h 268"/>
                  <a:gd name="T4" fmla="*/ 0 w 293"/>
                  <a:gd name="T5" fmla="*/ 2 h 268"/>
                  <a:gd name="T6" fmla="*/ 0 w 293"/>
                  <a:gd name="T7" fmla="*/ 5 h 268"/>
                  <a:gd name="T8" fmla="*/ 2 w 293"/>
                  <a:gd name="T9" fmla="*/ 5 h 268"/>
                  <a:gd name="T10" fmla="*/ 286 w 293"/>
                  <a:gd name="T11" fmla="*/ 268 h 268"/>
                  <a:gd name="T12" fmla="*/ 291 w 293"/>
                  <a:gd name="T13" fmla="*/ 268 h 268"/>
                  <a:gd name="T14" fmla="*/ 291 w 293"/>
                  <a:gd name="T15" fmla="*/ 267 h 268"/>
                  <a:gd name="T16" fmla="*/ 293 w 293"/>
                  <a:gd name="T17" fmla="*/ 267 h 268"/>
                  <a:gd name="T18" fmla="*/ 6 w 293"/>
                  <a:gd name="T19" fmla="*/ 0 h 268"/>
                  <a:gd name="T20" fmla="*/ 4 w 293"/>
                  <a:gd name="T21" fmla="*/ 0 h 268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293"/>
                  <a:gd name="T34" fmla="*/ 0 h 268"/>
                  <a:gd name="T35" fmla="*/ 293 w 293"/>
                  <a:gd name="T36" fmla="*/ 268 h 268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293" h="268">
                    <a:moveTo>
                      <a:pt x="4" y="0"/>
                    </a:moveTo>
                    <a:lnTo>
                      <a:pt x="4" y="2"/>
                    </a:lnTo>
                    <a:lnTo>
                      <a:pt x="0" y="2"/>
                    </a:lnTo>
                    <a:lnTo>
                      <a:pt x="0" y="5"/>
                    </a:lnTo>
                    <a:lnTo>
                      <a:pt x="2" y="5"/>
                    </a:lnTo>
                    <a:lnTo>
                      <a:pt x="286" y="268"/>
                    </a:lnTo>
                    <a:lnTo>
                      <a:pt x="291" y="268"/>
                    </a:lnTo>
                    <a:lnTo>
                      <a:pt x="291" y="267"/>
                    </a:lnTo>
                    <a:lnTo>
                      <a:pt x="293" y="267"/>
                    </a:lnTo>
                    <a:lnTo>
                      <a:pt x="6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03" name="Freeform 103"/>
              <p:cNvSpPr>
                <a:spLocks/>
              </p:cNvSpPr>
              <p:nvPr/>
            </p:nvSpPr>
            <p:spPr bwMode="auto">
              <a:xfrm>
                <a:off x="2271" y="1699"/>
                <a:ext cx="292" cy="268"/>
              </a:xfrm>
              <a:custGeom>
                <a:avLst/>
                <a:gdLst>
                  <a:gd name="T0" fmla="*/ 3 w 292"/>
                  <a:gd name="T1" fmla="*/ 0 h 268"/>
                  <a:gd name="T2" fmla="*/ 3 w 292"/>
                  <a:gd name="T3" fmla="*/ 1 h 268"/>
                  <a:gd name="T4" fmla="*/ 0 w 292"/>
                  <a:gd name="T5" fmla="*/ 3 h 268"/>
                  <a:gd name="T6" fmla="*/ 285 w 292"/>
                  <a:gd name="T7" fmla="*/ 268 h 268"/>
                  <a:gd name="T8" fmla="*/ 290 w 292"/>
                  <a:gd name="T9" fmla="*/ 268 h 268"/>
                  <a:gd name="T10" fmla="*/ 290 w 292"/>
                  <a:gd name="T11" fmla="*/ 266 h 268"/>
                  <a:gd name="T12" fmla="*/ 292 w 292"/>
                  <a:gd name="T13" fmla="*/ 266 h 268"/>
                  <a:gd name="T14" fmla="*/ 5 w 292"/>
                  <a:gd name="T15" fmla="*/ 0 h 268"/>
                  <a:gd name="T16" fmla="*/ 3 w 292"/>
                  <a:gd name="T17" fmla="*/ 0 h 26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2"/>
                  <a:gd name="T28" fmla="*/ 0 h 268"/>
                  <a:gd name="T29" fmla="*/ 292 w 292"/>
                  <a:gd name="T30" fmla="*/ 268 h 26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2" h="268">
                    <a:moveTo>
                      <a:pt x="3" y="0"/>
                    </a:moveTo>
                    <a:lnTo>
                      <a:pt x="3" y="1"/>
                    </a:lnTo>
                    <a:lnTo>
                      <a:pt x="0" y="3"/>
                    </a:lnTo>
                    <a:lnTo>
                      <a:pt x="285" y="268"/>
                    </a:lnTo>
                    <a:lnTo>
                      <a:pt x="290" y="268"/>
                    </a:lnTo>
                    <a:lnTo>
                      <a:pt x="290" y="266"/>
                    </a:lnTo>
                    <a:lnTo>
                      <a:pt x="292" y="266"/>
                    </a:lnTo>
                    <a:lnTo>
                      <a:pt x="5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04" name="Freeform 104"/>
              <p:cNvSpPr>
                <a:spLocks/>
              </p:cNvSpPr>
              <p:nvPr/>
            </p:nvSpPr>
            <p:spPr bwMode="auto">
              <a:xfrm>
                <a:off x="2242" y="1716"/>
                <a:ext cx="288" cy="268"/>
              </a:xfrm>
              <a:custGeom>
                <a:avLst/>
                <a:gdLst>
                  <a:gd name="T0" fmla="*/ 0 w 288"/>
                  <a:gd name="T1" fmla="*/ 0 h 268"/>
                  <a:gd name="T2" fmla="*/ 0 w 288"/>
                  <a:gd name="T3" fmla="*/ 8 h 268"/>
                  <a:gd name="T4" fmla="*/ 1 w 288"/>
                  <a:gd name="T5" fmla="*/ 8 h 268"/>
                  <a:gd name="T6" fmla="*/ 282 w 288"/>
                  <a:gd name="T7" fmla="*/ 268 h 268"/>
                  <a:gd name="T8" fmla="*/ 287 w 288"/>
                  <a:gd name="T9" fmla="*/ 268 h 268"/>
                  <a:gd name="T10" fmla="*/ 287 w 288"/>
                  <a:gd name="T11" fmla="*/ 267 h 268"/>
                  <a:gd name="T12" fmla="*/ 288 w 288"/>
                  <a:gd name="T13" fmla="*/ 267 h 268"/>
                  <a:gd name="T14" fmla="*/ 1 w 288"/>
                  <a:gd name="T15" fmla="*/ 0 h 268"/>
                  <a:gd name="T16" fmla="*/ 0 w 288"/>
                  <a:gd name="T17" fmla="*/ 0 h 26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88"/>
                  <a:gd name="T28" fmla="*/ 0 h 268"/>
                  <a:gd name="T29" fmla="*/ 288 w 288"/>
                  <a:gd name="T30" fmla="*/ 268 h 26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88" h="268">
                    <a:moveTo>
                      <a:pt x="0" y="0"/>
                    </a:moveTo>
                    <a:lnTo>
                      <a:pt x="0" y="8"/>
                    </a:lnTo>
                    <a:lnTo>
                      <a:pt x="1" y="8"/>
                    </a:lnTo>
                    <a:lnTo>
                      <a:pt x="282" y="268"/>
                    </a:lnTo>
                    <a:lnTo>
                      <a:pt x="287" y="268"/>
                    </a:lnTo>
                    <a:lnTo>
                      <a:pt x="287" y="267"/>
                    </a:lnTo>
                    <a:lnTo>
                      <a:pt x="288" y="267"/>
                    </a:ln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05" name="Freeform 105"/>
              <p:cNvSpPr>
                <a:spLocks/>
              </p:cNvSpPr>
              <p:nvPr/>
            </p:nvSpPr>
            <p:spPr bwMode="auto">
              <a:xfrm>
                <a:off x="2242" y="1763"/>
                <a:ext cx="256" cy="239"/>
              </a:xfrm>
              <a:custGeom>
                <a:avLst/>
                <a:gdLst>
                  <a:gd name="T0" fmla="*/ 0 w 256"/>
                  <a:gd name="T1" fmla="*/ 0 h 239"/>
                  <a:gd name="T2" fmla="*/ 0 w 256"/>
                  <a:gd name="T3" fmla="*/ 8 h 239"/>
                  <a:gd name="T4" fmla="*/ 1 w 256"/>
                  <a:gd name="T5" fmla="*/ 8 h 239"/>
                  <a:gd name="T6" fmla="*/ 249 w 256"/>
                  <a:gd name="T7" fmla="*/ 239 h 239"/>
                  <a:gd name="T8" fmla="*/ 254 w 256"/>
                  <a:gd name="T9" fmla="*/ 239 h 239"/>
                  <a:gd name="T10" fmla="*/ 254 w 256"/>
                  <a:gd name="T11" fmla="*/ 237 h 239"/>
                  <a:gd name="T12" fmla="*/ 256 w 256"/>
                  <a:gd name="T13" fmla="*/ 237 h 239"/>
                  <a:gd name="T14" fmla="*/ 1 w 256"/>
                  <a:gd name="T15" fmla="*/ 0 h 239"/>
                  <a:gd name="T16" fmla="*/ 0 w 256"/>
                  <a:gd name="T17" fmla="*/ 0 h 23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56"/>
                  <a:gd name="T28" fmla="*/ 0 h 239"/>
                  <a:gd name="T29" fmla="*/ 256 w 256"/>
                  <a:gd name="T30" fmla="*/ 239 h 239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56" h="239">
                    <a:moveTo>
                      <a:pt x="0" y="0"/>
                    </a:moveTo>
                    <a:lnTo>
                      <a:pt x="0" y="8"/>
                    </a:lnTo>
                    <a:lnTo>
                      <a:pt x="1" y="8"/>
                    </a:lnTo>
                    <a:lnTo>
                      <a:pt x="249" y="239"/>
                    </a:lnTo>
                    <a:lnTo>
                      <a:pt x="254" y="239"/>
                    </a:lnTo>
                    <a:lnTo>
                      <a:pt x="254" y="237"/>
                    </a:lnTo>
                    <a:lnTo>
                      <a:pt x="256" y="237"/>
                    </a:ln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06" name="Freeform 106"/>
              <p:cNvSpPr>
                <a:spLocks/>
              </p:cNvSpPr>
              <p:nvPr/>
            </p:nvSpPr>
            <p:spPr bwMode="auto">
              <a:xfrm>
                <a:off x="2242" y="1811"/>
                <a:ext cx="224" cy="208"/>
              </a:xfrm>
              <a:custGeom>
                <a:avLst/>
                <a:gdLst>
                  <a:gd name="T0" fmla="*/ 0 w 224"/>
                  <a:gd name="T1" fmla="*/ 0 h 208"/>
                  <a:gd name="T2" fmla="*/ 0 w 224"/>
                  <a:gd name="T3" fmla="*/ 8 h 208"/>
                  <a:gd name="T4" fmla="*/ 1 w 224"/>
                  <a:gd name="T5" fmla="*/ 8 h 208"/>
                  <a:gd name="T6" fmla="*/ 217 w 224"/>
                  <a:gd name="T7" fmla="*/ 208 h 208"/>
                  <a:gd name="T8" fmla="*/ 222 w 224"/>
                  <a:gd name="T9" fmla="*/ 208 h 208"/>
                  <a:gd name="T10" fmla="*/ 222 w 224"/>
                  <a:gd name="T11" fmla="*/ 206 h 208"/>
                  <a:gd name="T12" fmla="*/ 224 w 224"/>
                  <a:gd name="T13" fmla="*/ 206 h 208"/>
                  <a:gd name="T14" fmla="*/ 1 w 224"/>
                  <a:gd name="T15" fmla="*/ 0 h 208"/>
                  <a:gd name="T16" fmla="*/ 0 w 224"/>
                  <a:gd name="T17" fmla="*/ 0 h 20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24"/>
                  <a:gd name="T28" fmla="*/ 0 h 208"/>
                  <a:gd name="T29" fmla="*/ 224 w 224"/>
                  <a:gd name="T30" fmla="*/ 208 h 20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24" h="208">
                    <a:moveTo>
                      <a:pt x="0" y="0"/>
                    </a:moveTo>
                    <a:lnTo>
                      <a:pt x="0" y="8"/>
                    </a:lnTo>
                    <a:lnTo>
                      <a:pt x="1" y="8"/>
                    </a:lnTo>
                    <a:lnTo>
                      <a:pt x="217" y="208"/>
                    </a:lnTo>
                    <a:lnTo>
                      <a:pt x="222" y="208"/>
                    </a:lnTo>
                    <a:lnTo>
                      <a:pt x="222" y="206"/>
                    </a:lnTo>
                    <a:lnTo>
                      <a:pt x="224" y="206"/>
                    </a:ln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07" name="Freeform 107"/>
              <p:cNvSpPr>
                <a:spLocks/>
              </p:cNvSpPr>
              <p:nvPr/>
            </p:nvSpPr>
            <p:spPr bwMode="auto">
              <a:xfrm>
                <a:off x="2242" y="1858"/>
                <a:ext cx="179" cy="166"/>
              </a:xfrm>
              <a:custGeom>
                <a:avLst/>
                <a:gdLst>
                  <a:gd name="T0" fmla="*/ 0 w 179"/>
                  <a:gd name="T1" fmla="*/ 0 h 166"/>
                  <a:gd name="T2" fmla="*/ 0 w 179"/>
                  <a:gd name="T3" fmla="*/ 8 h 166"/>
                  <a:gd name="T4" fmla="*/ 1 w 179"/>
                  <a:gd name="T5" fmla="*/ 8 h 166"/>
                  <a:gd name="T6" fmla="*/ 160 w 179"/>
                  <a:gd name="T7" fmla="*/ 156 h 166"/>
                  <a:gd name="T8" fmla="*/ 164 w 179"/>
                  <a:gd name="T9" fmla="*/ 156 h 166"/>
                  <a:gd name="T10" fmla="*/ 165 w 179"/>
                  <a:gd name="T11" fmla="*/ 159 h 166"/>
                  <a:gd name="T12" fmla="*/ 169 w 179"/>
                  <a:gd name="T13" fmla="*/ 159 h 166"/>
                  <a:gd name="T14" fmla="*/ 169 w 179"/>
                  <a:gd name="T15" fmla="*/ 161 h 166"/>
                  <a:gd name="T16" fmla="*/ 172 w 179"/>
                  <a:gd name="T17" fmla="*/ 161 h 166"/>
                  <a:gd name="T18" fmla="*/ 174 w 179"/>
                  <a:gd name="T19" fmla="*/ 164 h 166"/>
                  <a:gd name="T20" fmla="*/ 177 w 179"/>
                  <a:gd name="T21" fmla="*/ 164 h 166"/>
                  <a:gd name="T22" fmla="*/ 177 w 179"/>
                  <a:gd name="T23" fmla="*/ 166 h 166"/>
                  <a:gd name="T24" fmla="*/ 179 w 179"/>
                  <a:gd name="T25" fmla="*/ 166 h 166"/>
                  <a:gd name="T26" fmla="*/ 1 w 179"/>
                  <a:gd name="T27" fmla="*/ 0 h 166"/>
                  <a:gd name="T28" fmla="*/ 0 w 179"/>
                  <a:gd name="T29" fmla="*/ 0 h 16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179"/>
                  <a:gd name="T46" fmla="*/ 0 h 166"/>
                  <a:gd name="T47" fmla="*/ 179 w 179"/>
                  <a:gd name="T48" fmla="*/ 166 h 16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179" h="166">
                    <a:moveTo>
                      <a:pt x="0" y="0"/>
                    </a:moveTo>
                    <a:lnTo>
                      <a:pt x="0" y="8"/>
                    </a:lnTo>
                    <a:lnTo>
                      <a:pt x="1" y="8"/>
                    </a:lnTo>
                    <a:lnTo>
                      <a:pt x="160" y="156"/>
                    </a:lnTo>
                    <a:lnTo>
                      <a:pt x="164" y="156"/>
                    </a:lnTo>
                    <a:lnTo>
                      <a:pt x="165" y="159"/>
                    </a:lnTo>
                    <a:lnTo>
                      <a:pt x="169" y="159"/>
                    </a:lnTo>
                    <a:lnTo>
                      <a:pt x="169" y="161"/>
                    </a:lnTo>
                    <a:lnTo>
                      <a:pt x="172" y="161"/>
                    </a:lnTo>
                    <a:lnTo>
                      <a:pt x="174" y="164"/>
                    </a:lnTo>
                    <a:lnTo>
                      <a:pt x="177" y="164"/>
                    </a:lnTo>
                    <a:lnTo>
                      <a:pt x="177" y="166"/>
                    </a:lnTo>
                    <a:lnTo>
                      <a:pt x="179" y="166"/>
                    </a:ln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08" name="Freeform 108"/>
              <p:cNvSpPr>
                <a:spLocks/>
              </p:cNvSpPr>
              <p:nvPr/>
            </p:nvSpPr>
            <p:spPr bwMode="auto">
              <a:xfrm>
                <a:off x="2242" y="1905"/>
                <a:ext cx="56" cy="52"/>
              </a:xfrm>
              <a:custGeom>
                <a:avLst/>
                <a:gdLst>
                  <a:gd name="T0" fmla="*/ 0 w 56"/>
                  <a:gd name="T1" fmla="*/ 0 h 52"/>
                  <a:gd name="T2" fmla="*/ 0 w 56"/>
                  <a:gd name="T3" fmla="*/ 8 h 52"/>
                  <a:gd name="T4" fmla="*/ 1 w 56"/>
                  <a:gd name="T5" fmla="*/ 8 h 52"/>
                  <a:gd name="T6" fmla="*/ 37 w 56"/>
                  <a:gd name="T7" fmla="*/ 43 h 52"/>
                  <a:gd name="T8" fmla="*/ 41 w 56"/>
                  <a:gd name="T9" fmla="*/ 43 h 52"/>
                  <a:gd name="T10" fmla="*/ 42 w 56"/>
                  <a:gd name="T11" fmla="*/ 46 h 52"/>
                  <a:gd name="T12" fmla="*/ 46 w 56"/>
                  <a:gd name="T13" fmla="*/ 46 h 52"/>
                  <a:gd name="T14" fmla="*/ 46 w 56"/>
                  <a:gd name="T15" fmla="*/ 48 h 52"/>
                  <a:gd name="T16" fmla="*/ 49 w 56"/>
                  <a:gd name="T17" fmla="*/ 48 h 52"/>
                  <a:gd name="T18" fmla="*/ 51 w 56"/>
                  <a:gd name="T19" fmla="*/ 51 h 52"/>
                  <a:gd name="T20" fmla="*/ 54 w 56"/>
                  <a:gd name="T21" fmla="*/ 51 h 52"/>
                  <a:gd name="T22" fmla="*/ 54 w 56"/>
                  <a:gd name="T23" fmla="*/ 52 h 52"/>
                  <a:gd name="T24" fmla="*/ 56 w 56"/>
                  <a:gd name="T25" fmla="*/ 52 h 52"/>
                  <a:gd name="T26" fmla="*/ 1 w 56"/>
                  <a:gd name="T27" fmla="*/ 0 h 52"/>
                  <a:gd name="T28" fmla="*/ 0 w 56"/>
                  <a:gd name="T29" fmla="*/ 0 h 52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56"/>
                  <a:gd name="T46" fmla="*/ 0 h 52"/>
                  <a:gd name="T47" fmla="*/ 56 w 56"/>
                  <a:gd name="T48" fmla="*/ 52 h 52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56" h="52">
                    <a:moveTo>
                      <a:pt x="0" y="0"/>
                    </a:moveTo>
                    <a:lnTo>
                      <a:pt x="0" y="8"/>
                    </a:lnTo>
                    <a:lnTo>
                      <a:pt x="1" y="8"/>
                    </a:lnTo>
                    <a:lnTo>
                      <a:pt x="37" y="43"/>
                    </a:lnTo>
                    <a:lnTo>
                      <a:pt x="41" y="43"/>
                    </a:lnTo>
                    <a:lnTo>
                      <a:pt x="42" y="46"/>
                    </a:lnTo>
                    <a:lnTo>
                      <a:pt x="46" y="46"/>
                    </a:lnTo>
                    <a:lnTo>
                      <a:pt x="46" y="48"/>
                    </a:lnTo>
                    <a:lnTo>
                      <a:pt x="49" y="48"/>
                    </a:lnTo>
                    <a:lnTo>
                      <a:pt x="51" y="51"/>
                    </a:lnTo>
                    <a:lnTo>
                      <a:pt x="54" y="51"/>
                    </a:lnTo>
                    <a:lnTo>
                      <a:pt x="54" y="52"/>
                    </a:lnTo>
                    <a:lnTo>
                      <a:pt x="56" y="52"/>
                    </a:ln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09" name="Freeform 109"/>
              <p:cNvSpPr>
                <a:spLocks/>
              </p:cNvSpPr>
              <p:nvPr/>
            </p:nvSpPr>
            <p:spPr bwMode="auto">
              <a:xfrm>
                <a:off x="2238" y="1609"/>
                <a:ext cx="398" cy="424"/>
              </a:xfrm>
              <a:custGeom>
                <a:avLst/>
                <a:gdLst>
                  <a:gd name="T0" fmla="*/ 198 w 398"/>
                  <a:gd name="T1" fmla="*/ 424 h 424"/>
                  <a:gd name="T2" fmla="*/ 398 w 398"/>
                  <a:gd name="T3" fmla="*/ 318 h 424"/>
                  <a:gd name="T4" fmla="*/ 398 w 398"/>
                  <a:gd name="T5" fmla="*/ 106 h 424"/>
                  <a:gd name="T6" fmla="*/ 198 w 398"/>
                  <a:gd name="T7" fmla="*/ 0 h 424"/>
                  <a:gd name="T8" fmla="*/ 0 w 398"/>
                  <a:gd name="T9" fmla="*/ 106 h 424"/>
                  <a:gd name="T10" fmla="*/ 0 w 398"/>
                  <a:gd name="T11" fmla="*/ 318 h 424"/>
                  <a:gd name="T12" fmla="*/ 198 w 398"/>
                  <a:gd name="T13" fmla="*/ 424 h 424"/>
                  <a:gd name="T14" fmla="*/ 200 w 398"/>
                  <a:gd name="T15" fmla="*/ 418 h 424"/>
                  <a:gd name="T16" fmla="*/ 5 w 398"/>
                  <a:gd name="T17" fmla="*/ 314 h 424"/>
                  <a:gd name="T18" fmla="*/ 7 w 398"/>
                  <a:gd name="T19" fmla="*/ 317 h 424"/>
                  <a:gd name="T20" fmla="*/ 7 w 398"/>
                  <a:gd name="T21" fmla="*/ 107 h 424"/>
                  <a:gd name="T22" fmla="*/ 5 w 398"/>
                  <a:gd name="T23" fmla="*/ 110 h 424"/>
                  <a:gd name="T24" fmla="*/ 200 w 398"/>
                  <a:gd name="T25" fmla="*/ 6 h 424"/>
                  <a:gd name="T26" fmla="*/ 197 w 398"/>
                  <a:gd name="T27" fmla="*/ 6 h 424"/>
                  <a:gd name="T28" fmla="*/ 393 w 398"/>
                  <a:gd name="T29" fmla="*/ 110 h 424"/>
                  <a:gd name="T30" fmla="*/ 392 w 398"/>
                  <a:gd name="T31" fmla="*/ 107 h 424"/>
                  <a:gd name="T32" fmla="*/ 392 w 398"/>
                  <a:gd name="T33" fmla="*/ 317 h 424"/>
                  <a:gd name="T34" fmla="*/ 393 w 398"/>
                  <a:gd name="T35" fmla="*/ 314 h 424"/>
                  <a:gd name="T36" fmla="*/ 197 w 398"/>
                  <a:gd name="T37" fmla="*/ 418 h 424"/>
                  <a:gd name="T38" fmla="*/ 200 w 398"/>
                  <a:gd name="T39" fmla="*/ 418 h 424"/>
                  <a:gd name="T40" fmla="*/ 198 w 398"/>
                  <a:gd name="T41" fmla="*/ 424 h 424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398"/>
                  <a:gd name="T64" fmla="*/ 0 h 424"/>
                  <a:gd name="T65" fmla="*/ 398 w 398"/>
                  <a:gd name="T66" fmla="*/ 424 h 424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398" h="424">
                    <a:moveTo>
                      <a:pt x="198" y="424"/>
                    </a:moveTo>
                    <a:lnTo>
                      <a:pt x="398" y="318"/>
                    </a:lnTo>
                    <a:lnTo>
                      <a:pt x="398" y="106"/>
                    </a:lnTo>
                    <a:lnTo>
                      <a:pt x="198" y="0"/>
                    </a:lnTo>
                    <a:lnTo>
                      <a:pt x="0" y="106"/>
                    </a:lnTo>
                    <a:lnTo>
                      <a:pt x="0" y="318"/>
                    </a:lnTo>
                    <a:lnTo>
                      <a:pt x="198" y="424"/>
                    </a:lnTo>
                    <a:lnTo>
                      <a:pt x="200" y="418"/>
                    </a:lnTo>
                    <a:lnTo>
                      <a:pt x="5" y="314"/>
                    </a:lnTo>
                    <a:lnTo>
                      <a:pt x="7" y="317"/>
                    </a:lnTo>
                    <a:lnTo>
                      <a:pt x="7" y="107"/>
                    </a:lnTo>
                    <a:lnTo>
                      <a:pt x="5" y="110"/>
                    </a:lnTo>
                    <a:lnTo>
                      <a:pt x="200" y="6"/>
                    </a:lnTo>
                    <a:lnTo>
                      <a:pt x="197" y="6"/>
                    </a:lnTo>
                    <a:lnTo>
                      <a:pt x="393" y="110"/>
                    </a:lnTo>
                    <a:lnTo>
                      <a:pt x="392" y="107"/>
                    </a:lnTo>
                    <a:lnTo>
                      <a:pt x="392" y="317"/>
                    </a:lnTo>
                    <a:lnTo>
                      <a:pt x="393" y="314"/>
                    </a:lnTo>
                    <a:lnTo>
                      <a:pt x="197" y="418"/>
                    </a:lnTo>
                    <a:lnTo>
                      <a:pt x="200" y="418"/>
                    </a:lnTo>
                    <a:lnTo>
                      <a:pt x="198" y="42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10" name="Freeform 110"/>
              <p:cNvSpPr>
                <a:spLocks/>
              </p:cNvSpPr>
              <p:nvPr/>
            </p:nvSpPr>
            <p:spPr bwMode="auto">
              <a:xfrm>
                <a:off x="2045" y="1926"/>
                <a:ext cx="395" cy="418"/>
              </a:xfrm>
              <a:custGeom>
                <a:avLst/>
                <a:gdLst>
                  <a:gd name="T0" fmla="*/ 10 w 395"/>
                  <a:gd name="T1" fmla="*/ 99 h 418"/>
                  <a:gd name="T2" fmla="*/ 34 w 395"/>
                  <a:gd name="T3" fmla="*/ 88 h 418"/>
                  <a:gd name="T4" fmla="*/ 51 w 395"/>
                  <a:gd name="T5" fmla="*/ 77 h 418"/>
                  <a:gd name="T6" fmla="*/ 75 w 395"/>
                  <a:gd name="T7" fmla="*/ 66 h 418"/>
                  <a:gd name="T8" fmla="*/ 89 w 395"/>
                  <a:gd name="T9" fmla="*/ 57 h 418"/>
                  <a:gd name="T10" fmla="*/ 113 w 395"/>
                  <a:gd name="T11" fmla="*/ 46 h 418"/>
                  <a:gd name="T12" fmla="*/ 133 w 395"/>
                  <a:gd name="T13" fmla="*/ 33 h 418"/>
                  <a:gd name="T14" fmla="*/ 157 w 395"/>
                  <a:gd name="T15" fmla="*/ 22 h 418"/>
                  <a:gd name="T16" fmla="*/ 178 w 395"/>
                  <a:gd name="T17" fmla="*/ 9 h 418"/>
                  <a:gd name="T18" fmla="*/ 198 w 395"/>
                  <a:gd name="T19" fmla="*/ 0 h 418"/>
                  <a:gd name="T20" fmla="*/ 207 w 395"/>
                  <a:gd name="T21" fmla="*/ 6 h 418"/>
                  <a:gd name="T22" fmla="*/ 217 w 395"/>
                  <a:gd name="T23" fmla="*/ 9 h 418"/>
                  <a:gd name="T24" fmla="*/ 226 w 395"/>
                  <a:gd name="T25" fmla="*/ 16 h 418"/>
                  <a:gd name="T26" fmla="*/ 238 w 395"/>
                  <a:gd name="T27" fmla="*/ 20 h 418"/>
                  <a:gd name="T28" fmla="*/ 246 w 395"/>
                  <a:gd name="T29" fmla="*/ 27 h 418"/>
                  <a:gd name="T30" fmla="*/ 258 w 395"/>
                  <a:gd name="T31" fmla="*/ 31 h 418"/>
                  <a:gd name="T32" fmla="*/ 267 w 395"/>
                  <a:gd name="T33" fmla="*/ 38 h 418"/>
                  <a:gd name="T34" fmla="*/ 279 w 395"/>
                  <a:gd name="T35" fmla="*/ 42 h 418"/>
                  <a:gd name="T36" fmla="*/ 287 w 395"/>
                  <a:gd name="T37" fmla="*/ 49 h 418"/>
                  <a:gd name="T38" fmla="*/ 299 w 395"/>
                  <a:gd name="T39" fmla="*/ 54 h 418"/>
                  <a:gd name="T40" fmla="*/ 308 w 395"/>
                  <a:gd name="T41" fmla="*/ 60 h 418"/>
                  <a:gd name="T42" fmla="*/ 320 w 395"/>
                  <a:gd name="T43" fmla="*/ 65 h 418"/>
                  <a:gd name="T44" fmla="*/ 328 w 395"/>
                  <a:gd name="T45" fmla="*/ 71 h 418"/>
                  <a:gd name="T46" fmla="*/ 339 w 395"/>
                  <a:gd name="T47" fmla="*/ 74 h 418"/>
                  <a:gd name="T48" fmla="*/ 347 w 395"/>
                  <a:gd name="T49" fmla="*/ 80 h 418"/>
                  <a:gd name="T50" fmla="*/ 359 w 395"/>
                  <a:gd name="T51" fmla="*/ 85 h 418"/>
                  <a:gd name="T52" fmla="*/ 368 w 395"/>
                  <a:gd name="T53" fmla="*/ 91 h 418"/>
                  <a:gd name="T54" fmla="*/ 380 w 395"/>
                  <a:gd name="T55" fmla="*/ 96 h 418"/>
                  <a:gd name="T56" fmla="*/ 388 w 395"/>
                  <a:gd name="T57" fmla="*/ 102 h 418"/>
                  <a:gd name="T58" fmla="*/ 385 w 395"/>
                  <a:gd name="T59" fmla="*/ 319 h 418"/>
                  <a:gd name="T60" fmla="*/ 374 w 395"/>
                  <a:gd name="T61" fmla="*/ 325 h 418"/>
                  <a:gd name="T62" fmla="*/ 340 w 395"/>
                  <a:gd name="T63" fmla="*/ 342 h 418"/>
                  <a:gd name="T64" fmla="*/ 330 w 395"/>
                  <a:gd name="T65" fmla="*/ 348 h 418"/>
                  <a:gd name="T66" fmla="*/ 296 w 395"/>
                  <a:gd name="T67" fmla="*/ 366 h 418"/>
                  <a:gd name="T68" fmla="*/ 286 w 395"/>
                  <a:gd name="T69" fmla="*/ 372 h 418"/>
                  <a:gd name="T70" fmla="*/ 265 w 395"/>
                  <a:gd name="T71" fmla="*/ 382 h 418"/>
                  <a:gd name="T72" fmla="*/ 245 w 395"/>
                  <a:gd name="T73" fmla="*/ 394 h 418"/>
                  <a:gd name="T74" fmla="*/ 224 w 395"/>
                  <a:gd name="T75" fmla="*/ 404 h 418"/>
                  <a:gd name="T76" fmla="*/ 207 w 395"/>
                  <a:gd name="T77" fmla="*/ 415 h 418"/>
                  <a:gd name="T78" fmla="*/ 192 w 395"/>
                  <a:gd name="T79" fmla="*/ 416 h 418"/>
                  <a:gd name="T80" fmla="*/ 183 w 395"/>
                  <a:gd name="T81" fmla="*/ 410 h 418"/>
                  <a:gd name="T82" fmla="*/ 171 w 395"/>
                  <a:gd name="T83" fmla="*/ 405 h 418"/>
                  <a:gd name="T84" fmla="*/ 163 w 395"/>
                  <a:gd name="T85" fmla="*/ 399 h 418"/>
                  <a:gd name="T86" fmla="*/ 151 w 395"/>
                  <a:gd name="T87" fmla="*/ 394 h 418"/>
                  <a:gd name="T88" fmla="*/ 142 w 395"/>
                  <a:gd name="T89" fmla="*/ 388 h 418"/>
                  <a:gd name="T90" fmla="*/ 132 w 395"/>
                  <a:gd name="T91" fmla="*/ 385 h 418"/>
                  <a:gd name="T92" fmla="*/ 123 w 395"/>
                  <a:gd name="T93" fmla="*/ 378 h 418"/>
                  <a:gd name="T94" fmla="*/ 111 w 395"/>
                  <a:gd name="T95" fmla="*/ 374 h 418"/>
                  <a:gd name="T96" fmla="*/ 103 w 395"/>
                  <a:gd name="T97" fmla="*/ 367 h 418"/>
                  <a:gd name="T98" fmla="*/ 91 w 395"/>
                  <a:gd name="T99" fmla="*/ 363 h 418"/>
                  <a:gd name="T100" fmla="*/ 82 w 395"/>
                  <a:gd name="T101" fmla="*/ 356 h 418"/>
                  <a:gd name="T102" fmla="*/ 70 w 395"/>
                  <a:gd name="T103" fmla="*/ 352 h 418"/>
                  <a:gd name="T104" fmla="*/ 62 w 395"/>
                  <a:gd name="T105" fmla="*/ 345 h 418"/>
                  <a:gd name="T106" fmla="*/ 50 w 395"/>
                  <a:gd name="T107" fmla="*/ 341 h 418"/>
                  <a:gd name="T108" fmla="*/ 41 w 395"/>
                  <a:gd name="T109" fmla="*/ 334 h 418"/>
                  <a:gd name="T110" fmla="*/ 29 w 395"/>
                  <a:gd name="T111" fmla="*/ 330 h 418"/>
                  <a:gd name="T112" fmla="*/ 21 w 395"/>
                  <a:gd name="T113" fmla="*/ 323 h 418"/>
                  <a:gd name="T114" fmla="*/ 10 w 395"/>
                  <a:gd name="T115" fmla="*/ 320 h 418"/>
                  <a:gd name="T116" fmla="*/ 2 w 395"/>
                  <a:gd name="T117" fmla="*/ 314 h 418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w 395"/>
                  <a:gd name="T178" fmla="*/ 0 h 418"/>
                  <a:gd name="T179" fmla="*/ 395 w 395"/>
                  <a:gd name="T180" fmla="*/ 418 h 418"/>
                </a:gdLst>
                <a:ahLst/>
                <a:cxnLst>
                  <a:cxn ang="T118">
                    <a:pos x="T0" y="T1"/>
                  </a:cxn>
                  <a:cxn ang="T119">
                    <a:pos x="T2" y="T3"/>
                  </a:cxn>
                  <a:cxn ang="T120">
                    <a:pos x="T4" y="T5"/>
                  </a:cxn>
                  <a:cxn ang="T121">
                    <a:pos x="T6" y="T7"/>
                  </a:cxn>
                  <a:cxn ang="T122">
                    <a:pos x="T8" y="T9"/>
                  </a:cxn>
                  <a:cxn ang="T123">
                    <a:pos x="T10" y="T11"/>
                  </a:cxn>
                  <a:cxn ang="T124">
                    <a:pos x="T12" y="T13"/>
                  </a:cxn>
                  <a:cxn ang="T125">
                    <a:pos x="T14" y="T15"/>
                  </a:cxn>
                  <a:cxn ang="T126">
                    <a:pos x="T16" y="T17"/>
                  </a:cxn>
                  <a:cxn ang="T127">
                    <a:pos x="T18" y="T19"/>
                  </a:cxn>
                  <a:cxn ang="T128">
                    <a:pos x="T20" y="T21"/>
                  </a:cxn>
                  <a:cxn ang="T129">
                    <a:pos x="T22" y="T23"/>
                  </a:cxn>
                  <a:cxn ang="T130">
                    <a:pos x="T24" y="T25"/>
                  </a:cxn>
                  <a:cxn ang="T131">
                    <a:pos x="T26" y="T27"/>
                  </a:cxn>
                  <a:cxn ang="T132">
                    <a:pos x="T28" y="T29"/>
                  </a:cxn>
                  <a:cxn ang="T133">
                    <a:pos x="T30" y="T31"/>
                  </a:cxn>
                  <a:cxn ang="T134">
                    <a:pos x="T32" y="T33"/>
                  </a:cxn>
                  <a:cxn ang="T135">
                    <a:pos x="T34" y="T35"/>
                  </a:cxn>
                  <a:cxn ang="T136">
                    <a:pos x="T36" y="T37"/>
                  </a:cxn>
                  <a:cxn ang="T137">
                    <a:pos x="T38" y="T39"/>
                  </a:cxn>
                  <a:cxn ang="T138">
                    <a:pos x="T40" y="T41"/>
                  </a:cxn>
                  <a:cxn ang="T139">
                    <a:pos x="T42" y="T43"/>
                  </a:cxn>
                  <a:cxn ang="T140">
                    <a:pos x="T44" y="T45"/>
                  </a:cxn>
                  <a:cxn ang="T141">
                    <a:pos x="T46" y="T47"/>
                  </a:cxn>
                  <a:cxn ang="T142">
                    <a:pos x="T48" y="T49"/>
                  </a:cxn>
                  <a:cxn ang="T143">
                    <a:pos x="T50" y="T51"/>
                  </a:cxn>
                  <a:cxn ang="T144">
                    <a:pos x="T52" y="T53"/>
                  </a:cxn>
                  <a:cxn ang="T145">
                    <a:pos x="T54" y="T55"/>
                  </a:cxn>
                  <a:cxn ang="T146">
                    <a:pos x="T56" y="T57"/>
                  </a:cxn>
                  <a:cxn ang="T147">
                    <a:pos x="T58" y="T59"/>
                  </a:cxn>
                  <a:cxn ang="T148">
                    <a:pos x="T60" y="T61"/>
                  </a:cxn>
                  <a:cxn ang="T149">
                    <a:pos x="T62" y="T63"/>
                  </a:cxn>
                  <a:cxn ang="T150">
                    <a:pos x="T64" y="T65"/>
                  </a:cxn>
                  <a:cxn ang="T151">
                    <a:pos x="T66" y="T67"/>
                  </a:cxn>
                  <a:cxn ang="T152">
                    <a:pos x="T68" y="T69"/>
                  </a:cxn>
                  <a:cxn ang="T153">
                    <a:pos x="T70" y="T71"/>
                  </a:cxn>
                  <a:cxn ang="T154">
                    <a:pos x="T72" y="T73"/>
                  </a:cxn>
                  <a:cxn ang="T155">
                    <a:pos x="T74" y="T75"/>
                  </a:cxn>
                  <a:cxn ang="T156">
                    <a:pos x="T76" y="T77"/>
                  </a:cxn>
                  <a:cxn ang="T157">
                    <a:pos x="T78" y="T79"/>
                  </a:cxn>
                  <a:cxn ang="T158">
                    <a:pos x="T80" y="T81"/>
                  </a:cxn>
                  <a:cxn ang="T159">
                    <a:pos x="T82" y="T83"/>
                  </a:cxn>
                  <a:cxn ang="T160">
                    <a:pos x="T84" y="T85"/>
                  </a:cxn>
                  <a:cxn ang="T161">
                    <a:pos x="T86" y="T87"/>
                  </a:cxn>
                  <a:cxn ang="T162">
                    <a:pos x="T88" y="T89"/>
                  </a:cxn>
                  <a:cxn ang="T163">
                    <a:pos x="T90" y="T91"/>
                  </a:cxn>
                  <a:cxn ang="T164">
                    <a:pos x="T92" y="T93"/>
                  </a:cxn>
                  <a:cxn ang="T165">
                    <a:pos x="T94" y="T95"/>
                  </a:cxn>
                  <a:cxn ang="T166">
                    <a:pos x="T96" y="T97"/>
                  </a:cxn>
                  <a:cxn ang="T167">
                    <a:pos x="T98" y="T99"/>
                  </a:cxn>
                  <a:cxn ang="T168">
                    <a:pos x="T100" y="T101"/>
                  </a:cxn>
                  <a:cxn ang="T169">
                    <a:pos x="T102" y="T103"/>
                  </a:cxn>
                  <a:cxn ang="T170">
                    <a:pos x="T104" y="T105"/>
                  </a:cxn>
                  <a:cxn ang="T171">
                    <a:pos x="T106" y="T107"/>
                  </a:cxn>
                  <a:cxn ang="T172">
                    <a:pos x="T108" y="T109"/>
                  </a:cxn>
                  <a:cxn ang="T173">
                    <a:pos x="T110" y="T111"/>
                  </a:cxn>
                  <a:cxn ang="T174">
                    <a:pos x="T112" y="T113"/>
                  </a:cxn>
                  <a:cxn ang="T175">
                    <a:pos x="T114" y="T115"/>
                  </a:cxn>
                  <a:cxn ang="T176">
                    <a:pos x="T116" y="T117"/>
                  </a:cxn>
                </a:cxnLst>
                <a:rect l="T177" t="T178" r="T179" b="T180"/>
                <a:pathLst>
                  <a:path w="395" h="418">
                    <a:moveTo>
                      <a:pt x="0" y="104"/>
                    </a:moveTo>
                    <a:lnTo>
                      <a:pt x="7" y="102"/>
                    </a:lnTo>
                    <a:lnTo>
                      <a:pt x="7" y="101"/>
                    </a:lnTo>
                    <a:lnTo>
                      <a:pt x="10" y="101"/>
                    </a:lnTo>
                    <a:lnTo>
                      <a:pt x="10" y="99"/>
                    </a:lnTo>
                    <a:lnTo>
                      <a:pt x="24" y="93"/>
                    </a:lnTo>
                    <a:lnTo>
                      <a:pt x="24" y="91"/>
                    </a:lnTo>
                    <a:lnTo>
                      <a:pt x="31" y="90"/>
                    </a:lnTo>
                    <a:lnTo>
                      <a:pt x="31" y="88"/>
                    </a:lnTo>
                    <a:lnTo>
                      <a:pt x="34" y="88"/>
                    </a:lnTo>
                    <a:lnTo>
                      <a:pt x="34" y="87"/>
                    </a:lnTo>
                    <a:lnTo>
                      <a:pt x="45" y="82"/>
                    </a:lnTo>
                    <a:lnTo>
                      <a:pt x="45" y="80"/>
                    </a:lnTo>
                    <a:lnTo>
                      <a:pt x="51" y="79"/>
                    </a:lnTo>
                    <a:lnTo>
                      <a:pt x="51" y="77"/>
                    </a:lnTo>
                    <a:lnTo>
                      <a:pt x="55" y="77"/>
                    </a:lnTo>
                    <a:lnTo>
                      <a:pt x="55" y="76"/>
                    </a:lnTo>
                    <a:lnTo>
                      <a:pt x="69" y="69"/>
                    </a:lnTo>
                    <a:lnTo>
                      <a:pt x="69" y="68"/>
                    </a:lnTo>
                    <a:lnTo>
                      <a:pt x="75" y="66"/>
                    </a:lnTo>
                    <a:lnTo>
                      <a:pt x="75" y="65"/>
                    </a:lnTo>
                    <a:lnTo>
                      <a:pt x="79" y="65"/>
                    </a:lnTo>
                    <a:lnTo>
                      <a:pt x="79" y="63"/>
                    </a:lnTo>
                    <a:lnTo>
                      <a:pt x="89" y="58"/>
                    </a:lnTo>
                    <a:lnTo>
                      <a:pt x="89" y="57"/>
                    </a:lnTo>
                    <a:lnTo>
                      <a:pt x="96" y="55"/>
                    </a:lnTo>
                    <a:lnTo>
                      <a:pt x="96" y="54"/>
                    </a:lnTo>
                    <a:lnTo>
                      <a:pt x="99" y="54"/>
                    </a:lnTo>
                    <a:lnTo>
                      <a:pt x="99" y="52"/>
                    </a:lnTo>
                    <a:lnTo>
                      <a:pt x="113" y="46"/>
                    </a:lnTo>
                    <a:lnTo>
                      <a:pt x="113" y="44"/>
                    </a:lnTo>
                    <a:lnTo>
                      <a:pt x="120" y="42"/>
                    </a:lnTo>
                    <a:lnTo>
                      <a:pt x="120" y="41"/>
                    </a:lnTo>
                    <a:lnTo>
                      <a:pt x="133" y="35"/>
                    </a:lnTo>
                    <a:lnTo>
                      <a:pt x="133" y="33"/>
                    </a:lnTo>
                    <a:lnTo>
                      <a:pt x="140" y="31"/>
                    </a:lnTo>
                    <a:lnTo>
                      <a:pt x="140" y="30"/>
                    </a:lnTo>
                    <a:lnTo>
                      <a:pt x="144" y="30"/>
                    </a:lnTo>
                    <a:lnTo>
                      <a:pt x="144" y="28"/>
                    </a:lnTo>
                    <a:lnTo>
                      <a:pt x="157" y="22"/>
                    </a:lnTo>
                    <a:lnTo>
                      <a:pt x="157" y="20"/>
                    </a:lnTo>
                    <a:lnTo>
                      <a:pt x="164" y="19"/>
                    </a:lnTo>
                    <a:lnTo>
                      <a:pt x="164" y="17"/>
                    </a:lnTo>
                    <a:lnTo>
                      <a:pt x="178" y="11"/>
                    </a:lnTo>
                    <a:lnTo>
                      <a:pt x="178" y="9"/>
                    </a:lnTo>
                    <a:lnTo>
                      <a:pt x="185" y="8"/>
                    </a:lnTo>
                    <a:lnTo>
                      <a:pt x="185" y="6"/>
                    </a:lnTo>
                    <a:lnTo>
                      <a:pt x="188" y="6"/>
                    </a:lnTo>
                    <a:lnTo>
                      <a:pt x="188" y="5"/>
                    </a:lnTo>
                    <a:lnTo>
                      <a:pt x="198" y="0"/>
                    </a:lnTo>
                    <a:lnTo>
                      <a:pt x="198" y="1"/>
                    </a:lnTo>
                    <a:lnTo>
                      <a:pt x="202" y="1"/>
                    </a:lnTo>
                    <a:lnTo>
                      <a:pt x="202" y="3"/>
                    </a:lnTo>
                    <a:lnTo>
                      <a:pt x="205" y="3"/>
                    </a:lnTo>
                    <a:lnTo>
                      <a:pt x="207" y="6"/>
                    </a:lnTo>
                    <a:lnTo>
                      <a:pt x="210" y="6"/>
                    </a:lnTo>
                    <a:lnTo>
                      <a:pt x="210" y="8"/>
                    </a:lnTo>
                    <a:lnTo>
                      <a:pt x="214" y="8"/>
                    </a:lnTo>
                    <a:lnTo>
                      <a:pt x="214" y="9"/>
                    </a:lnTo>
                    <a:lnTo>
                      <a:pt x="217" y="9"/>
                    </a:lnTo>
                    <a:lnTo>
                      <a:pt x="219" y="12"/>
                    </a:lnTo>
                    <a:lnTo>
                      <a:pt x="222" y="12"/>
                    </a:lnTo>
                    <a:lnTo>
                      <a:pt x="222" y="14"/>
                    </a:lnTo>
                    <a:lnTo>
                      <a:pt x="226" y="14"/>
                    </a:lnTo>
                    <a:lnTo>
                      <a:pt x="226" y="16"/>
                    </a:lnTo>
                    <a:lnTo>
                      <a:pt x="229" y="16"/>
                    </a:lnTo>
                    <a:lnTo>
                      <a:pt x="231" y="19"/>
                    </a:lnTo>
                    <a:lnTo>
                      <a:pt x="234" y="19"/>
                    </a:lnTo>
                    <a:lnTo>
                      <a:pt x="234" y="20"/>
                    </a:lnTo>
                    <a:lnTo>
                      <a:pt x="238" y="20"/>
                    </a:lnTo>
                    <a:lnTo>
                      <a:pt x="239" y="24"/>
                    </a:lnTo>
                    <a:lnTo>
                      <a:pt x="243" y="24"/>
                    </a:lnTo>
                    <a:lnTo>
                      <a:pt x="243" y="25"/>
                    </a:lnTo>
                    <a:lnTo>
                      <a:pt x="246" y="25"/>
                    </a:lnTo>
                    <a:lnTo>
                      <a:pt x="246" y="27"/>
                    </a:lnTo>
                    <a:lnTo>
                      <a:pt x="250" y="27"/>
                    </a:lnTo>
                    <a:lnTo>
                      <a:pt x="251" y="30"/>
                    </a:lnTo>
                    <a:lnTo>
                      <a:pt x="255" y="30"/>
                    </a:lnTo>
                    <a:lnTo>
                      <a:pt x="255" y="31"/>
                    </a:lnTo>
                    <a:lnTo>
                      <a:pt x="258" y="31"/>
                    </a:lnTo>
                    <a:lnTo>
                      <a:pt x="258" y="33"/>
                    </a:lnTo>
                    <a:lnTo>
                      <a:pt x="262" y="33"/>
                    </a:lnTo>
                    <a:lnTo>
                      <a:pt x="263" y="36"/>
                    </a:lnTo>
                    <a:lnTo>
                      <a:pt x="267" y="36"/>
                    </a:lnTo>
                    <a:lnTo>
                      <a:pt x="267" y="38"/>
                    </a:lnTo>
                    <a:lnTo>
                      <a:pt x="270" y="38"/>
                    </a:lnTo>
                    <a:lnTo>
                      <a:pt x="270" y="39"/>
                    </a:lnTo>
                    <a:lnTo>
                      <a:pt x="274" y="39"/>
                    </a:lnTo>
                    <a:lnTo>
                      <a:pt x="275" y="42"/>
                    </a:lnTo>
                    <a:lnTo>
                      <a:pt x="279" y="42"/>
                    </a:lnTo>
                    <a:lnTo>
                      <a:pt x="279" y="44"/>
                    </a:lnTo>
                    <a:lnTo>
                      <a:pt x="282" y="44"/>
                    </a:lnTo>
                    <a:lnTo>
                      <a:pt x="284" y="47"/>
                    </a:lnTo>
                    <a:lnTo>
                      <a:pt x="287" y="47"/>
                    </a:lnTo>
                    <a:lnTo>
                      <a:pt x="287" y="49"/>
                    </a:lnTo>
                    <a:lnTo>
                      <a:pt x="291" y="49"/>
                    </a:lnTo>
                    <a:lnTo>
                      <a:pt x="291" y="50"/>
                    </a:lnTo>
                    <a:lnTo>
                      <a:pt x="294" y="50"/>
                    </a:lnTo>
                    <a:lnTo>
                      <a:pt x="296" y="54"/>
                    </a:lnTo>
                    <a:lnTo>
                      <a:pt x="299" y="54"/>
                    </a:lnTo>
                    <a:lnTo>
                      <a:pt x="299" y="55"/>
                    </a:lnTo>
                    <a:lnTo>
                      <a:pt x="303" y="55"/>
                    </a:lnTo>
                    <a:lnTo>
                      <a:pt x="303" y="57"/>
                    </a:lnTo>
                    <a:lnTo>
                      <a:pt x="306" y="57"/>
                    </a:lnTo>
                    <a:lnTo>
                      <a:pt x="308" y="60"/>
                    </a:lnTo>
                    <a:lnTo>
                      <a:pt x="311" y="60"/>
                    </a:lnTo>
                    <a:lnTo>
                      <a:pt x="311" y="61"/>
                    </a:lnTo>
                    <a:lnTo>
                      <a:pt x="315" y="61"/>
                    </a:lnTo>
                    <a:lnTo>
                      <a:pt x="316" y="65"/>
                    </a:lnTo>
                    <a:lnTo>
                      <a:pt x="320" y="65"/>
                    </a:lnTo>
                    <a:lnTo>
                      <a:pt x="320" y="66"/>
                    </a:lnTo>
                    <a:lnTo>
                      <a:pt x="323" y="66"/>
                    </a:lnTo>
                    <a:lnTo>
                      <a:pt x="323" y="68"/>
                    </a:lnTo>
                    <a:lnTo>
                      <a:pt x="327" y="68"/>
                    </a:lnTo>
                    <a:lnTo>
                      <a:pt x="328" y="71"/>
                    </a:lnTo>
                    <a:lnTo>
                      <a:pt x="332" y="71"/>
                    </a:lnTo>
                    <a:lnTo>
                      <a:pt x="332" y="72"/>
                    </a:lnTo>
                    <a:lnTo>
                      <a:pt x="335" y="72"/>
                    </a:lnTo>
                    <a:lnTo>
                      <a:pt x="335" y="74"/>
                    </a:lnTo>
                    <a:lnTo>
                      <a:pt x="339" y="74"/>
                    </a:lnTo>
                    <a:lnTo>
                      <a:pt x="340" y="77"/>
                    </a:lnTo>
                    <a:lnTo>
                      <a:pt x="344" y="77"/>
                    </a:lnTo>
                    <a:lnTo>
                      <a:pt x="344" y="79"/>
                    </a:lnTo>
                    <a:lnTo>
                      <a:pt x="347" y="79"/>
                    </a:lnTo>
                    <a:lnTo>
                      <a:pt x="347" y="80"/>
                    </a:lnTo>
                    <a:lnTo>
                      <a:pt x="350" y="80"/>
                    </a:lnTo>
                    <a:lnTo>
                      <a:pt x="352" y="83"/>
                    </a:lnTo>
                    <a:lnTo>
                      <a:pt x="356" y="83"/>
                    </a:lnTo>
                    <a:lnTo>
                      <a:pt x="356" y="85"/>
                    </a:lnTo>
                    <a:lnTo>
                      <a:pt x="359" y="85"/>
                    </a:lnTo>
                    <a:lnTo>
                      <a:pt x="361" y="88"/>
                    </a:lnTo>
                    <a:lnTo>
                      <a:pt x="364" y="88"/>
                    </a:lnTo>
                    <a:lnTo>
                      <a:pt x="364" y="90"/>
                    </a:lnTo>
                    <a:lnTo>
                      <a:pt x="368" y="90"/>
                    </a:lnTo>
                    <a:lnTo>
                      <a:pt x="368" y="91"/>
                    </a:lnTo>
                    <a:lnTo>
                      <a:pt x="371" y="91"/>
                    </a:lnTo>
                    <a:lnTo>
                      <a:pt x="373" y="95"/>
                    </a:lnTo>
                    <a:lnTo>
                      <a:pt x="376" y="95"/>
                    </a:lnTo>
                    <a:lnTo>
                      <a:pt x="376" y="96"/>
                    </a:lnTo>
                    <a:lnTo>
                      <a:pt x="380" y="96"/>
                    </a:lnTo>
                    <a:lnTo>
                      <a:pt x="380" y="98"/>
                    </a:lnTo>
                    <a:lnTo>
                      <a:pt x="383" y="98"/>
                    </a:lnTo>
                    <a:lnTo>
                      <a:pt x="385" y="101"/>
                    </a:lnTo>
                    <a:lnTo>
                      <a:pt x="388" y="101"/>
                    </a:lnTo>
                    <a:lnTo>
                      <a:pt x="388" y="102"/>
                    </a:lnTo>
                    <a:lnTo>
                      <a:pt x="391" y="102"/>
                    </a:lnTo>
                    <a:lnTo>
                      <a:pt x="391" y="104"/>
                    </a:lnTo>
                    <a:lnTo>
                      <a:pt x="395" y="104"/>
                    </a:lnTo>
                    <a:lnTo>
                      <a:pt x="395" y="314"/>
                    </a:lnTo>
                    <a:lnTo>
                      <a:pt x="385" y="319"/>
                    </a:lnTo>
                    <a:lnTo>
                      <a:pt x="385" y="320"/>
                    </a:lnTo>
                    <a:lnTo>
                      <a:pt x="378" y="322"/>
                    </a:lnTo>
                    <a:lnTo>
                      <a:pt x="378" y="323"/>
                    </a:lnTo>
                    <a:lnTo>
                      <a:pt x="374" y="323"/>
                    </a:lnTo>
                    <a:lnTo>
                      <a:pt x="374" y="325"/>
                    </a:lnTo>
                    <a:lnTo>
                      <a:pt x="361" y="331"/>
                    </a:lnTo>
                    <a:lnTo>
                      <a:pt x="361" y="333"/>
                    </a:lnTo>
                    <a:lnTo>
                      <a:pt x="354" y="334"/>
                    </a:lnTo>
                    <a:lnTo>
                      <a:pt x="354" y="336"/>
                    </a:lnTo>
                    <a:lnTo>
                      <a:pt x="340" y="342"/>
                    </a:lnTo>
                    <a:lnTo>
                      <a:pt x="340" y="344"/>
                    </a:lnTo>
                    <a:lnTo>
                      <a:pt x="333" y="345"/>
                    </a:lnTo>
                    <a:lnTo>
                      <a:pt x="333" y="347"/>
                    </a:lnTo>
                    <a:lnTo>
                      <a:pt x="330" y="347"/>
                    </a:lnTo>
                    <a:lnTo>
                      <a:pt x="330" y="348"/>
                    </a:lnTo>
                    <a:lnTo>
                      <a:pt x="316" y="355"/>
                    </a:lnTo>
                    <a:lnTo>
                      <a:pt x="316" y="356"/>
                    </a:lnTo>
                    <a:lnTo>
                      <a:pt x="309" y="358"/>
                    </a:lnTo>
                    <a:lnTo>
                      <a:pt x="309" y="360"/>
                    </a:lnTo>
                    <a:lnTo>
                      <a:pt x="296" y="366"/>
                    </a:lnTo>
                    <a:lnTo>
                      <a:pt x="296" y="367"/>
                    </a:lnTo>
                    <a:lnTo>
                      <a:pt x="289" y="369"/>
                    </a:lnTo>
                    <a:lnTo>
                      <a:pt x="289" y="371"/>
                    </a:lnTo>
                    <a:lnTo>
                      <a:pt x="286" y="371"/>
                    </a:lnTo>
                    <a:lnTo>
                      <a:pt x="286" y="372"/>
                    </a:lnTo>
                    <a:lnTo>
                      <a:pt x="275" y="377"/>
                    </a:lnTo>
                    <a:lnTo>
                      <a:pt x="275" y="378"/>
                    </a:lnTo>
                    <a:lnTo>
                      <a:pt x="268" y="380"/>
                    </a:lnTo>
                    <a:lnTo>
                      <a:pt x="268" y="382"/>
                    </a:lnTo>
                    <a:lnTo>
                      <a:pt x="265" y="382"/>
                    </a:lnTo>
                    <a:lnTo>
                      <a:pt x="265" y="383"/>
                    </a:lnTo>
                    <a:lnTo>
                      <a:pt x="251" y="389"/>
                    </a:lnTo>
                    <a:lnTo>
                      <a:pt x="251" y="391"/>
                    </a:lnTo>
                    <a:lnTo>
                      <a:pt x="245" y="393"/>
                    </a:lnTo>
                    <a:lnTo>
                      <a:pt x="245" y="394"/>
                    </a:lnTo>
                    <a:lnTo>
                      <a:pt x="241" y="394"/>
                    </a:lnTo>
                    <a:lnTo>
                      <a:pt x="241" y="396"/>
                    </a:lnTo>
                    <a:lnTo>
                      <a:pt x="231" y="401"/>
                    </a:lnTo>
                    <a:lnTo>
                      <a:pt x="231" y="402"/>
                    </a:lnTo>
                    <a:lnTo>
                      <a:pt x="224" y="404"/>
                    </a:lnTo>
                    <a:lnTo>
                      <a:pt x="224" y="405"/>
                    </a:lnTo>
                    <a:lnTo>
                      <a:pt x="221" y="405"/>
                    </a:lnTo>
                    <a:lnTo>
                      <a:pt x="221" y="407"/>
                    </a:lnTo>
                    <a:lnTo>
                      <a:pt x="207" y="413"/>
                    </a:lnTo>
                    <a:lnTo>
                      <a:pt x="207" y="415"/>
                    </a:lnTo>
                    <a:lnTo>
                      <a:pt x="200" y="416"/>
                    </a:lnTo>
                    <a:lnTo>
                      <a:pt x="200" y="418"/>
                    </a:lnTo>
                    <a:lnTo>
                      <a:pt x="195" y="418"/>
                    </a:lnTo>
                    <a:lnTo>
                      <a:pt x="195" y="416"/>
                    </a:lnTo>
                    <a:lnTo>
                      <a:pt x="192" y="416"/>
                    </a:lnTo>
                    <a:lnTo>
                      <a:pt x="192" y="415"/>
                    </a:lnTo>
                    <a:lnTo>
                      <a:pt x="188" y="415"/>
                    </a:lnTo>
                    <a:lnTo>
                      <a:pt x="186" y="412"/>
                    </a:lnTo>
                    <a:lnTo>
                      <a:pt x="183" y="412"/>
                    </a:lnTo>
                    <a:lnTo>
                      <a:pt x="183" y="410"/>
                    </a:lnTo>
                    <a:lnTo>
                      <a:pt x="180" y="410"/>
                    </a:lnTo>
                    <a:lnTo>
                      <a:pt x="180" y="408"/>
                    </a:lnTo>
                    <a:lnTo>
                      <a:pt x="176" y="408"/>
                    </a:lnTo>
                    <a:lnTo>
                      <a:pt x="174" y="405"/>
                    </a:lnTo>
                    <a:lnTo>
                      <a:pt x="171" y="405"/>
                    </a:lnTo>
                    <a:lnTo>
                      <a:pt x="171" y="404"/>
                    </a:lnTo>
                    <a:lnTo>
                      <a:pt x="168" y="404"/>
                    </a:lnTo>
                    <a:lnTo>
                      <a:pt x="168" y="402"/>
                    </a:lnTo>
                    <a:lnTo>
                      <a:pt x="164" y="402"/>
                    </a:lnTo>
                    <a:lnTo>
                      <a:pt x="163" y="399"/>
                    </a:lnTo>
                    <a:lnTo>
                      <a:pt x="159" y="399"/>
                    </a:lnTo>
                    <a:lnTo>
                      <a:pt x="159" y="397"/>
                    </a:lnTo>
                    <a:lnTo>
                      <a:pt x="156" y="397"/>
                    </a:lnTo>
                    <a:lnTo>
                      <a:pt x="154" y="394"/>
                    </a:lnTo>
                    <a:lnTo>
                      <a:pt x="151" y="394"/>
                    </a:lnTo>
                    <a:lnTo>
                      <a:pt x="151" y="393"/>
                    </a:lnTo>
                    <a:lnTo>
                      <a:pt x="147" y="393"/>
                    </a:lnTo>
                    <a:lnTo>
                      <a:pt x="147" y="391"/>
                    </a:lnTo>
                    <a:lnTo>
                      <a:pt x="144" y="391"/>
                    </a:lnTo>
                    <a:lnTo>
                      <a:pt x="142" y="388"/>
                    </a:lnTo>
                    <a:lnTo>
                      <a:pt x="139" y="388"/>
                    </a:lnTo>
                    <a:lnTo>
                      <a:pt x="139" y="386"/>
                    </a:lnTo>
                    <a:lnTo>
                      <a:pt x="135" y="386"/>
                    </a:lnTo>
                    <a:lnTo>
                      <a:pt x="135" y="385"/>
                    </a:lnTo>
                    <a:lnTo>
                      <a:pt x="132" y="385"/>
                    </a:lnTo>
                    <a:lnTo>
                      <a:pt x="130" y="382"/>
                    </a:lnTo>
                    <a:lnTo>
                      <a:pt x="127" y="382"/>
                    </a:lnTo>
                    <a:lnTo>
                      <a:pt x="127" y="380"/>
                    </a:lnTo>
                    <a:lnTo>
                      <a:pt x="123" y="380"/>
                    </a:lnTo>
                    <a:lnTo>
                      <a:pt x="123" y="378"/>
                    </a:lnTo>
                    <a:lnTo>
                      <a:pt x="120" y="378"/>
                    </a:lnTo>
                    <a:lnTo>
                      <a:pt x="118" y="375"/>
                    </a:lnTo>
                    <a:lnTo>
                      <a:pt x="115" y="375"/>
                    </a:lnTo>
                    <a:lnTo>
                      <a:pt x="115" y="374"/>
                    </a:lnTo>
                    <a:lnTo>
                      <a:pt x="111" y="374"/>
                    </a:lnTo>
                    <a:lnTo>
                      <a:pt x="110" y="371"/>
                    </a:lnTo>
                    <a:lnTo>
                      <a:pt x="106" y="371"/>
                    </a:lnTo>
                    <a:lnTo>
                      <a:pt x="106" y="369"/>
                    </a:lnTo>
                    <a:lnTo>
                      <a:pt x="103" y="369"/>
                    </a:lnTo>
                    <a:lnTo>
                      <a:pt x="103" y="367"/>
                    </a:lnTo>
                    <a:lnTo>
                      <a:pt x="99" y="367"/>
                    </a:lnTo>
                    <a:lnTo>
                      <a:pt x="98" y="364"/>
                    </a:lnTo>
                    <a:lnTo>
                      <a:pt x="94" y="364"/>
                    </a:lnTo>
                    <a:lnTo>
                      <a:pt x="94" y="363"/>
                    </a:lnTo>
                    <a:lnTo>
                      <a:pt x="91" y="363"/>
                    </a:lnTo>
                    <a:lnTo>
                      <a:pt x="91" y="361"/>
                    </a:lnTo>
                    <a:lnTo>
                      <a:pt x="87" y="361"/>
                    </a:lnTo>
                    <a:lnTo>
                      <a:pt x="86" y="358"/>
                    </a:lnTo>
                    <a:lnTo>
                      <a:pt x="82" y="358"/>
                    </a:lnTo>
                    <a:lnTo>
                      <a:pt x="82" y="356"/>
                    </a:lnTo>
                    <a:lnTo>
                      <a:pt x="79" y="356"/>
                    </a:lnTo>
                    <a:lnTo>
                      <a:pt x="77" y="353"/>
                    </a:lnTo>
                    <a:lnTo>
                      <a:pt x="74" y="353"/>
                    </a:lnTo>
                    <a:lnTo>
                      <a:pt x="74" y="352"/>
                    </a:lnTo>
                    <a:lnTo>
                      <a:pt x="70" y="352"/>
                    </a:lnTo>
                    <a:lnTo>
                      <a:pt x="70" y="350"/>
                    </a:lnTo>
                    <a:lnTo>
                      <a:pt x="67" y="350"/>
                    </a:lnTo>
                    <a:lnTo>
                      <a:pt x="65" y="347"/>
                    </a:lnTo>
                    <a:lnTo>
                      <a:pt x="62" y="347"/>
                    </a:lnTo>
                    <a:lnTo>
                      <a:pt x="62" y="345"/>
                    </a:lnTo>
                    <a:lnTo>
                      <a:pt x="58" y="345"/>
                    </a:lnTo>
                    <a:lnTo>
                      <a:pt x="58" y="344"/>
                    </a:lnTo>
                    <a:lnTo>
                      <a:pt x="55" y="344"/>
                    </a:lnTo>
                    <a:lnTo>
                      <a:pt x="53" y="341"/>
                    </a:lnTo>
                    <a:lnTo>
                      <a:pt x="50" y="341"/>
                    </a:lnTo>
                    <a:lnTo>
                      <a:pt x="50" y="339"/>
                    </a:lnTo>
                    <a:lnTo>
                      <a:pt x="46" y="339"/>
                    </a:lnTo>
                    <a:lnTo>
                      <a:pt x="46" y="337"/>
                    </a:lnTo>
                    <a:lnTo>
                      <a:pt x="43" y="337"/>
                    </a:lnTo>
                    <a:lnTo>
                      <a:pt x="41" y="334"/>
                    </a:lnTo>
                    <a:lnTo>
                      <a:pt x="38" y="334"/>
                    </a:lnTo>
                    <a:lnTo>
                      <a:pt x="38" y="333"/>
                    </a:lnTo>
                    <a:lnTo>
                      <a:pt x="34" y="333"/>
                    </a:lnTo>
                    <a:lnTo>
                      <a:pt x="33" y="330"/>
                    </a:lnTo>
                    <a:lnTo>
                      <a:pt x="29" y="330"/>
                    </a:lnTo>
                    <a:lnTo>
                      <a:pt x="29" y="328"/>
                    </a:lnTo>
                    <a:lnTo>
                      <a:pt x="26" y="328"/>
                    </a:lnTo>
                    <a:lnTo>
                      <a:pt x="26" y="326"/>
                    </a:lnTo>
                    <a:lnTo>
                      <a:pt x="22" y="326"/>
                    </a:lnTo>
                    <a:lnTo>
                      <a:pt x="21" y="323"/>
                    </a:lnTo>
                    <a:lnTo>
                      <a:pt x="17" y="323"/>
                    </a:lnTo>
                    <a:lnTo>
                      <a:pt x="17" y="322"/>
                    </a:lnTo>
                    <a:lnTo>
                      <a:pt x="14" y="322"/>
                    </a:lnTo>
                    <a:lnTo>
                      <a:pt x="14" y="320"/>
                    </a:lnTo>
                    <a:lnTo>
                      <a:pt x="10" y="320"/>
                    </a:lnTo>
                    <a:lnTo>
                      <a:pt x="9" y="317"/>
                    </a:lnTo>
                    <a:lnTo>
                      <a:pt x="5" y="317"/>
                    </a:lnTo>
                    <a:lnTo>
                      <a:pt x="5" y="315"/>
                    </a:lnTo>
                    <a:lnTo>
                      <a:pt x="2" y="315"/>
                    </a:lnTo>
                    <a:lnTo>
                      <a:pt x="2" y="314"/>
                    </a:lnTo>
                    <a:lnTo>
                      <a:pt x="0" y="314"/>
                    </a:lnTo>
                    <a:lnTo>
                      <a:pt x="0" y="104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11" name="Freeform 111"/>
              <p:cNvSpPr>
                <a:spLocks/>
              </p:cNvSpPr>
              <p:nvPr/>
            </p:nvSpPr>
            <p:spPr bwMode="auto">
              <a:xfrm>
                <a:off x="2045" y="1975"/>
                <a:ext cx="106" cy="98"/>
              </a:xfrm>
              <a:custGeom>
                <a:avLst/>
                <a:gdLst>
                  <a:gd name="T0" fmla="*/ 104 w 106"/>
                  <a:gd name="T1" fmla="*/ 0 h 98"/>
                  <a:gd name="T2" fmla="*/ 104 w 106"/>
                  <a:gd name="T3" fmla="*/ 1 h 98"/>
                  <a:gd name="T4" fmla="*/ 101 w 106"/>
                  <a:gd name="T5" fmla="*/ 1 h 98"/>
                  <a:gd name="T6" fmla="*/ 101 w 106"/>
                  <a:gd name="T7" fmla="*/ 3 h 98"/>
                  <a:gd name="T8" fmla="*/ 84 w 106"/>
                  <a:gd name="T9" fmla="*/ 12 h 98"/>
                  <a:gd name="T10" fmla="*/ 84 w 106"/>
                  <a:gd name="T11" fmla="*/ 14 h 98"/>
                  <a:gd name="T12" fmla="*/ 0 w 106"/>
                  <a:gd name="T13" fmla="*/ 90 h 98"/>
                  <a:gd name="T14" fmla="*/ 0 w 106"/>
                  <a:gd name="T15" fmla="*/ 98 h 98"/>
                  <a:gd name="T16" fmla="*/ 106 w 106"/>
                  <a:gd name="T17" fmla="*/ 0 h 98"/>
                  <a:gd name="T18" fmla="*/ 104 w 106"/>
                  <a:gd name="T19" fmla="*/ 0 h 98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06"/>
                  <a:gd name="T31" fmla="*/ 0 h 98"/>
                  <a:gd name="T32" fmla="*/ 106 w 106"/>
                  <a:gd name="T33" fmla="*/ 98 h 98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06" h="98">
                    <a:moveTo>
                      <a:pt x="104" y="0"/>
                    </a:moveTo>
                    <a:lnTo>
                      <a:pt x="104" y="1"/>
                    </a:lnTo>
                    <a:lnTo>
                      <a:pt x="101" y="1"/>
                    </a:lnTo>
                    <a:lnTo>
                      <a:pt x="101" y="3"/>
                    </a:lnTo>
                    <a:lnTo>
                      <a:pt x="84" y="12"/>
                    </a:lnTo>
                    <a:lnTo>
                      <a:pt x="84" y="14"/>
                    </a:lnTo>
                    <a:lnTo>
                      <a:pt x="0" y="90"/>
                    </a:lnTo>
                    <a:lnTo>
                      <a:pt x="0" y="98"/>
                    </a:lnTo>
                    <a:lnTo>
                      <a:pt x="106" y="0"/>
                    </a:lnTo>
                    <a:lnTo>
                      <a:pt x="104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12" name="Freeform 112"/>
              <p:cNvSpPr>
                <a:spLocks/>
              </p:cNvSpPr>
              <p:nvPr/>
            </p:nvSpPr>
            <p:spPr bwMode="auto">
              <a:xfrm>
                <a:off x="2045" y="1927"/>
                <a:ext cx="204" cy="190"/>
              </a:xfrm>
              <a:custGeom>
                <a:avLst/>
                <a:gdLst>
                  <a:gd name="T0" fmla="*/ 197 w 204"/>
                  <a:gd name="T1" fmla="*/ 0 h 190"/>
                  <a:gd name="T2" fmla="*/ 197 w 204"/>
                  <a:gd name="T3" fmla="*/ 2 h 190"/>
                  <a:gd name="T4" fmla="*/ 0 w 204"/>
                  <a:gd name="T5" fmla="*/ 182 h 190"/>
                  <a:gd name="T6" fmla="*/ 0 w 204"/>
                  <a:gd name="T7" fmla="*/ 190 h 190"/>
                  <a:gd name="T8" fmla="*/ 204 w 204"/>
                  <a:gd name="T9" fmla="*/ 4 h 190"/>
                  <a:gd name="T10" fmla="*/ 202 w 204"/>
                  <a:gd name="T11" fmla="*/ 0 h 190"/>
                  <a:gd name="T12" fmla="*/ 197 w 204"/>
                  <a:gd name="T13" fmla="*/ 0 h 19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04"/>
                  <a:gd name="T22" fmla="*/ 0 h 190"/>
                  <a:gd name="T23" fmla="*/ 204 w 204"/>
                  <a:gd name="T24" fmla="*/ 190 h 190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04" h="190">
                    <a:moveTo>
                      <a:pt x="197" y="0"/>
                    </a:moveTo>
                    <a:lnTo>
                      <a:pt x="197" y="2"/>
                    </a:lnTo>
                    <a:lnTo>
                      <a:pt x="0" y="182"/>
                    </a:lnTo>
                    <a:lnTo>
                      <a:pt x="0" y="190"/>
                    </a:lnTo>
                    <a:lnTo>
                      <a:pt x="204" y="4"/>
                    </a:lnTo>
                    <a:lnTo>
                      <a:pt x="202" y="0"/>
                    </a:lnTo>
                    <a:lnTo>
                      <a:pt x="197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13" name="Freeform 113"/>
              <p:cNvSpPr>
                <a:spLocks/>
              </p:cNvSpPr>
              <p:nvPr/>
            </p:nvSpPr>
            <p:spPr bwMode="auto">
              <a:xfrm>
                <a:off x="2045" y="1945"/>
                <a:ext cx="236" cy="219"/>
              </a:xfrm>
              <a:custGeom>
                <a:avLst/>
                <a:gdLst>
                  <a:gd name="T0" fmla="*/ 229 w 236"/>
                  <a:gd name="T1" fmla="*/ 0 h 219"/>
                  <a:gd name="T2" fmla="*/ 229 w 236"/>
                  <a:gd name="T3" fmla="*/ 1 h 219"/>
                  <a:gd name="T4" fmla="*/ 0 w 236"/>
                  <a:gd name="T5" fmla="*/ 211 h 219"/>
                  <a:gd name="T6" fmla="*/ 0 w 236"/>
                  <a:gd name="T7" fmla="*/ 219 h 219"/>
                  <a:gd name="T8" fmla="*/ 236 w 236"/>
                  <a:gd name="T9" fmla="*/ 3 h 219"/>
                  <a:gd name="T10" fmla="*/ 234 w 236"/>
                  <a:gd name="T11" fmla="*/ 0 h 219"/>
                  <a:gd name="T12" fmla="*/ 229 w 236"/>
                  <a:gd name="T13" fmla="*/ 0 h 21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36"/>
                  <a:gd name="T22" fmla="*/ 0 h 219"/>
                  <a:gd name="T23" fmla="*/ 236 w 236"/>
                  <a:gd name="T24" fmla="*/ 219 h 219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36" h="219">
                    <a:moveTo>
                      <a:pt x="229" y="0"/>
                    </a:moveTo>
                    <a:lnTo>
                      <a:pt x="229" y="1"/>
                    </a:lnTo>
                    <a:lnTo>
                      <a:pt x="0" y="211"/>
                    </a:lnTo>
                    <a:lnTo>
                      <a:pt x="0" y="219"/>
                    </a:lnTo>
                    <a:lnTo>
                      <a:pt x="236" y="3"/>
                    </a:lnTo>
                    <a:lnTo>
                      <a:pt x="234" y="0"/>
                    </a:lnTo>
                    <a:lnTo>
                      <a:pt x="229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14" name="Freeform 114"/>
              <p:cNvSpPr>
                <a:spLocks/>
              </p:cNvSpPr>
              <p:nvPr/>
            </p:nvSpPr>
            <p:spPr bwMode="auto">
              <a:xfrm>
                <a:off x="2045" y="1962"/>
                <a:ext cx="268" cy="249"/>
              </a:xfrm>
              <a:custGeom>
                <a:avLst/>
                <a:gdLst>
                  <a:gd name="T0" fmla="*/ 262 w 268"/>
                  <a:gd name="T1" fmla="*/ 0 h 249"/>
                  <a:gd name="T2" fmla="*/ 262 w 268"/>
                  <a:gd name="T3" fmla="*/ 2 h 249"/>
                  <a:gd name="T4" fmla="*/ 0 w 268"/>
                  <a:gd name="T5" fmla="*/ 242 h 249"/>
                  <a:gd name="T6" fmla="*/ 0 w 268"/>
                  <a:gd name="T7" fmla="*/ 249 h 249"/>
                  <a:gd name="T8" fmla="*/ 268 w 268"/>
                  <a:gd name="T9" fmla="*/ 3 h 249"/>
                  <a:gd name="T10" fmla="*/ 267 w 268"/>
                  <a:gd name="T11" fmla="*/ 0 h 249"/>
                  <a:gd name="T12" fmla="*/ 262 w 268"/>
                  <a:gd name="T13" fmla="*/ 0 h 24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68"/>
                  <a:gd name="T22" fmla="*/ 0 h 249"/>
                  <a:gd name="T23" fmla="*/ 268 w 268"/>
                  <a:gd name="T24" fmla="*/ 249 h 249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68" h="249">
                    <a:moveTo>
                      <a:pt x="262" y="0"/>
                    </a:moveTo>
                    <a:lnTo>
                      <a:pt x="262" y="2"/>
                    </a:lnTo>
                    <a:lnTo>
                      <a:pt x="0" y="242"/>
                    </a:lnTo>
                    <a:lnTo>
                      <a:pt x="0" y="249"/>
                    </a:lnTo>
                    <a:lnTo>
                      <a:pt x="268" y="3"/>
                    </a:lnTo>
                    <a:lnTo>
                      <a:pt x="267" y="0"/>
                    </a:lnTo>
                    <a:lnTo>
                      <a:pt x="262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15" name="Freeform 115"/>
              <p:cNvSpPr>
                <a:spLocks/>
              </p:cNvSpPr>
              <p:nvPr/>
            </p:nvSpPr>
            <p:spPr bwMode="auto">
              <a:xfrm>
                <a:off x="2054" y="1980"/>
                <a:ext cx="292" cy="266"/>
              </a:xfrm>
              <a:custGeom>
                <a:avLst/>
                <a:gdLst>
                  <a:gd name="T0" fmla="*/ 285 w 292"/>
                  <a:gd name="T1" fmla="*/ 0 h 266"/>
                  <a:gd name="T2" fmla="*/ 285 w 292"/>
                  <a:gd name="T3" fmla="*/ 1 h 266"/>
                  <a:gd name="T4" fmla="*/ 0 w 292"/>
                  <a:gd name="T5" fmla="*/ 263 h 266"/>
                  <a:gd name="T6" fmla="*/ 1 w 292"/>
                  <a:gd name="T7" fmla="*/ 266 h 266"/>
                  <a:gd name="T8" fmla="*/ 7 w 292"/>
                  <a:gd name="T9" fmla="*/ 266 h 266"/>
                  <a:gd name="T10" fmla="*/ 7 w 292"/>
                  <a:gd name="T11" fmla="*/ 265 h 266"/>
                  <a:gd name="T12" fmla="*/ 292 w 292"/>
                  <a:gd name="T13" fmla="*/ 3 h 266"/>
                  <a:gd name="T14" fmla="*/ 290 w 292"/>
                  <a:gd name="T15" fmla="*/ 0 h 266"/>
                  <a:gd name="T16" fmla="*/ 285 w 292"/>
                  <a:gd name="T17" fmla="*/ 0 h 26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2"/>
                  <a:gd name="T28" fmla="*/ 0 h 266"/>
                  <a:gd name="T29" fmla="*/ 292 w 292"/>
                  <a:gd name="T30" fmla="*/ 266 h 26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2" h="266">
                    <a:moveTo>
                      <a:pt x="285" y="0"/>
                    </a:moveTo>
                    <a:lnTo>
                      <a:pt x="285" y="1"/>
                    </a:lnTo>
                    <a:lnTo>
                      <a:pt x="0" y="263"/>
                    </a:lnTo>
                    <a:lnTo>
                      <a:pt x="1" y="266"/>
                    </a:lnTo>
                    <a:lnTo>
                      <a:pt x="7" y="266"/>
                    </a:lnTo>
                    <a:lnTo>
                      <a:pt x="7" y="265"/>
                    </a:lnTo>
                    <a:lnTo>
                      <a:pt x="292" y="3"/>
                    </a:lnTo>
                    <a:lnTo>
                      <a:pt x="290" y="0"/>
                    </a:lnTo>
                    <a:lnTo>
                      <a:pt x="285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16" name="Freeform 116"/>
              <p:cNvSpPr>
                <a:spLocks/>
              </p:cNvSpPr>
              <p:nvPr/>
            </p:nvSpPr>
            <p:spPr bwMode="auto">
              <a:xfrm>
                <a:off x="2086" y="1997"/>
                <a:ext cx="292" cy="266"/>
              </a:xfrm>
              <a:custGeom>
                <a:avLst/>
                <a:gdLst>
                  <a:gd name="T0" fmla="*/ 286 w 292"/>
                  <a:gd name="T1" fmla="*/ 0 h 266"/>
                  <a:gd name="T2" fmla="*/ 286 w 292"/>
                  <a:gd name="T3" fmla="*/ 1 h 266"/>
                  <a:gd name="T4" fmla="*/ 0 w 292"/>
                  <a:gd name="T5" fmla="*/ 263 h 266"/>
                  <a:gd name="T6" fmla="*/ 2 w 292"/>
                  <a:gd name="T7" fmla="*/ 266 h 266"/>
                  <a:gd name="T8" fmla="*/ 7 w 292"/>
                  <a:gd name="T9" fmla="*/ 266 h 266"/>
                  <a:gd name="T10" fmla="*/ 7 w 292"/>
                  <a:gd name="T11" fmla="*/ 265 h 266"/>
                  <a:gd name="T12" fmla="*/ 292 w 292"/>
                  <a:gd name="T13" fmla="*/ 3 h 266"/>
                  <a:gd name="T14" fmla="*/ 291 w 292"/>
                  <a:gd name="T15" fmla="*/ 0 h 266"/>
                  <a:gd name="T16" fmla="*/ 286 w 292"/>
                  <a:gd name="T17" fmla="*/ 0 h 26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2"/>
                  <a:gd name="T28" fmla="*/ 0 h 266"/>
                  <a:gd name="T29" fmla="*/ 292 w 292"/>
                  <a:gd name="T30" fmla="*/ 266 h 26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2" h="266">
                    <a:moveTo>
                      <a:pt x="286" y="0"/>
                    </a:moveTo>
                    <a:lnTo>
                      <a:pt x="286" y="1"/>
                    </a:lnTo>
                    <a:lnTo>
                      <a:pt x="0" y="263"/>
                    </a:lnTo>
                    <a:lnTo>
                      <a:pt x="2" y="266"/>
                    </a:lnTo>
                    <a:lnTo>
                      <a:pt x="7" y="266"/>
                    </a:lnTo>
                    <a:lnTo>
                      <a:pt x="7" y="265"/>
                    </a:lnTo>
                    <a:lnTo>
                      <a:pt x="292" y="3"/>
                    </a:lnTo>
                    <a:lnTo>
                      <a:pt x="291" y="0"/>
                    </a:lnTo>
                    <a:lnTo>
                      <a:pt x="286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17" name="Freeform 117"/>
              <p:cNvSpPr>
                <a:spLocks/>
              </p:cNvSpPr>
              <p:nvPr/>
            </p:nvSpPr>
            <p:spPr bwMode="auto">
              <a:xfrm>
                <a:off x="2119" y="2014"/>
                <a:ext cx="292" cy="267"/>
              </a:xfrm>
              <a:custGeom>
                <a:avLst/>
                <a:gdLst>
                  <a:gd name="T0" fmla="*/ 285 w 292"/>
                  <a:gd name="T1" fmla="*/ 0 h 267"/>
                  <a:gd name="T2" fmla="*/ 285 w 292"/>
                  <a:gd name="T3" fmla="*/ 2 h 267"/>
                  <a:gd name="T4" fmla="*/ 0 w 292"/>
                  <a:gd name="T5" fmla="*/ 265 h 267"/>
                  <a:gd name="T6" fmla="*/ 3 w 292"/>
                  <a:gd name="T7" fmla="*/ 265 h 267"/>
                  <a:gd name="T8" fmla="*/ 3 w 292"/>
                  <a:gd name="T9" fmla="*/ 267 h 267"/>
                  <a:gd name="T10" fmla="*/ 6 w 292"/>
                  <a:gd name="T11" fmla="*/ 267 h 267"/>
                  <a:gd name="T12" fmla="*/ 6 w 292"/>
                  <a:gd name="T13" fmla="*/ 265 h 267"/>
                  <a:gd name="T14" fmla="*/ 292 w 292"/>
                  <a:gd name="T15" fmla="*/ 3 h 267"/>
                  <a:gd name="T16" fmla="*/ 290 w 292"/>
                  <a:gd name="T17" fmla="*/ 0 h 267"/>
                  <a:gd name="T18" fmla="*/ 285 w 292"/>
                  <a:gd name="T19" fmla="*/ 0 h 267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92"/>
                  <a:gd name="T31" fmla="*/ 0 h 267"/>
                  <a:gd name="T32" fmla="*/ 292 w 292"/>
                  <a:gd name="T33" fmla="*/ 267 h 267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92" h="267">
                    <a:moveTo>
                      <a:pt x="285" y="0"/>
                    </a:moveTo>
                    <a:lnTo>
                      <a:pt x="285" y="2"/>
                    </a:lnTo>
                    <a:lnTo>
                      <a:pt x="0" y="265"/>
                    </a:lnTo>
                    <a:lnTo>
                      <a:pt x="3" y="265"/>
                    </a:lnTo>
                    <a:lnTo>
                      <a:pt x="3" y="267"/>
                    </a:lnTo>
                    <a:lnTo>
                      <a:pt x="6" y="267"/>
                    </a:lnTo>
                    <a:lnTo>
                      <a:pt x="6" y="265"/>
                    </a:lnTo>
                    <a:lnTo>
                      <a:pt x="292" y="3"/>
                    </a:lnTo>
                    <a:lnTo>
                      <a:pt x="290" y="0"/>
                    </a:lnTo>
                    <a:lnTo>
                      <a:pt x="285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18" name="Freeform 118"/>
              <p:cNvSpPr>
                <a:spLocks/>
              </p:cNvSpPr>
              <p:nvPr/>
            </p:nvSpPr>
            <p:spPr bwMode="auto">
              <a:xfrm>
                <a:off x="2151" y="2030"/>
                <a:ext cx="289" cy="268"/>
              </a:xfrm>
              <a:custGeom>
                <a:avLst/>
                <a:gdLst>
                  <a:gd name="T0" fmla="*/ 287 w 289"/>
                  <a:gd name="T1" fmla="*/ 0 h 268"/>
                  <a:gd name="T2" fmla="*/ 287 w 289"/>
                  <a:gd name="T3" fmla="*/ 2 h 268"/>
                  <a:gd name="T4" fmla="*/ 0 w 289"/>
                  <a:gd name="T5" fmla="*/ 267 h 268"/>
                  <a:gd name="T6" fmla="*/ 4 w 289"/>
                  <a:gd name="T7" fmla="*/ 267 h 268"/>
                  <a:gd name="T8" fmla="*/ 4 w 289"/>
                  <a:gd name="T9" fmla="*/ 268 h 268"/>
                  <a:gd name="T10" fmla="*/ 7 w 289"/>
                  <a:gd name="T11" fmla="*/ 268 h 268"/>
                  <a:gd name="T12" fmla="*/ 7 w 289"/>
                  <a:gd name="T13" fmla="*/ 267 h 268"/>
                  <a:gd name="T14" fmla="*/ 289 w 289"/>
                  <a:gd name="T15" fmla="*/ 8 h 268"/>
                  <a:gd name="T16" fmla="*/ 289 w 289"/>
                  <a:gd name="T17" fmla="*/ 0 h 268"/>
                  <a:gd name="T18" fmla="*/ 287 w 289"/>
                  <a:gd name="T19" fmla="*/ 0 h 268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89"/>
                  <a:gd name="T31" fmla="*/ 0 h 268"/>
                  <a:gd name="T32" fmla="*/ 289 w 289"/>
                  <a:gd name="T33" fmla="*/ 268 h 268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89" h="268">
                    <a:moveTo>
                      <a:pt x="287" y="0"/>
                    </a:moveTo>
                    <a:lnTo>
                      <a:pt x="287" y="2"/>
                    </a:lnTo>
                    <a:lnTo>
                      <a:pt x="0" y="267"/>
                    </a:lnTo>
                    <a:lnTo>
                      <a:pt x="4" y="267"/>
                    </a:lnTo>
                    <a:lnTo>
                      <a:pt x="4" y="268"/>
                    </a:lnTo>
                    <a:lnTo>
                      <a:pt x="7" y="268"/>
                    </a:lnTo>
                    <a:lnTo>
                      <a:pt x="7" y="267"/>
                    </a:lnTo>
                    <a:lnTo>
                      <a:pt x="289" y="8"/>
                    </a:lnTo>
                    <a:lnTo>
                      <a:pt x="289" y="0"/>
                    </a:lnTo>
                    <a:lnTo>
                      <a:pt x="287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19" name="Freeform 119"/>
              <p:cNvSpPr>
                <a:spLocks/>
              </p:cNvSpPr>
              <p:nvPr/>
            </p:nvSpPr>
            <p:spPr bwMode="auto">
              <a:xfrm>
                <a:off x="2182" y="2074"/>
                <a:ext cx="258" cy="240"/>
              </a:xfrm>
              <a:custGeom>
                <a:avLst/>
                <a:gdLst>
                  <a:gd name="T0" fmla="*/ 256 w 258"/>
                  <a:gd name="T1" fmla="*/ 0 h 240"/>
                  <a:gd name="T2" fmla="*/ 256 w 258"/>
                  <a:gd name="T3" fmla="*/ 2 h 240"/>
                  <a:gd name="T4" fmla="*/ 0 w 258"/>
                  <a:gd name="T5" fmla="*/ 237 h 240"/>
                  <a:gd name="T6" fmla="*/ 2 w 258"/>
                  <a:gd name="T7" fmla="*/ 240 h 240"/>
                  <a:gd name="T8" fmla="*/ 7 w 258"/>
                  <a:gd name="T9" fmla="*/ 240 h 240"/>
                  <a:gd name="T10" fmla="*/ 7 w 258"/>
                  <a:gd name="T11" fmla="*/ 238 h 240"/>
                  <a:gd name="T12" fmla="*/ 258 w 258"/>
                  <a:gd name="T13" fmla="*/ 8 h 240"/>
                  <a:gd name="T14" fmla="*/ 258 w 258"/>
                  <a:gd name="T15" fmla="*/ 0 h 240"/>
                  <a:gd name="T16" fmla="*/ 256 w 258"/>
                  <a:gd name="T17" fmla="*/ 0 h 24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58"/>
                  <a:gd name="T28" fmla="*/ 0 h 240"/>
                  <a:gd name="T29" fmla="*/ 258 w 258"/>
                  <a:gd name="T30" fmla="*/ 240 h 24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58" h="240">
                    <a:moveTo>
                      <a:pt x="256" y="0"/>
                    </a:moveTo>
                    <a:lnTo>
                      <a:pt x="256" y="2"/>
                    </a:lnTo>
                    <a:lnTo>
                      <a:pt x="0" y="237"/>
                    </a:lnTo>
                    <a:lnTo>
                      <a:pt x="2" y="240"/>
                    </a:lnTo>
                    <a:lnTo>
                      <a:pt x="7" y="240"/>
                    </a:lnTo>
                    <a:lnTo>
                      <a:pt x="7" y="238"/>
                    </a:lnTo>
                    <a:lnTo>
                      <a:pt x="258" y="8"/>
                    </a:lnTo>
                    <a:lnTo>
                      <a:pt x="258" y="0"/>
                    </a:lnTo>
                    <a:lnTo>
                      <a:pt x="256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20" name="Freeform 120"/>
              <p:cNvSpPr>
                <a:spLocks/>
              </p:cNvSpPr>
              <p:nvPr/>
            </p:nvSpPr>
            <p:spPr bwMode="auto">
              <a:xfrm>
                <a:off x="2214" y="2121"/>
                <a:ext cx="226" cy="210"/>
              </a:xfrm>
              <a:custGeom>
                <a:avLst/>
                <a:gdLst>
                  <a:gd name="T0" fmla="*/ 224 w 226"/>
                  <a:gd name="T1" fmla="*/ 0 h 210"/>
                  <a:gd name="T2" fmla="*/ 224 w 226"/>
                  <a:gd name="T3" fmla="*/ 2 h 210"/>
                  <a:gd name="T4" fmla="*/ 0 w 226"/>
                  <a:gd name="T5" fmla="*/ 207 h 210"/>
                  <a:gd name="T6" fmla="*/ 2 w 226"/>
                  <a:gd name="T7" fmla="*/ 210 h 210"/>
                  <a:gd name="T8" fmla="*/ 7 w 226"/>
                  <a:gd name="T9" fmla="*/ 210 h 210"/>
                  <a:gd name="T10" fmla="*/ 7 w 226"/>
                  <a:gd name="T11" fmla="*/ 209 h 210"/>
                  <a:gd name="T12" fmla="*/ 226 w 226"/>
                  <a:gd name="T13" fmla="*/ 8 h 210"/>
                  <a:gd name="T14" fmla="*/ 226 w 226"/>
                  <a:gd name="T15" fmla="*/ 0 h 210"/>
                  <a:gd name="T16" fmla="*/ 224 w 226"/>
                  <a:gd name="T17" fmla="*/ 0 h 21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26"/>
                  <a:gd name="T28" fmla="*/ 0 h 210"/>
                  <a:gd name="T29" fmla="*/ 226 w 226"/>
                  <a:gd name="T30" fmla="*/ 210 h 21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26" h="210">
                    <a:moveTo>
                      <a:pt x="224" y="0"/>
                    </a:moveTo>
                    <a:lnTo>
                      <a:pt x="224" y="2"/>
                    </a:lnTo>
                    <a:lnTo>
                      <a:pt x="0" y="207"/>
                    </a:lnTo>
                    <a:lnTo>
                      <a:pt x="2" y="210"/>
                    </a:lnTo>
                    <a:lnTo>
                      <a:pt x="7" y="210"/>
                    </a:lnTo>
                    <a:lnTo>
                      <a:pt x="7" y="209"/>
                    </a:lnTo>
                    <a:lnTo>
                      <a:pt x="226" y="8"/>
                    </a:lnTo>
                    <a:lnTo>
                      <a:pt x="226" y="0"/>
                    </a:lnTo>
                    <a:lnTo>
                      <a:pt x="224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21" name="Freeform 121"/>
              <p:cNvSpPr>
                <a:spLocks/>
              </p:cNvSpPr>
              <p:nvPr/>
            </p:nvSpPr>
            <p:spPr bwMode="auto">
              <a:xfrm>
                <a:off x="2259" y="2169"/>
                <a:ext cx="181" cy="167"/>
              </a:xfrm>
              <a:custGeom>
                <a:avLst/>
                <a:gdLst>
                  <a:gd name="T0" fmla="*/ 179 w 181"/>
                  <a:gd name="T1" fmla="*/ 0 h 167"/>
                  <a:gd name="T2" fmla="*/ 179 w 181"/>
                  <a:gd name="T3" fmla="*/ 1 h 167"/>
                  <a:gd name="T4" fmla="*/ 0 w 181"/>
                  <a:gd name="T5" fmla="*/ 167 h 167"/>
                  <a:gd name="T6" fmla="*/ 7 w 181"/>
                  <a:gd name="T7" fmla="*/ 164 h 167"/>
                  <a:gd name="T8" fmla="*/ 7 w 181"/>
                  <a:gd name="T9" fmla="*/ 162 h 167"/>
                  <a:gd name="T10" fmla="*/ 13 w 181"/>
                  <a:gd name="T11" fmla="*/ 161 h 167"/>
                  <a:gd name="T12" fmla="*/ 13 w 181"/>
                  <a:gd name="T13" fmla="*/ 159 h 167"/>
                  <a:gd name="T14" fmla="*/ 17 w 181"/>
                  <a:gd name="T15" fmla="*/ 159 h 167"/>
                  <a:gd name="T16" fmla="*/ 17 w 181"/>
                  <a:gd name="T17" fmla="*/ 158 h 167"/>
                  <a:gd name="T18" fmla="*/ 181 w 181"/>
                  <a:gd name="T19" fmla="*/ 8 h 167"/>
                  <a:gd name="T20" fmla="*/ 181 w 181"/>
                  <a:gd name="T21" fmla="*/ 0 h 167"/>
                  <a:gd name="T22" fmla="*/ 179 w 181"/>
                  <a:gd name="T23" fmla="*/ 0 h 167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181"/>
                  <a:gd name="T37" fmla="*/ 0 h 167"/>
                  <a:gd name="T38" fmla="*/ 181 w 181"/>
                  <a:gd name="T39" fmla="*/ 167 h 167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181" h="167">
                    <a:moveTo>
                      <a:pt x="179" y="0"/>
                    </a:moveTo>
                    <a:lnTo>
                      <a:pt x="179" y="1"/>
                    </a:lnTo>
                    <a:lnTo>
                      <a:pt x="0" y="167"/>
                    </a:lnTo>
                    <a:lnTo>
                      <a:pt x="7" y="164"/>
                    </a:lnTo>
                    <a:lnTo>
                      <a:pt x="7" y="162"/>
                    </a:lnTo>
                    <a:lnTo>
                      <a:pt x="13" y="161"/>
                    </a:lnTo>
                    <a:lnTo>
                      <a:pt x="13" y="159"/>
                    </a:lnTo>
                    <a:lnTo>
                      <a:pt x="17" y="159"/>
                    </a:lnTo>
                    <a:lnTo>
                      <a:pt x="17" y="158"/>
                    </a:lnTo>
                    <a:lnTo>
                      <a:pt x="181" y="8"/>
                    </a:lnTo>
                    <a:lnTo>
                      <a:pt x="181" y="0"/>
                    </a:lnTo>
                    <a:lnTo>
                      <a:pt x="179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22" name="Freeform 122"/>
              <p:cNvSpPr>
                <a:spLocks/>
              </p:cNvSpPr>
              <p:nvPr/>
            </p:nvSpPr>
            <p:spPr bwMode="auto">
              <a:xfrm>
                <a:off x="2380" y="2216"/>
                <a:ext cx="60" cy="55"/>
              </a:xfrm>
              <a:custGeom>
                <a:avLst/>
                <a:gdLst>
                  <a:gd name="T0" fmla="*/ 58 w 60"/>
                  <a:gd name="T1" fmla="*/ 0 h 55"/>
                  <a:gd name="T2" fmla="*/ 58 w 60"/>
                  <a:gd name="T3" fmla="*/ 2 h 55"/>
                  <a:gd name="T4" fmla="*/ 0 w 60"/>
                  <a:gd name="T5" fmla="*/ 55 h 55"/>
                  <a:gd name="T6" fmla="*/ 7 w 60"/>
                  <a:gd name="T7" fmla="*/ 52 h 55"/>
                  <a:gd name="T8" fmla="*/ 7 w 60"/>
                  <a:gd name="T9" fmla="*/ 51 h 55"/>
                  <a:gd name="T10" fmla="*/ 14 w 60"/>
                  <a:gd name="T11" fmla="*/ 49 h 55"/>
                  <a:gd name="T12" fmla="*/ 14 w 60"/>
                  <a:gd name="T13" fmla="*/ 47 h 55"/>
                  <a:gd name="T14" fmla="*/ 17 w 60"/>
                  <a:gd name="T15" fmla="*/ 47 h 55"/>
                  <a:gd name="T16" fmla="*/ 17 w 60"/>
                  <a:gd name="T17" fmla="*/ 46 h 55"/>
                  <a:gd name="T18" fmla="*/ 60 w 60"/>
                  <a:gd name="T19" fmla="*/ 8 h 55"/>
                  <a:gd name="T20" fmla="*/ 60 w 60"/>
                  <a:gd name="T21" fmla="*/ 0 h 55"/>
                  <a:gd name="T22" fmla="*/ 58 w 60"/>
                  <a:gd name="T23" fmla="*/ 0 h 55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60"/>
                  <a:gd name="T37" fmla="*/ 0 h 55"/>
                  <a:gd name="T38" fmla="*/ 60 w 60"/>
                  <a:gd name="T39" fmla="*/ 55 h 55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60" h="55">
                    <a:moveTo>
                      <a:pt x="58" y="0"/>
                    </a:moveTo>
                    <a:lnTo>
                      <a:pt x="58" y="2"/>
                    </a:lnTo>
                    <a:lnTo>
                      <a:pt x="0" y="55"/>
                    </a:lnTo>
                    <a:lnTo>
                      <a:pt x="7" y="52"/>
                    </a:lnTo>
                    <a:lnTo>
                      <a:pt x="7" y="51"/>
                    </a:lnTo>
                    <a:lnTo>
                      <a:pt x="14" y="49"/>
                    </a:lnTo>
                    <a:lnTo>
                      <a:pt x="14" y="47"/>
                    </a:lnTo>
                    <a:lnTo>
                      <a:pt x="17" y="47"/>
                    </a:lnTo>
                    <a:lnTo>
                      <a:pt x="17" y="46"/>
                    </a:lnTo>
                    <a:lnTo>
                      <a:pt x="60" y="8"/>
                    </a:lnTo>
                    <a:lnTo>
                      <a:pt x="60" y="0"/>
                    </a:lnTo>
                    <a:lnTo>
                      <a:pt x="58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23" name="Freeform 123"/>
              <p:cNvSpPr>
                <a:spLocks/>
              </p:cNvSpPr>
              <p:nvPr/>
            </p:nvSpPr>
            <p:spPr bwMode="auto">
              <a:xfrm>
                <a:off x="2334" y="1975"/>
                <a:ext cx="106" cy="98"/>
              </a:xfrm>
              <a:custGeom>
                <a:avLst/>
                <a:gdLst>
                  <a:gd name="T0" fmla="*/ 0 w 106"/>
                  <a:gd name="T1" fmla="*/ 0 h 98"/>
                  <a:gd name="T2" fmla="*/ 106 w 106"/>
                  <a:gd name="T3" fmla="*/ 98 h 98"/>
                  <a:gd name="T4" fmla="*/ 106 w 106"/>
                  <a:gd name="T5" fmla="*/ 90 h 98"/>
                  <a:gd name="T6" fmla="*/ 104 w 106"/>
                  <a:gd name="T7" fmla="*/ 90 h 98"/>
                  <a:gd name="T8" fmla="*/ 17 w 106"/>
                  <a:gd name="T9" fmla="*/ 8 h 98"/>
                  <a:gd name="T10" fmla="*/ 14 w 106"/>
                  <a:gd name="T11" fmla="*/ 8 h 98"/>
                  <a:gd name="T12" fmla="*/ 14 w 106"/>
                  <a:gd name="T13" fmla="*/ 6 h 98"/>
                  <a:gd name="T14" fmla="*/ 10 w 106"/>
                  <a:gd name="T15" fmla="*/ 6 h 98"/>
                  <a:gd name="T16" fmla="*/ 10 w 106"/>
                  <a:gd name="T17" fmla="*/ 5 h 98"/>
                  <a:gd name="T18" fmla="*/ 7 w 106"/>
                  <a:gd name="T19" fmla="*/ 5 h 98"/>
                  <a:gd name="T20" fmla="*/ 5 w 106"/>
                  <a:gd name="T21" fmla="*/ 1 h 98"/>
                  <a:gd name="T22" fmla="*/ 2 w 106"/>
                  <a:gd name="T23" fmla="*/ 1 h 98"/>
                  <a:gd name="T24" fmla="*/ 2 w 106"/>
                  <a:gd name="T25" fmla="*/ 0 h 98"/>
                  <a:gd name="T26" fmla="*/ 0 w 106"/>
                  <a:gd name="T27" fmla="*/ 0 h 98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106"/>
                  <a:gd name="T43" fmla="*/ 0 h 98"/>
                  <a:gd name="T44" fmla="*/ 106 w 106"/>
                  <a:gd name="T45" fmla="*/ 98 h 98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106" h="98">
                    <a:moveTo>
                      <a:pt x="0" y="0"/>
                    </a:moveTo>
                    <a:lnTo>
                      <a:pt x="106" y="98"/>
                    </a:lnTo>
                    <a:lnTo>
                      <a:pt x="106" y="90"/>
                    </a:lnTo>
                    <a:lnTo>
                      <a:pt x="104" y="90"/>
                    </a:lnTo>
                    <a:lnTo>
                      <a:pt x="17" y="8"/>
                    </a:lnTo>
                    <a:lnTo>
                      <a:pt x="14" y="8"/>
                    </a:lnTo>
                    <a:lnTo>
                      <a:pt x="14" y="6"/>
                    </a:lnTo>
                    <a:lnTo>
                      <a:pt x="10" y="6"/>
                    </a:lnTo>
                    <a:lnTo>
                      <a:pt x="10" y="5"/>
                    </a:lnTo>
                    <a:lnTo>
                      <a:pt x="7" y="5"/>
                    </a:lnTo>
                    <a:lnTo>
                      <a:pt x="5" y="1"/>
                    </a:lnTo>
                    <a:lnTo>
                      <a:pt x="2" y="1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24" name="Freeform 124"/>
              <p:cNvSpPr>
                <a:spLocks/>
              </p:cNvSpPr>
              <p:nvPr/>
            </p:nvSpPr>
            <p:spPr bwMode="auto">
              <a:xfrm>
                <a:off x="2237" y="1927"/>
                <a:ext cx="203" cy="190"/>
              </a:xfrm>
              <a:custGeom>
                <a:avLst/>
                <a:gdLst>
                  <a:gd name="T0" fmla="*/ 1 w 203"/>
                  <a:gd name="T1" fmla="*/ 0 h 190"/>
                  <a:gd name="T2" fmla="*/ 1 w 203"/>
                  <a:gd name="T3" fmla="*/ 2 h 190"/>
                  <a:gd name="T4" fmla="*/ 0 w 203"/>
                  <a:gd name="T5" fmla="*/ 2 h 190"/>
                  <a:gd name="T6" fmla="*/ 203 w 203"/>
                  <a:gd name="T7" fmla="*/ 190 h 190"/>
                  <a:gd name="T8" fmla="*/ 203 w 203"/>
                  <a:gd name="T9" fmla="*/ 182 h 190"/>
                  <a:gd name="T10" fmla="*/ 201 w 203"/>
                  <a:gd name="T11" fmla="*/ 182 h 190"/>
                  <a:gd name="T12" fmla="*/ 6 w 203"/>
                  <a:gd name="T13" fmla="*/ 0 h 190"/>
                  <a:gd name="T14" fmla="*/ 1 w 203"/>
                  <a:gd name="T15" fmla="*/ 0 h 19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03"/>
                  <a:gd name="T25" fmla="*/ 0 h 190"/>
                  <a:gd name="T26" fmla="*/ 203 w 203"/>
                  <a:gd name="T27" fmla="*/ 190 h 19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03" h="190">
                    <a:moveTo>
                      <a:pt x="1" y="0"/>
                    </a:moveTo>
                    <a:lnTo>
                      <a:pt x="1" y="2"/>
                    </a:lnTo>
                    <a:lnTo>
                      <a:pt x="0" y="2"/>
                    </a:lnTo>
                    <a:lnTo>
                      <a:pt x="203" y="190"/>
                    </a:lnTo>
                    <a:lnTo>
                      <a:pt x="203" y="182"/>
                    </a:lnTo>
                    <a:lnTo>
                      <a:pt x="201" y="182"/>
                    </a:lnTo>
                    <a:lnTo>
                      <a:pt x="6" y="0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25" name="Freeform 125"/>
              <p:cNvSpPr>
                <a:spLocks/>
              </p:cNvSpPr>
              <p:nvPr/>
            </p:nvSpPr>
            <p:spPr bwMode="auto">
              <a:xfrm>
                <a:off x="2204" y="1945"/>
                <a:ext cx="236" cy="219"/>
              </a:xfrm>
              <a:custGeom>
                <a:avLst/>
                <a:gdLst>
                  <a:gd name="T0" fmla="*/ 2 w 236"/>
                  <a:gd name="T1" fmla="*/ 0 h 219"/>
                  <a:gd name="T2" fmla="*/ 2 w 236"/>
                  <a:gd name="T3" fmla="*/ 1 h 219"/>
                  <a:gd name="T4" fmla="*/ 0 w 236"/>
                  <a:gd name="T5" fmla="*/ 1 h 219"/>
                  <a:gd name="T6" fmla="*/ 236 w 236"/>
                  <a:gd name="T7" fmla="*/ 219 h 219"/>
                  <a:gd name="T8" fmla="*/ 236 w 236"/>
                  <a:gd name="T9" fmla="*/ 211 h 219"/>
                  <a:gd name="T10" fmla="*/ 234 w 236"/>
                  <a:gd name="T11" fmla="*/ 211 h 219"/>
                  <a:gd name="T12" fmla="*/ 7 w 236"/>
                  <a:gd name="T13" fmla="*/ 0 h 219"/>
                  <a:gd name="T14" fmla="*/ 2 w 236"/>
                  <a:gd name="T15" fmla="*/ 0 h 219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36"/>
                  <a:gd name="T25" fmla="*/ 0 h 219"/>
                  <a:gd name="T26" fmla="*/ 236 w 236"/>
                  <a:gd name="T27" fmla="*/ 219 h 219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36" h="219">
                    <a:moveTo>
                      <a:pt x="2" y="0"/>
                    </a:moveTo>
                    <a:lnTo>
                      <a:pt x="2" y="1"/>
                    </a:lnTo>
                    <a:lnTo>
                      <a:pt x="0" y="1"/>
                    </a:lnTo>
                    <a:lnTo>
                      <a:pt x="236" y="219"/>
                    </a:lnTo>
                    <a:lnTo>
                      <a:pt x="236" y="211"/>
                    </a:lnTo>
                    <a:lnTo>
                      <a:pt x="234" y="211"/>
                    </a:lnTo>
                    <a:lnTo>
                      <a:pt x="7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26" name="Freeform 126"/>
              <p:cNvSpPr>
                <a:spLocks/>
              </p:cNvSpPr>
              <p:nvPr/>
            </p:nvSpPr>
            <p:spPr bwMode="auto">
              <a:xfrm>
                <a:off x="2172" y="1962"/>
                <a:ext cx="268" cy="249"/>
              </a:xfrm>
              <a:custGeom>
                <a:avLst/>
                <a:gdLst>
                  <a:gd name="T0" fmla="*/ 1 w 268"/>
                  <a:gd name="T1" fmla="*/ 0 h 249"/>
                  <a:gd name="T2" fmla="*/ 1 w 268"/>
                  <a:gd name="T3" fmla="*/ 2 h 249"/>
                  <a:gd name="T4" fmla="*/ 0 w 268"/>
                  <a:gd name="T5" fmla="*/ 2 h 249"/>
                  <a:gd name="T6" fmla="*/ 268 w 268"/>
                  <a:gd name="T7" fmla="*/ 249 h 249"/>
                  <a:gd name="T8" fmla="*/ 268 w 268"/>
                  <a:gd name="T9" fmla="*/ 242 h 249"/>
                  <a:gd name="T10" fmla="*/ 266 w 268"/>
                  <a:gd name="T11" fmla="*/ 242 h 249"/>
                  <a:gd name="T12" fmla="*/ 6 w 268"/>
                  <a:gd name="T13" fmla="*/ 0 h 249"/>
                  <a:gd name="T14" fmla="*/ 1 w 268"/>
                  <a:gd name="T15" fmla="*/ 0 h 249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68"/>
                  <a:gd name="T25" fmla="*/ 0 h 249"/>
                  <a:gd name="T26" fmla="*/ 268 w 268"/>
                  <a:gd name="T27" fmla="*/ 249 h 249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68" h="249">
                    <a:moveTo>
                      <a:pt x="1" y="0"/>
                    </a:moveTo>
                    <a:lnTo>
                      <a:pt x="1" y="2"/>
                    </a:lnTo>
                    <a:lnTo>
                      <a:pt x="0" y="2"/>
                    </a:lnTo>
                    <a:lnTo>
                      <a:pt x="268" y="249"/>
                    </a:lnTo>
                    <a:lnTo>
                      <a:pt x="268" y="242"/>
                    </a:lnTo>
                    <a:lnTo>
                      <a:pt x="266" y="242"/>
                    </a:lnTo>
                    <a:lnTo>
                      <a:pt x="6" y="0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27" name="Freeform 127"/>
              <p:cNvSpPr>
                <a:spLocks/>
              </p:cNvSpPr>
              <p:nvPr/>
            </p:nvSpPr>
            <p:spPr bwMode="auto">
              <a:xfrm>
                <a:off x="2139" y="1980"/>
                <a:ext cx="292" cy="266"/>
              </a:xfrm>
              <a:custGeom>
                <a:avLst/>
                <a:gdLst>
                  <a:gd name="T0" fmla="*/ 2 w 292"/>
                  <a:gd name="T1" fmla="*/ 0 h 266"/>
                  <a:gd name="T2" fmla="*/ 2 w 292"/>
                  <a:gd name="T3" fmla="*/ 1 h 266"/>
                  <a:gd name="T4" fmla="*/ 0 w 292"/>
                  <a:gd name="T5" fmla="*/ 1 h 266"/>
                  <a:gd name="T6" fmla="*/ 286 w 292"/>
                  <a:gd name="T7" fmla="*/ 266 h 266"/>
                  <a:gd name="T8" fmla="*/ 291 w 292"/>
                  <a:gd name="T9" fmla="*/ 266 h 266"/>
                  <a:gd name="T10" fmla="*/ 291 w 292"/>
                  <a:gd name="T11" fmla="*/ 265 h 266"/>
                  <a:gd name="T12" fmla="*/ 292 w 292"/>
                  <a:gd name="T13" fmla="*/ 265 h 266"/>
                  <a:gd name="T14" fmla="*/ 7 w 292"/>
                  <a:gd name="T15" fmla="*/ 0 h 266"/>
                  <a:gd name="T16" fmla="*/ 2 w 292"/>
                  <a:gd name="T17" fmla="*/ 0 h 26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2"/>
                  <a:gd name="T28" fmla="*/ 0 h 266"/>
                  <a:gd name="T29" fmla="*/ 292 w 292"/>
                  <a:gd name="T30" fmla="*/ 266 h 26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2" h="266">
                    <a:moveTo>
                      <a:pt x="2" y="0"/>
                    </a:moveTo>
                    <a:lnTo>
                      <a:pt x="2" y="1"/>
                    </a:lnTo>
                    <a:lnTo>
                      <a:pt x="0" y="1"/>
                    </a:lnTo>
                    <a:lnTo>
                      <a:pt x="286" y="266"/>
                    </a:lnTo>
                    <a:lnTo>
                      <a:pt x="291" y="266"/>
                    </a:lnTo>
                    <a:lnTo>
                      <a:pt x="291" y="265"/>
                    </a:lnTo>
                    <a:lnTo>
                      <a:pt x="292" y="265"/>
                    </a:lnTo>
                    <a:lnTo>
                      <a:pt x="7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28" name="Freeform 128"/>
              <p:cNvSpPr>
                <a:spLocks/>
              </p:cNvSpPr>
              <p:nvPr/>
            </p:nvSpPr>
            <p:spPr bwMode="auto">
              <a:xfrm>
                <a:off x="2107" y="1997"/>
                <a:ext cx="292" cy="266"/>
              </a:xfrm>
              <a:custGeom>
                <a:avLst/>
                <a:gdLst>
                  <a:gd name="T0" fmla="*/ 1 w 292"/>
                  <a:gd name="T1" fmla="*/ 0 h 266"/>
                  <a:gd name="T2" fmla="*/ 1 w 292"/>
                  <a:gd name="T3" fmla="*/ 1 h 266"/>
                  <a:gd name="T4" fmla="*/ 0 w 292"/>
                  <a:gd name="T5" fmla="*/ 1 h 266"/>
                  <a:gd name="T6" fmla="*/ 285 w 292"/>
                  <a:gd name="T7" fmla="*/ 266 h 266"/>
                  <a:gd name="T8" fmla="*/ 290 w 292"/>
                  <a:gd name="T9" fmla="*/ 266 h 266"/>
                  <a:gd name="T10" fmla="*/ 290 w 292"/>
                  <a:gd name="T11" fmla="*/ 265 h 266"/>
                  <a:gd name="T12" fmla="*/ 292 w 292"/>
                  <a:gd name="T13" fmla="*/ 265 h 266"/>
                  <a:gd name="T14" fmla="*/ 7 w 292"/>
                  <a:gd name="T15" fmla="*/ 0 h 266"/>
                  <a:gd name="T16" fmla="*/ 1 w 292"/>
                  <a:gd name="T17" fmla="*/ 0 h 26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2"/>
                  <a:gd name="T28" fmla="*/ 0 h 266"/>
                  <a:gd name="T29" fmla="*/ 292 w 292"/>
                  <a:gd name="T30" fmla="*/ 266 h 26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2" h="266">
                    <a:moveTo>
                      <a:pt x="1" y="0"/>
                    </a:moveTo>
                    <a:lnTo>
                      <a:pt x="1" y="1"/>
                    </a:lnTo>
                    <a:lnTo>
                      <a:pt x="0" y="1"/>
                    </a:lnTo>
                    <a:lnTo>
                      <a:pt x="285" y="266"/>
                    </a:lnTo>
                    <a:lnTo>
                      <a:pt x="290" y="266"/>
                    </a:lnTo>
                    <a:lnTo>
                      <a:pt x="290" y="265"/>
                    </a:lnTo>
                    <a:lnTo>
                      <a:pt x="292" y="265"/>
                    </a:lnTo>
                    <a:lnTo>
                      <a:pt x="7" y="0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29" name="Freeform 129"/>
              <p:cNvSpPr>
                <a:spLocks/>
              </p:cNvSpPr>
              <p:nvPr/>
            </p:nvSpPr>
            <p:spPr bwMode="auto">
              <a:xfrm>
                <a:off x="2074" y="2014"/>
                <a:ext cx="292" cy="267"/>
              </a:xfrm>
              <a:custGeom>
                <a:avLst/>
                <a:gdLst>
                  <a:gd name="T0" fmla="*/ 2 w 292"/>
                  <a:gd name="T1" fmla="*/ 0 h 267"/>
                  <a:gd name="T2" fmla="*/ 2 w 292"/>
                  <a:gd name="T3" fmla="*/ 2 h 267"/>
                  <a:gd name="T4" fmla="*/ 0 w 292"/>
                  <a:gd name="T5" fmla="*/ 2 h 267"/>
                  <a:gd name="T6" fmla="*/ 286 w 292"/>
                  <a:gd name="T7" fmla="*/ 267 h 267"/>
                  <a:gd name="T8" fmla="*/ 292 w 292"/>
                  <a:gd name="T9" fmla="*/ 265 h 267"/>
                  <a:gd name="T10" fmla="*/ 7 w 292"/>
                  <a:gd name="T11" fmla="*/ 0 h 267"/>
                  <a:gd name="T12" fmla="*/ 2 w 292"/>
                  <a:gd name="T13" fmla="*/ 0 h 26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92"/>
                  <a:gd name="T22" fmla="*/ 0 h 267"/>
                  <a:gd name="T23" fmla="*/ 292 w 292"/>
                  <a:gd name="T24" fmla="*/ 267 h 26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92" h="267">
                    <a:moveTo>
                      <a:pt x="2" y="0"/>
                    </a:moveTo>
                    <a:lnTo>
                      <a:pt x="2" y="2"/>
                    </a:lnTo>
                    <a:lnTo>
                      <a:pt x="0" y="2"/>
                    </a:lnTo>
                    <a:lnTo>
                      <a:pt x="286" y="267"/>
                    </a:lnTo>
                    <a:lnTo>
                      <a:pt x="292" y="265"/>
                    </a:lnTo>
                    <a:lnTo>
                      <a:pt x="7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30" name="Freeform 130"/>
              <p:cNvSpPr>
                <a:spLocks/>
              </p:cNvSpPr>
              <p:nvPr/>
            </p:nvSpPr>
            <p:spPr bwMode="auto">
              <a:xfrm>
                <a:off x="2045" y="2030"/>
                <a:ext cx="289" cy="268"/>
              </a:xfrm>
              <a:custGeom>
                <a:avLst/>
                <a:gdLst>
                  <a:gd name="T0" fmla="*/ 0 w 289"/>
                  <a:gd name="T1" fmla="*/ 0 h 268"/>
                  <a:gd name="T2" fmla="*/ 0 w 289"/>
                  <a:gd name="T3" fmla="*/ 8 h 268"/>
                  <a:gd name="T4" fmla="*/ 2 w 289"/>
                  <a:gd name="T5" fmla="*/ 8 h 268"/>
                  <a:gd name="T6" fmla="*/ 282 w 289"/>
                  <a:gd name="T7" fmla="*/ 268 h 268"/>
                  <a:gd name="T8" fmla="*/ 289 w 289"/>
                  <a:gd name="T9" fmla="*/ 267 h 268"/>
                  <a:gd name="T10" fmla="*/ 2 w 289"/>
                  <a:gd name="T11" fmla="*/ 0 h 268"/>
                  <a:gd name="T12" fmla="*/ 0 w 289"/>
                  <a:gd name="T13" fmla="*/ 0 h 2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89"/>
                  <a:gd name="T22" fmla="*/ 0 h 268"/>
                  <a:gd name="T23" fmla="*/ 289 w 289"/>
                  <a:gd name="T24" fmla="*/ 268 h 2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89" h="268">
                    <a:moveTo>
                      <a:pt x="0" y="0"/>
                    </a:moveTo>
                    <a:lnTo>
                      <a:pt x="0" y="8"/>
                    </a:lnTo>
                    <a:lnTo>
                      <a:pt x="2" y="8"/>
                    </a:lnTo>
                    <a:lnTo>
                      <a:pt x="282" y="268"/>
                    </a:lnTo>
                    <a:lnTo>
                      <a:pt x="289" y="267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31" name="Freeform 131"/>
              <p:cNvSpPr>
                <a:spLocks/>
              </p:cNvSpPr>
              <p:nvPr/>
            </p:nvSpPr>
            <p:spPr bwMode="auto">
              <a:xfrm>
                <a:off x="2045" y="2074"/>
                <a:ext cx="258" cy="240"/>
              </a:xfrm>
              <a:custGeom>
                <a:avLst/>
                <a:gdLst>
                  <a:gd name="T0" fmla="*/ 0 w 258"/>
                  <a:gd name="T1" fmla="*/ 0 h 240"/>
                  <a:gd name="T2" fmla="*/ 0 w 258"/>
                  <a:gd name="T3" fmla="*/ 8 h 240"/>
                  <a:gd name="T4" fmla="*/ 2 w 258"/>
                  <a:gd name="T5" fmla="*/ 8 h 240"/>
                  <a:gd name="T6" fmla="*/ 251 w 258"/>
                  <a:gd name="T7" fmla="*/ 240 h 240"/>
                  <a:gd name="T8" fmla="*/ 256 w 258"/>
                  <a:gd name="T9" fmla="*/ 240 h 240"/>
                  <a:gd name="T10" fmla="*/ 256 w 258"/>
                  <a:gd name="T11" fmla="*/ 238 h 240"/>
                  <a:gd name="T12" fmla="*/ 258 w 258"/>
                  <a:gd name="T13" fmla="*/ 238 h 240"/>
                  <a:gd name="T14" fmla="*/ 2 w 258"/>
                  <a:gd name="T15" fmla="*/ 0 h 240"/>
                  <a:gd name="T16" fmla="*/ 0 w 258"/>
                  <a:gd name="T17" fmla="*/ 0 h 24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58"/>
                  <a:gd name="T28" fmla="*/ 0 h 240"/>
                  <a:gd name="T29" fmla="*/ 258 w 258"/>
                  <a:gd name="T30" fmla="*/ 240 h 24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58" h="240">
                    <a:moveTo>
                      <a:pt x="0" y="0"/>
                    </a:moveTo>
                    <a:lnTo>
                      <a:pt x="0" y="8"/>
                    </a:lnTo>
                    <a:lnTo>
                      <a:pt x="2" y="8"/>
                    </a:lnTo>
                    <a:lnTo>
                      <a:pt x="251" y="240"/>
                    </a:lnTo>
                    <a:lnTo>
                      <a:pt x="256" y="240"/>
                    </a:lnTo>
                    <a:lnTo>
                      <a:pt x="256" y="238"/>
                    </a:lnTo>
                    <a:lnTo>
                      <a:pt x="258" y="238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32" name="Freeform 132"/>
              <p:cNvSpPr>
                <a:spLocks/>
              </p:cNvSpPr>
              <p:nvPr/>
            </p:nvSpPr>
            <p:spPr bwMode="auto">
              <a:xfrm>
                <a:off x="2045" y="2121"/>
                <a:ext cx="226" cy="210"/>
              </a:xfrm>
              <a:custGeom>
                <a:avLst/>
                <a:gdLst>
                  <a:gd name="T0" fmla="*/ 0 w 226"/>
                  <a:gd name="T1" fmla="*/ 0 h 210"/>
                  <a:gd name="T2" fmla="*/ 0 w 226"/>
                  <a:gd name="T3" fmla="*/ 8 h 210"/>
                  <a:gd name="T4" fmla="*/ 2 w 226"/>
                  <a:gd name="T5" fmla="*/ 8 h 210"/>
                  <a:gd name="T6" fmla="*/ 219 w 226"/>
                  <a:gd name="T7" fmla="*/ 210 h 210"/>
                  <a:gd name="T8" fmla="*/ 224 w 226"/>
                  <a:gd name="T9" fmla="*/ 210 h 210"/>
                  <a:gd name="T10" fmla="*/ 224 w 226"/>
                  <a:gd name="T11" fmla="*/ 209 h 210"/>
                  <a:gd name="T12" fmla="*/ 226 w 226"/>
                  <a:gd name="T13" fmla="*/ 209 h 210"/>
                  <a:gd name="T14" fmla="*/ 2 w 226"/>
                  <a:gd name="T15" fmla="*/ 0 h 210"/>
                  <a:gd name="T16" fmla="*/ 0 w 226"/>
                  <a:gd name="T17" fmla="*/ 0 h 21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26"/>
                  <a:gd name="T28" fmla="*/ 0 h 210"/>
                  <a:gd name="T29" fmla="*/ 226 w 226"/>
                  <a:gd name="T30" fmla="*/ 210 h 21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26" h="210">
                    <a:moveTo>
                      <a:pt x="0" y="0"/>
                    </a:moveTo>
                    <a:lnTo>
                      <a:pt x="0" y="8"/>
                    </a:lnTo>
                    <a:lnTo>
                      <a:pt x="2" y="8"/>
                    </a:lnTo>
                    <a:lnTo>
                      <a:pt x="219" y="210"/>
                    </a:lnTo>
                    <a:lnTo>
                      <a:pt x="224" y="210"/>
                    </a:lnTo>
                    <a:lnTo>
                      <a:pt x="224" y="209"/>
                    </a:lnTo>
                    <a:lnTo>
                      <a:pt x="226" y="209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33" name="Freeform 133"/>
              <p:cNvSpPr>
                <a:spLocks/>
              </p:cNvSpPr>
              <p:nvPr/>
            </p:nvSpPr>
            <p:spPr bwMode="auto">
              <a:xfrm>
                <a:off x="2045" y="2169"/>
                <a:ext cx="181" cy="167"/>
              </a:xfrm>
              <a:custGeom>
                <a:avLst/>
                <a:gdLst>
                  <a:gd name="T0" fmla="*/ 0 w 181"/>
                  <a:gd name="T1" fmla="*/ 0 h 167"/>
                  <a:gd name="T2" fmla="*/ 0 w 181"/>
                  <a:gd name="T3" fmla="*/ 8 h 167"/>
                  <a:gd name="T4" fmla="*/ 2 w 181"/>
                  <a:gd name="T5" fmla="*/ 8 h 167"/>
                  <a:gd name="T6" fmla="*/ 164 w 181"/>
                  <a:gd name="T7" fmla="*/ 159 h 167"/>
                  <a:gd name="T8" fmla="*/ 168 w 181"/>
                  <a:gd name="T9" fmla="*/ 159 h 167"/>
                  <a:gd name="T10" fmla="*/ 168 w 181"/>
                  <a:gd name="T11" fmla="*/ 161 h 167"/>
                  <a:gd name="T12" fmla="*/ 171 w 181"/>
                  <a:gd name="T13" fmla="*/ 161 h 167"/>
                  <a:gd name="T14" fmla="*/ 171 w 181"/>
                  <a:gd name="T15" fmla="*/ 162 h 167"/>
                  <a:gd name="T16" fmla="*/ 174 w 181"/>
                  <a:gd name="T17" fmla="*/ 162 h 167"/>
                  <a:gd name="T18" fmla="*/ 176 w 181"/>
                  <a:gd name="T19" fmla="*/ 165 h 167"/>
                  <a:gd name="T20" fmla="*/ 180 w 181"/>
                  <a:gd name="T21" fmla="*/ 165 h 167"/>
                  <a:gd name="T22" fmla="*/ 180 w 181"/>
                  <a:gd name="T23" fmla="*/ 167 h 167"/>
                  <a:gd name="T24" fmla="*/ 181 w 181"/>
                  <a:gd name="T25" fmla="*/ 167 h 167"/>
                  <a:gd name="T26" fmla="*/ 2 w 181"/>
                  <a:gd name="T27" fmla="*/ 0 h 167"/>
                  <a:gd name="T28" fmla="*/ 0 w 181"/>
                  <a:gd name="T29" fmla="*/ 0 h 167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181"/>
                  <a:gd name="T46" fmla="*/ 0 h 167"/>
                  <a:gd name="T47" fmla="*/ 181 w 181"/>
                  <a:gd name="T48" fmla="*/ 167 h 167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181" h="167">
                    <a:moveTo>
                      <a:pt x="0" y="0"/>
                    </a:moveTo>
                    <a:lnTo>
                      <a:pt x="0" y="8"/>
                    </a:lnTo>
                    <a:lnTo>
                      <a:pt x="2" y="8"/>
                    </a:lnTo>
                    <a:lnTo>
                      <a:pt x="164" y="159"/>
                    </a:lnTo>
                    <a:lnTo>
                      <a:pt x="168" y="159"/>
                    </a:lnTo>
                    <a:lnTo>
                      <a:pt x="168" y="161"/>
                    </a:lnTo>
                    <a:lnTo>
                      <a:pt x="171" y="161"/>
                    </a:lnTo>
                    <a:lnTo>
                      <a:pt x="171" y="162"/>
                    </a:lnTo>
                    <a:lnTo>
                      <a:pt x="174" y="162"/>
                    </a:lnTo>
                    <a:lnTo>
                      <a:pt x="176" y="165"/>
                    </a:lnTo>
                    <a:lnTo>
                      <a:pt x="180" y="165"/>
                    </a:lnTo>
                    <a:lnTo>
                      <a:pt x="180" y="167"/>
                    </a:lnTo>
                    <a:lnTo>
                      <a:pt x="181" y="167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34" name="Freeform 134"/>
              <p:cNvSpPr>
                <a:spLocks/>
              </p:cNvSpPr>
              <p:nvPr/>
            </p:nvSpPr>
            <p:spPr bwMode="auto">
              <a:xfrm>
                <a:off x="2045" y="2216"/>
                <a:ext cx="60" cy="55"/>
              </a:xfrm>
              <a:custGeom>
                <a:avLst/>
                <a:gdLst>
                  <a:gd name="T0" fmla="*/ 0 w 60"/>
                  <a:gd name="T1" fmla="*/ 0 h 55"/>
                  <a:gd name="T2" fmla="*/ 0 w 60"/>
                  <a:gd name="T3" fmla="*/ 8 h 55"/>
                  <a:gd name="T4" fmla="*/ 2 w 60"/>
                  <a:gd name="T5" fmla="*/ 8 h 55"/>
                  <a:gd name="T6" fmla="*/ 43 w 60"/>
                  <a:gd name="T7" fmla="*/ 47 h 55"/>
                  <a:gd name="T8" fmla="*/ 46 w 60"/>
                  <a:gd name="T9" fmla="*/ 47 h 55"/>
                  <a:gd name="T10" fmla="*/ 46 w 60"/>
                  <a:gd name="T11" fmla="*/ 49 h 55"/>
                  <a:gd name="T12" fmla="*/ 50 w 60"/>
                  <a:gd name="T13" fmla="*/ 49 h 55"/>
                  <a:gd name="T14" fmla="*/ 50 w 60"/>
                  <a:gd name="T15" fmla="*/ 51 h 55"/>
                  <a:gd name="T16" fmla="*/ 53 w 60"/>
                  <a:gd name="T17" fmla="*/ 51 h 55"/>
                  <a:gd name="T18" fmla="*/ 55 w 60"/>
                  <a:gd name="T19" fmla="*/ 54 h 55"/>
                  <a:gd name="T20" fmla="*/ 58 w 60"/>
                  <a:gd name="T21" fmla="*/ 54 h 55"/>
                  <a:gd name="T22" fmla="*/ 58 w 60"/>
                  <a:gd name="T23" fmla="*/ 55 h 55"/>
                  <a:gd name="T24" fmla="*/ 60 w 60"/>
                  <a:gd name="T25" fmla="*/ 55 h 55"/>
                  <a:gd name="T26" fmla="*/ 2 w 60"/>
                  <a:gd name="T27" fmla="*/ 0 h 55"/>
                  <a:gd name="T28" fmla="*/ 0 w 60"/>
                  <a:gd name="T29" fmla="*/ 0 h 55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60"/>
                  <a:gd name="T46" fmla="*/ 0 h 55"/>
                  <a:gd name="T47" fmla="*/ 60 w 60"/>
                  <a:gd name="T48" fmla="*/ 55 h 55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60" h="55">
                    <a:moveTo>
                      <a:pt x="0" y="0"/>
                    </a:moveTo>
                    <a:lnTo>
                      <a:pt x="0" y="8"/>
                    </a:lnTo>
                    <a:lnTo>
                      <a:pt x="2" y="8"/>
                    </a:lnTo>
                    <a:lnTo>
                      <a:pt x="43" y="47"/>
                    </a:lnTo>
                    <a:lnTo>
                      <a:pt x="46" y="47"/>
                    </a:lnTo>
                    <a:lnTo>
                      <a:pt x="46" y="49"/>
                    </a:lnTo>
                    <a:lnTo>
                      <a:pt x="50" y="49"/>
                    </a:lnTo>
                    <a:lnTo>
                      <a:pt x="50" y="51"/>
                    </a:lnTo>
                    <a:lnTo>
                      <a:pt x="53" y="51"/>
                    </a:lnTo>
                    <a:lnTo>
                      <a:pt x="55" y="54"/>
                    </a:lnTo>
                    <a:lnTo>
                      <a:pt x="58" y="54"/>
                    </a:lnTo>
                    <a:lnTo>
                      <a:pt x="58" y="55"/>
                    </a:lnTo>
                    <a:lnTo>
                      <a:pt x="60" y="55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35" name="Freeform 135"/>
              <p:cNvSpPr>
                <a:spLocks/>
              </p:cNvSpPr>
              <p:nvPr/>
            </p:nvSpPr>
            <p:spPr bwMode="auto">
              <a:xfrm>
                <a:off x="2042" y="1923"/>
                <a:ext cx="400" cy="422"/>
              </a:xfrm>
              <a:custGeom>
                <a:avLst/>
                <a:gdLst>
                  <a:gd name="T0" fmla="*/ 200 w 400"/>
                  <a:gd name="T1" fmla="*/ 422 h 422"/>
                  <a:gd name="T2" fmla="*/ 400 w 400"/>
                  <a:gd name="T3" fmla="*/ 317 h 422"/>
                  <a:gd name="T4" fmla="*/ 400 w 400"/>
                  <a:gd name="T5" fmla="*/ 105 h 422"/>
                  <a:gd name="T6" fmla="*/ 200 w 400"/>
                  <a:gd name="T7" fmla="*/ 0 h 422"/>
                  <a:gd name="T8" fmla="*/ 0 w 400"/>
                  <a:gd name="T9" fmla="*/ 105 h 422"/>
                  <a:gd name="T10" fmla="*/ 0 w 400"/>
                  <a:gd name="T11" fmla="*/ 317 h 422"/>
                  <a:gd name="T12" fmla="*/ 200 w 400"/>
                  <a:gd name="T13" fmla="*/ 422 h 422"/>
                  <a:gd name="T14" fmla="*/ 201 w 400"/>
                  <a:gd name="T15" fmla="*/ 416 h 422"/>
                  <a:gd name="T16" fmla="*/ 5 w 400"/>
                  <a:gd name="T17" fmla="*/ 312 h 422"/>
                  <a:gd name="T18" fmla="*/ 7 w 400"/>
                  <a:gd name="T19" fmla="*/ 315 h 422"/>
                  <a:gd name="T20" fmla="*/ 7 w 400"/>
                  <a:gd name="T21" fmla="*/ 107 h 422"/>
                  <a:gd name="T22" fmla="*/ 5 w 400"/>
                  <a:gd name="T23" fmla="*/ 110 h 422"/>
                  <a:gd name="T24" fmla="*/ 201 w 400"/>
                  <a:gd name="T25" fmla="*/ 6 h 422"/>
                  <a:gd name="T26" fmla="*/ 198 w 400"/>
                  <a:gd name="T27" fmla="*/ 6 h 422"/>
                  <a:gd name="T28" fmla="*/ 394 w 400"/>
                  <a:gd name="T29" fmla="*/ 110 h 422"/>
                  <a:gd name="T30" fmla="*/ 393 w 400"/>
                  <a:gd name="T31" fmla="*/ 107 h 422"/>
                  <a:gd name="T32" fmla="*/ 393 w 400"/>
                  <a:gd name="T33" fmla="*/ 315 h 422"/>
                  <a:gd name="T34" fmla="*/ 394 w 400"/>
                  <a:gd name="T35" fmla="*/ 312 h 422"/>
                  <a:gd name="T36" fmla="*/ 198 w 400"/>
                  <a:gd name="T37" fmla="*/ 416 h 422"/>
                  <a:gd name="T38" fmla="*/ 201 w 400"/>
                  <a:gd name="T39" fmla="*/ 416 h 422"/>
                  <a:gd name="T40" fmla="*/ 200 w 400"/>
                  <a:gd name="T41" fmla="*/ 422 h 422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400"/>
                  <a:gd name="T64" fmla="*/ 0 h 422"/>
                  <a:gd name="T65" fmla="*/ 400 w 400"/>
                  <a:gd name="T66" fmla="*/ 422 h 422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400" h="422">
                    <a:moveTo>
                      <a:pt x="200" y="422"/>
                    </a:moveTo>
                    <a:lnTo>
                      <a:pt x="400" y="317"/>
                    </a:lnTo>
                    <a:lnTo>
                      <a:pt x="400" y="105"/>
                    </a:lnTo>
                    <a:lnTo>
                      <a:pt x="200" y="0"/>
                    </a:lnTo>
                    <a:lnTo>
                      <a:pt x="0" y="105"/>
                    </a:lnTo>
                    <a:lnTo>
                      <a:pt x="0" y="317"/>
                    </a:lnTo>
                    <a:lnTo>
                      <a:pt x="200" y="422"/>
                    </a:lnTo>
                    <a:lnTo>
                      <a:pt x="201" y="416"/>
                    </a:lnTo>
                    <a:lnTo>
                      <a:pt x="5" y="312"/>
                    </a:lnTo>
                    <a:lnTo>
                      <a:pt x="7" y="315"/>
                    </a:lnTo>
                    <a:lnTo>
                      <a:pt x="7" y="107"/>
                    </a:lnTo>
                    <a:lnTo>
                      <a:pt x="5" y="110"/>
                    </a:lnTo>
                    <a:lnTo>
                      <a:pt x="201" y="6"/>
                    </a:lnTo>
                    <a:lnTo>
                      <a:pt x="198" y="6"/>
                    </a:lnTo>
                    <a:lnTo>
                      <a:pt x="394" y="110"/>
                    </a:lnTo>
                    <a:lnTo>
                      <a:pt x="393" y="107"/>
                    </a:lnTo>
                    <a:lnTo>
                      <a:pt x="393" y="315"/>
                    </a:lnTo>
                    <a:lnTo>
                      <a:pt x="394" y="312"/>
                    </a:lnTo>
                    <a:lnTo>
                      <a:pt x="198" y="416"/>
                    </a:lnTo>
                    <a:lnTo>
                      <a:pt x="201" y="416"/>
                    </a:lnTo>
                    <a:lnTo>
                      <a:pt x="200" y="422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36" name="Freeform 136"/>
              <p:cNvSpPr>
                <a:spLocks/>
              </p:cNvSpPr>
              <p:nvPr/>
            </p:nvSpPr>
            <p:spPr bwMode="auto">
              <a:xfrm>
                <a:off x="2438" y="1926"/>
                <a:ext cx="392" cy="416"/>
              </a:xfrm>
              <a:custGeom>
                <a:avLst/>
                <a:gdLst>
                  <a:gd name="T0" fmla="*/ 195 w 392"/>
                  <a:gd name="T1" fmla="*/ 416 h 416"/>
                  <a:gd name="T2" fmla="*/ 392 w 392"/>
                  <a:gd name="T3" fmla="*/ 312 h 416"/>
                  <a:gd name="T4" fmla="*/ 392 w 392"/>
                  <a:gd name="T5" fmla="*/ 104 h 416"/>
                  <a:gd name="T6" fmla="*/ 195 w 392"/>
                  <a:gd name="T7" fmla="*/ 0 h 416"/>
                  <a:gd name="T8" fmla="*/ 0 w 392"/>
                  <a:gd name="T9" fmla="*/ 104 h 416"/>
                  <a:gd name="T10" fmla="*/ 0 w 392"/>
                  <a:gd name="T11" fmla="*/ 312 h 416"/>
                  <a:gd name="T12" fmla="*/ 195 w 392"/>
                  <a:gd name="T13" fmla="*/ 416 h 41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92"/>
                  <a:gd name="T22" fmla="*/ 0 h 416"/>
                  <a:gd name="T23" fmla="*/ 392 w 392"/>
                  <a:gd name="T24" fmla="*/ 416 h 41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92" h="416">
                    <a:moveTo>
                      <a:pt x="195" y="416"/>
                    </a:moveTo>
                    <a:lnTo>
                      <a:pt x="392" y="312"/>
                    </a:lnTo>
                    <a:lnTo>
                      <a:pt x="392" y="104"/>
                    </a:lnTo>
                    <a:lnTo>
                      <a:pt x="195" y="0"/>
                    </a:lnTo>
                    <a:lnTo>
                      <a:pt x="0" y="104"/>
                    </a:lnTo>
                    <a:lnTo>
                      <a:pt x="0" y="312"/>
                    </a:lnTo>
                    <a:lnTo>
                      <a:pt x="195" y="416"/>
                    </a:lnTo>
                    <a:close/>
                  </a:path>
                </a:pathLst>
              </a:custGeom>
              <a:blipFill dpi="0" rotWithShape="0">
                <a:blip cstate="print"/>
                <a:srcRect/>
                <a:tile tx="0" ty="0" sx="100000" sy="100000" flip="none" algn="tl"/>
              </a:blip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37" name="Freeform 137"/>
              <p:cNvSpPr>
                <a:spLocks/>
              </p:cNvSpPr>
              <p:nvPr/>
            </p:nvSpPr>
            <p:spPr bwMode="auto">
              <a:xfrm>
                <a:off x="2435" y="1923"/>
                <a:ext cx="398" cy="422"/>
              </a:xfrm>
              <a:custGeom>
                <a:avLst/>
                <a:gdLst>
                  <a:gd name="T0" fmla="*/ 198 w 398"/>
                  <a:gd name="T1" fmla="*/ 422 h 422"/>
                  <a:gd name="T2" fmla="*/ 398 w 398"/>
                  <a:gd name="T3" fmla="*/ 317 h 422"/>
                  <a:gd name="T4" fmla="*/ 398 w 398"/>
                  <a:gd name="T5" fmla="*/ 105 h 422"/>
                  <a:gd name="T6" fmla="*/ 198 w 398"/>
                  <a:gd name="T7" fmla="*/ 0 h 422"/>
                  <a:gd name="T8" fmla="*/ 0 w 398"/>
                  <a:gd name="T9" fmla="*/ 105 h 422"/>
                  <a:gd name="T10" fmla="*/ 0 w 398"/>
                  <a:gd name="T11" fmla="*/ 317 h 422"/>
                  <a:gd name="T12" fmla="*/ 198 w 398"/>
                  <a:gd name="T13" fmla="*/ 422 h 422"/>
                  <a:gd name="T14" fmla="*/ 200 w 398"/>
                  <a:gd name="T15" fmla="*/ 416 h 422"/>
                  <a:gd name="T16" fmla="*/ 5 w 398"/>
                  <a:gd name="T17" fmla="*/ 312 h 422"/>
                  <a:gd name="T18" fmla="*/ 7 w 398"/>
                  <a:gd name="T19" fmla="*/ 315 h 422"/>
                  <a:gd name="T20" fmla="*/ 7 w 398"/>
                  <a:gd name="T21" fmla="*/ 107 h 422"/>
                  <a:gd name="T22" fmla="*/ 5 w 398"/>
                  <a:gd name="T23" fmla="*/ 110 h 422"/>
                  <a:gd name="T24" fmla="*/ 200 w 398"/>
                  <a:gd name="T25" fmla="*/ 6 h 422"/>
                  <a:gd name="T26" fmla="*/ 196 w 398"/>
                  <a:gd name="T27" fmla="*/ 6 h 422"/>
                  <a:gd name="T28" fmla="*/ 393 w 398"/>
                  <a:gd name="T29" fmla="*/ 110 h 422"/>
                  <a:gd name="T30" fmla="*/ 391 w 398"/>
                  <a:gd name="T31" fmla="*/ 107 h 422"/>
                  <a:gd name="T32" fmla="*/ 391 w 398"/>
                  <a:gd name="T33" fmla="*/ 315 h 422"/>
                  <a:gd name="T34" fmla="*/ 393 w 398"/>
                  <a:gd name="T35" fmla="*/ 312 h 422"/>
                  <a:gd name="T36" fmla="*/ 196 w 398"/>
                  <a:gd name="T37" fmla="*/ 416 h 422"/>
                  <a:gd name="T38" fmla="*/ 200 w 398"/>
                  <a:gd name="T39" fmla="*/ 416 h 422"/>
                  <a:gd name="T40" fmla="*/ 198 w 398"/>
                  <a:gd name="T41" fmla="*/ 422 h 422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398"/>
                  <a:gd name="T64" fmla="*/ 0 h 422"/>
                  <a:gd name="T65" fmla="*/ 398 w 398"/>
                  <a:gd name="T66" fmla="*/ 422 h 422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398" h="422">
                    <a:moveTo>
                      <a:pt x="198" y="422"/>
                    </a:moveTo>
                    <a:lnTo>
                      <a:pt x="398" y="317"/>
                    </a:lnTo>
                    <a:lnTo>
                      <a:pt x="398" y="105"/>
                    </a:lnTo>
                    <a:lnTo>
                      <a:pt x="198" y="0"/>
                    </a:lnTo>
                    <a:lnTo>
                      <a:pt x="0" y="105"/>
                    </a:lnTo>
                    <a:lnTo>
                      <a:pt x="0" y="317"/>
                    </a:lnTo>
                    <a:lnTo>
                      <a:pt x="198" y="422"/>
                    </a:lnTo>
                    <a:lnTo>
                      <a:pt x="200" y="416"/>
                    </a:lnTo>
                    <a:lnTo>
                      <a:pt x="5" y="312"/>
                    </a:lnTo>
                    <a:lnTo>
                      <a:pt x="7" y="315"/>
                    </a:lnTo>
                    <a:lnTo>
                      <a:pt x="7" y="107"/>
                    </a:lnTo>
                    <a:lnTo>
                      <a:pt x="5" y="110"/>
                    </a:lnTo>
                    <a:lnTo>
                      <a:pt x="200" y="6"/>
                    </a:lnTo>
                    <a:lnTo>
                      <a:pt x="196" y="6"/>
                    </a:lnTo>
                    <a:lnTo>
                      <a:pt x="393" y="110"/>
                    </a:lnTo>
                    <a:lnTo>
                      <a:pt x="391" y="107"/>
                    </a:lnTo>
                    <a:lnTo>
                      <a:pt x="391" y="315"/>
                    </a:lnTo>
                    <a:lnTo>
                      <a:pt x="393" y="312"/>
                    </a:lnTo>
                    <a:lnTo>
                      <a:pt x="196" y="416"/>
                    </a:lnTo>
                    <a:lnTo>
                      <a:pt x="200" y="416"/>
                    </a:lnTo>
                    <a:lnTo>
                      <a:pt x="198" y="422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38" name="Freeform 138"/>
              <p:cNvSpPr>
                <a:spLocks/>
              </p:cNvSpPr>
              <p:nvPr/>
            </p:nvSpPr>
            <p:spPr bwMode="auto">
              <a:xfrm>
                <a:off x="3223" y="1924"/>
                <a:ext cx="393" cy="420"/>
              </a:xfrm>
              <a:custGeom>
                <a:avLst/>
                <a:gdLst>
                  <a:gd name="T0" fmla="*/ 10 w 393"/>
                  <a:gd name="T1" fmla="*/ 100 h 420"/>
                  <a:gd name="T2" fmla="*/ 44 w 393"/>
                  <a:gd name="T3" fmla="*/ 82 h 420"/>
                  <a:gd name="T4" fmla="*/ 64 w 393"/>
                  <a:gd name="T5" fmla="*/ 70 h 420"/>
                  <a:gd name="T6" fmla="*/ 92 w 393"/>
                  <a:gd name="T7" fmla="*/ 57 h 420"/>
                  <a:gd name="T8" fmla="*/ 112 w 393"/>
                  <a:gd name="T9" fmla="*/ 44 h 420"/>
                  <a:gd name="T10" fmla="*/ 147 w 393"/>
                  <a:gd name="T11" fmla="*/ 27 h 420"/>
                  <a:gd name="T12" fmla="*/ 167 w 393"/>
                  <a:gd name="T13" fmla="*/ 14 h 420"/>
                  <a:gd name="T14" fmla="*/ 194 w 393"/>
                  <a:gd name="T15" fmla="*/ 2 h 420"/>
                  <a:gd name="T16" fmla="*/ 205 w 393"/>
                  <a:gd name="T17" fmla="*/ 7 h 420"/>
                  <a:gd name="T18" fmla="*/ 215 w 393"/>
                  <a:gd name="T19" fmla="*/ 10 h 420"/>
                  <a:gd name="T20" fmla="*/ 223 w 393"/>
                  <a:gd name="T21" fmla="*/ 16 h 420"/>
                  <a:gd name="T22" fmla="*/ 235 w 393"/>
                  <a:gd name="T23" fmla="*/ 21 h 420"/>
                  <a:gd name="T24" fmla="*/ 244 w 393"/>
                  <a:gd name="T25" fmla="*/ 27 h 420"/>
                  <a:gd name="T26" fmla="*/ 256 w 393"/>
                  <a:gd name="T27" fmla="*/ 32 h 420"/>
                  <a:gd name="T28" fmla="*/ 264 w 393"/>
                  <a:gd name="T29" fmla="*/ 38 h 420"/>
                  <a:gd name="T30" fmla="*/ 276 w 393"/>
                  <a:gd name="T31" fmla="*/ 43 h 420"/>
                  <a:gd name="T32" fmla="*/ 285 w 393"/>
                  <a:gd name="T33" fmla="*/ 49 h 420"/>
                  <a:gd name="T34" fmla="*/ 297 w 393"/>
                  <a:gd name="T35" fmla="*/ 54 h 420"/>
                  <a:gd name="T36" fmla="*/ 305 w 393"/>
                  <a:gd name="T37" fmla="*/ 60 h 420"/>
                  <a:gd name="T38" fmla="*/ 317 w 393"/>
                  <a:gd name="T39" fmla="*/ 65 h 420"/>
                  <a:gd name="T40" fmla="*/ 326 w 393"/>
                  <a:gd name="T41" fmla="*/ 71 h 420"/>
                  <a:gd name="T42" fmla="*/ 336 w 393"/>
                  <a:gd name="T43" fmla="*/ 74 h 420"/>
                  <a:gd name="T44" fmla="*/ 345 w 393"/>
                  <a:gd name="T45" fmla="*/ 81 h 420"/>
                  <a:gd name="T46" fmla="*/ 357 w 393"/>
                  <a:gd name="T47" fmla="*/ 85 h 420"/>
                  <a:gd name="T48" fmla="*/ 365 w 393"/>
                  <a:gd name="T49" fmla="*/ 92 h 420"/>
                  <a:gd name="T50" fmla="*/ 377 w 393"/>
                  <a:gd name="T51" fmla="*/ 97 h 420"/>
                  <a:gd name="T52" fmla="*/ 386 w 393"/>
                  <a:gd name="T53" fmla="*/ 103 h 420"/>
                  <a:gd name="T54" fmla="*/ 382 w 393"/>
                  <a:gd name="T55" fmla="*/ 321 h 420"/>
                  <a:gd name="T56" fmla="*/ 372 w 393"/>
                  <a:gd name="T57" fmla="*/ 327 h 420"/>
                  <a:gd name="T58" fmla="*/ 338 w 393"/>
                  <a:gd name="T59" fmla="*/ 344 h 420"/>
                  <a:gd name="T60" fmla="*/ 328 w 393"/>
                  <a:gd name="T61" fmla="*/ 350 h 420"/>
                  <a:gd name="T62" fmla="*/ 293 w 393"/>
                  <a:gd name="T63" fmla="*/ 368 h 420"/>
                  <a:gd name="T64" fmla="*/ 283 w 393"/>
                  <a:gd name="T65" fmla="*/ 374 h 420"/>
                  <a:gd name="T66" fmla="*/ 263 w 393"/>
                  <a:gd name="T67" fmla="*/ 384 h 420"/>
                  <a:gd name="T68" fmla="*/ 242 w 393"/>
                  <a:gd name="T69" fmla="*/ 396 h 420"/>
                  <a:gd name="T70" fmla="*/ 222 w 393"/>
                  <a:gd name="T71" fmla="*/ 406 h 420"/>
                  <a:gd name="T72" fmla="*/ 205 w 393"/>
                  <a:gd name="T73" fmla="*/ 417 h 420"/>
                  <a:gd name="T74" fmla="*/ 189 w 393"/>
                  <a:gd name="T75" fmla="*/ 418 h 420"/>
                  <a:gd name="T76" fmla="*/ 181 w 393"/>
                  <a:gd name="T77" fmla="*/ 412 h 420"/>
                  <a:gd name="T78" fmla="*/ 169 w 393"/>
                  <a:gd name="T79" fmla="*/ 407 h 420"/>
                  <a:gd name="T80" fmla="*/ 160 w 393"/>
                  <a:gd name="T81" fmla="*/ 401 h 420"/>
                  <a:gd name="T82" fmla="*/ 148 w 393"/>
                  <a:gd name="T83" fmla="*/ 396 h 420"/>
                  <a:gd name="T84" fmla="*/ 140 w 393"/>
                  <a:gd name="T85" fmla="*/ 390 h 420"/>
                  <a:gd name="T86" fmla="*/ 128 w 393"/>
                  <a:gd name="T87" fmla="*/ 385 h 420"/>
                  <a:gd name="T88" fmla="*/ 119 w 393"/>
                  <a:gd name="T89" fmla="*/ 379 h 420"/>
                  <a:gd name="T90" fmla="*/ 107 w 393"/>
                  <a:gd name="T91" fmla="*/ 374 h 420"/>
                  <a:gd name="T92" fmla="*/ 99 w 393"/>
                  <a:gd name="T93" fmla="*/ 368 h 420"/>
                  <a:gd name="T94" fmla="*/ 87 w 393"/>
                  <a:gd name="T95" fmla="*/ 363 h 420"/>
                  <a:gd name="T96" fmla="*/ 78 w 393"/>
                  <a:gd name="T97" fmla="*/ 357 h 420"/>
                  <a:gd name="T98" fmla="*/ 66 w 393"/>
                  <a:gd name="T99" fmla="*/ 352 h 420"/>
                  <a:gd name="T100" fmla="*/ 58 w 393"/>
                  <a:gd name="T101" fmla="*/ 346 h 420"/>
                  <a:gd name="T102" fmla="*/ 46 w 393"/>
                  <a:gd name="T103" fmla="*/ 341 h 420"/>
                  <a:gd name="T104" fmla="*/ 37 w 393"/>
                  <a:gd name="T105" fmla="*/ 335 h 420"/>
                  <a:gd name="T106" fmla="*/ 25 w 393"/>
                  <a:gd name="T107" fmla="*/ 330 h 420"/>
                  <a:gd name="T108" fmla="*/ 17 w 393"/>
                  <a:gd name="T109" fmla="*/ 324 h 420"/>
                  <a:gd name="T110" fmla="*/ 5 w 393"/>
                  <a:gd name="T111" fmla="*/ 319 h 420"/>
                  <a:gd name="T112" fmla="*/ 0 w 393"/>
                  <a:gd name="T113" fmla="*/ 104 h 420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w 393"/>
                  <a:gd name="T172" fmla="*/ 0 h 420"/>
                  <a:gd name="T173" fmla="*/ 393 w 393"/>
                  <a:gd name="T174" fmla="*/ 420 h 420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T171" t="T172" r="T173" b="T174"/>
                <a:pathLst>
                  <a:path w="393" h="420">
                    <a:moveTo>
                      <a:pt x="0" y="104"/>
                    </a:moveTo>
                    <a:lnTo>
                      <a:pt x="6" y="103"/>
                    </a:lnTo>
                    <a:lnTo>
                      <a:pt x="6" y="101"/>
                    </a:lnTo>
                    <a:lnTo>
                      <a:pt x="10" y="101"/>
                    </a:lnTo>
                    <a:lnTo>
                      <a:pt x="10" y="100"/>
                    </a:lnTo>
                    <a:lnTo>
                      <a:pt x="23" y="93"/>
                    </a:lnTo>
                    <a:lnTo>
                      <a:pt x="23" y="92"/>
                    </a:lnTo>
                    <a:lnTo>
                      <a:pt x="30" y="90"/>
                    </a:lnTo>
                    <a:lnTo>
                      <a:pt x="30" y="89"/>
                    </a:lnTo>
                    <a:lnTo>
                      <a:pt x="44" y="82"/>
                    </a:lnTo>
                    <a:lnTo>
                      <a:pt x="44" y="81"/>
                    </a:lnTo>
                    <a:lnTo>
                      <a:pt x="51" y="79"/>
                    </a:lnTo>
                    <a:lnTo>
                      <a:pt x="51" y="78"/>
                    </a:lnTo>
                    <a:lnTo>
                      <a:pt x="64" y="71"/>
                    </a:lnTo>
                    <a:lnTo>
                      <a:pt x="64" y="70"/>
                    </a:lnTo>
                    <a:lnTo>
                      <a:pt x="71" y="68"/>
                    </a:lnTo>
                    <a:lnTo>
                      <a:pt x="71" y="67"/>
                    </a:lnTo>
                    <a:lnTo>
                      <a:pt x="85" y="60"/>
                    </a:lnTo>
                    <a:lnTo>
                      <a:pt x="85" y="59"/>
                    </a:lnTo>
                    <a:lnTo>
                      <a:pt x="92" y="57"/>
                    </a:lnTo>
                    <a:lnTo>
                      <a:pt x="92" y="56"/>
                    </a:lnTo>
                    <a:lnTo>
                      <a:pt x="105" y="49"/>
                    </a:lnTo>
                    <a:lnTo>
                      <a:pt x="105" y="48"/>
                    </a:lnTo>
                    <a:lnTo>
                      <a:pt x="112" y="46"/>
                    </a:lnTo>
                    <a:lnTo>
                      <a:pt x="112" y="44"/>
                    </a:lnTo>
                    <a:lnTo>
                      <a:pt x="126" y="38"/>
                    </a:lnTo>
                    <a:lnTo>
                      <a:pt x="126" y="37"/>
                    </a:lnTo>
                    <a:lnTo>
                      <a:pt x="133" y="35"/>
                    </a:lnTo>
                    <a:lnTo>
                      <a:pt x="133" y="33"/>
                    </a:lnTo>
                    <a:lnTo>
                      <a:pt x="147" y="27"/>
                    </a:lnTo>
                    <a:lnTo>
                      <a:pt x="147" y="26"/>
                    </a:lnTo>
                    <a:lnTo>
                      <a:pt x="153" y="24"/>
                    </a:lnTo>
                    <a:lnTo>
                      <a:pt x="153" y="22"/>
                    </a:lnTo>
                    <a:lnTo>
                      <a:pt x="167" y="16"/>
                    </a:lnTo>
                    <a:lnTo>
                      <a:pt x="167" y="14"/>
                    </a:lnTo>
                    <a:lnTo>
                      <a:pt x="174" y="13"/>
                    </a:lnTo>
                    <a:lnTo>
                      <a:pt x="174" y="11"/>
                    </a:lnTo>
                    <a:lnTo>
                      <a:pt x="188" y="5"/>
                    </a:lnTo>
                    <a:lnTo>
                      <a:pt x="188" y="3"/>
                    </a:lnTo>
                    <a:lnTo>
                      <a:pt x="194" y="2"/>
                    </a:lnTo>
                    <a:lnTo>
                      <a:pt x="194" y="0"/>
                    </a:lnTo>
                    <a:lnTo>
                      <a:pt x="199" y="2"/>
                    </a:lnTo>
                    <a:lnTo>
                      <a:pt x="199" y="3"/>
                    </a:lnTo>
                    <a:lnTo>
                      <a:pt x="203" y="3"/>
                    </a:lnTo>
                    <a:lnTo>
                      <a:pt x="205" y="7"/>
                    </a:lnTo>
                    <a:lnTo>
                      <a:pt x="208" y="7"/>
                    </a:lnTo>
                    <a:lnTo>
                      <a:pt x="208" y="8"/>
                    </a:lnTo>
                    <a:lnTo>
                      <a:pt x="211" y="8"/>
                    </a:lnTo>
                    <a:lnTo>
                      <a:pt x="211" y="10"/>
                    </a:lnTo>
                    <a:lnTo>
                      <a:pt x="215" y="10"/>
                    </a:lnTo>
                    <a:lnTo>
                      <a:pt x="217" y="13"/>
                    </a:lnTo>
                    <a:lnTo>
                      <a:pt x="220" y="13"/>
                    </a:lnTo>
                    <a:lnTo>
                      <a:pt x="220" y="14"/>
                    </a:lnTo>
                    <a:lnTo>
                      <a:pt x="223" y="14"/>
                    </a:lnTo>
                    <a:lnTo>
                      <a:pt x="223" y="16"/>
                    </a:lnTo>
                    <a:lnTo>
                      <a:pt x="227" y="16"/>
                    </a:lnTo>
                    <a:lnTo>
                      <a:pt x="229" y="19"/>
                    </a:lnTo>
                    <a:lnTo>
                      <a:pt x="232" y="19"/>
                    </a:lnTo>
                    <a:lnTo>
                      <a:pt x="232" y="21"/>
                    </a:lnTo>
                    <a:lnTo>
                      <a:pt x="235" y="21"/>
                    </a:lnTo>
                    <a:lnTo>
                      <a:pt x="237" y="24"/>
                    </a:lnTo>
                    <a:lnTo>
                      <a:pt x="240" y="24"/>
                    </a:lnTo>
                    <a:lnTo>
                      <a:pt x="240" y="26"/>
                    </a:lnTo>
                    <a:lnTo>
                      <a:pt x="244" y="26"/>
                    </a:lnTo>
                    <a:lnTo>
                      <a:pt x="244" y="27"/>
                    </a:lnTo>
                    <a:lnTo>
                      <a:pt x="247" y="27"/>
                    </a:lnTo>
                    <a:lnTo>
                      <a:pt x="249" y="30"/>
                    </a:lnTo>
                    <a:lnTo>
                      <a:pt x="252" y="30"/>
                    </a:lnTo>
                    <a:lnTo>
                      <a:pt x="252" y="32"/>
                    </a:lnTo>
                    <a:lnTo>
                      <a:pt x="256" y="32"/>
                    </a:lnTo>
                    <a:lnTo>
                      <a:pt x="256" y="33"/>
                    </a:lnTo>
                    <a:lnTo>
                      <a:pt x="259" y="33"/>
                    </a:lnTo>
                    <a:lnTo>
                      <a:pt x="261" y="37"/>
                    </a:lnTo>
                    <a:lnTo>
                      <a:pt x="264" y="37"/>
                    </a:lnTo>
                    <a:lnTo>
                      <a:pt x="264" y="38"/>
                    </a:lnTo>
                    <a:lnTo>
                      <a:pt x="268" y="38"/>
                    </a:lnTo>
                    <a:lnTo>
                      <a:pt x="268" y="40"/>
                    </a:lnTo>
                    <a:lnTo>
                      <a:pt x="271" y="40"/>
                    </a:lnTo>
                    <a:lnTo>
                      <a:pt x="273" y="43"/>
                    </a:lnTo>
                    <a:lnTo>
                      <a:pt x="276" y="43"/>
                    </a:lnTo>
                    <a:lnTo>
                      <a:pt x="276" y="44"/>
                    </a:lnTo>
                    <a:lnTo>
                      <a:pt x="280" y="44"/>
                    </a:lnTo>
                    <a:lnTo>
                      <a:pt x="282" y="48"/>
                    </a:lnTo>
                    <a:lnTo>
                      <a:pt x="285" y="48"/>
                    </a:lnTo>
                    <a:lnTo>
                      <a:pt x="285" y="49"/>
                    </a:lnTo>
                    <a:lnTo>
                      <a:pt x="288" y="49"/>
                    </a:lnTo>
                    <a:lnTo>
                      <a:pt x="288" y="51"/>
                    </a:lnTo>
                    <a:lnTo>
                      <a:pt x="292" y="51"/>
                    </a:lnTo>
                    <a:lnTo>
                      <a:pt x="293" y="54"/>
                    </a:lnTo>
                    <a:lnTo>
                      <a:pt x="297" y="54"/>
                    </a:lnTo>
                    <a:lnTo>
                      <a:pt x="297" y="56"/>
                    </a:lnTo>
                    <a:lnTo>
                      <a:pt x="300" y="56"/>
                    </a:lnTo>
                    <a:lnTo>
                      <a:pt x="300" y="57"/>
                    </a:lnTo>
                    <a:lnTo>
                      <a:pt x="304" y="57"/>
                    </a:lnTo>
                    <a:lnTo>
                      <a:pt x="305" y="60"/>
                    </a:lnTo>
                    <a:lnTo>
                      <a:pt x="309" y="60"/>
                    </a:lnTo>
                    <a:lnTo>
                      <a:pt x="309" y="62"/>
                    </a:lnTo>
                    <a:lnTo>
                      <a:pt x="312" y="62"/>
                    </a:lnTo>
                    <a:lnTo>
                      <a:pt x="314" y="65"/>
                    </a:lnTo>
                    <a:lnTo>
                      <a:pt x="317" y="65"/>
                    </a:lnTo>
                    <a:lnTo>
                      <a:pt x="317" y="67"/>
                    </a:lnTo>
                    <a:lnTo>
                      <a:pt x="321" y="67"/>
                    </a:lnTo>
                    <a:lnTo>
                      <a:pt x="321" y="68"/>
                    </a:lnTo>
                    <a:lnTo>
                      <a:pt x="324" y="68"/>
                    </a:lnTo>
                    <a:lnTo>
                      <a:pt x="326" y="71"/>
                    </a:lnTo>
                    <a:lnTo>
                      <a:pt x="329" y="71"/>
                    </a:lnTo>
                    <a:lnTo>
                      <a:pt x="329" y="73"/>
                    </a:lnTo>
                    <a:lnTo>
                      <a:pt x="333" y="73"/>
                    </a:lnTo>
                    <a:lnTo>
                      <a:pt x="333" y="74"/>
                    </a:lnTo>
                    <a:lnTo>
                      <a:pt x="336" y="74"/>
                    </a:lnTo>
                    <a:lnTo>
                      <a:pt x="338" y="78"/>
                    </a:lnTo>
                    <a:lnTo>
                      <a:pt x="341" y="78"/>
                    </a:lnTo>
                    <a:lnTo>
                      <a:pt x="341" y="79"/>
                    </a:lnTo>
                    <a:lnTo>
                      <a:pt x="345" y="79"/>
                    </a:lnTo>
                    <a:lnTo>
                      <a:pt x="345" y="81"/>
                    </a:lnTo>
                    <a:lnTo>
                      <a:pt x="348" y="81"/>
                    </a:lnTo>
                    <a:lnTo>
                      <a:pt x="350" y="84"/>
                    </a:lnTo>
                    <a:lnTo>
                      <a:pt x="353" y="84"/>
                    </a:lnTo>
                    <a:lnTo>
                      <a:pt x="353" y="85"/>
                    </a:lnTo>
                    <a:lnTo>
                      <a:pt x="357" y="85"/>
                    </a:lnTo>
                    <a:lnTo>
                      <a:pt x="358" y="89"/>
                    </a:lnTo>
                    <a:lnTo>
                      <a:pt x="362" y="89"/>
                    </a:lnTo>
                    <a:lnTo>
                      <a:pt x="362" y="90"/>
                    </a:lnTo>
                    <a:lnTo>
                      <a:pt x="365" y="90"/>
                    </a:lnTo>
                    <a:lnTo>
                      <a:pt x="365" y="92"/>
                    </a:lnTo>
                    <a:lnTo>
                      <a:pt x="369" y="92"/>
                    </a:lnTo>
                    <a:lnTo>
                      <a:pt x="370" y="95"/>
                    </a:lnTo>
                    <a:lnTo>
                      <a:pt x="374" y="95"/>
                    </a:lnTo>
                    <a:lnTo>
                      <a:pt x="374" y="97"/>
                    </a:lnTo>
                    <a:lnTo>
                      <a:pt x="377" y="97"/>
                    </a:lnTo>
                    <a:lnTo>
                      <a:pt x="377" y="98"/>
                    </a:lnTo>
                    <a:lnTo>
                      <a:pt x="381" y="98"/>
                    </a:lnTo>
                    <a:lnTo>
                      <a:pt x="382" y="101"/>
                    </a:lnTo>
                    <a:lnTo>
                      <a:pt x="386" y="101"/>
                    </a:lnTo>
                    <a:lnTo>
                      <a:pt x="386" y="103"/>
                    </a:lnTo>
                    <a:lnTo>
                      <a:pt x="389" y="103"/>
                    </a:lnTo>
                    <a:lnTo>
                      <a:pt x="389" y="104"/>
                    </a:lnTo>
                    <a:lnTo>
                      <a:pt x="393" y="104"/>
                    </a:lnTo>
                    <a:lnTo>
                      <a:pt x="393" y="316"/>
                    </a:lnTo>
                    <a:lnTo>
                      <a:pt x="382" y="321"/>
                    </a:lnTo>
                    <a:lnTo>
                      <a:pt x="382" y="322"/>
                    </a:lnTo>
                    <a:lnTo>
                      <a:pt x="375" y="324"/>
                    </a:lnTo>
                    <a:lnTo>
                      <a:pt x="375" y="325"/>
                    </a:lnTo>
                    <a:lnTo>
                      <a:pt x="372" y="325"/>
                    </a:lnTo>
                    <a:lnTo>
                      <a:pt x="372" y="327"/>
                    </a:lnTo>
                    <a:lnTo>
                      <a:pt x="358" y="333"/>
                    </a:lnTo>
                    <a:lnTo>
                      <a:pt x="358" y="335"/>
                    </a:lnTo>
                    <a:lnTo>
                      <a:pt x="352" y="336"/>
                    </a:lnTo>
                    <a:lnTo>
                      <a:pt x="352" y="338"/>
                    </a:lnTo>
                    <a:lnTo>
                      <a:pt x="338" y="344"/>
                    </a:lnTo>
                    <a:lnTo>
                      <a:pt x="338" y="346"/>
                    </a:lnTo>
                    <a:lnTo>
                      <a:pt x="331" y="347"/>
                    </a:lnTo>
                    <a:lnTo>
                      <a:pt x="331" y="349"/>
                    </a:lnTo>
                    <a:lnTo>
                      <a:pt x="328" y="349"/>
                    </a:lnTo>
                    <a:lnTo>
                      <a:pt x="328" y="350"/>
                    </a:lnTo>
                    <a:lnTo>
                      <a:pt x="314" y="357"/>
                    </a:lnTo>
                    <a:lnTo>
                      <a:pt x="314" y="358"/>
                    </a:lnTo>
                    <a:lnTo>
                      <a:pt x="307" y="360"/>
                    </a:lnTo>
                    <a:lnTo>
                      <a:pt x="307" y="362"/>
                    </a:lnTo>
                    <a:lnTo>
                      <a:pt x="293" y="368"/>
                    </a:lnTo>
                    <a:lnTo>
                      <a:pt x="293" y="369"/>
                    </a:lnTo>
                    <a:lnTo>
                      <a:pt x="287" y="371"/>
                    </a:lnTo>
                    <a:lnTo>
                      <a:pt x="287" y="373"/>
                    </a:lnTo>
                    <a:lnTo>
                      <a:pt x="283" y="373"/>
                    </a:lnTo>
                    <a:lnTo>
                      <a:pt x="283" y="374"/>
                    </a:lnTo>
                    <a:lnTo>
                      <a:pt x="273" y="379"/>
                    </a:lnTo>
                    <a:lnTo>
                      <a:pt x="273" y="380"/>
                    </a:lnTo>
                    <a:lnTo>
                      <a:pt x="266" y="382"/>
                    </a:lnTo>
                    <a:lnTo>
                      <a:pt x="266" y="384"/>
                    </a:lnTo>
                    <a:lnTo>
                      <a:pt x="263" y="384"/>
                    </a:lnTo>
                    <a:lnTo>
                      <a:pt x="263" y="385"/>
                    </a:lnTo>
                    <a:lnTo>
                      <a:pt x="249" y="391"/>
                    </a:lnTo>
                    <a:lnTo>
                      <a:pt x="249" y="393"/>
                    </a:lnTo>
                    <a:lnTo>
                      <a:pt x="242" y="395"/>
                    </a:lnTo>
                    <a:lnTo>
                      <a:pt x="242" y="396"/>
                    </a:lnTo>
                    <a:lnTo>
                      <a:pt x="239" y="396"/>
                    </a:lnTo>
                    <a:lnTo>
                      <a:pt x="239" y="398"/>
                    </a:lnTo>
                    <a:lnTo>
                      <a:pt x="229" y="403"/>
                    </a:lnTo>
                    <a:lnTo>
                      <a:pt x="229" y="404"/>
                    </a:lnTo>
                    <a:lnTo>
                      <a:pt x="222" y="406"/>
                    </a:lnTo>
                    <a:lnTo>
                      <a:pt x="222" y="407"/>
                    </a:lnTo>
                    <a:lnTo>
                      <a:pt x="218" y="407"/>
                    </a:lnTo>
                    <a:lnTo>
                      <a:pt x="218" y="409"/>
                    </a:lnTo>
                    <a:lnTo>
                      <a:pt x="205" y="415"/>
                    </a:lnTo>
                    <a:lnTo>
                      <a:pt x="205" y="417"/>
                    </a:lnTo>
                    <a:lnTo>
                      <a:pt x="198" y="418"/>
                    </a:lnTo>
                    <a:lnTo>
                      <a:pt x="198" y="420"/>
                    </a:lnTo>
                    <a:lnTo>
                      <a:pt x="193" y="420"/>
                    </a:lnTo>
                    <a:lnTo>
                      <a:pt x="193" y="418"/>
                    </a:lnTo>
                    <a:lnTo>
                      <a:pt x="189" y="418"/>
                    </a:lnTo>
                    <a:lnTo>
                      <a:pt x="189" y="417"/>
                    </a:lnTo>
                    <a:lnTo>
                      <a:pt x="186" y="417"/>
                    </a:lnTo>
                    <a:lnTo>
                      <a:pt x="184" y="414"/>
                    </a:lnTo>
                    <a:lnTo>
                      <a:pt x="181" y="414"/>
                    </a:lnTo>
                    <a:lnTo>
                      <a:pt x="181" y="412"/>
                    </a:lnTo>
                    <a:lnTo>
                      <a:pt x="177" y="412"/>
                    </a:lnTo>
                    <a:lnTo>
                      <a:pt x="177" y="410"/>
                    </a:lnTo>
                    <a:lnTo>
                      <a:pt x="174" y="410"/>
                    </a:lnTo>
                    <a:lnTo>
                      <a:pt x="172" y="407"/>
                    </a:lnTo>
                    <a:lnTo>
                      <a:pt x="169" y="407"/>
                    </a:lnTo>
                    <a:lnTo>
                      <a:pt x="169" y="406"/>
                    </a:lnTo>
                    <a:lnTo>
                      <a:pt x="165" y="406"/>
                    </a:lnTo>
                    <a:lnTo>
                      <a:pt x="164" y="403"/>
                    </a:lnTo>
                    <a:lnTo>
                      <a:pt x="160" y="403"/>
                    </a:lnTo>
                    <a:lnTo>
                      <a:pt x="160" y="401"/>
                    </a:lnTo>
                    <a:lnTo>
                      <a:pt x="157" y="401"/>
                    </a:lnTo>
                    <a:lnTo>
                      <a:pt x="157" y="399"/>
                    </a:lnTo>
                    <a:lnTo>
                      <a:pt x="153" y="399"/>
                    </a:lnTo>
                    <a:lnTo>
                      <a:pt x="152" y="396"/>
                    </a:lnTo>
                    <a:lnTo>
                      <a:pt x="148" y="396"/>
                    </a:lnTo>
                    <a:lnTo>
                      <a:pt x="148" y="395"/>
                    </a:lnTo>
                    <a:lnTo>
                      <a:pt x="145" y="395"/>
                    </a:lnTo>
                    <a:lnTo>
                      <a:pt x="143" y="391"/>
                    </a:lnTo>
                    <a:lnTo>
                      <a:pt x="140" y="391"/>
                    </a:lnTo>
                    <a:lnTo>
                      <a:pt x="140" y="390"/>
                    </a:lnTo>
                    <a:lnTo>
                      <a:pt x="136" y="390"/>
                    </a:lnTo>
                    <a:lnTo>
                      <a:pt x="136" y="388"/>
                    </a:lnTo>
                    <a:lnTo>
                      <a:pt x="133" y="388"/>
                    </a:lnTo>
                    <a:lnTo>
                      <a:pt x="131" y="385"/>
                    </a:lnTo>
                    <a:lnTo>
                      <a:pt x="128" y="385"/>
                    </a:lnTo>
                    <a:lnTo>
                      <a:pt x="128" y="384"/>
                    </a:lnTo>
                    <a:lnTo>
                      <a:pt x="124" y="384"/>
                    </a:lnTo>
                    <a:lnTo>
                      <a:pt x="123" y="380"/>
                    </a:lnTo>
                    <a:lnTo>
                      <a:pt x="119" y="380"/>
                    </a:lnTo>
                    <a:lnTo>
                      <a:pt x="119" y="379"/>
                    </a:lnTo>
                    <a:lnTo>
                      <a:pt x="116" y="379"/>
                    </a:lnTo>
                    <a:lnTo>
                      <a:pt x="116" y="377"/>
                    </a:lnTo>
                    <a:lnTo>
                      <a:pt x="112" y="377"/>
                    </a:lnTo>
                    <a:lnTo>
                      <a:pt x="111" y="374"/>
                    </a:lnTo>
                    <a:lnTo>
                      <a:pt x="107" y="374"/>
                    </a:lnTo>
                    <a:lnTo>
                      <a:pt x="107" y="373"/>
                    </a:lnTo>
                    <a:lnTo>
                      <a:pt x="104" y="373"/>
                    </a:lnTo>
                    <a:lnTo>
                      <a:pt x="102" y="369"/>
                    </a:lnTo>
                    <a:lnTo>
                      <a:pt x="99" y="369"/>
                    </a:lnTo>
                    <a:lnTo>
                      <a:pt x="99" y="368"/>
                    </a:lnTo>
                    <a:lnTo>
                      <a:pt x="95" y="368"/>
                    </a:lnTo>
                    <a:lnTo>
                      <a:pt x="95" y="366"/>
                    </a:lnTo>
                    <a:lnTo>
                      <a:pt x="92" y="366"/>
                    </a:lnTo>
                    <a:lnTo>
                      <a:pt x="90" y="363"/>
                    </a:lnTo>
                    <a:lnTo>
                      <a:pt x="87" y="363"/>
                    </a:lnTo>
                    <a:lnTo>
                      <a:pt x="87" y="362"/>
                    </a:lnTo>
                    <a:lnTo>
                      <a:pt x="83" y="362"/>
                    </a:lnTo>
                    <a:lnTo>
                      <a:pt x="82" y="358"/>
                    </a:lnTo>
                    <a:lnTo>
                      <a:pt x="78" y="358"/>
                    </a:lnTo>
                    <a:lnTo>
                      <a:pt x="78" y="357"/>
                    </a:lnTo>
                    <a:lnTo>
                      <a:pt x="75" y="357"/>
                    </a:lnTo>
                    <a:lnTo>
                      <a:pt x="75" y="355"/>
                    </a:lnTo>
                    <a:lnTo>
                      <a:pt x="71" y="355"/>
                    </a:lnTo>
                    <a:lnTo>
                      <a:pt x="70" y="352"/>
                    </a:lnTo>
                    <a:lnTo>
                      <a:pt x="66" y="352"/>
                    </a:lnTo>
                    <a:lnTo>
                      <a:pt x="66" y="350"/>
                    </a:lnTo>
                    <a:lnTo>
                      <a:pt x="63" y="350"/>
                    </a:lnTo>
                    <a:lnTo>
                      <a:pt x="61" y="347"/>
                    </a:lnTo>
                    <a:lnTo>
                      <a:pt x="58" y="347"/>
                    </a:lnTo>
                    <a:lnTo>
                      <a:pt x="58" y="346"/>
                    </a:lnTo>
                    <a:lnTo>
                      <a:pt x="54" y="346"/>
                    </a:lnTo>
                    <a:lnTo>
                      <a:pt x="54" y="344"/>
                    </a:lnTo>
                    <a:lnTo>
                      <a:pt x="51" y="344"/>
                    </a:lnTo>
                    <a:lnTo>
                      <a:pt x="49" y="341"/>
                    </a:lnTo>
                    <a:lnTo>
                      <a:pt x="46" y="341"/>
                    </a:lnTo>
                    <a:lnTo>
                      <a:pt x="46" y="339"/>
                    </a:lnTo>
                    <a:lnTo>
                      <a:pt x="42" y="339"/>
                    </a:lnTo>
                    <a:lnTo>
                      <a:pt x="41" y="336"/>
                    </a:lnTo>
                    <a:lnTo>
                      <a:pt x="37" y="336"/>
                    </a:lnTo>
                    <a:lnTo>
                      <a:pt x="37" y="335"/>
                    </a:lnTo>
                    <a:lnTo>
                      <a:pt x="34" y="335"/>
                    </a:lnTo>
                    <a:lnTo>
                      <a:pt x="34" y="333"/>
                    </a:lnTo>
                    <a:lnTo>
                      <a:pt x="30" y="333"/>
                    </a:lnTo>
                    <a:lnTo>
                      <a:pt x="29" y="330"/>
                    </a:lnTo>
                    <a:lnTo>
                      <a:pt x="25" y="330"/>
                    </a:lnTo>
                    <a:lnTo>
                      <a:pt x="25" y="328"/>
                    </a:lnTo>
                    <a:lnTo>
                      <a:pt x="22" y="328"/>
                    </a:lnTo>
                    <a:lnTo>
                      <a:pt x="20" y="325"/>
                    </a:lnTo>
                    <a:lnTo>
                      <a:pt x="17" y="325"/>
                    </a:lnTo>
                    <a:lnTo>
                      <a:pt x="17" y="324"/>
                    </a:lnTo>
                    <a:lnTo>
                      <a:pt x="13" y="324"/>
                    </a:lnTo>
                    <a:lnTo>
                      <a:pt x="13" y="322"/>
                    </a:lnTo>
                    <a:lnTo>
                      <a:pt x="10" y="322"/>
                    </a:lnTo>
                    <a:lnTo>
                      <a:pt x="8" y="319"/>
                    </a:lnTo>
                    <a:lnTo>
                      <a:pt x="5" y="319"/>
                    </a:lnTo>
                    <a:lnTo>
                      <a:pt x="5" y="317"/>
                    </a:lnTo>
                    <a:lnTo>
                      <a:pt x="1" y="317"/>
                    </a:lnTo>
                    <a:lnTo>
                      <a:pt x="1" y="316"/>
                    </a:lnTo>
                    <a:lnTo>
                      <a:pt x="0" y="316"/>
                    </a:lnTo>
                    <a:lnTo>
                      <a:pt x="0" y="104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39" name="Freeform 139"/>
              <p:cNvSpPr>
                <a:spLocks/>
              </p:cNvSpPr>
              <p:nvPr/>
            </p:nvSpPr>
            <p:spPr bwMode="auto">
              <a:xfrm>
                <a:off x="3223" y="1975"/>
                <a:ext cx="102" cy="94"/>
              </a:xfrm>
              <a:custGeom>
                <a:avLst/>
                <a:gdLst>
                  <a:gd name="T0" fmla="*/ 100 w 102"/>
                  <a:gd name="T1" fmla="*/ 0 h 94"/>
                  <a:gd name="T2" fmla="*/ 100 w 102"/>
                  <a:gd name="T3" fmla="*/ 1 h 94"/>
                  <a:gd name="T4" fmla="*/ 94 w 102"/>
                  <a:gd name="T5" fmla="*/ 3 h 94"/>
                  <a:gd name="T6" fmla="*/ 94 w 102"/>
                  <a:gd name="T7" fmla="*/ 5 h 94"/>
                  <a:gd name="T8" fmla="*/ 80 w 102"/>
                  <a:gd name="T9" fmla="*/ 12 h 94"/>
                  <a:gd name="T10" fmla="*/ 80 w 102"/>
                  <a:gd name="T11" fmla="*/ 14 h 94"/>
                  <a:gd name="T12" fmla="*/ 0 w 102"/>
                  <a:gd name="T13" fmla="*/ 87 h 94"/>
                  <a:gd name="T14" fmla="*/ 0 w 102"/>
                  <a:gd name="T15" fmla="*/ 94 h 94"/>
                  <a:gd name="T16" fmla="*/ 102 w 102"/>
                  <a:gd name="T17" fmla="*/ 0 h 94"/>
                  <a:gd name="T18" fmla="*/ 100 w 102"/>
                  <a:gd name="T19" fmla="*/ 0 h 94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02"/>
                  <a:gd name="T31" fmla="*/ 0 h 94"/>
                  <a:gd name="T32" fmla="*/ 102 w 102"/>
                  <a:gd name="T33" fmla="*/ 94 h 94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02" h="94">
                    <a:moveTo>
                      <a:pt x="100" y="0"/>
                    </a:moveTo>
                    <a:lnTo>
                      <a:pt x="100" y="1"/>
                    </a:lnTo>
                    <a:lnTo>
                      <a:pt x="94" y="3"/>
                    </a:lnTo>
                    <a:lnTo>
                      <a:pt x="94" y="5"/>
                    </a:lnTo>
                    <a:lnTo>
                      <a:pt x="80" y="12"/>
                    </a:lnTo>
                    <a:lnTo>
                      <a:pt x="80" y="14"/>
                    </a:lnTo>
                    <a:lnTo>
                      <a:pt x="0" y="87"/>
                    </a:lnTo>
                    <a:lnTo>
                      <a:pt x="0" y="94"/>
                    </a:lnTo>
                    <a:lnTo>
                      <a:pt x="102" y="0"/>
                    </a:lnTo>
                    <a:lnTo>
                      <a:pt x="10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40" name="Freeform 140"/>
              <p:cNvSpPr>
                <a:spLocks/>
              </p:cNvSpPr>
              <p:nvPr/>
            </p:nvSpPr>
            <p:spPr bwMode="auto">
              <a:xfrm>
                <a:off x="3223" y="1926"/>
                <a:ext cx="203" cy="191"/>
              </a:xfrm>
              <a:custGeom>
                <a:avLst/>
                <a:gdLst>
                  <a:gd name="T0" fmla="*/ 198 w 203"/>
                  <a:gd name="T1" fmla="*/ 0 h 191"/>
                  <a:gd name="T2" fmla="*/ 198 w 203"/>
                  <a:gd name="T3" fmla="*/ 1 h 191"/>
                  <a:gd name="T4" fmla="*/ 0 w 203"/>
                  <a:gd name="T5" fmla="*/ 183 h 191"/>
                  <a:gd name="T6" fmla="*/ 0 w 203"/>
                  <a:gd name="T7" fmla="*/ 191 h 191"/>
                  <a:gd name="T8" fmla="*/ 203 w 203"/>
                  <a:gd name="T9" fmla="*/ 5 h 191"/>
                  <a:gd name="T10" fmla="*/ 203 w 203"/>
                  <a:gd name="T11" fmla="*/ 1 h 191"/>
                  <a:gd name="T12" fmla="*/ 199 w 203"/>
                  <a:gd name="T13" fmla="*/ 1 h 191"/>
                  <a:gd name="T14" fmla="*/ 199 w 203"/>
                  <a:gd name="T15" fmla="*/ 0 h 191"/>
                  <a:gd name="T16" fmla="*/ 198 w 203"/>
                  <a:gd name="T17" fmla="*/ 0 h 191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03"/>
                  <a:gd name="T28" fmla="*/ 0 h 191"/>
                  <a:gd name="T29" fmla="*/ 203 w 203"/>
                  <a:gd name="T30" fmla="*/ 191 h 191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03" h="191">
                    <a:moveTo>
                      <a:pt x="198" y="0"/>
                    </a:moveTo>
                    <a:lnTo>
                      <a:pt x="198" y="1"/>
                    </a:lnTo>
                    <a:lnTo>
                      <a:pt x="0" y="183"/>
                    </a:lnTo>
                    <a:lnTo>
                      <a:pt x="0" y="191"/>
                    </a:lnTo>
                    <a:lnTo>
                      <a:pt x="203" y="5"/>
                    </a:lnTo>
                    <a:lnTo>
                      <a:pt x="203" y="1"/>
                    </a:lnTo>
                    <a:lnTo>
                      <a:pt x="199" y="1"/>
                    </a:lnTo>
                    <a:lnTo>
                      <a:pt x="199" y="0"/>
                    </a:lnTo>
                    <a:lnTo>
                      <a:pt x="198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41" name="Freeform 141"/>
              <p:cNvSpPr>
                <a:spLocks/>
              </p:cNvSpPr>
              <p:nvPr/>
            </p:nvSpPr>
            <p:spPr bwMode="auto">
              <a:xfrm>
                <a:off x="3223" y="1943"/>
                <a:ext cx="235" cy="221"/>
              </a:xfrm>
              <a:custGeom>
                <a:avLst/>
                <a:gdLst>
                  <a:gd name="T0" fmla="*/ 0 w 235"/>
                  <a:gd name="T1" fmla="*/ 213 h 221"/>
                  <a:gd name="T2" fmla="*/ 232 w 235"/>
                  <a:gd name="T3" fmla="*/ 0 h 221"/>
                  <a:gd name="T4" fmla="*/ 232 w 235"/>
                  <a:gd name="T5" fmla="*/ 2 h 221"/>
                  <a:gd name="T6" fmla="*/ 235 w 235"/>
                  <a:gd name="T7" fmla="*/ 2 h 221"/>
                  <a:gd name="T8" fmla="*/ 235 w 235"/>
                  <a:gd name="T9" fmla="*/ 5 h 221"/>
                  <a:gd name="T10" fmla="*/ 0 w 235"/>
                  <a:gd name="T11" fmla="*/ 221 h 221"/>
                  <a:gd name="T12" fmla="*/ 0 w 235"/>
                  <a:gd name="T13" fmla="*/ 213 h 22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35"/>
                  <a:gd name="T22" fmla="*/ 0 h 221"/>
                  <a:gd name="T23" fmla="*/ 235 w 235"/>
                  <a:gd name="T24" fmla="*/ 221 h 22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35" h="221">
                    <a:moveTo>
                      <a:pt x="0" y="213"/>
                    </a:moveTo>
                    <a:lnTo>
                      <a:pt x="232" y="0"/>
                    </a:lnTo>
                    <a:lnTo>
                      <a:pt x="232" y="2"/>
                    </a:lnTo>
                    <a:lnTo>
                      <a:pt x="235" y="2"/>
                    </a:lnTo>
                    <a:lnTo>
                      <a:pt x="235" y="5"/>
                    </a:lnTo>
                    <a:lnTo>
                      <a:pt x="0" y="221"/>
                    </a:lnTo>
                    <a:lnTo>
                      <a:pt x="0" y="213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42" name="Freeform 142"/>
              <p:cNvSpPr>
                <a:spLocks/>
              </p:cNvSpPr>
              <p:nvPr/>
            </p:nvSpPr>
            <p:spPr bwMode="auto">
              <a:xfrm>
                <a:off x="3223" y="1961"/>
                <a:ext cx="268" cy="249"/>
              </a:xfrm>
              <a:custGeom>
                <a:avLst/>
                <a:gdLst>
                  <a:gd name="T0" fmla="*/ 261 w 268"/>
                  <a:gd name="T1" fmla="*/ 0 h 249"/>
                  <a:gd name="T2" fmla="*/ 261 w 268"/>
                  <a:gd name="T3" fmla="*/ 1 h 249"/>
                  <a:gd name="T4" fmla="*/ 0 w 268"/>
                  <a:gd name="T5" fmla="*/ 241 h 249"/>
                  <a:gd name="T6" fmla="*/ 0 w 268"/>
                  <a:gd name="T7" fmla="*/ 249 h 249"/>
                  <a:gd name="T8" fmla="*/ 268 w 268"/>
                  <a:gd name="T9" fmla="*/ 1 h 249"/>
                  <a:gd name="T10" fmla="*/ 264 w 268"/>
                  <a:gd name="T11" fmla="*/ 1 h 249"/>
                  <a:gd name="T12" fmla="*/ 264 w 268"/>
                  <a:gd name="T13" fmla="*/ 0 h 249"/>
                  <a:gd name="T14" fmla="*/ 261 w 268"/>
                  <a:gd name="T15" fmla="*/ 0 h 249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68"/>
                  <a:gd name="T25" fmla="*/ 0 h 249"/>
                  <a:gd name="T26" fmla="*/ 268 w 268"/>
                  <a:gd name="T27" fmla="*/ 249 h 249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68" h="249">
                    <a:moveTo>
                      <a:pt x="261" y="0"/>
                    </a:moveTo>
                    <a:lnTo>
                      <a:pt x="261" y="1"/>
                    </a:lnTo>
                    <a:lnTo>
                      <a:pt x="0" y="241"/>
                    </a:lnTo>
                    <a:lnTo>
                      <a:pt x="0" y="249"/>
                    </a:lnTo>
                    <a:lnTo>
                      <a:pt x="268" y="1"/>
                    </a:lnTo>
                    <a:lnTo>
                      <a:pt x="264" y="1"/>
                    </a:lnTo>
                    <a:lnTo>
                      <a:pt x="264" y="0"/>
                    </a:lnTo>
                    <a:lnTo>
                      <a:pt x="261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43" name="Freeform 143"/>
              <p:cNvSpPr>
                <a:spLocks/>
              </p:cNvSpPr>
              <p:nvPr/>
            </p:nvSpPr>
            <p:spPr bwMode="auto">
              <a:xfrm>
                <a:off x="3229" y="1978"/>
                <a:ext cx="293" cy="268"/>
              </a:xfrm>
              <a:custGeom>
                <a:avLst/>
                <a:gdLst>
                  <a:gd name="T0" fmla="*/ 286 w 293"/>
                  <a:gd name="T1" fmla="*/ 0 h 268"/>
                  <a:gd name="T2" fmla="*/ 286 w 293"/>
                  <a:gd name="T3" fmla="*/ 2 h 268"/>
                  <a:gd name="T4" fmla="*/ 0 w 293"/>
                  <a:gd name="T5" fmla="*/ 263 h 268"/>
                  <a:gd name="T6" fmla="*/ 4 w 293"/>
                  <a:gd name="T7" fmla="*/ 268 h 268"/>
                  <a:gd name="T8" fmla="*/ 293 w 293"/>
                  <a:gd name="T9" fmla="*/ 3 h 268"/>
                  <a:gd name="T10" fmla="*/ 291 w 293"/>
                  <a:gd name="T11" fmla="*/ 0 h 268"/>
                  <a:gd name="T12" fmla="*/ 286 w 293"/>
                  <a:gd name="T13" fmla="*/ 0 h 2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93"/>
                  <a:gd name="T22" fmla="*/ 0 h 268"/>
                  <a:gd name="T23" fmla="*/ 293 w 293"/>
                  <a:gd name="T24" fmla="*/ 268 h 2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93" h="268">
                    <a:moveTo>
                      <a:pt x="286" y="0"/>
                    </a:moveTo>
                    <a:lnTo>
                      <a:pt x="286" y="2"/>
                    </a:lnTo>
                    <a:lnTo>
                      <a:pt x="0" y="263"/>
                    </a:lnTo>
                    <a:lnTo>
                      <a:pt x="4" y="268"/>
                    </a:lnTo>
                    <a:lnTo>
                      <a:pt x="293" y="3"/>
                    </a:lnTo>
                    <a:lnTo>
                      <a:pt x="291" y="0"/>
                    </a:lnTo>
                    <a:lnTo>
                      <a:pt x="286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44" name="Freeform 144"/>
              <p:cNvSpPr>
                <a:spLocks/>
              </p:cNvSpPr>
              <p:nvPr/>
            </p:nvSpPr>
            <p:spPr bwMode="auto">
              <a:xfrm>
                <a:off x="3262" y="1995"/>
                <a:ext cx="292" cy="268"/>
              </a:xfrm>
              <a:custGeom>
                <a:avLst/>
                <a:gdLst>
                  <a:gd name="T0" fmla="*/ 285 w 292"/>
                  <a:gd name="T1" fmla="*/ 0 h 268"/>
                  <a:gd name="T2" fmla="*/ 285 w 292"/>
                  <a:gd name="T3" fmla="*/ 2 h 268"/>
                  <a:gd name="T4" fmla="*/ 0 w 292"/>
                  <a:gd name="T5" fmla="*/ 264 h 268"/>
                  <a:gd name="T6" fmla="*/ 3 w 292"/>
                  <a:gd name="T7" fmla="*/ 268 h 268"/>
                  <a:gd name="T8" fmla="*/ 292 w 292"/>
                  <a:gd name="T9" fmla="*/ 3 h 268"/>
                  <a:gd name="T10" fmla="*/ 290 w 292"/>
                  <a:gd name="T11" fmla="*/ 0 h 268"/>
                  <a:gd name="T12" fmla="*/ 285 w 292"/>
                  <a:gd name="T13" fmla="*/ 0 h 2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92"/>
                  <a:gd name="T22" fmla="*/ 0 h 268"/>
                  <a:gd name="T23" fmla="*/ 292 w 292"/>
                  <a:gd name="T24" fmla="*/ 268 h 2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92" h="268">
                    <a:moveTo>
                      <a:pt x="285" y="0"/>
                    </a:moveTo>
                    <a:lnTo>
                      <a:pt x="285" y="2"/>
                    </a:lnTo>
                    <a:lnTo>
                      <a:pt x="0" y="264"/>
                    </a:lnTo>
                    <a:lnTo>
                      <a:pt x="3" y="268"/>
                    </a:lnTo>
                    <a:lnTo>
                      <a:pt x="292" y="3"/>
                    </a:lnTo>
                    <a:lnTo>
                      <a:pt x="290" y="0"/>
                    </a:lnTo>
                    <a:lnTo>
                      <a:pt x="285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45" name="Freeform 145"/>
              <p:cNvSpPr>
                <a:spLocks/>
              </p:cNvSpPr>
              <p:nvPr/>
            </p:nvSpPr>
            <p:spPr bwMode="auto">
              <a:xfrm>
                <a:off x="3294" y="2013"/>
                <a:ext cx="293" cy="268"/>
              </a:xfrm>
              <a:custGeom>
                <a:avLst/>
                <a:gdLst>
                  <a:gd name="T0" fmla="*/ 286 w 293"/>
                  <a:gd name="T1" fmla="*/ 0 h 268"/>
                  <a:gd name="T2" fmla="*/ 286 w 293"/>
                  <a:gd name="T3" fmla="*/ 1 h 268"/>
                  <a:gd name="T4" fmla="*/ 0 w 293"/>
                  <a:gd name="T5" fmla="*/ 263 h 268"/>
                  <a:gd name="T6" fmla="*/ 0 w 293"/>
                  <a:gd name="T7" fmla="*/ 266 h 268"/>
                  <a:gd name="T8" fmla="*/ 4 w 293"/>
                  <a:gd name="T9" fmla="*/ 266 h 268"/>
                  <a:gd name="T10" fmla="*/ 4 w 293"/>
                  <a:gd name="T11" fmla="*/ 268 h 268"/>
                  <a:gd name="T12" fmla="*/ 293 w 293"/>
                  <a:gd name="T13" fmla="*/ 3 h 268"/>
                  <a:gd name="T14" fmla="*/ 291 w 293"/>
                  <a:gd name="T15" fmla="*/ 0 h 268"/>
                  <a:gd name="T16" fmla="*/ 286 w 293"/>
                  <a:gd name="T17" fmla="*/ 0 h 26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3"/>
                  <a:gd name="T28" fmla="*/ 0 h 268"/>
                  <a:gd name="T29" fmla="*/ 293 w 293"/>
                  <a:gd name="T30" fmla="*/ 268 h 26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3" h="268">
                    <a:moveTo>
                      <a:pt x="286" y="0"/>
                    </a:moveTo>
                    <a:lnTo>
                      <a:pt x="286" y="1"/>
                    </a:lnTo>
                    <a:lnTo>
                      <a:pt x="0" y="263"/>
                    </a:lnTo>
                    <a:lnTo>
                      <a:pt x="0" y="266"/>
                    </a:lnTo>
                    <a:lnTo>
                      <a:pt x="4" y="266"/>
                    </a:lnTo>
                    <a:lnTo>
                      <a:pt x="4" y="268"/>
                    </a:lnTo>
                    <a:lnTo>
                      <a:pt x="293" y="3"/>
                    </a:lnTo>
                    <a:lnTo>
                      <a:pt x="291" y="0"/>
                    </a:lnTo>
                    <a:lnTo>
                      <a:pt x="286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46" name="Freeform 146"/>
              <p:cNvSpPr>
                <a:spLocks/>
              </p:cNvSpPr>
              <p:nvPr/>
            </p:nvSpPr>
            <p:spPr bwMode="auto">
              <a:xfrm>
                <a:off x="3327" y="2028"/>
                <a:ext cx="289" cy="270"/>
              </a:xfrm>
              <a:custGeom>
                <a:avLst/>
                <a:gdLst>
                  <a:gd name="T0" fmla="*/ 287 w 289"/>
                  <a:gd name="T1" fmla="*/ 0 h 270"/>
                  <a:gd name="T2" fmla="*/ 287 w 289"/>
                  <a:gd name="T3" fmla="*/ 2 h 270"/>
                  <a:gd name="T4" fmla="*/ 0 w 289"/>
                  <a:gd name="T5" fmla="*/ 265 h 270"/>
                  <a:gd name="T6" fmla="*/ 0 w 289"/>
                  <a:gd name="T7" fmla="*/ 269 h 270"/>
                  <a:gd name="T8" fmla="*/ 3 w 289"/>
                  <a:gd name="T9" fmla="*/ 269 h 270"/>
                  <a:gd name="T10" fmla="*/ 3 w 289"/>
                  <a:gd name="T11" fmla="*/ 270 h 270"/>
                  <a:gd name="T12" fmla="*/ 289 w 289"/>
                  <a:gd name="T13" fmla="*/ 8 h 270"/>
                  <a:gd name="T14" fmla="*/ 289 w 289"/>
                  <a:gd name="T15" fmla="*/ 0 h 270"/>
                  <a:gd name="T16" fmla="*/ 287 w 289"/>
                  <a:gd name="T17" fmla="*/ 0 h 27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89"/>
                  <a:gd name="T28" fmla="*/ 0 h 270"/>
                  <a:gd name="T29" fmla="*/ 289 w 289"/>
                  <a:gd name="T30" fmla="*/ 270 h 27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89" h="270">
                    <a:moveTo>
                      <a:pt x="287" y="0"/>
                    </a:moveTo>
                    <a:lnTo>
                      <a:pt x="287" y="2"/>
                    </a:lnTo>
                    <a:lnTo>
                      <a:pt x="0" y="265"/>
                    </a:lnTo>
                    <a:lnTo>
                      <a:pt x="0" y="269"/>
                    </a:lnTo>
                    <a:lnTo>
                      <a:pt x="3" y="269"/>
                    </a:lnTo>
                    <a:lnTo>
                      <a:pt x="3" y="270"/>
                    </a:lnTo>
                    <a:lnTo>
                      <a:pt x="289" y="8"/>
                    </a:lnTo>
                    <a:lnTo>
                      <a:pt x="289" y="0"/>
                    </a:lnTo>
                    <a:lnTo>
                      <a:pt x="287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47" name="Freeform 147"/>
              <p:cNvSpPr>
                <a:spLocks/>
              </p:cNvSpPr>
              <p:nvPr/>
            </p:nvSpPr>
            <p:spPr bwMode="auto">
              <a:xfrm>
                <a:off x="3359" y="2076"/>
                <a:ext cx="257" cy="239"/>
              </a:xfrm>
              <a:custGeom>
                <a:avLst/>
                <a:gdLst>
                  <a:gd name="T0" fmla="*/ 255 w 257"/>
                  <a:gd name="T1" fmla="*/ 0 h 239"/>
                  <a:gd name="T2" fmla="*/ 255 w 257"/>
                  <a:gd name="T3" fmla="*/ 1 h 239"/>
                  <a:gd name="T4" fmla="*/ 0 w 257"/>
                  <a:gd name="T5" fmla="*/ 235 h 239"/>
                  <a:gd name="T6" fmla="*/ 0 w 257"/>
                  <a:gd name="T7" fmla="*/ 238 h 239"/>
                  <a:gd name="T8" fmla="*/ 4 w 257"/>
                  <a:gd name="T9" fmla="*/ 238 h 239"/>
                  <a:gd name="T10" fmla="*/ 4 w 257"/>
                  <a:gd name="T11" fmla="*/ 239 h 239"/>
                  <a:gd name="T12" fmla="*/ 257 w 257"/>
                  <a:gd name="T13" fmla="*/ 8 h 239"/>
                  <a:gd name="T14" fmla="*/ 257 w 257"/>
                  <a:gd name="T15" fmla="*/ 0 h 239"/>
                  <a:gd name="T16" fmla="*/ 255 w 257"/>
                  <a:gd name="T17" fmla="*/ 0 h 23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57"/>
                  <a:gd name="T28" fmla="*/ 0 h 239"/>
                  <a:gd name="T29" fmla="*/ 257 w 257"/>
                  <a:gd name="T30" fmla="*/ 239 h 239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57" h="239">
                    <a:moveTo>
                      <a:pt x="255" y="0"/>
                    </a:moveTo>
                    <a:lnTo>
                      <a:pt x="255" y="1"/>
                    </a:lnTo>
                    <a:lnTo>
                      <a:pt x="0" y="235"/>
                    </a:lnTo>
                    <a:lnTo>
                      <a:pt x="0" y="238"/>
                    </a:lnTo>
                    <a:lnTo>
                      <a:pt x="4" y="238"/>
                    </a:lnTo>
                    <a:lnTo>
                      <a:pt x="4" y="239"/>
                    </a:lnTo>
                    <a:lnTo>
                      <a:pt x="257" y="8"/>
                    </a:lnTo>
                    <a:lnTo>
                      <a:pt x="257" y="0"/>
                    </a:lnTo>
                    <a:lnTo>
                      <a:pt x="255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48" name="Freeform 148"/>
              <p:cNvSpPr>
                <a:spLocks/>
              </p:cNvSpPr>
              <p:nvPr/>
            </p:nvSpPr>
            <p:spPr bwMode="auto">
              <a:xfrm>
                <a:off x="3390" y="2121"/>
                <a:ext cx="226" cy="210"/>
              </a:xfrm>
              <a:custGeom>
                <a:avLst/>
                <a:gdLst>
                  <a:gd name="T0" fmla="*/ 224 w 226"/>
                  <a:gd name="T1" fmla="*/ 0 h 210"/>
                  <a:gd name="T2" fmla="*/ 224 w 226"/>
                  <a:gd name="T3" fmla="*/ 2 h 210"/>
                  <a:gd name="T4" fmla="*/ 0 w 226"/>
                  <a:gd name="T5" fmla="*/ 207 h 210"/>
                  <a:gd name="T6" fmla="*/ 2 w 226"/>
                  <a:gd name="T7" fmla="*/ 210 h 210"/>
                  <a:gd name="T8" fmla="*/ 7 w 226"/>
                  <a:gd name="T9" fmla="*/ 210 h 210"/>
                  <a:gd name="T10" fmla="*/ 7 w 226"/>
                  <a:gd name="T11" fmla="*/ 209 h 210"/>
                  <a:gd name="T12" fmla="*/ 226 w 226"/>
                  <a:gd name="T13" fmla="*/ 8 h 210"/>
                  <a:gd name="T14" fmla="*/ 226 w 226"/>
                  <a:gd name="T15" fmla="*/ 0 h 210"/>
                  <a:gd name="T16" fmla="*/ 224 w 226"/>
                  <a:gd name="T17" fmla="*/ 0 h 21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26"/>
                  <a:gd name="T28" fmla="*/ 0 h 210"/>
                  <a:gd name="T29" fmla="*/ 226 w 226"/>
                  <a:gd name="T30" fmla="*/ 210 h 21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26" h="210">
                    <a:moveTo>
                      <a:pt x="224" y="0"/>
                    </a:moveTo>
                    <a:lnTo>
                      <a:pt x="224" y="2"/>
                    </a:lnTo>
                    <a:lnTo>
                      <a:pt x="0" y="207"/>
                    </a:lnTo>
                    <a:lnTo>
                      <a:pt x="2" y="210"/>
                    </a:lnTo>
                    <a:lnTo>
                      <a:pt x="7" y="210"/>
                    </a:lnTo>
                    <a:lnTo>
                      <a:pt x="7" y="209"/>
                    </a:lnTo>
                    <a:lnTo>
                      <a:pt x="226" y="8"/>
                    </a:lnTo>
                    <a:lnTo>
                      <a:pt x="226" y="0"/>
                    </a:lnTo>
                    <a:lnTo>
                      <a:pt x="224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49" name="Freeform 149"/>
              <p:cNvSpPr>
                <a:spLocks/>
              </p:cNvSpPr>
              <p:nvPr/>
            </p:nvSpPr>
            <p:spPr bwMode="auto">
              <a:xfrm>
                <a:off x="3431" y="2167"/>
                <a:ext cx="185" cy="171"/>
              </a:xfrm>
              <a:custGeom>
                <a:avLst/>
                <a:gdLst>
                  <a:gd name="T0" fmla="*/ 183 w 185"/>
                  <a:gd name="T1" fmla="*/ 0 h 171"/>
                  <a:gd name="T2" fmla="*/ 183 w 185"/>
                  <a:gd name="T3" fmla="*/ 2 h 171"/>
                  <a:gd name="T4" fmla="*/ 0 w 185"/>
                  <a:gd name="T5" fmla="*/ 171 h 171"/>
                  <a:gd name="T6" fmla="*/ 10 w 185"/>
                  <a:gd name="T7" fmla="*/ 166 h 171"/>
                  <a:gd name="T8" fmla="*/ 10 w 185"/>
                  <a:gd name="T9" fmla="*/ 164 h 171"/>
                  <a:gd name="T10" fmla="*/ 17 w 185"/>
                  <a:gd name="T11" fmla="*/ 163 h 171"/>
                  <a:gd name="T12" fmla="*/ 17 w 185"/>
                  <a:gd name="T13" fmla="*/ 161 h 171"/>
                  <a:gd name="T14" fmla="*/ 185 w 185"/>
                  <a:gd name="T15" fmla="*/ 8 h 171"/>
                  <a:gd name="T16" fmla="*/ 185 w 185"/>
                  <a:gd name="T17" fmla="*/ 0 h 171"/>
                  <a:gd name="T18" fmla="*/ 183 w 185"/>
                  <a:gd name="T19" fmla="*/ 0 h 171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85"/>
                  <a:gd name="T31" fmla="*/ 0 h 171"/>
                  <a:gd name="T32" fmla="*/ 185 w 185"/>
                  <a:gd name="T33" fmla="*/ 171 h 171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85" h="171">
                    <a:moveTo>
                      <a:pt x="183" y="0"/>
                    </a:moveTo>
                    <a:lnTo>
                      <a:pt x="183" y="2"/>
                    </a:lnTo>
                    <a:lnTo>
                      <a:pt x="0" y="171"/>
                    </a:lnTo>
                    <a:lnTo>
                      <a:pt x="10" y="166"/>
                    </a:lnTo>
                    <a:lnTo>
                      <a:pt x="10" y="164"/>
                    </a:lnTo>
                    <a:lnTo>
                      <a:pt x="17" y="163"/>
                    </a:lnTo>
                    <a:lnTo>
                      <a:pt x="17" y="161"/>
                    </a:lnTo>
                    <a:lnTo>
                      <a:pt x="185" y="8"/>
                    </a:lnTo>
                    <a:lnTo>
                      <a:pt x="185" y="0"/>
                    </a:lnTo>
                    <a:lnTo>
                      <a:pt x="183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50" name="Freeform 150"/>
              <p:cNvSpPr>
                <a:spLocks/>
              </p:cNvSpPr>
              <p:nvPr/>
            </p:nvSpPr>
            <p:spPr bwMode="auto">
              <a:xfrm>
                <a:off x="3552" y="2215"/>
                <a:ext cx="64" cy="58"/>
              </a:xfrm>
              <a:custGeom>
                <a:avLst/>
                <a:gdLst>
                  <a:gd name="T0" fmla="*/ 62 w 64"/>
                  <a:gd name="T1" fmla="*/ 0 h 58"/>
                  <a:gd name="T2" fmla="*/ 62 w 64"/>
                  <a:gd name="T3" fmla="*/ 1 h 58"/>
                  <a:gd name="T4" fmla="*/ 0 w 64"/>
                  <a:gd name="T5" fmla="*/ 58 h 58"/>
                  <a:gd name="T6" fmla="*/ 11 w 64"/>
                  <a:gd name="T7" fmla="*/ 53 h 58"/>
                  <a:gd name="T8" fmla="*/ 11 w 64"/>
                  <a:gd name="T9" fmla="*/ 52 h 58"/>
                  <a:gd name="T10" fmla="*/ 17 w 64"/>
                  <a:gd name="T11" fmla="*/ 50 h 58"/>
                  <a:gd name="T12" fmla="*/ 17 w 64"/>
                  <a:gd name="T13" fmla="*/ 48 h 58"/>
                  <a:gd name="T14" fmla="*/ 64 w 64"/>
                  <a:gd name="T15" fmla="*/ 7 h 58"/>
                  <a:gd name="T16" fmla="*/ 64 w 64"/>
                  <a:gd name="T17" fmla="*/ 0 h 58"/>
                  <a:gd name="T18" fmla="*/ 62 w 64"/>
                  <a:gd name="T19" fmla="*/ 0 h 58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64"/>
                  <a:gd name="T31" fmla="*/ 0 h 58"/>
                  <a:gd name="T32" fmla="*/ 64 w 64"/>
                  <a:gd name="T33" fmla="*/ 58 h 58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64" h="58">
                    <a:moveTo>
                      <a:pt x="62" y="0"/>
                    </a:moveTo>
                    <a:lnTo>
                      <a:pt x="62" y="1"/>
                    </a:lnTo>
                    <a:lnTo>
                      <a:pt x="0" y="58"/>
                    </a:lnTo>
                    <a:lnTo>
                      <a:pt x="11" y="53"/>
                    </a:lnTo>
                    <a:lnTo>
                      <a:pt x="11" y="52"/>
                    </a:lnTo>
                    <a:lnTo>
                      <a:pt x="17" y="50"/>
                    </a:lnTo>
                    <a:lnTo>
                      <a:pt x="17" y="48"/>
                    </a:lnTo>
                    <a:lnTo>
                      <a:pt x="64" y="7"/>
                    </a:lnTo>
                    <a:lnTo>
                      <a:pt x="64" y="0"/>
                    </a:lnTo>
                    <a:lnTo>
                      <a:pt x="62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51" name="Freeform 151"/>
              <p:cNvSpPr>
                <a:spLocks/>
              </p:cNvSpPr>
              <p:nvPr/>
            </p:nvSpPr>
            <p:spPr bwMode="auto">
              <a:xfrm>
                <a:off x="3513" y="1975"/>
                <a:ext cx="103" cy="94"/>
              </a:xfrm>
              <a:custGeom>
                <a:avLst/>
                <a:gdLst>
                  <a:gd name="T0" fmla="*/ 0 w 103"/>
                  <a:gd name="T1" fmla="*/ 0 h 94"/>
                  <a:gd name="T2" fmla="*/ 103 w 103"/>
                  <a:gd name="T3" fmla="*/ 94 h 94"/>
                  <a:gd name="T4" fmla="*/ 103 w 103"/>
                  <a:gd name="T5" fmla="*/ 87 h 94"/>
                  <a:gd name="T6" fmla="*/ 101 w 103"/>
                  <a:gd name="T7" fmla="*/ 87 h 94"/>
                  <a:gd name="T8" fmla="*/ 19 w 103"/>
                  <a:gd name="T9" fmla="*/ 9 h 94"/>
                  <a:gd name="T10" fmla="*/ 15 w 103"/>
                  <a:gd name="T11" fmla="*/ 9 h 94"/>
                  <a:gd name="T12" fmla="*/ 14 w 103"/>
                  <a:gd name="T13" fmla="*/ 6 h 94"/>
                  <a:gd name="T14" fmla="*/ 10 w 103"/>
                  <a:gd name="T15" fmla="*/ 6 h 94"/>
                  <a:gd name="T16" fmla="*/ 10 w 103"/>
                  <a:gd name="T17" fmla="*/ 5 h 94"/>
                  <a:gd name="T18" fmla="*/ 7 w 103"/>
                  <a:gd name="T19" fmla="*/ 5 h 94"/>
                  <a:gd name="T20" fmla="*/ 7 w 103"/>
                  <a:gd name="T21" fmla="*/ 3 h 94"/>
                  <a:gd name="T22" fmla="*/ 3 w 103"/>
                  <a:gd name="T23" fmla="*/ 3 h 94"/>
                  <a:gd name="T24" fmla="*/ 2 w 103"/>
                  <a:gd name="T25" fmla="*/ 0 h 94"/>
                  <a:gd name="T26" fmla="*/ 0 w 103"/>
                  <a:gd name="T27" fmla="*/ 0 h 94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103"/>
                  <a:gd name="T43" fmla="*/ 0 h 94"/>
                  <a:gd name="T44" fmla="*/ 103 w 103"/>
                  <a:gd name="T45" fmla="*/ 94 h 94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103" h="94">
                    <a:moveTo>
                      <a:pt x="0" y="0"/>
                    </a:moveTo>
                    <a:lnTo>
                      <a:pt x="103" y="94"/>
                    </a:lnTo>
                    <a:lnTo>
                      <a:pt x="103" y="87"/>
                    </a:lnTo>
                    <a:lnTo>
                      <a:pt x="101" y="87"/>
                    </a:lnTo>
                    <a:lnTo>
                      <a:pt x="19" y="9"/>
                    </a:lnTo>
                    <a:lnTo>
                      <a:pt x="15" y="9"/>
                    </a:lnTo>
                    <a:lnTo>
                      <a:pt x="14" y="6"/>
                    </a:lnTo>
                    <a:lnTo>
                      <a:pt x="10" y="6"/>
                    </a:lnTo>
                    <a:lnTo>
                      <a:pt x="10" y="5"/>
                    </a:lnTo>
                    <a:lnTo>
                      <a:pt x="7" y="5"/>
                    </a:lnTo>
                    <a:lnTo>
                      <a:pt x="7" y="3"/>
                    </a:lnTo>
                    <a:lnTo>
                      <a:pt x="3" y="3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52" name="Freeform 152"/>
              <p:cNvSpPr>
                <a:spLocks/>
              </p:cNvSpPr>
              <p:nvPr/>
            </p:nvSpPr>
            <p:spPr bwMode="auto">
              <a:xfrm>
                <a:off x="3411" y="1926"/>
                <a:ext cx="205" cy="191"/>
              </a:xfrm>
              <a:custGeom>
                <a:avLst/>
                <a:gdLst>
                  <a:gd name="T0" fmla="*/ 3 w 205"/>
                  <a:gd name="T1" fmla="*/ 0 h 191"/>
                  <a:gd name="T2" fmla="*/ 3 w 205"/>
                  <a:gd name="T3" fmla="*/ 1 h 191"/>
                  <a:gd name="T4" fmla="*/ 0 w 205"/>
                  <a:gd name="T5" fmla="*/ 1 h 191"/>
                  <a:gd name="T6" fmla="*/ 205 w 205"/>
                  <a:gd name="T7" fmla="*/ 191 h 191"/>
                  <a:gd name="T8" fmla="*/ 205 w 205"/>
                  <a:gd name="T9" fmla="*/ 183 h 191"/>
                  <a:gd name="T10" fmla="*/ 203 w 205"/>
                  <a:gd name="T11" fmla="*/ 183 h 191"/>
                  <a:gd name="T12" fmla="*/ 6 w 205"/>
                  <a:gd name="T13" fmla="*/ 0 h 191"/>
                  <a:gd name="T14" fmla="*/ 3 w 205"/>
                  <a:gd name="T15" fmla="*/ 0 h 191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05"/>
                  <a:gd name="T25" fmla="*/ 0 h 191"/>
                  <a:gd name="T26" fmla="*/ 205 w 205"/>
                  <a:gd name="T27" fmla="*/ 191 h 191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05" h="191">
                    <a:moveTo>
                      <a:pt x="3" y="0"/>
                    </a:moveTo>
                    <a:lnTo>
                      <a:pt x="3" y="1"/>
                    </a:lnTo>
                    <a:lnTo>
                      <a:pt x="0" y="1"/>
                    </a:lnTo>
                    <a:lnTo>
                      <a:pt x="205" y="191"/>
                    </a:lnTo>
                    <a:lnTo>
                      <a:pt x="205" y="183"/>
                    </a:lnTo>
                    <a:lnTo>
                      <a:pt x="203" y="183"/>
                    </a:lnTo>
                    <a:lnTo>
                      <a:pt x="6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53" name="Freeform 153"/>
              <p:cNvSpPr>
                <a:spLocks/>
              </p:cNvSpPr>
              <p:nvPr/>
            </p:nvSpPr>
            <p:spPr bwMode="auto">
              <a:xfrm>
                <a:off x="3378" y="1943"/>
                <a:ext cx="238" cy="221"/>
              </a:xfrm>
              <a:custGeom>
                <a:avLst/>
                <a:gdLst>
                  <a:gd name="T0" fmla="*/ 3 w 238"/>
                  <a:gd name="T1" fmla="*/ 0 h 221"/>
                  <a:gd name="T2" fmla="*/ 3 w 238"/>
                  <a:gd name="T3" fmla="*/ 2 h 221"/>
                  <a:gd name="T4" fmla="*/ 0 w 238"/>
                  <a:gd name="T5" fmla="*/ 2 h 221"/>
                  <a:gd name="T6" fmla="*/ 238 w 238"/>
                  <a:gd name="T7" fmla="*/ 221 h 221"/>
                  <a:gd name="T8" fmla="*/ 238 w 238"/>
                  <a:gd name="T9" fmla="*/ 213 h 221"/>
                  <a:gd name="T10" fmla="*/ 236 w 238"/>
                  <a:gd name="T11" fmla="*/ 213 h 221"/>
                  <a:gd name="T12" fmla="*/ 7 w 238"/>
                  <a:gd name="T13" fmla="*/ 0 h 221"/>
                  <a:gd name="T14" fmla="*/ 3 w 238"/>
                  <a:gd name="T15" fmla="*/ 0 h 221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38"/>
                  <a:gd name="T25" fmla="*/ 0 h 221"/>
                  <a:gd name="T26" fmla="*/ 238 w 238"/>
                  <a:gd name="T27" fmla="*/ 221 h 221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38" h="221">
                    <a:moveTo>
                      <a:pt x="3" y="0"/>
                    </a:moveTo>
                    <a:lnTo>
                      <a:pt x="3" y="2"/>
                    </a:lnTo>
                    <a:lnTo>
                      <a:pt x="0" y="2"/>
                    </a:lnTo>
                    <a:lnTo>
                      <a:pt x="238" y="221"/>
                    </a:lnTo>
                    <a:lnTo>
                      <a:pt x="238" y="213"/>
                    </a:lnTo>
                    <a:lnTo>
                      <a:pt x="236" y="213"/>
                    </a:lnTo>
                    <a:lnTo>
                      <a:pt x="7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54" name="Freeform 154"/>
              <p:cNvSpPr>
                <a:spLocks/>
              </p:cNvSpPr>
              <p:nvPr/>
            </p:nvSpPr>
            <p:spPr bwMode="auto">
              <a:xfrm>
                <a:off x="3347" y="1961"/>
                <a:ext cx="269" cy="250"/>
              </a:xfrm>
              <a:custGeom>
                <a:avLst/>
                <a:gdLst>
                  <a:gd name="T0" fmla="*/ 2 w 269"/>
                  <a:gd name="T1" fmla="*/ 0 h 250"/>
                  <a:gd name="T2" fmla="*/ 0 w 269"/>
                  <a:gd name="T3" fmla="*/ 4 h 250"/>
                  <a:gd name="T4" fmla="*/ 2 w 269"/>
                  <a:gd name="T5" fmla="*/ 4 h 250"/>
                  <a:gd name="T6" fmla="*/ 269 w 269"/>
                  <a:gd name="T7" fmla="*/ 250 h 250"/>
                  <a:gd name="T8" fmla="*/ 269 w 269"/>
                  <a:gd name="T9" fmla="*/ 243 h 250"/>
                  <a:gd name="T10" fmla="*/ 267 w 269"/>
                  <a:gd name="T11" fmla="*/ 243 h 250"/>
                  <a:gd name="T12" fmla="*/ 5 w 269"/>
                  <a:gd name="T13" fmla="*/ 0 h 250"/>
                  <a:gd name="T14" fmla="*/ 2 w 269"/>
                  <a:gd name="T15" fmla="*/ 0 h 25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69"/>
                  <a:gd name="T25" fmla="*/ 0 h 250"/>
                  <a:gd name="T26" fmla="*/ 269 w 269"/>
                  <a:gd name="T27" fmla="*/ 250 h 25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69" h="250">
                    <a:moveTo>
                      <a:pt x="2" y="0"/>
                    </a:moveTo>
                    <a:lnTo>
                      <a:pt x="0" y="4"/>
                    </a:lnTo>
                    <a:lnTo>
                      <a:pt x="2" y="4"/>
                    </a:lnTo>
                    <a:lnTo>
                      <a:pt x="269" y="250"/>
                    </a:lnTo>
                    <a:lnTo>
                      <a:pt x="269" y="243"/>
                    </a:lnTo>
                    <a:lnTo>
                      <a:pt x="267" y="243"/>
                    </a:lnTo>
                    <a:lnTo>
                      <a:pt x="5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55" name="Freeform 155"/>
              <p:cNvSpPr>
                <a:spLocks/>
              </p:cNvSpPr>
              <p:nvPr/>
            </p:nvSpPr>
            <p:spPr bwMode="auto">
              <a:xfrm>
                <a:off x="3315" y="1978"/>
                <a:ext cx="292" cy="268"/>
              </a:xfrm>
              <a:custGeom>
                <a:avLst/>
                <a:gdLst>
                  <a:gd name="T0" fmla="*/ 2 w 292"/>
                  <a:gd name="T1" fmla="*/ 0 h 268"/>
                  <a:gd name="T2" fmla="*/ 2 w 292"/>
                  <a:gd name="T3" fmla="*/ 2 h 268"/>
                  <a:gd name="T4" fmla="*/ 0 w 292"/>
                  <a:gd name="T5" fmla="*/ 2 h 268"/>
                  <a:gd name="T6" fmla="*/ 287 w 292"/>
                  <a:gd name="T7" fmla="*/ 268 h 268"/>
                  <a:gd name="T8" fmla="*/ 290 w 292"/>
                  <a:gd name="T9" fmla="*/ 268 h 268"/>
                  <a:gd name="T10" fmla="*/ 292 w 292"/>
                  <a:gd name="T11" fmla="*/ 263 h 268"/>
                  <a:gd name="T12" fmla="*/ 290 w 292"/>
                  <a:gd name="T13" fmla="*/ 263 h 268"/>
                  <a:gd name="T14" fmla="*/ 7 w 292"/>
                  <a:gd name="T15" fmla="*/ 0 h 268"/>
                  <a:gd name="T16" fmla="*/ 2 w 292"/>
                  <a:gd name="T17" fmla="*/ 0 h 26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2"/>
                  <a:gd name="T28" fmla="*/ 0 h 268"/>
                  <a:gd name="T29" fmla="*/ 292 w 292"/>
                  <a:gd name="T30" fmla="*/ 268 h 26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2" h="268">
                    <a:moveTo>
                      <a:pt x="2" y="0"/>
                    </a:moveTo>
                    <a:lnTo>
                      <a:pt x="2" y="2"/>
                    </a:lnTo>
                    <a:lnTo>
                      <a:pt x="0" y="2"/>
                    </a:lnTo>
                    <a:lnTo>
                      <a:pt x="287" y="268"/>
                    </a:lnTo>
                    <a:lnTo>
                      <a:pt x="290" y="268"/>
                    </a:lnTo>
                    <a:lnTo>
                      <a:pt x="292" y="263"/>
                    </a:lnTo>
                    <a:lnTo>
                      <a:pt x="290" y="263"/>
                    </a:lnTo>
                    <a:lnTo>
                      <a:pt x="7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56" name="Freeform 156"/>
              <p:cNvSpPr>
                <a:spLocks/>
              </p:cNvSpPr>
              <p:nvPr/>
            </p:nvSpPr>
            <p:spPr bwMode="auto">
              <a:xfrm>
                <a:off x="3282" y="1995"/>
                <a:ext cx="293" cy="268"/>
              </a:xfrm>
              <a:custGeom>
                <a:avLst/>
                <a:gdLst>
                  <a:gd name="T0" fmla="*/ 4 w 293"/>
                  <a:gd name="T1" fmla="*/ 0 h 268"/>
                  <a:gd name="T2" fmla="*/ 4 w 293"/>
                  <a:gd name="T3" fmla="*/ 2 h 268"/>
                  <a:gd name="T4" fmla="*/ 0 w 293"/>
                  <a:gd name="T5" fmla="*/ 2 h 268"/>
                  <a:gd name="T6" fmla="*/ 287 w 293"/>
                  <a:gd name="T7" fmla="*/ 268 h 268"/>
                  <a:gd name="T8" fmla="*/ 291 w 293"/>
                  <a:gd name="T9" fmla="*/ 268 h 268"/>
                  <a:gd name="T10" fmla="*/ 293 w 293"/>
                  <a:gd name="T11" fmla="*/ 264 h 268"/>
                  <a:gd name="T12" fmla="*/ 291 w 293"/>
                  <a:gd name="T13" fmla="*/ 264 h 268"/>
                  <a:gd name="T14" fmla="*/ 7 w 293"/>
                  <a:gd name="T15" fmla="*/ 0 h 268"/>
                  <a:gd name="T16" fmla="*/ 4 w 293"/>
                  <a:gd name="T17" fmla="*/ 0 h 26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3"/>
                  <a:gd name="T28" fmla="*/ 0 h 268"/>
                  <a:gd name="T29" fmla="*/ 293 w 293"/>
                  <a:gd name="T30" fmla="*/ 268 h 26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3" h="268">
                    <a:moveTo>
                      <a:pt x="4" y="0"/>
                    </a:moveTo>
                    <a:lnTo>
                      <a:pt x="4" y="2"/>
                    </a:lnTo>
                    <a:lnTo>
                      <a:pt x="0" y="2"/>
                    </a:lnTo>
                    <a:lnTo>
                      <a:pt x="287" y="268"/>
                    </a:lnTo>
                    <a:lnTo>
                      <a:pt x="291" y="268"/>
                    </a:lnTo>
                    <a:lnTo>
                      <a:pt x="293" y="264"/>
                    </a:lnTo>
                    <a:lnTo>
                      <a:pt x="291" y="264"/>
                    </a:lnTo>
                    <a:lnTo>
                      <a:pt x="7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57" name="Freeform 157"/>
              <p:cNvSpPr>
                <a:spLocks/>
              </p:cNvSpPr>
              <p:nvPr/>
            </p:nvSpPr>
            <p:spPr bwMode="auto">
              <a:xfrm>
                <a:off x="3250" y="2013"/>
                <a:ext cx="292" cy="268"/>
              </a:xfrm>
              <a:custGeom>
                <a:avLst/>
                <a:gdLst>
                  <a:gd name="T0" fmla="*/ 3 w 292"/>
                  <a:gd name="T1" fmla="*/ 0 h 268"/>
                  <a:gd name="T2" fmla="*/ 3 w 292"/>
                  <a:gd name="T3" fmla="*/ 1 h 268"/>
                  <a:gd name="T4" fmla="*/ 0 w 292"/>
                  <a:gd name="T5" fmla="*/ 1 h 268"/>
                  <a:gd name="T6" fmla="*/ 287 w 292"/>
                  <a:gd name="T7" fmla="*/ 268 h 268"/>
                  <a:gd name="T8" fmla="*/ 292 w 292"/>
                  <a:gd name="T9" fmla="*/ 266 h 268"/>
                  <a:gd name="T10" fmla="*/ 292 w 292"/>
                  <a:gd name="T11" fmla="*/ 263 h 268"/>
                  <a:gd name="T12" fmla="*/ 290 w 292"/>
                  <a:gd name="T13" fmla="*/ 263 h 268"/>
                  <a:gd name="T14" fmla="*/ 7 w 292"/>
                  <a:gd name="T15" fmla="*/ 0 h 268"/>
                  <a:gd name="T16" fmla="*/ 3 w 292"/>
                  <a:gd name="T17" fmla="*/ 0 h 26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2"/>
                  <a:gd name="T28" fmla="*/ 0 h 268"/>
                  <a:gd name="T29" fmla="*/ 292 w 292"/>
                  <a:gd name="T30" fmla="*/ 268 h 26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2" h="268">
                    <a:moveTo>
                      <a:pt x="3" y="0"/>
                    </a:moveTo>
                    <a:lnTo>
                      <a:pt x="3" y="1"/>
                    </a:lnTo>
                    <a:lnTo>
                      <a:pt x="0" y="1"/>
                    </a:lnTo>
                    <a:lnTo>
                      <a:pt x="287" y="268"/>
                    </a:lnTo>
                    <a:lnTo>
                      <a:pt x="292" y="266"/>
                    </a:lnTo>
                    <a:lnTo>
                      <a:pt x="292" y="263"/>
                    </a:lnTo>
                    <a:lnTo>
                      <a:pt x="290" y="263"/>
                    </a:lnTo>
                    <a:lnTo>
                      <a:pt x="7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58" name="Freeform 158"/>
              <p:cNvSpPr>
                <a:spLocks/>
              </p:cNvSpPr>
              <p:nvPr/>
            </p:nvSpPr>
            <p:spPr bwMode="auto">
              <a:xfrm>
                <a:off x="3223" y="2028"/>
                <a:ext cx="288" cy="269"/>
              </a:xfrm>
              <a:custGeom>
                <a:avLst/>
                <a:gdLst>
                  <a:gd name="T0" fmla="*/ 0 w 288"/>
                  <a:gd name="T1" fmla="*/ 0 h 269"/>
                  <a:gd name="T2" fmla="*/ 0 w 288"/>
                  <a:gd name="T3" fmla="*/ 8 h 269"/>
                  <a:gd name="T4" fmla="*/ 1 w 288"/>
                  <a:gd name="T5" fmla="*/ 8 h 269"/>
                  <a:gd name="T6" fmla="*/ 282 w 288"/>
                  <a:gd name="T7" fmla="*/ 269 h 269"/>
                  <a:gd name="T8" fmla="*/ 287 w 288"/>
                  <a:gd name="T9" fmla="*/ 269 h 269"/>
                  <a:gd name="T10" fmla="*/ 287 w 288"/>
                  <a:gd name="T11" fmla="*/ 267 h 269"/>
                  <a:gd name="T12" fmla="*/ 288 w 288"/>
                  <a:gd name="T13" fmla="*/ 267 h 269"/>
                  <a:gd name="T14" fmla="*/ 1 w 288"/>
                  <a:gd name="T15" fmla="*/ 0 h 269"/>
                  <a:gd name="T16" fmla="*/ 0 w 288"/>
                  <a:gd name="T17" fmla="*/ 0 h 26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88"/>
                  <a:gd name="T28" fmla="*/ 0 h 269"/>
                  <a:gd name="T29" fmla="*/ 288 w 288"/>
                  <a:gd name="T30" fmla="*/ 269 h 269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88" h="269">
                    <a:moveTo>
                      <a:pt x="0" y="0"/>
                    </a:moveTo>
                    <a:lnTo>
                      <a:pt x="0" y="8"/>
                    </a:lnTo>
                    <a:lnTo>
                      <a:pt x="1" y="8"/>
                    </a:lnTo>
                    <a:lnTo>
                      <a:pt x="282" y="269"/>
                    </a:lnTo>
                    <a:lnTo>
                      <a:pt x="287" y="269"/>
                    </a:lnTo>
                    <a:lnTo>
                      <a:pt x="287" y="267"/>
                    </a:lnTo>
                    <a:lnTo>
                      <a:pt x="288" y="267"/>
                    </a:ln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59" name="Freeform 159"/>
              <p:cNvSpPr>
                <a:spLocks/>
              </p:cNvSpPr>
              <p:nvPr/>
            </p:nvSpPr>
            <p:spPr bwMode="auto">
              <a:xfrm>
                <a:off x="3223" y="2076"/>
                <a:ext cx="256" cy="238"/>
              </a:xfrm>
              <a:custGeom>
                <a:avLst/>
                <a:gdLst>
                  <a:gd name="T0" fmla="*/ 0 w 256"/>
                  <a:gd name="T1" fmla="*/ 0 h 238"/>
                  <a:gd name="T2" fmla="*/ 0 w 256"/>
                  <a:gd name="T3" fmla="*/ 8 h 238"/>
                  <a:gd name="T4" fmla="*/ 1 w 256"/>
                  <a:gd name="T5" fmla="*/ 8 h 238"/>
                  <a:gd name="T6" fmla="*/ 249 w 256"/>
                  <a:gd name="T7" fmla="*/ 238 h 238"/>
                  <a:gd name="T8" fmla="*/ 254 w 256"/>
                  <a:gd name="T9" fmla="*/ 238 h 238"/>
                  <a:gd name="T10" fmla="*/ 254 w 256"/>
                  <a:gd name="T11" fmla="*/ 236 h 238"/>
                  <a:gd name="T12" fmla="*/ 256 w 256"/>
                  <a:gd name="T13" fmla="*/ 236 h 238"/>
                  <a:gd name="T14" fmla="*/ 1 w 256"/>
                  <a:gd name="T15" fmla="*/ 0 h 238"/>
                  <a:gd name="T16" fmla="*/ 0 w 256"/>
                  <a:gd name="T17" fmla="*/ 0 h 23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56"/>
                  <a:gd name="T28" fmla="*/ 0 h 238"/>
                  <a:gd name="T29" fmla="*/ 256 w 256"/>
                  <a:gd name="T30" fmla="*/ 238 h 23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56" h="238">
                    <a:moveTo>
                      <a:pt x="0" y="0"/>
                    </a:moveTo>
                    <a:lnTo>
                      <a:pt x="0" y="8"/>
                    </a:lnTo>
                    <a:lnTo>
                      <a:pt x="1" y="8"/>
                    </a:lnTo>
                    <a:lnTo>
                      <a:pt x="249" y="238"/>
                    </a:lnTo>
                    <a:lnTo>
                      <a:pt x="254" y="238"/>
                    </a:lnTo>
                    <a:lnTo>
                      <a:pt x="254" y="236"/>
                    </a:lnTo>
                    <a:lnTo>
                      <a:pt x="256" y="236"/>
                    </a:ln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60" name="Freeform 160"/>
              <p:cNvSpPr>
                <a:spLocks/>
              </p:cNvSpPr>
              <p:nvPr/>
            </p:nvSpPr>
            <p:spPr bwMode="auto">
              <a:xfrm>
                <a:off x="3223" y="2123"/>
                <a:ext cx="223" cy="208"/>
              </a:xfrm>
              <a:custGeom>
                <a:avLst/>
                <a:gdLst>
                  <a:gd name="T0" fmla="*/ 0 w 223"/>
                  <a:gd name="T1" fmla="*/ 0 h 208"/>
                  <a:gd name="T2" fmla="*/ 0 w 223"/>
                  <a:gd name="T3" fmla="*/ 8 h 208"/>
                  <a:gd name="T4" fmla="*/ 1 w 223"/>
                  <a:gd name="T5" fmla="*/ 8 h 208"/>
                  <a:gd name="T6" fmla="*/ 217 w 223"/>
                  <a:gd name="T7" fmla="*/ 208 h 208"/>
                  <a:gd name="T8" fmla="*/ 222 w 223"/>
                  <a:gd name="T9" fmla="*/ 208 h 208"/>
                  <a:gd name="T10" fmla="*/ 222 w 223"/>
                  <a:gd name="T11" fmla="*/ 207 h 208"/>
                  <a:gd name="T12" fmla="*/ 223 w 223"/>
                  <a:gd name="T13" fmla="*/ 207 h 208"/>
                  <a:gd name="T14" fmla="*/ 1 w 223"/>
                  <a:gd name="T15" fmla="*/ 0 h 208"/>
                  <a:gd name="T16" fmla="*/ 0 w 223"/>
                  <a:gd name="T17" fmla="*/ 0 h 20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23"/>
                  <a:gd name="T28" fmla="*/ 0 h 208"/>
                  <a:gd name="T29" fmla="*/ 223 w 223"/>
                  <a:gd name="T30" fmla="*/ 208 h 20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23" h="208">
                    <a:moveTo>
                      <a:pt x="0" y="0"/>
                    </a:moveTo>
                    <a:lnTo>
                      <a:pt x="0" y="8"/>
                    </a:lnTo>
                    <a:lnTo>
                      <a:pt x="1" y="8"/>
                    </a:lnTo>
                    <a:lnTo>
                      <a:pt x="217" y="208"/>
                    </a:lnTo>
                    <a:lnTo>
                      <a:pt x="222" y="208"/>
                    </a:lnTo>
                    <a:lnTo>
                      <a:pt x="222" y="207"/>
                    </a:lnTo>
                    <a:lnTo>
                      <a:pt x="223" y="207"/>
                    </a:ln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61" name="Freeform 161"/>
              <p:cNvSpPr>
                <a:spLocks/>
              </p:cNvSpPr>
              <p:nvPr/>
            </p:nvSpPr>
            <p:spPr bwMode="auto">
              <a:xfrm>
                <a:off x="3223" y="2169"/>
                <a:ext cx="182" cy="169"/>
              </a:xfrm>
              <a:custGeom>
                <a:avLst/>
                <a:gdLst>
                  <a:gd name="T0" fmla="*/ 0 w 182"/>
                  <a:gd name="T1" fmla="*/ 0 h 169"/>
                  <a:gd name="T2" fmla="*/ 0 w 182"/>
                  <a:gd name="T3" fmla="*/ 8 h 169"/>
                  <a:gd name="T4" fmla="*/ 1 w 182"/>
                  <a:gd name="T5" fmla="*/ 8 h 169"/>
                  <a:gd name="T6" fmla="*/ 165 w 182"/>
                  <a:gd name="T7" fmla="*/ 161 h 169"/>
                  <a:gd name="T8" fmla="*/ 169 w 182"/>
                  <a:gd name="T9" fmla="*/ 161 h 169"/>
                  <a:gd name="T10" fmla="*/ 169 w 182"/>
                  <a:gd name="T11" fmla="*/ 162 h 169"/>
                  <a:gd name="T12" fmla="*/ 172 w 182"/>
                  <a:gd name="T13" fmla="*/ 162 h 169"/>
                  <a:gd name="T14" fmla="*/ 174 w 182"/>
                  <a:gd name="T15" fmla="*/ 165 h 169"/>
                  <a:gd name="T16" fmla="*/ 177 w 182"/>
                  <a:gd name="T17" fmla="*/ 165 h 169"/>
                  <a:gd name="T18" fmla="*/ 177 w 182"/>
                  <a:gd name="T19" fmla="*/ 167 h 169"/>
                  <a:gd name="T20" fmla="*/ 181 w 182"/>
                  <a:gd name="T21" fmla="*/ 167 h 169"/>
                  <a:gd name="T22" fmla="*/ 181 w 182"/>
                  <a:gd name="T23" fmla="*/ 169 h 169"/>
                  <a:gd name="T24" fmla="*/ 182 w 182"/>
                  <a:gd name="T25" fmla="*/ 169 h 169"/>
                  <a:gd name="T26" fmla="*/ 1 w 182"/>
                  <a:gd name="T27" fmla="*/ 0 h 169"/>
                  <a:gd name="T28" fmla="*/ 0 w 182"/>
                  <a:gd name="T29" fmla="*/ 0 h 169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182"/>
                  <a:gd name="T46" fmla="*/ 0 h 169"/>
                  <a:gd name="T47" fmla="*/ 182 w 182"/>
                  <a:gd name="T48" fmla="*/ 169 h 169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182" h="169">
                    <a:moveTo>
                      <a:pt x="0" y="0"/>
                    </a:moveTo>
                    <a:lnTo>
                      <a:pt x="0" y="8"/>
                    </a:lnTo>
                    <a:lnTo>
                      <a:pt x="1" y="8"/>
                    </a:lnTo>
                    <a:lnTo>
                      <a:pt x="165" y="161"/>
                    </a:lnTo>
                    <a:lnTo>
                      <a:pt x="169" y="161"/>
                    </a:lnTo>
                    <a:lnTo>
                      <a:pt x="169" y="162"/>
                    </a:lnTo>
                    <a:lnTo>
                      <a:pt x="172" y="162"/>
                    </a:lnTo>
                    <a:lnTo>
                      <a:pt x="174" y="165"/>
                    </a:lnTo>
                    <a:lnTo>
                      <a:pt x="177" y="165"/>
                    </a:lnTo>
                    <a:lnTo>
                      <a:pt x="177" y="167"/>
                    </a:lnTo>
                    <a:lnTo>
                      <a:pt x="181" y="167"/>
                    </a:lnTo>
                    <a:lnTo>
                      <a:pt x="181" y="169"/>
                    </a:lnTo>
                    <a:lnTo>
                      <a:pt x="182" y="169"/>
                    </a:ln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62" name="Freeform 162"/>
              <p:cNvSpPr>
                <a:spLocks/>
              </p:cNvSpPr>
              <p:nvPr/>
            </p:nvSpPr>
            <p:spPr bwMode="auto">
              <a:xfrm>
                <a:off x="3223" y="2216"/>
                <a:ext cx="59" cy="55"/>
              </a:xfrm>
              <a:custGeom>
                <a:avLst/>
                <a:gdLst>
                  <a:gd name="T0" fmla="*/ 0 w 59"/>
                  <a:gd name="T1" fmla="*/ 0 h 55"/>
                  <a:gd name="T2" fmla="*/ 0 w 59"/>
                  <a:gd name="T3" fmla="*/ 8 h 55"/>
                  <a:gd name="T4" fmla="*/ 1 w 59"/>
                  <a:gd name="T5" fmla="*/ 8 h 55"/>
                  <a:gd name="T6" fmla="*/ 42 w 59"/>
                  <a:gd name="T7" fmla="*/ 47 h 55"/>
                  <a:gd name="T8" fmla="*/ 46 w 59"/>
                  <a:gd name="T9" fmla="*/ 47 h 55"/>
                  <a:gd name="T10" fmla="*/ 46 w 59"/>
                  <a:gd name="T11" fmla="*/ 49 h 55"/>
                  <a:gd name="T12" fmla="*/ 49 w 59"/>
                  <a:gd name="T13" fmla="*/ 49 h 55"/>
                  <a:gd name="T14" fmla="*/ 51 w 59"/>
                  <a:gd name="T15" fmla="*/ 52 h 55"/>
                  <a:gd name="T16" fmla="*/ 54 w 59"/>
                  <a:gd name="T17" fmla="*/ 52 h 55"/>
                  <a:gd name="T18" fmla="*/ 54 w 59"/>
                  <a:gd name="T19" fmla="*/ 54 h 55"/>
                  <a:gd name="T20" fmla="*/ 58 w 59"/>
                  <a:gd name="T21" fmla="*/ 54 h 55"/>
                  <a:gd name="T22" fmla="*/ 58 w 59"/>
                  <a:gd name="T23" fmla="*/ 55 h 55"/>
                  <a:gd name="T24" fmla="*/ 59 w 59"/>
                  <a:gd name="T25" fmla="*/ 55 h 55"/>
                  <a:gd name="T26" fmla="*/ 1 w 59"/>
                  <a:gd name="T27" fmla="*/ 0 h 55"/>
                  <a:gd name="T28" fmla="*/ 0 w 59"/>
                  <a:gd name="T29" fmla="*/ 0 h 55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59"/>
                  <a:gd name="T46" fmla="*/ 0 h 55"/>
                  <a:gd name="T47" fmla="*/ 59 w 59"/>
                  <a:gd name="T48" fmla="*/ 55 h 55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59" h="55">
                    <a:moveTo>
                      <a:pt x="0" y="0"/>
                    </a:moveTo>
                    <a:lnTo>
                      <a:pt x="0" y="8"/>
                    </a:lnTo>
                    <a:lnTo>
                      <a:pt x="1" y="8"/>
                    </a:lnTo>
                    <a:lnTo>
                      <a:pt x="42" y="47"/>
                    </a:lnTo>
                    <a:lnTo>
                      <a:pt x="46" y="47"/>
                    </a:lnTo>
                    <a:lnTo>
                      <a:pt x="46" y="49"/>
                    </a:lnTo>
                    <a:lnTo>
                      <a:pt x="49" y="49"/>
                    </a:lnTo>
                    <a:lnTo>
                      <a:pt x="51" y="52"/>
                    </a:lnTo>
                    <a:lnTo>
                      <a:pt x="54" y="52"/>
                    </a:lnTo>
                    <a:lnTo>
                      <a:pt x="54" y="54"/>
                    </a:lnTo>
                    <a:lnTo>
                      <a:pt x="58" y="54"/>
                    </a:lnTo>
                    <a:lnTo>
                      <a:pt x="58" y="55"/>
                    </a:lnTo>
                    <a:lnTo>
                      <a:pt x="59" y="55"/>
                    </a:ln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63" name="Freeform 163"/>
              <p:cNvSpPr>
                <a:spLocks/>
              </p:cNvSpPr>
              <p:nvPr/>
            </p:nvSpPr>
            <p:spPr bwMode="auto">
              <a:xfrm>
                <a:off x="3219" y="1921"/>
                <a:ext cx="398" cy="424"/>
              </a:xfrm>
              <a:custGeom>
                <a:avLst/>
                <a:gdLst>
                  <a:gd name="T0" fmla="*/ 198 w 398"/>
                  <a:gd name="T1" fmla="*/ 424 h 424"/>
                  <a:gd name="T2" fmla="*/ 398 w 398"/>
                  <a:gd name="T3" fmla="*/ 319 h 424"/>
                  <a:gd name="T4" fmla="*/ 398 w 398"/>
                  <a:gd name="T5" fmla="*/ 106 h 424"/>
                  <a:gd name="T6" fmla="*/ 198 w 398"/>
                  <a:gd name="T7" fmla="*/ 0 h 424"/>
                  <a:gd name="T8" fmla="*/ 0 w 398"/>
                  <a:gd name="T9" fmla="*/ 106 h 424"/>
                  <a:gd name="T10" fmla="*/ 0 w 398"/>
                  <a:gd name="T11" fmla="*/ 319 h 424"/>
                  <a:gd name="T12" fmla="*/ 198 w 398"/>
                  <a:gd name="T13" fmla="*/ 424 h 424"/>
                  <a:gd name="T14" fmla="*/ 200 w 398"/>
                  <a:gd name="T15" fmla="*/ 418 h 424"/>
                  <a:gd name="T16" fmla="*/ 5 w 398"/>
                  <a:gd name="T17" fmla="*/ 314 h 424"/>
                  <a:gd name="T18" fmla="*/ 7 w 398"/>
                  <a:gd name="T19" fmla="*/ 317 h 424"/>
                  <a:gd name="T20" fmla="*/ 7 w 398"/>
                  <a:gd name="T21" fmla="*/ 107 h 424"/>
                  <a:gd name="T22" fmla="*/ 5 w 398"/>
                  <a:gd name="T23" fmla="*/ 111 h 424"/>
                  <a:gd name="T24" fmla="*/ 200 w 398"/>
                  <a:gd name="T25" fmla="*/ 6 h 424"/>
                  <a:gd name="T26" fmla="*/ 197 w 398"/>
                  <a:gd name="T27" fmla="*/ 6 h 424"/>
                  <a:gd name="T28" fmla="*/ 393 w 398"/>
                  <a:gd name="T29" fmla="*/ 111 h 424"/>
                  <a:gd name="T30" fmla="*/ 391 w 398"/>
                  <a:gd name="T31" fmla="*/ 107 h 424"/>
                  <a:gd name="T32" fmla="*/ 391 w 398"/>
                  <a:gd name="T33" fmla="*/ 317 h 424"/>
                  <a:gd name="T34" fmla="*/ 393 w 398"/>
                  <a:gd name="T35" fmla="*/ 314 h 424"/>
                  <a:gd name="T36" fmla="*/ 197 w 398"/>
                  <a:gd name="T37" fmla="*/ 418 h 424"/>
                  <a:gd name="T38" fmla="*/ 200 w 398"/>
                  <a:gd name="T39" fmla="*/ 418 h 424"/>
                  <a:gd name="T40" fmla="*/ 198 w 398"/>
                  <a:gd name="T41" fmla="*/ 424 h 424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398"/>
                  <a:gd name="T64" fmla="*/ 0 h 424"/>
                  <a:gd name="T65" fmla="*/ 398 w 398"/>
                  <a:gd name="T66" fmla="*/ 424 h 424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398" h="424">
                    <a:moveTo>
                      <a:pt x="198" y="424"/>
                    </a:moveTo>
                    <a:lnTo>
                      <a:pt x="398" y="319"/>
                    </a:lnTo>
                    <a:lnTo>
                      <a:pt x="398" y="106"/>
                    </a:lnTo>
                    <a:lnTo>
                      <a:pt x="198" y="0"/>
                    </a:lnTo>
                    <a:lnTo>
                      <a:pt x="0" y="106"/>
                    </a:lnTo>
                    <a:lnTo>
                      <a:pt x="0" y="319"/>
                    </a:lnTo>
                    <a:lnTo>
                      <a:pt x="198" y="424"/>
                    </a:lnTo>
                    <a:lnTo>
                      <a:pt x="200" y="418"/>
                    </a:lnTo>
                    <a:lnTo>
                      <a:pt x="5" y="314"/>
                    </a:lnTo>
                    <a:lnTo>
                      <a:pt x="7" y="317"/>
                    </a:lnTo>
                    <a:lnTo>
                      <a:pt x="7" y="107"/>
                    </a:lnTo>
                    <a:lnTo>
                      <a:pt x="5" y="111"/>
                    </a:lnTo>
                    <a:lnTo>
                      <a:pt x="200" y="6"/>
                    </a:lnTo>
                    <a:lnTo>
                      <a:pt x="197" y="6"/>
                    </a:lnTo>
                    <a:lnTo>
                      <a:pt x="393" y="111"/>
                    </a:lnTo>
                    <a:lnTo>
                      <a:pt x="391" y="107"/>
                    </a:lnTo>
                    <a:lnTo>
                      <a:pt x="391" y="317"/>
                    </a:lnTo>
                    <a:lnTo>
                      <a:pt x="393" y="314"/>
                    </a:lnTo>
                    <a:lnTo>
                      <a:pt x="197" y="418"/>
                    </a:lnTo>
                    <a:lnTo>
                      <a:pt x="200" y="418"/>
                    </a:lnTo>
                    <a:lnTo>
                      <a:pt x="198" y="42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64" name="Freeform 164"/>
              <p:cNvSpPr>
                <a:spLocks/>
              </p:cNvSpPr>
              <p:nvPr/>
            </p:nvSpPr>
            <p:spPr bwMode="auto">
              <a:xfrm>
                <a:off x="2830" y="1924"/>
                <a:ext cx="393" cy="418"/>
              </a:xfrm>
              <a:custGeom>
                <a:avLst/>
                <a:gdLst>
                  <a:gd name="T0" fmla="*/ 196 w 393"/>
                  <a:gd name="T1" fmla="*/ 418 h 418"/>
                  <a:gd name="T2" fmla="*/ 393 w 393"/>
                  <a:gd name="T3" fmla="*/ 314 h 418"/>
                  <a:gd name="T4" fmla="*/ 393 w 393"/>
                  <a:gd name="T5" fmla="*/ 104 h 418"/>
                  <a:gd name="T6" fmla="*/ 196 w 393"/>
                  <a:gd name="T7" fmla="*/ 0 h 418"/>
                  <a:gd name="T8" fmla="*/ 0 w 393"/>
                  <a:gd name="T9" fmla="*/ 104 h 418"/>
                  <a:gd name="T10" fmla="*/ 0 w 393"/>
                  <a:gd name="T11" fmla="*/ 314 h 418"/>
                  <a:gd name="T12" fmla="*/ 196 w 393"/>
                  <a:gd name="T13" fmla="*/ 418 h 41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93"/>
                  <a:gd name="T22" fmla="*/ 0 h 418"/>
                  <a:gd name="T23" fmla="*/ 393 w 393"/>
                  <a:gd name="T24" fmla="*/ 418 h 41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93" h="418">
                    <a:moveTo>
                      <a:pt x="196" y="418"/>
                    </a:moveTo>
                    <a:lnTo>
                      <a:pt x="393" y="314"/>
                    </a:lnTo>
                    <a:lnTo>
                      <a:pt x="393" y="104"/>
                    </a:lnTo>
                    <a:lnTo>
                      <a:pt x="196" y="0"/>
                    </a:lnTo>
                    <a:lnTo>
                      <a:pt x="0" y="104"/>
                    </a:lnTo>
                    <a:lnTo>
                      <a:pt x="0" y="314"/>
                    </a:lnTo>
                    <a:lnTo>
                      <a:pt x="196" y="418"/>
                    </a:lnTo>
                    <a:close/>
                  </a:path>
                </a:pathLst>
              </a:custGeom>
              <a:blipFill dpi="0" rotWithShape="0">
                <a:blip cstate="print"/>
                <a:srcRect/>
                <a:tile tx="0" ty="0" sx="100000" sy="100000" flip="none" algn="tl"/>
              </a:blip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65" name="Freeform 165"/>
              <p:cNvSpPr>
                <a:spLocks/>
              </p:cNvSpPr>
              <p:nvPr/>
            </p:nvSpPr>
            <p:spPr bwMode="auto">
              <a:xfrm>
                <a:off x="2826" y="1921"/>
                <a:ext cx="400" cy="424"/>
              </a:xfrm>
              <a:custGeom>
                <a:avLst/>
                <a:gdLst>
                  <a:gd name="T0" fmla="*/ 200 w 400"/>
                  <a:gd name="T1" fmla="*/ 424 h 424"/>
                  <a:gd name="T2" fmla="*/ 400 w 400"/>
                  <a:gd name="T3" fmla="*/ 319 h 424"/>
                  <a:gd name="T4" fmla="*/ 400 w 400"/>
                  <a:gd name="T5" fmla="*/ 106 h 424"/>
                  <a:gd name="T6" fmla="*/ 200 w 400"/>
                  <a:gd name="T7" fmla="*/ 0 h 424"/>
                  <a:gd name="T8" fmla="*/ 0 w 400"/>
                  <a:gd name="T9" fmla="*/ 106 h 424"/>
                  <a:gd name="T10" fmla="*/ 0 w 400"/>
                  <a:gd name="T11" fmla="*/ 319 h 424"/>
                  <a:gd name="T12" fmla="*/ 200 w 400"/>
                  <a:gd name="T13" fmla="*/ 424 h 424"/>
                  <a:gd name="T14" fmla="*/ 202 w 400"/>
                  <a:gd name="T15" fmla="*/ 418 h 424"/>
                  <a:gd name="T16" fmla="*/ 5 w 400"/>
                  <a:gd name="T17" fmla="*/ 314 h 424"/>
                  <a:gd name="T18" fmla="*/ 7 w 400"/>
                  <a:gd name="T19" fmla="*/ 317 h 424"/>
                  <a:gd name="T20" fmla="*/ 7 w 400"/>
                  <a:gd name="T21" fmla="*/ 107 h 424"/>
                  <a:gd name="T22" fmla="*/ 5 w 400"/>
                  <a:gd name="T23" fmla="*/ 111 h 424"/>
                  <a:gd name="T24" fmla="*/ 202 w 400"/>
                  <a:gd name="T25" fmla="*/ 6 h 424"/>
                  <a:gd name="T26" fmla="*/ 198 w 400"/>
                  <a:gd name="T27" fmla="*/ 6 h 424"/>
                  <a:gd name="T28" fmla="*/ 395 w 400"/>
                  <a:gd name="T29" fmla="*/ 111 h 424"/>
                  <a:gd name="T30" fmla="*/ 393 w 400"/>
                  <a:gd name="T31" fmla="*/ 107 h 424"/>
                  <a:gd name="T32" fmla="*/ 393 w 400"/>
                  <a:gd name="T33" fmla="*/ 317 h 424"/>
                  <a:gd name="T34" fmla="*/ 395 w 400"/>
                  <a:gd name="T35" fmla="*/ 314 h 424"/>
                  <a:gd name="T36" fmla="*/ 198 w 400"/>
                  <a:gd name="T37" fmla="*/ 418 h 424"/>
                  <a:gd name="T38" fmla="*/ 202 w 400"/>
                  <a:gd name="T39" fmla="*/ 418 h 424"/>
                  <a:gd name="T40" fmla="*/ 200 w 400"/>
                  <a:gd name="T41" fmla="*/ 424 h 424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400"/>
                  <a:gd name="T64" fmla="*/ 0 h 424"/>
                  <a:gd name="T65" fmla="*/ 400 w 400"/>
                  <a:gd name="T66" fmla="*/ 424 h 424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400" h="424">
                    <a:moveTo>
                      <a:pt x="200" y="424"/>
                    </a:moveTo>
                    <a:lnTo>
                      <a:pt x="400" y="319"/>
                    </a:lnTo>
                    <a:lnTo>
                      <a:pt x="400" y="106"/>
                    </a:lnTo>
                    <a:lnTo>
                      <a:pt x="200" y="0"/>
                    </a:lnTo>
                    <a:lnTo>
                      <a:pt x="0" y="106"/>
                    </a:lnTo>
                    <a:lnTo>
                      <a:pt x="0" y="319"/>
                    </a:lnTo>
                    <a:lnTo>
                      <a:pt x="200" y="424"/>
                    </a:lnTo>
                    <a:lnTo>
                      <a:pt x="202" y="418"/>
                    </a:lnTo>
                    <a:lnTo>
                      <a:pt x="5" y="314"/>
                    </a:lnTo>
                    <a:lnTo>
                      <a:pt x="7" y="317"/>
                    </a:lnTo>
                    <a:lnTo>
                      <a:pt x="7" y="107"/>
                    </a:lnTo>
                    <a:lnTo>
                      <a:pt x="5" y="111"/>
                    </a:lnTo>
                    <a:lnTo>
                      <a:pt x="202" y="6"/>
                    </a:lnTo>
                    <a:lnTo>
                      <a:pt x="198" y="6"/>
                    </a:lnTo>
                    <a:lnTo>
                      <a:pt x="395" y="111"/>
                    </a:lnTo>
                    <a:lnTo>
                      <a:pt x="393" y="107"/>
                    </a:lnTo>
                    <a:lnTo>
                      <a:pt x="393" y="317"/>
                    </a:lnTo>
                    <a:lnTo>
                      <a:pt x="395" y="314"/>
                    </a:lnTo>
                    <a:lnTo>
                      <a:pt x="198" y="418"/>
                    </a:lnTo>
                    <a:lnTo>
                      <a:pt x="202" y="418"/>
                    </a:lnTo>
                    <a:lnTo>
                      <a:pt x="200" y="42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66" name="Picture 166"/>
              <p:cNvSpPr>
                <a:spLocks noChangeAspect="1" noChangeArrowheads="1"/>
              </p:cNvSpPr>
              <p:nvPr/>
            </p:nvSpPr>
            <p:spPr bwMode="auto">
              <a:xfrm>
                <a:off x="2833" y="2238"/>
                <a:ext cx="2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67" name="Picture 167"/>
              <p:cNvSpPr>
                <a:spLocks noChangeAspect="1" noChangeArrowheads="1"/>
              </p:cNvSpPr>
              <p:nvPr/>
            </p:nvSpPr>
            <p:spPr bwMode="auto">
              <a:xfrm>
                <a:off x="2830" y="2240"/>
                <a:ext cx="8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68" name="Picture 168"/>
              <p:cNvSpPr>
                <a:spLocks noChangeAspect="1" noChangeArrowheads="1"/>
              </p:cNvSpPr>
              <p:nvPr/>
            </p:nvSpPr>
            <p:spPr bwMode="auto">
              <a:xfrm>
                <a:off x="2826" y="2241"/>
                <a:ext cx="15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69" name="Picture 169"/>
              <p:cNvSpPr>
                <a:spLocks noChangeAspect="1" noChangeArrowheads="1"/>
              </p:cNvSpPr>
              <p:nvPr/>
            </p:nvSpPr>
            <p:spPr bwMode="auto">
              <a:xfrm>
                <a:off x="2824" y="2243"/>
                <a:ext cx="19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70" name="Picture 170"/>
              <p:cNvSpPr>
                <a:spLocks noChangeAspect="1" noChangeArrowheads="1"/>
              </p:cNvSpPr>
              <p:nvPr/>
            </p:nvSpPr>
            <p:spPr bwMode="auto">
              <a:xfrm>
                <a:off x="2821" y="2245"/>
                <a:ext cx="26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71" name="Picture 171"/>
              <p:cNvSpPr>
                <a:spLocks noChangeAspect="1" noChangeArrowheads="1"/>
              </p:cNvSpPr>
              <p:nvPr/>
            </p:nvSpPr>
            <p:spPr bwMode="auto">
              <a:xfrm>
                <a:off x="2818" y="2246"/>
                <a:ext cx="32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72" name="Picture 172"/>
              <p:cNvSpPr>
                <a:spLocks noChangeAspect="1" noChangeArrowheads="1"/>
              </p:cNvSpPr>
              <p:nvPr/>
            </p:nvSpPr>
            <p:spPr bwMode="auto">
              <a:xfrm>
                <a:off x="2814" y="2248"/>
                <a:ext cx="39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73" name="Picture 173"/>
              <p:cNvSpPr>
                <a:spLocks noChangeAspect="1" noChangeArrowheads="1"/>
              </p:cNvSpPr>
              <p:nvPr/>
            </p:nvSpPr>
            <p:spPr bwMode="auto">
              <a:xfrm>
                <a:off x="2812" y="2249"/>
                <a:ext cx="43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74" name="Picture 174"/>
              <p:cNvSpPr>
                <a:spLocks noChangeAspect="1" noChangeArrowheads="1"/>
              </p:cNvSpPr>
              <p:nvPr/>
            </p:nvSpPr>
            <p:spPr bwMode="auto">
              <a:xfrm>
                <a:off x="2809" y="2251"/>
                <a:ext cx="50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75" name="Picture 175"/>
              <p:cNvSpPr>
                <a:spLocks noChangeAspect="1" noChangeArrowheads="1"/>
              </p:cNvSpPr>
              <p:nvPr/>
            </p:nvSpPr>
            <p:spPr bwMode="auto">
              <a:xfrm>
                <a:off x="2806" y="2252"/>
                <a:ext cx="56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76" name="Picture 176"/>
              <p:cNvSpPr>
                <a:spLocks noChangeAspect="1" noChangeArrowheads="1"/>
              </p:cNvSpPr>
              <p:nvPr/>
            </p:nvSpPr>
            <p:spPr bwMode="auto">
              <a:xfrm>
                <a:off x="2802" y="2254"/>
                <a:ext cx="62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77" name="Picture 177"/>
              <p:cNvSpPr>
                <a:spLocks noChangeAspect="1" noChangeArrowheads="1"/>
              </p:cNvSpPr>
              <p:nvPr/>
            </p:nvSpPr>
            <p:spPr bwMode="auto">
              <a:xfrm>
                <a:off x="2800" y="2256"/>
                <a:ext cx="67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78" name="Picture 178"/>
              <p:cNvSpPr>
                <a:spLocks noChangeAspect="1" noChangeArrowheads="1"/>
              </p:cNvSpPr>
              <p:nvPr/>
            </p:nvSpPr>
            <p:spPr bwMode="auto">
              <a:xfrm>
                <a:off x="2797" y="2257"/>
                <a:ext cx="74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79" name="Picture 179"/>
              <p:cNvSpPr>
                <a:spLocks noChangeAspect="1" noChangeArrowheads="1"/>
              </p:cNvSpPr>
              <p:nvPr/>
            </p:nvSpPr>
            <p:spPr bwMode="auto">
              <a:xfrm>
                <a:off x="2794" y="2259"/>
                <a:ext cx="80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80" name="Picture 180"/>
              <p:cNvSpPr>
                <a:spLocks noChangeAspect="1" noChangeArrowheads="1"/>
              </p:cNvSpPr>
              <p:nvPr/>
            </p:nvSpPr>
            <p:spPr bwMode="auto">
              <a:xfrm>
                <a:off x="2792" y="2260"/>
                <a:ext cx="84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81" name="Picture 181"/>
              <p:cNvSpPr>
                <a:spLocks noChangeAspect="1" noChangeArrowheads="1"/>
              </p:cNvSpPr>
              <p:nvPr/>
            </p:nvSpPr>
            <p:spPr bwMode="auto">
              <a:xfrm>
                <a:off x="2789" y="2262"/>
                <a:ext cx="90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82" name="Picture 182"/>
              <p:cNvSpPr>
                <a:spLocks noChangeAspect="1" noChangeArrowheads="1"/>
              </p:cNvSpPr>
              <p:nvPr/>
            </p:nvSpPr>
            <p:spPr bwMode="auto">
              <a:xfrm>
                <a:off x="2785" y="2263"/>
                <a:ext cx="97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83" name="Picture 183"/>
              <p:cNvSpPr>
                <a:spLocks noChangeAspect="1" noChangeArrowheads="1"/>
              </p:cNvSpPr>
              <p:nvPr/>
            </p:nvSpPr>
            <p:spPr bwMode="auto">
              <a:xfrm>
                <a:off x="2782" y="2265"/>
                <a:ext cx="102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84" name="Picture 184"/>
              <p:cNvSpPr>
                <a:spLocks noChangeAspect="1" noChangeArrowheads="1"/>
              </p:cNvSpPr>
              <p:nvPr/>
            </p:nvSpPr>
            <p:spPr bwMode="auto">
              <a:xfrm>
                <a:off x="2780" y="2267"/>
                <a:ext cx="108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85" name="Picture 185"/>
              <p:cNvSpPr>
                <a:spLocks noChangeAspect="1" noChangeArrowheads="1"/>
              </p:cNvSpPr>
              <p:nvPr/>
            </p:nvSpPr>
            <p:spPr bwMode="auto">
              <a:xfrm>
                <a:off x="2777" y="2268"/>
                <a:ext cx="114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86" name="Picture 186"/>
              <p:cNvSpPr>
                <a:spLocks noChangeAspect="1" noChangeArrowheads="1"/>
              </p:cNvSpPr>
              <p:nvPr/>
            </p:nvSpPr>
            <p:spPr bwMode="auto">
              <a:xfrm>
                <a:off x="2773" y="2270"/>
                <a:ext cx="121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87" name="Picture 187"/>
              <p:cNvSpPr>
                <a:spLocks noChangeAspect="1" noChangeArrowheads="1"/>
              </p:cNvSpPr>
              <p:nvPr/>
            </p:nvSpPr>
            <p:spPr bwMode="auto">
              <a:xfrm>
                <a:off x="2770" y="2271"/>
                <a:ext cx="126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88" name="Picture 188"/>
              <p:cNvSpPr>
                <a:spLocks noChangeAspect="1" noChangeArrowheads="1"/>
              </p:cNvSpPr>
              <p:nvPr/>
            </p:nvSpPr>
            <p:spPr bwMode="auto">
              <a:xfrm>
                <a:off x="2768" y="2273"/>
                <a:ext cx="132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89" name="Picture 189"/>
              <p:cNvSpPr>
                <a:spLocks noChangeAspect="1" noChangeArrowheads="1"/>
              </p:cNvSpPr>
              <p:nvPr/>
            </p:nvSpPr>
            <p:spPr bwMode="auto">
              <a:xfrm>
                <a:off x="2765" y="2274"/>
                <a:ext cx="135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90" name="Picture 190"/>
              <p:cNvSpPr>
                <a:spLocks noChangeAspect="1" noChangeArrowheads="1"/>
              </p:cNvSpPr>
              <p:nvPr/>
            </p:nvSpPr>
            <p:spPr bwMode="auto">
              <a:xfrm>
                <a:off x="2761" y="2276"/>
                <a:ext cx="139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91" name="Picture 191"/>
              <p:cNvSpPr>
                <a:spLocks noChangeAspect="1" noChangeArrowheads="1"/>
              </p:cNvSpPr>
              <p:nvPr/>
            </p:nvSpPr>
            <p:spPr bwMode="auto">
              <a:xfrm>
                <a:off x="2758" y="2278"/>
                <a:ext cx="142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92" name="Picture 192"/>
              <p:cNvSpPr>
                <a:spLocks noChangeAspect="1" noChangeArrowheads="1"/>
              </p:cNvSpPr>
              <p:nvPr/>
            </p:nvSpPr>
            <p:spPr bwMode="auto">
              <a:xfrm>
                <a:off x="2756" y="2279"/>
                <a:ext cx="144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93" name="Picture 193"/>
              <p:cNvSpPr>
                <a:spLocks noChangeAspect="1" noChangeArrowheads="1"/>
              </p:cNvSpPr>
              <p:nvPr/>
            </p:nvSpPr>
            <p:spPr bwMode="auto">
              <a:xfrm>
                <a:off x="2753" y="2281"/>
                <a:ext cx="147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94" name="Picture 194"/>
              <p:cNvSpPr>
                <a:spLocks noChangeAspect="1" noChangeArrowheads="1"/>
              </p:cNvSpPr>
              <p:nvPr/>
            </p:nvSpPr>
            <p:spPr bwMode="auto">
              <a:xfrm>
                <a:off x="2749" y="2282"/>
                <a:ext cx="151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95" name="Picture 195"/>
              <p:cNvSpPr>
                <a:spLocks noChangeAspect="1" noChangeArrowheads="1"/>
              </p:cNvSpPr>
              <p:nvPr/>
            </p:nvSpPr>
            <p:spPr bwMode="auto">
              <a:xfrm>
                <a:off x="2747" y="2284"/>
                <a:ext cx="153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96" name="Picture 196"/>
              <p:cNvSpPr>
                <a:spLocks noChangeAspect="1" noChangeArrowheads="1"/>
              </p:cNvSpPr>
              <p:nvPr/>
            </p:nvSpPr>
            <p:spPr bwMode="auto">
              <a:xfrm>
                <a:off x="2744" y="2286"/>
                <a:ext cx="156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97" name="Picture 197"/>
              <p:cNvSpPr>
                <a:spLocks noChangeAspect="1" noChangeArrowheads="1"/>
              </p:cNvSpPr>
              <p:nvPr/>
            </p:nvSpPr>
            <p:spPr bwMode="auto">
              <a:xfrm>
                <a:off x="2741" y="2287"/>
                <a:ext cx="159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98" name="Picture 198"/>
              <p:cNvSpPr>
                <a:spLocks noChangeAspect="1" noChangeArrowheads="1"/>
              </p:cNvSpPr>
              <p:nvPr/>
            </p:nvSpPr>
            <p:spPr bwMode="auto">
              <a:xfrm>
                <a:off x="2737" y="2289"/>
                <a:ext cx="163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99" name="Picture 199"/>
              <p:cNvSpPr>
                <a:spLocks noChangeAspect="1" noChangeArrowheads="1"/>
              </p:cNvSpPr>
              <p:nvPr/>
            </p:nvSpPr>
            <p:spPr bwMode="auto">
              <a:xfrm>
                <a:off x="2736" y="2290"/>
                <a:ext cx="164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00" name="Picture 200"/>
              <p:cNvSpPr>
                <a:spLocks noChangeAspect="1" noChangeArrowheads="1"/>
              </p:cNvSpPr>
              <p:nvPr/>
            </p:nvSpPr>
            <p:spPr bwMode="auto">
              <a:xfrm>
                <a:off x="2732" y="2292"/>
                <a:ext cx="168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01" name="Picture 201"/>
              <p:cNvSpPr>
                <a:spLocks noChangeAspect="1" noChangeArrowheads="1"/>
              </p:cNvSpPr>
              <p:nvPr/>
            </p:nvSpPr>
            <p:spPr bwMode="auto">
              <a:xfrm>
                <a:off x="2729" y="2293"/>
                <a:ext cx="171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02" name="Picture 202"/>
              <p:cNvSpPr>
                <a:spLocks noChangeAspect="1" noChangeArrowheads="1"/>
              </p:cNvSpPr>
              <p:nvPr/>
            </p:nvSpPr>
            <p:spPr bwMode="auto">
              <a:xfrm>
                <a:off x="2725" y="2295"/>
                <a:ext cx="175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03" name="Picture 203"/>
              <p:cNvSpPr>
                <a:spLocks noChangeAspect="1" noChangeArrowheads="1"/>
              </p:cNvSpPr>
              <p:nvPr/>
            </p:nvSpPr>
            <p:spPr bwMode="auto">
              <a:xfrm>
                <a:off x="2724" y="2297"/>
                <a:ext cx="176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04" name="Picture 204"/>
              <p:cNvSpPr>
                <a:spLocks noChangeAspect="1" noChangeArrowheads="1"/>
              </p:cNvSpPr>
              <p:nvPr/>
            </p:nvSpPr>
            <p:spPr bwMode="auto">
              <a:xfrm>
                <a:off x="2720" y="2298"/>
                <a:ext cx="180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05" name="Picture 205"/>
              <p:cNvSpPr>
                <a:spLocks noChangeAspect="1" noChangeArrowheads="1"/>
              </p:cNvSpPr>
              <p:nvPr/>
            </p:nvSpPr>
            <p:spPr bwMode="auto">
              <a:xfrm>
                <a:off x="2717" y="2300"/>
                <a:ext cx="183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06" name="Picture 206"/>
              <p:cNvSpPr>
                <a:spLocks noChangeAspect="1" noChangeArrowheads="1"/>
              </p:cNvSpPr>
              <p:nvPr/>
            </p:nvSpPr>
            <p:spPr bwMode="auto">
              <a:xfrm>
                <a:off x="2715" y="2301"/>
                <a:ext cx="185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07" name="Picture 207"/>
              <p:cNvSpPr>
                <a:spLocks noChangeAspect="1" noChangeArrowheads="1"/>
              </p:cNvSpPr>
              <p:nvPr/>
            </p:nvSpPr>
            <p:spPr bwMode="auto">
              <a:xfrm>
                <a:off x="2712" y="2303"/>
                <a:ext cx="188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08" name="Picture 208"/>
              <p:cNvSpPr>
                <a:spLocks noChangeAspect="1" noChangeArrowheads="1"/>
              </p:cNvSpPr>
              <p:nvPr/>
            </p:nvSpPr>
            <p:spPr bwMode="auto">
              <a:xfrm>
                <a:off x="2708" y="2304"/>
                <a:ext cx="192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09" name="Picture 209"/>
              <p:cNvSpPr>
                <a:spLocks noChangeAspect="1" noChangeArrowheads="1"/>
              </p:cNvSpPr>
              <p:nvPr/>
            </p:nvSpPr>
            <p:spPr bwMode="auto">
              <a:xfrm>
                <a:off x="2705" y="2306"/>
                <a:ext cx="195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10" name="Picture 210"/>
              <p:cNvSpPr>
                <a:spLocks noChangeAspect="1" noChangeArrowheads="1"/>
              </p:cNvSpPr>
              <p:nvPr/>
            </p:nvSpPr>
            <p:spPr bwMode="auto">
              <a:xfrm>
                <a:off x="2703" y="2308"/>
                <a:ext cx="197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11" name="Picture 211"/>
              <p:cNvSpPr>
                <a:spLocks noChangeAspect="1" noChangeArrowheads="1"/>
              </p:cNvSpPr>
              <p:nvPr/>
            </p:nvSpPr>
            <p:spPr bwMode="auto">
              <a:xfrm>
                <a:off x="2700" y="2309"/>
                <a:ext cx="200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12" name="Picture 212"/>
              <p:cNvSpPr>
                <a:spLocks noChangeAspect="1" noChangeArrowheads="1"/>
              </p:cNvSpPr>
              <p:nvPr/>
            </p:nvSpPr>
            <p:spPr bwMode="auto">
              <a:xfrm>
                <a:off x="2696" y="2311"/>
                <a:ext cx="204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13" name="Picture 213"/>
              <p:cNvSpPr>
                <a:spLocks noChangeAspect="1" noChangeArrowheads="1"/>
              </p:cNvSpPr>
              <p:nvPr/>
            </p:nvSpPr>
            <p:spPr bwMode="auto">
              <a:xfrm>
                <a:off x="2693" y="2312"/>
                <a:ext cx="207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14" name="Picture 214"/>
              <p:cNvSpPr>
                <a:spLocks noChangeAspect="1" noChangeArrowheads="1"/>
              </p:cNvSpPr>
              <p:nvPr/>
            </p:nvSpPr>
            <p:spPr bwMode="auto">
              <a:xfrm>
                <a:off x="2691" y="2314"/>
                <a:ext cx="209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15" name="Picture 215"/>
              <p:cNvSpPr>
                <a:spLocks noChangeAspect="1" noChangeArrowheads="1"/>
              </p:cNvSpPr>
              <p:nvPr/>
            </p:nvSpPr>
            <p:spPr bwMode="auto">
              <a:xfrm>
                <a:off x="2688" y="2315"/>
                <a:ext cx="212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16" name="Picture 216"/>
              <p:cNvSpPr>
                <a:spLocks noChangeAspect="1" noChangeArrowheads="1"/>
              </p:cNvSpPr>
              <p:nvPr/>
            </p:nvSpPr>
            <p:spPr bwMode="auto">
              <a:xfrm>
                <a:off x="2684" y="2317"/>
                <a:ext cx="216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17" name="Picture 217"/>
              <p:cNvSpPr>
                <a:spLocks noChangeAspect="1" noChangeArrowheads="1"/>
              </p:cNvSpPr>
              <p:nvPr/>
            </p:nvSpPr>
            <p:spPr bwMode="auto">
              <a:xfrm>
                <a:off x="2681" y="2319"/>
                <a:ext cx="219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18" name="Picture 218"/>
              <p:cNvSpPr>
                <a:spLocks noChangeAspect="1" noChangeArrowheads="1"/>
              </p:cNvSpPr>
              <p:nvPr/>
            </p:nvSpPr>
            <p:spPr bwMode="auto">
              <a:xfrm>
                <a:off x="2679" y="2320"/>
                <a:ext cx="221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19" name="Picture 219"/>
              <p:cNvSpPr>
                <a:spLocks noChangeAspect="1" noChangeArrowheads="1"/>
              </p:cNvSpPr>
              <p:nvPr/>
            </p:nvSpPr>
            <p:spPr bwMode="auto">
              <a:xfrm>
                <a:off x="2676" y="2322"/>
                <a:ext cx="224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20" name="Picture 220"/>
              <p:cNvSpPr>
                <a:spLocks noChangeAspect="1" noChangeArrowheads="1"/>
              </p:cNvSpPr>
              <p:nvPr/>
            </p:nvSpPr>
            <p:spPr bwMode="auto">
              <a:xfrm>
                <a:off x="2672" y="2323"/>
                <a:ext cx="228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21" name="Picture 221"/>
              <p:cNvSpPr>
                <a:spLocks noChangeAspect="1" noChangeArrowheads="1"/>
              </p:cNvSpPr>
              <p:nvPr/>
            </p:nvSpPr>
            <p:spPr bwMode="auto">
              <a:xfrm>
                <a:off x="2671" y="2325"/>
                <a:ext cx="229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22" name="Picture 222"/>
              <p:cNvSpPr>
                <a:spLocks noChangeAspect="1" noChangeArrowheads="1"/>
              </p:cNvSpPr>
              <p:nvPr/>
            </p:nvSpPr>
            <p:spPr bwMode="auto">
              <a:xfrm>
                <a:off x="2667" y="2327"/>
                <a:ext cx="233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23" name="Picture 223"/>
              <p:cNvSpPr>
                <a:spLocks noChangeAspect="1" noChangeArrowheads="1"/>
              </p:cNvSpPr>
              <p:nvPr/>
            </p:nvSpPr>
            <p:spPr bwMode="auto">
              <a:xfrm>
                <a:off x="2664" y="2328"/>
                <a:ext cx="236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24" name="Picture 224"/>
              <p:cNvSpPr>
                <a:spLocks noChangeAspect="1" noChangeArrowheads="1"/>
              </p:cNvSpPr>
              <p:nvPr/>
            </p:nvSpPr>
            <p:spPr bwMode="auto">
              <a:xfrm>
                <a:off x="2660" y="2330"/>
                <a:ext cx="240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25" name="Picture 225"/>
              <p:cNvSpPr>
                <a:spLocks noChangeAspect="1" noChangeArrowheads="1"/>
              </p:cNvSpPr>
              <p:nvPr/>
            </p:nvSpPr>
            <p:spPr bwMode="auto">
              <a:xfrm>
                <a:off x="2659" y="2331"/>
                <a:ext cx="241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26" name="Picture 226"/>
              <p:cNvSpPr>
                <a:spLocks noChangeAspect="1" noChangeArrowheads="1"/>
              </p:cNvSpPr>
              <p:nvPr/>
            </p:nvSpPr>
            <p:spPr bwMode="auto">
              <a:xfrm>
                <a:off x="2655" y="2333"/>
                <a:ext cx="245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27" name="Picture 227"/>
              <p:cNvSpPr>
                <a:spLocks noChangeAspect="1" noChangeArrowheads="1"/>
              </p:cNvSpPr>
              <p:nvPr/>
            </p:nvSpPr>
            <p:spPr bwMode="auto">
              <a:xfrm>
                <a:off x="2652" y="2334"/>
                <a:ext cx="248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28" name="Picture 228"/>
              <p:cNvSpPr>
                <a:spLocks noChangeAspect="1" noChangeArrowheads="1"/>
              </p:cNvSpPr>
              <p:nvPr/>
            </p:nvSpPr>
            <p:spPr bwMode="auto">
              <a:xfrm>
                <a:off x="2648" y="2336"/>
                <a:ext cx="252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29" name="Picture 229"/>
              <p:cNvSpPr>
                <a:spLocks noChangeAspect="1" noChangeArrowheads="1"/>
              </p:cNvSpPr>
              <p:nvPr/>
            </p:nvSpPr>
            <p:spPr bwMode="auto">
              <a:xfrm>
                <a:off x="2647" y="2338"/>
                <a:ext cx="253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30" name="Picture 230"/>
              <p:cNvSpPr>
                <a:spLocks noChangeAspect="1" noChangeArrowheads="1"/>
              </p:cNvSpPr>
              <p:nvPr/>
            </p:nvSpPr>
            <p:spPr bwMode="auto">
              <a:xfrm>
                <a:off x="2643" y="2339"/>
                <a:ext cx="257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31" name="Picture 231"/>
              <p:cNvSpPr>
                <a:spLocks noChangeAspect="1" noChangeArrowheads="1"/>
              </p:cNvSpPr>
              <p:nvPr/>
            </p:nvSpPr>
            <p:spPr bwMode="auto">
              <a:xfrm>
                <a:off x="2640" y="2341"/>
                <a:ext cx="260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pic>
            <p:nvPicPr>
              <p:cNvPr id="232" name="Picture 232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2636" y="2342"/>
                <a:ext cx="264" cy="13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233" name="Picture 233"/>
              <p:cNvSpPr>
                <a:spLocks noChangeAspect="1" noChangeArrowheads="1"/>
              </p:cNvSpPr>
              <p:nvPr/>
            </p:nvSpPr>
            <p:spPr bwMode="auto">
              <a:xfrm>
                <a:off x="2898" y="2273"/>
                <a:ext cx="2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34" name="Picture 234"/>
              <p:cNvSpPr>
                <a:spLocks noChangeAspect="1" noChangeArrowheads="1"/>
              </p:cNvSpPr>
              <p:nvPr/>
            </p:nvSpPr>
            <p:spPr bwMode="auto">
              <a:xfrm>
                <a:off x="2898" y="2274"/>
                <a:ext cx="5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35" name="Picture 235"/>
              <p:cNvSpPr>
                <a:spLocks noChangeAspect="1" noChangeArrowheads="1"/>
              </p:cNvSpPr>
              <p:nvPr/>
            </p:nvSpPr>
            <p:spPr bwMode="auto">
              <a:xfrm>
                <a:off x="2898" y="2276"/>
                <a:ext cx="7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36" name="Picture 236"/>
              <p:cNvSpPr>
                <a:spLocks noChangeAspect="1" noChangeArrowheads="1"/>
              </p:cNvSpPr>
              <p:nvPr/>
            </p:nvSpPr>
            <p:spPr bwMode="auto">
              <a:xfrm>
                <a:off x="2898" y="2278"/>
                <a:ext cx="10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37" name="Picture 237"/>
              <p:cNvSpPr>
                <a:spLocks noChangeAspect="1" noChangeArrowheads="1"/>
              </p:cNvSpPr>
              <p:nvPr/>
            </p:nvSpPr>
            <p:spPr bwMode="auto">
              <a:xfrm>
                <a:off x="2898" y="2279"/>
                <a:ext cx="14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38" name="Picture 238"/>
              <p:cNvSpPr>
                <a:spLocks noChangeAspect="1" noChangeArrowheads="1"/>
              </p:cNvSpPr>
              <p:nvPr/>
            </p:nvSpPr>
            <p:spPr bwMode="auto">
              <a:xfrm>
                <a:off x="2898" y="2281"/>
                <a:ext cx="17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39" name="Picture 239"/>
              <p:cNvSpPr>
                <a:spLocks noChangeAspect="1" noChangeArrowheads="1"/>
              </p:cNvSpPr>
              <p:nvPr/>
            </p:nvSpPr>
            <p:spPr bwMode="auto">
              <a:xfrm>
                <a:off x="2898" y="2282"/>
                <a:ext cx="19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40" name="Picture 240"/>
              <p:cNvSpPr>
                <a:spLocks noChangeAspect="1" noChangeArrowheads="1"/>
              </p:cNvSpPr>
              <p:nvPr/>
            </p:nvSpPr>
            <p:spPr bwMode="auto">
              <a:xfrm>
                <a:off x="2898" y="2284"/>
                <a:ext cx="22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41" name="Picture 241"/>
              <p:cNvSpPr>
                <a:spLocks noChangeAspect="1" noChangeArrowheads="1"/>
              </p:cNvSpPr>
              <p:nvPr/>
            </p:nvSpPr>
            <p:spPr bwMode="auto">
              <a:xfrm>
                <a:off x="2898" y="2286"/>
                <a:ext cx="26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42" name="Picture 242"/>
              <p:cNvSpPr>
                <a:spLocks noChangeAspect="1" noChangeArrowheads="1"/>
              </p:cNvSpPr>
              <p:nvPr/>
            </p:nvSpPr>
            <p:spPr bwMode="auto">
              <a:xfrm>
                <a:off x="2898" y="2287"/>
                <a:ext cx="27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43" name="Picture 243"/>
              <p:cNvSpPr>
                <a:spLocks noChangeAspect="1" noChangeArrowheads="1"/>
              </p:cNvSpPr>
              <p:nvPr/>
            </p:nvSpPr>
            <p:spPr bwMode="auto">
              <a:xfrm>
                <a:off x="2898" y="2289"/>
                <a:ext cx="31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44" name="Picture 244"/>
              <p:cNvSpPr>
                <a:spLocks noChangeAspect="1" noChangeArrowheads="1"/>
              </p:cNvSpPr>
              <p:nvPr/>
            </p:nvSpPr>
            <p:spPr bwMode="auto">
              <a:xfrm>
                <a:off x="2898" y="2290"/>
                <a:ext cx="34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45" name="Picture 245"/>
              <p:cNvSpPr>
                <a:spLocks noChangeAspect="1" noChangeArrowheads="1"/>
              </p:cNvSpPr>
              <p:nvPr/>
            </p:nvSpPr>
            <p:spPr bwMode="auto">
              <a:xfrm>
                <a:off x="2898" y="2292"/>
                <a:ext cx="37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46" name="Picture 246"/>
              <p:cNvSpPr>
                <a:spLocks noChangeAspect="1" noChangeArrowheads="1"/>
              </p:cNvSpPr>
              <p:nvPr/>
            </p:nvSpPr>
            <p:spPr bwMode="auto">
              <a:xfrm>
                <a:off x="2898" y="2293"/>
                <a:ext cx="39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47" name="Picture 247"/>
              <p:cNvSpPr>
                <a:spLocks noChangeAspect="1" noChangeArrowheads="1"/>
              </p:cNvSpPr>
              <p:nvPr/>
            </p:nvSpPr>
            <p:spPr bwMode="auto">
              <a:xfrm>
                <a:off x="2898" y="2295"/>
                <a:ext cx="43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48" name="Picture 248"/>
              <p:cNvSpPr>
                <a:spLocks noChangeAspect="1" noChangeArrowheads="1"/>
              </p:cNvSpPr>
              <p:nvPr/>
            </p:nvSpPr>
            <p:spPr bwMode="auto">
              <a:xfrm>
                <a:off x="2898" y="2297"/>
                <a:ext cx="46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49" name="Picture 249"/>
              <p:cNvSpPr>
                <a:spLocks noChangeAspect="1" noChangeArrowheads="1"/>
              </p:cNvSpPr>
              <p:nvPr/>
            </p:nvSpPr>
            <p:spPr bwMode="auto">
              <a:xfrm>
                <a:off x="2898" y="2298"/>
                <a:ext cx="48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50" name="Picture 250"/>
              <p:cNvSpPr>
                <a:spLocks noChangeAspect="1" noChangeArrowheads="1"/>
              </p:cNvSpPr>
              <p:nvPr/>
            </p:nvSpPr>
            <p:spPr bwMode="auto">
              <a:xfrm>
                <a:off x="2898" y="2300"/>
                <a:ext cx="51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51" name="Picture 251"/>
              <p:cNvSpPr>
                <a:spLocks noChangeAspect="1" noChangeArrowheads="1"/>
              </p:cNvSpPr>
              <p:nvPr/>
            </p:nvSpPr>
            <p:spPr bwMode="auto">
              <a:xfrm>
                <a:off x="2898" y="2301"/>
                <a:ext cx="55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52" name="Picture 252"/>
              <p:cNvSpPr>
                <a:spLocks noChangeAspect="1" noChangeArrowheads="1"/>
              </p:cNvSpPr>
              <p:nvPr/>
            </p:nvSpPr>
            <p:spPr bwMode="auto">
              <a:xfrm>
                <a:off x="2898" y="2303"/>
                <a:ext cx="58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53" name="Picture 253"/>
              <p:cNvSpPr>
                <a:spLocks noChangeAspect="1" noChangeArrowheads="1"/>
              </p:cNvSpPr>
              <p:nvPr/>
            </p:nvSpPr>
            <p:spPr bwMode="auto">
              <a:xfrm>
                <a:off x="2898" y="2304"/>
                <a:ext cx="60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54" name="Picture 254"/>
              <p:cNvSpPr>
                <a:spLocks noChangeAspect="1" noChangeArrowheads="1"/>
              </p:cNvSpPr>
              <p:nvPr/>
            </p:nvSpPr>
            <p:spPr bwMode="auto">
              <a:xfrm>
                <a:off x="2898" y="2306"/>
                <a:ext cx="63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55" name="Picture 255"/>
              <p:cNvSpPr>
                <a:spLocks noChangeAspect="1" noChangeArrowheads="1"/>
              </p:cNvSpPr>
              <p:nvPr/>
            </p:nvSpPr>
            <p:spPr bwMode="auto">
              <a:xfrm>
                <a:off x="2898" y="2308"/>
                <a:ext cx="67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56" name="Picture 256"/>
              <p:cNvSpPr>
                <a:spLocks noChangeAspect="1" noChangeArrowheads="1"/>
              </p:cNvSpPr>
              <p:nvPr/>
            </p:nvSpPr>
            <p:spPr bwMode="auto">
              <a:xfrm>
                <a:off x="2898" y="2309"/>
                <a:ext cx="68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57" name="Picture 257"/>
              <p:cNvSpPr>
                <a:spLocks noChangeAspect="1" noChangeArrowheads="1"/>
              </p:cNvSpPr>
              <p:nvPr/>
            </p:nvSpPr>
            <p:spPr bwMode="auto">
              <a:xfrm>
                <a:off x="2898" y="2311"/>
                <a:ext cx="72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58" name="Picture 258"/>
              <p:cNvSpPr>
                <a:spLocks noChangeAspect="1" noChangeArrowheads="1"/>
              </p:cNvSpPr>
              <p:nvPr/>
            </p:nvSpPr>
            <p:spPr bwMode="auto">
              <a:xfrm>
                <a:off x="2898" y="2312"/>
                <a:ext cx="75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59" name="Picture 259"/>
              <p:cNvSpPr>
                <a:spLocks noChangeAspect="1" noChangeArrowheads="1"/>
              </p:cNvSpPr>
              <p:nvPr/>
            </p:nvSpPr>
            <p:spPr bwMode="auto">
              <a:xfrm>
                <a:off x="2898" y="2314"/>
                <a:ext cx="78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60" name="Picture 260"/>
              <p:cNvSpPr>
                <a:spLocks noChangeAspect="1" noChangeArrowheads="1"/>
              </p:cNvSpPr>
              <p:nvPr/>
            </p:nvSpPr>
            <p:spPr bwMode="auto">
              <a:xfrm>
                <a:off x="2898" y="2315"/>
                <a:ext cx="80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61" name="Picture 261"/>
              <p:cNvSpPr>
                <a:spLocks noChangeAspect="1" noChangeArrowheads="1"/>
              </p:cNvSpPr>
              <p:nvPr/>
            </p:nvSpPr>
            <p:spPr bwMode="auto">
              <a:xfrm>
                <a:off x="2898" y="2317"/>
                <a:ext cx="84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62" name="Picture 262"/>
              <p:cNvSpPr>
                <a:spLocks noChangeAspect="1" noChangeArrowheads="1"/>
              </p:cNvSpPr>
              <p:nvPr/>
            </p:nvSpPr>
            <p:spPr bwMode="auto">
              <a:xfrm>
                <a:off x="2898" y="2319"/>
                <a:ext cx="87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63" name="Picture 263"/>
              <p:cNvSpPr>
                <a:spLocks noChangeAspect="1" noChangeArrowheads="1"/>
              </p:cNvSpPr>
              <p:nvPr/>
            </p:nvSpPr>
            <p:spPr bwMode="auto">
              <a:xfrm>
                <a:off x="2898" y="2320"/>
                <a:ext cx="89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64" name="Picture 264"/>
              <p:cNvSpPr>
                <a:spLocks noChangeAspect="1" noChangeArrowheads="1"/>
              </p:cNvSpPr>
              <p:nvPr/>
            </p:nvSpPr>
            <p:spPr bwMode="auto">
              <a:xfrm>
                <a:off x="2898" y="2322"/>
                <a:ext cx="92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65" name="Picture 265"/>
              <p:cNvSpPr>
                <a:spLocks noChangeAspect="1" noChangeArrowheads="1"/>
              </p:cNvSpPr>
              <p:nvPr/>
            </p:nvSpPr>
            <p:spPr bwMode="auto">
              <a:xfrm>
                <a:off x="2898" y="2323"/>
                <a:ext cx="96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66" name="Picture 266"/>
              <p:cNvSpPr>
                <a:spLocks noChangeAspect="1" noChangeArrowheads="1"/>
              </p:cNvSpPr>
              <p:nvPr/>
            </p:nvSpPr>
            <p:spPr bwMode="auto">
              <a:xfrm>
                <a:off x="2898" y="2325"/>
                <a:ext cx="99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67" name="Picture 267"/>
              <p:cNvSpPr>
                <a:spLocks noChangeAspect="1" noChangeArrowheads="1"/>
              </p:cNvSpPr>
              <p:nvPr/>
            </p:nvSpPr>
            <p:spPr bwMode="auto">
              <a:xfrm>
                <a:off x="2898" y="2327"/>
                <a:ext cx="101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68" name="Picture 268"/>
              <p:cNvSpPr>
                <a:spLocks noChangeAspect="1" noChangeArrowheads="1"/>
              </p:cNvSpPr>
              <p:nvPr/>
            </p:nvSpPr>
            <p:spPr bwMode="auto">
              <a:xfrm>
                <a:off x="2898" y="2328"/>
                <a:ext cx="104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69" name="Picture 269"/>
              <p:cNvSpPr>
                <a:spLocks noChangeAspect="1" noChangeArrowheads="1"/>
              </p:cNvSpPr>
              <p:nvPr/>
            </p:nvSpPr>
            <p:spPr bwMode="auto">
              <a:xfrm>
                <a:off x="2898" y="2330"/>
                <a:ext cx="108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70" name="Picture 270"/>
              <p:cNvSpPr>
                <a:spLocks noChangeAspect="1" noChangeArrowheads="1"/>
              </p:cNvSpPr>
              <p:nvPr/>
            </p:nvSpPr>
            <p:spPr bwMode="auto">
              <a:xfrm>
                <a:off x="2898" y="2331"/>
                <a:ext cx="109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71" name="Picture 271"/>
              <p:cNvSpPr>
                <a:spLocks noChangeAspect="1" noChangeArrowheads="1"/>
              </p:cNvSpPr>
              <p:nvPr/>
            </p:nvSpPr>
            <p:spPr bwMode="auto">
              <a:xfrm>
                <a:off x="2898" y="2333"/>
                <a:ext cx="113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72" name="Picture 272"/>
              <p:cNvSpPr>
                <a:spLocks noChangeAspect="1" noChangeArrowheads="1"/>
              </p:cNvSpPr>
              <p:nvPr/>
            </p:nvSpPr>
            <p:spPr bwMode="auto">
              <a:xfrm>
                <a:off x="2898" y="2334"/>
                <a:ext cx="116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73" name="Picture 273"/>
              <p:cNvSpPr>
                <a:spLocks noChangeAspect="1" noChangeArrowheads="1"/>
              </p:cNvSpPr>
              <p:nvPr/>
            </p:nvSpPr>
            <p:spPr bwMode="auto">
              <a:xfrm>
                <a:off x="2898" y="2336"/>
                <a:ext cx="119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74" name="Picture 274"/>
              <p:cNvSpPr>
                <a:spLocks noChangeAspect="1" noChangeArrowheads="1"/>
              </p:cNvSpPr>
              <p:nvPr/>
            </p:nvSpPr>
            <p:spPr bwMode="auto">
              <a:xfrm>
                <a:off x="2898" y="2338"/>
                <a:ext cx="121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75" name="Picture 275"/>
              <p:cNvSpPr>
                <a:spLocks noChangeAspect="1" noChangeArrowheads="1"/>
              </p:cNvSpPr>
              <p:nvPr/>
            </p:nvSpPr>
            <p:spPr bwMode="auto">
              <a:xfrm>
                <a:off x="2898" y="2339"/>
                <a:ext cx="125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76" name="Picture 276"/>
              <p:cNvSpPr>
                <a:spLocks noChangeAspect="1" noChangeArrowheads="1"/>
              </p:cNvSpPr>
              <p:nvPr/>
            </p:nvSpPr>
            <p:spPr bwMode="auto">
              <a:xfrm>
                <a:off x="2898" y="2341"/>
                <a:ext cx="128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pic>
            <p:nvPicPr>
              <p:cNvPr id="277" name="Picture 277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2898" y="2342"/>
                <a:ext cx="131" cy="13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78" name="Picture 278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2636" y="2478"/>
                <a:ext cx="264" cy="7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279" name="Picture 279"/>
              <p:cNvSpPr>
                <a:spLocks noChangeAspect="1" noChangeArrowheads="1"/>
              </p:cNvSpPr>
              <p:nvPr/>
            </p:nvSpPr>
            <p:spPr bwMode="auto">
              <a:xfrm>
                <a:off x="2638" y="2554"/>
                <a:ext cx="262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80" name="Picture 280"/>
              <p:cNvSpPr>
                <a:spLocks noChangeAspect="1" noChangeArrowheads="1"/>
              </p:cNvSpPr>
              <p:nvPr/>
            </p:nvSpPr>
            <p:spPr bwMode="auto">
              <a:xfrm>
                <a:off x="2642" y="2555"/>
                <a:ext cx="258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81" name="Picture 281"/>
              <p:cNvSpPr>
                <a:spLocks noChangeAspect="1" noChangeArrowheads="1"/>
              </p:cNvSpPr>
              <p:nvPr/>
            </p:nvSpPr>
            <p:spPr bwMode="auto">
              <a:xfrm>
                <a:off x="2645" y="2557"/>
                <a:ext cx="255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82" name="Picture 282"/>
              <p:cNvSpPr>
                <a:spLocks noChangeAspect="1" noChangeArrowheads="1"/>
              </p:cNvSpPr>
              <p:nvPr/>
            </p:nvSpPr>
            <p:spPr bwMode="auto">
              <a:xfrm>
                <a:off x="2647" y="2558"/>
                <a:ext cx="253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83" name="Picture 283"/>
              <p:cNvSpPr>
                <a:spLocks noChangeAspect="1" noChangeArrowheads="1"/>
              </p:cNvSpPr>
              <p:nvPr/>
            </p:nvSpPr>
            <p:spPr bwMode="auto">
              <a:xfrm>
                <a:off x="2650" y="2560"/>
                <a:ext cx="250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84" name="Picture 284"/>
              <p:cNvSpPr>
                <a:spLocks noChangeAspect="1" noChangeArrowheads="1"/>
              </p:cNvSpPr>
              <p:nvPr/>
            </p:nvSpPr>
            <p:spPr bwMode="auto">
              <a:xfrm>
                <a:off x="2654" y="2562"/>
                <a:ext cx="246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85" name="Picture 285"/>
              <p:cNvSpPr>
                <a:spLocks noChangeAspect="1" noChangeArrowheads="1"/>
              </p:cNvSpPr>
              <p:nvPr/>
            </p:nvSpPr>
            <p:spPr bwMode="auto">
              <a:xfrm>
                <a:off x="2657" y="2563"/>
                <a:ext cx="243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86" name="Picture 286"/>
              <p:cNvSpPr>
                <a:spLocks noChangeAspect="1" noChangeArrowheads="1"/>
              </p:cNvSpPr>
              <p:nvPr/>
            </p:nvSpPr>
            <p:spPr bwMode="auto">
              <a:xfrm>
                <a:off x="2659" y="2565"/>
                <a:ext cx="241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87" name="Picture 287"/>
              <p:cNvSpPr>
                <a:spLocks noChangeAspect="1" noChangeArrowheads="1"/>
              </p:cNvSpPr>
              <p:nvPr/>
            </p:nvSpPr>
            <p:spPr bwMode="auto">
              <a:xfrm>
                <a:off x="2662" y="2566"/>
                <a:ext cx="238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88" name="Picture 288"/>
              <p:cNvSpPr>
                <a:spLocks noChangeAspect="1" noChangeArrowheads="1"/>
              </p:cNvSpPr>
              <p:nvPr/>
            </p:nvSpPr>
            <p:spPr bwMode="auto">
              <a:xfrm>
                <a:off x="2665" y="2568"/>
                <a:ext cx="235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89" name="Picture 289"/>
              <p:cNvSpPr>
                <a:spLocks noChangeAspect="1" noChangeArrowheads="1"/>
              </p:cNvSpPr>
              <p:nvPr/>
            </p:nvSpPr>
            <p:spPr bwMode="auto">
              <a:xfrm>
                <a:off x="2669" y="2569"/>
                <a:ext cx="231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90" name="Picture 290"/>
              <p:cNvSpPr>
                <a:spLocks noChangeAspect="1" noChangeArrowheads="1"/>
              </p:cNvSpPr>
              <p:nvPr/>
            </p:nvSpPr>
            <p:spPr bwMode="auto">
              <a:xfrm>
                <a:off x="2671" y="2571"/>
                <a:ext cx="229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91" name="Picture 291"/>
              <p:cNvSpPr>
                <a:spLocks noChangeAspect="1" noChangeArrowheads="1"/>
              </p:cNvSpPr>
              <p:nvPr/>
            </p:nvSpPr>
            <p:spPr bwMode="auto">
              <a:xfrm>
                <a:off x="2674" y="2573"/>
                <a:ext cx="226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92" name="Picture 292"/>
              <p:cNvSpPr>
                <a:spLocks noChangeAspect="1" noChangeArrowheads="1"/>
              </p:cNvSpPr>
              <p:nvPr/>
            </p:nvSpPr>
            <p:spPr bwMode="auto">
              <a:xfrm>
                <a:off x="2677" y="2574"/>
                <a:ext cx="223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93" name="Picture 293"/>
              <p:cNvSpPr>
                <a:spLocks noChangeAspect="1" noChangeArrowheads="1"/>
              </p:cNvSpPr>
              <p:nvPr/>
            </p:nvSpPr>
            <p:spPr bwMode="auto">
              <a:xfrm>
                <a:off x="2679" y="2576"/>
                <a:ext cx="221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94" name="Picture 294"/>
              <p:cNvSpPr>
                <a:spLocks noChangeAspect="1" noChangeArrowheads="1"/>
              </p:cNvSpPr>
              <p:nvPr/>
            </p:nvSpPr>
            <p:spPr bwMode="auto">
              <a:xfrm>
                <a:off x="2683" y="2577"/>
                <a:ext cx="217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95" name="Picture 295"/>
              <p:cNvSpPr>
                <a:spLocks noChangeAspect="1" noChangeArrowheads="1"/>
              </p:cNvSpPr>
              <p:nvPr/>
            </p:nvSpPr>
            <p:spPr bwMode="auto">
              <a:xfrm>
                <a:off x="2686" y="2579"/>
                <a:ext cx="214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96" name="Picture 296"/>
              <p:cNvSpPr>
                <a:spLocks noChangeAspect="1" noChangeArrowheads="1"/>
              </p:cNvSpPr>
              <p:nvPr/>
            </p:nvSpPr>
            <p:spPr bwMode="auto">
              <a:xfrm>
                <a:off x="2689" y="2581"/>
                <a:ext cx="211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97" name="Picture 297"/>
              <p:cNvSpPr>
                <a:spLocks noChangeAspect="1" noChangeArrowheads="1"/>
              </p:cNvSpPr>
              <p:nvPr/>
            </p:nvSpPr>
            <p:spPr bwMode="auto">
              <a:xfrm>
                <a:off x="2691" y="2582"/>
                <a:ext cx="209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98" name="Picture 298"/>
              <p:cNvSpPr>
                <a:spLocks noChangeAspect="1" noChangeArrowheads="1"/>
              </p:cNvSpPr>
              <p:nvPr/>
            </p:nvSpPr>
            <p:spPr bwMode="auto">
              <a:xfrm>
                <a:off x="2695" y="2584"/>
                <a:ext cx="205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99" name="Picture 299"/>
              <p:cNvSpPr>
                <a:spLocks noChangeAspect="1" noChangeArrowheads="1"/>
              </p:cNvSpPr>
              <p:nvPr/>
            </p:nvSpPr>
            <p:spPr bwMode="auto">
              <a:xfrm>
                <a:off x="2698" y="2585"/>
                <a:ext cx="202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300" name="Picture 300"/>
              <p:cNvSpPr>
                <a:spLocks noChangeAspect="1" noChangeArrowheads="1"/>
              </p:cNvSpPr>
              <p:nvPr/>
            </p:nvSpPr>
            <p:spPr bwMode="auto">
              <a:xfrm>
                <a:off x="2701" y="2587"/>
                <a:ext cx="199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301" name="Picture 301"/>
              <p:cNvSpPr>
                <a:spLocks noChangeAspect="1" noChangeArrowheads="1"/>
              </p:cNvSpPr>
              <p:nvPr/>
            </p:nvSpPr>
            <p:spPr bwMode="auto">
              <a:xfrm>
                <a:off x="2703" y="2588"/>
                <a:ext cx="197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302" name="Picture 302"/>
              <p:cNvSpPr>
                <a:spLocks noChangeAspect="1" noChangeArrowheads="1"/>
              </p:cNvSpPr>
              <p:nvPr/>
            </p:nvSpPr>
            <p:spPr bwMode="auto">
              <a:xfrm>
                <a:off x="2706" y="2590"/>
                <a:ext cx="194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303" name="Picture 303"/>
              <p:cNvSpPr>
                <a:spLocks noChangeAspect="1" noChangeArrowheads="1"/>
              </p:cNvSpPr>
              <p:nvPr/>
            </p:nvSpPr>
            <p:spPr bwMode="auto">
              <a:xfrm>
                <a:off x="2710" y="2592"/>
                <a:ext cx="190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304" name="Picture 304"/>
              <p:cNvSpPr>
                <a:spLocks noChangeAspect="1" noChangeArrowheads="1"/>
              </p:cNvSpPr>
              <p:nvPr/>
            </p:nvSpPr>
            <p:spPr bwMode="auto">
              <a:xfrm>
                <a:off x="2713" y="2593"/>
                <a:ext cx="187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305" name="Picture 305"/>
              <p:cNvSpPr>
                <a:spLocks noChangeAspect="1" noChangeArrowheads="1"/>
              </p:cNvSpPr>
              <p:nvPr/>
            </p:nvSpPr>
            <p:spPr bwMode="auto">
              <a:xfrm>
                <a:off x="2715" y="2595"/>
                <a:ext cx="185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306" name="Picture 306"/>
              <p:cNvSpPr>
                <a:spLocks noChangeAspect="1" noChangeArrowheads="1"/>
              </p:cNvSpPr>
              <p:nvPr/>
            </p:nvSpPr>
            <p:spPr bwMode="auto">
              <a:xfrm>
                <a:off x="2718" y="2596"/>
                <a:ext cx="182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307" name="Picture 307"/>
              <p:cNvSpPr>
                <a:spLocks noChangeAspect="1" noChangeArrowheads="1"/>
              </p:cNvSpPr>
              <p:nvPr/>
            </p:nvSpPr>
            <p:spPr bwMode="auto">
              <a:xfrm>
                <a:off x="2722" y="2598"/>
                <a:ext cx="178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308" name="Picture 308"/>
              <p:cNvSpPr>
                <a:spLocks noChangeAspect="1" noChangeArrowheads="1"/>
              </p:cNvSpPr>
              <p:nvPr/>
            </p:nvSpPr>
            <p:spPr bwMode="auto">
              <a:xfrm>
                <a:off x="2724" y="2599"/>
                <a:ext cx="176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309" name="Picture 309"/>
              <p:cNvSpPr>
                <a:spLocks noChangeAspect="1" noChangeArrowheads="1"/>
              </p:cNvSpPr>
              <p:nvPr/>
            </p:nvSpPr>
            <p:spPr bwMode="auto">
              <a:xfrm>
                <a:off x="2727" y="2601"/>
                <a:ext cx="173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310" name="Picture 310"/>
              <p:cNvSpPr>
                <a:spLocks noChangeAspect="1" noChangeArrowheads="1"/>
              </p:cNvSpPr>
              <p:nvPr/>
            </p:nvSpPr>
            <p:spPr bwMode="auto">
              <a:xfrm>
                <a:off x="2730" y="2603"/>
                <a:ext cx="170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311" name="Picture 311"/>
              <p:cNvSpPr>
                <a:spLocks noChangeAspect="1" noChangeArrowheads="1"/>
              </p:cNvSpPr>
              <p:nvPr/>
            </p:nvSpPr>
            <p:spPr bwMode="auto">
              <a:xfrm>
                <a:off x="2734" y="2604"/>
                <a:ext cx="166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312" name="Picture 312"/>
              <p:cNvSpPr>
                <a:spLocks noChangeAspect="1" noChangeArrowheads="1"/>
              </p:cNvSpPr>
              <p:nvPr/>
            </p:nvSpPr>
            <p:spPr bwMode="auto">
              <a:xfrm>
                <a:off x="2736" y="2606"/>
                <a:ext cx="164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313" name="Picture 313"/>
              <p:cNvSpPr>
                <a:spLocks noChangeAspect="1" noChangeArrowheads="1"/>
              </p:cNvSpPr>
              <p:nvPr/>
            </p:nvSpPr>
            <p:spPr bwMode="auto">
              <a:xfrm>
                <a:off x="2739" y="2607"/>
                <a:ext cx="161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314" name="Picture 314"/>
              <p:cNvSpPr>
                <a:spLocks noChangeAspect="1" noChangeArrowheads="1"/>
              </p:cNvSpPr>
              <p:nvPr/>
            </p:nvSpPr>
            <p:spPr bwMode="auto">
              <a:xfrm>
                <a:off x="2742" y="2609"/>
                <a:ext cx="158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315" name="Picture 315"/>
              <p:cNvSpPr>
                <a:spLocks noChangeAspect="1" noChangeArrowheads="1"/>
              </p:cNvSpPr>
              <p:nvPr/>
            </p:nvSpPr>
            <p:spPr bwMode="auto">
              <a:xfrm>
                <a:off x="2746" y="2610"/>
                <a:ext cx="154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316" name="Picture 316"/>
              <p:cNvSpPr>
                <a:spLocks noChangeAspect="1" noChangeArrowheads="1"/>
              </p:cNvSpPr>
              <p:nvPr/>
            </p:nvSpPr>
            <p:spPr bwMode="auto">
              <a:xfrm>
                <a:off x="2747" y="2612"/>
                <a:ext cx="153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317" name="Picture 317"/>
              <p:cNvSpPr>
                <a:spLocks noChangeAspect="1" noChangeArrowheads="1"/>
              </p:cNvSpPr>
              <p:nvPr/>
            </p:nvSpPr>
            <p:spPr bwMode="auto">
              <a:xfrm>
                <a:off x="2751" y="2614"/>
                <a:ext cx="149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318" name="Picture 318"/>
              <p:cNvSpPr>
                <a:spLocks noChangeAspect="1" noChangeArrowheads="1"/>
              </p:cNvSpPr>
              <p:nvPr/>
            </p:nvSpPr>
            <p:spPr bwMode="auto">
              <a:xfrm>
                <a:off x="2754" y="2615"/>
                <a:ext cx="146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319" name="Picture 319"/>
              <p:cNvSpPr>
                <a:spLocks noChangeAspect="1" noChangeArrowheads="1"/>
              </p:cNvSpPr>
              <p:nvPr/>
            </p:nvSpPr>
            <p:spPr bwMode="auto">
              <a:xfrm>
                <a:off x="2756" y="2617"/>
                <a:ext cx="144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320" name="Picture 320"/>
              <p:cNvSpPr>
                <a:spLocks noChangeAspect="1" noChangeArrowheads="1"/>
              </p:cNvSpPr>
              <p:nvPr/>
            </p:nvSpPr>
            <p:spPr bwMode="auto">
              <a:xfrm>
                <a:off x="2759" y="2618"/>
                <a:ext cx="141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321" name="Picture 321"/>
              <p:cNvSpPr>
                <a:spLocks noChangeAspect="1" noChangeArrowheads="1"/>
              </p:cNvSpPr>
              <p:nvPr/>
            </p:nvSpPr>
            <p:spPr bwMode="auto">
              <a:xfrm>
                <a:off x="2763" y="2620"/>
                <a:ext cx="137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322" name="Picture 322"/>
              <p:cNvSpPr>
                <a:spLocks noChangeAspect="1" noChangeArrowheads="1"/>
              </p:cNvSpPr>
              <p:nvPr/>
            </p:nvSpPr>
            <p:spPr bwMode="auto">
              <a:xfrm>
                <a:off x="2766" y="2622"/>
                <a:ext cx="134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323" name="Picture 323"/>
              <p:cNvSpPr>
                <a:spLocks noChangeAspect="1" noChangeArrowheads="1"/>
              </p:cNvSpPr>
              <p:nvPr/>
            </p:nvSpPr>
            <p:spPr bwMode="auto">
              <a:xfrm>
                <a:off x="2768" y="2623"/>
                <a:ext cx="130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324" name="Picture 324"/>
              <p:cNvSpPr>
                <a:spLocks noChangeAspect="1" noChangeArrowheads="1"/>
              </p:cNvSpPr>
              <p:nvPr/>
            </p:nvSpPr>
            <p:spPr bwMode="auto">
              <a:xfrm>
                <a:off x="2771" y="2625"/>
                <a:ext cx="125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325" name="Picture 325"/>
              <p:cNvSpPr>
                <a:spLocks noChangeAspect="1" noChangeArrowheads="1"/>
              </p:cNvSpPr>
              <p:nvPr/>
            </p:nvSpPr>
            <p:spPr bwMode="auto">
              <a:xfrm>
                <a:off x="2775" y="2626"/>
                <a:ext cx="118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326" name="Picture 326"/>
              <p:cNvSpPr>
                <a:spLocks noChangeAspect="1" noChangeArrowheads="1"/>
              </p:cNvSpPr>
              <p:nvPr/>
            </p:nvSpPr>
            <p:spPr bwMode="auto">
              <a:xfrm>
                <a:off x="2778" y="2628"/>
                <a:ext cx="111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327" name="Picture 327"/>
              <p:cNvSpPr>
                <a:spLocks noChangeAspect="1" noChangeArrowheads="1"/>
              </p:cNvSpPr>
              <p:nvPr/>
            </p:nvSpPr>
            <p:spPr bwMode="auto">
              <a:xfrm>
                <a:off x="2780" y="2629"/>
                <a:ext cx="106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328" name="Picture 328"/>
              <p:cNvSpPr>
                <a:spLocks noChangeAspect="1" noChangeArrowheads="1"/>
              </p:cNvSpPr>
              <p:nvPr/>
            </p:nvSpPr>
            <p:spPr bwMode="auto">
              <a:xfrm>
                <a:off x="2783" y="2631"/>
                <a:ext cx="101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329" name="Picture 329"/>
              <p:cNvSpPr>
                <a:spLocks noChangeAspect="1" noChangeArrowheads="1"/>
              </p:cNvSpPr>
              <p:nvPr/>
            </p:nvSpPr>
            <p:spPr bwMode="auto">
              <a:xfrm>
                <a:off x="2787" y="2633"/>
                <a:ext cx="94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330" name="Picture 330"/>
              <p:cNvSpPr>
                <a:spLocks noChangeAspect="1" noChangeArrowheads="1"/>
              </p:cNvSpPr>
              <p:nvPr/>
            </p:nvSpPr>
            <p:spPr bwMode="auto">
              <a:xfrm>
                <a:off x="2790" y="2634"/>
                <a:ext cx="87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331" name="Picture 331"/>
              <p:cNvSpPr>
                <a:spLocks noChangeAspect="1" noChangeArrowheads="1"/>
              </p:cNvSpPr>
              <p:nvPr/>
            </p:nvSpPr>
            <p:spPr bwMode="auto">
              <a:xfrm>
                <a:off x="2792" y="2636"/>
                <a:ext cx="84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332" name="Picture 332"/>
              <p:cNvSpPr>
                <a:spLocks noChangeAspect="1" noChangeArrowheads="1"/>
              </p:cNvSpPr>
              <p:nvPr/>
            </p:nvSpPr>
            <p:spPr bwMode="auto">
              <a:xfrm>
                <a:off x="2795" y="2637"/>
                <a:ext cx="77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333" name="Picture 333"/>
              <p:cNvSpPr>
                <a:spLocks noChangeAspect="1" noChangeArrowheads="1"/>
              </p:cNvSpPr>
              <p:nvPr/>
            </p:nvSpPr>
            <p:spPr bwMode="auto">
              <a:xfrm>
                <a:off x="2799" y="2639"/>
                <a:ext cx="70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334" name="Picture 334"/>
              <p:cNvSpPr>
                <a:spLocks noChangeAspect="1" noChangeArrowheads="1"/>
              </p:cNvSpPr>
              <p:nvPr/>
            </p:nvSpPr>
            <p:spPr bwMode="auto">
              <a:xfrm>
                <a:off x="2800" y="2640"/>
                <a:ext cx="65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335" name="Picture 335"/>
              <p:cNvSpPr>
                <a:spLocks noChangeAspect="1" noChangeArrowheads="1"/>
              </p:cNvSpPr>
              <p:nvPr/>
            </p:nvSpPr>
            <p:spPr bwMode="auto">
              <a:xfrm>
                <a:off x="2804" y="2642"/>
                <a:ext cx="60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336" name="Picture 336"/>
              <p:cNvSpPr>
                <a:spLocks noChangeAspect="1" noChangeArrowheads="1"/>
              </p:cNvSpPr>
              <p:nvPr/>
            </p:nvSpPr>
            <p:spPr bwMode="auto">
              <a:xfrm>
                <a:off x="2807" y="2644"/>
                <a:ext cx="53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337" name="Picture 337"/>
              <p:cNvSpPr>
                <a:spLocks noChangeAspect="1" noChangeArrowheads="1"/>
              </p:cNvSpPr>
              <p:nvPr/>
            </p:nvSpPr>
            <p:spPr bwMode="auto">
              <a:xfrm>
                <a:off x="2811" y="2645"/>
                <a:ext cx="46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338" name="Picture 338"/>
              <p:cNvSpPr>
                <a:spLocks noChangeAspect="1" noChangeArrowheads="1"/>
              </p:cNvSpPr>
              <p:nvPr/>
            </p:nvSpPr>
            <p:spPr bwMode="auto">
              <a:xfrm>
                <a:off x="2812" y="2647"/>
                <a:ext cx="43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339" name="Picture 339"/>
              <p:cNvSpPr>
                <a:spLocks noChangeAspect="1" noChangeArrowheads="1"/>
              </p:cNvSpPr>
              <p:nvPr/>
            </p:nvSpPr>
            <p:spPr bwMode="auto">
              <a:xfrm>
                <a:off x="2816" y="2648"/>
                <a:ext cx="36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340" name="Picture 340"/>
              <p:cNvSpPr>
                <a:spLocks noChangeAspect="1" noChangeArrowheads="1"/>
              </p:cNvSpPr>
              <p:nvPr/>
            </p:nvSpPr>
            <p:spPr bwMode="auto">
              <a:xfrm>
                <a:off x="2819" y="2650"/>
                <a:ext cx="29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341" name="Picture 341"/>
              <p:cNvSpPr>
                <a:spLocks noChangeAspect="1" noChangeArrowheads="1"/>
              </p:cNvSpPr>
              <p:nvPr/>
            </p:nvSpPr>
            <p:spPr bwMode="auto">
              <a:xfrm>
                <a:off x="2823" y="2651"/>
                <a:ext cx="22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342" name="Picture 342"/>
              <p:cNvSpPr>
                <a:spLocks noChangeAspect="1" noChangeArrowheads="1"/>
              </p:cNvSpPr>
              <p:nvPr/>
            </p:nvSpPr>
            <p:spPr bwMode="auto">
              <a:xfrm>
                <a:off x="2824" y="2653"/>
                <a:ext cx="19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343" name="Picture 343"/>
              <p:cNvSpPr>
                <a:spLocks noChangeAspect="1" noChangeArrowheads="1"/>
              </p:cNvSpPr>
              <p:nvPr/>
            </p:nvSpPr>
            <p:spPr bwMode="auto">
              <a:xfrm>
                <a:off x="2828" y="2655"/>
                <a:ext cx="12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344" name="Picture 344"/>
              <p:cNvSpPr>
                <a:spLocks noChangeAspect="1" noChangeArrowheads="1"/>
              </p:cNvSpPr>
              <p:nvPr/>
            </p:nvSpPr>
            <p:spPr bwMode="auto">
              <a:xfrm>
                <a:off x="2831" y="2656"/>
                <a:ext cx="5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345" name="Picture 345"/>
              <p:cNvSpPr>
                <a:spLocks noChangeAspect="1" noChangeArrowheads="1"/>
              </p:cNvSpPr>
              <p:nvPr/>
            </p:nvSpPr>
            <p:spPr bwMode="auto">
              <a:xfrm>
                <a:off x="2898" y="2478"/>
                <a:ext cx="131" cy="7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346" name="Picture 346"/>
              <p:cNvSpPr>
                <a:spLocks noChangeAspect="1" noChangeArrowheads="1"/>
              </p:cNvSpPr>
              <p:nvPr/>
            </p:nvSpPr>
            <p:spPr bwMode="auto">
              <a:xfrm>
                <a:off x="2898" y="2554"/>
                <a:ext cx="130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347" name="Picture 347"/>
              <p:cNvSpPr>
                <a:spLocks noChangeAspect="1" noChangeArrowheads="1"/>
              </p:cNvSpPr>
              <p:nvPr/>
            </p:nvSpPr>
            <p:spPr bwMode="auto">
              <a:xfrm>
                <a:off x="2898" y="2555"/>
                <a:ext cx="126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348" name="Picture 348"/>
              <p:cNvSpPr>
                <a:spLocks noChangeAspect="1" noChangeArrowheads="1"/>
              </p:cNvSpPr>
              <p:nvPr/>
            </p:nvSpPr>
            <p:spPr bwMode="auto">
              <a:xfrm>
                <a:off x="2898" y="2557"/>
                <a:ext cx="123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349" name="Picture 349"/>
              <p:cNvSpPr>
                <a:spLocks noChangeAspect="1" noChangeArrowheads="1"/>
              </p:cNvSpPr>
              <p:nvPr/>
            </p:nvSpPr>
            <p:spPr bwMode="auto">
              <a:xfrm>
                <a:off x="2898" y="2558"/>
                <a:ext cx="121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350" name="Picture 350"/>
              <p:cNvSpPr>
                <a:spLocks noChangeAspect="1" noChangeArrowheads="1"/>
              </p:cNvSpPr>
              <p:nvPr/>
            </p:nvSpPr>
            <p:spPr bwMode="auto">
              <a:xfrm>
                <a:off x="2898" y="2560"/>
                <a:ext cx="118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351" name="Picture 351"/>
              <p:cNvSpPr>
                <a:spLocks noChangeAspect="1" noChangeArrowheads="1"/>
              </p:cNvSpPr>
              <p:nvPr/>
            </p:nvSpPr>
            <p:spPr bwMode="auto">
              <a:xfrm>
                <a:off x="2898" y="2562"/>
                <a:ext cx="114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352" name="Picture 352"/>
              <p:cNvSpPr>
                <a:spLocks noChangeAspect="1" noChangeArrowheads="1"/>
              </p:cNvSpPr>
              <p:nvPr/>
            </p:nvSpPr>
            <p:spPr bwMode="auto">
              <a:xfrm>
                <a:off x="2898" y="2563"/>
                <a:ext cx="111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353" name="Picture 353"/>
              <p:cNvSpPr>
                <a:spLocks noChangeAspect="1" noChangeArrowheads="1"/>
              </p:cNvSpPr>
              <p:nvPr/>
            </p:nvSpPr>
            <p:spPr bwMode="auto">
              <a:xfrm>
                <a:off x="2898" y="2565"/>
                <a:ext cx="109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354" name="Picture 354"/>
              <p:cNvSpPr>
                <a:spLocks noChangeAspect="1" noChangeArrowheads="1"/>
              </p:cNvSpPr>
              <p:nvPr/>
            </p:nvSpPr>
            <p:spPr bwMode="auto">
              <a:xfrm>
                <a:off x="2898" y="2566"/>
                <a:ext cx="106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355" name="Picture 355"/>
              <p:cNvSpPr>
                <a:spLocks noChangeAspect="1" noChangeArrowheads="1"/>
              </p:cNvSpPr>
              <p:nvPr/>
            </p:nvSpPr>
            <p:spPr bwMode="auto">
              <a:xfrm>
                <a:off x="2898" y="2568"/>
                <a:ext cx="102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356" name="Picture 356"/>
              <p:cNvSpPr>
                <a:spLocks noChangeAspect="1" noChangeArrowheads="1"/>
              </p:cNvSpPr>
              <p:nvPr/>
            </p:nvSpPr>
            <p:spPr bwMode="auto">
              <a:xfrm>
                <a:off x="2898" y="2569"/>
                <a:ext cx="101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357" name="Picture 357"/>
              <p:cNvSpPr>
                <a:spLocks noChangeAspect="1" noChangeArrowheads="1"/>
              </p:cNvSpPr>
              <p:nvPr/>
            </p:nvSpPr>
            <p:spPr bwMode="auto">
              <a:xfrm>
                <a:off x="2898" y="2571"/>
                <a:ext cx="97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358" name="Picture 358"/>
              <p:cNvSpPr>
                <a:spLocks noChangeAspect="1" noChangeArrowheads="1"/>
              </p:cNvSpPr>
              <p:nvPr/>
            </p:nvSpPr>
            <p:spPr bwMode="auto">
              <a:xfrm>
                <a:off x="2898" y="2573"/>
                <a:ext cx="94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359" name="Picture 359"/>
              <p:cNvSpPr>
                <a:spLocks noChangeAspect="1" noChangeArrowheads="1"/>
              </p:cNvSpPr>
              <p:nvPr/>
            </p:nvSpPr>
            <p:spPr bwMode="auto">
              <a:xfrm>
                <a:off x="2898" y="2574"/>
                <a:ext cx="90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360" name="Picture 360"/>
              <p:cNvSpPr>
                <a:spLocks noChangeAspect="1" noChangeArrowheads="1"/>
              </p:cNvSpPr>
              <p:nvPr/>
            </p:nvSpPr>
            <p:spPr bwMode="auto">
              <a:xfrm>
                <a:off x="2898" y="2576"/>
                <a:ext cx="89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361" name="Picture 361"/>
              <p:cNvSpPr>
                <a:spLocks noChangeAspect="1" noChangeArrowheads="1"/>
              </p:cNvSpPr>
              <p:nvPr/>
            </p:nvSpPr>
            <p:spPr bwMode="auto">
              <a:xfrm>
                <a:off x="2898" y="2577"/>
                <a:ext cx="85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362" name="Picture 362"/>
              <p:cNvSpPr>
                <a:spLocks noChangeAspect="1" noChangeArrowheads="1"/>
              </p:cNvSpPr>
              <p:nvPr/>
            </p:nvSpPr>
            <p:spPr bwMode="auto">
              <a:xfrm>
                <a:off x="2898" y="2579"/>
                <a:ext cx="82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363" name="Picture 363"/>
              <p:cNvSpPr>
                <a:spLocks noChangeAspect="1" noChangeArrowheads="1"/>
              </p:cNvSpPr>
              <p:nvPr/>
            </p:nvSpPr>
            <p:spPr bwMode="auto">
              <a:xfrm>
                <a:off x="2898" y="2581"/>
                <a:ext cx="80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364" name="Picture 364"/>
              <p:cNvSpPr>
                <a:spLocks noChangeAspect="1" noChangeArrowheads="1"/>
              </p:cNvSpPr>
              <p:nvPr/>
            </p:nvSpPr>
            <p:spPr bwMode="auto">
              <a:xfrm>
                <a:off x="2898" y="2582"/>
                <a:ext cx="77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365" name="Picture 365"/>
              <p:cNvSpPr>
                <a:spLocks noChangeAspect="1" noChangeArrowheads="1"/>
              </p:cNvSpPr>
              <p:nvPr/>
            </p:nvSpPr>
            <p:spPr bwMode="auto">
              <a:xfrm>
                <a:off x="2898" y="2584"/>
                <a:ext cx="73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366" name="Picture 366"/>
              <p:cNvSpPr>
                <a:spLocks noChangeAspect="1" noChangeArrowheads="1"/>
              </p:cNvSpPr>
              <p:nvPr/>
            </p:nvSpPr>
            <p:spPr bwMode="auto">
              <a:xfrm>
                <a:off x="2898" y="2585"/>
                <a:ext cx="70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367" name="Picture 367"/>
              <p:cNvSpPr>
                <a:spLocks noChangeAspect="1" noChangeArrowheads="1"/>
              </p:cNvSpPr>
              <p:nvPr/>
            </p:nvSpPr>
            <p:spPr bwMode="auto">
              <a:xfrm>
                <a:off x="2898" y="2587"/>
                <a:ext cx="68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368" name="Picture 368"/>
              <p:cNvSpPr>
                <a:spLocks noChangeAspect="1" noChangeArrowheads="1"/>
              </p:cNvSpPr>
              <p:nvPr/>
            </p:nvSpPr>
            <p:spPr bwMode="auto">
              <a:xfrm>
                <a:off x="2898" y="2588"/>
                <a:ext cx="65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369" name="Picture 369"/>
              <p:cNvSpPr>
                <a:spLocks noChangeAspect="1" noChangeArrowheads="1"/>
              </p:cNvSpPr>
              <p:nvPr/>
            </p:nvSpPr>
            <p:spPr bwMode="auto">
              <a:xfrm>
                <a:off x="2898" y="2590"/>
                <a:ext cx="61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370" name="Picture 370"/>
              <p:cNvSpPr>
                <a:spLocks noChangeAspect="1" noChangeArrowheads="1"/>
              </p:cNvSpPr>
              <p:nvPr/>
            </p:nvSpPr>
            <p:spPr bwMode="auto">
              <a:xfrm>
                <a:off x="2898" y="2592"/>
                <a:ext cx="60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371" name="Picture 371"/>
              <p:cNvSpPr>
                <a:spLocks noChangeAspect="1" noChangeArrowheads="1"/>
              </p:cNvSpPr>
              <p:nvPr/>
            </p:nvSpPr>
            <p:spPr bwMode="auto">
              <a:xfrm>
                <a:off x="2898" y="2593"/>
                <a:ext cx="56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372" name="Picture 372"/>
              <p:cNvSpPr>
                <a:spLocks noChangeAspect="1" noChangeArrowheads="1"/>
              </p:cNvSpPr>
              <p:nvPr/>
            </p:nvSpPr>
            <p:spPr bwMode="auto">
              <a:xfrm>
                <a:off x="2898" y="2595"/>
                <a:ext cx="53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373" name="Picture 373"/>
              <p:cNvSpPr>
                <a:spLocks noChangeAspect="1" noChangeArrowheads="1"/>
              </p:cNvSpPr>
              <p:nvPr/>
            </p:nvSpPr>
            <p:spPr bwMode="auto">
              <a:xfrm>
                <a:off x="2898" y="2596"/>
                <a:ext cx="49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374" name="Picture 374"/>
              <p:cNvSpPr>
                <a:spLocks noChangeAspect="1" noChangeArrowheads="1"/>
              </p:cNvSpPr>
              <p:nvPr/>
            </p:nvSpPr>
            <p:spPr bwMode="auto">
              <a:xfrm>
                <a:off x="2898" y="2598"/>
                <a:ext cx="48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375" name="Picture 375"/>
              <p:cNvSpPr>
                <a:spLocks noChangeAspect="1" noChangeArrowheads="1"/>
              </p:cNvSpPr>
              <p:nvPr/>
            </p:nvSpPr>
            <p:spPr bwMode="auto">
              <a:xfrm>
                <a:off x="2898" y="2599"/>
                <a:ext cx="44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376" name="Picture 376"/>
              <p:cNvSpPr>
                <a:spLocks noChangeAspect="1" noChangeArrowheads="1"/>
              </p:cNvSpPr>
              <p:nvPr/>
            </p:nvSpPr>
            <p:spPr bwMode="auto">
              <a:xfrm>
                <a:off x="2898" y="2601"/>
                <a:ext cx="41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377" name="Picture 377"/>
              <p:cNvSpPr>
                <a:spLocks noChangeAspect="1" noChangeArrowheads="1"/>
              </p:cNvSpPr>
              <p:nvPr/>
            </p:nvSpPr>
            <p:spPr bwMode="auto">
              <a:xfrm>
                <a:off x="2898" y="2603"/>
                <a:ext cx="39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378" name="Picture 378"/>
              <p:cNvSpPr>
                <a:spLocks noChangeAspect="1" noChangeArrowheads="1"/>
              </p:cNvSpPr>
              <p:nvPr/>
            </p:nvSpPr>
            <p:spPr bwMode="auto">
              <a:xfrm>
                <a:off x="2898" y="2604"/>
                <a:ext cx="36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379" name="Picture 379"/>
              <p:cNvSpPr>
                <a:spLocks noChangeAspect="1" noChangeArrowheads="1"/>
              </p:cNvSpPr>
              <p:nvPr/>
            </p:nvSpPr>
            <p:spPr bwMode="auto">
              <a:xfrm>
                <a:off x="2898" y="2606"/>
                <a:ext cx="32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380" name="Picture 380"/>
              <p:cNvSpPr>
                <a:spLocks noChangeAspect="1" noChangeArrowheads="1"/>
              </p:cNvSpPr>
              <p:nvPr/>
            </p:nvSpPr>
            <p:spPr bwMode="auto">
              <a:xfrm>
                <a:off x="2898" y="2607"/>
                <a:ext cx="29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381" name="Picture 381"/>
              <p:cNvSpPr>
                <a:spLocks noChangeAspect="1" noChangeArrowheads="1"/>
              </p:cNvSpPr>
              <p:nvPr/>
            </p:nvSpPr>
            <p:spPr bwMode="auto">
              <a:xfrm>
                <a:off x="2898" y="2609"/>
                <a:ext cx="27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382" name="Picture 382"/>
              <p:cNvSpPr>
                <a:spLocks noChangeAspect="1" noChangeArrowheads="1"/>
              </p:cNvSpPr>
              <p:nvPr/>
            </p:nvSpPr>
            <p:spPr bwMode="auto">
              <a:xfrm>
                <a:off x="2898" y="2610"/>
                <a:ext cx="24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383" name="Picture 383"/>
              <p:cNvSpPr>
                <a:spLocks noChangeAspect="1" noChangeArrowheads="1"/>
              </p:cNvSpPr>
              <p:nvPr/>
            </p:nvSpPr>
            <p:spPr bwMode="auto">
              <a:xfrm>
                <a:off x="2898" y="2612"/>
                <a:ext cx="20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384" name="Picture 384"/>
              <p:cNvSpPr>
                <a:spLocks noChangeAspect="1" noChangeArrowheads="1"/>
              </p:cNvSpPr>
              <p:nvPr/>
            </p:nvSpPr>
            <p:spPr bwMode="auto">
              <a:xfrm>
                <a:off x="2898" y="2614"/>
                <a:ext cx="19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385" name="Picture 385"/>
              <p:cNvSpPr>
                <a:spLocks noChangeAspect="1" noChangeArrowheads="1"/>
              </p:cNvSpPr>
              <p:nvPr/>
            </p:nvSpPr>
            <p:spPr bwMode="auto">
              <a:xfrm>
                <a:off x="2898" y="2615"/>
                <a:ext cx="15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386" name="Picture 386"/>
              <p:cNvSpPr>
                <a:spLocks noChangeAspect="1" noChangeArrowheads="1"/>
              </p:cNvSpPr>
              <p:nvPr/>
            </p:nvSpPr>
            <p:spPr bwMode="auto">
              <a:xfrm>
                <a:off x="2898" y="2617"/>
                <a:ext cx="12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387" name="Picture 387"/>
              <p:cNvSpPr>
                <a:spLocks noChangeAspect="1" noChangeArrowheads="1"/>
              </p:cNvSpPr>
              <p:nvPr/>
            </p:nvSpPr>
            <p:spPr bwMode="auto">
              <a:xfrm>
                <a:off x="2898" y="2618"/>
                <a:ext cx="8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388" name="Picture 388"/>
              <p:cNvSpPr>
                <a:spLocks noChangeAspect="1" noChangeArrowheads="1"/>
              </p:cNvSpPr>
              <p:nvPr/>
            </p:nvSpPr>
            <p:spPr bwMode="auto">
              <a:xfrm>
                <a:off x="2898" y="2620"/>
                <a:ext cx="7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389" name="Picture 389"/>
              <p:cNvSpPr>
                <a:spLocks noChangeAspect="1" noChangeArrowheads="1"/>
              </p:cNvSpPr>
              <p:nvPr/>
            </p:nvSpPr>
            <p:spPr bwMode="auto">
              <a:xfrm>
                <a:off x="2898" y="2622"/>
                <a:ext cx="3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390" name="Freeform 390"/>
              <p:cNvSpPr>
                <a:spLocks/>
              </p:cNvSpPr>
              <p:nvPr/>
            </p:nvSpPr>
            <p:spPr bwMode="auto">
              <a:xfrm>
                <a:off x="2633" y="2235"/>
                <a:ext cx="398" cy="424"/>
              </a:xfrm>
              <a:custGeom>
                <a:avLst/>
                <a:gdLst>
                  <a:gd name="T0" fmla="*/ 200 w 398"/>
                  <a:gd name="T1" fmla="*/ 424 h 424"/>
                  <a:gd name="T2" fmla="*/ 398 w 398"/>
                  <a:gd name="T3" fmla="*/ 319 h 424"/>
                  <a:gd name="T4" fmla="*/ 398 w 398"/>
                  <a:gd name="T5" fmla="*/ 106 h 424"/>
                  <a:gd name="T6" fmla="*/ 200 w 398"/>
                  <a:gd name="T7" fmla="*/ 0 h 424"/>
                  <a:gd name="T8" fmla="*/ 0 w 398"/>
                  <a:gd name="T9" fmla="*/ 106 h 424"/>
                  <a:gd name="T10" fmla="*/ 0 w 398"/>
                  <a:gd name="T11" fmla="*/ 319 h 424"/>
                  <a:gd name="T12" fmla="*/ 200 w 398"/>
                  <a:gd name="T13" fmla="*/ 424 h 424"/>
                  <a:gd name="T14" fmla="*/ 202 w 398"/>
                  <a:gd name="T15" fmla="*/ 418 h 424"/>
                  <a:gd name="T16" fmla="*/ 5 w 398"/>
                  <a:gd name="T17" fmla="*/ 314 h 424"/>
                  <a:gd name="T18" fmla="*/ 7 w 398"/>
                  <a:gd name="T19" fmla="*/ 317 h 424"/>
                  <a:gd name="T20" fmla="*/ 7 w 398"/>
                  <a:gd name="T21" fmla="*/ 107 h 424"/>
                  <a:gd name="T22" fmla="*/ 5 w 398"/>
                  <a:gd name="T23" fmla="*/ 110 h 424"/>
                  <a:gd name="T24" fmla="*/ 202 w 398"/>
                  <a:gd name="T25" fmla="*/ 6 h 424"/>
                  <a:gd name="T26" fmla="*/ 198 w 398"/>
                  <a:gd name="T27" fmla="*/ 6 h 424"/>
                  <a:gd name="T28" fmla="*/ 393 w 398"/>
                  <a:gd name="T29" fmla="*/ 110 h 424"/>
                  <a:gd name="T30" fmla="*/ 391 w 398"/>
                  <a:gd name="T31" fmla="*/ 107 h 424"/>
                  <a:gd name="T32" fmla="*/ 391 w 398"/>
                  <a:gd name="T33" fmla="*/ 317 h 424"/>
                  <a:gd name="T34" fmla="*/ 393 w 398"/>
                  <a:gd name="T35" fmla="*/ 314 h 424"/>
                  <a:gd name="T36" fmla="*/ 198 w 398"/>
                  <a:gd name="T37" fmla="*/ 418 h 424"/>
                  <a:gd name="T38" fmla="*/ 202 w 398"/>
                  <a:gd name="T39" fmla="*/ 418 h 424"/>
                  <a:gd name="T40" fmla="*/ 200 w 398"/>
                  <a:gd name="T41" fmla="*/ 424 h 424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398"/>
                  <a:gd name="T64" fmla="*/ 0 h 424"/>
                  <a:gd name="T65" fmla="*/ 398 w 398"/>
                  <a:gd name="T66" fmla="*/ 424 h 424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398" h="424">
                    <a:moveTo>
                      <a:pt x="200" y="424"/>
                    </a:moveTo>
                    <a:lnTo>
                      <a:pt x="398" y="319"/>
                    </a:lnTo>
                    <a:lnTo>
                      <a:pt x="398" y="106"/>
                    </a:lnTo>
                    <a:lnTo>
                      <a:pt x="200" y="0"/>
                    </a:lnTo>
                    <a:lnTo>
                      <a:pt x="0" y="106"/>
                    </a:lnTo>
                    <a:lnTo>
                      <a:pt x="0" y="319"/>
                    </a:lnTo>
                    <a:lnTo>
                      <a:pt x="200" y="424"/>
                    </a:lnTo>
                    <a:lnTo>
                      <a:pt x="202" y="418"/>
                    </a:lnTo>
                    <a:lnTo>
                      <a:pt x="5" y="314"/>
                    </a:lnTo>
                    <a:lnTo>
                      <a:pt x="7" y="317"/>
                    </a:lnTo>
                    <a:lnTo>
                      <a:pt x="7" y="107"/>
                    </a:lnTo>
                    <a:lnTo>
                      <a:pt x="5" y="110"/>
                    </a:lnTo>
                    <a:lnTo>
                      <a:pt x="202" y="6"/>
                    </a:lnTo>
                    <a:lnTo>
                      <a:pt x="198" y="6"/>
                    </a:lnTo>
                    <a:lnTo>
                      <a:pt x="393" y="110"/>
                    </a:lnTo>
                    <a:lnTo>
                      <a:pt x="391" y="107"/>
                    </a:lnTo>
                    <a:lnTo>
                      <a:pt x="391" y="317"/>
                    </a:lnTo>
                    <a:lnTo>
                      <a:pt x="393" y="314"/>
                    </a:lnTo>
                    <a:lnTo>
                      <a:pt x="198" y="418"/>
                    </a:lnTo>
                    <a:lnTo>
                      <a:pt x="202" y="418"/>
                    </a:lnTo>
                    <a:lnTo>
                      <a:pt x="200" y="42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391" name="Freeform 391"/>
              <p:cNvSpPr>
                <a:spLocks/>
              </p:cNvSpPr>
              <p:nvPr/>
            </p:nvSpPr>
            <p:spPr bwMode="auto">
              <a:xfrm>
                <a:off x="3026" y="2237"/>
                <a:ext cx="393" cy="416"/>
              </a:xfrm>
              <a:custGeom>
                <a:avLst/>
                <a:gdLst>
                  <a:gd name="T0" fmla="*/ 197 w 393"/>
                  <a:gd name="T1" fmla="*/ 416 h 416"/>
                  <a:gd name="T2" fmla="*/ 393 w 393"/>
                  <a:gd name="T3" fmla="*/ 312 h 416"/>
                  <a:gd name="T4" fmla="*/ 393 w 393"/>
                  <a:gd name="T5" fmla="*/ 104 h 416"/>
                  <a:gd name="T6" fmla="*/ 197 w 393"/>
                  <a:gd name="T7" fmla="*/ 0 h 416"/>
                  <a:gd name="T8" fmla="*/ 0 w 393"/>
                  <a:gd name="T9" fmla="*/ 104 h 416"/>
                  <a:gd name="T10" fmla="*/ 0 w 393"/>
                  <a:gd name="T11" fmla="*/ 312 h 416"/>
                  <a:gd name="T12" fmla="*/ 197 w 393"/>
                  <a:gd name="T13" fmla="*/ 416 h 41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93"/>
                  <a:gd name="T22" fmla="*/ 0 h 416"/>
                  <a:gd name="T23" fmla="*/ 393 w 393"/>
                  <a:gd name="T24" fmla="*/ 416 h 41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93" h="416">
                    <a:moveTo>
                      <a:pt x="197" y="416"/>
                    </a:moveTo>
                    <a:lnTo>
                      <a:pt x="393" y="312"/>
                    </a:lnTo>
                    <a:lnTo>
                      <a:pt x="393" y="104"/>
                    </a:lnTo>
                    <a:lnTo>
                      <a:pt x="197" y="0"/>
                    </a:lnTo>
                    <a:lnTo>
                      <a:pt x="0" y="104"/>
                    </a:lnTo>
                    <a:lnTo>
                      <a:pt x="0" y="312"/>
                    </a:lnTo>
                    <a:lnTo>
                      <a:pt x="197" y="416"/>
                    </a:lnTo>
                    <a:close/>
                  </a:path>
                </a:pathLst>
              </a:custGeom>
              <a:blipFill dpi="0" rotWithShape="0">
                <a:blip cstate="print"/>
                <a:srcRect/>
                <a:tile tx="0" ty="0" sx="100000" sy="100000" flip="none" algn="tl"/>
              </a:blip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392" name="Freeform 392"/>
              <p:cNvSpPr>
                <a:spLocks/>
              </p:cNvSpPr>
              <p:nvPr/>
            </p:nvSpPr>
            <p:spPr bwMode="auto">
              <a:xfrm>
                <a:off x="3023" y="2233"/>
                <a:ext cx="399" cy="423"/>
              </a:xfrm>
              <a:custGeom>
                <a:avLst/>
                <a:gdLst>
                  <a:gd name="T0" fmla="*/ 200 w 399"/>
                  <a:gd name="T1" fmla="*/ 423 h 423"/>
                  <a:gd name="T2" fmla="*/ 399 w 399"/>
                  <a:gd name="T3" fmla="*/ 318 h 423"/>
                  <a:gd name="T4" fmla="*/ 399 w 399"/>
                  <a:gd name="T5" fmla="*/ 106 h 423"/>
                  <a:gd name="T6" fmla="*/ 200 w 399"/>
                  <a:gd name="T7" fmla="*/ 0 h 423"/>
                  <a:gd name="T8" fmla="*/ 0 w 399"/>
                  <a:gd name="T9" fmla="*/ 106 h 423"/>
                  <a:gd name="T10" fmla="*/ 0 w 399"/>
                  <a:gd name="T11" fmla="*/ 318 h 423"/>
                  <a:gd name="T12" fmla="*/ 200 w 399"/>
                  <a:gd name="T13" fmla="*/ 423 h 423"/>
                  <a:gd name="T14" fmla="*/ 201 w 399"/>
                  <a:gd name="T15" fmla="*/ 417 h 423"/>
                  <a:gd name="T16" fmla="*/ 5 w 399"/>
                  <a:gd name="T17" fmla="*/ 313 h 423"/>
                  <a:gd name="T18" fmla="*/ 6 w 399"/>
                  <a:gd name="T19" fmla="*/ 316 h 423"/>
                  <a:gd name="T20" fmla="*/ 6 w 399"/>
                  <a:gd name="T21" fmla="*/ 108 h 423"/>
                  <a:gd name="T22" fmla="*/ 5 w 399"/>
                  <a:gd name="T23" fmla="*/ 111 h 423"/>
                  <a:gd name="T24" fmla="*/ 201 w 399"/>
                  <a:gd name="T25" fmla="*/ 7 h 423"/>
                  <a:gd name="T26" fmla="*/ 198 w 399"/>
                  <a:gd name="T27" fmla="*/ 7 h 423"/>
                  <a:gd name="T28" fmla="*/ 394 w 399"/>
                  <a:gd name="T29" fmla="*/ 111 h 423"/>
                  <a:gd name="T30" fmla="*/ 393 w 399"/>
                  <a:gd name="T31" fmla="*/ 108 h 423"/>
                  <a:gd name="T32" fmla="*/ 393 w 399"/>
                  <a:gd name="T33" fmla="*/ 316 h 423"/>
                  <a:gd name="T34" fmla="*/ 394 w 399"/>
                  <a:gd name="T35" fmla="*/ 313 h 423"/>
                  <a:gd name="T36" fmla="*/ 198 w 399"/>
                  <a:gd name="T37" fmla="*/ 417 h 423"/>
                  <a:gd name="T38" fmla="*/ 201 w 399"/>
                  <a:gd name="T39" fmla="*/ 417 h 423"/>
                  <a:gd name="T40" fmla="*/ 200 w 399"/>
                  <a:gd name="T41" fmla="*/ 423 h 423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399"/>
                  <a:gd name="T64" fmla="*/ 0 h 423"/>
                  <a:gd name="T65" fmla="*/ 399 w 399"/>
                  <a:gd name="T66" fmla="*/ 423 h 423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399" h="423">
                    <a:moveTo>
                      <a:pt x="200" y="423"/>
                    </a:moveTo>
                    <a:lnTo>
                      <a:pt x="399" y="318"/>
                    </a:lnTo>
                    <a:lnTo>
                      <a:pt x="399" y="106"/>
                    </a:lnTo>
                    <a:lnTo>
                      <a:pt x="200" y="0"/>
                    </a:lnTo>
                    <a:lnTo>
                      <a:pt x="0" y="106"/>
                    </a:lnTo>
                    <a:lnTo>
                      <a:pt x="0" y="318"/>
                    </a:lnTo>
                    <a:lnTo>
                      <a:pt x="200" y="423"/>
                    </a:lnTo>
                    <a:lnTo>
                      <a:pt x="201" y="417"/>
                    </a:lnTo>
                    <a:lnTo>
                      <a:pt x="5" y="313"/>
                    </a:lnTo>
                    <a:lnTo>
                      <a:pt x="6" y="316"/>
                    </a:lnTo>
                    <a:lnTo>
                      <a:pt x="6" y="108"/>
                    </a:lnTo>
                    <a:lnTo>
                      <a:pt x="5" y="111"/>
                    </a:lnTo>
                    <a:lnTo>
                      <a:pt x="201" y="7"/>
                    </a:lnTo>
                    <a:lnTo>
                      <a:pt x="198" y="7"/>
                    </a:lnTo>
                    <a:lnTo>
                      <a:pt x="394" y="111"/>
                    </a:lnTo>
                    <a:lnTo>
                      <a:pt x="393" y="108"/>
                    </a:lnTo>
                    <a:lnTo>
                      <a:pt x="393" y="316"/>
                    </a:lnTo>
                    <a:lnTo>
                      <a:pt x="394" y="313"/>
                    </a:lnTo>
                    <a:lnTo>
                      <a:pt x="198" y="417"/>
                    </a:lnTo>
                    <a:lnTo>
                      <a:pt x="201" y="417"/>
                    </a:lnTo>
                    <a:lnTo>
                      <a:pt x="200" y="423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393" name="Freeform 393"/>
              <p:cNvSpPr>
                <a:spLocks/>
              </p:cNvSpPr>
              <p:nvPr/>
            </p:nvSpPr>
            <p:spPr bwMode="auto">
              <a:xfrm>
                <a:off x="3417" y="2237"/>
                <a:ext cx="395" cy="419"/>
              </a:xfrm>
              <a:custGeom>
                <a:avLst/>
                <a:gdLst>
                  <a:gd name="T0" fmla="*/ 11 w 395"/>
                  <a:gd name="T1" fmla="*/ 101 h 419"/>
                  <a:gd name="T2" fmla="*/ 31 w 395"/>
                  <a:gd name="T3" fmla="*/ 91 h 419"/>
                  <a:gd name="T4" fmla="*/ 48 w 395"/>
                  <a:gd name="T5" fmla="*/ 80 h 419"/>
                  <a:gd name="T6" fmla="*/ 82 w 395"/>
                  <a:gd name="T7" fmla="*/ 63 h 419"/>
                  <a:gd name="T8" fmla="*/ 99 w 395"/>
                  <a:gd name="T9" fmla="*/ 52 h 419"/>
                  <a:gd name="T10" fmla="*/ 120 w 395"/>
                  <a:gd name="T11" fmla="*/ 42 h 419"/>
                  <a:gd name="T12" fmla="*/ 130 w 395"/>
                  <a:gd name="T13" fmla="*/ 36 h 419"/>
                  <a:gd name="T14" fmla="*/ 161 w 395"/>
                  <a:gd name="T15" fmla="*/ 20 h 419"/>
                  <a:gd name="T16" fmla="*/ 181 w 395"/>
                  <a:gd name="T17" fmla="*/ 8 h 419"/>
                  <a:gd name="T18" fmla="*/ 202 w 395"/>
                  <a:gd name="T19" fmla="*/ 1 h 419"/>
                  <a:gd name="T20" fmla="*/ 211 w 395"/>
                  <a:gd name="T21" fmla="*/ 8 h 419"/>
                  <a:gd name="T22" fmla="*/ 223 w 395"/>
                  <a:gd name="T23" fmla="*/ 12 h 419"/>
                  <a:gd name="T24" fmla="*/ 231 w 395"/>
                  <a:gd name="T25" fmla="*/ 19 h 419"/>
                  <a:gd name="T26" fmla="*/ 243 w 395"/>
                  <a:gd name="T27" fmla="*/ 23 h 419"/>
                  <a:gd name="T28" fmla="*/ 252 w 395"/>
                  <a:gd name="T29" fmla="*/ 30 h 419"/>
                  <a:gd name="T30" fmla="*/ 264 w 395"/>
                  <a:gd name="T31" fmla="*/ 34 h 419"/>
                  <a:gd name="T32" fmla="*/ 272 w 395"/>
                  <a:gd name="T33" fmla="*/ 41 h 419"/>
                  <a:gd name="T34" fmla="*/ 284 w 395"/>
                  <a:gd name="T35" fmla="*/ 45 h 419"/>
                  <a:gd name="T36" fmla="*/ 293 w 395"/>
                  <a:gd name="T37" fmla="*/ 52 h 419"/>
                  <a:gd name="T38" fmla="*/ 305 w 395"/>
                  <a:gd name="T39" fmla="*/ 56 h 419"/>
                  <a:gd name="T40" fmla="*/ 315 w 395"/>
                  <a:gd name="T41" fmla="*/ 64 h 419"/>
                  <a:gd name="T42" fmla="*/ 325 w 395"/>
                  <a:gd name="T43" fmla="*/ 67 h 419"/>
                  <a:gd name="T44" fmla="*/ 335 w 395"/>
                  <a:gd name="T45" fmla="*/ 75 h 419"/>
                  <a:gd name="T46" fmla="*/ 346 w 395"/>
                  <a:gd name="T47" fmla="*/ 78 h 419"/>
                  <a:gd name="T48" fmla="*/ 356 w 395"/>
                  <a:gd name="T49" fmla="*/ 86 h 419"/>
                  <a:gd name="T50" fmla="*/ 368 w 395"/>
                  <a:gd name="T51" fmla="*/ 91 h 419"/>
                  <a:gd name="T52" fmla="*/ 376 w 395"/>
                  <a:gd name="T53" fmla="*/ 97 h 419"/>
                  <a:gd name="T54" fmla="*/ 388 w 395"/>
                  <a:gd name="T55" fmla="*/ 102 h 419"/>
                  <a:gd name="T56" fmla="*/ 395 w 395"/>
                  <a:gd name="T57" fmla="*/ 315 h 419"/>
                  <a:gd name="T58" fmla="*/ 375 w 395"/>
                  <a:gd name="T59" fmla="*/ 325 h 419"/>
                  <a:gd name="T60" fmla="*/ 354 w 395"/>
                  <a:gd name="T61" fmla="*/ 337 h 419"/>
                  <a:gd name="T62" fmla="*/ 330 w 395"/>
                  <a:gd name="T63" fmla="*/ 348 h 419"/>
                  <a:gd name="T64" fmla="*/ 310 w 395"/>
                  <a:gd name="T65" fmla="*/ 361 h 419"/>
                  <a:gd name="T66" fmla="*/ 286 w 395"/>
                  <a:gd name="T67" fmla="*/ 372 h 419"/>
                  <a:gd name="T68" fmla="*/ 269 w 395"/>
                  <a:gd name="T69" fmla="*/ 383 h 419"/>
                  <a:gd name="T70" fmla="*/ 245 w 395"/>
                  <a:gd name="T71" fmla="*/ 394 h 419"/>
                  <a:gd name="T72" fmla="*/ 231 w 395"/>
                  <a:gd name="T73" fmla="*/ 403 h 419"/>
                  <a:gd name="T74" fmla="*/ 207 w 395"/>
                  <a:gd name="T75" fmla="*/ 414 h 419"/>
                  <a:gd name="T76" fmla="*/ 195 w 395"/>
                  <a:gd name="T77" fmla="*/ 418 h 419"/>
                  <a:gd name="T78" fmla="*/ 183 w 395"/>
                  <a:gd name="T79" fmla="*/ 413 h 419"/>
                  <a:gd name="T80" fmla="*/ 175 w 395"/>
                  <a:gd name="T81" fmla="*/ 407 h 419"/>
                  <a:gd name="T82" fmla="*/ 164 w 395"/>
                  <a:gd name="T83" fmla="*/ 403 h 419"/>
                  <a:gd name="T84" fmla="*/ 154 w 395"/>
                  <a:gd name="T85" fmla="*/ 396 h 419"/>
                  <a:gd name="T86" fmla="*/ 144 w 395"/>
                  <a:gd name="T87" fmla="*/ 392 h 419"/>
                  <a:gd name="T88" fmla="*/ 135 w 395"/>
                  <a:gd name="T89" fmla="*/ 386 h 419"/>
                  <a:gd name="T90" fmla="*/ 123 w 395"/>
                  <a:gd name="T91" fmla="*/ 381 h 419"/>
                  <a:gd name="T92" fmla="*/ 115 w 395"/>
                  <a:gd name="T93" fmla="*/ 375 h 419"/>
                  <a:gd name="T94" fmla="*/ 103 w 395"/>
                  <a:gd name="T95" fmla="*/ 370 h 419"/>
                  <a:gd name="T96" fmla="*/ 94 w 395"/>
                  <a:gd name="T97" fmla="*/ 364 h 419"/>
                  <a:gd name="T98" fmla="*/ 82 w 395"/>
                  <a:gd name="T99" fmla="*/ 359 h 419"/>
                  <a:gd name="T100" fmla="*/ 74 w 395"/>
                  <a:gd name="T101" fmla="*/ 353 h 419"/>
                  <a:gd name="T102" fmla="*/ 62 w 395"/>
                  <a:gd name="T103" fmla="*/ 348 h 419"/>
                  <a:gd name="T104" fmla="*/ 53 w 395"/>
                  <a:gd name="T105" fmla="*/ 342 h 419"/>
                  <a:gd name="T106" fmla="*/ 43 w 395"/>
                  <a:gd name="T107" fmla="*/ 339 h 419"/>
                  <a:gd name="T108" fmla="*/ 33 w 395"/>
                  <a:gd name="T109" fmla="*/ 331 h 419"/>
                  <a:gd name="T110" fmla="*/ 23 w 395"/>
                  <a:gd name="T111" fmla="*/ 328 h 419"/>
                  <a:gd name="T112" fmla="*/ 14 w 395"/>
                  <a:gd name="T113" fmla="*/ 321 h 419"/>
                  <a:gd name="T114" fmla="*/ 2 w 395"/>
                  <a:gd name="T115" fmla="*/ 317 h 419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w 395"/>
                  <a:gd name="T175" fmla="*/ 0 h 419"/>
                  <a:gd name="T176" fmla="*/ 395 w 395"/>
                  <a:gd name="T177" fmla="*/ 419 h 419"/>
                </a:gdLst>
                <a:ahLst/>
                <a:cxnLst>
                  <a:cxn ang="T116">
                    <a:pos x="T0" y="T1"/>
                  </a:cxn>
                  <a:cxn ang="T117">
                    <a:pos x="T2" y="T3"/>
                  </a:cxn>
                  <a:cxn ang="T118">
                    <a:pos x="T4" y="T5"/>
                  </a:cxn>
                  <a:cxn ang="T119">
                    <a:pos x="T6" y="T7"/>
                  </a:cxn>
                  <a:cxn ang="T120">
                    <a:pos x="T8" y="T9"/>
                  </a:cxn>
                  <a:cxn ang="T121">
                    <a:pos x="T10" y="T11"/>
                  </a:cxn>
                  <a:cxn ang="T122">
                    <a:pos x="T12" y="T13"/>
                  </a:cxn>
                  <a:cxn ang="T123">
                    <a:pos x="T14" y="T15"/>
                  </a:cxn>
                  <a:cxn ang="T124">
                    <a:pos x="T16" y="T17"/>
                  </a:cxn>
                  <a:cxn ang="T125">
                    <a:pos x="T18" y="T19"/>
                  </a:cxn>
                  <a:cxn ang="T126">
                    <a:pos x="T20" y="T21"/>
                  </a:cxn>
                  <a:cxn ang="T127">
                    <a:pos x="T22" y="T23"/>
                  </a:cxn>
                  <a:cxn ang="T128">
                    <a:pos x="T24" y="T25"/>
                  </a:cxn>
                  <a:cxn ang="T129">
                    <a:pos x="T26" y="T27"/>
                  </a:cxn>
                  <a:cxn ang="T130">
                    <a:pos x="T28" y="T29"/>
                  </a:cxn>
                  <a:cxn ang="T131">
                    <a:pos x="T30" y="T31"/>
                  </a:cxn>
                  <a:cxn ang="T132">
                    <a:pos x="T32" y="T33"/>
                  </a:cxn>
                  <a:cxn ang="T133">
                    <a:pos x="T34" y="T35"/>
                  </a:cxn>
                  <a:cxn ang="T134">
                    <a:pos x="T36" y="T37"/>
                  </a:cxn>
                  <a:cxn ang="T135">
                    <a:pos x="T38" y="T39"/>
                  </a:cxn>
                  <a:cxn ang="T136">
                    <a:pos x="T40" y="T41"/>
                  </a:cxn>
                  <a:cxn ang="T137">
                    <a:pos x="T42" y="T43"/>
                  </a:cxn>
                  <a:cxn ang="T138">
                    <a:pos x="T44" y="T45"/>
                  </a:cxn>
                  <a:cxn ang="T139">
                    <a:pos x="T46" y="T47"/>
                  </a:cxn>
                  <a:cxn ang="T140">
                    <a:pos x="T48" y="T49"/>
                  </a:cxn>
                  <a:cxn ang="T141">
                    <a:pos x="T50" y="T51"/>
                  </a:cxn>
                  <a:cxn ang="T142">
                    <a:pos x="T52" y="T53"/>
                  </a:cxn>
                  <a:cxn ang="T143">
                    <a:pos x="T54" y="T55"/>
                  </a:cxn>
                  <a:cxn ang="T144">
                    <a:pos x="T56" y="T57"/>
                  </a:cxn>
                  <a:cxn ang="T145">
                    <a:pos x="T58" y="T59"/>
                  </a:cxn>
                  <a:cxn ang="T146">
                    <a:pos x="T60" y="T61"/>
                  </a:cxn>
                  <a:cxn ang="T147">
                    <a:pos x="T62" y="T63"/>
                  </a:cxn>
                  <a:cxn ang="T148">
                    <a:pos x="T64" y="T65"/>
                  </a:cxn>
                  <a:cxn ang="T149">
                    <a:pos x="T66" y="T67"/>
                  </a:cxn>
                  <a:cxn ang="T150">
                    <a:pos x="T68" y="T69"/>
                  </a:cxn>
                  <a:cxn ang="T151">
                    <a:pos x="T70" y="T71"/>
                  </a:cxn>
                  <a:cxn ang="T152">
                    <a:pos x="T72" y="T73"/>
                  </a:cxn>
                  <a:cxn ang="T153">
                    <a:pos x="T74" y="T75"/>
                  </a:cxn>
                  <a:cxn ang="T154">
                    <a:pos x="T76" y="T77"/>
                  </a:cxn>
                  <a:cxn ang="T155">
                    <a:pos x="T78" y="T79"/>
                  </a:cxn>
                  <a:cxn ang="T156">
                    <a:pos x="T80" y="T81"/>
                  </a:cxn>
                  <a:cxn ang="T157">
                    <a:pos x="T82" y="T83"/>
                  </a:cxn>
                  <a:cxn ang="T158">
                    <a:pos x="T84" y="T85"/>
                  </a:cxn>
                  <a:cxn ang="T159">
                    <a:pos x="T86" y="T87"/>
                  </a:cxn>
                  <a:cxn ang="T160">
                    <a:pos x="T88" y="T89"/>
                  </a:cxn>
                  <a:cxn ang="T161">
                    <a:pos x="T90" y="T91"/>
                  </a:cxn>
                  <a:cxn ang="T162">
                    <a:pos x="T92" y="T93"/>
                  </a:cxn>
                  <a:cxn ang="T163">
                    <a:pos x="T94" y="T95"/>
                  </a:cxn>
                  <a:cxn ang="T164">
                    <a:pos x="T96" y="T97"/>
                  </a:cxn>
                  <a:cxn ang="T165">
                    <a:pos x="T98" y="T99"/>
                  </a:cxn>
                  <a:cxn ang="T166">
                    <a:pos x="T100" y="T101"/>
                  </a:cxn>
                  <a:cxn ang="T167">
                    <a:pos x="T102" y="T103"/>
                  </a:cxn>
                  <a:cxn ang="T168">
                    <a:pos x="T104" y="T105"/>
                  </a:cxn>
                  <a:cxn ang="T169">
                    <a:pos x="T106" y="T107"/>
                  </a:cxn>
                  <a:cxn ang="T170">
                    <a:pos x="T108" y="T109"/>
                  </a:cxn>
                  <a:cxn ang="T171">
                    <a:pos x="T110" y="T111"/>
                  </a:cxn>
                  <a:cxn ang="T172">
                    <a:pos x="T112" y="T113"/>
                  </a:cxn>
                  <a:cxn ang="T173">
                    <a:pos x="T114" y="T115"/>
                  </a:cxn>
                </a:cxnLst>
                <a:rect l="T174" t="T175" r="T176" b="T177"/>
                <a:pathLst>
                  <a:path w="395" h="419">
                    <a:moveTo>
                      <a:pt x="0" y="105"/>
                    </a:moveTo>
                    <a:lnTo>
                      <a:pt x="7" y="104"/>
                    </a:lnTo>
                    <a:lnTo>
                      <a:pt x="7" y="102"/>
                    </a:lnTo>
                    <a:lnTo>
                      <a:pt x="11" y="102"/>
                    </a:lnTo>
                    <a:lnTo>
                      <a:pt x="11" y="101"/>
                    </a:lnTo>
                    <a:lnTo>
                      <a:pt x="21" y="96"/>
                    </a:lnTo>
                    <a:lnTo>
                      <a:pt x="21" y="94"/>
                    </a:lnTo>
                    <a:lnTo>
                      <a:pt x="28" y="93"/>
                    </a:lnTo>
                    <a:lnTo>
                      <a:pt x="28" y="91"/>
                    </a:lnTo>
                    <a:lnTo>
                      <a:pt x="31" y="91"/>
                    </a:lnTo>
                    <a:lnTo>
                      <a:pt x="31" y="90"/>
                    </a:lnTo>
                    <a:lnTo>
                      <a:pt x="41" y="85"/>
                    </a:lnTo>
                    <a:lnTo>
                      <a:pt x="41" y="83"/>
                    </a:lnTo>
                    <a:lnTo>
                      <a:pt x="48" y="82"/>
                    </a:lnTo>
                    <a:lnTo>
                      <a:pt x="48" y="80"/>
                    </a:lnTo>
                    <a:lnTo>
                      <a:pt x="62" y="74"/>
                    </a:lnTo>
                    <a:lnTo>
                      <a:pt x="62" y="72"/>
                    </a:lnTo>
                    <a:lnTo>
                      <a:pt x="69" y="71"/>
                    </a:lnTo>
                    <a:lnTo>
                      <a:pt x="69" y="69"/>
                    </a:lnTo>
                    <a:lnTo>
                      <a:pt x="82" y="63"/>
                    </a:lnTo>
                    <a:lnTo>
                      <a:pt x="82" y="61"/>
                    </a:lnTo>
                    <a:lnTo>
                      <a:pt x="89" y="60"/>
                    </a:lnTo>
                    <a:lnTo>
                      <a:pt x="89" y="58"/>
                    </a:lnTo>
                    <a:lnTo>
                      <a:pt x="99" y="53"/>
                    </a:lnTo>
                    <a:lnTo>
                      <a:pt x="99" y="52"/>
                    </a:lnTo>
                    <a:lnTo>
                      <a:pt x="106" y="50"/>
                    </a:lnTo>
                    <a:lnTo>
                      <a:pt x="106" y="49"/>
                    </a:lnTo>
                    <a:lnTo>
                      <a:pt x="110" y="49"/>
                    </a:lnTo>
                    <a:lnTo>
                      <a:pt x="110" y="47"/>
                    </a:lnTo>
                    <a:lnTo>
                      <a:pt x="120" y="42"/>
                    </a:lnTo>
                    <a:lnTo>
                      <a:pt x="120" y="41"/>
                    </a:lnTo>
                    <a:lnTo>
                      <a:pt x="127" y="39"/>
                    </a:lnTo>
                    <a:lnTo>
                      <a:pt x="127" y="37"/>
                    </a:lnTo>
                    <a:lnTo>
                      <a:pt x="130" y="37"/>
                    </a:lnTo>
                    <a:lnTo>
                      <a:pt x="130" y="36"/>
                    </a:lnTo>
                    <a:lnTo>
                      <a:pt x="140" y="31"/>
                    </a:lnTo>
                    <a:lnTo>
                      <a:pt x="140" y="30"/>
                    </a:lnTo>
                    <a:lnTo>
                      <a:pt x="147" y="28"/>
                    </a:lnTo>
                    <a:lnTo>
                      <a:pt x="147" y="26"/>
                    </a:lnTo>
                    <a:lnTo>
                      <a:pt x="161" y="20"/>
                    </a:lnTo>
                    <a:lnTo>
                      <a:pt x="161" y="19"/>
                    </a:lnTo>
                    <a:lnTo>
                      <a:pt x="168" y="17"/>
                    </a:lnTo>
                    <a:lnTo>
                      <a:pt x="168" y="15"/>
                    </a:lnTo>
                    <a:lnTo>
                      <a:pt x="181" y="9"/>
                    </a:lnTo>
                    <a:lnTo>
                      <a:pt x="181" y="8"/>
                    </a:lnTo>
                    <a:lnTo>
                      <a:pt x="188" y="6"/>
                    </a:lnTo>
                    <a:lnTo>
                      <a:pt x="188" y="4"/>
                    </a:lnTo>
                    <a:lnTo>
                      <a:pt x="199" y="0"/>
                    </a:lnTo>
                    <a:lnTo>
                      <a:pt x="199" y="1"/>
                    </a:lnTo>
                    <a:lnTo>
                      <a:pt x="202" y="1"/>
                    </a:lnTo>
                    <a:lnTo>
                      <a:pt x="202" y="3"/>
                    </a:lnTo>
                    <a:lnTo>
                      <a:pt x="205" y="3"/>
                    </a:lnTo>
                    <a:lnTo>
                      <a:pt x="207" y="6"/>
                    </a:lnTo>
                    <a:lnTo>
                      <a:pt x="211" y="6"/>
                    </a:lnTo>
                    <a:lnTo>
                      <a:pt x="211" y="8"/>
                    </a:lnTo>
                    <a:lnTo>
                      <a:pt x="214" y="8"/>
                    </a:lnTo>
                    <a:lnTo>
                      <a:pt x="216" y="11"/>
                    </a:lnTo>
                    <a:lnTo>
                      <a:pt x="219" y="11"/>
                    </a:lnTo>
                    <a:lnTo>
                      <a:pt x="219" y="12"/>
                    </a:lnTo>
                    <a:lnTo>
                      <a:pt x="223" y="12"/>
                    </a:lnTo>
                    <a:lnTo>
                      <a:pt x="223" y="14"/>
                    </a:lnTo>
                    <a:lnTo>
                      <a:pt x="226" y="14"/>
                    </a:lnTo>
                    <a:lnTo>
                      <a:pt x="228" y="17"/>
                    </a:lnTo>
                    <a:lnTo>
                      <a:pt x="231" y="17"/>
                    </a:lnTo>
                    <a:lnTo>
                      <a:pt x="231" y="19"/>
                    </a:lnTo>
                    <a:lnTo>
                      <a:pt x="234" y="19"/>
                    </a:lnTo>
                    <a:lnTo>
                      <a:pt x="236" y="22"/>
                    </a:lnTo>
                    <a:lnTo>
                      <a:pt x="240" y="22"/>
                    </a:lnTo>
                    <a:lnTo>
                      <a:pt x="240" y="23"/>
                    </a:lnTo>
                    <a:lnTo>
                      <a:pt x="243" y="23"/>
                    </a:lnTo>
                    <a:lnTo>
                      <a:pt x="243" y="25"/>
                    </a:lnTo>
                    <a:lnTo>
                      <a:pt x="246" y="25"/>
                    </a:lnTo>
                    <a:lnTo>
                      <a:pt x="248" y="28"/>
                    </a:lnTo>
                    <a:lnTo>
                      <a:pt x="252" y="28"/>
                    </a:lnTo>
                    <a:lnTo>
                      <a:pt x="252" y="30"/>
                    </a:lnTo>
                    <a:lnTo>
                      <a:pt x="255" y="30"/>
                    </a:lnTo>
                    <a:lnTo>
                      <a:pt x="257" y="33"/>
                    </a:lnTo>
                    <a:lnTo>
                      <a:pt x="260" y="33"/>
                    </a:lnTo>
                    <a:lnTo>
                      <a:pt x="260" y="34"/>
                    </a:lnTo>
                    <a:lnTo>
                      <a:pt x="264" y="34"/>
                    </a:lnTo>
                    <a:lnTo>
                      <a:pt x="265" y="37"/>
                    </a:lnTo>
                    <a:lnTo>
                      <a:pt x="269" y="37"/>
                    </a:lnTo>
                    <a:lnTo>
                      <a:pt x="269" y="39"/>
                    </a:lnTo>
                    <a:lnTo>
                      <a:pt x="272" y="39"/>
                    </a:lnTo>
                    <a:lnTo>
                      <a:pt x="272" y="41"/>
                    </a:lnTo>
                    <a:lnTo>
                      <a:pt x="275" y="41"/>
                    </a:lnTo>
                    <a:lnTo>
                      <a:pt x="277" y="44"/>
                    </a:lnTo>
                    <a:lnTo>
                      <a:pt x="281" y="44"/>
                    </a:lnTo>
                    <a:lnTo>
                      <a:pt x="281" y="45"/>
                    </a:lnTo>
                    <a:lnTo>
                      <a:pt x="284" y="45"/>
                    </a:lnTo>
                    <a:lnTo>
                      <a:pt x="286" y="49"/>
                    </a:lnTo>
                    <a:lnTo>
                      <a:pt x="289" y="49"/>
                    </a:lnTo>
                    <a:lnTo>
                      <a:pt x="289" y="50"/>
                    </a:lnTo>
                    <a:lnTo>
                      <a:pt x="293" y="50"/>
                    </a:lnTo>
                    <a:lnTo>
                      <a:pt x="293" y="52"/>
                    </a:lnTo>
                    <a:lnTo>
                      <a:pt x="296" y="52"/>
                    </a:lnTo>
                    <a:lnTo>
                      <a:pt x="298" y="55"/>
                    </a:lnTo>
                    <a:lnTo>
                      <a:pt x="301" y="55"/>
                    </a:lnTo>
                    <a:lnTo>
                      <a:pt x="301" y="56"/>
                    </a:lnTo>
                    <a:lnTo>
                      <a:pt x="305" y="56"/>
                    </a:lnTo>
                    <a:lnTo>
                      <a:pt x="306" y="60"/>
                    </a:lnTo>
                    <a:lnTo>
                      <a:pt x="310" y="60"/>
                    </a:lnTo>
                    <a:lnTo>
                      <a:pt x="310" y="61"/>
                    </a:lnTo>
                    <a:lnTo>
                      <a:pt x="313" y="61"/>
                    </a:lnTo>
                    <a:lnTo>
                      <a:pt x="315" y="64"/>
                    </a:lnTo>
                    <a:lnTo>
                      <a:pt x="318" y="64"/>
                    </a:lnTo>
                    <a:lnTo>
                      <a:pt x="318" y="66"/>
                    </a:lnTo>
                    <a:lnTo>
                      <a:pt x="322" y="66"/>
                    </a:lnTo>
                    <a:lnTo>
                      <a:pt x="322" y="67"/>
                    </a:lnTo>
                    <a:lnTo>
                      <a:pt x="325" y="67"/>
                    </a:lnTo>
                    <a:lnTo>
                      <a:pt x="327" y="71"/>
                    </a:lnTo>
                    <a:lnTo>
                      <a:pt x="330" y="71"/>
                    </a:lnTo>
                    <a:lnTo>
                      <a:pt x="330" y="72"/>
                    </a:lnTo>
                    <a:lnTo>
                      <a:pt x="334" y="72"/>
                    </a:lnTo>
                    <a:lnTo>
                      <a:pt x="335" y="75"/>
                    </a:lnTo>
                    <a:lnTo>
                      <a:pt x="339" y="75"/>
                    </a:lnTo>
                    <a:lnTo>
                      <a:pt x="339" y="77"/>
                    </a:lnTo>
                    <a:lnTo>
                      <a:pt x="342" y="77"/>
                    </a:lnTo>
                    <a:lnTo>
                      <a:pt x="342" y="78"/>
                    </a:lnTo>
                    <a:lnTo>
                      <a:pt x="346" y="78"/>
                    </a:lnTo>
                    <a:lnTo>
                      <a:pt x="347" y="82"/>
                    </a:lnTo>
                    <a:lnTo>
                      <a:pt x="351" y="82"/>
                    </a:lnTo>
                    <a:lnTo>
                      <a:pt x="351" y="83"/>
                    </a:lnTo>
                    <a:lnTo>
                      <a:pt x="354" y="83"/>
                    </a:lnTo>
                    <a:lnTo>
                      <a:pt x="356" y="86"/>
                    </a:lnTo>
                    <a:lnTo>
                      <a:pt x="359" y="86"/>
                    </a:lnTo>
                    <a:lnTo>
                      <a:pt x="359" y="88"/>
                    </a:lnTo>
                    <a:lnTo>
                      <a:pt x="363" y="88"/>
                    </a:lnTo>
                    <a:lnTo>
                      <a:pt x="364" y="91"/>
                    </a:lnTo>
                    <a:lnTo>
                      <a:pt x="368" y="91"/>
                    </a:lnTo>
                    <a:lnTo>
                      <a:pt x="368" y="93"/>
                    </a:lnTo>
                    <a:lnTo>
                      <a:pt x="371" y="93"/>
                    </a:lnTo>
                    <a:lnTo>
                      <a:pt x="371" y="94"/>
                    </a:lnTo>
                    <a:lnTo>
                      <a:pt x="375" y="94"/>
                    </a:lnTo>
                    <a:lnTo>
                      <a:pt x="376" y="97"/>
                    </a:lnTo>
                    <a:lnTo>
                      <a:pt x="380" y="97"/>
                    </a:lnTo>
                    <a:lnTo>
                      <a:pt x="380" y="99"/>
                    </a:lnTo>
                    <a:lnTo>
                      <a:pt x="383" y="99"/>
                    </a:lnTo>
                    <a:lnTo>
                      <a:pt x="385" y="102"/>
                    </a:lnTo>
                    <a:lnTo>
                      <a:pt x="388" y="102"/>
                    </a:lnTo>
                    <a:lnTo>
                      <a:pt x="388" y="104"/>
                    </a:lnTo>
                    <a:lnTo>
                      <a:pt x="392" y="104"/>
                    </a:lnTo>
                    <a:lnTo>
                      <a:pt x="392" y="105"/>
                    </a:lnTo>
                    <a:lnTo>
                      <a:pt x="395" y="105"/>
                    </a:lnTo>
                    <a:lnTo>
                      <a:pt x="395" y="315"/>
                    </a:lnTo>
                    <a:lnTo>
                      <a:pt x="385" y="320"/>
                    </a:lnTo>
                    <a:lnTo>
                      <a:pt x="385" y="321"/>
                    </a:lnTo>
                    <a:lnTo>
                      <a:pt x="378" y="323"/>
                    </a:lnTo>
                    <a:lnTo>
                      <a:pt x="378" y="325"/>
                    </a:lnTo>
                    <a:lnTo>
                      <a:pt x="375" y="325"/>
                    </a:lnTo>
                    <a:lnTo>
                      <a:pt x="375" y="326"/>
                    </a:lnTo>
                    <a:lnTo>
                      <a:pt x="361" y="332"/>
                    </a:lnTo>
                    <a:lnTo>
                      <a:pt x="361" y="334"/>
                    </a:lnTo>
                    <a:lnTo>
                      <a:pt x="354" y="336"/>
                    </a:lnTo>
                    <a:lnTo>
                      <a:pt x="354" y="337"/>
                    </a:lnTo>
                    <a:lnTo>
                      <a:pt x="340" y="344"/>
                    </a:lnTo>
                    <a:lnTo>
                      <a:pt x="340" y="345"/>
                    </a:lnTo>
                    <a:lnTo>
                      <a:pt x="334" y="347"/>
                    </a:lnTo>
                    <a:lnTo>
                      <a:pt x="334" y="348"/>
                    </a:lnTo>
                    <a:lnTo>
                      <a:pt x="330" y="348"/>
                    </a:lnTo>
                    <a:lnTo>
                      <a:pt x="330" y="350"/>
                    </a:lnTo>
                    <a:lnTo>
                      <a:pt x="316" y="356"/>
                    </a:lnTo>
                    <a:lnTo>
                      <a:pt x="316" y="358"/>
                    </a:lnTo>
                    <a:lnTo>
                      <a:pt x="310" y="359"/>
                    </a:lnTo>
                    <a:lnTo>
                      <a:pt x="310" y="361"/>
                    </a:lnTo>
                    <a:lnTo>
                      <a:pt x="296" y="367"/>
                    </a:lnTo>
                    <a:lnTo>
                      <a:pt x="296" y="369"/>
                    </a:lnTo>
                    <a:lnTo>
                      <a:pt x="289" y="370"/>
                    </a:lnTo>
                    <a:lnTo>
                      <a:pt x="289" y="372"/>
                    </a:lnTo>
                    <a:lnTo>
                      <a:pt x="286" y="372"/>
                    </a:lnTo>
                    <a:lnTo>
                      <a:pt x="286" y="373"/>
                    </a:lnTo>
                    <a:lnTo>
                      <a:pt x="275" y="378"/>
                    </a:lnTo>
                    <a:lnTo>
                      <a:pt x="275" y="380"/>
                    </a:lnTo>
                    <a:lnTo>
                      <a:pt x="269" y="381"/>
                    </a:lnTo>
                    <a:lnTo>
                      <a:pt x="269" y="383"/>
                    </a:lnTo>
                    <a:lnTo>
                      <a:pt x="265" y="383"/>
                    </a:lnTo>
                    <a:lnTo>
                      <a:pt x="265" y="385"/>
                    </a:lnTo>
                    <a:lnTo>
                      <a:pt x="252" y="391"/>
                    </a:lnTo>
                    <a:lnTo>
                      <a:pt x="252" y="392"/>
                    </a:lnTo>
                    <a:lnTo>
                      <a:pt x="245" y="394"/>
                    </a:lnTo>
                    <a:lnTo>
                      <a:pt x="245" y="396"/>
                    </a:lnTo>
                    <a:lnTo>
                      <a:pt x="241" y="396"/>
                    </a:lnTo>
                    <a:lnTo>
                      <a:pt x="241" y="397"/>
                    </a:lnTo>
                    <a:lnTo>
                      <a:pt x="231" y="402"/>
                    </a:lnTo>
                    <a:lnTo>
                      <a:pt x="231" y="403"/>
                    </a:lnTo>
                    <a:lnTo>
                      <a:pt x="224" y="405"/>
                    </a:lnTo>
                    <a:lnTo>
                      <a:pt x="224" y="407"/>
                    </a:lnTo>
                    <a:lnTo>
                      <a:pt x="221" y="407"/>
                    </a:lnTo>
                    <a:lnTo>
                      <a:pt x="221" y="408"/>
                    </a:lnTo>
                    <a:lnTo>
                      <a:pt x="207" y="414"/>
                    </a:lnTo>
                    <a:lnTo>
                      <a:pt x="207" y="416"/>
                    </a:lnTo>
                    <a:lnTo>
                      <a:pt x="200" y="418"/>
                    </a:lnTo>
                    <a:lnTo>
                      <a:pt x="200" y="419"/>
                    </a:lnTo>
                    <a:lnTo>
                      <a:pt x="195" y="419"/>
                    </a:lnTo>
                    <a:lnTo>
                      <a:pt x="195" y="418"/>
                    </a:lnTo>
                    <a:lnTo>
                      <a:pt x="192" y="418"/>
                    </a:lnTo>
                    <a:lnTo>
                      <a:pt x="192" y="416"/>
                    </a:lnTo>
                    <a:lnTo>
                      <a:pt x="188" y="416"/>
                    </a:lnTo>
                    <a:lnTo>
                      <a:pt x="187" y="413"/>
                    </a:lnTo>
                    <a:lnTo>
                      <a:pt x="183" y="413"/>
                    </a:lnTo>
                    <a:lnTo>
                      <a:pt x="183" y="411"/>
                    </a:lnTo>
                    <a:lnTo>
                      <a:pt x="180" y="411"/>
                    </a:lnTo>
                    <a:lnTo>
                      <a:pt x="180" y="410"/>
                    </a:lnTo>
                    <a:lnTo>
                      <a:pt x="176" y="410"/>
                    </a:lnTo>
                    <a:lnTo>
                      <a:pt x="175" y="407"/>
                    </a:lnTo>
                    <a:lnTo>
                      <a:pt x="171" y="407"/>
                    </a:lnTo>
                    <a:lnTo>
                      <a:pt x="171" y="405"/>
                    </a:lnTo>
                    <a:lnTo>
                      <a:pt x="168" y="405"/>
                    </a:lnTo>
                    <a:lnTo>
                      <a:pt x="168" y="403"/>
                    </a:lnTo>
                    <a:lnTo>
                      <a:pt x="164" y="403"/>
                    </a:lnTo>
                    <a:lnTo>
                      <a:pt x="163" y="400"/>
                    </a:lnTo>
                    <a:lnTo>
                      <a:pt x="159" y="400"/>
                    </a:lnTo>
                    <a:lnTo>
                      <a:pt x="159" y="399"/>
                    </a:lnTo>
                    <a:lnTo>
                      <a:pt x="156" y="399"/>
                    </a:lnTo>
                    <a:lnTo>
                      <a:pt x="154" y="396"/>
                    </a:lnTo>
                    <a:lnTo>
                      <a:pt x="151" y="396"/>
                    </a:lnTo>
                    <a:lnTo>
                      <a:pt x="151" y="394"/>
                    </a:lnTo>
                    <a:lnTo>
                      <a:pt x="147" y="394"/>
                    </a:lnTo>
                    <a:lnTo>
                      <a:pt x="147" y="392"/>
                    </a:lnTo>
                    <a:lnTo>
                      <a:pt x="144" y="392"/>
                    </a:lnTo>
                    <a:lnTo>
                      <a:pt x="142" y="389"/>
                    </a:lnTo>
                    <a:lnTo>
                      <a:pt x="139" y="389"/>
                    </a:lnTo>
                    <a:lnTo>
                      <a:pt x="139" y="388"/>
                    </a:lnTo>
                    <a:lnTo>
                      <a:pt x="135" y="388"/>
                    </a:lnTo>
                    <a:lnTo>
                      <a:pt x="135" y="386"/>
                    </a:lnTo>
                    <a:lnTo>
                      <a:pt x="132" y="386"/>
                    </a:lnTo>
                    <a:lnTo>
                      <a:pt x="130" y="383"/>
                    </a:lnTo>
                    <a:lnTo>
                      <a:pt x="127" y="383"/>
                    </a:lnTo>
                    <a:lnTo>
                      <a:pt x="127" y="381"/>
                    </a:lnTo>
                    <a:lnTo>
                      <a:pt x="123" y="381"/>
                    </a:lnTo>
                    <a:lnTo>
                      <a:pt x="123" y="380"/>
                    </a:lnTo>
                    <a:lnTo>
                      <a:pt x="120" y="380"/>
                    </a:lnTo>
                    <a:lnTo>
                      <a:pt x="118" y="377"/>
                    </a:lnTo>
                    <a:lnTo>
                      <a:pt x="115" y="377"/>
                    </a:lnTo>
                    <a:lnTo>
                      <a:pt x="115" y="375"/>
                    </a:lnTo>
                    <a:lnTo>
                      <a:pt x="111" y="375"/>
                    </a:lnTo>
                    <a:lnTo>
                      <a:pt x="110" y="372"/>
                    </a:lnTo>
                    <a:lnTo>
                      <a:pt x="106" y="372"/>
                    </a:lnTo>
                    <a:lnTo>
                      <a:pt x="106" y="370"/>
                    </a:lnTo>
                    <a:lnTo>
                      <a:pt x="103" y="370"/>
                    </a:lnTo>
                    <a:lnTo>
                      <a:pt x="103" y="369"/>
                    </a:lnTo>
                    <a:lnTo>
                      <a:pt x="99" y="369"/>
                    </a:lnTo>
                    <a:lnTo>
                      <a:pt x="98" y="366"/>
                    </a:lnTo>
                    <a:lnTo>
                      <a:pt x="94" y="366"/>
                    </a:lnTo>
                    <a:lnTo>
                      <a:pt x="94" y="364"/>
                    </a:lnTo>
                    <a:lnTo>
                      <a:pt x="91" y="364"/>
                    </a:lnTo>
                    <a:lnTo>
                      <a:pt x="91" y="362"/>
                    </a:lnTo>
                    <a:lnTo>
                      <a:pt x="88" y="362"/>
                    </a:lnTo>
                    <a:lnTo>
                      <a:pt x="86" y="359"/>
                    </a:lnTo>
                    <a:lnTo>
                      <a:pt x="82" y="359"/>
                    </a:lnTo>
                    <a:lnTo>
                      <a:pt x="82" y="358"/>
                    </a:lnTo>
                    <a:lnTo>
                      <a:pt x="79" y="358"/>
                    </a:lnTo>
                    <a:lnTo>
                      <a:pt x="77" y="355"/>
                    </a:lnTo>
                    <a:lnTo>
                      <a:pt x="74" y="355"/>
                    </a:lnTo>
                    <a:lnTo>
                      <a:pt x="74" y="353"/>
                    </a:lnTo>
                    <a:lnTo>
                      <a:pt x="70" y="353"/>
                    </a:lnTo>
                    <a:lnTo>
                      <a:pt x="70" y="351"/>
                    </a:lnTo>
                    <a:lnTo>
                      <a:pt x="67" y="351"/>
                    </a:lnTo>
                    <a:lnTo>
                      <a:pt x="65" y="348"/>
                    </a:lnTo>
                    <a:lnTo>
                      <a:pt x="62" y="348"/>
                    </a:lnTo>
                    <a:lnTo>
                      <a:pt x="62" y="347"/>
                    </a:lnTo>
                    <a:lnTo>
                      <a:pt x="58" y="347"/>
                    </a:lnTo>
                    <a:lnTo>
                      <a:pt x="58" y="345"/>
                    </a:lnTo>
                    <a:lnTo>
                      <a:pt x="55" y="345"/>
                    </a:lnTo>
                    <a:lnTo>
                      <a:pt x="53" y="342"/>
                    </a:lnTo>
                    <a:lnTo>
                      <a:pt x="50" y="342"/>
                    </a:lnTo>
                    <a:lnTo>
                      <a:pt x="50" y="340"/>
                    </a:lnTo>
                    <a:lnTo>
                      <a:pt x="46" y="340"/>
                    </a:lnTo>
                    <a:lnTo>
                      <a:pt x="46" y="339"/>
                    </a:lnTo>
                    <a:lnTo>
                      <a:pt x="43" y="339"/>
                    </a:lnTo>
                    <a:lnTo>
                      <a:pt x="41" y="336"/>
                    </a:lnTo>
                    <a:lnTo>
                      <a:pt x="38" y="336"/>
                    </a:lnTo>
                    <a:lnTo>
                      <a:pt x="38" y="334"/>
                    </a:lnTo>
                    <a:lnTo>
                      <a:pt x="35" y="334"/>
                    </a:lnTo>
                    <a:lnTo>
                      <a:pt x="33" y="331"/>
                    </a:lnTo>
                    <a:lnTo>
                      <a:pt x="29" y="331"/>
                    </a:lnTo>
                    <a:lnTo>
                      <a:pt x="29" y="329"/>
                    </a:lnTo>
                    <a:lnTo>
                      <a:pt x="26" y="329"/>
                    </a:lnTo>
                    <a:lnTo>
                      <a:pt x="26" y="328"/>
                    </a:lnTo>
                    <a:lnTo>
                      <a:pt x="23" y="328"/>
                    </a:lnTo>
                    <a:lnTo>
                      <a:pt x="21" y="325"/>
                    </a:lnTo>
                    <a:lnTo>
                      <a:pt x="17" y="325"/>
                    </a:lnTo>
                    <a:lnTo>
                      <a:pt x="17" y="323"/>
                    </a:lnTo>
                    <a:lnTo>
                      <a:pt x="14" y="323"/>
                    </a:lnTo>
                    <a:lnTo>
                      <a:pt x="14" y="321"/>
                    </a:lnTo>
                    <a:lnTo>
                      <a:pt x="11" y="321"/>
                    </a:lnTo>
                    <a:lnTo>
                      <a:pt x="9" y="318"/>
                    </a:lnTo>
                    <a:lnTo>
                      <a:pt x="5" y="318"/>
                    </a:lnTo>
                    <a:lnTo>
                      <a:pt x="5" y="317"/>
                    </a:lnTo>
                    <a:lnTo>
                      <a:pt x="2" y="317"/>
                    </a:lnTo>
                    <a:lnTo>
                      <a:pt x="2" y="315"/>
                    </a:lnTo>
                    <a:lnTo>
                      <a:pt x="0" y="315"/>
                    </a:lnTo>
                    <a:lnTo>
                      <a:pt x="0" y="105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394" name="Freeform 394"/>
              <p:cNvSpPr>
                <a:spLocks/>
              </p:cNvSpPr>
              <p:nvPr/>
            </p:nvSpPr>
            <p:spPr bwMode="auto">
              <a:xfrm>
                <a:off x="3417" y="2287"/>
                <a:ext cx="105" cy="96"/>
              </a:xfrm>
              <a:custGeom>
                <a:avLst/>
                <a:gdLst>
                  <a:gd name="T0" fmla="*/ 103 w 105"/>
                  <a:gd name="T1" fmla="*/ 0 h 96"/>
                  <a:gd name="T2" fmla="*/ 103 w 105"/>
                  <a:gd name="T3" fmla="*/ 2 h 96"/>
                  <a:gd name="T4" fmla="*/ 99 w 105"/>
                  <a:gd name="T5" fmla="*/ 2 h 96"/>
                  <a:gd name="T6" fmla="*/ 99 w 105"/>
                  <a:gd name="T7" fmla="*/ 3 h 96"/>
                  <a:gd name="T8" fmla="*/ 89 w 105"/>
                  <a:gd name="T9" fmla="*/ 8 h 96"/>
                  <a:gd name="T10" fmla="*/ 89 w 105"/>
                  <a:gd name="T11" fmla="*/ 10 h 96"/>
                  <a:gd name="T12" fmla="*/ 86 w 105"/>
                  <a:gd name="T13" fmla="*/ 10 h 96"/>
                  <a:gd name="T14" fmla="*/ 86 w 105"/>
                  <a:gd name="T15" fmla="*/ 11 h 96"/>
                  <a:gd name="T16" fmla="*/ 0 w 105"/>
                  <a:gd name="T17" fmla="*/ 88 h 96"/>
                  <a:gd name="T18" fmla="*/ 0 w 105"/>
                  <a:gd name="T19" fmla="*/ 96 h 96"/>
                  <a:gd name="T20" fmla="*/ 105 w 105"/>
                  <a:gd name="T21" fmla="*/ 0 h 96"/>
                  <a:gd name="T22" fmla="*/ 103 w 105"/>
                  <a:gd name="T23" fmla="*/ 0 h 9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105"/>
                  <a:gd name="T37" fmla="*/ 0 h 96"/>
                  <a:gd name="T38" fmla="*/ 105 w 105"/>
                  <a:gd name="T39" fmla="*/ 96 h 9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105" h="96">
                    <a:moveTo>
                      <a:pt x="103" y="0"/>
                    </a:moveTo>
                    <a:lnTo>
                      <a:pt x="103" y="2"/>
                    </a:lnTo>
                    <a:lnTo>
                      <a:pt x="99" y="2"/>
                    </a:lnTo>
                    <a:lnTo>
                      <a:pt x="99" y="3"/>
                    </a:lnTo>
                    <a:lnTo>
                      <a:pt x="89" y="8"/>
                    </a:lnTo>
                    <a:lnTo>
                      <a:pt x="89" y="10"/>
                    </a:lnTo>
                    <a:lnTo>
                      <a:pt x="86" y="10"/>
                    </a:lnTo>
                    <a:lnTo>
                      <a:pt x="86" y="11"/>
                    </a:lnTo>
                    <a:lnTo>
                      <a:pt x="0" y="88"/>
                    </a:lnTo>
                    <a:lnTo>
                      <a:pt x="0" y="96"/>
                    </a:lnTo>
                    <a:lnTo>
                      <a:pt x="105" y="0"/>
                    </a:lnTo>
                    <a:lnTo>
                      <a:pt x="103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395" name="Freeform 395"/>
              <p:cNvSpPr>
                <a:spLocks/>
              </p:cNvSpPr>
              <p:nvPr/>
            </p:nvSpPr>
            <p:spPr bwMode="auto">
              <a:xfrm>
                <a:off x="3417" y="2238"/>
                <a:ext cx="205" cy="191"/>
              </a:xfrm>
              <a:custGeom>
                <a:avLst/>
                <a:gdLst>
                  <a:gd name="T0" fmla="*/ 199 w 205"/>
                  <a:gd name="T1" fmla="*/ 0 h 191"/>
                  <a:gd name="T2" fmla="*/ 199 w 205"/>
                  <a:gd name="T3" fmla="*/ 2 h 191"/>
                  <a:gd name="T4" fmla="*/ 0 w 205"/>
                  <a:gd name="T5" fmla="*/ 183 h 191"/>
                  <a:gd name="T6" fmla="*/ 0 w 205"/>
                  <a:gd name="T7" fmla="*/ 191 h 191"/>
                  <a:gd name="T8" fmla="*/ 205 w 205"/>
                  <a:gd name="T9" fmla="*/ 2 h 191"/>
                  <a:gd name="T10" fmla="*/ 202 w 205"/>
                  <a:gd name="T11" fmla="*/ 2 h 191"/>
                  <a:gd name="T12" fmla="*/ 202 w 205"/>
                  <a:gd name="T13" fmla="*/ 0 h 191"/>
                  <a:gd name="T14" fmla="*/ 199 w 205"/>
                  <a:gd name="T15" fmla="*/ 0 h 191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05"/>
                  <a:gd name="T25" fmla="*/ 0 h 191"/>
                  <a:gd name="T26" fmla="*/ 205 w 205"/>
                  <a:gd name="T27" fmla="*/ 191 h 191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05" h="191">
                    <a:moveTo>
                      <a:pt x="199" y="0"/>
                    </a:moveTo>
                    <a:lnTo>
                      <a:pt x="199" y="2"/>
                    </a:lnTo>
                    <a:lnTo>
                      <a:pt x="0" y="183"/>
                    </a:lnTo>
                    <a:lnTo>
                      <a:pt x="0" y="191"/>
                    </a:lnTo>
                    <a:lnTo>
                      <a:pt x="205" y="2"/>
                    </a:lnTo>
                    <a:lnTo>
                      <a:pt x="202" y="2"/>
                    </a:lnTo>
                    <a:lnTo>
                      <a:pt x="202" y="0"/>
                    </a:lnTo>
                    <a:lnTo>
                      <a:pt x="199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396" name="Freeform 396"/>
              <p:cNvSpPr>
                <a:spLocks/>
              </p:cNvSpPr>
              <p:nvPr/>
            </p:nvSpPr>
            <p:spPr bwMode="auto">
              <a:xfrm>
                <a:off x="3417" y="2256"/>
                <a:ext cx="236" cy="220"/>
              </a:xfrm>
              <a:custGeom>
                <a:avLst/>
                <a:gdLst>
                  <a:gd name="T0" fmla="*/ 231 w 236"/>
                  <a:gd name="T1" fmla="*/ 0 h 220"/>
                  <a:gd name="T2" fmla="*/ 231 w 236"/>
                  <a:gd name="T3" fmla="*/ 1 h 220"/>
                  <a:gd name="T4" fmla="*/ 0 w 236"/>
                  <a:gd name="T5" fmla="*/ 213 h 220"/>
                  <a:gd name="T6" fmla="*/ 0 w 236"/>
                  <a:gd name="T7" fmla="*/ 220 h 220"/>
                  <a:gd name="T8" fmla="*/ 236 w 236"/>
                  <a:gd name="T9" fmla="*/ 4 h 220"/>
                  <a:gd name="T10" fmla="*/ 236 w 236"/>
                  <a:gd name="T11" fmla="*/ 1 h 220"/>
                  <a:gd name="T12" fmla="*/ 234 w 236"/>
                  <a:gd name="T13" fmla="*/ 1 h 220"/>
                  <a:gd name="T14" fmla="*/ 234 w 236"/>
                  <a:gd name="T15" fmla="*/ 0 h 220"/>
                  <a:gd name="T16" fmla="*/ 231 w 236"/>
                  <a:gd name="T17" fmla="*/ 0 h 22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36"/>
                  <a:gd name="T28" fmla="*/ 0 h 220"/>
                  <a:gd name="T29" fmla="*/ 236 w 236"/>
                  <a:gd name="T30" fmla="*/ 220 h 22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36" h="220">
                    <a:moveTo>
                      <a:pt x="231" y="0"/>
                    </a:moveTo>
                    <a:lnTo>
                      <a:pt x="231" y="1"/>
                    </a:lnTo>
                    <a:lnTo>
                      <a:pt x="0" y="213"/>
                    </a:lnTo>
                    <a:lnTo>
                      <a:pt x="0" y="220"/>
                    </a:lnTo>
                    <a:lnTo>
                      <a:pt x="236" y="4"/>
                    </a:lnTo>
                    <a:lnTo>
                      <a:pt x="236" y="1"/>
                    </a:lnTo>
                    <a:lnTo>
                      <a:pt x="234" y="1"/>
                    </a:lnTo>
                    <a:lnTo>
                      <a:pt x="234" y="0"/>
                    </a:lnTo>
                    <a:lnTo>
                      <a:pt x="231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397" name="Freeform 397"/>
              <p:cNvSpPr>
                <a:spLocks/>
              </p:cNvSpPr>
              <p:nvPr/>
            </p:nvSpPr>
            <p:spPr bwMode="auto">
              <a:xfrm>
                <a:off x="3417" y="2273"/>
                <a:ext cx="269" cy="251"/>
              </a:xfrm>
              <a:custGeom>
                <a:avLst/>
                <a:gdLst>
                  <a:gd name="T0" fmla="*/ 264 w 269"/>
                  <a:gd name="T1" fmla="*/ 0 h 251"/>
                  <a:gd name="T2" fmla="*/ 264 w 269"/>
                  <a:gd name="T3" fmla="*/ 1 h 251"/>
                  <a:gd name="T4" fmla="*/ 0 w 269"/>
                  <a:gd name="T5" fmla="*/ 243 h 251"/>
                  <a:gd name="T6" fmla="*/ 0 w 269"/>
                  <a:gd name="T7" fmla="*/ 251 h 251"/>
                  <a:gd name="T8" fmla="*/ 269 w 269"/>
                  <a:gd name="T9" fmla="*/ 5 h 251"/>
                  <a:gd name="T10" fmla="*/ 269 w 269"/>
                  <a:gd name="T11" fmla="*/ 1 h 251"/>
                  <a:gd name="T12" fmla="*/ 265 w 269"/>
                  <a:gd name="T13" fmla="*/ 1 h 251"/>
                  <a:gd name="T14" fmla="*/ 265 w 269"/>
                  <a:gd name="T15" fmla="*/ 0 h 251"/>
                  <a:gd name="T16" fmla="*/ 264 w 269"/>
                  <a:gd name="T17" fmla="*/ 0 h 251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69"/>
                  <a:gd name="T28" fmla="*/ 0 h 251"/>
                  <a:gd name="T29" fmla="*/ 269 w 269"/>
                  <a:gd name="T30" fmla="*/ 251 h 251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69" h="251">
                    <a:moveTo>
                      <a:pt x="264" y="0"/>
                    </a:moveTo>
                    <a:lnTo>
                      <a:pt x="264" y="1"/>
                    </a:lnTo>
                    <a:lnTo>
                      <a:pt x="0" y="243"/>
                    </a:lnTo>
                    <a:lnTo>
                      <a:pt x="0" y="251"/>
                    </a:lnTo>
                    <a:lnTo>
                      <a:pt x="269" y="5"/>
                    </a:lnTo>
                    <a:lnTo>
                      <a:pt x="269" y="1"/>
                    </a:lnTo>
                    <a:lnTo>
                      <a:pt x="265" y="1"/>
                    </a:lnTo>
                    <a:lnTo>
                      <a:pt x="265" y="0"/>
                    </a:lnTo>
                    <a:lnTo>
                      <a:pt x="264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398" name="Freeform 398"/>
              <p:cNvSpPr>
                <a:spLocks/>
              </p:cNvSpPr>
              <p:nvPr/>
            </p:nvSpPr>
            <p:spPr bwMode="auto">
              <a:xfrm>
                <a:off x="3426" y="2290"/>
                <a:ext cx="292" cy="268"/>
              </a:xfrm>
              <a:custGeom>
                <a:avLst/>
                <a:gdLst>
                  <a:gd name="T0" fmla="*/ 287 w 292"/>
                  <a:gd name="T1" fmla="*/ 0 h 268"/>
                  <a:gd name="T2" fmla="*/ 287 w 292"/>
                  <a:gd name="T3" fmla="*/ 2 h 268"/>
                  <a:gd name="T4" fmla="*/ 0 w 292"/>
                  <a:gd name="T5" fmla="*/ 265 h 268"/>
                  <a:gd name="T6" fmla="*/ 2 w 292"/>
                  <a:gd name="T7" fmla="*/ 268 h 268"/>
                  <a:gd name="T8" fmla="*/ 7 w 292"/>
                  <a:gd name="T9" fmla="*/ 268 h 268"/>
                  <a:gd name="T10" fmla="*/ 7 w 292"/>
                  <a:gd name="T11" fmla="*/ 267 h 268"/>
                  <a:gd name="T12" fmla="*/ 292 w 292"/>
                  <a:gd name="T13" fmla="*/ 5 h 268"/>
                  <a:gd name="T14" fmla="*/ 292 w 292"/>
                  <a:gd name="T15" fmla="*/ 2 h 268"/>
                  <a:gd name="T16" fmla="*/ 289 w 292"/>
                  <a:gd name="T17" fmla="*/ 2 h 268"/>
                  <a:gd name="T18" fmla="*/ 289 w 292"/>
                  <a:gd name="T19" fmla="*/ 0 h 268"/>
                  <a:gd name="T20" fmla="*/ 287 w 292"/>
                  <a:gd name="T21" fmla="*/ 0 h 268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292"/>
                  <a:gd name="T34" fmla="*/ 0 h 268"/>
                  <a:gd name="T35" fmla="*/ 292 w 292"/>
                  <a:gd name="T36" fmla="*/ 268 h 268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292" h="268">
                    <a:moveTo>
                      <a:pt x="287" y="0"/>
                    </a:moveTo>
                    <a:lnTo>
                      <a:pt x="287" y="2"/>
                    </a:lnTo>
                    <a:lnTo>
                      <a:pt x="0" y="265"/>
                    </a:lnTo>
                    <a:lnTo>
                      <a:pt x="2" y="268"/>
                    </a:lnTo>
                    <a:lnTo>
                      <a:pt x="7" y="268"/>
                    </a:lnTo>
                    <a:lnTo>
                      <a:pt x="7" y="267"/>
                    </a:lnTo>
                    <a:lnTo>
                      <a:pt x="292" y="5"/>
                    </a:lnTo>
                    <a:lnTo>
                      <a:pt x="292" y="2"/>
                    </a:lnTo>
                    <a:lnTo>
                      <a:pt x="289" y="2"/>
                    </a:lnTo>
                    <a:lnTo>
                      <a:pt x="289" y="0"/>
                    </a:lnTo>
                    <a:lnTo>
                      <a:pt x="287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399" name="Freeform 399"/>
              <p:cNvSpPr>
                <a:spLocks/>
              </p:cNvSpPr>
              <p:nvPr/>
            </p:nvSpPr>
            <p:spPr bwMode="auto">
              <a:xfrm>
                <a:off x="3458" y="2308"/>
                <a:ext cx="293" cy="268"/>
              </a:xfrm>
              <a:custGeom>
                <a:avLst/>
                <a:gdLst>
                  <a:gd name="T0" fmla="*/ 287 w 293"/>
                  <a:gd name="T1" fmla="*/ 0 h 268"/>
                  <a:gd name="T2" fmla="*/ 287 w 293"/>
                  <a:gd name="T3" fmla="*/ 1 h 268"/>
                  <a:gd name="T4" fmla="*/ 0 w 293"/>
                  <a:gd name="T5" fmla="*/ 265 h 268"/>
                  <a:gd name="T6" fmla="*/ 2 w 293"/>
                  <a:gd name="T7" fmla="*/ 268 h 268"/>
                  <a:gd name="T8" fmla="*/ 7 w 293"/>
                  <a:gd name="T9" fmla="*/ 268 h 268"/>
                  <a:gd name="T10" fmla="*/ 7 w 293"/>
                  <a:gd name="T11" fmla="*/ 266 h 268"/>
                  <a:gd name="T12" fmla="*/ 293 w 293"/>
                  <a:gd name="T13" fmla="*/ 4 h 268"/>
                  <a:gd name="T14" fmla="*/ 293 w 293"/>
                  <a:gd name="T15" fmla="*/ 1 h 268"/>
                  <a:gd name="T16" fmla="*/ 289 w 293"/>
                  <a:gd name="T17" fmla="*/ 1 h 268"/>
                  <a:gd name="T18" fmla="*/ 289 w 293"/>
                  <a:gd name="T19" fmla="*/ 0 h 268"/>
                  <a:gd name="T20" fmla="*/ 287 w 293"/>
                  <a:gd name="T21" fmla="*/ 0 h 268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293"/>
                  <a:gd name="T34" fmla="*/ 0 h 268"/>
                  <a:gd name="T35" fmla="*/ 293 w 293"/>
                  <a:gd name="T36" fmla="*/ 268 h 268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293" h="268">
                    <a:moveTo>
                      <a:pt x="287" y="0"/>
                    </a:moveTo>
                    <a:lnTo>
                      <a:pt x="287" y="1"/>
                    </a:lnTo>
                    <a:lnTo>
                      <a:pt x="0" y="265"/>
                    </a:lnTo>
                    <a:lnTo>
                      <a:pt x="2" y="268"/>
                    </a:lnTo>
                    <a:lnTo>
                      <a:pt x="7" y="268"/>
                    </a:lnTo>
                    <a:lnTo>
                      <a:pt x="7" y="266"/>
                    </a:lnTo>
                    <a:lnTo>
                      <a:pt x="293" y="4"/>
                    </a:lnTo>
                    <a:lnTo>
                      <a:pt x="293" y="1"/>
                    </a:lnTo>
                    <a:lnTo>
                      <a:pt x="289" y="1"/>
                    </a:lnTo>
                    <a:lnTo>
                      <a:pt x="289" y="0"/>
                    </a:lnTo>
                    <a:lnTo>
                      <a:pt x="287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00" name="Freeform 400"/>
              <p:cNvSpPr>
                <a:spLocks/>
              </p:cNvSpPr>
              <p:nvPr/>
            </p:nvSpPr>
            <p:spPr bwMode="auto">
              <a:xfrm>
                <a:off x="3491" y="2325"/>
                <a:ext cx="292" cy="268"/>
              </a:xfrm>
              <a:custGeom>
                <a:avLst/>
                <a:gdLst>
                  <a:gd name="T0" fmla="*/ 287 w 292"/>
                  <a:gd name="T1" fmla="*/ 0 h 268"/>
                  <a:gd name="T2" fmla="*/ 287 w 292"/>
                  <a:gd name="T3" fmla="*/ 2 h 268"/>
                  <a:gd name="T4" fmla="*/ 0 w 292"/>
                  <a:gd name="T5" fmla="*/ 267 h 268"/>
                  <a:gd name="T6" fmla="*/ 3 w 292"/>
                  <a:gd name="T7" fmla="*/ 267 h 268"/>
                  <a:gd name="T8" fmla="*/ 3 w 292"/>
                  <a:gd name="T9" fmla="*/ 268 h 268"/>
                  <a:gd name="T10" fmla="*/ 7 w 292"/>
                  <a:gd name="T11" fmla="*/ 268 h 268"/>
                  <a:gd name="T12" fmla="*/ 7 w 292"/>
                  <a:gd name="T13" fmla="*/ 267 h 268"/>
                  <a:gd name="T14" fmla="*/ 292 w 292"/>
                  <a:gd name="T15" fmla="*/ 5 h 268"/>
                  <a:gd name="T16" fmla="*/ 289 w 292"/>
                  <a:gd name="T17" fmla="*/ 0 h 268"/>
                  <a:gd name="T18" fmla="*/ 287 w 292"/>
                  <a:gd name="T19" fmla="*/ 0 h 268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92"/>
                  <a:gd name="T31" fmla="*/ 0 h 268"/>
                  <a:gd name="T32" fmla="*/ 292 w 292"/>
                  <a:gd name="T33" fmla="*/ 268 h 268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92" h="268">
                    <a:moveTo>
                      <a:pt x="287" y="0"/>
                    </a:moveTo>
                    <a:lnTo>
                      <a:pt x="287" y="2"/>
                    </a:lnTo>
                    <a:lnTo>
                      <a:pt x="0" y="267"/>
                    </a:lnTo>
                    <a:lnTo>
                      <a:pt x="3" y="267"/>
                    </a:lnTo>
                    <a:lnTo>
                      <a:pt x="3" y="268"/>
                    </a:lnTo>
                    <a:lnTo>
                      <a:pt x="7" y="268"/>
                    </a:lnTo>
                    <a:lnTo>
                      <a:pt x="7" y="267"/>
                    </a:lnTo>
                    <a:lnTo>
                      <a:pt x="292" y="5"/>
                    </a:lnTo>
                    <a:lnTo>
                      <a:pt x="289" y="0"/>
                    </a:lnTo>
                    <a:lnTo>
                      <a:pt x="287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01" name="Freeform 401"/>
              <p:cNvSpPr>
                <a:spLocks/>
              </p:cNvSpPr>
              <p:nvPr/>
            </p:nvSpPr>
            <p:spPr bwMode="auto">
              <a:xfrm>
                <a:off x="3523" y="2342"/>
                <a:ext cx="289" cy="268"/>
              </a:xfrm>
              <a:custGeom>
                <a:avLst/>
                <a:gdLst>
                  <a:gd name="T0" fmla="*/ 286 w 289"/>
                  <a:gd name="T1" fmla="*/ 0 h 268"/>
                  <a:gd name="T2" fmla="*/ 286 w 289"/>
                  <a:gd name="T3" fmla="*/ 2 h 268"/>
                  <a:gd name="T4" fmla="*/ 0 w 289"/>
                  <a:gd name="T5" fmla="*/ 264 h 268"/>
                  <a:gd name="T6" fmla="*/ 0 w 289"/>
                  <a:gd name="T7" fmla="*/ 267 h 268"/>
                  <a:gd name="T8" fmla="*/ 4 w 289"/>
                  <a:gd name="T9" fmla="*/ 267 h 268"/>
                  <a:gd name="T10" fmla="*/ 4 w 289"/>
                  <a:gd name="T11" fmla="*/ 268 h 268"/>
                  <a:gd name="T12" fmla="*/ 289 w 289"/>
                  <a:gd name="T13" fmla="*/ 7 h 268"/>
                  <a:gd name="T14" fmla="*/ 289 w 289"/>
                  <a:gd name="T15" fmla="*/ 0 h 268"/>
                  <a:gd name="T16" fmla="*/ 286 w 289"/>
                  <a:gd name="T17" fmla="*/ 0 h 26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89"/>
                  <a:gd name="T28" fmla="*/ 0 h 268"/>
                  <a:gd name="T29" fmla="*/ 289 w 289"/>
                  <a:gd name="T30" fmla="*/ 268 h 26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89" h="268">
                    <a:moveTo>
                      <a:pt x="286" y="0"/>
                    </a:moveTo>
                    <a:lnTo>
                      <a:pt x="286" y="2"/>
                    </a:lnTo>
                    <a:lnTo>
                      <a:pt x="0" y="264"/>
                    </a:lnTo>
                    <a:lnTo>
                      <a:pt x="0" y="267"/>
                    </a:lnTo>
                    <a:lnTo>
                      <a:pt x="4" y="267"/>
                    </a:lnTo>
                    <a:lnTo>
                      <a:pt x="4" y="268"/>
                    </a:lnTo>
                    <a:lnTo>
                      <a:pt x="289" y="7"/>
                    </a:lnTo>
                    <a:lnTo>
                      <a:pt x="289" y="0"/>
                    </a:lnTo>
                    <a:lnTo>
                      <a:pt x="286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02" name="Freeform 402"/>
              <p:cNvSpPr>
                <a:spLocks/>
              </p:cNvSpPr>
              <p:nvPr/>
            </p:nvSpPr>
            <p:spPr bwMode="auto">
              <a:xfrm>
                <a:off x="3554" y="2386"/>
                <a:ext cx="258" cy="240"/>
              </a:xfrm>
              <a:custGeom>
                <a:avLst/>
                <a:gdLst>
                  <a:gd name="T0" fmla="*/ 256 w 258"/>
                  <a:gd name="T1" fmla="*/ 0 h 240"/>
                  <a:gd name="T2" fmla="*/ 256 w 258"/>
                  <a:gd name="T3" fmla="*/ 2 h 240"/>
                  <a:gd name="T4" fmla="*/ 0 w 258"/>
                  <a:gd name="T5" fmla="*/ 237 h 240"/>
                  <a:gd name="T6" fmla="*/ 2 w 258"/>
                  <a:gd name="T7" fmla="*/ 240 h 240"/>
                  <a:gd name="T8" fmla="*/ 7 w 258"/>
                  <a:gd name="T9" fmla="*/ 240 h 240"/>
                  <a:gd name="T10" fmla="*/ 7 w 258"/>
                  <a:gd name="T11" fmla="*/ 239 h 240"/>
                  <a:gd name="T12" fmla="*/ 258 w 258"/>
                  <a:gd name="T13" fmla="*/ 8 h 240"/>
                  <a:gd name="T14" fmla="*/ 258 w 258"/>
                  <a:gd name="T15" fmla="*/ 0 h 240"/>
                  <a:gd name="T16" fmla="*/ 256 w 258"/>
                  <a:gd name="T17" fmla="*/ 0 h 24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58"/>
                  <a:gd name="T28" fmla="*/ 0 h 240"/>
                  <a:gd name="T29" fmla="*/ 258 w 258"/>
                  <a:gd name="T30" fmla="*/ 240 h 24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58" h="240">
                    <a:moveTo>
                      <a:pt x="256" y="0"/>
                    </a:moveTo>
                    <a:lnTo>
                      <a:pt x="256" y="2"/>
                    </a:lnTo>
                    <a:lnTo>
                      <a:pt x="0" y="237"/>
                    </a:lnTo>
                    <a:lnTo>
                      <a:pt x="2" y="240"/>
                    </a:lnTo>
                    <a:lnTo>
                      <a:pt x="7" y="240"/>
                    </a:lnTo>
                    <a:lnTo>
                      <a:pt x="7" y="239"/>
                    </a:lnTo>
                    <a:lnTo>
                      <a:pt x="258" y="8"/>
                    </a:lnTo>
                    <a:lnTo>
                      <a:pt x="258" y="0"/>
                    </a:lnTo>
                    <a:lnTo>
                      <a:pt x="256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03" name="Freeform 403"/>
              <p:cNvSpPr>
                <a:spLocks/>
              </p:cNvSpPr>
              <p:nvPr/>
            </p:nvSpPr>
            <p:spPr bwMode="auto">
              <a:xfrm>
                <a:off x="3587" y="2434"/>
                <a:ext cx="225" cy="210"/>
              </a:xfrm>
              <a:custGeom>
                <a:avLst/>
                <a:gdLst>
                  <a:gd name="T0" fmla="*/ 223 w 225"/>
                  <a:gd name="T1" fmla="*/ 0 h 210"/>
                  <a:gd name="T2" fmla="*/ 223 w 225"/>
                  <a:gd name="T3" fmla="*/ 1 h 210"/>
                  <a:gd name="T4" fmla="*/ 0 w 225"/>
                  <a:gd name="T5" fmla="*/ 206 h 210"/>
                  <a:gd name="T6" fmla="*/ 1 w 225"/>
                  <a:gd name="T7" fmla="*/ 210 h 210"/>
                  <a:gd name="T8" fmla="*/ 6 w 225"/>
                  <a:gd name="T9" fmla="*/ 210 h 210"/>
                  <a:gd name="T10" fmla="*/ 6 w 225"/>
                  <a:gd name="T11" fmla="*/ 208 h 210"/>
                  <a:gd name="T12" fmla="*/ 225 w 225"/>
                  <a:gd name="T13" fmla="*/ 8 h 210"/>
                  <a:gd name="T14" fmla="*/ 225 w 225"/>
                  <a:gd name="T15" fmla="*/ 0 h 210"/>
                  <a:gd name="T16" fmla="*/ 223 w 225"/>
                  <a:gd name="T17" fmla="*/ 0 h 21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25"/>
                  <a:gd name="T28" fmla="*/ 0 h 210"/>
                  <a:gd name="T29" fmla="*/ 225 w 225"/>
                  <a:gd name="T30" fmla="*/ 210 h 21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25" h="210">
                    <a:moveTo>
                      <a:pt x="223" y="0"/>
                    </a:moveTo>
                    <a:lnTo>
                      <a:pt x="223" y="1"/>
                    </a:lnTo>
                    <a:lnTo>
                      <a:pt x="0" y="206"/>
                    </a:lnTo>
                    <a:lnTo>
                      <a:pt x="1" y="210"/>
                    </a:lnTo>
                    <a:lnTo>
                      <a:pt x="6" y="210"/>
                    </a:lnTo>
                    <a:lnTo>
                      <a:pt x="6" y="208"/>
                    </a:lnTo>
                    <a:lnTo>
                      <a:pt x="225" y="8"/>
                    </a:lnTo>
                    <a:lnTo>
                      <a:pt x="225" y="0"/>
                    </a:lnTo>
                    <a:lnTo>
                      <a:pt x="223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04" name="Freeform 404"/>
              <p:cNvSpPr>
                <a:spLocks/>
              </p:cNvSpPr>
              <p:nvPr/>
            </p:nvSpPr>
            <p:spPr bwMode="auto">
              <a:xfrm>
                <a:off x="3631" y="2481"/>
                <a:ext cx="181" cy="167"/>
              </a:xfrm>
              <a:custGeom>
                <a:avLst/>
                <a:gdLst>
                  <a:gd name="T0" fmla="*/ 179 w 181"/>
                  <a:gd name="T1" fmla="*/ 0 h 167"/>
                  <a:gd name="T2" fmla="*/ 179 w 181"/>
                  <a:gd name="T3" fmla="*/ 2 h 167"/>
                  <a:gd name="T4" fmla="*/ 0 w 181"/>
                  <a:gd name="T5" fmla="*/ 167 h 167"/>
                  <a:gd name="T6" fmla="*/ 7 w 181"/>
                  <a:gd name="T7" fmla="*/ 164 h 167"/>
                  <a:gd name="T8" fmla="*/ 7 w 181"/>
                  <a:gd name="T9" fmla="*/ 163 h 167"/>
                  <a:gd name="T10" fmla="*/ 14 w 181"/>
                  <a:gd name="T11" fmla="*/ 161 h 167"/>
                  <a:gd name="T12" fmla="*/ 14 w 181"/>
                  <a:gd name="T13" fmla="*/ 159 h 167"/>
                  <a:gd name="T14" fmla="*/ 17 w 181"/>
                  <a:gd name="T15" fmla="*/ 159 h 167"/>
                  <a:gd name="T16" fmla="*/ 17 w 181"/>
                  <a:gd name="T17" fmla="*/ 158 h 167"/>
                  <a:gd name="T18" fmla="*/ 181 w 181"/>
                  <a:gd name="T19" fmla="*/ 8 h 167"/>
                  <a:gd name="T20" fmla="*/ 181 w 181"/>
                  <a:gd name="T21" fmla="*/ 0 h 167"/>
                  <a:gd name="T22" fmla="*/ 179 w 181"/>
                  <a:gd name="T23" fmla="*/ 0 h 167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181"/>
                  <a:gd name="T37" fmla="*/ 0 h 167"/>
                  <a:gd name="T38" fmla="*/ 181 w 181"/>
                  <a:gd name="T39" fmla="*/ 167 h 167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181" h="167">
                    <a:moveTo>
                      <a:pt x="179" y="0"/>
                    </a:moveTo>
                    <a:lnTo>
                      <a:pt x="179" y="2"/>
                    </a:lnTo>
                    <a:lnTo>
                      <a:pt x="0" y="167"/>
                    </a:lnTo>
                    <a:lnTo>
                      <a:pt x="7" y="164"/>
                    </a:lnTo>
                    <a:lnTo>
                      <a:pt x="7" y="163"/>
                    </a:lnTo>
                    <a:lnTo>
                      <a:pt x="14" y="161"/>
                    </a:lnTo>
                    <a:lnTo>
                      <a:pt x="14" y="159"/>
                    </a:lnTo>
                    <a:lnTo>
                      <a:pt x="17" y="159"/>
                    </a:lnTo>
                    <a:lnTo>
                      <a:pt x="17" y="158"/>
                    </a:lnTo>
                    <a:lnTo>
                      <a:pt x="181" y="8"/>
                    </a:lnTo>
                    <a:lnTo>
                      <a:pt x="181" y="0"/>
                    </a:lnTo>
                    <a:lnTo>
                      <a:pt x="179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05" name="Freeform 405"/>
              <p:cNvSpPr>
                <a:spLocks/>
              </p:cNvSpPr>
              <p:nvPr/>
            </p:nvSpPr>
            <p:spPr bwMode="auto">
              <a:xfrm>
                <a:off x="3752" y="2528"/>
                <a:ext cx="60" cy="56"/>
              </a:xfrm>
              <a:custGeom>
                <a:avLst/>
                <a:gdLst>
                  <a:gd name="T0" fmla="*/ 58 w 60"/>
                  <a:gd name="T1" fmla="*/ 0 h 56"/>
                  <a:gd name="T2" fmla="*/ 58 w 60"/>
                  <a:gd name="T3" fmla="*/ 2 h 56"/>
                  <a:gd name="T4" fmla="*/ 0 w 60"/>
                  <a:gd name="T5" fmla="*/ 56 h 56"/>
                  <a:gd name="T6" fmla="*/ 7 w 60"/>
                  <a:gd name="T7" fmla="*/ 53 h 56"/>
                  <a:gd name="T8" fmla="*/ 7 w 60"/>
                  <a:gd name="T9" fmla="*/ 51 h 56"/>
                  <a:gd name="T10" fmla="*/ 14 w 60"/>
                  <a:gd name="T11" fmla="*/ 49 h 56"/>
                  <a:gd name="T12" fmla="*/ 14 w 60"/>
                  <a:gd name="T13" fmla="*/ 48 h 56"/>
                  <a:gd name="T14" fmla="*/ 17 w 60"/>
                  <a:gd name="T15" fmla="*/ 48 h 56"/>
                  <a:gd name="T16" fmla="*/ 17 w 60"/>
                  <a:gd name="T17" fmla="*/ 46 h 56"/>
                  <a:gd name="T18" fmla="*/ 60 w 60"/>
                  <a:gd name="T19" fmla="*/ 8 h 56"/>
                  <a:gd name="T20" fmla="*/ 60 w 60"/>
                  <a:gd name="T21" fmla="*/ 0 h 56"/>
                  <a:gd name="T22" fmla="*/ 58 w 60"/>
                  <a:gd name="T23" fmla="*/ 0 h 5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60"/>
                  <a:gd name="T37" fmla="*/ 0 h 56"/>
                  <a:gd name="T38" fmla="*/ 60 w 60"/>
                  <a:gd name="T39" fmla="*/ 56 h 5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60" h="56">
                    <a:moveTo>
                      <a:pt x="58" y="0"/>
                    </a:moveTo>
                    <a:lnTo>
                      <a:pt x="58" y="2"/>
                    </a:lnTo>
                    <a:lnTo>
                      <a:pt x="0" y="56"/>
                    </a:lnTo>
                    <a:lnTo>
                      <a:pt x="7" y="53"/>
                    </a:lnTo>
                    <a:lnTo>
                      <a:pt x="7" y="51"/>
                    </a:lnTo>
                    <a:lnTo>
                      <a:pt x="14" y="49"/>
                    </a:lnTo>
                    <a:lnTo>
                      <a:pt x="14" y="48"/>
                    </a:lnTo>
                    <a:lnTo>
                      <a:pt x="17" y="48"/>
                    </a:lnTo>
                    <a:lnTo>
                      <a:pt x="17" y="46"/>
                    </a:lnTo>
                    <a:lnTo>
                      <a:pt x="60" y="8"/>
                    </a:lnTo>
                    <a:lnTo>
                      <a:pt x="60" y="0"/>
                    </a:lnTo>
                    <a:lnTo>
                      <a:pt x="58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06" name="Freeform 406"/>
              <p:cNvSpPr>
                <a:spLocks/>
              </p:cNvSpPr>
              <p:nvPr/>
            </p:nvSpPr>
            <p:spPr bwMode="auto">
              <a:xfrm>
                <a:off x="3708" y="2287"/>
                <a:ext cx="104" cy="96"/>
              </a:xfrm>
              <a:custGeom>
                <a:avLst/>
                <a:gdLst>
                  <a:gd name="T0" fmla="*/ 0 w 104"/>
                  <a:gd name="T1" fmla="*/ 0 h 96"/>
                  <a:gd name="T2" fmla="*/ 104 w 104"/>
                  <a:gd name="T3" fmla="*/ 96 h 96"/>
                  <a:gd name="T4" fmla="*/ 104 w 104"/>
                  <a:gd name="T5" fmla="*/ 88 h 96"/>
                  <a:gd name="T6" fmla="*/ 102 w 104"/>
                  <a:gd name="T7" fmla="*/ 88 h 96"/>
                  <a:gd name="T8" fmla="*/ 19 w 104"/>
                  <a:gd name="T9" fmla="*/ 10 h 96"/>
                  <a:gd name="T10" fmla="*/ 15 w 104"/>
                  <a:gd name="T11" fmla="*/ 10 h 96"/>
                  <a:gd name="T12" fmla="*/ 14 w 104"/>
                  <a:gd name="T13" fmla="*/ 6 h 96"/>
                  <a:gd name="T14" fmla="*/ 10 w 104"/>
                  <a:gd name="T15" fmla="*/ 6 h 96"/>
                  <a:gd name="T16" fmla="*/ 10 w 104"/>
                  <a:gd name="T17" fmla="*/ 5 h 96"/>
                  <a:gd name="T18" fmla="*/ 7 w 104"/>
                  <a:gd name="T19" fmla="*/ 5 h 96"/>
                  <a:gd name="T20" fmla="*/ 5 w 104"/>
                  <a:gd name="T21" fmla="*/ 2 h 96"/>
                  <a:gd name="T22" fmla="*/ 2 w 104"/>
                  <a:gd name="T23" fmla="*/ 2 h 96"/>
                  <a:gd name="T24" fmla="*/ 2 w 104"/>
                  <a:gd name="T25" fmla="*/ 0 h 96"/>
                  <a:gd name="T26" fmla="*/ 0 w 104"/>
                  <a:gd name="T27" fmla="*/ 0 h 9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104"/>
                  <a:gd name="T43" fmla="*/ 0 h 96"/>
                  <a:gd name="T44" fmla="*/ 104 w 104"/>
                  <a:gd name="T45" fmla="*/ 96 h 9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104" h="96">
                    <a:moveTo>
                      <a:pt x="0" y="0"/>
                    </a:moveTo>
                    <a:lnTo>
                      <a:pt x="104" y="96"/>
                    </a:lnTo>
                    <a:lnTo>
                      <a:pt x="104" y="88"/>
                    </a:lnTo>
                    <a:lnTo>
                      <a:pt x="102" y="88"/>
                    </a:lnTo>
                    <a:lnTo>
                      <a:pt x="19" y="10"/>
                    </a:lnTo>
                    <a:lnTo>
                      <a:pt x="15" y="10"/>
                    </a:lnTo>
                    <a:lnTo>
                      <a:pt x="14" y="6"/>
                    </a:lnTo>
                    <a:lnTo>
                      <a:pt x="10" y="6"/>
                    </a:lnTo>
                    <a:lnTo>
                      <a:pt x="10" y="5"/>
                    </a:lnTo>
                    <a:lnTo>
                      <a:pt x="7" y="5"/>
                    </a:lnTo>
                    <a:lnTo>
                      <a:pt x="5" y="2"/>
                    </a:lnTo>
                    <a:lnTo>
                      <a:pt x="2" y="2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07" name="Freeform 407"/>
              <p:cNvSpPr>
                <a:spLocks/>
              </p:cNvSpPr>
              <p:nvPr/>
            </p:nvSpPr>
            <p:spPr bwMode="auto">
              <a:xfrm>
                <a:off x="3607" y="2238"/>
                <a:ext cx="205" cy="191"/>
              </a:xfrm>
              <a:custGeom>
                <a:avLst/>
                <a:gdLst>
                  <a:gd name="T0" fmla="*/ 3 w 205"/>
                  <a:gd name="T1" fmla="*/ 0 h 191"/>
                  <a:gd name="T2" fmla="*/ 3 w 205"/>
                  <a:gd name="T3" fmla="*/ 2 h 191"/>
                  <a:gd name="T4" fmla="*/ 0 w 205"/>
                  <a:gd name="T5" fmla="*/ 2 h 191"/>
                  <a:gd name="T6" fmla="*/ 205 w 205"/>
                  <a:gd name="T7" fmla="*/ 191 h 191"/>
                  <a:gd name="T8" fmla="*/ 205 w 205"/>
                  <a:gd name="T9" fmla="*/ 183 h 191"/>
                  <a:gd name="T10" fmla="*/ 203 w 205"/>
                  <a:gd name="T11" fmla="*/ 183 h 191"/>
                  <a:gd name="T12" fmla="*/ 7 w 205"/>
                  <a:gd name="T13" fmla="*/ 0 h 191"/>
                  <a:gd name="T14" fmla="*/ 3 w 205"/>
                  <a:gd name="T15" fmla="*/ 0 h 191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05"/>
                  <a:gd name="T25" fmla="*/ 0 h 191"/>
                  <a:gd name="T26" fmla="*/ 205 w 205"/>
                  <a:gd name="T27" fmla="*/ 191 h 191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05" h="191">
                    <a:moveTo>
                      <a:pt x="3" y="0"/>
                    </a:moveTo>
                    <a:lnTo>
                      <a:pt x="3" y="2"/>
                    </a:lnTo>
                    <a:lnTo>
                      <a:pt x="0" y="2"/>
                    </a:lnTo>
                    <a:lnTo>
                      <a:pt x="205" y="191"/>
                    </a:lnTo>
                    <a:lnTo>
                      <a:pt x="205" y="183"/>
                    </a:lnTo>
                    <a:lnTo>
                      <a:pt x="203" y="183"/>
                    </a:lnTo>
                    <a:lnTo>
                      <a:pt x="7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08" name="Freeform 408"/>
              <p:cNvSpPr>
                <a:spLocks/>
              </p:cNvSpPr>
              <p:nvPr/>
            </p:nvSpPr>
            <p:spPr bwMode="auto">
              <a:xfrm>
                <a:off x="3576" y="2256"/>
                <a:ext cx="236" cy="220"/>
              </a:xfrm>
              <a:custGeom>
                <a:avLst/>
                <a:gdLst>
                  <a:gd name="T0" fmla="*/ 2 w 236"/>
                  <a:gd name="T1" fmla="*/ 0 h 220"/>
                  <a:gd name="T2" fmla="*/ 0 w 236"/>
                  <a:gd name="T3" fmla="*/ 4 h 220"/>
                  <a:gd name="T4" fmla="*/ 2 w 236"/>
                  <a:gd name="T5" fmla="*/ 4 h 220"/>
                  <a:gd name="T6" fmla="*/ 236 w 236"/>
                  <a:gd name="T7" fmla="*/ 220 h 220"/>
                  <a:gd name="T8" fmla="*/ 236 w 236"/>
                  <a:gd name="T9" fmla="*/ 213 h 220"/>
                  <a:gd name="T10" fmla="*/ 234 w 236"/>
                  <a:gd name="T11" fmla="*/ 213 h 220"/>
                  <a:gd name="T12" fmla="*/ 5 w 236"/>
                  <a:gd name="T13" fmla="*/ 0 h 220"/>
                  <a:gd name="T14" fmla="*/ 2 w 236"/>
                  <a:gd name="T15" fmla="*/ 0 h 22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36"/>
                  <a:gd name="T25" fmla="*/ 0 h 220"/>
                  <a:gd name="T26" fmla="*/ 236 w 236"/>
                  <a:gd name="T27" fmla="*/ 220 h 22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36" h="220">
                    <a:moveTo>
                      <a:pt x="2" y="0"/>
                    </a:moveTo>
                    <a:lnTo>
                      <a:pt x="0" y="4"/>
                    </a:lnTo>
                    <a:lnTo>
                      <a:pt x="2" y="4"/>
                    </a:lnTo>
                    <a:lnTo>
                      <a:pt x="236" y="220"/>
                    </a:lnTo>
                    <a:lnTo>
                      <a:pt x="236" y="213"/>
                    </a:lnTo>
                    <a:lnTo>
                      <a:pt x="234" y="213"/>
                    </a:lnTo>
                    <a:lnTo>
                      <a:pt x="5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09" name="Freeform 409"/>
              <p:cNvSpPr>
                <a:spLocks/>
              </p:cNvSpPr>
              <p:nvPr/>
            </p:nvSpPr>
            <p:spPr bwMode="auto">
              <a:xfrm>
                <a:off x="3544" y="2273"/>
                <a:ext cx="268" cy="251"/>
              </a:xfrm>
              <a:custGeom>
                <a:avLst/>
                <a:gdLst>
                  <a:gd name="T0" fmla="*/ 3 w 268"/>
                  <a:gd name="T1" fmla="*/ 0 h 251"/>
                  <a:gd name="T2" fmla="*/ 3 w 268"/>
                  <a:gd name="T3" fmla="*/ 1 h 251"/>
                  <a:gd name="T4" fmla="*/ 0 w 268"/>
                  <a:gd name="T5" fmla="*/ 1 h 251"/>
                  <a:gd name="T6" fmla="*/ 0 w 268"/>
                  <a:gd name="T7" fmla="*/ 5 h 251"/>
                  <a:gd name="T8" fmla="*/ 2 w 268"/>
                  <a:gd name="T9" fmla="*/ 5 h 251"/>
                  <a:gd name="T10" fmla="*/ 268 w 268"/>
                  <a:gd name="T11" fmla="*/ 251 h 251"/>
                  <a:gd name="T12" fmla="*/ 268 w 268"/>
                  <a:gd name="T13" fmla="*/ 243 h 251"/>
                  <a:gd name="T14" fmla="*/ 266 w 268"/>
                  <a:gd name="T15" fmla="*/ 243 h 251"/>
                  <a:gd name="T16" fmla="*/ 5 w 268"/>
                  <a:gd name="T17" fmla="*/ 0 h 251"/>
                  <a:gd name="T18" fmla="*/ 3 w 268"/>
                  <a:gd name="T19" fmla="*/ 0 h 251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68"/>
                  <a:gd name="T31" fmla="*/ 0 h 251"/>
                  <a:gd name="T32" fmla="*/ 268 w 268"/>
                  <a:gd name="T33" fmla="*/ 251 h 251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68" h="251">
                    <a:moveTo>
                      <a:pt x="3" y="0"/>
                    </a:moveTo>
                    <a:lnTo>
                      <a:pt x="3" y="1"/>
                    </a:lnTo>
                    <a:lnTo>
                      <a:pt x="0" y="1"/>
                    </a:lnTo>
                    <a:lnTo>
                      <a:pt x="0" y="5"/>
                    </a:lnTo>
                    <a:lnTo>
                      <a:pt x="2" y="5"/>
                    </a:lnTo>
                    <a:lnTo>
                      <a:pt x="268" y="251"/>
                    </a:lnTo>
                    <a:lnTo>
                      <a:pt x="268" y="243"/>
                    </a:lnTo>
                    <a:lnTo>
                      <a:pt x="266" y="243"/>
                    </a:lnTo>
                    <a:lnTo>
                      <a:pt x="5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10" name="Freeform 410"/>
              <p:cNvSpPr>
                <a:spLocks/>
              </p:cNvSpPr>
              <p:nvPr/>
            </p:nvSpPr>
            <p:spPr bwMode="auto">
              <a:xfrm>
                <a:off x="3511" y="2290"/>
                <a:ext cx="293" cy="268"/>
              </a:xfrm>
              <a:custGeom>
                <a:avLst/>
                <a:gdLst>
                  <a:gd name="T0" fmla="*/ 4 w 293"/>
                  <a:gd name="T1" fmla="*/ 0 h 268"/>
                  <a:gd name="T2" fmla="*/ 4 w 293"/>
                  <a:gd name="T3" fmla="*/ 2 h 268"/>
                  <a:gd name="T4" fmla="*/ 0 w 293"/>
                  <a:gd name="T5" fmla="*/ 2 h 268"/>
                  <a:gd name="T6" fmla="*/ 0 w 293"/>
                  <a:gd name="T7" fmla="*/ 5 h 268"/>
                  <a:gd name="T8" fmla="*/ 2 w 293"/>
                  <a:gd name="T9" fmla="*/ 5 h 268"/>
                  <a:gd name="T10" fmla="*/ 286 w 293"/>
                  <a:gd name="T11" fmla="*/ 268 h 268"/>
                  <a:gd name="T12" fmla="*/ 291 w 293"/>
                  <a:gd name="T13" fmla="*/ 268 h 268"/>
                  <a:gd name="T14" fmla="*/ 291 w 293"/>
                  <a:gd name="T15" fmla="*/ 267 h 268"/>
                  <a:gd name="T16" fmla="*/ 293 w 293"/>
                  <a:gd name="T17" fmla="*/ 267 h 268"/>
                  <a:gd name="T18" fmla="*/ 5 w 293"/>
                  <a:gd name="T19" fmla="*/ 0 h 268"/>
                  <a:gd name="T20" fmla="*/ 4 w 293"/>
                  <a:gd name="T21" fmla="*/ 0 h 268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293"/>
                  <a:gd name="T34" fmla="*/ 0 h 268"/>
                  <a:gd name="T35" fmla="*/ 293 w 293"/>
                  <a:gd name="T36" fmla="*/ 268 h 268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293" h="268">
                    <a:moveTo>
                      <a:pt x="4" y="0"/>
                    </a:moveTo>
                    <a:lnTo>
                      <a:pt x="4" y="2"/>
                    </a:lnTo>
                    <a:lnTo>
                      <a:pt x="0" y="2"/>
                    </a:lnTo>
                    <a:lnTo>
                      <a:pt x="0" y="5"/>
                    </a:lnTo>
                    <a:lnTo>
                      <a:pt x="2" y="5"/>
                    </a:lnTo>
                    <a:lnTo>
                      <a:pt x="286" y="268"/>
                    </a:lnTo>
                    <a:lnTo>
                      <a:pt x="291" y="268"/>
                    </a:lnTo>
                    <a:lnTo>
                      <a:pt x="291" y="267"/>
                    </a:lnTo>
                    <a:lnTo>
                      <a:pt x="293" y="267"/>
                    </a:lnTo>
                    <a:lnTo>
                      <a:pt x="5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11" name="Freeform 411"/>
              <p:cNvSpPr>
                <a:spLocks/>
              </p:cNvSpPr>
              <p:nvPr/>
            </p:nvSpPr>
            <p:spPr bwMode="auto">
              <a:xfrm>
                <a:off x="3479" y="2308"/>
                <a:ext cx="292" cy="268"/>
              </a:xfrm>
              <a:custGeom>
                <a:avLst/>
                <a:gdLst>
                  <a:gd name="T0" fmla="*/ 3 w 292"/>
                  <a:gd name="T1" fmla="*/ 0 h 268"/>
                  <a:gd name="T2" fmla="*/ 3 w 292"/>
                  <a:gd name="T3" fmla="*/ 1 h 268"/>
                  <a:gd name="T4" fmla="*/ 0 w 292"/>
                  <a:gd name="T5" fmla="*/ 1 h 268"/>
                  <a:gd name="T6" fmla="*/ 0 w 292"/>
                  <a:gd name="T7" fmla="*/ 4 h 268"/>
                  <a:gd name="T8" fmla="*/ 2 w 292"/>
                  <a:gd name="T9" fmla="*/ 4 h 268"/>
                  <a:gd name="T10" fmla="*/ 285 w 292"/>
                  <a:gd name="T11" fmla="*/ 268 h 268"/>
                  <a:gd name="T12" fmla="*/ 290 w 292"/>
                  <a:gd name="T13" fmla="*/ 268 h 268"/>
                  <a:gd name="T14" fmla="*/ 290 w 292"/>
                  <a:gd name="T15" fmla="*/ 266 h 268"/>
                  <a:gd name="T16" fmla="*/ 292 w 292"/>
                  <a:gd name="T17" fmla="*/ 266 h 268"/>
                  <a:gd name="T18" fmla="*/ 5 w 292"/>
                  <a:gd name="T19" fmla="*/ 0 h 268"/>
                  <a:gd name="T20" fmla="*/ 3 w 292"/>
                  <a:gd name="T21" fmla="*/ 0 h 268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292"/>
                  <a:gd name="T34" fmla="*/ 0 h 268"/>
                  <a:gd name="T35" fmla="*/ 292 w 292"/>
                  <a:gd name="T36" fmla="*/ 268 h 268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292" h="268">
                    <a:moveTo>
                      <a:pt x="3" y="0"/>
                    </a:moveTo>
                    <a:lnTo>
                      <a:pt x="3" y="1"/>
                    </a:lnTo>
                    <a:lnTo>
                      <a:pt x="0" y="1"/>
                    </a:lnTo>
                    <a:lnTo>
                      <a:pt x="0" y="4"/>
                    </a:lnTo>
                    <a:lnTo>
                      <a:pt x="2" y="4"/>
                    </a:lnTo>
                    <a:lnTo>
                      <a:pt x="285" y="268"/>
                    </a:lnTo>
                    <a:lnTo>
                      <a:pt x="290" y="268"/>
                    </a:lnTo>
                    <a:lnTo>
                      <a:pt x="290" y="266"/>
                    </a:lnTo>
                    <a:lnTo>
                      <a:pt x="292" y="266"/>
                    </a:lnTo>
                    <a:lnTo>
                      <a:pt x="5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12" name="Freeform 412"/>
              <p:cNvSpPr>
                <a:spLocks/>
              </p:cNvSpPr>
              <p:nvPr/>
            </p:nvSpPr>
            <p:spPr bwMode="auto">
              <a:xfrm>
                <a:off x="3446" y="2325"/>
                <a:ext cx="293" cy="268"/>
              </a:xfrm>
              <a:custGeom>
                <a:avLst/>
                <a:gdLst>
                  <a:gd name="T0" fmla="*/ 4 w 293"/>
                  <a:gd name="T1" fmla="*/ 0 h 268"/>
                  <a:gd name="T2" fmla="*/ 4 w 293"/>
                  <a:gd name="T3" fmla="*/ 2 h 268"/>
                  <a:gd name="T4" fmla="*/ 0 w 293"/>
                  <a:gd name="T5" fmla="*/ 3 h 268"/>
                  <a:gd name="T6" fmla="*/ 286 w 293"/>
                  <a:gd name="T7" fmla="*/ 268 h 268"/>
                  <a:gd name="T8" fmla="*/ 293 w 293"/>
                  <a:gd name="T9" fmla="*/ 267 h 268"/>
                  <a:gd name="T10" fmla="*/ 6 w 293"/>
                  <a:gd name="T11" fmla="*/ 0 h 268"/>
                  <a:gd name="T12" fmla="*/ 4 w 293"/>
                  <a:gd name="T13" fmla="*/ 0 h 2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93"/>
                  <a:gd name="T22" fmla="*/ 0 h 268"/>
                  <a:gd name="T23" fmla="*/ 293 w 293"/>
                  <a:gd name="T24" fmla="*/ 268 h 2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93" h="268">
                    <a:moveTo>
                      <a:pt x="4" y="0"/>
                    </a:moveTo>
                    <a:lnTo>
                      <a:pt x="4" y="2"/>
                    </a:lnTo>
                    <a:lnTo>
                      <a:pt x="0" y="3"/>
                    </a:lnTo>
                    <a:lnTo>
                      <a:pt x="286" y="268"/>
                    </a:lnTo>
                    <a:lnTo>
                      <a:pt x="293" y="267"/>
                    </a:lnTo>
                    <a:lnTo>
                      <a:pt x="6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13" name="Freeform 413"/>
              <p:cNvSpPr>
                <a:spLocks/>
              </p:cNvSpPr>
              <p:nvPr/>
            </p:nvSpPr>
            <p:spPr bwMode="auto">
              <a:xfrm>
                <a:off x="3417" y="2342"/>
                <a:ext cx="289" cy="268"/>
              </a:xfrm>
              <a:custGeom>
                <a:avLst/>
                <a:gdLst>
                  <a:gd name="T0" fmla="*/ 0 w 289"/>
                  <a:gd name="T1" fmla="*/ 0 h 268"/>
                  <a:gd name="T2" fmla="*/ 0 w 289"/>
                  <a:gd name="T3" fmla="*/ 7 h 268"/>
                  <a:gd name="T4" fmla="*/ 2 w 289"/>
                  <a:gd name="T5" fmla="*/ 7 h 268"/>
                  <a:gd name="T6" fmla="*/ 284 w 289"/>
                  <a:gd name="T7" fmla="*/ 268 h 268"/>
                  <a:gd name="T8" fmla="*/ 289 w 289"/>
                  <a:gd name="T9" fmla="*/ 267 h 268"/>
                  <a:gd name="T10" fmla="*/ 289 w 289"/>
                  <a:gd name="T11" fmla="*/ 264 h 268"/>
                  <a:gd name="T12" fmla="*/ 287 w 289"/>
                  <a:gd name="T13" fmla="*/ 264 h 268"/>
                  <a:gd name="T14" fmla="*/ 4 w 289"/>
                  <a:gd name="T15" fmla="*/ 0 h 268"/>
                  <a:gd name="T16" fmla="*/ 0 w 289"/>
                  <a:gd name="T17" fmla="*/ 0 h 26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89"/>
                  <a:gd name="T28" fmla="*/ 0 h 268"/>
                  <a:gd name="T29" fmla="*/ 289 w 289"/>
                  <a:gd name="T30" fmla="*/ 268 h 26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89" h="268">
                    <a:moveTo>
                      <a:pt x="0" y="0"/>
                    </a:moveTo>
                    <a:lnTo>
                      <a:pt x="0" y="7"/>
                    </a:lnTo>
                    <a:lnTo>
                      <a:pt x="2" y="7"/>
                    </a:lnTo>
                    <a:lnTo>
                      <a:pt x="284" y="268"/>
                    </a:lnTo>
                    <a:lnTo>
                      <a:pt x="289" y="267"/>
                    </a:lnTo>
                    <a:lnTo>
                      <a:pt x="289" y="264"/>
                    </a:lnTo>
                    <a:lnTo>
                      <a:pt x="287" y="264"/>
                    </a:lnTo>
                    <a:lnTo>
                      <a:pt x="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14" name="Freeform 414"/>
              <p:cNvSpPr>
                <a:spLocks/>
              </p:cNvSpPr>
              <p:nvPr/>
            </p:nvSpPr>
            <p:spPr bwMode="auto">
              <a:xfrm>
                <a:off x="3417" y="2386"/>
                <a:ext cx="258" cy="240"/>
              </a:xfrm>
              <a:custGeom>
                <a:avLst/>
                <a:gdLst>
                  <a:gd name="T0" fmla="*/ 0 w 258"/>
                  <a:gd name="T1" fmla="*/ 0 h 240"/>
                  <a:gd name="T2" fmla="*/ 0 w 258"/>
                  <a:gd name="T3" fmla="*/ 8 h 240"/>
                  <a:gd name="T4" fmla="*/ 2 w 258"/>
                  <a:gd name="T5" fmla="*/ 8 h 240"/>
                  <a:gd name="T6" fmla="*/ 252 w 258"/>
                  <a:gd name="T7" fmla="*/ 240 h 240"/>
                  <a:gd name="T8" fmla="*/ 257 w 258"/>
                  <a:gd name="T9" fmla="*/ 240 h 240"/>
                  <a:gd name="T10" fmla="*/ 257 w 258"/>
                  <a:gd name="T11" fmla="*/ 239 h 240"/>
                  <a:gd name="T12" fmla="*/ 258 w 258"/>
                  <a:gd name="T13" fmla="*/ 239 h 240"/>
                  <a:gd name="T14" fmla="*/ 2 w 258"/>
                  <a:gd name="T15" fmla="*/ 0 h 240"/>
                  <a:gd name="T16" fmla="*/ 0 w 258"/>
                  <a:gd name="T17" fmla="*/ 0 h 24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58"/>
                  <a:gd name="T28" fmla="*/ 0 h 240"/>
                  <a:gd name="T29" fmla="*/ 258 w 258"/>
                  <a:gd name="T30" fmla="*/ 240 h 24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58" h="240">
                    <a:moveTo>
                      <a:pt x="0" y="0"/>
                    </a:moveTo>
                    <a:lnTo>
                      <a:pt x="0" y="8"/>
                    </a:lnTo>
                    <a:lnTo>
                      <a:pt x="2" y="8"/>
                    </a:lnTo>
                    <a:lnTo>
                      <a:pt x="252" y="240"/>
                    </a:lnTo>
                    <a:lnTo>
                      <a:pt x="257" y="240"/>
                    </a:lnTo>
                    <a:lnTo>
                      <a:pt x="257" y="239"/>
                    </a:lnTo>
                    <a:lnTo>
                      <a:pt x="258" y="239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15" name="Freeform 415"/>
              <p:cNvSpPr>
                <a:spLocks/>
              </p:cNvSpPr>
              <p:nvPr/>
            </p:nvSpPr>
            <p:spPr bwMode="auto">
              <a:xfrm>
                <a:off x="3417" y="2434"/>
                <a:ext cx="226" cy="210"/>
              </a:xfrm>
              <a:custGeom>
                <a:avLst/>
                <a:gdLst>
                  <a:gd name="T0" fmla="*/ 0 w 226"/>
                  <a:gd name="T1" fmla="*/ 0 h 210"/>
                  <a:gd name="T2" fmla="*/ 0 w 226"/>
                  <a:gd name="T3" fmla="*/ 8 h 210"/>
                  <a:gd name="T4" fmla="*/ 2 w 226"/>
                  <a:gd name="T5" fmla="*/ 8 h 210"/>
                  <a:gd name="T6" fmla="*/ 219 w 226"/>
                  <a:gd name="T7" fmla="*/ 210 h 210"/>
                  <a:gd name="T8" fmla="*/ 224 w 226"/>
                  <a:gd name="T9" fmla="*/ 210 h 210"/>
                  <a:gd name="T10" fmla="*/ 224 w 226"/>
                  <a:gd name="T11" fmla="*/ 208 h 210"/>
                  <a:gd name="T12" fmla="*/ 226 w 226"/>
                  <a:gd name="T13" fmla="*/ 208 h 210"/>
                  <a:gd name="T14" fmla="*/ 2 w 226"/>
                  <a:gd name="T15" fmla="*/ 0 h 210"/>
                  <a:gd name="T16" fmla="*/ 0 w 226"/>
                  <a:gd name="T17" fmla="*/ 0 h 21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26"/>
                  <a:gd name="T28" fmla="*/ 0 h 210"/>
                  <a:gd name="T29" fmla="*/ 226 w 226"/>
                  <a:gd name="T30" fmla="*/ 210 h 21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26" h="210">
                    <a:moveTo>
                      <a:pt x="0" y="0"/>
                    </a:moveTo>
                    <a:lnTo>
                      <a:pt x="0" y="8"/>
                    </a:lnTo>
                    <a:lnTo>
                      <a:pt x="2" y="8"/>
                    </a:lnTo>
                    <a:lnTo>
                      <a:pt x="219" y="210"/>
                    </a:lnTo>
                    <a:lnTo>
                      <a:pt x="224" y="210"/>
                    </a:lnTo>
                    <a:lnTo>
                      <a:pt x="224" y="208"/>
                    </a:lnTo>
                    <a:lnTo>
                      <a:pt x="226" y="208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16" name="Freeform 416"/>
              <p:cNvSpPr>
                <a:spLocks/>
              </p:cNvSpPr>
              <p:nvPr/>
            </p:nvSpPr>
            <p:spPr bwMode="auto">
              <a:xfrm>
                <a:off x="3417" y="2481"/>
                <a:ext cx="181" cy="167"/>
              </a:xfrm>
              <a:custGeom>
                <a:avLst/>
                <a:gdLst>
                  <a:gd name="T0" fmla="*/ 0 w 181"/>
                  <a:gd name="T1" fmla="*/ 0 h 167"/>
                  <a:gd name="T2" fmla="*/ 0 w 181"/>
                  <a:gd name="T3" fmla="*/ 8 h 167"/>
                  <a:gd name="T4" fmla="*/ 2 w 181"/>
                  <a:gd name="T5" fmla="*/ 8 h 167"/>
                  <a:gd name="T6" fmla="*/ 164 w 181"/>
                  <a:gd name="T7" fmla="*/ 159 h 167"/>
                  <a:gd name="T8" fmla="*/ 168 w 181"/>
                  <a:gd name="T9" fmla="*/ 159 h 167"/>
                  <a:gd name="T10" fmla="*/ 168 w 181"/>
                  <a:gd name="T11" fmla="*/ 161 h 167"/>
                  <a:gd name="T12" fmla="*/ 171 w 181"/>
                  <a:gd name="T13" fmla="*/ 161 h 167"/>
                  <a:gd name="T14" fmla="*/ 171 w 181"/>
                  <a:gd name="T15" fmla="*/ 163 h 167"/>
                  <a:gd name="T16" fmla="*/ 175 w 181"/>
                  <a:gd name="T17" fmla="*/ 163 h 167"/>
                  <a:gd name="T18" fmla="*/ 176 w 181"/>
                  <a:gd name="T19" fmla="*/ 166 h 167"/>
                  <a:gd name="T20" fmla="*/ 180 w 181"/>
                  <a:gd name="T21" fmla="*/ 166 h 167"/>
                  <a:gd name="T22" fmla="*/ 180 w 181"/>
                  <a:gd name="T23" fmla="*/ 167 h 167"/>
                  <a:gd name="T24" fmla="*/ 181 w 181"/>
                  <a:gd name="T25" fmla="*/ 167 h 167"/>
                  <a:gd name="T26" fmla="*/ 2 w 181"/>
                  <a:gd name="T27" fmla="*/ 0 h 167"/>
                  <a:gd name="T28" fmla="*/ 0 w 181"/>
                  <a:gd name="T29" fmla="*/ 0 h 167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181"/>
                  <a:gd name="T46" fmla="*/ 0 h 167"/>
                  <a:gd name="T47" fmla="*/ 181 w 181"/>
                  <a:gd name="T48" fmla="*/ 167 h 167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181" h="167">
                    <a:moveTo>
                      <a:pt x="0" y="0"/>
                    </a:moveTo>
                    <a:lnTo>
                      <a:pt x="0" y="8"/>
                    </a:lnTo>
                    <a:lnTo>
                      <a:pt x="2" y="8"/>
                    </a:lnTo>
                    <a:lnTo>
                      <a:pt x="164" y="159"/>
                    </a:lnTo>
                    <a:lnTo>
                      <a:pt x="168" y="159"/>
                    </a:lnTo>
                    <a:lnTo>
                      <a:pt x="168" y="161"/>
                    </a:lnTo>
                    <a:lnTo>
                      <a:pt x="171" y="161"/>
                    </a:lnTo>
                    <a:lnTo>
                      <a:pt x="171" y="163"/>
                    </a:lnTo>
                    <a:lnTo>
                      <a:pt x="175" y="163"/>
                    </a:lnTo>
                    <a:lnTo>
                      <a:pt x="176" y="166"/>
                    </a:lnTo>
                    <a:lnTo>
                      <a:pt x="180" y="166"/>
                    </a:lnTo>
                    <a:lnTo>
                      <a:pt x="180" y="167"/>
                    </a:lnTo>
                    <a:lnTo>
                      <a:pt x="181" y="167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17" name="Freeform 417"/>
              <p:cNvSpPr>
                <a:spLocks/>
              </p:cNvSpPr>
              <p:nvPr/>
            </p:nvSpPr>
            <p:spPr bwMode="auto">
              <a:xfrm>
                <a:off x="3417" y="2528"/>
                <a:ext cx="60" cy="56"/>
              </a:xfrm>
              <a:custGeom>
                <a:avLst/>
                <a:gdLst>
                  <a:gd name="T0" fmla="*/ 0 w 60"/>
                  <a:gd name="T1" fmla="*/ 0 h 56"/>
                  <a:gd name="T2" fmla="*/ 0 w 60"/>
                  <a:gd name="T3" fmla="*/ 8 h 56"/>
                  <a:gd name="T4" fmla="*/ 2 w 60"/>
                  <a:gd name="T5" fmla="*/ 8 h 56"/>
                  <a:gd name="T6" fmla="*/ 43 w 60"/>
                  <a:gd name="T7" fmla="*/ 48 h 56"/>
                  <a:gd name="T8" fmla="*/ 46 w 60"/>
                  <a:gd name="T9" fmla="*/ 48 h 56"/>
                  <a:gd name="T10" fmla="*/ 46 w 60"/>
                  <a:gd name="T11" fmla="*/ 49 h 56"/>
                  <a:gd name="T12" fmla="*/ 50 w 60"/>
                  <a:gd name="T13" fmla="*/ 49 h 56"/>
                  <a:gd name="T14" fmla="*/ 50 w 60"/>
                  <a:gd name="T15" fmla="*/ 51 h 56"/>
                  <a:gd name="T16" fmla="*/ 53 w 60"/>
                  <a:gd name="T17" fmla="*/ 51 h 56"/>
                  <a:gd name="T18" fmla="*/ 55 w 60"/>
                  <a:gd name="T19" fmla="*/ 54 h 56"/>
                  <a:gd name="T20" fmla="*/ 58 w 60"/>
                  <a:gd name="T21" fmla="*/ 54 h 56"/>
                  <a:gd name="T22" fmla="*/ 58 w 60"/>
                  <a:gd name="T23" fmla="*/ 56 h 56"/>
                  <a:gd name="T24" fmla="*/ 60 w 60"/>
                  <a:gd name="T25" fmla="*/ 56 h 56"/>
                  <a:gd name="T26" fmla="*/ 2 w 60"/>
                  <a:gd name="T27" fmla="*/ 0 h 56"/>
                  <a:gd name="T28" fmla="*/ 0 w 60"/>
                  <a:gd name="T29" fmla="*/ 0 h 5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60"/>
                  <a:gd name="T46" fmla="*/ 0 h 56"/>
                  <a:gd name="T47" fmla="*/ 60 w 60"/>
                  <a:gd name="T48" fmla="*/ 56 h 5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60" h="56">
                    <a:moveTo>
                      <a:pt x="0" y="0"/>
                    </a:moveTo>
                    <a:lnTo>
                      <a:pt x="0" y="8"/>
                    </a:lnTo>
                    <a:lnTo>
                      <a:pt x="2" y="8"/>
                    </a:lnTo>
                    <a:lnTo>
                      <a:pt x="43" y="48"/>
                    </a:lnTo>
                    <a:lnTo>
                      <a:pt x="46" y="48"/>
                    </a:lnTo>
                    <a:lnTo>
                      <a:pt x="46" y="49"/>
                    </a:lnTo>
                    <a:lnTo>
                      <a:pt x="50" y="49"/>
                    </a:lnTo>
                    <a:lnTo>
                      <a:pt x="50" y="51"/>
                    </a:lnTo>
                    <a:lnTo>
                      <a:pt x="53" y="51"/>
                    </a:lnTo>
                    <a:lnTo>
                      <a:pt x="55" y="54"/>
                    </a:lnTo>
                    <a:lnTo>
                      <a:pt x="58" y="54"/>
                    </a:lnTo>
                    <a:lnTo>
                      <a:pt x="58" y="56"/>
                    </a:lnTo>
                    <a:lnTo>
                      <a:pt x="60" y="56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18" name="Freeform 418"/>
              <p:cNvSpPr>
                <a:spLocks/>
              </p:cNvSpPr>
              <p:nvPr/>
            </p:nvSpPr>
            <p:spPr bwMode="auto">
              <a:xfrm>
                <a:off x="3414" y="2233"/>
                <a:ext cx="400" cy="425"/>
              </a:xfrm>
              <a:custGeom>
                <a:avLst/>
                <a:gdLst>
                  <a:gd name="T0" fmla="*/ 200 w 400"/>
                  <a:gd name="T1" fmla="*/ 425 h 425"/>
                  <a:gd name="T2" fmla="*/ 400 w 400"/>
                  <a:gd name="T3" fmla="*/ 319 h 425"/>
                  <a:gd name="T4" fmla="*/ 400 w 400"/>
                  <a:gd name="T5" fmla="*/ 108 h 425"/>
                  <a:gd name="T6" fmla="*/ 200 w 400"/>
                  <a:gd name="T7" fmla="*/ 0 h 425"/>
                  <a:gd name="T8" fmla="*/ 0 w 400"/>
                  <a:gd name="T9" fmla="*/ 108 h 425"/>
                  <a:gd name="T10" fmla="*/ 0 w 400"/>
                  <a:gd name="T11" fmla="*/ 319 h 425"/>
                  <a:gd name="T12" fmla="*/ 200 w 400"/>
                  <a:gd name="T13" fmla="*/ 425 h 425"/>
                  <a:gd name="T14" fmla="*/ 202 w 400"/>
                  <a:gd name="T15" fmla="*/ 418 h 425"/>
                  <a:gd name="T16" fmla="*/ 5 w 400"/>
                  <a:gd name="T17" fmla="*/ 314 h 425"/>
                  <a:gd name="T18" fmla="*/ 7 w 400"/>
                  <a:gd name="T19" fmla="*/ 318 h 425"/>
                  <a:gd name="T20" fmla="*/ 7 w 400"/>
                  <a:gd name="T21" fmla="*/ 109 h 425"/>
                  <a:gd name="T22" fmla="*/ 5 w 400"/>
                  <a:gd name="T23" fmla="*/ 112 h 425"/>
                  <a:gd name="T24" fmla="*/ 202 w 400"/>
                  <a:gd name="T25" fmla="*/ 7 h 425"/>
                  <a:gd name="T26" fmla="*/ 198 w 400"/>
                  <a:gd name="T27" fmla="*/ 7 h 425"/>
                  <a:gd name="T28" fmla="*/ 395 w 400"/>
                  <a:gd name="T29" fmla="*/ 112 h 425"/>
                  <a:gd name="T30" fmla="*/ 393 w 400"/>
                  <a:gd name="T31" fmla="*/ 109 h 425"/>
                  <a:gd name="T32" fmla="*/ 393 w 400"/>
                  <a:gd name="T33" fmla="*/ 318 h 425"/>
                  <a:gd name="T34" fmla="*/ 395 w 400"/>
                  <a:gd name="T35" fmla="*/ 314 h 425"/>
                  <a:gd name="T36" fmla="*/ 198 w 400"/>
                  <a:gd name="T37" fmla="*/ 418 h 425"/>
                  <a:gd name="T38" fmla="*/ 202 w 400"/>
                  <a:gd name="T39" fmla="*/ 418 h 425"/>
                  <a:gd name="T40" fmla="*/ 200 w 400"/>
                  <a:gd name="T41" fmla="*/ 425 h 425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400"/>
                  <a:gd name="T64" fmla="*/ 0 h 425"/>
                  <a:gd name="T65" fmla="*/ 400 w 400"/>
                  <a:gd name="T66" fmla="*/ 425 h 425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400" h="425">
                    <a:moveTo>
                      <a:pt x="200" y="425"/>
                    </a:moveTo>
                    <a:lnTo>
                      <a:pt x="400" y="319"/>
                    </a:lnTo>
                    <a:lnTo>
                      <a:pt x="400" y="108"/>
                    </a:lnTo>
                    <a:lnTo>
                      <a:pt x="200" y="0"/>
                    </a:lnTo>
                    <a:lnTo>
                      <a:pt x="0" y="108"/>
                    </a:lnTo>
                    <a:lnTo>
                      <a:pt x="0" y="319"/>
                    </a:lnTo>
                    <a:lnTo>
                      <a:pt x="200" y="425"/>
                    </a:lnTo>
                    <a:lnTo>
                      <a:pt x="202" y="418"/>
                    </a:lnTo>
                    <a:lnTo>
                      <a:pt x="5" y="314"/>
                    </a:lnTo>
                    <a:lnTo>
                      <a:pt x="7" y="318"/>
                    </a:lnTo>
                    <a:lnTo>
                      <a:pt x="7" y="109"/>
                    </a:lnTo>
                    <a:lnTo>
                      <a:pt x="5" y="112"/>
                    </a:lnTo>
                    <a:lnTo>
                      <a:pt x="202" y="7"/>
                    </a:lnTo>
                    <a:lnTo>
                      <a:pt x="198" y="7"/>
                    </a:lnTo>
                    <a:lnTo>
                      <a:pt x="395" y="112"/>
                    </a:lnTo>
                    <a:lnTo>
                      <a:pt x="393" y="109"/>
                    </a:lnTo>
                    <a:lnTo>
                      <a:pt x="393" y="318"/>
                    </a:lnTo>
                    <a:lnTo>
                      <a:pt x="395" y="314"/>
                    </a:lnTo>
                    <a:lnTo>
                      <a:pt x="198" y="418"/>
                    </a:lnTo>
                    <a:lnTo>
                      <a:pt x="202" y="418"/>
                    </a:lnTo>
                    <a:lnTo>
                      <a:pt x="200" y="425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19" name="Freeform 419"/>
              <p:cNvSpPr>
                <a:spLocks/>
              </p:cNvSpPr>
              <p:nvPr/>
            </p:nvSpPr>
            <p:spPr bwMode="auto">
              <a:xfrm>
                <a:off x="3224" y="2551"/>
                <a:ext cx="393" cy="419"/>
              </a:xfrm>
              <a:custGeom>
                <a:avLst/>
                <a:gdLst>
                  <a:gd name="T0" fmla="*/ 11 w 393"/>
                  <a:gd name="T1" fmla="*/ 99 h 419"/>
                  <a:gd name="T2" fmla="*/ 45 w 393"/>
                  <a:gd name="T3" fmla="*/ 82 h 419"/>
                  <a:gd name="T4" fmla="*/ 65 w 393"/>
                  <a:gd name="T5" fmla="*/ 69 h 419"/>
                  <a:gd name="T6" fmla="*/ 93 w 393"/>
                  <a:gd name="T7" fmla="*/ 56 h 419"/>
                  <a:gd name="T8" fmla="*/ 113 w 393"/>
                  <a:gd name="T9" fmla="*/ 44 h 419"/>
                  <a:gd name="T10" fmla="*/ 147 w 393"/>
                  <a:gd name="T11" fmla="*/ 26 h 419"/>
                  <a:gd name="T12" fmla="*/ 168 w 393"/>
                  <a:gd name="T13" fmla="*/ 14 h 419"/>
                  <a:gd name="T14" fmla="*/ 195 w 393"/>
                  <a:gd name="T15" fmla="*/ 1 h 419"/>
                  <a:gd name="T16" fmla="*/ 205 w 393"/>
                  <a:gd name="T17" fmla="*/ 6 h 419"/>
                  <a:gd name="T18" fmla="*/ 216 w 393"/>
                  <a:gd name="T19" fmla="*/ 9 h 419"/>
                  <a:gd name="T20" fmla="*/ 224 w 393"/>
                  <a:gd name="T21" fmla="*/ 15 h 419"/>
                  <a:gd name="T22" fmla="*/ 236 w 393"/>
                  <a:gd name="T23" fmla="*/ 20 h 419"/>
                  <a:gd name="T24" fmla="*/ 245 w 393"/>
                  <a:gd name="T25" fmla="*/ 26 h 419"/>
                  <a:gd name="T26" fmla="*/ 257 w 393"/>
                  <a:gd name="T27" fmla="*/ 31 h 419"/>
                  <a:gd name="T28" fmla="*/ 265 w 393"/>
                  <a:gd name="T29" fmla="*/ 37 h 419"/>
                  <a:gd name="T30" fmla="*/ 277 w 393"/>
                  <a:gd name="T31" fmla="*/ 42 h 419"/>
                  <a:gd name="T32" fmla="*/ 286 w 393"/>
                  <a:gd name="T33" fmla="*/ 48 h 419"/>
                  <a:gd name="T34" fmla="*/ 298 w 393"/>
                  <a:gd name="T35" fmla="*/ 53 h 419"/>
                  <a:gd name="T36" fmla="*/ 306 w 393"/>
                  <a:gd name="T37" fmla="*/ 59 h 419"/>
                  <a:gd name="T38" fmla="*/ 318 w 393"/>
                  <a:gd name="T39" fmla="*/ 64 h 419"/>
                  <a:gd name="T40" fmla="*/ 327 w 393"/>
                  <a:gd name="T41" fmla="*/ 71 h 419"/>
                  <a:gd name="T42" fmla="*/ 337 w 393"/>
                  <a:gd name="T43" fmla="*/ 74 h 419"/>
                  <a:gd name="T44" fmla="*/ 345 w 393"/>
                  <a:gd name="T45" fmla="*/ 80 h 419"/>
                  <a:gd name="T46" fmla="*/ 357 w 393"/>
                  <a:gd name="T47" fmla="*/ 85 h 419"/>
                  <a:gd name="T48" fmla="*/ 366 w 393"/>
                  <a:gd name="T49" fmla="*/ 91 h 419"/>
                  <a:gd name="T50" fmla="*/ 378 w 393"/>
                  <a:gd name="T51" fmla="*/ 96 h 419"/>
                  <a:gd name="T52" fmla="*/ 386 w 393"/>
                  <a:gd name="T53" fmla="*/ 102 h 419"/>
                  <a:gd name="T54" fmla="*/ 383 w 393"/>
                  <a:gd name="T55" fmla="*/ 320 h 419"/>
                  <a:gd name="T56" fmla="*/ 373 w 393"/>
                  <a:gd name="T57" fmla="*/ 326 h 419"/>
                  <a:gd name="T58" fmla="*/ 339 w 393"/>
                  <a:gd name="T59" fmla="*/ 343 h 419"/>
                  <a:gd name="T60" fmla="*/ 328 w 393"/>
                  <a:gd name="T61" fmla="*/ 350 h 419"/>
                  <a:gd name="T62" fmla="*/ 294 w 393"/>
                  <a:gd name="T63" fmla="*/ 367 h 419"/>
                  <a:gd name="T64" fmla="*/ 284 w 393"/>
                  <a:gd name="T65" fmla="*/ 373 h 419"/>
                  <a:gd name="T66" fmla="*/ 263 w 393"/>
                  <a:gd name="T67" fmla="*/ 383 h 419"/>
                  <a:gd name="T68" fmla="*/ 243 w 393"/>
                  <a:gd name="T69" fmla="*/ 395 h 419"/>
                  <a:gd name="T70" fmla="*/ 222 w 393"/>
                  <a:gd name="T71" fmla="*/ 405 h 419"/>
                  <a:gd name="T72" fmla="*/ 205 w 393"/>
                  <a:gd name="T73" fmla="*/ 416 h 419"/>
                  <a:gd name="T74" fmla="*/ 190 w 393"/>
                  <a:gd name="T75" fmla="*/ 418 h 419"/>
                  <a:gd name="T76" fmla="*/ 181 w 393"/>
                  <a:gd name="T77" fmla="*/ 411 h 419"/>
                  <a:gd name="T78" fmla="*/ 169 w 393"/>
                  <a:gd name="T79" fmla="*/ 407 h 419"/>
                  <a:gd name="T80" fmla="*/ 161 w 393"/>
                  <a:gd name="T81" fmla="*/ 400 h 419"/>
                  <a:gd name="T82" fmla="*/ 149 w 393"/>
                  <a:gd name="T83" fmla="*/ 395 h 419"/>
                  <a:gd name="T84" fmla="*/ 140 w 393"/>
                  <a:gd name="T85" fmla="*/ 389 h 419"/>
                  <a:gd name="T86" fmla="*/ 128 w 393"/>
                  <a:gd name="T87" fmla="*/ 384 h 419"/>
                  <a:gd name="T88" fmla="*/ 120 w 393"/>
                  <a:gd name="T89" fmla="*/ 378 h 419"/>
                  <a:gd name="T90" fmla="*/ 108 w 393"/>
                  <a:gd name="T91" fmla="*/ 373 h 419"/>
                  <a:gd name="T92" fmla="*/ 99 w 393"/>
                  <a:gd name="T93" fmla="*/ 367 h 419"/>
                  <a:gd name="T94" fmla="*/ 87 w 393"/>
                  <a:gd name="T95" fmla="*/ 362 h 419"/>
                  <a:gd name="T96" fmla="*/ 79 w 393"/>
                  <a:gd name="T97" fmla="*/ 356 h 419"/>
                  <a:gd name="T98" fmla="*/ 67 w 393"/>
                  <a:gd name="T99" fmla="*/ 351 h 419"/>
                  <a:gd name="T100" fmla="*/ 58 w 393"/>
                  <a:gd name="T101" fmla="*/ 345 h 419"/>
                  <a:gd name="T102" fmla="*/ 46 w 393"/>
                  <a:gd name="T103" fmla="*/ 340 h 419"/>
                  <a:gd name="T104" fmla="*/ 38 w 393"/>
                  <a:gd name="T105" fmla="*/ 334 h 419"/>
                  <a:gd name="T106" fmla="*/ 26 w 393"/>
                  <a:gd name="T107" fmla="*/ 329 h 419"/>
                  <a:gd name="T108" fmla="*/ 17 w 393"/>
                  <a:gd name="T109" fmla="*/ 323 h 419"/>
                  <a:gd name="T110" fmla="*/ 5 w 393"/>
                  <a:gd name="T111" fmla="*/ 318 h 419"/>
                  <a:gd name="T112" fmla="*/ 0 w 393"/>
                  <a:gd name="T113" fmla="*/ 104 h 419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w 393"/>
                  <a:gd name="T172" fmla="*/ 0 h 419"/>
                  <a:gd name="T173" fmla="*/ 393 w 393"/>
                  <a:gd name="T174" fmla="*/ 419 h 419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T171" t="T172" r="T173" b="T174"/>
                <a:pathLst>
                  <a:path w="393" h="419">
                    <a:moveTo>
                      <a:pt x="0" y="104"/>
                    </a:moveTo>
                    <a:lnTo>
                      <a:pt x="7" y="102"/>
                    </a:lnTo>
                    <a:lnTo>
                      <a:pt x="7" y="100"/>
                    </a:lnTo>
                    <a:lnTo>
                      <a:pt x="11" y="100"/>
                    </a:lnTo>
                    <a:lnTo>
                      <a:pt x="11" y="99"/>
                    </a:lnTo>
                    <a:lnTo>
                      <a:pt x="24" y="93"/>
                    </a:lnTo>
                    <a:lnTo>
                      <a:pt x="24" y="91"/>
                    </a:lnTo>
                    <a:lnTo>
                      <a:pt x="31" y="89"/>
                    </a:lnTo>
                    <a:lnTo>
                      <a:pt x="31" y="88"/>
                    </a:lnTo>
                    <a:lnTo>
                      <a:pt x="45" y="82"/>
                    </a:lnTo>
                    <a:lnTo>
                      <a:pt x="45" y="80"/>
                    </a:lnTo>
                    <a:lnTo>
                      <a:pt x="52" y="78"/>
                    </a:lnTo>
                    <a:lnTo>
                      <a:pt x="52" y="77"/>
                    </a:lnTo>
                    <a:lnTo>
                      <a:pt x="65" y="71"/>
                    </a:lnTo>
                    <a:lnTo>
                      <a:pt x="65" y="69"/>
                    </a:lnTo>
                    <a:lnTo>
                      <a:pt x="72" y="67"/>
                    </a:lnTo>
                    <a:lnTo>
                      <a:pt x="72" y="66"/>
                    </a:lnTo>
                    <a:lnTo>
                      <a:pt x="86" y="59"/>
                    </a:lnTo>
                    <a:lnTo>
                      <a:pt x="86" y="58"/>
                    </a:lnTo>
                    <a:lnTo>
                      <a:pt x="93" y="56"/>
                    </a:lnTo>
                    <a:lnTo>
                      <a:pt x="93" y="55"/>
                    </a:lnTo>
                    <a:lnTo>
                      <a:pt x="106" y="48"/>
                    </a:lnTo>
                    <a:lnTo>
                      <a:pt x="106" y="47"/>
                    </a:lnTo>
                    <a:lnTo>
                      <a:pt x="113" y="45"/>
                    </a:lnTo>
                    <a:lnTo>
                      <a:pt x="113" y="44"/>
                    </a:lnTo>
                    <a:lnTo>
                      <a:pt x="127" y="37"/>
                    </a:lnTo>
                    <a:lnTo>
                      <a:pt x="127" y="36"/>
                    </a:lnTo>
                    <a:lnTo>
                      <a:pt x="134" y="34"/>
                    </a:lnTo>
                    <a:lnTo>
                      <a:pt x="134" y="33"/>
                    </a:lnTo>
                    <a:lnTo>
                      <a:pt x="147" y="26"/>
                    </a:lnTo>
                    <a:lnTo>
                      <a:pt x="147" y="25"/>
                    </a:lnTo>
                    <a:lnTo>
                      <a:pt x="154" y="23"/>
                    </a:lnTo>
                    <a:lnTo>
                      <a:pt x="154" y="22"/>
                    </a:lnTo>
                    <a:lnTo>
                      <a:pt x="168" y="15"/>
                    </a:lnTo>
                    <a:lnTo>
                      <a:pt x="168" y="14"/>
                    </a:lnTo>
                    <a:lnTo>
                      <a:pt x="175" y="12"/>
                    </a:lnTo>
                    <a:lnTo>
                      <a:pt x="175" y="11"/>
                    </a:lnTo>
                    <a:lnTo>
                      <a:pt x="188" y="4"/>
                    </a:lnTo>
                    <a:lnTo>
                      <a:pt x="188" y="3"/>
                    </a:lnTo>
                    <a:lnTo>
                      <a:pt x="195" y="1"/>
                    </a:lnTo>
                    <a:lnTo>
                      <a:pt x="195" y="0"/>
                    </a:lnTo>
                    <a:lnTo>
                      <a:pt x="200" y="1"/>
                    </a:lnTo>
                    <a:lnTo>
                      <a:pt x="200" y="3"/>
                    </a:lnTo>
                    <a:lnTo>
                      <a:pt x="204" y="3"/>
                    </a:lnTo>
                    <a:lnTo>
                      <a:pt x="205" y="6"/>
                    </a:lnTo>
                    <a:lnTo>
                      <a:pt x="209" y="6"/>
                    </a:lnTo>
                    <a:lnTo>
                      <a:pt x="209" y="7"/>
                    </a:lnTo>
                    <a:lnTo>
                      <a:pt x="212" y="7"/>
                    </a:lnTo>
                    <a:lnTo>
                      <a:pt x="212" y="9"/>
                    </a:lnTo>
                    <a:lnTo>
                      <a:pt x="216" y="9"/>
                    </a:lnTo>
                    <a:lnTo>
                      <a:pt x="217" y="12"/>
                    </a:lnTo>
                    <a:lnTo>
                      <a:pt x="221" y="12"/>
                    </a:lnTo>
                    <a:lnTo>
                      <a:pt x="221" y="14"/>
                    </a:lnTo>
                    <a:lnTo>
                      <a:pt x="224" y="14"/>
                    </a:lnTo>
                    <a:lnTo>
                      <a:pt x="224" y="15"/>
                    </a:lnTo>
                    <a:lnTo>
                      <a:pt x="228" y="15"/>
                    </a:lnTo>
                    <a:lnTo>
                      <a:pt x="229" y="18"/>
                    </a:lnTo>
                    <a:lnTo>
                      <a:pt x="233" y="18"/>
                    </a:lnTo>
                    <a:lnTo>
                      <a:pt x="233" y="20"/>
                    </a:lnTo>
                    <a:lnTo>
                      <a:pt x="236" y="20"/>
                    </a:lnTo>
                    <a:lnTo>
                      <a:pt x="238" y="23"/>
                    </a:lnTo>
                    <a:lnTo>
                      <a:pt x="241" y="23"/>
                    </a:lnTo>
                    <a:lnTo>
                      <a:pt x="241" y="25"/>
                    </a:lnTo>
                    <a:lnTo>
                      <a:pt x="245" y="25"/>
                    </a:lnTo>
                    <a:lnTo>
                      <a:pt x="245" y="26"/>
                    </a:lnTo>
                    <a:lnTo>
                      <a:pt x="248" y="26"/>
                    </a:lnTo>
                    <a:lnTo>
                      <a:pt x="250" y="30"/>
                    </a:lnTo>
                    <a:lnTo>
                      <a:pt x="253" y="30"/>
                    </a:lnTo>
                    <a:lnTo>
                      <a:pt x="253" y="31"/>
                    </a:lnTo>
                    <a:lnTo>
                      <a:pt x="257" y="31"/>
                    </a:lnTo>
                    <a:lnTo>
                      <a:pt x="257" y="33"/>
                    </a:lnTo>
                    <a:lnTo>
                      <a:pt x="260" y="33"/>
                    </a:lnTo>
                    <a:lnTo>
                      <a:pt x="262" y="36"/>
                    </a:lnTo>
                    <a:lnTo>
                      <a:pt x="265" y="36"/>
                    </a:lnTo>
                    <a:lnTo>
                      <a:pt x="265" y="37"/>
                    </a:lnTo>
                    <a:lnTo>
                      <a:pt x="269" y="37"/>
                    </a:lnTo>
                    <a:lnTo>
                      <a:pt x="269" y="39"/>
                    </a:lnTo>
                    <a:lnTo>
                      <a:pt x="272" y="39"/>
                    </a:lnTo>
                    <a:lnTo>
                      <a:pt x="274" y="42"/>
                    </a:lnTo>
                    <a:lnTo>
                      <a:pt x="277" y="42"/>
                    </a:lnTo>
                    <a:lnTo>
                      <a:pt x="277" y="44"/>
                    </a:lnTo>
                    <a:lnTo>
                      <a:pt x="281" y="44"/>
                    </a:lnTo>
                    <a:lnTo>
                      <a:pt x="282" y="47"/>
                    </a:lnTo>
                    <a:lnTo>
                      <a:pt x="286" y="47"/>
                    </a:lnTo>
                    <a:lnTo>
                      <a:pt x="286" y="48"/>
                    </a:lnTo>
                    <a:lnTo>
                      <a:pt x="289" y="48"/>
                    </a:lnTo>
                    <a:lnTo>
                      <a:pt x="289" y="50"/>
                    </a:lnTo>
                    <a:lnTo>
                      <a:pt x="292" y="50"/>
                    </a:lnTo>
                    <a:lnTo>
                      <a:pt x="294" y="53"/>
                    </a:lnTo>
                    <a:lnTo>
                      <a:pt x="298" y="53"/>
                    </a:lnTo>
                    <a:lnTo>
                      <a:pt x="298" y="55"/>
                    </a:lnTo>
                    <a:lnTo>
                      <a:pt x="301" y="55"/>
                    </a:lnTo>
                    <a:lnTo>
                      <a:pt x="301" y="56"/>
                    </a:lnTo>
                    <a:lnTo>
                      <a:pt x="304" y="56"/>
                    </a:lnTo>
                    <a:lnTo>
                      <a:pt x="306" y="59"/>
                    </a:lnTo>
                    <a:lnTo>
                      <a:pt x="310" y="59"/>
                    </a:lnTo>
                    <a:lnTo>
                      <a:pt x="310" y="61"/>
                    </a:lnTo>
                    <a:lnTo>
                      <a:pt x="313" y="61"/>
                    </a:lnTo>
                    <a:lnTo>
                      <a:pt x="315" y="64"/>
                    </a:lnTo>
                    <a:lnTo>
                      <a:pt x="318" y="64"/>
                    </a:lnTo>
                    <a:lnTo>
                      <a:pt x="318" y="66"/>
                    </a:lnTo>
                    <a:lnTo>
                      <a:pt x="322" y="66"/>
                    </a:lnTo>
                    <a:lnTo>
                      <a:pt x="322" y="67"/>
                    </a:lnTo>
                    <a:lnTo>
                      <a:pt x="325" y="67"/>
                    </a:lnTo>
                    <a:lnTo>
                      <a:pt x="327" y="71"/>
                    </a:lnTo>
                    <a:lnTo>
                      <a:pt x="330" y="71"/>
                    </a:lnTo>
                    <a:lnTo>
                      <a:pt x="330" y="72"/>
                    </a:lnTo>
                    <a:lnTo>
                      <a:pt x="333" y="72"/>
                    </a:lnTo>
                    <a:lnTo>
                      <a:pt x="333" y="74"/>
                    </a:lnTo>
                    <a:lnTo>
                      <a:pt x="337" y="74"/>
                    </a:lnTo>
                    <a:lnTo>
                      <a:pt x="339" y="77"/>
                    </a:lnTo>
                    <a:lnTo>
                      <a:pt x="342" y="77"/>
                    </a:lnTo>
                    <a:lnTo>
                      <a:pt x="342" y="78"/>
                    </a:lnTo>
                    <a:lnTo>
                      <a:pt x="345" y="78"/>
                    </a:lnTo>
                    <a:lnTo>
                      <a:pt x="345" y="80"/>
                    </a:lnTo>
                    <a:lnTo>
                      <a:pt x="349" y="80"/>
                    </a:lnTo>
                    <a:lnTo>
                      <a:pt x="351" y="83"/>
                    </a:lnTo>
                    <a:lnTo>
                      <a:pt x="354" y="83"/>
                    </a:lnTo>
                    <a:lnTo>
                      <a:pt x="354" y="85"/>
                    </a:lnTo>
                    <a:lnTo>
                      <a:pt x="357" y="85"/>
                    </a:lnTo>
                    <a:lnTo>
                      <a:pt x="359" y="88"/>
                    </a:lnTo>
                    <a:lnTo>
                      <a:pt x="363" y="88"/>
                    </a:lnTo>
                    <a:lnTo>
                      <a:pt x="363" y="89"/>
                    </a:lnTo>
                    <a:lnTo>
                      <a:pt x="366" y="89"/>
                    </a:lnTo>
                    <a:lnTo>
                      <a:pt x="366" y="91"/>
                    </a:lnTo>
                    <a:lnTo>
                      <a:pt x="369" y="91"/>
                    </a:lnTo>
                    <a:lnTo>
                      <a:pt x="371" y="94"/>
                    </a:lnTo>
                    <a:lnTo>
                      <a:pt x="374" y="94"/>
                    </a:lnTo>
                    <a:lnTo>
                      <a:pt x="374" y="96"/>
                    </a:lnTo>
                    <a:lnTo>
                      <a:pt x="378" y="96"/>
                    </a:lnTo>
                    <a:lnTo>
                      <a:pt x="378" y="97"/>
                    </a:lnTo>
                    <a:lnTo>
                      <a:pt x="381" y="97"/>
                    </a:lnTo>
                    <a:lnTo>
                      <a:pt x="383" y="100"/>
                    </a:lnTo>
                    <a:lnTo>
                      <a:pt x="386" y="100"/>
                    </a:lnTo>
                    <a:lnTo>
                      <a:pt x="386" y="102"/>
                    </a:lnTo>
                    <a:lnTo>
                      <a:pt x="390" y="102"/>
                    </a:lnTo>
                    <a:lnTo>
                      <a:pt x="390" y="104"/>
                    </a:lnTo>
                    <a:lnTo>
                      <a:pt x="393" y="104"/>
                    </a:lnTo>
                    <a:lnTo>
                      <a:pt x="393" y="315"/>
                    </a:lnTo>
                    <a:lnTo>
                      <a:pt x="383" y="320"/>
                    </a:lnTo>
                    <a:lnTo>
                      <a:pt x="383" y="321"/>
                    </a:lnTo>
                    <a:lnTo>
                      <a:pt x="376" y="323"/>
                    </a:lnTo>
                    <a:lnTo>
                      <a:pt x="376" y="324"/>
                    </a:lnTo>
                    <a:lnTo>
                      <a:pt x="373" y="324"/>
                    </a:lnTo>
                    <a:lnTo>
                      <a:pt x="373" y="326"/>
                    </a:lnTo>
                    <a:lnTo>
                      <a:pt x="359" y="332"/>
                    </a:lnTo>
                    <a:lnTo>
                      <a:pt x="359" y="334"/>
                    </a:lnTo>
                    <a:lnTo>
                      <a:pt x="352" y="336"/>
                    </a:lnTo>
                    <a:lnTo>
                      <a:pt x="352" y="337"/>
                    </a:lnTo>
                    <a:lnTo>
                      <a:pt x="339" y="343"/>
                    </a:lnTo>
                    <a:lnTo>
                      <a:pt x="339" y="345"/>
                    </a:lnTo>
                    <a:lnTo>
                      <a:pt x="332" y="347"/>
                    </a:lnTo>
                    <a:lnTo>
                      <a:pt x="332" y="348"/>
                    </a:lnTo>
                    <a:lnTo>
                      <a:pt x="328" y="348"/>
                    </a:lnTo>
                    <a:lnTo>
                      <a:pt x="328" y="350"/>
                    </a:lnTo>
                    <a:lnTo>
                      <a:pt x="315" y="356"/>
                    </a:lnTo>
                    <a:lnTo>
                      <a:pt x="315" y="358"/>
                    </a:lnTo>
                    <a:lnTo>
                      <a:pt x="308" y="359"/>
                    </a:lnTo>
                    <a:lnTo>
                      <a:pt x="308" y="361"/>
                    </a:lnTo>
                    <a:lnTo>
                      <a:pt x="294" y="367"/>
                    </a:lnTo>
                    <a:lnTo>
                      <a:pt x="294" y="369"/>
                    </a:lnTo>
                    <a:lnTo>
                      <a:pt x="287" y="370"/>
                    </a:lnTo>
                    <a:lnTo>
                      <a:pt x="287" y="372"/>
                    </a:lnTo>
                    <a:lnTo>
                      <a:pt x="284" y="372"/>
                    </a:lnTo>
                    <a:lnTo>
                      <a:pt x="284" y="373"/>
                    </a:lnTo>
                    <a:lnTo>
                      <a:pt x="274" y="378"/>
                    </a:lnTo>
                    <a:lnTo>
                      <a:pt x="274" y="380"/>
                    </a:lnTo>
                    <a:lnTo>
                      <a:pt x="267" y="381"/>
                    </a:lnTo>
                    <a:lnTo>
                      <a:pt x="267" y="383"/>
                    </a:lnTo>
                    <a:lnTo>
                      <a:pt x="263" y="383"/>
                    </a:lnTo>
                    <a:lnTo>
                      <a:pt x="263" y="384"/>
                    </a:lnTo>
                    <a:lnTo>
                      <a:pt x="250" y="391"/>
                    </a:lnTo>
                    <a:lnTo>
                      <a:pt x="250" y="392"/>
                    </a:lnTo>
                    <a:lnTo>
                      <a:pt x="243" y="394"/>
                    </a:lnTo>
                    <a:lnTo>
                      <a:pt x="243" y="395"/>
                    </a:lnTo>
                    <a:lnTo>
                      <a:pt x="239" y="395"/>
                    </a:lnTo>
                    <a:lnTo>
                      <a:pt x="239" y="397"/>
                    </a:lnTo>
                    <a:lnTo>
                      <a:pt x="229" y="402"/>
                    </a:lnTo>
                    <a:lnTo>
                      <a:pt x="229" y="403"/>
                    </a:lnTo>
                    <a:lnTo>
                      <a:pt x="222" y="405"/>
                    </a:lnTo>
                    <a:lnTo>
                      <a:pt x="222" y="407"/>
                    </a:lnTo>
                    <a:lnTo>
                      <a:pt x="219" y="407"/>
                    </a:lnTo>
                    <a:lnTo>
                      <a:pt x="219" y="408"/>
                    </a:lnTo>
                    <a:lnTo>
                      <a:pt x="205" y="414"/>
                    </a:lnTo>
                    <a:lnTo>
                      <a:pt x="205" y="416"/>
                    </a:lnTo>
                    <a:lnTo>
                      <a:pt x="198" y="418"/>
                    </a:lnTo>
                    <a:lnTo>
                      <a:pt x="198" y="419"/>
                    </a:lnTo>
                    <a:lnTo>
                      <a:pt x="193" y="419"/>
                    </a:lnTo>
                    <a:lnTo>
                      <a:pt x="193" y="418"/>
                    </a:lnTo>
                    <a:lnTo>
                      <a:pt x="190" y="418"/>
                    </a:lnTo>
                    <a:lnTo>
                      <a:pt x="190" y="416"/>
                    </a:lnTo>
                    <a:lnTo>
                      <a:pt x="187" y="416"/>
                    </a:lnTo>
                    <a:lnTo>
                      <a:pt x="185" y="413"/>
                    </a:lnTo>
                    <a:lnTo>
                      <a:pt x="181" y="413"/>
                    </a:lnTo>
                    <a:lnTo>
                      <a:pt x="181" y="411"/>
                    </a:lnTo>
                    <a:lnTo>
                      <a:pt x="178" y="411"/>
                    </a:lnTo>
                    <a:lnTo>
                      <a:pt x="178" y="410"/>
                    </a:lnTo>
                    <a:lnTo>
                      <a:pt x="175" y="410"/>
                    </a:lnTo>
                    <a:lnTo>
                      <a:pt x="173" y="407"/>
                    </a:lnTo>
                    <a:lnTo>
                      <a:pt x="169" y="407"/>
                    </a:lnTo>
                    <a:lnTo>
                      <a:pt x="169" y="405"/>
                    </a:lnTo>
                    <a:lnTo>
                      <a:pt x="166" y="405"/>
                    </a:lnTo>
                    <a:lnTo>
                      <a:pt x="164" y="402"/>
                    </a:lnTo>
                    <a:lnTo>
                      <a:pt x="161" y="402"/>
                    </a:lnTo>
                    <a:lnTo>
                      <a:pt x="161" y="400"/>
                    </a:lnTo>
                    <a:lnTo>
                      <a:pt x="157" y="400"/>
                    </a:lnTo>
                    <a:lnTo>
                      <a:pt x="157" y="399"/>
                    </a:lnTo>
                    <a:lnTo>
                      <a:pt x="154" y="399"/>
                    </a:lnTo>
                    <a:lnTo>
                      <a:pt x="152" y="395"/>
                    </a:lnTo>
                    <a:lnTo>
                      <a:pt x="149" y="395"/>
                    </a:lnTo>
                    <a:lnTo>
                      <a:pt x="149" y="394"/>
                    </a:lnTo>
                    <a:lnTo>
                      <a:pt x="146" y="394"/>
                    </a:lnTo>
                    <a:lnTo>
                      <a:pt x="144" y="391"/>
                    </a:lnTo>
                    <a:lnTo>
                      <a:pt x="140" y="391"/>
                    </a:lnTo>
                    <a:lnTo>
                      <a:pt x="140" y="389"/>
                    </a:lnTo>
                    <a:lnTo>
                      <a:pt x="137" y="389"/>
                    </a:lnTo>
                    <a:lnTo>
                      <a:pt x="137" y="388"/>
                    </a:lnTo>
                    <a:lnTo>
                      <a:pt x="134" y="388"/>
                    </a:lnTo>
                    <a:lnTo>
                      <a:pt x="132" y="384"/>
                    </a:lnTo>
                    <a:lnTo>
                      <a:pt x="128" y="384"/>
                    </a:lnTo>
                    <a:lnTo>
                      <a:pt x="128" y="383"/>
                    </a:lnTo>
                    <a:lnTo>
                      <a:pt x="125" y="383"/>
                    </a:lnTo>
                    <a:lnTo>
                      <a:pt x="123" y="380"/>
                    </a:lnTo>
                    <a:lnTo>
                      <a:pt x="120" y="380"/>
                    </a:lnTo>
                    <a:lnTo>
                      <a:pt x="120" y="378"/>
                    </a:lnTo>
                    <a:lnTo>
                      <a:pt x="116" y="378"/>
                    </a:lnTo>
                    <a:lnTo>
                      <a:pt x="116" y="377"/>
                    </a:lnTo>
                    <a:lnTo>
                      <a:pt x="113" y="377"/>
                    </a:lnTo>
                    <a:lnTo>
                      <a:pt x="111" y="373"/>
                    </a:lnTo>
                    <a:lnTo>
                      <a:pt x="108" y="373"/>
                    </a:lnTo>
                    <a:lnTo>
                      <a:pt x="108" y="372"/>
                    </a:lnTo>
                    <a:lnTo>
                      <a:pt x="104" y="372"/>
                    </a:lnTo>
                    <a:lnTo>
                      <a:pt x="103" y="369"/>
                    </a:lnTo>
                    <a:lnTo>
                      <a:pt x="99" y="369"/>
                    </a:lnTo>
                    <a:lnTo>
                      <a:pt x="99" y="367"/>
                    </a:lnTo>
                    <a:lnTo>
                      <a:pt x="96" y="367"/>
                    </a:lnTo>
                    <a:lnTo>
                      <a:pt x="96" y="365"/>
                    </a:lnTo>
                    <a:lnTo>
                      <a:pt x="93" y="365"/>
                    </a:lnTo>
                    <a:lnTo>
                      <a:pt x="91" y="362"/>
                    </a:lnTo>
                    <a:lnTo>
                      <a:pt x="87" y="362"/>
                    </a:lnTo>
                    <a:lnTo>
                      <a:pt x="87" y="361"/>
                    </a:lnTo>
                    <a:lnTo>
                      <a:pt x="84" y="361"/>
                    </a:lnTo>
                    <a:lnTo>
                      <a:pt x="82" y="358"/>
                    </a:lnTo>
                    <a:lnTo>
                      <a:pt x="79" y="358"/>
                    </a:lnTo>
                    <a:lnTo>
                      <a:pt x="79" y="356"/>
                    </a:lnTo>
                    <a:lnTo>
                      <a:pt x="75" y="356"/>
                    </a:lnTo>
                    <a:lnTo>
                      <a:pt x="75" y="354"/>
                    </a:lnTo>
                    <a:lnTo>
                      <a:pt x="72" y="354"/>
                    </a:lnTo>
                    <a:lnTo>
                      <a:pt x="70" y="351"/>
                    </a:lnTo>
                    <a:lnTo>
                      <a:pt x="67" y="351"/>
                    </a:lnTo>
                    <a:lnTo>
                      <a:pt x="67" y="350"/>
                    </a:lnTo>
                    <a:lnTo>
                      <a:pt x="63" y="350"/>
                    </a:lnTo>
                    <a:lnTo>
                      <a:pt x="62" y="347"/>
                    </a:lnTo>
                    <a:lnTo>
                      <a:pt x="58" y="347"/>
                    </a:lnTo>
                    <a:lnTo>
                      <a:pt x="58" y="345"/>
                    </a:lnTo>
                    <a:lnTo>
                      <a:pt x="55" y="345"/>
                    </a:lnTo>
                    <a:lnTo>
                      <a:pt x="55" y="343"/>
                    </a:lnTo>
                    <a:lnTo>
                      <a:pt x="52" y="343"/>
                    </a:lnTo>
                    <a:lnTo>
                      <a:pt x="50" y="340"/>
                    </a:lnTo>
                    <a:lnTo>
                      <a:pt x="46" y="340"/>
                    </a:lnTo>
                    <a:lnTo>
                      <a:pt x="46" y="339"/>
                    </a:lnTo>
                    <a:lnTo>
                      <a:pt x="43" y="339"/>
                    </a:lnTo>
                    <a:lnTo>
                      <a:pt x="41" y="336"/>
                    </a:lnTo>
                    <a:lnTo>
                      <a:pt x="38" y="336"/>
                    </a:lnTo>
                    <a:lnTo>
                      <a:pt x="38" y="334"/>
                    </a:lnTo>
                    <a:lnTo>
                      <a:pt x="34" y="334"/>
                    </a:lnTo>
                    <a:lnTo>
                      <a:pt x="34" y="332"/>
                    </a:lnTo>
                    <a:lnTo>
                      <a:pt x="31" y="332"/>
                    </a:lnTo>
                    <a:lnTo>
                      <a:pt x="29" y="329"/>
                    </a:lnTo>
                    <a:lnTo>
                      <a:pt x="26" y="329"/>
                    </a:lnTo>
                    <a:lnTo>
                      <a:pt x="26" y="328"/>
                    </a:lnTo>
                    <a:lnTo>
                      <a:pt x="22" y="328"/>
                    </a:lnTo>
                    <a:lnTo>
                      <a:pt x="21" y="324"/>
                    </a:lnTo>
                    <a:lnTo>
                      <a:pt x="17" y="324"/>
                    </a:lnTo>
                    <a:lnTo>
                      <a:pt x="17" y="323"/>
                    </a:lnTo>
                    <a:lnTo>
                      <a:pt x="14" y="323"/>
                    </a:lnTo>
                    <a:lnTo>
                      <a:pt x="14" y="321"/>
                    </a:lnTo>
                    <a:lnTo>
                      <a:pt x="11" y="321"/>
                    </a:lnTo>
                    <a:lnTo>
                      <a:pt x="9" y="318"/>
                    </a:lnTo>
                    <a:lnTo>
                      <a:pt x="5" y="318"/>
                    </a:lnTo>
                    <a:lnTo>
                      <a:pt x="5" y="317"/>
                    </a:lnTo>
                    <a:lnTo>
                      <a:pt x="2" y="317"/>
                    </a:lnTo>
                    <a:lnTo>
                      <a:pt x="2" y="315"/>
                    </a:lnTo>
                    <a:lnTo>
                      <a:pt x="0" y="315"/>
                    </a:lnTo>
                    <a:lnTo>
                      <a:pt x="0" y="104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20" name="Freeform 420"/>
              <p:cNvSpPr>
                <a:spLocks/>
              </p:cNvSpPr>
              <p:nvPr/>
            </p:nvSpPr>
            <p:spPr bwMode="auto">
              <a:xfrm>
                <a:off x="3224" y="2601"/>
                <a:ext cx="103" cy="95"/>
              </a:xfrm>
              <a:custGeom>
                <a:avLst/>
                <a:gdLst>
                  <a:gd name="T0" fmla="*/ 101 w 103"/>
                  <a:gd name="T1" fmla="*/ 0 h 95"/>
                  <a:gd name="T2" fmla="*/ 101 w 103"/>
                  <a:gd name="T3" fmla="*/ 2 h 95"/>
                  <a:gd name="T4" fmla="*/ 94 w 103"/>
                  <a:gd name="T5" fmla="*/ 3 h 95"/>
                  <a:gd name="T6" fmla="*/ 94 w 103"/>
                  <a:gd name="T7" fmla="*/ 5 h 95"/>
                  <a:gd name="T8" fmla="*/ 81 w 103"/>
                  <a:gd name="T9" fmla="*/ 13 h 95"/>
                  <a:gd name="T10" fmla="*/ 81 w 103"/>
                  <a:gd name="T11" fmla="*/ 14 h 95"/>
                  <a:gd name="T12" fmla="*/ 0 w 103"/>
                  <a:gd name="T13" fmla="*/ 87 h 95"/>
                  <a:gd name="T14" fmla="*/ 0 w 103"/>
                  <a:gd name="T15" fmla="*/ 95 h 95"/>
                  <a:gd name="T16" fmla="*/ 103 w 103"/>
                  <a:gd name="T17" fmla="*/ 0 h 95"/>
                  <a:gd name="T18" fmla="*/ 101 w 103"/>
                  <a:gd name="T19" fmla="*/ 0 h 95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03"/>
                  <a:gd name="T31" fmla="*/ 0 h 95"/>
                  <a:gd name="T32" fmla="*/ 103 w 103"/>
                  <a:gd name="T33" fmla="*/ 95 h 95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03" h="95">
                    <a:moveTo>
                      <a:pt x="101" y="0"/>
                    </a:moveTo>
                    <a:lnTo>
                      <a:pt x="101" y="2"/>
                    </a:lnTo>
                    <a:lnTo>
                      <a:pt x="94" y="3"/>
                    </a:lnTo>
                    <a:lnTo>
                      <a:pt x="94" y="5"/>
                    </a:lnTo>
                    <a:lnTo>
                      <a:pt x="81" y="13"/>
                    </a:lnTo>
                    <a:lnTo>
                      <a:pt x="81" y="14"/>
                    </a:lnTo>
                    <a:lnTo>
                      <a:pt x="0" y="87"/>
                    </a:lnTo>
                    <a:lnTo>
                      <a:pt x="0" y="95"/>
                    </a:lnTo>
                    <a:lnTo>
                      <a:pt x="103" y="0"/>
                    </a:lnTo>
                    <a:lnTo>
                      <a:pt x="101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21" name="Freeform 421"/>
              <p:cNvSpPr>
                <a:spLocks/>
              </p:cNvSpPr>
              <p:nvPr/>
            </p:nvSpPr>
            <p:spPr bwMode="auto">
              <a:xfrm>
                <a:off x="3224" y="2552"/>
                <a:ext cx="204" cy="191"/>
              </a:xfrm>
              <a:custGeom>
                <a:avLst/>
                <a:gdLst>
                  <a:gd name="T0" fmla="*/ 198 w 204"/>
                  <a:gd name="T1" fmla="*/ 0 h 191"/>
                  <a:gd name="T2" fmla="*/ 198 w 204"/>
                  <a:gd name="T3" fmla="*/ 2 h 191"/>
                  <a:gd name="T4" fmla="*/ 0 w 204"/>
                  <a:gd name="T5" fmla="*/ 183 h 191"/>
                  <a:gd name="T6" fmla="*/ 0 w 204"/>
                  <a:gd name="T7" fmla="*/ 191 h 191"/>
                  <a:gd name="T8" fmla="*/ 204 w 204"/>
                  <a:gd name="T9" fmla="*/ 5 h 191"/>
                  <a:gd name="T10" fmla="*/ 204 w 204"/>
                  <a:gd name="T11" fmla="*/ 2 h 191"/>
                  <a:gd name="T12" fmla="*/ 200 w 204"/>
                  <a:gd name="T13" fmla="*/ 2 h 191"/>
                  <a:gd name="T14" fmla="*/ 200 w 204"/>
                  <a:gd name="T15" fmla="*/ 0 h 191"/>
                  <a:gd name="T16" fmla="*/ 198 w 204"/>
                  <a:gd name="T17" fmla="*/ 0 h 191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04"/>
                  <a:gd name="T28" fmla="*/ 0 h 191"/>
                  <a:gd name="T29" fmla="*/ 204 w 204"/>
                  <a:gd name="T30" fmla="*/ 191 h 191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04" h="191">
                    <a:moveTo>
                      <a:pt x="198" y="0"/>
                    </a:moveTo>
                    <a:lnTo>
                      <a:pt x="198" y="2"/>
                    </a:lnTo>
                    <a:lnTo>
                      <a:pt x="0" y="183"/>
                    </a:lnTo>
                    <a:lnTo>
                      <a:pt x="0" y="191"/>
                    </a:lnTo>
                    <a:lnTo>
                      <a:pt x="204" y="5"/>
                    </a:lnTo>
                    <a:lnTo>
                      <a:pt x="204" y="2"/>
                    </a:lnTo>
                    <a:lnTo>
                      <a:pt x="200" y="2"/>
                    </a:lnTo>
                    <a:lnTo>
                      <a:pt x="200" y="0"/>
                    </a:lnTo>
                    <a:lnTo>
                      <a:pt x="198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22" name="Freeform 422"/>
              <p:cNvSpPr>
                <a:spLocks/>
              </p:cNvSpPr>
              <p:nvPr/>
            </p:nvSpPr>
            <p:spPr bwMode="auto">
              <a:xfrm>
                <a:off x="3224" y="2569"/>
                <a:ext cx="236" cy="221"/>
              </a:xfrm>
              <a:custGeom>
                <a:avLst/>
                <a:gdLst>
                  <a:gd name="T0" fmla="*/ 231 w 236"/>
                  <a:gd name="T1" fmla="*/ 0 h 221"/>
                  <a:gd name="T2" fmla="*/ 231 w 236"/>
                  <a:gd name="T3" fmla="*/ 2 h 221"/>
                  <a:gd name="T4" fmla="*/ 0 w 236"/>
                  <a:gd name="T5" fmla="*/ 213 h 221"/>
                  <a:gd name="T6" fmla="*/ 0 w 236"/>
                  <a:gd name="T7" fmla="*/ 221 h 221"/>
                  <a:gd name="T8" fmla="*/ 236 w 236"/>
                  <a:gd name="T9" fmla="*/ 5 h 221"/>
                  <a:gd name="T10" fmla="*/ 236 w 236"/>
                  <a:gd name="T11" fmla="*/ 2 h 221"/>
                  <a:gd name="T12" fmla="*/ 233 w 236"/>
                  <a:gd name="T13" fmla="*/ 2 h 221"/>
                  <a:gd name="T14" fmla="*/ 233 w 236"/>
                  <a:gd name="T15" fmla="*/ 0 h 221"/>
                  <a:gd name="T16" fmla="*/ 231 w 236"/>
                  <a:gd name="T17" fmla="*/ 0 h 221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36"/>
                  <a:gd name="T28" fmla="*/ 0 h 221"/>
                  <a:gd name="T29" fmla="*/ 236 w 236"/>
                  <a:gd name="T30" fmla="*/ 221 h 221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36" h="221">
                    <a:moveTo>
                      <a:pt x="231" y="0"/>
                    </a:moveTo>
                    <a:lnTo>
                      <a:pt x="231" y="2"/>
                    </a:lnTo>
                    <a:lnTo>
                      <a:pt x="0" y="213"/>
                    </a:lnTo>
                    <a:lnTo>
                      <a:pt x="0" y="221"/>
                    </a:lnTo>
                    <a:lnTo>
                      <a:pt x="236" y="5"/>
                    </a:lnTo>
                    <a:lnTo>
                      <a:pt x="236" y="2"/>
                    </a:lnTo>
                    <a:lnTo>
                      <a:pt x="233" y="2"/>
                    </a:lnTo>
                    <a:lnTo>
                      <a:pt x="233" y="0"/>
                    </a:lnTo>
                    <a:lnTo>
                      <a:pt x="231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23" name="Freeform 423"/>
              <p:cNvSpPr>
                <a:spLocks/>
              </p:cNvSpPr>
              <p:nvPr/>
            </p:nvSpPr>
            <p:spPr bwMode="auto">
              <a:xfrm>
                <a:off x="3224" y="2587"/>
                <a:ext cx="269" cy="249"/>
              </a:xfrm>
              <a:custGeom>
                <a:avLst/>
                <a:gdLst>
                  <a:gd name="T0" fmla="*/ 262 w 269"/>
                  <a:gd name="T1" fmla="*/ 0 h 249"/>
                  <a:gd name="T2" fmla="*/ 262 w 269"/>
                  <a:gd name="T3" fmla="*/ 1 h 249"/>
                  <a:gd name="T4" fmla="*/ 0 w 269"/>
                  <a:gd name="T5" fmla="*/ 241 h 249"/>
                  <a:gd name="T6" fmla="*/ 0 w 269"/>
                  <a:gd name="T7" fmla="*/ 249 h 249"/>
                  <a:gd name="T8" fmla="*/ 269 w 269"/>
                  <a:gd name="T9" fmla="*/ 1 h 249"/>
                  <a:gd name="T10" fmla="*/ 265 w 269"/>
                  <a:gd name="T11" fmla="*/ 1 h 249"/>
                  <a:gd name="T12" fmla="*/ 265 w 269"/>
                  <a:gd name="T13" fmla="*/ 0 h 249"/>
                  <a:gd name="T14" fmla="*/ 262 w 269"/>
                  <a:gd name="T15" fmla="*/ 0 h 249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69"/>
                  <a:gd name="T25" fmla="*/ 0 h 249"/>
                  <a:gd name="T26" fmla="*/ 269 w 269"/>
                  <a:gd name="T27" fmla="*/ 249 h 249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69" h="249">
                    <a:moveTo>
                      <a:pt x="262" y="0"/>
                    </a:moveTo>
                    <a:lnTo>
                      <a:pt x="262" y="1"/>
                    </a:lnTo>
                    <a:lnTo>
                      <a:pt x="0" y="241"/>
                    </a:lnTo>
                    <a:lnTo>
                      <a:pt x="0" y="249"/>
                    </a:lnTo>
                    <a:lnTo>
                      <a:pt x="269" y="1"/>
                    </a:lnTo>
                    <a:lnTo>
                      <a:pt x="265" y="1"/>
                    </a:lnTo>
                    <a:lnTo>
                      <a:pt x="265" y="0"/>
                    </a:lnTo>
                    <a:lnTo>
                      <a:pt x="262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24" name="Freeform 424"/>
              <p:cNvSpPr>
                <a:spLocks/>
              </p:cNvSpPr>
              <p:nvPr/>
            </p:nvSpPr>
            <p:spPr bwMode="auto">
              <a:xfrm>
                <a:off x="3233" y="2604"/>
                <a:ext cx="292" cy="268"/>
              </a:xfrm>
              <a:custGeom>
                <a:avLst/>
                <a:gdLst>
                  <a:gd name="T0" fmla="*/ 285 w 292"/>
                  <a:gd name="T1" fmla="*/ 0 h 268"/>
                  <a:gd name="T2" fmla="*/ 285 w 292"/>
                  <a:gd name="T3" fmla="*/ 2 h 268"/>
                  <a:gd name="T4" fmla="*/ 0 w 292"/>
                  <a:gd name="T5" fmla="*/ 264 h 268"/>
                  <a:gd name="T6" fmla="*/ 0 w 292"/>
                  <a:gd name="T7" fmla="*/ 267 h 268"/>
                  <a:gd name="T8" fmla="*/ 5 w 292"/>
                  <a:gd name="T9" fmla="*/ 268 h 268"/>
                  <a:gd name="T10" fmla="*/ 5 w 292"/>
                  <a:gd name="T11" fmla="*/ 267 h 268"/>
                  <a:gd name="T12" fmla="*/ 292 w 292"/>
                  <a:gd name="T13" fmla="*/ 2 h 268"/>
                  <a:gd name="T14" fmla="*/ 289 w 292"/>
                  <a:gd name="T15" fmla="*/ 2 h 268"/>
                  <a:gd name="T16" fmla="*/ 289 w 292"/>
                  <a:gd name="T17" fmla="*/ 0 h 268"/>
                  <a:gd name="T18" fmla="*/ 285 w 292"/>
                  <a:gd name="T19" fmla="*/ 0 h 268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92"/>
                  <a:gd name="T31" fmla="*/ 0 h 268"/>
                  <a:gd name="T32" fmla="*/ 292 w 292"/>
                  <a:gd name="T33" fmla="*/ 268 h 268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92" h="268">
                    <a:moveTo>
                      <a:pt x="285" y="0"/>
                    </a:moveTo>
                    <a:lnTo>
                      <a:pt x="285" y="2"/>
                    </a:lnTo>
                    <a:lnTo>
                      <a:pt x="0" y="264"/>
                    </a:lnTo>
                    <a:lnTo>
                      <a:pt x="0" y="267"/>
                    </a:lnTo>
                    <a:lnTo>
                      <a:pt x="5" y="268"/>
                    </a:lnTo>
                    <a:lnTo>
                      <a:pt x="5" y="267"/>
                    </a:lnTo>
                    <a:lnTo>
                      <a:pt x="292" y="2"/>
                    </a:lnTo>
                    <a:lnTo>
                      <a:pt x="289" y="2"/>
                    </a:lnTo>
                    <a:lnTo>
                      <a:pt x="289" y="0"/>
                    </a:lnTo>
                    <a:lnTo>
                      <a:pt x="285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25" name="Freeform 425"/>
              <p:cNvSpPr>
                <a:spLocks/>
              </p:cNvSpPr>
              <p:nvPr/>
            </p:nvSpPr>
            <p:spPr bwMode="auto">
              <a:xfrm>
                <a:off x="3265" y="2622"/>
                <a:ext cx="292" cy="268"/>
              </a:xfrm>
              <a:custGeom>
                <a:avLst/>
                <a:gdLst>
                  <a:gd name="T0" fmla="*/ 286 w 292"/>
                  <a:gd name="T1" fmla="*/ 0 h 268"/>
                  <a:gd name="T2" fmla="*/ 286 w 292"/>
                  <a:gd name="T3" fmla="*/ 1 h 268"/>
                  <a:gd name="T4" fmla="*/ 0 w 292"/>
                  <a:gd name="T5" fmla="*/ 263 h 268"/>
                  <a:gd name="T6" fmla="*/ 0 w 292"/>
                  <a:gd name="T7" fmla="*/ 266 h 268"/>
                  <a:gd name="T8" fmla="*/ 5 w 292"/>
                  <a:gd name="T9" fmla="*/ 268 h 268"/>
                  <a:gd name="T10" fmla="*/ 5 w 292"/>
                  <a:gd name="T11" fmla="*/ 266 h 268"/>
                  <a:gd name="T12" fmla="*/ 292 w 292"/>
                  <a:gd name="T13" fmla="*/ 1 h 268"/>
                  <a:gd name="T14" fmla="*/ 289 w 292"/>
                  <a:gd name="T15" fmla="*/ 1 h 268"/>
                  <a:gd name="T16" fmla="*/ 289 w 292"/>
                  <a:gd name="T17" fmla="*/ 0 h 268"/>
                  <a:gd name="T18" fmla="*/ 286 w 292"/>
                  <a:gd name="T19" fmla="*/ 0 h 268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92"/>
                  <a:gd name="T31" fmla="*/ 0 h 268"/>
                  <a:gd name="T32" fmla="*/ 292 w 292"/>
                  <a:gd name="T33" fmla="*/ 268 h 268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92" h="268">
                    <a:moveTo>
                      <a:pt x="286" y="0"/>
                    </a:moveTo>
                    <a:lnTo>
                      <a:pt x="286" y="1"/>
                    </a:lnTo>
                    <a:lnTo>
                      <a:pt x="0" y="263"/>
                    </a:lnTo>
                    <a:lnTo>
                      <a:pt x="0" y="266"/>
                    </a:lnTo>
                    <a:lnTo>
                      <a:pt x="5" y="268"/>
                    </a:lnTo>
                    <a:lnTo>
                      <a:pt x="5" y="266"/>
                    </a:lnTo>
                    <a:lnTo>
                      <a:pt x="292" y="1"/>
                    </a:lnTo>
                    <a:lnTo>
                      <a:pt x="289" y="1"/>
                    </a:lnTo>
                    <a:lnTo>
                      <a:pt x="289" y="0"/>
                    </a:lnTo>
                    <a:lnTo>
                      <a:pt x="286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26" name="Freeform 426"/>
              <p:cNvSpPr>
                <a:spLocks/>
              </p:cNvSpPr>
              <p:nvPr/>
            </p:nvSpPr>
            <p:spPr bwMode="auto">
              <a:xfrm>
                <a:off x="3296" y="2639"/>
                <a:ext cx="292" cy="268"/>
              </a:xfrm>
              <a:custGeom>
                <a:avLst/>
                <a:gdLst>
                  <a:gd name="T0" fmla="*/ 285 w 292"/>
                  <a:gd name="T1" fmla="*/ 0 h 268"/>
                  <a:gd name="T2" fmla="*/ 285 w 292"/>
                  <a:gd name="T3" fmla="*/ 1 h 268"/>
                  <a:gd name="T4" fmla="*/ 0 w 292"/>
                  <a:gd name="T5" fmla="*/ 263 h 268"/>
                  <a:gd name="T6" fmla="*/ 0 w 292"/>
                  <a:gd name="T7" fmla="*/ 266 h 268"/>
                  <a:gd name="T8" fmla="*/ 3 w 292"/>
                  <a:gd name="T9" fmla="*/ 266 h 268"/>
                  <a:gd name="T10" fmla="*/ 3 w 292"/>
                  <a:gd name="T11" fmla="*/ 268 h 268"/>
                  <a:gd name="T12" fmla="*/ 292 w 292"/>
                  <a:gd name="T13" fmla="*/ 3 h 268"/>
                  <a:gd name="T14" fmla="*/ 291 w 292"/>
                  <a:gd name="T15" fmla="*/ 0 h 268"/>
                  <a:gd name="T16" fmla="*/ 285 w 292"/>
                  <a:gd name="T17" fmla="*/ 0 h 26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2"/>
                  <a:gd name="T28" fmla="*/ 0 h 268"/>
                  <a:gd name="T29" fmla="*/ 292 w 292"/>
                  <a:gd name="T30" fmla="*/ 268 h 26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2" h="268">
                    <a:moveTo>
                      <a:pt x="285" y="0"/>
                    </a:moveTo>
                    <a:lnTo>
                      <a:pt x="285" y="1"/>
                    </a:lnTo>
                    <a:lnTo>
                      <a:pt x="0" y="263"/>
                    </a:lnTo>
                    <a:lnTo>
                      <a:pt x="0" y="266"/>
                    </a:lnTo>
                    <a:lnTo>
                      <a:pt x="3" y="266"/>
                    </a:lnTo>
                    <a:lnTo>
                      <a:pt x="3" y="268"/>
                    </a:lnTo>
                    <a:lnTo>
                      <a:pt x="292" y="3"/>
                    </a:lnTo>
                    <a:lnTo>
                      <a:pt x="291" y="0"/>
                    </a:lnTo>
                    <a:lnTo>
                      <a:pt x="285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27" name="Freeform 427"/>
              <p:cNvSpPr>
                <a:spLocks/>
              </p:cNvSpPr>
              <p:nvPr/>
            </p:nvSpPr>
            <p:spPr bwMode="auto">
              <a:xfrm>
                <a:off x="3328" y="2655"/>
                <a:ext cx="289" cy="269"/>
              </a:xfrm>
              <a:custGeom>
                <a:avLst/>
                <a:gdLst>
                  <a:gd name="T0" fmla="*/ 288 w 289"/>
                  <a:gd name="T1" fmla="*/ 0 h 269"/>
                  <a:gd name="T2" fmla="*/ 288 w 289"/>
                  <a:gd name="T3" fmla="*/ 1 h 269"/>
                  <a:gd name="T4" fmla="*/ 0 w 289"/>
                  <a:gd name="T5" fmla="*/ 265 h 269"/>
                  <a:gd name="T6" fmla="*/ 0 w 289"/>
                  <a:gd name="T7" fmla="*/ 268 h 269"/>
                  <a:gd name="T8" fmla="*/ 4 w 289"/>
                  <a:gd name="T9" fmla="*/ 268 h 269"/>
                  <a:gd name="T10" fmla="*/ 4 w 289"/>
                  <a:gd name="T11" fmla="*/ 269 h 269"/>
                  <a:gd name="T12" fmla="*/ 289 w 289"/>
                  <a:gd name="T13" fmla="*/ 8 h 269"/>
                  <a:gd name="T14" fmla="*/ 289 w 289"/>
                  <a:gd name="T15" fmla="*/ 0 h 269"/>
                  <a:gd name="T16" fmla="*/ 288 w 289"/>
                  <a:gd name="T17" fmla="*/ 0 h 26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89"/>
                  <a:gd name="T28" fmla="*/ 0 h 269"/>
                  <a:gd name="T29" fmla="*/ 289 w 289"/>
                  <a:gd name="T30" fmla="*/ 269 h 269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89" h="269">
                    <a:moveTo>
                      <a:pt x="288" y="0"/>
                    </a:moveTo>
                    <a:lnTo>
                      <a:pt x="288" y="1"/>
                    </a:lnTo>
                    <a:lnTo>
                      <a:pt x="0" y="265"/>
                    </a:lnTo>
                    <a:lnTo>
                      <a:pt x="0" y="268"/>
                    </a:lnTo>
                    <a:lnTo>
                      <a:pt x="4" y="268"/>
                    </a:lnTo>
                    <a:lnTo>
                      <a:pt x="4" y="269"/>
                    </a:lnTo>
                    <a:lnTo>
                      <a:pt x="289" y="8"/>
                    </a:lnTo>
                    <a:lnTo>
                      <a:pt x="289" y="0"/>
                    </a:lnTo>
                    <a:lnTo>
                      <a:pt x="288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28" name="Freeform 428"/>
              <p:cNvSpPr>
                <a:spLocks/>
              </p:cNvSpPr>
              <p:nvPr/>
            </p:nvSpPr>
            <p:spPr bwMode="auto">
              <a:xfrm>
                <a:off x="3361" y="2702"/>
                <a:ext cx="256" cy="240"/>
              </a:xfrm>
              <a:custGeom>
                <a:avLst/>
                <a:gdLst>
                  <a:gd name="T0" fmla="*/ 255 w 256"/>
                  <a:gd name="T1" fmla="*/ 0 h 240"/>
                  <a:gd name="T2" fmla="*/ 255 w 256"/>
                  <a:gd name="T3" fmla="*/ 2 h 240"/>
                  <a:gd name="T4" fmla="*/ 0 w 256"/>
                  <a:gd name="T5" fmla="*/ 235 h 240"/>
                  <a:gd name="T6" fmla="*/ 0 w 256"/>
                  <a:gd name="T7" fmla="*/ 238 h 240"/>
                  <a:gd name="T8" fmla="*/ 3 w 256"/>
                  <a:gd name="T9" fmla="*/ 238 h 240"/>
                  <a:gd name="T10" fmla="*/ 3 w 256"/>
                  <a:gd name="T11" fmla="*/ 240 h 240"/>
                  <a:gd name="T12" fmla="*/ 256 w 256"/>
                  <a:gd name="T13" fmla="*/ 8 h 240"/>
                  <a:gd name="T14" fmla="*/ 256 w 256"/>
                  <a:gd name="T15" fmla="*/ 0 h 240"/>
                  <a:gd name="T16" fmla="*/ 255 w 256"/>
                  <a:gd name="T17" fmla="*/ 0 h 24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56"/>
                  <a:gd name="T28" fmla="*/ 0 h 240"/>
                  <a:gd name="T29" fmla="*/ 256 w 256"/>
                  <a:gd name="T30" fmla="*/ 240 h 24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56" h="240">
                    <a:moveTo>
                      <a:pt x="255" y="0"/>
                    </a:moveTo>
                    <a:lnTo>
                      <a:pt x="255" y="2"/>
                    </a:lnTo>
                    <a:lnTo>
                      <a:pt x="0" y="235"/>
                    </a:lnTo>
                    <a:lnTo>
                      <a:pt x="0" y="238"/>
                    </a:lnTo>
                    <a:lnTo>
                      <a:pt x="3" y="238"/>
                    </a:lnTo>
                    <a:lnTo>
                      <a:pt x="3" y="240"/>
                    </a:lnTo>
                    <a:lnTo>
                      <a:pt x="256" y="8"/>
                    </a:lnTo>
                    <a:lnTo>
                      <a:pt x="256" y="0"/>
                    </a:lnTo>
                    <a:lnTo>
                      <a:pt x="255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29" name="Freeform 429"/>
              <p:cNvSpPr>
                <a:spLocks/>
              </p:cNvSpPr>
              <p:nvPr/>
            </p:nvSpPr>
            <p:spPr bwMode="auto">
              <a:xfrm>
                <a:off x="3393" y="2749"/>
                <a:ext cx="224" cy="210"/>
              </a:xfrm>
              <a:custGeom>
                <a:avLst/>
                <a:gdLst>
                  <a:gd name="T0" fmla="*/ 223 w 224"/>
                  <a:gd name="T1" fmla="*/ 0 h 210"/>
                  <a:gd name="T2" fmla="*/ 223 w 224"/>
                  <a:gd name="T3" fmla="*/ 2 h 210"/>
                  <a:gd name="T4" fmla="*/ 0 w 224"/>
                  <a:gd name="T5" fmla="*/ 205 h 210"/>
                  <a:gd name="T6" fmla="*/ 0 w 224"/>
                  <a:gd name="T7" fmla="*/ 209 h 210"/>
                  <a:gd name="T8" fmla="*/ 4 w 224"/>
                  <a:gd name="T9" fmla="*/ 209 h 210"/>
                  <a:gd name="T10" fmla="*/ 4 w 224"/>
                  <a:gd name="T11" fmla="*/ 210 h 210"/>
                  <a:gd name="T12" fmla="*/ 224 w 224"/>
                  <a:gd name="T13" fmla="*/ 8 h 210"/>
                  <a:gd name="T14" fmla="*/ 224 w 224"/>
                  <a:gd name="T15" fmla="*/ 0 h 210"/>
                  <a:gd name="T16" fmla="*/ 223 w 224"/>
                  <a:gd name="T17" fmla="*/ 0 h 21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24"/>
                  <a:gd name="T28" fmla="*/ 0 h 210"/>
                  <a:gd name="T29" fmla="*/ 224 w 224"/>
                  <a:gd name="T30" fmla="*/ 210 h 21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24" h="210">
                    <a:moveTo>
                      <a:pt x="223" y="0"/>
                    </a:moveTo>
                    <a:lnTo>
                      <a:pt x="223" y="2"/>
                    </a:lnTo>
                    <a:lnTo>
                      <a:pt x="0" y="205"/>
                    </a:lnTo>
                    <a:lnTo>
                      <a:pt x="0" y="209"/>
                    </a:lnTo>
                    <a:lnTo>
                      <a:pt x="4" y="209"/>
                    </a:lnTo>
                    <a:lnTo>
                      <a:pt x="4" y="210"/>
                    </a:lnTo>
                    <a:lnTo>
                      <a:pt x="224" y="8"/>
                    </a:lnTo>
                    <a:lnTo>
                      <a:pt x="224" y="0"/>
                    </a:lnTo>
                    <a:lnTo>
                      <a:pt x="223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30" name="Freeform 430"/>
              <p:cNvSpPr>
                <a:spLocks/>
              </p:cNvSpPr>
              <p:nvPr/>
            </p:nvSpPr>
            <p:spPr bwMode="auto">
              <a:xfrm>
                <a:off x="3436" y="2795"/>
                <a:ext cx="181" cy="167"/>
              </a:xfrm>
              <a:custGeom>
                <a:avLst/>
                <a:gdLst>
                  <a:gd name="T0" fmla="*/ 180 w 181"/>
                  <a:gd name="T1" fmla="*/ 0 h 167"/>
                  <a:gd name="T2" fmla="*/ 180 w 181"/>
                  <a:gd name="T3" fmla="*/ 2 h 167"/>
                  <a:gd name="T4" fmla="*/ 0 w 181"/>
                  <a:gd name="T5" fmla="*/ 167 h 167"/>
                  <a:gd name="T6" fmla="*/ 7 w 181"/>
                  <a:gd name="T7" fmla="*/ 164 h 167"/>
                  <a:gd name="T8" fmla="*/ 7 w 181"/>
                  <a:gd name="T9" fmla="*/ 163 h 167"/>
                  <a:gd name="T10" fmla="*/ 14 w 181"/>
                  <a:gd name="T11" fmla="*/ 161 h 167"/>
                  <a:gd name="T12" fmla="*/ 14 w 181"/>
                  <a:gd name="T13" fmla="*/ 159 h 167"/>
                  <a:gd name="T14" fmla="*/ 17 w 181"/>
                  <a:gd name="T15" fmla="*/ 159 h 167"/>
                  <a:gd name="T16" fmla="*/ 17 w 181"/>
                  <a:gd name="T17" fmla="*/ 158 h 167"/>
                  <a:gd name="T18" fmla="*/ 181 w 181"/>
                  <a:gd name="T19" fmla="*/ 8 h 167"/>
                  <a:gd name="T20" fmla="*/ 181 w 181"/>
                  <a:gd name="T21" fmla="*/ 0 h 167"/>
                  <a:gd name="T22" fmla="*/ 180 w 181"/>
                  <a:gd name="T23" fmla="*/ 0 h 167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181"/>
                  <a:gd name="T37" fmla="*/ 0 h 167"/>
                  <a:gd name="T38" fmla="*/ 181 w 181"/>
                  <a:gd name="T39" fmla="*/ 167 h 167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181" h="167">
                    <a:moveTo>
                      <a:pt x="180" y="0"/>
                    </a:moveTo>
                    <a:lnTo>
                      <a:pt x="180" y="2"/>
                    </a:lnTo>
                    <a:lnTo>
                      <a:pt x="0" y="167"/>
                    </a:lnTo>
                    <a:lnTo>
                      <a:pt x="7" y="164"/>
                    </a:lnTo>
                    <a:lnTo>
                      <a:pt x="7" y="163"/>
                    </a:lnTo>
                    <a:lnTo>
                      <a:pt x="14" y="161"/>
                    </a:lnTo>
                    <a:lnTo>
                      <a:pt x="14" y="159"/>
                    </a:lnTo>
                    <a:lnTo>
                      <a:pt x="17" y="159"/>
                    </a:lnTo>
                    <a:lnTo>
                      <a:pt x="17" y="158"/>
                    </a:lnTo>
                    <a:lnTo>
                      <a:pt x="181" y="8"/>
                    </a:lnTo>
                    <a:lnTo>
                      <a:pt x="181" y="0"/>
                    </a:lnTo>
                    <a:lnTo>
                      <a:pt x="18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31" name="Freeform 431"/>
              <p:cNvSpPr>
                <a:spLocks/>
              </p:cNvSpPr>
              <p:nvPr/>
            </p:nvSpPr>
            <p:spPr bwMode="auto">
              <a:xfrm>
                <a:off x="3557" y="2842"/>
                <a:ext cx="60" cy="56"/>
              </a:xfrm>
              <a:custGeom>
                <a:avLst/>
                <a:gdLst>
                  <a:gd name="T0" fmla="*/ 59 w 60"/>
                  <a:gd name="T1" fmla="*/ 0 h 56"/>
                  <a:gd name="T2" fmla="*/ 59 w 60"/>
                  <a:gd name="T3" fmla="*/ 2 h 56"/>
                  <a:gd name="T4" fmla="*/ 0 w 60"/>
                  <a:gd name="T5" fmla="*/ 56 h 56"/>
                  <a:gd name="T6" fmla="*/ 7 w 60"/>
                  <a:gd name="T7" fmla="*/ 52 h 56"/>
                  <a:gd name="T8" fmla="*/ 7 w 60"/>
                  <a:gd name="T9" fmla="*/ 51 h 56"/>
                  <a:gd name="T10" fmla="*/ 14 w 60"/>
                  <a:gd name="T11" fmla="*/ 49 h 56"/>
                  <a:gd name="T12" fmla="*/ 14 w 60"/>
                  <a:gd name="T13" fmla="*/ 48 h 56"/>
                  <a:gd name="T14" fmla="*/ 18 w 60"/>
                  <a:gd name="T15" fmla="*/ 48 h 56"/>
                  <a:gd name="T16" fmla="*/ 18 w 60"/>
                  <a:gd name="T17" fmla="*/ 46 h 56"/>
                  <a:gd name="T18" fmla="*/ 60 w 60"/>
                  <a:gd name="T19" fmla="*/ 8 h 56"/>
                  <a:gd name="T20" fmla="*/ 60 w 60"/>
                  <a:gd name="T21" fmla="*/ 0 h 56"/>
                  <a:gd name="T22" fmla="*/ 59 w 60"/>
                  <a:gd name="T23" fmla="*/ 0 h 5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60"/>
                  <a:gd name="T37" fmla="*/ 0 h 56"/>
                  <a:gd name="T38" fmla="*/ 60 w 60"/>
                  <a:gd name="T39" fmla="*/ 56 h 5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60" h="56">
                    <a:moveTo>
                      <a:pt x="59" y="0"/>
                    </a:moveTo>
                    <a:lnTo>
                      <a:pt x="59" y="2"/>
                    </a:lnTo>
                    <a:lnTo>
                      <a:pt x="0" y="56"/>
                    </a:lnTo>
                    <a:lnTo>
                      <a:pt x="7" y="52"/>
                    </a:lnTo>
                    <a:lnTo>
                      <a:pt x="7" y="51"/>
                    </a:lnTo>
                    <a:lnTo>
                      <a:pt x="14" y="49"/>
                    </a:lnTo>
                    <a:lnTo>
                      <a:pt x="14" y="48"/>
                    </a:lnTo>
                    <a:lnTo>
                      <a:pt x="18" y="48"/>
                    </a:lnTo>
                    <a:lnTo>
                      <a:pt x="18" y="46"/>
                    </a:lnTo>
                    <a:lnTo>
                      <a:pt x="60" y="8"/>
                    </a:lnTo>
                    <a:lnTo>
                      <a:pt x="60" y="0"/>
                    </a:lnTo>
                    <a:lnTo>
                      <a:pt x="59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32" name="Freeform 432"/>
              <p:cNvSpPr>
                <a:spLocks/>
              </p:cNvSpPr>
              <p:nvPr/>
            </p:nvSpPr>
            <p:spPr bwMode="auto">
              <a:xfrm>
                <a:off x="3515" y="2601"/>
                <a:ext cx="102" cy="95"/>
              </a:xfrm>
              <a:custGeom>
                <a:avLst/>
                <a:gdLst>
                  <a:gd name="T0" fmla="*/ 0 w 102"/>
                  <a:gd name="T1" fmla="*/ 0 h 95"/>
                  <a:gd name="T2" fmla="*/ 102 w 102"/>
                  <a:gd name="T3" fmla="*/ 95 h 95"/>
                  <a:gd name="T4" fmla="*/ 102 w 102"/>
                  <a:gd name="T5" fmla="*/ 87 h 95"/>
                  <a:gd name="T6" fmla="*/ 101 w 102"/>
                  <a:gd name="T7" fmla="*/ 87 h 95"/>
                  <a:gd name="T8" fmla="*/ 19 w 102"/>
                  <a:gd name="T9" fmla="*/ 9 h 95"/>
                  <a:gd name="T10" fmla="*/ 15 w 102"/>
                  <a:gd name="T11" fmla="*/ 9 h 95"/>
                  <a:gd name="T12" fmla="*/ 13 w 102"/>
                  <a:gd name="T13" fmla="*/ 6 h 95"/>
                  <a:gd name="T14" fmla="*/ 10 w 102"/>
                  <a:gd name="T15" fmla="*/ 6 h 95"/>
                  <a:gd name="T16" fmla="*/ 10 w 102"/>
                  <a:gd name="T17" fmla="*/ 5 h 95"/>
                  <a:gd name="T18" fmla="*/ 7 w 102"/>
                  <a:gd name="T19" fmla="*/ 5 h 95"/>
                  <a:gd name="T20" fmla="*/ 7 w 102"/>
                  <a:gd name="T21" fmla="*/ 3 h 95"/>
                  <a:gd name="T22" fmla="*/ 3 w 102"/>
                  <a:gd name="T23" fmla="*/ 3 h 95"/>
                  <a:gd name="T24" fmla="*/ 1 w 102"/>
                  <a:gd name="T25" fmla="*/ 0 h 95"/>
                  <a:gd name="T26" fmla="*/ 0 w 102"/>
                  <a:gd name="T27" fmla="*/ 0 h 95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102"/>
                  <a:gd name="T43" fmla="*/ 0 h 95"/>
                  <a:gd name="T44" fmla="*/ 102 w 102"/>
                  <a:gd name="T45" fmla="*/ 95 h 95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102" h="95">
                    <a:moveTo>
                      <a:pt x="0" y="0"/>
                    </a:moveTo>
                    <a:lnTo>
                      <a:pt x="102" y="95"/>
                    </a:lnTo>
                    <a:lnTo>
                      <a:pt x="102" y="87"/>
                    </a:lnTo>
                    <a:lnTo>
                      <a:pt x="101" y="87"/>
                    </a:lnTo>
                    <a:lnTo>
                      <a:pt x="19" y="9"/>
                    </a:lnTo>
                    <a:lnTo>
                      <a:pt x="15" y="9"/>
                    </a:lnTo>
                    <a:lnTo>
                      <a:pt x="13" y="6"/>
                    </a:lnTo>
                    <a:lnTo>
                      <a:pt x="10" y="6"/>
                    </a:lnTo>
                    <a:lnTo>
                      <a:pt x="10" y="5"/>
                    </a:lnTo>
                    <a:lnTo>
                      <a:pt x="7" y="5"/>
                    </a:lnTo>
                    <a:lnTo>
                      <a:pt x="7" y="3"/>
                    </a:lnTo>
                    <a:lnTo>
                      <a:pt x="3" y="3"/>
                    </a:ln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33" name="Freeform 433"/>
              <p:cNvSpPr>
                <a:spLocks/>
              </p:cNvSpPr>
              <p:nvPr/>
            </p:nvSpPr>
            <p:spPr bwMode="auto">
              <a:xfrm>
                <a:off x="3412" y="2552"/>
                <a:ext cx="205" cy="191"/>
              </a:xfrm>
              <a:custGeom>
                <a:avLst/>
                <a:gdLst>
                  <a:gd name="T0" fmla="*/ 4 w 205"/>
                  <a:gd name="T1" fmla="*/ 0 h 191"/>
                  <a:gd name="T2" fmla="*/ 4 w 205"/>
                  <a:gd name="T3" fmla="*/ 2 h 191"/>
                  <a:gd name="T4" fmla="*/ 0 w 205"/>
                  <a:gd name="T5" fmla="*/ 2 h 191"/>
                  <a:gd name="T6" fmla="*/ 205 w 205"/>
                  <a:gd name="T7" fmla="*/ 191 h 191"/>
                  <a:gd name="T8" fmla="*/ 205 w 205"/>
                  <a:gd name="T9" fmla="*/ 183 h 191"/>
                  <a:gd name="T10" fmla="*/ 204 w 205"/>
                  <a:gd name="T11" fmla="*/ 183 h 191"/>
                  <a:gd name="T12" fmla="*/ 7 w 205"/>
                  <a:gd name="T13" fmla="*/ 0 h 191"/>
                  <a:gd name="T14" fmla="*/ 4 w 205"/>
                  <a:gd name="T15" fmla="*/ 0 h 191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05"/>
                  <a:gd name="T25" fmla="*/ 0 h 191"/>
                  <a:gd name="T26" fmla="*/ 205 w 205"/>
                  <a:gd name="T27" fmla="*/ 191 h 191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05" h="191">
                    <a:moveTo>
                      <a:pt x="4" y="0"/>
                    </a:moveTo>
                    <a:lnTo>
                      <a:pt x="4" y="2"/>
                    </a:lnTo>
                    <a:lnTo>
                      <a:pt x="0" y="2"/>
                    </a:lnTo>
                    <a:lnTo>
                      <a:pt x="205" y="191"/>
                    </a:lnTo>
                    <a:lnTo>
                      <a:pt x="205" y="183"/>
                    </a:lnTo>
                    <a:lnTo>
                      <a:pt x="204" y="183"/>
                    </a:lnTo>
                    <a:lnTo>
                      <a:pt x="7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34" name="Freeform 434"/>
              <p:cNvSpPr>
                <a:spLocks/>
              </p:cNvSpPr>
              <p:nvPr/>
            </p:nvSpPr>
            <p:spPr bwMode="auto">
              <a:xfrm>
                <a:off x="3380" y="2569"/>
                <a:ext cx="237" cy="221"/>
              </a:xfrm>
              <a:custGeom>
                <a:avLst/>
                <a:gdLst>
                  <a:gd name="T0" fmla="*/ 3 w 237"/>
                  <a:gd name="T1" fmla="*/ 0 h 221"/>
                  <a:gd name="T2" fmla="*/ 3 w 237"/>
                  <a:gd name="T3" fmla="*/ 2 h 221"/>
                  <a:gd name="T4" fmla="*/ 0 w 237"/>
                  <a:gd name="T5" fmla="*/ 2 h 221"/>
                  <a:gd name="T6" fmla="*/ 237 w 237"/>
                  <a:gd name="T7" fmla="*/ 221 h 221"/>
                  <a:gd name="T8" fmla="*/ 237 w 237"/>
                  <a:gd name="T9" fmla="*/ 213 h 221"/>
                  <a:gd name="T10" fmla="*/ 236 w 237"/>
                  <a:gd name="T11" fmla="*/ 213 h 221"/>
                  <a:gd name="T12" fmla="*/ 7 w 237"/>
                  <a:gd name="T13" fmla="*/ 0 h 221"/>
                  <a:gd name="T14" fmla="*/ 3 w 237"/>
                  <a:gd name="T15" fmla="*/ 0 h 221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37"/>
                  <a:gd name="T25" fmla="*/ 0 h 221"/>
                  <a:gd name="T26" fmla="*/ 237 w 237"/>
                  <a:gd name="T27" fmla="*/ 221 h 221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37" h="221">
                    <a:moveTo>
                      <a:pt x="3" y="0"/>
                    </a:moveTo>
                    <a:lnTo>
                      <a:pt x="3" y="2"/>
                    </a:lnTo>
                    <a:lnTo>
                      <a:pt x="0" y="2"/>
                    </a:lnTo>
                    <a:lnTo>
                      <a:pt x="237" y="221"/>
                    </a:lnTo>
                    <a:lnTo>
                      <a:pt x="237" y="213"/>
                    </a:lnTo>
                    <a:lnTo>
                      <a:pt x="236" y="213"/>
                    </a:lnTo>
                    <a:lnTo>
                      <a:pt x="7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35" name="Freeform 435"/>
              <p:cNvSpPr>
                <a:spLocks/>
              </p:cNvSpPr>
              <p:nvPr/>
            </p:nvSpPr>
            <p:spPr bwMode="auto">
              <a:xfrm>
                <a:off x="3349" y="2587"/>
                <a:ext cx="268" cy="251"/>
              </a:xfrm>
              <a:custGeom>
                <a:avLst/>
                <a:gdLst>
                  <a:gd name="T0" fmla="*/ 2 w 268"/>
                  <a:gd name="T1" fmla="*/ 0 h 251"/>
                  <a:gd name="T2" fmla="*/ 0 w 268"/>
                  <a:gd name="T3" fmla="*/ 5 h 251"/>
                  <a:gd name="T4" fmla="*/ 2 w 268"/>
                  <a:gd name="T5" fmla="*/ 5 h 251"/>
                  <a:gd name="T6" fmla="*/ 268 w 268"/>
                  <a:gd name="T7" fmla="*/ 251 h 251"/>
                  <a:gd name="T8" fmla="*/ 268 w 268"/>
                  <a:gd name="T9" fmla="*/ 243 h 251"/>
                  <a:gd name="T10" fmla="*/ 267 w 268"/>
                  <a:gd name="T11" fmla="*/ 243 h 251"/>
                  <a:gd name="T12" fmla="*/ 5 w 268"/>
                  <a:gd name="T13" fmla="*/ 0 h 251"/>
                  <a:gd name="T14" fmla="*/ 2 w 268"/>
                  <a:gd name="T15" fmla="*/ 0 h 251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68"/>
                  <a:gd name="T25" fmla="*/ 0 h 251"/>
                  <a:gd name="T26" fmla="*/ 268 w 268"/>
                  <a:gd name="T27" fmla="*/ 251 h 251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68" h="251">
                    <a:moveTo>
                      <a:pt x="2" y="0"/>
                    </a:moveTo>
                    <a:lnTo>
                      <a:pt x="0" y="5"/>
                    </a:lnTo>
                    <a:lnTo>
                      <a:pt x="2" y="5"/>
                    </a:lnTo>
                    <a:lnTo>
                      <a:pt x="268" y="251"/>
                    </a:lnTo>
                    <a:lnTo>
                      <a:pt x="268" y="243"/>
                    </a:lnTo>
                    <a:lnTo>
                      <a:pt x="267" y="243"/>
                    </a:lnTo>
                    <a:lnTo>
                      <a:pt x="5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36" name="Freeform 436"/>
              <p:cNvSpPr>
                <a:spLocks/>
              </p:cNvSpPr>
              <p:nvPr/>
            </p:nvSpPr>
            <p:spPr bwMode="auto">
              <a:xfrm>
                <a:off x="3317" y="2604"/>
                <a:ext cx="292" cy="268"/>
              </a:xfrm>
              <a:custGeom>
                <a:avLst/>
                <a:gdLst>
                  <a:gd name="T0" fmla="*/ 1 w 292"/>
                  <a:gd name="T1" fmla="*/ 0 h 268"/>
                  <a:gd name="T2" fmla="*/ 0 w 292"/>
                  <a:gd name="T3" fmla="*/ 5 h 268"/>
                  <a:gd name="T4" fmla="*/ 1 w 292"/>
                  <a:gd name="T5" fmla="*/ 5 h 268"/>
                  <a:gd name="T6" fmla="*/ 285 w 292"/>
                  <a:gd name="T7" fmla="*/ 268 h 268"/>
                  <a:gd name="T8" fmla="*/ 290 w 292"/>
                  <a:gd name="T9" fmla="*/ 268 h 268"/>
                  <a:gd name="T10" fmla="*/ 290 w 292"/>
                  <a:gd name="T11" fmla="*/ 267 h 268"/>
                  <a:gd name="T12" fmla="*/ 292 w 292"/>
                  <a:gd name="T13" fmla="*/ 267 h 268"/>
                  <a:gd name="T14" fmla="*/ 5 w 292"/>
                  <a:gd name="T15" fmla="*/ 0 h 268"/>
                  <a:gd name="T16" fmla="*/ 1 w 292"/>
                  <a:gd name="T17" fmla="*/ 0 h 26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2"/>
                  <a:gd name="T28" fmla="*/ 0 h 268"/>
                  <a:gd name="T29" fmla="*/ 292 w 292"/>
                  <a:gd name="T30" fmla="*/ 268 h 26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2" h="268">
                    <a:moveTo>
                      <a:pt x="1" y="0"/>
                    </a:moveTo>
                    <a:lnTo>
                      <a:pt x="0" y="5"/>
                    </a:lnTo>
                    <a:lnTo>
                      <a:pt x="1" y="5"/>
                    </a:lnTo>
                    <a:lnTo>
                      <a:pt x="285" y="268"/>
                    </a:lnTo>
                    <a:lnTo>
                      <a:pt x="290" y="268"/>
                    </a:lnTo>
                    <a:lnTo>
                      <a:pt x="290" y="267"/>
                    </a:lnTo>
                    <a:lnTo>
                      <a:pt x="292" y="267"/>
                    </a:lnTo>
                    <a:lnTo>
                      <a:pt x="5" y="0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37" name="Freeform 437"/>
              <p:cNvSpPr>
                <a:spLocks/>
              </p:cNvSpPr>
              <p:nvPr/>
            </p:nvSpPr>
            <p:spPr bwMode="auto">
              <a:xfrm>
                <a:off x="3284" y="2622"/>
                <a:ext cx="292" cy="268"/>
              </a:xfrm>
              <a:custGeom>
                <a:avLst/>
                <a:gdLst>
                  <a:gd name="T0" fmla="*/ 3 w 292"/>
                  <a:gd name="T1" fmla="*/ 0 h 268"/>
                  <a:gd name="T2" fmla="*/ 3 w 292"/>
                  <a:gd name="T3" fmla="*/ 1 h 268"/>
                  <a:gd name="T4" fmla="*/ 0 w 292"/>
                  <a:gd name="T5" fmla="*/ 1 h 268"/>
                  <a:gd name="T6" fmla="*/ 0 w 292"/>
                  <a:gd name="T7" fmla="*/ 4 h 268"/>
                  <a:gd name="T8" fmla="*/ 2 w 292"/>
                  <a:gd name="T9" fmla="*/ 4 h 268"/>
                  <a:gd name="T10" fmla="*/ 285 w 292"/>
                  <a:gd name="T11" fmla="*/ 268 h 268"/>
                  <a:gd name="T12" fmla="*/ 291 w 292"/>
                  <a:gd name="T13" fmla="*/ 268 h 268"/>
                  <a:gd name="T14" fmla="*/ 291 w 292"/>
                  <a:gd name="T15" fmla="*/ 266 h 268"/>
                  <a:gd name="T16" fmla="*/ 292 w 292"/>
                  <a:gd name="T17" fmla="*/ 266 h 268"/>
                  <a:gd name="T18" fmla="*/ 5 w 292"/>
                  <a:gd name="T19" fmla="*/ 0 h 268"/>
                  <a:gd name="T20" fmla="*/ 3 w 292"/>
                  <a:gd name="T21" fmla="*/ 0 h 268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292"/>
                  <a:gd name="T34" fmla="*/ 0 h 268"/>
                  <a:gd name="T35" fmla="*/ 292 w 292"/>
                  <a:gd name="T36" fmla="*/ 268 h 268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292" h="268">
                    <a:moveTo>
                      <a:pt x="3" y="0"/>
                    </a:moveTo>
                    <a:lnTo>
                      <a:pt x="3" y="1"/>
                    </a:lnTo>
                    <a:lnTo>
                      <a:pt x="0" y="1"/>
                    </a:lnTo>
                    <a:lnTo>
                      <a:pt x="0" y="4"/>
                    </a:lnTo>
                    <a:lnTo>
                      <a:pt x="2" y="4"/>
                    </a:lnTo>
                    <a:lnTo>
                      <a:pt x="285" y="268"/>
                    </a:lnTo>
                    <a:lnTo>
                      <a:pt x="291" y="268"/>
                    </a:lnTo>
                    <a:lnTo>
                      <a:pt x="291" y="266"/>
                    </a:lnTo>
                    <a:lnTo>
                      <a:pt x="292" y="266"/>
                    </a:lnTo>
                    <a:lnTo>
                      <a:pt x="5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38" name="Freeform 438"/>
              <p:cNvSpPr>
                <a:spLocks/>
              </p:cNvSpPr>
              <p:nvPr/>
            </p:nvSpPr>
            <p:spPr bwMode="auto">
              <a:xfrm>
                <a:off x="3253" y="2637"/>
                <a:ext cx="293" cy="268"/>
              </a:xfrm>
              <a:custGeom>
                <a:avLst/>
                <a:gdLst>
                  <a:gd name="T0" fmla="*/ 4 w 293"/>
                  <a:gd name="T1" fmla="*/ 0 h 268"/>
                  <a:gd name="T2" fmla="*/ 4 w 293"/>
                  <a:gd name="T3" fmla="*/ 2 h 268"/>
                  <a:gd name="T4" fmla="*/ 0 w 293"/>
                  <a:gd name="T5" fmla="*/ 3 h 268"/>
                  <a:gd name="T6" fmla="*/ 286 w 293"/>
                  <a:gd name="T7" fmla="*/ 268 h 268"/>
                  <a:gd name="T8" fmla="*/ 291 w 293"/>
                  <a:gd name="T9" fmla="*/ 268 h 268"/>
                  <a:gd name="T10" fmla="*/ 291 w 293"/>
                  <a:gd name="T11" fmla="*/ 267 h 268"/>
                  <a:gd name="T12" fmla="*/ 293 w 293"/>
                  <a:gd name="T13" fmla="*/ 267 h 268"/>
                  <a:gd name="T14" fmla="*/ 5 w 293"/>
                  <a:gd name="T15" fmla="*/ 0 h 268"/>
                  <a:gd name="T16" fmla="*/ 4 w 293"/>
                  <a:gd name="T17" fmla="*/ 0 h 26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3"/>
                  <a:gd name="T28" fmla="*/ 0 h 268"/>
                  <a:gd name="T29" fmla="*/ 293 w 293"/>
                  <a:gd name="T30" fmla="*/ 268 h 26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3" h="268">
                    <a:moveTo>
                      <a:pt x="4" y="0"/>
                    </a:moveTo>
                    <a:lnTo>
                      <a:pt x="4" y="2"/>
                    </a:lnTo>
                    <a:lnTo>
                      <a:pt x="0" y="3"/>
                    </a:lnTo>
                    <a:lnTo>
                      <a:pt x="286" y="268"/>
                    </a:lnTo>
                    <a:lnTo>
                      <a:pt x="291" y="268"/>
                    </a:lnTo>
                    <a:lnTo>
                      <a:pt x="291" y="267"/>
                    </a:lnTo>
                    <a:lnTo>
                      <a:pt x="293" y="267"/>
                    </a:lnTo>
                    <a:lnTo>
                      <a:pt x="5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39" name="Freeform 439"/>
              <p:cNvSpPr>
                <a:spLocks/>
              </p:cNvSpPr>
              <p:nvPr/>
            </p:nvSpPr>
            <p:spPr bwMode="auto">
              <a:xfrm>
                <a:off x="3224" y="2655"/>
                <a:ext cx="289" cy="268"/>
              </a:xfrm>
              <a:custGeom>
                <a:avLst/>
                <a:gdLst>
                  <a:gd name="T0" fmla="*/ 0 w 289"/>
                  <a:gd name="T1" fmla="*/ 0 h 268"/>
                  <a:gd name="T2" fmla="*/ 0 w 289"/>
                  <a:gd name="T3" fmla="*/ 8 h 268"/>
                  <a:gd name="T4" fmla="*/ 2 w 289"/>
                  <a:gd name="T5" fmla="*/ 8 h 268"/>
                  <a:gd name="T6" fmla="*/ 282 w 289"/>
                  <a:gd name="T7" fmla="*/ 268 h 268"/>
                  <a:gd name="T8" fmla="*/ 287 w 289"/>
                  <a:gd name="T9" fmla="*/ 268 h 268"/>
                  <a:gd name="T10" fmla="*/ 287 w 289"/>
                  <a:gd name="T11" fmla="*/ 266 h 268"/>
                  <a:gd name="T12" fmla="*/ 289 w 289"/>
                  <a:gd name="T13" fmla="*/ 266 h 268"/>
                  <a:gd name="T14" fmla="*/ 2 w 289"/>
                  <a:gd name="T15" fmla="*/ 0 h 268"/>
                  <a:gd name="T16" fmla="*/ 0 w 289"/>
                  <a:gd name="T17" fmla="*/ 0 h 26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89"/>
                  <a:gd name="T28" fmla="*/ 0 h 268"/>
                  <a:gd name="T29" fmla="*/ 289 w 289"/>
                  <a:gd name="T30" fmla="*/ 268 h 26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89" h="268">
                    <a:moveTo>
                      <a:pt x="0" y="0"/>
                    </a:moveTo>
                    <a:lnTo>
                      <a:pt x="0" y="8"/>
                    </a:lnTo>
                    <a:lnTo>
                      <a:pt x="2" y="8"/>
                    </a:lnTo>
                    <a:lnTo>
                      <a:pt x="282" y="268"/>
                    </a:lnTo>
                    <a:lnTo>
                      <a:pt x="287" y="268"/>
                    </a:lnTo>
                    <a:lnTo>
                      <a:pt x="287" y="266"/>
                    </a:lnTo>
                    <a:lnTo>
                      <a:pt x="289" y="266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40" name="Freeform 440"/>
              <p:cNvSpPr>
                <a:spLocks/>
              </p:cNvSpPr>
              <p:nvPr/>
            </p:nvSpPr>
            <p:spPr bwMode="auto">
              <a:xfrm>
                <a:off x="3224" y="2702"/>
                <a:ext cx="257" cy="238"/>
              </a:xfrm>
              <a:custGeom>
                <a:avLst/>
                <a:gdLst>
                  <a:gd name="T0" fmla="*/ 0 w 257"/>
                  <a:gd name="T1" fmla="*/ 0 h 238"/>
                  <a:gd name="T2" fmla="*/ 0 w 257"/>
                  <a:gd name="T3" fmla="*/ 8 h 238"/>
                  <a:gd name="T4" fmla="*/ 2 w 257"/>
                  <a:gd name="T5" fmla="*/ 8 h 238"/>
                  <a:gd name="T6" fmla="*/ 250 w 257"/>
                  <a:gd name="T7" fmla="*/ 238 h 238"/>
                  <a:gd name="T8" fmla="*/ 255 w 257"/>
                  <a:gd name="T9" fmla="*/ 238 h 238"/>
                  <a:gd name="T10" fmla="*/ 255 w 257"/>
                  <a:gd name="T11" fmla="*/ 237 h 238"/>
                  <a:gd name="T12" fmla="*/ 257 w 257"/>
                  <a:gd name="T13" fmla="*/ 237 h 238"/>
                  <a:gd name="T14" fmla="*/ 2 w 257"/>
                  <a:gd name="T15" fmla="*/ 0 h 238"/>
                  <a:gd name="T16" fmla="*/ 0 w 257"/>
                  <a:gd name="T17" fmla="*/ 0 h 23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57"/>
                  <a:gd name="T28" fmla="*/ 0 h 238"/>
                  <a:gd name="T29" fmla="*/ 257 w 257"/>
                  <a:gd name="T30" fmla="*/ 238 h 23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57" h="238">
                    <a:moveTo>
                      <a:pt x="0" y="0"/>
                    </a:moveTo>
                    <a:lnTo>
                      <a:pt x="0" y="8"/>
                    </a:lnTo>
                    <a:lnTo>
                      <a:pt x="2" y="8"/>
                    </a:lnTo>
                    <a:lnTo>
                      <a:pt x="250" y="238"/>
                    </a:lnTo>
                    <a:lnTo>
                      <a:pt x="255" y="238"/>
                    </a:lnTo>
                    <a:lnTo>
                      <a:pt x="255" y="237"/>
                    </a:lnTo>
                    <a:lnTo>
                      <a:pt x="257" y="237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41" name="Freeform 441"/>
              <p:cNvSpPr>
                <a:spLocks/>
              </p:cNvSpPr>
              <p:nvPr/>
            </p:nvSpPr>
            <p:spPr bwMode="auto">
              <a:xfrm>
                <a:off x="3224" y="2749"/>
                <a:ext cx="224" cy="209"/>
              </a:xfrm>
              <a:custGeom>
                <a:avLst/>
                <a:gdLst>
                  <a:gd name="T0" fmla="*/ 0 w 224"/>
                  <a:gd name="T1" fmla="*/ 0 h 209"/>
                  <a:gd name="T2" fmla="*/ 0 w 224"/>
                  <a:gd name="T3" fmla="*/ 8 h 209"/>
                  <a:gd name="T4" fmla="*/ 2 w 224"/>
                  <a:gd name="T5" fmla="*/ 8 h 209"/>
                  <a:gd name="T6" fmla="*/ 217 w 224"/>
                  <a:gd name="T7" fmla="*/ 209 h 209"/>
                  <a:gd name="T8" fmla="*/ 222 w 224"/>
                  <a:gd name="T9" fmla="*/ 209 h 209"/>
                  <a:gd name="T10" fmla="*/ 222 w 224"/>
                  <a:gd name="T11" fmla="*/ 207 h 209"/>
                  <a:gd name="T12" fmla="*/ 224 w 224"/>
                  <a:gd name="T13" fmla="*/ 207 h 209"/>
                  <a:gd name="T14" fmla="*/ 2 w 224"/>
                  <a:gd name="T15" fmla="*/ 0 h 209"/>
                  <a:gd name="T16" fmla="*/ 0 w 224"/>
                  <a:gd name="T17" fmla="*/ 0 h 20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24"/>
                  <a:gd name="T28" fmla="*/ 0 h 209"/>
                  <a:gd name="T29" fmla="*/ 224 w 224"/>
                  <a:gd name="T30" fmla="*/ 209 h 209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24" h="209">
                    <a:moveTo>
                      <a:pt x="0" y="0"/>
                    </a:moveTo>
                    <a:lnTo>
                      <a:pt x="0" y="8"/>
                    </a:lnTo>
                    <a:lnTo>
                      <a:pt x="2" y="8"/>
                    </a:lnTo>
                    <a:lnTo>
                      <a:pt x="217" y="209"/>
                    </a:lnTo>
                    <a:lnTo>
                      <a:pt x="222" y="209"/>
                    </a:lnTo>
                    <a:lnTo>
                      <a:pt x="222" y="207"/>
                    </a:lnTo>
                    <a:lnTo>
                      <a:pt x="224" y="207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42" name="Freeform 442"/>
              <p:cNvSpPr>
                <a:spLocks/>
              </p:cNvSpPr>
              <p:nvPr/>
            </p:nvSpPr>
            <p:spPr bwMode="auto">
              <a:xfrm>
                <a:off x="3224" y="2797"/>
                <a:ext cx="180" cy="165"/>
              </a:xfrm>
              <a:custGeom>
                <a:avLst/>
                <a:gdLst>
                  <a:gd name="T0" fmla="*/ 0 w 180"/>
                  <a:gd name="T1" fmla="*/ 0 h 165"/>
                  <a:gd name="T2" fmla="*/ 0 w 180"/>
                  <a:gd name="T3" fmla="*/ 7 h 165"/>
                  <a:gd name="T4" fmla="*/ 2 w 180"/>
                  <a:gd name="T5" fmla="*/ 7 h 165"/>
                  <a:gd name="T6" fmla="*/ 161 w 180"/>
                  <a:gd name="T7" fmla="*/ 156 h 165"/>
                  <a:gd name="T8" fmla="*/ 164 w 180"/>
                  <a:gd name="T9" fmla="*/ 156 h 165"/>
                  <a:gd name="T10" fmla="*/ 166 w 180"/>
                  <a:gd name="T11" fmla="*/ 159 h 165"/>
                  <a:gd name="T12" fmla="*/ 169 w 180"/>
                  <a:gd name="T13" fmla="*/ 159 h 165"/>
                  <a:gd name="T14" fmla="*/ 169 w 180"/>
                  <a:gd name="T15" fmla="*/ 161 h 165"/>
                  <a:gd name="T16" fmla="*/ 173 w 180"/>
                  <a:gd name="T17" fmla="*/ 161 h 165"/>
                  <a:gd name="T18" fmla="*/ 175 w 180"/>
                  <a:gd name="T19" fmla="*/ 164 h 165"/>
                  <a:gd name="T20" fmla="*/ 178 w 180"/>
                  <a:gd name="T21" fmla="*/ 164 h 165"/>
                  <a:gd name="T22" fmla="*/ 178 w 180"/>
                  <a:gd name="T23" fmla="*/ 165 h 165"/>
                  <a:gd name="T24" fmla="*/ 180 w 180"/>
                  <a:gd name="T25" fmla="*/ 165 h 165"/>
                  <a:gd name="T26" fmla="*/ 2 w 180"/>
                  <a:gd name="T27" fmla="*/ 0 h 165"/>
                  <a:gd name="T28" fmla="*/ 0 w 180"/>
                  <a:gd name="T29" fmla="*/ 0 h 165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180"/>
                  <a:gd name="T46" fmla="*/ 0 h 165"/>
                  <a:gd name="T47" fmla="*/ 180 w 180"/>
                  <a:gd name="T48" fmla="*/ 165 h 165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180" h="165">
                    <a:moveTo>
                      <a:pt x="0" y="0"/>
                    </a:moveTo>
                    <a:lnTo>
                      <a:pt x="0" y="7"/>
                    </a:lnTo>
                    <a:lnTo>
                      <a:pt x="2" y="7"/>
                    </a:lnTo>
                    <a:lnTo>
                      <a:pt x="161" y="156"/>
                    </a:lnTo>
                    <a:lnTo>
                      <a:pt x="164" y="156"/>
                    </a:lnTo>
                    <a:lnTo>
                      <a:pt x="166" y="159"/>
                    </a:lnTo>
                    <a:lnTo>
                      <a:pt x="169" y="159"/>
                    </a:lnTo>
                    <a:lnTo>
                      <a:pt x="169" y="161"/>
                    </a:lnTo>
                    <a:lnTo>
                      <a:pt x="173" y="161"/>
                    </a:lnTo>
                    <a:lnTo>
                      <a:pt x="175" y="164"/>
                    </a:lnTo>
                    <a:lnTo>
                      <a:pt x="178" y="164"/>
                    </a:lnTo>
                    <a:lnTo>
                      <a:pt x="178" y="165"/>
                    </a:lnTo>
                    <a:lnTo>
                      <a:pt x="180" y="165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43" name="Freeform 443"/>
              <p:cNvSpPr>
                <a:spLocks/>
              </p:cNvSpPr>
              <p:nvPr/>
            </p:nvSpPr>
            <p:spPr bwMode="auto">
              <a:xfrm>
                <a:off x="3224" y="2844"/>
                <a:ext cx="57" cy="52"/>
              </a:xfrm>
              <a:custGeom>
                <a:avLst/>
                <a:gdLst>
                  <a:gd name="T0" fmla="*/ 0 w 57"/>
                  <a:gd name="T1" fmla="*/ 0 h 52"/>
                  <a:gd name="T2" fmla="*/ 0 w 57"/>
                  <a:gd name="T3" fmla="*/ 8 h 52"/>
                  <a:gd name="T4" fmla="*/ 2 w 57"/>
                  <a:gd name="T5" fmla="*/ 8 h 52"/>
                  <a:gd name="T6" fmla="*/ 38 w 57"/>
                  <a:gd name="T7" fmla="*/ 43 h 52"/>
                  <a:gd name="T8" fmla="*/ 41 w 57"/>
                  <a:gd name="T9" fmla="*/ 43 h 52"/>
                  <a:gd name="T10" fmla="*/ 43 w 57"/>
                  <a:gd name="T11" fmla="*/ 46 h 52"/>
                  <a:gd name="T12" fmla="*/ 46 w 57"/>
                  <a:gd name="T13" fmla="*/ 46 h 52"/>
                  <a:gd name="T14" fmla="*/ 46 w 57"/>
                  <a:gd name="T15" fmla="*/ 47 h 52"/>
                  <a:gd name="T16" fmla="*/ 50 w 57"/>
                  <a:gd name="T17" fmla="*/ 47 h 52"/>
                  <a:gd name="T18" fmla="*/ 52 w 57"/>
                  <a:gd name="T19" fmla="*/ 50 h 52"/>
                  <a:gd name="T20" fmla="*/ 55 w 57"/>
                  <a:gd name="T21" fmla="*/ 50 h 52"/>
                  <a:gd name="T22" fmla="*/ 55 w 57"/>
                  <a:gd name="T23" fmla="*/ 52 h 52"/>
                  <a:gd name="T24" fmla="*/ 57 w 57"/>
                  <a:gd name="T25" fmla="*/ 52 h 52"/>
                  <a:gd name="T26" fmla="*/ 2 w 57"/>
                  <a:gd name="T27" fmla="*/ 0 h 52"/>
                  <a:gd name="T28" fmla="*/ 0 w 57"/>
                  <a:gd name="T29" fmla="*/ 0 h 52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57"/>
                  <a:gd name="T46" fmla="*/ 0 h 52"/>
                  <a:gd name="T47" fmla="*/ 57 w 57"/>
                  <a:gd name="T48" fmla="*/ 52 h 52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57" h="52">
                    <a:moveTo>
                      <a:pt x="0" y="0"/>
                    </a:moveTo>
                    <a:lnTo>
                      <a:pt x="0" y="8"/>
                    </a:lnTo>
                    <a:lnTo>
                      <a:pt x="2" y="8"/>
                    </a:lnTo>
                    <a:lnTo>
                      <a:pt x="38" y="43"/>
                    </a:lnTo>
                    <a:lnTo>
                      <a:pt x="41" y="43"/>
                    </a:lnTo>
                    <a:lnTo>
                      <a:pt x="43" y="46"/>
                    </a:lnTo>
                    <a:lnTo>
                      <a:pt x="46" y="46"/>
                    </a:lnTo>
                    <a:lnTo>
                      <a:pt x="46" y="47"/>
                    </a:lnTo>
                    <a:lnTo>
                      <a:pt x="50" y="47"/>
                    </a:lnTo>
                    <a:lnTo>
                      <a:pt x="52" y="50"/>
                    </a:lnTo>
                    <a:lnTo>
                      <a:pt x="55" y="50"/>
                    </a:lnTo>
                    <a:lnTo>
                      <a:pt x="55" y="52"/>
                    </a:lnTo>
                    <a:lnTo>
                      <a:pt x="57" y="52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44" name="Freeform 444"/>
              <p:cNvSpPr>
                <a:spLocks/>
              </p:cNvSpPr>
              <p:nvPr/>
            </p:nvSpPr>
            <p:spPr bwMode="auto">
              <a:xfrm>
                <a:off x="3221" y="2547"/>
                <a:ext cx="398" cy="425"/>
              </a:xfrm>
              <a:custGeom>
                <a:avLst/>
                <a:gdLst>
                  <a:gd name="T0" fmla="*/ 198 w 398"/>
                  <a:gd name="T1" fmla="*/ 425 h 425"/>
                  <a:gd name="T2" fmla="*/ 398 w 398"/>
                  <a:gd name="T3" fmla="*/ 319 h 425"/>
                  <a:gd name="T4" fmla="*/ 398 w 398"/>
                  <a:gd name="T5" fmla="*/ 106 h 425"/>
                  <a:gd name="T6" fmla="*/ 198 w 398"/>
                  <a:gd name="T7" fmla="*/ 0 h 425"/>
                  <a:gd name="T8" fmla="*/ 0 w 398"/>
                  <a:gd name="T9" fmla="*/ 106 h 425"/>
                  <a:gd name="T10" fmla="*/ 0 w 398"/>
                  <a:gd name="T11" fmla="*/ 319 h 425"/>
                  <a:gd name="T12" fmla="*/ 198 w 398"/>
                  <a:gd name="T13" fmla="*/ 425 h 425"/>
                  <a:gd name="T14" fmla="*/ 200 w 398"/>
                  <a:gd name="T15" fmla="*/ 418 h 425"/>
                  <a:gd name="T16" fmla="*/ 5 w 398"/>
                  <a:gd name="T17" fmla="*/ 314 h 425"/>
                  <a:gd name="T18" fmla="*/ 7 w 398"/>
                  <a:gd name="T19" fmla="*/ 317 h 425"/>
                  <a:gd name="T20" fmla="*/ 7 w 398"/>
                  <a:gd name="T21" fmla="*/ 108 h 425"/>
                  <a:gd name="T22" fmla="*/ 5 w 398"/>
                  <a:gd name="T23" fmla="*/ 111 h 425"/>
                  <a:gd name="T24" fmla="*/ 200 w 398"/>
                  <a:gd name="T25" fmla="*/ 7 h 425"/>
                  <a:gd name="T26" fmla="*/ 196 w 398"/>
                  <a:gd name="T27" fmla="*/ 7 h 425"/>
                  <a:gd name="T28" fmla="*/ 393 w 398"/>
                  <a:gd name="T29" fmla="*/ 111 h 425"/>
                  <a:gd name="T30" fmla="*/ 391 w 398"/>
                  <a:gd name="T31" fmla="*/ 108 h 425"/>
                  <a:gd name="T32" fmla="*/ 391 w 398"/>
                  <a:gd name="T33" fmla="*/ 317 h 425"/>
                  <a:gd name="T34" fmla="*/ 393 w 398"/>
                  <a:gd name="T35" fmla="*/ 314 h 425"/>
                  <a:gd name="T36" fmla="*/ 196 w 398"/>
                  <a:gd name="T37" fmla="*/ 418 h 425"/>
                  <a:gd name="T38" fmla="*/ 200 w 398"/>
                  <a:gd name="T39" fmla="*/ 418 h 425"/>
                  <a:gd name="T40" fmla="*/ 198 w 398"/>
                  <a:gd name="T41" fmla="*/ 425 h 425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398"/>
                  <a:gd name="T64" fmla="*/ 0 h 425"/>
                  <a:gd name="T65" fmla="*/ 398 w 398"/>
                  <a:gd name="T66" fmla="*/ 425 h 425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398" h="425">
                    <a:moveTo>
                      <a:pt x="198" y="425"/>
                    </a:moveTo>
                    <a:lnTo>
                      <a:pt x="398" y="319"/>
                    </a:lnTo>
                    <a:lnTo>
                      <a:pt x="398" y="106"/>
                    </a:lnTo>
                    <a:lnTo>
                      <a:pt x="198" y="0"/>
                    </a:lnTo>
                    <a:lnTo>
                      <a:pt x="0" y="106"/>
                    </a:lnTo>
                    <a:lnTo>
                      <a:pt x="0" y="319"/>
                    </a:lnTo>
                    <a:lnTo>
                      <a:pt x="198" y="425"/>
                    </a:lnTo>
                    <a:lnTo>
                      <a:pt x="200" y="418"/>
                    </a:lnTo>
                    <a:lnTo>
                      <a:pt x="5" y="314"/>
                    </a:lnTo>
                    <a:lnTo>
                      <a:pt x="7" y="317"/>
                    </a:lnTo>
                    <a:lnTo>
                      <a:pt x="7" y="108"/>
                    </a:lnTo>
                    <a:lnTo>
                      <a:pt x="5" y="111"/>
                    </a:lnTo>
                    <a:lnTo>
                      <a:pt x="200" y="7"/>
                    </a:lnTo>
                    <a:lnTo>
                      <a:pt x="196" y="7"/>
                    </a:lnTo>
                    <a:lnTo>
                      <a:pt x="393" y="111"/>
                    </a:lnTo>
                    <a:lnTo>
                      <a:pt x="391" y="108"/>
                    </a:lnTo>
                    <a:lnTo>
                      <a:pt x="391" y="317"/>
                    </a:lnTo>
                    <a:lnTo>
                      <a:pt x="393" y="314"/>
                    </a:lnTo>
                    <a:lnTo>
                      <a:pt x="196" y="418"/>
                    </a:lnTo>
                    <a:lnTo>
                      <a:pt x="200" y="418"/>
                    </a:lnTo>
                    <a:lnTo>
                      <a:pt x="198" y="425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45" name="Freeform 445"/>
              <p:cNvSpPr>
                <a:spLocks/>
              </p:cNvSpPr>
              <p:nvPr/>
            </p:nvSpPr>
            <p:spPr bwMode="auto">
              <a:xfrm>
                <a:off x="2831" y="2551"/>
                <a:ext cx="393" cy="418"/>
              </a:xfrm>
              <a:custGeom>
                <a:avLst/>
                <a:gdLst>
                  <a:gd name="T0" fmla="*/ 197 w 393"/>
                  <a:gd name="T1" fmla="*/ 418 h 418"/>
                  <a:gd name="T2" fmla="*/ 393 w 393"/>
                  <a:gd name="T3" fmla="*/ 313 h 418"/>
                  <a:gd name="T4" fmla="*/ 393 w 393"/>
                  <a:gd name="T5" fmla="*/ 104 h 418"/>
                  <a:gd name="T6" fmla="*/ 197 w 393"/>
                  <a:gd name="T7" fmla="*/ 0 h 418"/>
                  <a:gd name="T8" fmla="*/ 0 w 393"/>
                  <a:gd name="T9" fmla="*/ 104 h 418"/>
                  <a:gd name="T10" fmla="*/ 0 w 393"/>
                  <a:gd name="T11" fmla="*/ 313 h 418"/>
                  <a:gd name="T12" fmla="*/ 197 w 393"/>
                  <a:gd name="T13" fmla="*/ 418 h 41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93"/>
                  <a:gd name="T22" fmla="*/ 0 h 418"/>
                  <a:gd name="T23" fmla="*/ 393 w 393"/>
                  <a:gd name="T24" fmla="*/ 418 h 41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93" h="418">
                    <a:moveTo>
                      <a:pt x="197" y="418"/>
                    </a:moveTo>
                    <a:lnTo>
                      <a:pt x="393" y="313"/>
                    </a:lnTo>
                    <a:lnTo>
                      <a:pt x="393" y="104"/>
                    </a:lnTo>
                    <a:lnTo>
                      <a:pt x="197" y="0"/>
                    </a:lnTo>
                    <a:lnTo>
                      <a:pt x="0" y="104"/>
                    </a:lnTo>
                    <a:lnTo>
                      <a:pt x="0" y="313"/>
                    </a:lnTo>
                    <a:lnTo>
                      <a:pt x="197" y="418"/>
                    </a:lnTo>
                    <a:close/>
                  </a:path>
                </a:pathLst>
              </a:custGeom>
              <a:blipFill dpi="0" rotWithShape="0">
                <a:blip cstate="print"/>
                <a:srcRect/>
                <a:tile tx="0" ty="0" sx="100000" sy="100000" flip="none" algn="tl"/>
              </a:blip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46" name="Freeform 446"/>
              <p:cNvSpPr>
                <a:spLocks/>
              </p:cNvSpPr>
              <p:nvPr/>
            </p:nvSpPr>
            <p:spPr bwMode="auto">
              <a:xfrm>
                <a:off x="2828" y="2547"/>
                <a:ext cx="400" cy="425"/>
              </a:xfrm>
              <a:custGeom>
                <a:avLst/>
                <a:gdLst>
                  <a:gd name="T0" fmla="*/ 200 w 400"/>
                  <a:gd name="T1" fmla="*/ 425 h 425"/>
                  <a:gd name="T2" fmla="*/ 400 w 400"/>
                  <a:gd name="T3" fmla="*/ 319 h 425"/>
                  <a:gd name="T4" fmla="*/ 400 w 400"/>
                  <a:gd name="T5" fmla="*/ 106 h 425"/>
                  <a:gd name="T6" fmla="*/ 200 w 400"/>
                  <a:gd name="T7" fmla="*/ 0 h 425"/>
                  <a:gd name="T8" fmla="*/ 0 w 400"/>
                  <a:gd name="T9" fmla="*/ 106 h 425"/>
                  <a:gd name="T10" fmla="*/ 0 w 400"/>
                  <a:gd name="T11" fmla="*/ 319 h 425"/>
                  <a:gd name="T12" fmla="*/ 200 w 400"/>
                  <a:gd name="T13" fmla="*/ 425 h 425"/>
                  <a:gd name="T14" fmla="*/ 201 w 400"/>
                  <a:gd name="T15" fmla="*/ 418 h 425"/>
                  <a:gd name="T16" fmla="*/ 5 w 400"/>
                  <a:gd name="T17" fmla="*/ 314 h 425"/>
                  <a:gd name="T18" fmla="*/ 7 w 400"/>
                  <a:gd name="T19" fmla="*/ 317 h 425"/>
                  <a:gd name="T20" fmla="*/ 7 w 400"/>
                  <a:gd name="T21" fmla="*/ 108 h 425"/>
                  <a:gd name="T22" fmla="*/ 5 w 400"/>
                  <a:gd name="T23" fmla="*/ 111 h 425"/>
                  <a:gd name="T24" fmla="*/ 201 w 400"/>
                  <a:gd name="T25" fmla="*/ 7 h 425"/>
                  <a:gd name="T26" fmla="*/ 198 w 400"/>
                  <a:gd name="T27" fmla="*/ 7 h 425"/>
                  <a:gd name="T28" fmla="*/ 395 w 400"/>
                  <a:gd name="T29" fmla="*/ 111 h 425"/>
                  <a:gd name="T30" fmla="*/ 393 w 400"/>
                  <a:gd name="T31" fmla="*/ 108 h 425"/>
                  <a:gd name="T32" fmla="*/ 393 w 400"/>
                  <a:gd name="T33" fmla="*/ 317 h 425"/>
                  <a:gd name="T34" fmla="*/ 395 w 400"/>
                  <a:gd name="T35" fmla="*/ 314 h 425"/>
                  <a:gd name="T36" fmla="*/ 198 w 400"/>
                  <a:gd name="T37" fmla="*/ 418 h 425"/>
                  <a:gd name="T38" fmla="*/ 201 w 400"/>
                  <a:gd name="T39" fmla="*/ 418 h 425"/>
                  <a:gd name="T40" fmla="*/ 200 w 400"/>
                  <a:gd name="T41" fmla="*/ 425 h 425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400"/>
                  <a:gd name="T64" fmla="*/ 0 h 425"/>
                  <a:gd name="T65" fmla="*/ 400 w 400"/>
                  <a:gd name="T66" fmla="*/ 425 h 425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400" h="425">
                    <a:moveTo>
                      <a:pt x="200" y="425"/>
                    </a:moveTo>
                    <a:lnTo>
                      <a:pt x="400" y="319"/>
                    </a:lnTo>
                    <a:lnTo>
                      <a:pt x="400" y="106"/>
                    </a:lnTo>
                    <a:lnTo>
                      <a:pt x="200" y="0"/>
                    </a:lnTo>
                    <a:lnTo>
                      <a:pt x="0" y="106"/>
                    </a:lnTo>
                    <a:lnTo>
                      <a:pt x="0" y="319"/>
                    </a:lnTo>
                    <a:lnTo>
                      <a:pt x="200" y="425"/>
                    </a:lnTo>
                    <a:lnTo>
                      <a:pt x="201" y="418"/>
                    </a:lnTo>
                    <a:lnTo>
                      <a:pt x="5" y="314"/>
                    </a:lnTo>
                    <a:lnTo>
                      <a:pt x="7" y="317"/>
                    </a:lnTo>
                    <a:lnTo>
                      <a:pt x="7" y="108"/>
                    </a:lnTo>
                    <a:lnTo>
                      <a:pt x="5" y="111"/>
                    </a:lnTo>
                    <a:lnTo>
                      <a:pt x="201" y="7"/>
                    </a:lnTo>
                    <a:lnTo>
                      <a:pt x="198" y="7"/>
                    </a:lnTo>
                    <a:lnTo>
                      <a:pt x="395" y="111"/>
                    </a:lnTo>
                    <a:lnTo>
                      <a:pt x="393" y="108"/>
                    </a:lnTo>
                    <a:lnTo>
                      <a:pt x="393" y="317"/>
                    </a:lnTo>
                    <a:lnTo>
                      <a:pt x="395" y="314"/>
                    </a:lnTo>
                    <a:lnTo>
                      <a:pt x="198" y="418"/>
                    </a:lnTo>
                    <a:lnTo>
                      <a:pt x="201" y="418"/>
                    </a:lnTo>
                    <a:lnTo>
                      <a:pt x="200" y="425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47" name="Freeform 447"/>
              <p:cNvSpPr>
                <a:spLocks/>
              </p:cNvSpPr>
              <p:nvPr/>
            </p:nvSpPr>
            <p:spPr bwMode="auto">
              <a:xfrm>
                <a:off x="2440" y="2551"/>
                <a:ext cx="391" cy="418"/>
              </a:xfrm>
              <a:custGeom>
                <a:avLst/>
                <a:gdLst>
                  <a:gd name="T0" fmla="*/ 196 w 391"/>
                  <a:gd name="T1" fmla="*/ 418 h 418"/>
                  <a:gd name="T2" fmla="*/ 391 w 391"/>
                  <a:gd name="T3" fmla="*/ 313 h 418"/>
                  <a:gd name="T4" fmla="*/ 391 w 391"/>
                  <a:gd name="T5" fmla="*/ 104 h 418"/>
                  <a:gd name="T6" fmla="*/ 196 w 391"/>
                  <a:gd name="T7" fmla="*/ 0 h 418"/>
                  <a:gd name="T8" fmla="*/ 0 w 391"/>
                  <a:gd name="T9" fmla="*/ 104 h 418"/>
                  <a:gd name="T10" fmla="*/ 0 w 391"/>
                  <a:gd name="T11" fmla="*/ 313 h 418"/>
                  <a:gd name="T12" fmla="*/ 196 w 391"/>
                  <a:gd name="T13" fmla="*/ 418 h 41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91"/>
                  <a:gd name="T22" fmla="*/ 0 h 418"/>
                  <a:gd name="T23" fmla="*/ 391 w 391"/>
                  <a:gd name="T24" fmla="*/ 418 h 41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91" h="418">
                    <a:moveTo>
                      <a:pt x="196" y="418"/>
                    </a:moveTo>
                    <a:lnTo>
                      <a:pt x="391" y="313"/>
                    </a:lnTo>
                    <a:lnTo>
                      <a:pt x="391" y="104"/>
                    </a:lnTo>
                    <a:lnTo>
                      <a:pt x="196" y="0"/>
                    </a:lnTo>
                    <a:lnTo>
                      <a:pt x="0" y="104"/>
                    </a:lnTo>
                    <a:lnTo>
                      <a:pt x="0" y="313"/>
                    </a:lnTo>
                    <a:lnTo>
                      <a:pt x="196" y="418"/>
                    </a:lnTo>
                    <a:close/>
                  </a:path>
                </a:pathLst>
              </a:custGeom>
              <a:blipFill dpi="0" rotWithShape="0">
                <a:blip cstate="print"/>
                <a:srcRect/>
                <a:tile tx="0" ty="0" sx="100000" sy="100000" flip="none" algn="tl"/>
              </a:blip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48" name="Freeform 448"/>
              <p:cNvSpPr>
                <a:spLocks/>
              </p:cNvSpPr>
              <p:nvPr/>
            </p:nvSpPr>
            <p:spPr bwMode="auto">
              <a:xfrm>
                <a:off x="2436" y="2547"/>
                <a:ext cx="399" cy="425"/>
              </a:xfrm>
              <a:custGeom>
                <a:avLst/>
                <a:gdLst>
                  <a:gd name="T0" fmla="*/ 200 w 399"/>
                  <a:gd name="T1" fmla="*/ 425 h 425"/>
                  <a:gd name="T2" fmla="*/ 399 w 399"/>
                  <a:gd name="T3" fmla="*/ 319 h 425"/>
                  <a:gd name="T4" fmla="*/ 399 w 399"/>
                  <a:gd name="T5" fmla="*/ 106 h 425"/>
                  <a:gd name="T6" fmla="*/ 200 w 399"/>
                  <a:gd name="T7" fmla="*/ 0 h 425"/>
                  <a:gd name="T8" fmla="*/ 0 w 399"/>
                  <a:gd name="T9" fmla="*/ 106 h 425"/>
                  <a:gd name="T10" fmla="*/ 0 w 399"/>
                  <a:gd name="T11" fmla="*/ 319 h 425"/>
                  <a:gd name="T12" fmla="*/ 200 w 399"/>
                  <a:gd name="T13" fmla="*/ 425 h 425"/>
                  <a:gd name="T14" fmla="*/ 202 w 399"/>
                  <a:gd name="T15" fmla="*/ 418 h 425"/>
                  <a:gd name="T16" fmla="*/ 6 w 399"/>
                  <a:gd name="T17" fmla="*/ 314 h 425"/>
                  <a:gd name="T18" fmla="*/ 7 w 399"/>
                  <a:gd name="T19" fmla="*/ 317 h 425"/>
                  <a:gd name="T20" fmla="*/ 7 w 399"/>
                  <a:gd name="T21" fmla="*/ 108 h 425"/>
                  <a:gd name="T22" fmla="*/ 6 w 399"/>
                  <a:gd name="T23" fmla="*/ 111 h 425"/>
                  <a:gd name="T24" fmla="*/ 202 w 399"/>
                  <a:gd name="T25" fmla="*/ 7 h 425"/>
                  <a:gd name="T26" fmla="*/ 199 w 399"/>
                  <a:gd name="T27" fmla="*/ 7 h 425"/>
                  <a:gd name="T28" fmla="*/ 394 w 399"/>
                  <a:gd name="T29" fmla="*/ 111 h 425"/>
                  <a:gd name="T30" fmla="*/ 392 w 399"/>
                  <a:gd name="T31" fmla="*/ 108 h 425"/>
                  <a:gd name="T32" fmla="*/ 392 w 399"/>
                  <a:gd name="T33" fmla="*/ 317 h 425"/>
                  <a:gd name="T34" fmla="*/ 394 w 399"/>
                  <a:gd name="T35" fmla="*/ 314 h 425"/>
                  <a:gd name="T36" fmla="*/ 199 w 399"/>
                  <a:gd name="T37" fmla="*/ 418 h 425"/>
                  <a:gd name="T38" fmla="*/ 202 w 399"/>
                  <a:gd name="T39" fmla="*/ 418 h 425"/>
                  <a:gd name="T40" fmla="*/ 200 w 399"/>
                  <a:gd name="T41" fmla="*/ 425 h 425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399"/>
                  <a:gd name="T64" fmla="*/ 0 h 425"/>
                  <a:gd name="T65" fmla="*/ 399 w 399"/>
                  <a:gd name="T66" fmla="*/ 425 h 425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399" h="425">
                    <a:moveTo>
                      <a:pt x="200" y="425"/>
                    </a:moveTo>
                    <a:lnTo>
                      <a:pt x="399" y="319"/>
                    </a:lnTo>
                    <a:lnTo>
                      <a:pt x="399" y="106"/>
                    </a:lnTo>
                    <a:lnTo>
                      <a:pt x="200" y="0"/>
                    </a:lnTo>
                    <a:lnTo>
                      <a:pt x="0" y="106"/>
                    </a:lnTo>
                    <a:lnTo>
                      <a:pt x="0" y="319"/>
                    </a:lnTo>
                    <a:lnTo>
                      <a:pt x="200" y="425"/>
                    </a:lnTo>
                    <a:lnTo>
                      <a:pt x="202" y="418"/>
                    </a:lnTo>
                    <a:lnTo>
                      <a:pt x="6" y="314"/>
                    </a:lnTo>
                    <a:lnTo>
                      <a:pt x="7" y="317"/>
                    </a:lnTo>
                    <a:lnTo>
                      <a:pt x="7" y="108"/>
                    </a:lnTo>
                    <a:lnTo>
                      <a:pt x="6" y="111"/>
                    </a:lnTo>
                    <a:lnTo>
                      <a:pt x="202" y="7"/>
                    </a:lnTo>
                    <a:lnTo>
                      <a:pt x="199" y="7"/>
                    </a:lnTo>
                    <a:lnTo>
                      <a:pt x="394" y="111"/>
                    </a:lnTo>
                    <a:lnTo>
                      <a:pt x="392" y="108"/>
                    </a:lnTo>
                    <a:lnTo>
                      <a:pt x="392" y="317"/>
                    </a:lnTo>
                    <a:lnTo>
                      <a:pt x="394" y="314"/>
                    </a:lnTo>
                    <a:lnTo>
                      <a:pt x="199" y="418"/>
                    </a:lnTo>
                    <a:lnTo>
                      <a:pt x="202" y="418"/>
                    </a:lnTo>
                    <a:lnTo>
                      <a:pt x="200" y="425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49" name="Freeform 449"/>
              <p:cNvSpPr>
                <a:spLocks/>
              </p:cNvSpPr>
              <p:nvPr/>
            </p:nvSpPr>
            <p:spPr bwMode="auto">
              <a:xfrm>
                <a:off x="3028" y="2863"/>
                <a:ext cx="393" cy="419"/>
              </a:xfrm>
              <a:custGeom>
                <a:avLst/>
                <a:gdLst>
                  <a:gd name="T0" fmla="*/ 10 w 393"/>
                  <a:gd name="T1" fmla="*/ 101 h 419"/>
                  <a:gd name="T2" fmla="*/ 37 w 393"/>
                  <a:gd name="T3" fmla="*/ 87 h 419"/>
                  <a:gd name="T4" fmla="*/ 48 w 393"/>
                  <a:gd name="T5" fmla="*/ 80 h 419"/>
                  <a:gd name="T6" fmla="*/ 75 w 393"/>
                  <a:gd name="T7" fmla="*/ 66 h 419"/>
                  <a:gd name="T8" fmla="*/ 85 w 393"/>
                  <a:gd name="T9" fmla="*/ 60 h 419"/>
                  <a:gd name="T10" fmla="*/ 113 w 393"/>
                  <a:gd name="T11" fmla="*/ 46 h 419"/>
                  <a:gd name="T12" fmla="*/ 123 w 393"/>
                  <a:gd name="T13" fmla="*/ 39 h 419"/>
                  <a:gd name="T14" fmla="*/ 150 w 393"/>
                  <a:gd name="T15" fmla="*/ 25 h 419"/>
                  <a:gd name="T16" fmla="*/ 160 w 393"/>
                  <a:gd name="T17" fmla="*/ 19 h 419"/>
                  <a:gd name="T18" fmla="*/ 188 w 393"/>
                  <a:gd name="T19" fmla="*/ 5 h 419"/>
                  <a:gd name="T20" fmla="*/ 200 w 393"/>
                  <a:gd name="T21" fmla="*/ 3 h 419"/>
                  <a:gd name="T22" fmla="*/ 212 w 393"/>
                  <a:gd name="T23" fmla="*/ 8 h 419"/>
                  <a:gd name="T24" fmla="*/ 220 w 393"/>
                  <a:gd name="T25" fmla="*/ 14 h 419"/>
                  <a:gd name="T26" fmla="*/ 232 w 393"/>
                  <a:gd name="T27" fmla="*/ 19 h 419"/>
                  <a:gd name="T28" fmla="*/ 241 w 393"/>
                  <a:gd name="T29" fmla="*/ 25 h 419"/>
                  <a:gd name="T30" fmla="*/ 253 w 393"/>
                  <a:gd name="T31" fmla="*/ 30 h 419"/>
                  <a:gd name="T32" fmla="*/ 263 w 393"/>
                  <a:gd name="T33" fmla="*/ 38 h 419"/>
                  <a:gd name="T34" fmla="*/ 273 w 393"/>
                  <a:gd name="T35" fmla="*/ 41 h 419"/>
                  <a:gd name="T36" fmla="*/ 283 w 393"/>
                  <a:gd name="T37" fmla="*/ 49 h 419"/>
                  <a:gd name="T38" fmla="*/ 294 w 393"/>
                  <a:gd name="T39" fmla="*/ 52 h 419"/>
                  <a:gd name="T40" fmla="*/ 304 w 393"/>
                  <a:gd name="T41" fmla="*/ 60 h 419"/>
                  <a:gd name="T42" fmla="*/ 316 w 393"/>
                  <a:gd name="T43" fmla="*/ 65 h 419"/>
                  <a:gd name="T44" fmla="*/ 324 w 393"/>
                  <a:gd name="T45" fmla="*/ 71 h 419"/>
                  <a:gd name="T46" fmla="*/ 336 w 393"/>
                  <a:gd name="T47" fmla="*/ 76 h 419"/>
                  <a:gd name="T48" fmla="*/ 345 w 393"/>
                  <a:gd name="T49" fmla="*/ 82 h 419"/>
                  <a:gd name="T50" fmla="*/ 357 w 393"/>
                  <a:gd name="T51" fmla="*/ 87 h 419"/>
                  <a:gd name="T52" fmla="*/ 365 w 393"/>
                  <a:gd name="T53" fmla="*/ 93 h 419"/>
                  <a:gd name="T54" fmla="*/ 377 w 393"/>
                  <a:gd name="T55" fmla="*/ 98 h 419"/>
                  <a:gd name="T56" fmla="*/ 386 w 393"/>
                  <a:gd name="T57" fmla="*/ 104 h 419"/>
                  <a:gd name="T58" fmla="*/ 383 w 393"/>
                  <a:gd name="T59" fmla="*/ 320 h 419"/>
                  <a:gd name="T60" fmla="*/ 372 w 393"/>
                  <a:gd name="T61" fmla="*/ 326 h 419"/>
                  <a:gd name="T62" fmla="*/ 338 w 393"/>
                  <a:gd name="T63" fmla="*/ 344 h 419"/>
                  <a:gd name="T64" fmla="*/ 328 w 393"/>
                  <a:gd name="T65" fmla="*/ 350 h 419"/>
                  <a:gd name="T66" fmla="*/ 294 w 393"/>
                  <a:gd name="T67" fmla="*/ 367 h 419"/>
                  <a:gd name="T68" fmla="*/ 283 w 393"/>
                  <a:gd name="T69" fmla="*/ 374 h 419"/>
                  <a:gd name="T70" fmla="*/ 263 w 393"/>
                  <a:gd name="T71" fmla="*/ 383 h 419"/>
                  <a:gd name="T72" fmla="*/ 242 w 393"/>
                  <a:gd name="T73" fmla="*/ 396 h 419"/>
                  <a:gd name="T74" fmla="*/ 222 w 393"/>
                  <a:gd name="T75" fmla="*/ 405 h 419"/>
                  <a:gd name="T76" fmla="*/ 205 w 393"/>
                  <a:gd name="T77" fmla="*/ 416 h 419"/>
                  <a:gd name="T78" fmla="*/ 189 w 393"/>
                  <a:gd name="T79" fmla="*/ 418 h 419"/>
                  <a:gd name="T80" fmla="*/ 181 w 393"/>
                  <a:gd name="T81" fmla="*/ 412 h 419"/>
                  <a:gd name="T82" fmla="*/ 169 w 393"/>
                  <a:gd name="T83" fmla="*/ 407 h 419"/>
                  <a:gd name="T84" fmla="*/ 160 w 393"/>
                  <a:gd name="T85" fmla="*/ 401 h 419"/>
                  <a:gd name="T86" fmla="*/ 148 w 393"/>
                  <a:gd name="T87" fmla="*/ 396 h 419"/>
                  <a:gd name="T88" fmla="*/ 140 w 393"/>
                  <a:gd name="T89" fmla="*/ 389 h 419"/>
                  <a:gd name="T90" fmla="*/ 128 w 393"/>
                  <a:gd name="T91" fmla="*/ 385 h 419"/>
                  <a:gd name="T92" fmla="*/ 119 w 393"/>
                  <a:gd name="T93" fmla="*/ 378 h 419"/>
                  <a:gd name="T94" fmla="*/ 107 w 393"/>
                  <a:gd name="T95" fmla="*/ 374 h 419"/>
                  <a:gd name="T96" fmla="*/ 99 w 393"/>
                  <a:gd name="T97" fmla="*/ 367 h 419"/>
                  <a:gd name="T98" fmla="*/ 87 w 393"/>
                  <a:gd name="T99" fmla="*/ 363 h 419"/>
                  <a:gd name="T100" fmla="*/ 78 w 393"/>
                  <a:gd name="T101" fmla="*/ 356 h 419"/>
                  <a:gd name="T102" fmla="*/ 66 w 393"/>
                  <a:gd name="T103" fmla="*/ 352 h 419"/>
                  <a:gd name="T104" fmla="*/ 58 w 393"/>
                  <a:gd name="T105" fmla="*/ 345 h 419"/>
                  <a:gd name="T106" fmla="*/ 46 w 393"/>
                  <a:gd name="T107" fmla="*/ 341 h 419"/>
                  <a:gd name="T108" fmla="*/ 37 w 393"/>
                  <a:gd name="T109" fmla="*/ 334 h 419"/>
                  <a:gd name="T110" fmla="*/ 25 w 393"/>
                  <a:gd name="T111" fmla="*/ 330 h 419"/>
                  <a:gd name="T112" fmla="*/ 17 w 393"/>
                  <a:gd name="T113" fmla="*/ 323 h 419"/>
                  <a:gd name="T114" fmla="*/ 5 w 393"/>
                  <a:gd name="T115" fmla="*/ 319 h 419"/>
                  <a:gd name="T116" fmla="*/ 0 w 393"/>
                  <a:gd name="T117" fmla="*/ 106 h 419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w 393"/>
                  <a:gd name="T178" fmla="*/ 0 h 419"/>
                  <a:gd name="T179" fmla="*/ 393 w 393"/>
                  <a:gd name="T180" fmla="*/ 419 h 419"/>
                </a:gdLst>
                <a:ahLst/>
                <a:cxnLst>
                  <a:cxn ang="T118">
                    <a:pos x="T0" y="T1"/>
                  </a:cxn>
                  <a:cxn ang="T119">
                    <a:pos x="T2" y="T3"/>
                  </a:cxn>
                  <a:cxn ang="T120">
                    <a:pos x="T4" y="T5"/>
                  </a:cxn>
                  <a:cxn ang="T121">
                    <a:pos x="T6" y="T7"/>
                  </a:cxn>
                  <a:cxn ang="T122">
                    <a:pos x="T8" y="T9"/>
                  </a:cxn>
                  <a:cxn ang="T123">
                    <a:pos x="T10" y="T11"/>
                  </a:cxn>
                  <a:cxn ang="T124">
                    <a:pos x="T12" y="T13"/>
                  </a:cxn>
                  <a:cxn ang="T125">
                    <a:pos x="T14" y="T15"/>
                  </a:cxn>
                  <a:cxn ang="T126">
                    <a:pos x="T16" y="T17"/>
                  </a:cxn>
                  <a:cxn ang="T127">
                    <a:pos x="T18" y="T19"/>
                  </a:cxn>
                  <a:cxn ang="T128">
                    <a:pos x="T20" y="T21"/>
                  </a:cxn>
                  <a:cxn ang="T129">
                    <a:pos x="T22" y="T23"/>
                  </a:cxn>
                  <a:cxn ang="T130">
                    <a:pos x="T24" y="T25"/>
                  </a:cxn>
                  <a:cxn ang="T131">
                    <a:pos x="T26" y="T27"/>
                  </a:cxn>
                  <a:cxn ang="T132">
                    <a:pos x="T28" y="T29"/>
                  </a:cxn>
                  <a:cxn ang="T133">
                    <a:pos x="T30" y="T31"/>
                  </a:cxn>
                  <a:cxn ang="T134">
                    <a:pos x="T32" y="T33"/>
                  </a:cxn>
                  <a:cxn ang="T135">
                    <a:pos x="T34" y="T35"/>
                  </a:cxn>
                  <a:cxn ang="T136">
                    <a:pos x="T36" y="T37"/>
                  </a:cxn>
                  <a:cxn ang="T137">
                    <a:pos x="T38" y="T39"/>
                  </a:cxn>
                  <a:cxn ang="T138">
                    <a:pos x="T40" y="T41"/>
                  </a:cxn>
                  <a:cxn ang="T139">
                    <a:pos x="T42" y="T43"/>
                  </a:cxn>
                  <a:cxn ang="T140">
                    <a:pos x="T44" y="T45"/>
                  </a:cxn>
                  <a:cxn ang="T141">
                    <a:pos x="T46" y="T47"/>
                  </a:cxn>
                  <a:cxn ang="T142">
                    <a:pos x="T48" y="T49"/>
                  </a:cxn>
                  <a:cxn ang="T143">
                    <a:pos x="T50" y="T51"/>
                  </a:cxn>
                  <a:cxn ang="T144">
                    <a:pos x="T52" y="T53"/>
                  </a:cxn>
                  <a:cxn ang="T145">
                    <a:pos x="T54" y="T55"/>
                  </a:cxn>
                  <a:cxn ang="T146">
                    <a:pos x="T56" y="T57"/>
                  </a:cxn>
                  <a:cxn ang="T147">
                    <a:pos x="T58" y="T59"/>
                  </a:cxn>
                  <a:cxn ang="T148">
                    <a:pos x="T60" y="T61"/>
                  </a:cxn>
                  <a:cxn ang="T149">
                    <a:pos x="T62" y="T63"/>
                  </a:cxn>
                  <a:cxn ang="T150">
                    <a:pos x="T64" y="T65"/>
                  </a:cxn>
                  <a:cxn ang="T151">
                    <a:pos x="T66" y="T67"/>
                  </a:cxn>
                  <a:cxn ang="T152">
                    <a:pos x="T68" y="T69"/>
                  </a:cxn>
                  <a:cxn ang="T153">
                    <a:pos x="T70" y="T71"/>
                  </a:cxn>
                  <a:cxn ang="T154">
                    <a:pos x="T72" y="T73"/>
                  </a:cxn>
                  <a:cxn ang="T155">
                    <a:pos x="T74" y="T75"/>
                  </a:cxn>
                  <a:cxn ang="T156">
                    <a:pos x="T76" y="T77"/>
                  </a:cxn>
                  <a:cxn ang="T157">
                    <a:pos x="T78" y="T79"/>
                  </a:cxn>
                  <a:cxn ang="T158">
                    <a:pos x="T80" y="T81"/>
                  </a:cxn>
                  <a:cxn ang="T159">
                    <a:pos x="T82" y="T83"/>
                  </a:cxn>
                  <a:cxn ang="T160">
                    <a:pos x="T84" y="T85"/>
                  </a:cxn>
                  <a:cxn ang="T161">
                    <a:pos x="T86" y="T87"/>
                  </a:cxn>
                  <a:cxn ang="T162">
                    <a:pos x="T88" y="T89"/>
                  </a:cxn>
                  <a:cxn ang="T163">
                    <a:pos x="T90" y="T91"/>
                  </a:cxn>
                  <a:cxn ang="T164">
                    <a:pos x="T92" y="T93"/>
                  </a:cxn>
                  <a:cxn ang="T165">
                    <a:pos x="T94" y="T95"/>
                  </a:cxn>
                  <a:cxn ang="T166">
                    <a:pos x="T96" y="T97"/>
                  </a:cxn>
                  <a:cxn ang="T167">
                    <a:pos x="T98" y="T99"/>
                  </a:cxn>
                  <a:cxn ang="T168">
                    <a:pos x="T100" y="T101"/>
                  </a:cxn>
                  <a:cxn ang="T169">
                    <a:pos x="T102" y="T103"/>
                  </a:cxn>
                  <a:cxn ang="T170">
                    <a:pos x="T104" y="T105"/>
                  </a:cxn>
                  <a:cxn ang="T171">
                    <a:pos x="T106" y="T107"/>
                  </a:cxn>
                  <a:cxn ang="T172">
                    <a:pos x="T108" y="T109"/>
                  </a:cxn>
                  <a:cxn ang="T173">
                    <a:pos x="T110" y="T111"/>
                  </a:cxn>
                  <a:cxn ang="T174">
                    <a:pos x="T112" y="T113"/>
                  </a:cxn>
                  <a:cxn ang="T175">
                    <a:pos x="T114" y="T115"/>
                  </a:cxn>
                  <a:cxn ang="T176">
                    <a:pos x="T116" y="T117"/>
                  </a:cxn>
                </a:cxnLst>
                <a:rect l="T177" t="T178" r="T179" b="T180"/>
                <a:pathLst>
                  <a:path w="393" h="419">
                    <a:moveTo>
                      <a:pt x="0" y="106"/>
                    </a:moveTo>
                    <a:lnTo>
                      <a:pt x="7" y="104"/>
                    </a:lnTo>
                    <a:lnTo>
                      <a:pt x="7" y="102"/>
                    </a:lnTo>
                    <a:lnTo>
                      <a:pt x="10" y="102"/>
                    </a:lnTo>
                    <a:lnTo>
                      <a:pt x="10" y="101"/>
                    </a:lnTo>
                    <a:lnTo>
                      <a:pt x="20" y="96"/>
                    </a:lnTo>
                    <a:lnTo>
                      <a:pt x="20" y="95"/>
                    </a:lnTo>
                    <a:lnTo>
                      <a:pt x="27" y="93"/>
                    </a:lnTo>
                    <a:lnTo>
                      <a:pt x="27" y="91"/>
                    </a:lnTo>
                    <a:lnTo>
                      <a:pt x="37" y="87"/>
                    </a:lnTo>
                    <a:lnTo>
                      <a:pt x="37" y="85"/>
                    </a:lnTo>
                    <a:lnTo>
                      <a:pt x="44" y="83"/>
                    </a:lnTo>
                    <a:lnTo>
                      <a:pt x="44" y="82"/>
                    </a:lnTo>
                    <a:lnTo>
                      <a:pt x="48" y="82"/>
                    </a:lnTo>
                    <a:lnTo>
                      <a:pt x="48" y="80"/>
                    </a:lnTo>
                    <a:lnTo>
                      <a:pt x="58" y="76"/>
                    </a:lnTo>
                    <a:lnTo>
                      <a:pt x="58" y="74"/>
                    </a:lnTo>
                    <a:lnTo>
                      <a:pt x="65" y="72"/>
                    </a:lnTo>
                    <a:lnTo>
                      <a:pt x="65" y="71"/>
                    </a:lnTo>
                    <a:lnTo>
                      <a:pt x="75" y="66"/>
                    </a:lnTo>
                    <a:lnTo>
                      <a:pt x="75" y="65"/>
                    </a:lnTo>
                    <a:lnTo>
                      <a:pt x="82" y="63"/>
                    </a:lnTo>
                    <a:lnTo>
                      <a:pt x="82" y="61"/>
                    </a:lnTo>
                    <a:lnTo>
                      <a:pt x="85" y="61"/>
                    </a:lnTo>
                    <a:lnTo>
                      <a:pt x="85" y="60"/>
                    </a:lnTo>
                    <a:lnTo>
                      <a:pt x="95" y="55"/>
                    </a:lnTo>
                    <a:lnTo>
                      <a:pt x="95" y="53"/>
                    </a:lnTo>
                    <a:lnTo>
                      <a:pt x="102" y="52"/>
                    </a:lnTo>
                    <a:lnTo>
                      <a:pt x="102" y="50"/>
                    </a:lnTo>
                    <a:lnTo>
                      <a:pt x="113" y="46"/>
                    </a:lnTo>
                    <a:lnTo>
                      <a:pt x="113" y="44"/>
                    </a:lnTo>
                    <a:lnTo>
                      <a:pt x="119" y="42"/>
                    </a:lnTo>
                    <a:lnTo>
                      <a:pt x="119" y="41"/>
                    </a:lnTo>
                    <a:lnTo>
                      <a:pt x="123" y="41"/>
                    </a:lnTo>
                    <a:lnTo>
                      <a:pt x="123" y="39"/>
                    </a:lnTo>
                    <a:lnTo>
                      <a:pt x="133" y="35"/>
                    </a:lnTo>
                    <a:lnTo>
                      <a:pt x="133" y="33"/>
                    </a:lnTo>
                    <a:lnTo>
                      <a:pt x="140" y="31"/>
                    </a:lnTo>
                    <a:lnTo>
                      <a:pt x="140" y="30"/>
                    </a:lnTo>
                    <a:lnTo>
                      <a:pt x="150" y="25"/>
                    </a:lnTo>
                    <a:lnTo>
                      <a:pt x="150" y="24"/>
                    </a:lnTo>
                    <a:lnTo>
                      <a:pt x="157" y="22"/>
                    </a:lnTo>
                    <a:lnTo>
                      <a:pt x="157" y="20"/>
                    </a:lnTo>
                    <a:lnTo>
                      <a:pt x="160" y="20"/>
                    </a:lnTo>
                    <a:lnTo>
                      <a:pt x="160" y="19"/>
                    </a:lnTo>
                    <a:lnTo>
                      <a:pt x="171" y="14"/>
                    </a:lnTo>
                    <a:lnTo>
                      <a:pt x="171" y="12"/>
                    </a:lnTo>
                    <a:lnTo>
                      <a:pt x="177" y="11"/>
                    </a:lnTo>
                    <a:lnTo>
                      <a:pt x="177" y="9"/>
                    </a:lnTo>
                    <a:lnTo>
                      <a:pt x="188" y="5"/>
                    </a:lnTo>
                    <a:lnTo>
                      <a:pt x="188" y="3"/>
                    </a:lnTo>
                    <a:lnTo>
                      <a:pt x="195" y="1"/>
                    </a:lnTo>
                    <a:lnTo>
                      <a:pt x="195" y="0"/>
                    </a:lnTo>
                    <a:lnTo>
                      <a:pt x="200" y="1"/>
                    </a:lnTo>
                    <a:lnTo>
                      <a:pt x="200" y="3"/>
                    </a:lnTo>
                    <a:lnTo>
                      <a:pt x="203" y="3"/>
                    </a:lnTo>
                    <a:lnTo>
                      <a:pt x="205" y="6"/>
                    </a:lnTo>
                    <a:lnTo>
                      <a:pt x="208" y="6"/>
                    </a:lnTo>
                    <a:lnTo>
                      <a:pt x="208" y="8"/>
                    </a:lnTo>
                    <a:lnTo>
                      <a:pt x="212" y="8"/>
                    </a:lnTo>
                    <a:lnTo>
                      <a:pt x="213" y="11"/>
                    </a:lnTo>
                    <a:lnTo>
                      <a:pt x="217" y="11"/>
                    </a:lnTo>
                    <a:lnTo>
                      <a:pt x="217" y="12"/>
                    </a:lnTo>
                    <a:lnTo>
                      <a:pt x="220" y="12"/>
                    </a:lnTo>
                    <a:lnTo>
                      <a:pt x="220" y="14"/>
                    </a:lnTo>
                    <a:lnTo>
                      <a:pt x="224" y="14"/>
                    </a:lnTo>
                    <a:lnTo>
                      <a:pt x="225" y="17"/>
                    </a:lnTo>
                    <a:lnTo>
                      <a:pt x="229" y="17"/>
                    </a:lnTo>
                    <a:lnTo>
                      <a:pt x="229" y="19"/>
                    </a:lnTo>
                    <a:lnTo>
                      <a:pt x="232" y="19"/>
                    </a:lnTo>
                    <a:lnTo>
                      <a:pt x="234" y="22"/>
                    </a:lnTo>
                    <a:lnTo>
                      <a:pt x="237" y="22"/>
                    </a:lnTo>
                    <a:lnTo>
                      <a:pt x="237" y="24"/>
                    </a:lnTo>
                    <a:lnTo>
                      <a:pt x="241" y="24"/>
                    </a:lnTo>
                    <a:lnTo>
                      <a:pt x="241" y="25"/>
                    </a:lnTo>
                    <a:lnTo>
                      <a:pt x="244" y="25"/>
                    </a:lnTo>
                    <a:lnTo>
                      <a:pt x="246" y="28"/>
                    </a:lnTo>
                    <a:lnTo>
                      <a:pt x="249" y="28"/>
                    </a:lnTo>
                    <a:lnTo>
                      <a:pt x="249" y="30"/>
                    </a:lnTo>
                    <a:lnTo>
                      <a:pt x="253" y="30"/>
                    </a:lnTo>
                    <a:lnTo>
                      <a:pt x="254" y="33"/>
                    </a:lnTo>
                    <a:lnTo>
                      <a:pt x="258" y="33"/>
                    </a:lnTo>
                    <a:lnTo>
                      <a:pt x="258" y="35"/>
                    </a:lnTo>
                    <a:lnTo>
                      <a:pt x="261" y="35"/>
                    </a:lnTo>
                    <a:lnTo>
                      <a:pt x="263" y="38"/>
                    </a:lnTo>
                    <a:lnTo>
                      <a:pt x="266" y="38"/>
                    </a:lnTo>
                    <a:lnTo>
                      <a:pt x="266" y="39"/>
                    </a:lnTo>
                    <a:lnTo>
                      <a:pt x="270" y="39"/>
                    </a:lnTo>
                    <a:lnTo>
                      <a:pt x="270" y="41"/>
                    </a:lnTo>
                    <a:lnTo>
                      <a:pt x="273" y="41"/>
                    </a:lnTo>
                    <a:lnTo>
                      <a:pt x="275" y="44"/>
                    </a:lnTo>
                    <a:lnTo>
                      <a:pt x="278" y="44"/>
                    </a:lnTo>
                    <a:lnTo>
                      <a:pt x="278" y="46"/>
                    </a:lnTo>
                    <a:lnTo>
                      <a:pt x="282" y="46"/>
                    </a:lnTo>
                    <a:lnTo>
                      <a:pt x="283" y="49"/>
                    </a:lnTo>
                    <a:lnTo>
                      <a:pt x="287" y="49"/>
                    </a:lnTo>
                    <a:lnTo>
                      <a:pt x="287" y="50"/>
                    </a:lnTo>
                    <a:lnTo>
                      <a:pt x="290" y="50"/>
                    </a:lnTo>
                    <a:lnTo>
                      <a:pt x="290" y="52"/>
                    </a:lnTo>
                    <a:lnTo>
                      <a:pt x="294" y="52"/>
                    </a:lnTo>
                    <a:lnTo>
                      <a:pt x="295" y="55"/>
                    </a:lnTo>
                    <a:lnTo>
                      <a:pt x="299" y="55"/>
                    </a:lnTo>
                    <a:lnTo>
                      <a:pt x="299" y="57"/>
                    </a:lnTo>
                    <a:lnTo>
                      <a:pt x="302" y="57"/>
                    </a:lnTo>
                    <a:lnTo>
                      <a:pt x="304" y="60"/>
                    </a:lnTo>
                    <a:lnTo>
                      <a:pt x="307" y="60"/>
                    </a:lnTo>
                    <a:lnTo>
                      <a:pt x="307" y="61"/>
                    </a:lnTo>
                    <a:lnTo>
                      <a:pt x="311" y="61"/>
                    </a:lnTo>
                    <a:lnTo>
                      <a:pt x="312" y="65"/>
                    </a:lnTo>
                    <a:lnTo>
                      <a:pt x="316" y="65"/>
                    </a:lnTo>
                    <a:lnTo>
                      <a:pt x="316" y="66"/>
                    </a:lnTo>
                    <a:lnTo>
                      <a:pt x="319" y="66"/>
                    </a:lnTo>
                    <a:lnTo>
                      <a:pt x="319" y="68"/>
                    </a:lnTo>
                    <a:lnTo>
                      <a:pt x="323" y="68"/>
                    </a:lnTo>
                    <a:lnTo>
                      <a:pt x="324" y="71"/>
                    </a:lnTo>
                    <a:lnTo>
                      <a:pt x="328" y="71"/>
                    </a:lnTo>
                    <a:lnTo>
                      <a:pt x="328" y="72"/>
                    </a:lnTo>
                    <a:lnTo>
                      <a:pt x="331" y="72"/>
                    </a:lnTo>
                    <a:lnTo>
                      <a:pt x="333" y="76"/>
                    </a:lnTo>
                    <a:lnTo>
                      <a:pt x="336" y="76"/>
                    </a:lnTo>
                    <a:lnTo>
                      <a:pt x="336" y="77"/>
                    </a:lnTo>
                    <a:lnTo>
                      <a:pt x="340" y="77"/>
                    </a:lnTo>
                    <a:lnTo>
                      <a:pt x="340" y="79"/>
                    </a:lnTo>
                    <a:lnTo>
                      <a:pt x="343" y="79"/>
                    </a:lnTo>
                    <a:lnTo>
                      <a:pt x="345" y="82"/>
                    </a:lnTo>
                    <a:lnTo>
                      <a:pt x="348" y="82"/>
                    </a:lnTo>
                    <a:lnTo>
                      <a:pt x="348" y="83"/>
                    </a:lnTo>
                    <a:lnTo>
                      <a:pt x="352" y="83"/>
                    </a:lnTo>
                    <a:lnTo>
                      <a:pt x="353" y="87"/>
                    </a:lnTo>
                    <a:lnTo>
                      <a:pt x="357" y="87"/>
                    </a:lnTo>
                    <a:lnTo>
                      <a:pt x="357" y="88"/>
                    </a:lnTo>
                    <a:lnTo>
                      <a:pt x="360" y="88"/>
                    </a:lnTo>
                    <a:lnTo>
                      <a:pt x="362" y="91"/>
                    </a:lnTo>
                    <a:lnTo>
                      <a:pt x="365" y="91"/>
                    </a:lnTo>
                    <a:lnTo>
                      <a:pt x="365" y="93"/>
                    </a:lnTo>
                    <a:lnTo>
                      <a:pt x="369" y="93"/>
                    </a:lnTo>
                    <a:lnTo>
                      <a:pt x="369" y="95"/>
                    </a:lnTo>
                    <a:lnTo>
                      <a:pt x="372" y="95"/>
                    </a:lnTo>
                    <a:lnTo>
                      <a:pt x="374" y="98"/>
                    </a:lnTo>
                    <a:lnTo>
                      <a:pt x="377" y="98"/>
                    </a:lnTo>
                    <a:lnTo>
                      <a:pt x="377" y="99"/>
                    </a:lnTo>
                    <a:lnTo>
                      <a:pt x="381" y="99"/>
                    </a:lnTo>
                    <a:lnTo>
                      <a:pt x="383" y="102"/>
                    </a:lnTo>
                    <a:lnTo>
                      <a:pt x="386" y="102"/>
                    </a:lnTo>
                    <a:lnTo>
                      <a:pt x="386" y="104"/>
                    </a:lnTo>
                    <a:lnTo>
                      <a:pt x="389" y="104"/>
                    </a:lnTo>
                    <a:lnTo>
                      <a:pt x="389" y="106"/>
                    </a:lnTo>
                    <a:lnTo>
                      <a:pt x="393" y="106"/>
                    </a:lnTo>
                    <a:lnTo>
                      <a:pt x="393" y="315"/>
                    </a:lnTo>
                    <a:lnTo>
                      <a:pt x="383" y="320"/>
                    </a:lnTo>
                    <a:lnTo>
                      <a:pt x="383" y="322"/>
                    </a:lnTo>
                    <a:lnTo>
                      <a:pt x="376" y="323"/>
                    </a:lnTo>
                    <a:lnTo>
                      <a:pt x="376" y="325"/>
                    </a:lnTo>
                    <a:lnTo>
                      <a:pt x="372" y="325"/>
                    </a:lnTo>
                    <a:lnTo>
                      <a:pt x="372" y="326"/>
                    </a:lnTo>
                    <a:lnTo>
                      <a:pt x="359" y="333"/>
                    </a:lnTo>
                    <a:lnTo>
                      <a:pt x="359" y="334"/>
                    </a:lnTo>
                    <a:lnTo>
                      <a:pt x="352" y="336"/>
                    </a:lnTo>
                    <a:lnTo>
                      <a:pt x="352" y="337"/>
                    </a:lnTo>
                    <a:lnTo>
                      <a:pt x="338" y="344"/>
                    </a:lnTo>
                    <a:lnTo>
                      <a:pt x="338" y="345"/>
                    </a:lnTo>
                    <a:lnTo>
                      <a:pt x="331" y="347"/>
                    </a:lnTo>
                    <a:lnTo>
                      <a:pt x="331" y="348"/>
                    </a:lnTo>
                    <a:lnTo>
                      <a:pt x="328" y="348"/>
                    </a:lnTo>
                    <a:lnTo>
                      <a:pt x="328" y="350"/>
                    </a:lnTo>
                    <a:lnTo>
                      <a:pt x="314" y="356"/>
                    </a:lnTo>
                    <a:lnTo>
                      <a:pt x="314" y="358"/>
                    </a:lnTo>
                    <a:lnTo>
                      <a:pt x="307" y="360"/>
                    </a:lnTo>
                    <a:lnTo>
                      <a:pt x="307" y="361"/>
                    </a:lnTo>
                    <a:lnTo>
                      <a:pt x="294" y="367"/>
                    </a:lnTo>
                    <a:lnTo>
                      <a:pt x="294" y="369"/>
                    </a:lnTo>
                    <a:lnTo>
                      <a:pt x="287" y="371"/>
                    </a:lnTo>
                    <a:lnTo>
                      <a:pt x="287" y="372"/>
                    </a:lnTo>
                    <a:lnTo>
                      <a:pt x="283" y="372"/>
                    </a:lnTo>
                    <a:lnTo>
                      <a:pt x="283" y="374"/>
                    </a:lnTo>
                    <a:lnTo>
                      <a:pt x="273" y="378"/>
                    </a:lnTo>
                    <a:lnTo>
                      <a:pt x="273" y="380"/>
                    </a:lnTo>
                    <a:lnTo>
                      <a:pt x="266" y="382"/>
                    </a:lnTo>
                    <a:lnTo>
                      <a:pt x="266" y="383"/>
                    </a:lnTo>
                    <a:lnTo>
                      <a:pt x="263" y="383"/>
                    </a:lnTo>
                    <a:lnTo>
                      <a:pt x="263" y="385"/>
                    </a:lnTo>
                    <a:lnTo>
                      <a:pt x="249" y="391"/>
                    </a:lnTo>
                    <a:lnTo>
                      <a:pt x="249" y="393"/>
                    </a:lnTo>
                    <a:lnTo>
                      <a:pt x="242" y="394"/>
                    </a:lnTo>
                    <a:lnTo>
                      <a:pt x="242" y="396"/>
                    </a:lnTo>
                    <a:lnTo>
                      <a:pt x="239" y="396"/>
                    </a:lnTo>
                    <a:lnTo>
                      <a:pt x="239" y="397"/>
                    </a:lnTo>
                    <a:lnTo>
                      <a:pt x="229" y="402"/>
                    </a:lnTo>
                    <a:lnTo>
                      <a:pt x="229" y="404"/>
                    </a:lnTo>
                    <a:lnTo>
                      <a:pt x="222" y="405"/>
                    </a:lnTo>
                    <a:lnTo>
                      <a:pt x="222" y="407"/>
                    </a:lnTo>
                    <a:lnTo>
                      <a:pt x="218" y="407"/>
                    </a:lnTo>
                    <a:lnTo>
                      <a:pt x="218" y="408"/>
                    </a:lnTo>
                    <a:lnTo>
                      <a:pt x="205" y="415"/>
                    </a:lnTo>
                    <a:lnTo>
                      <a:pt x="205" y="416"/>
                    </a:lnTo>
                    <a:lnTo>
                      <a:pt x="198" y="418"/>
                    </a:lnTo>
                    <a:lnTo>
                      <a:pt x="198" y="419"/>
                    </a:lnTo>
                    <a:lnTo>
                      <a:pt x="193" y="419"/>
                    </a:lnTo>
                    <a:lnTo>
                      <a:pt x="193" y="418"/>
                    </a:lnTo>
                    <a:lnTo>
                      <a:pt x="189" y="418"/>
                    </a:lnTo>
                    <a:lnTo>
                      <a:pt x="189" y="416"/>
                    </a:lnTo>
                    <a:lnTo>
                      <a:pt x="186" y="416"/>
                    </a:lnTo>
                    <a:lnTo>
                      <a:pt x="184" y="413"/>
                    </a:lnTo>
                    <a:lnTo>
                      <a:pt x="181" y="413"/>
                    </a:lnTo>
                    <a:lnTo>
                      <a:pt x="181" y="412"/>
                    </a:lnTo>
                    <a:lnTo>
                      <a:pt x="177" y="412"/>
                    </a:lnTo>
                    <a:lnTo>
                      <a:pt x="177" y="410"/>
                    </a:lnTo>
                    <a:lnTo>
                      <a:pt x="174" y="410"/>
                    </a:lnTo>
                    <a:lnTo>
                      <a:pt x="172" y="407"/>
                    </a:lnTo>
                    <a:lnTo>
                      <a:pt x="169" y="407"/>
                    </a:lnTo>
                    <a:lnTo>
                      <a:pt x="169" y="405"/>
                    </a:lnTo>
                    <a:lnTo>
                      <a:pt x="165" y="405"/>
                    </a:lnTo>
                    <a:lnTo>
                      <a:pt x="164" y="402"/>
                    </a:lnTo>
                    <a:lnTo>
                      <a:pt x="160" y="402"/>
                    </a:lnTo>
                    <a:lnTo>
                      <a:pt x="160" y="401"/>
                    </a:lnTo>
                    <a:lnTo>
                      <a:pt x="157" y="401"/>
                    </a:lnTo>
                    <a:lnTo>
                      <a:pt x="157" y="399"/>
                    </a:lnTo>
                    <a:lnTo>
                      <a:pt x="154" y="399"/>
                    </a:lnTo>
                    <a:lnTo>
                      <a:pt x="152" y="396"/>
                    </a:lnTo>
                    <a:lnTo>
                      <a:pt x="148" y="396"/>
                    </a:lnTo>
                    <a:lnTo>
                      <a:pt x="148" y="394"/>
                    </a:lnTo>
                    <a:lnTo>
                      <a:pt x="145" y="394"/>
                    </a:lnTo>
                    <a:lnTo>
                      <a:pt x="143" y="391"/>
                    </a:lnTo>
                    <a:lnTo>
                      <a:pt x="140" y="391"/>
                    </a:lnTo>
                    <a:lnTo>
                      <a:pt x="140" y="389"/>
                    </a:lnTo>
                    <a:lnTo>
                      <a:pt x="136" y="389"/>
                    </a:lnTo>
                    <a:lnTo>
                      <a:pt x="136" y="388"/>
                    </a:lnTo>
                    <a:lnTo>
                      <a:pt x="133" y="388"/>
                    </a:lnTo>
                    <a:lnTo>
                      <a:pt x="131" y="385"/>
                    </a:lnTo>
                    <a:lnTo>
                      <a:pt x="128" y="385"/>
                    </a:lnTo>
                    <a:lnTo>
                      <a:pt x="128" y="383"/>
                    </a:lnTo>
                    <a:lnTo>
                      <a:pt x="124" y="383"/>
                    </a:lnTo>
                    <a:lnTo>
                      <a:pt x="123" y="380"/>
                    </a:lnTo>
                    <a:lnTo>
                      <a:pt x="119" y="380"/>
                    </a:lnTo>
                    <a:lnTo>
                      <a:pt x="119" y="378"/>
                    </a:lnTo>
                    <a:lnTo>
                      <a:pt x="116" y="378"/>
                    </a:lnTo>
                    <a:lnTo>
                      <a:pt x="116" y="377"/>
                    </a:lnTo>
                    <a:lnTo>
                      <a:pt x="113" y="377"/>
                    </a:lnTo>
                    <a:lnTo>
                      <a:pt x="111" y="374"/>
                    </a:lnTo>
                    <a:lnTo>
                      <a:pt x="107" y="374"/>
                    </a:lnTo>
                    <a:lnTo>
                      <a:pt x="107" y="372"/>
                    </a:lnTo>
                    <a:lnTo>
                      <a:pt x="104" y="372"/>
                    </a:lnTo>
                    <a:lnTo>
                      <a:pt x="102" y="369"/>
                    </a:lnTo>
                    <a:lnTo>
                      <a:pt x="99" y="369"/>
                    </a:lnTo>
                    <a:lnTo>
                      <a:pt x="99" y="367"/>
                    </a:lnTo>
                    <a:lnTo>
                      <a:pt x="95" y="367"/>
                    </a:lnTo>
                    <a:lnTo>
                      <a:pt x="95" y="366"/>
                    </a:lnTo>
                    <a:lnTo>
                      <a:pt x="92" y="366"/>
                    </a:lnTo>
                    <a:lnTo>
                      <a:pt x="90" y="363"/>
                    </a:lnTo>
                    <a:lnTo>
                      <a:pt x="87" y="363"/>
                    </a:lnTo>
                    <a:lnTo>
                      <a:pt x="87" y="361"/>
                    </a:lnTo>
                    <a:lnTo>
                      <a:pt x="83" y="361"/>
                    </a:lnTo>
                    <a:lnTo>
                      <a:pt x="82" y="358"/>
                    </a:lnTo>
                    <a:lnTo>
                      <a:pt x="78" y="358"/>
                    </a:lnTo>
                    <a:lnTo>
                      <a:pt x="78" y="356"/>
                    </a:lnTo>
                    <a:lnTo>
                      <a:pt x="75" y="356"/>
                    </a:lnTo>
                    <a:lnTo>
                      <a:pt x="75" y="355"/>
                    </a:lnTo>
                    <a:lnTo>
                      <a:pt x="72" y="355"/>
                    </a:lnTo>
                    <a:lnTo>
                      <a:pt x="70" y="352"/>
                    </a:lnTo>
                    <a:lnTo>
                      <a:pt x="66" y="352"/>
                    </a:lnTo>
                    <a:lnTo>
                      <a:pt x="66" y="350"/>
                    </a:lnTo>
                    <a:lnTo>
                      <a:pt x="63" y="350"/>
                    </a:lnTo>
                    <a:lnTo>
                      <a:pt x="61" y="347"/>
                    </a:lnTo>
                    <a:lnTo>
                      <a:pt x="58" y="347"/>
                    </a:lnTo>
                    <a:lnTo>
                      <a:pt x="58" y="345"/>
                    </a:lnTo>
                    <a:lnTo>
                      <a:pt x="54" y="345"/>
                    </a:lnTo>
                    <a:lnTo>
                      <a:pt x="54" y="344"/>
                    </a:lnTo>
                    <a:lnTo>
                      <a:pt x="51" y="344"/>
                    </a:lnTo>
                    <a:lnTo>
                      <a:pt x="49" y="341"/>
                    </a:lnTo>
                    <a:lnTo>
                      <a:pt x="46" y="341"/>
                    </a:lnTo>
                    <a:lnTo>
                      <a:pt x="46" y="339"/>
                    </a:lnTo>
                    <a:lnTo>
                      <a:pt x="42" y="339"/>
                    </a:lnTo>
                    <a:lnTo>
                      <a:pt x="41" y="336"/>
                    </a:lnTo>
                    <a:lnTo>
                      <a:pt x="37" y="336"/>
                    </a:lnTo>
                    <a:lnTo>
                      <a:pt x="37" y="334"/>
                    </a:lnTo>
                    <a:lnTo>
                      <a:pt x="34" y="334"/>
                    </a:lnTo>
                    <a:lnTo>
                      <a:pt x="34" y="333"/>
                    </a:lnTo>
                    <a:lnTo>
                      <a:pt x="31" y="333"/>
                    </a:lnTo>
                    <a:lnTo>
                      <a:pt x="29" y="330"/>
                    </a:lnTo>
                    <a:lnTo>
                      <a:pt x="25" y="330"/>
                    </a:lnTo>
                    <a:lnTo>
                      <a:pt x="25" y="328"/>
                    </a:lnTo>
                    <a:lnTo>
                      <a:pt x="22" y="328"/>
                    </a:lnTo>
                    <a:lnTo>
                      <a:pt x="20" y="325"/>
                    </a:lnTo>
                    <a:lnTo>
                      <a:pt x="17" y="325"/>
                    </a:lnTo>
                    <a:lnTo>
                      <a:pt x="17" y="323"/>
                    </a:lnTo>
                    <a:lnTo>
                      <a:pt x="13" y="323"/>
                    </a:lnTo>
                    <a:lnTo>
                      <a:pt x="13" y="322"/>
                    </a:lnTo>
                    <a:lnTo>
                      <a:pt x="10" y="322"/>
                    </a:lnTo>
                    <a:lnTo>
                      <a:pt x="8" y="319"/>
                    </a:lnTo>
                    <a:lnTo>
                      <a:pt x="5" y="319"/>
                    </a:lnTo>
                    <a:lnTo>
                      <a:pt x="5" y="317"/>
                    </a:lnTo>
                    <a:lnTo>
                      <a:pt x="1" y="317"/>
                    </a:lnTo>
                    <a:lnTo>
                      <a:pt x="1" y="315"/>
                    </a:lnTo>
                    <a:lnTo>
                      <a:pt x="0" y="315"/>
                    </a:lnTo>
                    <a:lnTo>
                      <a:pt x="0" y="106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50" name="Freeform 450"/>
              <p:cNvSpPr>
                <a:spLocks/>
              </p:cNvSpPr>
              <p:nvPr/>
            </p:nvSpPr>
            <p:spPr bwMode="auto">
              <a:xfrm>
                <a:off x="3028" y="2915"/>
                <a:ext cx="101" cy="93"/>
              </a:xfrm>
              <a:custGeom>
                <a:avLst/>
                <a:gdLst>
                  <a:gd name="T0" fmla="*/ 99 w 101"/>
                  <a:gd name="T1" fmla="*/ 0 h 93"/>
                  <a:gd name="T2" fmla="*/ 99 w 101"/>
                  <a:gd name="T3" fmla="*/ 1 h 93"/>
                  <a:gd name="T4" fmla="*/ 95 w 101"/>
                  <a:gd name="T5" fmla="*/ 1 h 93"/>
                  <a:gd name="T6" fmla="*/ 95 w 101"/>
                  <a:gd name="T7" fmla="*/ 3 h 93"/>
                  <a:gd name="T8" fmla="*/ 85 w 101"/>
                  <a:gd name="T9" fmla="*/ 8 h 93"/>
                  <a:gd name="T10" fmla="*/ 85 w 101"/>
                  <a:gd name="T11" fmla="*/ 9 h 93"/>
                  <a:gd name="T12" fmla="*/ 82 w 101"/>
                  <a:gd name="T13" fmla="*/ 9 h 93"/>
                  <a:gd name="T14" fmla="*/ 82 w 101"/>
                  <a:gd name="T15" fmla="*/ 11 h 93"/>
                  <a:gd name="T16" fmla="*/ 0 w 101"/>
                  <a:gd name="T17" fmla="*/ 85 h 93"/>
                  <a:gd name="T18" fmla="*/ 0 w 101"/>
                  <a:gd name="T19" fmla="*/ 93 h 93"/>
                  <a:gd name="T20" fmla="*/ 101 w 101"/>
                  <a:gd name="T21" fmla="*/ 0 h 93"/>
                  <a:gd name="T22" fmla="*/ 99 w 101"/>
                  <a:gd name="T23" fmla="*/ 0 h 93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101"/>
                  <a:gd name="T37" fmla="*/ 0 h 93"/>
                  <a:gd name="T38" fmla="*/ 101 w 101"/>
                  <a:gd name="T39" fmla="*/ 93 h 93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101" h="93">
                    <a:moveTo>
                      <a:pt x="99" y="0"/>
                    </a:moveTo>
                    <a:lnTo>
                      <a:pt x="99" y="1"/>
                    </a:lnTo>
                    <a:lnTo>
                      <a:pt x="95" y="1"/>
                    </a:lnTo>
                    <a:lnTo>
                      <a:pt x="95" y="3"/>
                    </a:lnTo>
                    <a:lnTo>
                      <a:pt x="85" y="8"/>
                    </a:lnTo>
                    <a:lnTo>
                      <a:pt x="85" y="9"/>
                    </a:lnTo>
                    <a:lnTo>
                      <a:pt x="82" y="9"/>
                    </a:lnTo>
                    <a:lnTo>
                      <a:pt x="82" y="11"/>
                    </a:lnTo>
                    <a:lnTo>
                      <a:pt x="0" y="85"/>
                    </a:lnTo>
                    <a:lnTo>
                      <a:pt x="0" y="93"/>
                    </a:lnTo>
                    <a:lnTo>
                      <a:pt x="101" y="0"/>
                    </a:lnTo>
                    <a:lnTo>
                      <a:pt x="99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51" name="Freeform 451"/>
              <p:cNvSpPr>
                <a:spLocks/>
              </p:cNvSpPr>
              <p:nvPr/>
            </p:nvSpPr>
            <p:spPr bwMode="auto">
              <a:xfrm>
                <a:off x="3028" y="2864"/>
                <a:ext cx="203" cy="191"/>
              </a:xfrm>
              <a:custGeom>
                <a:avLst/>
                <a:gdLst>
                  <a:gd name="T0" fmla="*/ 198 w 203"/>
                  <a:gd name="T1" fmla="*/ 0 h 191"/>
                  <a:gd name="T2" fmla="*/ 198 w 203"/>
                  <a:gd name="T3" fmla="*/ 2 h 191"/>
                  <a:gd name="T4" fmla="*/ 0 w 203"/>
                  <a:gd name="T5" fmla="*/ 183 h 191"/>
                  <a:gd name="T6" fmla="*/ 0 w 203"/>
                  <a:gd name="T7" fmla="*/ 191 h 191"/>
                  <a:gd name="T8" fmla="*/ 203 w 203"/>
                  <a:gd name="T9" fmla="*/ 5 h 191"/>
                  <a:gd name="T10" fmla="*/ 203 w 203"/>
                  <a:gd name="T11" fmla="*/ 2 h 191"/>
                  <a:gd name="T12" fmla="*/ 200 w 203"/>
                  <a:gd name="T13" fmla="*/ 2 h 191"/>
                  <a:gd name="T14" fmla="*/ 200 w 203"/>
                  <a:gd name="T15" fmla="*/ 0 h 191"/>
                  <a:gd name="T16" fmla="*/ 198 w 203"/>
                  <a:gd name="T17" fmla="*/ 0 h 191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03"/>
                  <a:gd name="T28" fmla="*/ 0 h 191"/>
                  <a:gd name="T29" fmla="*/ 203 w 203"/>
                  <a:gd name="T30" fmla="*/ 191 h 191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03" h="191">
                    <a:moveTo>
                      <a:pt x="198" y="0"/>
                    </a:moveTo>
                    <a:lnTo>
                      <a:pt x="198" y="2"/>
                    </a:lnTo>
                    <a:lnTo>
                      <a:pt x="0" y="183"/>
                    </a:lnTo>
                    <a:lnTo>
                      <a:pt x="0" y="191"/>
                    </a:lnTo>
                    <a:lnTo>
                      <a:pt x="203" y="5"/>
                    </a:lnTo>
                    <a:lnTo>
                      <a:pt x="203" y="2"/>
                    </a:lnTo>
                    <a:lnTo>
                      <a:pt x="200" y="2"/>
                    </a:lnTo>
                    <a:lnTo>
                      <a:pt x="200" y="0"/>
                    </a:lnTo>
                    <a:lnTo>
                      <a:pt x="198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52" name="Freeform 452"/>
              <p:cNvSpPr>
                <a:spLocks/>
              </p:cNvSpPr>
              <p:nvPr/>
            </p:nvSpPr>
            <p:spPr bwMode="auto">
              <a:xfrm>
                <a:off x="3028" y="2882"/>
                <a:ext cx="236" cy="221"/>
              </a:xfrm>
              <a:custGeom>
                <a:avLst/>
                <a:gdLst>
                  <a:gd name="T0" fmla="*/ 230 w 236"/>
                  <a:gd name="T1" fmla="*/ 0 h 221"/>
                  <a:gd name="T2" fmla="*/ 230 w 236"/>
                  <a:gd name="T3" fmla="*/ 1 h 221"/>
                  <a:gd name="T4" fmla="*/ 0 w 236"/>
                  <a:gd name="T5" fmla="*/ 213 h 221"/>
                  <a:gd name="T6" fmla="*/ 0 w 236"/>
                  <a:gd name="T7" fmla="*/ 221 h 221"/>
                  <a:gd name="T8" fmla="*/ 236 w 236"/>
                  <a:gd name="T9" fmla="*/ 5 h 221"/>
                  <a:gd name="T10" fmla="*/ 232 w 236"/>
                  <a:gd name="T11" fmla="*/ 0 h 221"/>
                  <a:gd name="T12" fmla="*/ 230 w 236"/>
                  <a:gd name="T13" fmla="*/ 0 h 22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36"/>
                  <a:gd name="T22" fmla="*/ 0 h 221"/>
                  <a:gd name="T23" fmla="*/ 236 w 236"/>
                  <a:gd name="T24" fmla="*/ 221 h 22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36" h="221">
                    <a:moveTo>
                      <a:pt x="230" y="0"/>
                    </a:moveTo>
                    <a:lnTo>
                      <a:pt x="230" y="1"/>
                    </a:lnTo>
                    <a:lnTo>
                      <a:pt x="0" y="213"/>
                    </a:lnTo>
                    <a:lnTo>
                      <a:pt x="0" y="221"/>
                    </a:lnTo>
                    <a:lnTo>
                      <a:pt x="236" y="5"/>
                    </a:lnTo>
                    <a:lnTo>
                      <a:pt x="232" y="0"/>
                    </a:lnTo>
                    <a:lnTo>
                      <a:pt x="23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53" name="Freeform 453"/>
              <p:cNvSpPr>
                <a:spLocks/>
              </p:cNvSpPr>
              <p:nvPr/>
            </p:nvSpPr>
            <p:spPr bwMode="auto">
              <a:xfrm>
                <a:off x="3028" y="2901"/>
                <a:ext cx="268" cy="249"/>
              </a:xfrm>
              <a:custGeom>
                <a:avLst/>
                <a:gdLst>
                  <a:gd name="T0" fmla="*/ 261 w 268"/>
                  <a:gd name="T1" fmla="*/ 0 h 249"/>
                  <a:gd name="T2" fmla="*/ 261 w 268"/>
                  <a:gd name="T3" fmla="*/ 1 h 249"/>
                  <a:gd name="T4" fmla="*/ 0 w 268"/>
                  <a:gd name="T5" fmla="*/ 241 h 249"/>
                  <a:gd name="T6" fmla="*/ 0 w 268"/>
                  <a:gd name="T7" fmla="*/ 249 h 249"/>
                  <a:gd name="T8" fmla="*/ 268 w 268"/>
                  <a:gd name="T9" fmla="*/ 3 h 249"/>
                  <a:gd name="T10" fmla="*/ 266 w 268"/>
                  <a:gd name="T11" fmla="*/ 0 h 249"/>
                  <a:gd name="T12" fmla="*/ 261 w 268"/>
                  <a:gd name="T13" fmla="*/ 0 h 24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68"/>
                  <a:gd name="T22" fmla="*/ 0 h 249"/>
                  <a:gd name="T23" fmla="*/ 268 w 268"/>
                  <a:gd name="T24" fmla="*/ 249 h 249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68" h="249">
                    <a:moveTo>
                      <a:pt x="261" y="0"/>
                    </a:moveTo>
                    <a:lnTo>
                      <a:pt x="261" y="1"/>
                    </a:lnTo>
                    <a:lnTo>
                      <a:pt x="0" y="241"/>
                    </a:lnTo>
                    <a:lnTo>
                      <a:pt x="0" y="249"/>
                    </a:lnTo>
                    <a:lnTo>
                      <a:pt x="268" y="3"/>
                    </a:lnTo>
                    <a:lnTo>
                      <a:pt x="266" y="0"/>
                    </a:lnTo>
                    <a:lnTo>
                      <a:pt x="261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54" name="Freeform 454"/>
              <p:cNvSpPr>
                <a:spLocks/>
              </p:cNvSpPr>
              <p:nvPr/>
            </p:nvSpPr>
            <p:spPr bwMode="auto">
              <a:xfrm>
                <a:off x="3036" y="2916"/>
                <a:ext cx="291" cy="269"/>
              </a:xfrm>
              <a:custGeom>
                <a:avLst/>
                <a:gdLst>
                  <a:gd name="T0" fmla="*/ 286 w 291"/>
                  <a:gd name="T1" fmla="*/ 0 h 269"/>
                  <a:gd name="T2" fmla="*/ 286 w 291"/>
                  <a:gd name="T3" fmla="*/ 2 h 269"/>
                  <a:gd name="T4" fmla="*/ 0 w 291"/>
                  <a:gd name="T5" fmla="*/ 264 h 269"/>
                  <a:gd name="T6" fmla="*/ 0 w 291"/>
                  <a:gd name="T7" fmla="*/ 267 h 269"/>
                  <a:gd name="T8" fmla="*/ 5 w 291"/>
                  <a:gd name="T9" fmla="*/ 269 h 269"/>
                  <a:gd name="T10" fmla="*/ 5 w 291"/>
                  <a:gd name="T11" fmla="*/ 267 h 269"/>
                  <a:gd name="T12" fmla="*/ 291 w 291"/>
                  <a:gd name="T13" fmla="*/ 5 h 269"/>
                  <a:gd name="T14" fmla="*/ 291 w 291"/>
                  <a:gd name="T15" fmla="*/ 2 h 269"/>
                  <a:gd name="T16" fmla="*/ 287 w 291"/>
                  <a:gd name="T17" fmla="*/ 2 h 269"/>
                  <a:gd name="T18" fmla="*/ 287 w 291"/>
                  <a:gd name="T19" fmla="*/ 0 h 269"/>
                  <a:gd name="T20" fmla="*/ 286 w 291"/>
                  <a:gd name="T21" fmla="*/ 0 h 269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291"/>
                  <a:gd name="T34" fmla="*/ 0 h 269"/>
                  <a:gd name="T35" fmla="*/ 291 w 291"/>
                  <a:gd name="T36" fmla="*/ 269 h 269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291" h="269">
                    <a:moveTo>
                      <a:pt x="286" y="0"/>
                    </a:moveTo>
                    <a:lnTo>
                      <a:pt x="286" y="2"/>
                    </a:lnTo>
                    <a:lnTo>
                      <a:pt x="0" y="264"/>
                    </a:lnTo>
                    <a:lnTo>
                      <a:pt x="0" y="267"/>
                    </a:lnTo>
                    <a:lnTo>
                      <a:pt x="5" y="269"/>
                    </a:lnTo>
                    <a:lnTo>
                      <a:pt x="5" y="267"/>
                    </a:lnTo>
                    <a:lnTo>
                      <a:pt x="291" y="5"/>
                    </a:lnTo>
                    <a:lnTo>
                      <a:pt x="291" y="2"/>
                    </a:lnTo>
                    <a:lnTo>
                      <a:pt x="287" y="2"/>
                    </a:lnTo>
                    <a:lnTo>
                      <a:pt x="287" y="0"/>
                    </a:lnTo>
                    <a:lnTo>
                      <a:pt x="286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55" name="Freeform 455"/>
              <p:cNvSpPr>
                <a:spLocks/>
              </p:cNvSpPr>
              <p:nvPr/>
            </p:nvSpPr>
            <p:spPr bwMode="auto">
              <a:xfrm>
                <a:off x="3069" y="2934"/>
                <a:ext cx="290" cy="268"/>
              </a:xfrm>
              <a:custGeom>
                <a:avLst/>
                <a:gdLst>
                  <a:gd name="T0" fmla="*/ 285 w 290"/>
                  <a:gd name="T1" fmla="*/ 0 h 268"/>
                  <a:gd name="T2" fmla="*/ 285 w 290"/>
                  <a:gd name="T3" fmla="*/ 1 h 268"/>
                  <a:gd name="T4" fmla="*/ 0 w 290"/>
                  <a:gd name="T5" fmla="*/ 263 h 268"/>
                  <a:gd name="T6" fmla="*/ 0 w 290"/>
                  <a:gd name="T7" fmla="*/ 266 h 268"/>
                  <a:gd name="T8" fmla="*/ 5 w 290"/>
                  <a:gd name="T9" fmla="*/ 268 h 268"/>
                  <a:gd name="T10" fmla="*/ 5 w 290"/>
                  <a:gd name="T11" fmla="*/ 266 h 268"/>
                  <a:gd name="T12" fmla="*/ 290 w 290"/>
                  <a:gd name="T13" fmla="*/ 5 h 268"/>
                  <a:gd name="T14" fmla="*/ 290 w 290"/>
                  <a:gd name="T15" fmla="*/ 1 h 268"/>
                  <a:gd name="T16" fmla="*/ 287 w 290"/>
                  <a:gd name="T17" fmla="*/ 1 h 268"/>
                  <a:gd name="T18" fmla="*/ 287 w 290"/>
                  <a:gd name="T19" fmla="*/ 0 h 268"/>
                  <a:gd name="T20" fmla="*/ 285 w 290"/>
                  <a:gd name="T21" fmla="*/ 0 h 268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290"/>
                  <a:gd name="T34" fmla="*/ 0 h 268"/>
                  <a:gd name="T35" fmla="*/ 290 w 290"/>
                  <a:gd name="T36" fmla="*/ 268 h 268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290" h="268">
                    <a:moveTo>
                      <a:pt x="285" y="0"/>
                    </a:moveTo>
                    <a:lnTo>
                      <a:pt x="285" y="1"/>
                    </a:lnTo>
                    <a:lnTo>
                      <a:pt x="0" y="263"/>
                    </a:lnTo>
                    <a:lnTo>
                      <a:pt x="0" y="266"/>
                    </a:lnTo>
                    <a:lnTo>
                      <a:pt x="5" y="268"/>
                    </a:lnTo>
                    <a:lnTo>
                      <a:pt x="5" y="266"/>
                    </a:lnTo>
                    <a:lnTo>
                      <a:pt x="290" y="5"/>
                    </a:lnTo>
                    <a:lnTo>
                      <a:pt x="290" y="1"/>
                    </a:lnTo>
                    <a:lnTo>
                      <a:pt x="287" y="1"/>
                    </a:lnTo>
                    <a:lnTo>
                      <a:pt x="287" y="0"/>
                    </a:lnTo>
                    <a:lnTo>
                      <a:pt x="285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56" name="Freeform 456"/>
              <p:cNvSpPr>
                <a:spLocks/>
              </p:cNvSpPr>
              <p:nvPr/>
            </p:nvSpPr>
            <p:spPr bwMode="auto">
              <a:xfrm>
                <a:off x="3100" y="2951"/>
                <a:ext cx="292" cy="268"/>
              </a:xfrm>
              <a:custGeom>
                <a:avLst/>
                <a:gdLst>
                  <a:gd name="T0" fmla="*/ 287 w 292"/>
                  <a:gd name="T1" fmla="*/ 0 h 268"/>
                  <a:gd name="T2" fmla="*/ 287 w 292"/>
                  <a:gd name="T3" fmla="*/ 2 h 268"/>
                  <a:gd name="T4" fmla="*/ 0 w 292"/>
                  <a:gd name="T5" fmla="*/ 267 h 268"/>
                  <a:gd name="T6" fmla="*/ 3 w 292"/>
                  <a:gd name="T7" fmla="*/ 267 h 268"/>
                  <a:gd name="T8" fmla="*/ 3 w 292"/>
                  <a:gd name="T9" fmla="*/ 268 h 268"/>
                  <a:gd name="T10" fmla="*/ 6 w 292"/>
                  <a:gd name="T11" fmla="*/ 268 h 268"/>
                  <a:gd name="T12" fmla="*/ 6 w 292"/>
                  <a:gd name="T13" fmla="*/ 267 h 268"/>
                  <a:gd name="T14" fmla="*/ 292 w 292"/>
                  <a:gd name="T15" fmla="*/ 5 h 268"/>
                  <a:gd name="T16" fmla="*/ 288 w 292"/>
                  <a:gd name="T17" fmla="*/ 0 h 268"/>
                  <a:gd name="T18" fmla="*/ 287 w 292"/>
                  <a:gd name="T19" fmla="*/ 0 h 268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92"/>
                  <a:gd name="T31" fmla="*/ 0 h 268"/>
                  <a:gd name="T32" fmla="*/ 292 w 292"/>
                  <a:gd name="T33" fmla="*/ 268 h 268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92" h="268">
                    <a:moveTo>
                      <a:pt x="287" y="0"/>
                    </a:moveTo>
                    <a:lnTo>
                      <a:pt x="287" y="2"/>
                    </a:lnTo>
                    <a:lnTo>
                      <a:pt x="0" y="267"/>
                    </a:lnTo>
                    <a:lnTo>
                      <a:pt x="3" y="267"/>
                    </a:lnTo>
                    <a:lnTo>
                      <a:pt x="3" y="268"/>
                    </a:lnTo>
                    <a:lnTo>
                      <a:pt x="6" y="268"/>
                    </a:lnTo>
                    <a:lnTo>
                      <a:pt x="6" y="267"/>
                    </a:lnTo>
                    <a:lnTo>
                      <a:pt x="292" y="5"/>
                    </a:lnTo>
                    <a:lnTo>
                      <a:pt x="288" y="0"/>
                    </a:lnTo>
                    <a:lnTo>
                      <a:pt x="287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57" name="Freeform 457"/>
              <p:cNvSpPr>
                <a:spLocks/>
              </p:cNvSpPr>
              <p:nvPr/>
            </p:nvSpPr>
            <p:spPr bwMode="auto">
              <a:xfrm>
                <a:off x="3132" y="2969"/>
                <a:ext cx="289" cy="268"/>
              </a:xfrm>
              <a:custGeom>
                <a:avLst/>
                <a:gdLst>
                  <a:gd name="T0" fmla="*/ 285 w 289"/>
                  <a:gd name="T1" fmla="*/ 0 h 268"/>
                  <a:gd name="T2" fmla="*/ 285 w 289"/>
                  <a:gd name="T3" fmla="*/ 1 h 268"/>
                  <a:gd name="T4" fmla="*/ 0 w 289"/>
                  <a:gd name="T5" fmla="*/ 263 h 268"/>
                  <a:gd name="T6" fmla="*/ 0 w 289"/>
                  <a:gd name="T7" fmla="*/ 266 h 268"/>
                  <a:gd name="T8" fmla="*/ 3 w 289"/>
                  <a:gd name="T9" fmla="*/ 266 h 268"/>
                  <a:gd name="T10" fmla="*/ 3 w 289"/>
                  <a:gd name="T11" fmla="*/ 268 h 268"/>
                  <a:gd name="T12" fmla="*/ 289 w 289"/>
                  <a:gd name="T13" fmla="*/ 6 h 268"/>
                  <a:gd name="T14" fmla="*/ 289 w 289"/>
                  <a:gd name="T15" fmla="*/ 0 h 268"/>
                  <a:gd name="T16" fmla="*/ 285 w 289"/>
                  <a:gd name="T17" fmla="*/ 0 h 26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89"/>
                  <a:gd name="T28" fmla="*/ 0 h 268"/>
                  <a:gd name="T29" fmla="*/ 289 w 289"/>
                  <a:gd name="T30" fmla="*/ 268 h 26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89" h="268">
                    <a:moveTo>
                      <a:pt x="285" y="0"/>
                    </a:moveTo>
                    <a:lnTo>
                      <a:pt x="285" y="1"/>
                    </a:lnTo>
                    <a:lnTo>
                      <a:pt x="0" y="263"/>
                    </a:lnTo>
                    <a:lnTo>
                      <a:pt x="0" y="266"/>
                    </a:lnTo>
                    <a:lnTo>
                      <a:pt x="3" y="266"/>
                    </a:lnTo>
                    <a:lnTo>
                      <a:pt x="3" y="268"/>
                    </a:lnTo>
                    <a:lnTo>
                      <a:pt x="289" y="6"/>
                    </a:lnTo>
                    <a:lnTo>
                      <a:pt x="289" y="0"/>
                    </a:lnTo>
                    <a:lnTo>
                      <a:pt x="285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58" name="Freeform 458"/>
              <p:cNvSpPr>
                <a:spLocks/>
              </p:cNvSpPr>
              <p:nvPr/>
            </p:nvSpPr>
            <p:spPr bwMode="auto">
              <a:xfrm>
                <a:off x="3164" y="3014"/>
                <a:ext cx="257" cy="240"/>
              </a:xfrm>
              <a:custGeom>
                <a:avLst/>
                <a:gdLst>
                  <a:gd name="T0" fmla="*/ 255 w 257"/>
                  <a:gd name="T1" fmla="*/ 0 h 240"/>
                  <a:gd name="T2" fmla="*/ 255 w 257"/>
                  <a:gd name="T3" fmla="*/ 2 h 240"/>
                  <a:gd name="T4" fmla="*/ 0 w 257"/>
                  <a:gd name="T5" fmla="*/ 235 h 240"/>
                  <a:gd name="T6" fmla="*/ 0 w 257"/>
                  <a:gd name="T7" fmla="*/ 238 h 240"/>
                  <a:gd name="T8" fmla="*/ 4 w 257"/>
                  <a:gd name="T9" fmla="*/ 238 h 240"/>
                  <a:gd name="T10" fmla="*/ 4 w 257"/>
                  <a:gd name="T11" fmla="*/ 240 h 240"/>
                  <a:gd name="T12" fmla="*/ 257 w 257"/>
                  <a:gd name="T13" fmla="*/ 8 h 240"/>
                  <a:gd name="T14" fmla="*/ 257 w 257"/>
                  <a:gd name="T15" fmla="*/ 0 h 240"/>
                  <a:gd name="T16" fmla="*/ 255 w 257"/>
                  <a:gd name="T17" fmla="*/ 0 h 24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57"/>
                  <a:gd name="T28" fmla="*/ 0 h 240"/>
                  <a:gd name="T29" fmla="*/ 257 w 257"/>
                  <a:gd name="T30" fmla="*/ 240 h 24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57" h="240">
                    <a:moveTo>
                      <a:pt x="255" y="0"/>
                    </a:moveTo>
                    <a:lnTo>
                      <a:pt x="255" y="2"/>
                    </a:lnTo>
                    <a:lnTo>
                      <a:pt x="0" y="235"/>
                    </a:lnTo>
                    <a:lnTo>
                      <a:pt x="0" y="238"/>
                    </a:lnTo>
                    <a:lnTo>
                      <a:pt x="4" y="238"/>
                    </a:lnTo>
                    <a:lnTo>
                      <a:pt x="4" y="240"/>
                    </a:lnTo>
                    <a:lnTo>
                      <a:pt x="257" y="8"/>
                    </a:lnTo>
                    <a:lnTo>
                      <a:pt x="257" y="0"/>
                    </a:lnTo>
                    <a:lnTo>
                      <a:pt x="255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59" name="Freeform 459"/>
              <p:cNvSpPr>
                <a:spLocks/>
              </p:cNvSpPr>
              <p:nvPr/>
            </p:nvSpPr>
            <p:spPr bwMode="auto">
              <a:xfrm>
                <a:off x="3197" y="3062"/>
                <a:ext cx="224" cy="209"/>
              </a:xfrm>
              <a:custGeom>
                <a:avLst/>
                <a:gdLst>
                  <a:gd name="T0" fmla="*/ 222 w 224"/>
                  <a:gd name="T1" fmla="*/ 0 h 209"/>
                  <a:gd name="T2" fmla="*/ 222 w 224"/>
                  <a:gd name="T3" fmla="*/ 1 h 209"/>
                  <a:gd name="T4" fmla="*/ 0 w 224"/>
                  <a:gd name="T5" fmla="*/ 205 h 209"/>
                  <a:gd name="T6" fmla="*/ 0 w 224"/>
                  <a:gd name="T7" fmla="*/ 208 h 209"/>
                  <a:gd name="T8" fmla="*/ 3 w 224"/>
                  <a:gd name="T9" fmla="*/ 208 h 209"/>
                  <a:gd name="T10" fmla="*/ 3 w 224"/>
                  <a:gd name="T11" fmla="*/ 209 h 209"/>
                  <a:gd name="T12" fmla="*/ 224 w 224"/>
                  <a:gd name="T13" fmla="*/ 8 h 209"/>
                  <a:gd name="T14" fmla="*/ 224 w 224"/>
                  <a:gd name="T15" fmla="*/ 0 h 209"/>
                  <a:gd name="T16" fmla="*/ 222 w 224"/>
                  <a:gd name="T17" fmla="*/ 0 h 20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24"/>
                  <a:gd name="T28" fmla="*/ 0 h 209"/>
                  <a:gd name="T29" fmla="*/ 224 w 224"/>
                  <a:gd name="T30" fmla="*/ 209 h 209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24" h="209">
                    <a:moveTo>
                      <a:pt x="222" y="0"/>
                    </a:moveTo>
                    <a:lnTo>
                      <a:pt x="222" y="1"/>
                    </a:lnTo>
                    <a:lnTo>
                      <a:pt x="0" y="205"/>
                    </a:lnTo>
                    <a:lnTo>
                      <a:pt x="0" y="208"/>
                    </a:lnTo>
                    <a:lnTo>
                      <a:pt x="3" y="208"/>
                    </a:lnTo>
                    <a:lnTo>
                      <a:pt x="3" y="209"/>
                    </a:lnTo>
                    <a:lnTo>
                      <a:pt x="224" y="8"/>
                    </a:lnTo>
                    <a:lnTo>
                      <a:pt x="224" y="0"/>
                    </a:lnTo>
                    <a:lnTo>
                      <a:pt x="222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60" name="Freeform 460"/>
              <p:cNvSpPr>
                <a:spLocks/>
              </p:cNvSpPr>
              <p:nvPr/>
            </p:nvSpPr>
            <p:spPr bwMode="auto">
              <a:xfrm>
                <a:off x="3243" y="3109"/>
                <a:ext cx="178" cy="164"/>
              </a:xfrm>
              <a:custGeom>
                <a:avLst/>
                <a:gdLst>
                  <a:gd name="T0" fmla="*/ 176 w 178"/>
                  <a:gd name="T1" fmla="*/ 0 h 164"/>
                  <a:gd name="T2" fmla="*/ 176 w 178"/>
                  <a:gd name="T3" fmla="*/ 2 h 164"/>
                  <a:gd name="T4" fmla="*/ 0 w 178"/>
                  <a:gd name="T5" fmla="*/ 164 h 164"/>
                  <a:gd name="T6" fmla="*/ 3 w 178"/>
                  <a:gd name="T7" fmla="*/ 161 h 164"/>
                  <a:gd name="T8" fmla="*/ 10 w 178"/>
                  <a:gd name="T9" fmla="*/ 159 h 164"/>
                  <a:gd name="T10" fmla="*/ 10 w 178"/>
                  <a:gd name="T11" fmla="*/ 158 h 164"/>
                  <a:gd name="T12" fmla="*/ 14 w 178"/>
                  <a:gd name="T13" fmla="*/ 158 h 164"/>
                  <a:gd name="T14" fmla="*/ 14 w 178"/>
                  <a:gd name="T15" fmla="*/ 156 h 164"/>
                  <a:gd name="T16" fmla="*/ 24 w 178"/>
                  <a:gd name="T17" fmla="*/ 150 h 164"/>
                  <a:gd name="T18" fmla="*/ 24 w 178"/>
                  <a:gd name="T19" fmla="*/ 148 h 164"/>
                  <a:gd name="T20" fmla="*/ 178 w 178"/>
                  <a:gd name="T21" fmla="*/ 8 h 164"/>
                  <a:gd name="T22" fmla="*/ 178 w 178"/>
                  <a:gd name="T23" fmla="*/ 0 h 164"/>
                  <a:gd name="T24" fmla="*/ 176 w 178"/>
                  <a:gd name="T25" fmla="*/ 0 h 164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178"/>
                  <a:gd name="T40" fmla="*/ 0 h 164"/>
                  <a:gd name="T41" fmla="*/ 178 w 178"/>
                  <a:gd name="T42" fmla="*/ 164 h 164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178" h="164">
                    <a:moveTo>
                      <a:pt x="176" y="0"/>
                    </a:moveTo>
                    <a:lnTo>
                      <a:pt x="176" y="2"/>
                    </a:lnTo>
                    <a:lnTo>
                      <a:pt x="0" y="164"/>
                    </a:lnTo>
                    <a:lnTo>
                      <a:pt x="3" y="161"/>
                    </a:lnTo>
                    <a:lnTo>
                      <a:pt x="10" y="159"/>
                    </a:lnTo>
                    <a:lnTo>
                      <a:pt x="10" y="158"/>
                    </a:lnTo>
                    <a:lnTo>
                      <a:pt x="14" y="158"/>
                    </a:lnTo>
                    <a:lnTo>
                      <a:pt x="14" y="156"/>
                    </a:lnTo>
                    <a:lnTo>
                      <a:pt x="24" y="150"/>
                    </a:lnTo>
                    <a:lnTo>
                      <a:pt x="24" y="148"/>
                    </a:lnTo>
                    <a:lnTo>
                      <a:pt x="178" y="8"/>
                    </a:lnTo>
                    <a:lnTo>
                      <a:pt x="178" y="0"/>
                    </a:lnTo>
                    <a:lnTo>
                      <a:pt x="176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61" name="Freeform 461"/>
              <p:cNvSpPr>
                <a:spLocks/>
              </p:cNvSpPr>
              <p:nvPr/>
            </p:nvSpPr>
            <p:spPr bwMode="auto">
              <a:xfrm>
                <a:off x="3361" y="3155"/>
                <a:ext cx="60" cy="55"/>
              </a:xfrm>
              <a:custGeom>
                <a:avLst/>
                <a:gdLst>
                  <a:gd name="T0" fmla="*/ 58 w 60"/>
                  <a:gd name="T1" fmla="*/ 0 h 55"/>
                  <a:gd name="T2" fmla="*/ 58 w 60"/>
                  <a:gd name="T3" fmla="*/ 1 h 55"/>
                  <a:gd name="T4" fmla="*/ 0 w 60"/>
                  <a:gd name="T5" fmla="*/ 55 h 55"/>
                  <a:gd name="T6" fmla="*/ 7 w 60"/>
                  <a:gd name="T7" fmla="*/ 52 h 55"/>
                  <a:gd name="T8" fmla="*/ 7 w 60"/>
                  <a:gd name="T9" fmla="*/ 50 h 55"/>
                  <a:gd name="T10" fmla="*/ 14 w 60"/>
                  <a:gd name="T11" fmla="*/ 49 h 55"/>
                  <a:gd name="T12" fmla="*/ 14 w 60"/>
                  <a:gd name="T13" fmla="*/ 47 h 55"/>
                  <a:gd name="T14" fmla="*/ 17 w 60"/>
                  <a:gd name="T15" fmla="*/ 47 h 55"/>
                  <a:gd name="T16" fmla="*/ 17 w 60"/>
                  <a:gd name="T17" fmla="*/ 45 h 55"/>
                  <a:gd name="T18" fmla="*/ 60 w 60"/>
                  <a:gd name="T19" fmla="*/ 8 h 55"/>
                  <a:gd name="T20" fmla="*/ 60 w 60"/>
                  <a:gd name="T21" fmla="*/ 0 h 55"/>
                  <a:gd name="T22" fmla="*/ 58 w 60"/>
                  <a:gd name="T23" fmla="*/ 0 h 55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60"/>
                  <a:gd name="T37" fmla="*/ 0 h 55"/>
                  <a:gd name="T38" fmla="*/ 60 w 60"/>
                  <a:gd name="T39" fmla="*/ 55 h 55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60" h="55">
                    <a:moveTo>
                      <a:pt x="58" y="0"/>
                    </a:moveTo>
                    <a:lnTo>
                      <a:pt x="58" y="1"/>
                    </a:lnTo>
                    <a:lnTo>
                      <a:pt x="0" y="55"/>
                    </a:lnTo>
                    <a:lnTo>
                      <a:pt x="7" y="52"/>
                    </a:lnTo>
                    <a:lnTo>
                      <a:pt x="7" y="50"/>
                    </a:lnTo>
                    <a:lnTo>
                      <a:pt x="14" y="49"/>
                    </a:lnTo>
                    <a:lnTo>
                      <a:pt x="14" y="47"/>
                    </a:lnTo>
                    <a:lnTo>
                      <a:pt x="17" y="47"/>
                    </a:lnTo>
                    <a:lnTo>
                      <a:pt x="17" y="45"/>
                    </a:lnTo>
                    <a:lnTo>
                      <a:pt x="60" y="8"/>
                    </a:lnTo>
                    <a:lnTo>
                      <a:pt x="60" y="0"/>
                    </a:lnTo>
                    <a:lnTo>
                      <a:pt x="58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62" name="Freeform 462"/>
              <p:cNvSpPr>
                <a:spLocks/>
              </p:cNvSpPr>
              <p:nvPr/>
            </p:nvSpPr>
            <p:spPr bwMode="auto">
              <a:xfrm>
                <a:off x="3320" y="2915"/>
                <a:ext cx="101" cy="93"/>
              </a:xfrm>
              <a:custGeom>
                <a:avLst/>
                <a:gdLst>
                  <a:gd name="T0" fmla="*/ 0 w 101"/>
                  <a:gd name="T1" fmla="*/ 0 h 93"/>
                  <a:gd name="T2" fmla="*/ 101 w 101"/>
                  <a:gd name="T3" fmla="*/ 93 h 93"/>
                  <a:gd name="T4" fmla="*/ 101 w 101"/>
                  <a:gd name="T5" fmla="*/ 85 h 93"/>
                  <a:gd name="T6" fmla="*/ 99 w 101"/>
                  <a:gd name="T7" fmla="*/ 85 h 93"/>
                  <a:gd name="T8" fmla="*/ 19 w 101"/>
                  <a:gd name="T9" fmla="*/ 9 h 93"/>
                  <a:gd name="T10" fmla="*/ 15 w 101"/>
                  <a:gd name="T11" fmla="*/ 9 h 93"/>
                  <a:gd name="T12" fmla="*/ 15 w 101"/>
                  <a:gd name="T13" fmla="*/ 8 h 93"/>
                  <a:gd name="T14" fmla="*/ 12 w 101"/>
                  <a:gd name="T15" fmla="*/ 8 h 93"/>
                  <a:gd name="T16" fmla="*/ 10 w 101"/>
                  <a:gd name="T17" fmla="*/ 5 h 93"/>
                  <a:gd name="T18" fmla="*/ 7 w 101"/>
                  <a:gd name="T19" fmla="*/ 5 h 93"/>
                  <a:gd name="T20" fmla="*/ 7 w 101"/>
                  <a:gd name="T21" fmla="*/ 3 h 93"/>
                  <a:gd name="T22" fmla="*/ 3 w 101"/>
                  <a:gd name="T23" fmla="*/ 3 h 93"/>
                  <a:gd name="T24" fmla="*/ 2 w 101"/>
                  <a:gd name="T25" fmla="*/ 0 h 93"/>
                  <a:gd name="T26" fmla="*/ 0 w 101"/>
                  <a:gd name="T27" fmla="*/ 0 h 93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101"/>
                  <a:gd name="T43" fmla="*/ 0 h 93"/>
                  <a:gd name="T44" fmla="*/ 101 w 101"/>
                  <a:gd name="T45" fmla="*/ 93 h 93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101" h="93">
                    <a:moveTo>
                      <a:pt x="0" y="0"/>
                    </a:moveTo>
                    <a:lnTo>
                      <a:pt x="101" y="93"/>
                    </a:lnTo>
                    <a:lnTo>
                      <a:pt x="101" y="85"/>
                    </a:lnTo>
                    <a:lnTo>
                      <a:pt x="99" y="85"/>
                    </a:lnTo>
                    <a:lnTo>
                      <a:pt x="19" y="9"/>
                    </a:lnTo>
                    <a:lnTo>
                      <a:pt x="15" y="9"/>
                    </a:lnTo>
                    <a:lnTo>
                      <a:pt x="15" y="8"/>
                    </a:lnTo>
                    <a:lnTo>
                      <a:pt x="12" y="8"/>
                    </a:lnTo>
                    <a:lnTo>
                      <a:pt x="10" y="5"/>
                    </a:lnTo>
                    <a:lnTo>
                      <a:pt x="7" y="5"/>
                    </a:lnTo>
                    <a:lnTo>
                      <a:pt x="7" y="3"/>
                    </a:lnTo>
                    <a:lnTo>
                      <a:pt x="3" y="3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63" name="Freeform 463"/>
              <p:cNvSpPr>
                <a:spLocks/>
              </p:cNvSpPr>
              <p:nvPr/>
            </p:nvSpPr>
            <p:spPr bwMode="auto">
              <a:xfrm>
                <a:off x="3216" y="2864"/>
                <a:ext cx="205" cy="191"/>
              </a:xfrm>
              <a:custGeom>
                <a:avLst/>
                <a:gdLst>
                  <a:gd name="T0" fmla="*/ 3 w 205"/>
                  <a:gd name="T1" fmla="*/ 0 h 191"/>
                  <a:gd name="T2" fmla="*/ 3 w 205"/>
                  <a:gd name="T3" fmla="*/ 2 h 191"/>
                  <a:gd name="T4" fmla="*/ 0 w 205"/>
                  <a:gd name="T5" fmla="*/ 2 h 191"/>
                  <a:gd name="T6" fmla="*/ 205 w 205"/>
                  <a:gd name="T7" fmla="*/ 191 h 191"/>
                  <a:gd name="T8" fmla="*/ 205 w 205"/>
                  <a:gd name="T9" fmla="*/ 183 h 191"/>
                  <a:gd name="T10" fmla="*/ 203 w 205"/>
                  <a:gd name="T11" fmla="*/ 183 h 191"/>
                  <a:gd name="T12" fmla="*/ 7 w 205"/>
                  <a:gd name="T13" fmla="*/ 0 h 191"/>
                  <a:gd name="T14" fmla="*/ 3 w 205"/>
                  <a:gd name="T15" fmla="*/ 0 h 191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05"/>
                  <a:gd name="T25" fmla="*/ 0 h 191"/>
                  <a:gd name="T26" fmla="*/ 205 w 205"/>
                  <a:gd name="T27" fmla="*/ 191 h 191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05" h="191">
                    <a:moveTo>
                      <a:pt x="3" y="0"/>
                    </a:moveTo>
                    <a:lnTo>
                      <a:pt x="3" y="2"/>
                    </a:lnTo>
                    <a:lnTo>
                      <a:pt x="0" y="2"/>
                    </a:lnTo>
                    <a:lnTo>
                      <a:pt x="205" y="191"/>
                    </a:lnTo>
                    <a:lnTo>
                      <a:pt x="205" y="183"/>
                    </a:lnTo>
                    <a:lnTo>
                      <a:pt x="203" y="183"/>
                    </a:lnTo>
                    <a:lnTo>
                      <a:pt x="7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64" name="Freeform 464"/>
              <p:cNvSpPr>
                <a:spLocks/>
              </p:cNvSpPr>
              <p:nvPr/>
            </p:nvSpPr>
            <p:spPr bwMode="auto">
              <a:xfrm>
                <a:off x="3185" y="2882"/>
                <a:ext cx="236" cy="221"/>
              </a:xfrm>
              <a:custGeom>
                <a:avLst/>
                <a:gdLst>
                  <a:gd name="T0" fmla="*/ 3 w 236"/>
                  <a:gd name="T1" fmla="*/ 0 h 221"/>
                  <a:gd name="T2" fmla="*/ 3 w 236"/>
                  <a:gd name="T3" fmla="*/ 1 h 221"/>
                  <a:gd name="T4" fmla="*/ 0 w 236"/>
                  <a:gd name="T5" fmla="*/ 1 h 221"/>
                  <a:gd name="T6" fmla="*/ 0 w 236"/>
                  <a:gd name="T7" fmla="*/ 5 h 221"/>
                  <a:gd name="T8" fmla="*/ 2 w 236"/>
                  <a:gd name="T9" fmla="*/ 5 h 221"/>
                  <a:gd name="T10" fmla="*/ 236 w 236"/>
                  <a:gd name="T11" fmla="*/ 221 h 221"/>
                  <a:gd name="T12" fmla="*/ 236 w 236"/>
                  <a:gd name="T13" fmla="*/ 213 h 221"/>
                  <a:gd name="T14" fmla="*/ 234 w 236"/>
                  <a:gd name="T15" fmla="*/ 213 h 221"/>
                  <a:gd name="T16" fmla="*/ 5 w 236"/>
                  <a:gd name="T17" fmla="*/ 0 h 221"/>
                  <a:gd name="T18" fmla="*/ 3 w 236"/>
                  <a:gd name="T19" fmla="*/ 0 h 221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36"/>
                  <a:gd name="T31" fmla="*/ 0 h 221"/>
                  <a:gd name="T32" fmla="*/ 236 w 236"/>
                  <a:gd name="T33" fmla="*/ 221 h 221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36" h="221">
                    <a:moveTo>
                      <a:pt x="3" y="0"/>
                    </a:moveTo>
                    <a:lnTo>
                      <a:pt x="3" y="1"/>
                    </a:lnTo>
                    <a:lnTo>
                      <a:pt x="0" y="1"/>
                    </a:lnTo>
                    <a:lnTo>
                      <a:pt x="0" y="5"/>
                    </a:lnTo>
                    <a:lnTo>
                      <a:pt x="2" y="5"/>
                    </a:lnTo>
                    <a:lnTo>
                      <a:pt x="236" y="221"/>
                    </a:lnTo>
                    <a:lnTo>
                      <a:pt x="236" y="213"/>
                    </a:lnTo>
                    <a:lnTo>
                      <a:pt x="234" y="213"/>
                    </a:lnTo>
                    <a:lnTo>
                      <a:pt x="5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65" name="Freeform 465"/>
              <p:cNvSpPr>
                <a:spLocks/>
              </p:cNvSpPr>
              <p:nvPr/>
            </p:nvSpPr>
            <p:spPr bwMode="auto">
              <a:xfrm>
                <a:off x="3152" y="2899"/>
                <a:ext cx="269" cy="251"/>
              </a:xfrm>
              <a:custGeom>
                <a:avLst/>
                <a:gdLst>
                  <a:gd name="T0" fmla="*/ 4 w 269"/>
                  <a:gd name="T1" fmla="*/ 0 h 251"/>
                  <a:gd name="T2" fmla="*/ 4 w 269"/>
                  <a:gd name="T3" fmla="*/ 2 h 251"/>
                  <a:gd name="T4" fmla="*/ 0 w 269"/>
                  <a:gd name="T5" fmla="*/ 2 h 251"/>
                  <a:gd name="T6" fmla="*/ 0 w 269"/>
                  <a:gd name="T7" fmla="*/ 5 h 251"/>
                  <a:gd name="T8" fmla="*/ 2 w 269"/>
                  <a:gd name="T9" fmla="*/ 5 h 251"/>
                  <a:gd name="T10" fmla="*/ 269 w 269"/>
                  <a:gd name="T11" fmla="*/ 251 h 251"/>
                  <a:gd name="T12" fmla="*/ 269 w 269"/>
                  <a:gd name="T13" fmla="*/ 243 h 251"/>
                  <a:gd name="T14" fmla="*/ 267 w 269"/>
                  <a:gd name="T15" fmla="*/ 243 h 251"/>
                  <a:gd name="T16" fmla="*/ 6 w 269"/>
                  <a:gd name="T17" fmla="*/ 0 h 251"/>
                  <a:gd name="T18" fmla="*/ 4 w 269"/>
                  <a:gd name="T19" fmla="*/ 0 h 251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69"/>
                  <a:gd name="T31" fmla="*/ 0 h 251"/>
                  <a:gd name="T32" fmla="*/ 269 w 269"/>
                  <a:gd name="T33" fmla="*/ 251 h 251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69" h="251">
                    <a:moveTo>
                      <a:pt x="4" y="0"/>
                    </a:moveTo>
                    <a:lnTo>
                      <a:pt x="4" y="2"/>
                    </a:lnTo>
                    <a:lnTo>
                      <a:pt x="0" y="2"/>
                    </a:lnTo>
                    <a:lnTo>
                      <a:pt x="0" y="5"/>
                    </a:lnTo>
                    <a:lnTo>
                      <a:pt x="2" y="5"/>
                    </a:lnTo>
                    <a:lnTo>
                      <a:pt x="269" y="251"/>
                    </a:lnTo>
                    <a:lnTo>
                      <a:pt x="269" y="243"/>
                    </a:lnTo>
                    <a:lnTo>
                      <a:pt x="267" y="243"/>
                    </a:lnTo>
                    <a:lnTo>
                      <a:pt x="6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66" name="Freeform 466"/>
              <p:cNvSpPr>
                <a:spLocks/>
              </p:cNvSpPr>
              <p:nvPr/>
            </p:nvSpPr>
            <p:spPr bwMode="auto">
              <a:xfrm>
                <a:off x="3120" y="2916"/>
                <a:ext cx="292" cy="269"/>
              </a:xfrm>
              <a:custGeom>
                <a:avLst/>
                <a:gdLst>
                  <a:gd name="T0" fmla="*/ 3 w 292"/>
                  <a:gd name="T1" fmla="*/ 0 h 269"/>
                  <a:gd name="T2" fmla="*/ 3 w 292"/>
                  <a:gd name="T3" fmla="*/ 2 h 269"/>
                  <a:gd name="T4" fmla="*/ 0 w 292"/>
                  <a:gd name="T5" fmla="*/ 4 h 269"/>
                  <a:gd name="T6" fmla="*/ 285 w 292"/>
                  <a:gd name="T7" fmla="*/ 269 h 269"/>
                  <a:gd name="T8" fmla="*/ 291 w 292"/>
                  <a:gd name="T9" fmla="*/ 269 h 269"/>
                  <a:gd name="T10" fmla="*/ 291 w 292"/>
                  <a:gd name="T11" fmla="*/ 267 h 269"/>
                  <a:gd name="T12" fmla="*/ 292 w 292"/>
                  <a:gd name="T13" fmla="*/ 267 h 269"/>
                  <a:gd name="T14" fmla="*/ 5 w 292"/>
                  <a:gd name="T15" fmla="*/ 0 h 269"/>
                  <a:gd name="T16" fmla="*/ 3 w 292"/>
                  <a:gd name="T17" fmla="*/ 0 h 26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2"/>
                  <a:gd name="T28" fmla="*/ 0 h 269"/>
                  <a:gd name="T29" fmla="*/ 292 w 292"/>
                  <a:gd name="T30" fmla="*/ 269 h 269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2" h="269">
                    <a:moveTo>
                      <a:pt x="3" y="0"/>
                    </a:moveTo>
                    <a:lnTo>
                      <a:pt x="3" y="2"/>
                    </a:lnTo>
                    <a:lnTo>
                      <a:pt x="0" y="4"/>
                    </a:lnTo>
                    <a:lnTo>
                      <a:pt x="285" y="269"/>
                    </a:lnTo>
                    <a:lnTo>
                      <a:pt x="291" y="269"/>
                    </a:lnTo>
                    <a:lnTo>
                      <a:pt x="291" y="267"/>
                    </a:lnTo>
                    <a:lnTo>
                      <a:pt x="292" y="267"/>
                    </a:lnTo>
                    <a:lnTo>
                      <a:pt x="5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67" name="Freeform 467"/>
              <p:cNvSpPr>
                <a:spLocks/>
              </p:cNvSpPr>
              <p:nvPr/>
            </p:nvSpPr>
            <p:spPr bwMode="auto">
              <a:xfrm>
                <a:off x="3089" y="2934"/>
                <a:ext cx="291" cy="268"/>
              </a:xfrm>
              <a:custGeom>
                <a:avLst/>
                <a:gdLst>
                  <a:gd name="T0" fmla="*/ 4 w 291"/>
                  <a:gd name="T1" fmla="*/ 0 h 268"/>
                  <a:gd name="T2" fmla="*/ 4 w 291"/>
                  <a:gd name="T3" fmla="*/ 1 h 268"/>
                  <a:gd name="T4" fmla="*/ 0 w 291"/>
                  <a:gd name="T5" fmla="*/ 1 h 268"/>
                  <a:gd name="T6" fmla="*/ 0 w 291"/>
                  <a:gd name="T7" fmla="*/ 5 h 268"/>
                  <a:gd name="T8" fmla="*/ 2 w 291"/>
                  <a:gd name="T9" fmla="*/ 5 h 268"/>
                  <a:gd name="T10" fmla="*/ 286 w 291"/>
                  <a:gd name="T11" fmla="*/ 268 h 268"/>
                  <a:gd name="T12" fmla="*/ 289 w 291"/>
                  <a:gd name="T13" fmla="*/ 268 h 268"/>
                  <a:gd name="T14" fmla="*/ 291 w 291"/>
                  <a:gd name="T15" fmla="*/ 263 h 268"/>
                  <a:gd name="T16" fmla="*/ 289 w 291"/>
                  <a:gd name="T17" fmla="*/ 263 h 268"/>
                  <a:gd name="T18" fmla="*/ 5 w 291"/>
                  <a:gd name="T19" fmla="*/ 0 h 268"/>
                  <a:gd name="T20" fmla="*/ 4 w 291"/>
                  <a:gd name="T21" fmla="*/ 0 h 268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291"/>
                  <a:gd name="T34" fmla="*/ 0 h 268"/>
                  <a:gd name="T35" fmla="*/ 291 w 291"/>
                  <a:gd name="T36" fmla="*/ 268 h 268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291" h="268">
                    <a:moveTo>
                      <a:pt x="4" y="0"/>
                    </a:moveTo>
                    <a:lnTo>
                      <a:pt x="4" y="1"/>
                    </a:lnTo>
                    <a:lnTo>
                      <a:pt x="0" y="1"/>
                    </a:lnTo>
                    <a:lnTo>
                      <a:pt x="0" y="5"/>
                    </a:lnTo>
                    <a:lnTo>
                      <a:pt x="2" y="5"/>
                    </a:lnTo>
                    <a:lnTo>
                      <a:pt x="286" y="268"/>
                    </a:lnTo>
                    <a:lnTo>
                      <a:pt x="289" y="268"/>
                    </a:lnTo>
                    <a:lnTo>
                      <a:pt x="291" y="263"/>
                    </a:lnTo>
                    <a:lnTo>
                      <a:pt x="289" y="263"/>
                    </a:lnTo>
                    <a:lnTo>
                      <a:pt x="5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68" name="Freeform 468"/>
              <p:cNvSpPr>
                <a:spLocks/>
              </p:cNvSpPr>
              <p:nvPr/>
            </p:nvSpPr>
            <p:spPr bwMode="auto">
              <a:xfrm>
                <a:off x="3057" y="2951"/>
                <a:ext cx="290" cy="268"/>
              </a:xfrm>
              <a:custGeom>
                <a:avLst/>
                <a:gdLst>
                  <a:gd name="T0" fmla="*/ 3 w 290"/>
                  <a:gd name="T1" fmla="*/ 0 h 268"/>
                  <a:gd name="T2" fmla="*/ 3 w 290"/>
                  <a:gd name="T3" fmla="*/ 2 h 268"/>
                  <a:gd name="T4" fmla="*/ 0 w 290"/>
                  <a:gd name="T5" fmla="*/ 2 h 268"/>
                  <a:gd name="T6" fmla="*/ 0 w 290"/>
                  <a:gd name="T7" fmla="*/ 5 h 268"/>
                  <a:gd name="T8" fmla="*/ 2 w 290"/>
                  <a:gd name="T9" fmla="*/ 5 h 268"/>
                  <a:gd name="T10" fmla="*/ 285 w 290"/>
                  <a:gd name="T11" fmla="*/ 268 h 268"/>
                  <a:gd name="T12" fmla="*/ 290 w 290"/>
                  <a:gd name="T13" fmla="*/ 267 h 268"/>
                  <a:gd name="T14" fmla="*/ 290 w 290"/>
                  <a:gd name="T15" fmla="*/ 264 h 268"/>
                  <a:gd name="T16" fmla="*/ 289 w 290"/>
                  <a:gd name="T17" fmla="*/ 264 h 268"/>
                  <a:gd name="T18" fmla="*/ 5 w 290"/>
                  <a:gd name="T19" fmla="*/ 0 h 268"/>
                  <a:gd name="T20" fmla="*/ 3 w 290"/>
                  <a:gd name="T21" fmla="*/ 0 h 268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290"/>
                  <a:gd name="T34" fmla="*/ 0 h 268"/>
                  <a:gd name="T35" fmla="*/ 290 w 290"/>
                  <a:gd name="T36" fmla="*/ 268 h 268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290" h="268">
                    <a:moveTo>
                      <a:pt x="3" y="0"/>
                    </a:moveTo>
                    <a:lnTo>
                      <a:pt x="3" y="2"/>
                    </a:lnTo>
                    <a:lnTo>
                      <a:pt x="0" y="2"/>
                    </a:lnTo>
                    <a:lnTo>
                      <a:pt x="0" y="5"/>
                    </a:lnTo>
                    <a:lnTo>
                      <a:pt x="2" y="5"/>
                    </a:lnTo>
                    <a:lnTo>
                      <a:pt x="285" y="268"/>
                    </a:lnTo>
                    <a:lnTo>
                      <a:pt x="290" y="267"/>
                    </a:lnTo>
                    <a:lnTo>
                      <a:pt x="290" y="264"/>
                    </a:lnTo>
                    <a:lnTo>
                      <a:pt x="289" y="264"/>
                    </a:lnTo>
                    <a:lnTo>
                      <a:pt x="5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69" name="Freeform 469"/>
              <p:cNvSpPr>
                <a:spLocks/>
              </p:cNvSpPr>
              <p:nvPr/>
            </p:nvSpPr>
            <p:spPr bwMode="auto">
              <a:xfrm>
                <a:off x="3028" y="2969"/>
                <a:ext cx="289" cy="266"/>
              </a:xfrm>
              <a:custGeom>
                <a:avLst/>
                <a:gdLst>
                  <a:gd name="T0" fmla="*/ 0 w 289"/>
                  <a:gd name="T1" fmla="*/ 0 h 266"/>
                  <a:gd name="T2" fmla="*/ 0 w 289"/>
                  <a:gd name="T3" fmla="*/ 6 h 266"/>
                  <a:gd name="T4" fmla="*/ 1 w 289"/>
                  <a:gd name="T5" fmla="*/ 6 h 266"/>
                  <a:gd name="T6" fmla="*/ 282 w 289"/>
                  <a:gd name="T7" fmla="*/ 266 h 266"/>
                  <a:gd name="T8" fmla="*/ 287 w 289"/>
                  <a:gd name="T9" fmla="*/ 266 h 266"/>
                  <a:gd name="T10" fmla="*/ 287 w 289"/>
                  <a:gd name="T11" fmla="*/ 265 h 266"/>
                  <a:gd name="T12" fmla="*/ 289 w 289"/>
                  <a:gd name="T13" fmla="*/ 265 h 266"/>
                  <a:gd name="T14" fmla="*/ 3 w 289"/>
                  <a:gd name="T15" fmla="*/ 0 h 266"/>
                  <a:gd name="T16" fmla="*/ 0 w 289"/>
                  <a:gd name="T17" fmla="*/ 0 h 26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89"/>
                  <a:gd name="T28" fmla="*/ 0 h 266"/>
                  <a:gd name="T29" fmla="*/ 289 w 289"/>
                  <a:gd name="T30" fmla="*/ 266 h 26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89" h="266">
                    <a:moveTo>
                      <a:pt x="0" y="0"/>
                    </a:moveTo>
                    <a:lnTo>
                      <a:pt x="0" y="6"/>
                    </a:lnTo>
                    <a:lnTo>
                      <a:pt x="1" y="6"/>
                    </a:lnTo>
                    <a:lnTo>
                      <a:pt x="282" y="266"/>
                    </a:lnTo>
                    <a:lnTo>
                      <a:pt x="287" y="266"/>
                    </a:lnTo>
                    <a:lnTo>
                      <a:pt x="287" y="265"/>
                    </a:lnTo>
                    <a:lnTo>
                      <a:pt x="289" y="265"/>
                    </a:lnTo>
                    <a:lnTo>
                      <a:pt x="3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70" name="Freeform 470"/>
              <p:cNvSpPr>
                <a:spLocks/>
              </p:cNvSpPr>
              <p:nvPr/>
            </p:nvSpPr>
            <p:spPr bwMode="auto">
              <a:xfrm>
                <a:off x="3028" y="3014"/>
                <a:ext cx="256" cy="238"/>
              </a:xfrm>
              <a:custGeom>
                <a:avLst/>
                <a:gdLst>
                  <a:gd name="T0" fmla="*/ 0 w 256"/>
                  <a:gd name="T1" fmla="*/ 0 h 238"/>
                  <a:gd name="T2" fmla="*/ 0 w 256"/>
                  <a:gd name="T3" fmla="*/ 8 h 238"/>
                  <a:gd name="T4" fmla="*/ 1 w 256"/>
                  <a:gd name="T5" fmla="*/ 8 h 238"/>
                  <a:gd name="T6" fmla="*/ 249 w 256"/>
                  <a:gd name="T7" fmla="*/ 238 h 238"/>
                  <a:gd name="T8" fmla="*/ 254 w 256"/>
                  <a:gd name="T9" fmla="*/ 238 h 238"/>
                  <a:gd name="T10" fmla="*/ 254 w 256"/>
                  <a:gd name="T11" fmla="*/ 237 h 238"/>
                  <a:gd name="T12" fmla="*/ 256 w 256"/>
                  <a:gd name="T13" fmla="*/ 237 h 238"/>
                  <a:gd name="T14" fmla="*/ 1 w 256"/>
                  <a:gd name="T15" fmla="*/ 0 h 238"/>
                  <a:gd name="T16" fmla="*/ 0 w 256"/>
                  <a:gd name="T17" fmla="*/ 0 h 23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56"/>
                  <a:gd name="T28" fmla="*/ 0 h 238"/>
                  <a:gd name="T29" fmla="*/ 256 w 256"/>
                  <a:gd name="T30" fmla="*/ 238 h 23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56" h="238">
                    <a:moveTo>
                      <a:pt x="0" y="0"/>
                    </a:moveTo>
                    <a:lnTo>
                      <a:pt x="0" y="8"/>
                    </a:lnTo>
                    <a:lnTo>
                      <a:pt x="1" y="8"/>
                    </a:lnTo>
                    <a:lnTo>
                      <a:pt x="249" y="238"/>
                    </a:lnTo>
                    <a:lnTo>
                      <a:pt x="254" y="238"/>
                    </a:lnTo>
                    <a:lnTo>
                      <a:pt x="254" y="237"/>
                    </a:lnTo>
                    <a:lnTo>
                      <a:pt x="256" y="237"/>
                    </a:ln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71" name="Freeform 471"/>
              <p:cNvSpPr>
                <a:spLocks/>
              </p:cNvSpPr>
              <p:nvPr/>
            </p:nvSpPr>
            <p:spPr bwMode="auto">
              <a:xfrm>
                <a:off x="3028" y="3062"/>
                <a:ext cx="224" cy="208"/>
              </a:xfrm>
              <a:custGeom>
                <a:avLst/>
                <a:gdLst>
                  <a:gd name="T0" fmla="*/ 0 w 224"/>
                  <a:gd name="T1" fmla="*/ 0 h 208"/>
                  <a:gd name="T2" fmla="*/ 0 w 224"/>
                  <a:gd name="T3" fmla="*/ 8 h 208"/>
                  <a:gd name="T4" fmla="*/ 1 w 224"/>
                  <a:gd name="T5" fmla="*/ 8 h 208"/>
                  <a:gd name="T6" fmla="*/ 217 w 224"/>
                  <a:gd name="T7" fmla="*/ 208 h 208"/>
                  <a:gd name="T8" fmla="*/ 222 w 224"/>
                  <a:gd name="T9" fmla="*/ 208 h 208"/>
                  <a:gd name="T10" fmla="*/ 222 w 224"/>
                  <a:gd name="T11" fmla="*/ 206 h 208"/>
                  <a:gd name="T12" fmla="*/ 224 w 224"/>
                  <a:gd name="T13" fmla="*/ 206 h 208"/>
                  <a:gd name="T14" fmla="*/ 1 w 224"/>
                  <a:gd name="T15" fmla="*/ 0 h 208"/>
                  <a:gd name="T16" fmla="*/ 0 w 224"/>
                  <a:gd name="T17" fmla="*/ 0 h 20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24"/>
                  <a:gd name="T28" fmla="*/ 0 h 208"/>
                  <a:gd name="T29" fmla="*/ 224 w 224"/>
                  <a:gd name="T30" fmla="*/ 208 h 20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24" h="208">
                    <a:moveTo>
                      <a:pt x="0" y="0"/>
                    </a:moveTo>
                    <a:lnTo>
                      <a:pt x="0" y="8"/>
                    </a:lnTo>
                    <a:lnTo>
                      <a:pt x="1" y="8"/>
                    </a:lnTo>
                    <a:lnTo>
                      <a:pt x="217" y="208"/>
                    </a:lnTo>
                    <a:lnTo>
                      <a:pt x="222" y="208"/>
                    </a:lnTo>
                    <a:lnTo>
                      <a:pt x="222" y="206"/>
                    </a:lnTo>
                    <a:lnTo>
                      <a:pt x="224" y="206"/>
                    </a:ln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72" name="Freeform 472"/>
              <p:cNvSpPr>
                <a:spLocks/>
              </p:cNvSpPr>
              <p:nvPr/>
            </p:nvSpPr>
            <p:spPr bwMode="auto">
              <a:xfrm>
                <a:off x="3028" y="3109"/>
                <a:ext cx="179" cy="166"/>
              </a:xfrm>
              <a:custGeom>
                <a:avLst/>
                <a:gdLst>
                  <a:gd name="T0" fmla="*/ 0 w 179"/>
                  <a:gd name="T1" fmla="*/ 0 h 166"/>
                  <a:gd name="T2" fmla="*/ 0 w 179"/>
                  <a:gd name="T3" fmla="*/ 8 h 166"/>
                  <a:gd name="T4" fmla="*/ 1 w 179"/>
                  <a:gd name="T5" fmla="*/ 8 h 166"/>
                  <a:gd name="T6" fmla="*/ 160 w 179"/>
                  <a:gd name="T7" fmla="*/ 156 h 166"/>
                  <a:gd name="T8" fmla="*/ 164 w 179"/>
                  <a:gd name="T9" fmla="*/ 156 h 166"/>
                  <a:gd name="T10" fmla="*/ 165 w 179"/>
                  <a:gd name="T11" fmla="*/ 159 h 166"/>
                  <a:gd name="T12" fmla="*/ 169 w 179"/>
                  <a:gd name="T13" fmla="*/ 159 h 166"/>
                  <a:gd name="T14" fmla="*/ 169 w 179"/>
                  <a:gd name="T15" fmla="*/ 161 h 166"/>
                  <a:gd name="T16" fmla="*/ 172 w 179"/>
                  <a:gd name="T17" fmla="*/ 161 h 166"/>
                  <a:gd name="T18" fmla="*/ 174 w 179"/>
                  <a:gd name="T19" fmla="*/ 164 h 166"/>
                  <a:gd name="T20" fmla="*/ 177 w 179"/>
                  <a:gd name="T21" fmla="*/ 164 h 166"/>
                  <a:gd name="T22" fmla="*/ 177 w 179"/>
                  <a:gd name="T23" fmla="*/ 166 h 166"/>
                  <a:gd name="T24" fmla="*/ 179 w 179"/>
                  <a:gd name="T25" fmla="*/ 166 h 166"/>
                  <a:gd name="T26" fmla="*/ 1 w 179"/>
                  <a:gd name="T27" fmla="*/ 0 h 166"/>
                  <a:gd name="T28" fmla="*/ 0 w 179"/>
                  <a:gd name="T29" fmla="*/ 0 h 16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179"/>
                  <a:gd name="T46" fmla="*/ 0 h 166"/>
                  <a:gd name="T47" fmla="*/ 179 w 179"/>
                  <a:gd name="T48" fmla="*/ 166 h 16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179" h="166">
                    <a:moveTo>
                      <a:pt x="0" y="0"/>
                    </a:moveTo>
                    <a:lnTo>
                      <a:pt x="0" y="8"/>
                    </a:lnTo>
                    <a:lnTo>
                      <a:pt x="1" y="8"/>
                    </a:lnTo>
                    <a:lnTo>
                      <a:pt x="160" y="156"/>
                    </a:lnTo>
                    <a:lnTo>
                      <a:pt x="164" y="156"/>
                    </a:lnTo>
                    <a:lnTo>
                      <a:pt x="165" y="159"/>
                    </a:lnTo>
                    <a:lnTo>
                      <a:pt x="169" y="159"/>
                    </a:lnTo>
                    <a:lnTo>
                      <a:pt x="169" y="161"/>
                    </a:lnTo>
                    <a:lnTo>
                      <a:pt x="172" y="161"/>
                    </a:lnTo>
                    <a:lnTo>
                      <a:pt x="174" y="164"/>
                    </a:lnTo>
                    <a:lnTo>
                      <a:pt x="177" y="164"/>
                    </a:lnTo>
                    <a:lnTo>
                      <a:pt x="177" y="166"/>
                    </a:lnTo>
                    <a:lnTo>
                      <a:pt x="179" y="166"/>
                    </a:ln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73" name="Freeform 473"/>
              <p:cNvSpPr>
                <a:spLocks/>
              </p:cNvSpPr>
              <p:nvPr/>
            </p:nvSpPr>
            <p:spPr bwMode="auto">
              <a:xfrm>
                <a:off x="3028" y="3156"/>
                <a:ext cx="56" cy="52"/>
              </a:xfrm>
              <a:custGeom>
                <a:avLst/>
                <a:gdLst>
                  <a:gd name="T0" fmla="*/ 0 w 56"/>
                  <a:gd name="T1" fmla="*/ 0 h 52"/>
                  <a:gd name="T2" fmla="*/ 0 w 56"/>
                  <a:gd name="T3" fmla="*/ 8 h 52"/>
                  <a:gd name="T4" fmla="*/ 1 w 56"/>
                  <a:gd name="T5" fmla="*/ 8 h 52"/>
                  <a:gd name="T6" fmla="*/ 37 w 56"/>
                  <a:gd name="T7" fmla="*/ 43 h 52"/>
                  <a:gd name="T8" fmla="*/ 41 w 56"/>
                  <a:gd name="T9" fmla="*/ 43 h 52"/>
                  <a:gd name="T10" fmla="*/ 42 w 56"/>
                  <a:gd name="T11" fmla="*/ 46 h 52"/>
                  <a:gd name="T12" fmla="*/ 46 w 56"/>
                  <a:gd name="T13" fmla="*/ 46 h 52"/>
                  <a:gd name="T14" fmla="*/ 46 w 56"/>
                  <a:gd name="T15" fmla="*/ 48 h 52"/>
                  <a:gd name="T16" fmla="*/ 49 w 56"/>
                  <a:gd name="T17" fmla="*/ 48 h 52"/>
                  <a:gd name="T18" fmla="*/ 51 w 56"/>
                  <a:gd name="T19" fmla="*/ 51 h 52"/>
                  <a:gd name="T20" fmla="*/ 54 w 56"/>
                  <a:gd name="T21" fmla="*/ 51 h 52"/>
                  <a:gd name="T22" fmla="*/ 54 w 56"/>
                  <a:gd name="T23" fmla="*/ 52 h 52"/>
                  <a:gd name="T24" fmla="*/ 56 w 56"/>
                  <a:gd name="T25" fmla="*/ 52 h 52"/>
                  <a:gd name="T26" fmla="*/ 1 w 56"/>
                  <a:gd name="T27" fmla="*/ 0 h 52"/>
                  <a:gd name="T28" fmla="*/ 0 w 56"/>
                  <a:gd name="T29" fmla="*/ 0 h 52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56"/>
                  <a:gd name="T46" fmla="*/ 0 h 52"/>
                  <a:gd name="T47" fmla="*/ 56 w 56"/>
                  <a:gd name="T48" fmla="*/ 52 h 52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56" h="52">
                    <a:moveTo>
                      <a:pt x="0" y="0"/>
                    </a:moveTo>
                    <a:lnTo>
                      <a:pt x="0" y="8"/>
                    </a:lnTo>
                    <a:lnTo>
                      <a:pt x="1" y="8"/>
                    </a:lnTo>
                    <a:lnTo>
                      <a:pt x="37" y="43"/>
                    </a:lnTo>
                    <a:lnTo>
                      <a:pt x="41" y="43"/>
                    </a:lnTo>
                    <a:lnTo>
                      <a:pt x="42" y="46"/>
                    </a:lnTo>
                    <a:lnTo>
                      <a:pt x="46" y="46"/>
                    </a:lnTo>
                    <a:lnTo>
                      <a:pt x="46" y="48"/>
                    </a:lnTo>
                    <a:lnTo>
                      <a:pt x="49" y="48"/>
                    </a:lnTo>
                    <a:lnTo>
                      <a:pt x="51" y="51"/>
                    </a:lnTo>
                    <a:lnTo>
                      <a:pt x="54" y="51"/>
                    </a:lnTo>
                    <a:lnTo>
                      <a:pt x="54" y="52"/>
                    </a:lnTo>
                    <a:lnTo>
                      <a:pt x="56" y="52"/>
                    </a:ln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74" name="Freeform 474"/>
              <p:cNvSpPr>
                <a:spLocks/>
              </p:cNvSpPr>
              <p:nvPr/>
            </p:nvSpPr>
            <p:spPr bwMode="auto">
              <a:xfrm>
                <a:off x="3024" y="2860"/>
                <a:ext cx="398" cy="424"/>
              </a:xfrm>
              <a:custGeom>
                <a:avLst/>
                <a:gdLst>
                  <a:gd name="T0" fmla="*/ 199 w 398"/>
                  <a:gd name="T1" fmla="*/ 424 h 424"/>
                  <a:gd name="T2" fmla="*/ 398 w 398"/>
                  <a:gd name="T3" fmla="*/ 318 h 424"/>
                  <a:gd name="T4" fmla="*/ 398 w 398"/>
                  <a:gd name="T5" fmla="*/ 107 h 424"/>
                  <a:gd name="T6" fmla="*/ 199 w 398"/>
                  <a:gd name="T7" fmla="*/ 0 h 424"/>
                  <a:gd name="T8" fmla="*/ 0 w 398"/>
                  <a:gd name="T9" fmla="*/ 107 h 424"/>
                  <a:gd name="T10" fmla="*/ 0 w 398"/>
                  <a:gd name="T11" fmla="*/ 318 h 424"/>
                  <a:gd name="T12" fmla="*/ 199 w 398"/>
                  <a:gd name="T13" fmla="*/ 424 h 424"/>
                  <a:gd name="T14" fmla="*/ 200 w 398"/>
                  <a:gd name="T15" fmla="*/ 418 h 424"/>
                  <a:gd name="T16" fmla="*/ 5 w 398"/>
                  <a:gd name="T17" fmla="*/ 314 h 424"/>
                  <a:gd name="T18" fmla="*/ 7 w 398"/>
                  <a:gd name="T19" fmla="*/ 317 h 424"/>
                  <a:gd name="T20" fmla="*/ 7 w 398"/>
                  <a:gd name="T21" fmla="*/ 109 h 424"/>
                  <a:gd name="T22" fmla="*/ 5 w 398"/>
                  <a:gd name="T23" fmla="*/ 112 h 424"/>
                  <a:gd name="T24" fmla="*/ 200 w 398"/>
                  <a:gd name="T25" fmla="*/ 6 h 424"/>
                  <a:gd name="T26" fmla="*/ 197 w 398"/>
                  <a:gd name="T27" fmla="*/ 6 h 424"/>
                  <a:gd name="T28" fmla="*/ 393 w 398"/>
                  <a:gd name="T29" fmla="*/ 112 h 424"/>
                  <a:gd name="T30" fmla="*/ 392 w 398"/>
                  <a:gd name="T31" fmla="*/ 109 h 424"/>
                  <a:gd name="T32" fmla="*/ 392 w 398"/>
                  <a:gd name="T33" fmla="*/ 317 h 424"/>
                  <a:gd name="T34" fmla="*/ 393 w 398"/>
                  <a:gd name="T35" fmla="*/ 314 h 424"/>
                  <a:gd name="T36" fmla="*/ 197 w 398"/>
                  <a:gd name="T37" fmla="*/ 418 h 424"/>
                  <a:gd name="T38" fmla="*/ 200 w 398"/>
                  <a:gd name="T39" fmla="*/ 418 h 424"/>
                  <a:gd name="T40" fmla="*/ 199 w 398"/>
                  <a:gd name="T41" fmla="*/ 424 h 424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398"/>
                  <a:gd name="T64" fmla="*/ 0 h 424"/>
                  <a:gd name="T65" fmla="*/ 398 w 398"/>
                  <a:gd name="T66" fmla="*/ 424 h 424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398" h="424">
                    <a:moveTo>
                      <a:pt x="199" y="424"/>
                    </a:moveTo>
                    <a:lnTo>
                      <a:pt x="398" y="318"/>
                    </a:lnTo>
                    <a:lnTo>
                      <a:pt x="398" y="107"/>
                    </a:lnTo>
                    <a:lnTo>
                      <a:pt x="199" y="0"/>
                    </a:lnTo>
                    <a:lnTo>
                      <a:pt x="0" y="107"/>
                    </a:lnTo>
                    <a:lnTo>
                      <a:pt x="0" y="318"/>
                    </a:lnTo>
                    <a:lnTo>
                      <a:pt x="199" y="424"/>
                    </a:lnTo>
                    <a:lnTo>
                      <a:pt x="200" y="418"/>
                    </a:lnTo>
                    <a:lnTo>
                      <a:pt x="5" y="314"/>
                    </a:lnTo>
                    <a:lnTo>
                      <a:pt x="7" y="317"/>
                    </a:lnTo>
                    <a:lnTo>
                      <a:pt x="7" y="109"/>
                    </a:lnTo>
                    <a:lnTo>
                      <a:pt x="5" y="112"/>
                    </a:lnTo>
                    <a:lnTo>
                      <a:pt x="200" y="6"/>
                    </a:lnTo>
                    <a:lnTo>
                      <a:pt x="197" y="6"/>
                    </a:lnTo>
                    <a:lnTo>
                      <a:pt x="393" y="112"/>
                    </a:lnTo>
                    <a:lnTo>
                      <a:pt x="392" y="109"/>
                    </a:lnTo>
                    <a:lnTo>
                      <a:pt x="392" y="317"/>
                    </a:lnTo>
                    <a:lnTo>
                      <a:pt x="393" y="314"/>
                    </a:lnTo>
                    <a:lnTo>
                      <a:pt x="197" y="418"/>
                    </a:lnTo>
                    <a:lnTo>
                      <a:pt x="200" y="418"/>
                    </a:lnTo>
                    <a:lnTo>
                      <a:pt x="199" y="42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75" name="Freeform 475"/>
              <p:cNvSpPr>
                <a:spLocks/>
              </p:cNvSpPr>
              <p:nvPr/>
            </p:nvSpPr>
            <p:spPr bwMode="auto">
              <a:xfrm>
                <a:off x="2636" y="2864"/>
                <a:ext cx="393" cy="418"/>
              </a:xfrm>
              <a:custGeom>
                <a:avLst/>
                <a:gdLst>
                  <a:gd name="T0" fmla="*/ 11 w 393"/>
                  <a:gd name="T1" fmla="*/ 100 h 418"/>
                  <a:gd name="T2" fmla="*/ 45 w 393"/>
                  <a:gd name="T3" fmla="*/ 82 h 418"/>
                  <a:gd name="T4" fmla="*/ 65 w 393"/>
                  <a:gd name="T5" fmla="*/ 70 h 418"/>
                  <a:gd name="T6" fmla="*/ 93 w 393"/>
                  <a:gd name="T7" fmla="*/ 57 h 418"/>
                  <a:gd name="T8" fmla="*/ 113 w 393"/>
                  <a:gd name="T9" fmla="*/ 45 h 418"/>
                  <a:gd name="T10" fmla="*/ 147 w 393"/>
                  <a:gd name="T11" fmla="*/ 27 h 418"/>
                  <a:gd name="T12" fmla="*/ 168 w 393"/>
                  <a:gd name="T13" fmla="*/ 15 h 418"/>
                  <a:gd name="T14" fmla="*/ 195 w 393"/>
                  <a:gd name="T15" fmla="*/ 2 h 418"/>
                  <a:gd name="T16" fmla="*/ 205 w 393"/>
                  <a:gd name="T17" fmla="*/ 7 h 418"/>
                  <a:gd name="T18" fmla="*/ 216 w 393"/>
                  <a:gd name="T19" fmla="*/ 10 h 418"/>
                  <a:gd name="T20" fmla="*/ 224 w 393"/>
                  <a:gd name="T21" fmla="*/ 16 h 418"/>
                  <a:gd name="T22" fmla="*/ 236 w 393"/>
                  <a:gd name="T23" fmla="*/ 21 h 418"/>
                  <a:gd name="T24" fmla="*/ 245 w 393"/>
                  <a:gd name="T25" fmla="*/ 27 h 418"/>
                  <a:gd name="T26" fmla="*/ 257 w 393"/>
                  <a:gd name="T27" fmla="*/ 32 h 418"/>
                  <a:gd name="T28" fmla="*/ 265 w 393"/>
                  <a:gd name="T29" fmla="*/ 38 h 418"/>
                  <a:gd name="T30" fmla="*/ 277 w 393"/>
                  <a:gd name="T31" fmla="*/ 43 h 418"/>
                  <a:gd name="T32" fmla="*/ 286 w 393"/>
                  <a:gd name="T33" fmla="*/ 49 h 418"/>
                  <a:gd name="T34" fmla="*/ 298 w 393"/>
                  <a:gd name="T35" fmla="*/ 54 h 418"/>
                  <a:gd name="T36" fmla="*/ 306 w 393"/>
                  <a:gd name="T37" fmla="*/ 60 h 418"/>
                  <a:gd name="T38" fmla="*/ 318 w 393"/>
                  <a:gd name="T39" fmla="*/ 65 h 418"/>
                  <a:gd name="T40" fmla="*/ 327 w 393"/>
                  <a:gd name="T41" fmla="*/ 71 h 418"/>
                  <a:gd name="T42" fmla="*/ 337 w 393"/>
                  <a:gd name="T43" fmla="*/ 75 h 418"/>
                  <a:gd name="T44" fmla="*/ 346 w 393"/>
                  <a:gd name="T45" fmla="*/ 81 h 418"/>
                  <a:gd name="T46" fmla="*/ 358 w 393"/>
                  <a:gd name="T47" fmla="*/ 86 h 418"/>
                  <a:gd name="T48" fmla="*/ 366 w 393"/>
                  <a:gd name="T49" fmla="*/ 92 h 418"/>
                  <a:gd name="T50" fmla="*/ 378 w 393"/>
                  <a:gd name="T51" fmla="*/ 97 h 418"/>
                  <a:gd name="T52" fmla="*/ 387 w 393"/>
                  <a:gd name="T53" fmla="*/ 103 h 418"/>
                  <a:gd name="T54" fmla="*/ 383 w 393"/>
                  <a:gd name="T55" fmla="*/ 319 h 418"/>
                  <a:gd name="T56" fmla="*/ 373 w 393"/>
                  <a:gd name="T57" fmla="*/ 325 h 418"/>
                  <a:gd name="T58" fmla="*/ 339 w 393"/>
                  <a:gd name="T59" fmla="*/ 343 h 418"/>
                  <a:gd name="T60" fmla="*/ 329 w 393"/>
                  <a:gd name="T61" fmla="*/ 349 h 418"/>
                  <a:gd name="T62" fmla="*/ 294 w 393"/>
                  <a:gd name="T63" fmla="*/ 366 h 418"/>
                  <a:gd name="T64" fmla="*/ 284 w 393"/>
                  <a:gd name="T65" fmla="*/ 373 h 418"/>
                  <a:gd name="T66" fmla="*/ 264 w 393"/>
                  <a:gd name="T67" fmla="*/ 382 h 418"/>
                  <a:gd name="T68" fmla="*/ 243 w 393"/>
                  <a:gd name="T69" fmla="*/ 395 h 418"/>
                  <a:gd name="T70" fmla="*/ 223 w 393"/>
                  <a:gd name="T71" fmla="*/ 404 h 418"/>
                  <a:gd name="T72" fmla="*/ 205 w 393"/>
                  <a:gd name="T73" fmla="*/ 415 h 418"/>
                  <a:gd name="T74" fmla="*/ 190 w 393"/>
                  <a:gd name="T75" fmla="*/ 417 h 418"/>
                  <a:gd name="T76" fmla="*/ 182 w 393"/>
                  <a:gd name="T77" fmla="*/ 411 h 418"/>
                  <a:gd name="T78" fmla="*/ 170 w 393"/>
                  <a:gd name="T79" fmla="*/ 406 h 418"/>
                  <a:gd name="T80" fmla="*/ 161 w 393"/>
                  <a:gd name="T81" fmla="*/ 400 h 418"/>
                  <a:gd name="T82" fmla="*/ 149 w 393"/>
                  <a:gd name="T83" fmla="*/ 395 h 418"/>
                  <a:gd name="T84" fmla="*/ 141 w 393"/>
                  <a:gd name="T85" fmla="*/ 388 h 418"/>
                  <a:gd name="T86" fmla="*/ 129 w 393"/>
                  <a:gd name="T87" fmla="*/ 384 h 418"/>
                  <a:gd name="T88" fmla="*/ 120 w 393"/>
                  <a:gd name="T89" fmla="*/ 377 h 418"/>
                  <a:gd name="T90" fmla="*/ 108 w 393"/>
                  <a:gd name="T91" fmla="*/ 373 h 418"/>
                  <a:gd name="T92" fmla="*/ 100 w 393"/>
                  <a:gd name="T93" fmla="*/ 366 h 418"/>
                  <a:gd name="T94" fmla="*/ 88 w 393"/>
                  <a:gd name="T95" fmla="*/ 362 h 418"/>
                  <a:gd name="T96" fmla="*/ 79 w 393"/>
                  <a:gd name="T97" fmla="*/ 355 h 418"/>
                  <a:gd name="T98" fmla="*/ 67 w 393"/>
                  <a:gd name="T99" fmla="*/ 351 h 418"/>
                  <a:gd name="T100" fmla="*/ 59 w 393"/>
                  <a:gd name="T101" fmla="*/ 344 h 418"/>
                  <a:gd name="T102" fmla="*/ 47 w 393"/>
                  <a:gd name="T103" fmla="*/ 340 h 418"/>
                  <a:gd name="T104" fmla="*/ 38 w 393"/>
                  <a:gd name="T105" fmla="*/ 333 h 418"/>
                  <a:gd name="T106" fmla="*/ 26 w 393"/>
                  <a:gd name="T107" fmla="*/ 329 h 418"/>
                  <a:gd name="T108" fmla="*/ 18 w 393"/>
                  <a:gd name="T109" fmla="*/ 322 h 418"/>
                  <a:gd name="T110" fmla="*/ 6 w 393"/>
                  <a:gd name="T111" fmla="*/ 318 h 418"/>
                  <a:gd name="T112" fmla="*/ 0 w 393"/>
                  <a:gd name="T113" fmla="*/ 105 h 418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w 393"/>
                  <a:gd name="T172" fmla="*/ 0 h 418"/>
                  <a:gd name="T173" fmla="*/ 393 w 393"/>
                  <a:gd name="T174" fmla="*/ 418 h 418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T171" t="T172" r="T173" b="T174"/>
                <a:pathLst>
                  <a:path w="393" h="418">
                    <a:moveTo>
                      <a:pt x="0" y="105"/>
                    </a:moveTo>
                    <a:lnTo>
                      <a:pt x="7" y="103"/>
                    </a:lnTo>
                    <a:lnTo>
                      <a:pt x="7" y="101"/>
                    </a:lnTo>
                    <a:lnTo>
                      <a:pt x="11" y="101"/>
                    </a:lnTo>
                    <a:lnTo>
                      <a:pt x="11" y="100"/>
                    </a:lnTo>
                    <a:lnTo>
                      <a:pt x="24" y="94"/>
                    </a:lnTo>
                    <a:lnTo>
                      <a:pt x="24" y="92"/>
                    </a:lnTo>
                    <a:lnTo>
                      <a:pt x="31" y="90"/>
                    </a:lnTo>
                    <a:lnTo>
                      <a:pt x="31" y="89"/>
                    </a:lnTo>
                    <a:lnTo>
                      <a:pt x="45" y="82"/>
                    </a:lnTo>
                    <a:lnTo>
                      <a:pt x="45" y="81"/>
                    </a:lnTo>
                    <a:lnTo>
                      <a:pt x="52" y="79"/>
                    </a:lnTo>
                    <a:lnTo>
                      <a:pt x="52" y="78"/>
                    </a:lnTo>
                    <a:lnTo>
                      <a:pt x="65" y="71"/>
                    </a:lnTo>
                    <a:lnTo>
                      <a:pt x="65" y="70"/>
                    </a:lnTo>
                    <a:lnTo>
                      <a:pt x="72" y="68"/>
                    </a:lnTo>
                    <a:lnTo>
                      <a:pt x="72" y="67"/>
                    </a:lnTo>
                    <a:lnTo>
                      <a:pt x="86" y="60"/>
                    </a:lnTo>
                    <a:lnTo>
                      <a:pt x="86" y="59"/>
                    </a:lnTo>
                    <a:lnTo>
                      <a:pt x="93" y="57"/>
                    </a:lnTo>
                    <a:lnTo>
                      <a:pt x="93" y="56"/>
                    </a:lnTo>
                    <a:lnTo>
                      <a:pt x="106" y="49"/>
                    </a:lnTo>
                    <a:lnTo>
                      <a:pt x="106" y="48"/>
                    </a:lnTo>
                    <a:lnTo>
                      <a:pt x="113" y="46"/>
                    </a:lnTo>
                    <a:lnTo>
                      <a:pt x="113" y="45"/>
                    </a:lnTo>
                    <a:lnTo>
                      <a:pt x="127" y="38"/>
                    </a:lnTo>
                    <a:lnTo>
                      <a:pt x="127" y="37"/>
                    </a:lnTo>
                    <a:lnTo>
                      <a:pt x="134" y="35"/>
                    </a:lnTo>
                    <a:lnTo>
                      <a:pt x="134" y="34"/>
                    </a:lnTo>
                    <a:lnTo>
                      <a:pt x="147" y="27"/>
                    </a:lnTo>
                    <a:lnTo>
                      <a:pt x="147" y="26"/>
                    </a:lnTo>
                    <a:lnTo>
                      <a:pt x="154" y="24"/>
                    </a:lnTo>
                    <a:lnTo>
                      <a:pt x="154" y="23"/>
                    </a:lnTo>
                    <a:lnTo>
                      <a:pt x="168" y="16"/>
                    </a:lnTo>
                    <a:lnTo>
                      <a:pt x="168" y="15"/>
                    </a:lnTo>
                    <a:lnTo>
                      <a:pt x="175" y="13"/>
                    </a:lnTo>
                    <a:lnTo>
                      <a:pt x="175" y="11"/>
                    </a:lnTo>
                    <a:lnTo>
                      <a:pt x="188" y="5"/>
                    </a:lnTo>
                    <a:lnTo>
                      <a:pt x="188" y="4"/>
                    </a:lnTo>
                    <a:lnTo>
                      <a:pt x="195" y="2"/>
                    </a:lnTo>
                    <a:lnTo>
                      <a:pt x="195" y="0"/>
                    </a:lnTo>
                    <a:lnTo>
                      <a:pt x="200" y="2"/>
                    </a:lnTo>
                    <a:lnTo>
                      <a:pt x="200" y="4"/>
                    </a:lnTo>
                    <a:lnTo>
                      <a:pt x="204" y="4"/>
                    </a:lnTo>
                    <a:lnTo>
                      <a:pt x="205" y="7"/>
                    </a:lnTo>
                    <a:lnTo>
                      <a:pt x="209" y="7"/>
                    </a:lnTo>
                    <a:lnTo>
                      <a:pt x="209" y="8"/>
                    </a:lnTo>
                    <a:lnTo>
                      <a:pt x="212" y="8"/>
                    </a:lnTo>
                    <a:lnTo>
                      <a:pt x="212" y="10"/>
                    </a:lnTo>
                    <a:lnTo>
                      <a:pt x="216" y="10"/>
                    </a:lnTo>
                    <a:lnTo>
                      <a:pt x="217" y="13"/>
                    </a:lnTo>
                    <a:lnTo>
                      <a:pt x="221" y="13"/>
                    </a:lnTo>
                    <a:lnTo>
                      <a:pt x="221" y="15"/>
                    </a:lnTo>
                    <a:lnTo>
                      <a:pt x="224" y="15"/>
                    </a:lnTo>
                    <a:lnTo>
                      <a:pt x="224" y="16"/>
                    </a:lnTo>
                    <a:lnTo>
                      <a:pt x="228" y="16"/>
                    </a:lnTo>
                    <a:lnTo>
                      <a:pt x="229" y="19"/>
                    </a:lnTo>
                    <a:lnTo>
                      <a:pt x="233" y="19"/>
                    </a:lnTo>
                    <a:lnTo>
                      <a:pt x="233" y="21"/>
                    </a:lnTo>
                    <a:lnTo>
                      <a:pt x="236" y="21"/>
                    </a:lnTo>
                    <a:lnTo>
                      <a:pt x="238" y="24"/>
                    </a:lnTo>
                    <a:lnTo>
                      <a:pt x="241" y="24"/>
                    </a:lnTo>
                    <a:lnTo>
                      <a:pt x="241" y="26"/>
                    </a:lnTo>
                    <a:lnTo>
                      <a:pt x="245" y="26"/>
                    </a:lnTo>
                    <a:lnTo>
                      <a:pt x="245" y="27"/>
                    </a:lnTo>
                    <a:lnTo>
                      <a:pt x="248" y="27"/>
                    </a:lnTo>
                    <a:lnTo>
                      <a:pt x="250" y="30"/>
                    </a:lnTo>
                    <a:lnTo>
                      <a:pt x="253" y="30"/>
                    </a:lnTo>
                    <a:lnTo>
                      <a:pt x="253" y="32"/>
                    </a:lnTo>
                    <a:lnTo>
                      <a:pt x="257" y="32"/>
                    </a:lnTo>
                    <a:lnTo>
                      <a:pt x="257" y="34"/>
                    </a:lnTo>
                    <a:lnTo>
                      <a:pt x="260" y="34"/>
                    </a:lnTo>
                    <a:lnTo>
                      <a:pt x="262" y="37"/>
                    </a:lnTo>
                    <a:lnTo>
                      <a:pt x="265" y="37"/>
                    </a:lnTo>
                    <a:lnTo>
                      <a:pt x="265" y="38"/>
                    </a:lnTo>
                    <a:lnTo>
                      <a:pt x="269" y="38"/>
                    </a:lnTo>
                    <a:lnTo>
                      <a:pt x="269" y="40"/>
                    </a:lnTo>
                    <a:lnTo>
                      <a:pt x="272" y="40"/>
                    </a:lnTo>
                    <a:lnTo>
                      <a:pt x="274" y="43"/>
                    </a:lnTo>
                    <a:lnTo>
                      <a:pt x="277" y="43"/>
                    </a:lnTo>
                    <a:lnTo>
                      <a:pt x="277" y="45"/>
                    </a:lnTo>
                    <a:lnTo>
                      <a:pt x="281" y="45"/>
                    </a:lnTo>
                    <a:lnTo>
                      <a:pt x="282" y="48"/>
                    </a:lnTo>
                    <a:lnTo>
                      <a:pt x="286" y="48"/>
                    </a:lnTo>
                    <a:lnTo>
                      <a:pt x="286" y="49"/>
                    </a:lnTo>
                    <a:lnTo>
                      <a:pt x="289" y="49"/>
                    </a:lnTo>
                    <a:lnTo>
                      <a:pt x="289" y="51"/>
                    </a:lnTo>
                    <a:lnTo>
                      <a:pt x="293" y="51"/>
                    </a:lnTo>
                    <a:lnTo>
                      <a:pt x="294" y="54"/>
                    </a:lnTo>
                    <a:lnTo>
                      <a:pt x="298" y="54"/>
                    </a:lnTo>
                    <a:lnTo>
                      <a:pt x="298" y="56"/>
                    </a:lnTo>
                    <a:lnTo>
                      <a:pt x="301" y="56"/>
                    </a:lnTo>
                    <a:lnTo>
                      <a:pt x="301" y="57"/>
                    </a:lnTo>
                    <a:lnTo>
                      <a:pt x="305" y="57"/>
                    </a:lnTo>
                    <a:lnTo>
                      <a:pt x="306" y="60"/>
                    </a:lnTo>
                    <a:lnTo>
                      <a:pt x="310" y="60"/>
                    </a:lnTo>
                    <a:lnTo>
                      <a:pt x="310" y="62"/>
                    </a:lnTo>
                    <a:lnTo>
                      <a:pt x="313" y="62"/>
                    </a:lnTo>
                    <a:lnTo>
                      <a:pt x="315" y="65"/>
                    </a:lnTo>
                    <a:lnTo>
                      <a:pt x="318" y="65"/>
                    </a:lnTo>
                    <a:lnTo>
                      <a:pt x="318" y="67"/>
                    </a:lnTo>
                    <a:lnTo>
                      <a:pt x="322" y="67"/>
                    </a:lnTo>
                    <a:lnTo>
                      <a:pt x="322" y="68"/>
                    </a:lnTo>
                    <a:lnTo>
                      <a:pt x="325" y="68"/>
                    </a:lnTo>
                    <a:lnTo>
                      <a:pt x="327" y="71"/>
                    </a:lnTo>
                    <a:lnTo>
                      <a:pt x="330" y="71"/>
                    </a:lnTo>
                    <a:lnTo>
                      <a:pt x="330" y="73"/>
                    </a:lnTo>
                    <a:lnTo>
                      <a:pt x="334" y="73"/>
                    </a:lnTo>
                    <a:lnTo>
                      <a:pt x="334" y="75"/>
                    </a:lnTo>
                    <a:lnTo>
                      <a:pt x="337" y="75"/>
                    </a:lnTo>
                    <a:lnTo>
                      <a:pt x="339" y="78"/>
                    </a:lnTo>
                    <a:lnTo>
                      <a:pt x="342" y="78"/>
                    </a:lnTo>
                    <a:lnTo>
                      <a:pt x="342" y="79"/>
                    </a:lnTo>
                    <a:lnTo>
                      <a:pt x="346" y="79"/>
                    </a:lnTo>
                    <a:lnTo>
                      <a:pt x="346" y="81"/>
                    </a:lnTo>
                    <a:lnTo>
                      <a:pt x="349" y="81"/>
                    </a:lnTo>
                    <a:lnTo>
                      <a:pt x="351" y="84"/>
                    </a:lnTo>
                    <a:lnTo>
                      <a:pt x="354" y="84"/>
                    </a:lnTo>
                    <a:lnTo>
                      <a:pt x="354" y="86"/>
                    </a:lnTo>
                    <a:lnTo>
                      <a:pt x="358" y="86"/>
                    </a:lnTo>
                    <a:lnTo>
                      <a:pt x="359" y="89"/>
                    </a:lnTo>
                    <a:lnTo>
                      <a:pt x="363" y="89"/>
                    </a:lnTo>
                    <a:lnTo>
                      <a:pt x="363" y="90"/>
                    </a:lnTo>
                    <a:lnTo>
                      <a:pt x="366" y="90"/>
                    </a:lnTo>
                    <a:lnTo>
                      <a:pt x="366" y="92"/>
                    </a:lnTo>
                    <a:lnTo>
                      <a:pt x="370" y="92"/>
                    </a:lnTo>
                    <a:lnTo>
                      <a:pt x="371" y="95"/>
                    </a:lnTo>
                    <a:lnTo>
                      <a:pt x="375" y="95"/>
                    </a:lnTo>
                    <a:lnTo>
                      <a:pt x="375" y="97"/>
                    </a:lnTo>
                    <a:lnTo>
                      <a:pt x="378" y="97"/>
                    </a:lnTo>
                    <a:lnTo>
                      <a:pt x="378" y="98"/>
                    </a:lnTo>
                    <a:lnTo>
                      <a:pt x="381" y="98"/>
                    </a:lnTo>
                    <a:lnTo>
                      <a:pt x="383" y="101"/>
                    </a:lnTo>
                    <a:lnTo>
                      <a:pt x="387" y="101"/>
                    </a:lnTo>
                    <a:lnTo>
                      <a:pt x="387" y="103"/>
                    </a:lnTo>
                    <a:lnTo>
                      <a:pt x="390" y="103"/>
                    </a:lnTo>
                    <a:lnTo>
                      <a:pt x="390" y="105"/>
                    </a:lnTo>
                    <a:lnTo>
                      <a:pt x="393" y="105"/>
                    </a:lnTo>
                    <a:lnTo>
                      <a:pt x="393" y="314"/>
                    </a:lnTo>
                    <a:lnTo>
                      <a:pt x="383" y="319"/>
                    </a:lnTo>
                    <a:lnTo>
                      <a:pt x="383" y="321"/>
                    </a:lnTo>
                    <a:lnTo>
                      <a:pt x="376" y="322"/>
                    </a:lnTo>
                    <a:lnTo>
                      <a:pt x="376" y="324"/>
                    </a:lnTo>
                    <a:lnTo>
                      <a:pt x="373" y="324"/>
                    </a:lnTo>
                    <a:lnTo>
                      <a:pt x="373" y="325"/>
                    </a:lnTo>
                    <a:lnTo>
                      <a:pt x="359" y="332"/>
                    </a:lnTo>
                    <a:lnTo>
                      <a:pt x="359" y="333"/>
                    </a:lnTo>
                    <a:lnTo>
                      <a:pt x="352" y="335"/>
                    </a:lnTo>
                    <a:lnTo>
                      <a:pt x="352" y="336"/>
                    </a:lnTo>
                    <a:lnTo>
                      <a:pt x="339" y="343"/>
                    </a:lnTo>
                    <a:lnTo>
                      <a:pt x="339" y="344"/>
                    </a:lnTo>
                    <a:lnTo>
                      <a:pt x="332" y="346"/>
                    </a:lnTo>
                    <a:lnTo>
                      <a:pt x="332" y="347"/>
                    </a:lnTo>
                    <a:lnTo>
                      <a:pt x="329" y="347"/>
                    </a:lnTo>
                    <a:lnTo>
                      <a:pt x="329" y="349"/>
                    </a:lnTo>
                    <a:lnTo>
                      <a:pt x="315" y="355"/>
                    </a:lnTo>
                    <a:lnTo>
                      <a:pt x="315" y="357"/>
                    </a:lnTo>
                    <a:lnTo>
                      <a:pt x="308" y="359"/>
                    </a:lnTo>
                    <a:lnTo>
                      <a:pt x="308" y="360"/>
                    </a:lnTo>
                    <a:lnTo>
                      <a:pt x="294" y="366"/>
                    </a:lnTo>
                    <a:lnTo>
                      <a:pt x="294" y="368"/>
                    </a:lnTo>
                    <a:lnTo>
                      <a:pt x="288" y="370"/>
                    </a:lnTo>
                    <a:lnTo>
                      <a:pt x="288" y="371"/>
                    </a:lnTo>
                    <a:lnTo>
                      <a:pt x="284" y="371"/>
                    </a:lnTo>
                    <a:lnTo>
                      <a:pt x="284" y="373"/>
                    </a:lnTo>
                    <a:lnTo>
                      <a:pt x="274" y="377"/>
                    </a:lnTo>
                    <a:lnTo>
                      <a:pt x="274" y="379"/>
                    </a:lnTo>
                    <a:lnTo>
                      <a:pt x="267" y="381"/>
                    </a:lnTo>
                    <a:lnTo>
                      <a:pt x="267" y="382"/>
                    </a:lnTo>
                    <a:lnTo>
                      <a:pt x="264" y="382"/>
                    </a:lnTo>
                    <a:lnTo>
                      <a:pt x="264" y="384"/>
                    </a:lnTo>
                    <a:lnTo>
                      <a:pt x="250" y="390"/>
                    </a:lnTo>
                    <a:lnTo>
                      <a:pt x="250" y="392"/>
                    </a:lnTo>
                    <a:lnTo>
                      <a:pt x="243" y="393"/>
                    </a:lnTo>
                    <a:lnTo>
                      <a:pt x="243" y="395"/>
                    </a:lnTo>
                    <a:lnTo>
                      <a:pt x="240" y="395"/>
                    </a:lnTo>
                    <a:lnTo>
                      <a:pt x="240" y="396"/>
                    </a:lnTo>
                    <a:lnTo>
                      <a:pt x="229" y="401"/>
                    </a:lnTo>
                    <a:lnTo>
                      <a:pt x="229" y="403"/>
                    </a:lnTo>
                    <a:lnTo>
                      <a:pt x="223" y="404"/>
                    </a:lnTo>
                    <a:lnTo>
                      <a:pt x="223" y="406"/>
                    </a:lnTo>
                    <a:lnTo>
                      <a:pt x="219" y="406"/>
                    </a:lnTo>
                    <a:lnTo>
                      <a:pt x="219" y="407"/>
                    </a:lnTo>
                    <a:lnTo>
                      <a:pt x="205" y="414"/>
                    </a:lnTo>
                    <a:lnTo>
                      <a:pt x="205" y="415"/>
                    </a:lnTo>
                    <a:lnTo>
                      <a:pt x="199" y="417"/>
                    </a:lnTo>
                    <a:lnTo>
                      <a:pt x="199" y="418"/>
                    </a:lnTo>
                    <a:lnTo>
                      <a:pt x="194" y="418"/>
                    </a:lnTo>
                    <a:lnTo>
                      <a:pt x="194" y="417"/>
                    </a:lnTo>
                    <a:lnTo>
                      <a:pt x="190" y="417"/>
                    </a:lnTo>
                    <a:lnTo>
                      <a:pt x="190" y="415"/>
                    </a:lnTo>
                    <a:lnTo>
                      <a:pt x="187" y="415"/>
                    </a:lnTo>
                    <a:lnTo>
                      <a:pt x="185" y="412"/>
                    </a:lnTo>
                    <a:lnTo>
                      <a:pt x="182" y="412"/>
                    </a:lnTo>
                    <a:lnTo>
                      <a:pt x="182" y="411"/>
                    </a:lnTo>
                    <a:lnTo>
                      <a:pt x="178" y="411"/>
                    </a:lnTo>
                    <a:lnTo>
                      <a:pt x="178" y="409"/>
                    </a:lnTo>
                    <a:lnTo>
                      <a:pt x="175" y="409"/>
                    </a:lnTo>
                    <a:lnTo>
                      <a:pt x="173" y="406"/>
                    </a:lnTo>
                    <a:lnTo>
                      <a:pt x="170" y="406"/>
                    </a:lnTo>
                    <a:lnTo>
                      <a:pt x="170" y="404"/>
                    </a:lnTo>
                    <a:lnTo>
                      <a:pt x="166" y="404"/>
                    </a:lnTo>
                    <a:lnTo>
                      <a:pt x="164" y="401"/>
                    </a:lnTo>
                    <a:lnTo>
                      <a:pt x="161" y="401"/>
                    </a:lnTo>
                    <a:lnTo>
                      <a:pt x="161" y="400"/>
                    </a:lnTo>
                    <a:lnTo>
                      <a:pt x="158" y="400"/>
                    </a:lnTo>
                    <a:lnTo>
                      <a:pt x="158" y="398"/>
                    </a:lnTo>
                    <a:lnTo>
                      <a:pt x="154" y="398"/>
                    </a:lnTo>
                    <a:lnTo>
                      <a:pt x="153" y="395"/>
                    </a:lnTo>
                    <a:lnTo>
                      <a:pt x="149" y="395"/>
                    </a:lnTo>
                    <a:lnTo>
                      <a:pt x="149" y="393"/>
                    </a:lnTo>
                    <a:lnTo>
                      <a:pt x="146" y="393"/>
                    </a:lnTo>
                    <a:lnTo>
                      <a:pt x="144" y="390"/>
                    </a:lnTo>
                    <a:lnTo>
                      <a:pt x="141" y="390"/>
                    </a:lnTo>
                    <a:lnTo>
                      <a:pt x="141" y="388"/>
                    </a:lnTo>
                    <a:lnTo>
                      <a:pt x="137" y="388"/>
                    </a:lnTo>
                    <a:lnTo>
                      <a:pt x="137" y="387"/>
                    </a:lnTo>
                    <a:lnTo>
                      <a:pt x="134" y="387"/>
                    </a:lnTo>
                    <a:lnTo>
                      <a:pt x="132" y="384"/>
                    </a:lnTo>
                    <a:lnTo>
                      <a:pt x="129" y="384"/>
                    </a:lnTo>
                    <a:lnTo>
                      <a:pt x="129" y="382"/>
                    </a:lnTo>
                    <a:lnTo>
                      <a:pt x="125" y="382"/>
                    </a:lnTo>
                    <a:lnTo>
                      <a:pt x="123" y="379"/>
                    </a:lnTo>
                    <a:lnTo>
                      <a:pt x="120" y="379"/>
                    </a:lnTo>
                    <a:lnTo>
                      <a:pt x="120" y="377"/>
                    </a:lnTo>
                    <a:lnTo>
                      <a:pt x="117" y="377"/>
                    </a:lnTo>
                    <a:lnTo>
                      <a:pt x="117" y="376"/>
                    </a:lnTo>
                    <a:lnTo>
                      <a:pt x="113" y="376"/>
                    </a:lnTo>
                    <a:lnTo>
                      <a:pt x="111" y="373"/>
                    </a:lnTo>
                    <a:lnTo>
                      <a:pt x="108" y="373"/>
                    </a:lnTo>
                    <a:lnTo>
                      <a:pt x="108" y="371"/>
                    </a:lnTo>
                    <a:lnTo>
                      <a:pt x="105" y="371"/>
                    </a:lnTo>
                    <a:lnTo>
                      <a:pt x="103" y="368"/>
                    </a:lnTo>
                    <a:lnTo>
                      <a:pt x="100" y="368"/>
                    </a:lnTo>
                    <a:lnTo>
                      <a:pt x="100" y="366"/>
                    </a:lnTo>
                    <a:lnTo>
                      <a:pt x="96" y="366"/>
                    </a:lnTo>
                    <a:lnTo>
                      <a:pt x="96" y="365"/>
                    </a:lnTo>
                    <a:lnTo>
                      <a:pt x="93" y="365"/>
                    </a:lnTo>
                    <a:lnTo>
                      <a:pt x="91" y="362"/>
                    </a:lnTo>
                    <a:lnTo>
                      <a:pt x="88" y="362"/>
                    </a:lnTo>
                    <a:lnTo>
                      <a:pt x="88" y="360"/>
                    </a:lnTo>
                    <a:lnTo>
                      <a:pt x="84" y="360"/>
                    </a:lnTo>
                    <a:lnTo>
                      <a:pt x="82" y="357"/>
                    </a:lnTo>
                    <a:lnTo>
                      <a:pt x="79" y="357"/>
                    </a:lnTo>
                    <a:lnTo>
                      <a:pt x="79" y="355"/>
                    </a:lnTo>
                    <a:lnTo>
                      <a:pt x="76" y="355"/>
                    </a:lnTo>
                    <a:lnTo>
                      <a:pt x="76" y="354"/>
                    </a:lnTo>
                    <a:lnTo>
                      <a:pt x="72" y="354"/>
                    </a:lnTo>
                    <a:lnTo>
                      <a:pt x="70" y="351"/>
                    </a:lnTo>
                    <a:lnTo>
                      <a:pt x="67" y="351"/>
                    </a:lnTo>
                    <a:lnTo>
                      <a:pt x="67" y="349"/>
                    </a:lnTo>
                    <a:lnTo>
                      <a:pt x="64" y="349"/>
                    </a:lnTo>
                    <a:lnTo>
                      <a:pt x="62" y="346"/>
                    </a:lnTo>
                    <a:lnTo>
                      <a:pt x="59" y="346"/>
                    </a:lnTo>
                    <a:lnTo>
                      <a:pt x="59" y="344"/>
                    </a:lnTo>
                    <a:lnTo>
                      <a:pt x="55" y="344"/>
                    </a:lnTo>
                    <a:lnTo>
                      <a:pt x="55" y="343"/>
                    </a:lnTo>
                    <a:lnTo>
                      <a:pt x="52" y="343"/>
                    </a:lnTo>
                    <a:lnTo>
                      <a:pt x="50" y="340"/>
                    </a:lnTo>
                    <a:lnTo>
                      <a:pt x="47" y="340"/>
                    </a:lnTo>
                    <a:lnTo>
                      <a:pt x="47" y="338"/>
                    </a:lnTo>
                    <a:lnTo>
                      <a:pt x="43" y="338"/>
                    </a:lnTo>
                    <a:lnTo>
                      <a:pt x="41" y="335"/>
                    </a:lnTo>
                    <a:lnTo>
                      <a:pt x="38" y="335"/>
                    </a:lnTo>
                    <a:lnTo>
                      <a:pt x="38" y="333"/>
                    </a:lnTo>
                    <a:lnTo>
                      <a:pt x="35" y="333"/>
                    </a:lnTo>
                    <a:lnTo>
                      <a:pt x="35" y="332"/>
                    </a:lnTo>
                    <a:lnTo>
                      <a:pt x="31" y="332"/>
                    </a:lnTo>
                    <a:lnTo>
                      <a:pt x="29" y="329"/>
                    </a:lnTo>
                    <a:lnTo>
                      <a:pt x="26" y="329"/>
                    </a:lnTo>
                    <a:lnTo>
                      <a:pt x="26" y="327"/>
                    </a:lnTo>
                    <a:lnTo>
                      <a:pt x="23" y="327"/>
                    </a:lnTo>
                    <a:lnTo>
                      <a:pt x="21" y="324"/>
                    </a:lnTo>
                    <a:lnTo>
                      <a:pt x="18" y="324"/>
                    </a:lnTo>
                    <a:lnTo>
                      <a:pt x="18" y="322"/>
                    </a:lnTo>
                    <a:lnTo>
                      <a:pt x="14" y="322"/>
                    </a:lnTo>
                    <a:lnTo>
                      <a:pt x="14" y="321"/>
                    </a:lnTo>
                    <a:lnTo>
                      <a:pt x="11" y="321"/>
                    </a:lnTo>
                    <a:lnTo>
                      <a:pt x="9" y="318"/>
                    </a:lnTo>
                    <a:lnTo>
                      <a:pt x="6" y="318"/>
                    </a:lnTo>
                    <a:lnTo>
                      <a:pt x="6" y="316"/>
                    </a:lnTo>
                    <a:lnTo>
                      <a:pt x="2" y="316"/>
                    </a:lnTo>
                    <a:lnTo>
                      <a:pt x="2" y="314"/>
                    </a:lnTo>
                    <a:lnTo>
                      <a:pt x="0" y="314"/>
                    </a:lnTo>
                    <a:lnTo>
                      <a:pt x="0" y="105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76" name="Freeform 476"/>
              <p:cNvSpPr>
                <a:spLocks/>
              </p:cNvSpPr>
              <p:nvPr/>
            </p:nvSpPr>
            <p:spPr bwMode="auto">
              <a:xfrm>
                <a:off x="2636" y="2916"/>
                <a:ext cx="100" cy="92"/>
              </a:xfrm>
              <a:custGeom>
                <a:avLst/>
                <a:gdLst>
                  <a:gd name="T0" fmla="*/ 98 w 100"/>
                  <a:gd name="T1" fmla="*/ 0 h 92"/>
                  <a:gd name="T2" fmla="*/ 98 w 100"/>
                  <a:gd name="T3" fmla="*/ 2 h 92"/>
                  <a:gd name="T4" fmla="*/ 94 w 100"/>
                  <a:gd name="T5" fmla="*/ 2 h 92"/>
                  <a:gd name="T6" fmla="*/ 94 w 100"/>
                  <a:gd name="T7" fmla="*/ 4 h 92"/>
                  <a:gd name="T8" fmla="*/ 84 w 100"/>
                  <a:gd name="T9" fmla="*/ 8 h 92"/>
                  <a:gd name="T10" fmla="*/ 84 w 100"/>
                  <a:gd name="T11" fmla="*/ 10 h 92"/>
                  <a:gd name="T12" fmla="*/ 81 w 100"/>
                  <a:gd name="T13" fmla="*/ 10 h 92"/>
                  <a:gd name="T14" fmla="*/ 81 w 100"/>
                  <a:gd name="T15" fmla="*/ 12 h 92"/>
                  <a:gd name="T16" fmla="*/ 0 w 100"/>
                  <a:gd name="T17" fmla="*/ 84 h 92"/>
                  <a:gd name="T18" fmla="*/ 0 w 100"/>
                  <a:gd name="T19" fmla="*/ 92 h 92"/>
                  <a:gd name="T20" fmla="*/ 100 w 100"/>
                  <a:gd name="T21" fmla="*/ 0 h 92"/>
                  <a:gd name="T22" fmla="*/ 98 w 100"/>
                  <a:gd name="T23" fmla="*/ 0 h 92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100"/>
                  <a:gd name="T37" fmla="*/ 0 h 92"/>
                  <a:gd name="T38" fmla="*/ 100 w 100"/>
                  <a:gd name="T39" fmla="*/ 92 h 92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100" h="92">
                    <a:moveTo>
                      <a:pt x="98" y="0"/>
                    </a:moveTo>
                    <a:lnTo>
                      <a:pt x="98" y="2"/>
                    </a:lnTo>
                    <a:lnTo>
                      <a:pt x="94" y="2"/>
                    </a:lnTo>
                    <a:lnTo>
                      <a:pt x="94" y="4"/>
                    </a:lnTo>
                    <a:lnTo>
                      <a:pt x="84" y="8"/>
                    </a:lnTo>
                    <a:lnTo>
                      <a:pt x="84" y="10"/>
                    </a:lnTo>
                    <a:lnTo>
                      <a:pt x="81" y="10"/>
                    </a:lnTo>
                    <a:lnTo>
                      <a:pt x="81" y="12"/>
                    </a:lnTo>
                    <a:lnTo>
                      <a:pt x="0" y="84"/>
                    </a:lnTo>
                    <a:lnTo>
                      <a:pt x="0" y="92"/>
                    </a:lnTo>
                    <a:lnTo>
                      <a:pt x="100" y="0"/>
                    </a:lnTo>
                    <a:lnTo>
                      <a:pt x="98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77" name="Freeform 477"/>
              <p:cNvSpPr>
                <a:spLocks/>
              </p:cNvSpPr>
              <p:nvPr/>
            </p:nvSpPr>
            <p:spPr bwMode="auto">
              <a:xfrm>
                <a:off x="2636" y="2866"/>
                <a:ext cx="204" cy="189"/>
              </a:xfrm>
              <a:custGeom>
                <a:avLst/>
                <a:gdLst>
                  <a:gd name="T0" fmla="*/ 197 w 204"/>
                  <a:gd name="T1" fmla="*/ 0 h 189"/>
                  <a:gd name="T2" fmla="*/ 197 w 204"/>
                  <a:gd name="T3" fmla="*/ 2 h 189"/>
                  <a:gd name="T4" fmla="*/ 0 w 204"/>
                  <a:gd name="T5" fmla="*/ 181 h 189"/>
                  <a:gd name="T6" fmla="*/ 0 w 204"/>
                  <a:gd name="T7" fmla="*/ 189 h 189"/>
                  <a:gd name="T8" fmla="*/ 204 w 204"/>
                  <a:gd name="T9" fmla="*/ 2 h 189"/>
                  <a:gd name="T10" fmla="*/ 200 w 204"/>
                  <a:gd name="T11" fmla="*/ 2 h 189"/>
                  <a:gd name="T12" fmla="*/ 200 w 204"/>
                  <a:gd name="T13" fmla="*/ 0 h 189"/>
                  <a:gd name="T14" fmla="*/ 197 w 204"/>
                  <a:gd name="T15" fmla="*/ 0 h 189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04"/>
                  <a:gd name="T25" fmla="*/ 0 h 189"/>
                  <a:gd name="T26" fmla="*/ 204 w 204"/>
                  <a:gd name="T27" fmla="*/ 189 h 189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04" h="189">
                    <a:moveTo>
                      <a:pt x="197" y="0"/>
                    </a:moveTo>
                    <a:lnTo>
                      <a:pt x="197" y="2"/>
                    </a:lnTo>
                    <a:lnTo>
                      <a:pt x="0" y="181"/>
                    </a:lnTo>
                    <a:lnTo>
                      <a:pt x="0" y="189"/>
                    </a:lnTo>
                    <a:lnTo>
                      <a:pt x="204" y="2"/>
                    </a:lnTo>
                    <a:lnTo>
                      <a:pt x="200" y="2"/>
                    </a:lnTo>
                    <a:lnTo>
                      <a:pt x="200" y="0"/>
                    </a:lnTo>
                    <a:lnTo>
                      <a:pt x="197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78" name="Freeform 478"/>
              <p:cNvSpPr>
                <a:spLocks/>
              </p:cNvSpPr>
              <p:nvPr/>
            </p:nvSpPr>
            <p:spPr bwMode="auto">
              <a:xfrm>
                <a:off x="2636" y="2883"/>
                <a:ext cx="236" cy="220"/>
              </a:xfrm>
              <a:custGeom>
                <a:avLst/>
                <a:gdLst>
                  <a:gd name="T0" fmla="*/ 229 w 236"/>
                  <a:gd name="T1" fmla="*/ 0 h 220"/>
                  <a:gd name="T2" fmla="*/ 229 w 236"/>
                  <a:gd name="T3" fmla="*/ 2 h 220"/>
                  <a:gd name="T4" fmla="*/ 0 w 236"/>
                  <a:gd name="T5" fmla="*/ 212 h 220"/>
                  <a:gd name="T6" fmla="*/ 0 w 236"/>
                  <a:gd name="T7" fmla="*/ 220 h 220"/>
                  <a:gd name="T8" fmla="*/ 236 w 236"/>
                  <a:gd name="T9" fmla="*/ 2 h 220"/>
                  <a:gd name="T10" fmla="*/ 233 w 236"/>
                  <a:gd name="T11" fmla="*/ 2 h 220"/>
                  <a:gd name="T12" fmla="*/ 233 w 236"/>
                  <a:gd name="T13" fmla="*/ 0 h 220"/>
                  <a:gd name="T14" fmla="*/ 229 w 236"/>
                  <a:gd name="T15" fmla="*/ 0 h 22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36"/>
                  <a:gd name="T25" fmla="*/ 0 h 220"/>
                  <a:gd name="T26" fmla="*/ 236 w 236"/>
                  <a:gd name="T27" fmla="*/ 220 h 22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36" h="220">
                    <a:moveTo>
                      <a:pt x="229" y="0"/>
                    </a:moveTo>
                    <a:lnTo>
                      <a:pt x="229" y="2"/>
                    </a:lnTo>
                    <a:lnTo>
                      <a:pt x="0" y="212"/>
                    </a:lnTo>
                    <a:lnTo>
                      <a:pt x="0" y="220"/>
                    </a:lnTo>
                    <a:lnTo>
                      <a:pt x="236" y="2"/>
                    </a:lnTo>
                    <a:lnTo>
                      <a:pt x="233" y="2"/>
                    </a:lnTo>
                    <a:lnTo>
                      <a:pt x="233" y="0"/>
                    </a:lnTo>
                    <a:lnTo>
                      <a:pt x="229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79" name="Freeform 479"/>
              <p:cNvSpPr>
                <a:spLocks/>
              </p:cNvSpPr>
              <p:nvPr/>
            </p:nvSpPr>
            <p:spPr bwMode="auto">
              <a:xfrm>
                <a:off x="2636" y="2901"/>
                <a:ext cx="267" cy="247"/>
              </a:xfrm>
              <a:custGeom>
                <a:avLst/>
                <a:gdLst>
                  <a:gd name="T0" fmla="*/ 260 w 267"/>
                  <a:gd name="T1" fmla="*/ 0 h 247"/>
                  <a:gd name="T2" fmla="*/ 260 w 267"/>
                  <a:gd name="T3" fmla="*/ 1 h 247"/>
                  <a:gd name="T4" fmla="*/ 0 w 267"/>
                  <a:gd name="T5" fmla="*/ 239 h 247"/>
                  <a:gd name="T6" fmla="*/ 0 w 267"/>
                  <a:gd name="T7" fmla="*/ 247 h 247"/>
                  <a:gd name="T8" fmla="*/ 267 w 267"/>
                  <a:gd name="T9" fmla="*/ 3 h 247"/>
                  <a:gd name="T10" fmla="*/ 265 w 267"/>
                  <a:gd name="T11" fmla="*/ 0 h 247"/>
                  <a:gd name="T12" fmla="*/ 260 w 267"/>
                  <a:gd name="T13" fmla="*/ 0 h 24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67"/>
                  <a:gd name="T22" fmla="*/ 0 h 247"/>
                  <a:gd name="T23" fmla="*/ 267 w 267"/>
                  <a:gd name="T24" fmla="*/ 247 h 24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67" h="247">
                    <a:moveTo>
                      <a:pt x="260" y="0"/>
                    </a:moveTo>
                    <a:lnTo>
                      <a:pt x="260" y="1"/>
                    </a:lnTo>
                    <a:lnTo>
                      <a:pt x="0" y="239"/>
                    </a:lnTo>
                    <a:lnTo>
                      <a:pt x="0" y="247"/>
                    </a:lnTo>
                    <a:lnTo>
                      <a:pt x="267" y="3"/>
                    </a:lnTo>
                    <a:lnTo>
                      <a:pt x="265" y="0"/>
                    </a:lnTo>
                    <a:lnTo>
                      <a:pt x="26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80" name="Freeform 480"/>
              <p:cNvSpPr>
                <a:spLocks/>
              </p:cNvSpPr>
              <p:nvPr/>
            </p:nvSpPr>
            <p:spPr bwMode="auto">
              <a:xfrm>
                <a:off x="2645" y="2918"/>
                <a:ext cx="290" cy="267"/>
              </a:xfrm>
              <a:custGeom>
                <a:avLst/>
                <a:gdLst>
                  <a:gd name="T0" fmla="*/ 284 w 290"/>
                  <a:gd name="T1" fmla="*/ 0 h 267"/>
                  <a:gd name="T2" fmla="*/ 284 w 290"/>
                  <a:gd name="T3" fmla="*/ 2 h 267"/>
                  <a:gd name="T4" fmla="*/ 0 w 290"/>
                  <a:gd name="T5" fmla="*/ 262 h 267"/>
                  <a:gd name="T6" fmla="*/ 0 w 290"/>
                  <a:gd name="T7" fmla="*/ 265 h 267"/>
                  <a:gd name="T8" fmla="*/ 5 w 290"/>
                  <a:gd name="T9" fmla="*/ 267 h 267"/>
                  <a:gd name="T10" fmla="*/ 5 w 290"/>
                  <a:gd name="T11" fmla="*/ 265 h 267"/>
                  <a:gd name="T12" fmla="*/ 290 w 290"/>
                  <a:gd name="T13" fmla="*/ 3 h 267"/>
                  <a:gd name="T14" fmla="*/ 289 w 290"/>
                  <a:gd name="T15" fmla="*/ 0 h 267"/>
                  <a:gd name="T16" fmla="*/ 284 w 290"/>
                  <a:gd name="T17" fmla="*/ 0 h 267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0"/>
                  <a:gd name="T28" fmla="*/ 0 h 267"/>
                  <a:gd name="T29" fmla="*/ 290 w 290"/>
                  <a:gd name="T30" fmla="*/ 267 h 267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0" h="267">
                    <a:moveTo>
                      <a:pt x="284" y="0"/>
                    </a:moveTo>
                    <a:lnTo>
                      <a:pt x="284" y="2"/>
                    </a:lnTo>
                    <a:lnTo>
                      <a:pt x="0" y="262"/>
                    </a:lnTo>
                    <a:lnTo>
                      <a:pt x="0" y="265"/>
                    </a:lnTo>
                    <a:lnTo>
                      <a:pt x="5" y="267"/>
                    </a:lnTo>
                    <a:lnTo>
                      <a:pt x="5" y="265"/>
                    </a:lnTo>
                    <a:lnTo>
                      <a:pt x="290" y="3"/>
                    </a:lnTo>
                    <a:lnTo>
                      <a:pt x="289" y="0"/>
                    </a:lnTo>
                    <a:lnTo>
                      <a:pt x="284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81" name="Freeform 481"/>
              <p:cNvSpPr>
                <a:spLocks/>
              </p:cNvSpPr>
              <p:nvPr/>
            </p:nvSpPr>
            <p:spPr bwMode="auto">
              <a:xfrm>
                <a:off x="2677" y="2935"/>
                <a:ext cx="291" cy="267"/>
              </a:xfrm>
              <a:custGeom>
                <a:avLst/>
                <a:gdLst>
                  <a:gd name="T0" fmla="*/ 284 w 291"/>
                  <a:gd name="T1" fmla="*/ 0 h 267"/>
                  <a:gd name="T2" fmla="*/ 284 w 291"/>
                  <a:gd name="T3" fmla="*/ 2 h 267"/>
                  <a:gd name="T4" fmla="*/ 0 w 291"/>
                  <a:gd name="T5" fmla="*/ 262 h 267"/>
                  <a:gd name="T6" fmla="*/ 0 w 291"/>
                  <a:gd name="T7" fmla="*/ 265 h 267"/>
                  <a:gd name="T8" fmla="*/ 6 w 291"/>
                  <a:gd name="T9" fmla="*/ 267 h 267"/>
                  <a:gd name="T10" fmla="*/ 6 w 291"/>
                  <a:gd name="T11" fmla="*/ 265 h 267"/>
                  <a:gd name="T12" fmla="*/ 291 w 291"/>
                  <a:gd name="T13" fmla="*/ 4 h 267"/>
                  <a:gd name="T14" fmla="*/ 289 w 291"/>
                  <a:gd name="T15" fmla="*/ 0 h 267"/>
                  <a:gd name="T16" fmla="*/ 284 w 291"/>
                  <a:gd name="T17" fmla="*/ 0 h 267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1"/>
                  <a:gd name="T28" fmla="*/ 0 h 267"/>
                  <a:gd name="T29" fmla="*/ 291 w 291"/>
                  <a:gd name="T30" fmla="*/ 267 h 267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1" h="267">
                    <a:moveTo>
                      <a:pt x="284" y="0"/>
                    </a:moveTo>
                    <a:lnTo>
                      <a:pt x="284" y="2"/>
                    </a:lnTo>
                    <a:lnTo>
                      <a:pt x="0" y="262"/>
                    </a:lnTo>
                    <a:lnTo>
                      <a:pt x="0" y="265"/>
                    </a:lnTo>
                    <a:lnTo>
                      <a:pt x="6" y="267"/>
                    </a:lnTo>
                    <a:lnTo>
                      <a:pt x="6" y="265"/>
                    </a:lnTo>
                    <a:lnTo>
                      <a:pt x="291" y="4"/>
                    </a:lnTo>
                    <a:lnTo>
                      <a:pt x="289" y="0"/>
                    </a:lnTo>
                    <a:lnTo>
                      <a:pt x="284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82" name="Freeform 482"/>
              <p:cNvSpPr>
                <a:spLocks/>
              </p:cNvSpPr>
              <p:nvPr/>
            </p:nvSpPr>
            <p:spPr bwMode="auto">
              <a:xfrm>
                <a:off x="2708" y="2953"/>
                <a:ext cx="292" cy="266"/>
              </a:xfrm>
              <a:custGeom>
                <a:avLst/>
                <a:gdLst>
                  <a:gd name="T0" fmla="*/ 286 w 292"/>
                  <a:gd name="T1" fmla="*/ 0 h 266"/>
                  <a:gd name="T2" fmla="*/ 286 w 292"/>
                  <a:gd name="T3" fmla="*/ 1 h 266"/>
                  <a:gd name="T4" fmla="*/ 0 w 292"/>
                  <a:gd name="T5" fmla="*/ 265 h 266"/>
                  <a:gd name="T6" fmla="*/ 4 w 292"/>
                  <a:gd name="T7" fmla="*/ 265 h 266"/>
                  <a:gd name="T8" fmla="*/ 4 w 292"/>
                  <a:gd name="T9" fmla="*/ 266 h 266"/>
                  <a:gd name="T10" fmla="*/ 7 w 292"/>
                  <a:gd name="T11" fmla="*/ 266 h 266"/>
                  <a:gd name="T12" fmla="*/ 7 w 292"/>
                  <a:gd name="T13" fmla="*/ 265 h 266"/>
                  <a:gd name="T14" fmla="*/ 292 w 292"/>
                  <a:gd name="T15" fmla="*/ 3 h 266"/>
                  <a:gd name="T16" fmla="*/ 291 w 292"/>
                  <a:gd name="T17" fmla="*/ 0 h 266"/>
                  <a:gd name="T18" fmla="*/ 286 w 292"/>
                  <a:gd name="T19" fmla="*/ 0 h 26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92"/>
                  <a:gd name="T31" fmla="*/ 0 h 266"/>
                  <a:gd name="T32" fmla="*/ 292 w 292"/>
                  <a:gd name="T33" fmla="*/ 266 h 26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92" h="266">
                    <a:moveTo>
                      <a:pt x="286" y="0"/>
                    </a:moveTo>
                    <a:lnTo>
                      <a:pt x="286" y="1"/>
                    </a:lnTo>
                    <a:lnTo>
                      <a:pt x="0" y="265"/>
                    </a:lnTo>
                    <a:lnTo>
                      <a:pt x="4" y="265"/>
                    </a:lnTo>
                    <a:lnTo>
                      <a:pt x="4" y="266"/>
                    </a:lnTo>
                    <a:lnTo>
                      <a:pt x="7" y="266"/>
                    </a:lnTo>
                    <a:lnTo>
                      <a:pt x="7" y="265"/>
                    </a:lnTo>
                    <a:lnTo>
                      <a:pt x="292" y="3"/>
                    </a:lnTo>
                    <a:lnTo>
                      <a:pt x="291" y="0"/>
                    </a:lnTo>
                    <a:lnTo>
                      <a:pt x="286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83" name="Freeform 483"/>
              <p:cNvSpPr>
                <a:spLocks/>
              </p:cNvSpPr>
              <p:nvPr/>
            </p:nvSpPr>
            <p:spPr bwMode="auto">
              <a:xfrm>
                <a:off x="2741" y="2969"/>
                <a:ext cx="288" cy="268"/>
              </a:xfrm>
              <a:custGeom>
                <a:avLst/>
                <a:gdLst>
                  <a:gd name="T0" fmla="*/ 285 w 288"/>
                  <a:gd name="T1" fmla="*/ 0 h 268"/>
                  <a:gd name="T2" fmla="*/ 285 w 288"/>
                  <a:gd name="T3" fmla="*/ 1 h 268"/>
                  <a:gd name="T4" fmla="*/ 0 w 288"/>
                  <a:gd name="T5" fmla="*/ 263 h 268"/>
                  <a:gd name="T6" fmla="*/ 0 w 288"/>
                  <a:gd name="T7" fmla="*/ 266 h 268"/>
                  <a:gd name="T8" fmla="*/ 3 w 288"/>
                  <a:gd name="T9" fmla="*/ 266 h 268"/>
                  <a:gd name="T10" fmla="*/ 3 w 288"/>
                  <a:gd name="T11" fmla="*/ 268 h 268"/>
                  <a:gd name="T12" fmla="*/ 288 w 288"/>
                  <a:gd name="T13" fmla="*/ 6 h 268"/>
                  <a:gd name="T14" fmla="*/ 288 w 288"/>
                  <a:gd name="T15" fmla="*/ 0 h 268"/>
                  <a:gd name="T16" fmla="*/ 285 w 288"/>
                  <a:gd name="T17" fmla="*/ 0 h 26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88"/>
                  <a:gd name="T28" fmla="*/ 0 h 268"/>
                  <a:gd name="T29" fmla="*/ 288 w 288"/>
                  <a:gd name="T30" fmla="*/ 268 h 26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88" h="268">
                    <a:moveTo>
                      <a:pt x="285" y="0"/>
                    </a:moveTo>
                    <a:lnTo>
                      <a:pt x="285" y="1"/>
                    </a:lnTo>
                    <a:lnTo>
                      <a:pt x="0" y="263"/>
                    </a:lnTo>
                    <a:lnTo>
                      <a:pt x="0" y="266"/>
                    </a:lnTo>
                    <a:lnTo>
                      <a:pt x="3" y="266"/>
                    </a:lnTo>
                    <a:lnTo>
                      <a:pt x="3" y="268"/>
                    </a:lnTo>
                    <a:lnTo>
                      <a:pt x="288" y="6"/>
                    </a:lnTo>
                    <a:lnTo>
                      <a:pt x="288" y="0"/>
                    </a:lnTo>
                    <a:lnTo>
                      <a:pt x="285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84" name="Freeform 484"/>
              <p:cNvSpPr>
                <a:spLocks/>
              </p:cNvSpPr>
              <p:nvPr/>
            </p:nvSpPr>
            <p:spPr bwMode="auto">
              <a:xfrm>
                <a:off x="2773" y="3014"/>
                <a:ext cx="256" cy="240"/>
              </a:xfrm>
              <a:custGeom>
                <a:avLst/>
                <a:gdLst>
                  <a:gd name="T0" fmla="*/ 255 w 256"/>
                  <a:gd name="T1" fmla="*/ 0 h 240"/>
                  <a:gd name="T2" fmla="*/ 255 w 256"/>
                  <a:gd name="T3" fmla="*/ 2 h 240"/>
                  <a:gd name="T4" fmla="*/ 0 w 256"/>
                  <a:gd name="T5" fmla="*/ 235 h 240"/>
                  <a:gd name="T6" fmla="*/ 0 w 256"/>
                  <a:gd name="T7" fmla="*/ 238 h 240"/>
                  <a:gd name="T8" fmla="*/ 4 w 256"/>
                  <a:gd name="T9" fmla="*/ 238 h 240"/>
                  <a:gd name="T10" fmla="*/ 4 w 256"/>
                  <a:gd name="T11" fmla="*/ 240 h 240"/>
                  <a:gd name="T12" fmla="*/ 256 w 256"/>
                  <a:gd name="T13" fmla="*/ 8 h 240"/>
                  <a:gd name="T14" fmla="*/ 256 w 256"/>
                  <a:gd name="T15" fmla="*/ 0 h 240"/>
                  <a:gd name="T16" fmla="*/ 255 w 256"/>
                  <a:gd name="T17" fmla="*/ 0 h 24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56"/>
                  <a:gd name="T28" fmla="*/ 0 h 240"/>
                  <a:gd name="T29" fmla="*/ 256 w 256"/>
                  <a:gd name="T30" fmla="*/ 240 h 24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56" h="240">
                    <a:moveTo>
                      <a:pt x="255" y="0"/>
                    </a:moveTo>
                    <a:lnTo>
                      <a:pt x="255" y="2"/>
                    </a:lnTo>
                    <a:lnTo>
                      <a:pt x="0" y="235"/>
                    </a:lnTo>
                    <a:lnTo>
                      <a:pt x="0" y="238"/>
                    </a:lnTo>
                    <a:lnTo>
                      <a:pt x="4" y="238"/>
                    </a:lnTo>
                    <a:lnTo>
                      <a:pt x="4" y="240"/>
                    </a:lnTo>
                    <a:lnTo>
                      <a:pt x="256" y="8"/>
                    </a:lnTo>
                    <a:lnTo>
                      <a:pt x="256" y="0"/>
                    </a:lnTo>
                    <a:lnTo>
                      <a:pt x="255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85" name="Freeform 485"/>
              <p:cNvSpPr>
                <a:spLocks/>
              </p:cNvSpPr>
              <p:nvPr/>
            </p:nvSpPr>
            <p:spPr bwMode="auto">
              <a:xfrm>
                <a:off x="2806" y="3062"/>
                <a:ext cx="223" cy="209"/>
              </a:xfrm>
              <a:custGeom>
                <a:avLst/>
                <a:gdLst>
                  <a:gd name="T0" fmla="*/ 222 w 223"/>
                  <a:gd name="T1" fmla="*/ 0 h 209"/>
                  <a:gd name="T2" fmla="*/ 222 w 223"/>
                  <a:gd name="T3" fmla="*/ 1 h 209"/>
                  <a:gd name="T4" fmla="*/ 0 w 223"/>
                  <a:gd name="T5" fmla="*/ 205 h 209"/>
                  <a:gd name="T6" fmla="*/ 0 w 223"/>
                  <a:gd name="T7" fmla="*/ 208 h 209"/>
                  <a:gd name="T8" fmla="*/ 3 w 223"/>
                  <a:gd name="T9" fmla="*/ 208 h 209"/>
                  <a:gd name="T10" fmla="*/ 3 w 223"/>
                  <a:gd name="T11" fmla="*/ 209 h 209"/>
                  <a:gd name="T12" fmla="*/ 223 w 223"/>
                  <a:gd name="T13" fmla="*/ 8 h 209"/>
                  <a:gd name="T14" fmla="*/ 223 w 223"/>
                  <a:gd name="T15" fmla="*/ 0 h 209"/>
                  <a:gd name="T16" fmla="*/ 222 w 223"/>
                  <a:gd name="T17" fmla="*/ 0 h 20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23"/>
                  <a:gd name="T28" fmla="*/ 0 h 209"/>
                  <a:gd name="T29" fmla="*/ 223 w 223"/>
                  <a:gd name="T30" fmla="*/ 209 h 209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23" h="209">
                    <a:moveTo>
                      <a:pt x="222" y="0"/>
                    </a:moveTo>
                    <a:lnTo>
                      <a:pt x="222" y="1"/>
                    </a:lnTo>
                    <a:lnTo>
                      <a:pt x="0" y="205"/>
                    </a:lnTo>
                    <a:lnTo>
                      <a:pt x="0" y="208"/>
                    </a:lnTo>
                    <a:lnTo>
                      <a:pt x="3" y="208"/>
                    </a:lnTo>
                    <a:lnTo>
                      <a:pt x="3" y="209"/>
                    </a:lnTo>
                    <a:lnTo>
                      <a:pt x="223" y="8"/>
                    </a:lnTo>
                    <a:lnTo>
                      <a:pt x="223" y="0"/>
                    </a:lnTo>
                    <a:lnTo>
                      <a:pt x="222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86" name="Freeform 486"/>
              <p:cNvSpPr>
                <a:spLocks/>
              </p:cNvSpPr>
              <p:nvPr/>
            </p:nvSpPr>
            <p:spPr bwMode="auto">
              <a:xfrm>
                <a:off x="2848" y="3107"/>
                <a:ext cx="181" cy="168"/>
              </a:xfrm>
              <a:custGeom>
                <a:avLst/>
                <a:gdLst>
                  <a:gd name="T0" fmla="*/ 180 w 181"/>
                  <a:gd name="T1" fmla="*/ 0 h 168"/>
                  <a:gd name="T2" fmla="*/ 180 w 181"/>
                  <a:gd name="T3" fmla="*/ 2 h 168"/>
                  <a:gd name="T4" fmla="*/ 0 w 181"/>
                  <a:gd name="T5" fmla="*/ 168 h 168"/>
                  <a:gd name="T6" fmla="*/ 7 w 181"/>
                  <a:gd name="T7" fmla="*/ 164 h 168"/>
                  <a:gd name="T8" fmla="*/ 7 w 181"/>
                  <a:gd name="T9" fmla="*/ 163 h 168"/>
                  <a:gd name="T10" fmla="*/ 14 w 181"/>
                  <a:gd name="T11" fmla="*/ 161 h 168"/>
                  <a:gd name="T12" fmla="*/ 14 w 181"/>
                  <a:gd name="T13" fmla="*/ 160 h 168"/>
                  <a:gd name="T14" fmla="*/ 17 w 181"/>
                  <a:gd name="T15" fmla="*/ 160 h 168"/>
                  <a:gd name="T16" fmla="*/ 17 w 181"/>
                  <a:gd name="T17" fmla="*/ 158 h 168"/>
                  <a:gd name="T18" fmla="*/ 181 w 181"/>
                  <a:gd name="T19" fmla="*/ 8 h 168"/>
                  <a:gd name="T20" fmla="*/ 181 w 181"/>
                  <a:gd name="T21" fmla="*/ 0 h 168"/>
                  <a:gd name="T22" fmla="*/ 180 w 181"/>
                  <a:gd name="T23" fmla="*/ 0 h 168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181"/>
                  <a:gd name="T37" fmla="*/ 0 h 168"/>
                  <a:gd name="T38" fmla="*/ 181 w 181"/>
                  <a:gd name="T39" fmla="*/ 168 h 168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181" h="168">
                    <a:moveTo>
                      <a:pt x="180" y="0"/>
                    </a:moveTo>
                    <a:lnTo>
                      <a:pt x="180" y="2"/>
                    </a:lnTo>
                    <a:lnTo>
                      <a:pt x="0" y="168"/>
                    </a:lnTo>
                    <a:lnTo>
                      <a:pt x="7" y="164"/>
                    </a:lnTo>
                    <a:lnTo>
                      <a:pt x="7" y="163"/>
                    </a:lnTo>
                    <a:lnTo>
                      <a:pt x="14" y="161"/>
                    </a:lnTo>
                    <a:lnTo>
                      <a:pt x="14" y="160"/>
                    </a:lnTo>
                    <a:lnTo>
                      <a:pt x="17" y="160"/>
                    </a:lnTo>
                    <a:lnTo>
                      <a:pt x="17" y="158"/>
                    </a:lnTo>
                    <a:lnTo>
                      <a:pt x="181" y="8"/>
                    </a:lnTo>
                    <a:lnTo>
                      <a:pt x="181" y="0"/>
                    </a:lnTo>
                    <a:lnTo>
                      <a:pt x="18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87" name="Freeform 487"/>
              <p:cNvSpPr>
                <a:spLocks/>
              </p:cNvSpPr>
              <p:nvPr/>
            </p:nvSpPr>
            <p:spPr bwMode="auto">
              <a:xfrm>
                <a:off x="2970" y="3155"/>
                <a:ext cx="59" cy="55"/>
              </a:xfrm>
              <a:custGeom>
                <a:avLst/>
                <a:gdLst>
                  <a:gd name="T0" fmla="*/ 58 w 59"/>
                  <a:gd name="T1" fmla="*/ 0 h 55"/>
                  <a:gd name="T2" fmla="*/ 58 w 59"/>
                  <a:gd name="T3" fmla="*/ 1 h 55"/>
                  <a:gd name="T4" fmla="*/ 0 w 59"/>
                  <a:gd name="T5" fmla="*/ 55 h 55"/>
                  <a:gd name="T6" fmla="*/ 6 w 59"/>
                  <a:gd name="T7" fmla="*/ 52 h 55"/>
                  <a:gd name="T8" fmla="*/ 6 w 59"/>
                  <a:gd name="T9" fmla="*/ 50 h 55"/>
                  <a:gd name="T10" fmla="*/ 13 w 59"/>
                  <a:gd name="T11" fmla="*/ 49 h 55"/>
                  <a:gd name="T12" fmla="*/ 13 w 59"/>
                  <a:gd name="T13" fmla="*/ 47 h 55"/>
                  <a:gd name="T14" fmla="*/ 17 w 59"/>
                  <a:gd name="T15" fmla="*/ 47 h 55"/>
                  <a:gd name="T16" fmla="*/ 17 w 59"/>
                  <a:gd name="T17" fmla="*/ 45 h 55"/>
                  <a:gd name="T18" fmla="*/ 59 w 59"/>
                  <a:gd name="T19" fmla="*/ 8 h 55"/>
                  <a:gd name="T20" fmla="*/ 59 w 59"/>
                  <a:gd name="T21" fmla="*/ 0 h 55"/>
                  <a:gd name="T22" fmla="*/ 58 w 59"/>
                  <a:gd name="T23" fmla="*/ 0 h 55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59"/>
                  <a:gd name="T37" fmla="*/ 0 h 55"/>
                  <a:gd name="T38" fmla="*/ 59 w 59"/>
                  <a:gd name="T39" fmla="*/ 55 h 55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59" h="55">
                    <a:moveTo>
                      <a:pt x="58" y="0"/>
                    </a:moveTo>
                    <a:lnTo>
                      <a:pt x="58" y="1"/>
                    </a:lnTo>
                    <a:lnTo>
                      <a:pt x="0" y="55"/>
                    </a:lnTo>
                    <a:lnTo>
                      <a:pt x="6" y="52"/>
                    </a:lnTo>
                    <a:lnTo>
                      <a:pt x="6" y="50"/>
                    </a:lnTo>
                    <a:lnTo>
                      <a:pt x="13" y="49"/>
                    </a:lnTo>
                    <a:lnTo>
                      <a:pt x="13" y="47"/>
                    </a:lnTo>
                    <a:lnTo>
                      <a:pt x="17" y="47"/>
                    </a:lnTo>
                    <a:lnTo>
                      <a:pt x="17" y="45"/>
                    </a:lnTo>
                    <a:lnTo>
                      <a:pt x="59" y="8"/>
                    </a:lnTo>
                    <a:lnTo>
                      <a:pt x="59" y="0"/>
                    </a:lnTo>
                    <a:lnTo>
                      <a:pt x="58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88" name="Freeform 488"/>
              <p:cNvSpPr>
                <a:spLocks/>
              </p:cNvSpPr>
              <p:nvPr/>
            </p:nvSpPr>
            <p:spPr bwMode="auto">
              <a:xfrm>
                <a:off x="2932" y="2918"/>
                <a:ext cx="97" cy="90"/>
              </a:xfrm>
              <a:custGeom>
                <a:avLst/>
                <a:gdLst>
                  <a:gd name="T0" fmla="*/ 0 w 97"/>
                  <a:gd name="T1" fmla="*/ 0 h 90"/>
                  <a:gd name="T2" fmla="*/ 97 w 97"/>
                  <a:gd name="T3" fmla="*/ 90 h 90"/>
                  <a:gd name="T4" fmla="*/ 97 w 97"/>
                  <a:gd name="T5" fmla="*/ 82 h 90"/>
                  <a:gd name="T6" fmla="*/ 96 w 97"/>
                  <a:gd name="T7" fmla="*/ 82 h 90"/>
                  <a:gd name="T8" fmla="*/ 17 w 97"/>
                  <a:gd name="T9" fmla="*/ 8 h 90"/>
                  <a:gd name="T10" fmla="*/ 14 w 97"/>
                  <a:gd name="T11" fmla="*/ 8 h 90"/>
                  <a:gd name="T12" fmla="*/ 14 w 97"/>
                  <a:gd name="T13" fmla="*/ 6 h 90"/>
                  <a:gd name="T14" fmla="*/ 10 w 97"/>
                  <a:gd name="T15" fmla="*/ 6 h 90"/>
                  <a:gd name="T16" fmla="*/ 9 w 97"/>
                  <a:gd name="T17" fmla="*/ 3 h 90"/>
                  <a:gd name="T18" fmla="*/ 5 w 97"/>
                  <a:gd name="T19" fmla="*/ 3 h 90"/>
                  <a:gd name="T20" fmla="*/ 5 w 97"/>
                  <a:gd name="T21" fmla="*/ 2 h 90"/>
                  <a:gd name="T22" fmla="*/ 2 w 97"/>
                  <a:gd name="T23" fmla="*/ 2 h 90"/>
                  <a:gd name="T24" fmla="*/ 2 w 97"/>
                  <a:gd name="T25" fmla="*/ 0 h 90"/>
                  <a:gd name="T26" fmla="*/ 0 w 97"/>
                  <a:gd name="T27" fmla="*/ 0 h 90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97"/>
                  <a:gd name="T43" fmla="*/ 0 h 90"/>
                  <a:gd name="T44" fmla="*/ 97 w 97"/>
                  <a:gd name="T45" fmla="*/ 90 h 90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97" h="90">
                    <a:moveTo>
                      <a:pt x="0" y="0"/>
                    </a:moveTo>
                    <a:lnTo>
                      <a:pt x="97" y="90"/>
                    </a:lnTo>
                    <a:lnTo>
                      <a:pt x="97" y="82"/>
                    </a:lnTo>
                    <a:lnTo>
                      <a:pt x="96" y="82"/>
                    </a:lnTo>
                    <a:lnTo>
                      <a:pt x="17" y="8"/>
                    </a:lnTo>
                    <a:lnTo>
                      <a:pt x="14" y="8"/>
                    </a:lnTo>
                    <a:lnTo>
                      <a:pt x="14" y="6"/>
                    </a:lnTo>
                    <a:lnTo>
                      <a:pt x="10" y="6"/>
                    </a:lnTo>
                    <a:lnTo>
                      <a:pt x="9" y="3"/>
                    </a:lnTo>
                    <a:lnTo>
                      <a:pt x="5" y="3"/>
                    </a:lnTo>
                    <a:lnTo>
                      <a:pt x="5" y="2"/>
                    </a:lnTo>
                    <a:lnTo>
                      <a:pt x="2" y="2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89" name="Freeform 489"/>
              <p:cNvSpPr>
                <a:spLocks/>
              </p:cNvSpPr>
              <p:nvPr/>
            </p:nvSpPr>
            <p:spPr bwMode="auto">
              <a:xfrm>
                <a:off x="2826" y="2866"/>
                <a:ext cx="203" cy="189"/>
              </a:xfrm>
              <a:custGeom>
                <a:avLst/>
                <a:gdLst>
                  <a:gd name="T0" fmla="*/ 2 w 203"/>
                  <a:gd name="T1" fmla="*/ 0 h 189"/>
                  <a:gd name="T2" fmla="*/ 2 w 203"/>
                  <a:gd name="T3" fmla="*/ 2 h 189"/>
                  <a:gd name="T4" fmla="*/ 0 w 203"/>
                  <a:gd name="T5" fmla="*/ 2 h 189"/>
                  <a:gd name="T6" fmla="*/ 203 w 203"/>
                  <a:gd name="T7" fmla="*/ 189 h 189"/>
                  <a:gd name="T8" fmla="*/ 203 w 203"/>
                  <a:gd name="T9" fmla="*/ 181 h 189"/>
                  <a:gd name="T10" fmla="*/ 202 w 203"/>
                  <a:gd name="T11" fmla="*/ 181 h 189"/>
                  <a:gd name="T12" fmla="*/ 7 w 203"/>
                  <a:gd name="T13" fmla="*/ 0 h 189"/>
                  <a:gd name="T14" fmla="*/ 2 w 203"/>
                  <a:gd name="T15" fmla="*/ 0 h 189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03"/>
                  <a:gd name="T25" fmla="*/ 0 h 189"/>
                  <a:gd name="T26" fmla="*/ 203 w 203"/>
                  <a:gd name="T27" fmla="*/ 189 h 189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03" h="189">
                    <a:moveTo>
                      <a:pt x="2" y="0"/>
                    </a:moveTo>
                    <a:lnTo>
                      <a:pt x="2" y="2"/>
                    </a:lnTo>
                    <a:lnTo>
                      <a:pt x="0" y="2"/>
                    </a:lnTo>
                    <a:lnTo>
                      <a:pt x="203" y="189"/>
                    </a:lnTo>
                    <a:lnTo>
                      <a:pt x="203" y="181"/>
                    </a:lnTo>
                    <a:lnTo>
                      <a:pt x="202" y="181"/>
                    </a:lnTo>
                    <a:lnTo>
                      <a:pt x="7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90" name="Freeform 490"/>
              <p:cNvSpPr>
                <a:spLocks/>
              </p:cNvSpPr>
              <p:nvPr/>
            </p:nvSpPr>
            <p:spPr bwMode="auto">
              <a:xfrm>
                <a:off x="2794" y="2883"/>
                <a:ext cx="235" cy="220"/>
              </a:xfrm>
              <a:custGeom>
                <a:avLst/>
                <a:gdLst>
                  <a:gd name="T0" fmla="*/ 1 w 235"/>
                  <a:gd name="T1" fmla="*/ 0 h 220"/>
                  <a:gd name="T2" fmla="*/ 1 w 235"/>
                  <a:gd name="T3" fmla="*/ 2 h 220"/>
                  <a:gd name="T4" fmla="*/ 0 w 235"/>
                  <a:gd name="T5" fmla="*/ 2 h 220"/>
                  <a:gd name="T6" fmla="*/ 235 w 235"/>
                  <a:gd name="T7" fmla="*/ 220 h 220"/>
                  <a:gd name="T8" fmla="*/ 235 w 235"/>
                  <a:gd name="T9" fmla="*/ 212 h 220"/>
                  <a:gd name="T10" fmla="*/ 234 w 235"/>
                  <a:gd name="T11" fmla="*/ 212 h 220"/>
                  <a:gd name="T12" fmla="*/ 6 w 235"/>
                  <a:gd name="T13" fmla="*/ 0 h 220"/>
                  <a:gd name="T14" fmla="*/ 1 w 235"/>
                  <a:gd name="T15" fmla="*/ 0 h 22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35"/>
                  <a:gd name="T25" fmla="*/ 0 h 220"/>
                  <a:gd name="T26" fmla="*/ 235 w 235"/>
                  <a:gd name="T27" fmla="*/ 220 h 22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35" h="220">
                    <a:moveTo>
                      <a:pt x="1" y="0"/>
                    </a:moveTo>
                    <a:lnTo>
                      <a:pt x="1" y="2"/>
                    </a:lnTo>
                    <a:lnTo>
                      <a:pt x="0" y="2"/>
                    </a:lnTo>
                    <a:lnTo>
                      <a:pt x="235" y="220"/>
                    </a:lnTo>
                    <a:lnTo>
                      <a:pt x="235" y="212"/>
                    </a:lnTo>
                    <a:lnTo>
                      <a:pt x="234" y="212"/>
                    </a:lnTo>
                    <a:lnTo>
                      <a:pt x="6" y="0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91" name="Freeform 491"/>
              <p:cNvSpPr>
                <a:spLocks/>
              </p:cNvSpPr>
              <p:nvPr/>
            </p:nvSpPr>
            <p:spPr bwMode="auto">
              <a:xfrm>
                <a:off x="2761" y="2901"/>
                <a:ext cx="268" cy="249"/>
              </a:xfrm>
              <a:custGeom>
                <a:avLst/>
                <a:gdLst>
                  <a:gd name="T0" fmla="*/ 2 w 268"/>
                  <a:gd name="T1" fmla="*/ 0 h 249"/>
                  <a:gd name="T2" fmla="*/ 2 w 268"/>
                  <a:gd name="T3" fmla="*/ 1 h 249"/>
                  <a:gd name="T4" fmla="*/ 0 w 268"/>
                  <a:gd name="T5" fmla="*/ 1 h 249"/>
                  <a:gd name="T6" fmla="*/ 268 w 268"/>
                  <a:gd name="T7" fmla="*/ 249 h 249"/>
                  <a:gd name="T8" fmla="*/ 268 w 268"/>
                  <a:gd name="T9" fmla="*/ 241 h 249"/>
                  <a:gd name="T10" fmla="*/ 267 w 268"/>
                  <a:gd name="T11" fmla="*/ 241 h 249"/>
                  <a:gd name="T12" fmla="*/ 7 w 268"/>
                  <a:gd name="T13" fmla="*/ 0 h 249"/>
                  <a:gd name="T14" fmla="*/ 2 w 268"/>
                  <a:gd name="T15" fmla="*/ 0 h 249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68"/>
                  <a:gd name="T25" fmla="*/ 0 h 249"/>
                  <a:gd name="T26" fmla="*/ 268 w 268"/>
                  <a:gd name="T27" fmla="*/ 249 h 249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68" h="249">
                    <a:moveTo>
                      <a:pt x="2" y="0"/>
                    </a:moveTo>
                    <a:lnTo>
                      <a:pt x="2" y="1"/>
                    </a:lnTo>
                    <a:lnTo>
                      <a:pt x="0" y="1"/>
                    </a:lnTo>
                    <a:lnTo>
                      <a:pt x="268" y="249"/>
                    </a:lnTo>
                    <a:lnTo>
                      <a:pt x="268" y="241"/>
                    </a:lnTo>
                    <a:lnTo>
                      <a:pt x="267" y="241"/>
                    </a:lnTo>
                    <a:lnTo>
                      <a:pt x="7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92" name="Freeform 492"/>
              <p:cNvSpPr>
                <a:spLocks/>
              </p:cNvSpPr>
              <p:nvPr/>
            </p:nvSpPr>
            <p:spPr bwMode="auto">
              <a:xfrm>
                <a:off x="2729" y="2918"/>
                <a:ext cx="292" cy="267"/>
              </a:xfrm>
              <a:custGeom>
                <a:avLst/>
                <a:gdLst>
                  <a:gd name="T0" fmla="*/ 1 w 292"/>
                  <a:gd name="T1" fmla="*/ 0 h 267"/>
                  <a:gd name="T2" fmla="*/ 1 w 292"/>
                  <a:gd name="T3" fmla="*/ 2 h 267"/>
                  <a:gd name="T4" fmla="*/ 0 w 292"/>
                  <a:gd name="T5" fmla="*/ 2 h 267"/>
                  <a:gd name="T6" fmla="*/ 285 w 292"/>
                  <a:gd name="T7" fmla="*/ 267 h 267"/>
                  <a:gd name="T8" fmla="*/ 290 w 292"/>
                  <a:gd name="T9" fmla="*/ 267 h 267"/>
                  <a:gd name="T10" fmla="*/ 290 w 292"/>
                  <a:gd name="T11" fmla="*/ 265 h 267"/>
                  <a:gd name="T12" fmla="*/ 292 w 292"/>
                  <a:gd name="T13" fmla="*/ 265 h 267"/>
                  <a:gd name="T14" fmla="*/ 7 w 292"/>
                  <a:gd name="T15" fmla="*/ 0 h 267"/>
                  <a:gd name="T16" fmla="*/ 1 w 292"/>
                  <a:gd name="T17" fmla="*/ 0 h 267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2"/>
                  <a:gd name="T28" fmla="*/ 0 h 267"/>
                  <a:gd name="T29" fmla="*/ 292 w 292"/>
                  <a:gd name="T30" fmla="*/ 267 h 267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2" h="267">
                    <a:moveTo>
                      <a:pt x="1" y="0"/>
                    </a:moveTo>
                    <a:lnTo>
                      <a:pt x="1" y="2"/>
                    </a:lnTo>
                    <a:lnTo>
                      <a:pt x="0" y="2"/>
                    </a:lnTo>
                    <a:lnTo>
                      <a:pt x="285" y="267"/>
                    </a:lnTo>
                    <a:lnTo>
                      <a:pt x="290" y="267"/>
                    </a:lnTo>
                    <a:lnTo>
                      <a:pt x="290" y="265"/>
                    </a:lnTo>
                    <a:lnTo>
                      <a:pt x="292" y="265"/>
                    </a:lnTo>
                    <a:lnTo>
                      <a:pt x="7" y="0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93" name="Freeform 493"/>
              <p:cNvSpPr>
                <a:spLocks/>
              </p:cNvSpPr>
              <p:nvPr/>
            </p:nvSpPr>
            <p:spPr bwMode="auto">
              <a:xfrm>
                <a:off x="2696" y="2935"/>
                <a:ext cx="292" cy="267"/>
              </a:xfrm>
              <a:custGeom>
                <a:avLst/>
                <a:gdLst>
                  <a:gd name="T0" fmla="*/ 4 w 292"/>
                  <a:gd name="T1" fmla="*/ 0 h 267"/>
                  <a:gd name="T2" fmla="*/ 4 w 292"/>
                  <a:gd name="T3" fmla="*/ 2 h 267"/>
                  <a:gd name="T4" fmla="*/ 0 w 292"/>
                  <a:gd name="T5" fmla="*/ 2 h 267"/>
                  <a:gd name="T6" fmla="*/ 286 w 292"/>
                  <a:gd name="T7" fmla="*/ 267 h 267"/>
                  <a:gd name="T8" fmla="*/ 291 w 292"/>
                  <a:gd name="T9" fmla="*/ 267 h 267"/>
                  <a:gd name="T10" fmla="*/ 291 w 292"/>
                  <a:gd name="T11" fmla="*/ 265 h 267"/>
                  <a:gd name="T12" fmla="*/ 292 w 292"/>
                  <a:gd name="T13" fmla="*/ 265 h 267"/>
                  <a:gd name="T14" fmla="*/ 7 w 292"/>
                  <a:gd name="T15" fmla="*/ 0 h 267"/>
                  <a:gd name="T16" fmla="*/ 4 w 292"/>
                  <a:gd name="T17" fmla="*/ 0 h 267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2"/>
                  <a:gd name="T28" fmla="*/ 0 h 267"/>
                  <a:gd name="T29" fmla="*/ 292 w 292"/>
                  <a:gd name="T30" fmla="*/ 267 h 267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2" h="267">
                    <a:moveTo>
                      <a:pt x="4" y="0"/>
                    </a:moveTo>
                    <a:lnTo>
                      <a:pt x="4" y="2"/>
                    </a:lnTo>
                    <a:lnTo>
                      <a:pt x="0" y="2"/>
                    </a:lnTo>
                    <a:lnTo>
                      <a:pt x="286" y="267"/>
                    </a:lnTo>
                    <a:lnTo>
                      <a:pt x="291" y="267"/>
                    </a:lnTo>
                    <a:lnTo>
                      <a:pt x="291" y="265"/>
                    </a:lnTo>
                    <a:lnTo>
                      <a:pt x="292" y="265"/>
                    </a:lnTo>
                    <a:lnTo>
                      <a:pt x="7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94" name="Freeform 494"/>
              <p:cNvSpPr>
                <a:spLocks/>
              </p:cNvSpPr>
              <p:nvPr/>
            </p:nvSpPr>
            <p:spPr bwMode="auto">
              <a:xfrm>
                <a:off x="2665" y="2951"/>
                <a:ext cx="291" cy="268"/>
              </a:xfrm>
              <a:custGeom>
                <a:avLst/>
                <a:gdLst>
                  <a:gd name="T0" fmla="*/ 4 w 291"/>
                  <a:gd name="T1" fmla="*/ 0 h 268"/>
                  <a:gd name="T2" fmla="*/ 4 w 291"/>
                  <a:gd name="T3" fmla="*/ 2 h 268"/>
                  <a:gd name="T4" fmla="*/ 0 w 291"/>
                  <a:gd name="T5" fmla="*/ 3 h 268"/>
                  <a:gd name="T6" fmla="*/ 286 w 291"/>
                  <a:gd name="T7" fmla="*/ 268 h 268"/>
                  <a:gd name="T8" fmla="*/ 291 w 291"/>
                  <a:gd name="T9" fmla="*/ 267 h 268"/>
                  <a:gd name="T10" fmla="*/ 291 w 291"/>
                  <a:gd name="T11" fmla="*/ 264 h 268"/>
                  <a:gd name="T12" fmla="*/ 289 w 291"/>
                  <a:gd name="T13" fmla="*/ 264 h 268"/>
                  <a:gd name="T14" fmla="*/ 6 w 291"/>
                  <a:gd name="T15" fmla="*/ 0 h 268"/>
                  <a:gd name="T16" fmla="*/ 4 w 291"/>
                  <a:gd name="T17" fmla="*/ 0 h 26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1"/>
                  <a:gd name="T28" fmla="*/ 0 h 268"/>
                  <a:gd name="T29" fmla="*/ 291 w 291"/>
                  <a:gd name="T30" fmla="*/ 268 h 26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1" h="268">
                    <a:moveTo>
                      <a:pt x="4" y="0"/>
                    </a:moveTo>
                    <a:lnTo>
                      <a:pt x="4" y="2"/>
                    </a:lnTo>
                    <a:lnTo>
                      <a:pt x="0" y="3"/>
                    </a:lnTo>
                    <a:lnTo>
                      <a:pt x="286" y="268"/>
                    </a:lnTo>
                    <a:lnTo>
                      <a:pt x="291" y="267"/>
                    </a:lnTo>
                    <a:lnTo>
                      <a:pt x="291" y="264"/>
                    </a:lnTo>
                    <a:lnTo>
                      <a:pt x="289" y="264"/>
                    </a:lnTo>
                    <a:lnTo>
                      <a:pt x="6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95" name="Freeform 495"/>
              <p:cNvSpPr>
                <a:spLocks/>
              </p:cNvSpPr>
              <p:nvPr/>
            </p:nvSpPr>
            <p:spPr bwMode="auto">
              <a:xfrm>
                <a:off x="2636" y="2969"/>
                <a:ext cx="289" cy="266"/>
              </a:xfrm>
              <a:custGeom>
                <a:avLst/>
                <a:gdLst>
                  <a:gd name="T0" fmla="*/ 0 w 289"/>
                  <a:gd name="T1" fmla="*/ 0 h 266"/>
                  <a:gd name="T2" fmla="*/ 0 w 289"/>
                  <a:gd name="T3" fmla="*/ 6 h 266"/>
                  <a:gd name="T4" fmla="*/ 2 w 289"/>
                  <a:gd name="T5" fmla="*/ 6 h 266"/>
                  <a:gd name="T6" fmla="*/ 282 w 289"/>
                  <a:gd name="T7" fmla="*/ 266 h 266"/>
                  <a:gd name="T8" fmla="*/ 288 w 289"/>
                  <a:gd name="T9" fmla="*/ 266 h 266"/>
                  <a:gd name="T10" fmla="*/ 288 w 289"/>
                  <a:gd name="T11" fmla="*/ 265 h 266"/>
                  <a:gd name="T12" fmla="*/ 289 w 289"/>
                  <a:gd name="T13" fmla="*/ 265 h 266"/>
                  <a:gd name="T14" fmla="*/ 4 w 289"/>
                  <a:gd name="T15" fmla="*/ 0 h 266"/>
                  <a:gd name="T16" fmla="*/ 0 w 289"/>
                  <a:gd name="T17" fmla="*/ 0 h 26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89"/>
                  <a:gd name="T28" fmla="*/ 0 h 266"/>
                  <a:gd name="T29" fmla="*/ 289 w 289"/>
                  <a:gd name="T30" fmla="*/ 266 h 26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89" h="266">
                    <a:moveTo>
                      <a:pt x="0" y="0"/>
                    </a:moveTo>
                    <a:lnTo>
                      <a:pt x="0" y="6"/>
                    </a:lnTo>
                    <a:lnTo>
                      <a:pt x="2" y="6"/>
                    </a:lnTo>
                    <a:lnTo>
                      <a:pt x="282" y="266"/>
                    </a:lnTo>
                    <a:lnTo>
                      <a:pt x="288" y="266"/>
                    </a:lnTo>
                    <a:lnTo>
                      <a:pt x="288" y="265"/>
                    </a:lnTo>
                    <a:lnTo>
                      <a:pt x="289" y="265"/>
                    </a:lnTo>
                    <a:lnTo>
                      <a:pt x="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96" name="Freeform 496"/>
              <p:cNvSpPr>
                <a:spLocks/>
              </p:cNvSpPr>
              <p:nvPr/>
            </p:nvSpPr>
            <p:spPr bwMode="auto">
              <a:xfrm>
                <a:off x="2636" y="3014"/>
                <a:ext cx="257" cy="238"/>
              </a:xfrm>
              <a:custGeom>
                <a:avLst/>
                <a:gdLst>
                  <a:gd name="T0" fmla="*/ 0 w 257"/>
                  <a:gd name="T1" fmla="*/ 0 h 238"/>
                  <a:gd name="T2" fmla="*/ 0 w 257"/>
                  <a:gd name="T3" fmla="*/ 8 h 238"/>
                  <a:gd name="T4" fmla="*/ 2 w 257"/>
                  <a:gd name="T5" fmla="*/ 8 h 238"/>
                  <a:gd name="T6" fmla="*/ 250 w 257"/>
                  <a:gd name="T7" fmla="*/ 238 h 238"/>
                  <a:gd name="T8" fmla="*/ 255 w 257"/>
                  <a:gd name="T9" fmla="*/ 238 h 238"/>
                  <a:gd name="T10" fmla="*/ 255 w 257"/>
                  <a:gd name="T11" fmla="*/ 237 h 238"/>
                  <a:gd name="T12" fmla="*/ 257 w 257"/>
                  <a:gd name="T13" fmla="*/ 237 h 238"/>
                  <a:gd name="T14" fmla="*/ 2 w 257"/>
                  <a:gd name="T15" fmla="*/ 0 h 238"/>
                  <a:gd name="T16" fmla="*/ 0 w 257"/>
                  <a:gd name="T17" fmla="*/ 0 h 23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57"/>
                  <a:gd name="T28" fmla="*/ 0 h 238"/>
                  <a:gd name="T29" fmla="*/ 257 w 257"/>
                  <a:gd name="T30" fmla="*/ 238 h 23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57" h="238">
                    <a:moveTo>
                      <a:pt x="0" y="0"/>
                    </a:moveTo>
                    <a:lnTo>
                      <a:pt x="0" y="8"/>
                    </a:lnTo>
                    <a:lnTo>
                      <a:pt x="2" y="8"/>
                    </a:lnTo>
                    <a:lnTo>
                      <a:pt x="250" y="238"/>
                    </a:lnTo>
                    <a:lnTo>
                      <a:pt x="255" y="238"/>
                    </a:lnTo>
                    <a:lnTo>
                      <a:pt x="255" y="237"/>
                    </a:lnTo>
                    <a:lnTo>
                      <a:pt x="257" y="237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97" name="Freeform 497"/>
              <p:cNvSpPr>
                <a:spLocks/>
              </p:cNvSpPr>
              <p:nvPr/>
            </p:nvSpPr>
            <p:spPr bwMode="auto">
              <a:xfrm>
                <a:off x="2636" y="3062"/>
                <a:ext cx="224" cy="208"/>
              </a:xfrm>
              <a:custGeom>
                <a:avLst/>
                <a:gdLst>
                  <a:gd name="T0" fmla="*/ 0 w 224"/>
                  <a:gd name="T1" fmla="*/ 0 h 208"/>
                  <a:gd name="T2" fmla="*/ 0 w 224"/>
                  <a:gd name="T3" fmla="*/ 8 h 208"/>
                  <a:gd name="T4" fmla="*/ 2 w 224"/>
                  <a:gd name="T5" fmla="*/ 8 h 208"/>
                  <a:gd name="T6" fmla="*/ 217 w 224"/>
                  <a:gd name="T7" fmla="*/ 208 h 208"/>
                  <a:gd name="T8" fmla="*/ 223 w 224"/>
                  <a:gd name="T9" fmla="*/ 208 h 208"/>
                  <a:gd name="T10" fmla="*/ 223 w 224"/>
                  <a:gd name="T11" fmla="*/ 206 h 208"/>
                  <a:gd name="T12" fmla="*/ 224 w 224"/>
                  <a:gd name="T13" fmla="*/ 206 h 208"/>
                  <a:gd name="T14" fmla="*/ 2 w 224"/>
                  <a:gd name="T15" fmla="*/ 0 h 208"/>
                  <a:gd name="T16" fmla="*/ 0 w 224"/>
                  <a:gd name="T17" fmla="*/ 0 h 20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24"/>
                  <a:gd name="T28" fmla="*/ 0 h 208"/>
                  <a:gd name="T29" fmla="*/ 224 w 224"/>
                  <a:gd name="T30" fmla="*/ 208 h 20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24" h="208">
                    <a:moveTo>
                      <a:pt x="0" y="0"/>
                    </a:moveTo>
                    <a:lnTo>
                      <a:pt x="0" y="8"/>
                    </a:lnTo>
                    <a:lnTo>
                      <a:pt x="2" y="8"/>
                    </a:lnTo>
                    <a:lnTo>
                      <a:pt x="217" y="208"/>
                    </a:lnTo>
                    <a:lnTo>
                      <a:pt x="223" y="208"/>
                    </a:lnTo>
                    <a:lnTo>
                      <a:pt x="223" y="206"/>
                    </a:lnTo>
                    <a:lnTo>
                      <a:pt x="224" y="206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98" name="Freeform 498"/>
              <p:cNvSpPr>
                <a:spLocks/>
              </p:cNvSpPr>
              <p:nvPr/>
            </p:nvSpPr>
            <p:spPr bwMode="auto">
              <a:xfrm>
                <a:off x="2636" y="3109"/>
                <a:ext cx="180" cy="166"/>
              </a:xfrm>
              <a:custGeom>
                <a:avLst/>
                <a:gdLst>
                  <a:gd name="T0" fmla="*/ 0 w 180"/>
                  <a:gd name="T1" fmla="*/ 0 h 166"/>
                  <a:gd name="T2" fmla="*/ 0 w 180"/>
                  <a:gd name="T3" fmla="*/ 8 h 166"/>
                  <a:gd name="T4" fmla="*/ 2 w 180"/>
                  <a:gd name="T5" fmla="*/ 8 h 166"/>
                  <a:gd name="T6" fmla="*/ 161 w 180"/>
                  <a:gd name="T7" fmla="*/ 156 h 166"/>
                  <a:gd name="T8" fmla="*/ 164 w 180"/>
                  <a:gd name="T9" fmla="*/ 156 h 166"/>
                  <a:gd name="T10" fmla="*/ 166 w 180"/>
                  <a:gd name="T11" fmla="*/ 159 h 166"/>
                  <a:gd name="T12" fmla="*/ 170 w 180"/>
                  <a:gd name="T13" fmla="*/ 159 h 166"/>
                  <a:gd name="T14" fmla="*/ 170 w 180"/>
                  <a:gd name="T15" fmla="*/ 161 h 166"/>
                  <a:gd name="T16" fmla="*/ 173 w 180"/>
                  <a:gd name="T17" fmla="*/ 161 h 166"/>
                  <a:gd name="T18" fmla="*/ 175 w 180"/>
                  <a:gd name="T19" fmla="*/ 164 h 166"/>
                  <a:gd name="T20" fmla="*/ 178 w 180"/>
                  <a:gd name="T21" fmla="*/ 164 h 166"/>
                  <a:gd name="T22" fmla="*/ 178 w 180"/>
                  <a:gd name="T23" fmla="*/ 166 h 166"/>
                  <a:gd name="T24" fmla="*/ 180 w 180"/>
                  <a:gd name="T25" fmla="*/ 166 h 166"/>
                  <a:gd name="T26" fmla="*/ 2 w 180"/>
                  <a:gd name="T27" fmla="*/ 0 h 166"/>
                  <a:gd name="T28" fmla="*/ 0 w 180"/>
                  <a:gd name="T29" fmla="*/ 0 h 16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180"/>
                  <a:gd name="T46" fmla="*/ 0 h 166"/>
                  <a:gd name="T47" fmla="*/ 180 w 180"/>
                  <a:gd name="T48" fmla="*/ 166 h 16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180" h="166">
                    <a:moveTo>
                      <a:pt x="0" y="0"/>
                    </a:moveTo>
                    <a:lnTo>
                      <a:pt x="0" y="8"/>
                    </a:lnTo>
                    <a:lnTo>
                      <a:pt x="2" y="8"/>
                    </a:lnTo>
                    <a:lnTo>
                      <a:pt x="161" y="156"/>
                    </a:lnTo>
                    <a:lnTo>
                      <a:pt x="164" y="156"/>
                    </a:lnTo>
                    <a:lnTo>
                      <a:pt x="166" y="159"/>
                    </a:lnTo>
                    <a:lnTo>
                      <a:pt x="170" y="159"/>
                    </a:lnTo>
                    <a:lnTo>
                      <a:pt x="170" y="161"/>
                    </a:lnTo>
                    <a:lnTo>
                      <a:pt x="173" y="161"/>
                    </a:lnTo>
                    <a:lnTo>
                      <a:pt x="175" y="164"/>
                    </a:lnTo>
                    <a:lnTo>
                      <a:pt x="178" y="164"/>
                    </a:lnTo>
                    <a:lnTo>
                      <a:pt x="178" y="166"/>
                    </a:lnTo>
                    <a:lnTo>
                      <a:pt x="180" y="166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99" name="Freeform 499"/>
              <p:cNvSpPr>
                <a:spLocks/>
              </p:cNvSpPr>
              <p:nvPr/>
            </p:nvSpPr>
            <p:spPr bwMode="auto">
              <a:xfrm>
                <a:off x="2636" y="3156"/>
                <a:ext cx="57" cy="52"/>
              </a:xfrm>
              <a:custGeom>
                <a:avLst/>
                <a:gdLst>
                  <a:gd name="T0" fmla="*/ 0 w 57"/>
                  <a:gd name="T1" fmla="*/ 0 h 52"/>
                  <a:gd name="T2" fmla="*/ 0 w 57"/>
                  <a:gd name="T3" fmla="*/ 8 h 52"/>
                  <a:gd name="T4" fmla="*/ 2 w 57"/>
                  <a:gd name="T5" fmla="*/ 8 h 52"/>
                  <a:gd name="T6" fmla="*/ 38 w 57"/>
                  <a:gd name="T7" fmla="*/ 43 h 52"/>
                  <a:gd name="T8" fmla="*/ 41 w 57"/>
                  <a:gd name="T9" fmla="*/ 43 h 52"/>
                  <a:gd name="T10" fmla="*/ 43 w 57"/>
                  <a:gd name="T11" fmla="*/ 46 h 52"/>
                  <a:gd name="T12" fmla="*/ 47 w 57"/>
                  <a:gd name="T13" fmla="*/ 46 h 52"/>
                  <a:gd name="T14" fmla="*/ 47 w 57"/>
                  <a:gd name="T15" fmla="*/ 48 h 52"/>
                  <a:gd name="T16" fmla="*/ 50 w 57"/>
                  <a:gd name="T17" fmla="*/ 48 h 52"/>
                  <a:gd name="T18" fmla="*/ 52 w 57"/>
                  <a:gd name="T19" fmla="*/ 51 h 52"/>
                  <a:gd name="T20" fmla="*/ 55 w 57"/>
                  <a:gd name="T21" fmla="*/ 51 h 52"/>
                  <a:gd name="T22" fmla="*/ 55 w 57"/>
                  <a:gd name="T23" fmla="*/ 52 h 52"/>
                  <a:gd name="T24" fmla="*/ 57 w 57"/>
                  <a:gd name="T25" fmla="*/ 52 h 52"/>
                  <a:gd name="T26" fmla="*/ 2 w 57"/>
                  <a:gd name="T27" fmla="*/ 0 h 52"/>
                  <a:gd name="T28" fmla="*/ 0 w 57"/>
                  <a:gd name="T29" fmla="*/ 0 h 52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57"/>
                  <a:gd name="T46" fmla="*/ 0 h 52"/>
                  <a:gd name="T47" fmla="*/ 57 w 57"/>
                  <a:gd name="T48" fmla="*/ 52 h 52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57" h="52">
                    <a:moveTo>
                      <a:pt x="0" y="0"/>
                    </a:moveTo>
                    <a:lnTo>
                      <a:pt x="0" y="8"/>
                    </a:lnTo>
                    <a:lnTo>
                      <a:pt x="2" y="8"/>
                    </a:lnTo>
                    <a:lnTo>
                      <a:pt x="38" y="43"/>
                    </a:lnTo>
                    <a:lnTo>
                      <a:pt x="41" y="43"/>
                    </a:lnTo>
                    <a:lnTo>
                      <a:pt x="43" y="46"/>
                    </a:lnTo>
                    <a:lnTo>
                      <a:pt x="47" y="46"/>
                    </a:lnTo>
                    <a:lnTo>
                      <a:pt x="47" y="48"/>
                    </a:lnTo>
                    <a:lnTo>
                      <a:pt x="50" y="48"/>
                    </a:lnTo>
                    <a:lnTo>
                      <a:pt x="52" y="51"/>
                    </a:lnTo>
                    <a:lnTo>
                      <a:pt x="55" y="51"/>
                    </a:lnTo>
                    <a:lnTo>
                      <a:pt x="55" y="52"/>
                    </a:lnTo>
                    <a:lnTo>
                      <a:pt x="57" y="52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500" name="Freeform 500"/>
              <p:cNvSpPr>
                <a:spLocks/>
              </p:cNvSpPr>
              <p:nvPr/>
            </p:nvSpPr>
            <p:spPr bwMode="auto">
              <a:xfrm>
                <a:off x="2633" y="2861"/>
                <a:ext cx="398" cy="423"/>
              </a:xfrm>
              <a:custGeom>
                <a:avLst/>
                <a:gdLst>
                  <a:gd name="T0" fmla="*/ 198 w 398"/>
                  <a:gd name="T1" fmla="*/ 423 h 423"/>
                  <a:gd name="T2" fmla="*/ 398 w 398"/>
                  <a:gd name="T3" fmla="*/ 317 h 423"/>
                  <a:gd name="T4" fmla="*/ 398 w 398"/>
                  <a:gd name="T5" fmla="*/ 106 h 423"/>
                  <a:gd name="T6" fmla="*/ 198 w 398"/>
                  <a:gd name="T7" fmla="*/ 0 h 423"/>
                  <a:gd name="T8" fmla="*/ 0 w 398"/>
                  <a:gd name="T9" fmla="*/ 106 h 423"/>
                  <a:gd name="T10" fmla="*/ 0 w 398"/>
                  <a:gd name="T11" fmla="*/ 317 h 423"/>
                  <a:gd name="T12" fmla="*/ 198 w 398"/>
                  <a:gd name="T13" fmla="*/ 423 h 423"/>
                  <a:gd name="T14" fmla="*/ 200 w 398"/>
                  <a:gd name="T15" fmla="*/ 417 h 423"/>
                  <a:gd name="T16" fmla="*/ 5 w 398"/>
                  <a:gd name="T17" fmla="*/ 313 h 423"/>
                  <a:gd name="T18" fmla="*/ 7 w 398"/>
                  <a:gd name="T19" fmla="*/ 316 h 423"/>
                  <a:gd name="T20" fmla="*/ 7 w 398"/>
                  <a:gd name="T21" fmla="*/ 108 h 423"/>
                  <a:gd name="T22" fmla="*/ 5 w 398"/>
                  <a:gd name="T23" fmla="*/ 111 h 423"/>
                  <a:gd name="T24" fmla="*/ 200 w 398"/>
                  <a:gd name="T25" fmla="*/ 7 h 423"/>
                  <a:gd name="T26" fmla="*/ 197 w 398"/>
                  <a:gd name="T27" fmla="*/ 7 h 423"/>
                  <a:gd name="T28" fmla="*/ 393 w 398"/>
                  <a:gd name="T29" fmla="*/ 111 h 423"/>
                  <a:gd name="T30" fmla="*/ 391 w 398"/>
                  <a:gd name="T31" fmla="*/ 108 h 423"/>
                  <a:gd name="T32" fmla="*/ 391 w 398"/>
                  <a:gd name="T33" fmla="*/ 316 h 423"/>
                  <a:gd name="T34" fmla="*/ 393 w 398"/>
                  <a:gd name="T35" fmla="*/ 313 h 423"/>
                  <a:gd name="T36" fmla="*/ 197 w 398"/>
                  <a:gd name="T37" fmla="*/ 417 h 423"/>
                  <a:gd name="T38" fmla="*/ 200 w 398"/>
                  <a:gd name="T39" fmla="*/ 417 h 423"/>
                  <a:gd name="T40" fmla="*/ 198 w 398"/>
                  <a:gd name="T41" fmla="*/ 423 h 423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398"/>
                  <a:gd name="T64" fmla="*/ 0 h 423"/>
                  <a:gd name="T65" fmla="*/ 398 w 398"/>
                  <a:gd name="T66" fmla="*/ 423 h 423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398" h="423">
                    <a:moveTo>
                      <a:pt x="198" y="423"/>
                    </a:moveTo>
                    <a:lnTo>
                      <a:pt x="398" y="317"/>
                    </a:lnTo>
                    <a:lnTo>
                      <a:pt x="398" y="106"/>
                    </a:lnTo>
                    <a:lnTo>
                      <a:pt x="198" y="0"/>
                    </a:lnTo>
                    <a:lnTo>
                      <a:pt x="0" y="106"/>
                    </a:lnTo>
                    <a:lnTo>
                      <a:pt x="0" y="317"/>
                    </a:lnTo>
                    <a:lnTo>
                      <a:pt x="198" y="423"/>
                    </a:lnTo>
                    <a:lnTo>
                      <a:pt x="200" y="417"/>
                    </a:lnTo>
                    <a:lnTo>
                      <a:pt x="5" y="313"/>
                    </a:lnTo>
                    <a:lnTo>
                      <a:pt x="7" y="316"/>
                    </a:lnTo>
                    <a:lnTo>
                      <a:pt x="7" y="108"/>
                    </a:lnTo>
                    <a:lnTo>
                      <a:pt x="5" y="111"/>
                    </a:lnTo>
                    <a:lnTo>
                      <a:pt x="200" y="7"/>
                    </a:lnTo>
                    <a:lnTo>
                      <a:pt x="197" y="7"/>
                    </a:lnTo>
                    <a:lnTo>
                      <a:pt x="393" y="111"/>
                    </a:lnTo>
                    <a:lnTo>
                      <a:pt x="391" y="108"/>
                    </a:lnTo>
                    <a:lnTo>
                      <a:pt x="391" y="316"/>
                    </a:lnTo>
                    <a:lnTo>
                      <a:pt x="393" y="313"/>
                    </a:lnTo>
                    <a:lnTo>
                      <a:pt x="197" y="417"/>
                    </a:lnTo>
                    <a:lnTo>
                      <a:pt x="200" y="417"/>
                    </a:lnTo>
                    <a:lnTo>
                      <a:pt x="198" y="423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501" name="Freeform 501"/>
              <p:cNvSpPr>
                <a:spLocks/>
              </p:cNvSpPr>
              <p:nvPr/>
            </p:nvSpPr>
            <p:spPr bwMode="auto">
              <a:xfrm>
                <a:off x="2243" y="2864"/>
                <a:ext cx="393" cy="420"/>
              </a:xfrm>
              <a:custGeom>
                <a:avLst/>
                <a:gdLst>
                  <a:gd name="T0" fmla="*/ 11 w 393"/>
                  <a:gd name="T1" fmla="*/ 100 h 420"/>
                  <a:gd name="T2" fmla="*/ 35 w 393"/>
                  <a:gd name="T3" fmla="*/ 89 h 420"/>
                  <a:gd name="T4" fmla="*/ 52 w 393"/>
                  <a:gd name="T5" fmla="*/ 78 h 420"/>
                  <a:gd name="T6" fmla="*/ 76 w 393"/>
                  <a:gd name="T7" fmla="*/ 67 h 420"/>
                  <a:gd name="T8" fmla="*/ 89 w 393"/>
                  <a:gd name="T9" fmla="*/ 57 h 420"/>
                  <a:gd name="T10" fmla="*/ 113 w 393"/>
                  <a:gd name="T11" fmla="*/ 46 h 420"/>
                  <a:gd name="T12" fmla="*/ 134 w 393"/>
                  <a:gd name="T13" fmla="*/ 34 h 420"/>
                  <a:gd name="T14" fmla="*/ 158 w 393"/>
                  <a:gd name="T15" fmla="*/ 23 h 420"/>
                  <a:gd name="T16" fmla="*/ 178 w 393"/>
                  <a:gd name="T17" fmla="*/ 10 h 420"/>
                  <a:gd name="T18" fmla="*/ 199 w 393"/>
                  <a:gd name="T19" fmla="*/ 0 h 420"/>
                  <a:gd name="T20" fmla="*/ 207 w 393"/>
                  <a:gd name="T21" fmla="*/ 7 h 420"/>
                  <a:gd name="T22" fmla="*/ 217 w 393"/>
                  <a:gd name="T23" fmla="*/ 10 h 420"/>
                  <a:gd name="T24" fmla="*/ 228 w 393"/>
                  <a:gd name="T25" fmla="*/ 18 h 420"/>
                  <a:gd name="T26" fmla="*/ 238 w 393"/>
                  <a:gd name="T27" fmla="*/ 21 h 420"/>
                  <a:gd name="T28" fmla="*/ 248 w 393"/>
                  <a:gd name="T29" fmla="*/ 29 h 420"/>
                  <a:gd name="T30" fmla="*/ 258 w 393"/>
                  <a:gd name="T31" fmla="*/ 32 h 420"/>
                  <a:gd name="T32" fmla="*/ 269 w 393"/>
                  <a:gd name="T33" fmla="*/ 40 h 420"/>
                  <a:gd name="T34" fmla="*/ 279 w 393"/>
                  <a:gd name="T35" fmla="*/ 43 h 420"/>
                  <a:gd name="T36" fmla="*/ 289 w 393"/>
                  <a:gd name="T37" fmla="*/ 51 h 420"/>
                  <a:gd name="T38" fmla="*/ 299 w 393"/>
                  <a:gd name="T39" fmla="*/ 54 h 420"/>
                  <a:gd name="T40" fmla="*/ 310 w 393"/>
                  <a:gd name="T41" fmla="*/ 62 h 420"/>
                  <a:gd name="T42" fmla="*/ 320 w 393"/>
                  <a:gd name="T43" fmla="*/ 65 h 420"/>
                  <a:gd name="T44" fmla="*/ 330 w 393"/>
                  <a:gd name="T45" fmla="*/ 73 h 420"/>
                  <a:gd name="T46" fmla="*/ 340 w 393"/>
                  <a:gd name="T47" fmla="*/ 76 h 420"/>
                  <a:gd name="T48" fmla="*/ 351 w 393"/>
                  <a:gd name="T49" fmla="*/ 84 h 420"/>
                  <a:gd name="T50" fmla="*/ 361 w 393"/>
                  <a:gd name="T51" fmla="*/ 87 h 420"/>
                  <a:gd name="T52" fmla="*/ 371 w 393"/>
                  <a:gd name="T53" fmla="*/ 95 h 420"/>
                  <a:gd name="T54" fmla="*/ 381 w 393"/>
                  <a:gd name="T55" fmla="*/ 98 h 420"/>
                  <a:gd name="T56" fmla="*/ 390 w 393"/>
                  <a:gd name="T57" fmla="*/ 105 h 420"/>
                  <a:gd name="T58" fmla="*/ 376 w 393"/>
                  <a:gd name="T59" fmla="*/ 324 h 420"/>
                  <a:gd name="T60" fmla="*/ 363 w 393"/>
                  <a:gd name="T61" fmla="*/ 333 h 420"/>
                  <a:gd name="T62" fmla="*/ 342 w 393"/>
                  <a:gd name="T63" fmla="*/ 343 h 420"/>
                  <a:gd name="T64" fmla="*/ 332 w 393"/>
                  <a:gd name="T65" fmla="*/ 349 h 420"/>
                  <a:gd name="T66" fmla="*/ 311 w 393"/>
                  <a:gd name="T67" fmla="*/ 359 h 420"/>
                  <a:gd name="T68" fmla="*/ 294 w 393"/>
                  <a:gd name="T69" fmla="*/ 370 h 420"/>
                  <a:gd name="T70" fmla="*/ 274 w 393"/>
                  <a:gd name="T71" fmla="*/ 379 h 420"/>
                  <a:gd name="T72" fmla="*/ 260 w 393"/>
                  <a:gd name="T73" fmla="*/ 388 h 420"/>
                  <a:gd name="T74" fmla="*/ 240 w 393"/>
                  <a:gd name="T75" fmla="*/ 398 h 420"/>
                  <a:gd name="T76" fmla="*/ 229 w 393"/>
                  <a:gd name="T77" fmla="*/ 404 h 420"/>
                  <a:gd name="T78" fmla="*/ 209 w 393"/>
                  <a:gd name="T79" fmla="*/ 414 h 420"/>
                  <a:gd name="T80" fmla="*/ 192 w 393"/>
                  <a:gd name="T81" fmla="*/ 418 h 420"/>
                  <a:gd name="T82" fmla="*/ 183 w 393"/>
                  <a:gd name="T83" fmla="*/ 412 h 420"/>
                  <a:gd name="T84" fmla="*/ 171 w 393"/>
                  <a:gd name="T85" fmla="*/ 407 h 420"/>
                  <a:gd name="T86" fmla="*/ 163 w 393"/>
                  <a:gd name="T87" fmla="*/ 401 h 420"/>
                  <a:gd name="T88" fmla="*/ 151 w 393"/>
                  <a:gd name="T89" fmla="*/ 396 h 420"/>
                  <a:gd name="T90" fmla="*/ 142 w 393"/>
                  <a:gd name="T91" fmla="*/ 390 h 420"/>
                  <a:gd name="T92" fmla="*/ 132 w 393"/>
                  <a:gd name="T93" fmla="*/ 387 h 420"/>
                  <a:gd name="T94" fmla="*/ 123 w 393"/>
                  <a:gd name="T95" fmla="*/ 381 h 420"/>
                  <a:gd name="T96" fmla="*/ 111 w 393"/>
                  <a:gd name="T97" fmla="*/ 376 h 420"/>
                  <a:gd name="T98" fmla="*/ 103 w 393"/>
                  <a:gd name="T99" fmla="*/ 370 h 420"/>
                  <a:gd name="T100" fmla="*/ 91 w 393"/>
                  <a:gd name="T101" fmla="*/ 365 h 420"/>
                  <a:gd name="T102" fmla="*/ 82 w 393"/>
                  <a:gd name="T103" fmla="*/ 359 h 420"/>
                  <a:gd name="T104" fmla="*/ 70 w 393"/>
                  <a:gd name="T105" fmla="*/ 354 h 420"/>
                  <a:gd name="T106" fmla="*/ 62 w 393"/>
                  <a:gd name="T107" fmla="*/ 347 h 420"/>
                  <a:gd name="T108" fmla="*/ 50 w 393"/>
                  <a:gd name="T109" fmla="*/ 343 h 420"/>
                  <a:gd name="T110" fmla="*/ 41 w 393"/>
                  <a:gd name="T111" fmla="*/ 336 h 420"/>
                  <a:gd name="T112" fmla="*/ 29 w 393"/>
                  <a:gd name="T113" fmla="*/ 332 h 420"/>
                  <a:gd name="T114" fmla="*/ 21 w 393"/>
                  <a:gd name="T115" fmla="*/ 325 h 420"/>
                  <a:gd name="T116" fmla="*/ 11 w 393"/>
                  <a:gd name="T117" fmla="*/ 322 h 420"/>
                  <a:gd name="T118" fmla="*/ 2 w 393"/>
                  <a:gd name="T119" fmla="*/ 316 h 420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w 393"/>
                  <a:gd name="T181" fmla="*/ 0 h 420"/>
                  <a:gd name="T182" fmla="*/ 393 w 393"/>
                  <a:gd name="T183" fmla="*/ 420 h 420"/>
                </a:gdLst>
                <a:ahLst/>
                <a:cxnLst>
                  <a:cxn ang="T120">
                    <a:pos x="T0" y="T1"/>
                  </a:cxn>
                  <a:cxn ang="T121">
                    <a:pos x="T2" y="T3"/>
                  </a:cxn>
                  <a:cxn ang="T122">
                    <a:pos x="T4" y="T5"/>
                  </a:cxn>
                  <a:cxn ang="T123">
                    <a:pos x="T6" y="T7"/>
                  </a:cxn>
                  <a:cxn ang="T124">
                    <a:pos x="T8" y="T9"/>
                  </a:cxn>
                  <a:cxn ang="T125">
                    <a:pos x="T10" y="T11"/>
                  </a:cxn>
                  <a:cxn ang="T126">
                    <a:pos x="T12" y="T13"/>
                  </a:cxn>
                  <a:cxn ang="T127">
                    <a:pos x="T14" y="T15"/>
                  </a:cxn>
                  <a:cxn ang="T128">
                    <a:pos x="T16" y="T17"/>
                  </a:cxn>
                  <a:cxn ang="T129">
                    <a:pos x="T18" y="T19"/>
                  </a:cxn>
                  <a:cxn ang="T130">
                    <a:pos x="T20" y="T21"/>
                  </a:cxn>
                  <a:cxn ang="T131">
                    <a:pos x="T22" y="T23"/>
                  </a:cxn>
                  <a:cxn ang="T132">
                    <a:pos x="T24" y="T25"/>
                  </a:cxn>
                  <a:cxn ang="T133">
                    <a:pos x="T26" y="T27"/>
                  </a:cxn>
                  <a:cxn ang="T134">
                    <a:pos x="T28" y="T29"/>
                  </a:cxn>
                  <a:cxn ang="T135">
                    <a:pos x="T30" y="T31"/>
                  </a:cxn>
                  <a:cxn ang="T136">
                    <a:pos x="T32" y="T33"/>
                  </a:cxn>
                  <a:cxn ang="T137">
                    <a:pos x="T34" y="T35"/>
                  </a:cxn>
                  <a:cxn ang="T138">
                    <a:pos x="T36" y="T37"/>
                  </a:cxn>
                  <a:cxn ang="T139">
                    <a:pos x="T38" y="T39"/>
                  </a:cxn>
                  <a:cxn ang="T140">
                    <a:pos x="T40" y="T41"/>
                  </a:cxn>
                  <a:cxn ang="T141">
                    <a:pos x="T42" y="T43"/>
                  </a:cxn>
                  <a:cxn ang="T142">
                    <a:pos x="T44" y="T45"/>
                  </a:cxn>
                  <a:cxn ang="T143">
                    <a:pos x="T46" y="T47"/>
                  </a:cxn>
                  <a:cxn ang="T144">
                    <a:pos x="T48" y="T49"/>
                  </a:cxn>
                  <a:cxn ang="T145">
                    <a:pos x="T50" y="T51"/>
                  </a:cxn>
                  <a:cxn ang="T146">
                    <a:pos x="T52" y="T53"/>
                  </a:cxn>
                  <a:cxn ang="T147">
                    <a:pos x="T54" y="T55"/>
                  </a:cxn>
                  <a:cxn ang="T148">
                    <a:pos x="T56" y="T57"/>
                  </a:cxn>
                  <a:cxn ang="T149">
                    <a:pos x="T58" y="T59"/>
                  </a:cxn>
                  <a:cxn ang="T150">
                    <a:pos x="T60" y="T61"/>
                  </a:cxn>
                  <a:cxn ang="T151">
                    <a:pos x="T62" y="T63"/>
                  </a:cxn>
                  <a:cxn ang="T152">
                    <a:pos x="T64" y="T65"/>
                  </a:cxn>
                  <a:cxn ang="T153">
                    <a:pos x="T66" y="T67"/>
                  </a:cxn>
                  <a:cxn ang="T154">
                    <a:pos x="T68" y="T69"/>
                  </a:cxn>
                  <a:cxn ang="T155">
                    <a:pos x="T70" y="T71"/>
                  </a:cxn>
                  <a:cxn ang="T156">
                    <a:pos x="T72" y="T73"/>
                  </a:cxn>
                  <a:cxn ang="T157">
                    <a:pos x="T74" y="T75"/>
                  </a:cxn>
                  <a:cxn ang="T158">
                    <a:pos x="T76" y="T77"/>
                  </a:cxn>
                  <a:cxn ang="T159">
                    <a:pos x="T78" y="T79"/>
                  </a:cxn>
                  <a:cxn ang="T160">
                    <a:pos x="T80" y="T81"/>
                  </a:cxn>
                  <a:cxn ang="T161">
                    <a:pos x="T82" y="T83"/>
                  </a:cxn>
                  <a:cxn ang="T162">
                    <a:pos x="T84" y="T85"/>
                  </a:cxn>
                  <a:cxn ang="T163">
                    <a:pos x="T86" y="T87"/>
                  </a:cxn>
                  <a:cxn ang="T164">
                    <a:pos x="T88" y="T89"/>
                  </a:cxn>
                  <a:cxn ang="T165">
                    <a:pos x="T90" y="T91"/>
                  </a:cxn>
                  <a:cxn ang="T166">
                    <a:pos x="T92" y="T93"/>
                  </a:cxn>
                  <a:cxn ang="T167">
                    <a:pos x="T94" y="T95"/>
                  </a:cxn>
                  <a:cxn ang="T168">
                    <a:pos x="T96" y="T97"/>
                  </a:cxn>
                  <a:cxn ang="T169">
                    <a:pos x="T98" y="T99"/>
                  </a:cxn>
                  <a:cxn ang="T170">
                    <a:pos x="T100" y="T101"/>
                  </a:cxn>
                  <a:cxn ang="T171">
                    <a:pos x="T102" y="T103"/>
                  </a:cxn>
                  <a:cxn ang="T172">
                    <a:pos x="T104" y="T105"/>
                  </a:cxn>
                  <a:cxn ang="T173">
                    <a:pos x="T106" y="T107"/>
                  </a:cxn>
                  <a:cxn ang="T174">
                    <a:pos x="T108" y="T109"/>
                  </a:cxn>
                  <a:cxn ang="T175">
                    <a:pos x="T110" y="T111"/>
                  </a:cxn>
                  <a:cxn ang="T176">
                    <a:pos x="T112" y="T113"/>
                  </a:cxn>
                  <a:cxn ang="T177">
                    <a:pos x="T114" y="T115"/>
                  </a:cxn>
                  <a:cxn ang="T178">
                    <a:pos x="T116" y="T117"/>
                  </a:cxn>
                  <a:cxn ang="T179">
                    <a:pos x="T118" y="T119"/>
                  </a:cxn>
                </a:cxnLst>
                <a:rect l="T180" t="T181" r="T182" b="T183"/>
                <a:pathLst>
                  <a:path w="393" h="420">
                    <a:moveTo>
                      <a:pt x="0" y="105"/>
                    </a:moveTo>
                    <a:lnTo>
                      <a:pt x="7" y="103"/>
                    </a:lnTo>
                    <a:lnTo>
                      <a:pt x="7" y="101"/>
                    </a:lnTo>
                    <a:lnTo>
                      <a:pt x="11" y="101"/>
                    </a:lnTo>
                    <a:lnTo>
                      <a:pt x="11" y="100"/>
                    </a:lnTo>
                    <a:lnTo>
                      <a:pt x="24" y="94"/>
                    </a:lnTo>
                    <a:lnTo>
                      <a:pt x="24" y="92"/>
                    </a:lnTo>
                    <a:lnTo>
                      <a:pt x="31" y="90"/>
                    </a:lnTo>
                    <a:lnTo>
                      <a:pt x="31" y="89"/>
                    </a:lnTo>
                    <a:lnTo>
                      <a:pt x="35" y="89"/>
                    </a:lnTo>
                    <a:lnTo>
                      <a:pt x="35" y="87"/>
                    </a:lnTo>
                    <a:lnTo>
                      <a:pt x="45" y="82"/>
                    </a:lnTo>
                    <a:lnTo>
                      <a:pt x="45" y="81"/>
                    </a:lnTo>
                    <a:lnTo>
                      <a:pt x="52" y="79"/>
                    </a:lnTo>
                    <a:lnTo>
                      <a:pt x="52" y="78"/>
                    </a:lnTo>
                    <a:lnTo>
                      <a:pt x="55" y="78"/>
                    </a:lnTo>
                    <a:lnTo>
                      <a:pt x="55" y="76"/>
                    </a:lnTo>
                    <a:lnTo>
                      <a:pt x="69" y="70"/>
                    </a:lnTo>
                    <a:lnTo>
                      <a:pt x="69" y="68"/>
                    </a:lnTo>
                    <a:lnTo>
                      <a:pt x="76" y="67"/>
                    </a:lnTo>
                    <a:lnTo>
                      <a:pt x="76" y="65"/>
                    </a:lnTo>
                    <a:lnTo>
                      <a:pt x="79" y="65"/>
                    </a:lnTo>
                    <a:lnTo>
                      <a:pt x="79" y="64"/>
                    </a:lnTo>
                    <a:lnTo>
                      <a:pt x="89" y="59"/>
                    </a:lnTo>
                    <a:lnTo>
                      <a:pt x="89" y="57"/>
                    </a:lnTo>
                    <a:lnTo>
                      <a:pt x="96" y="56"/>
                    </a:lnTo>
                    <a:lnTo>
                      <a:pt x="96" y="54"/>
                    </a:lnTo>
                    <a:lnTo>
                      <a:pt x="99" y="54"/>
                    </a:lnTo>
                    <a:lnTo>
                      <a:pt x="99" y="52"/>
                    </a:lnTo>
                    <a:lnTo>
                      <a:pt x="113" y="46"/>
                    </a:lnTo>
                    <a:lnTo>
                      <a:pt x="113" y="45"/>
                    </a:lnTo>
                    <a:lnTo>
                      <a:pt x="120" y="43"/>
                    </a:lnTo>
                    <a:lnTo>
                      <a:pt x="120" y="41"/>
                    </a:lnTo>
                    <a:lnTo>
                      <a:pt x="134" y="35"/>
                    </a:lnTo>
                    <a:lnTo>
                      <a:pt x="134" y="34"/>
                    </a:lnTo>
                    <a:lnTo>
                      <a:pt x="141" y="32"/>
                    </a:lnTo>
                    <a:lnTo>
                      <a:pt x="141" y="30"/>
                    </a:lnTo>
                    <a:lnTo>
                      <a:pt x="144" y="30"/>
                    </a:lnTo>
                    <a:lnTo>
                      <a:pt x="144" y="29"/>
                    </a:lnTo>
                    <a:lnTo>
                      <a:pt x="158" y="23"/>
                    </a:lnTo>
                    <a:lnTo>
                      <a:pt x="158" y="21"/>
                    </a:lnTo>
                    <a:lnTo>
                      <a:pt x="164" y="19"/>
                    </a:lnTo>
                    <a:lnTo>
                      <a:pt x="164" y="18"/>
                    </a:lnTo>
                    <a:lnTo>
                      <a:pt x="178" y="11"/>
                    </a:lnTo>
                    <a:lnTo>
                      <a:pt x="178" y="10"/>
                    </a:lnTo>
                    <a:lnTo>
                      <a:pt x="185" y="8"/>
                    </a:lnTo>
                    <a:lnTo>
                      <a:pt x="185" y="7"/>
                    </a:lnTo>
                    <a:lnTo>
                      <a:pt x="188" y="7"/>
                    </a:lnTo>
                    <a:lnTo>
                      <a:pt x="188" y="5"/>
                    </a:lnTo>
                    <a:lnTo>
                      <a:pt x="199" y="0"/>
                    </a:lnTo>
                    <a:lnTo>
                      <a:pt x="199" y="2"/>
                    </a:lnTo>
                    <a:lnTo>
                      <a:pt x="202" y="2"/>
                    </a:lnTo>
                    <a:lnTo>
                      <a:pt x="202" y="4"/>
                    </a:lnTo>
                    <a:lnTo>
                      <a:pt x="205" y="4"/>
                    </a:lnTo>
                    <a:lnTo>
                      <a:pt x="207" y="7"/>
                    </a:lnTo>
                    <a:lnTo>
                      <a:pt x="211" y="7"/>
                    </a:lnTo>
                    <a:lnTo>
                      <a:pt x="211" y="8"/>
                    </a:lnTo>
                    <a:lnTo>
                      <a:pt x="214" y="8"/>
                    </a:lnTo>
                    <a:lnTo>
                      <a:pt x="214" y="10"/>
                    </a:lnTo>
                    <a:lnTo>
                      <a:pt x="217" y="10"/>
                    </a:lnTo>
                    <a:lnTo>
                      <a:pt x="219" y="13"/>
                    </a:lnTo>
                    <a:lnTo>
                      <a:pt x="223" y="13"/>
                    </a:lnTo>
                    <a:lnTo>
                      <a:pt x="223" y="15"/>
                    </a:lnTo>
                    <a:lnTo>
                      <a:pt x="226" y="15"/>
                    </a:lnTo>
                    <a:lnTo>
                      <a:pt x="228" y="18"/>
                    </a:lnTo>
                    <a:lnTo>
                      <a:pt x="231" y="18"/>
                    </a:lnTo>
                    <a:lnTo>
                      <a:pt x="231" y="19"/>
                    </a:lnTo>
                    <a:lnTo>
                      <a:pt x="234" y="19"/>
                    </a:lnTo>
                    <a:lnTo>
                      <a:pt x="234" y="21"/>
                    </a:lnTo>
                    <a:lnTo>
                      <a:pt x="238" y="21"/>
                    </a:lnTo>
                    <a:lnTo>
                      <a:pt x="240" y="24"/>
                    </a:lnTo>
                    <a:lnTo>
                      <a:pt x="243" y="24"/>
                    </a:lnTo>
                    <a:lnTo>
                      <a:pt x="243" y="26"/>
                    </a:lnTo>
                    <a:lnTo>
                      <a:pt x="246" y="26"/>
                    </a:lnTo>
                    <a:lnTo>
                      <a:pt x="248" y="29"/>
                    </a:lnTo>
                    <a:lnTo>
                      <a:pt x="252" y="29"/>
                    </a:lnTo>
                    <a:lnTo>
                      <a:pt x="252" y="30"/>
                    </a:lnTo>
                    <a:lnTo>
                      <a:pt x="255" y="30"/>
                    </a:lnTo>
                    <a:lnTo>
                      <a:pt x="255" y="32"/>
                    </a:lnTo>
                    <a:lnTo>
                      <a:pt x="258" y="32"/>
                    </a:lnTo>
                    <a:lnTo>
                      <a:pt x="260" y="35"/>
                    </a:lnTo>
                    <a:lnTo>
                      <a:pt x="264" y="35"/>
                    </a:lnTo>
                    <a:lnTo>
                      <a:pt x="264" y="37"/>
                    </a:lnTo>
                    <a:lnTo>
                      <a:pt x="267" y="37"/>
                    </a:lnTo>
                    <a:lnTo>
                      <a:pt x="269" y="40"/>
                    </a:lnTo>
                    <a:lnTo>
                      <a:pt x="272" y="40"/>
                    </a:lnTo>
                    <a:lnTo>
                      <a:pt x="272" y="41"/>
                    </a:lnTo>
                    <a:lnTo>
                      <a:pt x="276" y="41"/>
                    </a:lnTo>
                    <a:lnTo>
                      <a:pt x="276" y="43"/>
                    </a:lnTo>
                    <a:lnTo>
                      <a:pt x="279" y="43"/>
                    </a:lnTo>
                    <a:lnTo>
                      <a:pt x="281" y="46"/>
                    </a:lnTo>
                    <a:lnTo>
                      <a:pt x="284" y="46"/>
                    </a:lnTo>
                    <a:lnTo>
                      <a:pt x="284" y="48"/>
                    </a:lnTo>
                    <a:lnTo>
                      <a:pt x="287" y="48"/>
                    </a:lnTo>
                    <a:lnTo>
                      <a:pt x="289" y="51"/>
                    </a:lnTo>
                    <a:lnTo>
                      <a:pt x="293" y="51"/>
                    </a:lnTo>
                    <a:lnTo>
                      <a:pt x="293" y="52"/>
                    </a:lnTo>
                    <a:lnTo>
                      <a:pt x="296" y="52"/>
                    </a:lnTo>
                    <a:lnTo>
                      <a:pt x="296" y="54"/>
                    </a:lnTo>
                    <a:lnTo>
                      <a:pt x="299" y="54"/>
                    </a:lnTo>
                    <a:lnTo>
                      <a:pt x="301" y="57"/>
                    </a:lnTo>
                    <a:lnTo>
                      <a:pt x="305" y="57"/>
                    </a:lnTo>
                    <a:lnTo>
                      <a:pt x="305" y="59"/>
                    </a:lnTo>
                    <a:lnTo>
                      <a:pt x="308" y="59"/>
                    </a:lnTo>
                    <a:lnTo>
                      <a:pt x="310" y="62"/>
                    </a:lnTo>
                    <a:lnTo>
                      <a:pt x="313" y="62"/>
                    </a:lnTo>
                    <a:lnTo>
                      <a:pt x="313" y="64"/>
                    </a:lnTo>
                    <a:lnTo>
                      <a:pt x="317" y="64"/>
                    </a:lnTo>
                    <a:lnTo>
                      <a:pt x="317" y="65"/>
                    </a:lnTo>
                    <a:lnTo>
                      <a:pt x="320" y="65"/>
                    </a:lnTo>
                    <a:lnTo>
                      <a:pt x="322" y="68"/>
                    </a:lnTo>
                    <a:lnTo>
                      <a:pt x="325" y="68"/>
                    </a:lnTo>
                    <a:lnTo>
                      <a:pt x="325" y="70"/>
                    </a:lnTo>
                    <a:lnTo>
                      <a:pt x="328" y="70"/>
                    </a:lnTo>
                    <a:lnTo>
                      <a:pt x="330" y="73"/>
                    </a:lnTo>
                    <a:lnTo>
                      <a:pt x="334" y="73"/>
                    </a:lnTo>
                    <a:lnTo>
                      <a:pt x="334" y="75"/>
                    </a:lnTo>
                    <a:lnTo>
                      <a:pt x="337" y="75"/>
                    </a:lnTo>
                    <a:lnTo>
                      <a:pt x="337" y="76"/>
                    </a:lnTo>
                    <a:lnTo>
                      <a:pt x="340" y="76"/>
                    </a:lnTo>
                    <a:lnTo>
                      <a:pt x="342" y="79"/>
                    </a:lnTo>
                    <a:lnTo>
                      <a:pt x="346" y="79"/>
                    </a:lnTo>
                    <a:lnTo>
                      <a:pt x="346" y="81"/>
                    </a:lnTo>
                    <a:lnTo>
                      <a:pt x="349" y="81"/>
                    </a:lnTo>
                    <a:lnTo>
                      <a:pt x="351" y="84"/>
                    </a:lnTo>
                    <a:lnTo>
                      <a:pt x="354" y="84"/>
                    </a:lnTo>
                    <a:lnTo>
                      <a:pt x="354" y="86"/>
                    </a:lnTo>
                    <a:lnTo>
                      <a:pt x="358" y="86"/>
                    </a:lnTo>
                    <a:lnTo>
                      <a:pt x="358" y="87"/>
                    </a:lnTo>
                    <a:lnTo>
                      <a:pt x="361" y="87"/>
                    </a:lnTo>
                    <a:lnTo>
                      <a:pt x="363" y="90"/>
                    </a:lnTo>
                    <a:lnTo>
                      <a:pt x="366" y="90"/>
                    </a:lnTo>
                    <a:lnTo>
                      <a:pt x="366" y="92"/>
                    </a:lnTo>
                    <a:lnTo>
                      <a:pt x="369" y="92"/>
                    </a:lnTo>
                    <a:lnTo>
                      <a:pt x="371" y="95"/>
                    </a:lnTo>
                    <a:lnTo>
                      <a:pt x="375" y="95"/>
                    </a:lnTo>
                    <a:lnTo>
                      <a:pt x="375" y="97"/>
                    </a:lnTo>
                    <a:lnTo>
                      <a:pt x="378" y="97"/>
                    </a:lnTo>
                    <a:lnTo>
                      <a:pt x="378" y="98"/>
                    </a:lnTo>
                    <a:lnTo>
                      <a:pt x="381" y="98"/>
                    </a:lnTo>
                    <a:lnTo>
                      <a:pt x="383" y="101"/>
                    </a:lnTo>
                    <a:lnTo>
                      <a:pt x="387" y="101"/>
                    </a:lnTo>
                    <a:lnTo>
                      <a:pt x="387" y="103"/>
                    </a:lnTo>
                    <a:lnTo>
                      <a:pt x="390" y="103"/>
                    </a:lnTo>
                    <a:lnTo>
                      <a:pt x="390" y="105"/>
                    </a:lnTo>
                    <a:lnTo>
                      <a:pt x="393" y="105"/>
                    </a:lnTo>
                    <a:lnTo>
                      <a:pt x="393" y="316"/>
                    </a:lnTo>
                    <a:lnTo>
                      <a:pt x="383" y="321"/>
                    </a:lnTo>
                    <a:lnTo>
                      <a:pt x="383" y="322"/>
                    </a:lnTo>
                    <a:lnTo>
                      <a:pt x="376" y="324"/>
                    </a:lnTo>
                    <a:lnTo>
                      <a:pt x="376" y="325"/>
                    </a:lnTo>
                    <a:lnTo>
                      <a:pt x="373" y="325"/>
                    </a:lnTo>
                    <a:lnTo>
                      <a:pt x="373" y="327"/>
                    </a:lnTo>
                    <a:lnTo>
                      <a:pt x="363" y="332"/>
                    </a:lnTo>
                    <a:lnTo>
                      <a:pt x="363" y="333"/>
                    </a:lnTo>
                    <a:lnTo>
                      <a:pt x="356" y="335"/>
                    </a:lnTo>
                    <a:lnTo>
                      <a:pt x="356" y="336"/>
                    </a:lnTo>
                    <a:lnTo>
                      <a:pt x="352" y="336"/>
                    </a:lnTo>
                    <a:lnTo>
                      <a:pt x="352" y="338"/>
                    </a:lnTo>
                    <a:lnTo>
                      <a:pt x="342" y="343"/>
                    </a:lnTo>
                    <a:lnTo>
                      <a:pt x="342" y="344"/>
                    </a:lnTo>
                    <a:lnTo>
                      <a:pt x="335" y="346"/>
                    </a:lnTo>
                    <a:lnTo>
                      <a:pt x="335" y="347"/>
                    </a:lnTo>
                    <a:lnTo>
                      <a:pt x="332" y="347"/>
                    </a:lnTo>
                    <a:lnTo>
                      <a:pt x="332" y="349"/>
                    </a:lnTo>
                    <a:lnTo>
                      <a:pt x="322" y="354"/>
                    </a:lnTo>
                    <a:lnTo>
                      <a:pt x="322" y="355"/>
                    </a:lnTo>
                    <a:lnTo>
                      <a:pt x="315" y="357"/>
                    </a:lnTo>
                    <a:lnTo>
                      <a:pt x="315" y="359"/>
                    </a:lnTo>
                    <a:lnTo>
                      <a:pt x="311" y="359"/>
                    </a:lnTo>
                    <a:lnTo>
                      <a:pt x="311" y="360"/>
                    </a:lnTo>
                    <a:lnTo>
                      <a:pt x="301" y="365"/>
                    </a:lnTo>
                    <a:lnTo>
                      <a:pt x="301" y="366"/>
                    </a:lnTo>
                    <a:lnTo>
                      <a:pt x="294" y="368"/>
                    </a:lnTo>
                    <a:lnTo>
                      <a:pt x="294" y="370"/>
                    </a:lnTo>
                    <a:lnTo>
                      <a:pt x="291" y="370"/>
                    </a:lnTo>
                    <a:lnTo>
                      <a:pt x="291" y="371"/>
                    </a:lnTo>
                    <a:lnTo>
                      <a:pt x="281" y="376"/>
                    </a:lnTo>
                    <a:lnTo>
                      <a:pt x="281" y="377"/>
                    </a:lnTo>
                    <a:lnTo>
                      <a:pt x="274" y="379"/>
                    </a:lnTo>
                    <a:lnTo>
                      <a:pt x="274" y="381"/>
                    </a:lnTo>
                    <a:lnTo>
                      <a:pt x="270" y="381"/>
                    </a:lnTo>
                    <a:lnTo>
                      <a:pt x="270" y="382"/>
                    </a:lnTo>
                    <a:lnTo>
                      <a:pt x="260" y="387"/>
                    </a:lnTo>
                    <a:lnTo>
                      <a:pt x="260" y="388"/>
                    </a:lnTo>
                    <a:lnTo>
                      <a:pt x="253" y="390"/>
                    </a:lnTo>
                    <a:lnTo>
                      <a:pt x="253" y="392"/>
                    </a:lnTo>
                    <a:lnTo>
                      <a:pt x="250" y="392"/>
                    </a:lnTo>
                    <a:lnTo>
                      <a:pt x="250" y="393"/>
                    </a:lnTo>
                    <a:lnTo>
                      <a:pt x="240" y="398"/>
                    </a:lnTo>
                    <a:lnTo>
                      <a:pt x="240" y="400"/>
                    </a:lnTo>
                    <a:lnTo>
                      <a:pt x="233" y="401"/>
                    </a:lnTo>
                    <a:lnTo>
                      <a:pt x="233" y="403"/>
                    </a:lnTo>
                    <a:lnTo>
                      <a:pt x="229" y="403"/>
                    </a:lnTo>
                    <a:lnTo>
                      <a:pt x="229" y="404"/>
                    </a:lnTo>
                    <a:lnTo>
                      <a:pt x="219" y="409"/>
                    </a:lnTo>
                    <a:lnTo>
                      <a:pt x="219" y="411"/>
                    </a:lnTo>
                    <a:lnTo>
                      <a:pt x="212" y="412"/>
                    </a:lnTo>
                    <a:lnTo>
                      <a:pt x="212" y="414"/>
                    </a:lnTo>
                    <a:lnTo>
                      <a:pt x="209" y="414"/>
                    </a:lnTo>
                    <a:lnTo>
                      <a:pt x="209" y="415"/>
                    </a:lnTo>
                    <a:lnTo>
                      <a:pt x="199" y="420"/>
                    </a:lnTo>
                    <a:lnTo>
                      <a:pt x="195" y="420"/>
                    </a:lnTo>
                    <a:lnTo>
                      <a:pt x="195" y="418"/>
                    </a:lnTo>
                    <a:lnTo>
                      <a:pt x="192" y="418"/>
                    </a:lnTo>
                    <a:lnTo>
                      <a:pt x="192" y="417"/>
                    </a:lnTo>
                    <a:lnTo>
                      <a:pt x="188" y="417"/>
                    </a:lnTo>
                    <a:lnTo>
                      <a:pt x="187" y="414"/>
                    </a:lnTo>
                    <a:lnTo>
                      <a:pt x="183" y="414"/>
                    </a:lnTo>
                    <a:lnTo>
                      <a:pt x="183" y="412"/>
                    </a:lnTo>
                    <a:lnTo>
                      <a:pt x="180" y="412"/>
                    </a:lnTo>
                    <a:lnTo>
                      <a:pt x="180" y="411"/>
                    </a:lnTo>
                    <a:lnTo>
                      <a:pt x="176" y="411"/>
                    </a:lnTo>
                    <a:lnTo>
                      <a:pt x="175" y="407"/>
                    </a:lnTo>
                    <a:lnTo>
                      <a:pt x="171" y="407"/>
                    </a:lnTo>
                    <a:lnTo>
                      <a:pt x="171" y="406"/>
                    </a:lnTo>
                    <a:lnTo>
                      <a:pt x="168" y="406"/>
                    </a:lnTo>
                    <a:lnTo>
                      <a:pt x="168" y="404"/>
                    </a:lnTo>
                    <a:lnTo>
                      <a:pt x="164" y="404"/>
                    </a:lnTo>
                    <a:lnTo>
                      <a:pt x="163" y="401"/>
                    </a:lnTo>
                    <a:lnTo>
                      <a:pt x="159" y="401"/>
                    </a:lnTo>
                    <a:lnTo>
                      <a:pt x="159" y="400"/>
                    </a:lnTo>
                    <a:lnTo>
                      <a:pt x="156" y="400"/>
                    </a:lnTo>
                    <a:lnTo>
                      <a:pt x="154" y="396"/>
                    </a:lnTo>
                    <a:lnTo>
                      <a:pt x="151" y="396"/>
                    </a:lnTo>
                    <a:lnTo>
                      <a:pt x="151" y="395"/>
                    </a:lnTo>
                    <a:lnTo>
                      <a:pt x="147" y="395"/>
                    </a:lnTo>
                    <a:lnTo>
                      <a:pt x="147" y="393"/>
                    </a:lnTo>
                    <a:lnTo>
                      <a:pt x="144" y="393"/>
                    </a:lnTo>
                    <a:lnTo>
                      <a:pt x="142" y="390"/>
                    </a:lnTo>
                    <a:lnTo>
                      <a:pt x="139" y="390"/>
                    </a:lnTo>
                    <a:lnTo>
                      <a:pt x="139" y="388"/>
                    </a:lnTo>
                    <a:lnTo>
                      <a:pt x="135" y="388"/>
                    </a:lnTo>
                    <a:lnTo>
                      <a:pt x="135" y="387"/>
                    </a:lnTo>
                    <a:lnTo>
                      <a:pt x="132" y="387"/>
                    </a:lnTo>
                    <a:lnTo>
                      <a:pt x="130" y="384"/>
                    </a:lnTo>
                    <a:lnTo>
                      <a:pt x="127" y="384"/>
                    </a:lnTo>
                    <a:lnTo>
                      <a:pt x="127" y="382"/>
                    </a:lnTo>
                    <a:lnTo>
                      <a:pt x="123" y="382"/>
                    </a:lnTo>
                    <a:lnTo>
                      <a:pt x="123" y="381"/>
                    </a:lnTo>
                    <a:lnTo>
                      <a:pt x="120" y="381"/>
                    </a:lnTo>
                    <a:lnTo>
                      <a:pt x="118" y="377"/>
                    </a:lnTo>
                    <a:lnTo>
                      <a:pt x="115" y="377"/>
                    </a:lnTo>
                    <a:lnTo>
                      <a:pt x="115" y="376"/>
                    </a:lnTo>
                    <a:lnTo>
                      <a:pt x="111" y="376"/>
                    </a:lnTo>
                    <a:lnTo>
                      <a:pt x="110" y="373"/>
                    </a:lnTo>
                    <a:lnTo>
                      <a:pt x="106" y="373"/>
                    </a:lnTo>
                    <a:lnTo>
                      <a:pt x="106" y="371"/>
                    </a:lnTo>
                    <a:lnTo>
                      <a:pt x="103" y="371"/>
                    </a:lnTo>
                    <a:lnTo>
                      <a:pt x="103" y="370"/>
                    </a:lnTo>
                    <a:lnTo>
                      <a:pt x="99" y="370"/>
                    </a:lnTo>
                    <a:lnTo>
                      <a:pt x="98" y="366"/>
                    </a:lnTo>
                    <a:lnTo>
                      <a:pt x="94" y="366"/>
                    </a:lnTo>
                    <a:lnTo>
                      <a:pt x="94" y="365"/>
                    </a:lnTo>
                    <a:lnTo>
                      <a:pt x="91" y="365"/>
                    </a:lnTo>
                    <a:lnTo>
                      <a:pt x="91" y="363"/>
                    </a:lnTo>
                    <a:lnTo>
                      <a:pt x="88" y="363"/>
                    </a:lnTo>
                    <a:lnTo>
                      <a:pt x="86" y="360"/>
                    </a:lnTo>
                    <a:lnTo>
                      <a:pt x="82" y="360"/>
                    </a:lnTo>
                    <a:lnTo>
                      <a:pt x="82" y="359"/>
                    </a:lnTo>
                    <a:lnTo>
                      <a:pt x="79" y="359"/>
                    </a:lnTo>
                    <a:lnTo>
                      <a:pt x="77" y="355"/>
                    </a:lnTo>
                    <a:lnTo>
                      <a:pt x="74" y="355"/>
                    </a:lnTo>
                    <a:lnTo>
                      <a:pt x="74" y="354"/>
                    </a:lnTo>
                    <a:lnTo>
                      <a:pt x="70" y="354"/>
                    </a:lnTo>
                    <a:lnTo>
                      <a:pt x="70" y="352"/>
                    </a:lnTo>
                    <a:lnTo>
                      <a:pt x="67" y="352"/>
                    </a:lnTo>
                    <a:lnTo>
                      <a:pt x="65" y="349"/>
                    </a:lnTo>
                    <a:lnTo>
                      <a:pt x="62" y="349"/>
                    </a:lnTo>
                    <a:lnTo>
                      <a:pt x="62" y="347"/>
                    </a:lnTo>
                    <a:lnTo>
                      <a:pt x="58" y="347"/>
                    </a:lnTo>
                    <a:lnTo>
                      <a:pt x="58" y="346"/>
                    </a:lnTo>
                    <a:lnTo>
                      <a:pt x="55" y="346"/>
                    </a:lnTo>
                    <a:lnTo>
                      <a:pt x="53" y="343"/>
                    </a:lnTo>
                    <a:lnTo>
                      <a:pt x="50" y="343"/>
                    </a:lnTo>
                    <a:lnTo>
                      <a:pt x="50" y="341"/>
                    </a:lnTo>
                    <a:lnTo>
                      <a:pt x="47" y="341"/>
                    </a:lnTo>
                    <a:lnTo>
                      <a:pt x="47" y="340"/>
                    </a:lnTo>
                    <a:lnTo>
                      <a:pt x="43" y="340"/>
                    </a:lnTo>
                    <a:lnTo>
                      <a:pt x="41" y="336"/>
                    </a:lnTo>
                    <a:lnTo>
                      <a:pt x="38" y="336"/>
                    </a:lnTo>
                    <a:lnTo>
                      <a:pt x="38" y="335"/>
                    </a:lnTo>
                    <a:lnTo>
                      <a:pt x="35" y="335"/>
                    </a:lnTo>
                    <a:lnTo>
                      <a:pt x="33" y="332"/>
                    </a:lnTo>
                    <a:lnTo>
                      <a:pt x="29" y="332"/>
                    </a:lnTo>
                    <a:lnTo>
                      <a:pt x="29" y="330"/>
                    </a:lnTo>
                    <a:lnTo>
                      <a:pt x="26" y="330"/>
                    </a:lnTo>
                    <a:lnTo>
                      <a:pt x="26" y="329"/>
                    </a:lnTo>
                    <a:lnTo>
                      <a:pt x="23" y="329"/>
                    </a:lnTo>
                    <a:lnTo>
                      <a:pt x="21" y="325"/>
                    </a:lnTo>
                    <a:lnTo>
                      <a:pt x="17" y="325"/>
                    </a:lnTo>
                    <a:lnTo>
                      <a:pt x="17" y="324"/>
                    </a:lnTo>
                    <a:lnTo>
                      <a:pt x="14" y="324"/>
                    </a:lnTo>
                    <a:lnTo>
                      <a:pt x="14" y="322"/>
                    </a:lnTo>
                    <a:lnTo>
                      <a:pt x="11" y="322"/>
                    </a:lnTo>
                    <a:lnTo>
                      <a:pt x="9" y="319"/>
                    </a:lnTo>
                    <a:lnTo>
                      <a:pt x="6" y="319"/>
                    </a:lnTo>
                    <a:lnTo>
                      <a:pt x="6" y="318"/>
                    </a:lnTo>
                    <a:lnTo>
                      <a:pt x="2" y="318"/>
                    </a:lnTo>
                    <a:lnTo>
                      <a:pt x="2" y="316"/>
                    </a:lnTo>
                    <a:lnTo>
                      <a:pt x="0" y="316"/>
                    </a:lnTo>
                    <a:lnTo>
                      <a:pt x="0" y="105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502" name="Freeform 502"/>
              <p:cNvSpPr>
                <a:spLocks/>
              </p:cNvSpPr>
              <p:nvPr/>
            </p:nvSpPr>
            <p:spPr bwMode="auto">
              <a:xfrm>
                <a:off x="2243" y="2915"/>
                <a:ext cx="103" cy="95"/>
              </a:xfrm>
              <a:custGeom>
                <a:avLst/>
                <a:gdLst>
                  <a:gd name="T0" fmla="*/ 101 w 103"/>
                  <a:gd name="T1" fmla="*/ 0 h 95"/>
                  <a:gd name="T2" fmla="*/ 101 w 103"/>
                  <a:gd name="T3" fmla="*/ 1 h 95"/>
                  <a:gd name="T4" fmla="*/ 88 w 103"/>
                  <a:gd name="T5" fmla="*/ 8 h 95"/>
                  <a:gd name="T6" fmla="*/ 88 w 103"/>
                  <a:gd name="T7" fmla="*/ 9 h 95"/>
                  <a:gd name="T8" fmla="*/ 84 w 103"/>
                  <a:gd name="T9" fmla="*/ 9 h 95"/>
                  <a:gd name="T10" fmla="*/ 84 w 103"/>
                  <a:gd name="T11" fmla="*/ 11 h 95"/>
                  <a:gd name="T12" fmla="*/ 0 w 103"/>
                  <a:gd name="T13" fmla="*/ 87 h 95"/>
                  <a:gd name="T14" fmla="*/ 0 w 103"/>
                  <a:gd name="T15" fmla="*/ 95 h 95"/>
                  <a:gd name="T16" fmla="*/ 103 w 103"/>
                  <a:gd name="T17" fmla="*/ 0 h 95"/>
                  <a:gd name="T18" fmla="*/ 101 w 103"/>
                  <a:gd name="T19" fmla="*/ 0 h 95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03"/>
                  <a:gd name="T31" fmla="*/ 0 h 95"/>
                  <a:gd name="T32" fmla="*/ 103 w 103"/>
                  <a:gd name="T33" fmla="*/ 95 h 95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03" h="95">
                    <a:moveTo>
                      <a:pt x="101" y="0"/>
                    </a:moveTo>
                    <a:lnTo>
                      <a:pt x="101" y="1"/>
                    </a:lnTo>
                    <a:lnTo>
                      <a:pt x="88" y="8"/>
                    </a:lnTo>
                    <a:lnTo>
                      <a:pt x="88" y="9"/>
                    </a:lnTo>
                    <a:lnTo>
                      <a:pt x="84" y="9"/>
                    </a:lnTo>
                    <a:lnTo>
                      <a:pt x="84" y="11"/>
                    </a:lnTo>
                    <a:lnTo>
                      <a:pt x="0" y="87"/>
                    </a:lnTo>
                    <a:lnTo>
                      <a:pt x="0" y="95"/>
                    </a:lnTo>
                    <a:lnTo>
                      <a:pt x="103" y="0"/>
                    </a:lnTo>
                    <a:lnTo>
                      <a:pt x="101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503" name="Freeform 503"/>
              <p:cNvSpPr>
                <a:spLocks/>
              </p:cNvSpPr>
              <p:nvPr/>
            </p:nvSpPr>
            <p:spPr bwMode="auto">
              <a:xfrm>
                <a:off x="2243" y="2866"/>
                <a:ext cx="205" cy="191"/>
              </a:xfrm>
              <a:custGeom>
                <a:avLst/>
                <a:gdLst>
                  <a:gd name="T0" fmla="*/ 199 w 205"/>
                  <a:gd name="T1" fmla="*/ 0 h 191"/>
                  <a:gd name="T2" fmla="*/ 199 w 205"/>
                  <a:gd name="T3" fmla="*/ 2 h 191"/>
                  <a:gd name="T4" fmla="*/ 0 w 205"/>
                  <a:gd name="T5" fmla="*/ 183 h 191"/>
                  <a:gd name="T6" fmla="*/ 0 w 205"/>
                  <a:gd name="T7" fmla="*/ 191 h 191"/>
                  <a:gd name="T8" fmla="*/ 205 w 205"/>
                  <a:gd name="T9" fmla="*/ 2 h 191"/>
                  <a:gd name="T10" fmla="*/ 202 w 205"/>
                  <a:gd name="T11" fmla="*/ 2 h 191"/>
                  <a:gd name="T12" fmla="*/ 202 w 205"/>
                  <a:gd name="T13" fmla="*/ 0 h 191"/>
                  <a:gd name="T14" fmla="*/ 199 w 205"/>
                  <a:gd name="T15" fmla="*/ 0 h 191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05"/>
                  <a:gd name="T25" fmla="*/ 0 h 191"/>
                  <a:gd name="T26" fmla="*/ 205 w 205"/>
                  <a:gd name="T27" fmla="*/ 191 h 191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05" h="191">
                    <a:moveTo>
                      <a:pt x="199" y="0"/>
                    </a:moveTo>
                    <a:lnTo>
                      <a:pt x="199" y="2"/>
                    </a:lnTo>
                    <a:lnTo>
                      <a:pt x="0" y="183"/>
                    </a:lnTo>
                    <a:lnTo>
                      <a:pt x="0" y="191"/>
                    </a:lnTo>
                    <a:lnTo>
                      <a:pt x="205" y="2"/>
                    </a:lnTo>
                    <a:lnTo>
                      <a:pt x="202" y="2"/>
                    </a:lnTo>
                    <a:lnTo>
                      <a:pt x="202" y="0"/>
                    </a:lnTo>
                    <a:lnTo>
                      <a:pt x="199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504" name="Freeform 504"/>
              <p:cNvSpPr>
                <a:spLocks/>
              </p:cNvSpPr>
              <p:nvPr/>
            </p:nvSpPr>
            <p:spPr bwMode="auto">
              <a:xfrm>
                <a:off x="2243" y="2883"/>
                <a:ext cx="238" cy="221"/>
              </a:xfrm>
              <a:custGeom>
                <a:avLst/>
                <a:gdLst>
                  <a:gd name="T0" fmla="*/ 231 w 238"/>
                  <a:gd name="T1" fmla="*/ 0 h 221"/>
                  <a:gd name="T2" fmla="*/ 231 w 238"/>
                  <a:gd name="T3" fmla="*/ 2 h 221"/>
                  <a:gd name="T4" fmla="*/ 0 w 238"/>
                  <a:gd name="T5" fmla="*/ 213 h 221"/>
                  <a:gd name="T6" fmla="*/ 0 w 238"/>
                  <a:gd name="T7" fmla="*/ 221 h 221"/>
                  <a:gd name="T8" fmla="*/ 238 w 238"/>
                  <a:gd name="T9" fmla="*/ 2 h 221"/>
                  <a:gd name="T10" fmla="*/ 234 w 238"/>
                  <a:gd name="T11" fmla="*/ 2 h 221"/>
                  <a:gd name="T12" fmla="*/ 234 w 238"/>
                  <a:gd name="T13" fmla="*/ 0 h 221"/>
                  <a:gd name="T14" fmla="*/ 231 w 238"/>
                  <a:gd name="T15" fmla="*/ 0 h 221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38"/>
                  <a:gd name="T25" fmla="*/ 0 h 221"/>
                  <a:gd name="T26" fmla="*/ 238 w 238"/>
                  <a:gd name="T27" fmla="*/ 221 h 221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38" h="221">
                    <a:moveTo>
                      <a:pt x="231" y="0"/>
                    </a:moveTo>
                    <a:lnTo>
                      <a:pt x="231" y="2"/>
                    </a:lnTo>
                    <a:lnTo>
                      <a:pt x="0" y="213"/>
                    </a:lnTo>
                    <a:lnTo>
                      <a:pt x="0" y="221"/>
                    </a:lnTo>
                    <a:lnTo>
                      <a:pt x="238" y="2"/>
                    </a:lnTo>
                    <a:lnTo>
                      <a:pt x="234" y="2"/>
                    </a:lnTo>
                    <a:lnTo>
                      <a:pt x="234" y="0"/>
                    </a:lnTo>
                    <a:lnTo>
                      <a:pt x="231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505" name="Freeform 505"/>
              <p:cNvSpPr>
                <a:spLocks/>
              </p:cNvSpPr>
              <p:nvPr/>
            </p:nvSpPr>
            <p:spPr bwMode="auto">
              <a:xfrm>
                <a:off x="2243" y="2901"/>
                <a:ext cx="269" cy="251"/>
              </a:xfrm>
              <a:custGeom>
                <a:avLst/>
                <a:gdLst>
                  <a:gd name="T0" fmla="*/ 264 w 269"/>
                  <a:gd name="T1" fmla="*/ 0 h 251"/>
                  <a:gd name="T2" fmla="*/ 264 w 269"/>
                  <a:gd name="T3" fmla="*/ 1 h 251"/>
                  <a:gd name="T4" fmla="*/ 0 w 269"/>
                  <a:gd name="T5" fmla="*/ 243 h 251"/>
                  <a:gd name="T6" fmla="*/ 0 w 269"/>
                  <a:gd name="T7" fmla="*/ 251 h 251"/>
                  <a:gd name="T8" fmla="*/ 269 w 269"/>
                  <a:gd name="T9" fmla="*/ 4 h 251"/>
                  <a:gd name="T10" fmla="*/ 269 w 269"/>
                  <a:gd name="T11" fmla="*/ 1 h 251"/>
                  <a:gd name="T12" fmla="*/ 267 w 269"/>
                  <a:gd name="T13" fmla="*/ 1 h 251"/>
                  <a:gd name="T14" fmla="*/ 267 w 269"/>
                  <a:gd name="T15" fmla="*/ 0 h 251"/>
                  <a:gd name="T16" fmla="*/ 264 w 269"/>
                  <a:gd name="T17" fmla="*/ 0 h 251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69"/>
                  <a:gd name="T28" fmla="*/ 0 h 251"/>
                  <a:gd name="T29" fmla="*/ 269 w 269"/>
                  <a:gd name="T30" fmla="*/ 251 h 251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69" h="251">
                    <a:moveTo>
                      <a:pt x="264" y="0"/>
                    </a:moveTo>
                    <a:lnTo>
                      <a:pt x="264" y="1"/>
                    </a:lnTo>
                    <a:lnTo>
                      <a:pt x="0" y="243"/>
                    </a:lnTo>
                    <a:lnTo>
                      <a:pt x="0" y="251"/>
                    </a:lnTo>
                    <a:lnTo>
                      <a:pt x="269" y="4"/>
                    </a:lnTo>
                    <a:lnTo>
                      <a:pt x="269" y="1"/>
                    </a:lnTo>
                    <a:lnTo>
                      <a:pt x="267" y="1"/>
                    </a:lnTo>
                    <a:lnTo>
                      <a:pt x="267" y="0"/>
                    </a:lnTo>
                    <a:lnTo>
                      <a:pt x="264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506" name="Freeform 506"/>
              <p:cNvSpPr>
                <a:spLocks/>
              </p:cNvSpPr>
              <p:nvPr/>
            </p:nvSpPr>
            <p:spPr bwMode="auto">
              <a:xfrm>
                <a:off x="2252" y="2918"/>
                <a:ext cx="292" cy="268"/>
              </a:xfrm>
              <a:custGeom>
                <a:avLst/>
                <a:gdLst>
                  <a:gd name="T0" fmla="*/ 285 w 292"/>
                  <a:gd name="T1" fmla="*/ 0 h 268"/>
                  <a:gd name="T2" fmla="*/ 285 w 292"/>
                  <a:gd name="T3" fmla="*/ 2 h 268"/>
                  <a:gd name="T4" fmla="*/ 0 w 292"/>
                  <a:gd name="T5" fmla="*/ 264 h 268"/>
                  <a:gd name="T6" fmla="*/ 0 w 292"/>
                  <a:gd name="T7" fmla="*/ 267 h 268"/>
                  <a:gd name="T8" fmla="*/ 5 w 292"/>
                  <a:gd name="T9" fmla="*/ 268 h 268"/>
                  <a:gd name="T10" fmla="*/ 5 w 292"/>
                  <a:gd name="T11" fmla="*/ 267 h 268"/>
                  <a:gd name="T12" fmla="*/ 292 w 292"/>
                  <a:gd name="T13" fmla="*/ 3 h 268"/>
                  <a:gd name="T14" fmla="*/ 290 w 292"/>
                  <a:gd name="T15" fmla="*/ 0 h 268"/>
                  <a:gd name="T16" fmla="*/ 285 w 292"/>
                  <a:gd name="T17" fmla="*/ 0 h 26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2"/>
                  <a:gd name="T28" fmla="*/ 0 h 268"/>
                  <a:gd name="T29" fmla="*/ 292 w 292"/>
                  <a:gd name="T30" fmla="*/ 268 h 26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2" h="268">
                    <a:moveTo>
                      <a:pt x="285" y="0"/>
                    </a:moveTo>
                    <a:lnTo>
                      <a:pt x="285" y="2"/>
                    </a:lnTo>
                    <a:lnTo>
                      <a:pt x="0" y="264"/>
                    </a:lnTo>
                    <a:lnTo>
                      <a:pt x="0" y="267"/>
                    </a:lnTo>
                    <a:lnTo>
                      <a:pt x="5" y="268"/>
                    </a:lnTo>
                    <a:lnTo>
                      <a:pt x="5" y="267"/>
                    </a:lnTo>
                    <a:lnTo>
                      <a:pt x="292" y="3"/>
                    </a:lnTo>
                    <a:lnTo>
                      <a:pt x="290" y="0"/>
                    </a:lnTo>
                    <a:lnTo>
                      <a:pt x="285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507" name="Freeform 507"/>
              <p:cNvSpPr>
                <a:spLocks/>
              </p:cNvSpPr>
              <p:nvPr/>
            </p:nvSpPr>
            <p:spPr bwMode="auto">
              <a:xfrm>
                <a:off x="2283" y="2934"/>
                <a:ext cx="292" cy="270"/>
              </a:xfrm>
              <a:custGeom>
                <a:avLst/>
                <a:gdLst>
                  <a:gd name="T0" fmla="*/ 287 w 292"/>
                  <a:gd name="T1" fmla="*/ 0 h 270"/>
                  <a:gd name="T2" fmla="*/ 287 w 292"/>
                  <a:gd name="T3" fmla="*/ 1 h 270"/>
                  <a:gd name="T4" fmla="*/ 0 w 292"/>
                  <a:gd name="T5" fmla="*/ 265 h 270"/>
                  <a:gd name="T6" fmla="*/ 3 w 292"/>
                  <a:gd name="T7" fmla="*/ 270 h 270"/>
                  <a:gd name="T8" fmla="*/ 292 w 292"/>
                  <a:gd name="T9" fmla="*/ 5 h 270"/>
                  <a:gd name="T10" fmla="*/ 288 w 292"/>
                  <a:gd name="T11" fmla="*/ 0 h 270"/>
                  <a:gd name="T12" fmla="*/ 287 w 292"/>
                  <a:gd name="T13" fmla="*/ 0 h 27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92"/>
                  <a:gd name="T22" fmla="*/ 0 h 270"/>
                  <a:gd name="T23" fmla="*/ 292 w 292"/>
                  <a:gd name="T24" fmla="*/ 270 h 270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92" h="270">
                    <a:moveTo>
                      <a:pt x="287" y="0"/>
                    </a:moveTo>
                    <a:lnTo>
                      <a:pt x="287" y="1"/>
                    </a:lnTo>
                    <a:lnTo>
                      <a:pt x="0" y="265"/>
                    </a:lnTo>
                    <a:lnTo>
                      <a:pt x="3" y="270"/>
                    </a:lnTo>
                    <a:lnTo>
                      <a:pt x="292" y="5"/>
                    </a:lnTo>
                    <a:lnTo>
                      <a:pt x="288" y="0"/>
                    </a:lnTo>
                    <a:lnTo>
                      <a:pt x="287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508" name="Freeform 508"/>
              <p:cNvSpPr>
                <a:spLocks/>
              </p:cNvSpPr>
              <p:nvPr/>
            </p:nvSpPr>
            <p:spPr bwMode="auto">
              <a:xfrm>
                <a:off x="2315" y="2951"/>
                <a:ext cx="292" cy="268"/>
              </a:xfrm>
              <a:custGeom>
                <a:avLst/>
                <a:gdLst>
                  <a:gd name="T0" fmla="*/ 287 w 292"/>
                  <a:gd name="T1" fmla="*/ 0 h 268"/>
                  <a:gd name="T2" fmla="*/ 287 w 292"/>
                  <a:gd name="T3" fmla="*/ 2 h 268"/>
                  <a:gd name="T4" fmla="*/ 0 w 292"/>
                  <a:gd name="T5" fmla="*/ 265 h 268"/>
                  <a:gd name="T6" fmla="*/ 2 w 292"/>
                  <a:gd name="T7" fmla="*/ 268 h 268"/>
                  <a:gd name="T8" fmla="*/ 7 w 292"/>
                  <a:gd name="T9" fmla="*/ 268 h 268"/>
                  <a:gd name="T10" fmla="*/ 7 w 292"/>
                  <a:gd name="T11" fmla="*/ 267 h 268"/>
                  <a:gd name="T12" fmla="*/ 292 w 292"/>
                  <a:gd name="T13" fmla="*/ 5 h 268"/>
                  <a:gd name="T14" fmla="*/ 289 w 292"/>
                  <a:gd name="T15" fmla="*/ 0 h 268"/>
                  <a:gd name="T16" fmla="*/ 287 w 292"/>
                  <a:gd name="T17" fmla="*/ 0 h 26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2"/>
                  <a:gd name="T28" fmla="*/ 0 h 268"/>
                  <a:gd name="T29" fmla="*/ 292 w 292"/>
                  <a:gd name="T30" fmla="*/ 268 h 26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2" h="268">
                    <a:moveTo>
                      <a:pt x="287" y="0"/>
                    </a:moveTo>
                    <a:lnTo>
                      <a:pt x="287" y="2"/>
                    </a:lnTo>
                    <a:lnTo>
                      <a:pt x="0" y="265"/>
                    </a:lnTo>
                    <a:lnTo>
                      <a:pt x="2" y="268"/>
                    </a:lnTo>
                    <a:lnTo>
                      <a:pt x="7" y="268"/>
                    </a:lnTo>
                    <a:lnTo>
                      <a:pt x="7" y="267"/>
                    </a:lnTo>
                    <a:lnTo>
                      <a:pt x="292" y="5"/>
                    </a:lnTo>
                    <a:lnTo>
                      <a:pt x="289" y="0"/>
                    </a:lnTo>
                    <a:lnTo>
                      <a:pt x="287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509" name="Freeform 509"/>
              <p:cNvSpPr>
                <a:spLocks/>
              </p:cNvSpPr>
              <p:nvPr/>
            </p:nvSpPr>
            <p:spPr bwMode="auto">
              <a:xfrm>
                <a:off x="2348" y="2969"/>
                <a:ext cx="288" cy="268"/>
              </a:xfrm>
              <a:custGeom>
                <a:avLst/>
                <a:gdLst>
                  <a:gd name="T0" fmla="*/ 287 w 288"/>
                  <a:gd name="T1" fmla="*/ 0 h 268"/>
                  <a:gd name="T2" fmla="*/ 287 w 288"/>
                  <a:gd name="T3" fmla="*/ 1 h 268"/>
                  <a:gd name="T4" fmla="*/ 0 w 288"/>
                  <a:gd name="T5" fmla="*/ 265 h 268"/>
                  <a:gd name="T6" fmla="*/ 1 w 288"/>
                  <a:gd name="T7" fmla="*/ 268 h 268"/>
                  <a:gd name="T8" fmla="*/ 6 w 288"/>
                  <a:gd name="T9" fmla="*/ 268 h 268"/>
                  <a:gd name="T10" fmla="*/ 6 w 288"/>
                  <a:gd name="T11" fmla="*/ 266 h 268"/>
                  <a:gd name="T12" fmla="*/ 288 w 288"/>
                  <a:gd name="T13" fmla="*/ 7 h 268"/>
                  <a:gd name="T14" fmla="*/ 288 w 288"/>
                  <a:gd name="T15" fmla="*/ 0 h 268"/>
                  <a:gd name="T16" fmla="*/ 287 w 288"/>
                  <a:gd name="T17" fmla="*/ 0 h 26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88"/>
                  <a:gd name="T28" fmla="*/ 0 h 268"/>
                  <a:gd name="T29" fmla="*/ 288 w 288"/>
                  <a:gd name="T30" fmla="*/ 268 h 26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88" h="268">
                    <a:moveTo>
                      <a:pt x="287" y="0"/>
                    </a:moveTo>
                    <a:lnTo>
                      <a:pt x="287" y="1"/>
                    </a:lnTo>
                    <a:lnTo>
                      <a:pt x="0" y="265"/>
                    </a:lnTo>
                    <a:lnTo>
                      <a:pt x="1" y="268"/>
                    </a:lnTo>
                    <a:lnTo>
                      <a:pt x="6" y="268"/>
                    </a:lnTo>
                    <a:lnTo>
                      <a:pt x="6" y="266"/>
                    </a:lnTo>
                    <a:lnTo>
                      <a:pt x="288" y="7"/>
                    </a:lnTo>
                    <a:lnTo>
                      <a:pt x="288" y="0"/>
                    </a:lnTo>
                    <a:lnTo>
                      <a:pt x="287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510" name="Freeform 510"/>
              <p:cNvSpPr>
                <a:spLocks/>
              </p:cNvSpPr>
              <p:nvPr/>
            </p:nvSpPr>
            <p:spPr bwMode="auto">
              <a:xfrm>
                <a:off x="2380" y="3016"/>
                <a:ext cx="256" cy="238"/>
              </a:xfrm>
              <a:custGeom>
                <a:avLst/>
                <a:gdLst>
                  <a:gd name="T0" fmla="*/ 255 w 256"/>
                  <a:gd name="T1" fmla="*/ 0 h 238"/>
                  <a:gd name="T2" fmla="*/ 255 w 256"/>
                  <a:gd name="T3" fmla="*/ 1 h 238"/>
                  <a:gd name="T4" fmla="*/ 0 w 256"/>
                  <a:gd name="T5" fmla="*/ 235 h 238"/>
                  <a:gd name="T6" fmla="*/ 2 w 256"/>
                  <a:gd name="T7" fmla="*/ 238 h 238"/>
                  <a:gd name="T8" fmla="*/ 7 w 256"/>
                  <a:gd name="T9" fmla="*/ 238 h 238"/>
                  <a:gd name="T10" fmla="*/ 7 w 256"/>
                  <a:gd name="T11" fmla="*/ 236 h 238"/>
                  <a:gd name="T12" fmla="*/ 256 w 256"/>
                  <a:gd name="T13" fmla="*/ 8 h 238"/>
                  <a:gd name="T14" fmla="*/ 256 w 256"/>
                  <a:gd name="T15" fmla="*/ 0 h 238"/>
                  <a:gd name="T16" fmla="*/ 255 w 256"/>
                  <a:gd name="T17" fmla="*/ 0 h 23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56"/>
                  <a:gd name="T28" fmla="*/ 0 h 238"/>
                  <a:gd name="T29" fmla="*/ 256 w 256"/>
                  <a:gd name="T30" fmla="*/ 238 h 23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56" h="238">
                    <a:moveTo>
                      <a:pt x="255" y="0"/>
                    </a:moveTo>
                    <a:lnTo>
                      <a:pt x="255" y="1"/>
                    </a:lnTo>
                    <a:lnTo>
                      <a:pt x="0" y="235"/>
                    </a:lnTo>
                    <a:lnTo>
                      <a:pt x="2" y="238"/>
                    </a:lnTo>
                    <a:lnTo>
                      <a:pt x="7" y="238"/>
                    </a:lnTo>
                    <a:lnTo>
                      <a:pt x="7" y="236"/>
                    </a:lnTo>
                    <a:lnTo>
                      <a:pt x="256" y="8"/>
                    </a:lnTo>
                    <a:lnTo>
                      <a:pt x="256" y="0"/>
                    </a:lnTo>
                    <a:lnTo>
                      <a:pt x="255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511" name="Freeform 511"/>
              <p:cNvSpPr>
                <a:spLocks/>
              </p:cNvSpPr>
              <p:nvPr/>
            </p:nvSpPr>
            <p:spPr bwMode="auto">
              <a:xfrm>
                <a:off x="2413" y="3063"/>
                <a:ext cx="223" cy="208"/>
              </a:xfrm>
              <a:custGeom>
                <a:avLst/>
                <a:gdLst>
                  <a:gd name="T0" fmla="*/ 222 w 223"/>
                  <a:gd name="T1" fmla="*/ 0 h 208"/>
                  <a:gd name="T2" fmla="*/ 222 w 223"/>
                  <a:gd name="T3" fmla="*/ 2 h 208"/>
                  <a:gd name="T4" fmla="*/ 0 w 223"/>
                  <a:gd name="T5" fmla="*/ 205 h 208"/>
                  <a:gd name="T6" fmla="*/ 1 w 223"/>
                  <a:gd name="T7" fmla="*/ 208 h 208"/>
                  <a:gd name="T8" fmla="*/ 6 w 223"/>
                  <a:gd name="T9" fmla="*/ 208 h 208"/>
                  <a:gd name="T10" fmla="*/ 6 w 223"/>
                  <a:gd name="T11" fmla="*/ 207 h 208"/>
                  <a:gd name="T12" fmla="*/ 223 w 223"/>
                  <a:gd name="T13" fmla="*/ 8 h 208"/>
                  <a:gd name="T14" fmla="*/ 223 w 223"/>
                  <a:gd name="T15" fmla="*/ 0 h 208"/>
                  <a:gd name="T16" fmla="*/ 222 w 223"/>
                  <a:gd name="T17" fmla="*/ 0 h 20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23"/>
                  <a:gd name="T28" fmla="*/ 0 h 208"/>
                  <a:gd name="T29" fmla="*/ 223 w 223"/>
                  <a:gd name="T30" fmla="*/ 208 h 20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23" h="208">
                    <a:moveTo>
                      <a:pt x="222" y="0"/>
                    </a:moveTo>
                    <a:lnTo>
                      <a:pt x="222" y="2"/>
                    </a:lnTo>
                    <a:lnTo>
                      <a:pt x="0" y="205"/>
                    </a:lnTo>
                    <a:lnTo>
                      <a:pt x="1" y="208"/>
                    </a:lnTo>
                    <a:lnTo>
                      <a:pt x="6" y="208"/>
                    </a:lnTo>
                    <a:lnTo>
                      <a:pt x="6" y="207"/>
                    </a:lnTo>
                    <a:lnTo>
                      <a:pt x="223" y="8"/>
                    </a:lnTo>
                    <a:lnTo>
                      <a:pt x="223" y="0"/>
                    </a:lnTo>
                    <a:lnTo>
                      <a:pt x="222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512" name="Freeform 512"/>
              <p:cNvSpPr>
                <a:spLocks/>
              </p:cNvSpPr>
              <p:nvPr/>
            </p:nvSpPr>
            <p:spPr bwMode="auto">
              <a:xfrm>
                <a:off x="2457" y="3111"/>
                <a:ext cx="179" cy="165"/>
              </a:xfrm>
              <a:custGeom>
                <a:avLst/>
                <a:gdLst>
                  <a:gd name="T0" fmla="*/ 178 w 179"/>
                  <a:gd name="T1" fmla="*/ 0 h 165"/>
                  <a:gd name="T2" fmla="*/ 178 w 179"/>
                  <a:gd name="T3" fmla="*/ 1 h 165"/>
                  <a:gd name="T4" fmla="*/ 0 w 179"/>
                  <a:gd name="T5" fmla="*/ 165 h 165"/>
                  <a:gd name="T6" fmla="*/ 7 w 179"/>
                  <a:gd name="T7" fmla="*/ 162 h 165"/>
                  <a:gd name="T8" fmla="*/ 7 w 179"/>
                  <a:gd name="T9" fmla="*/ 160 h 165"/>
                  <a:gd name="T10" fmla="*/ 14 w 179"/>
                  <a:gd name="T11" fmla="*/ 159 h 165"/>
                  <a:gd name="T12" fmla="*/ 14 w 179"/>
                  <a:gd name="T13" fmla="*/ 157 h 165"/>
                  <a:gd name="T14" fmla="*/ 24 w 179"/>
                  <a:gd name="T15" fmla="*/ 151 h 165"/>
                  <a:gd name="T16" fmla="*/ 24 w 179"/>
                  <a:gd name="T17" fmla="*/ 149 h 165"/>
                  <a:gd name="T18" fmla="*/ 179 w 179"/>
                  <a:gd name="T19" fmla="*/ 7 h 165"/>
                  <a:gd name="T20" fmla="*/ 179 w 179"/>
                  <a:gd name="T21" fmla="*/ 0 h 165"/>
                  <a:gd name="T22" fmla="*/ 178 w 179"/>
                  <a:gd name="T23" fmla="*/ 0 h 165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179"/>
                  <a:gd name="T37" fmla="*/ 0 h 165"/>
                  <a:gd name="T38" fmla="*/ 179 w 179"/>
                  <a:gd name="T39" fmla="*/ 165 h 165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179" h="165">
                    <a:moveTo>
                      <a:pt x="178" y="0"/>
                    </a:moveTo>
                    <a:lnTo>
                      <a:pt x="178" y="1"/>
                    </a:lnTo>
                    <a:lnTo>
                      <a:pt x="0" y="165"/>
                    </a:lnTo>
                    <a:lnTo>
                      <a:pt x="7" y="162"/>
                    </a:lnTo>
                    <a:lnTo>
                      <a:pt x="7" y="160"/>
                    </a:lnTo>
                    <a:lnTo>
                      <a:pt x="14" y="159"/>
                    </a:lnTo>
                    <a:lnTo>
                      <a:pt x="14" y="157"/>
                    </a:lnTo>
                    <a:lnTo>
                      <a:pt x="24" y="151"/>
                    </a:lnTo>
                    <a:lnTo>
                      <a:pt x="24" y="149"/>
                    </a:lnTo>
                    <a:lnTo>
                      <a:pt x="179" y="7"/>
                    </a:lnTo>
                    <a:lnTo>
                      <a:pt x="179" y="0"/>
                    </a:lnTo>
                    <a:lnTo>
                      <a:pt x="178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513" name="Freeform 513"/>
              <p:cNvSpPr>
                <a:spLocks/>
              </p:cNvSpPr>
              <p:nvPr/>
            </p:nvSpPr>
            <p:spPr bwMode="auto">
              <a:xfrm>
                <a:off x="2577" y="3156"/>
                <a:ext cx="59" cy="55"/>
              </a:xfrm>
              <a:custGeom>
                <a:avLst/>
                <a:gdLst>
                  <a:gd name="T0" fmla="*/ 58 w 59"/>
                  <a:gd name="T1" fmla="*/ 0 h 55"/>
                  <a:gd name="T2" fmla="*/ 58 w 59"/>
                  <a:gd name="T3" fmla="*/ 2 h 55"/>
                  <a:gd name="T4" fmla="*/ 0 w 59"/>
                  <a:gd name="T5" fmla="*/ 55 h 55"/>
                  <a:gd name="T6" fmla="*/ 10 w 59"/>
                  <a:gd name="T7" fmla="*/ 51 h 55"/>
                  <a:gd name="T8" fmla="*/ 10 w 59"/>
                  <a:gd name="T9" fmla="*/ 49 h 55"/>
                  <a:gd name="T10" fmla="*/ 17 w 59"/>
                  <a:gd name="T11" fmla="*/ 48 h 55"/>
                  <a:gd name="T12" fmla="*/ 17 w 59"/>
                  <a:gd name="T13" fmla="*/ 46 h 55"/>
                  <a:gd name="T14" fmla="*/ 59 w 59"/>
                  <a:gd name="T15" fmla="*/ 8 h 55"/>
                  <a:gd name="T16" fmla="*/ 59 w 59"/>
                  <a:gd name="T17" fmla="*/ 0 h 55"/>
                  <a:gd name="T18" fmla="*/ 58 w 59"/>
                  <a:gd name="T19" fmla="*/ 0 h 55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59"/>
                  <a:gd name="T31" fmla="*/ 0 h 55"/>
                  <a:gd name="T32" fmla="*/ 59 w 59"/>
                  <a:gd name="T33" fmla="*/ 55 h 55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59" h="55">
                    <a:moveTo>
                      <a:pt x="58" y="0"/>
                    </a:moveTo>
                    <a:lnTo>
                      <a:pt x="58" y="2"/>
                    </a:lnTo>
                    <a:lnTo>
                      <a:pt x="0" y="55"/>
                    </a:lnTo>
                    <a:lnTo>
                      <a:pt x="10" y="51"/>
                    </a:lnTo>
                    <a:lnTo>
                      <a:pt x="10" y="49"/>
                    </a:lnTo>
                    <a:lnTo>
                      <a:pt x="17" y="48"/>
                    </a:lnTo>
                    <a:lnTo>
                      <a:pt x="17" y="46"/>
                    </a:lnTo>
                    <a:lnTo>
                      <a:pt x="59" y="8"/>
                    </a:lnTo>
                    <a:lnTo>
                      <a:pt x="59" y="0"/>
                    </a:lnTo>
                    <a:lnTo>
                      <a:pt x="58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514" name="Freeform 514"/>
              <p:cNvSpPr>
                <a:spLocks/>
              </p:cNvSpPr>
              <p:nvPr/>
            </p:nvSpPr>
            <p:spPr bwMode="auto">
              <a:xfrm>
                <a:off x="2534" y="2915"/>
                <a:ext cx="102" cy="95"/>
              </a:xfrm>
              <a:custGeom>
                <a:avLst/>
                <a:gdLst>
                  <a:gd name="T0" fmla="*/ 0 w 102"/>
                  <a:gd name="T1" fmla="*/ 0 h 95"/>
                  <a:gd name="T2" fmla="*/ 102 w 102"/>
                  <a:gd name="T3" fmla="*/ 95 h 95"/>
                  <a:gd name="T4" fmla="*/ 102 w 102"/>
                  <a:gd name="T5" fmla="*/ 87 h 95"/>
                  <a:gd name="T6" fmla="*/ 101 w 102"/>
                  <a:gd name="T7" fmla="*/ 87 h 95"/>
                  <a:gd name="T8" fmla="*/ 17 w 102"/>
                  <a:gd name="T9" fmla="*/ 8 h 95"/>
                  <a:gd name="T10" fmla="*/ 14 w 102"/>
                  <a:gd name="T11" fmla="*/ 8 h 95"/>
                  <a:gd name="T12" fmla="*/ 14 w 102"/>
                  <a:gd name="T13" fmla="*/ 6 h 95"/>
                  <a:gd name="T14" fmla="*/ 10 w 102"/>
                  <a:gd name="T15" fmla="*/ 6 h 95"/>
                  <a:gd name="T16" fmla="*/ 8 w 102"/>
                  <a:gd name="T17" fmla="*/ 3 h 95"/>
                  <a:gd name="T18" fmla="*/ 5 w 102"/>
                  <a:gd name="T19" fmla="*/ 3 h 95"/>
                  <a:gd name="T20" fmla="*/ 5 w 102"/>
                  <a:gd name="T21" fmla="*/ 1 h 95"/>
                  <a:gd name="T22" fmla="*/ 2 w 102"/>
                  <a:gd name="T23" fmla="*/ 1 h 95"/>
                  <a:gd name="T24" fmla="*/ 2 w 102"/>
                  <a:gd name="T25" fmla="*/ 0 h 95"/>
                  <a:gd name="T26" fmla="*/ 0 w 102"/>
                  <a:gd name="T27" fmla="*/ 0 h 95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102"/>
                  <a:gd name="T43" fmla="*/ 0 h 95"/>
                  <a:gd name="T44" fmla="*/ 102 w 102"/>
                  <a:gd name="T45" fmla="*/ 95 h 95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102" h="95">
                    <a:moveTo>
                      <a:pt x="0" y="0"/>
                    </a:moveTo>
                    <a:lnTo>
                      <a:pt x="102" y="95"/>
                    </a:lnTo>
                    <a:lnTo>
                      <a:pt x="102" y="87"/>
                    </a:lnTo>
                    <a:lnTo>
                      <a:pt x="101" y="87"/>
                    </a:lnTo>
                    <a:lnTo>
                      <a:pt x="17" y="8"/>
                    </a:lnTo>
                    <a:lnTo>
                      <a:pt x="14" y="8"/>
                    </a:lnTo>
                    <a:lnTo>
                      <a:pt x="14" y="6"/>
                    </a:lnTo>
                    <a:lnTo>
                      <a:pt x="10" y="6"/>
                    </a:lnTo>
                    <a:lnTo>
                      <a:pt x="8" y="3"/>
                    </a:lnTo>
                    <a:lnTo>
                      <a:pt x="5" y="3"/>
                    </a:lnTo>
                    <a:lnTo>
                      <a:pt x="5" y="1"/>
                    </a:lnTo>
                    <a:lnTo>
                      <a:pt x="2" y="1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515" name="Freeform 515"/>
              <p:cNvSpPr>
                <a:spLocks/>
              </p:cNvSpPr>
              <p:nvPr/>
            </p:nvSpPr>
            <p:spPr bwMode="auto">
              <a:xfrm>
                <a:off x="2433" y="2866"/>
                <a:ext cx="203" cy="191"/>
              </a:xfrm>
              <a:custGeom>
                <a:avLst/>
                <a:gdLst>
                  <a:gd name="T0" fmla="*/ 3 w 203"/>
                  <a:gd name="T1" fmla="*/ 0 h 191"/>
                  <a:gd name="T2" fmla="*/ 3 w 203"/>
                  <a:gd name="T3" fmla="*/ 2 h 191"/>
                  <a:gd name="T4" fmla="*/ 0 w 203"/>
                  <a:gd name="T5" fmla="*/ 2 h 191"/>
                  <a:gd name="T6" fmla="*/ 0 w 203"/>
                  <a:gd name="T7" fmla="*/ 5 h 191"/>
                  <a:gd name="T8" fmla="*/ 2 w 203"/>
                  <a:gd name="T9" fmla="*/ 5 h 191"/>
                  <a:gd name="T10" fmla="*/ 203 w 203"/>
                  <a:gd name="T11" fmla="*/ 191 h 191"/>
                  <a:gd name="T12" fmla="*/ 203 w 203"/>
                  <a:gd name="T13" fmla="*/ 183 h 191"/>
                  <a:gd name="T14" fmla="*/ 202 w 203"/>
                  <a:gd name="T15" fmla="*/ 183 h 191"/>
                  <a:gd name="T16" fmla="*/ 5 w 203"/>
                  <a:gd name="T17" fmla="*/ 0 h 191"/>
                  <a:gd name="T18" fmla="*/ 3 w 203"/>
                  <a:gd name="T19" fmla="*/ 0 h 191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03"/>
                  <a:gd name="T31" fmla="*/ 0 h 191"/>
                  <a:gd name="T32" fmla="*/ 203 w 203"/>
                  <a:gd name="T33" fmla="*/ 191 h 191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03" h="191">
                    <a:moveTo>
                      <a:pt x="3" y="0"/>
                    </a:moveTo>
                    <a:lnTo>
                      <a:pt x="3" y="2"/>
                    </a:lnTo>
                    <a:lnTo>
                      <a:pt x="0" y="2"/>
                    </a:lnTo>
                    <a:lnTo>
                      <a:pt x="0" y="5"/>
                    </a:lnTo>
                    <a:lnTo>
                      <a:pt x="2" y="5"/>
                    </a:lnTo>
                    <a:lnTo>
                      <a:pt x="203" y="191"/>
                    </a:lnTo>
                    <a:lnTo>
                      <a:pt x="203" y="183"/>
                    </a:lnTo>
                    <a:lnTo>
                      <a:pt x="202" y="183"/>
                    </a:lnTo>
                    <a:lnTo>
                      <a:pt x="5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516" name="Freeform 516"/>
              <p:cNvSpPr>
                <a:spLocks/>
              </p:cNvSpPr>
              <p:nvPr/>
            </p:nvSpPr>
            <p:spPr bwMode="auto">
              <a:xfrm>
                <a:off x="2401" y="2883"/>
                <a:ext cx="235" cy="221"/>
              </a:xfrm>
              <a:custGeom>
                <a:avLst/>
                <a:gdLst>
                  <a:gd name="T0" fmla="*/ 3 w 235"/>
                  <a:gd name="T1" fmla="*/ 0 h 221"/>
                  <a:gd name="T2" fmla="*/ 3 w 235"/>
                  <a:gd name="T3" fmla="*/ 2 h 221"/>
                  <a:gd name="T4" fmla="*/ 0 w 235"/>
                  <a:gd name="T5" fmla="*/ 2 h 221"/>
                  <a:gd name="T6" fmla="*/ 0 w 235"/>
                  <a:gd name="T7" fmla="*/ 5 h 221"/>
                  <a:gd name="T8" fmla="*/ 1 w 235"/>
                  <a:gd name="T9" fmla="*/ 5 h 221"/>
                  <a:gd name="T10" fmla="*/ 235 w 235"/>
                  <a:gd name="T11" fmla="*/ 221 h 221"/>
                  <a:gd name="T12" fmla="*/ 235 w 235"/>
                  <a:gd name="T13" fmla="*/ 213 h 221"/>
                  <a:gd name="T14" fmla="*/ 234 w 235"/>
                  <a:gd name="T15" fmla="*/ 213 h 221"/>
                  <a:gd name="T16" fmla="*/ 5 w 235"/>
                  <a:gd name="T17" fmla="*/ 0 h 221"/>
                  <a:gd name="T18" fmla="*/ 3 w 235"/>
                  <a:gd name="T19" fmla="*/ 0 h 221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35"/>
                  <a:gd name="T31" fmla="*/ 0 h 221"/>
                  <a:gd name="T32" fmla="*/ 235 w 235"/>
                  <a:gd name="T33" fmla="*/ 221 h 221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35" h="221">
                    <a:moveTo>
                      <a:pt x="3" y="0"/>
                    </a:moveTo>
                    <a:lnTo>
                      <a:pt x="3" y="2"/>
                    </a:lnTo>
                    <a:lnTo>
                      <a:pt x="0" y="2"/>
                    </a:lnTo>
                    <a:lnTo>
                      <a:pt x="0" y="5"/>
                    </a:lnTo>
                    <a:lnTo>
                      <a:pt x="1" y="5"/>
                    </a:lnTo>
                    <a:lnTo>
                      <a:pt x="235" y="221"/>
                    </a:lnTo>
                    <a:lnTo>
                      <a:pt x="235" y="213"/>
                    </a:lnTo>
                    <a:lnTo>
                      <a:pt x="234" y="213"/>
                    </a:lnTo>
                    <a:lnTo>
                      <a:pt x="5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517" name="Freeform 517"/>
              <p:cNvSpPr>
                <a:spLocks/>
              </p:cNvSpPr>
              <p:nvPr/>
            </p:nvSpPr>
            <p:spPr bwMode="auto">
              <a:xfrm>
                <a:off x="2368" y="2901"/>
                <a:ext cx="268" cy="251"/>
              </a:xfrm>
              <a:custGeom>
                <a:avLst/>
                <a:gdLst>
                  <a:gd name="T0" fmla="*/ 4 w 268"/>
                  <a:gd name="T1" fmla="*/ 0 h 251"/>
                  <a:gd name="T2" fmla="*/ 4 w 268"/>
                  <a:gd name="T3" fmla="*/ 1 h 251"/>
                  <a:gd name="T4" fmla="*/ 0 w 268"/>
                  <a:gd name="T5" fmla="*/ 1 h 251"/>
                  <a:gd name="T6" fmla="*/ 0 w 268"/>
                  <a:gd name="T7" fmla="*/ 4 h 251"/>
                  <a:gd name="T8" fmla="*/ 2 w 268"/>
                  <a:gd name="T9" fmla="*/ 4 h 251"/>
                  <a:gd name="T10" fmla="*/ 268 w 268"/>
                  <a:gd name="T11" fmla="*/ 251 h 251"/>
                  <a:gd name="T12" fmla="*/ 268 w 268"/>
                  <a:gd name="T13" fmla="*/ 243 h 251"/>
                  <a:gd name="T14" fmla="*/ 267 w 268"/>
                  <a:gd name="T15" fmla="*/ 243 h 251"/>
                  <a:gd name="T16" fmla="*/ 5 w 268"/>
                  <a:gd name="T17" fmla="*/ 0 h 251"/>
                  <a:gd name="T18" fmla="*/ 4 w 268"/>
                  <a:gd name="T19" fmla="*/ 0 h 251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68"/>
                  <a:gd name="T31" fmla="*/ 0 h 251"/>
                  <a:gd name="T32" fmla="*/ 268 w 268"/>
                  <a:gd name="T33" fmla="*/ 251 h 251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68" h="251">
                    <a:moveTo>
                      <a:pt x="4" y="0"/>
                    </a:moveTo>
                    <a:lnTo>
                      <a:pt x="4" y="1"/>
                    </a:lnTo>
                    <a:lnTo>
                      <a:pt x="0" y="1"/>
                    </a:lnTo>
                    <a:lnTo>
                      <a:pt x="0" y="4"/>
                    </a:lnTo>
                    <a:lnTo>
                      <a:pt x="2" y="4"/>
                    </a:lnTo>
                    <a:lnTo>
                      <a:pt x="268" y="251"/>
                    </a:lnTo>
                    <a:lnTo>
                      <a:pt x="268" y="243"/>
                    </a:lnTo>
                    <a:lnTo>
                      <a:pt x="267" y="243"/>
                    </a:lnTo>
                    <a:lnTo>
                      <a:pt x="5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518" name="Freeform 518"/>
              <p:cNvSpPr>
                <a:spLocks/>
              </p:cNvSpPr>
              <p:nvPr/>
            </p:nvSpPr>
            <p:spPr bwMode="auto">
              <a:xfrm>
                <a:off x="2337" y="2918"/>
                <a:ext cx="293" cy="268"/>
              </a:xfrm>
              <a:custGeom>
                <a:avLst/>
                <a:gdLst>
                  <a:gd name="T0" fmla="*/ 2 w 293"/>
                  <a:gd name="T1" fmla="*/ 0 h 268"/>
                  <a:gd name="T2" fmla="*/ 2 w 293"/>
                  <a:gd name="T3" fmla="*/ 2 h 268"/>
                  <a:gd name="T4" fmla="*/ 0 w 293"/>
                  <a:gd name="T5" fmla="*/ 2 h 268"/>
                  <a:gd name="T6" fmla="*/ 287 w 293"/>
                  <a:gd name="T7" fmla="*/ 268 h 268"/>
                  <a:gd name="T8" fmla="*/ 293 w 293"/>
                  <a:gd name="T9" fmla="*/ 265 h 268"/>
                  <a:gd name="T10" fmla="*/ 7 w 293"/>
                  <a:gd name="T11" fmla="*/ 0 h 268"/>
                  <a:gd name="T12" fmla="*/ 2 w 293"/>
                  <a:gd name="T13" fmla="*/ 0 h 2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93"/>
                  <a:gd name="T22" fmla="*/ 0 h 268"/>
                  <a:gd name="T23" fmla="*/ 293 w 293"/>
                  <a:gd name="T24" fmla="*/ 268 h 2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93" h="268">
                    <a:moveTo>
                      <a:pt x="2" y="0"/>
                    </a:moveTo>
                    <a:lnTo>
                      <a:pt x="2" y="2"/>
                    </a:lnTo>
                    <a:lnTo>
                      <a:pt x="0" y="2"/>
                    </a:lnTo>
                    <a:lnTo>
                      <a:pt x="287" y="268"/>
                    </a:lnTo>
                    <a:lnTo>
                      <a:pt x="293" y="265"/>
                    </a:lnTo>
                    <a:lnTo>
                      <a:pt x="7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519" name="Freeform 519"/>
              <p:cNvSpPr>
                <a:spLocks/>
              </p:cNvSpPr>
              <p:nvPr/>
            </p:nvSpPr>
            <p:spPr bwMode="auto">
              <a:xfrm>
                <a:off x="2305" y="2935"/>
                <a:ext cx="292" cy="269"/>
              </a:xfrm>
              <a:custGeom>
                <a:avLst/>
                <a:gdLst>
                  <a:gd name="T0" fmla="*/ 2 w 292"/>
                  <a:gd name="T1" fmla="*/ 0 h 269"/>
                  <a:gd name="T2" fmla="*/ 2 w 292"/>
                  <a:gd name="T3" fmla="*/ 2 h 269"/>
                  <a:gd name="T4" fmla="*/ 0 w 292"/>
                  <a:gd name="T5" fmla="*/ 2 h 269"/>
                  <a:gd name="T6" fmla="*/ 287 w 292"/>
                  <a:gd name="T7" fmla="*/ 269 h 269"/>
                  <a:gd name="T8" fmla="*/ 292 w 292"/>
                  <a:gd name="T9" fmla="*/ 265 h 269"/>
                  <a:gd name="T10" fmla="*/ 7 w 292"/>
                  <a:gd name="T11" fmla="*/ 0 h 269"/>
                  <a:gd name="T12" fmla="*/ 2 w 292"/>
                  <a:gd name="T13" fmla="*/ 0 h 26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92"/>
                  <a:gd name="T22" fmla="*/ 0 h 269"/>
                  <a:gd name="T23" fmla="*/ 292 w 292"/>
                  <a:gd name="T24" fmla="*/ 269 h 269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92" h="269">
                    <a:moveTo>
                      <a:pt x="2" y="0"/>
                    </a:moveTo>
                    <a:lnTo>
                      <a:pt x="2" y="2"/>
                    </a:lnTo>
                    <a:lnTo>
                      <a:pt x="0" y="2"/>
                    </a:lnTo>
                    <a:lnTo>
                      <a:pt x="287" y="269"/>
                    </a:lnTo>
                    <a:lnTo>
                      <a:pt x="292" y="265"/>
                    </a:lnTo>
                    <a:lnTo>
                      <a:pt x="7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520" name="Freeform 520"/>
              <p:cNvSpPr>
                <a:spLocks/>
              </p:cNvSpPr>
              <p:nvPr/>
            </p:nvSpPr>
            <p:spPr bwMode="auto">
              <a:xfrm>
                <a:off x="2272" y="2953"/>
                <a:ext cx="293" cy="268"/>
              </a:xfrm>
              <a:custGeom>
                <a:avLst/>
                <a:gdLst>
                  <a:gd name="T0" fmla="*/ 2 w 293"/>
                  <a:gd name="T1" fmla="*/ 0 h 268"/>
                  <a:gd name="T2" fmla="*/ 2 w 293"/>
                  <a:gd name="T3" fmla="*/ 1 h 268"/>
                  <a:gd name="T4" fmla="*/ 0 w 293"/>
                  <a:gd name="T5" fmla="*/ 1 h 268"/>
                  <a:gd name="T6" fmla="*/ 288 w 293"/>
                  <a:gd name="T7" fmla="*/ 268 h 268"/>
                  <a:gd name="T8" fmla="*/ 293 w 293"/>
                  <a:gd name="T9" fmla="*/ 266 h 268"/>
                  <a:gd name="T10" fmla="*/ 293 w 293"/>
                  <a:gd name="T11" fmla="*/ 263 h 268"/>
                  <a:gd name="T12" fmla="*/ 291 w 293"/>
                  <a:gd name="T13" fmla="*/ 263 h 268"/>
                  <a:gd name="T14" fmla="*/ 7 w 293"/>
                  <a:gd name="T15" fmla="*/ 0 h 268"/>
                  <a:gd name="T16" fmla="*/ 2 w 293"/>
                  <a:gd name="T17" fmla="*/ 0 h 26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3"/>
                  <a:gd name="T28" fmla="*/ 0 h 268"/>
                  <a:gd name="T29" fmla="*/ 293 w 293"/>
                  <a:gd name="T30" fmla="*/ 268 h 26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3" h="268">
                    <a:moveTo>
                      <a:pt x="2" y="0"/>
                    </a:moveTo>
                    <a:lnTo>
                      <a:pt x="2" y="1"/>
                    </a:lnTo>
                    <a:lnTo>
                      <a:pt x="0" y="1"/>
                    </a:lnTo>
                    <a:lnTo>
                      <a:pt x="288" y="268"/>
                    </a:lnTo>
                    <a:lnTo>
                      <a:pt x="293" y="266"/>
                    </a:lnTo>
                    <a:lnTo>
                      <a:pt x="293" y="263"/>
                    </a:lnTo>
                    <a:lnTo>
                      <a:pt x="291" y="263"/>
                    </a:lnTo>
                    <a:lnTo>
                      <a:pt x="7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521" name="Freeform 521"/>
              <p:cNvSpPr>
                <a:spLocks/>
              </p:cNvSpPr>
              <p:nvPr/>
            </p:nvSpPr>
            <p:spPr bwMode="auto">
              <a:xfrm>
                <a:off x="2243" y="2969"/>
                <a:ext cx="289" cy="269"/>
              </a:xfrm>
              <a:custGeom>
                <a:avLst/>
                <a:gdLst>
                  <a:gd name="T0" fmla="*/ 0 w 289"/>
                  <a:gd name="T1" fmla="*/ 0 h 269"/>
                  <a:gd name="T2" fmla="*/ 0 w 289"/>
                  <a:gd name="T3" fmla="*/ 7 h 269"/>
                  <a:gd name="T4" fmla="*/ 2 w 289"/>
                  <a:gd name="T5" fmla="*/ 7 h 269"/>
                  <a:gd name="T6" fmla="*/ 284 w 289"/>
                  <a:gd name="T7" fmla="*/ 269 h 269"/>
                  <a:gd name="T8" fmla="*/ 289 w 289"/>
                  <a:gd name="T9" fmla="*/ 268 h 269"/>
                  <a:gd name="T10" fmla="*/ 289 w 289"/>
                  <a:gd name="T11" fmla="*/ 265 h 269"/>
                  <a:gd name="T12" fmla="*/ 287 w 289"/>
                  <a:gd name="T13" fmla="*/ 265 h 269"/>
                  <a:gd name="T14" fmla="*/ 2 w 289"/>
                  <a:gd name="T15" fmla="*/ 0 h 269"/>
                  <a:gd name="T16" fmla="*/ 0 w 289"/>
                  <a:gd name="T17" fmla="*/ 0 h 26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89"/>
                  <a:gd name="T28" fmla="*/ 0 h 269"/>
                  <a:gd name="T29" fmla="*/ 289 w 289"/>
                  <a:gd name="T30" fmla="*/ 269 h 269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89" h="269">
                    <a:moveTo>
                      <a:pt x="0" y="0"/>
                    </a:moveTo>
                    <a:lnTo>
                      <a:pt x="0" y="7"/>
                    </a:lnTo>
                    <a:lnTo>
                      <a:pt x="2" y="7"/>
                    </a:lnTo>
                    <a:lnTo>
                      <a:pt x="284" y="269"/>
                    </a:lnTo>
                    <a:lnTo>
                      <a:pt x="289" y="268"/>
                    </a:lnTo>
                    <a:lnTo>
                      <a:pt x="289" y="265"/>
                    </a:lnTo>
                    <a:lnTo>
                      <a:pt x="287" y="265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522" name="Freeform 522"/>
              <p:cNvSpPr>
                <a:spLocks/>
              </p:cNvSpPr>
              <p:nvPr/>
            </p:nvSpPr>
            <p:spPr bwMode="auto">
              <a:xfrm>
                <a:off x="2243" y="3016"/>
                <a:ext cx="257" cy="240"/>
              </a:xfrm>
              <a:custGeom>
                <a:avLst/>
                <a:gdLst>
                  <a:gd name="T0" fmla="*/ 0 w 257"/>
                  <a:gd name="T1" fmla="*/ 0 h 240"/>
                  <a:gd name="T2" fmla="*/ 0 w 257"/>
                  <a:gd name="T3" fmla="*/ 8 h 240"/>
                  <a:gd name="T4" fmla="*/ 2 w 257"/>
                  <a:gd name="T5" fmla="*/ 8 h 240"/>
                  <a:gd name="T6" fmla="*/ 252 w 257"/>
                  <a:gd name="T7" fmla="*/ 240 h 240"/>
                  <a:gd name="T8" fmla="*/ 257 w 257"/>
                  <a:gd name="T9" fmla="*/ 238 h 240"/>
                  <a:gd name="T10" fmla="*/ 257 w 257"/>
                  <a:gd name="T11" fmla="*/ 235 h 240"/>
                  <a:gd name="T12" fmla="*/ 255 w 257"/>
                  <a:gd name="T13" fmla="*/ 235 h 240"/>
                  <a:gd name="T14" fmla="*/ 2 w 257"/>
                  <a:gd name="T15" fmla="*/ 0 h 240"/>
                  <a:gd name="T16" fmla="*/ 0 w 257"/>
                  <a:gd name="T17" fmla="*/ 0 h 24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57"/>
                  <a:gd name="T28" fmla="*/ 0 h 240"/>
                  <a:gd name="T29" fmla="*/ 257 w 257"/>
                  <a:gd name="T30" fmla="*/ 240 h 24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57" h="240">
                    <a:moveTo>
                      <a:pt x="0" y="0"/>
                    </a:moveTo>
                    <a:lnTo>
                      <a:pt x="0" y="8"/>
                    </a:lnTo>
                    <a:lnTo>
                      <a:pt x="2" y="8"/>
                    </a:lnTo>
                    <a:lnTo>
                      <a:pt x="252" y="240"/>
                    </a:lnTo>
                    <a:lnTo>
                      <a:pt x="257" y="238"/>
                    </a:lnTo>
                    <a:lnTo>
                      <a:pt x="257" y="235"/>
                    </a:lnTo>
                    <a:lnTo>
                      <a:pt x="255" y="235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523" name="Freeform 523"/>
              <p:cNvSpPr>
                <a:spLocks/>
              </p:cNvSpPr>
              <p:nvPr/>
            </p:nvSpPr>
            <p:spPr bwMode="auto">
              <a:xfrm>
                <a:off x="2243" y="3063"/>
                <a:ext cx="224" cy="210"/>
              </a:xfrm>
              <a:custGeom>
                <a:avLst/>
                <a:gdLst>
                  <a:gd name="T0" fmla="*/ 0 w 224"/>
                  <a:gd name="T1" fmla="*/ 0 h 210"/>
                  <a:gd name="T2" fmla="*/ 0 w 224"/>
                  <a:gd name="T3" fmla="*/ 8 h 210"/>
                  <a:gd name="T4" fmla="*/ 2 w 224"/>
                  <a:gd name="T5" fmla="*/ 8 h 210"/>
                  <a:gd name="T6" fmla="*/ 219 w 224"/>
                  <a:gd name="T7" fmla="*/ 210 h 210"/>
                  <a:gd name="T8" fmla="*/ 224 w 224"/>
                  <a:gd name="T9" fmla="*/ 208 h 210"/>
                  <a:gd name="T10" fmla="*/ 224 w 224"/>
                  <a:gd name="T11" fmla="*/ 205 h 210"/>
                  <a:gd name="T12" fmla="*/ 223 w 224"/>
                  <a:gd name="T13" fmla="*/ 205 h 210"/>
                  <a:gd name="T14" fmla="*/ 2 w 224"/>
                  <a:gd name="T15" fmla="*/ 0 h 210"/>
                  <a:gd name="T16" fmla="*/ 0 w 224"/>
                  <a:gd name="T17" fmla="*/ 0 h 21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24"/>
                  <a:gd name="T28" fmla="*/ 0 h 210"/>
                  <a:gd name="T29" fmla="*/ 224 w 224"/>
                  <a:gd name="T30" fmla="*/ 210 h 21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24" h="210">
                    <a:moveTo>
                      <a:pt x="0" y="0"/>
                    </a:moveTo>
                    <a:lnTo>
                      <a:pt x="0" y="8"/>
                    </a:lnTo>
                    <a:lnTo>
                      <a:pt x="2" y="8"/>
                    </a:lnTo>
                    <a:lnTo>
                      <a:pt x="219" y="210"/>
                    </a:lnTo>
                    <a:lnTo>
                      <a:pt x="224" y="208"/>
                    </a:lnTo>
                    <a:lnTo>
                      <a:pt x="224" y="205"/>
                    </a:lnTo>
                    <a:lnTo>
                      <a:pt x="223" y="205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524" name="Freeform 524"/>
              <p:cNvSpPr>
                <a:spLocks/>
              </p:cNvSpPr>
              <p:nvPr/>
            </p:nvSpPr>
            <p:spPr bwMode="auto">
              <a:xfrm>
                <a:off x="2243" y="3111"/>
                <a:ext cx="178" cy="164"/>
              </a:xfrm>
              <a:custGeom>
                <a:avLst/>
                <a:gdLst>
                  <a:gd name="T0" fmla="*/ 0 w 178"/>
                  <a:gd name="T1" fmla="*/ 0 h 164"/>
                  <a:gd name="T2" fmla="*/ 0 w 178"/>
                  <a:gd name="T3" fmla="*/ 7 h 164"/>
                  <a:gd name="T4" fmla="*/ 2 w 178"/>
                  <a:gd name="T5" fmla="*/ 7 h 164"/>
                  <a:gd name="T6" fmla="*/ 159 w 178"/>
                  <a:gd name="T7" fmla="*/ 154 h 164"/>
                  <a:gd name="T8" fmla="*/ 163 w 178"/>
                  <a:gd name="T9" fmla="*/ 154 h 164"/>
                  <a:gd name="T10" fmla="*/ 164 w 178"/>
                  <a:gd name="T11" fmla="*/ 157 h 164"/>
                  <a:gd name="T12" fmla="*/ 168 w 178"/>
                  <a:gd name="T13" fmla="*/ 157 h 164"/>
                  <a:gd name="T14" fmla="*/ 168 w 178"/>
                  <a:gd name="T15" fmla="*/ 159 h 164"/>
                  <a:gd name="T16" fmla="*/ 171 w 178"/>
                  <a:gd name="T17" fmla="*/ 159 h 164"/>
                  <a:gd name="T18" fmla="*/ 171 w 178"/>
                  <a:gd name="T19" fmla="*/ 160 h 164"/>
                  <a:gd name="T20" fmla="*/ 175 w 178"/>
                  <a:gd name="T21" fmla="*/ 160 h 164"/>
                  <a:gd name="T22" fmla="*/ 178 w 178"/>
                  <a:gd name="T23" fmla="*/ 164 h 164"/>
                  <a:gd name="T24" fmla="*/ 2 w 178"/>
                  <a:gd name="T25" fmla="*/ 0 h 164"/>
                  <a:gd name="T26" fmla="*/ 0 w 178"/>
                  <a:gd name="T27" fmla="*/ 0 h 164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178"/>
                  <a:gd name="T43" fmla="*/ 0 h 164"/>
                  <a:gd name="T44" fmla="*/ 178 w 178"/>
                  <a:gd name="T45" fmla="*/ 164 h 164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178" h="164">
                    <a:moveTo>
                      <a:pt x="0" y="0"/>
                    </a:moveTo>
                    <a:lnTo>
                      <a:pt x="0" y="7"/>
                    </a:lnTo>
                    <a:lnTo>
                      <a:pt x="2" y="7"/>
                    </a:lnTo>
                    <a:lnTo>
                      <a:pt x="159" y="154"/>
                    </a:lnTo>
                    <a:lnTo>
                      <a:pt x="163" y="154"/>
                    </a:lnTo>
                    <a:lnTo>
                      <a:pt x="164" y="157"/>
                    </a:lnTo>
                    <a:lnTo>
                      <a:pt x="168" y="157"/>
                    </a:lnTo>
                    <a:lnTo>
                      <a:pt x="168" y="159"/>
                    </a:lnTo>
                    <a:lnTo>
                      <a:pt x="171" y="159"/>
                    </a:lnTo>
                    <a:lnTo>
                      <a:pt x="171" y="160"/>
                    </a:lnTo>
                    <a:lnTo>
                      <a:pt x="175" y="160"/>
                    </a:lnTo>
                    <a:lnTo>
                      <a:pt x="178" y="164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525" name="Freeform 525"/>
              <p:cNvSpPr>
                <a:spLocks/>
              </p:cNvSpPr>
              <p:nvPr/>
            </p:nvSpPr>
            <p:spPr bwMode="auto">
              <a:xfrm>
                <a:off x="2243" y="3155"/>
                <a:ext cx="64" cy="58"/>
              </a:xfrm>
              <a:custGeom>
                <a:avLst/>
                <a:gdLst>
                  <a:gd name="T0" fmla="*/ 0 w 64"/>
                  <a:gd name="T1" fmla="*/ 0 h 58"/>
                  <a:gd name="T2" fmla="*/ 0 w 64"/>
                  <a:gd name="T3" fmla="*/ 8 h 58"/>
                  <a:gd name="T4" fmla="*/ 2 w 64"/>
                  <a:gd name="T5" fmla="*/ 8 h 58"/>
                  <a:gd name="T6" fmla="*/ 47 w 64"/>
                  <a:gd name="T7" fmla="*/ 50 h 58"/>
                  <a:gd name="T8" fmla="*/ 50 w 64"/>
                  <a:gd name="T9" fmla="*/ 50 h 58"/>
                  <a:gd name="T10" fmla="*/ 50 w 64"/>
                  <a:gd name="T11" fmla="*/ 52 h 58"/>
                  <a:gd name="T12" fmla="*/ 53 w 64"/>
                  <a:gd name="T13" fmla="*/ 52 h 58"/>
                  <a:gd name="T14" fmla="*/ 55 w 64"/>
                  <a:gd name="T15" fmla="*/ 55 h 58"/>
                  <a:gd name="T16" fmla="*/ 58 w 64"/>
                  <a:gd name="T17" fmla="*/ 55 h 58"/>
                  <a:gd name="T18" fmla="*/ 58 w 64"/>
                  <a:gd name="T19" fmla="*/ 56 h 58"/>
                  <a:gd name="T20" fmla="*/ 62 w 64"/>
                  <a:gd name="T21" fmla="*/ 56 h 58"/>
                  <a:gd name="T22" fmla="*/ 62 w 64"/>
                  <a:gd name="T23" fmla="*/ 58 h 58"/>
                  <a:gd name="T24" fmla="*/ 64 w 64"/>
                  <a:gd name="T25" fmla="*/ 58 h 58"/>
                  <a:gd name="T26" fmla="*/ 2 w 64"/>
                  <a:gd name="T27" fmla="*/ 0 h 58"/>
                  <a:gd name="T28" fmla="*/ 0 w 64"/>
                  <a:gd name="T29" fmla="*/ 0 h 58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64"/>
                  <a:gd name="T46" fmla="*/ 0 h 58"/>
                  <a:gd name="T47" fmla="*/ 64 w 64"/>
                  <a:gd name="T48" fmla="*/ 58 h 58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64" h="58">
                    <a:moveTo>
                      <a:pt x="0" y="0"/>
                    </a:moveTo>
                    <a:lnTo>
                      <a:pt x="0" y="8"/>
                    </a:lnTo>
                    <a:lnTo>
                      <a:pt x="2" y="8"/>
                    </a:lnTo>
                    <a:lnTo>
                      <a:pt x="47" y="50"/>
                    </a:lnTo>
                    <a:lnTo>
                      <a:pt x="50" y="50"/>
                    </a:lnTo>
                    <a:lnTo>
                      <a:pt x="50" y="52"/>
                    </a:lnTo>
                    <a:lnTo>
                      <a:pt x="53" y="52"/>
                    </a:lnTo>
                    <a:lnTo>
                      <a:pt x="55" y="55"/>
                    </a:lnTo>
                    <a:lnTo>
                      <a:pt x="58" y="55"/>
                    </a:lnTo>
                    <a:lnTo>
                      <a:pt x="58" y="56"/>
                    </a:lnTo>
                    <a:lnTo>
                      <a:pt x="62" y="56"/>
                    </a:lnTo>
                    <a:lnTo>
                      <a:pt x="62" y="58"/>
                    </a:lnTo>
                    <a:lnTo>
                      <a:pt x="64" y="58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526" name="Freeform 526"/>
              <p:cNvSpPr>
                <a:spLocks/>
              </p:cNvSpPr>
              <p:nvPr/>
            </p:nvSpPr>
            <p:spPr bwMode="auto">
              <a:xfrm>
                <a:off x="2240" y="2861"/>
                <a:ext cx="398" cy="425"/>
              </a:xfrm>
              <a:custGeom>
                <a:avLst/>
                <a:gdLst>
                  <a:gd name="T0" fmla="*/ 200 w 398"/>
                  <a:gd name="T1" fmla="*/ 425 h 425"/>
                  <a:gd name="T2" fmla="*/ 398 w 398"/>
                  <a:gd name="T3" fmla="*/ 319 h 425"/>
                  <a:gd name="T4" fmla="*/ 398 w 398"/>
                  <a:gd name="T5" fmla="*/ 106 h 425"/>
                  <a:gd name="T6" fmla="*/ 200 w 398"/>
                  <a:gd name="T7" fmla="*/ 0 h 425"/>
                  <a:gd name="T8" fmla="*/ 0 w 398"/>
                  <a:gd name="T9" fmla="*/ 106 h 425"/>
                  <a:gd name="T10" fmla="*/ 0 w 398"/>
                  <a:gd name="T11" fmla="*/ 319 h 425"/>
                  <a:gd name="T12" fmla="*/ 200 w 398"/>
                  <a:gd name="T13" fmla="*/ 425 h 425"/>
                  <a:gd name="T14" fmla="*/ 202 w 398"/>
                  <a:gd name="T15" fmla="*/ 418 h 425"/>
                  <a:gd name="T16" fmla="*/ 5 w 398"/>
                  <a:gd name="T17" fmla="*/ 314 h 425"/>
                  <a:gd name="T18" fmla="*/ 7 w 398"/>
                  <a:gd name="T19" fmla="*/ 317 h 425"/>
                  <a:gd name="T20" fmla="*/ 7 w 398"/>
                  <a:gd name="T21" fmla="*/ 108 h 425"/>
                  <a:gd name="T22" fmla="*/ 5 w 398"/>
                  <a:gd name="T23" fmla="*/ 111 h 425"/>
                  <a:gd name="T24" fmla="*/ 202 w 398"/>
                  <a:gd name="T25" fmla="*/ 7 h 425"/>
                  <a:gd name="T26" fmla="*/ 198 w 398"/>
                  <a:gd name="T27" fmla="*/ 7 h 425"/>
                  <a:gd name="T28" fmla="*/ 393 w 398"/>
                  <a:gd name="T29" fmla="*/ 111 h 425"/>
                  <a:gd name="T30" fmla="*/ 391 w 398"/>
                  <a:gd name="T31" fmla="*/ 108 h 425"/>
                  <a:gd name="T32" fmla="*/ 391 w 398"/>
                  <a:gd name="T33" fmla="*/ 317 h 425"/>
                  <a:gd name="T34" fmla="*/ 393 w 398"/>
                  <a:gd name="T35" fmla="*/ 314 h 425"/>
                  <a:gd name="T36" fmla="*/ 198 w 398"/>
                  <a:gd name="T37" fmla="*/ 418 h 425"/>
                  <a:gd name="T38" fmla="*/ 202 w 398"/>
                  <a:gd name="T39" fmla="*/ 418 h 425"/>
                  <a:gd name="T40" fmla="*/ 200 w 398"/>
                  <a:gd name="T41" fmla="*/ 425 h 425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398"/>
                  <a:gd name="T64" fmla="*/ 0 h 425"/>
                  <a:gd name="T65" fmla="*/ 398 w 398"/>
                  <a:gd name="T66" fmla="*/ 425 h 425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398" h="425">
                    <a:moveTo>
                      <a:pt x="200" y="425"/>
                    </a:moveTo>
                    <a:lnTo>
                      <a:pt x="398" y="319"/>
                    </a:lnTo>
                    <a:lnTo>
                      <a:pt x="398" y="106"/>
                    </a:lnTo>
                    <a:lnTo>
                      <a:pt x="200" y="0"/>
                    </a:lnTo>
                    <a:lnTo>
                      <a:pt x="0" y="106"/>
                    </a:lnTo>
                    <a:lnTo>
                      <a:pt x="0" y="319"/>
                    </a:lnTo>
                    <a:lnTo>
                      <a:pt x="200" y="425"/>
                    </a:lnTo>
                    <a:lnTo>
                      <a:pt x="202" y="418"/>
                    </a:lnTo>
                    <a:lnTo>
                      <a:pt x="5" y="314"/>
                    </a:lnTo>
                    <a:lnTo>
                      <a:pt x="7" y="317"/>
                    </a:lnTo>
                    <a:lnTo>
                      <a:pt x="7" y="108"/>
                    </a:lnTo>
                    <a:lnTo>
                      <a:pt x="5" y="111"/>
                    </a:lnTo>
                    <a:lnTo>
                      <a:pt x="202" y="7"/>
                    </a:lnTo>
                    <a:lnTo>
                      <a:pt x="198" y="7"/>
                    </a:lnTo>
                    <a:lnTo>
                      <a:pt x="393" y="111"/>
                    </a:lnTo>
                    <a:lnTo>
                      <a:pt x="391" y="108"/>
                    </a:lnTo>
                    <a:lnTo>
                      <a:pt x="391" y="317"/>
                    </a:lnTo>
                    <a:lnTo>
                      <a:pt x="393" y="314"/>
                    </a:lnTo>
                    <a:lnTo>
                      <a:pt x="198" y="418"/>
                    </a:lnTo>
                    <a:lnTo>
                      <a:pt x="202" y="418"/>
                    </a:lnTo>
                    <a:lnTo>
                      <a:pt x="200" y="425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527" name="Freeform 527"/>
              <p:cNvSpPr>
                <a:spLocks/>
              </p:cNvSpPr>
              <p:nvPr/>
            </p:nvSpPr>
            <p:spPr bwMode="auto">
              <a:xfrm>
                <a:off x="2047" y="2552"/>
                <a:ext cx="393" cy="418"/>
              </a:xfrm>
              <a:custGeom>
                <a:avLst/>
                <a:gdLst>
                  <a:gd name="T0" fmla="*/ 10 w 393"/>
                  <a:gd name="T1" fmla="*/ 99 h 418"/>
                  <a:gd name="T2" fmla="*/ 34 w 393"/>
                  <a:gd name="T3" fmla="*/ 88 h 418"/>
                  <a:gd name="T4" fmla="*/ 51 w 393"/>
                  <a:gd name="T5" fmla="*/ 77 h 418"/>
                  <a:gd name="T6" fmla="*/ 75 w 393"/>
                  <a:gd name="T7" fmla="*/ 66 h 418"/>
                  <a:gd name="T8" fmla="*/ 89 w 393"/>
                  <a:gd name="T9" fmla="*/ 57 h 418"/>
                  <a:gd name="T10" fmla="*/ 113 w 393"/>
                  <a:gd name="T11" fmla="*/ 46 h 418"/>
                  <a:gd name="T12" fmla="*/ 133 w 393"/>
                  <a:gd name="T13" fmla="*/ 33 h 418"/>
                  <a:gd name="T14" fmla="*/ 157 w 393"/>
                  <a:gd name="T15" fmla="*/ 22 h 418"/>
                  <a:gd name="T16" fmla="*/ 178 w 393"/>
                  <a:gd name="T17" fmla="*/ 10 h 418"/>
                  <a:gd name="T18" fmla="*/ 198 w 393"/>
                  <a:gd name="T19" fmla="*/ 0 h 418"/>
                  <a:gd name="T20" fmla="*/ 207 w 393"/>
                  <a:gd name="T21" fmla="*/ 6 h 418"/>
                  <a:gd name="T22" fmla="*/ 217 w 393"/>
                  <a:gd name="T23" fmla="*/ 10 h 418"/>
                  <a:gd name="T24" fmla="*/ 227 w 393"/>
                  <a:gd name="T25" fmla="*/ 17 h 418"/>
                  <a:gd name="T26" fmla="*/ 237 w 393"/>
                  <a:gd name="T27" fmla="*/ 21 h 418"/>
                  <a:gd name="T28" fmla="*/ 248 w 393"/>
                  <a:gd name="T29" fmla="*/ 29 h 418"/>
                  <a:gd name="T30" fmla="*/ 258 w 393"/>
                  <a:gd name="T31" fmla="*/ 32 h 418"/>
                  <a:gd name="T32" fmla="*/ 268 w 393"/>
                  <a:gd name="T33" fmla="*/ 40 h 418"/>
                  <a:gd name="T34" fmla="*/ 278 w 393"/>
                  <a:gd name="T35" fmla="*/ 43 h 418"/>
                  <a:gd name="T36" fmla="*/ 289 w 393"/>
                  <a:gd name="T37" fmla="*/ 51 h 418"/>
                  <a:gd name="T38" fmla="*/ 299 w 393"/>
                  <a:gd name="T39" fmla="*/ 54 h 418"/>
                  <a:gd name="T40" fmla="*/ 309 w 393"/>
                  <a:gd name="T41" fmla="*/ 62 h 418"/>
                  <a:gd name="T42" fmla="*/ 319 w 393"/>
                  <a:gd name="T43" fmla="*/ 65 h 418"/>
                  <a:gd name="T44" fmla="*/ 330 w 393"/>
                  <a:gd name="T45" fmla="*/ 73 h 418"/>
                  <a:gd name="T46" fmla="*/ 340 w 393"/>
                  <a:gd name="T47" fmla="*/ 76 h 418"/>
                  <a:gd name="T48" fmla="*/ 350 w 393"/>
                  <a:gd name="T49" fmla="*/ 84 h 418"/>
                  <a:gd name="T50" fmla="*/ 360 w 393"/>
                  <a:gd name="T51" fmla="*/ 87 h 418"/>
                  <a:gd name="T52" fmla="*/ 371 w 393"/>
                  <a:gd name="T53" fmla="*/ 95 h 418"/>
                  <a:gd name="T54" fmla="*/ 381 w 393"/>
                  <a:gd name="T55" fmla="*/ 98 h 418"/>
                  <a:gd name="T56" fmla="*/ 389 w 393"/>
                  <a:gd name="T57" fmla="*/ 104 h 418"/>
                  <a:gd name="T58" fmla="*/ 376 w 393"/>
                  <a:gd name="T59" fmla="*/ 322 h 418"/>
                  <a:gd name="T60" fmla="*/ 362 w 393"/>
                  <a:gd name="T61" fmla="*/ 331 h 418"/>
                  <a:gd name="T62" fmla="*/ 342 w 393"/>
                  <a:gd name="T63" fmla="*/ 341 h 418"/>
                  <a:gd name="T64" fmla="*/ 331 w 393"/>
                  <a:gd name="T65" fmla="*/ 347 h 418"/>
                  <a:gd name="T66" fmla="*/ 311 w 393"/>
                  <a:gd name="T67" fmla="*/ 357 h 418"/>
                  <a:gd name="T68" fmla="*/ 294 w 393"/>
                  <a:gd name="T69" fmla="*/ 368 h 418"/>
                  <a:gd name="T70" fmla="*/ 273 w 393"/>
                  <a:gd name="T71" fmla="*/ 377 h 418"/>
                  <a:gd name="T72" fmla="*/ 260 w 393"/>
                  <a:gd name="T73" fmla="*/ 387 h 418"/>
                  <a:gd name="T74" fmla="*/ 239 w 393"/>
                  <a:gd name="T75" fmla="*/ 396 h 418"/>
                  <a:gd name="T76" fmla="*/ 229 w 393"/>
                  <a:gd name="T77" fmla="*/ 402 h 418"/>
                  <a:gd name="T78" fmla="*/ 208 w 393"/>
                  <a:gd name="T79" fmla="*/ 412 h 418"/>
                  <a:gd name="T80" fmla="*/ 191 w 393"/>
                  <a:gd name="T81" fmla="*/ 417 h 418"/>
                  <a:gd name="T82" fmla="*/ 183 w 393"/>
                  <a:gd name="T83" fmla="*/ 410 h 418"/>
                  <a:gd name="T84" fmla="*/ 171 w 393"/>
                  <a:gd name="T85" fmla="*/ 406 h 418"/>
                  <a:gd name="T86" fmla="*/ 162 w 393"/>
                  <a:gd name="T87" fmla="*/ 399 h 418"/>
                  <a:gd name="T88" fmla="*/ 150 w 393"/>
                  <a:gd name="T89" fmla="*/ 394 h 418"/>
                  <a:gd name="T90" fmla="*/ 142 w 393"/>
                  <a:gd name="T91" fmla="*/ 388 h 418"/>
                  <a:gd name="T92" fmla="*/ 131 w 393"/>
                  <a:gd name="T93" fmla="*/ 385 h 418"/>
                  <a:gd name="T94" fmla="*/ 123 w 393"/>
                  <a:gd name="T95" fmla="*/ 379 h 418"/>
                  <a:gd name="T96" fmla="*/ 111 w 393"/>
                  <a:gd name="T97" fmla="*/ 374 h 418"/>
                  <a:gd name="T98" fmla="*/ 102 w 393"/>
                  <a:gd name="T99" fmla="*/ 368 h 418"/>
                  <a:gd name="T100" fmla="*/ 90 w 393"/>
                  <a:gd name="T101" fmla="*/ 363 h 418"/>
                  <a:gd name="T102" fmla="*/ 82 w 393"/>
                  <a:gd name="T103" fmla="*/ 357 h 418"/>
                  <a:gd name="T104" fmla="*/ 70 w 393"/>
                  <a:gd name="T105" fmla="*/ 352 h 418"/>
                  <a:gd name="T106" fmla="*/ 61 w 393"/>
                  <a:gd name="T107" fmla="*/ 346 h 418"/>
                  <a:gd name="T108" fmla="*/ 49 w 393"/>
                  <a:gd name="T109" fmla="*/ 341 h 418"/>
                  <a:gd name="T110" fmla="*/ 41 w 393"/>
                  <a:gd name="T111" fmla="*/ 335 h 418"/>
                  <a:gd name="T112" fmla="*/ 29 w 393"/>
                  <a:gd name="T113" fmla="*/ 330 h 418"/>
                  <a:gd name="T114" fmla="*/ 20 w 393"/>
                  <a:gd name="T115" fmla="*/ 323 h 418"/>
                  <a:gd name="T116" fmla="*/ 10 w 393"/>
                  <a:gd name="T117" fmla="*/ 320 h 418"/>
                  <a:gd name="T118" fmla="*/ 2 w 393"/>
                  <a:gd name="T119" fmla="*/ 314 h 418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w 393"/>
                  <a:gd name="T181" fmla="*/ 0 h 418"/>
                  <a:gd name="T182" fmla="*/ 393 w 393"/>
                  <a:gd name="T183" fmla="*/ 418 h 418"/>
                </a:gdLst>
                <a:ahLst/>
                <a:cxnLst>
                  <a:cxn ang="T120">
                    <a:pos x="T0" y="T1"/>
                  </a:cxn>
                  <a:cxn ang="T121">
                    <a:pos x="T2" y="T3"/>
                  </a:cxn>
                  <a:cxn ang="T122">
                    <a:pos x="T4" y="T5"/>
                  </a:cxn>
                  <a:cxn ang="T123">
                    <a:pos x="T6" y="T7"/>
                  </a:cxn>
                  <a:cxn ang="T124">
                    <a:pos x="T8" y="T9"/>
                  </a:cxn>
                  <a:cxn ang="T125">
                    <a:pos x="T10" y="T11"/>
                  </a:cxn>
                  <a:cxn ang="T126">
                    <a:pos x="T12" y="T13"/>
                  </a:cxn>
                  <a:cxn ang="T127">
                    <a:pos x="T14" y="T15"/>
                  </a:cxn>
                  <a:cxn ang="T128">
                    <a:pos x="T16" y="T17"/>
                  </a:cxn>
                  <a:cxn ang="T129">
                    <a:pos x="T18" y="T19"/>
                  </a:cxn>
                  <a:cxn ang="T130">
                    <a:pos x="T20" y="T21"/>
                  </a:cxn>
                  <a:cxn ang="T131">
                    <a:pos x="T22" y="T23"/>
                  </a:cxn>
                  <a:cxn ang="T132">
                    <a:pos x="T24" y="T25"/>
                  </a:cxn>
                  <a:cxn ang="T133">
                    <a:pos x="T26" y="T27"/>
                  </a:cxn>
                  <a:cxn ang="T134">
                    <a:pos x="T28" y="T29"/>
                  </a:cxn>
                  <a:cxn ang="T135">
                    <a:pos x="T30" y="T31"/>
                  </a:cxn>
                  <a:cxn ang="T136">
                    <a:pos x="T32" y="T33"/>
                  </a:cxn>
                  <a:cxn ang="T137">
                    <a:pos x="T34" y="T35"/>
                  </a:cxn>
                  <a:cxn ang="T138">
                    <a:pos x="T36" y="T37"/>
                  </a:cxn>
                  <a:cxn ang="T139">
                    <a:pos x="T38" y="T39"/>
                  </a:cxn>
                  <a:cxn ang="T140">
                    <a:pos x="T40" y="T41"/>
                  </a:cxn>
                  <a:cxn ang="T141">
                    <a:pos x="T42" y="T43"/>
                  </a:cxn>
                  <a:cxn ang="T142">
                    <a:pos x="T44" y="T45"/>
                  </a:cxn>
                  <a:cxn ang="T143">
                    <a:pos x="T46" y="T47"/>
                  </a:cxn>
                  <a:cxn ang="T144">
                    <a:pos x="T48" y="T49"/>
                  </a:cxn>
                  <a:cxn ang="T145">
                    <a:pos x="T50" y="T51"/>
                  </a:cxn>
                  <a:cxn ang="T146">
                    <a:pos x="T52" y="T53"/>
                  </a:cxn>
                  <a:cxn ang="T147">
                    <a:pos x="T54" y="T55"/>
                  </a:cxn>
                  <a:cxn ang="T148">
                    <a:pos x="T56" y="T57"/>
                  </a:cxn>
                  <a:cxn ang="T149">
                    <a:pos x="T58" y="T59"/>
                  </a:cxn>
                  <a:cxn ang="T150">
                    <a:pos x="T60" y="T61"/>
                  </a:cxn>
                  <a:cxn ang="T151">
                    <a:pos x="T62" y="T63"/>
                  </a:cxn>
                  <a:cxn ang="T152">
                    <a:pos x="T64" y="T65"/>
                  </a:cxn>
                  <a:cxn ang="T153">
                    <a:pos x="T66" y="T67"/>
                  </a:cxn>
                  <a:cxn ang="T154">
                    <a:pos x="T68" y="T69"/>
                  </a:cxn>
                  <a:cxn ang="T155">
                    <a:pos x="T70" y="T71"/>
                  </a:cxn>
                  <a:cxn ang="T156">
                    <a:pos x="T72" y="T73"/>
                  </a:cxn>
                  <a:cxn ang="T157">
                    <a:pos x="T74" y="T75"/>
                  </a:cxn>
                  <a:cxn ang="T158">
                    <a:pos x="T76" y="T77"/>
                  </a:cxn>
                  <a:cxn ang="T159">
                    <a:pos x="T78" y="T79"/>
                  </a:cxn>
                  <a:cxn ang="T160">
                    <a:pos x="T80" y="T81"/>
                  </a:cxn>
                  <a:cxn ang="T161">
                    <a:pos x="T82" y="T83"/>
                  </a:cxn>
                  <a:cxn ang="T162">
                    <a:pos x="T84" y="T85"/>
                  </a:cxn>
                  <a:cxn ang="T163">
                    <a:pos x="T86" y="T87"/>
                  </a:cxn>
                  <a:cxn ang="T164">
                    <a:pos x="T88" y="T89"/>
                  </a:cxn>
                  <a:cxn ang="T165">
                    <a:pos x="T90" y="T91"/>
                  </a:cxn>
                  <a:cxn ang="T166">
                    <a:pos x="T92" y="T93"/>
                  </a:cxn>
                  <a:cxn ang="T167">
                    <a:pos x="T94" y="T95"/>
                  </a:cxn>
                  <a:cxn ang="T168">
                    <a:pos x="T96" y="T97"/>
                  </a:cxn>
                  <a:cxn ang="T169">
                    <a:pos x="T98" y="T99"/>
                  </a:cxn>
                  <a:cxn ang="T170">
                    <a:pos x="T100" y="T101"/>
                  </a:cxn>
                  <a:cxn ang="T171">
                    <a:pos x="T102" y="T103"/>
                  </a:cxn>
                  <a:cxn ang="T172">
                    <a:pos x="T104" y="T105"/>
                  </a:cxn>
                  <a:cxn ang="T173">
                    <a:pos x="T106" y="T107"/>
                  </a:cxn>
                  <a:cxn ang="T174">
                    <a:pos x="T108" y="T109"/>
                  </a:cxn>
                  <a:cxn ang="T175">
                    <a:pos x="T110" y="T111"/>
                  </a:cxn>
                  <a:cxn ang="T176">
                    <a:pos x="T112" y="T113"/>
                  </a:cxn>
                  <a:cxn ang="T177">
                    <a:pos x="T114" y="T115"/>
                  </a:cxn>
                  <a:cxn ang="T178">
                    <a:pos x="T116" y="T117"/>
                  </a:cxn>
                  <a:cxn ang="T179">
                    <a:pos x="T118" y="T119"/>
                  </a:cxn>
                </a:cxnLst>
                <a:rect l="T180" t="T181" r="T182" b="T183"/>
                <a:pathLst>
                  <a:path w="393" h="418">
                    <a:moveTo>
                      <a:pt x="0" y="104"/>
                    </a:moveTo>
                    <a:lnTo>
                      <a:pt x="7" y="103"/>
                    </a:lnTo>
                    <a:lnTo>
                      <a:pt x="7" y="101"/>
                    </a:lnTo>
                    <a:lnTo>
                      <a:pt x="10" y="101"/>
                    </a:lnTo>
                    <a:lnTo>
                      <a:pt x="10" y="99"/>
                    </a:lnTo>
                    <a:lnTo>
                      <a:pt x="24" y="93"/>
                    </a:lnTo>
                    <a:lnTo>
                      <a:pt x="24" y="92"/>
                    </a:lnTo>
                    <a:lnTo>
                      <a:pt x="31" y="90"/>
                    </a:lnTo>
                    <a:lnTo>
                      <a:pt x="31" y="88"/>
                    </a:lnTo>
                    <a:lnTo>
                      <a:pt x="34" y="88"/>
                    </a:lnTo>
                    <a:lnTo>
                      <a:pt x="34" y="87"/>
                    </a:lnTo>
                    <a:lnTo>
                      <a:pt x="44" y="82"/>
                    </a:lnTo>
                    <a:lnTo>
                      <a:pt x="44" y="81"/>
                    </a:lnTo>
                    <a:lnTo>
                      <a:pt x="51" y="79"/>
                    </a:lnTo>
                    <a:lnTo>
                      <a:pt x="51" y="77"/>
                    </a:lnTo>
                    <a:lnTo>
                      <a:pt x="55" y="77"/>
                    </a:lnTo>
                    <a:lnTo>
                      <a:pt x="55" y="76"/>
                    </a:lnTo>
                    <a:lnTo>
                      <a:pt x="68" y="70"/>
                    </a:lnTo>
                    <a:lnTo>
                      <a:pt x="68" y="68"/>
                    </a:lnTo>
                    <a:lnTo>
                      <a:pt x="75" y="66"/>
                    </a:lnTo>
                    <a:lnTo>
                      <a:pt x="75" y="65"/>
                    </a:lnTo>
                    <a:lnTo>
                      <a:pt x="78" y="65"/>
                    </a:lnTo>
                    <a:lnTo>
                      <a:pt x="78" y="63"/>
                    </a:lnTo>
                    <a:lnTo>
                      <a:pt x="89" y="58"/>
                    </a:lnTo>
                    <a:lnTo>
                      <a:pt x="89" y="57"/>
                    </a:lnTo>
                    <a:lnTo>
                      <a:pt x="96" y="55"/>
                    </a:lnTo>
                    <a:lnTo>
                      <a:pt x="96" y="54"/>
                    </a:lnTo>
                    <a:lnTo>
                      <a:pt x="99" y="54"/>
                    </a:lnTo>
                    <a:lnTo>
                      <a:pt x="99" y="52"/>
                    </a:lnTo>
                    <a:lnTo>
                      <a:pt x="113" y="46"/>
                    </a:lnTo>
                    <a:lnTo>
                      <a:pt x="113" y="44"/>
                    </a:lnTo>
                    <a:lnTo>
                      <a:pt x="119" y="43"/>
                    </a:lnTo>
                    <a:lnTo>
                      <a:pt x="119" y="41"/>
                    </a:lnTo>
                    <a:lnTo>
                      <a:pt x="133" y="35"/>
                    </a:lnTo>
                    <a:lnTo>
                      <a:pt x="133" y="33"/>
                    </a:lnTo>
                    <a:lnTo>
                      <a:pt x="140" y="32"/>
                    </a:lnTo>
                    <a:lnTo>
                      <a:pt x="140" y="30"/>
                    </a:lnTo>
                    <a:lnTo>
                      <a:pt x="143" y="30"/>
                    </a:lnTo>
                    <a:lnTo>
                      <a:pt x="143" y="29"/>
                    </a:lnTo>
                    <a:lnTo>
                      <a:pt x="157" y="22"/>
                    </a:lnTo>
                    <a:lnTo>
                      <a:pt x="157" y="21"/>
                    </a:lnTo>
                    <a:lnTo>
                      <a:pt x="164" y="19"/>
                    </a:lnTo>
                    <a:lnTo>
                      <a:pt x="164" y="17"/>
                    </a:lnTo>
                    <a:lnTo>
                      <a:pt x="178" y="11"/>
                    </a:lnTo>
                    <a:lnTo>
                      <a:pt x="178" y="10"/>
                    </a:lnTo>
                    <a:lnTo>
                      <a:pt x="184" y="8"/>
                    </a:lnTo>
                    <a:lnTo>
                      <a:pt x="184" y="6"/>
                    </a:lnTo>
                    <a:lnTo>
                      <a:pt x="188" y="6"/>
                    </a:lnTo>
                    <a:lnTo>
                      <a:pt x="188" y="5"/>
                    </a:lnTo>
                    <a:lnTo>
                      <a:pt x="198" y="0"/>
                    </a:lnTo>
                    <a:lnTo>
                      <a:pt x="198" y="2"/>
                    </a:lnTo>
                    <a:lnTo>
                      <a:pt x="202" y="2"/>
                    </a:lnTo>
                    <a:lnTo>
                      <a:pt x="202" y="3"/>
                    </a:lnTo>
                    <a:lnTo>
                      <a:pt x="205" y="3"/>
                    </a:lnTo>
                    <a:lnTo>
                      <a:pt x="207" y="6"/>
                    </a:lnTo>
                    <a:lnTo>
                      <a:pt x="210" y="6"/>
                    </a:lnTo>
                    <a:lnTo>
                      <a:pt x="210" y="8"/>
                    </a:lnTo>
                    <a:lnTo>
                      <a:pt x="213" y="8"/>
                    </a:lnTo>
                    <a:lnTo>
                      <a:pt x="213" y="10"/>
                    </a:lnTo>
                    <a:lnTo>
                      <a:pt x="217" y="10"/>
                    </a:lnTo>
                    <a:lnTo>
                      <a:pt x="219" y="13"/>
                    </a:lnTo>
                    <a:lnTo>
                      <a:pt x="222" y="13"/>
                    </a:lnTo>
                    <a:lnTo>
                      <a:pt x="222" y="14"/>
                    </a:lnTo>
                    <a:lnTo>
                      <a:pt x="225" y="14"/>
                    </a:lnTo>
                    <a:lnTo>
                      <a:pt x="227" y="17"/>
                    </a:lnTo>
                    <a:lnTo>
                      <a:pt x="231" y="17"/>
                    </a:lnTo>
                    <a:lnTo>
                      <a:pt x="231" y="19"/>
                    </a:lnTo>
                    <a:lnTo>
                      <a:pt x="234" y="19"/>
                    </a:lnTo>
                    <a:lnTo>
                      <a:pt x="234" y="21"/>
                    </a:lnTo>
                    <a:lnTo>
                      <a:pt x="237" y="21"/>
                    </a:lnTo>
                    <a:lnTo>
                      <a:pt x="239" y="24"/>
                    </a:lnTo>
                    <a:lnTo>
                      <a:pt x="243" y="24"/>
                    </a:lnTo>
                    <a:lnTo>
                      <a:pt x="243" y="25"/>
                    </a:lnTo>
                    <a:lnTo>
                      <a:pt x="246" y="25"/>
                    </a:lnTo>
                    <a:lnTo>
                      <a:pt x="248" y="29"/>
                    </a:lnTo>
                    <a:lnTo>
                      <a:pt x="251" y="29"/>
                    </a:lnTo>
                    <a:lnTo>
                      <a:pt x="251" y="30"/>
                    </a:lnTo>
                    <a:lnTo>
                      <a:pt x="254" y="30"/>
                    </a:lnTo>
                    <a:lnTo>
                      <a:pt x="254" y="32"/>
                    </a:lnTo>
                    <a:lnTo>
                      <a:pt x="258" y="32"/>
                    </a:lnTo>
                    <a:lnTo>
                      <a:pt x="260" y="35"/>
                    </a:lnTo>
                    <a:lnTo>
                      <a:pt x="263" y="35"/>
                    </a:lnTo>
                    <a:lnTo>
                      <a:pt x="263" y="36"/>
                    </a:lnTo>
                    <a:lnTo>
                      <a:pt x="266" y="36"/>
                    </a:lnTo>
                    <a:lnTo>
                      <a:pt x="268" y="40"/>
                    </a:lnTo>
                    <a:lnTo>
                      <a:pt x="272" y="40"/>
                    </a:lnTo>
                    <a:lnTo>
                      <a:pt x="272" y="41"/>
                    </a:lnTo>
                    <a:lnTo>
                      <a:pt x="275" y="41"/>
                    </a:lnTo>
                    <a:lnTo>
                      <a:pt x="275" y="43"/>
                    </a:lnTo>
                    <a:lnTo>
                      <a:pt x="278" y="43"/>
                    </a:lnTo>
                    <a:lnTo>
                      <a:pt x="280" y="46"/>
                    </a:lnTo>
                    <a:lnTo>
                      <a:pt x="284" y="46"/>
                    </a:lnTo>
                    <a:lnTo>
                      <a:pt x="284" y="47"/>
                    </a:lnTo>
                    <a:lnTo>
                      <a:pt x="287" y="47"/>
                    </a:lnTo>
                    <a:lnTo>
                      <a:pt x="289" y="51"/>
                    </a:lnTo>
                    <a:lnTo>
                      <a:pt x="292" y="51"/>
                    </a:lnTo>
                    <a:lnTo>
                      <a:pt x="292" y="52"/>
                    </a:lnTo>
                    <a:lnTo>
                      <a:pt x="295" y="52"/>
                    </a:lnTo>
                    <a:lnTo>
                      <a:pt x="295" y="54"/>
                    </a:lnTo>
                    <a:lnTo>
                      <a:pt x="299" y="54"/>
                    </a:lnTo>
                    <a:lnTo>
                      <a:pt x="301" y="57"/>
                    </a:lnTo>
                    <a:lnTo>
                      <a:pt x="304" y="57"/>
                    </a:lnTo>
                    <a:lnTo>
                      <a:pt x="304" y="58"/>
                    </a:lnTo>
                    <a:lnTo>
                      <a:pt x="307" y="58"/>
                    </a:lnTo>
                    <a:lnTo>
                      <a:pt x="309" y="62"/>
                    </a:lnTo>
                    <a:lnTo>
                      <a:pt x="313" y="62"/>
                    </a:lnTo>
                    <a:lnTo>
                      <a:pt x="313" y="63"/>
                    </a:lnTo>
                    <a:lnTo>
                      <a:pt x="316" y="63"/>
                    </a:lnTo>
                    <a:lnTo>
                      <a:pt x="316" y="65"/>
                    </a:lnTo>
                    <a:lnTo>
                      <a:pt x="319" y="65"/>
                    </a:lnTo>
                    <a:lnTo>
                      <a:pt x="321" y="68"/>
                    </a:lnTo>
                    <a:lnTo>
                      <a:pt x="325" y="68"/>
                    </a:lnTo>
                    <a:lnTo>
                      <a:pt x="325" y="70"/>
                    </a:lnTo>
                    <a:lnTo>
                      <a:pt x="328" y="70"/>
                    </a:lnTo>
                    <a:lnTo>
                      <a:pt x="330" y="73"/>
                    </a:lnTo>
                    <a:lnTo>
                      <a:pt x="333" y="73"/>
                    </a:lnTo>
                    <a:lnTo>
                      <a:pt x="333" y="74"/>
                    </a:lnTo>
                    <a:lnTo>
                      <a:pt x="337" y="74"/>
                    </a:lnTo>
                    <a:lnTo>
                      <a:pt x="337" y="76"/>
                    </a:lnTo>
                    <a:lnTo>
                      <a:pt x="340" y="76"/>
                    </a:lnTo>
                    <a:lnTo>
                      <a:pt x="342" y="79"/>
                    </a:lnTo>
                    <a:lnTo>
                      <a:pt x="345" y="79"/>
                    </a:lnTo>
                    <a:lnTo>
                      <a:pt x="345" y="81"/>
                    </a:lnTo>
                    <a:lnTo>
                      <a:pt x="348" y="81"/>
                    </a:lnTo>
                    <a:lnTo>
                      <a:pt x="350" y="84"/>
                    </a:lnTo>
                    <a:lnTo>
                      <a:pt x="354" y="84"/>
                    </a:lnTo>
                    <a:lnTo>
                      <a:pt x="354" y="85"/>
                    </a:lnTo>
                    <a:lnTo>
                      <a:pt x="357" y="85"/>
                    </a:lnTo>
                    <a:lnTo>
                      <a:pt x="357" y="87"/>
                    </a:lnTo>
                    <a:lnTo>
                      <a:pt x="360" y="87"/>
                    </a:lnTo>
                    <a:lnTo>
                      <a:pt x="362" y="90"/>
                    </a:lnTo>
                    <a:lnTo>
                      <a:pt x="366" y="90"/>
                    </a:lnTo>
                    <a:lnTo>
                      <a:pt x="366" y="92"/>
                    </a:lnTo>
                    <a:lnTo>
                      <a:pt x="369" y="92"/>
                    </a:lnTo>
                    <a:lnTo>
                      <a:pt x="371" y="95"/>
                    </a:lnTo>
                    <a:lnTo>
                      <a:pt x="374" y="95"/>
                    </a:lnTo>
                    <a:lnTo>
                      <a:pt x="374" y="96"/>
                    </a:lnTo>
                    <a:lnTo>
                      <a:pt x="378" y="96"/>
                    </a:lnTo>
                    <a:lnTo>
                      <a:pt x="378" y="98"/>
                    </a:lnTo>
                    <a:lnTo>
                      <a:pt x="381" y="98"/>
                    </a:lnTo>
                    <a:lnTo>
                      <a:pt x="383" y="101"/>
                    </a:lnTo>
                    <a:lnTo>
                      <a:pt x="386" y="101"/>
                    </a:lnTo>
                    <a:lnTo>
                      <a:pt x="386" y="103"/>
                    </a:lnTo>
                    <a:lnTo>
                      <a:pt x="389" y="103"/>
                    </a:lnTo>
                    <a:lnTo>
                      <a:pt x="389" y="104"/>
                    </a:lnTo>
                    <a:lnTo>
                      <a:pt x="393" y="104"/>
                    </a:lnTo>
                    <a:lnTo>
                      <a:pt x="393" y="314"/>
                    </a:lnTo>
                    <a:lnTo>
                      <a:pt x="383" y="319"/>
                    </a:lnTo>
                    <a:lnTo>
                      <a:pt x="383" y="320"/>
                    </a:lnTo>
                    <a:lnTo>
                      <a:pt x="376" y="322"/>
                    </a:lnTo>
                    <a:lnTo>
                      <a:pt x="376" y="323"/>
                    </a:lnTo>
                    <a:lnTo>
                      <a:pt x="372" y="323"/>
                    </a:lnTo>
                    <a:lnTo>
                      <a:pt x="372" y="325"/>
                    </a:lnTo>
                    <a:lnTo>
                      <a:pt x="362" y="330"/>
                    </a:lnTo>
                    <a:lnTo>
                      <a:pt x="362" y="331"/>
                    </a:lnTo>
                    <a:lnTo>
                      <a:pt x="355" y="333"/>
                    </a:lnTo>
                    <a:lnTo>
                      <a:pt x="355" y="335"/>
                    </a:lnTo>
                    <a:lnTo>
                      <a:pt x="352" y="335"/>
                    </a:lnTo>
                    <a:lnTo>
                      <a:pt x="352" y="336"/>
                    </a:lnTo>
                    <a:lnTo>
                      <a:pt x="342" y="341"/>
                    </a:lnTo>
                    <a:lnTo>
                      <a:pt x="342" y="342"/>
                    </a:lnTo>
                    <a:lnTo>
                      <a:pt x="335" y="344"/>
                    </a:lnTo>
                    <a:lnTo>
                      <a:pt x="335" y="346"/>
                    </a:lnTo>
                    <a:lnTo>
                      <a:pt x="331" y="346"/>
                    </a:lnTo>
                    <a:lnTo>
                      <a:pt x="331" y="347"/>
                    </a:lnTo>
                    <a:lnTo>
                      <a:pt x="321" y="352"/>
                    </a:lnTo>
                    <a:lnTo>
                      <a:pt x="321" y="353"/>
                    </a:lnTo>
                    <a:lnTo>
                      <a:pt x="314" y="355"/>
                    </a:lnTo>
                    <a:lnTo>
                      <a:pt x="314" y="357"/>
                    </a:lnTo>
                    <a:lnTo>
                      <a:pt x="311" y="357"/>
                    </a:lnTo>
                    <a:lnTo>
                      <a:pt x="311" y="358"/>
                    </a:lnTo>
                    <a:lnTo>
                      <a:pt x="301" y="363"/>
                    </a:lnTo>
                    <a:lnTo>
                      <a:pt x="301" y="364"/>
                    </a:lnTo>
                    <a:lnTo>
                      <a:pt x="294" y="366"/>
                    </a:lnTo>
                    <a:lnTo>
                      <a:pt x="294" y="368"/>
                    </a:lnTo>
                    <a:lnTo>
                      <a:pt x="290" y="368"/>
                    </a:lnTo>
                    <a:lnTo>
                      <a:pt x="290" y="369"/>
                    </a:lnTo>
                    <a:lnTo>
                      <a:pt x="280" y="374"/>
                    </a:lnTo>
                    <a:lnTo>
                      <a:pt x="280" y="376"/>
                    </a:lnTo>
                    <a:lnTo>
                      <a:pt x="273" y="377"/>
                    </a:lnTo>
                    <a:lnTo>
                      <a:pt x="273" y="379"/>
                    </a:lnTo>
                    <a:lnTo>
                      <a:pt x="270" y="379"/>
                    </a:lnTo>
                    <a:lnTo>
                      <a:pt x="270" y="380"/>
                    </a:lnTo>
                    <a:lnTo>
                      <a:pt x="260" y="385"/>
                    </a:lnTo>
                    <a:lnTo>
                      <a:pt x="260" y="387"/>
                    </a:lnTo>
                    <a:lnTo>
                      <a:pt x="253" y="388"/>
                    </a:lnTo>
                    <a:lnTo>
                      <a:pt x="253" y="390"/>
                    </a:lnTo>
                    <a:lnTo>
                      <a:pt x="249" y="390"/>
                    </a:lnTo>
                    <a:lnTo>
                      <a:pt x="249" y="391"/>
                    </a:lnTo>
                    <a:lnTo>
                      <a:pt x="239" y="396"/>
                    </a:lnTo>
                    <a:lnTo>
                      <a:pt x="239" y="398"/>
                    </a:lnTo>
                    <a:lnTo>
                      <a:pt x="232" y="399"/>
                    </a:lnTo>
                    <a:lnTo>
                      <a:pt x="232" y="401"/>
                    </a:lnTo>
                    <a:lnTo>
                      <a:pt x="229" y="401"/>
                    </a:lnTo>
                    <a:lnTo>
                      <a:pt x="229" y="402"/>
                    </a:lnTo>
                    <a:lnTo>
                      <a:pt x="219" y="407"/>
                    </a:lnTo>
                    <a:lnTo>
                      <a:pt x="219" y="409"/>
                    </a:lnTo>
                    <a:lnTo>
                      <a:pt x="212" y="410"/>
                    </a:lnTo>
                    <a:lnTo>
                      <a:pt x="212" y="412"/>
                    </a:lnTo>
                    <a:lnTo>
                      <a:pt x="208" y="412"/>
                    </a:lnTo>
                    <a:lnTo>
                      <a:pt x="208" y="413"/>
                    </a:lnTo>
                    <a:lnTo>
                      <a:pt x="198" y="418"/>
                    </a:lnTo>
                    <a:lnTo>
                      <a:pt x="195" y="418"/>
                    </a:lnTo>
                    <a:lnTo>
                      <a:pt x="195" y="417"/>
                    </a:lnTo>
                    <a:lnTo>
                      <a:pt x="191" y="417"/>
                    </a:lnTo>
                    <a:lnTo>
                      <a:pt x="191" y="415"/>
                    </a:lnTo>
                    <a:lnTo>
                      <a:pt x="188" y="415"/>
                    </a:lnTo>
                    <a:lnTo>
                      <a:pt x="186" y="412"/>
                    </a:lnTo>
                    <a:lnTo>
                      <a:pt x="183" y="412"/>
                    </a:lnTo>
                    <a:lnTo>
                      <a:pt x="183" y="410"/>
                    </a:lnTo>
                    <a:lnTo>
                      <a:pt x="179" y="410"/>
                    </a:lnTo>
                    <a:lnTo>
                      <a:pt x="179" y="409"/>
                    </a:lnTo>
                    <a:lnTo>
                      <a:pt x="176" y="409"/>
                    </a:lnTo>
                    <a:lnTo>
                      <a:pt x="174" y="406"/>
                    </a:lnTo>
                    <a:lnTo>
                      <a:pt x="171" y="406"/>
                    </a:lnTo>
                    <a:lnTo>
                      <a:pt x="171" y="404"/>
                    </a:lnTo>
                    <a:lnTo>
                      <a:pt x="167" y="404"/>
                    </a:lnTo>
                    <a:lnTo>
                      <a:pt x="167" y="402"/>
                    </a:lnTo>
                    <a:lnTo>
                      <a:pt x="164" y="402"/>
                    </a:lnTo>
                    <a:lnTo>
                      <a:pt x="162" y="399"/>
                    </a:lnTo>
                    <a:lnTo>
                      <a:pt x="159" y="399"/>
                    </a:lnTo>
                    <a:lnTo>
                      <a:pt x="159" y="398"/>
                    </a:lnTo>
                    <a:lnTo>
                      <a:pt x="155" y="398"/>
                    </a:lnTo>
                    <a:lnTo>
                      <a:pt x="154" y="394"/>
                    </a:lnTo>
                    <a:lnTo>
                      <a:pt x="150" y="394"/>
                    </a:lnTo>
                    <a:lnTo>
                      <a:pt x="150" y="393"/>
                    </a:lnTo>
                    <a:lnTo>
                      <a:pt x="147" y="393"/>
                    </a:lnTo>
                    <a:lnTo>
                      <a:pt x="147" y="391"/>
                    </a:lnTo>
                    <a:lnTo>
                      <a:pt x="143" y="391"/>
                    </a:lnTo>
                    <a:lnTo>
                      <a:pt x="142" y="388"/>
                    </a:lnTo>
                    <a:lnTo>
                      <a:pt x="138" y="388"/>
                    </a:lnTo>
                    <a:lnTo>
                      <a:pt x="138" y="387"/>
                    </a:lnTo>
                    <a:lnTo>
                      <a:pt x="135" y="387"/>
                    </a:lnTo>
                    <a:lnTo>
                      <a:pt x="135" y="385"/>
                    </a:lnTo>
                    <a:lnTo>
                      <a:pt x="131" y="385"/>
                    </a:lnTo>
                    <a:lnTo>
                      <a:pt x="130" y="382"/>
                    </a:lnTo>
                    <a:lnTo>
                      <a:pt x="126" y="382"/>
                    </a:lnTo>
                    <a:lnTo>
                      <a:pt x="126" y="380"/>
                    </a:lnTo>
                    <a:lnTo>
                      <a:pt x="123" y="380"/>
                    </a:lnTo>
                    <a:lnTo>
                      <a:pt x="123" y="379"/>
                    </a:lnTo>
                    <a:lnTo>
                      <a:pt x="119" y="379"/>
                    </a:lnTo>
                    <a:lnTo>
                      <a:pt x="118" y="376"/>
                    </a:lnTo>
                    <a:lnTo>
                      <a:pt x="114" y="376"/>
                    </a:lnTo>
                    <a:lnTo>
                      <a:pt x="114" y="374"/>
                    </a:lnTo>
                    <a:lnTo>
                      <a:pt x="111" y="374"/>
                    </a:lnTo>
                    <a:lnTo>
                      <a:pt x="109" y="371"/>
                    </a:lnTo>
                    <a:lnTo>
                      <a:pt x="106" y="371"/>
                    </a:lnTo>
                    <a:lnTo>
                      <a:pt x="106" y="369"/>
                    </a:lnTo>
                    <a:lnTo>
                      <a:pt x="102" y="369"/>
                    </a:lnTo>
                    <a:lnTo>
                      <a:pt x="102" y="368"/>
                    </a:lnTo>
                    <a:lnTo>
                      <a:pt x="99" y="368"/>
                    </a:lnTo>
                    <a:lnTo>
                      <a:pt x="97" y="364"/>
                    </a:lnTo>
                    <a:lnTo>
                      <a:pt x="94" y="364"/>
                    </a:lnTo>
                    <a:lnTo>
                      <a:pt x="94" y="363"/>
                    </a:lnTo>
                    <a:lnTo>
                      <a:pt x="90" y="363"/>
                    </a:lnTo>
                    <a:lnTo>
                      <a:pt x="90" y="361"/>
                    </a:lnTo>
                    <a:lnTo>
                      <a:pt x="87" y="361"/>
                    </a:lnTo>
                    <a:lnTo>
                      <a:pt x="85" y="358"/>
                    </a:lnTo>
                    <a:lnTo>
                      <a:pt x="82" y="358"/>
                    </a:lnTo>
                    <a:lnTo>
                      <a:pt x="82" y="357"/>
                    </a:lnTo>
                    <a:lnTo>
                      <a:pt x="78" y="357"/>
                    </a:lnTo>
                    <a:lnTo>
                      <a:pt x="77" y="353"/>
                    </a:lnTo>
                    <a:lnTo>
                      <a:pt x="73" y="353"/>
                    </a:lnTo>
                    <a:lnTo>
                      <a:pt x="73" y="352"/>
                    </a:lnTo>
                    <a:lnTo>
                      <a:pt x="70" y="352"/>
                    </a:lnTo>
                    <a:lnTo>
                      <a:pt x="70" y="350"/>
                    </a:lnTo>
                    <a:lnTo>
                      <a:pt x="67" y="350"/>
                    </a:lnTo>
                    <a:lnTo>
                      <a:pt x="65" y="347"/>
                    </a:lnTo>
                    <a:lnTo>
                      <a:pt x="61" y="347"/>
                    </a:lnTo>
                    <a:lnTo>
                      <a:pt x="61" y="346"/>
                    </a:lnTo>
                    <a:lnTo>
                      <a:pt x="58" y="346"/>
                    </a:lnTo>
                    <a:lnTo>
                      <a:pt x="58" y="344"/>
                    </a:lnTo>
                    <a:lnTo>
                      <a:pt x="55" y="344"/>
                    </a:lnTo>
                    <a:lnTo>
                      <a:pt x="53" y="341"/>
                    </a:lnTo>
                    <a:lnTo>
                      <a:pt x="49" y="341"/>
                    </a:lnTo>
                    <a:lnTo>
                      <a:pt x="49" y="339"/>
                    </a:lnTo>
                    <a:lnTo>
                      <a:pt x="46" y="339"/>
                    </a:lnTo>
                    <a:lnTo>
                      <a:pt x="46" y="338"/>
                    </a:lnTo>
                    <a:lnTo>
                      <a:pt x="43" y="338"/>
                    </a:lnTo>
                    <a:lnTo>
                      <a:pt x="41" y="335"/>
                    </a:lnTo>
                    <a:lnTo>
                      <a:pt x="37" y="335"/>
                    </a:lnTo>
                    <a:lnTo>
                      <a:pt x="37" y="333"/>
                    </a:lnTo>
                    <a:lnTo>
                      <a:pt x="34" y="333"/>
                    </a:lnTo>
                    <a:lnTo>
                      <a:pt x="32" y="330"/>
                    </a:lnTo>
                    <a:lnTo>
                      <a:pt x="29" y="330"/>
                    </a:lnTo>
                    <a:lnTo>
                      <a:pt x="29" y="328"/>
                    </a:lnTo>
                    <a:lnTo>
                      <a:pt x="26" y="328"/>
                    </a:lnTo>
                    <a:lnTo>
                      <a:pt x="26" y="327"/>
                    </a:lnTo>
                    <a:lnTo>
                      <a:pt x="22" y="327"/>
                    </a:lnTo>
                    <a:lnTo>
                      <a:pt x="20" y="323"/>
                    </a:lnTo>
                    <a:lnTo>
                      <a:pt x="17" y="323"/>
                    </a:lnTo>
                    <a:lnTo>
                      <a:pt x="17" y="322"/>
                    </a:lnTo>
                    <a:lnTo>
                      <a:pt x="14" y="322"/>
                    </a:lnTo>
                    <a:lnTo>
                      <a:pt x="14" y="320"/>
                    </a:lnTo>
                    <a:lnTo>
                      <a:pt x="10" y="320"/>
                    </a:lnTo>
                    <a:lnTo>
                      <a:pt x="8" y="317"/>
                    </a:lnTo>
                    <a:lnTo>
                      <a:pt x="5" y="317"/>
                    </a:lnTo>
                    <a:lnTo>
                      <a:pt x="5" y="316"/>
                    </a:lnTo>
                    <a:lnTo>
                      <a:pt x="2" y="316"/>
                    </a:lnTo>
                    <a:lnTo>
                      <a:pt x="2" y="314"/>
                    </a:lnTo>
                    <a:lnTo>
                      <a:pt x="0" y="314"/>
                    </a:lnTo>
                    <a:lnTo>
                      <a:pt x="0" y="104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528" name="Freeform 528"/>
              <p:cNvSpPr>
                <a:spLocks/>
              </p:cNvSpPr>
              <p:nvPr/>
            </p:nvSpPr>
            <p:spPr bwMode="auto">
              <a:xfrm>
                <a:off x="2047" y="2603"/>
                <a:ext cx="102" cy="94"/>
              </a:xfrm>
              <a:custGeom>
                <a:avLst/>
                <a:gdLst>
                  <a:gd name="T0" fmla="*/ 101 w 102"/>
                  <a:gd name="T1" fmla="*/ 0 h 94"/>
                  <a:gd name="T2" fmla="*/ 101 w 102"/>
                  <a:gd name="T3" fmla="*/ 1 h 94"/>
                  <a:gd name="T4" fmla="*/ 87 w 102"/>
                  <a:gd name="T5" fmla="*/ 7 h 94"/>
                  <a:gd name="T6" fmla="*/ 87 w 102"/>
                  <a:gd name="T7" fmla="*/ 9 h 94"/>
                  <a:gd name="T8" fmla="*/ 84 w 102"/>
                  <a:gd name="T9" fmla="*/ 9 h 94"/>
                  <a:gd name="T10" fmla="*/ 84 w 102"/>
                  <a:gd name="T11" fmla="*/ 11 h 94"/>
                  <a:gd name="T12" fmla="*/ 0 w 102"/>
                  <a:gd name="T13" fmla="*/ 86 h 94"/>
                  <a:gd name="T14" fmla="*/ 0 w 102"/>
                  <a:gd name="T15" fmla="*/ 94 h 94"/>
                  <a:gd name="T16" fmla="*/ 102 w 102"/>
                  <a:gd name="T17" fmla="*/ 0 h 94"/>
                  <a:gd name="T18" fmla="*/ 101 w 102"/>
                  <a:gd name="T19" fmla="*/ 0 h 94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02"/>
                  <a:gd name="T31" fmla="*/ 0 h 94"/>
                  <a:gd name="T32" fmla="*/ 102 w 102"/>
                  <a:gd name="T33" fmla="*/ 94 h 94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02" h="94">
                    <a:moveTo>
                      <a:pt x="101" y="0"/>
                    </a:moveTo>
                    <a:lnTo>
                      <a:pt x="101" y="1"/>
                    </a:lnTo>
                    <a:lnTo>
                      <a:pt x="87" y="7"/>
                    </a:lnTo>
                    <a:lnTo>
                      <a:pt x="87" y="9"/>
                    </a:lnTo>
                    <a:lnTo>
                      <a:pt x="84" y="9"/>
                    </a:lnTo>
                    <a:lnTo>
                      <a:pt x="84" y="11"/>
                    </a:lnTo>
                    <a:lnTo>
                      <a:pt x="0" y="86"/>
                    </a:lnTo>
                    <a:lnTo>
                      <a:pt x="0" y="94"/>
                    </a:lnTo>
                    <a:lnTo>
                      <a:pt x="102" y="0"/>
                    </a:lnTo>
                    <a:lnTo>
                      <a:pt x="101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529" name="Freeform 529"/>
              <p:cNvSpPr>
                <a:spLocks/>
              </p:cNvSpPr>
              <p:nvPr/>
            </p:nvSpPr>
            <p:spPr bwMode="auto">
              <a:xfrm>
                <a:off x="2047" y="2554"/>
                <a:ext cx="205" cy="191"/>
              </a:xfrm>
              <a:custGeom>
                <a:avLst/>
                <a:gdLst>
                  <a:gd name="T0" fmla="*/ 198 w 205"/>
                  <a:gd name="T1" fmla="*/ 0 h 191"/>
                  <a:gd name="T2" fmla="*/ 198 w 205"/>
                  <a:gd name="T3" fmla="*/ 1 h 191"/>
                  <a:gd name="T4" fmla="*/ 0 w 205"/>
                  <a:gd name="T5" fmla="*/ 183 h 191"/>
                  <a:gd name="T6" fmla="*/ 0 w 205"/>
                  <a:gd name="T7" fmla="*/ 191 h 191"/>
                  <a:gd name="T8" fmla="*/ 205 w 205"/>
                  <a:gd name="T9" fmla="*/ 1 h 191"/>
                  <a:gd name="T10" fmla="*/ 202 w 205"/>
                  <a:gd name="T11" fmla="*/ 1 h 191"/>
                  <a:gd name="T12" fmla="*/ 202 w 205"/>
                  <a:gd name="T13" fmla="*/ 0 h 191"/>
                  <a:gd name="T14" fmla="*/ 198 w 205"/>
                  <a:gd name="T15" fmla="*/ 0 h 191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05"/>
                  <a:gd name="T25" fmla="*/ 0 h 191"/>
                  <a:gd name="T26" fmla="*/ 205 w 205"/>
                  <a:gd name="T27" fmla="*/ 191 h 191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05" h="191">
                    <a:moveTo>
                      <a:pt x="198" y="0"/>
                    </a:moveTo>
                    <a:lnTo>
                      <a:pt x="198" y="1"/>
                    </a:lnTo>
                    <a:lnTo>
                      <a:pt x="0" y="183"/>
                    </a:lnTo>
                    <a:lnTo>
                      <a:pt x="0" y="191"/>
                    </a:lnTo>
                    <a:lnTo>
                      <a:pt x="205" y="1"/>
                    </a:lnTo>
                    <a:lnTo>
                      <a:pt x="202" y="1"/>
                    </a:lnTo>
                    <a:lnTo>
                      <a:pt x="202" y="0"/>
                    </a:lnTo>
                    <a:lnTo>
                      <a:pt x="198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530" name="Freeform 530"/>
              <p:cNvSpPr>
                <a:spLocks/>
              </p:cNvSpPr>
              <p:nvPr/>
            </p:nvSpPr>
            <p:spPr bwMode="auto">
              <a:xfrm>
                <a:off x="2047" y="2571"/>
                <a:ext cx="236" cy="219"/>
              </a:xfrm>
              <a:custGeom>
                <a:avLst/>
                <a:gdLst>
                  <a:gd name="T0" fmla="*/ 229 w 236"/>
                  <a:gd name="T1" fmla="*/ 0 h 219"/>
                  <a:gd name="T2" fmla="*/ 229 w 236"/>
                  <a:gd name="T3" fmla="*/ 2 h 219"/>
                  <a:gd name="T4" fmla="*/ 0 w 236"/>
                  <a:gd name="T5" fmla="*/ 211 h 219"/>
                  <a:gd name="T6" fmla="*/ 0 w 236"/>
                  <a:gd name="T7" fmla="*/ 219 h 219"/>
                  <a:gd name="T8" fmla="*/ 236 w 236"/>
                  <a:gd name="T9" fmla="*/ 3 h 219"/>
                  <a:gd name="T10" fmla="*/ 234 w 236"/>
                  <a:gd name="T11" fmla="*/ 0 h 219"/>
                  <a:gd name="T12" fmla="*/ 229 w 236"/>
                  <a:gd name="T13" fmla="*/ 0 h 21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36"/>
                  <a:gd name="T22" fmla="*/ 0 h 219"/>
                  <a:gd name="T23" fmla="*/ 236 w 236"/>
                  <a:gd name="T24" fmla="*/ 219 h 219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36" h="219">
                    <a:moveTo>
                      <a:pt x="229" y="0"/>
                    </a:moveTo>
                    <a:lnTo>
                      <a:pt x="229" y="2"/>
                    </a:lnTo>
                    <a:lnTo>
                      <a:pt x="0" y="211"/>
                    </a:lnTo>
                    <a:lnTo>
                      <a:pt x="0" y="219"/>
                    </a:lnTo>
                    <a:lnTo>
                      <a:pt x="236" y="3"/>
                    </a:lnTo>
                    <a:lnTo>
                      <a:pt x="234" y="0"/>
                    </a:lnTo>
                    <a:lnTo>
                      <a:pt x="229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531" name="Freeform 531"/>
              <p:cNvSpPr>
                <a:spLocks/>
              </p:cNvSpPr>
              <p:nvPr/>
            </p:nvSpPr>
            <p:spPr bwMode="auto">
              <a:xfrm>
                <a:off x="2047" y="2588"/>
                <a:ext cx="268" cy="250"/>
              </a:xfrm>
              <a:custGeom>
                <a:avLst/>
                <a:gdLst>
                  <a:gd name="T0" fmla="*/ 261 w 268"/>
                  <a:gd name="T1" fmla="*/ 0 h 250"/>
                  <a:gd name="T2" fmla="*/ 261 w 268"/>
                  <a:gd name="T3" fmla="*/ 2 h 250"/>
                  <a:gd name="T4" fmla="*/ 0 w 268"/>
                  <a:gd name="T5" fmla="*/ 242 h 250"/>
                  <a:gd name="T6" fmla="*/ 0 w 268"/>
                  <a:gd name="T7" fmla="*/ 250 h 250"/>
                  <a:gd name="T8" fmla="*/ 268 w 268"/>
                  <a:gd name="T9" fmla="*/ 4 h 250"/>
                  <a:gd name="T10" fmla="*/ 266 w 268"/>
                  <a:gd name="T11" fmla="*/ 0 h 250"/>
                  <a:gd name="T12" fmla="*/ 261 w 268"/>
                  <a:gd name="T13" fmla="*/ 0 h 25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68"/>
                  <a:gd name="T22" fmla="*/ 0 h 250"/>
                  <a:gd name="T23" fmla="*/ 268 w 268"/>
                  <a:gd name="T24" fmla="*/ 250 h 250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68" h="250">
                    <a:moveTo>
                      <a:pt x="261" y="0"/>
                    </a:moveTo>
                    <a:lnTo>
                      <a:pt x="261" y="2"/>
                    </a:lnTo>
                    <a:lnTo>
                      <a:pt x="0" y="242"/>
                    </a:lnTo>
                    <a:lnTo>
                      <a:pt x="0" y="250"/>
                    </a:lnTo>
                    <a:lnTo>
                      <a:pt x="268" y="4"/>
                    </a:lnTo>
                    <a:lnTo>
                      <a:pt x="266" y="0"/>
                    </a:lnTo>
                    <a:lnTo>
                      <a:pt x="261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532" name="Freeform 532"/>
              <p:cNvSpPr>
                <a:spLocks/>
              </p:cNvSpPr>
              <p:nvPr/>
            </p:nvSpPr>
            <p:spPr bwMode="auto">
              <a:xfrm>
                <a:off x="2055" y="2606"/>
                <a:ext cx="293" cy="266"/>
              </a:xfrm>
              <a:custGeom>
                <a:avLst/>
                <a:gdLst>
                  <a:gd name="T0" fmla="*/ 286 w 293"/>
                  <a:gd name="T1" fmla="*/ 0 h 266"/>
                  <a:gd name="T2" fmla="*/ 286 w 293"/>
                  <a:gd name="T3" fmla="*/ 1 h 266"/>
                  <a:gd name="T4" fmla="*/ 0 w 293"/>
                  <a:gd name="T5" fmla="*/ 263 h 266"/>
                  <a:gd name="T6" fmla="*/ 2 w 293"/>
                  <a:gd name="T7" fmla="*/ 266 h 266"/>
                  <a:gd name="T8" fmla="*/ 7 w 293"/>
                  <a:gd name="T9" fmla="*/ 266 h 266"/>
                  <a:gd name="T10" fmla="*/ 7 w 293"/>
                  <a:gd name="T11" fmla="*/ 265 h 266"/>
                  <a:gd name="T12" fmla="*/ 293 w 293"/>
                  <a:gd name="T13" fmla="*/ 3 h 266"/>
                  <a:gd name="T14" fmla="*/ 291 w 293"/>
                  <a:gd name="T15" fmla="*/ 0 h 266"/>
                  <a:gd name="T16" fmla="*/ 286 w 293"/>
                  <a:gd name="T17" fmla="*/ 0 h 26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3"/>
                  <a:gd name="T28" fmla="*/ 0 h 266"/>
                  <a:gd name="T29" fmla="*/ 293 w 293"/>
                  <a:gd name="T30" fmla="*/ 266 h 26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3" h="266">
                    <a:moveTo>
                      <a:pt x="286" y="0"/>
                    </a:moveTo>
                    <a:lnTo>
                      <a:pt x="286" y="1"/>
                    </a:lnTo>
                    <a:lnTo>
                      <a:pt x="0" y="263"/>
                    </a:lnTo>
                    <a:lnTo>
                      <a:pt x="2" y="266"/>
                    </a:lnTo>
                    <a:lnTo>
                      <a:pt x="7" y="266"/>
                    </a:lnTo>
                    <a:lnTo>
                      <a:pt x="7" y="265"/>
                    </a:lnTo>
                    <a:lnTo>
                      <a:pt x="293" y="3"/>
                    </a:lnTo>
                    <a:lnTo>
                      <a:pt x="291" y="0"/>
                    </a:lnTo>
                    <a:lnTo>
                      <a:pt x="286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533" name="Freeform 533"/>
              <p:cNvSpPr>
                <a:spLocks/>
              </p:cNvSpPr>
              <p:nvPr/>
            </p:nvSpPr>
            <p:spPr bwMode="auto">
              <a:xfrm>
                <a:off x="2088" y="2623"/>
                <a:ext cx="292" cy="267"/>
              </a:xfrm>
              <a:custGeom>
                <a:avLst/>
                <a:gdLst>
                  <a:gd name="T0" fmla="*/ 0 w 292"/>
                  <a:gd name="T1" fmla="*/ 264 h 267"/>
                  <a:gd name="T2" fmla="*/ 287 w 292"/>
                  <a:gd name="T3" fmla="*/ 0 h 267"/>
                  <a:gd name="T4" fmla="*/ 292 w 292"/>
                  <a:gd name="T5" fmla="*/ 2 h 267"/>
                  <a:gd name="T6" fmla="*/ 292 w 292"/>
                  <a:gd name="T7" fmla="*/ 3 h 267"/>
                  <a:gd name="T8" fmla="*/ 5 w 292"/>
                  <a:gd name="T9" fmla="*/ 267 h 267"/>
                  <a:gd name="T10" fmla="*/ 2 w 292"/>
                  <a:gd name="T11" fmla="*/ 267 h 267"/>
                  <a:gd name="T12" fmla="*/ 2 w 292"/>
                  <a:gd name="T13" fmla="*/ 265 h 267"/>
                  <a:gd name="T14" fmla="*/ 0 w 292"/>
                  <a:gd name="T15" fmla="*/ 265 h 267"/>
                  <a:gd name="T16" fmla="*/ 0 w 292"/>
                  <a:gd name="T17" fmla="*/ 264 h 267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2"/>
                  <a:gd name="T28" fmla="*/ 0 h 267"/>
                  <a:gd name="T29" fmla="*/ 292 w 292"/>
                  <a:gd name="T30" fmla="*/ 267 h 267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2" h="267">
                    <a:moveTo>
                      <a:pt x="0" y="264"/>
                    </a:moveTo>
                    <a:lnTo>
                      <a:pt x="287" y="0"/>
                    </a:lnTo>
                    <a:lnTo>
                      <a:pt x="292" y="2"/>
                    </a:lnTo>
                    <a:lnTo>
                      <a:pt x="292" y="3"/>
                    </a:lnTo>
                    <a:lnTo>
                      <a:pt x="5" y="267"/>
                    </a:lnTo>
                    <a:lnTo>
                      <a:pt x="2" y="267"/>
                    </a:lnTo>
                    <a:lnTo>
                      <a:pt x="2" y="265"/>
                    </a:lnTo>
                    <a:lnTo>
                      <a:pt x="0" y="265"/>
                    </a:lnTo>
                    <a:lnTo>
                      <a:pt x="0" y="26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534" name="Freeform 534"/>
              <p:cNvSpPr>
                <a:spLocks/>
              </p:cNvSpPr>
              <p:nvPr/>
            </p:nvSpPr>
            <p:spPr bwMode="auto">
              <a:xfrm>
                <a:off x="2120" y="2639"/>
                <a:ext cx="291" cy="268"/>
              </a:xfrm>
              <a:custGeom>
                <a:avLst/>
                <a:gdLst>
                  <a:gd name="T0" fmla="*/ 286 w 291"/>
                  <a:gd name="T1" fmla="*/ 0 h 268"/>
                  <a:gd name="T2" fmla="*/ 286 w 291"/>
                  <a:gd name="T3" fmla="*/ 1 h 268"/>
                  <a:gd name="T4" fmla="*/ 0 w 291"/>
                  <a:gd name="T5" fmla="*/ 263 h 268"/>
                  <a:gd name="T6" fmla="*/ 0 w 291"/>
                  <a:gd name="T7" fmla="*/ 266 h 268"/>
                  <a:gd name="T8" fmla="*/ 4 w 291"/>
                  <a:gd name="T9" fmla="*/ 266 h 268"/>
                  <a:gd name="T10" fmla="*/ 4 w 291"/>
                  <a:gd name="T11" fmla="*/ 268 h 268"/>
                  <a:gd name="T12" fmla="*/ 291 w 291"/>
                  <a:gd name="T13" fmla="*/ 5 h 268"/>
                  <a:gd name="T14" fmla="*/ 287 w 291"/>
                  <a:gd name="T15" fmla="*/ 0 h 268"/>
                  <a:gd name="T16" fmla="*/ 286 w 291"/>
                  <a:gd name="T17" fmla="*/ 0 h 26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1"/>
                  <a:gd name="T28" fmla="*/ 0 h 268"/>
                  <a:gd name="T29" fmla="*/ 291 w 291"/>
                  <a:gd name="T30" fmla="*/ 268 h 26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1" h="268">
                    <a:moveTo>
                      <a:pt x="286" y="0"/>
                    </a:moveTo>
                    <a:lnTo>
                      <a:pt x="286" y="1"/>
                    </a:lnTo>
                    <a:lnTo>
                      <a:pt x="0" y="263"/>
                    </a:lnTo>
                    <a:lnTo>
                      <a:pt x="0" y="266"/>
                    </a:lnTo>
                    <a:lnTo>
                      <a:pt x="4" y="266"/>
                    </a:lnTo>
                    <a:lnTo>
                      <a:pt x="4" y="268"/>
                    </a:lnTo>
                    <a:lnTo>
                      <a:pt x="291" y="5"/>
                    </a:lnTo>
                    <a:lnTo>
                      <a:pt x="287" y="0"/>
                    </a:lnTo>
                    <a:lnTo>
                      <a:pt x="286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535" name="Freeform 535"/>
              <p:cNvSpPr>
                <a:spLocks/>
              </p:cNvSpPr>
              <p:nvPr/>
            </p:nvSpPr>
            <p:spPr bwMode="auto">
              <a:xfrm>
                <a:off x="2153" y="2656"/>
                <a:ext cx="287" cy="268"/>
              </a:xfrm>
              <a:custGeom>
                <a:avLst/>
                <a:gdLst>
                  <a:gd name="T0" fmla="*/ 285 w 287"/>
                  <a:gd name="T1" fmla="*/ 0 h 268"/>
                  <a:gd name="T2" fmla="*/ 285 w 287"/>
                  <a:gd name="T3" fmla="*/ 2 h 268"/>
                  <a:gd name="T4" fmla="*/ 0 w 287"/>
                  <a:gd name="T5" fmla="*/ 264 h 268"/>
                  <a:gd name="T6" fmla="*/ 0 w 287"/>
                  <a:gd name="T7" fmla="*/ 267 h 268"/>
                  <a:gd name="T8" fmla="*/ 3 w 287"/>
                  <a:gd name="T9" fmla="*/ 267 h 268"/>
                  <a:gd name="T10" fmla="*/ 3 w 287"/>
                  <a:gd name="T11" fmla="*/ 268 h 268"/>
                  <a:gd name="T12" fmla="*/ 287 w 287"/>
                  <a:gd name="T13" fmla="*/ 8 h 268"/>
                  <a:gd name="T14" fmla="*/ 287 w 287"/>
                  <a:gd name="T15" fmla="*/ 0 h 268"/>
                  <a:gd name="T16" fmla="*/ 285 w 287"/>
                  <a:gd name="T17" fmla="*/ 0 h 26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87"/>
                  <a:gd name="T28" fmla="*/ 0 h 268"/>
                  <a:gd name="T29" fmla="*/ 287 w 287"/>
                  <a:gd name="T30" fmla="*/ 268 h 26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87" h="268">
                    <a:moveTo>
                      <a:pt x="285" y="0"/>
                    </a:moveTo>
                    <a:lnTo>
                      <a:pt x="285" y="2"/>
                    </a:lnTo>
                    <a:lnTo>
                      <a:pt x="0" y="264"/>
                    </a:lnTo>
                    <a:lnTo>
                      <a:pt x="0" y="267"/>
                    </a:lnTo>
                    <a:lnTo>
                      <a:pt x="3" y="267"/>
                    </a:lnTo>
                    <a:lnTo>
                      <a:pt x="3" y="268"/>
                    </a:lnTo>
                    <a:lnTo>
                      <a:pt x="287" y="8"/>
                    </a:lnTo>
                    <a:lnTo>
                      <a:pt x="287" y="0"/>
                    </a:lnTo>
                    <a:lnTo>
                      <a:pt x="285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536" name="Freeform 536"/>
              <p:cNvSpPr>
                <a:spLocks/>
              </p:cNvSpPr>
              <p:nvPr/>
            </p:nvSpPr>
            <p:spPr bwMode="auto">
              <a:xfrm>
                <a:off x="2185" y="2704"/>
                <a:ext cx="255" cy="238"/>
              </a:xfrm>
              <a:custGeom>
                <a:avLst/>
                <a:gdLst>
                  <a:gd name="T0" fmla="*/ 253 w 255"/>
                  <a:gd name="T1" fmla="*/ 0 h 238"/>
                  <a:gd name="T2" fmla="*/ 253 w 255"/>
                  <a:gd name="T3" fmla="*/ 1 h 238"/>
                  <a:gd name="T4" fmla="*/ 0 w 255"/>
                  <a:gd name="T5" fmla="*/ 233 h 238"/>
                  <a:gd name="T6" fmla="*/ 0 w 255"/>
                  <a:gd name="T7" fmla="*/ 236 h 238"/>
                  <a:gd name="T8" fmla="*/ 4 w 255"/>
                  <a:gd name="T9" fmla="*/ 236 h 238"/>
                  <a:gd name="T10" fmla="*/ 4 w 255"/>
                  <a:gd name="T11" fmla="*/ 238 h 238"/>
                  <a:gd name="T12" fmla="*/ 255 w 255"/>
                  <a:gd name="T13" fmla="*/ 7 h 238"/>
                  <a:gd name="T14" fmla="*/ 255 w 255"/>
                  <a:gd name="T15" fmla="*/ 0 h 238"/>
                  <a:gd name="T16" fmla="*/ 253 w 255"/>
                  <a:gd name="T17" fmla="*/ 0 h 23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55"/>
                  <a:gd name="T28" fmla="*/ 0 h 238"/>
                  <a:gd name="T29" fmla="*/ 255 w 255"/>
                  <a:gd name="T30" fmla="*/ 238 h 23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55" h="238">
                    <a:moveTo>
                      <a:pt x="253" y="0"/>
                    </a:moveTo>
                    <a:lnTo>
                      <a:pt x="253" y="1"/>
                    </a:lnTo>
                    <a:lnTo>
                      <a:pt x="0" y="233"/>
                    </a:lnTo>
                    <a:lnTo>
                      <a:pt x="0" y="236"/>
                    </a:lnTo>
                    <a:lnTo>
                      <a:pt x="4" y="236"/>
                    </a:lnTo>
                    <a:lnTo>
                      <a:pt x="4" y="238"/>
                    </a:lnTo>
                    <a:lnTo>
                      <a:pt x="255" y="7"/>
                    </a:lnTo>
                    <a:lnTo>
                      <a:pt x="255" y="0"/>
                    </a:lnTo>
                    <a:lnTo>
                      <a:pt x="253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537" name="Freeform 537"/>
              <p:cNvSpPr>
                <a:spLocks/>
              </p:cNvSpPr>
              <p:nvPr/>
            </p:nvSpPr>
            <p:spPr bwMode="auto">
              <a:xfrm>
                <a:off x="2216" y="2749"/>
                <a:ext cx="224" cy="209"/>
              </a:xfrm>
              <a:custGeom>
                <a:avLst/>
                <a:gdLst>
                  <a:gd name="T0" fmla="*/ 222 w 224"/>
                  <a:gd name="T1" fmla="*/ 0 h 209"/>
                  <a:gd name="T2" fmla="*/ 222 w 224"/>
                  <a:gd name="T3" fmla="*/ 2 h 209"/>
                  <a:gd name="T4" fmla="*/ 0 w 224"/>
                  <a:gd name="T5" fmla="*/ 205 h 209"/>
                  <a:gd name="T6" fmla="*/ 2 w 224"/>
                  <a:gd name="T7" fmla="*/ 209 h 209"/>
                  <a:gd name="T8" fmla="*/ 7 w 224"/>
                  <a:gd name="T9" fmla="*/ 209 h 209"/>
                  <a:gd name="T10" fmla="*/ 7 w 224"/>
                  <a:gd name="T11" fmla="*/ 207 h 209"/>
                  <a:gd name="T12" fmla="*/ 224 w 224"/>
                  <a:gd name="T13" fmla="*/ 8 h 209"/>
                  <a:gd name="T14" fmla="*/ 224 w 224"/>
                  <a:gd name="T15" fmla="*/ 0 h 209"/>
                  <a:gd name="T16" fmla="*/ 222 w 224"/>
                  <a:gd name="T17" fmla="*/ 0 h 20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24"/>
                  <a:gd name="T28" fmla="*/ 0 h 209"/>
                  <a:gd name="T29" fmla="*/ 224 w 224"/>
                  <a:gd name="T30" fmla="*/ 209 h 209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24" h="209">
                    <a:moveTo>
                      <a:pt x="222" y="0"/>
                    </a:moveTo>
                    <a:lnTo>
                      <a:pt x="222" y="2"/>
                    </a:lnTo>
                    <a:lnTo>
                      <a:pt x="0" y="205"/>
                    </a:lnTo>
                    <a:lnTo>
                      <a:pt x="2" y="209"/>
                    </a:lnTo>
                    <a:lnTo>
                      <a:pt x="7" y="209"/>
                    </a:lnTo>
                    <a:lnTo>
                      <a:pt x="7" y="207"/>
                    </a:lnTo>
                    <a:lnTo>
                      <a:pt x="224" y="8"/>
                    </a:lnTo>
                    <a:lnTo>
                      <a:pt x="224" y="0"/>
                    </a:lnTo>
                    <a:lnTo>
                      <a:pt x="222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538" name="Freeform 538"/>
              <p:cNvSpPr>
                <a:spLocks/>
              </p:cNvSpPr>
              <p:nvPr/>
            </p:nvSpPr>
            <p:spPr bwMode="auto">
              <a:xfrm>
                <a:off x="2260" y="2797"/>
                <a:ext cx="180" cy="165"/>
              </a:xfrm>
              <a:custGeom>
                <a:avLst/>
                <a:gdLst>
                  <a:gd name="T0" fmla="*/ 178 w 180"/>
                  <a:gd name="T1" fmla="*/ 0 h 165"/>
                  <a:gd name="T2" fmla="*/ 178 w 180"/>
                  <a:gd name="T3" fmla="*/ 1 h 165"/>
                  <a:gd name="T4" fmla="*/ 0 w 180"/>
                  <a:gd name="T5" fmla="*/ 165 h 165"/>
                  <a:gd name="T6" fmla="*/ 7 w 180"/>
                  <a:gd name="T7" fmla="*/ 162 h 165"/>
                  <a:gd name="T8" fmla="*/ 7 w 180"/>
                  <a:gd name="T9" fmla="*/ 161 h 165"/>
                  <a:gd name="T10" fmla="*/ 14 w 180"/>
                  <a:gd name="T11" fmla="*/ 159 h 165"/>
                  <a:gd name="T12" fmla="*/ 14 w 180"/>
                  <a:gd name="T13" fmla="*/ 157 h 165"/>
                  <a:gd name="T14" fmla="*/ 24 w 180"/>
                  <a:gd name="T15" fmla="*/ 151 h 165"/>
                  <a:gd name="T16" fmla="*/ 24 w 180"/>
                  <a:gd name="T17" fmla="*/ 149 h 165"/>
                  <a:gd name="T18" fmla="*/ 180 w 180"/>
                  <a:gd name="T19" fmla="*/ 7 h 165"/>
                  <a:gd name="T20" fmla="*/ 180 w 180"/>
                  <a:gd name="T21" fmla="*/ 0 h 165"/>
                  <a:gd name="T22" fmla="*/ 178 w 180"/>
                  <a:gd name="T23" fmla="*/ 0 h 165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180"/>
                  <a:gd name="T37" fmla="*/ 0 h 165"/>
                  <a:gd name="T38" fmla="*/ 180 w 180"/>
                  <a:gd name="T39" fmla="*/ 165 h 165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180" h="165">
                    <a:moveTo>
                      <a:pt x="178" y="0"/>
                    </a:moveTo>
                    <a:lnTo>
                      <a:pt x="178" y="1"/>
                    </a:lnTo>
                    <a:lnTo>
                      <a:pt x="0" y="165"/>
                    </a:lnTo>
                    <a:lnTo>
                      <a:pt x="7" y="162"/>
                    </a:lnTo>
                    <a:lnTo>
                      <a:pt x="7" y="161"/>
                    </a:lnTo>
                    <a:lnTo>
                      <a:pt x="14" y="159"/>
                    </a:lnTo>
                    <a:lnTo>
                      <a:pt x="14" y="157"/>
                    </a:lnTo>
                    <a:lnTo>
                      <a:pt x="24" y="151"/>
                    </a:lnTo>
                    <a:lnTo>
                      <a:pt x="24" y="149"/>
                    </a:lnTo>
                    <a:lnTo>
                      <a:pt x="180" y="7"/>
                    </a:lnTo>
                    <a:lnTo>
                      <a:pt x="180" y="0"/>
                    </a:lnTo>
                    <a:lnTo>
                      <a:pt x="178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539" name="Freeform 539"/>
              <p:cNvSpPr>
                <a:spLocks/>
              </p:cNvSpPr>
              <p:nvPr/>
            </p:nvSpPr>
            <p:spPr bwMode="auto">
              <a:xfrm>
                <a:off x="2384" y="2844"/>
                <a:ext cx="56" cy="52"/>
              </a:xfrm>
              <a:custGeom>
                <a:avLst/>
                <a:gdLst>
                  <a:gd name="T0" fmla="*/ 54 w 56"/>
                  <a:gd name="T1" fmla="*/ 0 h 52"/>
                  <a:gd name="T2" fmla="*/ 54 w 56"/>
                  <a:gd name="T3" fmla="*/ 2 h 52"/>
                  <a:gd name="T4" fmla="*/ 0 w 56"/>
                  <a:gd name="T5" fmla="*/ 52 h 52"/>
                  <a:gd name="T6" fmla="*/ 6 w 56"/>
                  <a:gd name="T7" fmla="*/ 49 h 52"/>
                  <a:gd name="T8" fmla="*/ 6 w 56"/>
                  <a:gd name="T9" fmla="*/ 47 h 52"/>
                  <a:gd name="T10" fmla="*/ 13 w 56"/>
                  <a:gd name="T11" fmla="*/ 46 h 52"/>
                  <a:gd name="T12" fmla="*/ 13 w 56"/>
                  <a:gd name="T13" fmla="*/ 44 h 52"/>
                  <a:gd name="T14" fmla="*/ 23 w 56"/>
                  <a:gd name="T15" fmla="*/ 38 h 52"/>
                  <a:gd name="T16" fmla="*/ 23 w 56"/>
                  <a:gd name="T17" fmla="*/ 36 h 52"/>
                  <a:gd name="T18" fmla="*/ 56 w 56"/>
                  <a:gd name="T19" fmla="*/ 8 h 52"/>
                  <a:gd name="T20" fmla="*/ 56 w 56"/>
                  <a:gd name="T21" fmla="*/ 0 h 52"/>
                  <a:gd name="T22" fmla="*/ 54 w 56"/>
                  <a:gd name="T23" fmla="*/ 0 h 52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56"/>
                  <a:gd name="T37" fmla="*/ 0 h 52"/>
                  <a:gd name="T38" fmla="*/ 56 w 56"/>
                  <a:gd name="T39" fmla="*/ 52 h 52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56" h="52">
                    <a:moveTo>
                      <a:pt x="54" y="0"/>
                    </a:moveTo>
                    <a:lnTo>
                      <a:pt x="54" y="2"/>
                    </a:lnTo>
                    <a:lnTo>
                      <a:pt x="0" y="52"/>
                    </a:lnTo>
                    <a:lnTo>
                      <a:pt x="6" y="49"/>
                    </a:lnTo>
                    <a:lnTo>
                      <a:pt x="6" y="47"/>
                    </a:lnTo>
                    <a:lnTo>
                      <a:pt x="13" y="46"/>
                    </a:lnTo>
                    <a:lnTo>
                      <a:pt x="13" y="44"/>
                    </a:lnTo>
                    <a:lnTo>
                      <a:pt x="23" y="38"/>
                    </a:lnTo>
                    <a:lnTo>
                      <a:pt x="23" y="36"/>
                    </a:lnTo>
                    <a:lnTo>
                      <a:pt x="56" y="8"/>
                    </a:lnTo>
                    <a:lnTo>
                      <a:pt x="56" y="0"/>
                    </a:lnTo>
                    <a:lnTo>
                      <a:pt x="54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540" name="Freeform 540"/>
              <p:cNvSpPr>
                <a:spLocks/>
              </p:cNvSpPr>
              <p:nvPr/>
            </p:nvSpPr>
            <p:spPr bwMode="auto">
              <a:xfrm>
                <a:off x="2337" y="2603"/>
                <a:ext cx="103" cy="94"/>
              </a:xfrm>
              <a:custGeom>
                <a:avLst/>
                <a:gdLst>
                  <a:gd name="T0" fmla="*/ 0 w 103"/>
                  <a:gd name="T1" fmla="*/ 0 h 94"/>
                  <a:gd name="T2" fmla="*/ 103 w 103"/>
                  <a:gd name="T3" fmla="*/ 94 h 94"/>
                  <a:gd name="T4" fmla="*/ 103 w 103"/>
                  <a:gd name="T5" fmla="*/ 86 h 94"/>
                  <a:gd name="T6" fmla="*/ 101 w 103"/>
                  <a:gd name="T7" fmla="*/ 86 h 94"/>
                  <a:gd name="T8" fmla="*/ 17 w 103"/>
                  <a:gd name="T9" fmla="*/ 7 h 94"/>
                  <a:gd name="T10" fmla="*/ 14 w 103"/>
                  <a:gd name="T11" fmla="*/ 7 h 94"/>
                  <a:gd name="T12" fmla="*/ 14 w 103"/>
                  <a:gd name="T13" fmla="*/ 6 h 94"/>
                  <a:gd name="T14" fmla="*/ 11 w 103"/>
                  <a:gd name="T15" fmla="*/ 6 h 94"/>
                  <a:gd name="T16" fmla="*/ 9 w 103"/>
                  <a:gd name="T17" fmla="*/ 3 h 94"/>
                  <a:gd name="T18" fmla="*/ 5 w 103"/>
                  <a:gd name="T19" fmla="*/ 3 h 94"/>
                  <a:gd name="T20" fmla="*/ 5 w 103"/>
                  <a:gd name="T21" fmla="*/ 1 h 94"/>
                  <a:gd name="T22" fmla="*/ 2 w 103"/>
                  <a:gd name="T23" fmla="*/ 1 h 94"/>
                  <a:gd name="T24" fmla="*/ 2 w 103"/>
                  <a:gd name="T25" fmla="*/ 0 h 94"/>
                  <a:gd name="T26" fmla="*/ 0 w 103"/>
                  <a:gd name="T27" fmla="*/ 0 h 94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103"/>
                  <a:gd name="T43" fmla="*/ 0 h 94"/>
                  <a:gd name="T44" fmla="*/ 103 w 103"/>
                  <a:gd name="T45" fmla="*/ 94 h 94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103" h="94">
                    <a:moveTo>
                      <a:pt x="0" y="0"/>
                    </a:moveTo>
                    <a:lnTo>
                      <a:pt x="103" y="94"/>
                    </a:lnTo>
                    <a:lnTo>
                      <a:pt x="103" y="86"/>
                    </a:lnTo>
                    <a:lnTo>
                      <a:pt x="101" y="86"/>
                    </a:lnTo>
                    <a:lnTo>
                      <a:pt x="17" y="7"/>
                    </a:lnTo>
                    <a:lnTo>
                      <a:pt x="14" y="7"/>
                    </a:lnTo>
                    <a:lnTo>
                      <a:pt x="14" y="6"/>
                    </a:lnTo>
                    <a:lnTo>
                      <a:pt x="11" y="6"/>
                    </a:lnTo>
                    <a:lnTo>
                      <a:pt x="9" y="3"/>
                    </a:lnTo>
                    <a:lnTo>
                      <a:pt x="5" y="3"/>
                    </a:lnTo>
                    <a:lnTo>
                      <a:pt x="5" y="1"/>
                    </a:lnTo>
                    <a:lnTo>
                      <a:pt x="2" y="1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541" name="Freeform 541"/>
              <p:cNvSpPr>
                <a:spLocks/>
              </p:cNvSpPr>
              <p:nvPr/>
            </p:nvSpPr>
            <p:spPr bwMode="auto">
              <a:xfrm>
                <a:off x="2237" y="2554"/>
                <a:ext cx="203" cy="191"/>
              </a:xfrm>
              <a:custGeom>
                <a:avLst/>
                <a:gdLst>
                  <a:gd name="T0" fmla="*/ 3 w 203"/>
                  <a:gd name="T1" fmla="*/ 0 h 191"/>
                  <a:gd name="T2" fmla="*/ 3 w 203"/>
                  <a:gd name="T3" fmla="*/ 1 h 191"/>
                  <a:gd name="T4" fmla="*/ 0 w 203"/>
                  <a:gd name="T5" fmla="*/ 1 h 191"/>
                  <a:gd name="T6" fmla="*/ 0 w 203"/>
                  <a:gd name="T7" fmla="*/ 4 h 191"/>
                  <a:gd name="T8" fmla="*/ 1 w 203"/>
                  <a:gd name="T9" fmla="*/ 4 h 191"/>
                  <a:gd name="T10" fmla="*/ 203 w 203"/>
                  <a:gd name="T11" fmla="*/ 191 h 191"/>
                  <a:gd name="T12" fmla="*/ 203 w 203"/>
                  <a:gd name="T13" fmla="*/ 183 h 191"/>
                  <a:gd name="T14" fmla="*/ 201 w 203"/>
                  <a:gd name="T15" fmla="*/ 183 h 191"/>
                  <a:gd name="T16" fmla="*/ 5 w 203"/>
                  <a:gd name="T17" fmla="*/ 0 h 191"/>
                  <a:gd name="T18" fmla="*/ 3 w 203"/>
                  <a:gd name="T19" fmla="*/ 0 h 191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03"/>
                  <a:gd name="T31" fmla="*/ 0 h 191"/>
                  <a:gd name="T32" fmla="*/ 203 w 203"/>
                  <a:gd name="T33" fmla="*/ 191 h 191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03" h="191">
                    <a:moveTo>
                      <a:pt x="3" y="0"/>
                    </a:moveTo>
                    <a:lnTo>
                      <a:pt x="3" y="1"/>
                    </a:lnTo>
                    <a:lnTo>
                      <a:pt x="0" y="1"/>
                    </a:lnTo>
                    <a:lnTo>
                      <a:pt x="0" y="4"/>
                    </a:lnTo>
                    <a:lnTo>
                      <a:pt x="1" y="4"/>
                    </a:lnTo>
                    <a:lnTo>
                      <a:pt x="203" y="191"/>
                    </a:lnTo>
                    <a:lnTo>
                      <a:pt x="203" y="183"/>
                    </a:lnTo>
                    <a:lnTo>
                      <a:pt x="201" y="183"/>
                    </a:lnTo>
                    <a:lnTo>
                      <a:pt x="5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542" name="Freeform 542"/>
              <p:cNvSpPr>
                <a:spLocks/>
              </p:cNvSpPr>
              <p:nvPr/>
            </p:nvSpPr>
            <p:spPr bwMode="auto">
              <a:xfrm>
                <a:off x="2204" y="2571"/>
                <a:ext cx="236" cy="219"/>
              </a:xfrm>
              <a:custGeom>
                <a:avLst/>
                <a:gdLst>
                  <a:gd name="T0" fmla="*/ 4 w 236"/>
                  <a:gd name="T1" fmla="*/ 0 h 219"/>
                  <a:gd name="T2" fmla="*/ 4 w 236"/>
                  <a:gd name="T3" fmla="*/ 2 h 219"/>
                  <a:gd name="T4" fmla="*/ 0 w 236"/>
                  <a:gd name="T5" fmla="*/ 2 h 219"/>
                  <a:gd name="T6" fmla="*/ 236 w 236"/>
                  <a:gd name="T7" fmla="*/ 219 h 219"/>
                  <a:gd name="T8" fmla="*/ 236 w 236"/>
                  <a:gd name="T9" fmla="*/ 211 h 219"/>
                  <a:gd name="T10" fmla="*/ 234 w 236"/>
                  <a:gd name="T11" fmla="*/ 211 h 219"/>
                  <a:gd name="T12" fmla="*/ 7 w 236"/>
                  <a:gd name="T13" fmla="*/ 0 h 219"/>
                  <a:gd name="T14" fmla="*/ 4 w 236"/>
                  <a:gd name="T15" fmla="*/ 0 h 219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36"/>
                  <a:gd name="T25" fmla="*/ 0 h 219"/>
                  <a:gd name="T26" fmla="*/ 236 w 236"/>
                  <a:gd name="T27" fmla="*/ 219 h 219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36" h="219">
                    <a:moveTo>
                      <a:pt x="4" y="0"/>
                    </a:moveTo>
                    <a:lnTo>
                      <a:pt x="4" y="2"/>
                    </a:lnTo>
                    <a:lnTo>
                      <a:pt x="0" y="2"/>
                    </a:lnTo>
                    <a:lnTo>
                      <a:pt x="236" y="219"/>
                    </a:lnTo>
                    <a:lnTo>
                      <a:pt x="236" y="211"/>
                    </a:lnTo>
                    <a:lnTo>
                      <a:pt x="234" y="211"/>
                    </a:lnTo>
                    <a:lnTo>
                      <a:pt x="7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543" name="Freeform 543"/>
              <p:cNvSpPr>
                <a:spLocks/>
              </p:cNvSpPr>
              <p:nvPr/>
            </p:nvSpPr>
            <p:spPr bwMode="auto">
              <a:xfrm>
                <a:off x="2172" y="2588"/>
                <a:ext cx="268" cy="250"/>
              </a:xfrm>
              <a:custGeom>
                <a:avLst/>
                <a:gdLst>
                  <a:gd name="T0" fmla="*/ 3 w 268"/>
                  <a:gd name="T1" fmla="*/ 0 h 250"/>
                  <a:gd name="T2" fmla="*/ 3 w 268"/>
                  <a:gd name="T3" fmla="*/ 2 h 250"/>
                  <a:gd name="T4" fmla="*/ 0 w 268"/>
                  <a:gd name="T5" fmla="*/ 2 h 250"/>
                  <a:gd name="T6" fmla="*/ 268 w 268"/>
                  <a:gd name="T7" fmla="*/ 250 h 250"/>
                  <a:gd name="T8" fmla="*/ 268 w 268"/>
                  <a:gd name="T9" fmla="*/ 242 h 250"/>
                  <a:gd name="T10" fmla="*/ 266 w 268"/>
                  <a:gd name="T11" fmla="*/ 242 h 250"/>
                  <a:gd name="T12" fmla="*/ 6 w 268"/>
                  <a:gd name="T13" fmla="*/ 0 h 250"/>
                  <a:gd name="T14" fmla="*/ 3 w 268"/>
                  <a:gd name="T15" fmla="*/ 0 h 25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68"/>
                  <a:gd name="T25" fmla="*/ 0 h 250"/>
                  <a:gd name="T26" fmla="*/ 268 w 268"/>
                  <a:gd name="T27" fmla="*/ 250 h 25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68" h="250">
                    <a:moveTo>
                      <a:pt x="3" y="0"/>
                    </a:moveTo>
                    <a:lnTo>
                      <a:pt x="3" y="2"/>
                    </a:lnTo>
                    <a:lnTo>
                      <a:pt x="0" y="2"/>
                    </a:lnTo>
                    <a:lnTo>
                      <a:pt x="268" y="250"/>
                    </a:lnTo>
                    <a:lnTo>
                      <a:pt x="268" y="242"/>
                    </a:lnTo>
                    <a:lnTo>
                      <a:pt x="266" y="242"/>
                    </a:lnTo>
                    <a:lnTo>
                      <a:pt x="6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544" name="Freeform 544"/>
              <p:cNvSpPr>
                <a:spLocks/>
              </p:cNvSpPr>
              <p:nvPr/>
            </p:nvSpPr>
            <p:spPr bwMode="auto">
              <a:xfrm>
                <a:off x="2141" y="2606"/>
                <a:ext cx="290" cy="266"/>
              </a:xfrm>
              <a:custGeom>
                <a:avLst/>
                <a:gdLst>
                  <a:gd name="T0" fmla="*/ 2 w 290"/>
                  <a:gd name="T1" fmla="*/ 0 h 266"/>
                  <a:gd name="T2" fmla="*/ 2 w 290"/>
                  <a:gd name="T3" fmla="*/ 1 h 266"/>
                  <a:gd name="T4" fmla="*/ 0 w 290"/>
                  <a:gd name="T5" fmla="*/ 1 h 266"/>
                  <a:gd name="T6" fmla="*/ 285 w 290"/>
                  <a:gd name="T7" fmla="*/ 266 h 266"/>
                  <a:gd name="T8" fmla="*/ 289 w 290"/>
                  <a:gd name="T9" fmla="*/ 266 h 266"/>
                  <a:gd name="T10" fmla="*/ 290 w 290"/>
                  <a:gd name="T11" fmla="*/ 262 h 266"/>
                  <a:gd name="T12" fmla="*/ 289 w 290"/>
                  <a:gd name="T13" fmla="*/ 262 h 266"/>
                  <a:gd name="T14" fmla="*/ 7 w 290"/>
                  <a:gd name="T15" fmla="*/ 0 h 266"/>
                  <a:gd name="T16" fmla="*/ 2 w 290"/>
                  <a:gd name="T17" fmla="*/ 0 h 26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0"/>
                  <a:gd name="T28" fmla="*/ 0 h 266"/>
                  <a:gd name="T29" fmla="*/ 290 w 290"/>
                  <a:gd name="T30" fmla="*/ 266 h 26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0" h="266">
                    <a:moveTo>
                      <a:pt x="2" y="0"/>
                    </a:moveTo>
                    <a:lnTo>
                      <a:pt x="2" y="1"/>
                    </a:lnTo>
                    <a:lnTo>
                      <a:pt x="0" y="1"/>
                    </a:lnTo>
                    <a:lnTo>
                      <a:pt x="285" y="266"/>
                    </a:lnTo>
                    <a:lnTo>
                      <a:pt x="289" y="266"/>
                    </a:lnTo>
                    <a:lnTo>
                      <a:pt x="290" y="262"/>
                    </a:lnTo>
                    <a:lnTo>
                      <a:pt x="289" y="262"/>
                    </a:lnTo>
                    <a:lnTo>
                      <a:pt x="7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545" name="Freeform 545"/>
              <p:cNvSpPr>
                <a:spLocks/>
              </p:cNvSpPr>
              <p:nvPr/>
            </p:nvSpPr>
            <p:spPr bwMode="auto">
              <a:xfrm>
                <a:off x="2108" y="2623"/>
                <a:ext cx="291" cy="267"/>
              </a:xfrm>
              <a:custGeom>
                <a:avLst/>
                <a:gdLst>
                  <a:gd name="T0" fmla="*/ 2 w 291"/>
                  <a:gd name="T1" fmla="*/ 0 h 267"/>
                  <a:gd name="T2" fmla="*/ 2 w 291"/>
                  <a:gd name="T3" fmla="*/ 2 h 267"/>
                  <a:gd name="T4" fmla="*/ 0 w 291"/>
                  <a:gd name="T5" fmla="*/ 2 h 267"/>
                  <a:gd name="T6" fmla="*/ 286 w 291"/>
                  <a:gd name="T7" fmla="*/ 267 h 267"/>
                  <a:gd name="T8" fmla="*/ 289 w 291"/>
                  <a:gd name="T9" fmla="*/ 267 h 267"/>
                  <a:gd name="T10" fmla="*/ 291 w 291"/>
                  <a:gd name="T11" fmla="*/ 262 h 267"/>
                  <a:gd name="T12" fmla="*/ 289 w 291"/>
                  <a:gd name="T13" fmla="*/ 262 h 267"/>
                  <a:gd name="T14" fmla="*/ 7 w 291"/>
                  <a:gd name="T15" fmla="*/ 0 h 267"/>
                  <a:gd name="T16" fmla="*/ 2 w 291"/>
                  <a:gd name="T17" fmla="*/ 0 h 267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1"/>
                  <a:gd name="T28" fmla="*/ 0 h 267"/>
                  <a:gd name="T29" fmla="*/ 291 w 291"/>
                  <a:gd name="T30" fmla="*/ 267 h 267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1" h="267">
                    <a:moveTo>
                      <a:pt x="2" y="0"/>
                    </a:moveTo>
                    <a:lnTo>
                      <a:pt x="2" y="2"/>
                    </a:lnTo>
                    <a:lnTo>
                      <a:pt x="0" y="2"/>
                    </a:lnTo>
                    <a:lnTo>
                      <a:pt x="286" y="267"/>
                    </a:lnTo>
                    <a:lnTo>
                      <a:pt x="289" y="267"/>
                    </a:lnTo>
                    <a:lnTo>
                      <a:pt x="291" y="262"/>
                    </a:lnTo>
                    <a:lnTo>
                      <a:pt x="289" y="262"/>
                    </a:lnTo>
                    <a:lnTo>
                      <a:pt x="7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546" name="Freeform 546"/>
              <p:cNvSpPr>
                <a:spLocks/>
              </p:cNvSpPr>
              <p:nvPr/>
            </p:nvSpPr>
            <p:spPr bwMode="auto">
              <a:xfrm>
                <a:off x="2076" y="2640"/>
                <a:ext cx="292" cy="267"/>
              </a:xfrm>
              <a:custGeom>
                <a:avLst/>
                <a:gdLst>
                  <a:gd name="T0" fmla="*/ 2 w 292"/>
                  <a:gd name="T1" fmla="*/ 0 h 267"/>
                  <a:gd name="T2" fmla="*/ 2 w 292"/>
                  <a:gd name="T3" fmla="*/ 2 h 267"/>
                  <a:gd name="T4" fmla="*/ 0 w 292"/>
                  <a:gd name="T5" fmla="*/ 2 h 267"/>
                  <a:gd name="T6" fmla="*/ 285 w 292"/>
                  <a:gd name="T7" fmla="*/ 267 h 267"/>
                  <a:gd name="T8" fmla="*/ 292 w 292"/>
                  <a:gd name="T9" fmla="*/ 265 h 267"/>
                  <a:gd name="T10" fmla="*/ 7 w 292"/>
                  <a:gd name="T11" fmla="*/ 0 h 267"/>
                  <a:gd name="T12" fmla="*/ 2 w 292"/>
                  <a:gd name="T13" fmla="*/ 0 h 26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92"/>
                  <a:gd name="T22" fmla="*/ 0 h 267"/>
                  <a:gd name="T23" fmla="*/ 292 w 292"/>
                  <a:gd name="T24" fmla="*/ 267 h 26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92" h="267">
                    <a:moveTo>
                      <a:pt x="2" y="0"/>
                    </a:moveTo>
                    <a:lnTo>
                      <a:pt x="2" y="2"/>
                    </a:lnTo>
                    <a:lnTo>
                      <a:pt x="0" y="2"/>
                    </a:lnTo>
                    <a:lnTo>
                      <a:pt x="285" y="267"/>
                    </a:lnTo>
                    <a:lnTo>
                      <a:pt x="292" y="265"/>
                    </a:lnTo>
                    <a:lnTo>
                      <a:pt x="7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547" name="Freeform 547"/>
              <p:cNvSpPr>
                <a:spLocks/>
              </p:cNvSpPr>
              <p:nvPr/>
            </p:nvSpPr>
            <p:spPr bwMode="auto">
              <a:xfrm>
                <a:off x="2047" y="2656"/>
                <a:ext cx="289" cy="268"/>
              </a:xfrm>
              <a:custGeom>
                <a:avLst/>
                <a:gdLst>
                  <a:gd name="T0" fmla="*/ 0 w 289"/>
                  <a:gd name="T1" fmla="*/ 0 h 268"/>
                  <a:gd name="T2" fmla="*/ 0 w 289"/>
                  <a:gd name="T3" fmla="*/ 8 h 268"/>
                  <a:gd name="T4" fmla="*/ 2 w 289"/>
                  <a:gd name="T5" fmla="*/ 8 h 268"/>
                  <a:gd name="T6" fmla="*/ 282 w 289"/>
                  <a:gd name="T7" fmla="*/ 268 h 268"/>
                  <a:gd name="T8" fmla="*/ 289 w 289"/>
                  <a:gd name="T9" fmla="*/ 267 h 268"/>
                  <a:gd name="T10" fmla="*/ 2 w 289"/>
                  <a:gd name="T11" fmla="*/ 0 h 268"/>
                  <a:gd name="T12" fmla="*/ 0 w 289"/>
                  <a:gd name="T13" fmla="*/ 0 h 2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89"/>
                  <a:gd name="T22" fmla="*/ 0 h 268"/>
                  <a:gd name="T23" fmla="*/ 289 w 289"/>
                  <a:gd name="T24" fmla="*/ 268 h 2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89" h="268">
                    <a:moveTo>
                      <a:pt x="0" y="0"/>
                    </a:moveTo>
                    <a:lnTo>
                      <a:pt x="0" y="8"/>
                    </a:lnTo>
                    <a:lnTo>
                      <a:pt x="2" y="8"/>
                    </a:lnTo>
                    <a:lnTo>
                      <a:pt x="282" y="268"/>
                    </a:lnTo>
                    <a:lnTo>
                      <a:pt x="289" y="267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548" name="Freeform 548"/>
              <p:cNvSpPr>
                <a:spLocks/>
              </p:cNvSpPr>
              <p:nvPr/>
            </p:nvSpPr>
            <p:spPr bwMode="auto">
              <a:xfrm>
                <a:off x="2047" y="2704"/>
                <a:ext cx="256" cy="238"/>
              </a:xfrm>
              <a:custGeom>
                <a:avLst/>
                <a:gdLst>
                  <a:gd name="T0" fmla="*/ 0 w 256"/>
                  <a:gd name="T1" fmla="*/ 0 h 238"/>
                  <a:gd name="T2" fmla="*/ 0 w 256"/>
                  <a:gd name="T3" fmla="*/ 7 h 238"/>
                  <a:gd name="T4" fmla="*/ 2 w 256"/>
                  <a:gd name="T5" fmla="*/ 7 h 238"/>
                  <a:gd name="T6" fmla="*/ 249 w 256"/>
                  <a:gd name="T7" fmla="*/ 238 h 238"/>
                  <a:gd name="T8" fmla="*/ 256 w 256"/>
                  <a:gd name="T9" fmla="*/ 236 h 238"/>
                  <a:gd name="T10" fmla="*/ 2 w 256"/>
                  <a:gd name="T11" fmla="*/ 0 h 238"/>
                  <a:gd name="T12" fmla="*/ 0 w 256"/>
                  <a:gd name="T13" fmla="*/ 0 h 23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56"/>
                  <a:gd name="T22" fmla="*/ 0 h 238"/>
                  <a:gd name="T23" fmla="*/ 256 w 256"/>
                  <a:gd name="T24" fmla="*/ 238 h 23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56" h="238">
                    <a:moveTo>
                      <a:pt x="0" y="0"/>
                    </a:moveTo>
                    <a:lnTo>
                      <a:pt x="0" y="7"/>
                    </a:lnTo>
                    <a:lnTo>
                      <a:pt x="2" y="7"/>
                    </a:lnTo>
                    <a:lnTo>
                      <a:pt x="249" y="238"/>
                    </a:lnTo>
                    <a:lnTo>
                      <a:pt x="256" y="236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549" name="Freeform 549"/>
              <p:cNvSpPr>
                <a:spLocks/>
              </p:cNvSpPr>
              <p:nvPr/>
            </p:nvSpPr>
            <p:spPr bwMode="auto">
              <a:xfrm>
                <a:off x="2047" y="2749"/>
                <a:ext cx="224" cy="210"/>
              </a:xfrm>
              <a:custGeom>
                <a:avLst/>
                <a:gdLst>
                  <a:gd name="T0" fmla="*/ 0 w 224"/>
                  <a:gd name="T1" fmla="*/ 0 h 210"/>
                  <a:gd name="T2" fmla="*/ 0 w 224"/>
                  <a:gd name="T3" fmla="*/ 8 h 210"/>
                  <a:gd name="T4" fmla="*/ 2 w 224"/>
                  <a:gd name="T5" fmla="*/ 8 h 210"/>
                  <a:gd name="T6" fmla="*/ 219 w 224"/>
                  <a:gd name="T7" fmla="*/ 210 h 210"/>
                  <a:gd name="T8" fmla="*/ 224 w 224"/>
                  <a:gd name="T9" fmla="*/ 209 h 210"/>
                  <a:gd name="T10" fmla="*/ 224 w 224"/>
                  <a:gd name="T11" fmla="*/ 205 h 210"/>
                  <a:gd name="T12" fmla="*/ 222 w 224"/>
                  <a:gd name="T13" fmla="*/ 205 h 210"/>
                  <a:gd name="T14" fmla="*/ 2 w 224"/>
                  <a:gd name="T15" fmla="*/ 0 h 210"/>
                  <a:gd name="T16" fmla="*/ 0 w 224"/>
                  <a:gd name="T17" fmla="*/ 0 h 21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24"/>
                  <a:gd name="T28" fmla="*/ 0 h 210"/>
                  <a:gd name="T29" fmla="*/ 224 w 224"/>
                  <a:gd name="T30" fmla="*/ 210 h 21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24" h="210">
                    <a:moveTo>
                      <a:pt x="0" y="0"/>
                    </a:moveTo>
                    <a:lnTo>
                      <a:pt x="0" y="8"/>
                    </a:lnTo>
                    <a:lnTo>
                      <a:pt x="2" y="8"/>
                    </a:lnTo>
                    <a:lnTo>
                      <a:pt x="219" y="210"/>
                    </a:lnTo>
                    <a:lnTo>
                      <a:pt x="224" y="209"/>
                    </a:lnTo>
                    <a:lnTo>
                      <a:pt x="224" y="205"/>
                    </a:lnTo>
                    <a:lnTo>
                      <a:pt x="222" y="205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550" name="Freeform 550"/>
              <p:cNvSpPr>
                <a:spLocks/>
              </p:cNvSpPr>
              <p:nvPr/>
            </p:nvSpPr>
            <p:spPr bwMode="auto">
              <a:xfrm>
                <a:off x="2047" y="2797"/>
                <a:ext cx="178" cy="164"/>
              </a:xfrm>
              <a:custGeom>
                <a:avLst/>
                <a:gdLst>
                  <a:gd name="T0" fmla="*/ 0 w 178"/>
                  <a:gd name="T1" fmla="*/ 0 h 164"/>
                  <a:gd name="T2" fmla="*/ 0 w 178"/>
                  <a:gd name="T3" fmla="*/ 7 h 164"/>
                  <a:gd name="T4" fmla="*/ 2 w 178"/>
                  <a:gd name="T5" fmla="*/ 7 h 164"/>
                  <a:gd name="T6" fmla="*/ 159 w 178"/>
                  <a:gd name="T7" fmla="*/ 154 h 164"/>
                  <a:gd name="T8" fmla="*/ 162 w 178"/>
                  <a:gd name="T9" fmla="*/ 154 h 164"/>
                  <a:gd name="T10" fmla="*/ 164 w 178"/>
                  <a:gd name="T11" fmla="*/ 157 h 164"/>
                  <a:gd name="T12" fmla="*/ 167 w 178"/>
                  <a:gd name="T13" fmla="*/ 157 h 164"/>
                  <a:gd name="T14" fmla="*/ 167 w 178"/>
                  <a:gd name="T15" fmla="*/ 159 h 164"/>
                  <a:gd name="T16" fmla="*/ 171 w 178"/>
                  <a:gd name="T17" fmla="*/ 159 h 164"/>
                  <a:gd name="T18" fmla="*/ 171 w 178"/>
                  <a:gd name="T19" fmla="*/ 161 h 164"/>
                  <a:gd name="T20" fmla="*/ 174 w 178"/>
                  <a:gd name="T21" fmla="*/ 161 h 164"/>
                  <a:gd name="T22" fmla="*/ 178 w 178"/>
                  <a:gd name="T23" fmla="*/ 164 h 164"/>
                  <a:gd name="T24" fmla="*/ 2 w 178"/>
                  <a:gd name="T25" fmla="*/ 0 h 164"/>
                  <a:gd name="T26" fmla="*/ 0 w 178"/>
                  <a:gd name="T27" fmla="*/ 0 h 164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178"/>
                  <a:gd name="T43" fmla="*/ 0 h 164"/>
                  <a:gd name="T44" fmla="*/ 178 w 178"/>
                  <a:gd name="T45" fmla="*/ 164 h 164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178" h="164">
                    <a:moveTo>
                      <a:pt x="0" y="0"/>
                    </a:moveTo>
                    <a:lnTo>
                      <a:pt x="0" y="7"/>
                    </a:lnTo>
                    <a:lnTo>
                      <a:pt x="2" y="7"/>
                    </a:lnTo>
                    <a:lnTo>
                      <a:pt x="159" y="154"/>
                    </a:lnTo>
                    <a:lnTo>
                      <a:pt x="162" y="154"/>
                    </a:lnTo>
                    <a:lnTo>
                      <a:pt x="164" y="157"/>
                    </a:lnTo>
                    <a:lnTo>
                      <a:pt x="167" y="157"/>
                    </a:lnTo>
                    <a:lnTo>
                      <a:pt x="167" y="159"/>
                    </a:lnTo>
                    <a:lnTo>
                      <a:pt x="171" y="159"/>
                    </a:lnTo>
                    <a:lnTo>
                      <a:pt x="171" y="161"/>
                    </a:lnTo>
                    <a:lnTo>
                      <a:pt x="174" y="161"/>
                    </a:lnTo>
                    <a:lnTo>
                      <a:pt x="178" y="164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551" name="Freeform 551"/>
              <p:cNvSpPr>
                <a:spLocks/>
              </p:cNvSpPr>
              <p:nvPr/>
            </p:nvSpPr>
            <p:spPr bwMode="auto">
              <a:xfrm>
                <a:off x="2047" y="2842"/>
                <a:ext cx="60" cy="56"/>
              </a:xfrm>
              <a:custGeom>
                <a:avLst/>
                <a:gdLst>
                  <a:gd name="T0" fmla="*/ 0 w 60"/>
                  <a:gd name="T1" fmla="*/ 0 h 56"/>
                  <a:gd name="T2" fmla="*/ 0 w 60"/>
                  <a:gd name="T3" fmla="*/ 8 h 56"/>
                  <a:gd name="T4" fmla="*/ 2 w 60"/>
                  <a:gd name="T5" fmla="*/ 8 h 56"/>
                  <a:gd name="T6" fmla="*/ 43 w 60"/>
                  <a:gd name="T7" fmla="*/ 48 h 56"/>
                  <a:gd name="T8" fmla="*/ 46 w 60"/>
                  <a:gd name="T9" fmla="*/ 48 h 56"/>
                  <a:gd name="T10" fmla="*/ 46 w 60"/>
                  <a:gd name="T11" fmla="*/ 49 h 56"/>
                  <a:gd name="T12" fmla="*/ 49 w 60"/>
                  <a:gd name="T13" fmla="*/ 49 h 56"/>
                  <a:gd name="T14" fmla="*/ 49 w 60"/>
                  <a:gd name="T15" fmla="*/ 51 h 56"/>
                  <a:gd name="T16" fmla="*/ 53 w 60"/>
                  <a:gd name="T17" fmla="*/ 51 h 56"/>
                  <a:gd name="T18" fmla="*/ 55 w 60"/>
                  <a:gd name="T19" fmla="*/ 54 h 56"/>
                  <a:gd name="T20" fmla="*/ 58 w 60"/>
                  <a:gd name="T21" fmla="*/ 54 h 56"/>
                  <a:gd name="T22" fmla="*/ 58 w 60"/>
                  <a:gd name="T23" fmla="*/ 56 h 56"/>
                  <a:gd name="T24" fmla="*/ 60 w 60"/>
                  <a:gd name="T25" fmla="*/ 56 h 56"/>
                  <a:gd name="T26" fmla="*/ 2 w 60"/>
                  <a:gd name="T27" fmla="*/ 0 h 56"/>
                  <a:gd name="T28" fmla="*/ 0 w 60"/>
                  <a:gd name="T29" fmla="*/ 0 h 5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60"/>
                  <a:gd name="T46" fmla="*/ 0 h 56"/>
                  <a:gd name="T47" fmla="*/ 60 w 60"/>
                  <a:gd name="T48" fmla="*/ 56 h 5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60" h="56">
                    <a:moveTo>
                      <a:pt x="0" y="0"/>
                    </a:moveTo>
                    <a:lnTo>
                      <a:pt x="0" y="8"/>
                    </a:lnTo>
                    <a:lnTo>
                      <a:pt x="2" y="8"/>
                    </a:lnTo>
                    <a:lnTo>
                      <a:pt x="43" y="48"/>
                    </a:lnTo>
                    <a:lnTo>
                      <a:pt x="46" y="48"/>
                    </a:lnTo>
                    <a:lnTo>
                      <a:pt x="46" y="49"/>
                    </a:lnTo>
                    <a:lnTo>
                      <a:pt x="49" y="49"/>
                    </a:lnTo>
                    <a:lnTo>
                      <a:pt x="49" y="51"/>
                    </a:lnTo>
                    <a:lnTo>
                      <a:pt x="53" y="51"/>
                    </a:lnTo>
                    <a:lnTo>
                      <a:pt x="55" y="54"/>
                    </a:lnTo>
                    <a:lnTo>
                      <a:pt x="58" y="54"/>
                    </a:lnTo>
                    <a:lnTo>
                      <a:pt x="58" y="56"/>
                    </a:lnTo>
                    <a:lnTo>
                      <a:pt x="60" y="56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552" name="Freeform 552"/>
              <p:cNvSpPr>
                <a:spLocks/>
              </p:cNvSpPr>
              <p:nvPr/>
            </p:nvSpPr>
            <p:spPr bwMode="auto">
              <a:xfrm>
                <a:off x="2043" y="2549"/>
                <a:ext cx="399" cy="423"/>
              </a:xfrm>
              <a:custGeom>
                <a:avLst/>
                <a:gdLst>
                  <a:gd name="T0" fmla="*/ 200 w 399"/>
                  <a:gd name="T1" fmla="*/ 423 h 423"/>
                  <a:gd name="T2" fmla="*/ 399 w 399"/>
                  <a:gd name="T3" fmla="*/ 317 h 423"/>
                  <a:gd name="T4" fmla="*/ 399 w 399"/>
                  <a:gd name="T5" fmla="*/ 106 h 423"/>
                  <a:gd name="T6" fmla="*/ 200 w 399"/>
                  <a:gd name="T7" fmla="*/ 0 h 423"/>
                  <a:gd name="T8" fmla="*/ 0 w 399"/>
                  <a:gd name="T9" fmla="*/ 106 h 423"/>
                  <a:gd name="T10" fmla="*/ 0 w 399"/>
                  <a:gd name="T11" fmla="*/ 317 h 423"/>
                  <a:gd name="T12" fmla="*/ 200 w 399"/>
                  <a:gd name="T13" fmla="*/ 423 h 423"/>
                  <a:gd name="T14" fmla="*/ 202 w 399"/>
                  <a:gd name="T15" fmla="*/ 416 h 423"/>
                  <a:gd name="T16" fmla="*/ 6 w 399"/>
                  <a:gd name="T17" fmla="*/ 312 h 423"/>
                  <a:gd name="T18" fmla="*/ 7 w 399"/>
                  <a:gd name="T19" fmla="*/ 315 h 423"/>
                  <a:gd name="T20" fmla="*/ 7 w 399"/>
                  <a:gd name="T21" fmla="*/ 107 h 423"/>
                  <a:gd name="T22" fmla="*/ 6 w 399"/>
                  <a:gd name="T23" fmla="*/ 110 h 423"/>
                  <a:gd name="T24" fmla="*/ 202 w 399"/>
                  <a:gd name="T25" fmla="*/ 6 h 423"/>
                  <a:gd name="T26" fmla="*/ 199 w 399"/>
                  <a:gd name="T27" fmla="*/ 6 h 423"/>
                  <a:gd name="T28" fmla="*/ 393 w 399"/>
                  <a:gd name="T29" fmla="*/ 110 h 423"/>
                  <a:gd name="T30" fmla="*/ 392 w 399"/>
                  <a:gd name="T31" fmla="*/ 107 h 423"/>
                  <a:gd name="T32" fmla="*/ 392 w 399"/>
                  <a:gd name="T33" fmla="*/ 315 h 423"/>
                  <a:gd name="T34" fmla="*/ 393 w 399"/>
                  <a:gd name="T35" fmla="*/ 312 h 423"/>
                  <a:gd name="T36" fmla="*/ 199 w 399"/>
                  <a:gd name="T37" fmla="*/ 416 h 423"/>
                  <a:gd name="T38" fmla="*/ 202 w 399"/>
                  <a:gd name="T39" fmla="*/ 416 h 423"/>
                  <a:gd name="T40" fmla="*/ 200 w 399"/>
                  <a:gd name="T41" fmla="*/ 423 h 423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399"/>
                  <a:gd name="T64" fmla="*/ 0 h 423"/>
                  <a:gd name="T65" fmla="*/ 399 w 399"/>
                  <a:gd name="T66" fmla="*/ 423 h 423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399" h="423">
                    <a:moveTo>
                      <a:pt x="200" y="423"/>
                    </a:moveTo>
                    <a:lnTo>
                      <a:pt x="399" y="317"/>
                    </a:lnTo>
                    <a:lnTo>
                      <a:pt x="399" y="106"/>
                    </a:lnTo>
                    <a:lnTo>
                      <a:pt x="200" y="0"/>
                    </a:lnTo>
                    <a:lnTo>
                      <a:pt x="0" y="106"/>
                    </a:lnTo>
                    <a:lnTo>
                      <a:pt x="0" y="317"/>
                    </a:lnTo>
                    <a:lnTo>
                      <a:pt x="200" y="423"/>
                    </a:lnTo>
                    <a:lnTo>
                      <a:pt x="202" y="416"/>
                    </a:lnTo>
                    <a:lnTo>
                      <a:pt x="6" y="312"/>
                    </a:lnTo>
                    <a:lnTo>
                      <a:pt x="7" y="315"/>
                    </a:lnTo>
                    <a:lnTo>
                      <a:pt x="7" y="107"/>
                    </a:lnTo>
                    <a:lnTo>
                      <a:pt x="6" y="110"/>
                    </a:lnTo>
                    <a:lnTo>
                      <a:pt x="202" y="6"/>
                    </a:lnTo>
                    <a:lnTo>
                      <a:pt x="199" y="6"/>
                    </a:lnTo>
                    <a:lnTo>
                      <a:pt x="393" y="110"/>
                    </a:lnTo>
                    <a:lnTo>
                      <a:pt x="392" y="107"/>
                    </a:lnTo>
                    <a:lnTo>
                      <a:pt x="392" y="315"/>
                    </a:lnTo>
                    <a:lnTo>
                      <a:pt x="393" y="312"/>
                    </a:lnTo>
                    <a:lnTo>
                      <a:pt x="199" y="416"/>
                    </a:lnTo>
                    <a:lnTo>
                      <a:pt x="202" y="416"/>
                    </a:lnTo>
                    <a:lnTo>
                      <a:pt x="200" y="423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553" name="Oval 553"/>
              <p:cNvSpPr>
                <a:spLocks noChangeArrowheads="1"/>
              </p:cNvSpPr>
              <p:nvPr/>
            </p:nvSpPr>
            <p:spPr bwMode="auto">
              <a:xfrm>
                <a:off x="2431" y="1797"/>
                <a:ext cx="24" cy="22"/>
              </a:xfrm>
              <a:prstGeom prst="ellipse">
                <a:avLst/>
              </a:pr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554" name="Oval 554"/>
              <p:cNvSpPr>
                <a:spLocks noChangeArrowheads="1"/>
              </p:cNvSpPr>
              <p:nvPr/>
            </p:nvSpPr>
            <p:spPr bwMode="auto">
              <a:xfrm>
                <a:off x="2826" y="1797"/>
                <a:ext cx="26" cy="22"/>
              </a:xfrm>
              <a:prstGeom prst="ellipse">
                <a:avLst/>
              </a:pr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555" name="Oval 555"/>
              <p:cNvSpPr>
                <a:spLocks noChangeArrowheads="1"/>
              </p:cNvSpPr>
              <p:nvPr/>
            </p:nvSpPr>
            <p:spPr bwMode="auto">
              <a:xfrm>
                <a:off x="3216" y="1797"/>
                <a:ext cx="24" cy="22"/>
              </a:xfrm>
              <a:prstGeom prst="ellipse">
                <a:avLst/>
              </a:pr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556" name="Oval 556"/>
              <p:cNvSpPr>
                <a:spLocks noChangeArrowheads="1"/>
              </p:cNvSpPr>
              <p:nvPr/>
            </p:nvSpPr>
            <p:spPr bwMode="auto">
              <a:xfrm>
                <a:off x="2242" y="2115"/>
                <a:ext cx="25" cy="24"/>
              </a:xfrm>
              <a:prstGeom prst="ellipse">
                <a:avLst/>
              </a:pr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557" name="Oval 557"/>
              <p:cNvSpPr>
                <a:spLocks noChangeArrowheads="1"/>
              </p:cNvSpPr>
              <p:nvPr/>
            </p:nvSpPr>
            <p:spPr bwMode="auto">
              <a:xfrm>
                <a:off x="2636" y="2115"/>
                <a:ext cx="26" cy="24"/>
              </a:xfrm>
              <a:prstGeom prst="ellipse">
                <a:avLst/>
              </a:pr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558" name="Oval 558"/>
              <p:cNvSpPr>
                <a:spLocks noChangeArrowheads="1"/>
              </p:cNvSpPr>
              <p:nvPr/>
            </p:nvSpPr>
            <p:spPr bwMode="auto">
              <a:xfrm>
                <a:off x="3026" y="2115"/>
                <a:ext cx="24" cy="24"/>
              </a:xfrm>
              <a:prstGeom prst="ellipse">
                <a:avLst/>
              </a:pr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559" name="Oval 559"/>
              <p:cNvSpPr>
                <a:spLocks noChangeArrowheads="1"/>
              </p:cNvSpPr>
              <p:nvPr/>
            </p:nvSpPr>
            <p:spPr bwMode="auto">
              <a:xfrm>
                <a:off x="2043" y="2427"/>
                <a:ext cx="26" cy="24"/>
              </a:xfrm>
              <a:prstGeom prst="ellipse">
                <a:avLst/>
              </a:pr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560" name="Oval 560"/>
              <p:cNvSpPr>
                <a:spLocks noChangeArrowheads="1"/>
              </p:cNvSpPr>
              <p:nvPr/>
            </p:nvSpPr>
            <p:spPr bwMode="auto">
              <a:xfrm>
                <a:off x="2438" y="2427"/>
                <a:ext cx="26" cy="24"/>
              </a:xfrm>
              <a:prstGeom prst="ellipse">
                <a:avLst/>
              </a:pr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561" name="Oval 561"/>
              <p:cNvSpPr>
                <a:spLocks noChangeArrowheads="1"/>
              </p:cNvSpPr>
              <p:nvPr/>
            </p:nvSpPr>
            <p:spPr bwMode="auto">
              <a:xfrm>
                <a:off x="2828" y="2427"/>
                <a:ext cx="25" cy="24"/>
              </a:xfrm>
              <a:prstGeom prst="ellipse">
                <a:avLst/>
              </a:pr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562" name="Oval 562"/>
              <p:cNvSpPr>
                <a:spLocks noChangeArrowheads="1"/>
              </p:cNvSpPr>
              <p:nvPr/>
            </p:nvSpPr>
            <p:spPr bwMode="auto">
              <a:xfrm>
                <a:off x="2242" y="2745"/>
                <a:ext cx="24" cy="22"/>
              </a:xfrm>
              <a:prstGeom prst="ellipse">
                <a:avLst/>
              </a:pr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563" name="Oval 563"/>
              <p:cNvSpPr>
                <a:spLocks noChangeArrowheads="1"/>
              </p:cNvSpPr>
              <p:nvPr/>
            </p:nvSpPr>
            <p:spPr bwMode="auto">
              <a:xfrm>
                <a:off x="2636" y="2745"/>
                <a:ext cx="24" cy="22"/>
              </a:xfrm>
              <a:prstGeom prst="ellipse">
                <a:avLst/>
              </a:pr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564" name="Oval 564"/>
              <p:cNvSpPr>
                <a:spLocks noChangeArrowheads="1"/>
              </p:cNvSpPr>
              <p:nvPr/>
            </p:nvSpPr>
            <p:spPr bwMode="auto">
              <a:xfrm>
                <a:off x="3024" y="2745"/>
                <a:ext cx="26" cy="22"/>
              </a:xfrm>
              <a:prstGeom prst="ellipse">
                <a:avLst/>
              </a:pr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565" name="Oval 565"/>
              <p:cNvSpPr>
                <a:spLocks noChangeArrowheads="1"/>
              </p:cNvSpPr>
              <p:nvPr/>
            </p:nvSpPr>
            <p:spPr bwMode="auto">
              <a:xfrm>
                <a:off x="2438" y="3060"/>
                <a:ext cx="24" cy="24"/>
              </a:xfrm>
              <a:prstGeom prst="ellipse">
                <a:avLst/>
              </a:pr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566" name="Oval 566"/>
              <p:cNvSpPr>
                <a:spLocks noChangeArrowheads="1"/>
              </p:cNvSpPr>
              <p:nvPr/>
            </p:nvSpPr>
            <p:spPr bwMode="auto">
              <a:xfrm>
                <a:off x="2833" y="3060"/>
                <a:ext cx="24" cy="24"/>
              </a:xfrm>
              <a:prstGeom prst="ellipse">
                <a:avLst/>
              </a:pr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567" name="Oval 567"/>
              <p:cNvSpPr>
                <a:spLocks noChangeArrowheads="1"/>
              </p:cNvSpPr>
              <p:nvPr/>
            </p:nvSpPr>
            <p:spPr bwMode="auto">
              <a:xfrm>
                <a:off x="3221" y="3060"/>
                <a:ext cx="25" cy="24"/>
              </a:xfrm>
              <a:prstGeom prst="ellipse">
                <a:avLst/>
              </a:pr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568" name="Oval 568"/>
              <p:cNvSpPr>
                <a:spLocks noChangeArrowheads="1"/>
              </p:cNvSpPr>
              <p:nvPr/>
            </p:nvSpPr>
            <p:spPr bwMode="auto">
              <a:xfrm>
                <a:off x="3417" y="2117"/>
                <a:ext cx="26" cy="22"/>
              </a:xfrm>
              <a:prstGeom prst="ellipse">
                <a:avLst/>
              </a:pr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569" name="Oval 569"/>
              <p:cNvSpPr>
                <a:spLocks noChangeArrowheads="1"/>
              </p:cNvSpPr>
              <p:nvPr/>
            </p:nvSpPr>
            <p:spPr bwMode="auto">
              <a:xfrm>
                <a:off x="3219" y="2429"/>
                <a:ext cx="26" cy="24"/>
              </a:xfrm>
              <a:prstGeom prst="ellipse">
                <a:avLst/>
              </a:pr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570" name="Oval 570"/>
              <p:cNvSpPr>
                <a:spLocks noChangeArrowheads="1"/>
              </p:cNvSpPr>
              <p:nvPr/>
            </p:nvSpPr>
            <p:spPr bwMode="auto">
              <a:xfrm>
                <a:off x="3612" y="2429"/>
                <a:ext cx="26" cy="24"/>
              </a:xfrm>
              <a:prstGeom prst="ellipse">
                <a:avLst/>
              </a:pr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571" name="Oval 571"/>
              <p:cNvSpPr>
                <a:spLocks noChangeArrowheads="1"/>
              </p:cNvSpPr>
              <p:nvPr/>
            </p:nvSpPr>
            <p:spPr bwMode="auto">
              <a:xfrm>
                <a:off x="3417" y="2745"/>
                <a:ext cx="24" cy="23"/>
              </a:xfrm>
              <a:prstGeom prst="ellipse">
                <a:avLst/>
              </a:pr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</p:grpSp>
        <p:grpSp>
          <p:nvGrpSpPr>
            <p:cNvPr id="572" name="Group 572"/>
            <p:cNvGrpSpPr>
              <a:grpSpLocks/>
            </p:cNvGrpSpPr>
            <p:nvPr/>
          </p:nvGrpSpPr>
          <p:grpSpPr bwMode="auto">
            <a:xfrm>
              <a:off x="4063048" y="2279333"/>
              <a:ext cx="1800225" cy="1655762"/>
              <a:chOff x="1849" y="1609"/>
              <a:chExt cx="1965" cy="1677"/>
            </a:xfrm>
          </p:grpSpPr>
          <p:sp>
            <p:nvSpPr>
              <p:cNvPr id="573" name="Freeform 573"/>
              <p:cNvSpPr>
                <a:spLocks/>
              </p:cNvSpPr>
              <p:nvPr/>
            </p:nvSpPr>
            <p:spPr bwMode="auto">
              <a:xfrm>
                <a:off x="2245" y="2238"/>
                <a:ext cx="391" cy="418"/>
              </a:xfrm>
              <a:custGeom>
                <a:avLst/>
                <a:gdLst>
                  <a:gd name="T0" fmla="*/ 195 w 391"/>
                  <a:gd name="T1" fmla="*/ 418 h 418"/>
                  <a:gd name="T2" fmla="*/ 391 w 391"/>
                  <a:gd name="T3" fmla="*/ 314 h 418"/>
                  <a:gd name="T4" fmla="*/ 391 w 391"/>
                  <a:gd name="T5" fmla="*/ 104 h 418"/>
                  <a:gd name="T6" fmla="*/ 195 w 391"/>
                  <a:gd name="T7" fmla="*/ 0 h 418"/>
                  <a:gd name="T8" fmla="*/ 0 w 391"/>
                  <a:gd name="T9" fmla="*/ 104 h 418"/>
                  <a:gd name="T10" fmla="*/ 0 w 391"/>
                  <a:gd name="T11" fmla="*/ 314 h 418"/>
                  <a:gd name="T12" fmla="*/ 195 w 391"/>
                  <a:gd name="T13" fmla="*/ 418 h 41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91"/>
                  <a:gd name="T22" fmla="*/ 0 h 418"/>
                  <a:gd name="T23" fmla="*/ 391 w 391"/>
                  <a:gd name="T24" fmla="*/ 418 h 41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91" h="418">
                    <a:moveTo>
                      <a:pt x="195" y="418"/>
                    </a:moveTo>
                    <a:lnTo>
                      <a:pt x="391" y="314"/>
                    </a:lnTo>
                    <a:lnTo>
                      <a:pt x="391" y="104"/>
                    </a:lnTo>
                    <a:lnTo>
                      <a:pt x="195" y="0"/>
                    </a:lnTo>
                    <a:lnTo>
                      <a:pt x="0" y="104"/>
                    </a:lnTo>
                    <a:lnTo>
                      <a:pt x="0" y="314"/>
                    </a:lnTo>
                    <a:lnTo>
                      <a:pt x="195" y="418"/>
                    </a:lnTo>
                    <a:close/>
                  </a:path>
                </a:pathLst>
              </a:custGeom>
              <a:blipFill dpi="0" rotWithShape="0">
                <a:blip cstate="print"/>
                <a:srcRect/>
                <a:tile tx="0" ty="0" sx="100000" sy="100000" flip="none" algn="tl"/>
              </a:blip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574" name="Freeform 574"/>
              <p:cNvSpPr>
                <a:spLocks/>
              </p:cNvSpPr>
              <p:nvPr/>
            </p:nvSpPr>
            <p:spPr bwMode="auto">
              <a:xfrm>
                <a:off x="2242" y="2235"/>
                <a:ext cx="398" cy="424"/>
              </a:xfrm>
              <a:custGeom>
                <a:avLst/>
                <a:gdLst>
                  <a:gd name="T0" fmla="*/ 198 w 398"/>
                  <a:gd name="T1" fmla="*/ 424 h 424"/>
                  <a:gd name="T2" fmla="*/ 398 w 398"/>
                  <a:gd name="T3" fmla="*/ 319 h 424"/>
                  <a:gd name="T4" fmla="*/ 398 w 398"/>
                  <a:gd name="T5" fmla="*/ 106 h 424"/>
                  <a:gd name="T6" fmla="*/ 198 w 398"/>
                  <a:gd name="T7" fmla="*/ 0 h 424"/>
                  <a:gd name="T8" fmla="*/ 0 w 398"/>
                  <a:gd name="T9" fmla="*/ 106 h 424"/>
                  <a:gd name="T10" fmla="*/ 0 w 398"/>
                  <a:gd name="T11" fmla="*/ 319 h 424"/>
                  <a:gd name="T12" fmla="*/ 198 w 398"/>
                  <a:gd name="T13" fmla="*/ 424 h 424"/>
                  <a:gd name="T14" fmla="*/ 200 w 398"/>
                  <a:gd name="T15" fmla="*/ 418 h 424"/>
                  <a:gd name="T16" fmla="*/ 5 w 398"/>
                  <a:gd name="T17" fmla="*/ 314 h 424"/>
                  <a:gd name="T18" fmla="*/ 7 w 398"/>
                  <a:gd name="T19" fmla="*/ 317 h 424"/>
                  <a:gd name="T20" fmla="*/ 7 w 398"/>
                  <a:gd name="T21" fmla="*/ 107 h 424"/>
                  <a:gd name="T22" fmla="*/ 5 w 398"/>
                  <a:gd name="T23" fmla="*/ 110 h 424"/>
                  <a:gd name="T24" fmla="*/ 200 w 398"/>
                  <a:gd name="T25" fmla="*/ 6 h 424"/>
                  <a:gd name="T26" fmla="*/ 196 w 398"/>
                  <a:gd name="T27" fmla="*/ 6 h 424"/>
                  <a:gd name="T28" fmla="*/ 393 w 398"/>
                  <a:gd name="T29" fmla="*/ 110 h 424"/>
                  <a:gd name="T30" fmla="*/ 391 w 398"/>
                  <a:gd name="T31" fmla="*/ 107 h 424"/>
                  <a:gd name="T32" fmla="*/ 391 w 398"/>
                  <a:gd name="T33" fmla="*/ 317 h 424"/>
                  <a:gd name="T34" fmla="*/ 393 w 398"/>
                  <a:gd name="T35" fmla="*/ 314 h 424"/>
                  <a:gd name="T36" fmla="*/ 196 w 398"/>
                  <a:gd name="T37" fmla="*/ 418 h 424"/>
                  <a:gd name="T38" fmla="*/ 200 w 398"/>
                  <a:gd name="T39" fmla="*/ 418 h 424"/>
                  <a:gd name="T40" fmla="*/ 198 w 398"/>
                  <a:gd name="T41" fmla="*/ 424 h 424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398"/>
                  <a:gd name="T64" fmla="*/ 0 h 424"/>
                  <a:gd name="T65" fmla="*/ 398 w 398"/>
                  <a:gd name="T66" fmla="*/ 424 h 424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398" h="424">
                    <a:moveTo>
                      <a:pt x="198" y="424"/>
                    </a:moveTo>
                    <a:lnTo>
                      <a:pt x="398" y="319"/>
                    </a:lnTo>
                    <a:lnTo>
                      <a:pt x="398" y="106"/>
                    </a:lnTo>
                    <a:lnTo>
                      <a:pt x="198" y="0"/>
                    </a:lnTo>
                    <a:lnTo>
                      <a:pt x="0" y="106"/>
                    </a:lnTo>
                    <a:lnTo>
                      <a:pt x="0" y="319"/>
                    </a:lnTo>
                    <a:lnTo>
                      <a:pt x="198" y="424"/>
                    </a:lnTo>
                    <a:lnTo>
                      <a:pt x="200" y="418"/>
                    </a:lnTo>
                    <a:lnTo>
                      <a:pt x="5" y="314"/>
                    </a:lnTo>
                    <a:lnTo>
                      <a:pt x="7" y="317"/>
                    </a:lnTo>
                    <a:lnTo>
                      <a:pt x="7" y="107"/>
                    </a:lnTo>
                    <a:lnTo>
                      <a:pt x="5" y="110"/>
                    </a:lnTo>
                    <a:lnTo>
                      <a:pt x="200" y="6"/>
                    </a:lnTo>
                    <a:lnTo>
                      <a:pt x="196" y="6"/>
                    </a:lnTo>
                    <a:lnTo>
                      <a:pt x="393" y="110"/>
                    </a:lnTo>
                    <a:lnTo>
                      <a:pt x="391" y="107"/>
                    </a:lnTo>
                    <a:lnTo>
                      <a:pt x="391" y="317"/>
                    </a:lnTo>
                    <a:lnTo>
                      <a:pt x="393" y="314"/>
                    </a:lnTo>
                    <a:lnTo>
                      <a:pt x="196" y="418"/>
                    </a:lnTo>
                    <a:lnTo>
                      <a:pt x="200" y="418"/>
                    </a:lnTo>
                    <a:lnTo>
                      <a:pt x="198" y="42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575" name="Freeform 575"/>
              <p:cNvSpPr>
                <a:spLocks/>
              </p:cNvSpPr>
              <p:nvPr/>
            </p:nvSpPr>
            <p:spPr bwMode="auto">
              <a:xfrm>
                <a:off x="1852" y="2237"/>
                <a:ext cx="393" cy="419"/>
              </a:xfrm>
              <a:custGeom>
                <a:avLst/>
                <a:gdLst>
                  <a:gd name="T0" fmla="*/ 10 w 393"/>
                  <a:gd name="T1" fmla="*/ 99 h 419"/>
                  <a:gd name="T2" fmla="*/ 34 w 393"/>
                  <a:gd name="T3" fmla="*/ 88 h 419"/>
                  <a:gd name="T4" fmla="*/ 51 w 393"/>
                  <a:gd name="T5" fmla="*/ 77 h 419"/>
                  <a:gd name="T6" fmla="*/ 75 w 393"/>
                  <a:gd name="T7" fmla="*/ 66 h 419"/>
                  <a:gd name="T8" fmla="*/ 89 w 393"/>
                  <a:gd name="T9" fmla="*/ 56 h 419"/>
                  <a:gd name="T10" fmla="*/ 113 w 393"/>
                  <a:gd name="T11" fmla="*/ 45 h 419"/>
                  <a:gd name="T12" fmla="*/ 133 w 393"/>
                  <a:gd name="T13" fmla="*/ 33 h 419"/>
                  <a:gd name="T14" fmla="*/ 157 w 393"/>
                  <a:gd name="T15" fmla="*/ 22 h 419"/>
                  <a:gd name="T16" fmla="*/ 178 w 393"/>
                  <a:gd name="T17" fmla="*/ 9 h 419"/>
                  <a:gd name="T18" fmla="*/ 198 w 393"/>
                  <a:gd name="T19" fmla="*/ 0 h 419"/>
                  <a:gd name="T20" fmla="*/ 207 w 393"/>
                  <a:gd name="T21" fmla="*/ 6 h 419"/>
                  <a:gd name="T22" fmla="*/ 217 w 393"/>
                  <a:gd name="T23" fmla="*/ 9 h 419"/>
                  <a:gd name="T24" fmla="*/ 227 w 393"/>
                  <a:gd name="T25" fmla="*/ 17 h 419"/>
                  <a:gd name="T26" fmla="*/ 238 w 393"/>
                  <a:gd name="T27" fmla="*/ 20 h 419"/>
                  <a:gd name="T28" fmla="*/ 248 w 393"/>
                  <a:gd name="T29" fmla="*/ 28 h 419"/>
                  <a:gd name="T30" fmla="*/ 258 w 393"/>
                  <a:gd name="T31" fmla="*/ 31 h 419"/>
                  <a:gd name="T32" fmla="*/ 268 w 393"/>
                  <a:gd name="T33" fmla="*/ 39 h 419"/>
                  <a:gd name="T34" fmla="*/ 279 w 393"/>
                  <a:gd name="T35" fmla="*/ 42 h 419"/>
                  <a:gd name="T36" fmla="*/ 289 w 393"/>
                  <a:gd name="T37" fmla="*/ 50 h 419"/>
                  <a:gd name="T38" fmla="*/ 299 w 393"/>
                  <a:gd name="T39" fmla="*/ 53 h 419"/>
                  <a:gd name="T40" fmla="*/ 309 w 393"/>
                  <a:gd name="T41" fmla="*/ 61 h 419"/>
                  <a:gd name="T42" fmla="*/ 320 w 393"/>
                  <a:gd name="T43" fmla="*/ 64 h 419"/>
                  <a:gd name="T44" fmla="*/ 330 w 393"/>
                  <a:gd name="T45" fmla="*/ 72 h 419"/>
                  <a:gd name="T46" fmla="*/ 340 w 393"/>
                  <a:gd name="T47" fmla="*/ 75 h 419"/>
                  <a:gd name="T48" fmla="*/ 350 w 393"/>
                  <a:gd name="T49" fmla="*/ 83 h 419"/>
                  <a:gd name="T50" fmla="*/ 361 w 393"/>
                  <a:gd name="T51" fmla="*/ 86 h 419"/>
                  <a:gd name="T52" fmla="*/ 371 w 393"/>
                  <a:gd name="T53" fmla="*/ 94 h 419"/>
                  <a:gd name="T54" fmla="*/ 381 w 393"/>
                  <a:gd name="T55" fmla="*/ 97 h 419"/>
                  <a:gd name="T56" fmla="*/ 390 w 393"/>
                  <a:gd name="T57" fmla="*/ 104 h 419"/>
                  <a:gd name="T58" fmla="*/ 376 w 393"/>
                  <a:gd name="T59" fmla="*/ 323 h 419"/>
                  <a:gd name="T60" fmla="*/ 362 w 393"/>
                  <a:gd name="T61" fmla="*/ 332 h 419"/>
                  <a:gd name="T62" fmla="*/ 342 w 393"/>
                  <a:gd name="T63" fmla="*/ 342 h 419"/>
                  <a:gd name="T64" fmla="*/ 332 w 393"/>
                  <a:gd name="T65" fmla="*/ 348 h 419"/>
                  <a:gd name="T66" fmla="*/ 311 w 393"/>
                  <a:gd name="T67" fmla="*/ 358 h 419"/>
                  <a:gd name="T68" fmla="*/ 294 w 393"/>
                  <a:gd name="T69" fmla="*/ 369 h 419"/>
                  <a:gd name="T70" fmla="*/ 273 w 393"/>
                  <a:gd name="T71" fmla="*/ 378 h 419"/>
                  <a:gd name="T72" fmla="*/ 260 w 393"/>
                  <a:gd name="T73" fmla="*/ 388 h 419"/>
                  <a:gd name="T74" fmla="*/ 239 w 393"/>
                  <a:gd name="T75" fmla="*/ 397 h 419"/>
                  <a:gd name="T76" fmla="*/ 229 w 393"/>
                  <a:gd name="T77" fmla="*/ 403 h 419"/>
                  <a:gd name="T78" fmla="*/ 209 w 393"/>
                  <a:gd name="T79" fmla="*/ 413 h 419"/>
                  <a:gd name="T80" fmla="*/ 191 w 393"/>
                  <a:gd name="T81" fmla="*/ 418 h 419"/>
                  <a:gd name="T82" fmla="*/ 183 w 393"/>
                  <a:gd name="T83" fmla="*/ 411 h 419"/>
                  <a:gd name="T84" fmla="*/ 171 w 393"/>
                  <a:gd name="T85" fmla="*/ 407 h 419"/>
                  <a:gd name="T86" fmla="*/ 162 w 393"/>
                  <a:gd name="T87" fmla="*/ 400 h 419"/>
                  <a:gd name="T88" fmla="*/ 150 w 393"/>
                  <a:gd name="T89" fmla="*/ 396 h 419"/>
                  <a:gd name="T90" fmla="*/ 142 w 393"/>
                  <a:gd name="T91" fmla="*/ 389 h 419"/>
                  <a:gd name="T92" fmla="*/ 132 w 393"/>
                  <a:gd name="T93" fmla="*/ 386 h 419"/>
                  <a:gd name="T94" fmla="*/ 123 w 393"/>
                  <a:gd name="T95" fmla="*/ 380 h 419"/>
                  <a:gd name="T96" fmla="*/ 111 w 393"/>
                  <a:gd name="T97" fmla="*/ 375 h 419"/>
                  <a:gd name="T98" fmla="*/ 103 w 393"/>
                  <a:gd name="T99" fmla="*/ 369 h 419"/>
                  <a:gd name="T100" fmla="*/ 91 w 393"/>
                  <a:gd name="T101" fmla="*/ 364 h 419"/>
                  <a:gd name="T102" fmla="*/ 82 w 393"/>
                  <a:gd name="T103" fmla="*/ 358 h 419"/>
                  <a:gd name="T104" fmla="*/ 70 w 393"/>
                  <a:gd name="T105" fmla="*/ 353 h 419"/>
                  <a:gd name="T106" fmla="*/ 62 w 393"/>
                  <a:gd name="T107" fmla="*/ 347 h 419"/>
                  <a:gd name="T108" fmla="*/ 50 w 393"/>
                  <a:gd name="T109" fmla="*/ 342 h 419"/>
                  <a:gd name="T110" fmla="*/ 41 w 393"/>
                  <a:gd name="T111" fmla="*/ 336 h 419"/>
                  <a:gd name="T112" fmla="*/ 29 w 393"/>
                  <a:gd name="T113" fmla="*/ 331 h 419"/>
                  <a:gd name="T114" fmla="*/ 21 w 393"/>
                  <a:gd name="T115" fmla="*/ 325 h 419"/>
                  <a:gd name="T116" fmla="*/ 10 w 393"/>
                  <a:gd name="T117" fmla="*/ 321 h 419"/>
                  <a:gd name="T118" fmla="*/ 2 w 393"/>
                  <a:gd name="T119" fmla="*/ 315 h 419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w 393"/>
                  <a:gd name="T181" fmla="*/ 0 h 419"/>
                  <a:gd name="T182" fmla="*/ 393 w 393"/>
                  <a:gd name="T183" fmla="*/ 419 h 419"/>
                </a:gdLst>
                <a:ahLst/>
                <a:cxnLst>
                  <a:cxn ang="T120">
                    <a:pos x="T0" y="T1"/>
                  </a:cxn>
                  <a:cxn ang="T121">
                    <a:pos x="T2" y="T3"/>
                  </a:cxn>
                  <a:cxn ang="T122">
                    <a:pos x="T4" y="T5"/>
                  </a:cxn>
                  <a:cxn ang="T123">
                    <a:pos x="T6" y="T7"/>
                  </a:cxn>
                  <a:cxn ang="T124">
                    <a:pos x="T8" y="T9"/>
                  </a:cxn>
                  <a:cxn ang="T125">
                    <a:pos x="T10" y="T11"/>
                  </a:cxn>
                  <a:cxn ang="T126">
                    <a:pos x="T12" y="T13"/>
                  </a:cxn>
                  <a:cxn ang="T127">
                    <a:pos x="T14" y="T15"/>
                  </a:cxn>
                  <a:cxn ang="T128">
                    <a:pos x="T16" y="T17"/>
                  </a:cxn>
                  <a:cxn ang="T129">
                    <a:pos x="T18" y="T19"/>
                  </a:cxn>
                  <a:cxn ang="T130">
                    <a:pos x="T20" y="T21"/>
                  </a:cxn>
                  <a:cxn ang="T131">
                    <a:pos x="T22" y="T23"/>
                  </a:cxn>
                  <a:cxn ang="T132">
                    <a:pos x="T24" y="T25"/>
                  </a:cxn>
                  <a:cxn ang="T133">
                    <a:pos x="T26" y="T27"/>
                  </a:cxn>
                  <a:cxn ang="T134">
                    <a:pos x="T28" y="T29"/>
                  </a:cxn>
                  <a:cxn ang="T135">
                    <a:pos x="T30" y="T31"/>
                  </a:cxn>
                  <a:cxn ang="T136">
                    <a:pos x="T32" y="T33"/>
                  </a:cxn>
                  <a:cxn ang="T137">
                    <a:pos x="T34" y="T35"/>
                  </a:cxn>
                  <a:cxn ang="T138">
                    <a:pos x="T36" y="T37"/>
                  </a:cxn>
                  <a:cxn ang="T139">
                    <a:pos x="T38" y="T39"/>
                  </a:cxn>
                  <a:cxn ang="T140">
                    <a:pos x="T40" y="T41"/>
                  </a:cxn>
                  <a:cxn ang="T141">
                    <a:pos x="T42" y="T43"/>
                  </a:cxn>
                  <a:cxn ang="T142">
                    <a:pos x="T44" y="T45"/>
                  </a:cxn>
                  <a:cxn ang="T143">
                    <a:pos x="T46" y="T47"/>
                  </a:cxn>
                  <a:cxn ang="T144">
                    <a:pos x="T48" y="T49"/>
                  </a:cxn>
                  <a:cxn ang="T145">
                    <a:pos x="T50" y="T51"/>
                  </a:cxn>
                  <a:cxn ang="T146">
                    <a:pos x="T52" y="T53"/>
                  </a:cxn>
                  <a:cxn ang="T147">
                    <a:pos x="T54" y="T55"/>
                  </a:cxn>
                  <a:cxn ang="T148">
                    <a:pos x="T56" y="T57"/>
                  </a:cxn>
                  <a:cxn ang="T149">
                    <a:pos x="T58" y="T59"/>
                  </a:cxn>
                  <a:cxn ang="T150">
                    <a:pos x="T60" y="T61"/>
                  </a:cxn>
                  <a:cxn ang="T151">
                    <a:pos x="T62" y="T63"/>
                  </a:cxn>
                  <a:cxn ang="T152">
                    <a:pos x="T64" y="T65"/>
                  </a:cxn>
                  <a:cxn ang="T153">
                    <a:pos x="T66" y="T67"/>
                  </a:cxn>
                  <a:cxn ang="T154">
                    <a:pos x="T68" y="T69"/>
                  </a:cxn>
                  <a:cxn ang="T155">
                    <a:pos x="T70" y="T71"/>
                  </a:cxn>
                  <a:cxn ang="T156">
                    <a:pos x="T72" y="T73"/>
                  </a:cxn>
                  <a:cxn ang="T157">
                    <a:pos x="T74" y="T75"/>
                  </a:cxn>
                  <a:cxn ang="T158">
                    <a:pos x="T76" y="T77"/>
                  </a:cxn>
                  <a:cxn ang="T159">
                    <a:pos x="T78" y="T79"/>
                  </a:cxn>
                  <a:cxn ang="T160">
                    <a:pos x="T80" y="T81"/>
                  </a:cxn>
                  <a:cxn ang="T161">
                    <a:pos x="T82" y="T83"/>
                  </a:cxn>
                  <a:cxn ang="T162">
                    <a:pos x="T84" y="T85"/>
                  </a:cxn>
                  <a:cxn ang="T163">
                    <a:pos x="T86" y="T87"/>
                  </a:cxn>
                  <a:cxn ang="T164">
                    <a:pos x="T88" y="T89"/>
                  </a:cxn>
                  <a:cxn ang="T165">
                    <a:pos x="T90" y="T91"/>
                  </a:cxn>
                  <a:cxn ang="T166">
                    <a:pos x="T92" y="T93"/>
                  </a:cxn>
                  <a:cxn ang="T167">
                    <a:pos x="T94" y="T95"/>
                  </a:cxn>
                  <a:cxn ang="T168">
                    <a:pos x="T96" y="T97"/>
                  </a:cxn>
                  <a:cxn ang="T169">
                    <a:pos x="T98" y="T99"/>
                  </a:cxn>
                  <a:cxn ang="T170">
                    <a:pos x="T100" y="T101"/>
                  </a:cxn>
                  <a:cxn ang="T171">
                    <a:pos x="T102" y="T103"/>
                  </a:cxn>
                  <a:cxn ang="T172">
                    <a:pos x="T104" y="T105"/>
                  </a:cxn>
                  <a:cxn ang="T173">
                    <a:pos x="T106" y="T107"/>
                  </a:cxn>
                  <a:cxn ang="T174">
                    <a:pos x="T108" y="T109"/>
                  </a:cxn>
                  <a:cxn ang="T175">
                    <a:pos x="T110" y="T111"/>
                  </a:cxn>
                  <a:cxn ang="T176">
                    <a:pos x="T112" y="T113"/>
                  </a:cxn>
                  <a:cxn ang="T177">
                    <a:pos x="T114" y="T115"/>
                  </a:cxn>
                  <a:cxn ang="T178">
                    <a:pos x="T116" y="T117"/>
                  </a:cxn>
                  <a:cxn ang="T179">
                    <a:pos x="T118" y="T119"/>
                  </a:cxn>
                </a:cxnLst>
                <a:rect l="T180" t="T181" r="T182" b="T183"/>
                <a:pathLst>
                  <a:path w="393" h="419">
                    <a:moveTo>
                      <a:pt x="0" y="104"/>
                    </a:moveTo>
                    <a:lnTo>
                      <a:pt x="7" y="102"/>
                    </a:lnTo>
                    <a:lnTo>
                      <a:pt x="7" y="101"/>
                    </a:lnTo>
                    <a:lnTo>
                      <a:pt x="10" y="101"/>
                    </a:lnTo>
                    <a:lnTo>
                      <a:pt x="10" y="99"/>
                    </a:lnTo>
                    <a:lnTo>
                      <a:pt x="24" y="93"/>
                    </a:lnTo>
                    <a:lnTo>
                      <a:pt x="24" y="91"/>
                    </a:lnTo>
                    <a:lnTo>
                      <a:pt x="31" y="90"/>
                    </a:lnTo>
                    <a:lnTo>
                      <a:pt x="31" y="88"/>
                    </a:lnTo>
                    <a:lnTo>
                      <a:pt x="34" y="88"/>
                    </a:lnTo>
                    <a:lnTo>
                      <a:pt x="34" y="86"/>
                    </a:lnTo>
                    <a:lnTo>
                      <a:pt x="44" y="82"/>
                    </a:lnTo>
                    <a:lnTo>
                      <a:pt x="44" y="80"/>
                    </a:lnTo>
                    <a:lnTo>
                      <a:pt x="51" y="78"/>
                    </a:lnTo>
                    <a:lnTo>
                      <a:pt x="51" y="77"/>
                    </a:lnTo>
                    <a:lnTo>
                      <a:pt x="55" y="77"/>
                    </a:lnTo>
                    <a:lnTo>
                      <a:pt x="55" y="75"/>
                    </a:lnTo>
                    <a:lnTo>
                      <a:pt x="68" y="69"/>
                    </a:lnTo>
                    <a:lnTo>
                      <a:pt x="68" y="67"/>
                    </a:lnTo>
                    <a:lnTo>
                      <a:pt x="75" y="66"/>
                    </a:lnTo>
                    <a:lnTo>
                      <a:pt x="75" y="64"/>
                    </a:lnTo>
                    <a:lnTo>
                      <a:pt x="79" y="64"/>
                    </a:lnTo>
                    <a:lnTo>
                      <a:pt x="79" y="63"/>
                    </a:lnTo>
                    <a:lnTo>
                      <a:pt x="89" y="58"/>
                    </a:lnTo>
                    <a:lnTo>
                      <a:pt x="89" y="56"/>
                    </a:lnTo>
                    <a:lnTo>
                      <a:pt x="96" y="55"/>
                    </a:lnTo>
                    <a:lnTo>
                      <a:pt x="96" y="53"/>
                    </a:lnTo>
                    <a:lnTo>
                      <a:pt x="99" y="53"/>
                    </a:lnTo>
                    <a:lnTo>
                      <a:pt x="99" y="52"/>
                    </a:lnTo>
                    <a:lnTo>
                      <a:pt x="113" y="45"/>
                    </a:lnTo>
                    <a:lnTo>
                      <a:pt x="113" y="44"/>
                    </a:lnTo>
                    <a:lnTo>
                      <a:pt x="120" y="42"/>
                    </a:lnTo>
                    <a:lnTo>
                      <a:pt x="120" y="41"/>
                    </a:lnTo>
                    <a:lnTo>
                      <a:pt x="133" y="34"/>
                    </a:lnTo>
                    <a:lnTo>
                      <a:pt x="133" y="33"/>
                    </a:lnTo>
                    <a:lnTo>
                      <a:pt x="140" y="31"/>
                    </a:lnTo>
                    <a:lnTo>
                      <a:pt x="140" y="30"/>
                    </a:lnTo>
                    <a:lnTo>
                      <a:pt x="144" y="30"/>
                    </a:lnTo>
                    <a:lnTo>
                      <a:pt x="144" y="28"/>
                    </a:lnTo>
                    <a:lnTo>
                      <a:pt x="157" y="22"/>
                    </a:lnTo>
                    <a:lnTo>
                      <a:pt x="157" y="20"/>
                    </a:lnTo>
                    <a:lnTo>
                      <a:pt x="164" y="19"/>
                    </a:lnTo>
                    <a:lnTo>
                      <a:pt x="164" y="17"/>
                    </a:lnTo>
                    <a:lnTo>
                      <a:pt x="178" y="11"/>
                    </a:lnTo>
                    <a:lnTo>
                      <a:pt x="178" y="9"/>
                    </a:lnTo>
                    <a:lnTo>
                      <a:pt x="185" y="8"/>
                    </a:lnTo>
                    <a:lnTo>
                      <a:pt x="185" y="6"/>
                    </a:lnTo>
                    <a:lnTo>
                      <a:pt x="188" y="6"/>
                    </a:lnTo>
                    <a:lnTo>
                      <a:pt x="188" y="4"/>
                    </a:lnTo>
                    <a:lnTo>
                      <a:pt x="198" y="0"/>
                    </a:lnTo>
                    <a:lnTo>
                      <a:pt x="198" y="1"/>
                    </a:lnTo>
                    <a:lnTo>
                      <a:pt x="202" y="1"/>
                    </a:lnTo>
                    <a:lnTo>
                      <a:pt x="202" y="3"/>
                    </a:lnTo>
                    <a:lnTo>
                      <a:pt x="205" y="3"/>
                    </a:lnTo>
                    <a:lnTo>
                      <a:pt x="207" y="6"/>
                    </a:lnTo>
                    <a:lnTo>
                      <a:pt x="210" y="6"/>
                    </a:lnTo>
                    <a:lnTo>
                      <a:pt x="210" y="8"/>
                    </a:lnTo>
                    <a:lnTo>
                      <a:pt x="214" y="8"/>
                    </a:lnTo>
                    <a:lnTo>
                      <a:pt x="214" y="9"/>
                    </a:lnTo>
                    <a:lnTo>
                      <a:pt x="217" y="9"/>
                    </a:lnTo>
                    <a:lnTo>
                      <a:pt x="219" y="12"/>
                    </a:lnTo>
                    <a:lnTo>
                      <a:pt x="222" y="12"/>
                    </a:lnTo>
                    <a:lnTo>
                      <a:pt x="222" y="14"/>
                    </a:lnTo>
                    <a:lnTo>
                      <a:pt x="226" y="14"/>
                    </a:lnTo>
                    <a:lnTo>
                      <a:pt x="227" y="17"/>
                    </a:lnTo>
                    <a:lnTo>
                      <a:pt x="231" y="17"/>
                    </a:lnTo>
                    <a:lnTo>
                      <a:pt x="231" y="19"/>
                    </a:lnTo>
                    <a:lnTo>
                      <a:pt x="234" y="19"/>
                    </a:lnTo>
                    <a:lnTo>
                      <a:pt x="234" y="20"/>
                    </a:lnTo>
                    <a:lnTo>
                      <a:pt x="238" y="20"/>
                    </a:lnTo>
                    <a:lnTo>
                      <a:pt x="239" y="23"/>
                    </a:lnTo>
                    <a:lnTo>
                      <a:pt x="243" y="23"/>
                    </a:lnTo>
                    <a:lnTo>
                      <a:pt x="243" y="25"/>
                    </a:lnTo>
                    <a:lnTo>
                      <a:pt x="246" y="25"/>
                    </a:lnTo>
                    <a:lnTo>
                      <a:pt x="248" y="28"/>
                    </a:lnTo>
                    <a:lnTo>
                      <a:pt x="251" y="28"/>
                    </a:lnTo>
                    <a:lnTo>
                      <a:pt x="251" y="30"/>
                    </a:lnTo>
                    <a:lnTo>
                      <a:pt x="255" y="30"/>
                    </a:lnTo>
                    <a:lnTo>
                      <a:pt x="255" y="31"/>
                    </a:lnTo>
                    <a:lnTo>
                      <a:pt x="258" y="31"/>
                    </a:lnTo>
                    <a:lnTo>
                      <a:pt x="260" y="34"/>
                    </a:lnTo>
                    <a:lnTo>
                      <a:pt x="263" y="34"/>
                    </a:lnTo>
                    <a:lnTo>
                      <a:pt x="263" y="36"/>
                    </a:lnTo>
                    <a:lnTo>
                      <a:pt x="267" y="36"/>
                    </a:lnTo>
                    <a:lnTo>
                      <a:pt x="268" y="39"/>
                    </a:lnTo>
                    <a:lnTo>
                      <a:pt x="272" y="39"/>
                    </a:lnTo>
                    <a:lnTo>
                      <a:pt x="272" y="41"/>
                    </a:lnTo>
                    <a:lnTo>
                      <a:pt x="275" y="41"/>
                    </a:lnTo>
                    <a:lnTo>
                      <a:pt x="275" y="42"/>
                    </a:lnTo>
                    <a:lnTo>
                      <a:pt x="279" y="42"/>
                    </a:lnTo>
                    <a:lnTo>
                      <a:pt x="280" y="45"/>
                    </a:lnTo>
                    <a:lnTo>
                      <a:pt x="284" y="45"/>
                    </a:lnTo>
                    <a:lnTo>
                      <a:pt x="284" y="47"/>
                    </a:lnTo>
                    <a:lnTo>
                      <a:pt x="287" y="47"/>
                    </a:lnTo>
                    <a:lnTo>
                      <a:pt x="289" y="50"/>
                    </a:lnTo>
                    <a:lnTo>
                      <a:pt x="292" y="50"/>
                    </a:lnTo>
                    <a:lnTo>
                      <a:pt x="292" y="52"/>
                    </a:lnTo>
                    <a:lnTo>
                      <a:pt x="296" y="52"/>
                    </a:lnTo>
                    <a:lnTo>
                      <a:pt x="296" y="53"/>
                    </a:lnTo>
                    <a:lnTo>
                      <a:pt x="299" y="53"/>
                    </a:lnTo>
                    <a:lnTo>
                      <a:pt x="301" y="56"/>
                    </a:lnTo>
                    <a:lnTo>
                      <a:pt x="304" y="56"/>
                    </a:lnTo>
                    <a:lnTo>
                      <a:pt x="304" y="58"/>
                    </a:lnTo>
                    <a:lnTo>
                      <a:pt x="308" y="58"/>
                    </a:lnTo>
                    <a:lnTo>
                      <a:pt x="309" y="61"/>
                    </a:lnTo>
                    <a:lnTo>
                      <a:pt x="313" y="61"/>
                    </a:lnTo>
                    <a:lnTo>
                      <a:pt x="313" y="63"/>
                    </a:lnTo>
                    <a:lnTo>
                      <a:pt x="316" y="63"/>
                    </a:lnTo>
                    <a:lnTo>
                      <a:pt x="316" y="64"/>
                    </a:lnTo>
                    <a:lnTo>
                      <a:pt x="320" y="64"/>
                    </a:lnTo>
                    <a:lnTo>
                      <a:pt x="321" y="67"/>
                    </a:lnTo>
                    <a:lnTo>
                      <a:pt x="325" y="67"/>
                    </a:lnTo>
                    <a:lnTo>
                      <a:pt x="325" y="69"/>
                    </a:lnTo>
                    <a:lnTo>
                      <a:pt x="328" y="69"/>
                    </a:lnTo>
                    <a:lnTo>
                      <a:pt x="330" y="72"/>
                    </a:lnTo>
                    <a:lnTo>
                      <a:pt x="333" y="72"/>
                    </a:lnTo>
                    <a:lnTo>
                      <a:pt x="333" y="74"/>
                    </a:lnTo>
                    <a:lnTo>
                      <a:pt x="337" y="74"/>
                    </a:lnTo>
                    <a:lnTo>
                      <a:pt x="337" y="75"/>
                    </a:lnTo>
                    <a:lnTo>
                      <a:pt x="340" y="75"/>
                    </a:lnTo>
                    <a:lnTo>
                      <a:pt x="342" y="78"/>
                    </a:lnTo>
                    <a:lnTo>
                      <a:pt x="345" y="78"/>
                    </a:lnTo>
                    <a:lnTo>
                      <a:pt x="345" y="80"/>
                    </a:lnTo>
                    <a:lnTo>
                      <a:pt x="349" y="80"/>
                    </a:lnTo>
                    <a:lnTo>
                      <a:pt x="350" y="83"/>
                    </a:lnTo>
                    <a:lnTo>
                      <a:pt x="354" y="83"/>
                    </a:lnTo>
                    <a:lnTo>
                      <a:pt x="354" y="85"/>
                    </a:lnTo>
                    <a:lnTo>
                      <a:pt x="357" y="85"/>
                    </a:lnTo>
                    <a:lnTo>
                      <a:pt x="357" y="86"/>
                    </a:lnTo>
                    <a:lnTo>
                      <a:pt x="361" y="86"/>
                    </a:lnTo>
                    <a:lnTo>
                      <a:pt x="362" y="90"/>
                    </a:lnTo>
                    <a:lnTo>
                      <a:pt x="366" y="90"/>
                    </a:lnTo>
                    <a:lnTo>
                      <a:pt x="366" y="91"/>
                    </a:lnTo>
                    <a:lnTo>
                      <a:pt x="369" y="91"/>
                    </a:lnTo>
                    <a:lnTo>
                      <a:pt x="371" y="94"/>
                    </a:lnTo>
                    <a:lnTo>
                      <a:pt x="374" y="94"/>
                    </a:lnTo>
                    <a:lnTo>
                      <a:pt x="374" y="96"/>
                    </a:lnTo>
                    <a:lnTo>
                      <a:pt x="378" y="96"/>
                    </a:lnTo>
                    <a:lnTo>
                      <a:pt x="378" y="97"/>
                    </a:lnTo>
                    <a:lnTo>
                      <a:pt x="381" y="97"/>
                    </a:lnTo>
                    <a:lnTo>
                      <a:pt x="383" y="101"/>
                    </a:lnTo>
                    <a:lnTo>
                      <a:pt x="386" y="101"/>
                    </a:lnTo>
                    <a:lnTo>
                      <a:pt x="386" y="102"/>
                    </a:lnTo>
                    <a:lnTo>
                      <a:pt x="390" y="102"/>
                    </a:lnTo>
                    <a:lnTo>
                      <a:pt x="390" y="104"/>
                    </a:lnTo>
                    <a:lnTo>
                      <a:pt x="393" y="104"/>
                    </a:lnTo>
                    <a:lnTo>
                      <a:pt x="393" y="315"/>
                    </a:lnTo>
                    <a:lnTo>
                      <a:pt x="383" y="320"/>
                    </a:lnTo>
                    <a:lnTo>
                      <a:pt x="383" y="321"/>
                    </a:lnTo>
                    <a:lnTo>
                      <a:pt x="376" y="323"/>
                    </a:lnTo>
                    <a:lnTo>
                      <a:pt x="376" y="325"/>
                    </a:lnTo>
                    <a:lnTo>
                      <a:pt x="373" y="325"/>
                    </a:lnTo>
                    <a:lnTo>
                      <a:pt x="373" y="326"/>
                    </a:lnTo>
                    <a:lnTo>
                      <a:pt x="362" y="331"/>
                    </a:lnTo>
                    <a:lnTo>
                      <a:pt x="362" y="332"/>
                    </a:lnTo>
                    <a:lnTo>
                      <a:pt x="356" y="334"/>
                    </a:lnTo>
                    <a:lnTo>
                      <a:pt x="356" y="336"/>
                    </a:lnTo>
                    <a:lnTo>
                      <a:pt x="352" y="336"/>
                    </a:lnTo>
                    <a:lnTo>
                      <a:pt x="352" y="337"/>
                    </a:lnTo>
                    <a:lnTo>
                      <a:pt x="342" y="342"/>
                    </a:lnTo>
                    <a:lnTo>
                      <a:pt x="342" y="344"/>
                    </a:lnTo>
                    <a:lnTo>
                      <a:pt x="335" y="345"/>
                    </a:lnTo>
                    <a:lnTo>
                      <a:pt x="335" y="347"/>
                    </a:lnTo>
                    <a:lnTo>
                      <a:pt x="332" y="347"/>
                    </a:lnTo>
                    <a:lnTo>
                      <a:pt x="332" y="348"/>
                    </a:lnTo>
                    <a:lnTo>
                      <a:pt x="321" y="353"/>
                    </a:lnTo>
                    <a:lnTo>
                      <a:pt x="321" y="355"/>
                    </a:lnTo>
                    <a:lnTo>
                      <a:pt x="314" y="356"/>
                    </a:lnTo>
                    <a:lnTo>
                      <a:pt x="314" y="358"/>
                    </a:lnTo>
                    <a:lnTo>
                      <a:pt x="311" y="358"/>
                    </a:lnTo>
                    <a:lnTo>
                      <a:pt x="311" y="359"/>
                    </a:lnTo>
                    <a:lnTo>
                      <a:pt x="301" y="364"/>
                    </a:lnTo>
                    <a:lnTo>
                      <a:pt x="301" y="366"/>
                    </a:lnTo>
                    <a:lnTo>
                      <a:pt x="294" y="367"/>
                    </a:lnTo>
                    <a:lnTo>
                      <a:pt x="294" y="369"/>
                    </a:lnTo>
                    <a:lnTo>
                      <a:pt x="291" y="369"/>
                    </a:lnTo>
                    <a:lnTo>
                      <a:pt x="291" y="370"/>
                    </a:lnTo>
                    <a:lnTo>
                      <a:pt x="280" y="375"/>
                    </a:lnTo>
                    <a:lnTo>
                      <a:pt x="280" y="377"/>
                    </a:lnTo>
                    <a:lnTo>
                      <a:pt x="273" y="378"/>
                    </a:lnTo>
                    <a:lnTo>
                      <a:pt x="273" y="380"/>
                    </a:lnTo>
                    <a:lnTo>
                      <a:pt x="270" y="380"/>
                    </a:lnTo>
                    <a:lnTo>
                      <a:pt x="270" y="381"/>
                    </a:lnTo>
                    <a:lnTo>
                      <a:pt x="260" y="386"/>
                    </a:lnTo>
                    <a:lnTo>
                      <a:pt x="260" y="388"/>
                    </a:lnTo>
                    <a:lnTo>
                      <a:pt x="253" y="389"/>
                    </a:lnTo>
                    <a:lnTo>
                      <a:pt x="253" y="391"/>
                    </a:lnTo>
                    <a:lnTo>
                      <a:pt x="250" y="391"/>
                    </a:lnTo>
                    <a:lnTo>
                      <a:pt x="250" y="392"/>
                    </a:lnTo>
                    <a:lnTo>
                      <a:pt x="239" y="397"/>
                    </a:lnTo>
                    <a:lnTo>
                      <a:pt x="239" y="399"/>
                    </a:lnTo>
                    <a:lnTo>
                      <a:pt x="232" y="400"/>
                    </a:lnTo>
                    <a:lnTo>
                      <a:pt x="232" y="402"/>
                    </a:lnTo>
                    <a:lnTo>
                      <a:pt x="229" y="402"/>
                    </a:lnTo>
                    <a:lnTo>
                      <a:pt x="229" y="403"/>
                    </a:lnTo>
                    <a:lnTo>
                      <a:pt x="219" y="408"/>
                    </a:lnTo>
                    <a:lnTo>
                      <a:pt x="219" y="410"/>
                    </a:lnTo>
                    <a:lnTo>
                      <a:pt x="212" y="411"/>
                    </a:lnTo>
                    <a:lnTo>
                      <a:pt x="212" y="413"/>
                    </a:lnTo>
                    <a:lnTo>
                      <a:pt x="209" y="413"/>
                    </a:lnTo>
                    <a:lnTo>
                      <a:pt x="209" y="414"/>
                    </a:lnTo>
                    <a:lnTo>
                      <a:pt x="198" y="419"/>
                    </a:lnTo>
                    <a:lnTo>
                      <a:pt x="195" y="419"/>
                    </a:lnTo>
                    <a:lnTo>
                      <a:pt x="195" y="418"/>
                    </a:lnTo>
                    <a:lnTo>
                      <a:pt x="191" y="418"/>
                    </a:lnTo>
                    <a:lnTo>
                      <a:pt x="191" y="416"/>
                    </a:lnTo>
                    <a:lnTo>
                      <a:pt x="188" y="416"/>
                    </a:lnTo>
                    <a:lnTo>
                      <a:pt x="186" y="413"/>
                    </a:lnTo>
                    <a:lnTo>
                      <a:pt x="183" y="413"/>
                    </a:lnTo>
                    <a:lnTo>
                      <a:pt x="183" y="411"/>
                    </a:lnTo>
                    <a:lnTo>
                      <a:pt x="179" y="411"/>
                    </a:lnTo>
                    <a:lnTo>
                      <a:pt x="179" y="410"/>
                    </a:lnTo>
                    <a:lnTo>
                      <a:pt x="176" y="410"/>
                    </a:lnTo>
                    <a:lnTo>
                      <a:pt x="174" y="407"/>
                    </a:lnTo>
                    <a:lnTo>
                      <a:pt x="171" y="407"/>
                    </a:lnTo>
                    <a:lnTo>
                      <a:pt x="171" y="405"/>
                    </a:lnTo>
                    <a:lnTo>
                      <a:pt x="168" y="405"/>
                    </a:lnTo>
                    <a:lnTo>
                      <a:pt x="168" y="403"/>
                    </a:lnTo>
                    <a:lnTo>
                      <a:pt x="164" y="403"/>
                    </a:lnTo>
                    <a:lnTo>
                      <a:pt x="162" y="400"/>
                    </a:lnTo>
                    <a:lnTo>
                      <a:pt x="159" y="400"/>
                    </a:lnTo>
                    <a:lnTo>
                      <a:pt x="159" y="399"/>
                    </a:lnTo>
                    <a:lnTo>
                      <a:pt x="156" y="399"/>
                    </a:lnTo>
                    <a:lnTo>
                      <a:pt x="154" y="396"/>
                    </a:lnTo>
                    <a:lnTo>
                      <a:pt x="150" y="396"/>
                    </a:lnTo>
                    <a:lnTo>
                      <a:pt x="150" y="394"/>
                    </a:lnTo>
                    <a:lnTo>
                      <a:pt x="147" y="394"/>
                    </a:lnTo>
                    <a:lnTo>
                      <a:pt x="147" y="392"/>
                    </a:lnTo>
                    <a:lnTo>
                      <a:pt x="144" y="392"/>
                    </a:lnTo>
                    <a:lnTo>
                      <a:pt x="142" y="389"/>
                    </a:lnTo>
                    <a:lnTo>
                      <a:pt x="138" y="389"/>
                    </a:lnTo>
                    <a:lnTo>
                      <a:pt x="138" y="388"/>
                    </a:lnTo>
                    <a:lnTo>
                      <a:pt x="135" y="388"/>
                    </a:lnTo>
                    <a:lnTo>
                      <a:pt x="135" y="386"/>
                    </a:lnTo>
                    <a:lnTo>
                      <a:pt x="132" y="386"/>
                    </a:lnTo>
                    <a:lnTo>
                      <a:pt x="130" y="383"/>
                    </a:lnTo>
                    <a:lnTo>
                      <a:pt x="127" y="383"/>
                    </a:lnTo>
                    <a:lnTo>
                      <a:pt x="127" y="381"/>
                    </a:lnTo>
                    <a:lnTo>
                      <a:pt x="123" y="381"/>
                    </a:lnTo>
                    <a:lnTo>
                      <a:pt x="123" y="380"/>
                    </a:lnTo>
                    <a:lnTo>
                      <a:pt x="120" y="380"/>
                    </a:lnTo>
                    <a:lnTo>
                      <a:pt x="118" y="377"/>
                    </a:lnTo>
                    <a:lnTo>
                      <a:pt x="115" y="377"/>
                    </a:lnTo>
                    <a:lnTo>
                      <a:pt x="115" y="375"/>
                    </a:lnTo>
                    <a:lnTo>
                      <a:pt x="111" y="375"/>
                    </a:lnTo>
                    <a:lnTo>
                      <a:pt x="109" y="372"/>
                    </a:lnTo>
                    <a:lnTo>
                      <a:pt x="106" y="372"/>
                    </a:lnTo>
                    <a:lnTo>
                      <a:pt x="106" y="370"/>
                    </a:lnTo>
                    <a:lnTo>
                      <a:pt x="103" y="370"/>
                    </a:lnTo>
                    <a:lnTo>
                      <a:pt x="103" y="369"/>
                    </a:lnTo>
                    <a:lnTo>
                      <a:pt x="99" y="369"/>
                    </a:lnTo>
                    <a:lnTo>
                      <a:pt x="97" y="366"/>
                    </a:lnTo>
                    <a:lnTo>
                      <a:pt x="94" y="366"/>
                    </a:lnTo>
                    <a:lnTo>
                      <a:pt x="94" y="364"/>
                    </a:lnTo>
                    <a:lnTo>
                      <a:pt x="91" y="364"/>
                    </a:lnTo>
                    <a:lnTo>
                      <a:pt x="91" y="362"/>
                    </a:lnTo>
                    <a:lnTo>
                      <a:pt x="87" y="362"/>
                    </a:lnTo>
                    <a:lnTo>
                      <a:pt x="86" y="359"/>
                    </a:lnTo>
                    <a:lnTo>
                      <a:pt x="82" y="359"/>
                    </a:lnTo>
                    <a:lnTo>
                      <a:pt x="82" y="358"/>
                    </a:lnTo>
                    <a:lnTo>
                      <a:pt x="79" y="358"/>
                    </a:lnTo>
                    <a:lnTo>
                      <a:pt x="77" y="355"/>
                    </a:lnTo>
                    <a:lnTo>
                      <a:pt x="74" y="355"/>
                    </a:lnTo>
                    <a:lnTo>
                      <a:pt x="74" y="353"/>
                    </a:lnTo>
                    <a:lnTo>
                      <a:pt x="70" y="353"/>
                    </a:lnTo>
                    <a:lnTo>
                      <a:pt x="70" y="351"/>
                    </a:lnTo>
                    <a:lnTo>
                      <a:pt x="67" y="351"/>
                    </a:lnTo>
                    <a:lnTo>
                      <a:pt x="65" y="348"/>
                    </a:lnTo>
                    <a:lnTo>
                      <a:pt x="62" y="348"/>
                    </a:lnTo>
                    <a:lnTo>
                      <a:pt x="62" y="347"/>
                    </a:lnTo>
                    <a:lnTo>
                      <a:pt x="58" y="347"/>
                    </a:lnTo>
                    <a:lnTo>
                      <a:pt x="58" y="345"/>
                    </a:lnTo>
                    <a:lnTo>
                      <a:pt x="55" y="345"/>
                    </a:lnTo>
                    <a:lnTo>
                      <a:pt x="53" y="342"/>
                    </a:lnTo>
                    <a:lnTo>
                      <a:pt x="50" y="342"/>
                    </a:lnTo>
                    <a:lnTo>
                      <a:pt x="50" y="340"/>
                    </a:lnTo>
                    <a:lnTo>
                      <a:pt x="46" y="340"/>
                    </a:lnTo>
                    <a:lnTo>
                      <a:pt x="46" y="339"/>
                    </a:lnTo>
                    <a:lnTo>
                      <a:pt x="43" y="339"/>
                    </a:lnTo>
                    <a:lnTo>
                      <a:pt x="41" y="336"/>
                    </a:lnTo>
                    <a:lnTo>
                      <a:pt x="38" y="336"/>
                    </a:lnTo>
                    <a:lnTo>
                      <a:pt x="38" y="334"/>
                    </a:lnTo>
                    <a:lnTo>
                      <a:pt x="34" y="334"/>
                    </a:lnTo>
                    <a:lnTo>
                      <a:pt x="33" y="331"/>
                    </a:lnTo>
                    <a:lnTo>
                      <a:pt x="29" y="331"/>
                    </a:lnTo>
                    <a:lnTo>
                      <a:pt x="29" y="329"/>
                    </a:lnTo>
                    <a:lnTo>
                      <a:pt x="26" y="329"/>
                    </a:lnTo>
                    <a:lnTo>
                      <a:pt x="26" y="328"/>
                    </a:lnTo>
                    <a:lnTo>
                      <a:pt x="22" y="328"/>
                    </a:lnTo>
                    <a:lnTo>
                      <a:pt x="21" y="325"/>
                    </a:lnTo>
                    <a:lnTo>
                      <a:pt x="17" y="325"/>
                    </a:lnTo>
                    <a:lnTo>
                      <a:pt x="17" y="323"/>
                    </a:lnTo>
                    <a:lnTo>
                      <a:pt x="14" y="323"/>
                    </a:lnTo>
                    <a:lnTo>
                      <a:pt x="14" y="321"/>
                    </a:lnTo>
                    <a:lnTo>
                      <a:pt x="10" y="321"/>
                    </a:lnTo>
                    <a:lnTo>
                      <a:pt x="9" y="318"/>
                    </a:lnTo>
                    <a:lnTo>
                      <a:pt x="5" y="318"/>
                    </a:lnTo>
                    <a:lnTo>
                      <a:pt x="5" y="317"/>
                    </a:lnTo>
                    <a:lnTo>
                      <a:pt x="2" y="317"/>
                    </a:lnTo>
                    <a:lnTo>
                      <a:pt x="2" y="315"/>
                    </a:lnTo>
                    <a:lnTo>
                      <a:pt x="0" y="315"/>
                    </a:lnTo>
                    <a:lnTo>
                      <a:pt x="0" y="104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576" name="Freeform 576"/>
              <p:cNvSpPr>
                <a:spLocks/>
              </p:cNvSpPr>
              <p:nvPr/>
            </p:nvSpPr>
            <p:spPr bwMode="auto">
              <a:xfrm>
                <a:off x="1852" y="2287"/>
                <a:ext cx="103" cy="95"/>
              </a:xfrm>
              <a:custGeom>
                <a:avLst/>
                <a:gdLst>
                  <a:gd name="T0" fmla="*/ 101 w 103"/>
                  <a:gd name="T1" fmla="*/ 0 h 95"/>
                  <a:gd name="T2" fmla="*/ 101 w 103"/>
                  <a:gd name="T3" fmla="*/ 2 h 95"/>
                  <a:gd name="T4" fmla="*/ 87 w 103"/>
                  <a:gd name="T5" fmla="*/ 8 h 95"/>
                  <a:gd name="T6" fmla="*/ 87 w 103"/>
                  <a:gd name="T7" fmla="*/ 10 h 95"/>
                  <a:gd name="T8" fmla="*/ 84 w 103"/>
                  <a:gd name="T9" fmla="*/ 10 h 95"/>
                  <a:gd name="T10" fmla="*/ 84 w 103"/>
                  <a:gd name="T11" fmla="*/ 11 h 95"/>
                  <a:gd name="T12" fmla="*/ 0 w 103"/>
                  <a:gd name="T13" fmla="*/ 87 h 95"/>
                  <a:gd name="T14" fmla="*/ 0 w 103"/>
                  <a:gd name="T15" fmla="*/ 95 h 95"/>
                  <a:gd name="T16" fmla="*/ 103 w 103"/>
                  <a:gd name="T17" fmla="*/ 0 h 95"/>
                  <a:gd name="T18" fmla="*/ 101 w 103"/>
                  <a:gd name="T19" fmla="*/ 0 h 95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03"/>
                  <a:gd name="T31" fmla="*/ 0 h 95"/>
                  <a:gd name="T32" fmla="*/ 103 w 103"/>
                  <a:gd name="T33" fmla="*/ 95 h 95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03" h="95">
                    <a:moveTo>
                      <a:pt x="101" y="0"/>
                    </a:moveTo>
                    <a:lnTo>
                      <a:pt x="101" y="2"/>
                    </a:lnTo>
                    <a:lnTo>
                      <a:pt x="87" y="8"/>
                    </a:lnTo>
                    <a:lnTo>
                      <a:pt x="87" y="10"/>
                    </a:lnTo>
                    <a:lnTo>
                      <a:pt x="84" y="10"/>
                    </a:lnTo>
                    <a:lnTo>
                      <a:pt x="84" y="11"/>
                    </a:lnTo>
                    <a:lnTo>
                      <a:pt x="0" y="87"/>
                    </a:lnTo>
                    <a:lnTo>
                      <a:pt x="0" y="95"/>
                    </a:lnTo>
                    <a:lnTo>
                      <a:pt x="103" y="0"/>
                    </a:lnTo>
                    <a:lnTo>
                      <a:pt x="101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577" name="Freeform 577"/>
              <p:cNvSpPr>
                <a:spLocks/>
              </p:cNvSpPr>
              <p:nvPr/>
            </p:nvSpPr>
            <p:spPr bwMode="auto">
              <a:xfrm>
                <a:off x="1852" y="2238"/>
                <a:ext cx="205" cy="191"/>
              </a:xfrm>
              <a:custGeom>
                <a:avLst/>
                <a:gdLst>
                  <a:gd name="T0" fmla="*/ 198 w 205"/>
                  <a:gd name="T1" fmla="*/ 0 h 191"/>
                  <a:gd name="T2" fmla="*/ 198 w 205"/>
                  <a:gd name="T3" fmla="*/ 2 h 191"/>
                  <a:gd name="T4" fmla="*/ 0 w 205"/>
                  <a:gd name="T5" fmla="*/ 183 h 191"/>
                  <a:gd name="T6" fmla="*/ 0 w 205"/>
                  <a:gd name="T7" fmla="*/ 191 h 191"/>
                  <a:gd name="T8" fmla="*/ 205 w 205"/>
                  <a:gd name="T9" fmla="*/ 2 h 191"/>
                  <a:gd name="T10" fmla="*/ 202 w 205"/>
                  <a:gd name="T11" fmla="*/ 2 h 191"/>
                  <a:gd name="T12" fmla="*/ 202 w 205"/>
                  <a:gd name="T13" fmla="*/ 0 h 191"/>
                  <a:gd name="T14" fmla="*/ 198 w 205"/>
                  <a:gd name="T15" fmla="*/ 0 h 191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05"/>
                  <a:gd name="T25" fmla="*/ 0 h 191"/>
                  <a:gd name="T26" fmla="*/ 205 w 205"/>
                  <a:gd name="T27" fmla="*/ 191 h 191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05" h="191">
                    <a:moveTo>
                      <a:pt x="198" y="0"/>
                    </a:moveTo>
                    <a:lnTo>
                      <a:pt x="198" y="2"/>
                    </a:lnTo>
                    <a:lnTo>
                      <a:pt x="0" y="183"/>
                    </a:lnTo>
                    <a:lnTo>
                      <a:pt x="0" y="191"/>
                    </a:lnTo>
                    <a:lnTo>
                      <a:pt x="205" y="2"/>
                    </a:lnTo>
                    <a:lnTo>
                      <a:pt x="202" y="2"/>
                    </a:lnTo>
                    <a:lnTo>
                      <a:pt x="202" y="0"/>
                    </a:lnTo>
                    <a:lnTo>
                      <a:pt x="198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578" name="Freeform 578"/>
              <p:cNvSpPr>
                <a:spLocks/>
              </p:cNvSpPr>
              <p:nvPr/>
            </p:nvSpPr>
            <p:spPr bwMode="auto">
              <a:xfrm>
                <a:off x="1852" y="2256"/>
                <a:ext cx="238" cy="220"/>
              </a:xfrm>
              <a:custGeom>
                <a:avLst/>
                <a:gdLst>
                  <a:gd name="T0" fmla="*/ 231 w 238"/>
                  <a:gd name="T1" fmla="*/ 0 h 220"/>
                  <a:gd name="T2" fmla="*/ 231 w 238"/>
                  <a:gd name="T3" fmla="*/ 1 h 220"/>
                  <a:gd name="T4" fmla="*/ 0 w 238"/>
                  <a:gd name="T5" fmla="*/ 213 h 220"/>
                  <a:gd name="T6" fmla="*/ 0 w 238"/>
                  <a:gd name="T7" fmla="*/ 220 h 220"/>
                  <a:gd name="T8" fmla="*/ 238 w 238"/>
                  <a:gd name="T9" fmla="*/ 1 h 220"/>
                  <a:gd name="T10" fmla="*/ 234 w 238"/>
                  <a:gd name="T11" fmla="*/ 1 h 220"/>
                  <a:gd name="T12" fmla="*/ 234 w 238"/>
                  <a:gd name="T13" fmla="*/ 0 h 220"/>
                  <a:gd name="T14" fmla="*/ 231 w 238"/>
                  <a:gd name="T15" fmla="*/ 0 h 22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38"/>
                  <a:gd name="T25" fmla="*/ 0 h 220"/>
                  <a:gd name="T26" fmla="*/ 238 w 238"/>
                  <a:gd name="T27" fmla="*/ 220 h 22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38" h="220">
                    <a:moveTo>
                      <a:pt x="231" y="0"/>
                    </a:moveTo>
                    <a:lnTo>
                      <a:pt x="231" y="1"/>
                    </a:lnTo>
                    <a:lnTo>
                      <a:pt x="0" y="213"/>
                    </a:lnTo>
                    <a:lnTo>
                      <a:pt x="0" y="220"/>
                    </a:lnTo>
                    <a:lnTo>
                      <a:pt x="238" y="1"/>
                    </a:lnTo>
                    <a:lnTo>
                      <a:pt x="234" y="1"/>
                    </a:lnTo>
                    <a:lnTo>
                      <a:pt x="234" y="0"/>
                    </a:lnTo>
                    <a:lnTo>
                      <a:pt x="231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579" name="Freeform 579"/>
              <p:cNvSpPr>
                <a:spLocks/>
              </p:cNvSpPr>
              <p:nvPr/>
            </p:nvSpPr>
            <p:spPr bwMode="auto">
              <a:xfrm>
                <a:off x="1852" y="2273"/>
                <a:ext cx="268" cy="251"/>
              </a:xfrm>
              <a:custGeom>
                <a:avLst/>
                <a:gdLst>
                  <a:gd name="T0" fmla="*/ 263 w 268"/>
                  <a:gd name="T1" fmla="*/ 0 h 251"/>
                  <a:gd name="T2" fmla="*/ 263 w 268"/>
                  <a:gd name="T3" fmla="*/ 1 h 251"/>
                  <a:gd name="T4" fmla="*/ 0 w 268"/>
                  <a:gd name="T5" fmla="*/ 243 h 251"/>
                  <a:gd name="T6" fmla="*/ 0 w 268"/>
                  <a:gd name="T7" fmla="*/ 251 h 251"/>
                  <a:gd name="T8" fmla="*/ 268 w 268"/>
                  <a:gd name="T9" fmla="*/ 5 h 251"/>
                  <a:gd name="T10" fmla="*/ 268 w 268"/>
                  <a:gd name="T11" fmla="*/ 1 h 251"/>
                  <a:gd name="T12" fmla="*/ 267 w 268"/>
                  <a:gd name="T13" fmla="*/ 1 h 251"/>
                  <a:gd name="T14" fmla="*/ 267 w 268"/>
                  <a:gd name="T15" fmla="*/ 0 h 251"/>
                  <a:gd name="T16" fmla="*/ 263 w 268"/>
                  <a:gd name="T17" fmla="*/ 0 h 251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68"/>
                  <a:gd name="T28" fmla="*/ 0 h 251"/>
                  <a:gd name="T29" fmla="*/ 268 w 268"/>
                  <a:gd name="T30" fmla="*/ 251 h 251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68" h="251">
                    <a:moveTo>
                      <a:pt x="263" y="0"/>
                    </a:moveTo>
                    <a:lnTo>
                      <a:pt x="263" y="1"/>
                    </a:lnTo>
                    <a:lnTo>
                      <a:pt x="0" y="243"/>
                    </a:lnTo>
                    <a:lnTo>
                      <a:pt x="0" y="251"/>
                    </a:lnTo>
                    <a:lnTo>
                      <a:pt x="268" y="5"/>
                    </a:lnTo>
                    <a:lnTo>
                      <a:pt x="268" y="1"/>
                    </a:lnTo>
                    <a:lnTo>
                      <a:pt x="267" y="1"/>
                    </a:lnTo>
                    <a:lnTo>
                      <a:pt x="267" y="0"/>
                    </a:lnTo>
                    <a:lnTo>
                      <a:pt x="263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580" name="Freeform 580"/>
              <p:cNvSpPr>
                <a:spLocks/>
              </p:cNvSpPr>
              <p:nvPr/>
            </p:nvSpPr>
            <p:spPr bwMode="auto">
              <a:xfrm>
                <a:off x="1861" y="2290"/>
                <a:ext cx="292" cy="268"/>
              </a:xfrm>
              <a:custGeom>
                <a:avLst/>
                <a:gdLst>
                  <a:gd name="T0" fmla="*/ 287 w 292"/>
                  <a:gd name="T1" fmla="*/ 0 h 268"/>
                  <a:gd name="T2" fmla="*/ 287 w 292"/>
                  <a:gd name="T3" fmla="*/ 2 h 268"/>
                  <a:gd name="T4" fmla="*/ 0 w 292"/>
                  <a:gd name="T5" fmla="*/ 265 h 268"/>
                  <a:gd name="T6" fmla="*/ 1 w 292"/>
                  <a:gd name="T7" fmla="*/ 268 h 268"/>
                  <a:gd name="T8" fmla="*/ 6 w 292"/>
                  <a:gd name="T9" fmla="*/ 268 h 268"/>
                  <a:gd name="T10" fmla="*/ 6 w 292"/>
                  <a:gd name="T11" fmla="*/ 267 h 268"/>
                  <a:gd name="T12" fmla="*/ 292 w 292"/>
                  <a:gd name="T13" fmla="*/ 5 h 268"/>
                  <a:gd name="T14" fmla="*/ 292 w 292"/>
                  <a:gd name="T15" fmla="*/ 2 h 268"/>
                  <a:gd name="T16" fmla="*/ 290 w 292"/>
                  <a:gd name="T17" fmla="*/ 2 h 268"/>
                  <a:gd name="T18" fmla="*/ 290 w 292"/>
                  <a:gd name="T19" fmla="*/ 0 h 268"/>
                  <a:gd name="T20" fmla="*/ 287 w 292"/>
                  <a:gd name="T21" fmla="*/ 0 h 268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292"/>
                  <a:gd name="T34" fmla="*/ 0 h 268"/>
                  <a:gd name="T35" fmla="*/ 292 w 292"/>
                  <a:gd name="T36" fmla="*/ 268 h 268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292" h="268">
                    <a:moveTo>
                      <a:pt x="287" y="0"/>
                    </a:moveTo>
                    <a:lnTo>
                      <a:pt x="287" y="2"/>
                    </a:lnTo>
                    <a:lnTo>
                      <a:pt x="0" y="265"/>
                    </a:lnTo>
                    <a:lnTo>
                      <a:pt x="1" y="268"/>
                    </a:lnTo>
                    <a:lnTo>
                      <a:pt x="6" y="268"/>
                    </a:lnTo>
                    <a:lnTo>
                      <a:pt x="6" y="267"/>
                    </a:lnTo>
                    <a:lnTo>
                      <a:pt x="292" y="5"/>
                    </a:lnTo>
                    <a:lnTo>
                      <a:pt x="292" y="2"/>
                    </a:lnTo>
                    <a:lnTo>
                      <a:pt x="290" y="2"/>
                    </a:lnTo>
                    <a:lnTo>
                      <a:pt x="290" y="0"/>
                    </a:lnTo>
                    <a:lnTo>
                      <a:pt x="287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581" name="Freeform 581"/>
              <p:cNvSpPr>
                <a:spLocks/>
              </p:cNvSpPr>
              <p:nvPr/>
            </p:nvSpPr>
            <p:spPr bwMode="auto">
              <a:xfrm>
                <a:off x="1893" y="2308"/>
                <a:ext cx="292" cy="268"/>
              </a:xfrm>
              <a:custGeom>
                <a:avLst/>
                <a:gdLst>
                  <a:gd name="T0" fmla="*/ 285 w 292"/>
                  <a:gd name="T1" fmla="*/ 0 h 268"/>
                  <a:gd name="T2" fmla="*/ 285 w 292"/>
                  <a:gd name="T3" fmla="*/ 1 h 268"/>
                  <a:gd name="T4" fmla="*/ 0 w 292"/>
                  <a:gd name="T5" fmla="*/ 263 h 268"/>
                  <a:gd name="T6" fmla="*/ 0 w 292"/>
                  <a:gd name="T7" fmla="*/ 266 h 268"/>
                  <a:gd name="T8" fmla="*/ 5 w 292"/>
                  <a:gd name="T9" fmla="*/ 268 h 268"/>
                  <a:gd name="T10" fmla="*/ 5 w 292"/>
                  <a:gd name="T11" fmla="*/ 266 h 268"/>
                  <a:gd name="T12" fmla="*/ 292 w 292"/>
                  <a:gd name="T13" fmla="*/ 1 h 268"/>
                  <a:gd name="T14" fmla="*/ 289 w 292"/>
                  <a:gd name="T15" fmla="*/ 1 h 268"/>
                  <a:gd name="T16" fmla="*/ 289 w 292"/>
                  <a:gd name="T17" fmla="*/ 0 h 268"/>
                  <a:gd name="T18" fmla="*/ 285 w 292"/>
                  <a:gd name="T19" fmla="*/ 0 h 268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92"/>
                  <a:gd name="T31" fmla="*/ 0 h 268"/>
                  <a:gd name="T32" fmla="*/ 292 w 292"/>
                  <a:gd name="T33" fmla="*/ 268 h 268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92" h="268">
                    <a:moveTo>
                      <a:pt x="285" y="0"/>
                    </a:moveTo>
                    <a:lnTo>
                      <a:pt x="285" y="1"/>
                    </a:lnTo>
                    <a:lnTo>
                      <a:pt x="0" y="263"/>
                    </a:lnTo>
                    <a:lnTo>
                      <a:pt x="0" y="266"/>
                    </a:lnTo>
                    <a:lnTo>
                      <a:pt x="5" y="268"/>
                    </a:lnTo>
                    <a:lnTo>
                      <a:pt x="5" y="266"/>
                    </a:lnTo>
                    <a:lnTo>
                      <a:pt x="292" y="1"/>
                    </a:lnTo>
                    <a:lnTo>
                      <a:pt x="289" y="1"/>
                    </a:lnTo>
                    <a:lnTo>
                      <a:pt x="289" y="0"/>
                    </a:lnTo>
                    <a:lnTo>
                      <a:pt x="285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582" name="Freeform 582"/>
              <p:cNvSpPr>
                <a:spLocks/>
              </p:cNvSpPr>
              <p:nvPr/>
            </p:nvSpPr>
            <p:spPr bwMode="auto">
              <a:xfrm>
                <a:off x="1924" y="2323"/>
                <a:ext cx="292" cy="269"/>
              </a:xfrm>
              <a:custGeom>
                <a:avLst/>
                <a:gdLst>
                  <a:gd name="T0" fmla="*/ 287 w 292"/>
                  <a:gd name="T1" fmla="*/ 0 h 269"/>
                  <a:gd name="T2" fmla="*/ 287 w 292"/>
                  <a:gd name="T3" fmla="*/ 2 h 269"/>
                  <a:gd name="T4" fmla="*/ 0 w 292"/>
                  <a:gd name="T5" fmla="*/ 265 h 269"/>
                  <a:gd name="T6" fmla="*/ 2 w 292"/>
                  <a:gd name="T7" fmla="*/ 269 h 269"/>
                  <a:gd name="T8" fmla="*/ 7 w 292"/>
                  <a:gd name="T9" fmla="*/ 269 h 269"/>
                  <a:gd name="T10" fmla="*/ 7 w 292"/>
                  <a:gd name="T11" fmla="*/ 267 h 269"/>
                  <a:gd name="T12" fmla="*/ 292 w 292"/>
                  <a:gd name="T13" fmla="*/ 5 h 269"/>
                  <a:gd name="T14" fmla="*/ 289 w 292"/>
                  <a:gd name="T15" fmla="*/ 0 h 269"/>
                  <a:gd name="T16" fmla="*/ 287 w 292"/>
                  <a:gd name="T17" fmla="*/ 0 h 26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2"/>
                  <a:gd name="T28" fmla="*/ 0 h 269"/>
                  <a:gd name="T29" fmla="*/ 292 w 292"/>
                  <a:gd name="T30" fmla="*/ 269 h 269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2" h="269">
                    <a:moveTo>
                      <a:pt x="287" y="0"/>
                    </a:moveTo>
                    <a:lnTo>
                      <a:pt x="287" y="2"/>
                    </a:lnTo>
                    <a:lnTo>
                      <a:pt x="0" y="265"/>
                    </a:lnTo>
                    <a:lnTo>
                      <a:pt x="2" y="269"/>
                    </a:lnTo>
                    <a:lnTo>
                      <a:pt x="7" y="269"/>
                    </a:lnTo>
                    <a:lnTo>
                      <a:pt x="7" y="267"/>
                    </a:lnTo>
                    <a:lnTo>
                      <a:pt x="292" y="5"/>
                    </a:lnTo>
                    <a:lnTo>
                      <a:pt x="289" y="0"/>
                    </a:lnTo>
                    <a:lnTo>
                      <a:pt x="287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583" name="Freeform 583"/>
              <p:cNvSpPr>
                <a:spLocks/>
              </p:cNvSpPr>
              <p:nvPr/>
            </p:nvSpPr>
            <p:spPr bwMode="auto">
              <a:xfrm>
                <a:off x="1956" y="2341"/>
                <a:ext cx="289" cy="268"/>
              </a:xfrm>
              <a:custGeom>
                <a:avLst/>
                <a:gdLst>
                  <a:gd name="T0" fmla="*/ 287 w 289"/>
                  <a:gd name="T1" fmla="*/ 0 h 268"/>
                  <a:gd name="T2" fmla="*/ 287 w 289"/>
                  <a:gd name="T3" fmla="*/ 1 h 268"/>
                  <a:gd name="T4" fmla="*/ 0 w 289"/>
                  <a:gd name="T5" fmla="*/ 265 h 268"/>
                  <a:gd name="T6" fmla="*/ 2 w 289"/>
                  <a:gd name="T7" fmla="*/ 268 h 268"/>
                  <a:gd name="T8" fmla="*/ 7 w 289"/>
                  <a:gd name="T9" fmla="*/ 268 h 268"/>
                  <a:gd name="T10" fmla="*/ 7 w 289"/>
                  <a:gd name="T11" fmla="*/ 266 h 268"/>
                  <a:gd name="T12" fmla="*/ 289 w 289"/>
                  <a:gd name="T13" fmla="*/ 8 h 268"/>
                  <a:gd name="T14" fmla="*/ 289 w 289"/>
                  <a:gd name="T15" fmla="*/ 0 h 268"/>
                  <a:gd name="T16" fmla="*/ 287 w 289"/>
                  <a:gd name="T17" fmla="*/ 0 h 26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89"/>
                  <a:gd name="T28" fmla="*/ 0 h 268"/>
                  <a:gd name="T29" fmla="*/ 289 w 289"/>
                  <a:gd name="T30" fmla="*/ 268 h 26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89" h="268">
                    <a:moveTo>
                      <a:pt x="287" y="0"/>
                    </a:moveTo>
                    <a:lnTo>
                      <a:pt x="287" y="1"/>
                    </a:lnTo>
                    <a:lnTo>
                      <a:pt x="0" y="265"/>
                    </a:lnTo>
                    <a:lnTo>
                      <a:pt x="2" y="268"/>
                    </a:lnTo>
                    <a:lnTo>
                      <a:pt x="7" y="268"/>
                    </a:lnTo>
                    <a:lnTo>
                      <a:pt x="7" y="266"/>
                    </a:lnTo>
                    <a:lnTo>
                      <a:pt x="289" y="8"/>
                    </a:lnTo>
                    <a:lnTo>
                      <a:pt x="289" y="0"/>
                    </a:lnTo>
                    <a:lnTo>
                      <a:pt x="287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584" name="Freeform 584"/>
              <p:cNvSpPr>
                <a:spLocks/>
              </p:cNvSpPr>
              <p:nvPr/>
            </p:nvSpPr>
            <p:spPr bwMode="auto">
              <a:xfrm>
                <a:off x="1989" y="2388"/>
                <a:ext cx="256" cy="238"/>
              </a:xfrm>
              <a:custGeom>
                <a:avLst/>
                <a:gdLst>
                  <a:gd name="T0" fmla="*/ 254 w 256"/>
                  <a:gd name="T1" fmla="*/ 0 h 238"/>
                  <a:gd name="T2" fmla="*/ 254 w 256"/>
                  <a:gd name="T3" fmla="*/ 2 h 238"/>
                  <a:gd name="T4" fmla="*/ 0 w 256"/>
                  <a:gd name="T5" fmla="*/ 235 h 238"/>
                  <a:gd name="T6" fmla="*/ 1 w 256"/>
                  <a:gd name="T7" fmla="*/ 238 h 238"/>
                  <a:gd name="T8" fmla="*/ 7 w 256"/>
                  <a:gd name="T9" fmla="*/ 238 h 238"/>
                  <a:gd name="T10" fmla="*/ 7 w 256"/>
                  <a:gd name="T11" fmla="*/ 237 h 238"/>
                  <a:gd name="T12" fmla="*/ 256 w 256"/>
                  <a:gd name="T13" fmla="*/ 8 h 238"/>
                  <a:gd name="T14" fmla="*/ 256 w 256"/>
                  <a:gd name="T15" fmla="*/ 0 h 238"/>
                  <a:gd name="T16" fmla="*/ 254 w 256"/>
                  <a:gd name="T17" fmla="*/ 0 h 23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56"/>
                  <a:gd name="T28" fmla="*/ 0 h 238"/>
                  <a:gd name="T29" fmla="*/ 256 w 256"/>
                  <a:gd name="T30" fmla="*/ 238 h 23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56" h="238">
                    <a:moveTo>
                      <a:pt x="254" y="0"/>
                    </a:moveTo>
                    <a:lnTo>
                      <a:pt x="254" y="2"/>
                    </a:lnTo>
                    <a:lnTo>
                      <a:pt x="0" y="235"/>
                    </a:lnTo>
                    <a:lnTo>
                      <a:pt x="1" y="238"/>
                    </a:lnTo>
                    <a:lnTo>
                      <a:pt x="7" y="238"/>
                    </a:lnTo>
                    <a:lnTo>
                      <a:pt x="7" y="237"/>
                    </a:lnTo>
                    <a:lnTo>
                      <a:pt x="256" y="8"/>
                    </a:lnTo>
                    <a:lnTo>
                      <a:pt x="256" y="0"/>
                    </a:lnTo>
                    <a:lnTo>
                      <a:pt x="254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585" name="Freeform 585"/>
              <p:cNvSpPr>
                <a:spLocks/>
              </p:cNvSpPr>
              <p:nvPr/>
            </p:nvSpPr>
            <p:spPr bwMode="auto">
              <a:xfrm>
                <a:off x="2021" y="2435"/>
                <a:ext cx="224" cy="209"/>
              </a:xfrm>
              <a:custGeom>
                <a:avLst/>
                <a:gdLst>
                  <a:gd name="T0" fmla="*/ 222 w 224"/>
                  <a:gd name="T1" fmla="*/ 0 h 209"/>
                  <a:gd name="T2" fmla="*/ 222 w 224"/>
                  <a:gd name="T3" fmla="*/ 2 h 209"/>
                  <a:gd name="T4" fmla="*/ 0 w 224"/>
                  <a:gd name="T5" fmla="*/ 205 h 209"/>
                  <a:gd name="T6" fmla="*/ 2 w 224"/>
                  <a:gd name="T7" fmla="*/ 209 h 209"/>
                  <a:gd name="T8" fmla="*/ 7 w 224"/>
                  <a:gd name="T9" fmla="*/ 209 h 209"/>
                  <a:gd name="T10" fmla="*/ 7 w 224"/>
                  <a:gd name="T11" fmla="*/ 207 h 209"/>
                  <a:gd name="T12" fmla="*/ 224 w 224"/>
                  <a:gd name="T13" fmla="*/ 8 h 209"/>
                  <a:gd name="T14" fmla="*/ 224 w 224"/>
                  <a:gd name="T15" fmla="*/ 0 h 209"/>
                  <a:gd name="T16" fmla="*/ 222 w 224"/>
                  <a:gd name="T17" fmla="*/ 0 h 20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24"/>
                  <a:gd name="T28" fmla="*/ 0 h 209"/>
                  <a:gd name="T29" fmla="*/ 224 w 224"/>
                  <a:gd name="T30" fmla="*/ 209 h 209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24" h="209">
                    <a:moveTo>
                      <a:pt x="222" y="0"/>
                    </a:moveTo>
                    <a:lnTo>
                      <a:pt x="222" y="2"/>
                    </a:lnTo>
                    <a:lnTo>
                      <a:pt x="0" y="205"/>
                    </a:lnTo>
                    <a:lnTo>
                      <a:pt x="2" y="209"/>
                    </a:lnTo>
                    <a:lnTo>
                      <a:pt x="7" y="209"/>
                    </a:lnTo>
                    <a:lnTo>
                      <a:pt x="7" y="207"/>
                    </a:lnTo>
                    <a:lnTo>
                      <a:pt x="224" y="8"/>
                    </a:lnTo>
                    <a:lnTo>
                      <a:pt x="224" y="0"/>
                    </a:lnTo>
                    <a:lnTo>
                      <a:pt x="222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586" name="Freeform 586"/>
              <p:cNvSpPr>
                <a:spLocks/>
              </p:cNvSpPr>
              <p:nvPr/>
            </p:nvSpPr>
            <p:spPr bwMode="auto">
              <a:xfrm>
                <a:off x="2066" y="2483"/>
                <a:ext cx="179" cy="165"/>
              </a:xfrm>
              <a:custGeom>
                <a:avLst/>
                <a:gdLst>
                  <a:gd name="T0" fmla="*/ 177 w 179"/>
                  <a:gd name="T1" fmla="*/ 0 h 165"/>
                  <a:gd name="T2" fmla="*/ 177 w 179"/>
                  <a:gd name="T3" fmla="*/ 1 h 165"/>
                  <a:gd name="T4" fmla="*/ 0 w 179"/>
                  <a:gd name="T5" fmla="*/ 165 h 165"/>
                  <a:gd name="T6" fmla="*/ 7 w 179"/>
                  <a:gd name="T7" fmla="*/ 162 h 165"/>
                  <a:gd name="T8" fmla="*/ 7 w 179"/>
                  <a:gd name="T9" fmla="*/ 161 h 165"/>
                  <a:gd name="T10" fmla="*/ 13 w 179"/>
                  <a:gd name="T11" fmla="*/ 159 h 165"/>
                  <a:gd name="T12" fmla="*/ 13 w 179"/>
                  <a:gd name="T13" fmla="*/ 157 h 165"/>
                  <a:gd name="T14" fmla="*/ 24 w 179"/>
                  <a:gd name="T15" fmla="*/ 151 h 165"/>
                  <a:gd name="T16" fmla="*/ 24 w 179"/>
                  <a:gd name="T17" fmla="*/ 150 h 165"/>
                  <a:gd name="T18" fmla="*/ 179 w 179"/>
                  <a:gd name="T19" fmla="*/ 8 h 165"/>
                  <a:gd name="T20" fmla="*/ 179 w 179"/>
                  <a:gd name="T21" fmla="*/ 0 h 165"/>
                  <a:gd name="T22" fmla="*/ 177 w 179"/>
                  <a:gd name="T23" fmla="*/ 0 h 165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179"/>
                  <a:gd name="T37" fmla="*/ 0 h 165"/>
                  <a:gd name="T38" fmla="*/ 179 w 179"/>
                  <a:gd name="T39" fmla="*/ 165 h 165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179" h="165">
                    <a:moveTo>
                      <a:pt x="177" y="0"/>
                    </a:moveTo>
                    <a:lnTo>
                      <a:pt x="177" y="1"/>
                    </a:lnTo>
                    <a:lnTo>
                      <a:pt x="0" y="165"/>
                    </a:lnTo>
                    <a:lnTo>
                      <a:pt x="7" y="162"/>
                    </a:lnTo>
                    <a:lnTo>
                      <a:pt x="7" y="161"/>
                    </a:lnTo>
                    <a:lnTo>
                      <a:pt x="13" y="159"/>
                    </a:lnTo>
                    <a:lnTo>
                      <a:pt x="13" y="157"/>
                    </a:lnTo>
                    <a:lnTo>
                      <a:pt x="24" y="151"/>
                    </a:lnTo>
                    <a:lnTo>
                      <a:pt x="24" y="150"/>
                    </a:lnTo>
                    <a:lnTo>
                      <a:pt x="179" y="8"/>
                    </a:lnTo>
                    <a:lnTo>
                      <a:pt x="179" y="0"/>
                    </a:lnTo>
                    <a:lnTo>
                      <a:pt x="177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587" name="Freeform 587"/>
              <p:cNvSpPr>
                <a:spLocks/>
              </p:cNvSpPr>
              <p:nvPr/>
            </p:nvSpPr>
            <p:spPr bwMode="auto">
              <a:xfrm>
                <a:off x="2189" y="2530"/>
                <a:ext cx="56" cy="52"/>
              </a:xfrm>
              <a:custGeom>
                <a:avLst/>
                <a:gdLst>
                  <a:gd name="T0" fmla="*/ 0 w 56"/>
                  <a:gd name="T1" fmla="*/ 51 h 52"/>
                  <a:gd name="T2" fmla="*/ 56 w 56"/>
                  <a:gd name="T3" fmla="*/ 0 h 52"/>
                  <a:gd name="T4" fmla="*/ 56 w 56"/>
                  <a:gd name="T5" fmla="*/ 8 h 52"/>
                  <a:gd name="T6" fmla="*/ 19 w 56"/>
                  <a:gd name="T7" fmla="*/ 43 h 52"/>
                  <a:gd name="T8" fmla="*/ 15 w 56"/>
                  <a:gd name="T9" fmla="*/ 43 h 52"/>
                  <a:gd name="T10" fmla="*/ 15 w 56"/>
                  <a:gd name="T11" fmla="*/ 44 h 52"/>
                  <a:gd name="T12" fmla="*/ 5 w 56"/>
                  <a:gd name="T13" fmla="*/ 49 h 52"/>
                  <a:gd name="T14" fmla="*/ 5 w 56"/>
                  <a:gd name="T15" fmla="*/ 51 h 52"/>
                  <a:gd name="T16" fmla="*/ 1 w 56"/>
                  <a:gd name="T17" fmla="*/ 51 h 52"/>
                  <a:gd name="T18" fmla="*/ 1 w 56"/>
                  <a:gd name="T19" fmla="*/ 52 h 52"/>
                  <a:gd name="T20" fmla="*/ 0 w 56"/>
                  <a:gd name="T21" fmla="*/ 52 h 52"/>
                  <a:gd name="T22" fmla="*/ 0 w 56"/>
                  <a:gd name="T23" fmla="*/ 51 h 52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56"/>
                  <a:gd name="T37" fmla="*/ 0 h 52"/>
                  <a:gd name="T38" fmla="*/ 56 w 56"/>
                  <a:gd name="T39" fmla="*/ 52 h 52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56" h="52">
                    <a:moveTo>
                      <a:pt x="0" y="51"/>
                    </a:moveTo>
                    <a:lnTo>
                      <a:pt x="56" y="0"/>
                    </a:lnTo>
                    <a:lnTo>
                      <a:pt x="56" y="8"/>
                    </a:lnTo>
                    <a:lnTo>
                      <a:pt x="19" y="43"/>
                    </a:lnTo>
                    <a:lnTo>
                      <a:pt x="15" y="43"/>
                    </a:lnTo>
                    <a:lnTo>
                      <a:pt x="15" y="44"/>
                    </a:lnTo>
                    <a:lnTo>
                      <a:pt x="5" y="49"/>
                    </a:lnTo>
                    <a:lnTo>
                      <a:pt x="5" y="51"/>
                    </a:lnTo>
                    <a:lnTo>
                      <a:pt x="1" y="51"/>
                    </a:lnTo>
                    <a:lnTo>
                      <a:pt x="1" y="52"/>
                    </a:lnTo>
                    <a:lnTo>
                      <a:pt x="0" y="52"/>
                    </a:lnTo>
                    <a:lnTo>
                      <a:pt x="0" y="51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588" name="Freeform 588"/>
              <p:cNvSpPr>
                <a:spLocks/>
              </p:cNvSpPr>
              <p:nvPr/>
            </p:nvSpPr>
            <p:spPr bwMode="auto">
              <a:xfrm>
                <a:off x="2143" y="2287"/>
                <a:ext cx="102" cy="95"/>
              </a:xfrm>
              <a:custGeom>
                <a:avLst/>
                <a:gdLst>
                  <a:gd name="T0" fmla="*/ 0 w 102"/>
                  <a:gd name="T1" fmla="*/ 0 h 95"/>
                  <a:gd name="T2" fmla="*/ 102 w 102"/>
                  <a:gd name="T3" fmla="*/ 95 h 95"/>
                  <a:gd name="T4" fmla="*/ 102 w 102"/>
                  <a:gd name="T5" fmla="*/ 87 h 95"/>
                  <a:gd name="T6" fmla="*/ 100 w 102"/>
                  <a:gd name="T7" fmla="*/ 87 h 95"/>
                  <a:gd name="T8" fmla="*/ 17 w 102"/>
                  <a:gd name="T9" fmla="*/ 8 h 95"/>
                  <a:gd name="T10" fmla="*/ 13 w 102"/>
                  <a:gd name="T11" fmla="*/ 8 h 95"/>
                  <a:gd name="T12" fmla="*/ 13 w 102"/>
                  <a:gd name="T13" fmla="*/ 6 h 95"/>
                  <a:gd name="T14" fmla="*/ 10 w 102"/>
                  <a:gd name="T15" fmla="*/ 6 h 95"/>
                  <a:gd name="T16" fmla="*/ 8 w 102"/>
                  <a:gd name="T17" fmla="*/ 3 h 95"/>
                  <a:gd name="T18" fmla="*/ 5 w 102"/>
                  <a:gd name="T19" fmla="*/ 3 h 95"/>
                  <a:gd name="T20" fmla="*/ 5 w 102"/>
                  <a:gd name="T21" fmla="*/ 2 h 95"/>
                  <a:gd name="T22" fmla="*/ 1 w 102"/>
                  <a:gd name="T23" fmla="*/ 2 h 95"/>
                  <a:gd name="T24" fmla="*/ 1 w 102"/>
                  <a:gd name="T25" fmla="*/ 0 h 95"/>
                  <a:gd name="T26" fmla="*/ 0 w 102"/>
                  <a:gd name="T27" fmla="*/ 0 h 95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102"/>
                  <a:gd name="T43" fmla="*/ 0 h 95"/>
                  <a:gd name="T44" fmla="*/ 102 w 102"/>
                  <a:gd name="T45" fmla="*/ 95 h 95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102" h="95">
                    <a:moveTo>
                      <a:pt x="0" y="0"/>
                    </a:moveTo>
                    <a:lnTo>
                      <a:pt x="102" y="95"/>
                    </a:lnTo>
                    <a:lnTo>
                      <a:pt x="102" y="87"/>
                    </a:lnTo>
                    <a:lnTo>
                      <a:pt x="100" y="87"/>
                    </a:lnTo>
                    <a:lnTo>
                      <a:pt x="17" y="8"/>
                    </a:lnTo>
                    <a:lnTo>
                      <a:pt x="13" y="8"/>
                    </a:lnTo>
                    <a:lnTo>
                      <a:pt x="13" y="6"/>
                    </a:lnTo>
                    <a:lnTo>
                      <a:pt x="10" y="6"/>
                    </a:lnTo>
                    <a:lnTo>
                      <a:pt x="8" y="3"/>
                    </a:lnTo>
                    <a:lnTo>
                      <a:pt x="5" y="3"/>
                    </a:lnTo>
                    <a:lnTo>
                      <a:pt x="5" y="2"/>
                    </a:lnTo>
                    <a:lnTo>
                      <a:pt x="1" y="2"/>
                    </a:ln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589" name="Freeform 589"/>
              <p:cNvSpPr>
                <a:spLocks/>
              </p:cNvSpPr>
              <p:nvPr/>
            </p:nvSpPr>
            <p:spPr bwMode="auto">
              <a:xfrm>
                <a:off x="2042" y="2238"/>
                <a:ext cx="203" cy="191"/>
              </a:xfrm>
              <a:custGeom>
                <a:avLst/>
                <a:gdLst>
                  <a:gd name="T0" fmla="*/ 3 w 203"/>
                  <a:gd name="T1" fmla="*/ 0 h 191"/>
                  <a:gd name="T2" fmla="*/ 3 w 203"/>
                  <a:gd name="T3" fmla="*/ 2 h 191"/>
                  <a:gd name="T4" fmla="*/ 0 w 203"/>
                  <a:gd name="T5" fmla="*/ 2 h 191"/>
                  <a:gd name="T6" fmla="*/ 0 w 203"/>
                  <a:gd name="T7" fmla="*/ 5 h 191"/>
                  <a:gd name="T8" fmla="*/ 1 w 203"/>
                  <a:gd name="T9" fmla="*/ 5 h 191"/>
                  <a:gd name="T10" fmla="*/ 203 w 203"/>
                  <a:gd name="T11" fmla="*/ 191 h 191"/>
                  <a:gd name="T12" fmla="*/ 203 w 203"/>
                  <a:gd name="T13" fmla="*/ 183 h 191"/>
                  <a:gd name="T14" fmla="*/ 201 w 203"/>
                  <a:gd name="T15" fmla="*/ 183 h 191"/>
                  <a:gd name="T16" fmla="*/ 5 w 203"/>
                  <a:gd name="T17" fmla="*/ 0 h 191"/>
                  <a:gd name="T18" fmla="*/ 3 w 203"/>
                  <a:gd name="T19" fmla="*/ 0 h 191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03"/>
                  <a:gd name="T31" fmla="*/ 0 h 191"/>
                  <a:gd name="T32" fmla="*/ 203 w 203"/>
                  <a:gd name="T33" fmla="*/ 191 h 191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03" h="191">
                    <a:moveTo>
                      <a:pt x="3" y="0"/>
                    </a:moveTo>
                    <a:lnTo>
                      <a:pt x="3" y="2"/>
                    </a:lnTo>
                    <a:lnTo>
                      <a:pt x="0" y="2"/>
                    </a:lnTo>
                    <a:lnTo>
                      <a:pt x="0" y="5"/>
                    </a:lnTo>
                    <a:lnTo>
                      <a:pt x="1" y="5"/>
                    </a:lnTo>
                    <a:lnTo>
                      <a:pt x="203" y="191"/>
                    </a:lnTo>
                    <a:lnTo>
                      <a:pt x="203" y="183"/>
                    </a:lnTo>
                    <a:lnTo>
                      <a:pt x="201" y="183"/>
                    </a:lnTo>
                    <a:lnTo>
                      <a:pt x="5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590" name="Freeform 590"/>
              <p:cNvSpPr>
                <a:spLocks/>
              </p:cNvSpPr>
              <p:nvPr/>
            </p:nvSpPr>
            <p:spPr bwMode="auto">
              <a:xfrm>
                <a:off x="2009" y="2256"/>
                <a:ext cx="236" cy="220"/>
              </a:xfrm>
              <a:custGeom>
                <a:avLst/>
                <a:gdLst>
                  <a:gd name="T0" fmla="*/ 4 w 236"/>
                  <a:gd name="T1" fmla="*/ 0 h 220"/>
                  <a:gd name="T2" fmla="*/ 4 w 236"/>
                  <a:gd name="T3" fmla="*/ 1 h 220"/>
                  <a:gd name="T4" fmla="*/ 0 w 236"/>
                  <a:gd name="T5" fmla="*/ 1 h 220"/>
                  <a:gd name="T6" fmla="*/ 0 w 236"/>
                  <a:gd name="T7" fmla="*/ 4 h 220"/>
                  <a:gd name="T8" fmla="*/ 2 w 236"/>
                  <a:gd name="T9" fmla="*/ 4 h 220"/>
                  <a:gd name="T10" fmla="*/ 236 w 236"/>
                  <a:gd name="T11" fmla="*/ 220 h 220"/>
                  <a:gd name="T12" fmla="*/ 236 w 236"/>
                  <a:gd name="T13" fmla="*/ 213 h 220"/>
                  <a:gd name="T14" fmla="*/ 234 w 236"/>
                  <a:gd name="T15" fmla="*/ 213 h 220"/>
                  <a:gd name="T16" fmla="*/ 5 w 236"/>
                  <a:gd name="T17" fmla="*/ 0 h 220"/>
                  <a:gd name="T18" fmla="*/ 4 w 236"/>
                  <a:gd name="T19" fmla="*/ 0 h 220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36"/>
                  <a:gd name="T31" fmla="*/ 0 h 220"/>
                  <a:gd name="T32" fmla="*/ 236 w 236"/>
                  <a:gd name="T33" fmla="*/ 220 h 220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36" h="220">
                    <a:moveTo>
                      <a:pt x="4" y="0"/>
                    </a:moveTo>
                    <a:lnTo>
                      <a:pt x="4" y="1"/>
                    </a:lnTo>
                    <a:lnTo>
                      <a:pt x="0" y="1"/>
                    </a:lnTo>
                    <a:lnTo>
                      <a:pt x="0" y="4"/>
                    </a:lnTo>
                    <a:lnTo>
                      <a:pt x="2" y="4"/>
                    </a:lnTo>
                    <a:lnTo>
                      <a:pt x="236" y="220"/>
                    </a:lnTo>
                    <a:lnTo>
                      <a:pt x="236" y="213"/>
                    </a:lnTo>
                    <a:lnTo>
                      <a:pt x="234" y="213"/>
                    </a:lnTo>
                    <a:lnTo>
                      <a:pt x="5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591" name="Freeform 591"/>
              <p:cNvSpPr>
                <a:spLocks/>
              </p:cNvSpPr>
              <p:nvPr/>
            </p:nvSpPr>
            <p:spPr bwMode="auto">
              <a:xfrm>
                <a:off x="1977" y="2273"/>
                <a:ext cx="268" cy="251"/>
              </a:xfrm>
              <a:custGeom>
                <a:avLst/>
                <a:gdLst>
                  <a:gd name="T0" fmla="*/ 3 w 268"/>
                  <a:gd name="T1" fmla="*/ 0 h 251"/>
                  <a:gd name="T2" fmla="*/ 3 w 268"/>
                  <a:gd name="T3" fmla="*/ 1 h 251"/>
                  <a:gd name="T4" fmla="*/ 0 w 268"/>
                  <a:gd name="T5" fmla="*/ 1 h 251"/>
                  <a:gd name="T6" fmla="*/ 0 w 268"/>
                  <a:gd name="T7" fmla="*/ 5 h 251"/>
                  <a:gd name="T8" fmla="*/ 2 w 268"/>
                  <a:gd name="T9" fmla="*/ 5 h 251"/>
                  <a:gd name="T10" fmla="*/ 268 w 268"/>
                  <a:gd name="T11" fmla="*/ 251 h 251"/>
                  <a:gd name="T12" fmla="*/ 268 w 268"/>
                  <a:gd name="T13" fmla="*/ 243 h 251"/>
                  <a:gd name="T14" fmla="*/ 266 w 268"/>
                  <a:gd name="T15" fmla="*/ 243 h 251"/>
                  <a:gd name="T16" fmla="*/ 5 w 268"/>
                  <a:gd name="T17" fmla="*/ 0 h 251"/>
                  <a:gd name="T18" fmla="*/ 3 w 268"/>
                  <a:gd name="T19" fmla="*/ 0 h 251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68"/>
                  <a:gd name="T31" fmla="*/ 0 h 251"/>
                  <a:gd name="T32" fmla="*/ 268 w 268"/>
                  <a:gd name="T33" fmla="*/ 251 h 251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68" h="251">
                    <a:moveTo>
                      <a:pt x="3" y="0"/>
                    </a:moveTo>
                    <a:lnTo>
                      <a:pt x="3" y="1"/>
                    </a:lnTo>
                    <a:lnTo>
                      <a:pt x="0" y="1"/>
                    </a:lnTo>
                    <a:lnTo>
                      <a:pt x="0" y="5"/>
                    </a:lnTo>
                    <a:lnTo>
                      <a:pt x="2" y="5"/>
                    </a:lnTo>
                    <a:lnTo>
                      <a:pt x="268" y="251"/>
                    </a:lnTo>
                    <a:lnTo>
                      <a:pt x="268" y="243"/>
                    </a:lnTo>
                    <a:lnTo>
                      <a:pt x="266" y="243"/>
                    </a:lnTo>
                    <a:lnTo>
                      <a:pt x="5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592" name="Freeform 592"/>
              <p:cNvSpPr>
                <a:spLocks/>
              </p:cNvSpPr>
              <p:nvPr/>
            </p:nvSpPr>
            <p:spPr bwMode="auto">
              <a:xfrm>
                <a:off x="1944" y="2290"/>
                <a:ext cx="293" cy="268"/>
              </a:xfrm>
              <a:custGeom>
                <a:avLst/>
                <a:gdLst>
                  <a:gd name="T0" fmla="*/ 0 w 293"/>
                  <a:gd name="T1" fmla="*/ 2 h 268"/>
                  <a:gd name="T2" fmla="*/ 7 w 293"/>
                  <a:gd name="T3" fmla="*/ 0 h 268"/>
                  <a:gd name="T4" fmla="*/ 293 w 293"/>
                  <a:gd name="T5" fmla="*/ 265 h 268"/>
                  <a:gd name="T6" fmla="*/ 293 w 293"/>
                  <a:gd name="T7" fmla="*/ 267 h 268"/>
                  <a:gd name="T8" fmla="*/ 287 w 293"/>
                  <a:gd name="T9" fmla="*/ 268 h 268"/>
                  <a:gd name="T10" fmla="*/ 0 w 293"/>
                  <a:gd name="T11" fmla="*/ 3 h 268"/>
                  <a:gd name="T12" fmla="*/ 0 w 293"/>
                  <a:gd name="T13" fmla="*/ 2 h 2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93"/>
                  <a:gd name="T22" fmla="*/ 0 h 268"/>
                  <a:gd name="T23" fmla="*/ 293 w 293"/>
                  <a:gd name="T24" fmla="*/ 268 h 2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93" h="268">
                    <a:moveTo>
                      <a:pt x="0" y="2"/>
                    </a:moveTo>
                    <a:lnTo>
                      <a:pt x="7" y="0"/>
                    </a:lnTo>
                    <a:lnTo>
                      <a:pt x="293" y="265"/>
                    </a:lnTo>
                    <a:lnTo>
                      <a:pt x="293" y="267"/>
                    </a:lnTo>
                    <a:lnTo>
                      <a:pt x="287" y="268"/>
                    </a:lnTo>
                    <a:lnTo>
                      <a:pt x="0" y="3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593" name="Freeform 593"/>
              <p:cNvSpPr>
                <a:spLocks/>
              </p:cNvSpPr>
              <p:nvPr/>
            </p:nvSpPr>
            <p:spPr bwMode="auto">
              <a:xfrm>
                <a:off x="1912" y="2308"/>
                <a:ext cx="292" cy="268"/>
              </a:xfrm>
              <a:custGeom>
                <a:avLst/>
                <a:gdLst>
                  <a:gd name="T0" fmla="*/ 3 w 292"/>
                  <a:gd name="T1" fmla="*/ 0 h 268"/>
                  <a:gd name="T2" fmla="*/ 3 w 292"/>
                  <a:gd name="T3" fmla="*/ 1 h 268"/>
                  <a:gd name="T4" fmla="*/ 0 w 292"/>
                  <a:gd name="T5" fmla="*/ 1 h 268"/>
                  <a:gd name="T6" fmla="*/ 287 w 292"/>
                  <a:gd name="T7" fmla="*/ 268 h 268"/>
                  <a:gd name="T8" fmla="*/ 290 w 292"/>
                  <a:gd name="T9" fmla="*/ 268 h 268"/>
                  <a:gd name="T10" fmla="*/ 292 w 292"/>
                  <a:gd name="T11" fmla="*/ 263 h 268"/>
                  <a:gd name="T12" fmla="*/ 290 w 292"/>
                  <a:gd name="T13" fmla="*/ 263 h 268"/>
                  <a:gd name="T14" fmla="*/ 7 w 292"/>
                  <a:gd name="T15" fmla="*/ 0 h 268"/>
                  <a:gd name="T16" fmla="*/ 3 w 292"/>
                  <a:gd name="T17" fmla="*/ 0 h 26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2"/>
                  <a:gd name="T28" fmla="*/ 0 h 268"/>
                  <a:gd name="T29" fmla="*/ 292 w 292"/>
                  <a:gd name="T30" fmla="*/ 268 h 26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2" h="268">
                    <a:moveTo>
                      <a:pt x="3" y="0"/>
                    </a:moveTo>
                    <a:lnTo>
                      <a:pt x="3" y="1"/>
                    </a:lnTo>
                    <a:lnTo>
                      <a:pt x="0" y="1"/>
                    </a:lnTo>
                    <a:lnTo>
                      <a:pt x="287" y="268"/>
                    </a:lnTo>
                    <a:lnTo>
                      <a:pt x="290" y="268"/>
                    </a:lnTo>
                    <a:lnTo>
                      <a:pt x="292" y="263"/>
                    </a:lnTo>
                    <a:lnTo>
                      <a:pt x="290" y="263"/>
                    </a:lnTo>
                    <a:lnTo>
                      <a:pt x="7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594" name="Freeform 594"/>
              <p:cNvSpPr>
                <a:spLocks/>
              </p:cNvSpPr>
              <p:nvPr/>
            </p:nvSpPr>
            <p:spPr bwMode="auto">
              <a:xfrm>
                <a:off x="1881" y="2325"/>
                <a:ext cx="292" cy="268"/>
              </a:xfrm>
              <a:custGeom>
                <a:avLst/>
                <a:gdLst>
                  <a:gd name="T0" fmla="*/ 2 w 292"/>
                  <a:gd name="T1" fmla="*/ 0 h 268"/>
                  <a:gd name="T2" fmla="*/ 2 w 292"/>
                  <a:gd name="T3" fmla="*/ 2 h 268"/>
                  <a:gd name="T4" fmla="*/ 0 w 292"/>
                  <a:gd name="T5" fmla="*/ 2 h 268"/>
                  <a:gd name="T6" fmla="*/ 287 w 292"/>
                  <a:gd name="T7" fmla="*/ 268 h 268"/>
                  <a:gd name="T8" fmla="*/ 292 w 292"/>
                  <a:gd name="T9" fmla="*/ 267 h 268"/>
                  <a:gd name="T10" fmla="*/ 292 w 292"/>
                  <a:gd name="T11" fmla="*/ 263 h 268"/>
                  <a:gd name="T12" fmla="*/ 291 w 292"/>
                  <a:gd name="T13" fmla="*/ 263 h 268"/>
                  <a:gd name="T14" fmla="*/ 7 w 292"/>
                  <a:gd name="T15" fmla="*/ 0 h 268"/>
                  <a:gd name="T16" fmla="*/ 2 w 292"/>
                  <a:gd name="T17" fmla="*/ 0 h 26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2"/>
                  <a:gd name="T28" fmla="*/ 0 h 268"/>
                  <a:gd name="T29" fmla="*/ 292 w 292"/>
                  <a:gd name="T30" fmla="*/ 268 h 26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2" h="268">
                    <a:moveTo>
                      <a:pt x="2" y="0"/>
                    </a:moveTo>
                    <a:lnTo>
                      <a:pt x="2" y="2"/>
                    </a:lnTo>
                    <a:lnTo>
                      <a:pt x="0" y="2"/>
                    </a:lnTo>
                    <a:lnTo>
                      <a:pt x="287" y="268"/>
                    </a:lnTo>
                    <a:lnTo>
                      <a:pt x="292" y="267"/>
                    </a:lnTo>
                    <a:lnTo>
                      <a:pt x="292" y="263"/>
                    </a:lnTo>
                    <a:lnTo>
                      <a:pt x="291" y="263"/>
                    </a:lnTo>
                    <a:lnTo>
                      <a:pt x="7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595" name="Freeform 595"/>
              <p:cNvSpPr>
                <a:spLocks/>
              </p:cNvSpPr>
              <p:nvPr/>
            </p:nvSpPr>
            <p:spPr bwMode="auto">
              <a:xfrm>
                <a:off x="1852" y="2341"/>
                <a:ext cx="289" cy="269"/>
              </a:xfrm>
              <a:custGeom>
                <a:avLst/>
                <a:gdLst>
                  <a:gd name="T0" fmla="*/ 0 w 289"/>
                  <a:gd name="T1" fmla="*/ 0 h 269"/>
                  <a:gd name="T2" fmla="*/ 0 w 289"/>
                  <a:gd name="T3" fmla="*/ 8 h 269"/>
                  <a:gd name="T4" fmla="*/ 2 w 289"/>
                  <a:gd name="T5" fmla="*/ 8 h 269"/>
                  <a:gd name="T6" fmla="*/ 284 w 289"/>
                  <a:gd name="T7" fmla="*/ 269 h 269"/>
                  <a:gd name="T8" fmla="*/ 289 w 289"/>
                  <a:gd name="T9" fmla="*/ 268 h 269"/>
                  <a:gd name="T10" fmla="*/ 289 w 289"/>
                  <a:gd name="T11" fmla="*/ 265 h 269"/>
                  <a:gd name="T12" fmla="*/ 287 w 289"/>
                  <a:gd name="T13" fmla="*/ 265 h 269"/>
                  <a:gd name="T14" fmla="*/ 2 w 289"/>
                  <a:gd name="T15" fmla="*/ 0 h 269"/>
                  <a:gd name="T16" fmla="*/ 0 w 289"/>
                  <a:gd name="T17" fmla="*/ 0 h 26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89"/>
                  <a:gd name="T28" fmla="*/ 0 h 269"/>
                  <a:gd name="T29" fmla="*/ 289 w 289"/>
                  <a:gd name="T30" fmla="*/ 269 h 269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89" h="269">
                    <a:moveTo>
                      <a:pt x="0" y="0"/>
                    </a:moveTo>
                    <a:lnTo>
                      <a:pt x="0" y="8"/>
                    </a:lnTo>
                    <a:lnTo>
                      <a:pt x="2" y="8"/>
                    </a:lnTo>
                    <a:lnTo>
                      <a:pt x="284" y="269"/>
                    </a:lnTo>
                    <a:lnTo>
                      <a:pt x="289" y="268"/>
                    </a:lnTo>
                    <a:lnTo>
                      <a:pt x="289" y="265"/>
                    </a:lnTo>
                    <a:lnTo>
                      <a:pt x="287" y="265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596" name="Freeform 596"/>
              <p:cNvSpPr>
                <a:spLocks/>
              </p:cNvSpPr>
              <p:nvPr/>
            </p:nvSpPr>
            <p:spPr bwMode="auto">
              <a:xfrm>
                <a:off x="1852" y="2388"/>
                <a:ext cx="256" cy="240"/>
              </a:xfrm>
              <a:custGeom>
                <a:avLst/>
                <a:gdLst>
                  <a:gd name="T0" fmla="*/ 0 w 256"/>
                  <a:gd name="T1" fmla="*/ 0 h 240"/>
                  <a:gd name="T2" fmla="*/ 0 w 256"/>
                  <a:gd name="T3" fmla="*/ 8 h 240"/>
                  <a:gd name="T4" fmla="*/ 2 w 256"/>
                  <a:gd name="T5" fmla="*/ 8 h 240"/>
                  <a:gd name="T6" fmla="*/ 251 w 256"/>
                  <a:gd name="T7" fmla="*/ 240 h 240"/>
                  <a:gd name="T8" fmla="*/ 256 w 256"/>
                  <a:gd name="T9" fmla="*/ 238 h 240"/>
                  <a:gd name="T10" fmla="*/ 256 w 256"/>
                  <a:gd name="T11" fmla="*/ 235 h 240"/>
                  <a:gd name="T12" fmla="*/ 255 w 256"/>
                  <a:gd name="T13" fmla="*/ 235 h 240"/>
                  <a:gd name="T14" fmla="*/ 2 w 256"/>
                  <a:gd name="T15" fmla="*/ 0 h 240"/>
                  <a:gd name="T16" fmla="*/ 0 w 256"/>
                  <a:gd name="T17" fmla="*/ 0 h 24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56"/>
                  <a:gd name="T28" fmla="*/ 0 h 240"/>
                  <a:gd name="T29" fmla="*/ 256 w 256"/>
                  <a:gd name="T30" fmla="*/ 240 h 24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56" h="240">
                    <a:moveTo>
                      <a:pt x="0" y="0"/>
                    </a:moveTo>
                    <a:lnTo>
                      <a:pt x="0" y="8"/>
                    </a:lnTo>
                    <a:lnTo>
                      <a:pt x="2" y="8"/>
                    </a:lnTo>
                    <a:lnTo>
                      <a:pt x="251" y="240"/>
                    </a:lnTo>
                    <a:lnTo>
                      <a:pt x="256" y="238"/>
                    </a:lnTo>
                    <a:lnTo>
                      <a:pt x="256" y="235"/>
                    </a:lnTo>
                    <a:lnTo>
                      <a:pt x="255" y="235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597" name="Freeform 597"/>
              <p:cNvSpPr>
                <a:spLocks/>
              </p:cNvSpPr>
              <p:nvPr/>
            </p:nvSpPr>
            <p:spPr bwMode="auto">
              <a:xfrm>
                <a:off x="1852" y="2435"/>
                <a:ext cx="224" cy="210"/>
              </a:xfrm>
              <a:custGeom>
                <a:avLst/>
                <a:gdLst>
                  <a:gd name="T0" fmla="*/ 0 w 224"/>
                  <a:gd name="T1" fmla="*/ 0 h 210"/>
                  <a:gd name="T2" fmla="*/ 0 w 224"/>
                  <a:gd name="T3" fmla="*/ 8 h 210"/>
                  <a:gd name="T4" fmla="*/ 2 w 224"/>
                  <a:gd name="T5" fmla="*/ 8 h 210"/>
                  <a:gd name="T6" fmla="*/ 219 w 224"/>
                  <a:gd name="T7" fmla="*/ 210 h 210"/>
                  <a:gd name="T8" fmla="*/ 224 w 224"/>
                  <a:gd name="T9" fmla="*/ 209 h 210"/>
                  <a:gd name="T10" fmla="*/ 224 w 224"/>
                  <a:gd name="T11" fmla="*/ 205 h 210"/>
                  <a:gd name="T12" fmla="*/ 222 w 224"/>
                  <a:gd name="T13" fmla="*/ 205 h 210"/>
                  <a:gd name="T14" fmla="*/ 2 w 224"/>
                  <a:gd name="T15" fmla="*/ 0 h 210"/>
                  <a:gd name="T16" fmla="*/ 0 w 224"/>
                  <a:gd name="T17" fmla="*/ 0 h 21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24"/>
                  <a:gd name="T28" fmla="*/ 0 h 210"/>
                  <a:gd name="T29" fmla="*/ 224 w 224"/>
                  <a:gd name="T30" fmla="*/ 210 h 21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24" h="210">
                    <a:moveTo>
                      <a:pt x="0" y="0"/>
                    </a:moveTo>
                    <a:lnTo>
                      <a:pt x="0" y="8"/>
                    </a:lnTo>
                    <a:lnTo>
                      <a:pt x="2" y="8"/>
                    </a:lnTo>
                    <a:lnTo>
                      <a:pt x="219" y="210"/>
                    </a:lnTo>
                    <a:lnTo>
                      <a:pt x="224" y="209"/>
                    </a:lnTo>
                    <a:lnTo>
                      <a:pt x="224" y="205"/>
                    </a:lnTo>
                    <a:lnTo>
                      <a:pt x="222" y="205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598" name="Freeform 598"/>
              <p:cNvSpPr>
                <a:spLocks/>
              </p:cNvSpPr>
              <p:nvPr/>
            </p:nvSpPr>
            <p:spPr bwMode="auto">
              <a:xfrm>
                <a:off x="1852" y="2483"/>
                <a:ext cx="178" cy="164"/>
              </a:xfrm>
              <a:custGeom>
                <a:avLst/>
                <a:gdLst>
                  <a:gd name="T0" fmla="*/ 0 w 178"/>
                  <a:gd name="T1" fmla="*/ 0 h 164"/>
                  <a:gd name="T2" fmla="*/ 0 w 178"/>
                  <a:gd name="T3" fmla="*/ 8 h 164"/>
                  <a:gd name="T4" fmla="*/ 2 w 178"/>
                  <a:gd name="T5" fmla="*/ 8 h 164"/>
                  <a:gd name="T6" fmla="*/ 159 w 178"/>
                  <a:gd name="T7" fmla="*/ 154 h 164"/>
                  <a:gd name="T8" fmla="*/ 162 w 178"/>
                  <a:gd name="T9" fmla="*/ 154 h 164"/>
                  <a:gd name="T10" fmla="*/ 164 w 178"/>
                  <a:gd name="T11" fmla="*/ 157 h 164"/>
                  <a:gd name="T12" fmla="*/ 168 w 178"/>
                  <a:gd name="T13" fmla="*/ 157 h 164"/>
                  <a:gd name="T14" fmla="*/ 168 w 178"/>
                  <a:gd name="T15" fmla="*/ 159 h 164"/>
                  <a:gd name="T16" fmla="*/ 171 w 178"/>
                  <a:gd name="T17" fmla="*/ 159 h 164"/>
                  <a:gd name="T18" fmla="*/ 171 w 178"/>
                  <a:gd name="T19" fmla="*/ 161 h 164"/>
                  <a:gd name="T20" fmla="*/ 174 w 178"/>
                  <a:gd name="T21" fmla="*/ 161 h 164"/>
                  <a:gd name="T22" fmla="*/ 178 w 178"/>
                  <a:gd name="T23" fmla="*/ 164 h 164"/>
                  <a:gd name="T24" fmla="*/ 2 w 178"/>
                  <a:gd name="T25" fmla="*/ 0 h 164"/>
                  <a:gd name="T26" fmla="*/ 0 w 178"/>
                  <a:gd name="T27" fmla="*/ 0 h 164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178"/>
                  <a:gd name="T43" fmla="*/ 0 h 164"/>
                  <a:gd name="T44" fmla="*/ 178 w 178"/>
                  <a:gd name="T45" fmla="*/ 164 h 164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178" h="164">
                    <a:moveTo>
                      <a:pt x="0" y="0"/>
                    </a:moveTo>
                    <a:lnTo>
                      <a:pt x="0" y="8"/>
                    </a:lnTo>
                    <a:lnTo>
                      <a:pt x="2" y="8"/>
                    </a:lnTo>
                    <a:lnTo>
                      <a:pt x="159" y="154"/>
                    </a:lnTo>
                    <a:lnTo>
                      <a:pt x="162" y="154"/>
                    </a:lnTo>
                    <a:lnTo>
                      <a:pt x="164" y="157"/>
                    </a:lnTo>
                    <a:lnTo>
                      <a:pt x="168" y="157"/>
                    </a:lnTo>
                    <a:lnTo>
                      <a:pt x="168" y="159"/>
                    </a:lnTo>
                    <a:lnTo>
                      <a:pt x="171" y="159"/>
                    </a:lnTo>
                    <a:lnTo>
                      <a:pt x="171" y="161"/>
                    </a:lnTo>
                    <a:lnTo>
                      <a:pt x="174" y="161"/>
                    </a:lnTo>
                    <a:lnTo>
                      <a:pt x="178" y="164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599" name="Freeform 599"/>
              <p:cNvSpPr>
                <a:spLocks/>
              </p:cNvSpPr>
              <p:nvPr/>
            </p:nvSpPr>
            <p:spPr bwMode="auto">
              <a:xfrm>
                <a:off x="1852" y="2528"/>
                <a:ext cx="60" cy="56"/>
              </a:xfrm>
              <a:custGeom>
                <a:avLst/>
                <a:gdLst>
                  <a:gd name="T0" fmla="*/ 0 w 60"/>
                  <a:gd name="T1" fmla="*/ 0 h 56"/>
                  <a:gd name="T2" fmla="*/ 2 w 60"/>
                  <a:gd name="T3" fmla="*/ 0 h 56"/>
                  <a:gd name="T4" fmla="*/ 60 w 60"/>
                  <a:gd name="T5" fmla="*/ 56 h 56"/>
                  <a:gd name="T6" fmla="*/ 55 w 60"/>
                  <a:gd name="T7" fmla="*/ 54 h 56"/>
                  <a:gd name="T8" fmla="*/ 53 w 60"/>
                  <a:gd name="T9" fmla="*/ 51 h 56"/>
                  <a:gd name="T10" fmla="*/ 50 w 60"/>
                  <a:gd name="T11" fmla="*/ 51 h 56"/>
                  <a:gd name="T12" fmla="*/ 50 w 60"/>
                  <a:gd name="T13" fmla="*/ 49 h 56"/>
                  <a:gd name="T14" fmla="*/ 46 w 60"/>
                  <a:gd name="T15" fmla="*/ 49 h 56"/>
                  <a:gd name="T16" fmla="*/ 46 w 60"/>
                  <a:gd name="T17" fmla="*/ 48 h 56"/>
                  <a:gd name="T18" fmla="*/ 43 w 60"/>
                  <a:gd name="T19" fmla="*/ 48 h 56"/>
                  <a:gd name="T20" fmla="*/ 0 w 60"/>
                  <a:gd name="T21" fmla="*/ 8 h 56"/>
                  <a:gd name="T22" fmla="*/ 0 w 60"/>
                  <a:gd name="T23" fmla="*/ 0 h 5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60"/>
                  <a:gd name="T37" fmla="*/ 0 h 56"/>
                  <a:gd name="T38" fmla="*/ 60 w 60"/>
                  <a:gd name="T39" fmla="*/ 56 h 5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60" h="56">
                    <a:moveTo>
                      <a:pt x="0" y="0"/>
                    </a:moveTo>
                    <a:lnTo>
                      <a:pt x="2" y="0"/>
                    </a:lnTo>
                    <a:lnTo>
                      <a:pt x="60" y="56"/>
                    </a:lnTo>
                    <a:lnTo>
                      <a:pt x="55" y="54"/>
                    </a:lnTo>
                    <a:lnTo>
                      <a:pt x="53" y="51"/>
                    </a:lnTo>
                    <a:lnTo>
                      <a:pt x="50" y="51"/>
                    </a:lnTo>
                    <a:lnTo>
                      <a:pt x="50" y="49"/>
                    </a:lnTo>
                    <a:lnTo>
                      <a:pt x="46" y="49"/>
                    </a:lnTo>
                    <a:lnTo>
                      <a:pt x="46" y="48"/>
                    </a:lnTo>
                    <a:lnTo>
                      <a:pt x="43" y="48"/>
                    </a:lnTo>
                    <a:lnTo>
                      <a:pt x="0" y="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600" name="Freeform 600"/>
              <p:cNvSpPr>
                <a:spLocks/>
              </p:cNvSpPr>
              <p:nvPr/>
            </p:nvSpPr>
            <p:spPr bwMode="auto">
              <a:xfrm>
                <a:off x="1849" y="2233"/>
                <a:ext cx="398" cy="425"/>
              </a:xfrm>
              <a:custGeom>
                <a:avLst/>
                <a:gdLst>
                  <a:gd name="T0" fmla="*/ 200 w 398"/>
                  <a:gd name="T1" fmla="*/ 425 h 425"/>
                  <a:gd name="T2" fmla="*/ 398 w 398"/>
                  <a:gd name="T3" fmla="*/ 319 h 425"/>
                  <a:gd name="T4" fmla="*/ 398 w 398"/>
                  <a:gd name="T5" fmla="*/ 106 h 425"/>
                  <a:gd name="T6" fmla="*/ 200 w 398"/>
                  <a:gd name="T7" fmla="*/ 0 h 425"/>
                  <a:gd name="T8" fmla="*/ 0 w 398"/>
                  <a:gd name="T9" fmla="*/ 106 h 425"/>
                  <a:gd name="T10" fmla="*/ 0 w 398"/>
                  <a:gd name="T11" fmla="*/ 319 h 425"/>
                  <a:gd name="T12" fmla="*/ 200 w 398"/>
                  <a:gd name="T13" fmla="*/ 425 h 425"/>
                  <a:gd name="T14" fmla="*/ 201 w 398"/>
                  <a:gd name="T15" fmla="*/ 418 h 425"/>
                  <a:gd name="T16" fmla="*/ 5 w 398"/>
                  <a:gd name="T17" fmla="*/ 314 h 425"/>
                  <a:gd name="T18" fmla="*/ 6 w 398"/>
                  <a:gd name="T19" fmla="*/ 318 h 425"/>
                  <a:gd name="T20" fmla="*/ 6 w 398"/>
                  <a:gd name="T21" fmla="*/ 108 h 425"/>
                  <a:gd name="T22" fmla="*/ 5 w 398"/>
                  <a:gd name="T23" fmla="*/ 111 h 425"/>
                  <a:gd name="T24" fmla="*/ 201 w 398"/>
                  <a:gd name="T25" fmla="*/ 7 h 425"/>
                  <a:gd name="T26" fmla="*/ 198 w 398"/>
                  <a:gd name="T27" fmla="*/ 7 h 425"/>
                  <a:gd name="T28" fmla="*/ 393 w 398"/>
                  <a:gd name="T29" fmla="*/ 111 h 425"/>
                  <a:gd name="T30" fmla="*/ 391 w 398"/>
                  <a:gd name="T31" fmla="*/ 108 h 425"/>
                  <a:gd name="T32" fmla="*/ 391 w 398"/>
                  <a:gd name="T33" fmla="*/ 318 h 425"/>
                  <a:gd name="T34" fmla="*/ 393 w 398"/>
                  <a:gd name="T35" fmla="*/ 314 h 425"/>
                  <a:gd name="T36" fmla="*/ 198 w 398"/>
                  <a:gd name="T37" fmla="*/ 418 h 425"/>
                  <a:gd name="T38" fmla="*/ 201 w 398"/>
                  <a:gd name="T39" fmla="*/ 418 h 425"/>
                  <a:gd name="T40" fmla="*/ 200 w 398"/>
                  <a:gd name="T41" fmla="*/ 425 h 425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398"/>
                  <a:gd name="T64" fmla="*/ 0 h 425"/>
                  <a:gd name="T65" fmla="*/ 398 w 398"/>
                  <a:gd name="T66" fmla="*/ 425 h 425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398" h="425">
                    <a:moveTo>
                      <a:pt x="200" y="425"/>
                    </a:moveTo>
                    <a:lnTo>
                      <a:pt x="398" y="319"/>
                    </a:lnTo>
                    <a:lnTo>
                      <a:pt x="398" y="106"/>
                    </a:lnTo>
                    <a:lnTo>
                      <a:pt x="200" y="0"/>
                    </a:lnTo>
                    <a:lnTo>
                      <a:pt x="0" y="106"/>
                    </a:lnTo>
                    <a:lnTo>
                      <a:pt x="0" y="319"/>
                    </a:lnTo>
                    <a:lnTo>
                      <a:pt x="200" y="425"/>
                    </a:lnTo>
                    <a:lnTo>
                      <a:pt x="201" y="418"/>
                    </a:lnTo>
                    <a:lnTo>
                      <a:pt x="5" y="314"/>
                    </a:lnTo>
                    <a:lnTo>
                      <a:pt x="6" y="318"/>
                    </a:lnTo>
                    <a:lnTo>
                      <a:pt x="6" y="108"/>
                    </a:lnTo>
                    <a:lnTo>
                      <a:pt x="5" y="111"/>
                    </a:lnTo>
                    <a:lnTo>
                      <a:pt x="201" y="7"/>
                    </a:lnTo>
                    <a:lnTo>
                      <a:pt x="198" y="7"/>
                    </a:lnTo>
                    <a:lnTo>
                      <a:pt x="393" y="111"/>
                    </a:lnTo>
                    <a:lnTo>
                      <a:pt x="391" y="108"/>
                    </a:lnTo>
                    <a:lnTo>
                      <a:pt x="391" y="318"/>
                    </a:lnTo>
                    <a:lnTo>
                      <a:pt x="393" y="314"/>
                    </a:lnTo>
                    <a:lnTo>
                      <a:pt x="198" y="418"/>
                    </a:lnTo>
                    <a:lnTo>
                      <a:pt x="201" y="418"/>
                    </a:lnTo>
                    <a:lnTo>
                      <a:pt x="200" y="425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601" name="Freeform 601"/>
              <p:cNvSpPr>
                <a:spLocks/>
              </p:cNvSpPr>
              <p:nvPr/>
            </p:nvSpPr>
            <p:spPr bwMode="auto">
              <a:xfrm>
                <a:off x="3026" y="1612"/>
                <a:ext cx="393" cy="420"/>
              </a:xfrm>
              <a:custGeom>
                <a:avLst/>
                <a:gdLst>
                  <a:gd name="T0" fmla="*/ 10 w 393"/>
                  <a:gd name="T1" fmla="*/ 99 h 420"/>
                  <a:gd name="T2" fmla="*/ 34 w 393"/>
                  <a:gd name="T3" fmla="*/ 88 h 420"/>
                  <a:gd name="T4" fmla="*/ 51 w 393"/>
                  <a:gd name="T5" fmla="*/ 77 h 420"/>
                  <a:gd name="T6" fmla="*/ 75 w 393"/>
                  <a:gd name="T7" fmla="*/ 66 h 420"/>
                  <a:gd name="T8" fmla="*/ 89 w 393"/>
                  <a:gd name="T9" fmla="*/ 57 h 420"/>
                  <a:gd name="T10" fmla="*/ 113 w 393"/>
                  <a:gd name="T11" fmla="*/ 46 h 420"/>
                  <a:gd name="T12" fmla="*/ 133 w 393"/>
                  <a:gd name="T13" fmla="*/ 33 h 420"/>
                  <a:gd name="T14" fmla="*/ 157 w 393"/>
                  <a:gd name="T15" fmla="*/ 22 h 420"/>
                  <a:gd name="T16" fmla="*/ 178 w 393"/>
                  <a:gd name="T17" fmla="*/ 9 h 420"/>
                  <a:gd name="T18" fmla="*/ 198 w 393"/>
                  <a:gd name="T19" fmla="*/ 0 h 420"/>
                  <a:gd name="T20" fmla="*/ 207 w 393"/>
                  <a:gd name="T21" fmla="*/ 6 h 420"/>
                  <a:gd name="T22" fmla="*/ 217 w 393"/>
                  <a:gd name="T23" fmla="*/ 9 h 420"/>
                  <a:gd name="T24" fmla="*/ 227 w 393"/>
                  <a:gd name="T25" fmla="*/ 17 h 420"/>
                  <a:gd name="T26" fmla="*/ 238 w 393"/>
                  <a:gd name="T27" fmla="*/ 20 h 420"/>
                  <a:gd name="T28" fmla="*/ 248 w 393"/>
                  <a:gd name="T29" fmla="*/ 28 h 420"/>
                  <a:gd name="T30" fmla="*/ 258 w 393"/>
                  <a:gd name="T31" fmla="*/ 32 h 420"/>
                  <a:gd name="T32" fmla="*/ 268 w 393"/>
                  <a:gd name="T33" fmla="*/ 39 h 420"/>
                  <a:gd name="T34" fmla="*/ 279 w 393"/>
                  <a:gd name="T35" fmla="*/ 43 h 420"/>
                  <a:gd name="T36" fmla="*/ 289 w 393"/>
                  <a:gd name="T37" fmla="*/ 50 h 420"/>
                  <a:gd name="T38" fmla="*/ 299 w 393"/>
                  <a:gd name="T39" fmla="*/ 54 h 420"/>
                  <a:gd name="T40" fmla="*/ 309 w 393"/>
                  <a:gd name="T41" fmla="*/ 61 h 420"/>
                  <a:gd name="T42" fmla="*/ 320 w 393"/>
                  <a:gd name="T43" fmla="*/ 65 h 420"/>
                  <a:gd name="T44" fmla="*/ 330 w 393"/>
                  <a:gd name="T45" fmla="*/ 73 h 420"/>
                  <a:gd name="T46" fmla="*/ 340 w 393"/>
                  <a:gd name="T47" fmla="*/ 76 h 420"/>
                  <a:gd name="T48" fmla="*/ 350 w 393"/>
                  <a:gd name="T49" fmla="*/ 84 h 420"/>
                  <a:gd name="T50" fmla="*/ 361 w 393"/>
                  <a:gd name="T51" fmla="*/ 87 h 420"/>
                  <a:gd name="T52" fmla="*/ 371 w 393"/>
                  <a:gd name="T53" fmla="*/ 95 h 420"/>
                  <a:gd name="T54" fmla="*/ 381 w 393"/>
                  <a:gd name="T55" fmla="*/ 98 h 420"/>
                  <a:gd name="T56" fmla="*/ 390 w 393"/>
                  <a:gd name="T57" fmla="*/ 104 h 420"/>
                  <a:gd name="T58" fmla="*/ 376 w 393"/>
                  <a:gd name="T59" fmla="*/ 322 h 420"/>
                  <a:gd name="T60" fmla="*/ 359 w 393"/>
                  <a:gd name="T61" fmla="*/ 333 h 420"/>
                  <a:gd name="T62" fmla="*/ 328 w 393"/>
                  <a:gd name="T63" fmla="*/ 349 h 420"/>
                  <a:gd name="T64" fmla="*/ 308 w 393"/>
                  <a:gd name="T65" fmla="*/ 361 h 420"/>
                  <a:gd name="T66" fmla="*/ 284 w 393"/>
                  <a:gd name="T67" fmla="*/ 372 h 420"/>
                  <a:gd name="T68" fmla="*/ 263 w 393"/>
                  <a:gd name="T69" fmla="*/ 385 h 420"/>
                  <a:gd name="T70" fmla="*/ 232 w 393"/>
                  <a:gd name="T71" fmla="*/ 401 h 420"/>
                  <a:gd name="T72" fmla="*/ 215 w 393"/>
                  <a:gd name="T73" fmla="*/ 412 h 420"/>
                  <a:gd name="T74" fmla="*/ 195 w 393"/>
                  <a:gd name="T75" fmla="*/ 418 h 420"/>
                  <a:gd name="T76" fmla="*/ 183 w 393"/>
                  <a:gd name="T77" fmla="*/ 413 h 420"/>
                  <a:gd name="T78" fmla="*/ 174 w 393"/>
                  <a:gd name="T79" fmla="*/ 407 h 420"/>
                  <a:gd name="T80" fmla="*/ 162 w 393"/>
                  <a:gd name="T81" fmla="*/ 402 h 420"/>
                  <a:gd name="T82" fmla="*/ 154 w 393"/>
                  <a:gd name="T83" fmla="*/ 396 h 420"/>
                  <a:gd name="T84" fmla="*/ 142 w 393"/>
                  <a:gd name="T85" fmla="*/ 391 h 420"/>
                  <a:gd name="T86" fmla="*/ 133 w 393"/>
                  <a:gd name="T87" fmla="*/ 385 h 420"/>
                  <a:gd name="T88" fmla="*/ 121 w 393"/>
                  <a:gd name="T89" fmla="*/ 380 h 420"/>
                  <a:gd name="T90" fmla="*/ 113 w 393"/>
                  <a:gd name="T91" fmla="*/ 374 h 420"/>
                  <a:gd name="T92" fmla="*/ 101 w 393"/>
                  <a:gd name="T93" fmla="*/ 369 h 420"/>
                  <a:gd name="T94" fmla="*/ 92 w 393"/>
                  <a:gd name="T95" fmla="*/ 363 h 420"/>
                  <a:gd name="T96" fmla="*/ 80 w 393"/>
                  <a:gd name="T97" fmla="*/ 358 h 420"/>
                  <a:gd name="T98" fmla="*/ 72 w 393"/>
                  <a:gd name="T99" fmla="*/ 352 h 420"/>
                  <a:gd name="T100" fmla="*/ 60 w 393"/>
                  <a:gd name="T101" fmla="*/ 347 h 420"/>
                  <a:gd name="T102" fmla="*/ 50 w 393"/>
                  <a:gd name="T103" fmla="*/ 339 h 420"/>
                  <a:gd name="T104" fmla="*/ 39 w 393"/>
                  <a:gd name="T105" fmla="*/ 336 h 420"/>
                  <a:gd name="T106" fmla="*/ 29 w 393"/>
                  <a:gd name="T107" fmla="*/ 328 h 420"/>
                  <a:gd name="T108" fmla="*/ 19 w 393"/>
                  <a:gd name="T109" fmla="*/ 325 h 420"/>
                  <a:gd name="T110" fmla="*/ 9 w 393"/>
                  <a:gd name="T111" fmla="*/ 317 h 420"/>
                  <a:gd name="T112" fmla="*/ 0 w 393"/>
                  <a:gd name="T113" fmla="*/ 314 h 420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w 393"/>
                  <a:gd name="T172" fmla="*/ 0 h 420"/>
                  <a:gd name="T173" fmla="*/ 393 w 393"/>
                  <a:gd name="T174" fmla="*/ 420 h 420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T171" t="T172" r="T173" b="T174"/>
                <a:pathLst>
                  <a:path w="393" h="420">
                    <a:moveTo>
                      <a:pt x="0" y="104"/>
                    </a:moveTo>
                    <a:lnTo>
                      <a:pt x="7" y="103"/>
                    </a:lnTo>
                    <a:lnTo>
                      <a:pt x="7" y="101"/>
                    </a:lnTo>
                    <a:lnTo>
                      <a:pt x="10" y="101"/>
                    </a:lnTo>
                    <a:lnTo>
                      <a:pt x="10" y="99"/>
                    </a:lnTo>
                    <a:lnTo>
                      <a:pt x="24" y="93"/>
                    </a:lnTo>
                    <a:lnTo>
                      <a:pt x="24" y="91"/>
                    </a:lnTo>
                    <a:lnTo>
                      <a:pt x="31" y="90"/>
                    </a:lnTo>
                    <a:lnTo>
                      <a:pt x="31" y="88"/>
                    </a:lnTo>
                    <a:lnTo>
                      <a:pt x="34" y="88"/>
                    </a:lnTo>
                    <a:lnTo>
                      <a:pt x="34" y="87"/>
                    </a:lnTo>
                    <a:lnTo>
                      <a:pt x="44" y="82"/>
                    </a:lnTo>
                    <a:lnTo>
                      <a:pt x="44" y="80"/>
                    </a:lnTo>
                    <a:lnTo>
                      <a:pt x="51" y="79"/>
                    </a:lnTo>
                    <a:lnTo>
                      <a:pt x="51" y="77"/>
                    </a:lnTo>
                    <a:lnTo>
                      <a:pt x="55" y="77"/>
                    </a:lnTo>
                    <a:lnTo>
                      <a:pt x="55" y="76"/>
                    </a:lnTo>
                    <a:lnTo>
                      <a:pt x="68" y="69"/>
                    </a:lnTo>
                    <a:lnTo>
                      <a:pt x="68" y="68"/>
                    </a:lnTo>
                    <a:lnTo>
                      <a:pt x="75" y="66"/>
                    </a:lnTo>
                    <a:lnTo>
                      <a:pt x="75" y="65"/>
                    </a:lnTo>
                    <a:lnTo>
                      <a:pt x="79" y="65"/>
                    </a:lnTo>
                    <a:lnTo>
                      <a:pt x="79" y="63"/>
                    </a:lnTo>
                    <a:lnTo>
                      <a:pt x="89" y="58"/>
                    </a:lnTo>
                    <a:lnTo>
                      <a:pt x="89" y="57"/>
                    </a:lnTo>
                    <a:lnTo>
                      <a:pt x="96" y="55"/>
                    </a:lnTo>
                    <a:lnTo>
                      <a:pt x="96" y="54"/>
                    </a:lnTo>
                    <a:lnTo>
                      <a:pt x="99" y="54"/>
                    </a:lnTo>
                    <a:lnTo>
                      <a:pt x="99" y="52"/>
                    </a:lnTo>
                    <a:lnTo>
                      <a:pt x="113" y="46"/>
                    </a:lnTo>
                    <a:lnTo>
                      <a:pt x="113" y="44"/>
                    </a:lnTo>
                    <a:lnTo>
                      <a:pt x="120" y="43"/>
                    </a:lnTo>
                    <a:lnTo>
                      <a:pt x="120" y="41"/>
                    </a:lnTo>
                    <a:lnTo>
                      <a:pt x="133" y="35"/>
                    </a:lnTo>
                    <a:lnTo>
                      <a:pt x="133" y="33"/>
                    </a:lnTo>
                    <a:lnTo>
                      <a:pt x="140" y="32"/>
                    </a:lnTo>
                    <a:lnTo>
                      <a:pt x="140" y="30"/>
                    </a:lnTo>
                    <a:lnTo>
                      <a:pt x="144" y="30"/>
                    </a:lnTo>
                    <a:lnTo>
                      <a:pt x="144" y="28"/>
                    </a:lnTo>
                    <a:lnTo>
                      <a:pt x="157" y="22"/>
                    </a:lnTo>
                    <a:lnTo>
                      <a:pt x="157" y="20"/>
                    </a:lnTo>
                    <a:lnTo>
                      <a:pt x="164" y="19"/>
                    </a:lnTo>
                    <a:lnTo>
                      <a:pt x="164" y="17"/>
                    </a:lnTo>
                    <a:lnTo>
                      <a:pt x="178" y="11"/>
                    </a:lnTo>
                    <a:lnTo>
                      <a:pt x="178" y="9"/>
                    </a:lnTo>
                    <a:lnTo>
                      <a:pt x="185" y="8"/>
                    </a:lnTo>
                    <a:lnTo>
                      <a:pt x="185" y="6"/>
                    </a:lnTo>
                    <a:lnTo>
                      <a:pt x="188" y="6"/>
                    </a:lnTo>
                    <a:lnTo>
                      <a:pt x="188" y="5"/>
                    </a:lnTo>
                    <a:lnTo>
                      <a:pt x="198" y="0"/>
                    </a:lnTo>
                    <a:lnTo>
                      <a:pt x="198" y="2"/>
                    </a:lnTo>
                    <a:lnTo>
                      <a:pt x="202" y="2"/>
                    </a:lnTo>
                    <a:lnTo>
                      <a:pt x="202" y="3"/>
                    </a:lnTo>
                    <a:lnTo>
                      <a:pt x="205" y="3"/>
                    </a:lnTo>
                    <a:lnTo>
                      <a:pt x="207" y="6"/>
                    </a:lnTo>
                    <a:lnTo>
                      <a:pt x="210" y="6"/>
                    </a:lnTo>
                    <a:lnTo>
                      <a:pt x="210" y="8"/>
                    </a:lnTo>
                    <a:lnTo>
                      <a:pt x="214" y="8"/>
                    </a:lnTo>
                    <a:lnTo>
                      <a:pt x="214" y="9"/>
                    </a:lnTo>
                    <a:lnTo>
                      <a:pt x="217" y="9"/>
                    </a:lnTo>
                    <a:lnTo>
                      <a:pt x="219" y="13"/>
                    </a:lnTo>
                    <a:lnTo>
                      <a:pt x="222" y="13"/>
                    </a:lnTo>
                    <a:lnTo>
                      <a:pt x="222" y="14"/>
                    </a:lnTo>
                    <a:lnTo>
                      <a:pt x="226" y="14"/>
                    </a:lnTo>
                    <a:lnTo>
                      <a:pt x="227" y="17"/>
                    </a:lnTo>
                    <a:lnTo>
                      <a:pt x="231" y="17"/>
                    </a:lnTo>
                    <a:lnTo>
                      <a:pt x="231" y="19"/>
                    </a:lnTo>
                    <a:lnTo>
                      <a:pt x="234" y="19"/>
                    </a:lnTo>
                    <a:lnTo>
                      <a:pt x="234" y="20"/>
                    </a:lnTo>
                    <a:lnTo>
                      <a:pt x="238" y="20"/>
                    </a:lnTo>
                    <a:lnTo>
                      <a:pt x="239" y="24"/>
                    </a:lnTo>
                    <a:lnTo>
                      <a:pt x="243" y="24"/>
                    </a:lnTo>
                    <a:lnTo>
                      <a:pt x="243" y="25"/>
                    </a:lnTo>
                    <a:lnTo>
                      <a:pt x="246" y="25"/>
                    </a:lnTo>
                    <a:lnTo>
                      <a:pt x="248" y="28"/>
                    </a:lnTo>
                    <a:lnTo>
                      <a:pt x="251" y="28"/>
                    </a:lnTo>
                    <a:lnTo>
                      <a:pt x="251" y="30"/>
                    </a:lnTo>
                    <a:lnTo>
                      <a:pt x="255" y="30"/>
                    </a:lnTo>
                    <a:lnTo>
                      <a:pt x="255" y="32"/>
                    </a:lnTo>
                    <a:lnTo>
                      <a:pt x="258" y="32"/>
                    </a:lnTo>
                    <a:lnTo>
                      <a:pt x="260" y="35"/>
                    </a:lnTo>
                    <a:lnTo>
                      <a:pt x="263" y="35"/>
                    </a:lnTo>
                    <a:lnTo>
                      <a:pt x="263" y="36"/>
                    </a:lnTo>
                    <a:lnTo>
                      <a:pt x="267" y="36"/>
                    </a:lnTo>
                    <a:lnTo>
                      <a:pt x="268" y="39"/>
                    </a:lnTo>
                    <a:lnTo>
                      <a:pt x="272" y="39"/>
                    </a:lnTo>
                    <a:lnTo>
                      <a:pt x="272" y="41"/>
                    </a:lnTo>
                    <a:lnTo>
                      <a:pt x="275" y="41"/>
                    </a:lnTo>
                    <a:lnTo>
                      <a:pt x="275" y="43"/>
                    </a:lnTo>
                    <a:lnTo>
                      <a:pt x="279" y="43"/>
                    </a:lnTo>
                    <a:lnTo>
                      <a:pt x="280" y="46"/>
                    </a:lnTo>
                    <a:lnTo>
                      <a:pt x="284" y="46"/>
                    </a:lnTo>
                    <a:lnTo>
                      <a:pt x="284" y="47"/>
                    </a:lnTo>
                    <a:lnTo>
                      <a:pt x="287" y="47"/>
                    </a:lnTo>
                    <a:lnTo>
                      <a:pt x="289" y="50"/>
                    </a:lnTo>
                    <a:lnTo>
                      <a:pt x="292" y="50"/>
                    </a:lnTo>
                    <a:lnTo>
                      <a:pt x="292" y="52"/>
                    </a:lnTo>
                    <a:lnTo>
                      <a:pt x="296" y="52"/>
                    </a:lnTo>
                    <a:lnTo>
                      <a:pt x="296" y="54"/>
                    </a:lnTo>
                    <a:lnTo>
                      <a:pt x="299" y="54"/>
                    </a:lnTo>
                    <a:lnTo>
                      <a:pt x="301" y="57"/>
                    </a:lnTo>
                    <a:lnTo>
                      <a:pt x="304" y="57"/>
                    </a:lnTo>
                    <a:lnTo>
                      <a:pt x="304" y="58"/>
                    </a:lnTo>
                    <a:lnTo>
                      <a:pt x="308" y="58"/>
                    </a:lnTo>
                    <a:lnTo>
                      <a:pt x="309" y="61"/>
                    </a:lnTo>
                    <a:lnTo>
                      <a:pt x="313" y="61"/>
                    </a:lnTo>
                    <a:lnTo>
                      <a:pt x="313" y="63"/>
                    </a:lnTo>
                    <a:lnTo>
                      <a:pt x="316" y="63"/>
                    </a:lnTo>
                    <a:lnTo>
                      <a:pt x="316" y="65"/>
                    </a:lnTo>
                    <a:lnTo>
                      <a:pt x="320" y="65"/>
                    </a:lnTo>
                    <a:lnTo>
                      <a:pt x="321" y="68"/>
                    </a:lnTo>
                    <a:lnTo>
                      <a:pt x="325" y="68"/>
                    </a:lnTo>
                    <a:lnTo>
                      <a:pt x="325" y="69"/>
                    </a:lnTo>
                    <a:lnTo>
                      <a:pt x="328" y="69"/>
                    </a:lnTo>
                    <a:lnTo>
                      <a:pt x="330" y="73"/>
                    </a:lnTo>
                    <a:lnTo>
                      <a:pt x="333" y="73"/>
                    </a:lnTo>
                    <a:lnTo>
                      <a:pt x="333" y="74"/>
                    </a:lnTo>
                    <a:lnTo>
                      <a:pt x="337" y="74"/>
                    </a:lnTo>
                    <a:lnTo>
                      <a:pt x="337" y="76"/>
                    </a:lnTo>
                    <a:lnTo>
                      <a:pt x="340" y="76"/>
                    </a:lnTo>
                    <a:lnTo>
                      <a:pt x="342" y="79"/>
                    </a:lnTo>
                    <a:lnTo>
                      <a:pt x="345" y="79"/>
                    </a:lnTo>
                    <a:lnTo>
                      <a:pt x="345" y="80"/>
                    </a:lnTo>
                    <a:lnTo>
                      <a:pt x="349" y="80"/>
                    </a:lnTo>
                    <a:lnTo>
                      <a:pt x="350" y="84"/>
                    </a:lnTo>
                    <a:lnTo>
                      <a:pt x="354" y="84"/>
                    </a:lnTo>
                    <a:lnTo>
                      <a:pt x="354" y="85"/>
                    </a:lnTo>
                    <a:lnTo>
                      <a:pt x="357" y="85"/>
                    </a:lnTo>
                    <a:lnTo>
                      <a:pt x="357" y="87"/>
                    </a:lnTo>
                    <a:lnTo>
                      <a:pt x="361" y="87"/>
                    </a:lnTo>
                    <a:lnTo>
                      <a:pt x="362" y="90"/>
                    </a:lnTo>
                    <a:lnTo>
                      <a:pt x="366" y="90"/>
                    </a:lnTo>
                    <a:lnTo>
                      <a:pt x="366" y="91"/>
                    </a:lnTo>
                    <a:lnTo>
                      <a:pt x="369" y="91"/>
                    </a:lnTo>
                    <a:lnTo>
                      <a:pt x="371" y="95"/>
                    </a:lnTo>
                    <a:lnTo>
                      <a:pt x="374" y="95"/>
                    </a:lnTo>
                    <a:lnTo>
                      <a:pt x="374" y="96"/>
                    </a:lnTo>
                    <a:lnTo>
                      <a:pt x="378" y="96"/>
                    </a:lnTo>
                    <a:lnTo>
                      <a:pt x="378" y="98"/>
                    </a:lnTo>
                    <a:lnTo>
                      <a:pt x="381" y="98"/>
                    </a:lnTo>
                    <a:lnTo>
                      <a:pt x="383" y="101"/>
                    </a:lnTo>
                    <a:lnTo>
                      <a:pt x="386" y="101"/>
                    </a:lnTo>
                    <a:lnTo>
                      <a:pt x="386" y="103"/>
                    </a:lnTo>
                    <a:lnTo>
                      <a:pt x="390" y="103"/>
                    </a:lnTo>
                    <a:lnTo>
                      <a:pt x="390" y="104"/>
                    </a:lnTo>
                    <a:lnTo>
                      <a:pt x="393" y="104"/>
                    </a:lnTo>
                    <a:lnTo>
                      <a:pt x="393" y="314"/>
                    </a:lnTo>
                    <a:lnTo>
                      <a:pt x="383" y="319"/>
                    </a:lnTo>
                    <a:lnTo>
                      <a:pt x="383" y="320"/>
                    </a:lnTo>
                    <a:lnTo>
                      <a:pt x="376" y="322"/>
                    </a:lnTo>
                    <a:lnTo>
                      <a:pt x="376" y="323"/>
                    </a:lnTo>
                    <a:lnTo>
                      <a:pt x="366" y="328"/>
                    </a:lnTo>
                    <a:lnTo>
                      <a:pt x="366" y="330"/>
                    </a:lnTo>
                    <a:lnTo>
                      <a:pt x="359" y="331"/>
                    </a:lnTo>
                    <a:lnTo>
                      <a:pt x="359" y="333"/>
                    </a:lnTo>
                    <a:lnTo>
                      <a:pt x="345" y="339"/>
                    </a:lnTo>
                    <a:lnTo>
                      <a:pt x="345" y="341"/>
                    </a:lnTo>
                    <a:lnTo>
                      <a:pt x="338" y="342"/>
                    </a:lnTo>
                    <a:lnTo>
                      <a:pt x="338" y="344"/>
                    </a:lnTo>
                    <a:lnTo>
                      <a:pt x="328" y="349"/>
                    </a:lnTo>
                    <a:lnTo>
                      <a:pt x="328" y="350"/>
                    </a:lnTo>
                    <a:lnTo>
                      <a:pt x="321" y="352"/>
                    </a:lnTo>
                    <a:lnTo>
                      <a:pt x="321" y="353"/>
                    </a:lnTo>
                    <a:lnTo>
                      <a:pt x="308" y="360"/>
                    </a:lnTo>
                    <a:lnTo>
                      <a:pt x="308" y="361"/>
                    </a:lnTo>
                    <a:lnTo>
                      <a:pt x="301" y="363"/>
                    </a:lnTo>
                    <a:lnTo>
                      <a:pt x="301" y="364"/>
                    </a:lnTo>
                    <a:lnTo>
                      <a:pt x="291" y="369"/>
                    </a:lnTo>
                    <a:lnTo>
                      <a:pt x="291" y="371"/>
                    </a:lnTo>
                    <a:lnTo>
                      <a:pt x="284" y="372"/>
                    </a:lnTo>
                    <a:lnTo>
                      <a:pt x="284" y="374"/>
                    </a:lnTo>
                    <a:lnTo>
                      <a:pt x="270" y="380"/>
                    </a:lnTo>
                    <a:lnTo>
                      <a:pt x="270" y="382"/>
                    </a:lnTo>
                    <a:lnTo>
                      <a:pt x="263" y="383"/>
                    </a:lnTo>
                    <a:lnTo>
                      <a:pt x="263" y="385"/>
                    </a:lnTo>
                    <a:lnTo>
                      <a:pt x="253" y="390"/>
                    </a:lnTo>
                    <a:lnTo>
                      <a:pt x="253" y="391"/>
                    </a:lnTo>
                    <a:lnTo>
                      <a:pt x="246" y="393"/>
                    </a:lnTo>
                    <a:lnTo>
                      <a:pt x="246" y="394"/>
                    </a:lnTo>
                    <a:lnTo>
                      <a:pt x="232" y="401"/>
                    </a:lnTo>
                    <a:lnTo>
                      <a:pt x="232" y="402"/>
                    </a:lnTo>
                    <a:lnTo>
                      <a:pt x="226" y="404"/>
                    </a:lnTo>
                    <a:lnTo>
                      <a:pt x="226" y="405"/>
                    </a:lnTo>
                    <a:lnTo>
                      <a:pt x="215" y="410"/>
                    </a:lnTo>
                    <a:lnTo>
                      <a:pt x="215" y="412"/>
                    </a:lnTo>
                    <a:lnTo>
                      <a:pt x="209" y="413"/>
                    </a:lnTo>
                    <a:lnTo>
                      <a:pt x="209" y="415"/>
                    </a:lnTo>
                    <a:lnTo>
                      <a:pt x="198" y="420"/>
                    </a:lnTo>
                    <a:lnTo>
                      <a:pt x="195" y="420"/>
                    </a:lnTo>
                    <a:lnTo>
                      <a:pt x="195" y="418"/>
                    </a:lnTo>
                    <a:lnTo>
                      <a:pt x="191" y="418"/>
                    </a:lnTo>
                    <a:lnTo>
                      <a:pt x="191" y="416"/>
                    </a:lnTo>
                    <a:lnTo>
                      <a:pt x="188" y="416"/>
                    </a:lnTo>
                    <a:lnTo>
                      <a:pt x="186" y="413"/>
                    </a:lnTo>
                    <a:lnTo>
                      <a:pt x="183" y="413"/>
                    </a:lnTo>
                    <a:lnTo>
                      <a:pt x="183" y="412"/>
                    </a:lnTo>
                    <a:lnTo>
                      <a:pt x="179" y="412"/>
                    </a:lnTo>
                    <a:lnTo>
                      <a:pt x="178" y="409"/>
                    </a:lnTo>
                    <a:lnTo>
                      <a:pt x="174" y="409"/>
                    </a:lnTo>
                    <a:lnTo>
                      <a:pt x="174" y="407"/>
                    </a:lnTo>
                    <a:lnTo>
                      <a:pt x="171" y="407"/>
                    </a:lnTo>
                    <a:lnTo>
                      <a:pt x="171" y="405"/>
                    </a:lnTo>
                    <a:lnTo>
                      <a:pt x="167" y="405"/>
                    </a:lnTo>
                    <a:lnTo>
                      <a:pt x="166" y="402"/>
                    </a:lnTo>
                    <a:lnTo>
                      <a:pt x="162" y="402"/>
                    </a:lnTo>
                    <a:lnTo>
                      <a:pt x="162" y="401"/>
                    </a:lnTo>
                    <a:lnTo>
                      <a:pt x="159" y="401"/>
                    </a:lnTo>
                    <a:lnTo>
                      <a:pt x="157" y="397"/>
                    </a:lnTo>
                    <a:lnTo>
                      <a:pt x="154" y="397"/>
                    </a:lnTo>
                    <a:lnTo>
                      <a:pt x="154" y="396"/>
                    </a:lnTo>
                    <a:lnTo>
                      <a:pt x="150" y="396"/>
                    </a:lnTo>
                    <a:lnTo>
                      <a:pt x="149" y="393"/>
                    </a:lnTo>
                    <a:lnTo>
                      <a:pt x="145" y="393"/>
                    </a:lnTo>
                    <a:lnTo>
                      <a:pt x="145" y="391"/>
                    </a:lnTo>
                    <a:lnTo>
                      <a:pt x="142" y="391"/>
                    </a:lnTo>
                    <a:lnTo>
                      <a:pt x="142" y="390"/>
                    </a:lnTo>
                    <a:lnTo>
                      <a:pt x="138" y="390"/>
                    </a:lnTo>
                    <a:lnTo>
                      <a:pt x="137" y="386"/>
                    </a:lnTo>
                    <a:lnTo>
                      <a:pt x="133" y="386"/>
                    </a:lnTo>
                    <a:lnTo>
                      <a:pt x="133" y="385"/>
                    </a:lnTo>
                    <a:lnTo>
                      <a:pt x="130" y="385"/>
                    </a:lnTo>
                    <a:lnTo>
                      <a:pt x="128" y="382"/>
                    </a:lnTo>
                    <a:lnTo>
                      <a:pt x="125" y="382"/>
                    </a:lnTo>
                    <a:lnTo>
                      <a:pt x="125" y="380"/>
                    </a:lnTo>
                    <a:lnTo>
                      <a:pt x="121" y="380"/>
                    </a:lnTo>
                    <a:lnTo>
                      <a:pt x="121" y="379"/>
                    </a:lnTo>
                    <a:lnTo>
                      <a:pt x="118" y="379"/>
                    </a:lnTo>
                    <a:lnTo>
                      <a:pt x="116" y="375"/>
                    </a:lnTo>
                    <a:lnTo>
                      <a:pt x="113" y="375"/>
                    </a:lnTo>
                    <a:lnTo>
                      <a:pt x="113" y="374"/>
                    </a:lnTo>
                    <a:lnTo>
                      <a:pt x="109" y="374"/>
                    </a:lnTo>
                    <a:lnTo>
                      <a:pt x="108" y="371"/>
                    </a:lnTo>
                    <a:lnTo>
                      <a:pt x="104" y="371"/>
                    </a:lnTo>
                    <a:lnTo>
                      <a:pt x="104" y="369"/>
                    </a:lnTo>
                    <a:lnTo>
                      <a:pt x="101" y="369"/>
                    </a:lnTo>
                    <a:lnTo>
                      <a:pt x="99" y="366"/>
                    </a:lnTo>
                    <a:lnTo>
                      <a:pt x="96" y="366"/>
                    </a:lnTo>
                    <a:lnTo>
                      <a:pt x="96" y="364"/>
                    </a:lnTo>
                    <a:lnTo>
                      <a:pt x="92" y="364"/>
                    </a:lnTo>
                    <a:lnTo>
                      <a:pt x="92" y="363"/>
                    </a:lnTo>
                    <a:lnTo>
                      <a:pt x="89" y="363"/>
                    </a:lnTo>
                    <a:lnTo>
                      <a:pt x="87" y="360"/>
                    </a:lnTo>
                    <a:lnTo>
                      <a:pt x="84" y="360"/>
                    </a:lnTo>
                    <a:lnTo>
                      <a:pt x="84" y="358"/>
                    </a:lnTo>
                    <a:lnTo>
                      <a:pt x="80" y="358"/>
                    </a:lnTo>
                    <a:lnTo>
                      <a:pt x="79" y="355"/>
                    </a:lnTo>
                    <a:lnTo>
                      <a:pt x="75" y="355"/>
                    </a:lnTo>
                    <a:lnTo>
                      <a:pt x="75" y="353"/>
                    </a:lnTo>
                    <a:lnTo>
                      <a:pt x="72" y="353"/>
                    </a:lnTo>
                    <a:lnTo>
                      <a:pt x="72" y="352"/>
                    </a:lnTo>
                    <a:lnTo>
                      <a:pt x="68" y="352"/>
                    </a:lnTo>
                    <a:lnTo>
                      <a:pt x="67" y="349"/>
                    </a:lnTo>
                    <a:lnTo>
                      <a:pt x="63" y="349"/>
                    </a:lnTo>
                    <a:lnTo>
                      <a:pt x="63" y="347"/>
                    </a:lnTo>
                    <a:lnTo>
                      <a:pt x="60" y="347"/>
                    </a:lnTo>
                    <a:lnTo>
                      <a:pt x="58" y="344"/>
                    </a:lnTo>
                    <a:lnTo>
                      <a:pt x="55" y="344"/>
                    </a:lnTo>
                    <a:lnTo>
                      <a:pt x="55" y="342"/>
                    </a:lnTo>
                    <a:lnTo>
                      <a:pt x="51" y="342"/>
                    </a:lnTo>
                    <a:lnTo>
                      <a:pt x="50" y="339"/>
                    </a:lnTo>
                    <a:lnTo>
                      <a:pt x="46" y="339"/>
                    </a:lnTo>
                    <a:lnTo>
                      <a:pt x="46" y="338"/>
                    </a:lnTo>
                    <a:lnTo>
                      <a:pt x="43" y="338"/>
                    </a:lnTo>
                    <a:lnTo>
                      <a:pt x="43" y="336"/>
                    </a:lnTo>
                    <a:lnTo>
                      <a:pt x="39" y="336"/>
                    </a:lnTo>
                    <a:lnTo>
                      <a:pt x="38" y="333"/>
                    </a:lnTo>
                    <a:lnTo>
                      <a:pt x="34" y="333"/>
                    </a:lnTo>
                    <a:lnTo>
                      <a:pt x="34" y="331"/>
                    </a:lnTo>
                    <a:lnTo>
                      <a:pt x="31" y="331"/>
                    </a:lnTo>
                    <a:lnTo>
                      <a:pt x="29" y="328"/>
                    </a:lnTo>
                    <a:lnTo>
                      <a:pt x="26" y="328"/>
                    </a:lnTo>
                    <a:lnTo>
                      <a:pt x="26" y="326"/>
                    </a:lnTo>
                    <a:lnTo>
                      <a:pt x="22" y="326"/>
                    </a:lnTo>
                    <a:lnTo>
                      <a:pt x="22" y="325"/>
                    </a:lnTo>
                    <a:lnTo>
                      <a:pt x="19" y="325"/>
                    </a:lnTo>
                    <a:lnTo>
                      <a:pt x="17" y="322"/>
                    </a:lnTo>
                    <a:lnTo>
                      <a:pt x="14" y="322"/>
                    </a:lnTo>
                    <a:lnTo>
                      <a:pt x="14" y="320"/>
                    </a:lnTo>
                    <a:lnTo>
                      <a:pt x="10" y="320"/>
                    </a:lnTo>
                    <a:lnTo>
                      <a:pt x="9" y="317"/>
                    </a:lnTo>
                    <a:lnTo>
                      <a:pt x="5" y="317"/>
                    </a:lnTo>
                    <a:lnTo>
                      <a:pt x="5" y="315"/>
                    </a:lnTo>
                    <a:lnTo>
                      <a:pt x="2" y="315"/>
                    </a:lnTo>
                    <a:lnTo>
                      <a:pt x="2" y="314"/>
                    </a:lnTo>
                    <a:lnTo>
                      <a:pt x="0" y="314"/>
                    </a:lnTo>
                    <a:lnTo>
                      <a:pt x="0" y="104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602" name="Freeform 602"/>
              <p:cNvSpPr>
                <a:spLocks/>
              </p:cNvSpPr>
              <p:nvPr/>
            </p:nvSpPr>
            <p:spPr bwMode="auto">
              <a:xfrm>
                <a:off x="3026" y="1662"/>
                <a:ext cx="103" cy="95"/>
              </a:xfrm>
              <a:custGeom>
                <a:avLst/>
                <a:gdLst>
                  <a:gd name="T0" fmla="*/ 101 w 103"/>
                  <a:gd name="T1" fmla="*/ 0 h 95"/>
                  <a:gd name="T2" fmla="*/ 101 w 103"/>
                  <a:gd name="T3" fmla="*/ 2 h 95"/>
                  <a:gd name="T4" fmla="*/ 87 w 103"/>
                  <a:gd name="T5" fmla="*/ 8 h 95"/>
                  <a:gd name="T6" fmla="*/ 87 w 103"/>
                  <a:gd name="T7" fmla="*/ 10 h 95"/>
                  <a:gd name="T8" fmla="*/ 84 w 103"/>
                  <a:gd name="T9" fmla="*/ 10 h 95"/>
                  <a:gd name="T10" fmla="*/ 84 w 103"/>
                  <a:gd name="T11" fmla="*/ 11 h 95"/>
                  <a:gd name="T12" fmla="*/ 0 w 103"/>
                  <a:gd name="T13" fmla="*/ 87 h 95"/>
                  <a:gd name="T14" fmla="*/ 0 w 103"/>
                  <a:gd name="T15" fmla="*/ 95 h 95"/>
                  <a:gd name="T16" fmla="*/ 103 w 103"/>
                  <a:gd name="T17" fmla="*/ 0 h 95"/>
                  <a:gd name="T18" fmla="*/ 101 w 103"/>
                  <a:gd name="T19" fmla="*/ 0 h 95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03"/>
                  <a:gd name="T31" fmla="*/ 0 h 95"/>
                  <a:gd name="T32" fmla="*/ 103 w 103"/>
                  <a:gd name="T33" fmla="*/ 95 h 95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03" h="95">
                    <a:moveTo>
                      <a:pt x="101" y="0"/>
                    </a:moveTo>
                    <a:lnTo>
                      <a:pt x="101" y="2"/>
                    </a:lnTo>
                    <a:lnTo>
                      <a:pt x="87" y="8"/>
                    </a:lnTo>
                    <a:lnTo>
                      <a:pt x="87" y="10"/>
                    </a:lnTo>
                    <a:lnTo>
                      <a:pt x="84" y="10"/>
                    </a:lnTo>
                    <a:lnTo>
                      <a:pt x="84" y="11"/>
                    </a:lnTo>
                    <a:lnTo>
                      <a:pt x="0" y="87"/>
                    </a:lnTo>
                    <a:lnTo>
                      <a:pt x="0" y="95"/>
                    </a:lnTo>
                    <a:lnTo>
                      <a:pt x="103" y="0"/>
                    </a:lnTo>
                    <a:lnTo>
                      <a:pt x="101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603" name="Freeform 603"/>
              <p:cNvSpPr>
                <a:spLocks/>
              </p:cNvSpPr>
              <p:nvPr/>
            </p:nvSpPr>
            <p:spPr bwMode="auto">
              <a:xfrm>
                <a:off x="3026" y="1614"/>
                <a:ext cx="205" cy="190"/>
              </a:xfrm>
              <a:custGeom>
                <a:avLst/>
                <a:gdLst>
                  <a:gd name="T0" fmla="*/ 198 w 205"/>
                  <a:gd name="T1" fmla="*/ 0 h 190"/>
                  <a:gd name="T2" fmla="*/ 198 w 205"/>
                  <a:gd name="T3" fmla="*/ 1 h 190"/>
                  <a:gd name="T4" fmla="*/ 0 w 205"/>
                  <a:gd name="T5" fmla="*/ 183 h 190"/>
                  <a:gd name="T6" fmla="*/ 0 w 205"/>
                  <a:gd name="T7" fmla="*/ 190 h 190"/>
                  <a:gd name="T8" fmla="*/ 205 w 205"/>
                  <a:gd name="T9" fmla="*/ 1 h 190"/>
                  <a:gd name="T10" fmla="*/ 202 w 205"/>
                  <a:gd name="T11" fmla="*/ 1 h 190"/>
                  <a:gd name="T12" fmla="*/ 202 w 205"/>
                  <a:gd name="T13" fmla="*/ 0 h 190"/>
                  <a:gd name="T14" fmla="*/ 198 w 205"/>
                  <a:gd name="T15" fmla="*/ 0 h 19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05"/>
                  <a:gd name="T25" fmla="*/ 0 h 190"/>
                  <a:gd name="T26" fmla="*/ 205 w 205"/>
                  <a:gd name="T27" fmla="*/ 190 h 19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05" h="190">
                    <a:moveTo>
                      <a:pt x="198" y="0"/>
                    </a:moveTo>
                    <a:lnTo>
                      <a:pt x="198" y="1"/>
                    </a:lnTo>
                    <a:lnTo>
                      <a:pt x="0" y="183"/>
                    </a:lnTo>
                    <a:lnTo>
                      <a:pt x="0" y="190"/>
                    </a:lnTo>
                    <a:lnTo>
                      <a:pt x="205" y="1"/>
                    </a:lnTo>
                    <a:lnTo>
                      <a:pt x="202" y="1"/>
                    </a:lnTo>
                    <a:lnTo>
                      <a:pt x="202" y="0"/>
                    </a:lnTo>
                    <a:lnTo>
                      <a:pt x="198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604" name="Freeform 604"/>
              <p:cNvSpPr>
                <a:spLocks/>
              </p:cNvSpPr>
              <p:nvPr/>
            </p:nvSpPr>
            <p:spPr bwMode="auto">
              <a:xfrm>
                <a:off x="3026" y="1631"/>
                <a:ext cx="236" cy="219"/>
              </a:xfrm>
              <a:custGeom>
                <a:avLst/>
                <a:gdLst>
                  <a:gd name="T0" fmla="*/ 229 w 236"/>
                  <a:gd name="T1" fmla="*/ 0 h 219"/>
                  <a:gd name="T2" fmla="*/ 229 w 236"/>
                  <a:gd name="T3" fmla="*/ 1 h 219"/>
                  <a:gd name="T4" fmla="*/ 0 w 236"/>
                  <a:gd name="T5" fmla="*/ 211 h 219"/>
                  <a:gd name="T6" fmla="*/ 0 w 236"/>
                  <a:gd name="T7" fmla="*/ 219 h 219"/>
                  <a:gd name="T8" fmla="*/ 236 w 236"/>
                  <a:gd name="T9" fmla="*/ 3 h 219"/>
                  <a:gd name="T10" fmla="*/ 234 w 236"/>
                  <a:gd name="T11" fmla="*/ 0 h 219"/>
                  <a:gd name="T12" fmla="*/ 229 w 236"/>
                  <a:gd name="T13" fmla="*/ 0 h 21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36"/>
                  <a:gd name="T22" fmla="*/ 0 h 219"/>
                  <a:gd name="T23" fmla="*/ 236 w 236"/>
                  <a:gd name="T24" fmla="*/ 219 h 219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36" h="219">
                    <a:moveTo>
                      <a:pt x="229" y="0"/>
                    </a:moveTo>
                    <a:lnTo>
                      <a:pt x="229" y="1"/>
                    </a:lnTo>
                    <a:lnTo>
                      <a:pt x="0" y="211"/>
                    </a:lnTo>
                    <a:lnTo>
                      <a:pt x="0" y="219"/>
                    </a:lnTo>
                    <a:lnTo>
                      <a:pt x="236" y="3"/>
                    </a:lnTo>
                    <a:lnTo>
                      <a:pt x="234" y="0"/>
                    </a:lnTo>
                    <a:lnTo>
                      <a:pt x="229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605" name="Freeform 605"/>
              <p:cNvSpPr>
                <a:spLocks/>
              </p:cNvSpPr>
              <p:nvPr/>
            </p:nvSpPr>
            <p:spPr bwMode="auto">
              <a:xfrm>
                <a:off x="3026" y="1648"/>
                <a:ext cx="268" cy="249"/>
              </a:xfrm>
              <a:custGeom>
                <a:avLst/>
                <a:gdLst>
                  <a:gd name="T0" fmla="*/ 261 w 268"/>
                  <a:gd name="T1" fmla="*/ 0 h 249"/>
                  <a:gd name="T2" fmla="*/ 261 w 268"/>
                  <a:gd name="T3" fmla="*/ 2 h 249"/>
                  <a:gd name="T4" fmla="*/ 0 w 268"/>
                  <a:gd name="T5" fmla="*/ 242 h 249"/>
                  <a:gd name="T6" fmla="*/ 0 w 268"/>
                  <a:gd name="T7" fmla="*/ 249 h 249"/>
                  <a:gd name="T8" fmla="*/ 268 w 268"/>
                  <a:gd name="T9" fmla="*/ 3 h 249"/>
                  <a:gd name="T10" fmla="*/ 267 w 268"/>
                  <a:gd name="T11" fmla="*/ 0 h 249"/>
                  <a:gd name="T12" fmla="*/ 261 w 268"/>
                  <a:gd name="T13" fmla="*/ 0 h 24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68"/>
                  <a:gd name="T22" fmla="*/ 0 h 249"/>
                  <a:gd name="T23" fmla="*/ 268 w 268"/>
                  <a:gd name="T24" fmla="*/ 249 h 249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68" h="249">
                    <a:moveTo>
                      <a:pt x="261" y="0"/>
                    </a:moveTo>
                    <a:lnTo>
                      <a:pt x="261" y="2"/>
                    </a:lnTo>
                    <a:lnTo>
                      <a:pt x="0" y="242"/>
                    </a:lnTo>
                    <a:lnTo>
                      <a:pt x="0" y="249"/>
                    </a:lnTo>
                    <a:lnTo>
                      <a:pt x="268" y="3"/>
                    </a:lnTo>
                    <a:lnTo>
                      <a:pt x="267" y="0"/>
                    </a:lnTo>
                    <a:lnTo>
                      <a:pt x="261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606" name="Freeform 606"/>
              <p:cNvSpPr>
                <a:spLocks/>
              </p:cNvSpPr>
              <p:nvPr/>
            </p:nvSpPr>
            <p:spPr bwMode="auto">
              <a:xfrm>
                <a:off x="3035" y="1666"/>
                <a:ext cx="292" cy="266"/>
              </a:xfrm>
              <a:custGeom>
                <a:avLst/>
                <a:gdLst>
                  <a:gd name="T0" fmla="*/ 285 w 292"/>
                  <a:gd name="T1" fmla="*/ 0 h 266"/>
                  <a:gd name="T2" fmla="*/ 285 w 292"/>
                  <a:gd name="T3" fmla="*/ 1 h 266"/>
                  <a:gd name="T4" fmla="*/ 0 w 292"/>
                  <a:gd name="T5" fmla="*/ 263 h 266"/>
                  <a:gd name="T6" fmla="*/ 1 w 292"/>
                  <a:gd name="T7" fmla="*/ 266 h 266"/>
                  <a:gd name="T8" fmla="*/ 6 w 292"/>
                  <a:gd name="T9" fmla="*/ 266 h 266"/>
                  <a:gd name="T10" fmla="*/ 6 w 292"/>
                  <a:gd name="T11" fmla="*/ 265 h 266"/>
                  <a:gd name="T12" fmla="*/ 292 w 292"/>
                  <a:gd name="T13" fmla="*/ 3 h 266"/>
                  <a:gd name="T14" fmla="*/ 290 w 292"/>
                  <a:gd name="T15" fmla="*/ 0 h 266"/>
                  <a:gd name="T16" fmla="*/ 285 w 292"/>
                  <a:gd name="T17" fmla="*/ 0 h 26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2"/>
                  <a:gd name="T28" fmla="*/ 0 h 266"/>
                  <a:gd name="T29" fmla="*/ 292 w 292"/>
                  <a:gd name="T30" fmla="*/ 266 h 26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2" h="266">
                    <a:moveTo>
                      <a:pt x="285" y="0"/>
                    </a:moveTo>
                    <a:lnTo>
                      <a:pt x="285" y="1"/>
                    </a:lnTo>
                    <a:lnTo>
                      <a:pt x="0" y="263"/>
                    </a:lnTo>
                    <a:lnTo>
                      <a:pt x="1" y="266"/>
                    </a:lnTo>
                    <a:lnTo>
                      <a:pt x="6" y="266"/>
                    </a:lnTo>
                    <a:lnTo>
                      <a:pt x="6" y="265"/>
                    </a:lnTo>
                    <a:lnTo>
                      <a:pt x="292" y="3"/>
                    </a:lnTo>
                    <a:lnTo>
                      <a:pt x="290" y="0"/>
                    </a:lnTo>
                    <a:lnTo>
                      <a:pt x="285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607" name="Freeform 607"/>
              <p:cNvSpPr>
                <a:spLocks/>
              </p:cNvSpPr>
              <p:nvPr/>
            </p:nvSpPr>
            <p:spPr bwMode="auto">
              <a:xfrm>
                <a:off x="3067" y="1683"/>
                <a:ext cx="292" cy="267"/>
              </a:xfrm>
              <a:custGeom>
                <a:avLst/>
                <a:gdLst>
                  <a:gd name="T0" fmla="*/ 285 w 292"/>
                  <a:gd name="T1" fmla="*/ 0 h 267"/>
                  <a:gd name="T2" fmla="*/ 285 w 292"/>
                  <a:gd name="T3" fmla="*/ 2 h 267"/>
                  <a:gd name="T4" fmla="*/ 0 w 292"/>
                  <a:gd name="T5" fmla="*/ 263 h 267"/>
                  <a:gd name="T6" fmla="*/ 2 w 292"/>
                  <a:gd name="T7" fmla="*/ 267 h 267"/>
                  <a:gd name="T8" fmla="*/ 7 w 292"/>
                  <a:gd name="T9" fmla="*/ 267 h 267"/>
                  <a:gd name="T10" fmla="*/ 7 w 292"/>
                  <a:gd name="T11" fmla="*/ 265 h 267"/>
                  <a:gd name="T12" fmla="*/ 292 w 292"/>
                  <a:gd name="T13" fmla="*/ 2 h 267"/>
                  <a:gd name="T14" fmla="*/ 289 w 292"/>
                  <a:gd name="T15" fmla="*/ 2 h 267"/>
                  <a:gd name="T16" fmla="*/ 289 w 292"/>
                  <a:gd name="T17" fmla="*/ 0 h 267"/>
                  <a:gd name="T18" fmla="*/ 285 w 292"/>
                  <a:gd name="T19" fmla="*/ 0 h 267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92"/>
                  <a:gd name="T31" fmla="*/ 0 h 267"/>
                  <a:gd name="T32" fmla="*/ 292 w 292"/>
                  <a:gd name="T33" fmla="*/ 267 h 267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92" h="267">
                    <a:moveTo>
                      <a:pt x="285" y="0"/>
                    </a:moveTo>
                    <a:lnTo>
                      <a:pt x="285" y="2"/>
                    </a:lnTo>
                    <a:lnTo>
                      <a:pt x="0" y="263"/>
                    </a:lnTo>
                    <a:lnTo>
                      <a:pt x="2" y="267"/>
                    </a:lnTo>
                    <a:lnTo>
                      <a:pt x="7" y="267"/>
                    </a:lnTo>
                    <a:lnTo>
                      <a:pt x="7" y="265"/>
                    </a:lnTo>
                    <a:lnTo>
                      <a:pt x="292" y="2"/>
                    </a:lnTo>
                    <a:lnTo>
                      <a:pt x="289" y="2"/>
                    </a:lnTo>
                    <a:lnTo>
                      <a:pt x="289" y="0"/>
                    </a:lnTo>
                    <a:lnTo>
                      <a:pt x="285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608" name="Freeform 608"/>
              <p:cNvSpPr>
                <a:spLocks/>
              </p:cNvSpPr>
              <p:nvPr/>
            </p:nvSpPr>
            <p:spPr bwMode="auto">
              <a:xfrm>
                <a:off x="3100" y="1700"/>
                <a:ext cx="292" cy="267"/>
              </a:xfrm>
              <a:custGeom>
                <a:avLst/>
                <a:gdLst>
                  <a:gd name="T0" fmla="*/ 285 w 292"/>
                  <a:gd name="T1" fmla="*/ 0 h 267"/>
                  <a:gd name="T2" fmla="*/ 285 w 292"/>
                  <a:gd name="T3" fmla="*/ 2 h 267"/>
                  <a:gd name="T4" fmla="*/ 0 w 292"/>
                  <a:gd name="T5" fmla="*/ 264 h 267"/>
                  <a:gd name="T6" fmla="*/ 1 w 292"/>
                  <a:gd name="T7" fmla="*/ 267 h 267"/>
                  <a:gd name="T8" fmla="*/ 6 w 292"/>
                  <a:gd name="T9" fmla="*/ 267 h 267"/>
                  <a:gd name="T10" fmla="*/ 6 w 292"/>
                  <a:gd name="T11" fmla="*/ 265 h 267"/>
                  <a:gd name="T12" fmla="*/ 292 w 292"/>
                  <a:gd name="T13" fmla="*/ 2 h 267"/>
                  <a:gd name="T14" fmla="*/ 288 w 292"/>
                  <a:gd name="T15" fmla="*/ 2 h 267"/>
                  <a:gd name="T16" fmla="*/ 288 w 292"/>
                  <a:gd name="T17" fmla="*/ 0 h 267"/>
                  <a:gd name="T18" fmla="*/ 285 w 292"/>
                  <a:gd name="T19" fmla="*/ 0 h 267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92"/>
                  <a:gd name="T31" fmla="*/ 0 h 267"/>
                  <a:gd name="T32" fmla="*/ 292 w 292"/>
                  <a:gd name="T33" fmla="*/ 267 h 267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92" h="267">
                    <a:moveTo>
                      <a:pt x="285" y="0"/>
                    </a:moveTo>
                    <a:lnTo>
                      <a:pt x="285" y="2"/>
                    </a:lnTo>
                    <a:lnTo>
                      <a:pt x="0" y="264"/>
                    </a:lnTo>
                    <a:lnTo>
                      <a:pt x="1" y="267"/>
                    </a:lnTo>
                    <a:lnTo>
                      <a:pt x="6" y="267"/>
                    </a:lnTo>
                    <a:lnTo>
                      <a:pt x="6" y="265"/>
                    </a:lnTo>
                    <a:lnTo>
                      <a:pt x="292" y="2"/>
                    </a:lnTo>
                    <a:lnTo>
                      <a:pt x="288" y="2"/>
                    </a:lnTo>
                    <a:lnTo>
                      <a:pt x="288" y="0"/>
                    </a:lnTo>
                    <a:lnTo>
                      <a:pt x="285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609" name="Freeform 609"/>
              <p:cNvSpPr>
                <a:spLocks/>
              </p:cNvSpPr>
              <p:nvPr/>
            </p:nvSpPr>
            <p:spPr bwMode="auto">
              <a:xfrm>
                <a:off x="3130" y="1716"/>
                <a:ext cx="289" cy="268"/>
              </a:xfrm>
              <a:custGeom>
                <a:avLst/>
                <a:gdLst>
                  <a:gd name="T0" fmla="*/ 287 w 289"/>
                  <a:gd name="T1" fmla="*/ 0 h 268"/>
                  <a:gd name="T2" fmla="*/ 287 w 289"/>
                  <a:gd name="T3" fmla="*/ 2 h 268"/>
                  <a:gd name="T4" fmla="*/ 0 w 289"/>
                  <a:gd name="T5" fmla="*/ 267 h 268"/>
                  <a:gd name="T6" fmla="*/ 4 w 289"/>
                  <a:gd name="T7" fmla="*/ 267 h 268"/>
                  <a:gd name="T8" fmla="*/ 4 w 289"/>
                  <a:gd name="T9" fmla="*/ 268 h 268"/>
                  <a:gd name="T10" fmla="*/ 7 w 289"/>
                  <a:gd name="T11" fmla="*/ 268 h 268"/>
                  <a:gd name="T12" fmla="*/ 7 w 289"/>
                  <a:gd name="T13" fmla="*/ 267 h 268"/>
                  <a:gd name="T14" fmla="*/ 289 w 289"/>
                  <a:gd name="T15" fmla="*/ 8 h 268"/>
                  <a:gd name="T16" fmla="*/ 289 w 289"/>
                  <a:gd name="T17" fmla="*/ 0 h 268"/>
                  <a:gd name="T18" fmla="*/ 287 w 289"/>
                  <a:gd name="T19" fmla="*/ 0 h 268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89"/>
                  <a:gd name="T31" fmla="*/ 0 h 268"/>
                  <a:gd name="T32" fmla="*/ 289 w 289"/>
                  <a:gd name="T33" fmla="*/ 268 h 268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89" h="268">
                    <a:moveTo>
                      <a:pt x="287" y="0"/>
                    </a:moveTo>
                    <a:lnTo>
                      <a:pt x="287" y="2"/>
                    </a:lnTo>
                    <a:lnTo>
                      <a:pt x="0" y="267"/>
                    </a:lnTo>
                    <a:lnTo>
                      <a:pt x="4" y="267"/>
                    </a:lnTo>
                    <a:lnTo>
                      <a:pt x="4" y="268"/>
                    </a:lnTo>
                    <a:lnTo>
                      <a:pt x="7" y="268"/>
                    </a:lnTo>
                    <a:lnTo>
                      <a:pt x="7" y="267"/>
                    </a:lnTo>
                    <a:lnTo>
                      <a:pt x="289" y="8"/>
                    </a:lnTo>
                    <a:lnTo>
                      <a:pt x="289" y="0"/>
                    </a:lnTo>
                    <a:lnTo>
                      <a:pt x="287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610" name="Freeform 610"/>
              <p:cNvSpPr>
                <a:spLocks/>
              </p:cNvSpPr>
              <p:nvPr/>
            </p:nvSpPr>
            <p:spPr bwMode="auto">
              <a:xfrm>
                <a:off x="3163" y="1763"/>
                <a:ext cx="256" cy="239"/>
              </a:xfrm>
              <a:custGeom>
                <a:avLst/>
                <a:gdLst>
                  <a:gd name="T0" fmla="*/ 254 w 256"/>
                  <a:gd name="T1" fmla="*/ 0 h 239"/>
                  <a:gd name="T2" fmla="*/ 254 w 256"/>
                  <a:gd name="T3" fmla="*/ 2 h 239"/>
                  <a:gd name="T4" fmla="*/ 0 w 256"/>
                  <a:gd name="T5" fmla="*/ 235 h 239"/>
                  <a:gd name="T6" fmla="*/ 1 w 256"/>
                  <a:gd name="T7" fmla="*/ 239 h 239"/>
                  <a:gd name="T8" fmla="*/ 7 w 256"/>
                  <a:gd name="T9" fmla="*/ 239 h 239"/>
                  <a:gd name="T10" fmla="*/ 7 w 256"/>
                  <a:gd name="T11" fmla="*/ 237 h 239"/>
                  <a:gd name="T12" fmla="*/ 256 w 256"/>
                  <a:gd name="T13" fmla="*/ 8 h 239"/>
                  <a:gd name="T14" fmla="*/ 256 w 256"/>
                  <a:gd name="T15" fmla="*/ 0 h 239"/>
                  <a:gd name="T16" fmla="*/ 254 w 256"/>
                  <a:gd name="T17" fmla="*/ 0 h 23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56"/>
                  <a:gd name="T28" fmla="*/ 0 h 239"/>
                  <a:gd name="T29" fmla="*/ 256 w 256"/>
                  <a:gd name="T30" fmla="*/ 239 h 239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56" h="239">
                    <a:moveTo>
                      <a:pt x="254" y="0"/>
                    </a:moveTo>
                    <a:lnTo>
                      <a:pt x="254" y="2"/>
                    </a:lnTo>
                    <a:lnTo>
                      <a:pt x="0" y="235"/>
                    </a:lnTo>
                    <a:lnTo>
                      <a:pt x="1" y="239"/>
                    </a:lnTo>
                    <a:lnTo>
                      <a:pt x="7" y="239"/>
                    </a:lnTo>
                    <a:lnTo>
                      <a:pt x="7" y="237"/>
                    </a:lnTo>
                    <a:lnTo>
                      <a:pt x="256" y="8"/>
                    </a:lnTo>
                    <a:lnTo>
                      <a:pt x="256" y="0"/>
                    </a:lnTo>
                    <a:lnTo>
                      <a:pt x="254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611" name="Freeform 611"/>
              <p:cNvSpPr>
                <a:spLocks/>
              </p:cNvSpPr>
              <p:nvPr/>
            </p:nvSpPr>
            <p:spPr bwMode="auto">
              <a:xfrm>
                <a:off x="3193" y="1809"/>
                <a:ext cx="226" cy="210"/>
              </a:xfrm>
              <a:custGeom>
                <a:avLst/>
                <a:gdLst>
                  <a:gd name="T0" fmla="*/ 224 w 226"/>
                  <a:gd name="T1" fmla="*/ 0 h 210"/>
                  <a:gd name="T2" fmla="*/ 224 w 226"/>
                  <a:gd name="T3" fmla="*/ 2 h 210"/>
                  <a:gd name="T4" fmla="*/ 0 w 226"/>
                  <a:gd name="T5" fmla="*/ 208 h 210"/>
                  <a:gd name="T6" fmla="*/ 4 w 226"/>
                  <a:gd name="T7" fmla="*/ 208 h 210"/>
                  <a:gd name="T8" fmla="*/ 4 w 226"/>
                  <a:gd name="T9" fmla="*/ 210 h 210"/>
                  <a:gd name="T10" fmla="*/ 7 w 226"/>
                  <a:gd name="T11" fmla="*/ 210 h 210"/>
                  <a:gd name="T12" fmla="*/ 7 w 226"/>
                  <a:gd name="T13" fmla="*/ 208 h 210"/>
                  <a:gd name="T14" fmla="*/ 226 w 226"/>
                  <a:gd name="T15" fmla="*/ 8 h 210"/>
                  <a:gd name="T16" fmla="*/ 226 w 226"/>
                  <a:gd name="T17" fmla="*/ 0 h 210"/>
                  <a:gd name="T18" fmla="*/ 224 w 226"/>
                  <a:gd name="T19" fmla="*/ 0 h 210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26"/>
                  <a:gd name="T31" fmla="*/ 0 h 210"/>
                  <a:gd name="T32" fmla="*/ 226 w 226"/>
                  <a:gd name="T33" fmla="*/ 210 h 210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26" h="210">
                    <a:moveTo>
                      <a:pt x="224" y="0"/>
                    </a:moveTo>
                    <a:lnTo>
                      <a:pt x="224" y="2"/>
                    </a:lnTo>
                    <a:lnTo>
                      <a:pt x="0" y="208"/>
                    </a:lnTo>
                    <a:lnTo>
                      <a:pt x="4" y="208"/>
                    </a:lnTo>
                    <a:lnTo>
                      <a:pt x="4" y="210"/>
                    </a:lnTo>
                    <a:lnTo>
                      <a:pt x="7" y="210"/>
                    </a:lnTo>
                    <a:lnTo>
                      <a:pt x="7" y="208"/>
                    </a:lnTo>
                    <a:lnTo>
                      <a:pt x="226" y="8"/>
                    </a:lnTo>
                    <a:lnTo>
                      <a:pt x="226" y="0"/>
                    </a:lnTo>
                    <a:lnTo>
                      <a:pt x="224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612" name="Freeform 612"/>
              <p:cNvSpPr>
                <a:spLocks/>
              </p:cNvSpPr>
              <p:nvPr/>
            </p:nvSpPr>
            <p:spPr bwMode="auto">
              <a:xfrm>
                <a:off x="3236" y="1856"/>
                <a:ext cx="183" cy="169"/>
              </a:xfrm>
              <a:custGeom>
                <a:avLst/>
                <a:gdLst>
                  <a:gd name="T0" fmla="*/ 181 w 183"/>
                  <a:gd name="T1" fmla="*/ 0 h 169"/>
                  <a:gd name="T2" fmla="*/ 181 w 183"/>
                  <a:gd name="T3" fmla="*/ 2 h 169"/>
                  <a:gd name="T4" fmla="*/ 0 w 183"/>
                  <a:gd name="T5" fmla="*/ 169 h 169"/>
                  <a:gd name="T6" fmla="*/ 7 w 183"/>
                  <a:gd name="T7" fmla="*/ 166 h 169"/>
                  <a:gd name="T8" fmla="*/ 7 w 183"/>
                  <a:gd name="T9" fmla="*/ 165 h 169"/>
                  <a:gd name="T10" fmla="*/ 14 w 183"/>
                  <a:gd name="T11" fmla="*/ 163 h 169"/>
                  <a:gd name="T12" fmla="*/ 14 w 183"/>
                  <a:gd name="T13" fmla="*/ 161 h 169"/>
                  <a:gd name="T14" fmla="*/ 24 w 183"/>
                  <a:gd name="T15" fmla="*/ 155 h 169"/>
                  <a:gd name="T16" fmla="*/ 24 w 183"/>
                  <a:gd name="T17" fmla="*/ 153 h 169"/>
                  <a:gd name="T18" fmla="*/ 183 w 183"/>
                  <a:gd name="T19" fmla="*/ 8 h 169"/>
                  <a:gd name="T20" fmla="*/ 183 w 183"/>
                  <a:gd name="T21" fmla="*/ 0 h 169"/>
                  <a:gd name="T22" fmla="*/ 181 w 183"/>
                  <a:gd name="T23" fmla="*/ 0 h 169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183"/>
                  <a:gd name="T37" fmla="*/ 0 h 169"/>
                  <a:gd name="T38" fmla="*/ 183 w 183"/>
                  <a:gd name="T39" fmla="*/ 169 h 169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183" h="169">
                    <a:moveTo>
                      <a:pt x="181" y="0"/>
                    </a:moveTo>
                    <a:lnTo>
                      <a:pt x="181" y="2"/>
                    </a:lnTo>
                    <a:lnTo>
                      <a:pt x="0" y="169"/>
                    </a:lnTo>
                    <a:lnTo>
                      <a:pt x="7" y="166"/>
                    </a:lnTo>
                    <a:lnTo>
                      <a:pt x="7" y="165"/>
                    </a:lnTo>
                    <a:lnTo>
                      <a:pt x="14" y="163"/>
                    </a:lnTo>
                    <a:lnTo>
                      <a:pt x="14" y="161"/>
                    </a:lnTo>
                    <a:lnTo>
                      <a:pt x="24" y="155"/>
                    </a:lnTo>
                    <a:lnTo>
                      <a:pt x="24" y="153"/>
                    </a:lnTo>
                    <a:lnTo>
                      <a:pt x="183" y="8"/>
                    </a:lnTo>
                    <a:lnTo>
                      <a:pt x="183" y="0"/>
                    </a:lnTo>
                    <a:lnTo>
                      <a:pt x="181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613" name="Freeform 613"/>
              <p:cNvSpPr>
                <a:spLocks/>
              </p:cNvSpPr>
              <p:nvPr/>
            </p:nvSpPr>
            <p:spPr bwMode="auto">
              <a:xfrm>
                <a:off x="3361" y="1904"/>
                <a:ext cx="58" cy="53"/>
              </a:xfrm>
              <a:custGeom>
                <a:avLst/>
                <a:gdLst>
                  <a:gd name="T0" fmla="*/ 56 w 58"/>
                  <a:gd name="T1" fmla="*/ 0 h 53"/>
                  <a:gd name="T2" fmla="*/ 56 w 58"/>
                  <a:gd name="T3" fmla="*/ 1 h 53"/>
                  <a:gd name="T4" fmla="*/ 0 w 58"/>
                  <a:gd name="T5" fmla="*/ 53 h 53"/>
                  <a:gd name="T6" fmla="*/ 3 w 58"/>
                  <a:gd name="T7" fmla="*/ 50 h 53"/>
                  <a:gd name="T8" fmla="*/ 10 w 58"/>
                  <a:gd name="T9" fmla="*/ 49 h 53"/>
                  <a:gd name="T10" fmla="*/ 10 w 58"/>
                  <a:gd name="T11" fmla="*/ 47 h 53"/>
                  <a:gd name="T12" fmla="*/ 24 w 58"/>
                  <a:gd name="T13" fmla="*/ 39 h 53"/>
                  <a:gd name="T14" fmla="*/ 24 w 58"/>
                  <a:gd name="T15" fmla="*/ 38 h 53"/>
                  <a:gd name="T16" fmla="*/ 58 w 58"/>
                  <a:gd name="T17" fmla="*/ 8 h 53"/>
                  <a:gd name="T18" fmla="*/ 58 w 58"/>
                  <a:gd name="T19" fmla="*/ 0 h 53"/>
                  <a:gd name="T20" fmla="*/ 56 w 58"/>
                  <a:gd name="T21" fmla="*/ 0 h 53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58"/>
                  <a:gd name="T34" fmla="*/ 0 h 53"/>
                  <a:gd name="T35" fmla="*/ 58 w 58"/>
                  <a:gd name="T36" fmla="*/ 53 h 53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58" h="53">
                    <a:moveTo>
                      <a:pt x="56" y="0"/>
                    </a:moveTo>
                    <a:lnTo>
                      <a:pt x="56" y="1"/>
                    </a:lnTo>
                    <a:lnTo>
                      <a:pt x="0" y="53"/>
                    </a:lnTo>
                    <a:lnTo>
                      <a:pt x="3" y="50"/>
                    </a:lnTo>
                    <a:lnTo>
                      <a:pt x="10" y="49"/>
                    </a:lnTo>
                    <a:lnTo>
                      <a:pt x="10" y="47"/>
                    </a:lnTo>
                    <a:lnTo>
                      <a:pt x="24" y="39"/>
                    </a:lnTo>
                    <a:lnTo>
                      <a:pt x="24" y="38"/>
                    </a:lnTo>
                    <a:lnTo>
                      <a:pt x="58" y="8"/>
                    </a:lnTo>
                    <a:lnTo>
                      <a:pt x="58" y="0"/>
                    </a:lnTo>
                    <a:lnTo>
                      <a:pt x="56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614" name="Freeform 614"/>
              <p:cNvSpPr>
                <a:spLocks/>
              </p:cNvSpPr>
              <p:nvPr/>
            </p:nvSpPr>
            <p:spPr bwMode="auto">
              <a:xfrm>
                <a:off x="3317" y="1662"/>
                <a:ext cx="102" cy="95"/>
              </a:xfrm>
              <a:custGeom>
                <a:avLst/>
                <a:gdLst>
                  <a:gd name="T0" fmla="*/ 0 w 102"/>
                  <a:gd name="T1" fmla="*/ 0 h 95"/>
                  <a:gd name="T2" fmla="*/ 102 w 102"/>
                  <a:gd name="T3" fmla="*/ 95 h 95"/>
                  <a:gd name="T4" fmla="*/ 102 w 102"/>
                  <a:gd name="T5" fmla="*/ 87 h 95"/>
                  <a:gd name="T6" fmla="*/ 100 w 102"/>
                  <a:gd name="T7" fmla="*/ 87 h 95"/>
                  <a:gd name="T8" fmla="*/ 17 w 102"/>
                  <a:gd name="T9" fmla="*/ 8 h 95"/>
                  <a:gd name="T10" fmla="*/ 13 w 102"/>
                  <a:gd name="T11" fmla="*/ 8 h 95"/>
                  <a:gd name="T12" fmla="*/ 13 w 102"/>
                  <a:gd name="T13" fmla="*/ 7 h 95"/>
                  <a:gd name="T14" fmla="*/ 10 w 102"/>
                  <a:gd name="T15" fmla="*/ 7 h 95"/>
                  <a:gd name="T16" fmla="*/ 8 w 102"/>
                  <a:gd name="T17" fmla="*/ 4 h 95"/>
                  <a:gd name="T18" fmla="*/ 5 w 102"/>
                  <a:gd name="T19" fmla="*/ 4 h 95"/>
                  <a:gd name="T20" fmla="*/ 5 w 102"/>
                  <a:gd name="T21" fmla="*/ 2 h 95"/>
                  <a:gd name="T22" fmla="*/ 1 w 102"/>
                  <a:gd name="T23" fmla="*/ 2 h 95"/>
                  <a:gd name="T24" fmla="*/ 1 w 102"/>
                  <a:gd name="T25" fmla="*/ 0 h 95"/>
                  <a:gd name="T26" fmla="*/ 0 w 102"/>
                  <a:gd name="T27" fmla="*/ 0 h 95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102"/>
                  <a:gd name="T43" fmla="*/ 0 h 95"/>
                  <a:gd name="T44" fmla="*/ 102 w 102"/>
                  <a:gd name="T45" fmla="*/ 95 h 95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102" h="95">
                    <a:moveTo>
                      <a:pt x="0" y="0"/>
                    </a:moveTo>
                    <a:lnTo>
                      <a:pt x="102" y="95"/>
                    </a:lnTo>
                    <a:lnTo>
                      <a:pt x="102" y="87"/>
                    </a:lnTo>
                    <a:lnTo>
                      <a:pt x="100" y="87"/>
                    </a:lnTo>
                    <a:lnTo>
                      <a:pt x="17" y="8"/>
                    </a:lnTo>
                    <a:lnTo>
                      <a:pt x="13" y="8"/>
                    </a:lnTo>
                    <a:lnTo>
                      <a:pt x="13" y="7"/>
                    </a:lnTo>
                    <a:lnTo>
                      <a:pt x="10" y="7"/>
                    </a:lnTo>
                    <a:lnTo>
                      <a:pt x="8" y="4"/>
                    </a:lnTo>
                    <a:lnTo>
                      <a:pt x="5" y="4"/>
                    </a:lnTo>
                    <a:lnTo>
                      <a:pt x="5" y="2"/>
                    </a:lnTo>
                    <a:lnTo>
                      <a:pt x="1" y="2"/>
                    </a:ln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615" name="Freeform 615"/>
              <p:cNvSpPr>
                <a:spLocks/>
              </p:cNvSpPr>
              <p:nvPr/>
            </p:nvSpPr>
            <p:spPr bwMode="auto">
              <a:xfrm>
                <a:off x="3216" y="1614"/>
                <a:ext cx="203" cy="190"/>
              </a:xfrm>
              <a:custGeom>
                <a:avLst/>
                <a:gdLst>
                  <a:gd name="T0" fmla="*/ 3 w 203"/>
                  <a:gd name="T1" fmla="*/ 0 h 190"/>
                  <a:gd name="T2" fmla="*/ 3 w 203"/>
                  <a:gd name="T3" fmla="*/ 1 h 190"/>
                  <a:gd name="T4" fmla="*/ 0 w 203"/>
                  <a:gd name="T5" fmla="*/ 1 h 190"/>
                  <a:gd name="T6" fmla="*/ 0 w 203"/>
                  <a:gd name="T7" fmla="*/ 4 h 190"/>
                  <a:gd name="T8" fmla="*/ 1 w 203"/>
                  <a:gd name="T9" fmla="*/ 4 h 190"/>
                  <a:gd name="T10" fmla="*/ 203 w 203"/>
                  <a:gd name="T11" fmla="*/ 190 h 190"/>
                  <a:gd name="T12" fmla="*/ 203 w 203"/>
                  <a:gd name="T13" fmla="*/ 183 h 190"/>
                  <a:gd name="T14" fmla="*/ 201 w 203"/>
                  <a:gd name="T15" fmla="*/ 183 h 190"/>
                  <a:gd name="T16" fmla="*/ 5 w 203"/>
                  <a:gd name="T17" fmla="*/ 0 h 190"/>
                  <a:gd name="T18" fmla="*/ 3 w 203"/>
                  <a:gd name="T19" fmla="*/ 0 h 190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03"/>
                  <a:gd name="T31" fmla="*/ 0 h 190"/>
                  <a:gd name="T32" fmla="*/ 203 w 203"/>
                  <a:gd name="T33" fmla="*/ 190 h 190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03" h="190">
                    <a:moveTo>
                      <a:pt x="3" y="0"/>
                    </a:moveTo>
                    <a:lnTo>
                      <a:pt x="3" y="1"/>
                    </a:lnTo>
                    <a:lnTo>
                      <a:pt x="0" y="1"/>
                    </a:lnTo>
                    <a:lnTo>
                      <a:pt x="0" y="4"/>
                    </a:lnTo>
                    <a:lnTo>
                      <a:pt x="1" y="4"/>
                    </a:lnTo>
                    <a:lnTo>
                      <a:pt x="203" y="190"/>
                    </a:lnTo>
                    <a:lnTo>
                      <a:pt x="203" y="183"/>
                    </a:lnTo>
                    <a:lnTo>
                      <a:pt x="201" y="183"/>
                    </a:lnTo>
                    <a:lnTo>
                      <a:pt x="5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616" name="Freeform 616"/>
              <p:cNvSpPr>
                <a:spLocks/>
              </p:cNvSpPr>
              <p:nvPr/>
            </p:nvSpPr>
            <p:spPr bwMode="auto">
              <a:xfrm>
                <a:off x="3185" y="1631"/>
                <a:ext cx="234" cy="218"/>
              </a:xfrm>
              <a:custGeom>
                <a:avLst/>
                <a:gdLst>
                  <a:gd name="T0" fmla="*/ 0 w 234"/>
                  <a:gd name="T1" fmla="*/ 1 h 218"/>
                  <a:gd name="T2" fmla="*/ 7 w 234"/>
                  <a:gd name="T3" fmla="*/ 0 h 218"/>
                  <a:gd name="T4" fmla="*/ 234 w 234"/>
                  <a:gd name="T5" fmla="*/ 211 h 218"/>
                  <a:gd name="T6" fmla="*/ 234 w 234"/>
                  <a:gd name="T7" fmla="*/ 218 h 218"/>
                  <a:gd name="T8" fmla="*/ 232 w 234"/>
                  <a:gd name="T9" fmla="*/ 218 h 218"/>
                  <a:gd name="T10" fmla="*/ 0 w 234"/>
                  <a:gd name="T11" fmla="*/ 3 h 218"/>
                  <a:gd name="T12" fmla="*/ 0 w 234"/>
                  <a:gd name="T13" fmla="*/ 1 h 21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34"/>
                  <a:gd name="T22" fmla="*/ 0 h 218"/>
                  <a:gd name="T23" fmla="*/ 234 w 234"/>
                  <a:gd name="T24" fmla="*/ 218 h 21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34" h="218">
                    <a:moveTo>
                      <a:pt x="0" y="1"/>
                    </a:moveTo>
                    <a:lnTo>
                      <a:pt x="7" y="0"/>
                    </a:lnTo>
                    <a:lnTo>
                      <a:pt x="234" y="211"/>
                    </a:lnTo>
                    <a:lnTo>
                      <a:pt x="234" y="218"/>
                    </a:lnTo>
                    <a:lnTo>
                      <a:pt x="232" y="218"/>
                    </a:lnTo>
                    <a:lnTo>
                      <a:pt x="0" y="3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617" name="Freeform 617"/>
              <p:cNvSpPr>
                <a:spLocks/>
              </p:cNvSpPr>
              <p:nvPr/>
            </p:nvSpPr>
            <p:spPr bwMode="auto">
              <a:xfrm>
                <a:off x="3152" y="1648"/>
                <a:ext cx="267" cy="248"/>
              </a:xfrm>
              <a:custGeom>
                <a:avLst/>
                <a:gdLst>
                  <a:gd name="T0" fmla="*/ 2 w 267"/>
                  <a:gd name="T1" fmla="*/ 0 h 248"/>
                  <a:gd name="T2" fmla="*/ 2 w 267"/>
                  <a:gd name="T3" fmla="*/ 2 h 248"/>
                  <a:gd name="T4" fmla="*/ 0 w 267"/>
                  <a:gd name="T5" fmla="*/ 2 h 248"/>
                  <a:gd name="T6" fmla="*/ 267 w 267"/>
                  <a:gd name="T7" fmla="*/ 248 h 248"/>
                  <a:gd name="T8" fmla="*/ 267 w 267"/>
                  <a:gd name="T9" fmla="*/ 240 h 248"/>
                  <a:gd name="T10" fmla="*/ 265 w 267"/>
                  <a:gd name="T11" fmla="*/ 240 h 248"/>
                  <a:gd name="T12" fmla="*/ 7 w 267"/>
                  <a:gd name="T13" fmla="*/ 0 h 248"/>
                  <a:gd name="T14" fmla="*/ 2 w 267"/>
                  <a:gd name="T15" fmla="*/ 0 h 248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67"/>
                  <a:gd name="T25" fmla="*/ 0 h 248"/>
                  <a:gd name="T26" fmla="*/ 267 w 267"/>
                  <a:gd name="T27" fmla="*/ 248 h 248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67" h="248">
                    <a:moveTo>
                      <a:pt x="2" y="0"/>
                    </a:moveTo>
                    <a:lnTo>
                      <a:pt x="2" y="2"/>
                    </a:lnTo>
                    <a:lnTo>
                      <a:pt x="0" y="2"/>
                    </a:lnTo>
                    <a:lnTo>
                      <a:pt x="267" y="248"/>
                    </a:lnTo>
                    <a:lnTo>
                      <a:pt x="267" y="240"/>
                    </a:lnTo>
                    <a:lnTo>
                      <a:pt x="265" y="240"/>
                    </a:lnTo>
                    <a:lnTo>
                      <a:pt x="7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618" name="Freeform 618"/>
              <p:cNvSpPr>
                <a:spLocks/>
              </p:cNvSpPr>
              <p:nvPr/>
            </p:nvSpPr>
            <p:spPr bwMode="auto">
              <a:xfrm>
                <a:off x="3120" y="1666"/>
                <a:ext cx="291" cy="266"/>
              </a:xfrm>
              <a:custGeom>
                <a:avLst/>
                <a:gdLst>
                  <a:gd name="T0" fmla="*/ 2 w 291"/>
                  <a:gd name="T1" fmla="*/ 0 h 266"/>
                  <a:gd name="T2" fmla="*/ 2 w 291"/>
                  <a:gd name="T3" fmla="*/ 1 h 266"/>
                  <a:gd name="T4" fmla="*/ 0 w 291"/>
                  <a:gd name="T5" fmla="*/ 1 h 266"/>
                  <a:gd name="T6" fmla="*/ 285 w 291"/>
                  <a:gd name="T7" fmla="*/ 266 h 266"/>
                  <a:gd name="T8" fmla="*/ 289 w 291"/>
                  <a:gd name="T9" fmla="*/ 266 h 266"/>
                  <a:gd name="T10" fmla="*/ 291 w 291"/>
                  <a:gd name="T11" fmla="*/ 261 h 266"/>
                  <a:gd name="T12" fmla="*/ 289 w 291"/>
                  <a:gd name="T13" fmla="*/ 261 h 266"/>
                  <a:gd name="T14" fmla="*/ 7 w 291"/>
                  <a:gd name="T15" fmla="*/ 0 h 266"/>
                  <a:gd name="T16" fmla="*/ 2 w 291"/>
                  <a:gd name="T17" fmla="*/ 0 h 26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1"/>
                  <a:gd name="T28" fmla="*/ 0 h 266"/>
                  <a:gd name="T29" fmla="*/ 291 w 291"/>
                  <a:gd name="T30" fmla="*/ 266 h 26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1" h="266">
                    <a:moveTo>
                      <a:pt x="2" y="0"/>
                    </a:moveTo>
                    <a:lnTo>
                      <a:pt x="2" y="1"/>
                    </a:lnTo>
                    <a:lnTo>
                      <a:pt x="0" y="1"/>
                    </a:lnTo>
                    <a:lnTo>
                      <a:pt x="285" y="266"/>
                    </a:lnTo>
                    <a:lnTo>
                      <a:pt x="289" y="266"/>
                    </a:lnTo>
                    <a:lnTo>
                      <a:pt x="291" y="261"/>
                    </a:lnTo>
                    <a:lnTo>
                      <a:pt x="289" y="261"/>
                    </a:lnTo>
                    <a:lnTo>
                      <a:pt x="7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619" name="Freeform 619"/>
              <p:cNvSpPr>
                <a:spLocks/>
              </p:cNvSpPr>
              <p:nvPr/>
            </p:nvSpPr>
            <p:spPr bwMode="auto">
              <a:xfrm>
                <a:off x="3088" y="1683"/>
                <a:ext cx="292" cy="267"/>
              </a:xfrm>
              <a:custGeom>
                <a:avLst/>
                <a:gdLst>
                  <a:gd name="T0" fmla="*/ 1 w 292"/>
                  <a:gd name="T1" fmla="*/ 0 h 267"/>
                  <a:gd name="T2" fmla="*/ 1 w 292"/>
                  <a:gd name="T3" fmla="*/ 2 h 267"/>
                  <a:gd name="T4" fmla="*/ 0 w 292"/>
                  <a:gd name="T5" fmla="*/ 2 h 267"/>
                  <a:gd name="T6" fmla="*/ 285 w 292"/>
                  <a:gd name="T7" fmla="*/ 267 h 267"/>
                  <a:gd name="T8" fmla="*/ 292 w 292"/>
                  <a:gd name="T9" fmla="*/ 265 h 267"/>
                  <a:gd name="T10" fmla="*/ 6 w 292"/>
                  <a:gd name="T11" fmla="*/ 0 h 267"/>
                  <a:gd name="T12" fmla="*/ 1 w 292"/>
                  <a:gd name="T13" fmla="*/ 0 h 26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92"/>
                  <a:gd name="T22" fmla="*/ 0 h 267"/>
                  <a:gd name="T23" fmla="*/ 292 w 292"/>
                  <a:gd name="T24" fmla="*/ 267 h 26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92" h="267">
                    <a:moveTo>
                      <a:pt x="1" y="0"/>
                    </a:moveTo>
                    <a:lnTo>
                      <a:pt x="1" y="2"/>
                    </a:lnTo>
                    <a:lnTo>
                      <a:pt x="0" y="2"/>
                    </a:lnTo>
                    <a:lnTo>
                      <a:pt x="285" y="267"/>
                    </a:lnTo>
                    <a:lnTo>
                      <a:pt x="292" y="265"/>
                    </a:lnTo>
                    <a:lnTo>
                      <a:pt x="6" y="0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620" name="Freeform 620"/>
              <p:cNvSpPr>
                <a:spLocks/>
              </p:cNvSpPr>
              <p:nvPr/>
            </p:nvSpPr>
            <p:spPr bwMode="auto">
              <a:xfrm>
                <a:off x="3055" y="1700"/>
                <a:ext cx="292" cy="267"/>
              </a:xfrm>
              <a:custGeom>
                <a:avLst/>
                <a:gdLst>
                  <a:gd name="T0" fmla="*/ 2 w 292"/>
                  <a:gd name="T1" fmla="*/ 0 h 267"/>
                  <a:gd name="T2" fmla="*/ 2 w 292"/>
                  <a:gd name="T3" fmla="*/ 2 h 267"/>
                  <a:gd name="T4" fmla="*/ 0 w 292"/>
                  <a:gd name="T5" fmla="*/ 2 h 267"/>
                  <a:gd name="T6" fmla="*/ 285 w 292"/>
                  <a:gd name="T7" fmla="*/ 267 h 267"/>
                  <a:gd name="T8" fmla="*/ 291 w 292"/>
                  <a:gd name="T9" fmla="*/ 267 h 267"/>
                  <a:gd name="T10" fmla="*/ 291 w 292"/>
                  <a:gd name="T11" fmla="*/ 265 h 267"/>
                  <a:gd name="T12" fmla="*/ 292 w 292"/>
                  <a:gd name="T13" fmla="*/ 265 h 267"/>
                  <a:gd name="T14" fmla="*/ 7 w 292"/>
                  <a:gd name="T15" fmla="*/ 0 h 267"/>
                  <a:gd name="T16" fmla="*/ 2 w 292"/>
                  <a:gd name="T17" fmla="*/ 0 h 267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2"/>
                  <a:gd name="T28" fmla="*/ 0 h 267"/>
                  <a:gd name="T29" fmla="*/ 292 w 292"/>
                  <a:gd name="T30" fmla="*/ 267 h 267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2" h="267">
                    <a:moveTo>
                      <a:pt x="2" y="0"/>
                    </a:moveTo>
                    <a:lnTo>
                      <a:pt x="2" y="2"/>
                    </a:lnTo>
                    <a:lnTo>
                      <a:pt x="0" y="2"/>
                    </a:lnTo>
                    <a:lnTo>
                      <a:pt x="285" y="267"/>
                    </a:lnTo>
                    <a:lnTo>
                      <a:pt x="291" y="267"/>
                    </a:lnTo>
                    <a:lnTo>
                      <a:pt x="291" y="265"/>
                    </a:lnTo>
                    <a:lnTo>
                      <a:pt x="292" y="265"/>
                    </a:lnTo>
                    <a:lnTo>
                      <a:pt x="7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621" name="Freeform 621"/>
              <p:cNvSpPr>
                <a:spLocks/>
              </p:cNvSpPr>
              <p:nvPr/>
            </p:nvSpPr>
            <p:spPr bwMode="auto">
              <a:xfrm>
                <a:off x="3026" y="1716"/>
                <a:ext cx="289" cy="268"/>
              </a:xfrm>
              <a:custGeom>
                <a:avLst/>
                <a:gdLst>
                  <a:gd name="T0" fmla="*/ 0 w 289"/>
                  <a:gd name="T1" fmla="*/ 0 h 268"/>
                  <a:gd name="T2" fmla="*/ 0 w 289"/>
                  <a:gd name="T3" fmla="*/ 8 h 268"/>
                  <a:gd name="T4" fmla="*/ 2 w 289"/>
                  <a:gd name="T5" fmla="*/ 8 h 268"/>
                  <a:gd name="T6" fmla="*/ 282 w 289"/>
                  <a:gd name="T7" fmla="*/ 268 h 268"/>
                  <a:gd name="T8" fmla="*/ 287 w 289"/>
                  <a:gd name="T9" fmla="*/ 268 h 268"/>
                  <a:gd name="T10" fmla="*/ 287 w 289"/>
                  <a:gd name="T11" fmla="*/ 267 h 268"/>
                  <a:gd name="T12" fmla="*/ 289 w 289"/>
                  <a:gd name="T13" fmla="*/ 267 h 268"/>
                  <a:gd name="T14" fmla="*/ 2 w 289"/>
                  <a:gd name="T15" fmla="*/ 0 h 268"/>
                  <a:gd name="T16" fmla="*/ 0 w 289"/>
                  <a:gd name="T17" fmla="*/ 0 h 26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89"/>
                  <a:gd name="T28" fmla="*/ 0 h 268"/>
                  <a:gd name="T29" fmla="*/ 289 w 289"/>
                  <a:gd name="T30" fmla="*/ 268 h 26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89" h="268">
                    <a:moveTo>
                      <a:pt x="0" y="0"/>
                    </a:moveTo>
                    <a:lnTo>
                      <a:pt x="0" y="8"/>
                    </a:lnTo>
                    <a:lnTo>
                      <a:pt x="2" y="8"/>
                    </a:lnTo>
                    <a:lnTo>
                      <a:pt x="282" y="268"/>
                    </a:lnTo>
                    <a:lnTo>
                      <a:pt x="287" y="268"/>
                    </a:lnTo>
                    <a:lnTo>
                      <a:pt x="287" y="267"/>
                    </a:lnTo>
                    <a:lnTo>
                      <a:pt x="289" y="267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622" name="Freeform 622"/>
              <p:cNvSpPr>
                <a:spLocks/>
              </p:cNvSpPr>
              <p:nvPr/>
            </p:nvSpPr>
            <p:spPr bwMode="auto">
              <a:xfrm>
                <a:off x="3026" y="1763"/>
                <a:ext cx="256" cy="240"/>
              </a:xfrm>
              <a:custGeom>
                <a:avLst/>
                <a:gdLst>
                  <a:gd name="T0" fmla="*/ 0 w 256"/>
                  <a:gd name="T1" fmla="*/ 0 h 240"/>
                  <a:gd name="T2" fmla="*/ 0 w 256"/>
                  <a:gd name="T3" fmla="*/ 8 h 240"/>
                  <a:gd name="T4" fmla="*/ 2 w 256"/>
                  <a:gd name="T5" fmla="*/ 8 h 240"/>
                  <a:gd name="T6" fmla="*/ 251 w 256"/>
                  <a:gd name="T7" fmla="*/ 240 h 240"/>
                  <a:gd name="T8" fmla="*/ 256 w 256"/>
                  <a:gd name="T9" fmla="*/ 237 h 240"/>
                  <a:gd name="T10" fmla="*/ 2 w 256"/>
                  <a:gd name="T11" fmla="*/ 0 h 240"/>
                  <a:gd name="T12" fmla="*/ 0 w 256"/>
                  <a:gd name="T13" fmla="*/ 0 h 24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56"/>
                  <a:gd name="T22" fmla="*/ 0 h 240"/>
                  <a:gd name="T23" fmla="*/ 256 w 256"/>
                  <a:gd name="T24" fmla="*/ 240 h 240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56" h="240">
                    <a:moveTo>
                      <a:pt x="0" y="0"/>
                    </a:moveTo>
                    <a:lnTo>
                      <a:pt x="0" y="8"/>
                    </a:lnTo>
                    <a:lnTo>
                      <a:pt x="2" y="8"/>
                    </a:lnTo>
                    <a:lnTo>
                      <a:pt x="251" y="240"/>
                    </a:lnTo>
                    <a:lnTo>
                      <a:pt x="256" y="237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623" name="Freeform 623"/>
              <p:cNvSpPr>
                <a:spLocks/>
              </p:cNvSpPr>
              <p:nvPr/>
            </p:nvSpPr>
            <p:spPr bwMode="auto">
              <a:xfrm>
                <a:off x="3026" y="1808"/>
                <a:ext cx="226" cy="211"/>
              </a:xfrm>
              <a:custGeom>
                <a:avLst/>
                <a:gdLst>
                  <a:gd name="T0" fmla="*/ 0 w 226"/>
                  <a:gd name="T1" fmla="*/ 0 h 211"/>
                  <a:gd name="T2" fmla="*/ 2 w 226"/>
                  <a:gd name="T3" fmla="*/ 0 h 211"/>
                  <a:gd name="T4" fmla="*/ 226 w 226"/>
                  <a:gd name="T5" fmla="*/ 208 h 211"/>
                  <a:gd name="T6" fmla="*/ 226 w 226"/>
                  <a:gd name="T7" fmla="*/ 209 h 211"/>
                  <a:gd name="T8" fmla="*/ 220 w 226"/>
                  <a:gd name="T9" fmla="*/ 211 h 211"/>
                  <a:gd name="T10" fmla="*/ 0 w 226"/>
                  <a:gd name="T11" fmla="*/ 7 h 211"/>
                  <a:gd name="T12" fmla="*/ 0 w 226"/>
                  <a:gd name="T13" fmla="*/ 0 h 21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26"/>
                  <a:gd name="T22" fmla="*/ 0 h 211"/>
                  <a:gd name="T23" fmla="*/ 226 w 226"/>
                  <a:gd name="T24" fmla="*/ 211 h 21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26" h="211">
                    <a:moveTo>
                      <a:pt x="0" y="0"/>
                    </a:moveTo>
                    <a:lnTo>
                      <a:pt x="2" y="0"/>
                    </a:lnTo>
                    <a:lnTo>
                      <a:pt x="226" y="208"/>
                    </a:lnTo>
                    <a:lnTo>
                      <a:pt x="226" y="209"/>
                    </a:lnTo>
                    <a:lnTo>
                      <a:pt x="220" y="211"/>
                    </a:lnTo>
                    <a:lnTo>
                      <a:pt x="0" y="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624" name="Freeform 624"/>
              <p:cNvSpPr>
                <a:spLocks/>
              </p:cNvSpPr>
              <p:nvPr/>
            </p:nvSpPr>
            <p:spPr bwMode="auto">
              <a:xfrm>
                <a:off x="3026" y="1855"/>
                <a:ext cx="185" cy="170"/>
              </a:xfrm>
              <a:custGeom>
                <a:avLst/>
                <a:gdLst>
                  <a:gd name="T0" fmla="*/ 0 w 185"/>
                  <a:gd name="T1" fmla="*/ 0 h 170"/>
                  <a:gd name="T2" fmla="*/ 0 w 185"/>
                  <a:gd name="T3" fmla="*/ 8 h 170"/>
                  <a:gd name="T4" fmla="*/ 2 w 185"/>
                  <a:gd name="T5" fmla="*/ 8 h 170"/>
                  <a:gd name="T6" fmla="*/ 167 w 185"/>
                  <a:gd name="T7" fmla="*/ 162 h 170"/>
                  <a:gd name="T8" fmla="*/ 171 w 185"/>
                  <a:gd name="T9" fmla="*/ 162 h 170"/>
                  <a:gd name="T10" fmla="*/ 171 w 185"/>
                  <a:gd name="T11" fmla="*/ 164 h 170"/>
                  <a:gd name="T12" fmla="*/ 174 w 185"/>
                  <a:gd name="T13" fmla="*/ 164 h 170"/>
                  <a:gd name="T14" fmla="*/ 174 w 185"/>
                  <a:gd name="T15" fmla="*/ 166 h 170"/>
                  <a:gd name="T16" fmla="*/ 178 w 185"/>
                  <a:gd name="T17" fmla="*/ 166 h 170"/>
                  <a:gd name="T18" fmla="*/ 179 w 185"/>
                  <a:gd name="T19" fmla="*/ 169 h 170"/>
                  <a:gd name="T20" fmla="*/ 183 w 185"/>
                  <a:gd name="T21" fmla="*/ 169 h 170"/>
                  <a:gd name="T22" fmla="*/ 183 w 185"/>
                  <a:gd name="T23" fmla="*/ 170 h 170"/>
                  <a:gd name="T24" fmla="*/ 185 w 185"/>
                  <a:gd name="T25" fmla="*/ 170 h 170"/>
                  <a:gd name="T26" fmla="*/ 2 w 185"/>
                  <a:gd name="T27" fmla="*/ 0 h 170"/>
                  <a:gd name="T28" fmla="*/ 0 w 185"/>
                  <a:gd name="T29" fmla="*/ 0 h 170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185"/>
                  <a:gd name="T46" fmla="*/ 0 h 170"/>
                  <a:gd name="T47" fmla="*/ 185 w 185"/>
                  <a:gd name="T48" fmla="*/ 170 h 170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185" h="170">
                    <a:moveTo>
                      <a:pt x="0" y="0"/>
                    </a:moveTo>
                    <a:lnTo>
                      <a:pt x="0" y="8"/>
                    </a:lnTo>
                    <a:lnTo>
                      <a:pt x="2" y="8"/>
                    </a:lnTo>
                    <a:lnTo>
                      <a:pt x="167" y="162"/>
                    </a:lnTo>
                    <a:lnTo>
                      <a:pt x="171" y="162"/>
                    </a:lnTo>
                    <a:lnTo>
                      <a:pt x="171" y="164"/>
                    </a:lnTo>
                    <a:lnTo>
                      <a:pt x="174" y="164"/>
                    </a:lnTo>
                    <a:lnTo>
                      <a:pt x="174" y="166"/>
                    </a:lnTo>
                    <a:lnTo>
                      <a:pt x="178" y="166"/>
                    </a:lnTo>
                    <a:lnTo>
                      <a:pt x="179" y="169"/>
                    </a:lnTo>
                    <a:lnTo>
                      <a:pt x="183" y="169"/>
                    </a:lnTo>
                    <a:lnTo>
                      <a:pt x="183" y="170"/>
                    </a:lnTo>
                    <a:lnTo>
                      <a:pt x="185" y="170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625" name="Freeform 625"/>
              <p:cNvSpPr>
                <a:spLocks/>
              </p:cNvSpPr>
              <p:nvPr/>
            </p:nvSpPr>
            <p:spPr bwMode="auto">
              <a:xfrm>
                <a:off x="3026" y="1902"/>
                <a:ext cx="62" cy="57"/>
              </a:xfrm>
              <a:custGeom>
                <a:avLst/>
                <a:gdLst>
                  <a:gd name="T0" fmla="*/ 0 w 62"/>
                  <a:gd name="T1" fmla="*/ 0 h 57"/>
                  <a:gd name="T2" fmla="*/ 0 w 62"/>
                  <a:gd name="T3" fmla="*/ 8 h 57"/>
                  <a:gd name="T4" fmla="*/ 2 w 62"/>
                  <a:gd name="T5" fmla="*/ 8 h 57"/>
                  <a:gd name="T6" fmla="*/ 43 w 62"/>
                  <a:gd name="T7" fmla="*/ 48 h 57"/>
                  <a:gd name="T8" fmla="*/ 46 w 62"/>
                  <a:gd name="T9" fmla="*/ 48 h 57"/>
                  <a:gd name="T10" fmla="*/ 46 w 62"/>
                  <a:gd name="T11" fmla="*/ 49 h 57"/>
                  <a:gd name="T12" fmla="*/ 50 w 62"/>
                  <a:gd name="T13" fmla="*/ 49 h 57"/>
                  <a:gd name="T14" fmla="*/ 51 w 62"/>
                  <a:gd name="T15" fmla="*/ 52 h 57"/>
                  <a:gd name="T16" fmla="*/ 55 w 62"/>
                  <a:gd name="T17" fmla="*/ 52 h 57"/>
                  <a:gd name="T18" fmla="*/ 55 w 62"/>
                  <a:gd name="T19" fmla="*/ 54 h 57"/>
                  <a:gd name="T20" fmla="*/ 58 w 62"/>
                  <a:gd name="T21" fmla="*/ 54 h 57"/>
                  <a:gd name="T22" fmla="*/ 62 w 62"/>
                  <a:gd name="T23" fmla="*/ 57 h 57"/>
                  <a:gd name="T24" fmla="*/ 2 w 62"/>
                  <a:gd name="T25" fmla="*/ 0 h 57"/>
                  <a:gd name="T26" fmla="*/ 0 w 62"/>
                  <a:gd name="T27" fmla="*/ 0 h 57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62"/>
                  <a:gd name="T43" fmla="*/ 0 h 57"/>
                  <a:gd name="T44" fmla="*/ 62 w 62"/>
                  <a:gd name="T45" fmla="*/ 57 h 57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62" h="57">
                    <a:moveTo>
                      <a:pt x="0" y="0"/>
                    </a:moveTo>
                    <a:lnTo>
                      <a:pt x="0" y="8"/>
                    </a:lnTo>
                    <a:lnTo>
                      <a:pt x="2" y="8"/>
                    </a:lnTo>
                    <a:lnTo>
                      <a:pt x="43" y="48"/>
                    </a:lnTo>
                    <a:lnTo>
                      <a:pt x="46" y="48"/>
                    </a:lnTo>
                    <a:lnTo>
                      <a:pt x="46" y="49"/>
                    </a:lnTo>
                    <a:lnTo>
                      <a:pt x="50" y="49"/>
                    </a:lnTo>
                    <a:lnTo>
                      <a:pt x="51" y="52"/>
                    </a:lnTo>
                    <a:lnTo>
                      <a:pt x="55" y="52"/>
                    </a:lnTo>
                    <a:lnTo>
                      <a:pt x="55" y="54"/>
                    </a:lnTo>
                    <a:lnTo>
                      <a:pt x="58" y="54"/>
                    </a:lnTo>
                    <a:lnTo>
                      <a:pt x="62" y="57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626" name="Freeform 626"/>
              <p:cNvSpPr>
                <a:spLocks/>
              </p:cNvSpPr>
              <p:nvPr/>
            </p:nvSpPr>
            <p:spPr bwMode="auto">
              <a:xfrm>
                <a:off x="3023" y="1609"/>
                <a:ext cx="398" cy="424"/>
              </a:xfrm>
              <a:custGeom>
                <a:avLst/>
                <a:gdLst>
                  <a:gd name="T0" fmla="*/ 200 w 398"/>
                  <a:gd name="T1" fmla="*/ 424 h 424"/>
                  <a:gd name="T2" fmla="*/ 398 w 398"/>
                  <a:gd name="T3" fmla="*/ 317 h 424"/>
                  <a:gd name="T4" fmla="*/ 398 w 398"/>
                  <a:gd name="T5" fmla="*/ 106 h 424"/>
                  <a:gd name="T6" fmla="*/ 200 w 398"/>
                  <a:gd name="T7" fmla="*/ 0 h 424"/>
                  <a:gd name="T8" fmla="*/ 0 w 398"/>
                  <a:gd name="T9" fmla="*/ 106 h 424"/>
                  <a:gd name="T10" fmla="*/ 0 w 398"/>
                  <a:gd name="T11" fmla="*/ 317 h 424"/>
                  <a:gd name="T12" fmla="*/ 200 w 398"/>
                  <a:gd name="T13" fmla="*/ 424 h 424"/>
                  <a:gd name="T14" fmla="*/ 201 w 398"/>
                  <a:gd name="T15" fmla="*/ 418 h 424"/>
                  <a:gd name="T16" fmla="*/ 5 w 398"/>
                  <a:gd name="T17" fmla="*/ 312 h 424"/>
                  <a:gd name="T18" fmla="*/ 6 w 398"/>
                  <a:gd name="T19" fmla="*/ 315 h 424"/>
                  <a:gd name="T20" fmla="*/ 6 w 398"/>
                  <a:gd name="T21" fmla="*/ 107 h 424"/>
                  <a:gd name="T22" fmla="*/ 5 w 398"/>
                  <a:gd name="T23" fmla="*/ 110 h 424"/>
                  <a:gd name="T24" fmla="*/ 201 w 398"/>
                  <a:gd name="T25" fmla="*/ 6 h 424"/>
                  <a:gd name="T26" fmla="*/ 198 w 398"/>
                  <a:gd name="T27" fmla="*/ 6 h 424"/>
                  <a:gd name="T28" fmla="*/ 393 w 398"/>
                  <a:gd name="T29" fmla="*/ 110 h 424"/>
                  <a:gd name="T30" fmla="*/ 391 w 398"/>
                  <a:gd name="T31" fmla="*/ 107 h 424"/>
                  <a:gd name="T32" fmla="*/ 391 w 398"/>
                  <a:gd name="T33" fmla="*/ 315 h 424"/>
                  <a:gd name="T34" fmla="*/ 393 w 398"/>
                  <a:gd name="T35" fmla="*/ 312 h 424"/>
                  <a:gd name="T36" fmla="*/ 198 w 398"/>
                  <a:gd name="T37" fmla="*/ 418 h 424"/>
                  <a:gd name="T38" fmla="*/ 201 w 398"/>
                  <a:gd name="T39" fmla="*/ 418 h 424"/>
                  <a:gd name="T40" fmla="*/ 200 w 398"/>
                  <a:gd name="T41" fmla="*/ 424 h 424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398"/>
                  <a:gd name="T64" fmla="*/ 0 h 424"/>
                  <a:gd name="T65" fmla="*/ 398 w 398"/>
                  <a:gd name="T66" fmla="*/ 424 h 424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398" h="424">
                    <a:moveTo>
                      <a:pt x="200" y="424"/>
                    </a:moveTo>
                    <a:lnTo>
                      <a:pt x="398" y="317"/>
                    </a:lnTo>
                    <a:lnTo>
                      <a:pt x="398" y="106"/>
                    </a:lnTo>
                    <a:lnTo>
                      <a:pt x="200" y="0"/>
                    </a:lnTo>
                    <a:lnTo>
                      <a:pt x="0" y="106"/>
                    </a:lnTo>
                    <a:lnTo>
                      <a:pt x="0" y="317"/>
                    </a:lnTo>
                    <a:lnTo>
                      <a:pt x="200" y="424"/>
                    </a:lnTo>
                    <a:lnTo>
                      <a:pt x="201" y="418"/>
                    </a:lnTo>
                    <a:lnTo>
                      <a:pt x="5" y="312"/>
                    </a:lnTo>
                    <a:lnTo>
                      <a:pt x="6" y="315"/>
                    </a:lnTo>
                    <a:lnTo>
                      <a:pt x="6" y="107"/>
                    </a:lnTo>
                    <a:lnTo>
                      <a:pt x="5" y="110"/>
                    </a:lnTo>
                    <a:lnTo>
                      <a:pt x="201" y="6"/>
                    </a:lnTo>
                    <a:lnTo>
                      <a:pt x="198" y="6"/>
                    </a:lnTo>
                    <a:lnTo>
                      <a:pt x="393" y="110"/>
                    </a:lnTo>
                    <a:lnTo>
                      <a:pt x="391" y="107"/>
                    </a:lnTo>
                    <a:lnTo>
                      <a:pt x="391" y="315"/>
                    </a:lnTo>
                    <a:lnTo>
                      <a:pt x="393" y="312"/>
                    </a:lnTo>
                    <a:lnTo>
                      <a:pt x="198" y="418"/>
                    </a:lnTo>
                    <a:lnTo>
                      <a:pt x="201" y="418"/>
                    </a:lnTo>
                    <a:lnTo>
                      <a:pt x="200" y="42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627" name="Freeform 627"/>
              <p:cNvSpPr>
                <a:spLocks/>
              </p:cNvSpPr>
              <p:nvPr/>
            </p:nvSpPr>
            <p:spPr bwMode="auto">
              <a:xfrm>
                <a:off x="2635" y="1612"/>
                <a:ext cx="393" cy="420"/>
              </a:xfrm>
              <a:custGeom>
                <a:avLst/>
                <a:gdLst>
                  <a:gd name="T0" fmla="*/ 10 w 393"/>
                  <a:gd name="T1" fmla="*/ 99 h 420"/>
                  <a:gd name="T2" fmla="*/ 44 w 393"/>
                  <a:gd name="T3" fmla="*/ 82 h 420"/>
                  <a:gd name="T4" fmla="*/ 65 w 393"/>
                  <a:gd name="T5" fmla="*/ 69 h 420"/>
                  <a:gd name="T6" fmla="*/ 92 w 393"/>
                  <a:gd name="T7" fmla="*/ 57 h 420"/>
                  <a:gd name="T8" fmla="*/ 112 w 393"/>
                  <a:gd name="T9" fmla="*/ 44 h 420"/>
                  <a:gd name="T10" fmla="*/ 147 w 393"/>
                  <a:gd name="T11" fmla="*/ 27 h 420"/>
                  <a:gd name="T12" fmla="*/ 167 w 393"/>
                  <a:gd name="T13" fmla="*/ 14 h 420"/>
                  <a:gd name="T14" fmla="*/ 195 w 393"/>
                  <a:gd name="T15" fmla="*/ 2 h 420"/>
                  <a:gd name="T16" fmla="*/ 205 w 393"/>
                  <a:gd name="T17" fmla="*/ 6 h 420"/>
                  <a:gd name="T18" fmla="*/ 215 w 393"/>
                  <a:gd name="T19" fmla="*/ 9 h 420"/>
                  <a:gd name="T20" fmla="*/ 224 w 393"/>
                  <a:gd name="T21" fmla="*/ 16 h 420"/>
                  <a:gd name="T22" fmla="*/ 236 w 393"/>
                  <a:gd name="T23" fmla="*/ 20 h 420"/>
                  <a:gd name="T24" fmla="*/ 244 w 393"/>
                  <a:gd name="T25" fmla="*/ 27 h 420"/>
                  <a:gd name="T26" fmla="*/ 256 w 393"/>
                  <a:gd name="T27" fmla="*/ 32 h 420"/>
                  <a:gd name="T28" fmla="*/ 265 w 393"/>
                  <a:gd name="T29" fmla="*/ 38 h 420"/>
                  <a:gd name="T30" fmla="*/ 277 w 393"/>
                  <a:gd name="T31" fmla="*/ 43 h 420"/>
                  <a:gd name="T32" fmla="*/ 285 w 393"/>
                  <a:gd name="T33" fmla="*/ 49 h 420"/>
                  <a:gd name="T34" fmla="*/ 297 w 393"/>
                  <a:gd name="T35" fmla="*/ 54 h 420"/>
                  <a:gd name="T36" fmla="*/ 306 w 393"/>
                  <a:gd name="T37" fmla="*/ 60 h 420"/>
                  <a:gd name="T38" fmla="*/ 318 w 393"/>
                  <a:gd name="T39" fmla="*/ 65 h 420"/>
                  <a:gd name="T40" fmla="*/ 326 w 393"/>
                  <a:gd name="T41" fmla="*/ 71 h 420"/>
                  <a:gd name="T42" fmla="*/ 336 w 393"/>
                  <a:gd name="T43" fmla="*/ 74 h 420"/>
                  <a:gd name="T44" fmla="*/ 345 w 393"/>
                  <a:gd name="T45" fmla="*/ 80 h 420"/>
                  <a:gd name="T46" fmla="*/ 357 w 393"/>
                  <a:gd name="T47" fmla="*/ 85 h 420"/>
                  <a:gd name="T48" fmla="*/ 365 w 393"/>
                  <a:gd name="T49" fmla="*/ 91 h 420"/>
                  <a:gd name="T50" fmla="*/ 377 w 393"/>
                  <a:gd name="T51" fmla="*/ 96 h 420"/>
                  <a:gd name="T52" fmla="*/ 386 w 393"/>
                  <a:gd name="T53" fmla="*/ 103 h 420"/>
                  <a:gd name="T54" fmla="*/ 382 w 393"/>
                  <a:gd name="T55" fmla="*/ 319 h 420"/>
                  <a:gd name="T56" fmla="*/ 362 w 393"/>
                  <a:gd name="T57" fmla="*/ 331 h 420"/>
                  <a:gd name="T58" fmla="*/ 335 w 393"/>
                  <a:gd name="T59" fmla="*/ 344 h 420"/>
                  <a:gd name="T60" fmla="*/ 318 w 393"/>
                  <a:gd name="T61" fmla="*/ 355 h 420"/>
                  <a:gd name="T62" fmla="*/ 297 w 393"/>
                  <a:gd name="T63" fmla="*/ 364 h 420"/>
                  <a:gd name="T64" fmla="*/ 283 w 393"/>
                  <a:gd name="T65" fmla="*/ 374 h 420"/>
                  <a:gd name="T66" fmla="*/ 256 w 393"/>
                  <a:gd name="T67" fmla="*/ 386 h 420"/>
                  <a:gd name="T68" fmla="*/ 236 w 393"/>
                  <a:gd name="T69" fmla="*/ 399 h 420"/>
                  <a:gd name="T70" fmla="*/ 215 w 393"/>
                  <a:gd name="T71" fmla="*/ 409 h 420"/>
                  <a:gd name="T72" fmla="*/ 198 w 393"/>
                  <a:gd name="T73" fmla="*/ 420 h 420"/>
                  <a:gd name="T74" fmla="*/ 186 w 393"/>
                  <a:gd name="T75" fmla="*/ 416 h 420"/>
                  <a:gd name="T76" fmla="*/ 176 w 393"/>
                  <a:gd name="T77" fmla="*/ 409 h 420"/>
                  <a:gd name="T78" fmla="*/ 164 w 393"/>
                  <a:gd name="T79" fmla="*/ 404 h 420"/>
                  <a:gd name="T80" fmla="*/ 155 w 393"/>
                  <a:gd name="T81" fmla="*/ 397 h 420"/>
                  <a:gd name="T82" fmla="*/ 143 w 393"/>
                  <a:gd name="T83" fmla="*/ 393 h 420"/>
                  <a:gd name="T84" fmla="*/ 135 w 393"/>
                  <a:gd name="T85" fmla="*/ 386 h 420"/>
                  <a:gd name="T86" fmla="*/ 123 w 393"/>
                  <a:gd name="T87" fmla="*/ 382 h 420"/>
                  <a:gd name="T88" fmla="*/ 114 w 393"/>
                  <a:gd name="T89" fmla="*/ 375 h 420"/>
                  <a:gd name="T90" fmla="*/ 102 w 393"/>
                  <a:gd name="T91" fmla="*/ 371 h 420"/>
                  <a:gd name="T92" fmla="*/ 92 w 393"/>
                  <a:gd name="T93" fmla="*/ 363 h 420"/>
                  <a:gd name="T94" fmla="*/ 80 w 393"/>
                  <a:gd name="T95" fmla="*/ 358 h 420"/>
                  <a:gd name="T96" fmla="*/ 71 w 393"/>
                  <a:gd name="T97" fmla="*/ 352 h 420"/>
                  <a:gd name="T98" fmla="*/ 60 w 393"/>
                  <a:gd name="T99" fmla="*/ 347 h 420"/>
                  <a:gd name="T100" fmla="*/ 51 w 393"/>
                  <a:gd name="T101" fmla="*/ 341 h 420"/>
                  <a:gd name="T102" fmla="*/ 39 w 393"/>
                  <a:gd name="T103" fmla="*/ 336 h 420"/>
                  <a:gd name="T104" fmla="*/ 30 w 393"/>
                  <a:gd name="T105" fmla="*/ 330 h 420"/>
                  <a:gd name="T106" fmla="*/ 19 w 393"/>
                  <a:gd name="T107" fmla="*/ 325 h 420"/>
                  <a:gd name="T108" fmla="*/ 8 w 393"/>
                  <a:gd name="T109" fmla="*/ 317 h 420"/>
                  <a:gd name="T110" fmla="*/ 0 w 393"/>
                  <a:gd name="T111" fmla="*/ 314 h 420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w 393"/>
                  <a:gd name="T169" fmla="*/ 0 h 420"/>
                  <a:gd name="T170" fmla="*/ 393 w 393"/>
                  <a:gd name="T171" fmla="*/ 420 h 420"/>
                </a:gdLst>
                <a:ahLst/>
                <a:cxnLst>
                  <a:cxn ang="T112">
                    <a:pos x="T0" y="T1"/>
                  </a:cxn>
                  <a:cxn ang="T113">
                    <a:pos x="T2" y="T3"/>
                  </a:cxn>
                  <a:cxn ang="T114">
                    <a:pos x="T4" y="T5"/>
                  </a:cxn>
                  <a:cxn ang="T115">
                    <a:pos x="T6" y="T7"/>
                  </a:cxn>
                  <a:cxn ang="T116">
                    <a:pos x="T8" y="T9"/>
                  </a:cxn>
                  <a:cxn ang="T117">
                    <a:pos x="T10" y="T11"/>
                  </a:cxn>
                  <a:cxn ang="T118">
                    <a:pos x="T12" y="T13"/>
                  </a:cxn>
                  <a:cxn ang="T119">
                    <a:pos x="T14" y="T15"/>
                  </a:cxn>
                  <a:cxn ang="T120">
                    <a:pos x="T16" y="T17"/>
                  </a:cxn>
                  <a:cxn ang="T121">
                    <a:pos x="T18" y="T19"/>
                  </a:cxn>
                  <a:cxn ang="T122">
                    <a:pos x="T20" y="T21"/>
                  </a:cxn>
                  <a:cxn ang="T123">
                    <a:pos x="T22" y="T23"/>
                  </a:cxn>
                  <a:cxn ang="T124">
                    <a:pos x="T24" y="T25"/>
                  </a:cxn>
                  <a:cxn ang="T125">
                    <a:pos x="T26" y="T27"/>
                  </a:cxn>
                  <a:cxn ang="T126">
                    <a:pos x="T28" y="T29"/>
                  </a:cxn>
                  <a:cxn ang="T127">
                    <a:pos x="T30" y="T31"/>
                  </a:cxn>
                  <a:cxn ang="T128">
                    <a:pos x="T32" y="T33"/>
                  </a:cxn>
                  <a:cxn ang="T129">
                    <a:pos x="T34" y="T35"/>
                  </a:cxn>
                  <a:cxn ang="T130">
                    <a:pos x="T36" y="T37"/>
                  </a:cxn>
                  <a:cxn ang="T131">
                    <a:pos x="T38" y="T39"/>
                  </a:cxn>
                  <a:cxn ang="T132">
                    <a:pos x="T40" y="T41"/>
                  </a:cxn>
                  <a:cxn ang="T133">
                    <a:pos x="T42" y="T43"/>
                  </a:cxn>
                  <a:cxn ang="T134">
                    <a:pos x="T44" y="T45"/>
                  </a:cxn>
                  <a:cxn ang="T135">
                    <a:pos x="T46" y="T47"/>
                  </a:cxn>
                  <a:cxn ang="T136">
                    <a:pos x="T48" y="T49"/>
                  </a:cxn>
                  <a:cxn ang="T137">
                    <a:pos x="T50" y="T51"/>
                  </a:cxn>
                  <a:cxn ang="T138">
                    <a:pos x="T52" y="T53"/>
                  </a:cxn>
                  <a:cxn ang="T139">
                    <a:pos x="T54" y="T55"/>
                  </a:cxn>
                  <a:cxn ang="T140">
                    <a:pos x="T56" y="T57"/>
                  </a:cxn>
                  <a:cxn ang="T141">
                    <a:pos x="T58" y="T59"/>
                  </a:cxn>
                  <a:cxn ang="T142">
                    <a:pos x="T60" y="T61"/>
                  </a:cxn>
                  <a:cxn ang="T143">
                    <a:pos x="T62" y="T63"/>
                  </a:cxn>
                  <a:cxn ang="T144">
                    <a:pos x="T64" y="T65"/>
                  </a:cxn>
                  <a:cxn ang="T145">
                    <a:pos x="T66" y="T67"/>
                  </a:cxn>
                  <a:cxn ang="T146">
                    <a:pos x="T68" y="T69"/>
                  </a:cxn>
                  <a:cxn ang="T147">
                    <a:pos x="T70" y="T71"/>
                  </a:cxn>
                  <a:cxn ang="T148">
                    <a:pos x="T72" y="T73"/>
                  </a:cxn>
                  <a:cxn ang="T149">
                    <a:pos x="T74" y="T75"/>
                  </a:cxn>
                  <a:cxn ang="T150">
                    <a:pos x="T76" y="T77"/>
                  </a:cxn>
                  <a:cxn ang="T151">
                    <a:pos x="T78" y="T79"/>
                  </a:cxn>
                  <a:cxn ang="T152">
                    <a:pos x="T80" y="T81"/>
                  </a:cxn>
                  <a:cxn ang="T153">
                    <a:pos x="T82" y="T83"/>
                  </a:cxn>
                  <a:cxn ang="T154">
                    <a:pos x="T84" y="T85"/>
                  </a:cxn>
                  <a:cxn ang="T155">
                    <a:pos x="T86" y="T87"/>
                  </a:cxn>
                  <a:cxn ang="T156">
                    <a:pos x="T88" y="T89"/>
                  </a:cxn>
                  <a:cxn ang="T157">
                    <a:pos x="T90" y="T91"/>
                  </a:cxn>
                  <a:cxn ang="T158">
                    <a:pos x="T92" y="T93"/>
                  </a:cxn>
                  <a:cxn ang="T159">
                    <a:pos x="T94" y="T95"/>
                  </a:cxn>
                  <a:cxn ang="T160">
                    <a:pos x="T96" y="T97"/>
                  </a:cxn>
                  <a:cxn ang="T161">
                    <a:pos x="T98" y="T99"/>
                  </a:cxn>
                  <a:cxn ang="T162">
                    <a:pos x="T100" y="T101"/>
                  </a:cxn>
                  <a:cxn ang="T163">
                    <a:pos x="T102" y="T103"/>
                  </a:cxn>
                  <a:cxn ang="T164">
                    <a:pos x="T104" y="T105"/>
                  </a:cxn>
                  <a:cxn ang="T165">
                    <a:pos x="T106" y="T107"/>
                  </a:cxn>
                  <a:cxn ang="T166">
                    <a:pos x="T108" y="T109"/>
                  </a:cxn>
                  <a:cxn ang="T167">
                    <a:pos x="T110" y="T111"/>
                  </a:cxn>
                </a:cxnLst>
                <a:rect l="T168" t="T169" r="T170" b="T171"/>
                <a:pathLst>
                  <a:path w="393" h="420">
                    <a:moveTo>
                      <a:pt x="0" y="104"/>
                    </a:moveTo>
                    <a:lnTo>
                      <a:pt x="7" y="103"/>
                    </a:lnTo>
                    <a:lnTo>
                      <a:pt x="7" y="101"/>
                    </a:lnTo>
                    <a:lnTo>
                      <a:pt x="10" y="101"/>
                    </a:lnTo>
                    <a:lnTo>
                      <a:pt x="10" y="99"/>
                    </a:lnTo>
                    <a:lnTo>
                      <a:pt x="24" y="93"/>
                    </a:lnTo>
                    <a:lnTo>
                      <a:pt x="24" y="91"/>
                    </a:lnTo>
                    <a:lnTo>
                      <a:pt x="30" y="90"/>
                    </a:lnTo>
                    <a:lnTo>
                      <a:pt x="30" y="88"/>
                    </a:lnTo>
                    <a:lnTo>
                      <a:pt x="44" y="82"/>
                    </a:lnTo>
                    <a:lnTo>
                      <a:pt x="44" y="80"/>
                    </a:lnTo>
                    <a:lnTo>
                      <a:pt x="51" y="79"/>
                    </a:lnTo>
                    <a:lnTo>
                      <a:pt x="51" y="77"/>
                    </a:lnTo>
                    <a:lnTo>
                      <a:pt x="65" y="71"/>
                    </a:lnTo>
                    <a:lnTo>
                      <a:pt x="65" y="69"/>
                    </a:lnTo>
                    <a:lnTo>
                      <a:pt x="71" y="68"/>
                    </a:lnTo>
                    <a:lnTo>
                      <a:pt x="71" y="66"/>
                    </a:lnTo>
                    <a:lnTo>
                      <a:pt x="85" y="60"/>
                    </a:lnTo>
                    <a:lnTo>
                      <a:pt x="85" y="58"/>
                    </a:lnTo>
                    <a:lnTo>
                      <a:pt x="92" y="57"/>
                    </a:lnTo>
                    <a:lnTo>
                      <a:pt x="92" y="55"/>
                    </a:lnTo>
                    <a:lnTo>
                      <a:pt x="106" y="49"/>
                    </a:lnTo>
                    <a:lnTo>
                      <a:pt x="106" y="47"/>
                    </a:lnTo>
                    <a:lnTo>
                      <a:pt x="112" y="46"/>
                    </a:lnTo>
                    <a:lnTo>
                      <a:pt x="112" y="44"/>
                    </a:lnTo>
                    <a:lnTo>
                      <a:pt x="126" y="38"/>
                    </a:lnTo>
                    <a:lnTo>
                      <a:pt x="126" y="36"/>
                    </a:lnTo>
                    <a:lnTo>
                      <a:pt x="133" y="35"/>
                    </a:lnTo>
                    <a:lnTo>
                      <a:pt x="133" y="33"/>
                    </a:lnTo>
                    <a:lnTo>
                      <a:pt x="147" y="27"/>
                    </a:lnTo>
                    <a:lnTo>
                      <a:pt x="147" y="25"/>
                    </a:lnTo>
                    <a:lnTo>
                      <a:pt x="154" y="24"/>
                    </a:lnTo>
                    <a:lnTo>
                      <a:pt x="154" y="22"/>
                    </a:lnTo>
                    <a:lnTo>
                      <a:pt x="167" y="16"/>
                    </a:lnTo>
                    <a:lnTo>
                      <a:pt x="167" y="14"/>
                    </a:lnTo>
                    <a:lnTo>
                      <a:pt x="174" y="13"/>
                    </a:lnTo>
                    <a:lnTo>
                      <a:pt x="174" y="11"/>
                    </a:lnTo>
                    <a:lnTo>
                      <a:pt x="188" y="5"/>
                    </a:lnTo>
                    <a:lnTo>
                      <a:pt x="188" y="3"/>
                    </a:lnTo>
                    <a:lnTo>
                      <a:pt x="195" y="2"/>
                    </a:lnTo>
                    <a:lnTo>
                      <a:pt x="195" y="0"/>
                    </a:lnTo>
                    <a:lnTo>
                      <a:pt x="200" y="2"/>
                    </a:lnTo>
                    <a:lnTo>
                      <a:pt x="200" y="3"/>
                    </a:lnTo>
                    <a:lnTo>
                      <a:pt x="203" y="3"/>
                    </a:lnTo>
                    <a:lnTo>
                      <a:pt x="205" y="6"/>
                    </a:lnTo>
                    <a:lnTo>
                      <a:pt x="208" y="6"/>
                    </a:lnTo>
                    <a:lnTo>
                      <a:pt x="208" y="8"/>
                    </a:lnTo>
                    <a:lnTo>
                      <a:pt x="212" y="8"/>
                    </a:lnTo>
                    <a:lnTo>
                      <a:pt x="212" y="9"/>
                    </a:lnTo>
                    <a:lnTo>
                      <a:pt x="215" y="9"/>
                    </a:lnTo>
                    <a:lnTo>
                      <a:pt x="217" y="13"/>
                    </a:lnTo>
                    <a:lnTo>
                      <a:pt x="220" y="13"/>
                    </a:lnTo>
                    <a:lnTo>
                      <a:pt x="220" y="14"/>
                    </a:lnTo>
                    <a:lnTo>
                      <a:pt x="224" y="14"/>
                    </a:lnTo>
                    <a:lnTo>
                      <a:pt x="224" y="16"/>
                    </a:lnTo>
                    <a:lnTo>
                      <a:pt x="227" y="16"/>
                    </a:lnTo>
                    <a:lnTo>
                      <a:pt x="229" y="19"/>
                    </a:lnTo>
                    <a:lnTo>
                      <a:pt x="232" y="19"/>
                    </a:lnTo>
                    <a:lnTo>
                      <a:pt x="232" y="20"/>
                    </a:lnTo>
                    <a:lnTo>
                      <a:pt x="236" y="20"/>
                    </a:lnTo>
                    <a:lnTo>
                      <a:pt x="237" y="24"/>
                    </a:lnTo>
                    <a:lnTo>
                      <a:pt x="241" y="24"/>
                    </a:lnTo>
                    <a:lnTo>
                      <a:pt x="241" y="25"/>
                    </a:lnTo>
                    <a:lnTo>
                      <a:pt x="244" y="25"/>
                    </a:lnTo>
                    <a:lnTo>
                      <a:pt x="244" y="27"/>
                    </a:lnTo>
                    <a:lnTo>
                      <a:pt x="247" y="27"/>
                    </a:lnTo>
                    <a:lnTo>
                      <a:pt x="249" y="30"/>
                    </a:lnTo>
                    <a:lnTo>
                      <a:pt x="253" y="30"/>
                    </a:lnTo>
                    <a:lnTo>
                      <a:pt x="253" y="32"/>
                    </a:lnTo>
                    <a:lnTo>
                      <a:pt x="256" y="32"/>
                    </a:lnTo>
                    <a:lnTo>
                      <a:pt x="256" y="33"/>
                    </a:lnTo>
                    <a:lnTo>
                      <a:pt x="259" y="33"/>
                    </a:lnTo>
                    <a:lnTo>
                      <a:pt x="261" y="36"/>
                    </a:lnTo>
                    <a:lnTo>
                      <a:pt x="265" y="36"/>
                    </a:lnTo>
                    <a:lnTo>
                      <a:pt x="265" y="38"/>
                    </a:lnTo>
                    <a:lnTo>
                      <a:pt x="268" y="38"/>
                    </a:lnTo>
                    <a:lnTo>
                      <a:pt x="268" y="39"/>
                    </a:lnTo>
                    <a:lnTo>
                      <a:pt x="271" y="39"/>
                    </a:lnTo>
                    <a:lnTo>
                      <a:pt x="273" y="43"/>
                    </a:lnTo>
                    <a:lnTo>
                      <a:pt x="277" y="43"/>
                    </a:lnTo>
                    <a:lnTo>
                      <a:pt x="277" y="44"/>
                    </a:lnTo>
                    <a:lnTo>
                      <a:pt x="280" y="44"/>
                    </a:lnTo>
                    <a:lnTo>
                      <a:pt x="282" y="47"/>
                    </a:lnTo>
                    <a:lnTo>
                      <a:pt x="285" y="47"/>
                    </a:lnTo>
                    <a:lnTo>
                      <a:pt x="285" y="49"/>
                    </a:lnTo>
                    <a:lnTo>
                      <a:pt x="289" y="49"/>
                    </a:lnTo>
                    <a:lnTo>
                      <a:pt x="289" y="50"/>
                    </a:lnTo>
                    <a:lnTo>
                      <a:pt x="292" y="50"/>
                    </a:lnTo>
                    <a:lnTo>
                      <a:pt x="294" y="54"/>
                    </a:lnTo>
                    <a:lnTo>
                      <a:pt x="297" y="54"/>
                    </a:lnTo>
                    <a:lnTo>
                      <a:pt x="297" y="55"/>
                    </a:lnTo>
                    <a:lnTo>
                      <a:pt x="300" y="55"/>
                    </a:lnTo>
                    <a:lnTo>
                      <a:pt x="300" y="57"/>
                    </a:lnTo>
                    <a:lnTo>
                      <a:pt x="304" y="57"/>
                    </a:lnTo>
                    <a:lnTo>
                      <a:pt x="306" y="60"/>
                    </a:lnTo>
                    <a:lnTo>
                      <a:pt x="309" y="60"/>
                    </a:lnTo>
                    <a:lnTo>
                      <a:pt x="309" y="61"/>
                    </a:lnTo>
                    <a:lnTo>
                      <a:pt x="312" y="61"/>
                    </a:lnTo>
                    <a:lnTo>
                      <a:pt x="314" y="65"/>
                    </a:lnTo>
                    <a:lnTo>
                      <a:pt x="318" y="65"/>
                    </a:lnTo>
                    <a:lnTo>
                      <a:pt x="318" y="66"/>
                    </a:lnTo>
                    <a:lnTo>
                      <a:pt x="321" y="66"/>
                    </a:lnTo>
                    <a:lnTo>
                      <a:pt x="321" y="68"/>
                    </a:lnTo>
                    <a:lnTo>
                      <a:pt x="324" y="68"/>
                    </a:lnTo>
                    <a:lnTo>
                      <a:pt x="326" y="71"/>
                    </a:lnTo>
                    <a:lnTo>
                      <a:pt x="330" y="71"/>
                    </a:lnTo>
                    <a:lnTo>
                      <a:pt x="330" y="73"/>
                    </a:lnTo>
                    <a:lnTo>
                      <a:pt x="333" y="73"/>
                    </a:lnTo>
                    <a:lnTo>
                      <a:pt x="333" y="74"/>
                    </a:lnTo>
                    <a:lnTo>
                      <a:pt x="336" y="74"/>
                    </a:lnTo>
                    <a:lnTo>
                      <a:pt x="338" y="77"/>
                    </a:lnTo>
                    <a:lnTo>
                      <a:pt x="341" y="77"/>
                    </a:lnTo>
                    <a:lnTo>
                      <a:pt x="341" y="79"/>
                    </a:lnTo>
                    <a:lnTo>
                      <a:pt x="345" y="79"/>
                    </a:lnTo>
                    <a:lnTo>
                      <a:pt x="345" y="80"/>
                    </a:lnTo>
                    <a:lnTo>
                      <a:pt x="348" y="80"/>
                    </a:lnTo>
                    <a:lnTo>
                      <a:pt x="350" y="84"/>
                    </a:lnTo>
                    <a:lnTo>
                      <a:pt x="353" y="84"/>
                    </a:lnTo>
                    <a:lnTo>
                      <a:pt x="353" y="85"/>
                    </a:lnTo>
                    <a:lnTo>
                      <a:pt x="357" y="85"/>
                    </a:lnTo>
                    <a:lnTo>
                      <a:pt x="359" y="88"/>
                    </a:lnTo>
                    <a:lnTo>
                      <a:pt x="362" y="88"/>
                    </a:lnTo>
                    <a:lnTo>
                      <a:pt x="362" y="90"/>
                    </a:lnTo>
                    <a:lnTo>
                      <a:pt x="365" y="90"/>
                    </a:lnTo>
                    <a:lnTo>
                      <a:pt x="365" y="91"/>
                    </a:lnTo>
                    <a:lnTo>
                      <a:pt x="369" y="91"/>
                    </a:lnTo>
                    <a:lnTo>
                      <a:pt x="371" y="95"/>
                    </a:lnTo>
                    <a:lnTo>
                      <a:pt x="374" y="95"/>
                    </a:lnTo>
                    <a:lnTo>
                      <a:pt x="374" y="96"/>
                    </a:lnTo>
                    <a:lnTo>
                      <a:pt x="377" y="96"/>
                    </a:lnTo>
                    <a:lnTo>
                      <a:pt x="377" y="98"/>
                    </a:lnTo>
                    <a:lnTo>
                      <a:pt x="381" y="98"/>
                    </a:lnTo>
                    <a:lnTo>
                      <a:pt x="382" y="101"/>
                    </a:lnTo>
                    <a:lnTo>
                      <a:pt x="386" y="101"/>
                    </a:lnTo>
                    <a:lnTo>
                      <a:pt x="386" y="103"/>
                    </a:lnTo>
                    <a:lnTo>
                      <a:pt x="389" y="103"/>
                    </a:lnTo>
                    <a:lnTo>
                      <a:pt x="389" y="104"/>
                    </a:lnTo>
                    <a:lnTo>
                      <a:pt x="393" y="104"/>
                    </a:lnTo>
                    <a:lnTo>
                      <a:pt x="393" y="314"/>
                    </a:lnTo>
                    <a:lnTo>
                      <a:pt x="382" y="319"/>
                    </a:lnTo>
                    <a:lnTo>
                      <a:pt x="382" y="320"/>
                    </a:lnTo>
                    <a:lnTo>
                      <a:pt x="376" y="322"/>
                    </a:lnTo>
                    <a:lnTo>
                      <a:pt x="376" y="323"/>
                    </a:lnTo>
                    <a:lnTo>
                      <a:pt x="362" y="330"/>
                    </a:lnTo>
                    <a:lnTo>
                      <a:pt x="362" y="331"/>
                    </a:lnTo>
                    <a:lnTo>
                      <a:pt x="355" y="333"/>
                    </a:lnTo>
                    <a:lnTo>
                      <a:pt x="355" y="334"/>
                    </a:lnTo>
                    <a:lnTo>
                      <a:pt x="341" y="341"/>
                    </a:lnTo>
                    <a:lnTo>
                      <a:pt x="341" y="342"/>
                    </a:lnTo>
                    <a:lnTo>
                      <a:pt x="335" y="344"/>
                    </a:lnTo>
                    <a:lnTo>
                      <a:pt x="335" y="345"/>
                    </a:lnTo>
                    <a:lnTo>
                      <a:pt x="324" y="350"/>
                    </a:lnTo>
                    <a:lnTo>
                      <a:pt x="324" y="352"/>
                    </a:lnTo>
                    <a:lnTo>
                      <a:pt x="318" y="353"/>
                    </a:lnTo>
                    <a:lnTo>
                      <a:pt x="318" y="355"/>
                    </a:lnTo>
                    <a:lnTo>
                      <a:pt x="314" y="355"/>
                    </a:lnTo>
                    <a:lnTo>
                      <a:pt x="314" y="356"/>
                    </a:lnTo>
                    <a:lnTo>
                      <a:pt x="304" y="361"/>
                    </a:lnTo>
                    <a:lnTo>
                      <a:pt x="304" y="363"/>
                    </a:lnTo>
                    <a:lnTo>
                      <a:pt x="297" y="364"/>
                    </a:lnTo>
                    <a:lnTo>
                      <a:pt x="297" y="366"/>
                    </a:lnTo>
                    <a:lnTo>
                      <a:pt x="294" y="366"/>
                    </a:lnTo>
                    <a:lnTo>
                      <a:pt x="294" y="368"/>
                    </a:lnTo>
                    <a:lnTo>
                      <a:pt x="283" y="372"/>
                    </a:lnTo>
                    <a:lnTo>
                      <a:pt x="283" y="374"/>
                    </a:lnTo>
                    <a:lnTo>
                      <a:pt x="277" y="375"/>
                    </a:lnTo>
                    <a:lnTo>
                      <a:pt x="277" y="377"/>
                    </a:lnTo>
                    <a:lnTo>
                      <a:pt x="263" y="383"/>
                    </a:lnTo>
                    <a:lnTo>
                      <a:pt x="263" y="385"/>
                    </a:lnTo>
                    <a:lnTo>
                      <a:pt x="256" y="386"/>
                    </a:lnTo>
                    <a:lnTo>
                      <a:pt x="256" y="388"/>
                    </a:lnTo>
                    <a:lnTo>
                      <a:pt x="242" y="394"/>
                    </a:lnTo>
                    <a:lnTo>
                      <a:pt x="242" y="396"/>
                    </a:lnTo>
                    <a:lnTo>
                      <a:pt x="236" y="397"/>
                    </a:lnTo>
                    <a:lnTo>
                      <a:pt x="236" y="399"/>
                    </a:lnTo>
                    <a:lnTo>
                      <a:pt x="225" y="404"/>
                    </a:lnTo>
                    <a:lnTo>
                      <a:pt x="225" y="405"/>
                    </a:lnTo>
                    <a:lnTo>
                      <a:pt x="218" y="407"/>
                    </a:lnTo>
                    <a:lnTo>
                      <a:pt x="218" y="409"/>
                    </a:lnTo>
                    <a:lnTo>
                      <a:pt x="215" y="409"/>
                    </a:lnTo>
                    <a:lnTo>
                      <a:pt x="215" y="410"/>
                    </a:lnTo>
                    <a:lnTo>
                      <a:pt x="205" y="415"/>
                    </a:lnTo>
                    <a:lnTo>
                      <a:pt x="205" y="416"/>
                    </a:lnTo>
                    <a:lnTo>
                      <a:pt x="198" y="418"/>
                    </a:lnTo>
                    <a:lnTo>
                      <a:pt x="198" y="420"/>
                    </a:lnTo>
                    <a:lnTo>
                      <a:pt x="193" y="420"/>
                    </a:lnTo>
                    <a:lnTo>
                      <a:pt x="193" y="418"/>
                    </a:lnTo>
                    <a:lnTo>
                      <a:pt x="189" y="418"/>
                    </a:lnTo>
                    <a:lnTo>
                      <a:pt x="189" y="416"/>
                    </a:lnTo>
                    <a:lnTo>
                      <a:pt x="186" y="416"/>
                    </a:lnTo>
                    <a:lnTo>
                      <a:pt x="184" y="413"/>
                    </a:lnTo>
                    <a:lnTo>
                      <a:pt x="181" y="413"/>
                    </a:lnTo>
                    <a:lnTo>
                      <a:pt x="181" y="412"/>
                    </a:lnTo>
                    <a:lnTo>
                      <a:pt x="177" y="412"/>
                    </a:lnTo>
                    <a:lnTo>
                      <a:pt x="176" y="409"/>
                    </a:lnTo>
                    <a:lnTo>
                      <a:pt x="172" y="409"/>
                    </a:lnTo>
                    <a:lnTo>
                      <a:pt x="172" y="407"/>
                    </a:lnTo>
                    <a:lnTo>
                      <a:pt x="169" y="407"/>
                    </a:lnTo>
                    <a:lnTo>
                      <a:pt x="167" y="404"/>
                    </a:lnTo>
                    <a:lnTo>
                      <a:pt x="164" y="404"/>
                    </a:lnTo>
                    <a:lnTo>
                      <a:pt x="164" y="402"/>
                    </a:lnTo>
                    <a:lnTo>
                      <a:pt x="160" y="402"/>
                    </a:lnTo>
                    <a:lnTo>
                      <a:pt x="159" y="399"/>
                    </a:lnTo>
                    <a:lnTo>
                      <a:pt x="155" y="399"/>
                    </a:lnTo>
                    <a:lnTo>
                      <a:pt x="155" y="397"/>
                    </a:lnTo>
                    <a:lnTo>
                      <a:pt x="152" y="397"/>
                    </a:lnTo>
                    <a:lnTo>
                      <a:pt x="152" y="396"/>
                    </a:lnTo>
                    <a:lnTo>
                      <a:pt x="148" y="396"/>
                    </a:lnTo>
                    <a:lnTo>
                      <a:pt x="147" y="393"/>
                    </a:lnTo>
                    <a:lnTo>
                      <a:pt x="143" y="393"/>
                    </a:lnTo>
                    <a:lnTo>
                      <a:pt x="143" y="391"/>
                    </a:lnTo>
                    <a:lnTo>
                      <a:pt x="140" y="391"/>
                    </a:lnTo>
                    <a:lnTo>
                      <a:pt x="138" y="388"/>
                    </a:lnTo>
                    <a:lnTo>
                      <a:pt x="135" y="388"/>
                    </a:lnTo>
                    <a:lnTo>
                      <a:pt x="135" y="386"/>
                    </a:lnTo>
                    <a:lnTo>
                      <a:pt x="131" y="386"/>
                    </a:lnTo>
                    <a:lnTo>
                      <a:pt x="130" y="383"/>
                    </a:lnTo>
                    <a:lnTo>
                      <a:pt x="126" y="383"/>
                    </a:lnTo>
                    <a:lnTo>
                      <a:pt x="126" y="382"/>
                    </a:lnTo>
                    <a:lnTo>
                      <a:pt x="123" y="382"/>
                    </a:lnTo>
                    <a:lnTo>
                      <a:pt x="121" y="379"/>
                    </a:lnTo>
                    <a:lnTo>
                      <a:pt x="118" y="379"/>
                    </a:lnTo>
                    <a:lnTo>
                      <a:pt x="118" y="377"/>
                    </a:lnTo>
                    <a:lnTo>
                      <a:pt x="114" y="377"/>
                    </a:lnTo>
                    <a:lnTo>
                      <a:pt x="114" y="375"/>
                    </a:lnTo>
                    <a:lnTo>
                      <a:pt x="111" y="375"/>
                    </a:lnTo>
                    <a:lnTo>
                      <a:pt x="109" y="372"/>
                    </a:lnTo>
                    <a:lnTo>
                      <a:pt x="106" y="372"/>
                    </a:lnTo>
                    <a:lnTo>
                      <a:pt x="106" y="371"/>
                    </a:lnTo>
                    <a:lnTo>
                      <a:pt x="102" y="371"/>
                    </a:lnTo>
                    <a:lnTo>
                      <a:pt x="101" y="368"/>
                    </a:lnTo>
                    <a:lnTo>
                      <a:pt x="97" y="368"/>
                    </a:lnTo>
                    <a:lnTo>
                      <a:pt x="97" y="366"/>
                    </a:lnTo>
                    <a:lnTo>
                      <a:pt x="94" y="366"/>
                    </a:lnTo>
                    <a:lnTo>
                      <a:pt x="92" y="363"/>
                    </a:lnTo>
                    <a:lnTo>
                      <a:pt x="89" y="363"/>
                    </a:lnTo>
                    <a:lnTo>
                      <a:pt x="89" y="361"/>
                    </a:lnTo>
                    <a:lnTo>
                      <a:pt x="85" y="361"/>
                    </a:lnTo>
                    <a:lnTo>
                      <a:pt x="83" y="358"/>
                    </a:lnTo>
                    <a:lnTo>
                      <a:pt x="80" y="358"/>
                    </a:lnTo>
                    <a:lnTo>
                      <a:pt x="80" y="356"/>
                    </a:lnTo>
                    <a:lnTo>
                      <a:pt x="77" y="356"/>
                    </a:lnTo>
                    <a:lnTo>
                      <a:pt x="77" y="355"/>
                    </a:lnTo>
                    <a:lnTo>
                      <a:pt x="73" y="355"/>
                    </a:lnTo>
                    <a:lnTo>
                      <a:pt x="71" y="352"/>
                    </a:lnTo>
                    <a:lnTo>
                      <a:pt x="68" y="352"/>
                    </a:lnTo>
                    <a:lnTo>
                      <a:pt x="68" y="350"/>
                    </a:lnTo>
                    <a:lnTo>
                      <a:pt x="65" y="350"/>
                    </a:lnTo>
                    <a:lnTo>
                      <a:pt x="63" y="347"/>
                    </a:lnTo>
                    <a:lnTo>
                      <a:pt x="60" y="347"/>
                    </a:lnTo>
                    <a:lnTo>
                      <a:pt x="60" y="345"/>
                    </a:lnTo>
                    <a:lnTo>
                      <a:pt x="56" y="345"/>
                    </a:lnTo>
                    <a:lnTo>
                      <a:pt x="54" y="342"/>
                    </a:lnTo>
                    <a:lnTo>
                      <a:pt x="51" y="342"/>
                    </a:lnTo>
                    <a:lnTo>
                      <a:pt x="51" y="341"/>
                    </a:lnTo>
                    <a:lnTo>
                      <a:pt x="48" y="341"/>
                    </a:lnTo>
                    <a:lnTo>
                      <a:pt x="46" y="338"/>
                    </a:lnTo>
                    <a:lnTo>
                      <a:pt x="42" y="338"/>
                    </a:lnTo>
                    <a:lnTo>
                      <a:pt x="42" y="336"/>
                    </a:lnTo>
                    <a:lnTo>
                      <a:pt x="39" y="336"/>
                    </a:lnTo>
                    <a:lnTo>
                      <a:pt x="39" y="334"/>
                    </a:lnTo>
                    <a:lnTo>
                      <a:pt x="36" y="334"/>
                    </a:lnTo>
                    <a:lnTo>
                      <a:pt x="34" y="331"/>
                    </a:lnTo>
                    <a:lnTo>
                      <a:pt x="30" y="331"/>
                    </a:lnTo>
                    <a:lnTo>
                      <a:pt x="30" y="330"/>
                    </a:lnTo>
                    <a:lnTo>
                      <a:pt x="27" y="330"/>
                    </a:lnTo>
                    <a:lnTo>
                      <a:pt x="25" y="326"/>
                    </a:lnTo>
                    <a:lnTo>
                      <a:pt x="22" y="326"/>
                    </a:lnTo>
                    <a:lnTo>
                      <a:pt x="22" y="325"/>
                    </a:lnTo>
                    <a:lnTo>
                      <a:pt x="19" y="325"/>
                    </a:lnTo>
                    <a:lnTo>
                      <a:pt x="17" y="322"/>
                    </a:lnTo>
                    <a:lnTo>
                      <a:pt x="13" y="322"/>
                    </a:lnTo>
                    <a:lnTo>
                      <a:pt x="13" y="320"/>
                    </a:lnTo>
                    <a:lnTo>
                      <a:pt x="10" y="320"/>
                    </a:lnTo>
                    <a:lnTo>
                      <a:pt x="8" y="317"/>
                    </a:lnTo>
                    <a:lnTo>
                      <a:pt x="5" y="317"/>
                    </a:lnTo>
                    <a:lnTo>
                      <a:pt x="5" y="315"/>
                    </a:lnTo>
                    <a:lnTo>
                      <a:pt x="1" y="315"/>
                    </a:lnTo>
                    <a:lnTo>
                      <a:pt x="1" y="314"/>
                    </a:lnTo>
                    <a:lnTo>
                      <a:pt x="0" y="314"/>
                    </a:lnTo>
                    <a:lnTo>
                      <a:pt x="0" y="104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628" name="Freeform 628"/>
              <p:cNvSpPr>
                <a:spLocks/>
              </p:cNvSpPr>
              <p:nvPr/>
            </p:nvSpPr>
            <p:spPr bwMode="auto">
              <a:xfrm>
                <a:off x="2635" y="1662"/>
                <a:ext cx="102" cy="95"/>
              </a:xfrm>
              <a:custGeom>
                <a:avLst/>
                <a:gdLst>
                  <a:gd name="T0" fmla="*/ 101 w 102"/>
                  <a:gd name="T1" fmla="*/ 0 h 95"/>
                  <a:gd name="T2" fmla="*/ 101 w 102"/>
                  <a:gd name="T3" fmla="*/ 2 h 95"/>
                  <a:gd name="T4" fmla="*/ 94 w 102"/>
                  <a:gd name="T5" fmla="*/ 4 h 95"/>
                  <a:gd name="T6" fmla="*/ 94 w 102"/>
                  <a:gd name="T7" fmla="*/ 5 h 95"/>
                  <a:gd name="T8" fmla="*/ 80 w 102"/>
                  <a:gd name="T9" fmla="*/ 13 h 95"/>
                  <a:gd name="T10" fmla="*/ 80 w 102"/>
                  <a:gd name="T11" fmla="*/ 15 h 95"/>
                  <a:gd name="T12" fmla="*/ 0 w 102"/>
                  <a:gd name="T13" fmla="*/ 87 h 95"/>
                  <a:gd name="T14" fmla="*/ 0 w 102"/>
                  <a:gd name="T15" fmla="*/ 95 h 95"/>
                  <a:gd name="T16" fmla="*/ 102 w 102"/>
                  <a:gd name="T17" fmla="*/ 0 h 95"/>
                  <a:gd name="T18" fmla="*/ 101 w 102"/>
                  <a:gd name="T19" fmla="*/ 0 h 95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02"/>
                  <a:gd name="T31" fmla="*/ 0 h 95"/>
                  <a:gd name="T32" fmla="*/ 102 w 102"/>
                  <a:gd name="T33" fmla="*/ 95 h 95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02" h="95">
                    <a:moveTo>
                      <a:pt x="101" y="0"/>
                    </a:moveTo>
                    <a:lnTo>
                      <a:pt x="101" y="2"/>
                    </a:lnTo>
                    <a:lnTo>
                      <a:pt x="94" y="4"/>
                    </a:lnTo>
                    <a:lnTo>
                      <a:pt x="94" y="5"/>
                    </a:lnTo>
                    <a:lnTo>
                      <a:pt x="80" y="13"/>
                    </a:lnTo>
                    <a:lnTo>
                      <a:pt x="80" y="15"/>
                    </a:lnTo>
                    <a:lnTo>
                      <a:pt x="0" y="87"/>
                    </a:lnTo>
                    <a:lnTo>
                      <a:pt x="0" y="95"/>
                    </a:lnTo>
                    <a:lnTo>
                      <a:pt x="102" y="0"/>
                    </a:lnTo>
                    <a:lnTo>
                      <a:pt x="101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629" name="Freeform 629"/>
              <p:cNvSpPr>
                <a:spLocks/>
              </p:cNvSpPr>
              <p:nvPr/>
            </p:nvSpPr>
            <p:spPr bwMode="auto">
              <a:xfrm>
                <a:off x="2635" y="1614"/>
                <a:ext cx="203" cy="190"/>
              </a:xfrm>
              <a:custGeom>
                <a:avLst/>
                <a:gdLst>
                  <a:gd name="T0" fmla="*/ 198 w 203"/>
                  <a:gd name="T1" fmla="*/ 0 h 190"/>
                  <a:gd name="T2" fmla="*/ 198 w 203"/>
                  <a:gd name="T3" fmla="*/ 1 h 190"/>
                  <a:gd name="T4" fmla="*/ 0 w 203"/>
                  <a:gd name="T5" fmla="*/ 183 h 190"/>
                  <a:gd name="T6" fmla="*/ 0 w 203"/>
                  <a:gd name="T7" fmla="*/ 190 h 190"/>
                  <a:gd name="T8" fmla="*/ 203 w 203"/>
                  <a:gd name="T9" fmla="*/ 4 h 190"/>
                  <a:gd name="T10" fmla="*/ 203 w 203"/>
                  <a:gd name="T11" fmla="*/ 1 h 190"/>
                  <a:gd name="T12" fmla="*/ 200 w 203"/>
                  <a:gd name="T13" fmla="*/ 1 h 190"/>
                  <a:gd name="T14" fmla="*/ 200 w 203"/>
                  <a:gd name="T15" fmla="*/ 0 h 190"/>
                  <a:gd name="T16" fmla="*/ 198 w 203"/>
                  <a:gd name="T17" fmla="*/ 0 h 19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03"/>
                  <a:gd name="T28" fmla="*/ 0 h 190"/>
                  <a:gd name="T29" fmla="*/ 203 w 203"/>
                  <a:gd name="T30" fmla="*/ 190 h 19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03" h="190">
                    <a:moveTo>
                      <a:pt x="198" y="0"/>
                    </a:moveTo>
                    <a:lnTo>
                      <a:pt x="198" y="1"/>
                    </a:lnTo>
                    <a:lnTo>
                      <a:pt x="0" y="183"/>
                    </a:lnTo>
                    <a:lnTo>
                      <a:pt x="0" y="190"/>
                    </a:lnTo>
                    <a:lnTo>
                      <a:pt x="203" y="4"/>
                    </a:lnTo>
                    <a:lnTo>
                      <a:pt x="203" y="1"/>
                    </a:lnTo>
                    <a:lnTo>
                      <a:pt x="200" y="1"/>
                    </a:lnTo>
                    <a:lnTo>
                      <a:pt x="200" y="0"/>
                    </a:lnTo>
                    <a:lnTo>
                      <a:pt x="198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630" name="Freeform 630"/>
              <p:cNvSpPr>
                <a:spLocks/>
              </p:cNvSpPr>
              <p:nvPr/>
            </p:nvSpPr>
            <p:spPr bwMode="auto">
              <a:xfrm>
                <a:off x="2635" y="1631"/>
                <a:ext cx="236" cy="219"/>
              </a:xfrm>
              <a:custGeom>
                <a:avLst/>
                <a:gdLst>
                  <a:gd name="T0" fmla="*/ 229 w 236"/>
                  <a:gd name="T1" fmla="*/ 0 h 219"/>
                  <a:gd name="T2" fmla="*/ 229 w 236"/>
                  <a:gd name="T3" fmla="*/ 1 h 219"/>
                  <a:gd name="T4" fmla="*/ 0 w 236"/>
                  <a:gd name="T5" fmla="*/ 211 h 219"/>
                  <a:gd name="T6" fmla="*/ 0 w 236"/>
                  <a:gd name="T7" fmla="*/ 219 h 219"/>
                  <a:gd name="T8" fmla="*/ 236 w 236"/>
                  <a:gd name="T9" fmla="*/ 1 h 219"/>
                  <a:gd name="T10" fmla="*/ 232 w 236"/>
                  <a:gd name="T11" fmla="*/ 1 h 219"/>
                  <a:gd name="T12" fmla="*/ 232 w 236"/>
                  <a:gd name="T13" fmla="*/ 0 h 219"/>
                  <a:gd name="T14" fmla="*/ 229 w 236"/>
                  <a:gd name="T15" fmla="*/ 0 h 219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36"/>
                  <a:gd name="T25" fmla="*/ 0 h 219"/>
                  <a:gd name="T26" fmla="*/ 236 w 236"/>
                  <a:gd name="T27" fmla="*/ 219 h 219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36" h="219">
                    <a:moveTo>
                      <a:pt x="229" y="0"/>
                    </a:moveTo>
                    <a:lnTo>
                      <a:pt x="229" y="1"/>
                    </a:lnTo>
                    <a:lnTo>
                      <a:pt x="0" y="211"/>
                    </a:lnTo>
                    <a:lnTo>
                      <a:pt x="0" y="219"/>
                    </a:lnTo>
                    <a:lnTo>
                      <a:pt x="236" y="1"/>
                    </a:lnTo>
                    <a:lnTo>
                      <a:pt x="232" y="1"/>
                    </a:lnTo>
                    <a:lnTo>
                      <a:pt x="232" y="0"/>
                    </a:lnTo>
                    <a:lnTo>
                      <a:pt x="229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631" name="Freeform 631"/>
              <p:cNvSpPr>
                <a:spLocks/>
              </p:cNvSpPr>
              <p:nvPr/>
            </p:nvSpPr>
            <p:spPr bwMode="auto">
              <a:xfrm>
                <a:off x="2635" y="1648"/>
                <a:ext cx="268" cy="249"/>
              </a:xfrm>
              <a:custGeom>
                <a:avLst/>
                <a:gdLst>
                  <a:gd name="T0" fmla="*/ 261 w 268"/>
                  <a:gd name="T1" fmla="*/ 0 h 249"/>
                  <a:gd name="T2" fmla="*/ 261 w 268"/>
                  <a:gd name="T3" fmla="*/ 2 h 249"/>
                  <a:gd name="T4" fmla="*/ 0 w 268"/>
                  <a:gd name="T5" fmla="*/ 242 h 249"/>
                  <a:gd name="T6" fmla="*/ 0 w 268"/>
                  <a:gd name="T7" fmla="*/ 249 h 249"/>
                  <a:gd name="T8" fmla="*/ 268 w 268"/>
                  <a:gd name="T9" fmla="*/ 2 h 249"/>
                  <a:gd name="T10" fmla="*/ 265 w 268"/>
                  <a:gd name="T11" fmla="*/ 2 h 249"/>
                  <a:gd name="T12" fmla="*/ 265 w 268"/>
                  <a:gd name="T13" fmla="*/ 0 h 249"/>
                  <a:gd name="T14" fmla="*/ 261 w 268"/>
                  <a:gd name="T15" fmla="*/ 0 h 249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68"/>
                  <a:gd name="T25" fmla="*/ 0 h 249"/>
                  <a:gd name="T26" fmla="*/ 268 w 268"/>
                  <a:gd name="T27" fmla="*/ 249 h 249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68" h="249">
                    <a:moveTo>
                      <a:pt x="261" y="0"/>
                    </a:moveTo>
                    <a:lnTo>
                      <a:pt x="261" y="2"/>
                    </a:lnTo>
                    <a:lnTo>
                      <a:pt x="0" y="242"/>
                    </a:lnTo>
                    <a:lnTo>
                      <a:pt x="0" y="249"/>
                    </a:lnTo>
                    <a:lnTo>
                      <a:pt x="268" y="2"/>
                    </a:lnTo>
                    <a:lnTo>
                      <a:pt x="265" y="2"/>
                    </a:lnTo>
                    <a:lnTo>
                      <a:pt x="265" y="0"/>
                    </a:lnTo>
                    <a:lnTo>
                      <a:pt x="261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632" name="Freeform 632"/>
              <p:cNvSpPr>
                <a:spLocks/>
              </p:cNvSpPr>
              <p:nvPr/>
            </p:nvSpPr>
            <p:spPr bwMode="auto">
              <a:xfrm>
                <a:off x="2643" y="1666"/>
                <a:ext cx="291" cy="266"/>
              </a:xfrm>
              <a:custGeom>
                <a:avLst/>
                <a:gdLst>
                  <a:gd name="T0" fmla="*/ 284 w 291"/>
                  <a:gd name="T1" fmla="*/ 0 h 266"/>
                  <a:gd name="T2" fmla="*/ 284 w 291"/>
                  <a:gd name="T3" fmla="*/ 1 h 266"/>
                  <a:gd name="T4" fmla="*/ 0 w 291"/>
                  <a:gd name="T5" fmla="*/ 261 h 266"/>
                  <a:gd name="T6" fmla="*/ 0 w 291"/>
                  <a:gd name="T7" fmla="*/ 265 h 266"/>
                  <a:gd name="T8" fmla="*/ 5 w 291"/>
                  <a:gd name="T9" fmla="*/ 266 h 266"/>
                  <a:gd name="T10" fmla="*/ 5 w 291"/>
                  <a:gd name="T11" fmla="*/ 265 h 266"/>
                  <a:gd name="T12" fmla="*/ 291 w 291"/>
                  <a:gd name="T13" fmla="*/ 3 h 266"/>
                  <a:gd name="T14" fmla="*/ 289 w 291"/>
                  <a:gd name="T15" fmla="*/ 0 h 266"/>
                  <a:gd name="T16" fmla="*/ 284 w 291"/>
                  <a:gd name="T17" fmla="*/ 0 h 26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1"/>
                  <a:gd name="T28" fmla="*/ 0 h 266"/>
                  <a:gd name="T29" fmla="*/ 291 w 291"/>
                  <a:gd name="T30" fmla="*/ 266 h 26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1" h="266">
                    <a:moveTo>
                      <a:pt x="284" y="0"/>
                    </a:moveTo>
                    <a:lnTo>
                      <a:pt x="284" y="1"/>
                    </a:lnTo>
                    <a:lnTo>
                      <a:pt x="0" y="261"/>
                    </a:lnTo>
                    <a:lnTo>
                      <a:pt x="0" y="265"/>
                    </a:lnTo>
                    <a:lnTo>
                      <a:pt x="5" y="266"/>
                    </a:lnTo>
                    <a:lnTo>
                      <a:pt x="5" y="265"/>
                    </a:lnTo>
                    <a:lnTo>
                      <a:pt x="291" y="3"/>
                    </a:lnTo>
                    <a:lnTo>
                      <a:pt x="289" y="0"/>
                    </a:lnTo>
                    <a:lnTo>
                      <a:pt x="284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633" name="Freeform 633"/>
              <p:cNvSpPr>
                <a:spLocks/>
              </p:cNvSpPr>
              <p:nvPr/>
            </p:nvSpPr>
            <p:spPr bwMode="auto">
              <a:xfrm>
                <a:off x="2674" y="1683"/>
                <a:ext cx="292" cy="267"/>
              </a:xfrm>
              <a:custGeom>
                <a:avLst/>
                <a:gdLst>
                  <a:gd name="T0" fmla="*/ 285 w 292"/>
                  <a:gd name="T1" fmla="*/ 0 h 267"/>
                  <a:gd name="T2" fmla="*/ 285 w 292"/>
                  <a:gd name="T3" fmla="*/ 2 h 267"/>
                  <a:gd name="T4" fmla="*/ 0 w 292"/>
                  <a:gd name="T5" fmla="*/ 265 h 267"/>
                  <a:gd name="T6" fmla="*/ 3 w 292"/>
                  <a:gd name="T7" fmla="*/ 265 h 267"/>
                  <a:gd name="T8" fmla="*/ 3 w 292"/>
                  <a:gd name="T9" fmla="*/ 267 h 267"/>
                  <a:gd name="T10" fmla="*/ 7 w 292"/>
                  <a:gd name="T11" fmla="*/ 267 h 267"/>
                  <a:gd name="T12" fmla="*/ 7 w 292"/>
                  <a:gd name="T13" fmla="*/ 265 h 267"/>
                  <a:gd name="T14" fmla="*/ 292 w 292"/>
                  <a:gd name="T15" fmla="*/ 3 h 267"/>
                  <a:gd name="T16" fmla="*/ 291 w 292"/>
                  <a:gd name="T17" fmla="*/ 0 h 267"/>
                  <a:gd name="T18" fmla="*/ 285 w 292"/>
                  <a:gd name="T19" fmla="*/ 0 h 267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92"/>
                  <a:gd name="T31" fmla="*/ 0 h 267"/>
                  <a:gd name="T32" fmla="*/ 292 w 292"/>
                  <a:gd name="T33" fmla="*/ 267 h 267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92" h="267">
                    <a:moveTo>
                      <a:pt x="285" y="0"/>
                    </a:moveTo>
                    <a:lnTo>
                      <a:pt x="285" y="2"/>
                    </a:lnTo>
                    <a:lnTo>
                      <a:pt x="0" y="265"/>
                    </a:lnTo>
                    <a:lnTo>
                      <a:pt x="3" y="265"/>
                    </a:lnTo>
                    <a:lnTo>
                      <a:pt x="3" y="267"/>
                    </a:lnTo>
                    <a:lnTo>
                      <a:pt x="7" y="267"/>
                    </a:lnTo>
                    <a:lnTo>
                      <a:pt x="7" y="265"/>
                    </a:lnTo>
                    <a:lnTo>
                      <a:pt x="292" y="3"/>
                    </a:lnTo>
                    <a:lnTo>
                      <a:pt x="291" y="0"/>
                    </a:lnTo>
                    <a:lnTo>
                      <a:pt x="285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634" name="Freeform 634"/>
              <p:cNvSpPr>
                <a:spLocks/>
              </p:cNvSpPr>
              <p:nvPr/>
            </p:nvSpPr>
            <p:spPr bwMode="auto">
              <a:xfrm>
                <a:off x="2706" y="1700"/>
                <a:ext cx="293" cy="267"/>
              </a:xfrm>
              <a:custGeom>
                <a:avLst/>
                <a:gdLst>
                  <a:gd name="T0" fmla="*/ 286 w 293"/>
                  <a:gd name="T1" fmla="*/ 0 h 267"/>
                  <a:gd name="T2" fmla="*/ 286 w 293"/>
                  <a:gd name="T3" fmla="*/ 2 h 267"/>
                  <a:gd name="T4" fmla="*/ 0 w 293"/>
                  <a:gd name="T5" fmla="*/ 264 h 267"/>
                  <a:gd name="T6" fmla="*/ 2 w 293"/>
                  <a:gd name="T7" fmla="*/ 267 h 267"/>
                  <a:gd name="T8" fmla="*/ 7 w 293"/>
                  <a:gd name="T9" fmla="*/ 267 h 267"/>
                  <a:gd name="T10" fmla="*/ 7 w 293"/>
                  <a:gd name="T11" fmla="*/ 265 h 267"/>
                  <a:gd name="T12" fmla="*/ 293 w 293"/>
                  <a:gd name="T13" fmla="*/ 3 h 267"/>
                  <a:gd name="T14" fmla="*/ 291 w 293"/>
                  <a:gd name="T15" fmla="*/ 0 h 267"/>
                  <a:gd name="T16" fmla="*/ 286 w 293"/>
                  <a:gd name="T17" fmla="*/ 0 h 267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3"/>
                  <a:gd name="T28" fmla="*/ 0 h 267"/>
                  <a:gd name="T29" fmla="*/ 293 w 293"/>
                  <a:gd name="T30" fmla="*/ 267 h 267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3" h="267">
                    <a:moveTo>
                      <a:pt x="286" y="0"/>
                    </a:moveTo>
                    <a:lnTo>
                      <a:pt x="286" y="2"/>
                    </a:lnTo>
                    <a:lnTo>
                      <a:pt x="0" y="264"/>
                    </a:lnTo>
                    <a:lnTo>
                      <a:pt x="2" y="267"/>
                    </a:lnTo>
                    <a:lnTo>
                      <a:pt x="7" y="267"/>
                    </a:lnTo>
                    <a:lnTo>
                      <a:pt x="7" y="265"/>
                    </a:lnTo>
                    <a:lnTo>
                      <a:pt x="293" y="3"/>
                    </a:lnTo>
                    <a:lnTo>
                      <a:pt x="291" y="0"/>
                    </a:lnTo>
                    <a:lnTo>
                      <a:pt x="286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635" name="Freeform 635"/>
              <p:cNvSpPr>
                <a:spLocks/>
              </p:cNvSpPr>
              <p:nvPr/>
            </p:nvSpPr>
            <p:spPr bwMode="auto">
              <a:xfrm>
                <a:off x="2739" y="1716"/>
                <a:ext cx="289" cy="268"/>
              </a:xfrm>
              <a:custGeom>
                <a:avLst/>
                <a:gdLst>
                  <a:gd name="T0" fmla="*/ 287 w 289"/>
                  <a:gd name="T1" fmla="*/ 0 h 268"/>
                  <a:gd name="T2" fmla="*/ 287 w 289"/>
                  <a:gd name="T3" fmla="*/ 2 h 268"/>
                  <a:gd name="T4" fmla="*/ 0 w 289"/>
                  <a:gd name="T5" fmla="*/ 265 h 268"/>
                  <a:gd name="T6" fmla="*/ 2 w 289"/>
                  <a:gd name="T7" fmla="*/ 268 h 268"/>
                  <a:gd name="T8" fmla="*/ 7 w 289"/>
                  <a:gd name="T9" fmla="*/ 268 h 268"/>
                  <a:gd name="T10" fmla="*/ 7 w 289"/>
                  <a:gd name="T11" fmla="*/ 267 h 268"/>
                  <a:gd name="T12" fmla="*/ 289 w 289"/>
                  <a:gd name="T13" fmla="*/ 8 h 268"/>
                  <a:gd name="T14" fmla="*/ 289 w 289"/>
                  <a:gd name="T15" fmla="*/ 0 h 268"/>
                  <a:gd name="T16" fmla="*/ 287 w 289"/>
                  <a:gd name="T17" fmla="*/ 0 h 26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89"/>
                  <a:gd name="T28" fmla="*/ 0 h 268"/>
                  <a:gd name="T29" fmla="*/ 289 w 289"/>
                  <a:gd name="T30" fmla="*/ 268 h 26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89" h="268">
                    <a:moveTo>
                      <a:pt x="287" y="0"/>
                    </a:moveTo>
                    <a:lnTo>
                      <a:pt x="287" y="2"/>
                    </a:lnTo>
                    <a:lnTo>
                      <a:pt x="0" y="265"/>
                    </a:lnTo>
                    <a:lnTo>
                      <a:pt x="2" y="268"/>
                    </a:lnTo>
                    <a:lnTo>
                      <a:pt x="7" y="268"/>
                    </a:lnTo>
                    <a:lnTo>
                      <a:pt x="7" y="267"/>
                    </a:lnTo>
                    <a:lnTo>
                      <a:pt x="289" y="8"/>
                    </a:lnTo>
                    <a:lnTo>
                      <a:pt x="289" y="0"/>
                    </a:lnTo>
                    <a:lnTo>
                      <a:pt x="287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636" name="Freeform 636"/>
              <p:cNvSpPr>
                <a:spLocks/>
              </p:cNvSpPr>
              <p:nvPr/>
            </p:nvSpPr>
            <p:spPr bwMode="auto">
              <a:xfrm>
                <a:off x="2771" y="1763"/>
                <a:ext cx="257" cy="240"/>
              </a:xfrm>
              <a:custGeom>
                <a:avLst/>
                <a:gdLst>
                  <a:gd name="T0" fmla="*/ 255 w 257"/>
                  <a:gd name="T1" fmla="*/ 0 h 240"/>
                  <a:gd name="T2" fmla="*/ 255 w 257"/>
                  <a:gd name="T3" fmla="*/ 2 h 240"/>
                  <a:gd name="T4" fmla="*/ 0 w 257"/>
                  <a:gd name="T5" fmla="*/ 235 h 240"/>
                  <a:gd name="T6" fmla="*/ 4 w 257"/>
                  <a:gd name="T7" fmla="*/ 240 h 240"/>
                  <a:gd name="T8" fmla="*/ 257 w 257"/>
                  <a:gd name="T9" fmla="*/ 8 h 240"/>
                  <a:gd name="T10" fmla="*/ 257 w 257"/>
                  <a:gd name="T11" fmla="*/ 0 h 240"/>
                  <a:gd name="T12" fmla="*/ 255 w 257"/>
                  <a:gd name="T13" fmla="*/ 0 h 24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57"/>
                  <a:gd name="T22" fmla="*/ 0 h 240"/>
                  <a:gd name="T23" fmla="*/ 257 w 257"/>
                  <a:gd name="T24" fmla="*/ 240 h 240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57" h="240">
                    <a:moveTo>
                      <a:pt x="255" y="0"/>
                    </a:moveTo>
                    <a:lnTo>
                      <a:pt x="255" y="2"/>
                    </a:lnTo>
                    <a:lnTo>
                      <a:pt x="0" y="235"/>
                    </a:lnTo>
                    <a:lnTo>
                      <a:pt x="4" y="240"/>
                    </a:lnTo>
                    <a:lnTo>
                      <a:pt x="257" y="8"/>
                    </a:lnTo>
                    <a:lnTo>
                      <a:pt x="257" y="0"/>
                    </a:lnTo>
                    <a:lnTo>
                      <a:pt x="255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637" name="Freeform 637"/>
              <p:cNvSpPr>
                <a:spLocks/>
              </p:cNvSpPr>
              <p:nvPr/>
            </p:nvSpPr>
            <p:spPr bwMode="auto">
              <a:xfrm>
                <a:off x="2802" y="1809"/>
                <a:ext cx="226" cy="210"/>
              </a:xfrm>
              <a:custGeom>
                <a:avLst/>
                <a:gdLst>
                  <a:gd name="T0" fmla="*/ 224 w 226"/>
                  <a:gd name="T1" fmla="*/ 0 h 210"/>
                  <a:gd name="T2" fmla="*/ 224 w 226"/>
                  <a:gd name="T3" fmla="*/ 2 h 210"/>
                  <a:gd name="T4" fmla="*/ 0 w 226"/>
                  <a:gd name="T5" fmla="*/ 207 h 210"/>
                  <a:gd name="T6" fmla="*/ 2 w 226"/>
                  <a:gd name="T7" fmla="*/ 210 h 210"/>
                  <a:gd name="T8" fmla="*/ 7 w 226"/>
                  <a:gd name="T9" fmla="*/ 210 h 210"/>
                  <a:gd name="T10" fmla="*/ 7 w 226"/>
                  <a:gd name="T11" fmla="*/ 208 h 210"/>
                  <a:gd name="T12" fmla="*/ 226 w 226"/>
                  <a:gd name="T13" fmla="*/ 8 h 210"/>
                  <a:gd name="T14" fmla="*/ 226 w 226"/>
                  <a:gd name="T15" fmla="*/ 0 h 210"/>
                  <a:gd name="T16" fmla="*/ 224 w 226"/>
                  <a:gd name="T17" fmla="*/ 0 h 21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26"/>
                  <a:gd name="T28" fmla="*/ 0 h 210"/>
                  <a:gd name="T29" fmla="*/ 226 w 226"/>
                  <a:gd name="T30" fmla="*/ 210 h 21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26" h="210">
                    <a:moveTo>
                      <a:pt x="224" y="0"/>
                    </a:moveTo>
                    <a:lnTo>
                      <a:pt x="224" y="2"/>
                    </a:lnTo>
                    <a:lnTo>
                      <a:pt x="0" y="207"/>
                    </a:lnTo>
                    <a:lnTo>
                      <a:pt x="2" y="210"/>
                    </a:lnTo>
                    <a:lnTo>
                      <a:pt x="7" y="210"/>
                    </a:lnTo>
                    <a:lnTo>
                      <a:pt x="7" y="208"/>
                    </a:lnTo>
                    <a:lnTo>
                      <a:pt x="226" y="8"/>
                    </a:lnTo>
                    <a:lnTo>
                      <a:pt x="226" y="0"/>
                    </a:lnTo>
                    <a:lnTo>
                      <a:pt x="224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638" name="Freeform 638"/>
              <p:cNvSpPr>
                <a:spLocks/>
              </p:cNvSpPr>
              <p:nvPr/>
            </p:nvSpPr>
            <p:spPr bwMode="auto">
              <a:xfrm>
                <a:off x="2847" y="1856"/>
                <a:ext cx="181" cy="168"/>
              </a:xfrm>
              <a:custGeom>
                <a:avLst/>
                <a:gdLst>
                  <a:gd name="T0" fmla="*/ 179 w 181"/>
                  <a:gd name="T1" fmla="*/ 0 h 168"/>
                  <a:gd name="T2" fmla="*/ 179 w 181"/>
                  <a:gd name="T3" fmla="*/ 2 h 168"/>
                  <a:gd name="T4" fmla="*/ 0 w 181"/>
                  <a:gd name="T5" fmla="*/ 168 h 168"/>
                  <a:gd name="T6" fmla="*/ 3 w 181"/>
                  <a:gd name="T7" fmla="*/ 165 h 168"/>
                  <a:gd name="T8" fmla="*/ 10 w 181"/>
                  <a:gd name="T9" fmla="*/ 163 h 168"/>
                  <a:gd name="T10" fmla="*/ 10 w 181"/>
                  <a:gd name="T11" fmla="*/ 161 h 168"/>
                  <a:gd name="T12" fmla="*/ 13 w 181"/>
                  <a:gd name="T13" fmla="*/ 161 h 168"/>
                  <a:gd name="T14" fmla="*/ 13 w 181"/>
                  <a:gd name="T15" fmla="*/ 160 h 168"/>
                  <a:gd name="T16" fmla="*/ 24 w 181"/>
                  <a:gd name="T17" fmla="*/ 153 h 168"/>
                  <a:gd name="T18" fmla="*/ 24 w 181"/>
                  <a:gd name="T19" fmla="*/ 152 h 168"/>
                  <a:gd name="T20" fmla="*/ 181 w 181"/>
                  <a:gd name="T21" fmla="*/ 8 h 168"/>
                  <a:gd name="T22" fmla="*/ 181 w 181"/>
                  <a:gd name="T23" fmla="*/ 0 h 168"/>
                  <a:gd name="T24" fmla="*/ 179 w 181"/>
                  <a:gd name="T25" fmla="*/ 0 h 168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181"/>
                  <a:gd name="T40" fmla="*/ 0 h 168"/>
                  <a:gd name="T41" fmla="*/ 181 w 181"/>
                  <a:gd name="T42" fmla="*/ 168 h 168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181" h="168">
                    <a:moveTo>
                      <a:pt x="179" y="0"/>
                    </a:moveTo>
                    <a:lnTo>
                      <a:pt x="179" y="2"/>
                    </a:lnTo>
                    <a:lnTo>
                      <a:pt x="0" y="168"/>
                    </a:lnTo>
                    <a:lnTo>
                      <a:pt x="3" y="165"/>
                    </a:lnTo>
                    <a:lnTo>
                      <a:pt x="10" y="163"/>
                    </a:lnTo>
                    <a:lnTo>
                      <a:pt x="10" y="161"/>
                    </a:lnTo>
                    <a:lnTo>
                      <a:pt x="13" y="161"/>
                    </a:lnTo>
                    <a:lnTo>
                      <a:pt x="13" y="160"/>
                    </a:lnTo>
                    <a:lnTo>
                      <a:pt x="24" y="153"/>
                    </a:lnTo>
                    <a:lnTo>
                      <a:pt x="24" y="152"/>
                    </a:lnTo>
                    <a:lnTo>
                      <a:pt x="181" y="8"/>
                    </a:lnTo>
                    <a:lnTo>
                      <a:pt x="181" y="0"/>
                    </a:lnTo>
                    <a:lnTo>
                      <a:pt x="179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639" name="Freeform 639"/>
              <p:cNvSpPr>
                <a:spLocks/>
              </p:cNvSpPr>
              <p:nvPr/>
            </p:nvSpPr>
            <p:spPr bwMode="auto">
              <a:xfrm>
                <a:off x="2966" y="1902"/>
                <a:ext cx="62" cy="57"/>
              </a:xfrm>
              <a:custGeom>
                <a:avLst/>
                <a:gdLst>
                  <a:gd name="T0" fmla="*/ 60 w 62"/>
                  <a:gd name="T1" fmla="*/ 0 h 57"/>
                  <a:gd name="T2" fmla="*/ 60 w 62"/>
                  <a:gd name="T3" fmla="*/ 2 h 57"/>
                  <a:gd name="T4" fmla="*/ 0 w 62"/>
                  <a:gd name="T5" fmla="*/ 57 h 57"/>
                  <a:gd name="T6" fmla="*/ 4 w 62"/>
                  <a:gd name="T7" fmla="*/ 54 h 57"/>
                  <a:gd name="T8" fmla="*/ 10 w 62"/>
                  <a:gd name="T9" fmla="*/ 52 h 57"/>
                  <a:gd name="T10" fmla="*/ 10 w 62"/>
                  <a:gd name="T11" fmla="*/ 51 h 57"/>
                  <a:gd name="T12" fmla="*/ 24 w 62"/>
                  <a:gd name="T13" fmla="*/ 43 h 57"/>
                  <a:gd name="T14" fmla="*/ 24 w 62"/>
                  <a:gd name="T15" fmla="*/ 41 h 57"/>
                  <a:gd name="T16" fmla="*/ 62 w 62"/>
                  <a:gd name="T17" fmla="*/ 8 h 57"/>
                  <a:gd name="T18" fmla="*/ 62 w 62"/>
                  <a:gd name="T19" fmla="*/ 0 h 57"/>
                  <a:gd name="T20" fmla="*/ 60 w 62"/>
                  <a:gd name="T21" fmla="*/ 0 h 5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62"/>
                  <a:gd name="T34" fmla="*/ 0 h 57"/>
                  <a:gd name="T35" fmla="*/ 62 w 62"/>
                  <a:gd name="T36" fmla="*/ 57 h 5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62" h="57">
                    <a:moveTo>
                      <a:pt x="60" y="0"/>
                    </a:moveTo>
                    <a:lnTo>
                      <a:pt x="60" y="2"/>
                    </a:lnTo>
                    <a:lnTo>
                      <a:pt x="0" y="57"/>
                    </a:lnTo>
                    <a:lnTo>
                      <a:pt x="4" y="54"/>
                    </a:lnTo>
                    <a:lnTo>
                      <a:pt x="10" y="52"/>
                    </a:lnTo>
                    <a:lnTo>
                      <a:pt x="10" y="51"/>
                    </a:lnTo>
                    <a:lnTo>
                      <a:pt x="24" y="43"/>
                    </a:lnTo>
                    <a:lnTo>
                      <a:pt x="24" y="41"/>
                    </a:lnTo>
                    <a:lnTo>
                      <a:pt x="62" y="8"/>
                    </a:lnTo>
                    <a:lnTo>
                      <a:pt x="62" y="0"/>
                    </a:lnTo>
                    <a:lnTo>
                      <a:pt x="6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640" name="Freeform 640"/>
              <p:cNvSpPr>
                <a:spLocks/>
              </p:cNvSpPr>
              <p:nvPr/>
            </p:nvSpPr>
            <p:spPr bwMode="auto">
              <a:xfrm>
                <a:off x="2925" y="1662"/>
                <a:ext cx="103" cy="95"/>
              </a:xfrm>
              <a:custGeom>
                <a:avLst/>
                <a:gdLst>
                  <a:gd name="T0" fmla="*/ 0 w 103"/>
                  <a:gd name="T1" fmla="*/ 0 h 95"/>
                  <a:gd name="T2" fmla="*/ 103 w 103"/>
                  <a:gd name="T3" fmla="*/ 95 h 95"/>
                  <a:gd name="T4" fmla="*/ 103 w 103"/>
                  <a:gd name="T5" fmla="*/ 87 h 95"/>
                  <a:gd name="T6" fmla="*/ 101 w 103"/>
                  <a:gd name="T7" fmla="*/ 87 h 95"/>
                  <a:gd name="T8" fmla="*/ 19 w 103"/>
                  <a:gd name="T9" fmla="*/ 10 h 95"/>
                  <a:gd name="T10" fmla="*/ 16 w 103"/>
                  <a:gd name="T11" fmla="*/ 10 h 95"/>
                  <a:gd name="T12" fmla="*/ 14 w 103"/>
                  <a:gd name="T13" fmla="*/ 7 h 95"/>
                  <a:gd name="T14" fmla="*/ 10 w 103"/>
                  <a:gd name="T15" fmla="*/ 7 h 95"/>
                  <a:gd name="T16" fmla="*/ 10 w 103"/>
                  <a:gd name="T17" fmla="*/ 5 h 95"/>
                  <a:gd name="T18" fmla="*/ 7 w 103"/>
                  <a:gd name="T19" fmla="*/ 5 h 95"/>
                  <a:gd name="T20" fmla="*/ 7 w 103"/>
                  <a:gd name="T21" fmla="*/ 4 h 95"/>
                  <a:gd name="T22" fmla="*/ 4 w 103"/>
                  <a:gd name="T23" fmla="*/ 4 h 95"/>
                  <a:gd name="T24" fmla="*/ 2 w 103"/>
                  <a:gd name="T25" fmla="*/ 0 h 95"/>
                  <a:gd name="T26" fmla="*/ 0 w 103"/>
                  <a:gd name="T27" fmla="*/ 0 h 95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103"/>
                  <a:gd name="T43" fmla="*/ 0 h 95"/>
                  <a:gd name="T44" fmla="*/ 103 w 103"/>
                  <a:gd name="T45" fmla="*/ 95 h 95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103" h="95">
                    <a:moveTo>
                      <a:pt x="0" y="0"/>
                    </a:moveTo>
                    <a:lnTo>
                      <a:pt x="103" y="95"/>
                    </a:lnTo>
                    <a:lnTo>
                      <a:pt x="103" y="87"/>
                    </a:lnTo>
                    <a:lnTo>
                      <a:pt x="101" y="87"/>
                    </a:lnTo>
                    <a:lnTo>
                      <a:pt x="19" y="10"/>
                    </a:lnTo>
                    <a:lnTo>
                      <a:pt x="16" y="10"/>
                    </a:lnTo>
                    <a:lnTo>
                      <a:pt x="14" y="7"/>
                    </a:lnTo>
                    <a:lnTo>
                      <a:pt x="10" y="7"/>
                    </a:lnTo>
                    <a:lnTo>
                      <a:pt x="10" y="5"/>
                    </a:lnTo>
                    <a:lnTo>
                      <a:pt x="7" y="5"/>
                    </a:lnTo>
                    <a:lnTo>
                      <a:pt x="7" y="4"/>
                    </a:lnTo>
                    <a:lnTo>
                      <a:pt x="4" y="4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641" name="Freeform 641"/>
              <p:cNvSpPr>
                <a:spLocks/>
              </p:cNvSpPr>
              <p:nvPr/>
            </p:nvSpPr>
            <p:spPr bwMode="auto">
              <a:xfrm>
                <a:off x="2823" y="1614"/>
                <a:ext cx="205" cy="190"/>
              </a:xfrm>
              <a:custGeom>
                <a:avLst/>
                <a:gdLst>
                  <a:gd name="T0" fmla="*/ 3 w 205"/>
                  <a:gd name="T1" fmla="*/ 0 h 190"/>
                  <a:gd name="T2" fmla="*/ 3 w 205"/>
                  <a:gd name="T3" fmla="*/ 1 h 190"/>
                  <a:gd name="T4" fmla="*/ 0 w 205"/>
                  <a:gd name="T5" fmla="*/ 1 h 190"/>
                  <a:gd name="T6" fmla="*/ 205 w 205"/>
                  <a:gd name="T7" fmla="*/ 190 h 190"/>
                  <a:gd name="T8" fmla="*/ 205 w 205"/>
                  <a:gd name="T9" fmla="*/ 183 h 190"/>
                  <a:gd name="T10" fmla="*/ 203 w 205"/>
                  <a:gd name="T11" fmla="*/ 183 h 190"/>
                  <a:gd name="T12" fmla="*/ 7 w 205"/>
                  <a:gd name="T13" fmla="*/ 0 h 190"/>
                  <a:gd name="T14" fmla="*/ 3 w 205"/>
                  <a:gd name="T15" fmla="*/ 0 h 19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05"/>
                  <a:gd name="T25" fmla="*/ 0 h 190"/>
                  <a:gd name="T26" fmla="*/ 205 w 205"/>
                  <a:gd name="T27" fmla="*/ 190 h 19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05" h="190">
                    <a:moveTo>
                      <a:pt x="3" y="0"/>
                    </a:moveTo>
                    <a:lnTo>
                      <a:pt x="3" y="1"/>
                    </a:lnTo>
                    <a:lnTo>
                      <a:pt x="0" y="1"/>
                    </a:lnTo>
                    <a:lnTo>
                      <a:pt x="205" y="190"/>
                    </a:lnTo>
                    <a:lnTo>
                      <a:pt x="205" y="183"/>
                    </a:lnTo>
                    <a:lnTo>
                      <a:pt x="203" y="183"/>
                    </a:lnTo>
                    <a:lnTo>
                      <a:pt x="7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642" name="Freeform 642"/>
              <p:cNvSpPr>
                <a:spLocks/>
              </p:cNvSpPr>
              <p:nvPr/>
            </p:nvSpPr>
            <p:spPr bwMode="auto">
              <a:xfrm>
                <a:off x="2792" y="1631"/>
                <a:ext cx="236" cy="219"/>
              </a:xfrm>
              <a:custGeom>
                <a:avLst/>
                <a:gdLst>
                  <a:gd name="T0" fmla="*/ 2 w 236"/>
                  <a:gd name="T1" fmla="*/ 0 h 219"/>
                  <a:gd name="T2" fmla="*/ 2 w 236"/>
                  <a:gd name="T3" fmla="*/ 1 h 219"/>
                  <a:gd name="T4" fmla="*/ 0 w 236"/>
                  <a:gd name="T5" fmla="*/ 1 h 219"/>
                  <a:gd name="T6" fmla="*/ 236 w 236"/>
                  <a:gd name="T7" fmla="*/ 219 h 219"/>
                  <a:gd name="T8" fmla="*/ 236 w 236"/>
                  <a:gd name="T9" fmla="*/ 211 h 219"/>
                  <a:gd name="T10" fmla="*/ 234 w 236"/>
                  <a:gd name="T11" fmla="*/ 211 h 219"/>
                  <a:gd name="T12" fmla="*/ 7 w 236"/>
                  <a:gd name="T13" fmla="*/ 0 h 219"/>
                  <a:gd name="T14" fmla="*/ 2 w 236"/>
                  <a:gd name="T15" fmla="*/ 0 h 219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36"/>
                  <a:gd name="T25" fmla="*/ 0 h 219"/>
                  <a:gd name="T26" fmla="*/ 236 w 236"/>
                  <a:gd name="T27" fmla="*/ 219 h 219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36" h="219">
                    <a:moveTo>
                      <a:pt x="2" y="0"/>
                    </a:moveTo>
                    <a:lnTo>
                      <a:pt x="2" y="1"/>
                    </a:lnTo>
                    <a:lnTo>
                      <a:pt x="0" y="1"/>
                    </a:lnTo>
                    <a:lnTo>
                      <a:pt x="236" y="219"/>
                    </a:lnTo>
                    <a:lnTo>
                      <a:pt x="236" y="211"/>
                    </a:lnTo>
                    <a:lnTo>
                      <a:pt x="234" y="211"/>
                    </a:lnTo>
                    <a:lnTo>
                      <a:pt x="7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643" name="Freeform 643"/>
              <p:cNvSpPr>
                <a:spLocks/>
              </p:cNvSpPr>
              <p:nvPr/>
            </p:nvSpPr>
            <p:spPr bwMode="auto">
              <a:xfrm>
                <a:off x="2759" y="1648"/>
                <a:ext cx="269" cy="249"/>
              </a:xfrm>
              <a:custGeom>
                <a:avLst/>
                <a:gdLst>
                  <a:gd name="T0" fmla="*/ 2 w 269"/>
                  <a:gd name="T1" fmla="*/ 0 h 249"/>
                  <a:gd name="T2" fmla="*/ 2 w 269"/>
                  <a:gd name="T3" fmla="*/ 2 h 249"/>
                  <a:gd name="T4" fmla="*/ 0 w 269"/>
                  <a:gd name="T5" fmla="*/ 2 h 249"/>
                  <a:gd name="T6" fmla="*/ 269 w 269"/>
                  <a:gd name="T7" fmla="*/ 249 h 249"/>
                  <a:gd name="T8" fmla="*/ 269 w 269"/>
                  <a:gd name="T9" fmla="*/ 242 h 249"/>
                  <a:gd name="T10" fmla="*/ 267 w 269"/>
                  <a:gd name="T11" fmla="*/ 242 h 249"/>
                  <a:gd name="T12" fmla="*/ 7 w 269"/>
                  <a:gd name="T13" fmla="*/ 0 h 249"/>
                  <a:gd name="T14" fmla="*/ 2 w 269"/>
                  <a:gd name="T15" fmla="*/ 0 h 249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69"/>
                  <a:gd name="T25" fmla="*/ 0 h 249"/>
                  <a:gd name="T26" fmla="*/ 269 w 269"/>
                  <a:gd name="T27" fmla="*/ 249 h 249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69" h="249">
                    <a:moveTo>
                      <a:pt x="2" y="0"/>
                    </a:moveTo>
                    <a:lnTo>
                      <a:pt x="2" y="2"/>
                    </a:lnTo>
                    <a:lnTo>
                      <a:pt x="0" y="2"/>
                    </a:lnTo>
                    <a:lnTo>
                      <a:pt x="269" y="249"/>
                    </a:lnTo>
                    <a:lnTo>
                      <a:pt x="269" y="242"/>
                    </a:lnTo>
                    <a:lnTo>
                      <a:pt x="267" y="242"/>
                    </a:lnTo>
                    <a:lnTo>
                      <a:pt x="7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644" name="Freeform 644"/>
              <p:cNvSpPr>
                <a:spLocks/>
              </p:cNvSpPr>
              <p:nvPr/>
            </p:nvSpPr>
            <p:spPr bwMode="auto">
              <a:xfrm>
                <a:off x="2727" y="1666"/>
                <a:ext cx="292" cy="266"/>
              </a:xfrm>
              <a:custGeom>
                <a:avLst/>
                <a:gdLst>
                  <a:gd name="T0" fmla="*/ 2 w 292"/>
                  <a:gd name="T1" fmla="*/ 0 h 266"/>
                  <a:gd name="T2" fmla="*/ 2 w 292"/>
                  <a:gd name="T3" fmla="*/ 1 h 266"/>
                  <a:gd name="T4" fmla="*/ 0 w 292"/>
                  <a:gd name="T5" fmla="*/ 1 h 266"/>
                  <a:gd name="T6" fmla="*/ 285 w 292"/>
                  <a:gd name="T7" fmla="*/ 266 h 266"/>
                  <a:gd name="T8" fmla="*/ 290 w 292"/>
                  <a:gd name="T9" fmla="*/ 266 h 266"/>
                  <a:gd name="T10" fmla="*/ 290 w 292"/>
                  <a:gd name="T11" fmla="*/ 265 h 266"/>
                  <a:gd name="T12" fmla="*/ 292 w 292"/>
                  <a:gd name="T13" fmla="*/ 265 h 266"/>
                  <a:gd name="T14" fmla="*/ 7 w 292"/>
                  <a:gd name="T15" fmla="*/ 0 h 266"/>
                  <a:gd name="T16" fmla="*/ 2 w 292"/>
                  <a:gd name="T17" fmla="*/ 0 h 26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2"/>
                  <a:gd name="T28" fmla="*/ 0 h 266"/>
                  <a:gd name="T29" fmla="*/ 292 w 292"/>
                  <a:gd name="T30" fmla="*/ 266 h 26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2" h="266">
                    <a:moveTo>
                      <a:pt x="2" y="0"/>
                    </a:moveTo>
                    <a:lnTo>
                      <a:pt x="2" y="1"/>
                    </a:lnTo>
                    <a:lnTo>
                      <a:pt x="0" y="1"/>
                    </a:lnTo>
                    <a:lnTo>
                      <a:pt x="285" y="266"/>
                    </a:lnTo>
                    <a:lnTo>
                      <a:pt x="290" y="266"/>
                    </a:lnTo>
                    <a:lnTo>
                      <a:pt x="290" y="265"/>
                    </a:lnTo>
                    <a:lnTo>
                      <a:pt x="292" y="265"/>
                    </a:lnTo>
                    <a:lnTo>
                      <a:pt x="7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645" name="Freeform 645"/>
              <p:cNvSpPr>
                <a:spLocks/>
              </p:cNvSpPr>
              <p:nvPr/>
            </p:nvSpPr>
            <p:spPr bwMode="auto">
              <a:xfrm>
                <a:off x="2696" y="1681"/>
                <a:ext cx="292" cy="269"/>
              </a:xfrm>
              <a:custGeom>
                <a:avLst/>
                <a:gdLst>
                  <a:gd name="T0" fmla="*/ 4 w 292"/>
                  <a:gd name="T1" fmla="*/ 0 h 269"/>
                  <a:gd name="T2" fmla="*/ 4 w 292"/>
                  <a:gd name="T3" fmla="*/ 2 h 269"/>
                  <a:gd name="T4" fmla="*/ 0 w 292"/>
                  <a:gd name="T5" fmla="*/ 4 h 269"/>
                  <a:gd name="T6" fmla="*/ 286 w 292"/>
                  <a:gd name="T7" fmla="*/ 269 h 269"/>
                  <a:gd name="T8" fmla="*/ 292 w 292"/>
                  <a:gd name="T9" fmla="*/ 267 h 269"/>
                  <a:gd name="T10" fmla="*/ 5 w 292"/>
                  <a:gd name="T11" fmla="*/ 0 h 269"/>
                  <a:gd name="T12" fmla="*/ 4 w 292"/>
                  <a:gd name="T13" fmla="*/ 0 h 26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92"/>
                  <a:gd name="T22" fmla="*/ 0 h 269"/>
                  <a:gd name="T23" fmla="*/ 292 w 292"/>
                  <a:gd name="T24" fmla="*/ 269 h 269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92" h="269">
                    <a:moveTo>
                      <a:pt x="4" y="0"/>
                    </a:moveTo>
                    <a:lnTo>
                      <a:pt x="4" y="2"/>
                    </a:lnTo>
                    <a:lnTo>
                      <a:pt x="0" y="4"/>
                    </a:lnTo>
                    <a:lnTo>
                      <a:pt x="286" y="269"/>
                    </a:lnTo>
                    <a:lnTo>
                      <a:pt x="292" y="267"/>
                    </a:lnTo>
                    <a:lnTo>
                      <a:pt x="5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646" name="Freeform 646"/>
              <p:cNvSpPr>
                <a:spLocks/>
              </p:cNvSpPr>
              <p:nvPr/>
            </p:nvSpPr>
            <p:spPr bwMode="auto">
              <a:xfrm>
                <a:off x="2664" y="1699"/>
                <a:ext cx="292" cy="268"/>
              </a:xfrm>
              <a:custGeom>
                <a:avLst/>
                <a:gdLst>
                  <a:gd name="T0" fmla="*/ 3 w 292"/>
                  <a:gd name="T1" fmla="*/ 0 h 268"/>
                  <a:gd name="T2" fmla="*/ 3 w 292"/>
                  <a:gd name="T3" fmla="*/ 1 h 268"/>
                  <a:gd name="T4" fmla="*/ 0 w 292"/>
                  <a:gd name="T5" fmla="*/ 3 h 268"/>
                  <a:gd name="T6" fmla="*/ 285 w 292"/>
                  <a:gd name="T7" fmla="*/ 268 h 268"/>
                  <a:gd name="T8" fmla="*/ 292 w 292"/>
                  <a:gd name="T9" fmla="*/ 266 h 268"/>
                  <a:gd name="T10" fmla="*/ 5 w 292"/>
                  <a:gd name="T11" fmla="*/ 0 h 268"/>
                  <a:gd name="T12" fmla="*/ 3 w 292"/>
                  <a:gd name="T13" fmla="*/ 0 h 2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92"/>
                  <a:gd name="T22" fmla="*/ 0 h 268"/>
                  <a:gd name="T23" fmla="*/ 292 w 292"/>
                  <a:gd name="T24" fmla="*/ 268 h 2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92" h="268">
                    <a:moveTo>
                      <a:pt x="3" y="0"/>
                    </a:moveTo>
                    <a:lnTo>
                      <a:pt x="3" y="1"/>
                    </a:lnTo>
                    <a:lnTo>
                      <a:pt x="0" y="3"/>
                    </a:lnTo>
                    <a:lnTo>
                      <a:pt x="285" y="268"/>
                    </a:lnTo>
                    <a:lnTo>
                      <a:pt x="292" y="266"/>
                    </a:lnTo>
                    <a:lnTo>
                      <a:pt x="5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647" name="Freeform 647"/>
              <p:cNvSpPr>
                <a:spLocks/>
              </p:cNvSpPr>
              <p:nvPr/>
            </p:nvSpPr>
            <p:spPr bwMode="auto">
              <a:xfrm>
                <a:off x="2635" y="1716"/>
                <a:ext cx="289" cy="268"/>
              </a:xfrm>
              <a:custGeom>
                <a:avLst/>
                <a:gdLst>
                  <a:gd name="T0" fmla="*/ 0 w 289"/>
                  <a:gd name="T1" fmla="*/ 0 h 268"/>
                  <a:gd name="T2" fmla="*/ 0 w 289"/>
                  <a:gd name="T3" fmla="*/ 8 h 268"/>
                  <a:gd name="T4" fmla="*/ 1 w 289"/>
                  <a:gd name="T5" fmla="*/ 8 h 268"/>
                  <a:gd name="T6" fmla="*/ 282 w 289"/>
                  <a:gd name="T7" fmla="*/ 268 h 268"/>
                  <a:gd name="T8" fmla="*/ 289 w 289"/>
                  <a:gd name="T9" fmla="*/ 267 h 268"/>
                  <a:gd name="T10" fmla="*/ 1 w 289"/>
                  <a:gd name="T11" fmla="*/ 0 h 268"/>
                  <a:gd name="T12" fmla="*/ 0 w 289"/>
                  <a:gd name="T13" fmla="*/ 0 h 2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89"/>
                  <a:gd name="T22" fmla="*/ 0 h 268"/>
                  <a:gd name="T23" fmla="*/ 289 w 289"/>
                  <a:gd name="T24" fmla="*/ 268 h 2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89" h="268">
                    <a:moveTo>
                      <a:pt x="0" y="0"/>
                    </a:moveTo>
                    <a:lnTo>
                      <a:pt x="0" y="8"/>
                    </a:lnTo>
                    <a:lnTo>
                      <a:pt x="1" y="8"/>
                    </a:lnTo>
                    <a:lnTo>
                      <a:pt x="282" y="268"/>
                    </a:lnTo>
                    <a:lnTo>
                      <a:pt x="289" y="267"/>
                    </a:ln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648" name="Freeform 648"/>
              <p:cNvSpPr>
                <a:spLocks/>
              </p:cNvSpPr>
              <p:nvPr/>
            </p:nvSpPr>
            <p:spPr bwMode="auto">
              <a:xfrm>
                <a:off x="2635" y="1763"/>
                <a:ext cx="256" cy="239"/>
              </a:xfrm>
              <a:custGeom>
                <a:avLst/>
                <a:gdLst>
                  <a:gd name="T0" fmla="*/ 0 w 256"/>
                  <a:gd name="T1" fmla="*/ 0 h 239"/>
                  <a:gd name="T2" fmla="*/ 0 w 256"/>
                  <a:gd name="T3" fmla="*/ 8 h 239"/>
                  <a:gd name="T4" fmla="*/ 1 w 256"/>
                  <a:gd name="T5" fmla="*/ 8 h 239"/>
                  <a:gd name="T6" fmla="*/ 249 w 256"/>
                  <a:gd name="T7" fmla="*/ 239 h 239"/>
                  <a:gd name="T8" fmla="*/ 254 w 256"/>
                  <a:gd name="T9" fmla="*/ 239 h 239"/>
                  <a:gd name="T10" fmla="*/ 254 w 256"/>
                  <a:gd name="T11" fmla="*/ 237 h 239"/>
                  <a:gd name="T12" fmla="*/ 256 w 256"/>
                  <a:gd name="T13" fmla="*/ 237 h 239"/>
                  <a:gd name="T14" fmla="*/ 1 w 256"/>
                  <a:gd name="T15" fmla="*/ 0 h 239"/>
                  <a:gd name="T16" fmla="*/ 0 w 256"/>
                  <a:gd name="T17" fmla="*/ 0 h 23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56"/>
                  <a:gd name="T28" fmla="*/ 0 h 239"/>
                  <a:gd name="T29" fmla="*/ 256 w 256"/>
                  <a:gd name="T30" fmla="*/ 239 h 239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56" h="239">
                    <a:moveTo>
                      <a:pt x="0" y="0"/>
                    </a:moveTo>
                    <a:lnTo>
                      <a:pt x="0" y="8"/>
                    </a:lnTo>
                    <a:lnTo>
                      <a:pt x="1" y="8"/>
                    </a:lnTo>
                    <a:lnTo>
                      <a:pt x="249" y="239"/>
                    </a:lnTo>
                    <a:lnTo>
                      <a:pt x="254" y="239"/>
                    </a:lnTo>
                    <a:lnTo>
                      <a:pt x="254" y="237"/>
                    </a:lnTo>
                    <a:lnTo>
                      <a:pt x="256" y="237"/>
                    </a:ln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649" name="Freeform 649"/>
              <p:cNvSpPr>
                <a:spLocks/>
              </p:cNvSpPr>
              <p:nvPr/>
            </p:nvSpPr>
            <p:spPr bwMode="auto">
              <a:xfrm>
                <a:off x="2635" y="1809"/>
                <a:ext cx="225" cy="210"/>
              </a:xfrm>
              <a:custGeom>
                <a:avLst/>
                <a:gdLst>
                  <a:gd name="T0" fmla="*/ 0 w 225"/>
                  <a:gd name="T1" fmla="*/ 0 h 210"/>
                  <a:gd name="T2" fmla="*/ 0 w 225"/>
                  <a:gd name="T3" fmla="*/ 8 h 210"/>
                  <a:gd name="T4" fmla="*/ 1 w 225"/>
                  <a:gd name="T5" fmla="*/ 8 h 210"/>
                  <a:gd name="T6" fmla="*/ 218 w 225"/>
                  <a:gd name="T7" fmla="*/ 210 h 210"/>
                  <a:gd name="T8" fmla="*/ 225 w 225"/>
                  <a:gd name="T9" fmla="*/ 208 h 210"/>
                  <a:gd name="T10" fmla="*/ 1 w 225"/>
                  <a:gd name="T11" fmla="*/ 0 h 210"/>
                  <a:gd name="T12" fmla="*/ 0 w 225"/>
                  <a:gd name="T13" fmla="*/ 0 h 21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25"/>
                  <a:gd name="T22" fmla="*/ 0 h 210"/>
                  <a:gd name="T23" fmla="*/ 225 w 225"/>
                  <a:gd name="T24" fmla="*/ 210 h 210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25" h="210">
                    <a:moveTo>
                      <a:pt x="0" y="0"/>
                    </a:moveTo>
                    <a:lnTo>
                      <a:pt x="0" y="8"/>
                    </a:lnTo>
                    <a:lnTo>
                      <a:pt x="1" y="8"/>
                    </a:lnTo>
                    <a:lnTo>
                      <a:pt x="218" y="210"/>
                    </a:lnTo>
                    <a:lnTo>
                      <a:pt x="225" y="208"/>
                    </a:ln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650" name="Freeform 650"/>
              <p:cNvSpPr>
                <a:spLocks/>
              </p:cNvSpPr>
              <p:nvPr/>
            </p:nvSpPr>
            <p:spPr bwMode="auto">
              <a:xfrm>
                <a:off x="2635" y="1856"/>
                <a:ext cx="183" cy="169"/>
              </a:xfrm>
              <a:custGeom>
                <a:avLst/>
                <a:gdLst>
                  <a:gd name="T0" fmla="*/ 0 w 183"/>
                  <a:gd name="T1" fmla="*/ 0 h 169"/>
                  <a:gd name="T2" fmla="*/ 0 w 183"/>
                  <a:gd name="T3" fmla="*/ 8 h 169"/>
                  <a:gd name="T4" fmla="*/ 1 w 183"/>
                  <a:gd name="T5" fmla="*/ 8 h 169"/>
                  <a:gd name="T6" fmla="*/ 164 w 183"/>
                  <a:gd name="T7" fmla="*/ 160 h 169"/>
                  <a:gd name="T8" fmla="*/ 167 w 183"/>
                  <a:gd name="T9" fmla="*/ 160 h 169"/>
                  <a:gd name="T10" fmla="*/ 169 w 183"/>
                  <a:gd name="T11" fmla="*/ 163 h 169"/>
                  <a:gd name="T12" fmla="*/ 172 w 183"/>
                  <a:gd name="T13" fmla="*/ 163 h 169"/>
                  <a:gd name="T14" fmla="*/ 172 w 183"/>
                  <a:gd name="T15" fmla="*/ 165 h 169"/>
                  <a:gd name="T16" fmla="*/ 176 w 183"/>
                  <a:gd name="T17" fmla="*/ 165 h 169"/>
                  <a:gd name="T18" fmla="*/ 177 w 183"/>
                  <a:gd name="T19" fmla="*/ 168 h 169"/>
                  <a:gd name="T20" fmla="*/ 181 w 183"/>
                  <a:gd name="T21" fmla="*/ 168 h 169"/>
                  <a:gd name="T22" fmla="*/ 181 w 183"/>
                  <a:gd name="T23" fmla="*/ 169 h 169"/>
                  <a:gd name="T24" fmla="*/ 183 w 183"/>
                  <a:gd name="T25" fmla="*/ 169 h 169"/>
                  <a:gd name="T26" fmla="*/ 1 w 183"/>
                  <a:gd name="T27" fmla="*/ 0 h 169"/>
                  <a:gd name="T28" fmla="*/ 0 w 183"/>
                  <a:gd name="T29" fmla="*/ 0 h 169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183"/>
                  <a:gd name="T46" fmla="*/ 0 h 169"/>
                  <a:gd name="T47" fmla="*/ 183 w 183"/>
                  <a:gd name="T48" fmla="*/ 169 h 169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183" h="169">
                    <a:moveTo>
                      <a:pt x="0" y="0"/>
                    </a:moveTo>
                    <a:lnTo>
                      <a:pt x="0" y="8"/>
                    </a:lnTo>
                    <a:lnTo>
                      <a:pt x="1" y="8"/>
                    </a:lnTo>
                    <a:lnTo>
                      <a:pt x="164" y="160"/>
                    </a:lnTo>
                    <a:lnTo>
                      <a:pt x="167" y="160"/>
                    </a:lnTo>
                    <a:lnTo>
                      <a:pt x="169" y="163"/>
                    </a:lnTo>
                    <a:lnTo>
                      <a:pt x="172" y="163"/>
                    </a:lnTo>
                    <a:lnTo>
                      <a:pt x="172" y="165"/>
                    </a:lnTo>
                    <a:lnTo>
                      <a:pt x="176" y="165"/>
                    </a:lnTo>
                    <a:lnTo>
                      <a:pt x="177" y="168"/>
                    </a:lnTo>
                    <a:lnTo>
                      <a:pt x="181" y="168"/>
                    </a:lnTo>
                    <a:lnTo>
                      <a:pt x="181" y="169"/>
                    </a:lnTo>
                    <a:lnTo>
                      <a:pt x="183" y="169"/>
                    </a:ln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651" name="Freeform 651"/>
              <p:cNvSpPr>
                <a:spLocks/>
              </p:cNvSpPr>
              <p:nvPr/>
            </p:nvSpPr>
            <p:spPr bwMode="auto">
              <a:xfrm>
                <a:off x="2635" y="1904"/>
                <a:ext cx="58" cy="53"/>
              </a:xfrm>
              <a:custGeom>
                <a:avLst/>
                <a:gdLst>
                  <a:gd name="T0" fmla="*/ 0 w 58"/>
                  <a:gd name="T1" fmla="*/ 0 h 53"/>
                  <a:gd name="T2" fmla="*/ 0 w 58"/>
                  <a:gd name="T3" fmla="*/ 8 h 53"/>
                  <a:gd name="T4" fmla="*/ 1 w 58"/>
                  <a:gd name="T5" fmla="*/ 8 h 53"/>
                  <a:gd name="T6" fmla="*/ 39 w 58"/>
                  <a:gd name="T7" fmla="*/ 44 h 53"/>
                  <a:gd name="T8" fmla="*/ 42 w 58"/>
                  <a:gd name="T9" fmla="*/ 44 h 53"/>
                  <a:gd name="T10" fmla="*/ 42 w 58"/>
                  <a:gd name="T11" fmla="*/ 46 h 53"/>
                  <a:gd name="T12" fmla="*/ 46 w 58"/>
                  <a:gd name="T13" fmla="*/ 46 h 53"/>
                  <a:gd name="T14" fmla="*/ 48 w 58"/>
                  <a:gd name="T15" fmla="*/ 49 h 53"/>
                  <a:gd name="T16" fmla="*/ 51 w 58"/>
                  <a:gd name="T17" fmla="*/ 49 h 53"/>
                  <a:gd name="T18" fmla="*/ 51 w 58"/>
                  <a:gd name="T19" fmla="*/ 50 h 53"/>
                  <a:gd name="T20" fmla="*/ 54 w 58"/>
                  <a:gd name="T21" fmla="*/ 50 h 53"/>
                  <a:gd name="T22" fmla="*/ 58 w 58"/>
                  <a:gd name="T23" fmla="*/ 53 h 53"/>
                  <a:gd name="T24" fmla="*/ 1 w 58"/>
                  <a:gd name="T25" fmla="*/ 0 h 53"/>
                  <a:gd name="T26" fmla="*/ 0 w 58"/>
                  <a:gd name="T27" fmla="*/ 0 h 53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58"/>
                  <a:gd name="T43" fmla="*/ 0 h 53"/>
                  <a:gd name="T44" fmla="*/ 58 w 58"/>
                  <a:gd name="T45" fmla="*/ 53 h 53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58" h="53">
                    <a:moveTo>
                      <a:pt x="0" y="0"/>
                    </a:moveTo>
                    <a:lnTo>
                      <a:pt x="0" y="8"/>
                    </a:lnTo>
                    <a:lnTo>
                      <a:pt x="1" y="8"/>
                    </a:lnTo>
                    <a:lnTo>
                      <a:pt x="39" y="44"/>
                    </a:lnTo>
                    <a:lnTo>
                      <a:pt x="42" y="44"/>
                    </a:lnTo>
                    <a:lnTo>
                      <a:pt x="42" y="46"/>
                    </a:lnTo>
                    <a:lnTo>
                      <a:pt x="46" y="46"/>
                    </a:lnTo>
                    <a:lnTo>
                      <a:pt x="48" y="49"/>
                    </a:lnTo>
                    <a:lnTo>
                      <a:pt x="51" y="49"/>
                    </a:lnTo>
                    <a:lnTo>
                      <a:pt x="51" y="50"/>
                    </a:lnTo>
                    <a:lnTo>
                      <a:pt x="54" y="50"/>
                    </a:lnTo>
                    <a:lnTo>
                      <a:pt x="58" y="53"/>
                    </a:ln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652" name="Freeform 652"/>
              <p:cNvSpPr>
                <a:spLocks/>
              </p:cNvSpPr>
              <p:nvPr/>
            </p:nvSpPr>
            <p:spPr bwMode="auto">
              <a:xfrm>
                <a:off x="2631" y="1609"/>
                <a:ext cx="398" cy="424"/>
              </a:xfrm>
              <a:custGeom>
                <a:avLst/>
                <a:gdLst>
                  <a:gd name="T0" fmla="*/ 199 w 398"/>
                  <a:gd name="T1" fmla="*/ 424 h 424"/>
                  <a:gd name="T2" fmla="*/ 398 w 398"/>
                  <a:gd name="T3" fmla="*/ 317 h 424"/>
                  <a:gd name="T4" fmla="*/ 398 w 398"/>
                  <a:gd name="T5" fmla="*/ 106 h 424"/>
                  <a:gd name="T6" fmla="*/ 199 w 398"/>
                  <a:gd name="T7" fmla="*/ 0 h 424"/>
                  <a:gd name="T8" fmla="*/ 0 w 398"/>
                  <a:gd name="T9" fmla="*/ 106 h 424"/>
                  <a:gd name="T10" fmla="*/ 0 w 398"/>
                  <a:gd name="T11" fmla="*/ 317 h 424"/>
                  <a:gd name="T12" fmla="*/ 199 w 398"/>
                  <a:gd name="T13" fmla="*/ 424 h 424"/>
                  <a:gd name="T14" fmla="*/ 200 w 398"/>
                  <a:gd name="T15" fmla="*/ 418 h 424"/>
                  <a:gd name="T16" fmla="*/ 5 w 398"/>
                  <a:gd name="T17" fmla="*/ 312 h 424"/>
                  <a:gd name="T18" fmla="*/ 7 w 398"/>
                  <a:gd name="T19" fmla="*/ 315 h 424"/>
                  <a:gd name="T20" fmla="*/ 7 w 398"/>
                  <a:gd name="T21" fmla="*/ 107 h 424"/>
                  <a:gd name="T22" fmla="*/ 5 w 398"/>
                  <a:gd name="T23" fmla="*/ 110 h 424"/>
                  <a:gd name="T24" fmla="*/ 200 w 398"/>
                  <a:gd name="T25" fmla="*/ 6 h 424"/>
                  <a:gd name="T26" fmla="*/ 197 w 398"/>
                  <a:gd name="T27" fmla="*/ 6 h 424"/>
                  <a:gd name="T28" fmla="*/ 393 w 398"/>
                  <a:gd name="T29" fmla="*/ 110 h 424"/>
                  <a:gd name="T30" fmla="*/ 392 w 398"/>
                  <a:gd name="T31" fmla="*/ 107 h 424"/>
                  <a:gd name="T32" fmla="*/ 392 w 398"/>
                  <a:gd name="T33" fmla="*/ 315 h 424"/>
                  <a:gd name="T34" fmla="*/ 393 w 398"/>
                  <a:gd name="T35" fmla="*/ 312 h 424"/>
                  <a:gd name="T36" fmla="*/ 197 w 398"/>
                  <a:gd name="T37" fmla="*/ 418 h 424"/>
                  <a:gd name="T38" fmla="*/ 200 w 398"/>
                  <a:gd name="T39" fmla="*/ 418 h 424"/>
                  <a:gd name="T40" fmla="*/ 199 w 398"/>
                  <a:gd name="T41" fmla="*/ 424 h 424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398"/>
                  <a:gd name="T64" fmla="*/ 0 h 424"/>
                  <a:gd name="T65" fmla="*/ 398 w 398"/>
                  <a:gd name="T66" fmla="*/ 424 h 424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398" h="424">
                    <a:moveTo>
                      <a:pt x="199" y="424"/>
                    </a:moveTo>
                    <a:lnTo>
                      <a:pt x="398" y="317"/>
                    </a:lnTo>
                    <a:lnTo>
                      <a:pt x="398" y="106"/>
                    </a:lnTo>
                    <a:lnTo>
                      <a:pt x="199" y="0"/>
                    </a:lnTo>
                    <a:lnTo>
                      <a:pt x="0" y="106"/>
                    </a:lnTo>
                    <a:lnTo>
                      <a:pt x="0" y="317"/>
                    </a:lnTo>
                    <a:lnTo>
                      <a:pt x="199" y="424"/>
                    </a:lnTo>
                    <a:lnTo>
                      <a:pt x="200" y="418"/>
                    </a:lnTo>
                    <a:lnTo>
                      <a:pt x="5" y="312"/>
                    </a:lnTo>
                    <a:lnTo>
                      <a:pt x="7" y="315"/>
                    </a:lnTo>
                    <a:lnTo>
                      <a:pt x="7" y="107"/>
                    </a:lnTo>
                    <a:lnTo>
                      <a:pt x="5" y="110"/>
                    </a:lnTo>
                    <a:lnTo>
                      <a:pt x="200" y="6"/>
                    </a:lnTo>
                    <a:lnTo>
                      <a:pt x="197" y="6"/>
                    </a:lnTo>
                    <a:lnTo>
                      <a:pt x="393" y="110"/>
                    </a:lnTo>
                    <a:lnTo>
                      <a:pt x="392" y="107"/>
                    </a:lnTo>
                    <a:lnTo>
                      <a:pt x="392" y="315"/>
                    </a:lnTo>
                    <a:lnTo>
                      <a:pt x="393" y="312"/>
                    </a:lnTo>
                    <a:lnTo>
                      <a:pt x="197" y="418"/>
                    </a:lnTo>
                    <a:lnTo>
                      <a:pt x="200" y="418"/>
                    </a:lnTo>
                    <a:lnTo>
                      <a:pt x="199" y="42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653" name="Freeform 653"/>
              <p:cNvSpPr>
                <a:spLocks/>
              </p:cNvSpPr>
              <p:nvPr/>
            </p:nvSpPr>
            <p:spPr bwMode="auto">
              <a:xfrm>
                <a:off x="2242" y="1612"/>
                <a:ext cx="393" cy="420"/>
              </a:xfrm>
              <a:custGeom>
                <a:avLst/>
                <a:gdLst>
                  <a:gd name="T0" fmla="*/ 10 w 393"/>
                  <a:gd name="T1" fmla="*/ 99 h 420"/>
                  <a:gd name="T2" fmla="*/ 44 w 393"/>
                  <a:gd name="T3" fmla="*/ 82 h 420"/>
                  <a:gd name="T4" fmla="*/ 65 w 393"/>
                  <a:gd name="T5" fmla="*/ 69 h 420"/>
                  <a:gd name="T6" fmla="*/ 92 w 393"/>
                  <a:gd name="T7" fmla="*/ 57 h 420"/>
                  <a:gd name="T8" fmla="*/ 112 w 393"/>
                  <a:gd name="T9" fmla="*/ 44 h 420"/>
                  <a:gd name="T10" fmla="*/ 147 w 393"/>
                  <a:gd name="T11" fmla="*/ 27 h 420"/>
                  <a:gd name="T12" fmla="*/ 167 w 393"/>
                  <a:gd name="T13" fmla="*/ 14 h 420"/>
                  <a:gd name="T14" fmla="*/ 194 w 393"/>
                  <a:gd name="T15" fmla="*/ 2 h 420"/>
                  <a:gd name="T16" fmla="*/ 205 w 393"/>
                  <a:gd name="T17" fmla="*/ 6 h 420"/>
                  <a:gd name="T18" fmla="*/ 215 w 393"/>
                  <a:gd name="T19" fmla="*/ 9 h 420"/>
                  <a:gd name="T20" fmla="*/ 224 w 393"/>
                  <a:gd name="T21" fmla="*/ 16 h 420"/>
                  <a:gd name="T22" fmla="*/ 235 w 393"/>
                  <a:gd name="T23" fmla="*/ 20 h 420"/>
                  <a:gd name="T24" fmla="*/ 244 w 393"/>
                  <a:gd name="T25" fmla="*/ 27 h 420"/>
                  <a:gd name="T26" fmla="*/ 256 w 393"/>
                  <a:gd name="T27" fmla="*/ 32 h 420"/>
                  <a:gd name="T28" fmla="*/ 265 w 393"/>
                  <a:gd name="T29" fmla="*/ 38 h 420"/>
                  <a:gd name="T30" fmla="*/ 277 w 393"/>
                  <a:gd name="T31" fmla="*/ 43 h 420"/>
                  <a:gd name="T32" fmla="*/ 285 w 393"/>
                  <a:gd name="T33" fmla="*/ 49 h 420"/>
                  <a:gd name="T34" fmla="*/ 297 w 393"/>
                  <a:gd name="T35" fmla="*/ 54 h 420"/>
                  <a:gd name="T36" fmla="*/ 306 w 393"/>
                  <a:gd name="T37" fmla="*/ 60 h 420"/>
                  <a:gd name="T38" fmla="*/ 318 w 393"/>
                  <a:gd name="T39" fmla="*/ 65 h 420"/>
                  <a:gd name="T40" fmla="*/ 326 w 393"/>
                  <a:gd name="T41" fmla="*/ 71 h 420"/>
                  <a:gd name="T42" fmla="*/ 336 w 393"/>
                  <a:gd name="T43" fmla="*/ 74 h 420"/>
                  <a:gd name="T44" fmla="*/ 345 w 393"/>
                  <a:gd name="T45" fmla="*/ 80 h 420"/>
                  <a:gd name="T46" fmla="*/ 357 w 393"/>
                  <a:gd name="T47" fmla="*/ 85 h 420"/>
                  <a:gd name="T48" fmla="*/ 365 w 393"/>
                  <a:gd name="T49" fmla="*/ 91 h 420"/>
                  <a:gd name="T50" fmla="*/ 377 w 393"/>
                  <a:gd name="T51" fmla="*/ 96 h 420"/>
                  <a:gd name="T52" fmla="*/ 386 w 393"/>
                  <a:gd name="T53" fmla="*/ 103 h 420"/>
                  <a:gd name="T54" fmla="*/ 382 w 393"/>
                  <a:gd name="T55" fmla="*/ 320 h 420"/>
                  <a:gd name="T56" fmla="*/ 372 w 393"/>
                  <a:gd name="T57" fmla="*/ 326 h 420"/>
                  <a:gd name="T58" fmla="*/ 338 w 393"/>
                  <a:gd name="T59" fmla="*/ 344 h 420"/>
                  <a:gd name="T60" fmla="*/ 328 w 393"/>
                  <a:gd name="T61" fmla="*/ 350 h 420"/>
                  <a:gd name="T62" fmla="*/ 294 w 393"/>
                  <a:gd name="T63" fmla="*/ 368 h 420"/>
                  <a:gd name="T64" fmla="*/ 283 w 393"/>
                  <a:gd name="T65" fmla="*/ 374 h 420"/>
                  <a:gd name="T66" fmla="*/ 263 w 393"/>
                  <a:gd name="T67" fmla="*/ 383 h 420"/>
                  <a:gd name="T68" fmla="*/ 242 w 393"/>
                  <a:gd name="T69" fmla="*/ 396 h 420"/>
                  <a:gd name="T70" fmla="*/ 222 w 393"/>
                  <a:gd name="T71" fmla="*/ 405 h 420"/>
                  <a:gd name="T72" fmla="*/ 205 w 393"/>
                  <a:gd name="T73" fmla="*/ 416 h 420"/>
                  <a:gd name="T74" fmla="*/ 189 w 393"/>
                  <a:gd name="T75" fmla="*/ 418 h 420"/>
                  <a:gd name="T76" fmla="*/ 181 w 393"/>
                  <a:gd name="T77" fmla="*/ 412 h 420"/>
                  <a:gd name="T78" fmla="*/ 169 w 393"/>
                  <a:gd name="T79" fmla="*/ 407 h 420"/>
                  <a:gd name="T80" fmla="*/ 160 w 393"/>
                  <a:gd name="T81" fmla="*/ 401 h 420"/>
                  <a:gd name="T82" fmla="*/ 148 w 393"/>
                  <a:gd name="T83" fmla="*/ 396 h 420"/>
                  <a:gd name="T84" fmla="*/ 140 w 393"/>
                  <a:gd name="T85" fmla="*/ 390 h 420"/>
                  <a:gd name="T86" fmla="*/ 128 w 393"/>
                  <a:gd name="T87" fmla="*/ 385 h 420"/>
                  <a:gd name="T88" fmla="*/ 119 w 393"/>
                  <a:gd name="T89" fmla="*/ 379 h 420"/>
                  <a:gd name="T90" fmla="*/ 107 w 393"/>
                  <a:gd name="T91" fmla="*/ 374 h 420"/>
                  <a:gd name="T92" fmla="*/ 99 w 393"/>
                  <a:gd name="T93" fmla="*/ 368 h 420"/>
                  <a:gd name="T94" fmla="*/ 87 w 393"/>
                  <a:gd name="T95" fmla="*/ 363 h 420"/>
                  <a:gd name="T96" fmla="*/ 78 w 393"/>
                  <a:gd name="T97" fmla="*/ 356 h 420"/>
                  <a:gd name="T98" fmla="*/ 66 w 393"/>
                  <a:gd name="T99" fmla="*/ 352 h 420"/>
                  <a:gd name="T100" fmla="*/ 58 w 393"/>
                  <a:gd name="T101" fmla="*/ 345 h 420"/>
                  <a:gd name="T102" fmla="*/ 46 w 393"/>
                  <a:gd name="T103" fmla="*/ 341 h 420"/>
                  <a:gd name="T104" fmla="*/ 37 w 393"/>
                  <a:gd name="T105" fmla="*/ 334 h 420"/>
                  <a:gd name="T106" fmla="*/ 25 w 393"/>
                  <a:gd name="T107" fmla="*/ 330 h 420"/>
                  <a:gd name="T108" fmla="*/ 17 w 393"/>
                  <a:gd name="T109" fmla="*/ 323 h 420"/>
                  <a:gd name="T110" fmla="*/ 5 w 393"/>
                  <a:gd name="T111" fmla="*/ 319 h 420"/>
                  <a:gd name="T112" fmla="*/ 0 w 393"/>
                  <a:gd name="T113" fmla="*/ 104 h 420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w 393"/>
                  <a:gd name="T172" fmla="*/ 0 h 420"/>
                  <a:gd name="T173" fmla="*/ 393 w 393"/>
                  <a:gd name="T174" fmla="*/ 420 h 420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T171" t="T172" r="T173" b="T174"/>
                <a:pathLst>
                  <a:path w="393" h="420">
                    <a:moveTo>
                      <a:pt x="0" y="104"/>
                    </a:moveTo>
                    <a:lnTo>
                      <a:pt x="7" y="103"/>
                    </a:lnTo>
                    <a:lnTo>
                      <a:pt x="7" y="101"/>
                    </a:lnTo>
                    <a:lnTo>
                      <a:pt x="10" y="101"/>
                    </a:lnTo>
                    <a:lnTo>
                      <a:pt x="10" y="99"/>
                    </a:lnTo>
                    <a:lnTo>
                      <a:pt x="24" y="93"/>
                    </a:lnTo>
                    <a:lnTo>
                      <a:pt x="24" y="91"/>
                    </a:lnTo>
                    <a:lnTo>
                      <a:pt x="30" y="90"/>
                    </a:lnTo>
                    <a:lnTo>
                      <a:pt x="30" y="88"/>
                    </a:lnTo>
                    <a:lnTo>
                      <a:pt x="44" y="82"/>
                    </a:lnTo>
                    <a:lnTo>
                      <a:pt x="44" y="80"/>
                    </a:lnTo>
                    <a:lnTo>
                      <a:pt x="51" y="79"/>
                    </a:lnTo>
                    <a:lnTo>
                      <a:pt x="51" y="77"/>
                    </a:lnTo>
                    <a:lnTo>
                      <a:pt x="65" y="71"/>
                    </a:lnTo>
                    <a:lnTo>
                      <a:pt x="65" y="69"/>
                    </a:lnTo>
                    <a:lnTo>
                      <a:pt x="71" y="68"/>
                    </a:lnTo>
                    <a:lnTo>
                      <a:pt x="71" y="66"/>
                    </a:lnTo>
                    <a:lnTo>
                      <a:pt x="85" y="60"/>
                    </a:lnTo>
                    <a:lnTo>
                      <a:pt x="85" y="58"/>
                    </a:lnTo>
                    <a:lnTo>
                      <a:pt x="92" y="57"/>
                    </a:lnTo>
                    <a:lnTo>
                      <a:pt x="92" y="55"/>
                    </a:lnTo>
                    <a:lnTo>
                      <a:pt x="106" y="49"/>
                    </a:lnTo>
                    <a:lnTo>
                      <a:pt x="106" y="47"/>
                    </a:lnTo>
                    <a:lnTo>
                      <a:pt x="112" y="46"/>
                    </a:lnTo>
                    <a:lnTo>
                      <a:pt x="112" y="44"/>
                    </a:lnTo>
                    <a:lnTo>
                      <a:pt x="126" y="38"/>
                    </a:lnTo>
                    <a:lnTo>
                      <a:pt x="126" y="36"/>
                    </a:lnTo>
                    <a:lnTo>
                      <a:pt x="133" y="35"/>
                    </a:lnTo>
                    <a:lnTo>
                      <a:pt x="133" y="33"/>
                    </a:lnTo>
                    <a:lnTo>
                      <a:pt x="147" y="27"/>
                    </a:lnTo>
                    <a:lnTo>
                      <a:pt x="147" y="25"/>
                    </a:lnTo>
                    <a:lnTo>
                      <a:pt x="153" y="24"/>
                    </a:lnTo>
                    <a:lnTo>
                      <a:pt x="153" y="22"/>
                    </a:lnTo>
                    <a:lnTo>
                      <a:pt x="167" y="16"/>
                    </a:lnTo>
                    <a:lnTo>
                      <a:pt x="167" y="14"/>
                    </a:lnTo>
                    <a:lnTo>
                      <a:pt x="174" y="13"/>
                    </a:lnTo>
                    <a:lnTo>
                      <a:pt x="174" y="11"/>
                    </a:lnTo>
                    <a:lnTo>
                      <a:pt x="188" y="5"/>
                    </a:lnTo>
                    <a:lnTo>
                      <a:pt x="188" y="3"/>
                    </a:lnTo>
                    <a:lnTo>
                      <a:pt x="194" y="2"/>
                    </a:lnTo>
                    <a:lnTo>
                      <a:pt x="194" y="0"/>
                    </a:lnTo>
                    <a:lnTo>
                      <a:pt x="200" y="2"/>
                    </a:lnTo>
                    <a:lnTo>
                      <a:pt x="200" y="3"/>
                    </a:lnTo>
                    <a:lnTo>
                      <a:pt x="203" y="3"/>
                    </a:lnTo>
                    <a:lnTo>
                      <a:pt x="205" y="6"/>
                    </a:lnTo>
                    <a:lnTo>
                      <a:pt x="208" y="6"/>
                    </a:lnTo>
                    <a:lnTo>
                      <a:pt x="208" y="8"/>
                    </a:lnTo>
                    <a:lnTo>
                      <a:pt x="212" y="8"/>
                    </a:lnTo>
                    <a:lnTo>
                      <a:pt x="212" y="9"/>
                    </a:lnTo>
                    <a:lnTo>
                      <a:pt x="215" y="9"/>
                    </a:lnTo>
                    <a:lnTo>
                      <a:pt x="217" y="13"/>
                    </a:lnTo>
                    <a:lnTo>
                      <a:pt x="220" y="13"/>
                    </a:lnTo>
                    <a:lnTo>
                      <a:pt x="220" y="14"/>
                    </a:lnTo>
                    <a:lnTo>
                      <a:pt x="224" y="14"/>
                    </a:lnTo>
                    <a:lnTo>
                      <a:pt x="224" y="16"/>
                    </a:lnTo>
                    <a:lnTo>
                      <a:pt x="227" y="16"/>
                    </a:lnTo>
                    <a:lnTo>
                      <a:pt x="229" y="19"/>
                    </a:lnTo>
                    <a:lnTo>
                      <a:pt x="232" y="19"/>
                    </a:lnTo>
                    <a:lnTo>
                      <a:pt x="232" y="20"/>
                    </a:lnTo>
                    <a:lnTo>
                      <a:pt x="235" y="20"/>
                    </a:lnTo>
                    <a:lnTo>
                      <a:pt x="237" y="24"/>
                    </a:lnTo>
                    <a:lnTo>
                      <a:pt x="241" y="24"/>
                    </a:lnTo>
                    <a:lnTo>
                      <a:pt x="241" y="25"/>
                    </a:lnTo>
                    <a:lnTo>
                      <a:pt x="244" y="25"/>
                    </a:lnTo>
                    <a:lnTo>
                      <a:pt x="244" y="27"/>
                    </a:lnTo>
                    <a:lnTo>
                      <a:pt x="247" y="27"/>
                    </a:lnTo>
                    <a:lnTo>
                      <a:pt x="249" y="30"/>
                    </a:lnTo>
                    <a:lnTo>
                      <a:pt x="253" y="30"/>
                    </a:lnTo>
                    <a:lnTo>
                      <a:pt x="253" y="32"/>
                    </a:lnTo>
                    <a:lnTo>
                      <a:pt x="256" y="32"/>
                    </a:lnTo>
                    <a:lnTo>
                      <a:pt x="256" y="33"/>
                    </a:lnTo>
                    <a:lnTo>
                      <a:pt x="259" y="33"/>
                    </a:lnTo>
                    <a:lnTo>
                      <a:pt x="261" y="36"/>
                    </a:lnTo>
                    <a:lnTo>
                      <a:pt x="265" y="36"/>
                    </a:lnTo>
                    <a:lnTo>
                      <a:pt x="265" y="38"/>
                    </a:lnTo>
                    <a:lnTo>
                      <a:pt x="268" y="38"/>
                    </a:lnTo>
                    <a:lnTo>
                      <a:pt x="268" y="39"/>
                    </a:lnTo>
                    <a:lnTo>
                      <a:pt x="271" y="39"/>
                    </a:lnTo>
                    <a:lnTo>
                      <a:pt x="273" y="43"/>
                    </a:lnTo>
                    <a:lnTo>
                      <a:pt x="277" y="43"/>
                    </a:lnTo>
                    <a:lnTo>
                      <a:pt x="277" y="44"/>
                    </a:lnTo>
                    <a:lnTo>
                      <a:pt x="280" y="44"/>
                    </a:lnTo>
                    <a:lnTo>
                      <a:pt x="282" y="47"/>
                    </a:lnTo>
                    <a:lnTo>
                      <a:pt x="285" y="47"/>
                    </a:lnTo>
                    <a:lnTo>
                      <a:pt x="285" y="49"/>
                    </a:lnTo>
                    <a:lnTo>
                      <a:pt x="288" y="49"/>
                    </a:lnTo>
                    <a:lnTo>
                      <a:pt x="288" y="50"/>
                    </a:lnTo>
                    <a:lnTo>
                      <a:pt x="292" y="50"/>
                    </a:lnTo>
                    <a:lnTo>
                      <a:pt x="294" y="54"/>
                    </a:lnTo>
                    <a:lnTo>
                      <a:pt x="297" y="54"/>
                    </a:lnTo>
                    <a:lnTo>
                      <a:pt x="297" y="55"/>
                    </a:lnTo>
                    <a:lnTo>
                      <a:pt x="300" y="55"/>
                    </a:lnTo>
                    <a:lnTo>
                      <a:pt x="300" y="57"/>
                    </a:lnTo>
                    <a:lnTo>
                      <a:pt x="304" y="57"/>
                    </a:lnTo>
                    <a:lnTo>
                      <a:pt x="306" y="60"/>
                    </a:lnTo>
                    <a:lnTo>
                      <a:pt x="309" y="60"/>
                    </a:lnTo>
                    <a:lnTo>
                      <a:pt x="309" y="61"/>
                    </a:lnTo>
                    <a:lnTo>
                      <a:pt x="312" y="61"/>
                    </a:lnTo>
                    <a:lnTo>
                      <a:pt x="314" y="65"/>
                    </a:lnTo>
                    <a:lnTo>
                      <a:pt x="318" y="65"/>
                    </a:lnTo>
                    <a:lnTo>
                      <a:pt x="318" y="66"/>
                    </a:lnTo>
                    <a:lnTo>
                      <a:pt x="321" y="66"/>
                    </a:lnTo>
                    <a:lnTo>
                      <a:pt x="321" y="68"/>
                    </a:lnTo>
                    <a:lnTo>
                      <a:pt x="324" y="68"/>
                    </a:lnTo>
                    <a:lnTo>
                      <a:pt x="326" y="71"/>
                    </a:lnTo>
                    <a:lnTo>
                      <a:pt x="329" y="71"/>
                    </a:lnTo>
                    <a:lnTo>
                      <a:pt x="329" y="73"/>
                    </a:lnTo>
                    <a:lnTo>
                      <a:pt x="333" y="73"/>
                    </a:lnTo>
                    <a:lnTo>
                      <a:pt x="333" y="74"/>
                    </a:lnTo>
                    <a:lnTo>
                      <a:pt x="336" y="74"/>
                    </a:lnTo>
                    <a:lnTo>
                      <a:pt x="338" y="77"/>
                    </a:lnTo>
                    <a:lnTo>
                      <a:pt x="341" y="77"/>
                    </a:lnTo>
                    <a:lnTo>
                      <a:pt x="341" y="79"/>
                    </a:lnTo>
                    <a:lnTo>
                      <a:pt x="345" y="79"/>
                    </a:lnTo>
                    <a:lnTo>
                      <a:pt x="345" y="80"/>
                    </a:lnTo>
                    <a:lnTo>
                      <a:pt x="348" y="80"/>
                    </a:lnTo>
                    <a:lnTo>
                      <a:pt x="350" y="84"/>
                    </a:lnTo>
                    <a:lnTo>
                      <a:pt x="353" y="84"/>
                    </a:lnTo>
                    <a:lnTo>
                      <a:pt x="353" y="85"/>
                    </a:lnTo>
                    <a:lnTo>
                      <a:pt x="357" y="85"/>
                    </a:lnTo>
                    <a:lnTo>
                      <a:pt x="359" y="88"/>
                    </a:lnTo>
                    <a:lnTo>
                      <a:pt x="362" y="88"/>
                    </a:lnTo>
                    <a:lnTo>
                      <a:pt x="362" y="90"/>
                    </a:lnTo>
                    <a:lnTo>
                      <a:pt x="365" y="90"/>
                    </a:lnTo>
                    <a:lnTo>
                      <a:pt x="365" y="91"/>
                    </a:lnTo>
                    <a:lnTo>
                      <a:pt x="369" y="91"/>
                    </a:lnTo>
                    <a:lnTo>
                      <a:pt x="370" y="95"/>
                    </a:lnTo>
                    <a:lnTo>
                      <a:pt x="374" y="95"/>
                    </a:lnTo>
                    <a:lnTo>
                      <a:pt x="374" y="96"/>
                    </a:lnTo>
                    <a:lnTo>
                      <a:pt x="377" y="96"/>
                    </a:lnTo>
                    <a:lnTo>
                      <a:pt x="377" y="98"/>
                    </a:lnTo>
                    <a:lnTo>
                      <a:pt x="381" y="98"/>
                    </a:lnTo>
                    <a:lnTo>
                      <a:pt x="382" y="101"/>
                    </a:lnTo>
                    <a:lnTo>
                      <a:pt x="386" y="101"/>
                    </a:lnTo>
                    <a:lnTo>
                      <a:pt x="386" y="103"/>
                    </a:lnTo>
                    <a:lnTo>
                      <a:pt x="389" y="103"/>
                    </a:lnTo>
                    <a:lnTo>
                      <a:pt x="389" y="104"/>
                    </a:lnTo>
                    <a:lnTo>
                      <a:pt x="393" y="104"/>
                    </a:lnTo>
                    <a:lnTo>
                      <a:pt x="393" y="315"/>
                    </a:lnTo>
                    <a:lnTo>
                      <a:pt x="382" y="320"/>
                    </a:lnTo>
                    <a:lnTo>
                      <a:pt x="382" y="322"/>
                    </a:lnTo>
                    <a:lnTo>
                      <a:pt x="376" y="323"/>
                    </a:lnTo>
                    <a:lnTo>
                      <a:pt x="376" y="325"/>
                    </a:lnTo>
                    <a:lnTo>
                      <a:pt x="372" y="325"/>
                    </a:lnTo>
                    <a:lnTo>
                      <a:pt x="372" y="326"/>
                    </a:lnTo>
                    <a:lnTo>
                      <a:pt x="359" y="333"/>
                    </a:lnTo>
                    <a:lnTo>
                      <a:pt x="359" y="334"/>
                    </a:lnTo>
                    <a:lnTo>
                      <a:pt x="352" y="336"/>
                    </a:lnTo>
                    <a:lnTo>
                      <a:pt x="352" y="338"/>
                    </a:lnTo>
                    <a:lnTo>
                      <a:pt x="338" y="344"/>
                    </a:lnTo>
                    <a:lnTo>
                      <a:pt x="338" y="345"/>
                    </a:lnTo>
                    <a:lnTo>
                      <a:pt x="331" y="347"/>
                    </a:lnTo>
                    <a:lnTo>
                      <a:pt x="331" y="349"/>
                    </a:lnTo>
                    <a:lnTo>
                      <a:pt x="328" y="349"/>
                    </a:lnTo>
                    <a:lnTo>
                      <a:pt x="328" y="350"/>
                    </a:lnTo>
                    <a:lnTo>
                      <a:pt x="314" y="356"/>
                    </a:lnTo>
                    <a:lnTo>
                      <a:pt x="314" y="358"/>
                    </a:lnTo>
                    <a:lnTo>
                      <a:pt x="307" y="360"/>
                    </a:lnTo>
                    <a:lnTo>
                      <a:pt x="307" y="361"/>
                    </a:lnTo>
                    <a:lnTo>
                      <a:pt x="294" y="368"/>
                    </a:lnTo>
                    <a:lnTo>
                      <a:pt x="294" y="369"/>
                    </a:lnTo>
                    <a:lnTo>
                      <a:pt x="287" y="371"/>
                    </a:lnTo>
                    <a:lnTo>
                      <a:pt x="287" y="372"/>
                    </a:lnTo>
                    <a:lnTo>
                      <a:pt x="283" y="372"/>
                    </a:lnTo>
                    <a:lnTo>
                      <a:pt x="283" y="374"/>
                    </a:lnTo>
                    <a:lnTo>
                      <a:pt x="273" y="379"/>
                    </a:lnTo>
                    <a:lnTo>
                      <a:pt x="273" y="380"/>
                    </a:lnTo>
                    <a:lnTo>
                      <a:pt x="266" y="382"/>
                    </a:lnTo>
                    <a:lnTo>
                      <a:pt x="266" y="383"/>
                    </a:lnTo>
                    <a:lnTo>
                      <a:pt x="263" y="383"/>
                    </a:lnTo>
                    <a:lnTo>
                      <a:pt x="263" y="385"/>
                    </a:lnTo>
                    <a:lnTo>
                      <a:pt x="249" y="391"/>
                    </a:lnTo>
                    <a:lnTo>
                      <a:pt x="249" y="393"/>
                    </a:lnTo>
                    <a:lnTo>
                      <a:pt x="242" y="394"/>
                    </a:lnTo>
                    <a:lnTo>
                      <a:pt x="242" y="396"/>
                    </a:lnTo>
                    <a:lnTo>
                      <a:pt x="239" y="396"/>
                    </a:lnTo>
                    <a:lnTo>
                      <a:pt x="239" y="397"/>
                    </a:lnTo>
                    <a:lnTo>
                      <a:pt x="229" y="402"/>
                    </a:lnTo>
                    <a:lnTo>
                      <a:pt x="229" y="404"/>
                    </a:lnTo>
                    <a:lnTo>
                      <a:pt x="222" y="405"/>
                    </a:lnTo>
                    <a:lnTo>
                      <a:pt x="222" y="407"/>
                    </a:lnTo>
                    <a:lnTo>
                      <a:pt x="218" y="407"/>
                    </a:lnTo>
                    <a:lnTo>
                      <a:pt x="218" y="409"/>
                    </a:lnTo>
                    <a:lnTo>
                      <a:pt x="205" y="415"/>
                    </a:lnTo>
                    <a:lnTo>
                      <a:pt x="205" y="416"/>
                    </a:lnTo>
                    <a:lnTo>
                      <a:pt x="198" y="418"/>
                    </a:lnTo>
                    <a:lnTo>
                      <a:pt x="198" y="420"/>
                    </a:lnTo>
                    <a:lnTo>
                      <a:pt x="193" y="420"/>
                    </a:lnTo>
                    <a:lnTo>
                      <a:pt x="193" y="418"/>
                    </a:lnTo>
                    <a:lnTo>
                      <a:pt x="189" y="418"/>
                    </a:lnTo>
                    <a:lnTo>
                      <a:pt x="189" y="416"/>
                    </a:lnTo>
                    <a:lnTo>
                      <a:pt x="186" y="416"/>
                    </a:lnTo>
                    <a:lnTo>
                      <a:pt x="184" y="413"/>
                    </a:lnTo>
                    <a:lnTo>
                      <a:pt x="181" y="413"/>
                    </a:lnTo>
                    <a:lnTo>
                      <a:pt x="181" y="412"/>
                    </a:lnTo>
                    <a:lnTo>
                      <a:pt x="177" y="412"/>
                    </a:lnTo>
                    <a:lnTo>
                      <a:pt x="177" y="410"/>
                    </a:lnTo>
                    <a:lnTo>
                      <a:pt x="174" y="410"/>
                    </a:lnTo>
                    <a:lnTo>
                      <a:pt x="172" y="407"/>
                    </a:lnTo>
                    <a:lnTo>
                      <a:pt x="169" y="407"/>
                    </a:lnTo>
                    <a:lnTo>
                      <a:pt x="169" y="405"/>
                    </a:lnTo>
                    <a:lnTo>
                      <a:pt x="165" y="405"/>
                    </a:lnTo>
                    <a:lnTo>
                      <a:pt x="164" y="402"/>
                    </a:lnTo>
                    <a:lnTo>
                      <a:pt x="160" y="402"/>
                    </a:lnTo>
                    <a:lnTo>
                      <a:pt x="160" y="401"/>
                    </a:lnTo>
                    <a:lnTo>
                      <a:pt x="157" y="401"/>
                    </a:lnTo>
                    <a:lnTo>
                      <a:pt x="157" y="399"/>
                    </a:lnTo>
                    <a:lnTo>
                      <a:pt x="153" y="399"/>
                    </a:lnTo>
                    <a:lnTo>
                      <a:pt x="152" y="396"/>
                    </a:lnTo>
                    <a:lnTo>
                      <a:pt x="148" y="396"/>
                    </a:lnTo>
                    <a:lnTo>
                      <a:pt x="148" y="394"/>
                    </a:lnTo>
                    <a:lnTo>
                      <a:pt x="145" y="394"/>
                    </a:lnTo>
                    <a:lnTo>
                      <a:pt x="143" y="391"/>
                    </a:lnTo>
                    <a:lnTo>
                      <a:pt x="140" y="391"/>
                    </a:lnTo>
                    <a:lnTo>
                      <a:pt x="140" y="390"/>
                    </a:lnTo>
                    <a:lnTo>
                      <a:pt x="136" y="390"/>
                    </a:lnTo>
                    <a:lnTo>
                      <a:pt x="136" y="388"/>
                    </a:lnTo>
                    <a:lnTo>
                      <a:pt x="133" y="388"/>
                    </a:lnTo>
                    <a:lnTo>
                      <a:pt x="131" y="385"/>
                    </a:lnTo>
                    <a:lnTo>
                      <a:pt x="128" y="385"/>
                    </a:lnTo>
                    <a:lnTo>
                      <a:pt x="128" y="383"/>
                    </a:lnTo>
                    <a:lnTo>
                      <a:pt x="124" y="383"/>
                    </a:lnTo>
                    <a:lnTo>
                      <a:pt x="123" y="380"/>
                    </a:lnTo>
                    <a:lnTo>
                      <a:pt x="119" y="380"/>
                    </a:lnTo>
                    <a:lnTo>
                      <a:pt x="119" y="379"/>
                    </a:lnTo>
                    <a:lnTo>
                      <a:pt x="116" y="379"/>
                    </a:lnTo>
                    <a:lnTo>
                      <a:pt x="116" y="377"/>
                    </a:lnTo>
                    <a:lnTo>
                      <a:pt x="112" y="377"/>
                    </a:lnTo>
                    <a:lnTo>
                      <a:pt x="111" y="374"/>
                    </a:lnTo>
                    <a:lnTo>
                      <a:pt x="107" y="374"/>
                    </a:lnTo>
                    <a:lnTo>
                      <a:pt x="107" y="372"/>
                    </a:lnTo>
                    <a:lnTo>
                      <a:pt x="104" y="372"/>
                    </a:lnTo>
                    <a:lnTo>
                      <a:pt x="102" y="369"/>
                    </a:lnTo>
                    <a:lnTo>
                      <a:pt x="99" y="369"/>
                    </a:lnTo>
                    <a:lnTo>
                      <a:pt x="99" y="368"/>
                    </a:lnTo>
                    <a:lnTo>
                      <a:pt x="95" y="368"/>
                    </a:lnTo>
                    <a:lnTo>
                      <a:pt x="95" y="366"/>
                    </a:lnTo>
                    <a:lnTo>
                      <a:pt x="92" y="366"/>
                    </a:lnTo>
                    <a:lnTo>
                      <a:pt x="90" y="363"/>
                    </a:lnTo>
                    <a:lnTo>
                      <a:pt x="87" y="363"/>
                    </a:lnTo>
                    <a:lnTo>
                      <a:pt x="87" y="361"/>
                    </a:lnTo>
                    <a:lnTo>
                      <a:pt x="83" y="361"/>
                    </a:lnTo>
                    <a:lnTo>
                      <a:pt x="82" y="358"/>
                    </a:lnTo>
                    <a:lnTo>
                      <a:pt x="78" y="358"/>
                    </a:lnTo>
                    <a:lnTo>
                      <a:pt x="78" y="356"/>
                    </a:lnTo>
                    <a:lnTo>
                      <a:pt x="75" y="356"/>
                    </a:lnTo>
                    <a:lnTo>
                      <a:pt x="75" y="355"/>
                    </a:lnTo>
                    <a:lnTo>
                      <a:pt x="71" y="355"/>
                    </a:lnTo>
                    <a:lnTo>
                      <a:pt x="70" y="352"/>
                    </a:lnTo>
                    <a:lnTo>
                      <a:pt x="66" y="352"/>
                    </a:lnTo>
                    <a:lnTo>
                      <a:pt x="66" y="350"/>
                    </a:lnTo>
                    <a:lnTo>
                      <a:pt x="63" y="350"/>
                    </a:lnTo>
                    <a:lnTo>
                      <a:pt x="61" y="347"/>
                    </a:lnTo>
                    <a:lnTo>
                      <a:pt x="58" y="347"/>
                    </a:lnTo>
                    <a:lnTo>
                      <a:pt x="58" y="345"/>
                    </a:lnTo>
                    <a:lnTo>
                      <a:pt x="54" y="345"/>
                    </a:lnTo>
                    <a:lnTo>
                      <a:pt x="54" y="344"/>
                    </a:lnTo>
                    <a:lnTo>
                      <a:pt x="51" y="344"/>
                    </a:lnTo>
                    <a:lnTo>
                      <a:pt x="49" y="341"/>
                    </a:lnTo>
                    <a:lnTo>
                      <a:pt x="46" y="341"/>
                    </a:lnTo>
                    <a:lnTo>
                      <a:pt x="46" y="339"/>
                    </a:lnTo>
                    <a:lnTo>
                      <a:pt x="42" y="339"/>
                    </a:lnTo>
                    <a:lnTo>
                      <a:pt x="41" y="336"/>
                    </a:lnTo>
                    <a:lnTo>
                      <a:pt x="37" y="336"/>
                    </a:lnTo>
                    <a:lnTo>
                      <a:pt x="37" y="334"/>
                    </a:lnTo>
                    <a:lnTo>
                      <a:pt x="34" y="334"/>
                    </a:lnTo>
                    <a:lnTo>
                      <a:pt x="34" y="333"/>
                    </a:lnTo>
                    <a:lnTo>
                      <a:pt x="30" y="333"/>
                    </a:lnTo>
                    <a:lnTo>
                      <a:pt x="29" y="330"/>
                    </a:lnTo>
                    <a:lnTo>
                      <a:pt x="25" y="330"/>
                    </a:lnTo>
                    <a:lnTo>
                      <a:pt x="25" y="328"/>
                    </a:lnTo>
                    <a:lnTo>
                      <a:pt x="22" y="328"/>
                    </a:lnTo>
                    <a:lnTo>
                      <a:pt x="20" y="325"/>
                    </a:lnTo>
                    <a:lnTo>
                      <a:pt x="17" y="325"/>
                    </a:lnTo>
                    <a:lnTo>
                      <a:pt x="17" y="323"/>
                    </a:lnTo>
                    <a:lnTo>
                      <a:pt x="13" y="323"/>
                    </a:lnTo>
                    <a:lnTo>
                      <a:pt x="13" y="322"/>
                    </a:lnTo>
                    <a:lnTo>
                      <a:pt x="10" y="322"/>
                    </a:lnTo>
                    <a:lnTo>
                      <a:pt x="8" y="319"/>
                    </a:lnTo>
                    <a:lnTo>
                      <a:pt x="5" y="319"/>
                    </a:lnTo>
                    <a:lnTo>
                      <a:pt x="5" y="317"/>
                    </a:lnTo>
                    <a:lnTo>
                      <a:pt x="1" y="317"/>
                    </a:lnTo>
                    <a:lnTo>
                      <a:pt x="1" y="315"/>
                    </a:lnTo>
                    <a:lnTo>
                      <a:pt x="0" y="315"/>
                    </a:lnTo>
                    <a:lnTo>
                      <a:pt x="0" y="104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654" name="Freeform 654"/>
              <p:cNvSpPr>
                <a:spLocks/>
              </p:cNvSpPr>
              <p:nvPr/>
            </p:nvSpPr>
            <p:spPr bwMode="auto">
              <a:xfrm>
                <a:off x="2242" y="1662"/>
                <a:ext cx="102" cy="95"/>
              </a:xfrm>
              <a:custGeom>
                <a:avLst/>
                <a:gdLst>
                  <a:gd name="T0" fmla="*/ 100 w 102"/>
                  <a:gd name="T1" fmla="*/ 0 h 95"/>
                  <a:gd name="T2" fmla="*/ 100 w 102"/>
                  <a:gd name="T3" fmla="*/ 2 h 95"/>
                  <a:gd name="T4" fmla="*/ 94 w 102"/>
                  <a:gd name="T5" fmla="*/ 4 h 95"/>
                  <a:gd name="T6" fmla="*/ 94 w 102"/>
                  <a:gd name="T7" fmla="*/ 5 h 95"/>
                  <a:gd name="T8" fmla="*/ 80 w 102"/>
                  <a:gd name="T9" fmla="*/ 13 h 95"/>
                  <a:gd name="T10" fmla="*/ 80 w 102"/>
                  <a:gd name="T11" fmla="*/ 15 h 95"/>
                  <a:gd name="T12" fmla="*/ 0 w 102"/>
                  <a:gd name="T13" fmla="*/ 87 h 95"/>
                  <a:gd name="T14" fmla="*/ 0 w 102"/>
                  <a:gd name="T15" fmla="*/ 95 h 95"/>
                  <a:gd name="T16" fmla="*/ 102 w 102"/>
                  <a:gd name="T17" fmla="*/ 0 h 95"/>
                  <a:gd name="T18" fmla="*/ 100 w 102"/>
                  <a:gd name="T19" fmla="*/ 0 h 95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02"/>
                  <a:gd name="T31" fmla="*/ 0 h 95"/>
                  <a:gd name="T32" fmla="*/ 102 w 102"/>
                  <a:gd name="T33" fmla="*/ 95 h 95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02" h="95">
                    <a:moveTo>
                      <a:pt x="100" y="0"/>
                    </a:moveTo>
                    <a:lnTo>
                      <a:pt x="100" y="2"/>
                    </a:lnTo>
                    <a:lnTo>
                      <a:pt x="94" y="4"/>
                    </a:lnTo>
                    <a:lnTo>
                      <a:pt x="94" y="5"/>
                    </a:lnTo>
                    <a:lnTo>
                      <a:pt x="80" y="13"/>
                    </a:lnTo>
                    <a:lnTo>
                      <a:pt x="80" y="15"/>
                    </a:lnTo>
                    <a:lnTo>
                      <a:pt x="0" y="87"/>
                    </a:lnTo>
                    <a:lnTo>
                      <a:pt x="0" y="95"/>
                    </a:lnTo>
                    <a:lnTo>
                      <a:pt x="102" y="0"/>
                    </a:lnTo>
                    <a:lnTo>
                      <a:pt x="10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655" name="Freeform 655"/>
              <p:cNvSpPr>
                <a:spLocks/>
              </p:cNvSpPr>
              <p:nvPr/>
            </p:nvSpPr>
            <p:spPr bwMode="auto">
              <a:xfrm>
                <a:off x="2242" y="1614"/>
                <a:ext cx="203" cy="190"/>
              </a:xfrm>
              <a:custGeom>
                <a:avLst/>
                <a:gdLst>
                  <a:gd name="T0" fmla="*/ 198 w 203"/>
                  <a:gd name="T1" fmla="*/ 0 h 190"/>
                  <a:gd name="T2" fmla="*/ 198 w 203"/>
                  <a:gd name="T3" fmla="*/ 1 h 190"/>
                  <a:gd name="T4" fmla="*/ 0 w 203"/>
                  <a:gd name="T5" fmla="*/ 183 h 190"/>
                  <a:gd name="T6" fmla="*/ 0 w 203"/>
                  <a:gd name="T7" fmla="*/ 190 h 190"/>
                  <a:gd name="T8" fmla="*/ 203 w 203"/>
                  <a:gd name="T9" fmla="*/ 4 h 190"/>
                  <a:gd name="T10" fmla="*/ 203 w 203"/>
                  <a:gd name="T11" fmla="*/ 1 h 190"/>
                  <a:gd name="T12" fmla="*/ 200 w 203"/>
                  <a:gd name="T13" fmla="*/ 1 h 190"/>
                  <a:gd name="T14" fmla="*/ 200 w 203"/>
                  <a:gd name="T15" fmla="*/ 0 h 190"/>
                  <a:gd name="T16" fmla="*/ 198 w 203"/>
                  <a:gd name="T17" fmla="*/ 0 h 19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03"/>
                  <a:gd name="T28" fmla="*/ 0 h 190"/>
                  <a:gd name="T29" fmla="*/ 203 w 203"/>
                  <a:gd name="T30" fmla="*/ 190 h 19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03" h="190">
                    <a:moveTo>
                      <a:pt x="198" y="0"/>
                    </a:moveTo>
                    <a:lnTo>
                      <a:pt x="198" y="1"/>
                    </a:lnTo>
                    <a:lnTo>
                      <a:pt x="0" y="183"/>
                    </a:lnTo>
                    <a:lnTo>
                      <a:pt x="0" y="190"/>
                    </a:lnTo>
                    <a:lnTo>
                      <a:pt x="203" y="4"/>
                    </a:lnTo>
                    <a:lnTo>
                      <a:pt x="203" y="1"/>
                    </a:lnTo>
                    <a:lnTo>
                      <a:pt x="200" y="1"/>
                    </a:lnTo>
                    <a:lnTo>
                      <a:pt x="200" y="0"/>
                    </a:lnTo>
                    <a:lnTo>
                      <a:pt x="198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656" name="Freeform 656"/>
              <p:cNvSpPr>
                <a:spLocks/>
              </p:cNvSpPr>
              <p:nvPr/>
            </p:nvSpPr>
            <p:spPr bwMode="auto">
              <a:xfrm>
                <a:off x="2242" y="1631"/>
                <a:ext cx="235" cy="221"/>
              </a:xfrm>
              <a:custGeom>
                <a:avLst/>
                <a:gdLst>
                  <a:gd name="T0" fmla="*/ 230 w 235"/>
                  <a:gd name="T1" fmla="*/ 0 h 221"/>
                  <a:gd name="T2" fmla="*/ 230 w 235"/>
                  <a:gd name="T3" fmla="*/ 1 h 221"/>
                  <a:gd name="T4" fmla="*/ 0 w 235"/>
                  <a:gd name="T5" fmla="*/ 213 h 221"/>
                  <a:gd name="T6" fmla="*/ 0 w 235"/>
                  <a:gd name="T7" fmla="*/ 221 h 221"/>
                  <a:gd name="T8" fmla="*/ 235 w 235"/>
                  <a:gd name="T9" fmla="*/ 5 h 221"/>
                  <a:gd name="T10" fmla="*/ 235 w 235"/>
                  <a:gd name="T11" fmla="*/ 1 h 221"/>
                  <a:gd name="T12" fmla="*/ 232 w 235"/>
                  <a:gd name="T13" fmla="*/ 1 h 221"/>
                  <a:gd name="T14" fmla="*/ 232 w 235"/>
                  <a:gd name="T15" fmla="*/ 0 h 221"/>
                  <a:gd name="T16" fmla="*/ 230 w 235"/>
                  <a:gd name="T17" fmla="*/ 0 h 221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35"/>
                  <a:gd name="T28" fmla="*/ 0 h 221"/>
                  <a:gd name="T29" fmla="*/ 235 w 235"/>
                  <a:gd name="T30" fmla="*/ 221 h 221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35" h="221">
                    <a:moveTo>
                      <a:pt x="230" y="0"/>
                    </a:moveTo>
                    <a:lnTo>
                      <a:pt x="230" y="1"/>
                    </a:lnTo>
                    <a:lnTo>
                      <a:pt x="0" y="213"/>
                    </a:lnTo>
                    <a:lnTo>
                      <a:pt x="0" y="221"/>
                    </a:lnTo>
                    <a:lnTo>
                      <a:pt x="235" y="5"/>
                    </a:lnTo>
                    <a:lnTo>
                      <a:pt x="235" y="1"/>
                    </a:lnTo>
                    <a:lnTo>
                      <a:pt x="232" y="1"/>
                    </a:lnTo>
                    <a:lnTo>
                      <a:pt x="232" y="0"/>
                    </a:lnTo>
                    <a:lnTo>
                      <a:pt x="23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657" name="Freeform 657"/>
              <p:cNvSpPr>
                <a:spLocks/>
              </p:cNvSpPr>
              <p:nvPr/>
            </p:nvSpPr>
            <p:spPr bwMode="auto">
              <a:xfrm>
                <a:off x="2242" y="1648"/>
                <a:ext cx="268" cy="251"/>
              </a:xfrm>
              <a:custGeom>
                <a:avLst/>
                <a:gdLst>
                  <a:gd name="T0" fmla="*/ 0 w 268"/>
                  <a:gd name="T1" fmla="*/ 243 h 251"/>
                  <a:gd name="T2" fmla="*/ 265 w 268"/>
                  <a:gd name="T3" fmla="*/ 0 h 251"/>
                  <a:gd name="T4" fmla="*/ 265 w 268"/>
                  <a:gd name="T5" fmla="*/ 2 h 251"/>
                  <a:gd name="T6" fmla="*/ 268 w 268"/>
                  <a:gd name="T7" fmla="*/ 2 h 251"/>
                  <a:gd name="T8" fmla="*/ 268 w 268"/>
                  <a:gd name="T9" fmla="*/ 5 h 251"/>
                  <a:gd name="T10" fmla="*/ 0 w 268"/>
                  <a:gd name="T11" fmla="*/ 251 h 251"/>
                  <a:gd name="T12" fmla="*/ 0 w 268"/>
                  <a:gd name="T13" fmla="*/ 243 h 25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68"/>
                  <a:gd name="T22" fmla="*/ 0 h 251"/>
                  <a:gd name="T23" fmla="*/ 268 w 268"/>
                  <a:gd name="T24" fmla="*/ 251 h 25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68" h="251">
                    <a:moveTo>
                      <a:pt x="0" y="243"/>
                    </a:moveTo>
                    <a:lnTo>
                      <a:pt x="265" y="0"/>
                    </a:lnTo>
                    <a:lnTo>
                      <a:pt x="265" y="2"/>
                    </a:lnTo>
                    <a:lnTo>
                      <a:pt x="268" y="2"/>
                    </a:lnTo>
                    <a:lnTo>
                      <a:pt x="268" y="5"/>
                    </a:lnTo>
                    <a:lnTo>
                      <a:pt x="0" y="251"/>
                    </a:lnTo>
                    <a:lnTo>
                      <a:pt x="0" y="243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658" name="Freeform 658"/>
              <p:cNvSpPr>
                <a:spLocks/>
              </p:cNvSpPr>
              <p:nvPr/>
            </p:nvSpPr>
            <p:spPr bwMode="auto">
              <a:xfrm>
                <a:off x="2250" y="1666"/>
                <a:ext cx="292" cy="268"/>
              </a:xfrm>
              <a:custGeom>
                <a:avLst/>
                <a:gdLst>
                  <a:gd name="T0" fmla="*/ 286 w 292"/>
                  <a:gd name="T1" fmla="*/ 0 h 268"/>
                  <a:gd name="T2" fmla="*/ 286 w 292"/>
                  <a:gd name="T3" fmla="*/ 1 h 268"/>
                  <a:gd name="T4" fmla="*/ 0 w 292"/>
                  <a:gd name="T5" fmla="*/ 263 h 268"/>
                  <a:gd name="T6" fmla="*/ 0 w 292"/>
                  <a:gd name="T7" fmla="*/ 266 h 268"/>
                  <a:gd name="T8" fmla="*/ 5 w 292"/>
                  <a:gd name="T9" fmla="*/ 268 h 268"/>
                  <a:gd name="T10" fmla="*/ 5 w 292"/>
                  <a:gd name="T11" fmla="*/ 266 h 268"/>
                  <a:gd name="T12" fmla="*/ 292 w 292"/>
                  <a:gd name="T13" fmla="*/ 1 h 268"/>
                  <a:gd name="T14" fmla="*/ 289 w 292"/>
                  <a:gd name="T15" fmla="*/ 1 h 268"/>
                  <a:gd name="T16" fmla="*/ 289 w 292"/>
                  <a:gd name="T17" fmla="*/ 0 h 268"/>
                  <a:gd name="T18" fmla="*/ 286 w 292"/>
                  <a:gd name="T19" fmla="*/ 0 h 268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92"/>
                  <a:gd name="T31" fmla="*/ 0 h 268"/>
                  <a:gd name="T32" fmla="*/ 292 w 292"/>
                  <a:gd name="T33" fmla="*/ 268 h 268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92" h="268">
                    <a:moveTo>
                      <a:pt x="286" y="0"/>
                    </a:moveTo>
                    <a:lnTo>
                      <a:pt x="286" y="1"/>
                    </a:lnTo>
                    <a:lnTo>
                      <a:pt x="0" y="263"/>
                    </a:lnTo>
                    <a:lnTo>
                      <a:pt x="0" y="266"/>
                    </a:lnTo>
                    <a:lnTo>
                      <a:pt x="5" y="268"/>
                    </a:lnTo>
                    <a:lnTo>
                      <a:pt x="5" y="266"/>
                    </a:lnTo>
                    <a:lnTo>
                      <a:pt x="292" y="1"/>
                    </a:lnTo>
                    <a:lnTo>
                      <a:pt x="289" y="1"/>
                    </a:lnTo>
                    <a:lnTo>
                      <a:pt x="289" y="0"/>
                    </a:lnTo>
                    <a:lnTo>
                      <a:pt x="286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659" name="Freeform 659"/>
              <p:cNvSpPr>
                <a:spLocks/>
              </p:cNvSpPr>
              <p:nvPr/>
            </p:nvSpPr>
            <p:spPr bwMode="auto">
              <a:xfrm>
                <a:off x="2283" y="1683"/>
                <a:ext cx="292" cy="268"/>
              </a:xfrm>
              <a:custGeom>
                <a:avLst/>
                <a:gdLst>
                  <a:gd name="T0" fmla="*/ 285 w 292"/>
                  <a:gd name="T1" fmla="*/ 0 h 268"/>
                  <a:gd name="T2" fmla="*/ 285 w 292"/>
                  <a:gd name="T3" fmla="*/ 2 h 268"/>
                  <a:gd name="T4" fmla="*/ 0 w 292"/>
                  <a:gd name="T5" fmla="*/ 263 h 268"/>
                  <a:gd name="T6" fmla="*/ 0 w 292"/>
                  <a:gd name="T7" fmla="*/ 267 h 268"/>
                  <a:gd name="T8" fmla="*/ 5 w 292"/>
                  <a:gd name="T9" fmla="*/ 268 h 268"/>
                  <a:gd name="T10" fmla="*/ 5 w 292"/>
                  <a:gd name="T11" fmla="*/ 267 h 268"/>
                  <a:gd name="T12" fmla="*/ 292 w 292"/>
                  <a:gd name="T13" fmla="*/ 2 h 268"/>
                  <a:gd name="T14" fmla="*/ 288 w 292"/>
                  <a:gd name="T15" fmla="*/ 2 h 268"/>
                  <a:gd name="T16" fmla="*/ 288 w 292"/>
                  <a:gd name="T17" fmla="*/ 0 h 268"/>
                  <a:gd name="T18" fmla="*/ 285 w 292"/>
                  <a:gd name="T19" fmla="*/ 0 h 268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92"/>
                  <a:gd name="T31" fmla="*/ 0 h 268"/>
                  <a:gd name="T32" fmla="*/ 292 w 292"/>
                  <a:gd name="T33" fmla="*/ 268 h 268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92" h="268">
                    <a:moveTo>
                      <a:pt x="285" y="0"/>
                    </a:moveTo>
                    <a:lnTo>
                      <a:pt x="285" y="2"/>
                    </a:lnTo>
                    <a:lnTo>
                      <a:pt x="0" y="263"/>
                    </a:lnTo>
                    <a:lnTo>
                      <a:pt x="0" y="267"/>
                    </a:lnTo>
                    <a:lnTo>
                      <a:pt x="5" y="268"/>
                    </a:lnTo>
                    <a:lnTo>
                      <a:pt x="5" y="267"/>
                    </a:lnTo>
                    <a:lnTo>
                      <a:pt x="292" y="2"/>
                    </a:lnTo>
                    <a:lnTo>
                      <a:pt x="288" y="2"/>
                    </a:lnTo>
                    <a:lnTo>
                      <a:pt x="288" y="0"/>
                    </a:lnTo>
                    <a:lnTo>
                      <a:pt x="285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660" name="Freeform 660"/>
              <p:cNvSpPr>
                <a:spLocks/>
              </p:cNvSpPr>
              <p:nvPr/>
            </p:nvSpPr>
            <p:spPr bwMode="auto">
              <a:xfrm>
                <a:off x="2313" y="1700"/>
                <a:ext cx="293" cy="268"/>
              </a:xfrm>
              <a:custGeom>
                <a:avLst/>
                <a:gdLst>
                  <a:gd name="T0" fmla="*/ 286 w 293"/>
                  <a:gd name="T1" fmla="*/ 0 h 268"/>
                  <a:gd name="T2" fmla="*/ 286 w 293"/>
                  <a:gd name="T3" fmla="*/ 2 h 268"/>
                  <a:gd name="T4" fmla="*/ 0 w 293"/>
                  <a:gd name="T5" fmla="*/ 264 h 268"/>
                  <a:gd name="T6" fmla="*/ 0 w 293"/>
                  <a:gd name="T7" fmla="*/ 267 h 268"/>
                  <a:gd name="T8" fmla="*/ 4 w 293"/>
                  <a:gd name="T9" fmla="*/ 267 h 268"/>
                  <a:gd name="T10" fmla="*/ 4 w 293"/>
                  <a:gd name="T11" fmla="*/ 268 h 268"/>
                  <a:gd name="T12" fmla="*/ 293 w 293"/>
                  <a:gd name="T13" fmla="*/ 3 h 268"/>
                  <a:gd name="T14" fmla="*/ 291 w 293"/>
                  <a:gd name="T15" fmla="*/ 0 h 268"/>
                  <a:gd name="T16" fmla="*/ 286 w 293"/>
                  <a:gd name="T17" fmla="*/ 0 h 26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3"/>
                  <a:gd name="T28" fmla="*/ 0 h 268"/>
                  <a:gd name="T29" fmla="*/ 293 w 293"/>
                  <a:gd name="T30" fmla="*/ 268 h 26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3" h="268">
                    <a:moveTo>
                      <a:pt x="286" y="0"/>
                    </a:moveTo>
                    <a:lnTo>
                      <a:pt x="286" y="2"/>
                    </a:lnTo>
                    <a:lnTo>
                      <a:pt x="0" y="264"/>
                    </a:lnTo>
                    <a:lnTo>
                      <a:pt x="0" y="267"/>
                    </a:lnTo>
                    <a:lnTo>
                      <a:pt x="4" y="267"/>
                    </a:lnTo>
                    <a:lnTo>
                      <a:pt x="4" y="268"/>
                    </a:lnTo>
                    <a:lnTo>
                      <a:pt x="293" y="3"/>
                    </a:lnTo>
                    <a:lnTo>
                      <a:pt x="291" y="0"/>
                    </a:lnTo>
                    <a:lnTo>
                      <a:pt x="286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661" name="Freeform 661"/>
              <p:cNvSpPr>
                <a:spLocks/>
              </p:cNvSpPr>
              <p:nvPr/>
            </p:nvSpPr>
            <p:spPr bwMode="auto">
              <a:xfrm>
                <a:off x="2378" y="1763"/>
                <a:ext cx="257" cy="240"/>
              </a:xfrm>
              <a:custGeom>
                <a:avLst/>
                <a:gdLst>
                  <a:gd name="T0" fmla="*/ 255 w 257"/>
                  <a:gd name="T1" fmla="*/ 0 h 240"/>
                  <a:gd name="T2" fmla="*/ 255 w 257"/>
                  <a:gd name="T3" fmla="*/ 2 h 240"/>
                  <a:gd name="T4" fmla="*/ 0 w 257"/>
                  <a:gd name="T5" fmla="*/ 235 h 240"/>
                  <a:gd name="T6" fmla="*/ 0 w 257"/>
                  <a:gd name="T7" fmla="*/ 239 h 240"/>
                  <a:gd name="T8" fmla="*/ 4 w 257"/>
                  <a:gd name="T9" fmla="*/ 239 h 240"/>
                  <a:gd name="T10" fmla="*/ 4 w 257"/>
                  <a:gd name="T11" fmla="*/ 240 h 240"/>
                  <a:gd name="T12" fmla="*/ 257 w 257"/>
                  <a:gd name="T13" fmla="*/ 8 h 240"/>
                  <a:gd name="T14" fmla="*/ 257 w 257"/>
                  <a:gd name="T15" fmla="*/ 0 h 240"/>
                  <a:gd name="T16" fmla="*/ 255 w 257"/>
                  <a:gd name="T17" fmla="*/ 0 h 24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57"/>
                  <a:gd name="T28" fmla="*/ 0 h 240"/>
                  <a:gd name="T29" fmla="*/ 257 w 257"/>
                  <a:gd name="T30" fmla="*/ 240 h 24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57" h="240">
                    <a:moveTo>
                      <a:pt x="255" y="0"/>
                    </a:moveTo>
                    <a:lnTo>
                      <a:pt x="255" y="2"/>
                    </a:lnTo>
                    <a:lnTo>
                      <a:pt x="0" y="235"/>
                    </a:lnTo>
                    <a:lnTo>
                      <a:pt x="0" y="239"/>
                    </a:lnTo>
                    <a:lnTo>
                      <a:pt x="4" y="239"/>
                    </a:lnTo>
                    <a:lnTo>
                      <a:pt x="4" y="240"/>
                    </a:lnTo>
                    <a:lnTo>
                      <a:pt x="257" y="8"/>
                    </a:lnTo>
                    <a:lnTo>
                      <a:pt x="257" y="0"/>
                    </a:lnTo>
                    <a:lnTo>
                      <a:pt x="255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662" name="Freeform 662"/>
              <p:cNvSpPr>
                <a:spLocks/>
              </p:cNvSpPr>
              <p:nvPr/>
            </p:nvSpPr>
            <p:spPr bwMode="auto">
              <a:xfrm>
                <a:off x="2411" y="1811"/>
                <a:ext cx="224" cy="210"/>
              </a:xfrm>
              <a:custGeom>
                <a:avLst/>
                <a:gdLst>
                  <a:gd name="T0" fmla="*/ 222 w 224"/>
                  <a:gd name="T1" fmla="*/ 0 h 210"/>
                  <a:gd name="T2" fmla="*/ 222 w 224"/>
                  <a:gd name="T3" fmla="*/ 1 h 210"/>
                  <a:gd name="T4" fmla="*/ 0 w 224"/>
                  <a:gd name="T5" fmla="*/ 205 h 210"/>
                  <a:gd name="T6" fmla="*/ 0 w 224"/>
                  <a:gd name="T7" fmla="*/ 208 h 210"/>
                  <a:gd name="T8" fmla="*/ 3 w 224"/>
                  <a:gd name="T9" fmla="*/ 208 h 210"/>
                  <a:gd name="T10" fmla="*/ 3 w 224"/>
                  <a:gd name="T11" fmla="*/ 210 h 210"/>
                  <a:gd name="T12" fmla="*/ 224 w 224"/>
                  <a:gd name="T13" fmla="*/ 8 h 210"/>
                  <a:gd name="T14" fmla="*/ 224 w 224"/>
                  <a:gd name="T15" fmla="*/ 0 h 210"/>
                  <a:gd name="T16" fmla="*/ 222 w 224"/>
                  <a:gd name="T17" fmla="*/ 0 h 21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24"/>
                  <a:gd name="T28" fmla="*/ 0 h 210"/>
                  <a:gd name="T29" fmla="*/ 224 w 224"/>
                  <a:gd name="T30" fmla="*/ 210 h 21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24" h="210">
                    <a:moveTo>
                      <a:pt x="222" y="0"/>
                    </a:moveTo>
                    <a:lnTo>
                      <a:pt x="222" y="1"/>
                    </a:lnTo>
                    <a:lnTo>
                      <a:pt x="0" y="205"/>
                    </a:lnTo>
                    <a:lnTo>
                      <a:pt x="0" y="208"/>
                    </a:lnTo>
                    <a:lnTo>
                      <a:pt x="3" y="208"/>
                    </a:lnTo>
                    <a:lnTo>
                      <a:pt x="3" y="210"/>
                    </a:lnTo>
                    <a:lnTo>
                      <a:pt x="224" y="8"/>
                    </a:lnTo>
                    <a:lnTo>
                      <a:pt x="224" y="0"/>
                    </a:lnTo>
                    <a:lnTo>
                      <a:pt x="222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663" name="Freeform 663"/>
              <p:cNvSpPr>
                <a:spLocks/>
              </p:cNvSpPr>
              <p:nvPr/>
            </p:nvSpPr>
            <p:spPr bwMode="auto">
              <a:xfrm>
                <a:off x="2457" y="1858"/>
                <a:ext cx="178" cy="164"/>
              </a:xfrm>
              <a:custGeom>
                <a:avLst/>
                <a:gdLst>
                  <a:gd name="T0" fmla="*/ 0 w 178"/>
                  <a:gd name="T1" fmla="*/ 163 h 164"/>
                  <a:gd name="T2" fmla="*/ 178 w 178"/>
                  <a:gd name="T3" fmla="*/ 0 h 164"/>
                  <a:gd name="T4" fmla="*/ 178 w 178"/>
                  <a:gd name="T5" fmla="*/ 8 h 164"/>
                  <a:gd name="T6" fmla="*/ 17 w 178"/>
                  <a:gd name="T7" fmla="*/ 155 h 164"/>
                  <a:gd name="T8" fmla="*/ 14 w 178"/>
                  <a:gd name="T9" fmla="*/ 158 h 164"/>
                  <a:gd name="T10" fmla="*/ 7 w 178"/>
                  <a:gd name="T11" fmla="*/ 159 h 164"/>
                  <a:gd name="T12" fmla="*/ 7 w 178"/>
                  <a:gd name="T13" fmla="*/ 161 h 164"/>
                  <a:gd name="T14" fmla="*/ 3 w 178"/>
                  <a:gd name="T15" fmla="*/ 161 h 164"/>
                  <a:gd name="T16" fmla="*/ 3 w 178"/>
                  <a:gd name="T17" fmla="*/ 163 h 164"/>
                  <a:gd name="T18" fmla="*/ 0 w 178"/>
                  <a:gd name="T19" fmla="*/ 164 h 164"/>
                  <a:gd name="T20" fmla="*/ 0 w 178"/>
                  <a:gd name="T21" fmla="*/ 163 h 164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78"/>
                  <a:gd name="T34" fmla="*/ 0 h 164"/>
                  <a:gd name="T35" fmla="*/ 178 w 178"/>
                  <a:gd name="T36" fmla="*/ 164 h 164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78" h="164">
                    <a:moveTo>
                      <a:pt x="0" y="163"/>
                    </a:moveTo>
                    <a:lnTo>
                      <a:pt x="178" y="0"/>
                    </a:lnTo>
                    <a:lnTo>
                      <a:pt x="178" y="8"/>
                    </a:lnTo>
                    <a:lnTo>
                      <a:pt x="17" y="155"/>
                    </a:lnTo>
                    <a:lnTo>
                      <a:pt x="14" y="158"/>
                    </a:lnTo>
                    <a:lnTo>
                      <a:pt x="7" y="159"/>
                    </a:lnTo>
                    <a:lnTo>
                      <a:pt x="7" y="161"/>
                    </a:lnTo>
                    <a:lnTo>
                      <a:pt x="3" y="161"/>
                    </a:lnTo>
                    <a:lnTo>
                      <a:pt x="3" y="163"/>
                    </a:lnTo>
                    <a:lnTo>
                      <a:pt x="0" y="164"/>
                    </a:lnTo>
                    <a:lnTo>
                      <a:pt x="0" y="163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664" name="Freeform 664"/>
              <p:cNvSpPr>
                <a:spLocks/>
              </p:cNvSpPr>
              <p:nvPr/>
            </p:nvSpPr>
            <p:spPr bwMode="auto">
              <a:xfrm>
                <a:off x="2575" y="1904"/>
                <a:ext cx="60" cy="55"/>
              </a:xfrm>
              <a:custGeom>
                <a:avLst/>
                <a:gdLst>
                  <a:gd name="T0" fmla="*/ 58 w 60"/>
                  <a:gd name="T1" fmla="*/ 0 h 55"/>
                  <a:gd name="T2" fmla="*/ 58 w 60"/>
                  <a:gd name="T3" fmla="*/ 1 h 55"/>
                  <a:gd name="T4" fmla="*/ 0 w 60"/>
                  <a:gd name="T5" fmla="*/ 55 h 55"/>
                  <a:gd name="T6" fmla="*/ 7 w 60"/>
                  <a:gd name="T7" fmla="*/ 52 h 55"/>
                  <a:gd name="T8" fmla="*/ 7 w 60"/>
                  <a:gd name="T9" fmla="*/ 50 h 55"/>
                  <a:gd name="T10" fmla="*/ 14 w 60"/>
                  <a:gd name="T11" fmla="*/ 49 h 55"/>
                  <a:gd name="T12" fmla="*/ 14 w 60"/>
                  <a:gd name="T13" fmla="*/ 47 h 55"/>
                  <a:gd name="T14" fmla="*/ 17 w 60"/>
                  <a:gd name="T15" fmla="*/ 47 h 55"/>
                  <a:gd name="T16" fmla="*/ 17 w 60"/>
                  <a:gd name="T17" fmla="*/ 46 h 55"/>
                  <a:gd name="T18" fmla="*/ 60 w 60"/>
                  <a:gd name="T19" fmla="*/ 8 h 55"/>
                  <a:gd name="T20" fmla="*/ 60 w 60"/>
                  <a:gd name="T21" fmla="*/ 0 h 55"/>
                  <a:gd name="T22" fmla="*/ 58 w 60"/>
                  <a:gd name="T23" fmla="*/ 0 h 55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60"/>
                  <a:gd name="T37" fmla="*/ 0 h 55"/>
                  <a:gd name="T38" fmla="*/ 60 w 60"/>
                  <a:gd name="T39" fmla="*/ 55 h 55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60" h="55">
                    <a:moveTo>
                      <a:pt x="58" y="0"/>
                    </a:moveTo>
                    <a:lnTo>
                      <a:pt x="58" y="1"/>
                    </a:lnTo>
                    <a:lnTo>
                      <a:pt x="0" y="55"/>
                    </a:lnTo>
                    <a:lnTo>
                      <a:pt x="7" y="52"/>
                    </a:lnTo>
                    <a:lnTo>
                      <a:pt x="7" y="50"/>
                    </a:lnTo>
                    <a:lnTo>
                      <a:pt x="14" y="49"/>
                    </a:lnTo>
                    <a:lnTo>
                      <a:pt x="14" y="47"/>
                    </a:lnTo>
                    <a:lnTo>
                      <a:pt x="17" y="47"/>
                    </a:lnTo>
                    <a:lnTo>
                      <a:pt x="17" y="46"/>
                    </a:lnTo>
                    <a:lnTo>
                      <a:pt x="60" y="8"/>
                    </a:lnTo>
                    <a:lnTo>
                      <a:pt x="60" y="0"/>
                    </a:lnTo>
                    <a:lnTo>
                      <a:pt x="58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665" name="Freeform 665"/>
              <p:cNvSpPr>
                <a:spLocks/>
              </p:cNvSpPr>
              <p:nvPr/>
            </p:nvSpPr>
            <p:spPr bwMode="auto">
              <a:xfrm>
                <a:off x="2532" y="1662"/>
                <a:ext cx="103" cy="95"/>
              </a:xfrm>
              <a:custGeom>
                <a:avLst/>
                <a:gdLst>
                  <a:gd name="T0" fmla="*/ 0 w 103"/>
                  <a:gd name="T1" fmla="*/ 0 h 95"/>
                  <a:gd name="T2" fmla="*/ 103 w 103"/>
                  <a:gd name="T3" fmla="*/ 95 h 95"/>
                  <a:gd name="T4" fmla="*/ 103 w 103"/>
                  <a:gd name="T5" fmla="*/ 87 h 95"/>
                  <a:gd name="T6" fmla="*/ 101 w 103"/>
                  <a:gd name="T7" fmla="*/ 87 h 95"/>
                  <a:gd name="T8" fmla="*/ 19 w 103"/>
                  <a:gd name="T9" fmla="*/ 10 h 95"/>
                  <a:gd name="T10" fmla="*/ 16 w 103"/>
                  <a:gd name="T11" fmla="*/ 10 h 95"/>
                  <a:gd name="T12" fmla="*/ 14 w 103"/>
                  <a:gd name="T13" fmla="*/ 7 h 95"/>
                  <a:gd name="T14" fmla="*/ 10 w 103"/>
                  <a:gd name="T15" fmla="*/ 7 h 95"/>
                  <a:gd name="T16" fmla="*/ 10 w 103"/>
                  <a:gd name="T17" fmla="*/ 5 h 95"/>
                  <a:gd name="T18" fmla="*/ 7 w 103"/>
                  <a:gd name="T19" fmla="*/ 5 h 95"/>
                  <a:gd name="T20" fmla="*/ 7 w 103"/>
                  <a:gd name="T21" fmla="*/ 4 h 95"/>
                  <a:gd name="T22" fmla="*/ 4 w 103"/>
                  <a:gd name="T23" fmla="*/ 4 h 95"/>
                  <a:gd name="T24" fmla="*/ 2 w 103"/>
                  <a:gd name="T25" fmla="*/ 0 h 95"/>
                  <a:gd name="T26" fmla="*/ 0 w 103"/>
                  <a:gd name="T27" fmla="*/ 0 h 95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103"/>
                  <a:gd name="T43" fmla="*/ 0 h 95"/>
                  <a:gd name="T44" fmla="*/ 103 w 103"/>
                  <a:gd name="T45" fmla="*/ 95 h 95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103" h="95">
                    <a:moveTo>
                      <a:pt x="0" y="0"/>
                    </a:moveTo>
                    <a:lnTo>
                      <a:pt x="103" y="95"/>
                    </a:lnTo>
                    <a:lnTo>
                      <a:pt x="103" y="87"/>
                    </a:lnTo>
                    <a:lnTo>
                      <a:pt x="101" y="87"/>
                    </a:lnTo>
                    <a:lnTo>
                      <a:pt x="19" y="10"/>
                    </a:lnTo>
                    <a:lnTo>
                      <a:pt x="16" y="10"/>
                    </a:lnTo>
                    <a:lnTo>
                      <a:pt x="14" y="7"/>
                    </a:lnTo>
                    <a:lnTo>
                      <a:pt x="10" y="7"/>
                    </a:lnTo>
                    <a:lnTo>
                      <a:pt x="10" y="5"/>
                    </a:lnTo>
                    <a:lnTo>
                      <a:pt x="7" y="5"/>
                    </a:lnTo>
                    <a:lnTo>
                      <a:pt x="7" y="4"/>
                    </a:lnTo>
                    <a:lnTo>
                      <a:pt x="4" y="4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666" name="Freeform 666"/>
              <p:cNvSpPr>
                <a:spLocks/>
              </p:cNvSpPr>
              <p:nvPr/>
            </p:nvSpPr>
            <p:spPr bwMode="auto">
              <a:xfrm>
                <a:off x="2430" y="1614"/>
                <a:ext cx="205" cy="190"/>
              </a:xfrm>
              <a:custGeom>
                <a:avLst/>
                <a:gdLst>
                  <a:gd name="T0" fmla="*/ 3 w 205"/>
                  <a:gd name="T1" fmla="*/ 0 h 190"/>
                  <a:gd name="T2" fmla="*/ 3 w 205"/>
                  <a:gd name="T3" fmla="*/ 1 h 190"/>
                  <a:gd name="T4" fmla="*/ 0 w 205"/>
                  <a:gd name="T5" fmla="*/ 1 h 190"/>
                  <a:gd name="T6" fmla="*/ 205 w 205"/>
                  <a:gd name="T7" fmla="*/ 190 h 190"/>
                  <a:gd name="T8" fmla="*/ 205 w 205"/>
                  <a:gd name="T9" fmla="*/ 183 h 190"/>
                  <a:gd name="T10" fmla="*/ 203 w 205"/>
                  <a:gd name="T11" fmla="*/ 183 h 190"/>
                  <a:gd name="T12" fmla="*/ 6 w 205"/>
                  <a:gd name="T13" fmla="*/ 0 h 190"/>
                  <a:gd name="T14" fmla="*/ 3 w 205"/>
                  <a:gd name="T15" fmla="*/ 0 h 19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05"/>
                  <a:gd name="T25" fmla="*/ 0 h 190"/>
                  <a:gd name="T26" fmla="*/ 205 w 205"/>
                  <a:gd name="T27" fmla="*/ 190 h 19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05" h="190">
                    <a:moveTo>
                      <a:pt x="3" y="0"/>
                    </a:moveTo>
                    <a:lnTo>
                      <a:pt x="3" y="1"/>
                    </a:lnTo>
                    <a:lnTo>
                      <a:pt x="0" y="1"/>
                    </a:lnTo>
                    <a:lnTo>
                      <a:pt x="205" y="190"/>
                    </a:lnTo>
                    <a:lnTo>
                      <a:pt x="205" y="183"/>
                    </a:lnTo>
                    <a:lnTo>
                      <a:pt x="203" y="183"/>
                    </a:lnTo>
                    <a:lnTo>
                      <a:pt x="6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667" name="Freeform 667"/>
              <p:cNvSpPr>
                <a:spLocks/>
              </p:cNvSpPr>
              <p:nvPr/>
            </p:nvSpPr>
            <p:spPr bwMode="auto">
              <a:xfrm>
                <a:off x="2397" y="1631"/>
                <a:ext cx="238" cy="221"/>
              </a:xfrm>
              <a:custGeom>
                <a:avLst/>
                <a:gdLst>
                  <a:gd name="T0" fmla="*/ 4 w 238"/>
                  <a:gd name="T1" fmla="*/ 0 h 221"/>
                  <a:gd name="T2" fmla="*/ 4 w 238"/>
                  <a:gd name="T3" fmla="*/ 1 h 221"/>
                  <a:gd name="T4" fmla="*/ 0 w 238"/>
                  <a:gd name="T5" fmla="*/ 1 h 221"/>
                  <a:gd name="T6" fmla="*/ 238 w 238"/>
                  <a:gd name="T7" fmla="*/ 221 h 221"/>
                  <a:gd name="T8" fmla="*/ 238 w 238"/>
                  <a:gd name="T9" fmla="*/ 213 h 221"/>
                  <a:gd name="T10" fmla="*/ 236 w 238"/>
                  <a:gd name="T11" fmla="*/ 213 h 221"/>
                  <a:gd name="T12" fmla="*/ 7 w 238"/>
                  <a:gd name="T13" fmla="*/ 0 h 221"/>
                  <a:gd name="T14" fmla="*/ 4 w 238"/>
                  <a:gd name="T15" fmla="*/ 0 h 221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38"/>
                  <a:gd name="T25" fmla="*/ 0 h 221"/>
                  <a:gd name="T26" fmla="*/ 238 w 238"/>
                  <a:gd name="T27" fmla="*/ 221 h 221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38" h="221">
                    <a:moveTo>
                      <a:pt x="4" y="0"/>
                    </a:moveTo>
                    <a:lnTo>
                      <a:pt x="4" y="1"/>
                    </a:lnTo>
                    <a:lnTo>
                      <a:pt x="0" y="1"/>
                    </a:lnTo>
                    <a:lnTo>
                      <a:pt x="238" y="221"/>
                    </a:lnTo>
                    <a:lnTo>
                      <a:pt x="238" y="213"/>
                    </a:lnTo>
                    <a:lnTo>
                      <a:pt x="236" y="213"/>
                    </a:lnTo>
                    <a:lnTo>
                      <a:pt x="7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668" name="Freeform 668"/>
              <p:cNvSpPr>
                <a:spLocks/>
              </p:cNvSpPr>
              <p:nvPr/>
            </p:nvSpPr>
            <p:spPr bwMode="auto">
              <a:xfrm>
                <a:off x="2366" y="1648"/>
                <a:ext cx="269" cy="251"/>
              </a:xfrm>
              <a:custGeom>
                <a:avLst/>
                <a:gdLst>
                  <a:gd name="T0" fmla="*/ 2 w 269"/>
                  <a:gd name="T1" fmla="*/ 0 h 251"/>
                  <a:gd name="T2" fmla="*/ 0 w 269"/>
                  <a:gd name="T3" fmla="*/ 5 h 251"/>
                  <a:gd name="T4" fmla="*/ 2 w 269"/>
                  <a:gd name="T5" fmla="*/ 5 h 251"/>
                  <a:gd name="T6" fmla="*/ 269 w 269"/>
                  <a:gd name="T7" fmla="*/ 251 h 251"/>
                  <a:gd name="T8" fmla="*/ 269 w 269"/>
                  <a:gd name="T9" fmla="*/ 243 h 251"/>
                  <a:gd name="T10" fmla="*/ 267 w 269"/>
                  <a:gd name="T11" fmla="*/ 243 h 251"/>
                  <a:gd name="T12" fmla="*/ 6 w 269"/>
                  <a:gd name="T13" fmla="*/ 0 h 251"/>
                  <a:gd name="T14" fmla="*/ 2 w 269"/>
                  <a:gd name="T15" fmla="*/ 0 h 251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69"/>
                  <a:gd name="T25" fmla="*/ 0 h 251"/>
                  <a:gd name="T26" fmla="*/ 269 w 269"/>
                  <a:gd name="T27" fmla="*/ 251 h 251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69" h="251">
                    <a:moveTo>
                      <a:pt x="2" y="0"/>
                    </a:moveTo>
                    <a:lnTo>
                      <a:pt x="0" y="5"/>
                    </a:lnTo>
                    <a:lnTo>
                      <a:pt x="2" y="5"/>
                    </a:lnTo>
                    <a:lnTo>
                      <a:pt x="269" y="251"/>
                    </a:lnTo>
                    <a:lnTo>
                      <a:pt x="269" y="243"/>
                    </a:lnTo>
                    <a:lnTo>
                      <a:pt x="267" y="243"/>
                    </a:lnTo>
                    <a:lnTo>
                      <a:pt x="6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669" name="Freeform 669"/>
              <p:cNvSpPr>
                <a:spLocks/>
              </p:cNvSpPr>
              <p:nvPr/>
            </p:nvSpPr>
            <p:spPr bwMode="auto">
              <a:xfrm>
                <a:off x="2334" y="1666"/>
                <a:ext cx="292" cy="268"/>
              </a:xfrm>
              <a:custGeom>
                <a:avLst/>
                <a:gdLst>
                  <a:gd name="T0" fmla="*/ 2 w 292"/>
                  <a:gd name="T1" fmla="*/ 0 h 268"/>
                  <a:gd name="T2" fmla="*/ 0 w 292"/>
                  <a:gd name="T3" fmla="*/ 4 h 268"/>
                  <a:gd name="T4" fmla="*/ 2 w 292"/>
                  <a:gd name="T5" fmla="*/ 4 h 268"/>
                  <a:gd name="T6" fmla="*/ 285 w 292"/>
                  <a:gd name="T7" fmla="*/ 268 h 268"/>
                  <a:gd name="T8" fmla="*/ 290 w 292"/>
                  <a:gd name="T9" fmla="*/ 268 h 268"/>
                  <a:gd name="T10" fmla="*/ 290 w 292"/>
                  <a:gd name="T11" fmla="*/ 266 h 268"/>
                  <a:gd name="T12" fmla="*/ 292 w 292"/>
                  <a:gd name="T13" fmla="*/ 266 h 268"/>
                  <a:gd name="T14" fmla="*/ 5 w 292"/>
                  <a:gd name="T15" fmla="*/ 0 h 268"/>
                  <a:gd name="T16" fmla="*/ 2 w 292"/>
                  <a:gd name="T17" fmla="*/ 0 h 26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2"/>
                  <a:gd name="T28" fmla="*/ 0 h 268"/>
                  <a:gd name="T29" fmla="*/ 292 w 292"/>
                  <a:gd name="T30" fmla="*/ 268 h 26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2" h="268">
                    <a:moveTo>
                      <a:pt x="2" y="0"/>
                    </a:moveTo>
                    <a:lnTo>
                      <a:pt x="0" y="4"/>
                    </a:lnTo>
                    <a:lnTo>
                      <a:pt x="2" y="4"/>
                    </a:lnTo>
                    <a:lnTo>
                      <a:pt x="285" y="268"/>
                    </a:lnTo>
                    <a:lnTo>
                      <a:pt x="290" y="268"/>
                    </a:lnTo>
                    <a:lnTo>
                      <a:pt x="290" y="266"/>
                    </a:lnTo>
                    <a:lnTo>
                      <a:pt x="292" y="266"/>
                    </a:lnTo>
                    <a:lnTo>
                      <a:pt x="5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670" name="Freeform 670"/>
              <p:cNvSpPr>
                <a:spLocks/>
              </p:cNvSpPr>
              <p:nvPr/>
            </p:nvSpPr>
            <p:spPr bwMode="auto">
              <a:xfrm>
                <a:off x="2301" y="1683"/>
                <a:ext cx="293" cy="268"/>
              </a:xfrm>
              <a:custGeom>
                <a:avLst/>
                <a:gdLst>
                  <a:gd name="T0" fmla="*/ 4 w 293"/>
                  <a:gd name="T1" fmla="*/ 0 h 268"/>
                  <a:gd name="T2" fmla="*/ 4 w 293"/>
                  <a:gd name="T3" fmla="*/ 2 h 268"/>
                  <a:gd name="T4" fmla="*/ 0 w 293"/>
                  <a:gd name="T5" fmla="*/ 2 h 268"/>
                  <a:gd name="T6" fmla="*/ 0 w 293"/>
                  <a:gd name="T7" fmla="*/ 5 h 268"/>
                  <a:gd name="T8" fmla="*/ 2 w 293"/>
                  <a:gd name="T9" fmla="*/ 5 h 268"/>
                  <a:gd name="T10" fmla="*/ 286 w 293"/>
                  <a:gd name="T11" fmla="*/ 268 h 268"/>
                  <a:gd name="T12" fmla="*/ 291 w 293"/>
                  <a:gd name="T13" fmla="*/ 268 h 268"/>
                  <a:gd name="T14" fmla="*/ 291 w 293"/>
                  <a:gd name="T15" fmla="*/ 267 h 268"/>
                  <a:gd name="T16" fmla="*/ 293 w 293"/>
                  <a:gd name="T17" fmla="*/ 267 h 268"/>
                  <a:gd name="T18" fmla="*/ 6 w 293"/>
                  <a:gd name="T19" fmla="*/ 0 h 268"/>
                  <a:gd name="T20" fmla="*/ 4 w 293"/>
                  <a:gd name="T21" fmla="*/ 0 h 268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293"/>
                  <a:gd name="T34" fmla="*/ 0 h 268"/>
                  <a:gd name="T35" fmla="*/ 293 w 293"/>
                  <a:gd name="T36" fmla="*/ 268 h 268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293" h="268">
                    <a:moveTo>
                      <a:pt x="4" y="0"/>
                    </a:moveTo>
                    <a:lnTo>
                      <a:pt x="4" y="2"/>
                    </a:lnTo>
                    <a:lnTo>
                      <a:pt x="0" y="2"/>
                    </a:lnTo>
                    <a:lnTo>
                      <a:pt x="0" y="5"/>
                    </a:lnTo>
                    <a:lnTo>
                      <a:pt x="2" y="5"/>
                    </a:lnTo>
                    <a:lnTo>
                      <a:pt x="286" y="268"/>
                    </a:lnTo>
                    <a:lnTo>
                      <a:pt x="291" y="268"/>
                    </a:lnTo>
                    <a:lnTo>
                      <a:pt x="291" y="267"/>
                    </a:lnTo>
                    <a:lnTo>
                      <a:pt x="293" y="267"/>
                    </a:lnTo>
                    <a:lnTo>
                      <a:pt x="6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671" name="Freeform 671"/>
              <p:cNvSpPr>
                <a:spLocks/>
              </p:cNvSpPr>
              <p:nvPr/>
            </p:nvSpPr>
            <p:spPr bwMode="auto">
              <a:xfrm>
                <a:off x="2271" y="1699"/>
                <a:ext cx="292" cy="268"/>
              </a:xfrm>
              <a:custGeom>
                <a:avLst/>
                <a:gdLst>
                  <a:gd name="T0" fmla="*/ 3 w 292"/>
                  <a:gd name="T1" fmla="*/ 0 h 268"/>
                  <a:gd name="T2" fmla="*/ 3 w 292"/>
                  <a:gd name="T3" fmla="*/ 1 h 268"/>
                  <a:gd name="T4" fmla="*/ 0 w 292"/>
                  <a:gd name="T5" fmla="*/ 3 h 268"/>
                  <a:gd name="T6" fmla="*/ 285 w 292"/>
                  <a:gd name="T7" fmla="*/ 268 h 268"/>
                  <a:gd name="T8" fmla="*/ 290 w 292"/>
                  <a:gd name="T9" fmla="*/ 268 h 268"/>
                  <a:gd name="T10" fmla="*/ 290 w 292"/>
                  <a:gd name="T11" fmla="*/ 266 h 268"/>
                  <a:gd name="T12" fmla="*/ 292 w 292"/>
                  <a:gd name="T13" fmla="*/ 266 h 268"/>
                  <a:gd name="T14" fmla="*/ 5 w 292"/>
                  <a:gd name="T15" fmla="*/ 0 h 268"/>
                  <a:gd name="T16" fmla="*/ 3 w 292"/>
                  <a:gd name="T17" fmla="*/ 0 h 26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2"/>
                  <a:gd name="T28" fmla="*/ 0 h 268"/>
                  <a:gd name="T29" fmla="*/ 292 w 292"/>
                  <a:gd name="T30" fmla="*/ 268 h 26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2" h="268">
                    <a:moveTo>
                      <a:pt x="3" y="0"/>
                    </a:moveTo>
                    <a:lnTo>
                      <a:pt x="3" y="1"/>
                    </a:lnTo>
                    <a:lnTo>
                      <a:pt x="0" y="3"/>
                    </a:lnTo>
                    <a:lnTo>
                      <a:pt x="285" y="268"/>
                    </a:lnTo>
                    <a:lnTo>
                      <a:pt x="290" y="268"/>
                    </a:lnTo>
                    <a:lnTo>
                      <a:pt x="290" y="266"/>
                    </a:lnTo>
                    <a:lnTo>
                      <a:pt x="292" y="266"/>
                    </a:lnTo>
                    <a:lnTo>
                      <a:pt x="5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672" name="Freeform 672"/>
              <p:cNvSpPr>
                <a:spLocks/>
              </p:cNvSpPr>
              <p:nvPr/>
            </p:nvSpPr>
            <p:spPr bwMode="auto">
              <a:xfrm>
                <a:off x="2242" y="1716"/>
                <a:ext cx="288" cy="268"/>
              </a:xfrm>
              <a:custGeom>
                <a:avLst/>
                <a:gdLst>
                  <a:gd name="T0" fmla="*/ 0 w 288"/>
                  <a:gd name="T1" fmla="*/ 0 h 268"/>
                  <a:gd name="T2" fmla="*/ 0 w 288"/>
                  <a:gd name="T3" fmla="*/ 8 h 268"/>
                  <a:gd name="T4" fmla="*/ 1 w 288"/>
                  <a:gd name="T5" fmla="*/ 8 h 268"/>
                  <a:gd name="T6" fmla="*/ 282 w 288"/>
                  <a:gd name="T7" fmla="*/ 268 h 268"/>
                  <a:gd name="T8" fmla="*/ 287 w 288"/>
                  <a:gd name="T9" fmla="*/ 268 h 268"/>
                  <a:gd name="T10" fmla="*/ 287 w 288"/>
                  <a:gd name="T11" fmla="*/ 267 h 268"/>
                  <a:gd name="T12" fmla="*/ 288 w 288"/>
                  <a:gd name="T13" fmla="*/ 267 h 268"/>
                  <a:gd name="T14" fmla="*/ 1 w 288"/>
                  <a:gd name="T15" fmla="*/ 0 h 268"/>
                  <a:gd name="T16" fmla="*/ 0 w 288"/>
                  <a:gd name="T17" fmla="*/ 0 h 26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88"/>
                  <a:gd name="T28" fmla="*/ 0 h 268"/>
                  <a:gd name="T29" fmla="*/ 288 w 288"/>
                  <a:gd name="T30" fmla="*/ 268 h 26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88" h="268">
                    <a:moveTo>
                      <a:pt x="0" y="0"/>
                    </a:moveTo>
                    <a:lnTo>
                      <a:pt x="0" y="8"/>
                    </a:lnTo>
                    <a:lnTo>
                      <a:pt x="1" y="8"/>
                    </a:lnTo>
                    <a:lnTo>
                      <a:pt x="282" y="268"/>
                    </a:lnTo>
                    <a:lnTo>
                      <a:pt x="287" y="268"/>
                    </a:lnTo>
                    <a:lnTo>
                      <a:pt x="287" y="267"/>
                    </a:lnTo>
                    <a:lnTo>
                      <a:pt x="288" y="267"/>
                    </a:ln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673" name="Freeform 673"/>
              <p:cNvSpPr>
                <a:spLocks/>
              </p:cNvSpPr>
              <p:nvPr/>
            </p:nvSpPr>
            <p:spPr bwMode="auto">
              <a:xfrm>
                <a:off x="2242" y="1763"/>
                <a:ext cx="256" cy="239"/>
              </a:xfrm>
              <a:custGeom>
                <a:avLst/>
                <a:gdLst>
                  <a:gd name="T0" fmla="*/ 0 w 256"/>
                  <a:gd name="T1" fmla="*/ 0 h 239"/>
                  <a:gd name="T2" fmla="*/ 0 w 256"/>
                  <a:gd name="T3" fmla="*/ 8 h 239"/>
                  <a:gd name="T4" fmla="*/ 1 w 256"/>
                  <a:gd name="T5" fmla="*/ 8 h 239"/>
                  <a:gd name="T6" fmla="*/ 249 w 256"/>
                  <a:gd name="T7" fmla="*/ 239 h 239"/>
                  <a:gd name="T8" fmla="*/ 254 w 256"/>
                  <a:gd name="T9" fmla="*/ 239 h 239"/>
                  <a:gd name="T10" fmla="*/ 254 w 256"/>
                  <a:gd name="T11" fmla="*/ 237 h 239"/>
                  <a:gd name="T12" fmla="*/ 256 w 256"/>
                  <a:gd name="T13" fmla="*/ 237 h 239"/>
                  <a:gd name="T14" fmla="*/ 1 w 256"/>
                  <a:gd name="T15" fmla="*/ 0 h 239"/>
                  <a:gd name="T16" fmla="*/ 0 w 256"/>
                  <a:gd name="T17" fmla="*/ 0 h 23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56"/>
                  <a:gd name="T28" fmla="*/ 0 h 239"/>
                  <a:gd name="T29" fmla="*/ 256 w 256"/>
                  <a:gd name="T30" fmla="*/ 239 h 239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56" h="239">
                    <a:moveTo>
                      <a:pt x="0" y="0"/>
                    </a:moveTo>
                    <a:lnTo>
                      <a:pt x="0" y="8"/>
                    </a:lnTo>
                    <a:lnTo>
                      <a:pt x="1" y="8"/>
                    </a:lnTo>
                    <a:lnTo>
                      <a:pt x="249" y="239"/>
                    </a:lnTo>
                    <a:lnTo>
                      <a:pt x="254" y="239"/>
                    </a:lnTo>
                    <a:lnTo>
                      <a:pt x="254" y="237"/>
                    </a:lnTo>
                    <a:lnTo>
                      <a:pt x="256" y="237"/>
                    </a:ln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674" name="Freeform 674"/>
              <p:cNvSpPr>
                <a:spLocks/>
              </p:cNvSpPr>
              <p:nvPr/>
            </p:nvSpPr>
            <p:spPr bwMode="auto">
              <a:xfrm>
                <a:off x="2242" y="1811"/>
                <a:ext cx="224" cy="208"/>
              </a:xfrm>
              <a:custGeom>
                <a:avLst/>
                <a:gdLst>
                  <a:gd name="T0" fmla="*/ 0 w 224"/>
                  <a:gd name="T1" fmla="*/ 0 h 208"/>
                  <a:gd name="T2" fmla="*/ 0 w 224"/>
                  <a:gd name="T3" fmla="*/ 8 h 208"/>
                  <a:gd name="T4" fmla="*/ 1 w 224"/>
                  <a:gd name="T5" fmla="*/ 8 h 208"/>
                  <a:gd name="T6" fmla="*/ 217 w 224"/>
                  <a:gd name="T7" fmla="*/ 208 h 208"/>
                  <a:gd name="T8" fmla="*/ 222 w 224"/>
                  <a:gd name="T9" fmla="*/ 208 h 208"/>
                  <a:gd name="T10" fmla="*/ 222 w 224"/>
                  <a:gd name="T11" fmla="*/ 206 h 208"/>
                  <a:gd name="T12" fmla="*/ 224 w 224"/>
                  <a:gd name="T13" fmla="*/ 206 h 208"/>
                  <a:gd name="T14" fmla="*/ 1 w 224"/>
                  <a:gd name="T15" fmla="*/ 0 h 208"/>
                  <a:gd name="T16" fmla="*/ 0 w 224"/>
                  <a:gd name="T17" fmla="*/ 0 h 20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24"/>
                  <a:gd name="T28" fmla="*/ 0 h 208"/>
                  <a:gd name="T29" fmla="*/ 224 w 224"/>
                  <a:gd name="T30" fmla="*/ 208 h 20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24" h="208">
                    <a:moveTo>
                      <a:pt x="0" y="0"/>
                    </a:moveTo>
                    <a:lnTo>
                      <a:pt x="0" y="8"/>
                    </a:lnTo>
                    <a:lnTo>
                      <a:pt x="1" y="8"/>
                    </a:lnTo>
                    <a:lnTo>
                      <a:pt x="217" y="208"/>
                    </a:lnTo>
                    <a:lnTo>
                      <a:pt x="222" y="208"/>
                    </a:lnTo>
                    <a:lnTo>
                      <a:pt x="222" y="206"/>
                    </a:lnTo>
                    <a:lnTo>
                      <a:pt x="224" y="206"/>
                    </a:ln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675" name="Freeform 675"/>
              <p:cNvSpPr>
                <a:spLocks/>
              </p:cNvSpPr>
              <p:nvPr/>
            </p:nvSpPr>
            <p:spPr bwMode="auto">
              <a:xfrm>
                <a:off x="2242" y="1858"/>
                <a:ext cx="179" cy="166"/>
              </a:xfrm>
              <a:custGeom>
                <a:avLst/>
                <a:gdLst>
                  <a:gd name="T0" fmla="*/ 0 w 179"/>
                  <a:gd name="T1" fmla="*/ 0 h 166"/>
                  <a:gd name="T2" fmla="*/ 0 w 179"/>
                  <a:gd name="T3" fmla="*/ 8 h 166"/>
                  <a:gd name="T4" fmla="*/ 1 w 179"/>
                  <a:gd name="T5" fmla="*/ 8 h 166"/>
                  <a:gd name="T6" fmla="*/ 160 w 179"/>
                  <a:gd name="T7" fmla="*/ 156 h 166"/>
                  <a:gd name="T8" fmla="*/ 164 w 179"/>
                  <a:gd name="T9" fmla="*/ 156 h 166"/>
                  <a:gd name="T10" fmla="*/ 165 w 179"/>
                  <a:gd name="T11" fmla="*/ 159 h 166"/>
                  <a:gd name="T12" fmla="*/ 169 w 179"/>
                  <a:gd name="T13" fmla="*/ 159 h 166"/>
                  <a:gd name="T14" fmla="*/ 169 w 179"/>
                  <a:gd name="T15" fmla="*/ 161 h 166"/>
                  <a:gd name="T16" fmla="*/ 172 w 179"/>
                  <a:gd name="T17" fmla="*/ 161 h 166"/>
                  <a:gd name="T18" fmla="*/ 174 w 179"/>
                  <a:gd name="T19" fmla="*/ 164 h 166"/>
                  <a:gd name="T20" fmla="*/ 177 w 179"/>
                  <a:gd name="T21" fmla="*/ 164 h 166"/>
                  <a:gd name="T22" fmla="*/ 177 w 179"/>
                  <a:gd name="T23" fmla="*/ 166 h 166"/>
                  <a:gd name="T24" fmla="*/ 179 w 179"/>
                  <a:gd name="T25" fmla="*/ 166 h 166"/>
                  <a:gd name="T26" fmla="*/ 1 w 179"/>
                  <a:gd name="T27" fmla="*/ 0 h 166"/>
                  <a:gd name="T28" fmla="*/ 0 w 179"/>
                  <a:gd name="T29" fmla="*/ 0 h 16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179"/>
                  <a:gd name="T46" fmla="*/ 0 h 166"/>
                  <a:gd name="T47" fmla="*/ 179 w 179"/>
                  <a:gd name="T48" fmla="*/ 166 h 16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179" h="166">
                    <a:moveTo>
                      <a:pt x="0" y="0"/>
                    </a:moveTo>
                    <a:lnTo>
                      <a:pt x="0" y="8"/>
                    </a:lnTo>
                    <a:lnTo>
                      <a:pt x="1" y="8"/>
                    </a:lnTo>
                    <a:lnTo>
                      <a:pt x="160" y="156"/>
                    </a:lnTo>
                    <a:lnTo>
                      <a:pt x="164" y="156"/>
                    </a:lnTo>
                    <a:lnTo>
                      <a:pt x="165" y="159"/>
                    </a:lnTo>
                    <a:lnTo>
                      <a:pt x="169" y="159"/>
                    </a:lnTo>
                    <a:lnTo>
                      <a:pt x="169" y="161"/>
                    </a:lnTo>
                    <a:lnTo>
                      <a:pt x="172" y="161"/>
                    </a:lnTo>
                    <a:lnTo>
                      <a:pt x="174" y="164"/>
                    </a:lnTo>
                    <a:lnTo>
                      <a:pt x="177" y="164"/>
                    </a:lnTo>
                    <a:lnTo>
                      <a:pt x="177" y="166"/>
                    </a:lnTo>
                    <a:lnTo>
                      <a:pt x="179" y="166"/>
                    </a:ln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676" name="Freeform 676"/>
              <p:cNvSpPr>
                <a:spLocks/>
              </p:cNvSpPr>
              <p:nvPr/>
            </p:nvSpPr>
            <p:spPr bwMode="auto">
              <a:xfrm>
                <a:off x="2242" y="1905"/>
                <a:ext cx="56" cy="52"/>
              </a:xfrm>
              <a:custGeom>
                <a:avLst/>
                <a:gdLst>
                  <a:gd name="T0" fmla="*/ 0 w 56"/>
                  <a:gd name="T1" fmla="*/ 0 h 52"/>
                  <a:gd name="T2" fmla="*/ 0 w 56"/>
                  <a:gd name="T3" fmla="*/ 8 h 52"/>
                  <a:gd name="T4" fmla="*/ 1 w 56"/>
                  <a:gd name="T5" fmla="*/ 8 h 52"/>
                  <a:gd name="T6" fmla="*/ 37 w 56"/>
                  <a:gd name="T7" fmla="*/ 43 h 52"/>
                  <a:gd name="T8" fmla="*/ 41 w 56"/>
                  <a:gd name="T9" fmla="*/ 43 h 52"/>
                  <a:gd name="T10" fmla="*/ 42 w 56"/>
                  <a:gd name="T11" fmla="*/ 46 h 52"/>
                  <a:gd name="T12" fmla="*/ 46 w 56"/>
                  <a:gd name="T13" fmla="*/ 46 h 52"/>
                  <a:gd name="T14" fmla="*/ 46 w 56"/>
                  <a:gd name="T15" fmla="*/ 48 h 52"/>
                  <a:gd name="T16" fmla="*/ 49 w 56"/>
                  <a:gd name="T17" fmla="*/ 48 h 52"/>
                  <a:gd name="T18" fmla="*/ 51 w 56"/>
                  <a:gd name="T19" fmla="*/ 51 h 52"/>
                  <a:gd name="T20" fmla="*/ 54 w 56"/>
                  <a:gd name="T21" fmla="*/ 51 h 52"/>
                  <a:gd name="T22" fmla="*/ 54 w 56"/>
                  <a:gd name="T23" fmla="*/ 52 h 52"/>
                  <a:gd name="T24" fmla="*/ 56 w 56"/>
                  <a:gd name="T25" fmla="*/ 52 h 52"/>
                  <a:gd name="T26" fmla="*/ 1 w 56"/>
                  <a:gd name="T27" fmla="*/ 0 h 52"/>
                  <a:gd name="T28" fmla="*/ 0 w 56"/>
                  <a:gd name="T29" fmla="*/ 0 h 52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56"/>
                  <a:gd name="T46" fmla="*/ 0 h 52"/>
                  <a:gd name="T47" fmla="*/ 56 w 56"/>
                  <a:gd name="T48" fmla="*/ 52 h 52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56" h="52">
                    <a:moveTo>
                      <a:pt x="0" y="0"/>
                    </a:moveTo>
                    <a:lnTo>
                      <a:pt x="0" y="8"/>
                    </a:lnTo>
                    <a:lnTo>
                      <a:pt x="1" y="8"/>
                    </a:lnTo>
                    <a:lnTo>
                      <a:pt x="37" y="43"/>
                    </a:lnTo>
                    <a:lnTo>
                      <a:pt x="41" y="43"/>
                    </a:lnTo>
                    <a:lnTo>
                      <a:pt x="42" y="46"/>
                    </a:lnTo>
                    <a:lnTo>
                      <a:pt x="46" y="46"/>
                    </a:lnTo>
                    <a:lnTo>
                      <a:pt x="46" y="48"/>
                    </a:lnTo>
                    <a:lnTo>
                      <a:pt x="49" y="48"/>
                    </a:lnTo>
                    <a:lnTo>
                      <a:pt x="51" y="51"/>
                    </a:lnTo>
                    <a:lnTo>
                      <a:pt x="54" y="51"/>
                    </a:lnTo>
                    <a:lnTo>
                      <a:pt x="54" y="52"/>
                    </a:lnTo>
                    <a:lnTo>
                      <a:pt x="56" y="52"/>
                    </a:ln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677" name="Freeform 677"/>
              <p:cNvSpPr>
                <a:spLocks/>
              </p:cNvSpPr>
              <p:nvPr/>
            </p:nvSpPr>
            <p:spPr bwMode="auto">
              <a:xfrm>
                <a:off x="2238" y="1609"/>
                <a:ext cx="398" cy="424"/>
              </a:xfrm>
              <a:custGeom>
                <a:avLst/>
                <a:gdLst>
                  <a:gd name="T0" fmla="*/ 198 w 398"/>
                  <a:gd name="T1" fmla="*/ 424 h 424"/>
                  <a:gd name="T2" fmla="*/ 398 w 398"/>
                  <a:gd name="T3" fmla="*/ 318 h 424"/>
                  <a:gd name="T4" fmla="*/ 398 w 398"/>
                  <a:gd name="T5" fmla="*/ 106 h 424"/>
                  <a:gd name="T6" fmla="*/ 198 w 398"/>
                  <a:gd name="T7" fmla="*/ 0 h 424"/>
                  <a:gd name="T8" fmla="*/ 0 w 398"/>
                  <a:gd name="T9" fmla="*/ 106 h 424"/>
                  <a:gd name="T10" fmla="*/ 0 w 398"/>
                  <a:gd name="T11" fmla="*/ 318 h 424"/>
                  <a:gd name="T12" fmla="*/ 198 w 398"/>
                  <a:gd name="T13" fmla="*/ 424 h 424"/>
                  <a:gd name="T14" fmla="*/ 200 w 398"/>
                  <a:gd name="T15" fmla="*/ 418 h 424"/>
                  <a:gd name="T16" fmla="*/ 5 w 398"/>
                  <a:gd name="T17" fmla="*/ 314 h 424"/>
                  <a:gd name="T18" fmla="*/ 7 w 398"/>
                  <a:gd name="T19" fmla="*/ 317 h 424"/>
                  <a:gd name="T20" fmla="*/ 7 w 398"/>
                  <a:gd name="T21" fmla="*/ 107 h 424"/>
                  <a:gd name="T22" fmla="*/ 5 w 398"/>
                  <a:gd name="T23" fmla="*/ 110 h 424"/>
                  <a:gd name="T24" fmla="*/ 200 w 398"/>
                  <a:gd name="T25" fmla="*/ 6 h 424"/>
                  <a:gd name="T26" fmla="*/ 197 w 398"/>
                  <a:gd name="T27" fmla="*/ 6 h 424"/>
                  <a:gd name="T28" fmla="*/ 393 w 398"/>
                  <a:gd name="T29" fmla="*/ 110 h 424"/>
                  <a:gd name="T30" fmla="*/ 392 w 398"/>
                  <a:gd name="T31" fmla="*/ 107 h 424"/>
                  <a:gd name="T32" fmla="*/ 392 w 398"/>
                  <a:gd name="T33" fmla="*/ 317 h 424"/>
                  <a:gd name="T34" fmla="*/ 393 w 398"/>
                  <a:gd name="T35" fmla="*/ 314 h 424"/>
                  <a:gd name="T36" fmla="*/ 197 w 398"/>
                  <a:gd name="T37" fmla="*/ 418 h 424"/>
                  <a:gd name="T38" fmla="*/ 200 w 398"/>
                  <a:gd name="T39" fmla="*/ 418 h 424"/>
                  <a:gd name="T40" fmla="*/ 198 w 398"/>
                  <a:gd name="T41" fmla="*/ 424 h 424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398"/>
                  <a:gd name="T64" fmla="*/ 0 h 424"/>
                  <a:gd name="T65" fmla="*/ 398 w 398"/>
                  <a:gd name="T66" fmla="*/ 424 h 424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398" h="424">
                    <a:moveTo>
                      <a:pt x="198" y="424"/>
                    </a:moveTo>
                    <a:lnTo>
                      <a:pt x="398" y="318"/>
                    </a:lnTo>
                    <a:lnTo>
                      <a:pt x="398" y="106"/>
                    </a:lnTo>
                    <a:lnTo>
                      <a:pt x="198" y="0"/>
                    </a:lnTo>
                    <a:lnTo>
                      <a:pt x="0" y="106"/>
                    </a:lnTo>
                    <a:lnTo>
                      <a:pt x="0" y="318"/>
                    </a:lnTo>
                    <a:lnTo>
                      <a:pt x="198" y="424"/>
                    </a:lnTo>
                    <a:lnTo>
                      <a:pt x="200" y="418"/>
                    </a:lnTo>
                    <a:lnTo>
                      <a:pt x="5" y="314"/>
                    </a:lnTo>
                    <a:lnTo>
                      <a:pt x="7" y="317"/>
                    </a:lnTo>
                    <a:lnTo>
                      <a:pt x="7" y="107"/>
                    </a:lnTo>
                    <a:lnTo>
                      <a:pt x="5" y="110"/>
                    </a:lnTo>
                    <a:lnTo>
                      <a:pt x="200" y="6"/>
                    </a:lnTo>
                    <a:lnTo>
                      <a:pt x="197" y="6"/>
                    </a:lnTo>
                    <a:lnTo>
                      <a:pt x="393" y="110"/>
                    </a:lnTo>
                    <a:lnTo>
                      <a:pt x="392" y="107"/>
                    </a:lnTo>
                    <a:lnTo>
                      <a:pt x="392" y="317"/>
                    </a:lnTo>
                    <a:lnTo>
                      <a:pt x="393" y="314"/>
                    </a:lnTo>
                    <a:lnTo>
                      <a:pt x="197" y="418"/>
                    </a:lnTo>
                    <a:lnTo>
                      <a:pt x="200" y="418"/>
                    </a:lnTo>
                    <a:lnTo>
                      <a:pt x="198" y="42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678" name="Freeform 678"/>
              <p:cNvSpPr>
                <a:spLocks/>
              </p:cNvSpPr>
              <p:nvPr/>
            </p:nvSpPr>
            <p:spPr bwMode="auto">
              <a:xfrm>
                <a:off x="2045" y="1926"/>
                <a:ext cx="395" cy="418"/>
              </a:xfrm>
              <a:custGeom>
                <a:avLst/>
                <a:gdLst>
                  <a:gd name="T0" fmla="*/ 10 w 395"/>
                  <a:gd name="T1" fmla="*/ 99 h 418"/>
                  <a:gd name="T2" fmla="*/ 34 w 395"/>
                  <a:gd name="T3" fmla="*/ 88 h 418"/>
                  <a:gd name="T4" fmla="*/ 51 w 395"/>
                  <a:gd name="T5" fmla="*/ 77 h 418"/>
                  <a:gd name="T6" fmla="*/ 75 w 395"/>
                  <a:gd name="T7" fmla="*/ 66 h 418"/>
                  <a:gd name="T8" fmla="*/ 89 w 395"/>
                  <a:gd name="T9" fmla="*/ 57 h 418"/>
                  <a:gd name="T10" fmla="*/ 113 w 395"/>
                  <a:gd name="T11" fmla="*/ 46 h 418"/>
                  <a:gd name="T12" fmla="*/ 133 w 395"/>
                  <a:gd name="T13" fmla="*/ 33 h 418"/>
                  <a:gd name="T14" fmla="*/ 157 w 395"/>
                  <a:gd name="T15" fmla="*/ 22 h 418"/>
                  <a:gd name="T16" fmla="*/ 178 w 395"/>
                  <a:gd name="T17" fmla="*/ 9 h 418"/>
                  <a:gd name="T18" fmla="*/ 198 w 395"/>
                  <a:gd name="T19" fmla="*/ 0 h 418"/>
                  <a:gd name="T20" fmla="*/ 207 w 395"/>
                  <a:gd name="T21" fmla="*/ 6 h 418"/>
                  <a:gd name="T22" fmla="*/ 217 w 395"/>
                  <a:gd name="T23" fmla="*/ 9 h 418"/>
                  <a:gd name="T24" fmla="*/ 226 w 395"/>
                  <a:gd name="T25" fmla="*/ 16 h 418"/>
                  <a:gd name="T26" fmla="*/ 238 w 395"/>
                  <a:gd name="T27" fmla="*/ 20 h 418"/>
                  <a:gd name="T28" fmla="*/ 246 w 395"/>
                  <a:gd name="T29" fmla="*/ 27 h 418"/>
                  <a:gd name="T30" fmla="*/ 258 w 395"/>
                  <a:gd name="T31" fmla="*/ 31 h 418"/>
                  <a:gd name="T32" fmla="*/ 267 w 395"/>
                  <a:gd name="T33" fmla="*/ 38 h 418"/>
                  <a:gd name="T34" fmla="*/ 279 w 395"/>
                  <a:gd name="T35" fmla="*/ 42 h 418"/>
                  <a:gd name="T36" fmla="*/ 287 w 395"/>
                  <a:gd name="T37" fmla="*/ 49 h 418"/>
                  <a:gd name="T38" fmla="*/ 299 w 395"/>
                  <a:gd name="T39" fmla="*/ 54 h 418"/>
                  <a:gd name="T40" fmla="*/ 308 w 395"/>
                  <a:gd name="T41" fmla="*/ 60 h 418"/>
                  <a:gd name="T42" fmla="*/ 320 w 395"/>
                  <a:gd name="T43" fmla="*/ 65 h 418"/>
                  <a:gd name="T44" fmla="*/ 328 w 395"/>
                  <a:gd name="T45" fmla="*/ 71 h 418"/>
                  <a:gd name="T46" fmla="*/ 339 w 395"/>
                  <a:gd name="T47" fmla="*/ 74 h 418"/>
                  <a:gd name="T48" fmla="*/ 347 w 395"/>
                  <a:gd name="T49" fmla="*/ 80 h 418"/>
                  <a:gd name="T50" fmla="*/ 359 w 395"/>
                  <a:gd name="T51" fmla="*/ 85 h 418"/>
                  <a:gd name="T52" fmla="*/ 368 w 395"/>
                  <a:gd name="T53" fmla="*/ 91 h 418"/>
                  <a:gd name="T54" fmla="*/ 380 w 395"/>
                  <a:gd name="T55" fmla="*/ 96 h 418"/>
                  <a:gd name="T56" fmla="*/ 388 w 395"/>
                  <a:gd name="T57" fmla="*/ 102 h 418"/>
                  <a:gd name="T58" fmla="*/ 385 w 395"/>
                  <a:gd name="T59" fmla="*/ 319 h 418"/>
                  <a:gd name="T60" fmla="*/ 374 w 395"/>
                  <a:gd name="T61" fmla="*/ 325 h 418"/>
                  <a:gd name="T62" fmla="*/ 340 w 395"/>
                  <a:gd name="T63" fmla="*/ 342 h 418"/>
                  <a:gd name="T64" fmla="*/ 330 w 395"/>
                  <a:gd name="T65" fmla="*/ 348 h 418"/>
                  <a:gd name="T66" fmla="*/ 296 w 395"/>
                  <a:gd name="T67" fmla="*/ 366 h 418"/>
                  <a:gd name="T68" fmla="*/ 286 w 395"/>
                  <a:gd name="T69" fmla="*/ 372 h 418"/>
                  <a:gd name="T70" fmla="*/ 265 w 395"/>
                  <a:gd name="T71" fmla="*/ 382 h 418"/>
                  <a:gd name="T72" fmla="*/ 245 w 395"/>
                  <a:gd name="T73" fmla="*/ 394 h 418"/>
                  <a:gd name="T74" fmla="*/ 224 w 395"/>
                  <a:gd name="T75" fmla="*/ 404 h 418"/>
                  <a:gd name="T76" fmla="*/ 207 w 395"/>
                  <a:gd name="T77" fmla="*/ 415 h 418"/>
                  <a:gd name="T78" fmla="*/ 192 w 395"/>
                  <a:gd name="T79" fmla="*/ 416 h 418"/>
                  <a:gd name="T80" fmla="*/ 183 w 395"/>
                  <a:gd name="T81" fmla="*/ 410 h 418"/>
                  <a:gd name="T82" fmla="*/ 171 w 395"/>
                  <a:gd name="T83" fmla="*/ 405 h 418"/>
                  <a:gd name="T84" fmla="*/ 163 w 395"/>
                  <a:gd name="T85" fmla="*/ 399 h 418"/>
                  <a:gd name="T86" fmla="*/ 151 w 395"/>
                  <a:gd name="T87" fmla="*/ 394 h 418"/>
                  <a:gd name="T88" fmla="*/ 142 w 395"/>
                  <a:gd name="T89" fmla="*/ 388 h 418"/>
                  <a:gd name="T90" fmla="*/ 132 w 395"/>
                  <a:gd name="T91" fmla="*/ 385 h 418"/>
                  <a:gd name="T92" fmla="*/ 123 w 395"/>
                  <a:gd name="T93" fmla="*/ 378 h 418"/>
                  <a:gd name="T94" fmla="*/ 111 w 395"/>
                  <a:gd name="T95" fmla="*/ 374 h 418"/>
                  <a:gd name="T96" fmla="*/ 103 w 395"/>
                  <a:gd name="T97" fmla="*/ 367 h 418"/>
                  <a:gd name="T98" fmla="*/ 91 w 395"/>
                  <a:gd name="T99" fmla="*/ 363 h 418"/>
                  <a:gd name="T100" fmla="*/ 82 w 395"/>
                  <a:gd name="T101" fmla="*/ 356 h 418"/>
                  <a:gd name="T102" fmla="*/ 70 w 395"/>
                  <a:gd name="T103" fmla="*/ 352 h 418"/>
                  <a:gd name="T104" fmla="*/ 62 w 395"/>
                  <a:gd name="T105" fmla="*/ 345 h 418"/>
                  <a:gd name="T106" fmla="*/ 50 w 395"/>
                  <a:gd name="T107" fmla="*/ 341 h 418"/>
                  <a:gd name="T108" fmla="*/ 41 w 395"/>
                  <a:gd name="T109" fmla="*/ 334 h 418"/>
                  <a:gd name="T110" fmla="*/ 29 w 395"/>
                  <a:gd name="T111" fmla="*/ 330 h 418"/>
                  <a:gd name="T112" fmla="*/ 21 w 395"/>
                  <a:gd name="T113" fmla="*/ 323 h 418"/>
                  <a:gd name="T114" fmla="*/ 10 w 395"/>
                  <a:gd name="T115" fmla="*/ 320 h 418"/>
                  <a:gd name="T116" fmla="*/ 2 w 395"/>
                  <a:gd name="T117" fmla="*/ 314 h 418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w 395"/>
                  <a:gd name="T178" fmla="*/ 0 h 418"/>
                  <a:gd name="T179" fmla="*/ 395 w 395"/>
                  <a:gd name="T180" fmla="*/ 418 h 418"/>
                </a:gdLst>
                <a:ahLst/>
                <a:cxnLst>
                  <a:cxn ang="T118">
                    <a:pos x="T0" y="T1"/>
                  </a:cxn>
                  <a:cxn ang="T119">
                    <a:pos x="T2" y="T3"/>
                  </a:cxn>
                  <a:cxn ang="T120">
                    <a:pos x="T4" y="T5"/>
                  </a:cxn>
                  <a:cxn ang="T121">
                    <a:pos x="T6" y="T7"/>
                  </a:cxn>
                  <a:cxn ang="T122">
                    <a:pos x="T8" y="T9"/>
                  </a:cxn>
                  <a:cxn ang="T123">
                    <a:pos x="T10" y="T11"/>
                  </a:cxn>
                  <a:cxn ang="T124">
                    <a:pos x="T12" y="T13"/>
                  </a:cxn>
                  <a:cxn ang="T125">
                    <a:pos x="T14" y="T15"/>
                  </a:cxn>
                  <a:cxn ang="T126">
                    <a:pos x="T16" y="T17"/>
                  </a:cxn>
                  <a:cxn ang="T127">
                    <a:pos x="T18" y="T19"/>
                  </a:cxn>
                  <a:cxn ang="T128">
                    <a:pos x="T20" y="T21"/>
                  </a:cxn>
                  <a:cxn ang="T129">
                    <a:pos x="T22" y="T23"/>
                  </a:cxn>
                  <a:cxn ang="T130">
                    <a:pos x="T24" y="T25"/>
                  </a:cxn>
                  <a:cxn ang="T131">
                    <a:pos x="T26" y="T27"/>
                  </a:cxn>
                  <a:cxn ang="T132">
                    <a:pos x="T28" y="T29"/>
                  </a:cxn>
                  <a:cxn ang="T133">
                    <a:pos x="T30" y="T31"/>
                  </a:cxn>
                  <a:cxn ang="T134">
                    <a:pos x="T32" y="T33"/>
                  </a:cxn>
                  <a:cxn ang="T135">
                    <a:pos x="T34" y="T35"/>
                  </a:cxn>
                  <a:cxn ang="T136">
                    <a:pos x="T36" y="T37"/>
                  </a:cxn>
                  <a:cxn ang="T137">
                    <a:pos x="T38" y="T39"/>
                  </a:cxn>
                  <a:cxn ang="T138">
                    <a:pos x="T40" y="T41"/>
                  </a:cxn>
                  <a:cxn ang="T139">
                    <a:pos x="T42" y="T43"/>
                  </a:cxn>
                  <a:cxn ang="T140">
                    <a:pos x="T44" y="T45"/>
                  </a:cxn>
                  <a:cxn ang="T141">
                    <a:pos x="T46" y="T47"/>
                  </a:cxn>
                  <a:cxn ang="T142">
                    <a:pos x="T48" y="T49"/>
                  </a:cxn>
                  <a:cxn ang="T143">
                    <a:pos x="T50" y="T51"/>
                  </a:cxn>
                  <a:cxn ang="T144">
                    <a:pos x="T52" y="T53"/>
                  </a:cxn>
                  <a:cxn ang="T145">
                    <a:pos x="T54" y="T55"/>
                  </a:cxn>
                  <a:cxn ang="T146">
                    <a:pos x="T56" y="T57"/>
                  </a:cxn>
                  <a:cxn ang="T147">
                    <a:pos x="T58" y="T59"/>
                  </a:cxn>
                  <a:cxn ang="T148">
                    <a:pos x="T60" y="T61"/>
                  </a:cxn>
                  <a:cxn ang="T149">
                    <a:pos x="T62" y="T63"/>
                  </a:cxn>
                  <a:cxn ang="T150">
                    <a:pos x="T64" y="T65"/>
                  </a:cxn>
                  <a:cxn ang="T151">
                    <a:pos x="T66" y="T67"/>
                  </a:cxn>
                  <a:cxn ang="T152">
                    <a:pos x="T68" y="T69"/>
                  </a:cxn>
                  <a:cxn ang="T153">
                    <a:pos x="T70" y="T71"/>
                  </a:cxn>
                  <a:cxn ang="T154">
                    <a:pos x="T72" y="T73"/>
                  </a:cxn>
                  <a:cxn ang="T155">
                    <a:pos x="T74" y="T75"/>
                  </a:cxn>
                  <a:cxn ang="T156">
                    <a:pos x="T76" y="T77"/>
                  </a:cxn>
                  <a:cxn ang="T157">
                    <a:pos x="T78" y="T79"/>
                  </a:cxn>
                  <a:cxn ang="T158">
                    <a:pos x="T80" y="T81"/>
                  </a:cxn>
                  <a:cxn ang="T159">
                    <a:pos x="T82" y="T83"/>
                  </a:cxn>
                  <a:cxn ang="T160">
                    <a:pos x="T84" y="T85"/>
                  </a:cxn>
                  <a:cxn ang="T161">
                    <a:pos x="T86" y="T87"/>
                  </a:cxn>
                  <a:cxn ang="T162">
                    <a:pos x="T88" y="T89"/>
                  </a:cxn>
                  <a:cxn ang="T163">
                    <a:pos x="T90" y="T91"/>
                  </a:cxn>
                  <a:cxn ang="T164">
                    <a:pos x="T92" y="T93"/>
                  </a:cxn>
                  <a:cxn ang="T165">
                    <a:pos x="T94" y="T95"/>
                  </a:cxn>
                  <a:cxn ang="T166">
                    <a:pos x="T96" y="T97"/>
                  </a:cxn>
                  <a:cxn ang="T167">
                    <a:pos x="T98" y="T99"/>
                  </a:cxn>
                  <a:cxn ang="T168">
                    <a:pos x="T100" y="T101"/>
                  </a:cxn>
                  <a:cxn ang="T169">
                    <a:pos x="T102" y="T103"/>
                  </a:cxn>
                  <a:cxn ang="T170">
                    <a:pos x="T104" y="T105"/>
                  </a:cxn>
                  <a:cxn ang="T171">
                    <a:pos x="T106" y="T107"/>
                  </a:cxn>
                  <a:cxn ang="T172">
                    <a:pos x="T108" y="T109"/>
                  </a:cxn>
                  <a:cxn ang="T173">
                    <a:pos x="T110" y="T111"/>
                  </a:cxn>
                  <a:cxn ang="T174">
                    <a:pos x="T112" y="T113"/>
                  </a:cxn>
                  <a:cxn ang="T175">
                    <a:pos x="T114" y="T115"/>
                  </a:cxn>
                  <a:cxn ang="T176">
                    <a:pos x="T116" y="T117"/>
                  </a:cxn>
                </a:cxnLst>
                <a:rect l="T177" t="T178" r="T179" b="T180"/>
                <a:pathLst>
                  <a:path w="395" h="418">
                    <a:moveTo>
                      <a:pt x="0" y="104"/>
                    </a:moveTo>
                    <a:lnTo>
                      <a:pt x="7" y="102"/>
                    </a:lnTo>
                    <a:lnTo>
                      <a:pt x="7" y="101"/>
                    </a:lnTo>
                    <a:lnTo>
                      <a:pt x="10" y="101"/>
                    </a:lnTo>
                    <a:lnTo>
                      <a:pt x="10" y="99"/>
                    </a:lnTo>
                    <a:lnTo>
                      <a:pt x="24" y="93"/>
                    </a:lnTo>
                    <a:lnTo>
                      <a:pt x="24" y="91"/>
                    </a:lnTo>
                    <a:lnTo>
                      <a:pt x="31" y="90"/>
                    </a:lnTo>
                    <a:lnTo>
                      <a:pt x="31" y="88"/>
                    </a:lnTo>
                    <a:lnTo>
                      <a:pt x="34" y="88"/>
                    </a:lnTo>
                    <a:lnTo>
                      <a:pt x="34" y="87"/>
                    </a:lnTo>
                    <a:lnTo>
                      <a:pt x="45" y="82"/>
                    </a:lnTo>
                    <a:lnTo>
                      <a:pt x="45" y="80"/>
                    </a:lnTo>
                    <a:lnTo>
                      <a:pt x="51" y="79"/>
                    </a:lnTo>
                    <a:lnTo>
                      <a:pt x="51" y="77"/>
                    </a:lnTo>
                    <a:lnTo>
                      <a:pt x="55" y="77"/>
                    </a:lnTo>
                    <a:lnTo>
                      <a:pt x="55" y="76"/>
                    </a:lnTo>
                    <a:lnTo>
                      <a:pt x="69" y="69"/>
                    </a:lnTo>
                    <a:lnTo>
                      <a:pt x="69" y="68"/>
                    </a:lnTo>
                    <a:lnTo>
                      <a:pt x="75" y="66"/>
                    </a:lnTo>
                    <a:lnTo>
                      <a:pt x="75" y="65"/>
                    </a:lnTo>
                    <a:lnTo>
                      <a:pt x="79" y="65"/>
                    </a:lnTo>
                    <a:lnTo>
                      <a:pt x="79" y="63"/>
                    </a:lnTo>
                    <a:lnTo>
                      <a:pt x="89" y="58"/>
                    </a:lnTo>
                    <a:lnTo>
                      <a:pt x="89" y="57"/>
                    </a:lnTo>
                    <a:lnTo>
                      <a:pt x="96" y="55"/>
                    </a:lnTo>
                    <a:lnTo>
                      <a:pt x="96" y="54"/>
                    </a:lnTo>
                    <a:lnTo>
                      <a:pt x="99" y="54"/>
                    </a:lnTo>
                    <a:lnTo>
                      <a:pt x="99" y="52"/>
                    </a:lnTo>
                    <a:lnTo>
                      <a:pt x="113" y="46"/>
                    </a:lnTo>
                    <a:lnTo>
                      <a:pt x="113" y="44"/>
                    </a:lnTo>
                    <a:lnTo>
                      <a:pt x="120" y="42"/>
                    </a:lnTo>
                    <a:lnTo>
                      <a:pt x="120" y="41"/>
                    </a:lnTo>
                    <a:lnTo>
                      <a:pt x="133" y="35"/>
                    </a:lnTo>
                    <a:lnTo>
                      <a:pt x="133" y="33"/>
                    </a:lnTo>
                    <a:lnTo>
                      <a:pt x="140" y="31"/>
                    </a:lnTo>
                    <a:lnTo>
                      <a:pt x="140" y="30"/>
                    </a:lnTo>
                    <a:lnTo>
                      <a:pt x="144" y="30"/>
                    </a:lnTo>
                    <a:lnTo>
                      <a:pt x="144" y="28"/>
                    </a:lnTo>
                    <a:lnTo>
                      <a:pt x="157" y="22"/>
                    </a:lnTo>
                    <a:lnTo>
                      <a:pt x="157" y="20"/>
                    </a:lnTo>
                    <a:lnTo>
                      <a:pt x="164" y="19"/>
                    </a:lnTo>
                    <a:lnTo>
                      <a:pt x="164" y="17"/>
                    </a:lnTo>
                    <a:lnTo>
                      <a:pt x="178" y="11"/>
                    </a:lnTo>
                    <a:lnTo>
                      <a:pt x="178" y="9"/>
                    </a:lnTo>
                    <a:lnTo>
                      <a:pt x="185" y="8"/>
                    </a:lnTo>
                    <a:lnTo>
                      <a:pt x="185" y="6"/>
                    </a:lnTo>
                    <a:lnTo>
                      <a:pt x="188" y="6"/>
                    </a:lnTo>
                    <a:lnTo>
                      <a:pt x="188" y="5"/>
                    </a:lnTo>
                    <a:lnTo>
                      <a:pt x="198" y="0"/>
                    </a:lnTo>
                    <a:lnTo>
                      <a:pt x="198" y="1"/>
                    </a:lnTo>
                    <a:lnTo>
                      <a:pt x="202" y="1"/>
                    </a:lnTo>
                    <a:lnTo>
                      <a:pt x="202" y="3"/>
                    </a:lnTo>
                    <a:lnTo>
                      <a:pt x="205" y="3"/>
                    </a:lnTo>
                    <a:lnTo>
                      <a:pt x="207" y="6"/>
                    </a:lnTo>
                    <a:lnTo>
                      <a:pt x="210" y="6"/>
                    </a:lnTo>
                    <a:lnTo>
                      <a:pt x="210" y="8"/>
                    </a:lnTo>
                    <a:lnTo>
                      <a:pt x="214" y="8"/>
                    </a:lnTo>
                    <a:lnTo>
                      <a:pt x="214" y="9"/>
                    </a:lnTo>
                    <a:lnTo>
                      <a:pt x="217" y="9"/>
                    </a:lnTo>
                    <a:lnTo>
                      <a:pt x="219" y="12"/>
                    </a:lnTo>
                    <a:lnTo>
                      <a:pt x="222" y="12"/>
                    </a:lnTo>
                    <a:lnTo>
                      <a:pt x="222" y="14"/>
                    </a:lnTo>
                    <a:lnTo>
                      <a:pt x="226" y="14"/>
                    </a:lnTo>
                    <a:lnTo>
                      <a:pt x="226" y="16"/>
                    </a:lnTo>
                    <a:lnTo>
                      <a:pt x="229" y="16"/>
                    </a:lnTo>
                    <a:lnTo>
                      <a:pt x="231" y="19"/>
                    </a:lnTo>
                    <a:lnTo>
                      <a:pt x="234" y="19"/>
                    </a:lnTo>
                    <a:lnTo>
                      <a:pt x="234" y="20"/>
                    </a:lnTo>
                    <a:lnTo>
                      <a:pt x="238" y="20"/>
                    </a:lnTo>
                    <a:lnTo>
                      <a:pt x="239" y="24"/>
                    </a:lnTo>
                    <a:lnTo>
                      <a:pt x="243" y="24"/>
                    </a:lnTo>
                    <a:lnTo>
                      <a:pt x="243" y="25"/>
                    </a:lnTo>
                    <a:lnTo>
                      <a:pt x="246" y="25"/>
                    </a:lnTo>
                    <a:lnTo>
                      <a:pt x="246" y="27"/>
                    </a:lnTo>
                    <a:lnTo>
                      <a:pt x="250" y="27"/>
                    </a:lnTo>
                    <a:lnTo>
                      <a:pt x="251" y="30"/>
                    </a:lnTo>
                    <a:lnTo>
                      <a:pt x="255" y="30"/>
                    </a:lnTo>
                    <a:lnTo>
                      <a:pt x="255" y="31"/>
                    </a:lnTo>
                    <a:lnTo>
                      <a:pt x="258" y="31"/>
                    </a:lnTo>
                    <a:lnTo>
                      <a:pt x="258" y="33"/>
                    </a:lnTo>
                    <a:lnTo>
                      <a:pt x="262" y="33"/>
                    </a:lnTo>
                    <a:lnTo>
                      <a:pt x="263" y="36"/>
                    </a:lnTo>
                    <a:lnTo>
                      <a:pt x="267" y="36"/>
                    </a:lnTo>
                    <a:lnTo>
                      <a:pt x="267" y="38"/>
                    </a:lnTo>
                    <a:lnTo>
                      <a:pt x="270" y="38"/>
                    </a:lnTo>
                    <a:lnTo>
                      <a:pt x="270" y="39"/>
                    </a:lnTo>
                    <a:lnTo>
                      <a:pt x="274" y="39"/>
                    </a:lnTo>
                    <a:lnTo>
                      <a:pt x="275" y="42"/>
                    </a:lnTo>
                    <a:lnTo>
                      <a:pt x="279" y="42"/>
                    </a:lnTo>
                    <a:lnTo>
                      <a:pt x="279" y="44"/>
                    </a:lnTo>
                    <a:lnTo>
                      <a:pt x="282" y="44"/>
                    </a:lnTo>
                    <a:lnTo>
                      <a:pt x="284" y="47"/>
                    </a:lnTo>
                    <a:lnTo>
                      <a:pt x="287" y="47"/>
                    </a:lnTo>
                    <a:lnTo>
                      <a:pt x="287" y="49"/>
                    </a:lnTo>
                    <a:lnTo>
                      <a:pt x="291" y="49"/>
                    </a:lnTo>
                    <a:lnTo>
                      <a:pt x="291" y="50"/>
                    </a:lnTo>
                    <a:lnTo>
                      <a:pt x="294" y="50"/>
                    </a:lnTo>
                    <a:lnTo>
                      <a:pt x="296" y="54"/>
                    </a:lnTo>
                    <a:lnTo>
                      <a:pt x="299" y="54"/>
                    </a:lnTo>
                    <a:lnTo>
                      <a:pt x="299" y="55"/>
                    </a:lnTo>
                    <a:lnTo>
                      <a:pt x="303" y="55"/>
                    </a:lnTo>
                    <a:lnTo>
                      <a:pt x="303" y="57"/>
                    </a:lnTo>
                    <a:lnTo>
                      <a:pt x="306" y="57"/>
                    </a:lnTo>
                    <a:lnTo>
                      <a:pt x="308" y="60"/>
                    </a:lnTo>
                    <a:lnTo>
                      <a:pt x="311" y="60"/>
                    </a:lnTo>
                    <a:lnTo>
                      <a:pt x="311" y="61"/>
                    </a:lnTo>
                    <a:lnTo>
                      <a:pt x="315" y="61"/>
                    </a:lnTo>
                    <a:lnTo>
                      <a:pt x="316" y="65"/>
                    </a:lnTo>
                    <a:lnTo>
                      <a:pt x="320" y="65"/>
                    </a:lnTo>
                    <a:lnTo>
                      <a:pt x="320" y="66"/>
                    </a:lnTo>
                    <a:lnTo>
                      <a:pt x="323" y="66"/>
                    </a:lnTo>
                    <a:lnTo>
                      <a:pt x="323" y="68"/>
                    </a:lnTo>
                    <a:lnTo>
                      <a:pt x="327" y="68"/>
                    </a:lnTo>
                    <a:lnTo>
                      <a:pt x="328" y="71"/>
                    </a:lnTo>
                    <a:lnTo>
                      <a:pt x="332" y="71"/>
                    </a:lnTo>
                    <a:lnTo>
                      <a:pt x="332" y="72"/>
                    </a:lnTo>
                    <a:lnTo>
                      <a:pt x="335" y="72"/>
                    </a:lnTo>
                    <a:lnTo>
                      <a:pt x="335" y="74"/>
                    </a:lnTo>
                    <a:lnTo>
                      <a:pt x="339" y="74"/>
                    </a:lnTo>
                    <a:lnTo>
                      <a:pt x="340" y="77"/>
                    </a:lnTo>
                    <a:lnTo>
                      <a:pt x="344" y="77"/>
                    </a:lnTo>
                    <a:lnTo>
                      <a:pt x="344" y="79"/>
                    </a:lnTo>
                    <a:lnTo>
                      <a:pt x="347" y="79"/>
                    </a:lnTo>
                    <a:lnTo>
                      <a:pt x="347" y="80"/>
                    </a:lnTo>
                    <a:lnTo>
                      <a:pt x="350" y="80"/>
                    </a:lnTo>
                    <a:lnTo>
                      <a:pt x="352" y="83"/>
                    </a:lnTo>
                    <a:lnTo>
                      <a:pt x="356" y="83"/>
                    </a:lnTo>
                    <a:lnTo>
                      <a:pt x="356" y="85"/>
                    </a:lnTo>
                    <a:lnTo>
                      <a:pt x="359" y="85"/>
                    </a:lnTo>
                    <a:lnTo>
                      <a:pt x="361" y="88"/>
                    </a:lnTo>
                    <a:lnTo>
                      <a:pt x="364" y="88"/>
                    </a:lnTo>
                    <a:lnTo>
                      <a:pt x="364" y="90"/>
                    </a:lnTo>
                    <a:lnTo>
                      <a:pt x="368" y="90"/>
                    </a:lnTo>
                    <a:lnTo>
                      <a:pt x="368" y="91"/>
                    </a:lnTo>
                    <a:lnTo>
                      <a:pt x="371" y="91"/>
                    </a:lnTo>
                    <a:lnTo>
                      <a:pt x="373" y="95"/>
                    </a:lnTo>
                    <a:lnTo>
                      <a:pt x="376" y="95"/>
                    </a:lnTo>
                    <a:lnTo>
                      <a:pt x="376" y="96"/>
                    </a:lnTo>
                    <a:lnTo>
                      <a:pt x="380" y="96"/>
                    </a:lnTo>
                    <a:lnTo>
                      <a:pt x="380" y="98"/>
                    </a:lnTo>
                    <a:lnTo>
                      <a:pt x="383" y="98"/>
                    </a:lnTo>
                    <a:lnTo>
                      <a:pt x="385" y="101"/>
                    </a:lnTo>
                    <a:lnTo>
                      <a:pt x="388" y="101"/>
                    </a:lnTo>
                    <a:lnTo>
                      <a:pt x="388" y="102"/>
                    </a:lnTo>
                    <a:lnTo>
                      <a:pt x="391" y="102"/>
                    </a:lnTo>
                    <a:lnTo>
                      <a:pt x="391" y="104"/>
                    </a:lnTo>
                    <a:lnTo>
                      <a:pt x="395" y="104"/>
                    </a:lnTo>
                    <a:lnTo>
                      <a:pt x="395" y="314"/>
                    </a:lnTo>
                    <a:lnTo>
                      <a:pt x="385" y="319"/>
                    </a:lnTo>
                    <a:lnTo>
                      <a:pt x="385" y="320"/>
                    </a:lnTo>
                    <a:lnTo>
                      <a:pt x="378" y="322"/>
                    </a:lnTo>
                    <a:lnTo>
                      <a:pt x="378" y="323"/>
                    </a:lnTo>
                    <a:lnTo>
                      <a:pt x="374" y="323"/>
                    </a:lnTo>
                    <a:lnTo>
                      <a:pt x="374" y="325"/>
                    </a:lnTo>
                    <a:lnTo>
                      <a:pt x="361" y="331"/>
                    </a:lnTo>
                    <a:lnTo>
                      <a:pt x="361" y="333"/>
                    </a:lnTo>
                    <a:lnTo>
                      <a:pt x="354" y="334"/>
                    </a:lnTo>
                    <a:lnTo>
                      <a:pt x="354" y="336"/>
                    </a:lnTo>
                    <a:lnTo>
                      <a:pt x="340" y="342"/>
                    </a:lnTo>
                    <a:lnTo>
                      <a:pt x="340" y="344"/>
                    </a:lnTo>
                    <a:lnTo>
                      <a:pt x="333" y="345"/>
                    </a:lnTo>
                    <a:lnTo>
                      <a:pt x="333" y="347"/>
                    </a:lnTo>
                    <a:lnTo>
                      <a:pt x="330" y="347"/>
                    </a:lnTo>
                    <a:lnTo>
                      <a:pt x="330" y="348"/>
                    </a:lnTo>
                    <a:lnTo>
                      <a:pt x="316" y="355"/>
                    </a:lnTo>
                    <a:lnTo>
                      <a:pt x="316" y="356"/>
                    </a:lnTo>
                    <a:lnTo>
                      <a:pt x="309" y="358"/>
                    </a:lnTo>
                    <a:lnTo>
                      <a:pt x="309" y="360"/>
                    </a:lnTo>
                    <a:lnTo>
                      <a:pt x="296" y="366"/>
                    </a:lnTo>
                    <a:lnTo>
                      <a:pt x="296" y="367"/>
                    </a:lnTo>
                    <a:lnTo>
                      <a:pt x="289" y="369"/>
                    </a:lnTo>
                    <a:lnTo>
                      <a:pt x="289" y="371"/>
                    </a:lnTo>
                    <a:lnTo>
                      <a:pt x="286" y="371"/>
                    </a:lnTo>
                    <a:lnTo>
                      <a:pt x="286" y="372"/>
                    </a:lnTo>
                    <a:lnTo>
                      <a:pt x="275" y="377"/>
                    </a:lnTo>
                    <a:lnTo>
                      <a:pt x="275" y="378"/>
                    </a:lnTo>
                    <a:lnTo>
                      <a:pt x="268" y="380"/>
                    </a:lnTo>
                    <a:lnTo>
                      <a:pt x="268" y="382"/>
                    </a:lnTo>
                    <a:lnTo>
                      <a:pt x="265" y="382"/>
                    </a:lnTo>
                    <a:lnTo>
                      <a:pt x="265" y="383"/>
                    </a:lnTo>
                    <a:lnTo>
                      <a:pt x="251" y="389"/>
                    </a:lnTo>
                    <a:lnTo>
                      <a:pt x="251" y="391"/>
                    </a:lnTo>
                    <a:lnTo>
                      <a:pt x="245" y="393"/>
                    </a:lnTo>
                    <a:lnTo>
                      <a:pt x="245" y="394"/>
                    </a:lnTo>
                    <a:lnTo>
                      <a:pt x="241" y="394"/>
                    </a:lnTo>
                    <a:lnTo>
                      <a:pt x="241" y="396"/>
                    </a:lnTo>
                    <a:lnTo>
                      <a:pt x="231" y="401"/>
                    </a:lnTo>
                    <a:lnTo>
                      <a:pt x="231" y="402"/>
                    </a:lnTo>
                    <a:lnTo>
                      <a:pt x="224" y="404"/>
                    </a:lnTo>
                    <a:lnTo>
                      <a:pt x="224" y="405"/>
                    </a:lnTo>
                    <a:lnTo>
                      <a:pt x="221" y="405"/>
                    </a:lnTo>
                    <a:lnTo>
                      <a:pt x="221" y="407"/>
                    </a:lnTo>
                    <a:lnTo>
                      <a:pt x="207" y="413"/>
                    </a:lnTo>
                    <a:lnTo>
                      <a:pt x="207" y="415"/>
                    </a:lnTo>
                    <a:lnTo>
                      <a:pt x="200" y="416"/>
                    </a:lnTo>
                    <a:lnTo>
                      <a:pt x="200" y="418"/>
                    </a:lnTo>
                    <a:lnTo>
                      <a:pt x="195" y="418"/>
                    </a:lnTo>
                    <a:lnTo>
                      <a:pt x="195" y="416"/>
                    </a:lnTo>
                    <a:lnTo>
                      <a:pt x="192" y="416"/>
                    </a:lnTo>
                    <a:lnTo>
                      <a:pt x="192" y="415"/>
                    </a:lnTo>
                    <a:lnTo>
                      <a:pt x="188" y="415"/>
                    </a:lnTo>
                    <a:lnTo>
                      <a:pt x="186" y="412"/>
                    </a:lnTo>
                    <a:lnTo>
                      <a:pt x="183" y="412"/>
                    </a:lnTo>
                    <a:lnTo>
                      <a:pt x="183" y="410"/>
                    </a:lnTo>
                    <a:lnTo>
                      <a:pt x="180" y="410"/>
                    </a:lnTo>
                    <a:lnTo>
                      <a:pt x="180" y="408"/>
                    </a:lnTo>
                    <a:lnTo>
                      <a:pt x="176" y="408"/>
                    </a:lnTo>
                    <a:lnTo>
                      <a:pt x="174" y="405"/>
                    </a:lnTo>
                    <a:lnTo>
                      <a:pt x="171" y="405"/>
                    </a:lnTo>
                    <a:lnTo>
                      <a:pt x="171" y="404"/>
                    </a:lnTo>
                    <a:lnTo>
                      <a:pt x="168" y="404"/>
                    </a:lnTo>
                    <a:lnTo>
                      <a:pt x="168" y="402"/>
                    </a:lnTo>
                    <a:lnTo>
                      <a:pt x="164" y="402"/>
                    </a:lnTo>
                    <a:lnTo>
                      <a:pt x="163" y="399"/>
                    </a:lnTo>
                    <a:lnTo>
                      <a:pt x="159" y="399"/>
                    </a:lnTo>
                    <a:lnTo>
                      <a:pt x="159" y="397"/>
                    </a:lnTo>
                    <a:lnTo>
                      <a:pt x="156" y="397"/>
                    </a:lnTo>
                    <a:lnTo>
                      <a:pt x="154" y="394"/>
                    </a:lnTo>
                    <a:lnTo>
                      <a:pt x="151" y="394"/>
                    </a:lnTo>
                    <a:lnTo>
                      <a:pt x="151" y="393"/>
                    </a:lnTo>
                    <a:lnTo>
                      <a:pt x="147" y="393"/>
                    </a:lnTo>
                    <a:lnTo>
                      <a:pt x="147" y="391"/>
                    </a:lnTo>
                    <a:lnTo>
                      <a:pt x="144" y="391"/>
                    </a:lnTo>
                    <a:lnTo>
                      <a:pt x="142" y="388"/>
                    </a:lnTo>
                    <a:lnTo>
                      <a:pt x="139" y="388"/>
                    </a:lnTo>
                    <a:lnTo>
                      <a:pt x="139" y="386"/>
                    </a:lnTo>
                    <a:lnTo>
                      <a:pt x="135" y="386"/>
                    </a:lnTo>
                    <a:lnTo>
                      <a:pt x="135" y="385"/>
                    </a:lnTo>
                    <a:lnTo>
                      <a:pt x="132" y="385"/>
                    </a:lnTo>
                    <a:lnTo>
                      <a:pt x="130" y="382"/>
                    </a:lnTo>
                    <a:lnTo>
                      <a:pt x="127" y="382"/>
                    </a:lnTo>
                    <a:lnTo>
                      <a:pt x="127" y="380"/>
                    </a:lnTo>
                    <a:lnTo>
                      <a:pt x="123" y="380"/>
                    </a:lnTo>
                    <a:lnTo>
                      <a:pt x="123" y="378"/>
                    </a:lnTo>
                    <a:lnTo>
                      <a:pt x="120" y="378"/>
                    </a:lnTo>
                    <a:lnTo>
                      <a:pt x="118" y="375"/>
                    </a:lnTo>
                    <a:lnTo>
                      <a:pt x="115" y="375"/>
                    </a:lnTo>
                    <a:lnTo>
                      <a:pt x="115" y="374"/>
                    </a:lnTo>
                    <a:lnTo>
                      <a:pt x="111" y="374"/>
                    </a:lnTo>
                    <a:lnTo>
                      <a:pt x="110" y="371"/>
                    </a:lnTo>
                    <a:lnTo>
                      <a:pt x="106" y="371"/>
                    </a:lnTo>
                    <a:lnTo>
                      <a:pt x="106" y="369"/>
                    </a:lnTo>
                    <a:lnTo>
                      <a:pt x="103" y="369"/>
                    </a:lnTo>
                    <a:lnTo>
                      <a:pt x="103" y="367"/>
                    </a:lnTo>
                    <a:lnTo>
                      <a:pt x="99" y="367"/>
                    </a:lnTo>
                    <a:lnTo>
                      <a:pt x="98" y="364"/>
                    </a:lnTo>
                    <a:lnTo>
                      <a:pt x="94" y="364"/>
                    </a:lnTo>
                    <a:lnTo>
                      <a:pt x="94" y="363"/>
                    </a:lnTo>
                    <a:lnTo>
                      <a:pt x="91" y="363"/>
                    </a:lnTo>
                    <a:lnTo>
                      <a:pt x="91" y="361"/>
                    </a:lnTo>
                    <a:lnTo>
                      <a:pt x="87" y="361"/>
                    </a:lnTo>
                    <a:lnTo>
                      <a:pt x="86" y="358"/>
                    </a:lnTo>
                    <a:lnTo>
                      <a:pt x="82" y="358"/>
                    </a:lnTo>
                    <a:lnTo>
                      <a:pt x="82" y="356"/>
                    </a:lnTo>
                    <a:lnTo>
                      <a:pt x="79" y="356"/>
                    </a:lnTo>
                    <a:lnTo>
                      <a:pt x="77" y="353"/>
                    </a:lnTo>
                    <a:lnTo>
                      <a:pt x="74" y="353"/>
                    </a:lnTo>
                    <a:lnTo>
                      <a:pt x="74" y="352"/>
                    </a:lnTo>
                    <a:lnTo>
                      <a:pt x="70" y="352"/>
                    </a:lnTo>
                    <a:lnTo>
                      <a:pt x="70" y="350"/>
                    </a:lnTo>
                    <a:lnTo>
                      <a:pt x="67" y="350"/>
                    </a:lnTo>
                    <a:lnTo>
                      <a:pt x="65" y="347"/>
                    </a:lnTo>
                    <a:lnTo>
                      <a:pt x="62" y="347"/>
                    </a:lnTo>
                    <a:lnTo>
                      <a:pt x="62" y="345"/>
                    </a:lnTo>
                    <a:lnTo>
                      <a:pt x="58" y="345"/>
                    </a:lnTo>
                    <a:lnTo>
                      <a:pt x="58" y="344"/>
                    </a:lnTo>
                    <a:lnTo>
                      <a:pt x="55" y="344"/>
                    </a:lnTo>
                    <a:lnTo>
                      <a:pt x="53" y="341"/>
                    </a:lnTo>
                    <a:lnTo>
                      <a:pt x="50" y="341"/>
                    </a:lnTo>
                    <a:lnTo>
                      <a:pt x="50" y="339"/>
                    </a:lnTo>
                    <a:lnTo>
                      <a:pt x="46" y="339"/>
                    </a:lnTo>
                    <a:lnTo>
                      <a:pt x="46" y="337"/>
                    </a:lnTo>
                    <a:lnTo>
                      <a:pt x="43" y="337"/>
                    </a:lnTo>
                    <a:lnTo>
                      <a:pt x="41" y="334"/>
                    </a:lnTo>
                    <a:lnTo>
                      <a:pt x="38" y="334"/>
                    </a:lnTo>
                    <a:lnTo>
                      <a:pt x="38" y="333"/>
                    </a:lnTo>
                    <a:lnTo>
                      <a:pt x="34" y="333"/>
                    </a:lnTo>
                    <a:lnTo>
                      <a:pt x="33" y="330"/>
                    </a:lnTo>
                    <a:lnTo>
                      <a:pt x="29" y="330"/>
                    </a:lnTo>
                    <a:lnTo>
                      <a:pt x="29" y="328"/>
                    </a:lnTo>
                    <a:lnTo>
                      <a:pt x="26" y="328"/>
                    </a:lnTo>
                    <a:lnTo>
                      <a:pt x="26" y="326"/>
                    </a:lnTo>
                    <a:lnTo>
                      <a:pt x="22" y="326"/>
                    </a:lnTo>
                    <a:lnTo>
                      <a:pt x="21" y="323"/>
                    </a:lnTo>
                    <a:lnTo>
                      <a:pt x="17" y="323"/>
                    </a:lnTo>
                    <a:lnTo>
                      <a:pt x="17" y="322"/>
                    </a:lnTo>
                    <a:lnTo>
                      <a:pt x="14" y="322"/>
                    </a:lnTo>
                    <a:lnTo>
                      <a:pt x="14" y="320"/>
                    </a:lnTo>
                    <a:lnTo>
                      <a:pt x="10" y="320"/>
                    </a:lnTo>
                    <a:lnTo>
                      <a:pt x="9" y="317"/>
                    </a:lnTo>
                    <a:lnTo>
                      <a:pt x="5" y="317"/>
                    </a:lnTo>
                    <a:lnTo>
                      <a:pt x="5" y="315"/>
                    </a:lnTo>
                    <a:lnTo>
                      <a:pt x="2" y="315"/>
                    </a:lnTo>
                    <a:lnTo>
                      <a:pt x="2" y="314"/>
                    </a:lnTo>
                    <a:lnTo>
                      <a:pt x="0" y="314"/>
                    </a:lnTo>
                    <a:lnTo>
                      <a:pt x="0" y="104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679" name="Freeform 679"/>
              <p:cNvSpPr>
                <a:spLocks/>
              </p:cNvSpPr>
              <p:nvPr/>
            </p:nvSpPr>
            <p:spPr bwMode="auto">
              <a:xfrm>
                <a:off x="2045" y="1975"/>
                <a:ext cx="106" cy="98"/>
              </a:xfrm>
              <a:custGeom>
                <a:avLst/>
                <a:gdLst>
                  <a:gd name="T0" fmla="*/ 104 w 106"/>
                  <a:gd name="T1" fmla="*/ 0 h 98"/>
                  <a:gd name="T2" fmla="*/ 104 w 106"/>
                  <a:gd name="T3" fmla="*/ 1 h 98"/>
                  <a:gd name="T4" fmla="*/ 101 w 106"/>
                  <a:gd name="T5" fmla="*/ 1 h 98"/>
                  <a:gd name="T6" fmla="*/ 101 w 106"/>
                  <a:gd name="T7" fmla="*/ 3 h 98"/>
                  <a:gd name="T8" fmla="*/ 84 w 106"/>
                  <a:gd name="T9" fmla="*/ 12 h 98"/>
                  <a:gd name="T10" fmla="*/ 84 w 106"/>
                  <a:gd name="T11" fmla="*/ 14 h 98"/>
                  <a:gd name="T12" fmla="*/ 0 w 106"/>
                  <a:gd name="T13" fmla="*/ 90 h 98"/>
                  <a:gd name="T14" fmla="*/ 0 w 106"/>
                  <a:gd name="T15" fmla="*/ 98 h 98"/>
                  <a:gd name="T16" fmla="*/ 106 w 106"/>
                  <a:gd name="T17" fmla="*/ 0 h 98"/>
                  <a:gd name="T18" fmla="*/ 104 w 106"/>
                  <a:gd name="T19" fmla="*/ 0 h 98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06"/>
                  <a:gd name="T31" fmla="*/ 0 h 98"/>
                  <a:gd name="T32" fmla="*/ 106 w 106"/>
                  <a:gd name="T33" fmla="*/ 98 h 98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06" h="98">
                    <a:moveTo>
                      <a:pt x="104" y="0"/>
                    </a:moveTo>
                    <a:lnTo>
                      <a:pt x="104" y="1"/>
                    </a:lnTo>
                    <a:lnTo>
                      <a:pt x="101" y="1"/>
                    </a:lnTo>
                    <a:lnTo>
                      <a:pt x="101" y="3"/>
                    </a:lnTo>
                    <a:lnTo>
                      <a:pt x="84" y="12"/>
                    </a:lnTo>
                    <a:lnTo>
                      <a:pt x="84" y="14"/>
                    </a:lnTo>
                    <a:lnTo>
                      <a:pt x="0" y="90"/>
                    </a:lnTo>
                    <a:lnTo>
                      <a:pt x="0" y="98"/>
                    </a:lnTo>
                    <a:lnTo>
                      <a:pt x="106" y="0"/>
                    </a:lnTo>
                    <a:lnTo>
                      <a:pt x="104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680" name="Freeform 680"/>
              <p:cNvSpPr>
                <a:spLocks/>
              </p:cNvSpPr>
              <p:nvPr/>
            </p:nvSpPr>
            <p:spPr bwMode="auto">
              <a:xfrm>
                <a:off x="2045" y="1927"/>
                <a:ext cx="204" cy="190"/>
              </a:xfrm>
              <a:custGeom>
                <a:avLst/>
                <a:gdLst>
                  <a:gd name="T0" fmla="*/ 197 w 204"/>
                  <a:gd name="T1" fmla="*/ 0 h 190"/>
                  <a:gd name="T2" fmla="*/ 197 w 204"/>
                  <a:gd name="T3" fmla="*/ 2 h 190"/>
                  <a:gd name="T4" fmla="*/ 0 w 204"/>
                  <a:gd name="T5" fmla="*/ 182 h 190"/>
                  <a:gd name="T6" fmla="*/ 0 w 204"/>
                  <a:gd name="T7" fmla="*/ 190 h 190"/>
                  <a:gd name="T8" fmla="*/ 204 w 204"/>
                  <a:gd name="T9" fmla="*/ 4 h 190"/>
                  <a:gd name="T10" fmla="*/ 202 w 204"/>
                  <a:gd name="T11" fmla="*/ 0 h 190"/>
                  <a:gd name="T12" fmla="*/ 197 w 204"/>
                  <a:gd name="T13" fmla="*/ 0 h 19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04"/>
                  <a:gd name="T22" fmla="*/ 0 h 190"/>
                  <a:gd name="T23" fmla="*/ 204 w 204"/>
                  <a:gd name="T24" fmla="*/ 190 h 190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04" h="190">
                    <a:moveTo>
                      <a:pt x="197" y="0"/>
                    </a:moveTo>
                    <a:lnTo>
                      <a:pt x="197" y="2"/>
                    </a:lnTo>
                    <a:lnTo>
                      <a:pt x="0" y="182"/>
                    </a:lnTo>
                    <a:lnTo>
                      <a:pt x="0" y="190"/>
                    </a:lnTo>
                    <a:lnTo>
                      <a:pt x="204" y="4"/>
                    </a:lnTo>
                    <a:lnTo>
                      <a:pt x="202" y="0"/>
                    </a:lnTo>
                    <a:lnTo>
                      <a:pt x="197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681" name="Freeform 681"/>
              <p:cNvSpPr>
                <a:spLocks/>
              </p:cNvSpPr>
              <p:nvPr/>
            </p:nvSpPr>
            <p:spPr bwMode="auto">
              <a:xfrm>
                <a:off x="2045" y="1945"/>
                <a:ext cx="236" cy="219"/>
              </a:xfrm>
              <a:custGeom>
                <a:avLst/>
                <a:gdLst>
                  <a:gd name="T0" fmla="*/ 229 w 236"/>
                  <a:gd name="T1" fmla="*/ 0 h 219"/>
                  <a:gd name="T2" fmla="*/ 229 w 236"/>
                  <a:gd name="T3" fmla="*/ 1 h 219"/>
                  <a:gd name="T4" fmla="*/ 0 w 236"/>
                  <a:gd name="T5" fmla="*/ 211 h 219"/>
                  <a:gd name="T6" fmla="*/ 0 w 236"/>
                  <a:gd name="T7" fmla="*/ 219 h 219"/>
                  <a:gd name="T8" fmla="*/ 236 w 236"/>
                  <a:gd name="T9" fmla="*/ 3 h 219"/>
                  <a:gd name="T10" fmla="*/ 234 w 236"/>
                  <a:gd name="T11" fmla="*/ 0 h 219"/>
                  <a:gd name="T12" fmla="*/ 229 w 236"/>
                  <a:gd name="T13" fmla="*/ 0 h 21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36"/>
                  <a:gd name="T22" fmla="*/ 0 h 219"/>
                  <a:gd name="T23" fmla="*/ 236 w 236"/>
                  <a:gd name="T24" fmla="*/ 219 h 219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36" h="219">
                    <a:moveTo>
                      <a:pt x="229" y="0"/>
                    </a:moveTo>
                    <a:lnTo>
                      <a:pt x="229" y="1"/>
                    </a:lnTo>
                    <a:lnTo>
                      <a:pt x="0" y="211"/>
                    </a:lnTo>
                    <a:lnTo>
                      <a:pt x="0" y="219"/>
                    </a:lnTo>
                    <a:lnTo>
                      <a:pt x="236" y="3"/>
                    </a:lnTo>
                    <a:lnTo>
                      <a:pt x="234" y="0"/>
                    </a:lnTo>
                    <a:lnTo>
                      <a:pt x="229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682" name="Freeform 682"/>
              <p:cNvSpPr>
                <a:spLocks/>
              </p:cNvSpPr>
              <p:nvPr/>
            </p:nvSpPr>
            <p:spPr bwMode="auto">
              <a:xfrm>
                <a:off x="2045" y="1962"/>
                <a:ext cx="268" cy="249"/>
              </a:xfrm>
              <a:custGeom>
                <a:avLst/>
                <a:gdLst>
                  <a:gd name="T0" fmla="*/ 262 w 268"/>
                  <a:gd name="T1" fmla="*/ 0 h 249"/>
                  <a:gd name="T2" fmla="*/ 262 w 268"/>
                  <a:gd name="T3" fmla="*/ 2 h 249"/>
                  <a:gd name="T4" fmla="*/ 0 w 268"/>
                  <a:gd name="T5" fmla="*/ 242 h 249"/>
                  <a:gd name="T6" fmla="*/ 0 w 268"/>
                  <a:gd name="T7" fmla="*/ 249 h 249"/>
                  <a:gd name="T8" fmla="*/ 268 w 268"/>
                  <a:gd name="T9" fmla="*/ 3 h 249"/>
                  <a:gd name="T10" fmla="*/ 267 w 268"/>
                  <a:gd name="T11" fmla="*/ 0 h 249"/>
                  <a:gd name="T12" fmla="*/ 262 w 268"/>
                  <a:gd name="T13" fmla="*/ 0 h 24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68"/>
                  <a:gd name="T22" fmla="*/ 0 h 249"/>
                  <a:gd name="T23" fmla="*/ 268 w 268"/>
                  <a:gd name="T24" fmla="*/ 249 h 249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68" h="249">
                    <a:moveTo>
                      <a:pt x="262" y="0"/>
                    </a:moveTo>
                    <a:lnTo>
                      <a:pt x="262" y="2"/>
                    </a:lnTo>
                    <a:lnTo>
                      <a:pt x="0" y="242"/>
                    </a:lnTo>
                    <a:lnTo>
                      <a:pt x="0" y="249"/>
                    </a:lnTo>
                    <a:lnTo>
                      <a:pt x="268" y="3"/>
                    </a:lnTo>
                    <a:lnTo>
                      <a:pt x="267" y="0"/>
                    </a:lnTo>
                    <a:lnTo>
                      <a:pt x="262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683" name="Freeform 683"/>
              <p:cNvSpPr>
                <a:spLocks/>
              </p:cNvSpPr>
              <p:nvPr/>
            </p:nvSpPr>
            <p:spPr bwMode="auto">
              <a:xfrm>
                <a:off x="2054" y="1980"/>
                <a:ext cx="292" cy="266"/>
              </a:xfrm>
              <a:custGeom>
                <a:avLst/>
                <a:gdLst>
                  <a:gd name="T0" fmla="*/ 285 w 292"/>
                  <a:gd name="T1" fmla="*/ 0 h 266"/>
                  <a:gd name="T2" fmla="*/ 285 w 292"/>
                  <a:gd name="T3" fmla="*/ 1 h 266"/>
                  <a:gd name="T4" fmla="*/ 0 w 292"/>
                  <a:gd name="T5" fmla="*/ 263 h 266"/>
                  <a:gd name="T6" fmla="*/ 1 w 292"/>
                  <a:gd name="T7" fmla="*/ 266 h 266"/>
                  <a:gd name="T8" fmla="*/ 7 w 292"/>
                  <a:gd name="T9" fmla="*/ 266 h 266"/>
                  <a:gd name="T10" fmla="*/ 7 w 292"/>
                  <a:gd name="T11" fmla="*/ 265 h 266"/>
                  <a:gd name="T12" fmla="*/ 292 w 292"/>
                  <a:gd name="T13" fmla="*/ 3 h 266"/>
                  <a:gd name="T14" fmla="*/ 290 w 292"/>
                  <a:gd name="T15" fmla="*/ 0 h 266"/>
                  <a:gd name="T16" fmla="*/ 285 w 292"/>
                  <a:gd name="T17" fmla="*/ 0 h 26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2"/>
                  <a:gd name="T28" fmla="*/ 0 h 266"/>
                  <a:gd name="T29" fmla="*/ 292 w 292"/>
                  <a:gd name="T30" fmla="*/ 266 h 26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2" h="266">
                    <a:moveTo>
                      <a:pt x="285" y="0"/>
                    </a:moveTo>
                    <a:lnTo>
                      <a:pt x="285" y="1"/>
                    </a:lnTo>
                    <a:lnTo>
                      <a:pt x="0" y="263"/>
                    </a:lnTo>
                    <a:lnTo>
                      <a:pt x="1" y="266"/>
                    </a:lnTo>
                    <a:lnTo>
                      <a:pt x="7" y="266"/>
                    </a:lnTo>
                    <a:lnTo>
                      <a:pt x="7" y="265"/>
                    </a:lnTo>
                    <a:lnTo>
                      <a:pt x="292" y="3"/>
                    </a:lnTo>
                    <a:lnTo>
                      <a:pt x="290" y="0"/>
                    </a:lnTo>
                    <a:lnTo>
                      <a:pt x="285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684" name="Freeform 684"/>
              <p:cNvSpPr>
                <a:spLocks/>
              </p:cNvSpPr>
              <p:nvPr/>
            </p:nvSpPr>
            <p:spPr bwMode="auto">
              <a:xfrm>
                <a:off x="2086" y="1997"/>
                <a:ext cx="292" cy="266"/>
              </a:xfrm>
              <a:custGeom>
                <a:avLst/>
                <a:gdLst>
                  <a:gd name="T0" fmla="*/ 286 w 292"/>
                  <a:gd name="T1" fmla="*/ 0 h 266"/>
                  <a:gd name="T2" fmla="*/ 286 w 292"/>
                  <a:gd name="T3" fmla="*/ 1 h 266"/>
                  <a:gd name="T4" fmla="*/ 0 w 292"/>
                  <a:gd name="T5" fmla="*/ 263 h 266"/>
                  <a:gd name="T6" fmla="*/ 2 w 292"/>
                  <a:gd name="T7" fmla="*/ 266 h 266"/>
                  <a:gd name="T8" fmla="*/ 7 w 292"/>
                  <a:gd name="T9" fmla="*/ 266 h 266"/>
                  <a:gd name="T10" fmla="*/ 7 w 292"/>
                  <a:gd name="T11" fmla="*/ 265 h 266"/>
                  <a:gd name="T12" fmla="*/ 292 w 292"/>
                  <a:gd name="T13" fmla="*/ 3 h 266"/>
                  <a:gd name="T14" fmla="*/ 291 w 292"/>
                  <a:gd name="T15" fmla="*/ 0 h 266"/>
                  <a:gd name="T16" fmla="*/ 286 w 292"/>
                  <a:gd name="T17" fmla="*/ 0 h 26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2"/>
                  <a:gd name="T28" fmla="*/ 0 h 266"/>
                  <a:gd name="T29" fmla="*/ 292 w 292"/>
                  <a:gd name="T30" fmla="*/ 266 h 26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2" h="266">
                    <a:moveTo>
                      <a:pt x="286" y="0"/>
                    </a:moveTo>
                    <a:lnTo>
                      <a:pt x="286" y="1"/>
                    </a:lnTo>
                    <a:lnTo>
                      <a:pt x="0" y="263"/>
                    </a:lnTo>
                    <a:lnTo>
                      <a:pt x="2" y="266"/>
                    </a:lnTo>
                    <a:lnTo>
                      <a:pt x="7" y="266"/>
                    </a:lnTo>
                    <a:lnTo>
                      <a:pt x="7" y="265"/>
                    </a:lnTo>
                    <a:lnTo>
                      <a:pt x="292" y="3"/>
                    </a:lnTo>
                    <a:lnTo>
                      <a:pt x="291" y="0"/>
                    </a:lnTo>
                    <a:lnTo>
                      <a:pt x="286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685" name="Freeform 685"/>
              <p:cNvSpPr>
                <a:spLocks/>
              </p:cNvSpPr>
              <p:nvPr/>
            </p:nvSpPr>
            <p:spPr bwMode="auto">
              <a:xfrm>
                <a:off x="2119" y="2014"/>
                <a:ext cx="292" cy="267"/>
              </a:xfrm>
              <a:custGeom>
                <a:avLst/>
                <a:gdLst>
                  <a:gd name="T0" fmla="*/ 285 w 292"/>
                  <a:gd name="T1" fmla="*/ 0 h 267"/>
                  <a:gd name="T2" fmla="*/ 285 w 292"/>
                  <a:gd name="T3" fmla="*/ 2 h 267"/>
                  <a:gd name="T4" fmla="*/ 0 w 292"/>
                  <a:gd name="T5" fmla="*/ 265 h 267"/>
                  <a:gd name="T6" fmla="*/ 3 w 292"/>
                  <a:gd name="T7" fmla="*/ 265 h 267"/>
                  <a:gd name="T8" fmla="*/ 3 w 292"/>
                  <a:gd name="T9" fmla="*/ 267 h 267"/>
                  <a:gd name="T10" fmla="*/ 6 w 292"/>
                  <a:gd name="T11" fmla="*/ 267 h 267"/>
                  <a:gd name="T12" fmla="*/ 6 w 292"/>
                  <a:gd name="T13" fmla="*/ 265 h 267"/>
                  <a:gd name="T14" fmla="*/ 292 w 292"/>
                  <a:gd name="T15" fmla="*/ 3 h 267"/>
                  <a:gd name="T16" fmla="*/ 290 w 292"/>
                  <a:gd name="T17" fmla="*/ 0 h 267"/>
                  <a:gd name="T18" fmla="*/ 285 w 292"/>
                  <a:gd name="T19" fmla="*/ 0 h 267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92"/>
                  <a:gd name="T31" fmla="*/ 0 h 267"/>
                  <a:gd name="T32" fmla="*/ 292 w 292"/>
                  <a:gd name="T33" fmla="*/ 267 h 267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92" h="267">
                    <a:moveTo>
                      <a:pt x="285" y="0"/>
                    </a:moveTo>
                    <a:lnTo>
                      <a:pt x="285" y="2"/>
                    </a:lnTo>
                    <a:lnTo>
                      <a:pt x="0" y="265"/>
                    </a:lnTo>
                    <a:lnTo>
                      <a:pt x="3" y="265"/>
                    </a:lnTo>
                    <a:lnTo>
                      <a:pt x="3" y="267"/>
                    </a:lnTo>
                    <a:lnTo>
                      <a:pt x="6" y="267"/>
                    </a:lnTo>
                    <a:lnTo>
                      <a:pt x="6" y="265"/>
                    </a:lnTo>
                    <a:lnTo>
                      <a:pt x="292" y="3"/>
                    </a:lnTo>
                    <a:lnTo>
                      <a:pt x="290" y="0"/>
                    </a:lnTo>
                    <a:lnTo>
                      <a:pt x="285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686" name="Freeform 686"/>
              <p:cNvSpPr>
                <a:spLocks/>
              </p:cNvSpPr>
              <p:nvPr/>
            </p:nvSpPr>
            <p:spPr bwMode="auto">
              <a:xfrm>
                <a:off x="2151" y="2030"/>
                <a:ext cx="289" cy="268"/>
              </a:xfrm>
              <a:custGeom>
                <a:avLst/>
                <a:gdLst>
                  <a:gd name="T0" fmla="*/ 287 w 289"/>
                  <a:gd name="T1" fmla="*/ 0 h 268"/>
                  <a:gd name="T2" fmla="*/ 287 w 289"/>
                  <a:gd name="T3" fmla="*/ 2 h 268"/>
                  <a:gd name="T4" fmla="*/ 0 w 289"/>
                  <a:gd name="T5" fmla="*/ 267 h 268"/>
                  <a:gd name="T6" fmla="*/ 4 w 289"/>
                  <a:gd name="T7" fmla="*/ 267 h 268"/>
                  <a:gd name="T8" fmla="*/ 4 w 289"/>
                  <a:gd name="T9" fmla="*/ 268 h 268"/>
                  <a:gd name="T10" fmla="*/ 7 w 289"/>
                  <a:gd name="T11" fmla="*/ 268 h 268"/>
                  <a:gd name="T12" fmla="*/ 7 w 289"/>
                  <a:gd name="T13" fmla="*/ 267 h 268"/>
                  <a:gd name="T14" fmla="*/ 289 w 289"/>
                  <a:gd name="T15" fmla="*/ 8 h 268"/>
                  <a:gd name="T16" fmla="*/ 289 w 289"/>
                  <a:gd name="T17" fmla="*/ 0 h 268"/>
                  <a:gd name="T18" fmla="*/ 287 w 289"/>
                  <a:gd name="T19" fmla="*/ 0 h 268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89"/>
                  <a:gd name="T31" fmla="*/ 0 h 268"/>
                  <a:gd name="T32" fmla="*/ 289 w 289"/>
                  <a:gd name="T33" fmla="*/ 268 h 268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89" h="268">
                    <a:moveTo>
                      <a:pt x="287" y="0"/>
                    </a:moveTo>
                    <a:lnTo>
                      <a:pt x="287" y="2"/>
                    </a:lnTo>
                    <a:lnTo>
                      <a:pt x="0" y="267"/>
                    </a:lnTo>
                    <a:lnTo>
                      <a:pt x="4" y="267"/>
                    </a:lnTo>
                    <a:lnTo>
                      <a:pt x="4" y="268"/>
                    </a:lnTo>
                    <a:lnTo>
                      <a:pt x="7" y="268"/>
                    </a:lnTo>
                    <a:lnTo>
                      <a:pt x="7" y="267"/>
                    </a:lnTo>
                    <a:lnTo>
                      <a:pt x="289" y="8"/>
                    </a:lnTo>
                    <a:lnTo>
                      <a:pt x="289" y="0"/>
                    </a:lnTo>
                    <a:lnTo>
                      <a:pt x="287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687" name="Freeform 687"/>
              <p:cNvSpPr>
                <a:spLocks/>
              </p:cNvSpPr>
              <p:nvPr/>
            </p:nvSpPr>
            <p:spPr bwMode="auto">
              <a:xfrm>
                <a:off x="2182" y="2074"/>
                <a:ext cx="258" cy="240"/>
              </a:xfrm>
              <a:custGeom>
                <a:avLst/>
                <a:gdLst>
                  <a:gd name="T0" fmla="*/ 256 w 258"/>
                  <a:gd name="T1" fmla="*/ 0 h 240"/>
                  <a:gd name="T2" fmla="*/ 256 w 258"/>
                  <a:gd name="T3" fmla="*/ 2 h 240"/>
                  <a:gd name="T4" fmla="*/ 0 w 258"/>
                  <a:gd name="T5" fmla="*/ 237 h 240"/>
                  <a:gd name="T6" fmla="*/ 2 w 258"/>
                  <a:gd name="T7" fmla="*/ 240 h 240"/>
                  <a:gd name="T8" fmla="*/ 7 w 258"/>
                  <a:gd name="T9" fmla="*/ 240 h 240"/>
                  <a:gd name="T10" fmla="*/ 7 w 258"/>
                  <a:gd name="T11" fmla="*/ 238 h 240"/>
                  <a:gd name="T12" fmla="*/ 258 w 258"/>
                  <a:gd name="T13" fmla="*/ 8 h 240"/>
                  <a:gd name="T14" fmla="*/ 258 w 258"/>
                  <a:gd name="T15" fmla="*/ 0 h 240"/>
                  <a:gd name="T16" fmla="*/ 256 w 258"/>
                  <a:gd name="T17" fmla="*/ 0 h 24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58"/>
                  <a:gd name="T28" fmla="*/ 0 h 240"/>
                  <a:gd name="T29" fmla="*/ 258 w 258"/>
                  <a:gd name="T30" fmla="*/ 240 h 24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58" h="240">
                    <a:moveTo>
                      <a:pt x="256" y="0"/>
                    </a:moveTo>
                    <a:lnTo>
                      <a:pt x="256" y="2"/>
                    </a:lnTo>
                    <a:lnTo>
                      <a:pt x="0" y="237"/>
                    </a:lnTo>
                    <a:lnTo>
                      <a:pt x="2" y="240"/>
                    </a:lnTo>
                    <a:lnTo>
                      <a:pt x="7" y="240"/>
                    </a:lnTo>
                    <a:lnTo>
                      <a:pt x="7" y="238"/>
                    </a:lnTo>
                    <a:lnTo>
                      <a:pt x="258" y="8"/>
                    </a:lnTo>
                    <a:lnTo>
                      <a:pt x="258" y="0"/>
                    </a:lnTo>
                    <a:lnTo>
                      <a:pt x="256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688" name="Freeform 688"/>
              <p:cNvSpPr>
                <a:spLocks/>
              </p:cNvSpPr>
              <p:nvPr/>
            </p:nvSpPr>
            <p:spPr bwMode="auto">
              <a:xfrm>
                <a:off x="2214" y="2121"/>
                <a:ext cx="226" cy="210"/>
              </a:xfrm>
              <a:custGeom>
                <a:avLst/>
                <a:gdLst>
                  <a:gd name="T0" fmla="*/ 224 w 226"/>
                  <a:gd name="T1" fmla="*/ 0 h 210"/>
                  <a:gd name="T2" fmla="*/ 224 w 226"/>
                  <a:gd name="T3" fmla="*/ 2 h 210"/>
                  <a:gd name="T4" fmla="*/ 0 w 226"/>
                  <a:gd name="T5" fmla="*/ 207 h 210"/>
                  <a:gd name="T6" fmla="*/ 2 w 226"/>
                  <a:gd name="T7" fmla="*/ 210 h 210"/>
                  <a:gd name="T8" fmla="*/ 7 w 226"/>
                  <a:gd name="T9" fmla="*/ 210 h 210"/>
                  <a:gd name="T10" fmla="*/ 7 w 226"/>
                  <a:gd name="T11" fmla="*/ 209 h 210"/>
                  <a:gd name="T12" fmla="*/ 226 w 226"/>
                  <a:gd name="T13" fmla="*/ 8 h 210"/>
                  <a:gd name="T14" fmla="*/ 226 w 226"/>
                  <a:gd name="T15" fmla="*/ 0 h 210"/>
                  <a:gd name="T16" fmla="*/ 224 w 226"/>
                  <a:gd name="T17" fmla="*/ 0 h 21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26"/>
                  <a:gd name="T28" fmla="*/ 0 h 210"/>
                  <a:gd name="T29" fmla="*/ 226 w 226"/>
                  <a:gd name="T30" fmla="*/ 210 h 21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26" h="210">
                    <a:moveTo>
                      <a:pt x="224" y="0"/>
                    </a:moveTo>
                    <a:lnTo>
                      <a:pt x="224" y="2"/>
                    </a:lnTo>
                    <a:lnTo>
                      <a:pt x="0" y="207"/>
                    </a:lnTo>
                    <a:lnTo>
                      <a:pt x="2" y="210"/>
                    </a:lnTo>
                    <a:lnTo>
                      <a:pt x="7" y="210"/>
                    </a:lnTo>
                    <a:lnTo>
                      <a:pt x="7" y="209"/>
                    </a:lnTo>
                    <a:lnTo>
                      <a:pt x="226" y="8"/>
                    </a:lnTo>
                    <a:lnTo>
                      <a:pt x="226" y="0"/>
                    </a:lnTo>
                    <a:lnTo>
                      <a:pt x="224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689" name="Freeform 689"/>
              <p:cNvSpPr>
                <a:spLocks/>
              </p:cNvSpPr>
              <p:nvPr/>
            </p:nvSpPr>
            <p:spPr bwMode="auto">
              <a:xfrm>
                <a:off x="2259" y="2169"/>
                <a:ext cx="181" cy="167"/>
              </a:xfrm>
              <a:custGeom>
                <a:avLst/>
                <a:gdLst>
                  <a:gd name="T0" fmla="*/ 179 w 181"/>
                  <a:gd name="T1" fmla="*/ 0 h 167"/>
                  <a:gd name="T2" fmla="*/ 179 w 181"/>
                  <a:gd name="T3" fmla="*/ 1 h 167"/>
                  <a:gd name="T4" fmla="*/ 0 w 181"/>
                  <a:gd name="T5" fmla="*/ 167 h 167"/>
                  <a:gd name="T6" fmla="*/ 7 w 181"/>
                  <a:gd name="T7" fmla="*/ 164 h 167"/>
                  <a:gd name="T8" fmla="*/ 7 w 181"/>
                  <a:gd name="T9" fmla="*/ 162 h 167"/>
                  <a:gd name="T10" fmla="*/ 13 w 181"/>
                  <a:gd name="T11" fmla="*/ 161 h 167"/>
                  <a:gd name="T12" fmla="*/ 13 w 181"/>
                  <a:gd name="T13" fmla="*/ 159 h 167"/>
                  <a:gd name="T14" fmla="*/ 17 w 181"/>
                  <a:gd name="T15" fmla="*/ 159 h 167"/>
                  <a:gd name="T16" fmla="*/ 17 w 181"/>
                  <a:gd name="T17" fmla="*/ 158 h 167"/>
                  <a:gd name="T18" fmla="*/ 181 w 181"/>
                  <a:gd name="T19" fmla="*/ 8 h 167"/>
                  <a:gd name="T20" fmla="*/ 181 w 181"/>
                  <a:gd name="T21" fmla="*/ 0 h 167"/>
                  <a:gd name="T22" fmla="*/ 179 w 181"/>
                  <a:gd name="T23" fmla="*/ 0 h 167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181"/>
                  <a:gd name="T37" fmla="*/ 0 h 167"/>
                  <a:gd name="T38" fmla="*/ 181 w 181"/>
                  <a:gd name="T39" fmla="*/ 167 h 167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181" h="167">
                    <a:moveTo>
                      <a:pt x="179" y="0"/>
                    </a:moveTo>
                    <a:lnTo>
                      <a:pt x="179" y="1"/>
                    </a:lnTo>
                    <a:lnTo>
                      <a:pt x="0" y="167"/>
                    </a:lnTo>
                    <a:lnTo>
                      <a:pt x="7" y="164"/>
                    </a:lnTo>
                    <a:lnTo>
                      <a:pt x="7" y="162"/>
                    </a:lnTo>
                    <a:lnTo>
                      <a:pt x="13" y="161"/>
                    </a:lnTo>
                    <a:lnTo>
                      <a:pt x="13" y="159"/>
                    </a:lnTo>
                    <a:lnTo>
                      <a:pt x="17" y="159"/>
                    </a:lnTo>
                    <a:lnTo>
                      <a:pt x="17" y="158"/>
                    </a:lnTo>
                    <a:lnTo>
                      <a:pt x="181" y="8"/>
                    </a:lnTo>
                    <a:lnTo>
                      <a:pt x="181" y="0"/>
                    </a:lnTo>
                    <a:lnTo>
                      <a:pt x="179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690" name="Freeform 690"/>
              <p:cNvSpPr>
                <a:spLocks/>
              </p:cNvSpPr>
              <p:nvPr/>
            </p:nvSpPr>
            <p:spPr bwMode="auto">
              <a:xfrm>
                <a:off x="2380" y="2216"/>
                <a:ext cx="60" cy="55"/>
              </a:xfrm>
              <a:custGeom>
                <a:avLst/>
                <a:gdLst>
                  <a:gd name="T0" fmla="*/ 58 w 60"/>
                  <a:gd name="T1" fmla="*/ 0 h 55"/>
                  <a:gd name="T2" fmla="*/ 58 w 60"/>
                  <a:gd name="T3" fmla="*/ 2 h 55"/>
                  <a:gd name="T4" fmla="*/ 0 w 60"/>
                  <a:gd name="T5" fmla="*/ 55 h 55"/>
                  <a:gd name="T6" fmla="*/ 7 w 60"/>
                  <a:gd name="T7" fmla="*/ 52 h 55"/>
                  <a:gd name="T8" fmla="*/ 7 w 60"/>
                  <a:gd name="T9" fmla="*/ 51 h 55"/>
                  <a:gd name="T10" fmla="*/ 14 w 60"/>
                  <a:gd name="T11" fmla="*/ 49 h 55"/>
                  <a:gd name="T12" fmla="*/ 14 w 60"/>
                  <a:gd name="T13" fmla="*/ 47 h 55"/>
                  <a:gd name="T14" fmla="*/ 17 w 60"/>
                  <a:gd name="T15" fmla="*/ 47 h 55"/>
                  <a:gd name="T16" fmla="*/ 17 w 60"/>
                  <a:gd name="T17" fmla="*/ 46 h 55"/>
                  <a:gd name="T18" fmla="*/ 60 w 60"/>
                  <a:gd name="T19" fmla="*/ 8 h 55"/>
                  <a:gd name="T20" fmla="*/ 60 w 60"/>
                  <a:gd name="T21" fmla="*/ 0 h 55"/>
                  <a:gd name="T22" fmla="*/ 58 w 60"/>
                  <a:gd name="T23" fmla="*/ 0 h 55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60"/>
                  <a:gd name="T37" fmla="*/ 0 h 55"/>
                  <a:gd name="T38" fmla="*/ 60 w 60"/>
                  <a:gd name="T39" fmla="*/ 55 h 55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60" h="55">
                    <a:moveTo>
                      <a:pt x="58" y="0"/>
                    </a:moveTo>
                    <a:lnTo>
                      <a:pt x="58" y="2"/>
                    </a:lnTo>
                    <a:lnTo>
                      <a:pt x="0" y="55"/>
                    </a:lnTo>
                    <a:lnTo>
                      <a:pt x="7" y="52"/>
                    </a:lnTo>
                    <a:lnTo>
                      <a:pt x="7" y="51"/>
                    </a:lnTo>
                    <a:lnTo>
                      <a:pt x="14" y="49"/>
                    </a:lnTo>
                    <a:lnTo>
                      <a:pt x="14" y="47"/>
                    </a:lnTo>
                    <a:lnTo>
                      <a:pt x="17" y="47"/>
                    </a:lnTo>
                    <a:lnTo>
                      <a:pt x="17" y="46"/>
                    </a:lnTo>
                    <a:lnTo>
                      <a:pt x="60" y="8"/>
                    </a:lnTo>
                    <a:lnTo>
                      <a:pt x="60" y="0"/>
                    </a:lnTo>
                    <a:lnTo>
                      <a:pt x="58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691" name="Freeform 691"/>
              <p:cNvSpPr>
                <a:spLocks/>
              </p:cNvSpPr>
              <p:nvPr/>
            </p:nvSpPr>
            <p:spPr bwMode="auto">
              <a:xfrm>
                <a:off x="2334" y="1975"/>
                <a:ext cx="106" cy="98"/>
              </a:xfrm>
              <a:custGeom>
                <a:avLst/>
                <a:gdLst>
                  <a:gd name="T0" fmla="*/ 0 w 106"/>
                  <a:gd name="T1" fmla="*/ 0 h 98"/>
                  <a:gd name="T2" fmla="*/ 106 w 106"/>
                  <a:gd name="T3" fmla="*/ 98 h 98"/>
                  <a:gd name="T4" fmla="*/ 106 w 106"/>
                  <a:gd name="T5" fmla="*/ 90 h 98"/>
                  <a:gd name="T6" fmla="*/ 104 w 106"/>
                  <a:gd name="T7" fmla="*/ 90 h 98"/>
                  <a:gd name="T8" fmla="*/ 17 w 106"/>
                  <a:gd name="T9" fmla="*/ 8 h 98"/>
                  <a:gd name="T10" fmla="*/ 14 w 106"/>
                  <a:gd name="T11" fmla="*/ 8 h 98"/>
                  <a:gd name="T12" fmla="*/ 14 w 106"/>
                  <a:gd name="T13" fmla="*/ 6 h 98"/>
                  <a:gd name="T14" fmla="*/ 10 w 106"/>
                  <a:gd name="T15" fmla="*/ 6 h 98"/>
                  <a:gd name="T16" fmla="*/ 10 w 106"/>
                  <a:gd name="T17" fmla="*/ 5 h 98"/>
                  <a:gd name="T18" fmla="*/ 7 w 106"/>
                  <a:gd name="T19" fmla="*/ 5 h 98"/>
                  <a:gd name="T20" fmla="*/ 5 w 106"/>
                  <a:gd name="T21" fmla="*/ 1 h 98"/>
                  <a:gd name="T22" fmla="*/ 2 w 106"/>
                  <a:gd name="T23" fmla="*/ 1 h 98"/>
                  <a:gd name="T24" fmla="*/ 2 w 106"/>
                  <a:gd name="T25" fmla="*/ 0 h 98"/>
                  <a:gd name="T26" fmla="*/ 0 w 106"/>
                  <a:gd name="T27" fmla="*/ 0 h 98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106"/>
                  <a:gd name="T43" fmla="*/ 0 h 98"/>
                  <a:gd name="T44" fmla="*/ 106 w 106"/>
                  <a:gd name="T45" fmla="*/ 98 h 98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106" h="98">
                    <a:moveTo>
                      <a:pt x="0" y="0"/>
                    </a:moveTo>
                    <a:lnTo>
                      <a:pt x="106" y="98"/>
                    </a:lnTo>
                    <a:lnTo>
                      <a:pt x="106" y="90"/>
                    </a:lnTo>
                    <a:lnTo>
                      <a:pt x="104" y="90"/>
                    </a:lnTo>
                    <a:lnTo>
                      <a:pt x="17" y="8"/>
                    </a:lnTo>
                    <a:lnTo>
                      <a:pt x="14" y="8"/>
                    </a:lnTo>
                    <a:lnTo>
                      <a:pt x="14" y="6"/>
                    </a:lnTo>
                    <a:lnTo>
                      <a:pt x="10" y="6"/>
                    </a:lnTo>
                    <a:lnTo>
                      <a:pt x="10" y="5"/>
                    </a:lnTo>
                    <a:lnTo>
                      <a:pt x="7" y="5"/>
                    </a:lnTo>
                    <a:lnTo>
                      <a:pt x="5" y="1"/>
                    </a:lnTo>
                    <a:lnTo>
                      <a:pt x="2" y="1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692" name="Freeform 692"/>
              <p:cNvSpPr>
                <a:spLocks/>
              </p:cNvSpPr>
              <p:nvPr/>
            </p:nvSpPr>
            <p:spPr bwMode="auto">
              <a:xfrm>
                <a:off x="2237" y="1927"/>
                <a:ext cx="203" cy="190"/>
              </a:xfrm>
              <a:custGeom>
                <a:avLst/>
                <a:gdLst>
                  <a:gd name="T0" fmla="*/ 1 w 203"/>
                  <a:gd name="T1" fmla="*/ 0 h 190"/>
                  <a:gd name="T2" fmla="*/ 1 w 203"/>
                  <a:gd name="T3" fmla="*/ 2 h 190"/>
                  <a:gd name="T4" fmla="*/ 0 w 203"/>
                  <a:gd name="T5" fmla="*/ 2 h 190"/>
                  <a:gd name="T6" fmla="*/ 203 w 203"/>
                  <a:gd name="T7" fmla="*/ 190 h 190"/>
                  <a:gd name="T8" fmla="*/ 203 w 203"/>
                  <a:gd name="T9" fmla="*/ 182 h 190"/>
                  <a:gd name="T10" fmla="*/ 201 w 203"/>
                  <a:gd name="T11" fmla="*/ 182 h 190"/>
                  <a:gd name="T12" fmla="*/ 6 w 203"/>
                  <a:gd name="T13" fmla="*/ 0 h 190"/>
                  <a:gd name="T14" fmla="*/ 1 w 203"/>
                  <a:gd name="T15" fmla="*/ 0 h 19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03"/>
                  <a:gd name="T25" fmla="*/ 0 h 190"/>
                  <a:gd name="T26" fmla="*/ 203 w 203"/>
                  <a:gd name="T27" fmla="*/ 190 h 19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03" h="190">
                    <a:moveTo>
                      <a:pt x="1" y="0"/>
                    </a:moveTo>
                    <a:lnTo>
                      <a:pt x="1" y="2"/>
                    </a:lnTo>
                    <a:lnTo>
                      <a:pt x="0" y="2"/>
                    </a:lnTo>
                    <a:lnTo>
                      <a:pt x="203" y="190"/>
                    </a:lnTo>
                    <a:lnTo>
                      <a:pt x="203" y="182"/>
                    </a:lnTo>
                    <a:lnTo>
                      <a:pt x="201" y="182"/>
                    </a:lnTo>
                    <a:lnTo>
                      <a:pt x="6" y="0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693" name="Freeform 693"/>
              <p:cNvSpPr>
                <a:spLocks/>
              </p:cNvSpPr>
              <p:nvPr/>
            </p:nvSpPr>
            <p:spPr bwMode="auto">
              <a:xfrm>
                <a:off x="2204" y="1945"/>
                <a:ext cx="236" cy="219"/>
              </a:xfrm>
              <a:custGeom>
                <a:avLst/>
                <a:gdLst>
                  <a:gd name="T0" fmla="*/ 2 w 236"/>
                  <a:gd name="T1" fmla="*/ 0 h 219"/>
                  <a:gd name="T2" fmla="*/ 2 w 236"/>
                  <a:gd name="T3" fmla="*/ 1 h 219"/>
                  <a:gd name="T4" fmla="*/ 0 w 236"/>
                  <a:gd name="T5" fmla="*/ 1 h 219"/>
                  <a:gd name="T6" fmla="*/ 236 w 236"/>
                  <a:gd name="T7" fmla="*/ 219 h 219"/>
                  <a:gd name="T8" fmla="*/ 236 w 236"/>
                  <a:gd name="T9" fmla="*/ 211 h 219"/>
                  <a:gd name="T10" fmla="*/ 234 w 236"/>
                  <a:gd name="T11" fmla="*/ 211 h 219"/>
                  <a:gd name="T12" fmla="*/ 7 w 236"/>
                  <a:gd name="T13" fmla="*/ 0 h 219"/>
                  <a:gd name="T14" fmla="*/ 2 w 236"/>
                  <a:gd name="T15" fmla="*/ 0 h 219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36"/>
                  <a:gd name="T25" fmla="*/ 0 h 219"/>
                  <a:gd name="T26" fmla="*/ 236 w 236"/>
                  <a:gd name="T27" fmla="*/ 219 h 219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36" h="219">
                    <a:moveTo>
                      <a:pt x="2" y="0"/>
                    </a:moveTo>
                    <a:lnTo>
                      <a:pt x="2" y="1"/>
                    </a:lnTo>
                    <a:lnTo>
                      <a:pt x="0" y="1"/>
                    </a:lnTo>
                    <a:lnTo>
                      <a:pt x="236" y="219"/>
                    </a:lnTo>
                    <a:lnTo>
                      <a:pt x="236" y="211"/>
                    </a:lnTo>
                    <a:lnTo>
                      <a:pt x="234" y="211"/>
                    </a:lnTo>
                    <a:lnTo>
                      <a:pt x="7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694" name="Freeform 694"/>
              <p:cNvSpPr>
                <a:spLocks/>
              </p:cNvSpPr>
              <p:nvPr/>
            </p:nvSpPr>
            <p:spPr bwMode="auto">
              <a:xfrm>
                <a:off x="2172" y="1962"/>
                <a:ext cx="268" cy="249"/>
              </a:xfrm>
              <a:custGeom>
                <a:avLst/>
                <a:gdLst>
                  <a:gd name="T0" fmla="*/ 1 w 268"/>
                  <a:gd name="T1" fmla="*/ 0 h 249"/>
                  <a:gd name="T2" fmla="*/ 1 w 268"/>
                  <a:gd name="T3" fmla="*/ 2 h 249"/>
                  <a:gd name="T4" fmla="*/ 0 w 268"/>
                  <a:gd name="T5" fmla="*/ 2 h 249"/>
                  <a:gd name="T6" fmla="*/ 268 w 268"/>
                  <a:gd name="T7" fmla="*/ 249 h 249"/>
                  <a:gd name="T8" fmla="*/ 268 w 268"/>
                  <a:gd name="T9" fmla="*/ 242 h 249"/>
                  <a:gd name="T10" fmla="*/ 266 w 268"/>
                  <a:gd name="T11" fmla="*/ 242 h 249"/>
                  <a:gd name="T12" fmla="*/ 6 w 268"/>
                  <a:gd name="T13" fmla="*/ 0 h 249"/>
                  <a:gd name="T14" fmla="*/ 1 w 268"/>
                  <a:gd name="T15" fmla="*/ 0 h 249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68"/>
                  <a:gd name="T25" fmla="*/ 0 h 249"/>
                  <a:gd name="T26" fmla="*/ 268 w 268"/>
                  <a:gd name="T27" fmla="*/ 249 h 249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68" h="249">
                    <a:moveTo>
                      <a:pt x="1" y="0"/>
                    </a:moveTo>
                    <a:lnTo>
                      <a:pt x="1" y="2"/>
                    </a:lnTo>
                    <a:lnTo>
                      <a:pt x="0" y="2"/>
                    </a:lnTo>
                    <a:lnTo>
                      <a:pt x="268" y="249"/>
                    </a:lnTo>
                    <a:lnTo>
                      <a:pt x="268" y="242"/>
                    </a:lnTo>
                    <a:lnTo>
                      <a:pt x="266" y="242"/>
                    </a:lnTo>
                    <a:lnTo>
                      <a:pt x="6" y="0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695" name="Freeform 695"/>
              <p:cNvSpPr>
                <a:spLocks/>
              </p:cNvSpPr>
              <p:nvPr/>
            </p:nvSpPr>
            <p:spPr bwMode="auto">
              <a:xfrm>
                <a:off x="2139" y="1980"/>
                <a:ext cx="292" cy="266"/>
              </a:xfrm>
              <a:custGeom>
                <a:avLst/>
                <a:gdLst>
                  <a:gd name="T0" fmla="*/ 2 w 292"/>
                  <a:gd name="T1" fmla="*/ 0 h 266"/>
                  <a:gd name="T2" fmla="*/ 2 w 292"/>
                  <a:gd name="T3" fmla="*/ 1 h 266"/>
                  <a:gd name="T4" fmla="*/ 0 w 292"/>
                  <a:gd name="T5" fmla="*/ 1 h 266"/>
                  <a:gd name="T6" fmla="*/ 286 w 292"/>
                  <a:gd name="T7" fmla="*/ 266 h 266"/>
                  <a:gd name="T8" fmla="*/ 291 w 292"/>
                  <a:gd name="T9" fmla="*/ 266 h 266"/>
                  <a:gd name="T10" fmla="*/ 291 w 292"/>
                  <a:gd name="T11" fmla="*/ 265 h 266"/>
                  <a:gd name="T12" fmla="*/ 292 w 292"/>
                  <a:gd name="T13" fmla="*/ 265 h 266"/>
                  <a:gd name="T14" fmla="*/ 7 w 292"/>
                  <a:gd name="T15" fmla="*/ 0 h 266"/>
                  <a:gd name="T16" fmla="*/ 2 w 292"/>
                  <a:gd name="T17" fmla="*/ 0 h 26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2"/>
                  <a:gd name="T28" fmla="*/ 0 h 266"/>
                  <a:gd name="T29" fmla="*/ 292 w 292"/>
                  <a:gd name="T30" fmla="*/ 266 h 26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2" h="266">
                    <a:moveTo>
                      <a:pt x="2" y="0"/>
                    </a:moveTo>
                    <a:lnTo>
                      <a:pt x="2" y="1"/>
                    </a:lnTo>
                    <a:lnTo>
                      <a:pt x="0" y="1"/>
                    </a:lnTo>
                    <a:lnTo>
                      <a:pt x="286" y="266"/>
                    </a:lnTo>
                    <a:lnTo>
                      <a:pt x="291" y="266"/>
                    </a:lnTo>
                    <a:lnTo>
                      <a:pt x="291" y="265"/>
                    </a:lnTo>
                    <a:lnTo>
                      <a:pt x="292" y="265"/>
                    </a:lnTo>
                    <a:lnTo>
                      <a:pt x="7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696" name="Freeform 696"/>
              <p:cNvSpPr>
                <a:spLocks/>
              </p:cNvSpPr>
              <p:nvPr/>
            </p:nvSpPr>
            <p:spPr bwMode="auto">
              <a:xfrm>
                <a:off x="2107" y="1997"/>
                <a:ext cx="292" cy="266"/>
              </a:xfrm>
              <a:custGeom>
                <a:avLst/>
                <a:gdLst>
                  <a:gd name="T0" fmla="*/ 1 w 292"/>
                  <a:gd name="T1" fmla="*/ 0 h 266"/>
                  <a:gd name="T2" fmla="*/ 1 w 292"/>
                  <a:gd name="T3" fmla="*/ 1 h 266"/>
                  <a:gd name="T4" fmla="*/ 0 w 292"/>
                  <a:gd name="T5" fmla="*/ 1 h 266"/>
                  <a:gd name="T6" fmla="*/ 285 w 292"/>
                  <a:gd name="T7" fmla="*/ 266 h 266"/>
                  <a:gd name="T8" fmla="*/ 290 w 292"/>
                  <a:gd name="T9" fmla="*/ 266 h 266"/>
                  <a:gd name="T10" fmla="*/ 290 w 292"/>
                  <a:gd name="T11" fmla="*/ 265 h 266"/>
                  <a:gd name="T12" fmla="*/ 292 w 292"/>
                  <a:gd name="T13" fmla="*/ 265 h 266"/>
                  <a:gd name="T14" fmla="*/ 7 w 292"/>
                  <a:gd name="T15" fmla="*/ 0 h 266"/>
                  <a:gd name="T16" fmla="*/ 1 w 292"/>
                  <a:gd name="T17" fmla="*/ 0 h 26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2"/>
                  <a:gd name="T28" fmla="*/ 0 h 266"/>
                  <a:gd name="T29" fmla="*/ 292 w 292"/>
                  <a:gd name="T30" fmla="*/ 266 h 26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2" h="266">
                    <a:moveTo>
                      <a:pt x="1" y="0"/>
                    </a:moveTo>
                    <a:lnTo>
                      <a:pt x="1" y="1"/>
                    </a:lnTo>
                    <a:lnTo>
                      <a:pt x="0" y="1"/>
                    </a:lnTo>
                    <a:lnTo>
                      <a:pt x="285" y="266"/>
                    </a:lnTo>
                    <a:lnTo>
                      <a:pt x="290" y="266"/>
                    </a:lnTo>
                    <a:lnTo>
                      <a:pt x="290" y="265"/>
                    </a:lnTo>
                    <a:lnTo>
                      <a:pt x="292" y="265"/>
                    </a:lnTo>
                    <a:lnTo>
                      <a:pt x="7" y="0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697" name="Freeform 697"/>
              <p:cNvSpPr>
                <a:spLocks/>
              </p:cNvSpPr>
              <p:nvPr/>
            </p:nvSpPr>
            <p:spPr bwMode="auto">
              <a:xfrm>
                <a:off x="2074" y="2014"/>
                <a:ext cx="292" cy="267"/>
              </a:xfrm>
              <a:custGeom>
                <a:avLst/>
                <a:gdLst>
                  <a:gd name="T0" fmla="*/ 2 w 292"/>
                  <a:gd name="T1" fmla="*/ 0 h 267"/>
                  <a:gd name="T2" fmla="*/ 2 w 292"/>
                  <a:gd name="T3" fmla="*/ 2 h 267"/>
                  <a:gd name="T4" fmla="*/ 0 w 292"/>
                  <a:gd name="T5" fmla="*/ 2 h 267"/>
                  <a:gd name="T6" fmla="*/ 286 w 292"/>
                  <a:gd name="T7" fmla="*/ 267 h 267"/>
                  <a:gd name="T8" fmla="*/ 292 w 292"/>
                  <a:gd name="T9" fmla="*/ 265 h 267"/>
                  <a:gd name="T10" fmla="*/ 7 w 292"/>
                  <a:gd name="T11" fmla="*/ 0 h 267"/>
                  <a:gd name="T12" fmla="*/ 2 w 292"/>
                  <a:gd name="T13" fmla="*/ 0 h 26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92"/>
                  <a:gd name="T22" fmla="*/ 0 h 267"/>
                  <a:gd name="T23" fmla="*/ 292 w 292"/>
                  <a:gd name="T24" fmla="*/ 267 h 26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92" h="267">
                    <a:moveTo>
                      <a:pt x="2" y="0"/>
                    </a:moveTo>
                    <a:lnTo>
                      <a:pt x="2" y="2"/>
                    </a:lnTo>
                    <a:lnTo>
                      <a:pt x="0" y="2"/>
                    </a:lnTo>
                    <a:lnTo>
                      <a:pt x="286" y="267"/>
                    </a:lnTo>
                    <a:lnTo>
                      <a:pt x="292" y="265"/>
                    </a:lnTo>
                    <a:lnTo>
                      <a:pt x="7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698" name="Freeform 698"/>
              <p:cNvSpPr>
                <a:spLocks/>
              </p:cNvSpPr>
              <p:nvPr/>
            </p:nvSpPr>
            <p:spPr bwMode="auto">
              <a:xfrm>
                <a:off x="2045" y="2030"/>
                <a:ext cx="289" cy="268"/>
              </a:xfrm>
              <a:custGeom>
                <a:avLst/>
                <a:gdLst>
                  <a:gd name="T0" fmla="*/ 0 w 289"/>
                  <a:gd name="T1" fmla="*/ 0 h 268"/>
                  <a:gd name="T2" fmla="*/ 0 w 289"/>
                  <a:gd name="T3" fmla="*/ 8 h 268"/>
                  <a:gd name="T4" fmla="*/ 2 w 289"/>
                  <a:gd name="T5" fmla="*/ 8 h 268"/>
                  <a:gd name="T6" fmla="*/ 282 w 289"/>
                  <a:gd name="T7" fmla="*/ 268 h 268"/>
                  <a:gd name="T8" fmla="*/ 289 w 289"/>
                  <a:gd name="T9" fmla="*/ 267 h 268"/>
                  <a:gd name="T10" fmla="*/ 2 w 289"/>
                  <a:gd name="T11" fmla="*/ 0 h 268"/>
                  <a:gd name="T12" fmla="*/ 0 w 289"/>
                  <a:gd name="T13" fmla="*/ 0 h 2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89"/>
                  <a:gd name="T22" fmla="*/ 0 h 268"/>
                  <a:gd name="T23" fmla="*/ 289 w 289"/>
                  <a:gd name="T24" fmla="*/ 268 h 2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89" h="268">
                    <a:moveTo>
                      <a:pt x="0" y="0"/>
                    </a:moveTo>
                    <a:lnTo>
                      <a:pt x="0" y="8"/>
                    </a:lnTo>
                    <a:lnTo>
                      <a:pt x="2" y="8"/>
                    </a:lnTo>
                    <a:lnTo>
                      <a:pt x="282" y="268"/>
                    </a:lnTo>
                    <a:lnTo>
                      <a:pt x="289" y="267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699" name="Freeform 699"/>
              <p:cNvSpPr>
                <a:spLocks/>
              </p:cNvSpPr>
              <p:nvPr/>
            </p:nvSpPr>
            <p:spPr bwMode="auto">
              <a:xfrm>
                <a:off x="2045" y="2074"/>
                <a:ext cx="258" cy="240"/>
              </a:xfrm>
              <a:custGeom>
                <a:avLst/>
                <a:gdLst>
                  <a:gd name="T0" fmla="*/ 0 w 258"/>
                  <a:gd name="T1" fmla="*/ 0 h 240"/>
                  <a:gd name="T2" fmla="*/ 0 w 258"/>
                  <a:gd name="T3" fmla="*/ 8 h 240"/>
                  <a:gd name="T4" fmla="*/ 2 w 258"/>
                  <a:gd name="T5" fmla="*/ 8 h 240"/>
                  <a:gd name="T6" fmla="*/ 251 w 258"/>
                  <a:gd name="T7" fmla="*/ 240 h 240"/>
                  <a:gd name="T8" fmla="*/ 256 w 258"/>
                  <a:gd name="T9" fmla="*/ 240 h 240"/>
                  <a:gd name="T10" fmla="*/ 256 w 258"/>
                  <a:gd name="T11" fmla="*/ 238 h 240"/>
                  <a:gd name="T12" fmla="*/ 258 w 258"/>
                  <a:gd name="T13" fmla="*/ 238 h 240"/>
                  <a:gd name="T14" fmla="*/ 2 w 258"/>
                  <a:gd name="T15" fmla="*/ 0 h 240"/>
                  <a:gd name="T16" fmla="*/ 0 w 258"/>
                  <a:gd name="T17" fmla="*/ 0 h 24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58"/>
                  <a:gd name="T28" fmla="*/ 0 h 240"/>
                  <a:gd name="T29" fmla="*/ 258 w 258"/>
                  <a:gd name="T30" fmla="*/ 240 h 24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58" h="240">
                    <a:moveTo>
                      <a:pt x="0" y="0"/>
                    </a:moveTo>
                    <a:lnTo>
                      <a:pt x="0" y="8"/>
                    </a:lnTo>
                    <a:lnTo>
                      <a:pt x="2" y="8"/>
                    </a:lnTo>
                    <a:lnTo>
                      <a:pt x="251" y="240"/>
                    </a:lnTo>
                    <a:lnTo>
                      <a:pt x="256" y="240"/>
                    </a:lnTo>
                    <a:lnTo>
                      <a:pt x="256" y="238"/>
                    </a:lnTo>
                    <a:lnTo>
                      <a:pt x="258" y="238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700" name="Freeform 700"/>
              <p:cNvSpPr>
                <a:spLocks/>
              </p:cNvSpPr>
              <p:nvPr/>
            </p:nvSpPr>
            <p:spPr bwMode="auto">
              <a:xfrm>
                <a:off x="2045" y="2121"/>
                <a:ext cx="226" cy="210"/>
              </a:xfrm>
              <a:custGeom>
                <a:avLst/>
                <a:gdLst>
                  <a:gd name="T0" fmla="*/ 0 w 226"/>
                  <a:gd name="T1" fmla="*/ 0 h 210"/>
                  <a:gd name="T2" fmla="*/ 0 w 226"/>
                  <a:gd name="T3" fmla="*/ 8 h 210"/>
                  <a:gd name="T4" fmla="*/ 2 w 226"/>
                  <a:gd name="T5" fmla="*/ 8 h 210"/>
                  <a:gd name="T6" fmla="*/ 219 w 226"/>
                  <a:gd name="T7" fmla="*/ 210 h 210"/>
                  <a:gd name="T8" fmla="*/ 224 w 226"/>
                  <a:gd name="T9" fmla="*/ 210 h 210"/>
                  <a:gd name="T10" fmla="*/ 224 w 226"/>
                  <a:gd name="T11" fmla="*/ 209 h 210"/>
                  <a:gd name="T12" fmla="*/ 226 w 226"/>
                  <a:gd name="T13" fmla="*/ 209 h 210"/>
                  <a:gd name="T14" fmla="*/ 2 w 226"/>
                  <a:gd name="T15" fmla="*/ 0 h 210"/>
                  <a:gd name="T16" fmla="*/ 0 w 226"/>
                  <a:gd name="T17" fmla="*/ 0 h 21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26"/>
                  <a:gd name="T28" fmla="*/ 0 h 210"/>
                  <a:gd name="T29" fmla="*/ 226 w 226"/>
                  <a:gd name="T30" fmla="*/ 210 h 21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26" h="210">
                    <a:moveTo>
                      <a:pt x="0" y="0"/>
                    </a:moveTo>
                    <a:lnTo>
                      <a:pt x="0" y="8"/>
                    </a:lnTo>
                    <a:lnTo>
                      <a:pt x="2" y="8"/>
                    </a:lnTo>
                    <a:lnTo>
                      <a:pt x="219" y="210"/>
                    </a:lnTo>
                    <a:lnTo>
                      <a:pt x="224" y="210"/>
                    </a:lnTo>
                    <a:lnTo>
                      <a:pt x="224" y="209"/>
                    </a:lnTo>
                    <a:lnTo>
                      <a:pt x="226" y="209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701" name="Freeform 701"/>
              <p:cNvSpPr>
                <a:spLocks/>
              </p:cNvSpPr>
              <p:nvPr/>
            </p:nvSpPr>
            <p:spPr bwMode="auto">
              <a:xfrm>
                <a:off x="2045" y="2169"/>
                <a:ext cx="181" cy="167"/>
              </a:xfrm>
              <a:custGeom>
                <a:avLst/>
                <a:gdLst>
                  <a:gd name="T0" fmla="*/ 0 w 181"/>
                  <a:gd name="T1" fmla="*/ 0 h 167"/>
                  <a:gd name="T2" fmla="*/ 0 w 181"/>
                  <a:gd name="T3" fmla="*/ 8 h 167"/>
                  <a:gd name="T4" fmla="*/ 2 w 181"/>
                  <a:gd name="T5" fmla="*/ 8 h 167"/>
                  <a:gd name="T6" fmla="*/ 164 w 181"/>
                  <a:gd name="T7" fmla="*/ 159 h 167"/>
                  <a:gd name="T8" fmla="*/ 168 w 181"/>
                  <a:gd name="T9" fmla="*/ 159 h 167"/>
                  <a:gd name="T10" fmla="*/ 168 w 181"/>
                  <a:gd name="T11" fmla="*/ 161 h 167"/>
                  <a:gd name="T12" fmla="*/ 171 w 181"/>
                  <a:gd name="T13" fmla="*/ 161 h 167"/>
                  <a:gd name="T14" fmla="*/ 171 w 181"/>
                  <a:gd name="T15" fmla="*/ 162 h 167"/>
                  <a:gd name="T16" fmla="*/ 174 w 181"/>
                  <a:gd name="T17" fmla="*/ 162 h 167"/>
                  <a:gd name="T18" fmla="*/ 176 w 181"/>
                  <a:gd name="T19" fmla="*/ 165 h 167"/>
                  <a:gd name="T20" fmla="*/ 180 w 181"/>
                  <a:gd name="T21" fmla="*/ 165 h 167"/>
                  <a:gd name="T22" fmla="*/ 180 w 181"/>
                  <a:gd name="T23" fmla="*/ 167 h 167"/>
                  <a:gd name="T24" fmla="*/ 181 w 181"/>
                  <a:gd name="T25" fmla="*/ 167 h 167"/>
                  <a:gd name="T26" fmla="*/ 2 w 181"/>
                  <a:gd name="T27" fmla="*/ 0 h 167"/>
                  <a:gd name="T28" fmla="*/ 0 w 181"/>
                  <a:gd name="T29" fmla="*/ 0 h 167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181"/>
                  <a:gd name="T46" fmla="*/ 0 h 167"/>
                  <a:gd name="T47" fmla="*/ 181 w 181"/>
                  <a:gd name="T48" fmla="*/ 167 h 167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181" h="167">
                    <a:moveTo>
                      <a:pt x="0" y="0"/>
                    </a:moveTo>
                    <a:lnTo>
                      <a:pt x="0" y="8"/>
                    </a:lnTo>
                    <a:lnTo>
                      <a:pt x="2" y="8"/>
                    </a:lnTo>
                    <a:lnTo>
                      <a:pt x="164" y="159"/>
                    </a:lnTo>
                    <a:lnTo>
                      <a:pt x="168" y="159"/>
                    </a:lnTo>
                    <a:lnTo>
                      <a:pt x="168" y="161"/>
                    </a:lnTo>
                    <a:lnTo>
                      <a:pt x="171" y="161"/>
                    </a:lnTo>
                    <a:lnTo>
                      <a:pt x="171" y="162"/>
                    </a:lnTo>
                    <a:lnTo>
                      <a:pt x="174" y="162"/>
                    </a:lnTo>
                    <a:lnTo>
                      <a:pt x="176" y="165"/>
                    </a:lnTo>
                    <a:lnTo>
                      <a:pt x="180" y="165"/>
                    </a:lnTo>
                    <a:lnTo>
                      <a:pt x="180" y="167"/>
                    </a:lnTo>
                    <a:lnTo>
                      <a:pt x="181" y="167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702" name="Freeform 702"/>
              <p:cNvSpPr>
                <a:spLocks/>
              </p:cNvSpPr>
              <p:nvPr/>
            </p:nvSpPr>
            <p:spPr bwMode="auto">
              <a:xfrm>
                <a:off x="2045" y="2216"/>
                <a:ext cx="60" cy="55"/>
              </a:xfrm>
              <a:custGeom>
                <a:avLst/>
                <a:gdLst>
                  <a:gd name="T0" fmla="*/ 0 w 60"/>
                  <a:gd name="T1" fmla="*/ 0 h 55"/>
                  <a:gd name="T2" fmla="*/ 0 w 60"/>
                  <a:gd name="T3" fmla="*/ 8 h 55"/>
                  <a:gd name="T4" fmla="*/ 2 w 60"/>
                  <a:gd name="T5" fmla="*/ 8 h 55"/>
                  <a:gd name="T6" fmla="*/ 43 w 60"/>
                  <a:gd name="T7" fmla="*/ 47 h 55"/>
                  <a:gd name="T8" fmla="*/ 46 w 60"/>
                  <a:gd name="T9" fmla="*/ 47 h 55"/>
                  <a:gd name="T10" fmla="*/ 46 w 60"/>
                  <a:gd name="T11" fmla="*/ 49 h 55"/>
                  <a:gd name="T12" fmla="*/ 50 w 60"/>
                  <a:gd name="T13" fmla="*/ 49 h 55"/>
                  <a:gd name="T14" fmla="*/ 50 w 60"/>
                  <a:gd name="T15" fmla="*/ 51 h 55"/>
                  <a:gd name="T16" fmla="*/ 53 w 60"/>
                  <a:gd name="T17" fmla="*/ 51 h 55"/>
                  <a:gd name="T18" fmla="*/ 55 w 60"/>
                  <a:gd name="T19" fmla="*/ 54 h 55"/>
                  <a:gd name="T20" fmla="*/ 58 w 60"/>
                  <a:gd name="T21" fmla="*/ 54 h 55"/>
                  <a:gd name="T22" fmla="*/ 58 w 60"/>
                  <a:gd name="T23" fmla="*/ 55 h 55"/>
                  <a:gd name="T24" fmla="*/ 60 w 60"/>
                  <a:gd name="T25" fmla="*/ 55 h 55"/>
                  <a:gd name="T26" fmla="*/ 2 w 60"/>
                  <a:gd name="T27" fmla="*/ 0 h 55"/>
                  <a:gd name="T28" fmla="*/ 0 w 60"/>
                  <a:gd name="T29" fmla="*/ 0 h 55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60"/>
                  <a:gd name="T46" fmla="*/ 0 h 55"/>
                  <a:gd name="T47" fmla="*/ 60 w 60"/>
                  <a:gd name="T48" fmla="*/ 55 h 55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60" h="55">
                    <a:moveTo>
                      <a:pt x="0" y="0"/>
                    </a:moveTo>
                    <a:lnTo>
                      <a:pt x="0" y="8"/>
                    </a:lnTo>
                    <a:lnTo>
                      <a:pt x="2" y="8"/>
                    </a:lnTo>
                    <a:lnTo>
                      <a:pt x="43" y="47"/>
                    </a:lnTo>
                    <a:lnTo>
                      <a:pt x="46" y="47"/>
                    </a:lnTo>
                    <a:lnTo>
                      <a:pt x="46" y="49"/>
                    </a:lnTo>
                    <a:lnTo>
                      <a:pt x="50" y="49"/>
                    </a:lnTo>
                    <a:lnTo>
                      <a:pt x="50" y="51"/>
                    </a:lnTo>
                    <a:lnTo>
                      <a:pt x="53" y="51"/>
                    </a:lnTo>
                    <a:lnTo>
                      <a:pt x="55" y="54"/>
                    </a:lnTo>
                    <a:lnTo>
                      <a:pt x="58" y="54"/>
                    </a:lnTo>
                    <a:lnTo>
                      <a:pt x="58" y="55"/>
                    </a:lnTo>
                    <a:lnTo>
                      <a:pt x="60" y="55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703" name="Freeform 703"/>
              <p:cNvSpPr>
                <a:spLocks/>
              </p:cNvSpPr>
              <p:nvPr/>
            </p:nvSpPr>
            <p:spPr bwMode="auto">
              <a:xfrm>
                <a:off x="2042" y="1923"/>
                <a:ext cx="400" cy="422"/>
              </a:xfrm>
              <a:custGeom>
                <a:avLst/>
                <a:gdLst>
                  <a:gd name="T0" fmla="*/ 200 w 400"/>
                  <a:gd name="T1" fmla="*/ 422 h 422"/>
                  <a:gd name="T2" fmla="*/ 400 w 400"/>
                  <a:gd name="T3" fmla="*/ 317 h 422"/>
                  <a:gd name="T4" fmla="*/ 400 w 400"/>
                  <a:gd name="T5" fmla="*/ 105 h 422"/>
                  <a:gd name="T6" fmla="*/ 200 w 400"/>
                  <a:gd name="T7" fmla="*/ 0 h 422"/>
                  <a:gd name="T8" fmla="*/ 0 w 400"/>
                  <a:gd name="T9" fmla="*/ 105 h 422"/>
                  <a:gd name="T10" fmla="*/ 0 w 400"/>
                  <a:gd name="T11" fmla="*/ 317 h 422"/>
                  <a:gd name="T12" fmla="*/ 200 w 400"/>
                  <a:gd name="T13" fmla="*/ 422 h 422"/>
                  <a:gd name="T14" fmla="*/ 201 w 400"/>
                  <a:gd name="T15" fmla="*/ 416 h 422"/>
                  <a:gd name="T16" fmla="*/ 5 w 400"/>
                  <a:gd name="T17" fmla="*/ 312 h 422"/>
                  <a:gd name="T18" fmla="*/ 7 w 400"/>
                  <a:gd name="T19" fmla="*/ 315 h 422"/>
                  <a:gd name="T20" fmla="*/ 7 w 400"/>
                  <a:gd name="T21" fmla="*/ 107 h 422"/>
                  <a:gd name="T22" fmla="*/ 5 w 400"/>
                  <a:gd name="T23" fmla="*/ 110 h 422"/>
                  <a:gd name="T24" fmla="*/ 201 w 400"/>
                  <a:gd name="T25" fmla="*/ 6 h 422"/>
                  <a:gd name="T26" fmla="*/ 198 w 400"/>
                  <a:gd name="T27" fmla="*/ 6 h 422"/>
                  <a:gd name="T28" fmla="*/ 394 w 400"/>
                  <a:gd name="T29" fmla="*/ 110 h 422"/>
                  <a:gd name="T30" fmla="*/ 393 w 400"/>
                  <a:gd name="T31" fmla="*/ 107 h 422"/>
                  <a:gd name="T32" fmla="*/ 393 w 400"/>
                  <a:gd name="T33" fmla="*/ 315 h 422"/>
                  <a:gd name="T34" fmla="*/ 394 w 400"/>
                  <a:gd name="T35" fmla="*/ 312 h 422"/>
                  <a:gd name="T36" fmla="*/ 198 w 400"/>
                  <a:gd name="T37" fmla="*/ 416 h 422"/>
                  <a:gd name="T38" fmla="*/ 201 w 400"/>
                  <a:gd name="T39" fmla="*/ 416 h 422"/>
                  <a:gd name="T40" fmla="*/ 200 w 400"/>
                  <a:gd name="T41" fmla="*/ 422 h 422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400"/>
                  <a:gd name="T64" fmla="*/ 0 h 422"/>
                  <a:gd name="T65" fmla="*/ 400 w 400"/>
                  <a:gd name="T66" fmla="*/ 422 h 422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400" h="422">
                    <a:moveTo>
                      <a:pt x="200" y="422"/>
                    </a:moveTo>
                    <a:lnTo>
                      <a:pt x="400" y="317"/>
                    </a:lnTo>
                    <a:lnTo>
                      <a:pt x="400" y="105"/>
                    </a:lnTo>
                    <a:lnTo>
                      <a:pt x="200" y="0"/>
                    </a:lnTo>
                    <a:lnTo>
                      <a:pt x="0" y="105"/>
                    </a:lnTo>
                    <a:lnTo>
                      <a:pt x="0" y="317"/>
                    </a:lnTo>
                    <a:lnTo>
                      <a:pt x="200" y="422"/>
                    </a:lnTo>
                    <a:lnTo>
                      <a:pt x="201" y="416"/>
                    </a:lnTo>
                    <a:lnTo>
                      <a:pt x="5" y="312"/>
                    </a:lnTo>
                    <a:lnTo>
                      <a:pt x="7" y="315"/>
                    </a:lnTo>
                    <a:lnTo>
                      <a:pt x="7" y="107"/>
                    </a:lnTo>
                    <a:lnTo>
                      <a:pt x="5" y="110"/>
                    </a:lnTo>
                    <a:lnTo>
                      <a:pt x="201" y="6"/>
                    </a:lnTo>
                    <a:lnTo>
                      <a:pt x="198" y="6"/>
                    </a:lnTo>
                    <a:lnTo>
                      <a:pt x="394" y="110"/>
                    </a:lnTo>
                    <a:lnTo>
                      <a:pt x="393" y="107"/>
                    </a:lnTo>
                    <a:lnTo>
                      <a:pt x="393" y="315"/>
                    </a:lnTo>
                    <a:lnTo>
                      <a:pt x="394" y="312"/>
                    </a:lnTo>
                    <a:lnTo>
                      <a:pt x="198" y="416"/>
                    </a:lnTo>
                    <a:lnTo>
                      <a:pt x="201" y="416"/>
                    </a:lnTo>
                    <a:lnTo>
                      <a:pt x="200" y="422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704" name="Freeform 704"/>
              <p:cNvSpPr>
                <a:spLocks/>
              </p:cNvSpPr>
              <p:nvPr/>
            </p:nvSpPr>
            <p:spPr bwMode="auto">
              <a:xfrm>
                <a:off x="2438" y="1926"/>
                <a:ext cx="392" cy="416"/>
              </a:xfrm>
              <a:custGeom>
                <a:avLst/>
                <a:gdLst>
                  <a:gd name="T0" fmla="*/ 195 w 392"/>
                  <a:gd name="T1" fmla="*/ 416 h 416"/>
                  <a:gd name="T2" fmla="*/ 392 w 392"/>
                  <a:gd name="T3" fmla="*/ 312 h 416"/>
                  <a:gd name="T4" fmla="*/ 392 w 392"/>
                  <a:gd name="T5" fmla="*/ 104 h 416"/>
                  <a:gd name="T6" fmla="*/ 195 w 392"/>
                  <a:gd name="T7" fmla="*/ 0 h 416"/>
                  <a:gd name="T8" fmla="*/ 0 w 392"/>
                  <a:gd name="T9" fmla="*/ 104 h 416"/>
                  <a:gd name="T10" fmla="*/ 0 w 392"/>
                  <a:gd name="T11" fmla="*/ 312 h 416"/>
                  <a:gd name="T12" fmla="*/ 195 w 392"/>
                  <a:gd name="T13" fmla="*/ 416 h 41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92"/>
                  <a:gd name="T22" fmla="*/ 0 h 416"/>
                  <a:gd name="T23" fmla="*/ 392 w 392"/>
                  <a:gd name="T24" fmla="*/ 416 h 41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92" h="416">
                    <a:moveTo>
                      <a:pt x="195" y="416"/>
                    </a:moveTo>
                    <a:lnTo>
                      <a:pt x="392" y="312"/>
                    </a:lnTo>
                    <a:lnTo>
                      <a:pt x="392" y="104"/>
                    </a:lnTo>
                    <a:lnTo>
                      <a:pt x="195" y="0"/>
                    </a:lnTo>
                    <a:lnTo>
                      <a:pt x="0" y="104"/>
                    </a:lnTo>
                    <a:lnTo>
                      <a:pt x="0" y="312"/>
                    </a:lnTo>
                    <a:lnTo>
                      <a:pt x="195" y="416"/>
                    </a:lnTo>
                    <a:close/>
                  </a:path>
                </a:pathLst>
              </a:custGeom>
              <a:blipFill dpi="0" rotWithShape="0">
                <a:blip cstate="print"/>
                <a:srcRect/>
                <a:tile tx="0" ty="0" sx="100000" sy="100000" flip="none" algn="tl"/>
              </a:blip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705" name="Freeform 705"/>
              <p:cNvSpPr>
                <a:spLocks/>
              </p:cNvSpPr>
              <p:nvPr/>
            </p:nvSpPr>
            <p:spPr bwMode="auto">
              <a:xfrm>
                <a:off x="2435" y="1923"/>
                <a:ext cx="398" cy="422"/>
              </a:xfrm>
              <a:custGeom>
                <a:avLst/>
                <a:gdLst>
                  <a:gd name="T0" fmla="*/ 198 w 398"/>
                  <a:gd name="T1" fmla="*/ 422 h 422"/>
                  <a:gd name="T2" fmla="*/ 398 w 398"/>
                  <a:gd name="T3" fmla="*/ 317 h 422"/>
                  <a:gd name="T4" fmla="*/ 398 w 398"/>
                  <a:gd name="T5" fmla="*/ 105 h 422"/>
                  <a:gd name="T6" fmla="*/ 198 w 398"/>
                  <a:gd name="T7" fmla="*/ 0 h 422"/>
                  <a:gd name="T8" fmla="*/ 0 w 398"/>
                  <a:gd name="T9" fmla="*/ 105 h 422"/>
                  <a:gd name="T10" fmla="*/ 0 w 398"/>
                  <a:gd name="T11" fmla="*/ 317 h 422"/>
                  <a:gd name="T12" fmla="*/ 198 w 398"/>
                  <a:gd name="T13" fmla="*/ 422 h 422"/>
                  <a:gd name="T14" fmla="*/ 200 w 398"/>
                  <a:gd name="T15" fmla="*/ 416 h 422"/>
                  <a:gd name="T16" fmla="*/ 5 w 398"/>
                  <a:gd name="T17" fmla="*/ 312 h 422"/>
                  <a:gd name="T18" fmla="*/ 7 w 398"/>
                  <a:gd name="T19" fmla="*/ 315 h 422"/>
                  <a:gd name="T20" fmla="*/ 7 w 398"/>
                  <a:gd name="T21" fmla="*/ 107 h 422"/>
                  <a:gd name="T22" fmla="*/ 5 w 398"/>
                  <a:gd name="T23" fmla="*/ 110 h 422"/>
                  <a:gd name="T24" fmla="*/ 200 w 398"/>
                  <a:gd name="T25" fmla="*/ 6 h 422"/>
                  <a:gd name="T26" fmla="*/ 196 w 398"/>
                  <a:gd name="T27" fmla="*/ 6 h 422"/>
                  <a:gd name="T28" fmla="*/ 393 w 398"/>
                  <a:gd name="T29" fmla="*/ 110 h 422"/>
                  <a:gd name="T30" fmla="*/ 391 w 398"/>
                  <a:gd name="T31" fmla="*/ 107 h 422"/>
                  <a:gd name="T32" fmla="*/ 391 w 398"/>
                  <a:gd name="T33" fmla="*/ 315 h 422"/>
                  <a:gd name="T34" fmla="*/ 393 w 398"/>
                  <a:gd name="T35" fmla="*/ 312 h 422"/>
                  <a:gd name="T36" fmla="*/ 196 w 398"/>
                  <a:gd name="T37" fmla="*/ 416 h 422"/>
                  <a:gd name="T38" fmla="*/ 200 w 398"/>
                  <a:gd name="T39" fmla="*/ 416 h 422"/>
                  <a:gd name="T40" fmla="*/ 198 w 398"/>
                  <a:gd name="T41" fmla="*/ 422 h 422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398"/>
                  <a:gd name="T64" fmla="*/ 0 h 422"/>
                  <a:gd name="T65" fmla="*/ 398 w 398"/>
                  <a:gd name="T66" fmla="*/ 422 h 422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398" h="422">
                    <a:moveTo>
                      <a:pt x="198" y="422"/>
                    </a:moveTo>
                    <a:lnTo>
                      <a:pt x="398" y="317"/>
                    </a:lnTo>
                    <a:lnTo>
                      <a:pt x="398" y="105"/>
                    </a:lnTo>
                    <a:lnTo>
                      <a:pt x="198" y="0"/>
                    </a:lnTo>
                    <a:lnTo>
                      <a:pt x="0" y="105"/>
                    </a:lnTo>
                    <a:lnTo>
                      <a:pt x="0" y="317"/>
                    </a:lnTo>
                    <a:lnTo>
                      <a:pt x="198" y="422"/>
                    </a:lnTo>
                    <a:lnTo>
                      <a:pt x="200" y="416"/>
                    </a:lnTo>
                    <a:lnTo>
                      <a:pt x="5" y="312"/>
                    </a:lnTo>
                    <a:lnTo>
                      <a:pt x="7" y="315"/>
                    </a:lnTo>
                    <a:lnTo>
                      <a:pt x="7" y="107"/>
                    </a:lnTo>
                    <a:lnTo>
                      <a:pt x="5" y="110"/>
                    </a:lnTo>
                    <a:lnTo>
                      <a:pt x="200" y="6"/>
                    </a:lnTo>
                    <a:lnTo>
                      <a:pt x="196" y="6"/>
                    </a:lnTo>
                    <a:lnTo>
                      <a:pt x="393" y="110"/>
                    </a:lnTo>
                    <a:lnTo>
                      <a:pt x="391" y="107"/>
                    </a:lnTo>
                    <a:lnTo>
                      <a:pt x="391" y="315"/>
                    </a:lnTo>
                    <a:lnTo>
                      <a:pt x="393" y="312"/>
                    </a:lnTo>
                    <a:lnTo>
                      <a:pt x="196" y="416"/>
                    </a:lnTo>
                    <a:lnTo>
                      <a:pt x="200" y="416"/>
                    </a:lnTo>
                    <a:lnTo>
                      <a:pt x="198" y="422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706" name="Freeform 706"/>
              <p:cNvSpPr>
                <a:spLocks/>
              </p:cNvSpPr>
              <p:nvPr/>
            </p:nvSpPr>
            <p:spPr bwMode="auto">
              <a:xfrm>
                <a:off x="3223" y="1924"/>
                <a:ext cx="393" cy="420"/>
              </a:xfrm>
              <a:custGeom>
                <a:avLst/>
                <a:gdLst>
                  <a:gd name="T0" fmla="*/ 10 w 393"/>
                  <a:gd name="T1" fmla="*/ 100 h 420"/>
                  <a:gd name="T2" fmla="*/ 44 w 393"/>
                  <a:gd name="T3" fmla="*/ 82 h 420"/>
                  <a:gd name="T4" fmla="*/ 64 w 393"/>
                  <a:gd name="T5" fmla="*/ 70 h 420"/>
                  <a:gd name="T6" fmla="*/ 92 w 393"/>
                  <a:gd name="T7" fmla="*/ 57 h 420"/>
                  <a:gd name="T8" fmla="*/ 112 w 393"/>
                  <a:gd name="T9" fmla="*/ 44 h 420"/>
                  <a:gd name="T10" fmla="*/ 147 w 393"/>
                  <a:gd name="T11" fmla="*/ 27 h 420"/>
                  <a:gd name="T12" fmla="*/ 167 w 393"/>
                  <a:gd name="T13" fmla="*/ 14 h 420"/>
                  <a:gd name="T14" fmla="*/ 194 w 393"/>
                  <a:gd name="T15" fmla="*/ 2 h 420"/>
                  <a:gd name="T16" fmla="*/ 205 w 393"/>
                  <a:gd name="T17" fmla="*/ 7 h 420"/>
                  <a:gd name="T18" fmla="*/ 215 w 393"/>
                  <a:gd name="T19" fmla="*/ 10 h 420"/>
                  <a:gd name="T20" fmla="*/ 223 w 393"/>
                  <a:gd name="T21" fmla="*/ 16 h 420"/>
                  <a:gd name="T22" fmla="*/ 235 w 393"/>
                  <a:gd name="T23" fmla="*/ 21 h 420"/>
                  <a:gd name="T24" fmla="*/ 244 w 393"/>
                  <a:gd name="T25" fmla="*/ 27 h 420"/>
                  <a:gd name="T26" fmla="*/ 256 w 393"/>
                  <a:gd name="T27" fmla="*/ 32 h 420"/>
                  <a:gd name="T28" fmla="*/ 264 w 393"/>
                  <a:gd name="T29" fmla="*/ 38 h 420"/>
                  <a:gd name="T30" fmla="*/ 276 w 393"/>
                  <a:gd name="T31" fmla="*/ 43 h 420"/>
                  <a:gd name="T32" fmla="*/ 285 w 393"/>
                  <a:gd name="T33" fmla="*/ 49 h 420"/>
                  <a:gd name="T34" fmla="*/ 297 w 393"/>
                  <a:gd name="T35" fmla="*/ 54 h 420"/>
                  <a:gd name="T36" fmla="*/ 305 w 393"/>
                  <a:gd name="T37" fmla="*/ 60 h 420"/>
                  <a:gd name="T38" fmla="*/ 317 w 393"/>
                  <a:gd name="T39" fmla="*/ 65 h 420"/>
                  <a:gd name="T40" fmla="*/ 326 w 393"/>
                  <a:gd name="T41" fmla="*/ 71 h 420"/>
                  <a:gd name="T42" fmla="*/ 336 w 393"/>
                  <a:gd name="T43" fmla="*/ 74 h 420"/>
                  <a:gd name="T44" fmla="*/ 345 w 393"/>
                  <a:gd name="T45" fmla="*/ 81 h 420"/>
                  <a:gd name="T46" fmla="*/ 357 w 393"/>
                  <a:gd name="T47" fmla="*/ 85 h 420"/>
                  <a:gd name="T48" fmla="*/ 365 w 393"/>
                  <a:gd name="T49" fmla="*/ 92 h 420"/>
                  <a:gd name="T50" fmla="*/ 377 w 393"/>
                  <a:gd name="T51" fmla="*/ 97 h 420"/>
                  <a:gd name="T52" fmla="*/ 386 w 393"/>
                  <a:gd name="T53" fmla="*/ 103 h 420"/>
                  <a:gd name="T54" fmla="*/ 382 w 393"/>
                  <a:gd name="T55" fmla="*/ 321 h 420"/>
                  <a:gd name="T56" fmla="*/ 372 w 393"/>
                  <a:gd name="T57" fmla="*/ 327 h 420"/>
                  <a:gd name="T58" fmla="*/ 338 w 393"/>
                  <a:gd name="T59" fmla="*/ 344 h 420"/>
                  <a:gd name="T60" fmla="*/ 328 w 393"/>
                  <a:gd name="T61" fmla="*/ 350 h 420"/>
                  <a:gd name="T62" fmla="*/ 293 w 393"/>
                  <a:gd name="T63" fmla="*/ 368 h 420"/>
                  <a:gd name="T64" fmla="*/ 283 w 393"/>
                  <a:gd name="T65" fmla="*/ 374 h 420"/>
                  <a:gd name="T66" fmla="*/ 263 w 393"/>
                  <a:gd name="T67" fmla="*/ 384 h 420"/>
                  <a:gd name="T68" fmla="*/ 242 w 393"/>
                  <a:gd name="T69" fmla="*/ 396 h 420"/>
                  <a:gd name="T70" fmla="*/ 222 w 393"/>
                  <a:gd name="T71" fmla="*/ 406 h 420"/>
                  <a:gd name="T72" fmla="*/ 205 w 393"/>
                  <a:gd name="T73" fmla="*/ 417 h 420"/>
                  <a:gd name="T74" fmla="*/ 189 w 393"/>
                  <a:gd name="T75" fmla="*/ 418 h 420"/>
                  <a:gd name="T76" fmla="*/ 181 w 393"/>
                  <a:gd name="T77" fmla="*/ 412 h 420"/>
                  <a:gd name="T78" fmla="*/ 169 w 393"/>
                  <a:gd name="T79" fmla="*/ 407 h 420"/>
                  <a:gd name="T80" fmla="*/ 160 w 393"/>
                  <a:gd name="T81" fmla="*/ 401 h 420"/>
                  <a:gd name="T82" fmla="*/ 148 w 393"/>
                  <a:gd name="T83" fmla="*/ 396 h 420"/>
                  <a:gd name="T84" fmla="*/ 140 w 393"/>
                  <a:gd name="T85" fmla="*/ 390 h 420"/>
                  <a:gd name="T86" fmla="*/ 128 w 393"/>
                  <a:gd name="T87" fmla="*/ 385 h 420"/>
                  <a:gd name="T88" fmla="*/ 119 w 393"/>
                  <a:gd name="T89" fmla="*/ 379 h 420"/>
                  <a:gd name="T90" fmla="*/ 107 w 393"/>
                  <a:gd name="T91" fmla="*/ 374 h 420"/>
                  <a:gd name="T92" fmla="*/ 99 w 393"/>
                  <a:gd name="T93" fmla="*/ 368 h 420"/>
                  <a:gd name="T94" fmla="*/ 87 w 393"/>
                  <a:gd name="T95" fmla="*/ 363 h 420"/>
                  <a:gd name="T96" fmla="*/ 78 w 393"/>
                  <a:gd name="T97" fmla="*/ 357 h 420"/>
                  <a:gd name="T98" fmla="*/ 66 w 393"/>
                  <a:gd name="T99" fmla="*/ 352 h 420"/>
                  <a:gd name="T100" fmla="*/ 58 w 393"/>
                  <a:gd name="T101" fmla="*/ 346 h 420"/>
                  <a:gd name="T102" fmla="*/ 46 w 393"/>
                  <a:gd name="T103" fmla="*/ 341 h 420"/>
                  <a:gd name="T104" fmla="*/ 37 w 393"/>
                  <a:gd name="T105" fmla="*/ 335 h 420"/>
                  <a:gd name="T106" fmla="*/ 25 w 393"/>
                  <a:gd name="T107" fmla="*/ 330 h 420"/>
                  <a:gd name="T108" fmla="*/ 17 w 393"/>
                  <a:gd name="T109" fmla="*/ 324 h 420"/>
                  <a:gd name="T110" fmla="*/ 5 w 393"/>
                  <a:gd name="T111" fmla="*/ 319 h 420"/>
                  <a:gd name="T112" fmla="*/ 0 w 393"/>
                  <a:gd name="T113" fmla="*/ 104 h 420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w 393"/>
                  <a:gd name="T172" fmla="*/ 0 h 420"/>
                  <a:gd name="T173" fmla="*/ 393 w 393"/>
                  <a:gd name="T174" fmla="*/ 420 h 420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T171" t="T172" r="T173" b="T174"/>
                <a:pathLst>
                  <a:path w="393" h="420">
                    <a:moveTo>
                      <a:pt x="0" y="104"/>
                    </a:moveTo>
                    <a:lnTo>
                      <a:pt x="6" y="103"/>
                    </a:lnTo>
                    <a:lnTo>
                      <a:pt x="6" y="101"/>
                    </a:lnTo>
                    <a:lnTo>
                      <a:pt x="10" y="101"/>
                    </a:lnTo>
                    <a:lnTo>
                      <a:pt x="10" y="100"/>
                    </a:lnTo>
                    <a:lnTo>
                      <a:pt x="23" y="93"/>
                    </a:lnTo>
                    <a:lnTo>
                      <a:pt x="23" y="92"/>
                    </a:lnTo>
                    <a:lnTo>
                      <a:pt x="30" y="90"/>
                    </a:lnTo>
                    <a:lnTo>
                      <a:pt x="30" y="89"/>
                    </a:lnTo>
                    <a:lnTo>
                      <a:pt x="44" y="82"/>
                    </a:lnTo>
                    <a:lnTo>
                      <a:pt x="44" y="81"/>
                    </a:lnTo>
                    <a:lnTo>
                      <a:pt x="51" y="79"/>
                    </a:lnTo>
                    <a:lnTo>
                      <a:pt x="51" y="78"/>
                    </a:lnTo>
                    <a:lnTo>
                      <a:pt x="64" y="71"/>
                    </a:lnTo>
                    <a:lnTo>
                      <a:pt x="64" y="70"/>
                    </a:lnTo>
                    <a:lnTo>
                      <a:pt x="71" y="68"/>
                    </a:lnTo>
                    <a:lnTo>
                      <a:pt x="71" y="67"/>
                    </a:lnTo>
                    <a:lnTo>
                      <a:pt x="85" y="60"/>
                    </a:lnTo>
                    <a:lnTo>
                      <a:pt x="85" y="59"/>
                    </a:lnTo>
                    <a:lnTo>
                      <a:pt x="92" y="57"/>
                    </a:lnTo>
                    <a:lnTo>
                      <a:pt x="92" y="56"/>
                    </a:lnTo>
                    <a:lnTo>
                      <a:pt x="105" y="49"/>
                    </a:lnTo>
                    <a:lnTo>
                      <a:pt x="105" y="48"/>
                    </a:lnTo>
                    <a:lnTo>
                      <a:pt x="112" y="46"/>
                    </a:lnTo>
                    <a:lnTo>
                      <a:pt x="112" y="44"/>
                    </a:lnTo>
                    <a:lnTo>
                      <a:pt x="126" y="38"/>
                    </a:lnTo>
                    <a:lnTo>
                      <a:pt x="126" y="37"/>
                    </a:lnTo>
                    <a:lnTo>
                      <a:pt x="133" y="35"/>
                    </a:lnTo>
                    <a:lnTo>
                      <a:pt x="133" y="33"/>
                    </a:lnTo>
                    <a:lnTo>
                      <a:pt x="147" y="27"/>
                    </a:lnTo>
                    <a:lnTo>
                      <a:pt x="147" y="26"/>
                    </a:lnTo>
                    <a:lnTo>
                      <a:pt x="153" y="24"/>
                    </a:lnTo>
                    <a:lnTo>
                      <a:pt x="153" y="22"/>
                    </a:lnTo>
                    <a:lnTo>
                      <a:pt x="167" y="16"/>
                    </a:lnTo>
                    <a:lnTo>
                      <a:pt x="167" y="14"/>
                    </a:lnTo>
                    <a:lnTo>
                      <a:pt x="174" y="13"/>
                    </a:lnTo>
                    <a:lnTo>
                      <a:pt x="174" y="11"/>
                    </a:lnTo>
                    <a:lnTo>
                      <a:pt x="188" y="5"/>
                    </a:lnTo>
                    <a:lnTo>
                      <a:pt x="188" y="3"/>
                    </a:lnTo>
                    <a:lnTo>
                      <a:pt x="194" y="2"/>
                    </a:lnTo>
                    <a:lnTo>
                      <a:pt x="194" y="0"/>
                    </a:lnTo>
                    <a:lnTo>
                      <a:pt x="199" y="2"/>
                    </a:lnTo>
                    <a:lnTo>
                      <a:pt x="199" y="3"/>
                    </a:lnTo>
                    <a:lnTo>
                      <a:pt x="203" y="3"/>
                    </a:lnTo>
                    <a:lnTo>
                      <a:pt x="205" y="7"/>
                    </a:lnTo>
                    <a:lnTo>
                      <a:pt x="208" y="7"/>
                    </a:lnTo>
                    <a:lnTo>
                      <a:pt x="208" y="8"/>
                    </a:lnTo>
                    <a:lnTo>
                      <a:pt x="211" y="8"/>
                    </a:lnTo>
                    <a:lnTo>
                      <a:pt x="211" y="10"/>
                    </a:lnTo>
                    <a:lnTo>
                      <a:pt x="215" y="10"/>
                    </a:lnTo>
                    <a:lnTo>
                      <a:pt x="217" y="13"/>
                    </a:lnTo>
                    <a:lnTo>
                      <a:pt x="220" y="13"/>
                    </a:lnTo>
                    <a:lnTo>
                      <a:pt x="220" y="14"/>
                    </a:lnTo>
                    <a:lnTo>
                      <a:pt x="223" y="14"/>
                    </a:lnTo>
                    <a:lnTo>
                      <a:pt x="223" y="16"/>
                    </a:lnTo>
                    <a:lnTo>
                      <a:pt x="227" y="16"/>
                    </a:lnTo>
                    <a:lnTo>
                      <a:pt x="229" y="19"/>
                    </a:lnTo>
                    <a:lnTo>
                      <a:pt x="232" y="19"/>
                    </a:lnTo>
                    <a:lnTo>
                      <a:pt x="232" y="21"/>
                    </a:lnTo>
                    <a:lnTo>
                      <a:pt x="235" y="21"/>
                    </a:lnTo>
                    <a:lnTo>
                      <a:pt x="237" y="24"/>
                    </a:lnTo>
                    <a:lnTo>
                      <a:pt x="240" y="24"/>
                    </a:lnTo>
                    <a:lnTo>
                      <a:pt x="240" y="26"/>
                    </a:lnTo>
                    <a:lnTo>
                      <a:pt x="244" y="26"/>
                    </a:lnTo>
                    <a:lnTo>
                      <a:pt x="244" y="27"/>
                    </a:lnTo>
                    <a:lnTo>
                      <a:pt x="247" y="27"/>
                    </a:lnTo>
                    <a:lnTo>
                      <a:pt x="249" y="30"/>
                    </a:lnTo>
                    <a:lnTo>
                      <a:pt x="252" y="30"/>
                    </a:lnTo>
                    <a:lnTo>
                      <a:pt x="252" y="32"/>
                    </a:lnTo>
                    <a:lnTo>
                      <a:pt x="256" y="32"/>
                    </a:lnTo>
                    <a:lnTo>
                      <a:pt x="256" y="33"/>
                    </a:lnTo>
                    <a:lnTo>
                      <a:pt x="259" y="33"/>
                    </a:lnTo>
                    <a:lnTo>
                      <a:pt x="261" y="37"/>
                    </a:lnTo>
                    <a:lnTo>
                      <a:pt x="264" y="37"/>
                    </a:lnTo>
                    <a:lnTo>
                      <a:pt x="264" y="38"/>
                    </a:lnTo>
                    <a:lnTo>
                      <a:pt x="268" y="38"/>
                    </a:lnTo>
                    <a:lnTo>
                      <a:pt x="268" y="40"/>
                    </a:lnTo>
                    <a:lnTo>
                      <a:pt x="271" y="40"/>
                    </a:lnTo>
                    <a:lnTo>
                      <a:pt x="273" y="43"/>
                    </a:lnTo>
                    <a:lnTo>
                      <a:pt x="276" y="43"/>
                    </a:lnTo>
                    <a:lnTo>
                      <a:pt x="276" y="44"/>
                    </a:lnTo>
                    <a:lnTo>
                      <a:pt x="280" y="44"/>
                    </a:lnTo>
                    <a:lnTo>
                      <a:pt x="282" y="48"/>
                    </a:lnTo>
                    <a:lnTo>
                      <a:pt x="285" y="48"/>
                    </a:lnTo>
                    <a:lnTo>
                      <a:pt x="285" y="49"/>
                    </a:lnTo>
                    <a:lnTo>
                      <a:pt x="288" y="49"/>
                    </a:lnTo>
                    <a:lnTo>
                      <a:pt x="288" y="51"/>
                    </a:lnTo>
                    <a:lnTo>
                      <a:pt x="292" y="51"/>
                    </a:lnTo>
                    <a:lnTo>
                      <a:pt x="293" y="54"/>
                    </a:lnTo>
                    <a:lnTo>
                      <a:pt x="297" y="54"/>
                    </a:lnTo>
                    <a:lnTo>
                      <a:pt x="297" y="56"/>
                    </a:lnTo>
                    <a:lnTo>
                      <a:pt x="300" y="56"/>
                    </a:lnTo>
                    <a:lnTo>
                      <a:pt x="300" y="57"/>
                    </a:lnTo>
                    <a:lnTo>
                      <a:pt x="304" y="57"/>
                    </a:lnTo>
                    <a:lnTo>
                      <a:pt x="305" y="60"/>
                    </a:lnTo>
                    <a:lnTo>
                      <a:pt x="309" y="60"/>
                    </a:lnTo>
                    <a:lnTo>
                      <a:pt x="309" y="62"/>
                    </a:lnTo>
                    <a:lnTo>
                      <a:pt x="312" y="62"/>
                    </a:lnTo>
                    <a:lnTo>
                      <a:pt x="314" y="65"/>
                    </a:lnTo>
                    <a:lnTo>
                      <a:pt x="317" y="65"/>
                    </a:lnTo>
                    <a:lnTo>
                      <a:pt x="317" y="67"/>
                    </a:lnTo>
                    <a:lnTo>
                      <a:pt x="321" y="67"/>
                    </a:lnTo>
                    <a:lnTo>
                      <a:pt x="321" y="68"/>
                    </a:lnTo>
                    <a:lnTo>
                      <a:pt x="324" y="68"/>
                    </a:lnTo>
                    <a:lnTo>
                      <a:pt x="326" y="71"/>
                    </a:lnTo>
                    <a:lnTo>
                      <a:pt x="329" y="71"/>
                    </a:lnTo>
                    <a:lnTo>
                      <a:pt x="329" y="73"/>
                    </a:lnTo>
                    <a:lnTo>
                      <a:pt x="333" y="73"/>
                    </a:lnTo>
                    <a:lnTo>
                      <a:pt x="333" y="74"/>
                    </a:lnTo>
                    <a:lnTo>
                      <a:pt x="336" y="74"/>
                    </a:lnTo>
                    <a:lnTo>
                      <a:pt x="338" y="78"/>
                    </a:lnTo>
                    <a:lnTo>
                      <a:pt x="341" y="78"/>
                    </a:lnTo>
                    <a:lnTo>
                      <a:pt x="341" y="79"/>
                    </a:lnTo>
                    <a:lnTo>
                      <a:pt x="345" y="79"/>
                    </a:lnTo>
                    <a:lnTo>
                      <a:pt x="345" y="81"/>
                    </a:lnTo>
                    <a:lnTo>
                      <a:pt x="348" y="81"/>
                    </a:lnTo>
                    <a:lnTo>
                      <a:pt x="350" y="84"/>
                    </a:lnTo>
                    <a:lnTo>
                      <a:pt x="353" y="84"/>
                    </a:lnTo>
                    <a:lnTo>
                      <a:pt x="353" y="85"/>
                    </a:lnTo>
                    <a:lnTo>
                      <a:pt x="357" y="85"/>
                    </a:lnTo>
                    <a:lnTo>
                      <a:pt x="358" y="89"/>
                    </a:lnTo>
                    <a:lnTo>
                      <a:pt x="362" y="89"/>
                    </a:lnTo>
                    <a:lnTo>
                      <a:pt x="362" y="90"/>
                    </a:lnTo>
                    <a:lnTo>
                      <a:pt x="365" y="90"/>
                    </a:lnTo>
                    <a:lnTo>
                      <a:pt x="365" y="92"/>
                    </a:lnTo>
                    <a:lnTo>
                      <a:pt x="369" y="92"/>
                    </a:lnTo>
                    <a:lnTo>
                      <a:pt x="370" y="95"/>
                    </a:lnTo>
                    <a:lnTo>
                      <a:pt x="374" y="95"/>
                    </a:lnTo>
                    <a:lnTo>
                      <a:pt x="374" y="97"/>
                    </a:lnTo>
                    <a:lnTo>
                      <a:pt x="377" y="97"/>
                    </a:lnTo>
                    <a:lnTo>
                      <a:pt x="377" y="98"/>
                    </a:lnTo>
                    <a:lnTo>
                      <a:pt x="381" y="98"/>
                    </a:lnTo>
                    <a:lnTo>
                      <a:pt x="382" y="101"/>
                    </a:lnTo>
                    <a:lnTo>
                      <a:pt x="386" y="101"/>
                    </a:lnTo>
                    <a:lnTo>
                      <a:pt x="386" y="103"/>
                    </a:lnTo>
                    <a:lnTo>
                      <a:pt x="389" y="103"/>
                    </a:lnTo>
                    <a:lnTo>
                      <a:pt x="389" y="104"/>
                    </a:lnTo>
                    <a:lnTo>
                      <a:pt x="393" y="104"/>
                    </a:lnTo>
                    <a:lnTo>
                      <a:pt x="393" y="316"/>
                    </a:lnTo>
                    <a:lnTo>
                      <a:pt x="382" y="321"/>
                    </a:lnTo>
                    <a:lnTo>
                      <a:pt x="382" y="322"/>
                    </a:lnTo>
                    <a:lnTo>
                      <a:pt x="375" y="324"/>
                    </a:lnTo>
                    <a:lnTo>
                      <a:pt x="375" y="325"/>
                    </a:lnTo>
                    <a:lnTo>
                      <a:pt x="372" y="325"/>
                    </a:lnTo>
                    <a:lnTo>
                      <a:pt x="372" y="327"/>
                    </a:lnTo>
                    <a:lnTo>
                      <a:pt x="358" y="333"/>
                    </a:lnTo>
                    <a:lnTo>
                      <a:pt x="358" y="335"/>
                    </a:lnTo>
                    <a:lnTo>
                      <a:pt x="352" y="336"/>
                    </a:lnTo>
                    <a:lnTo>
                      <a:pt x="352" y="338"/>
                    </a:lnTo>
                    <a:lnTo>
                      <a:pt x="338" y="344"/>
                    </a:lnTo>
                    <a:lnTo>
                      <a:pt x="338" y="346"/>
                    </a:lnTo>
                    <a:lnTo>
                      <a:pt x="331" y="347"/>
                    </a:lnTo>
                    <a:lnTo>
                      <a:pt x="331" y="349"/>
                    </a:lnTo>
                    <a:lnTo>
                      <a:pt x="328" y="349"/>
                    </a:lnTo>
                    <a:lnTo>
                      <a:pt x="328" y="350"/>
                    </a:lnTo>
                    <a:lnTo>
                      <a:pt x="314" y="357"/>
                    </a:lnTo>
                    <a:lnTo>
                      <a:pt x="314" y="358"/>
                    </a:lnTo>
                    <a:lnTo>
                      <a:pt x="307" y="360"/>
                    </a:lnTo>
                    <a:lnTo>
                      <a:pt x="307" y="362"/>
                    </a:lnTo>
                    <a:lnTo>
                      <a:pt x="293" y="368"/>
                    </a:lnTo>
                    <a:lnTo>
                      <a:pt x="293" y="369"/>
                    </a:lnTo>
                    <a:lnTo>
                      <a:pt x="287" y="371"/>
                    </a:lnTo>
                    <a:lnTo>
                      <a:pt x="287" y="373"/>
                    </a:lnTo>
                    <a:lnTo>
                      <a:pt x="283" y="373"/>
                    </a:lnTo>
                    <a:lnTo>
                      <a:pt x="283" y="374"/>
                    </a:lnTo>
                    <a:lnTo>
                      <a:pt x="273" y="379"/>
                    </a:lnTo>
                    <a:lnTo>
                      <a:pt x="273" y="380"/>
                    </a:lnTo>
                    <a:lnTo>
                      <a:pt x="266" y="382"/>
                    </a:lnTo>
                    <a:lnTo>
                      <a:pt x="266" y="384"/>
                    </a:lnTo>
                    <a:lnTo>
                      <a:pt x="263" y="384"/>
                    </a:lnTo>
                    <a:lnTo>
                      <a:pt x="263" y="385"/>
                    </a:lnTo>
                    <a:lnTo>
                      <a:pt x="249" y="391"/>
                    </a:lnTo>
                    <a:lnTo>
                      <a:pt x="249" y="393"/>
                    </a:lnTo>
                    <a:lnTo>
                      <a:pt x="242" y="395"/>
                    </a:lnTo>
                    <a:lnTo>
                      <a:pt x="242" y="396"/>
                    </a:lnTo>
                    <a:lnTo>
                      <a:pt x="239" y="396"/>
                    </a:lnTo>
                    <a:lnTo>
                      <a:pt x="239" y="398"/>
                    </a:lnTo>
                    <a:lnTo>
                      <a:pt x="229" y="403"/>
                    </a:lnTo>
                    <a:lnTo>
                      <a:pt x="229" y="404"/>
                    </a:lnTo>
                    <a:lnTo>
                      <a:pt x="222" y="406"/>
                    </a:lnTo>
                    <a:lnTo>
                      <a:pt x="222" y="407"/>
                    </a:lnTo>
                    <a:lnTo>
                      <a:pt x="218" y="407"/>
                    </a:lnTo>
                    <a:lnTo>
                      <a:pt x="218" y="409"/>
                    </a:lnTo>
                    <a:lnTo>
                      <a:pt x="205" y="415"/>
                    </a:lnTo>
                    <a:lnTo>
                      <a:pt x="205" y="417"/>
                    </a:lnTo>
                    <a:lnTo>
                      <a:pt x="198" y="418"/>
                    </a:lnTo>
                    <a:lnTo>
                      <a:pt x="198" y="420"/>
                    </a:lnTo>
                    <a:lnTo>
                      <a:pt x="193" y="420"/>
                    </a:lnTo>
                    <a:lnTo>
                      <a:pt x="193" y="418"/>
                    </a:lnTo>
                    <a:lnTo>
                      <a:pt x="189" y="418"/>
                    </a:lnTo>
                    <a:lnTo>
                      <a:pt x="189" y="417"/>
                    </a:lnTo>
                    <a:lnTo>
                      <a:pt x="186" y="417"/>
                    </a:lnTo>
                    <a:lnTo>
                      <a:pt x="184" y="414"/>
                    </a:lnTo>
                    <a:lnTo>
                      <a:pt x="181" y="414"/>
                    </a:lnTo>
                    <a:lnTo>
                      <a:pt x="181" y="412"/>
                    </a:lnTo>
                    <a:lnTo>
                      <a:pt x="177" y="412"/>
                    </a:lnTo>
                    <a:lnTo>
                      <a:pt x="177" y="410"/>
                    </a:lnTo>
                    <a:lnTo>
                      <a:pt x="174" y="410"/>
                    </a:lnTo>
                    <a:lnTo>
                      <a:pt x="172" y="407"/>
                    </a:lnTo>
                    <a:lnTo>
                      <a:pt x="169" y="407"/>
                    </a:lnTo>
                    <a:lnTo>
                      <a:pt x="169" y="406"/>
                    </a:lnTo>
                    <a:lnTo>
                      <a:pt x="165" y="406"/>
                    </a:lnTo>
                    <a:lnTo>
                      <a:pt x="164" y="403"/>
                    </a:lnTo>
                    <a:lnTo>
                      <a:pt x="160" y="403"/>
                    </a:lnTo>
                    <a:lnTo>
                      <a:pt x="160" y="401"/>
                    </a:lnTo>
                    <a:lnTo>
                      <a:pt x="157" y="401"/>
                    </a:lnTo>
                    <a:lnTo>
                      <a:pt x="157" y="399"/>
                    </a:lnTo>
                    <a:lnTo>
                      <a:pt x="153" y="399"/>
                    </a:lnTo>
                    <a:lnTo>
                      <a:pt x="152" y="396"/>
                    </a:lnTo>
                    <a:lnTo>
                      <a:pt x="148" y="396"/>
                    </a:lnTo>
                    <a:lnTo>
                      <a:pt x="148" y="395"/>
                    </a:lnTo>
                    <a:lnTo>
                      <a:pt x="145" y="395"/>
                    </a:lnTo>
                    <a:lnTo>
                      <a:pt x="143" y="391"/>
                    </a:lnTo>
                    <a:lnTo>
                      <a:pt x="140" y="391"/>
                    </a:lnTo>
                    <a:lnTo>
                      <a:pt x="140" y="390"/>
                    </a:lnTo>
                    <a:lnTo>
                      <a:pt x="136" y="390"/>
                    </a:lnTo>
                    <a:lnTo>
                      <a:pt x="136" y="388"/>
                    </a:lnTo>
                    <a:lnTo>
                      <a:pt x="133" y="388"/>
                    </a:lnTo>
                    <a:lnTo>
                      <a:pt x="131" y="385"/>
                    </a:lnTo>
                    <a:lnTo>
                      <a:pt x="128" y="385"/>
                    </a:lnTo>
                    <a:lnTo>
                      <a:pt x="128" y="384"/>
                    </a:lnTo>
                    <a:lnTo>
                      <a:pt x="124" y="384"/>
                    </a:lnTo>
                    <a:lnTo>
                      <a:pt x="123" y="380"/>
                    </a:lnTo>
                    <a:lnTo>
                      <a:pt x="119" y="380"/>
                    </a:lnTo>
                    <a:lnTo>
                      <a:pt x="119" y="379"/>
                    </a:lnTo>
                    <a:lnTo>
                      <a:pt x="116" y="379"/>
                    </a:lnTo>
                    <a:lnTo>
                      <a:pt x="116" y="377"/>
                    </a:lnTo>
                    <a:lnTo>
                      <a:pt x="112" y="377"/>
                    </a:lnTo>
                    <a:lnTo>
                      <a:pt x="111" y="374"/>
                    </a:lnTo>
                    <a:lnTo>
                      <a:pt x="107" y="374"/>
                    </a:lnTo>
                    <a:lnTo>
                      <a:pt x="107" y="373"/>
                    </a:lnTo>
                    <a:lnTo>
                      <a:pt x="104" y="373"/>
                    </a:lnTo>
                    <a:lnTo>
                      <a:pt x="102" y="369"/>
                    </a:lnTo>
                    <a:lnTo>
                      <a:pt x="99" y="369"/>
                    </a:lnTo>
                    <a:lnTo>
                      <a:pt x="99" y="368"/>
                    </a:lnTo>
                    <a:lnTo>
                      <a:pt x="95" y="368"/>
                    </a:lnTo>
                    <a:lnTo>
                      <a:pt x="95" y="366"/>
                    </a:lnTo>
                    <a:lnTo>
                      <a:pt x="92" y="366"/>
                    </a:lnTo>
                    <a:lnTo>
                      <a:pt x="90" y="363"/>
                    </a:lnTo>
                    <a:lnTo>
                      <a:pt x="87" y="363"/>
                    </a:lnTo>
                    <a:lnTo>
                      <a:pt x="87" y="362"/>
                    </a:lnTo>
                    <a:lnTo>
                      <a:pt x="83" y="362"/>
                    </a:lnTo>
                    <a:lnTo>
                      <a:pt x="82" y="358"/>
                    </a:lnTo>
                    <a:lnTo>
                      <a:pt x="78" y="358"/>
                    </a:lnTo>
                    <a:lnTo>
                      <a:pt x="78" y="357"/>
                    </a:lnTo>
                    <a:lnTo>
                      <a:pt x="75" y="357"/>
                    </a:lnTo>
                    <a:lnTo>
                      <a:pt x="75" y="355"/>
                    </a:lnTo>
                    <a:lnTo>
                      <a:pt x="71" y="355"/>
                    </a:lnTo>
                    <a:lnTo>
                      <a:pt x="70" y="352"/>
                    </a:lnTo>
                    <a:lnTo>
                      <a:pt x="66" y="352"/>
                    </a:lnTo>
                    <a:lnTo>
                      <a:pt x="66" y="350"/>
                    </a:lnTo>
                    <a:lnTo>
                      <a:pt x="63" y="350"/>
                    </a:lnTo>
                    <a:lnTo>
                      <a:pt x="61" y="347"/>
                    </a:lnTo>
                    <a:lnTo>
                      <a:pt x="58" y="347"/>
                    </a:lnTo>
                    <a:lnTo>
                      <a:pt x="58" y="346"/>
                    </a:lnTo>
                    <a:lnTo>
                      <a:pt x="54" y="346"/>
                    </a:lnTo>
                    <a:lnTo>
                      <a:pt x="54" y="344"/>
                    </a:lnTo>
                    <a:lnTo>
                      <a:pt x="51" y="344"/>
                    </a:lnTo>
                    <a:lnTo>
                      <a:pt x="49" y="341"/>
                    </a:lnTo>
                    <a:lnTo>
                      <a:pt x="46" y="341"/>
                    </a:lnTo>
                    <a:lnTo>
                      <a:pt x="46" y="339"/>
                    </a:lnTo>
                    <a:lnTo>
                      <a:pt x="42" y="339"/>
                    </a:lnTo>
                    <a:lnTo>
                      <a:pt x="41" y="336"/>
                    </a:lnTo>
                    <a:lnTo>
                      <a:pt x="37" y="336"/>
                    </a:lnTo>
                    <a:lnTo>
                      <a:pt x="37" y="335"/>
                    </a:lnTo>
                    <a:lnTo>
                      <a:pt x="34" y="335"/>
                    </a:lnTo>
                    <a:lnTo>
                      <a:pt x="34" y="333"/>
                    </a:lnTo>
                    <a:lnTo>
                      <a:pt x="30" y="333"/>
                    </a:lnTo>
                    <a:lnTo>
                      <a:pt x="29" y="330"/>
                    </a:lnTo>
                    <a:lnTo>
                      <a:pt x="25" y="330"/>
                    </a:lnTo>
                    <a:lnTo>
                      <a:pt x="25" y="328"/>
                    </a:lnTo>
                    <a:lnTo>
                      <a:pt x="22" y="328"/>
                    </a:lnTo>
                    <a:lnTo>
                      <a:pt x="20" y="325"/>
                    </a:lnTo>
                    <a:lnTo>
                      <a:pt x="17" y="325"/>
                    </a:lnTo>
                    <a:lnTo>
                      <a:pt x="17" y="324"/>
                    </a:lnTo>
                    <a:lnTo>
                      <a:pt x="13" y="324"/>
                    </a:lnTo>
                    <a:lnTo>
                      <a:pt x="13" y="322"/>
                    </a:lnTo>
                    <a:lnTo>
                      <a:pt x="10" y="322"/>
                    </a:lnTo>
                    <a:lnTo>
                      <a:pt x="8" y="319"/>
                    </a:lnTo>
                    <a:lnTo>
                      <a:pt x="5" y="319"/>
                    </a:lnTo>
                    <a:lnTo>
                      <a:pt x="5" y="317"/>
                    </a:lnTo>
                    <a:lnTo>
                      <a:pt x="1" y="317"/>
                    </a:lnTo>
                    <a:lnTo>
                      <a:pt x="1" y="316"/>
                    </a:lnTo>
                    <a:lnTo>
                      <a:pt x="0" y="316"/>
                    </a:lnTo>
                    <a:lnTo>
                      <a:pt x="0" y="104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707" name="Freeform 707"/>
              <p:cNvSpPr>
                <a:spLocks/>
              </p:cNvSpPr>
              <p:nvPr/>
            </p:nvSpPr>
            <p:spPr bwMode="auto">
              <a:xfrm>
                <a:off x="3223" y="1975"/>
                <a:ext cx="102" cy="94"/>
              </a:xfrm>
              <a:custGeom>
                <a:avLst/>
                <a:gdLst>
                  <a:gd name="T0" fmla="*/ 100 w 102"/>
                  <a:gd name="T1" fmla="*/ 0 h 94"/>
                  <a:gd name="T2" fmla="*/ 100 w 102"/>
                  <a:gd name="T3" fmla="*/ 1 h 94"/>
                  <a:gd name="T4" fmla="*/ 94 w 102"/>
                  <a:gd name="T5" fmla="*/ 3 h 94"/>
                  <a:gd name="T6" fmla="*/ 94 w 102"/>
                  <a:gd name="T7" fmla="*/ 5 h 94"/>
                  <a:gd name="T8" fmla="*/ 80 w 102"/>
                  <a:gd name="T9" fmla="*/ 12 h 94"/>
                  <a:gd name="T10" fmla="*/ 80 w 102"/>
                  <a:gd name="T11" fmla="*/ 14 h 94"/>
                  <a:gd name="T12" fmla="*/ 0 w 102"/>
                  <a:gd name="T13" fmla="*/ 87 h 94"/>
                  <a:gd name="T14" fmla="*/ 0 w 102"/>
                  <a:gd name="T15" fmla="*/ 94 h 94"/>
                  <a:gd name="T16" fmla="*/ 102 w 102"/>
                  <a:gd name="T17" fmla="*/ 0 h 94"/>
                  <a:gd name="T18" fmla="*/ 100 w 102"/>
                  <a:gd name="T19" fmla="*/ 0 h 94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02"/>
                  <a:gd name="T31" fmla="*/ 0 h 94"/>
                  <a:gd name="T32" fmla="*/ 102 w 102"/>
                  <a:gd name="T33" fmla="*/ 94 h 94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02" h="94">
                    <a:moveTo>
                      <a:pt x="100" y="0"/>
                    </a:moveTo>
                    <a:lnTo>
                      <a:pt x="100" y="1"/>
                    </a:lnTo>
                    <a:lnTo>
                      <a:pt x="94" y="3"/>
                    </a:lnTo>
                    <a:lnTo>
                      <a:pt x="94" y="5"/>
                    </a:lnTo>
                    <a:lnTo>
                      <a:pt x="80" y="12"/>
                    </a:lnTo>
                    <a:lnTo>
                      <a:pt x="80" y="14"/>
                    </a:lnTo>
                    <a:lnTo>
                      <a:pt x="0" y="87"/>
                    </a:lnTo>
                    <a:lnTo>
                      <a:pt x="0" y="94"/>
                    </a:lnTo>
                    <a:lnTo>
                      <a:pt x="102" y="0"/>
                    </a:lnTo>
                    <a:lnTo>
                      <a:pt x="10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708" name="Freeform 708"/>
              <p:cNvSpPr>
                <a:spLocks/>
              </p:cNvSpPr>
              <p:nvPr/>
            </p:nvSpPr>
            <p:spPr bwMode="auto">
              <a:xfrm>
                <a:off x="3223" y="1926"/>
                <a:ext cx="203" cy="191"/>
              </a:xfrm>
              <a:custGeom>
                <a:avLst/>
                <a:gdLst>
                  <a:gd name="T0" fmla="*/ 198 w 203"/>
                  <a:gd name="T1" fmla="*/ 0 h 191"/>
                  <a:gd name="T2" fmla="*/ 198 w 203"/>
                  <a:gd name="T3" fmla="*/ 1 h 191"/>
                  <a:gd name="T4" fmla="*/ 0 w 203"/>
                  <a:gd name="T5" fmla="*/ 183 h 191"/>
                  <a:gd name="T6" fmla="*/ 0 w 203"/>
                  <a:gd name="T7" fmla="*/ 191 h 191"/>
                  <a:gd name="T8" fmla="*/ 203 w 203"/>
                  <a:gd name="T9" fmla="*/ 5 h 191"/>
                  <a:gd name="T10" fmla="*/ 203 w 203"/>
                  <a:gd name="T11" fmla="*/ 1 h 191"/>
                  <a:gd name="T12" fmla="*/ 199 w 203"/>
                  <a:gd name="T13" fmla="*/ 1 h 191"/>
                  <a:gd name="T14" fmla="*/ 199 w 203"/>
                  <a:gd name="T15" fmla="*/ 0 h 191"/>
                  <a:gd name="T16" fmla="*/ 198 w 203"/>
                  <a:gd name="T17" fmla="*/ 0 h 191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03"/>
                  <a:gd name="T28" fmla="*/ 0 h 191"/>
                  <a:gd name="T29" fmla="*/ 203 w 203"/>
                  <a:gd name="T30" fmla="*/ 191 h 191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03" h="191">
                    <a:moveTo>
                      <a:pt x="198" y="0"/>
                    </a:moveTo>
                    <a:lnTo>
                      <a:pt x="198" y="1"/>
                    </a:lnTo>
                    <a:lnTo>
                      <a:pt x="0" y="183"/>
                    </a:lnTo>
                    <a:lnTo>
                      <a:pt x="0" y="191"/>
                    </a:lnTo>
                    <a:lnTo>
                      <a:pt x="203" y="5"/>
                    </a:lnTo>
                    <a:lnTo>
                      <a:pt x="203" y="1"/>
                    </a:lnTo>
                    <a:lnTo>
                      <a:pt x="199" y="1"/>
                    </a:lnTo>
                    <a:lnTo>
                      <a:pt x="199" y="0"/>
                    </a:lnTo>
                    <a:lnTo>
                      <a:pt x="198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709" name="Freeform 709"/>
              <p:cNvSpPr>
                <a:spLocks/>
              </p:cNvSpPr>
              <p:nvPr/>
            </p:nvSpPr>
            <p:spPr bwMode="auto">
              <a:xfrm>
                <a:off x="3223" y="1943"/>
                <a:ext cx="235" cy="221"/>
              </a:xfrm>
              <a:custGeom>
                <a:avLst/>
                <a:gdLst>
                  <a:gd name="T0" fmla="*/ 0 w 235"/>
                  <a:gd name="T1" fmla="*/ 213 h 221"/>
                  <a:gd name="T2" fmla="*/ 232 w 235"/>
                  <a:gd name="T3" fmla="*/ 0 h 221"/>
                  <a:gd name="T4" fmla="*/ 232 w 235"/>
                  <a:gd name="T5" fmla="*/ 2 h 221"/>
                  <a:gd name="T6" fmla="*/ 235 w 235"/>
                  <a:gd name="T7" fmla="*/ 2 h 221"/>
                  <a:gd name="T8" fmla="*/ 235 w 235"/>
                  <a:gd name="T9" fmla="*/ 5 h 221"/>
                  <a:gd name="T10" fmla="*/ 0 w 235"/>
                  <a:gd name="T11" fmla="*/ 221 h 221"/>
                  <a:gd name="T12" fmla="*/ 0 w 235"/>
                  <a:gd name="T13" fmla="*/ 213 h 22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35"/>
                  <a:gd name="T22" fmla="*/ 0 h 221"/>
                  <a:gd name="T23" fmla="*/ 235 w 235"/>
                  <a:gd name="T24" fmla="*/ 221 h 22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35" h="221">
                    <a:moveTo>
                      <a:pt x="0" y="213"/>
                    </a:moveTo>
                    <a:lnTo>
                      <a:pt x="232" y="0"/>
                    </a:lnTo>
                    <a:lnTo>
                      <a:pt x="232" y="2"/>
                    </a:lnTo>
                    <a:lnTo>
                      <a:pt x="235" y="2"/>
                    </a:lnTo>
                    <a:lnTo>
                      <a:pt x="235" y="5"/>
                    </a:lnTo>
                    <a:lnTo>
                      <a:pt x="0" y="221"/>
                    </a:lnTo>
                    <a:lnTo>
                      <a:pt x="0" y="213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710" name="Freeform 710"/>
              <p:cNvSpPr>
                <a:spLocks/>
              </p:cNvSpPr>
              <p:nvPr/>
            </p:nvSpPr>
            <p:spPr bwMode="auto">
              <a:xfrm>
                <a:off x="3223" y="1961"/>
                <a:ext cx="268" cy="249"/>
              </a:xfrm>
              <a:custGeom>
                <a:avLst/>
                <a:gdLst>
                  <a:gd name="T0" fmla="*/ 261 w 268"/>
                  <a:gd name="T1" fmla="*/ 0 h 249"/>
                  <a:gd name="T2" fmla="*/ 261 w 268"/>
                  <a:gd name="T3" fmla="*/ 1 h 249"/>
                  <a:gd name="T4" fmla="*/ 0 w 268"/>
                  <a:gd name="T5" fmla="*/ 241 h 249"/>
                  <a:gd name="T6" fmla="*/ 0 w 268"/>
                  <a:gd name="T7" fmla="*/ 249 h 249"/>
                  <a:gd name="T8" fmla="*/ 268 w 268"/>
                  <a:gd name="T9" fmla="*/ 1 h 249"/>
                  <a:gd name="T10" fmla="*/ 264 w 268"/>
                  <a:gd name="T11" fmla="*/ 1 h 249"/>
                  <a:gd name="T12" fmla="*/ 264 w 268"/>
                  <a:gd name="T13" fmla="*/ 0 h 249"/>
                  <a:gd name="T14" fmla="*/ 261 w 268"/>
                  <a:gd name="T15" fmla="*/ 0 h 249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68"/>
                  <a:gd name="T25" fmla="*/ 0 h 249"/>
                  <a:gd name="T26" fmla="*/ 268 w 268"/>
                  <a:gd name="T27" fmla="*/ 249 h 249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68" h="249">
                    <a:moveTo>
                      <a:pt x="261" y="0"/>
                    </a:moveTo>
                    <a:lnTo>
                      <a:pt x="261" y="1"/>
                    </a:lnTo>
                    <a:lnTo>
                      <a:pt x="0" y="241"/>
                    </a:lnTo>
                    <a:lnTo>
                      <a:pt x="0" y="249"/>
                    </a:lnTo>
                    <a:lnTo>
                      <a:pt x="268" y="1"/>
                    </a:lnTo>
                    <a:lnTo>
                      <a:pt x="264" y="1"/>
                    </a:lnTo>
                    <a:lnTo>
                      <a:pt x="264" y="0"/>
                    </a:lnTo>
                    <a:lnTo>
                      <a:pt x="261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711" name="Freeform 711"/>
              <p:cNvSpPr>
                <a:spLocks/>
              </p:cNvSpPr>
              <p:nvPr/>
            </p:nvSpPr>
            <p:spPr bwMode="auto">
              <a:xfrm>
                <a:off x="3229" y="1978"/>
                <a:ext cx="293" cy="268"/>
              </a:xfrm>
              <a:custGeom>
                <a:avLst/>
                <a:gdLst>
                  <a:gd name="T0" fmla="*/ 286 w 293"/>
                  <a:gd name="T1" fmla="*/ 0 h 268"/>
                  <a:gd name="T2" fmla="*/ 286 w 293"/>
                  <a:gd name="T3" fmla="*/ 2 h 268"/>
                  <a:gd name="T4" fmla="*/ 0 w 293"/>
                  <a:gd name="T5" fmla="*/ 263 h 268"/>
                  <a:gd name="T6" fmla="*/ 4 w 293"/>
                  <a:gd name="T7" fmla="*/ 268 h 268"/>
                  <a:gd name="T8" fmla="*/ 293 w 293"/>
                  <a:gd name="T9" fmla="*/ 3 h 268"/>
                  <a:gd name="T10" fmla="*/ 291 w 293"/>
                  <a:gd name="T11" fmla="*/ 0 h 268"/>
                  <a:gd name="T12" fmla="*/ 286 w 293"/>
                  <a:gd name="T13" fmla="*/ 0 h 2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93"/>
                  <a:gd name="T22" fmla="*/ 0 h 268"/>
                  <a:gd name="T23" fmla="*/ 293 w 293"/>
                  <a:gd name="T24" fmla="*/ 268 h 2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93" h="268">
                    <a:moveTo>
                      <a:pt x="286" y="0"/>
                    </a:moveTo>
                    <a:lnTo>
                      <a:pt x="286" y="2"/>
                    </a:lnTo>
                    <a:lnTo>
                      <a:pt x="0" y="263"/>
                    </a:lnTo>
                    <a:lnTo>
                      <a:pt x="4" y="268"/>
                    </a:lnTo>
                    <a:lnTo>
                      <a:pt x="293" y="3"/>
                    </a:lnTo>
                    <a:lnTo>
                      <a:pt x="291" y="0"/>
                    </a:lnTo>
                    <a:lnTo>
                      <a:pt x="286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712" name="Freeform 712"/>
              <p:cNvSpPr>
                <a:spLocks/>
              </p:cNvSpPr>
              <p:nvPr/>
            </p:nvSpPr>
            <p:spPr bwMode="auto">
              <a:xfrm>
                <a:off x="3262" y="1995"/>
                <a:ext cx="292" cy="268"/>
              </a:xfrm>
              <a:custGeom>
                <a:avLst/>
                <a:gdLst>
                  <a:gd name="T0" fmla="*/ 285 w 292"/>
                  <a:gd name="T1" fmla="*/ 0 h 268"/>
                  <a:gd name="T2" fmla="*/ 285 w 292"/>
                  <a:gd name="T3" fmla="*/ 2 h 268"/>
                  <a:gd name="T4" fmla="*/ 0 w 292"/>
                  <a:gd name="T5" fmla="*/ 264 h 268"/>
                  <a:gd name="T6" fmla="*/ 3 w 292"/>
                  <a:gd name="T7" fmla="*/ 268 h 268"/>
                  <a:gd name="T8" fmla="*/ 292 w 292"/>
                  <a:gd name="T9" fmla="*/ 3 h 268"/>
                  <a:gd name="T10" fmla="*/ 290 w 292"/>
                  <a:gd name="T11" fmla="*/ 0 h 268"/>
                  <a:gd name="T12" fmla="*/ 285 w 292"/>
                  <a:gd name="T13" fmla="*/ 0 h 2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92"/>
                  <a:gd name="T22" fmla="*/ 0 h 268"/>
                  <a:gd name="T23" fmla="*/ 292 w 292"/>
                  <a:gd name="T24" fmla="*/ 268 h 2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92" h="268">
                    <a:moveTo>
                      <a:pt x="285" y="0"/>
                    </a:moveTo>
                    <a:lnTo>
                      <a:pt x="285" y="2"/>
                    </a:lnTo>
                    <a:lnTo>
                      <a:pt x="0" y="264"/>
                    </a:lnTo>
                    <a:lnTo>
                      <a:pt x="3" y="268"/>
                    </a:lnTo>
                    <a:lnTo>
                      <a:pt x="292" y="3"/>
                    </a:lnTo>
                    <a:lnTo>
                      <a:pt x="290" y="0"/>
                    </a:lnTo>
                    <a:lnTo>
                      <a:pt x="285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713" name="Freeform 713"/>
              <p:cNvSpPr>
                <a:spLocks/>
              </p:cNvSpPr>
              <p:nvPr/>
            </p:nvSpPr>
            <p:spPr bwMode="auto">
              <a:xfrm>
                <a:off x="3294" y="2013"/>
                <a:ext cx="293" cy="268"/>
              </a:xfrm>
              <a:custGeom>
                <a:avLst/>
                <a:gdLst>
                  <a:gd name="T0" fmla="*/ 286 w 293"/>
                  <a:gd name="T1" fmla="*/ 0 h 268"/>
                  <a:gd name="T2" fmla="*/ 286 w 293"/>
                  <a:gd name="T3" fmla="*/ 1 h 268"/>
                  <a:gd name="T4" fmla="*/ 0 w 293"/>
                  <a:gd name="T5" fmla="*/ 263 h 268"/>
                  <a:gd name="T6" fmla="*/ 0 w 293"/>
                  <a:gd name="T7" fmla="*/ 266 h 268"/>
                  <a:gd name="T8" fmla="*/ 4 w 293"/>
                  <a:gd name="T9" fmla="*/ 266 h 268"/>
                  <a:gd name="T10" fmla="*/ 4 w 293"/>
                  <a:gd name="T11" fmla="*/ 268 h 268"/>
                  <a:gd name="T12" fmla="*/ 293 w 293"/>
                  <a:gd name="T13" fmla="*/ 3 h 268"/>
                  <a:gd name="T14" fmla="*/ 291 w 293"/>
                  <a:gd name="T15" fmla="*/ 0 h 268"/>
                  <a:gd name="T16" fmla="*/ 286 w 293"/>
                  <a:gd name="T17" fmla="*/ 0 h 26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3"/>
                  <a:gd name="T28" fmla="*/ 0 h 268"/>
                  <a:gd name="T29" fmla="*/ 293 w 293"/>
                  <a:gd name="T30" fmla="*/ 268 h 26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3" h="268">
                    <a:moveTo>
                      <a:pt x="286" y="0"/>
                    </a:moveTo>
                    <a:lnTo>
                      <a:pt x="286" y="1"/>
                    </a:lnTo>
                    <a:lnTo>
                      <a:pt x="0" y="263"/>
                    </a:lnTo>
                    <a:lnTo>
                      <a:pt x="0" y="266"/>
                    </a:lnTo>
                    <a:lnTo>
                      <a:pt x="4" y="266"/>
                    </a:lnTo>
                    <a:lnTo>
                      <a:pt x="4" y="268"/>
                    </a:lnTo>
                    <a:lnTo>
                      <a:pt x="293" y="3"/>
                    </a:lnTo>
                    <a:lnTo>
                      <a:pt x="291" y="0"/>
                    </a:lnTo>
                    <a:lnTo>
                      <a:pt x="286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714" name="Freeform 714"/>
              <p:cNvSpPr>
                <a:spLocks/>
              </p:cNvSpPr>
              <p:nvPr/>
            </p:nvSpPr>
            <p:spPr bwMode="auto">
              <a:xfrm>
                <a:off x="3327" y="2028"/>
                <a:ext cx="289" cy="270"/>
              </a:xfrm>
              <a:custGeom>
                <a:avLst/>
                <a:gdLst>
                  <a:gd name="T0" fmla="*/ 287 w 289"/>
                  <a:gd name="T1" fmla="*/ 0 h 270"/>
                  <a:gd name="T2" fmla="*/ 287 w 289"/>
                  <a:gd name="T3" fmla="*/ 2 h 270"/>
                  <a:gd name="T4" fmla="*/ 0 w 289"/>
                  <a:gd name="T5" fmla="*/ 265 h 270"/>
                  <a:gd name="T6" fmla="*/ 0 w 289"/>
                  <a:gd name="T7" fmla="*/ 269 h 270"/>
                  <a:gd name="T8" fmla="*/ 3 w 289"/>
                  <a:gd name="T9" fmla="*/ 269 h 270"/>
                  <a:gd name="T10" fmla="*/ 3 w 289"/>
                  <a:gd name="T11" fmla="*/ 270 h 270"/>
                  <a:gd name="T12" fmla="*/ 289 w 289"/>
                  <a:gd name="T13" fmla="*/ 8 h 270"/>
                  <a:gd name="T14" fmla="*/ 289 w 289"/>
                  <a:gd name="T15" fmla="*/ 0 h 270"/>
                  <a:gd name="T16" fmla="*/ 287 w 289"/>
                  <a:gd name="T17" fmla="*/ 0 h 27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89"/>
                  <a:gd name="T28" fmla="*/ 0 h 270"/>
                  <a:gd name="T29" fmla="*/ 289 w 289"/>
                  <a:gd name="T30" fmla="*/ 270 h 27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89" h="270">
                    <a:moveTo>
                      <a:pt x="287" y="0"/>
                    </a:moveTo>
                    <a:lnTo>
                      <a:pt x="287" y="2"/>
                    </a:lnTo>
                    <a:lnTo>
                      <a:pt x="0" y="265"/>
                    </a:lnTo>
                    <a:lnTo>
                      <a:pt x="0" y="269"/>
                    </a:lnTo>
                    <a:lnTo>
                      <a:pt x="3" y="269"/>
                    </a:lnTo>
                    <a:lnTo>
                      <a:pt x="3" y="270"/>
                    </a:lnTo>
                    <a:lnTo>
                      <a:pt x="289" y="8"/>
                    </a:lnTo>
                    <a:lnTo>
                      <a:pt x="289" y="0"/>
                    </a:lnTo>
                    <a:lnTo>
                      <a:pt x="287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715" name="Freeform 715"/>
              <p:cNvSpPr>
                <a:spLocks/>
              </p:cNvSpPr>
              <p:nvPr/>
            </p:nvSpPr>
            <p:spPr bwMode="auto">
              <a:xfrm>
                <a:off x="3359" y="2076"/>
                <a:ext cx="257" cy="239"/>
              </a:xfrm>
              <a:custGeom>
                <a:avLst/>
                <a:gdLst>
                  <a:gd name="T0" fmla="*/ 255 w 257"/>
                  <a:gd name="T1" fmla="*/ 0 h 239"/>
                  <a:gd name="T2" fmla="*/ 255 w 257"/>
                  <a:gd name="T3" fmla="*/ 1 h 239"/>
                  <a:gd name="T4" fmla="*/ 0 w 257"/>
                  <a:gd name="T5" fmla="*/ 235 h 239"/>
                  <a:gd name="T6" fmla="*/ 0 w 257"/>
                  <a:gd name="T7" fmla="*/ 238 h 239"/>
                  <a:gd name="T8" fmla="*/ 4 w 257"/>
                  <a:gd name="T9" fmla="*/ 238 h 239"/>
                  <a:gd name="T10" fmla="*/ 4 w 257"/>
                  <a:gd name="T11" fmla="*/ 239 h 239"/>
                  <a:gd name="T12" fmla="*/ 257 w 257"/>
                  <a:gd name="T13" fmla="*/ 8 h 239"/>
                  <a:gd name="T14" fmla="*/ 257 w 257"/>
                  <a:gd name="T15" fmla="*/ 0 h 239"/>
                  <a:gd name="T16" fmla="*/ 255 w 257"/>
                  <a:gd name="T17" fmla="*/ 0 h 23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57"/>
                  <a:gd name="T28" fmla="*/ 0 h 239"/>
                  <a:gd name="T29" fmla="*/ 257 w 257"/>
                  <a:gd name="T30" fmla="*/ 239 h 239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57" h="239">
                    <a:moveTo>
                      <a:pt x="255" y="0"/>
                    </a:moveTo>
                    <a:lnTo>
                      <a:pt x="255" y="1"/>
                    </a:lnTo>
                    <a:lnTo>
                      <a:pt x="0" y="235"/>
                    </a:lnTo>
                    <a:lnTo>
                      <a:pt x="0" y="238"/>
                    </a:lnTo>
                    <a:lnTo>
                      <a:pt x="4" y="238"/>
                    </a:lnTo>
                    <a:lnTo>
                      <a:pt x="4" y="239"/>
                    </a:lnTo>
                    <a:lnTo>
                      <a:pt x="257" y="8"/>
                    </a:lnTo>
                    <a:lnTo>
                      <a:pt x="257" y="0"/>
                    </a:lnTo>
                    <a:lnTo>
                      <a:pt x="255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716" name="Freeform 716"/>
              <p:cNvSpPr>
                <a:spLocks/>
              </p:cNvSpPr>
              <p:nvPr/>
            </p:nvSpPr>
            <p:spPr bwMode="auto">
              <a:xfrm>
                <a:off x="3390" y="2121"/>
                <a:ext cx="226" cy="210"/>
              </a:xfrm>
              <a:custGeom>
                <a:avLst/>
                <a:gdLst>
                  <a:gd name="T0" fmla="*/ 224 w 226"/>
                  <a:gd name="T1" fmla="*/ 0 h 210"/>
                  <a:gd name="T2" fmla="*/ 224 w 226"/>
                  <a:gd name="T3" fmla="*/ 2 h 210"/>
                  <a:gd name="T4" fmla="*/ 0 w 226"/>
                  <a:gd name="T5" fmla="*/ 207 h 210"/>
                  <a:gd name="T6" fmla="*/ 2 w 226"/>
                  <a:gd name="T7" fmla="*/ 210 h 210"/>
                  <a:gd name="T8" fmla="*/ 7 w 226"/>
                  <a:gd name="T9" fmla="*/ 210 h 210"/>
                  <a:gd name="T10" fmla="*/ 7 w 226"/>
                  <a:gd name="T11" fmla="*/ 209 h 210"/>
                  <a:gd name="T12" fmla="*/ 226 w 226"/>
                  <a:gd name="T13" fmla="*/ 8 h 210"/>
                  <a:gd name="T14" fmla="*/ 226 w 226"/>
                  <a:gd name="T15" fmla="*/ 0 h 210"/>
                  <a:gd name="T16" fmla="*/ 224 w 226"/>
                  <a:gd name="T17" fmla="*/ 0 h 21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26"/>
                  <a:gd name="T28" fmla="*/ 0 h 210"/>
                  <a:gd name="T29" fmla="*/ 226 w 226"/>
                  <a:gd name="T30" fmla="*/ 210 h 21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26" h="210">
                    <a:moveTo>
                      <a:pt x="224" y="0"/>
                    </a:moveTo>
                    <a:lnTo>
                      <a:pt x="224" y="2"/>
                    </a:lnTo>
                    <a:lnTo>
                      <a:pt x="0" y="207"/>
                    </a:lnTo>
                    <a:lnTo>
                      <a:pt x="2" y="210"/>
                    </a:lnTo>
                    <a:lnTo>
                      <a:pt x="7" y="210"/>
                    </a:lnTo>
                    <a:lnTo>
                      <a:pt x="7" y="209"/>
                    </a:lnTo>
                    <a:lnTo>
                      <a:pt x="226" y="8"/>
                    </a:lnTo>
                    <a:lnTo>
                      <a:pt x="226" y="0"/>
                    </a:lnTo>
                    <a:lnTo>
                      <a:pt x="224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717" name="Freeform 717"/>
              <p:cNvSpPr>
                <a:spLocks/>
              </p:cNvSpPr>
              <p:nvPr/>
            </p:nvSpPr>
            <p:spPr bwMode="auto">
              <a:xfrm>
                <a:off x="3431" y="2167"/>
                <a:ext cx="185" cy="171"/>
              </a:xfrm>
              <a:custGeom>
                <a:avLst/>
                <a:gdLst>
                  <a:gd name="T0" fmla="*/ 183 w 185"/>
                  <a:gd name="T1" fmla="*/ 0 h 171"/>
                  <a:gd name="T2" fmla="*/ 183 w 185"/>
                  <a:gd name="T3" fmla="*/ 2 h 171"/>
                  <a:gd name="T4" fmla="*/ 0 w 185"/>
                  <a:gd name="T5" fmla="*/ 171 h 171"/>
                  <a:gd name="T6" fmla="*/ 10 w 185"/>
                  <a:gd name="T7" fmla="*/ 166 h 171"/>
                  <a:gd name="T8" fmla="*/ 10 w 185"/>
                  <a:gd name="T9" fmla="*/ 164 h 171"/>
                  <a:gd name="T10" fmla="*/ 17 w 185"/>
                  <a:gd name="T11" fmla="*/ 163 h 171"/>
                  <a:gd name="T12" fmla="*/ 17 w 185"/>
                  <a:gd name="T13" fmla="*/ 161 h 171"/>
                  <a:gd name="T14" fmla="*/ 185 w 185"/>
                  <a:gd name="T15" fmla="*/ 8 h 171"/>
                  <a:gd name="T16" fmla="*/ 185 w 185"/>
                  <a:gd name="T17" fmla="*/ 0 h 171"/>
                  <a:gd name="T18" fmla="*/ 183 w 185"/>
                  <a:gd name="T19" fmla="*/ 0 h 171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85"/>
                  <a:gd name="T31" fmla="*/ 0 h 171"/>
                  <a:gd name="T32" fmla="*/ 185 w 185"/>
                  <a:gd name="T33" fmla="*/ 171 h 171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85" h="171">
                    <a:moveTo>
                      <a:pt x="183" y="0"/>
                    </a:moveTo>
                    <a:lnTo>
                      <a:pt x="183" y="2"/>
                    </a:lnTo>
                    <a:lnTo>
                      <a:pt x="0" y="171"/>
                    </a:lnTo>
                    <a:lnTo>
                      <a:pt x="10" y="166"/>
                    </a:lnTo>
                    <a:lnTo>
                      <a:pt x="10" y="164"/>
                    </a:lnTo>
                    <a:lnTo>
                      <a:pt x="17" y="163"/>
                    </a:lnTo>
                    <a:lnTo>
                      <a:pt x="17" y="161"/>
                    </a:lnTo>
                    <a:lnTo>
                      <a:pt x="185" y="8"/>
                    </a:lnTo>
                    <a:lnTo>
                      <a:pt x="185" y="0"/>
                    </a:lnTo>
                    <a:lnTo>
                      <a:pt x="183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718" name="Freeform 718"/>
              <p:cNvSpPr>
                <a:spLocks/>
              </p:cNvSpPr>
              <p:nvPr/>
            </p:nvSpPr>
            <p:spPr bwMode="auto">
              <a:xfrm>
                <a:off x="3552" y="2215"/>
                <a:ext cx="64" cy="58"/>
              </a:xfrm>
              <a:custGeom>
                <a:avLst/>
                <a:gdLst>
                  <a:gd name="T0" fmla="*/ 62 w 64"/>
                  <a:gd name="T1" fmla="*/ 0 h 58"/>
                  <a:gd name="T2" fmla="*/ 62 w 64"/>
                  <a:gd name="T3" fmla="*/ 1 h 58"/>
                  <a:gd name="T4" fmla="*/ 0 w 64"/>
                  <a:gd name="T5" fmla="*/ 58 h 58"/>
                  <a:gd name="T6" fmla="*/ 11 w 64"/>
                  <a:gd name="T7" fmla="*/ 53 h 58"/>
                  <a:gd name="T8" fmla="*/ 11 w 64"/>
                  <a:gd name="T9" fmla="*/ 52 h 58"/>
                  <a:gd name="T10" fmla="*/ 17 w 64"/>
                  <a:gd name="T11" fmla="*/ 50 h 58"/>
                  <a:gd name="T12" fmla="*/ 17 w 64"/>
                  <a:gd name="T13" fmla="*/ 48 h 58"/>
                  <a:gd name="T14" fmla="*/ 64 w 64"/>
                  <a:gd name="T15" fmla="*/ 7 h 58"/>
                  <a:gd name="T16" fmla="*/ 64 w 64"/>
                  <a:gd name="T17" fmla="*/ 0 h 58"/>
                  <a:gd name="T18" fmla="*/ 62 w 64"/>
                  <a:gd name="T19" fmla="*/ 0 h 58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64"/>
                  <a:gd name="T31" fmla="*/ 0 h 58"/>
                  <a:gd name="T32" fmla="*/ 64 w 64"/>
                  <a:gd name="T33" fmla="*/ 58 h 58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64" h="58">
                    <a:moveTo>
                      <a:pt x="62" y="0"/>
                    </a:moveTo>
                    <a:lnTo>
                      <a:pt x="62" y="1"/>
                    </a:lnTo>
                    <a:lnTo>
                      <a:pt x="0" y="58"/>
                    </a:lnTo>
                    <a:lnTo>
                      <a:pt x="11" y="53"/>
                    </a:lnTo>
                    <a:lnTo>
                      <a:pt x="11" y="52"/>
                    </a:lnTo>
                    <a:lnTo>
                      <a:pt x="17" y="50"/>
                    </a:lnTo>
                    <a:lnTo>
                      <a:pt x="17" y="48"/>
                    </a:lnTo>
                    <a:lnTo>
                      <a:pt x="64" y="7"/>
                    </a:lnTo>
                    <a:lnTo>
                      <a:pt x="64" y="0"/>
                    </a:lnTo>
                    <a:lnTo>
                      <a:pt x="62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719" name="Freeform 719"/>
              <p:cNvSpPr>
                <a:spLocks/>
              </p:cNvSpPr>
              <p:nvPr/>
            </p:nvSpPr>
            <p:spPr bwMode="auto">
              <a:xfrm>
                <a:off x="3513" y="1975"/>
                <a:ext cx="103" cy="94"/>
              </a:xfrm>
              <a:custGeom>
                <a:avLst/>
                <a:gdLst>
                  <a:gd name="T0" fmla="*/ 0 w 103"/>
                  <a:gd name="T1" fmla="*/ 0 h 94"/>
                  <a:gd name="T2" fmla="*/ 103 w 103"/>
                  <a:gd name="T3" fmla="*/ 94 h 94"/>
                  <a:gd name="T4" fmla="*/ 103 w 103"/>
                  <a:gd name="T5" fmla="*/ 87 h 94"/>
                  <a:gd name="T6" fmla="*/ 101 w 103"/>
                  <a:gd name="T7" fmla="*/ 87 h 94"/>
                  <a:gd name="T8" fmla="*/ 19 w 103"/>
                  <a:gd name="T9" fmla="*/ 9 h 94"/>
                  <a:gd name="T10" fmla="*/ 15 w 103"/>
                  <a:gd name="T11" fmla="*/ 9 h 94"/>
                  <a:gd name="T12" fmla="*/ 14 w 103"/>
                  <a:gd name="T13" fmla="*/ 6 h 94"/>
                  <a:gd name="T14" fmla="*/ 10 w 103"/>
                  <a:gd name="T15" fmla="*/ 6 h 94"/>
                  <a:gd name="T16" fmla="*/ 10 w 103"/>
                  <a:gd name="T17" fmla="*/ 5 h 94"/>
                  <a:gd name="T18" fmla="*/ 7 w 103"/>
                  <a:gd name="T19" fmla="*/ 5 h 94"/>
                  <a:gd name="T20" fmla="*/ 7 w 103"/>
                  <a:gd name="T21" fmla="*/ 3 h 94"/>
                  <a:gd name="T22" fmla="*/ 3 w 103"/>
                  <a:gd name="T23" fmla="*/ 3 h 94"/>
                  <a:gd name="T24" fmla="*/ 2 w 103"/>
                  <a:gd name="T25" fmla="*/ 0 h 94"/>
                  <a:gd name="T26" fmla="*/ 0 w 103"/>
                  <a:gd name="T27" fmla="*/ 0 h 94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103"/>
                  <a:gd name="T43" fmla="*/ 0 h 94"/>
                  <a:gd name="T44" fmla="*/ 103 w 103"/>
                  <a:gd name="T45" fmla="*/ 94 h 94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103" h="94">
                    <a:moveTo>
                      <a:pt x="0" y="0"/>
                    </a:moveTo>
                    <a:lnTo>
                      <a:pt x="103" y="94"/>
                    </a:lnTo>
                    <a:lnTo>
                      <a:pt x="103" y="87"/>
                    </a:lnTo>
                    <a:lnTo>
                      <a:pt x="101" y="87"/>
                    </a:lnTo>
                    <a:lnTo>
                      <a:pt x="19" y="9"/>
                    </a:lnTo>
                    <a:lnTo>
                      <a:pt x="15" y="9"/>
                    </a:lnTo>
                    <a:lnTo>
                      <a:pt x="14" y="6"/>
                    </a:lnTo>
                    <a:lnTo>
                      <a:pt x="10" y="6"/>
                    </a:lnTo>
                    <a:lnTo>
                      <a:pt x="10" y="5"/>
                    </a:lnTo>
                    <a:lnTo>
                      <a:pt x="7" y="5"/>
                    </a:lnTo>
                    <a:lnTo>
                      <a:pt x="7" y="3"/>
                    </a:lnTo>
                    <a:lnTo>
                      <a:pt x="3" y="3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720" name="Freeform 720"/>
              <p:cNvSpPr>
                <a:spLocks/>
              </p:cNvSpPr>
              <p:nvPr/>
            </p:nvSpPr>
            <p:spPr bwMode="auto">
              <a:xfrm>
                <a:off x="3411" y="1926"/>
                <a:ext cx="205" cy="191"/>
              </a:xfrm>
              <a:custGeom>
                <a:avLst/>
                <a:gdLst>
                  <a:gd name="T0" fmla="*/ 3 w 205"/>
                  <a:gd name="T1" fmla="*/ 0 h 191"/>
                  <a:gd name="T2" fmla="*/ 3 w 205"/>
                  <a:gd name="T3" fmla="*/ 1 h 191"/>
                  <a:gd name="T4" fmla="*/ 0 w 205"/>
                  <a:gd name="T5" fmla="*/ 1 h 191"/>
                  <a:gd name="T6" fmla="*/ 205 w 205"/>
                  <a:gd name="T7" fmla="*/ 191 h 191"/>
                  <a:gd name="T8" fmla="*/ 205 w 205"/>
                  <a:gd name="T9" fmla="*/ 183 h 191"/>
                  <a:gd name="T10" fmla="*/ 203 w 205"/>
                  <a:gd name="T11" fmla="*/ 183 h 191"/>
                  <a:gd name="T12" fmla="*/ 6 w 205"/>
                  <a:gd name="T13" fmla="*/ 0 h 191"/>
                  <a:gd name="T14" fmla="*/ 3 w 205"/>
                  <a:gd name="T15" fmla="*/ 0 h 191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05"/>
                  <a:gd name="T25" fmla="*/ 0 h 191"/>
                  <a:gd name="T26" fmla="*/ 205 w 205"/>
                  <a:gd name="T27" fmla="*/ 191 h 191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05" h="191">
                    <a:moveTo>
                      <a:pt x="3" y="0"/>
                    </a:moveTo>
                    <a:lnTo>
                      <a:pt x="3" y="1"/>
                    </a:lnTo>
                    <a:lnTo>
                      <a:pt x="0" y="1"/>
                    </a:lnTo>
                    <a:lnTo>
                      <a:pt x="205" y="191"/>
                    </a:lnTo>
                    <a:lnTo>
                      <a:pt x="205" y="183"/>
                    </a:lnTo>
                    <a:lnTo>
                      <a:pt x="203" y="183"/>
                    </a:lnTo>
                    <a:lnTo>
                      <a:pt x="6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721" name="Freeform 721"/>
              <p:cNvSpPr>
                <a:spLocks/>
              </p:cNvSpPr>
              <p:nvPr/>
            </p:nvSpPr>
            <p:spPr bwMode="auto">
              <a:xfrm>
                <a:off x="3378" y="1943"/>
                <a:ext cx="238" cy="221"/>
              </a:xfrm>
              <a:custGeom>
                <a:avLst/>
                <a:gdLst>
                  <a:gd name="T0" fmla="*/ 3 w 238"/>
                  <a:gd name="T1" fmla="*/ 0 h 221"/>
                  <a:gd name="T2" fmla="*/ 3 w 238"/>
                  <a:gd name="T3" fmla="*/ 2 h 221"/>
                  <a:gd name="T4" fmla="*/ 0 w 238"/>
                  <a:gd name="T5" fmla="*/ 2 h 221"/>
                  <a:gd name="T6" fmla="*/ 238 w 238"/>
                  <a:gd name="T7" fmla="*/ 221 h 221"/>
                  <a:gd name="T8" fmla="*/ 238 w 238"/>
                  <a:gd name="T9" fmla="*/ 213 h 221"/>
                  <a:gd name="T10" fmla="*/ 236 w 238"/>
                  <a:gd name="T11" fmla="*/ 213 h 221"/>
                  <a:gd name="T12" fmla="*/ 7 w 238"/>
                  <a:gd name="T13" fmla="*/ 0 h 221"/>
                  <a:gd name="T14" fmla="*/ 3 w 238"/>
                  <a:gd name="T15" fmla="*/ 0 h 221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38"/>
                  <a:gd name="T25" fmla="*/ 0 h 221"/>
                  <a:gd name="T26" fmla="*/ 238 w 238"/>
                  <a:gd name="T27" fmla="*/ 221 h 221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38" h="221">
                    <a:moveTo>
                      <a:pt x="3" y="0"/>
                    </a:moveTo>
                    <a:lnTo>
                      <a:pt x="3" y="2"/>
                    </a:lnTo>
                    <a:lnTo>
                      <a:pt x="0" y="2"/>
                    </a:lnTo>
                    <a:lnTo>
                      <a:pt x="238" y="221"/>
                    </a:lnTo>
                    <a:lnTo>
                      <a:pt x="238" y="213"/>
                    </a:lnTo>
                    <a:lnTo>
                      <a:pt x="236" y="213"/>
                    </a:lnTo>
                    <a:lnTo>
                      <a:pt x="7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722" name="Freeform 722"/>
              <p:cNvSpPr>
                <a:spLocks/>
              </p:cNvSpPr>
              <p:nvPr/>
            </p:nvSpPr>
            <p:spPr bwMode="auto">
              <a:xfrm>
                <a:off x="3347" y="1961"/>
                <a:ext cx="269" cy="250"/>
              </a:xfrm>
              <a:custGeom>
                <a:avLst/>
                <a:gdLst>
                  <a:gd name="T0" fmla="*/ 2 w 269"/>
                  <a:gd name="T1" fmla="*/ 0 h 250"/>
                  <a:gd name="T2" fmla="*/ 0 w 269"/>
                  <a:gd name="T3" fmla="*/ 4 h 250"/>
                  <a:gd name="T4" fmla="*/ 2 w 269"/>
                  <a:gd name="T5" fmla="*/ 4 h 250"/>
                  <a:gd name="T6" fmla="*/ 269 w 269"/>
                  <a:gd name="T7" fmla="*/ 250 h 250"/>
                  <a:gd name="T8" fmla="*/ 269 w 269"/>
                  <a:gd name="T9" fmla="*/ 243 h 250"/>
                  <a:gd name="T10" fmla="*/ 267 w 269"/>
                  <a:gd name="T11" fmla="*/ 243 h 250"/>
                  <a:gd name="T12" fmla="*/ 5 w 269"/>
                  <a:gd name="T13" fmla="*/ 0 h 250"/>
                  <a:gd name="T14" fmla="*/ 2 w 269"/>
                  <a:gd name="T15" fmla="*/ 0 h 25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69"/>
                  <a:gd name="T25" fmla="*/ 0 h 250"/>
                  <a:gd name="T26" fmla="*/ 269 w 269"/>
                  <a:gd name="T27" fmla="*/ 250 h 25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69" h="250">
                    <a:moveTo>
                      <a:pt x="2" y="0"/>
                    </a:moveTo>
                    <a:lnTo>
                      <a:pt x="0" y="4"/>
                    </a:lnTo>
                    <a:lnTo>
                      <a:pt x="2" y="4"/>
                    </a:lnTo>
                    <a:lnTo>
                      <a:pt x="269" y="250"/>
                    </a:lnTo>
                    <a:lnTo>
                      <a:pt x="269" y="243"/>
                    </a:lnTo>
                    <a:lnTo>
                      <a:pt x="267" y="243"/>
                    </a:lnTo>
                    <a:lnTo>
                      <a:pt x="5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723" name="Freeform 723"/>
              <p:cNvSpPr>
                <a:spLocks/>
              </p:cNvSpPr>
              <p:nvPr/>
            </p:nvSpPr>
            <p:spPr bwMode="auto">
              <a:xfrm>
                <a:off x="3315" y="1978"/>
                <a:ext cx="292" cy="268"/>
              </a:xfrm>
              <a:custGeom>
                <a:avLst/>
                <a:gdLst>
                  <a:gd name="T0" fmla="*/ 2 w 292"/>
                  <a:gd name="T1" fmla="*/ 0 h 268"/>
                  <a:gd name="T2" fmla="*/ 2 w 292"/>
                  <a:gd name="T3" fmla="*/ 2 h 268"/>
                  <a:gd name="T4" fmla="*/ 0 w 292"/>
                  <a:gd name="T5" fmla="*/ 2 h 268"/>
                  <a:gd name="T6" fmla="*/ 287 w 292"/>
                  <a:gd name="T7" fmla="*/ 268 h 268"/>
                  <a:gd name="T8" fmla="*/ 290 w 292"/>
                  <a:gd name="T9" fmla="*/ 268 h 268"/>
                  <a:gd name="T10" fmla="*/ 292 w 292"/>
                  <a:gd name="T11" fmla="*/ 263 h 268"/>
                  <a:gd name="T12" fmla="*/ 290 w 292"/>
                  <a:gd name="T13" fmla="*/ 263 h 268"/>
                  <a:gd name="T14" fmla="*/ 7 w 292"/>
                  <a:gd name="T15" fmla="*/ 0 h 268"/>
                  <a:gd name="T16" fmla="*/ 2 w 292"/>
                  <a:gd name="T17" fmla="*/ 0 h 26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2"/>
                  <a:gd name="T28" fmla="*/ 0 h 268"/>
                  <a:gd name="T29" fmla="*/ 292 w 292"/>
                  <a:gd name="T30" fmla="*/ 268 h 26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2" h="268">
                    <a:moveTo>
                      <a:pt x="2" y="0"/>
                    </a:moveTo>
                    <a:lnTo>
                      <a:pt x="2" y="2"/>
                    </a:lnTo>
                    <a:lnTo>
                      <a:pt x="0" y="2"/>
                    </a:lnTo>
                    <a:lnTo>
                      <a:pt x="287" y="268"/>
                    </a:lnTo>
                    <a:lnTo>
                      <a:pt x="290" y="268"/>
                    </a:lnTo>
                    <a:lnTo>
                      <a:pt x="292" y="263"/>
                    </a:lnTo>
                    <a:lnTo>
                      <a:pt x="290" y="263"/>
                    </a:lnTo>
                    <a:lnTo>
                      <a:pt x="7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724" name="Freeform 724"/>
              <p:cNvSpPr>
                <a:spLocks/>
              </p:cNvSpPr>
              <p:nvPr/>
            </p:nvSpPr>
            <p:spPr bwMode="auto">
              <a:xfrm>
                <a:off x="3282" y="1995"/>
                <a:ext cx="293" cy="268"/>
              </a:xfrm>
              <a:custGeom>
                <a:avLst/>
                <a:gdLst>
                  <a:gd name="T0" fmla="*/ 4 w 293"/>
                  <a:gd name="T1" fmla="*/ 0 h 268"/>
                  <a:gd name="T2" fmla="*/ 4 w 293"/>
                  <a:gd name="T3" fmla="*/ 2 h 268"/>
                  <a:gd name="T4" fmla="*/ 0 w 293"/>
                  <a:gd name="T5" fmla="*/ 2 h 268"/>
                  <a:gd name="T6" fmla="*/ 287 w 293"/>
                  <a:gd name="T7" fmla="*/ 268 h 268"/>
                  <a:gd name="T8" fmla="*/ 291 w 293"/>
                  <a:gd name="T9" fmla="*/ 268 h 268"/>
                  <a:gd name="T10" fmla="*/ 293 w 293"/>
                  <a:gd name="T11" fmla="*/ 264 h 268"/>
                  <a:gd name="T12" fmla="*/ 291 w 293"/>
                  <a:gd name="T13" fmla="*/ 264 h 268"/>
                  <a:gd name="T14" fmla="*/ 7 w 293"/>
                  <a:gd name="T15" fmla="*/ 0 h 268"/>
                  <a:gd name="T16" fmla="*/ 4 w 293"/>
                  <a:gd name="T17" fmla="*/ 0 h 26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3"/>
                  <a:gd name="T28" fmla="*/ 0 h 268"/>
                  <a:gd name="T29" fmla="*/ 293 w 293"/>
                  <a:gd name="T30" fmla="*/ 268 h 26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3" h="268">
                    <a:moveTo>
                      <a:pt x="4" y="0"/>
                    </a:moveTo>
                    <a:lnTo>
                      <a:pt x="4" y="2"/>
                    </a:lnTo>
                    <a:lnTo>
                      <a:pt x="0" y="2"/>
                    </a:lnTo>
                    <a:lnTo>
                      <a:pt x="287" y="268"/>
                    </a:lnTo>
                    <a:lnTo>
                      <a:pt x="291" y="268"/>
                    </a:lnTo>
                    <a:lnTo>
                      <a:pt x="293" y="264"/>
                    </a:lnTo>
                    <a:lnTo>
                      <a:pt x="291" y="264"/>
                    </a:lnTo>
                    <a:lnTo>
                      <a:pt x="7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725" name="Freeform 725"/>
              <p:cNvSpPr>
                <a:spLocks/>
              </p:cNvSpPr>
              <p:nvPr/>
            </p:nvSpPr>
            <p:spPr bwMode="auto">
              <a:xfrm>
                <a:off x="3250" y="2013"/>
                <a:ext cx="292" cy="268"/>
              </a:xfrm>
              <a:custGeom>
                <a:avLst/>
                <a:gdLst>
                  <a:gd name="T0" fmla="*/ 3 w 292"/>
                  <a:gd name="T1" fmla="*/ 0 h 268"/>
                  <a:gd name="T2" fmla="*/ 3 w 292"/>
                  <a:gd name="T3" fmla="*/ 1 h 268"/>
                  <a:gd name="T4" fmla="*/ 0 w 292"/>
                  <a:gd name="T5" fmla="*/ 1 h 268"/>
                  <a:gd name="T6" fmla="*/ 287 w 292"/>
                  <a:gd name="T7" fmla="*/ 268 h 268"/>
                  <a:gd name="T8" fmla="*/ 292 w 292"/>
                  <a:gd name="T9" fmla="*/ 266 h 268"/>
                  <a:gd name="T10" fmla="*/ 292 w 292"/>
                  <a:gd name="T11" fmla="*/ 263 h 268"/>
                  <a:gd name="T12" fmla="*/ 290 w 292"/>
                  <a:gd name="T13" fmla="*/ 263 h 268"/>
                  <a:gd name="T14" fmla="*/ 7 w 292"/>
                  <a:gd name="T15" fmla="*/ 0 h 268"/>
                  <a:gd name="T16" fmla="*/ 3 w 292"/>
                  <a:gd name="T17" fmla="*/ 0 h 26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2"/>
                  <a:gd name="T28" fmla="*/ 0 h 268"/>
                  <a:gd name="T29" fmla="*/ 292 w 292"/>
                  <a:gd name="T30" fmla="*/ 268 h 26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2" h="268">
                    <a:moveTo>
                      <a:pt x="3" y="0"/>
                    </a:moveTo>
                    <a:lnTo>
                      <a:pt x="3" y="1"/>
                    </a:lnTo>
                    <a:lnTo>
                      <a:pt x="0" y="1"/>
                    </a:lnTo>
                    <a:lnTo>
                      <a:pt x="287" y="268"/>
                    </a:lnTo>
                    <a:lnTo>
                      <a:pt x="292" y="266"/>
                    </a:lnTo>
                    <a:lnTo>
                      <a:pt x="292" y="263"/>
                    </a:lnTo>
                    <a:lnTo>
                      <a:pt x="290" y="263"/>
                    </a:lnTo>
                    <a:lnTo>
                      <a:pt x="7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726" name="Freeform 726"/>
              <p:cNvSpPr>
                <a:spLocks/>
              </p:cNvSpPr>
              <p:nvPr/>
            </p:nvSpPr>
            <p:spPr bwMode="auto">
              <a:xfrm>
                <a:off x="3223" y="2028"/>
                <a:ext cx="288" cy="269"/>
              </a:xfrm>
              <a:custGeom>
                <a:avLst/>
                <a:gdLst>
                  <a:gd name="T0" fmla="*/ 0 w 288"/>
                  <a:gd name="T1" fmla="*/ 0 h 269"/>
                  <a:gd name="T2" fmla="*/ 0 w 288"/>
                  <a:gd name="T3" fmla="*/ 8 h 269"/>
                  <a:gd name="T4" fmla="*/ 1 w 288"/>
                  <a:gd name="T5" fmla="*/ 8 h 269"/>
                  <a:gd name="T6" fmla="*/ 282 w 288"/>
                  <a:gd name="T7" fmla="*/ 269 h 269"/>
                  <a:gd name="T8" fmla="*/ 287 w 288"/>
                  <a:gd name="T9" fmla="*/ 269 h 269"/>
                  <a:gd name="T10" fmla="*/ 287 w 288"/>
                  <a:gd name="T11" fmla="*/ 267 h 269"/>
                  <a:gd name="T12" fmla="*/ 288 w 288"/>
                  <a:gd name="T13" fmla="*/ 267 h 269"/>
                  <a:gd name="T14" fmla="*/ 1 w 288"/>
                  <a:gd name="T15" fmla="*/ 0 h 269"/>
                  <a:gd name="T16" fmla="*/ 0 w 288"/>
                  <a:gd name="T17" fmla="*/ 0 h 26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88"/>
                  <a:gd name="T28" fmla="*/ 0 h 269"/>
                  <a:gd name="T29" fmla="*/ 288 w 288"/>
                  <a:gd name="T30" fmla="*/ 269 h 269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88" h="269">
                    <a:moveTo>
                      <a:pt x="0" y="0"/>
                    </a:moveTo>
                    <a:lnTo>
                      <a:pt x="0" y="8"/>
                    </a:lnTo>
                    <a:lnTo>
                      <a:pt x="1" y="8"/>
                    </a:lnTo>
                    <a:lnTo>
                      <a:pt x="282" y="269"/>
                    </a:lnTo>
                    <a:lnTo>
                      <a:pt x="287" y="269"/>
                    </a:lnTo>
                    <a:lnTo>
                      <a:pt x="287" y="267"/>
                    </a:lnTo>
                    <a:lnTo>
                      <a:pt x="288" y="267"/>
                    </a:ln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727" name="Freeform 727"/>
              <p:cNvSpPr>
                <a:spLocks/>
              </p:cNvSpPr>
              <p:nvPr/>
            </p:nvSpPr>
            <p:spPr bwMode="auto">
              <a:xfrm>
                <a:off x="3223" y="2076"/>
                <a:ext cx="256" cy="238"/>
              </a:xfrm>
              <a:custGeom>
                <a:avLst/>
                <a:gdLst>
                  <a:gd name="T0" fmla="*/ 0 w 256"/>
                  <a:gd name="T1" fmla="*/ 0 h 238"/>
                  <a:gd name="T2" fmla="*/ 0 w 256"/>
                  <a:gd name="T3" fmla="*/ 8 h 238"/>
                  <a:gd name="T4" fmla="*/ 1 w 256"/>
                  <a:gd name="T5" fmla="*/ 8 h 238"/>
                  <a:gd name="T6" fmla="*/ 249 w 256"/>
                  <a:gd name="T7" fmla="*/ 238 h 238"/>
                  <a:gd name="T8" fmla="*/ 254 w 256"/>
                  <a:gd name="T9" fmla="*/ 238 h 238"/>
                  <a:gd name="T10" fmla="*/ 254 w 256"/>
                  <a:gd name="T11" fmla="*/ 236 h 238"/>
                  <a:gd name="T12" fmla="*/ 256 w 256"/>
                  <a:gd name="T13" fmla="*/ 236 h 238"/>
                  <a:gd name="T14" fmla="*/ 1 w 256"/>
                  <a:gd name="T15" fmla="*/ 0 h 238"/>
                  <a:gd name="T16" fmla="*/ 0 w 256"/>
                  <a:gd name="T17" fmla="*/ 0 h 23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56"/>
                  <a:gd name="T28" fmla="*/ 0 h 238"/>
                  <a:gd name="T29" fmla="*/ 256 w 256"/>
                  <a:gd name="T30" fmla="*/ 238 h 23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56" h="238">
                    <a:moveTo>
                      <a:pt x="0" y="0"/>
                    </a:moveTo>
                    <a:lnTo>
                      <a:pt x="0" y="8"/>
                    </a:lnTo>
                    <a:lnTo>
                      <a:pt x="1" y="8"/>
                    </a:lnTo>
                    <a:lnTo>
                      <a:pt x="249" y="238"/>
                    </a:lnTo>
                    <a:lnTo>
                      <a:pt x="254" y="238"/>
                    </a:lnTo>
                    <a:lnTo>
                      <a:pt x="254" y="236"/>
                    </a:lnTo>
                    <a:lnTo>
                      <a:pt x="256" y="236"/>
                    </a:ln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728" name="Freeform 728"/>
              <p:cNvSpPr>
                <a:spLocks/>
              </p:cNvSpPr>
              <p:nvPr/>
            </p:nvSpPr>
            <p:spPr bwMode="auto">
              <a:xfrm>
                <a:off x="3223" y="2123"/>
                <a:ext cx="223" cy="208"/>
              </a:xfrm>
              <a:custGeom>
                <a:avLst/>
                <a:gdLst>
                  <a:gd name="T0" fmla="*/ 0 w 223"/>
                  <a:gd name="T1" fmla="*/ 0 h 208"/>
                  <a:gd name="T2" fmla="*/ 0 w 223"/>
                  <a:gd name="T3" fmla="*/ 8 h 208"/>
                  <a:gd name="T4" fmla="*/ 1 w 223"/>
                  <a:gd name="T5" fmla="*/ 8 h 208"/>
                  <a:gd name="T6" fmla="*/ 217 w 223"/>
                  <a:gd name="T7" fmla="*/ 208 h 208"/>
                  <a:gd name="T8" fmla="*/ 222 w 223"/>
                  <a:gd name="T9" fmla="*/ 208 h 208"/>
                  <a:gd name="T10" fmla="*/ 222 w 223"/>
                  <a:gd name="T11" fmla="*/ 207 h 208"/>
                  <a:gd name="T12" fmla="*/ 223 w 223"/>
                  <a:gd name="T13" fmla="*/ 207 h 208"/>
                  <a:gd name="T14" fmla="*/ 1 w 223"/>
                  <a:gd name="T15" fmla="*/ 0 h 208"/>
                  <a:gd name="T16" fmla="*/ 0 w 223"/>
                  <a:gd name="T17" fmla="*/ 0 h 20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23"/>
                  <a:gd name="T28" fmla="*/ 0 h 208"/>
                  <a:gd name="T29" fmla="*/ 223 w 223"/>
                  <a:gd name="T30" fmla="*/ 208 h 20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23" h="208">
                    <a:moveTo>
                      <a:pt x="0" y="0"/>
                    </a:moveTo>
                    <a:lnTo>
                      <a:pt x="0" y="8"/>
                    </a:lnTo>
                    <a:lnTo>
                      <a:pt x="1" y="8"/>
                    </a:lnTo>
                    <a:lnTo>
                      <a:pt x="217" y="208"/>
                    </a:lnTo>
                    <a:lnTo>
                      <a:pt x="222" y="208"/>
                    </a:lnTo>
                    <a:lnTo>
                      <a:pt x="222" y="207"/>
                    </a:lnTo>
                    <a:lnTo>
                      <a:pt x="223" y="207"/>
                    </a:ln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729" name="Freeform 729"/>
              <p:cNvSpPr>
                <a:spLocks/>
              </p:cNvSpPr>
              <p:nvPr/>
            </p:nvSpPr>
            <p:spPr bwMode="auto">
              <a:xfrm>
                <a:off x="3223" y="2169"/>
                <a:ext cx="182" cy="169"/>
              </a:xfrm>
              <a:custGeom>
                <a:avLst/>
                <a:gdLst>
                  <a:gd name="T0" fmla="*/ 0 w 182"/>
                  <a:gd name="T1" fmla="*/ 0 h 169"/>
                  <a:gd name="T2" fmla="*/ 0 w 182"/>
                  <a:gd name="T3" fmla="*/ 8 h 169"/>
                  <a:gd name="T4" fmla="*/ 1 w 182"/>
                  <a:gd name="T5" fmla="*/ 8 h 169"/>
                  <a:gd name="T6" fmla="*/ 165 w 182"/>
                  <a:gd name="T7" fmla="*/ 161 h 169"/>
                  <a:gd name="T8" fmla="*/ 169 w 182"/>
                  <a:gd name="T9" fmla="*/ 161 h 169"/>
                  <a:gd name="T10" fmla="*/ 169 w 182"/>
                  <a:gd name="T11" fmla="*/ 162 h 169"/>
                  <a:gd name="T12" fmla="*/ 172 w 182"/>
                  <a:gd name="T13" fmla="*/ 162 h 169"/>
                  <a:gd name="T14" fmla="*/ 174 w 182"/>
                  <a:gd name="T15" fmla="*/ 165 h 169"/>
                  <a:gd name="T16" fmla="*/ 177 w 182"/>
                  <a:gd name="T17" fmla="*/ 165 h 169"/>
                  <a:gd name="T18" fmla="*/ 177 w 182"/>
                  <a:gd name="T19" fmla="*/ 167 h 169"/>
                  <a:gd name="T20" fmla="*/ 181 w 182"/>
                  <a:gd name="T21" fmla="*/ 167 h 169"/>
                  <a:gd name="T22" fmla="*/ 181 w 182"/>
                  <a:gd name="T23" fmla="*/ 169 h 169"/>
                  <a:gd name="T24" fmla="*/ 182 w 182"/>
                  <a:gd name="T25" fmla="*/ 169 h 169"/>
                  <a:gd name="T26" fmla="*/ 1 w 182"/>
                  <a:gd name="T27" fmla="*/ 0 h 169"/>
                  <a:gd name="T28" fmla="*/ 0 w 182"/>
                  <a:gd name="T29" fmla="*/ 0 h 169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182"/>
                  <a:gd name="T46" fmla="*/ 0 h 169"/>
                  <a:gd name="T47" fmla="*/ 182 w 182"/>
                  <a:gd name="T48" fmla="*/ 169 h 169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182" h="169">
                    <a:moveTo>
                      <a:pt x="0" y="0"/>
                    </a:moveTo>
                    <a:lnTo>
                      <a:pt x="0" y="8"/>
                    </a:lnTo>
                    <a:lnTo>
                      <a:pt x="1" y="8"/>
                    </a:lnTo>
                    <a:lnTo>
                      <a:pt x="165" y="161"/>
                    </a:lnTo>
                    <a:lnTo>
                      <a:pt x="169" y="161"/>
                    </a:lnTo>
                    <a:lnTo>
                      <a:pt x="169" y="162"/>
                    </a:lnTo>
                    <a:lnTo>
                      <a:pt x="172" y="162"/>
                    </a:lnTo>
                    <a:lnTo>
                      <a:pt x="174" y="165"/>
                    </a:lnTo>
                    <a:lnTo>
                      <a:pt x="177" y="165"/>
                    </a:lnTo>
                    <a:lnTo>
                      <a:pt x="177" y="167"/>
                    </a:lnTo>
                    <a:lnTo>
                      <a:pt x="181" y="167"/>
                    </a:lnTo>
                    <a:lnTo>
                      <a:pt x="181" y="169"/>
                    </a:lnTo>
                    <a:lnTo>
                      <a:pt x="182" y="169"/>
                    </a:ln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730" name="Freeform 730"/>
              <p:cNvSpPr>
                <a:spLocks/>
              </p:cNvSpPr>
              <p:nvPr/>
            </p:nvSpPr>
            <p:spPr bwMode="auto">
              <a:xfrm>
                <a:off x="3223" y="2216"/>
                <a:ext cx="59" cy="55"/>
              </a:xfrm>
              <a:custGeom>
                <a:avLst/>
                <a:gdLst>
                  <a:gd name="T0" fmla="*/ 0 w 59"/>
                  <a:gd name="T1" fmla="*/ 0 h 55"/>
                  <a:gd name="T2" fmla="*/ 0 w 59"/>
                  <a:gd name="T3" fmla="*/ 8 h 55"/>
                  <a:gd name="T4" fmla="*/ 1 w 59"/>
                  <a:gd name="T5" fmla="*/ 8 h 55"/>
                  <a:gd name="T6" fmla="*/ 42 w 59"/>
                  <a:gd name="T7" fmla="*/ 47 h 55"/>
                  <a:gd name="T8" fmla="*/ 46 w 59"/>
                  <a:gd name="T9" fmla="*/ 47 h 55"/>
                  <a:gd name="T10" fmla="*/ 46 w 59"/>
                  <a:gd name="T11" fmla="*/ 49 h 55"/>
                  <a:gd name="T12" fmla="*/ 49 w 59"/>
                  <a:gd name="T13" fmla="*/ 49 h 55"/>
                  <a:gd name="T14" fmla="*/ 51 w 59"/>
                  <a:gd name="T15" fmla="*/ 52 h 55"/>
                  <a:gd name="T16" fmla="*/ 54 w 59"/>
                  <a:gd name="T17" fmla="*/ 52 h 55"/>
                  <a:gd name="T18" fmla="*/ 54 w 59"/>
                  <a:gd name="T19" fmla="*/ 54 h 55"/>
                  <a:gd name="T20" fmla="*/ 58 w 59"/>
                  <a:gd name="T21" fmla="*/ 54 h 55"/>
                  <a:gd name="T22" fmla="*/ 58 w 59"/>
                  <a:gd name="T23" fmla="*/ 55 h 55"/>
                  <a:gd name="T24" fmla="*/ 59 w 59"/>
                  <a:gd name="T25" fmla="*/ 55 h 55"/>
                  <a:gd name="T26" fmla="*/ 1 w 59"/>
                  <a:gd name="T27" fmla="*/ 0 h 55"/>
                  <a:gd name="T28" fmla="*/ 0 w 59"/>
                  <a:gd name="T29" fmla="*/ 0 h 55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59"/>
                  <a:gd name="T46" fmla="*/ 0 h 55"/>
                  <a:gd name="T47" fmla="*/ 59 w 59"/>
                  <a:gd name="T48" fmla="*/ 55 h 55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59" h="55">
                    <a:moveTo>
                      <a:pt x="0" y="0"/>
                    </a:moveTo>
                    <a:lnTo>
                      <a:pt x="0" y="8"/>
                    </a:lnTo>
                    <a:lnTo>
                      <a:pt x="1" y="8"/>
                    </a:lnTo>
                    <a:lnTo>
                      <a:pt x="42" y="47"/>
                    </a:lnTo>
                    <a:lnTo>
                      <a:pt x="46" y="47"/>
                    </a:lnTo>
                    <a:lnTo>
                      <a:pt x="46" y="49"/>
                    </a:lnTo>
                    <a:lnTo>
                      <a:pt x="49" y="49"/>
                    </a:lnTo>
                    <a:lnTo>
                      <a:pt x="51" y="52"/>
                    </a:lnTo>
                    <a:lnTo>
                      <a:pt x="54" y="52"/>
                    </a:lnTo>
                    <a:lnTo>
                      <a:pt x="54" y="54"/>
                    </a:lnTo>
                    <a:lnTo>
                      <a:pt x="58" y="54"/>
                    </a:lnTo>
                    <a:lnTo>
                      <a:pt x="58" y="55"/>
                    </a:lnTo>
                    <a:lnTo>
                      <a:pt x="59" y="55"/>
                    </a:ln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731" name="Freeform 731"/>
              <p:cNvSpPr>
                <a:spLocks/>
              </p:cNvSpPr>
              <p:nvPr/>
            </p:nvSpPr>
            <p:spPr bwMode="auto">
              <a:xfrm>
                <a:off x="3219" y="1921"/>
                <a:ext cx="398" cy="424"/>
              </a:xfrm>
              <a:custGeom>
                <a:avLst/>
                <a:gdLst>
                  <a:gd name="T0" fmla="*/ 198 w 398"/>
                  <a:gd name="T1" fmla="*/ 424 h 424"/>
                  <a:gd name="T2" fmla="*/ 398 w 398"/>
                  <a:gd name="T3" fmla="*/ 319 h 424"/>
                  <a:gd name="T4" fmla="*/ 398 w 398"/>
                  <a:gd name="T5" fmla="*/ 106 h 424"/>
                  <a:gd name="T6" fmla="*/ 198 w 398"/>
                  <a:gd name="T7" fmla="*/ 0 h 424"/>
                  <a:gd name="T8" fmla="*/ 0 w 398"/>
                  <a:gd name="T9" fmla="*/ 106 h 424"/>
                  <a:gd name="T10" fmla="*/ 0 w 398"/>
                  <a:gd name="T11" fmla="*/ 319 h 424"/>
                  <a:gd name="T12" fmla="*/ 198 w 398"/>
                  <a:gd name="T13" fmla="*/ 424 h 424"/>
                  <a:gd name="T14" fmla="*/ 200 w 398"/>
                  <a:gd name="T15" fmla="*/ 418 h 424"/>
                  <a:gd name="T16" fmla="*/ 5 w 398"/>
                  <a:gd name="T17" fmla="*/ 314 h 424"/>
                  <a:gd name="T18" fmla="*/ 7 w 398"/>
                  <a:gd name="T19" fmla="*/ 317 h 424"/>
                  <a:gd name="T20" fmla="*/ 7 w 398"/>
                  <a:gd name="T21" fmla="*/ 107 h 424"/>
                  <a:gd name="T22" fmla="*/ 5 w 398"/>
                  <a:gd name="T23" fmla="*/ 111 h 424"/>
                  <a:gd name="T24" fmla="*/ 200 w 398"/>
                  <a:gd name="T25" fmla="*/ 6 h 424"/>
                  <a:gd name="T26" fmla="*/ 197 w 398"/>
                  <a:gd name="T27" fmla="*/ 6 h 424"/>
                  <a:gd name="T28" fmla="*/ 393 w 398"/>
                  <a:gd name="T29" fmla="*/ 111 h 424"/>
                  <a:gd name="T30" fmla="*/ 391 w 398"/>
                  <a:gd name="T31" fmla="*/ 107 h 424"/>
                  <a:gd name="T32" fmla="*/ 391 w 398"/>
                  <a:gd name="T33" fmla="*/ 317 h 424"/>
                  <a:gd name="T34" fmla="*/ 393 w 398"/>
                  <a:gd name="T35" fmla="*/ 314 h 424"/>
                  <a:gd name="T36" fmla="*/ 197 w 398"/>
                  <a:gd name="T37" fmla="*/ 418 h 424"/>
                  <a:gd name="T38" fmla="*/ 200 w 398"/>
                  <a:gd name="T39" fmla="*/ 418 h 424"/>
                  <a:gd name="T40" fmla="*/ 198 w 398"/>
                  <a:gd name="T41" fmla="*/ 424 h 424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398"/>
                  <a:gd name="T64" fmla="*/ 0 h 424"/>
                  <a:gd name="T65" fmla="*/ 398 w 398"/>
                  <a:gd name="T66" fmla="*/ 424 h 424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398" h="424">
                    <a:moveTo>
                      <a:pt x="198" y="424"/>
                    </a:moveTo>
                    <a:lnTo>
                      <a:pt x="398" y="319"/>
                    </a:lnTo>
                    <a:lnTo>
                      <a:pt x="398" y="106"/>
                    </a:lnTo>
                    <a:lnTo>
                      <a:pt x="198" y="0"/>
                    </a:lnTo>
                    <a:lnTo>
                      <a:pt x="0" y="106"/>
                    </a:lnTo>
                    <a:lnTo>
                      <a:pt x="0" y="319"/>
                    </a:lnTo>
                    <a:lnTo>
                      <a:pt x="198" y="424"/>
                    </a:lnTo>
                    <a:lnTo>
                      <a:pt x="200" y="418"/>
                    </a:lnTo>
                    <a:lnTo>
                      <a:pt x="5" y="314"/>
                    </a:lnTo>
                    <a:lnTo>
                      <a:pt x="7" y="317"/>
                    </a:lnTo>
                    <a:lnTo>
                      <a:pt x="7" y="107"/>
                    </a:lnTo>
                    <a:lnTo>
                      <a:pt x="5" y="111"/>
                    </a:lnTo>
                    <a:lnTo>
                      <a:pt x="200" y="6"/>
                    </a:lnTo>
                    <a:lnTo>
                      <a:pt x="197" y="6"/>
                    </a:lnTo>
                    <a:lnTo>
                      <a:pt x="393" y="111"/>
                    </a:lnTo>
                    <a:lnTo>
                      <a:pt x="391" y="107"/>
                    </a:lnTo>
                    <a:lnTo>
                      <a:pt x="391" y="317"/>
                    </a:lnTo>
                    <a:lnTo>
                      <a:pt x="393" y="314"/>
                    </a:lnTo>
                    <a:lnTo>
                      <a:pt x="197" y="418"/>
                    </a:lnTo>
                    <a:lnTo>
                      <a:pt x="200" y="418"/>
                    </a:lnTo>
                    <a:lnTo>
                      <a:pt x="198" y="42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732" name="Freeform 732"/>
              <p:cNvSpPr>
                <a:spLocks/>
              </p:cNvSpPr>
              <p:nvPr/>
            </p:nvSpPr>
            <p:spPr bwMode="auto">
              <a:xfrm>
                <a:off x="2830" y="1924"/>
                <a:ext cx="393" cy="418"/>
              </a:xfrm>
              <a:custGeom>
                <a:avLst/>
                <a:gdLst>
                  <a:gd name="T0" fmla="*/ 196 w 393"/>
                  <a:gd name="T1" fmla="*/ 418 h 418"/>
                  <a:gd name="T2" fmla="*/ 393 w 393"/>
                  <a:gd name="T3" fmla="*/ 314 h 418"/>
                  <a:gd name="T4" fmla="*/ 393 w 393"/>
                  <a:gd name="T5" fmla="*/ 104 h 418"/>
                  <a:gd name="T6" fmla="*/ 196 w 393"/>
                  <a:gd name="T7" fmla="*/ 0 h 418"/>
                  <a:gd name="T8" fmla="*/ 0 w 393"/>
                  <a:gd name="T9" fmla="*/ 104 h 418"/>
                  <a:gd name="T10" fmla="*/ 0 w 393"/>
                  <a:gd name="T11" fmla="*/ 314 h 418"/>
                  <a:gd name="T12" fmla="*/ 196 w 393"/>
                  <a:gd name="T13" fmla="*/ 418 h 41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93"/>
                  <a:gd name="T22" fmla="*/ 0 h 418"/>
                  <a:gd name="T23" fmla="*/ 393 w 393"/>
                  <a:gd name="T24" fmla="*/ 418 h 41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93" h="418">
                    <a:moveTo>
                      <a:pt x="196" y="418"/>
                    </a:moveTo>
                    <a:lnTo>
                      <a:pt x="393" y="314"/>
                    </a:lnTo>
                    <a:lnTo>
                      <a:pt x="393" y="104"/>
                    </a:lnTo>
                    <a:lnTo>
                      <a:pt x="196" y="0"/>
                    </a:lnTo>
                    <a:lnTo>
                      <a:pt x="0" y="104"/>
                    </a:lnTo>
                    <a:lnTo>
                      <a:pt x="0" y="314"/>
                    </a:lnTo>
                    <a:lnTo>
                      <a:pt x="196" y="418"/>
                    </a:lnTo>
                    <a:close/>
                  </a:path>
                </a:pathLst>
              </a:custGeom>
              <a:blipFill dpi="0" rotWithShape="0">
                <a:blip cstate="print"/>
                <a:srcRect/>
                <a:tile tx="0" ty="0" sx="100000" sy="100000" flip="none" algn="tl"/>
              </a:blip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733" name="Freeform 733"/>
              <p:cNvSpPr>
                <a:spLocks/>
              </p:cNvSpPr>
              <p:nvPr/>
            </p:nvSpPr>
            <p:spPr bwMode="auto">
              <a:xfrm>
                <a:off x="2826" y="1921"/>
                <a:ext cx="400" cy="424"/>
              </a:xfrm>
              <a:custGeom>
                <a:avLst/>
                <a:gdLst>
                  <a:gd name="T0" fmla="*/ 200 w 400"/>
                  <a:gd name="T1" fmla="*/ 424 h 424"/>
                  <a:gd name="T2" fmla="*/ 400 w 400"/>
                  <a:gd name="T3" fmla="*/ 319 h 424"/>
                  <a:gd name="T4" fmla="*/ 400 w 400"/>
                  <a:gd name="T5" fmla="*/ 106 h 424"/>
                  <a:gd name="T6" fmla="*/ 200 w 400"/>
                  <a:gd name="T7" fmla="*/ 0 h 424"/>
                  <a:gd name="T8" fmla="*/ 0 w 400"/>
                  <a:gd name="T9" fmla="*/ 106 h 424"/>
                  <a:gd name="T10" fmla="*/ 0 w 400"/>
                  <a:gd name="T11" fmla="*/ 319 h 424"/>
                  <a:gd name="T12" fmla="*/ 200 w 400"/>
                  <a:gd name="T13" fmla="*/ 424 h 424"/>
                  <a:gd name="T14" fmla="*/ 202 w 400"/>
                  <a:gd name="T15" fmla="*/ 418 h 424"/>
                  <a:gd name="T16" fmla="*/ 5 w 400"/>
                  <a:gd name="T17" fmla="*/ 314 h 424"/>
                  <a:gd name="T18" fmla="*/ 7 w 400"/>
                  <a:gd name="T19" fmla="*/ 317 h 424"/>
                  <a:gd name="T20" fmla="*/ 7 w 400"/>
                  <a:gd name="T21" fmla="*/ 107 h 424"/>
                  <a:gd name="T22" fmla="*/ 5 w 400"/>
                  <a:gd name="T23" fmla="*/ 111 h 424"/>
                  <a:gd name="T24" fmla="*/ 202 w 400"/>
                  <a:gd name="T25" fmla="*/ 6 h 424"/>
                  <a:gd name="T26" fmla="*/ 198 w 400"/>
                  <a:gd name="T27" fmla="*/ 6 h 424"/>
                  <a:gd name="T28" fmla="*/ 395 w 400"/>
                  <a:gd name="T29" fmla="*/ 111 h 424"/>
                  <a:gd name="T30" fmla="*/ 393 w 400"/>
                  <a:gd name="T31" fmla="*/ 107 h 424"/>
                  <a:gd name="T32" fmla="*/ 393 w 400"/>
                  <a:gd name="T33" fmla="*/ 317 h 424"/>
                  <a:gd name="T34" fmla="*/ 395 w 400"/>
                  <a:gd name="T35" fmla="*/ 314 h 424"/>
                  <a:gd name="T36" fmla="*/ 198 w 400"/>
                  <a:gd name="T37" fmla="*/ 418 h 424"/>
                  <a:gd name="T38" fmla="*/ 202 w 400"/>
                  <a:gd name="T39" fmla="*/ 418 h 424"/>
                  <a:gd name="T40" fmla="*/ 200 w 400"/>
                  <a:gd name="T41" fmla="*/ 424 h 424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400"/>
                  <a:gd name="T64" fmla="*/ 0 h 424"/>
                  <a:gd name="T65" fmla="*/ 400 w 400"/>
                  <a:gd name="T66" fmla="*/ 424 h 424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400" h="424">
                    <a:moveTo>
                      <a:pt x="200" y="424"/>
                    </a:moveTo>
                    <a:lnTo>
                      <a:pt x="400" y="319"/>
                    </a:lnTo>
                    <a:lnTo>
                      <a:pt x="400" y="106"/>
                    </a:lnTo>
                    <a:lnTo>
                      <a:pt x="200" y="0"/>
                    </a:lnTo>
                    <a:lnTo>
                      <a:pt x="0" y="106"/>
                    </a:lnTo>
                    <a:lnTo>
                      <a:pt x="0" y="319"/>
                    </a:lnTo>
                    <a:lnTo>
                      <a:pt x="200" y="424"/>
                    </a:lnTo>
                    <a:lnTo>
                      <a:pt x="202" y="418"/>
                    </a:lnTo>
                    <a:lnTo>
                      <a:pt x="5" y="314"/>
                    </a:lnTo>
                    <a:lnTo>
                      <a:pt x="7" y="317"/>
                    </a:lnTo>
                    <a:lnTo>
                      <a:pt x="7" y="107"/>
                    </a:lnTo>
                    <a:lnTo>
                      <a:pt x="5" y="111"/>
                    </a:lnTo>
                    <a:lnTo>
                      <a:pt x="202" y="6"/>
                    </a:lnTo>
                    <a:lnTo>
                      <a:pt x="198" y="6"/>
                    </a:lnTo>
                    <a:lnTo>
                      <a:pt x="395" y="111"/>
                    </a:lnTo>
                    <a:lnTo>
                      <a:pt x="393" y="107"/>
                    </a:lnTo>
                    <a:lnTo>
                      <a:pt x="393" y="317"/>
                    </a:lnTo>
                    <a:lnTo>
                      <a:pt x="395" y="314"/>
                    </a:lnTo>
                    <a:lnTo>
                      <a:pt x="198" y="418"/>
                    </a:lnTo>
                    <a:lnTo>
                      <a:pt x="202" y="418"/>
                    </a:lnTo>
                    <a:lnTo>
                      <a:pt x="200" y="42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734" name="Picture 734"/>
              <p:cNvSpPr>
                <a:spLocks noChangeAspect="1" noChangeArrowheads="1"/>
              </p:cNvSpPr>
              <p:nvPr/>
            </p:nvSpPr>
            <p:spPr bwMode="auto">
              <a:xfrm>
                <a:off x="2833" y="2238"/>
                <a:ext cx="2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735" name="Picture 735"/>
              <p:cNvSpPr>
                <a:spLocks noChangeAspect="1" noChangeArrowheads="1"/>
              </p:cNvSpPr>
              <p:nvPr/>
            </p:nvSpPr>
            <p:spPr bwMode="auto">
              <a:xfrm>
                <a:off x="2830" y="2240"/>
                <a:ext cx="8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736" name="Picture 736"/>
              <p:cNvSpPr>
                <a:spLocks noChangeAspect="1" noChangeArrowheads="1"/>
              </p:cNvSpPr>
              <p:nvPr/>
            </p:nvSpPr>
            <p:spPr bwMode="auto">
              <a:xfrm>
                <a:off x="2826" y="2241"/>
                <a:ext cx="15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737" name="Picture 737"/>
              <p:cNvSpPr>
                <a:spLocks noChangeAspect="1" noChangeArrowheads="1"/>
              </p:cNvSpPr>
              <p:nvPr/>
            </p:nvSpPr>
            <p:spPr bwMode="auto">
              <a:xfrm>
                <a:off x="2824" y="2243"/>
                <a:ext cx="19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738" name="Picture 738"/>
              <p:cNvSpPr>
                <a:spLocks noChangeAspect="1" noChangeArrowheads="1"/>
              </p:cNvSpPr>
              <p:nvPr/>
            </p:nvSpPr>
            <p:spPr bwMode="auto">
              <a:xfrm>
                <a:off x="2821" y="2245"/>
                <a:ext cx="26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739" name="Picture 739"/>
              <p:cNvSpPr>
                <a:spLocks noChangeAspect="1" noChangeArrowheads="1"/>
              </p:cNvSpPr>
              <p:nvPr/>
            </p:nvSpPr>
            <p:spPr bwMode="auto">
              <a:xfrm>
                <a:off x="2818" y="2246"/>
                <a:ext cx="32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740" name="Picture 740"/>
              <p:cNvSpPr>
                <a:spLocks noChangeAspect="1" noChangeArrowheads="1"/>
              </p:cNvSpPr>
              <p:nvPr/>
            </p:nvSpPr>
            <p:spPr bwMode="auto">
              <a:xfrm>
                <a:off x="2814" y="2248"/>
                <a:ext cx="39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741" name="Picture 741"/>
              <p:cNvSpPr>
                <a:spLocks noChangeAspect="1" noChangeArrowheads="1"/>
              </p:cNvSpPr>
              <p:nvPr/>
            </p:nvSpPr>
            <p:spPr bwMode="auto">
              <a:xfrm>
                <a:off x="2812" y="2249"/>
                <a:ext cx="43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742" name="Picture 742"/>
              <p:cNvSpPr>
                <a:spLocks noChangeAspect="1" noChangeArrowheads="1"/>
              </p:cNvSpPr>
              <p:nvPr/>
            </p:nvSpPr>
            <p:spPr bwMode="auto">
              <a:xfrm>
                <a:off x="2809" y="2251"/>
                <a:ext cx="50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743" name="Picture 743"/>
              <p:cNvSpPr>
                <a:spLocks noChangeAspect="1" noChangeArrowheads="1"/>
              </p:cNvSpPr>
              <p:nvPr/>
            </p:nvSpPr>
            <p:spPr bwMode="auto">
              <a:xfrm>
                <a:off x="2806" y="2252"/>
                <a:ext cx="56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744" name="Picture 744"/>
              <p:cNvSpPr>
                <a:spLocks noChangeAspect="1" noChangeArrowheads="1"/>
              </p:cNvSpPr>
              <p:nvPr/>
            </p:nvSpPr>
            <p:spPr bwMode="auto">
              <a:xfrm>
                <a:off x="2802" y="2254"/>
                <a:ext cx="62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745" name="Picture 745"/>
              <p:cNvSpPr>
                <a:spLocks noChangeAspect="1" noChangeArrowheads="1"/>
              </p:cNvSpPr>
              <p:nvPr/>
            </p:nvSpPr>
            <p:spPr bwMode="auto">
              <a:xfrm>
                <a:off x="2800" y="2256"/>
                <a:ext cx="67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746" name="Picture 746"/>
              <p:cNvSpPr>
                <a:spLocks noChangeAspect="1" noChangeArrowheads="1"/>
              </p:cNvSpPr>
              <p:nvPr/>
            </p:nvSpPr>
            <p:spPr bwMode="auto">
              <a:xfrm>
                <a:off x="2797" y="2257"/>
                <a:ext cx="74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747" name="Picture 747"/>
              <p:cNvSpPr>
                <a:spLocks noChangeAspect="1" noChangeArrowheads="1"/>
              </p:cNvSpPr>
              <p:nvPr/>
            </p:nvSpPr>
            <p:spPr bwMode="auto">
              <a:xfrm>
                <a:off x="2794" y="2259"/>
                <a:ext cx="80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748" name="Picture 748"/>
              <p:cNvSpPr>
                <a:spLocks noChangeAspect="1" noChangeArrowheads="1"/>
              </p:cNvSpPr>
              <p:nvPr/>
            </p:nvSpPr>
            <p:spPr bwMode="auto">
              <a:xfrm>
                <a:off x="2792" y="2260"/>
                <a:ext cx="84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749" name="Picture 749"/>
              <p:cNvSpPr>
                <a:spLocks noChangeAspect="1" noChangeArrowheads="1"/>
              </p:cNvSpPr>
              <p:nvPr/>
            </p:nvSpPr>
            <p:spPr bwMode="auto">
              <a:xfrm>
                <a:off x="2789" y="2262"/>
                <a:ext cx="90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750" name="Picture 750"/>
              <p:cNvSpPr>
                <a:spLocks noChangeAspect="1" noChangeArrowheads="1"/>
              </p:cNvSpPr>
              <p:nvPr/>
            </p:nvSpPr>
            <p:spPr bwMode="auto">
              <a:xfrm>
                <a:off x="2785" y="2263"/>
                <a:ext cx="97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751" name="Picture 751"/>
              <p:cNvSpPr>
                <a:spLocks noChangeAspect="1" noChangeArrowheads="1"/>
              </p:cNvSpPr>
              <p:nvPr/>
            </p:nvSpPr>
            <p:spPr bwMode="auto">
              <a:xfrm>
                <a:off x="2782" y="2265"/>
                <a:ext cx="102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752" name="Picture 752"/>
              <p:cNvSpPr>
                <a:spLocks noChangeAspect="1" noChangeArrowheads="1"/>
              </p:cNvSpPr>
              <p:nvPr/>
            </p:nvSpPr>
            <p:spPr bwMode="auto">
              <a:xfrm>
                <a:off x="2780" y="2267"/>
                <a:ext cx="108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753" name="Picture 753"/>
              <p:cNvSpPr>
                <a:spLocks noChangeAspect="1" noChangeArrowheads="1"/>
              </p:cNvSpPr>
              <p:nvPr/>
            </p:nvSpPr>
            <p:spPr bwMode="auto">
              <a:xfrm>
                <a:off x="2777" y="2268"/>
                <a:ext cx="114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754" name="Picture 754"/>
              <p:cNvSpPr>
                <a:spLocks noChangeAspect="1" noChangeArrowheads="1"/>
              </p:cNvSpPr>
              <p:nvPr/>
            </p:nvSpPr>
            <p:spPr bwMode="auto">
              <a:xfrm>
                <a:off x="2773" y="2270"/>
                <a:ext cx="121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755" name="Picture 755"/>
              <p:cNvSpPr>
                <a:spLocks noChangeAspect="1" noChangeArrowheads="1"/>
              </p:cNvSpPr>
              <p:nvPr/>
            </p:nvSpPr>
            <p:spPr bwMode="auto">
              <a:xfrm>
                <a:off x="2770" y="2271"/>
                <a:ext cx="126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756" name="Picture 756"/>
              <p:cNvSpPr>
                <a:spLocks noChangeAspect="1" noChangeArrowheads="1"/>
              </p:cNvSpPr>
              <p:nvPr/>
            </p:nvSpPr>
            <p:spPr bwMode="auto">
              <a:xfrm>
                <a:off x="2768" y="2273"/>
                <a:ext cx="132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757" name="Picture 757"/>
              <p:cNvSpPr>
                <a:spLocks noChangeAspect="1" noChangeArrowheads="1"/>
              </p:cNvSpPr>
              <p:nvPr/>
            </p:nvSpPr>
            <p:spPr bwMode="auto">
              <a:xfrm>
                <a:off x="2765" y="2274"/>
                <a:ext cx="135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758" name="Picture 758"/>
              <p:cNvSpPr>
                <a:spLocks noChangeAspect="1" noChangeArrowheads="1"/>
              </p:cNvSpPr>
              <p:nvPr/>
            </p:nvSpPr>
            <p:spPr bwMode="auto">
              <a:xfrm>
                <a:off x="2761" y="2276"/>
                <a:ext cx="139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759" name="Picture 759"/>
              <p:cNvSpPr>
                <a:spLocks noChangeAspect="1" noChangeArrowheads="1"/>
              </p:cNvSpPr>
              <p:nvPr/>
            </p:nvSpPr>
            <p:spPr bwMode="auto">
              <a:xfrm>
                <a:off x="2758" y="2278"/>
                <a:ext cx="142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760" name="Picture 760"/>
              <p:cNvSpPr>
                <a:spLocks noChangeAspect="1" noChangeArrowheads="1"/>
              </p:cNvSpPr>
              <p:nvPr/>
            </p:nvSpPr>
            <p:spPr bwMode="auto">
              <a:xfrm>
                <a:off x="2756" y="2279"/>
                <a:ext cx="144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761" name="Picture 761"/>
              <p:cNvSpPr>
                <a:spLocks noChangeAspect="1" noChangeArrowheads="1"/>
              </p:cNvSpPr>
              <p:nvPr/>
            </p:nvSpPr>
            <p:spPr bwMode="auto">
              <a:xfrm>
                <a:off x="2753" y="2281"/>
                <a:ext cx="147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762" name="Picture 762"/>
              <p:cNvSpPr>
                <a:spLocks noChangeAspect="1" noChangeArrowheads="1"/>
              </p:cNvSpPr>
              <p:nvPr/>
            </p:nvSpPr>
            <p:spPr bwMode="auto">
              <a:xfrm>
                <a:off x="2749" y="2282"/>
                <a:ext cx="151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763" name="Picture 763"/>
              <p:cNvSpPr>
                <a:spLocks noChangeAspect="1" noChangeArrowheads="1"/>
              </p:cNvSpPr>
              <p:nvPr/>
            </p:nvSpPr>
            <p:spPr bwMode="auto">
              <a:xfrm>
                <a:off x="2747" y="2284"/>
                <a:ext cx="153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764" name="Picture 764"/>
              <p:cNvSpPr>
                <a:spLocks noChangeAspect="1" noChangeArrowheads="1"/>
              </p:cNvSpPr>
              <p:nvPr/>
            </p:nvSpPr>
            <p:spPr bwMode="auto">
              <a:xfrm>
                <a:off x="2744" y="2286"/>
                <a:ext cx="156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765" name="Picture 765"/>
              <p:cNvSpPr>
                <a:spLocks noChangeAspect="1" noChangeArrowheads="1"/>
              </p:cNvSpPr>
              <p:nvPr/>
            </p:nvSpPr>
            <p:spPr bwMode="auto">
              <a:xfrm>
                <a:off x="2741" y="2287"/>
                <a:ext cx="159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766" name="Picture 766"/>
              <p:cNvSpPr>
                <a:spLocks noChangeAspect="1" noChangeArrowheads="1"/>
              </p:cNvSpPr>
              <p:nvPr/>
            </p:nvSpPr>
            <p:spPr bwMode="auto">
              <a:xfrm>
                <a:off x="2737" y="2289"/>
                <a:ext cx="163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767" name="Picture 767"/>
              <p:cNvSpPr>
                <a:spLocks noChangeAspect="1" noChangeArrowheads="1"/>
              </p:cNvSpPr>
              <p:nvPr/>
            </p:nvSpPr>
            <p:spPr bwMode="auto">
              <a:xfrm>
                <a:off x="2736" y="2290"/>
                <a:ext cx="164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768" name="Picture 768"/>
              <p:cNvSpPr>
                <a:spLocks noChangeAspect="1" noChangeArrowheads="1"/>
              </p:cNvSpPr>
              <p:nvPr/>
            </p:nvSpPr>
            <p:spPr bwMode="auto">
              <a:xfrm>
                <a:off x="2732" y="2292"/>
                <a:ext cx="168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769" name="Picture 769"/>
              <p:cNvSpPr>
                <a:spLocks noChangeAspect="1" noChangeArrowheads="1"/>
              </p:cNvSpPr>
              <p:nvPr/>
            </p:nvSpPr>
            <p:spPr bwMode="auto">
              <a:xfrm>
                <a:off x="2729" y="2293"/>
                <a:ext cx="171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770" name="Picture 770"/>
              <p:cNvSpPr>
                <a:spLocks noChangeAspect="1" noChangeArrowheads="1"/>
              </p:cNvSpPr>
              <p:nvPr/>
            </p:nvSpPr>
            <p:spPr bwMode="auto">
              <a:xfrm>
                <a:off x="2725" y="2295"/>
                <a:ext cx="175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771" name="Picture 771"/>
              <p:cNvSpPr>
                <a:spLocks noChangeAspect="1" noChangeArrowheads="1"/>
              </p:cNvSpPr>
              <p:nvPr/>
            </p:nvSpPr>
            <p:spPr bwMode="auto">
              <a:xfrm>
                <a:off x="2724" y="2297"/>
                <a:ext cx="176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772" name="Picture 772"/>
              <p:cNvSpPr>
                <a:spLocks noChangeAspect="1" noChangeArrowheads="1"/>
              </p:cNvSpPr>
              <p:nvPr/>
            </p:nvSpPr>
            <p:spPr bwMode="auto">
              <a:xfrm>
                <a:off x="2720" y="2298"/>
                <a:ext cx="180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773" name="Picture 773"/>
              <p:cNvSpPr>
                <a:spLocks noChangeAspect="1" noChangeArrowheads="1"/>
              </p:cNvSpPr>
              <p:nvPr/>
            </p:nvSpPr>
            <p:spPr bwMode="auto">
              <a:xfrm>
                <a:off x="2717" y="2300"/>
                <a:ext cx="183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774" name="Picture 774"/>
              <p:cNvSpPr>
                <a:spLocks noChangeAspect="1" noChangeArrowheads="1"/>
              </p:cNvSpPr>
              <p:nvPr/>
            </p:nvSpPr>
            <p:spPr bwMode="auto">
              <a:xfrm>
                <a:off x="2715" y="2301"/>
                <a:ext cx="185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775" name="Picture 775"/>
              <p:cNvSpPr>
                <a:spLocks noChangeAspect="1" noChangeArrowheads="1"/>
              </p:cNvSpPr>
              <p:nvPr/>
            </p:nvSpPr>
            <p:spPr bwMode="auto">
              <a:xfrm>
                <a:off x="2712" y="2303"/>
                <a:ext cx="188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776" name="Picture 776"/>
              <p:cNvSpPr>
                <a:spLocks noChangeAspect="1" noChangeArrowheads="1"/>
              </p:cNvSpPr>
              <p:nvPr/>
            </p:nvSpPr>
            <p:spPr bwMode="auto">
              <a:xfrm>
                <a:off x="2708" y="2304"/>
                <a:ext cx="192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777" name="Picture 777"/>
              <p:cNvSpPr>
                <a:spLocks noChangeAspect="1" noChangeArrowheads="1"/>
              </p:cNvSpPr>
              <p:nvPr/>
            </p:nvSpPr>
            <p:spPr bwMode="auto">
              <a:xfrm>
                <a:off x="2705" y="2306"/>
                <a:ext cx="195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778" name="Picture 778"/>
              <p:cNvSpPr>
                <a:spLocks noChangeAspect="1" noChangeArrowheads="1"/>
              </p:cNvSpPr>
              <p:nvPr/>
            </p:nvSpPr>
            <p:spPr bwMode="auto">
              <a:xfrm>
                <a:off x="2703" y="2308"/>
                <a:ext cx="197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779" name="Picture 779"/>
              <p:cNvSpPr>
                <a:spLocks noChangeAspect="1" noChangeArrowheads="1"/>
              </p:cNvSpPr>
              <p:nvPr/>
            </p:nvSpPr>
            <p:spPr bwMode="auto">
              <a:xfrm>
                <a:off x="2700" y="2309"/>
                <a:ext cx="200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780" name="Picture 780"/>
              <p:cNvSpPr>
                <a:spLocks noChangeAspect="1" noChangeArrowheads="1"/>
              </p:cNvSpPr>
              <p:nvPr/>
            </p:nvSpPr>
            <p:spPr bwMode="auto">
              <a:xfrm>
                <a:off x="2696" y="2311"/>
                <a:ext cx="204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781" name="Picture 781"/>
              <p:cNvSpPr>
                <a:spLocks noChangeAspect="1" noChangeArrowheads="1"/>
              </p:cNvSpPr>
              <p:nvPr/>
            </p:nvSpPr>
            <p:spPr bwMode="auto">
              <a:xfrm>
                <a:off x="2693" y="2312"/>
                <a:ext cx="207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782" name="Picture 782"/>
              <p:cNvSpPr>
                <a:spLocks noChangeAspect="1" noChangeArrowheads="1"/>
              </p:cNvSpPr>
              <p:nvPr/>
            </p:nvSpPr>
            <p:spPr bwMode="auto">
              <a:xfrm>
                <a:off x="2691" y="2314"/>
                <a:ext cx="209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783" name="Picture 783"/>
              <p:cNvSpPr>
                <a:spLocks noChangeAspect="1" noChangeArrowheads="1"/>
              </p:cNvSpPr>
              <p:nvPr/>
            </p:nvSpPr>
            <p:spPr bwMode="auto">
              <a:xfrm>
                <a:off x="2688" y="2315"/>
                <a:ext cx="212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784" name="Picture 784"/>
              <p:cNvSpPr>
                <a:spLocks noChangeAspect="1" noChangeArrowheads="1"/>
              </p:cNvSpPr>
              <p:nvPr/>
            </p:nvSpPr>
            <p:spPr bwMode="auto">
              <a:xfrm>
                <a:off x="2684" y="2317"/>
                <a:ext cx="216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785" name="Picture 785"/>
              <p:cNvSpPr>
                <a:spLocks noChangeAspect="1" noChangeArrowheads="1"/>
              </p:cNvSpPr>
              <p:nvPr/>
            </p:nvSpPr>
            <p:spPr bwMode="auto">
              <a:xfrm>
                <a:off x="2681" y="2319"/>
                <a:ext cx="219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786" name="Picture 786"/>
              <p:cNvSpPr>
                <a:spLocks noChangeAspect="1" noChangeArrowheads="1"/>
              </p:cNvSpPr>
              <p:nvPr/>
            </p:nvSpPr>
            <p:spPr bwMode="auto">
              <a:xfrm>
                <a:off x="2679" y="2320"/>
                <a:ext cx="221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787" name="Picture 787"/>
              <p:cNvSpPr>
                <a:spLocks noChangeAspect="1" noChangeArrowheads="1"/>
              </p:cNvSpPr>
              <p:nvPr/>
            </p:nvSpPr>
            <p:spPr bwMode="auto">
              <a:xfrm>
                <a:off x="2676" y="2322"/>
                <a:ext cx="224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788" name="Picture 788"/>
              <p:cNvSpPr>
                <a:spLocks noChangeAspect="1" noChangeArrowheads="1"/>
              </p:cNvSpPr>
              <p:nvPr/>
            </p:nvSpPr>
            <p:spPr bwMode="auto">
              <a:xfrm>
                <a:off x="2672" y="2323"/>
                <a:ext cx="228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789" name="Picture 789"/>
              <p:cNvSpPr>
                <a:spLocks noChangeAspect="1" noChangeArrowheads="1"/>
              </p:cNvSpPr>
              <p:nvPr/>
            </p:nvSpPr>
            <p:spPr bwMode="auto">
              <a:xfrm>
                <a:off x="2671" y="2325"/>
                <a:ext cx="229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790" name="Picture 790"/>
              <p:cNvSpPr>
                <a:spLocks noChangeAspect="1" noChangeArrowheads="1"/>
              </p:cNvSpPr>
              <p:nvPr/>
            </p:nvSpPr>
            <p:spPr bwMode="auto">
              <a:xfrm>
                <a:off x="2667" y="2327"/>
                <a:ext cx="233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791" name="Picture 791"/>
              <p:cNvSpPr>
                <a:spLocks noChangeAspect="1" noChangeArrowheads="1"/>
              </p:cNvSpPr>
              <p:nvPr/>
            </p:nvSpPr>
            <p:spPr bwMode="auto">
              <a:xfrm>
                <a:off x="2664" y="2328"/>
                <a:ext cx="236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792" name="Picture 792"/>
              <p:cNvSpPr>
                <a:spLocks noChangeAspect="1" noChangeArrowheads="1"/>
              </p:cNvSpPr>
              <p:nvPr/>
            </p:nvSpPr>
            <p:spPr bwMode="auto">
              <a:xfrm>
                <a:off x="2660" y="2330"/>
                <a:ext cx="240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793" name="Picture 793"/>
              <p:cNvSpPr>
                <a:spLocks noChangeAspect="1" noChangeArrowheads="1"/>
              </p:cNvSpPr>
              <p:nvPr/>
            </p:nvSpPr>
            <p:spPr bwMode="auto">
              <a:xfrm>
                <a:off x="2659" y="2331"/>
                <a:ext cx="241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794" name="Picture 794"/>
              <p:cNvSpPr>
                <a:spLocks noChangeAspect="1" noChangeArrowheads="1"/>
              </p:cNvSpPr>
              <p:nvPr/>
            </p:nvSpPr>
            <p:spPr bwMode="auto">
              <a:xfrm>
                <a:off x="2655" y="2333"/>
                <a:ext cx="245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795" name="Picture 795"/>
              <p:cNvSpPr>
                <a:spLocks noChangeAspect="1" noChangeArrowheads="1"/>
              </p:cNvSpPr>
              <p:nvPr/>
            </p:nvSpPr>
            <p:spPr bwMode="auto">
              <a:xfrm>
                <a:off x="2652" y="2334"/>
                <a:ext cx="248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796" name="Picture 796"/>
              <p:cNvSpPr>
                <a:spLocks noChangeAspect="1" noChangeArrowheads="1"/>
              </p:cNvSpPr>
              <p:nvPr/>
            </p:nvSpPr>
            <p:spPr bwMode="auto">
              <a:xfrm>
                <a:off x="2648" y="2336"/>
                <a:ext cx="252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797" name="Picture 797"/>
              <p:cNvSpPr>
                <a:spLocks noChangeAspect="1" noChangeArrowheads="1"/>
              </p:cNvSpPr>
              <p:nvPr/>
            </p:nvSpPr>
            <p:spPr bwMode="auto">
              <a:xfrm>
                <a:off x="2647" y="2338"/>
                <a:ext cx="253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798" name="Picture 798"/>
              <p:cNvSpPr>
                <a:spLocks noChangeAspect="1" noChangeArrowheads="1"/>
              </p:cNvSpPr>
              <p:nvPr/>
            </p:nvSpPr>
            <p:spPr bwMode="auto">
              <a:xfrm>
                <a:off x="2643" y="2339"/>
                <a:ext cx="257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799" name="Picture 799"/>
              <p:cNvSpPr>
                <a:spLocks noChangeAspect="1" noChangeArrowheads="1"/>
              </p:cNvSpPr>
              <p:nvPr/>
            </p:nvSpPr>
            <p:spPr bwMode="auto">
              <a:xfrm>
                <a:off x="2640" y="2341"/>
                <a:ext cx="260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pic>
            <p:nvPicPr>
              <p:cNvPr id="800" name="Picture 800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2636" y="2342"/>
                <a:ext cx="264" cy="13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801" name="Picture 801"/>
              <p:cNvSpPr>
                <a:spLocks noChangeAspect="1" noChangeArrowheads="1"/>
              </p:cNvSpPr>
              <p:nvPr/>
            </p:nvSpPr>
            <p:spPr bwMode="auto">
              <a:xfrm>
                <a:off x="2898" y="2273"/>
                <a:ext cx="2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802" name="Picture 802"/>
              <p:cNvSpPr>
                <a:spLocks noChangeAspect="1" noChangeArrowheads="1"/>
              </p:cNvSpPr>
              <p:nvPr/>
            </p:nvSpPr>
            <p:spPr bwMode="auto">
              <a:xfrm>
                <a:off x="2898" y="2274"/>
                <a:ext cx="5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803" name="Picture 803"/>
              <p:cNvSpPr>
                <a:spLocks noChangeAspect="1" noChangeArrowheads="1"/>
              </p:cNvSpPr>
              <p:nvPr/>
            </p:nvSpPr>
            <p:spPr bwMode="auto">
              <a:xfrm>
                <a:off x="2898" y="2276"/>
                <a:ext cx="7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804" name="Picture 804"/>
              <p:cNvSpPr>
                <a:spLocks noChangeAspect="1" noChangeArrowheads="1"/>
              </p:cNvSpPr>
              <p:nvPr/>
            </p:nvSpPr>
            <p:spPr bwMode="auto">
              <a:xfrm>
                <a:off x="2898" y="2278"/>
                <a:ext cx="10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805" name="Picture 805"/>
              <p:cNvSpPr>
                <a:spLocks noChangeAspect="1" noChangeArrowheads="1"/>
              </p:cNvSpPr>
              <p:nvPr/>
            </p:nvSpPr>
            <p:spPr bwMode="auto">
              <a:xfrm>
                <a:off x="2898" y="2279"/>
                <a:ext cx="14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806" name="Picture 806"/>
              <p:cNvSpPr>
                <a:spLocks noChangeAspect="1" noChangeArrowheads="1"/>
              </p:cNvSpPr>
              <p:nvPr/>
            </p:nvSpPr>
            <p:spPr bwMode="auto">
              <a:xfrm>
                <a:off x="2898" y="2281"/>
                <a:ext cx="17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807" name="Picture 807"/>
              <p:cNvSpPr>
                <a:spLocks noChangeAspect="1" noChangeArrowheads="1"/>
              </p:cNvSpPr>
              <p:nvPr/>
            </p:nvSpPr>
            <p:spPr bwMode="auto">
              <a:xfrm>
                <a:off x="2898" y="2282"/>
                <a:ext cx="19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808" name="Picture 808"/>
              <p:cNvSpPr>
                <a:spLocks noChangeAspect="1" noChangeArrowheads="1"/>
              </p:cNvSpPr>
              <p:nvPr/>
            </p:nvSpPr>
            <p:spPr bwMode="auto">
              <a:xfrm>
                <a:off x="2898" y="2284"/>
                <a:ext cx="22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809" name="Picture 809"/>
              <p:cNvSpPr>
                <a:spLocks noChangeAspect="1" noChangeArrowheads="1"/>
              </p:cNvSpPr>
              <p:nvPr/>
            </p:nvSpPr>
            <p:spPr bwMode="auto">
              <a:xfrm>
                <a:off x="2898" y="2286"/>
                <a:ext cx="26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810" name="Picture 810"/>
              <p:cNvSpPr>
                <a:spLocks noChangeAspect="1" noChangeArrowheads="1"/>
              </p:cNvSpPr>
              <p:nvPr/>
            </p:nvSpPr>
            <p:spPr bwMode="auto">
              <a:xfrm>
                <a:off x="2898" y="2287"/>
                <a:ext cx="27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811" name="Picture 811"/>
              <p:cNvSpPr>
                <a:spLocks noChangeAspect="1" noChangeArrowheads="1"/>
              </p:cNvSpPr>
              <p:nvPr/>
            </p:nvSpPr>
            <p:spPr bwMode="auto">
              <a:xfrm>
                <a:off x="2898" y="2289"/>
                <a:ext cx="31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812" name="Picture 812"/>
              <p:cNvSpPr>
                <a:spLocks noChangeAspect="1" noChangeArrowheads="1"/>
              </p:cNvSpPr>
              <p:nvPr/>
            </p:nvSpPr>
            <p:spPr bwMode="auto">
              <a:xfrm>
                <a:off x="2898" y="2290"/>
                <a:ext cx="34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813" name="Picture 813"/>
              <p:cNvSpPr>
                <a:spLocks noChangeAspect="1" noChangeArrowheads="1"/>
              </p:cNvSpPr>
              <p:nvPr/>
            </p:nvSpPr>
            <p:spPr bwMode="auto">
              <a:xfrm>
                <a:off x="2898" y="2292"/>
                <a:ext cx="37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814" name="Picture 814"/>
              <p:cNvSpPr>
                <a:spLocks noChangeAspect="1" noChangeArrowheads="1"/>
              </p:cNvSpPr>
              <p:nvPr/>
            </p:nvSpPr>
            <p:spPr bwMode="auto">
              <a:xfrm>
                <a:off x="2898" y="2293"/>
                <a:ext cx="39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815" name="Picture 815"/>
              <p:cNvSpPr>
                <a:spLocks noChangeAspect="1" noChangeArrowheads="1"/>
              </p:cNvSpPr>
              <p:nvPr/>
            </p:nvSpPr>
            <p:spPr bwMode="auto">
              <a:xfrm>
                <a:off x="2898" y="2295"/>
                <a:ext cx="43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816" name="Picture 816"/>
              <p:cNvSpPr>
                <a:spLocks noChangeAspect="1" noChangeArrowheads="1"/>
              </p:cNvSpPr>
              <p:nvPr/>
            </p:nvSpPr>
            <p:spPr bwMode="auto">
              <a:xfrm>
                <a:off x="2898" y="2297"/>
                <a:ext cx="46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817" name="Picture 817"/>
              <p:cNvSpPr>
                <a:spLocks noChangeAspect="1" noChangeArrowheads="1"/>
              </p:cNvSpPr>
              <p:nvPr/>
            </p:nvSpPr>
            <p:spPr bwMode="auto">
              <a:xfrm>
                <a:off x="2898" y="2298"/>
                <a:ext cx="48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818" name="Picture 818"/>
              <p:cNvSpPr>
                <a:spLocks noChangeAspect="1" noChangeArrowheads="1"/>
              </p:cNvSpPr>
              <p:nvPr/>
            </p:nvSpPr>
            <p:spPr bwMode="auto">
              <a:xfrm>
                <a:off x="2898" y="2300"/>
                <a:ext cx="51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819" name="Picture 819"/>
              <p:cNvSpPr>
                <a:spLocks noChangeAspect="1" noChangeArrowheads="1"/>
              </p:cNvSpPr>
              <p:nvPr/>
            </p:nvSpPr>
            <p:spPr bwMode="auto">
              <a:xfrm>
                <a:off x="2898" y="2301"/>
                <a:ext cx="55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820" name="Picture 820"/>
              <p:cNvSpPr>
                <a:spLocks noChangeAspect="1" noChangeArrowheads="1"/>
              </p:cNvSpPr>
              <p:nvPr/>
            </p:nvSpPr>
            <p:spPr bwMode="auto">
              <a:xfrm>
                <a:off x="2898" y="2303"/>
                <a:ext cx="58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821" name="Picture 821"/>
              <p:cNvSpPr>
                <a:spLocks noChangeAspect="1" noChangeArrowheads="1"/>
              </p:cNvSpPr>
              <p:nvPr/>
            </p:nvSpPr>
            <p:spPr bwMode="auto">
              <a:xfrm>
                <a:off x="2898" y="2304"/>
                <a:ext cx="60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822" name="Picture 822"/>
              <p:cNvSpPr>
                <a:spLocks noChangeAspect="1" noChangeArrowheads="1"/>
              </p:cNvSpPr>
              <p:nvPr/>
            </p:nvSpPr>
            <p:spPr bwMode="auto">
              <a:xfrm>
                <a:off x="2898" y="2306"/>
                <a:ext cx="63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823" name="Picture 823"/>
              <p:cNvSpPr>
                <a:spLocks noChangeAspect="1" noChangeArrowheads="1"/>
              </p:cNvSpPr>
              <p:nvPr/>
            </p:nvSpPr>
            <p:spPr bwMode="auto">
              <a:xfrm>
                <a:off x="2898" y="2308"/>
                <a:ext cx="67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824" name="Picture 824"/>
              <p:cNvSpPr>
                <a:spLocks noChangeAspect="1" noChangeArrowheads="1"/>
              </p:cNvSpPr>
              <p:nvPr/>
            </p:nvSpPr>
            <p:spPr bwMode="auto">
              <a:xfrm>
                <a:off x="2898" y="2309"/>
                <a:ext cx="68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825" name="Picture 825"/>
              <p:cNvSpPr>
                <a:spLocks noChangeAspect="1" noChangeArrowheads="1"/>
              </p:cNvSpPr>
              <p:nvPr/>
            </p:nvSpPr>
            <p:spPr bwMode="auto">
              <a:xfrm>
                <a:off x="2898" y="2311"/>
                <a:ext cx="72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826" name="Picture 826"/>
              <p:cNvSpPr>
                <a:spLocks noChangeAspect="1" noChangeArrowheads="1"/>
              </p:cNvSpPr>
              <p:nvPr/>
            </p:nvSpPr>
            <p:spPr bwMode="auto">
              <a:xfrm>
                <a:off x="2898" y="2312"/>
                <a:ext cx="75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827" name="Picture 827"/>
              <p:cNvSpPr>
                <a:spLocks noChangeAspect="1" noChangeArrowheads="1"/>
              </p:cNvSpPr>
              <p:nvPr/>
            </p:nvSpPr>
            <p:spPr bwMode="auto">
              <a:xfrm>
                <a:off x="2898" y="2314"/>
                <a:ext cx="78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828" name="Picture 828"/>
              <p:cNvSpPr>
                <a:spLocks noChangeAspect="1" noChangeArrowheads="1"/>
              </p:cNvSpPr>
              <p:nvPr/>
            </p:nvSpPr>
            <p:spPr bwMode="auto">
              <a:xfrm>
                <a:off x="2898" y="2315"/>
                <a:ext cx="80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829" name="Picture 829"/>
              <p:cNvSpPr>
                <a:spLocks noChangeAspect="1" noChangeArrowheads="1"/>
              </p:cNvSpPr>
              <p:nvPr/>
            </p:nvSpPr>
            <p:spPr bwMode="auto">
              <a:xfrm>
                <a:off x="2898" y="2317"/>
                <a:ext cx="84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830" name="Picture 830"/>
              <p:cNvSpPr>
                <a:spLocks noChangeAspect="1" noChangeArrowheads="1"/>
              </p:cNvSpPr>
              <p:nvPr/>
            </p:nvSpPr>
            <p:spPr bwMode="auto">
              <a:xfrm>
                <a:off x="2898" y="2319"/>
                <a:ext cx="87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831" name="Picture 831"/>
              <p:cNvSpPr>
                <a:spLocks noChangeAspect="1" noChangeArrowheads="1"/>
              </p:cNvSpPr>
              <p:nvPr/>
            </p:nvSpPr>
            <p:spPr bwMode="auto">
              <a:xfrm>
                <a:off x="2898" y="2320"/>
                <a:ext cx="89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832" name="Picture 832"/>
              <p:cNvSpPr>
                <a:spLocks noChangeAspect="1" noChangeArrowheads="1"/>
              </p:cNvSpPr>
              <p:nvPr/>
            </p:nvSpPr>
            <p:spPr bwMode="auto">
              <a:xfrm>
                <a:off x="2898" y="2322"/>
                <a:ext cx="92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833" name="Picture 833"/>
              <p:cNvSpPr>
                <a:spLocks noChangeAspect="1" noChangeArrowheads="1"/>
              </p:cNvSpPr>
              <p:nvPr/>
            </p:nvSpPr>
            <p:spPr bwMode="auto">
              <a:xfrm>
                <a:off x="2898" y="2323"/>
                <a:ext cx="96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834" name="Picture 834"/>
              <p:cNvSpPr>
                <a:spLocks noChangeAspect="1" noChangeArrowheads="1"/>
              </p:cNvSpPr>
              <p:nvPr/>
            </p:nvSpPr>
            <p:spPr bwMode="auto">
              <a:xfrm>
                <a:off x="2898" y="2325"/>
                <a:ext cx="99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835" name="Picture 835"/>
              <p:cNvSpPr>
                <a:spLocks noChangeAspect="1" noChangeArrowheads="1"/>
              </p:cNvSpPr>
              <p:nvPr/>
            </p:nvSpPr>
            <p:spPr bwMode="auto">
              <a:xfrm>
                <a:off x="2898" y="2327"/>
                <a:ext cx="101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836" name="Picture 836"/>
              <p:cNvSpPr>
                <a:spLocks noChangeAspect="1" noChangeArrowheads="1"/>
              </p:cNvSpPr>
              <p:nvPr/>
            </p:nvSpPr>
            <p:spPr bwMode="auto">
              <a:xfrm>
                <a:off x="2898" y="2328"/>
                <a:ext cx="104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837" name="Picture 837"/>
              <p:cNvSpPr>
                <a:spLocks noChangeAspect="1" noChangeArrowheads="1"/>
              </p:cNvSpPr>
              <p:nvPr/>
            </p:nvSpPr>
            <p:spPr bwMode="auto">
              <a:xfrm>
                <a:off x="2898" y="2330"/>
                <a:ext cx="108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838" name="Picture 838"/>
              <p:cNvSpPr>
                <a:spLocks noChangeAspect="1" noChangeArrowheads="1"/>
              </p:cNvSpPr>
              <p:nvPr/>
            </p:nvSpPr>
            <p:spPr bwMode="auto">
              <a:xfrm>
                <a:off x="2898" y="2331"/>
                <a:ext cx="109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839" name="Picture 839"/>
              <p:cNvSpPr>
                <a:spLocks noChangeAspect="1" noChangeArrowheads="1"/>
              </p:cNvSpPr>
              <p:nvPr/>
            </p:nvSpPr>
            <p:spPr bwMode="auto">
              <a:xfrm>
                <a:off x="2898" y="2333"/>
                <a:ext cx="113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840" name="Picture 840"/>
              <p:cNvSpPr>
                <a:spLocks noChangeAspect="1" noChangeArrowheads="1"/>
              </p:cNvSpPr>
              <p:nvPr/>
            </p:nvSpPr>
            <p:spPr bwMode="auto">
              <a:xfrm>
                <a:off x="2898" y="2334"/>
                <a:ext cx="116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841" name="Picture 841"/>
              <p:cNvSpPr>
                <a:spLocks noChangeAspect="1" noChangeArrowheads="1"/>
              </p:cNvSpPr>
              <p:nvPr/>
            </p:nvSpPr>
            <p:spPr bwMode="auto">
              <a:xfrm>
                <a:off x="2898" y="2336"/>
                <a:ext cx="119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842" name="Picture 842"/>
              <p:cNvSpPr>
                <a:spLocks noChangeAspect="1" noChangeArrowheads="1"/>
              </p:cNvSpPr>
              <p:nvPr/>
            </p:nvSpPr>
            <p:spPr bwMode="auto">
              <a:xfrm>
                <a:off x="2898" y="2338"/>
                <a:ext cx="121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843" name="Picture 843"/>
              <p:cNvSpPr>
                <a:spLocks noChangeAspect="1" noChangeArrowheads="1"/>
              </p:cNvSpPr>
              <p:nvPr/>
            </p:nvSpPr>
            <p:spPr bwMode="auto">
              <a:xfrm>
                <a:off x="2898" y="2339"/>
                <a:ext cx="125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844" name="Picture 844"/>
              <p:cNvSpPr>
                <a:spLocks noChangeAspect="1" noChangeArrowheads="1"/>
              </p:cNvSpPr>
              <p:nvPr/>
            </p:nvSpPr>
            <p:spPr bwMode="auto">
              <a:xfrm>
                <a:off x="2898" y="2341"/>
                <a:ext cx="128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pic>
            <p:nvPicPr>
              <p:cNvPr id="845" name="Picture 845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2898" y="2342"/>
                <a:ext cx="131" cy="13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46" name="Picture 846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2636" y="2478"/>
                <a:ext cx="264" cy="7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847" name="Picture 847"/>
              <p:cNvSpPr>
                <a:spLocks noChangeAspect="1" noChangeArrowheads="1"/>
              </p:cNvSpPr>
              <p:nvPr/>
            </p:nvSpPr>
            <p:spPr bwMode="auto">
              <a:xfrm>
                <a:off x="2638" y="2554"/>
                <a:ext cx="262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848" name="Picture 848"/>
              <p:cNvSpPr>
                <a:spLocks noChangeAspect="1" noChangeArrowheads="1"/>
              </p:cNvSpPr>
              <p:nvPr/>
            </p:nvSpPr>
            <p:spPr bwMode="auto">
              <a:xfrm>
                <a:off x="2642" y="2555"/>
                <a:ext cx="258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849" name="Picture 849"/>
              <p:cNvSpPr>
                <a:spLocks noChangeAspect="1" noChangeArrowheads="1"/>
              </p:cNvSpPr>
              <p:nvPr/>
            </p:nvSpPr>
            <p:spPr bwMode="auto">
              <a:xfrm>
                <a:off x="2645" y="2557"/>
                <a:ext cx="255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850" name="Picture 850"/>
              <p:cNvSpPr>
                <a:spLocks noChangeAspect="1" noChangeArrowheads="1"/>
              </p:cNvSpPr>
              <p:nvPr/>
            </p:nvSpPr>
            <p:spPr bwMode="auto">
              <a:xfrm>
                <a:off x="2647" y="2558"/>
                <a:ext cx="253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851" name="Picture 851"/>
              <p:cNvSpPr>
                <a:spLocks noChangeAspect="1" noChangeArrowheads="1"/>
              </p:cNvSpPr>
              <p:nvPr/>
            </p:nvSpPr>
            <p:spPr bwMode="auto">
              <a:xfrm>
                <a:off x="2650" y="2560"/>
                <a:ext cx="250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852" name="Picture 852"/>
              <p:cNvSpPr>
                <a:spLocks noChangeAspect="1" noChangeArrowheads="1"/>
              </p:cNvSpPr>
              <p:nvPr/>
            </p:nvSpPr>
            <p:spPr bwMode="auto">
              <a:xfrm>
                <a:off x="2654" y="2562"/>
                <a:ext cx="246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853" name="Picture 853"/>
              <p:cNvSpPr>
                <a:spLocks noChangeAspect="1" noChangeArrowheads="1"/>
              </p:cNvSpPr>
              <p:nvPr/>
            </p:nvSpPr>
            <p:spPr bwMode="auto">
              <a:xfrm>
                <a:off x="2657" y="2563"/>
                <a:ext cx="243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854" name="Picture 854"/>
              <p:cNvSpPr>
                <a:spLocks noChangeAspect="1" noChangeArrowheads="1"/>
              </p:cNvSpPr>
              <p:nvPr/>
            </p:nvSpPr>
            <p:spPr bwMode="auto">
              <a:xfrm>
                <a:off x="2659" y="2565"/>
                <a:ext cx="241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855" name="Picture 855"/>
              <p:cNvSpPr>
                <a:spLocks noChangeAspect="1" noChangeArrowheads="1"/>
              </p:cNvSpPr>
              <p:nvPr/>
            </p:nvSpPr>
            <p:spPr bwMode="auto">
              <a:xfrm>
                <a:off x="2662" y="2566"/>
                <a:ext cx="238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856" name="Picture 856"/>
              <p:cNvSpPr>
                <a:spLocks noChangeAspect="1" noChangeArrowheads="1"/>
              </p:cNvSpPr>
              <p:nvPr/>
            </p:nvSpPr>
            <p:spPr bwMode="auto">
              <a:xfrm>
                <a:off x="2665" y="2568"/>
                <a:ext cx="235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857" name="Picture 857"/>
              <p:cNvSpPr>
                <a:spLocks noChangeAspect="1" noChangeArrowheads="1"/>
              </p:cNvSpPr>
              <p:nvPr/>
            </p:nvSpPr>
            <p:spPr bwMode="auto">
              <a:xfrm>
                <a:off x="2669" y="2569"/>
                <a:ext cx="231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858" name="Picture 858"/>
              <p:cNvSpPr>
                <a:spLocks noChangeAspect="1" noChangeArrowheads="1"/>
              </p:cNvSpPr>
              <p:nvPr/>
            </p:nvSpPr>
            <p:spPr bwMode="auto">
              <a:xfrm>
                <a:off x="2671" y="2571"/>
                <a:ext cx="229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859" name="Picture 859"/>
              <p:cNvSpPr>
                <a:spLocks noChangeAspect="1" noChangeArrowheads="1"/>
              </p:cNvSpPr>
              <p:nvPr/>
            </p:nvSpPr>
            <p:spPr bwMode="auto">
              <a:xfrm>
                <a:off x="2674" y="2573"/>
                <a:ext cx="226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860" name="Picture 860"/>
              <p:cNvSpPr>
                <a:spLocks noChangeAspect="1" noChangeArrowheads="1"/>
              </p:cNvSpPr>
              <p:nvPr/>
            </p:nvSpPr>
            <p:spPr bwMode="auto">
              <a:xfrm>
                <a:off x="2677" y="2574"/>
                <a:ext cx="223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861" name="Picture 861"/>
              <p:cNvSpPr>
                <a:spLocks noChangeAspect="1" noChangeArrowheads="1"/>
              </p:cNvSpPr>
              <p:nvPr/>
            </p:nvSpPr>
            <p:spPr bwMode="auto">
              <a:xfrm>
                <a:off x="2679" y="2576"/>
                <a:ext cx="221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862" name="Picture 862"/>
              <p:cNvSpPr>
                <a:spLocks noChangeAspect="1" noChangeArrowheads="1"/>
              </p:cNvSpPr>
              <p:nvPr/>
            </p:nvSpPr>
            <p:spPr bwMode="auto">
              <a:xfrm>
                <a:off x="2683" y="2577"/>
                <a:ext cx="217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863" name="Picture 863"/>
              <p:cNvSpPr>
                <a:spLocks noChangeAspect="1" noChangeArrowheads="1"/>
              </p:cNvSpPr>
              <p:nvPr/>
            </p:nvSpPr>
            <p:spPr bwMode="auto">
              <a:xfrm>
                <a:off x="2686" y="2579"/>
                <a:ext cx="214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864" name="Picture 864"/>
              <p:cNvSpPr>
                <a:spLocks noChangeAspect="1" noChangeArrowheads="1"/>
              </p:cNvSpPr>
              <p:nvPr/>
            </p:nvSpPr>
            <p:spPr bwMode="auto">
              <a:xfrm>
                <a:off x="2689" y="2581"/>
                <a:ext cx="211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865" name="Picture 865"/>
              <p:cNvSpPr>
                <a:spLocks noChangeAspect="1" noChangeArrowheads="1"/>
              </p:cNvSpPr>
              <p:nvPr/>
            </p:nvSpPr>
            <p:spPr bwMode="auto">
              <a:xfrm>
                <a:off x="2691" y="2582"/>
                <a:ext cx="209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866" name="Picture 866"/>
              <p:cNvSpPr>
                <a:spLocks noChangeAspect="1" noChangeArrowheads="1"/>
              </p:cNvSpPr>
              <p:nvPr/>
            </p:nvSpPr>
            <p:spPr bwMode="auto">
              <a:xfrm>
                <a:off x="2695" y="2584"/>
                <a:ext cx="205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867" name="Picture 867"/>
              <p:cNvSpPr>
                <a:spLocks noChangeAspect="1" noChangeArrowheads="1"/>
              </p:cNvSpPr>
              <p:nvPr/>
            </p:nvSpPr>
            <p:spPr bwMode="auto">
              <a:xfrm>
                <a:off x="2698" y="2585"/>
                <a:ext cx="202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868" name="Picture 868"/>
              <p:cNvSpPr>
                <a:spLocks noChangeAspect="1" noChangeArrowheads="1"/>
              </p:cNvSpPr>
              <p:nvPr/>
            </p:nvSpPr>
            <p:spPr bwMode="auto">
              <a:xfrm>
                <a:off x="2701" y="2587"/>
                <a:ext cx="199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869" name="Picture 869"/>
              <p:cNvSpPr>
                <a:spLocks noChangeAspect="1" noChangeArrowheads="1"/>
              </p:cNvSpPr>
              <p:nvPr/>
            </p:nvSpPr>
            <p:spPr bwMode="auto">
              <a:xfrm>
                <a:off x="2703" y="2588"/>
                <a:ext cx="197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870" name="Picture 870"/>
              <p:cNvSpPr>
                <a:spLocks noChangeAspect="1" noChangeArrowheads="1"/>
              </p:cNvSpPr>
              <p:nvPr/>
            </p:nvSpPr>
            <p:spPr bwMode="auto">
              <a:xfrm>
                <a:off x="2706" y="2590"/>
                <a:ext cx="194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871" name="Picture 871"/>
              <p:cNvSpPr>
                <a:spLocks noChangeAspect="1" noChangeArrowheads="1"/>
              </p:cNvSpPr>
              <p:nvPr/>
            </p:nvSpPr>
            <p:spPr bwMode="auto">
              <a:xfrm>
                <a:off x="2710" y="2592"/>
                <a:ext cx="190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872" name="Picture 872"/>
              <p:cNvSpPr>
                <a:spLocks noChangeAspect="1" noChangeArrowheads="1"/>
              </p:cNvSpPr>
              <p:nvPr/>
            </p:nvSpPr>
            <p:spPr bwMode="auto">
              <a:xfrm>
                <a:off x="2713" y="2593"/>
                <a:ext cx="187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873" name="Picture 873"/>
              <p:cNvSpPr>
                <a:spLocks noChangeAspect="1" noChangeArrowheads="1"/>
              </p:cNvSpPr>
              <p:nvPr/>
            </p:nvSpPr>
            <p:spPr bwMode="auto">
              <a:xfrm>
                <a:off x="2715" y="2595"/>
                <a:ext cx="185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874" name="Picture 874"/>
              <p:cNvSpPr>
                <a:spLocks noChangeAspect="1" noChangeArrowheads="1"/>
              </p:cNvSpPr>
              <p:nvPr/>
            </p:nvSpPr>
            <p:spPr bwMode="auto">
              <a:xfrm>
                <a:off x="2718" y="2596"/>
                <a:ext cx="182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875" name="Picture 875"/>
              <p:cNvSpPr>
                <a:spLocks noChangeAspect="1" noChangeArrowheads="1"/>
              </p:cNvSpPr>
              <p:nvPr/>
            </p:nvSpPr>
            <p:spPr bwMode="auto">
              <a:xfrm>
                <a:off x="2722" y="2598"/>
                <a:ext cx="178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876" name="Picture 876"/>
              <p:cNvSpPr>
                <a:spLocks noChangeAspect="1" noChangeArrowheads="1"/>
              </p:cNvSpPr>
              <p:nvPr/>
            </p:nvSpPr>
            <p:spPr bwMode="auto">
              <a:xfrm>
                <a:off x="2724" y="2599"/>
                <a:ext cx="176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877" name="Picture 877"/>
              <p:cNvSpPr>
                <a:spLocks noChangeAspect="1" noChangeArrowheads="1"/>
              </p:cNvSpPr>
              <p:nvPr/>
            </p:nvSpPr>
            <p:spPr bwMode="auto">
              <a:xfrm>
                <a:off x="2727" y="2601"/>
                <a:ext cx="173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878" name="Picture 878"/>
              <p:cNvSpPr>
                <a:spLocks noChangeAspect="1" noChangeArrowheads="1"/>
              </p:cNvSpPr>
              <p:nvPr/>
            </p:nvSpPr>
            <p:spPr bwMode="auto">
              <a:xfrm>
                <a:off x="2730" y="2603"/>
                <a:ext cx="170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879" name="Picture 879"/>
              <p:cNvSpPr>
                <a:spLocks noChangeAspect="1" noChangeArrowheads="1"/>
              </p:cNvSpPr>
              <p:nvPr/>
            </p:nvSpPr>
            <p:spPr bwMode="auto">
              <a:xfrm>
                <a:off x="2734" y="2604"/>
                <a:ext cx="166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880" name="Picture 880"/>
              <p:cNvSpPr>
                <a:spLocks noChangeAspect="1" noChangeArrowheads="1"/>
              </p:cNvSpPr>
              <p:nvPr/>
            </p:nvSpPr>
            <p:spPr bwMode="auto">
              <a:xfrm>
                <a:off x="2736" y="2606"/>
                <a:ext cx="164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881" name="Picture 881"/>
              <p:cNvSpPr>
                <a:spLocks noChangeAspect="1" noChangeArrowheads="1"/>
              </p:cNvSpPr>
              <p:nvPr/>
            </p:nvSpPr>
            <p:spPr bwMode="auto">
              <a:xfrm>
                <a:off x="2739" y="2607"/>
                <a:ext cx="161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882" name="Picture 882"/>
              <p:cNvSpPr>
                <a:spLocks noChangeAspect="1" noChangeArrowheads="1"/>
              </p:cNvSpPr>
              <p:nvPr/>
            </p:nvSpPr>
            <p:spPr bwMode="auto">
              <a:xfrm>
                <a:off x="2742" y="2609"/>
                <a:ext cx="158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883" name="Picture 883"/>
              <p:cNvSpPr>
                <a:spLocks noChangeAspect="1" noChangeArrowheads="1"/>
              </p:cNvSpPr>
              <p:nvPr/>
            </p:nvSpPr>
            <p:spPr bwMode="auto">
              <a:xfrm>
                <a:off x="2746" y="2610"/>
                <a:ext cx="154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884" name="Picture 884"/>
              <p:cNvSpPr>
                <a:spLocks noChangeAspect="1" noChangeArrowheads="1"/>
              </p:cNvSpPr>
              <p:nvPr/>
            </p:nvSpPr>
            <p:spPr bwMode="auto">
              <a:xfrm>
                <a:off x="2747" y="2612"/>
                <a:ext cx="153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885" name="Picture 885"/>
              <p:cNvSpPr>
                <a:spLocks noChangeAspect="1" noChangeArrowheads="1"/>
              </p:cNvSpPr>
              <p:nvPr/>
            </p:nvSpPr>
            <p:spPr bwMode="auto">
              <a:xfrm>
                <a:off x="2751" y="2614"/>
                <a:ext cx="149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886" name="Picture 886"/>
              <p:cNvSpPr>
                <a:spLocks noChangeAspect="1" noChangeArrowheads="1"/>
              </p:cNvSpPr>
              <p:nvPr/>
            </p:nvSpPr>
            <p:spPr bwMode="auto">
              <a:xfrm>
                <a:off x="2754" y="2615"/>
                <a:ext cx="146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887" name="Picture 887"/>
              <p:cNvSpPr>
                <a:spLocks noChangeAspect="1" noChangeArrowheads="1"/>
              </p:cNvSpPr>
              <p:nvPr/>
            </p:nvSpPr>
            <p:spPr bwMode="auto">
              <a:xfrm>
                <a:off x="2756" y="2617"/>
                <a:ext cx="144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888" name="Picture 888"/>
              <p:cNvSpPr>
                <a:spLocks noChangeAspect="1" noChangeArrowheads="1"/>
              </p:cNvSpPr>
              <p:nvPr/>
            </p:nvSpPr>
            <p:spPr bwMode="auto">
              <a:xfrm>
                <a:off x="2759" y="2618"/>
                <a:ext cx="141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889" name="Picture 889"/>
              <p:cNvSpPr>
                <a:spLocks noChangeAspect="1" noChangeArrowheads="1"/>
              </p:cNvSpPr>
              <p:nvPr/>
            </p:nvSpPr>
            <p:spPr bwMode="auto">
              <a:xfrm>
                <a:off x="2763" y="2620"/>
                <a:ext cx="137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890" name="Picture 890"/>
              <p:cNvSpPr>
                <a:spLocks noChangeAspect="1" noChangeArrowheads="1"/>
              </p:cNvSpPr>
              <p:nvPr/>
            </p:nvSpPr>
            <p:spPr bwMode="auto">
              <a:xfrm>
                <a:off x="2766" y="2622"/>
                <a:ext cx="134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891" name="Picture 891"/>
              <p:cNvSpPr>
                <a:spLocks noChangeAspect="1" noChangeArrowheads="1"/>
              </p:cNvSpPr>
              <p:nvPr/>
            </p:nvSpPr>
            <p:spPr bwMode="auto">
              <a:xfrm>
                <a:off x="2768" y="2623"/>
                <a:ext cx="130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892" name="Picture 892"/>
              <p:cNvSpPr>
                <a:spLocks noChangeAspect="1" noChangeArrowheads="1"/>
              </p:cNvSpPr>
              <p:nvPr/>
            </p:nvSpPr>
            <p:spPr bwMode="auto">
              <a:xfrm>
                <a:off x="2771" y="2625"/>
                <a:ext cx="125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893" name="Picture 893"/>
              <p:cNvSpPr>
                <a:spLocks noChangeAspect="1" noChangeArrowheads="1"/>
              </p:cNvSpPr>
              <p:nvPr/>
            </p:nvSpPr>
            <p:spPr bwMode="auto">
              <a:xfrm>
                <a:off x="2775" y="2626"/>
                <a:ext cx="118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894" name="Picture 894"/>
              <p:cNvSpPr>
                <a:spLocks noChangeAspect="1" noChangeArrowheads="1"/>
              </p:cNvSpPr>
              <p:nvPr/>
            </p:nvSpPr>
            <p:spPr bwMode="auto">
              <a:xfrm>
                <a:off x="2778" y="2628"/>
                <a:ext cx="111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895" name="Picture 895"/>
              <p:cNvSpPr>
                <a:spLocks noChangeAspect="1" noChangeArrowheads="1"/>
              </p:cNvSpPr>
              <p:nvPr/>
            </p:nvSpPr>
            <p:spPr bwMode="auto">
              <a:xfrm>
                <a:off x="2780" y="2629"/>
                <a:ext cx="106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896" name="Picture 896"/>
              <p:cNvSpPr>
                <a:spLocks noChangeAspect="1" noChangeArrowheads="1"/>
              </p:cNvSpPr>
              <p:nvPr/>
            </p:nvSpPr>
            <p:spPr bwMode="auto">
              <a:xfrm>
                <a:off x="2783" y="2631"/>
                <a:ext cx="101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897" name="Picture 897"/>
              <p:cNvSpPr>
                <a:spLocks noChangeAspect="1" noChangeArrowheads="1"/>
              </p:cNvSpPr>
              <p:nvPr/>
            </p:nvSpPr>
            <p:spPr bwMode="auto">
              <a:xfrm>
                <a:off x="2787" y="2633"/>
                <a:ext cx="94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898" name="Picture 898"/>
              <p:cNvSpPr>
                <a:spLocks noChangeAspect="1" noChangeArrowheads="1"/>
              </p:cNvSpPr>
              <p:nvPr/>
            </p:nvSpPr>
            <p:spPr bwMode="auto">
              <a:xfrm>
                <a:off x="2790" y="2634"/>
                <a:ext cx="87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899" name="Picture 899"/>
              <p:cNvSpPr>
                <a:spLocks noChangeAspect="1" noChangeArrowheads="1"/>
              </p:cNvSpPr>
              <p:nvPr/>
            </p:nvSpPr>
            <p:spPr bwMode="auto">
              <a:xfrm>
                <a:off x="2792" y="2636"/>
                <a:ext cx="84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900" name="Picture 900"/>
              <p:cNvSpPr>
                <a:spLocks noChangeAspect="1" noChangeArrowheads="1"/>
              </p:cNvSpPr>
              <p:nvPr/>
            </p:nvSpPr>
            <p:spPr bwMode="auto">
              <a:xfrm>
                <a:off x="2795" y="2637"/>
                <a:ext cx="77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901" name="Picture 901"/>
              <p:cNvSpPr>
                <a:spLocks noChangeAspect="1" noChangeArrowheads="1"/>
              </p:cNvSpPr>
              <p:nvPr/>
            </p:nvSpPr>
            <p:spPr bwMode="auto">
              <a:xfrm>
                <a:off x="2799" y="2639"/>
                <a:ext cx="70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902" name="Picture 902"/>
              <p:cNvSpPr>
                <a:spLocks noChangeAspect="1" noChangeArrowheads="1"/>
              </p:cNvSpPr>
              <p:nvPr/>
            </p:nvSpPr>
            <p:spPr bwMode="auto">
              <a:xfrm>
                <a:off x="2800" y="2640"/>
                <a:ext cx="65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903" name="Picture 903"/>
              <p:cNvSpPr>
                <a:spLocks noChangeAspect="1" noChangeArrowheads="1"/>
              </p:cNvSpPr>
              <p:nvPr/>
            </p:nvSpPr>
            <p:spPr bwMode="auto">
              <a:xfrm>
                <a:off x="2804" y="2642"/>
                <a:ext cx="60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904" name="Picture 904"/>
              <p:cNvSpPr>
                <a:spLocks noChangeAspect="1" noChangeArrowheads="1"/>
              </p:cNvSpPr>
              <p:nvPr/>
            </p:nvSpPr>
            <p:spPr bwMode="auto">
              <a:xfrm>
                <a:off x="2807" y="2644"/>
                <a:ext cx="53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905" name="Picture 905"/>
              <p:cNvSpPr>
                <a:spLocks noChangeAspect="1" noChangeArrowheads="1"/>
              </p:cNvSpPr>
              <p:nvPr/>
            </p:nvSpPr>
            <p:spPr bwMode="auto">
              <a:xfrm>
                <a:off x="2811" y="2645"/>
                <a:ext cx="46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906" name="Picture 906"/>
              <p:cNvSpPr>
                <a:spLocks noChangeAspect="1" noChangeArrowheads="1"/>
              </p:cNvSpPr>
              <p:nvPr/>
            </p:nvSpPr>
            <p:spPr bwMode="auto">
              <a:xfrm>
                <a:off x="2812" y="2647"/>
                <a:ext cx="43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907" name="Picture 907"/>
              <p:cNvSpPr>
                <a:spLocks noChangeAspect="1" noChangeArrowheads="1"/>
              </p:cNvSpPr>
              <p:nvPr/>
            </p:nvSpPr>
            <p:spPr bwMode="auto">
              <a:xfrm>
                <a:off x="2816" y="2648"/>
                <a:ext cx="36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908" name="Picture 908"/>
              <p:cNvSpPr>
                <a:spLocks noChangeAspect="1" noChangeArrowheads="1"/>
              </p:cNvSpPr>
              <p:nvPr/>
            </p:nvSpPr>
            <p:spPr bwMode="auto">
              <a:xfrm>
                <a:off x="2819" y="2650"/>
                <a:ext cx="29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909" name="Picture 909"/>
              <p:cNvSpPr>
                <a:spLocks noChangeAspect="1" noChangeArrowheads="1"/>
              </p:cNvSpPr>
              <p:nvPr/>
            </p:nvSpPr>
            <p:spPr bwMode="auto">
              <a:xfrm>
                <a:off x="2823" y="2651"/>
                <a:ext cx="22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910" name="Picture 910"/>
              <p:cNvSpPr>
                <a:spLocks noChangeAspect="1" noChangeArrowheads="1"/>
              </p:cNvSpPr>
              <p:nvPr/>
            </p:nvSpPr>
            <p:spPr bwMode="auto">
              <a:xfrm>
                <a:off x="2824" y="2653"/>
                <a:ext cx="19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911" name="Picture 911"/>
              <p:cNvSpPr>
                <a:spLocks noChangeAspect="1" noChangeArrowheads="1"/>
              </p:cNvSpPr>
              <p:nvPr/>
            </p:nvSpPr>
            <p:spPr bwMode="auto">
              <a:xfrm>
                <a:off x="2828" y="2655"/>
                <a:ext cx="12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912" name="Picture 912"/>
              <p:cNvSpPr>
                <a:spLocks noChangeAspect="1" noChangeArrowheads="1"/>
              </p:cNvSpPr>
              <p:nvPr/>
            </p:nvSpPr>
            <p:spPr bwMode="auto">
              <a:xfrm>
                <a:off x="2831" y="2656"/>
                <a:ext cx="5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913" name="Picture 913"/>
              <p:cNvSpPr>
                <a:spLocks noChangeAspect="1" noChangeArrowheads="1"/>
              </p:cNvSpPr>
              <p:nvPr/>
            </p:nvSpPr>
            <p:spPr bwMode="auto">
              <a:xfrm>
                <a:off x="2898" y="2478"/>
                <a:ext cx="131" cy="7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914" name="Picture 914"/>
              <p:cNvSpPr>
                <a:spLocks noChangeAspect="1" noChangeArrowheads="1"/>
              </p:cNvSpPr>
              <p:nvPr/>
            </p:nvSpPr>
            <p:spPr bwMode="auto">
              <a:xfrm>
                <a:off x="2898" y="2554"/>
                <a:ext cx="130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915" name="Picture 915"/>
              <p:cNvSpPr>
                <a:spLocks noChangeAspect="1" noChangeArrowheads="1"/>
              </p:cNvSpPr>
              <p:nvPr/>
            </p:nvSpPr>
            <p:spPr bwMode="auto">
              <a:xfrm>
                <a:off x="2898" y="2555"/>
                <a:ext cx="126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916" name="Picture 916"/>
              <p:cNvSpPr>
                <a:spLocks noChangeAspect="1" noChangeArrowheads="1"/>
              </p:cNvSpPr>
              <p:nvPr/>
            </p:nvSpPr>
            <p:spPr bwMode="auto">
              <a:xfrm>
                <a:off x="2898" y="2557"/>
                <a:ext cx="123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917" name="Picture 917"/>
              <p:cNvSpPr>
                <a:spLocks noChangeAspect="1" noChangeArrowheads="1"/>
              </p:cNvSpPr>
              <p:nvPr/>
            </p:nvSpPr>
            <p:spPr bwMode="auto">
              <a:xfrm>
                <a:off x="2898" y="2558"/>
                <a:ext cx="121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918" name="Picture 918"/>
              <p:cNvSpPr>
                <a:spLocks noChangeAspect="1" noChangeArrowheads="1"/>
              </p:cNvSpPr>
              <p:nvPr/>
            </p:nvSpPr>
            <p:spPr bwMode="auto">
              <a:xfrm>
                <a:off x="2898" y="2560"/>
                <a:ext cx="118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919" name="Picture 919"/>
              <p:cNvSpPr>
                <a:spLocks noChangeAspect="1" noChangeArrowheads="1"/>
              </p:cNvSpPr>
              <p:nvPr/>
            </p:nvSpPr>
            <p:spPr bwMode="auto">
              <a:xfrm>
                <a:off x="2898" y="2562"/>
                <a:ext cx="114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920" name="Picture 920"/>
              <p:cNvSpPr>
                <a:spLocks noChangeAspect="1" noChangeArrowheads="1"/>
              </p:cNvSpPr>
              <p:nvPr/>
            </p:nvSpPr>
            <p:spPr bwMode="auto">
              <a:xfrm>
                <a:off x="2898" y="2563"/>
                <a:ext cx="111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921" name="Picture 921"/>
              <p:cNvSpPr>
                <a:spLocks noChangeAspect="1" noChangeArrowheads="1"/>
              </p:cNvSpPr>
              <p:nvPr/>
            </p:nvSpPr>
            <p:spPr bwMode="auto">
              <a:xfrm>
                <a:off x="2898" y="2565"/>
                <a:ext cx="109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922" name="Picture 922"/>
              <p:cNvSpPr>
                <a:spLocks noChangeAspect="1" noChangeArrowheads="1"/>
              </p:cNvSpPr>
              <p:nvPr/>
            </p:nvSpPr>
            <p:spPr bwMode="auto">
              <a:xfrm>
                <a:off x="2898" y="2566"/>
                <a:ext cx="106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923" name="Picture 923"/>
              <p:cNvSpPr>
                <a:spLocks noChangeAspect="1" noChangeArrowheads="1"/>
              </p:cNvSpPr>
              <p:nvPr/>
            </p:nvSpPr>
            <p:spPr bwMode="auto">
              <a:xfrm>
                <a:off x="2898" y="2568"/>
                <a:ext cx="102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924" name="Picture 924"/>
              <p:cNvSpPr>
                <a:spLocks noChangeAspect="1" noChangeArrowheads="1"/>
              </p:cNvSpPr>
              <p:nvPr/>
            </p:nvSpPr>
            <p:spPr bwMode="auto">
              <a:xfrm>
                <a:off x="2898" y="2569"/>
                <a:ext cx="101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925" name="Picture 925"/>
              <p:cNvSpPr>
                <a:spLocks noChangeAspect="1" noChangeArrowheads="1"/>
              </p:cNvSpPr>
              <p:nvPr/>
            </p:nvSpPr>
            <p:spPr bwMode="auto">
              <a:xfrm>
                <a:off x="2898" y="2571"/>
                <a:ext cx="97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926" name="Picture 926"/>
              <p:cNvSpPr>
                <a:spLocks noChangeAspect="1" noChangeArrowheads="1"/>
              </p:cNvSpPr>
              <p:nvPr/>
            </p:nvSpPr>
            <p:spPr bwMode="auto">
              <a:xfrm>
                <a:off x="2898" y="2573"/>
                <a:ext cx="94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927" name="Picture 927"/>
              <p:cNvSpPr>
                <a:spLocks noChangeAspect="1" noChangeArrowheads="1"/>
              </p:cNvSpPr>
              <p:nvPr/>
            </p:nvSpPr>
            <p:spPr bwMode="auto">
              <a:xfrm>
                <a:off x="2898" y="2574"/>
                <a:ext cx="90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928" name="Picture 928"/>
              <p:cNvSpPr>
                <a:spLocks noChangeAspect="1" noChangeArrowheads="1"/>
              </p:cNvSpPr>
              <p:nvPr/>
            </p:nvSpPr>
            <p:spPr bwMode="auto">
              <a:xfrm>
                <a:off x="2898" y="2576"/>
                <a:ext cx="89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929" name="Picture 929"/>
              <p:cNvSpPr>
                <a:spLocks noChangeAspect="1" noChangeArrowheads="1"/>
              </p:cNvSpPr>
              <p:nvPr/>
            </p:nvSpPr>
            <p:spPr bwMode="auto">
              <a:xfrm>
                <a:off x="2898" y="2577"/>
                <a:ext cx="85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930" name="Picture 930"/>
              <p:cNvSpPr>
                <a:spLocks noChangeAspect="1" noChangeArrowheads="1"/>
              </p:cNvSpPr>
              <p:nvPr/>
            </p:nvSpPr>
            <p:spPr bwMode="auto">
              <a:xfrm>
                <a:off x="2898" y="2579"/>
                <a:ext cx="82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931" name="Picture 931"/>
              <p:cNvSpPr>
                <a:spLocks noChangeAspect="1" noChangeArrowheads="1"/>
              </p:cNvSpPr>
              <p:nvPr/>
            </p:nvSpPr>
            <p:spPr bwMode="auto">
              <a:xfrm>
                <a:off x="2898" y="2581"/>
                <a:ext cx="80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932" name="Picture 932"/>
              <p:cNvSpPr>
                <a:spLocks noChangeAspect="1" noChangeArrowheads="1"/>
              </p:cNvSpPr>
              <p:nvPr/>
            </p:nvSpPr>
            <p:spPr bwMode="auto">
              <a:xfrm>
                <a:off x="2898" y="2582"/>
                <a:ext cx="77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933" name="Picture 933"/>
              <p:cNvSpPr>
                <a:spLocks noChangeAspect="1" noChangeArrowheads="1"/>
              </p:cNvSpPr>
              <p:nvPr/>
            </p:nvSpPr>
            <p:spPr bwMode="auto">
              <a:xfrm>
                <a:off x="2898" y="2584"/>
                <a:ext cx="73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934" name="Picture 934"/>
              <p:cNvSpPr>
                <a:spLocks noChangeAspect="1" noChangeArrowheads="1"/>
              </p:cNvSpPr>
              <p:nvPr/>
            </p:nvSpPr>
            <p:spPr bwMode="auto">
              <a:xfrm>
                <a:off x="2898" y="2585"/>
                <a:ext cx="70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935" name="Picture 935"/>
              <p:cNvSpPr>
                <a:spLocks noChangeAspect="1" noChangeArrowheads="1"/>
              </p:cNvSpPr>
              <p:nvPr/>
            </p:nvSpPr>
            <p:spPr bwMode="auto">
              <a:xfrm>
                <a:off x="2898" y="2587"/>
                <a:ext cx="68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936" name="Picture 936"/>
              <p:cNvSpPr>
                <a:spLocks noChangeAspect="1" noChangeArrowheads="1"/>
              </p:cNvSpPr>
              <p:nvPr/>
            </p:nvSpPr>
            <p:spPr bwMode="auto">
              <a:xfrm>
                <a:off x="2898" y="2588"/>
                <a:ext cx="65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937" name="Picture 937"/>
              <p:cNvSpPr>
                <a:spLocks noChangeAspect="1" noChangeArrowheads="1"/>
              </p:cNvSpPr>
              <p:nvPr/>
            </p:nvSpPr>
            <p:spPr bwMode="auto">
              <a:xfrm>
                <a:off x="2898" y="2590"/>
                <a:ext cx="61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938" name="Picture 938"/>
              <p:cNvSpPr>
                <a:spLocks noChangeAspect="1" noChangeArrowheads="1"/>
              </p:cNvSpPr>
              <p:nvPr/>
            </p:nvSpPr>
            <p:spPr bwMode="auto">
              <a:xfrm>
                <a:off x="2898" y="2592"/>
                <a:ext cx="60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939" name="Picture 939"/>
              <p:cNvSpPr>
                <a:spLocks noChangeAspect="1" noChangeArrowheads="1"/>
              </p:cNvSpPr>
              <p:nvPr/>
            </p:nvSpPr>
            <p:spPr bwMode="auto">
              <a:xfrm>
                <a:off x="2898" y="2593"/>
                <a:ext cx="56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940" name="Picture 940"/>
              <p:cNvSpPr>
                <a:spLocks noChangeAspect="1" noChangeArrowheads="1"/>
              </p:cNvSpPr>
              <p:nvPr/>
            </p:nvSpPr>
            <p:spPr bwMode="auto">
              <a:xfrm>
                <a:off x="2898" y="2595"/>
                <a:ext cx="53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941" name="Picture 941"/>
              <p:cNvSpPr>
                <a:spLocks noChangeAspect="1" noChangeArrowheads="1"/>
              </p:cNvSpPr>
              <p:nvPr/>
            </p:nvSpPr>
            <p:spPr bwMode="auto">
              <a:xfrm>
                <a:off x="2898" y="2596"/>
                <a:ext cx="49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942" name="Picture 942"/>
              <p:cNvSpPr>
                <a:spLocks noChangeAspect="1" noChangeArrowheads="1"/>
              </p:cNvSpPr>
              <p:nvPr/>
            </p:nvSpPr>
            <p:spPr bwMode="auto">
              <a:xfrm>
                <a:off x="2898" y="2598"/>
                <a:ext cx="48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943" name="Picture 943"/>
              <p:cNvSpPr>
                <a:spLocks noChangeAspect="1" noChangeArrowheads="1"/>
              </p:cNvSpPr>
              <p:nvPr/>
            </p:nvSpPr>
            <p:spPr bwMode="auto">
              <a:xfrm>
                <a:off x="2898" y="2599"/>
                <a:ext cx="44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944" name="Picture 944"/>
              <p:cNvSpPr>
                <a:spLocks noChangeAspect="1" noChangeArrowheads="1"/>
              </p:cNvSpPr>
              <p:nvPr/>
            </p:nvSpPr>
            <p:spPr bwMode="auto">
              <a:xfrm>
                <a:off x="2898" y="2601"/>
                <a:ext cx="41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945" name="Picture 945"/>
              <p:cNvSpPr>
                <a:spLocks noChangeAspect="1" noChangeArrowheads="1"/>
              </p:cNvSpPr>
              <p:nvPr/>
            </p:nvSpPr>
            <p:spPr bwMode="auto">
              <a:xfrm>
                <a:off x="2898" y="2603"/>
                <a:ext cx="39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946" name="Picture 946"/>
              <p:cNvSpPr>
                <a:spLocks noChangeAspect="1" noChangeArrowheads="1"/>
              </p:cNvSpPr>
              <p:nvPr/>
            </p:nvSpPr>
            <p:spPr bwMode="auto">
              <a:xfrm>
                <a:off x="2898" y="2604"/>
                <a:ext cx="36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947" name="Picture 947"/>
              <p:cNvSpPr>
                <a:spLocks noChangeAspect="1" noChangeArrowheads="1"/>
              </p:cNvSpPr>
              <p:nvPr/>
            </p:nvSpPr>
            <p:spPr bwMode="auto">
              <a:xfrm>
                <a:off x="2898" y="2606"/>
                <a:ext cx="32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948" name="Picture 948"/>
              <p:cNvSpPr>
                <a:spLocks noChangeAspect="1" noChangeArrowheads="1"/>
              </p:cNvSpPr>
              <p:nvPr/>
            </p:nvSpPr>
            <p:spPr bwMode="auto">
              <a:xfrm>
                <a:off x="2898" y="2607"/>
                <a:ext cx="29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949" name="Picture 949"/>
              <p:cNvSpPr>
                <a:spLocks noChangeAspect="1" noChangeArrowheads="1"/>
              </p:cNvSpPr>
              <p:nvPr/>
            </p:nvSpPr>
            <p:spPr bwMode="auto">
              <a:xfrm>
                <a:off x="2898" y="2609"/>
                <a:ext cx="27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950" name="Picture 950"/>
              <p:cNvSpPr>
                <a:spLocks noChangeAspect="1" noChangeArrowheads="1"/>
              </p:cNvSpPr>
              <p:nvPr/>
            </p:nvSpPr>
            <p:spPr bwMode="auto">
              <a:xfrm>
                <a:off x="2898" y="2610"/>
                <a:ext cx="24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951" name="Picture 951"/>
              <p:cNvSpPr>
                <a:spLocks noChangeAspect="1" noChangeArrowheads="1"/>
              </p:cNvSpPr>
              <p:nvPr/>
            </p:nvSpPr>
            <p:spPr bwMode="auto">
              <a:xfrm>
                <a:off x="2898" y="2612"/>
                <a:ext cx="20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952" name="Picture 952"/>
              <p:cNvSpPr>
                <a:spLocks noChangeAspect="1" noChangeArrowheads="1"/>
              </p:cNvSpPr>
              <p:nvPr/>
            </p:nvSpPr>
            <p:spPr bwMode="auto">
              <a:xfrm>
                <a:off x="2898" y="2614"/>
                <a:ext cx="19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953" name="Picture 953"/>
              <p:cNvSpPr>
                <a:spLocks noChangeAspect="1" noChangeArrowheads="1"/>
              </p:cNvSpPr>
              <p:nvPr/>
            </p:nvSpPr>
            <p:spPr bwMode="auto">
              <a:xfrm>
                <a:off x="2898" y="2615"/>
                <a:ext cx="15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954" name="Picture 954"/>
              <p:cNvSpPr>
                <a:spLocks noChangeAspect="1" noChangeArrowheads="1"/>
              </p:cNvSpPr>
              <p:nvPr/>
            </p:nvSpPr>
            <p:spPr bwMode="auto">
              <a:xfrm>
                <a:off x="2898" y="2617"/>
                <a:ext cx="12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955" name="Picture 955"/>
              <p:cNvSpPr>
                <a:spLocks noChangeAspect="1" noChangeArrowheads="1"/>
              </p:cNvSpPr>
              <p:nvPr/>
            </p:nvSpPr>
            <p:spPr bwMode="auto">
              <a:xfrm>
                <a:off x="2898" y="2618"/>
                <a:ext cx="8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956" name="Picture 956"/>
              <p:cNvSpPr>
                <a:spLocks noChangeAspect="1" noChangeArrowheads="1"/>
              </p:cNvSpPr>
              <p:nvPr/>
            </p:nvSpPr>
            <p:spPr bwMode="auto">
              <a:xfrm>
                <a:off x="2898" y="2620"/>
                <a:ext cx="7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957" name="Picture 957"/>
              <p:cNvSpPr>
                <a:spLocks noChangeAspect="1" noChangeArrowheads="1"/>
              </p:cNvSpPr>
              <p:nvPr/>
            </p:nvSpPr>
            <p:spPr bwMode="auto">
              <a:xfrm>
                <a:off x="2898" y="2622"/>
                <a:ext cx="3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958" name="Freeform 958"/>
              <p:cNvSpPr>
                <a:spLocks/>
              </p:cNvSpPr>
              <p:nvPr/>
            </p:nvSpPr>
            <p:spPr bwMode="auto">
              <a:xfrm>
                <a:off x="2633" y="2235"/>
                <a:ext cx="398" cy="424"/>
              </a:xfrm>
              <a:custGeom>
                <a:avLst/>
                <a:gdLst>
                  <a:gd name="T0" fmla="*/ 200 w 398"/>
                  <a:gd name="T1" fmla="*/ 424 h 424"/>
                  <a:gd name="T2" fmla="*/ 398 w 398"/>
                  <a:gd name="T3" fmla="*/ 319 h 424"/>
                  <a:gd name="T4" fmla="*/ 398 w 398"/>
                  <a:gd name="T5" fmla="*/ 106 h 424"/>
                  <a:gd name="T6" fmla="*/ 200 w 398"/>
                  <a:gd name="T7" fmla="*/ 0 h 424"/>
                  <a:gd name="T8" fmla="*/ 0 w 398"/>
                  <a:gd name="T9" fmla="*/ 106 h 424"/>
                  <a:gd name="T10" fmla="*/ 0 w 398"/>
                  <a:gd name="T11" fmla="*/ 319 h 424"/>
                  <a:gd name="T12" fmla="*/ 200 w 398"/>
                  <a:gd name="T13" fmla="*/ 424 h 424"/>
                  <a:gd name="T14" fmla="*/ 202 w 398"/>
                  <a:gd name="T15" fmla="*/ 418 h 424"/>
                  <a:gd name="T16" fmla="*/ 5 w 398"/>
                  <a:gd name="T17" fmla="*/ 314 h 424"/>
                  <a:gd name="T18" fmla="*/ 7 w 398"/>
                  <a:gd name="T19" fmla="*/ 317 h 424"/>
                  <a:gd name="T20" fmla="*/ 7 w 398"/>
                  <a:gd name="T21" fmla="*/ 107 h 424"/>
                  <a:gd name="T22" fmla="*/ 5 w 398"/>
                  <a:gd name="T23" fmla="*/ 110 h 424"/>
                  <a:gd name="T24" fmla="*/ 202 w 398"/>
                  <a:gd name="T25" fmla="*/ 6 h 424"/>
                  <a:gd name="T26" fmla="*/ 198 w 398"/>
                  <a:gd name="T27" fmla="*/ 6 h 424"/>
                  <a:gd name="T28" fmla="*/ 393 w 398"/>
                  <a:gd name="T29" fmla="*/ 110 h 424"/>
                  <a:gd name="T30" fmla="*/ 391 w 398"/>
                  <a:gd name="T31" fmla="*/ 107 h 424"/>
                  <a:gd name="T32" fmla="*/ 391 w 398"/>
                  <a:gd name="T33" fmla="*/ 317 h 424"/>
                  <a:gd name="T34" fmla="*/ 393 w 398"/>
                  <a:gd name="T35" fmla="*/ 314 h 424"/>
                  <a:gd name="T36" fmla="*/ 198 w 398"/>
                  <a:gd name="T37" fmla="*/ 418 h 424"/>
                  <a:gd name="T38" fmla="*/ 202 w 398"/>
                  <a:gd name="T39" fmla="*/ 418 h 424"/>
                  <a:gd name="T40" fmla="*/ 200 w 398"/>
                  <a:gd name="T41" fmla="*/ 424 h 424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398"/>
                  <a:gd name="T64" fmla="*/ 0 h 424"/>
                  <a:gd name="T65" fmla="*/ 398 w 398"/>
                  <a:gd name="T66" fmla="*/ 424 h 424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398" h="424">
                    <a:moveTo>
                      <a:pt x="200" y="424"/>
                    </a:moveTo>
                    <a:lnTo>
                      <a:pt x="398" y="319"/>
                    </a:lnTo>
                    <a:lnTo>
                      <a:pt x="398" y="106"/>
                    </a:lnTo>
                    <a:lnTo>
                      <a:pt x="200" y="0"/>
                    </a:lnTo>
                    <a:lnTo>
                      <a:pt x="0" y="106"/>
                    </a:lnTo>
                    <a:lnTo>
                      <a:pt x="0" y="319"/>
                    </a:lnTo>
                    <a:lnTo>
                      <a:pt x="200" y="424"/>
                    </a:lnTo>
                    <a:lnTo>
                      <a:pt x="202" y="418"/>
                    </a:lnTo>
                    <a:lnTo>
                      <a:pt x="5" y="314"/>
                    </a:lnTo>
                    <a:lnTo>
                      <a:pt x="7" y="317"/>
                    </a:lnTo>
                    <a:lnTo>
                      <a:pt x="7" y="107"/>
                    </a:lnTo>
                    <a:lnTo>
                      <a:pt x="5" y="110"/>
                    </a:lnTo>
                    <a:lnTo>
                      <a:pt x="202" y="6"/>
                    </a:lnTo>
                    <a:lnTo>
                      <a:pt x="198" y="6"/>
                    </a:lnTo>
                    <a:lnTo>
                      <a:pt x="393" y="110"/>
                    </a:lnTo>
                    <a:lnTo>
                      <a:pt x="391" y="107"/>
                    </a:lnTo>
                    <a:lnTo>
                      <a:pt x="391" y="317"/>
                    </a:lnTo>
                    <a:lnTo>
                      <a:pt x="393" y="314"/>
                    </a:lnTo>
                    <a:lnTo>
                      <a:pt x="198" y="418"/>
                    </a:lnTo>
                    <a:lnTo>
                      <a:pt x="202" y="418"/>
                    </a:lnTo>
                    <a:lnTo>
                      <a:pt x="200" y="42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959" name="Freeform 959"/>
              <p:cNvSpPr>
                <a:spLocks/>
              </p:cNvSpPr>
              <p:nvPr/>
            </p:nvSpPr>
            <p:spPr bwMode="auto">
              <a:xfrm>
                <a:off x="3026" y="2237"/>
                <a:ext cx="393" cy="416"/>
              </a:xfrm>
              <a:custGeom>
                <a:avLst/>
                <a:gdLst>
                  <a:gd name="T0" fmla="*/ 197 w 393"/>
                  <a:gd name="T1" fmla="*/ 416 h 416"/>
                  <a:gd name="T2" fmla="*/ 393 w 393"/>
                  <a:gd name="T3" fmla="*/ 312 h 416"/>
                  <a:gd name="T4" fmla="*/ 393 w 393"/>
                  <a:gd name="T5" fmla="*/ 104 h 416"/>
                  <a:gd name="T6" fmla="*/ 197 w 393"/>
                  <a:gd name="T7" fmla="*/ 0 h 416"/>
                  <a:gd name="T8" fmla="*/ 0 w 393"/>
                  <a:gd name="T9" fmla="*/ 104 h 416"/>
                  <a:gd name="T10" fmla="*/ 0 w 393"/>
                  <a:gd name="T11" fmla="*/ 312 h 416"/>
                  <a:gd name="T12" fmla="*/ 197 w 393"/>
                  <a:gd name="T13" fmla="*/ 416 h 41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93"/>
                  <a:gd name="T22" fmla="*/ 0 h 416"/>
                  <a:gd name="T23" fmla="*/ 393 w 393"/>
                  <a:gd name="T24" fmla="*/ 416 h 41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93" h="416">
                    <a:moveTo>
                      <a:pt x="197" y="416"/>
                    </a:moveTo>
                    <a:lnTo>
                      <a:pt x="393" y="312"/>
                    </a:lnTo>
                    <a:lnTo>
                      <a:pt x="393" y="104"/>
                    </a:lnTo>
                    <a:lnTo>
                      <a:pt x="197" y="0"/>
                    </a:lnTo>
                    <a:lnTo>
                      <a:pt x="0" y="104"/>
                    </a:lnTo>
                    <a:lnTo>
                      <a:pt x="0" y="312"/>
                    </a:lnTo>
                    <a:lnTo>
                      <a:pt x="197" y="416"/>
                    </a:lnTo>
                    <a:close/>
                  </a:path>
                </a:pathLst>
              </a:custGeom>
              <a:blipFill dpi="0" rotWithShape="0">
                <a:blip cstate="print"/>
                <a:srcRect/>
                <a:tile tx="0" ty="0" sx="100000" sy="100000" flip="none" algn="tl"/>
              </a:blip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960" name="Freeform 960"/>
              <p:cNvSpPr>
                <a:spLocks/>
              </p:cNvSpPr>
              <p:nvPr/>
            </p:nvSpPr>
            <p:spPr bwMode="auto">
              <a:xfrm>
                <a:off x="3023" y="2233"/>
                <a:ext cx="399" cy="423"/>
              </a:xfrm>
              <a:custGeom>
                <a:avLst/>
                <a:gdLst>
                  <a:gd name="T0" fmla="*/ 200 w 399"/>
                  <a:gd name="T1" fmla="*/ 423 h 423"/>
                  <a:gd name="T2" fmla="*/ 399 w 399"/>
                  <a:gd name="T3" fmla="*/ 318 h 423"/>
                  <a:gd name="T4" fmla="*/ 399 w 399"/>
                  <a:gd name="T5" fmla="*/ 106 h 423"/>
                  <a:gd name="T6" fmla="*/ 200 w 399"/>
                  <a:gd name="T7" fmla="*/ 0 h 423"/>
                  <a:gd name="T8" fmla="*/ 0 w 399"/>
                  <a:gd name="T9" fmla="*/ 106 h 423"/>
                  <a:gd name="T10" fmla="*/ 0 w 399"/>
                  <a:gd name="T11" fmla="*/ 318 h 423"/>
                  <a:gd name="T12" fmla="*/ 200 w 399"/>
                  <a:gd name="T13" fmla="*/ 423 h 423"/>
                  <a:gd name="T14" fmla="*/ 201 w 399"/>
                  <a:gd name="T15" fmla="*/ 417 h 423"/>
                  <a:gd name="T16" fmla="*/ 5 w 399"/>
                  <a:gd name="T17" fmla="*/ 313 h 423"/>
                  <a:gd name="T18" fmla="*/ 6 w 399"/>
                  <a:gd name="T19" fmla="*/ 316 h 423"/>
                  <a:gd name="T20" fmla="*/ 6 w 399"/>
                  <a:gd name="T21" fmla="*/ 108 h 423"/>
                  <a:gd name="T22" fmla="*/ 5 w 399"/>
                  <a:gd name="T23" fmla="*/ 111 h 423"/>
                  <a:gd name="T24" fmla="*/ 201 w 399"/>
                  <a:gd name="T25" fmla="*/ 7 h 423"/>
                  <a:gd name="T26" fmla="*/ 198 w 399"/>
                  <a:gd name="T27" fmla="*/ 7 h 423"/>
                  <a:gd name="T28" fmla="*/ 394 w 399"/>
                  <a:gd name="T29" fmla="*/ 111 h 423"/>
                  <a:gd name="T30" fmla="*/ 393 w 399"/>
                  <a:gd name="T31" fmla="*/ 108 h 423"/>
                  <a:gd name="T32" fmla="*/ 393 w 399"/>
                  <a:gd name="T33" fmla="*/ 316 h 423"/>
                  <a:gd name="T34" fmla="*/ 394 w 399"/>
                  <a:gd name="T35" fmla="*/ 313 h 423"/>
                  <a:gd name="T36" fmla="*/ 198 w 399"/>
                  <a:gd name="T37" fmla="*/ 417 h 423"/>
                  <a:gd name="T38" fmla="*/ 201 w 399"/>
                  <a:gd name="T39" fmla="*/ 417 h 423"/>
                  <a:gd name="T40" fmla="*/ 200 w 399"/>
                  <a:gd name="T41" fmla="*/ 423 h 423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399"/>
                  <a:gd name="T64" fmla="*/ 0 h 423"/>
                  <a:gd name="T65" fmla="*/ 399 w 399"/>
                  <a:gd name="T66" fmla="*/ 423 h 423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399" h="423">
                    <a:moveTo>
                      <a:pt x="200" y="423"/>
                    </a:moveTo>
                    <a:lnTo>
                      <a:pt x="399" y="318"/>
                    </a:lnTo>
                    <a:lnTo>
                      <a:pt x="399" y="106"/>
                    </a:lnTo>
                    <a:lnTo>
                      <a:pt x="200" y="0"/>
                    </a:lnTo>
                    <a:lnTo>
                      <a:pt x="0" y="106"/>
                    </a:lnTo>
                    <a:lnTo>
                      <a:pt x="0" y="318"/>
                    </a:lnTo>
                    <a:lnTo>
                      <a:pt x="200" y="423"/>
                    </a:lnTo>
                    <a:lnTo>
                      <a:pt x="201" y="417"/>
                    </a:lnTo>
                    <a:lnTo>
                      <a:pt x="5" y="313"/>
                    </a:lnTo>
                    <a:lnTo>
                      <a:pt x="6" y="316"/>
                    </a:lnTo>
                    <a:lnTo>
                      <a:pt x="6" y="108"/>
                    </a:lnTo>
                    <a:lnTo>
                      <a:pt x="5" y="111"/>
                    </a:lnTo>
                    <a:lnTo>
                      <a:pt x="201" y="7"/>
                    </a:lnTo>
                    <a:lnTo>
                      <a:pt x="198" y="7"/>
                    </a:lnTo>
                    <a:lnTo>
                      <a:pt x="394" y="111"/>
                    </a:lnTo>
                    <a:lnTo>
                      <a:pt x="393" y="108"/>
                    </a:lnTo>
                    <a:lnTo>
                      <a:pt x="393" y="316"/>
                    </a:lnTo>
                    <a:lnTo>
                      <a:pt x="394" y="313"/>
                    </a:lnTo>
                    <a:lnTo>
                      <a:pt x="198" y="417"/>
                    </a:lnTo>
                    <a:lnTo>
                      <a:pt x="201" y="417"/>
                    </a:lnTo>
                    <a:lnTo>
                      <a:pt x="200" y="423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961" name="Freeform 961"/>
              <p:cNvSpPr>
                <a:spLocks/>
              </p:cNvSpPr>
              <p:nvPr/>
            </p:nvSpPr>
            <p:spPr bwMode="auto">
              <a:xfrm>
                <a:off x="3417" y="2237"/>
                <a:ext cx="395" cy="419"/>
              </a:xfrm>
              <a:custGeom>
                <a:avLst/>
                <a:gdLst>
                  <a:gd name="T0" fmla="*/ 11 w 395"/>
                  <a:gd name="T1" fmla="*/ 101 h 419"/>
                  <a:gd name="T2" fmla="*/ 31 w 395"/>
                  <a:gd name="T3" fmla="*/ 91 h 419"/>
                  <a:gd name="T4" fmla="*/ 48 w 395"/>
                  <a:gd name="T5" fmla="*/ 80 h 419"/>
                  <a:gd name="T6" fmla="*/ 82 w 395"/>
                  <a:gd name="T7" fmla="*/ 63 h 419"/>
                  <a:gd name="T8" fmla="*/ 99 w 395"/>
                  <a:gd name="T9" fmla="*/ 52 h 419"/>
                  <a:gd name="T10" fmla="*/ 120 w 395"/>
                  <a:gd name="T11" fmla="*/ 42 h 419"/>
                  <a:gd name="T12" fmla="*/ 130 w 395"/>
                  <a:gd name="T13" fmla="*/ 36 h 419"/>
                  <a:gd name="T14" fmla="*/ 161 w 395"/>
                  <a:gd name="T15" fmla="*/ 20 h 419"/>
                  <a:gd name="T16" fmla="*/ 181 w 395"/>
                  <a:gd name="T17" fmla="*/ 8 h 419"/>
                  <a:gd name="T18" fmla="*/ 202 w 395"/>
                  <a:gd name="T19" fmla="*/ 1 h 419"/>
                  <a:gd name="T20" fmla="*/ 211 w 395"/>
                  <a:gd name="T21" fmla="*/ 8 h 419"/>
                  <a:gd name="T22" fmla="*/ 223 w 395"/>
                  <a:gd name="T23" fmla="*/ 12 h 419"/>
                  <a:gd name="T24" fmla="*/ 231 w 395"/>
                  <a:gd name="T25" fmla="*/ 19 h 419"/>
                  <a:gd name="T26" fmla="*/ 243 w 395"/>
                  <a:gd name="T27" fmla="*/ 23 h 419"/>
                  <a:gd name="T28" fmla="*/ 252 w 395"/>
                  <a:gd name="T29" fmla="*/ 30 h 419"/>
                  <a:gd name="T30" fmla="*/ 264 w 395"/>
                  <a:gd name="T31" fmla="*/ 34 h 419"/>
                  <a:gd name="T32" fmla="*/ 272 w 395"/>
                  <a:gd name="T33" fmla="*/ 41 h 419"/>
                  <a:gd name="T34" fmla="*/ 284 w 395"/>
                  <a:gd name="T35" fmla="*/ 45 h 419"/>
                  <a:gd name="T36" fmla="*/ 293 w 395"/>
                  <a:gd name="T37" fmla="*/ 52 h 419"/>
                  <a:gd name="T38" fmla="*/ 305 w 395"/>
                  <a:gd name="T39" fmla="*/ 56 h 419"/>
                  <a:gd name="T40" fmla="*/ 315 w 395"/>
                  <a:gd name="T41" fmla="*/ 64 h 419"/>
                  <a:gd name="T42" fmla="*/ 325 w 395"/>
                  <a:gd name="T43" fmla="*/ 67 h 419"/>
                  <a:gd name="T44" fmla="*/ 335 w 395"/>
                  <a:gd name="T45" fmla="*/ 75 h 419"/>
                  <a:gd name="T46" fmla="*/ 346 w 395"/>
                  <a:gd name="T47" fmla="*/ 78 h 419"/>
                  <a:gd name="T48" fmla="*/ 356 w 395"/>
                  <a:gd name="T49" fmla="*/ 86 h 419"/>
                  <a:gd name="T50" fmla="*/ 368 w 395"/>
                  <a:gd name="T51" fmla="*/ 91 h 419"/>
                  <a:gd name="T52" fmla="*/ 376 w 395"/>
                  <a:gd name="T53" fmla="*/ 97 h 419"/>
                  <a:gd name="T54" fmla="*/ 388 w 395"/>
                  <a:gd name="T55" fmla="*/ 102 h 419"/>
                  <a:gd name="T56" fmla="*/ 395 w 395"/>
                  <a:gd name="T57" fmla="*/ 315 h 419"/>
                  <a:gd name="T58" fmla="*/ 375 w 395"/>
                  <a:gd name="T59" fmla="*/ 325 h 419"/>
                  <a:gd name="T60" fmla="*/ 354 w 395"/>
                  <a:gd name="T61" fmla="*/ 337 h 419"/>
                  <a:gd name="T62" fmla="*/ 330 w 395"/>
                  <a:gd name="T63" fmla="*/ 348 h 419"/>
                  <a:gd name="T64" fmla="*/ 310 w 395"/>
                  <a:gd name="T65" fmla="*/ 361 h 419"/>
                  <a:gd name="T66" fmla="*/ 286 w 395"/>
                  <a:gd name="T67" fmla="*/ 372 h 419"/>
                  <a:gd name="T68" fmla="*/ 269 w 395"/>
                  <a:gd name="T69" fmla="*/ 383 h 419"/>
                  <a:gd name="T70" fmla="*/ 245 w 395"/>
                  <a:gd name="T71" fmla="*/ 394 h 419"/>
                  <a:gd name="T72" fmla="*/ 231 w 395"/>
                  <a:gd name="T73" fmla="*/ 403 h 419"/>
                  <a:gd name="T74" fmla="*/ 207 w 395"/>
                  <a:gd name="T75" fmla="*/ 414 h 419"/>
                  <a:gd name="T76" fmla="*/ 195 w 395"/>
                  <a:gd name="T77" fmla="*/ 418 h 419"/>
                  <a:gd name="T78" fmla="*/ 183 w 395"/>
                  <a:gd name="T79" fmla="*/ 413 h 419"/>
                  <a:gd name="T80" fmla="*/ 175 w 395"/>
                  <a:gd name="T81" fmla="*/ 407 h 419"/>
                  <a:gd name="T82" fmla="*/ 164 w 395"/>
                  <a:gd name="T83" fmla="*/ 403 h 419"/>
                  <a:gd name="T84" fmla="*/ 154 w 395"/>
                  <a:gd name="T85" fmla="*/ 396 h 419"/>
                  <a:gd name="T86" fmla="*/ 144 w 395"/>
                  <a:gd name="T87" fmla="*/ 392 h 419"/>
                  <a:gd name="T88" fmla="*/ 135 w 395"/>
                  <a:gd name="T89" fmla="*/ 386 h 419"/>
                  <a:gd name="T90" fmla="*/ 123 w 395"/>
                  <a:gd name="T91" fmla="*/ 381 h 419"/>
                  <a:gd name="T92" fmla="*/ 115 w 395"/>
                  <a:gd name="T93" fmla="*/ 375 h 419"/>
                  <a:gd name="T94" fmla="*/ 103 w 395"/>
                  <a:gd name="T95" fmla="*/ 370 h 419"/>
                  <a:gd name="T96" fmla="*/ 94 w 395"/>
                  <a:gd name="T97" fmla="*/ 364 h 419"/>
                  <a:gd name="T98" fmla="*/ 82 w 395"/>
                  <a:gd name="T99" fmla="*/ 359 h 419"/>
                  <a:gd name="T100" fmla="*/ 74 w 395"/>
                  <a:gd name="T101" fmla="*/ 353 h 419"/>
                  <a:gd name="T102" fmla="*/ 62 w 395"/>
                  <a:gd name="T103" fmla="*/ 348 h 419"/>
                  <a:gd name="T104" fmla="*/ 53 w 395"/>
                  <a:gd name="T105" fmla="*/ 342 h 419"/>
                  <a:gd name="T106" fmla="*/ 43 w 395"/>
                  <a:gd name="T107" fmla="*/ 339 h 419"/>
                  <a:gd name="T108" fmla="*/ 33 w 395"/>
                  <a:gd name="T109" fmla="*/ 331 h 419"/>
                  <a:gd name="T110" fmla="*/ 23 w 395"/>
                  <a:gd name="T111" fmla="*/ 328 h 419"/>
                  <a:gd name="T112" fmla="*/ 14 w 395"/>
                  <a:gd name="T113" fmla="*/ 321 h 419"/>
                  <a:gd name="T114" fmla="*/ 2 w 395"/>
                  <a:gd name="T115" fmla="*/ 317 h 419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w 395"/>
                  <a:gd name="T175" fmla="*/ 0 h 419"/>
                  <a:gd name="T176" fmla="*/ 395 w 395"/>
                  <a:gd name="T177" fmla="*/ 419 h 419"/>
                </a:gdLst>
                <a:ahLst/>
                <a:cxnLst>
                  <a:cxn ang="T116">
                    <a:pos x="T0" y="T1"/>
                  </a:cxn>
                  <a:cxn ang="T117">
                    <a:pos x="T2" y="T3"/>
                  </a:cxn>
                  <a:cxn ang="T118">
                    <a:pos x="T4" y="T5"/>
                  </a:cxn>
                  <a:cxn ang="T119">
                    <a:pos x="T6" y="T7"/>
                  </a:cxn>
                  <a:cxn ang="T120">
                    <a:pos x="T8" y="T9"/>
                  </a:cxn>
                  <a:cxn ang="T121">
                    <a:pos x="T10" y="T11"/>
                  </a:cxn>
                  <a:cxn ang="T122">
                    <a:pos x="T12" y="T13"/>
                  </a:cxn>
                  <a:cxn ang="T123">
                    <a:pos x="T14" y="T15"/>
                  </a:cxn>
                  <a:cxn ang="T124">
                    <a:pos x="T16" y="T17"/>
                  </a:cxn>
                  <a:cxn ang="T125">
                    <a:pos x="T18" y="T19"/>
                  </a:cxn>
                  <a:cxn ang="T126">
                    <a:pos x="T20" y="T21"/>
                  </a:cxn>
                  <a:cxn ang="T127">
                    <a:pos x="T22" y="T23"/>
                  </a:cxn>
                  <a:cxn ang="T128">
                    <a:pos x="T24" y="T25"/>
                  </a:cxn>
                  <a:cxn ang="T129">
                    <a:pos x="T26" y="T27"/>
                  </a:cxn>
                  <a:cxn ang="T130">
                    <a:pos x="T28" y="T29"/>
                  </a:cxn>
                  <a:cxn ang="T131">
                    <a:pos x="T30" y="T31"/>
                  </a:cxn>
                  <a:cxn ang="T132">
                    <a:pos x="T32" y="T33"/>
                  </a:cxn>
                  <a:cxn ang="T133">
                    <a:pos x="T34" y="T35"/>
                  </a:cxn>
                  <a:cxn ang="T134">
                    <a:pos x="T36" y="T37"/>
                  </a:cxn>
                  <a:cxn ang="T135">
                    <a:pos x="T38" y="T39"/>
                  </a:cxn>
                  <a:cxn ang="T136">
                    <a:pos x="T40" y="T41"/>
                  </a:cxn>
                  <a:cxn ang="T137">
                    <a:pos x="T42" y="T43"/>
                  </a:cxn>
                  <a:cxn ang="T138">
                    <a:pos x="T44" y="T45"/>
                  </a:cxn>
                  <a:cxn ang="T139">
                    <a:pos x="T46" y="T47"/>
                  </a:cxn>
                  <a:cxn ang="T140">
                    <a:pos x="T48" y="T49"/>
                  </a:cxn>
                  <a:cxn ang="T141">
                    <a:pos x="T50" y="T51"/>
                  </a:cxn>
                  <a:cxn ang="T142">
                    <a:pos x="T52" y="T53"/>
                  </a:cxn>
                  <a:cxn ang="T143">
                    <a:pos x="T54" y="T55"/>
                  </a:cxn>
                  <a:cxn ang="T144">
                    <a:pos x="T56" y="T57"/>
                  </a:cxn>
                  <a:cxn ang="T145">
                    <a:pos x="T58" y="T59"/>
                  </a:cxn>
                  <a:cxn ang="T146">
                    <a:pos x="T60" y="T61"/>
                  </a:cxn>
                  <a:cxn ang="T147">
                    <a:pos x="T62" y="T63"/>
                  </a:cxn>
                  <a:cxn ang="T148">
                    <a:pos x="T64" y="T65"/>
                  </a:cxn>
                  <a:cxn ang="T149">
                    <a:pos x="T66" y="T67"/>
                  </a:cxn>
                  <a:cxn ang="T150">
                    <a:pos x="T68" y="T69"/>
                  </a:cxn>
                  <a:cxn ang="T151">
                    <a:pos x="T70" y="T71"/>
                  </a:cxn>
                  <a:cxn ang="T152">
                    <a:pos x="T72" y="T73"/>
                  </a:cxn>
                  <a:cxn ang="T153">
                    <a:pos x="T74" y="T75"/>
                  </a:cxn>
                  <a:cxn ang="T154">
                    <a:pos x="T76" y="T77"/>
                  </a:cxn>
                  <a:cxn ang="T155">
                    <a:pos x="T78" y="T79"/>
                  </a:cxn>
                  <a:cxn ang="T156">
                    <a:pos x="T80" y="T81"/>
                  </a:cxn>
                  <a:cxn ang="T157">
                    <a:pos x="T82" y="T83"/>
                  </a:cxn>
                  <a:cxn ang="T158">
                    <a:pos x="T84" y="T85"/>
                  </a:cxn>
                  <a:cxn ang="T159">
                    <a:pos x="T86" y="T87"/>
                  </a:cxn>
                  <a:cxn ang="T160">
                    <a:pos x="T88" y="T89"/>
                  </a:cxn>
                  <a:cxn ang="T161">
                    <a:pos x="T90" y="T91"/>
                  </a:cxn>
                  <a:cxn ang="T162">
                    <a:pos x="T92" y="T93"/>
                  </a:cxn>
                  <a:cxn ang="T163">
                    <a:pos x="T94" y="T95"/>
                  </a:cxn>
                  <a:cxn ang="T164">
                    <a:pos x="T96" y="T97"/>
                  </a:cxn>
                  <a:cxn ang="T165">
                    <a:pos x="T98" y="T99"/>
                  </a:cxn>
                  <a:cxn ang="T166">
                    <a:pos x="T100" y="T101"/>
                  </a:cxn>
                  <a:cxn ang="T167">
                    <a:pos x="T102" y="T103"/>
                  </a:cxn>
                  <a:cxn ang="T168">
                    <a:pos x="T104" y="T105"/>
                  </a:cxn>
                  <a:cxn ang="T169">
                    <a:pos x="T106" y="T107"/>
                  </a:cxn>
                  <a:cxn ang="T170">
                    <a:pos x="T108" y="T109"/>
                  </a:cxn>
                  <a:cxn ang="T171">
                    <a:pos x="T110" y="T111"/>
                  </a:cxn>
                  <a:cxn ang="T172">
                    <a:pos x="T112" y="T113"/>
                  </a:cxn>
                  <a:cxn ang="T173">
                    <a:pos x="T114" y="T115"/>
                  </a:cxn>
                </a:cxnLst>
                <a:rect l="T174" t="T175" r="T176" b="T177"/>
                <a:pathLst>
                  <a:path w="395" h="419">
                    <a:moveTo>
                      <a:pt x="0" y="105"/>
                    </a:moveTo>
                    <a:lnTo>
                      <a:pt x="7" y="104"/>
                    </a:lnTo>
                    <a:lnTo>
                      <a:pt x="7" y="102"/>
                    </a:lnTo>
                    <a:lnTo>
                      <a:pt x="11" y="102"/>
                    </a:lnTo>
                    <a:lnTo>
                      <a:pt x="11" y="101"/>
                    </a:lnTo>
                    <a:lnTo>
                      <a:pt x="21" y="96"/>
                    </a:lnTo>
                    <a:lnTo>
                      <a:pt x="21" y="94"/>
                    </a:lnTo>
                    <a:lnTo>
                      <a:pt x="28" y="93"/>
                    </a:lnTo>
                    <a:lnTo>
                      <a:pt x="28" y="91"/>
                    </a:lnTo>
                    <a:lnTo>
                      <a:pt x="31" y="91"/>
                    </a:lnTo>
                    <a:lnTo>
                      <a:pt x="31" y="90"/>
                    </a:lnTo>
                    <a:lnTo>
                      <a:pt x="41" y="85"/>
                    </a:lnTo>
                    <a:lnTo>
                      <a:pt x="41" y="83"/>
                    </a:lnTo>
                    <a:lnTo>
                      <a:pt x="48" y="82"/>
                    </a:lnTo>
                    <a:lnTo>
                      <a:pt x="48" y="80"/>
                    </a:lnTo>
                    <a:lnTo>
                      <a:pt x="62" y="74"/>
                    </a:lnTo>
                    <a:lnTo>
                      <a:pt x="62" y="72"/>
                    </a:lnTo>
                    <a:lnTo>
                      <a:pt x="69" y="71"/>
                    </a:lnTo>
                    <a:lnTo>
                      <a:pt x="69" y="69"/>
                    </a:lnTo>
                    <a:lnTo>
                      <a:pt x="82" y="63"/>
                    </a:lnTo>
                    <a:lnTo>
                      <a:pt x="82" y="61"/>
                    </a:lnTo>
                    <a:lnTo>
                      <a:pt x="89" y="60"/>
                    </a:lnTo>
                    <a:lnTo>
                      <a:pt x="89" y="58"/>
                    </a:lnTo>
                    <a:lnTo>
                      <a:pt x="99" y="53"/>
                    </a:lnTo>
                    <a:lnTo>
                      <a:pt x="99" y="52"/>
                    </a:lnTo>
                    <a:lnTo>
                      <a:pt x="106" y="50"/>
                    </a:lnTo>
                    <a:lnTo>
                      <a:pt x="106" y="49"/>
                    </a:lnTo>
                    <a:lnTo>
                      <a:pt x="110" y="49"/>
                    </a:lnTo>
                    <a:lnTo>
                      <a:pt x="110" y="47"/>
                    </a:lnTo>
                    <a:lnTo>
                      <a:pt x="120" y="42"/>
                    </a:lnTo>
                    <a:lnTo>
                      <a:pt x="120" y="41"/>
                    </a:lnTo>
                    <a:lnTo>
                      <a:pt x="127" y="39"/>
                    </a:lnTo>
                    <a:lnTo>
                      <a:pt x="127" y="37"/>
                    </a:lnTo>
                    <a:lnTo>
                      <a:pt x="130" y="37"/>
                    </a:lnTo>
                    <a:lnTo>
                      <a:pt x="130" y="36"/>
                    </a:lnTo>
                    <a:lnTo>
                      <a:pt x="140" y="31"/>
                    </a:lnTo>
                    <a:lnTo>
                      <a:pt x="140" y="30"/>
                    </a:lnTo>
                    <a:lnTo>
                      <a:pt x="147" y="28"/>
                    </a:lnTo>
                    <a:lnTo>
                      <a:pt x="147" y="26"/>
                    </a:lnTo>
                    <a:lnTo>
                      <a:pt x="161" y="20"/>
                    </a:lnTo>
                    <a:lnTo>
                      <a:pt x="161" y="19"/>
                    </a:lnTo>
                    <a:lnTo>
                      <a:pt x="168" y="17"/>
                    </a:lnTo>
                    <a:lnTo>
                      <a:pt x="168" y="15"/>
                    </a:lnTo>
                    <a:lnTo>
                      <a:pt x="181" y="9"/>
                    </a:lnTo>
                    <a:lnTo>
                      <a:pt x="181" y="8"/>
                    </a:lnTo>
                    <a:lnTo>
                      <a:pt x="188" y="6"/>
                    </a:lnTo>
                    <a:lnTo>
                      <a:pt x="188" y="4"/>
                    </a:lnTo>
                    <a:lnTo>
                      <a:pt x="199" y="0"/>
                    </a:lnTo>
                    <a:lnTo>
                      <a:pt x="199" y="1"/>
                    </a:lnTo>
                    <a:lnTo>
                      <a:pt x="202" y="1"/>
                    </a:lnTo>
                    <a:lnTo>
                      <a:pt x="202" y="3"/>
                    </a:lnTo>
                    <a:lnTo>
                      <a:pt x="205" y="3"/>
                    </a:lnTo>
                    <a:lnTo>
                      <a:pt x="207" y="6"/>
                    </a:lnTo>
                    <a:lnTo>
                      <a:pt x="211" y="6"/>
                    </a:lnTo>
                    <a:lnTo>
                      <a:pt x="211" y="8"/>
                    </a:lnTo>
                    <a:lnTo>
                      <a:pt x="214" y="8"/>
                    </a:lnTo>
                    <a:lnTo>
                      <a:pt x="216" y="11"/>
                    </a:lnTo>
                    <a:lnTo>
                      <a:pt x="219" y="11"/>
                    </a:lnTo>
                    <a:lnTo>
                      <a:pt x="219" y="12"/>
                    </a:lnTo>
                    <a:lnTo>
                      <a:pt x="223" y="12"/>
                    </a:lnTo>
                    <a:lnTo>
                      <a:pt x="223" y="14"/>
                    </a:lnTo>
                    <a:lnTo>
                      <a:pt x="226" y="14"/>
                    </a:lnTo>
                    <a:lnTo>
                      <a:pt x="228" y="17"/>
                    </a:lnTo>
                    <a:lnTo>
                      <a:pt x="231" y="17"/>
                    </a:lnTo>
                    <a:lnTo>
                      <a:pt x="231" y="19"/>
                    </a:lnTo>
                    <a:lnTo>
                      <a:pt x="234" y="19"/>
                    </a:lnTo>
                    <a:lnTo>
                      <a:pt x="236" y="22"/>
                    </a:lnTo>
                    <a:lnTo>
                      <a:pt x="240" y="22"/>
                    </a:lnTo>
                    <a:lnTo>
                      <a:pt x="240" y="23"/>
                    </a:lnTo>
                    <a:lnTo>
                      <a:pt x="243" y="23"/>
                    </a:lnTo>
                    <a:lnTo>
                      <a:pt x="243" y="25"/>
                    </a:lnTo>
                    <a:lnTo>
                      <a:pt x="246" y="25"/>
                    </a:lnTo>
                    <a:lnTo>
                      <a:pt x="248" y="28"/>
                    </a:lnTo>
                    <a:lnTo>
                      <a:pt x="252" y="28"/>
                    </a:lnTo>
                    <a:lnTo>
                      <a:pt x="252" y="30"/>
                    </a:lnTo>
                    <a:lnTo>
                      <a:pt x="255" y="30"/>
                    </a:lnTo>
                    <a:lnTo>
                      <a:pt x="257" y="33"/>
                    </a:lnTo>
                    <a:lnTo>
                      <a:pt x="260" y="33"/>
                    </a:lnTo>
                    <a:lnTo>
                      <a:pt x="260" y="34"/>
                    </a:lnTo>
                    <a:lnTo>
                      <a:pt x="264" y="34"/>
                    </a:lnTo>
                    <a:lnTo>
                      <a:pt x="265" y="37"/>
                    </a:lnTo>
                    <a:lnTo>
                      <a:pt x="269" y="37"/>
                    </a:lnTo>
                    <a:lnTo>
                      <a:pt x="269" y="39"/>
                    </a:lnTo>
                    <a:lnTo>
                      <a:pt x="272" y="39"/>
                    </a:lnTo>
                    <a:lnTo>
                      <a:pt x="272" y="41"/>
                    </a:lnTo>
                    <a:lnTo>
                      <a:pt x="275" y="41"/>
                    </a:lnTo>
                    <a:lnTo>
                      <a:pt x="277" y="44"/>
                    </a:lnTo>
                    <a:lnTo>
                      <a:pt x="281" y="44"/>
                    </a:lnTo>
                    <a:lnTo>
                      <a:pt x="281" y="45"/>
                    </a:lnTo>
                    <a:lnTo>
                      <a:pt x="284" y="45"/>
                    </a:lnTo>
                    <a:lnTo>
                      <a:pt x="286" y="49"/>
                    </a:lnTo>
                    <a:lnTo>
                      <a:pt x="289" y="49"/>
                    </a:lnTo>
                    <a:lnTo>
                      <a:pt x="289" y="50"/>
                    </a:lnTo>
                    <a:lnTo>
                      <a:pt x="293" y="50"/>
                    </a:lnTo>
                    <a:lnTo>
                      <a:pt x="293" y="52"/>
                    </a:lnTo>
                    <a:lnTo>
                      <a:pt x="296" y="52"/>
                    </a:lnTo>
                    <a:lnTo>
                      <a:pt x="298" y="55"/>
                    </a:lnTo>
                    <a:lnTo>
                      <a:pt x="301" y="55"/>
                    </a:lnTo>
                    <a:lnTo>
                      <a:pt x="301" y="56"/>
                    </a:lnTo>
                    <a:lnTo>
                      <a:pt x="305" y="56"/>
                    </a:lnTo>
                    <a:lnTo>
                      <a:pt x="306" y="60"/>
                    </a:lnTo>
                    <a:lnTo>
                      <a:pt x="310" y="60"/>
                    </a:lnTo>
                    <a:lnTo>
                      <a:pt x="310" y="61"/>
                    </a:lnTo>
                    <a:lnTo>
                      <a:pt x="313" y="61"/>
                    </a:lnTo>
                    <a:lnTo>
                      <a:pt x="315" y="64"/>
                    </a:lnTo>
                    <a:lnTo>
                      <a:pt x="318" y="64"/>
                    </a:lnTo>
                    <a:lnTo>
                      <a:pt x="318" y="66"/>
                    </a:lnTo>
                    <a:lnTo>
                      <a:pt x="322" y="66"/>
                    </a:lnTo>
                    <a:lnTo>
                      <a:pt x="322" y="67"/>
                    </a:lnTo>
                    <a:lnTo>
                      <a:pt x="325" y="67"/>
                    </a:lnTo>
                    <a:lnTo>
                      <a:pt x="327" y="71"/>
                    </a:lnTo>
                    <a:lnTo>
                      <a:pt x="330" y="71"/>
                    </a:lnTo>
                    <a:lnTo>
                      <a:pt x="330" y="72"/>
                    </a:lnTo>
                    <a:lnTo>
                      <a:pt x="334" y="72"/>
                    </a:lnTo>
                    <a:lnTo>
                      <a:pt x="335" y="75"/>
                    </a:lnTo>
                    <a:lnTo>
                      <a:pt x="339" y="75"/>
                    </a:lnTo>
                    <a:lnTo>
                      <a:pt x="339" y="77"/>
                    </a:lnTo>
                    <a:lnTo>
                      <a:pt x="342" y="77"/>
                    </a:lnTo>
                    <a:lnTo>
                      <a:pt x="342" y="78"/>
                    </a:lnTo>
                    <a:lnTo>
                      <a:pt x="346" y="78"/>
                    </a:lnTo>
                    <a:lnTo>
                      <a:pt x="347" y="82"/>
                    </a:lnTo>
                    <a:lnTo>
                      <a:pt x="351" y="82"/>
                    </a:lnTo>
                    <a:lnTo>
                      <a:pt x="351" y="83"/>
                    </a:lnTo>
                    <a:lnTo>
                      <a:pt x="354" y="83"/>
                    </a:lnTo>
                    <a:lnTo>
                      <a:pt x="356" y="86"/>
                    </a:lnTo>
                    <a:lnTo>
                      <a:pt x="359" y="86"/>
                    </a:lnTo>
                    <a:lnTo>
                      <a:pt x="359" y="88"/>
                    </a:lnTo>
                    <a:lnTo>
                      <a:pt x="363" y="88"/>
                    </a:lnTo>
                    <a:lnTo>
                      <a:pt x="364" y="91"/>
                    </a:lnTo>
                    <a:lnTo>
                      <a:pt x="368" y="91"/>
                    </a:lnTo>
                    <a:lnTo>
                      <a:pt x="368" y="93"/>
                    </a:lnTo>
                    <a:lnTo>
                      <a:pt x="371" y="93"/>
                    </a:lnTo>
                    <a:lnTo>
                      <a:pt x="371" y="94"/>
                    </a:lnTo>
                    <a:lnTo>
                      <a:pt x="375" y="94"/>
                    </a:lnTo>
                    <a:lnTo>
                      <a:pt x="376" y="97"/>
                    </a:lnTo>
                    <a:lnTo>
                      <a:pt x="380" y="97"/>
                    </a:lnTo>
                    <a:lnTo>
                      <a:pt x="380" y="99"/>
                    </a:lnTo>
                    <a:lnTo>
                      <a:pt x="383" y="99"/>
                    </a:lnTo>
                    <a:lnTo>
                      <a:pt x="385" y="102"/>
                    </a:lnTo>
                    <a:lnTo>
                      <a:pt x="388" y="102"/>
                    </a:lnTo>
                    <a:lnTo>
                      <a:pt x="388" y="104"/>
                    </a:lnTo>
                    <a:lnTo>
                      <a:pt x="392" y="104"/>
                    </a:lnTo>
                    <a:lnTo>
                      <a:pt x="392" y="105"/>
                    </a:lnTo>
                    <a:lnTo>
                      <a:pt x="395" y="105"/>
                    </a:lnTo>
                    <a:lnTo>
                      <a:pt x="395" y="315"/>
                    </a:lnTo>
                    <a:lnTo>
                      <a:pt x="385" y="320"/>
                    </a:lnTo>
                    <a:lnTo>
                      <a:pt x="385" y="321"/>
                    </a:lnTo>
                    <a:lnTo>
                      <a:pt x="378" y="323"/>
                    </a:lnTo>
                    <a:lnTo>
                      <a:pt x="378" y="325"/>
                    </a:lnTo>
                    <a:lnTo>
                      <a:pt x="375" y="325"/>
                    </a:lnTo>
                    <a:lnTo>
                      <a:pt x="375" y="326"/>
                    </a:lnTo>
                    <a:lnTo>
                      <a:pt x="361" y="332"/>
                    </a:lnTo>
                    <a:lnTo>
                      <a:pt x="361" y="334"/>
                    </a:lnTo>
                    <a:lnTo>
                      <a:pt x="354" y="336"/>
                    </a:lnTo>
                    <a:lnTo>
                      <a:pt x="354" y="337"/>
                    </a:lnTo>
                    <a:lnTo>
                      <a:pt x="340" y="344"/>
                    </a:lnTo>
                    <a:lnTo>
                      <a:pt x="340" y="345"/>
                    </a:lnTo>
                    <a:lnTo>
                      <a:pt x="334" y="347"/>
                    </a:lnTo>
                    <a:lnTo>
                      <a:pt x="334" y="348"/>
                    </a:lnTo>
                    <a:lnTo>
                      <a:pt x="330" y="348"/>
                    </a:lnTo>
                    <a:lnTo>
                      <a:pt x="330" y="350"/>
                    </a:lnTo>
                    <a:lnTo>
                      <a:pt x="316" y="356"/>
                    </a:lnTo>
                    <a:lnTo>
                      <a:pt x="316" y="358"/>
                    </a:lnTo>
                    <a:lnTo>
                      <a:pt x="310" y="359"/>
                    </a:lnTo>
                    <a:lnTo>
                      <a:pt x="310" y="361"/>
                    </a:lnTo>
                    <a:lnTo>
                      <a:pt x="296" y="367"/>
                    </a:lnTo>
                    <a:lnTo>
                      <a:pt x="296" y="369"/>
                    </a:lnTo>
                    <a:lnTo>
                      <a:pt x="289" y="370"/>
                    </a:lnTo>
                    <a:lnTo>
                      <a:pt x="289" y="372"/>
                    </a:lnTo>
                    <a:lnTo>
                      <a:pt x="286" y="372"/>
                    </a:lnTo>
                    <a:lnTo>
                      <a:pt x="286" y="373"/>
                    </a:lnTo>
                    <a:lnTo>
                      <a:pt x="275" y="378"/>
                    </a:lnTo>
                    <a:lnTo>
                      <a:pt x="275" y="380"/>
                    </a:lnTo>
                    <a:lnTo>
                      <a:pt x="269" y="381"/>
                    </a:lnTo>
                    <a:lnTo>
                      <a:pt x="269" y="383"/>
                    </a:lnTo>
                    <a:lnTo>
                      <a:pt x="265" y="383"/>
                    </a:lnTo>
                    <a:lnTo>
                      <a:pt x="265" y="385"/>
                    </a:lnTo>
                    <a:lnTo>
                      <a:pt x="252" y="391"/>
                    </a:lnTo>
                    <a:lnTo>
                      <a:pt x="252" y="392"/>
                    </a:lnTo>
                    <a:lnTo>
                      <a:pt x="245" y="394"/>
                    </a:lnTo>
                    <a:lnTo>
                      <a:pt x="245" y="396"/>
                    </a:lnTo>
                    <a:lnTo>
                      <a:pt x="241" y="396"/>
                    </a:lnTo>
                    <a:lnTo>
                      <a:pt x="241" y="397"/>
                    </a:lnTo>
                    <a:lnTo>
                      <a:pt x="231" y="402"/>
                    </a:lnTo>
                    <a:lnTo>
                      <a:pt x="231" y="403"/>
                    </a:lnTo>
                    <a:lnTo>
                      <a:pt x="224" y="405"/>
                    </a:lnTo>
                    <a:lnTo>
                      <a:pt x="224" y="407"/>
                    </a:lnTo>
                    <a:lnTo>
                      <a:pt x="221" y="407"/>
                    </a:lnTo>
                    <a:lnTo>
                      <a:pt x="221" y="408"/>
                    </a:lnTo>
                    <a:lnTo>
                      <a:pt x="207" y="414"/>
                    </a:lnTo>
                    <a:lnTo>
                      <a:pt x="207" y="416"/>
                    </a:lnTo>
                    <a:lnTo>
                      <a:pt x="200" y="418"/>
                    </a:lnTo>
                    <a:lnTo>
                      <a:pt x="200" y="419"/>
                    </a:lnTo>
                    <a:lnTo>
                      <a:pt x="195" y="419"/>
                    </a:lnTo>
                    <a:lnTo>
                      <a:pt x="195" y="418"/>
                    </a:lnTo>
                    <a:lnTo>
                      <a:pt x="192" y="418"/>
                    </a:lnTo>
                    <a:lnTo>
                      <a:pt x="192" y="416"/>
                    </a:lnTo>
                    <a:lnTo>
                      <a:pt x="188" y="416"/>
                    </a:lnTo>
                    <a:lnTo>
                      <a:pt x="187" y="413"/>
                    </a:lnTo>
                    <a:lnTo>
                      <a:pt x="183" y="413"/>
                    </a:lnTo>
                    <a:lnTo>
                      <a:pt x="183" y="411"/>
                    </a:lnTo>
                    <a:lnTo>
                      <a:pt x="180" y="411"/>
                    </a:lnTo>
                    <a:lnTo>
                      <a:pt x="180" y="410"/>
                    </a:lnTo>
                    <a:lnTo>
                      <a:pt x="176" y="410"/>
                    </a:lnTo>
                    <a:lnTo>
                      <a:pt x="175" y="407"/>
                    </a:lnTo>
                    <a:lnTo>
                      <a:pt x="171" y="407"/>
                    </a:lnTo>
                    <a:lnTo>
                      <a:pt x="171" y="405"/>
                    </a:lnTo>
                    <a:lnTo>
                      <a:pt x="168" y="405"/>
                    </a:lnTo>
                    <a:lnTo>
                      <a:pt x="168" y="403"/>
                    </a:lnTo>
                    <a:lnTo>
                      <a:pt x="164" y="403"/>
                    </a:lnTo>
                    <a:lnTo>
                      <a:pt x="163" y="400"/>
                    </a:lnTo>
                    <a:lnTo>
                      <a:pt x="159" y="400"/>
                    </a:lnTo>
                    <a:lnTo>
                      <a:pt x="159" y="399"/>
                    </a:lnTo>
                    <a:lnTo>
                      <a:pt x="156" y="399"/>
                    </a:lnTo>
                    <a:lnTo>
                      <a:pt x="154" y="396"/>
                    </a:lnTo>
                    <a:lnTo>
                      <a:pt x="151" y="396"/>
                    </a:lnTo>
                    <a:lnTo>
                      <a:pt x="151" y="394"/>
                    </a:lnTo>
                    <a:lnTo>
                      <a:pt x="147" y="394"/>
                    </a:lnTo>
                    <a:lnTo>
                      <a:pt x="147" y="392"/>
                    </a:lnTo>
                    <a:lnTo>
                      <a:pt x="144" y="392"/>
                    </a:lnTo>
                    <a:lnTo>
                      <a:pt x="142" y="389"/>
                    </a:lnTo>
                    <a:lnTo>
                      <a:pt x="139" y="389"/>
                    </a:lnTo>
                    <a:lnTo>
                      <a:pt x="139" y="388"/>
                    </a:lnTo>
                    <a:lnTo>
                      <a:pt x="135" y="388"/>
                    </a:lnTo>
                    <a:lnTo>
                      <a:pt x="135" y="386"/>
                    </a:lnTo>
                    <a:lnTo>
                      <a:pt x="132" y="386"/>
                    </a:lnTo>
                    <a:lnTo>
                      <a:pt x="130" y="383"/>
                    </a:lnTo>
                    <a:lnTo>
                      <a:pt x="127" y="383"/>
                    </a:lnTo>
                    <a:lnTo>
                      <a:pt x="127" y="381"/>
                    </a:lnTo>
                    <a:lnTo>
                      <a:pt x="123" y="381"/>
                    </a:lnTo>
                    <a:lnTo>
                      <a:pt x="123" y="380"/>
                    </a:lnTo>
                    <a:lnTo>
                      <a:pt x="120" y="380"/>
                    </a:lnTo>
                    <a:lnTo>
                      <a:pt x="118" y="377"/>
                    </a:lnTo>
                    <a:lnTo>
                      <a:pt x="115" y="377"/>
                    </a:lnTo>
                    <a:lnTo>
                      <a:pt x="115" y="375"/>
                    </a:lnTo>
                    <a:lnTo>
                      <a:pt x="111" y="375"/>
                    </a:lnTo>
                    <a:lnTo>
                      <a:pt x="110" y="372"/>
                    </a:lnTo>
                    <a:lnTo>
                      <a:pt x="106" y="372"/>
                    </a:lnTo>
                    <a:lnTo>
                      <a:pt x="106" y="370"/>
                    </a:lnTo>
                    <a:lnTo>
                      <a:pt x="103" y="370"/>
                    </a:lnTo>
                    <a:lnTo>
                      <a:pt x="103" y="369"/>
                    </a:lnTo>
                    <a:lnTo>
                      <a:pt x="99" y="369"/>
                    </a:lnTo>
                    <a:lnTo>
                      <a:pt x="98" y="366"/>
                    </a:lnTo>
                    <a:lnTo>
                      <a:pt x="94" y="366"/>
                    </a:lnTo>
                    <a:lnTo>
                      <a:pt x="94" y="364"/>
                    </a:lnTo>
                    <a:lnTo>
                      <a:pt x="91" y="364"/>
                    </a:lnTo>
                    <a:lnTo>
                      <a:pt x="91" y="362"/>
                    </a:lnTo>
                    <a:lnTo>
                      <a:pt x="88" y="362"/>
                    </a:lnTo>
                    <a:lnTo>
                      <a:pt x="86" y="359"/>
                    </a:lnTo>
                    <a:lnTo>
                      <a:pt x="82" y="359"/>
                    </a:lnTo>
                    <a:lnTo>
                      <a:pt x="82" y="358"/>
                    </a:lnTo>
                    <a:lnTo>
                      <a:pt x="79" y="358"/>
                    </a:lnTo>
                    <a:lnTo>
                      <a:pt x="77" y="355"/>
                    </a:lnTo>
                    <a:lnTo>
                      <a:pt x="74" y="355"/>
                    </a:lnTo>
                    <a:lnTo>
                      <a:pt x="74" y="353"/>
                    </a:lnTo>
                    <a:lnTo>
                      <a:pt x="70" y="353"/>
                    </a:lnTo>
                    <a:lnTo>
                      <a:pt x="70" y="351"/>
                    </a:lnTo>
                    <a:lnTo>
                      <a:pt x="67" y="351"/>
                    </a:lnTo>
                    <a:lnTo>
                      <a:pt x="65" y="348"/>
                    </a:lnTo>
                    <a:lnTo>
                      <a:pt x="62" y="348"/>
                    </a:lnTo>
                    <a:lnTo>
                      <a:pt x="62" y="347"/>
                    </a:lnTo>
                    <a:lnTo>
                      <a:pt x="58" y="347"/>
                    </a:lnTo>
                    <a:lnTo>
                      <a:pt x="58" y="345"/>
                    </a:lnTo>
                    <a:lnTo>
                      <a:pt x="55" y="345"/>
                    </a:lnTo>
                    <a:lnTo>
                      <a:pt x="53" y="342"/>
                    </a:lnTo>
                    <a:lnTo>
                      <a:pt x="50" y="342"/>
                    </a:lnTo>
                    <a:lnTo>
                      <a:pt x="50" y="340"/>
                    </a:lnTo>
                    <a:lnTo>
                      <a:pt x="46" y="340"/>
                    </a:lnTo>
                    <a:lnTo>
                      <a:pt x="46" y="339"/>
                    </a:lnTo>
                    <a:lnTo>
                      <a:pt x="43" y="339"/>
                    </a:lnTo>
                    <a:lnTo>
                      <a:pt x="41" y="336"/>
                    </a:lnTo>
                    <a:lnTo>
                      <a:pt x="38" y="336"/>
                    </a:lnTo>
                    <a:lnTo>
                      <a:pt x="38" y="334"/>
                    </a:lnTo>
                    <a:lnTo>
                      <a:pt x="35" y="334"/>
                    </a:lnTo>
                    <a:lnTo>
                      <a:pt x="33" y="331"/>
                    </a:lnTo>
                    <a:lnTo>
                      <a:pt x="29" y="331"/>
                    </a:lnTo>
                    <a:lnTo>
                      <a:pt x="29" y="329"/>
                    </a:lnTo>
                    <a:lnTo>
                      <a:pt x="26" y="329"/>
                    </a:lnTo>
                    <a:lnTo>
                      <a:pt x="26" y="328"/>
                    </a:lnTo>
                    <a:lnTo>
                      <a:pt x="23" y="328"/>
                    </a:lnTo>
                    <a:lnTo>
                      <a:pt x="21" y="325"/>
                    </a:lnTo>
                    <a:lnTo>
                      <a:pt x="17" y="325"/>
                    </a:lnTo>
                    <a:lnTo>
                      <a:pt x="17" y="323"/>
                    </a:lnTo>
                    <a:lnTo>
                      <a:pt x="14" y="323"/>
                    </a:lnTo>
                    <a:lnTo>
                      <a:pt x="14" y="321"/>
                    </a:lnTo>
                    <a:lnTo>
                      <a:pt x="11" y="321"/>
                    </a:lnTo>
                    <a:lnTo>
                      <a:pt x="9" y="318"/>
                    </a:lnTo>
                    <a:lnTo>
                      <a:pt x="5" y="318"/>
                    </a:lnTo>
                    <a:lnTo>
                      <a:pt x="5" y="317"/>
                    </a:lnTo>
                    <a:lnTo>
                      <a:pt x="2" y="317"/>
                    </a:lnTo>
                    <a:lnTo>
                      <a:pt x="2" y="315"/>
                    </a:lnTo>
                    <a:lnTo>
                      <a:pt x="0" y="315"/>
                    </a:lnTo>
                    <a:lnTo>
                      <a:pt x="0" y="105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962" name="Freeform 962"/>
              <p:cNvSpPr>
                <a:spLocks/>
              </p:cNvSpPr>
              <p:nvPr/>
            </p:nvSpPr>
            <p:spPr bwMode="auto">
              <a:xfrm>
                <a:off x="3417" y="2287"/>
                <a:ext cx="105" cy="96"/>
              </a:xfrm>
              <a:custGeom>
                <a:avLst/>
                <a:gdLst>
                  <a:gd name="T0" fmla="*/ 103 w 105"/>
                  <a:gd name="T1" fmla="*/ 0 h 96"/>
                  <a:gd name="T2" fmla="*/ 103 w 105"/>
                  <a:gd name="T3" fmla="*/ 2 h 96"/>
                  <a:gd name="T4" fmla="*/ 99 w 105"/>
                  <a:gd name="T5" fmla="*/ 2 h 96"/>
                  <a:gd name="T6" fmla="*/ 99 w 105"/>
                  <a:gd name="T7" fmla="*/ 3 h 96"/>
                  <a:gd name="T8" fmla="*/ 89 w 105"/>
                  <a:gd name="T9" fmla="*/ 8 h 96"/>
                  <a:gd name="T10" fmla="*/ 89 w 105"/>
                  <a:gd name="T11" fmla="*/ 10 h 96"/>
                  <a:gd name="T12" fmla="*/ 86 w 105"/>
                  <a:gd name="T13" fmla="*/ 10 h 96"/>
                  <a:gd name="T14" fmla="*/ 86 w 105"/>
                  <a:gd name="T15" fmla="*/ 11 h 96"/>
                  <a:gd name="T16" fmla="*/ 0 w 105"/>
                  <a:gd name="T17" fmla="*/ 88 h 96"/>
                  <a:gd name="T18" fmla="*/ 0 w 105"/>
                  <a:gd name="T19" fmla="*/ 96 h 96"/>
                  <a:gd name="T20" fmla="*/ 105 w 105"/>
                  <a:gd name="T21" fmla="*/ 0 h 96"/>
                  <a:gd name="T22" fmla="*/ 103 w 105"/>
                  <a:gd name="T23" fmla="*/ 0 h 9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105"/>
                  <a:gd name="T37" fmla="*/ 0 h 96"/>
                  <a:gd name="T38" fmla="*/ 105 w 105"/>
                  <a:gd name="T39" fmla="*/ 96 h 9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105" h="96">
                    <a:moveTo>
                      <a:pt x="103" y="0"/>
                    </a:moveTo>
                    <a:lnTo>
                      <a:pt x="103" y="2"/>
                    </a:lnTo>
                    <a:lnTo>
                      <a:pt x="99" y="2"/>
                    </a:lnTo>
                    <a:lnTo>
                      <a:pt x="99" y="3"/>
                    </a:lnTo>
                    <a:lnTo>
                      <a:pt x="89" y="8"/>
                    </a:lnTo>
                    <a:lnTo>
                      <a:pt x="89" y="10"/>
                    </a:lnTo>
                    <a:lnTo>
                      <a:pt x="86" y="10"/>
                    </a:lnTo>
                    <a:lnTo>
                      <a:pt x="86" y="11"/>
                    </a:lnTo>
                    <a:lnTo>
                      <a:pt x="0" y="88"/>
                    </a:lnTo>
                    <a:lnTo>
                      <a:pt x="0" y="96"/>
                    </a:lnTo>
                    <a:lnTo>
                      <a:pt x="105" y="0"/>
                    </a:lnTo>
                    <a:lnTo>
                      <a:pt x="103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963" name="Freeform 963"/>
              <p:cNvSpPr>
                <a:spLocks/>
              </p:cNvSpPr>
              <p:nvPr/>
            </p:nvSpPr>
            <p:spPr bwMode="auto">
              <a:xfrm>
                <a:off x="3417" y="2238"/>
                <a:ext cx="205" cy="191"/>
              </a:xfrm>
              <a:custGeom>
                <a:avLst/>
                <a:gdLst>
                  <a:gd name="T0" fmla="*/ 199 w 205"/>
                  <a:gd name="T1" fmla="*/ 0 h 191"/>
                  <a:gd name="T2" fmla="*/ 199 w 205"/>
                  <a:gd name="T3" fmla="*/ 2 h 191"/>
                  <a:gd name="T4" fmla="*/ 0 w 205"/>
                  <a:gd name="T5" fmla="*/ 183 h 191"/>
                  <a:gd name="T6" fmla="*/ 0 w 205"/>
                  <a:gd name="T7" fmla="*/ 191 h 191"/>
                  <a:gd name="T8" fmla="*/ 205 w 205"/>
                  <a:gd name="T9" fmla="*/ 2 h 191"/>
                  <a:gd name="T10" fmla="*/ 202 w 205"/>
                  <a:gd name="T11" fmla="*/ 2 h 191"/>
                  <a:gd name="T12" fmla="*/ 202 w 205"/>
                  <a:gd name="T13" fmla="*/ 0 h 191"/>
                  <a:gd name="T14" fmla="*/ 199 w 205"/>
                  <a:gd name="T15" fmla="*/ 0 h 191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05"/>
                  <a:gd name="T25" fmla="*/ 0 h 191"/>
                  <a:gd name="T26" fmla="*/ 205 w 205"/>
                  <a:gd name="T27" fmla="*/ 191 h 191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05" h="191">
                    <a:moveTo>
                      <a:pt x="199" y="0"/>
                    </a:moveTo>
                    <a:lnTo>
                      <a:pt x="199" y="2"/>
                    </a:lnTo>
                    <a:lnTo>
                      <a:pt x="0" y="183"/>
                    </a:lnTo>
                    <a:lnTo>
                      <a:pt x="0" y="191"/>
                    </a:lnTo>
                    <a:lnTo>
                      <a:pt x="205" y="2"/>
                    </a:lnTo>
                    <a:lnTo>
                      <a:pt x="202" y="2"/>
                    </a:lnTo>
                    <a:lnTo>
                      <a:pt x="202" y="0"/>
                    </a:lnTo>
                    <a:lnTo>
                      <a:pt x="199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964" name="Freeform 964"/>
              <p:cNvSpPr>
                <a:spLocks/>
              </p:cNvSpPr>
              <p:nvPr/>
            </p:nvSpPr>
            <p:spPr bwMode="auto">
              <a:xfrm>
                <a:off x="3417" y="2256"/>
                <a:ext cx="236" cy="220"/>
              </a:xfrm>
              <a:custGeom>
                <a:avLst/>
                <a:gdLst>
                  <a:gd name="T0" fmla="*/ 231 w 236"/>
                  <a:gd name="T1" fmla="*/ 0 h 220"/>
                  <a:gd name="T2" fmla="*/ 231 w 236"/>
                  <a:gd name="T3" fmla="*/ 1 h 220"/>
                  <a:gd name="T4" fmla="*/ 0 w 236"/>
                  <a:gd name="T5" fmla="*/ 213 h 220"/>
                  <a:gd name="T6" fmla="*/ 0 w 236"/>
                  <a:gd name="T7" fmla="*/ 220 h 220"/>
                  <a:gd name="T8" fmla="*/ 236 w 236"/>
                  <a:gd name="T9" fmla="*/ 4 h 220"/>
                  <a:gd name="T10" fmla="*/ 236 w 236"/>
                  <a:gd name="T11" fmla="*/ 1 h 220"/>
                  <a:gd name="T12" fmla="*/ 234 w 236"/>
                  <a:gd name="T13" fmla="*/ 1 h 220"/>
                  <a:gd name="T14" fmla="*/ 234 w 236"/>
                  <a:gd name="T15" fmla="*/ 0 h 220"/>
                  <a:gd name="T16" fmla="*/ 231 w 236"/>
                  <a:gd name="T17" fmla="*/ 0 h 22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36"/>
                  <a:gd name="T28" fmla="*/ 0 h 220"/>
                  <a:gd name="T29" fmla="*/ 236 w 236"/>
                  <a:gd name="T30" fmla="*/ 220 h 22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36" h="220">
                    <a:moveTo>
                      <a:pt x="231" y="0"/>
                    </a:moveTo>
                    <a:lnTo>
                      <a:pt x="231" y="1"/>
                    </a:lnTo>
                    <a:lnTo>
                      <a:pt x="0" y="213"/>
                    </a:lnTo>
                    <a:lnTo>
                      <a:pt x="0" y="220"/>
                    </a:lnTo>
                    <a:lnTo>
                      <a:pt x="236" y="4"/>
                    </a:lnTo>
                    <a:lnTo>
                      <a:pt x="236" y="1"/>
                    </a:lnTo>
                    <a:lnTo>
                      <a:pt x="234" y="1"/>
                    </a:lnTo>
                    <a:lnTo>
                      <a:pt x="234" y="0"/>
                    </a:lnTo>
                    <a:lnTo>
                      <a:pt x="231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965" name="Freeform 965"/>
              <p:cNvSpPr>
                <a:spLocks/>
              </p:cNvSpPr>
              <p:nvPr/>
            </p:nvSpPr>
            <p:spPr bwMode="auto">
              <a:xfrm>
                <a:off x="3417" y="2273"/>
                <a:ext cx="269" cy="251"/>
              </a:xfrm>
              <a:custGeom>
                <a:avLst/>
                <a:gdLst>
                  <a:gd name="T0" fmla="*/ 264 w 269"/>
                  <a:gd name="T1" fmla="*/ 0 h 251"/>
                  <a:gd name="T2" fmla="*/ 264 w 269"/>
                  <a:gd name="T3" fmla="*/ 1 h 251"/>
                  <a:gd name="T4" fmla="*/ 0 w 269"/>
                  <a:gd name="T5" fmla="*/ 243 h 251"/>
                  <a:gd name="T6" fmla="*/ 0 w 269"/>
                  <a:gd name="T7" fmla="*/ 251 h 251"/>
                  <a:gd name="T8" fmla="*/ 269 w 269"/>
                  <a:gd name="T9" fmla="*/ 5 h 251"/>
                  <a:gd name="T10" fmla="*/ 269 w 269"/>
                  <a:gd name="T11" fmla="*/ 1 h 251"/>
                  <a:gd name="T12" fmla="*/ 265 w 269"/>
                  <a:gd name="T13" fmla="*/ 1 h 251"/>
                  <a:gd name="T14" fmla="*/ 265 w 269"/>
                  <a:gd name="T15" fmla="*/ 0 h 251"/>
                  <a:gd name="T16" fmla="*/ 264 w 269"/>
                  <a:gd name="T17" fmla="*/ 0 h 251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69"/>
                  <a:gd name="T28" fmla="*/ 0 h 251"/>
                  <a:gd name="T29" fmla="*/ 269 w 269"/>
                  <a:gd name="T30" fmla="*/ 251 h 251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69" h="251">
                    <a:moveTo>
                      <a:pt x="264" y="0"/>
                    </a:moveTo>
                    <a:lnTo>
                      <a:pt x="264" y="1"/>
                    </a:lnTo>
                    <a:lnTo>
                      <a:pt x="0" y="243"/>
                    </a:lnTo>
                    <a:lnTo>
                      <a:pt x="0" y="251"/>
                    </a:lnTo>
                    <a:lnTo>
                      <a:pt x="269" y="5"/>
                    </a:lnTo>
                    <a:lnTo>
                      <a:pt x="269" y="1"/>
                    </a:lnTo>
                    <a:lnTo>
                      <a:pt x="265" y="1"/>
                    </a:lnTo>
                    <a:lnTo>
                      <a:pt x="265" y="0"/>
                    </a:lnTo>
                    <a:lnTo>
                      <a:pt x="264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966" name="Freeform 966"/>
              <p:cNvSpPr>
                <a:spLocks/>
              </p:cNvSpPr>
              <p:nvPr/>
            </p:nvSpPr>
            <p:spPr bwMode="auto">
              <a:xfrm>
                <a:off x="3426" y="2290"/>
                <a:ext cx="292" cy="268"/>
              </a:xfrm>
              <a:custGeom>
                <a:avLst/>
                <a:gdLst>
                  <a:gd name="T0" fmla="*/ 287 w 292"/>
                  <a:gd name="T1" fmla="*/ 0 h 268"/>
                  <a:gd name="T2" fmla="*/ 287 w 292"/>
                  <a:gd name="T3" fmla="*/ 2 h 268"/>
                  <a:gd name="T4" fmla="*/ 0 w 292"/>
                  <a:gd name="T5" fmla="*/ 265 h 268"/>
                  <a:gd name="T6" fmla="*/ 2 w 292"/>
                  <a:gd name="T7" fmla="*/ 268 h 268"/>
                  <a:gd name="T8" fmla="*/ 7 w 292"/>
                  <a:gd name="T9" fmla="*/ 268 h 268"/>
                  <a:gd name="T10" fmla="*/ 7 w 292"/>
                  <a:gd name="T11" fmla="*/ 267 h 268"/>
                  <a:gd name="T12" fmla="*/ 292 w 292"/>
                  <a:gd name="T13" fmla="*/ 5 h 268"/>
                  <a:gd name="T14" fmla="*/ 292 w 292"/>
                  <a:gd name="T15" fmla="*/ 2 h 268"/>
                  <a:gd name="T16" fmla="*/ 289 w 292"/>
                  <a:gd name="T17" fmla="*/ 2 h 268"/>
                  <a:gd name="T18" fmla="*/ 289 w 292"/>
                  <a:gd name="T19" fmla="*/ 0 h 268"/>
                  <a:gd name="T20" fmla="*/ 287 w 292"/>
                  <a:gd name="T21" fmla="*/ 0 h 268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292"/>
                  <a:gd name="T34" fmla="*/ 0 h 268"/>
                  <a:gd name="T35" fmla="*/ 292 w 292"/>
                  <a:gd name="T36" fmla="*/ 268 h 268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292" h="268">
                    <a:moveTo>
                      <a:pt x="287" y="0"/>
                    </a:moveTo>
                    <a:lnTo>
                      <a:pt x="287" y="2"/>
                    </a:lnTo>
                    <a:lnTo>
                      <a:pt x="0" y="265"/>
                    </a:lnTo>
                    <a:lnTo>
                      <a:pt x="2" y="268"/>
                    </a:lnTo>
                    <a:lnTo>
                      <a:pt x="7" y="268"/>
                    </a:lnTo>
                    <a:lnTo>
                      <a:pt x="7" y="267"/>
                    </a:lnTo>
                    <a:lnTo>
                      <a:pt x="292" y="5"/>
                    </a:lnTo>
                    <a:lnTo>
                      <a:pt x="292" y="2"/>
                    </a:lnTo>
                    <a:lnTo>
                      <a:pt x="289" y="2"/>
                    </a:lnTo>
                    <a:lnTo>
                      <a:pt x="289" y="0"/>
                    </a:lnTo>
                    <a:lnTo>
                      <a:pt x="287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967" name="Freeform 967"/>
              <p:cNvSpPr>
                <a:spLocks/>
              </p:cNvSpPr>
              <p:nvPr/>
            </p:nvSpPr>
            <p:spPr bwMode="auto">
              <a:xfrm>
                <a:off x="3458" y="2308"/>
                <a:ext cx="293" cy="268"/>
              </a:xfrm>
              <a:custGeom>
                <a:avLst/>
                <a:gdLst>
                  <a:gd name="T0" fmla="*/ 287 w 293"/>
                  <a:gd name="T1" fmla="*/ 0 h 268"/>
                  <a:gd name="T2" fmla="*/ 287 w 293"/>
                  <a:gd name="T3" fmla="*/ 1 h 268"/>
                  <a:gd name="T4" fmla="*/ 0 w 293"/>
                  <a:gd name="T5" fmla="*/ 265 h 268"/>
                  <a:gd name="T6" fmla="*/ 2 w 293"/>
                  <a:gd name="T7" fmla="*/ 268 h 268"/>
                  <a:gd name="T8" fmla="*/ 7 w 293"/>
                  <a:gd name="T9" fmla="*/ 268 h 268"/>
                  <a:gd name="T10" fmla="*/ 7 w 293"/>
                  <a:gd name="T11" fmla="*/ 266 h 268"/>
                  <a:gd name="T12" fmla="*/ 293 w 293"/>
                  <a:gd name="T13" fmla="*/ 4 h 268"/>
                  <a:gd name="T14" fmla="*/ 293 w 293"/>
                  <a:gd name="T15" fmla="*/ 1 h 268"/>
                  <a:gd name="T16" fmla="*/ 289 w 293"/>
                  <a:gd name="T17" fmla="*/ 1 h 268"/>
                  <a:gd name="T18" fmla="*/ 289 w 293"/>
                  <a:gd name="T19" fmla="*/ 0 h 268"/>
                  <a:gd name="T20" fmla="*/ 287 w 293"/>
                  <a:gd name="T21" fmla="*/ 0 h 268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293"/>
                  <a:gd name="T34" fmla="*/ 0 h 268"/>
                  <a:gd name="T35" fmla="*/ 293 w 293"/>
                  <a:gd name="T36" fmla="*/ 268 h 268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293" h="268">
                    <a:moveTo>
                      <a:pt x="287" y="0"/>
                    </a:moveTo>
                    <a:lnTo>
                      <a:pt x="287" y="1"/>
                    </a:lnTo>
                    <a:lnTo>
                      <a:pt x="0" y="265"/>
                    </a:lnTo>
                    <a:lnTo>
                      <a:pt x="2" y="268"/>
                    </a:lnTo>
                    <a:lnTo>
                      <a:pt x="7" y="268"/>
                    </a:lnTo>
                    <a:lnTo>
                      <a:pt x="7" y="266"/>
                    </a:lnTo>
                    <a:lnTo>
                      <a:pt x="293" y="4"/>
                    </a:lnTo>
                    <a:lnTo>
                      <a:pt x="293" y="1"/>
                    </a:lnTo>
                    <a:lnTo>
                      <a:pt x="289" y="1"/>
                    </a:lnTo>
                    <a:lnTo>
                      <a:pt x="289" y="0"/>
                    </a:lnTo>
                    <a:lnTo>
                      <a:pt x="287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968" name="Freeform 968"/>
              <p:cNvSpPr>
                <a:spLocks/>
              </p:cNvSpPr>
              <p:nvPr/>
            </p:nvSpPr>
            <p:spPr bwMode="auto">
              <a:xfrm>
                <a:off x="3491" y="2325"/>
                <a:ext cx="292" cy="268"/>
              </a:xfrm>
              <a:custGeom>
                <a:avLst/>
                <a:gdLst>
                  <a:gd name="T0" fmla="*/ 287 w 292"/>
                  <a:gd name="T1" fmla="*/ 0 h 268"/>
                  <a:gd name="T2" fmla="*/ 287 w 292"/>
                  <a:gd name="T3" fmla="*/ 2 h 268"/>
                  <a:gd name="T4" fmla="*/ 0 w 292"/>
                  <a:gd name="T5" fmla="*/ 267 h 268"/>
                  <a:gd name="T6" fmla="*/ 3 w 292"/>
                  <a:gd name="T7" fmla="*/ 267 h 268"/>
                  <a:gd name="T8" fmla="*/ 3 w 292"/>
                  <a:gd name="T9" fmla="*/ 268 h 268"/>
                  <a:gd name="T10" fmla="*/ 7 w 292"/>
                  <a:gd name="T11" fmla="*/ 268 h 268"/>
                  <a:gd name="T12" fmla="*/ 7 w 292"/>
                  <a:gd name="T13" fmla="*/ 267 h 268"/>
                  <a:gd name="T14" fmla="*/ 292 w 292"/>
                  <a:gd name="T15" fmla="*/ 5 h 268"/>
                  <a:gd name="T16" fmla="*/ 289 w 292"/>
                  <a:gd name="T17" fmla="*/ 0 h 268"/>
                  <a:gd name="T18" fmla="*/ 287 w 292"/>
                  <a:gd name="T19" fmla="*/ 0 h 268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92"/>
                  <a:gd name="T31" fmla="*/ 0 h 268"/>
                  <a:gd name="T32" fmla="*/ 292 w 292"/>
                  <a:gd name="T33" fmla="*/ 268 h 268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92" h="268">
                    <a:moveTo>
                      <a:pt x="287" y="0"/>
                    </a:moveTo>
                    <a:lnTo>
                      <a:pt x="287" y="2"/>
                    </a:lnTo>
                    <a:lnTo>
                      <a:pt x="0" y="267"/>
                    </a:lnTo>
                    <a:lnTo>
                      <a:pt x="3" y="267"/>
                    </a:lnTo>
                    <a:lnTo>
                      <a:pt x="3" y="268"/>
                    </a:lnTo>
                    <a:lnTo>
                      <a:pt x="7" y="268"/>
                    </a:lnTo>
                    <a:lnTo>
                      <a:pt x="7" y="267"/>
                    </a:lnTo>
                    <a:lnTo>
                      <a:pt x="292" y="5"/>
                    </a:lnTo>
                    <a:lnTo>
                      <a:pt x="289" y="0"/>
                    </a:lnTo>
                    <a:lnTo>
                      <a:pt x="287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969" name="Freeform 969"/>
              <p:cNvSpPr>
                <a:spLocks/>
              </p:cNvSpPr>
              <p:nvPr/>
            </p:nvSpPr>
            <p:spPr bwMode="auto">
              <a:xfrm>
                <a:off x="3523" y="2342"/>
                <a:ext cx="289" cy="268"/>
              </a:xfrm>
              <a:custGeom>
                <a:avLst/>
                <a:gdLst>
                  <a:gd name="T0" fmla="*/ 286 w 289"/>
                  <a:gd name="T1" fmla="*/ 0 h 268"/>
                  <a:gd name="T2" fmla="*/ 286 w 289"/>
                  <a:gd name="T3" fmla="*/ 2 h 268"/>
                  <a:gd name="T4" fmla="*/ 0 w 289"/>
                  <a:gd name="T5" fmla="*/ 264 h 268"/>
                  <a:gd name="T6" fmla="*/ 0 w 289"/>
                  <a:gd name="T7" fmla="*/ 267 h 268"/>
                  <a:gd name="T8" fmla="*/ 4 w 289"/>
                  <a:gd name="T9" fmla="*/ 267 h 268"/>
                  <a:gd name="T10" fmla="*/ 4 w 289"/>
                  <a:gd name="T11" fmla="*/ 268 h 268"/>
                  <a:gd name="T12" fmla="*/ 289 w 289"/>
                  <a:gd name="T13" fmla="*/ 7 h 268"/>
                  <a:gd name="T14" fmla="*/ 289 w 289"/>
                  <a:gd name="T15" fmla="*/ 0 h 268"/>
                  <a:gd name="T16" fmla="*/ 286 w 289"/>
                  <a:gd name="T17" fmla="*/ 0 h 26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89"/>
                  <a:gd name="T28" fmla="*/ 0 h 268"/>
                  <a:gd name="T29" fmla="*/ 289 w 289"/>
                  <a:gd name="T30" fmla="*/ 268 h 26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89" h="268">
                    <a:moveTo>
                      <a:pt x="286" y="0"/>
                    </a:moveTo>
                    <a:lnTo>
                      <a:pt x="286" y="2"/>
                    </a:lnTo>
                    <a:lnTo>
                      <a:pt x="0" y="264"/>
                    </a:lnTo>
                    <a:lnTo>
                      <a:pt x="0" y="267"/>
                    </a:lnTo>
                    <a:lnTo>
                      <a:pt x="4" y="267"/>
                    </a:lnTo>
                    <a:lnTo>
                      <a:pt x="4" y="268"/>
                    </a:lnTo>
                    <a:lnTo>
                      <a:pt x="289" y="7"/>
                    </a:lnTo>
                    <a:lnTo>
                      <a:pt x="289" y="0"/>
                    </a:lnTo>
                    <a:lnTo>
                      <a:pt x="286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970" name="Freeform 970"/>
              <p:cNvSpPr>
                <a:spLocks/>
              </p:cNvSpPr>
              <p:nvPr/>
            </p:nvSpPr>
            <p:spPr bwMode="auto">
              <a:xfrm>
                <a:off x="3554" y="2386"/>
                <a:ext cx="258" cy="240"/>
              </a:xfrm>
              <a:custGeom>
                <a:avLst/>
                <a:gdLst>
                  <a:gd name="T0" fmla="*/ 256 w 258"/>
                  <a:gd name="T1" fmla="*/ 0 h 240"/>
                  <a:gd name="T2" fmla="*/ 256 w 258"/>
                  <a:gd name="T3" fmla="*/ 2 h 240"/>
                  <a:gd name="T4" fmla="*/ 0 w 258"/>
                  <a:gd name="T5" fmla="*/ 237 h 240"/>
                  <a:gd name="T6" fmla="*/ 2 w 258"/>
                  <a:gd name="T7" fmla="*/ 240 h 240"/>
                  <a:gd name="T8" fmla="*/ 7 w 258"/>
                  <a:gd name="T9" fmla="*/ 240 h 240"/>
                  <a:gd name="T10" fmla="*/ 7 w 258"/>
                  <a:gd name="T11" fmla="*/ 239 h 240"/>
                  <a:gd name="T12" fmla="*/ 258 w 258"/>
                  <a:gd name="T13" fmla="*/ 8 h 240"/>
                  <a:gd name="T14" fmla="*/ 258 w 258"/>
                  <a:gd name="T15" fmla="*/ 0 h 240"/>
                  <a:gd name="T16" fmla="*/ 256 w 258"/>
                  <a:gd name="T17" fmla="*/ 0 h 24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58"/>
                  <a:gd name="T28" fmla="*/ 0 h 240"/>
                  <a:gd name="T29" fmla="*/ 258 w 258"/>
                  <a:gd name="T30" fmla="*/ 240 h 24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58" h="240">
                    <a:moveTo>
                      <a:pt x="256" y="0"/>
                    </a:moveTo>
                    <a:lnTo>
                      <a:pt x="256" y="2"/>
                    </a:lnTo>
                    <a:lnTo>
                      <a:pt x="0" y="237"/>
                    </a:lnTo>
                    <a:lnTo>
                      <a:pt x="2" y="240"/>
                    </a:lnTo>
                    <a:lnTo>
                      <a:pt x="7" y="240"/>
                    </a:lnTo>
                    <a:lnTo>
                      <a:pt x="7" y="239"/>
                    </a:lnTo>
                    <a:lnTo>
                      <a:pt x="258" y="8"/>
                    </a:lnTo>
                    <a:lnTo>
                      <a:pt x="258" y="0"/>
                    </a:lnTo>
                    <a:lnTo>
                      <a:pt x="256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971" name="Freeform 971"/>
              <p:cNvSpPr>
                <a:spLocks/>
              </p:cNvSpPr>
              <p:nvPr/>
            </p:nvSpPr>
            <p:spPr bwMode="auto">
              <a:xfrm>
                <a:off x="3587" y="2434"/>
                <a:ext cx="225" cy="210"/>
              </a:xfrm>
              <a:custGeom>
                <a:avLst/>
                <a:gdLst>
                  <a:gd name="T0" fmla="*/ 223 w 225"/>
                  <a:gd name="T1" fmla="*/ 0 h 210"/>
                  <a:gd name="T2" fmla="*/ 223 w 225"/>
                  <a:gd name="T3" fmla="*/ 1 h 210"/>
                  <a:gd name="T4" fmla="*/ 0 w 225"/>
                  <a:gd name="T5" fmla="*/ 206 h 210"/>
                  <a:gd name="T6" fmla="*/ 1 w 225"/>
                  <a:gd name="T7" fmla="*/ 210 h 210"/>
                  <a:gd name="T8" fmla="*/ 6 w 225"/>
                  <a:gd name="T9" fmla="*/ 210 h 210"/>
                  <a:gd name="T10" fmla="*/ 6 w 225"/>
                  <a:gd name="T11" fmla="*/ 208 h 210"/>
                  <a:gd name="T12" fmla="*/ 225 w 225"/>
                  <a:gd name="T13" fmla="*/ 8 h 210"/>
                  <a:gd name="T14" fmla="*/ 225 w 225"/>
                  <a:gd name="T15" fmla="*/ 0 h 210"/>
                  <a:gd name="T16" fmla="*/ 223 w 225"/>
                  <a:gd name="T17" fmla="*/ 0 h 21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25"/>
                  <a:gd name="T28" fmla="*/ 0 h 210"/>
                  <a:gd name="T29" fmla="*/ 225 w 225"/>
                  <a:gd name="T30" fmla="*/ 210 h 21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25" h="210">
                    <a:moveTo>
                      <a:pt x="223" y="0"/>
                    </a:moveTo>
                    <a:lnTo>
                      <a:pt x="223" y="1"/>
                    </a:lnTo>
                    <a:lnTo>
                      <a:pt x="0" y="206"/>
                    </a:lnTo>
                    <a:lnTo>
                      <a:pt x="1" y="210"/>
                    </a:lnTo>
                    <a:lnTo>
                      <a:pt x="6" y="210"/>
                    </a:lnTo>
                    <a:lnTo>
                      <a:pt x="6" y="208"/>
                    </a:lnTo>
                    <a:lnTo>
                      <a:pt x="225" y="8"/>
                    </a:lnTo>
                    <a:lnTo>
                      <a:pt x="225" y="0"/>
                    </a:lnTo>
                    <a:lnTo>
                      <a:pt x="223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972" name="Freeform 972"/>
              <p:cNvSpPr>
                <a:spLocks/>
              </p:cNvSpPr>
              <p:nvPr/>
            </p:nvSpPr>
            <p:spPr bwMode="auto">
              <a:xfrm>
                <a:off x="3631" y="2481"/>
                <a:ext cx="181" cy="167"/>
              </a:xfrm>
              <a:custGeom>
                <a:avLst/>
                <a:gdLst>
                  <a:gd name="T0" fmla="*/ 179 w 181"/>
                  <a:gd name="T1" fmla="*/ 0 h 167"/>
                  <a:gd name="T2" fmla="*/ 179 w 181"/>
                  <a:gd name="T3" fmla="*/ 2 h 167"/>
                  <a:gd name="T4" fmla="*/ 0 w 181"/>
                  <a:gd name="T5" fmla="*/ 167 h 167"/>
                  <a:gd name="T6" fmla="*/ 7 w 181"/>
                  <a:gd name="T7" fmla="*/ 164 h 167"/>
                  <a:gd name="T8" fmla="*/ 7 w 181"/>
                  <a:gd name="T9" fmla="*/ 163 h 167"/>
                  <a:gd name="T10" fmla="*/ 14 w 181"/>
                  <a:gd name="T11" fmla="*/ 161 h 167"/>
                  <a:gd name="T12" fmla="*/ 14 w 181"/>
                  <a:gd name="T13" fmla="*/ 159 h 167"/>
                  <a:gd name="T14" fmla="*/ 17 w 181"/>
                  <a:gd name="T15" fmla="*/ 159 h 167"/>
                  <a:gd name="T16" fmla="*/ 17 w 181"/>
                  <a:gd name="T17" fmla="*/ 158 h 167"/>
                  <a:gd name="T18" fmla="*/ 181 w 181"/>
                  <a:gd name="T19" fmla="*/ 8 h 167"/>
                  <a:gd name="T20" fmla="*/ 181 w 181"/>
                  <a:gd name="T21" fmla="*/ 0 h 167"/>
                  <a:gd name="T22" fmla="*/ 179 w 181"/>
                  <a:gd name="T23" fmla="*/ 0 h 167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181"/>
                  <a:gd name="T37" fmla="*/ 0 h 167"/>
                  <a:gd name="T38" fmla="*/ 181 w 181"/>
                  <a:gd name="T39" fmla="*/ 167 h 167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181" h="167">
                    <a:moveTo>
                      <a:pt x="179" y="0"/>
                    </a:moveTo>
                    <a:lnTo>
                      <a:pt x="179" y="2"/>
                    </a:lnTo>
                    <a:lnTo>
                      <a:pt x="0" y="167"/>
                    </a:lnTo>
                    <a:lnTo>
                      <a:pt x="7" y="164"/>
                    </a:lnTo>
                    <a:lnTo>
                      <a:pt x="7" y="163"/>
                    </a:lnTo>
                    <a:lnTo>
                      <a:pt x="14" y="161"/>
                    </a:lnTo>
                    <a:lnTo>
                      <a:pt x="14" y="159"/>
                    </a:lnTo>
                    <a:lnTo>
                      <a:pt x="17" y="159"/>
                    </a:lnTo>
                    <a:lnTo>
                      <a:pt x="17" y="158"/>
                    </a:lnTo>
                    <a:lnTo>
                      <a:pt x="181" y="8"/>
                    </a:lnTo>
                    <a:lnTo>
                      <a:pt x="181" y="0"/>
                    </a:lnTo>
                    <a:lnTo>
                      <a:pt x="179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973" name="Freeform 973"/>
              <p:cNvSpPr>
                <a:spLocks/>
              </p:cNvSpPr>
              <p:nvPr/>
            </p:nvSpPr>
            <p:spPr bwMode="auto">
              <a:xfrm>
                <a:off x="3752" y="2528"/>
                <a:ext cx="60" cy="56"/>
              </a:xfrm>
              <a:custGeom>
                <a:avLst/>
                <a:gdLst>
                  <a:gd name="T0" fmla="*/ 58 w 60"/>
                  <a:gd name="T1" fmla="*/ 0 h 56"/>
                  <a:gd name="T2" fmla="*/ 58 w 60"/>
                  <a:gd name="T3" fmla="*/ 2 h 56"/>
                  <a:gd name="T4" fmla="*/ 0 w 60"/>
                  <a:gd name="T5" fmla="*/ 56 h 56"/>
                  <a:gd name="T6" fmla="*/ 7 w 60"/>
                  <a:gd name="T7" fmla="*/ 53 h 56"/>
                  <a:gd name="T8" fmla="*/ 7 w 60"/>
                  <a:gd name="T9" fmla="*/ 51 h 56"/>
                  <a:gd name="T10" fmla="*/ 14 w 60"/>
                  <a:gd name="T11" fmla="*/ 49 h 56"/>
                  <a:gd name="T12" fmla="*/ 14 w 60"/>
                  <a:gd name="T13" fmla="*/ 48 h 56"/>
                  <a:gd name="T14" fmla="*/ 17 w 60"/>
                  <a:gd name="T15" fmla="*/ 48 h 56"/>
                  <a:gd name="T16" fmla="*/ 17 w 60"/>
                  <a:gd name="T17" fmla="*/ 46 h 56"/>
                  <a:gd name="T18" fmla="*/ 60 w 60"/>
                  <a:gd name="T19" fmla="*/ 8 h 56"/>
                  <a:gd name="T20" fmla="*/ 60 w 60"/>
                  <a:gd name="T21" fmla="*/ 0 h 56"/>
                  <a:gd name="T22" fmla="*/ 58 w 60"/>
                  <a:gd name="T23" fmla="*/ 0 h 5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60"/>
                  <a:gd name="T37" fmla="*/ 0 h 56"/>
                  <a:gd name="T38" fmla="*/ 60 w 60"/>
                  <a:gd name="T39" fmla="*/ 56 h 5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60" h="56">
                    <a:moveTo>
                      <a:pt x="58" y="0"/>
                    </a:moveTo>
                    <a:lnTo>
                      <a:pt x="58" y="2"/>
                    </a:lnTo>
                    <a:lnTo>
                      <a:pt x="0" y="56"/>
                    </a:lnTo>
                    <a:lnTo>
                      <a:pt x="7" y="53"/>
                    </a:lnTo>
                    <a:lnTo>
                      <a:pt x="7" y="51"/>
                    </a:lnTo>
                    <a:lnTo>
                      <a:pt x="14" y="49"/>
                    </a:lnTo>
                    <a:lnTo>
                      <a:pt x="14" y="48"/>
                    </a:lnTo>
                    <a:lnTo>
                      <a:pt x="17" y="48"/>
                    </a:lnTo>
                    <a:lnTo>
                      <a:pt x="17" y="46"/>
                    </a:lnTo>
                    <a:lnTo>
                      <a:pt x="60" y="8"/>
                    </a:lnTo>
                    <a:lnTo>
                      <a:pt x="60" y="0"/>
                    </a:lnTo>
                    <a:lnTo>
                      <a:pt x="58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974" name="Freeform 974"/>
              <p:cNvSpPr>
                <a:spLocks/>
              </p:cNvSpPr>
              <p:nvPr/>
            </p:nvSpPr>
            <p:spPr bwMode="auto">
              <a:xfrm>
                <a:off x="3708" y="2287"/>
                <a:ext cx="104" cy="96"/>
              </a:xfrm>
              <a:custGeom>
                <a:avLst/>
                <a:gdLst>
                  <a:gd name="T0" fmla="*/ 0 w 104"/>
                  <a:gd name="T1" fmla="*/ 0 h 96"/>
                  <a:gd name="T2" fmla="*/ 104 w 104"/>
                  <a:gd name="T3" fmla="*/ 96 h 96"/>
                  <a:gd name="T4" fmla="*/ 104 w 104"/>
                  <a:gd name="T5" fmla="*/ 88 h 96"/>
                  <a:gd name="T6" fmla="*/ 102 w 104"/>
                  <a:gd name="T7" fmla="*/ 88 h 96"/>
                  <a:gd name="T8" fmla="*/ 19 w 104"/>
                  <a:gd name="T9" fmla="*/ 10 h 96"/>
                  <a:gd name="T10" fmla="*/ 15 w 104"/>
                  <a:gd name="T11" fmla="*/ 10 h 96"/>
                  <a:gd name="T12" fmla="*/ 14 w 104"/>
                  <a:gd name="T13" fmla="*/ 6 h 96"/>
                  <a:gd name="T14" fmla="*/ 10 w 104"/>
                  <a:gd name="T15" fmla="*/ 6 h 96"/>
                  <a:gd name="T16" fmla="*/ 10 w 104"/>
                  <a:gd name="T17" fmla="*/ 5 h 96"/>
                  <a:gd name="T18" fmla="*/ 7 w 104"/>
                  <a:gd name="T19" fmla="*/ 5 h 96"/>
                  <a:gd name="T20" fmla="*/ 5 w 104"/>
                  <a:gd name="T21" fmla="*/ 2 h 96"/>
                  <a:gd name="T22" fmla="*/ 2 w 104"/>
                  <a:gd name="T23" fmla="*/ 2 h 96"/>
                  <a:gd name="T24" fmla="*/ 2 w 104"/>
                  <a:gd name="T25" fmla="*/ 0 h 96"/>
                  <a:gd name="T26" fmla="*/ 0 w 104"/>
                  <a:gd name="T27" fmla="*/ 0 h 9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104"/>
                  <a:gd name="T43" fmla="*/ 0 h 96"/>
                  <a:gd name="T44" fmla="*/ 104 w 104"/>
                  <a:gd name="T45" fmla="*/ 96 h 9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104" h="96">
                    <a:moveTo>
                      <a:pt x="0" y="0"/>
                    </a:moveTo>
                    <a:lnTo>
                      <a:pt x="104" y="96"/>
                    </a:lnTo>
                    <a:lnTo>
                      <a:pt x="104" y="88"/>
                    </a:lnTo>
                    <a:lnTo>
                      <a:pt x="102" y="88"/>
                    </a:lnTo>
                    <a:lnTo>
                      <a:pt x="19" y="10"/>
                    </a:lnTo>
                    <a:lnTo>
                      <a:pt x="15" y="10"/>
                    </a:lnTo>
                    <a:lnTo>
                      <a:pt x="14" y="6"/>
                    </a:lnTo>
                    <a:lnTo>
                      <a:pt x="10" y="6"/>
                    </a:lnTo>
                    <a:lnTo>
                      <a:pt x="10" y="5"/>
                    </a:lnTo>
                    <a:lnTo>
                      <a:pt x="7" y="5"/>
                    </a:lnTo>
                    <a:lnTo>
                      <a:pt x="5" y="2"/>
                    </a:lnTo>
                    <a:lnTo>
                      <a:pt x="2" y="2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975" name="Freeform 975"/>
              <p:cNvSpPr>
                <a:spLocks/>
              </p:cNvSpPr>
              <p:nvPr/>
            </p:nvSpPr>
            <p:spPr bwMode="auto">
              <a:xfrm>
                <a:off x="3607" y="2238"/>
                <a:ext cx="205" cy="191"/>
              </a:xfrm>
              <a:custGeom>
                <a:avLst/>
                <a:gdLst>
                  <a:gd name="T0" fmla="*/ 3 w 205"/>
                  <a:gd name="T1" fmla="*/ 0 h 191"/>
                  <a:gd name="T2" fmla="*/ 3 w 205"/>
                  <a:gd name="T3" fmla="*/ 2 h 191"/>
                  <a:gd name="T4" fmla="*/ 0 w 205"/>
                  <a:gd name="T5" fmla="*/ 2 h 191"/>
                  <a:gd name="T6" fmla="*/ 205 w 205"/>
                  <a:gd name="T7" fmla="*/ 191 h 191"/>
                  <a:gd name="T8" fmla="*/ 205 w 205"/>
                  <a:gd name="T9" fmla="*/ 183 h 191"/>
                  <a:gd name="T10" fmla="*/ 203 w 205"/>
                  <a:gd name="T11" fmla="*/ 183 h 191"/>
                  <a:gd name="T12" fmla="*/ 7 w 205"/>
                  <a:gd name="T13" fmla="*/ 0 h 191"/>
                  <a:gd name="T14" fmla="*/ 3 w 205"/>
                  <a:gd name="T15" fmla="*/ 0 h 191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05"/>
                  <a:gd name="T25" fmla="*/ 0 h 191"/>
                  <a:gd name="T26" fmla="*/ 205 w 205"/>
                  <a:gd name="T27" fmla="*/ 191 h 191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05" h="191">
                    <a:moveTo>
                      <a:pt x="3" y="0"/>
                    </a:moveTo>
                    <a:lnTo>
                      <a:pt x="3" y="2"/>
                    </a:lnTo>
                    <a:lnTo>
                      <a:pt x="0" y="2"/>
                    </a:lnTo>
                    <a:lnTo>
                      <a:pt x="205" y="191"/>
                    </a:lnTo>
                    <a:lnTo>
                      <a:pt x="205" y="183"/>
                    </a:lnTo>
                    <a:lnTo>
                      <a:pt x="203" y="183"/>
                    </a:lnTo>
                    <a:lnTo>
                      <a:pt x="7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976" name="Freeform 976"/>
              <p:cNvSpPr>
                <a:spLocks/>
              </p:cNvSpPr>
              <p:nvPr/>
            </p:nvSpPr>
            <p:spPr bwMode="auto">
              <a:xfrm>
                <a:off x="3576" y="2256"/>
                <a:ext cx="236" cy="220"/>
              </a:xfrm>
              <a:custGeom>
                <a:avLst/>
                <a:gdLst>
                  <a:gd name="T0" fmla="*/ 2 w 236"/>
                  <a:gd name="T1" fmla="*/ 0 h 220"/>
                  <a:gd name="T2" fmla="*/ 0 w 236"/>
                  <a:gd name="T3" fmla="*/ 4 h 220"/>
                  <a:gd name="T4" fmla="*/ 2 w 236"/>
                  <a:gd name="T5" fmla="*/ 4 h 220"/>
                  <a:gd name="T6" fmla="*/ 236 w 236"/>
                  <a:gd name="T7" fmla="*/ 220 h 220"/>
                  <a:gd name="T8" fmla="*/ 236 w 236"/>
                  <a:gd name="T9" fmla="*/ 213 h 220"/>
                  <a:gd name="T10" fmla="*/ 234 w 236"/>
                  <a:gd name="T11" fmla="*/ 213 h 220"/>
                  <a:gd name="T12" fmla="*/ 5 w 236"/>
                  <a:gd name="T13" fmla="*/ 0 h 220"/>
                  <a:gd name="T14" fmla="*/ 2 w 236"/>
                  <a:gd name="T15" fmla="*/ 0 h 22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36"/>
                  <a:gd name="T25" fmla="*/ 0 h 220"/>
                  <a:gd name="T26" fmla="*/ 236 w 236"/>
                  <a:gd name="T27" fmla="*/ 220 h 22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36" h="220">
                    <a:moveTo>
                      <a:pt x="2" y="0"/>
                    </a:moveTo>
                    <a:lnTo>
                      <a:pt x="0" y="4"/>
                    </a:lnTo>
                    <a:lnTo>
                      <a:pt x="2" y="4"/>
                    </a:lnTo>
                    <a:lnTo>
                      <a:pt x="236" y="220"/>
                    </a:lnTo>
                    <a:lnTo>
                      <a:pt x="236" y="213"/>
                    </a:lnTo>
                    <a:lnTo>
                      <a:pt x="234" y="213"/>
                    </a:lnTo>
                    <a:lnTo>
                      <a:pt x="5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977" name="Freeform 977"/>
              <p:cNvSpPr>
                <a:spLocks/>
              </p:cNvSpPr>
              <p:nvPr/>
            </p:nvSpPr>
            <p:spPr bwMode="auto">
              <a:xfrm>
                <a:off x="3544" y="2273"/>
                <a:ext cx="268" cy="251"/>
              </a:xfrm>
              <a:custGeom>
                <a:avLst/>
                <a:gdLst>
                  <a:gd name="T0" fmla="*/ 3 w 268"/>
                  <a:gd name="T1" fmla="*/ 0 h 251"/>
                  <a:gd name="T2" fmla="*/ 3 w 268"/>
                  <a:gd name="T3" fmla="*/ 1 h 251"/>
                  <a:gd name="T4" fmla="*/ 0 w 268"/>
                  <a:gd name="T5" fmla="*/ 1 h 251"/>
                  <a:gd name="T6" fmla="*/ 0 w 268"/>
                  <a:gd name="T7" fmla="*/ 5 h 251"/>
                  <a:gd name="T8" fmla="*/ 2 w 268"/>
                  <a:gd name="T9" fmla="*/ 5 h 251"/>
                  <a:gd name="T10" fmla="*/ 268 w 268"/>
                  <a:gd name="T11" fmla="*/ 251 h 251"/>
                  <a:gd name="T12" fmla="*/ 268 w 268"/>
                  <a:gd name="T13" fmla="*/ 243 h 251"/>
                  <a:gd name="T14" fmla="*/ 266 w 268"/>
                  <a:gd name="T15" fmla="*/ 243 h 251"/>
                  <a:gd name="T16" fmla="*/ 5 w 268"/>
                  <a:gd name="T17" fmla="*/ 0 h 251"/>
                  <a:gd name="T18" fmla="*/ 3 w 268"/>
                  <a:gd name="T19" fmla="*/ 0 h 251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68"/>
                  <a:gd name="T31" fmla="*/ 0 h 251"/>
                  <a:gd name="T32" fmla="*/ 268 w 268"/>
                  <a:gd name="T33" fmla="*/ 251 h 251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68" h="251">
                    <a:moveTo>
                      <a:pt x="3" y="0"/>
                    </a:moveTo>
                    <a:lnTo>
                      <a:pt x="3" y="1"/>
                    </a:lnTo>
                    <a:lnTo>
                      <a:pt x="0" y="1"/>
                    </a:lnTo>
                    <a:lnTo>
                      <a:pt x="0" y="5"/>
                    </a:lnTo>
                    <a:lnTo>
                      <a:pt x="2" y="5"/>
                    </a:lnTo>
                    <a:lnTo>
                      <a:pt x="268" y="251"/>
                    </a:lnTo>
                    <a:lnTo>
                      <a:pt x="268" y="243"/>
                    </a:lnTo>
                    <a:lnTo>
                      <a:pt x="266" y="243"/>
                    </a:lnTo>
                    <a:lnTo>
                      <a:pt x="5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978" name="Freeform 978"/>
              <p:cNvSpPr>
                <a:spLocks/>
              </p:cNvSpPr>
              <p:nvPr/>
            </p:nvSpPr>
            <p:spPr bwMode="auto">
              <a:xfrm>
                <a:off x="3511" y="2290"/>
                <a:ext cx="293" cy="268"/>
              </a:xfrm>
              <a:custGeom>
                <a:avLst/>
                <a:gdLst>
                  <a:gd name="T0" fmla="*/ 4 w 293"/>
                  <a:gd name="T1" fmla="*/ 0 h 268"/>
                  <a:gd name="T2" fmla="*/ 4 w 293"/>
                  <a:gd name="T3" fmla="*/ 2 h 268"/>
                  <a:gd name="T4" fmla="*/ 0 w 293"/>
                  <a:gd name="T5" fmla="*/ 2 h 268"/>
                  <a:gd name="T6" fmla="*/ 0 w 293"/>
                  <a:gd name="T7" fmla="*/ 5 h 268"/>
                  <a:gd name="T8" fmla="*/ 2 w 293"/>
                  <a:gd name="T9" fmla="*/ 5 h 268"/>
                  <a:gd name="T10" fmla="*/ 286 w 293"/>
                  <a:gd name="T11" fmla="*/ 268 h 268"/>
                  <a:gd name="T12" fmla="*/ 291 w 293"/>
                  <a:gd name="T13" fmla="*/ 268 h 268"/>
                  <a:gd name="T14" fmla="*/ 291 w 293"/>
                  <a:gd name="T15" fmla="*/ 267 h 268"/>
                  <a:gd name="T16" fmla="*/ 293 w 293"/>
                  <a:gd name="T17" fmla="*/ 267 h 268"/>
                  <a:gd name="T18" fmla="*/ 5 w 293"/>
                  <a:gd name="T19" fmla="*/ 0 h 268"/>
                  <a:gd name="T20" fmla="*/ 4 w 293"/>
                  <a:gd name="T21" fmla="*/ 0 h 268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293"/>
                  <a:gd name="T34" fmla="*/ 0 h 268"/>
                  <a:gd name="T35" fmla="*/ 293 w 293"/>
                  <a:gd name="T36" fmla="*/ 268 h 268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293" h="268">
                    <a:moveTo>
                      <a:pt x="4" y="0"/>
                    </a:moveTo>
                    <a:lnTo>
                      <a:pt x="4" y="2"/>
                    </a:lnTo>
                    <a:lnTo>
                      <a:pt x="0" y="2"/>
                    </a:lnTo>
                    <a:lnTo>
                      <a:pt x="0" y="5"/>
                    </a:lnTo>
                    <a:lnTo>
                      <a:pt x="2" y="5"/>
                    </a:lnTo>
                    <a:lnTo>
                      <a:pt x="286" y="268"/>
                    </a:lnTo>
                    <a:lnTo>
                      <a:pt x="291" y="268"/>
                    </a:lnTo>
                    <a:lnTo>
                      <a:pt x="291" y="267"/>
                    </a:lnTo>
                    <a:lnTo>
                      <a:pt x="293" y="267"/>
                    </a:lnTo>
                    <a:lnTo>
                      <a:pt x="5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979" name="Freeform 979"/>
              <p:cNvSpPr>
                <a:spLocks/>
              </p:cNvSpPr>
              <p:nvPr/>
            </p:nvSpPr>
            <p:spPr bwMode="auto">
              <a:xfrm>
                <a:off x="3479" y="2308"/>
                <a:ext cx="292" cy="268"/>
              </a:xfrm>
              <a:custGeom>
                <a:avLst/>
                <a:gdLst>
                  <a:gd name="T0" fmla="*/ 3 w 292"/>
                  <a:gd name="T1" fmla="*/ 0 h 268"/>
                  <a:gd name="T2" fmla="*/ 3 w 292"/>
                  <a:gd name="T3" fmla="*/ 1 h 268"/>
                  <a:gd name="T4" fmla="*/ 0 w 292"/>
                  <a:gd name="T5" fmla="*/ 1 h 268"/>
                  <a:gd name="T6" fmla="*/ 0 w 292"/>
                  <a:gd name="T7" fmla="*/ 4 h 268"/>
                  <a:gd name="T8" fmla="*/ 2 w 292"/>
                  <a:gd name="T9" fmla="*/ 4 h 268"/>
                  <a:gd name="T10" fmla="*/ 285 w 292"/>
                  <a:gd name="T11" fmla="*/ 268 h 268"/>
                  <a:gd name="T12" fmla="*/ 290 w 292"/>
                  <a:gd name="T13" fmla="*/ 268 h 268"/>
                  <a:gd name="T14" fmla="*/ 290 w 292"/>
                  <a:gd name="T15" fmla="*/ 266 h 268"/>
                  <a:gd name="T16" fmla="*/ 292 w 292"/>
                  <a:gd name="T17" fmla="*/ 266 h 268"/>
                  <a:gd name="T18" fmla="*/ 5 w 292"/>
                  <a:gd name="T19" fmla="*/ 0 h 268"/>
                  <a:gd name="T20" fmla="*/ 3 w 292"/>
                  <a:gd name="T21" fmla="*/ 0 h 268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292"/>
                  <a:gd name="T34" fmla="*/ 0 h 268"/>
                  <a:gd name="T35" fmla="*/ 292 w 292"/>
                  <a:gd name="T36" fmla="*/ 268 h 268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292" h="268">
                    <a:moveTo>
                      <a:pt x="3" y="0"/>
                    </a:moveTo>
                    <a:lnTo>
                      <a:pt x="3" y="1"/>
                    </a:lnTo>
                    <a:lnTo>
                      <a:pt x="0" y="1"/>
                    </a:lnTo>
                    <a:lnTo>
                      <a:pt x="0" y="4"/>
                    </a:lnTo>
                    <a:lnTo>
                      <a:pt x="2" y="4"/>
                    </a:lnTo>
                    <a:lnTo>
                      <a:pt x="285" y="268"/>
                    </a:lnTo>
                    <a:lnTo>
                      <a:pt x="290" y="268"/>
                    </a:lnTo>
                    <a:lnTo>
                      <a:pt x="290" y="266"/>
                    </a:lnTo>
                    <a:lnTo>
                      <a:pt x="292" y="266"/>
                    </a:lnTo>
                    <a:lnTo>
                      <a:pt x="5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980" name="Freeform 980"/>
              <p:cNvSpPr>
                <a:spLocks/>
              </p:cNvSpPr>
              <p:nvPr/>
            </p:nvSpPr>
            <p:spPr bwMode="auto">
              <a:xfrm>
                <a:off x="3446" y="2325"/>
                <a:ext cx="293" cy="268"/>
              </a:xfrm>
              <a:custGeom>
                <a:avLst/>
                <a:gdLst>
                  <a:gd name="T0" fmla="*/ 4 w 293"/>
                  <a:gd name="T1" fmla="*/ 0 h 268"/>
                  <a:gd name="T2" fmla="*/ 4 w 293"/>
                  <a:gd name="T3" fmla="*/ 2 h 268"/>
                  <a:gd name="T4" fmla="*/ 0 w 293"/>
                  <a:gd name="T5" fmla="*/ 3 h 268"/>
                  <a:gd name="T6" fmla="*/ 286 w 293"/>
                  <a:gd name="T7" fmla="*/ 268 h 268"/>
                  <a:gd name="T8" fmla="*/ 293 w 293"/>
                  <a:gd name="T9" fmla="*/ 267 h 268"/>
                  <a:gd name="T10" fmla="*/ 6 w 293"/>
                  <a:gd name="T11" fmla="*/ 0 h 268"/>
                  <a:gd name="T12" fmla="*/ 4 w 293"/>
                  <a:gd name="T13" fmla="*/ 0 h 2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93"/>
                  <a:gd name="T22" fmla="*/ 0 h 268"/>
                  <a:gd name="T23" fmla="*/ 293 w 293"/>
                  <a:gd name="T24" fmla="*/ 268 h 2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93" h="268">
                    <a:moveTo>
                      <a:pt x="4" y="0"/>
                    </a:moveTo>
                    <a:lnTo>
                      <a:pt x="4" y="2"/>
                    </a:lnTo>
                    <a:lnTo>
                      <a:pt x="0" y="3"/>
                    </a:lnTo>
                    <a:lnTo>
                      <a:pt x="286" y="268"/>
                    </a:lnTo>
                    <a:lnTo>
                      <a:pt x="293" y="267"/>
                    </a:lnTo>
                    <a:lnTo>
                      <a:pt x="6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981" name="Freeform 981"/>
              <p:cNvSpPr>
                <a:spLocks/>
              </p:cNvSpPr>
              <p:nvPr/>
            </p:nvSpPr>
            <p:spPr bwMode="auto">
              <a:xfrm>
                <a:off x="3417" y="2342"/>
                <a:ext cx="289" cy="268"/>
              </a:xfrm>
              <a:custGeom>
                <a:avLst/>
                <a:gdLst>
                  <a:gd name="T0" fmla="*/ 0 w 289"/>
                  <a:gd name="T1" fmla="*/ 0 h 268"/>
                  <a:gd name="T2" fmla="*/ 0 w 289"/>
                  <a:gd name="T3" fmla="*/ 7 h 268"/>
                  <a:gd name="T4" fmla="*/ 2 w 289"/>
                  <a:gd name="T5" fmla="*/ 7 h 268"/>
                  <a:gd name="T6" fmla="*/ 284 w 289"/>
                  <a:gd name="T7" fmla="*/ 268 h 268"/>
                  <a:gd name="T8" fmla="*/ 289 w 289"/>
                  <a:gd name="T9" fmla="*/ 267 h 268"/>
                  <a:gd name="T10" fmla="*/ 289 w 289"/>
                  <a:gd name="T11" fmla="*/ 264 h 268"/>
                  <a:gd name="T12" fmla="*/ 287 w 289"/>
                  <a:gd name="T13" fmla="*/ 264 h 268"/>
                  <a:gd name="T14" fmla="*/ 4 w 289"/>
                  <a:gd name="T15" fmla="*/ 0 h 268"/>
                  <a:gd name="T16" fmla="*/ 0 w 289"/>
                  <a:gd name="T17" fmla="*/ 0 h 26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89"/>
                  <a:gd name="T28" fmla="*/ 0 h 268"/>
                  <a:gd name="T29" fmla="*/ 289 w 289"/>
                  <a:gd name="T30" fmla="*/ 268 h 26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89" h="268">
                    <a:moveTo>
                      <a:pt x="0" y="0"/>
                    </a:moveTo>
                    <a:lnTo>
                      <a:pt x="0" y="7"/>
                    </a:lnTo>
                    <a:lnTo>
                      <a:pt x="2" y="7"/>
                    </a:lnTo>
                    <a:lnTo>
                      <a:pt x="284" y="268"/>
                    </a:lnTo>
                    <a:lnTo>
                      <a:pt x="289" y="267"/>
                    </a:lnTo>
                    <a:lnTo>
                      <a:pt x="289" y="264"/>
                    </a:lnTo>
                    <a:lnTo>
                      <a:pt x="287" y="264"/>
                    </a:lnTo>
                    <a:lnTo>
                      <a:pt x="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982" name="Freeform 982"/>
              <p:cNvSpPr>
                <a:spLocks/>
              </p:cNvSpPr>
              <p:nvPr/>
            </p:nvSpPr>
            <p:spPr bwMode="auto">
              <a:xfrm>
                <a:off x="3417" y="2386"/>
                <a:ext cx="258" cy="240"/>
              </a:xfrm>
              <a:custGeom>
                <a:avLst/>
                <a:gdLst>
                  <a:gd name="T0" fmla="*/ 0 w 258"/>
                  <a:gd name="T1" fmla="*/ 0 h 240"/>
                  <a:gd name="T2" fmla="*/ 0 w 258"/>
                  <a:gd name="T3" fmla="*/ 8 h 240"/>
                  <a:gd name="T4" fmla="*/ 2 w 258"/>
                  <a:gd name="T5" fmla="*/ 8 h 240"/>
                  <a:gd name="T6" fmla="*/ 252 w 258"/>
                  <a:gd name="T7" fmla="*/ 240 h 240"/>
                  <a:gd name="T8" fmla="*/ 257 w 258"/>
                  <a:gd name="T9" fmla="*/ 240 h 240"/>
                  <a:gd name="T10" fmla="*/ 257 w 258"/>
                  <a:gd name="T11" fmla="*/ 239 h 240"/>
                  <a:gd name="T12" fmla="*/ 258 w 258"/>
                  <a:gd name="T13" fmla="*/ 239 h 240"/>
                  <a:gd name="T14" fmla="*/ 2 w 258"/>
                  <a:gd name="T15" fmla="*/ 0 h 240"/>
                  <a:gd name="T16" fmla="*/ 0 w 258"/>
                  <a:gd name="T17" fmla="*/ 0 h 24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58"/>
                  <a:gd name="T28" fmla="*/ 0 h 240"/>
                  <a:gd name="T29" fmla="*/ 258 w 258"/>
                  <a:gd name="T30" fmla="*/ 240 h 24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58" h="240">
                    <a:moveTo>
                      <a:pt x="0" y="0"/>
                    </a:moveTo>
                    <a:lnTo>
                      <a:pt x="0" y="8"/>
                    </a:lnTo>
                    <a:lnTo>
                      <a:pt x="2" y="8"/>
                    </a:lnTo>
                    <a:lnTo>
                      <a:pt x="252" y="240"/>
                    </a:lnTo>
                    <a:lnTo>
                      <a:pt x="257" y="240"/>
                    </a:lnTo>
                    <a:lnTo>
                      <a:pt x="257" y="239"/>
                    </a:lnTo>
                    <a:lnTo>
                      <a:pt x="258" y="239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983" name="Freeform 983"/>
              <p:cNvSpPr>
                <a:spLocks/>
              </p:cNvSpPr>
              <p:nvPr/>
            </p:nvSpPr>
            <p:spPr bwMode="auto">
              <a:xfrm>
                <a:off x="3417" y="2434"/>
                <a:ext cx="226" cy="210"/>
              </a:xfrm>
              <a:custGeom>
                <a:avLst/>
                <a:gdLst>
                  <a:gd name="T0" fmla="*/ 0 w 226"/>
                  <a:gd name="T1" fmla="*/ 0 h 210"/>
                  <a:gd name="T2" fmla="*/ 0 w 226"/>
                  <a:gd name="T3" fmla="*/ 8 h 210"/>
                  <a:gd name="T4" fmla="*/ 2 w 226"/>
                  <a:gd name="T5" fmla="*/ 8 h 210"/>
                  <a:gd name="T6" fmla="*/ 219 w 226"/>
                  <a:gd name="T7" fmla="*/ 210 h 210"/>
                  <a:gd name="T8" fmla="*/ 224 w 226"/>
                  <a:gd name="T9" fmla="*/ 210 h 210"/>
                  <a:gd name="T10" fmla="*/ 224 w 226"/>
                  <a:gd name="T11" fmla="*/ 208 h 210"/>
                  <a:gd name="T12" fmla="*/ 226 w 226"/>
                  <a:gd name="T13" fmla="*/ 208 h 210"/>
                  <a:gd name="T14" fmla="*/ 2 w 226"/>
                  <a:gd name="T15" fmla="*/ 0 h 210"/>
                  <a:gd name="T16" fmla="*/ 0 w 226"/>
                  <a:gd name="T17" fmla="*/ 0 h 21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26"/>
                  <a:gd name="T28" fmla="*/ 0 h 210"/>
                  <a:gd name="T29" fmla="*/ 226 w 226"/>
                  <a:gd name="T30" fmla="*/ 210 h 21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26" h="210">
                    <a:moveTo>
                      <a:pt x="0" y="0"/>
                    </a:moveTo>
                    <a:lnTo>
                      <a:pt x="0" y="8"/>
                    </a:lnTo>
                    <a:lnTo>
                      <a:pt x="2" y="8"/>
                    </a:lnTo>
                    <a:lnTo>
                      <a:pt x="219" y="210"/>
                    </a:lnTo>
                    <a:lnTo>
                      <a:pt x="224" y="210"/>
                    </a:lnTo>
                    <a:lnTo>
                      <a:pt x="224" y="208"/>
                    </a:lnTo>
                    <a:lnTo>
                      <a:pt x="226" y="208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984" name="Freeform 984"/>
              <p:cNvSpPr>
                <a:spLocks/>
              </p:cNvSpPr>
              <p:nvPr/>
            </p:nvSpPr>
            <p:spPr bwMode="auto">
              <a:xfrm>
                <a:off x="3417" y="2481"/>
                <a:ext cx="181" cy="167"/>
              </a:xfrm>
              <a:custGeom>
                <a:avLst/>
                <a:gdLst>
                  <a:gd name="T0" fmla="*/ 0 w 181"/>
                  <a:gd name="T1" fmla="*/ 0 h 167"/>
                  <a:gd name="T2" fmla="*/ 0 w 181"/>
                  <a:gd name="T3" fmla="*/ 8 h 167"/>
                  <a:gd name="T4" fmla="*/ 2 w 181"/>
                  <a:gd name="T5" fmla="*/ 8 h 167"/>
                  <a:gd name="T6" fmla="*/ 164 w 181"/>
                  <a:gd name="T7" fmla="*/ 159 h 167"/>
                  <a:gd name="T8" fmla="*/ 168 w 181"/>
                  <a:gd name="T9" fmla="*/ 159 h 167"/>
                  <a:gd name="T10" fmla="*/ 168 w 181"/>
                  <a:gd name="T11" fmla="*/ 161 h 167"/>
                  <a:gd name="T12" fmla="*/ 171 w 181"/>
                  <a:gd name="T13" fmla="*/ 161 h 167"/>
                  <a:gd name="T14" fmla="*/ 171 w 181"/>
                  <a:gd name="T15" fmla="*/ 163 h 167"/>
                  <a:gd name="T16" fmla="*/ 175 w 181"/>
                  <a:gd name="T17" fmla="*/ 163 h 167"/>
                  <a:gd name="T18" fmla="*/ 176 w 181"/>
                  <a:gd name="T19" fmla="*/ 166 h 167"/>
                  <a:gd name="T20" fmla="*/ 180 w 181"/>
                  <a:gd name="T21" fmla="*/ 166 h 167"/>
                  <a:gd name="T22" fmla="*/ 180 w 181"/>
                  <a:gd name="T23" fmla="*/ 167 h 167"/>
                  <a:gd name="T24" fmla="*/ 181 w 181"/>
                  <a:gd name="T25" fmla="*/ 167 h 167"/>
                  <a:gd name="T26" fmla="*/ 2 w 181"/>
                  <a:gd name="T27" fmla="*/ 0 h 167"/>
                  <a:gd name="T28" fmla="*/ 0 w 181"/>
                  <a:gd name="T29" fmla="*/ 0 h 167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181"/>
                  <a:gd name="T46" fmla="*/ 0 h 167"/>
                  <a:gd name="T47" fmla="*/ 181 w 181"/>
                  <a:gd name="T48" fmla="*/ 167 h 167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181" h="167">
                    <a:moveTo>
                      <a:pt x="0" y="0"/>
                    </a:moveTo>
                    <a:lnTo>
                      <a:pt x="0" y="8"/>
                    </a:lnTo>
                    <a:lnTo>
                      <a:pt x="2" y="8"/>
                    </a:lnTo>
                    <a:lnTo>
                      <a:pt x="164" y="159"/>
                    </a:lnTo>
                    <a:lnTo>
                      <a:pt x="168" y="159"/>
                    </a:lnTo>
                    <a:lnTo>
                      <a:pt x="168" y="161"/>
                    </a:lnTo>
                    <a:lnTo>
                      <a:pt x="171" y="161"/>
                    </a:lnTo>
                    <a:lnTo>
                      <a:pt x="171" y="163"/>
                    </a:lnTo>
                    <a:lnTo>
                      <a:pt x="175" y="163"/>
                    </a:lnTo>
                    <a:lnTo>
                      <a:pt x="176" y="166"/>
                    </a:lnTo>
                    <a:lnTo>
                      <a:pt x="180" y="166"/>
                    </a:lnTo>
                    <a:lnTo>
                      <a:pt x="180" y="167"/>
                    </a:lnTo>
                    <a:lnTo>
                      <a:pt x="181" y="167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985" name="Freeform 985"/>
              <p:cNvSpPr>
                <a:spLocks/>
              </p:cNvSpPr>
              <p:nvPr/>
            </p:nvSpPr>
            <p:spPr bwMode="auto">
              <a:xfrm>
                <a:off x="3417" y="2528"/>
                <a:ext cx="60" cy="56"/>
              </a:xfrm>
              <a:custGeom>
                <a:avLst/>
                <a:gdLst>
                  <a:gd name="T0" fmla="*/ 0 w 60"/>
                  <a:gd name="T1" fmla="*/ 0 h 56"/>
                  <a:gd name="T2" fmla="*/ 0 w 60"/>
                  <a:gd name="T3" fmla="*/ 8 h 56"/>
                  <a:gd name="T4" fmla="*/ 2 w 60"/>
                  <a:gd name="T5" fmla="*/ 8 h 56"/>
                  <a:gd name="T6" fmla="*/ 43 w 60"/>
                  <a:gd name="T7" fmla="*/ 48 h 56"/>
                  <a:gd name="T8" fmla="*/ 46 w 60"/>
                  <a:gd name="T9" fmla="*/ 48 h 56"/>
                  <a:gd name="T10" fmla="*/ 46 w 60"/>
                  <a:gd name="T11" fmla="*/ 49 h 56"/>
                  <a:gd name="T12" fmla="*/ 50 w 60"/>
                  <a:gd name="T13" fmla="*/ 49 h 56"/>
                  <a:gd name="T14" fmla="*/ 50 w 60"/>
                  <a:gd name="T15" fmla="*/ 51 h 56"/>
                  <a:gd name="T16" fmla="*/ 53 w 60"/>
                  <a:gd name="T17" fmla="*/ 51 h 56"/>
                  <a:gd name="T18" fmla="*/ 55 w 60"/>
                  <a:gd name="T19" fmla="*/ 54 h 56"/>
                  <a:gd name="T20" fmla="*/ 58 w 60"/>
                  <a:gd name="T21" fmla="*/ 54 h 56"/>
                  <a:gd name="T22" fmla="*/ 58 w 60"/>
                  <a:gd name="T23" fmla="*/ 56 h 56"/>
                  <a:gd name="T24" fmla="*/ 60 w 60"/>
                  <a:gd name="T25" fmla="*/ 56 h 56"/>
                  <a:gd name="T26" fmla="*/ 2 w 60"/>
                  <a:gd name="T27" fmla="*/ 0 h 56"/>
                  <a:gd name="T28" fmla="*/ 0 w 60"/>
                  <a:gd name="T29" fmla="*/ 0 h 5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60"/>
                  <a:gd name="T46" fmla="*/ 0 h 56"/>
                  <a:gd name="T47" fmla="*/ 60 w 60"/>
                  <a:gd name="T48" fmla="*/ 56 h 5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60" h="56">
                    <a:moveTo>
                      <a:pt x="0" y="0"/>
                    </a:moveTo>
                    <a:lnTo>
                      <a:pt x="0" y="8"/>
                    </a:lnTo>
                    <a:lnTo>
                      <a:pt x="2" y="8"/>
                    </a:lnTo>
                    <a:lnTo>
                      <a:pt x="43" y="48"/>
                    </a:lnTo>
                    <a:lnTo>
                      <a:pt x="46" y="48"/>
                    </a:lnTo>
                    <a:lnTo>
                      <a:pt x="46" y="49"/>
                    </a:lnTo>
                    <a:lnTo>
                      <a:pt x="50" y="49"/>
                    </a:lnTo>
                    <a:lnTo>
                      <a:pt x="50" y="51"/>
                    </a:lnTo>
                    <a:lnTo>
                      <a:pt x="53" y="51"/>
                    </a:lnTo>
                    <a:lnTo>
                      <a:pt x="55" y="54"/>
                    </a:lnTo>
                    <a:lnTo>
                      <a:pt x="58" y="54"/>
                    </a:lnTo>
                    <a:lnTo>
                      <a:pt x="58" y="56"/>
                    </a:lnTo>
                    <a:lnTo>
                      <a:pt x="60" y="56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986" name="Freeform 986"/>
              <p:cNvSpPr>
                <a:spLocks/>
              </p:cNvSpPr>
              <p:nvPr/>
            </p:nvSpPr>
            <p:spPr bwMode="auto">
              <a:xfrm>
                <a:off x="3414" y="2233"/>
                <a:ext cx="400" cy="425"/>
              </a:xfrm>
              <a:custGeom>
                <a:avLst/>
                <a:gdLst>
                  <a:gd name="T0" fmla="*/ 200 w 400"/>
                  <a:gd name="T1" fmla="*/ 425 h 425"/>
                  <a:gd name="T2" fmla="*/ 400 w 400"/>
                  <a:gd name="T3" fmla="*/ 319 h 425"/>
                  <a:gd name="T4" fmla="*/ 400 w 400"/>
                  <a:gd name="T5" fmla="*/ 108 h 425"/>
                  <a:gd name="T6" fmla="*/ 200 w 400"/>
                  <a:gd name="T7" fmla="*/ 0 h 425"/>
                  <a:gd name="T8" fmla="*/ 0 w 400"/>
                  <a:gd name="T9" fmla="*/ 108 h 425"/>
                  <a:gd name="T10" fmla="*/ 0 w 400"/>
                  <a:gd name="T11" fmla="*/ 319 h 425"/>
                  <a:gd name="T12" fmla="*/ 200 w 400"/>
                  <a:gd name="T13" fmla="*/ 425 h 425"/>
                  <a:gd name="T14" fmla="*/ 202 w 400"/>
                  <a:gd name="T15" fmla="*/ 418 h 425"/>
                  <a:gd name="T16" fmla="*/ 5 w 400"/>
                  <a:gd name="T17" fmla="*/ 314 h 425"/>
                  <a:gd name="T18" fmla="*/ 7 w 400"/>
                  <a:gd name="T19" fmla="*/ 318 h 425"/>
                  <a:gd name="T20" fmla="*/ 7 w 400"/>
                  <a:gd name="T21" fmla="*/ 109 h 425"/>
                  <a:gd name="T22" fmla="*/ 5 w 400"/>
                  <a:gd name="T23" fmla="*/ 112 h 425"/>
                  <a:gd name="T24" fmla="*/ 202 w 400"/>
                  <a:gd name="T25" fmla="*/ 7 h 425"/>
                  <a:gd name="T26" fmla="*/ 198 w 400"/>
                  <a:gd name="T27" fmla="*/ 7 h 425"/>
                  <a:gd name="T28" fmla="*/ 395 w 400"/>
                  <a:gd name="T29" fmla="*/ 112 h 425"/>
                  <a:gd name="T30" fmla="*/ 393 w 400"/>
                  <a:gd name="T31" fmla="*/ 109 h 425"/>
                  <a:gd name="T32" fmla="*/ 393 w 400"/>
                  <a:gd name="T33" fmla="*/ 318 h 425"/>
                  <a:gd name="T34" fmla="*/ 395 w 400"/>
                  <a:gd name="T35" fmla="*/ 314 h 425"/>
                  <a:gd name="T36" fmla="*/ 198 w 400"/>
                  <a:gd name="T37" fmla="*/ 418 h 425"/>
                  <a:gd name="T38" fmla="*/ 202 w 400"/>
                  <a:gd name="T39" fmla="*/ 418 h 425"/>
                  <a:gd name="T40" fmla="*/ 200 w 400"/>
                  <a:gd name="T41" fmla="*/ 425 h 425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400"/>
                  <a:gd name="T64" fmla="*/ 0 h 425"/>
                  <a:gd name="T65" fmla="*/ 400 w 400"/>
                  <a:gd name="T66" fmla="*/ 425 h 425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400" h="425">
                    <a:moveTo>
                      <a:pt x="200" y="425"/>
                    </a:moveTo>
                    <a:lnTo>
                      <a:pt x="400" y="319"/>
                    </a:lnTo>
                    <a:lnTo>
                      <a:pt x="400" y="108"/>
                    </a:lnTo>
                    <a:lnTo>
                      <a:pt x="200" y="0"/>
                    </a:lnTo>
                    <a:lnTo>
                      <a:pt x="0" y="108"/>
                    </a:lnTo>
                    <a:lnTo>
                      <a:pt x="0" y="319"/>
                    </a:lnTo>
                    <a:lnTo>
                      <a:pt x="200" y="425"/>
                    </a:lnTo>
                    <a:lnTo>
                      <a:pt x="202" y="418"/>
                    </a:lnTo>
                    <a:lnTo>
                      <a:pt x="5" y="314"/>
                    </a:lnTo>
                    <a:lnTo>
                      <a:pt x="7" y="318"/>
                    </a:lnTo>
                    <a:lnTo>
                      <a:pt x="7" y="109"/>
                    </a:lnTo>
                    <a:lnTo>
                      <a:pt x="5" y="112"/>
                    </a:lnTo>
                    <a:lnTo>
                      <a:pt x="202" y="7"/>
                    </a:lnTo>
                    <a:lnTo>
                      <a:pt x="198" y="7"/>
                    </a:lnTo>
                    <a:lnTo>
                      <a:pt x="395" y="112"/>
                    </a:lnTo>
                    <a:lnTo>
                      <a:pt x="393" y="109"/>
                    </a:lnTo>
                    <a:lnTo>
                      <a:pt x="393" y="318"/>
                    </a:lnTo>
                    <a:lnTo>
                      <a:pt x="395" y="314"/>
                    </a:lnTo>
                    <a:lnTo>
                      <a:pt x="198" y="418"/>
                    </a:lnTo>
                    <a:lnTo>
                      <a:pt x="202" y="418"/>
                    </a:lnTo>
                    <a:lnTo>
                      <a:pt x="200" y="425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987" name="Freeform 987"/>
              <p:cNvSpPr>
                <a:spLocks/>
              </p:cNvSpPr>
              <p:nvPr/>
            </p:nvSpPr>
            <p:spPr bwMode="auto">
              <a:xfrm>
                <a:off x="3224" y="2551"/>
                <a:ext cx="393" cy="419"/>
              </a:xfrm>
              <a:custGeom>
                <a:avLst/>
                <a:gdLst>
                  <a:gd name="T0" fmla="*/ 11 w 393"/>
                  <a:gd name="T1" fmla="*/ 99 h 419"/>
                  <a:gd name="T2" fmla="*/ 45 w 393"/>
                  <a:gd name="T3" fmla="*/ 82 h 419"/>
                  <a:gd name="T4" fmla="*/ 65 w 393"/>
                  <a:gd name="T5" fmla="*/ 69 h 419"/>
                  <a:gd name="T6" fmla="*/ 93 w 393"/>
                  <a:gd name="T7" fmla="*/ 56 h 419"/>
                  <a:gd name="T8" fmla="*/ 113 w 393"/>
                  <a:gd name="T9" fmla="*/ 44 h 419"/>
                  <a:gd name="T10" fmla="*/ 147 w 393"/>
                  <a:gd name="T11" fmla="*/ 26 h 419"/>
                  <a:gd name="T12" fmla="*/ 168 w 393"/>
                  <a:gd name="T13" fmla="*/ 14 h 419"/>
                  <a:gd name="T14" fmla="*/ 195 w 393"/>
                  <a:gd name="T15" fmla="*/ 1 h 419"/>
                  <a:gd name="T16" fmla="*/ 205 w 393"/>
                  <a:gd name="T17" fmla="*/ 6 h 419"/>
                  <a:gd name="T18" fmla="*/ 216 w 393"/>
                  <a:gd name="T19" fmla="*/ 9 h 419"/>
                  <a:gd name="T20" fmla="*/ 224 w 393"/>
                  <a:gd name="T21" fmla="*/ 15 h 419"/>
                  <a:gd name="T22" fmla="*/ 236 w 393"/>
                  <a:gd name="T23" fmla="*/ 20 h 419"/>
                  <a:gd name="T24" fmla="*/ 245 w 393"/>
                  <a:gd name="T25" fmla="*/ 26 h 419"/>
                  <a:gd name="T26" fmla="*/ 257 w 393"/>
                  <a:gd name="T27" fmla="*/ 31 h 419"/>
                  <a:gd name="T28" fmla="*/ 265 w 393"/>
                  <a:gd name="T29" fmla="*/ 37 h 419"/>
                  <a:gd name="T30" fmla="*/ 277 w 393"/>
                  <a:gd name="T31" fmla="*/ 42 h 419"/>
                  <a:gd name="T32" fmla="*/ 286 w 393"/>
                  <a:gd name="T33" fmla="*/ 48 h 419"/>
                  <a:gd name="T34" fmla="*/ 298 w 393"/>
                  <a:gd name="T35" fmla="*/ 53 h 419"/>
                  <a:gd name="T36" fmla="*/ 306 w 393"/>
                  <a:gd name="T37" fmla="*/ 59 h 419"/>
                  <a:gd name="T38" fmla="*/ 318 w 393"/>
                  <a:gd name="T39" fmla="*/ 64 h 419"/>
                  <a:gd name="T40" fmla="*/ 327 w 393"/>
                  <a:gd name="T41" fmla="*/ 71 h 419"/>
                  <a:gd name="T42" fmla="*/ 337 w 393"/>
                  <a:gd name="T43" fmla="*/ 74 h 419"/>
                  <a:gd name="T44" fmla="*/ 345 w 393"/>
                  <a:gd name="T45" fmla="*/ 80 h 419"/>
                  <a:gd name="T46" fmla="*/ 357 w 393"/>
                  <a:gd name="T47" fmla="*/ 85 h 419"/>
                  <a:gd name="T48" fmla="*/ 366 w 393"/>
                  <a:gd name="T49" fmla="*/ 91 h 419"/>
                  <a:gd name="T50" fmla="*/ 378 w 393"/>
                  <a:gd name="T51" fmla="*/ 96 h 419"/>
                  <a:gd name="T52" fmla="*/ 386 w 393"/>
                  <a:gd name="T53" fmla="*/ 102 h 419"/>
                  <a:gd name="T54" fmla="*/ 383 w 393"/>
                  <a:gd name="T55" fmla="*/ 320 h 419"/>
                  <a:gd name="T56" fmla="*/ 373 w 393"/>
                  <a:gd name="T57" fmla="*/ 326 h 419"/>
                  <a:gd name="T58" fmla="*/ 339 w 393"/>
                  <a:gd name="T59" fmla="*/ 343 h 419"/>
                  <a:gd name="T60" fmla="*/ 328 w 393"/>
                  <a:gd name="T61" fmla="*/ 350 h 419"/>
                  <a:gd name="T62" fmla="*/ 294 w 393"/>
                  <a:gd name="T63" fmla="*/ 367 h 419"/>
                  <a:gd name="T64" fmla="*/ 284 w 393"/>
                  <a:gd name="T65" fmla="*/ 373 h 419"/>
                  <a:gd name="T66" fmla="*/ 263 w 393"/>
                  <a:gd name="T67" fmla="*/ 383 h 419"/>
                  <a:gd name="T68" fmla="*/ 243 w 393"/>
                  <a:gd name="T69" fmla="*/ 395 h 419"/>
                  <a:gd name="T70" fmla="*/ 222 w 393"/>
                  <a:gd name="T71" fmla="*/ 405 h 419"/>
                  <a:gd name="T72" fmla="*/ 205 w 393"/>
                  <a:gd name="T73" fmla="*/ 416 h 419"/>
                  <a:gd name="T74" fmla="*/ 190 w 393"/>
                  <a:gd name="T75" fmla="*/ 418 h 419"/>
                  <a:gd name="T76" fmla="*/ 181 w 393"/>
                  <a:gd name="T77" fmla="*/ 411 h 419"/>
                  <a:gd name="T78" fmla="*/ 169 w 393"/>
                  <a:gd name="T79" fmla="*/ 407 h 419"/>
                  <a:gd name="T80" fmla="*/ 161 w 393"/>
                  <a:gd name="T81" fmla="*/ 400 h 419"/>
                  <a:gd name="T82" fmla="*/ 149 w 393"/>
                  <a:gd name="T83" fmla="*/ 395 h 419"/>
                  <a:gd name="T84" fmla="*/ 140 w 393"/>
                  <a:gd name="T85" fmla="*/ 389 h 419"/>
                  <a:gd name="T86" fmla="*/ 128 w 393"/>
                  <a:gd name="T87" fmla="*/ 384 h 419"/>
                  <a:gd name="T88" fmla="*/ 120 w 393"/>
                  <a:gd name="T89" fmla="*/ 378 h 419"/>
                  <a:gd name="T90" fmla="*/ 108 w 393"/>
                  <a:gd name="T91" fmla="*/ 373 h 419"/>
                  <a:gd name="T92" fmla="*/ 99 w 393"/>
                  <a:gd name="T93" fmla="*/ 367 h 419"/>
                  <a:gd name="T94" fmla="*/ 87 w 393"/>
                  <a:gd name="T95" fmla="*/ 362 h 419"/>
                  <a:gd name="T96" fmla="*/ 79 w 393"/>
                  <a:gd name="T97" fmla="*/ 356 h 419"/>
                  <a:gd name="T98" fmla="*/ 67 w 393"/>
                  <a:gd name="T99" fmla="*/ 351 h 419"/>
                  <a:gd name="T100" fmla="*/ 58 w 393"/>
                  <a:gd name="T101" fmla="*/ 345 h 419"/>
                  <a:gd name="T102" fmla="*/ 46 w 393"/>
                  <a:gd name="T103" fmla="*/ 340 h 419"/>
                  <a:gd name="T104" fmla="*/ 38 w 393"/>
                  <a:gd name="T105" fmla="*/ 334 h 419"/>
                  <a:gd name="T106" fmla="*/ 26 w 393"/>
                  <a:gd name="T107" fmla="*/ 329 h 419"/>
                  <a:gd name="T108" fmla="*/ 17 w 393"/>
                  <a:gd name="T109" fmla="*/ 323 h 419"/>
                  <a:gd name="T110" fmla="*/ 5 w 393"/>
                  <a:gd name="T111" fmla="*/ 318 h 419"/>
                  <a:gd name="T112" fmla="*/ 0 w 393"/>
                  <a:gd name="T113" fmla="*/ 104 h 419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w 393"/>
                  <a:gd name="T172" fmla="*/ 0 h 419"/>
                  <a:gd name="T173" fmla="*/ 393 w 393"/>
                  <a:gd name="T174" fmla="*/ 419 h 419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T171" t="T172" r="T173" b="T174"/>
                <a:pathLst>
                  <a:path w="393" h="419">
                    <a:moveTo>
                      <a:pt x="0" y="104"/>
                    </a:moveTo>
                    <a:lnTo>
                      <a:pt x="7" y="102"/>
                    </a:lnTo>
                    <a:lnTo>
                      <a:pt x="7" y="100"/>
                    </a:lnTo>
                    <a:lnTo>
                      <a:pt x="11" y="100"/>
                    </a:lnTo>
                    <a:lnTo>
                      <a:pt x="11" y="99"/>
                    </a:lnTo>
                    <a:lnTo>
                      <a:pt x="24" y="93"/>
                    </a:lnTo>
                    <a:lnTo>
                      <a:pt x="24" y="91"/>
                    </a:lnTo>
                    <a:lnTo>
                      <a:pt x="31" y="89"/>
                    </a:lnTo>
                    <a:lnTo>
                      <a:pt x="31" y="88"/>
                    </a:lnTo>
                    <a:lnTo>
                      <a:pt x="45" y="82"/>
                    </a:lnTo>
                    <a:lnTo>
                      <a:pt x="45" y="80"/>
                    </a:lnTo>
                    <a:lnTo>
                      <a:pt x="52" y="78"/>
                    </a:lnTo>
                    <a:lnTo>
                      <a:pt x="52" y="77"/>
                    </a:lnTo>
                    <a:lnTo>
                      <a:pt x="65" y="71"/>
                    </a:lnTo>
                    <a:lnTo>
                      <a:pt x="65" y="69"/>
                    </a:lnTo>
                    <a:lnTo>
                      <a:pt x="72" y="67"/>
                    </a:lnTo>
                    <a:lnTo>
                      <a:pt x="72" y="66"/>
                    </a:lnTo>
                    <a:lnTo>
                      <a:pt x="86" y="59"/>
                    </a:lnTo>
                    <a:lnTo>
                      <a:pt x="86" y="58"/>
                    </a:lnTo>
                    <a:lnTo>
                      <a:pt x="93" y="56"/>
                    </a:lnTo>
                    <a:lnTo>
                      <a:pt x="93" y="55"/>
                    </a:lnTo>
                    <a:lnTo>
                      <a:pt x="106" y="48"/>
                    </a:lnTo>
                    <a:lnTo>
                      <a:pt x="106" y="47"/>
                    </a:lnTo>
                    <a:lnTo>
                      <a:pt x="113" y="45"/>
                    </a:lnTo>
                    <a:lnTo>
                      <a:pt x="113" y="44"/>
                    </a:lnTo>
                    <a:lnTo>
                      <a:pt x="127" y="37"/>
                    </a:lnTo>
                    <a:lnTo>
                      <a:pt x="127" y="36"/>
                    </a:lnTo>
                    <a:lnTo>
                      <a:pt x="134" y="34"/>
                    </a:lnTo>
                    <a:lnTo>
                      <a:pt x="134" y="33"/>
                    </a:lnTo>
                    <a:lnTo>
                      <a:pt x="147" y="26"/>
                    </a:lnTo>
                    <a:lnTo>
                      <a:pt x="147" y="25"/>
                    </a:lnTo>
                    <a:lnTo>
                      <a:pt x="154" y="23"/>
                    </a:lnTo>
                    <a:lnTo>
                      <a:pt x="154" y="22"/>
                    </a:lnTo>
                    <a:lnTo>
                      <a:pt x="168" y="15"/>
                    </a:lnTo>
                    <a:lnTo>
                      <a:pt x="168" y="14"/>
                    </a:lnTo>
                    <a:lnTo>
                      <a:pt x="175" y="12"/>
                    </a:lnTo>
                    <a:lnTo>
                      <a:pt x="175" y="11"/>
                    </a:lnTo>
                    <a:lnTo>
                      <a:pt x="188" y="4"/>
                    </a:lnTo>
                    <a:lnTo>
                      <a:pt x="188" y="3"/>
                    </a:lnTo>
                    <a:lnTo>
                      <a:pt x="195" y="1"/>
                    </a:lnTo>
                    <a:lnTo>
                      <a:pt x="195" y="0"/>
                    </a:lnTo>
                    <a:lnTo>
                      <a:pt x="200" y="1"/>
                    </a:lnTo>
                    <a:lnTo>
                      <a:pt x="200" y="3"/>
                    </a:lnTo>
                    <a:lnTo>
                      <a:pt x="204" y="3"/>
                    </a:lnTo>
                    <a:lnTo>
                      <a:pt x="205" y="6"/>
                    </a:lnTo>
                    <a:lnTo>
                      <a:pt x="209" y="6"/>
                    </a:lnTo>
                    <a:lnTo>
                      <a:pt x="209" y="7"/>
                    </a:lnTo>
                    <a:lnTo>
                      <a:pt x="212" y="7"/>
                    </a:lnTo>
                    <a:lnTo>
                      <a:pt x="212" y="9"/>
                    </a:lnTo>
                    <a:lnTo>
                      <a:pt x="216" y="9"/>
                    </a:lnTo>
                    <a:lnTo>
                      <a:pt x="217" y="12"/>
                    </a:lnTo>
                    <a:lnTo>
                      <a:pt x="221" y="12"/>
                    </a:lnTo>
                    <a:lnTo>
                      <a:pt x="221" y="14"/>
                    </a:lnTo>
                    <a:lnTo>
                      <a:pt x="224" y="14"/>
                    </a:lnTo>
                    <a:lnTo>
                      <a:pt x="224" y="15"/>
                    </a:lnTo>
                    <a:lnTo>
                      <a:pt x="228" y="15"/>
                    </a:lnTo>
                    <a:lnTo>
                      <a:pt x="229" y="18"/>
                    </a:lnTo>
                    <a:lnTo>
                      <a:pt x="233" y="18"/>
                    </a:lnTo>
                    <a:lnTo>
                      <a:pt x="233" y="20"/>
                    </a:lnTo>
                    <a:lnTo>
                      <a:pt x="236" y="20"/>
                    </a:lnTo>
                    <a:lnTo>
                      <a:pt x="238" y="23"/>
                    </a:lnTo>
                    <a:lnTo>
                      <a:pt x="241" y="23"/>
                    </a:lnTo>
                    <a:lnTo>
                      <a:pt x="241" y="25"/>
                    </a:lnTo>
                    <a:lnTo>
                      <a:pt x="245" y="25"/>
                    </a:lnTo>
                    <a:lnTo>
                      <a:pt x="245" y="26"/>
                    </a:lnTo>
                    <a:lnTo>
                      <a:pt x="248" y="26"/>
                    </a:lnTo>
                    <a:lnTo>
                      <a:pt x="250" y="30"/>
                    </a:lnTo>
                    <a:lnTo>
                      <a:pt x="253" y="30"/>
                    </a:lnTo>
                    <a:lnTo>
                      <a:pt x="253" y="31"/>
                    </a:lnTo>
                    <a:lnTo>
                      <a:pt x="257" y="31"/>
                    </a:lnTo>
                    <a:lnTo>
                      <a:pt x="257" y="33"/>
                    </a:lnTo>
                    <a:lnTo>
                      <a:pt x="260" y="33"/>
                    </a:lnTo>
                    <a:lnTo>
                      <a:pt x="262" y="36"/>
                    </a:lnTo>
                    <a:lnTo>
                      <a:pt x="265" y="36"/>
                    </a:lnTo>
                    <a:lnTo>
                      <a:pt x="265" y="37"/>
                    </a:lnTo>
                    <a:lnTo>
                      <a:pt x="269" y="37"/>
                    </a:lnTo>
                    <a:lnTo>
                      <a:pt x="269" y="39"/>
                    </a:lnTo>
                    <a:lnTo>
                      <a:pt x="272" y="39"/>
                    </a:lnTo>
                    <a:lnTo>
                      <a:pt x="274" y="42"/>
                    </a:lnTo>
                    <a:lnTo>
                      <a:pt x="277" y="42"/>
                    </a:lnTo>
                    <a:lnTo>
                      <a:pt x="277" y="44"/>
                    </a:lnTo>
                    <a:lnTo>
                      <a:pt x="281" y="44"/>
                    </a:lnTo>
                    <a:lnTo>
                      <a:pt x="282" y="47"/>
                    </a:lnTo>
                    <a:lnTo>
                      <a:pt x="286" y="47"/>
                    </a:lnTo>
                    <a:lnTo>
                      <a:pt x="286" y="48"/>
                    </a:lnTo>
                    <a:lnTo>
                      <a:pt x="289" y="48"/>
                    </a:lnTo>
                    <a:lnTo>
                      <a:pt x="289" y="50"/>
                    </a:lnTo>
                    <a:lnTo>
                      <a:pt x="292" y="50"/>
                    </a:lnTo>
                    <a:lnTo>
                      <a:pt x="294" y="53"/>
                    </a:lnTo>
                    <a:lnTo>
                      <a:pt x="298" y="53"/>
                    </a:lnTo>
                    <a:lnTo>
                      <a:pt x="298" y="55"/>
                    </a:lnTo>
                    <a:lnTo>
                      <a:pt x="301" y="55"/>
                    </a:lnTo>
                    <a:lnTo>
                      <a:pt x="301" y="56"/>
                    </a:lnTo>
                    <a:lnTo>
                      <a:pt x="304" y="56"/>
                    </a:lnTo>
                    <a:lnTo>
                      <a:pt x="306" y="59"/>
                    </a:lnTo>
                    <a:lnTo>
                      <a:pt x="310" y="59"/>
                    </a:lnTo>
                    <a:lnTo>
                      <a:pt x="310" y="61"/>
                    </a:lnTo>
                    <a:lnTo>
                      <a:pt x="313" y="61"/>
                    </a:lnTo>
                    <a:lnTo>
                      <a:pt x="315" y="64"/>
                    </a:lnTo>
                    <a:lnTo>
                      <a:pt x="318" y="64"/>
                    </a:lnTo>
                    <a:lnTo>
                      <a:pt x="318" y="66"/>
                    </a:lnTo>
                    <a:lnTo>
                      <a:pt x="322" y="66"/>
                    </a:lnTo>
                    <a:lnTo>
                      <a:pt x="322" y="67"/>
                    </a:lnTo>
                    <a:lnTo>
                      <a:pt x="325" y="67"/>
                    </a:lnTo>
                    <a:lnTo>
                      <a:pt x="327" y="71"/>
                    </a:lnTo>
                    <a:lnTo>
                      <a:pt x="330" y="71"/>
                    </a:lnTo>
                    <a:lnTo>
                      <a:pt x="330" y="72"/>
                    </a:lnTo>
                    <a:lnTo>
                      <a:pt x="333" y="72"/>
                    </a:lnTo>
                    <a:lnTo>
                      <a:pt x="333" y="74"/>
                    </a:lnTo>
                    <a:lnTo>
                      <a:pt x="337" y="74"/>
                    </a:lnTo>
                    <a:lnTo>
                      <a:pt x="339" y="77"/>
                    </a:lnTo>
                    <a:lnTo>
                      <a:pt x="342" y="77"/>
                    </a:lnTo>
                    <a:lnTo>
                      <a:pt x="342" y="78"/>
                    </a:lnTo>
                    <a:lnTo>
                      <a:pt x="345" y="78"/>
                    </a:lnTo>
                    <a:lnTo>
                      <a:pt x="345" y="80"/>
                    </a:lnTo>
                    <a:lnTo>
                      <a:pt x="349" y="80"/>
                    </a:lnTo>
                    <a:lnTo>
                      <a:pt x="351" y="83"/>
                    </a:lnTo>
                    <a:lnTo>
                      <a:pt x="354" y="83"/>
                    </a:lnTo>
                    <a:lnTo>
                      <a:pt x="354" y="85"/>
                    </a:lnTo>
                    <a:lnTo>
                      <a:pt x="357" y="85"/>
                    </a:lnTo>
                    <a:lnTo>
                      <a:pt x="359" y="88"/>
                    </a:lnTo>
                    <a:lnTo>
                      <a:pt x="363" y="88"/>
                    </a:lnTo>
                    <a:lnTo>
                      <a:pt x="363" y="89"/>
                    </a:lnTo>
                    <a:lnTo>
                      <a:pt x="366" y="89"/>
                    </a:lnTo>
                    <a:lnTo>
                      <a:pt x="366" y="91"/>
                    </a:lnTo>
                    <a:lnTo>
                      <a:pt x="369" y="91"/>
                    </a:lnTo>
                    <a:lnTo>
                      <a:pt x="371" y="94"/>
                    </a:lnTo>
                    <a:lnTo>
                      <a:pt x="374" y="94"/>
                    </a:lnTo>
                    <a:lnTo>
                      <a:pt x="374" y="96"/>
                    </a:lnTo>
                    <a:lnTo>
                      <a:pt x="378" y="96"/>
                    </a:lnTo>
                    <a:lnTo>
                      <a:pt x="378" y="97"/>
                    </a:lnTo>
                    <a:lnTo>
                      <a:pt x="381" y="97"/>
                    </a:lnTo>
                    <a:lnTo>
                      <a:pt x="383" y="100"/>
                    </a:lnTo>
                    <a:lnTo>
                      <a:pt x="386" y="100"/>
                    </a:lnTo>
                    <a:lnTo>
                      <a:pt x="386" y="102"/>
                    </a:lnTo>
                    <a:lnTo>
                      <a:pt x="390" y="102"/>
                    </a:lnTo>
                    <a:lnTo>
                      <a:pt x="390" y="104"/>
                    </a:lnTo>
                    <a:lnTo>
                      <a:pt x="393" y="104"/>
                    </a:lnTo>
                    <a:lnTo>
                      <a:pt x="393" y="315"/>
                    </a:lnTo>
                    <a:lnTo>
                      <a:pt x="383" y="320"/>
                    </a:lnTo>
                    <a:lnTo>
                      <a:pt x="383" y="321"/>
                    </a:lnTo>
                    <a:lnTo>
                      <a:pt x="376" y="323"/>
                    </a:lnTo>
                    <a:lnTo>
                      <a:pt x="376" y="324"/>
                    </a:lnTo>
                    <a:lnTo>
                      <a:pt x="373" y="324"/>
                    </a:lnTo>
                    <a:lnTo>
                      <a:pt x="373" y="326"/>
                    </a:lnTo>
                    <a:lnTo>
                      <a:pt x="359" y="332"/>
                    </a:lnTo>
                    <a:lnTo>
                      <a:pt x="359" y="334"/>
                    </a:lnTo>
                    <a:lnTo>
                      <a:pt x="352" y="336"/>
                    </a:lnTo>
                    <a:lnTo>
                      <a:pt x="352" y="337"/>
                    </a:lnTo>
                    <a:lnTo>
                      <a:pt x="339" y="343"/>
                    </a:lnTo>
                    <a:lnTo>
                      <a:pt x="339" y="345"/>
                    </a:lnTo>
                    <a:lnTo>
                      <a:pt x="332" y="347"/>
                    </a:lnTo>
                    <a:lnTo>
                      <a:pt x="332" y="348"/>
                    </a:lnTo>
                    <a:lnTo>
                      <a:pt x="328" y="348"/>
                    </a:lnTo>
                    <a:lnTo>
                      <a:pt x="328" y="350"/>
                    </a:lnTo>
                    <a:lnTo>
                      <a:pt x="315" y="356"/>
                    </a:lnTo>
                    <a:lnTo>
                      <a:pt x="315" y="358"/>
                    </a:lnTo>
                    <a:lnTo>
                      <a:pt x="308" y="359"/>
                    </a:lnTo>
                    <a:lnTo>
                      <a:pt x="308" y="361"/>
                    </a:lnTo>
                    <a:lnTo>
                      <a:pt x="294" y="367"/>
                    </a:lnTo>
                    <a:lnTo>
                      <a:pt x="294" y="369"/>
                    </a:lnTo>
                    <a:lnTo>
                      <a:pt x="287" y="370"/>
                    </a:lnTo>
                    <a:lnTo>
                      <a:pt x="287" y="372"/>
                    </a:lnTo>
                    <a:lnTo>
                      <a:pt x="284" y="372"/>
                    </a:lnTo>
                    <a:lnTo>
                      <a:pt x="284" y="373"/>
                    </a:lnTo>
                    <a:lnTo>
                      <a:pt x="274" y="378"/>
                    </a:lnTo>
                    <a:lnTo>
                      <a:pt x="274" y="380"/>
                    </a:lnTo>
                    <a:lnTo>
                      <a:pt x="267" y="381"/>
                    </a:lnTo>
                    <a:lnTo>
                      <a:pt x="267" y="383"/>
                    </a:lnTo>
                    <a:lnTo>
                      <a:pt x="263" y="383"/>
                    </a:lnTo>
                    <a:lnTo>
                      <a:pt x="263" y="384"/>
                    </a:lnTo>
                    <a:lnTo>
                      <a:pt x="250" y="391"/>
                    </a:lnTo>
                    <a:lnTo>
                      <a:pt x="250" y="392"/>
                    </a:lnTo>
                    <a:lnTo>
                      <a:pt x="243" y="394"/>
                    </a:lnTo>
                    <a:lnTo>
                      <a:pt x="243" y="395"/>
                    </a:lnTo>
                    <a:lnTo>
                      <a:pt x="239" y="395"/>
                    </a:lnTo>
                    <a:lnTo>
                      <a:pt x="239" y="397"/>
                    </a:lnTo>
                    <a:lnTo>
                      <a:pt x="229" y="402"/>
                    </a:lnTo>
                    <a:lnTo>
                      <a:pt x="229" y="403"/>
                    </a:lnTo>
                    <a:lnTo>
                      <a:pt x="222" y="405"/>
                    </a:lnTo>
                    <a:lnTo>
                      <a:pt x="222" y="407"/>
                    </a:lnTo>
                    <a:lnTo>
                      <a:pt x="219" y="407"/>
                    </a:lnTo>
                    <a:lnTo>
                      <a:pt x="219" y="408"/>
                    </a:lnTo>
                    <a:lnTo>
                      <a:pt x="205" y="414"/>
                    </a:lnTo>
                    <a:lnTo>
                      <a:pt x="205" y="416"/>
                    </a:lnTo>
                    <a:lnTo>
                      <a:pt x="198" y="418"/>
                    </a:lnTo>
                    <a:lnTo>
                      <a:pt x="198" y="419"/>
                    </a:lnTo>
                    <a:lnTo>
                      <a:pt x="193" y="419"/>
                    </a:lnTo>
                    <a:lnTo>
                      <a:pt x="193" y="418"/>
                    </a:lnTo>
                    <a:lnTo>
                      <a:pt x="190" y="418"/>
                    </a:lnTo>
                    <a:lnTo>
                      <a:pt x="190" y="416"/>
                    </a:lnTo>
                    <a:lnTo>
                      <a:pt x="187" y="416"/>
                    </a:lnTo>
                    <a:lnTo>
                      <a:pt x="185" y="413"/>
                    </a:lnTo>
                    <a:lnTo>
                      <a:pt x="181" y="413"/>
                    </a:lnTo>
                    <a:lnTo>
                      <a:pt x="181" y="411"/>
                    </a:lnTo>
                    <a:lnTo>
                      <a:pt x="178" y="411"/>
                    </a:lnTo>
                    <a:lnTo>
                      <a:pt x="178" y="410"/>
                    </a:lnTo>
                    <a:lnTo>
                      <a:pt x="175" y="410"/>
                    </a:lnTo>
                    <a:lnTo>
                      <a:pt x="173" y="407"/>
                    </a:lnTo>
                    <a:lnTo>
                      <a:pt x="169" y="407"/>
                    </a:lnTo>
                    <a:lnTo>
                      <a:pt x="169" y="405"/>
                    </a:lnTo>
                    <a:lnTo>
                      <a:pt x="166" y="405"/>
                    </a:lnTo>
                    <a:lnTo>
                      <a:pt x="164" y="402"/>
                    </a:lnTo>
                    <a:lnTo>
                      <a:pt x="161" y="402"/>
                    </a:lnTo>
                    <a:lnTo>
                      <a:pt x="161" y="400"/>
                    </a:lnTo>
                    <a:lnTo>
                      <a:pt x="157" y="400"/>
                    </a:lnTo>
                    <a:lnTo>
                      <a:pt x="157" y="399"/>
                    </a:lnTo>
                    <a:lnTo>
                      <a:pt x="154" y="399"/>
                    </a:lnTo>
                    <a:lnTo>
                      <a:pt x="152" y="395"/>
                    </a:lnTo>
                    <a:lnTo>
                      <a:pt x="149" y="395"/>
                    </a:lnTo>
                    <a:lnTo>
                      <a:pt x="149" y="394"/>
                    </a:lnTo>
                    <a:lnTo>
                      <a:pt x="146" y="394"/>
                    </a:lnTo>
                    <a:lnTo>
                      <a:pt x="144" y="391"/>
                    </a:lnTo>
                    <a:lnTo>
                      <a:pt x="140" y="391"/>
                    </a:lnTo>
                    <a:lnTo>
                      <a:pt x="140" y="389"/>
                    </a:lnTo>
                    <a:lnTo>
                      <a:pt x="137" y="389"/>
                    </a:lnTo>
                    <a:lnTo>
                      <a:pt x="137" y="388"/>
                    </a:lnTo>
                    <a:lnTo>
                      <a:pt x="134" y="388"/>
                    </a:lnTo>
                    <a:lnTo>
                      <a:pt x="132" y="384"/>
                    </a:lnTo>
                    <a:lnTo>
                      <a:pt x="128" y="384"/>
                    </a:lnTo>
                    <a:lnTo>
                      <a:pt x="128" y="383"/>
                    </a:lnTo>
                    <a:lnTo>
                      <a:pt x="125" y="383"/>
                    </a:lnTo>
                    <a:lnTo>
                      <a:pt x="123" y="380"/>
                    </a:lnTo>
                    <a:lnTo>
                      <a:pt x="120" y="380"/>
                    </a:lnTo>
                    <a:lnTo>
                      <a:pt x="120" y="378"/>
                    </a:lnTo>
                    <a:lnTo>
                      <a:pt x="116" y="378"/>
                    </a:lnTo>
                    <a:lnTo>
                      <a:pt x="116" y="377"/>
                    </a:lnTo>
                    <a:lnTo>
                      <a:pt x="113" y="377"/>
                    </a:lnTo>
                    <a:lnTo>
                      <a:pt x="111" y="373"/>
                    </a:lnTo>
                    <a:lnTo>
                      <a:pt x="108" y="373"/>
                    </a:lnTo>
                    <a:lnTo>
                      <a:pt x="108" y="372"/>
                    </a:lnTo>
                    <a:lnTo>
                      <a:pt x="104" y="372"/>
                    </a:lnTo>
                    <a:lnTo>
                      <a:pt x="103" y="369"/>
                    </a:lnTo>
                    <a:lnTo>
                      <a:pt x="99" y="369"/>
                    </a:lnTo>
                    <a:lnTo>
                      <a:pt x="99" y="367"/>
                    </a:lnTo>
                    <a:lnTo>
                      <a:pt x="96" y="367"/>
                    </a:lnTo>
                    <a:lnTo>
                      <a:pt x="96" y="365"/>
                    </a:lnTo>
                    <a:lnTo>
                      <a:pt x="93" y="365"/>
                    </a:lnTo>
                    <a:lnTo>
                      <a:pt x="91" y="362"/>
                    </a:lnTo>
                    <a:lnTo>
                      <a:pt x="87" y="362"/>
                    </a:lnTo>
                    <a:lnTo>
                      <a:pt x="87" y="361"/>
                    </a:lnTo>
                    <a:lnTo>
                      <a:pt x="84" y="361"/>
                    </a:lnTo>
                    <a:lnTo>
                      <a:pt x="82" y="358"/>
                    </a:lnTo>
                    <a:lnTo>
                      <a:pt x="79" y="358"/>
                    </a:lnTo>
                    <a:lnTo>
                      <a:pt x="79" y="356"/>
                    </a:lnTo>
                    <a:lnTo>
                      <a:pt x="75" y="356"/>
                    </a:lnTo>
                    <a:lnTo>
                      <a:pt x="75" y="354"/>
                    </a:lnTo>
                    <a:lnTo>
                      <a:pt x="72" y="354"/>
                    </a:lnTo>
                    <a:lnTo>
                      <a:pt x="70" y="351"/>
                    </a:lnTo>
                    <a:lnTo>
                      <a:pt x="67" y="351"/>
                    </a:lnTo>
                    <a:lnTo>
                      <a:pt x="67" y="350"/>
                    </a:lnTo>
                    <a:lnTo>
                      <a:pt x="63" y="350"/>
                    </a:lnTo>
                    <a:lnTo>
                      <a:pt x="62" y="347"/>
                    </a:lnTo>
                    <a:lnTo>
                      <a:pt x="58" y="347"/>
                    </a:lnTo>
                    <a:lnTo>
                      <a:pt x="58" y="345"/>
                    </a:lnTo>
                    <a:lnTo>
                      <a:pt x="55" y="345"/>
                    </a:lnTo>
                    <a:lnTo>
                      <a:pt x="55" y="343"/>
                    </a:lnTo>
                    <a:lnTo>
                      <a:pt x="52" y="343"/>
                    </a:lnTo>
                    <a:lnTo>
                      <a:pt x="50" y="340"/>
                    </a:lnTo>
                    <a:lnTo>
                      <a:pt x="46" y="340"/>
                    </a:lnTo>
                    <a:lnTo>
                      <a:pt x="46" y="339"/>
                    </a:lnTo>
                    <a:lnTo>
                      <a:pt x="43" y="339"/>
                    </a:lnTo>
                    <a:lnTo>
                      <a:pt x="41" y="336"/>
                    </a:lnTo>
                    <a:lnTo>
                      <a:pt x="38" y="336"/>
                    </a:lnTo>
                    <a:lnTo>
                      <a:pt x="38" y="334"/>
                    </a:lnTo>
                    <a:lnTo>
                      <a:pt x="34" y="334"/>
                    </a:lnTo>
                    <a:lnTo>
                      <a:pt x="34" y="332"/>
                    </a:lnTo>
                    <a:lnTo>
                      <a:pt x="31" y="332"/>
                    </a:lnTo>
                    <a:lnTo>
                      <a:pt x="29" y="329"/>
                    </a:lnTo>
                    <a:lnTo>
                      <a:pt x="26" y="329"/>
                    </a:lnTo>
                    <a:lnTo>
                      <a:pt x="26" y="328"/>
                    </a:lnTo>
                    <a:lnTo>
                      <a:pt x="22" y="328"/>
                    </a:lnTo>
                    <a:lnTo>
                      <a:pt x="21" y="324"/>
                    </a:lnTo>
                    <a:lnTo>
                      <a:pt x="17" y="324"/>
                    </a:lnTo>
                    <a:lnTo>
                      <a:pt x="17" y="323"/>
                    </a:lnTo>
                    <a:lnTo>
                      <a:pt x="14" y="323"/>
                    </a:lnTo>
                    <a:lnTo>
                      <a:pt x="14" y="321"/>
                    </a:lnTo>
                    <a:lnTo>
                      <a:pt x="11" y="321"/>
                    </a:lnTo>
                    <a:lnTo>
                      <a:pt x="9" y="318"/>
                    </a:lnTo>
                    <a:lnTo>
                      <a:pt x="5" y="318"/>
                    </a:lnTo>
                    <a:lnTo>
                      <a:pt x="5" y="317"/>
                    </a:lnTo>
                    <a:lnTo>
                      <a:pt x="2" y="317"/>
                    </a:lnTo>
                    <a:lnTo>
                      <a:pt x="2" y="315"/>
                    </a:lnTo>
                    <a:lnTo>
                      <a:pt x="0" y="315"/>
                    </a:lnTo>
                    <a:lnTo>
                      <a:pt x="0" y="104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988" name="Freeform 988"/>
              <p:cNvSpPr>
                <a:spLocks/>
              </p:cNvSpPr>
              <p:nvPr/>
            </p:nvSpPr>
            <p:spPr bwMode="auto">
              <a:xfrm>
                <a:off x="3224" y="2601"/>
                <a:ext cx="103" cy="95"/>
              </a:xfrm>
              <a:custGeom>
                <a:avLst/>
                <a:gdLst>
                  <a:gd name="T0" fmla="*/ 101 w 103"/>
                  <a:gd name="T1" fmla="*/ 0 h 95"/>
                  <a:gd name="T2" fmla="*/ 101 w 103"/>
                  <a:gd name="T3" fmla="*/ 2 h 95"/>
                  <a:gd name="T4" fmla="*/ 94 w 103"/>
                  <a:gd name="T5" fmla="*/ 3 h 95"/>
                  <a:gd name="T6" fmla="*/ 94 w 103"/>
                  <a:gd name="T7" fmla="*/ 5 h 95"/>
                  <a:gd name="T8" fmla="*/ 81 w 103"/>
                  <a:gd name="T9" fmla="*/ 13 h 95"/>
                  <a:gd name="T10" fmla="*/ 81 w 103"/>
                  <a:gd name="T11" fmla="*/ 14 h 95"/>
                  <a:gd name="T12" fmla="*/ 0 w 103"/>
                  <a:gd name="T13" fmla="*/ 87 h 95"/>
                  <a:gd name="T14" fmla="*/ 0 w 103"/>
                  <a:gd name="T15" fmla="*/ 95 h 95"/>
                  <a:gd name="T16" fmla="*/ 103 w 103"/>
                  <a:gd name="T17" fmla="*/ 0 h 95"/>
                  <a:gd name="T18" fmla="*/ 101 w 103"/>
                  <a:gd name="T19" fmla="*/ 0 h 95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03"/>
                  <a:gd name="T31" fmla="*/ 0 h 95"/>
                  <a:gd name="T32" fmla="*/ 103 w 103"/>
                  <a:gd name="T33" fmla="*/ 95 h 95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03" h="95">
                    <a:moveTo>
                      <a:pt x="101" y="0"/>
                    </a:moveTo>
                    <a:lnTo>
                      <a:pt x="101" y="2"/>
                    </a:lnTo>
                    <a:lnTo>
                      <a:pt x="94" y="3"/>
                    </a:lnTo>
                    <a:lnTo>
                      <a:pt x="94" y="5"/>
                    </a:lnTo>
                    <a:lnTo>
                      <a:pt x="81" y="13"/>
                    </a:lnTo>
                    <a:lnTo>
                      <a:pt x="81" y="14"/>
                    </a:lnTo>
                    <a:lnTo>
                      <a:pt x="0" y="87"/>
                    </a:lnTo>
                    <a:lnTo>
                      <a:pt x="0" y="95"/>
                    </a:lnTo>
                    <a:lnTo>
                      <a:pt x="103" y="0"/>
                    </a:lnTo>
                    <a:lnTo>
                      <a:pt x="101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989" name="Freeform 989"/>
              <p:cNvSpPr>
                <a:spLocks/>
              </p:cNvSpPr>
              <p:nvPr/>
            </p:nvSpPr>
            <p:spPr bwMode="auto">
              <a:xfrm>
                <a:off x="3224" y="2552"/>
                <a:ext cx="204" cy="191"/>
              </a:xfrm>
              <a:custGeom>
                <a:avLst/>
                <a:gdLst>
                  <a:gd name="T0" fmla="*/ 198 w 204"/>
                  <a:gd name="T1" fmla="*/ 0 h 191"/>
                  <a:gd name="T2" fmla="*/ 198 w 204"/>
                  <a:gd name="T3" fmla="*/ 2 h 191"/>
                  <a:gd name="T4" fmla="*/ 0 w 204"/>
                  <a:gd name="T5" fmla="*/ 183 h 191"/>
                  <a:gd name="T6" fmla="*/ 0 w 204"/>
                  <a:gd name="T7" fmla="*/ 191 h 191"/>
                  <a:gd name="T8" fmla="*/ 204 w 204"/>
                  <a:gd name="T9" fmla="*/ 5 h 191"/>
                  <a:gd name="T10" fmla="*/ 204 w 204"/>
                  <a:gd name="T11" fmla="*/ 2 h 191"/>
                  <a:gd name="T12" fmla="*/ 200 w 204"/>
                  <a:gd name="T13" fmla="*/ 2 h 191"/>
                  <a:gd name="T14" fmla="*/ 200 w 204"/>
                  <a:gd name="T15" fmla="*/ 0 h 191"/>
                  <a:gd name="T16" fmla="*/ 198 w 204"/>
                  <a:gd name="T17" fmla="*/ 0 h 191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04"/>
                  <a:gd name="T28" fmla="*/ 0 h 191"/>
                  <a:gd name="T29" fmla="*/ 204 w 204"/>
                  <a:gd name="T30" fmla="*/ 191 h 191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04" h="191">
                    <a:moveTo>
                      <a:pt x="198" y="0"/>
                    </a:moveTo>
                    <a:lnTo>
                      <a:pt x="198" y="2"/>
                    </a:lnTo>
                    <a:lnTo>
                      <a:pt x="0" y="183"/>
                    </a:lnTo>
                    <a:lnTo>
                      <a:pt x="0" y="191"/>
                    </a:lnTo>
                    <a:lnTo>
                      <a:pt x="204" y="5"/>
                    </a:lnTo>
                    <a:lnTo>
                      <a:pt x="204" y="2"/>
                    </a:lnTo>
                    <a:lnTo>
                      <a:pt x="200" y="2"/>
                    </a:lnTo>
                    <a:lnTo>
                      <a:pt x="200" y="0"/>
                    </a:lnTo>
                    <a:lnTo>
                      <a:pt x="198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990" name="Freeform 990"/>
              <p:cNvSpPr>
                <a:spLocks/>
              </p:cNvSpPr>
              <p:nvPr/>
            </p:nvSpPr>
            <p:spPr bwMode="auto">
              <a:xfrm>
                <a:off x="3224" y="2569"/>
                <a:ext cx="236" cy="221"/>
              </a:xfrm>
              <a:custGeom>
                <a:avLst/>
                <a:gdLst>
                  <a:gd name="T0" fmla="*/ 231 w 236"/>
                  <a:gd name="T1" fmla="*/ 0 h 221"/>
                  <a:gd name="T2" fmla="*/ 231 w 236"/>
                  <a:gd name="T3" fmla="*/ 2 h 221"/>
                  <a:gd name="T4" fmla="*/ 0 w 236"/>
                  <a:gd name="T5" fmla="*/ 213 h 221"/>
                  <a:gd name="T6" fmla="*/ 0 w 236"/>
                  <a:gd name="T7" fmla="*/ 221 h 221"/>
                  <a:gd name="T8" fmla="*/ 236 w 236"/>
                  <a:gd name="T9" fmla="*/ 5 h 221"/>
                  <a:gd name="T10" fmla="*/ 236 w 236"/>
                  <a:gd name="T11" fmla="*/ 2 h 221"/>
                  <a:gd name="T12" fmla="*/ 233 w 236"/>
                  <a:gd name="T13" fmla="*/ 2 h 221"/>
                  <a:gd name="T14" fmla="*/ 233 w 236"/>
                  <a:gd name="T15" fmla="*/ 0 h 221"/>
                  <a:gd name="T16" fmla="*/ 231 w 236"/>
                  <a:gd name="T17" fmla="*/ 0 h 221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36"/>
                  <a:gd name="T28" fmla="*/ 0 h 221"/>
                  <a:gd name="T29" fmla="*/ 236 w 236"/>
                  <a:gd name="T30" fmla="*/ 221 h 221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36" h="221">
                    <a:moveTo>
                      <a:pt x="231" y="0"/>
                    </a:moveTo>
                    <a:lnTo>
                      <a:pt x="231" y="2"/>
                    </a:lnTo>
                    <a:lnTo>
                      <a:pt x="0" y="213"/>
                    </a:lnTo>
                    <a:lnTo>
                      <a:pt x="0" y="221"/>
                    </a:lnTo>
                    <a:lnTo>
                      <a:pt x="236" y="5"/>
                    </a:lnTo>
                    <a:lnTo>
                      <a:pt x="236" y="2"/>
                    </a:lnTo>
                    <a:lnTo>
                      <a:pt x="233" y="2"/>
                    </a:lnTo>
                    <a:lnTo>
                      <a:pt x="233" y="0"/>
                    </a:lnTo>
                    <a:lnTo>
                      <a:pt x="231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991" name="Freeform 991"/>
              <p:cNvSpPr>
                <a:spLocks/>
              </p:cNvSpPr>
              <p:nvPr/>
            </p:nvSpPr>
            <p:spPr bwMode="auto">
              <a:xfrm>
                <a:off x="3224" y="2587"/>
                <a:ext cx="269" cy="249"/>
              </a:xfrm>
              <a:custGeom>
                <a:avLst/>
                <a:gdLst>
                  <a:gd name="T0" fmla="*/ 262 w 269"/>
                  <a:gd name="T1" fmla="*/ 0 h 249"/>
                  <a:gd name="T2" fmla="*/ 262 w 269"/>
                  <a:gd name="T3" fmla="*/ 1 h 249"/>
                  <a:gd name="T4" fmla="*/ 0 w 269"/>
                  <a:gd name="T5" fmla="*/ 241 h 249"/>
                  <a:gd name="T6" fmla="*/ 0 w 269"/>
                  <a:gd name="T7" fmla="*/ 249 h 249"/>
                  <a:gd name="T8" fmla="*/ 269 w 269"/>
                  <a:gd name="T9" fmla="*/ 1 h 249"/>
                  <a:gd name="T10" fmla="*/ 265 w 269"/>
                  <a:gd name="T11" fmla="*/ 1 h 249"/>
                  <a:gd name="T12" fmla="*/ 265 w 269"/>
                  <a:gd name="T13" fmla="*/ 0 h 249"/>
                  <a:gd name="T14" fmla="*/ 262 w 269"/>
                  <a:gd name="T15" fmla="*/ 0 h 249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69"/>
                  <a:gd name="T25" fmla="*/ 0 h 249"/>
                  <a:gd name="T26" fmla="*/ 269 w 269"/>
                  <a:gd name="T27" fmla="*/ 249 h 249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69" h="249">
                    <a:moveTo>
                      <a:pt x="262" y="0"/>
                    </a:moveTo>
                    <a:lnTo>
                      <a:pt x="262" y="1"/>
                    </a:lnTo>
                    <a:lnTo>
                      <a:pt x="0" y="241"/>
                    </a:lnTo>
                    <a:lnTo>
                      <a:pt x="0" y="249"/>
                    </a:lnTo>
                    <a:lnTo>
                      <a:pt x="269" y="1"/>
                    </a:lnTo>
                    <a:lnTo>
                      <a:pt x="265" y="1"/>
                    </a:lnTo>
                    <a:lnTo>
                      <a:pt x="265" y="0"/>
                    </a:lnTo>
                    <a:lnTo>
                      <a:pt x="262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992" name="Freeform 992"/>
              <p:cNvSpPr>
                <a:spLocks/>
              </p:cNvSpPr>
              <p:nvPr/>
            </p:nvSpPr>
            <p:spPr bwMode="auto">
              <a:xfrm>
                <a:off x="3233" y="2604"/>
                <a:ext cx="292" cy="268"/>
              </a:xfrm>
              <a:custGeom>
                <a:avLst/>
                <a:gdLst>
                  <a:gd name="T0" fmla="*/ 285 w 292"/>
                  <a:gd name="T1" fmla="*/ 0 h 268"/>
                  <a:gd name="T2" fmla="*/ 285 w 292"/>
                  <a:gd name="T3" fmla="*/ 2 h 268"/>
                  <a:gd name="T4" fmla="*/ 0 w 292"/>
                  <a:gd name="T5" fmla="*/ 264 h 268"/>
                  <a:gd name="T6" fmla="*/ 0 w 292"/>
                  <a:gd name="T7" fmla="*/ 267 h 268"/>
                  <a:gd name="T8" fmla="*/ 5 w 292"/>
                  <a:gd name="T9" fmla="*/ 268 h 268"/>
                  <a:gd name="T10" fmla="*/ 5 w 292"/>
                  <a:gd name="T11" fmla="*/ 267 h 268"/>
                  <a:gd name="T12" fmla="*/ 292 w 292"/>
                  <a:gd name="T13" fmla="*/ 2 h 268"/>
                  <a:gd name="T14" fmla="*/ 289 w 292"/>
                  <a:gd name="T15" fmla="*/ 2 h 268"/>
                  <a:gd name="T16" fmla="*/ 289 w 292"/>
                  <a:gd name="T17" fmla="*/ 0 h 268"/>
                  <a:gd name="T18" fmla="*/ 285 w 292"/>
                  <a:gd name="T19" fmla="*/ 0 h 268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92"/>
                  <a:gd name="T31" fmla="*/ 0 h 268"/>
                  <a:gd name="T32" fmla="*/ 292 w 292"/>
                  <a:gd name="T33" fmla="*/ 268 h 268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92" h="268">
                    <a:moveTo>
                      <a:pt x="285" y="0"/>
                    </a:moveTo>
                    <a:lnTo>
                      <a:pt x="285" y="2"/>
                    </a:lnTo>
                    <a:lnTo>
                      <a:pt x="0" y="264"/>
                    </a:lnTo>
                    <a:lnTo>
                      <a:pt x="0" y="267"/>
                    </a:lnTo>
                    <a:lnTo>
                      <a:pt x="5" y="268"/>
                    </a:lnTo>
                    <a:lnTo>
                      <a:pt x="5" y="267"/>
                    </a:lnTo>
                    <a:lnTo>
                      <a:pt x="292" y="2"/>
                    </a:lnTo>
                    <a:lnTo>
                      <a:pt x="289" y="2"/>
                    </a:lnTo>
                    <a:lnTo>
                      <a:pt x="289" y="0"/>
                    </a:lnTo>
                    <a:lnTo>
                      <a:pt x="285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993" name="Freeform 993"/>
              <p:cNvSpPr>
                <a:spLocks/>
              </p:cNvSpPr>
              <p:nvPr/>
            </p:nvSpPr>
            <p:spPr bwMode="auto">
              <a:xfrm>
                <a:off x="3265" y="2622"/>
                <a:ext cx="292" cy="268"/>
              </a:xfrm>
              <a:custGeom>
                <a:avLst/>
                <a:gdLst>
                  <a:gd name="T0" fmla="*/ 286 w 292"/>
                  <a:gd name="T1" fmla="*/ 0 h 268"/>
                  <a:gd name="T2" fmla="*/ 286 w 292"/>
                  <a:gd name="T3" fmla="*/ 1 h 268"/>
                  <a:gd name="T4" fmla="*/ 0 w 292"/>
                  <a:gd name="T5" fmla="*/ 263 h 268"/>
                  <a:gd name="T6" fmla="*/ 0 w 292"/>
                  <a:gd name="T7" fmla="*/ 266 h 268"/>
                  <a:gd name="T8" fmla="*/ 5 w 292"/>
                  <a:gd name="T9" fmla="*/ 268 h 268"/>
                  <a:gd name="T10" fmla="*/ 5 w 292"/>
                  <a:gd name="T11" fmla="*/ 266 h 268"/>
                  <a:gd name="T12" fmla="*/ 292 w 292"/>
                  <a:gd name="T13" fmla="*/ 1 h 268"/>
                  <a:gd name="T14" fmla="*/ 289 w 292"/>
                  <a:gd name="T15" fmla="*/ 1 h 268"/>
                  <a:gd name="T16" fmla="*/ 289 w 292"/>
                  <a:gd name="T17" fmla="*/ 0 h 268"/>
                  <a:gd name="T18" fmla="*/ 286 w 292"/>
                  <a:gd name="T19" fmla="*/ 0 h 268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92"/>
                  <a:gd name="T31" fmla="*/ 0 h 268"/>
                  <a:gd name="T32" fmla="*/ 292 w 292"/>
                  <a:gd name="T33" fmla="*/ 268 h 268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92" h="268">
                    <a:moveTo>
                      <a:pt x="286" y="0"/>
                    </a:moveTo>
                    <a:lnTo>
                      <a:pt x="286" y="1"/>
                    </a:lnTo>
                    <a:lnTo>
                      <a:pt x="0" y="263"/>
                    </a:lnTo>
                    <a:lnTo>
                      <a:pt x="0" y="266"/>
                    </a:lnTo>
                    <a:lnTo>
                      <a:pt x="5" y="268"/>
                    </a:lnTo>
                    <a:lnTo>
                      <a:pt x="5" y="266"/>
                    </a:lnTo>
                    <a:lnTo>
                      <a:pt x="292" y="1"/>
                    </a:lnTo>
                    <a:lnTo>
                      <a:pt x="289" y="1"/>
                    </a:lnTo>
                    <a:lnTo>
                      <a:pt x="289" y="0"/>
                    </a:lnTo>
                    <a:lnTo>
                      <a:pt x="286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994" name="Freeform 994"/>
              <p:cNvSpPr>
                <a:spLocks/>
              </p:cNvSpPr>
              <p:nvPr/>
            </p:nvSpPr>
            <p:spPr bwMode="auto">
              <a:xfrm>
                <a:off x="3296" y="2639"/>
                <a:ext cx="292" cy="268"/>
              </a:xfrm>
              <a:custGeom>
                <a:avLst/>
                <a:gdLst>
                  <a:gd name="T0" fmla="*/ 285 w 292"/>
                  <a:gd name="T1" fmla="*/ 0 h 268"/>
                  <a:gd name="T2" fmla="*/ 285 w 292"/>
                  <a:gd name="T3" fmla="*/ 1 h 268"/>
                  <a:gd name="T4" fmla="*/ 0 w 292"/>
                  <a:gd name="T5" fmla="*/ 263 h 268"/>
                  <a:gd name="T6" fmla="*/ 0 w 292"/>
                  <a:gd name="T7" fmla="*/ 266 h 268"/>
                  <a:gd name="T8" fmla="*/ 3 w 292"/>
                  <a:gd name="T9" fmla="*/ 266 h 268"/>
                  <a:gd name="T10" fmla="*/ 3 w 292"/>
                  <a:gd name="T11" fmla="*/ 268 h 268"/>
                  <a:gd name="T12" fmla="*/ 292 w 292"/>
                  <a:gd name="T13" fmla="*/ 3 h 268"/>
                  <a:gd name="T14" fmla="*/ 291 w 292"/>
                  <a:gd name="T15" fmla="*/ 0 h 268"/>
                  <a:gd name="T16" fmla="*/ 285 w 292"/>
                  <a:gd name="T17" fmla="*/ 0 h 26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2"/>
                  <a:gd name="T28" fmla="*/ 0 h 268"/>
                  <a:gd name="T29" fmla="*/ 292 w 292"/>
                  <a:gd name="T30" fmla="*/ 268 h 26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2" h="268">
                    <a:moveTo>
                      <a:pt x="285" y="0"/>
                    </a:moveTo>
                    <a:lnTo>
                      <a:pt x="285" y="1"/>
                    </a:lnTo>
                    <a:lnTo>
                      <a:pt x="0" y="263"/>
                    </a:lnTo>
                    <a:lnTo>
                      <a:pt x="0" y="266"/>
                    </a:lnTo>
                    <a:lnTo>
                      <a:pt x="3" y="266"/>
                    </a:lnTo>
                    <a:lnTo>
                      <a:pt x="3" y="268"/>
                    </a:lnTo>
                    <a:lnTo>
                      <a:pt x="292" y="3"/>
                    </a:lnTo>
                    <a:lnTo>
                      <a:pt x="291" y="0"/>
                    </a:lnTo>
                    <a:lnTo>
                      <a:pt x="285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995" name="Freeform 995"/>
              <p:cNvSpPr>
                <a:spLocks/>
              </p:cNvSpPr>
              <p:nvPr/>
            </p:nvSpPr>
            <p:spPr bwMode="auto">
              <a:xfrm>
                <a:off x="3328" y="2655"/>
                <a:ext cx="289" cy="269"/>
              </a:xfrm>
              <a:custGeom>
                <a:avLst/>
                <a:gdLst>
                  <a:gd name="T0" fmla="*/ 288 w 289"/>
                  <a:gd name="T1" fmla="*/ 0 h 269"/>
                  <a:gd name="T2" fmla="*/ 288 w 289"/>
                  <a:gd name="T3" fmla="*/ 1 h 269"/>
                  <a:gd name="T4" fmla="*/ 0 w 289"/>
                  <a:gd name="T5" fmla="*/ 265 h 269"/>
                  <a:gd name="T6" fmla="*/ 0 w 289"/>
                  <a:gd name="T7" fmla="*/ 268 h 269"/>
                  <a:gd name="T8" fmla="*/ 4 w 289"/>
                  <a:gd name="T9" fmla="*/ 268 h 269"/>
                  <a:gd name="T10" fmla="*/ 4 w 289"/>
                  <a:gd name="T11" fmla="*/ 269 h 269"/>
                  <a:gd name="T12" fmla="*/ 289 w 289"/>
                  <a:gd name="T13" fmla="*/ 8 h 269"/>
                  <a:gd name="T14" fmla="*/ 289 w 289"/>
                  <a:gd name="T15" fmla="*/ 0 h 269"/>
                  <a:gd name="T16" fmla="*/ 288 w 289"/>
                  <a:gd name="T17" fmla="*/ 0 h 26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89"/>
                  <a:gd name="T28" fmla="*/ 0 h 269"/>
                  <a:gd name="T29" fmla="*/ 289 w 289"/>
                  <a:gd name="T30" fmla="*/ 269 h 269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89" h="269">
                    <a:moveTo>
                      <a:pt x="288" y="0"/>
                    </a:moveTo>
                    <a:lnTo>
                      <a:pt x="288" y="1"/>
                    </a:lnTo>
                    <a:lnTo>
                      <a:pt x="0" y="265"/>
                    </a:lnTo>
                    <a:lnTo>
                      <a:pt x="0" y="268"/>
                    </a:lnTo>
                    <a:lnTo>
                      <a:pt x="4" y="268"/>
                    </a:lnTo>
                    <a:lnTo>
                      <a:pt x="4" y="269"/>
                    </a:lnTo>
                    <a:lnTo>
                      <a:pt x="289" y="8"/>
                    </a:lnTo>
                    <a:lnTo>
                      <a:pt x="289" y="0"/>
                    </a:lnTo>
                    <a:lnTo>
                      <a:pt x="288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996" name="Freeform 996"/>
              <p:cNvSpPr>
                <a:spLocks/>
              </p:cNvSpPr>
              <p:nvPr/>
            </p:nvSpPr>
            <p:spPr bwMode="auto">
              <a:xfrm>
                <a:off x="3361" y="2702"/>
                <a:ext cx="256" cy="240"/>
              </a:xfrm>
              <a:custGeom>
                <a:avLst/>
                <a:gdLst>
                  <a:gd name="T0" fmla="*/ 255 w 256"/>
                  <a:gd name="T1" fmla="*/ 0 h 240"/>
                  <a:gd name="T2" fmla="*/ 255 w 256"/>
                  <a:gd name="T3" fmla="*/ 2 h 240"/>
                  <a:gd name="T4" fmla="*/ 0 w 256"/>
                  <a:gd name="T5" fmla="*/ 235 h 240"/>
                  <a:gd name="T6" fmla="*/ 0 w 256"/>
                  <a:gd name="T7" fmla="*/ 238 h 240"/>
                  <a:gd name="T8" fmla="*/ 3 w 256"/>
                  <a:gd name="T9" fmla="*/ 238 h 240"/>
                  <a:gd name="T10" fmla="*/ 3 w 256"/>
                  <a:gd name="T11" fmla="*/ 240 h 240"/>
                  <a:gd name="T12" fmla="*/ 256 w 256"/>
                  <a:gd name="T13" fmla="*/ 8 h 240"/>
                  <a:gd name="T14" fmla="*/ 256 w 256"/>
                  <a:gd name="T15" fmla="*/ 0 h 240"/>
                  <a:gd name="T16" fmla="*/ 255 w 256"/>
                  <a:gd name="T17" fmla="*/ 0 h 24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56"/>
                  <a:gd name="T28" fmla="*/ 0 h 240"/>
                  <a:gd name="T29" fmla="*/ 256 w 256"/>
                  <a:gd name="T30" fmla="*/ 240 h 24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56" h="240">
                    <a:moveTo>
                      <a:pt x="255" y="0"/>
                    </a:moveTo>
                    <a:lnTo>
                      <a:pt x="255" y="2"/>
                    </a:lnTo>
                    <a:lnTo>
                      <a:pt x="0" y="235"/>
                    </a:lnTo>
                    <a:lnTo>
                      <a:pt x="0" y="238"/>
                    </a:lnTo>
                    <a:lnTo>
                      <a:pt x="3" y="238"/>
                    </a:lnTo>
                    <a:lnTo>
                      <a:pt x="3" y="240"/>
                    </a:lnTo>
                    <a:lnTo>
                      <a:pt x="256" y="8"/>
                    </a:lnTo>
                    <a:lnTo>
                      <a:pt x="256" y="0"/>
                    </a:lnTo>
                    <a:lnTo>
                      <a:pt x="255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997" name="Freeform 997"/>
              <p:cNvSpPr>
                <a:spLocks/>
              </p:cNvSpPr>
              <p:nvPr/>
            </p:nvSpPr>
            <p:spPr bwMode="auto">
              <a:xfrm>
                <a:off x="3393" y="2749"/>
                <a:ext cx="224" cy="210"/>
              </a:xfrm>
              <a:custGeom>
                <a:avLst/>
                <a:gdLst>
                  <a:gd name="T0" fmla="*/ 223 w 224"/>
                  <a:gd name="T1" fmla="*/ 0 h 210"/>
                  <a:gd name="T2" fmla="*/ 223 w 224"/>
                  <a:gd name="T3" fmla="*/ 2 h 210"/>
                  <a:gd name="T4" fmla="*/ 0 w 224"/>
                  <a:gd name="T5" fmla="*/ 205 h 210"/>
                  <a:gd name="T6" fmla="*/ 0 w 224"/>
                  <a:gd name="T7" fmla="*/ 209 h 210"/>
                  <a:gd name="T8" fmla="*/ 4 w 224"/>
                  <a:gd name="T9" fmla="*/ 209 h 210"/>
                  <a:gd name="T10" fmla="*/ 4 w 224"/>
                  <a:gd name="T11" fmla="*/ 210 h 210"/>
                  <a:gd name="T12" fmla="*/ 224 w 224"/>
                  <a:gd name="T13" fmla="*/ 8 h 210"/>
                  <a:gd name="T14" fmla="*/ 224 w 224"/>
                  <a:gd name="T15" fmla="*/ 0 h 210"/>
                  <a:gd name="T16" fmla="*/ 223 w 224"/>
                  <a:gd name="T17" fmla="*/ 0 h 21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24"/>
                  <a:gd name="T28" fmla="*/ 0 h 210"/>
                  <a:gd name="T29" fmla="*/ 224 w 224"/>
                  <a:gd name="T30" fmla="*/ 210 h 21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24" h="210">
                    <a:moveTo>
                      <a:pt x="223" y="0"/>
                    </a:moveTo>
                    <a:lnTo>
                      <a:pt x="223" y="2"/>
                    </a:lnTo>
                    <a:lnTo>
                      <a:pt x="0" y="205"/>
                    </a:lnTo>
                    <a:lnTo>
                      <a:pt x="0" y="209"/>
                    </a:lnTo>
                    <a:lnTo>
                      <a:pt x="4" y="209"/>
                    </a:lnTo>
                    <a:lnTo>
                      <a:pt x="4" y="210"/>
                    </a:lnTo>
                    <a:lnTo>
                      <a:pt x="224" y="8"/>
                    </a:lnTo>
                    <a:lnTo>
                      <a:pt x="224" y="0"/>
                    </a:lnTo>
                    <a:lnTo>
                      <a:pt x="223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998" name="Freeform 998"/>
              <p:cNvSpPr>
                <a:spLocks/>
              </p:cNvSpPr>
              <p:nvPr/>
            </p:nvSpPr>
            <p:spPr bwMode="auto">
              <a:xfrm>
                <a:off x="3436" y="2795"/>
                <a:ext cx="181" cy="167"/>
              </a:xfrm>
              <a:custGeom>
                <a:avLst/>
                <a:gdLst>
                  <a:gd name="T0" fmla="*/ 180 w 181"/>
                  <a:gd name="T1" fmla="*/ 0 h 167"/>
                  <a:gd name="T2" fmla="*/ 180 w 181"/>
                  <a:gd name="T3" fmla="*/ 2 h 167"/>
                  <a:gd name="T4" fmla="*/ 0 w 181"/>
                  <a:gd name="T5" fmla="*/ 167 h 167"/>
                  <a:gd name="T6" fmla="*/ 7 w 181"/>
                  <a:gd name="T7" fmla="*/ 164 h 167"/>
                  <a:gd name="T8" fmla="*/ 7 w 181"/>
                  <a:gd name="T9" fmla="*/ 163 h 167"/>
                  <a:gd name="T10" fmla="*/ 14 w 181"/>
                  <a:gd name="T11" fmla="*/ 161 h 167"/>
                  <a:gd name="T12" fmla="*/ 14 w 181"/>
                  <a:gd name="T13" fmla="*/ 159 h 167"/>
                  <a:gd name="T14" fmla="*/ 17 w 181"/>
                  <a:gd name="T15" fmla="*/ 159 h 167"/>
                  <a:gd name="T16" fmla="*/ 17 w 181"/>
                  <a:gd name="T17" fmla="*/ 158 h 167"/>
                  <a:gd name="T18" fmla="*/ 181 w 181"/>
                  <a:gd name="T19" fmla="*/ 8 h 167"/>
                  <a:gd name="T20" fmla="*/ 181 w 181"/>
                  <a:gd name="T21" fmla="*/ 0 h 167"/>
                  <a:gd name="T22" fmla="*/ 180 w 181"/>
                  <a:gd name="T23" fmla="*/ 0 h 167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181"/>
                  <a:gd name="T37" fmla="*/ 0 h 167"/>
                  <a:gd name="T38" fmla="*/ 181 w 181"/>
                  <a:gd name="T39" fmla="*/ 167 h 167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181" h="167">
                    <a:moveTo>
                      <a:pt x="180" y="0"/>
                    </a:moveTo>
                    <a:lnTo>
                      <a:pt x="180" y="2"/>
                    </a:lnTo>
                    <a:lnTo>
                      <a:pt x="0" y="167"/>
                    </a:lnTo>
                    <a:lnTo>
                      <a:pt x="7" y="164"/>
                    </a:lnTo>
                    <a:lnTo>
                      <a:pt x="7" y="163"/>
                    </a:lnTo>
                    <a:lnTo>
                      <a:pt x="14" y="161"/>
                    </a:lnTo>
                    <a:lnTo>
                      <a:pt x="14" y="159"/>
                    </a:lnTo>
                    <a:lnTo>
                      <a:pt x="17" y="159"/>
                    </a:lnTo>
                    <a:lnTo>
                      <a:pt x="17" y="158"/>
                    </a:lnTo>
                    <a:lnTo>
                      <a:pt x="181" y="8"/>
                    </a:lnTo>
                    <a:lnTo>
                      <a:pt x="181" y="0"/>
                    </a:lnTo>
                    <a:lnTo>
                      <a:pt x="18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999" name="Freeform 999"/>
              <p:cNvSpPr>
                <a:spLocks/>
              </p:cNvSpPr>
              <p:nvPr/>
            </p:nvSpPr>
            <p:spPr bwMode="auto">
              <a:xfrm>
                <a:off x="3557" y="2842"/>
                <a:ext cx="60" cy="56"/>
              </a:xfrm>
              <a:custGeom>
                <a:avLst/>
                <a:gdLst>
                  <a:gd name="T0" fmla="*/ 59 w 60"/>
                  <a:gd name="T1" fmla="*/ 0 h 56"/>
                  <a:gd name="T2" fmla="*/ 59 w 60"/>
                  <a:gd name="T3" fmla="*/ 2 h 56"/>
                  <a:gd name="T4" fmla="*/ 0 w 60"/>
                  <a:gd name="T5" fmla="*/ 56 h 56"/>
                  <a:gd name="T6" fmla="*/ 7 w 60"/>
                  <a:gd name="T7" fmla="*/ 52 h 56"/>
                  <a:gd name="T8" fmla="*/ 7 w 60"/>
                  <a:gd name="T9" fmla="*/ 51 h 56"/>
                  <a:gd name="T10" fmla="*/ 14 w 60"/>
                  <a:gd name="T11" fmla="*/ 49 h 56"/>
                  <a:gd name="T12" fmla="*/ 14 w 60"/>
                  <a:gd name="T13" fmla="*/ 48 h 56"/>
                  <a:gd name="T14" fmla="*/ 18 w 60"/>
                  <a:gd name="T15" fmla="*/ 48 h 56"/>
                  <a:gd name="T16" fmla="*/ 18 w 60"/>
                  <a:gd name="T17" fmla="*/ 46 h 56"/>
                  <a:gd name="T18" fmla="*/ 60 w 60"/>
                  <a:gd name="T19" fmla="*/ 8 h 56"/>
                  <a:gd name="T20" fmla="*/ 60 w 60"/>
                  <a:gd name="T21" fmla="*/ 0 h 56"/>
                  <a:gd name="T22" fmla="*/ 59 w 60"/>
                  <a:gd name="T23" fmla="*/ 0 h 5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60"/>
                  <a:gd name="T37" fmla="*/ 0 h 56"/>
                  <a:gd name="T38" fmla="*/ 60 w 60"/>
                  <a:gd name="T39" fmla="*/ 56 h 5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60" h="56">
                    <a:moveTo>
                      <a:pt x="59" y="0"/>
                    </a:moveTo>
                    <a:lnTo>
                      <a:pt x="59" y="2"/>
                    </a:lnTo>
                    <a:lnTo>
                      <a:pt x="0" y="56"/>
                    </a:lnTo>
                    <a:lnTo>
                      <a:pt x="7" y="52"/>
                    </a:lnTo>
                    <a:lnTo>
                      <a:pt x="7" y="51"/>
                    </a:lnTo>
                    <a:lnTo>
                      <a:pt x="14" y="49"/>
                    </a:lnTo>
                    <a:lnTo>
                      <a:pt x="14" y="48"/>
                    </a:lnTo>
                    <a:lnTo>
                      <a:pt x="18" y="48"/>
                    </a:lnTo>
                    <a:lnTo>
                      <a:pt x="18" y="46"/>
                    </a:lnTo>
                    <a:lnTo>
                      <a:pt x="60" y="8"/>
                    </a:lnTo>
                    <a:lnTo>
                      <a:pt x="60" y="0"/>
                    </a:lnTo>
                    <a:lnTo>
                      <a:pt x="59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000" name="Freeform 1000"/>
              <p:cNvSpPr>
                <a:spLocks/>
              </p:cNvSpPr>
              <p:nvPr/>
            </p:nvSpPr>
            <p:spPr bwMode="auto">
              <a:xfrm>
                <a:off x="3515" y="2601"/>
                <a:ext cx="102" cy="95"/>
              </a:xfrm>
              <a:custGeom>
                <a:avLst/>
                <a:gdLst>
                  <a:gd name="T0" fmla="*/ 0 w 102"/>
                  <a:gd name="T1" fmla="*/ 0 h 95"/>
                  <a:gd name="T2" fmla="*/ 102 w 102"/>
                  <a:gd name="T3" fmla="*/ 95 h 95"/>
                  <a:gd name="T4" fmla="*/ 102 w 102"/>
                  <a:gd name="T5" fmla="*/ 87 h 95"/>
                  <a:gd name="T6" fmla="*/ 101 w 102"/>
                  <a:gd name="T7" fmla="*/ 87 h 95"/>
                  <a:gd name="T8" fmla="*/ 19 w 102"/>
                  <a:gd name="T9" fmla="*/ 9 h 95"/>
                  <a:gd name="T10" fmla="*/ 15 w 102"/>
                  <a:gd name="T11" fmla="*/ 9 h 95"/>
                  <a:gd name="T12" fmla="*/ 13 w 102"/>
                  <a:gd name="T13" fmla="*/ 6 h 95"/>
                  <a:gd name="T14" fmla="*/ 10 w 102"/>
                  <a:gd name="T15" fmla="*/ 6 h 95"/>
                  <a:gd name="T16" fmla="*/ 10 w 102"/>
                  <a:gd name="T17" fmla="*/ 5 h 95"/>
                  <a:gd name="T18" fmla="*/ 7 w 102"/>
                  <a:gd name="T19" fmla="*/ 5 h 95"/>
                  <a:gd name="T20" fmla="*/ 7 w 102"/>
                  <a:gd name="T21" fmla="*/ 3 h 95"/>
                  <a:gd name="T22" fmla="*/ 3 w 102"/>
                  <a:gd name="T23" fmla="*/ 3 h 95"/>
                  <a:gd name="T24" fmla="*/ 1 w 102"/>
                  <a:gd name="T25" fmla="*/ 0 h 95"/>
                  <a:gd name="T26" fmla="*/ 0 w 102"/>
                  <a:gd name="T27" fmla="*/ 0 h 95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102"/>
                  <a:gd name="T43" fmla="*/ 0 h 95"/>
                  <a:gd name="T44" fmla="*/ 102 w 102"/>
                  <a:gd name="T45" fmla="*/ 95 h 95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102" h="95">
                    <a:moveTo>
                      <a:pt x="0" y="0"/>
                    </a:moveTo>
                    <a:lnTo>
                      <a:pt x="102" y="95"/>
                    </a:lnTo>
                    <a:lnTo>
                      <a:pt x="102" y="87"/>
                    </a:lnTo>
                    <a:lnTo>
                      <a:pt x="101" y="87"/>
                    </a:lnTo>
                    <a:lnTo>
                      <a:pt x="19" y="9"/>
                    </a:lnTo>
                    <a:lnTo>
                      <a:pt x="15" y="9"/>
                    </a:lnTo>
                    <a:lnTo>
                      <a:pt x="13" y="6"/>
                    </a:lnTo>
                    <a:lnTo>
                      <a:pt x="10" y="6"/>
                    </a:lnTo>
                    <a:lnTo>
                      <a:pt x="10" y="5"/>
                    </a:lnTo>
                    <a:lnTo>
                      <a:pt x="7" y="5"/>
                    </a:lnTo>
                    <a:lnTo>
                      <a:pt x="7" y="3"/>
                    </a:lnTo>
                    <a:lnTo>
                      <a:pt x="3" y="3"/>
                    </a:ln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001" name="Freeform 1001"/>
              <p:cNvSpPr>
                <a:spLocks/>
              </p:cNvSpPr>
              <p:nvPr/>
            </p:nvSpPr>
            <p:spPr bwMode="auto">
              <a:xfrm>
                <a:off x="3412" y="2552"/>
                <a:ext cx="205" cy="191"/>
              </a:xfrm>
              <a:custGeom>
                <a:avLst/>
                <a:gdLst>
                  <a:gd name="T0" fmla="*/ 4 w 205"/>
                  <a:gd name="T1" fmla="*/ 0 h 191"/>
                  <a:gd name="T2" fmla="*/ 4 w 205"/>
                  <a:gd name="T3" fmla="*/ 2 h 191"/>
                  <a:gd name="T4" fmla="*/ 0 w 205"/>
                  <a:gd name="T5" fmla="*/ 2 h 191"/>
                  <a:gd name="T6" fmla="*/ 205 w 205"/>
                  <a:gd name="T7" fmla="*/ 191 h 191"/>
                  <a:gd name="T8" fmla="*/ 205 w 205"/>
                  <a:gd name="T9" fmla="*/ 183 h 191"/>
                  <a:gd name="T10" fmla="*/ 204 w 205"/>
                  <a:gd name="T11" fmla="*/ 183 h 191"/>
                  <a:gd name="T12" fmla="*/ 7 w 205"/>
                  <a:gd name="T13" fmla="*/ 0 h 191"/>
                  <a:gd name="T14" fmla="*/ 4 w 205"/>
                  <a:gd name="T15" fmla="*/ 0 h 191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05"/>
                  <a:gd name="T25" fmla="*/ 0 h 191"/>
                  <a:gd name="T26" fmla="*/ 205 w 205"/>
                  <a:gd name="T27" fmla="*/ 191 h 191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05" h="191">
                    <a:moveTo>
                      <a:pt x="4" y="0"/>
                    </a:moveTo>
                    <a:lnTo>
                      <a:pt x="4" y="2"/>
                    </a:lnTo>
                    <a:lnTo>
                      <a:pt x="0" y="2"/>
                    </a:lnTo>
                    <a:lnTo>
                      <a:pt x="205" y="191"/>
                    </a:lnTo>
                    <a:lnTo>
                      <a:pt x="205" y="183"/>
                    </a:lnTo>
                    <a:lnTo>
                      <a:pt x="204" y="183"/>
                    </a:lnTo>
                    <a:lnTo>
                      <a:pt x="7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002" name="Freeform 1002"/>
              <p:cNvSpPr>
                <a:spLocks/>
              </p:cNvSpPr>
              <p:nvPr/>
            </p:nvSpPr>
            <p:spPr bwMode="auto">
              <a:xfrm>
                <a:off x="3380" y="2569"/>
                <a:ext cx="237" cy="221"/>
              </a:xfrm>
              <a:custGeom>
                <a:avLst/>
                <a:gdLst>
                  <a:gd name="T0" fmla="*/ 3 w 237"/>
                  <a:gd name="T1" fmla="*/ 0 h 221"/>
                  <a:gd name="T2" fmla="*/ 3 w 237"/>
                  <a:gd name="T3" fmla="*/ 2 h 221"/>
                  <a:gd name="T4" fmla="*/ 0 w 237"/>
                  <a:gd name="T5" fmla="*/ 2 h 221"/>
                  <a:gd name="T6" fmla="*/ 237 w 237"/>
                  <a:gd name="T7" fmla="*/ 221 h 221"/>
                  <a:gd name="T8" fmla="*/ 237 w 237"/>
                  <a:gd name="T9" fmla="*/ 213 h 221"/>
                  <a:gd name="T10" fmla="*/ 236 w 237"/>
                  <a:gd name="T11" fmla="*/ 213 h 221"/>
                  <a:gd name="T12" fmla="*/ 7 w 237"/>
                  <a:gd name="T13" fmla="*/ 0 h 221"/>
                  <a:gd name="T14" fmla="*/ 3 w 237"/>
                  <a:gd name="T15" fmla="*/ 0 h 221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37"/>
                  <a:gd name="T25" fmla="*/ 0 h 221"/>
                  <a:gd name="T26" fmla="*/ 237 w 237"/>
                  <a:gd name="T27" fmla="*/ 221 h 221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37" h="221">
                    <a:moveTo>
                      <a:pt x="3" y="0"/>
                    </a:moveTo>
                    <a:lnTo>
                      <a:pt x="3" y="2"/>
                    </a:lnTo>
                    <a:lnTo>
                      <a:pt x="0" y="2"/>
                    </a:lnTo>
                    <a:lnTo>
                      <a:pt x="237" y="221"/>
                    </a:lnTo>
                    <a:lnTo>
                      <a:pt x="237" y="213"/>
                    </a:lnTo>
                    <a:lnTo>
                      <a:pt x="236" y="213"/>
                    </a:lnTo>
                    <a:lnTo>
                      <a:pt x="7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003" name="Freeform 1003"/>
              <p:cNvSpPr>
                <a:spLocks/>
              </p:cNvSpPr>
              <p:nvPr/>
            </p:nvSpPr>
            <p:spPr bwMode="auto">
              <a:xfrm>
                <a:off x="3349" y="2587"/>
                <a:ext cx="268" cy="251"/>
              </a:xfrm>
              <a:custGeom>
                <a:avLst/>
                <a:gdLst>
                  <a:gd name="T0" fmla="*/ 2 w 268"/>
                  <a:gd name="T1" fmla="*/ 0 h 251"/>
                  <a:gd name="T2" fmla="*/ 0 w 268"/>
                  <a:gd name="T3" fmla="*/ 5 h 251"/>
                  <a:gd name="T4" fmla="*/ 2 w 268"/>
                  <a:gd name="T5" fmla="*/ 5 h 251"/>
                  <a:gd name="T6" fmla="*/ 268 w 268"/>
                  <a:gd name="T7" fmla="*/ 251 h 251"/>
                  <a:gd name="T8" fmla="*/ 268 w 268"/>
                  <a:gd name="T9" fmla="*/ 243 h 251"/>
                  <a:gd name="T10" fmla="*/ 267 w 268"/>
                  <a:gd name="T11" fmla="*/ 243 h 251"/>
                  <a:gd name="T12" fmla="*/ 5 w 268"/>
                  <a:gd name="T13" fmla="*/ 0 h 251"/>
                  <a:gd name="T14" fmla="*/ 2 w 268"/>
                  <a:gd name="T15" fmla="*/ 0 h 251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68"/>
                  <a:gd name="T25" fmla="*/ 0 h 251"/>
                  <a:gd name="T26" fmla="*/ 268 w 268"/>
                  <a:gd name="T27" fmla="*/ 251 h 251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68" h="251">
                    <a:moveTo>
                      <a:pt x="2" y="0"/>
                    </a:moveTo>
                    <a:lnTo>
                      <a:pt x="0" y="5"/>
                    </a:lnTo>
                    <a:lnTo>
                      <a:pt x="2" y="5"/>
                    </a:lnTo>
                    <a:lnTo>
                      <a:pt x="268" y="251"/>
                    </a:lnTo>
                    <a:lnTo>
                      <a:pt x="268" y="243"/>
                    </a:lnTo>
                    <a:lnTo>
                      <a:pt x="267" y="243"/>
                    </a:lnTo>
                    <a:lnTo>
                      <a:pt x="5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004" name="Freeform 1004"/>
              <p:cNvSpPr>
                <a:spLocks/>
              </p:cNvSpPr>
              <p:nvPr/>
            </p:nvSpPr>
            <p:spPr bwMode="auto">
              <a:xfrm>
                <a:off x="3317" y="2604"/>
                <a:ext cx="292" cy="268"/>
              </a:xfrm>
              <a:custGeom>
                <a:avLst/>
                <a:gdLst>
                  <a:gd name="T0" fmla="*/ 1 w 292"/>
                  <a:gd name="T1" fmla="*/ 0 h 268"/>
                  <a:gd name="T2" fmla="*/ 0 w 292"/>
                  <a:gd name="T3" fmla="*/ 5 h 268"/>
                  <a:gd name="T4" fmla="*/ 1 w 292"/>
                  <a:gd name="T5" fmla="*/ 5 h 268"/>
                  <a:gd name="T6" fmla="*/ 285 w 292"/>
                  <a:gd name="T7" fmla="*/ 268 h 268"/>
                  <a:gd name="T8" fmla="*/ 290 w 292"/>
                  <a:gd name="T9" fmla="*/ 268 h 268"/>
                  <a:gd name="T10" fmla="*/ 290 w 292"/>
                  <a:gd name="T11" fmla="*/ 267 h 268"/>
                  <a:gd name="T12" fmla="*/ 292 w 292"/>
                  <a:gd name="T13" fmla="*/ 267 h 268"/>
                  <a:gd name="T14" fmla="*/ 5 w 292"/>
                  <a:gd name="T15" fmla="*/ 0 h 268"/>
                  <a:gd name="T16" fmla="*/ 1 w 292"/>
                  <a:gd name="T17" fmla="*/ 0 h 26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2"/>
                  <a:gd name="T28" fmla="*/ 0 h 268"/>
                  <a:gd name="T29" fmla="*/ 292 w 292"/>
                  <a:gd name="T30" fmla="*/ 268 h 26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2" h="268">
                    <a:moveTo>
                      <a:pt x="1" y="0"/>
                    </a:moveTo>
                    <a:lnTo>
                      <a:pt x="0" y="5"/>
                    </a:lnTo>
                    <a:lnTo>
                      <a:pt x="1" y="5"/>
                    </a:lnTo>
                    <a:lnTo>
                      <a:pt x="285" y="268"/>
                    </a:lnTo>
                    <a:lnTo>
                      <a:pt x="290" y="268"/>
                    </a:lnTo>
                    <a:lnTo>
                      <a:pt x="290" y="267"/>
                    </a:lnTo>
                    <a:lnTo>
                      <a:pt x="292" y="267"/>
                    </a:lnTo>
                    <a:lnTo>
                      <a:pt x="5" y="0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005" name="Freeform 1005"/>
              <p:cNvSpPr>
                <a:spLocks/>
              </p:cNvSpPr>
              <p:nvPr/>
            </p:nvSpPr>
            <p:spPr bwMode="auto">
              <a:xfrm>
                <a:off x="3284" y="2622"/>
                <a:ext cx="292" cy="268"/>
              </a:xfrm>
              <a:custGeom>
                <a:avLst/>
                <a:gdLst>
                  <a:gd name="T0" fmla="*/ 3 w 292"/>
                  <a:gd name="T1" fmla="*/ 0 h 268"/>
                  <a:gd name="T2" fmla="*/ 3 w 292"/>
                  <a:gd name="T3" fmla="*/ 1 h 268"/>
                  <a:gd name="T4" fmla="*/ 0 w 292"/>
                  <a:gd name="T5" fmla="*/ 1 h 268"/>
                  <a:gd name="T6" fmla="*/ 0 w 292"/>
                  <a:gd name="T7" fmla="*/ 4 h 268"/>
                  <a:gd name="T8" fmla="*/ 2 w 292"/>
                  <a:gd name="T9" fmla="*/ 4 h 268"/>
                  <a:gd name="T10" fmla="*/ 285 w 292"/>
                  <a:gd name="T11" fmla="*/ 268 h 268"/>
                  <a:gd name="T12" fmla="*/ 291 w 292"/>
                  <a:gd name="T13" fmla="*/ 268 h 268"/>
                  <a:gd name="T14" fmla="*/ 291 w 292"/>
                  <a:gd name="T15" fmla="*/ 266 h 268"/>
                  <a:gd name="T16" fmla="*/ 292 w 292"/>
                  <a:gd name="T17" fmla="*/ 266 h 268"/>
                  <a:gd name="T18" fmla="*/ 5 w 292"/>
                  <a:gd name="T19" fmla="*/ 0 h 268"/>
                  <a:gd name="T20" fmla="*/ 3 w 292"/>
                  <a:gd name="T21" fmla="*/ 0 h 268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292"/>
                  <a:gd name="T34" fmla="*/ 0 h 268"/>
                  <a:gd name="T35" fmla="*/ 292 w 292"/>
                  <a:gd name="T36" fmla="*/ 268 h 268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292" h="268">
                    <a:moveTo>
                      <a:pt x="3" y="0"/>
                    </a:moveTo>
                    <a:lnTo>
                      <a:pt x="3" y="1"/>
                    </a:lnTo>
                    <a:lnTo>
                      <a:pt x="0" y="1"/>
                    </a:lnTo>
                    <a:lnTo>
                      <a:pt x="0" y="4"/>
                    </a:lnTo>
                    <a:lnTo>
                      <a:pt x="2" y="4"/>
                    </a:lnTo>
                    <a:lnTo>
                      <a:pt x="285" y="268"/>
                    </a:lnTo>
                    <a:lnTo>
                      <a:pt x="291" y="268"/>
                    </a:lnTo>
                    <a:lnTo>
                      <a:pt x="291" y="266"/>
                    </a:lnTo>
                    <a:lnTo>
                      <a:pt x="292" y="266"/>
                    </a:lnTo>
                    <a:lnTo>
                      <a:pt x="5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006" name="Freeform 1006"/>
              <p:cNvSpPr>
                <a:spLocks/>
              </p:cNvSpPr>
              <p:nvPr/>
            </p:nvSpPr>
            <p:spPr bwMode="auto">
              <a:xfrm>
                <a:off x="3253" y="2637"/>
                <a:ext cx="293" cy="268"/>
              </a:xfrm>
              <a:custGeom>
                <a:avLst/>
                <a:gdLst>
                  <a:gd name="T0" fmla="*/ 4 w 293"/>
                  <a:gd name="T1" fmla="*/ 0 h 268"/>
                  <a:gd name="T2" fmla="*/ 4 w 293"/>
                  <a:gd name="T3" fmla="*/ 2 h 268"/>
                  <a:gd name="T4" fmla="*/ 0 w 293"/>
                  <a:gd name="T5" fmla="*/ 3 h 268"/>
                  <a:gd name="T6" fmla="*/ 286 w 293"/>
                  <a:gd name="T7" fmla="*/ 268 h 268"/>
                  <a:gd name="T8" fmla="*/ 291 w 293"/>
                  <a:gd name="T9" fmla="*/ 268 h 268"/>
                  <a:gd name="T10" fmla="*/ 291 w 293"/>
                  <a:gd name="T11" fmla="*/ 267 h 268"/>
                  <a:gd name="T12" fmla="*/ 293 w 293"/>
                  <a:gd name="T13" fmla="*/ 267 h 268"/>
                  <a:gd name="T14" fmla="*/ 5 w 293"/>
                  <a:gd name="T15" fmla="*/ 0 h 268"/>
                  <a:gd name="T16" fmla="*/ 4 w 293"/>
                  <a:gd name="T17" fmla="*/ 0 h 26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3"/>
                  <a:gd name="T28" fmla="*/ 0 h 268"/>
                  <a:gd name="T29" fmla="*/ 293 w 293"/>
                  <a:gd name="T30" fmla="*/ 268 h 26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3" h="268">
                    <a:moveTo>
                      <a:pt x="4" y="0"/>
                    </a:moveTo>
                    <a:lnTo>
                      <a:pt x="4" y="2"/>
                    </a:lnTo>
                    <a:lnTo>
                      <a:pt x="0" y="3"/>
                    </a:lnTo>
                    <a:lnTo>
                      <a:pt x="286" y="268"/>
                    </a:lnTo>
                    <a:lnTo>
                      <a:pt x="291" y="268"/>
                    </a:lnTo>
                    <a:lnTo>
                      <a:pt x="291" y="267"/>
                    </a:lnTo>
                    <a:lnTo>
                      <a:pt x="293" y="267"/>
                    </a:lnTo>
                    <a:lnTo>
                      <a:pt x="5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007" name="Freeform 1007"/>
              <p:cNvSpPr>
                <a:spLocks/>
              </p:cNvSpPr>
              <p:nvPr/>
            </p:nvSpPr>
            <p:spPr bwMode="auto">
              <a:xfrm>
                <a:off x="3224" y="2655"/>
                <a:ext cx="289" cy="268"/>
              </a:xfrm>
              <a:custGeom>
                <a:avLst/>
                <a:gdLst>
                  <a:gd name="T0" fmla="*/ 0 w 289"/>
                  <a:gd name="T1" fmla="*/ 0 h 268"/>
                  <a:gd name="T2" fmla="*/ 0 w 289"/>
                  <a:gd name="T3" fmla="*/ 8 h 268"/>
                  <a:gd name="T4" fmla="*/ 2 w 289"/>
                  <a:gd name="T5" fmla="*/ 8 h 268"/>
                  <a:gd name="T6" fmla="*/ 282 w 289"/>
                  <a:gd name="T7" fmla="*/ 268 h 268"/>
                  <a:gd name="T8" fmla="*/ 287 w 289"/>
                  <a:gd name="T9" fmla="*/ 268 h 268"/>
                  <a:gd name="T10" fmla="*/ 287 w 289"/>
                  <a:gd name="T11" fmla="*/ 266 h 268"/>
                  <a:gd name="T12" fmla="*/ 289 w 289"/>
                  <a:gd name="T13" fmla="*/ 266 h 268"/>
                  <a:gd name="T14" fmla="*/ 2 w 289"/>
                  <a:gd name="T15" fmla="*/ 0 h 268"/>
                  <a:gd name="T16" fmla="*/ 0 w 289"/>
                  <a:gd name="T17" fmla="*/ 0 h 26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89"/>
                  <a:gd name="T28" fmla="*/ 0 h 268"/>
                  <a:gd name="T29" fmla="*/ 289 w 289"/>
                  <a:gd name="T30" fmla="*/ 268 h 26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89" h="268">
                    <a:moveTo>
                      <a:pt x="0" y="0"/>
                    </a:moveTo>
                    <a:lnTo>
                      <a:pt x="0" y="8"/>
                    </a:lnTo>
                    <a:lnTo>
                      <a:pt x="2" y="8"/>
                    </a:lnTo>
                    <a:lnTo>
                      <a:pt x="282" y="268"/>
                    </a:lnTo>
                    <a:lnTo>
                      <a:pt x="287" y="268"/>
                    </a:lnTo>
                    <a:lnTo>
                      <a:pt x="287" y="266"/>
                    </a:lnTo>
                    <a:lnTo>
                      <a:pt x="289" y="266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008" name="Freeform 1008"/>
              <p:cNvSpPr>
                <a:spLocks/>
              </p:cNvSpPr>
              <p:nvPr/>
            </p:nvSpPr>
            <p:spPr bwMode="auto">
              <a:xfrm>
                <a:off x="3224" y="2702"/>
                <a:ext cx="257" cy="238"/>
              </a:xfrm>
              <a:custGeom>
                <a:avLst/>
                <a:gdLst>
                  <a:gd name="T0" fmla="*/ 0 w 257"/>
                  <a:gd name="T1" fmla="*/ 0 h 238"/>
                  <a:gd name="T2" fmla="*/ 0 w 257"/>
                  <a:gd name="T3" fmla="*/ 8 h 238"/>
                  <a:gd name="T4" fmla="*/ 2 w 257"/>
                  <a:gd name="T5" fmla="*/ 8 h 238"/>
                  <a:gd name="T6" fmla="*/ 250 w 257"/>
                  <a:gd name="T7" fmla="*/ 238 h 238"/>
                  <a:gd name="T8" fmla="*/ 255 w 257"/>
                  <a:gd name="T9" fmla="*/ 238 h 238"/>
                  <a:gd name="T10" fmla="*/ 255 w 257"/>
                  <a:gd name="T11" fmla="*/ 237 h 238"/>
                  <a:gd name="T12" fmla="*/ 257 w 257"/>
                  <a:gd name="T13" fmla="*/ 237 h 238"/>
                  <a:gd name="T14" fmla="*/ 2 w 257"/>
                  <a:gd name="T15" fmla="*/ 0 h 238"/>
                  <a:gd name="T16" fmla="*/ 0 w 257"/>
                  <a:gd name="T17" fmla="*/ 0 h 23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57"/>
                  <a:gd name="T28" fmla="*/ 0 h 238"/>
                  <a:gd name="T29" fmla="*/ 257 w 257"/>
                  <a:gd name="T30" fmla="*/ 238 h 23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57" h="238">
                    <a:moveTo>
                      <a:pt x="0" y="0"/>
                    </a:moveTo>
                    <a:lnTo>
                      <a:pt x="0" y="8"/>
                    </a:lnTo>
                    <a:lnTo>
                      <a:pt x="2" y="8"/>
                    </a:lnTo>
                    <a:lnTo>
                      <a:pt x="250" y="238"/>
                    </a:lnTo>
                    <a:lnTo>
                      <a:pt x="255" y="238"/>
                    </a:lnTo>
                    <a:lnTo>
                      <a:pt x="255" y="237"/>
                    </a:lnTo>
                    <a:lnTo>
                      <a:pt x="257" y="237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009" name="Freeform 1009"/>
              <p:cNvSpPr>
                <a:spLocks/>
              </p:cNvSpPr>
              <p:nvPr/>
            </p:nvSpPr>
            <p:spPr bwMode="auto">
              <a:xfrm>
                <a:off x="3224" y="2749"/>
                <a:ext cx="224" cy="209"/>
              </a:xfrm>
              <a:custGeom>
                <a:avLst/>
                <a:gdLst>
                  <a:gd name="T0" fmla="*/ 0 w 224"/>
                  <a:gd name="T1" fmla="*/ 0 h 209"/>
                  <a:gd name="T2" fmla="*/ 0 w 224"/>
                  <a:gd name="T3" fmla="*/ 8 h 209"/>
                  <a:gd name="T4" fmla="*/ 2 w 224"/>
                  <a:gd name="T5" fmla="*/ 8 h 209"/>
                  <a:gd name="T6" fmla="*/ 217 w 224"/>
                  <a:gd name="T7" fmla="*/ 209 h 209"/>
                  <a:gd name="T8" fmla="*/ 222 w 224"/>
                  <a:gd name="T9" fmla="*/ 209 h 209"/>
                  <a:gd name="T10" fmla="*/ 222 w 224"/>
                  <a:gd name="T11" fmla="*/ 207 h 209"/>
                  <a:gd name="T12" fmla="*/ 224 w 224"/>
                  <a:gd name="T13" fmla="*/ 207 h 209"/>
                  <a:gd name="T14" fmla="*/ 2 w 224"/>
                  <a:gd name="T15" fmla="*/ 0 h 209"/>
                  <a:gd name="T16" fmla="*/ 0 w 224"/>
                  <a:gd name="T17" fmla="*/ 0 h 20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24"/>
                  <a:gd name="T28" fmla="*/ 0 h 209"/>
                  <a:gd name="T29" fmla="*/ 224 w 224"/>
                  <a:gd name="T30" fmla="*/ 209 h 209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24" h="209">
                    <a:moveTo>
                      <a:pt x="0" y="0"/>
                    </a:moveTo>
                    <a:lnTo>
                      <a:pt x="0" y="8"/>
                    </a:lnTo>
                    <a:lnTo>
                      <a:pt x="2" y="8"/>
                    </a:lnTo>
                    <a:lnTo>
                      <a:pt x="217" y="209"/>
                    </a:lnTo>
                    <a:lnTo>
                      <a:pt x="222" y="209"/>
                    </a:lnTo>
                    <a:lnTo>
                      <a:pt x="222" y="207"/>
                    </a:lnTo>
                    <a:lnTo>
                      <a:pt x="224" y="207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010" name="Freeform 1010"/>
              <p:cNvSpPr>
                <a:spLocks/>
              </p:cNvSpPr>
              <p:nvPr/>
            </p:nvSpPr>
            <p:spPr bwMode="auto">
              <a:xfrm>
                <a:off x="3224" y="2797"/>
                <a:ext cx="180" cy="165"/>
              </a:xfrm>
              <a:custGeom>
                <a:avLst/>
                <a:gdLst>
                  <a:gd name="T0" fmla="*/ 0 w 180"/>
                  <a:gd name="T1" fmla="*/ 0 h 165"/>
                  <a:gd name="T2" fmla="*/ 0 w 180"/>
                  <a:gd name="T3" fmla="*/ 7 h 165"/>
                  <a:gd name="T4" fmla="*/ 2 w 180"/>
                  <a:gd name="T5" fmla="*/ 7 h 165"/>
                  <a:gd name="T6" fmla="*/ 161 w 180"/>
                  <a:gd name="T7" fmla="*/ 156 h 165"/>
                  <a:gd name="T8" fmla="*/ 164 w 180"/>
                  <a:gd name="T9" fmla="*/ 156 h 165"/>
                  <a:gd name="T10" fmla="*/ 166 w 180"/>
                  <a:gd name="T11" fmla="*/ 159 h 165"/>
                  <a:gd name="T12" fmla="*/ 169 w 180"/>
                  <a:gd name="T13" fmla="*/ 159 h 165"/>
                  <a:gd name="T14" fmla="*/ 169 w 180"/>
                  <a:gd name="T15" fmla="*/ 161 h 165"/>
                  <a:gd name="T16" fmla="*/ 173 w 180"/>
                  <a:gd name="T17" fmla="*/ 161 h 165"/>
                  <a:gd name="T18" fmla="*/ 175 w 180"/>
                  <a:gd name="T19" fmla="*/ 164 h 165"/>
                  <a:gd name="T20" fmla="*/ 178 w 180"/>
                  <a:gd name="T21" fmla="*/ 164 h 165"/>
                  <a:gd name="T22" fmla="*/ 178 w 180"/>
                  <a:gd name="T23" fmla="*/ 165 h 165"/>
                  <a:gd name="T24" fmla="*/ 180 w 180"/>
                  <a:gd name="T25" fmla="*/ 165 h 165"/>
                  <a:gd name="T26" fmla="*/ 2 w 180"/>
                  <a:gd name="T27" fmla="*/ 0 h 165"/>
                  <a:gd name="T28" fmla="*/ 0 w 180"/>
                  <a:gd name="T29" fmla="*/ 0 h 165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180"/>
                  <a:gd name="T46" fmla="*/ 0 h 165"/>
                  <a:gd name="T47" fmla="*/ 180 w 180"/>
                  <a:gd name="T48" fmla="*/ 165 h 165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180" h="165">
                    <a:moveTo>
                      <a:pt x="0" y="0"/>
                    </a:moveTo>
                    <a:lnTo>
                      <a:pt x="0" y="7"/>
                    </a:lnTo>
                    <a:lnTo>
                      <a:pt x="2" y="7"/>
                    </a:lnTo>
                    <a:lnTo>
                      <a:pt x="161" y="156"/>
                    </a:lnTo>
                    <a:lnTo>
                      <a:pt x="164" y="156"/>
                    </a:lnTo>
                    <a:lnTo>
                      <a:pt x="166" y="159"/>
                    </a:lnTo>
                    <a:lnTo>
                      <a:pt x="169" y="159"/>
                    </a:lnTo>
                    <a:lnTo>
                      <a:pt x="169" y="161"/>
                    </a:lnTo>
                    <a:lnTo>
                      <a:pt x="173" y="161"/>
                    </a:lnTo>
                    <a:lnTo>
                      <a:pt x="175" y="164"/>
                    </a:lnTo>
                    <a:lnTo>
                      <a:pt x="178" y="164"/>
                    </a:lnTo>
                    <a:lnTo>
                      <a:pt x="178" y="165"/>
                    </a:lnTo>
                    <a:lnTo>
                      <a:pt x="180" y="165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011" name="Freeform 1011"/>
              <p:cNvSpPr>
                <a:spLocks/>
              </p:cNvSpPr>
              <p:nvPr/>
            </p:nvSpPr>
            <p:spPr bwMode="auto">
              <a:xfrm>
                <a:off x="3224" y="2844"/>
                <a:ext cx="57" cy="52"/>
              </a:xfrm>
              <a:custGeom>
                <a:avLst/>
                <a:gdLst>
                  <a:gd name="T0" fmla="*/ 0 w 57"/>
                  <a:gd name="T1" fmla="*/ 0 h 52"/>
                  <a:gd name="T2" fmla="*/ 0 w 57"/>
                  <a:gd name="T3" fmla="*/ 8 h 52"/>
                  <a:gd name="T4" fmla="*/ 2 w 57"/>
                  <a:gd name="T5" fmla="*/ 8 h 52"/>
                  <a:gd name="T6" fmla="*/ 38 w 57"/>
                  <a:gd name="T7" fmla="*/ 43 h 52"/>
                  <a:gd name="T8" fmla="*/ 41 w 57"/>
                  <a:gd name="T9" fmla="*/ 43 h 52"/>
                  <a:gd name="T10" fmla="*/ 43 w 57"/>
                  <a:gd name="T11" fmla="*/ 46 h 52"/>
                  <a:gd name="T12" fmla="*/ 46 w 57"/>
                  <a:gd name="T13" fmla="*/ 46 h 52"/>
                  <a:gd name="T14" fmla="*/ 46 w 57"/>
                  <a:gd name="T15" fmla="*/ 47 h 52"/>
                  <a:gd name="T16" fmla="*/ 50 w 57"/>
                  <a:gd name="T17" fmla="*/ 47 h 52"/>
                  <a:gd name="T18" fmla="*/ 52 w 57"/>
                  <a:gd name="T19" fmla="*/ 50 h 52"/>
                  <a:gd name="T20" fmla="*/ 55 w 57"/>
                  <a:gd name="T21" fmla="*/ 50 h 52"/>
                  <a:gd name="T22" fmla="*/ 55 w 57"/>
                  <a:gd name="T23" fmla="*/ 52 h 52"/>
                  <a:gd name="T24" fmla="*/ 57 w 57"/>
                  <a:gd name="T25" fmla="*/ 52 h 52"/>
                  <a:gd name="T26" fmla="*/ 2 w 57"/>
                  <a:gd name="T27" fmla="*/ 0 h 52"/>
                  <a:gd name="T28" fmla="*/ 0 w 57"/>
                  <a:gd name="T29" fmla="*/ 0 h 52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57"/>
                  <a:gd name="T46" fmla="*/ 0 h 52"/>
                  <a:gd name="T47" fmla="*/ 57 w 57"/>
                  <a:gd name="T48" fmla="*/ 52 h 52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57" h="52">
                    <a:moveTo>
                      <a:pt x="0" y="0"/>
                    </a:moveTo>
                    <a:lnTo>
                      <a:pt x="0" y="8"/>
                    </a:lnTo>
                    <a:lnTo>
                      <a:pt x="2" y="8"/>
                    </a:lnTo>
                    <a:lnTo>
                      <a:pt x="38" y="43"/>
                    </a:lnTo>
                    <a:lnTo>
                      <a:pt x="41" y="43"/>
                    </a:lnTo>
                    <a:lnTo>
                      <a:pt x="43" y="46"/>
                    </a:lnTo>
                    <a:lnTo>
                      <a:pt x="46" y="46"/>
                    </a:lnTo>
                    <a:lnTo>
                      <a:pt x="46" y="47"/>
                    </a:lnTo>
                    <a:lnTo>
                      <a:pt x="50" y="47"/>
                    </a:lnTo>
                    <a:lnTo>
                      <a:pt x="52" y="50"/>
                    </a:lnTo>
                    <a:lnTo>
                      <a:pt x="55" y="50"/>
                    </a:lnTo>
                    <a:lnTo>
                      <a:pt x="55" y="52"/>
                    </a:lnTo>
                    <a:lnTo>
                      <a:pt x="57" y="52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012" name="Freeform 1012"/>
              <p:cNvSpPr>
                <a:spLocks/>
              </p:cNvSpPr>
              <p:nvPr/>
            </p:nvSpPr>
            <p:spPr bwMode="auto">
              <a:xfrm>
                <a:off x="3221" y="2547"/>
                <a:ext cx="398" cy="425"/>
              </a:xfrm>
              <a:custGeom>
                <a:avLst/>
                <a:gdLst>
                  <a:gd name="T0" fmla="*/ 198 w 398"/>
                  <a:gd name="T1" fmla="*/ 425 h 425"/>
                  <a:gd name="T2" fmla="*/ 398 w 398"/>
                  <a:gd name="T3" fmla="*/ 319 h 425"/>
                  <a:gd name="T4" fmla="*/ 398 w 398"/>
                  <a:gd name="T5" fmla="*/ 106 h 425"/>
                  <a:gd name="T6" fmla="*/ 198 w 398"/>
                  <a:gd name="T7" fmla="*/ 0 h 425"/>
                  <a:gd name="T8" fmla="*/ 0 w 398"/>
                  <a:gd name="T9" fmla="*/ 106 h 425"/>
                  <a:gd name="T10" fmla="*/ 0 w 398"/>
                  <a:gd name="T11" fmla="*/ 319 h 425"/>
                  <a:gd name="T12" fmla="*/ 198 w 398"/>
                  <a:gd name="T13" fmla="*/ 425 h 425"/>
                  <a:gd name="T14" fmla="*/ 200 w 398"/>
                  <a:gd name="T15" fmla="*/ 418 h 425"/>
                  <a:gd name="T16" fmla="*/ 5 w 398"/>
                  <a:gd name="T17" fmla="*/ 314 h 425"/>
                  <a:gd name="T18" fmla="*/ 7 w 398"/>
                  <a:gd name="T19" fmla="*/ 317 h 425"/>
                  <a:gd name="T20" fmla="*/ 7 w 398"/>
                  <a:gd name="T21" fmla="*/ 108 h 425"/>
                  <a:gd name="T22" fmla="*/ 5 w 398"/>
                  <a:gd name="T23" fmla="*/ 111 h 425"/>
                  <a:gd name="T24" fmla="*/ 200 w 398"/>
                  <a:gd name="T25" fmla="*/ 7 h 425"/>
                  <a:gd name="T26" fmla="*/ 196 w 398"/>
                  <a:gd name="T27" fmla="*/ 7 h 425"/>
                  <a:gd name="T28" fmla="*/ 393 w 398"/>
                  <a:gd name="T29" fmla="*/ 111 h 425"/>
                  <a:gd name="T30" fmla="*/ 391 w 398"/>
                  <a:gd name="T31" fmla="*/ 108 h 425"/>
                  <a:gd name="T32" fmla="*/ 391 w 398"/>
                  <a:gd name="T33" fmla="*/ 317 h 425"/>
                  <a:gd name="T34" fmla="*/ 393 w 398"/>
                  <a:gd name="T35" fmla="*/ 314 h 425"/>
                  <a:gd name="T36" fmla="*/ 196 w 398"/>
                  <a:gd name="T37" fmla="*/ 418 h 425"/>
                  <a:gd name="T38" fmla="*/ 200 w 398"/>
                  <a:gd name="T39" fmla="*/ 418 h 425"/>
                  <a:gd name="T40" fmla="*/ 198 w 398"/>
                  <a:gd name="T41" fmla="*/ 425 h 425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398"/>
                  <a:gd name="T64" fmla="*/ 0 h 425"/>
                  <a:gd name="T65" fmla="*/ 398 w 398"/>
                  <a:gd name="T66" fmla="*/ 425 h 425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398" h="425">
                    <a:moveTo>
                      <a:pt x="198" y="425"/>
                    </a:moveTo>
                    <a:lnTo>
                      <a:pt x="398" y="319"/>
                    </a:lnTo>
                    <a:lnTo>
                      <a:pt x="398" y="106"/>
                    </a:lnTo>
                    <a:lnTo>
                      <a:pt x="198" y="0"/>
                    </a:lnTo>
                    <a:lnTo>
                      <a:pt x="0" y="106"/>
                    </a:lnTo>
                    <a:lnTo>
                      <a:pt x="0" y="319"/>
                    </a:lnTo>
                    <a:lnTo>
                      <a:pt x="198" y="425"/>
                    </a:lnTo>
                    <a:lnTo>
                      <a:pt x="200" y="418"/>
                    </a:lnTo>
                    <a:lnTo>
                      <a:pt x="5" y="314"/>
                    </a:lnTo>
                    <a:lnTo>
                      <a:pt x="7" y="317"/>
                    </a:lnTo>
                    <a:lnTo>
                      <a:pt x="7" y="108"/>
                    </a:lnTo>
                    <a:lnTo>
                      <a:pt x="5" y="111"/>
                    </a:lnTo>
                    <a:lnTo>
                      <a:pt x="200" y="7"/>
                    </a:lnTo>
                    <a:lnTo>
                      <a:pt x="196" y="7"/>
                    </a:lnTo>
                    <a:lnTo>
                      <a:pt x="393" y="111"/>
                    </a:lnTo>
                    <a:lnTo>
                      <a:pt x="391" y="108"/>
                    </a:lnTo>
                    <a:lnTo>
                      <a:pt x="391" y="317"/>
                    </a:lnTo>
                    <a:lnTo>
                      <a:pt x="393" y="314"/>
                    </a:lnTo>
                    <a:lnTo>
                      <a:pt x="196" y="418"/>
                    </a:lnTo>
                    <a:lnTo>
                      <a:pt x="200" y="418"/>
                    </a:lnTo>
                    <a:lnTo>
                      <a:pt x="198" y="425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013" name="Freeform 1013"/>
              <p:cNvSpPr>
                <a:spLocks/>
              </p:cNvSpPr>
              <p:nvPr/>
            </p:nvSpPr>
            <p:spPr bwMode="auto">
              <a:xfrm>
                <a:off x="2831" y="2551"/>
                <a:ext cx="393" cy="418"/>
              </a:xfrm>
              <a:custGeom>
                <a:avLst/>
                <a:gdLst>
                  <a:gd name="T0" fmla="*/ 197 w 393"/>
                  <a:gd name="T1" fmla="*/ 418 h 418"/>
                  <a:gd name="T2" fmla="*/ 393 w 393"/>
                  <a:gd name="T3" fmla="*/ 313 h 418"/>
                  <a:gd name="T4" fmla="*/ 393 w 393"/>
                  <a:gd name="T5" fmla="*/ 104 h 418"/>
                  <a:gd name="T6" fmla="*/ 197 w 393"/>
                  <a:gd name="T7" fmla="*/ 0 h 418"/>
                  <a:gd name="T8" fmla="*/ 0 w 393"/>
                  <a:gd name="T9" fmla="*/ 104 h 418"/>
                  <a:gd name="T10" fmla="*/ 0 w 393"/>
                  <a:gd name="T11" fmla="*/ 313 h 418"/>
                  <a:gd name="T12" fmla="*/ 197 w 393"/>
                  <a:gd name="T13" fmla="*/ 418 h 41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93"/>
                  <a:gd name="T22" fmla="*/ 0 h 418"/>
                  <a:gd name="T23" fmla="*/ 393 w 393"/>
                  <a:gd name="T24" fmla="*/ 418 h 41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93" h="418">
                    <a:moveTo>
                      <a:pt x="197" y="418"/>
                    </a:moveTo>
                    <a:lnTo>
                      <a:pt x="393" y="313"/>
                    </a:lnTo>
                    <a:lnTo>
                      <a:pt x="393" y="104"/>
                    </a:lnTo>
                    <a:lnTo>
                      <a:pt x="197" y="0"/>
                    </a:lnTo>
                    <a:lnTo>
                      <a:pt x="0" y="104"/>
                    </a:lnTo>
                    <a:lnTo>
                      <a:pt x="0" y="313"/>
                    </a:lnTo>
                    <a:lnTo>
                      <a:pt x="197" y="418"/>
                    </a:lnTo>
                    <a:close/>
                  </a:path>
                </a:pathLst>
              </a:custGeom>
              <a:blipFill dpi="0" rotWithShape="0">
                <a:blip cstate="print"/>
                <a:srcRect/>
                <a:tile tx="0" ty="0" sx="100000" sy="100000" flip="none" algn="tl"/>
              </a:blip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014" name="Freeform 1014"/>
              <p:cNvSpPr>
                <a:spLocks/>
              </p:cNvSpPr>
              <p:nvPr/>
            </p:nvSpPr>
            <p:spPr bwMode="auto">
              <a:xfrm>
                <a:off x="2828" y="2547"/>
                <a:ext cx="400" cy="425"/>
              </a:xfrm>
              <a:custGeom>
                <a:avLst/>
                <a:gdLst>
                  <a:gd name="T0" fmla="*/ 200 w 400"/>
                  <a:gd name="T1" fmla="*/ 425 h 425"/>
                  <a:gd name="T2" fmla="*/ 400 w 400"/>
                  <a:gd name="T3" fmla="*/ 319 h 425"/>
                  <a:gd name="T4" fmla="*/ 400 w 400"/>
                  <a:gd name="T5" fmla="*/ 106 h 425"/>
                  <a:gd name="T6" fmla="*/ 200 w 400"/>
                  <a:gd name="T7" fmla="*/ 0 h 425"/>
                  <a:gd name="T8" fmla="*/ 0 w 400"/>
                  <a:gd name="T9" fmla="*/ 106 h 425"/>
                  <a:gd name="T10" fmla="*/ 0 w 400"/>
                  <a:gd name="T11" fmla="*/ 319 h 425"/>
                  <a:gd name="T12" fmla="*/ 200 w 400"/>
                  <a:gd name="T13" fmla="*/ 425 h 425"/>
                  <a:gd name="T14" fmla="*/ 201 w 400"/>
                  <a:gd name="T15" fmla="*/ 418 h 425"/>
                  <a:gd name="T16" fmla="*/ 5 w 400"/>
                  <a:gd name="T17" fmla="*/ 314 h 425"/>
                  <a:gd name="T18" fmla="*/ 7 w 400"/>
                  <a:gd name="T19" fmla="*/ 317 h 425"/>
                  <a:gd name="T20" fmla="*/ 7 w 400"/>
                  <a:gd name="T21" fmla="*/ 108 h 425"/>
                  <a:gd name="T22" fmla="*/ 5 w 400"/>
                  <a:gd name="T23" fmla="*/ 111 h 425"/>
                  <a:gd name="T24" fmla="*/ 201 w 400"/>
                  <a:gd name="T25" fmla="*/ 7 h 425"/>
                  <a:gd name="T26" fmla="*/ 198 w 400"/>
                  <a:gd name="T27" fmla="*/ 7 h 425"/>
                  <a:gd name="T28" fmla="*/ 395 w 400"/>
                  <a:gd name="T29" fmla="*/ 111 h 425"/>
                  <a:gd name="T30" fmla="*/ 393 w 400"/>
                  <a:gd name="T31" fmla="*/ 108 h 425"/>
                  <a:gd name="T32" fmla="*/ 393 w 400"/>
                  <a:gd name="T33" fmla="*/ 317 h 425"/>
                  <a:gd name="T34" fmla="*/ 395 w 400"/>
                  <a:gd name="T35" fmla="*/ 314 h 425"/>
                  <a:gd name="T36" fmla="*/ 198 w 400"/>
                  <a:gd name="T37" fmla="*/ 418 h 425"/>
                  <a:gd name="T38" fmla="*/ 201 w 400"/>
                  <a:gd name="T39" fmla="*/ 418 h 425"/>
                  <a:gd name="T40" fmla="*/ 200 w 400"/>
                  <a:gd name="T41" fmla="*/ 425 h 425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400"/>
                  <a:gd name="T64" fmla="*/ 0 h 425"/>
                  <a:gd name="T65" fmla="*/ 400 w 400"/>
                  <a:gd name="T66" fmla="*/ 425 h 425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400" h="425">
                    <a:moveTo>
                      <a:pt x="200" y="425"/>
                    </a:moveTo>
                    <a:lnTo>
                      <a:pt x="400" y="319"/>
                    </a:lnTo>
                    <a:lnTo>
                      <a:pt x="400" y="106"/>
                    </a:lnTo>
                    <a:lnTo>
                      <a:pt x="200" y="0"/>
                    </a:lnTo>
                    <a:lnTo>
                      <a:pt x="0" y="106"/>
                    </a:lnTo>
                    <a:lnTo>
                      <a:pt x="0" y="319"/>
                    </a:lnTo>
                    <a:lnTo>
                      <a:pt x="200" y="425"/>
                    </a:lnTo>
                    <a:lnTo>
                      <a:pt x="201" y="418"/>
                    </a:lnTo>
                    <a:lnTo>
                      <a:pt x="5" y="314"/>
                    </a:lnTo>
                    <a:lnTo>
                      <a:pt x="7" y="317"/>
                    </a:lnTo>
                    <a:lnTo>
                      <a:pt x="7" y="108"/>
                    </a:lnTo>
                    <a:lnTo>
                      <a:pt x="5" y="111"/>
                    </a:lnTo>
                    <a:lnTo>
                      <a:pt x="201" y="7"/>
                    </a:lnTo>
                    <a:lnTo>
                      <a:pt x="198" y="7"/>
                    </a:lnTo>
                    <a:lnTo>
                      <a:pt x="395" y="111"/>
                    </a:lnTo>
                    <a:lnTo>
                      <a:pt x="393" y="108"/>
                    </a:lnTo>
                    <a:lnTo>
                      <a:pt x="393" y="317"/>
                    </a:lnTo>
                    <a:lnTo>
                      <a:pt x="395" y="314"/>
                    </a:lnTo>
                    <a:lnTo>
                      <a:pt x="198" y="418"/>
                    </a:lnTo>
                    <a:lnTo>
                      <a:pt x="201" y="418"/>
                    </a:lnTo>
                    <a:lnTo>
                      <a:pt x="200" y="425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015" name="Freeform 1015"/>
              <p:cNvSpPr>
                <a:spLocks/>
              </p:cNvSpPr>
              <p:nvPr/>
            </p:nvSpPr>
            <p:spPr bwMode="auto">
              <a:xfrm>
                <a:off x="2440" y="2551"/>
                <a:ext cx="391" cy="418"/>
              </a:xfrm>
              <a:custGeom>
                <a:avLst/>
                <a:gdLst>
                  <a:gd name="T0" fmla="*/ 196 w 391"/>
                  <a:gd name="T1" fmla="*/ 418 h 418"/>
                  <a:gd name="T2" fmla="*/ 391 w 391"/>
                  <a:gd name="T3" fmla="*/ 313 h 418"/>
                  <a:gd name="T4" fmla="*/ 391 w 391"/>
                  <a:gd name="T5" fmla="*/ 104 h 418"/>
                  <a:gd name="T6" fmla="*/ 196 w 391"/>
                  <a:gd name="T7" fmla="*/ 0 h 418"/>
                  <a:gd name="T8" fmla="*/ 0 w 391"/>
                  <a:gd name="T9" fmla="*/ 104 h 418"/>
                  <a:gd name="T10" fmla="*/ 0 w 391"/>
                  <a:gd name="T11" fmla="*/ 313 h 418"/>
                  <a:gd name="T12" fmla="*/ 196 w 391"/>
                  <a:gd name="T13" fmla="*/ 418 h 41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91"/>
                  <a:gd name="T22" fmla="*/ 0 h 418"/>
                  <a:gd name="T23" fmla="*/ 391 w 391"/>
                  <a:gd name="T24" fmla="*/ 418 h 41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91" h="418">
                    <a:moveTo>
                      <a:pt x="196" y="418"/>
                    </a:moveTo>
                    <a:lnTo>
                      <a:pt x="391" y="313"/>
                    </a:lnTo>
                    <a:lnTo>
                      <a:pt x="391" y="104"/>
                    </a:lnTo>
                    <a:lnTo>
                      <a:pt x="196" y="0"/>
                    </a:lnTo>
                    <a:lnTo>
                      <a:pt x="0" y="104"/>
                    </a:lnTo>
                    <a:lnTo>
                      <a:pt x="0" y="313"/>
                    </a:lnTo>
                    <a:lnTo>
                      <a:pt x="196" y="418"/>
                    </a:lnTo>
                    <a:close/>
                  </a:path>
                </a:pathLst>
              </a:custGeom>
              <a:blipFill dpi="0" rotWithShape="0">
                <a:blip cstate="print"/>
                <a:srcRect/>
                <a:tile tx="0" ty="0" sx="100000" sy="100000" flip="none" algn="tl"/>
              </a:blip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016" name="Freeform 1016"/>
              <p:cNvSpPr>
                <a:spLocks/>
              </p:cNvSpPr>
              <p:nvPr/>
            </p:nvSpPr>
            <p:spPr bwMode="auto">
              <a:xfrm>
                <a:off x="2436" y="2547"/>
                <a:ext cx="399" cy="425"/>
              </a:xfrm>
              <a:custGeom>
                <a:avLst/>
                <a:gdLst>
                  <a:gd name="T0" fmla="*/ 200 w 399"/>
                  <a:gd name="T1" fmla="*/ 425 h 425"/>
                  <a:gd name="T2" fmla="*/ 399 w 399"/>
                  <a:gd name="T3" fmla="*/ 319 h 425"/>
                  <a:gd name="T4" fmla="*/ 399 w 399"/>
                  <a:gd name="T5" fmla="*/ 106 h 425"/>
                  <a:gd name="T6" fmla="*/ 200 w 399"/>
                  <a:gd name="T7" fmla="*/ 0 h 425"/>
                  <a:gd name="T8" fmla="*/ 0 w 399"/>
                  <a:gd name="T9" fmla="*/ 106 h 425"/>
                  <a:gd name="T10" fmla="*/ 0 w 399"/>
                  <a:gd name="T11" fmla="*/ 319 h 425"/>
                  <a:gd name="T12" fmla="*/ 200 w 399"/>
                  <a:gd name="T13" fmla="*/ 425 h 425"/>
                  <a:gd name="T14" fmla="*/ 202 w 399"/>
                  <a:gd name="T15" fmla="*/ 418 h 425"/>
                  <a:gd name="T16" fmla="*/ 6 w 399"/>
                  <a:gd name="T17" fmla="*/ 314 h 425"/>
                  <a:gd name="T18" fmla="*/ 7 w 399"/>
                  <a:gd name="T19" fmla="*/ 317 h 425"/>
                  <a:gd name="T20" fmla="*/ 7 w 399"/>
                  <a:gd name="T21" fmla="*/ 108 h 425"/>
                  <a:gd name="T22" fmla="*/ 6 w 399"/>
                  <a:gd name="T23" fmla="*/ 111 h 425"/>
                  <a:gd name="T24" fmla="*/ 202 w 399"/>
                  <a:gd name="T25" fmla="*/ 7 h 425"/>
                  <a:gd name="T26" fmla="*/ 199 w 399"/>
                  <a:gd name="T27" fmla="*/ 7 h 425"/>
                  <a:gd name="T28" fmla="*/ 394 w 399"/>
                  <a:gd name="T29" fmla="*/ 111 h 425"/>
                  <a:gd name="T30" fmla="*/ 392 w 399"/>
                  <a:gd name="T31" fmla="*/ 108 h 425"/>
                  <a:gd name="T32" fmla="*/ 392 w 399"/>
                  <a:gd name="T33" fmla="*/ 317 h 425"/>
                  <a:gd name="T34" fmla="*/ 394 w 399"/>
                  <a:gd name="T35" fmla="*/ 314 h 425"/>
                  <a:gd name="T36" fmla="*/ 199 w 399"/>
                  <a:gd name="T37" fmla="*/ 418 h 425"/>
                  <a:gd name="T38" fmla="*/ 202 w 399"/>
                  <a:gd name="T39" fmla="*/ 418 h 425"/>
                  <a:gd name="T40" fmla="*/ 200 w 399"/>
                  <a:gd name="T41" fmla="*/ 425 h 425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399"/>
                  <a:gd name="T64" fmla="*/ 0 h 425"/>
                  <a:gd name="T65" fmla="*/ 399 w 399"/>
                  <a:gd name="T66" fmla="*/ 425 h 425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399" h="425">
                    <a:moveTo>
                      <a:pt x="200" y="425"/>
                    </a:moveTo>
                    <a:lnTo>
                      <a:pt x="399" y="319"/>
                    </a:lnTo>
                    <a:lnTo>
                      <a:pt x="399" y="106"/>
                    </a:lnTo>
                    <a:lnTo>
                      <a:pt x="200" y="0"/>
                    </a:lnTo>
                    <a:lnTo>
                      <a:pt x="0" y="106"/>
                    </a:lnTo>
                    <a:lnTo>
                      <a:pt x="0" y="319"/>
                    </a:lnTo>
                    <a:lnTo>
                      <a:pt x="200" y="425"/>
                    </a:lnTo>
                    <a:lnTo>
                      <a:pt x="202" y="418"/>
                    </a:lnTo>
                    <a:lnTo>
                      <a:pt x="6" y="314"/>
                    </a:lnTo>
                    <a:lnTo>
                      <a:pt x="7" y="317"/>
                    </a:lnTo>
                    <a:lnTo>
                      <a:pt x="7" y="108"/>
                    </a:lnTo>
                    <a:lnTo>
                      <a:pt x="6" y="111"/>
                    </a:lnTo>
                    <a:lnTo>
                      <a:pt x="202" y="7"/>
                    </a:lnTo>
                    <a:lnTo>
                      <a:pt x="199" y="7"/>
                    </a:lnTo>
                    <a:lnTo>
                      <a:pt x="394" y="111"/>
                    </a:lnTo>
                    <a:lnTo>
                      <a:pt x="392" y="108"/>
                    </a:lnTo>
                    <a:lnTo>
                      <a:pt x="392" y="317"/>
                    </a:lnTo>
                    <a:lnTo>
                      <a:pt x="394" y="314"/>
                    </a:lnTo>
                    <a:lnTo>
                      <a:pt x="199" y="418"/>
                    </a:lnTo>
                    <a:lnTo>
                      <a:pt x="202" y="418"/>
                    </a:lnTo>
                    <a:lnTo>
                      <a:pt x="200" y="425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017" name="Freeform 1017"/>
              <p:cNvSpPr>
                <a:spLocks/>
              </p:cNvSpPr>
              <p:nvPr/>
            </p:nvSpPr>
            <p:spPr bwMode="auto">
              <a:xfrm>
                <a:off x="3028" y="2863"/>
                <a:ext cx="393" cy="419"/>
              </a:xfrm>
              <a:custGeom>
                <a:avLst/>
                <a:gdLst>
                  <a:gd name="T0" fmla="*/ 10 w 393"/>
                  <a:gd name="T1" fmla="*/ 101 h 419"/>
                  <a:gd name="T2" fmla="*/ 37 w 393"/>
                  <a:gd name="T3" fmla="*/ 87 h 419"/>
                  <a:gd name="T4" fmla="*/ 48 w 393"/>
                  <a:gd name="T5" fmla="*/ 80 h 419"/>
                  <a:gd name="T6" fmla="*/ 75 w 393"/>
                  <a:gd name="T7" fmla="*/ 66 h 419"/>
                  <a:gd name="T8" fmla="*/ 85 w 393"/>
                  <a:gd name="T9" fmla="*/ 60 h 419"/>
                  <a:gd name="T10" fmla="*/ 113 w 393"/>
                  <a:gd name="T11" fmla="*/ 46 h 419"/>
                  <a:gd name="T12" fmla="*/ 123 w 393"/>
                  <a:gd name="T13" fmla="*/ 39 h 419"/>
                  <a:gd name="T14" fmla="*/ 150 w 393"/>
                  <a:gd name="T15" fmla="*/ 25 h 419"/>
                  <a:gd name="T16" fmla="*/ 160 w 393"/>
                  <a:gd name="T17" fmla="*/ 19 h 419"/>
                  <a:gd name="T18" fmla="*/ 188 w 393"/>
                  <a:gd name="T19" fmla="*/ 5 h 419"/>
                  <a:gd name="T20" fmla="*/ 200 w 393"/>
                  <a:gd name="T21" fmla="*/ 3 h 419"/>
                  <a:gd name="T22" fmla="*/ 212 w 393"/>
                  <a:gd name="T23" fmla="*/ 8 h 419"/>
                  <a:gd name="T24" fmla="*/ 220 w 393"/>
                  <a:gd name="T25" fmla="*/ 14 h 419"/>
                  <a:gd name="T26" fmla="*/ 232 w 393"/>
                  <a:gd name="T27" fmla="*/ 19 h 419"/>
                  <a:gd name="T28" fmla="*/ 241 w 393"/>
                  <a:gd name="T29" fmla="*/ 25 h 419"/>
                  <a:gd name="T30" fmla="*/ 253 w 393"/>
                  <a:gd name="T31" fmla="*/ 30 h 419"/>
                  <a:gd name="T32" fmla="*/ 263 w 393"/>
                  <a:gd name="T33" fmla="*/ 38 h 419"/>
                  <a:gd name="T34" fmla="*/ 273 w 393"/>
                  <a:gd name="T35" fmla="*/ 41 h 419"/>
                  <a:gd name="T36" fmla="*/ 283 w 393"/>
                  <a:gd name="T37" fmla="*/ 49 h 419"/>
                  <a:gd name="T38" fmla="*/ 294 w 393"/>
                  <a:gd name="T39" fmla="*/ 52 h 419"/>
                  <a:gd name="T40" fmla="*/ 304 w 393"/>
                  <a:gd name="T41" fmla="*/ 60 h 419"/>
                  <a:gd name="T42" fmla="*/ 316 w 393"/>
                  <a:gd name="T43" fmla="*/ 65 h 419"/>
                  <a:gd name="T44" fmla="*/ 324 w 393"/>
                  <a:gd name="T45" fmla="*/ 71 h 419"/>
                  <a:gd name="T46" fmla="*/ 336 w 393"/>
                  <a:gd name="T47" fmla="*/ 76 h 419"/>
                  <a:gd name="T48" fmla="*/ 345 w 393"/>
                  <a:gd name="T49" fmla="*/ 82 h 419"/>
                  <a:gd name="T50" fmla="*/ 357 w 393"/>
                  <a:gd name="T51" fmla="*/ 87 h 419"/>
                  <a:gd name="T52" fmla="*/ 365 w 393"/>
                  <a:gd name="T53" fmla="*/ 93 h 419"/>
                  <a:gd name="T54" fmla="*/ 377 w 393"/>
                  <a:gd name="T55" fmla="*/ 98 h 419"/>
                  <a:gd name="T56" fmla="*/ 386 w 393"/>
                  <a:gd name="T57" fmla="*/ 104 h 419"/>
                  <a:gd name="T58" fmla="*/ 383 w 393"/>
                  <a:gd name="T59" fmla="*/ 320 h 419"/>
                  <a:gd name="T60" fmla="*/ 372 w 393"/>
                  <a:gd name="T61" fmla="*/ 326 h 419"/>
                  <a:gd name="T62" fmla="*/ 338 w 393"/>
                  <a:gd name="T63" fmla="*/ 344 h 419"/>
                  <a:gd name="T64" fmla="*/ 328 w 393"/>
                  <a:gd name="T65" fmla="*/ 350 h 419"/>
                  <a:gd name="T66" fmla="*/ 294 w 393"/>
                  <a:gd name="T67" fmla="*/ 367 h 419"/>
                  <a:gd name="T68" fmla="*/ 283 w 393"/>
                  <a:gd name="T69" fmla="*/ 374 h 419"/>
                  <a:gd name="T70" fmla="*/ 263 w 393"/>
                  <a:gd name="T71" fmla="*/ 383 h 419"/>
                  <a:gd name="T72" fmla="*/ 242 w 393"/>
                  <a:gd name="T73" fmla="*/ 396 h 419"/>
                  <a:gd name="T74" fmla="*/ 222 w 393"/>
                  <a:gd name="T75" fmla="*/ 405 h 419"/>
                  <a:gd name="T76" fmla="*/ 205 w 393"/>
                  <a:gd name="T77" fmla="*/ 416 h 419"/>
                  <a:gd name="T78" fmla="*/ 189 w 393"/>
                  <a:gd name="T79" fmla="*/ 418 h 419"/>
                  <a:gd name="T80" fmla="*/ 181 w 393"/>
                  <a:gd name="T81" fmla="*/ 412 h 419"/>
                  <a:gd name="T82" fmla="*/ 169 w 393"/>
                  <a:gd name="T83" fmla="*/ 407 h 419"/>
                  <a:gd name="T84" fmla="*/ 160 w 393"/>
                  <a:gd name="T85" fmla="*/ 401 h 419"/>
                  <a:gd name="T86" fmla="*/ 148 w 393"/>
                  <a:gd name="T87" fmla="*/ 396 h 419"/>
                  <a:gd name="T88" fmla="*/ 140 w 393"/>
                  <a:gd name="T89" fmla="*/ 389 h 419"/>
                  <a:gd name="T90" fmla="*/ 128 w 393"/>
                  <a:gd name="T91" fmla="*/ 385 h 419"/>
                  <a:gd name="T92" fmla="*/ 119 w 393"/>
                  <a:gd name="T93" fmla="*/ 378 h 419"/>
                  <a:gd name="T94" fmla="*/ 107 w 393"/>
                  <a:gd name="T95" fmla="*/ 374 h 419"/>
                  <a:gd name="T96" fmla="*/ 99 w 393"/>
                  <a:gd name="T97" fmla="*/ 367 h 419"/>
                  <a:gd name="T98" fmla="*/ 87 w 393"/>
                  <a:gd name="T99" fmla="*/ 363 h 419"/>
                  <a:gd name="T100" fmla="*/ 78 w 393"/>
                  <a:gd name="T101" fmla="*/ 356 h 419"/>
                  <a:gd name="T102" fmla="*/ 66 w 393"/>
                  <a:gd name="T103" fmla="*/ 352 h 419"/>
                  <a:gd name="T104" fmla="*/ 58 w 393"/>
                  <a:gd name="T105" fmla="*/ 345 h 419"/>
                  <a:gd name="T106" fmla="*/ 46 w 393"/>
                  <a:gd name="T107" fmla="*/ 341 h 419"/>
                  <a:gd name="T108" fmla="*/ 37 w 393"/>
                  <a:gd name="T109" fmla="*/ 334 h 419"/>
                  <a:gd name="T110" fmla="*/ 25 w 393"/>
                  <a:gd name="T111" fmla="*/ 330 h 419"/>
                  <a:gd name="T112" fmla="*/ 17 w 393"/>
                  <a:gd name="T113" fmla="*/ 323 h 419"/>
                  <a:gd name="T114" fmla="*/ 5 w 393"/>
                  <a:gd name="T115" fmla="*/ 319 h 419"/>
                  <a:gd name="T116" fmla="*/ 0 w 393"/>
                  <a:gd name="T117" fmla="*/ 106 h 419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w 393"/>
                  <a:gd name="T178" fmla="*/ 0 h 419"/>
                  <a:gd name="T179" fmla="*/ 393 w 393"/>
                  <a:gd name="T180" fmla="*/ 419 h 419"/>
                </a:gdLst>
                <a:ahLst/>
                <a:cxnLst>
                  <a:cxn ang="T118">
                    <a:pos x="T0" y="T1"/>
                  </a:cxn>
                  <a:cxn ang="T119">
                    <a:pos x="T2" y="T3"/>
                  </a:cxn>
                  <a:cxn ang="T120">
                    <a:pos x="T4" y="T5"/>
                  </a:cxn>
                  <a:cxn ang="T121">
                    <a:pos x="T6" y="T7"/>
                  </a:cxn>
                  <a:cxn ang="T122">
                    <a:pos x="T8" y="T9"/>
                  </a:cxn>
                  <a:cxn ang="T123">
                    <a:pos x="T10" y="T11"/>
                  </a:cxn>
                  <a:cxn ang="T124">
                    <a:pos x="T12" y="T13"/>
                  </a:cxn>
                  <a:cxn ang="T125">
                    <a:pos x="T14" y="T15"/>
                  </a:cxn>
                  <a:cxn ang="T126">
                    <a:pos x="T16" y="T17"/>
                  </a:cxn>
                  <a:cxn ang="T127">
                    <a:pos x="T18" y="T19"/>
                  </a:cxn>
                  <a:cxn ang="T128">
                    <a:pos x="T20" y="T21"/>
                  </a:cxn>
                  <a:cxn ang="T129">
                    <a:pos x="T22" y="T23"/>
                  </a:cxn>
                  <a:cxn ang="T130">
                    <a:pos x="T24" y="T25"/>
                  </a:cxn>
                  <a:cxn ang="T131">
                    <a:pos x="T26" y="T27"/>
                  </a:cxn>
                  <a:cxn ang="T132">
                    <a:pos x="T28" y="T29"/>
                  </a:cxn>
                  <a:cxn ang="T133">
                    <a:pos x="T30" y="T31"/>
                  </a:cxn>
                  <a:cxn ang="T134">
                    <a:pos x="T32" y="T33"/>
                  </a:cxn>
                  <a:cxn ang="T135">
                    <a:pos x="T34" y="T35"/>
                  </a:cxn>
                  <a:cxn ang="T136">
                    <a:pos x="T36" y="T37"/>
                  </a:cxn>
                  <a:cxn ang="T137">
                    <a:pos x="T38" y="T39"/>
                  </a:cxn>
                  <a:cxn ang="T138">
                    <a:pos x="T40" y="T41"/>
                  </a:cxn>
                  <a:cxn ang="T139">
                    <a:pos x="T42" y="T43"/>
                  </a:cxn>
                  <a:cxn ang="T140">
                    <a:pos x="T44" y="T45"/>
                  </a:cxn>
                  <a:cxn ang="T141">
                    <a:pos x="T46" y="T47"/>
                  </a:cxn>
                  <a:cxn ang="T142">
                    <a:pos x="T48" y="T49"/>
                  </a:cxn>
                  <a:cxn ang="T143">
                    <a:pos x="T50" y="T51"/>
                  </a:cxn>
                  <a:cxn ang="T144">
                    <a:pos x="T52" y="T53"/>
                  </a:cxn>
                  <a:cxn ang="T145">
                    <a:pos x="T54" y="T55"/>
                  </a:cxn>
                  <a:cxn ang="T146">
                    <a:pos x="T56" y="T57"/>
                  </a:cxn>
                  <a:cxn ang="T147">
                    <a:pos x="T58" y="T59"/>
                  </a:cxn>
                  <a:cxn ang="T148">
                    <a:pos x="T60" y="T61"/>
                  </a:cxn>
                  <a:cxn ang="T149">
                    <a:pos x="T62" y="T63"/>
                  </a:cxn>
                  <a:cxn ang="T150">
                    <a:pos x="T64" y="T65"/>
                  </a:cxn>
                  <a:cxn ang="T151">
                    <a:pos x="T66" y="T67"/>
                  </a:cxn>
                  <a:cxn ang="T152">
                    <a:pos x="T68" y="T69"/>
                  </a:cxn>
                  <a:cxn ang="T153">
                    <a:pos x="T70" y="T71"/>
                  </a:cxn>
                  <a:cxn ang="T154">
                    <a:pos x="T72" y="T73"/>
                  </a:cxn>
                  <a:cxn ang="T155">
                    <a:pos x="T74" y="T75"/>
                  </a:cxn>
                  <a:cxn ang="T156">
                    <a:pos x="T76" y="T77"/>
                  </a:cxn>
                  <a:cxn ang="T157">
                    <a:pos x="T78" y="T79"/>
                  </a:cxn>
                  <a:cxn ang="T158">
                    <a:pos x="T80" y="T81"/>
                  </a:cxn>
                  <a:cxn ang="T159">
                    <a:pos x="T82" y="T83"/>
                  </a:cxn>
                  <a:cxn ang="T160">
                    <a:pos x="T84" y="T85"/>
                  </a:cxn>
                  <a:cxn ang="T161">
                    <a:pos x="T86" y="T87"/>
                  </a:cxn>
                  <a:cxn ang="T162">
                    <a:pos x="T88" y="T89"/>
                  </a:cxn>
                  <a:cxn ang="T163">
                    <a:pos x="T90" y="T91"/>
                  </a:cxn>
                  <a:cxn ang="T164">
                    <a:pos x="T92" y="T93"/>
                  </a:cxn>
                  <a:cxn ang="T165">
                    <a:pos x="T94" y="T95"/>
                  </a:cxn>
                  <a:cxn ang="T166">
                    <a:pos x="T96" y="T97"/>
                  </a:cxn>
                  <a:cxn ang="T167">
                    <a:pos x="T98" y="T99"/>
                  </a:cxn>
                  <a:cxn ang="T168">
                    <a:pos x="T100" y="T101"/>
                  </a:cxn>
                  <a:cxn ang="T169">
                    <a:pos x="T102" y="T103"/>
                  </a:cxn>
                  <a:cxn ang="T170">
                    <a:pos x="T104" y="T105"/>
                  </a:cxn>
                  <a:cxn ang="T171">
                    <a:pos x="T106" y="T107"/>
                  </a:cxn>
                  <a:cxn ang="T172">
                    <a:pos x="T108" y="T109"/>
                  </a:cxn>
                  <a:cxn ang="T173">
                    <a:pos x="T110" y="T111"/>
                  </a:cxn>
                  <a:cxn ang="T174">
                    <a:pos x="T112" y="T113"/>
                  </a:cxn>
                  <a:cxn ang="T175">
                    <a:pos x="T114" y="T115"/>
                  </a:cxn>
                  <a:cxn ang="T176">
                    <a:pos x="T116" y="T117"/>
                  </a:cxn>
                </a:cxnLst>
                <a:rect l="T177" t="T178" r="T179" b="T180"/>
                <a:pathLst>
                  <a:path w="393" h="419">
                    <a:moveTo>
                      <a:pt x="0" y="106"/>
                    </a:moveTo>
                    <a:lnTo>
                      <a:pt x="7" y="104"/>
                    </a:lnTo>
                    <a:lnTo>
                      <a:pt x="7" y="102"/>
                    </a:lnTo>
                    <a:lnTo>
                      <a:pt x="10" y="102"/>
                    </a:lnTo>
                    <a:lnTo>
                      <a:pt x="10" y="101"/>
                    </a:lnTo>
                    <a:lnTo>
                      <a:pt x="20" y="96"/>
                    </a:lnTo>
                    <a:lnTo>
                      <a:pt x="20" y="95"/>
                    </a:lnTo>
                    <a:lnTo>
                      <a:pt x="27" y="93"/>
                    </a:lnTo>
                    <a:lnTo>
                      <a:pt x="27" y="91"/>
                    </a:lnTo>
                    <a:lnTo>
                      <a:pt x="37" y="87"/>
                    </a:lnTo>
                    <a:lnTo>
                      <a:pt x="37" y="85"/>
                    </a:lnTo>
                    <a:lnTo>
                      <a:pt x="44" y="83"/>
                    </a:lnTo>
                    <a:lnTo>
                      <a:pt x="44" y="82"/>
                    </a:lnTo>
                    <a:lnTo>
                      <a:pt x="48" y="82"/>
                    </a:lnTo>
                    <a:lnTo>
                      <a:pt x="48" y="80"/>
                    </a:lnTo>
                    <a:lnTo>
                      <a:pt x="58" y="76"/>
                    </a:lnTo>
                    <a:lnTo>
                      <a:pt x="58" y="74"/>
                    </a:lnTo>
                    <a:lnTo>
                      <a:pt x="65" y="72"/>
                    </a:lnTo>
                    <a:lnTo>
                      <a:pt x="65" y="71"/>
                    </a:lnTo>
                    <a:lnTo>
                      <a:pt x="75" y="66"/>
                    </a:lnTo>
                    <a:lnTo>
                      <a:pt x="75" y="65"/>
                    </a:lnTo>
                    <a:lnTo>
                      <a:pt x="82" y="63"/>
                    </a:lnTo>
                    <a:lnTo>
                      <a:pt x="82" y="61"/>
                    </a:lnTo>
                    <a:lnTo>
                      <a:pt x="85" y="61"/>
                    </a:lnTo>
                    <a:lnTo>
                      <a:pt x="85" y="60"/>
                    </a:lnTo>
                    <a:lnTo>
                      <a:pt x="95" y="55"/>
                    </a:lnTo>
                    <a:lnTo>
                      <a:pt x="95" y="53"/>
                    </a:lnTo>
                    <a:lnTo>
                      <a:pt x="102" y="52"/>
                    </a:lnTo>
                    <a:lnTo>
                      <a:pt x="102" y="50"/>
                    </a:lnTo>
                    <a:lnTo>
                      <a:pt x="113" y="46"/>
                    </a:lnTo>
                    <a:lnTo>
                      <a:pt x="113" y="44"/>
                    </a:lnTo>
                    <a:lnTo>
                      <a:pt x="119" y="42"/>
                    </a:lnTo>
                    <a:lnTo>
                      <a:pt x="119" y="41"/>
                    </a:lnTo>
                    <a:lnTo>
                      <a:pt x="123" y="41"/>
                    </a:lnTo>
                    <a:lnTo>
                      <a:pt x="123" y="39"/>
                    </a:lnTo>
                    <a:lnTo>
                      <a:pt x="133" y="35"/>
                    </a:lnTo>
                    <a:lnTo>
                      <a:pt x="133" y="33"/>
                    </a:lnTo>
                    <a:lnTo>
                      <a:pt x="140" y="31"/>
                    </a:lnTo>
                    <a:lnTo>
                      <a:pt x="140" y="30"/>
                    </a:lnTo>
                    <a:lnTo>
                      <a:pt x="150" y="25"/>
                    </a:lnTo>
                    <a:lnTo>
                      <a:pt x="150" y="24"/>
                    </a:lnTo>
                    <a:lnTo>
                      <a:pt x="157" y="22"/>
                    </a:lnTo>
                    <a:lnTo>
                      <a:pt x="157" y="20"/>
                    </a:lnTo>
                    <a:lnTo>
                      <a:pt x="160" y="20"/>
                    </a:lnTo>
                    <a:lnTo>
                      <a:pt x="160" y="19"/>
                    </a:lnTo>
                    <a:lnTo>
                      <a:pt x="171" y="14"/>
                    </a:lnTo>
                    <a:lnTo>
                      <a:pt x="171" y="12"/>
                    </a:lnTo>
                    <a:lnTo>
                      <a:pt x="177" y="11"/>
                    </a:lnTo>
                    <a:lnTo>
                      <a:pt x="177" y="9"/>
                    </a:lnTo>
                    <a:lnTo>
                      <a:pt x="188" y="5"/>
                    </a:lnTo>
                    <a:lnTo>
                      <a:pt x="188" y="3"/>
                    </a:lnTo>
                    <a:lnTo>
                      <a:pt x="195" y="1"/>
                    </a:lnTo>
                    <a:lnTo>
                      <a:pt x="195" y="0"/>
                    </a:lnTo>
                    <a:lnTo>
                      <a:pt x="200" y="1"/>
                    </a:lnTo>
                    <a:lnTo>
                      <a:pt x="200" y="3"/>
                    </a:lnTo>
                    <a:lnTo>
                      <a:pt x="203" y="3"/>
                    </a:lnTo>
                    <a:lnTo>
                      <a:pt x="205" y="6"/>
                    </a:lnTo>
                    <a:lnTo>
                      <a:pt x="208" y="6"/>
                    </a:lnTo>
                    <a:lnTo>
                      <a:pt x="208" y="8"/>
                    </a:lnTo>
                    <a:lnTo>
                      <a:pt x="212" y="8"/>
                    </a:lnTo>
                    <a:lnTo>
                      <a:pt x="213" y="11"/>
                    </a:lnTo>
                    <a:lnTo>
                      <a:pt x="217" y="11"/>
                    </a:lnTo>
                    <a:lnTo>
                      <a:pt x="217" y="12"/>
                    </a:lnTo>
                    <a:lnTo>
                      <a:pt x="220" y="12"/>
                    </a:lnTo>
                    <a:lnTo>
                      <a:pt x="220" y="14"/>
                    </a:lnTo>
                    <a:lnTo>
                      <a:pt x="224" y="14"/>
                    </a:lnTo>
                    <a:lnTo>
                      <a:pt x="225" y="17"/>
                    </a:lnTo>
                    <a:lnTo>
                      <a:pt x="229" y="17"/>
                    </a:lnTo>
                    <a:lnTo>
                      <a:pt x="229" y="19"/>
                    </a:lnTo>
                    <a:lnTo>
                      <a:pt x="232" y="19"/>
                    </a:lnTo>
                    <a:lnTo>
                      <a:pt x="234" y="22"/>
                    </a:lnTo>
                    <a:lnTo>
                      <a:pt x="237" y="22"/>
                    </a:lnTo>
                    <a:lnTo>
                      <a:pt x="237" y="24"/>
                    </a:lnTo>
                    <a:lnTo>
                      <a:pt x="241" y="24"/>
                    </a:lnTo>
                    <a:lnTo>
                      <a:pt x="241" y="25"/>
                    </a:lnTo>
                    <a:lnTo>
                      <a:pt x="244" y="25"/>
                    </a:lnTo>
                    <a:lnTo>
                      <a:pt x="246" y="28"/>
                    </a:lnTo>
                    <a:lnTo>
                      <a:pt x="249" y="28"/>
                    </a:lnTo>
                    <a:lnTo>
                      <a:pt x="249" y="30"/>
                    </a:lnTo>
                    <a:lnTo>
                      <a:pt x="253" y="30"/>
                    </a:lnTo>
                    <a:lnTo>
                      <a:pt x="254" y="33"/>
                    </a:lnTo>
                    <a:lnTo>
                      <a:pt x="258" y="33"/>
                    </a:lnTo>
                    <a:lnTo>
                      <a:pt x="258" y="35"/>
                    </a:lnTo>
                    <a:lnTo>
                      <a:pt x="261" y="35"/>
                    </a:lnTo>
                    <a:lnTo>
                      <a:pt x="263" y="38"/>
                    </a:lnTo>
                    <a:lnTo>
                      <a:pt x="266" y="38"/>
                    </a:lnTo>
                    <a:lnTo>
                      <a:pt x="266" y="39"/>
                    </a:lnTo>
                    <a:lnTo>
                      <a:pt x="270" y="39"/>
                    </a:lnTo>
                    <a:lnTo>
                      <a:pt x="270" y="41"/>
                    </a:lnTo>
                    <a:lnTo>
                      <a:pt x="273" y="41"/>
                    </a:lnTo>
                    <a:lnTo>
                      <a:pt x="275" y="44"/>
                    </a:lnTo>
                    <a:lnTo>
                      <a:pt x="278" y="44"/>
                    </a:lnTo>
                    <a:lnTo>
                      <a:pt x="278" y="46"/>
                    </a:lnTo>
                    <a:lnTo>
                      <a:pt x="282" y="46"/>
                    </a:lnTo>
                    <a:lnTo>
                      <a:pt x="283" y="49"/>
                    </a:lnTo>
                    <a:lnTo>
                      <a:pt x="287" y="49"/>
                    </a:lnTo>
                    <a:lnTo>
                      <a:pt x="287" y="50"/>
                    </a:lnTo>
                    <a:lnTo>
                      <a:pt x="290" y="50"/>
                    </a:lnTo>
                    <a:lnTo>
                      <a:pt x="290" y="52"/>
                    </a:lnTo>
                    <a:lnTo>
                      <a:pt x="294" y="52"/>
                    </a:lnTo>
                    <a:lnTo>
                      <a:pt x="295" y="55"/>
                    </a:lnTo>
                    <a:lnTo>
                      <a:pt x="299" y="55"/>
                    </a:lnTo>
                    <a:lnTo>
                      <a:pt x="299" y="57"/>
                    </a:lnTo>
                    <a:lnTo>
                      <a:pt x="302" y="57"/>
                    </a:lnTo>
                    <a:lnTo>
                      <a:pt x="304" y="60"/>
                    </a:lnTo>
                    <a:lnTo>
                      <a:pt x="307" y="60"/>
                    </a:lnTo>
                    <a:lnTo>
                      <a:pt x="307" y="61"/>
                    </a:lnTo>
                    <a:lnTo>
                      <a:pt x="311" y="61"/>
                    </a:lnTo>
                    <a:lnTo>
                      <a:pt x="312" y="65"/>
                    </a:lnTo>
                    <a:lnTo>
                      <a:pt x="316" y="65"/>
                    </a:lnTo>
                    <a:lnTo>
                      <a:pt x="316" y="66"/>
                    </a:lnTo>
                    <a:lnTo>
                      <a:pt x="319" y="66"/>
                    </a:lnTo>
                    <a:lnTo>
                      <a:pt x="319" y="68"/>
                    </a:lnTo>
                    <a:lnTo>
                      <a:pt x="323" y="68"/>
                    </a:lnTo>
                    <a:lnTo>
                      <a:pt x="324" y="71"/>
                    </a:lnTo>
                    <a:lnTo>
                      <a:pt x="328" y="71"/>
                    </a:lnTo>
                    <a:lnTo>
                      <a:pt x="328" y="72"/>
                    </a:lnTo>
                    <a:lnTo>
                      <a:pt x="331" y="72"/>
                    </a:lnTo>
                    <a:lnTo>
                      <a:pt x="333" y="76"/>
                    </a:lnTo>
                    <a:lnTo>
                      <a:pt x="336" y="76"/>
                    </a:lnTo>
                    <a:lnTo>
                      <a:pt x="336" y="77"/>
                    </a:lnTo>
                    <a:lnTo>
                      <a:pt x="340" y="77"/>
                    </a:lnTo>
                    <a:lnTo>
                      <a:pt x="340" y="79"/>
                    </a:lnTo>
                    <a:lnTo>
                      <a:pt x="343" y="79"/>
                    </a:lnTo>
                    <a:lnTo>
                      <a:pt x="345" y="82"/>
                    </a:lnTo>
                    <a:lnTo>
                      <a:pt x="348" y="82"/>
                    </a:lnTo>
                    <a:lnTo>
                      <a:pt x="348" y="83"/>
                    </a:lnTo>
                    <a:lnTo>
                      <a:pt x="352" y="83"/>
                    </a:lnTo>
                    <a:lnTo>
                      <a:pt x="353" y="87"/>
                    </a:lnTo>
                    <a:lnTo>
                      <a:pt x="357" y="87"/>
                    </a:lnTo>
                    <a:lnTo>
                      <a:pt x="357" y="88"/>
                    </a:lnTo>
                    <a:lnTo>
                      <a:pt x="360" y="88"/>
                    </a:lnTo>
                    <a:lnTo>
                      <a:pt x="362" y="91"/>
                    </a:lnTo>
                    <a:lnTo>
                      <a:pt x="365" y="91"/>
                    </a:lnTo>
                    <a:lnTo>
                      <a:pt x="365" y="93"/>
                    </a:lnTo>
                    <a:lnTo>
                      <a:pt x="369" y="93"/>
                    </a:lnTo>
                    <a:lnTo>
                      <a:pt x="369" y="95"/>
                    </a:lnTo>
                    <a:lnTo>
                      <a:pt x="372" y="95"/>
                    </a:lnTo>
                    <a:lnTo>
                      <a:pt x="374" y="98"/>
                    </a:lnTo>
                    <a:lnTo>
                      <a:pt x="377" y="98"/>
                    </a:lnTo>
                    <a:lnTo>
                      <a:pt x="377" y="99"/>
                    </a:lnTo>
                    <a:lnTo>
                      <a:pt x="381" y="99"/>
                    </a:lnTo>
                    <a:lnTo>
                      <a:pt x="383" y="102"/>
                    </a:lnTo>
                    <a:lnTo>
                      <a:pt x="386" y="102"/>
                    </a:lnTo>
                    <a:lnTo>
                      <a:pt x="386" y="104"/>
                    </a:lnTo>
                    <a:lnTo>
                      <a:pt x="389" y="104"/>
                    </a:lnTo>
                    <a:lnTo>
                      <a:pt x="389" y="106"/>
                    </a:lnTo>
                    <a:lnTo>
                      <a:pt x="393" y="106"/>
                    </a:lnTo>
                    <a:lnTo>
                      <a:pt x="393" y="315"/>
                    </a:lnTo>
                    <a:lnTo>
                      <a:pt x="383" y="320"/>
                    </a:lnTo>
                    <a:lnTo>
                      <a:pt x="383" y="322"/>
                    </a:lnTo>
                    <a:lnTo>
                      <a:pt x="376" y="323"/>
                    </a:lnTo>
                    <a:lnTo>
                      <a:pt x="376" y="325"/>
                    </a:lnTo>
                    <a:lnTo>
                      <a:pt x="372" y="325"/>
                    </a:lnTo>
                    <a:lnTo>
                      <a:pt x="372" y="326"/>
                    </a:lnTo>
                    <a:lnTo>
                      <a:pt x="359" y="333"/>
                    </a:lnTo>
                    <a:lnTo>
                      <a:pt x="359" y="334"/>
                    </a:lnTo>
                    <a:lnTo>
                      <a:pt x="352" y="336"/>
                    </a:lnTo>
                    <a:lnTo>
                      <a:pt x="352" y="337"/>
                    </a:lnTo>
                    <a:lnTo>
                      <a:pt x="338" y="344"/>
                    </a:lnTo>
                    <a:lnTo>
                      <a:pt x="338" y="345"/>
                    </a:lnTo>
                    <a:lnTo>
                      <a:pt x="331" y="347"/>
                    </a:lnTo>
                    <a:lnTo>
                      <a:pt x="331" y="348"/>
                    </a:lnTo>
                    <a:lnTo>
                      <a:pt x="328" y="348"/>
                    </a:lnTo>
                    <a:lnTo>
                      <a:pt x="328" y="350"/>
                    </a:lnTo>
                    <a:lnTo>
                      <a:pt x="314" y="356"/>
                    </a:lnTo>
                    <a:lnTo>
                      <a:pt x="314" y="358"/>
                    </a:lnTo>
                    <a:lnTo>
                      <a:pt x="307" y="360"/>
                    </a:lnTo>
                    <a:lnTo>
                      <a:pt x="307" y="361"/>
                    </a:lnTo>
                    <a:lnTo>
                      <a:pt x="294" y="367"/>
                    </a:lnTo>
                    <a:lnTo>
                      <a:pt x="294" y="369"/>
                    </a:lnTo>
                    <a:lnTo>
                      <a:pt x="287" y="371"/>
                    </a:lnTo>
                    <a:lnTo>
                      <a:pt x="287" y="372"/>
                    </a:lnTo>
                    <a:lnTo>
                      <a:pt x="283" y="372"/>
                    </a:lnTo>
                    <a:lnTo>
                      <a:pt x="283" y="374"/>
                    </a:lnTo>
                    <a:lnTo>
                      <a:pt x="273" y="378"/>
                    </a:lnTo>
                    <a:lnTo>
                      <a:pt x="273" y="380"/>
                    </a:lnTo>
                    <a:lnTo>
                      <a:pt x="266" y="382"/>
                    </a:lnTo>
                    <a:lnTo>
                      <a:pt x="266" y="383"/>
                    </a:lnTo>
                    <a:lnTo>
                      <a:pt x="263" y="383"/>
                    </a:lnTo>
                    <a:lnTo>
                      <a:pt x="263" y="385"/>
                    </a:lnTo>
                    <a:lnTo>
                      <a:pt x="249" y="391"/>
                    </a:lnTo>
                    <a:lnTo>
                      <a:pt x="249" y="393"/>
                    </a:lnTo>
                    <a:lnTo>
                      <a:pt x="242" y="394"/>
                    </a:lnTo>
                    <a:lnTo>
                      <a:pt x="242" y="396"/>
                    </a:lnTo>
                    <a:lnTo>
                      <a:pt x="239" y="396"/>
                    </a:lnTo>
                    <a:lnTo>
                      <a:pt x="239" y="397"/>
                    </a:lnTo>
                    <a:lnTo>
                      <a:pt x="229" y="402"/>
                    </a:lnTo>
                    <a:lnTo>
                      <a:pt x="229" y="404"/>
                    </a:lnTo>
                    <a:lnTo>
                      <a:pt x="222" y="405"/>
                    </a:lnTo>
                    <a:lnTo>
                      <a:pt x="222" y="407"/>
                    </a:lnTo>
                    <a:lnTo>
                      <a:pt x="218" y="407"/>
                    </a:lnTo>
                    <a:lnTo>
                      <a:pt x="218" y="408"/>
                    </a:lnTo>
                    <a:lnTo>
                      <a:pt x="205" y="415"/>
                    </a:lnTo>
                    <a:lnTo>
                      <a:pt x="205" y="416"/>
                    </a:lnTo>
                    <a:lnTo>
                      <a:pt x="198" y="418"/>
                    </a:lnTo>
                    <a:lnTo>
                      <a:pt x="198" y="419"/>
                    </a:lnTo>
                    <a:lnTo>
                      <a:pt x="193" y="419"/>
                    </a:lnTo>
                    <a:lnTo>
                      <a:pt x="193" y="418"/>
                    </a:lnTo>
                    <a:lnTo>
                      <a:pt x="189" y="418"/>
                    </a:lnTo>
                    <a:lnTo>
                      <a:pt x="189" y="416"/>
                    </a:lnTo>
                    <a:lnTo>
                      <a:pt x="186" y="416"/>
                    </a:lnTo>
                    <a:lnTo>
                      <a:pt x="184" y="413"/>
                    </a:lnTo>
                    <a:lnTo>
                      <a:pt x="181" y="413"/>
                    </a:lnTo>
                    <a:lnTo>
                      <a:pt x="181" y="412"/>
                    </a:lnTo>
                    <a:lnTo>
                      <a:pt x="177" y="412"/>
                    </a:lnTo>
                    <a:lnTo>
                      <a:pt x="177" y="410"/>
                    </a:lnTo>
                    <a:lnTo>
                      <a:pt x="174" y="410"/>
                    </a:lnTo>
                    <a:lnTo>
                      <a:pt x="172" y="407"/>
                    </a:lnTo>
                    <a:lnTo>
                      <a:pt x="169" y="407"/>
                    </a:lnTo>
                    <a:lnTo>
                      <a:pt x="169" y="405"/>
                    </a:lnTo>
                    <a:lnTo>
                      <a:pt x="165" y="405"/>
                    </a:lnTo>
                    <a:lnTo>
                      <a:pt x="164" y="402"/>
                    </a:lnTo>
                    <a:lnTo>
                      <a:pt x="160" y="402"/>
                    </a:lnTo>
                    <a:lnTo>
                      <a:pt x="160" y="401"/>
                    </a:lnTo>
                    <a:lnTo>
                      <a:pt x="157" y="401"/>
                    </a:lnTo>
                    <a:lnTo>
                      <a:pt x="157" y="399"/>
                    </a:lnTo>
                    <a:lnTo>
                      <a:pt x="154" y="399"/>
                    </a:lnTo>
                    <a:lnTo>
                      <a:pt x="152" y="396"/>
                    </a:lnTo>
                    <a:lnTo>
                      <a:pt x="148" y="396"/>
                    </a:lnTo>
                    <a:lnTo>
                      <a:pt x="148" y="394"/>
                    </a:lnTo>
                    <a:lnTo>
                      <a:pt x="145" y="394"/>
                    </a:lnTo>
                    <a:lnTo>
                      <a:pt x="143" y="391"/>
                    </a:lnTo>
                    <a:lnTo>
                      <a:pt x="140" y="391"/>
                    </a:lnTo>
                    <a:lnTo>
                      <a:pt x="140" y="389"/>
                    </a:lnTo>
                    <a:lnTo>
                      <a:pt x="136" y="389"/>
                    </a:lnTo>
                    <a:lnTo>
                      <a:pt x="136" y="388"/>
                    </a:lnTo>
                    <a:lnTo>
                      <a:pt x="133" y="388"/>
                    </a:lnTo>
                    <a:lnTo>
                      <a:pt x="131" y="385"/>
                    </a:lnTo>
                    <a:lnTo>
                      <a:pt x="128" y="385"/>
                    </a:lnTo>
                    <a:lnTo>
                      <a:pt x="128" y="383"/>
                    </a:lnTo>
                    <a:lnTo>
                      <a:pt x="124" y="383"/>
                    </a:lnTo>
                    <a:lnTo>
                      <a:pt x="123" y="380"/>
                    </a:lnTo>
                    <a:lnTo>
                      <a:pt x="119" y="380"/>
                    </a:lnTo>
                    <a:lnTo>
                      <a:pt x="119" y="378"/>
                    </a:lnTo>
                    <a:lnTo>
                      <a:pt x="116" y="378"/>
                    </a:lnTo>
                    <a:lnTo>
                      <a:pt x="116" y="377"/>
                    </a:lnTo>
                    <a:lnTo>
                      <a:pt x="113" y="377"/>
                    </a:lnTo>
                    <a:lnTo>
                      <a:pt x="111" y="374"/>
                    </a:lnTo>
                    <a:lnTo>
                      <a:pt x="107" y="374"/>
                    </a:lnTo>
                    <a:lnTo>
                      <a:pt x="107" y="372"/>
                    </a:lnTo>
                    <a:lnTo>
                      <a:pt x="104" y="372"/>
                    </a:lnTo>
                    <a:lnTo>
                      <a:pt x="102" y="369"/>
                    </a:lnTo>
                    <a:lnTo>
                      <a:pt x="99" y="369"/>
                    </a:lnTo>
                    <a:lnTo>
                      <a:pt x="99" y="367"/>
                    </a:lnTo>
                    <a:lnTo>
                      <a:pt x="95" y="367"/>
                    </a:lnTo>
                    <a:lnTo>
                      <a:pt x="95" y="366"/>
                    </a:lnTo>
                    <a:lnTo>
                      <a:pt x="92" y="366"/>
                    </a:lnTo>
                    <a:lnTo>
                      <a:pt x="90" y="363"/>
                    </a:lnTo>
                    <a:lnTo>
                      <a:pt x="87" y="363"/>
                    </a:lnTo>
                    <a:lnTo>
                      <a:pt x="87" y="361"/>
                    </a:lnTo>
                    <a:lnTo>
                      <a:pt x="83" y="361"/>
                    </a:lnTo>
                    <a:lnTo>
                      <a:pt x="82" y="358"/>
                    </a:lnTo>
                    <a:lnTo>
                      <a:pt x="78" y="358"/>
                    </a:lnTo>
                    <a:lnTo>
                      <a:pt x="78" y="356"/>
                    </a:lnTo>
                    <a:lnTo>
                      <a:pt x="75" y="356"/>
                    </a:lnTo>
                    <a:lnTo>
                      <a:pt x="75" y="355"/>
                    </a:lnTo>
                    <a:lnTo>
                      <a:pt x="72" y="355"/>
                    </a:lnTo>
                    <a:lnTo>
                      <a:pt x="70" y="352"/>
                    </a:lnTo>
                    <a:lnTo>
                      <a:pt x="66" y="352"/>
                    </a:lnTo>
                    <a:lnTo>
                      <a:pt x="66" y="350"/>
                    </a:lnTo>
                    <a:lnTo>
                      <a:pt x="63" y="350"/>
                    </a:lnTo>
                    <a:lnTo>
                      <a:pt x="61" y="347"/>
                    </a:lnTo>
                    <a:lnTo>
                      <a:pt x="58" y="347"/>
                    </a:lnTo>
                    <a:lnTo>
                      <a:pt x="58" y="345"/>
                    </a:lnTo>
                    <a:lnTo>
                      <a:pt x="54" y="345"/>
                    </a:lnTo>
                    <a:lnTo>
                      <a:pt x="54" y="344"/>
                    </a:lnTo>
                    <a:lnTo>
                      <a:pt x="51" y="344"/>
                    </a:lnTo>
                    <a:lnTo>
                      <a:pt x="49" y="341"/>
                    </a:lnTo>
                    <a:lnTo>
                      <a:pt x="46" y="341"/>
                    </a:lnTo>
                    <a:lnTo>
                      <a:pt x="46" y="339"/>
                    </a:lnTo>
                    <a:lnTo>
                      <a:pt x="42" y="339"/>
                    </a:lnTo>
                    <a:lnTo>
                      <a:pt x="41" y="336"/>
                    </a:lnTo>
                    <a:lnTo>
                      <a:pt x="37" y="336"/>
                    </a:lnTo>
                    <a:lnTo>
                      <a:pt x="37" y="334"/>
                    </a:lnTo>
                    <a:lnTo>
                      <a:pt x="34" y="334"/>
                    </a:lnTo>
                    <a:lnTo>
                      <a:pt x="34" y="333"/>
                    </a:lnTo>
                    <a:lnTo>
                      <a:pt x="31" y="333"/>
                    </a:lnTo>
                    <a:lnTo>
                      <a:pt x="29" y="330"/>
                    </a:lnTo>
                    <a:lnTo>
                      <a:pt x="25" y="330"/>
                    </a:lnTo>
                    <a:lnTo>
                      <a:pt x="25" y="328"/>
                    </a:lnTo>
                    <a:lnTo>
                      <a:pt x="22" y="328"/>
                    </a:lnTo>
                    <a:lnTo>
                      <a:pt x="20" y="325"/>
                    </a:lnTo>
                    <a:lnTo>
                      <a:pt x="17" y="325"/>
                    </a:lnTo>
                    <a:lnTo>
                      <a:pt x="17" y="323"/>
                    </a:lnTo>
                    <a:lnTo>
                      <a:pt x="13" y="323"/>
                    </a:lnTo>
                    <a:lnTo>
                      <a:pt x="13" y="322"/>
                    </a:lnTo>
                    <a:lnTo>
                      <a:pt x="10" y="322"/>
                    </a:lnTo>
                    <a:lnTo>
                      <a:pt x="8" y="319"/>
                    </a:lnTo>
                    <a:lnTo>
                      <a:pt x="5" y="319"/>
                    </a:lnTo>
                    <a:lnTo>
                      <a:pt x="5" y="317"/>
                    </a:lnTo>
                    <a:lnTo>
                      <a:pt x="1" y="317"/>
                    </a:lnTo>
                    <a:lnTo>
                      <a:pt x="1" y="315"/>
                    </a:lnTo>
                    <a:lnTo>
                      <a:pt x="0" y="315"/>
                    </a:lnTo>
                    <a:lnTo>
                      <a:pt x="0" y="106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018" name="Freeform 1018"/>
              <p:cNvSpPr>
                <a:spLocks/>
              </p:cNvSpPr>
              <p:nvPr/>
            </p:nvSpPr>
            <p:spPr bwMode="auto">
              <a:xfrm>
                <a:off x="3028" y="2915"/>
                <a:ext cx="101" cy="93"/>
              </a:xfrm>
              <a:custGeom>
                <a:avLst/>
                <a:gdLst>
                  <a:gd name="T0" fmla="*/ 99 w 101"/>
                  <a:gd name="T1" fmla="*/ 0 h 93"/>
                  <a:gd name="T2" fmla="*/ 99 w 101"/>
                  <a:gd name="T3" fmla="*/ 1 h 93"/>
                  <a:gd name="T4" fmla="*/ 95 w 101"/>
                  <a:gd name="T5" fmla="*/ 1 h 93"/>
                  <a:gd name="T6" fmla="*/ 95 w 101"/>
                  <a:gd name="T7" fmla="*/ 3 h 93"/>
                  <a:gd name="T8" fmla="*/ 85 w 101"/>
                  <a:gd name="T9" fmla="*/ 8 h 93"/>
                  <a:gd name="T10" fmla="*/ 85 w 101"/>
                  <a:gd name="T11" fmla="*/ 9 h 93"/>
                  <a:gd name="T12" fmla="*/ 82 w 101"/>
                  <a:gd name="T13" fmla="*/ 9 h 93"/>
                  <a:gd name="T14" fmla="*/ 82 w 101"/>
                  <a:gd name="T15" fmla="*/ 11 h 93"/>
                  <a:gd name="T16" fmla="*/ 0 w 101"/>
                  <a:gd name="T17" fmla="*/ 85 h 93"/>
                  <a:gd name="T18" fmla="*/ 0 w 101"/>
                  <a:gd name="T19" fmla="*/ 93 h 93"/>
                  <a:gd name="T20" fmla="*/ 101 w 101"/>
                  <a:gd name="T21" fmla="*/ 0 h 93"/>
                  <a:gd name="T22" fmla="*/ 99 w 101"/>
                  <a:gd name="T23" fmla="*/ 0 h 93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101"/>
                  <a:gd name="T37" fmla="*/ 0 h 93"/>
                  <a:gd name="T38" fmla="*/ 101 w 101"/>
                  <a:gd name="T39" fmla="*/ 93 h 93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101" h="93">
                    <a:moveTo>
                      <a:pt x="99" y="0"/>
                    </a:moveTo>
                    <a:lnTo>
                      <a:pt x="99" y="1"/>
                    </a:lnTo>
                    <a:lnTo>
                      <a:pt x="95" y="1"/>
                    </a:lnTo>
                    <a:lnTo>
                      <a:pt x="95" y="3"/>
                    </a:lnTo>
                    <a:lnTo>
                      <a:pt x="85" y="8"/>
                    </a:lnTo>
                    <a:lnTo>
                      <a:pt x="85" y="9"/>
                    </a:lnTo>
                    <a:lnTo>
                      <a:pt x="82" y="9"/>
                    </a:lnTo>
                    <a:lnTo>
                      <a:pt x="82" y="11"/>
                    </a:lnTo>
                    <a:lnTo>
                      <a:pt x="0" y="85"/>
                    </a:lnTo>
                    <a:lnTo>
                      <a:pt x="0" y="93"/>
                    </a:lnTo>
                    <a:lnTo>
                      <a:pt x="101" y="0"/>
                    </a:lnTo>
                    <a:lnTo>
                      <a:pt x="99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019" name="Freeform 1019"/>
              <p:cNvSpPr>
                <a:spLocks/>
              </p:cNvSpPr>
              <p:nvPr/>
            </p:nvSpPr>
            <p:spPr bwMode="auto">
              <a:xfrm>
                <a:off x="3028" y="2864"/>
                <a:ext cx="203" cy="191"/>
              </a:xfrm>
              <a:custGeom>
                <a:avLst/>
                <a:gdLst>
                  <a:gd name="T0" fmla="*/ 198 w 203"/>
                  <a:gd name="T1" fmla="*/ 0 h 191"/>
                  <a:gd name="T2" fmla="*/ 198 w 203"/>
                  <a:gd name="T3" fmla="*/ 2 h 191"/>
                  <a:gd name="T4" fmla="*/ 0 w 203"/>
                  <a:gd name="T5" fmla="*/ 183 h 191"/>
                  <a:gd name="T6" fmla="*/ 0 w 203"/>
                  <a:gd name="T7" fmla="*/ 191 h 191"/>
                  <a:gd name="T8" fmla="*/ 203 w 203"/>
                  <a:gd name="T9" fmla="*/ 5 h 191"/>
                  <a:gd name="T10" fmla="*/ 203 w 203"/>
                  <a:gd name="T11" fmla="*/ 2 h 191"/>
                  <a:gd name="T12" fmla="*/ 200 w 203"/>
                  <a:gd name="T13" fmla="*/ 2 h 191"/>
                  <a:gd name="T14" fmla="*/ 200 w 203"/>
                  <a:gd name="T15" fmla="*/ 0 h 191"/>
                  <a:gd name="T16" fmla="*/ 198 w 203"/>
                  <a:gd name="T17" fmla="*/ 0 h 191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03"/>
                  <a:gd name="T28" fmla="*/ 0 h 191"/>
                  <a:gd name="T29" fmla="*/ 203 w 203"/>
                  <a:gd name="T30" fmla="*/ 191 h 191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03" h="191">
                    <a:moveTo>
                      <a:pt x="198" y="0"/>
                    </a:moveTo>
                    <a:lnTo>
                      <a:pt x="198" y="2"/>
                    </a:lnTo>
                    <a:lnTo>
                      <a:pt x="0" y="183"/>
                    </a:lnTo>
                    <a:lnTo>
                      <a:pt x="0" y="191"/>
                    </a:lnTo>
                    <a:lnTo>
                      <a:pt x="203" y="5"/>
                    </a:lnTo>
                    <a:lnTo>
                      <a:pt x="203" y="2"/>
                    </a:lnTo>
                    <a:lnTo>
                      <a:pt x="200" y="2"/>
                    </a:lnTo>
                    <a:lnTo>
                      <a:pt x="200" y="0"/>
                    </a:lnTo>
                    <a:lnTo>
                      <a:pt x="198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020" name="Freeform 1020"/>
              <p:cNvSpPr>
                <a:spLocks/>
              </p:cNvSpPr>
              <p:nvPr/>
            </p:nvSpPr>
            <p:spPr bwMode="auto">
              <a:xfrm>
                <a:off x="3028" y="2882"/>
                <a:ext cx="236" cy="221"/>
              </a:xfrm>
              <a:custGeom>
                <a:avLst/>
                <a:gdLst>
                  <a:gd name="T0" fmla="*/ 230 w 236"/>
                  <a:gd name="T1" fmla="*/ 0 h 221"/>
                  <a:gd name="T2" fmla="*/ 230 w 236"/>
                  <a:gd name="T3" fmla="*/ 1 h 221"/>
                  <a:gd name="T4" fmla="*/ 0 w 236"/>
                  <a:gd name="T5" fmla="*/ 213 h 221"/>
                  <a:gd name="T6" fmla="*/ 0 w 236"/>
                  <a:gd name="T7" fmla="*/ 221 h 221"/>
                  <a:gd name="T8" fmla="*/ 236 w 236"/>
                  <a:gd name="T9" fmla="*/ 5 h 221"/>
                  <a:gd name="T10" fmla="*/ 232 w 236"/>
                  <a:gd name="T11" fmla="*/ 0 h 221"/>
                  <a:gd name="T12" fmla="*/ 230 w 236"/>
                  <a:gd name="T13" fmla="*/ 0 h 22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36"/>
                  <a:gd name="T22" fmla="*/ 0 h 221"/>
                  <a:gd name="T23" fmla="*/ 236 w 236"/>
                  <a:gd name="T24" fmla="*/ 221 h 22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36" h="221">
                    <a:moveTo>
                      <a:pt x="230" y="0"/>
                    </a:moveTo>
                    <a:lnTo>
                      <a:pt x="230" y="1"/>
                    </a:lnTo>
                    <a:lnTo>
                      <a:pt x="0" y="213"/>
                    </a:lnTo>
                    <a:lnTo>
                      <a:pt x="0" y="221"/>
                    </a:lnTo>
                    <a:lnTo>
                      <a:pt x="236" y="5"/>
                    </a:lnTo>
                    <a:lnTo>
                      <a:pt x="232" y="0"/>
                    </a:lnTo>
                    <a:lnTo>
                      <a:pt x="23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021" name="Freeform 1021"/>
              <p:cNvSpPr>
                <a:spLocks/>
              </p:cNvSpPr>
              <p:nvPr/>
            </p:nvSpPr>
            <p:spPr bwMode="auto">
              <a:xfrm>
                <a:off x="3028" y="2901"/>
                <a:ext cx="268" cy="249"/>
              </a:xfrm>
              <a:custGeom>
                <a:avLst/>
                <a:gdLst>
                  <a:gd name="T0" fmla="*/ 261 w 268"/>
                  <a:gd name="T1" fmla="*/ 0 h 249"/>
                  <a:gd name="T2" fmla="*/ 261 w 268"/>
                  <a:gd name="T3" fmla="*/ 1 h 249"/>
                  <a:gd name="T4" fmla="*/ 0 w 268"/>
                  <a:gd name="T5" fmla="*/ 241 h 249"/>
                  <a:gd name="T6" fmla="*/ 0 w 268"/>
                  <a:gd name="T7" fmla="*/ 249 h 249"/>
                  <a:gd name="T8" fmla="*/ 268 w 268"/>
                  <a:gd name="T9" fmla="*/ 3 h 249"/>
                  <a:gd name="T10" fmla="*/ 266 w 268"/>
                  <a:gd name="T11" fmla="*/ 0 h 249"/>
                  <a:gd name="T12" fmla="*/ 261 w 268"/>
                  <a:gd name="T13" fmla="*/ 0 h 24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68"/>
                  <a:gd name="T22" fmla="*/ 0 h 249"/>
                  <a:gd name="T23" fmla="*/ 268 w 268"/>
                  <a:gd name="T24" fmla="*/ 249 h 249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68" h="249">
                    <a:moveTo>
                      <a:pt x="261" y="0"/>
                    </a:moveTo>
                    <a:lnTo>
                      <a:pt x="261" y="1"/>
                    </a:lnTo>
                    <a:lnTo>
                      <a:pt x="0" y="241"/>
                    </a:lnTo>
                    <a:lnTo>
                      <a:pt x="0" y="249"/>
                    </a:lnTo>
                    <a:lnTo>
                      <a:pt x="268" y="3"/>
                    </a:lnTo>
                    <a:lnTo>
                      <a:pt x="266" y="0"/>
                    </a:lnTo>
                    <a:lnTo>
                      <a:pt x="261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022" name="Freeform 1022"/>
              <p:cNvSpPr>
                <a:spLocks/>
              </p:cNvSpPr>
              <p:nvPr/>
            </p:nvSpPr>
            <p:spPr bwMode="auto">
              <a:xfrm>
                <a:off x="3036" y="2916"/>
                <a:ext cx="291" cy="269"/>
              </a:xfrm>
              <a:custGeom>
                <a:avLst/>
                <a:gdLst>
                  <a:gd name="T0" fmla="*/ 286 w 291"/>
                  <a:gd name="T1" fmla="*/ 0 h 269"/>
                  <a:gd name="T2" fmla="*/ 286 w 291"/>
                  <a:gd name="T3" fmla="*/ 2 h 269"/>
                  <a:gd name="T4" fmla="*/ 0 w 291"/>
                  <a:gd name="T5" fmla="*/ 264 h 269"/>
                  <a:gd name="T6" fmla="*/ 0 w 291"/>
                  <a:gd name="T7" fmla="*/ 267 h 269"/>
                  <a:gd name="T8" fmla="*/ 5 w 291"/>
                  <a:gd name="T9" fmla="*/ 269 h 269"/>
                  <a:gd name="T10" fmla="*/ 5 w 291"/>
                  <a:gd name="T11" fmla="*/ 267 h 269"/>
                  <a:gd name="T12" fmla="*/ 291 w 291"/>
                  <a:gd name="T13" fmla="*/ 5 h 269"/>
                  <a:gd name="T14" fmla="*/ 291 w 291"/>
                  <a:gd name="T15" fmla="*/ 2 h 269"/>
                  <a:gd name="T16" fmla="*/ 287 w 291"/>
                  <a:gd name="T17" fmla="*/ 2 h 269"/>
                  <a:gd name="T18" fmla="*/ 287 w 291"/>
                  <a:gd name="T19" fmla="*/ 0 h 269"/>
                  <a:gd name="T20" fmla="*/ 286 w 291"/>
                  <a:gd name="T21" fmla="*/ 0 h 269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291"/>
                  <a:gd name="T34" fmla="*/ 0 h 269"/>
                  <a:gd name="T35" fmla="*/ 291 w 291"/>
                  <a:gd name="T36" fmla="*/ 269 h 269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291" h="269">
                    <a:moveTo>
                      <a:pt x="286" y="0"/>
                    </a:moveTo>
                    <a:lnTo>
                      <a:pt x="286" y="2"/>
                    </a:lnTo>
                    <a:lnTo>
                      <a:pt x="0" y="264"/>
                    </a:lnTo>
                    <a:lnTo>
                      <a:pt x="0" y="267"/>
                    </a:lnTo>
                    <a:lnTo>
                      <a:pt x="5" y="269"/>
                    </a:lnTo>
                    <a:lnTo>
                      <a:pt x="5" y="267"/>
                    </a:lnTo>
                    <a:lnTo>
                      <a:pt x="291" y="5"/>
                    </a:lnTo>
                    <a:lnTo>
                      <a:pt x="291" y="2"/>
                    </a:lnTo>
                    <a:lnTo>
                      <a:pt x="287" y="2"/>
                    </a:lnTo>
                    <a:lnTo>
                      <a:pt x="287" y="0"/>
                    </a:lnTo>
                    <a:lnTo>
                      <a:pt x="286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023" name="Freeform 1023"/>
              <p:cNvSpPr>
                <a:spLocks/>
              </p:cNvSpPr>
              <p:nvPr/>
            </p:nvSpPr>
            <p:spPr bwMode="auto">
              <a:xfrm>
                <a:off x="3069" y="2934"/>
                <a:ext cx="290" cy="268"/>
              </a:xfrm>
              <a:custGeom>
                <a:avLst/>
                <a:gdLst>
                  <a:gd name="T0" fmla="*/ 285 w 290"/>
                  <a:gd name="T1" fmla="*/ 0 h 268"/>
                  <a:gd name="T2" fmla="*/ 285 w 290"/>
                  <a:gd name="T3" fmla="*/ 1 h 268"/>
                  <a:gd name="T4" fmla="*/ 0 w 290"/>
                  <a:gd name="T5" fmla="*/ 263 h 268"/>
                  <a:gd name="T6" fmla="*/ 0 w 290"/>
                  <a:gd name="T7" fmla="*/ 266 h 268"/>
                  <a:gd name="T8" fmla="*/ 5 w 290"/>
                  <a:gd name="T9" fmla="*/ 268 h 268"/>
                  <a:gd name="T10" fmla="*/ 5 w 290"/>
                  <a:gd name="T11" fmla="*/ 266 h 268"/>
                  <a:gd name="T12" fmla="*/ 290 w 290"/>
                  <a:gd name="T13" fmla="*/ 5 h 268"/>
                  <a:gd name="T14" fmla="*/ 290 w 290"/>
                  <a:gd name="T15" fmla="*/ 1 h 268"/>
                  <a:gd name="T16" fmla="*/ 287 w 290"/>
                  <a:gd name="T17" fmla="*/ 1 h 268"/>
                  <a:gd name="T18" fmla="*/ 287 w 290"/>
                  <a:gd name="T19" fmla="*/ 0 h 268"/>
                  <a:gd name="T20" fmla="*/ 285 w 290"/>
                  <a:gd name="T21" fmla="*/ 0 h 268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290"/>
                  <a:gd name="T34" fmla="*/ 0 h 268"/>
                  <a:gd name="T35" fmla="*/ 290 w 290"/>
                  <a:gd name="T36" fmla="*/ 268 h 268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290" h="268">
                    <a:moveTo>
                      <a:pt x="285" y="0"/>
                    </a:moveTo>
                    <a:lnTo>
                      <a:pt x="285" y="1"/>
                    </a:lnTo>
                    <a:lnTo>
                      <a:pt x="0" y="263"/>
                    </a:lnTo>
                    <a:lnTo>
                      <a:pt x="0" y="266"/>
                    </a:lnTo>
                    <a:lnTo>
                      <a:pt x="5" y="268"/>
                    </a:lnTo>
                    <a:lnTo>
                      <a:pt x="5" y="266"/>
                    </a:lnTo>
                    <a:lnTo>
                      <a:pt x="290" y="5"/>
                    </a:lnTo>
                    <a:lnTo>
                      <a:pt x="290" y="1"/>
                    </a:lnTo>
                    <a:lnTo>
                      <a:pt x="287" y="1"/>
                    </a:lnTo>
                    <a:lnTo>
                      <a:pt x="287" y="0"/>
                    </a:lnTo>
                    <a:lnTo>
                      <a:pt x="285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024" name="Freeform 1024"/>
              <p:cNvSpPr>
                <a:spLocks/>
              </p:cNvSpPr>
              <p:nvPr/>
            </p:nvSpPr>
            <p:spPr bwMode="auto">
              <a:xfrm>
                <a:off x="3100" y="2951"/>
                <a:ext cx="292" cy="268"/>
              </a:xfrm>
              <a:custGeom>
                <a:avLst/>
                <a:gdLst>
                  <a:gd name="T0" fmla="*/ 287 w 292"/>
                  <a:gd name="T1" fmla="*/ 0 h 268"/>
                  <a:gd name="T2" fmla="*/ 287 w 292"/>
                  <a:gd name="T3" fmla="*/ 2 h 268"/>
                  <a:gd name="T4" fmla="*/ 0 w 292"/>
                  <a:gd name="T5" fmla="*/ 267 h 268"/>
                  <a:gd name="T6" fmla="*/ 3 w 292"/>
                  <a:gd name="T7" fmla="*/ 267 h 268"/>
                  <a:gd name="T8" fmla="*/ 3 w 292"/>
                  <a:gd name="T9" fmla="*/ 268 h 268"/>
                  <a:gd name="T10" fmla="*/ 6 w 292"/>
                  <a:gd name="T11" fmla="*/ 268 h 268"/>
                  <a:gd name="T12" fmla="*/ 6 w 292"/>
                  <a:gd name="T13" fmla="*/ 267 h 268"/>
                  <a:gd name="T14" fmla="*/ 292 w 292"/>
                  <a:gd name="T15" fmla="*/ 5 h 268"/>
                  <a:gd name="T16" fmla="*/ 288 w 292"/>
                  <a:gd name="T17" fmla="*/ 0 h 268"/>
                  <a:gd name="T18" fmla="*/ 287 w 292"/>
                  <a:gd name="T19" fmla="*/ 0 h 268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92"/>
                  <a:gd name="T31" fmla="*/ 0 h 268"/>
                  <a:gd name="T32" fmla="*/ 292 w 292"/>
                  <a:gd name="T33" fmla="*/ 268 h 268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92" h="268">
                    <a:moveTo>
                      <a:pt x="287" y="0"/>
                    </a:moveTo>
                    <a:lnTo>
                      <a:pt x="287" y="2"/>
                    </a:lnTo>
                    <a:lnTo>
                      <a:pt x="0" y="267"/>
                    </a:lnTo>
                    <a:lnTo>
                      <a:pt x="3" y="267"/>
                    </a:lnTo>
                    <a:lnTo>
                      <a:pt x="3" y="268"/>
                    </a:lnTo>
                    <a:lnTo>
                      <a:pt x="6" y="268"/>
                    </a:lnTo>
                    <a:lnTo>
                      <a:pt x="6" y="267"/>
                    </a:lnTo>
                    <a:lnTo>
                      <a:pt x="292" y="5"/>
                    </a:lnTo>
                    <a:lnTo>
                      <a:pt x="288" y="0"/>
                    </a:lnTo>
                    <a:lnTo>
                      <a:pt x="287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025" name="Freeform 1025"/>
              <p:cNvSpPr>
                <a:spLocks/>
              </p:cNvSpPr>
              <p:nvPr/>
            </p:nvSpPr>
            <p:spPr bwMode="auto">
              <a:xfrm>
                <a:off x="3132" y="2969"/>
                <a:ext cx="289" cy="268"/>
              </a:xfrm>
              <a:custGeom>
                <a:avLst/>
                <a:gdLst>
                  <a:gd name="T0" fmla="*/ 285 w 289"/>
                  <a:gd name="T1" fmla="*/ 0 h 268"/>
                  <a:gd name="T2" fmla="*/ 285 w 289"/>
                  <a:gd name="T3" fmla="*/ 1 h 268"/>
                  <a:gd name="T4" fmla="*/ 0 w 289"/>
                  <a:gd name="T5" fmla="*/ 263 h 268"/>
                  <a:gd name="T6" fmla="*/ 0 w 289"/>
                  <a:gd name="T7" fmla="*/ 266 h 268"/>
                  <a:gd name="T8" fmla="*/ 3 w 289"/>
                  <a:gd name="T9" fmla="*/ 266 h 268"/>
                  <a:gd name="T10" fmla="*/ 3 w 289"/>
                  <a:gd name="T11" fmla="*/ 268 h 268"/>
                  <a:gd name="T12" fmla="*/ 289 w 289"/>
                  <a:gd name="T13" fmla="*/ 6 h 268"/>
                  <a:gd name="T14" fmla="*/ 289 w 289"/>
                  <a:gd name="T15" fmla="*/ 0 h 268"/>
                  <a:gd name="T16" fmla="*/ 285 w 289"/>
                  <a:gd name="T17" fmla="*/ 0 h 26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89"/>
                  <a:gd name="T28" fmla="*/ 0 h 268"/>
                  <a:gd name="T29" fmla="*/ 289 w 289"/>
                  <a:gd name="T30" fmla="*/ 268 h 26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89" h="268">
                    <a:moveTo>
                      <a:pt x="285" y="0"/>
                    </a:moveTo>
                    <a:lnTo>
                      <a:pt x="285" y="1"/>
                    </a:lnTo>
                    <a:lnTo>
                      <a:pt x="0" y="263"/>
                    </a:lnTo>
                    <a:lnTo>
                      <a:pt x="0" y="266"/>
                    </a:lnTo>
                    <a:lnTo>
                      <a:pt x="3" y="266"/>
                    </a:lnTo>
                    <a:lnTo>
                      <a:pt x="3" y="268"/>
                    </a:lnTo>
                    <a:lnTo>
                      <a:pt x="289" y="6"/>
                    </a:lnTo>
                    <a:lnTo>
                      <a:pt x="289" y="0"/>
                    </a:lnTo>
                    <a:lnTo>
                      <a:pt x="285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026" name="Freeform 1026"/>
              <p:cNvSpPr>
                <a:spLocks/>
              </p:cNvSpPr>
              <p:nvPr/>
            </p:nvSpPr>
            <p:spPr bwMode="auto">
              <a:xfrm>
                <a:off x="3164" y="3014"/>
                <a:ext cx="257" cy="240"/>
              </a:xfrm>
              <a:custGeom>
                <a:avLst/>
                <a:gdLst>
                  <a:gd name="T0" fmla="*/ 255 w 257"/>
                  <a:gd name="T1" fmla="*/ 0 h 240"/>
                  <a:gd name="T2" fmla="*/ 255 w 257"/>
                  <a:gd name="T3" fmla="*/ 2 h 240"/>
                  <a:gd name="T4" fmla="*/ 0 w 257"/>
                  <a:gd name="T5" fmla="*/ 235 h 240"/>
                  <a:gd name="T6" fmla="*/ 0 w 257"/>
                  <a:gd name="T7" fmla="*/ 238 h 240"/>
                  <a:gd name="T8" fmla="*/ 4 w 257"/>
                  <a:gd name="T9" fmla="*/ 238 h 240"/>
                  <a:gd name="T10" fmla="*/ 4 w 257"/>
                  <a:gd name="T11" fmla="*/ 240 h 240"/>
                  <a:gd name="T12" fmla="*/ 257 w 257"/>
                  <a:gd name="T13" fmla="*/ 8 h 240"/>
                  <a:gd name="T14" fmla="*/ 257 w 257"/>
                  <a:gd name="T15" fmla="*/ 0 h 240"/>
                  <a:gd name="T16" fmla="*/ 255 w 257"/>
                  <a:gd name="T17" fmla="*/ 0 h 24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57"/>
                  <a:gd name="T28" fmla="*/ 0 h 240"/>
                  <a:gd name="T29" fmla="*/ 257 w 257"/>
                  <a:gd name="T30" fmla="*/ 240 h 24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57" h="240">
                    <a:moveTo>
                      <a:pt x="255" y="0"/>
                    </a:moveTo>
                    <a:lnTo>
                      <a:pt x="255" y="2"/>
                    </a:lnTo>
                    <a:lnTo>
                      <a:pt x="0" y="235"/>
                    </a:lnTo>
                    <a:lnTo>
                      <a:pt x="0" y="238"/>
                    </a:lnTo>
                    <a:lnTo>
                      <a:pt x="4" y="238"/>
                    </a:lnTo>
                    <a:lnTo>
                      <a:pt x="4" y="240"/>
                    </a:lnTo>
                    <a:lnTo>
                      <a:pt x="257" y="8"/>
                    </a:lnTo>
                    <a:lnTo>
                      <a:pt x="257" y="0"/>
                    </a:lnTo>
                    <a:lnTo>
                      <a:pt x="255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027" name="Freeform 1027"/>
              <p:cNvSpPr>
                <a:spLocks/>
              </p:cNvSpPr>
              <p:nvPr/>
            </p:nvSpPr>
            <p:spPr bwMode="auto">
              <a:xfrm>
                <a:off x="3197" y="3062"/>
                <a:ext cx="224" cy="209"/>
              </a:xfrm>
              <a:custGeom>
                <a:avLst/>
                <a:gdLst>
                  <a:gd name="T0" fmla="*/ 222 w 224"/>
                  <a:gd name="T1" fmla="*/ 0 h 209"/>
                  <a:gd name="T2" fmla="*/ 222 w 224"/>
                  <a:gd name="T3" fmla="*/ 1 h 209"/>
                  <a:gd name="T4" fmla="*/ 0 w 224"/>
                  <a:gd name="T5" fmla="*/ 205 h 209"/>
                  <a:gd name="T6" fmla="*/ 0 w 224"/>
                  <a:gd name="T7" fmla="*/ 208 h 209"/>
                  <a:gd name="T8" fmla="*/ 3 w 224"/>
                  <a:gd name="T9" fmla="*/ 208 h 209"/>
                  <a:gd name="T10" fmla="*/ 3 w 224"/>
                  <a:gd name="T11" fmla="*/ 209 h 209"/>
                  <a:gd name="T12" fmla="*/ 224 w 224"/>
                  <a:gd name="T13" fmla="*/ 8 h 209"/>
                  <a:gd name="T14" fmla="*/ 224 w 224"/>
                  <a:gd name="T15" fmla="*/ 0 h 209"/>
                  <a:gd name="T16" fmla="*/ 222 w 224"/>
                  <a:gd name="T17" fmla="*/ 0 h 20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24"/>
                  <a:gd name="T28" fmla="*/ 0 h 209"/>
                  <a:gd name="T29" fmla="*/ 224 w 224"/>
                  <a:gd name="T30" fmla="*/ 209 h 209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24" h="209">
                    <a:moveTo>
                      <a:pt x="222" y="0"/>
                    </a:moveTo>
                    <a:lnTo>
                      <a:pt x="222" y="1"/>
                    </a:lnTo>
                    <a:lnTo>
                      <a:pt x="0" y="205"/>
                    </a:lnTo>
                    <a:lnTo>
                      <a:pt x="0" y="208"/>
                    </a:lnTo>
                    <a:lnTo>
                      <a:pt x="3" y="208"/>
                    </a:lnTo>
                    <a:lnTo>
                      <a:pt x="3" y="209"/>
                    </a:lnTo>
                    <a:lnTo>
                      <a:pt x="224" y="8"/>
                    </a:lnTo>
                    <a:lnTo>
                      <a:pt x="224" y="0"/>
                    </a:lnTo>
                    <a:lnTo>
                      <a:pt x="222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028" name="Freeform 1028"/>
              <p:cNvSpPr>
                <a:spLocks/>
              </p:cNvSpPr>
              <p:nvPr/>
            </p:nvSpPr>
            <p:spPr bwMode="auto">
              <a:xfrm>
                <a:off x="3243" y="3109"/>
                <a:ext cx="178" cy="164"/>
              </a:xfrm>
              <a:custGeom>
                <a:avLst/>
                <a:gdLst>
                  <a:gd name="T0" fmla="*/ 176 w 178"/>
                  <a:gd name="T1" fmla="*/ 0 h 164"/>
                  <a:gd name="T2" fmla="*/ 176 w 178"/>
                  <a:gd name="T3" fmla="*/ 2 h 164"/>
                  <a:gd name="T4" fmla="*/ 0 w 178"/>
                  <a:gd name="T5" fmla="*/ 164 h 164"/>
                  <a:gd name="T6" fmla="*/ 3 w 178"/>
                  <a:gd name="T7" fmla="*/ 161 h 164"/>
                  <a:gd name="T8" fmla="*/ 10 w 178"/>
                  <a:gd name="T9" fmla="*/ 159 h 164"/>
                  <a:gd name="T10" fmla="*/ 10 w 178"/>
                  <a:gd name="T11" fmla="*/ 158 h 164"/>
                  <a:gd name="T12" fmla="*/ 14 w 178"/>
                  <a:gd name="T13" fmla="*/ 158 h 164"/>
                  <a:gd name="T14" fmla="*/ 14 w 178"/>
                  <a:gd name="T15" fmla="*/ 156 h 164"/>
                  <a:gd name="T16" fmla="*/ 24 w 178"/>
                  <a:gd name="T17" fmla="*/ 150 h 164"/>
                  <a:gd name="T18" fmla="*/ 24 w 178"/>
                  <a:gd name="T19" fmla="*/ 148 h 164"/>
                  <a:gd name="T20" fmla="*/ 178 w 178"/>
                  <a:gd name="T21" fmla="*/ 8 h 164"/>
                  <a:gd name="T22" fmla="*/ 178 w 178"/>
                  <a:gd name="T23" fmla="*/ 0 h 164"/>
                  <a:gd name="T24" fmla="*/ 176 w 178"/>
                  <a:gd name="T25" fmla="*/ 0 h 164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178"/>
                  <a:gd name="T40" fmla="*/ 0 h 164"/>
                  <a:gd name="T41" fmla="*/ 178 w 178"/>
                  <a:gd name="T42" fmla="*/ 164 h 164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178" h="164">
                    <a:moveTo>
                      <a:pt x="176" y="0"/>
                    </a:moveTo>
                    <a:lnTo>
                      <a:pt x="176" y="2"/>
                    </a:lnTo>
                    <a:lnTo>
                      <a:pt x="0" y="164"/>
                    </a:lnTo>
                    <a:lnTo>
                      <a:pt x="3" y="161"/>
                    </a:lnTo>
                    <a:lnTo>
                      <a:pt x="10" y="159"/>
                    </a:lnTo>
                    <a:lnTo>
                      <a:pt x="10" y="158"/>
                    </a:lnTo>
                    <a:lnTo>
                      <a:pt x="14" y="158"/>
                    </a:lnTo>
                    <a:lnTo>
                      <a:pt x="14" y="156"/>
                    </a:lnTo>
                    <a:lnTo>
                      <a:pt x="24" y="150"/>
                    </a:lnTo>
                    <a:lnTo>
                      <a:pt x="24" y="148"/>
                    </a:lnTo>
                    <a:lnTo>
                      <a:pt x="178" y="8"/>
                    </a:lnTo>
                    <a:lnTo>
                      <a:pt x="178" y="0"/>
                    </a:lnTo>
                    <a:lnTo>
                      <a:pt x="176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029" name="Freeform 1029"/>
              <p:cNvSpPr>
                <a:spLocks/>
              </p:cNvSpPr>
              <p:nvPr/>
            </p:nvSpPr>
            <p:spPr bwMode="auto">
              <a:xfrm>
                <a:off x="3361" y="3155"/>
                <a:ext cx="60" cy="55"/>
              </a:xfrm>
              <a:custGeom>
                <a:avLst/>
                <a:gdLst>
                  <a:gd name="T0" fmla="*/ 58 w 60"/>
                  <a:gd name="T1" fmla="*/ 0 h 55"/>
                  <a:gd name="T2" fmla="*/ 58 w 60"/>
                  <a:gd name="T3" fmla="*/ 1 h 55"/>
                  <a:gd name="T4" fmla="*/ 0 w 60"/>
                  <a:gd name="T5" fmla="*/ 55 h 55"/>
                  <a:gd name="T6" fmla="*/ 7 w 60"/>
                  <a:gd name="T7" fmla="*/ 52 h 55"/>
                  <a:gd name="T8" fmla="*/ 7 w 60"/>
                  <a:gd name="T9" fmla="*/ 50 h 55"/>
                  <a:gd name="T10" fmla="*/ 14 w 60"/>
                  <a:gd name="T11" fmla="*/ 49 h 55"/>
                  <a:gd name="T12" fmla="*/ 14 w 60"/>
                  <a:gd name="T13" fmla="*/ 47 h 55"/>
                  <a:gd name="T14" fmla="*/ 17 w 60"/>
                  <a:gd name="T15" fmla="*/ 47 h 55"/>
                  <a:gd name="T16" fmla="*/ 17 w 60"/>
                  <a:gd name="T17" fmla="*/ 45 h 55"/>
                  <a:gd name="T18" fmla="*/ 60 w 60"/>
                  <a:gd name="T19" fmla="*/ 8 h 55"/>
                  <a:gd name="T20" fmla="*/ 60 w 60"/>
                  <a:gd name="T21" fmla="*/ 0 h 55"/>
                  <a:gd name="T22" fmla="*/ 58 w 60"/>
                  <a:gd name="T23" fmla="*/ 0 h 55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60"/>
                  <a:gd name="T37" fmla="*/ 0 h 55"/>
                  <a:gd name="T38" fmla="*/ 60 w 60"/>
                  <a:gd name="T39" fmla="*/ 55 h 55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60" h="55">
                    <a:moveTo>
                      <a:pt x="58" y="0"/>
                    </a:moveTo>
                    <a:lnTo>
                      <a:pt x="58" y="1"/>
                    </a:lnTo>
                    <a:lnTo>
                      <a:pt x="0" y="55"/>
                    </a:lnTo>
                    <a:lnTo>
                      <a:pt x="7" y="52"/>
                    </a:lnTo>
                    <a:lnTo>
                      <a:pt x="7" y="50"/>
                    </a:lnTo>
                    <a:lnTo>
                      <a:pt x="14" y="49"/>
                    </a:lnTo>
                    <a:lnTo>
                      <a:pt x="14" y="47"/>
                    </a:lnTo>
                    <a:lnTo>
                      <a:pt x="17" y="47"/>
                    </a:lnTo>
                    <a:lnTo>
                      <a:pt x="17" y="45"/>
                    </a:lnTo>
                    <a:lnTo>
                      <a:pt x="60" y="8"/>
                    </a:lnTo>
                    <a:lnTo>
                      <a:pt x="60" y="0"/>
                    </a:lnTo>
                    <a:lnTo>
                      <a:pt x="58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030" name="Freeform 1030"/>
              <p:cNvSpPr>
                <a:spLocks/>
              </p:cNvSpPr>
              <p:nvPr/>
            </p:nvSpPr>
            <p:spPr bwMode="auto">
              <a:xfrm>
                <a:off x="3320" y="2915"/>
                <a:ext cx="101" cy="93"/>
              </a:xfrm>
              <a:custGeom>
                <a:avLst/>
                <a:gdLst>
                  <a:gd name="T0" fmla="*/ 0 w 101"/>
                  <a:gd name="T1" fmla="*/ 0 h 93"/>
                  <a:gd name="T2" fmla="*/ 101 w 101"/>
                  <a:gd name="T3" fmla="*/ 93 h 93"/>
                  <a:gd name="T4" fmla="*/ 101 w 101"/>
                  <a:gd name="T5" fmla="*/ 85 h 93"/>
                  <a:gd name="T6" fmla="*/ 99 w 101"/>
                  <a:gd name="T7" fmla="*/ 85 h 93"/>
                  <a:gd name="T8" fmla="*/ 19 w 101"/>
                  <a:gd name="T9" fmla="*/ 9 h 93"/>
                  <a:gd name="T10" fmla="*/ 15 w 101"/>
                  <a:gd name="T11" fmla="*/ 9 h 93"/>
                  <a:gd name="T12" fmla="*/ 15 w 101"/>
                  <a:gd name="T13" fmla="*/ 8 h 93"/>
                  <a:gd name="T14" fmla="*/ 12 w 101"/>
                  <a:gd name="T15" fmla="*/ 8 h 93"/>
                  <a:gd name="T16" fmla="*/ 10 w 101"/>
                  <a:gd name="T17" fmla="*/ 5 h 93"/>
                  <a:gd name="T18" fmla="*/ 7 w 101"/>
                  <a:gd name="T19" fmla="*/ 5 h 93"/>
                  <a:gd name="T20" fmla="*/ 7 w 101"/>
                  <a:gd name="T21" fmla="*/ 3 h 93"/>
                  <a:gd name="T22" fmla="*/ 3 w 101"/>
                  <a:gd name="T23" fmla="*/ 3 h 93"/>
                  <a:gd name="T24" fmla="*/ 2 w 101"/>
                  <a:gd name="T25" fmla="*/ 0 h 93"/>
                  <a:gd name="T26" fmla="*/ 0 w 101"/>
                  <a:gd name="T27" fmla="*/ 0 h 93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101"/>
                  <a:gd name="T43" fmla="*/ 0 h 93"/>
                  <a:gd name="T44" fmla="*/ 101 w 101"/>
                  <a:gd name="T45" fmla="*/ 93 h 93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101" h="93">
                    <a:moveTo>
                      <a:pt x="0" y="0"/>
                    </a:moveTo>
                    <a:lnTo>
                      <a:pt x="101" y="93"/>
                    </a:lnTo>
                    <a:lnTo>
                      <a:pt x="101" y="85"/>
                    </a:lnTo>
                    <a:lnTo>
                      <a:pt x="99" y="85"/>
                    </a:lnTo>
                    <a:lnTo>
                      <a:pt x="19" y="9"/>
                    </a:lnTo>
                    <a:lnTo>
                      <a:pt x="15" y="9"/>
                    </a:lnTo>
                    <a:lnTo>
                      <a:pt x="15" y="8"/>
                    </a:lnTo>
                    <a:lnTo>
                      <a:pt x="12" y="8"/>
                    </a:lnTo>
                    <a:lnTo>
                      <a:pt x="10" y="5"/>
                    </a:lnTo>
                    <a:lnTo>
                      <a:pt x="7" y="5"/>
                    </a:lnTo>
                    <a:lnTo>
                      <a:pt x="7" y="3"/>
                    </a:lnTo>
                    <a:lnTo>
                      <a:pt x="3" y="3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031" name="Freeform 1031"/>
              <p:cNvSpPr>
                <a:spLocks/>
              </p:cNvSpPr>
              <p:nvPr/>
            </p:nvSpPr>
            <p:spPr bwMode="auto">
              <a:xfrm>
                <a:off x="3216" y="2864"/>
                <a:ext cx="205" cy="191"/>
              </a:xfrm>
              <a:custGeom>
                <a:avLst/>
                <a:gdLst>
                  <a:gd name="T0" fmla="*/ 3 w 205"/>
                  <a:gd name="T1" fmla="*/ 0 h 191"/>
                  <a:gd name="T2" fmla="*/ 3 w 205"/>
                  <a:gd name="T3" fmla="*/ 2 h 191"/>
                  <a:gd name="T4" fmla="*/ 0 w 205"/>
                  <a:gd name="T5" fmla="*/ 2 h 191"/>
                  <a:gd name="T6" fmla="*/ 205 w 205"/>
                  <a:gd name="T7" fmla="*/ 191 h 191"/>
                  <a:gd name="T8" fmla="*/ 205 w 205"/>
                  <a:gd name="T9" fmla="*/ 183 h 191"/>
                  <a:gd name="T10" fmla="*/ 203 w 205"/>
                  <a:gd name="T11" fmla="*/ 183 h 191"/>
                  <a:gd name="T12" fmla="*/ 7 w 205"/>
                  <a:gd name="T13" fmla="*/ 0 h 191"/>
                  <a:gd name="T14" fmla="*/ 3 w 205"/>
                  <a:gd name="T15" fmla="*/ 0 h 191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05"/>
                  <a:gd name="T25" fmla="*/ 0 h 191"/>
                  <a:gd name="T26" fmla="*/ 205 w 205"/>
                  <a:gd name="T27" fmla="*/ 191 h 191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05" h="191">
                    <a:moveTo>
                      <a:pt x="3" y="0"/>
                    </a:moveTo>
                    <a:lnTo>
                      <a:pt x="3" y="2"/>
                    </a:lnTo>
                    <a:lnTo>
                      <a:pt x="0" y="2"/>
                    </a:lnTo>
                    <a:lnTo>
                      <a:pt x="205" y="191"/>
                    </a:lnTo>
                    <a:lnTo>
                      <a:pt x="205" y="183"/>
                    </a:lnTo>
                    <a:lnTo>
                      <a:pt x="203" y="183"/>
                    </a:lnTo>
                    <a:lnTo>
                      <a:pt x="7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032" name="Freeform 1032"/>
              <p:cNvSpPr>
                <a:spLocks/>
              </p:cNvSpPr>
              <p:nvPr/>
            </p:nvSpPr>
            <p:spPr bwMode="auto">
              <a:xfrm>
                <a:off x="3185" y="2882"/>
                <a:ext cx="236" cy="221"/>
              </a:xfrm>
              <a:custGeom>
                <a:avLst/>
                <a:gdLst>
                  <a:gd name="T0" fmla="*/ 3 w 236"/>
                  <a:gd name="T1" fmla="*/ 0 h 221"/>
                  <a:gd name="T2" fmla="*/ 3 w 236"/>
                  <a:gd name="T3" fmla="*/ 1 h 221"/>
                  <a:gd name="T4" fmla="*/ 0 w 236"/>
                  <a:gd name="T5" fmla="*/ 1 h 221"/>
                  <a:gd name="T6" fmla="*/ 0 w 236"/>
                  <a:gd name="T7" fmla="*/ 5 h 221"/>
                  <a:gd name="T8" fmla="*/ 2 w 236"/>
                  <a:gd name="T9" fmla="*/ 5 h 221"/>
                  <a:gd name="T10" fmla="*/ 236 w 236"/>
                  <a:gd name="T11" fmla="*/ 221 h 221"/>
                  <a:gd name="T12" fmla="*/ 236 w 236"/>
                  <a:gd name="T13" fmla="*/ 213 h 221"/>
                  <a:gd name="T14" fmla="*/ 234 w 236"/>
                  <a:gd name="T15" fmla="*/ 213 h 221"/>
                  <a:gd name="T16" fmla="*/ 5 w 236"/>
                  <a:gd name="T17" fmla="*/ 0 h 221"/>
                  <a:gd name="T18" fmla="*/ 3 w 236"/>
                  <a:gd name="T19" fmla="*/ 0 h 221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36"/>
                  <a:gd name="T31" fmla="*/ 0 h 221"/>
                  <a:gd name="T32" fmla="*/ 236 w 236"/>
                  <a:gd name="T33" fmla="*/ 221 h 221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36" h="221">
                    <a:moveTo>
                      <a:pt x="3" y="0"/>
                    </a:moveTo>
                    <a:lnTo>
                      <a:pt x="3" y="1"/>
                    </a:lnTo>
                    <a:lnTo>
                      <a:pt x="0" y="1"/>
                    </a:lnTo>
                    <a:lnTo>
                      <a:pt x="0" y="5"/>
                    </a:lnTo>
                    <a:lnTo>
                      <a:pt x="2" y="5"/>
                    </a:lnTo>
                    <a:lnTo>
                      <a:pt x="236" y="221"/>
                    </a:lnTo>
                    <a:lnTo>
                      <a:pt x="236" y="213"/>
                    </a:lnTo>
                    <a:lnTo>
                      <a:pt x="234" y="213"/>
                    </a:lnTo>
                    <a:lnTo>
                      <a:pt x="5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033" name="Freeform 1033"/>
              <p:cNvSpPr>
                <a:spLocks/>
              </p:cNvSpPr>
              <p:nvPr/>
            </p:nvSpPr>
            <p:spPr bwMode="auto">
              <a:xfrm>
                <a:off x="3152" y="2899"/>
                <a:ext cx="269" cy="251"/>
              </a:xfrm>
              <a:custGeom>
                <a:avLst/>
                <a:gdLst>
                  <a:gd name="T0" fmla="*/ 4 w 269"/>
                  <a:gd name="T1" fmla="*/ 0 h 251"/>
                  <a:gd name="T2" fmla="*/ 4 w 269"/>
                  <a:gd name="T3" fmla="*/ 2 h 251"/>
                  <a:gd name="T4" fmla="*/ 0 w 269"/>
                  <a:gd name="T5" fmla="*/ 2 h 251"/>
                  <a:gd name="T6" fmla="*/ 0 w 269"/>
                  <a:gd name="T7" fmla="*/ 5 h 251"/>
                  <a:gd name="T8" fmla="*/ 2 w 269"/>
                  <a:gd name="T9" fmla="*/ 5 h 251"/>
                  <a:gd name="T10" fmla="*/ 269 w 269"/>
                  <a:gd name="T11" fmla="*/ 251 h 251"/>
                  <a:gd name="T12" fmla="*/ 269 w 269"/>
                  <a:gd name="T13" fmla="*/ 243 h 251"/>
                  <a:gd name="T14" fmla="*/ 267 w 269"/>
                  <a:gd name="T15" fmla="*/ 243 h 251"/>
                  <a:gd name="T16" fmla="*/ 6 w 269"/>
                  <a:gd name="T17" fmla="*/ 0 h 251"/>
                  <a:gd name="T18" fmla="*/ 4 w 269"/>
                  <a:gd name="T19" fmla="*/ 0 h 251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69"/>
                  <a:gd name="T31" fmla="*/ 0 h 251"/>
                  <a:gd name="T32" fmla="*/ 269 w 269"/>
                  <a:gd name="T33" fmla="*/ 251 h 251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69" h="251">
                    <a:moveTo>
                      <a:pt x="4" y="0"/>
                    </a:moveTo>
                    <a:lnTo>
                      <a:pt x="4" y="2"/>
                    </a:lnTo>
                    <a:lnTo>
                      <a:pt x="0" y="2"/>
                    </a:lnTo>
                    <a:lnTo>
                      <a:pt x="0" y="5"/>
                    </a:lnTo>
                    <a:lnTo>
                      <a:pt x="2" y="5"/>
                    </a:lnTo>
                    <a:lnTo>
                      <a:pt x="269" y="251"/>
                    </a:lnTo>
                    <a:lnTo>
                      <a:pt x="269" y="243"/>
                    </a:lnTo>
                    <a:lnTo>
                      <a:pt x="267" y="243"/>
                    </a:lnTo>
                    <a:lnTo>
                      <a:pt x="6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034" name="Freeform 1034"/>
              <p:cNvSpPr>
                <a:spLocks/>
              </p:cNvSpPr>
              <p:nvPr/>
            </p:nvSpPr>
            <p:spPr bwMode="auto">
              <a:xfrm>
                <a:off x="3120" y="2916"/>
                <a:ext cx="292" cy="269"/>
              </a:xfrm>
              <a:custGeom>
                <a:avLst/>
                <a:gdLst>
                  <a:gd name="T0" fmla="*/ 3 w 292"/>
                  <a:gd name="T1" fmla="*/ 0 h 269"/>
                  <a:gd name="T2" fmla="*/ 3 w 292"/>
                  <a:gd name="T3" fmla="*/ 2 h 269"/>
                  <a:gd name="T4" fmla="*/ 0 w 292"/>
                  <a:gd name="T5" fmla="*/ 4 h 269"/>
                  <a:gd name="T6" fmla="*/ 285 w 292"/>
                  <a:gd name="T7" fmla="*/ 269 h 269"/>
                  <a:gd name="T8" fmla="*/ 291 w 292"/>
                  <a:gd name="T9" fmla="*/ 269 h 269"/>
                  <a:gd name="T10" fmla="*/ 291 w 292"/>
                  <a:gd name="T11" fmla="*/ 267 h 269"/>
                  <a:gd name="T12" fmla="*/ 292 w 292"/>
                  <a:gd name="T13" fmla="*/ 267 h 269"/>
                  <a:gd name="T14" fmla="*/ 5 w 292"/>
                  <a:gd name="T15" fmla="*/ 0 h 269"/>
                  <a:gd name="T16" fmla="*/ 3 w 292"/>
                  <a:gd name="T17" fmla="*/ 0 h 26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2"/>
                  <a:gd name="T28" fmla="*/ 0 h 269"/>
                  <a:gd name="T29" fmla="*/ 292 w 292"/>
                  <a:gd name="T30" fmla="*/ 269 h 269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2" h="269">
                    <a:moveTo>
                      <a:pt x="3" y="0"/>
                    </a:moveTo>
                    <a:lnTo>
                      <a:pt x="3" y="2"/>
                    </a:lnTo>
                    <a:lnTo>
                      <a:pt x="0" y="4"/>
                    </a:lnTo>
                    <a:lnTo>
                      <a:pt x="285" y="269"/>
                    </a:lnTo>
                    <a:lnTo>
                      <a:pt x="291" y="269"/>
                    </a:lnTo>
                    <a:lnTo>
                      <a:pt x="291" y="267"/>
                    </a:lnTo>
                    <a:lnTo>
                      <a:pt x="292" y="267"/>
                    </a:lnTo>
                    <a:lnTo>
                      <a:pt x="5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035" name="Freeform 1035"/>
              <p:cNvSpPr>
                <a:spLocks/>
              </p:cNvSpPr>
              <p:nvPr/>
            </p:nvSpPr>
            <p:spPr bwMode="auto">
              <a:xfrm>
                <a:off x="3089" y="2934"/>
                <a:ext cx="291" cy="268"/>
              </a:xfrm>
              <a:custGeom>
                <a:avLst/>
                <a:gdLst>
                  <a:gd name="T0" fmla="*/ 4 w 291"/>
                  <a:gd name="T1" fmla="*/ 0 h 268"/>
                  <a:gd name="T2" fmla="*/ 4 w 291"/>
                  <a:gd name="T3" fmla="*/ 1 h 268"/>
                  <a:gd name="T4" fmla="*/ 0 w 291"/>
                  <a:gd name="T5" fmla="*/ 1 h 268"/>
                  <a:gd name="T6" fmla="*/ 0 w 291"/>
                  <a:gd name="T7" fmla="*/ 5 h 268"/>
                  <a:gd name="T8" fmla="*/ 2 w 291"/>
                  <a:gd name="T9" fmla="*/ 5 h 268"/>
                  <a:gd name="T10" fmla="*/ 286 w 291"/>
                  <a:gd name="T11" fmla="*/ 268 h 268"/>
                  <a:gd name="T12" fmla="*/ 289 w 291"/>
                  <a:gd name="T13" fmla="*/ 268 h 268"/>
                  <a:gd name="T14" fmla="*/ 291 w 291"/>
                  <a:gd name="T15" fmla="*/ 263 h 268"/>
                  <a:gd name="T16" fmla="*/ 289 w 291"/>
                  <a:gd name="T17" fmla="*/ 263 h 268"/>
                  <a:gd name="T18" fmla="*/ 5 w 291"/>
                  <a:gd name="T19" fmla="*/ 0 h 268"/>
                  <a:gd name="T20" fmla="*/ 4 w 291"/>
                  <a:gd name="T21" fmla="*/ 0 h 268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291"/>
                  <a:gd name="T34" fmla="*/ 0 h 268"/>
                  <a:gd name="T35" fmla="*/ 291 w 291"/>
                  <a:gd name="T36" fmla="*/ 268 h 268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291" h="268">
                    <a:moveTo>
                      <a:pt x="4" y="0"/>
                    </a:moveTo>
                    <a:lnTo>
                      <a:pt x="4" y="1"/>
                    </a:lnTo>
                    <a:lnTo>
                      <a:pt x="0" y="1"/>
                    </a:lnTo>
                    <a:lnTo>
                      <a:pt x="0" y="5"/>
                    </a:lnTo>
                    <a:lnTo>
                      <a:pt x="2" y="5"/>
                    </a:lnTo>
                    <a:lnTo>
                      <a:pt x="286" y="268"/>
                    </a:lnTo>
                    <a:lnTo>
                      <a:pt x="289" y="268"/>
                    </a:lnTo>
                    <a:lnTo>
                      <a:pt x="291" y="263"/>
                    </a:lnTo>
                    <a:lnTo>
                      <a:pt x="289" y="263"/>
                    </a:lnTo>
                    <a:lnTo>
                      <a:pt x="5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036" name="Freeform 1036"/>
              <p:cNvSpPr>
                <a:spLocks/>
              </p:cNvSpPr>
              <p:nvPr/>
            </p:nvSpPr>
            <p:spPr bwMode="auto">
              <a:xfrm>
                <a:off x="3057" y="2951"/>
                <a:ext cx="290" cy="268"/>
              </a:xfrm>
              <a:custGeom>
                <a:avLst/>
                <a:gdLst>
                  <a:gd name="T0" fmla="*/ 3 w 290"/>
                  <a:gd name="T1" fmla="*/ 0 h 268"/>
                  <a:gd name="T2" fmla="*/ 3 w 290"/>
                  <a:gd name="T3" fmla="*/ 2 h 268"/>
                  <a:gd name="T4" fmla="*/ 0 w 290"/>
                  <a:gd name="T5" fmla="*/ 2 h 268"/>
                  <a:gd name="T6" fmla="*/ 0 w 290"/>
                  <a:gd name="T7" fmla="*/ 5 h 268"/>
                  <a:gd name="T8" fmla="*/ 2 w 290"/>
                  <a:gd name="T9" fmla="*/ 5 h 268"/>
                  <a:gd name="T10" fmla="*/ 285 w 290"/>
                  <a:gd name="T11" fmla="*/ 268 h 268"/>
                  <a:gd name="T12" fmla="*/ 290 w 290"/>
                  <a:gd name="T13" fmla="*/ 267 h 268"/>
                  <a:gd name="T14" fmla="*/ 290 w 290"/>
                  <a:gd name="T15" fmla="*/ 264 h 268"/>
                  <a:gd name="T16" fmla="*/ 289 w 290"/>
                  <a:gd name="T17" fmla="*/ 264 h 268"/>
                  <a:gd name="T18" fmla="*/ 5 w 290"/>
                  <a:gd name="T19" fmla="*/ 0 h 268"/>
                  <a:gd name="T20" fmla="*/ 3 w 290"/>
                  <a:gd name="T21" fmla="*/ 0 h 268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290"/>
                  <a:gd name="T34" fmla="*/ 0 h 268"/>
                  <a:gd name="T35" fmla="*/ 290 w 290"/>
                  <a:gd name="T36" fmla="*/ 268 h 268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290" h="268">
                    <a:moveTo>
                      <a:pt x="3" y="0"/>
                    </a:moveTo>
                    <a:lnTo>
                      <a:pt x="3" y="2"/>
                    </a:lnTo>
                    <a:lnTo>
                      <a:pt x="0" y="2"/>
                    </a:lnTo>
                    <a:lnTo>
                      <a:pt x="0" y="5"/>
                    </a:lnTo>
                    <a:lnTo>
                      <a:pt x="2" y="5"/>
                    </a:lnTo>
                    <a:lnTo>
                      <a:pt x="285" y="268"/>
                    </a:lnTo>
                    <a:lnTo>
                      <a:pt x="290" y="267"/>
                    </a:lnTo>
                    <a:lnTo>
                      <a:pt x="290" y="264"/>
                    </a:lnTo>
                    <a:lnTo>
                      <a:pt x="289" y="264"/>
                    </a:lnTo>
                    <a:lnTo>
                      <a:pt x="5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037" name="Freeform 1037"/>
              <p:cNvSpPr>
                <a:spLocks/>
              </p:cNvSpPr>
              <p:nvPr/>
            </p:nvSpPr>
            <p:spPr bwMode="auto">
              <a:xfrm>
                <a:off x="3028" y="2969"/>
                <a:ext cx="289" cy="266"/>
              </a:xfrm>
              <a:custGeom>
                <a:avLst/>
                <a:gdLst>
                  <a:gd name="T0" fmla="*/ 0 w 289"/>
                  <a:gd name="T1" fmla="*/ 0 h 266"/>
                  <a:gd name="T2" fmla="*/ 0 w 289"/>
                  <a:gd name="T3" fmla="*/ 6 h 266"/>
                  <a:gd name="T4" fmla="*/ 1 w 289"/>
                  <a:gd name="T5" fmla="*/ 6 h 266"/>
                  <a:gd name="T6" fmla="*/ 282 w 289"/>
                  <a:gd name="T7" fmla="*/ 266 h 266"/>
                  <a:gd name="T8" fmla="*/ 287 w 289"/>
                  <a:gd name="T9" fmla="*/ 266 h 266"/>
                  <a:gd name="T10" fmla="*/ 287 w 289"/>
                  <a:gd name="T11" fmla="*/ 265 h 266"/>
                  <a:gd name="T12" fmla="*/ 289 w 289"/>
                  <a:gd name="T13" fmla="*/ 265 h 266"/>
                  <a:gd name="T14" fmla="*/ 3 w 289"/>
                  <a:gd name="T15" fmla="*/ 0 h 266"/>
                  <a:gd name="T16" fmla="*/ 0 w 289"/>
                  <a:gd name="T17" fmla="*/ 0 h 26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89"/>
                  <a:gd name="T28" fmla="*/ 0 h 266"/>
                  <a:gd name="T29" fmla="*/ 289 w 289"/>
                  <a:gd name="T30" fmla="*/ 266 h 26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89" h="266">
                    <a:moveTo>
                      <a:pt x="0" y="0"/>
                    </a:moveTo>
                    <a:lnTo>
                      <a:pt x="0" y="6"/>
                    </a:lnTo>
                    <a:lnTo>
                      <a:pt x="1" y="6"/>
                    </a:lnTo>
                    <a:lnTo>
                      <a:pt x="282" y="266"/>
                    </a:lnTo>
                    <a:lnTo>
                      <a:pt x="287" y="266"/>
                    </a:lnTo>
                    <a:lnTo>
                      <a:pt x="287" y="265"/>
                    </a:lnTo>
                    <a:lnTo>
                      <a:pt x="289" y="265"/>
                    </a:lnTo>
                    <a:lnTo>
                      <a:pt x="3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038" name="Freeform 1038"/>
              <p:cNvSpPr>
                <a:spLocks/>
              </p:cNvSpPr>
              <p:nvPr/>
            </p:nvSpPr>
            <p:spPr bwMode="auto">
              <a:xfrm>
                <a:off x="3028" y="3014"/>
                <a:ext cx="256" cy="238"/>
              </a:xfrm>
              <a:custGeom>
                <a:avLst/>
                <a:gdLst>
                  <a:gd name="T0" fmla="*/ 0 w 256"/>
                  <a:gd name="T1" fmla="*/ 0 h 238"/>
                  <a:gd name="T2" fmla="*/ 0 w 256"/>
                  <a:gd name="T3" fmla="*/ 8 h 238"/>
                  <a:gd name="T4" fmla="*/ 1 w 256"/>
                  <a:gd name="T5" fmla="*/ 8 h 238"/>
                  <a:gd name="T6" fmla="*/ 249 w 256"/>
                  <a:gd name="T7" fmla="*/ 238 h 238"/>
                  <a:gd name="T8" fmla="*/ 254 w 256"/>
                  <a:gd name="T9" fmla="*/ 238 h 238"/>
                  <a:gd name="T10" fmla="*/ 254 w 256"/>
                  <a:gd name="T11" fmla="*/ 237 h 238"/>
                  <a:gd name="T12" fmla="*/ 256 w 256"/>
                  <a:gd name="T13" fmla="*/ 237 h 238"/>
                  <a:gd name="T14" fmla="*/ 1 w 256"/>
                  <a:gd name="T15" fmla="*/ 0 h 238"/>
                  <a:gd name="T16" fmla="*/ 0 w 256"/>
                  <a:gd name="T17" fmla="*/ 0 h 23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56"/>
                  <a:gd name="T28" fmla="*/ 0 h 238"/>
                  <a:gd name="T29" fmla="*/ 256 w 256"/>
                  <a:gd name="T30" fmla="*/ 238 h 23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56" h="238">
                    <a:moveTo>
                      <a:pt x="0" y="0"/>
                    </a:moveTo>
                    <a:lnTo>
                      <a:pt x="0" y="8"/>
                    </a:lnTo>
                    <a:lnTo>
                      <a:pt x="1" y="8"/>
                    </a:lnTo>
                    <a:lnTo>
                      <a:pt x="249" y="238"/>
                    </a:lnTo>
                    <a:lnTo>
                      <a:pt x="254" y="238"/>
                    </a:lnTo>
                    <a:lnTo>
                      <a:pt x="254" y="237"/>
                    </a:lnTo>
                    <a:lnTo>
                      <a:pt x="256" y="237"/>
                    </a:ln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039" name="Freeform 1039"/>
              <p:cNvSpPr>
                <a:spLocks/>
              </p:cNvSpPr>
              <p:nvPr/>
            </p:nvSpPr>
            <p:spPr bwMode="auto">
              <a:xfrm>
                <a:off x="3028" y="3062"/>
                <a:ext cx="224" cy="208"/>
              </a:xfrm>
              <a:custGeom>
                <a:avLst/>
                <a:gdLst>
                  <a:gd name="T0" fmla="*/ 0 w 224"/>
                  <a:gd name="T1" fmla="*/ 0 h 208"/>
                  <a:gd name="T2" fmla="*/ 0 w 224"/>
                  <a:gd name="T3" fmla="*/ 8 h 208"/>
                  <a:gd name="T4" fmla="*/ 1 w 224"/>
                  <a:gd name="T5" fmla="*/ 8 h 208"/>
                  <a:gd name="T6" fmla="*/ 217 w 224"/>
                  <a:gd name="T7" fmla="*/ 208 h 208"/>
                  <a:gd name="T8" fmla="*/ 222 w 224"/>
                  <a:gd name="T9" fmla="*/ 208 h 208"/>
                  <a:gd name="T10" fmla="*/ 222 w 224"/>
                  <a:gd name="T11" fmla="*/ 206 h 208"/>
                  <a:gd name="T12" fmla="*/ 224 w 224"/>
                  <a:gd name="T13" fmla="*/ 206 h 208"/>
                  <a:gd name="T14" fmla="*/ 1 w 224"/>
                  <a:gd name="T15" fmla="*/ 0 h 208"/>
                  <a:gd name="T16" fmla="*/ 0 w 224"/>
                  <a:gd name="T17" fmla="*/ 0 h 20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24"/>
                  <a:gd name="T28" fmla="*/ 0 h 208"/>
                  <a:gd name="T29" fmla="*/ 224 w 224"/>
                  <a:gd name="T30" fmla="*/ 208 h 20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24" h="208">
                    <a:moveTo>
                      <a:pt x="0" y="0"/>
                    </a:moveTo>
                    <a:lnTo>
                      <a:pt x="0" y="8"/>
                    </a:lnTo>
                    <a:lnTo>
                      <a:pt x="1" y="8"/>
                    </a:lnTo>
                    <a:lnTo>
                      <a:pt x="217" y="208"/>
                    </a:lnTo>
                    <a:lnTo>
                      <a:pt x="222" y="208"/>
                    </a:lnTo>
                    <a:lnTo>
                      <a:pt x="222" y="206"/>
                    </a:lnTo>
                    <a:lnTo>
                      <a:pt x="224" y="206"/>
                    </a:ln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040" name="Freeform 1040"/>
              <p:cNvSpPr>
                <a:spLocks/>
              </p:cNvSpPr>
              <p:nvPr/>
            </p:nvSpPr>
            <p:spPr bwMode="auto">
              <a:xfrm>
                <a:off x="3028" y="3109"/>
                <a:ext cx="179" cy="166"/>
              </a:xfrm>
              <a:custGeom>
                <a:avLst/>
                <a:gdLst>
                  <a:gd name="T0" fmla="*/ 0 w 179"/>
                  <a:gd name="T1" fmla="*/ 0 h 166"/>
                  <a:gd name="T2" fmla="*/ 0 w 179"/>
                  <a:gd name="T3" fmla="*/ 8 h 166"/>
                  <a:gd name="T4" fmla="*/ 1 w 179"/>
                  <a:gd name="T5" fmla="*/ 8 h 166"/>
                  <a:gd name="T6" fmla="*/ 160 w 179"/>
                  <a:gd name="T7" fmla="*/ 156 h 166"/>
                  <a:gd name="T8" fmla="*/ 164 w 179"/>
                  <a:gd name="T9" fmla="*/ 156 h 166"/>
                  <a:gd name="T10" fmla="*/ 165 w 179"/>
                  <a:gd name="T11" fmla="*/ 159 h 166"/>
                  <a:gd name="T12" fmla="*/ 169 w 179"/>
                  <a:gd name="T13" fmla="*/ 159 h 166"/>
                  <a:gd name="T14" fmla="*/ 169 w 179"/>
                  <a:gd name="T15" fmla="*/ 161 h 166"/>
                  <a:gd name="T16" fmla="*/ 172 w 179"/>
                  <a:gd name="T17" fmla="*/ 161 h 166"/>
                  <a:gd name="T18" fmla="*/ 174 w 179"/>
                  <a:gd name="T19" fmla="*/ 164 h 166"/>
                  <a:gd name="T20" fmla="*/ 177 w 179"/>
                  <a:gd name="T21" fmla="*/ 164 h 166"/>
                  <a:gd name="T22" fmla="*/ 177 w 179"/>
                  <a:gd name="T23" fmla="*/ 166 h 166"/>
                  <a:gd name="T24" fmla="*/ 179 w 179"/>
                  <a:gd name="T25" fmla="*/ 166 h 166"/>
                  <a:gd name="T26" fmla="*/ 1 w 179"/>
                  <a:gd name="T27" fmla="*/ 0 h 166"/>
                  <a:gd name="T28" fmla="*/ 0 w 179"/>
                  <a:gd name="T29" fmla="*/ 0 h 16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179"/>
                  <a:gd name="T46" fmla="*/ 0 h 166"/>
                  <a:gd name="T47" fmla="*/ 179 w 179"/>
                  <a:gd name="T48" fmla="*/ 166 h 16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179" h="166">
                    <a:moveTo>
                      <a:pt x="0" y="0"/>
                    </a:moveTo>
                    <a:lnTo>
                      <a:pt x="0" y="8"/>
                    </a:lnTo>
                    <a:lnTo>
                      <a:pt x="1" y="8"/>
                    </a:lnTo>
                    <a:lnTo>
                      <a:pt x="160" y="156"/>
                    </a:lnTo>
                    <a:lnTo>
                      <a:pt x="164" y="156"/>
                    </a:lnTo>
                    <a:lnTo>
                      <a:pt x="165" y="159"/>
                    </a:lnTo>
                    <a:lnTo>
                      <a:pt x="169" y="159"/>
                    </a:lnTo>
                    <a:lnTo>
                      <a:pt x="169" y="161"/>
                    </a:lnTo>
                    <a:lnTo>
                      <a:pt x="172" y="161"/>
                    </a:lnTo>
                    <a:lnTo>
                      <a:pt x="174" y="164"/>
                    </a:lnTo>
                    <a:lnTo>
                      <a:pt x="177" y="164"/>
                    </a:lnTo>
                    <a:lnTo>
                      <a:pt x="177" y="166"/>
                    </a:lnTo>
                    <a:lnTo>
                      <a:pt x="179" y="166"/>
                    </a:ln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041" name="Freeform 1041"/>
              <p:cNvSpPr>
                <a:spLocks/>
              </p:cNvSpPr>
              <p:nvPr/>
            </p:nvSpPr>
            <p:spPr bwMode="auto">
              <a:xfrm>
                <a:off x="3028" y="3156"/>
                <a:ext cx="56" cy="52"/>
              </a:xfrm>
              <a:custGeom>
                <a:avLst/>
                <a:gdLst>
                  <a:gd name="T0" fmla="*/ 0 w 56"/>
                  <a:gd name="T1" fmla="*/ 0 h 52"/>
                  <a:gd name="T2" fmla="*/ 0 w 56"/>
                  <a:gd name="T3" fmla="*/ 8 h 52"/>
                  <a:gd name="T4" fmla="*/ 1 w 56"/>
                  <a:gd name="T5" fmla="*/ 8 h 52"/>
                  <a:gd name="T6" fmla="*/ 37 w 56"/>
                  <a:gd name="T7" fmla="*/ 43 h 52"/>
                  <a:gd name="T8" fmla="*/ 41 w 56"/>
                  <a:gd name="T9" fmla="*/ 43 h 52"/>
                  <a:gd name="T10" fmla="*/ 42 w 56"/>
                  <a:gd name="T11" fmla="*/ 46 h 52"/>
                  <a:gd name="T12" fmla="*/ 46 w 56"/>
                  <a:gd name="T13" fmla="*/ 46 h 52"/>
                  <a:gd name="T14" fmla="*/ 46 w 56"/>
                  <a:gd name="T15" fmla="*/ 48 h 52"/>
                  <a:gd name="T16" fmla="*/ 49 w 56"/>
                  <a:gd name="T17" fmla="*/ 48 h 52"/>
                  <a:gd name="T18" fmla="*/ 51 w 56"/>
                  <a:gd name="T19" fmla="*/ 51 h 52"/>
                  <a:gd name="T20" fmla="*/ 54 w 56"/>
                  <a:gd name="T21" fmla="*/ 51 h 52"/>
                  <a:gd name="T22" fmla="*/ 54 w 56"/>
                  <a:gd name="T23" fmla="*/ 52 h 52"/>
                  <a:gd name="T24" fmla="*/ 56 w 56"/>
                  <a:gd name="T25" fmla="*/ 52 h 52"/>
                  <a:gd name="T26" fmla="*/ 1 w 56"/>
                  <a:gd name="T27" fmla="*/ 0 h 52"/>
                  <a:gd name="T28" fmla="*/ 0 w 56"/>
                  <a:gd name="T29" fmla="*/ 0 h 52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56"/>
                  <a:gd name="T46" fmla="*/ 0 h 52"/>
                  <a:gd name="T47" fmla="*/ 56 w 56"/>
                  <a:gd name="T48" fmla="*/ 52 h 52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56" h="52">
                    <a:moveTo>
                      <a:pt x="0" y="0"/>
                    </a:moveTo>
                    <a:lnTo>
                      <a:pt x="0" y="8"/>
                    </a:lnTo>
                    <a:lnTo>
                      <a:pt x="1" y="8"/>
                    </a:lnTo>
                    <a:lnTo>
                      <a:pt x="37" y="43"/>
                    </a:lnTo>
                    <a:lnTo>
                      <a:pt x="41" y="43"/>
                    </a:lnTo>
                    <a:lnTo>
                      <a:pt x="42" y="46"/>
                    </a:lnTo>
                    <a:lnTo>
                      <a:pt x="46" y="46"/>
                    </a:lnTo>
                    <a:lnTo>
                      <a:pt x="46" y="48"/>
                    </a:lnTo>
                    <a:lnTo>
                      <a:pt x="49" y="48"/>
                    </a:lnTo>
                    <a:lnTo>
                      <a:pt x="51" y="51"/>
                    </a:lnTo>
                    <a:lnTo>
                      <a:pt x="54" y="51"/>
                    </a:lnTo>
                    <a:lnTo>
                      <a:pt x="54" y="52"/>
                    </a:lnTo>
                    <a:lnTo>
                      <a:pt x="56" y="52"/>
                    </a:ln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042" name="Freeform 1042"/>
              <p:cNvSpPr>
                <a:spLocks/>
              </p:cNvSpPr>
              <p:nvPr/>
            </p:nvSpPr>
            <p:spPr bwMode="auto">
              <a:xfrm>
                <a:off x="3024" y="2860"/>
                <a:ext cx="398" cy="424"/>
              </a:xfrm>
              <a:custGeom>
                <a:avLst/>
                <a:gdLst>
                  <a:gd name="T0" fmla="*/ 199 w 398"/>
                  <a:gd name="T1" fmla="*/ 424 h 424"/>
                  <a:gd name="T2" fmla="*/ 398 w 398"/>
                  <a:gd name="T3" fmla="*/ 318 h 424"/>
                  <a:gd name="T4" fmla="*/ 398 w 398"/>
                  <a:gd name="T5" fmla="*/ 107 h 424"/>
                  <a:gd name="T6" fmla="*/ 199 w 398"/>
                  <a:gd name="T7" fmla="*/ 0 h 424"/>
                  <a:gd name="T8" fmla="*/ 0 w 398"/>
                  <a:gd name="T9" fmla="*/ 107 h 424"/>
                  <a:gd name="T10" fmla="*/ 0 w 398"/>
                  <a:gd name="T11" fmla="*/ 318 h 424"/>
                  <a:gd name="T12" fmla="*/ 199 w 398"/>
                  <a:gd name="T13" fmla="*/ 424 h 424"/>
                  <a:gd name="T14" fmla="*/ 200 w 398"/>
                  <a:gd name="T15" fmla="*/ 418 h 424"/>
                  <a:gd name="T16" fmla="*/ 5 w 398"/>
                  <a:gd name="T17" fmla="*/ 314 h 424"/>
                  <a:gd name="T18" fmla="*/ 7 w 398"/>
                  <a:gd name="T19" fmla="*/ 317 h 424"/>
                  <a:gd name="T20" fmla="*/ 7 w 398"/>
                  <a:gd name="T21" fmla="*/ 109 h 424"/>
                  <a:gd name="T22" fmla="*/ 5 w 398"/>
                  <a:gd name="T23" fmla="*/ 112 h 424"/>
                  <a:gd name="T24" fmla="*/ 200 w 398"/>
                  <a:gd name="T25" fmla="*/ 6 h 424"/>
                  <a:gd name="T26" fmla="*/ 197 w 398"/>
                  <a:gd name="T27" fmla="*/ 6 h 424"/>
                  <a:gd name="T28" fmla="*/ 393 w 398"/>
                  <a:gd name="T29" fmla="*/ 112 h 424"/>
                  <a:gd name="T30" fmla="*/ 392 w 398"/>
                  <a:gd name="T31" fmla="*/ 109 h 424"/>
                  <a:gd name="T32" fmla="*/ 392 w 398"/>
                  <a:gd name="T33" fmla="*/ 317 h 424"/>
                  <a:gd name="T34" fmla="*/ 393 w 398"/>
                  <a:gd name="T35" fmla="*/ 314 h 424"/>
                  <a:gd name="T36" fmla="*/ 197 w 398"/>
                  <a:gd name="T37" fmla="*/ 418 h 424"/>
                  <a:gd name="T38" fmla="*/ 200 w 398"/>
                  <a:gd name="T39" fmla="*/ 418 h 424"/>
                  <a:gd name="T40" fmla="*/ 199 w 398"/>
                  <a:gd name="T41" fmla="*/ 424 h 424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398"/>
                  <a:gd name="T64" fmla="*/ 0 h 424"/>
                  <a:gd name="T65" fmla="*/ 398 w 398"/>
                  <a:gd name="T66" fmla="*/ 424 h 424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398" h="424">
                    <a:moveTo>
                      <a:pt x="199" y="424"/>
                    </a:moveTo>
                    <a:lnTo>
                      <a:pt x="398" y="318"/>
                    </a:lnTo>
                    <a:lnTo>
                      <a:pt x="398" y="107"/>
                    </a:lnTo>
                    <a:lnTo>
                      <a:pt x="199" y="0"/>
                    </a:lnTo>
                    <a:lnTo>
                      <a:pt x="0" y="107"/>
                    </a:lnTo>
                    <a:lnTo>
                      <a:pt x="0" y="318"/>
                    </a:lnTo>
                    <a:lnTo>
                      <a:pt x="199" y="424"/>
                    </a:lnTo>
                    <a:lnTo>
                      <a:pt x="200" y="418"/>
                    </a:lnTo>
                    <a:lnTo>
                      <a:pt x="5" y="314"/>
                    </a:lnTo>
                    <a:lnTo>
                      <a:pt x="7" y="317"/>
                    </a:lnTo>
                    <a:lnTo>
                      <a:pt x="7" y="109"/>
                    </a:lnTo>
                    <a:lnTo>
                      <a:pt x="5" y="112"/>
                    </a:lnTo>
                    <a:lnTo>
                      <a:pt x="200" y="6"/>
                    </a:lnTo>
                    <a:lnTo>
                      <a:pt x="197" y="6"/>
                    </a:lnTo>
                    <a:lnTo>
                      <a:pt x="393" y="112"/>
                    </a:lnTo>
                    <a:lnTo>
                      <a:pt x="392" y="109"/>
                    </a:lnTo>
                    <a:lnTo>
                      <a:pt x="392" y="317"/>
                    </a:lnTo>
                    <a:lnTo>
                      <a:pt x="393" y="314"/>
                    </a:lnTo>
                    <a:lnTo>
                      <a:pt x="197" y="418"/>
                    </a:lnTo>
                    <a:lnTo>
                      <a:pt x="200" y="418"/>
                    </a:lnTo>
                    <a:lnTo>
                      <a:pt x="199" y="42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043" name="Freeform 1043"/>
              <p:cNvSpPr>
                <a:spLocks/>
              </p:cNvSpPr>
              <p:nvPr/>
            </p:nvSpPr>
            <p:spPr bwMode="auto">
              <a:xfrm>
                <a:off x="2636" y="2864"/>
                <a:ext cx="393" cy="418"/>
              </a:xfrm>
              <a:custGeom>
                <a:avLst/>
                <a:gdLst>
                  <a:gd name="T0" fmla="*/ 11 w 393"/>
                  <a:gd name="T1" fmla="*/ 100 h 418"/>
                  <a:gd name="T2" fmla="*/ 45 w 393"/>
                  <a:gd name="T3" fmla="*/ 82 h 418"/>
                  <a:gd name="T4" fmla="*/ 65 w 393"/>
                  <a:gd name="T5" fmla="*/ 70 h 418"/>
                  <a:gd name="T6" fmla="*/ 93 w 393"/>
                  <a:gd name="T7" fmla="*/ 57 h 418"/>
                  <a:gd name="T8" fmla="*/ 113 w 393"/>
                  <a:gd name="T9" fmla="*/ 45 h 418"/>
                  <a:gd name="T10" fmla="*/ 147 w 393"/>
                  <a:gd name="T11" fmla="*/ 27 h 418"/>
                  <a:gd name="T12" fmla="*/ 168 w 393"/>
                  <a:gd name="T13" fmla="*/ 15 h 418"/>
                  <a:gd name="T14" fmla="*/ 195 w 393"/>
                  <a:gd name="T15" fmla="*/ 2 h 418"/>
                  <a:gd name="T16" fmla="*/ 205 w 393"/>
                  <a:gd name="T17" fmla="*/ 7 h 418"/>
                  <a:gd name="T18" fmla="*/ 216 w 393"/>
                  <a:gd name="T19" fmla="*/ 10 h 418"/>
                  <a:gd name="T20" fmla="*/ 224 w 393"/>
                  <a:gd name="T21" fmla="*/ 16 h 418"/>
                  <a:gd name="T22" fmla="*/ 236 w 393"/>
                  <a:gd name="T23" fmla="*/ 21 h 418"/>
                  <a:gd name="T24" fmla="*/ 245 w 393"/>
                  <a:gd name="T25" fmla="*/ 27 h 418"/>
                  <a:gd name="T26" fmla="*/ 257 w 393"/>
                  <a:gd name="T27" fmla="*/ 32 h 418"/>
                  <a:gd name="T28" fmla="*/ 265 w 393"/>
                  <a:gd name="T29" fmla="*/ 38 h 418"/>
                  <a:gd name="T30" fmla="*/ 277 w 393"/>
                  <a:gd name="T31" fmla="*/ 43 h 418"/>
                  <a:gd name="T32" fmla="*/ 286 w 393"/>
                  <a:gd name="T33" fmla="*/ 49 h 418"/>
                  <a:gd name="T34" fmla="*/ 298 w 393"/>
                  <a:gd name="T35" fmla="*/ 54 h 418"/>
                  <a:gd name="T36" fmla="*/ 306 w 393"/>
                  <a:gd name="T37" fmla="*/ 60 h 418"/>
                  <a:gd name="T38" fmla="*/ 318 w 393"/>
                  <a:gd name="T39" fmla="*/ 65 h 418"/>
                  <a:gd name="T40" fmla="*/ 327 w 393"/>
                  <a:gd name="T41" fmla="*/ 71 h 418"/>
                  <a:gd name="T42" fmla="*/ 337 w 393"/>
                  <a:gd name="T43" fmla="*/ 75 h 418"/>
                  <a:gd name="T44" fmla="*/ 346 w 393"/>
                  <a:gd name="T45" fmla="*/ 81 h 418"/>
                  <a:gd name="T46" fmla="*/ 358 w 393"/>
                  <a:gd name="T47" fmla="*/ 86 h 418"/>
                  <a:gd name="T48" fmla="*/ 366 w 393"/>
                  <a:gd name="T49" fmla="*/ 92 h 418"/>
                  <a:gd name="T50" fmla="*/ 378 w 393"/>
                  <a:gd name="T51" fmla="*/ 97 h 418"/>
                  <a:gd name="T52" fmla="*/ 387 w 393"/>
                  <a:gd name="T53" fmla="*/ 103 h 418"/>
                  <a:gd name="T54" fmla="*/ 383 w 393"/>
                  <a:gd name="T55" fmla="*/ 319 h 418"/>
                  <a:gd name="T56" fmla="*/ 373 w 393"/>
                  <a:gd name="T57" fmla="*/ 325 h 418"/>
                  <a:gd name="T58" fmla="*/ 339 w 393"/>
                  <a:gd name="T59" fmla="*/ 343 h 418"/>
                  <a:gd name="T60" fmla="*/ 329 w 393"/>
                  <a:gd name="T61" fmla="*/ 349 h 418"/>
                  <a:gd name="T62" fmla="*/ 294 w 393"/>
                  <a:gd name="T63" fmla="*/ 366 h 418"/>
                  <a:gd name="T64" fmla="*/ 284 w 393"/>
                  <a:gd name="T65" fmla="*/ 373 h 418"/>
                  <a:gd name="T66" fmla="*/ 264 w 393"/>
                  <a:gd name="T67" fmla="*/ 382 h 418"/>
                  <a:gd name="T68" fmla="*/ 243 w 393"/>
                  <a:gd name="T69" fmla="*/ 395 h 418"/>
                  <a:gd name="T70" fmla="*/ 223 w 393"/>
                  <a:gd name="T71" fmla="*/ 404 h 418"/>
                  <a:gd name="T72" fmla="*/ 205 w 393"/>
                  <a:gd name="T73" fmla="*/ 415 h 418"/>
                  <a:gd name="T74" fmla="*/ 190 w 393"/>
                  <a:gd name="T75" fmla="*/ 417 h 418"/>
                  <a:gd name="T76" fmla="*/ 182 w 393"/>
                  <a:gd name="T77" fmla="*/ 411 h 418"/>
                  <a:gd name="T78" fmla="*/ 170 w 393"/>
                  <a:gd name="T79" fmla="*/ 406 h 418"/>
                  <a:gd name="T80" fmla="*/ 161 w 393"/>
                  <a:gd name="T81" fmla="*/ 400 h 418"/>
                  <a:gd name="T82" fmla="*/ 149 w 393"/>
                  <a:gd name="T83" fmla="*/ 395 h 418"/>
                  <a:gd name="T84" fmla="*/ 141 w 393"/>
                  <a:gd name="T85" fmla="*/ 388 h 418"/>
                  <a:gd name="T86" fmla="*/ 129 w 393"/>
                  <a:gd name="T87" fmla="*/ 384 h 418"/>
                  <a:gd name="T88" fmla="*/ 120 w 393"/>
                  <a:gd name="T89" fmla="*/ 377 h 418"/>
                  <a:gd name="T90" fmla="*/ 108 w 393"/>
                  <a:gd name="T91" fmla="*/ 373 h 418"/>
                  <a:gd name="T92" fmla="*/ 100 w 393"/>
                  <a:gd name="T93" fmla="*/ 366 h 418"/>
                  <a:gd name="T94" fmla="*/ 88 w 393"/>
                  <a:gd name="T95" fmla="*/ 362 h 418"/>
                  <a:gd name="T96" fmla="*/ 79 w 393"/>
                  <a:gd name="T97" fmla="*/ 355 h 418"/>
                  <a:gd name="T98" fmla="*/ 67 w 393"/>
                  <a:gd name="T99" fmla="*/ 351 h 418"/>
                  <a:gd name="T100" fmla="*/ 59 w 393"/>
                  <a:gd name="T101" fmla="*/ 344 h 418"/>
                  <a:gd name="T102" fmla="*/ 47 w 393"/>
                  <a:gd name="T103" fmla="*/ 340 h 418"/>
                  <a:gd name="T104" fmla="*/ 38 w 393"/>
                  <a:gd name="T105" fmla="*/ 333 h 418"/>
                  <a:gd name="T106" fmla="*/ 26 w 393"/>
                  <a:gd name="T107" fmla="*/ 329 h 418"/>
                  <a:gd name="T108" fmla="*/ 18 w 393"/>
                  <a:gd name="T109" fmla="*/ 322 h 418"/>
                  <a:gd name="T110" fmla="*/ 6 w 393"/>
                  <a:gd name="T111" fmla="*/ 318 h 418"/>
                  <a:gd name="T112" fmla="*/ 0 w 393"/>
                  <a:gd name="T113" fmla="*/ 105 h 418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w 393"/>
                  <a:gd name="T172" fmla="*/ 0 h 418"/>
                  <a:gd name="T173" fmla="*/ 393 w 393"/>
                  <a:gd name="T174" fmla="*/ 418 h 418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T171" t="T172" r="T173" b="T174"/>
                <a:pathLst>
                  <a:path w="393" h="418">
                    <a:moveTo>
                      <a:pt x="0" y="105"/>
                    </a:moveTo>
                    <a:lnTo>
                      <a:pt x="7" y="103"/>
                    </a:lnTo>
                    <a:lnTo>
                      <a:pt x="7" y="101"/>
                    </a:lnTo>
                    <a:lnTo>
                      <a:pt x="11" y="101"/>
                    </a:lnTo>
                    <a:lnTo>
                      <a:pt x="11" y="100"/>
                    </a:lnTo>
                    <a:lnTo>
                      <a:pt x="24" y="94"/>
                    </a:lnTo>
                    <a:lnTo>
                      <a:pt x="24" y="92"/>
                    </a:lnTo>
                    <a:lnTo>
                      <a:pt x="31" y="90"/>
                    </a:lnTo>
                    <a:lnTo>
                      <a:pt x="31" y="89"/>
                    </a:lnTo>
                    <a:lnTo>
                      <a:pt x="45" y="82"/>
                    </a:lnTo>
                    <a:lnTo>
                      <a:pt x="45" y="81"/>
                    </a:lnTo>
                    <a:lnTo>
                      <a:pt x="52" y="79"/>
                    </a:lnTo>
                    <a:lnTo>
                      <a:pt x="52" y="78"/>
                    </a:lnTo>
                    <a:lnTo>
                      <a:pt x="65" y="71"/>
                    </a:lnTo>
                    <a:lnTo>
                      <a:pt x="65" y="70"/>
                    </a:lnTo>
                    <a:lnTo>
                      <a:pt x="72" y="68"/>
                    </a:lnTo>
                    <a:lnTo>
                      <a:pt x="72" y="67"/>
                    </a:lnTo>
                    <a:lnTo>
                      <a:pt x="86" y="60"/>
                    </a:lnTo>
                    <a:lnTo>
                      <a:pt x="86" y="59"/>
                    </a:lnTo>
                    <a:lnTo>
                      <a:pt x="93" y="57"/>
                    </a:lnTo>
                    <a:lnTo>
                      <a:pt x="93" y="56"/>
                    </a:lnTo>
                    <a:lnTo>
                      <a:pt x="106" y="49"/>
                    </a:lnTo>
                    <a:lnTo>
                      <a:pt x="106" y="48"/>
                    </a:lnTo>
                    <a:lnTo>
                      <a:pt x="113" y="46"/>
                    </a:lnTo>
                    <a:lnTo>
                      <a:pt x="113" y="45"/>
                    </a:lnTo>
                    <a:lnTo>
                      <a:pt x="127" y="38"/>
                    </a:lnTo>
                    <a:lnTo>
                      <a:pt x="127" y="37"/>
                    </a:lnTo>
                    <a:lnTo>
                      <a:pt x="134" y="35"/>
                    </a:lnTo>
                    <a:lnTo>
                      <a:pt x="134" y="34"/>
                    </a:lnTo>
                    <a:lnTo>
                      <a:pt x="147" y="27"/>
                    </a:lnTo>
                    <a:lnTo>
                      <a:pt x="147" y="26"/>
                    </a:lnTo>
                    <a:lnTo>
                      <a:pt x="154" y="24"/>
                    </a:lnTo>
                    <a:lnTo>
                      <a:pt x="154" y="23"/>
                    </a:lnTo>
                    <a:lnTo>
                      <a:pt x="168" y="16"/>
                    </a:lnTo>
                    <a:lnTo>
                      <a:pt x="168" y="15"/>
                    </a:lnTo>
                    <a:lnTo>
                      <a:pt x="175" y="13"/>
                    </a:lnTo>
                    <a:lnTo>
                      <a:pt x="175" y="11"/>
                    </a:lnTo>
                    <a:lnTo>
                      <a:pt x="188" y="5"/>
                    </a:lnTo>
                    <a:lnTo>
                      <a:pt x="188" y="4"/>
                    </a:lnTo>
                    <a:lnTo>
                      <a:pt x="195" y="2"/>
                    </a:lnTo>
                    <a:lnTo>
                      <a:pt x="195" y="0"/>
                    </a:lnTo>
                    <a:lnTo>
                      <a:pt x="200" y="2"/>
                    </a:lnTo>
                    <a:lnTo>
                      <a:pt x="200" y="4"/>
                    </a:lnTo>
                    <a:lnTo>
                      <a:pt x="204" y="4"/>
                    </a:lnTo>
                    <a:lnTo>
                      <a:pt x="205" y="7"/>
                    </a:lnTo>
                    <a:lnTo>
                      <a:pt x="209" y="7"/>
                    </a:lnTo>
                    <a:lnTo>
                      <a:pt x="209" y="8"/>
                    </a:lnTo>
                    <a:lnTo>
                      <a:pt x="212" y="8"/>
                    </a:lnTo>
                    <a:lnTo>
                      <a:pt x="212" y="10"/>
                    </a:lnTo>
                    <a:lnTo>
                      <a:pt x="216" y="10"/>
                    </a:lnTo>
                    <a:lnTo>
                      <a:pt x="217" y="13"/>
                    </a:lnTo>
                    <a:lnTo>
                      <a:pt x="221" y="13"/>
                    </a:lnTo>
                    <a:lnTo>
                      <a:pt x="221" y="15"/>
                    </a:lnTo>
                    <a:lnTo>
                      <a:pt x="224" y="15"/>
                    </a:lnTo>
                    <a:lnTo>
                      <a:pt x="224" y="16"/>
                    </a:lnTo>
                    <a:lnTo>
                      <a:pt x="228" y="16"/>
                    </a:lnTo>
                    <a:lnTo>
                      <a:pt x="229" y="19"/>
                    </a:lnTo>
                    <a:lnTo>
                      <a:pt x="233" y="19"/>
                    </a:lnTo>
                    <a:lnTo>
                      <a:pt x="233" y="21"/>
                    </a:lnTo>
                    <a:lnTo>
                      <a:pt x="236" y="21"/>
                    </a:lnTo>
                    <a:lnTo>
                      <a:pt x="238" y="24"/>
                    </a:lnTo>
                    <a:lnTo>
                      <a:pt x="241" y="24"/>
                    </a:lnTo>
                    <a:lnTo>
                      <a:pt x="241" y="26"/>
                    </a:lnTo>
                    <a:lnTo>
                      <a:pt x="245" y="26"/>
                    </a:lnTo>
                    <a:lnTo>
                      <a:pt x="245" y="27"/>
                    </a:lnTo>
                    <a:lnTo>
                      <a:pt x="248" y="27"/>
                    </a:lnTo>
                    <a:lnTo>
                      <a:pt x="250" y="30"/>
                    </a:lnTo>
                    <a:lnTo>
                      <a:pt x="253" y="30"/>
                    </a:lnTo>
                    <a:lnTo>
                      <a:pt x="253" y="32"/>
                    </a:lnTo>
                    <a:lnTo>
                      <a:pt x="257" y="32"/>
                    </a:lnTo>
                    <a:lnTo>
                      <a:pt x="257" y="34"/>
                    </a:lnTo>
                    <a:lnTo>
                      <a:pt x="260" y="34"/>
                    </a:lnTo>
                    <a:lnTo>
                      <a:pt x="262" y="37"/>
                    </a:lnTo>
                    <a:lnTo>
                      <a:pt x="265" y="37"/>
                    </a:lnTo>
                    <a:lnTo>
                      <a:pt x="265" y="38"/>
                    </a:lnTo>
                    <a:lnTo>
                      <a:pt x="269" y="38"/>
                    </a:lnTo>
                    <a:lnTo>
                      <a:pt x="269" y="40"/>
                    </a:lnTo>
                    <a:lnTo>
                      <a:pt x="272" y="40"/>
                    </a:lnTo>
                    <a:lnTo>
                      <a:pt x="274" y="43"/>
                    </a:lnTo>
                    <a:lnTo>
                      <a:pt x="277" y="43"/>
                    </a:lnTo>
                    <a:lnTo>
                      <a:pt x="277" y="45"/>
                    </a:lnTo>
                    <a:lnTo>
                      <a:pt x="281" y="45"/>
                    </a:lnTo>
                    <a:lnTo>
                      <a:pt x="282" y="48"/>
                    </a:lnTo>
                    <a:lnTo>
                      <a:pt x="286" y="48"/>
                    </a:lnTo>
                    <a:lnTo>
                      <a:pt x="286" y="49"/>
                    </a:lnTo>
                    <a:lnTo>
                      <a:pt x="289" y="49"/>
                    </a:lnTo>
                    <a:lnTo>
                      <a:pt x="289" y="51"/>
                    </a:lnTo>
                    <a:lnTo>
                      <a:pt x="293" y="51"/>
                    </a:lnTo>
                    <a:lnTo>
                      <a:pt x="294" y="54"/>
                    </a:lnTo>
                    <a:lnTo>
                      <a:pt x="298" y="54"/>
                    </a:lnTo>
                    <a:lnTo>
                      <a:pt x="298" y="56"/>
                    </a:lnTo>
                    <a:lnTo>
                      <a:pt x="301" y="56"/>
                    </a:lnTo>
                    <a:lnTo>
                      <a:pt x="301" y="57"/>
                    </a:lnTo>
                    <a:lnTo>
                      <a:pt x="305" y="57"/>
                    </a:lnTo>
                    <a:lnTo>
                      <a:pt x="306" y="60"/>
                    </a:lnTo>
                    <a:lnTo>
                      <a:pt x="310" y="60"/>
                    </a:lnTo>
                    <a:lnTo>
                      <a:pt x="310" y="62"/>
                    </a:lnTo>
                    <a:lnTo>
                      <a:pt x="313" y="62"/>
                    </a:lnTo>
                    <a:lnTo>
                      <a:pt x="315" y="65"/>
                    </a:lnTo>
                    <a:lnTo>
                      <a:pt x="318" y="65"/>
                    </a:lnTo>
                    <a:lnTo>
                      <a:pt x="318" y="67"/>
                    </a:lnTo>
                    <a:lnTo>
                      <a:pt x="322" y="67"/>
                    </a:lnTo>
                    <a:lnTo>
                      <a:pt x="322" y="68"/>
                    </a:lnTo>
                    <a:lnTo>
                      <a:pt x="325" y="68"/>
                    </a:lnTo>
                    <a:lnTo>
                      <a:pt x="327" y="71"/>
                    </a:lnTo>
                    <a:lnTo>
                      <a:pt x="330" y="71"/>
                    </a:lnTo>
                    <a:lnTo>
                      <a:pt x="330" y="73"/>
                    </a:lnTo>
                    <a:lnTo>
                      <a:pt x="334" y="73"/>
                    </a:lnTo>
                    <a:lnTo>
                      <a:pt x="334" y="75"/>
                    </a:lnTo>
                    <a:lnTo>
                      <a:pt x="337" y="75"/>
                    </a:lnTo>
                    <a:lnTo>
                      <a:pt x="339" y="78"/>
                    </a:lnTo>
                    <a:lnTo>
                      <a:pt x="342" y="78"/>
                    </a:lnTo>
                    <a:lnTo>
                      <a:pt x="342" y="79"/>
                    </a:lnTo>
                    <a:lnTo>
                      <a:pt x="346" y="79"/>
                    </a:lnTo>
                    <a:lnTo>
                      <a:pt x="346" y="81"/>
                    </a:lnTo>
                    <a:lnTo>
                      <a:pt x="349" y="81"/>
                    </a:lnTo>
                    <a:lnTo>
                      <a:pt x="351" y="84"/>
                    </a:lnTo>
                    <a:lnTo>
                      <a:pt x="354" y="84"/>
                    </a:lnTo>
                    <a:lnTo>
                      <a:pt x="354" y="86"/>
                    </a:lnTo>
                    <a:lnTo>
                      <a:pt x="358" y="86"/>
                    </a:lnTo>
                    <a:lnTo>
                      <a:pt x="359" y="89"/>
                    </a:lnTo>
                    <a:lnTo>
                      <a:pt x="363" y="89"/>
                    </a:lnTo>
                    <a:lnTo>
                      <a:pt x="363" y="90"/>
                    </a:lnTo>
                    <a:lnTo>
                      <a:pt x="366" y="90"/>
                    </a:lnTo>
                    <a:lnTo>
                      <a:pt x="366" y="92"/>
                    </a:lnTo>
                    <a:lnTo>
                      <a:pt x="370" y="92"/>
                    </a:lnTo>
                    <a:lnTo>
                      <a:pt x="371" y="95"/>
                    </a:lnTo>
                    <a:lnTo>
                      <a:pt x="375" y="95"/>
                    </a:lnTo>
                    <a:lnTo>
                      <a:pt x="375" y="97"/>
                    </a:lnTo>
                    <a:lnTo>
                      <a:pt x="378" y="97"/>
                    </a:lnTo>
                    <a:lnTo>
                      <a:pt x="378" y="98"/>
                    </a:lnTo>
                    <a:lnTo>
                      <a:pt x="381" y="98"/>
                    </a:lnTo>
                    <a:lnTo>
                      <a:pt x="383" y="101"/>
                    </a:lnTo>
                    <a:lnTo>
                      <a:pt x="387" y="101"/>
                    </a:lnTo>
                    <a:lnTo>
                      <a:pt x="387" y="103"/>
                    </a:lnTo>
                    <a:lnTo>
                      <a:pt x="390" y="103"/>
                    </a:lnTo>
                    <a:lnTo>
                      <a:pt x="390" y="105"/>
                    </a:lnTo>
                    <a:lnTo>
                      <a:pt x="393" y="105"/>
                    </a:lnTo>
                    <a:lnTo>
                      <a:pt x="393" y="314"/>
                    </a:lnTo>
                    <a:lnTo>
                      <a:pt x="383" y="319"/>
                    </a:lnTo>
                    <a:lnTo>
                      <a:pt x="383" y="321"/>
                    </a:lnTo>
                    <a:lnTo>
                      <a:pt x="376" y="322"/>
                    </a:lnTo>
                    <a:lnTo>
                      <a:pt x="376" y="324"/>
                    </a:lnTo>
                    <a:lnTo>
                      <a:pt x="373" y="324"/>
                    </a:lnTo>
                    <a:lnTo>
                      <a:pt x="373" y="325"/>
                    </a:lnTo>
                    <a:lnTo>
                      <a:pt x="359" y="332"/>
                    </a:lnTo>
                    <a:lnTo>
                      <a:pt x="359" y="333"/>
                    </a:lnTo>
                    <a:lnTo>
                      <a:pt x="352" y="335"/>
                    </a:lnTo>
                    <a:lnTo>
                      <a:pt x="352" y="336"/>
                    </a:lnTo>
                    <a:lnTo>
                      <a:pt x="339" y="343"/>
                    </a:lnTo>
                    <a:lnTo>
                      <a:pt x="339" y="344"/>
                    </a:lnTo>
                    <a:lnTo>
                      <a:pt x="332" y="346"/>
                    </a:lnTo>
                    <a:lnTo>
                      <a:pt x="332" y="347"/>
                    </a:lnTo>
                    <a:lnTo>
                      <a:pt x="329" y="347"/>
                    </a:lnTo>
                    <a:lnTo>
                      <a:pt x="329" y="349"/>
                    </a:lnTo>
                    <a:lnTo>
                      <a:pt x="315" y="355"/>
                    </a:lnTo>
                    <a:lnTo>
                      <a:pt x="315" y="357"/>
                    </a:lnTo>
                    <a:lnTo>
                      <a:pt x="308" y="359"/>
                    </a:lnTo>
                    <a:lnTo>
                      <a:pt x="308" y="360"/>
                    </a:lnTo>
                    <a:lnTo>
                      <a:pt x="294" y="366"/>
                    </a:lnTo>
                    <a:lnTo>
                      <a:pt x="294" y="368"/>
                    </a:lnTo>
                    <a:lnTo>
                      <a:pt x="288" y="370"/>
                    </a:lnTo>
                    <a:lnTo>
                      <a:pt x="288" y="371"/>
                    </a:lnTo>
                    <a:lnTo>
                      <a:pt x="284" y="371"/>
                    </a:lnTo>
                    <a:lnTo>
                      <a:pt x="284" y="373"/>
                    </a:lnTo>
                    <a:lnTo>
                      <a:pt x="274" y="377"/>
                    </a:lnTo>
                    <a:lnTo>
                      <a:pt x="274" y="379"/>
                    </a:lnTo>
                    <a:lnTo>
                      <a:pt x="267" y="381"/>
                    </a:lnTo>
                    <a:lnTo>
                      <a:pt x="267" y="382"/>
                    </a:lnTo>
                    <a:lnTo>
                      <a:pt x="264" y="382"/>
                    </a:lnTo>
                    <a:lnTo>
                      <a:pt x="264" y="384"/>
                    </a:lnTo>
                    <a:lnTo>
                      <a:pt x="250" y="390"/>
                    </a:lnTo>
                    <a:lnTo>
                      <a:pt x="250" y="392"/>
                    </a:lnTo>
                    <a:lnTo>
                      <a:pt x="243" y="393"/>
                    </a:lnTo>
                    <a:lnTo>
                      <a:pt x="243" y="395"/>
                    </a:lnTo>
                    <a:lnTo>
                      <a:pt x="240" y="395"/>
                    </a:lnTo>
                    <a:lnTo>
                      <a:pt x="240" y="396"/>
                    </a:lnTo>
                    <a:lnTo>
                      <a:pt x="229" y="401"/>
                    </a:lnTo>
                    <a:lnTo>
                      <a:pt x="229" y="403"/>
                    </a:lnTo>
                    <a:lnTo>
                      <a:pt x="223" y="404"/>
                    </a:lnTo>
                    <a:lnTo>
                      <a:pt x="223" y="406"/>
                    </a:lnTo>
                    <a:lnTo>
                      <a:pt x="219" y="406"/>
                    </a:lnTo>
                    <a:lnTo>
                      <a:pt x="219" y="407"/>
                    </a:lnTo>
                    <a:lnTo>
                      <a:pt x="205" y="414"/>
                    </a:lnTo>
                    <a:lnTo>
                      <a:pt x="205" y="415"/>
                    </a:lnTo>
                    <a:lnTo>
                      <a:pt x="199" y="417"/>
                    </a:lnTo>
                    <a:lnTo>
                      <a:pt x="199" y="418"/>
                    </a:lnTo>
                    <a:lnTo>
                      <a:pt x="194" y="418"/>
                    </a:lnTo>
                    <a:lnTo>
                      <a:pt x="194" y="417"/>
                    </a:lnTo>
                    <a:lnTo>
                      <a:pt x="190" y="417"/>
                    </a:lnTo>
                    <a:lnTo>
                      <a:pt x="190" y="415"/>
                    </a:lnTo>
                    <a:lnTo>
                      <a:pt x="187" y="415"/>
                    </a:lnTo>
                    <a:lnTo>
                      <a:pt x="185" y="412"/>
                    </a:lnTo>
                    <a:lnTo>
                      <a:pt x="182" y="412"/>
                    </a:lnTo>
                    <a:lnTo>
                      <a:pt x="182" y="411"/>
                    </a:lnTo>
                    <a:lnTo>
                      <a:pt x="178" y="411"/>
                    </a:lnTo>
                    <a:lnTo>
                      <a:pt x="178" y="409"/>
                    </a:lnTo>
                    <a:lnTo>
                      <a:pt x="175" y="409"/>
                    </a:lnTo>
                    <a:lnTo>
                      <a:pt x="173" y="406"/>
                    </a:lnTo>
                    <a:lnTo>
                      <a:pt x="170" y="406"/>
                    </a:lnTo>
                    <a:lnTo>
                      <a:pt x="170" y="404"/>
                    </a:lnTo>
                    <a:lnTo>
                      <a:pt x="166" y="404"/>
                    </a:lnTo>
                    <a:lnTo>
                      <a:pt x="164" y="401"/>
                    </a:lnTo>
                    <a:lnTo>
                      <a:pt x="161" y="401"/>
                    </a:lnTo>
                    <a:lnTo>
                      <a:pt x="161" y="400"/>
                    </a:lnTo>
                    <a:lnTo>
                      <a:pt x="158" y="400"/>
                    </a:lnTo>
                    <a:lnTo>
                      <a:pt x="158" y="398"/>
                    </a:lnTo>
                    <a:lnTo>
                      <a:pt x="154" y="398"/>
                    </a:lnTo>
                    <a:lnTo>
                      <a:pt x="153" y="395"/>
                    </a:lnTo>
                    <a:lnTo>
                      <a:pt x="149" y="395"/>
                    </a:lnTo>
                    <a:lnTo>
                      <a:pt x="149" y="393"/>
                    </a:lnTo>
                    <a:lnTo>
                      <a:pt x="146" y="393"/>
                    </a:lnTo>
                    <a:lnTo>
                      <a:pt x="144" y="390"/>
                    </a:lnTo>
                    <a:lnTo>
                      <a:pt x="141" y="390"/>
                    </a:lnTo>
                    <a:lnTo>
                      <a:pt x="141" y="388"/>
                    </a:lnTo>
                    <a:lnTo>
                      <a:pt x="137" y="388"/>
                    </a:lnTo>
                    <a:lnTo>
                      <a:pt x="137" y="387"/>
                    </a:lnTo>
                    <a:lnTo>
                      <a:pt x="134" y="387"/>
                    </a:lnTo>
                    <a:lnTo>
                      <a:pt x="132" y="384"/>
                    </a:lnTo>
                    <a:lnTo>
                      <a:pt x="129" y="384"/>
                    </a:lnTo>
                    <a:lnTo>
                      <a:pt x="129" y="382"/>
                    </a:lnTo>
                    <a:lnTo>
                      <a:pt x="125" y="382"/>
                    </a:lnTo>
                    <a:lnTo>
                      <a:pt x="123" y="379"/>
                    </a:lnTo>
                    <a:lnTo>
                      <a:pt x="120" y="379"/>
                    </a:lnTo>
                    <a:lnTo>
                      <a:pt x="120" y="377"/>
                    </a:lnTo>
                    <a:lnTo>
                      <a:pt x="117" y="377"/>
                    </a:lnTo>
                    <a:lnTo>
                      <a:pt x="117" y="376"/>
                    </a:lnTo>
                    <a:lnTo>
                      <a:pt x="113" y="376"/>
                    </a:lnTo>
                    <a:lnTo>
                      <a:pt x="111" y="373"/>
                    </a:lnTo>
                    <a:lnTo>
                      <a:pt x="108" y="373"/>
                    </a:lnTo>
                    <a:lnTo>
                      <a:pt x="108" y="371"/>
                    </a:lnTo>
                    <a:lnTo>
                      <a:pt x="105" y="371"/>
                    </a:lnTo>
                    <a:lnTo>
                      <a:pt x="103" y="368"/>
                    </a:lnTo>
                    <a:lnTo>
                      <a:pt x="100" y="368"/>
                    </a:lnTo>
                    <a:lnTo>
                      <a:pt x="100" y="366"/>
                    </a:lnTo>
                    <a:lnTo>
                      <a:pt x="96" y="366"/>
                    </a:lnTo>
                    <a:lnTo>
                      <a:pt x="96" y="365"/>
                    </a:lnTo>
                    <a:lnTo>
                      <a:pt x="93" y="365"/>
                    </a:lnTo>
                    <a:lnTo>
                      <a:pt x="91" y="362"/>
                    </a:lnTo>
                    <a:lnTo>
                      <a:pt x="88" y="362"/>
                    </a:lnTo>
                    <a:lnTo>
                      <a:pt x="88" y="360"/>
                    </a:lnTo>
                    <a:lnTo>
                      <a:pt x="84" y="360"/>
                    </a:lnTo>
                    <a:lnTo>
                      <a:pt x="82" y="357"/>
                    </a:lnTo>
                    <a:lnTo>
                      <a:pt x="79" y="357"/>
                    </a:lnTo>
                    <a:lnTo>
                      <a:pt x="79" y="355"/>
                    </a:lnTo>
                    <a:lnTo>
                      <a:pt x="76" y="355"/>
                    </a:lnTo>
                    <a:lnTo>
                      <a:pt x="76" y="354"/>
                    </a:lnTo>
                    <a:lnTo>
                      <a:pt x="72" y="354"/>
                    </a:lnTo>
                    <a:lnTo>
                      <a:pt x="70" y="351"/>
                    </a:lnTo>
                    <a:lnTo>
                      <a:pt x="67" y="351"/>
                    </a:lnTo>
                    <a:lnTo>
                      <a:pt x="67" y="349"/>
                    </a:lnTo>
                    <a:lnTo>
                      <a:pt x="64" y="349"/>
                    </a:lnTo>
                    <a:lnTo>
                      <a:pt x="62" y="346"/>
                    </a:lnTo>
                    <a:lnTo>
                      <a:pt x="59" y="346"/>
                    </a:lnTo>
                    <a:lnTo>
                      <a:pt x="59" y="344"/>
                    </a:lnTo>
                    <a:lnTo>
                      <a:pt x="55" y="344"/>
                    </a:lnTo>
                    <a:lnTo>
                      <a:pt x="55" y="343"/>
                    </a:lnTo>
                    <a:lnTo>
                      <a:pt x="52" y="343"/>
                    </a:lnTo>
                    <a:lnTo>
                      <a:pt x="50" y="340"/>
                    </a:lnTo>
                    <a:lnTo>
                      <a:pt x="47" y="340"/>
                    </a:lnTo>
                    <a:lnTo>
                      <a:pt x="47" y="338"/>
                    </a:lnTo>
                    <a:lnTo>
                      <a:pt x="43" y="338"/>
                    </a:lnTo>
                    <a:lnTo>
                      <a:pt x="41" y="335"/>
                    </a:lnTo>
                    <a:lnTo>
                      <a:pt x="38" y="335"/>
                    </a:lnTo>
                    <a:lnTo>
                      <a:pt x="38" y="333"/>
                    </a:lnTo>
                    <a:lnTo>
                      <a:pt x="35" y="333"/>
                    </a:lnTo>
                    <a:lnTo>
                      <a:pt x="35" y="332"/>
                    </a:lnTo>
                    <a:lnTo>
                      <a:pt x="31" y="332"/>
                    </a:lnTo>
                    <a:lnTo>
                      <a:pt x="29" y="329"/>
                    </a:lnTo>
                    <a:lnTo>
                      <a:pt x="26" y="329"/>
                    </a:lnTo>
                    <a:lnTo>
                      <a:pt x="26" y="327"/>
                    </a:lnTo>
                    <a:lnTo>
                      <a:pt x="23" y="327"/>
                    </a:lnTo>
                    <a:lnTo>
                      <a:pt x="21" y="324"/>
                    </a:lnTo>
                    <a:lnTo>
                      <a:pt x="18" y="324"/>
                    </a:lnTo>
                    <a:lnTo>
                      <a:pt x="18" y="322"/>
                    </a:lnTo>
                    <a:lnTo>
                      <a:pt x="14" y="322"/>
                    </a:lnTo>
                    <a:lnTo>
                      <a:pt x="14" y="321"/>
                    </a:lnTo>
                    <a:lnTo>
                      <a:pt x="11" y="321"/>
                    </a:lnTo>
                    <a:lnTo>
                      <a:pt x="9" y="318"/>
                    </a:lnTo>
                    <a:lnTo>
                      <a:pt x="6" y="318"/>
                    </a:lnTo>
                    <a:lnTo>
                      <a:pt x="6" y="316"/>
                    </a:lnTo>
                    <a:lnTo>
                      <a:pt x="2" y="316"/>
                    </a:lnTo>
                    <a:lnTo>
                      <a:pt x="2" y="314"/>
                    </a:lnTo>
                    <a:lnTo>
                      <a:pt x="0" y="314"/>
                    </a:lnTo>
                    <a:lnTo>
                      <a:pt x="0" y="105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044" name="Freeform 1044"/>
              <p:cNvSpPr>
                <a:spLocks/>
              </p:cNvSpPr>
              <p:nvPr/>
            </p:nvSpPr>
            <p:spPr bwMode="auto">
              <a:xfrm>
                <a:off x="2636" y="2916"/>
                <a:ext cx="100" cy="92"/>
              </a:xfrm>
              <a:custGeom>
                <a:avLst/>
                <a:gdLst>
                  <a:gd name="T0" fmla="*/ 98 w 100"/>
                  <a:gd name="T1" fmla="*/ 0 h 92"/>
                  <a:gd name="T2" fmla="*/ 98 w 100"/>
                  <a:gd name="T3" fmla="*/ 2 h 92"/>
                  <a:gd name="T4" fmla="*/ 94 w 100"/>
                  <a:gd name="T5" fmla="*/ 2 h 92"/>
                  <a:gd name="T6" fmla="*/ 94 w 100"/>
                  <a:gd name="T7" fmla="*/ 4 h 92"/>
                  <a:gd name="T8" fmla="*/ 84 w 100"/>
                  <a:gd name="T9" fmla="*/ 8 h 92"/>
                  <a:gd name="T10" fmla="*/ 84 w 100"/>
                  <a:gd name="T11" fmla="*/ 10 h 92"/>
                  <a:gd name="T12" fmla="*/ 81 w 100"/>
                  <a:gd name="T13" fmla="*/ 10 h 92"/>
                  <a:gd name="T14" fmla="*/ 81 w 100"/>
                  <a:gd name="T15" fmla="*/ 12 h 92"/>
                  <a:gd name="T16" fmla="*/ 0 w 100"/>
                  <a:gd name="T17" fmla="*/ 84 h 92"/>
                  <a:gd name="T18" fmla="*/ 0 w 100"/>
                  <a:gd name="T19" fmla="*/ 92 h 92"/>
                  <a:gd name="T20" fmla="*/ 100 w 100"/>
                  <a:gd name="T21" fmla="*/ 0 h 92"/>
                  <a:gd name="T22" fmla="*/ 98 w 100"/>
                  <a:gd name="T23" fmla="*/ 0 h 92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100"/>
                  <a:gd name="T37" fmla="*/ 0 h 92"/>
                  <a:gd name="T38" fmla="*/ 100 w 100"/>
                  <a:gd name="T39" fmla="*/ 92 h 92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100" h="92">
                    <a:moveTo>
                      <a:pt x="98" y="0"/>
                    </a:moveTo>
                    <a:lnTo>
                      <a:pt x="98" y="2"/>
                    </a:lnTo>
                    <a:lnTo>
                      <a:pt x="94" y="2"/>
                    </a:lnTo>
                    <a:lnTo>
                      <a:pt x="94" y="4"/>
                    </a:lnTo>
                    <a:lnTo>
                      <a:pt x="84" y="8"/>
                    </a:lnTo>
                    <a:lnTo>
                      <a:pt x="84" y="10"/>
                    </a:lnTo>
                    <a:lnTo>
                      <a:pt x="81" y="10"/>
                    </a:lnTo>
                    <a:lnTo>
                      <a:pt x="81" y="12"/>
                    </a:lnTo>
                    <a:lnTo>
                      <a:pt x="0" y="84"/>
                    </a:lnTo>
                    <a:lnTo>
                      <a:pt x="0" y="92"/>
                    </a:lnTo>
                    <a:lnTo>
                      <a:pt x="100" y="0"/>
                    </a:lnTo>
                    <a:lnTo>
                      <a:pt x="98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045" name="Freeform 1045"/>
              <p:cNvSpPr>
                <a:spLocks/>
              </p:cNvSpPr>
              <p:nvPr/>
            </p:nvSpPr>
            <p:spPr bwMode="auto">
              <a:xfrm>
                <a:off x="2636" y="2866"/>
                <a:ext cx="204" cy="189"/>
              </a:xfrm>
              <a:custGeom>
                <a:avLst/>
                <a:gdLst>
                  <a:gd name="T0" fmla="*/ 197 w 204"/>
                  <a:gd name="T1" fmla="*/ 0 h 189"/>
                  <a:gd name="T2" fmla="*/ 197 w 204"/>
                  <a:gd name="T3" fmla="*/ 2 h 189"/>
                  <a:gd name="T4" fmla="*/ 0 w 204"/>
                  <a:gd name="T5" fmla="*/ 181 h 189"/>
                  <a:gd name="T6" fmla="*/ 0 w 204"/>
                  <a:gd name="T7" fmla="*/ 189 h 189"/>
                  <a:gd name="T8" fmla="*/ 204 w 204"/>
                  <a:gd name="T9" fmla="*/ 2 h 189"/>
                  <a:gd name="T10" fmla="*/ 200 w 204"/>
                  <a:gd name="T11" fmla="*/ 2 h 189"/>
                  <a:gd name="T12" fmla="*/ 200 w 204"/>
                  <a:gd name="T13" fmla="*/ 0 h 189"/>
                  <a:gd name="T14" fmla="*/ 197 w 204"/>
                  <a:gd name="T15" fmla="*/ 0 h 189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04"/>
                  <a:gd name="T25" fmla="*/ 0 h 189"/>
                  <a:gd name="T26" fmla="*/ 204 w 204"/>
                  <a:gd name="T27" fmla="*/ 189 h 189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04" h="189">
                    <a:moveTo>
                      <a:pt x="197" y="0"/>
                    </a:moveTo>
                    <a:lnTo>
                      <a:pt x="197" y="2"/>
                    </a:lnTo>
                    <a:lnTo>
                      <a:pt x="0" y="181"/>
                    </a:lnTo>
                    <a:lnTo>
                      <a:pt x="0" y="189"/>
                    </a:lnTo>
                    <a:lnTo>
                      <a:pt x="204" y="2"/>
                    </a:lnTo>
                    <a:lnTo>
                      <a:pt x="200" y="2"/>
                    </a:lnTo>
                    <a:lnTo>
                      <a:pt x="200" y="0"/>
                    </a:lnTo>
                    <a:lnTo>
                      <a:pt x="197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046" name="Freeform 1046"/>
              <p:cNvSpPr>
                <a:spLocks/>
              </p:cNvSpPr>
              <p:nvPr/>
            </p:nvSpPr>
            <p:spPr bwMode="auto">
              <a:xfrm>
                <a:off x="2636" y="2883"/>
                <a:ext cx="236" cy="220"/>
              </a:xfrm>
              <a:custGeom>
                <a:avLst/>
                <a:gdLst>
                  <a:gd name="T0" fmla="*/ 229 w 236"/>
                  <a:gd name="T1" fmla="*/ 0 h 220"/>
                  <a:gd name="T2" fmla="*/ 229 w 236"/>
                  <a:gd name="T3" fmla="*/ 2 h 220"/>
                  <a:gd name="T4" fmla="*/ 0 w 236"/>
                  <a:gd name="T5" fmla="*/ 212 h 220"/>
                  <a:gd name="T6" fmla="*/ 0 w 236"/>
                  <a:gd name="T7" fmla="*/ 220 h 220"/>
                  <a:gd name="T8" fmla="*/ 236 w 236"/>
                  <a:gd name="T9" fmla="*/ 2 h 220"/>
                  <a:gd name="T10" fmla="*/ 233 w 236"/>
                  <a:gd name="T11" fmla="*/ 2 h 220"/>
                  <a:gd name="T12" fmla="*/ 233 w 236"/>
                  <a:gd name="T13" fmla="*/ 0 h 220"/>
                  <a:gd name="T14" fmla="*/ 229 w 236"/>
                  <a:gd name="T15" fmla="*/ 0 h 22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36"/>
                  <a:gd name="T25" fmla="*/ 0 h 220"/>
                  <a:gd name="T26" fmla="*/ 236 w 236"/>
                  <a:gd name="T27" fmla="*/ 220 h 22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36" h="220">
                    <a:moveTo>
                      <a:pt x="229" y="0"/>
                    </a:moveTo>
                    <a:lnTo>
                      <a:pt x="229" y="2"/>
                    </a:lnTo>
                    <a:lnTo>
                      <a:pt x="0" y="212"/>
                    </a:lnTo>
                    <a:lnTo>
                      <a:pt x="0" y="220"/>
                    </a:lnTo>
                    <a:lnTo>
                      <a:pt x="236" y="2"/>
                    </a:lnTo>
                    <a:lnTo>
                      <a:pt x="233" y="2"/>
                    </a:lnTo>
                    <a:lnTo>
                      <a:pt x="233" y="0"/>
                    </a:lnTo>
                    <a:lnTo>
                      <a:pt x="229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047" name="Freeform 1047"/>
              <p:cNvSpPr>
                <a:spLocks/>
              </p:cNvSpPr>
              <p:nvPr/>
            </p:nvSpPr>
            <p:spPr bwMode="auto">
              <a:xfrm>
                <a:off x="2636" y="2901"/>
                <a:ext cx="267" cy="247"/>
              </a:xfrm>
              <a:custGeom>
                <a:avLst/>
                <a:gdLst>
                  <a:gd name="T0" fmla="*/ 260 w 267"/>
                  <a:gd name="T1" fmla="*/ 0 h 247"/>
                  <a:gd name="T2" fmla="*/ 260 w 267"/>
                  <a:gd name="T3" fmla="*/ 1 h 247"/>
                  <a:gd name="T4" fmla="*/ 0 w 267"/>
                  <a:gd name="T5" fmla="*/ 239 h 247"/>
                  <a:gd name="T6" fmla="*/ 0 w 267"/>
                  <a:gd name="T7" fmla="*/ 247 h 247"/>
                  <a:gd name="T8" fmla="*/ 267 w 267"/>
                  <a:gd name="T9" fmla="*/ 3 h 247"/>
                  <a:gd name="T10" fmla="*/ 265 w 267"/>
                  <a:gd name="T11" fmla="*/ 0 h 247"/>
                  <a:gd name="T12" fmla="*/ 260 w 267"/>
                  <a:gd name="T13" fmla="*/ 0 h 24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67"/>
                  <a:gd name="T22" fmla="*/ 0 h 247"/>
                  <a:gd name="T23" fmla="*/ 267 w 267"/>
                  <a:gd name="T24" fmla="*/ 247 h 24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67" h="247">
                    <a:moveTo>
                      <a:pt x="260" y="0"/>
                    </a:moveTo>
                    <a:lnTo>
                      <a:pt x="260" y="1"/>
                    </a:lnTo>
                    <a:lnTo>
                      <a:pt x="0" y="239"/>
                    </a:lnTo>
                    <a:lnTo>
                      <a:pt x="0" y="247"/>
                    </a:lnTo>
                    <a:lnTo>
                      <a:pt x="267" y="3"/>
                    </a:lnTo>
                    <a:lnTo>
                      <a:pt x="265" y="0"/>
                    </a:lnTo>
                    <a:lnTo>
                      <a:pt x="26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048" name="Freeform 1048"/>
              <p:cNvSpPr>
                <a:spLocks/>
              </p:cNvSpPr>
              <p:nvPr/>
            </p:nvSpPr>
            <p:spPr bwMode="auto">
              <a:xfrm>
                <a:off x="2645" y="2918"/>
                <a:ext cx="290" cy="267"/>
              </a:xfrm>
              <a:custGeom>
                <a:avLst/>
                <a:gdLst>
                  <a:gd name="T0" fmla="*/ 284 w 290"/>
                  <a:gd name="T1" fmla="*/ 0 h 267"/>
                  <a:gd name="T2" fmla="*/ 284 w 290"/>
                  <a:gd name="T3" fmla="*/ 2 h 267"/>
                  <a:gd name="T4" fmla="*/ 0 w 290"/>
                  <a:gd name="T5" fmla="*/ 262 h 267"/>
                  <a:gd name="T6" fmla="*/ 0 w 290"/>
                  <a:gd name="T7" fmla="*/ 265 h 267"/>
                  <a:gd name="T8" fmla="*/ 5 w 290"/>
                  <a:gd name="T9" fmla="*/ 267 h 267"/>
                  <a:gd name="T10" fmla="*/ 5 w 290"/>
                  <a:gd name="T11" fmla="*/ 265 h 267"/>
                  <a:gd name="T12" fmla="*/ 290 w 290"/>
                  <a:gd name="T13" fmla="*/ 3 h 267"/>
                  <a:gd name="T14" fmla="*/ 289 w 290"/>
                  <a:gd name="T15" fmla="*/ 0 h 267"/>
                  <a:gd name="T16" fmla="*/ 284 w 290"/>
                  <a:gd name="T17" fmla="*/ 0 h 267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0"/>
                  <a:gd name="T28" fmla="*/ 0 h 267"/>
                  <a:gd name="T29" fmla="*/ 290 w 290"/>
                  <a:gd name="T30" fmla="*/ 267 h 267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0" h="267">
                    <a:moveTo>
                      <a:pt x="284" y="0"/>
                    </a:moveTo>
                    <a:lnTo>
                      <a:pt x="284" y="2"/>
                    </a:lnTo>
                    <a:lnTo>
                      <a:pt x="0" y="262"/>
                    </a:lnTo>
                    <a:lnTo>
                      <a:pt x="0" y="265"/>
                    </a:lnTo>
                    <a:lnTo>
                      <a:pt x="5" y="267"/>
                    </a:lnTo>
                    <a:lnTo>
                      <a:pt x="5" y="265"/>
                    </a:lnTo>
                    <a:lnTo>
                      <a:pt x="290" y="3"/>
                    </a:lnTo>
                    <a:lnTo>
                      <a:pt x="289" y="0"/>
                    </a:lnTo>
                    <a:lnTo>
                      <a:pt x="284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049" name="Freeform 1049"/>
              <p:cNvSpPr>
                <a:spLocks/>
              </p:cNvSpPr>
              <p:nvPr/>
            </p:nvSpPr>
            <p:spPr bwMode="auto">
              <a:xfrm>
                <a:off x="2677" y="2935"/>
                <a:ext cx="291" cy="267"/>
              </a:xfrm>
              <a:custGeom>
                <a:avLst/>
                <a:gdLst>
                  <a:gd name="T0" fmla="*/ 284 w 291"/>
                  <a:gd name="T1" fmla="*/ 0 h 267"/>
                  <a:gd name="T2" fmla="*/ 284 w 291"/>
                  <a:gd name="T3" fmla="*/ 2 h 267"/>
                  <a:gd name="T4" fmla="*/ 0 w 291"/>
                  <a:gd name="T5" fmla="*/ 262 h 267"/>
                  <a:gd name="T6" fmla="*/ 0 w 291"/>
                  <a:gd name="T7" fmla="*/ 265 h 267"/>
                  <a:gd name="T8" fmla="*/ 6 w 291"/>
                  <a:gd name="T9" fmla="*/ 267 h 267"/>
                  <a:gd name="T10" fmla="*/ 6 w 291"/>
                  <a:gd name="T11" fmla="*/ 265 h 267"/>
                  <a:gd name="T12" fmla="*/ 291 w 291"/>
                  <a:gd name="T13" fmla="*/ 4 h 267"/>
                  <a:gd name="T14" fmla="*/ 289 w 291"/>
                  <a:gd name="T15" fmla="*/ 0 h 267"/>
                  <a:gd name="T16" fmla="*/ 284 w 291"/>
                  <a:gd name="T17" fmla="*/ 0 h 267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1"/>
                  <a:gd name="T28" fmla="*/ 0 h 267"/>
                  <a:gd name="T29" fmla="*/ 291 w 291"/>
                  <a:gd name="T30" fmla="*/ 267 h 267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1" h="267">
                    <a:moveTo>
                      <a:pt x="284" y="0"/>
                    </a:moveTo>
                    <a:lnTo>
                      <a:pt x="284" y="2"/>
                    </a:lnTo>
                    <a:lnTo>
                      <a:pt x="0" y="262"/>
                    </a:lnTo>
                    <a:lnTo>
                      <a:pt x="0" y="265"/>
                    </a:lnTo>
                    <a:lnTo>
                      <a:pt x="6" y="267"/>
                    </a:lnTo>
                    <a:lnTo>
                      <a:pt x="6" y="265"/>
                    </a:lnTo>
                    <a:lnTo>
                      <a:pt x="291" y="4"/>
                    </a:lnTo>
                    <a:lnTo>
                      <a:pt x="289" y="0"/>
                    </a:lnTo>
                    <a:lnTo>
                      <a:pt x="284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050" name="Freeform 1050"/>
              <p:cNvSpPr>
                <a:spLocks/>
              </p:cNvSpPr>
              <p:nvPr/>
            </p:nvSpPr>
            <p:spPr bwMode="auto">
              <a:xfrm>
                <a:off x="2708" y="2953"/>
                <a:ext cx="292" cy="266"/>
              </a:xfrm>
              <a:custGeom>
                <a:avLst/>
                <a:gdLst>
                  <a:gd name="T0" fmla="*/ 286 w 292"/>
                  <a:gd name="T1" fmla="*/ 0 h 266"/>
                  <a:gd name="T2" fmla="*/ 286 w 292"/>
                  <a:gd name="T3" fmla="*/ 1 h 266"/>
                  <a:gd name="T4" fmla="*/ 0 w 292"/>
                  <a:gd name="T5" fmla="*/ 265 h 266"/>
                  <a:gd name="T6" fmla="*/ 4 w 292"/>
                  <a:gd name="T7" fmla="*/ 265 h 266"/>
                  <a:gd name="T8" fmla="*/ 4 w 292"/>
                  <a:gd name="T9" fmla="*/ 266 h 266"/>
                  <a:gd name="T10" fmla="*/ 7 w 292"/>
                  <a:gd name="T11" fmla="*/ 266 h 266"/>
                  <a:gd name="T12" fmla="*/ 7 w 292"/>
                  <a:gd name="T13" fmla="*/ 265 h 266"/>
                  <a:gd name="T14" fmla="*/ 292 w 292"/>
                  <a:gd name="T15" fmla="*/ 3 h 266"/>
                  <a:gd name="T16" fmla="*/ 291 w 292"/>
                  <a:gd name="T17" fmla="*/ 0 h 266"/>
                  <a:gd name="T18" fmla="*/ 286 w 292"/>
                  <a:gd name="T19" fmla="*/ 0 h 26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92"/>
                  <a:gd name="T31" fmla="*/ 0 h 266"/>
                  <a:gd name="T32" fmla="*/ 292 w 292"/>
                  <a:gd name="T33" fmla="*/ 266 h 26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92" h="266">
                    <a:moveTo>
                      <a:pt x="286" y="0"/>
                    </a:moveTo>
                    <a:lnTo>
                      <a:pt x="286" y="1"/>
                    </a:lnTo>
                    <a:lnTo>
                      <a:pt x="0" y="265"/>
                    </a:lnTo>
                    <a:lnTo>
                      <a:pt x="4" y="265"/>
                    </a:lnTo>
                    <a:lnTo>
                      <a:pt x="4" y="266"/>
                    </a:lnTo>
                    <a:lnTo>
                      <a:pt x="7" y="266"/>
                    </a:lnTo>
                    <a:lnTo>
                      <a:pt x="7" y="265"/>
                    </a:lnTo>
                    <a:lnTo>
                      <a:pt x="292" y="3"/>
                    </a:lnTo>
                    <a:lnTo>
                      <a:pt x="291" y="0"/>
                    </a:lnTo>
                    <a:lnTo>
                      <a:pt x="286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051" name="Freeform 1051"/>
              <p:cNvSpPr>
                <a:spLocks/>
              </p:cNvSpPr>
              <p:nvPr/>
            </p:nvSpPr>
            <p:spPr bwMode="auto">
              <a:xfrm>
                <a:off x="2741" y="2969"/>
                <a:ext cx="288" cy="268"/>
              </a:xfrm>
              <a:custGeom>
                <a:avLst/>
                <a:gdLst>
                  <a:gd name="T0" fmla="*/ 285 w 288"/>
                  <a:gd name="T1" fmla="*/ 0 h 268"/>
                  <a:gd name="T2" fmla="*/ 285 w 288"/>
                  <a:gd name="T3" fmla="*/ 1 h 268"/>
                  <a:gd name="T4" fmla="*/ 0 w 288"/>
                  <a:gd name="T5" fmla="*/ 263 h 268"/>
                  <a:gd name="T6" fmla="*/ 0 w 288"/>
                  <a:gd name="T7" fmla="*/ 266 h 268"/>
                  <a:gd name="T8" fmla="*/ 3 w 288"/>
                  <a:gd name="T9" fmla="*/ 266 h 268"/>
                  <a:gd name="T10" fmla="*/ 3 w 288"/>
                  <a:gd name="T11" fmla="*/ 268 h 268"/>
                  <a:gd name="T12" fmla="*/ 288 w 288"/>
                  <a:gd name="T13" fmla="*/ 6 h 268"/>
                  <a:gd name="T14" fmla="*/ 288 w 288"/>
                  <a:gd name="T15" fmla="*/ 0 h 268"/>
                  <a:gd name="T16" fmla="*/ 285 w 288"/>
                  <a:gd name="T17" fmla="*/ 0 h 26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88"/>
                  <a:gd name="T28" fmla="*/ 0 h 268"/>
                  <a:gd name="T29" fmla="*/ 288 w 288"/>
                  <a:gd name="T30" fmla="*/ 268 h 26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88" h="268">
                    <a:moveTo>
                      <a:pt x="285" y="0"/>
                    </a:moveTo>
                    <a:lnTo>
                      <a:pt x="285" y="1"/>
                    </a:lnTo>
                    <a:lnTo>
                      <a:pt x="0" y="263"/>
                    </a:lnTo>
                    <a:lnTo>
                      <a:pt x="0" y="266"/>
                    </a:lnTo>
                    <a:lnTo>
                      <a:pt x="3" y="266"/>
                    </a:lnTo>
                    <a:lnTo>
                      <a:pt x="3" y="268"/>
                    </a:lnTo>
                    <a:lnTo>
                      <a:pt x="288" y="6"/>
                    </a:lnTo>
                    <a:lnTo>
                      <a:pt x="288" y="0"/>
                    </a:lnTo>
                    <a:lnTo>
                      <a:pt x="285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052" name="Freeform 1052"/>
              <p:cNvSpPr>
                <a:spLocks/>
              </p:cNvSpPr>
              <p:nvPr/>
            </p:nvSpPr>
            <p:spPr bwMode="auto">
              <a:xfrm>
                <a:off x="2773" y="3014"/>
                <a:ext cx="256" cy="240"/>
              </a:xfrm>
              <a:custGeom>
                <a:avLst/>
                <a:gdLst>
                  <a:gd name="T0" fmla="*/ 255 w 256"/>
                  <a:gd name="T1" fmla="*/ 0 h 240"/>
                  <a:gd name="T2" fmla="*/ 255 w 256"/>
                  <a:gd name="T3" fmla="*/ 2 h 240"/>
                  <a:gd name="T4" fmla="*/ 0 w 256"/>
                  <a:gd name="T5" fmla="*/ 235 h 240"/>
                  <a:gd name="T6" fmla="*/ 0 w 256"/>
                  <a:gd name="T7" fmla="*/ 238 h 240"/>
                  <a:gd name="T8" fmla="*/ 4 w 256"/>
                  <a:gd name="T9" fmla="*/ 238 h 240"/>
                  <a:gd name="T10" fmla="*/ 4 w 256"/>
                  <a:gd name="T11" fmla="*/ 240 h 240"/>
                  <a:gd name="T12" fmla="*/ 256 w 256"/>
                  <a:gd name="T13" fmla="*/ 8 h 240"/>
                  <a:gd name="T14" fmla="*/ 256 w 256"/>
                  <a:gd name="T15" fmla="*/ 0 h 240"/>
                  <a:gd name="T16" fmla="*/ 255 w 256"/>
                  <a:gd name="T17" fmla="*/ 0 h 24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56"/>
                  <a:gd name="T28" fmla="*/ 0 h 240"/>
                  <a:gd name="T29" fmla="*/ 256 w 256"/>
                  <a:gd name="T30" fmla="*/ 240 h 24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56" h="240">
                    <a:moveTo>
                      <a:pt x="255" y="0"/>
                    </a:moveTo>
                    <a:lnTo>
                      <a:pt x="255" y="2"/>
                    </a:lnTo>
                    <a:lnTo>
                      <a:pt x="0" y="235"/>
                    </a:lnTo>
                    <a:lnTo>
                      <a:pt x="0" y="238"/>
                    </a:lnTo>
                    <a:lnTo>
                      <a:pt x="4" y="238"/>
                    </a:lnTo>
                    <a:lnTo>
                      <a:pt x="4" y="240"/>
                    </a:lnTo>
                    <a:lnTo>
                      <a:pt x="256" y="8"/>
                    </a:lnTo>
                    <a:lnTo>
                      <a:pt x="256" y="0"/>
                    </a:lnTo>
                    <a:lnTo>
                      <a:pt x="255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053" name="Freeform 1053"/>
              <p:cNvSpPr>
                <a:spLocks/>
              </p:cNvSpPr>
              <p:nvPr/>
            </p:nvSpPr>
            <p:spPr bwMode="auto">
              <a:xfrm>
                <a:off x="2806" y="3062"/>
                <a:ext cx="223" cy="209"/>
              </a:xfrm>
              <a:custGeom>
                <a:avLst/>
                <a:gdLst>
                  <a:gd name="T0" fmla="*/ 222 w 223"/>
                  <a:gd name="T1" fmla="*/ 0 h 209"/>
                  <a:gd name="T2" fmla="*/ 222 w 223"/>
                  <a:gd name="T3" fmla="*/ 1 h 209"/>
                  <a:gd name="T4" fmla="*/ 0 w 223"/>
                  <a:gd name="T5" fmla="*/ 205 h 209"/>
                  <a:gd name="T6" fmla="*/ 0 w 223"/>
                  <a:gd name="T7" fmla="*/ 208 h 209"/>
                  <a:gd name="T8" fmla="*/ 3 w 223"/>
                  <a:gd name="T9" fmla="*/ 208 h 209"/>
                  <a:gd name="T10" fmla="*/ 3 w 223"/>
                  <a:gd name="T11" fmla="*/ 209 h 209"/>
                  <a:gd name="T12" fmla="*/ 223 w 223"/>
                  <a:gd name="T13" fmla="*/ 8 h 209"/>
                  <a:gd name="T14" fmla="*/ 223 w 223"/>
                  <a:gd name="T15" fmla="*/ 0 h 209"/>
                  <a:gd name="T16" fmla="*/ 222 w 223"/>
                  <a:gd name="T17" fmla="*/ 0 h 20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23"/>
                  <a:gd name="T28" fmla="*/ 0 h 209"/>
                  <a:gd name="T29" fmla="*/ 223 w 223"/>
                  <a:gd name="T30" fmla="*/ 209 h 209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23" h="209">
                    <a:moveTo>
                      <a:pt x="222" y="0"/>
                    </a:moveTo>
                    <a:lnTo>
                      <a:pt x="222" y="1"/>
                    </a:lnTo>
                    <a:lnTo>
                      <a:pt x="0" y="205"/>
                    </a:lnTo>
                    <a:lnTo>
                      <a:pt x="0" y="208"/>
                    </a:lnTo>
                    <a:lnTo>
                      <a:pt x="3" y="208"/>
                    </a:lnTo>
                    <a:lnTo>
                      <a:pt x="3" y="209"/>
                    </a:lnTo>
                    <a:lnTo>
                      <a:pt x="223" y="8"/>
                    </a:lnTo>
                    <a:lnTo>
                      <a:pt x="223" y="0"/>
                    </a:lnTo>
                    <a:lnTo>
                      <a:pt x="222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054" name="Freeform 1054"/>
              <p:cNvSpPr>
                <a:spLocks/>
              </p:cNvSpPr>
              <p:nvPr/>
            </p:nvSpPr>
            <p:spPr bwMode="auto">
              <a:xfrm>
                <a:off x="2848" y="3107"/>
                <a:ext cx="181" cy="168"/>
              </a:xfrm>
              <a:custGeom>
                <a:avLst/>
                <a:gdLst>
                  <a:gd name="T0" fmla="*/ 180 w 181"/>
                  <a:gd name="T1" fmla="*/ 0 h 168"/>
                  <a:gd name="T2" fmla="*/ 180 w 181"/>
                  <a:gd name="T3" fmla="*/ 2 h 168"/>
                  <a:gd name="T4" fmla="*/ 0 w 181"/>
                  <a:gd name="T5" fmla="*/ 168 h 168"/>
                  <a:gd name="T6" fmla="*/ 7 w 181"/>
                  <a:gd name="T7" fmla="*/ 164 h 168"/>
                  <a:gd name="T8" fmla="*/ 7 w 181"/>
                  <a:gd name="T9" fmla="*/ 163 h 168"/>
                  <a:gd name="T10" fmla="*/ 14 w 181"/>
                  <a:gd name="T11" fmla="*/ 161 h 168"/>
                  <a:gd name="T12" fmla="*/ 14 w 181"/>
                  <a:gd name="T13" fmla="*/ 160 h 168"/>
                  <a:gd name="T14" fmla="*/ 17 w 181"/>
                  <a:gd name="T15" fmla="*/ 160 h 168"/>
                  <a:gd name="T16" fmla="*/ 17 w 181"/>
                  <a:gd name="T17" fmla="*/ 158 h 168"/>
                  <a:gd name="T18" fmla="*/ 181 w 181"/>
                  <a:gd name="T19" fmla="*/ 8 h 168"/>
                  <a:gd name="T20" fmla="*/ 181 w 181"/>
                  <a:gd name="T21" fmla="*/ 0 h 168"/>
                  <a:gd name="T22" fmla="*/ 180 w 181"/>
                  <a:gd name="T23" fmla="*/ 0 h 168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181"/>
                  <a:gd name="T37" fmla="*/ 0 h 168"/>
                  <a:gd name="T38" fmla="*/ 181 w 181"/>
                  <a:gd name="T39" fmla="*/ 168 h 168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181" h="168">
                    <a:moveTo>
                      <a:pt x="180" y="0"/>
                    </a:moveTo>
                    <a:lnTo>
                      <a:pt x="180" y="2"/>
                    </a:lnTo>
                    <a:lnTo>
                      <a:pt x="0" y="168"/>
                    </a:lnTo>
                    <a:lnTo>
                      <a:pt x="7" y="164"/>
                    </a:lnTo>
                    <a:lnTo>
                      <a:pt x="7" y="163"/>
                    </a:lnTo>
                    <a:lnTo>
                      <a:pt x="14" y="161"/>
                    </a:lnTo>
                    <a:lnTo>
                      <a:pt x="14" y="160"/>
                    </a:lnTo>
                    <a:lnTo>
                      <a:pt x="17" y="160"/>
                    </a:lnTo>
                    <a:lnTo>
                      <a:pt x="17" y="158"/>
                    </a:lnTo>
                    <a:lnTo>
                      <a:pt x="181" y="8"/>
                    </a:lnTo>
                    <a:lnTo>
                      <a:pt x="181" y="0"/>
                    </a:lnTo>
                    <a:lnTo>
                      <a:pt x="18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055" name="Freeform 1055"/>
              <p:cNvSpPr>
                <a:spLocks/>
              </p:cNvSpPr>
              <p:nvPr/>
            </p:nvSpPr>
            <p:spPr bwMode="auto">
              <a:xfrm>
                <a:off x="2970" y="3155"/>
                <a:ext cx="59" cy="55"/>
              </a:xfrm>
              <a:custGeom>
                <a:avLst/>
                <a:gdLst>
                  <a:gd name="T0" fmla="*/ 58 w 59"/>
                  <a:gd name="T1" fmla="*/ 0 h 55"/>
                  <a:gd name="T2" fmla="*/ 58 w 59"/>
                  <a:gd name="T3" fmla="*/ 1 h 55"/>
                  <a:gd name="T4" fmla="*/ 0 w 59"/>
                  <a:gd name="T5" fmla="*/ 55 h 55"/>
                  <a:gd name="T6" fmla="*/ 6 w 59"/>
                  <a:gd name="T7" fmla="*/ 52 h 55"/>
                  <a:gd name="T8" fmla="*/ 6 w 59"/>
                  <a:gd name="T9" fmla="*/ 50 h 55"/>
                  <a:gd name="T10" fmla="*/ 13 w 59"/>
                  <a:gd name="T11" fmla="*/ 49 h 55"/>
                  <a:gd name="T12" fmla="*/ 13 w 59"/>
                  <a:gd name="T13" fmla="*/ 47 h 55"/>
                  <a:gd name="T14" fmla="*/ 17 w 59"/>
                  <a:gd name="T15" fmla="*/ 47 h 55"/>
                  <a:gd name="T16" fmla="*/ 17 w 59"/>
                  <a:gd name="T17" fmla="*/ 45 h 55"/>
                  <a:gd name="T18" fmla="*/ 59 w 59"/>
                  <a:gd name="T19" fmla="*/ 8 h 55"/>
                  <a:gd name="T20" fmla="*/ 59 w 59"/>
                  <a:gd name="T21" fmla="*/ 0 h 55"/>
                  <a:gd name="T22" fmla="*/ 58 w 59"/>
                  <a:gd name="T23" fmla="*/ 0 h 55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59"/>
                  <a:gd name="T37" fmla="*/ 0 h 55"/>
                  <a:gd name="T38" fmla="*/ 59 w 59"/>
                  <a:gd name="T39" fmla="*/ 55 h 55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59" h="55">
                    <a:moveTo>
                      <a:pt x="58" y="0"/>
                    </a:moveTo>
                    <a:lnTo>
                      <a:pt x="58" y="1"/>
                    </a:lnTo>
                    <a:lnTo>
                      <a:pt x="0" y="55"/>
                    </a:lnTo>
                    <a:lnTo>
                      <a:pt x="6" y="52"/>
                    </a:lnTo>
                    <a:lnTo>
                      <a:pt x="6" y="50"/>
                    </a:lnTo>
                    <a:lnTo>
                      <a:pt x="13" y="49"/>
                    </a:lnTo>
                    <a:lnTo>
                      <a:pt x="13" y="47"/>
                    </a:lnTo>
                    <a:lnTo>
                      <a:pt x="17" y="47"/>
                    </a:lnTo>
                    <a:lnTo>
                      <a:pt x="17" y="45"/>
                    </a:lnTo>
                    <a:lnTo>
                      <a:pt x="59" y="8"/>
                    </a:lnTo>
                    <a:lnTo>
                      <a:pt x="59" y="0"/>
                    </a:lnTo>
                    <a:lnTo>
                      <a:pt x="58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056" name="Freeform 1056"/>
              <p:cNvSpPr>
                <a:spLocks/>
              </p:cNvSpPr>
              <p:nvPr/>
            </p:nvSpPr>
            <p:spPr bwMode="auto">
              <a:xfrm>
                <a:off x="2932" y="2918"/>
                <a:ext cx="97" cy="90"/>
              </a:xfrm>
              <a:custGeom>
                <a:avLst/>
                <a:gdLst>
                  <a:gd name="T0" fmla="*/ 0 w 97"/>
                  <a:gd name="T1" fmla="*/ 0 h 90"/>
                  <a:gd name="T2" fmla="*/ 97 w 97"/>
                  <a:gd name="T3" fmla="*/ 90 h 90"/>
                  <a:gd name="T4" fmla="*/ 97 w 97"/>
                  <a:gd name="T5" fmla="*/ 82 h 90"/>
                  <a:gd name="T6" fmla="*/ 96 w 97"/>
                  <a:gd name="T7" fmla="*/ 82 h 90"/>
                  <a:gd name="T8" fmla="*/ 17 w 97"/>
                  <a:gd name="T9" fmla="*/ 8 h 90"/>
                  <a:gd name="T10" fmla="*/ 14 w 97"/>
                  <a:gd name="T11" fmla="*/ 8 h 90"/>
                  <a:gd name="T12" fmla="*/ 14 w 97"/>
                  <a:gd name="T13" fmla="*/ 6 h 90"/>
                  <a:gd name="T14" fmla="*/ 10 w 97"/>
                  <a:gd name="T15" fmla="*/ 6 h 90"/>
                  <a:gd name="T16" fmla="*/ 9 w 97"/>
                  <a:gd name="T17" fmla="*/ 3 h 90"/>
                  <a:gd name="T18" fmla="*/ 5 w 97"/>
                  <a:gd name="T19" fmla="*/ 3 h 90"/>
                  <a:gd name="T20" fmla="*/ 5 w 97"/>
                  <a:gd name="T21" fmla="*/ 2 h 90"/>
                  <a:gd name="T22" fmla="*/ 2 w 97"/>
                  <a:gd name="T23" fmla="*/ 2 h 90"/>
                  <a:gd name="T24" fmla="*/ 2 w 97"/>
                  <a:gd name="T25" fmla="*/ 0 h 90"/>
                  <a:gd name="T26" fmla="*/ 0 w 97"/>
                  <a:gd name="T27" fmla="*/ 0 h 90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97"/>
                  <a:gd name="T43" fmla="*/ 0 h 90"/>
                  <a:gd name="T44" fmla="*/ 97 w 97"/>
                  <a:gd name="T45" fmla="*/ 90 h 90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97" h="90">
                    <a:moveTo>
                      <a:pt x="0" y="0"/>
                    </a:moveTo>
                    <a:lnTo>
                      <a:pt x="97" y="90"/>
                    </a:lnTo>
                    <a:lnTo>
                      <a:pt x="97" y="82"/>
                    </a:lnTo>
                    <a:lnTo>
                      <a:pt x="96" y="82"/>
                    </a:lnTo>
                    <a:lnTo>
                      <a:pt x="17" y="8"/>
                    </a:lnTo>
                    <a:lnTo>
                      <a:pt x="14" y="8"/>
                    </a:lnTo>
                    <a:lnTo>
                      <a:pt x="14" y="6"/>
                    </a:lnTo>
                    <a:lnTo>
                      <a:pt x="10" y="6"/>
                    </a:lnTo>
                    <a:lnTo>
                      <a:pt x="9" y="3"/>
                    </a:lnTo>
                    <a:lnTo>
                      <a:pt x="5" y="3"/>
                    </a:lnTo>
                    <a:lnTo>
                      <a:pt x="5" y="2"/>
                    </a:lnTo>
                    <a:lnTo>
                      <a:pt x="2" y="2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057" name="Freeform 1057"/>
              <p:cNvSpPr>
                <a:spLocks/>
              </p:cNvSpPr>
              <p:nvPr/>
            </p:nvSpPr>
            <p:spPr bwMode="auto">
              <a:xfrm>
                <a:off x="2826" y="2866"/>
                <a:ext cx="203" cy="189"/>
              </a:xfrm>
              <a:custGeom>
                <a:avLst/>
                <a:gdLst>
                  <a:gd name="T0" fmla="*/ 2 w 203"/>
                  <a:gd name="T1" fmla="*/ 0 h 189"/>
                  <a:gd name="T2" fmla="*/ 2 w 203"/>
                  <a:gd name="T3" fmla="*/ 2 h 189"/>
                  <a:gd name="T4" fmla="*/ 0 w 203"/>
                  <a:gd name="T5" fmla="*/ 2 h 189"/>
                  <a:gd name="T6" fmla="*/ 203 w 203"/>
                  <a:gd name="T7" fmla="*/ 189 h 189"/>
                  <a:gd name="T8" fmla="*/ 203 w 203"/>
                  <a:gd name="T9" fmla="*/ 181 h 189"/>
                  <a:gd name="T10" fmla="*/ 202 w 203"/>
                  <a:gd name="T11" fmla="*/ 181 h 189"/>
                  <a:gd name="T12" fmla="*/ 7 w 203"/>
                  <a:gd name="T13" fmla="*/ 0 h 189"/>
                  <a:gd name="T14" fmla="*/ 2 w 203"/>
                  <a:gd name="T15" fmla="*/ 0 h 189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03"/>
                  <a:gd name="T25" fmla="*/ 0 h 189"/>
                  <a:gd name="T26" fmla="*/ 203 w 203"/>
                  <a:gd name="T27" fmla="*/ 189 h 189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03" h="189">
                    <a:moveTo>
                      <a:pt x="2" y="0"/>
                    </a:moveTo>
                    <a:lnTo>
                      <a:pt x="2" y="2"/>
                    </a:lnTo>
                    <a:lnTo>
                      <a:pt x="0" y="2"/>
                    </a:lnTo>
                    <a:lnTo>
                      <a:pt x="203" y="189"/>
                    </a:lnTo>
                    <a:lnTo>
                      <a:pt x="203" y="181"/>
                    </a:lnTo>
                    <a:lnTo>
                      <a:pt x="202" y="181"/>
                    </a:lnTo>
                    <a:lnTo>
                      <a:pt x="7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058" name="Freeform 1058"/>
              <p:cNvSpPr>
                <a:spLocks/>
              </p:cNvSpPr>
              <p:nvPr/>
            </p:nvSpPr>
            <p:spPr bwMode="auto">
              <a:xfrm>
                <a:off x="2794" y="2883"/>
                <a:ext cx="235" cy="220"/>
              </a:xfrm>
              <a:custGeom>
                <a:avLst/>
                <a:gdLst>
                  <a:gd name="T0" fmla="*/ 1 w 235"/>
                  <a:gd name="T1" fmla="*/ 0 h 220"/>
                  <a:gd name="T2" fmla="*/ 1 w 235"/>
                  <a:gd name="T3" fmla="*/ 2 h 220"/>
                  <a:gd name="T4" fmla="*/ 0 w 235"/>
                  <a:gd name="T5" fmla="*/ 2 h 220"/>
                  <a:gd name="T6" fmla="*/ 235 w 235"/>
                  <a:gd name="T7" fmla="*/ 220 h 220"/>
                  <a:gd name="T8" fmla="*/ 235 w 235"/>
                  <a:gd name="T9" fmla="*/ 212 h 220"/>
                  <a:gd name="T10" fmla="*/ 234 w 235"/>
                  <a:gd name="T11" fmla="*/ 212 h 220"/>
                  <a:gd name="T12" fmla="*/ 6 w 235"/>
                  <a:gd name="T13" fmla="*/ 0 h 220"/>
                  <a:gd name="T14" fmla="*/ 1 w 235"/>
                  <a:gd name="T15" fmla="*/ 0 h 22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35"/>
                  <a:gd name="T25" fmla="*/ 0 h 220"/>
                  <a:gd name="T26" fmla="*/ 235 w 235"/>
                  <a:gd name="T27" fmla="*/ 220 h 22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35" h="220">
                    <a:moveTo>
                      <a:pt x="1" y="0"/>
                    </a:moveTo>
                    <a:lnTo>
                      <a:pt x="1" y="2"/>
                    </a:lnTo>
                    <a:lnTo>
                      <a:pt x="0" y="2"/>
                    </a:lnTo>
                    <a:lnTo>
                      <a:pt x="235" y="220"/>
                    </a:lnTo>
                    <a:lnTo>
                      <a:pt x="235" y="212"/>
                    </a:lnTo>
                    <a:lnTo>
                      <a:pt x="234" y="212"/>
                    </a:lnTo>
                    <a:lnTo>
                      <a:pt x="6" y="0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059" name="Freeform 1059"/>
              <p:cNvSpPr>
                <a:spLocks/>
              </p:cNvSpPr>
              <p:nvPr/>
            </p:nvSpPr>
            <p:spPr bwMode="auto">
              <a:xfrm>
                <a:off x="2761" y="2901"/>
                <a:ext cx="268" cy="249"/>
              </a:xfrm>
              <a:custGeom>
                <a:avLst/>
                <a:gdLst>
                  <a:gd name="T0" fmla="*/ 2 w 268"/>
                  <a:gd name="T1" fmla="*/ 0 h 249"/>
                  <a:gd name="T2" fmla="*/ 2 w 268"/>
                  <a:gd name="T3" fmla="*/ 1 h 249"/>
                  <a:gd name="T4" fmla="*/ 0 w 268"/>
                  <a:gd name="T5" fmla="*/ 1 h 249"/>
                  <a:gd name="T6" fmla="*/ 268 w 268"/>
                  <a:gd name="T7" fmla="*/ 249 h 249"/>
                  <a:gd name="T8" fmla="*/ 268 w 268"/>
                  <a:gd name="T9" fmla="*/ 241 h 249"/>
                  <a:gd name="T10" fmla="*/ 267 w 268"/>
                  <a:gd name="T11" fmla="*/ 241 h 249"/>
                  <a:gd name="T12" fmla="*/ 7 w 268"/>
                  <a:gd name="T13" fmla="*/ 0 h 249"/>
                  <a:gd name="T14" fmla="*/ 2 w 268"/>
                  <a:gd name="T15" fmla="*/ 0 h 249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68"/>
                  <a:gd name="T25" fmla="*/ 0 h 249"/>
                  <a:gd name="T26" fmla="*/ 268 w 268"/>
                  <a:gd name="T27" fmla="*/ 249 h 249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68" h="249">
                    <a:moveTo>
                      <a:pt x="2" y="0"/>
                    </a:moveTo>
                    <a:lnTo>
                      <a:pt x="2" y="1"/>
                    </a:lnTo>
                    <a:lnTo>
                      <a:pt x="0" y="1"/>
                    </a:lnTo>
                    <a:lnTo>
                      <a:pt x="268" y="249"/>
                    </a:lnTo>
                    <a:lnTo>
                      <a:pt x="268" y="241"/>
                    </a:lnTo>
                    <a:lnTo>
                      <a:pt x="267" y="241"/>
                    </a:lnTo>
                    <a:lnTo>
                      <a:pt x="7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060" name="Freeform 1060"/>
              <p:cNvSpPr>
                <a:spLocks/>
              </p:cNvSpPr>
              <p:nvPr/>
            </p:nvSpPr>
            <p:spPr bwMode="auto">
              <a:xfrm>
                <a:off x="2729" y="2918"/>
                <a:ext cx="292" cy="267"/>
              </a:xfrm>
              <a:custGeom>
                <a:avLst/>
                <a:gdLst>
                  <a:gd name="T0" fmla="*/ 1 w 292"/>
                  <a:gd name="T1" fmla="*/ 0 h 267"/>
                  <a:gd name="T2" fmla="*/ 1 w 292"/>
                  <a:gd name="T3" fmla="*/ 2 h 267"/>
                  <a:gd name="T4" fmla="*/ 0 w 292"/>
                  <a:gd name="T5" fmla="*/ 2 h 267"/>
                  <a:gd name="T6" fmla="*/ 285 w 292"/>
                  <a:gd name="T7" fmla="*/ 267 h 267"/>
                  <a:gd name="T8" fmla="*/ 290 w 292"/>
                  <a:gd name="T9" fmla="*/ 267 h 267"/>
                  <a:gd name="T10" fmla="*/ 290 w 292"/>
                  <a:gd name="T11" fmla="*/ 265 h 267"/>
                  <a:gd name="T12" fmla="*/ 292 w 292"/>
                  <a:gd name="T13" fmla="*/ 265 h 267"/>
                  <a:gd name="T14" fmla="*/ 7 w 292"/>
                  <a:gd name="T15" fmla="*/ 0 h 267"/>
                  <a:gd name="T16" fmla="*/ 1 w 292"/>
                  <a:gd name="T17" fmla="*/ 0 h 267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2"/>
                  <a:gd name="T28" fmla="*/ 0 h 267"/>
                  <a:gd name="T29" fmla="*/ 292 w 292"/>
                  <a:gd name="T30" fmla="*/ 267 h 267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2" h="267">
                    <a:moveTo>
                      <a:pt x="1" y="0"/>
                    </a:moveTo>
                    <a:lnTo>
                      <a:pt x="1" y="2"/>
                    </a:lnTo>
                    <a:lnTo>
                      <a:pt x="0" y="2"/>
                    </a:lnTo>
                    <a:lnTo>
                      <a:pt x="285" y="267"/>
                    </a:lnTo>
                    <a:lnTo>
                      <a:pt x="290" y="267"/>
                    </a:lnTo>
                    <a:lnTo>
                      <a:pt x="290" y="265"/>
                    </a:lnTo>
                    <a:lnTo>
                      <a:pt x="292" y="265"/>
                    </a:lnTo>
                    <a:lnTo>
                      <a:pt x="7" y="0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061" name="Freeform 1061"/>
              <p:cNvSpPr>
                <a:spLocks/>
              </p:cNvSpPr>
              <p:nvPr/>
            </p:nvSpPr>
            <p:spPr bwMode="auto">
              <a:xfrm>
                <a:off x="2696" y="2935"/>
                <a:ext cx="292" cy="267"/>
              </a:xfrm>
              <a:custGeom>
                <a:avLst/>
                <a:gdLst>
                  <a:gd name="T0" fmla="*/ 4 w 292"/>
                  <a:gd name="T1" fmla="*/ 0 h 267"/>
                  <a:gd name="T2" fmla="*/ 4 w 292"/>
                  <a:gd name="T3" fmla="*/ 2 h 267"/>
                  <a:gd name="T4" fmla="*/ 0 w 292"/>
                  <a:gd name="T5" fmla="*/ 2 h 267"/>
                  <a:gd name="T6" fmla="*/ 286 w 292"/>
                  <a:gd name="T7" fmla="*/ 267 h 267"/>
                  <a:gd name="T8" fmla="*/ 291 w 292"/>
                  <a:gd name="T9" fmla="*/ 267 h 267"/>
                  <a:gd name="T10" fmla="*/ 291 w 292"/>
                  <a:gd name="T11" fmla="*/ 265 h 267"/>
                  <a:gd name="T12" fmla="*/ 292 w 292"/>
                  <a:gd name="T13" fmla="*/ 265 h 267"/>
                  <a:gd name="T14" fmla="*/ 7 w 292"/>
                  <a:gd name="T15" fmla="*/ 0 h 267"/>
                  <a:gd name="T16" fmla="*/ 4 w 292"/>
                  <a:gd name="T17" fmla="*/ 0 h 267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2"/>
                  <a:gd name="T28" fmla="*/ 0 h 267"/>
                  <a:gd name="T29" fmla="*/ 292 w 292"/>
                  <a:gd name="T30" fmla="*/ 267 h 267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2" h="267">
                    <a:moveTo>
                      <a:pt x="4" y="0"/>
                    </a:moveTo>
                    <a:lnTo>
                      <a:pt x="4" y="2"/>
                    </a:lnTo>
                    <a:lnTo>
                      <a:pt x="0" y="2"/>
                    </a:lnTo>
                    <a:lnTo>
                      <a:pt x="286" y="267"/>
                    </a:lnTo>
                    <a:lnTo>
                      <a:pt x="291" y="267"/>
                    </a:lnTo>
                    <a:lnTo>
                      <a:pt x="291" y="265"/>
                    </a:lnTo>
                    <a:lnTo>
                      <a:pt x="292" y="265"/>
                    </a:lnTo>
                    <a:lnTo>
                      <a:pt x="7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062" name="Freeform 1062"/>
              <p:cNvSpPr>
                <a:spLocks/>
              </p:cNvSpPr>
              <p:nvPr/>
            </p:nvSpPr>
            <p:spPr bwMode="auto">
              <a:xfrm>
                <a:off x="2665" y="2951"/>
                <a:ext cx="291" cy="268"/>
              </a:xfrm>
              <a:custGeom>
                <a:avLst/>
                <a:gdLst>
                  <a:gd name="T0" fmla="*/ 4 w 291"/>
                  <a:gd name="T1" fmla="*/ 0 h 268"/>
                  <a:gd name="T2" fmla="*/ 4 w 291"/>
                  <a:gd name="T3" fmla="*/ 2 h 268"/>
                  <a:gd name="T4" fmla="*/ 0 w 291"/>
                  <a:gd name="T5" fmla="*/ 3 h 268"/>
                  <a:gd name="T6" fmla="*/ 286 w 291"/>
                  <a:gd name="T7" fmla="*/ 268 h 268"/>
                  <a:gd name="T8" fmla="*/ 291 w 291"/>
                  <a:gd name="T9" fmla="*/ 267 h 268"/>
                  <a:gd name="T10" fmla="*/ 291 w 291"/>
                  <a:gd name="T11" fmla="*/ 264 h 268"/>
                  <a:gd name="T12" fmla="*/ 289 w 291"/>
                  <a:gd name="T13" fmla="*/ 264 h 268"/>
                  <a:gd name="T14" fmla="*/ 6 w 291"/>
                  <a:gd name="T15" fmla="*/ 0 h 268"/>
                  <a:gd name="T16" fmla="*/ 4 w 291"/>
                  <a:gd name="T17" fmla="*/ 0 h 26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1"/>
                  <a:gd name="T28" fmla="*/ 0 h 268"/>
                  <a:gd name="T29" fmla="*/ 291 w 291"/>
                  <a:gd name="T30" fmla="*/ 268 h 26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1" h="268">
                    <a:moveTo>
                      <a:pt x="4" y="0"/>
                    </a:moveTo>
                    <a:lnTo>
                      <a:pt x="4" y="2"/>
                    </a:lnTo>
                    <a:lnTo>
                      <a:pt x="0" y="3"/>
                    </a:lnTo>
                    <a:lnTo>
                      <a:pt x="286" y="268"/>
                    </a:lnTo>
                    <a:lnTo>
                      <a:pt x="291" y="267"/>
                    </a:lnTo>
                    <a:lnTo>
                      <a:pt x="291" y="264"/>
                    </a:lnTo>
                    <a:lnTo>
                      <a:pt x="289" y="264"/>
                    </a:lnTo>
                    <a:lnTo>
                      <a:pt x="6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063" name="Freeform 1063"/>
              <p:cNvSpPr>
                <a:spLocks/>
              </p:cNvSpPr>
              <p:nvPr/>
            </p:nvSpPr>
            <p:spPr bwMode="auto">
              <a:xfrm>
                <a:off x="2636" y="2969"/>
                <a:ext cx="289" cy="266"/>
              </a:xfrm>
              <a:custGeom>
                <a:avLst/>
                <a:gdLst>
                  <a:gd name="T0" fmla="*/ 0 w 289"/>
                  <a:gd name="T1" fmla="*/ 0 h 266"/>
                  <a:gd name="T2" fmla="*/ 0 w 289"/>
                  <a:gd name="T3" fmla="*/ 6 h 266"/>
                  <a:gd name="T4" fmla="*/ 2 w 289"/>
                  <a:gd name="T5" fmla="*/ 6 h 266"/>
                  <a:gd name="T6" fmla="*/ 282 w 289"/>
                  <a:gd name="T7" fmla="*/ 266 h 266"/>
                  <a:gd name="T8" fmla="*/ 288 w 289"/>
                  <a:gd name="T9" fmla="*/ 266 h 266"/>
                  <a:gd name="T10" fmla="*/ 288 w 289"/>
                  <a:gd name="T11" fmla="*/ 265 h 266"/>
                  <a:gd name="T12" fmla="*/ 289 w 289"/>
                  <a:gd name="T13" fmla="*/ 265 h 266"/>
                  <a:gd name="T14" fmla="*/ 4 w 289"/>
                  <a:gd name="T15" fmla="*/ 0 h 266"/>
                  <a:gd name="T16" fmla="*/ 0 w 289"/>
                  <a:gd name="T17" fmla="*/ 0 h 26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89"/>
                  <a:gd name="T28" fmla="*/ 0 h 266"/>
                  <a:gd name="T29" fmla="*/ 289 w 289"/>
                  <a:gd name="T30" fmla="*/ 266 h 26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89" h="266">
                    <a:moveTo>
                      <a:pt x="0" y="0"/>
                    </a:moveTo>
                    <a:lnTo>
                      <a:pt x="0" y="6"/>
                    </a:lnTo>
                    <a:lnTo>
                      <a:pt x="2" y="6"/>
                    </a:lnTo>
                    <a:lnTo>
                      <a:pt x="282" y="266"/>
                    </a:lnTo>
                    <a:lnTo>
                      <a:pt x="288" y="266"/>
                    </a:lnTo>
                    <a:lnTo>
                      <a:pt x="288" y="265"/>
                    </a:lnTo>
                    <a:lnTo>
                      <a:pt x="289" y="265"/>
                    </a:lnTo>
                    <a:lnTo>
                      <a:pt x="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064" name="Freeform 1064"/>
              <p:cNvSpPr>
                <a:spLocks/>
              </p:cNvSpPr>
              <p:nvPr/>
            </p:nvSpPr>
            <p:spPr bwMode="auto">
              <a:xfrm>
                <a:off x="2636" y="3014"/>
                <a:ext cx="257" cy="238"/>
              </a:xfrm>
              <a:custGeom>
                <a:avLst/>
                <a:gdLst>
                  <a:gd name="T0" fmla="*/ 0 w 257"/>
                  <a:gd name="T1" fmla="*/ 0 h 238"/>
                  <a:gd name="T2" fmla="*/ 0 w 257"/>
                  <a:gd name="T3" fmla="*/ 8 h 238"/>
                  <a:gd name="T4" fmla="*/ 2 w 257"/>
                  <a:gd name="T5" fmla="*/ 8 h 238"/>
                  <a:gd name="T6" fmla="*/ 250 w 257"/>
                  <a:gd name="T7" fmla="*/ 238 h 238"/>
                  <a:gd name="T8" fmla="*/ 255 w 257"/>
                  <a:gd name="T9" fmla="*/ 238 h 238"/>
                  <a:gd name="T10" fmla="*/ 255 w 257"/>
                  <a:gd name="T11" fmla="*/ 237 h 238"/>
                  <a:gd name="T12" fmla="*/ 257 w 257"/>
                  <a:gd name="T13" fmla="*/ 237 h 238"/>
                  <a:gd name="T14" fmla="*/ 2 w 257"/>
                  <a:gd name="T15" fmla="*/ 0 h 238"/>
                  <a:gd name="T16" fmla="*/ 0 w 257"/>
                  <a:gd name="T17" fmla="*/ 0 h 23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57"/>
                  <a:gd name="T28" fmla="*/ 0 h 238"/>
                  <a:gd name="T29" fmla="*/ 257 w 257"/>
                  <a:gd name="T30" fmla="*/ 238 h 23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57" h="238">
                    <a:moveTo>
                      <a:pt x="0" y="0"/>
                    </a:moveTo>
                    <a:lnTo>
                      <a:pt x="0" y="8"/>
                    </a:lnTo>
                    <a:lnTo>
                      <a:pt x="2" y="8"/>
                    </a:lnTo>
                    <a:lnTo>
                      <a:pt x="250" y="238"/>
                    </a:lnTo>
                    <a:lnTo>
                      <a:pt x="255" y="238"/>
                    </a:lnTo>
                    <a:lnTo>
                      <a:pt x="255" y="237"/>
                    </a:lnTo>
                    <a:lnTo>
                      <a:pt x="257" y="237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065" name="Freeform 1065"/>
              <p:cNvSpPr>
                <a:spLocks/>
              </p:cNvSpPr>
              <p:nvPr/>
            </p:nvSpPr>
            <p:spPr bwMode="auto">
              <a:xfrm>
                <a:off x="2636" y="3062"/>
                <a:ext cx="224" cy="208"/>
              </a:xfrm>
              <a:custGeom>
                <a:avLst/>
                <a:gdLst>
                  <a:gd name="T0" fmla="*/ 0 w 224"/>
                  <a:gd name="T1" fmla="*/ 0 h 208"/>
                  <a:gd name="T2" fmla="*/ 0 w 224"/>
                  <a:gd name="T3" fmla="*/ 8 h 208"/>
                  <a:gd name="T4" fmla="*/ 2 w 224"/>
                  <a:gd name="T5" fmla="*/ 8 h 208"/>
                  <a:gd name="T6" fmla="*/ 217 w 224"/>
                  <a:gd name="T7" fmla="*/ 208 h 208"/>
                  <a:gd name="T8" fmla="*/ 223 w 224"/>
                  <a:gd name="T9" fmla="*/ 208 h 208"/>
                  <a:gd name="T10" fmla="*/ 223 w 224"/>
                  <a:gd name="T11" fmla="*/ 206 h 208"/>
                  <a:gd name="T12" fmla="*/ 224 w 224"/>
                  <a:gd name="T13" fmla="*/ 206 h 208"/>
                  <a:gd name="T14" fmla="*/ 2 w 224"/>
                  <a:gd name="T15" fmla="*/ 0 h 208"/>
                  <a:gd name="T16" fmla="*/ 0 w 224"/>
                  <a:gd name="T17" fmla="*/ 0 h 20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24"/>
                  <a:gd name="T28" fmla="*/ 0 h 208"/>
                  <a:gd name="T29" fmla="*/ 224 w 224"/>
                  <a:gd name="T30" fmla="*/ 208 h 20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24" h="208">
                    <a:moveTo>
                      <a:pt x="0" y="0"/>
                    </a:moveTo>
                    <a:lnTo>
                      <a:pt x="0" y="8"/>
                    </a:lnTo>
                    <a:lnTo>
                      <a:pt x="2" y="8"/>
                    </a:lnTo>
                    <a:lnTo>
                      <a:pt x="217" y="208"/>
                    </a:lnTo>
                    <a:lnTo>
                      <a:pt x="223" y="208"/>
                    </a:lnTo>
                    <a:lnTo>
                      <a:pt x="223" y="206"/>
                    </a:lnTo>
                    <a:lnTo>
                      <a:pt x="224" y="206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066" name="Freeform 1066"/>
              <p:cNvSpPr>
                <a:spLocks/>
              </p:cNvSpPr>
              <p:nvPr/>
            </p:nvSpPr>
            <p:spPr bwMode="auto">
              <a:xfrm>
                <a:off x="2636" y="3109"/>
                <a:ext cx="180" cy="166"/>
              </a:xfrm>
              <a:custGeom>
                <a:avLst/>
                <a:gdLst>
                  <a:gd name="T0" fmla="*/ 0 w 180"/>
                  <a:gd name="T1" fmla="*/ 0 h 166"/>
                  <a:gd name="T2" fmla="*/ 0 w 180"/>
                  <a:gd name="T3" fmla="*/ 8 h 166"/>
                  <a:gd name="T4" fmla="*/ 2 w 180"/>
                  <a:gd name="T5" fmla="*/ 8 h 166"/>
                  <a:gd name="T6" fmla="*/ 161 w 180"/>
                  <a:gd name="T7" fmla="*/ 156 h 166"/>
                  <a:gd name="T8" fmla="*/ 164 w 180"/>
                  <a:gd name="T9" fmla="*/ 156 h 166"/>
                  <a:gd name="T10" fmla="*/ 166 w 180"/>
                  <a:gd name="T11" fmla="*/ 159 h 166"/>
                  <a:gd name="T12" fmla="*/ 170 w 180"/>
                  <a:gd name="T13" fmla="*/ 159 h 166"/>
                  <a:gd name="T14" fmla="*/ 170 w 180"/>
                  <a:gd name="T15" fmla="*/ 161 h 166"/>
                  <a:gd name="T16" fmla="*/ 173 w 180"/>
                  <a:gd name="T17" fmla="*/ 161 h 166"/>
                  <a:gd name="T18" fmla="*/ 175 w 180"/>
                  <a:gd name="T19" fmla="*/ 164 h 166"/>
                  <a:gd name="T20" fmla="*/ 178 w 180"/>
                  <a:gd name="T21" fmla="*/ 164 h 166"/>
                  <a:gd name="T22" fmla="*/ 178 w 180"/>
                  <a:gd name="T23" fmla="*/ 166 h 166"/>
                  <a:gd name="T24" fmla="*/ 180 w 180"/>
                  <a:gd name="T25" fmla="*/ 166 h 166"/>
                  <a:gd name="T26" fmla="*/ 2 w 180"/>
                  <a:gd name="T27" fmla="*/ 0 h 166"/>
                  <a:gd name="T28" fmla="*/ 0 w 180"/>
                  <a:gd name="T29" fmla="*/ 0 h 16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180"/>
                  <a:gd name="T46" fmla="*/ 0 h 166"/>
                  <a:gd name="T47" fmla="*/ 180 w 180"/>
                  <a:gd name="T48" fmla="*/ 166 h 16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180" h="166">
                    <a:moveTo>
                      <a:pt x="0" y="0"/>
                    </a:moveTo>
                    <a:lnTo>
                      <a:pt x="0" y="8"/>
                    </a:lnTo>
                    <a:lnTo>
                      <a:pt x="2" y="8"/>
                    </a:lnTo>
                    <a:lnTo>
                      <a:pt x="161" y="156"/>
                    </a:lnTo>
                    <a:lnTo>
                      <a:pt x="164" y="156"/>
                    </a:lnTo>
                    <a:lnTo>
                      <a:pt x="166" y="159"/>
                    </a:lnTo>
                    <a:lnTo>
                      <a:pt x="170" y="159"/>
                    </a:lnTo>
                    <a:lnTo>
                      <a:pt x="170" y="161"/>
                    </a:lnTo>
                    <a:lnTo>
                      <a:pt x="173" y="161"/>
                    </a:lnTo>
                    <a:lnTo>
                      <a:pt x="175" y="164"/>
                    </a:lnTo>
                    <a:lnTo>
                      <a:pt x="178" y="164"/>
                    </a:lnTo>
                    <a:lnTo>
                      <a:pt x="178" y="166"/>
                    </a:lnTo>
                    <a:lnTo>
                      <a:pt x="180" y="166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067" name="Freeform 1067"/>
              <p:cNvSpPr>
                <a:spLocks/>
              </p:cNvSpPr>
              <p:nvPr/>
            </p:nvSpPr>
            <p:spPr bwMode="auto">
              <a:xfrm>
                <a:off x="2636" y="3156"/>
                <a:ext cx="57" cy="52"/>
              </a:xfrm>
              <a:custGeom>
                <a:avLst/>
                <a:gdLst>
                  <a:gd name="T0" fmla="*/ 0 w 57"/>
                  <a:gd name="T1" fmla="*/ 0 h 52"/>
                  <a:gd name="T2" fmla="*/ 0 w 57"/>
                  <a:gd name="T3" fmla="*/ 8 h 52"/>
                  <a:gd name="T4" fmla="*/ 2 w 57"/>
                  <a:gd name="T5" fmla="*/ 8 h 52"/>
                  <a:gd name="T6" fmla="*/ 38 w 57"/>
                  <a:gd name="T7" fmla="*/ 43 h 52"/>
                  <a:gd name="T8" fmla="*/ 41 w 57"/>
                  <a:gd name="T9" fmla="*/ 43 h 52"/>
                  <a:gd name="T10" fmla="*/ 43 w 57"/>
                  <a:gd name="T11" fmla="*/ 46 h 52"/>
                  <a:gd name="T12" fmla="*/ 47 w 57"/>
                  <a:gd name="T13" fmla="*/ 46 h 52"/>
                  <a:gd name="T14" fmla="*/ 47 w 57"/>
                  <a:gd name="T15" fmla="*/ 48 h 52"/>
                  <a:gd name="T16" fmla="*/ 50 w 57"/>
                  <a:gd name="T17" fmla="*/ 48 h 52"/>
                  <a:gd name="T18" fmla="*/ 52 w 57"/>
                  <a:gd name="T19" fmla="*/ 51 h 52"/>
                  <a:gd name="T20" fmla="*/ 55 w 57"/>
                  <a:gd name="T21" fmla="*/ 51 h 52"/>
                  <a:gd name="T22" fmla="*/ 55 w 57"/>
                  <a:gd name="T23" fmla="*/ 52 h 52"/>
                  <a:gd name="T24" fmla="*/ 57 w 57"/>
                  <a:gd name="T25" fmla="*/ 52 h 52"/>
                  <a:gd name="T26" fmla="*/ 2 w 57"/>
                  <a:gd name="T27" fmla="*/ 0 h 52"/>
                  <a:gd name="T28" fmla="*/ 0 w 57"/>
                  <a:gd name="T29" fmla="*/ 0 h 52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57"/>
                  <a:gd name="T46" fmla="*/ 0 h 52"/>
                  <a:gd name="T47" fmla="*/ 57 w 57"/>
                  <a:gd name="T48" fmla="*/ 52 h 52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57" h="52">
                    <a:moveTo>
                      <a:pt x="0" y="0"/>
                    </a:moveTo>
                    <a:lnTo>
                      <a:pt x="0" y="8"/>
                    </a:lnTo>
                    <a:lnTo>
                      <a:pt x="2" y="8"/>
                    </a:lnTo>
                    <a:lnTo>
                      <a:pt x="38" y="43"/>
                    </a:lnTo>
                    <a:lnTo>
                      <a:pt x="41" y="43"/>
                    </a:lnTo>
                    <a:lnTo>
                      <a:pt x="43" y="46"/>
                    </a:lnTo>
                    <a:lnTo>
                      <a:pt x="47" y="46"/>
                    </a:lnTo>
                    <a:lnTo>
                      <a:pt x="47" y="48"/>
                    </a:lnTo>
                    <a:lnTo>
                      <a:pt x="50" y="48"/>
                    </a:lnTo>
                    <a:lnTo>
                      <a:pt x="52" y="51"/>
                    </a:lnTo>
                    <a:lnTo>
                      <a:pt x="55" y="51"/>
                    </a:lnTo>
                    <a:lnTo>
                      <a:pt x="55" y="52"/>
                    </a:lnTo>
                    <a:lnTo>
                      <a:pt x="57" y="52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068" name="Freeform 1068"/>
              <p:cNvSpPr>
                <a:spLocks/>
              </p:cNvSpPr>
              <p:nvPr/>
            </p:nvSpPr>
            <p:spPr bwMode="auto">
              <a:xfrm>
                <a:off x="2633" y="2861"/>
                <a:ext cx="398" cy="423"/>
              </a:xfrm>
              <a:custGeom>
                <a:avLst/>
                <a:gdLst>
                  <a:gd name="T0" fmla="*/ 198 w 398"/>
                  <a:gd name="T1" fmla="*/ 423 h 423"/>
                  <a:gd name="T2" fmla="*/ 398 w 398"/>
                  <a:gd name="T3" fmla="*/ 317 h 423"/>
                  <a:gd name="T4" fmla="*/ 398 w 398"/>
                  <a:gd name="T5" fmla="*/ 106 h 423"/>
                  <a:gd name="T6" fmla="*/ 198 w 398"/>
                  <a:gd name="T7" fmla="*/ 0 h 423"/>
                  <a:gd name="T8" fmla="*/ 0 w 398"/>
                  <a:gd name="T9" fmla="*/ 106 h 423"/>
                  <a:gd name="T10" fmla="*/ 0 w 398"/>
                  <a:gd name="T11" fmla="*/ 317 h 423"/>
                  <a:gd name="T12" fmla="*/ 198 w 398"/>
                  <a:gd name="T13" fmla="*/ 423 h 423"/>
                  <a:gd name="T14" fmla="*/ 200 w 398"/>
                  <a:gd name="T15" fmla="*/ 417 h 423"/>
                  <a:gd name="T16" fmla="*/ 5 w 398"/>
                  <a:gd name="T17" fmla="*/ 313 h 423"/>
                  <a:gd name="T18" fmla="*/ 7 w 398"/>
                  <a:gd name="T19" fmla="*/ 316 h 423"/>
                  <a:gd name="T20" fmla="*/ 7 w 398"/>
                  <a:gd name="T21" fmla="*/ 108 h 423"/>
                  <a:gd name="T22" fmla="*/ 5 w 398"/>
                  <a:gd name="T23" fmla="*/ 111 h 423"/>
                  <a:gd name="T24" fmla="*/ 200 w 398"/>
                  <a:gd name="T25" fmla="*/ 7 h 423"/>
                  <a:gd name="T26" fmla="*/ 197 w 398"/>
                  <a:gd name="T27" fmla="*/ 7 h 423"/>
                  <a:gd name="T28" fmla="*/ 393 w 398"/>
                  <a:gd name="T29" fmla="*/ 111 h 423"/>
                  <a:gd name="T30" fmla="*/ 391 w 398"/>
                  <a:gd name="T31" fmla="*/ 108 h 423"/>
                  <a:gd name="T32" fmla="*/ 391 w 398"/>
                  <a:gd name="T33" fmla="*/ 316 h 423"/>
                  <a:gd name="T34" fmla="*/ 393 w 398"/>
                  <a:gd name="T35" fmla="*/ 313 h 423"/>
                  <a:gd name="T36" fmla="*/ 197 w 398"/>
                  <a:gd name="T37" fmla="*/ 417 h 423"/>
                  <a:gd name="T38" fmla="*/ 200 w 398"/>
                  <a:gd name="T39" fmla="*/ 417 h 423"/>
                  <a:gd name="T40" fmla="*/ 198 w 398"/>
                  <a:gd name="T41" fmla="*/ 423 h 423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398"/>
                  <a:gd name="T64" fmla="*/ 0 h 423"/>
                  <a:gd name="T65" fmla="*/ 398 w 398"/>
                  <a:gd name="T66" fmla="*/ 423 h 423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398" h="423">
                    <a:moveTo>
                      <a:pt x="198" y="423"/>
                    </a:moveTo>
                    <a:lnTo>
                      <a:pt x="398" y="317"/>
                    </a:lnTo>
                    <a:lnTo>
                      <a:pt x="398" y="106"/>
                    </a:lnTo>
                    <a:lnTo>
                      <a:pt x="198" y="0"/>
                    </a:lnTo>
                    <a:lnTo>
                      <a:pt x="0" y="106"/>
                    </a:lnTo>
                    <a:lnTo>
                      <a:pt x="0" y="317"/>
                    </a:lnTo>
                    <a:lnTo>
                      <a:pt x="198" y="423"/>
                    </a:lnTo>
                    <a:lnTo>
                      <a:pt x="200" y="417"/>
                    </a:lnTo>
                    <a:lnTo>
                      <a:pt x="5" y="313"/>
                    </a:lnTo>
                    <a:lnTo>
                      <a:pt x="7" y="316"/>
                    </a:lnTo>
                    <a:lnTo>
                      <a:pt x="7" y="108"/>
                    </a:lnTo>
                    <a:lnTo>
                      <a:pt x="5" y="111"/>
                    </a:lnTo>
                    <a:lnTo>
                      <a:pt x="200" y="7"/>
                    </a:lnTo>
                    <a:lnTo>
                      <a:pt x="197" y="7"/>
                    </a:lnTo>
                    <a:lnTo>
                      <a:pt x="393" y="111"/>
                    </a:lnTo>
                    <a:lnTo>
                      <a:pt x="391" y="108"/>
                    </a:lnTo>
                    <a:lnTo>
                      <a:pt x="391" y="316"/>
                    </a:lnTo>
                    <a:lnTo>
                      <a:pt x="393" y="313"/>
                    </a:lnTo>
                    <a:lnTo>
                      <a:pt x="197" y="417"/>
                    </a:lnTo>
                    <a:lnTo>
                      <a:pt x="200" y="417"/>
                    </a:lnTo>
                    <a:lnTo>
                      <a:pt x="198" y="423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069" name="Freeform 1069"/>
              <p:cNvSpPr>
                <a:spLocks/>
              </p:cNvSpPr>
              <p:nvPr/>
            </p:nvSpPr>
            <p:spPr bwMode="auto">
              <a:xfrm>
                <a:off x="2243" y="2864"/>
                <a:ext cx="393" cy="420"/>
              </a:xfrm>
              <a:custGeom>
                <a:avLst/>
                <a:gdLst>
                  <a:gd name="T0" fmla="*/ 11 w 393"/>
                  <a:gd name="T1" fmla="*/ 100 h 420"/>
                  <a:gd name="T2" fmla="*/ 35 w 393"/>
                  <a:gd name="T3" fmla="*/ 89 h 420"/>
                  <a:gd name="T4" fmla="*/ 52 w 393"/>
                  <a:gd name="T5" fmla="*/ 78 h 420"/>
                  <a:gd name="T6" fmla="*/ 76 w 393"/>
                  <a:gd name="T7" fmla="*/ 67 h 420"/>
                  <a:gd name="T8" fmla="*/ 89 w 393"/>
                  <a:gd name="T9" fmla="*/ 57 h 420"/>
                  <a:gd name="T10" fmla="*/ 113 w 393"/>
                  <a:gd name="T11" fmla="*/ 46 h 420"/>
                  <a:gd name="T12" fmla="*/ 134 w 393"/>
                  <a:gd name="T13" fmla="*/ 34 h 420"/>
                  <a:gd name="T14" fmla="*/ 158 w 393"/>
                  <a:gd name="T15" fmla="*/ 23 h 420"/>
                  <a:gd name="T16" fmla="*/ 178 w 393"/>
                  <a:gd name="T17" fmla="*/ 10 h 420"/>
                  <a:gd name="T18" fmla="*/ 199 w 393"/>
                  <a:gd name="T19" fmla="*/ 0 h 420"/>
                  <a:gd name="T20" fmla="*/ 207 w 393"/>
                  <a:gd name="T21" fmla="*/ 7 h 420"/>
                  <a:gd name="T22" fmla="*/ 217 w 393"/>
                  <a:gd name="T23" fmla="*/ 10 h 420"/>
                  <a:gd name="T24" fmla="*/ 228 w 393"/>
                  <a:gd name="T25" fmla="*/ 18 h 420"/>
                  <a:gd name="T26" fmla="*/ 238 w 393"/>
                  <a:gd name="T27" fmla="*/ 21 h 420"/>
                  <a:gd name="T28" fmla="*/ 248 w 393"/>
                  <a:gd name="T29" fmla="*/ 29 h 420"/>
                  <a:gd name="T30" fmla="*/ 258 w 393"/>
                  <a:gd name="T31" fmla="*/ 32 h 420"/>
                  <a:gd name="T32" fmla="*/ 269 w 393"/>
                  <a:gd name="T33" fmla="*/ 40 h 420"/>
                  <a:gd name="T34" fmla="*/ 279 w 393"/>
                  <a:gd name="T35" fmla="*/ 43 h 420"/>
                  <a:gd name="T36" fmla="*/ 289 w 393"/>
                  <a:gd name="T37" fmla="*/ 51 h 420"/>
                  <a:gd name="T38" fmla="*/ 299 w 393"/>
                  <a:gd name="T39" fmla="*/ 54 h 420"/>
                  <a:gd name="T40" fmla="*/ 310 w 393"/>
                  <a:gd name="T41" fmla="*/ 62 h 420"/>
                  <a:gd name="T42" fmla="*/ 320 w 393"/>
                  <a:gd name="T43" fmla="*/ 65 h 420"/>
                  <a:gd name="T44" fmla="*/ 330 w 393"/>
                  <a:gd name="T45" fmla="*/ 73 h 420"/>
                  <a:gd name="T46" fmla="*/ 340 w 393"/>
                  <a:gd name="T47" fmla="*/ 76 h 420"/>
                  <a:gd name="T48" fmla="*/ 351 w 393"/>
                  <a:gd name="T49" fmla="*/ 84 h 420"/>
                  <a:gd name="T50" fmla="*/ 361 w 393"/>
                  <a:gd name="T51" fmla="*/ 87 h 420"/>
                  <a:gd name="T52" fmla="*/ 371 w 393"/>
                  <a:gd name="T53" fmla="*/ 95 h 420"/>
                  <a:gd name="T54" fmla="*/ 381 w 393"/>
                  <a:gd name="T55" fmla="*/ 98 h 420"/>
                  <a:gd name="T56" fmla="*/ 390 w 393"/>
                  <a:gd name="T57" fmla="*/ 105 h 420"/>
                  <a:gd name="T58" fmla="*/ 376 w 393"/>
                  <a:gd name="T59" fmla="*/ 324 h 420"/>
                  <a:gd name="T60" fmla="*/ 363 w 393"/>
                  <a:gd name="T61" fmla="*/ 333 h 420"/>
                  <a:gd name="T62" fmla="*/ 342 w 393"/>
                  <a:gd name="T63" fmla="*/ 343 h 420"/>
                  <a:gd name="T64" fmla="*/ 332 w 393"/>
                  <a:gd name="T65" fmla="*/ 349 h 420"/>
                  <a:gd name="T66" fmla="*/ 311 w 393"/>
                  <a:gd name="T67" fmla="*/ 359 h 420"/>
                  <a:gd name="T68" fmla="*/ 294 w 393"/>
                  <a:gd name="T69" fmla="*/ 370 h 420"/>
                  <a:gd name="T70" fmla="*/ 274 w 393"/>
                  <a:gd name="T71" fmla="*/ 379 h 420"/>
                  <a:gd name="T72" fmla="*/ 260 w 393"/>
                  <a:gd name="T73" fmla="*/ 388 h 420"/>
                  <a:gd name="T74" fmla="*/ 240 w 393"/>
                  <a:gd name="T75" fmla="*/ 398 h 420"/>
                  <a:gd name="T76" fmla="*/ 229 w 393"/>
                  <a:gd name="T77" fmla="*/ 404 h 420"/>
                  <a:gd name="T78" fmla="*/ 209 w 393"/>
                  <a:gd name="T79" fmla="*/ 414 h 420"/>
                  <a:gd name="T80" fmla="*/ 192 w 393"/>
                  <a:gd name="T81" fmla="*/ 418 h 420"/>
                  <a:gd name="T82" fmla="*/ 183 w 393"/>
                  <a:gd name="T83" fmla="*/ 412 h 420"/>
                  <a:gd name="T84" fmla="*/ 171 w 393"/>
                  <a:gd name="T85" fmla="*/ 407 h 420"/>
                  <a:gd name="T86" fmla="*/ 163 w 393"/>
                  <a:gd name="T87" fmla="*/ 401 h 420"/>
                  <a:gd name="T88" fmla="*/ 151 w 393"/>
                  <a:gd name="T89" fmla="*/ 396 h 420"/>
                  <a:gd name="T90" fmla="*/ 142 w 393"/>
                  <a:gd name="T91" fmla="*/ 390 h 420"/>
                  <a:gd name="T92" fmla="*/ 132 w 393"/>
                  <a:gd name="T93" fmla="*/ 387 h 420"/>
                  <a:gd name="T94" fmla="*/ 123 w 393"/>
                  <a:gd name="T95" fmla="*/ 381 h 420"/>
                  <a:gd name="T96" fmla="*/ 111 w 393"/>
                  <a:gd name="T97" fmla="*/ 376 h 420"/>
                  <a:gd name="T98" fmla="*/ 103 w 393"/>
                  <a:gd name="T99" fmla="*/ 370 h 420"/>
                  <a:gd name="T100" fmla="*/ 91 w 393"/>
                  <a:gd name="T101" fmla="*/ 365 h 420"/>
                  <a:gd name="T102" fmla="*/ 82 w 393"/>
                  <a:gd name="T103" fmla="*/ 359 h 420"/>
                  <a:gd name="T104" fmla="*/ 70 w 393"/>
                  <a:gd name="T105" fmla="*/ 354 h 420"/>
                  <a:gd name="T106" fmla="*/ 62 w 393"/>
                  <a:gd name="T107" fmla="*/ 347 h 420"/>
                  <a:gd name="T108" fmla="*/ 50 w 393"/>
                  <a:gd name="T109" fmla="*/ 343 h 420"/>
                  <a:gd name="T110" fmla="*/ 41 w 393"/>
                  <a:gd name="T111" fmla="*/ 336 h 420"/>
                  <a:gd name="T112" fmla="*/ 29 w 393"/>
                  <a:gd name="T113" fmla="*/ 332 h 420"/>
                  <a:gd name="T114" fmla="*/ 21 w 393"/>
                  <a:gd name="T115" fmla="*/ 325 h 420"/>
                  <a:gd name="T116" fmla="*/ 11 w 393"/>
                  <a:gd name="T117" fmla="*/ 322 h 420"/>
                  <a:gd name="T118" fmla="*/ 2 w 393"/>
                  <a:gd name="T119" fmla="*/ 316 h 420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w 393"/>
                  <a:gd name="T181" fmla="*/ 0 h 420"/>
                  <a:gd name="T182" fmla="*/ 393 w 393"/>
                  <a:gd name="T183" fmla="*/ 420 h 420"/>
                </a:gdLst>
                <a:ahLst/>
                <a:cxnLst>
                  <a:cxn ang="T120">
                    <a:pos x="T0" y="T1"/>
                  </a:cxn>
                  <a:cxn ang="T121">
                    <a:pos x="T2" y="T3"/>
                  </a:cxn>
                  <a:cxn ang="T122">
                    <a:pos x="T4" y="T5"/>
                  </a:cxn>
                  <a:cxn ang="T123">
                    <a:pos x="T6" y="T7"/>
                  </a:cxn>
                  <a:cxn ang="T124">
                    <a:pos x="T8" y="T9"/>
                  </a:cxn>
                  <a:cxn ang="T125">
                    <a:pos x="T10" y="T11"/>
                  </a:cxn>
                  <a:cxn ang="T126">
                    <a:pos x="T12" y="T13"/>
                  </a:cxn>
                  <a:cxn ang="T127">
                    <a:pos x="T14" y="T15"/>
                  </a:cxn>
                  <a:cxn ang="T128">
                    <a:pos x="T16" y="T17"/>
                  </a:cxn>
                  <a:cxn ang="T129">
                    <a:pos x="T18" y="T19"/>
                  </a:cxn>
                  <a:cxn ang="T130">
                    <a:pos x="T20" y="T21"/>
                  </a:cxn>
                  <a:cxn ang="T131">
                    <a:pos x="T22" y="T23"/>
                  </a:cxn>
                  <a:cxn ang="T132">
                    <a:pos x="T24" y="T25"/>
                  </a:cxn>
                  <a:cxn ang="T133">
                    <a:pos x="T26" y="T27"/>
                  </a:cxn>
                  <a:cxn ang="T134">
                    <a:pos x="T28" y="T29"/>
                  </a:cxn>
                  <a:cxn ang="T135">
                    <a:pos x="T30" y="T31"/>
                  </a:cxn>
                  <a:cxn ang="T136">
                    <a:pos x="T32" y="T33"/>
                  </a:cxn>
                  <a:cxn ang="T137">
                    <a:pos x="T34" y="T35"/>
                  </a:cxn>
                  <a:cxn ang="T138">
                    <a:pos x="T36" y="T37"/>
                  </a:cxn>
                  <a:cxn ang="T139">
                    <a:pos x="T38" y="T39"/>
                  </a:cxn>
                  <a:cxn ang="T140">
                    <a:pos x="T40" y="T41"/>
                  </a:cxn>
                  <a:cxn ang="T141">
                    <a:pos x="T42" y="T43"/>
                  </a:cxn>
                  <a:cxn ang="T142">
                    <a:pos x="T44" y="T45"/>
                  </a:cxn>
                  <a:cxn ang="T143">
                    <a:pos x="T46" y="T47"/>
                  </a:cxn>
                  <a:cxn ang="T144">
                    <a:pos x="T48" y="T49"/>
                  </a:cxn>
                  <a:cxn ang="T145">
                    <a:pos x="T50" y="T51"/>
                  </a:cxn>
                  <a:cxn ang="T146">
                    <a:pos x="T52" y="T53"/>
                  </a:cxn>
                  <a:cxn ang="T147">
                    <a:pos x="T54" y="T55"/>
                  </a:cxn>
                  <a:cxn ang="T148">
                    <a:pos x="T56" y="T57"/>
                  </a:cxn>
                  <a:cxn ang="T149">
                    <a:pos x="T58" y="T59"/>
                  </a:cxn>
                  <a:cxn ang="T150">
                    <a:pos x="T60" y="T61"/>
                  </a:cxn>
                  <a:cxn ang="T151">
                    <a:pos x="T62" y="T63"/>
                  </a:cxn>
                  <a:cxn ang="T152">
                    <a:pos x="T64" y="T65"/>
                  </a:cxn>
                  <a:cxn ang="T153">
                    <a:pos x="T66" y="T67"/>
                  </a:cxn>
                  <a:cxn ang="T154">
                    <a:pos x="T68" y="T69"/>
                  </a:cxn>
                  <a:cxn ang="T155">
                    <a:pos x="T70" y="T71"/>
                  </a:cxn>
                  <a:cxn ang="T156">
                    <a:pos x="T72" y="T73"/>
                  </a:cxn>
                  <a:cxn ang="T157">
                    <a:pos x="T74" y="T75"/>
                  </a:cxn>
                  <a:cxn ang="T158">
                    <a:pos x="T76" y="T77"/>
                  </a:cxn>
                  <a:cxn ang="T159">
                    <a:pos x="T78" y="T79"/>
                  </a:cxn>
                  <a:cxn ang="T160">
                    <a:pos x="T80" y="T81"/>
                  </a:cxn>
                  <a:cxn ang="T161">
                    <a:pos x="T82" y="T83"/>
                  </a:cxn>
                  <a:cxn ang="T162">
                    <a:pos x="T84" y="T85"/>
                  </a:cxn>
                  <a:cxn ang="T163">
                    <a:pos x="T86" y="T87"/>
                  </a:cxn>
                  <a:cxn ang="T164">
                    <a:pos x="T88" y="T89"/>
                  </a:cxn>
                  <a:cxn ang="T165">
                    <a:pos x="T90" y="T91"/>
                  </a:cxn>
                  <a:cxn ang="T166">
                    <a:pos x="T92" y="T93"/>
                  </a:cxn>
                  <a:cxn ang="T167">
                    <a:pos x="T94" y="T95"/>
                  </a:cxn>
                  <a:cxn ang="T168">
                    <a:pos x="T96" y="T97"/>
                  </a:cxn>
                  <a:cxn ang="T169">
                    <a:pos x="T98" y="T99"/>
                  </a:cxn>
                  <a:cxn ang="T170">
                    <a:pos x="T100" y="T101"/>
                  </a:cxn>
                  <a:cxn ang="T171">
                    <a:pos x="T102" y="T103"/>
                  </a:cxn>
                  <a:cxn ang="T172">
                    <a:pos x="T104" y="T105"/>
                  </a:cxn>
                  <a:cxn ang="T173">
                    <a:pos x="T106" y="T107"/>
                  </a:cxn>
                  <a:cxn ang="T174">
                    <a:pos x="T108" y="T109"/>
                  </a:cxn>
                  <a:cxn ang="T175">
                    <a:pos x="T110" y="T111"/>
                  </a:cxn>
                  <a:cxn ang="T176">
                    <a:pos x="T112" y="T113"/>
                  </a:cxn>
                  <a:cxn ang="T177">
                    <a:pos x="T114" y="T115"/>
                  </a:cxn>
                  <a:cxn ang="T178">
                    <a:pos x="T116" y="T117"/>
                  </a:cxn>
                  <a:cxn ang="T179">
                    <a:pos x="T118" y="T119"/>
                  </a:cxn>
                </a:cxnLst>
                <a:rect l="T180" t="T181" r="T182" b="T183"/>
                <a:pathLst>
                  <a:path w="393" h="420">
                    <a:moveTo>
                      <a:pt x="0" y="105"/>
                    </a:moveTo>
                    <a:lnTo>
                      <a:pt x="7" y="103"/>
                    </a:lnTo>
                    <a:lnTo>
                      <a:pt x="7" y="101"/>
                    </a:lnTo>
                    <a:lnTo>
                      <a:pt x="11" y="101"/>
                    </a:lnTo>
                    <a:lnTo>
                      <a:pt x="11" y="100"/>
                    </a:lnTo>
                    <a:lnTo>
                      <a:pt x="24" y="94"/>
                    </a:lnTo>
                    <a:lnTo>
                      <a:pt x="24" y="92"/>
                    </a:lnTo>
                    <a:lnTo>
                      <a:pt x="31" y="90"/>
                    </a:lnTo>
                    <a:lnTo>
                      <a:pt x="31" y="89"/>
                    </a:lnTo>
                    <a:lnTo>
                      <a:pt x="35" y="89"/>
                    </a:lnTo>
                    <a:lnTo>
                      <a:pt x="35" y="87"/>
                    </a:lnTo>
                    <a:lnTo>
                      <a:pt x="45" y="82"/>
                    </a:lnTo>
                    <a:lnTo>
                      <a:pt x="45" y="81"/>
                    </a:lnTo>
                    <a:lnTo>
                      <a:pt x="52" y="79"/>
                    </a:lnTo>
                    <a:lnTo>
                      <a:pt x="52" y="78"/>
                    </a:lnTo>
                    <a:lnTo>
                      <a:pt x="55" y="78"/>
                    </a:lnTo>
                    <a:lnTo>
                      <a:pt x="55" y="76"/>
                    </a:lnTo>
                    <a:lnTo>
                      <a:pt x="69" y="70"/>
                    </a:lnTo>
                    <a:lnTo>
                      <a:pt x="69" y="68"/>
                    </a:lnTo>
                    <a:lnTo>
                      <a:pt x="76" y="67"/>
                    </a:lnTo>
                    <a:lnTo>
                      <a:pt x="76" y="65"/>
                    </a:lnTo>
                    <a:lnTo>
                      <a:pt x="79" y="65"/>
                    </a:lnTo>
                    <a:lnTo>
                      <a:pt x="79" y="64"/>
                    </a:lnTo>
                    <a:lnTo>
                      <a:pt x="89" y="59"/>
                    </a:lnTo>
                    <a:lnTo>
                      <a:pt x="89" y="57"/>
                    </a:lnTo>
                    <a:lnTo>
                      <a:pt x="96" y="56"/>
                    </a:lnTo>
                    <a:lnTo>
                      <a:pt x="96" y="54"/>
                    </a:lnTo>
                    <a:lnTo>
                      <a:pt x="99" y="54"/>
                    </a:lnTo>
                    <a:lnTo>
                      <a:pt x="99" y="52"/>
                    </a:lnTo>
                    <a:lnTo>
                      <a:pt x="113" y="46"/>
                    </a:lnTo>
                    <a:lnTo>
                      <a:pt x="113" y="45"/>
                    </a:lnTo>
                    <a:lnTo>
                      <a:pt x="120" y="43"/>
                    </a:lnTo>
                    <a:lnTo>
                      <a:pt x="120" y="41"/>
                    </a:lnTo>
                    <a:lnTo>
                      <a:pt x="134" y="35"/>
                    </a:lnTo>
                    <a:lnTo>
                      <a:pt x="134" y="34"/>
                    </a:lnTo>
                    <a:lnTo>
                      <a:pt x="141" y="32"/>
                    </a:lnTo>
                    <a:lnTo>
                      <a:pt x="141" y="30"/>
                    </a:lnTo>
                    <a:lnTo>
                      <a:pt x="144" y="30"/>
                    </a:lnTo>
                    <a:lnTo>
                      <a:pt x="144" y="29"/>
                    </a:lnTo>
                    <a:lnTo>
                      <a:pt x="158" y="23"/>
                    </a:lnTo>
                    <a:lnTo>
                      <a:pt x="158" y="21"/>
                    </a:lnTo>
                    <a:lnTo>
                      <a:pt x="164" y="19"/>
                    </a:lnTo>
                    <a:lnTo>
                      <a:pt x="164" y="18"/>
                    </a:lnTo>
                    <a:lnTo>
                      <a:pt x="178" y="11"/>
                    </a:lnTo>
                    <a:lnTo>
                      <a:pt x="178" y="10"/>
                    </a:lnTo>
                    <a:lnTo>
                      <a:pt x="185" y="8"/>
                    </a:lnTo>
                    <a:lnTo>
                      <a:pt x="185" y="7"/>
                    </a:lnTo>
                    <a:lnTo>
                      <a:pt x="188" y="7"/>
                    </a:lnTo>
                    <a:lnTo>
                      <a:pt x="188" y="5"/>
                    </a:lnTo>
                    <a:lnTo>
                      <a:pt x="199" y="0"/>
                    </a:lnTo>
                    <a:lnTo>
                      <a:pt x="199" y="2"/>
                    </a:lnTo>
                    <a:lnTo>
                      <a:pt x="202" y="2"/>
                    </a:lnTo>
                    <a:lnTo>
                      <a:pt x="202" y="4"/>
                    </a:lnTo>
                    <a:lnTo>
                      <a:pt x="205" y="4"/>
                    </a:lnTo>
                    <a:lnTo>
                      <a:pt x="207" y="7"/>
                    </a:lnTo>
                    <a:lnTo>
                      <a:pt x="211" y="7"/>
                    </a:lnTo>
                    <a:lnTo>
                      <a:pt x="211" y="8"/>
                    </a:lnTo>
                    <a:lnTo>
                      <a:pt x="214" y="8"/>
                    </a:lnTo>
                    <a:lnTo>
                      <a:pt x="214" y="10"/>
                    </a:lnTo>
                    <a:lnTo>
                      <a:pt x="217" y="10"/>
                    </a:lnTo>
                    <a:lnTo>
                      <a:pt x="219" y="13"/>
                    </a:lnTo>
                    <a:lnTo>
                      <a:pt x="223" y="13"/>
                    </a:lnTo>
                    <a:lnTo>
                      <a:pt x="223" y="15"/>
                    </a:lnTo>
                    <a:lnTo>
                      <a:pt x="226" y="15"/>
                    </a:lnTo>
                    <a:lnTo>
                      <a:pt x="228" y="18"/>
                    </a:lnTo>
                    <a:lnTo>
                      <a:pt x="231" y="18"/>
                    </a:lnTo>
                    <a:lnTo>
                      <a:pt x="231" y="19"/>
                    </a:lnTo>
                    <a:lnTo>
                      <a:pt x="234" y="19"/>
                    </a:lnTo>
                    <a:lnTo>
                      <a:pt x="234" y="21"/>
                    </a:lnTo>
                    <a:lnTo>
                      <a:pt x="238" y="21"/>
                    </a:lnTo>
                    <a:lnTo>
                      <a:pt x="240" y="24"/>
                    </a:lnTo>
                    <a:lnTo>
                      <a:pt x="243" y="24"/>
                    </a:lnTo>
                    <a:lnTo>
                      <a:pt x="243" y="26"/>
                    </a:lnTo>
                    <a:lnTo>
                      <a:pt x="246" y="26"/>
                    </a:lnTo>
                    <a:lnTo>
                      <a:pt x="248" y="29"/>
                    </a:lnTo>
                    <a:lnTo>
                      <a:pt x="252" y="29"/>
                    </a:lnTo>
                    <a:lnTo>
                      <a:pt x="252" y="30"/>
                    </a:lnTo>
                    <a:lnTo>
                      <a:pt x="255" y="30"/>
                    </a:lnTo>
                    <a:lnTo>
                      <a:pt x="255" y="32"/>
                    </a:lnTo>
                    <a:lnTo>
                      <a:pt x="258" y="32"/>
                    </a:lnTo>
                    <a:lnTo>
                      <a:pt x="260" y="35"/>
                    </a:lnTo>
                    <a:lnTo>
                      <a:pt x="264" y="35"/>
                    </a:lnTo>
                    <a:lnTo>
                      <a:pt x="264" y="37"/>
                    </a:lnTo>
                    <a:lnTo>
                      <a:pt x="267" y="37"/>
                    </a:lnTo>
                    <a:lnTo>
                      <a:pt x="269" y="40"/>
                    </a:lnTo>
                    <a:lnTo>
                      <a:pt x="272" y="40"/>
                    </a:lnTo>
                    <a:lnTo>
                      <a:pt x="272" y="41"/>
                    </a:lnTo>
                    <a:lnTo>
                      <a:pt x="276" y="41"/>
                    </a:lnTo>
                    <a:lnTo>
                      <a:pt x="276" y="43"/>
                    </a:lnTo>
                    <a:lnTo>
                      <a:pt x="279" y="43"/>
                    </a:lnTo>
                    <a:lnTo>
                      <a:pt x="281" y="46"/>
                    </a:lnTo>
                    <a:lnTo>
                      <a:pt x="284" y="46"/>
                    </a:lnTo>
                    <a:lnTo>
                      <a:pt x="284" y="48"/>
                    </a:lnTo>
                    <a:lnTo>
                      <a:pt x="287" y="48"/>
                    </a:lnTo>
                    <a:lnTo>
                      <a:pt x="289" y="51"/>
                    </a:lnTo>
                    <a:lnTo>
                      <a:pt x="293" y="51"/>
                    </a:lnTo>
                    <a:lnTo>
                      <a:pt x="293" y="52"/>
                    </a:lnTo>
                    <a:lnTo>
                      <a:pt x="296" y="52"/>
                    </a:lnTo>
                    <a:lnTo>
                      <a:pt x="296" y="54"/>
                    </a:lnTo>
                    <a:lnTo>
                      <a:pt x="299" y="54"/>
                    </a:lnTo>
                    <a:lnTo>
                      <a:pt x="301" y="57"/>
                    </a:lnTo>
                    <a:lnTo>
                      <a:pt x="305" y="57"/>
                    </a:lnTo>
                    <a:lnTo>
                      <a:pt x="305" y="59"/>
                    </a:lnTo>
                    <a:lnTo>
                      <a:pt x="308" y="59"/>
                    </a:lnTo>
                    <a:lnTo>
                      <a:pt x="310" y="62"/>
                    </a:lnTo>
                    <a:lnTo>
                      <a:pt x="313" y="62"/>
                    </a:lnTo>
                    <a:lnTo>
                      <a:pt x="313" y="64"/>
                    </a:lnTo>
                    <a:lnTo>
                      <a:pt x="317" y="64"/>
                    </a:lnTo>
                    <a:lnTo>
                      <a:pt x="317" y="65"/>
                    </a:lnTo>
                    <a:lnTo>
                      <a:pt x="320" y="65"/>
                    </a:lnTo>
                    <a:lnTo>
                      <a:pt x="322" y="68"/>
                    </a:lnTo>
                    <a:lnTo>
                      <a:pt x="325" y="68"/>
                    </a:lnTo>
                    <a:lnTo>
                      <a:pt x="325" y="70"/>
                    </a:lnTo>
                    <a:lnTo>
                      <a:pt x="328" y="70"/>
                    </a:lnTo>
                    <a:lnTo>
                      <a:pt x="330" y="73"/>
                    </a:lnTo>
                    <a:lnTo>
                      <a:pt x="334" y="73"/>
                    </a:lnTo>
                    <a:lnTo>
                      <a:pt x="334" y="75"/>
                    </a:lnTo>
                    <a:lnTo>
                      <a:pt x="337" y="75"/>
                    </a:lnTo>
                    <a:lnTo>
                      <a:pt x="337" y="76"/>
                    </a:lnTo>
                    <a:lnTo>
                      <a:pt x="340" y="76"/>
                    </a:lnTo>
                    <a:lnTo>
                      <a:pt x="342" y="79"/>
                    </a:lnTo>
                    <a:lnTo>
                      <a:pt x="346" y="79"/>
                    </a:lnTo>
                    <a:lnTo>
                      <a:pt x="346" y="81"/>
                    </a:lnTo>
                    <a:lnTo>
                      <a:pt x="349" y="81"/>
                    </a:lnTo>
                    <a:lnTo>
                      <a:pt x="351" y="84"/>
                    </a:lnTo>
                    <a:lnTo>
                      <a:pt x="354" y="84"/>
                    </a:lnTo>
                    <a:lnTo>
                      <a:pt x="354" y="86"/>
                    </a:lnTo>
                    <a:lnTo>
                      <a:pt x="358" y="86"/>
                    </a:lnTo>
                    <a:lnTo>
                      <a:pt x="358" y="87"/>
                    </a:lnTo>
                    <a:lnTo>
                      <a:pt x="361" y="87"/>
                    </a:lnTo>
                    <a:lnTo>
                      <a:pt x="363" y="90"/>
                    </a:lnTo>
                    <a:lnTo>
                      <a:pt x="366" y="90"/>
                    </a:lnTo>
                    <a:lnTo>
                      <a:pt x="366" y="92"/>
                    </a:lnTo>
                    <a:lnTo>
                      <a:pt x="369" y="92"/>
                    </a:lnTo>
                    <a:lnTo>
                      <a:pt x="371" y="95"/>
                    </a:lnTo>
                    <a:lnTo>
                      <a:pt x="375" y="95"/>
                    </a:lnTo>
                    <a:lnTo>
                      <a:pt x="375" y="97"/>
                    </a:lnTo>
                    <a:lnTo>
                      <a:pt x="378" y="97"/>
                    </a:lnTo>
                    <a:lnTo>
                      <a:pt x="378" y="98"/>
                    </a:lnTo>
                    <a:lnTo>
                      <a:pt x="381" y="98"/>
                    </a:lnTo>
                    <a:lnTo>
                      <a:pt x="383" y="101"/>
                    </a:lnTo>
                    <a:lnTo>
                      <a:pt x="387" y="101"/>
                    </a:lnTo>
                    <a:lnTo>
                      <a:pt x="387" y="103"/>
                    </a:lnTo>
                    <a:lnTo>
                      <a:pt x="390" y="103"/>
                    </a:lnTo>
                    <a:lnTo>
                      <a:pt x="390" y="105"/>
                    </a:lnTo>
                    <a:lnTo>
                      <a:pt x="393" y="105"/>
                    </a:lnTo>
                    <a:lnTo>
                      <a:pt x="393" y="316"/>
                    </a:lnTo>
                    <a:lnTo>
                      <a:pt x="383" y="321"/>
                    </a:lnTo>
                    <a:lnTo>
                      <a:pt x="383" y="322"/>
                    </a:lnTo>
                    <a:lnTo>
                      <a:pt x="376" y="324"/>
                    </a:lnTo>
                    <a:lnTo>
                      <a:pt x="376" y="325"/>
                    </a:lnTo>
                    <a:lnTo>
                      <a:pt x="373" y="325"/>
                    </a:lnTo>
                    <a:lnTo>
                      <a:pt x="373" y="327"/>
                    </a:lnTo>
                    <a:lnTo>
                      <a:pt x="363" y="332"/>
                    </a:lnTo>
                    <a:lnTo>
                      <a:pt x="363" y="333"/>
                    </a:lnTo>
                    <a:lnTo>
                      <a:pt x="356" y="335"/>
                    </a:lnTo>
                    <a:lnTo>
                      <a:pt x="356" y="336"/>
                    </a:lnTo>
                    <a:lnTo>
                      <a:pt x="352" y="336"/>
                    </a:lnTo>
                    <a:lnTo>
                      <a:pt x="352" y="338"/>
                    </a:lnTo>
                    <a:lnTo>
                      <a:pt x="342" y="343"/>
                    </a:lnTo>
                    <a:lnTo>
                      <a:pt x="342" y="344"/>
                    </a:lnTo>
                    <a:lnTo>
                      <a:pt x="335" y="346"/>
                    </a:lnTo>
                    <a:lnTo>
                      <a:pt x="335" y="347"/>
                    </a:lnTo>
                    <a:lnTo>
                      <a:pt x="332" y="347"/>
                    </a:lnTo>
                    <a:lnTo>
                      <a:pt x="332" y="349"/>
                    </a:lnTo>
                    <a:lnTo>
                      <a:pt x="322" y="354"/>
                    </a:lnTo>
                    <a:lnTo>
                      <a:pt x="322" y="355"/>
                    </a:lnTo>
                    <a:lnTo>
                      <a:pt x="315" y="357"/>
                    </a:lnTo>
                    <a:lnTo>
                      <a:pt x="315" y="359"/>
                    </a:lnTo>
                    <a:lnTo>
                      <a:pt x="311" y="359"/>
                    </a:lnTo>
                    <a:lnTo>
                      <a:pt x="311" y="360"/>
                    </a:lnTo>
                    <a:lnTo>
                      <a:pt x="301" y="365"/>
                    </a:lnTo>
                    <a:lnTo>
                      <a:pt x="301" y="366"/>
                    </a:lnTo>
                    <a:lnTo>
                      <a:pt x="294" y="368"/>
                    </a:lnTo>
                    <a:lnTo>
                      <a:pt x="294" y="370"/>
                    </a:lnTo>
                    <a:lnTo>
                      <a:pt x="291" y="370"/>
                    </a:lnTo>
                    <a:lnTo>
                      <a:pt x="291" y="371"/>
                    </a:lnTo>
                    <a:lnTo>
                      <a:pt x="281" y="376"/>
                    </a:lnTo>
                    <a:lnTo>
                      <a:pt x="281" y="377"/>
                    </a:lnTo>
                    <a:lnTo>
                      <a:pt x="274" y="379"/>
                    </a:lnTo>
                    <a:lnTo>
                      <a:pt x="274" y="381"/>
                    </a:lnTo>
                    <a:lnTo>
                      <a:pt x="270" y="381"/>
                    </a:lnTo>
                    <a:lnTo>
                      <a:pt x="270" y="382"/>
                    </a:lnTo>
                    <a:lnTo>
                      <a:pt x="260" y="387"/>
                    </a:lnTo>
                    <a:lnTo>
                      <a:pt x="260" y="388"/>
                    </a:lnTo>
                    <a:lnTo>
                      <a:pt x="253" y="390"/>
                    </a:lnTo>
                    <a:lnTo>
                      <a:pt x="253" y="392"/>
                    </a:lnTo>
                    <a:lnTo>
                      <a:pt x="250" y="392"/>
                    </a:lnTo>
                    <a:lnTo>
                      <a:pt x="250" y="393"/>
                    </a:lnTo>
                    <a:lnTo>
                      <a:pt x="240" y="398"/>
                    </a:lnTo>
                    <a:lnTo>
                      <a:pt x="240" y="400"/>
                    </a:lnTo>
                    <a:lnTo>
                      <a:pt x="233" y="401"/>
                    </a:lnTo>
                    <a:lnTo>
                      <a:pt x="233" y="403"/>
                    </a:lnTo>
                    <a:lnTo>
                      <a:pt x="229" y="403"/>
                    </a:lnTo>
                    <a:lnTo>
                      <a:pt x="229" y="404"/>
                    </a:lnTo>
                    <a:lnTo>
                      <a:pt x="219" y="409"/>
                    </a:lnTo>
                    <a:lnTo>
                      <a:pt x="219" y="411"/>
                    </a:lnTo>
                    <a:lnTo>
                      <a:pt x="212" y="412"/>
                    </a:lnTo>
                    <a:lnTo>
                      <a:pt x="212" y="414"/>
                    </a:lnTo>
                    <a:lnTo>
                      <a:pt x="209" y="414"/>
                    </a:lnTo>
                    <a:lnTo>
                      <a:pt x="209" y="415"/>
                    </a:lnTo>
                    <a:lnTo>
                      <a:pt x="199" y="420"/>
                    </a:lnTo>
                    <a:lnTo>
                      <a:pt x="195" y="420"/>
                    </a:lnTo>
                    <a:lnTo>
                      <a:pt x="195" y="418"/>
                    </a:lnTo>
                    <a:lnTo>
                      <a:pt x="192" y="418"/>
                    </a:lnTo>
                    <a:lnTo>
                      <a:pt x="192" y="417"/>
                    </a:lnTo>
                    <a:lnTo>
                      <a:pt x="188" y="417"/>
                    </a:lnTo>
                    <a:lnTo>
                      <a:pt x="187" y="414"/>
                    </a:lnTo>
                    <a:lnTo>
                      <a:pt x="183" y="414"/>
                    </a:lnTo>
                    <a:lnTo>
                      <a:pt x="183" y="412"/>
                    </a:lnTo>
                    <a:lnTo>
                      <a:pt x="180" y="412"/>
                    </a:lnTo>
                    <a:lnTo>
                      <a:pt x="180" y="411"/>
                    </a:lnTo>
                    <a:lnTo>
                      <a:pt x="176" y="411"/>
                    </a:lnTo>
                    <a:lnTo>
                      <a:pt x="175" y="407"/>
                    </a:lnTo>
                    <a:lnTo>
                      <a:pt x="171" y="407"/>
                    </a:lnTo>
                    <a:lnTo>
                      <a:pt x="171" y="406"/>
                    </a:lnTo>
                    <a:lnTo>
                      <a:pt x="168" y="406"/>
                    </a:lnTo>
                    <a:lnTo>
                      <a:pt x="168" y="404"/>
                    </a:lnTo>
                    <a:lnTo>
                      <a:pt x="164" y="404"/>
                    </a:lnTo>
                    <a:lnTo>
                      <a:pt x="163" y="401"/>
                    </a:lnTo>
                    <a:lnTo>
                      <a:pt x="159" y="401"/>
                    </a:lnTo>
                    <a:lnTo>
                      <a:pt x="159" y="400"/>
                    </a:lnTo>
                    <a:lnTo>
                      <a:pt x="156" y="400"/>
                    </a:lnTo>
                    <a:lnTo>
                      <a:pt x="154" y="396"/>
                    </a:lnTo>
                    <a:lnTo>
                      <a:pt x="151" y="396"/>
                    </a:lnTo>
                    <a:lnTo>
                      <a:pt x="151" y="395"/>
                    </a:lnTo>
                    <a:lnTo>
                      <a:pt x="147" y="395"/>
                    </a:lnTo>
                    <a:lnTo>
                      <a:pt x="147" y="393"/>
                    </a:lnTo>
                    <a:lnTo>
                      <a:pt x="144" y="393"/>
                    </a:lnTo>
                    <a:lnTo>
                      <a:pt x="142" y="390"/>
                    </a:lnTo>
                    <a:lnTo>
                      <a:pt x="139" y="390"/>
                    </a:lnTo>
                    <a:lnTo>
                      <a:pt x="139" y="388"/>
                    </a:lnTo>
                    <a:lnTo>
                      <a:pt x="135" y="388"/>
                    </a:lnTo>
                    <a:lnTo>
                      <a:pt x="135" y="387"/>
                    </a:lnTo>
                    <a:lnTo>
                      <a:pt x="132" y="387"/>
                    </a:lnTo>
                    <a:lnTo>
                      <a:pt x="130" y="384"/>
                    </a:lnTo>
                    <a:lnTo>
                      <a:pt x="127" y="384"/>
                    </a:lnTo>
                    <a:lnTo>
                      <a:pt x="127" y="382"/>
                    </a:lnTo>
                    <a:lnTo>
                      <a:pt x="123" y="382"/>
                    </a:lnTo>
                    <a:lnTo>
                      <a:pt x="123" y="381"/>
                    </a:lnTo>
                    <a:lnTo>
                      <a:pt x="120" y="381"/>
                    </a:lnTo>
                    <a:lnTo>
                      <a:pt x="118" y="377"/>
                    </a:lnTo>
                    <a:lnTo>
                      <a:pt x="115" y="377"/>
                    </a:lnTo>
                    <a:lnTo>
                      <a:pt x="115" y="376"/>
                    </a:lnTo>
                    <a:lnTo>
                      <a:pt x="111" y="376"/>
                    </a:lnTo>
                    <a:lnTo>
                      <a:pt x="110" y="373"/>
                    </a:lnTo>
                    <a:lnTo>
                      <a:pt x="106" y="373"/>
                    </a:lnTo>
                    <a:lnTo>
                      <a:pt x="106" y="371"/>
                    </a:lnTo>
                    <a:lnTo>
                      <a:pt x="103" y="371"/>
                    </a:lnTo>
                    <a:lnTo>
                      <a:pt x="103" y="370"/>
                    </a:lnTo>
                    <a:lnTo>
                      <a:pt x="99" y="370"/>
                    </a:lnTo>
                    <a:lnTo>
                      <a:pt x="98" y="366"/>
                    </a:lnTo>
                    <a:lnTo>
                      <a:pt x="94" y="366"/>
                    </a:lnTo>
                    <a:lnTo>
                      <a:pt x="94" y="365"/>
                    </a:lnTo>
                    <a:lnTo>
                      <a:pt x="91" y="365"/>
                    </a:lnTo>
                    <a:lnTo>
                      <a:pt x="91" y="363"/>
                    </a:lnTo>
                    <a:lnTo>
                      <a:pt x="88" y="363"/>
                    </a:lnTo>
                    <a:lnTo>
                      <a:pt x="86" y="360"/>
                    </a:lnTo>
                    <a:lnTo>
                      <a:pt x="82" y="360"/>
                    </a:lnTo>
                    <a:lnTo>
                      <a:pt x="82" y="359"/>
                    </a:lnTo>
                    <a:lnTo>
                      <a:pt x="79" y="359"/>
                    </a:lnTo>
                    <a:lnTo>
                      <a:pt x="77" y="355"/>
                    </a:lnTo>
                    <a:lnTo>
                      <a:pt x="74" y="355"/>
                    </a:lnTo>
                    <a:lnTo>
                      <a:pt x="74" y="354"/>
                    </a:lnTo>
                    <a:lnTo>
                      <a:pt x="70" y="354"/>
                    </a:lnTo>
                    <a:lnTo>
                      <a:pt x="70" y="352"/>
                    </a:lnTo>
                    <a:lnTo>
                      <a:pt x="67" y="352"/>
                    </a:lnTo>
                    <a:lnTo>
                      <a:pt x="65" y="349"/>
                    </a:lnTo>
                    <a:lnTo>
                      <a:pt x="62" y="349"/>
                    </a:lnTo>
                    <a:lnTo>
                      <a:pt x="62" y="347"/>
                    </a:lnTo>
                    <a:lnTo>
                      <a:pt x="58" y="347"/>
                    </a:lnTo>
                    <a:lnTo>
                      <a:pt x="58" y="346"/>
                    </a:lnTo>
                    <a:lnTo>
                      <a:pt x="55" y="346"/>
                    </a:lnTo>
                    <a:lnTo>
                      <a:pt x="53" y="343"/>
                    </a:lnTo>
                    <a:lnTo>
                      <a:pt x="50" y="343"/>
                    </a:lnTo>
                    <a:lnTo>
                      <a:pt x="50" y="341"/>
                    </a:lnTo>
                    <a:lnTo>
                      <a:pt x="47" y="341"/>
                    </a:lnTo>
                    <a:lnTo>
                      <a:pt x="47" y="340"/>
                    </a:lnTo>
                    <a:lnTo>
                      <a:pt x="43" y="340"/>
                    </a:lnTo>
                    <a:lnTo>
                      <a:pt x="41" y="336"/>
                    </a:lnTo>
                    <a:lnTo>
                      <a:pt x="38" y="336"/>
                    </a:lnTo>
                    <a:lnTo>
                      <a:pt x="38" y="335"/>
                    </a:lnTo>
                    <a:lnTo>
                      <a:pt x="35" y="335"/>
                    </a:lnTo>
                    <a:lnTo>
                      <a:pt x="33" y="332"/>
                    </a:lnTo>
                    <a:lnTo>
                      <a:pt x="29" y="332"/>
                    </a:lnTo>
                    <a:lnTo>
                      <a:pt x="29" y="330"/>
                    </a:lnTo>
                    <a:lnTo>
                      <a:pt x="26" y="330"/>
                    </a:lnTo>
                    <a:lnTo>
                      <a:pt x="26" y="329"/>
                    </a:lnTo>
                    <a:lnTo>
                      <a:pt x="23" y="329"/>
                    </a:lnTo>
                    <a:lnTo>
                      <a:pt x="21" y="325"/>
                    </a:lnTo>
                    <a:lnTo>
                      <a:pt x="17" y="325"/>
                    </a:lnTo>
                    <a:lnTo>
                      <a:pt x="17" y="324"/>
                    </a:lnTo>
                    <a:lnTo>
                      <a:pt x="14" y="324"/>
                    </a:lnTo>
                    <a:lnTo>
                      <a:pt x="14" y="322"/>
                    </a:lnTo>
                    <a:lnTo>
                      <a:pt x="11" y="322"/>
                    </a:lnTo>
                    <a:lnTo>
                      <a:pt x="9" y="319"/>
                    </a:lnTo>
                    <a:lnTo>
                      <a:pt x="6" y="319"/>
                    </a:lnTo>
                    <a:lnTo>
                      <a:pt x="6" y="318"/>
                    </a:lnTo>
                    <a:lnTo>
                      <a:pt x="2" y="318"/>
                    </a:lnTo>
                    <a:lnTo>
                      <a:pt x="2" y="316"/>
                    </a:lnTo>
                    <a:lnTo>
                      <a:pt x="0" y="316"/>
                    </a:lnTo>
                    <a:lnTo>
                      <a:pt x="0" y="105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070" name="Freeform 1070"/>
              <p:cNvSpPr>
                <a:spLocks/>
              </p:cNvSpPr>
              <p:nvPr/>
            </p:nvSpPr>
            <p:spPr bwMode="auto">
              <a:xfrm>
                <a:off x="2243" y="2915"/>
                <a:ext cx="103" cy="95"/>
              </a:xfrm>
              <a:custGeom>
                <a:avLst/>
                <a:gdLst>
                  <a:gd name="T0" fmla="*/ 101 w 103"/>
                  <a:gd name="T1" fmla="*/ 0 h 95"/>
                  <a:gd name="T2" fmla="*/ 101 w 103"/>
                  <a:gd name="T3" fmla="*/ 1 h 95"/>
                  <a:gd name="T4" fmla="*/ 88 w 103"/>
                  <a:gd name="T5" fmla="*/ 8 h 95"/>
                  <a:gd name="T6" fmla="*/ 88 w 103"/>
                  <a:gd name="T7" fmla="*/ 9 h 95"/>
                  <a:gd name="T8" fmla="*/ 84 w 103"/>
                  <a:gd name="T9" fmla="*/ 9 h 95"/>
                  <a:gd name="T10" fmla="*/ 84 w 103"/>
                  <a:gd name="T11" fmla="*/ 11 h 95"/>
                  <a:gd name="T12" fmla="*/ 0 w 103"/>
                  <a:gd name="T13" fmla="*/ 87 h 95"/>
                  <a:gd name="T14" fmla="*/ 0 w 103"/>
                  <a:gd name="T15" fmla="*/ 95 h 95"/>
                  <a:gd name="T16" fmla="*/ 103 w 103"/>
                  <a:gd name="T17" fmla="*/ 0 h 95"/>
                  <a:gd name="T18" fmla="*/ 101 w 103"/>
                  <a:gd name="T19" fmla="*/ 0 h 95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03"/>
                  <a:gd name="T31" fmla="*/ 0 h 95"/>
                  <a:gd name="T32" fmla="*/ 103 w 103"/>
                  <a:gd name="T33" fmla="*/ 95 h 95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03" h="95">
                    <a:moveTo>
                      <a:pt x="101" y="0"/>
                    </a:moveTo>
                    <a:lnTo>
                      <a:pt x="101" y="1"/>
                    </a:lnTo>
                    <a:lnTo>
                      <a:pt x="88" y="8"/>
                    </a:lnTo>
                    <a:lnTo>
                      <a:pt x="88" y="9"/>
                    </a:lnTo>
                    <a:lnTo>
                      <a:pt x="84" y="9"/>
                    </a:lnTo>
                    <a:lnTo>
                      <a:pt x="84" y="11"/>
                    </a:lnTo>
                    <a:lnTo>
                      <a:pt x="0" y="87"/>
                    </a:lnTo>
                    <a:lnTo>
                      <a:pt x="0" y="95"/>
                    </a:lnTo>
                    <a:lnTo>
                      <a:pt x="103" y="0"/>
                    </a:lnTo>
                    <a:lnTo>
                      <a:pt x="101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071" name="Freeform 1071"/>
              <p:cNvSpPr>
                <a:spLocks/>
              </p:cNvSpPr>
              <p:nvPr/>
            </p:nvSpPr>
            <p:spPr bwMode="auto">
              <a:xfrm>
                <a:off x="2243" y="2866"/>
                <a:ext cx="205" cy="191"/>
              </a:xfrm>
              <a:custGeom>
                <a:avLst/>
                <a:gdLst>
                  <a:gd name="T0" fmla="*/ 199 w 205"/>
                  <a:gd name="T1" fmla="*/ 0 h 191"/>
                  <a:gd name="T2" fmla="*/ 199 w 205"/>
                  <a:gd name="T3" fmla="*/ 2 h 191"/>
                  <a:gd name="T4" fmla="*/ 0 w 205"/>
                  <a:gd name="T5" fmla="*/ 183 h 191"/>
                  <a:gd name="T6" fmla="*/ 0 w 205"/>
                  <a:gd name="T7" fmla="*/ 191 h 191"/>
                  <a:gd name="T8" fmla="*/ 205 w 205"/>
                  <a:gd name="T9" fmla="*/ 2 h 191"/>
                  <a:gd name="T10" fmla="*/ 202 w 205"/>
                  <a:gd name="T11" fmla="*/ 2 h 191"/>
                  <a:gd name="T12" fmla="*/ 202 w 205"/>
                  <a:gd name="T13" fmla="*/ 0 h 191"/>
                  <a:gd name="T14" fmla="*/ 199 w 205"/>
                  <a:gd name="T15" fmla="*/ 0 h 191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05"/>
                  <a:gd name="T25" fmla="*/ 0 h 191"/>
                  <a:gd name="T26" fmla="*/ 205 w 205"/>
                  <a:gd name="T27" fmla="*/ 191 h 191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05" h="191">
                    <a:moveTo>
                      <a:pt x="199" y="0"/>
                    </a:moveTo>
                    <a:lnTo>
                      <a:pt x="199" y="2"/>
                    </a:lnTo>
                    <a:lnTo>
                      <a:pt x="0" y="183"/>
                    </a:lnTo>
                    <a:lnTo>
                      <a:pt x="0" y="191"/>
                    </a:lnTo>
                    <a:lnTo>
                      <a:pt x="205" y="2"/>
                    </a:lnTo>
                    <a:lnTo>
                      <a:pt x="202" y="2"/>
                    </a:lnTo>
                    <a:lnTo>
                      <a:pt x="202" y="0"/>
                    </a:lnTo>
                    <a:lnTo>
                      <a:pt x="199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072" name="Freeform 1072"/>
              <p:cNvSpPr>
                <a:spLocks/>
              </p:cNvSpPr>
              <p:nvPr/>
            </p:nvSpPr>
            <p:spPr bwMode="auto">
              <a:xfrm>
                <a:off x="2243" y="2883"/>
                <a:ext cx="238" cy="221"/>
              </a:xfrm>
              <a:custGeom>
                <a:avLst/>
                <a:gdLst>
                  <a:gd name="T0" fmla="*/ 231 w 238"/>
                  <a:gd name="T1" fmla="*/ 0 h 221"/>
                  <a:gd name="T2" fmla="*/ 231 w 238"/>
                  <a:gd name="T3" fmla="*/ 2 h 221"/>
                  <a:gd name="T4" fmla="*/ 0 w 238"/>
                  <a:gd name="T5" fmla="*/ 213 h 221"/>
                  <a:gd name="T6" fmla="*/ 0 w 238"/>
                  <a:gd name="T7" fmla="*/ 221 h 221"/>
                  <a:gd name="T8" fmla="*/ 238 w 238"/>
                  <a:gd name="T9" fmla="*/ 2 h 221"/>
                  <a:gd name="T10" fmla="*/ 234 w 238"/>
                  <a:gd name="T11" fmla="*/ 2 h 221"/>
                  <a:gd name="T12" fmla="*/ 234 w 238"/>
                  <a:gd name="T13" fmla="*/ 0 h 221"/>
                  <a:gd name="T14" fmla="*/ 231 w 238"/>
                  <a:gd name="T15" fmla="*/ 0 h 221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38"/>
                  <a:gd name="T25" fmla="*/ 0 h 221"/>
                  <a:gd name="T26" fmla="*/ 238 w 238"/>
                  <a:gd name="T27" fmla="*/ 221 h 221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38" h="221">
                    <a:moveTo>
                      <a:pt x="231" y="0"/>
                    </a:moveTo>
                    <a:lnTo>
                      <a:pt x="231" y="2"/>
                    </a:lnTo>
                    <a:lnTo>
                      <a:pt x="0" y="213"/>
                    </a:lnTo>
                    <a:lnTo>
                      <a:pt x="0" y="221"/>
                    </a:lnTo>
                    <a:lnTo>
                      <a:pt x="238" y="2"/>
                    </a:lnTo>
                    <a:lnTo>
                      <a:pt x="234" y="2"/>
                    </a:lnTo>
                    <a:lnTo>
                      <a:pt x="234" y="0"/>
                    </a:lnTo>
                    <a:lnTo>
                      <a:pt x="231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073" name="Freeform 1073"/>
              <p:cNvSpPr>
                <a:spLocks/>
              </p:cNvSpPr>
              <p:nvPr/>
            </p:nvSpPr>
            <p:spPr bwMode="auto">
              <a:xfrm>
                <a:off x="2243" y="2901"/>
                <a:ext cx="269" cy="251"/>
              </a:xfrm>
              <a:custGeom>
                <a:avLst/>
                <a:gdLst>
                  <a:gd name="T0" fmla="*/ 264 w 269"/>
                  <a:gd name="T1" fmla="*/ 0 h 251"/>
                  <a:gd name="T2" fmla="*/ 264 w 269"/>
                  <a:gd name="T3" fmla="*/ 1 h 251"/>
                  <a:gd name="T4" fmla="*/ 0 w 269"/>
                  <a:gd name="T5" fmla="*/ 243 h 251"/>
                  <a:gd name="T6" fmla="*/ 0 w 269"/>
                  <a:gd name="T7" fmla="*/ 251 h 251"/>
                  <a:gd name="T8" fmla="*/ 269 w 269"/>
                  <a:gd name="T9" fmla="*/ 4 h 251"/>
                  <a:gd name="T10" fmla="*/ 269 w 269"/>
                  <a:gd name="T11" fmla="*/ 1 h 251"/>
                  <a:gd name="T12" fmla="*/ 267 w 269"/>
                  <a:gd name="T13" fmla="*/ 1 h 251"/>
                  <a:gd name="T14" fmla="*/ 267 w 269"/>
                  <a:gd name="T15" fmla="*/ 0 h 251"/>
                  <a:gd name="T16" fmla="*/ 264 w 269"/>
                  <a:gd name="T17" fmla="*/ 0 h 251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69"/>
                  <a:gd name="T28" fmla="*/ 0 h 251"/>
                  <a:gd name="T29" fmla="*/ 269 w 269"/>
                  <a:gd name="T30" fmla="*/ 251 h 251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69" h="251">
                    <a:moveTo>
                      <a:pt x="264" y="0"/>
                    </a:moveTo>
                    <a:lnTo>
                      <a:pt x="264" y="1"/>
                    </a:lnTo>
                    <a:lnTo>
                      <a:pt x="0" y="243"/>
                    </a:lnTo>
                    <a:lnTo>
                      <a:pt x="0" y="251"/>
                    </a:lnTo>
                    <a:lnTo>
                      <a:pt x="269" y="4"/>
                    </a:lnTo>
                    <a:lnTo>
                      <a:pt x="269" y="1"/>
                    </a:lnTo>
                    <a:lnTo>
                      <a:pt x="267" y="1"/>
                    </a:lnTo>
                    <a:lnTo>
                      <a:pt x="267" y="0"/>
                    </a:lnTo>
                    <a:lnTo>
                      <a:pt x="264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074" name="Freeform 1074"/>
              <p:cNvSpPr>
                <a:spLocks/>
              </p:cNvSpPr>
              <p:nvPr/>
            </p:nvSpPr>
            <p:spPr bwMode="auto">
              <a:xfrm>
                <a:off x="2252" y="2918"/>
                <a:ext cx="292" cy="268"/>
              </a:xfrm>
              <a:custGeom>
                <a:avLst/>
                <a:gdLst>
                  <a:gd name="T0" fmla="*/ 285 w 292"/>
                  <a:gd name="T1" fmla="*/ 0 h 268"/>
                  <a:gd name="T2" fmla="*/ 285 w 292"/>
                  <a:gd name="T3" fmla="*/ 2 h 268"/>
                  <a:gd name="T4" fmla="*/ 0 w 292"/>
                  <a:gd name="T5" fmla="*/ 264 h 268"/>
                  <a:gd name="T6" fmla="*/ 0 w 292"/>
                  <a:gd name="T7" fmla="*/ 267 h 268"/>
                  <a:gd name="T8" fmla="*/ 5 w 292"/>
                  <a:gd name="T9" fmla="*/ 268 h 268"/>
                  <a:gd name="T10" fmla="*/ 5 w 292"/>
                  <a:gd name="T11" fmla="*/ 267 h 268"/>
                  <a:gd name="T12" fmla="*/ 292 w 292"/>
                  <a:gd name="T13" fmla="*/ 3 h 268"/>
                  <a:gd name="T14" fmla="*/ 290 w 292"/>
                  <a:gd name="T15" fmla="*/ 0 h 268"/>
                  <a:gd name="T16" fmla="*/ 285 w 292"/>
                  <a:gd name="T17" fmla="*/ 0 h 26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2"/>
                  <a:gd name="T28" fmla="*/ 0 h 268"/>
                  <a:gd name="T29" fmla="*/ 292 w 292"/>
                  <a:gd name="T30" fmla="*/ 268 h 26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2" h="268">
                    <a:moveTo>
                      <a:pt x="285" y="0"/>
                    </a:moveTo>
                    <a:lnTo>
                      <a:pt x="285" y="2"/>
                    </a:lnTo>
                    <a:lnTo>
                      <a:pt x="0" y="264"/>
                    </a:lnTo>
                    <a:lnTo>
                      <a:pt x="0" y="267"/>
                    </a:lnTo>
                    <a:lnTo>
                      <a:pt x="5" y="268"/>
                    </a:lnTo>
                    <a:lnTo>
                      <a:pt x="5" y="267"/>
                    </a:lnTo>
                    <a:lnTo>
                      <a:pt x="292" y="3"/>
                    </a:lnTo>
                    <a:lnTo>
                      <a:pt x="290" y="0"/>
                    </a:lnTo>
                    <a:lnTo>
                      <a:pt x="285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075" name="Freeform 1075"/>
              <p:cNvSpPr>
                <a:spLocks/>
              </p:cNvSpPr>
              <p:nvPr/>
            </p:nvSpPr>
            <p:spPr bwMode="auto">
              <a:xfrm>
                <a:off x="2283" y="2934"/>
                <a:ext cx="292" cy="270"/>
              </a:xfrm>
              <a:custGeom>
                <a:avLst/>
                <a:gdLst>
                  <a:gd name="T0" fmla="*/ 287 w 292"/>
                  <a:gd name="T1" fmla="*/ 0 h 270"/>
                  <a:gd name="T2" fmla="*/ 287 w 292"/>
                  <a:gd name="T3" fmla="*/ 1 h 270"/>
                  <a:gd name="T4" fmla="*/ 0 w 292"/>
                  <a:gd name="T5" fmla="*/ 265 h 270"/>
                  <a:gd name="T6" fmla="*/ 3 w 292"/>
                  <a:gd name="T7" fmla="*/ 270 h 270"/>
                  <a:gd name="T8" fmla="*/ 292 w 292"/>
                  <a:gd name="T9" fmla="*/ 5 h 270"/>
                  <a:gd name="T10" fmla="*/ 288 w 292"/>
                  <a:gd name="T11" fmla="*/ 0 h 270"/>
                  <a:gd name="T12" fmla="*/ 287 w 292"/>
                  <a:gd name="T13" fmla="*/ 0 h 27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92"/>
                  <a:gd name="T22" fmla="*/ 0 h 270"/>
                  <a:gd name="T23" fmla="*/ 292 w 292"/>
                  <a:gd name="T24" fmla="*/ 270 h 270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92" h="270">
                    <a:moveTo>
                      <a:pt x="287" y="0"/>
                    </a:moveTo>
                    <a:lnTo>
                      <a:pt x="287" y="1"/>
                    </a:lnTo>
                    <a:lnTo>
                      <a:pt x="0" y="265"/>
                    </a:lnTo>
                    <a:lnTo>
                      <a:pt x="3" y="270"/>
                    </a:lnTo>
                    <a:lnTo>
                      <a:pt x="292" y="5"/>
                    </a:lnTo>
                    <a:lnTo>
                      <a:pt x="288" y="0"/>
                    </a:lnTo>
                    <a:lnTo>
                      <a:pt x="287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076" name="Freeform 1076"/>
              <p:cNvSpPr>
                <a:spLocks/>
              </p:cNvSpPr>
              <p:nvPr/>
            </p:nvSpPr>
            <p:spPr bwMode="auto">
              <a:xfrm>
                <a:off x="2315" y="2951"/>
                <a:ext cx="292" cy="268"/>
              </a:xfrm>
              <a:custGeom>
                <a:avLst/>
                <a:gdLst>
                  <a:gd name="T0" fmla="*/ 287 w 292"/>
                  <a:gd name="T1" fmla="*/ 0 h 268"/>
                  <a:gd name="T2" fmla="*/ 287 w 292"/>
                  <a:gd name="T3" fmla="*/ 2 h 268"/>
                  <a:gd name="T4" fmla="*/ 0 w 292"/>
                  <a:gd name="T5" fmla="*/ 265 h 268"/>
                  <a:gd name="T6" fmla="*/ 2 w 292"/>
                  <a:gd name="T7" fmla="*/ 268 h 268"/>
                  <a:gd name="T8" fmla="*/ 7 w 292"/>
                  <a:gd name="T9" fmla="*/ 268 h 268"/>
                  <a:gd name="T10" fmla="*/ 7 w 292"/>
                  <a:gd name="T11" fmla="*/ 267 h 268"/>
                  <a:gd name="T12" fmla="*/ 292 w 292"/>
                  <a:gd name="T13" fmla="*/ 5 h 268"/>
                  <a:gd name="T14" fmla="*/ 289 w 292"/>
                  <a:gd name="T15" fmla="*/ 0 h 268"/>
                  <a:gd name="T16" fmla="*/ 287 w 292"/>
                  <a:gd name="T17" fmla="*/ 0 h 26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2"/>
                  <a:gd name="T28" fmla="*/ 0 h 268"/>
                  <a:gd name="T29" fmla="*/ 292 w 292"/>
                  <a:gd name="T30" fmla="*/ 268 h 26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2" h="268">
                    <a:moveTo>
                      <a:pt x="287" y="0"/>
                    </a:moveTo>
                    <a:lnTo>
                      <a:pt x="287" y="2"/>
                    </a:lnTo>
                    <a:lnTo>
                      <a:pt x="0" y="265"/>
                    </a:lnTo>
                    <a:lnTo>
                      <a:pt x="2" y="268"/>
                    </a:lnTo>
                    <a:lnTo>
                      <a:pt x="7" y="268"/>
                    </a:lnTo>
                    <a:lnTo>
                      <a:pt x="7" y="267"/>
                    </a:lnTo>
                    <a:lnTo>
                      <a:pt x="292" y="5"/>
                    </a:lnTo>
                    <a:lnTo>
                      <a:pt x="289" y="0"/>
                    </a:lnTo>
                    <a:lnTo>
                      <a:pt x="287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077" name="Freeform 1077"/>
              <p:cNvSpPr>
                <a:spLocks/>
              </p:cNvSpPr>
              <p:nvPr/>
            </p:nvSpPr>
            <p:spPr bwMode="auto">
              <a:xfrm>
                <a:off x="2348" y="2969"/>
                <a:ext cx="288" cy="268"/>
              </a:xfrm>
              <a:custGeom>
                <a:avLst/>
                <a:gdLst>
                  <a:gd name="T0" fmla="*/ 287 w 288"/>
                  <a:gd name="T1" fmla="*/ 0 h 268"/>
                  <a:gd name="T2" fmla="*/ 287 w 288"/>
                  <a:gd name="T3" fmla="*/ 1 h 268"/>
                  <a:gd name="T4" fmla="*/ 0 w 288"/>
                  <a:gd name="T5" fmla="*/ 265 h 268"/>
                  <a:gd name="T6" fmla="*/ 1 w 288"/>
                  <a:gd name="T7" fmla="*/ 268 h 268"/>
                  <a:gd name="T8" fmla="*/ 6 w 288"/>
                  <a:gd name="T9" fmla="*/ 268 h 268"/>
                  <a:gd name="T10" fmla="*/ 6 w 288"/>
                  <a:gd name="T11" fmla="*/ 266 h 268"/>
                  <a:gd name="T12" fmla="*/ 288 w 288"/>
                  <a:gd name="T13" fmla="*/ 7 h 268"/>
                  <a:gd name="T14" fmla="*/ 288 w 288"/>
                  <a:gd name="T15" fmla="*/ 0 h 268"/>
                  <a:gd name="T16" fmla="*/ 287 w 288"/>
                  <a:gd name="T17" fmla="*/ 0 h 26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88"/>
                  <a:gd name="T28" fmla="*/ 0 h 268"/>
                  <a:gd name="T29" fmla="*/ 288 w 288"/>
                  <a:gd name="T30" fmla="*/ 268 h 26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88" h="268">
                    <a:moveTo>
                      <a:pt x="287" y="0"/>
                    </a:moveTo>
                    <a:lnTo>
                      <a:pt x="287" y="1"/>
                    </a:lnTo>
                    <a:lnTo>
                      <a:pt x="0" y="265"/>
                    </a:lnTo>
                    <a:lnTo>
                      <a:pt x="1" y="268"/>
                    </a:lnTo>
                    <a:lnTo>
                      <a:pt x="6" y="268"/>
                    </a:lnTo>
                    <a:lnTo>
                      <a:pt x="6" y="266"/>
                    </a:lnTo>
                    <a:lnTo>
                      <a:pt x="288" y="7"/>
                    </a:lnTo>
                    <a:lnTo>
                      <a:pt x="288" y="0"/>
                    </a:lnTo>
                    <a:lnTo>
                      <a:pt x="287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078" name="Freeform 1078"/>
              <p:cNvSpPr>
                <a:spLocks/>
              </p:cNvSpPr>
              <p:nvPr/>
            </p:nvSpPr>
            <p:spPr bwMode="auto">
              <a:xfrm>
                <a:off x="2380" y="3016"/>
                <a:ext cx="256" cy="238"/>
              </a:xfrm>
              <a:custGeom>
                <a:avLst/>
                <a:gdLst>
                  <a:gd name="T0" fmla="*/ 255 w 256"/>
                  <a:gd name="T1" fmla="*/ 0 h 238"/>
                  <a:gd name="T2" fmla="*/ 255 w 256"/>
                  <a:gd name="T3" fmla="*/ 1 h 238"/>
                  <a:gd name="T4" fmla="*/ 0 w 256"/>
                  <a:gd name="T5" fmla="*/ 235 h 238"/>
                  <a:gd name="T6" fmla="*/ 2 w 256"/>
                  <a:gd name="T7" fmla="*/ 238 h 238"/>
                  <a:gd name="T8" fmla="*/ 7 w 256"/>
                  <a:gd name="T9" fmla="*/ 238 h 238"/>
                  <a:gd name="T10" fmla="*/ 7 w 256"/>
                  <a:gd name="T11" fmla="*/ 236 h 238"/>
                  <a:gd name="T12" fmla="*/ 256 w 256"/>
                  <a:gd name="T13" fmla="*/ 8 h 238"/>
                  <a:gd name="T14" fmla="*/ 256 w 256"/>
                  <a:gd name="T15" fmla="*/ 0 h 238"/>
                  <a:gd name="T16" fmla="*/ 255 w 256"/>
                  <a:gd name="T17" fmla="*/ 0 h 23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56"/>
                  <a:gd name="T28" fmla="*/ 0 h 238"/>
                  <a:gd name="T29" fmla="*/ 256 w 256"/>
                  <a:gd name="T30" fmla="*/ 238 h 23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56" h="238">
                    <a:moveTo>
                      <a:pt x="255" y="0"/>
                    </a:moveTo>
                    <a:lnTo>
                      <a:pt x="255" y="1"/>
                    </a:lnTo>
                    <a:lnTo>
                      <a:pt x="0" y="235"/>
                    </a:lnTo>
                    <a:lnTo>
                      <a:pt x="2" y="238"/>
                    </a:lnTo>
                    <a:lnTo>
                      <a:pt x="7" y="238"/>
                    </a:lnTo>
                    <a:lnTo>
                      <a:pt x="7" y="236"/>
                    </a:lnTo>
                    <a:lnTo>
                      <a:pt x="256" y="8"/>
                    </a:lnTo>
                    <a:lnTo>
                      <a:pt x="256" y="0"/>
                    </a:lnTo>
                    <a:lnTo>
                      <a:pt x="255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079" name="Freeform 1079"/>
              <p:cNvSpPr>
                <a:spLocks/>
              </p:cNvSpPr>
              <p:nvPr/>
            </p:nvSpPr>
            <p:spPr bwMode="auto">
              <a:xfrm>
                <a:off x="2413" y="3063"/>
                <a:ext cx="223" cy="208"/>
              </a:xfrm>
              <a:custGeom>
                <a:avLst/>
                <a:gdLst>
                  <a:gd name="T0" fmla="*/ 222 w 223"/>
                  <a:gd name="T1" fmla="*/ 0 h 208"/>
                  <a:gd name="T2" fmla="*/ 222 w 223"/>
                  <a:gd name="T3" fmla="*/ 2 h 208"/>
                  <a:gd name="T4" fmla="*/ 0 w 223"/>
                  <a:gd name="T5" fmla="*/ 205 h 208"/>
                  <a:gd name="T6" fmla="*/ 1 w 223"/>
                  <a:gd name="T7" fmla="*/ 208 h 208"/>
                  <a:gd name="T8" fmla="*/ 6 w 223"/>
                  <a:gd name="T9" fmla="*/ 208 h 208"/>
                  <a:gd name="T10" fmla="*/ 6 w 223"/>
                  <a:gd name="T11" fmla="*/ 207 h 208"/>
                  <a:gd name="T12" fmla="*/ 223 w 223"/>
                  <a:gd name="T13" fmla="*/ 8 h 208"/>
                  <a:gd name="T14" fmla="*/ 223 w 223"/>
                  <a:gd name="T15" fmla="*/ 0 h 208"/>
                  <a:gd name="T16" fmla="*/ 222 w 223"/>
                  <a:gd name="T17" fmla="*/ 0 h 20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23"/>
                  <a:gd name="T28" fmla="*/ 0 h 208"/>
                  <a:gd name="T29" fmla="*/ 223 w 223"/>
                  <a:gd name="T30" fmla="*/ 208 h 20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23" h="208">
                    <a:moveTo>
                      <a:pt x="222" y="0"/>
                    </a:moveTo>
                    <a:lnTo>
                      <a:pt x="222" y="2"/>
                    </a:lnTo>
                    <a:lnTo>
                      <a:pt x="0" y="205"/>
                    </a:lnTo>
                    <a:lnTo>
                      <a:pt x="1" y="208"/>
                    </a:lnTo>
                    <a:lnTo>
                      <a:pt x="6" y="208"/>
                    </a:lnTo>
                    <a:lnTo>
                      <a:pt x="6" y="207"/>
                    </a:lnTo>
                    <a:lnTo>
                      <a:pt x="223" y="8"/>
                    </a:lnTo>
                    <a:lnTo>
                      <a:pt x="223" y="0"/>
                    </a:lnTo>
                    <a:lnTo>
                      <a:pt x="222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080" name="Freeform 1080"/>
              <p:cNvSpPr>
                <a:spLocks/>
              </p:cNvSpPr>
              <p:nvPr/>
            </p:nvSpPr>
            <p:spPr bwMode="auto">
              <a:xfrm>
                <a:off x="2457" y="3111"/>
                <a:ext cx="179" cy="165"/>
              </a:xfrm>
              <a:custGeom>
                <a:avLst/>
                <a:gdLst>
                  <a:gd name="T0" fmla="*/ 178 w 179"/>
                  <a:gd name="T1" fmla="*/ 0 h 165"/>
                  <a:gd name="T2" fmla="*/ 178 w 179"/>
                  <a:gd name="T3" fmla="*/ 1 h 165"/>
                  <a:gd name="T4" fmla="*/ 0 w 179"/>
                  <a:gd name="T5" fmla="*/ 165 h 165"/>
                  <a:gd name="T6" fmla="*/ 7 w 179"/>
                  <a:gd name="T7" fmla="*/ 162 h 165"/>
                  <a:gd name="T8" fmla="*/ 7 w 179"/>
                  <a:gd name="T9" fmla="*/ 160 h 165"/>
                  <a:gd name="T10" fmla="*/ 14 w 179"/>
                  <a:gd name="T11" fmla="*/ 159 h 165"/>
                  <a:gd name="T12" fmla="*/ 14 w 179"/>
                  <a:gd name="T13" fmla="*/ 157 h 165"/>
                  <a:gd name="T14" fmla="*/ 24 w 179"/>
                  <a:gd name="T15" fmla="*/ 151 h 165"/>
                  <a:gd name="T16" fmla="*/ 24 w 179"/>
                  <a:gd name="T17" fmla="*/ 149 h 165"/>
                  <a:gd name="T18" fmla="*/ 179 w 179"/>
                  <a:gd name="T19" fmla="*/ 7 h 165"/>
                  <a:gd name="T20" fmla="*/ 179 w 179"/>
                  <a:gd name="T21" fmla="*/ 0 h 165"/>
                  <a:gd name="T22" fmla="*/ 178 w 179"/>
                  <a:gd name="T23" fmla="*/ 0 h 165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179"/>
                  <a:gd name="T37" fmla="*/ 0 h 165"/>
                  <a:gd name="T38" fmla="*/ 179 w 179"/>
                  <a:gd name="T39" fmla="*/ 165 h 165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179" h="165">
                    <a:moveTo>
                      <a:pt x="178" y="0"/>
                    </a:moveTo>
                    <a:lnTo>
                      <a:pt x="178" y="1"/>
                    </a:lnTo>
                    <a:lnTo>
                      <a:pt x="0" y="165"/>
                    </a:lnTo>
                    <a:lnTo>
                      <a:pt x="7" y="162"/>
                    </a:lnTo>
                    <a:lnTo>
                      <a:pt x="7" y="160"/>
                    </a:lnTo>
                    <a:lnTo>
                      <a:pt x="14" y="159"/>
                    </a:lnTo>
                    <a:lnTo>
                      <a:pt x="14" y="157"/>
                    </a:lnTo>
                    <a:lnTo>
                      <a:pt x="24" y="151"/>
                    </a:lnTo>
                    <a:lnTo>
                      <a:pt x="24" y="149"/>
                    </a:lnTo>
                    <a:lnTo>
                      <a:pt x="179" y="7"/>
                    </a:lnTo>
                    <a:lnTo>
                      <a:pt x="179" y="0"/>
                    </a:lnTo>
                    <a:lnTo>
                      <a:pt x="178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081" name="Freeform 1081"/>
              <p:cNvSpPr>
                <a:spLocks/>
              </p:cNvSpPr>
              <p:nvPr/>
            </p:nvSpPr>
            <p:spPr bwMode="auto">
              <a:xfrm>
                <a:off x="2577" y="3156"/>
                <a:ext cx="59" cy="55"/>
              </a:xfrm>
              <a:custGeom>
                <a:avLst/>
                <a:gdLst>
                  <a:gd name="T0" fmla="*/ 58 w 59"/>
                  <a:gd name="T1" fmla="*/ 0 h 55"/>
                  <a:gd name="T2" fmla="*/ 58 w 59"/>
                  <a:gd name="T3" fmla="*/ 2 h 55"/>
                  <a:gd name="T4" fmla="*/ 0 w 59"/>
                  <a:gd name="T5" fmla="*/ 55 h 55"/>
                  <a:gd name="T6" fmla="*/ 10 w 59"/>
                  <a:gd name="T7" fmla="*/ 51 h 55"/>
                  <a:gd name="T8" fmla="*/ 10 w 59"/>
                  <a:gd name="T9" fmla="*/ 49 h 55"/>
                  <a:gd name="T10" fmla="*/ 17 w 59"/>
                  <a:gd name="T11" fmla="*/ 48 h 55"/>
                  <a:gd name="T12" fmla="*/ 17 w 59"/>
                  <a:gd name="T13" fmla="*/ 46 h 55"/>
                  <a:gd name="T14" fmla="*/ 59 w 59"/>
                  <a:gd name="T15" fmla="*/ 8 h 55"/>
                  <a:gd name="T16" fmla="*/ 59 w 59"/>
                  <a:gd name="T17" fmla="*/ 0 h 55"/>
                  <a:gd name="T18" fmla="*/ 58 w 59"/>
                  <a:gd name="T19" fmla="*/ 0 h 55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59"/>
                  <a:gd name="T31" fmla="*/ 0 h 55"/>
                  <a:gd name="T32" fmla="*/ 59 w 59"/>
                  <a:gd name="T33" fmla="*/ 55 h 55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59" h="55">
                    <a:moveTo>
                      <a:pt x="58" y="0"/>
                    </a:moveTo>
                    <a:lnTo>
                      <a:pt x="58" y="2"/>
                    </a:lnTo>
                    <a:lnTo>
                      <a:pt x="0" y="55"/>
                    </a:lnTo>
                    <a:lnTo>
                      <a:pt x="10" y="51"/>
                    </a:lnTo>
                    <a:lnTo>
                      <a:pt x="10" y="49"/>
                    </a:lnTo>
                    <a:lnTo>
                      <a:pt x="17" y="48"/>
                    </a:lnTo>
                    <a:lnTo>
                      <a:pt x="17" y="46"/>
                    </a:lnTo>
                    <a:lnTo>
                      <a:pt x="59" y="8"/>
                    </a:lnTo>
                    <a:lnTo>
                      <a:pt x="59" y="0"/>
                    </a:lnTo>
                    <a:lnTo>
                      <a:pt x="58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082" name="Freeform 1082"/>
              <p:cNvSpPr>
                <a:spLocks/>
              </p:cNvSpPr>
              <p:nvPr/>
            </p:nvSpPr>
            <p:spPr bwMode="auto">
              <a:xfrm>
                <a:off x="2534" y="2915"/>
                <a:ext cx="102" cy="95"/>
              </a:xfrm>
              <a:custGeom>
                <a:avLst/>
                <a:gdLst>
                  <a:gd name="T0" fmla="*/ 0 w 102"/>
                  <a:gd name="T1" fmla="*/ 0 h 95"/>
                  <a:gd name="T2" fmla="*/ 102 w 102"/>
                  <a:gd name="T3" fmla="*/ 95 h 95"/>
                  <a:gd name="T4" fmla="*/ 102 w 102"/>
                  <a:gd name="T5" fmla="*/ 87 h 95"/>
                  <a:gd name="T6" fmla="*/ 101 w 102"/>
                  <a:gd name="T7" fmla="*/ 87 h 95"/>
                  <a:gd name="T8" fmla="*/ 17 w 102"/>
                  <a:gd name="T9" fmla="*/ 8 h 95"/>
                  <a:gd name="T10" fmla="*/ 14 w 102"/>
                  <a:gd name="T11" fmla="*/ 8 h 95"/>
                  <a:gd name="T12" fmla="*/ 14 w 102"/>
                  <a:gd name="T13" fmla="*/ 6 h 95"/>
                  <a:gd name="T14" fmla="*/ 10 w 102"/>
                  <a:gd name="T15" fmla="*/ 6 h 95"/>
                  <a:gd name="T16" fmla="*/ 8 w 102"/>
                  <a:gd name="T17" fmla="*/ 3 h 95"/>
                  <a:gd name="T18" fmla="*/ 5 w 102"/>
                  <a:gd name="T19" fmla="*/ 3 h 95"/>
                  <a:gd name="T20" fmla="*/ 5 w 102"/>
                  <a:gd name="T21" fmla="*/ 1 h 95"/>
                  <a:gd name="T22" fmla="*/ 2 w 102"/>
                  <a:gd name="T23" fmla="*/ 1 h 95"/>
                  <a:gd name="T24" fmla="*/ 2 w 102"/>
                  <a:gd name="T25" fmla="*/ 0 h 95"/>
                  <a:gd name="T26" fmla="*/ 0 w 102"/>
                  <a:gd name="T27" fmla="*/ 0 h 95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102"/>
                  <a:gd name="T43" fmla="*/ 0 h 95"/>
                  <a:gd name="T44" fmla="*/ 102 w 102"/>
                  <a:gd name="T45" fmla="*/ 95 h 95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102" h="95">
                    <a:moveTo>
                      <a:pt x="0" y="0"/>
                    </a:moveTo>
                    <a:lnTo>
                      <a:pt x="102" y="95"/>
                    </a:lnTo>
                    <a:lnTo>
                      <a:pt x="102" y="87"/>
                    </a:lnTo>
                    <a:lnTo>
                      <a:pt x="101" y="87"/>
                    </a:lnTo>
                    <a:lnTo>
                      <a:pt x="17" y="8"/>
                    </a:lnTo>
                    <a:lnTo>
                      <a:pt x="14" y="8"/>
                    </a:lnTo>
                    <a:lnTo>
                      <a:pt x="14" y="6"/>
                    </a:lnTo>
                    <a:lnTo>
                      <a:pt x="10" y="6"/>
                    </a:lnTo>
                    <a:lnTo>
                      <a:pt x="8" y="3"/>
                    </a:lnTo>
                    <a:lnTo>
                      <a:pt x="5" y="3"/>
                    </a:lnTo>
                    <a:lnTo>
                      <a:pt x="5" y="1"/>
                    </a:lnTo>
                    <a:lnTo>
                      <a:pt x="2" y="1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083" name="Freeform 1083"/>
              <p:cNvSpPr>
                <a:spLocks/>
              </p:cNvSpPr>
              <p:nvPr/>
            </p:nvSpPr>
            <p:spPr bwMode="auto">
              <a:xfrm>
                <a:off x="2433" y="2866"/>
                <a:ext cx="203" cy="191"/>
              </a:xfrm>
              <a:custGeom>
                <a:avLst/>
                <a:gdLst>
                  <a:gd name="T0" fmla="*/ 3 w 203"/>
                  <a:gd name="T1" fmla="*/ 0 h 191"/>
                  <a:gd name="T2" fmla="*/ 3 w 203"/>
                  <a:gd name="T3" fmla="*/ 2 h 191"/>
                  <a:gd name="T4" fmla="*/ 0 w 203"/>
                  <a:gd name="T5" fmla="*/ 2 h 191"/>
                  <a:gd name="T6" fmla="*/ 0 w 203"/>
                  <a:gd name="T7" fmla="*/ 5 h 191"/>
                  <a:gd name="T8" fmla="*/ 2 w 203"/>
                  <a:gd name="T9" fmla="*/ 5 h 191"/>
                  <a:gd name="T10" fmla="*/ 203 w 203"/>
                  <a:gd name="T11" fmla="*/ 191 h 191"/>
                  <a:gd name="T12" fmla="*/ 203 w 203"/>
                  <a:gd name="T13" fmla="*/ 183 h 191"/>
                  <a:gd name="T14" fmla="*/ 202 w 203"/>
                  <a:gd name="T15" fmla="*/ 183 h 191"/>
                  <a:gd name="T16" fmla="*/ 5 w 203"/>
                  <a:gd name="T17" fmla="*/ 0 h 191"/>
                  <a:gd name="T18" fmla="*/ 3 w 203"/>
                  <a:gd name="T19" fmla="*/ 0 h 191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03"/>
                  <a:gd name="T31" fmla="*/ 0 h 191"/>
                  <a:gd name="T32" fmla="*/ 203 w 203"/>
                  <a:gd name="T33" fmla="*/ 191 h 191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03" h="191">
                    <a:moveTo>
                      <a:pt x="3" y="0"/>
                    </a:moveTo>
                    <a:lnTo>
                      <a:pt x="3" y="2"/>
                    </a:lnTo>
                    <a:lnTo>
                      <a:pt x="0" y="2"/>
                    </a:lnTo>
                    <a:lnTo>
                      <a:pt x="0" y="5"/>
                    </a:lnTo>
                    <a:lnTo>
                      <a:pt x="2" y="5"/>
                    </a:lnTo>
                    <a:lnTo>
                      <a:pt x="203" y="191"/>
                    </a:lnTo>
                    <a:lnTo>
                      <a:pt x="203" y="183"/>
                    </a:lnTo>
                    <a:lnTo>
                      <a:pt x="202" y="183"/>
                    </a:lnTo>
                    <a:lnTo>
                      <a:pt x="5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084" name="Freeform 1084"/>
              <p:cNvSpPr>
                <a:spLocks/>
              </p:cNvSpPr>
              <p:nvPr/>
            </p:nvSpPr>
            <p:spPr bwMode="auto">
              <a:xfrm>
                <a:off x="2401" y="2883"/>
                <a:ext cx="235" cy="221"/>
              </a:xfrm>
              <a:custGeom>
                <a:avLst/>
                <a:gdLst>
                  <a:gd name="T0" fmla="*/ 3 w 235"/>
                  <a:gd name="T1" fmla="*/ 0 h 221"/>
                  <a:gd name="T2" fmla="*/ 3 w 235"/>
                  <a:gd name="T3" fmla="*/ 2 h 221"/>
                  <a:gd name="T4" fmla="*/ 0 w 235"/>
                  <a:gd name="T5" fmla="*/ 2 h 221"/>
                  <a:gd name="T6" fmla="*/ 0 w 235"/>
                  <a:gd name="T7" fmla="*/ 5 h 221"/>
                  <a:gd name="T8" fmla="*/ 1 w 235"/>
                  <a:gd name="T9" fmla="*/ 5 h 221"/>
                  <a:gd name="T10" fmla="*/ 235 w 235"/>
                  <a:gd name="T11" fmla="*/ 221 h 221"/>
                  <a:gd name="T12" fmla="*/ 235 w 235"/>
                  <a:gd name="T13" fmla="*/ 213 h 221"/>
                  <a:gd name="T14" fmla="*/ 234 w 235"/>
                  <a:gd name="T15" fmla="*/ 213 h 221"/>
                  <a:gd name="T16" fmla="*/ 5 w 235"/>
                  <a:gd name="T17" fmla="*/ 0 h 221"/>
                  <a:gd name="T18" fmla="*/ 3 w 235"/>
                  <a:gd name="T19" fmla="*/ 0 h 221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35"/>
                  <a:gd name="T31" fmla="*/ 0 h 221"/>
                  <a:gd name="T32" fmla="*/ 235 w 235"/>
                  <a:gd name="T33" fmla="*/ 221 h 221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35" h="221">
                    <a:moveTo>
                      <a:pt x="3" y="0"/>
                    </a:moveTo>
                    <a:lnTo>
                      <a:pt x="3" y="2"/>
                    </a:lnTo>
                    <a:lnTo>
                      <a:pt x="0" y="2"/>
                    </a:lnTo>
                    <a:lnTo>
                      <a:pt x="0" y="5"/>
                    </a:lnTo>
                    <a:lnTo>
                      <a:pt x="1" y="5"/>
                    </a:lnTo>
                    <a:lnTo>
                      <a:pt x="235" y="221"/>
                    </a:lnTo>
                    <a:lnTo>
                      <a:pt x="235" y="213"/>
                    </a:lnTo>
                    <a:lnTo>
                      <a:pt x="234" y="213"/>
                    </a:lnTo>
                    <a:lnTo>
                      <a:pt x="5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085" name="Freeform 1085"/>
              <p:cNvSpPr>
                <a:spLocks/>
              </p:cNvSpPr>
              <p:nvPr/>
            </p:nvSpPr>
            <p:spPr bwMode="auto">
              <a:xfrm>
                <a:off x="2368" y="2901"/>
                <a:ext cx="268" cy="251"/>
              </a:xfrm>
              <a:custGeom>
                <a:avLst/>
                <a:gdLst>
                  <a:gd name="T0" fmla="*/ 4 w 268"/>
                  <a:gd name="T1" fmla="*/ 0 h 251"/>
                  <a:gd name="T2" fmla="*/ 4 w 268"/>
                  <a:gd name="T3" fmla="*/ 1 h 251"/>
                  <a:gd name="T4" fmla="*/ 0 w 268"/>
                  <a:gd name="T5" fmla="*/ 1 h 251"/>
                  <a:gd name="T6" fmla="*/ 0 w 268"/>
                  <a:gd name="T7" fmla="*/ 4 h 251"/>
                  <a:gd name="T8" fmla="*/ 2 w 268"/>
                  <a:gd name="T9" fmla="*/ 4 h 251"/>
                  <a:gd name="T10" fmla="*/ 268 w 268"/>
                  <a:gd name="T11" fmla="*/ 251 h 251"/>
                  <a:gd name="T12" fmla="*/ 268 w 268"/>
                  <a:gd name="T13" fmla="*/ 243 h 251"/>
                  <a:gd name="T14" fmla="*/ 267 w 268"/>
                  <a:gd name="T15" fmla="*/ 243 h 251"/>
                  <a:gd name="T16" fmla="*/ 5 w 268"/>
                  <a:gd name="T17" fmla="*/ 0 h 251"/>
                  <a:gd name="T18" fmla="*/ 4 w 268"/>
                  <a:gd name="T19" fmla="*/ 0 h 251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68"/>
                  <a:gd name="T31" fmla="*/ 0 h 251"/>
                  <a:gd name="T32" fmla="*/ 268 w 268"/>
                  <a:gd name="T33" fmla="*/ 251 h 251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68" h="251">
                    <a:moveTo>
                      <a:pt x="4" y="0"/>
                    </a:moveTo>
                    <a:lnTo>
                      <a:pt x="4" y="1"/>
                    </a:lnTo>
                    <a:lnTo>
                      <a:pt x="0" y="1"/>
                    </a:lnTo>
                    <a:lnTo>
                      <a:pt x="0" y="4"/>
                    </a:lnTo>
                    <a:lnTo>
                      <a:pt x="2" y="4"/>
                    </a:lnTo>
                    <a:lnTo>
                      <a:pt x="268" y="251"/>
                    </a:lnTo>
                    <a:lnTo>
                      <a:pt x="268" y="243"/>
                    </a:lnTo>
                    <a:lnTo>
                      <a:pt x="267" y="243"/>
                    </a:lnTo>
                    <a:lnTo>
                      <a:pt x="5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086" name="Freeform 1086"/>
              <p:cNvSpPr>
                <a:spLocks/>
              </p:cNvSpPr>
              <p:nvPr/>
            </p:nvSpPr>
            <p:spPr bwMode="auto">
              <a:xfrm>
                <a:off x="2337" y="2918"/>
                <a:ext cx="293" cy="268"/>
              </a:xfrm>
              <a:custGeom>
                <a:avLst/>
                <a:gdLst>
                  <a:gd name="T0" fmla="*/ 2 w 293"/>
                  <a:gd name="T1" fmla="*/ 0 h 268"/>
                  <a:gd name="T2" fmla="*/ 2 w 293"/>
                  <a:gd name="T3" fmla="*/ 2 h 268"/>
                  <a:gd name="T4" fmla="*/ 0 w 293"/>
                  <a:gd name="T5" fmla="*/ 2 h 268"/>
                  <a:gd name="T6" fmla="*/ 287 w 293"/>
                  <a:gd name="T7" fmla="*/ 268 h 268"/>
                  <a:gd name="T8" fmla="*/ 293 w 293"/>
                  <a:gd name="T9" fmla="*/ 265 h 268"/>
                  <a:gd name="T10" fmla="*/ 7 w 293"/>
                  <a:gd name="T11" fmla="*/ 0 h 268"/>
                  <a:gd name="T12" fmla="*/ 2 w 293"/>
                  <a:gd name="T13" fmla="*/ 0 h 2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93"/>
                  <a:gd name="T22" fmla="*/ 0 h 268"/>
                  <a:gd name="T23" fmla="*/ 293 w 293"/>
                  <a:gd name="T24" fmla="*/ 268 h 2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93" h="268">
                    <a:moveTo>
                      <a:pt x="2" y="0"/>
                    </a:moveTo>
                    <a:lnTo>
                      <a:pt x="2" y="2"/>
                    </a:lnTo>
                    <a:lnTo>
                      <a:pt x="0" y="2"/>
                    </a:lnTo>
                    <a:lnTo>
                      <a:pt x="287" y="268"/>
                    </a:lnTo>
                    <a:lnTo>
                      <a:pt x="293" y="265"/>
                    </a:lnTo>
                    <a:lnTo>
                      <a:pt x="7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087" name="Freeform 1087"/>
              <p:cNvSpPr>
                <a:spLocks/>
              </p:cNvSpPr>
              <p:nvPr/>
            </p:nvSpPr>
            <p:spPr bwMode="auto">
              <a:xfrm>
                <a:off x="2305" y="2935"/>
                <a:ext cx="292" cy="269"/>
              </a:xfrm>
              <a:custGeom>
                <a:avLst/>
                <a:gdLst>
                  <a:gd name="T0" fmla="*/ 2 w 292"/>
                  <a:gd name="T1" fmla="*/ 0 h 269"/>
                  <a:gd name="T2" fmla="*/ 2 w 292"/>
                  <a:gd name="T3" fmla="*/ 2 h 269"/>
                  <a:gd name="T4" fmla="*/ 0 w 292"/>
                  <a:gd name="T5" fmla="*/ 2 h 269"/>
                  <a:gd name="T6" fmla="*/ 287 w 292"/>
                  <a:gd name="T7" fmla="*/ 269 h 269"/>
                  <a:gd name="T8" fmla="*/ 292 w 292"/>
                  <a:gd name="T9" fmla="*/ 265 h 269"/>
                  <a:gd name="T10" fmla="*/ 7 w 292"/>
                  <a:gd name="T11" fmla="*/ 0 h 269"/>
                  <a:gd name="T12" fmla="*/ 2 w 292"/>
                  <a:gd name="T13" fmla="*/ 0 h 26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92"/>
                  <a:gd name="T22" fmla="*/ 0 h 269"/>
                  <a:gd name="T23" fmla="*/ 292 w 292"/>
                  <a:gd name="T24" fmla="*/ 269 h 269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92" h="269">
                    <a:moveTo>
                      <a:pt x="2" y="0"/>
                    </a:moveTo>
                    <a:lnTo>
                      <a:pt x="2" y="2"/>
                    </a:lnTo>
                    <a:lnTo>
                      <a:pt x="0" y="2"/>
                    </a:lnTo>
                    <a:lnTo>
                      <a:pt x="287" y="269"/>
                    </a:lnTo>
                    <a:lnTo>
                      <a:pt x="292" y="265"/>
                    </a:lnTo>
                    <a:lnTo>
                      <a:pt x="7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088" name="Freeform 1088"/>
              <p:cNvSpPr>
                <a:spLocks/>
              </p:cNvSpPr>
              <p:nvPr/>
            </p:nvSpPr>
            <p:spPr bwMode="auto">
              <a:xfrm>
                <a:off x="2272" y="2953"/>
                <a:ext cx="293" cy="268"/>
              </a:xfrm>
              <a:custGeom>
                <a:avLst/>
                <a:gdLst>
                  <a:gd name="T0" fmla="*/ 2 w 293"/>
                  <a:gd name="T1" fmla="*/ 0 h 268"/>
                  <a:gd name="T2" fmla="*/ 2 w 293"/>
                  <a:gd name="T3" fmla="*/ 1 h 268"/>
                  <a:gd name="T4" fmla="*/ 0 w 293"/>
                  <a:gd name="T5" fmla="*/ 1 h 268"/>
                  <a:gd name="T6" fmla="*/ 288 w 293"/>
                  <a:gd name="T7" fmla="*/ 268 h 268"/>
                  <a:gd name="T8" fmla="*/ 293 w 293"/>
                  <a:gd name="T9" fmla="*/ 266 h 268"/>
                  <a:gd name="T10" fmla="*/ 293 w 293"/>
                  <a:gd name="T11" fmla="*/ 263 h 268"/>
                  <a:gd name="T12" fmla="*/ 291 w 293"/>
                  <a:gd name="T13" fmla="*/ 263 h 268"/>
                  <a:gd name="T14" fmla="*/ 7 w 293"/>
                  <a:gd name="T15" fmla="*/ 0 h 268"/>
                  <a:gd name="T16" fmla="*/ 2 w 293"/>
                  <a:gd name="T17" fmla="*/ 0 h 26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3"/>
                  <a:gd name="T28" fmla="*/ 0 h 268"/>
                  <a:gd name="T29" fmla="*/ 293 w 293"/>
                  <a:gd name="T30" fmla="*/ 268 h 26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3" h="268">
                    <a:moveTo>
                      <a:pt x="2" y="0"/>
                    </a:moveTo>
                    <a:lnTo>
                      <a:pt x="2" y="1"/>
                    </a:lnTo>
                    <a:lnTo>
                      <a:pt x="0" y="1"/>
                    </a:lnTo>
                    <a:lnTo>
                      <a:pt x="288" y="268"/>
                    </a:lnTo>
                    <a:lnTo>
                      <a:pt x="293" y="266"/>
                    </a:lnTo>
                    <a:lnTo>
                      <a:pt x="293" y="263"/>
                    </a:lnTo>
                    <a:lnTo>
                      <a:pt x="291" y="263"/>
                    </a:lnTo>
                    <a:lnTo>
                      <a:pt x="7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089" name="Freeform 1089"/>
              <p:cNvSpPr>
                <a:spLocks/>
              </p:cNvSpPr>
              <p:nvPr/>
            </p:nvSpPr>
            <p:spPr bwMode="auto">
              <a:xfrm>
                <a:off x="2243" y="2969"/>
                <a:ext cx="289" cy="269"/>
              </a:xfrm>
              <a:custGeom>
                <a:avLst/>
                <a:gdLst>
                  <a:gd name="T0" fmla="*/ 0 w 289"/>
                  <a:gd name="T1" fmla="*/ 0 h 269"/>
                  <a:gd name="T2" fmla="*/ 0 w 289"/>
                  <a:gd name="T3" fmla="*/ 7 h 269"/>
                  <a:gd name="T4" fmla="*/ 2 w 289"/>
                  <a:gd name="T5" fmla="*/ 7 h 269"/>
                  <a:gd name="T6" fmla="*/ 284 w 289"/>
                  <a:gd name="T7" fmla="*/ 269 h 269"/>
                  <a:gd name="T8" fmla="*/ 289 w 289"/>
                  <a:gd name="T9" fmla="*/ 268 h 269"/>
                  <a:gd name="T10" fmla="*/ 289 w 289"/>
                  <a:gd name="T11" fmla="*/ 265 h 269"/>
                  <a:gd name="T12" fmla="*/ 287 w 289"/>
                  <a:gd name="T13" fmla="*/ 265 h 269"/>
                  <a:gd name="T14" fmla="*/ 2 w 289"/>
                  <a:gd name="T15" fmla="*/ 0 h 269"/>
                  <a:gd name="T16" fmla="*/ 0 w 289"/>
                  <a:gd name="T17" fmla="*/ 0 h 26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89"/>
                  <a:gd name="T28" fmla="*/ 0 h 269"/>
                  <a:gd name="T29" fmla="*/ 289 w 289"/>
                  <a:gd name="T30" fmla="*/ 269 h 269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89" h="269">
                    <a:moveTo>
                      <a:pt x="0" y="0"/>
                    </a:moveTo>
                    <a:lnTo>
                      <a:pt x="0" y="7"/>
                    </a:lnTo>
                    <a:lnTo>
                      <a:pt x="2" y="7"/>
                    </a:lnTo>
                    <a:lnTo>
                      <a:pt x="284" y="269"/>
                    </a:lnTo>
                    <a:lnTo>
                      <a:pt x="289" y="268"/>
                    </a:lnTo>
                    <a:lnTo>
                      <a:pt x="289" y="265"/>
                    </a:lnTo>
                    <a:lnTo>
                      <a:pt x="287" y="265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090" name="Freeform 1090"/>
              <p:cNvSpPr>
                <a:spLocks/>
              </p:cNvSpPr>
              <p:nvPr/>
            </p:nvSpPr>
            <p:spPr bwMode="auto">
              <a:xfrm>
                <a:off x="2243" y="3016"/>
                <a:ext cx="257" cy="240"/>
              </a:xfrm>
              <a:custGeom>
                <a:avLst/>
                <a:gdLst>
                  <a:gd name="T0" fmla="*/ 0 w 257"/>
                  <a:gd name="T1" fmla="*/ 0 h 240"/>
                  <a:gd name="T2" fmla="*/ 0 w 257"/>
                  <a:gd name="T3" fmla="*/ 8 h 240"/>
                  <a:gd name="T4" fmla="*/ 2 w 257"/>
                  <a:gd name="T5" fmla="*/ 8 h 240"/>
                  <a:gd name="T6" fmla="*/ 252 w 257"/>
                  <a:gd name="T7" fmla="*/ 240 h 240"/>
                  <a:gd name="T8" fmla="*/ 257 w 257"/>
                  <a:gd name="T9" fmla="*/ 238 h 240"/>
                  <a:gd name="T10" fmla="*/ 257 w 257"/>
                  <a:gd name="T11" fmla="*/ 235 h 240"/>
                  <a:gd name="T12" fmla="*/ 255 w 257"/>
                  <a:gd name="T13" fmla="*/ 235 h 240"/>
                  <a:gd name="T14" fmla="*/ 2 w 257"/>
                  <a:gd name="T15" fmla="*/ 0 h 240"/>
                  <a:gd name="T16" fmla="*/ 0 w 257"/>
                  <a:gd name="T17" fmla="*/ 0 h 24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57"/>
                  <a:gd name="T28" fmla="*/ 0 h 240"/>
                  <a:gd name="T29" fmla="*/ 257 w 257"/>
                  <a:gd name="T30" fmla="*/ 240 h 24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57" h="240">
                    <a:moveTo>
                      <a:pt x="0" y="0"/>
                    </a:moveTo>
                    <a:lnTo>
                      <a:pt x="0" y="8"/>
                    </a:lnTo>
                    <a:lnTo>
                      <a:pt x="2" y="8"/>
                    </a:lnTo>
                    <a:lnTo>
                      <a:pt x="252" y="240"/>
                    </a:lnTo>
                    <a:lnTo>
                      <a:pt x="257" y="238"/>
                    </a:lnTo>
                    <a:lnTo>
                      <a:pt x="257" y="235"/>
                    </a:lnTo>
                    <a:lnTo>
                      <a:pt x="255" y="235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091" name="Freeform 1091"/>
              <p:cNvSpPr>
                <a:spLocks/>
              </p:cNvSpPr>
              <p:nvPr/>
            </p:nvSpPr>
            <p:spPr bwMode="auto">
              <a:xfrm>
                <a:off x="2243" y="3063"/>
                <a:ext cx="224" cy="210"/>
              </a:xfrm>
              <a:custGeom>
                <a:avLst/>
                <a:gdLst>
                  <a:gd name="T0" fmla="*/ 0 w 224"/>
                  <a:gd name="T1" fmla="*/ 0 h 210"/>
                  <a:gd name="T2" fmla="*/ 0 w 224"/>
                  <a:gd name="T3" fmla="*/ 8 h 210"/>
                  <a:gd name="T4" fmla="*/ 2 w 224"/>
                  <a:gd name="T5" fmla="*/ 8 h 210"/>
                  <a:gd name="T6" fmla="*/ 219 w 224"/>
                  <a:gd name="T7" fmla="*/ 210 h 210"/>
                  <a:gd name="T8" fmla="*/ 224 w 224"/>
                  <a:gd name="T9" fmla="*/ 208 h 210"/>
                  <a:gd name="T10" fmla="*/ 224 w 224"/>
                  <a:gd name="T11" fmla="*/ 205 h 210"/>
                  <a:gd name="T12" fmla="*/ 223 w 224"/>
                  <a:gd name="T13" fmla="*/ 205 h 210"/>
                  <a:gd name="T14" fmla="*/ 2 w 224"/>
                  <a:gd name="T15" fmla="*/ 0 h 210"/>
                  <a:gd name="T16" fmla="*/ 0 w 224"/>
                  <a:gd name="T17" fmla="*/ 0 h 21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24"/>
                  <a:gd name="T28" fmla="*/ 0 h 210"/>
                  <a:gd name="T29" fmla="*/ 224 w 224"/>
                  <a:gd name="T30" fmla="*/ 210 h 21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24" h="210">
                    <a:moveTo>
                      <a:pt x="0" y="0"/>
                    </a:moveTo>
                    <a:lnTo>
                      <a:pt x="0" y="8"/>
                    </a:lnTo>
                    <a:lnTo>
                      <a:pt x="2" y="8"/>
                    </a:lnTo>
                    <a:lnTo>
                      <a:pt x="219" y="210"/>
                    </a:lnTo>
                    <a:lnTo>
                      <a:pt x="224" y="208"/>
                    </a:lnTo>
                    <a:lnTo>
                      <a:pt x="224" y="205"/>
                    </a:lnTo>
                    <a:lnTo>
                      <a:pt x="223" y="205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092" name="Freeform 1092"/>
              <p:cNvSpPr>
                <a:spLocks/>
              </p:cNvSpPr>
              <p:nvPr/>
            </p:nvSpPr>
            <p:spPr bwMode="auto">
              <a:xfrm>
                <a:off x="2243" y="3111"/>
                <a:ext cx="178" cy="164"/>
              </a:xfrm>
              <a:custGeom>
                <a:avLst/>
                <a:gdLst>
                  <a:gd name="T0" fmla="*/ 0 w 178"/>
                  <a:gd name="T1" fmla="*/ 0 h 164"/>
                  <a:gd name="T2" fmla="*/ 0 w 178"/>
                  <a:gd name="T3" fmla="*/ 7 h 164"/>
                  <a:gd name="T4" fmla="*/ 2 w 178"/>
                  <a:gd name="T5" fmla="*/ 7 h 164"/>
                  <a:gd name="T6" fmla="*/ 159 w 178"/>
                  <a:gd name="T7" fmla="*/ 154 h 164"/>
                  <a:gd name="T8" fmla="*/ 163 w 178"/>
                  <a:gd name="T9" fmla="*/ 154 h 164"/>
                  <a:gd name="T10" fmla="*/ 164 w 178"/>
                  <a:gd name="T11" fmla="*/ 157 h 164"/>
                  <a:gd name="T12" fmla="*/ 168 w 178"/>
                  <a:gd name="T13" fmla="*/ 157 h 164"/>
                  <a:gd name="T14" fmla="*/ 168 w 178"/>
                  <a:gd name="T15" fmla="*/ 159 h 164"/>
                  <a:gd name="T16" fmla="*/ 171 w 178"/>
                  <a:gd name="T17" fmla="*/ 159 h 164"/>
                  <a:gd name="T18" fmla="*/ 171 w 178"/>
                  <a:gd name="T19" fmla="*/ 160 h 164"/>
                  <a:gd name="T20" fmla="*/ 175 w 178"/>
                  <a:gd name="T21" fmla="*/ 160 h 164"/>
                  <a:gd name="T22" fmla="*/ 178 w 178"/>
                  <a:gd name="T23" fmla="*/ 164 h 164"/>
                  <a:gd name="T24" fmla="*/ 2 w 178"/>
                  <a:gd name="T25" fmla="*/ 0 h 164"/>
                  <a:gd name="T26" fmla="*/ 0 w 178"/>
                  <a:gd name="T27" fmla="*/ 0 h 164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178"/>
                  <a:gd name="T43" fmla="*/ 0 h 164"/>
                  <a:gd name="T44" fmla="*/ 178 w 178"/>
                  <a:gd name="T45" fmla="*/ 164 h 164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178" h="164">
                    <a:moveTo>
                      <a:pt x="0" y="0"/>
                    </a:moveTo>
                    <a:lnTo>
                      <a:pt x="0" y="7"/>
                    </a:lnTo>
                    <a:lnTo>
                      <a:pt x="2" y="7"/>
                    </a:lnTo>
                    <a:lnTo>
                      <a:pt x="159" y="154"/>
                    </a:lnTo>
                    <a:lnTo>
                      <a:pt x="163" y="154"/>
                    </a:lnTo>
                    <a:lnTo>
                      <a:pt x="164" y="157"/>
                    </a:lnTo>
                    <a:lnTo>
                      <a:pt x="168" y="157"/>
                    </a:lnTo>
                    <a:lnTo>
                      <a:pt x="168" y="159"/>
                    </a:lnTo>
                    <a:lnTo>
                      <a:pt x="171" y="159"/>
                    </a:lnTo>
                    <a:lnTo>
                      <a:pt x="171" y="160"/>
                    </a:lnTo>
                    <a:lnTo>
                      <a:pt x="175" y="160"/>
                    </a:lnTo>
                    <a:lnTo>
                      <a:pt x="178" y="164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093" name="Freeform 1093"/>
              <p:cNvSpPr>
                <a:spLocks/>
              </p:cNvSpPr>
              <p:nvPr/>
            </p:nvSpPr>
            <p:spPr bwMode="auto">
              <a:xfrm>
                <a:off x="2243" y="3155"/>
                <a:ext cx="64" cy="58"/>
              </a:xfrm>
              <a:custGeom>
                <a:avLst/>
                <a:gdLst>
                  <a:gd name="T0" fmla="*/ 0 w 64"/>
                  <a:gd name="T1" fmla="*/ 0 h 58"/>
                  <a:gd name="T2" fmla="*/ 0 w 64"/>
                  <a:gd name="T3" fmla="*/ 8 h 58"/>
                  <a:gd name="T4" fmla="*/ 2 w 64"/>
                  <a:gd name="T5" fmla="*/ 8 h 58"/>
                  <a:gd name="T6" fmla="*/ 47 w 64"/>
                  <a:gd name="T7" fmla="*/ 50 h 58"/>
                  <a:gd name="T8" fmla="*/ 50 w 64"/>
                  <a:gd name="T9" fmla="*/ 50 h 58"/>
                  <a:gd name="T10" fmla="*/ 50 w 64"/>
                  <a:gd name="T11" fmla="*/ 52 h 58"/>
                  <a:gd name="T12" fmla="*/ 53 w 64"/>
                  <a:gd name="T13" fmla="*/ 52 h 58"/>
                  <a:gd name="T14" fmla="*/ 55 w 64"/>
                  <a:gd name="T15" fmla="*/ 55 h 58"/>
                  <a:gd name="T16" fmla="*/ 58 w 64"/>
                  <a:gd name="T17" fmla="*/ 55 h 58"/>
                  <a:gd name="T18" fmla="*/ 58 w 64"/>
                  <a:gd name="T19" fmla="*/ 56 h 58"/>
                  <a:gd name="T20" fmla="*/ 62 w 64"/>
                  <a:gd name="T21" fmla="*/ 56 h 58"/>
                  <a:gd name="T22" fmla="*/ 62 w 64"/>
                  <a:gd name="T23" fmla="*/ 58 h 58"/>
                  <a:gd name="T24" fmla="*/ 64 w 64"/>
                  <a:gd name="T25" fmla="*/ 58 h 58"/>
                  <a:gd name="T26" fmla="*/ 2 w 64"/>
                  <a:gd name="T27" fmla="*/ 0 h 58"/>
                  <a:gd name="T28" fmla="*/ 0 w 64"/>
                  <a:gd name="T29" fmla="*/ 0 h 58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64"/>
                  <a:gd name="T46" fmla="*/ 0 h 58"/>
                  <a:gd name="T47" fmla="*/ 64 w 64"/>
                  <a:gd name="T48" fmla="*/ 58 h 58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64" h="58">
                    <a:moveTo>
                      <a:pt x="0" y="0"/>
                    </a:moveTo>
                    <a:lnTo>
                      <a:pt x="0" y="8"/>
                    </a:lnTo>
                    <a:lnTo>
                      <a:pt x="2" y="8"/>
                    </a:lnTo>
                    <a:lnTo>
                      <a:pt x="47" y="50"/>
                    </a:lnTo>
                    <a:lnTo>
                      <a:pt x="50" y="50"/>
                    </a:lnTo>
                    <a:lnTo>
                      <a:pt x="50" y="52"/>
                    </a:lnTo>
                    <a:lnTo>
                      <a:pt x="53" y="52"/>
                    </a:lnTo>
                    <a:lnTo>
                      <a:pt x="55" y="55"/>
                    </a:lnTo>
                    <a:lnTo>
                      <a:pt x="58" y="55"/>
                    </a:lnTo>
                    <a:lnTo>
                      <a:pt x="58" y="56"/>
                    </a:lnTo>
                    <a:lnTo>
                      <a:pt x="62" y="56"/>
                    </a:lnTo>
                    <a:lnTo>
                      <a:pt x="62" y="58"/>
                    </a:lnTo>
                    <a:lnTo>
                      <a:pt x="64" y="58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094" name="Freeform 1094"/>
              <p:cNvSpPr>
                <a:spLocks/>
              </p:cNvSpPr>
              <p:nvPr/>
            </p:nvSpPr>
            <p:spPr bwMode="auto">
              <a:xfrm>
                <a:off x="2240" y="2861"/>
                <a:ext cx="398" cy="425"/>
              </a:xfrm>
              <a:custGeom>
                <a:avLst/>
                <a:gdLst>
                  <a:gd name="T0" fmla="*/ 200 w 398"/>
                  <a:gd name="T1" fmla="*/ 425 h 425"/>
                  <a:gd name="T2" fmla="*/ 398 w 398"/>
                  <a:gd name="T3" fmla="*/ 319 h 425"/>
                  <a:gd name="T4" fmla="*/ 398 w 398"/>
                  <a:gd name="T5" fmla="*/ 106 h 425"/>
                  <a:gd name="T6" fmla="*/ 200 w 398"/>
                  <a:gd name="T7" fmla="*/ 0 h 425"/>
                  <a:gd name="T8" fmla="*/ 0 w 398"/>
                  <a:gd name="T9" fmla="*/ 106 h 425"/>
                  <a:gd name="T10" fmla="*/ 0 w 398"/>
                  <a:gd name="T11" fmla="*/ 319 h 425"/>
                  <a:gd name="T12" fmla="*/ 200 w 398"/>
                  <a:gd name="T13" fmla="*/ 425 h 425"/>
                  <a:gd name="T14" fmla="*/ 202 w 398"/>
                  <a:gd name="T15" fmla="*/ 418 h 425"/>
                  <a:gd name="T16" fmla="*/ 5 w 398"/>
                  <a:gd name="T17" fmla="*/ 314 h 425"/>
                  <a:gd name="T18" fmla="*/ 7 w 398"/>
                  <a:gd name="T19" fmla="*/ 317 h 425"/>
                  <a:gd name="T20" fmla="*/ 7 w 398"/>
                  <a:gd name="T21" fmla="*/ 108 h 425"/>
                  <a:gd name="T22" fmla="*/ 5 w 398"/>
                  <a:gd name="T23" fmla="*/ 111 h 425"/>
                  <a:gd name="T24" fmla="*/ 202 w 398"/>
                  <a:gd name="T25" fmla="*/ 7 h 425"/>
                  <a:gd name="T26" fmla="*/ 198 w 398"/>
                  <a:gd name="T27" fmla="*/ 7 h 425"/>
                  <a:gd name="T28" fmla="*/ 393 w 398"/>
                  <a:gd name="T29" fmla="*/ 111 h 425"/>
                  <a:gd name="T30" fmla="*/ 391 w 398"/>
                  <a:gd name="T31" fmla="*/ 108 h 425"/>
                  <a:gd name="T32" fmla="*/ 391 w 398"/>
                  <a:gd name="T33" fmla="*/ 317 h 425"/>
                  <a:gd name="T34" fmla="*/ 393 w 398"/>
                  <a:gd name="T35" fmla="*/ 314 h 425"/>
                  <a:gd name="T36" fmla="*/ 198 w 398"/>
                  <a:gd name="T37" fmla="*/ 418 h 425"/>
                  <a:gd name="T38" fmla="*/ 202 w 398"/>
                  <a:gd name="T39" fmla="*/ 418 h 425"/>
                  <a:gd name="T40" fmla="*/ 200 w 398"/>
                  <a:gd name="T41" fmla="*/ 425 h 425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398"/>
                  <a:gd name="T64" fmla="*/ 0 h 425"/>
                  <a:gd name="T65" fmla="*/ 398 w 398"/>
                  <a:gd name="T66" fmla="*/ 425 h 425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398" h="425">
                    <a:moveTo>
                      <a:pt x="200" y="425"/>
                    </a:moveTo>
                    <a:lnTo>
                      <a:pt x="398" y="319"/>
                    </a:lnTo>
                    <a:lnTo>
                      <a:pt x="398" y="106"/>
                    </a:lnTo>
                    <a:lnTo>
                      <a:pt x="200" y="0"/>
                    </a:lnTo>
                    <a:lnTo>
                      <a:pt x="0" y="106"/>
                    </a:lnTo>
                    <a:lnTo>
                      <a:pt x="0" y="319"/>
                    </a:lnTo>
                    <a:lnTo>
                      <a:pt x="200" y="425"/>
                    </a:lnTo>
                    <a:lnTo>
                      <a:pt x="202" y="418"/>
                    </a:lnTo>
                    <a:lnTo>
                      <a:pt x="5" y="314"/>
                    </a:lnTo>
                    <a:lnTo>
                      <a:pt x="7" y="317"/>
                    </a:lnTo>
                    <a:lnTo>
                      <a:pt x="7" y="108"/>
                    </a:lnTo>
                    <a:lnTo>
                      <a:pt x="5" y="111"/>
                    </a:lnTo>
                    <a:lnTo>
                      <a:pt x="202" y="7"/>
                    </a:lnTo>
                    <a:lnTo>
                      <a:pt x="198" y="7"/>
                    </a:lnTo>
                    <a:lnTo>
                      <a:pt x="393" y="111"/>
                    </a:lnTo>
                    <a:lnTo>
                      <a:pt x="391" y="108"/>
                    </a:lnTo>
                    <a:lnTo>
                      <a:pt x="391" y="317"/>
                    </a:lnTo>
                    <a:lnTo>
                      <a:pt x="393" y="314"/>
                    </a:lnTo>
                    <a:lnTo>
                      <a:pt x="198" y="418"/>
                    </a:lnTo>
                    <a:lnTo>
                      <a:pt x="202" y="418"/>
                    </a:lnTo>
                    <a:lnTo>
                      <a:pt x="200" y="425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095" name="Freeform 1095"/>
              <p:cNvSpPr>
                <a:spLocks/>
              </p:cNvSpPr>
              <p:nvPr/>
            </p:nvSpPr>
            <p:spPr bwMode="auto">
              <a:xfrm>
                <a:off x="2047" y="2552"/>
                <a:ext cx="393" cy="418"/>
              </a:xfrm>
              <a:custGeom>
                <a:avLst/>
                <a:gdLst>
                  <a:gd name="T0" fmla="*/ 10 w 393"/>
                  <a:gd name="T1" fmla="*/ 99 h 418"/>
                  <a:gd name="T2" fmla="*/ 34 w 393"/>
                  <a:gd name="T3" fmla="*/ 88 h 418"/>
                  <a:gd name="T4" fmla="*/ 51 w 393"/>
                  <a:gd name="T5" fmla="*/ 77 h 418"/>
                  <a:gd name="T6" fmla="*/ 75 w 393"/>
                  <a:gd name="T7" fmla="*/ 66 h 418"/>
                  <a:gd name="T8" fmla="*/ 89 w 393"/>
                  <a:gd name="T9" fmla="*/ 57 h 418"/>
                  <a:gd name="T10" fmla="*/ 113 w 393"/>
                  <a:gd name="T11" fmla="*/ 46 h 418"/>
                  <a:gd name="T12" fmla="*/ 133 w 393"/>
                  <a:gd name="T13" fmla="*/ 33 h 418"/>
                  <a:gd name="T14" fmla="*/ 157 w 393"/>
                  <a:gd name="T15" fmla="*/ 22 h 418"/>
                  <a:gd name="T16" fmla="*/ 178 w 393"/>
                  <a:gd name="T17" fmla="*/ 10 h 418"/>
                  <a:gd name="T18" fmla="*/ 198 w 393"/>
                  <a:gd name="T19" fmla="*/ 0 h 418"/>
                  <a:gd name="T20" fmla="*/ 207 w 393"/>
                  <a:gd name="T21" fmla="*/ 6 h 418"/>
                  <a:gd name="T22" fmla="*/ 217 w 393"/>
                  <a:gd name="T23" fmla="*/ 10 h 418"/>
                  <a:gd name="T24" fmla="*/ 227 w 393"/>
                  <a:gd name="T25" fmla="*/ 17 h 418"/>
                  <a:gd name="T26" fmla="*/ 237 w 393"/>
                  <a:gd name="T27" fmla="*/ 21 h 418"/>
                  <a:gd name="T28" fmla="*/ 248 w 393"/>
                  <a:gd name="T29" fmla="*/ 29 h 418"/>
                  <a:gd name="T30" fmla="*/ 258 w 393"/>
                  <a:gd name="T31" fmla="*/ 32 h 418"/>
                  <a:gd name="T32" fmla="*/ 268 w 393"/>
                  <a:gd name="T33" fmla="*/ 40 h 418"/>
                  <a:gd name="T34" fmla="*/ 278 w 393"/>
                  <a:gd name="T35" fmla="*/ 43 h 418"/>
                  <a:gd name="T36" fmla="*/ 289 w 393"/>
                  <a:gd name="T37" fmla="*/ 51 h 418"/>
                  <a:gd name="T38" fmla="*/ 299 w 393"/>
                  <a:gd name="T39" fmla="*/ 54 h 418"/>
                  <a:gd name="T40" fmla="*/ 309 w 393"/>
                  <a:gd name="T41" fmla="*/ 62 h 418"/>
                  <a:gd name="T42" fmla="*/ 319 w 393"/>
                  <a:gd name="T43" fmla="*/ 65 h 418"/>
                  <a:gd name="T44" fmla="*/ 330 w 393"/>
                  <a:gd name="T45" fmla="*/ 73 h 418"/>
                  <a:gd name="T46" fmla="*/ 340 w 393"/>
                  <a:gd name="T47" fmla="*/ 76 h 418"/>
                  <a:gd name="T48" fmla="*/ 350 w 393"/>
                  <a:gd name="T49" fmla="*/ 84 h 418"/>
                  <a:gd name="T50" fmla="*/ 360 w 393"/>
                  <a:gd name="T51" fmla="*/ 87 h 418"/>
                  <a:gd name="T52" fmla="*/ 371 w 393"/>
                  <a:gd name="T53" fmla="*/ 95 h 418"/>
                  <a:gd name="T54" fmla="*/ 381 w 393"/>
                  <a:gd name="T55" fmla="*/ 98 h 418"/>
                  <a:gd name="T56" fmla="*/ 389 w 393"/>
                  <a:gd name="T57" fmla="*/ 104 h 418"/>
                  <a:gd name="T58" fmla="*/ 376 w 393"/>
                  <a:gd name="T59" fmla="*/ 322 h 418"/>
                  <a:gd name="T60" fmla="*/ 362 w 393"/>
                  <a:gd name="T61" fmla="*/ 331 h 418"/>
                  <a:gd name="T62" fmla="*/ 342 w 393"/>
                  <a:gd name="T63" fmla="*/ 341 h 418"/>
                  <a:gd name="T64" fmla="*/ 331 w 393"/>
                  <a:gd name="T65" fmla="*/ 347 h 418"/>
                  <a:gd name="T66" fmla="*/ 311 w 393"/>
                  <a:gd name="T67" fmla="*/ 357 h 418"/>
                  <a:gd name="T68" fmla="*/ 294 w 393"/>
                  <a:gd name="T69" fmla="*/ 368 h 418"/>
                  <a:gd name="T70" fmla="*/ 273 w 393"/>
                  <a:gd name="T71" fmla="*/ 377 h 418"/>
                  <a:gd name="T72" fmla="*/ 260 w 393"/>
                  <a:gd name="T73" fmla="*/ 387 h 418"/>
                  <a:gd name="T74" fmla="*/ 239 w 393"/>
                  <a:gd name="T75" fmla="*/ 396 h 418"/>
                  <a:gd name="T76" fmla="*/ 229 w 393"/>
                  <a:gd name="T77" fmla="*/ 402 h 418"/>
                  <a:gd name="T78" fmla="*/ 208 w 393"/>
                  <a:gd name="T79" fmla="*/ 412 h 418"/>
                  <a:gd name="T80" fmla="*/ 191 w 393"/>
                  <a:gd name="T81" fmla="*/ 417 h 418"/>
                  <a:gd name="T82" fmla="*/ 183 w 393"/>
                  <a:gd name="T83" fmla="*/ 410 h 418"/>
                  <a:gd name="T84" fmla="*/ 171 w 393"/>
                  <a:gd name="T85" fmla="*/ 406 h 418"/>
                  <a:gd name="T86" fmla="*/ 162 w 393"/>
                  <a:gd name="T87" fmla="*/ 399 h 418"/>
                  <a:gd name="T88" fmla="*/ 150 w 393"/>
                  <a:gd name="T89" fmla="*/ 394 h 418"/>
                  <a:gd name="T90" fmla="*/ 142 w 393"/>
                  <a:gd name="T91" fmla="*/ 388 h 418"/>
                  <a:gd name="T92" fmla="*/ 131 w 393"/>
                  <a:gd name="T93" fmla="*/ 385 h 418"/>
                  <a:gd name="T94" fmla="*/ 123 w 393"/>
                  <a:gd name="T95" fmla="*/ 379 h 418"/>
                  <a:gd name="T96" fmla="*/ 111 w 393"/>
                  <a:gd name="T97" fmla="*/ 374 h 418"/>
                  <a:gd name="T98" fmla="*/ 102 w 393"/>
                  <a:gd name="T99" fmla="*/ 368 h 418"/>
                  <a:gd name="T100" fmla="*/ 90 w 393"/>
                  <a:gd name="T101" fmla="*/ 363 h 418"/>
                  <a:gd name="T102" fmla="*/ 82 w 393"/>
                  <a:gd name="T103" fmla="*/ 357 h 418"/>
                  <a:gd name="T104" fmla="*/ 70 w 393"/>
                  <a:gd name="T105" fmla="*/ 352 h 418"/>
                  <a:gd name="T106" fmla="*/ 61 w 393"/>
                  <a:gd name="T107" fmla="*/ 346 h 418"/>
                  <a:gd name="T108" fmla="*/ 49 w 393"/>
                  <a:gd name="T109" fmla="*/ 341 h 418"/>
                  <a:gd name="T110" fmla="*/ 41 w 393"/>
                  <a:gd name="T111" fmla="*/ 335 h 418"/>
                  <a:gd name="T112" fmla="*/ 29 w 393"/>
                  <a:gd name="T113" fmla="*/ 330 h 418"/>
                  <a:gd name="T114" fmla="*/ 20 w 393"/>
                  <a:gd name="T115" fmla="*/ 323 h 418"/>
                  <a:gd name="T116" fmla="*/ 10 w 393"/>
                  <a:gd name="T117" fmla="*/ 320 h 418"/>
                  <a:gd name="T118" fmla="*/ 2 w 393"/>
                  <a:gd name="T119" fmla="*/ 314 h 418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w 393"/>
                  <a:gd name="T181" fmla="*/ 0 h 418"/>
                  <a:gd name="T182" fmla="*/ 393 w 393"/>
                  <a:gd name="T183" fmla="*/ 418 h 418"/>
                </a:gdLst>
                <a:ahLst/>
                <a:cxnLst>
                  <a:cxn ang="T120">
                    <a:pos x="T0" y="T1"/>
                  </a:cxn>
                  <a:cxn ang="T121">
                    <a:pos x="T2" y="T3"/>
                  </a:cxn>
                  <a:cxn ang="T122">
                    <a:pos x="T4" y="T5"/>
                  </a:cxn>
                  <a:cxn ang="T123">
                    <a:pos x="T6" y="T7"/>
                  </a:cxn>
                  <a:cxn ang="T124">
                    <a:pos x="T8" y="T9"/>
                  </a:cxn>
                  <a:cxn ang="T125">
                    <a:pos x="T10" y="T11"/>
                  </a:cxn>
                  <a:cxn ang="T126">
                    <a:pos x="T12" y="T13"/>
                  </a:cxn>
                  <a:cxn ang="T127">
                    <a:pos x="T14" y="T15"/>
                  </a:cxn>
                  <a:cxn ang="T128">
                    <a:pos x="T16" y="T17"/>
                  </a:cxn>
                  <a:cxn ang="T129">
                    <a:pos x="T18" y="T19"/>
                  </a:cxn>
                  <a:cxn ang="T130">
                    <a:pos x="T20" y="T21"/>
                  </a:cxn>
                  <a:cxn ang="T131">
                    <a:pos x="T22" y="T23"/>
                  </a:cxn>
                  <a:cxn ang="T132">
                    <a:pos x="T24" y="T25"/>
                  </a:cxn>
                  <a:cxn ang="T133">
                    <a:pos x="T26" y="T27"/>
                  </a:cxn>
                  <a:cxn ang="T134">
                    <a:pos x="T28" y="T29"/>
                  </a:cxn>
                  <a:cxn ang="T135">
                    <a:pos x="T30" y="T31"/>
                  </a:cxn>
                  <a:cxn ang="T136">
                    <a:pos x="T32" y="T33"/>
                  </a:cxn>
                  <a:cxn ang="T137">
                    <a:pos x="T34" y="T35"/>
                  </a:cxn>
                  <a:cxn ang="T138">
                    <a:pos x="T36" y="T37"/>
                  </a:cxn>
                  <a:cxn ang="T139">
                    <a:pos x="T38" y="T39"/>
                  </a:cxn>
                  <a:cxn ang="T140">
                    <a:pos x="T40" y="T41"/>
                  </a:cxn>
                  <a:cxn ang="T141">
                    <a:pos x="T42" y="T43"/>
                  </a:cxn>
                  <a:cxn ang="T142">
                    <a:pos x="T44" y="T45"/>
                  </a:cxn>
                  <a:cxn ang="T143">
                    <a:pos x="T46" y="T47"/>
                  </a:cxn>
                  <a:cxn ang="T144">
                    <a:pos x="T48" y="T49"/>
                  </a:cxn>
                  <a:cxn ang="T145">
                    <a:pos x="T50" y="T51"/>
                  </a:cxn>
                  <a:cxn ang="T146">
                    <a:pos x="T52" y="T53"/>
                  </a:cxn>
                  <a:cxn ang="T147">
                    <a:pos x="T54" y="T55"/>
                  </a:cxn>
                  <a:cxn ang="T148">
                    <a:pos x="T56" y="T57"/>
                  </a:cxn>
                  <a:cxn ang="T149">
                    <a:pos x="T58" y="T59"/>
                  </a:cxn>
                  <a:cxn ang="T150">
                    <a:pos x="T60" y="T61"/>
                  </a:cxn>
                  <a:cxn ang="T151">
                    <a:pos x="T62" y="T63"/>
                  </a:cxn>
                  <a:cxn ang="T152">
                    <a:pos x="T64" y="T65"/>
                  </a:cxn>
                  <a:cxn ang="T153">
                    <a:pos x="T66" y="T67"/>
                  </a:cxn>
                  <a:cxn ang="T154">
                    <a:pos x="T68" y="T69"/>
                  </a:cxn>
                  <a:cxn ang="T155">
                    <a:pos x="T70" y="T71"/>
                  </a:cxn>
                  <a:cxn ang="T156">
                    <a:pos x="T72" y="T73"/>
                  </a:cxn>
                  <a:cxn ang="T157">
                    <a:pos x="T74" y="T75"/>
                  </a:cxn>
                  <a:cxn ang="T158">
                    <a:pos x="T76" y="T77"/>
                  </a:cxn>
                  <a:cxn ang="T159">
                    <a:pos x="T78" y="T79"/>
                  </a:cxn>
                  <a:cxn ang="T160">
                    <a:pos x="T80" y="T81"/>
                  </a:cxn>
                  <a:cxn ang="T161">
                    <a:pos x="T82" y="T83"/>
                  </a:cxn>
                  <a:cxn ang="T162">
                    <a:pos x="T84" y="T85"/>
                  </a:cxn>
                  <a:cxn ang="T163">
                    <a:pos x="T86" y="T87"/>
                  </a:cxn>
                  <a:cxn ang="T164">
                    <a:pos x="T88" y="T89"/>
                  </a:cxn>
                  <a:cxn ang="T165">
                    <a:pos x="T90" y="T91"/>
                  </a:cxn>
                  <a:cxn ang="T166">
                    <a:pos x="T92" y="T93"/>
                  </a:cxn>
                  <a:cxn ang="T167">
                    <a:pos x="T94" y="T95"/>
                  </a:cxn>
                  <a:cxn ang="T168">
                    <a:pos x="T96" y="T97"/>
                  </a:cxn>
                  <a:cxn ang="T169">
                    <a:pos x="T98" y="T99"/>
                  </a:cxn>
                  <a:cxn ang="T170">
                    <a:pos x="T100" y="T101"/>
                  </a:cxn>
                  <a:cxn ang="T171">
                    <a:pos x="T102" y="T103"/>
                  </a:cxn>
                  <a:cxn ang="T172">
                    <a:pos x="T104" y="T105"/>
                  </a:cxn>
                  <a:cxn ang="T173">
                    <a:pos x="T106" y="T107"/>
                  </a:cxn>
                  <a:cxn ang="T174">
                    <a:pos x="T108" y="T109"/>
                  </a:cxn>
                  <a:cxn ang="T175">
                    <a:pos x="T110" y="T111"/>
                  </a:cxn>
                  <a:cxn ang="T176">
                    <a:pos x="T112" y="T113"/>
                  </a:cxn>
                  <a:cxn ang="T177">
                    <a:pos x="T114" y="T115"/>
                  </a:cxn>
                  <a:cxn ang="T178">
                    <a:pos x="T116" y="T117"/>
                  </a:cxn>
                  <a:cxn ang="T179">
                    <a:pos x="T118" y="T119"/>
                  </a:cxn>
                </a:cxnLst>
                <a:rect l="T180" t="T181" r="T182" b="T183"/>
                <a:pathLst>
                  <a:path w="393" h="418">
                    <a:moveTo>
                      <a:pt x="0" y="104"/>
                    </a:moveTo>
                    <a:lnTo>
                      <a:pt x="7" y="103"/>
                    </a:lnTo>
                    <a:lnTo>
                      <a:pt x="7" y="101"/>
                    </a:lnTo>
                    <a:lnTo>
                      <a:pt x="10" y="101"/>
                    </a:lnTo>
                    <a:lnTo>
                      <a:pt x="10" y="99"/>
                    </a:lnTo>
                    <a:lnTo>
                      <a:pt x="24" y="93"/>
                    </a:lnTo>
                    <a:lnTo>
                      <a:pt x="24" y="92"/>
                    </a:lnTo>
                    <a:lnTo>
                      <a:pt x="31" y="90"/>
                    </a:lnTo>
                    <a:lnTo>
                      <a:pt x="31" y="88"/>
                    </a:lnTo>
                    <a:lnTo>
                      <a:pt x="34" y="88"/>
                    </a:lnTo>
                    <a:lnTo>
                      <a:pt x="34" y="87"/>
                    </a:lnTo>
                    <a:lnTo>
                      <a:pt x="44" y="82"/>
                    </a:lnTo>
                    <a:lnTo>
                      <a:pt x="44" y="81"/>
                    </a:lnTo>
                    <a:lnTo>
                      <a:pt x="51" y="79"/>
                    </a:lnTo>
                    <a:lnTo>
                      <a:pt x="51" y="77"/>
                    </a:lnTo>
                    <a:lnTo>
                      <a:pt x="55" y="77"/>
                    </a:lnTo>
                    <a:lnTo>
                      <a:pt x="55" y="76"/>
                    </a:lnTo>
                    <a:lnTo>
                      <a:pt x="68" y="70"/>
                    </a:lnTo>
                    <a:lnTo>
                      <a:pt x="68" y="68"/>
                    </a:lnTo>
                    <a:lnTo>
                      <a:pt x="75" y="66"/>
                    </a:lnTo>
                    <a:lnTo>
                      <a:pt x="75" y="65"/>
                    </a:lnTo>
                    <a:lnTo>
                      <a:pt x="78" y="65"/>
                    </a:lnTo>
                    <a:lnTo>
                      <a:pt x="78" y="63"/>
                    </a:lnTo>
                    <a:lnTo>
                      <a:pt x="89" y="58"/>
                    </a:lnTo>
                    <a:lnTo>
                      <a:pt x="89" y="57"/>
                    </a:lnTo>
                    <a:lnTo>
                      <a:pt x="96" y="55"/>
                    </a:lnTo>
                    <a:lnTo>
                      <a:pt x="96" y="54"/>
                    </a:lnTo>
                    <a:lnTo>
                      <a:pt x="99" y="54"/>
                    </a:lnTo>
                    <a:lnTo>
                      <a:pt x="99" y="52"/>
                    </a:lnTo>
                    <a:lnTo>
                      <a:pt x="113" y="46"/>
                    </a:lnTo>
                    <a:lnTo>
                      <a:pt x="113" y="44"/>
                    </a:lnTo>
                    <a:lnTo>
                      <a:pt x="119" y="43"/>
                    </a:lnTo>
                    <a:lnTo>
                      <a:pt x="119" y="41"/>
                    </a:lnTo>
                    <a:lnTo>
                      <a:pt x="133" y="35"/>
                    </a:lnTo>
                    <a:lnTo>
                      <a:pt x="133" y="33"/>
                    </a:lnTo>
                    <a:lnTo>
                      <a:pt x="140" y="32"/>
                    </a:lnTo>
                    <a:lnTo>
                      <a:pt x="140" y="30"/>
                    </a:lnTo>
                    <a:lnTo>
                      <a:pt x="143" y="30"/>
                    </a:lnTo>
                    <a:lnTo>
                      <a:pt x="143" y="29"/>
                    </a:lnTo>
                    <a:lnTo>
                      <a:pt x="157" y="22"/>
                    </a:lnTo>
                    <a:lnTo>
                      <a:pt x="157" y="21"/>
                    </a:lnTo>
                    <a:lnTo>
                      <a:pt x="164" y="19"/>
                    </a:lnTo>
                    <a:lnTo>
                      <a:pt x="164" y="17"/>
                    </a:lnTo>
                    <a:lnTo>
                      <a:pt x="178" y="11"/>
                    </a:lnTo>
                    <a:lnTo>
                      <a:pt x="178" y="10"/>
                    </a:lnTo>
                    <a:lnTo>
                      <a:pt x="184" y="8"/>
                    </a:lnTo>
                    <a:lnTo>
                      <a:pt x="184" y="6"/>
                    </a:lnTo>
                    <a:lnTo>
                      <a:pt x="188" y="6"/>
                    </a:lnTo>
                    <a:lnTo>
                      <a:pt x="188" y="5"/>
                    </a:lnTo>
                    <a:lnTo>
                      <a:pt x="198" y="0"/>
                    </a:lnTo>
                    <a:lnTo>
                      <a:pt x="198" y="2"/>
                    </a:lnTo>
                    <a:lnTo>
                      <a:pt x="202" y="2"/>
                    </a:lnTo>
                    <a:lnTo>
                      <a:pt x="202" y="3"/>
                    </a:lnTo>
                    <a:lnTo>
                      <a:pt x="205" y="3"/>
                    </a:lnTo>
                    <a:lnTo>
                      <a:pt x="207" y="6"/>
                    </a:lnTo>
                    <a:lnTo>
                      <a:pt x="210" y="6"/>
                    </a:lnTo>
                    <a:lnTo>
                      <a:pt x="210" y="8"/>
                    </a:lnTo>
                    <a:lnTo>
                      <a:pt x="213" y="8"/>
                    </a:lnTo>
                    <a:lnTo>
                      <a:pt x="213" y="10"/>
                    </a:lnTo>
                    <a:lnTo>
                      <a:pt x="217" y="10"/>
                    </a:lnTo>
                    <a:lnTo>
                      <a:pt x="219" y="13"/>
                    </a:lnTo>
                    <a:lnTo>
                      <a:pt x="222" y="13"/>
                    </a:lnTo>
                    <a:lnTo>
                      <a:pt x="222" y="14"/>
                    </a:lnTo>
                    <a:lnTo>
                      <a:pt x="225" y="14"/>
                    </a:lnTo>
                    <a:lnTo>
                      <a:pt x="227" y="17"/>
                    </a:lnTo>
                    <a:lnTo>
                      <a:pt x="231" y="17"/>
                    </a:lnTo>
                    <a:lnTo>
                      <a:pt x="231" y="19"/>
                    </a:lnTo>
                    <a:lnTo>
                      <a:pt x="234" y="19"/>
                    </a:lnTo>
                    <a:lnTo>
                      <a:pt x="234" y="21"/>
                    </a:lnTo>
                    <a:lnTo>
                      <a:pt x="237" y="21"/>
                    </a:lnTo>
                    <a:lnTo>
                      <a:pt x="239" y="24"/>
                    </a:lnTo>
                    <a:lnTo>
                      <a:pt x="243" y="24"/>
                    </a:lnTo>
                    <a:lnTo>
                      <a:pt x="243" y="25"/>
                    </a:lnTo>
                    <a:lnTo>
                      <a:pt x="246" y="25"/>
                    </a:lnTo>
                    <a:lnTo>
                      <a:pt x="248" y="29"/>
                    </a:lnTo>
                    <a:lnTo>
                      <a:pt x="251" y="29"/>
                    </a:lnTo>
                    <a:lnTo>
                      <a:pt x="251" y="30"/>
                    </a:lnTo>
                    <a:lnTo>
                      <a:pt x="254" y="30"/>
                    </a:lnTo>
                    <a:lnTo>
                      <a:pt x="254" y="32"/>
                    </a:lnTo>
                    <a:lnTo>
                      <a:pt x="258" y="32"/>
                    </a:lnTo>
                    <a:lnTo>
                      <a:pt x="260" y="35"/>
                    </a:lnTo>
                    <a:lnTo>
                      <a:pt x="263" y="35"/>
                    </a:lnTo>
                    <a:lnTo>
                      <a:pt x="263" y="36"/>
                    </a:lnTo>
                    <a:lnTo>
                      <a:pt x="266" y="36"/>
                    </a:lnTo>
                    <a:lnTo>
                      <a:pt x="268" y="40"/>
                    </a:lnTo>
                    <a:lnTo>
                      <a:pt x="272" y="40"/>
                    </a:lnTo>
                    <a:lnTo>
                      <a:pt x="272" y="41"/>
                    </a:lnTo>
                    <a:lnTo>
                      <a:pt x="275" y="41"/>
                    </a:lnTo>
                    <a:lnTo>
                      <a:pt x="275" y="43"/>
                    </a:lnTo>
                    <a:lnTo>
                      <a:pt x="278" y="43"/>
                    </a:lnTo>
                    <a:lnTo>
                      <a:pt x="280" y="46"/>
                    </a:lnTo>
                    <a:lnTo>
                      <a:pt x="284" y="46"/>
                    </a:lnTo>
                    <a:lnTo>
                      <a:pt x="284" y="47"/>
                    </a:lnTo>
                    <a:lnTo>
                      <a:pt x="287" y="47"/>
                    </a:lnTo>
                    <a:lnTo>
                      <a:pt x="289" y="51"/>
                    </a:lnTo>
                    <a:lnTo>
                      <a:pt x="292" y="51"/>
                    </a:lnTo>
                    <a:lnTo>
                      <a:pt x="292" y="52"/>
                    </a:lnTo>
                    <a:lnTo>
                      <a:pt x="295" y="52"/>
                    </a:lnTo>
                    <a:lnTo>
                      <a:pt x="295" y="54"/>
                    </a:lnTo>
                    <a:lnTo>
                      <a:pt x="299" y="54"/>
                    </a:lnTo>
                    <a:lnTo>
                      <a:pt x="301" y="57"/>
                    </a:lnTo>
                    <a:lnTo>
                      <a:pt x="304" y="57"/>
                    </a:lnTo>
                    <a:lnTo>
                      <a:pt x="304" y="58"/>
                    </a:lnTo>
                    <a:lnTo>
                      <a:pt x="307" y="58"/>
                    </a:lnTo>
                    <a:lnTo>
                      <a:pt x="309" y="62"/>
                    </a:lnTo>
                    <a:lnTo>
                      <a:pt x="313" y="62"/>
                    </a:lnTo>
                    <a:lnTo>
                      <a:pt x="313" y="63"/>
                    </a:lnTo>
                    <a:lnTo>
                      <a:pt x="316" y="63"/>
                    </a:lnTo>
                    <a:lnTo>
                      <a:pt x="316" y="65"/>
                    </a:lnTo>
                    <a:lnTo>
                      <a:pt x="319" y="65"/>
                    </a:lnTo>
                    <a:lnTo>
                      <a:pt x="321" y="68"/>
                    </a:lnTo>
                    <a:lnTo>
                      <a:pt x="325" y="68"/>
                    </a:lnTo>
                    <a:lnTo>
                      <a:pt x="325" y="70"/>
                    </a:lnTo>
                    <a:lnTo>
                      <a:pt x="328" y="70"/>
                    </a:lnTo>
                    <a:lnTo>
                      <a:pt x="330" y="73"/>
                    </a:lnTo>
                    <a:lnTo>
                      <a:pt x="333" y="73"/>
                    </a:lnTo>
                    <a:lnTo>
                      <a:pt x="333" y="74"/>
                    </a:lnTo>
                    <a:lnTo>
                      <a:pt x="337" y="74"/>
                    </a:lnTo>
                    <a:lnTo>
                      <a:pt x="337" y="76"/>
                    </a:lnTo>
                    <a:lnTo>
                      <a:pt x="340" y="76"/>
                    </a:lnTo>
                    <a:lnTo>
                      <a:pt x="342" y="79"/>
                    </a:lnTo>
                    <a:lnTo>
                      <a:pt x="345" y="79"/>
                    </a:lnTo>
                    <a:lnTo>
                      <a:pt x="345" y="81"/>
                    </a:lnTo>
                    <a:lnTo>
                      <a:pt x="348" y="81"/>
                    </a:lnTo>
                    <a:lnTo>
                      <a:pt x="350" y="84"/>
                    </a:lnTo>
                    <a:lnTo>
                      <a:pt x="354" y="84"/>
                    </a:lnTo>
                    <a:lnTo>
                      <a:pt x="354" y="85"/>
                    </a:lnTo>
                    <a:lnTo>
                      <a:pt x="357" y="85"/>
                    </a:lnTo>
                    <a:lnTo>
                      <a:pt x="357" y="87"/>
                    </a:lnTo>
                    <a:lnTo>
                      <a:pt x="360" y="87"/>
                    </a:lnTo>
                    <a:lnTo>
                      <a:pt x="362" y="90"/>
                    </a:lnTo>
                    <a:lnTo>
                      <a:pt x="366" y="90"/>
                    </a:lnTo>
                    <a:lnTo>
                      <a:pt x="366" y="92"/>
                    </a:lnTo>
                    <a:lnTo>
                      <a:pt x="369" y="92"/>
                    </a:lnTo>
                    <a:lnTo>
                      <a:pt x="371" y="95"/>
                    </a:lnTo>
                    <a:lnTo>
                      <a:pt x="374" y="95"/>
                    </a:lnTo>
                    <a:lnTo>
                      <a:pt x="374" y="96"/>
                    </a:lnTo>
                    <a:lnTo>
                      <a:pt x="378" y="96"/>
                    </a:lnTo>
                    <a:lnTo>
                      <a:pt x="378" y="98"/>
                    </a:lnTo>
                    <a:lnTo>
                      <a:pt x="381" y="98"/>
                    </a:lnTo>
                    <a:lnTo>
                      <a:pt x="383" y="101"/>
                    </a:lnTo>
                    <a:lnTo>
                      <a:pt x="386" y="101"/>
                    </a:lnTo>
                    <a:lnTo>
                      <a:pt x="386" y="103"/>
                    </a:lnTo>
                    <a:lnTo>
                      <a:pt x="389" y="103"/>
                    </a:lnTo>
                    <a:lnTo>
                      <a:pt x="389" y="104"/>
                    </a:lnTo>
                    <a:lnTo>
                      <a:pt x="393" y="104"/>
                    </a:lnTo>
                    <a:lnTo>
                      <a:pt x="393" y="314"/>
                    </a:lnTo>
                    <a:lnTo>
                      <a:pt x="383" y="319"/>
                    </a:lnTo>
                    <a:lnTo>
                      <a:pt x="383" y="320"/>
                    </a:lnTo>
                    <a:lnTo>
                      <a:pt x="376" y="322"/>
                    </a:lnTo>
                    <a:lnTo>
                      <a:pt x="376" y="323"/>
                    </a:lnTo>
                    <a:lnTo>
                      <a:pt x="372" y="323"/>
                    </a:lnTo>
                    <a:lnTo>
                      <a:pt x="372" y="325"/>
                    </a:lnTo>
                    <a:lnTo>
                      <a:pt x="362" y="330"/>
                    </a:lnTo>
                    <a:lnTo>
                      <a:pt x="362" y="331"/>
                    </a:lnTo>
                    <a:lnTo>
                      <a:pt x="355" y="333"/>
                    </a:lnTo>
                    <a:lnTo>
                      <a:pt x="355" y="335"/>
                    </a:lnTo>
                    <a:lnTo>
                      <a:pt x="352" y="335"/>
                    </a:lnTo>
                    <a:lnTo>
                      <a:pt x="352" y="336"/>
                    </a:lnTo>
                    <a:lnTo>
                      <a:pt x="342" y="341"/>
                    </a:lnTo>
                    <a:lnTo>
                      <a:pt x="342" y="342"/>
                    </a:lnTo>
                    <a:lnTo>
                      <a:pt x="335" y="344"/>
                    </a:lnTo>
                    <a:lnTo>
                      <a:pt x="335" y="346"/>
                    </a:lnTo>
                    <a:lnTo>
                      <a:pt x="331" y="346"/>
                    </a:lnTo>
                    <a:lnTo>
                      <a:pt x="331" y="347"/>
                    </a:lnTo>
                    <a:lnTo>
                      <a:pt x="321" y="352"/>
                    </a:lnTo>
                    <a:lnTo>
                      <a:pt x="321" y="353"/>
                    </a:lnTo>
                    <a:lnTo>
                      <a:pt x="314" y="355"/>
                    </a:lnTo>
                    <a:lnTo>
                      <a:pt x="314" y="357"/>
                    </a:lnTo>
                    <a:lnTo>
                      <a:pt x="311" y="357"/>
                    </a:lnTo>
                    <a:lnTo>
                      <a:pt x="311" y="358"/>
                    </a:lnTo>
                    <a:lnTo>
                      <a:pt x="301" y="363"/>
                    </a:lnTo>
                    <a:lnTo>
                      <a:pt x="301" y="364"/>
                    </a:lnTo>
                    <a:lnTo>
                      <a:pt x="294" y="366"/>
                    </a:lnTo>
                    <a:lnTo>
                      <a:pt x="294" y="368"/>
                    </a:lnTo>
                    <a:lnTo>
                      <a:pt x="290" y="368"/>
                    </a:lnTo>
                    <a:lnTo>
                      <a:pt x="290" y="369"/>
                    </a:lnTo>
                    <a:lnTo>
                      <a:pt x="280" y="374"/>
                    </a:lnTo>
                    <a:lnTo>
                      <a:pt x="280" y="376"/>
                    </a:lnTo>
                    <a:lnTo>
                      <a:pt x="273" y="377"/>
                    </a:lnTo>
                    <a:lnTo>
                      <a:pt x="273" y="379"/>
                    </a:lnTo>
                    <a:lnTo>
                      <a:pt x="270" y="379"/>
                    </a:lnTo>
                    <a:lnTo>
                      <a:pt x="270" y="380"/>
                    </a:lnTo>
                    <a:lnTo>
                      <a:pt x="260" y="385"/>
                    </a:lnTo>
                    <a:lnTo>
                      <a:pt x="260" y="387"/>
                    </a:lnTo>
                    <a:lnTo>
                      <a:pt x="253" y="388"/>
                    </a:lnTo>
                    <a:lnTo>
                      <a:pt x="253" y="390"/>
                    </a:lnTo>
                    <a:lnTo>
                      <a:pt x="249" y="390"/>
                    </a:lnTo>
                    <a:lnTo>
                      <a:pt x="249" y="391"/>
                    </a:lnTo>
                    <a:lnTo>
                      <a:pt x="239" y="396"/>
                    </a:lnTo>
                    <a:lnTo>
                      <a:pt x="239" y="398"/>
                    </a:lnTo>
                    <a:lnTo>
                      <a:pt x="232" y="399"/>
                    </a:lnTo>
                    <a:lnTo>
                      <a:pt x="232" y="401"/>
                    </a:lnTo>
                    <a:lnTo>
                      <a:pt x="229" y="401"/>
                    </a:lnTo>
                    <a:lnTo>
                      <a:pt x="229" y="402"/>
                    </a:lnTo>
                    <a:lnTo>
                      <a:pt x="219" y="407"/>
                    </a:lnTo>
                    <a:lnTo>
                      <a:pt x="219" y="409"/>
                    </a:lnTo>
                    <a:lnTo>
                      <a:pt x="212" y="410"/>
                    </a:lnTo>
                    <a:lnTo>
                      <a:pt x="212" y="412"/>
                    </a:lnTo>
                    <a:lnTo>
                      <a:pt x="208" y="412"/>
                    </a:lnTo>
                    <a:lnTo>
                      <a:pt x="208" y="413"/>
                    </a:lnTo>
                    <a:lnTo>
                      <a:pt x="198" y="418"/>
                    </a:lnTo>
                    <a:lnTo>
                      <a:pt x="195" y="418"/>
                    </a:lnTo>
                    <a:lnTo>
                      <a:pt x="195" y="417"/>
                    </a:lnTo>
                    <a:lnTo>
                      <a:pt x="191" y="417"/>
                    </a:lnTo>
                    <a:lnTo>
                      <a:pt x="191" y="415"/>
                    </a:lnTo>
                    <a:lnTo>
                      <a:pt x="188" y="415"/>
                    </a:lnTo>
                    <a:lnTo>
                      <a:pt x="186" y="412"/>
                    </a:lnTo>
                    <a:lnTo>
                      <a:pt x="183" y="412"/>
                    </a:lnTo>
                    <a:lnTo>
                      <a:pt x="183" y="410"/>
                    </a:lnTo>
                    <a:lnTo>
                      <a:pt x="179" y="410"/>
                    </a:lnTo>
                    <a:lnTo>
                      <a:pt x="179" y="409"/>
                    </a:lnTo>
                    <a:lnTo>
                      <a:pt x="176" y="409"/>
                    </a:lnTo>
                    <a:lnTo>
                      <a:pt x="174" y="406"/>
                    </a:lnTo>
                    <a:lnTo>
                      <a:pt x="171" y="406"/>
                    </a:lnTo>
                    <a:lnTo>
                      <a:pt x="171" y="404"/>
                    </a:lnTo>
                    <a:lnTo>
                      <a:pt x="167" y="404"/>
                    </a:lnTo>
                    <a:lnTo>
                      <a:pt x="167" y="402"/>
                    </a:lnTo>
                    <a:lnTo>
                      <a:pt x="164" y="402"/>
                    </a:lnTo>
                    <a:lnTo>
                      <a:pt x="162" y="399"/>
                    </a:lnTo>
                    <a:lnTo>
                      <a:pt x="159" y="399"/>
                    </a:lnTo>
                    <a:lnTo>
                      <a:pt x="159" y="398"/>
                    </a:lnTo>
                    <a:lnTo>
                      <a:pt x="155" y="398"/>
                    </a:lnTo>
                    <a:lnTo>
                      <a:pt x="154" y="394"/>
                    </a:lnTo>
                    <a:lnTo>
                      <a:pt x="150" y="394"/>
                    </a:lnTo>
                    <a:lnTo>
                      <a:pt x="150" y="393"/>
                    </a:lnTo>
                    <a:lnTo>
                      <a:pt x="147" y="393"/>
                    </a:lnTo>
                    <a:lnTo>
                      <a:pt x="147" y="391"/>
                    </a:lnTo>
                    <a:lnTo>
                      <a:pt x="143" y="391"/>
                    </a:lnTo>
                    <a:lnTo>
                      <a:pt x="142" y="388"/>
                    </a:lnTo>
                    <a:lnTo>
                      <a:pt x="138" y="388"/>
                    </a:lnTo>
                    <a:lnTo>
                      <a:pt x="138" y="387"/>
                    </a:lnTo>
                    <a:lnTo>
                      <a:pt x="135" y="387"/>
                    </a:lnTo>
                    <a:lnTo>
                      <a:pt x="135" y="385"/>
                    </a:lnTo>
                    <a:lnTo>
                      <a:pt x="131" y="385"/>
                    </a:lnTo>
                    <a:lnTo>
                      <a:pt x="130" y="382"/>
                    </a:lnTo>
                    <a:lnTo>
                      <a:pt x="126" y="382"/>
                    </a:lnTo>
                    <a:lnTo>
                      <a:pt x="126" y="380"/>
                    </a:lnTo>
                    <a:lnTo>
                      <a:pt x="123" y="380"/>
                    </a:lnTo>
                    <a:lnTo>
                      <a:pt x="123" y="379"/>
                    </a:lnTo>
                    <a:lnTo>
                      <a:pt x="119" y="379"/>
                    </a:lnTo>
                    <a:lnTo>
                      <a:pt x="118" y="376"/>
                    </a:lnTo>
                    <a:lnTo>
                      <a:pt x="114" y="376"/>
                    </a:lnTo>
                    <a:lnTo>
                      <a:pt x="114" y="374"/>
                    </a:lnTo>
                    <a:lnTo>
                      <a:pt x="111" y="374"/>
                    </a:lnTo>
                    <a:lnTo>
                      <a:pt x="109" y="371"/>
                    </a:lnTo>
                    <a:lnTo>
                      <a:pt x="106" y="371"/>
                    </a:lnTo>
                    <a:lnTo>
                      <a:pt x="106" y="369"/>
                    </a:lnTo>
                    <a:lnTo>
                      <a:pt x="102" y="369"/>
                    </a:lnTo>
                    <a:lnTo>
                      <a:pt x="102" y="368"/>
                    </a:lnTo>
                    <a:lnTo>
                      <a:pt x="99" y="368"/>
                    </a:lnTo>
                    <a:lnTo>
                      <a:pt x="97" y="364"/>
                    </a:lnTo>
                    <a:lnTo>
                      <a:pt x="94" y="364"/>
                    </a:lnTo>
                    <a:lnTo>
                      <a:pt x="94" y="363"/>
                    </a:lnTo>
                    <a:lnTo>
                      <a:pt x="90" y="363"/>
                    </a:lnTo>
                    <a:lnTo>
                      <a:pt x="90" y="361"/>
                    </a:lnTo>
                    <a:lnTo>
                      <a:pt x="87" y="361"/>
                    </a:lnTo>
                    <a:lnTo>
                      <a:pt x="85" y="358"/>
                    </a:lnTo>
                    <a:lnTo>
                      <a:pt x="82" y="358"/>
                    </a:lnTo>
                    <a:lnTo>
                      <a:pt x="82" y="357"/>
                    </a:lnTo>
                    <a:lnTo>
                      <a:pt x="78" y="357"/>
                    </a:lnTo>
                    <a:lnTo>
                      <a:pt x="77" y="353"/>
                    </a:lnTo>
                    <a:lnTo>
                      <a:pt x="73" y="353"/>
                    </a:lnTo>
                    <a:lnTo>
                      <a:pt x="73" y="352"/>
                    </a:lnTo>
                    <a:lnTo>
                      <a:pt x="70" y="352"/>
                    </a:lnTo>
                    <a:lnTo>
                      <a:pt x="70" y="350"/>
                    </a:lnTo>
                    <a:lnTo>
                      <a:pt x="67" y="350"/>
                    </a:lnTo>
                    <a:lnTo>
                      <a:pt x="65" y="347"/>
                    </a:lnTo>
                    <a:lnTo>
                      <a:pt x="61" y="347"/>
                    </a:lnTo>
                    <a:lnTo>
                      <a:pt x="61" y="346"/>
                    </a:lnTo>
                    <a:lnTo>
                      <a:pt x="58" y="346"/>
                    </a:lnTo>
                    <a:lnTo>
                      <a:pt x="58" y="344"/>
                    </a:lnTo>
                    <a:lnTo>
                      <a:pt x="55" y="344"/>
                    </a:lnTo>
                    <a:lnTo>
                      <a:pt x="53" y="341"/>
                    </a:lnTo>
                    <a:lnTo>
                      <a:pt x="49" y="341"/>
                    </a:lnTo>
                    <a:lnTo>
                      <a:pt x="49" y="339"/>
                    </a:lnTo>
                    <a:lnTo>
                      <a:pt x="46" y="339"/>
                    </a:lnTo>
                    <a:lnTo>
                      <a:pt x="46" y="338"/>
                    </a:lnTo>
                    <a:lnTo>
                      <a:pt x="43" y="338"/>
                    </a:lnTo>
                    <a:lnTo>
                      <a:pt x="41" y="335"/>
                    </a:lnTo>
                    <a:lnTo>
                      <a:pt x="37" y="335"/>
                    </a:lnTo>
                    <a:lnTo>
                      <a:pt x="37" y="333"/>
                    </a:lnTo>
                    <a:lnTo>
                      <a:pt x="34" y="333"/>
                    </a:lnTo>
                    <a:lnTo>
                      <a:pt x="32" y="330"/>
                    </a:lnTo>
                    <a:lnTo>
                      <a:pt x="29" y="330"/>
                    </a:lnTo>
                    <a:lnTo>
                      <a:pt x="29" y="328"/>
                    </a:lnTo>
                    <a:lnTo>
                      <a:pt x="26" y="328"/>
                    </a:lnTo>
                    <a:lnTo>
                      <a:pt x="26" y="327"/>
                    </a:lnTo>
                    <a:lnTo>
                      <a:pt x="22" y="327"/>
                    </a:lnTo>
                    <a:lnTo>
                      <a:pt x="20" y="323"/>
                    </a:lnTo>
                    <a:lnTo>
                      <a:pt x="17" y="323"/>
                    </a:lnTo>
                    <a:lnTo>
                      <a:pt x="17" y="322"/>
                    </a:lnTo>
                    <a:lnTo>
                      <a:pt x="14" y="322"/>
                    </a:lnTo>
                    <a:lnTo>
                      <a:pt x="14" y="320"/>
                    </a:lnTo>
                    <a:lnTo>
                      <a:pt x="10" y="320"/>
                    </a:lnTo>
                    <a:lnTo>
                      <a:pt x="8" y="317"/>
                    </a:lnTo>
                    <a:lnTo>
                      <a:pt x="5" y="317"/>
                    </a:lnTo>
                    <a:lnTo>
                      <a:pt x="5" y="316"/>
                    </a:lnTo>
                    <a:lnTo>
                      <a:pt x="2" y="316"/>
                    </a:lnTo>
                    <a:lnTo>
                      <a:pt x="2" y="314"/>
                    </a:lnTo>
                    <a:lnTo>
                      <a:pt x="0" y="314"/>
                    </a:lnTo>
                    <a:lnTo>
                      <a:pt x="0" y="104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096" name="Freeform 1096"/>
              <p:cNvSpPr>
                <a:spLocks/>
              </p:cNvSpPr>
              <p:nvPr/>
            </p:nvSpPr>
            <p:spPr bwMode="auto">
              <a:xfrm>
                <a:off x="2047" y="2603"/>
                <a:ext cx="102" cy="94"/>
              </a:xfrm>
              <a:custGeom>
                <a:avLst/>
                <a:gdLst>
                  <a:gd name="T0" fmla="*/ 101 w 102"/>
                  <a:gd name="T1" fmla="*/ 0 h 94"/>
                  <a:gd name="T2" fmla="*/ 101 w 102"/>
                  <a:gd name="T3" fmla="*/ 1 h 94"/>
                  <a:gd name="T4" fmla="*/ 87 w 102"/>
                  <a:gd name="T5" fmla="*/ 7 h 94"/>
                  <a:gd name="T6" fmla="*/ 87 w 102"/>
                  <a:gd name="T7" fmla="*/ 9 h 94"/>
                  <a:gd name="T8" fmla="*/ 84 w 102"/>
                  <a:gd name="T9" fmla="*/ 9 h 94"/>
                  <a:gd name="T10" fmla="*/ 84 w 102"/>
                  <a:gd name="T11" fmla="*/ 11 h 94"/>
                  <a:gd name="T12" fmla="*/ 0 w 102"/>
                  <a:gd name="T13" fmla="*/ 86 h 94"/>
                  <a:gd name="T14" fmla="*/ 0 w 102"/>
                  <a:gd name="T15" fmla="*/ 94 h 94"/>
                  <a:gd name="T16" fmla="*/ 102 w 102"/>
                  <a:gd name="T17" fmla="*/ 0 h 94"/>
                  <a:gd name="T18" fmla="*/ 101 w 102"/>
                  <a:gd name="T19" fmla="*/ 0 h 94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02"/>
                  <a:gd name="T31" fmla="*/ 0 h 94"/>
                  <a:gd name="T32" fmla="*/ 102 w 102"/>
                  <a:gd name="T33" fmla="*/ 94 h 94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02" h="94">
                    <a:moveTo>
                      <a:pt x="101" y="0"/>
                    </a:moveTo>
                    <a:lnTo>
                      <a:pt x="101" y="1"/>
                    </a:lnTo>
                    <a:lnTo>
                      <a:pt x="87" y="7"/>
                    </a:lnTo>
                    <a:lnTo>
                      <a:pt x="87" y="9"/>
                    </a:lnTo>
                    <a:lnTo>
                      <a:pt x="84" y="9"/>
                    </a:lnTo>
                    <a:lnTo>
                      <a:pt x="84" y="11"/>
                    </a:lnTo>
                    <a:lnTo>
                      <a:pt x="0" y="86"/>
                    </a:lnTo>
                    <a:lnTo>
                      <a:pt x="0" y="94"/>
                    </a:lnTo>
                    <a:lnTo>
                      <a:pt x="102" y="0"/>
                    </a:lnTo>
                    <a:lnTo>
                      <a:pt x="101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097" name="Freeform 1097"/>
              <p:cNvSpPr>
                <a:spLocks/>
              </p:cNvSpPr>
              <p:nvPr/>
            </p:nvSpPr>
            <p:spPr bwMode="auto">
              <a:xfrm>
                <a:off x="2047" y="2554"/>
                <a:ext cx="205" cy="191"/>
              </a:xfrm>
              <a:custGeom>
                <a:avLst/>
                <a:gdLst>
                  <a:gd name="T0" fmla="*/ 198 w 205"/>
                  <a:gd name="T1" fmla="*/ 0 h 191"/>
                  <a:gd name="T2" fmla="*/ 198 w 205"/>
                  <a:gd name="T3" fmla="*/ 1 h 191"/>
                  <a:gd name="T4" fmla="*/ 0 w 205"/>
                  <a:gd name="T5" fmla="*/ 183 h 191"/>
                  <a:gd name="T6" fmla="*/ 0 w 205"/>
                  <a:gd name="T7" fmla="*/ 191 h 191"/>
                  <a:gd name="T8" fmla="*/ 205 w 205"/>
                  <a:gd name="T9" fmla="*/ 1 h 191"/>
                  <a:gd name="T10" fmla="*/ 202 w 205"/>
                  <a:gd name="T11" fmla="*/ 1 h 191"/>
                  <a:gd name="T12" fmla="*/ 202 w 205"/>
                  <a:gd name="T13" fmla="*/ 0 h 191"/>
                  <a:gd name="T14" fmla="*/ 198 w 205"/>
                  <a:gd name="T15" fmla="*/ 0 h 191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05"/>
                  <a:gd name="T25" fmla="*/ 0 h 191"/>
                  <a:gd name="T26" fmla="*/ 205 w 205"/>
                  <a:gd name="T27" fmla="*/ 191 h 191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05" h="191">
                    <a:moveTo>
                      <a:pt x="198" y="0"/>
                    </a:moveTo>
                    <a:lnTo>
                      <a:pt x="198" y="1"/>
                    </a:lnTo>
                    <a:lnTo>
                      <a:pt x="0" y="183"/>
                    </a:lnTo>
                    <a:lnTo>
                      <a:pt x="0" y="191"/>
                    </a:lnTo>
                    <a:lnTo>
                      <a:pt x="205" y="1"/>
                    </a:lnTo>
                    <a:lnTo>
                      <a:pt x="202" y="1"/>
                    </a:lnTo>
                    <a:lnTo>
                      <a:pt x="202" y="0"/>
                    </a:lnTo>
                    <a:lnTo>
                      <a:pt x="198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098" name="Freeform 1098"/>
              <p:cNvSpPr>
                <a:spLocks/>
              </p:cNvSpPr>
              <p:nvPr/>
            </p:nvSpPr>
            <p:spPr bwMode="auto">
              <a:xfrm>
                <a:off x="2047" y="2571"/>
                <a:ext cx="236" cy="219"/>
              </a:xfrm>
              <a:custGeom>
                <a:avLst/>
                <a:gdLst>
                  <a:gd name="T0" fmla="*/ 229 w 236"/>
                  <a:gd name="T1" fmla="*/ 0 h 219"/>
                  <a:gd name="T2" fmla="*/ 229 w 236"/>
                  <a:gd name="T3" fmla="*/ 2 h 219"/>
                  <a:gd name="T4" fmla="*/ 0 w 236"/>
                  <a:gd name="T5" fmla="*/ 211 h 219"/>
                  <a:gd name="T6" fmla="*/ 0 w 236"/>
                  <a:gd name="T7" fmla="*/ 219 h 219"/>
                  <a:gd name="T8" fmla="*/ 236 w 236"/>
                  <a:gd name="T9" fmla="*/ 3 h 219"/>
                  <a:gd name="T10" fmla="*/ 234 w 236"/>
                  <a:gd name="T11" fmla="*/ 0 h 219"/>
                  <a:gd name="T12" fmla="*/ 229 w 236"/>
                  <a:gd name="T13" fmla="*/ 0 h 21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36"/>
                  <a:gd name="T22" fmla="*/ 0 h 219"/>
                  <a:gd name="T23" fmla="*/ 236 w 236"/>
                  <a:gd name="T24" fmla="*/ 219 h 219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36" h="219">
                    <a:moveTo>
                      <a:pt x="229" y="0"/>
                    </a:moveTo>
                    <a:lnTo>
                      <a:pt x="229" y="2"/>
                    </a:lnTo>
                    <a:lnTo>
                      <a:pt x="0" y="211"/>
                    </a:lnTo>
                    <a:lnTo>
                      <a:pt x="0" y="219"/>
                    </a:lnTo>
                    <a:lnTo>
                      <a:pt x="236" y="3"/>
                    </a:lnTo>
                    <a:lnTo>
                      <a:pt x="234" y="0"/>
                    </a:lnTo>
                    <a:lnTo>
                      <a:pt x="229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099" name="Freeform 1099"/>
              <p:cNvSpPr>
                <a:spLocks/>
              </p:cNvSpPr>
              <p:nvPr/>
            </p:nvSpPr>
            <p:spPr bwMode="auto">
              <a:xfrm>
                <a:off x="2047" y="2588"/>
                <a:ext cx="268" cy="250"/>
              </a:xfrm>
              <a:custGeom>
                <a:avLst/>
                <a:gdLst>
                  <a:gd name="T0" fmla="*/ 261 w 268"/>
                  <a:gd name="T1" fmla="*/ 0 h 250"/>
                  <a:gd name="T2" fmla="*/ 261 w 268"/>
                  <a:gd name="T3" fmla="*/ 2 h 250"/>
                  <a:gd name="T4" fmla="*/ 0 w 268"/>
                  <a:gd name="T5" fmla="*/ 242 h 250"/>
                  <a:gd name="T6" fmla="*/ 0 w 268"/>
                  <a:gd name="T7" fmla="*/ 250 h 250"/>
                  <a:gd name="T8" fmla="*/ 268 w 268"/>
                  <a:gd name="T9" fmla="*/ 4 h 250"/>
                  <a:gd name="T10" fmla="*/ 266 w 268"/>
                  <a:gd name="T11" fmla="*/ 0 h 250"/>
                  <a:gd name="T12" fmla="*/ 261 w 268"/>
                  <a:gd name="T13" fmla="*/ 0 h 25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68"/>
                  <a:gd name="T22" fmla="*/ 0 h 250"/>
                  <a:gd name="T23" fmla="*/ 268 w 268"/>
                  <a:gd name="T24" fmla="*/ 250 h 250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68" h="250">
                    <a:moveTo>
                      <a:pt x="261" y="0"/>
                    </a:moveTo>
                    <a:lnTo>
                      <a:pt x="261" y="2"/>
                    </a:lnTo>
                    <a:lnTo>
                      <a:pt x="0" y="242"/>
                    </a:lnTo>
                    <a:lnTo>
                      <a:pt x="0" y="250"/>
                    </a:lnTo>
                    <a:lnTo>
                      <a:pt x="268" y="4"/>
                    </a:lnTo>
                    <a:lnTo>
                      <a:pt x="266" y="0"/>
                    </a:lnTo>
                    <a:lnTo>
                      <a:pt x="261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100" name="Freeform 1100"/>
              <p:cNvSpPr>
                <a:spLocks/>
              </p:cNvSpPr>
              <p:nvPr/>
            </p:nvSpPr>
            <p:spPr bwMode="auto">
              <a:xfrm>
                <a:off x="2055" y="2606"/>
                <a:ext cx="293" cy="266"/>
              </a:xfrm>
              <a:custGeom>
                <a:avLst/>
                <a:gdLst>
                  <a:gd name="T0" fmla="*/ 286 w 293"/>
                  <a:gd name="T1" fmla="*/ 0 h 266"/>
                  <a:gd name="T2" fmla="*/ 286 w 293"/>
                  <a:gd name="T3" fmla="*/ 1 h 266"/>
                  <a:gd name="T4" fmla="*/ 0 w 293"/>
                  <a:gd name="T5" fmla="*/ 263 h 266"/>
                  <a:gd name="T6" fmla="*/ 2 w 293"/>
                  <a:gd name="T7" fmla="*/ 266 h 266"/>
                  <a:gd name="T8" fmla="*/ 7 w 293"/>
                  <a:gd name="T9" fmla="*/ 266 h 266"/>
                  <a:gd name="T10" fmla="*/ 7 w 293"/>
                  <a:gd name="T11" fmla="*/ 265 h 266"/>
                  <a:gd name="T12" fmla="*/ 293 w 293"/>
                  <a:gd name="T13" fmla="*/ 3 h 266"/>
                  <a:gd name="T14" fmla="*/ 291 w 293"/>
                  <a:gd name="T15" fmla="*/ 0 h 266"/>
                  <a:gd name="T16" fmla="*/ 286 w 293"/>
                  <a:gd name="T17" fmla="*/ 0 h 26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3"/>
                  <a:gd name="T28" fmla="*/ 0 h 266"/>
                  <a:gd name="T29" fmla="*/ 293 w 293"/>
                  <a:gd name="T30" fmla="*/ 266 h 26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3" h="266">
                    <a:moveTo>
                      <a:pt x="286" y="0"/>
                    </a:moveTo>
                    <a:lnTo>
                      <a:pt x="286" y="1"/>
                    </a:lnTo>
                    <a:lnTo>
                      <a:pt x="0" y="263"/>
                    </a:lnTo>
                    <a:lnTo>
                      <a:pt x="2" y="266"/>
                    </a:lnTo>
                    <a:lnTo>
                      <a:pt x="7" y="266"/>
                    </a:lnTo>
                    <a:lnTo>
                      <a:pt x="7" y="265"/>
                    </a:lnTo>
                    <a:lnTo>
                      <a:pt x="293" y="3"/>
                    </a:lnTo>
                    <a:lnTo>
                      <a:pt x="291" y="0"/>
                    </a:lnTo>
                    <a:lnTo>
                      <a:pt x="286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101" name="Freeform 1101"/>
              <p:cNvSpPr>
                <a:spLocks/>
              </p:cNvSpPr>
              <p:nvPr/>
            </p:nvSpPr>
            <p:spPr bwMode="auto">
              <a:xfrm>
                <a:off x="2088" y="2623"/>
                <a:ext cx="292" cy="267"/>
              </a:xfrm>
              <a:custGeom>
                <a:avLst/>
                <a:gdLst>
                  <a:gd name="T0" fmla="*/ 0 w 292"/>
                  <a:gd name="T1" fmla="*/ 264 h 267"/>
                  <a:gd name="T2" fmla="*/ 287 w 292"/>
                  <a:gd name="T3" fmla="*/ 0 h 267"/>
                  <a:gd name="T4" fmla="*/ 292 w 292"/>
                  <a:gd name="T5" fmla="*/ 2 h 267"/>
                  <a:gd name="T6" fmla="*/ 292 w 292"/>
                  <a:gd name="T7" fmla="*/ 3 h 267"/>
                  <a:gd name="T8" fmla="*/ 5 w 292"/>
                  <a:gd name="T9" fmla="*/ 267 h 267"/>
                  <a:gd name="T10" fmla="*/ 2 w 292"/>
                  <a:gd name="T11" fmla="*/ 267 h 267"/>
                  <a:gd name="T12" fmla="*/ 2 w 292"/>
                  <a:gd name="T13" fmla="*/ 265 h 267"/>
                  <a:gd name="T14" fmla="*/ 0 w 292"/>
                  <a:gd name="T15" fmla="*/ 265 h 267"/>
                  <a:gd name="T16" fmla="*/ 0 w 292"/>
                  <a:gd name="T17" fmla="*/ 264 h 267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2"/>
                  <a:gd name="T28" fmla="*/ 0 h 267"/>
                  <a:gd name="T29" fmla="*/ 292 w 292"/>
                  <a:gd name="T30" fmla="*/ 267 h 267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2" h="267">
                    <a:moveTo>
                      <a:pt x="0" y="264"/>
                    </a:moveTo>
                    <a:lnTo>
                      <a:pt x="287" y="0"/>
                    </a:lnTo>
                    <a:lnTo>
                      <a:pt x="292" y="2"/>
                    </a:lnTo>
                    <a:lnTo>
                      <a:pt x="292" y="3"/>
                    </a:lnTo>
                    <a:lnTo>
                      <a:pt x="5" y="267"/>
                    </a:lnTo>
                    <a:lnTo>
                      <a:pt x="2" y="267"/>
                    </a:lnTo>
                    <a:lnTo>
                      <a:pt x="2" y="265"/>
                    </a:lnTo>
                    <a:lnTo>
                      <a:pt x="0" y="265"/>
                    </a:lnTo>
                    <a:lnTo>
                      <a:pt x="0" y="26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102" name="Freeform 1102"/>
              <p:cNvSpPr>
                <a:spLocks/>
              </p:cNvSpPr>
              <p:nvPr/>
            </p:nvSpPr>
            <p:spPr bwMode="auto">
              <a:xfrm>
                <a:off x="2120" y="2639"/>
                <a:ext cx="291" cy="268"/>
              </a:xfrm>
              <a:custGeom>
                <a:avLst/>
                <a:gdLst>
                  <a:gd name="T0" fmla="*/ 286 w 291"/>
                  <a:gd name="T1" fmla="*/ 0 h 268"/>
                  <a:gd name="T2" fmla="*/ 286 w 291"/>
                  <a:gd name="T3" fmla="*/ 1 h 268"/>
                  <a:gd name="T4" fmla="*/ 0 w 291"/>
                  <a:gd name="T5" fmla="*/ 263 h 268"/>
                  <a:gd name="T6" fmla="*/ 0 w 291"/>
                  <a:gd name="T7" fmla="*/ 266 h 268"/>
                  <a:gd name="T8" fmla="*/ 4 w 291"/>
                  <a:gd name="T9" fmla="*/ 266 h 268"/>
                  <a:gd name="T10" fmla="*/ 4 w 291"/>
                  <a:gd name="T11" fmla="*/ 268 h 268"/>
                  <a:gd name="T12" fmla="*/ 291 w 291"/>
                  <a:gd name="T13" fmla="*/ 5 h 268"/>
                  <a:gd name="T14" fmla="*/ 287 w 291"/>
                  <a:gd name="T15" fmla="*/ 0 h 268"/>
                  <a:gd name="T16" fmla="*/ 286 w 291"/>
                  <a:gd name="T17" fmla="*/ 0 h 26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1"/>
                  <a:gd name="T28" fmla="*/ 0 h 268"/>
                  <a:gd name="T29" fmla="*/ 291 w 291"/>
                  <a:gd name="T30" fmla="*/ 268 h 26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1" h="268">
                    <a:moveTo>
                      <a:pt x="286" y="0"/>
                    </a:moveTo>
                    <a:lnTo>
                      <a:pt x="286" y="1"/>
                    </a:lnTo>
                    <a:lnTo>
                      <a:pt x="0" y="263"/>
                    </a:lnTo>
                    <a:lnTo>
                      <a:pt x="0" y="266"/>
                    </a:lnTo>
                    <a:lnTo>
                      <a:pt x="4" y="266"/>
                    </a:lnTo>
                    <a:lnTo>
                      <a:pt x="4" y="268"/>
                    </a:lnTo>
                    <a:lnTo>
                      <a:pt x="291" y="5"/>
                    </a:lnTo>
                    <a:lnTo>
                      <a:pt x="287" y="0"/>
                    </a:lnTo>
                    <a:lnTo>
                      <a:pt x="286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103" name="Freeform 1103"/>
              <p:cNvSpPr>
                <a:spLocks/>
              </p:cNvSpPr>
              <p:nvPr/>
            </p:nvSpPr>
            <p:spPr bwMode="auto">
              <a:xfrm>
                <a:off x="2153" y="2656"/>
                <a:ext cx="287" cy="268"/>
              </a:xfrm>
              <a:custGeom>
                <a:avLst/>
                <a:gdLst>
                  <a:gd name="T0" fmla="*/ 285 w 287"/>
                  <a:gd name="T1" fmla="*/ 0 h 268"/>
                  <a:gd name="T2" fmla="*/ 285 w 287"/>
                  <a:gd name="T3" fmla="*/ 2 h 268"/>
                  <a:gd name="T4" fmla="*/ 0 w 287"/>
                  <a:gd name="T5" fmla="*/ 264 h 268"/>
                  <a:gd name="T6" fmla="*/ 0 w 287"/>
                  <a:gd name="T7" fmla="*/ 267 h 268"/>
                  <a:gd name="T8" fmla="*/ 3 w 287"/>
                  <a:gd name="T9" fmla="*/ 267 h 268"/>
                  <a:gd name="T10" fmla="*/ 3 w 287"/>
                  <a:gd name="T11" fmla="*/ 268 h 268"/>
                  <a:gd name="T12" fmla="*/ 287 w 287"/>
                  <a:gd name="T13" fmla="*/ 8 h 268"/>
                  <a:gd name="T14" fmla="*/ 287 w 287"/>
                  <a:gd name="T15" fmla="*/ 0 h 268"/>
                  <a:gd name="T16" fmla="*/ 285 w 287"/>
                  <a:gd name="T17" fmla="*/ 0 h 26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87"/>
                  <a:gd name="T28" fmla="*/ 0 h 268"/>
                  <a:gd name="T29" fmla="*/ 287 w 287"/>
                  <a:gd name="T30" fmla="*/ 268 h 26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87" h="268">
                    <a:moveTo>
                      <a:pt x="285" y="0"/>
                    </a:moveTo>
                    <a:lnTo>
                      <a:pt x="285" y="2"/>
                    </a:lnTo>
                    <a:lnTo>
                      <a:pt x="0" y="264"/>
                    </a:lnTo>
                    <a:lnTo>
                      <a:pt x="0" y="267"/>
                    </a:lnTo>
                    <a:lnTo>
                      <a:pt x="3" y="267"/>
                    </a:lnTo>
                    <a:lnTo>
                      <a:pt x="3" y="268"/>
                    </a:lnTo>
                    <a:lnTo>
                      <a:pt x="287" y="8"/>
                    </a:lnTo>
                    <a:lnTo>
                      <a:pt x="287" y="0"/>
                    </a:lnTo>
                    <a:lnTo>
                      <a:pt x="285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104" name="Freeform 1104"/>
              <p:cNvSpPr>
                <a:spLocks/>
              </p:cNvSpPr>
              <p:nvPr/>
            </p:nvSpPr>
            <p:spPr bwMode="auto">
              <a:xfrm>
                <a:off x="2185" y="2704"/>
                <a:ext cx="255" cy="238"/>
              </a:xfrm>
              <a:custGeom>
                <a:avLst/>
                <a:gdLst>
                  <a:gd name="T0" fmla="*/ 253 w 255"/>
                  <a:gd name="T1" fmla="*/ 0 h 238"/>
                  <a:gd name="T2" fmla="*/ 253 w 255"/>
                  <a:gd name="T3" fmla="*/ 1 h 238"/>
                  <a:gd name="T4" fmla="*/ 0 w 255"/>
                  <a:gd name="T5" fmla="*/ 233 h 238"/>
                  <a:gd name="T6" fmla="*/ 0 w 255"/>
                  <a:gd name="T7" fmla="*/ 236 h 238"/>
                  <a:gd name="T8" fmla="*/ 4 w 255"/>
                  <a:gd name="T9" fmla="*/ 236 h 238"/>
                  <a:gd name="T10" fmla="*/ 4 w 255"/>
                  <a:gd name="T11" fmla="*/ 238 h 238"/>
                  <a:gd name="T12" fmla="*/ 255 w 255"/>
                  <a:gd name="T13" fmla="*/ 7 h 238"/>
                  <a:gd name="T14" fmla="*/ 255 w 255"/>
                  <a:gd name="T15" fmla="*/ 0 h 238"/>
                  <a:gd name="T16" fmla="*/ 253 w 255"/>
                  <a:gd name="T17" fmla="*/ 0 h 23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55"/>
                  <a:gd name="T28" fmla="*/ 0 h 238"/>
                  <a:gd name="T29" fmla="*/ 255 w 255"/>
                  <a:gd name="T30" fmla="*/ 238 h 23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55" h="238">
                    <a:moveTo>
                      <a:pt x="253" y="0"/>
                    </a:moveTo>
                    <a:lnTo>
                      <a:pt x="253" y="1"/>
                    </a:lnTo>
                    <a:lnTo>
                      <a:pt x="0" y="233"/>
                    </a:lnTo>
                    <a:lnTo>
                      <a:pt x="0" y="236"/>
                    </a:lnTo>
                    <a:lnTo>
                      <a:pt x="4" y="236"/>
                    </a:lnTo>
                    <a:lnTo>
                      <a:pt x="4" y="238"/>
                    </a:lnTo>
                    <a:lnTo>
                      <a:pt x="255" y="7"/>
                    </a:lnTo>
                    <a:lnTo>
                      <a:pt x="255" y="0"/>
                    </a:lnTo>
                    <a:lnTo>
                      <a:pt x="253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105" name="Freeform 1105"/>
              <p:cNvSpPr>
                <a:spLocks/>
              </p:cNvSpPr>
              <p:nvPr/>
            </p:nvSpPr>
            <p:spPr bwMode="auto">
              <a:xfrm>
                <a:off x="2216" y="2749"/>
                <a:ext cx="224" cy="209"/>
              </a:xfrm>
              <a:custGeom>
                <a:avLst/>
                <a:gdLst>
                  <a:gd name="T0" fmla="*/ 222 w 224"/>
                  <a:gd name="T1" fmla="*/ 0 h 209"/>
                  <a:gd name="T2" fmla="*/ 222 w 224"/>
                  <a:gd name="T3" fmla="*/ 2 h 209"/>
                  <a:gd name="T4" fmla="*/ 0 w 224"/>
                  <a:gd name="T5" fmla="*/ 205 h 209"/>
                  <a:gd name="T6" fmla="*/ 2 w 224"/>
                  <a:gd name="T7" fmla="*/ 209 h 209"/>
                  <a:gd name="T8" fmla="*/ 7 w 224"/>
                  <a:gd name="T9" fmla="*/ 209 h 209"/>
                  <a:gd name="T10" fmla="*/ 7 w 224"/>
                  <a:gd name="T11" fmla="*/ 207 h 209"/>
                  <a:gd name="T12" fmla="*/ 224 w 224"/>
                  <a:gd name="T13" fmla="*/ 8 h 209"/>
                  <a:gd name="T14" fmla="*/ 224 w 224"/>
                  <a:gd name="T15" fmla="*/ 0 h 209"/>
                  <a:gd name="T16" fmla="*/ 222 w 224"/>
                  <a:gd name="T17" fmla="*/ 0 h 20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24"/>
                  <a:gd name="T28" fmla="*/ 0 h 209"/>
                  <a:gd name="T29" fmla="*/ 224 w 224"/>
                  <a:gd name="T30" fmla="*/ 209 h 209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24" h="209">
                    <a:moveTo>
                      <a:pt x="222" y="0"/>
                    </a:moveTo>
                    <a:lnTo>
                      <a:pt x="222" y="2"/>
                    </a:lnTo>
                    <a:lnTo>
                      <a:pt x="0" y="205"/>
                    </a:lnTo>
                    <a:lnTo>
                      <a:pt x="2" y="209"/>
                    </a:lnTo>
                    <a:lnTo>
                      <a:pt x="7" y="209"/>
                    </a:lnTo>
                    <a:lnTo>
                      <a:pt x="7" y="207"/>
                    </a:lnTo>
                    <a:lnTo>
                      <a:pt x="224" y="8"/>
                    </a:lnTo>
                    <a:lnTo>
                      <a:pt x="224" y="0"/>
                    </a:lnTo>
                    <a:lnTo>
                      <a:pt x="222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106" name="Freeform 1106"/>
              <p:cNvSpPr>
                <a:spLocks/>
              </p:cNvSpPr>
              <p:nvPr/>
            </p:nvSpPr>
            <p:spPr bwMode="auto">
              <a:xfrm>
                <a:off x="2260" y="2797"/>
                <a:ext cx="180" cy="165"/>
              </a:xfrm>
              <a:custGeom>
                <a:avLst/>
                <a:gdLst>
                  <a:gd name="T0" fmla="*/ 178 w 180"/>
                  <a:gd name="T1" fmla="*/ 0 h 165"/>
                  <a:gd name="T2" fmla="*/ 178 w 180"/>
                  <a:gd name="T3" fmla="*/ 1 h 165"/>
                  <a:gd name="T4" fmla="*/ 0 w 180"/>
                  <a:gd name="T5" fmla="*/ 165 h 165"/>
                  <a:gd name="T6" fmla="*/ 7 w 180"/>
                  <a:gd name="T7" fmla="*/ 162 h 165"/>
                  <a:gd name="T8" fmla="*/ 7 w 180"/>
                  <a:gd name="T9" fmla="*/ 161 h 165"/>
                  <a:gd name="T10" fmla="*/ 14 w 180"/>
                  <a:gd name="T11" fmla="*/ 159 h 165"/>
                  <a:gd name="T12" fmla="*/ 14 w 180"/>
                  <a:gd name="T13" fmla="*/ 157 h 165"/>
                  <a:gd name="T14" fmla="*/ 24 w 180"/>
                  <a:gd name="T15" fmla="*/ 151 h 165"/>
                  <a:gd name="T16" fmla="*/ 24 w 180"/>
                  <a:gd name="T17" fmla="*/ 149 h 165"/>
                  <a:gd name="T18" fmla="*/ 180 w 180"/>
                  <a:gd name="T19" fmla="*/ 7 h 165"/>
                  <a:gd name="T20" fmla="*/ 180 w 180"/>
                  <a:gd name="T21" fmla="*/ 0 h 165"/>
                  <a:gd name="T22" fmla="*/ 178 w 180"/>
                  <a:gd name="T23" fmla="*/ 0 h 165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180"/>
                  <a:gd name="T37" fmla="*/ 0 h 165"/>
                  <a:gd name="T38" fmla="*/ 180 w 180"/>
                  <a:gd name="T39" fmla="*/ 165 h 165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180" h="165">
                    <a:moveTo>
                      <a:pt x="178" y="0"/>
                    </a:moveTo>
                    <a:lnTo>
                      <a:pt x="178" y="1"/>
                    </a:lnTo>
                    <a:lnTo>
                      <a:pt x="0" y="165"/>
                    </a:lnTo>
                    <a:lnTo>
                      <a:pt x="7" y="162"/>
                    </a:lnTo>
                    <a:lnTo>
                      <a:pt x="7" y="161"/>
                    </a:lnTo>
                    <a:lnTo>
                      <a:pt x="14" y="159"/>
                    </a:lnTo>
                    <a:lnTo>
                      <a:pt x="14" y="157"/>
                    </a:lnTo>
                    <a:lnTo>
                      <a:pt x="24" y="151"/>
                    </a:lnTo>
                    <a:lnTo>
                      <a:pt x="24" y="149"/>
                    </a:lnTo>
                    <a:lnTo>
                      <a:pt x="180" y="7"/>
                    </a:lnTo>
                    <a:lnTo>
                      <a:pt x="180" y="0"/>
                    </a:lnTo>
                    <a:lnTo>
                      <a:pt x="178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107" name="Freeform 1107"/>
              <p:cNvSpPr>
                <a:spLocks/>
              </p:cNvSpPr>
              <p:nvPr/>
            </p:nvSpPr>
            <p:spPr bwMode="auto">
              <a:xfrm>
                <a:off x="2384" y="2844"/>
                <a:ext cx="56" cy="52"/>
              </a:xfrm>
              <a:custGeom>
                <a:avLst/>
                <a:gdLst>
                  <a:gd name="T0" fmla="*/ 54 w 56"/>
                  <a:gd name="T1" fmla="*/ 0 h 52"/>
                  <a:gd name="T2" fmla="*/ 54 w 56"/>
                  <a:gd name="T3" fmla="*/ 2 h 52"/>
                  <a:gd name="T4" fmla="*/ 0 w 56"/>
                  <a:gd name="T5" fmla="*/ 52 h 52"/>
                  <a:gd name="T6" fmla="*/ 6 w 56"/>
                  <a:gd name="T7" fmla="*/ 49 h 52"/>
                  <a:gd name="T8" fmla="*/ 6 w 56"/>
                  <a:gd name="T9" fmla="*/ 47 h 52"/>
                  <a:gd name="T10" fmla="*/ 13 w 56"/>
                  <a:gd name="T11" fmla="*/ 46 h 52"/>
                  <a:gd name="T12" fmla="*/ 13 w 56"/>
                  <a:gd name="T13" fmla="*/ 44 h 52"/>
                  <a:gd name="T14" fmla="*/ 23 w 56"/>
                  <a:gd name="T15" fmla="*/ 38 h 52"/>
                  <a:gd name="T16" fmla="*/ 23 w 56"/>
                  <a:gd name="T17" fmla="*/ 36 h 52"/>
                  <a:gd name="T18" fmla="*/ 56 w 56"/>
                  <a:gd name="T19" fmla="*/ 8 h 52"/>
                  <a:gd name="T20" fmla="*/ 56 w 56"/>
                  <a:gd name="T21" fmla="*/ 0 h 52"/>
                  <a:gd name="T22" fmla="*/ 54 w 56"/>
                  <a:gd name="T23" fmla="*/ 0 h 52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56"/>
                  <a:gd name="T37" fmla="*/ 0 h 52"/>
                  <a:gd name="T38" fmla="*/ 56 w 56"/>
                  <a:gd name="T39" fmla="*/ 52 h 52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56" h="52">
                    <a:moveTo>
                      <a:pt x="54" y="0"/>
                    </a:moveTo>
                    <a:lnTo>
                      <a:pt x="54" y="2"/>
                    </a:lnTo>
                    <a:lnTo>
                      <a:pt x="0" y="52"/>
                    </a:lnTo>
                    <a:lnTo>
                      <a:pt x="6" y="49"/>
                    </a:lnTo>
                    <a:lnTo>
                      <a:pt x="6" y="47"/>
                    </a:lnTo>
                    <a:lnTo>
                      <a:pt x="13" y="46"/>
                    </a:lnTo>
                    <a:lnTo>
                      <a:pt x="13" y="44"/>
                    </a:lnTo>
                    <a:lnTo>
                      <a:pt x="23" y="38"/>
                    </a:lnTo>
                    <a:lnTo>
                      <a:pt x="23" y="36"/>
                    </a:lnTo>
                    <a:lnTo>
                      <a:pt x="56" y="8"/>
                    </a:lnTo>
                    <a:lnTo>
                      <a:pt x="56" y="0"/>
                    </a:lnTo>
                    <a:lnTo>
                      <a:pt x="54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108" name="Freeform 1108"/>
              <p:cNvSpPr>
                <a:spLocks/>
              </p:cNvSpPr>
              <p:nvPr/>
            </p:nvSpPr>
            <p:spPr bwMode="auto">
              <a:xfrm>
                <a:off x="2337" y="2603"/>
                <a:ext cx="103" cy="94"/>
              </a:xfrm>
              <a:custGeom>
                <a:avLst/>
                <a:gdLst>
                  <a:gd name="T0" fmla="*/ 0 w 103"/>
                  <a:gd name="T1" fmla="*/ 0 h 94"/>
                  <a:gd name="T2" fmla="*/ 103 w 103"/>
                  <a:gd name="T3" fmla="*/ 94 h 94"/>
                  <a:gd name="T4" fmla="*/ 103 w 103"/>
                  <a:gd name="T5" fmla="*/ 86 h 94"/>
                  <a:gd name="T6" fmla="*/ 101 w 103"/>
                  <a:gd name="T7" fmla="*/ 86 h 94"/>
                  <a:gd name="T8" fmla="*/ 17 w 103"/>
                  <a:gd name="T9" fmla="*/ 7 h 94"/>
                  <a:gd name="T10" fmla="*/ 14 w 103"/>
                  <a:gd name="T11" fmla="*/ 7 h 94"/>
                  <a:gd name="T12" fmla="*/ 14 w 103"/>
                  <a:gd name="T13" fmla="*/ 6 h 94"/>
                  <a:gd name="T14" fmla="*/ 11 w 103"/>
                  <a:gd name="T15" fmla="*/ 6 h 94"/>
                  <a:gd name="T16" fmla="*/ 9 w 103"/>
                  <a:gd name="T17" fmla="*/ 3 h 94"/>
                  <a:gd name="T18" fmla="*/ 5 w 103"/>
                  <a:gd name="T19" fmla="*/ 3 h 94"/>
                  <a:gd name="T20" fmla="*/ 5 w 103"/>
                  <a:gd name="T21" fmla="*/ 1 h 94"/>
                  <a:gd name="T22" fmla="*/ 2 w 103"/>
                  <a:gd name="T23" fmla="*/ 1 h 94"/>
                  <a:gd name="T24" fmla="*/ 2 w 103"/>
                  <a:gd name="T25" fmla="*/ 0 h 94"/>
                  <a:gd name="T26" fmla="*/ 0 w 103"/>
                  <a:gd name="T27" fmla="*/ 0 h 94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103"/>
                  <a:gd name="T43" fmla="*/ 0 h 94"/>
                  <a:gd name="T44" fmla="*/ 103 w 103"/>
                  <a:gd name="T45" fmla="*/ 94 h 94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103" h="94">
                    <a:moveTo>
                      <a:pt x="0" y="0"/>
                    </a:moveTo>
                    <a:lnTo>
                      <a:pt x="103" y="94"/>
                    </a:lnTo>
                    <a:lnTo>
                      <a:pt x="103" y="86"/>
                    </a:lnTo>
                    <a:lnTo>
                      <a:pt x="101" y="86"/>
                    </a:lnTo>
                    <a:lnTo>
                      <a:pt x="17" y="7"/>
                    </a:lnTo>
                    <a:lnTo>
                      <a:pt x="14" y="7"/>
                    </a:lnTo>
                    <a:lnTo>
                      <a:pt x="14" y="6"/>
                    </a:lnTo>
                    <a:lnTo>
                      <a:pt x="11" y="6"/>
                    </a:lnTo>
                    <a:lnTo>
                      <a:pt x="9" y="3"/>
                    </a:lnTo>
                    <a:lnTo>
                      <a:pt x="5" y="3"/>
                    </a:lnTo>
                    <a:lnTo>
                      <a:pt x="5" y="1"/>
                    </a:lnTo>
                    <a:lnTo>
                      <a:pt x="2" y="1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109" name="Freeform 1109"/>
              <p:cNvSpPr>
                <a:spLocks/>
              </p:cNvSpPr>
              <p:nvPr/>
            </p:nvSpPr>
            <p:spPr bwMode="auto">
              <a:xfrm>
                <a:off x="2237" y="2554"/>
                <a:ext cx="203" cy="191"/>
              </a:xfrm>
              <a:custGeom>
                <a:avLst/>
                <a:gdLst>
                  <a:gd name="T0" fmla="*/ 3 w 203"/>
                  <a:gd name="T1" fmla="*/ 0 h 191"/>
                  <a:gd name="T2" fmla="*/ 3 w 203"/>
                  <a:gd name="T3" fmla="*/ 1 h 191"/>
                  <a:gd name="T4" fmla="*/ 0 w 203"/>
                  <a:gd name="T5" fmla="*/ 1 h 191"/>
                  <a:gd name="T6" fmla="*/ 0 w 203"/>
                  <a:gd name="T7" fmla="*/ 4 h 191"/>
                  <a:gd name="T8" fmla="*/ 1 w 203"/>
                  <a:gd name="T9" fmla="*/ 4 h 191"/>
                  <a:gd name="T10" fmla="*/ 203 w 203"/>
                  <a:gd name="T11" fmla="*/ 191 h 191"/>
                  <a:gd name="T12" fmla="*/ 203 w 203"/>
                  <a:gd name="T13" fmla="*/ 183 h 191"/>
                  <a:gd name="T14" fmla="*/ 201 w 203"/>
                  <a:gd name="T15" fmla="*/ 183 h 191"/>
                  <a:gd name="T16" fmla="*/ 5 w 203"/>
                  <a:gd name="T17" fmla="*/ 0 h 191"/>
                  <a:gd name="T18" fmla="*/ 3 w 203"/>
                  <a:gd name="T19" fmla="*/ 0 h 191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03"/>
                  <a:gd name="T31" fmla="*/ 0 h 191"/>
                  <a:gd name="T32" fmla="*/ 203 w 203"/>
                  <a:gd name="T33" fmla="*/ 191 h 191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03" h="191">
                    <a:moveTo>
                      <a:pt x="3" y="0"/>
                    </a:moveTo>
                    <a:lnTo>
                      <a:pt x="3" y="1"/>
                    </a:lnTo>
                    <a:lnTo>
                      <a:pt x="0" y="1"/>
                    </a:lnTo>
                    <a:lnTo>
                      <a:pt x="0" y="4"/>
                    </a:lnTo>
                    <a:lnTo>
                      <a:pt x="1" y="4"/>
                    </a:lnTo>
                    <a:lnTo>
                      <a:pt x="203" y="191"/>
                    </a:lnTo>
                    <a:lnTo>
                      <a:pt x="203" y="183"/>
                    </a:lnTo>
                    <a:lnTo>
                      <a:pt x="201" y="183"/>
                    </a:lnTo>
                    <a:lnTo>
                      <a:pt x="5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110" name="Freeform 1110"/>
              <p:cNvSpPr>
                <a:spLocks/>
              </p:cNvSpPr>
              <p:nvPr/>
            </p:nvSpPr>
            <p:spPr bwMode="auto">
              <a:xfrm>
                <a:off x="2204" y="2571"/>
                <a:ext cx="236" cy="219"/>
              </a:xfrm>
              <a:custGeom>
                <a:avLst/>
                <a:gdLst>
                  <a:gd name="T0" fmla="*/ 4 w 236"/>
                  <a:gd name="T1" fmla="*/ 0 h 219"/>
                  <a:gd name="T2" fmla="*/ 4 w 236"/>
                  <a:gd name="T3" fmla="*/ 2 h 219"/>
                  <a:gd name="T4" fmla="*/ 0 w 236"/>
                  <a:gd name="T5" fmla="*/ 2 h 219"/>
                  <a:gd name="T6" fmla="*/ 236 w 236"/>
                  <a:gd name="T7" fmla="*/ 219 h 219"/>
                  <a:gd name="T8" fmla="*/ 236 w 236"/>
                  <a:gd name="T9" fmla="*/ 211 h 219"/>
                  <a:gd name="T10" fmla="*/ 234 w 236"/>
                  <a:gd name="T11" fmla="*/ 211 h 219"/>
                  <a:gd name="T12" fmla="*/ 7 w 236"/>
                  <a:gd name="T13" fmla="*/ 0 h 219"/>
                  <a:gd name="T14" fmla="*/ 4 w 236"/>
                  <a:gd name="T15" fmla="*/ 0 h 219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36"/>
                  <a:gd name="T25" fmla="*/ 0 h 219"/>
                  <a:gd name="T26" fmla="*/ 236 w 236"/>
                  <a:gd name="T27" fmla="*/ 219 h 219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36" h="219">
                    <a:moveTo>
                      <a:pt x="4" y="0"/>
                    </a:moveTo>
                    <a:lnTo>
                      <a:pt x="4" y="2"/>
                    </a:lnTo>
                    <a:lnTo>
                      <a:pt x="0" y="2"/>
                    </a:lnTo>
                    <a:lnTo>
                      <a:pt x="236" y="219"/>
                    </a:lnTo>
                    <a:lnTo>
                      <a:pt x="236" y="211"/>
                    </a:lnTo>
                    <a:lnTo>
                      <a:pt x="234" y="211"/>
                    </a:lnTo>
                    <a:lnTo>
                      <a:pt x="7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111" name="Freeform 1111"/>
              <p:cNvSpPr>
                <a:spLocks/>
              </p:cNvSpPr>
              <p:nvPr/>
            </p:nvSpPr>
            <p:spPr bwMode="auto">
              <a:xfrm>
                <a:off x="2172" y="2588"/>
                <a:ext cx="268" cy="250"/>
              </a:xfrm>
              <a:custGeom>
                <a:avLst/>
                <a:gdLst>
                  <a:gd name="T0" fmla="*/ 3 w 268"/>
                  <a:gd name="T1" fmla="*/ 0 h 250"/>
                  <a:gd name="T2" fmla="*/ 3 w 268"/>
                  <a:gd name="T3" fmla="*/ 2 h 250"/>
                  <a:gd name="T4" fmla="*/ 0 w 268"/>
                  <a:gd name="T5" fmla="*/ 2 h 250"/>
                  <a:gd name="T6" fmla="*/ 268 w 268"/>
                  <a:gd name="T7" fmla="*/ 250 h 250"/>
                  <a:gd name="T8" fmla="*/ 268 w 268"/>
                  <a:gd name="T9" fmla="*/ 242 h 250"/>
                  <a:gd name="T10" fmla="*/ 266 w 268"/>
                  <a:gd name="T11" fmla="*/ 242 h 250"/>
                  <a:gd name="T12" fmla="*/ 6 w 268"/>
                  <a:gd name="T13" fmla="*/ 0 h 250"/>
                  <a:gd name="T14" fmla="*/ 3 w 268"/>
                  <a:gd name="T15" fmla="*/ 0 h 25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68"/>
                  <a:gd name="T25" fmla="*/ 0 h 250"/>
                  <a:gd name="T26" fmla="*/ 268 w 268"/>
                  <a:gd name="T27" fmla="*/ 250 h 25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68" h="250">
                    <a:moveTo>
                      <a:pt x="3" y="0"/>
                    </a:moveTo>
                    <a:lnTo>
                      <a:pt x="3" y="2"/>
                    </a:lnTo>
                    <a:lnTo>
                      <a:pt x="0" y="2"/>
                    </a:lnTo>
                    <a:lnTo>
                      <a:pt x="268" y="250"/>
                    </a:lnTo>
                    <a:lnTo>
                      <a:pt x="268" y="242"/>
                    </a:lnTo>
                    <a:lnTo>
                      <a:pt x="266" y="242"/>
                    </a:lnTo>
                    <a:lnTo>
                      <a:pt x="6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112" name="Freeform 1112"/>
              <p:cNvSpPr>
                <a:spLocks/>
              </p:cNvSpPr>
              <p:nvPr/>
            </p:nvSpPr>
            <p:spPr bwMode="auto">
              <a:xfrm>
                <a:off x="2141" y="2606"/>
                <a:ext cx="290" cy="266"/>
              </a:xfrm>
              <a:custGeom>
                <a:avLst/>
                <a:gdLst>
                  <a:gd name="T0" fmla="*/ 2 w 290"/>
                  <a:gd name="T1" fmla="*/ 0 h 266"/>
                  <a:gd name="T2" fmla="*/ 2 w 290"/>
                  <a:gd name="T3" fmla="*/ 1 h 266"/>
                  <a:gd name="T4" fmla="*/ 0 w 290"/>
                  <a:gd name="T5" fmla="*/ 1 h 266"/>
                  <a:gd name="T6" fmla="*/ 285 w 290"/>
                  <a:gd name="T7" fmla="*/ 266 h 266"/>
                  <a:gd name="T8" fmla="*/ 289 w 290"/>
                  <a:gd name="T9" fmla="*/ 266 h 266"/>
                  <a:gd name="T10" fmla="*/ 290 w 290"/>
                  <a:gd name="T11" fmla="*/ 262 h 266"/>
                  <a:gd name="T12" fmla="*/ 289 w 290"/>
                  <a:gd name="T13" fmla="*/ 262 h 266"/>
                  <a:gd name="T14" fmla="*/ 7 w 290"/>
                  <a:gd name="T15" fmla="*/ 0 h 266"/>
                  <a:gd name="T16" fmla="*/ 2 w 290"/>
                  <a:gd name="T17" fmla="*/ 0 h 26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0"/>
                  <a:gd name="T28" fmla="*/ 0 h 266"/>
                  <a:gd name="T29" fmla="*/ 290 w 290"/>
                  <a:gd name="T30" fmla="*/ 266 h 26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0" h="266">
                    <a:moveTo>
                      <a:pt x="2" y="0"/>
                    </a:moveTo>
                    <a:lnTo>
                      <a:pt x="2" y="1"/>
                    </a:lnTo>
                    <a:lnTo>
                      <a:pt x="0" y="1"/>
                    </a:lnTo>
                    <a:lnTo>
                      <a:pt x="285" y="266"/>
                    </a:lnTo>
                    <a:lnTo>
                      <a:pt x="289" y="266"/>
                    </a:lnTo>
                    <a:lnTo>
                      <a:pt x="290" y="262"/>
                    </a:lnTo>
                    <a:lnTo>
                      <a:pt x="289" y="262"/>
                    </a:lnTo>
                    <a:lnTo>
                      <a:pt x="7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113" name="Freeform 1113"/>
              <p:cNvSpPr>
                <a:spLocks/>
              </p:cNvSpPr>
              <p:nvPr/>
            </p:nvSpPr>
            <p:spPr bwMode="auto">
              <a:xfrm>
                <a:off x="2108" y="2623"/>
                <a:ext cx="291" cy="267"/>
              </a:xfrm>
              <a:custGeom>
                <a:avLst/>
                <a:gdLst>
                  <a:gd name="T0" fmla="*/ 2 w 291"/>
                  <a:gd name="T1" fmla="*/ 0 h 267"/>
                  <a:gd name="T2" fmla="*/ 2 w 291"/>
                  <a:gd name="T3" fmla="*/ 2 h 267"/>
                  <a:gd name="T4" fmla="*/ 0 w 291"/>
                  <a:gd name="T5" fmla="*/ 2 h 267"/>
                  <a:gd name="T6" fmla="*/ 286 w 291"/>
                  <a:gd name="T7" fmla="*/ 267 h 267"/>
                  <a:gd name="T8" fmla="*/ 289 w 291"/>
                  <a:gd name="T9" fmla="*/ 267 h 267"/>
                  <a:gd name="T10" fmla="*/ 291 w 291"/>
                  <a:gd name="T11" fmla="*/ 262 h 267"/>
                  <a:gd name="T12" fmla="*/ 289 w 291"/>
                  <a:gd name="T13" fmla="*/ 262 h 267"/>
                  <a:gd name="T14" fmla="*/ 7 w 291"/>
                  <a:gd name="T15" fmla="*/ 0 h 267"/>
                  <a:gd name="T16" fmla="*/ 2 w 291"/>
                  <a:gd name="T17" fmla="*/ 0 h 267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1"/>
                  <a:gd name="T28" fmla="*/ 0 h 267"/>
                  <a:gd name="T29" fmla="*/ 291 w 291"/>
                  <a:gd name="T30" fmla="*/ 267 h 267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1" h="267">
                    <a:moveTo>
                      <a:pt x="2" y="0"/>
                    </a:moveTo>
                    <a:lnTo>
                      <a:pt x="2" y="2"/>
                    </a:lnTo>
                    <a:lnTo>
                      <a:pt x="0" y="2"/>
                    </a:lnTo>
                    <a:lnTo>
                      <a:pt x="286" y="267"/>
                    </a:lnTo>
                    <a:lnTo>
                      <a:pt x="289" y="267"/>
                    </a:lnTo>
                    <a:lnTo>
                      <a:pt x="291" y="262"/>
                    </a:lnTo>
                    <a:lnTo>
                      <a:pt x="289" y="262"/>
                    </a:lnTo>
                    <a:lnTo>
                      <a:pt x="7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114" name="Freeform 1114"/>
              <p:cNvSpPr>
                <a:spLocks/>
              </p:cNvSpPr>
              <p:nvPr/>
            </p:nvSpPr>
            <p:spPr bwMode="auto">
              <a:xfrm>
                <a:off x="2076" y="2640"/>
                <a:ext cx="292" cy="267"/>
              </a:xfrm>
              <a:custGeom>
                <a:avLst/>
                <a:gdLst>
                  <a:gd name="T0" fmla="*/ 2 w 292"/>
                  <a:gd name="T1" fmla="*/ 0 h 267"/>
                  <a:gd name="T2" fmla="*/ 2 w 292"/>
                  <a:gd name="T3" fmla="*/ 2 h 267"/>
                  <a:gd name="T4" fmla="*/ 0 w 292"/>
                  <a:gd name="T5" fmla="*/ 2 h 267"/>
                  <a:gd name="T6" fmla="*/ 285 w 292"/>
                  <a:gd name="T7" fmla="*/ 267 h 267"/>
                  <a:gd name="T8" fmla="*/ 292 w 292"/>
                  <a:gd name="T9" fmla="*/ 265 h 267"/>
                  <a:gd name="T10" fmla="*/ 7 w 292"/>
                  <a:gd name="T11" fmla="*/ 0 h 267"/>
                  <a:gd name="T12" fmla="*/ 2 w 292"/>
                  <a:gd name="T13" fmla="*/ 0 h 26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92"/>
                  <a:gd name="T22" fmla="*/ 0 h 267"/>
                  <a:gd name="T23" fmla="*/ 292 w 292"/>
                  <a:gd name="T24" fmla="*/ 267 h 26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92" h="267">
                    <a:moveTo>
                      <a:pt x="2" y="0"/>
                    </a:moveTo>
                    <a:lnTo>
                      <a:pt x="2" y="2"/>
                    </a:lnTo>
                    <a:lnTo>
                      <a:pt x="0" y="2"/>
                    </a:lnTo>
                    <a:lnTo>
                      <a:pt x="285" y="267"/>
                    </a:lnTo>
                    <a:lnTo>
                      <a:pt x="292" y="265"/>
                    </a:lnTo>
                    <a:lnTo>
                      <a:pt x="7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115" name="Freeform 1115"/>
              <p:cNvSpPr>
                <a:spLocks/>
              </p:cNvSpPr>
              <p:nvPr/>
            </p:nvSpPr>
            <p:spPr bwMode="auto">
              <a:xfrm>
                <a:off x="2047" y="2656"/>
                <a:ext cx="289" cy="268"/>
              </a:xfrm>
              <a:custGeom>
                <a:avLst/>
                <a:gdLst>
                  <a:gd name="T0" fmla="*/ 0 w 289"/>
                  <a:gd name="T1" fmla="*/ 0 h 268"/>
                  <a:gd name="T2" fmla="*/ 0 w 289"/>
                  <a:gd name="T3" fmla="*/ 8 h 268"/>
                  <a:gd name="T4" fmla="*/ 2 w 289"/>
                  <a:gd name="T5" fmla="*/ 8 h 268"/>
                  <a:gd name="T6" fmla="*/ 282 w 289"/>
                  <a:gd name="T7" fmla="*/ 268 h 268"/>
                  <a:gd name="T8" fmla="*/ 289 w 289"/>
                  <a:gd name="T9" fmla="*/ 267 h 268"/>
                  <a:gd name="T10" fmla="*/ 2 w 289"/>
                  <a:gd name="T11" fmla="*/ 0 h 268"/>
                  <a:gd name="T12" fmla="*/ 0 w 289"/>
                  <a:gd name="T13" fmla="*/ 0 h 2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89"/>
                  <a:gd name="T22" fmla="*/ 0 h 268"/>
                  <a:gd name="T23" fmla="*/ 289 w 289"/>
                  <a:gd name="T24" fmla="*/ 268 h 2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89" h="268">
                    <a:moveTo>
                      <a:pt x="0" y="0"/>
                    </a:moveTo>
                    <a:lnTo>
                      <a:pt x="0" y="8"/>
                    </a:lnTo>
                    <a:lnTo>
                      <a:pt x="2" y="8"/>
                    </a:lnTo>
                    <a:lnTo>
                      <a:pt x="282" y="268"/>
                    </a:lnTo>
                    <a:lnTo>
                      <a:pt x="289" y="267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116" name="Freeform 1116"/>
              <p:cNvSpPr>
                <a:spLocks/>
              </p:cNvSpPr>
              <p:nvPr/>
            </p:nvSpPr>
            <p:spPr bwMode="auto">
              <a:xfrm>
                <a:off x="2047" y="2704"/>
                <a:ext cx="256" cy="238"/>
              </a:xfrm>
              <a:custGeom>
                <a:avLst/>
                <a:gdLst>
                  <a:gd name="T0" fmla="*/ 0 w 256"/>
                  <a:gd name="T1" fmla="*/ 0 h 238"/>
                  <a:gd name="T2" fmla="*/ 0 w 256"/>
                  <a:gd name="T3" fmla="*/ 7 h 238"/>
                  <a:gd name="T4" fmla="*/ 2 w 256"/>
                  <a:gd name="T5" fmla="*/ 7 h 238"/>
                  <a:gd name="T6" fmla="*/ 249 w 256"/>
                  <a:gd name="T7" fmla="*/ 238 h 238"/>
                  <a:gd name="T8" fmla="*/ 256 w 256"/>
                  <a:gd name="T9" fmla="*/ 236 h 238"/>
                  <a:gd name="T10" fmla="*/ 2 w 256"/>
                  <a:gd name="T11" fmla="*/ 0 h 238"/>
                  <a:gd name="T12" fmla="*/ 0 w 256"/>
                  <a:gd name="T13" fmla="*/ 0 h 23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56"/>
                  <a:gd name="T22" fmla="*/ 0 h 238"/>
                  <a:gd name="T23" fmla="*/ 256 w 256"/>
                  <a:gd name="T24" fmla="*/ 238 h 23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56" h="238">
                    <a:moveTo>
                      <a:pt x="0" y="0"/>
                    </a:moveTo>
                    <a:lnTo>
                      <a:pt x="0" y="7"/>
                    </a:lnTo>
                    <a:lnTo>
                      <a:pt x="2" y="7"/>
                    </a:lnTo>
                    <a:lnTo>
                      <a:pt x="249" y="238"/>
                    </a:lnTo>
                    <a:lnTo>
                      <a:pt x="256" y="236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117" name="Freeform 1117"/>
              <p:cNvSpPr>
                <a:spLocks/>
              </p:cNvSpPr>
              <p:nvPr/>
            </p:nvSpPr>
            <p:spPr bwMode="auto">
              <a:xfrm>
                <a:off x="2047" y="2749"/>
                <a:ext cx="224" cy="210"/>
              </a:xfrm>
              <a:custGeom>
                <a:avLst/>
                <a:gdLst>
                  <a:gd name="T0" fmla="*/ 0 w 224"/>
                  <a:gd name="T1" fmla="*/ 0 h 210"/>
                  <a:gd name="T2" fmla="*/ 0 w 224"/>
                  <a:gd name="T3" fmla="*/ 8 h 210"/>
                  <a:gd name="T4" fmla="*/ 2 w 224"/>
                  <a:gd name="T5" fmla="*/ 8 h 210"/>
                  <a:gd name="T6" fmla="*/ 219 w 224"/>
                  <a:gd name="T7" fmla="*/ 210 h 210"/>
                  <a:gd name="T8" fmla="*/ 224 w 224"/>
                  <a:gd name="T9" fmla="*/ 209 h 210"/>
                  <a:gd name="T10" fmla="*/ 224 w 224"/>
                  <a:gd name="T11" fmla="*/ 205 h 210"/>
                  <a:gd name="T12" fmla="*/ 222 w 224"/>
                  <a:gd name="T13" fmla="*/ 205 h 210"/>
                  <a:gd name="T14" fmla="*/ 2 w 224"/>
                  <a:gd name="T15" fmla="*/ 0 h 210"/>
                  <a:gd name="T16" fmla="*/ 0 w 224"/>
                  <a:gd name="T17" fmla="*/ 0 h 21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24"/>
                  <a:gd name="T28" fmla="*/ 0 h 210"/>
                  <a:gd name="T29" fmla="*/ 224 w 224"/>
                  <a:gd name="T30" fmla="*/ 210 h 21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24" h="210">
                    <a:moveTo>
                      <a:pt x="0" y="0"/>
                    </a:moveTo>
                    <a:lnTo>
                      <a:pt x="0" y="8"/>
                    </a:lnTo>
                    <a:lnTo>
                      <a:pt x="2" y="8"/>
                    </a:lnTo>
                    <a:lnTo>
                      <a:pt x="219" y="210"/>
                    </a:lnTo>
                    <a:lnTo>
                      <a:pt x="224" y="209"/>
                    </a:lnTo>
                    <a:lnTo>
                      <a:pt x="224" y="205"/>
                    </a:lnTo>
                    <a:lnTo>
                      <a:pt x="222" y="205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118" name="Freeform 1118"/>
              <p:cNvSpPr>
                <a:spLocks/>
              </p:cNvSpPr>
              <p:nvPr/>
            </p:nvSpPr>
            <p:spPr bwMode="auto">
              <a:xfrm>
                <a:off x="2047" y="2797"/>
                <a:ext cx="178" cy="164"/>
              </a:xfrm>
              <a:custGeom>
                <a:avLst/>
                <a:gdLst>
                  <a:gd name="T0" fmla="*/ 0 w 178"/>
                  <a:gd name="T1" fmla="*/ 0 h 164"/>
                  <a:gd name="T2" fmla="*/ 0 w 178"/>
                  <a:gd name="T3" fmla="*/ 7 h 164"/>
                  <a:gd name="T4" fmla="*/ 2 w 178"/>
                  <a:gd name="T5" fmla="*/ 7 h 164"/>
                  <a:gd name="T6" fmla="*/ 159 w 178"/>
                  <a:gd name="T7" fmla="*/ 154 h 164"/>
                  <a:gd name="T8" fmla="*/ 162 w 178"/>
                  <a:gd name="T9" fmla="*/ 154 h 164"/>
                  <a:gd name="T10" fmla="*/ 164 w 178"/>
                  <a:gd name="T11" fmla="*/ 157 h 164"/>
                  <a:gd name="T12" fmla="*/ 167 w 178"/>
                  <a:gd name="T13" fmla="*/ 157 h 164"/>
                  <a:gd name="T14" fmla="*/ 167 w 178"/>
                  <a:gd name="T15" fmla="*/ 159 h 164"/>
                  <a:gd name="T16" fmla="*/ 171 w 178"/>
                  <a:gd name="T17" fmla="*/ 159 h 164"/>
                  <a:gd name="T18" fmla="*/ 171 w 178"/>
                  <a:gd name="T19" fmla="*/ 161 h 164"/>
                  <a:gd name="T20" fmla="*/ 174 w 178"/>
                  <a:gd name="T21" fmla="*/ 161 h 164"/>
                  <a:gd name="T22" fmla="*/ 178 w 178"/>
                  <a:gd name="T23" fmla="*/ 164 h 164"/>
                  <a:gd name="T24" fmla="*/ 2 w 178"/>
                  <a:gd name="T25" fmla="*/ 0 h 164"/>
                  <a:gd name="T26" fmla="*/ 0 w 178"/>
                  <a:gd name="T27" fmla="*/ 0 h 164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178"/>
                  <a:gd name="T43" fmla="*/ 0 h 164"/>
                  <a:gd name="T44" fmla="*/ 178 w 178"/>
                  <a:gd name="T45" fmla="*/ 164 h 164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178" h="164">
                    <a:moveTo>
                      <a:pt x="0" y="0"/>
                    </a:moveTo>
                    <a:lnTo>
                      <a:pt x="0" y="7"/>
                    </a:lnTo>
                    <a:lnTo>
                      <a:pt x="2" y="7"/>
                    </a:lnTo>
                    <a:lnTo>
                      <a:pt x="159" y="154"/>
                    </a:lnTo>
                    <a:lnTo>
                      <a:pt x="162" y="154"/>
                    </a:lnTo>
                    <a:lnTo>
                      <a:pt x="164" y="157"/>
                    </a:lnTo>
                    <a:lnTo>
                      <a:pt x="167" y="157"/>
                    </a:lnTo>
                    <a:lnTo>
                      <a:pt x="167" y="159"/>
                    </a:lnTo>
                    <a:lnTo>
                      <a:pt x="171" y="159"/>
                    </a:lnTo>
                    <a:lnTo>
                      <a:pt x="171" y="161"/>
                    </a:lnTo>
                    <a:lnTo>
                      <a:pt x="174" y="161"/>
                    </a:lnTo>
                    <a:lnTo>
                      <a:pt x="178" y="164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119" name="Freeform 1119"/>
              <p:cNvSpPr>
                <a:spLocks/>
              </p:cNvSpPr>
              <p:nvPr/>
            </p:nvSpPr>
            <p:spPr bwMode="auto">
              <a:xfrm>
                <a:off x="2047" y="2842"/>
                <a:ext cx="60" cy="56"/>
              </a:xfrm>
              <a:custGeom>
                <a:avLst/>
                <a:gdLst>
                  <a:gd name="T0" fmla="*/ 0 w 60"/>
                  <a:gd name="T1" fmla="*/ 0 h 56"/>
                  <a:gd name="T2" fmla="*/ 0 w 60"/>
                  <a:gd name="T3" fmla="*/ 8 h 56"/>
                  <a:gd name="T4" fmla="*/ 2 w 60"/>
                  <a:gd name="T5" fmla="*/ 8 h 56"/>
                  <a:gd name="T6" fmla="*/ 43 w 60"/>
                  <a:gd name="T7" fmla="*/ 48 h 56"/>
                  <a:gd name="T8" fmla="*/ 46 w 60"/>
                  <a:gd name="T9" fmla="*/ 48 h 56"/>
                  <a:gd name="T10" fmla="*/ 46 w 60"/>
                  <a:gd name="T11" fmla="*/ 49 h 56"/>
                  <a:gd name="T12" fmla="*/ 49 w 60"/>
                  <a:gd name="T13" fmla="*/ 49 h 56"/>
                  <a:gd name="T14" fmla="*/ 49 w 60"/>
                  <a:gd name="T15" fmla="*/ 51 h 56"/>
                  <a:gd name="T16" fmla="*/ 53 w 60"/>
                  <a:gd name="T17" fmla="*/ 51 h 56"/>
                  <a:gd name="T18" fmla="*/ 55 w 60"/>
                  <a:gd name="T19" fmla="*/ 54 h 56"/>
                  <a:gd name="T20" fmla="*/ 58 w 60"/>
                  <a:gd name="T21" fmla="*/ 54 h 56"/>
                  <a:gd name="T22" fmla="*/ 58 w 60"/>
                  <a:gd name="T23" fmla="*/ 56 h 56"/>
                  <a:gd name="T24" fmla="*/ 60 w 60"/>
                  <a:gd name="T25" fmla="*/ 56 h 56"/>
                  <a:gd name="T26" fmla="*/ 2 w 60"/>
                  <a:gd name="T27" fmla="*/ 0 h 56"/>
                  <a:gd name="T28" fmla="*/ 0 w 60"/>
                  <a:gd name="T29" fmla="*/ 0 h 5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60"/>
                  <a:gd name="T46" fmla="*/ 0 h 56"/>
                  <a:gd name="T47" fmla="*/ 60 w 60"/>
                  <a:gd name="T48" fmla="*/ 56 h 5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60" h="56">
                    <a:moveTo>
                      <a:pt x="0" y="0"/>
                    </a:moveTo>
                    <a:lnTo>
                      <a:pt x="0" y="8"/>
                    </a:lnTo>
                    <a:lnTo>
                      <a:pt x="2" y="8"/>
                    </a:lnTo>
                    <a:lnTo>
                      <a:pt x="43" y="48"/>
                    </a:lnTo>
                    <a:lnTo>
                      <a:pt x="46" y="48"/>
                    </a:lnTo>
                    <a:lnTo>
                      <a:pt x="46" y="49"/>
                    </a:lnTo>
                    <a:lnTo>
                      <a:pt x="49" y="49"/>
                    </a:lnTo>
                    <a:lnTo>
                      <a:pt x="49" y="51"/>
                    </a:lnTo>
                    <a:lnTo>
                      <a:pt x="53" y="51"/>
                    </a:lnTo>
                    <a:lnTo>
                      <a:pt x="55" y="54"/>
                    </a:lnTo>
                    <a:lnTo>
                      <a:pt x="58" y="54"/>
                    </a:lnTo>
                    <a:lnTo>
                      <a:pt x="58" y="56"/>
                    </a:lnTo>
                    <a:lnTo>
                      <a:pt x="60" y="56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120" name="Freeform 1120"/>
              <p:cNvSpPr>
                <a:spLocks/>
              </p:cNvSpPr>
              <p:nvPr/>
            </p:nvSpPr>
            <p:spPr bwMode="auto">
              <a:xfrm>
                <a:off x="2043" y="2549"/>
                <a:ext cx="399" cy="423"/>
              </a:xfrm>
              <a:custGeom>
                <a:avLst/>
                <a:gdLst>
                  <a:gd name="T0" fmla="*/ 200 w 399"/>
                  <a:gd name="T1" fmla="*/ 423 h 423"/>
                  <a:gd name="T2" fmla="*/ 399 w 399"/>
                  <a:gd name="T3" fmla="*/ 317 h 423"/>
                  <a:gd name="T4" fmla="*/ 399 w 399"/>
                  <a:gd name="T5" fmla="*/ 106 h 423"/>
                  <a:gd name="T6" fmla="*/ 200 w 399"/>
                  <a:gd name="T7" fmla="*/ 0 h 423"/>
                  <a:gd name="T8" fmla="*/ 0 w 399"/>
                  <a:gd name="T9" fmla="*/ 106 h 423"/>
                  <a:gd name="T10" fmla="*/ 0 w 399"/>
                  <a:gd name="T11" fmla="*/ 317 h 423"/>
                  <a:gd name="T12" fmla="*/ 200 w 399"/>
                  <a:gd name="T13" fmla="*/ 423 h 423"/>
                  <a:gd name="T14" fmla="*/ 202 w 399"/>
                  <a:gd name="T15" fmla="*/ 416 h 423"/>
                  <a:gd name="T16" fmla="*/ 6 w 399"/>
                  <a:gd name="T17" fmla="*/ 312 h 423"/>
                  <a:gd name="T18" fmla="*/ 7 w 399"/>
                  <a:gd name="T19" fmla="*/ 315 h 423"/>
                  <a:gd name="T20" fmla="*/ 7 w 399"/>
                  <a:gd name="T21" fmla="*/ 107 h 423"/>
                  <a:gd name="T22" fmla="*/ 6 w 399"/>
                  <a:gd name="T23" fmla="*/ 110 h 423"/>
                  <a:gd name="T24" fmla="*/ 202 w 399"/>
                  <a:gd name="T25" fmla="*/ 6 h 423"/>
                  <a:gd name="T26" fmla="*/ 199 w 399"/>
                  <a:gd name="T27" fmla="*/ 6 h 423"/>
                  <a:gd name="T28" fmla="*/ 393 w 399"/>
                  <a:gd name="T29" fmla="*/ 110 h 423"/>
                  <a:gd name="T30" fmla="*/ 392 w 399"/>
                  <a:gd name="T31" fmla="*/ 107 h 423"/>
                  <a:gd name="T32" fmla="*/ 392 w 399"/>
                  <a:gd name="T33" fmla="*/ 315 h 423"/>
                  <a:gd name="T34" fmla="*/ 393 w 399"/>
                  <a:gd name="T35" fmla="*/ 312 h 423"/>
                  <a:gd name="T36" fmla="*/ 199 w 399"/>
                  <a:gd name="T37" fmla="*/ 416 h 423"/>
                  <a:gd name="T38" fmla="*/ 202 w 399"/>
                  <a:gd name="T39" fmla="*/ 416 h 423"/>
                  <a:gd name="T40" fmla="*/ 200 w 399"/>
                  <a:gd name="T41" fmla="*/ 423 h 423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399"/>
                  <a:gd name="T64" fmla="*/ 0 h 423"/>
                  <a:gd name="T65" fmla="*/ 399 w 399"/>
                  <a:gd name="T66" fmla="*/ 423 h 423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399" h="423">
                    <a:moveTo>
                      <a:pt x="200" y="423"/>
                    </a:moveTo>
                    <a:lnTo>
                      <a:pt x="399" y="317"/>
                    </a:lnTo>
                    <a:lnTo>
                      <a:pt x="399" y="106"/>
                    </a:lnTo>
                    <a:lnTo>
                      <a:pt x="200" y="0"/>
                    </a:lnTo>
                    <a:lnTo>
                      <a:pt x="0" y="106"/>
                    </a:lnTo>
                    <a:lnTo>
                      <a:pt x="0" y="317"/>
                    </a:lnTo>
                    <a:lnTo>
                      <a:pt x="200" y="423"/>
                    </a:lnTo>
                    <a:lnTo>
                      <a:pt x="202" y="416"/>
                    </a:lnTo>
                    <a:lnTo>
                      <a:pt x="6" y="312"/>
                    </a:lnTo>
                    <a:lnTo>
                      <a:pt x="7" y="315"/>
                    </a:lnTo>
                    <a:lnTo>
                      <a:pt x="7" y="107"/>
                    </a:lnTo>
                    <a:lnTo>
                      <a:pt x="6" y="110"/>
                    </a:lnTo>
                    <a:lnTo>
                      <a:pt x="202" y="6"/>
                    </a:lnTo>
                    <a:lnTo>
                      <a:pt x="199" y="6"/>
                    </a:lnTo>
                    <a:lnTo>
                      <a:pt x="393" y="110"/>
                    </a:lnTo>
                    <a:lnTo>
                      <a:pt x="392" y="107"/>
                    </a:lnTo>
                    <a:lnTo>
                      <a:pt x="392" y="315"/>
                    </a:lnTo>
                    <a:lnTo>
                      <a:pt x="393" y="312"/>
                    </a:lnTo>
                    <a:lnTo>
                      <a:pt x="199" y="416"/>
                    </a:lnTo>
                    <a:lnTo>
                      <a:pt x="202" y="416"/>
                    </a:lnTo>
                    <a:lnTo>
                      <a:pt x="200" y="423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121" name="Oval 1121"/>
              <p:cNvSpPr>
                <a:spLocks noChangeArrowheads="1"/>
              </p:cNvSpPr>
              <p:nvPr/>
            </p:nvSpPr>
            <p:spPr bwMode="auto">
              <a:xfrm>
                <a:off x="2431" y="1797"/>
                <a:ext cx="24" cy="22"/>
              </a:xfrm>
              <a:prstGeom prst="ellipse">
                <a:avLst/>
              </a:pr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122" name="Oval 1122"/>
              <p:cNvSpPr>
                <a:spLocks noChangeArrowheads="1"/>
              </p:cNvSpPr>
              <p:nvPr/>
            </p:nvSpPr>
            <p:spPr bwMode="auto">
              <a:xfrm>
                <a:off x="2826" y="1797"/>
                <a:ext cx="26" cy="22"/>
              </a:xfrm>
              <a:prstGeom prst="ellipse">
                <a:avLst/>
              </a:pr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123" name="Oval 1123"/>
              <p:cNvSpPr>
                <a:spLocks noChangeArrowheads="1"/>
              </p:cNvSpPr>
              <p:nvPr/>
            </p:nvSpPr>
            <p:spPr bwMode="auto">
              <a:xfrm>
                <a:off x="3216" y="1797"/>
                <a:ext cx="24" cy="22"/>
              </a:xfrm>
              <a:prstGeom prst="ellipse">
                <a:avLst/>
              </a:pr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124" name="Oval 1124"/>
              <p:cNvSpPr>
                <a:spLocks noChangeArrowheads="1"/>
              </p:cNvSpPr>
              <p:nvPr/>
            </p:nvSpPr>
            <p:spPr bwMode="auto">
              <a:xfrm>
                <a:off x="2242" y="2115"/>
                <a:ext cx="25" cy="24"/>
              </a:xfrm>
              <a:prstGeom prst="ellipse">
                <a:avLst/>
              </a:pr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125" name="Oval 1125"/>
              <p:cNvSpPr>
                <a:spLocks noChangeArrowheads="1"/>
              </p:cNvSpPr>
              <p:nvPr/>
            </p:nvSpPr>
            <p:spPr bwMode="auto">
              <a:xfrm>
                <a:off x="2636" y="2115"/>
                <a:ext cx="26" cy="24"/>
              </a:xfrm>
              <a:prstGeom prst="ellipse">
                <a:avLst/>
              </a:pr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126" name="Oval 1126"/>
              <p:cNvSpPr>
                <a:spLocks noChangeArrowheads="1"/>
              </p:cNvSpPr>
              <p:nvPr/>
            </p:nvSpPr>
            <p:spPr bwMode="auto">
              <a:xfrm>
                <a:off x="3026" y="2115"/>
                <a:ext cx="24" cy="24"/>
              </a:xfrm>
              <a:prstGeom prst="ellipse">
                <a:avLst/>
              </a:pr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127" name="Oval 1127"/>
              <p:cNvSpPr>
                <a:spLocks noChangeArrowheads="1"/>
              </p:cNvSpPr>
              <p:nvPr/>
            </p:nvSpPr>
            <p:spPr bwMode="auto">
              <a:xfrm>
                <a:off x="2043" y="2427"/>
                <a:ext cx="26" cy="24"/>
              </a:xfrm>
              <a:prstGeom prst="ellipse">
                <a:avLst/>
              </a:pr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128" name="Oval 1128"/>
              <p:cNvSpPr>
                <a:spLocks noChangeArrowheads="1"/>
              </p:cNvSpPr>
              <p:nvPr/>
            </p:nvSpPr>
            <p:spPr bwMode="auto">
              <a:xfrm>
                <a:off x="2438" y="2427"/>
                <a:ext cx="26" cy="24"/>
              </a:xfrm>
              <a:prstGeom prst="ellipse">
                <a:avLst/>
              </a:pr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129" name="Oval 1129"/>
              <p:cNvSpPr>
                <a:spLocks noChangeArrowheads="1"/>
              </p:cNvSpPr>
              <p:nvPr/>
            </p:nvSpPr>
            <p:spPr bwMode="auto">
              <a:xfrm>
                <a:off x="2828" y="2427"/>
                <a:ext cx="25" cy="24"/>
              </a:xfrm>
              <a:prstGeom prst="ellipse">
                <a:avLst/>
              </a:pr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130" name="Oval 1130"/>
              <p:cNvSpPr>
                <a:spLocks noChangeArrowheads="1"/>
              </p:cNvSpPr>
              <p:nvPr/>
            </p:nvSpPr>
            <p:spPr bwMode="auto">
              <a:xfrm>
                <a:off x="2242" y="2745"/>
                <a:ext cx="24" cy="22"/>
              </a:xfrm>
              <a:prstGeom prst="ellipse">
                <a:avLst/>
              </a:pr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131" name="Oval 1131"/>
              <p:cNvSpPr>
                <a:spLocks noChangeArrowheads="1"/>
              </p:cNvSpPr>
              <p:nvPr/>
            </p:nvSpPr>
            <p:spPr bwMode="auto">
              <a:xfrm>
                <a:off x="2636" y="2745"/>
                <a:ext cx="24" cy="22"/>
              </a:xfrm>
              <a:prstGeom prst="ellipse">
                <a:avLst/>
              </a:pr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132" name="Oval 1132"/>
              <p:cNvSpPr>
                <a:spLocks noChangeArrowheads="1"/>
              </p:cNvSpPr>
              <p:nvPr/>
            </p:nvSpPr>
            <p:spPr bwMode="auto">
              <a:xfrm>
                <a:off x="3024" y="2745"/>
                <a:ext cx="26" cy="22"/>
              </a:xfrm>
              <a:prstGeom prst="ellipse">
                <a:avLst/>
              </a:pr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133" name="Oval 1133"/>
              <p:cNvSpPr>
                <a:spLocks noChangeArrowheads="1"/>
              </p:cNvSpPr>
              <p:nvPr/>
            </p:nvSpPr>
            <p:spPr bwMode="auto">
              <a:xfrm>
                <a:off x="2438" y="3060"/>
                <a:ext cx="24" cy="24"/>
              </a:xfrm>
              <a:prstGeom prst="ellipse">
                <a:avLst/>
              </a:pr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134" name="Oval 1134"/>
              <p:cNvSpPr>
                <a:spLocks noChangeArrowheads="1"/>
              </p:cNvSpPr>
              <p:nvPr/>
            </p:nvSpPr>
            <p:spPr bwMode="auto">
              <a:xfrm>
                <a:off x="2833" y="3060"/>
                <a:ext cx="24" cy="24"/>
              </a:xfrm>
              <a:prstGeom prst="ellipse">
                <a:avLst/>
              </a:pr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135" name="Oval 1135"/>
              <p:cNvSpPr>
                <a:spLocks noChangeArrowheads="1"/>
              </p:cNvSpPr>
              <p:nvPr/>
            </p:nvSpPr>
            <p:spPr bwMode="auto">
              <a:xfrm>
                <a:off x="3221" y="3060"/>
                <a:ext cx="25" cy="24"/>
              </a:xfrm>
              <a:prstGeom prst="ellipse">
                <a:avLst/>
              </a:pr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136" name="Oval 1136"/>
              <p:cNvSpPr>
                <a:spLocks noChangeArrowheads="1"/>
              </p:cNvSpPr>
              <p:nvPr/>
            </p:nvSpPr>
            <p:spPr bwMode="auto">
              <a:xfrm>
                <a:off x="3417" y="2117"/>
                <a:ext cx="26" cy="22"/>
              </a:xfrm>
              <a:prstGeom prst="ellipse">
                <a:avLst/>
              </a:pr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137" name="Oval 1137"/>
              <p:cNvSpPr>
                <a:spLocks noChangeArrowheads="1"/>
              </p:cNvSpPr>
              <p:nvPr/>
            </p:nvSpPr>
            <p:spPr bwMode="auto">
              <a:xfrm>
                <a:off x="3219" y="2429"/>
                <a:ext cx="26" cy="24"/>
              </a:xfrm>
              <a:prstGeom prst="ellipse">
                <a:avLst/>
              </a:pr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138" name="Oval 1138"/>
              <p:cNvSpPr>
                <a:spLocks noChangeArrowheads="1"/>
              </p:cNvSpPr>
              <p:nvPr/>
            </p:nvSpPr>
            <p:spPr bwMode="auto">
              <a:xfrm>
                <a:off x="3612" y="2429"/>
                <a:ext cx="26" cy="24"/>
              </a:xfrm>
              <a:prstGeom prst="ellipse">
                <a:avLst/>
              </a:pr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139" name="Oval 1139"/>
              <p:cNvSpPr>
                <a:spLocks noChangeArrowheads="1"/>
              </p:cNvSpPr>
              <p:nvPr/>
            </p:nvSpPr>
            <p:spPr bwMode="auto">
              <a:xfrm>
                <a:off x="3417" y="2745"/>
                <a:ext cx="24" cy="23"/>
              </a:xfrm>
              <a:prstGeom prst="ellipse">
                <a:avLst/>
              </a:pr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</p:grpSp>
        <p:grpSp>
          <p:nvGrpSpPr>
            <p:cNvPr id="1140" name="Group 1140"/>
            <p:cNvGrpSpPr>
              <a:grpSpLocks/>
            </p:cNvGrpSpPr>
            <p:nvPr/>
          </p:nvGrpSpPr>
          <p:grpSpPr bwMode="auto">
            <a:xfrm>
              <a:off x="6055360" y="2423795"/>
              <a:ext cx="1368425" cy="1295400"/>
              <a:chOff x="1849" y="1609"/>
              <a:chExt cx="1965" cy="1677"/>
            </a:xfrm>
          </p:grpSpPr>
          <p:sp>
            <p:nvSpPr>
              <p:cNvPr id="1141" name="Freeform 1141"/>
              <p:cNvSpPr>
                <a:spLocks/>
              </p:cNvSpPr>
              <p:nvPr/>
            </p:nvSpPr>
            <p:spPr bwMode="auto">
              <a:xfrm>
                <a:off x="2245" y="2238"/>
                <a:ext cx="391" cy="418"/>
              </a:xfrm>
              <a:custGeom>
                <a:avLst/>
                <a:gdLst>
                  <a:gd name="T0" fmla="*/ 195 w 391"/>
                  <a:gd name="T1" fmla="*/ 418 h 418"/>
                  <a:gd name="T2" fmla="*/ 391 w 391"/>
                  <a:gd name="T3" fmla="*/ 314 h 418"/>
                  <a:gd name="T4" fmla="*/ 391 w 391"/>
                  <a:gd name="T5" fmla="*/ 104 h 418"/>
                  <a:gd name="T6" fmla="*/ 195 w 391"/>
                  <a:gd name="T7" fmla="*/ 0 h 418"/>
                  <a:gd name="T8" fmla="*/ 0 w 391"/>
                  <a:gd name="T9" fmla="*/ 104 h 418"/>
                  <a:gd name="T10" fmla="*/ 0 w 391"/>
                  <a:gd name="T11" fmla="*/ 314 h 418"/>
                  <a:gd name="T12" fmla="*/ 195 w 391"/>
                  <a:gd name="T13" fmla="*/ 418 h 41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91"/>
                  <a:gd name="T22" fmla="*/ 0 h 418"/>
                  <a:gd name="T23" fmla="*/ 391 w 391"/>
                  <a:gd name="T24" fmla="*/ 418 h 41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91" h="418">
                    <a:moveTo>
                      <a:pt x="195" y="418"/>
                    </a:moveTo>
                    <a:lnTo>
                      <a:pt x="391" y="314"/>
                    </a:lnTo>
                    <a:lnTo>
                      <a:pt x="391" y="104"/>
                    </a:lnTo>
                    <a:lnTo>
                      <a:pt x="195" y="0"/>
                    </a:lnTo>
                    <a:lnTo>
                      <a:pt x="0" y="104"/>
                    </a:lnTo>
                    <a:lnTo>
                      <a:pt x="0" y="314"/>
                    </a:lnTo>
                    <a:lnTo>
                      <a:pt x="195" y="418"/>
                    </a:lnTo>
                    <a:close/>
                  </a:path>
                </a:pathLst>
              </a:custGeom>
              <a:blipFill dpi="0" rotWithShape="0">
                <a:blip cstate="print"/>
                <a:srcRect/>
                <a:tile tx="0" ty="0" sx="100000" sy="100000" flip="none" algn="tl"/>
              </a:blip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142" name="Freeform 1142"/>
              <p:cNvSpPr>
                <a:spLocks/>
              </p:cNvSpPr>
              <p:nvPr/>
            </p:nvSpPr>
            <p:spPr bwMode="auto">
              <a:xfrm>
                <a:off x="2242" y="2235"/>
                <a:ext cx="398" cy="424"/>
              </a:xfrm>
              <a:custGeom>
                <a:avLst/>
                <a:gdLst>
                  <a:gd name="T0" fmla="*/ 198 w 398"/>
                  <a:gd name="T1" fmla="*/ 424 h 424"/>
                  <a:gd name="T2" fmla="*/ 398 w 398"/>
                  <a:gd name="T3" fmla="*/ 319 h 424"/>
                  <a:gd name="T4" fmla="*/ 398 w 398"/>
                  <a:gd name="T5" fmla="*/ 106 h 424"/>
                  <a:gd name="T6" fmla="*/ 198 w 398"/>
                  <a:gd name="T7" fmla="*/ 0 h 424"/>
                  <a:gd name="T8" fmla="*/ 0 w 398"/>
                  <a:gd name="T9" fmla="*/ 106 h 424"/>
                  <a:gd name="T10" fmla="*/ 0 w 398"/>
                  <a:gd name="T11" fmla="*/ 319 h 424"/>
                  <a:gd name="T12" fmla="*/ 198 w 398"/>
                  <a:gd name="T13" fmla="*/ 424 h 424"/>
                  <a:gd name="T14" fmla="*/ 200 w 398"/>
                  <a:gd name="T15" fmla="*/ 418 h 424"/>
                  <a:gd name="T16" fmla="*/ 5 w 398"/>
                  <a:gd name="T17" fmla="*/ 314 h 424"/>
                  <a:gd name="T18" fmla="*/ 7 w 398"/>
                  <a:gd name="T19" fmla="*/ 317 h 424"/>
                  <a:gd name="T20" fmla="*/ 7 w 398"/>
                  <a:gd name="T21" fmla="*/ 107 h 424"/>
                  <a:gd name="T22" fmla="*/ 5 w 398"/>
                  <a:gd name="T23" fmla="*/ 110 h 424"/>
                  <a:gd name="T24" fmla="*/ 200 w 398"/>
                  <a:gd name="T25" fmla="*/ 6 h 424"/>
                  <a:gd name="T26" fmla="*/ 196 w 398"/>
                  <a:gd name="T27" fmla="*/ 6 h 424"/>
                  <a:gd name="T28" fmla="*/ 393 w 398"/>
                  <a:gd name="T29" fmla="*/ 110 h 424"/>
                  <a:gd name="T30" fmla="*/ 391 w 398"/>
                  <a:gd name="T31" fmla="*/ 107 h 424"/>
                  <a:gd name="T32" fmla="*/ 391 w 398"/>
                  <a:gd name="T33" fmla="*/ 317 h 424"/>
                  <a:gd name="T34" fmla="*/ 393 w 398"/>
                  <a:gd name="T35" fmla="*/ 314 h 424"/>
                  <a:gd name="T36" fmla="*/ 196 w 398"/>
                  <a:gd name="T37" fmla="*/ 418 h 424"/>
                  <a:gd name="T38" fmla="*/ 200 w 398"/>
                  <a:gd name="T39" fmla="*/ 418 h 424"/>
                  <a:gd name="T40" fmla="*/ 198 w 398"/>
                  <a:gd name="T41" fmla="*/ 424 h 424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398"/>
                  <a:gd name="T64" fmla="*/ 0 h 424"/>
                  <a:gd name="T65" fmla="*/ 398 w 398"/>
                  <a:gd name="T66" fmla="*/ 424 h 424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398" h="424">
                    <a:moveTo>
                      <a:pt x="198" y="424"/>
                    </a:moveTo>
                    <a:lnTo>
                      <a:pt x="398" y="319"/>
                    </a:lnTo>
                    <a:lnTo>
                      <a:pt x="398" y="106"/>
                    </a:lnTo>
                    <a:lnTo>
                      <a:pt x="198" y="0"/>
                    </a:lnTo>
                    <a:lnTo>
                      <a:pt x="0" y="106"/>
                    </a:lnTo>
                    <a:lnTo>
                      <a:pt x="0" y="319"/>
                    </a:lnTo>
                    <a:lnTo>
                      <a:pt x="198" y="424"/>
                    </a:lnTo>
                    <a:lnTo>
                      <a:pt x="200" y="418"/>
                    </a:lnTo>
                    <a:lnTo>
                      <a:pt x="5" y="314"/>
                    </a:lnTo>
                    <a:lnTo>
                      <a:pt x="7" y="317"/>
                    </a:lnTo>
                    <a:lnTo>
                      <a:pt x="7" y="107"/>
                    </a:lnTo>
                    <a:lnTo>
                      <a:pt x="5" y="110"/>
                    </a:lnTo>
                    <a:lnTo>
                      <a:pt x="200" y="6"/>
                    </a:lnTo>
                    <a:lnTo>
                      <a:pt x="196" y="6"/>
                    </a:lnTo>
                    <a:lnTo>
                      <a:pt x="393" y="110"/>
                    </a:lnTo>
                    <a:lnTo>
                      <a:pt x="391" y="107"/>
                    </a:lnTo>
                    <a:lnTo>
                      <a:pt x="391" y="317"/>
                    </a:lnTo>
                    <a:lnTo>
                      <a:pt x="393" y="314"/>
                    </a:lnTo>
                    <a:lnTo>
                      <a:pt x="196" y="418"/>
                    </a:lnTo>
                    <a:lnTo>
                      <a:pt x="200" y="418"/>
                    </a:lnTo>
                    <a:lnTo>
                      <a:pt x="198" y="42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143" name="Freeform 1143"/>
              <p:cNvSpPr>
                <a:spLocks/>
              </p:cNvSpPr>
              <p:nvPr/>
            </p:nvSpPr>
            <p:spPr bwMode="auto">
              <a:xfrm>
                <a:off x="1852" y="2237"/>
                <a:ext cx="393" cy="419"/>
              </a:xfrm>
              <a:custGeom>
                <a:avLst/>
                <a:gdLst>
                  <a:gd name="T0" fmla="*/ 10 w 393"/>
                  <a:gd name="T1" fmla="*/ 99 h 419"/>
                  <a:gd name="T2" fmla="*/ 34 w 393"/>
                  <a:gd name="T3" fmla="*/ 88 h 419"/>
                  <a:gd name="T4" fmla="*/ 51 w 393"/>
                  <a:gd name="T5" fmla="*/ 77 h 419"/>
                  <a:gd name="T6" fmla="*/ 75 w 393"/>
                  <a:gd name="T7" fmla="*/ 66 h 419"/>
                  <a:gd name="T8" fmla="*/ 89 w 393"/>
                  <a:gd name="T9" fmla="*/ 56 h 419"/>
                  <a:gd name="T10" fmla="*/ 113 w 393"/>
                  <a:gd name="T11" fmla="*/ 45 h 419"/>
                  <a:gd name="T12" fmla="*/ 133 w 393"/>
                  <a:gd name="T13" fmla="*/ 33 h 419"/>
                  <a:gd name="T14" fmla="*/ 157 w 393"/>
                  <a:gd name="T15" fmla="*/ 22 h 419"/>
                  <a:gd name="T16" fmla="*/ 178 w 393"/>
                  <a:gd name="T17" fmla="*/ 9 h 419"/>
                  <a:gd name="T18" fmla="*/ 198 w 393"/>
                  <a:gd name="T19" fmla="*/ 0 h 419"/>
                  <a:gd name="T20" fmla="*/ 207 w 393"/>
                  <a:gd name="T21" fmla="*/ 6 h 419"/>
                  <a:gd name="T22" fmla="*/ 217 w 393"/>
                  <a:gd name="T23" fmla="*/ 9 h 419"/>
                  <a:gd name="T24" fmla="*/ 227 w 393"/>
                  <a:gd name="T25" fmla="*/ 17 h 419"/>
                  <a:gd name="T26" fmla="*/ 238 w 393"/>
                  <a:gd name="T27" fmla="*/ 20 h 419"/>
                  <a:gd name="T28" fmla="*/ 248 w 393"/>
                  <a:gd name="T29" fmla="*/ 28 h 419"/>
                  <a:gd name="T30" fmla="*/ 258 w 393"/>
                  <a:gd name="T31" fmla="*/ 31 h 419"/>
                  <a:gd name="T32" fmla="*/ 268 w 393"/>
                  <a:gd name="T33" fmla="*/ 39 h 419"/>
                  <a:gd name="T34" fmla="*/ 279 w 393"/>
                  <a:gd name="T35" fmla="*/ 42 h 419"/>
                  <a:gd name="T36" fmla="*/ 289 w 393"/>
                  <a:gd name="T37" fmla="*/ 50 h 419"/>
                  <a:gd name="T38" fmla="*/ 299 w 393"/>
                  <a:gd name="T39" fmla="*/ 53 h 419"/>
                  <a:gd name="T40" fmla="*/ 309 w 393"/>
                  <a:gd name="T41" fmla="*/ 61 h 419"/>
                  <a:gd name="T42" fmla="*/ 320 w 393"/>
                  <a:gd name="T43" fmla="*/ 64 h 419"/>
                  <a:gd name="T44" fmla="*/ 330 w 393"/>
                  <a:gd name="T45" fmla="*/ 72 h 419"/>
                  <a:gd name="T46" fmla="*/ 340 w 393"/>
                  <a:gd name="T47" fmla="*/ 75 h 419"/>
                  <a:gd name="T48" fmla="*/ 350 w 393"/>
                  <a:gd name="T49" fmla="*/ 83 h 419"/>
                  <a:gd name="T50" fmla="*/ 361 w 393"/>
                  <a:gd name="T51" fmla="*/ 86 h 419"/>
                  <a:gd name="T52" fmla="*/ 371 w 393"/>
                  <a:gd name="T53" fmla="*/ 94 h 419"/>
                  <a:gd name="T54" fmla="*/ 381 w 393"/>
                  <a:gd name="T55" fmla="*/ 97 h 419"/>
                  <a:gd name="T56" fmla="*/ 390 w 393"/>
                  <a:gd name="T57" fmla="*/ 104 h 419"/>
                  <a:gd name="T58" fmla="*/ 376 w 393"/>
                  <a:gd name="T59" fmla="*/ 323 h 419"/>
                  <a:gd name="T60" fmla="*/ 362 w 393"/>
                  <a:gd name="T61" fmla="*/ 332 h 419"/>
                  <a:gd name="T62" fmla="*/ 342 w 393"/>
                  <a:gd name="T63" fmla="*/ 342 h 419"/>
                  <a:gd name="T64" fmla="*/ 332 w 393"/>
                  <a:gd name="T65" fmla="*/ 348 h 419"/>
                  <a:gd name="T66" fmla="*/ 311 w 393"/>
                  <a:gd name="T67" fmla="*/ 358 h 419"/>
                  <a:gd name="T68" fmla="*/ 294 w 393"/>
                  <a:gd name="T69" fmla="*/ 369 h 419"/>
                  <a:gd name="T70" fmla="*/ 273 w 393"/>
                  <a:gd name="T71" fmla="*/ 378 h 419"/>
                  <a:gd name="T72" fmla="*/ 260 w 393"/>
                  <a:gd name="T73" fmla="*/ 388 h 419"/>
                  <a:gd name="T74" fmla="*/ 239 w 393"/>
                  <a:gd name="T75" fmla="*/ 397 h 419"/>
                  <a:gd name="T76" fmla="*/ 229 w 393"/>
                  <a:gd name="T77" fmla="*/ 403 h 419"/>
                  <a:gd name="T78" fmla="*/ 209 w 393"/>
                  <a:gd name="T79" fmla="*/ 413 h 419"/>
                  <a:gd name="T80" fmla="*/ 191 w 393"/>
                  <a:gd name="T81" fmla="*/ 418 h 419"/>
                  <a:gd name="T82" fmla="*/ 183 w 393"/>
                  <a:gd name="T83" fmla="*/ 411 h 419"/>
                  <a:gd name="T84" fmla="*/ 171 w 393"/>
                  <a:gd name="T85" fmla="*/ 407 h 419"/>
                  <a:gd name="T86" fmla="*/ 162 w 393"/>
                  <a:gd name="T87" fmla="*/ 400 h 419"/>
                  <a:gd name="T88" fmla="*/ 150 w 393"/>
                  <a:gd name="T89" fmla="*/ 396 h 419"/>
                  <a:gd name="T90" fmla="*/ 142 w 393"/>
                  <a:gd name="T91" fmla="*/ 389 h 419"/>
                  <a:gd name="T92" fmla="*/ 132 w 393"/>
                  <a:gd name="T93" fmla="*/ 386 h 419"/>
                  <a:gd name="T94" fmla="*/ 123 w 393"/>
                  <a:gd name="T95" fmla="*/ 380 h 419"/>
                  <a:gd name="T96" fmla="*/ 111 w 393"/>
                  <a:gd name="T97" fmla="*/ 375 h 419"/>
                  <a:gd name="T98" fmla="*/ 103 w 393"/>
                  <a:gd name="T99" fmla="*/ 369 h 419"/>
                  <a:gd name="T100" fmla="*/ 91 w 393"/>
                  <a:gd name="T101" fmla="*/ 364 h 419"/>
                  <a:gd name="T102" fmla="*/ 82 w 393"/>
                  <a:gd name="T103" fmla="*/ 358 h 419"/>
                  <a:gd name="T104" fmla="*/ 70 w 393"/>
                  <a:gd name="T105" fmla="*/ 353 h 419"/>
                  <a:gd name="T106" fmla="*/ 62 w 393"/>
                  <a:gd name="T107" fmla="*/ 347 h 419"/>
                  <a:gd name="T108" fmla="*/ 50 w 393"/>
                  <a:gd name="T109" fmla="*/ 342 h 419"/>
                  <a:gd name="T110" fmla="*/ 41 w 393"/>
                  <a:gd name="T111" fmla="*/ 336 h 419"/>
                  <a:gd name="T112" fmla="*/ 29 w 393"/>
                  <a:gd name="T113" fmla="*/ 331 h 419"/>
                  <a:gd name="T114" fmla="*/ 21 w 393"/>
                  <a:gd name="T115" fmla="*/ 325 h 419"/>
                  <a:gd name="T116" fmla="*/ 10 w 393"/>
                  <a:gd name="T117" fmla="*/ 321 h 419"/>
                  <a:gd name="T118" fmla="*/ 2 w 393"/>
                  <a:gd name="T119" fmla="*/ 315 h 419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w 393"/>
                  <a:gd name="T181" fmla="*/ 0 h 419"/>
                  <a:gd name="T182" fmla="*/ 393 w 393"/>
                  <a:gd name="T183" fmla="*/ 419 h 419"/>
                </a:gdLst>
                <a:ahLst/>
                <a:cxnLst>
                  <a:cxn ang="T120">
                    <a:pos x="T0" y="T1"/>
                  </a:cxn>
                  <a:cxn ang="T121">
                    <a:pos x="T2" y="T3"/>
                  </a:cxn>
                  <a:cxn ang="T122">
                    <a:pos x="T4" y="T5"/>
                  </a:cxn>
                  <a:cxn ang="T123">
                    <a:pos x="T6" y="T7"/>
                  </a:cxn>
                  <a:cxn ang="T124">
                    <a:pos x="T8" y="T9"/>
                  </a:cxn>
                  <a:cxn ang="T125">
                    <a:pos x="T10" y="T11"/>
                  </a:cxn>
                  <a:cxn ang="T126">
                    <a:pos x="T12" y="T13"/>
                  </a:cxn>
                  <a:cxn ang="T127">
                    <a:pos x="T14" y="T15"/>
                  </a:cxn>
                  <a:cxn ang="T128">
                    <a:pos x="T16" y="T17"/>
                  </a:cxn>
                  <a:cxn ang="T129">
                    <a:pos x="T18" y="T19"/>
                  </a:cxn>
                  <a:cxn ang="T130">
                    <a:pos x="T20" y="T21"/>
                  </a:cxn>
                  <a:cxn ang="T131">
                    <a:pos x="T22" y="T23"/>
                  </a:cxn>
                  <a:cxn ang="T132">
                    <a:pos x="T24" y="T25"/>
                  </a:cxn>
                  <a:cxn ang="T133">
                    <a:pos x="T26" y="T27"/>
                  </a:cxn>
                  <a:cxn ang="T134">
                    <a:pos x="T28" y="T29"/>
                  </a:cxn>
                  <a:cxn ang="T135">
                    <a:pos x="T30" y="T31"/>
                  </a:cxn>
                  <a:cxn ang="T136">
                    <a:pos x="T32" y="T33"/>
                  </a:cxn>
                  <a:cxn ang="T137">
                    <a:pos x="T34" y="T35"/>
                  </a:cxn>
                  <a:cxn ang="T138">
                    <a:pos x="T36" y="T37"/>
                  </a:cxn>
                  <a:cxn ang="T139">
                    <a:pos x="T38" y="T39"/>
                  </a:cxn>
                  <a:cxn ang="T140">
                    <a:pos x="T40" y="T41"/>
                  </a:cxn>
                  <a:cxn ang="T141">
                    <a:pos x="T42" y="T43"/>
                  </a:cxn>
                  <a:cxn ang="T142">
                    <a:pos x="T44" y="T45"/>
                  </a:cxn>
                  <a:cxn ang="T143">
                    <a:pos x="T46" y="T47"/>
                  </a:cxn>
                  <a:cxn ang="T144">
                    <a:pos x="T48" y="T49"/>
                  </a:cxn>
                  <a:cxn ang="T145">
                    <a:pos x="T50" y="T51"/>
                  </a:cxn>
                  <a:cxn ang="T146">
                    <a:pos x="T52" y="T53"/>
                  </a:cxn>
                  <a:cxn ang="T147">
                    <a:pos x="T54" y="T55"/>
                  </a:cxn>
                  <a:cxn ang="T148">
                    <a:pos x="T56" y="T57"/>
                  </a:cxn>
                  <a:cxn ang="T149">
                    <a:pos x="T58" y="T59"/>
                  </a:cxn>
                  <a:cxn ang="T150">
                    <a:pos x="T60" y="T61"/>
                  </a:cxn>
                  <a:cxn ang="T151">
                    <a:pos x="T62" y="T63"/>
                  </a:cxn>
                  <a:cxn ang="T152">
                    <a:pos x="T64" y="T65"/>
                  </a:cxn>
                  <a:cxn ang="T153">
                    <a:pos x="T66" y="T67"/>
                  </a:cxn>
                  <a:cxn ang="T154">
                    <a:pos x="T68" y="T69"/>
                  </a:cxn>
                  <a:cxn ang="T155">
                    <a:pos x="T70" y="T71"/>
                  </a:cxn>
                  <a:cxn ang="T156">
                    <a:pos x="T72" y="T73"/>
                  </a:cxn>
                  <a:cxn ang="T157">
                    <a:pos x="T74" y="T75"/>
                  </a:cxn>
                  <a:cxn ang="T158">
                    <a:pos x="T76" y="T77"/>
                  </a:cxn>
                  <a:cxn ang="T159">
                    <a:pos x="T78" y="T79"/>
                  </a:cxn>
                  <a:cxn ang="T160">
                    <a:pos x="T80" y="T81"/>
                  </a:cxn>
                  <a:cxn ang="T161">
                    <a:pos x="T82" y="T83"/>
                  </a:cxn>
                  <a:cxn ang="T162">
                    <a:pos x="T84" y="T85"/>
                  </a:cxn>
                  <a:cxn ang="T163">
                    <a:pos x="T86" y="T87"/>
                  </a:cxn>
                  <a:cxn ang="T164">
                    <a:pos x="T88" y="T89"/>
                  </a:cxn>
                  <a:cxn ang="T165">
                    <a:pos x="T90" y="T91"/>
                  </a:cxn>
                  <a:cxn ang="T166">
                    <a:pos x="T92" y="T93"/>
                  </a:cxn>
                  <a:cxn ang="T167">
                    <a:pos x="T94" y="T95"/>
                  </a:cxn>
                  <a:cxn ang="T168">
                    <a:pos x="T96" y="T97"/>
                  </a:cxn>
                  <a:cxn ang="T169">
                    <a:pos x="T98" y="T99"/>
                  </a:cxn>
                  <a:cxn ang="T170">
                    <a:pos x="T100" y="T101"/>
                  </a:cxn>
                  <a:cxn ang="T171">
                    <a:pos x="T102" y="T103"/>
                  </a:cxn>
                  <a:cxn ang="T172">
                    <a:pos x="T104" y="T105"/>
                  </a:cxn>
                  <a:cxn ang="T173">
                    <a:pos x="T106" y="T107"/>
                  </a:cxn>
                  <a:cxn ang="T174">
                    <a:pos x="T108" y="T109"/>
                  </a:cxn>
                  <a:cxn ang="T175">
                    <a:pos x="T110" y="T111"/>
                  </a:cxn>
                  <a:cxn ang="T176">
                    <a:pos x="T112" y="T113"/>
                  </a:cxn>
                  <a:cxn ang="T177">
                    <a:pos x="T114" y="T115"/>
                  </a:cxn>
                  <a:cxn ang="T178">
                    <a:pos x="T116" y="T117"/>
                  </a:cxn>
                  <a:cxn ang="T179">
                    <a:pos x="T118" y="T119"/>
                  </a:cxn>
                </a:cxnLst>
                <a:rect l="T180" t="T181" r="T182" b="T183"/>
                <a:pathLst>
                  <a:path w="393" h="419">
                    <a:moveTo>
                      <a:pt x="0" y="104"/>
                    </a:moveTo>
                    <a:lnTo>
                      <a:pt x="7" y="102"/>
                    </a:lnTo>
                    <a:lnTo>
                      <a:pt x="7" y="101"/>
                    </a:lnTo>
                    <a:lnTo>
                      <a:pt x="10" y="101"/>
                    </a:lnTo>
                    <a:lnTo>
                      <a:pt x="10" y="99"/>
                    </a:lnTo>
                    <a:lnTo>
                      <a:pt x="24" y="93"/>
                    </a:lnTo>
                    <a:lnTo>
                      <a:pt x="24" y="91"/>
                    </a:lnTo>
                    <a:lnTo>
                      <a:pt x="31" y="90"/>
                    </a:lnTo>
                    <a:lnTo>
                      <a:pt x="31" y="88"/>
                    </a:lnTo>
                    <a:lnTo>
                      <a:pt x="34" y="88"/>
                    </a:lnTo>
                    <a:lnTo>
                      <a:pt x="34" y="86"/>
                    </a:lnTo>
                    <a:lnTo>
                      <a:pt x="44" y="82"/>
                    </a:lnTo>
                    <a:lnTo>
                      <a:pt x="44" y="80"/>
                    </a:lnTo>
                    <a:lnTo>
                      <a:pt x="51" y="78"/>
                    </a:lnTo>
                    <a:lnTo>
                      <a:pt x="51" y="77"/>
                    </a:lnTo>
                    <a:lnTo>
                      <a:pt x="55" y="77"/>
                    </a:lnTo>
                    <a:lnTo>
                      <a:pt x="55" y="75"/>
                    </a:lnTo>
                    <a:lnTo>
                      <a:pt x="68" y="69"/>
                    </a:lnTo>
                    <a:lnTo>
                      <a:pt x="68" y="67"/>
                    </a:lnTo>
                    <a:lnTo>
                      <a:pt x="75" y="66"/>
                    </a:lnTo>
                    <a:lnTo>
                      <a:pt x="75" y="64"/>
                    </a:lnTo>
                    <a:lnTo>
                      <a:pt x="79" y="64"/>
                    </a:lnTo>
                    <a:lnTo>
                      <a:pt x="79" y="63"/>
                    </a:lnTo>
                    <a:lnTo>
                      <a:pt x="89" y="58"/>
                    </a:lnTo>
                    <a:lnTo>
                      <a:pt x="89" y="56"/>
                    </a:lnTo>
                    <a:lnTo>
                      <a:pt x="96" y="55"/>
                    </a:lnTo>
                    <a:lnTo>
                      <a:pt x="96" y="53"/>
                    </a:lnTo>
                    <a:lnTo>
                      <a:pt x="99" y="53"/>
                    </a:lnTo>
                    <a:lnTo>
                      <a:pt x="99" y="52"/>
                    </a:lnTo>
                    <a:lnTo>
                      <a:pt x="113" y="45"/>
                    </a:lnTo>
                    <a:lnTo>
                      <a:pt x="113" y="44"/>
                    </a:lnTo>
                    <a:lnTo>
                      <a:pt x="120" y="42"/>
                    </a:lnTo>
                    <a:lnTo>
                      <a:pt x="120" y="41"/>
                    </a:lnTo>
                    <a:lnTo>
                      <a:pt x="133" y="34"/>
                    </a:lnTo>
                    <a:lnTo>
                      <a:pt x="133" y="33"/>
                    </a:lnTo>
                    <a:lnTo>
                      <a:pt x="140" y="31"/>
                    </a:lnTo>
                    <a:lnTo>
                      <a:pt x="140" y="30"/>
                    </a:lnTo>
                    <a:lnTo>
                      <a:pt x="144" y="30"/>
                    </a:lnTo>
                    <a:lnTo>
                      <a:pt x="144" y="28"/>
                    </a:lnTo>
                    <a:lnTo>
                      <a:pt x="157" y="22"/>
                    </a:lnTo>
                    <a:lnTo>
                      <a:pt x="157" y="20"/>
                    </a:lnTo>
                    <a:lnTo>
                      <a:pt x="164" y="19"/>
                    </a:lnTo>
                    <a:lnTo>
                      <a:pt x="164" y="17"/>
                    </a:lnTo>
                    <a:lnTo>
                      <a:pt x="178" y="11"/>
                    </a:lnTo>
                    <a:lnTo>
                      <a:pt x="178" y="9"/>
                    </a:lnTo>
                    <a:lnTo>
                      <a:pt x="185" y="8"/>
                    </a:lnTo>
                    <a:lnTo>
                      <a:pt x="185" y="6"/>
                    </a:lnTo>
                    <a:lnTo>
                      <a:pt x="188" y="6"/>
                    </a:lnTo>
                    <a:lnTo>
                      <a:pt x="188" y="4"/>
                    </a:lnTo>
                    <a:lnTo>
                      <a:pt x="198" y="0"/>
                    </a:lnTo>
                    <a:lnTo>
                      <a:pt x="198" y="1"/>
                    </a:lnTo>
                    <a:lnTo>
                      <a:pt x="202" y="1"/>
                    </a:lnTo>
                    <a:lnTo>
                      <a:pt x="202" y="3"/>
                    </a:lnTo>
                    <a:lnTo>
                      <a:pt x="205" y="3"/>
                    </a:lnTo>
                    <a:lnTo>
                      <a:pt x="207" y="6"/>
                    </a:lnTo>
                    <a:lnTo>
                      <a:pt x="210" y="6"/>
                    </a:lnTo>
                    <a:lnTo>
                      <a:pt x="210" y="8"/>
                    </a:lnTo>
                    <a:lnTo>
                      <a:pt x="214" y="8"/>
                    </a:lnTo>
                    <a:lnTo>
                      <a:pt x="214" y="9"/>
                    </a:lnTo>
                    <a:lnTo>
                      <a:pt x="217" y="9"/>
                    </a:lnTo>
                    <a:lnTo>
                      <a:pt x="219" y="12"/>
                    </a:lnTo>
                    <a:lnTo>
                      <a:pt x="222" y="12"/>
                    </a:lnTo>
                    <a:lnTo>
                      <a:pt x="222" y="14"/>
                    </a:lnTo>
                    <a:lnTo>
                      <a:pt x="226" y="14"/>
                    </a:lnTo>
                    <a:lnTo>
                      <a:pt x="227" y="17"/>
                    </a:lnTo>
                    <a:lnTo>
                      <a:pt x="231" y="17"/>
                    </a:lnTo>
                    <a:lnTo>
                      <a:pt x="231" y="19"/>
                    </a:lnTo>
                    <a:lnTo>
                      <a:pt x="234" y="19"/>
                    </a:lnTo>
                    <a:lnTo>
                      <a:pt x="234" y="20"/>
                    </a:lnTo>
                    <a:lnTo>
                      <a:pt x="238" y="20"/>
                    </a:lnTo>
                    <a:lnTo>
                      <a:pt x="239" y="23"/>
                    </a:lnTo>
                    <a:lnTo>
                      <a:pt x="243" y="23"/>
                    </a:lnTo>
                    <a:lnTo>
                      <a:pt x="243" y="25"/>
                    </a:lnTo>
                    <a:lnTo>
                      <a:pt x="246" y="25"/>
                    </a:lnTo>
                    <a:lnTo>
                      <a:pt x="248" y="28"/>
                    </a:lnTo>
                    <a:lnTo>
                      <a:pt x="251" y="28"/>
                    </a:lnTo>
                    <a:lnTo>
                      <a:pt x="251" y="30"/>
                    </a:lnTo>
                    <a:lnTo>
                      <a:pt x="255" y="30"/>
                    </a:lnTo>
                    <a:lnTo>
                      <a:pt x="255" y="31"/>
                    </a:lnTo>
                    <a:lnTo>
                      <a:pt x="258" y="31"/>
                    </a:lnTo>
                    <a:lnTo>
                      <a:pt x="260" y="34"/>
                    </a:lnTo>
                    <a:lnTo>
                      <a:pt x="263" y="34"/>
                    </a:lnTo>
                    <a:lnTo>
                      <a:pt x="263" y="36"/>
                    </a:lnTo>
                    <a:lnTo>
                      <a:pt x="267" y="36"/>
                    </a:lnTo>
                    <a:lnTo>
                      <a:pt x="268" y="39"/>
                    </a:lnTo>
                    <a:lnTo>
                      <a:pt x="272" y="39"/>
                    </a:lnTo>
                    <a:lnTo>
                      <a:pt x="272" y="41"/>
                    </a:lnTo>
                    <a:lnTo>
                      <a:pt x="275" y="41"/>
                    </a:lnTo>
                    <a:lnTo>
                      <a:pt x="275" y="42"/>
                    </a:lnTo>
                    <a:lnTo>
                      <a:pt x="279" y="42"/>
                    </a:lnTo>
                    <a:lnTo>
                      <a:pt x="280" y="45"/>
                    </a:lnTo>
                    <a:lnTo>
                      <a:pt x="284" y="45"/>
                    </a:lnTo>
                    <a:lnTo>
                      <a:pt x="284" y="47"/>
                    </a:lnTo>
                    <a:lnTo>
                      <a:pt x="287" y="47"/>
                    </a:lnTo>
                    <a:lnTo>
                      <a:pt x="289" y="50"/>
                    </a:lnTo>
                    <a:lnTo>
                      <a:pt x="292" y="50"/>
                    </a:lnTo>
                    <a:lnTo>
                      <a:pt x="292" y="52"/>
                    </a:lnTo>
                    <a:lnTo>
                      <a:pt x="296" y="52"/>
                    </a:lnTo>
                    <a:lnTo>
                      <a:pt x="296" y="53"/>
                    </a:lnTo>
                    <a:lnTo>
                      <a:pt x="299" y="53"/>
                    </a:lnTo>
                    <a:lnTo>
                      <a:pt x="301" y="56"/>
                    </a:lnTo>
                    <a:lnTo>
                      <a:pt x="304" y="56"/>
                    </a:lnTo>
                    <a:lnTo>
                      <a:pt x="304" y="58"/>
                    </a:lnTo>
                    <a:lnTo>
                      <a:pt x="308" y="58"/>
                    </a:lnTo>
                    <a:lnTo>
                      <a:pt x="309" y="61"/>
                    </a:lnTo>
                    <a:lnTo>
                      <a:pt x="313" y="61"/>
                    </a:lnTo>
                    <a:lnTo>
                      <a:pt x="313" y="63"/>
                    </a:lnTo>
                    <a:lnTo>
                      <a:pt x="316" y="63"/>
                    </a:lnTo>
                    <a:lnTo>
                      <a:pt x="316" y="64"/>
                    </a:lnTo>
                    <a:lnTo>
                      <a:pt x="320" y="64"/>
                    </a:lnTo>
                    <a:lnTo>
                      <a:pt x="321" y="67"/>
                    </a:lnTo>
                    <a:lnTo>
                      <a:pt x="325" y="67"/>
                    </a:lnTo>
                    <a:lnTo>
                      <a:pt x="325" y="69"/>
                    </a:lnTo>
                    <a:lnTo>
                      <a:pt x="328" y="69"/>
                    </a:lnTo>
                    <a:lnTo>
                      <a:pt x="330" y="72"/>
                    </a:lnTo>
                    <a:lnTo>
                      <a:pt x="333" y="72"/>
                    </a:lnTo>
                    <a:lnTo>
                      <a:pt x="333" y="74"/>
                    </a:lnTo>
                    <a:lnTo>
                      <a:pt x="337" y="74"/>
                    </a:lnTo>
                    <a:lnTo>
                      <a:pt x="337" y="75"/>
                    </a:lnTo>
                    <a:lnTo>
                      <a:pt x="340" y="75"/>
                    </a:lnTo>
                    <a:lnTo>
                      <a:pt x="342" y="78"/>
                    </a:lnTo>
                    <a:lnTo>
                      <a:pt x="345" y="78"/>
                    </a:lnTo>
                    <a:lnTo>
                      <a:pt x="345" y="80"/>
                    </a:lnTo>
                    <a:lnTo>
                      <a:pt x="349" y="80"/>
                    </a:lnTo>
                    <a:lnTo>
                      <a:pt x="350" y="83"/>
                    </a:lnTo>
                    <a:lnTo>
                      <a:pt x="354" y="83"/>
                    </a:lnTo>
                    <a:lnTo>
                      <a:pt x="354" y="85"/>
                    </a:lnTo>
                    <a:lnTo>
                      <a:pt x="357" y="85"/>
                    </a:lnTo>
                    <a:lnTo>
                      <a:pt x="357" y="86"/>
                    </a:lnTo>
                    <a:lnTo>
                      <a:pt x="361" y="86"/>
                    </a:lnTo>
                    <a:lnTo>
                      <a:pt x="362" y="90"/>
                    </a:lnTo>
                    <a:lnTo>
                      <a:pt x="366" y="90"/>
                    </a:lnTo>
                    <a:lnTo>
                      <a:pt x="366" y="91"/>
                    </a:lnTo>
                    <a:lnTo>
                      <a:pt x="369" y="91"/>
                    </a:lnTo>
                    <a:lnTo>
                      <a:pt x="371" y="94"/>
                    </a:lnTo>
                    <a:lnTo>
                      <a:pt x="374" y="94"/>
                    </a:lnTo>
                    <a:lnTo>
                      <a:pt x="374" y="96"/>
                    </a:lnTo>
                    <a:lnTo>
                      <a:pt x="378" y="96"/>
                    </a:lnTo>
                    <a:lnTo>
                      <a:pt x="378" y="97"/>
                    </a:lnTo>
                    <a:lnTo>
                      <a:pt x="381" y="97"/>
                    </a:lnTo>
                    <a:lnTo>
                      <a:pt x="383" y="101"/>
                    </a:lnTo>
                    <a:lnTo>
                      <a:pt x="386" y="101"/>
                    </a:lnTo>
                    <a:lnTo>
                      <a:pt x="386" y="102"/>
                    </a:lnTo>
                    <a:lnTo>
                      <a:pt x="390" y="102"/>
                    </a:lnTo>
                    <a:lnTo>
                      <a:pt x="390" y="104"/>
                    </a:lnTo>
                    <a:lnTo>
                      <a:pt x="393" y="104"/>
                    </a:lnTo>
                    <a:lnTo>
                      <a:pt x="393" y="315"/>
                    </a:lnTo>
                    <a:lnTo>
                      <a:pt x="383" y="320"/>
                    </a:lnTo>
                    <a:lnTo>
                      <a:pt x="383" y="321"/>
                    </a:lnTo>
                    <a:lnTo>
                      <a:pt x="376" y="323"/>
                    </a:lnTo>
                    <a:lnTo>
                      <a:pt x="376" y="325"/>
                    </a:lnTo>
                    <a:lnTo>
                      <a:pt x="373" y="325"/>
                    </a:lnTo>
                    <a:lnTo>
                      <a:pt x="373" y="326"/>
                    </a:lnTo>
                    <a:lnTo>
                      <a:pt x="362" y="331"/>
                    </a:lnTo>
                    <a:lnTo>
                      <a:pt x="362" y="332"/>
                    </a:lnTo>
                    <a:lnTo>
                      <a:pt x="356" y="334"/>
                    </a:lnTo>
                    <a:lnTo>
                      <a:pt x="356" y="336"/>
                    </a:lnTo>
                    <a:lnTo>
                      <a:pt x="352" y="336"/>
                    </a:lnTo>
                    <a:lnTo>
                      <a:pt x="352" y="337"/>
                    </a:lnTo>
                    <a:lnTo>
                      <a:pt x="342" y="342"/>
                    </a:lnTo>
                    <a:lnTo>
                      <a:pt x="342" y="344"/>
                    </a:lnTo>
                    <a:lnTo>
                      <a:pt x="335" y="345"/>
                    </a:lnTo>
                    <a:lnTo>
                      <a:pt x="335" y="347"/>
                    </a:lnTo>
                    <a:lnTo>
                      <a:pt x="332" y="347"/>
                    </a:lnTo>
                    <a:lnTo>
                      <a:pt x="332" y="348"/>
                    </a:lnTo>
                    <a:lnTo>
                      <a:pt x="321" y="353"/>
                    </a:lnTo>
                    <a:lnTo>
                      <a:pt x="321" y="355"/>
                    </a:lnTo>
                    <a:lnTo>
                      <a:pt x="314" y="356"/>
                    </a:lnTo>
                    <a:lnTo>
                      <a:pt x="314" y="358"/>
                    </a:lnTo>
                    <a:lnTo>
                      <a:pt x="311" y="358"/>
                    </a:lnTo>
                    <a:lnTo>
                      <a:pt x="311" y="359"/>
                    </a:lnTo>
                    <a:lnTo>
                      <a:pt x="301" y="364"/>
                    </a:lnTo>
                    <a:lnTo>
                      <a:pt x="301" y="366"/>
                    </a:lnTo>
                    <a:lnTo>
                      <a:pt x="294" y="367"/>
                    </a:lnTo>
                    <a:lnTo>
                      <a:pt x="294" y="369"/>
                    </a:lnTo>
                    <a:lnTo>
                      <a:pt x="291" y="369"/>
                    </a:lnTo>
                    <a:lnTo>
                      <a:pt x="291" y="370"/>
                    </a:lnTo>
                    <a:lnTo>
                      <a:pt x="280" y="375"/>
                    </a:lnTo>
                    <a:lnTo>
                      <a:pt x="280" y="377"/>
                    </a:lnTo>
                    <a:lnTo>
                      <a:pt x="273" y="378"/>
                    </a:lnTo>
                    <a:lnTo>
                      <a:pt x="273" y="380"/>
                    </a:lnTo>
                    <a:lnTo>
                      <a:pt x="270" y="380"/>
                    </a:lnTo>
                    <a:lnTo>
                      <a:pt x="270" y="381"/>
                    </a:lnTo>
                    <a:lnTo>
                      <a:pt x="260" y="386"/>
                    </a:lnTo>
                    <a:lnTo>
                      <a:pt x="260" y="388"/>
                    </a:lnTo>
                    <a:lnTo>
                      <a:pt x="253" y="389"/>
                    </a:lnTo>
                    <a:lnTo>
                      <a:pt x="253" y="391"/>
                    </a:lnTo>
                    <a:lnTo>
                      <a:pt x="250" y="391"/>
                    </a:lnTo>
                    <a:lnTo>
                      <a:pt x="250" y="392"/>
                    </a:lnTo>
                    <a:lnTo>
                      <a:pt x="239" y="397"/>
                    </a:lnTo>
                    <a:lnTo>
                      <a:pt x="239" y="399"/>
                    </a:lnTo>
                    <a:lnTo>
                      <a:pt x="232" y="400"/>
                    </a:lnTo>
                    <a:lnTo>
                      <a:pt x="232" y="402"/>
                    </a:lnTo>
                    <a:lnTo>
                      <a:pt x="229" y="402"/>
                    </a:lnTo>
                    <a:lnTo>
                      <a:pt x="229" y="403"/>
                    </a:lnTo>
                    <a:lnTo>
                      <a:pt x="219" y="408"/>
                    </a:lnTo>
                    <a:lnTo>
                      <a:pt x="219" y="410"/>
                    </a:lnTo>
                    <a:lnTo>
                      <a:pt x="212" y="411"/>
                    </a:lnTo>
                    <a:lnTo>
                      <a:pt x="212" y="413"/>
                    </a:lnTo>
                    <a:lnTo>
                      <a:pt x="209" y="413"/>
                    </a:lnTo>
                    <a:lnTo>
                      <a:pt x="209" y="414"/>
                    </a:lnTo>
                    <a:lnTo>
                      <a:pt x="198" y="419"/>
                    </a:lnTo>
                    <a:lnTo>
                      <a:pt x="195" y="419"/>
                    </a:lnTo>
                    <a:lnTo>
                      <a:pt x="195" y="418"/>
                    </a:lnTo>
                    <a:lnTo>
                      <a:pt x="191" y="418"/>
                    </a:lnTo>
                    <a:lnTo>
                      <a:pt x="191" y="416"/>
                    </a:lnTo>
                    <a:lnTo>
                      <a:pt x="188" y="416"/>
                    </a:lnTo>
                    <a:lnTo>
                      <a:pt x="186" y="413"/>
                    </a:lnTo>
                    <a:lnTo>
                      <a:pt x="183" y="413"/>
                    </a:lnTo>
                    <a:lnTo>
                      <a:pt x="183" y="411"/>
                    </a:lnTo>
                    <a:lnTo>
                      <a:pt x="179" y="411"/>
                    </a:lnTo>
                    <a:lnTo>
                      <a:pt x="179" y="410"/>
                    </a:lnTo>
                    <a:lnTo>
                      <a:pt x="176" y="410"/>
                    </a:lnTo>
                    <a:lnTo>
                      <a:pt x="174" y="407"/>
                    </a:lnTo>
                    <a:lnTo>
                      <a:pt x="171" y="407"/>
                    </a:lnTo>
                    <a:lnTo>
                      <a:pt x="171" y="405"/>
                    </a:lnTo>
                    <a:lnTo>
                      <a:pt x="168" y="405"/>
                    </a:lnTo>
                    <a:lnTo>
                      <a:pt x="168" y="403"/>
                    </a:lnTo>
                    <a:lnTo>
                      <a:pt x="164" y="403"/>
                    </a:lnTo>
                    <a:lnTo>
                      <a:pt x="162" y="400"/>
                    </a:lnTo>
                    <a:lnTo>
                      <a:pt x="159" y="400"/>
                    </a:lnTo>
                    <a:lnTo>
                      <a:pt x="159" y="399"/>
                    </a:lnTo>
                    <a:lnTo>
                      <a:pt x="156" y="399"/>
                    </a:lnTo>
                    <a:lnTo>
                      <a:pt x="154" y="396"/>
                    </a:lnTo>
                    <a:lnTo>
                      <a:pt x="150" y="396"/>
                    </a:lnTo>
                    <a:lnTo>
                      <a:pt x="150" y="394"/>
                    </a:lnTo>
                    <a:lnTo>
                      <a:pt x="147" y="394"/>
                    </a:lnTo>
                    <a:lnTo>
                      <a:pt x="147" y="392"/>
                    </a:lnTo>
                    <a:lnTo>
                      <a:pt x="144" y="392"/>
                    </a:lnTo>
                    <a:lnTo>
                      <a:pt x="142" y="389"/>
                    </a:lnTo>
                    <a:lnTo>
                      <a:pt x="138" y="389"/>
                    </a:lnTo>
                    <a:lnTo>
                      <a:pt x="138" y="388"/>
                    </a:lnTo>
                    <a:lnTo>
                      <a:pt x="135" y="388"/>
                    </a:lnTo>
                    <a:lnTo>
                      <a:pt x="135" y="386"/>
                    </a:lnTo>
                    <a:lnTo>
                      <a:pt x="132" y="386"/>
                    </a:lnTo>
                    <a:lnTo>
                      <a:pt x="130" y="383"/>
                    </a:lnTo>
                    <a:lnTo>
                      <a:pt x="127" y="383"/>
                    </a:lnTo>
                    <a:lnTo>
                      <a:pt x="127" y="381"/>
                    </a:lnTo>
                    <a:lnTo>
                      <a:pt x="123" y="381"/>
                    </a:lnTo>
                    <a:lnTo>
                      <a:pt x="123" y="380"/>
                    </a:lnTo>
                    <a:lnTo>
                      <a:pt x="120" y="380"/>
                    </a:lnTo>
                    <a:lnTo>
                      <a:pt x="118" y="377"/>
                    </a:lnTo>
                    <a:lnTo>
                      <a:pt x="115" y="377"/>
                    </a:lnTo>
                    <a:lnTo>
                      <a:pt x="115" y="375"/>
                    </a:lnTo>
                    <a:lnTo>
                      <a:pt x="111" y="375"/>
                    </a:lnTo>
                    <a:lnTo>
                      <a:pt x="109" y="372"/>
                    </a:lnTo>
                    <a:lnTo>
                      <a:pt x="106" y="372"/>
                    </a:lnTo>
                    <a:lnTo>
                      <a:pt x="106" y="370"/>
                    </a:lnTo>
                    <a:lnTo>
                      <a:pt x="103" y="370"/>
                    </a:lnTo>
                    <a:lnTo>
                      <a:pt x="103" y="369"/>
                    </a:lnTo>
                    <a:lnTo>
                      <a:pt x="99" y="369"/>
                    </a:lnTo>
                    <a:lnTo>
                      <a:pt x="97" y="366"/>
                    </a:lnTo>
                    <a:lnTo>
                      <a:pt x="94" y="366"/>
                    </a:lnTo>
                    <a:lnTo>
                      <a:pt x="94" y="364"/>
                    </a:lnTo>
                    <a:lnTo>
                      <a:pt x="91" y="364"/>
                    </a:lnTo>
                    <a:lnTo>
                      <a:pt x="91" y="362"/>
                    </a:lnTo>
                    <a:lnTo>
                      <a:pt x="87" y="362"/>
                    </a:lnTo>
                    <a:lnTo>
                      <a:pt x="86" y="359"/>
                    </a:lnTo>
                    <a:lnTo>
                      <a:pt x="82" y="359"/>
                    </a:lnTo>
                    <a:lnTo>
                      <a:pt x="82" y="358"/>
                    </a:lnTo>
                    <a:lnTo>
                      <a:pt x="79" y="358"/>
                    </a:lnTo>
                    <a:lnTo>
                      <a:pt x="77" y="355"/>
                    </a:lnTo>
                    <a:lnTo>
                      <a:pt x="74" y="355"/>
                    </a:lnTo>
                    <a:lnTo>
                      <a:pt x="74" y="353"/>
                    </a:lnTo>
                    <a:lnTo>
                      <a:pt x="70" y="353"/>
                    </a:lnTo>
                    <a:lnTo>
                      <a:pt x="70" y="351"/>
                    </a:lnTo>
                    <a:lnTo>
                      <a:pt x="67" y="351"/>
                    </a:lnTo>
                    <a:lnTo>
                      <a:pt x="65" y="348"/>
                    </a:lnTo>
                    <a:lnTo>
                      <a:pt x="62" y="348"/>
                    </a:lnTo>
                    <a:lnTo>
                      <a:pt x="62" y="347"/>
                    </a:lnTo>
                    <a:lnTo>
                      <a:pt x="58" y="347"/>
                    </a:lnTo>
                    <a:lnTo>
                      <a:pt x="58" y="345"/>
                    </a:lnTo>
                    <a:lnTo>
                      <a:pt x="55" y="345"/>
                    </a:lnTo>
                    <a:lnTo>
                      <a:pt x="53" y="342"/>
                    </a:lnTo>
                    <a:lnTo>
                      <a:pt x="50" y="342"/>
                    </a:lnTo>
                    <a:lnTo>
                      <a:pt x="50" y="340"/>
                    </a:lnTo>
                    <a:lnTo>
                      <a:pt x="46" y="340"/>
                    </a:lnTo>
                    <a:lnTo>
                      <a:pt x="46" y="339"/>
                    </a:lnTo>
                    <a:lnTo>
                      <a:pt x="43" y="339"/>
                    </a:lnTo>
                    <a:lnTo>
                      <a:pt x="41" y="336"/>
                    </a:lnTo>
                    <a:lnTo>
                      <a:pt x="38" y="336"/>
                    </a:lnTo>
                    <a:lnTo>
                      <a:pt x="38" y="334"/>
                    </a:lnTo>
                    <a:lnTo>
                      <a:pt x="34" y="334"/>
                    </a:lnTo>
                    <a:lnTo>
                      <a:pt x="33" y="331"/>
                    </a:lnTo>
                    <a:lnTo>
                      <a:pt x="29" y="331"/>
                    </a:lnTo>
                    <a:lnTo>
                      <a:pt x="29" y="329"/>
                    </a:lnTo>
                    <a:lnTo>
                      <a:pt x="26" y="329"/>
                    </a:lnTo>
                    <a:lnTo>
                      <a:pt x="26" y="328"/>
                    </a:lnTo>
                    <a:lnTo>
                      <a:pt x="22" y="328"/>
                    </a:lnTo>
                    <a:lnTo>
                      <a:pt x="21" y="325"/>
                    </a:lnTo>
                    <a:lnTo>
                      <a:pt x="17" y="325"/>
                    </a:lnTo>
                    <a:lnTo>
                      <a:pt x="17" y="323"/>
                    </a:lnTo>
                    <a:lnTo>
                      <a:pt x="14" y="323"/>
                    </a:lnTo>
                    <a:lnTo>
                      <a:pt x="14" y="321"/>
                    </a:lnTo>
                    <a:lnTo>
                      <a:pt x="10" y="321"/>
                    </a:lnTo>
                    <a:lnTo>
                      <a:pt x="9" y="318"/>
                    </a:lnTo>
                    <a:lnTo>
                      <a:pt x="5" y="318"/>
                    </a:lnTo>
                    <a:lnTo>
                      <a:pt x="5" y="317"/>
                    </a:lnTo>
                    <a:lnTo>
                      <a:pt x="2" y="317"/>
                    </a:lnTo>
                    <a:lnTo>
                      <a:pt x="2" y="315"/>
                    </a:lnTo>
                    <a:lnTo>
                      <a:pt x="0" y="315"/>
                    </a:lnTo>
                    <a:lnTo>
                      <a:pt x="0" y="104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144" name="Freeform 1144"/>
              <p:cNvSpPr>
                <a:spLocks/>
              </p:cNvSpPr>
              <p:nvPr/>
            </p:nvSpPr>
            <p:spPr bwMode="auto">
              <a:xfrm>
                <a:off x="1852" y="2287"/>
                <a:ext cx="103" cy="95"/>
              </a:xfrm>
              <a:custGeom>
                <a:avLst/>
                <a:gdLst>
                  <a:gd name="T0" fmla="*/ 101 w 103"/>
                  <a:gd name="T1" fmla="*/ 0 h 95"/>
                  <a:gd name="T2" fmla="*/ 101 w 103"/>
                  <a:gd name="T3" fmla="*/ 2 h 95"/>
                  <a:gd name="T4" fmla="*/ 87 w 103"/>
                  <a:gd name="T5" fmla="*/ 8 h 95"/>
                  <a:gd name="T6" fmla="*/ 87 w 103"/>
                  <a:gd name="T7" fmla="*/ 10 h 95"/>
                  <a:gd name="T8" fmla="*/ 84 w 103"/>
                  <a:gd name="T9" fmla="*/ 10 h 95"/>
                  <a:gd name="T10" fmla="*/ 84 w 103"/>
                  <a:gd name="T11" fmla="*/ 11 h 95"/>
                  <a:gd name="T12" fmla="*/ 0 w 103"/>
                  <a:gd name="T13" fmla="*/ 87 h 95"/>
                  <a:gd name="T14" fmla="*/ 0 w 103"/>
                  <a:gd name="T15" fmla="*/ 95 h 95"/>
                  <a:gd name="T16" fmla="*/ 103 w 103"/>
                  <a:gd name="T17" fmla="*/ 0 h 95"/>
                  <a:gd name="T18" fmla="*/ 101 w 103"/>
                  <a:gd name="T19" fmla="*/ 0 h 95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03"/>
                  <a:gd name="T31" fmla="*/ 0 h 95"/>
                  <a:gd name="T32" fmla="*/ 103 w 103"/>
                  <a:gd name="T33" fmla="*/ 95 h 95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03" h="95">
                    <a:moveTo>
                      <a:pt x="101" y="0"/>
                    </a:moveTo>
                    <a:lnTo>
                      <a:pt x="101" y="2"/>
                    </a:lnTo>
                    <a:lnTo>
                      <a:pt x="87" y="8"/>
                    </a:lnTo>
                    <a:lnTo>
                      <a:pt x="87" y="10"/>
                    </a:lnTo>
                    <a:lnTo>
                      <a:pt x="84" y="10"/>
                    </a:lnTo>
                    <a:lnTo>
                      <a:pt x="84" y="11"/>
                    </a:lnTo>
                    <a:lnTo>
                      <a:pt x="0" y="87"/>
                    </a:lnTo>
                    <a:lnTo>
                      <a:pt x="0" y="95"/>
                    </a:lnTo>
                    <a:lnTo>
                      <a:pt x="103" y="0"/>
                    </a:lnTo>
                    <a:lnTo>
                      <a:pt x="101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145" name="Freeform 1145"/>
              <p:cNvSpPr>
                <a:spLocks/>
              </p:cNvSpPr>
              <p:nvPr/>
            </p:nvSpPr>
            <p:spPr bwMode="auto">
              <a:xfrm>
                <a:off x="1852" y="2238"/>
                <a:ext cx="205" cy="191"/>
              </a:xfrm>
              <a:custGeom>
                <a:avLst/>
                <a:gdLst>
                  <a:gd name="T0" fmla="*/ 198 w 205"/>
                  <a:gd name="T1" fmla="*/ 0 h 191"/>
                  <a:gd name="T2" fmla="*/ 198 w 205"/>
                  <a:gd name="T3" fmla="*/ 2 h 191"/>
                  <a:gd name="T4" fmla="*/ 0 w 205"/>
                  <a:gd name="T5" fmla="*/ 183 h 191"/>
                  <a:gd name="T6" fmla="*/ 0 w 205"/>
                  <a:gd name="T7" fmla="*/ 191 h 191"/>
                  <a:gd name="T8" fmla="*/ 205 w 205"/>
                  <a:gd name="T9" fmla="*/ 2 h 191"/>
                  <a:gd name="T10" fmla="*/ 202 w 205"/>
                  <a:gd name="T11" fmla="*/ 2 h 191"/>
                  <a:gd name="T12" fmla="*/ 202 w 205"/>
                  <a:gd name="T13" fmla="*/ 0 h 191"/>
                  <a:gd name="T14" fmla="*/ 198 w 205"/>
                  <a:gd name="T15" fmla="*/ 0 h 191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05"/>
                  <a:gd name="T25" fmla="*/ 0 h 191"/>
                  <a:gd name="T26" fmla="*/ 205 w 205"/>
                  <a:gd name="T27" fmla="*/ 191 h 191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05" h="191">
                    <a:moveTo>
                      <a:pt x="198" y="0"/>
                    </a:moveTo>
                    <a:lnTo>
                      <a:pt x="198" y="2"/>
                    </a:lnTo>
                    <a:lnTo>
                      <a:pt x="0" y="183"/>
                    </a:lnTo>
                    <a:lnTo>
                      <a:pt x="0" y="191"/>
                    </a:lnTo>
                    <a:lnTo>
                      <a:pt x="205" y="2"/>
                    </a:lnTo>
                    <a:lnTo>
                      <a:pt x="202" y="2"/>
                    </a:lnTo>
                    <a:lnTo>
                      <a:pt x="202" y="0"/>
                    </a:lnTo>
                    <a:lnTo>
                      <a:pt x="198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146" name="Freeform 1146"/>
              <p:cNvSpPr>
                <a:spLocks/>
              </p:cNvSpPr>
              <p:nvPr/>
            </p:nvSpPr>
            <p:spPr bwMode="auto">
              <a:xfrm>
                <a:off x="1852" y="2256"/>
                <a:ext cx="238" cy="220"/>
              </a:xfrm>
              <a:custGeom>
                <a:avLst/>
                <a:gdLst>
                  <a:gd name="T0" fmla="*/ 231 w 238"/>
                  <a:gd name="T1" fmla="*/ 0 h 220"/>
                  <a:gd name="T2" fmla="*/ 231 w 238"/>
                  <a:gd name="T3" fmla="*/ 1 h 220"/>
                  <a:gd name="T4" fmla="*/ 0 w 238"/>
                  <a:gd name="T5" fmla="*/ 213 h 220"/>
                  <a:gd name="T6" fmla="*/ 0 w 238"/>
                  <a:gd name="T7" fmla="*/ 220 h 220"/>
                  <a:gd name="T8" fmla="*/ 238 w 238"/>
                  <a:gd name="T9" fmla="*/ 1 h 220"/>
                  <a:gd name="T10" fmla="*/ 234 w 238"/>
                  <a:gd name="T11" fmla="*/ 1 h 220"/>
                  <a:gd name="T12" fmla="*/ 234 w 238"/>
                  <a:gd name="T13" fmla="*/ 0 h 220"/>
                  <a:gd name="T14" fmla="*/ 231 w 238"/>
                  <a:gd name="T15" fmla="*/ 0 h 22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38"/>
                  <a:gd name="T25" fmla="*/ 0 h 220"/>
                  <a:gd name="T26" fmla="*/ 238 w 238"/>
                  <a:gd name="T27" fmla="*/ 220 h 22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38" h="220">
                    <a:moveTo>
                      <a:pt x="231" y="0"/>
                    </a:moveTo>
                    <a:lnTo>
                      <a:pt x="231" y="1"/>
                    </a:lnTo>
                    <a:lnTo>
                      <a:pt x="0" y="213"/>
                    </a:lnTo>
                    <a:lnTo>
                      <a:pt x="0" y="220"/>
                    </a:lnTo>
                    <a:lnTo>
                      <a:pt x="238" y="1"/>
                    </a:lnTo>
                    <a:lnTo>
                      <a:pt x="234" y="1"/>
                    </a:lnTo>
                    <a:lnTo>
                      <a:pt x="234" y="0"/>
                    </a:lnTo>
                    <a:lnTo>
                      <a:pt x="231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147" name="Freeform 1147"/>
              <p:cNvSpPr>
                <a:spLocks/>
              </p:cNvSpPr>
              <p:nvPr/>
            </p:nvSpPr>
            <p:spPr bwMode="auto">
              <a:xfrm>
                <a:off x="1852" y="2273"/>
                <a:ext cx="268" cy="251"/>
              </a:xfrm>
              <a:custGeom>
                <a:avLst/>
                <a:gdLst>
                  <a:gd name="T0" fmla="*/ 263 w 268"/>
                  <a:gd name="T1" fmla="*/ 0 h 251"/>
                  <a:gd name="T2" fmla="*/ 263 w 268"/>
                  <a:gd name="T3" fmla="*/ 1 h 251"/>
                  <a:gd name="T4" fmla="*/ 0 w 268"/>
                  <a:gd name="T5" fmla="*/ 243 h 251"/>
                  <a:gd name="T6" fmla="*/ 0 w 268"/>
                  <a:gd name="T7" fmla="*/ 251 h 251"/>
                  <a:gd name="T8" fmla="*/ 268 w 268"/>
                  <a:gd name="T9" fmla="*/ 5 h 251"/>
                  <a:gd name="T10" fmla="*/ 268 w 268"/>
                  <a:gd name="T11" fmla="*/ 1 h 251"/>
                  <a:gd name="T12" fmla="*/ 267 w 268"/>
                  <a:gd name="T13" fmla="*/ 1 h 251"/>
                  <a:gd name="T14" fmla="*/ 267 w 268"/>
                  <a:gd name="T15" fmla="*/ 0 h 251"/>
                  <a:gd name="T16" fmla="*/ 263 w 268"/>
                  <a:gd name="T17" fmla="*/ 0 h 251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68"/>
                  <a:gd name="T28" fmla="*/ 0 h 251"/>
                  <a:gd name="T29" fmla="*/ 268 w 268"/>
                  <a:gd name="T30" fmla="*/ 251 h 251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68" h="251">
                    <a:moveTo>
                      <a:pt x="263" y="0"/>
                    </a:moveTo>
                    <a:lnTo>
                      <a:pt x="263" y="1"/>
                    </a:lnTo>
                    <a:lnTo>
                      <a:pt x="0" y="243"/>
                    </a:lnTo>
                    <a:lnTo>
                      <a:pt x="0" y="251"/>
                    </a:lnTo>
                    <a:lnTo>
                      <a:pt x="268" y="5"/>
                    </a:lnTo>
                    <a:lnTo>
                      <a:pt x="268" y="1"/>
                    </a:lnTo>
                    <a:lnTo>
                      <a:pt x="267" y="1"/>
                    </a:lnTo>
                    <a:lnTo>
                      <a:pt x="267" y="0"/>
                    </a:lnTo>
                    <a:lnTo>
                      <a:pt x="263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148" name="Freeform 1148"/>
              <p:cNvSpPr>
                <a:spLocks/>
              </p:cNvSpPr>
              <p:nvPr/>
            </p:nvSpPr>
            <p:spPr bwMode="auto">
              <a:xfrm>
                <a:off x="1861" y="2290"/>
                <a:ext cx="292" cy="268"/>
              </a:xfrm>
              <a:custGeom>
                <a:avLst/>
                <a:gdLst>
                  <a:gd name="T0" fmla="*/ 287 w 292"/>
                  <a:gd name="T1" fmla="*/ 0 h 268"/>
                  <a:gd name="T2" fmla="*/ 287 w 292"/>
                  <a:gd name="T3" fmla="*/ 2 h 268"/>
                  <a:gd name="T4" fmla="*/ 0 w 292"/>
                  <a:gd name="T5" fmla="*/ 265 h 268"/>
                  <a:gd name="T6" fmla="*/ 1 w 292"/>
                  <a:gd name="T7" fmla="*/ 268 h 268"/>
                  <a:gd name="T8" fmla="*/ 6 w 292"/>
                  <a:gd name="T9" fmla="*/ 268 h 268"/>
                  <a:gd name="T10" fmla="*/ 6 w 292"/>
                  <a:gd name="T11" fmla="*/ 267 h 268"/>
                  <a:gd name="T12" fmla="*/ 292 w 292"/>
                  <a:gd name="T13" fmla="*/ 5 h 268"/>
                  <a:gd name="T14" fmla="*/ 292 w 292"/>
                  <a:gd name="T15" fmla="*/ 2 h 268"/>
                  <a:gd name="T16" fmla="*/ 290 w 292"/>
                  <a:gd name="T17" fmla="*/ 2 h 268"/>
                  <a:gd name="T18" fmla="*/ 290 w 292"/>
                  <a:gd name="T19" fmla="*/ 0 h 268"/>
                  <a:gd name="T20" fmla="*/ 287 w 292"/>
                  <a:gd name="T21" fmla="*/ 0 h 268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292"/>
                  <a:gd name="T34" fmla="*/ 0 h 268"/>
                  <a:gd name="T35" fmla="*/ 292 w 292"/>
                  <a:gd name="T36" fmla="*/ 268 h 268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292" h="268">
                    <a:moveTo>
                      <a:pt x="287" y="0"/>
                    </a:moveTo>
                    <a:lnTo>
                      <a:pt x="287" y="2"/>
                    </a:lnTo>
                    <a:lnTo>
                      <a:pt x="0" y="265"/>
                    </a:lnTo>
                    <a:lnTo>
                      <a:pt x="1" y="268"/>
                    </a:lnTo>
                    <a:lnTo>
                      <a:pt x="6" y="268"/>
                    </a:lnTo>
                    <a:lnTo>
                      <a:pt x="6" y="267"/>
                    </a:lnTo>
                    <a:lnTo>
                      <a:pt x="292" y="5"/>
                    </a:lnTo>
                    <a:lnTo>
                      <a:pt x="292" y="2"/>
                    </a:lnTo>
                    <a:lnTo>
                      <a:pt x="290" y="2"/>
                    </a:lnTo>
                    <a:lnTo>
                      <a:pt x="290" y="0"/>
                    </a:lnTo>
                    <a:lnTo>
                      <a:pt x="287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149" name="Freeform 1149"/>
              <p:cNvSpPr>
                <a:spLocks/>
              </p:cNvSpPr>
              <p:nvPr/>
            </p:nvSpPr>
            <p:spPr bwMode="auto">
              <a:xfrm>
                <a:off x="1893" y="2308"/>
                <a:ext cx="292" cy="268"/>
              </a:xfrm>
              <a:custGeom>
                <a:avLst/>
                <a:gdLst>
                  <a:gd name="T0" fmla="*/ 285 w 292"/>
                  <a:gd name="T1" fmla="*/ 0 h 268"/>
                  <a:gd name="T2" fmla="*/ 285 w 292"/>
                  <a:gd name="T3" fmla="*/ 1 h 268"/>
                  <a:gd name="T4" fmla="*/ 0 w 292"/>
                  <a:gd name="T5" fmla="*/ 263 h 268"/>
                  <a:gd name="T6" fmla="*/ 0 w 292"/>
                  <a:gd name="T7" fmla="*/ 266 h 268"/>
                  <a:gd name="T8" fmla="*/ 5 w 292"/>
                  <a:gd name="T9" fmla="*/ 268 h 268"/>
                  <a:gd name="T10" fmla="*/ 5 w 292"/>
                  <a:gd name="T11" fmla="*/ 266 h 268"/>
                  <a:gd name="T12" fmla="*/ 292 w 292"/>
                  <a:gd name="T13" fmla="*/ 1 h 268"/>
                  <a:gd name="T14" fmla="*/ 289 w 292"/>
                  <a:gd name="T15" fmla="*/ 1 h 268"/>
                  <a:gd name="T16" fmla="*/ 289 w 292"/>
                  <a:gd name="T17" fmla="*/ 0 h 268"/>
                  <a:gd name="T18" fmla="*/ 285 w 292"/>
                  <a:gd name="T19" fmla="*/ 0 h 268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92"/>
                  <a:gd name="T31" fmla="*/ 0 h 268"/>
                  <a:gd name="T32" fmla="*/ 292 w 292"/>
                  <a:gd name="T33" fmla="*/ 268 h 268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92" h="268">
                    <a:moveTo>
                      <a:pt x="285" y="0"/>
                    </a:moveTo>
                    <a:lnTo>
                      <a:pt x="285" y="1"/>
                    </a:lnTo>
                    <a:lnTo>
                      <a:pt x="0" y="263"/>
                    </a:lnTo>
                    <a:lnTo>
                      <a:pt x="0" y="266"/>
                    </a:lnTo>
                    <a:lnTo>
                      <a:pt x="5" y="268"/>
                    </a:lnTo>
                    <a:lnTo>
                      <a:pt x="5" y="266"/>
                    </a:lnTo>
                    <a:lnTo>
                      <a:pt x="292" y="1"/>
                    </a:lnTo>
                    <a:lnTo>
                      <a:pt x="289" y="1"/>
                    </a:lnTo>
                    <a:lnTo>
                      <a:pt x="289" y="0"/>
                    </a:lnTo>
                    <a:lnTo>
                      <a:pt x="285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150" name="Freeform 1150"/>
              <p:cNvSpPr>
                <a:spLocks/>
              </p:cNvSpPr>
              <p:nvPr/>
            </p:nvSpPr>
            <p:spPr bwMode="auto">
              <a:xfrm>
                <a:off x="1924" y="2323"/>
                <a:ext cx="292" cy="269"/>
              </a:xfrm>
              <a:custGeom>
                <a:avLst/>
                <a:gdLst>
                  <a:gd name="T0" fmla="*/ 287 w 292"/>
                  <a:gd name="T1" fmla="*/ 0 h 269"/>
                  <a:gd name="T2" fmla="*/ 287 w 292"/>
                  <a:gd name="T3" fmla="*/ 2 h 269"/>
                  <a:gd name="T4" fmla="*/ 0 w 292"/>
                  <a:gd name="T5" fmla="*/ 265 h 269"/>
                  <a:gd name="T6" fmla="*/ 2 w 292"/>
                  <a:gd name="T7" fmla="*/ 269 h 269"/>
                  <a:gd name="T8" fmla="*/ 7 w 292"/>
                  <a:gd name="T9" fmla="*/ 269 h 269"/>
                  <a:gd name="T10" fmla="*/ 7 w 292"/>
                  <a:gd name="T11" fmla="*/ 267 h 269"/>
                  <a:gd name="T12" fmla="*/ 292 w 292"/>
                  <a:gd name="T13" fmla="*/ 5 h 269"/>
                  <a:gd name="T14" fmla="*/ 289 w 292"/>
                  <a:gd name="T15" fmla="*/ 0 h 269"/>
                  <a:gd name="T16" fmla="*/ 287 w 292"/>
                  <a:gd name="T17" fmla="*/ 0 h 26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2"/>
                  <a:gd name="T28" fmla="*/ 0 h 269"/>
                  <a:gd name="T29" fmla="*/ 292 w 292"/>
                  <a:gd name="T30" fmla="*/ 269 h 269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2" h="269">
                    <a:moveTo>
                      <a:pt x="287" y="0"/>
                    </a:moveTo>
                    <a:lnTo>
                      <a:pt x="287" y="2"/>
                    </a:lnTo>
                    <a:lnTo>
                      <a:pt x="0" y="265"/>
                    </a:lnTo>
                    <a:lnTo>
                      <a:pt x="2" y="269"/>
                    </a:lnTo>
                    <a:lnTo>
                      <a:pt x="7" y="269"/>
                    </a:lnTo>
                    <a:lnTo>
                      <a:pt x="7" y="267"/>
                    </a:lnTo>
                    <a:lnTo>
                      <a:pt x="292" y="5"/>
                    </a:lnTo>
                    <a:lnTo>
                      <a:pt x="289" y="0"/>
                    </a:lnTo>
                    <a:lnTo>
                      <a:pt x="287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151" name="Freeform 1151"/>
              <p:cNvSpPr>
                <a:spLocks/>
              </p:cNvSpPr>
              <p:nvPr/>
            </p:nvSpPr>
            <p:spPr bwMode="auto">
              <a:xfrm>
                <a:off x="1956" y="2341"/>
                <a:ext cx="289" cy="268"/>
              </a:xfrm>
              <a:custGeom>
                <a:avLst/>
                <a:gdLst>
                  <a:gd name="T0" fmla="*/ 287 w 289"/>
                  <a:gd name="T1" fmla="*/ 0 h 268"/>
                  <a:gd name="T2" fmla="*/ 287 w 289"/>
                  <a:gd name="T3" fmla="*/ 1 h 268"/>
                  <a:gd name="T4" fmla="*/ 0 w 289"/>
                  <a:gd name="T5" fmla="*/ 265 h 268"/>
                  <a:gd name="T6" fmla="*/ 2 w 289"/>
                  <a:gd name="T7" fmla="*/ 268 h 268"/>
                  <a:gd name="T8" fmla="*/ 7 w 289"/>
                  <a:gd name="T9" fmla="*/ 268 h 268"/>
                  <a:gd name="T10" fmla="*/ 7 w 289"/>
                  <a:gd name="T11" fmla="*/ 266 h 268"/>
                  <a:gd name="T12" fmla="*/ 289 w 289"/>
                  <a:gd name="T13" fmla="*/ 8 h 268"/>
                  <a:gd name="T14" fmla="*/ 289 w 289"/>
                  <a:gd name="T15" fmla="*/ 0 h 268"/>
                  <a:gd name="T16" fmla="*/ 287 w 289"/>
                  <a:gd name="T17" fmla="*/ 0 h 26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89"/>
                  <a:gd name="T28" fmla="*/ 0 h 268"/>
                  <a:gd name="T29" fmla="*/ 289 w 289"/>
                  <a:gd name="T30" fmla="*/ 268 h 26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89" h="268">
                    <a:moveTo>
                      <a:pt x="287" y="0"/>
                    </a:moveTo>
                    <a:lnTo>
                      <a:pt x="287" y="1"/>
                    </a:lnTo>
                    <a:lnTo>
                      <a:pt x="0" y="265"/>
                    </a:lnTo>
                    <a:lnTo>
                      <a:pt x="2" y="268"/>
                    </a:lnTo>
                    <a:lnTo>
                      <a:pt x="7" y="268"/>
                    </a:lnTo>
                    <a:lnTo>
                      <a:pt x="7" y="266"/>
                    </a:lnTo>
                    <a:lnTo>
                      <a:pt x="289" y="8"/>
                    </a:lnTo>
                    <a:lnTo>
                      <a:pt x="289" y="0"/>
                    </a:lnTo>
                    <a:lnTo>
                      <a:pt x="287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152" name="Freeform 1152"/>
              <p:cNvSpPr>
                <a:spLocks/>
              </p:cNvSpPr>
              <p:nvPr/>
            </p:nvSpPr>
            <p:spPr bwMode="auto">
              <a:xfrm>
                <a:off x="1989" y="2388"/>
                <a:ext cx="256" cy="238"/>
              </a:xfrm>
              <a:custGeom>
                <a:avLst/>
                <a:gdLst>
                  <a:gd name="T0" fmla="*/ 254 w 256"/>
                  <a:gd name="T1" fmla="*/ 0 h 238"/>
                  <a:gd name="T2" fmla="*/ 254 w 256"/>
                  <a:gd name="T3" fmla="*/ 2 h 238"/>
                  <a:gd name="T4" fmla="*/ 0 w 256"/>
                  <a:gd name="T5" fmla="*/ 235 h 238"/>
                  <a:gd name="T6" fmla="*/ 1 w 256"/>
                  <a:gd name="T7" fmla="*/ 238 h 238"/>
                  <a:gd name="T8" fmla="*/ 7 w 256"/>
                  <a:gd name="T9" fmla="*/ 238 h 238"/>
                  <a:gd name="T10" fmla="*/ 7 w 256"/>
                  <a:gd name="T11" fmla="*/ 237 h 238"/>
                  <a:gd name="T12" fmla="*/ 256 w 256"/>
                  <a:gd name="T13" fmla="*/ 8 h 238"/>
                  <a:gd name="T14" fmla="*/ 256 w 256"/>
                  <a:gd name="T15" fmla="*/ 0 h 238"/>
                  <a:gd name="T16" fmla="*/ 254 w 256"/>
                  <a:gd name="T17" fmla="*/ 0 h 23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56"/>
                  <a:gd name="T28" fmla="*/ 0 h 238"/>
                  <a:gd name="T29" fmla="*/ 256 w 256"/>
                  <a:gd name="T30" fmla="*/ 238 h 23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56" h="238">
                    <a:moveTo>
                      <a:pt x="254" y="0"/>
                    </a:moveTo>
                    <a:lnTo>
                      <a:pt x="254" y="2"/>
                    </a:lnTo>
                    <a:lnTo>
                      <a:pt x="0" y="235"/>
                    </a:lnTo>
                    <a:lnTo>
                      <a:pt x="1" y="238"/>
                    </a:lnTo>
                    <a:lnTo>
                      <a:pt x="7" y="238"/>
                    </a:lnTo>
                    <a:lnTo>
                      <a:pt x="7" y="237"/>
                    </a:lnTo>
                    <a:lnTo>
                      <a:pt x="256" y="8"/>
                    </a:lnTo>
                    <a:lnTo>
                      <a:pt x="256" y="0"/>
                    </a:lnTo>
                    <a:lnTo>
                      <a:pt x="254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153" name="Freeform 1153"/>
              <p:cNvSpPr>
                <a:spLocks/>
              </p:cNvSpPr>
              <p:nvPr/>
            </p:nvSpPr>
            <p:spPr bwMode="auto">
              <a:xfrm>
                <a:off x="2021" y="2435"/>
                <a:ext cx="224" cy="209"/>
              </a:xfrm>
              <a:custGeom>
                <a:avLst/>
                <a:gdLst>
                  <a:gd name="T0" fmla="*/ 222 w 224"/>
                  <a:gd name="T1" fmla="*/ 0 h 209"/>
                  <a:gd name="T2" fmla="*/ 222 w 224"/>
                  <a:gd name="T3" fmla="*/ 2 h 209"/>
                  <a:gd name="T4" fmla="*/ 0 w 224"/>
                  <a:gd name="T5" fmla="*/ 205 h 209"/>
                  <a:gd name="T6" fmla="*/ 2 w 224"/>
                  <a:gd name="T7" fmla="*/ 209 h 209"/>
                  <a:gd name="T8" fmla="*/ 7 w 224"/>
                  <a:gd name="T9" fmla="*/ 209 h 209"/>
                  <a:gd name="T10" fmla="*/ 7 w 224"/>
                  <a:gd name="T11" fmla="*/ 207 h 209"/>
                  <a:gd name="T12" fmla="*/ 224 w 224"/>
                  <a:gd name="T13" fmla="*/ 8 h 209"/>
                  <a:gd name="T14" fmla="*/ 224 w 224"/>
                  <a:gd name="T15" fmla="*/ 0 h 209"/>
                  <a:gd name="T16" fmla="*/ 222 w 224"/>
                  <a:gd name="T17" fmla="*/ 0 h 20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24"/>
                  <a:gd name="T28" fmla="*/ 0 h 209"/>
                  <a:gd name="T29" fmla="*/ 224 w 224"/>
                  <a:gd name="T30" fmla="*/ 209 h 209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24" h="209">
                    <a:moveTo>
                      <a:pt x="222" y="0"/>
                    </a:moveTo>
                    <a:lnTo>
                      <a:pt x="222" y="2"/>
                    </a:lnTo>
                    <a:lnTo>
                      <a:pt x="0" y="205"/>
                    </a:lnTo>
                    <a:lnTo>
                      <a:pt x="2" y="209"/>
                    </a:lnTo>
                    <a:lnTo>
                      <a:pt x="7" y="209"/>
                    </a:lnTo>
                    <a:lnTo>
                      <a:pt x="7" y="207"/>
                    </a:lnTo>
                    <a:lnTo>
                      <a:pt x="224" y="8"/>
                    </a:lnTo>
                    <a:lnTo>
                      <a:pt x="224" y="0"/>
                    </a:lnTo>
                    <a:lnTo>
                      <a:pt x="222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154" name="Freeform 1154"/>
              <p:cNvSpPr>
                <a:spLocks/>
              </p:cNvSpPr>
              <p:nvPr/>
            </p:nvSpPr>
            <p:spPr bwMode="auto">
              <a:xfrm>
                <a:off x="2066" y="2483"/>
                <a:ext cx="179" cy="165"/>
              </a:xfrm>
              <a:custGeom>
                <a:avLst/>
                <a:gdLst>
                  <a:gd name="T0" fmla="*/ 177 w 179"/>
                  <a:gd name="T1" fmla="*/ 0 h 165"/>
                  <a:gd name="T2" fmla="*/ 177 w 179"/>
                  <a:gd name="T3" fmla="*/ 1 h 165"/>
                  <a:gd name="T4" fmla="*/ 0 w 179"/>
                  <a:gd name="T5" fmla="*/ 165 h 165"/>
                  <a:gd name="T6" fmla="*/ 7 w 179"/>
                  <a:gd name="T7" fmla="*/ 162 h 165"/>
                  <a:gd name="T8" fmla="*/ 7 w 179"/>
                  <a:gd name="T9" fmla="*/ 161 h 165"/>
                  <a:gd name="T10" fmla="*/ 13 w 179"/>
                  <a:gd name="T11" fmla="*/ 159 h 165"/>
                  <a:gd name="T12" fmla="*/ 13 w 179"/>
                  <a:gd name="T13" fmla="*/ 157 h 165"/>
                  <a:gd name="T14" fmla="*/ 24 w 179"/>
                  <a:gd name="T15" fmla="*/ 151 h 165"/>
                  <a:gd name="T16" fmla="*/ 24 w 179"/>
                  <a:gd name="T17" fmla="*/ 150 h 165"/>
                  <a:gd name="T18" fmla="*/ 179 w 179"/>
                  <a:gd name="T19" fmla="*/ 8 h 165"/>
                  <a:gd name="T20" fmla="*/ 179 w 179"/>
                  <a:gd name="T21" fmla="*/ 0 h 165"/>
                  <a:gd name="T22" fmla="*/ 177 w 179"/>
                  <a:gd name="T23" fmla="*/ 0 h 165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179"/>
                  <a:gd name="T37" fmla="*/ 0 h 165"/>
                  <a:gd name="T38" fmla="*/ 179 w 179"/>
                  <a:gd name="T39" fmla="*/ 165 h 165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179" h="165">
                    <a:moveTo>
                      <a:pt x="177" y="0"/>
                    </a:moveTo>
                    <a:lnTo>
                      <a:pt x="177" y="1"/>
                    </a:lnTo>
                    <a:lnTo>
                      <a:pt x="0" y="165"/>
                    </a:lnTo>
                    <a:lnTo>
                      <a:pt x="7" y="162"/>
                    </a:lnTo>
                    <a:lnTo>
                      <a:pt x="7" y="161"/>
                    </a:lnTo>
                    <a:lnTo>
                      <a:pt x="13" y="159"/>
                    </a:lnTo>
                    <a:lnTo>
                      <a:pt x="13" y="157"/>
                    </a:lnTo>
                    <a:lnTo>
                      <a:pt x="24" y="151"/>
                    </a:lnTo>
                    <a:lnTo>
                      <a:pt x="24" y="150"/>
                    </a:lnTo>
                    <a:lnTo>
                      <a:pt x="179" y="8"/>
                    </a:lnTo>
                    <a:lnTo>
                      <a:pt x="179" y="0"/>
                    </a:lnTo>
                    <a:lnTo>
                      <a:pt x="177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155" name="Freeform 1155"/>
              <p:cNvSpPr>
                <a:spLocks/>
              </p:cNvSpPr>
              <p:nvPr/>
            </p:nvSpPr>
            <p:spPr bwMode="auto">
              <a:xfrm>
                <a:off x="2189" y="2530"/>
                <a:ext cx="56" cy="52"/>
              </a:xfrm>
              <a:custGeom>
                <a:avLst/>
                <a:gdLst>
                  <a:gd name="T0" fmla="*/ 0 w 56"/>
                  <a:gd name="T1" fmla="*/ 51 h 52"/>
                  <a:gd name="T2" fmla="*/ 56 w 56"/>
                  <a:gd name="T3" fmla="*/ 0 h 52"/>
                  <a:gd name="T4" fmla="*/ 56 w 56"/>
                  <a:gd name="T5" fmla="*/ 8 h 52"/>
                  <a:gd name="T6" fmla="*/ 19 w 56"/>
                  <a:gd name="T7" fmla="*/ 43 h 52"/>
                  <a:gd name="T8" fmla="*/ 15 w 56"/>
                  <a:gd name="T9" fmla="*/ 43 h 52"/>
                  <a:gd name="T10" fmla="*/ 15 w 56"/>
                  <a:gd name="T11" fmla="*/ 44 h 52"/>
                  <a:gd name="T12" fmla="*/ 5 w 56"/>
                  <a:gd name="T13" fmla="*/ 49 h 52"/>
                  <a:gd name="T14" fmla="*/ 5 w 56"/>
                  <a:gd name="T15" fmla="*/ 51 h 52"/>
                  <a:gd name="T16" fmla="*/ 1 w 56"/>
                  <a:gd name="T17" fmla="*/ 51 h 52"/>
                  <a:gd name="T18" fmla="*/ 1 w 56"/>
                  <a:gd name="T19" fmla="*/ 52 h 52"/>
                  <a:gd name="T20" fmla="*/ 0 w 56"/>
                  <a:gd name="T21" fmla="*/ 52 h 52"/>
                  <a:gd name="T22" fmla="*/ 0 w 56"/>
                  <a:gd name="T23" fmla="*/ 51 h 52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56"/>
                  <a:gd name="T37" fmla="*/ 0 h 52"/>
                  <a:gd name="T38" fmla="*/ 56 w 56"/>
                  <a:gd name="T39" fmla="*/ 52 h 52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56" h="52">
                    <a:moveTo>
                      <a:pt x="0" y="51"/>
                    </a:moveTo>
                    <a:lnTo>
                      <a:pt x="56" y="0"/>
                    </a:lnTo>
                    <a:lnTo>
                      <a:pt x="56" y="8"/>
                    </a:lnTo>
                    <a:lnTo>
                      <a:pt x="19" y="43"/>
                    </a:lnTo>
                    <a:lnTo>
                      <a:pt x="15" y="43"/>
                    </a:lnTo>
                    <a:lnTo>
                      <a:pt x="15" y="44"/>
                    </a:lnTo>
                    <a:lnTo>
                      <a:pt x="5" y="49"/>
                    </a:lnTo>
                    <a:lnTo>
                      <a:pt x="5" y="51"/>
                    </a:lnTo>
                    <a:lnTo>
                      <a:pt x="1" y="51"/>
                    </a:lnTo>
                    <a:lnTo>
                      <a:pt x="1" y="52"/>
                    </a:lnTo>
                    <a:lnTo>
                      <a:pt x="0" y="52"/>
                    </a:lnTo>
                    <a:lnTo>
                      <a:pt x="0" y="51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156" name="Freeform 1156"/>
              <p:cNvSpPr>
                <a:spLocks/>
              </p:cNvSpPr>
              <p:nvPr/>
            </p:nvSpPr>
            <p:spPr bwMode="auto">
              <a:xfrm>
                <a:off x="2143" y="2287"/>
                <a:ext cx="102" cy="95"/>
              </a:xfrm>
              <a:custGeom>
                <a:avLst/>
                <a:gdLst>
                  <a:gd name="T0" fmla="*/ 0 w 102"/>
                  <a:gd name="T1" fmla="*/ 0 h 95"/>
                  <a:gd name="T2" fmla="*/ 102 w 102"/>
                  <a:gd name="T3" fmla="*/ 95 h 95"/>
                  <a:gd name="T4" fmla="*/ 102 w 102"/>
                  <a:gd name="T5" fmla="*/ 87 h 95"/>
                  <a:gd name="T6" fmla="*/ 100 w 102"/>
                  <a:gd name="T7" fmla="*/ 87 h 95"/>
                  <a:gd name="T8" fmla="*/ 17 w 102"/>
                  <a:gd name="T9" fmla="*/ 8 h 95"/>
                  <a:gd name="T10" fmla="*/ 13 w 102"/>
                  <a:gd name="T11" fmla="*/ 8 h 95"/>
                  <a:gd name="T12" fmla="*/ 13 w 102"/>
                  <a:gd name="T13" fmla="*/ 6 h 95"/>
                  <a:gd name="T14" fmla="*/ 10 w 102"/>
                  <a:gd name="T15" fmla="*/ 6 h 95"/>
                  <a:gd name="T16" fmla="*/ 8 w 102"/>
                  <a:gd name="T17" fmla="*/ 3 h 95"/>
                  <a:gd name="T18" fmla="*/ 5 w 102"/>
                  <a:gd name="T19" fmla="*/ 3 h 95"/>
                  <a:gd name="T20" fmla="*/ 5 w 102"/>
                  <a:gd name="T21" fmla="*/ 2 h 95"/>
                  <a:gd name="T22" fmla="*/ 1 w 102"/>
                  <a:gd name="T23" fmla="*/ 2 h 95"/>
                  <a:gd name="T24" fmla="*/ 1 w 102"/>
                  <a:gd name="T25" fmla="*/ 0 h 95"/>
                  <a:gd name="T26" fmla="*/ 0 w 102"/>
                  <a:gd name="T27" fmla="*/ 0 h 95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102"/>
                  <a:gd name="T43" fmla="*/ 0 h 95"/>
                  <a:gd name="T44" fmla="*/ 102 w 102"/>
                  <a:gd name="T45" fmla="*/ 95 h 95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102" h="95">
                    <a:moveTo>
                      <a:pt x="0" y="0"/>
                    </a:moveTo>
                    <a:lnTo>
                      <a:pt x="102" y="95"/>
                    </a:lnTo>
                    <a:lnTo>
                      <a:pt x="102" y="87"/>
                    </a:lnTo>
                    <a:lnTo>
                      <a:pt x="100" y="87"/>
                    </a:lnTo>
                    <a:lnTo>
                      <a:pt x="17" y="8"/>
                    </a:lnTo>
                    <a:lnTo>
                      <a:pt x="13" y="8"/>
                    </a:lnTo>
                    <a:lnTo>
                      <a:pt x="13" y="6"/>
                    </a:lnTo>
                    <a:lnTo>
                      <a:pt x="10" y="6"/>
                    </a:lnTo>
                    <a:lnTo>
                      <a:pt x="8" y="3"/>
                    </a:lnTo>
                    <a:lnTo>
                      <a:pt x="5" y="3"/>
                    </a:lnTo>
                    <a:lnTo>
                      <a:pt x="5" y="2"/>
                    </a:lnTo>
                    <a:lnTo>
                      <a:pt x="1" y="2"/>
                    </a:ln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157" name="Freeform 1157"/>
              <p:cNvSpPr>
                <a:spLocks/>
              </p:cNvSpPr>
              <p:nvPr/>
            </p:nvSpPr>
            <p:spPr bwMode="auto">
              <a:xfrm>
                <a:off x="2042" y="2238"/>
                <a:ext cx="203" cy="191"/>
              </a:xfrm>
              <a:custGeom>
                <a:avLst/>
                <a:gdLst>
                  <a:gd name="T0" fmla="*/ 3 w 203"/>
                  <a:gd name="T1" fmla="*/ 0 h 191"/>
                  <a:gd name="T2" fmla="*/ 3 w 203"/>
                  <a:gd name="T3" fmla="*/ 2 h 191"/>
                  <a:gd name="T4" fmla="*/ 0 w 203"/>
                  <a:gd name="T5" fmla="*/ 2 h 191"/>
                  <a:gd name="T6" fmla="*/ 0 w 203"/>
                  <a:gd name="T7" fmla="*/ 5 h 191"/>
                  <a:gd name="T8" fmla="*/ 1 w 203"/>
                  <a:gd name="T9" fmla="*/ 5 h 191"/>
                  <a:gd name="T10" fmla="*/ 203 w 203"/>
                  <a:gd name="T11" fmla="*/ 191 h 191"/>
                  <a:gd name="T12" fmla="*/ 203 w 203"/>
                  <a:gd name="T13" fmla="*/ 183 h 191"/>
                  <a:gd name="T14" fmla="*/ 201 w 203"/>
                  <a:gd name="T15" fmla="*/ 183 h 191"/>
                  <a:gd name="T16" fmla="*/ 5 w 203"/>
                  <a:gd name="T17" fmla="*/ 0 h 191"/>
                  <a:gd name="T18" fmla="*/ 3 w 203"/>
                  <a:gd name="T19" fmla="*/ 0 h 191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03"/>
                  <a:gd name="T31" fmla="*/ 0 h 191"/>
                  <a:gd name="T32" fmla="*/ 203 w 203"/>
                  <a:gd name="T33" fmla="*/ 191 h 191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03" h="191">
                    <a:moveTo>
                      <a:pt x="3" y="0"/>
                    </a:moveTo>
                    <a:lnTo>
                      <a:pt x="3" y="2"/>
                    </a:lnTo>
                    <a:lnTo>
                      <a:pt x="0" y="2"/>
                    </a:lnTo>
                    <a:lnTo>
                      <a:pt x="0" y="5"/>
                    </a:lnTo>
                    <a:lnTo>
                      <a:pt x="1" y="5"/>
                    </a:lnTo>
                    <a:lnTo>
                      <a:pt x="203" y="191"/>
                    </a:lnTo>
                    <a:lnTo>
                      <a:pt x="203" y="183"/>
                    </a:lnTo>
                    <a:lnTo>
                      <a:pt x="201" y="183"/>
                    </a:lnTo>
                    <a:lnTo>
                      <a:pt x="5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158" name="Freeform 1158"/>
              <p:cNvSpPr>
                <a:spLocks/>
              </p:cNvSpPr>
              <p:nvPr/>
            </p:nvSpPr>
            <p:spPr bwMode="auto">
              <a:xfrm>
                <a:off x="2009" y="2256"/>
                <a:ext cx="236" cy="220"/>
              </a:xfrm>
              <a:custGeom>
                <a:avLst/>
                <a:gdLst>
                  <a:gd name="T0" fmla="*/ 4 w 236"/>
                  <a:gd name="T1" fmla="*/ 0 h 220"/>
                  <a:gd name="T2" fmla="*/ 4 w 236"/>
                  <a:gd name="T3" fmla="*/ 1 h 220"/>
                  <a:gd name="T4" fmla="*/ 0 w 236"/>
                  <a:gd name="T5" fmla="*/ 1 h 220"/>
                  <a:gd name="T6" fmla="*/ 0 w 236"/>
                  <a:gd name="T7" fmla="*/ 4 h 220"/>
                  <a:gd name="T8" fmla="*/ 2 w 236"/>
                  <a:gd name="T9" fmla="*/ 4 h 220"/>
                  <a:gd name="T10" fmla="*/ 236 w 236"/>
                  <a:gd name="T11" fmla="*/ 220 h 220"/>
                  <a:gd name="T12" fmla="*/ 236 w 236"/>
                  <a:gd name="T13" fmla="*/ 213 h 220"/>
                  <a:gd name="T14" fmla="*/ 234 w 236"/>
                  <a:gd name="T15" fmla="*/ 213 h 220"/>
                  <a:gd name="T16" fmla="*/ 5 w 236"/>
                  <a:gd name="T17" fmla="*/ 0 h 220"/>
                  <a:gd name="T18" fmla="*/ 4 w 236"/>
                  <a:gd name="T19" fmla="*/ 0 h 220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36"/>
                  <a:gd name="T31" fmla="*/ 0 h 220"/>
                  <a:gd name="T32" fmla="*/ 236 w 236"/>
                  <a:gd name="T33" fmla="*/ 220 h 220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36" h="220">
                    <a:moveTo>
                      <a:pt x="4" y="0"/>
                    </a:moveTo>
                    <a:lnTo>
                      <a:pt x="4" y="1"/>
                    </a:lnTo>
                    <a:lnTo>
                      <a:pt x="0" y="1"/>
                    </a:lnTo>
                    <a:lnTo>
                      <a:pt x="0" y="4"/>
                    </a:lnTo>
                    <a:lnTo>
                      <a:pt x="2" y="4"/>
                    </a:lnTo>
                    <a:lnTo>
                      <a:pt x="236" y="220"/>
                    </a:lnTo>
                    <a:lnTo>
                      <a:pt x="236" y="213"/>
                    </a:lnTo>
                    <a:lnTo>
                      <a:pt x="234" y="213"/>
                    </a:lnTo>
                    <a:lnTo>
                      <a:pt x="5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159" name="Freeform 1159"/>
              <p:cNvSpPr>
                <a:spLocks/>
              </p:cNvSpPr>
              <p:nvPr/>
            </p:nvSpPr>
            <p:spPr bwMode="auto">
              <a:xfrm>
                <a:off x="1977" y="2273"/>
                <a:ext cx="268" cy="251"/>
              </a:xfrm>
              <a:custGeom>
                <a:avLst/>
                <a:gdLst>
                  <a:gd name="T0" fmla="*/ 3 w 268"/>
                  <a:gd name="T1" fmla="*/ 0 h 251"/>
                  <a:gd name="T2" fmla="*/ 3 w 268"/>
                  <a:gd name="T3" fmla="*/ 1 h 251"/>
                  <a:gd name="T4" fmla="*/ 0 w 268"/>
                  <a:gd name="T5" fmla="*/ 1 h 251"/>
                  <a:gd name="T6" fmla="*/ 0 w 268"/>
                  <a:gd name="T7" fmla="*/ 5 h 251"/>
                  <a:gd name="T8" fmla="*/ 2 w 268"/>
                  <a:gd name="T9" fmla="*/ 5 h 251"/>
                  <a:gd name="T10" fmla="*/ 268 w 268"/>
                  <a:gd name="T11" fmla="*/ 251 h 251"/>
                  <a:gd name="T12" fmla="*/ 268 w 268"/>
                  <a:gd name="T13" fmla="*/ 243 h 251"/>
                  <a:gd name="T14" fmla="*/ 266 w 268"/>
                  <a:gd name="T15" fmla="*/ 243 h 251"/>
                  <a:gd name="T16" fmla="*/ 5 w 268"/>
                  <a:gd name="T17" fmla="*/ 0 h 251"/>
                  <a:gd name="T18" fmla="*/ 3 w 268"/>
                  <a:gd name="T19" fmla="*/ 0 h 251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68"/>
                  <a:gd name="T31" fmla="*/ 0 h 251"/>
                  <a:gd name="T32" fmla="*/ 268 w 268"/>
                  <a:gd name="T33" fmla="*/ 251 h 251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68" h="251">
                    <a:moveTo>
                      <a:pt x="3" y="0"/>
                    </a:moveTo>
                    <a:lnTo>
                      <a:pt x="3" y="1"/>
                    </a:lnTo>
                    <a:lnTo>
                      <a:pt x="0" y="1"/>
                    </a:lnTo>
                    <a:lnTo>
                      <a:pt x="0" y="5"/>
                    </a:lnTo>
                    <a:lnTo>
                      <a:pt x="2" y="5"/>
                    </a:lnTo>
                    <a:lnTo>
                      <a:pt x="268" y="251"/>
                    </a:lnTo>
                    <a:lnTo>
                      <a:pt x="268" y="243"/>
                    </a:lnTo>
                    <a:lnTo>
                      <a:pt x="266" y="243"/>
                    </a:lnTo>
                    <a:lnTo>
                      <a:pt x="5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160" name="Freeform 1160"/>
              <p:cNvSpPr>
                <a:spLocks/>
              </p:cNvSpPr>
              <p:nvPr/>
            </p:nvSpPr>
            <p:spPr bwMode="auto">
              <a:xfrm>
                <a:off x="1944" y="2290"/>
                <a:ext cx="293" cy="268"/>
              </a:xfrm>
              <a:custGeom>
                <a:avLst/>
                <a:gdLst>
                  <a:gd name="T0" fmla="*/ 0 w 293"/>
                  <a:gd name="T1" fmla="*/ 2 h 268"/>
                  <a:gd name="T2" fmla="*/ 7 w 293"/>
                  <a:gd name="T3" fmla="*/ 0 h 268"/>
                  <a:gd name="T4" fmla="*/ 293 w 293"/>
                  <a:gd name="T5" fmla="*/ 265 h 268"/>
                  <a:gd name="T6" fmla="*/ 293 w 293"/>
                  <a:gd name="T7" fmla="*/ 267 h 268"/>
                  <a:gd name="T8" fmla="*/ 287 w 293"/>
                  <a:gd name="T9" fmla="*/ 268 h 268"/>
                  <a:gd name="T10" fmla="*/ 0 w 293"/>
                  <a:gd name="T11" fmla="*/ 3 h 268"/>
                  <a:gd name="T12" fmla="*/ 0 w 293"/>
                  <a:gd name="T13" fmla="*/ 2 h 2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93"/>
                  <a:gd name="T22" fmla="*/ 0 h 268"/>
                  <a:gd name="T23" fmla="*/ 293 w 293"/>
                  <a:gd name="T24" fmla="*/ 268 h 2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93" h="268">
                    <a:moveTo>
                      <a:pt x="0" y="2"/>
                    </a:moveTo>
                    <a:lnTo>
                      <a:pt x="7" y="0"/>
                    </a:lnTo>
                    <a:lnTo>
                      <a:pt x="293" y="265"/>
                    </a:lnTo>
                    <a:lnTo>
                      <a:pt x="293" y="267"/>
                    </a:lnTo>
                    <a:lnTo>
                      <a:pt x="287" y="268"/>
                    </a:lnTo>
                    <a:lnTo>
                      <a:pt x="0" y="3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161" name="Freeform 1161"/>
              <p:cNvSpPr>
                <a:spLocks/>
              </p:cNvSpPr>
              <p:nvPr/>
            </p:nvSpPr>
            <p:spPr bwMode="auto">
              <a:xfrm>
                <a:off x="1912" y="2308"/>
                <a:ext cx="292" cy="268"/>
              </a:xfrm>
              <a:custGeom>
                <a:avLst/>
                <a:gdLst>
                  <a:gd name="T0" fmla="*/ 3 w 292"/>
                  <a:gd name="T1" fmla="*/ 0 h 268"/>
                  <a:gd name="T2" fmla="*/ 3 w 292"/>
                  <a:gd name="T3" fmla="*/ 1 h 268"/>
                  <a:gd name="T4" fmla="*/ 0 w 292"/>
                  <a:gd name="T5" fmla="*/ 1 h 268"/>
                  <a:gd name="T6" fmla="*/ 287 w 292"/>
                  <a:gd name="T7" fmla="*/ 268 h 268"/>
                  <a:gd name="T8" fmla="*/ 290 w 292"/>
                  <a:gd name="T9" fmla="*/ 268 h 268"/>
                  <a:gd name="T10" fmla="*/ 292 w 292"/>
                  <a:gd name="T11" fmla="*/ 263 h 268"/>
                  <a:gd name="T12" fmla="*/ 290 w 292"/>
                  <a:gd name="T13" fmla="*/ 263 h 268"/>
                  <a:gd name="T14" fmla="*/ 7 w 292"/>
                  <a:gd name="T15" fmla="*/ 0 h 268"/>
                  <a:gd name="T16" fmla="*/ 3 w 292"/>
                  <a:gd name="T17" fmla="*/ 0 h 26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2"/>
                  <a:gd name="T28" fmla="*/ 0 h 268"/>
                  <a:gd name="T29" fmla="*/ 292 w 292"/>
                  <a:gd name="T30" fmla="*/ 268 h 26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2" h="268">
                    <a:moveTo>
                      <a:pt x="3" y="0"/>
                    </a:moveTo>
                    <a:lnTo>
                      <a:pt x="3" y="1"/>
                    </a:lnTo>
                    <a:lnTo>
                      <a:pt x="0" y="1"/>
                    </a:lnTo>
                    <a:lnTo>
                      <a:pt x="287" y="268"/>
                    </a:lnTo>
                    <a:lnTo>
                      <a:pt x="290" y="268"/>
                    </a:lnTo>
                    <a:lnTo>
                      <a:pt x="292" y="263"/>
                    </a:lnTo>
                    <a:lnTo>
                      <a:pt x="290" y="263"/>
                    </a:lnTo>
                    <a:lnTo>
                      <a:pt x="7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162" name="Freeform 1162"/>
              <p:cNvSpPr>
                <a:spLocks/>
              </p:cNvSpPr>
              <p:nvPr/>
            </p:nvSpPr>
            <p:spPr bwMode="auto">
              <a:xfrm>
                <a:off x="1881" y="2325"/>
                <a:ext cx="292" cy="268"/>
              </a:xfrm>
              <a:custGeom>
                <a:avLst/>
                <a:gdLst>
                  <a:gd name="T0" fmla="*/ 2 w 292"/>
                  <a:gd name="T1" fmla="*/ 0 h 268"/>
                  <a:gd name="T2" fmla="*/ 2 w 292"/>
                  <a:gd name="T3" fmla="*/ 2 h 268"/>
                  <a:gd name="T4" fmla="*/ 0 w 292"/>
                  <a:gd name="T5" fmla="*/ 2 h 268"/>
                  <a:gd name="T6" fmla="*/ 287 w 292"/>
                  <a:gd name="T7" fmla="*/ 268 h 268"/>
                  <a:gd name="T8" fmla="*/ 292 w 292"/>
                  <a:gd name="T9" fmla="*/ 267 h 268"/>
                  <a:gd name="T10" fmla="*/ 292 w 292"/>
                  <a:gd name="T11" fmla="*/ 263 h 268"/>
                  <a:gd name="T12" fmla="*/ 291 w 292"/>
                  <a:gd name="T13" fmla="*/ 263 h 268"/>
                  <a:gd name="T14" fmla="*/ 7 w 292"/>
                  <a:gd name="T15" fmla="*/ 0 h 268"/>
                  <a:gd name="T16" fmla="*/ 2 w 292"/>
                  <a:gd name="T17" fmla="*/ 0 h 26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2"/>
                  <a:gd name="T28" fmla="*/ 0 h 268"/>
                  <a:gd name="T29" fmla="*/ 292 w 292"/>
                  <a:gd name="T30" fmla="*/ 268 h 26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2" h="268">
                    <a:moveTo>
                      <a:pt x="2" y="0"/>
                    </a:moveTo>
                    <a:lnTo>
                      <a:pt x="2" y="2"/>
                    </a:lnTo>
                    <a:lnTo>
                      <a:pt x="0" y="2"/>
                    </a:lnTo>
                    <a:lnTo>
                      <a:pt x="287" y="268"/>
                    </a:lnTo>
                    <a:lnTo>
                      <a:pt x="292" y="267"/>
                    </a:lnTo>
                    <a:lnTo>
                      <a:pt x="292" y="263"/>
                    </a:lnTo>
                    <a:lnTo>
                      <a:pt x="291" y="263"/>
                    </a:lnTo>
                    <a:lnTo>
                      <a:pt x="7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163" name="Freeform 1163"/>
              <p:cNvSpPr>
                <a:spLocks/>
              </p:cNvSpPr>
              <p:nvPr/>
            </p:nvSpPr>
            <p:spPr bwMode="auto">
              <a:xfrm>
                <a:off x="1852" y="2341"/>
                <a:ext cx="289" cy="269"/>
              </a:xfrm>
              <a:custGeom>
                <a:avLst/>
                <a:gdLst>
                  <a:gd name="T0" fmla="*/ 0 w 289"/>
                  <a:gd name="T1" fmla="*/ 0 h 269"/>
                  <a:gd name="T2" fmla="*/ 0 w 289"/>
                  <a:gd name="T3" fmla="*/ 8 h 269"/>
                  <a:gd name="T4" fmla="*/ 2 w 289"/>
                  <a:gd name="T5" fmla="*/ 8 h 269"/>
                  <a:gd name="T6" fmla="*/ 284 w 289"/>
                  <a:gd name="T7" fmla="*/ 269 h 269"/>
                  <a:gd name="T8" fmla="*/ 289 w 289"/>
                  <a:gd name="T9" fmla="*/ 268 h 269"/>
                  <a:gd name="T10" fmla="*/ 289 w 289"/>
                  <a:gd name="T11" fmla="*/ 265 h 269"/>
                  <a:gd name="T12" fmla="*/ 287 w 289"/>
                  <a:gd name="T13" fmla="*/ 265 h 269"/>
                  <a:gd name="T14" fmla="*/ 2 w 289"/>
                  <a:gd name="T15" fmla="*/ 0 h 269"/>
                  <a:gd name="T16" fmla="*/ 0 w 289"/>
                  <a:gd name="T17" fmla="*/ 0 h 26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89"/>
                  <a:gd name="T28" fmla="*/ 0 h 269"/>
                  <a:gd name="T29" fmla="*/ 289 w 289"/>
                  <a:gd name="T30" fmla="*/ 269 h 269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89" h="269">
                    <a:moveTo>
                      <a:pt x="0" y="0"/>
                    </a:moveTo>
                    <a:lnTo>
                      <a:pt x="0" y="8"/>
                    </a:lnTo>
                    <a:lnTo>
                      <a:pt x="2" y="8"/>
                    </a:lnTo>
                    <a:lnTo>
                      <a:pt x="284" y="269"/>
                    </a:lnTo>
                    <a:lnTo>
                      <a:pt x="289" y="268"/>
                    </a:lnTo>
                    <a:lnTo>
                      <a:pt x="289" y="265"/>
                    </a:lnTo>
                    <a:lnTo>
                      <a:pt x="287" y="265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164" name="Freeform 1164"/>
              <p:cNvSpPr>
                <a:spLocks/>
              </p:cNvSpPr>
              <p:nvPr/>
            </p:nvSpPr>
            <p:spPr bwMode="auto">
              <a:xfrm>
                <a:off x="1852" y="2388"/>
                <a:ext cx="256" cy="240"/>
              </a:xfrm>
              <a:custGeom>
                <a:avLst/>
                <a:gdLst>
                  <a:gd name="T0" fmla="*/ 0 w 256"/>
                  <a:gd name="T1" fmla="*/ 0 h 240"/>
                  <a:gd name="T2" fmla="*/ 0 w 256"/>
                  <a:gd name="T3" fmla="*/ 8 h 240"/>
                  <a:gd name="T4" fmla="*/ 2 w 256"/>
                  <a:gd name="T5" fmla="*/ 8 h 240"/>
                  <a:gd name="T6" fmla="*/ 251 w 256"/>
                  <a:gd name="T7" fmla="*/ 240 h 240"/>
                  <a:gd name="T8" fmla="*/ 256 w 256"/>
                  <a:gd name="T9" fmla="*/ 238 h 240"/>
                  <a:gd name="T10" fmla="*/ 256 w 256"/>
                  <a:gd name="T11" fmla="*/ 235 h 240"/>
                  <a:gd name="T12" fmla="*/ 255 w 256"/>
                  <a:gd name="T13" fmla="*/ 235 h 240"/>
                  <a:gd name="T14" fmla="*/ 2 w 256"/>
                  <a:gd name="T15" fmla="*/ 0 h 240"/>
                  <a:gd name="T16" fmla="*/ 0 w 256"/>
                  <a:gd name="T17" fmla="*/ 0 h 24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56"/>
                  <a:gd name="T28" fmla="*/ 0 h 240"/>
                  <a:gd name="T29" fmla="*/ 256 w 256"/>
                  <a:gd name="T30" fmla="*/ 240 h 24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56" h="240">
                    <a:moveTo>
                      <a:pt x="0" y="0"/>
                    </a:moveTo>
                    <a:lnTo>
                      <a:pt x="0" y="8"/>
                    </a:lnTo>
                    <a:lnTo>
                      <a:pt x="2" y="8"/>
                    </a:lnTo>
                    <a:lnTo>
                      <a:pt x="251" y="240"/>
                    </a:lnTo>
                    <a:lnTo>
                      <a:pt x="256" y="238"/>
                    </a:lnTo>
                    <a:lnTo>
                      <a:pt x="256" y="235"/>
                    </a:lnTo>
                    <a:lnTo>
                      <a:pt x="255" y="235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165" name="Freeform 1165"/>
              <p:cNvSpPr>
                <a:spLocks/>
              </p:cNvSpPr>
              <p:nvPr/>
            </p:nvSpPr>
            <p:spPr bwMode="auto">
              <a:xfrm>
                <a:off x="1852" y="2435"/>
                <a:ext cx="224" cy="210"/>
              </a:xfrm>
              <a:custGeom>
                <a:avLst/>
                <a:gdLst>
                  <a:gd name="T0" fmla="*/ 0 w 224"/>
                  <a:gd name="T1" fmla="*/ 0 h 210"/>
                  <a:gd name="T2" fmla="*/ 0 w 224"/>
                  <a:gd name="T3" fmla="*/ 8 h 210"/>
                  <a:gd name="T4" fmla="*/ 2 w 224"/>
                  <a:gd name="T5" fmla="*/ 8 h 210"/>
                  <a:gd name="T6" fmla="*/ 219 w 224"/>
                  <a:gd name="T7" fmla="*/ 210 h 210"/>
                  <a:gd name="T8" fmla="*/ 224 w 224"/>
                  <a:gd name="T9" fmla="*/ 209 h 210"/>
                  <a:gd name="T10" fmla="*/ 224 w 224"/>
                  <a:gd name="T11" fmla="*/ 205 h 210"/>
                  <a:gd name="T12" fmla="*/ 222 w 224"/>
                  <a:gd name="T13" fmla="*/ 205 h 210"/>
                  <a:gd name="T14" fmla="*/ 2 w 224"/>
                  <a:gd name="T15" fmla="*/ 0 h 210"/>
                  <a:gd name="T16" fmla="*/ 0 w 224"/>
                  <a:gd name="T17" fmla="*/ 0 h 21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24"/>
                  <a:gd name="T28" fmla="*/ 0 h 210"/>
                  <a:gd name="T29" fmla="*/ 224 w 224"/>
                  <a:gd name="T30" fmla="*/ 210 h 21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24" h="210">
                    <a:moveTo>
                      <a:pt x="0" y="0"/>
                    </a:moveTo>
                    <a:lnTo>
                      <a:pt x="0" y="8"/>
                    </a:lnTo>
                    <a:lnTo>
                      <a:pt x="2" y="8"/>
                    </a:lnTo>
                    <a:lnTo>
                      <a:pt x="219" y="210"/>
                    </a:lnTo>
                    <a:lnTo>
                      <a:pt x="224" y="209"/>
                    </a:lnTo>
                    <a:lnTo>
                      <a:pt x="224" y="205"/>
                    </a:lnTo>
                    <a:lnTo>
                      <a:pt x="222" y="205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166" name="Freeform 1166"/>
              <p:cNvSpPr>
                <a:spLocks/>
              </p:cNvSpPr>
              <p:nvPr/>
            </p:nvSpPr>
            <p:spPr bwMode="auto">
              <a:xfrm>
                <a:off x="1852" y="2483"/>
                <a:ext cx="178" cy="164"/>
              </a:xfrm>
              <a:custGeom>
                <a:avLst/>
                <a:gdLst>
                  <a:gd name="T0" fmla="*/ 0 w 178"/>
                  <a:gd name="T1" fmla="*/ 0 h 164"/>
                  <a:gd name="T2" fmla="*/ 0 w 178"/>
                  <a:gd name="T3" fmla="*/ 8 h 164"/>
                  <a:gd name="T4" fmla="*/ 2 w 178"/>
                  <a:gd name="T5" fmla="*/ 8 h 164"/>
                  <a:gd name="T6" fmla="*/ 159 w 178"/>
                  <a:gd name="T7" fmla="*/ 154 h 164"/>
                  <a:gd name="T8" fmla="*/ 162 w 178"/>
                  <a:gd name="T9" fmla="*/ 154 h 164"/>
                  <a:gd name="T10" fmla="*/ 164 w 178"/>
                  <a:gd name="T11" fmla="*/ 157 h 164"/>
                  <a:gd name="T12" fmla="*/ 168 w 178"/>
                  <a:gd name="T13" fmla="*/ 157 h 164"/>
                  <a:gd name="T14" fmla="*/ 168 w 178"/>
                  <a:gd name="T15" fmla="*/ 159 h 164"/>
                  <a:gd name="T16" fmla="*/ 171 w 178"/>
                  <a:gd name="T17" fmla="*/ 159 h 164"/>
                  <a:gd name="T18" fmla="*/ 171 w 178"/>
                  <a:gd name="T19" fmla="*/ 161 h 164"/>
                  <a:gd name="T20" fmla="*/ 174 w 178"/>
                  <a:gd name="T21" fmla="*/ 161 h 164"/>
                  <a:gd name="T22" fmla="*/ 178 w 178"/>
                  <a:gd name="T23" fmla="*/ 164 h 164"/>
                  <a:gd name="T24" fmla="*/ 2 w 178"/>
                  <a:gd name="T25" fmla="*/ 0 h 164"/>
                  <a:gd name="T26" fmla="*/ 0 w 178"/>
                  <a:gd name="T27" fmla="*/ 0 h 164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178"/>
                  <a:gd name="T43" fmla="*/ 0 h 164"/>
                  <a:gd name="T44" fmla="*/ 178 w 178"/>
                  <a:gd name="T45" fmla="*/ 164 h 164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178" h="164">
                    <a:moveTo>
                      <a:pt x="0" y="0"/>
                    </a:moveTo>
                    <a:lnTo>
                      <a:pt x="0" y="8"/>
                    </a:lnTo>
                    <a:lnTo>
                      <a:pt x="2" y="8"/>
                    </a:lnTo>
                    <a:lnTo>
                      <a:pt x="159" y="154"/>
                    </a:lnTo>
                    <a:lnTo>
                      <a:pt x="162" y="154"/>
                    </a:lnTo>
                    <a:lnTo>
                      <a:pt x="164" y="157"/>
                    </a:lnTo>
                    <a:lnTo>
                      <a:pt x="168" y="157"/>
                    </a:lnTo>
                    <a:lnTo>
                      <a:pt x="168" y="159"/>
                    </a:lnTo>
                    <a:lnTo>
                      <a:pt x="171" y="159"/>
                    </a:lnTo>
                    <a:lnTo>
                      <a:pt x="171" y="161"/>
                    </a:lnTo>
                    <a:lnTo>
                      <a:pt x="174" y="161"/>
                    </a:lnTo>
                    <a:lnTo>
                      <a:pt x="178" y="164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167" name="Freeform 1167"/>
              <p:cNvSpPr>
                <a:spLocks/>
              </p:cNvSpPr>
              <p:nvPr/>
            </p:nvSpPr>
            <p:spPr bwMode="auto">
              <a:xfrm>
                <a:off x="1852" y="2528"/>
                <a:ext cx="60" cy="56"/>
              </a:xfrm>
              <a:custGeom>
                <a:avLst/>
                <a:gdLst>
                  <a:gd name="T0" fmla="*/ 0 w 60"/>
                  <a:gd name="T1" fmla="*/ 0 h 56"/>
                  <a:gd name="T2" fmla="*/ 2 w 60"/>
                  <a:gd name="T3" fmla="*/ 0 h 56"/>
                  <a:gd name="T4" fmla="*/ 60 w 60"/>
                  <a:gd name="T5" fmla="*/ 56 h 56"/>
                  <a:gd name="T6" fmla="*/ 55 w 60"/>
                  <a:gd name="T7" fmla="*/ 54 h 56"/>
                  <a:gd name="T8" fmla="*/ 53 w 60"/>
                  <a:gd name="T9" fmla="*/ 51 h 56"/>
                  <a:gd name="T10" fmla="*/ 50 w 60"/>
                  <a:gd name="T11" fmla="*/ 51 h 56"/>
                  <a:gd name="T12" fmla="*/ 50 w 60"/>
                  <a:gd name="T13" fmla="*/ 49 h 56"/>
                  <a:gd name="T14" fmla="*/ 46 w 60"/>
                  <a:gd name="T15" fmla="*/ 49 h 56"/>
                  <a:gd name="T16" fmla="*/ 46 w 60"/>
                  <a:gd name="T17" fmla="*/ 48 h 56"/>
                  <a:gd name="T18" fmla="*/ 43 w 60"/>
                  <a:gd name="T19" fmla="*/ 48 h 56"/>
                  <a:gd name="T20" fmla="*/ 0 w 60"/>
                  <a:gd name="T21" fmla="*/ 8 h 56"/>
                  <a:gd name="T22" fmla="*/ 0 w 60"/>
                  <a:gd name="T23" fmla="*/ 0 h 5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60"/>
                  <a:gd name="T37" fmla="*/ 0 h 56"/>
                  <a:gd name="T38" fmla="*/ 60 w 60"/>
                  <a:gd name="T39" fmla="*/ 56 h 5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60" h="56">
                    <a:moveTo>
                      <a:pt x="0" y="0"/>
                    </a:moveTo>
                    <a:lnTo>
                      <a:pt x="2" y="0"/>
                    </a:lnTo>
                    <a:lnTo>
                      <a:pt x="60" y="56"/>
                    </a:lnTo>
                    <a:lnTo>
                      <a:pt x="55" y="54"/>
                    </a:lnTo>
                    <a:lnTo>
                      <a:pt x="53" y="51"/>
                    </a:lnTo>
                    <a:lnTo>
                      <a:pt x="50" y="51"/>
                    </a:lnTo>
                    <a:lnTo>
                      <a:pt x="50" y="49"/>
                    </a:lnTo>
                    <a:lnTo>
                      <a:pt x="46" y="49"/>
                    </a:lnTo>
                    <a:lnTo>
                      <a:pt x="46" y="48"/>
                    </a:lnTo>
                    <a:lnTo>
                      <a:pt x="43" y="48"/>
                    </a:lnTo>
                    <a:lnTo>
                      <a:pt x="0" y="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168" name="Freeform 1168"/>
              <p:cNvSpPr>
                <a:spLocks/>
              </p:cNvSpPr>
              <p:nvPr/>
            </p:nvSpPr>
            <p:spPr bwMode="auto">
              <a:xfrm>
                <a:off x="1849" y="2233"/>
                <a:ext cx="398" cy="425"/>
              </a:xfrm>
              <a:custGeom>
                <a:avLst/>
                <a:gdLst>
                  <a:gd name="T0" fmla="*/ 200 w 398"/>
                  <a:gd name="T1" fmla="*/ 425 h 425"/>
                  <a:gd name="T2" fmla="*/ 398 w 398"/>
                  <a:gd name="T3" fmla="*/ 319 h 425"/>
                  <a:gd name="T4" fmla="*/ 398 w 398"/>
                  <a:gd name="T5" fmla="*/ 106 h 425"/>
                  <a:gd name="T6" fmla="*/ 200 w 398"/>
                  <a:gd name="T7" fmla="*/ 0 h 425"/>
                  <a:gd name="T8" fmla="*/ 0 w 398"/>
                  <a:gd name="T9" fmla="*/ 106 h 425"/>
                  <a:gd name="T10" fmla="*/ 0 w 398"/>
                  <a:gd name="T11" fmla="*/ 319 h 425"/>
                  <a:gd name="T12" fmla="*/ 200 w 398"/>
                  <a:gd name="T13" fmla="*/ 425 h 425"/>
                  <a:gd name="T14" fmla="*/ 201 w 398"/>
                  <a:gd name="T15" fmla="*/ 418 h 425"/>
                  <a:gd name="T16" fmla="*/ 5 w 398"/>
                  <a:gd name="T17" fmla="*/ 314 h 425"/>
                  <a:gd name="T18" fmla="*/ 6 w 398"/>
                  <a:gd name="T19" fmla="*/ 318 h 425"/>
                  <a:gd name="T20" fmla="*/ 6 w 398"/>
                  <a:gd name="T21" fmla="*/ 108 h 425"/>
                  <a:gd name="T22" fmla="*/ 5 w 398"/>
                  <a:gd name="T23" fmla="*/ 111 h 425"/>
                  <a:gd name="T24" fmla="*/ 201 w 398"/>
                  <a:gd name="T25" fmla="*/ 7 h 425"/>
                  <a:gd name="T26" fmla="*/ 198 w 398"/>
                  <a:gd name="T27" fmla="*/ 7 h 425"/>
                  <a:gd name="T28" fmla="*/ 393 w 398"/>
                  <a:gd name="T29" fmla="*/ 111 h 425"/>
                  <a:gd name="T30" fmla="*/ 391 w 398"/>
                  <a:gd name="T31" fmla="*/ 108 h 425"/>
                  <a:gd name="T32" fmla="*/ 391 w 398"/>
                  <a:gd name="T33" fmla="*/ 318 h 425"/>
                  <a:gd name="T34" fmla="*/ 393 w 398"/>
                  <a:gd name="T35" fmla="*/ 314 h 425"/>
                  <a:gd name="T36" fmla="*/ 198 w 398"/>
                  <a:gd name="T37" fmla="*/ 418 h 425"/>
                  <a:gd name="T38" fmla="*/ 201 w 398"/>
                  <a:gd name="T39" fmla="*/ 418 h 425"/>
                  <a:gd name="T40" fmla="*/ 200 w 398"/>
                  <a:gd name="T41" fmla="*/ 425 h 425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398"/>
                  <a:gd name="T64" fmla="*/ 0 h 425"/>
                  <a:gd name="T65" fmla="*/ 398 w 398"/>
                  <a:gd name="T66" fmla="*/ 425 h 425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398" h="425">
                    <a:moveTo>
                      <a:pt x="200" y="425"/>
                    </a:moveTo>
                    <a:lnTo>
                      <a:pt x="398" y="319"/>
                    </a:lnTo>
                    <a:lnTo>
                      <a:pt x="398" y="106"/>
                    </a:lnTo>
                    <a:lnTo>
                      <a:pt x="200" y="0"/>
                    </a:lnTo>
                    <a:lnTo>
                      <a:pt x="0" y="106"/>
                    </a:lnTo>
                    <a:lnTo>
                      <a:pt x="0" y="319"/>
                    </a:lnTo>
                    <a:lnTo>
                      <a:pt x="200" y="425"/>
                    </a:lnTo>
                    <a:lnTo>
                      <a:pt x="201" y="418"/>
                    </a:lnTo>
                    <a:lnTo>
                      <a:pt x="5" y="314"/>
                    </a:lnTo>
                    <a:lnTo>
                      <a:pt x="6" y="318"/>
                    </a:lnTo>
                    <a:lnTo>
                      <a:pt x="6" y="108"/>
                    </a:lnTo>
                    <a:lnTo>
                      <a:pt x="5" y="111"/>
                    </a:lnTo>
                    <a:lnTo>
                      <a:pt x="201" y="7"/>
                    </a:lnTo>
                    <a:lnTo>
                      <a:pt x="198" y="7"/>
                    </a:lnTo>
                    <a:lnTo>
                      <a:pt x="393" y="111"/>
                    </a:lnTo>
                    <a:lnTo>
                      <a:pt x="391" y="108"/>
                    </a:lnTo>
                    <a:lnTo>
                      <a:pt x="391" y="318"/>
                    </a:lnTo>
                    <a:lnTo>
                      <a:pt x="393" y="314"/>
                    </a:lnTo>
                    <a:lnTo>
                      <a:pt x="198" y="418"/>
                    </a:lnTo>
                    <a:lnTo>
                      <a:pt x="201" y="418"/>
                    </a:lnTo>
                    <a:lnTo>
                      <a:pt x="200" y="425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169" name="Freeform 1169"/>
              <p:cNvSpPr>
                <a:spLocks/>
              </p:cNvSpPr>
              <p:nvPr/>
            </p:nvSpPr>
            <p:spPr bwMode="auto">
              <a:xfrm>
                <a:off x="3026" y="1612"/>
                <a:ext cx="393" cy="420"/>
              </a:xfrm>
              <a:custGeom>
                <a:avLst/>
                <a:gdLst>
                  <a:gd name="T0" fmla="*/ 10 w 393"/>
                  <a:gd name="T1" fmla="*/ 99 h 420"/>
                  <a:gd name="T2" fmla="*/ 34 w 393"/>
                  <a:gd name="T3" fmla="*/ 88 h 420"/>
                  <a:gd name="T4" fmla="*/ 51 w 393"/>
                  <a:gd name="T5" fmla="*/ 77 h 420"/>
                  <a:gd name="T6" fmla="*/ 75 w 393"/>
                  <a:gd name="T7" fmla="*/ 66 h 420"/>
                  <a:gd name="T8" fmla="*/ 89 w 393"/>
                  <a:gd name="T9" fmla="*/ 57 h 420"/>
                  <a:gd name="T10" fmla="*/ 113 w 393"/>
                  <a:gd name="T11" fmla="*/ 46 h 420"/>
                  <a:gd name="T12" fmla="*/ 133 w 393"/>
                  <a:gd name="T13" fmla="*/ 33 h 420"/>
                  <a:gd name="T14" fmla="*/ 157 w 393"/>
                  <a:gd name="T15" fmla="*/ 22 h 420"/>
                  <a:gd name="T16" fmla="*/ 178 w 393"/>
                  <a:gd name="T17" fmla="*/ 9 h 420"/>
                  <a:gd name="T18" fmla="*/ 198 w 393"/>
                  <a:gd name="T19" fmla="*/ 0 h 420"/>
                  <a:gd name="T20" fmla="*/ 207 w 393"/>
                  <a:gd name="T21" fmla="*/ 6 h 420"/>
                  <a:gd name="T22" fmla="*/ 217 w 393"/>
                  <a:gd name="T23" fmla="*/ 9 h 420"/>
                  <a:gd name="T24" fmla="*/ 227 w 393"/>
                  <a:gd name="T25" fmla="*/ 17 h 420"/>
                  <a:gd name="T26" fmla="*/ 238 w 393"/>
                  <a:gd name="T27" fmla="*/ 20 h 420"/>
                  <a:gd name="T28" fmla="*/ 248 w 393"/>
                  <a:gd name="T29" fmla="*/ 28 h 420"/>
                  <a:gd name="T30" fmla="*/ 258 w 393"/>
                  <a:gd name="T31" fmla="*/ 32 h 420"/>
                  <a:gd name="T32" fmla="*/ 268 w 393"/>
                  <a:gd name="T33" fmla="*/ 39 h 420"/>
                  <a:gd name="T34" fmla="*/ 279 w 393"/>
                  <a:gd name="T35" fmla="*/ 43 h 420"/>
                  <a:gd name="T36" fmla="*/ 289 w 393"/>
                  <a:gd name="T37" fmla="*/ 50 h 420"/>
                  <a:gd name="T38" fmla="*/ 299 w 393"/>
                  <a:gd name="T39" fmla="*/ 54 h 420"/>
                  <a:gd name="T40" fmla="*/ 309 w 393"/>
                  <a:gd name="T41" fmla="*/ 61 h 420"/>
                  <a:gd name="T42" fmla="*/ 320 w 393"/>
                  <a:gd name="T43" fmla="*/ 65 h 420"/>
                  <a:gd name="T44" fmla="*/ 330 w 393"/>
                  <a:gd name="T45" fmla="*/ 73 h 420"/>
                  <a:gd name="T46" fmla="*/ 340 w 393"/>
                  <a:gd name="T47" fmla="*/ 76 h 420"/>
                  <a:gd name="T48" fmla="*/ 350 w 393"/>
                  <a:gd name="T49" fmla="*/ 84 h 420"/>
                  <a:gd name="T50" fmla="*/ 361 w 393"/>
                  <a:gd name="T51" fmla="*/ 87 h 420"/>
                  <a:gd name="T52" fmla="*/ 371 w 393"/>
                  <a:gd name="T53" fmla="*/ 95 h 420"/>
                  <a:gd name="T54" fmla="*/ 381 w 393"/>
                  <a:gd name="T55" fmla="*/ 98 h 420"/>
                  <a:gd name="T56" fmla="*/ 390 w 393"/>
                  <a:gd name="T57" fmla="*/ 104 h 420"/>
                  <a:gd name="T58" fmla="*/ 376 w 393"/>
                  <a:gd name="T59" fmla="*/ 322 h 420"/>
                  <a:gd name="T60" fmla="*/ 359 w 393"/>
                  <a:gd name="T61" fmla="*/ 333 h 420"/>
                  <a:gd name="T62" fmla="*/ 328 w 393"/>
                  <a:gd name="T63" fmla="*/ 349 h 420"/>
                  <a:gd name="T64" fmla="*/ 308 w 393"/>
                  <a:gd name="T65" fmla="*/ 361 h 420"/>
                  <a:gd name="T66" fmla="*/ 284 w 393"/>
                  <a:gd name="T67" fmla="*/ 372 h 420"/>
                  <a:gd name="T68" fmla="*/ 263 w 393"/>
                  <a:gd name="T69" fmla="*/ 385 h 420"/>
                  <a:gd name="T70" fmla="*/ 232 w 393"/>
                  <a:gd name="T71" fmla="*/ 401 h 420"/>
                  <a:gd name="T72" fmla="*/ 215 w 393"/>
                  <a:gd name="T73" fmla="*/ 412 h 420"/>
                  <a:gd name="T74" fmla="*/ 195 w 393"/>
                  <a:gd name="T75" fmla="*/ 418 h 420"/>
                  <a:gd name="T76" fmla="*/ 183 w 393"/>
                  <a:gd name="T77" fmla="*/ 413 h 420"/>
                  <a:gd name="T78" fmla="*/ 174 w 393"/>
                  <a:gd name="T79" fmla="*/ 407 h 420"/>
                  <a:gd name="T80" fmla="*/ 162 w 393"/>
                  <a:gd name="T81" fmla="*/ 402 h 420"/>
                  <a:gd name="T82" fmla="*/ 154 w 393"/>
                  <a:gd name="T83" fmla="*/ 396 h 420"/>
                  <a:gd name="T84" fmla="*/ 142 w 393"/>
                  <a:gd name="T85" fmla="*/ 391 h 420"/>
                  <a:gd name="T86" fmla="*/ 133 w 393"/>
                  <a:gd name="T87" fmla="*/ 385 h 420"/>
                  <a:gd name="T88" fmla="*/ 121 w 393"/>
                  <a:gd name="T89" fmla="*/ 380 h 420"/>
                  <a:gd name="T90" fmla="*/ 113 w 393"/>
                  <a:gd name="T91" fmla="*/ 374 h 420"/>
                  <a:gd name="T92" fmla="*/ 101 w 393"/>
                  <a:gd name="T93" fmla="*/ 369 h 420"/>
                  <a:gd name="T94" fmla="*/ 92 w 393"/>
                  <a:gd name="T95" fmla="*/ 363 h 420"/>
                  <a:gd name="T96" fmla="*/ 80 w 393"/>
                  <a:gd name="T97" fmla="*/ 358 h 420"/>
                  <a:gd name="T98" fmla="*/ 72 w 393"/>
                  <a:gd name="T99" fmla="*/ 352 h 420"/>
                  <a:gd name="T100" fmla="*/ 60 w 393"/>
                  <a:gd name="T101" fmla="*/ 347 h 420"/>
                  <a:gd name="T102" fmla="*/ 50 w 393"/>
                  <a:gd name="T103" fmla="*/ 339 h 420"/>
                  <a:gd name="T104" fmla="*/ 39 w 393"/>
                  <a:gd name="T105" fmla="*/ 336 h 420"/>
                  <a:gd name="T106" fmla="*/ 29 w 393"/>
                  <a:gd name="T107" fmla="*/ 328 h 420"/>
                  <a:gd name="T108" fmla="*/ 19 w 393"/>
                  <a:gd name="T109" fmla="*/ 325 h 420"/>
                  <a:gd name="T110" fmla="*/ 9 w 393"/>
                  <a:gd name="T111" fmla="*/ 317 h 420"/>
                  <a:gd name="T112" fmla="*/ 0 w 393"/>
                  <a:gd name="T113" fmla="*/ 314 h 420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w 393"/>
                  <a:gd name="T172" fmla="*/ 0 h 420"/>
                  <a:gd name="T173" fmla="*/ 393 w 393"/>
                  <a:gd name="T174" fmla="*/ 420 h 420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T171" t="T172" r="T173" b="T174"/>
                <a:pathLst>
                  <a:path w="393" h="420">
                    <a:moveTo>
                      <a:pt x="0" y="104"/>
                    </a:moveTo>
                    <a:lnTo>
                      <a:pt x="7" y="103"/>
                    </a:lnTo>
                    <a:lnTo>
                      <a:pt x="7" y="101"/>
                    </a:lnTo>
                    <a:lnTo>
                      <a:pt x="10" y="101"/>
                    </a:lnTo>
                    <a:lnTo>
                      <a:pt x="10" y="99"/>
                    </a:lnTo>
                    <a:lnTo>
                      <a:pt x="24" y="93"/>
                    </a:lnTo>
                    <a:lnTo>
                      <a:pt x="24" y="91"/>
                    </a:lnTo>
                    <a:lnTo>
                      <a:pt x="31" y="90"/>
                    </a:lnTo>
                    <a:lnTo>
                      <a:pt x="31" y="88"/>
                    </a:lnTo>
                    <a:lnTo>
                      <a:pt x="34" y="88"/>
                    </a:lnTo>
                    <a:lnTo>
                      <a:pt x="34" y="87"/>
                    </a:lnTo>
                    <a:lnTo>
                      <a:pt x="44" y="82"/>
                    </a:lnTo>
                    <a:lnTo>
                      <a:pt x="44" y="80"/>
                    </a:lnTo>
                    <a:lnTo>
                      <a:pt x="51" y="79"/>
                    </a:lnTo>
                    <a:lnTo>
                      <a:pt x="51" y="77"/>
                    </a:lnTo>
                    <a:lnTo>
                      <a:pt x="55" y="77"/>
                    </a:lnTo>
                    <a:lnTo>
                      <a:pt x="55" y="76"/>
                    </a:lnTo>
                    <a:lnTo>
                      <a:pt x="68" y="69"/>
                    </a:lnTo>
                    <a:lnTo>
                      <a:pt x="68" y="68"/>
                    </a:lnTo>
                    <a:lnTo>
                      <a:pt x="75" y="66"/>
                    </a:lnTo>
                    <a:lnTo>
                      <a:pt x="75" y="65"/>
                    </a:lnTo>
                    <a:lnTo>
                      <a:pt x="79" y="65"/>
                    </a:lnTo>
                    <a:lnTo>
                      <a:pt x="79" y="63"/>
                    </a:lnTo>
                    <a:lnTo>
                      <a:pt x="89" y="58"/>
                    </a:lnTo>
                    <a:lnTo>
                      <a:pt x="89" y="57"/>
                    </a:lnTo>
                    <a:lnTo>
                      <a:pt x="96" y="55"/>
                    </a:lnTo>
                    <a:lnTo>
                      <a:pt x="96" y="54"/>
                    </a:lnTo>
                    <a:lnTo>
                      <a:pt x="99" y="54"/>
                    </a:lnTo>
                    <a:lnTo>
                      <a:pt x="99" y="52"/>
                    </a:lnTo>
                    <a:lnTo>
                      <a:pt x="113" y="46"/>
                    </a:lnTo>
                    <a:lnTo>
                      <a:pt x="113" y="44"/>
                    </a:lnTo>
                    <a:lnTo>
                      <a:pt x="120" y="43"/>
                    </a:lnTo>
                    <a:lnTo>
                      <a:pt x="120" y="41"/>
                    </a:lnTo>
                    <a:lnTo>
                      <a:pt x="133" y="35"/>
                    </a:lnTo>
                    <a:lnTo>
                      <a:pt x="133" y="33"/>
                    </a:lnTo>
                    <a:lnTo>
                      <a:pt x="140" y="32"/>
                    </a:lnTo>
                    <a:lnTo>
                      <a:pt x="140" y="30"/>
                    </a:lnTo>
                    <a:lnTo>
                      <a:pt x="144" y="30"/>
                    </a:lnTo>
                    <a:lnTo>
                      <a:pt x="144" y="28"/>
                    </a:lnTo>
                    <a:lnTo>
                      <a:pt x="157" y="22"/>
                    </a:lnTo>
                    <a:lnTo>
                      <a:pt x="157" y="20"/>
                    </a:lnTo>
                    <a:lnTo>
                      <a:pt x="164" y="19"/>
                    </a:lnTo>
                    <a:lnTo>
                      <a:pt x="164" y="17"/>
                    </a:lnTo>
                    <a:lnTo>
                      <a:pt x="178" y="11"/>
                    </a:lnTo>
                    <a:lnTo>
                      <a:pt x="178" y="9"/>
                    </a:lnTo>
                    <a:lnTo>
                      <a:pt x="185" y="8"/>
                    </a:lnTo>
                    <a:lnTo>
                      <a:pt x="185" y="6"/>
                    </a:lnTo>
                    <a:lnTo>
                      <a:pt x="188" y="6"/>
                    </a:lnTo>
                    <a:lnTo>
                      <a:pt x="188" y="5"/>
                    </a:lnTo>
                    <a:lnTo>
                      <a:pt x="198" y="0"/>
                    </a:lnTo>
                    <a:lnTo>
                      <a:pt x="198" y="2"/>
                    </a:lnTo>
                    <a:lnTo>
                      <a:pt x="202" y="2"/>
                    </a:lnTo>
                    <a:lnTo>
                      <a:pt x="202" y="3"/>
                    </a:lnTo>
                    <a:lnTo>
                      <a:pt x="205" y="3"/>
                    </a:lnTo>
                    <a:lnTo>
                      <a:pt x="207" y="6"/>
                    </a:lnTo>
                    <a:lnTo>
                      <a:pt x="210" y="6"/>
                    </a:lnTo>
                    <a:lnTo>
                      <a:pt x="210" y="8"/>
                    </a:lnTo>
                    <a:lnTo>
                      <a:pt x="214" y="8"/>
                    </a:lnTo>
                    <a:lnTo>
                      <a:pt x="214" y="9"/>
                    </a:lnTo>
                    <a:lnTo>
                      <a:pt x="217" y="9"/>
                    </a:lnTo>
                    <a:lnTo>
                      <a:pt x="219" y="13"/>
                    </a:lnTo>
                    <a:lnTo>
                      <a:pt x="222" y="13"/>
                    </a:lnTo>
                    <a:lnTo>
                      <a:pt x="222" y="14"/>
                    </a:lnTo>
                    <a:lnTo>
                      <a:pt x="226" y="14"/>
                    </a:lnTo>
                    <a:lnTo>
                      <a:pt x="227" y="17"/>
                    </a:lnTo>
                    <a:lnTo>
                      <a:pt x="231" y="17"/>
                    </a:lnTo>
                    <a:lnTo>
                      <a:pt x="231" y="19"/>
                    </a:lnTo>
                    <a:lnTo>
                      <a:pt x="234" y="19"/>
                    </a:lnTo>
                    <a:lnTo>
                      <a:pt x="234" y="20"/>
                    </a:lnTo>
                    <a:lnTo>
                      <a:pt x="238" y="20"/>
                    </a:lnTo>
                    <a:lnTo>
                      <a:pt x="239" y="24"/>
                    </a:lnTo>
                    <a:lnTo>
                      <a:pt x="243" y="24"/>
                    </a:lnTo>
                    <a:lnTo>
                      <a:pt x="243" y="25"/>
                    </a:lnTo>
                    <a:lnTo>
                      <a:pt x="246" y="25"/>
                    </a:lnTo>
                    <a:lnTo>
                      <a:pt x="248" y="28"/>
                    </a:lnTo>
                    <a:lnTo>
                      <a:pt x="251" y="28"/>
                    </a:lnTo>
                    <a:lnTo>
                      <a:pt x="251" y="30"/>
                    </a:lnTo>
                    <a:lnTo>
                      <a:pt x="255" y="30"/>
                    </a:lnTo>
                    <a:lnTo>
                      <a:pt x="255" y="32"/>
                    </a:lnTo>
                    <a:lnTo>
                      <a:pt x="258" y="32"/>
                    </a:lnTo>
                    <a:lnTo>
                      <a:pt x="260" y="35"/>
                    </a:lnTo>
                    <a:lnTo>
                      <a:pt x="263" y="35"/>
                    </a:lnTo>
                    <a:lnTo>
                      <a:pt x="263" y="36"/>
                    </a:lnTo>
                    <a:lnTo>
                      <a:pt x="267" y="36"/>
                    </a:lnTo>
                    <a:lnTo>
                      <a:pt x="268" y="39"/>
                    </a:lnTo>
                    <a:lnTo>
                      <a:pt x="272" y="39"/>
                    </a:lnTo>
                    <a:lnTo>
                      <a:pt x="272" y="41"/>
                    </a:lnTo>
                    <a:lnTo>
                      <a:pt x="275" y="41"/>
                    </a:lnTo>
                    <a:lnTo>
                      <a:pt x="275" y="43"/>
                    </a:lnTo>
                    <a:lnTo>
                      <a:pt x="279" y="43"/>
                    </a:lnTo>
                    <a:lnTo>
                      <a:pt x="280" y="46"/>
                    </a:lnTo>
                    <a:lnTo>
                      <a:pt x="284" y="46"/>
                    </a:lnTo>
                    <a:lnTo>
                      <a:pt x="284" y="47"/>
                    </a:lnTo>
                    <a:lnTo>
                      <a:pt x="287" y="47"/>
                    </a:lnTo>
                    <a:lnTo>
                      <a:pt x="289" y="50"/>
                    </a:lnTo>
                    <a:lnTo>
                      <a:pt x="292" y="50"/>
                    </a:lnTo>
                    <a:lnTo>
                      <a:pt x="292" y="52"/>
                    </a:lnTo>
                    <a:lnTo>
                      <a:pt x="296" y="52"/>
                    </a:lnTo>
                    <a:lnTo>
                      <a:pt x="296" y="54"/>
                    </a:lnTo>
                    <a:lnTo>
                      <a:pt x="299" y="54"/>
                    </a:lnTo>
                    <a:lnTo>
                      <a:pt x="301" y="57"/>
                    </a:lnTo>
                    <a:lnTo>
                      <a:pt x="304" y="57"/>
                    </a:lnTo>
                    <a:lnTo>
                      <a:pt x="304" y="58"/>
                    </a:lnTo>
                    <a:lnTo>
                      <a:pt x="308" y="58"/>
                    </a:lnTo>
                    <a:lnTo>
                      <a:pt x="309" y="61"/>
                    </a:lnTo>
                    <a:lnTo>
                      <a:pt x="313" y="61"/>
                    </a:lnTo>
                    <a:lnTo>
                      <a:pt x="313" y="63"/>
                    </a:lnTo>
                    <a:lnTo>
                      <a:pt x="316" y="63"/>
                    </a:lnTo>
                    <a:lnTo>
                      <a:pt x="316" y="65"/>
                    </a:lnTo>
                    <a:lnTo>
                      <a:pt x="320" y="65"/>
                    </a:lnTo>
                    <a:lnTo>
                      <a:pt x="321" y="68"/>
                    </a:lnTo>
                    <a:lnTo>
                      <a:pt x="325" y="68"/>
                    </a:lnTo>
                    <a:lnTo>
                      <a:pt x="325" y="69"/>
                    </a:lnTo>
                    <a:lnTo>
                      <a:pt x="328" y="69"/>
                    </a:lnTo>
                    <a:lnTo>
                      <a:pt x="330" y="73"/>
                    </a:lnTo>
                    <a:lnTo>
                      <a:pt x="333" y="73"/>
                    </a:lnTo>
                    <a:lnTo>
                      <a:pt x="333" y="74"/>
                    </a:lnTo>
                    <a:lnTo>
                      <a:pt x="337" y="74"/>
                    </a:lnTo>
                    <a:lnTo>
                      <a:pt x="337" y="76"/>
                    </a:lnTo>
                    <a:lnTo>
                      <a:pt x="340" y="76"/>
                    </a:lnTo>
                    <a:lnTo>
                      <a:pt x="342" y="79"/>
                    </a:lnTo>
                    <a:lnTo>
                      <a:pt x="345" y="79"/>
                    </a:lnTo>
                    <a:lnTo>
                      <a:pt x="345" y="80"/>
                    </a:lnTo>
                    <a:lnTo>
                      <a:pt x="349" y="80"/>
                    </a:lnTo>
                    <a:lnTo>
                      <a:pt x="350" y="84"/>
                    </a:lnTo>
                    <a:lnTo>
                      <a:pt x="354" y="84"/>
                    </a:lnTo>
                    <a:lnTo>
                      <a:pt x="354" y="85"/>
                    </a:lnTo>
                    <a:lnTo>
                      <a:pt x="357" y="85"/>
                    </a:lnTo>
                    <a:lnTo>
                      <a:pt x="357" y="87"/>
                    </a:lnTo>
                    <a:lnTo>
                      <a:pt x="361" y="87"/>
                    </a:lnTo>
                    <a:lnTo>
                      <a:pt x="362" y="90"/>
                    </a:lnTo>
                    <a:lnTo>
                      <a:pt x="366" y="90"/>
                    </a:lnTo>
                    <a:lnTo>
                      <a:pt x="366" y="91"/>
                    </a:lnTo>
                    <a:lnTo>
                      <a:pt x="369" y="91"/>
                    </a:lnTo>
                    <a:lnTo>
                      <a:pt x="371" y="95"/>
                    </a:lnTo>
                    <a:lnTo>
                      <a:pt x="374" y="95"/>
                    </a:lnTo>
                    <a:lnTo>
                      <a:pt x="374" y="96"/>
                    </a:lnTo>
                    <a:lnTo>
                      <a:pt x="378" y="96"/>
                    </a:lnTo>
                    <a:lnTo>
                      <a:pt x="378" y="98"/>
                    </a:lnTo>
                    <a:lnTo>
                      <a:pt x="381" y="98"/>
                    </a:lnTo>
                    <a:lnTo>
                      <a:pt x="383" y="101"/>
                    </a:lnTo>
                    <a:lnTo>
                      <a:pt x="386" y="101"/>
                    </a:lnTo>
                    <a:lnTo>
                      <a:pt x="386" y="103"/>
                    </a:lnTo>
                    <a:lnTo>
                      <a:pt x="390" y="103"/>
                    </a:lnTo>
                    <a:lnTo>
                      <a:pt x="390" y="104"/>
                    </a:lnTo>
                    <a:lnTo>
                      <a:pt x="393" y="104"/>
                    </a:lnTo>
                    <a:lnTo>
                      <a:pt x="393" y="314"/>
                    </a:lnTo>
                    <a:lnTo>
                      <a:pt x="383" y="319"/>
                    </a:lnTo>
                    <a:lnTo>
                      <a:pt x="383" y="320"/>
                    </a:lnTo>
                    <a:lnTo>
                      <a:pt x="376" y="322"/>
                    </a:lnTo>
                    <a:lnTo>
                      <a:pt x="376" y="323"/>
                    </a:lnTo>
                    <a:lnTo>
                      <a:pt x="366" y="328"/>
                    </a:lnTo>
                    <a:lnTo>
                      <a:pt x="366" y="330"/>
                    </a:lnTo>
                    <a:lnTo>
                      <a:pt x="359" y="331"/>
                    </a:lnTo>
                    <a:lnTo>
                      <a:pt x="359" y="333"/>
                    </a:lnTo>
                    <a:lnTo>
                      <a:pt x="345" y="339"/>
                    </a:lnTo>
                    <a:lnTo>
                      <a:pt x="345" y="341"/>
                    </a:lnTo>
                    <a:lnTo>
                      <a:pt x="338" y="342"/>
                    </a:lnTo>
                    <a:lnTo>
                      <a:pt x="338" y="344"/>
                    </a:lnTo>
                    <a:lnTo>
                      <a:pt x="328" y="349"/>
                    </a:lnTo>
                    <a:lnTo>
                      <a:pt x="328" y="350"/>
                    </a:lnTo>
                    <a:lnTo>
                      <a:pt x="321" y="352"/>
                    </a:lnTo>
                    <a:lnTo>
                      <a:pt x="321" y="353"/>
                    </a:lnTo>
                    <a:lnTo>
                      <a:pt x="308" y="360"/>
                    </a:lnTo>
                    <a:lnTo>
                      <a:pt x="308" y="361"/>
                    </a:lnTo>
                    <a:lnTo>
                      <a:pt x="301" y="363"/>
                    </a:lnTo>
                    <a:lnTo>
                      <a:pt x="301" y="364"/>
                    </a:lnTo>
                    <a:lnTo>
                      <a:pt x="291" y="369"/>
                    </a:lnTo>
                    <a:lnTo>
                      <a:pt x="291" y="371"/>
                    </a:lnTo>
                    <a:lnTo>
                      <a:pt x="284" y="372"/>
                    </a:lnTo>
                    <a:lnTo>
                      <a:pt x="284" y="374"/>
                    </a:lnTo>
                    <a:lnTo>
                      <a:pt x="270" y="380"/>
                    </a:lnTo>
                    <a:lnTo>
                      <a:pt x="270" y="382"/>
                    </a:lnTo>
                    <a:lnTo>
                      <a:pt x="263" y="383"/>
                    </a:lnTo>
                    <a:lnTo>
                      <a:pt x="263" y="385"/>
                    </a:lnTo>
                    <a:lnTo>
                      <a:pt x="253" y="390"/>
                    </a:lnTo>
                    <a:lnTo>
                      <a:pt x="253" y="391"/>
                    </a:lnTo>
                    <a:lnTo>
                      <a:pt x="246" y="393"/>
                    </a:lnTo>
                    <a:lnTo>
                      <a:pt x="246" y="394"/>
                    </a:lnTo>
                    <a:lnTo>
                      <a:pt x="232" y="401"/>
                    </a:lnTo>
                    <a:lnTo>
                      <a:pt x="232" y="402"/>
                    </a:lnTo>
                    <a:lnTo>
                      <a:pt x="226" y="404"/>
                    </a:lnTo>
                    <a:lnTo>
                      <a:pt x="226" y="405"/>
                    </a:lnTo>
                    <a:lnTo>
                      <a:pt x="215" y="410"/>
                    </a:lnTo>
                    <a:lnTo>
                      <a:pt x="215" y="412"/>
                    </a:lnTo>
                    <a:lnTo>
                      <a:pt x="209" y="413"/>
                    </a:lnTo>
                    <a:lnTo>
                      <a:pt x="209" y="415"/>
                    </a:lnTo>
                    <a:lnTo>
                      <a:pt x="198" y="420"/>
                    </a:lnTo>
                    <a:lnTo>
                      <a:pt x="195" y="420"/>
                    </a:lnTo>
                    <a:lnTo>
                      <a:pt x="195" y="418"/>
                    </a:lnTo>
                    <a:lnTo>
                      <a:pt x="191" y="418"/>
                    </a:lnTo>
                    <a:lnTo>
                      <a:pt x="191" y="416"/>
                    </a:lnTo>
                    <a:lnTo>
                      <a:pt x="188" y="416"/>
                    </a:lnTo>
                    <a:lnTo>
                      <a:pt x="186" y="413"/>
                    </a:lnTo>
                    <a:lnTo>
                      <a:pt x="183" y="413"/>
                    </a:lnTo>
                    <a:lnTo>
                      <a:pt x="183" y="412"/>
                    </a:lnTo>
                    <a:lnTo>
                      <a:pt x="179" y="412"/>
                    </a:lnTo>
                    <a:lnTo>
                      <a:pt x="178" y="409"/>
                    </a:lnTo>
                    <a:lnTo>
                      <a:pt x="174" y="409"/>
                    </a:lnTo>
                    <a:lnTo>
                      <a:pt x="174" y="407"/>
                    </a:lnTo>
                    <a:lnTo>
                      <a:pt x="171" y="407"/>
                    </a:lnTo>
                    <a:lnTo>
                      <a:pt x="171" y="405"/>
                    </a:lnTo>
                    <a:lnTo>
                      <a:pt x="167" y="405"/>
                    </a:lnTo>
                    <a:lnTo>
                      <a:pt x="166" y="402"/>
                    </a:lnTo>
                    <a:lnTo>
                      <a:pt x="162" y="402"/>
                    </a:lnTo>
                    <a:lnTo>
                      <a:pt x="162" y="401"/>
                    </a:lnTo>
                    <a:lnTo>
                      <a:pt x="159" y="401"/>
                    </a:lnTo>
                    <a:lnTo>
                      <a:pt x="157" y="397"/>
                    </a:lnTo>
                    <a:lnTo>
                      <a:pt x="154" y="397"/>
                    </a:lnTo>
                    <a:lnTo>
                      <a:pt x="154" y="396"/>
                    </a:lnTo>
                    <a:lnTo>
                      <a:pt x="150" y="396"/>
                    </a:lnTo>
                    <a:lnTo>
                      <a:pt x="149" y="393"/>
                    </a:lnTo>
                    <a:lnTo>
                      <a:pt x="145" y="393"/>
                    </a:lnTo>
                    <a:lnTo>
                      <a:pt x="145" y="391"/>
                    </a:lnTo>
                    <a:lnTo>
                      <a:pt x="142" y="391"/>
                    </a:lnTo>
                    <a:lnTo>
                      <a:pt x="142" y="390"/>
                    </a:lnTo>
                    <a:lnTo>
                      <a:pt x="138" y="390"/>
                    </a:lnTo>
                    <a:lnTo>
                      <a:pt x="137" y="386"/>
                    </a:lnTo>
                    <a:lnTo>
                      <a:pt x="133" y="386"/>
                    </a:lnTo>
                    <a:lnTo>
                      <a:pt x="133" y="385"/>
                    </a:lnTo>
                    <a:lnTo>
                      <a:pt x="130" y="385"/>
                    </a:lnTo>
                    <a:lnTo>
                      <a:pt x="128" y="382"/>
                    </a:lnTo>
                    <a:lnTo>
                      <a:pt x="125" y="382"/>
                    </a:lnTo>
                    <a:lnTo>
                      <a:pt x="125" y="380"/>
                    </a:lnTo>
                    <a:lnTo>
                      <a:pt x="121" y="380"/>
                    </a:lnTo>
                    <a:lnTo>
                      <a:pt x="121" y="379"/>
                    </a:lnTo>
                    <a:lnTo>
                      <a:pt x="118" y="379"/>
                    </a:lnTo>
                    <a:lnTo>
                      <a:pt x="116" y="375"/>
                    </a:lnTo>
                    <a:lnTo>
                      <a:pt x="113" y="375"/>
                    </a:lnTo>
                    <a:lnTo>
                      <a:pt x="113" y="374"/>
                    </a:lnTo>
                    <a:lnTo>
                      <a:pt x="109" y="374"/>
                    </a:lnTo>
                    <a:lnTo>
                      <a:pt x="108" y="371"/>
                    </a:lnTo>
                    <a:lnTo>
                      <a:pt x="104" y="371"/>
                    </a:lnTo>
                    <a:lnTo>
                      <a:pt x="104" y="369"/>
                    </a:lnTo>
                    <a:lnTo>
                      <a:pt x="101" y="369"/>
                    </a:lnTo>
                    <a:lnTo>
                      <a:pt x="99" y="366"/>
                    </a:lnTo>
                    <a:lnTo>
                      <a:pt x="96" y="366"/>
                    </a:lnTo>
                    <a:lnTo>
                      <a:pt x="96" y="364"/>
                    </a:lnTo>
                    <a:lnTo>
                      <a:pt x="92" y="364"/>
                    </a:lnTo>
                    <a:lnTo>
                      <a:pt x="92" y="363"/>
                    </a:lnTo>
                    <a:lnTo>
                      <a:pt x="89" y="363"/>
                    </a:lnTo>
                    <a:lnTo>
                      <a:pt x="87" y="360"/>
                    </a:lnTo>
                    <a:lnTo>
                      <a:pt x="84" y="360"/>
                    </a:lnTo>
                    <a:lnTo>
                      <a:pt x="84" y="358"/>
                    </a:lnTo>
                    <a:lnTo>
                      <a:pt x="80" y="358"/>
                    </a:lnTo>
                    <a:lnTo>
                      <a:pt x="79" y="355"/>
                    </a:lnTo>
                    <a:lnTo>
                      <a:pt x="75" y="355"/>
                    </a:lnTo>
                    <a:lnTo>
                      <a:pt x="75" y="353"/>
                    </a:lnTo>
                    <a:lnTo>
                      <a:pt x="72" y="353"/>
                    </a:lnTo>
                    <a:lnTo>
                      <a:pt x="72" y="352"/>
                    </a:lnTo>
                    <a:lnTo>
                      <a:pt x="68" y="352"/>
                    </a:lnTo>
                    <a:lnTo>
                      <a:pt x="67" y="349"/>
                    </a:lnTo>
                    <a:lnTo>
                      <a:pt x="63" y="349"/>
                    </a:lnTo>
                    <a:lnTo>
                      <a:pt x="63" y="347"/>
                    </a:lnTo>
                    <a:lnTo>
                      <a:pt x="60" y="347"/>
                    </a:lnTo>
                    <a:lnTo>
                      <a:pt x="58" y="344"/>
                    </a:lnTo>
                    <a:lnTo>
                      <a:pt x="55" y="344"/>
                    </a:lnTo>
                    <a:lnTo>
                      <a:pt x="55" y="342"/>
                    </a:lnTo>
                    <a:lnTo>
                      <a:pt x="51" y="342"/>
                    </a:lnTo>
                    <a:lnTo>
                      <a:pt x="50" y="339"/>
                    </a:lnTo>
                    <a:lnTo>
                      <a:pt x="46" y="339"/>
                    </a:lnTo>
                    <a:lnTo>
                      <a:pt x="46" y="338"/>
                    </a:lnTo>
                    <a:lnTo>
                      <a:pt x="43" y="338"/>
                    </a:lnTo>
                    <a:lnTo>
                      <a:pt x="43" y="336"/>
                    </a:lnTo>
                    <a:lnTo>
                      <a:pt x="39" y="336"/>
                    </a:lnTo>
                    <a:lnTo>
                      <a:pt x="38" y="333"/>
                    </a:lnTo>
                    <a:lnTo>
                      <a:pt x="34" y="333"/>
                    </a:lnTo>
                    <a:lnTo>
                      <a:pt x="34" y="331"/>
                    </a:lnTo>
                    <a:lnTo>
                      <a:pt x="31" y="331"/>
                    </a:lnTo>
                    <a:lnTo>
                      <a:pt x="29" y="328"/>
                    </a:lnTo>
                    <a:lnTo>
                      <a:pt x="26" y="328"/>
                    </a:lnTo>
                    <a:lnTo>
                      <a:pt x="26" y="326"/>
                    </a:lnTo>
                    <a:lnTo>
                      <a:pt x="22" y="326"/>
                    </a:lnTo>
                    <a:lnTo>
                      <a:pt x="22" y="325"/>
                    </a:lnTo>
                    <a:lnTo>
                      <a:pt x="19" y="325"/>
                    </a:lnTo>
                    <a:lnTo>
                      <a:pt x="17" y="322"/>
                    </a:lnTo>
                    <a:lnTo>
                      <a:pt x="14" y="322"/>
                    </a:lnTo>
                    <a:lnTo>
                      <a:pt x="14" y="320"/>
                    </a:lnTo>
                    <a:lnTo>
                      <a:pt x="10" y="320"/>
                    </a:lnTo>
                    <a:lnTo>
                      <a:pt x="9" y="317"/>
                    </a:lnTo>
                    <a:lnTo>
                      <a:pt x="5" y="317"/>
                    </a:lnTo>
                    <a:lnTo>
                      <a:pt x="5" y="315"/>
                    </a:lnTo>
                    <a:lnTo>
                      <a:pt x="2" y="315"/>
                    </a:lnTo>
                    <a:lnTo>
                      <a:pt x="2" y="314"/>
                    </a:lnTo>
                    <a:lnTo>
                      <a:pt x="0" y="314"/>
                    </a:lnTo>
                    <a:lnTo>
                      <a:pt x="0" y="104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170" name="Freeform 1170"/>
              <p:cNvSpPr>
                <a:spLocks/>
              </p:cNvSpPr>
              <p:nvPr/>
            </p:nvSpPr>
            <p:spPr bwMode="auto">
              <a:xfrm>
                <a:off x="3026" y="1662"/>
                <a:ext cx="103" cy="95"/>
              </a:xfrm>
              <a:custGeom>
                <a:avLst/>
                <a:gdLst>
                  <a:gd name="T0" fmla="*/ 101 w 103"/>
                  <a:gd name="T1" fmla="*/ 0 h 95"/>
                  <a:gd name="T2" fmla="*/ 101 w 103"/>
                  <a:gd name="T3" fmla="*/ 2 h 95"/>
                  <a:gd name="T4" fmla="*/ 87 w 103"/>
                  <a:gd name="T5" fmla="*/ 8 h 95"/>
                  <a:gd name="T6" fmla="*/ 87 w 103"/>
                  <a:gd name="T7" fmla="*/ 10 h 95"/>
                  <a:gd name="T8" fmla="*/ 84 w 103"/>
                  <a:gd name="T9" fmla="*/ 10 h 95"/>
                  <a:gd name="T10" fmla="*/ 84 w 103"/>
                  <a:gd name="T11" fmla="*/ 11 h 95"/>
                  <a:gd name="T12" fmla="*/ 0 w 103"/>
                  <a:gd name="T13" fmla="*/ 87 h 95"/>
                  <a:gd name="T14" fmla="*/ 0 w 103"/>
                  <a:gd name="T15" fmla="*/ 95 h 95"/>
                  <a:gd name="T16" fmla="*/ 103 w 103"/>
                  <a:gd name="T17" fmla="*/ 0 h 95"/>
                  <a:gd name="T18" fmla="*/ 101 w 103"/>
                  <a:gd name="T19" fmla="*/ 0 h 95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03"/>
                  <a:gd name="T31" fmla="*/ 0 h 95"/>
                  <a:gd name="T32" fmla="*/ 103 w 103"/>
                  <a:gd name="T33" fmla="*/ 95 h 95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03" h="95">
                    <a:moveTo>
                      <a:pt x="101" y="0"/>
                    </a:moveTo>
                    <a:lnTo>
                      <a:pt x="101" y="2"/>
                    </a:lnTo>
                    <a:lnTo>
                      <a:pt x="87" y="8"/>
                    </a:lnTo>
                    <a:lnTo>
                      <a:pt x="87" y="10"/>
                    </a:lnTo>
                    <a:lnTo>
                      <a:pt x="84" y="10"/>
                    </a:lnTo>
                    <a:lnTo>
                      <a:pt x="84" y="11"/>
                    </a:lnTo>
                    <a:lnTo>
                      <a:pt x="0" y="87"/>
                    </a:lnTo>
                    <a:lnTo>
                      <a:pt x="0" y="95"/>
                    </a:lnTo>
                    <a:lnTo>
                      <a:pt x="103" y="0"/>
                    </a:lnTo>
                    <a:lnTo>
                      <a:pt x="101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171" name="Freeform 1171"/>
              <p:cNvSpPr>
                <a:spLocks/>
              </p:cNvSpPr>
              <p:nvPr/>
            </p:nvSpPr>
            <p:spPr bwMode="auto">
              <a:xfrm>
                <a:off x="3026" y="1614"/>
                <a:ext cx="205" cy="190"/>
              </a:xfrm>
              <a:custGeom>
                <a:avLst/>
                <a:gdLst>
                  <a:gd name="T0" fmla="*/ 198 w 205"/>
                  <a:gd name="T1" fmla="*/ 0 h 190"/>
                  <a:gd name="T2" fmla="*/ 198 w 205"/>
                  <a:gd name="T3" fmla="*/ 1 h 190"/>
                  <a:gd name="T4" fmla="*/ 0 w 205"/>
                  <a:gd name="T5" fmla="*/ 183 h 190"/>
                  <a:gd name="T6" fmla="*/ 0 w 205"/>
                  <a:gd name="T7" fmla="*/ 190 h 190"/>
                  <a:gd name="T8" fmla="*/ 205 w 205"/>
                  <a:gd name="T9" fmla="*/ 1 h 190"/>
                  <a:gd name="T10" fmla="*/ 202 w 205"/>
                  <a:gd name="T11" fmla="*/ 1 h 190"/>
                  <a:gd name="T12" fmla="*/ 202 w 205"/>
                  <a:gd name="T13" fmla="*/ 0 h 190"/>
                  <a:gd name="T14" fmla="*/ 198 w 205"/>
                  <a:gd name="T15" fmla="*/ 0 h 19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05"/>
                  <a:gd name="T25" fmla="*/ 0 h 190"/>
                  <a:gd name="T26" fmla="*/ 205 w 205"/>
                  <a:gd name="T27" fmla="*/ 190 h 19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05" h="190">
                    <a:moveTo>
                      <a:pt x="198" y="0"/>
                    </a:moveTo>
                    <a:lnTo>
                      <a:pt x="198" y="1"/>
                    </a:lnTo>
                    <a:lnTo>
                      <a:pt x="0" y="183"/>
                    </a:lnTo>
                    <a:lnTo>
                      <a:pt x="0" y="190"/>
                    </a:lnTo>
                    <a:lnTo>
                      <a:pt x="205" y="1"/>
                    </a:lnTo>
                    <a:lnTo>
                      <a:pt x="202" y="1"/>
                    </a:lnTo>
                    <a:lnTo>
                      <a:pt x="202" y="0"/>
                    </a:lnTo>
                    <a:lnTo>
                      <a:pt x="198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172" name="Freeform 1172"/>
              <p:cNvSpPr>
                <a:spLocks/>
              </p:cNvSpPr>
              <p:nvPr/>
            </p:nvSpPr>
            <p:spPr bwMode="auto">
              <a:xfrm>
                <a:off x="3026" y="1631"/>
                <a:ext cx="236" cy="219"/>
              </a:xfrm>
              <a:custGeom>
                <a:avLst/>
                <a:gdLst>
                  <a:gd name="T0" fmla="*/ 229 w 236"/>
                  <a:gd name="T1" fmla="*/ 0 h 219"/>
                  <a:gd name="T2" fmla="*/ 229 w 236"/>
                  <a:gd name="T3" fmla="*/ 1 h 219"/>
                  <a:gd name="T4" fmla="*/ 0 w 236"/>
                  <a:gd name="T5" fmla="*/ 211 h 219"/>
                  <a:gd name="T6" fmla="*/ 0 w 236"/>
                  <a:gd name="T7" fmla="*/ 219 h 219"/>
                  <a:gd name="T8" fmla="*/ 236 w 236"/>
                  <a:gd name="T9" fmla="*/ 3 h 219"/>
                  <a:gd name="T10" fmla="*/ 234 w 236"/>
                  <a:gd name="T11" fmla="*/ 0 h 219"/>
                  <a:gd name="T12" fmla="*/ 229 w 236"/>
                  <a:gd name="T13" fmla="*/ 0 h 21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36"/>
                  <a:gd name="T22" fmla="*/ 0 h 219"/>
                  <a:gd name="T23" fmla="*/ 236 w 236"/>
                  <a:gd name="T24" fmla="*/ 219 h 219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36" h="219">
                    <a:moveTo>
                      <a:pt x="229" y="0"/>
                    </a:moveTo>
                    <a:lnTo>
                      <a:pt x="229" y="1"/>
                    </a:lnTo>
                    <a:lnTo>
                      <a:pt x="0" y="211"/>
                    </a:lnTo>
                    <a:lnTo>
                      <a:pt x="0" y="219"/>
                    </a:lnTo>
                    <a:lnTo>
                      <a:pt x="236" y="3"/>
                    </a:lnTo>
                    <a:lnTo>
                      <a:pt x="234" y="0"/>
                    </a:lnTo>
                    <a:lnTo>
                      <a:pt x="229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173" name="Freeform 1173"/>
              <p:cNvSpPr>
                <a:spLocks/>
              </p:cNvSpPr>
              <p:nvPr/>
            </p:nvSpPr>
            <p:spPr bwMode="auto">
              <a:xfrm>
                <a:off x="3026" y="1648"/>
                <a:ext cx="268" cy="249"/>
              </a:xfrm>
              <a:custGeom>
                <a:avLst/>
                <a:gdLst>
                  <a:gd name="T0" fmla="*/ 261 w 268"/>
                  <a:gd name="T1" fmla="*/ 0 h 249"/>
                  <a:gd name="T2" fmla="*/ 261 w 268"/>
                  <a:gd name="T3" fmla="*/ 2 h 249"/>
                  <a:gd name="T4" fmla="*/ 0 w 268"/>
                  <a:gd name="T5" fmla="*/ 242 h 249"/>
                  <a:gd name="T6" fmla="*/ 0 w 268"/>
                  <a:gd name="T7" fmla="*/ 249 h 249"/>
                  <a:gd name="T8" fmla="*/ 268 w 268"/>
                  <a:gd name="T9" fmla="*/ 3 h 249"/>
                  <a:gd name="T10" fmla="*/ 267 w 268"/>
                  <a:gd name="T11" fmla="*/ 0 h 249"/>
                  <a:gd name="T12" fmla="*/ 261 w 268"/>
                  <a:gd name="T13" fmla="*/ 0 h 24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68"/>
                  <a:gd name="T22" fmla="*/ 0 h 249"/>
                  <a:gd name="T23" fmla="*/ 268 w 268"/>
                  <a:gd name="T24" fmla="*/ 249 h 249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68" h="249">
                    <a:moveTo>
                      <a:pt x="261" y="0"/>
                    </a:moveTo>
                    <a:lnTo>
                      <a:pt x="261" y="2"/>
                    </a:lnTo>
                    <a:lnTo>
                      <a:pt x="0" y="242"/>
                    </a:lnTo>
                    <a:lnTo>
                      <a:pt x="0" y="249"/>
                    </a:lnTo>
                    <a:lnTo>
                      <a:pt x="268" y="3"/>
                    </a:lnTo>
                    <a:lnTo>
                      <a:pt x="267" y="0"/>
                    </a:lnTo>
                    <a:lnTo>
                      <a:pt x="261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174" name="Freeform 1174"/>
              <p:cNvSpPr>
                <a:spLocks/>
              </p:cNvSpPr>
              <p:nvPr/>
            </p:nvSpPr>
            <p:spPr bwMode="auto">
              <a:xfrm>
                <a:off x="3035" y="1666"/>
                <a:ext cx="292" cy="266"/>
              </a:xfrm>
              <a:custGeom>
                <a:avLst/>
                <a:gdLst>
                  <a:gd name="T0" fmla="*/ 285 w 292"/>
                  <a:gd name="T1" fmla="*/ 0 h 266"/>
                  <a:gd name="T2" fmla="*/ 285 w 292"/>
                  <a:gd name="T3" fmla="*/ 1 h 266"/>
                  <a:gd name="T4" fmla="*/ 0 w 292"/>
                  <a:gd name="T5" fmla="*/ 263 h 266"/>
                  <a:gd name="T6" fmla="*/ 1 w 292"/>
                  <a:gd name="T7" fmla="*/ 266 h 266"/>
                  <a:gd name="T8" fmla="*/ 6 w 292"/>
                  <a:gd name="T9" fmla="*/ 266 h 266"/>
                  <a:gd name="T10" fmla="*/ 6 w 292"/>
                  <a:gd name="T11" fmla="*/ 265 h 266"/>
                  <a:gd name="T12" fmla="*/ 292 w 292"/>
                  <a:gd name="T13" fmla="*/ 3 h 266"/>
                  <a:gd name="T14" fmla="*/ 290 w 292"/>
                  <a:gd name="T15" fmla="*/ 0 h 266"/>
                  <a:gd name="T16" fmla="*/ 285 w 292"/>
                  <a:gd name="T17" fmla="*/ 0 h 26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2"/>
                  <a:gd name="T28" fmla="*/ 0 h 266"/>
                  <a:gd name="T29" fmla="*/ 292 w 292"/>
                  <a:gd name="T30" fmla="*/ 266 h 26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2" h="266">
                    <a:moveTo>
                      <a:pt x="285" y="0"/>
                    </a:moveTo>
                    <a:lnTo>
                      <a:pt x="285" y="1"/>
                    </a:lnTo>
                    <a:lnTo>
                      <a:pt x="0" y="263"/>
                    </a:lnTo>
                    <a:lnTo>
                      <a:pt x="1" y="266"/>
                    </a:lnTo>
                    <a:lnTo>
                      <a:pt x="6" y="266"/>
                    </a:lnTo>
                    <a:lnTo>
                      <a:pt x="6" y="265"/>
                    </a:lnTo>
                    <a:lnTo>
                      <a:pt x="292" y="3"/>
                    </a:lnTo>
                    <a:lnTo>
                      <a:pt x="290" y="0"/>
                    </a:lnTo>
                    <a:lnTo>
                      <a:pt x="285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175" name="Freeform 1175"/>
              <p:cNvSpPr>
                <a:spLocks/>
              </p:cNvSpPr>
              <p:nvPr/>
            </p:nvSpPr>
            <p:spPr bwMode="auto">
              <a:xfrm>
                <a:off x="3067" y="1683"/>
                <a:ext cx="292" cy="267"/>
              </a:xfrm>
              <a:custGeom>
                <a:avLst/>
                <a:gdLst>
                  <a:gd name="T0" fmla="*/ 285 w 292"/>
                  <a:gd name="T1" fmla="*/ 0 h 267"/>
                  <a:gd name="T2" fmla="*/ 285 w 292"/>
                  <a:gd name="T3" fmla="*/ 2 h 267"/>
                  <a:gd name="T4" fmla="*/ 0 w 292"/>
                  <a:gd name="T5" fmla="*/ 263 h 267"/>
                  <a:gd name="T6" fmla="*/ 2 w 292"/>
                  <a:gd name="T7" fmla="*/ 267 h 267"/>
                  <a:gd name="T8" fmla="*/ 7 w 292"/>
                  <a:gd name="T9" fmla="*/ 267 h 267"/>
                  <a:gd name="T10" fmla="*/ 7 w 292"/>
                  <a:gd name="T11" fmla="*/ 265 h 267"/>
                  <a:gd name="T12" fmla="*/ 292 w 292"/>
                  <a:gd name="T13" fmla="*/ 2 h 267"/>
                  <a:gd name="T14" fmla="*/ 289 w 292"/>
                  <a:gd name="T15" fmla="*/ 2 h 267"/>
                  <a:gd name="T16" fmla="*/ 289 w 292"/>
                  <a:gd name="T17" fmla="*/ 0 h 267"/>
                  <a:gd name="T18" fmla="*/ 285 w 292"/>
                  <a:gd name="T19" fmla="*/ 0 h 267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92"/>
                  <a:gd name="T31" fmla="*/ 0 h 267"/>
                  <a:gd name="T32" fmla="*/ 292 w 292"/>
                  <a:gd name="T33" fmla="*/ 267 h 267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92" h="267">
                    <a:moveTo>
                      <a:pt x="285" y="0"/>
                    </a:moveTo>
                    <a:lnTo>
                      <a:pt x="285" y="2"/>
                    </a:lnTo>
                    <a:lnTo>
                      <a:pt x="0" y="263"/>
                    </a:lnTo>
                    <a:lnTo>
                      <a:pt x="2" y="267"/>
                    </a:lnTo>
                    <a:lnTo>
                      <a:pt x="7" y="267"/>
                    </a:lnTo>
                    <a:lnTo>
                      <a:pt x="7" y="265"/>
                    </a:lnTo>
                    <a:lnTo>
                      <a:pt x="292" y="2"/>
                    </a:lnTo>
                    <a:lnTo>
                      <a:pt x="289" y="2"/>
                    </a:lnTo>
                    <a:lnTo>
                      <a:pt x="289" y="0"/>
                    </a:lnTo>
                    <a:lnTo>
                      <a:pt x="285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176" name="Freeform 1176"/>
              <p:cNvSpPr>
                <a:spLocks/>
              </p:cNvSpPr>
              <p:nvPr/>
            </p:nvSpPr>
            <p:spPr bwMode="auto">
              <a:xfrm>
                <a:off x="3100" y="1700"/>
                <a:ext cx="292" cy="267"/>
              </a:xfrm>
              <a:custGeom>
                <a:avLst/>
                <a:gdLst>
                  <a:gd name="T0" fmla="*/ 285 w 292"/>
                  <a:gd name="T1" fmla="*/ 0 h 267"/>
                  <a:gd name="T2" fmla="*/ 285 w 292"/>
                  <a:gd name="T3" fmla="*/ 2 h 267"/>
                  <a:gd name="T4" fmla="*/ 0 w 292"/>
                  <a:gd name="T5" fmla="*/ 264 h 267"/>
                  <a:gd name="T6" fmla="*/ 1 w 292"/>
                  <a:gd name="T7" fmla="*/ 267 h 267"/>
                  <a:gd name="T8" fmla="*/ 6 w 292"/>
                  <a:gd name="T9" fmla="*/ 267 h 267"/>
                  <a:gd name="T10" fmla="*/ 6 w 292"/>
                  <a:gd name="T11" fmla="*/ 265 h 267"/>
                  <a:gd name="T12" fmla="*/ 292 w 292"/>
                  <a:gd name="T13" fmla="*/ 2 h 267"/>
                  <a:gd name="T14" fmla="*/ 288 w 292"/>
                  <a:gd name="T15" fmla="*/ 2 h 267"/>
                  <a:gd name="T16" fmla="*/ 288 w 292"/>
                  <a:gd name="T17" fmla="*/ 0 h 267"/>
                  <a:gd name="T18" fmla="*/ 285 w 292"/>
                  <a:gd name="T19" fmla="*/ 0 h 267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92"/>
                  <a:gd name="T31" fmla="*/ 0 h 267"/>
                  <a:gd name="T32" fmla="*/ 292 w 292"/>
                  <a:gd name="T33" fmla="*/ 267 h 267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92" h="267">
                    <a:moveTo>
                      <a:pt x="285" y="0"/>
                    </a:moveTo>
                    <a:lnTo>
                      <a:pt x="285" y="2"/>
                    </a:lnTo>
                    <a:lnTo>
                      <a:pt x="0" y="264"/>
                    </a:lnTo>
                    <a:lnTo>
                      <a:pt x="1" y="267"/>
                    </a:lnTo>
                    <a:lnTo>
                      <a:pt x="6" y="267"/>
                    </a:lnTo>
                    <a:lnTo>
                      <a:pt x="6" y="265"/>
                    </a:lnTo>
                    <a:lnTo>
                      <a:pt x="292" y="2"/>
                    </a:lnTo>
                    <a:lnTo>
                      <a:pt x="288" y="2"/>
                    </a:lnTo>
                    <a:lnTo>
                      <a:pt x="288" y="0"/>
                    </a:lnTo>
                    <a:lnTo>
                      <a:pt x="285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177" name="Freeform 1177"/>
              <p:cNvSpPr>
                <a:spLocks/>
              </p:cNvSpPr>
              <p:nvPr/>
            </p:nvSpPr>
            <p:spPr bwMode="auto">
              <a:xfrm>
                <a:off x="3130" y="1716"/>
                <a:ext cx="289" cy="268"/>
              </a:xfrm>
              <a:custGeom>
                <a:avLst/>
                <a:gdLst>
                  <a:gd name="T0" fmla="*/ 287 w 289"/>
                  <a:gd name="T1" fmla="*/ 0 h 268"/>
                  <a:gd name="T2" fmla="*/ 287 w 289"/>
                  <a:gd name="T3" fmla="*/ 2 h 268"/>
                  <a:gd name="T4" fmla="*/ 0 w 289"/>
                  <a:gd name="T5" fmla="*/ 267 h 268"/>
                  <a:gd name="T6" fmla="*/ 4 w 289"/>
                  <a:gd name="T7" fmla="*/ 267 h 268"/>
                  <a:gd name="T8" fmla="*/ 4 w 289"/>
                  <a:gd name="T9" fmla="*/ 268 h 268"/>
                  <a:gd name="T10" fmla="*/ 7 w 289"/>
                  <a:gd name="T11" fmla="*/ 268 h 268"/>
                  <a:gd name="T12" fmla="*/ 7 w 289"/>
                  <a:gd name="T13" fmla="*/ 267 h 268"/>
                  <a:gd name="T14" fmla="*/ 289 w 289"/>
                  <a:gd name="T15" fmla="*/ 8 h 268"/>
                  <a:gd name="T16" fmla="*/ 289 w 289"/>
                  <a:gd name="T17" fmla="*/ 0 h 268"/>
                  <a:gd name="T18" fmla="*/ 287 w 289"/>
                  <a:gd name="T19" fmla="*/ 0 h 268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89"/>
                  <a:gd name="T31" fmla="*/ 0 h 268"/>
                  <a:gd name="T32" fmla="*/ 289 w 289"/>
                  <a:gd name="T33" fmla="*/ 268 h 268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89" h="268">
                    <a:moveTo>
                      <a:pt x="287" y="0"/>
                    </a:moveTo>
                    <a:lnTo>
                      <a:pt x="287" y="2"/>
                    </a:lnTo>
                    <a:lnTo>
                      <a:pt x="0" y="267"/>
                    </a:lnTo>
                    <a:lnTo>
                      <a:pt x="4" y="267"/>
                    </a:lnTo>
                    <a:lnTo>
                      <a:pt x="4" y="268"/>
                    </a:lnTo>
                    <a:lnTo>
                      <a:pt x="7" y="268"/>
                    </a:lnTo>
                    <a:lnTo>
                      <a:pt x="7" y="267"/>
                    </a:lnTo>
                    <a:lnTo>
                      <a:pt x="289" y="8"/>
                    </a:lnTo>
                    <a:lnTo>
                      <a:pt x="289" y="0"/>
                    </a:lnTo>
                    <a:lnTo>
                      <a:pt x="287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178" name="Freeform 1178"/>
              <p:cNvSpPr>
                <a:spLocks/>
              </p:cNvSpPr>
              <p:nvPr/>
            </p:nvSpPr>
            <p:spPr bwMode="auto">
              <a:xfrm>
                <a:off x="3163" y="1763"/>
                <a:ext cx="256" cy="239"/>
              </a:xfrm>
              <a:custGeom>
                <a:avLst/>
                <a:gdLst>
                  <a:gd name="T0" fmla="*/ 254 w 256"/>
                  <a:gd name="T1" fmla="*/ 0 h 239"/>
                  <a:gd name="T2" fmla="*/ 254 w 256"/>
                  <a:gd name="T3" fmla="*/ 2 h 239"/>
                  <a:gd name="T4" fmla="*/ 0 w 256"/>
                  <a:gd name="T5" fmla="*/ 235 h 239"/>
                  <a:gd name="T6" fmla="*/ 1 w 256"/>
                  <a:gd name="T7" fmla="*/ 239 h 239"/>
                  <a:gd name="T8" fmla="*/ 7 w 256"/>
                  <a:gd name="T9" fmla="*/ 239 h 239"/>
                  <a:gd name="T10" fmla="*/ 7 w 256"/>
                  <a:gd name="T11" fmla="*/ 237 h 239"/>
                  <a:gd name="T12" fmla="*/ 256 w 256"/>
                  <a:gd name="T13" fmla="*/ 8 h 239"/>
                  <a:gd name="T14" fmla="*/ 256 w 256"/>
                  <a:gd name="T15" fmla="*/ 0 h 239"/>
                  <a:gd name="T16" fmla="*/ 254 w 256"/>
                  <a:gd name="T17" fmla="*/ 0 h 23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56"/>
                  <a:gd name="T28" fmla="*/ 0 h 239"/>
                  <a:gd name="T29" fmla="*/ 256 w 256"/>
                  <a:gd name="T30" fmla="*/ 239 h 239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56" h="239">
                    <a:moveTo>
                      <a:pt x="254" y="0"/>
                    </a:moveTo>
                    <a:lnTo>
                      <a:pt x="254" y="2"/>
                    </a:lnTo>
                    <a:lnTo>
                      <a:pt x="0" y="235"/>
                    </a:lnTo>
                    <a:lnTo>
                      <a:pt x="1" y="239"/>
                    </a:lnTo>
                    <a:lnTo>
                      <a:pt x="7" y="239"/>
                    </a:lnTo>
                    <a:lnTo>
                      <a:pt x="7" y="237"/>
                    </a:lnTo>
                    <a:lnTo>
                      <a:pt x="256" y="8"/>
                    </a:lnTo>
                    <a:lnTo>
                      <a:pt x="256" y="0"/>
                    </a:lnTo>
                    <a:lnTo>
                      <a:pt x="254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179" name="Freeform 1179"/>
              <p:cNvSpPr>
                <a:spLocks/>
              </p:cNvSpPr>
              <p:nvPr/>
            </p:nvSpPr>
            <p:spPr bwMode="auto">
              <a:xfrm>
                <a:off x="3193" y="1809"/>
                <a:ext cx="226" cy="210"/>
              </a:xfrm>
              <a:custGeom>
                <a:avLst/>
                <a:gdLst>
                  <a:gd name="T0" fmla="*/ 224 w 226"/>
                  <a:gd name="T1" fmla="*/ 0 h 210"/>
                  <a:gd name="T2" fmla="*/ 224 w 226"/>
                  <a:gd name="T3" fmla="*/ 2 h 210"/>
                  <a:gd name="T4" fmla="*/ 0 w 226"/>
                  <a:gd name="T5" fmla="*/ 208 h 210"/>
                  <a:gd name="T6" fmla="*/ 4 w 226"/>
                  <a:gd name="T7" fmla="*/ 208 h 210"/>
                  <a:gd name="T8" fmla="*/ 4 w 226"/>
                  <a:gd name="T9" fmla="*/ 210 h 210"/>
                  <a:gd name="T10" fmla="*/ 7 w 226"/>
                  <a:gd name="T11" fmla="*/ 210 h 210"/>
                  <a:gd name="T12" fmla="*/ 7 w 226"/>
                  <a:gd name="T13" fmla="*/ 208 h 210"/>
                  <a:gd name="T14" fmla="*/ 226 w 226"/>
                  <a:gd name="T15" fmla="*/ 8 h 210"/>
                  <a:gd name="T16" fmla="*/ 226 w 226"/>
                  <a:gd name="T17" fmla="*/ 0 h 210"/>
                  <a:gd name="T18" fmla="*/ 224 w 226"/>
                  <a:gd name="T19" fmla="*/ 0 h 210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26"/>
                  <a:gd name="T31" fmla="*/ 0 h 210"/>
                  <a:gd name="T32" fmla="*/ 226 w 226"/>
                  <a:gd name="T33" fmla="*/ 210 h 210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26" h="210">
                    <a:moveTo>
                      <a:pt x="224" y="0"/>
                    </a:moveTo>
                    <a:lnTo>
                      <a:pt x="224" y="2"/>
                    </a:lnTo>
                    <a:lnTo>
                      <a:pt x="0" y="208"/>
                    </a:lnTo>
                    <a:lnTo>
                      <a:pt x="4" y="208"/>
                    </a:lnTo>
                    <a:lnTo>
                      <a:pt x="4" y="210"/>
                    </a:lnTo>
                    <a:lnTo>
                      <a:pt x="7" y="210"/>
                    </a:lnTo>
                    <a:lnTo>
                      <a:pt x="7" y="208"/>
                    </a:lnTo>
                    <a:lnTo>
                      <a:pt x="226" y="8"/>
                    </a:lnTo>
                    <a:lnTo>
                      <a:pt x="226" y="0"/>
                    </a:lnTo>
                    <a:lnTo>
                      <a:pt x="224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180" name="Freeform 1180"/>
              <p:cNvSpPr>
                <a:spLocks/>
              </p:cNvSpPr>
              <p:nvPr/>
            </p:nvSpPr>
            <p:spPr bwMode="auto">
              <a:xfrm>
                <a:off x="3236" y="1856"/>
                <a:ext cx="183" cy="169"/>
              </a:xfrm>
              <a:custGeom>
                <a:avLst/>
                <a:gdLst>
                  <a:gd name="T0" fmla="*/ 181 w 183"/>
                  <a:gd name="T1" fmla="*/ 0 h 169"/>
                  <a:gd name="T2" fmla="*/ 181 w 183"/>
                  <a:gd name="T3" fmla="*/ 2 h 169"/>
                  <a:gd name="T4" fmla="*/ 0 w 183"/>
                  <a:gd name="T5" fmla="*/ 169 h 169"/>
                  <a:gd name="T6" fmla="*/ 7 w 183"/>
                  <a:gd name="T7" fmla="*/ 166 h 169"/>
                  <a:gd name="T8" fmla="*/ 7 w 183"/>
                  <a:gd name="T9" fmla="*/ 165 h 169"/>
                  <a:gd name="T10" fmla="*/ 14 w 183"/>
                  <a:gd name="T11" fmla="*/ 163 h 169"/>
                  <a:gd name="T12" fmla="*/ 14 w 183"/>
                  <a:gd name="T13" fmla="*/ 161 h 169"/>
                  <a:gd name="T14" fmla="*/ 24 w 183"/>
                  <a:gd name="T15" fmla="*/ 155 h 169"/>
                  <a:gd name="T16" fmla="*/ 24 w 183"/>
                  <a:gd name="T17" fmla="*/ 153 h 169"/>
                  <a:gd name="T18" fmla="*/ 183 w 183"/>
                  <a:gd name="T19" fmla="*/ 8 h 169"/>
                  <a:gd name="T20" fmla="*/ 183 w 183"/>
                  <a:gd name="T21" fmla="*/ 0 h 169"/>
                  <a:gd name="T22" fmla="*/ 181 w 183"/>
                  <a:gd name="T23" fmla="*/ 0 h 169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183"/>
                  <a:gd name="T37" fmla="*/ 0 h 169"/>
                  <a:gd name="T38" fmla="*/ 183 w 183"/>
                  <a:gd name="T39" fmla="*/ 169 h 169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183" h="169">
                    <a:moveTo>
                      <a:pt x="181" y="0"/>
                    </a:moveTo>
                    <a:lnTo>
                      <a:pt x="181" y="2"/>
                    </a:lnTo>
                    <a:lnTo>
                      <a:pt x="0" y="169"/>
                    </a:lnTo>
                    <a:lnTo>
                      <a:pt x="7" y="166"/>
                    </a:lnTo>
                    <a:lnTo>
                      <a:pt x="7" y="165"/>
                    </a:lnTo>
                    <a:lnTo>
                      <a:pt x="14" y="163"/>
                    </a:lnTo>
                    <a:lnTo>
                      <a:pt x="14" y="161"/>
                    </a:lnTo>
                    <a:lnTo>
                      <a:pt x="24" y="155"/>
                    </a:lnTo>
                    <a:lnTo>
                      <a:pt x="24" y="153"/>
                    </a:lnTo>
                    <a:lnTo>
                      <a:pt x="183" y="8"/>
                    </a:lnTo>
                    <a:lnTo>
                      <a:pt x="183" y="0"/>
                    </a:lnTo>
                    <a:lnTo>
                      <a:pt x="181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181" name="Freeform 1181"/>
              <p:cNvSpPr>
                <a:spLocks/>
              </p:cNvSpPr>
              <p:nvPr/>
            </p:nvSpPr>
            <p:spPr bwMode="auto">
              <a:xfrm>
                <a:off x="3361" y="1904"/>
                <a:ext cx="58" cy="53"/>
              </a:xfrm>
              <a:custGeom>
                <a:avLst/>
                <a:gdLst>
                  <a:gd name="T0" fmla="*/ 56 w 58"/>
                  <a:gd name="T1" fmla="*/ 0 h 53"/>
                  <a:gd name="T2" fmla="*/ 56 w 58"/>
                  <a:gd name="T3" fmla="*/ 1 h 53"/>
                  <a:gd name="T4" fmla="*/ 0 w 58"/>
                  <a:gd name="T5" fmla="*/ 53 h 53"/>
                  <a:gd name="T6" fmla="*/ 3 w 58"/>
                  <a:gd name="T7" fmla="*/ 50 h 53"/>
                  <a:gd name="T8" fmla="*/ 10 w 58"/>
                  <a:gd name="T9" fmla="*/ 49 h 53"/>
                  <a:gd name="T10" fmla="*/ 10 w 58"/>
                  <a:gd name="T11" fmla="*/ 47 h 53"/>
                  <a:gd name="T12" fmla="*/ 24 w 58"/>
                  <a:gd name="T13" fmla="*/ 39 h 53"/>
                  <a:gd name="T14" fmla="*/ 24 w 58"/>
                  <a:gd name="T15" fmla="*/ 38 h 53"/>
                  <a:gd name="T16" fmla="*/ 58 w 58"/>
                  <a:gd name="T17" fmla="*/ 8 h 53"/>
                  <a:gd name="T18" fmla="*/ 58 w 58"/>
                  <a:gd name="T19" fmla="*/ 0 h 53"/>
                  <a:gd name="T20" fmla="*/ 56 w 58"/>
                  <a:gd name="T21" fmla="*/ 0 h 53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58"/>
                  <a:gd name="T34" fmla="*/ 0 h 53"/>
                  <a:gd name="T35" fmla="*/ 58 w 58"/>
                  <a:gd name="T36" fmla="*/ 53 h 53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58" h="53">
                    <a:moveTo>
                      <a:pt x="56" y="0"/>
                    </a:moveTo>
                    <a:lnTo>
                      <a:pt x="56" y="1"/>
                    </a:lnTo>
                    <a:lnTo>
                      <a:pt x="0" y="53"/>
                    </a:lnTo>
                    <a:lnTo>
                      <a:pt x="3" y="50"/>
                    </a:lnTo>
                    <a:lnTo>
                      <a:pt x="10" y="49"/>
                    </a:lnTo>
                    <a:lnTo>
                      <a:pt x="10" y="47"/>
                    </a:lnTo>
                    <a:lnTo>
                      <a:pt x="24" y="39"/>
                    </a:lnTo>
                    <a:lnTo>
                      <a:pt x="24" y="38"/>
                    </a:lnTo>
                    <a:lnTo>
                      <a:pt x="58" y="8"/>
                    </a:lnTo>
                    <a:lnTo>
                      <a:pt x="58" y="0"/>
                    </a:lnTo>
                    <a:lnTo>
                      <a:pt x="56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182" name="Freeform 1182"/>
              <p:cNvSpPr>
                <a:spLocks/>
              </p:cNvSpPr>
              <p:nvPr/>
            </p:nvSpPr>
            <p:spPr bwMode="auto">
              <a:xfrm>
                <a:off x="3317" y="1662"/>
                <a:ext cx="102" cy="95"/>
              </a:xfrm>
              <a:custGeom>
                <a:avLst/>
                <a:gdLst>
                  <a:gd name="T0" fmla="*/ 0 w 102"/>
                  <a:gd name="T1" fmla="*/ 0 h 95"/>
                  <a:gd name="T2" fmla="*/ 102 w 102"/>
                  <a:gd name="T3" fmla="*/ 95 h 95"/>
                  <a:gd name="T4" fmla="*/ 102 w 102"/>
                  <a:gd name="T5" fmla="*/ 87 h 95"/>
                  <a:gd name="T6" fmla="*/ 100 w 102"/>
                  <a:gd name="T7" fmla="*/ 87 h 95"/>
                  <a:gd name="T8" fmla="*/ 17 w 102"/>
                  <a:gd name="T9" fmla="*/ 8 h 95"/>
                  <a:gd name="T10" fmla="*/ 13 w 102"/>
                  <a:gd name="T11" fmla="*/ 8 h 95"/>
                  <a:gd name="T12" fmla="*/ 13 w 102"/>
                  <a:gd name="T13" fmla="*/ 7 h 95"/>
                  <a:gd name="T14" fmla="*/ 10 w 102"/>
                  <a:gd name="T15" fmla="*/ 7 h 95"/>
                  <a:gd name="T16" fmla="*/ 8 w 102"/>
                  <a:gd name="T17" fmla="*/ 4 h 95"/>
                  <a:gd name="T18" fmla="*/ 5 w 102"/>
                  <a:gd name="T19" fmla="*/ 4 h 95"/>
                  <a:gd name="T20" fmla="*/ 5 w 102"/>
                  <a:gd name="T21" fmla="*/ 2 h 95"/>
                  <a:gd name="T22" fmla="*/ 1 w 102"/>
                  <a:gd name="T23" fmla="*/ 2 h 95"/>
                  <a:gd name="T24" fmla="*/ 1 w 102"/>
                  <a:gd name="T25" fmla="*/ 0 h 95"/>
                  <a:gd name="T26" fmla="*/ 0 w 102"/>
                  <a:gd name="T27" fmla="*/ 0 h 95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102"/>
                  <a:gd name="T43" fmla="*/ 0 h 95"/>
                  <a:gd name="T44" fmla="*/ 102 w 102"/>
                  <a:gd name="T45" fmla="*/ 95 h 95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102" h="95">
                    <a:moveTo>
                      <a:pt x="0" y="0"/>
                    </a:moveTo>
                    <a:lnTo>
                      <a:pt x="102" y="95"/>
                    </a:lnTo>
                    <a:lnTo>
                      <a:pt x="102" y="87"/>
                    </a:lnTo>
                    <a:lnTo>
                      <a:pt x="100" y="87"/>
                    </a:lnTo>
                    <a:lnTo>
                      <a:pt x="17" y="8"/>
                    </a:lnTo>
                    <a:lnTo>
                      <a:pt x="13" y="8"/>
                    </a:lnTo>
                    <a:lnTo>
                      <a:pt x="13" y="7"/>
                    </a:lnTo>
                    <a:lnTo>
                      <a:pt x="10" y="7"/>
                    </a:lnTo>
                    <a:lnTo>
                      <a:pt x="8" y="4"/>
                    </a:lnTo>
                    <a:lnTo>
                      <a:pt x="5" y="4"/>
                    </a:lnTo>
                    <a:lnTo>
                      <a:pt x="5" y="2"/>
                    </a:lnTo>
                    <a:lnTo>
                      <a:pt x="1" y="2"/>
                    </a:ln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183" name="Freeform 1183"/>
              <p:cNvSpPr>
                <a:spLocks/>
              </p:cNvSpPr>
              <p:nvPr/>
            </p:nvSpPr>
            <p:spPr bwMode="auto">
              <a:xfrm>
                <a:off x="3216" y="1614"/>
                <a:ext cx="203" cy="190"/>
              </a:xfrm>
              <a:custGeom>
                <a:avLst/>
                <a:gdLst>
                  <a:gd name="T0" fmla="*/ 3 w 203"/>
                  <a:gd name="T1" fmla="*/ 0 h 190"/>
                  <a:gd name="T2" fmla="*/ 3 w 203"/>
                  <a:gd name="T3" fmla="*/ 1 h 190"/>
                  <a:gd name="T4" fmla="*/ 0 w 203"/>
                  <a:gd name="T5" fmla="*/ 1 h 190"/>
                  <a:gd name="T6" fmla="*/ 0 w 203"/>
                  <a:gd name="T7" fmla="*/ 4 h 190"/>
                  <a:gd name="T8" fmla="*/ 1 w 203"/>
                  <a:gd name="T9" fmla="*/ 4 h 190"/>
                  <a:gd name="T10" fmla="*/ 203 w 203"/>
                  <a:gd name="T11" fmla="*/ 190 h 190"/>
                  <a:gd name="T12" fmla="*/ 203 w 203"/>
                  <a:gd name="T13" fmla="*/ 183 h 190"/>
                  <a:gd name="T14" fmla="*/ 201 w 203"/>
                  <a:gd name="T15" fmla="*/ 183 h 190"/>
                  <a:gd name="T16" fmla="*/ 5 w 203"/>
                  <a:gd name="T17" fmla="*/ 0 h 190"/>
                  <a:gd name="T18" fmla="*/ 3 w 203"/>
                  <a:gd name="T19" fmla="*/ 0 h 190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03"/>
                  <a:gd name="T31" fmla="*/ 0 h 190"/>
                  <a:gd name="T32" fmla="*/ 203 w 203"/>
                  <a:gd name="T33" fmla="*/ 190 h 190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03" h="190">
                    <a:moveTo>
                      <a:pt x="3" y="0"/>
                    </a:moveTo>
                    <a:lnTo>
                      <a:pt x="3" y="1"/>
                    </a:lnTo>
                    <a:lnTo>
                      <a:pt x="0" y="1"/>
                    </a:lnTo>
                    <a:lnTo>
                      <a:pt x="0" y="4"/>
                    </a:lnTo>
                    <a:lnTo>
                      <a:pt x="1" y="4"/>
                    </a:lnTo>
                    <a:lnTo>
                      <a:pt x="203" y="190"/>
                    </a:lnTo>
                    <a:lnTo>
                      <a:pt x="203" y="183"/>
                    </a:lnTo>
                    <a:lnTo>
                      <a:pt x="201" y="183"/>
                    </a:lnTo>
                    <a:lnTo>
                      <a:pt x="5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184" name="Freeform 1184"/>
              <p:cNvSpPr>
                <a:spLocks/>
              </p:cNvSpPr>
              <p:nvPr/>
            </p:nvSpPr>
            <p:spPr bwMode="auto">
              <a:xfrm>
                <a:off x="3185" y="1631"/>
                <a:ext cx="234" cy="218"/>
              </a:xfrm>
              <a:custGeom>
                <a:avLst/>
                <a:gdLst>
                  <a:gd name="T0" fmla="*/ 0 w 234"/>
                  <a:gd name="T1" fmla="*/ 1 h 218"/>
                  <a:gd name="T2" fmla="*/ 7 w 234"/>
                  <a:gd name="T3" fmla="*/ 0 h 218"/>
                  <a:gd name="T4" fmla="*/ 234 w 234"/>
                  <a:gd name="T5" fmla="*/ 211 h 218"/>
                  <a:gd name="T6" fmla="*/ 234 w 234"/>
                  <a:gd name="T7" fmla="*/ 218 h 218"/>
                  <a:gd name="T8" fmla="*/ 232 w 234"/>
                  <a:gd name="T9" fmla="*/ 218 h 218"/>
                  <a:gd name="T10" fmla="*/ 0 w 234"/>
                  <a:gd name="T11" fmla="*/ 3 h 218"/>
                  <a:gd name="T12" fmla="*/ 0 w 234"/>
                  <a:gd name="T13" fmla="*/ 1 h 21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34"/>
                  <a:gd name="T22" fmla="*/ 0 h 218"/>
                  <a:gd name="T23" fmla="*/ 234 w 234"/>
                  <a:gd name="T24" fmla="*/ 218 h 21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34" h="218">
                    <a:moveTo>
                      <a:pt x="0" y="1"/>
                    </a:moveTo>
                    <a:lnTo>
                      <a:pt x="7" y="0"/>
                    </a:lnTo>
                    <a:lnTo>
                      <a:pt x="234" y="211"/>
                    </a:lnTo>
                    <a:lnTo>
                      <a:pt x="234" y="218"/>
                    </a:lnTo>
                    <a:lnTo>
                      <a:pt x="232" y="218"/>
                    </a:lnTo>
                    <a:lnTo>
                      <a:pt x="0" y="3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185" name="Freeform 1185"/>
              <p:cNvSpPr>
                <a:spLocks/>
              </p:cNvSpPr>
              <p:nvPr/>
            </p:nvSpPr>
            <p:spPr bwMode="auto">
              <a:xfrm>
                <a:off x="3152" y="1648"/>
                <a:ext cx="267" cy="248"/>
              </a:xfrm>
              <a:custGeom>
                <a:avLst/>
                <a:gdLst>
                  <a:gd name="T0" fmla="*/ 2 w 267"/>
                  <a:gd name="T1" fmla="*/ 0 h 248"/>
                  <a:gd name="T2" fmla="*/ 2 w 267"/>
                  <a:gd name="T3" fmla="*/ 2 h 248"/>
                  <a:gd name="T4" fmla="*/ 0 w 267"/>
                  <a:gd name="T5" fmla="*/ 2 h 248"/>
                  <a:gd name="T6" fmla="*/ 267 w 267"/>
                  <a:gd name="T7" fmla="*/ 248 h 248"/>
                  <a:gd name="T8" fmla="*/ 267 w 267"/>
                  <a:gd name="T9" fmla="*/ 240 h 248"/>
                  <a:gd name="T10" fmla="*/ 265 w 267"/>
                  <a:gd name="T11" fmla="*/ 240 h 248"/>
                  <a:gd name="T12" fmla="*/ 7 w 267"/>
                  <a:gd name="T13" fmla="*/ 0 h 248"/>
                  <a:gd name="T14" fmla="*/ 2 w 267"/>
                  <a:gd name="T15" fmla="*/ 0 h 248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67"/>
                  <a:gd name="T25" fmla="*/ 0 h 248"/>
                  <a:gd name="T26" fmla="*/ 267 w 267"/>
                  <a:gd name="T27" fmla="*/ 248 h 248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67" h="248">
                    <a:moveTo>
                      <a:pt x="2" y="0"/>
                    </a:moveTo>
                    <a:lnTo>
                      <a:pt x="2" y="2"/>
                    </a:lnTo>
                    <a:lnTo>
                      <a:pt x="0" y="2"/>
                    </a:lnTo>
                    <a:lnTo>
                      <a:pt x="267" y="248"/>
                    </a:lnTo>
                    <a:lnTo>
                      <a:pt x="267" y="240"/>
                    </a:lnTo>
                    <a:lnTo>
                      <a:pt x="265" y="240"/>
                    </a:lnTo>
                    <a:lnTo>
                      <a:pt x="7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186" name="Freeform 1186"/>
              <p:cNvSpPr>
                <a:spLocks/>
              </p:cNvSpPr>
              <p:nvPr/>
            </p:nvSpPr>
            <p:spPr bwMode="auto">
              <a:xfrm>
                <a:off x="3120" y="1666"/>
                <a:ext cx="291" cy="266"/>
              </a:xfrm>
              <a:custGeom>
                <a:avLst/>
                <a:gdLst>
                  <a:gd name="T0" fmla="*/ 2 w 291"/>
                  <a:gd name="T1" fmla="*/ 0 h 266"/>
                  <a:gd name="T2" fmla="*/ 2 w 291"/>
                  <a:gd name="T3" fmla="*/ 1 h 266"/>
                  <a:gd name="T4" fmla="*/ 0 w 291"/>
                  <a:gd name="T5" fmla="*/ 1 h 266"/>
                  <a:gd name="T6" fmla="*/ 285 w 291"/>
                  <a:gd name="T7" fmla="*/ 266 h 266"/>
                  <a:gd name="T8" fmla="*/ 289 w 291"/>
                  <a:gd name="T9" fmla="*/ 266 h 266"/>
                  <a:gd name="T10" fmla="*/ 291 w 291"/>
                  <a:gd name="T11" fmla="*/ 261 h 266"/>
                  <a:gd name="T12" fmla="*/ 289 w 291"/>
                  <a:gd name="T13" fmla="*/ 261 h 266"/>
                  <a:gd name="T14" fmla="*/ 7 w 291"/>
                  <a:gd name="T15" fmla="*/ 0 h 266"/>
                  <a:gd name="T16" fmla="*/ 2 w 291"/>
                  <a:gd name="T17" fmla="*/ 0 h 26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1"/>
                  <a:gd name="T28" fmla="*/ 0 h 266"/>
                  <a:gd name="T29" fmla="*/ 291 w 291"/>
                  <a:gd name="T30" fmla="*/ 266 h 26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1" h="266">
                    <a:moveTo>
                      <a:pt x="2" y="0"/>
                    </a:moveTo>
                    <a:lnTo>
                      <a:pt x="2" y="1"/>
                    </a:lnTo>
                    <a:lnTo>
                      <a:pt x="0" y="1"/>
                    </a:lnTo>
                    <a:lnTo>
                      <a:pt x="285" y="266"/>
                    </a:lnTo>
                    <a:lnTo>
                      <a:pt x="289" y="266"/>
                    </a:lnTo>
                    <a:lnTo>
                      <a:pt x="291" y="261"/>
                    </a:lnTo>
                    <a:lnTo>
                      <a:pt x="289" y="261"/>
                    </a:lnTo>
                    <a:lnTo>
                      <a:pt x="7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187" name="Freeform 1187"/>
              <p:cNvSpPr>
                <a:spLocks/>
              </p:cNvSpPr>
              <p:nvPr/>
            </p:nvSpPr>
            <p:spPr bwMode="auto">
              <a:xfrm>
                <a:off x="3088" y="1683"/>
                <a:ext cx="292" cy="267"/>
              </a:xfrm>
              <a:custGeom>
                <a:avLst/>
                <a:gdLst>
                  <a:gd name="T0" fmla="*/ 1 w 292"/>
                  <a:gd name="T1" fmla="*/ 0 h 267"/>
                  <a:gd name="T2" fmla="*/ 1 w 292"/>
                  <a:gd name="T3" fmla="*/ 2 h 267"/>
                  <a:gd name="T4" fmla="*/ 0 w 292"/>
                  <a:gd name="T5" fmla="*/ 2 h 267"/>
                  <a:gd name="T6" fmla="*/ 285 w 292"/>
                  <a:gd name="T7" fmla="*/ 267 h 267"/>
                  <a:gd name="T8" fmla="*/ 292 w 292"/>
                  <a:gd name="T9" fmla="*/ 265 h 267"/>
                  <a:gd name="T10" fmla="*/ 6 w 292"/>
                  <a:gd name="T11" fmla="*/ 0 h 267"/>
                  <a:gd name="T12" fmla="*/ 1 w 292"/>
                  <a:gd name="T13" fmla="*/ 0 h 26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92"/>
                  <a:gd name="T22" fmla="*/ 0 h 267"/>
                  <a:gd name="T23" fmla="*/ 292 w 292"/>
                  <a:gd name="T24" fmla="*/ 267 h 26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92" h="267">
                    <a:moveTo>
                      <a:pt x="1" y="0"/>
                    </a:moveTo>
                    <a:lnTo>
                      <a:pt x="1" y="2"/>
                    </a:lnTo>
                    <a:lnTo>
                      <a:pt x="0" y="2"/>
                    </a:lnTo>
                    <a:lnTo>
                      <a:pt x="285" y="267"/>
                    </a:lnTo>
                    <a:lnTo>
                      <a:pt x="292" y="265"/>
                    </a:lnTo>
                    <a:lnTo>
                      <a:pt x="6" y="0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188" name="Freeform 1188"/>
              <p:cNvSpPr>
                <a:spLocks/>
              </p:cNvSpPr>
              <p:nvPr/>
            </p:nvSpPr>
            <p:spPr bwMode="auto">
              <a:xfrm>
                <a:off x="3055" y="1700"/>
                <a:ext cx="292" cy="267"/>
              </a:xfrm>
              <a:custGeom>
                <a:avLst/>
                <a:gdLst>
                  <a:gd name="T0" fmla="*/ 2 w 292"/>
                  <a:gd name="T1" fmla="*/ 0 h 267"/>
                  <a:gd name="T2" fmla="*/ 2 w 292"/>
                  <a:gd name="T3" fmla="*/ 2 h 267"/>
                  <a:gd name="T4" fmla="*/ 0 w 292"/>
                  <a:gd name="T5" fmla="*/ 2 h 267"/>
                  <a:gd name="T6" fmla="*/ 285 w 292"/>
                  <a:gd name="T7" fmla="*/ 267 h 267"/>
                  <a:gd name="T8" fmla="*/ 291 w 292"/>
                  <a:gd name="T9" fmla="*/ 267 h 267"/>
                  <a:gd name="T10" fmla="*/ 291 w 292"/>
                  <a:gd name="T11" fmla="*/ 265 h 267"/>
                  <a:gd name="T12" fmla="*/ 292 w 292"/>
                  <a:gd name="T13" fmla="*/ 265 h 267"/>
                  <a:gd name="T14" fmla="*/ 7 w 292"/>
                  <a:gd name="T15" fmla="*/ 0 h 267"/>
                  <a:gd name="T16" fmla="*/ 2 w 292"/>
                  <a:gd name="T17" fmla="*/ 0 h 267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2"/>
                  <a:gd name="T28" fmla="*/ 0 h 267"/>
                  <a:gd name="T29" fmla="*/ 292 w 292"/>
                  <a:gd name="T30" fmla="*/ 267 h 267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2" h="267">
                    <a:moveTo>
                      <a:pt x="2" y="0"/>
                    </a:moveTo>
                    <a:lnTo>
                      <a:pt x="2" y="2"/>
                    </a:lnTo>
                    <a:lnTo>
                      <a:pt x="0" y="2"/>
                    </a:lnTo>
                    <a:lnTo>
                      <a:pt x="285" y="267"/>
                    </a:lnTo>
                    <a:lnTo>
                      <a:pt x="291" y="267"/>
                    </a:lnTo>
                    <a:lnTo>
                      <a:pt x="291" y="265"/>
                    </a:lnTo>
                    <a:lnTo>
                      <a:pt x="292" y="265"/>
                    </a:lnTo>
                    <a:lnTo>
                      <a:pt x="7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189" name="Freeform 1189"/>
              <p:cNvSpPr>
                <a:spLocks/>
              </p:cNvSpPr>
              <p:nvPr/>
            </p:nvSpPr>
            <p:spPr bwMode="auto">
              <a:xfrm>
                <a:off x="3026" y="1716"/>
                <a:ext cx="289" cy="268"/>
              </a:xfrm>
              <a:custGeom>
                <a:avLst/>
                <a:gdLst>
                  <a:gd name="T0" fmla="*/ 0 w 289"/>
                  <a:gd name="T1" fmla="*/ 0 h 268"/>
                  <a:gd name="T2" fmla="*/ 0 w 289"/>
                  <a:gd name="T3" fmla="*/ 8 h 268"/>
                  <a:gd name="T4" fmla="*/ 2 w 289"/>
                  <a:gd name="T5" fmla="*/ 8 h 268"/>
                  <a:gd name="T6" fmla="*/ 282 w 289"/>
                  <a:gd name="T7" fmla="*/ 268 h 268"/>
                  <a:gd name="T8" fmla="*/ 287 w 289"/>
                  <a:gd name="T9" fmla="*/ 268 h 268"/>
                  <a:gd name="T10" fmla="*/ 287 w 289"/>
                  <a:gd name="T11" fmla="*/ 267 h 268"/>
                  <a:gd name="T12" fmla="*/ 289 w 289"/>
                  <a:gd name="T13" fmla="*/ 267 h 268"/>
                  <a:gd name="T14" fmla="*/ 2 w 289"/>
                  <a:gd name="T15" fmla="*/ 0 h 268"/>
                  <a:gd name="T16" fmla="*/ 0 w 289"/>
                  <a:gd name="T17" fmla="*/ 0 h 26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89"/>
                  <a:gd name="T28" fmla="*/ 0 h 268"/>
                  <a:gd name="T29" fmla="*/ 289 w 289"/>
                  <a:gd name="T30" fmla="*/ 268 h 26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89" h="268">
                    <a:moveTo>
                      <a:pt x="0" y="0"/>
                    </a:moveTo>
                    <a:lnTo>
                      <a:pt x="0" y="8"/>
                    </a:lnTo>
                    <a:lnTo>
                      <a:pt x="2" y="8"/>
                    </a:lnTo>
                    <a:lnTo>
                      <a:pt x="282" y="268"/>
                    </a:lnTo>
                    <a:lnTo>
                      <a:pt x="287" y="268"/>
                    </a:lnTo>
                    <a:lnTo>
                      <a:pt x="287" y="267"/>
                    </a:lnTo>
                    <a:lnTo>
                      <a:pt x="289" y="267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190" name="Freeform 1190"/>
              <p:cNvSpPr>
                <a:spLocks/>
              </p:cNvSpPr>
              <p:nvPr/>
            </p:nvSpPr>
            <p:spPr bwMode="auto">
              <a:xfrm>
                <a:off x="3026" y="1763"/>
                <a:ext cx="256" cy="240"/>
              </a:xfrm>
              <a:custGeom>
                <a:avLst/>
                <a:gdLst>
                  <a:gd name="T0" fmla="*/ 0 w 256"/>
                  <a:gd name="T1" fmla="*/ 0 h 240"/>
                  <a:gd name="T2" fmla="*/ 0 w 256"/>
                  <a:gd name="T3" fmla="*/ 8 h 240"/>
                  <a:gd name="T4" fmla="*/ 2 w 256"/>
                  <a:gd name="T5" fmla="*/ 8 h 240"/>
                  <a:gd name="T6" fmla="*/ 251 w 256"/>
                  <a:gd name="T7" fmla="*/ 240 h 240"/>
                  <a:gd name="T8" fmla="*/ 256 w 256"/>
                  <a:gd name="T9" fmla="*/ 237 h 240"/>
                  <a:gd name="T10" fmla="*/ 2 w 256"/>
                  <a:gd name="T11" fmla="*/ 0 h 240"/>
                  <a:gd name="T12" fmla="*/ 0 w 256"/>
                  <a:gd name="T13" fmla="*/ 0 h 24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56"/>
                  <a:gd name="T22" fmla="*/ 0 h 240"/>
                  <a:gd name="T23" fmla="*/ 256 w 256"/>
                  <a:gd name="T24" fmla="*/ 240 h 240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56" h="240">
                    <a:moveTo>
                      <a:pt x="0" y="0"/>
                    </a:moveTo>
                    <a:lnTo>
                      <a:pt x="0" y="8"/>
                    </a:lnTo>
                    <a:lnTo>
                      <a:pt x="2" y="8"/>
                    </a:lnTo>
                    <a:lnTo>
                      <a:pt x="251" y="240"/>
                    </a:lnTo>
                    <a:lnTo>
                      <a:pt x="256" y="237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191" name="Freeform 1191"/>
              <p:cNvSpPr>
                <a:spLocks/>
              </p:cNvSpPr>
              <p:nvPr/>
            </p:nvSpPr>
            <p:spPr bwMode="auto">
              <a:xfrm>
                <a:off x="3026" y="1808"/>
                <a:ext cx="226" cy="211"/>
              </a:xfrm>
              <a:custGeom>
                <a:avLst/>
                <a:gdLst>
                  <a:gd name="T0" fmla="*/ 0 w 226"/>
                  <a:gd name="T1" fmla="*/ 0 h 211"/>
                  <a:gd name="T2" fmla="*/ 2 w 226"/>
                  <a:gd name="T3" fmla="*/ 0 h 211"/>
                  <a:gd name="T4" fmla="*/ 226 w 226"/>
                  <a:gd name="T5" fmla="*/ 208 h 211"/>
                  <a:gd name="T6" fmla="*/ 226 w 226"/>
                  <a:gd name="T7" fmla="*/ 209 h 211"/>
                  <a:gd name="T8" fmla="*/ 220 w 226"/>
                  <a:gd name="T9" fmla="*/ 211 h 211"/>
                  <a:gd name="T10" fmla="*/ 0 w 226"/>
                  <a:gd name="T11" fmla="*/ 7 h 211"/>
                  <a:gd name="T12" fmla="*/ 0 w 226"/>
                  <a:gd name="T13" fmla="*/ 0 h 21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26"/>
                  <a:gd name="T22" fmla="*/ 0 h 211"/>
                  <a:gd name="T23" fmla="*/ 226 w 226"/>
                  <a:gd name="T24" fmla="*/ 211 h 21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26" h="211">
                    <a:moveTo>
                      <a:pt x="0" y="0"/>
                    </a:moveTo>
                    <a:lnTo>
                      <a:pt x="2" y="0"/>
                    </a:lnTo>
                    <a:lnTo>
                      <a:pt x="226" y="208"/>
                    </a:lnTo>
                    <a:lnTo>
                      <a:pt x="226" y="209"/>
                    </a:lnTo>
                    <a:lnTo>
                      <a:pt x="220" y="211"/>
                    </a:lnTo>
                    <a:lnTo>
                      <a:pt x="0" y="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192" name="Freeform 1192"/>
              <p:cNvSpPr>
                <a:spLocks/>
              </p:cNvSpPr>
              <p:nvPr/>
            </p:nvSpPr>
            <p:spPr bwMode="auto">
              <a:xfrm>
                <a:off x="3026" y="1855"/>
                <a:ext cx="185" cy="170"/>
              </a:xfrm>
              <a:custGeom>
                <a:avLst/>
                <a:gdLst>
                  <a:gd name="T0" fmla="*/ 0 w 185"/>
                  <a:gd name="T1" fmla="*/ 0 h 170"/>
                  <a:gd name="T2" fmla="*/ 0 w 185"/>
                  <a:gd name="T3" fmla="*/ 8 h 170"/>
                  <a:gd name="T4" fmla="*/ 2 w 185"/>
                  <a:gd name="T5" fmla="*/ 8 h 170"/>
                  <a:gd name="T6" fmla="*/ 167 w 185"/>
                  <a:gd name="T7" fmla="*/ 162 h 170"/>
                  <a:gd name="T8" fmla="*/ 171 w 185"/>
                  <a:gd name="T9" fmla="*/ 162 h 170"/>
                  <a:gd name="T10" fmla="*/ 171 w 185"/>
                  <a:gd name="T11" fmla="*/ 164 h 170"/>
                  <a:gd name="T12" fmla="*/ 174 w 185"/>
                  <a:gd name="T13" fmla="*/ 164 h 170"/>
                  <a:gd name="T14" fmla="*/ 174 w 185"/>
                  <a:gd name="T15" fmla="*/ 166 h 170"/>
                  <a:gd name="T16" fmla="*/ 178 w 185"/>
                  <a:gd name="T17" fmla="*/ 166 h 170"/>
                  <a:gd name="T18" fmla="*/ 179 w 185"/>
                  <a:gd name="T19" fmla="*/ 169 h 170"/>
                  <a:gd name="T20" fmla="*/ 183 w 185"/>
                  <a:gd name="T21" fmla="*/ 169 h 170"/>
                  <a:gd name="T22" fmla="*/ 183 w 185"/>
                  <a:gd name="T23" fmla="*/ 170 h 170"/>
                  <a:gd name="T24" fmla="*/ 185 w 185"/>
                  <a:gd name="T25" fmla="*/ 170 h 170"/>
                  <a:gd name="T26" fmla="*/ 2 w 185"/>
                  <a:gd name="T27" fmla="*/ 0 h 170"/>
                  <a:gd name="T28" fmla="*/ 0 w 185"/>
                  <a:gd name="T29" fmla="*/ 0 h 170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185"/>
                  <a:gd name="T46" fmla="*/ 0 h 170"/>
                  <a:gd name="T47" fmla="*/ 185 w 185"/>
                  <a:gd name="T48" fmla="*/ 170 h 170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185" h="170">
                    <a:moveTo>
                      <a:pt x="0" y="0"/>
                    </a:moveTo>
                    <a:lnTo>
                      <a:pt x="0" y="8"/>
                    </a:lnTo>
                    <a:lnTo>
                      <a:pt x="2" y="8"/>
                    </a:lnTo>
                    <a:lnTo>
                      <a:pt x="167" y="162"/>
                    </a:lnTo>
                    <a:lnTo>
                      <a:pt x="171" y="162"/>
                    </a:lnTo>
                    <a:lnTo>
                      <a:pt x="171" y="164"/>
                    </a:lnTo>
                    <a:lnTo>
                      <a:pt x="174" y="164"/>
                    </a:lnTo>
                    <a:lnTo>
                      <a:pt x="174" y="166"/>
                    </a:lnTo>
                    <a:lnTo>
                      <a:pt x="178" y="166"/>
                    </a:lnTo>
                    <a:lnTo>
                      <a:pt x="179" y="169"/>
                    </a:lnTo>
                    <a:lnTo>
                      <a:pt x="183" y="169"/>
                    </a:lnTo>
                    <a:lnTo>
                      <a:pt x="183" y="170"/>
                    </a:lnTo>
                    <a:lnTo>
                      <a:pt x="185" y="170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193" name="Freeform 1193"/>
              <p:cNvSpPr>
                <a:spLocks/>
              </p:cNvSpPr>
              <p:nvPr/>
            </p:nvSpPr>
            <p:spPr bwMode="auto">
              <a:xfrm>
                <a:off x="3026" y="1902"/>
                <a:ext cx="62" cy="57"/>
              </a:xfrm>
              <a:custGeom>
                <a:avLst/>
                <a:gdLst>
                  <a:gd name="T0" fmla="*/ 0 w 62"/>
                  <a:gd name="T1" fmla="*/ 0 h 57"/>
                  <a:gd name="T2" fmla="*/ 0 w 62"/>
                  <a:gd name="T3" fmla="*/ 8 h 57"/>
                  <a:gd name="T4" fmla="*/ 2 w 62"/>
                  <a:gd name="T5" fmla="*/ 8 h 57"/>
                  <a:gd name="T6" fmla="*/ 43 w 62"/>
                  <a:gd name="T7" fmla="*/ 48 h 57"/>
                  <a:gd name="T8" fmla="*/ 46 w 62"/>
                  <a:gd name="T9" fmla="*/ 48 h 57"/>
                  <a:gd name="T10" fmla="*/ 46 w 62"/>
                  <a:gd name="T11" fmla="*/ 49 h 57"/>
                  <a:gd name="T12" fmla="*/ 50 w 62"/>
                  <a:gd name="T13" fmla="*/ 49 h 57"/>
                  <a:gd name="T14" fmla="*/ 51 w 62"/>
                  <a:gd name="T15" fmla="*/ 52 h 57"/>
                  <a:gd name="T16" fmla="*/ 55 w 62"/>
                  <a:gd name="T17" fmla="*/ 52 h 57"/>
                  <a:gd name="T18" fmla="*/ 55 w 62"/>
                  <a:gd name="T19" fmla="*/ 54 h 57"/>
                  <a:gd name="T20" fmla="*/ 58 w 62"/>
                  <a:gd name="T21" fmla="*/ 54 h 57"/>
                  <a:gd name="T22" fmla="*/ 62 w 62"/>
                  <a:gd name="T23" fmla="*/ 57 h 57"/>
                  <a:gd name="T24" fmla="*/ 2 w 62"/>
                  <a:gd name="T25" fmla="*/ 0 h 57"/>
                  <a:gd name="T26" fmla="*/ 0 w 62"/>
                  <a:gd name="T27" fmla="*/ 0 h 57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62"/>
                  <a:gd name="T43" fmla="*/ 0 h 57"/>
                  <a:gd name="T44" fmla="*/ 62 w 62"/>
                  <a:gd name="T45" fmla="*/ 57 h 57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62" h="57">
                    <a:moveTo>
                      <a:pt x="0" y="0"/>
                    </a:moveTo>
                    <a:lnTo>
                      <a:pt x="0" y="8"/>
                    </a:lnTo>
                    <a:lnTo>
                      <a:pt x="2" y="8"/>
                    </a:lnTo>
                    <a:lnTo>
                      <a:pt x="43" y="48"/>
                    </a:lnTo>
                    <a:lnTo>
                      <a:pt x="46" y="48"/>
                    </a:lnTo>
                    <a:lnTo>
                      <a:pt x="46" y="49"/>
                    </a:lnTo>
                    <a:lnTo>
                      <a:pt x="50" y="49"/>
                    </a:lnTo>
                    <a:lnTo>
                      <a:pt x="51" y="52"/>
                    </a:lnTo>
                    <a:lnTo>
                      <a:pt x="55" y="52"/>
                    </a:lnTo>
                    <a:lnTo>
                      <a:pt x="55" y="54"/>
                    </a:lnTo>
                    <a:lnTo>
                      <a:pt x="58" y="54"/>
                    </a:lnTo>
                    <a:lnTo>
                      <a:pt x="62" y="57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194" name="Freeform 1194"/>
              <p:cNvSpPr>
                <a:spLocks/>
              </p:cNvSpPr>
              <p:nvPr/>
            </p:nvSpPr>
            <p:spPr bwMode="auto">
              <a:xfrm>
                <a:off x="3023" y="1609"/>
                <a:ext cx="398" cy="424"/>
              </a:xfrm>
              <a:custGeom>
                <a:avLst/>
                <a:gdLst>
                  <a:gd name="T0" fmla="*/ 200 w 398"/>
                  <a:gd name="T1" fmla="*/ 424 h 424"/>
                  <a:gd name="T2" fmla="*/ 398 w 398"/>
                  <a:gd name="T3" fmla="*/ 317 h 424"/>
                  <a:gd name="T4" fmla="*/ 398 w 398"/>
                  <a:gd name="T5" fmla="*/ 106 h 424"/>
                  <a:gd name="T6" fmla="*/ 200 w 398"/>
                  <a:gd name="T7" fmla="*/ 0 h 424"/>
                  <a:gd name="T8" fmla="*/ 0 w 398"/>
                  <a:gd name="T9" fmla="*/ 106 h 424"/>
                  <a:gd name="T10" fmla="*/ 0 w 398"/>
                  <a:gd name="T11" fmla="*/ 317 h 424"/>
                  <a:gd name="T12" fmla="*/ 200 w 398"/>
                  <a:gd name="T13" fmla="*/ 424 h 424"/>
                  <a:gd name="T14" fmla="*/ 201 w 398"/>
                  <a:gd name="T15" fmla="*/ 418 h 424"/>
                  <a:gd name="T16" fmla="*/ 5 w 398"/>
                  <a:gd name="T17" fmla="*/ 312 h 424"/>
                  <a:gd name="T18" fmla="*/ 6 w 398"/>
                  <a:gd name="T19" fmla="*/ 315 h 424"/>
                  <a:gd name="T20" fmla="*/ 6 w 398"/>
                  <a:gd name="T21" fmla="*/ 107 h 424"/>
                  <a:gd name="T22" fmla="*/ 5 w 398"/>
                  <a:gd name="T23" fmla="*/ 110 h 424"/>
                  <a:gd name="T24" fmla="*/ 201 w 398"/>
                  <a:gd name="T25" fmla="*/ 6 h 424"/>
                  <a:gd name="T26" fmla="*/ 198 w 398"/>
                  <a:gd name="T27" fmla="*/ 6 h 424"/>
                  <a:gd name="T28" fmla="*/ 393 w 398"/>
                  <a:gd name="T29" fmla="*/ 110 h 424"/>
                  <a:gd name="T30" fmla="*/ 391 w 398"/>
                  <a:gd name="T31" fmla="*/ 107 h 424"/>
                  <a:gd name="T32" fmla="*/ 391 w 398"/>
                  <a:gd name="T33" fmla="*/ 315 h 424"/>
                  <a:gd name="T34" fmla="*/ 393 w 398"/>
                  <a:gd name="T35" fmla="*/ 312 h 424"/>
                  <a:gd name="T36" fmla="*/ 198 w 398"/>
                  <a:gd name="T37" fmla="*/ 418 h 424"/>
                  <a:gd name="T38" fmla="*/ 201 w 398"/>
                  <a:gd name="T39" fmla="*/ 418 h 424"/>
                  <a:gd name="T40" fmla="*/ 200 w 398"/>
                  <a:gd name="T41" fmla="*/ 424 h 424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398"/>
                  <a:gd name="T64" fmla="*/ 0 h 424"/>
                  <a:gd name="T65" fmla="*/ 398 w 398"/>
                  <a:gd name="T66" fmla="*/ 424 h 424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398" h="424">
                    <a:moveTo>
                      <a:pt x="200" y="424"/>
                    </a:moveTo>
                    <a:lnTo>
                      <a:pt x="398" y="317"/>
                    </a:lnTo>
                    <a:lnTo>
                      <a:pt x="398" y="106"/>
                    </a:lnTo>
                    <a:lnTo>
                      <a:pt x="200" y="0"/>
                    </a:lnTo>
                    <a:lnTo>
                      <a:pt x="0" y="106"/>
                    </a:lnTo>
                    <a:lnTo>
                      <a:pt x="0" y="317"/>
                    </a:lnTo>
                    <a:lnTo>
                      <a:pt x="200" y="424"/>
                    </a:lnTo>
                    <a:lnTo>
                      <a:pt x="201" y="418"/>
                    </a:lnTo>
                    <a:lnTo>
                      <a:pt x="5" y="312"/>
                    </a:lnTo>
                    <a:lnTo>
                      <a:pt x="6" y="315"/>
                    </a:lnTo>
                    <a:lnTo>
                      <a:pt x="6" y="107"/>
                    </a:lnTo>
                    <a:lnTo>
                      <a:pt x="5" y="110"/>
                    </a:lnTo>
                    <a:lnTo>
                      <a:pt x="201" y="6"/>
                    </a:lnTo>
                    <a:lnTo>
                      <a:pt x="198" y="6"/>
                    </a:lnTo>
                    <a:lnTo>
                      <a:pt x="393" y="110"/>
                    </a:lnTo>
                    <a:lnTo>
                      <a:pt x="391" y="107"/>
                    </a:lnTo>
                    <a:lnTo>
                      <a:pt x="391" y="315"/>
                    </a:lnTo>
                    <a:lnTo>
                      <a:pt x="393" y="312"/>
                    </a:lnTo>
                    <a:lnTo>
                      <a:pt x="198" y="418"/>
                    </a:lnTo>
                    <a:lnTo>
                      <a:pt x="201" y="418"/>
                    </a:lnTo>
                    <a:lnTo>
                      <a:pt x="200" y="42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195" name="Freeform 1195"/>
              <p:cNvSpPr>
                <a:spLocks/>
              </p:cNvSpPr>
              <p:nvPr/>
            </p:nvSpPr>
            <p:spPr bwMode="auto">
              <a:xfrm>
                <a:off x="2635" y="1612"/>
                <a:ext cx="393" cy="420"/>
              </a:xfrm>
              <a:custGeom>
                <a:avLst/>
                <a:gdLst>
                  <a:gd name="T0" fmla="*/ 10 w 393"/>
                  <a:gd name="T1" fmla="*/ 99 h 420"/>
                  <a:gd name="T2" fmla="*/ 44 w 393"/>
                  <a:gd name="T3" fmla="*/ 82 h 420"/>
                  <a:gd name="T4" fmla="*/ 65 w 393"/>
                  <a:gd name="T5" fmla="*/ 69 h 420"/>
                  <a:gd name="T6" fmla="*/ 92 w 393"/>
                  <a:gd name="T7" fmla="*/ 57 h 420"/>
                  <a:gd name="T8" fmla="*/ 112 w 393"/>
                  <a:gd name="T9" fmla="*/ 44 h 420"/>
                  <a:gd name="T10" fmla="*/ 147 w 393"/>
                  <a:gd name="T11" fmla="*/ 27 h 420"/>
                  <a:gd name="T12" fmla="*/ 167 w 393"/>
                  <a:gd name="T13" fmla="*/ 14 h 420"/>
                  <a:gd name="T14" fmla="*/ 195 w 393"/>
                  <a:gd name="T15" fmla="*/ 2 h 420"/>
                  <a:gd name="T16" fmla="*/ 205 w 393"/>
                  <a:gd name="T17" fmla="*/ 6 h 420"/>
                  <a:gd name="T18" fmla="*/ 215 w 393"/>
                  <a:gd name="T19" fmla="*/ 9 h 420"/>
                  <a:gd name="T20" fmla="*/ 224 w 393"/>
                  <a:gd name="T21" fmla="*/ 16 h 420"/>
                  <a:gd name="T22" fmla="*/ 236 w 393"/>
                  <a:gd name="T23" fmla="*/ 20 h 420"/>
                  <a:gd name="T24" fmla="*/ 244 w 393"/>
                  <a:gd name="T25" fmla="*/ 27 h 420"/>
                  <a:gd name="T26" fmla="*/ 256 w 393"/>
                  <a:gd name="T27" fmla="*/ 32 h 420"/>
                  <a:gd name="T28" fmla="*/ 265 w 393"/>
                  <a:gd name="T29" fmla="*/ 38 h 420"/>
                  <a:gd name="T30" fmla="*/ 277 w 393"/>
                  <a:gd name="T31" fmla="*/ 43 h 420"/>
                  <a:gd name="T32" fmla="*/ 285 w 393"/>
                  <a:gd name="T33" fmla="*/ 49 h 420"/>
                  <a:gd name="T34" fmla="*/ 297 w 393"/>
                  <a:gd name="T35" fmla="*/ 54 h 420"/>
                  <a:gd name="T36" fmla="*/ 306 w 393"/>
                  <a:gd name="T37" fmla="*/ 60 h 420"/>
                  <a:gd name="T38" fmla="*/ 318 w 393"/>
                  <a:gd name="T39" fmla="*/ 65 h 420"/>
                  <a:gd name="T40" fmla="*/ 326 w 393"/>
                  <a:gd name="T41" fmla="*/ 71 h 420"/>
                  <a:gd name="T42" fmla="*/ 336 w 393"/>
                  <a:gd name="T43" fmla="*/ 74 h 420"/>
                  <a:gd name="T44" fmla="*/ 345 w 393"/>
                  <a:gd name="T45" fmla="*/ 80 h 420"/>
                  <a:gd name="T46" fmla="*/ 357 w 393"/>
                  <a:gd name="T47" fmla="*/ 85 h 420"/>
                  <a:gd name="T48" fmla="*/ 365 w 393"/>
                  <a:gd name="T49" fmla="*/ 91 h 420"/>
                  <a:gd name="T50" fmla="*/ 377 w 393"/>
                  <a:gd name="T51" fmla="*/ 96 h 420"/>
                  <a:gd name="T52" fmla="*/ 386 w 393"/>
                  <a:gd name="T53" fmla="*/ 103 h 420"/>
                  <a:gd name="T54" fmla="*/ 382 w 393"/>
                  <a:gd name="T55" fmla="*/ 319 h 420"/>
                  <a:gd name="T56" fmla="*/ 362 w 393"/>
                  <a:gd name="T57" fmla="*/ 331 h 420"/>
                  <a:gd name="T58" fmla="*/ 335 w 393"/>
                  <a:gd name="T59" fmla="*/ 344 h 420"/>
                  <a:gd name="T60" fmla="*/ 318 w 393"/>
                  <a:gd name="T61" fmla="*/ 355 h 420"/>
                  <a:gd name="T62" fmla="*/ 297 w 393"/>
                  <a:gd name="T63" fmla="*/ 364 h 420"/>
                  <a:gd name="T64" fmla="*/ 283 w 393"/>
                  <a:gd name="T65" fmla="*/ 374 h 420"/>
                  <a:gd name="T66" fmla="*/ 256 w 393"/>
                  <a:gd name="T67" fmla="*/ 386 h 420"/>
                  <a:gd name="T68" fmla="*/ 236 w 393"/>
                  <a:gd name="T69" fmla="*/ 399 h 420"/>
                  <a:gd name="T70" fmla="*/ 215 w 393"/>
                  <a:gd name="T71" fmla="*/ 409 h 420"/>
                  <a:gd name="T72" fmla="*/ 198 w 393"/>
                  <a:gd name="T73" fmla="*/ 420 h 420"/>
                  <a:gd name="T74" fmla="*/ 186 w 393"/>
                  <a:gd name="T75" fmla="*/ 416 h 420"/>
                  <a:gd name="T76" fmla="*/ 176 w 393"/>
                  <a:gd name="T77" fmla="*/ 409 h 420"/>
                  <a:gd name="T78" fmla="*/ 164 w 393"/>
                  <a:gd name="T79" fmla="*/ 404 h 420"/>
                  <a:gd name="T80" fmla="*/ 155 w 393"/>
                  <a:gd name="T81" fmla="*/ 397 h 420"/>
                  <a:gd name="T82" fmla="*/ 143 w 393"/>
                  <a:gd name="T83" fmla="*/ 393 h 420"/>
                  <a:gd name="T84" fmla="*/ 135 w 393"/>
                  <a:gd name="T85" fmla="*/ 386 h 420"/>
                  <a:gd name="T86" fmla="*/ 123 w 393"/>
                  <a:gd name="T87" fmla="*/ 382 h 420"/>
                  <a:gd name="T88" fmla="*/ 114 w 393"/>
                  <a:gd name="T89" fmla="*/ 375 h 420"/>
                  <a:gd name="T90" fmla="*/ 102 w 393"/>
                  <a:gd name="T91" fmla="*/ 371 h 420"/>
                  <a:gd name="T92" fmla="*/ 92 w 393"/>
                  <a:gd name="T93" fmla="*/ 363 h 420"/>
                  <a:gd name="T94" fmla="*/ 80 w 393"/>
                  <a:gd name="T95" fmla="*/ 358 h 420"/>
                  <a:gd name="T96" fmla="*/ 71 w 393"/>
                  <a:gd name="T97" fmla="*/ 352 h 420"/>
                  <a:gd name="T98" fmla="*/ 60 w 393"/>
                  <a:gd name="T99" fmla="*/ 347 h 420"/>
                  <a:gd name="T100" fmla="*/ 51 w 393"/>
                  <a:gd name="T101" fmla="*/ 341 h 420"/>
                  <a:gd name="T102" fmla="*/ 39 w 393"/>
                  <a:gd name="T103" fmla="*/ 336 h 420"/>
                  <a:gd name="T104" fmla="*/ 30 w 393"/>
                  <a:gd name="T105" fmla="*/ 330 h 420"/>
                  <a:gd name="T106" fmla="*/ 19 w 393"/>
                  <a:gd name="T107" fmla="*/ 325 h 420"/>
                  <a:gd name="T108" fmla="*/ 8 w 393"/>
                  <a:gd name="T109" fmla="*/ 317 h 420"/>
                  <a:gd name="T110" fmla="*/ 0 w 393"/>
                  <a:gd name="T111" fmla="*/ 314 h 420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w 393"/>
                  <a:gd name="T169" fmla="*/ 0 h 420"/>
                  <a:gd name="T170" fmla="*/ 393 w 393"/>
                  <a:gd name="T171" fmla="*/ 420 h 420"/>
                </a:gdLst>
                <a:ahLst/>
                <a:cxnLst>
                  <a:cxn ang="T112">
                    <a:pos x="T0" y="T1"/>
                  </a:cxn>
                  <a:cxn ang="T113">
                    <a:pos x="T2" y="T3"/>
                  </a:cxn>
                  <a:cxn ang="T114">
                    <a:pos x="T4" y="T5"/>
                  </a:cxn>
                  <a:cxn ang="T115">
                    <a:pos x="T6" y="T7"/>
                  </a:cxn>
                  <a:cxn ang="T116">
                    <a:pos x="T8" y="T9"/>
                  </a:cxn>
                  <a:cxn ang="T117">
                    <a:pos x="T10" y="T11"/>
                  </a:cxn>
                  <a:cxn ang="T118">
                    <a:pos x="T12" y="T13"/>
                  </a:cxn>
                  <a:cxn ang="T119">
                    <a:pos x="T14" y="T15"/>
                  </a:cxn>
                  <a:cxn ang="T120">
                    <a:pos x="T16" y="T17"/>
                  </a:cxn>
                  <a:cxn ang="T121">
                    <a:pos x="T18" y="T19"/>
                  </a:cxn>
                  <a:cxn ang="T122">
                    <a:pos x="T20" y="T21"/>
                  </a:cxn>
                  <a:cxn ang="T123">
                    <a:pos x="T22" y="T23"/>
                  </a:cxn>
                  <a:cxn ang="T124">
                    <a:pos x="T24" y="T25"/>
                  </a:cxn>
                  <a:cxn ang="T125">
                    <a:pos x="T26" y="T27"/>
                  </a:cxn>
                  <a:cxn ang="T126">
                    <a:pos x="T28" y="T29"/>
                  </a:cxn>
                  <a:cxn ang="T127">
                    <a:pos x="T30" y="T31"/>
                  </a:cxn>
                  <a:cxn ang="T128">
                    <a:pos x="T32" y="T33"/>
                  </a:cxn>
                  <a:cxn ang="T129">
                    <a:pos x="T34" y="T35"/>
                  </a:cxn>
                  <a:cxn ang="T130">
                    <a:pos x="T36" y="T37"/>
                  </a:cxn>
                  <a:cxn ang="T131">
                    <a:pos x="T38" y="T39"/>
                  </a:cxn>
                  <a:cxn ang="T132">
                    <a:pos x="T40" y="T41"/>
                  </a:cxn>
                  <a:cxn ang="T133">
                    <a:pos x="T42" y="T43"/>
                  </a:cxn>
                  <a:cxn ang="T134">
                    <a:pos x="T44" y="T45"/>
                  </a:cxn>
                  <a:cxn ang="T135">
                    <a:pos x="T46" y="T47"/>
                  </a:cxn>
                  <a:cxn ang="T136">
                    <a:pos x="T48" y="T49"/>
                  </a:cxn>
                  <a:cxn ang="T137">
                    <a:pos x="T50" y="T51"/>
                  </a:cxn>
                  <a:cxn ang="T138">
                    <a:pos x="T52" y="T53"/>
                  </a:cxn>
                  <a:cxn ang="T139">
                    <a:pos x="T54" y="T55"/>
                  </a:cxn>
                  <a:cxn ang="T140">
                    <a:pos x="T56" y="T57"/>
                  </a:cxn>
                  <a:cxn ang="T141">
                    <a:pos x="T58" y="T59"/>
                  </a:cxn>
                  <a:cxn ang="T142">
                    <a:pos x="T60" y="T61"/>
                  </a:cxn>
                  <a:cxn ang="T143">
                    <a:pos x="T62" y="T63"/>
                  </a:cxn>
                  <a:cxn ang="T144">
                    <a:pos x="T64" y="T65"/>
                  </a:cxn>
                  <a:cxn ang="T145">
                    <a:pos x="T66" y="T67"/>
                  </a:cxn>
                  <a:cxn ang="T146">
                    <a:pos x="T68" y="T69"/>
                  </a:cxn>
                  <a:cxn ang="T147">
                    <a:pos x="T70" y="T71"/>
                  </a:cxn>
                  <a:cxn ang="T148">
                    <a:pos x="T72" y="T73"/>
                  </a:cxn>
                  <a:cxn ang="T149">
                    <a:pos x="T74" y="T75"/>
                  </a:cxn>
                  <a:cxn ang="T150">
                    <a:pos x="T76" y="T77"/>
                  </a:cxn>
                  <a:cxn ang="T151">
                    <a:pos x="T78" y="T79"/>
                  </a:cxn>
                  <a:cxn ang="T152">
                    <a:pos x="T80" y="T81"/>
                  </a:cxn>
                  <a:cxn ang="T153">
                    <a:pos x="T82" y="T83"/>
                  </a:cxn>
                  <a:cxn ang="T154">
                    <a:pos x="T84" y="T85"/>
                  </a:cxn>
                  <a:cxn ang="T155">
                    <a:pos x="T86" y="T87"/>
                  </a:cxn>
                  <a:cxn ang="T156">
                    <a:pos x="T88" y="T89"/>
                  </a:cxn>
                  <a:cxn ang="T157">
                    <a:pos x="T90" y="T91"/>
                  </a:cxn>
                  <a:cxn ang="T158">
                    <a:pos x="T92" y="T93"/>
                  </a:cxn>
                  <a:cxn ang="T159">
                    <a:pos x="T94" y="T95"/>
                  </a:cxn>
                  <a:cxn ang="T160">
                    <a:pos x="T96" y="T97"/>
                  </a:cxn>
                  <a:cxn ang="T161">
                    <a:pos x="T98" y="T99"/>
                  </a:cxn>
                  <a:cxn ang="T162">
                    <a:pos x="T100" y="T101"/>
                  </a:cxn>
                  <a:cxn ang="T163">
                    <a:pos x="T102" y="T103"/>
                  </a:cxn>
                  <a:cxn ang="T164">
                    <a:pos x="T104" y="T105"/>
                  </a:cxn>
                  <a:cxn ang="T165">
                    <a:pos x="T106" y="T107"/>
                  </a:cxn>
                  <a:cxn ang="T166">
                    <a:pos x="T108" y="T109"/>
                  </a:cxn>
                  <a:cxn ang="T167">
                    <a:pos x="T110" y="T111"/>
                  </a:cxn>
                </a:cxnLst>
                <a:rect l="T168" t="T169" r="T170" b="T171"/>
                <a:pathLst>
                  <a:path w="393" h="420">
                    <a:moveTo>
                      <a:pt x="0" y="104"/>
                    </a:moveTo>
                    <a:lnTo>
                      <a:pt x="7" y="103"/>
                    </a:lnTo>
                    <a:lnTo>
                      <a:pt x="7" y="101"/>
                    </a:lnTo>
                    <a:lnTo>
                      <a:pt x="10" y="101"/>
                    </a:lnTo>
                    <a:lnTo>
                      <a:pt x="10" y="99"/>
                    </a:lnTo>
                    <a:lnTo>
                      <a:pt x="24" y="93"/>
                    </a:lnTo>
                    <a:lnTo>
                      <a:pt x="24" y="91"/>
                    </a:lnTo>
                    <a:lnTo>
                      <a:pt x="30" y="90"/>
                    </a:lnTo>
                    <a:lnTo>
                      <a:pt x="30" y="88"/>
                    </a:lnTo>
                    <a:lnTo>
                      <a:pt x="44" y="82"/>
                    </a:lnTo>
                    <a:lnTo>
                      <a:pt x="44" y="80"/>
                    </a:lnTo>
                    <a:lnTo>
                      <a:pt x="51" y="79"/>
                    </a:lnTo>
                    <a:lnTo>
                      <a:pt x="51" y="77"/>
                    </a:lnTo>
                    <a:lnTo>
                      <a:pt x="65" y="71"/>
                    </a:lnTo>
                    <a:lnTo>
                      <a:pt x="65" y="69"/>
                    </a:lnTo>
                    <a:lnTo>
                      <a:pt x="71" y="68"/>
                    </a:lnTo>
                    <a:lnTo>
                      <a:pt x="71" y="66"/>
                    </a:lnTo>
                    <a:lnTo>
                      <a:pt x="85" y="60"/>
                    </a:lnTo>
                    <a:lnTo>
                      <a:pt x="85" y="58"/>
                    </a:lnTo>
                    <a:lnTo>
                      <a:pt x="92" y="57"/>
                    </a:lnTo>
                    <a:lnTo>
                      <a:pt x="92" y="55"/>
                    </a:lnTo>
                    <a:lnTo>
                      <a:pt x="106" y="49"/>
                    </a:lnTo>
                    <a:lnTo>
                      <a:pt x="106" y="47"/>
                    </a:lnTo>
                    <a:lnTo>
                      <a:pt x="112" y="46"/>
                    </a:lnTo>
                    <a:lnTo>
                      <a:pt x="112" y="44"/>
                    </a:lnTo>
                    <a:lnTo>
                      <a:pt x="126" y="38"/>
                    </a:lnTo>
                    <a:lnTo>
                      <a:pt x="126" y="36"/>
                    </a:lnTo>
                    <a:lnTo>
                      <a:pt x="133" y="35"/>
                    </a:lnTo>
                    <a:lnTo>
                      <a:pt x="133" y="33"/>
                    </a:lnTo>
                    <a:lnTo>
                      <a:pt x="147" y="27"/>
                    </a:lnTo>
                    <a:lnTo>
                      <a:pt x="147" y="25"/>
                    </a:lnTo>
                    <a:lnTo>
                      <a:pt x="154" y="24"/>
                    </a:lnTo>
                    <a:lnTo>
                      <a:pt x="154" y="22"/>
                    </a:lnTo>
                    <a:lnTo>
                      <a:pt x="167" y="16"/>
                    </a:lnTo>
                    <a:lnTo>
                      <a:pt x="167" y="14"/>
                    </a:lnTo>
                    <a:lnTo>
                      <a:pt x="174" y="13"/>
                    </a:lnTo>
                    <a:lnTo>
                      <a:pt x="174" y="11"/>
                    </a:lnTo>
                    <a:lnTo>
                      <a:pt x="188" y="5"/>
                    </a:lnTo>
                    <a:lnTo>
                      <a:pt x="188" y="3"/>
                    </a:lnTo>
                    <a:lnTo>
                      <a:pt x="195" y="2"/>
                    </a:lnTo>
                    <a:lnTo>
                      <a:pt x="195" y="0"/>
                    </a:lnTo>
                    <a:lnTo>
                      <a:pt x="200" y="2"/>
                    </a:lnTo>
                    <a:lnTo>
                      <a:pt x="200" y="3"/>
                    </a:lnTo>
                    <a:lnTo>
                      <a:pt x="203" y="3"/>
                    </a:lnTo>
                    <a:lnTo>
                      <a:pt x="205" y="6"/>
                    </a:lnTo>
                    <a:lnTo>
                      <a:pt x="208" y="6"/>
                    </a:lnTo>
                    <a:lnTo>
                      <a:pt x="208" y="8"/>
                    </a:lnTo>
                    <a:lnTo>
                      <a:pt x="212" y="8"/>
                    </a:lnTo>
                    <a:lnTo>
                      <a:pt x="212" y="9"/>
                    </a:lnTo>
                    <a:lnTo>
                      <a:pt x="215" y="9"/>
                    </a:lnTo>
                    <a:lnTo>
                      <a:pt x="217" y="13"/>
                    </a:lnTo>
                    <a:lnTo>
                      <a:pt x="220" y="13"/>
                    </a:lnTo>
                    <a:lnTo>
                      <a:pt x="220" y="14"/>
                    </a:lnTo>
                    <a:lnTo>
                      <a:pt x="224" y="14"/>
                    </a:lnTo>
                    <a:lnTo>
                      <a:pt x="224" y="16"/>
                    </a:lnTo>
                    <a:lnTo>
                      <a:pt x="227" y="16"/>
                    </a:lnTo>
                    <a:lnTo>
                      <a:pt x="229" y="19"/>
                    </a:lnTo>
                    <a:lnTo>
                      <a:pt x="232" y="19"/>
                    </a:lnTo>
                    <a:lnTo>
                      <a:pt x="232" y="20"/>
                    </a:lnTo>
                    <a:lnTo>
                      <a:pt x="236" y="20"/>
                    </a:lnTo>
                    <a:lnTo>
                      <a:pt x="237" y="24"/>
                    </a:lnTo>
                    <a:lnTo>
                      <a:pt x="241" y="24"/>
                    </a:lnTo>
                    <a:lnTo>
                      <a:pt x="241" y="25"/>
                    </a:lnTo>
                    <a:lnTo>
                      <a:pt x="244" y="25"/>
                    </a:lnTo>
                    <a:lnTo>
                      <a:pt x="244" y="27"/>
                    </a:lnTo>
                    <a:lnTo>
                      <a:pt x="247" y="27"/>
                    </a:lnTo>
                    <a:lnTo>
                      <a:pt x="249" y="30"/>
                    </a:lnTo>
                    <a:lnTo>
                      <a:pt x="253" y="30"/>
                    </a:lnTo>
                    <a:lnTo>
                      <a:pt x="253" y="32"/>
                    </a:lnTo>
                    <a:lnTo>
                      <a:pt x="256" y="32"/>
                    </a:lnTo>
                    <a:lnTo>
                      <a:pt x="256" y="33"/>
                    </a:lnTo>
                    <a:lnTo>
                      <a:pt x="259" y="33"/>
                    </a:lnTo>
                    <a:lnTo>
                      <a:pt x="261" y="36"/>
                    </a:lnTo>
                    <a:lnTo>
                      <a:pt x="265" y="36"/>
                    </a:lnTo>
                    <a:lnTo>
                      <a:pt x="265" y="38"/>
                    </a:lnTo>
                    <a:lnTo>
                      <a:pt x="268" y="38"/>
                    </a:lnTo>
                    <a:lnTo>
                      <a:pt x="268" y="39"/>
                    </a:lnTo>
                    <a:lnTo>
                      <a:pt x="271" y="39"/>
                    </a:lnTo>
                    <a:lnTo>
                      <a:pt x="273" y="43"/>
                    </a:lnTo>
                    <a:lnTo>
                      <a:pt x="277" y="43"/>
                    </a:lnTo>
                    <a:lnTo>
                      <a:pt x="277" y="44"/>
                    </a:lnTo>
                    <a:lnTo>
                      <a:pt x="280" y="44"/>
                    </a:lnTo>
                    <a:lnTo>
                      <a:pt x="282" y="47"/>
                    </a:lnTo>
                    <a:lnTo>
                      <a:pt x="285" y="47"/>
                    </a:lnTo>
                    <a:lnTo>
                      <a:pt x="285" y="49"/>
                    </a:lnTo>
                    <a:lnTo>
                      <a:pt x="289" y="49"/>
                    </a:lnTo>
                    <a:lnTo>
                      <a:pt x="289" y="50"/>
                    </a:lnTo>
                    <a:lnTo>
                      <a:pt x="292" y="50"/>
                    </a:lnTo>
                    <a:lnTo>
                      <a:pt x="294" y="54"/>
                    </a:lnTo>
                    <a:lnTo>
                      <a:pt x="297" y="54"/>
                    </a:lnTo>
                    <a:lnTo>
                      <a:pt x="297" y="55"/>
                    </a:lnTo>
                    <a:lnTo>
                      <a:pt x="300" y="55"/>
                    </a:lnTo>
                    <a:lnTo>
                      <a:pt x="300" y="57"/>
                    </a:lnTo>
                    <a:lnTo>
                      <a:pt x="304" y="57"/>
                    </a:lnTo>
                    <a:lnTo>
                      <a:pt x="306" y="60"/>
                    </a:lnTo>
                    <a:lnTo>
                      <a:pt x="309" y="60"/>
                    </a:lnTo>
                    <a:lnTo>
                      <a:pt x="309" y="61"/>
                    </a:lnTo>
                    <a:lnTo>
                      <a:pt x="312" y="61"/>
                    </a:lnTo>
                    <a:lnTo>
                      <a:pt x="314" y="65"/>
                    </a:lnTo>
                    <a:lnTo>
                      <a:pt x="318" y="65"/>
                    </a:lnTo>
                    <a:lnTo>
                      <a:pt x="318" y="66"/>
                    </a:lnTo>
                    <a:lnTo>
                      <a:pt x="321" y="66"/>
                    </a:lnTo>
                    <a:lnTo>
                      <a:pt x="321" y="68"/>
                    </a:lnTo>
                    <a:lnTo>
                      <a:pt x="324" y="68"/>
                    </a:lnTo>
                    <a:lnTo>
                      <a:pt x="326" y="71"/>
                    </a:lnTo>
                    <a:lnTo>
                      <a:pt x="330" y="71"/>
                    </a:lnTo>
                    <a:lnTo>
                      <a:pt x="330" y="73"/>
                    </a:lnTo>
                    <a:lnTo>
                      <a:pt x="333" y="73"/>
                    </a:lnTo>
                    <a:lnTo>
                      <a:pt x="333" y="74"/>
                    </a:lnTo>
                    <a:lnTo>
                      <a:pt x="336" y="74"/>
                    </a:lnTo>
                    <a:lnTo>
                      <a:pt x="338" y="77"/>
                    </a:lnTo>
                    <a:lnTo>
                      <a:pt x="341" y="77"/>
                    </a:lnTo>
                    <a:lnTo>
                      <a:pt x="341" y="79"/>
                    </a:lnTo>
                    <a:lnTo>
                      <a:pt x="345" y="79"/>
                    </a:lnTo>
                    <a:lnTo>
                      <a:pt x="345" y="80"/>
                    </a:lnTo>
                    <a:lnTo>
                      <a:pt x="348" y="80"/>
                    </a:lnTo>
                    <a:lnTo>
                      <a:pt x="350" y="84"/>
                    </a:lnTo>
                    <a:lnTo>
                      <a:pt x="353" y="84"/>
                    </a:lnTo>
                    <a:lnTo>
                      <a:pt x="353" y="85"/>
                    </a:lnTo>
                    <a:lnTo>
                      <a:pt x="357" y="85"/>
                    </a:lnTo>
                    <a:lnTo>
                      <a:pt x="359" y="88"/>
                    </a:lnTo>
                    <a:lnTo>
                      <a:pt x="362" y="88"/>
                    </a:lnTo>
                    <a:lnTo>
                      <a:pt x="362" y="90"/>
                    </a:lnTo>
                    <a:lnTo>
                      <a:pt x="365" y="90"/>
                    </a:lnTo>
                    <a:lnTo>
                      <a:pt x="365" y="91"/>
                    </a:lnTo>
                    <a:lnTo>
                      <a:pt x="369" y="91"/>
                    </a:lnTo>
                    <a:lnTo>
                      <a:pt x="371" y="95"/>
                    </a:lnTo>
                    <a:lnTo>
                      <a:pt x="374" y="95"/>
                    </a:lnTo>
                    <a:lnTo>
                      <a:pt x="374" y="96"/>
                    </a:lnTo>
                    <a:lnTo>
                      <a:pt x="377" y="96"/>
                    </a:lnTo>
                    <a:lnTo>
                      <a:pt x="377" y="98"/>
                    </a:lnTo>
                    <a:lnTo>
                      <a:pt x="381" y="98"/>
                    </a:lnTo>
                    <a:lnTo>
                      <a:pt x="382" y="101"/>
                    </a:lnTo>
                    <a:lnTo>
                      <a:pt x="386" y="101"/>
                    </a:lnTo>
                    <a:lnTo>
                      <a:pt x="386" y="103"/>
                    </a:lnTo>
                    <a:lnTo>
                      <a:pt x="389" y="103"/>
                    </a:lnTo>
                    <a:lnTo>
                      <a:pt x="389" y="104"/>
                    </a:lnTo>
                    <a:lnTo>
                      <a:pt x="393" y="104"/>
                    </a:lnTo>
                    <a:lnTo>
                      <a:pt x="393" y="314"/>
                    </a:lnTo>
                    <a:lnTo>
                      <a:pt x="382" y="319"/>
                    </a:lnTo>
                    <a:lnTo>
                      <a:pt x="382" y="320"/>
                    </a:lnTo>
                    <a:lnTo>
                      <a:pt x="376" y="322"/>
                    </a:lnTo>
                    <a:lnTo>
                      <a:pt x="376" y="323"/>
                    </a:lnTo>
                    <a:lnTo>
                      <a:pt x="362" y="330"/>
                    </a:lnTo>
                    <a:lnTo>
                      <a:pt x="362" y="331"/>
                    </a:lnTo>
                    <a:lnTo>
                      <a:pt x="355" y="333"/>
                    </a:lnTo>
                    <a:lnTo>
                      <a:pt x="355" y="334"/>
                    </a:lnTo>
                    <a:lnTo>
                      <a:pt x="341" y="341"/>
                    </a:lnTo>
                    <a:lnTo>
                      <a:pt x="341" y="342"/>
                    </a:lnTo>
                    <a:lnTo>
                      <a:pt x="335" y="344"/>
                    </a:lnTo>
                    <a:lnTo>
                      <a:pt x="335" y="345"/>
                    </a:lnTo>
                    <a:lnTo>
                      <a:pt x="324" y="350"/>
                    </a:lnTo>
                    <a:lnTo>
                      <a:pt x="324" y="352"/>
                    </a:lnTo>
                    <a:lnTo>
                      <a:pt x="318" y="353"/>
                    </a:lnTo>
                    <a:lnTo>
                      <a:pt x="318" y="355"/>
                    </a:lnTo>
                    <a:lnTo>
                      <a:pt x="314" y="355"/>
                    </a:lnTo>
                    <a:lnTo>
                      <a:pt x="314" y="356"/>
                    </a:lnTo>
                    <a:lnTo>
                      <a:pt x="304" y="361"/>
                    </a:lnTo>
                    <a:lnTo>
                      <a:pt x="304" y="363"/>
                    </a:lnTo>
                    <a:lnTo>
                      <a:pt x="297" y="364"/>
                    </a:lnTo>
                    <a:lnTo>
                      <a:pt x="297" y="366"/>
                    </a:lnTo>
                    <a:lnTo>
                      <a:pt x="294" y="366"/>
                    </a:lnTo>
                    <a:lnTo>
                      <a:pt x="294" y="368"/>
                    </a:lnTo>
                    <a:lnTo>
                      <a:pt x="283" y="372"/>
                    </a:lnTo>
                    <a:lnTo>
                      <a:pt x="283" y="374"/>
                    </a:lnTo>
                    <a:lnTo>
                      <a:pt x="277" y="375"/>
                    </a:lnTo>
                    <a:lnTo>
                      <a:pt x="277" y="377"/>
                    </a:lnTo>
                    <a:lnTo>
                      <a:pt x="263" y="383"/>
                    </a:lnTo>
                    <a:lnTo>
                      <a:pt x="263" y="385"/>
                    </a:lnTo>
                    <a:lnTo>
                      <a:pt x="256" y="386"/>
                    </a:lnTo>
                    <a:lnTo>
                      <a:pt x="256" y="388"/>
                    </a:lnTo>
                    <a:lnTo>
                      <a:pt x="242" y="394"/>
                    </a:lnTo>
                    <a:lnTo>
                      <a:pt x="242" y="396"/>
                    </a:lnTo>
                    <a:lnTo>
                      <a:pt x="236" y="397"/>
                    </a:lnTo>
                    <a:lnTo>
                      <a:pt x="236" y="399"/>
                    </a:lnTo>
                    <a:lnTo>
                      <a:pt x="225" y="404"/>
                    </a:lnTo>
                    <a:lnTo>
                      <a:pt x="225" y="405"/>
                    </a:lnTo>
                    <a:lnTo>
                      <a:pt x="218" y="407"/>
                    </a:lnTo>
                    <a:lnTo>
                      <a:pt x="218" y="409"/>
                    </a:lnTo>
                    <a:lnTo>
                      <a:pt x="215" y="409"/>
                    </a:lnTo>
                    <a:lnTo>
                      <a:pt x="215" y="410"/>
                    </a:lnTo>
                    <a:lnTo>
                      <a:pt x="205" y="415"/>
                    </a:lnTo>
                    <a:lnTo>
                      <a:pt x="205" y="416"/>
                    </a:lnTo>
                    <a:lnTo>
                      <a:pt x="198" y="418"/>
                    </a:lnTo>
                    <a:lnTo>
                      <a:pt x="198" y="420"/>
                    </a:lnTo>
                    <a:lnTo>
                      <a:pt x="193" y="420"/>
                    </a:lnTo>
                    <a:lnTo>
                      <a:pt x="193" y="418"/>
                    </a:lnTo>
                    <a:lnTo>
                      <a:pt x="189" y="418"/>
                    </a:lnTo>
                    <a:lnTo>
                      <a:pt x="189" y="416"/>
                    </a:lnTo>
                    <a:lnTo>
                      <a:pt x="186" y="416"/>
                    </a:lnTo>
                    <a:lnTo>
                      <a:pt x="184" y="413"/>
                    </a:lnTo>
                    <a:lnTo>
                      <a:pt x="181" y="413"/>
                    </a:lnTo>
                    <a:lnTo>
                      <a:pt x="181" y="412"/>
                    </a:lnTo>
                    <a:lnTo>
                      <a:pt x="177" y="412"/>
                    </a:lnTo>
                    <a:lnTo>
                      <a:pt x="176" y="409"/>
                    </a:lnTo>
                    <a:lnTo>
                      <a:pt x="172" y="409"/>
                    </a:lnTo>
                    <a:lnTo>
                      <a:pt x="172" y="407"/>
                    </a:lnTo>
                    <a:lnTo>
                      <a:pt x="169" y="407"/>
                    </a:lnTo>
                    <a:lnTo>
                      <a:pt x="167" y="404"/>
                    </a:lnTo>
                    <a:lnTo>
                      <a:pt x="164" y="404"/>
                    </a:lnTo>
                    <a:lnTo>
                      <a:pt x="164" y="402"/>
                    </a:lnTo>
                    <a:lnTo>
                      <a:pt x="160" y="402"/>
                    </a:lnTo>
                    <a:lnTo>
                      <a:pt x="159" y="399"/>
                    </a:lnTo>
                    <a:lnTo>
                      <a:pt x="155" y="399"/>
                    </a:lnTo>
                    <a:lnTo>
                      <a:pt x="155" y="397"/>
                    </a:lnTo>
                    <a:lnTo>
                      <a:pt x="152" y="397"/>
                    </a:lnTo>
                    <a:lnTo>
                      <a:pt x="152" y="396"/>
                    </a:lnTo>
                    <a:lnTo>
                      <a:pt x="148" y="396"/>
                    </a:lnTo>
                    <a:lnTo>
                      <a:pt x="147" y="393"/>
                    </a:lnTo>
                    <a:lnTo>
                      <a:pt x="143" y="393"/>
                    </a:lnTo>
                    <a:lnTo>
                      <a:pt x="143" y="391"/>
                    </a:lnTo>
                    <a:lnTo>
                      <a:pt x="140" y="391"/>
                    </a:lnTo>
                    <a:lnTo>
                      <a:pt x="138" y="388"/>
                    </a:lnTo>
                    <a:lnTo>
                      <a:pt x="135" y="388"/>
                    </a:lnTo>
                    <a:lnTo>
                      <a:pt x="135" y="386"/>
                    </a:lnTo>
                    <a:lnTo>
                      <a:pt x="131" y="386"/>
                    </a:lnTo>
                    <a:lnTo>
                      <a:pt x="130" y="383"/>
                    </a:lnTo>
                    <a:lnTo>
                      <a:pt x="126" y="383"/>
                    </a:lnTo>
                    <a:lnTo>
                      <a:pt x="126" y="382"/>
                    </a:lnTo>
                    <a:lnTo>
                      <a:pt x="123" y="382"/>
                    </a:lnTo>
                    <a:lnTo>
                      <a:pt x="121" y="379"/>
                    </a:lnTo>
                    <a:lnTo>
                      <a:pt x="118" y="379"/>
                    </a:lnTo>
                    <a:lnTo>
                      <a:pt x="118" y="377"/>
                    </a:lnTo>
                    <a:lnTo>
                      <a:pt x="114" y="377"/>
                    </a:lnTo>
                    <a:lnTo>
                      <a:pt x="114" y="375"/>
                    </a:lnTo>
                    <a:lnTo>
                      <a:pt x="111" y="375"/>
                    </a:lnTo>
                    <a:lnTo>
                      <a:pt x="109" y="372"/>
                    </a:lnTo>
                    <a:lnTo>
                      <a:pt x="106" y="372"/>
                    </a:lnTo>
                    <a:lnTo>
                      <a:pt x="106" y="371"/>
                    </a:lnTo>
                    <a:lnTo>
                      <a:pt x="102" y="371"/>
                    </a:lnTo>
                    <a:lnTo>
                      <a:pt x="101" y="368"/>
                    </a:lnTo>
                    <a:lnTo>
                      <a:pt x="97" y="368"/>
                    </a:lnTo>
                    <a:lnTo>
                      <a:pt x="97" y="366"/>
                    </a:lnTo>
                    <a:lnTo>
                      <a:pt x="94" y="366"/>
                    </a:lnTo>
                    <a:lnTo>
                      <a:pt x="92" y="363"/>
                    </a:lnTo>
                    <a:lnTo>
                      <a:pt x="89" y="363"/>
                    </a:lnTo>
                    <a:lnTo>
                      <a:pt x="89" y="361"/>
                    </a:lnTo>
                    <a:lnTo>
                      <a:pt x="85" y="361"/>
                    </a:lnTo>
                    <a:lnTo>
                      <a:pt x="83" y="358"/>
                    </a:lnTo>
                    <a:lnTo>
                      <a:pt x="80" y="358"/>
                    </a:lnTo>
                    <a:lnTo>
                      <a:pt x="80" y="356"/>
                    </a:lnTo>
                    <a:lnTo>
                      <a:pt x="77" y="356"/>
                    </a:lnTo>
                    <a:lnTo>
                      <a:pt x="77" y="355"/>
                    </a:lnTo>
                    <a:lnTo>
                      <a:pt x="73" y="355"/>
                    </a:lnTo>
                    <a:lnTo>
                      <a:pt x="71" y="352"/>
                    </a:lnTo>
                    <a:lnTo>
                      <a:pt x="68" y="352"/>
                    </a:lnTo>
                    <a:lnTo>
                      <a:pt x="68" y="350"/>
                    </a:lnTo>
                    <a:lnTo>
                      <a:pt x="65" y="350"/>
                    </a:lnTo>
                    <a:lnTo>
                      <a:pt x="63" y="347"/>
                    </a:lnTo>
                    <a:lnTo>
                      <a:pt x="60" y="347"/>
                    </a:lnTo>
                    <a:lnTo>
                      <a:pt x="60" y="345"/>
                    </a:lnTo>
                    <a:lnTo>
                      <a:pt x="56" y="345"/>
                    </a:lnTo>
                    <a:lnTo>
                      <a:pt x="54" y="342"/>
                    </a:lnTo>
                    <a:lnTo>
                      <a:pt x="51" y="342"/>
                    </a:lnTo>
                    <a:lnTo>
                      <a:pt x="51" y="341"/>
                    </a:lnTo>
                    <a:lnTo>
                      <a:pt x="48" y="341"/>
                    </a:lnTo>
                    <a:lnTo>
                      <a:pt x="46" y="338"/>
                    </a:lnTo>
                    <a:lnTo>
                      <a:pt x="42" y="338"/>
                    </a:lnTo>
                    <a:lnTo>
                      <a:pt x="42" y="336"/>
                    </a:lnTo>
                    <a:lnTo>
                      <a:pt x="39" y="336"/>
                    </a:lnTo>
                    <a:lnTo>
                      <a:pt x="39" y="334"/>
                    </a:lnTo>
                    <a:lnTo>
                      <a:pt x="36" y="334"/>
                    </a:lnTo>
                    <a:lnTo>
                      <a:pt x="34" y="331"/>
                    </a:lnTo>
                    <a:lnTo>
                      <a:pt x="30" y="331"/>
                    </a:lnTo>
                    <a:lnTo>
                      <a:pt x="30" y="330"/>
                    </a:lnTo>
                    <a:lnTo>
                      <a:pt x="27" y="330"/>
                    </a:lnTo>
                    <a:lnTo>
                      <a:pt x="25" y="326"/>
                    </a:lnTo>
                    <a:lnTo>
                      <a:pt x="22" y="326"/>
                    </a:lnTo>
                    <a:lnTo>
                      <a:pt x="22" y="325"/>
                    </a:lnTo>
                    <a:lnTo>
                      <a:pt x="19" y="325"/>
                    </a:lnTo>
                    <a:lnTo>
                      <a:pt x="17" y="322"/>
                    </a:lnTo>
                    <a:lnTo>
                      <a:pt x="13" y="322"/>
                    </a:lnTo>
                    <a:lnTo>
                      <a:pt x="13" y="320"/>
                    </a:lnTo>
                    <a:lnTo>
                      <a:pt x="10" y="320"/>
                    </a:lnTo>
                    <a:lnTo>
                      <a:pt x="8" y="317"/>
                    </a:lnTo>
                    <a:lnTo>
                      <a:pt x="5" y="317"/>
                    </a:lnTo>
                    <a:lnTo>
                      <a:pt x="5" y="315"/>
                    </a:lnTo>
                    <a:lnTo>
                      <a:pt x="1" y="315"/>
                    </a:lnTo>
                    <a:lnTo>
                      <a:pt x="1" y="314"/>
                    </a:lnTo>
                    <a:lnTo>
                      <a:pt x="0" y="314"/>
                    </a:lnTo>
                    <a:lnTo>
                      <a:pt x="0" y="104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196" name="Freeform 1196"/>
              <p:cNvSpPr>
                <a:spLocks/>
              </p:cNvSpPr>
              <p:nvPr/>
            </p:nvSpPr>
            <p:spPr bwMode="auto">
              <a:xfrm>
                <a:off x="2635" y="1662"/>
                <a:ext cx="102" cy="95"/>
              </a:xfrm>
              <a:custGeom>
                <a:avLst/>
                <a:gdLst>
                  <a:gd name="T0" fmla="*/ 101 w 102"/>
                  <a:gd name="T1" fmla="*/ 0 h 95"/>
                  <a:gd name="T2" fmla="*/ 101 w 102"/>
                  <a:gd name="T3" fmla="*/ 2 h 95"/>
                  <a:gd name="T4" fmla="*/ 94 w 102"/>
                  <a:gd name="T5" fmla="*/ 4 h 95"/>
                  <a:gd name="T6" fmla="*/ 94 w 102"/>
                  <a:gd name="T7" fmla="*/ 5 h 95"/>
                  <a:gd name="T8" fmla="*/ 80 w 102"/>
                  <a:gd name="T9" fmla="*/ 13 h 95"/>
                  <a:gd name="T10" fmla="*/ 80 w 102"/>
                  <a:gd name="T11" fmla="*/ 15 h 95"/>
                  <a:gd name="T12" fmla="*/ 0 w 102"/>
                  <a:gd name="T13" fmla="*/ 87 h 95"/>
                  <a:gd name="T14" fmla="*/ 0 w 102"/>
                  <a:gd name="T15" fmla="*/ 95 h 95"/>
                  <a:gd name="T16" fmla="*/ 102 w 102"/>
                  <a:gd name="T17" fmla="*/ 0 h 95"/>
                  <a:gd name="T18" fmla="*/ 101 w 102"/>
                  <a:gd name="T19" fmla="*/ 0 h 95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02"/>
                  <a:gd name="T31" fmla="*/ 0 h 95"/>
                  <a:gd name="T32" fmla="*/ 102 w 102"/>
                  <a:gd name="T33" fmla="*/ 95 h 95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02" h="95">
                    <a:moveTo>
                      <a:pt x="101" y="0"/>
                    </a:moveTo>
                    <a:lnTo>
                      <a:pt x="101" y="2"/>
                    </a:lnTo>
                    <a:lnTo>
                      <a:pt x="94" y="4"/>
                    </a:lnTo>
                    <a:lnTo>
                      <a:pt x="94" y="5"/>
                    </a:lnTo>
                    <a:lnTo>
                      <a:pt x="80" y="13"/>
                    </a:lnTo>
                    <a:lnTo>
                      <a:pt x="80" y="15"/>
                    </a:lnTo>
                    <a:lnTo>
                      <a:pt x="0" y="87"/>
                    </a:lnTo>
                    <a:lnTo>
                      <a:pt x="0" y="95"/>
                    </a:lnTo>
                    <a:lnTo>
                      <a:pt x="102" y="0"/>
                    </a:lnTo>
                    <a:lnTo>
                      <a:pt x="101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197" name="Freeform 1197"/>
              <p:cNvSpPr>
                <a:spLocks/>
              </p:cNvSpPr>
              <p:nvPr/>
            </p:nvSpPr>
            <p:spPr bwMode="auto">
              <a:xfrm>
                <a:off x="2635" y="1614"/>
                <a:ext cx="203" cy="190"/>
              </a:xfrm>
              <a:custGeom>
                <a:avLst/>
                <a:gdLst>
                  <a:gd name="T0" fmla="*/ 198 w 203"/>
                  <a:gd name="T1" fmla="*/ 0 h 190"/>
                  <a:gd name="T2" fmla="*/ 198 w 203"/>
                  <a:gd name="T3" fmla="*/ 1 h 190"/>
                  <a:gd name="T4" fmla="*/ 0 w 203"/>
                  <a:gd name="T5" fmla="*/ 183 h 190"/>
                  <a:gd name="T6" fmla="*/ 0 w 203"/>
                  <a:gd name="T7" fmla="*/ 190 h 190"/>
                  <a:gd name="T8" fmla="*/ 203 w 203"/>
                  <a:gd name="T9" fmla="*/ 4 h 190"/>
                  <a:gd name="T10" fmla="*/ 203 w 203"/>
                  <a:gd name="T11" fmla="*/ 1 h 190"/>
                  <a:gd name="T12" fmla="*/ 200 w 203"/>
                  <a:gd name="T13" fmla="*/ 1 h 190"/>
                  <a:gd name="T14" fmla="*/ 200 w 203"/>
                  <a:gd name="T15" fmla="*/ 0 h 190"/>
                  <a:gd name="T16" fmla="*/ 198 w 203"/>
                  <a:gd name="T17" fmla="*/ 0 h 19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03"/>
                  <a:gd name="T28" fmla="*/ 0 h 190"/>
                  <a:gd name="T29" fmla="*/ 203 w 203"/>
                  <a:gd name="T30" fmla="*/ 190 h 19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03" h="190">
                    <a:moveTo>
                      <a:pt x="198" y="0"/>
                    </a:moveTo>
                    <a:lnTo>
                      <a:pt x="198" y="1"/>
                    </a:lnTo>
                    <a:lnTo>
                      <a:pt x="0" y="183"/>
                    </a:lnTo>
                    <a:lnTo>
                      <a:pt x="0" y="190"/>
                    </a:lnTo>
                    <a:lnTo>
                      <a:pt x="203" y="4"/>
                    </a:lnTo>
                    <a:lnTo>
                      <a:pt x="203" y="1"/>
                    </a:lnTo>
                    <a:lnTo>
                      <a:pt x="200" y="1"/>
                    </a:lnTo>
                    <a:lnTo>
                      <a:pt x="200" y="0"/>
                    </a:lnTo>
                    <a:lnTo>
                      <a:pt x="198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198" name="Freeform 1198"/>
              <p:cNvSpPr>
                <a:spLocks/>
              </p:cNvSpPr>
              <p:nvPr/>
            </p:nvSpPr>
            <p:spPr bwMode="auto">
              <a:xfrm>
                <a:off x="2635" y="1631"/>
                <a:ext cx="236" cy="219"/>
              </a:xfrm>
              <a:custGeom>
                <a:avLst/>
                <a:gdLst>
                  <a:gd name="T0" fmla="*/ 229 w 236"/>
                  <a:gd name="T1" fmla="*/ 0 h 219"/>
                  <a:gd name="T2" fmla="*/ 229 w 236"/>
                  <a:gd name="T3" fmla="*/ 1 h 219"/>
                  <a:gd name="T4" fmla="*/ 0 w 236"/>
                  <a:gd name="T5" fmla="*/ 211 h 219"/>
                  <a:gd name="T6" fmla="*/ 0 w 236"/>
                  <a:gd name="T7" fmla="*/ 219 h 219"/>
                  <a:gd name="T8" fmla="*/ 236 w 236"/>
                  <a:gd name="T9" fmla="*/ 1 h 219"/>
                  <a:gd name="T10" fmla="*/ 232 w 236"/>
                  <a:gd name="T11" fmla="*/ 1 h 219"/>
                  <a:gd name="T12" fmla="*/ 232 w 236"/>
                  <a:gd name="T13" fmla="*/ 0 h 219"/>
                  <a:gd name="T14" fmla="*/ 229 w 236"/>
                  <a:gd name="T15" fmla="*/ 0 h 219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36"/>
                  <a:gd name="T25" fmla="*/ 0 h 219"/>
                  <a:gd name="T26" fmla="*/ 236 w 236"/>
                  <a:gd name="T27" fmla="*/ 219 h 219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36" h="219">
                    <a:moveTo>
                      <a:pt x="229" y="0"/>
                    </a:moveTo>
                    <a:lnTo>
                      <a:pt x="229" y="1"/>
                    </a:lnTo>
                    <a:lnTo>
                      <a:pt x="0" y="211"/>
                    </a:lnTo>
                    <a:lnTo>
                      <a:pt x="0" y="219"/>
                    </a:lnTo>
                    <a:lnTo>
                      <a:pt x="236" y="1"/>
                    </a:lnTo>
                    <a:lnTo>
                      <a:pt x="232" y="1"/>
                    </a:lnTo>
                    <a:lnTo>
                      <a:pt x="232" y="0"/>
                    </a:lnTo>
                    <a:lnTo>
                      <a:pt x="229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199" name="Freeform 1199"/>
              <p:cNvSpPr>
                <a:spLocks/>
              </p:cNvSpPr>
              <p:nvPr/>
            </p:nvSpPr>
            <p:spPr bwMode="auto">
              <a:xfrm>
                <a:off x="2635" y="1648"/>
                <a:ext cx="268" cy="249"/>
              </a:xfrm>
              <a:custGeom>
                <a:avLst/>
                <a:gdLst>
                  <a:gd name="T0" fmla="*/ 261 w 268"/>
                  <a:gd name="T1" fmla="*/ 0 h 249"/>
                  <a:gd name="T2" fmla="*/ 261 w 268"/>
                  <a:gd name="T3" fmla="*/ 2 h 249"/>
                  <a:gd name="T4" fmla="*/ 0 w 268"/>
                  <a:gd name="T5" fmla="*/ 242 h 249"/>
                  <a:gd name="T6" fmla="*/ 0 w 268"/>
                  <a:gd name="T7" fmla="*/ 249 h 249"/>
                  <a:gd name="T8" fmla="*/ 268 w 268"/>
                  <a:gd name="T9" fmla="*/ 2 h 249"/>
                  <a:gd name="T10" fmla="*/ 265 w 268"/>
                  <a:gd name="T11" fmla="*/ 2 h 249"/>
                  <a:gd name="T12" fmla="*/ 265 w 268"/>
                  <a:gd name="T13" fmla="*/ 0 h 249"/>
                  <a:gd name="T14" fmla="*/ 261 w 268"/>
                  <a:gd name="T15" fmla="*/ 0 h 249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68"/>
                  <a:gd name="T25" fmla="*/ 0 h 249"/>
                  <a:gd name="T26" fmla="*/ 268 w 268"/>
                  <a:gd name="T27" fmla="*/ 249 h 249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68" h="249">
                    <a:moveTo>
                      <a:pt x="261" y="0"/>
                    </a:moveTo>
                    <a:lnTo>
                      <a:pt x="261" y="2"/>
                    </a:lnTo>
                    <a:lnTo>
                      <a:pt x="0" y="242"/>
                    </a:lnTo>
                    <a:lnTo>
                      <a:pt x="0" y="249"/>
                    </a:lnTo>
                    <a:lnTo>
                      <a:pt x="268" y="2"/>
                    </a:lnTo>
                    <a:lnTo>
                      <a:pt x="265" y="2"/>
                    </a:lnTo>
                    <a:lnTo>
                      <a:pt x="265" y="0"/>
                    </a:lnTo>
                    <a:lnTo>
                      <a:pt x="261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200" name="Freeform 1200"/>
              <p:cNvSpPr>
                <a:spLocks/>
              </p:cNvSpPr>
              <p:nvPr/>
            </p:nvSpPr>
            <p:spPr bwMode="auto">
              <a:xfrm>
                <a:off x="2643" y="1666"/>
                <a:ext cx="291" cy="266"/>
              </a:xfrm>
              <a:custGeom>
                <a:avLst/>
                <a:gdLst>
                  <a:gd name="T0" fmla="*/ 284 w 291"/>
                  <a:gd name="T1" fmla="*/ 0 h 266"/>
                  <a:gd name="T2" fmla="*/ 284 w 291"/>
                  <a:gd name="T3" fmla="*/ 1 h 266"/>
                  <a:gd name="T4" fmla="*/ 0 w 291"/>
                  <a:gd name="T5" fmla="*/ 261 h 266"/>
                  <a:gd name="T6" fmla="*/ 0 w 291"/>
                  <a:gd name="T7" fmla="*/ 265 h 266"/>
                  <a:gd name="T8" fmla="*/ 5 w 291"/>
                  <a:gd name="T9" fmla="*/ 266 h 266"/>
                  <a:gd name="T10" fmla="*/ 5 w 291"/>
                  <a:gd name="T11" fmla="*/ 265 h 266"/>
                  <a:gd name="T12" fmla="*/ 291 w 291"/>
                  <a:gd name="T13" fmla="*/ 3 h 266"/>
                  <a:gd name="T14" fmla="*/ 289 w 291"/>
                  <a:gd name="T15" fmla="*/ 0 h 266"/>
                  <a:gd name="T16" fmla="*/ 284 w 291"/>
                  <a:gd name="T17" fmla="*/ 0 h 26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1"/>
                  <a:gd name="T28" fmla="*/ 0 h 266"/>
                  <a:gd name="T29" fmla="*/ 291 w 291"/>
                  <a:gd name="T30" fmla="*/ 266 h 26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1" h="266">
                    <a:moveTo>
                      <a:pt x="284" y="0"/>
                    </a:moveTo>
                    <a:lnTo>
                      <a:pt x="284" y="1"/>
                    </a:lnTo>
                    <a:lnTo>
                      <a:pt x="0" y="261"/>
                    </a:lnTo>
                    <a:lnTo>
                      <a:pt x="0" y="265"/>
                    </a:lnTo>
                    <a:lnTo>
                      <a:pt x="5" y="266"/>
                    </a:lnTo>
                    <a:lnTo>
                      <a:pt x="5" y="265"/>
                    </a:lnTo>
                    <a:lnTo>
                      <a:pt x="291" y="3"/>
                    </a:lnTo>
                    <a:lnTo>
                      <a:pt x="289" y="0"/>
                    </a:lnTo>
                    <a:lnTo>
                      <a:pt x="284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201" name="Freeform 1201"/>
              <p:cNvSpPr>
                <a:spLocks/>
              </p:cNvSpPr>
              <p:nvPr/>
            </p:nvSpPr>
            <p:spPr bwMode="auto">
              <a:xfrm>
                <a:off x="2674" y="1683"/>
                <a:ext cx="292" cy="267"/>
              </a:xfrm>
              <a:custGeom>
                <a:avLst/>
                <a:gdLst>
                  <a:gd name="T0" fmla="*/ 285 w 292"/>
                  <a:gd name="T1" fmla="*/ 0 h 267"/>
                  <a:gd name="T2" fmla="*/ 285 w 292"/>
                  <a:gd name="T3" fmla="*/ 2 h 267"/>
                  <a:gd name="T4" fmla="*/ 0 w 292"/>
                  <a:gd name="T5" fmla="*/ 265 h 267"/>
                  <a:gd name="T6" fmla="*/ 3 w 292"/>
                  <a:gd name="T7" fmla="*/ 265 h 267"/>
                  <a:gd name="T8" fmla="*/ 3 w 292"/>
                  <a:gd name="T9" fmla="*/ 267 h 267"/>
                  <a:gd name="T10" fmla="*/ 7 w 292"/>
                  <a:gd name="T11" fmla="*/ 267 h 267"/>
                  <a:gd name="T12" fmla="*/ 7 w 292"/>
                  <a:gd name="T13" fmla="*/ 265 h 267"/>
                  <a:gd name="T14" fmla="*/ 292 w 292"/>
                  <a:gd name="T15" fmla="*/ 3 h 267"/>
                  <a:gd name="T16" fmla="*/ 291 w 292"/>
                  <a:gd name="T17" fmla="*/ 0 h 267"/>
                  <a:gd name="T18" fmla="*/ 285 w 292"/>
                  <a:gd name="T19" fmla="*/ 0 h 267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92"/>
                  <a:gd name="T31" fmla="*/ 0 h 267"/>
                  <a:gd name="T32" fmla="*/ 292 w 292"/>
                  <a:gd name="T33" fmla="*/ 267 h 267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92" h="267">
                    <a:moveTo>
                      <a:pt x="285" y="0"/>
                    </a:moveTo>
                    <a:lnTo>
                      <a:pt x="285" y="2"/>
                    </a:lnTo>
                    <a:lnTo>
                      <a:pt x="0" y="265"/>
                    </a:lnTo>
                    <a:lnTo>
                      <a:pt x="3" y="265"/>
                    </a:lnTo>
                    <a:lnTo>
                      <a:pt x="3" y="267"/>
                    </a:lnTo>
                    <a:lnTo>
                      <a:pt x="7" y="267"/>
                    </a:lnTo>
                    <a:lnTo>
                      <a:pt x="7" y="265"/>
                    </a:lnTo>
                    <a:lnTo>
                      <a:pt x="292" y="3"/>
                    </a:lnTo>
                    <a:lnTo>
                      <a:pt x="291" y="0"/>
                    </a:lnTo>
                    <a:lnTo>
                      <a:pt x="285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202" name="Freeform 1202"/>
              <p:cNvSpPr>
                <a:spLocks/>
              </p:cNvSpPr>
              <p:nvPr/>
            </p:nvSpPr>
            <p:spPr bwMode="auto">
              <a:xfrm>
                <a:off x="2706" y="1700"/>
                <a:ext cx="293" cy="267"/>
              </a:xfrm>
              <a:custGeom>
                <a:avLst/>
                <a:gdLst>
                  <a:gd name="T0" fmla="*/ 286 w 293"/>
                  <a:gd name="T1" fmla="*/ 0 h 267"/>
                  <a:gd name="T2" fmla="*/ 286 w 293"/>
                  <a:gd name="T3" fmla="*/ 2 h 267"/>
                  <a:gd name="T4" fmla="*/ 0 w 293"/>
                  <a:gd name="T5" fmla="*/ 264 h 267"/>
                  <a:gd name="T6" fmla="*/ 2 w 293"/>
                  <a:gd name="T7" fmla="*/ 267 h 267"/>
                  <a:gd name="T8" fmla="*/ 7 w 293"/>
                  <a:gd name="T9" fmla="*/ 267 h 267"/>
                  <a:gd name="T10" fmla="*/ 7 w 293"/>
                  <a:gd name="T11" fmla="*/ 265 h 267"/>
                  <a:gd name="T12" fmla="*/ 293 w 293"/>
                  <a:gd name="T13" fmla="*/ 3 h 267"/>
                  <a:gd name="T14" fmla="*/ 291 w 293"/>
                  <a:gd name="T15" fmla="*/ 0 h 267"/>
                  <a:gd name="T16" fmla="*/ 286 w 293"/>
                  <a:gd name="T17" fmla="*/ 0 h 267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3"/>
                  <a:gd name="T28" fmla="*/ 0 h 267"/>
                  <a:gd name="T29" fmla="*/ 293 w 293"/>
                  <a:gd name="T30" fmla="*/ 267 h 267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3" h="267">
                    <a:moveTo>
                      <a:pt x="286" y="0"/>
                    </a:moveTo>
                    <a:lnTo>
                      <a:pt x="286" y="2"/>
                    </a:lnTo>
                    <a:lnTo>
                      <a:pt x="0" y="264"/>
                    </a:lnTo>
                    <a:lnTo>
                      <a:pt x="2" y="267"/>
                    </a:lnTo>
                    <a:lnTo>
                      <a:pt x="7" y="267"/>
                    </a:lnTo>
                    <a:lnTo>
                      <a:pt x="7" y="265"/>
                    </a:lnTo>
                    <a:lnTo>
                      <a:pt x="293" y="3"/>
                    </a:lnTo>
                    <a:lnTo>
                      <a:pt x="291" y="0"/>
                    </a:lnTo>
                    <a:lnTo>
                      <a:pt x="286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203" name="Freeform 1203"/>
              <p:cNvSpPr>
                <a:spLocks/>
              </p:cNvSpPr>
              <p:nvPr/>
            </p:nvSpPr>
            <p:spPr bwMode="auto">
              <a:xfrm>
                <a:off x="2739" y="1716"/>
                <a:ext cx="289" cy="268"/>
              </a:xfrm>
              <a:custGeom>
                <a:avLst/>
                <a:gdLst>
                  <a:gd name="T0" fmla="*/ 287 w 289"/>
                  <a:gd name="T1" fmla="*/ 0 h 268"/>
                  <a:gd name="T2" fmla="*/ 287 w 289"/>
                  <a:gd name="T3" fmla="*/ 2 h 268"/>
                  <a:gd name="T4" fmla="*/ 0 w 289"/>
                  <a:gd name="T5" fmla="*/ 265 h 268"/>
                  <a:gd name="T6" fmla="*/ 2 w 289"/>
                  <a:gd name="T7" fmla="*/ 268 h 268"/>
                  <a:gd name="T8" fmla="*/ 7 w 289"/>
                  <a:gd name="T9" fmla="*/ 268 h 268"/>
                  <a:gd name="T10" fmla="*/ 7 w 289"/>
                  <a:gd name="T11" fmla="*/ 267 h 268"/>
                  <a:gd name="T12" fmla="*/ 289 w 289"/>
                  <a:gd name="T13" fmla="*/ 8 h 268"/>
                  <a:gd name="T14" fmla="*/ 289 w 289"/>
                  <a:gd name="T15" fmla="*/ 0 h 268"/>
                  <a:gd name="T16" fmla="*/ 287 w 289"/>
                  <a:gd name="T17" fmla="*/ 0 h 26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89"/>
                  <a:gd name="T28" fmla="*/ 0 h 268"/>
                  <a:gd name="T29" fmla="*/ 289 w 289"/>
                  <a:gd name="T30" fmla="*/ 268 h 26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89" h="268">
                    <a:moveTo>
                      <a:pt x="287" y="0"/>
                    </a:moveTo>
                    <a:lnTo>
                      <a:pt x="287" y="2"/>
                    </a:lnTo>
                    <a:lnTo>
                      <a:pt x="0" y="265"/>
                    </a:lnTo>
                    <a:lnTo>
                      <a:pt x="2" y="268"/>
                    </a:lnTo>
                    <a:lnTo>
                      <a:pt x="7" y="268"/>
                    </a:lnTo>
                    <a:lnTo>
                      <a:pt x="7" y="267"/>
                    </a:lnTo>
                    <a:lnTo>
                      <a:pt x="289" y="8"/>
                    </a:lnTo>
                    <a:lnTo>
                      <a:pt x="289" y="0"/>
                    </a:lnTo>
                    <a:lnTo>
                      <a:pt x="287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204" name="Freeform 1204"/>
              <p:cNvSpPr>
                <a:spLocks/>
              </p:cNvSpPr>
              <p:nvPr/>
            </p:nvSpPr>
            <p:spPr bwMode="auto">
              <a:xfrm>
                <a:off x="2771" y="1763"/>
                <a:ext cx="257" cy="240"/>
              </a:xfrm>
              <a:custGeom>
                <a:avLst/>
                <a:gdLst>
                  <a:gd name="T0" fmla="*/ 255 w 257"/>
                  <a:gd name="T1" fmla="*/ 0 h 240"/>
                  <a:gd name="T2" fmla="*/ 255 w 257"/>
                  <a:gd name="T3" fmla="*/ 2 h 240"/>
                  <a:gd name="T4" fmla="*/ 0 w 257"/>
                  <a:gd name="T5" fmla="*/ 235 h 240"/>
                  <a:gd name="T6" fmla="*/ 4 w 257"/>
                  <a:gd name="T7" fmla="*/ 240 h 240"/>
                  <a:gd name="T8" fmla="*/ 257 w 257"/>
                  <a:gd name="T9" fmla="*/ 8 h 240"/>
                  <a:gd name="T10" fmla="*/ 257 w 257"/>
                  <a:gd name="T11" fmla="*/ 0 h 240"/>
                  <a:gd name="T12" fmla="*/ 255 w 257"/>
                  <a:gd name="T13" fmla="*/ 0 h 24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57"/>
                  <a:gd name="T22" fmla="*/ 0 h 240"/>
                  <a:gd name="T23" fmla="*/ 257 w 257"/>
                  <a:gd name="T24" fmla="*/ 240 h 240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57" h="240">
                    <a:moveTo>
                      <a:pt x="255" y="0"/>
                    </a:moveTo>
                    <a:lnTo>
                      <a:pt x="255" y="2"/>
                    </a:lnTo>
                    <a:lnTo>
                      <a:pt x="0" y="235"/>
                    </a:lnTo>
                    <a:lnTo>
                      <a:pt x="4" y="240"/>
                    </a:lnTo>
                    <a:lnTo>
                      <a:pt x="257" y="8"/>
                    </a:lnTo>
                    <a:lnTo>
                      <a:pt x="257" y="0"/>
                    </a:lnTo>
                    <a:lnTo>
                      <a:pt x="255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205" name="Freeform 1205"/>
              <p:cNvSpPr>
                <a:spLocks/>
              </p:cNvSpPr>
              <p:nvPr/>
            </p:nvSpPr>
            <p:spPr bwMode="auto">
              <a:xfrm>
                <a:off x="2802" y="1809"/>
                <a:ext cx="226" cy="210"/>
              </a:xfrm>
              <a:custGeom>
                <a:avLst/>
                <a:gdLst>
                  <a:gd name="T0" fmla="*/ 224 w 226"/>
                  <a:gd name="T1" fmla="*/ 0 h 210"/>
                  <a:gd name="T2" fmla="*/ 224 w 226"/>
                  <a:gd name="T3" fmla="*/ 2 h 210"/>
                  <a:gd name="T4" fmla="*/ 0 w 226"/>
                  <a:gd name="T5" fmla="*/ 207 h 210"/>
                  <a:gd name="T6" fmla="*/ 2 w 226"/>
                  <a:gd name="T7" fmla="*/ 210 h 210"/>
                  <a:gd name="T8" fmla="*/ 7 w 226"/>
                  <a:gd name="T9" fmla="*/ 210 h 210"/>
                  <a:gd name="T10" fmla="*/ 7 w 226"/>
                  <a:gd name="T11" fmla="*/ 208 h 210"/>
                  <a:gd name="T12" fmla="*/ 226 w 226"/>
                  <a:gd name="T13" fmla="*/ 8 h 210"/>
                  <a:gd name="T14" fmla="*/ 226 w 226"/>
                  <a:gd name="T15" fmla="*/ 0 h 210"/>
                  <a:gd name="T16" fmla="*/ 224 w 226"/>
                  <a:gd name="T17" fmla="*/ 0 h 21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26"/>
                  <a:gd name="T28" fmla="*/ 0 h 210"/>
                  <a:gd name="T29" fmla="*/ 226 w 226"/>
                  <a:gd name="T30" fmla="*/ 210 h 21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26" h="210">
                    <a:moveTo>
                      <a:pt x="224" y="0"/>
                    </a:moveTo>
                    <a:lnTo>
                      <a:pt x="224" y="2"/>
                    </a:lnTo>
                    <a:lnTo>
                      <a:pt x="0" y="207"/>
                    </a:lnTo>
                    <a:lnTo>
                      <a:pt x="2" y="210"/>
                    </a:lnTo>
                    <a:lnTo>
                      <a:pt x="7" y="210"/>
                    </a:lnTo>
                    <a:lnTo>
                      <a:pt x="7" y="208"/>
                    </a:lnTo>
                    <a:lnTo>
                      <a:pt x="226" y="8"/>
                    </a:lnTo>
                    <a:lnTo>
                      <a:pt x="226" y="0"/>
                    </a:lnTo>
                    <a:lnTo>
                      <a:pt x="224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206" name="Freeform 1206"/>
              <p:cNvSpPr>
                <a:spLocks/>
              </p:cNvSpPr>
              <p:nvPr/>
            </p:nvSpPr>
            <p:spPr bwMode="auto">
              <a:xfrm>
                <a:off x="2847" y="1856"/>
                <a:ext cx="181" cy="168"/>
              </a:xfrm>
              <a:custGeom>
                <a:avLst/>
                <a:gdLst>
                  <a:gd name="T0" fmla="*/ 179 w 181"/>
                  <a:gd name="T1" fmla="*/ 0 h 168"/>
                  <a:gd name="T2" fmla="*/ 179 w 181"/>
                  <a:gd name="T3" fmla="*/ 2 h 168"/>
                  <a:gd name="T4" fmla="*/ 0 w 181"/>
                  <a:gd name="T5" fmla="*/ 168 h 168"/>
                  <a:gd name="T6" fmla="*/ 3 w 181"/>
                  <a:gd name="T7" fmla="*/ 165 h 168"/>
                  <a:gd name="T8" fmla="*/ 10 w 181"/>
                  <a:gd name="T9" fmla="*/ 163 h 168"/>
                  <a:gd name="T10" fmla="*/ 10 w 181"/>
                  <a:gd name="T11" fmla="*/ 161 h 168"/>
                  <a:gd name="T12" fmla="*/ 13 w 181"/>
                  <a:gd name="T13" fmla="*/ 161 h 168"/>
                  <a:gd name="T14" fmla="*/ 13 w 181"/>
                  <a:gd name="T15" fmla="*/ 160 h 168"/>
                  <a:gd name="T16" fmla="*/ 24 w 181"/>
                  <a:gd name="T17" fmla="*/ 153 h 168"/>
                  <a:gd name="T18" fmla="*/ 24 w 181"/>
                  <a:gd name="T19" fmla="*/ 152 h 168"/>
                  <a:gd name="T20" fmla="*/ 181 w 181"/>
                  <a:gd name="T21" fmla="*/ 8 h 168"/>
                  <a:gd name="T22" fmla="*/ 181 w 181"/>
                  <a:gd name="T23" fmla="*/ 0 h 168"/>
                  <a:gd name="T24" fmla="*/ 179 w 181"/>
                  <a:gd name="T25" fmla="*/ 0 h 168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181"/>
                  <a:gd name="T40" fmla="*/ 0 h 168"/>
                  <a:gd name="T41" fmla="*/ 181 w 181"/>
                  <a:gd name="T42" fmla="*/ 168 h 168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181" h="168">
                    <a:moveTo>
                      <a:pt x="179" y="0"/>
                    </a:moveTo>
                    <a:lnTo>
                      <a:pt x="179" y="2"/>
                    </a:lnTo>
                    <a:lnTo>
                      <a:pt x="0" y="168"/>
                    </a:lnTo>
                    <a:lnTo>
                      <a:pt x="3" y="165"/>
                    </a:lnTo>
                    <a:lnTo>
                      <a:pt x="10" y="163"/>
                    </a:lnTo>
                    <a:lnTo>
                      <a:pt x="10" y="161"/>
                    </a:lnTo>
                    <a:lnTo>
                      <a:pt x="13" y="161"/>
                    </a:lnTo>
                    <a:lnTo>
                      <a:pt x="13" y="160"/>
                    </a:lnTo>
                    <a:lnTo>
                      <a:pt x="24" y="153"/>
                    </a:lnTo>
                    <a:lnTo>
                      <a:pt x="24" y="152"/>
                    </a:lnTo>
                    <a:lnTo>
                      <a:pt x="181" y="8"/>
                    </a:lnTo>
                    <a:lnTo>
                      <a:pt x="181" y="0"/>
                    </a:lnTo>
                    <a:lnTo>
                      <a:pt x="179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207" name="Freeform 1207"/>
              <p:cNvSpPr>
                <a:spLocks/>
              </p:cNvSpPr>
              <p:nvPr/>
            </p:nvSpPr>
            <p:spPr bwMode="auto">
              <a:xfrm>
                <a:off x="2966" y="1902"/>
                <a:ext cx="62" cy="57"/>
              </a:xfrm>
              <a:custGeom>
                <a:avLst/>
                <a:gdLst>
                  <a:gd name="T0" fmla="*/ 60 w 62"/>
                  <a:gd name="T1" fmla="*/ 0 h 57"/>
                  <a:gd name="T2" fmla="*/ 60 w 62"/>
                  <a:gd name="T3" fmla="*/ 2 h 57"/>
                  <a:gd name="T4" fmla="*/ 0 w 62"/>
                  <a:gd name="T5" fmla="*/ 57 h 57"/>
                  <a:gd name="T6" fmla="*/ 4 w 62"/>
                  <a:gd name="T7" fmla="*/ 54 h 57"/>
                  <a:gd name="T8" fmla="*/ 10 w 62"/>
                  <a:gd name="T9" fmla="*/ 52 h 57"/>
                  <a:gd name="T10" fmla="*/ 10 w 62"/>
                  <a:gd name="T11" fmla="*/ 51 h 57"/>
                  <a:gd name="T12" fmla="*/ 24 w 62"/>
                  <a:gd name="T13" fmla="*/ 43 h 57"/>
                  <a:gd name="T14" fmla="*/ 24 w 62"/>
                  <a:gd name="T15" fmla="*/ 41 h 57"/>
                  <a:gd name="T16" fmla="*/ 62 w 62"/>
                  <a:gd name="T17" fmla="*/ 8 h 57"/>
                  <a:gd name="T18" fmla="*/ 62 w 62"/>
                  <a:gd name="T19" fmla="*/ 0 h 57"/>
                  <a:gd name="T20" fmla="*/ 60 w 62"/>
                  <a:gd name="T21" fmla="*/ 0 h 5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62"/>
                  <a:gd name="T34" fmla="*/ 0 h 57"/>
                  <a:gd name="T35" fmla="*/ 62 w 62"/>
                  <a:gd name="T36" fmla="*/ 57 h 5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62" h="57">
                    <a:moveTo>
                      <a:pt x="60" y="0"/>
                    </a:moveTo>
                    <a:lnTo>
                      <a:pt x="60" y="2"/>
                    </a:lnTo>
                    <a:lnTo>
                      <a:pt x="0" y="57"/>
                    </a:lnTo>
                    <a:lnTo>
                      <a:pt x="4" y="54"/>
                    </a:lnTo>
                    <a:lnTo>
                      <a:pt x="10" y="52"/>
                    </a:lnTo>
                    <a:lnTo>
                      <a:pt x="10" y="51"/>
                    </a:lnTo>
                    <a:lnTo>
                      <a:pt x="24" y="43"/>
                    </a:lnTo>
                    <a:lnTo>
                      <a:pt x="24" y="41"/>
                    </a:lnTo>
                    <a:lnTo>
                      <a:pt x="62" y="8"/>
                    </a:lnTo>
                    <a:lnTo>
                      <a:pt x="62" y="0"/>
                    </a:lnTo>
                    <a:lnTo>
                      <a:pt x="6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208" name="Freeform 1208"/>
              <p:cNvSpPr>
                <a:spLocks/>
              </p:cNvSpPr>
              <p:nvPr/>
            </p:nvSpPr>
            <p:spPr bwMode="auto">
              <a:xfrm>
                <a:off x="2925" y="1662"/>
                <a:ext cx="103" cy="95"/>
              </a:xfrm>
              <a:custGeom>
                <a:avLst/>
                <a:gdLst>
                  <a:gd name="T0" fmla="*/ 0 w 103"/>
                  <a:gd name="T1" fmla="*/ 0 h 95"/>
                  <a:gd name="T2" fmla="*/ 103 w 103"/>
                  <a:gd name="T3" fmla="*/ 95 h 95"/>
                  <a:gd name="T4" fmla="*/ 103 w 103"/>
                  <a:gd name="T5" fmla="*/ 87 h 95"/>
                  <a:gd name="T6" fmla="*/ 101 w 103"/>
                  <a:gd name="T7" fmla="*/ 87 h 95"/>
                  <a:gd name="T8" fmla="*/ 19 w 103"/>
                  <a:gd name="T9" fmla="*/ 10 h 95"/>
                  <a:gd name="T10" fmla="*/ 16 w 103"/>
                  <a:gd name="T11" fmla="*/ 10 h 95"/>
                  <a:gd name="T12" fmla="*/ 14 w 103"/>
                  <a:gd name="T13" fmla="*/ 7 h 95"/>
                  <a:gd name="T14" fmla="*/ 10 w 103"/>
                  <a:gd name="T15" fmla="*/ 7 h 95"/>
                  <a:gd name="T16" fmla="*/ 10 w 103"/>
                  <a:gd name="T17" fmla="*/ 5 h 95"/>
                  <a:gd name="T18" fmla="*/ 7 w 103"/>
                  <a:gd name="T19" fmla="*/ 5 h 95"/>
                  <a:gd name="T20" fmla="*/ 7 w 103"/>
                  <a:gd name="T21" fmla="*/ 4 h 95"/>
                  <a:gd name="T22" fmla="*/ 4 w 103"/>
                  <a:gd name="T23" fmla="*/ 4 h 95"/>
                  <a:gd name="T24" fmla="*/ 2 w 103"/>
                  <a:gd name="T25" fmla="*/ 0 h 95"/>
                  <a:gd name="T26" fmla="*/ 0 w 103"/>
                  <a:gd name="T27" fmla="*/ 0 h 95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103"/>
                  <a:gd name="T43" fmla="*/ 0 h 95"/>
                  <a:gd name="T44" fmla="*/ 103 w 103"/>
                  <a:gd name="T45" fmla="*/ 95 h 95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103" h="95">
                    <a:moveTo>
                      <a:pt x="0" y="0"/>
                    </a:moveTo>
                    <a:lnTo>
                      <a:pt x="103" y="95"/>
                    </a:lnTo>
                    <a:lnTo>
                      <a:pt x="103" y="87"/>
                    </a:lnTo>
                    <a:lnTo>
                      <a:pt x="101" y="87"/>
                    </a:lnTo>
                    <a:lnTo>
                      <a:pt x="19" y="10"/>
                    </a:lnTo>
                    <a:lnTo>
                      <a:pt x="16" y="10"/>
                    </a:lnTo>
                    <a:lnTo>
                      <a:pt x="14" y="7"/>
                    </a:lnTo>
                    <a:lnTo>
                      <a:pt x="10" y="7"/>
                    </a:lnTo>
                    <a:lnTo>
                      <a:pt x="10" y="5"/>
                    </a:lnTo>
                    <a:lnTo>
                      <a:pt x="7" y="5"/>
                    </a:lnTo>
                    <a:lnTo>
                      <a:pt x="7" y="4"/>
                    </a:lnTo>
                    <a:lnTo>
                      <a:pt x="4" y="4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209" name="Freeform 1209"/>
              <p:cNvSpPr>
                <a:spLocks/>
              </p:cNvSpPr>
              <p:nvPr/>
            </p:nvSpPr>
            <p:spPr bwMode="auto">
              <a:xfrm>
                <a:off x="2823" y="1614"/>
                <a:ext cx="205" cy="190"/>
              </a:xfrm>
              <a:custGeom>
                <a:avLst/>
                <a:gdLst>
                  <a:gd name="T0" fmla="*/ 3 w 205"/>
                  <a:gd name="T1" fmla="*/ 0 h 190"/>
                  <a:gd name="T2" fmla="*/ 3 w 205"/>
                  <a:gd name="T3" fmla="*/ 1 h 190"/>
                  <a:gd name="T4" fmla="*/ 0 w 205"/>
                  <a:gd name="T5" fmla="*/ 1 h 190"/>
                  <a:gd name="T6" fmla="*/ 205 w 205"/>
                  <a:gd name="T7" fmla="*/ 190 h 190"/>
                  <a:gd name="T8" fmla="*/ 205 w 205"/>
                  <a:gd name="T9" fmla="*/ 183 h 190"/>
                  <a:gd name="T10" fmla="*/ 203 w 205"/>
                  <a:gd name="T11" fmla="*/ 183 h 190"/>
                  <a:gd name="T12" fmla="*/ 7 w 205"/>
                  <a:gd name="T13" fmla="*/ 0 h 190"/>
                  <a:gd name="T14" fmla="*/ 3 w 205"/>
                  <a:gd name="T15" fmla="*/ 0 h 19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05"/>
                  <a:gd name="T25" fmla="*/ 0 h 190"/>
                  <a:gd name="T26" fmla="*/ 205 w 205"/>
                  <a:gd name="T27" fmla="*/ 190 h 19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05" h="190">
                    <a:moveTo>
                      <a:pt x="3" y="0"/>
                    </a:moveTo>
                    <a:lnTo>
                      <a:pt x="3" y="1"/>
                    </a:lnTo>
                    <a:lnTo>
                      <a:pt x="0" y="1"/>
                    </a:lnTo>
                    <a:lnTo>
                      <a:pt x="205" y="190"/>
                    </a:lnTo>
                    <a:lnTo>
                      <a:pt x="205" y="183"/>
                    </a:lnTo>
                    <a:lnTo>
                      <a:pt x="203" y="183"/>
                    </a:lnTo>
                    <a:lnTo>
                      <a:pt x="7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210" name="Freeform 1210"/>
              <p:cNvSpPr>
                <a:spLocks/>
              </p:cNvSpPr>
              <p:nvPr/>
            </p:nvSpPr>
            <p:spPr bwMode="auto">
              <a:xfrm>
                <a:off x="2792" y="1631"/>
                <a:ext cx="236" cy="219"/>
              </a:xfrm>
              <a:custGeom>
                <a:avLst/>
                <a:gdLst>
                  <a:gd name="T0" fmla="*/ 2 w 236"/>
                  <a:gd name="T1" fmla="*/ 0 h 219"/>
                  <a:gd name="T2" fmla="*/ 2 w 236"/>
                  <a:gd name="T3" fmla="*/ 1 h 219"/>
                  <a:gd name="T4" fmla="*/ 0 w 236"/>
                  <a:gd name="T5" fmla="*/ 1 h 219"/>
                  <a:gd name="T6" fmla="*/ 236 w 236"/>
                  <a:gd name="T7" fmla="*/ 219 h 219"/>
                  <a:gd name="T8" fmla="*/ 236 w 236"/>
                  <a:gd name="T9" fmla="*/ 211 h 219"/>
                  <a:gd name="T10" fmla="*/ 234 w 236"/>
                  <a:gd name="T11" fmla="*/ 211 h 219"/>
                  <a:gd name="T12" fmla="*/ 7 w 236"/>
                  <a:gd name="T13" fmla="*/ 0 h 219"/>
                  <a:gd name="T14" fmla="*/ 2 w 236"/>
                  <a:gd name="T15" fmla="*/ 0 h 219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36"/>
                  <a:gd name="T25" fmla="*/ 0 h 219"/>
                  <a:gd name="T26" fmla="*/ 236 w 236"/>
                  <a:gd name="T27" fmla="*/ 219 h 219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36" h="219">
                    <a:moveTo>
                      <a:pt x="2" y="0"/>
                    </a:moveTo>
                    <a:lnTo>
                      <a:pt x="2" y="1"/>
                    </a:lnTo>
                    <a:lnTo>
                      <a:pt x="0" y="1"/>
                    </a:lnTo>
                    <a:lnTo>
                      <a:pt x="236" y="219"/>
                    </a:lnTo>
                    <a:lnTo>
                      <a:pt x="236" y="211"/>
                    </a:lnTo>
                    <a:lnTo>
                      <a:pt x="234" y="211"/>
                    </a:lnTo>
                    <a:lnTo>
                      <a:pt x="7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211" name="Freeform 1211"/>
              <p:cNvSpPr>
                <a:spLocks/>
              </p:cNvSpPr>
              <p:nvPr/>
            </p:nvSpPr>
            <p:spPr bwMode="auto">
              <a:xfrm>
                <a:off x="2759" y="1648"/>
                <a:ext cx="269" cy="249"/>
              </a:xfrm>
              <a:custGeom>
                <a:avLst/>
                <a:gdLst>
                  <a:gd name="T0" fmla="*/ 2 w 269"/>
                  <a:gd name="T1" fmla="*/ 0 h 249"/>
                  <a:gd name="T2" fmla="*/ 2 w 269"/>
                  <a:gd name="T3" fmla="*/ 2 h 249"/>
                  <a:gd name="T4" fmla="*/ 0 w 269"/>
                  <a:gd name="T5" fmla="*/ 2 h 249"/>
                  <a:gd name="T6" fmla="*/ 269 w 269"/>
                  <a:gd name="T7" fmla="*/ 249 h 249"/>
                  <a:gd name="T8" fmla="*/ 269 w 269"/>
                  <a:gd name="T9" fmla="*/ 242 h 249"/>
                  <a:gd name="T10" fmla="*/ 267 w 269"/>
                  <a:gd name="T11" fmla="*/ 242 h 249"/>
                  <a:gd name="T12" fmla="*/ 7 w 269"/>
                  <a:gd name="T13" fmla="*/ 0 h 249"/>
                  <a:gd name="T14" fmla="*/ 2 w 269"/>
                  <a:gd name="T15" fmla="*/ 0 h 249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69"/>
                  <a:gd name="T25" fmla="*/ 0 h 249"/>
                  <a:gd name="T26" fmla="*/ 269 w 269"/>
                  <a:gd name="T27" fmla="*/ 249 h 249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69" h="249">
                    <a:moveTo>
                      <a:pt x="2" y="0"/>
                    </a:moveTo>
                    <a:lnTo>
                      <a:pt x="2" y="2"/>
                    </a:lnTo>
                    <a:lnTo>
                      <a:pt x="0" y="2"/>
                    </a:lnTo>
                    <a:lnTo>
                      <a:pt x="269" y="249"/>
                    </a:lnTo>
                    <a:lnTo>
                      <a:pt x="269" y="242"/>
                    </a:lnTo>
                    <a:lnTo>
                      <a:pt x="267" y="242"/>
                    </a:lnTo>
                    <a:lnTo>
                      <a:pt x="7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212" name="Freeform 1212"/>
              <p:cNvSpPr>
                <a:spLocks/>
              </p:cNvSpPr>
              <p:nvPr/>
            </p:nvSpPr>
            <p:spPr bwMode="auto">
              <a:xfrm>
                <a:off x="2727" y="1666"/>
                <a:ext cx="292" cy="266"/>
              </a:xfrm>
              <a:custGeom>
                <a:avLst/>
                <a:gdLst>
                  <a:gd name="T0" fmla="*/ 2 w 292"/>
                  <a:gd name="T1" fmla="*/ 0 h 266"/>
                  <a:gd name="T2" fmla="*/ 2 w 292"/>
                  <a:gd name="T3" fmla="*/ 1 h 266"/>
                  <a:gd name="T4" fmla="*/ 0 w 292"/>
                  <a:gd name="T5" fmla="*/ 1 h 266"/>
                  <a:gd name="T6" fmla="*/ 285 w 292"/>
                  <a:gd name="T7" fmla="*/ 266 h 266"/>
                  <a:gd name="T8" fmla="*/ 290 w 292"/>
                  <a:gd name="T9" fmla="*/ 266 h 266"/>
                  <a:gd name="T10" fmla="*/ 290 w 292"/>
                  <a:gd name="T11" fmla="*/ 265 h 266"/>
                  <a:gd name="T12" fmla="*/ 292 w 292"/>
                  <a:gd name="T13" fmla="*/ 265 h 266"/>
                  <a:gd name="T14" fmla="*/ 7 w 292"/>
                  <a:gd name="T15" fmla="*/ 0 h 266"/>
                  <a:gd name="T16" fmla="*/ 2 w 292"/>
                  <a:gd name="T17" fmla="*/ 0 h 26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2"/>
                  <a:gd name="T28" fmla="*/ 0 h 266"/>
                  <a:gd name="T29" fmla="*/ 292 w 292"/>
                  <a:gd name="T30" fmla="*/ 266 h 26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2" h="266">
                    <a:moveTo>
                      <a:pt x="2" y="0"/>
                    </a:moveTo>
                    <a:lnTo>
                      <a:pt x="2" y="1"/>
                    </a:lnTo>
                    <a:lnTo>
                      <a:pt x="0" y="1"/>
                    </a:lnTo>
                    <a:lnTo>
                      <a:pt x="285" y="266"/>
                    </a:lnTo>
                    <a:lnTo>
                      <a:pt x="290" y="266"/>
                    </a:lnTo>
                    <a:lnTo>
                      <a:pt x="290" y="265"/>
                    </a:lnTo>
                    <a:lnTo>
                      <a:pt x="292" y="265"/>
                    </a:lnTo>
                    <a:lnTo>
                      <a:pt x="7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213" name="Freeform 1213"/>
              <p:cNvSpPr>
                <a:spLocks/>
              </p:cNvSpPr>
              <p:nvPr/>
            </p:nvSpPr>
            <p:spPr bwMode="auto">
              <a:xfrm>
                <a:off x="2696" y="1681"/>
                <a:ext cx="292" cy="269"/>
              </a:xfrm>
              <a:custGeom>
                <a:avLst/>
                <a:gdLst>
                  <a:gd name="T0" fmla="*/ 4 w 292"/>
                  <a:gd name="T1" fmla="*/ 0 h 269"/>
                  <a:gd name="T2" fmla="*/ 4 w 292"/>
                  <a:gd name="T3" fmla="*/ 2 h 269"/>
                  <a:gd name="T4" fmla="*/ 0 w 292"/>
                  <a:gd name="T5" fmla="*/ 4 h 269"/>
                  <a:gd name="T6" fmla="*/ 286 w 292"/>
                  <a:gd name="T7" fmla="*/ 269 h 269"/>
                  <a:gd name="T8" fmla="*/ 292 w 292"/>
                  <a:gd name="T9" fmla="*/ 267 h 269"/>
                  <a:gd name="T10" fmla="*/ 5 w 292"/>
                  <a:gd name="T11" fmla="*/ 0 h 269"/>
                  <a:gd name="T12" fmla="*/ 4 w 292"/>
                  <a:gd name="T13" fmla="*/ 0 h 26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92"/>
                  <a:gd name="T22" fmla="*/ 0 h 269"/>
                  <a:gd name="T23" fmla="*/ 292 w 292"/>
                  <a:gd name="T24" fmla="*/ 269 h 269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92" h="269">
                    <a:moveTo>
                      <a:pt x="4" y="0"/>
                    </a:moveTo>
                    <a:lnTo>
                      <a:pt x="4" y="2"/>
                    </a:lnTo>
                    <a:lnTo>
                      <a:pt x="0" y="4"/>
                    </a:lnTo>
                    <a:lnTo>
                      <a:pt x="286" y="269"/>
                    </a:lnTo>
                    <a:lnTo>
                      <a:pt x="292" y="267"/>
                    </a:lnTo>
                    <a:lnTo>
                      <a:pt x="5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214" name="Freeform 1214"/>
              <p:cNvSpPr>
                <a:spLocks/>
              </p:cNvSpPr>
              <p:nvPr/>
            </p:nvSpPr>
            <p:spPr bwMode="auto">
              <a:xfrm>
                <a:off x="2664" y="1699"/>
                <a:ext cx="292" cy="268"/>
              </a:xfrm>
              <a:custGeom>
                <a:avLst/>
                <a:gdLst>
                  <a:gd name="T0" fmla="*/ 3 w 292"/>
                  <a:gd name="T1" fmla="*/ 0 h 268"/>
                  <a:gd name="T2" fmla="*/ 3 w 292"/>
                  <a:gd name="T3" fmla="*/ 1 h 268"/>
                  <a:gd name="T4" fmla="*/ 0 w 292"/>
                  <a:gd name="T5" fmla="*/ 3 h 268"/>
                  <a:gd name="T6" fmla="*/ 285 w 292"/>
                  <a:gd name="T7" fmla="*/ 268 h 268"/>
                  <a:gd name="T8" fmla="*/ 292 w 292"/>
                  <a:gd name="T9" fmla="*/ 266 h 268"/>
                  <a:gd name="T10" fmla="*/ 5 w 292"/>
                  <a:gd name="T11" fmla="*/ 0 h 268"/>
                  <a:gd name="T12" fmla="*/ 3 w 292"/>
                  <a:gd name="T13" fmla="*/ 0 h 2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92"/>
                  <a:gd name="T22" fmla="*/ 0 h 268"/>
                  <a:gd name="T23" fmla="*/ 292 w 292"/>
                  <a:gd name="T24" fmla="*/ 268 h 2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92" h="268">
                    <a:moveTo>
                      <a:pt x="3" y="0"/>
                    </a:moveTo>
                    <a:lnTo>
                      <a:pt x="3" y="1"/>
                    </a:lnTo>
                    <a:lnTo>
                      <a:pt x="0" y="3"/>
                    </a:lnTo>
                    <a:lnTo>
                      <a:pt x="285" y="268"/>
                    </a:lnTo>
                    <a:lnTo>
                      <a:pt x="292" y="266"/>
                    </a:lnTo>
                    <a:lnTo>
                      <a:pt x="5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215" name="Freeform 1215"/>
              <p:cNvSpPr>
                <a:spLocks/>
              </p:cNvSpPr>
              <p:nvPr/>
            </p:nvSpPr>
            <p:spPr bwMode="auto">
              <a:xfrm>
                <a:off x="2635" y="1716"/>
                <a:ext cx="289" cy="268"/>
              </a:xfrm>
              <a:custGeom>
                <a:avLst/>
                <a:gdLst>
                  <a:gd name="T0" fmla="*/ 0 w 289"/>
                  <a:gd name="T1" fmla="*/ 0 h 268"/>
                  <a:gd name="T2" fmla="*/ 0 w 289"/>
                  <a:gd name="T3" fmla="*/ 8 h 268"/>
                  <a:gd name="T4" fmla="*/ 1 w 289"/>
                  <a:gd name="T5" fmla="*/ 8 h 268"/>
                  <a:gd name="T6" fmla="*/ 282 w 289"/>
                  <a:gd name="T7" fmla="*/ 268 h 268"/>
                  <a:gd name="T8" fmla="*/ 289 w 289"/>
                  <a:gd name="T9" fmla="*/ 267 h 268"/>
                  <a:gd name="T10" fmla="*/ 1 w 289"/>
                  <a:gd name="T11" fmla="*/ 0 h 268"/>
                  <a:gd name="T12" fmla="*/ 0 w 289"/>
                  <a:gd name="T13" fmla="*/ 0 h 2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89"/>
                  <a:gd name="T22" fmla="*/ 0 h 268"/>
                  <a:gd name="T23" fmla="*/ 289 w 289"/>
                  <a:gd name="T24" fmla="*/ 268 h 2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89" h="268">
                    <a:moveTo>
                      <a:pt x="0" y="0"/>
                    </a:moveTo>
                    <a:lnTo>
                      <a:pt x="0" y="8"/>
                    </a:lnTo>
                    <a:lnTo>
                      <a:pt x="1" y="8"/>
                    </a:lnTo>
                    <a:lnTo>
                      <a:pt x="282" y="268"/>
                    </a:lnTo>
                    <a:lnTo>
                      <a:pt x="289" y="267"/>
                    </a:ln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216" name="Freeform 1216"/>
              <p:cNvSpPr>
                <a:spLocks/>
              </p:cNvSpPr>
              <p:nvPr/>
            </p:nvSpPr>
            <p:spPr bwMode="auto">
              <a:xfrm>
                <a:off x="2635" y="1763"/>
                <a:ext cx="256" cy="239"/>
              </a:xfrm>
              <a:custGeom>
                <a:avLst/>
                <a:gdLst>
                  <a:gd name="T0" fmla="*/ 0 w 256"/>
                  <a:gd name="T1" fmla="*/ 0 h 239"/>
                  <a:gd name="T2" fmla="*/ 0 w 256"/>
                  <a:gd name="T3" fmla="*/ 8 h 239"/>
                  <a:gd name="T4" fmla="*/ 1 w 256"/>
                  <a:gd name="T5" fmla="*/ 8 h 239"/>
                  <a:gd name="T6" fmla="*/ 249 w 256"/>
                  <a:gd name="T7" fmla="*/ 239 h 239"/>
                  <a:gd name="T8" fmla="*/ 254 w 256"/>
                  <a:gd name="T9" fmla="*/ 239 h 239"/>
                  <a:gd name="T10" fmla="*/ 254 w 256"/>
                  <a:gd name="T11" fmla="*/ 237 h 239"/>
                  <a:gd name="T12" fmla="*/ 256 w 256"/>
                  <a:gd name="T13" fmla="*/ 237 h 239"/>
                  <a:gd name="T14" fmla="*/ 1 w 256"/>
                  <a:gd name="T15" fmla="*/ 0 h 239"/>
                  <a:gd name="T16" fmla="*/ 0 w 256"/>
                  <a:gd name="T17" fmla="*/ 0 h 23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56"/>
                  <a:gd name="T28" fmla="*/ 0 h 239"/>
                  <a:gd name="T29" fmla="*/ 256 w 256"/>
                  <a:gd name="T30" fmla="*/ 239 h 239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56" h="239">
                    <a:moveTo>
                      <a:pt x="0" y="0"/>
                    </a:moveTo>
                    <a:lnTo>
                      <a:pt x="0" y="8"/>
                    </a:lnTo>
                    <a:lnTo>
                      <a:pt x="1" y="8"/>
                    </a:lnTo>
                    <a:lnTo>
                      <a:pt x="249" y="239"/>
                    </a:lnTo>
                    <a:lnTo>
                      <a:pt x="254" y="239"/>
                    </a:lnTo>
                    <a:lnTo>
                      <a:pt x="254" y="237"/>
                    </a:lnTo>
                    <a:lnTo>
                      <a:pt x="256" y="237"/>
                    </a:ln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217" name="Freeform 1217"/>
              <p:cNvSpPr>
                <a:spLocks/>
              </p:cNvSpPr>
              <p:nvPr/>
            </p:nvSpPr>
            <p:spPr bwMode="auto">
              <a:xfrm>
                <a:off x="2635" y="1809"/>
                <a:ext cx="225" cy="210"/>
              </a:xfrm>
              <a:custGeom>
                <a:avLst/>
                <a:gdLst>
                  <a:gd name="T0" fmla="*/ 0 w 225"/>
                  <a:gd name="T1" fmla="*/ 0 h 210"/>
                  <a:gd name="T2" fmla="*/ 0 w 225"/>
                  <a:gd name="T3" fmla="*/ 8 h 210"/>
                  <a:gd name="T4" fmla="*/ 1 w 225"/>
                  <a:gd name="T5" fmla="*/ 8 h 210"/>
                  <a:gd name="T6" fmla="*/ 218 w 225"/>
                  <a:gd name="T7" fmla="*/ 210 h 210"/>
                  <a:gd name="T8" fmla="*/ 225 w 225"/>
                  <a:gd name="T9" fmla="*/ 208 h 210"/>
                  <a:gd name="T10" fmla="*/ 1 w 225"/>
                  <a:gd name="T11" fmla="*/ 0 h 210"/>
                  <a:gd name="T12" fmla="*/ 0 w 225"/>
                  <a:gd name="T13" fmla="*/ 0 h 21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25"/>
                  <a:gd name="T22" fmla="*/ 0 h 210"/>
                  <a:gd name="T23" fmla="*/ 225 w 225"/>
                  <a:gd name="T24" fmla="*/ 210 h 210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25" h="210">
                    <a:moveTo>
                      <a:pt x="0" y="0"/>
                    </a:moveTo>
                    <a:lnTo>
                      <a:pt x="0" y="8"/>
                    </a:lnTo>
                    <a:lnTo>
                      <a:pt x="1" y="8"/>
                    </a:lnTo>
                    <a:lnTo>
                      <a:pt x="218" y="210"/>
                    </a:lnTo>
                    <a:lnTo>
                      <a:pt x="225" y="208"/>
                    </a:ln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218" name="Freeform 1218"/>
              <p:cNvSpPr>
                <a:spLocks/>
              </p:cNvSpPr>
              <p:nvPr/>
            </p:nvSpPr>
            <p:spPr bwMode="auto">
              <a:xfrm>
                <a:off x="2635" y="1856"/>
                <a:ext cx="183" cy="169"/>
              </a:xfrm>
              <a:custGeom>
                <a:avLst/>
                <a:gdLst>
                  <a:gd name="T0" fmla="*/ 0 w 183"/>
                  <a:gd name="T1" fmla="*/ 0 h 169"/>
                  <a:gd name="T2" fmla="*/ 0 w 183"/>
                  <a:gd name="T3" fmla="*/ 8 h 169"/>
                  <a:gd name="T4" fmla="*/ 1 w 183"/>
                  <a:gd name="T5" fmla="*/ 8 h 169"/>
                  <a:gd name="T6" fmla="*/ 164 w 183"/>
                  <a:gd name="T7" fmla="*/ 160 h 169"/>
                  <a:gd name="T8" fmla="*/ 167 w 183"/>
                  <a:gd name="T9" fmla="*/ 160 h 169"/>
                  <a:gd name="T10" fmla="*/ 169 w 183"/>
                  <a:gd name="T11" fmla="*/ 163 h 169"/>
                  <a:gd name="T12" fmla="*/ 172 w 183"/>
                  <a:gd name="T13" fmla="*/ 163 h 169"/>
                  <a:gd name="T14" fmla="*/ 172 w 183"/>
                  <a:gd name="T15" fmla="*/ 165 h 169"/>
                  <a:gd name="T16" fmla="*/ 176 w 183"/>
                  <a:gd name="T17" fmla="*/ 165 h 169"/>
                  <a:gd name="T18" fmla="*/ 177 w 183"/>
                  <a:gd name="T19" fmla="*/ 168 h 169"/>
                  <a:gd name="T20" fmla="*/ 181 w 183"/>
                  <a:gd name="T21" fmla="*/ 168 h 169"/>
                  <a:gd name="T22" fmla="*/ 181 w 183"/>
                  <a:gd name="T23" fmla="*/ 169 h 169"/>
                  <a:gd name="T24" fmla="*/ 183 w 183"/>
                  <a:gd name="T25" fmla="*/ 169 h 169"/>
                  <a:gd name="T26" fmla="*/ 1 w 183"/>
                  <a:gd name="T27" fmla="*/ 0 h 169"/>
                  <a:gd name="T28" fmla="*/ 0 w 183"/>
                  <a:gd name="T29" fmla="*/ 0 h 169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183"/>
                  <a:gd name="T46" fmla="*/ 0 h 169"/>
                  <a:gd name="T47" fmla="*/ 183 w 183"/>
                  <a:gd name="T48" fmla="*/ 169 h 169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183" h="169">
                    <a:moveTo>
                      <a:pt x="0" y="0"/>
                    </a:moveTo>
                    <a:lnTo>
                      <a:pt x="0" y="8"/>
                    </a:lnTo>
                    <a:lnTo>
                      <a:pt x="1" y="8"/>
                    </a:lnTo>
                    <a:lnTo>
                      <a:pt x="164" y="160"/>
                    </a:lnTo>
                    <a:lnTo>
                      <a:pt x="167" y="160"/>
                    </a:lnTo>
                    <a:lnTo>
                      <a:pt x="169" y="163"/>
                    </a:lnTo>
                    <a:lnTo>
                      <a:pt x="172" y="163"/>
                    </a:lnTo>
                    <a:lnTo>
                      <a:pt x="172" y="165"/>
                    </a:lnTo>
                    <a:lnTo>
                      <a:pt x="176" y="165"/>
                    </a:lnTo>
                    <a:lnTo>
                      <a:pt x="177" y="168"/>
                    </a:lnTo>
                    <a:lnTo>
                      <a:pt x="181" y="168"/>
                    </a:lnTo>
                    <a:lnTo>
                      <a:pt x="181" y="169"/>
                    </a:lnTo>
                    <a:lnTo>
                      <a:pt x="183" y="169"/>
                    </a:ln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219" name="Freeform 1219"/>
              <p:cNvSpPr>
                <a:spLocks/>
              </p:cNvSpPr>
              <p:nvPr/>
            </p:nvSpPr>
            <p:spPr bwMode="auto">
              <a:xfrm>
                <a:off x="2635" y="1904"/>
                <a:ext cx="58" cy="53"/>
              </a:xfrm>
              <a:custGeom>
                <a:avLst/>
                <a:gdLst>
                  <a:gd name="T0" fmla="*/ 0 w 58"/>
                  <a:gd name="T1" fmla="*/ 0 h 53"/>
                  <a:gd name="T2" fmla="*/ 0 w 58"/>
                  <a:gd name="T3" fmla="*/ 8 h 53"/>
                  <a:gd name="T4" fmla="*/ 1 w 58"/>
                  <a:gd name="T5" fmla="*/ 8 h 53"/>
                  <a:gd name="T6" fmla="*/ 39 w 58"/>
                  <a:gd name="T7" fmla="*/ 44 h 53"/>
                  <a:gd name="T8" fmla="*/ 42 w 58"/>
                  <a:gd name="T9" fmla="*/ 44 h 53"/>
                  <a:gd name="T10" fmla="*/ 42 w 58"/>
                  <a:gd name="T11" fmla="*/ 46 h 53"/>
                  <a:gd name="T12" fmla="*/ 46 w 58"/>
                  <a:gd name="T13" fmla="*/ 46 h 53"/>
                  <a:gd name="T14" fmla="*/ 48 w 58"/>
                  <a:gd name="T15" fmla="*/ 49 h 53"/>
                  <a:gd name="T16" fmla="*/ 51 w 58"/>
                  <a:gd name="T17" fmla="*/ 49 h 53"/>
                  <a:gd name="T18" fmla="*/ 51 w 58"/>
                  <a:gd name="T19" fmla="*/ 50 h 53"/>
                  <a:gd name="T20" fmla="*/ 54 w 58"/>
                  <a:gd name="T21" fmla="*/ 50 h 53"/>
                  <a:gd name="T22" fmla="*/ 58 w 58"/>
                  <a:gd name="T23" fmla="*/ 53 h 53"/>
                  <a:gd name="T24" fmla="*/ 1 w 58"/>
                  <a:gd name="T25" fmla="*/ 0 h 53"/>
                  <a:gd name="T26" fmla="*/ 0 w 58"/>
                  <a:gd name="T27" fmla="*/ 0 h 53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58"/>
                  <a:gd name="T43" fmla="*/ 0 h 53"/>
                  <a:gd name="T44" fmla="*/ 58 w 58"/>
                  <a:gd name="T45" fmla="*/ 53 h 53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58" h="53">
                    <a:moveTo>
                      <a:pt x="0" y="0"/>
                    </a:moveTo>
                    <a:lnTo>
                      <a:pt x="0" y="8"/>
                    </a:lnTo>
                    <a:lnTo>
                      <a:pt x="1" y="8"/>
                    </a:lnTo>
                    <a:lnTo>
                      <a:pt x="39" y="44"/>
                    </a:lnTo>
                    <a:lnTo>
                      <a:pt x="42" y="44"/>
                    </a:lnTo>
                    <a:lnTo>
                      <a:pt x="42" y="46"/>
                    </a:lnTo>
                    <a:lnTo>
                      <a:pt x="46" y="46"/>
                    </a:lnTo>
                    <a:lnTo>
                      <a:pt x="48" y="49"/>
                    </a:lnTo>
                    <a:lnTo>
                      <a:pt x="51" y="49"/>
                    </a:lnTo>
                    <a:lnTo>
                      <a:pt x="51" y="50"/>
                    </a:lnTo>
                    <a:lnTo>
                      <a:pt x="54" y="50"/>
                    </a:lnTo>
                    <a:lnTo>
                      <a:pt x="58" y="53"/>
                    </a:ln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220" name="Freeform 1220"/>
              <p:cNvSpPr>
                <a:spLocks/>
              </p:cNvSpPr>
              <p:nvPr/>
            </p:nvSpPr>
            <p:spPr bwMode="auto">
              <a:xfrm>
                <a:off x="2631" y="1609"/>
                <a:ext cx="398" cy="424"/>
              </a:xfrm>
              <a:custGeom>
                <a:avLst/>
                <a:gdLst>
                  <a:gd name="T0" fmla="*/ 199 w 398"/>
                  <a:gd name="T1" fmla="*/ 424 h 424"/>
                  <a:gd name="T2" fmla="*/ 398 w 398"/>
                  <a:gd name="T3" fmla="*/ 317 h 424"/>
                  <a:gd name="T4" fmla="*/ 398 w 398"/>
                  <a:gd name="T5" fmla="*/ 106 h 424"/>
                  <a:gd name="T6" fmla="*/ 199 w 398"/>
                  <a:gd name="T7" fmla="*/ 0 h 424"/>
                  <a:gd name="T8" fmla="*/ 0 w 398"/>
                  <a:gd name="T9" fmla="*/ 106 h 424"/>
                  <a:gd name="T10" fmla="*/ 0 w 398"/>
                  <a:gd name="T11" fmla="*/ 317 h 424"/>
                  <a:gd name="T12" fmla="*/ 199 w 398"/>
                  <a:gd name="T13" fmla="*/ 424 h 424"/>
                  <a:gd name="T14" fmla="*/ 200 w 398"/>
                  <a:gd name="T15" fmla="*/ 418 h 424"/>
                  <a:gd name="T16" fmla="*/ 5 w 398"/>
                  <a:gd name="T17" fmla="*/ 312 h 424"/>
                  <a:gd name="T18" fmla="*/ 7 w 398"/>
                  <a:gd name="T19" fmla="*/ 315 h 424"/>
                  <a:gd name="T20" fmla="*/ 7 w 398"/>
                  <a:gd name="T21" fmla="*/ 107 h 424"/>
                  <a:gd name="T22" fmla="*/ 5 w 398"/>
                  <a:gd name="T23" fmla="*/ 110 h 424"/>
                  <a:gd name="T24" fmla="*/ 200 w 398"/>
                  <a:gd name="T25" fmla="*/ 6 h 424"/>
                  <a:gd name="T26" fmla="*/ 197 w 398"/>
                  <a:gd name="T27" fmla="*/ 6 h 424"/>
                  <a:gd name="T28" fmla="*/ 393 w 398"/>
                  <a:gd name="T29" fmla="*/ 110 h 424"/>
                  <a:gd name="T30" fmla="*/ 392 w 398"/>
                  <a:gd name="T31" fmla="*/ 107 h 424"/>
                  <a:gd name="T32" fmla="*/ 392 w 398"/>
                  <a:gd name="T33" fmla="*/ 315 h 424"/>
                  <a:gd name="T34" fmla="*/ 393 w 398"/>
                  <a:gd name="T35" fmla="*/ 312 h 424"/>
                  <a:gd name="T36" fmla="*/ 197 w 398"/>
                  <a:gd name="T37" fmla="*/ 418 h 424"/>
                  <a:gd name="T38" fmla="*/ 200 w 398"/>
                  <a:gd name="T39" fmla="*/ 418 h 424"/>
                  <a:gd name="T40" fmla="*/ 199 w 398"/>
                  <a:gd name="T41" fmla="*/ 424 h 424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398"/>
                  <a:gd name="T64" fmla="*/ 0 h 424"/>
                  <a:gd name="T65" fmla="*/ 398 w 398"/>
                  <a:gd name="T66" fmla="*/ 424 h 424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398" h="424">
                    <a:moveTo>
                      <a:pt x="199" y="424"/>
                    </a:moveTo>
                    <a:lnTo>
                      <a:pt x="398" y="317"/>
                    </a:lnTo>
                    <a:lnTo>
                      <a:pt x="398" y="106"/>
                    </a:lnTo>
                    <a:lnTo>
                      <a:pt x="199" y="0"/>
                    </a:lnTo>
                    <a:lnTo>
                      <a:pt x="0" y="106"/>
                    </a:lnTo>
                    <a:lnTo>
                      <a:pt x="0" y="317"/>
                    </a:lnTo>
                    <a:lnTo>
                      <a:pt x="199" y="424"/>
                    </a:lnTo>
                    <a:lnTo>
                      <a:pt x="200" y="418"/>
                    </a:lnTo>
                    <a:lnTo>
                      <a:pt x="5" y="312"/>
                    </a:lnTo>
                    <a:lnTo>
                      <a:pt x="7" y="315"/>
                    </a:lnTo>
                    <a:lnTo>
                      <a:pt x="7" y="107"/>
                    </a:lnTo>
                    <a:lnTo>
                      <a:pt x="5" y="110"/>
                    </a:lnTo>
                    <a:lnTo>
                      <a:pt x="200" y="6"/>
                    </a:lnTo>
                    <a:lnTo>
                      <a:pt x="197" y="6"/>
                    </a:lnTo>
                    <a:lnTo>
                      <a:pt x="393" y="110"/>
                    </a:lnTo>
                    <a:lnTo>
                      <a:pt x="392" y="107"/>
                    </a:lnTo>
                    <a:lnTo>
                      <a:pt x="392" y="315"/>
                    </a:lnTo>
                    <a:lnTo>
                      <a:pt x="393" y="312"/>
                    </a:lnTo>
                    <a:lnTo>
                      <a:pt x="197" y="418"/>
                    </a:lnTo>
                    <a:lnTo>
                      <a:pt x="200" y="418"/>
                    </a:lnTo>
                    <a:lnTo>
                      <a:pt x="199" y="42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221" name="Freeform 1221"/>
              <p:cNvSpPr>
                <a:spLocks/>
              </p:cNvSpPr>
              <p:nvPr/>
            </p:nvSpPr>
            <p:spPr bwMode="auto">
              <a:xfrm>
                <a:off x="2242" y="1612"/>
                <a:ext cx="393" cy="420"/>
              </a:xfrm>
              <a:custGeom>
                <a:avLst/>
                <a:gdLst>
                  <a:gd name="T0" fmla="*/ 10 w 393"/>
                  <a:gd name="T1" fmla="*/ 99 h 420"/>
                  <a:gd name="T2" fmla="*/ 44 w 393"/>
                  <a:gd name="T3" fmla="*/ 82 h 420"/>
                  <a:gd name="T4" fmla="*/ 65 w 393"/>
                  <a:gd name="T5" fmla="*/ 69 h 420"/>
                  <a:gd name="T6" fmla="*/ 92 w 393"/>
                  <a:gd name="T7" fmla="*/ 57 h 420"/>
                  <a:gd name="T8" fmla="*/ 112 w 393"/>
                  <a:gd name="T9" fmla="*/ 44 h 420"/>
                  <a:gd name="T10" fmla="*/ 147 w 393"/>
                  <a:gd name="T11" fmla="*/ 27 h 420"/>
                  <a:gd name="T12" fmla="*/ 167 w 393"/>
                  <a:gd name="T13" fmla="*/ 14 h 420"/>
                  <a:gd name="T14" fmla="*/ 194 w 393"/>
                  <a:gd name="T15" fmla="*/ 2 h 420"/>
                  <a:gd name="T16" fmla="*/ 205 w 393"/>
                  <a:gd name="T17" fmla="*/ 6 h 420"/>
                  <a:gd name="T18" fmla="*/ 215 w 393"/>
                  <a:gd name="T19" fmla="*/ 9 h 420"/>
                  <a:gd name="T20" fmla="*/ 224 w 393"/>
                  <a:gd name="T21" fmla="*/ 16 h 420"/>
                  <a:gd name="T22" fmla="*/ 235 w 393"/>
                  <a:gd name="T23" fmla="*/ 20 h 420"/>
                  <a:gd name="T24" fmla="*/ 244 w 393"/>
                  <a:gd name="T25" fmla="*/ 27 h 420"/>
                  <a:gd name="T26" fmla="*/ 256 w 393"/>
                  <a:gd name="T27" fmla="*/ 32 h 420"/>
                  <a:gd name="T28" fmla="*/ 265 w 393"/>
                  <a:gd name="T29" fmla="*/ 38 h 420"/>
                  <a:gd name="T30" fmla="*/ 277 w 393"/>
                  <a:gd name="T31" fmla="*/ 43 h 420"/>
                  <a:gd name="T32" fmla="*/ 285 w 393"/>
                  <a:gd name="T33" fmla="*/ 49 h 420"/>
                  <a:gd name="T34" fmla="*/ 297 w 393"/>
                  <a:gd name="T35" fmla="*/ 54 h 420"/>
                  <a:gd name="T36" fmla="*/ 306 w 393"/>
                  <a:gd name="T37" fmla="*/ 60 h 420"/>
                  <a:gd name="T38" fmla="*/ 318 w 393"/>
                  <a:gd name="T39" fmla="*/ 65 h 420"/>
                  <a:gd name="T40" fmla="*/ 326 w 393"/>
                  <a:gd name="T41" fmla="*/ 71 h 420"/>
                  <a:gd name="T42" fmla="*/ 336 w 393"/>
                  <a:gd name="T43" fmla="*/ 74 h 420"/>
                  <a:gd name="T44" fmla="*/ 345 w 393"/>
                  <a:gd name="T45" fmla="*/ 80 h 420"/>
                  <a:gd name="T46" fmla="*/ 357 w 393"/>
                  <a:gd name="T47" fmla="*/ 85 h 420"/>
                  <a:gd name="T48" fmla="*/ 365 w 393"/>
                  <a:gd name="T49" fmla="*/ 91 h 420"/>
                  <a:gd name="T50" fmla="*/ 377 w 393"/>
                  <a:gd name="T51" fmla="*/ 96 h 420"/>
                  <a:gd name="T52" fmla="*/ 386 w 393"/>
                  <a:gd name="T53" fmla="*/ 103 h 420"/>
                  <a:gd name="T54" fmla="*/ 382 w 393"/>
                  <a:gd name="T55" fmla="*/ 320 h 420"/>
                  <a:gd name="T56" fmla="*/ 372 w 393"/>
                  <a:gd name="T57" fmla="*/ 326 h 420"/>
                  <a:gd name="T58" fmla="*/ 338 w 393"/>
                  <a:gd name="T59" fmla="*/ 344 h 420"/>
                  <a:gd name="T60" fmla="*/ 328 w 393"/>
                  <a:gd name="T61" fmla="*/ 350 h 420"/>
                  <a:gd name="T62" fmla="*/ 294 w 393"/>
                  <a:gd name="T63" fmla="*/ 368 h 420"/>
                  <a:gd name="T64" fmla="*/ 283 w 393"/>
                  <a:gd name="T65" fmla="*/ 374 h 420"/>
                  <a:gd name="T66" fmla="*/ 263 w 393"/>
                  <a:gd name="T67" fmla="*/ 383 h 420"/>
                  <a:gd name="T68" fmla="*/ 242 w 393"/>
                  <a:gd name="T69" fmla="*/ 396 h 420"/>
                  <a:gd name="T70" fmla="*/ 222 w 393"/>
                  <a:gd name="T71" fmla="*/ 405 h 420"/>
                  <a:gd name="T72" fmla="*/ 205 w 393"/>
                  <a:gd name="T73" fmla="*/ 416 h 420"/>
                  <a:gd name="T74" fmla="*/ 189 w 393"/>
                  <a:gd name="T75" fmla="*/ 418 h 420"/>
                  <a:gd name="T76" fmla="*/ 181 w 393"/>
                  <a:gd name="T77" fmla="*/ 412 h 420"/>
                  <a:gd name="T78" fmla="*/ 169 w 393"/>
                  <a:gd name="T79" fmla="*/ 407 h 420"/>
                  <a:gd name="T80" fmla="*/ 160 w 393"/>
                  <a:gd name="T81" fmla="*/ 401 h 420"/>
                  <a:gd name="T82" fmla="*/ 148 w 393"/>
                  <a:gd name="T83" fmla="*/ 396 h 420"/>
                  <a:gd name="T84" fmla="*/ 140 w 393"/>
                  <a:gd name="T85" fmla="*/ 390 h 420"/>
                  <a:gd name="T86" fmla="*/ 128 w 393"/>
                  <a:gd name="T87" fmla="*/ 385 h 420"/>
                  <a:gd name="T88" fmla="*/ 119 w 393"/>
                  <a:gd name="T89" fmla="*/ 379 h 420"/>
                  <a:gd name="T90" fmla="*/ 107 w 393"/>
                  <a:gd name="T91" fmla="*/ 374 h 420"/>
                  <a:gd name="T92" fmla="*/ 99 w 393"/>
                  <a:gd name="T93" fmla="*/ 368 h 420"/>
                  <a:gd name="T94" fmla="*/ 87 w 393"/>
                  <a:gd name="T95" fmla="*/ 363 h 420"/>
                  <a:gd name="T96" fmla="*/ 78 w 393"/>
                  <a:gd name="T97" fmla="*/ 356 h 420"/>
                  <a:gd name="T98" fmla="*/ 66 w 393"/>
                  <a:gd name="T99" fmla="*/ 352 h 420"/>
                  <a:gd name="T100" fmla="*/ 58 w 393"/>
                  <a:gd name="T101" fmla="*/ 345 h 420"/>
                  <a:gd name="T102" fmla="*/ 46 w 393"/>
                  <a:gd name="T103" fmla="*/ 341 h 420"/>
                  <a:gd name="T104" fmla="*/ 37 w 393"/>
                  <a:gd name="T105" fmla="*/ 334 h 420"/>
                  <a:gd name="T106" fmla="*/ 25 w 393"/>
                  <a:gd name="T107" fmla="*/ 330 h 420"/>
                  <a:gd name="T108" fmla="*/ 17 w 393"/>
                  <a:gd name="T109" fmla="*/ 323 h 420"/>
                  <a:gd name="T110" fmla="*/ 5 w 393"/>
                  <a:gd name="T111" fmla="*/ 319 h 420"/>
                  <a:gd name="T112" fmla="*/ 0 w 393"/>
                  <a:gd name="T113" fmla="*/ 104 h 420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w 393"/>
                  <a:gd name="T172" fmla="*/ 0 h 420"/>
                  <a:gd name="T173" fmla="*/ 393 w 393"/>
                  <a:gd name="T174" fmla="*/ 420 h 420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T171" t="T172" r="T173" b="T174"/>
                <a:pathLst>
                  <a:path w="393" h="420">
                    <a:moveTo>
                      <a:pt x="0" y="104"/>
                    </a:moveTo>
                    <a:lnTo>
                      <a:pt x="7" y="103"/>
                    </a:lnTo>
                    <a:lnTo>
                      <a:pt x="7" y="101"/>
                    </a:lnTo>
                    <a:lnTo>
                      <a:pt x="10" y="101"/>
                    </a:lnTo>
                    <a:lnTo>
                      <a:pt x="10" y="99"/>
                    </a:lnTo>
                    <a:lnTo>
                      <a:pt x="24" y="93"/>
                    </a:lnTo>
                    <a:lnTo>
                      <a:pt x="24" y="91"/>
                    </a:lnTo>
                    <a:lnTo>
                      <a:pt x="30" y="90"/>
                    </a:lnTo>
                    <a:lnTo>
                      <a:pt x="30" y="88"/>
                    </a:lnTo>
                    <a:lnTo>
                      <a:pt x="44" y="82"/>
                    </a:lnTo>
                    <a:lnTo>
                      <a:pt x="44" y="80"/>
                    </a:lnTo>
                    <a:lnTo>
                      <a:pt x="51" y="79"/>
                    </a:lnTo>
                    <a:lnTo>
                      <a:pt x="51" y="77"/>
                    </a:lnTo>
                    <a:lnTo>
                      <a:pt x="65" y="71"/>
                    </a:lnTo>
                    <a:lnTo>
                      <a:pt x="65" y="69"/>
                    </a:lnTo>
                    <a:lnTo>
                      <a:pt x="71" y="68"/>
                    </a:lnTo>
                    <a:lnTo>
                      <a:pt x="71" y="66"/>
                    </a:lnTo>
                    <a:lnTo>
                      <a:pt x="85" y="60"/>
                    </a:lnTo>
                    <a:lnTo>
                      <a:pt x="85" y="58"/>
                    </a:lnTo>
                    <a:lnTo>
                      <a:pt x="92" y="57"/>
                    </a:lnTo>
                    <a:lnTo>
                      <a:pt x="92" y="55"/>
                    </a:lnTo>
                    <a:lnTo>
                      <a:pt x="106" y="49"/>
                    </a:lnTo>
                    <a:lnTo>
                      <a:pt x="106" y="47"/>
                    </a:lnTo>
                    <a:lnTo>
                      <a:pt x="112" y="46"/>
                    </a:lnTo>
                    <a:lnTo>
                      <a:pt x="112" y="44"/>
                    </a:lnTo>
                    <a:lnTo>
                      <a:pt x="126" y="38"/>
                    </a:lnTo>
                    <a:lnTo>
                      <a:pt x="126" y="36"/>
                    </a:lnTo>
                    <a:lnTo>
                      <a:pt x="133" y="35"/>
                    </a:lnTo>
                    <a:lnTo>
                      <a:pt x="133" y="33"/>
                    </a:lnTo>
                    <a:lnTo>
                      <a:pt x="147" y="27"/>
                    </a:lnTo>
                    <a:lnTo>
                      <a:pt x="147" y="25"/>
                    </a:lnTo>
                    <a:lnTo>
                      <a:pt x="153" y="24"/>
                    </a:lnTo>
                    <a:lnTo>
                      <a:pt x="153" y="22"/>
                    </a:lnTo>
                    <a:lnTo>
                      <a:pt x="167" y="16"/>
                    </a:lnTo>
                    <a:lnTo>
                      <a:pt x="167" y="14"/>
                    </a:lnTo>
                    <a:lnTo>
                      <a:pt x="174" y="13"/>
                    </a:lnTo>
                    <a:lnTo>
                      <a:pt x="174" y="11"/>
                    </a:lnTo>
                    <a:lnTo>
                      <a:pt x="188" y="5"/>
                    </a:lnTo>
                    <a:lnTo>
                      <a:pt x="188" y="3"/>
                    </a:lnTo>
                    <a:lnTo>
                      <a:pt x="194" y="2"/>
                    </a:lnTo>
                    <a:lnTo>
                      <a:pt x="194" y="0"/>
                    </a:lnTo>
                    <a:lnTo>
                      <a:pt x="200" y="2"/>
                    </a:lnTo>
                    <a:lnTo>
                      <a:pt x="200" y="3"/>
                    </a:lnTo>
                    <a:lnTo>
                      <a:pt x="203" y="3"/>
                    </a:lnTo>
                    <a:lnTo>
                      <a:pt x="205" y="6"/>
                    </a:lnTo>
                    <a:lnTo>
                      <a:pt x="208" y="6"/>
                    </a:lnTo>
                    <a:lnTo>
                      <a:pt x="208" y="8"/>
                    </a:lnTo>
                    <a:lnTo>
                      <a:pt x="212" y="8"/>
                    </a:lnTo>
                    <a:lnTo>
                      <a:pt x="212" y="9"/>
                    </a:lnTo>
                    <a:lnTo>
                      <a:pt x="215" y="9"/>
                    </a:lnTo>
                    <a:lnTo>
                      <a:pt x="217" y="13"/>
                    </a:lnTo>
                    <a:lnTo>
                      <a:pt x="220" y="13"/>
                    </a:lnTo>
                    <a:lnTo>
                      <a:pt x="220" y="14"/>
                    </a:lnTo>
                    <a:lnTo>
                      <a:pt x="224" y="14"/>
                    </a:lnTo>
                    <a:lnTo>
                      <a:pt x="224" y="16"/>
                    </a:lnTo>
                    <a:lnTo>
                      <a:pt x="227" y="16"/>
                    </a:lnTo>
                    <a:lnTo>
                      <a:pt x="229" y="19"/>
                    </a:lnTo>
                    <a:lnTo>
                      <a:pt x="232" y="19"/>
                    </a:lnTo>
                    <a:lnTo>
                      <a:pt x="232" y="20"/>
                    </a:lnTo>
                    <a:lnTo>
                      <a:pt x="235" y="20"/>
                    </a:lnTo>
                    <a:lnTo>
                      <a:pt x="237" y="24"/>
                    </a:lnTo>
                    <a:lnTo>
                      <a:pt x="241" y="24"/>
                    </a:lnTo>
                    <a:lnTo>
                      <a:pt x="241" y="25"/>
                    </a:lnTo>
                    <a:lnTo>
                      <a:pt x="244" y="25"/>
                    </a:lnTo>
                    <a:lnTo>
                      <a:pt x="244" y="27"/>
                    </a:lnTo>
                    <a:lnTo>
                      <a:pt x="247" y="27"/>
                    </a:lnTo>
                    <a:lnTo>
                      <a:pt x="249" y="30"/>
                    </a:lnTo>
                    <a:lnTo>
                      <a:pt x="253" y="30"/>
                    </a:lnTo>
                    <a:lnTo>
                      <a:pt x="253" y="32"/>
                    </a:lnTo>
                    <a:lnTo>
                      <a:pt x="256" y="32"/>
                    </a:lnTo>
                    <a:lnTo>
                      <a:pt x="256" y="33"/>
                    </a:lnTo>
                    <a:lnTo>
                      <a:pt x="259" y="33"/>
                    </a:lnTo>
                    <a:lnTo>
                      <a:pt x="261" y="36"/>
                    </a:lnTo>
                    <a:lnTo>
                      <a:pt x="265" y="36"/>
                    </a:lnTo>
                    <a:lnTo>
                      <a:pt x="265" y="38"/>
                    </a:lnTo>
                    <a:lnTo>
                      <a:pt x="268" y="38"/>
                    </a:lnTo>
                    <a:lnTo>
                      <a:pt x="268" y="39"/>
                    </a:lnTo>
                    <a:lnTo>
                      <a:pt x="271" y="39"/>
                    </a:lnTo>
                    <a:lnTo>
                      <a:pt x="273" y="43"/>
                    </a:lnTo>
                    <a:lnTo>
                      <a:pt x="277" y="43"/>
                    </a:lnTo>
                    <a:lnTo>
                      <a:pt x="277" y="44"/>
                    </a:lnTo>
                    <a:lnTo>
                      <a:pt x="280" y="44"/>
                    </a:lnTo>
                    <a:lnTo>
                      <a:pt x="282" y="47"/>
                    </a:lnTo>
                    <a:lnTo>
                      <a:pt x="285" y="47"/>
                    </a:lnTo>
                    <a:lnTo>
                      <a:pt x="285" y="49"/>
                    </a:lnTo>
                    <a:lnTo>
                      <a:pt x="288" y="49"/>
                    </a:lnTo>
                    <a:lnTo>
                      <a:pt x="288" y="50"/>
                    </a:lnTo>
                    <a:lnTo>
                      <a:pt x="292" y="50"/>
                    </a:lnTo>
                    <a:lnTo>
                      <a:pt x="294" y="54"/>
                    </a:lnTo>
                    <a:lnTo>
                      <a:pt x="297" y="54"/>
                    </a:lnTo>
                    <a:lnTo>
                      <a:pt x="297" y="55"/>
                    </a:lnTo>
                    <a:lnTo>
                      <a:pt x="300" y="55"/>
                    </a:lnTo>
                    <a:lnTo>
                      <a:pt x="300" y="57"/>
                    </a:lnTo>
                    <a:lnTo>
                      <a:pt x="304" y="57"/>
                    </a:lnTo>
                    <a:lnTo>
                      <a:pt x="306" y="60"/>
                    </a:lnTo>
                    <a:lnTo>
                      <a:pt x="309" y="60"/>
                    </a:lnTo>
                    <a:lnTo>
                      <a:pt x="309" y="61"/>
                    </a:lnTo>
                    <a:lnTo>
                      <a:pt x="312" y="61"/>
                    </a:lnTo>
                    <a:lnTo>
                      <a:pt x="314" y="65"/>
                    </a:lnTo>
                    <a:lnTo>
                      <a:pt x="318" y="65"/>
                    </a:lnTo>
                    <a:lnTo>
                      <a:pt x="318" y="66"/>
                    </a:lnTo>
                    <a:lnTo>
                      <a:pt x="321" y="66"/>
                    </a:lnTo>
                    <a:lnTo>
                      <a:pt x="321" y="68"/>
                    </a:lnTo>
                    <a:lnTo>
                      <a:pt x="324" y="68"/>
                    </a:lnTo>
                    <a:lnTo>
                      <a:pt x="326" y="71"/>
                    </a:lnTo>
                    <a:lnTo>
                      <a:pt x="329" y="71"/>
                    </a:lnTo>
                    <a:lnTo>
                      <a:pt x="329" y="73"/>
                    </a:lnTo>
                    <a:lnTo>
                      <a:pt x="333" y="73"/>
                    </a:lnTo>
                    <a:lnTo>
                      <a:pt x="333" y="74"/>
                    </a:lnTo>
                    <a:lnTo>
                      <a:pt x="336" y="74"/>
                    </a:lnTo>
                    <a:lnTo>
                      <a:pt x="338" y="77"/>
                    </a:lnTo>
                    <a:lnTo>
                      <a:pt x="341" y="77"/>
                    </a:lnTo>
                    <a:lnTo>
                      <a:pt x="341" y="79"/>
                    </a:lnTo>
                    <a:lnTo>
                      <a:pt x="345" y="79"/>
                    </a:lnTo>
                    <a:lnTo>
                      <a:pt x="345" y="80"/>
                    </a:lnTo>
                    <a:lnTo>
                      <a:pt x="348" y="80"/>
                    </a:lnTo>
                    <a:lnTo>
                      <a:pt x="350" y="84"/>
                    </a:lnTo>
                    <a:lnTo>
                      <a:pt x="353" y="84"/>
                    </a:lnTo>
                    <a:lnTo>
                      <a:pt x="353" y="85"/>
                    </a:lnTo>
                    <a:lnTo>
                      <a:pt x="357" y="85"/>
                    </a:lnTo>
                    <a:lnTo>
                      <a:pt x="359" y="88"/>
                    </a:lnTo>
                    <a:lnTo>
                      <a:pt x="362" y="88"/>
                    </a:lnTo>
                    <a:lnTo>
                      <a:pt x="362" y="90"/>
                    </a:lnTo>
                    <a:lnTo>
                      <a:pt x="365" y="90"/>
                    </a:lnTo>
                    <a:lnTo>
                      <a:pt x="365" y="91"/>
                    </a:lnTo>
                    <a:lnTo>
                      <a:pt x="369" y="91"/>
                    </a:lnTo>
                    <a:lnTo>
                      <a:pt x="370" y="95"/>
                    </a:lnTo>
                    <a:lnTo>
                      <a:pt x="374" y="95"/>
                    </a:lnTo>
                    <a:lnTo>
                      <a:pt x="374" y="96"/>
                    </a:lnTo>
                    <a:lnTo>
                      <a:pt x="377" y="96"/>
                    </a:lnTo>
                    <a:lnTo>
                      <a:pt x="377" y="98"/>
                    </a:lnTo>
                    <a:lnTo>
                      <a:pt x="381" y="98"/>
                    </a:lnTo>
                    <a:lnTo>
                      <a:pt x="382" y="101"/>
                    </a:lnTo>
                    <a:lnTo>
                      <a:pt x="386" y="101"/>
                    </a:lnTo>
                    <a:lnTo>
                      <a:pt x="386" y="103"/>
                    </a:lnTo>
                    <a:lnTo>
                      <a:pt x="389" y="103"/>
                    </a:lnTo>
                    <a:lnTo>
                      <a:pt x="389" y="104"/>
                    </a:lnTo>
                    <a:lnTo>
                      <a:pt x="393" y="104"/>
                    </a:lnTo>
                    <a:lnTo>
                      <a:pt x="393" y="315"/>
                    </a:lnTo>
                    <a:lnTo>
                      <a:pt x="382" y="320"/>
                    </a:lnTo>
                    <a:lnTo>
                      <a:pt x="382" y="322"/>
                    </a:lnTo>
                    <a:lnTo>
                      <a:pt x="376" y="323"/>
                    </a:lnTo>
                    <a:lnTo>
                      <a:pt x="376" y="325"/>
                    </a:lnTo>
                    <a:lnTo>
                      <a:pt x="372" y="325"/>
                    </a:lnTo>
                    <a:lnTo>
                      <a:pt x="372" y="326"/>
                    </a:lnTo>
                    <a:lnTo>
                      <a:pt x="359" y="333"/>
                    </a:lnTo>
                    <a:lnTo>
                      <a:pt x="359" y="334"/>
                    </a:lnTo>
                    <a:lnTo>
                      <a:pt x="352" y="336"/>
                    </a:lnTo>
                    <a:lnTo>
                      <a:pt x="352" y="338"/>
                    </a:lnTo>
                    <a:lnTo>
                      <a:pt x="338" y="344"/>
                    </a:lnTo>
                    <a:lnTo>
                      <a:pt x="338" y="345"/>
                    </a:lnTo>
                    <a:lnTo>
                      <a:pt x="331" y="347"/>
                    </a:lnTo>
                    <a:lnTo>
                      <a:pt x="331" y="349"/>
                    </a:lnTo>
                    <a:lnTo>
                      <a:pt x="328" y="349"/>
                    </a:lnTo>
                    <a:lnTo>
                      <a:pt x="328" y="350"/>
                    </a:lnTo>
                    <a:lnTo>
                      <a:pt x="314" y="356"/>
                    </a:lnTo>
                    <a:lnTo>
                      <a:pt x="314" y="358"/>
                    </a:lnTo>
                    <a:lnTo>
                      <a:pt x="307" y="360"/>
                    </a:lnTo>
                    <a:lnTo>
                      <a:pt x="307" y="361"/>
                    </a:lnTo>
                    <a:lnTo>
                      <a:pt x="294" y="368"/>
                    </a:lnTo>
                    <a:lnTo>
                      <a:pt x="294" y="369"/>
                    </a:lnTo>
                    <a:lnTo>
                      <a:pt x="287" y="371"/>
                    </a:lnTo>
                    <a:lnTo>
                      <a:pt x="287" y="372"/>
                    </a:lnTo>
                    <a:lnTo>
                      <a:pt x="283" y="372"/>
                    </a:lnTo>
                    <a:lnTo>
                      <a:pt x="283" y="374"/>
                    </a:lnTo>
                    <a:lnTo>
                      <a:pt x="273" y="379"/>
                    </a:lnTo>
                    <a:lnTo>
                      <a:pt x="273" y="380"/>
                    </a:lnTo>
                    <a:lnTo>
                      <a:pt x="266" y="382"/>
                    </a:lnTo>
                    <a:lnTo>
                      <a:pt x="266" y="383"/>
                    </a:lnTo>
                    <a:lnTo>
                      <a:pt x="263" y="383"/>
                    </a:lnTo>
                    <a:lnTo>
                      <a:pt x="263" y="385"/>
                    </a:lnTo>
                    <a:lnTo>
                      <a:pt x="249" y="391"/>
                    </a:lnTo>
                    <a:lnTo>
                      <a:pt x="249" y="393"/>
                    </a:lnTo>
                    <a:lnTo>
                      <a:pt x="242" y="394"/>
                    </a:lnTo>
                    <a:lnTo>
                      <a:pt x="242" y="396"/>
                    </a:lnTo>
                    <a:lnTo>
                      <a:pt x="239" y="396"/>
                    </a:lnTo>
                    <a:lnTo>
                      <a:pt x="239" y="397"/>
                    </a:lnTo>
                    <a:lnTo>
                      <a:pt x="229" y="402"/>
                    </a:lnTo>
                    <a:lnTo>
                      <a:pt x="229" y="404"/>
                    </a:lnTo>
                    <a:lnTo>
                      <a:pt x="222" y="405"/>
                    </a:lnTo>
                    <a:lnTo>
                      <a:pt x="222" y="407"/>
                    </a:lnTo>
                    <a:lnTo>
                      <a:pt x="218" y="407"/>
                    </a:lnTo>
                    <a:lnTo>
                      <a:pt x="218" y="409"/>
                    </a:lnTo>
                    <a:lnTo>
                      <a:pt x="205" y="415"/>
                    </a:lnTo>
                    <a:lnTo>
                      <a:pt x="205" y="416"/>
                    </a:lnTo>
                    <a:lnTo>
                      <a:pt x="198" y="418"/>
                    </a:lnTo>
                    <a:lnTo>
                      <a:pt x="198" y="420"/>
                    </a:lnTo>
                    <a:lnTo>
                      <a:pt x="193" y="420"/>
                    </a:lnTo>
                    <a:lnTo>
                      <a:pt x="193" y="418"/>
                    </a:lnTo>
                    <a:lnTo>
                      <a:pt x="189" y="418"/>
                    </a:lnTo>
                    <a:lnTo>
                      <a:pt x="189" y="416"/>
                    </a:lnTo>
                    <a:lnTo>
                      <a:pt x="186" y="416"/>
                    </a:lnTo>
                    <a:lnTo>
                      <a:pt x="184" y="413"/>
                    </a:lnTo>
                    <a:lnTo>
                      <a:pt x="181" y="413"/>
                    </a:lnTo>
                    <a:lnTo>
                      <a:pt x="181" y="412"/>
                    </a:lnTo>
                    <a:lnTo>
                      <a:pt x="177" y="412"/>
                    </a:lnTo>
                    <a:lnTo>
                      <a:pt x="177" y="410"/>
                    </a:lnTo>
                    <a:lnTo>
                      <a:pt x="174" y="410"/>
                    </a:lnTo>
                    <a:lnTo>
                      <a:pt x="172" y="407"/>
                    </a:lnTo>
                    <a:lnTo>
                      <a:pt x="169" y="407"/>
                    </a:lnTo>
                    <a:lnTo>
                      <a:pt x="169" y="405"/>
                    </a:lnTo>
                    <a:lnTo>
                      <a:pt x="165" y="405"/>
                    </a:lnTo>
                    <a:lnTo>
                      <a:pt x="164" y="402"/>
                    </a:lnTo>
                    <a:lnTo>
                      <a:pt x="160" y="402"/>
                    </a:lnTo>
                    <a:lnTo>
                      <a:pt x="160" y="401"/>
                    </a:lnTo>
                    <a:lnTo>
                      <a:pt x="157" y="401"/>
                    </a:lnTo>
                    <a:lnTo>
                      <a:pt x="157" y="399"/>
                    </a:lnTo>
                    <a:lnTo>
                      <a:pt x="153" y="399"/>
                    </a:lnTo>
                    <a:lnTo>
                      <a:pt x="152" y="396"/>
                    </a:lnTo>
                    <a:lnTo>
                      <a:pt x="148" y="396"/>
                    </a:lnTo>
                    <a:lnTo>
                      <a:pt x="148" y="394"/>
                    </a:lnTo>
                    <a:lnTo>
                      <a:pt x="145" y="394"/>
                    </a:lnTo>
                    <a:lnTo>
                      <a:pt x="143" y="391"/>
                    </a:lnTo>
                    <a:lnTo>
                      <a:pt x="140" y="391"/>
                    </a:lnTo>
                    <a:lnTo>
                      <a:pt x="140" y="390"/>
                    </a:lnTo>
                    <a:lnTo>
                      <a:pt x="136" y="390"/>
                    </a:lnTo>
                    <a:lnTo>
                      <a:pt x="136" y="388"/>
                    </a:lnTo>
                    <a:lnTo>
                      <a:pt x="133" y="388"/>
                    </a:lnTo>
                    <a:lnTo>
                      <a:pt x="131" y="385"/>
                    </a:lnTo>
                    <a:lnTo>
                      <a:pt x="128" y="385"/>
                    </a:lnTo>
                    <a:lnTo>
                      <a:pt x="128" y="383"/>
                    </a:lnTo>
                    <a:lnTo>
                      <a:pt x="124" y="383"/>
                    </a:lnTo>
                    <a:lnTo>
                      <a:pt x="123" y="380"/>
                    </a:lnTo>
                    <a:lnTo>
                      <a:pt x="119" y="380"/>
                    </a:lnTo>
                    <a:lnTo>
                      <a:pt x="119" y="379"/>
                    </a:lnTo>
                    <a:lnTo>
                      <a:pt x="116" y="379"/>
                    </a:lnTo>
                    <a:lnTo>
                      <a:pt x="116" y="377"/>
                    </a:lnTo>
                    <a:lnTo>
                      <a:pt x="112" y="377"/>
                    </a:lnTo>
                    <a:lnTo>
                      <a:pt x="111" y="374"/>
                    </a:lnTo>
                    <a:lnTo>
                      <a:pt x="107" y="374"/>
                    </a:lnTo>
                    <a:lnTo>
                      <a:pt x="107" y="372"/>
                    </a:lnTo>
                    <a:lnTo>
                      <a:pt x="104" y="372"/>
                    </a:lnTo>
                    <a:lnTo>
                      <a:pt x="102" y="369"/>
                    </a:lnTo>
                    <a:lnTo>
                      <a:pt x="99" y="369"/>
                    </a:lnTo>
                    <a:lnTo>
                      <a:pt x="99" y="368"/>
                    </a:lnTo>
                    <a:lnTo>
                      <a:pt x="95" y="368"/>
                    </a:lnTo>
                    <a:lnTo>
                      <a:pt x="95" y="366"/>
                    </a:lnTo>
                    <a:lnTo>
                      <a:pt x="92" y="366"/>
                    </a:lnTo>
                    <a:lnTo>
                      <a:pt x="90" y="363"/>
                    </a:lnTo>
                    <a:lnTo>
                      <a:pt x="87" y="363"/>
                    </a:lnTo>
                    <a:lnTo>
                      <a:pt x="87" y="361"/>
                    </a:lnTo>
                    <a:lnTo>
                      <a:pt x="83" y="361"/>
                    </a:lnTo>
                    <a:lnTo>
                      <a:pt x="82" y="358"/>
                    </a:lnTo>
                    <a:lnTo>
                      <a:pt x="78" y="358"/>
                    </a:lnTo>
                    <a:lnTo>
                      <a:pt x="78" y="356"/>
                    </a:lnTo>
                    <a:lnTo>
                      <a:pt x="75" y="356"/>
                    </a:lnTo>
                    <a:lnTo>
                      <a:pt x="75" y="355"/>
                    </a:lnTo>
                    <a:lnTo>
                      <a:pt x="71" y="355"/>
                    </a:lnTo>
                    <a:lnTo>
                      <a:pt x="70" y="352"/>
                    </a:lnTo>
                    <a:lnTo>
                      <a:pt x="66" y="352"/>
                    </a:lnTo>
                    <a:lnTo>
                      <a:pt x="66" y="350"/>
                    </a:lnTo>
                    <a:lnTo>
                      <a:pt x="63" y="350"/>
                    </a:lnTo>
                    <a:lnTo>
                      <a:pt x="61" y="347"/>
                    </a:lnTo>
                    <a:lnTo>
                      <a:pt x="58" y="347"/>
                    </a:lnTo>
                    <a:lnTo>
                      <a:pt x="58" y="345"/>
                    </a:lnTo>
                    <a:lnTo>
                      <a:pt x="54" y="345"/>
                    </a:lnTo>
                    <a:lnTo>
                      <a:pt x="54" y="344"/>
                    </a:lnTo>
                    <a:lnTo>
                      <a:pt x="51" y="344"/>
                    </a:lnTo>
                    <a:lnTo>
                      <a:pt x="49" y="341"/>
                    </a:lnTo>
                    <a:lnTo>
                      <a:pt x="46" y="341"/>
                    </a:lnTo>
                    <a:lnTo>
                      <a:pt x="46" y="339"/>
                    </a:lnTo>
                    <a:lnTo>
                      <a:pt x="42" y="339"/>
                    </a:lnTo>
                    <a:lnTo>
                      <a:pt x="41" y="336"/>
                    </a:lnTo>
                    <a:lnTo>
                      <a:pt x="37" y="336"/>
                    </a:lnTo>
                    <a:lnTo>
                      <a:pt x="37" y="334"/>
                    </a:lnTo>
                    <a:lnTo>
                      <a:pt x="34" y="334"/>
                    </a:lnTo>
                    <a:lnTo>
                      <a:pt x="34" y="333"/>
                    </a:lnTo>
                    <a:lnTo>
                      <a:pt x="30" y="333"/>
                    </a:lnTo>
                    <a:lnTo>
                      <a:pt x="29" y="330"/>
                    </a:lnTo>
                    <a:lnTo>
                      <a:pt x="25" y="330"/>
                    </a:lnTo>
                    <a:lnTo>
                      <a:pt x="25" y="328"/>
                    </a:lnTo>
                    <a:lnTo>
                      <a:pt x="22" y="328"/>
                    </a:lnTo>
                    <a:lnTo>
                      <a:pt x="20" y="325"/>
                    </a:lnTo>
                    <a:lnTo>
                      <a:pt x="17" y="325"/>
                    </a:lnTo>
                    <a:lnTo>
                      <a:pt x="17" y="323"/>
                    </a:lnTo>
                    <a:lnTo>
                      <a:pt x="13" y="323"/>
                    </a:lnTo>
                    <a:lnTo>
                      <a:pt x="13" y="322"/>
                    </a:lnTo>
                    <a:lnTo>
                      <a:pt x="10" y="322"/>
                    </a:lnTo>
                    <a:lnTo>
                      <a:pt x="8" y="319"/>
                    </a:lnTo>
                    <a:lnTo>
                      <a:pt x="5" y="319"/>
                    </a:lnTo>
                    <a:lnTo>
                      <a:pt x="5" y="317"/>
                    </a:lnTo>
                    <a:lnTo>
                      <a:pt x="1" y="317"/>
                    </a:lnTo>
                    <a:lnTo>
                      <a:pt x="1" y="315"/>
                    </a:lnTo>
                    <a:lnTo>
                      <a:pt x="0" y="315"/>
                    </a:lnTo>
                    <a:lnTo>
                      <a:pt x="0" y="104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222" name="Freeform 1222"/>
              <p:cNvSpPr>
                <a:spLocks/>
              </p:cNvSpPr>
              <p:nvPr/>
            </p:nvSpPr>
            <p:spPr bwMode="auto">
              <a:xfrm>
                <a:off x="2242" y="1662"/>
                <a:ext cx="102" cy="95"/>
              </a:xfrm>
              <a:custGeom>
                <a:avLst/>
                <a:gdLst>
                  <a:gd name="T0" fmla="*/ 100 w 102"/>
                  <a:gd name="T1" fmla="*/ 0 h 95"/>
                  <a:gd name="T2" fmla="*/ 100 w 102"/>
                  <a:gd name="T3" fmla="*/ 2 h 95"/>
                  <a:gd name="T4" fmla="*/ 94 w 102"/>
                  <a:gd name="T5" fmla="*/ 4 h 95"/>
                  <a:gd name="T6" fmla="*/ 94 w 102"/>
                  <a:gd name="T7" fmla="*/ 5 h 95"/>
                  <a:gd name="T8" fmla="*/ 80 w 102"/>
                  <a:gd name="T9" fmla="*/ 13 h 95"/>
                  <a:gd name="T10" fmla="*/ 80 w 102"/>
                  <a:gd name="T11" fmla="*/ 15 h 95"/>
                  <a:gd name="T12" fmla="*/ 0 w 102"/>
                  <a:gd name="T13" fmla="*/ 87 h 95"/>
                  <a:gd name="T14" fmla="*/ 0 w 102"/>
                  <a:gd name="T15" fmla="*/ 95 h 95"/>
                  <a:gd name="T16" fmla="*/ 102 w 102"/>
                  <a:gd name="T17" fmla="*/ 0 h 95"/>
                  <a:gd name="T18" fmla="*/ 100 w 102"/>
                  <a:gd name="T19" fmla="*/ 0 h 95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02"/>
                  <a:gd name="T31" fmla="*/ 0 h 95"/>
                  <a:gd name="T32" fmla="*/ 102 w 102"/>
                  <a:gd name="T33" fmla="*/ 95 h 95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02" h="95">
                    <a:moveTo>
                      <a:pt x="100" y="0"/>
                    </a:moveTo>
                    <a:lnTo>
                      <a:pt x="100" y="2"/>
                    </a:lnTo>
                    <a:lnTo>
                      <a:pt x="94" y="4"/>
                    </a:lnTo>
                    <a:lnTo>
                      <a:pt x="94" y="5"/>
                    </a:lnTo>
                    <a:lnTo>
                      <a:pt x="80" y="13"/>
                    </a:lnTo>
                    <a:lnTo>
                      <a:pt x="80" y="15"/>
                    </a:lnTo>
                    <a:lnTo>
                      <a:pt x="0" y="87"/>
                    </a:lnTo>
                    <a:lnTo>
                      <a:pt x="0" y="95"/>
                    </a:lnTo>
                    <a:lnTo>
                      <a:pt x="102" y="0"/>
                    </a:lnTo>
                    <a:lnTo>
                      <a:pt x="10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223" name="Freeform 1223"/>
              <p:cNvSpPr>
                <a:spLocks/>
              </p:cNvSpPr>
              <p:nvPr/>
            </p:nvSpPr>
            <p:spPr bwMode="auto">
              <a:xfrm>
                <a:off x="2242" y="1614"/>
                <a:ext cx="203" cy="190"/>
              </a:xfrm>
              <a:custGeom>
                <a:avLst/>
                <a:gdLst>
                  <a:gd name="T0" fmla="*/ 198 w 203"/>
                  <a:gd name="T1" fmla="*/ 0 h 190"/>
                  <a:gd name="T2" fmla="*/ 198 w 203"/>
                  <a:gd name="T3" fmla="*/ 1 h 190"/>
                  <a:gd name="T4" fmla="*/ 0 w 203"/>
                  <a:gd name="T5" fmla="*/ 183 h 190"/>
                  <a:gd name="T6" fmla="*/ 0 w 203"/>
                  <a:gd name="T7" fmla="*/ 190 h 190"/>
                  <a:gd name="T8" fmla="*/ 203 w 203"/>
                  <a:gd name="T9" fmla="*/ 4 h 190"/>
                  <a:gd name="T10" fmla="*/ 203 w 203"/>
                  <a:gd name="T11" fmla="*/ 1 h 190"/>
                  <a:gd name="T12" fmla="*/ 200 w 203"/>
                  <a:gd name="T13" fmla="*/ 1 h 190"/>
                  <a:gd name="T14" fmla="*/ 200 w 203"/>
                  <a:gd name="T15" fmla="*/ 0 h 190"/>
                  <a:gd name="T16" fmla="*/ 198 w 203"/>
                  <a:gd name="T17" fmla="*/ 0 h 19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03"/>
                  <a:gd name="T28" fmla="*/ 0 h 190"/>
                  <a:gd name="T29" fmla="*/ 203 w 203"/>
                  <a:gd name="T30" fmla="*/ 190 h 19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03" h="190">
                    <a:moveTo>
                      <a:pt x="198" y="0"/>
                    </a:moveTo>
                    <a:lnTo>
                      <a:pt x="198" y="1"/>
                    </a:lnTo>
                    <a:lnTo>
                      <a:pt x="0" y="183"/>
                    </a:lnTo>
                    <a:lnTo>
                      <a:pt x="0" y="190"/>
                    </a:lnTo>
                    <a:lnTo>
                      <a:pt x="203" y="4"/>
                    </a:lnTo>
                    <a:lnTo>
                      <a:pt x="203" y="1"/>
                    </a:lnTo>
                    <a:lnTo>
                      <a:pt x="200" y="1"/>
                    </a:lnTo>
                    <a:lnTo>
                      <a:pt x="200" y="0"/>
                    </a:lnTo>
                    <a:lnTo>
                      <a:pt x="198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224" name="Freeform 1224"/>
              <p:cNvSpPr>
                <a:spLocks/>
              </p:cNvSpPr>
              <p:nvPr/>
            </p:nvSpPr>
            <p:spPr bwMode="auto">
              <a:xfrm>
                <a:off x="2242" y="1631"/>
                <a:ext cx="235" cy="221"/>
              </a:xfrm>
              <a:custGeom>
                <a:avLst/>
                <a:gdLst>
                  <a:gd name="T0" fmla="*/ 230 w 235"/>
                  <a:gd name="T1" fmla="*/ 0 h 221"/>
                  <a:gd name="T2" fmla="*/ 230 w 235"/>
                  <a:gd name="T3" fmla="*/ 1 h 221"/>
                  <a:gd name="T4" fmla="*/ 0 w 235"/>
                  <a:gd name="T5" fmla="*/ 213 h 221"/>
                  <a:gd name="T6" fmla="*/ 0 w 235"/>
                  <a:gd name="T7" fmla="*/ 221 h 221"/>
                  <a:gd name="T8" fmla="*/ 235 w 235"/>
                  <a:gd name="T9" fmla="*/ 5 h 221"/>
                  <a:gd name="T10" fmla="*/ 235 w 235"/>
                  <a:gd name="T11" fmla="*/ 1 h 221"/>
                  <a:gd name="T12" fmla="*/ 232 w 235"/>
                  <a:gd name="T13" fmla="*/ 1 h 221"/>
                  <a:gd name="T14" fmla="*/ 232 w 235"/>
                  <a:gd name="T15" fmla="*/ 0 h 221"/>
                  <a:gd name="T16" fmla="*/ 230 w 235"/>
                  <a:gd name="T17" fmla="*/ 0 h 221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35"/>
                  <a:gd name="T28" fmla="*/ 0 h 221"/>
                  <a:gd name="T29" fmla="*/ 235 w 235"/>
                  <a:gd name="T30" fmla="*/ 221 h 221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35" h="221">
                    <a:moveTo>
                      <a:pt x="230" y="0"/>
                    </a:moveTo>
                    <a:lnTo>
                      <a:pt x="230" y="1"/>
                    </a:lnTo>
                    <a:lnTo>
                      <a:pt x="0" y="213"/>
                    </a:lnTo>
                    <a:lnTo>
                      <a:pt x="0" y="221"/>
                    </a:lnTo>
                    <a:lnTo>
                      <a:pt x="235" y="5"/>
                    </a:lnTo>
                    <a:lnTo>
                      <a:pt x="235" y="1"/>
                    </a:lnTo>
                    <a:lnTo>
                      <a:pt x="232" y="1"/>
                    </a:lnTo>
                    <a:lnTo>
                      <a:pt x="232" y="0"/>
                    </a:lnTo>
                    <a:lnTo>
                      <a:pt x="23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225" name="Freeform 1225"/>
              <p:cNvSpPr>
                <a:spLocks/>
              </p:cNvSpPr>
              <p:nvPr/>
            </p:nvSpPr>
            <p:spPr bwMode="auto">
              <a:xfrm>
                <a:off x="2242" y="1648"/>
                <a:ext cx="268" cy="251"/>
              </a:xfrm>
              <a:custGeom>
                <a:avLst/>
                <a:gdLst>
                  <a:gd name="T0" fmla="*/ 0 w 268"/>
                  <a:gd name="T1" fmla="*/ 243 h 251"/>
                  <a:gd name="T2" fmla="*/ 265 w 268"/>
                  <a:gd name="T3" fmla="*/ 0 h 251"/>
                  <a:gd name="T4" fmla="*/ 265 w 268"/>
                  <a:gd name="T5" fmla="*/ 2 h 251"/>
                  <a:gd name="T6" fmla="*/ 268 w 268"/>
                  <a:gd name="T7" fmla="*/ 2 h 251"/>
                  <a:gd name="T8" fmla="*/ 268 w 268"/>
                  <a:gd name="T9" fmla="*/ 5 h 251"/>
                  <a:gd name="T10" fmla="*/ 0 w 268"/>
                  <a:gd name="T11" fmla="*/ 251 h 251"/>
                  <a:gd name="T12" fmla="*/ 0 w 268"/>
                  <a:gd name="T13" fmla="*/ 243 h 25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68"/>
                  <a:gd name="T22" fmla="*/ 0 h 251"/>
                  <a:gd name="T23" fmla="*/ 268 w 268"/>
                  <a:gd name="T24" fmla="*/ 251 h 25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68" h="251">
                    <a:moveTo>
                      <a:pt x="0" y="243"/>
                    </a:moveTo>
                    <a:lnTo>
                      <a:pt x="265" y="0"/>
                    </a:lnTo>
                    <a:lnTo>
                      <a:pt x="265" y="2"/>
                    </a:lnTo>
                    <a:lnTo>
                      <a:pt x="268" y="2"/>
                    </a:lnTo>
                    <a:lnTo>
                      <a:pt x="268" y="5"/>
                    </a:lnTo>
                    <a:lnTo>
                      <a:pt x="0" y="251"/>
                    </a:lnTo>
                    <a:lnTo>
                      <a:pt x="0" y="243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226" name="Freeform 1226"/>
              <p:cNvSpPr>
                <a:spLocks/>
              </p:cNvSpPr>
              <p:nvPr/>
            </p:nvSpPr>
            <p:spPr bwMode="auto">
              <a:xfrm>
                <a:off x="2250" y="1666"/>
                <a:ext cx="292" cy="268"/>
              </a:xfrm>
              <a:custGeom>
                <a:avLst/>
                <a:gdLst>
                  <a:gd name="T0" fmla="*/ 286 w 292"/>
                  <a:gd name="T1" fmla="*/ 0 h 268"/>
                  <a:gd name="T2" fmla="*/ 286 w 292"/>
                  <a:gd name="T3" fmla="*/ 1 h 268"/>
                  <a:gd name="T4" fmla="*/ 0 w 292"/>
                  <a:gd name="T5" fmla="*/ 263 h 268"/>
                  <a:gd name="T6" fmla="*/ 0 w 292"/>
                  <a:gd name="T7" fmla="*/ 266 h 268"/>
                  <a:gd name="T8" fmla="*/ 5 w 292"/>
                  <a:gd name="T9" fmla="*/ 268 h 268"/>
                  <a:gd name="T10" fmla="*/ 5 w 292"/>
                  <a:gd name="T11" fmla="*/ 266 h 268"/>
                  <a:gd name="T12" fmla="*/ 292 w 292"/>
                  <a:gd name="T13" fmla="*/ 1 h 268"/>
                  <a:gd name="T14" fmla="*/ 289 w 292"/>
                  <a:gd name="T15" fmla="*/ 1 h 268"/>
                  <a:gd name="T16" fmla="*/ 289 w 292"/>
                  <a:gd name="T17" fmla="*/ 0 h 268"/>
                  <a:gd name="T18" fmla="*/ 286 w 292"/>
                  <a:gd name="T19" fmla="*/ 0 h 268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92"/>
                  <a:gd name="T31" fmla="*/ 0 h 268"/>
                  <a:gd name="T32" fmla="*/ 292 w 292"/>
                  <a:gd name="T33" fmla="*/ 268 h 268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92" h="268">
                    <a:moveTo>
                      <a:pt x="286" y="0"/>
                    </a:moveTo>
                    <a:lnTo>
                      <a:pt x="286" y="1"/>
                    </a:lnTo>
                    <a:lnTo>
                      <a:pt x="0" y="263"/>
                    </a:lnTo>
                    <a:lnTo>
                      <a:pt x="0" y="266"/>
                    </a:lnTo>
                    <a:lnTo>
                      <a:pt x="5" y="268"/>
                    </a:lnTo>
                    <a:lnTo>
                      <a:pt x="5" y="266"/>
                    </a:lnTo>
                    <a:lnTo>
                      <a:pt x="292" y="1"/>
                    </a:lnTo>
                    <a:lnTo>
                      <a:pt x="289" y="1"/>
                    </a:lnTo>
                    <a:lnTo>
                      <a:pt x="289" y="0"/>
                    </a:lnTo>
                    <a:lnTo>
                      <a:pt x="286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227" name="Freeform 1227"/>
              <p:cNvSpPr>
                <a:spLocks/>
              </p:cNvSpPr>
              <p:nvPr/>
            </p:nvSpPr>
            <p:spPr bwMode="auto">
              <a:xfrm>
                <a:off x="2283" y="1683"/>
                <a:ext cx="292" cy="268"/>
              </a:xfrm>
              <a:custGeom>
                <a:avLst/>
                <a:gdLst>
                  <a:gd name="T0" fmla="*/ 285 w 292"/>
                  <a:gd name="T1" fmla="*/ 0 h 268"/>
                  <a:gd name="T2" fmla="*/ 285 w 292"/>
                  <a:gd name="T3" fmla="*/ 2 h 268"/>
                  <a:gd name="T4" fmla="*/ 0 w 292"/>
                  <a:gd name="T5" fmla="*/ 263 h 268"/>
                  <a:gd name="T6" fmla="*/ 0 w 292"/>
                  <a:gd name="T7" fmla="*/ 267 h 268"/>
                  <a:gd name="T8" fmla="*/ 5 w 292"/>
                  <a:gd name="T9" fmla="*/ 268 h 268"/>
                  <a:gd name="T10" fmla="*/ 5 w 292"/>
                  <a:gd name="T11" fmla="*/ 267 h 268"/>
                  <a:gd name="T12" fmla="*/ 292 w 292"/>
                  <a:gd name="T13" fmla="*/ 2 h 268"/>
                  <a:gd name="T14" fmla="*/ 288 w 292"/>
                  <a:gd name="T15" fmla="*/ 2 h 268"/>
                  <a:gd name="T16" fmla="*/ 288 w 292"/>
                  <a:gd name="T17" fmla="*/ 0 h 268"/>
                  <a:gd name="T18" fmla="*/ 285 w 292"/>
                  <a:gd name="T19" fmla="*/ 0 h 268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92"/>
                  <a:gd name="T31" fmla="*/ 0 h 268"/>
                  <a:gd name="T32" fmla="*/ 292 w 292"/>
                  <a:gd name="T33" fmla="*/ 268 h 268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92" h="268">
                    <a:moveTo>
                      <a:pt x="285" y="0"/>
                    </a:moveTo>
                    <a:lnTo>
                      <a:pt x="285" y="2"/>
                    </a:lnTo>
                    <a:lnTo>
                      <a:pt x="0" y="263"/>
                    </a:lnTo>
                    <a:lnTo>
                      <a:pt x="0" y="267"/>
                    </a:lnTo>
                    <a:lnTo>
                      <a:pt x="5" y="268"/>
                    </a:lnTo>
                    <a:lnTo>
                      <a:pt x="5" y="267"/>
                    </a:lnTo>
                    <a:lnTo>
                      <a:pt x="292" y="2"/>
                    </a:lnTo>
                    <a:lnTo>
                      <a:pt x="288" y="2"/>
                    </a:lnTo>
                    <a:lnTo>
                      <a:pt x="288" y="0"/>
                    </a:lnTo>
                    <a:lnTo>
                      <a:pt x="285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228" name="Freeform 1228"/>
              <p:cNvSpPr>
                <a:spLocks/>
              </p:cNvSpPr>
              <p:nvPr/>
            </p:nvSpPr>
            <p:spPr bwMode="auto">
              <a:xfrm>
                <a:off x="2313" y="1700"/>
                <a:ext cx="293" cy="268"/>
              </a:xfrm>
              <a:custGeom>
                <a:avLst/>
                <a:gdLst>
                  <a:gd name="T0" fmla="*/ 286 w 293"/>
                  <a:gd name="T1" fmla="*/ 0 h 268"/>
                  <a:gd name="T2" fmla="*/ 286 w 293"/>
                  <a:gd name="T3" fmla="*/ 2 h 268"/>
                  <a:gd name="T4" fmla="*/ 0 w 293"/>
                  <a:gd name="T5" fmla="*/ 264 h 268"/>
                  <a:gd name="T6" fmla="*/ 0 w 293"/>
                  <a:gd name="T7" fmla="*/ 267 h 268"/>
                  <a:gd name="T8" fmla="*/ 4 w 293"/>
                  <a:gd name="T9" fmla="*/ 267 h 268"/>
                  <a:gd name="T10" fmla="*/ 4 w 293"/>
                  <a:gd name="T11" fmla="*/ 268 h 268"/>
                  <a:gd name="T12" fmla="*/ 293 w 293"/>
                  <a:gd name="T13" fmla="*/ 3 h 268"/>
                  <a:gd name="T14" fmla="*/ 291 w 293"/>
                  <a:gd name="T15" fmla="*/ 0 h 268"/>
                  <a:gd name="T16" fmla="*/ 286 w 293"/>
                  <a:gd name="T17" fmla="*/ 0 h 26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3"/>
                  <a:gd name="T28" fmla="*/ 0 h 268"/>
                  <a:gd name="T29" fmla="*/ 293 w 293"/>
                  <a:gd name="T30" fmla="*/ 268 h 26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3" h="268">
                    <a:moveTo>
                      <a:pt x="286" y="0"/>
                    </a:moveTo>
                    <a:lnTo>
                      <a:pt x="286" y="2"/>
                    </a:lnTo>
                    <a:lnTo>
                      <a:pt x="0" y="264"/>
                    </a:lnTo>
                    <a:lnTo>
                      <a:pt x="0" y="267"/>
                    </a:lnTo>
                    <a:lnTo>
                      <a:pt x="4" y="267"/>
                    </a:lnTo>
                    <a:lnTo>
                      <a:pt x="4" y="268"/>
                    </a:lnTo>
                    <a:lnTo>
                      <a:pt x="293" y="3"/>
                    </a:lnTo>
                    <a:lnTo>
                      <a:pt x="291" y="0"/>
                    </a:lnTo>
                    <a:lnTo>
                      <a:pt x="286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229" name="Freeform 1229"/>
              <p:cNvSpPr>
                <a:spLocks/>
              </p:cNvSpPr>
              <p:nvPr/>
            </p:nvSpPr>
            <p:spPr bwMode="auto">
              <a:xfrm>
                <a:off x="2378" y="1763"/>
                <a:ext cx="257" cy="240"/>
              </a:xfrm>
              <a:custGeom>
                <a:avLst/>
                <a:gdLst>
                  <a:gd name="T0" fmla="*/ 255 w 257"/>
                  <a:gd name="T1" fmla="*/ 0 h 240"/>
                  <a:gd name="T2" fmla="*/ 255 w 257"/>
                  <a:gd name="T3" fmla="*/ 2 h 240"/>
                  <a:gd name="T4" fmla="*/ 0 w 257"/>
                  <a:gd name="T5" fmla="*/ 235 h 240"/>
                  <a:gd name="T6" fmla="*/ 0 w 257"/>
                  <a:gd name="T7" fmla="*/ 239 h 240"/>
                  <a:gd name="T8" fmla="*/ 4 w 257"/>
                  <a:gd name="T9" fmla="*/ 239 h 240"/>
                  <a:gd name="T10" fmla="*/ 4 w 257"/>
                  <a:gd name="T11" fmla="*/ 240 h 240"/>
                  <a:gd name="T12" fmla="*/ 257 w 257"/>
                  <a:gd name="T13" fmla="*/ 8 h 240"/>
                  <a:gd name="T14" fmla="*/ 257 w 257"/>
                  <a:gd name="T15" fmla="*/ 0 h 240"/>
                  <a:gd name="T16" fmla="*/ 255 w 257"/>
                  <a:gd name="T17" fmla="*/ 0 h 24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57"/>
                  <a:gd name="T28" fmla="*/ 0 h 240"/>
                  <a:gd name="T29" fmla="*/ 257 w 257"/>
                  <a:gd name="T30" fmla="*/ 240 h 24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57" h="240">
                    <a:moveTo>
                      <a:pt x="255" y="0"/>
                    </a:moveTo>
                    <a:lnTo>
                      <a:pt x="255" y="2"/>
                    </a:lnTo>
                    <a:lnTo>
                      <a:pt x="0" y="235"/>
                    </a:lnTo>
                    <a:lnTo>
                      <a:pt x="0" y="239"/>
                    </a:lnTo>
                    <a:lnTo>
                      <a:pt x="4" y="239"/>
                    </a:lnTo>
                    <a:lnTo>
                      <a:pt x="4" y="240"/>
                    </a:lnTo>
                    <a:lnTo>
                      <a:pt x="257" y="8"/>
                    </a:lnTo>
                    <a:lnTo>
                      <a:pt x="257" y="0"/>
                    </a:lnTo>
                    <a:lnTo>
                      <a:pt x="255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230" name="Freeform 1230"/>
              <p:cNvSpPr>
                <a:spLocks/>
              </p:cNvSpPr>
              <p:nvPr/>
            </p:nvSpPr>
            <p:spPr bwMode="auto">
              <a:xfrm>
                <a:off x="2411" y="1811"/>
                <a:ext cx="224" cy="210"/>
              </a:xfrm>
              <a:custGeom>
                <a:avLst/>
                <a:gdLst>
                  <a:gd name="T0" fmla="*/ 222 w 224"/>
                  <a:gd name="T1" fmla="*/ 0 h 210"/>
                  <a:gd name="T2" fmla="*/ 222 w 224"/>
                  <a:gd name="T3" fmla="*/ 1 h 210"/>
                  <a:gd name="T4" fmla="*/ 0 w 224"/>
                  <a:gd name="T5" fmla="*/ 205 h 210"/>
                  <a:gd name="T6" fmla="*/ 0 w 224"/>
                  <a:gd name="T7" fmla="*/ 208 h 210"/>
                  <a:gd name="T8" fmla="*/ 3 w 224"/>
                  <a:gd name="T9" fmla="*/ 208 h 210"/>
                  <a:gd name="T10" fmla="*/ 3 w 224"/>
                  <a:gd name="T11" fmla="*/ 210 h 210"/>
                  <a:gd name="T12" fmla="*/ 224 w 224"/>
                  <a:gd name="T13" fmla="*/ 8 h 210"/>
                  <a:gd name="T14" fmla="*/ 224 w 224"/>
                  <a:gd name="T15" fmla="*/ 0 h 210"/>
                  <a:gd name="T16" fmla="*/ 222 w 224"/>
                  <a:gd name="T17" fmla="*/ 0 h 21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24"/>
                  <a:gd name="T28" fmla="*/ 0 h 210"/>
                  <a:gd name="T29" fmla="*/ 224 w 224"/>
                  <a:gd name="T30" fmla="*/ 210 h 21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24" h="210">
                    <a:moveTo>
                      <a:pt x="222" y="0"/>
                    </a:moveTo>
                    <a:lnTo>
                      <a:pt x="222" y="1"/>
                    </a:lnTo>
                    <a:lnTo>
                      <a:pt x="0" y="205"/>
                    </a:lnTo>
                    <a:lnTo>
                      <a:pt x="0" y="208"/>
                    </a:lnTo>
                    <a:lnTo>
                      <a:pt x="3" y="208"/>
                    </a:lnTo>
                    <a:lnTo>
                      <a:pt x="3" y="210"/>
                    </a:lnTo>
                    <a:lnTo>
                      <a:pt x="224" y="8"/>
                    </a:lnTo>
                    <a:lnTo>
                      <a:pt x="224" y="0"/>
                    </a:lnTo>
                    <a:lnTo>
                      <a:pt x="222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231" name="Freeform 1231"/>
              <p:cNvSpPr>
                <a:spLocks/>
              </p:cNvSpPr>
              <p:nvPr/>
            </p:nvSpPr>
            <p:spPr bwMode="auto">
              <a:xfrm>
                <a:off x="2457" y="1858"/>
                <a:ext cx="178" cy="164"/>
              </a:xfrm>
              <a:custGeom>
                <a:avLst/>
                <a:gdLst>
                  <a:gd name="T0" fmla="*/ 0 w 178"/>
                  <a:gd name="T1" fmla="*/ 163 h 164"/>
                  <a:gd name="T2" fmla="*/ 178 w 178"/>
                  <a:gd name="T3" fmla="*/ 0 h 164"/>
                  <a:gd name="T4" fmla="*/ 178 w 178"/>
                  <a:gd name="T5" fmla="*/ 8 h 164"/>
                  <a:gd name="T6" fmla="*/ 17 w 178"/>
                  <a:gd name="T7" fmla="*/ 155 h 164"/>
                  <a:gd name="T8" fmla="*/ 14 w 178"/>
                  <a:gd name="T9" fmla="*/ 158 h 164"/>
                  <a:gd name="T10" fmla="*/ 7 w 178"/>
                  <a:gd name="T11" fmla="*/ 159 h 164"/>
                  <a:gd name="T12" fmla="*/ 7 w 178"/>
                  <a:gd name="T13" fmla="*/ 161 h 164"/>
                  <a:gd name="T14" fmla="*/ 3 w 178"/>
                  <a:gd name="T15" fmla="*/ 161 h 164"/>
                  <a:gd name="T16" fmla="*/ 3 w 178"/>
                  <a:gd name="T17" fmla="*/ 163 h 164"/>
                  <a:gd name="T18" fmla="*/ 0 w 178"/>
                  <a:gd name="T19" fmla="*/ 164 h 164"/>
                  <a:gd name="T20" fmla="*/ 0 w 178"/>
                  <a:gd name="T21" fmla="*/ 163 h 164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78"/>
                  <a:gd name="T34" fmla="*/ 0 h 164"/>
                  <a:gd name="T35" fmla="*/ 178 w 178"/>
                  <a:gd name="T36" fmla="*/ 164 h 164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78" h="164">
                    <a:moveTo>
                      <a:pt x="0" y="163"/>
                    </a:moveTo>
                    <a:lnTo>
                      <a:pt x="178" y="0"/>
                    </a:lnTo>
                    <a:lnTo>
                      <a:pt x="178" y="8"/>
                    </a:lnTo>
                    <a:lnTo>
                      <a:pt x="17" y="155"/>
                    </a:lnTo>
                    <a:lnTo>
                      <a:pt x="14" y="158"/>
                    </a:lnTo>
                    <a:lnTo>
                      <a:pt x="7" y="159"/>
                    </a:lnTo>
                    <a:lnTo>
                      <a:pt x="7" y="161"/>
                    </a:lnTo>
                    <a:lnTo>
                      <a:pt x="3" y="161"/>
                    </a:lnTo>
                    <a:lnTo>
                      <a:pt x="3" y="163"/>
                    </a:lnTo>
                    <a:lnTo>
                      <a:pt x="0" y="164"/>
                    </a:lnTo>
                    <a:lnTo>
                      <a:pt x="0" y="163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232" name="Freeform 1232"/>
              <p:cNvSpPr>
                <a:spLocks/>
              </p:cNvSpPr>
              <p:nvPr/>
            </p:nvSpPr>
            <p:spPr bwMode="auto">
              <a:xfrm>
                <a:off x="2575" y="1904"/>
                <a:ext cx="60" cy="55"/>
              </a:xfrm>
              <a:custGeom>
                <a:avLst/>
                <a:gdLst>
                  <a:gd name="T0" fmla="*/ 58 w 60"/>
                  <a:gd name="T1" fmla="*/ 0 h 55"/>
                  <a:gd name="T2" fmla="*/ 58 w 60"/>
                  <a:gd name="T3" fmla="*/ 1 h 55"/>
                  <a:gd name="T4" fmla="*/ 0 w 60"/>
                  <a:gd name="T5" fmla="*/ 55 h 55"/>
                  <a:gd name="T6" fmla="*/ 7 w 60"/>
                  <a:gd name="T7" fmla="*/ 52 h 55"/>
                  <a:gd name="T8" fmla="*/ 7 w 60"/>
                  <a:gd name="T9" fmla="*/ 50 h 55"/>
                  <a:gd name="T10" fmla="*/ 14 w 60"/>
                  <a:gd name="T11" fmla="*/ 49 h 55"/>
                  <a:gd name="T12" fmla="*/ 14 w 60"/>
                  <a:gd name="T13" fmla="*/ 47 h 55"/>
                  <a:gd name="T14" fmla="*/ 17 w 60"/>
                  <a:gd name="T15" fmla="*/ 47 h 55"/>
                  <a:gd name="T16" fmla="*/ 17 w 60"/>
                  <a:gd name="T17" fmla="*/ 46 h 55"/>
                  <a:gd name="T18" fmla="*/ 60 w 60"/>
                  <a:gd name="T19" fmla="*/ 8 h 55"/>
                  <a:gd name="T20" fmla="*/ 60 w 60"/>
                  <a:gd name="T21" fmla="*/ 0 h 55"/>
                  <a:gd name="T22" fmla="*/ 58 w 60"/>
                  <a:gd name="T23" fmla="*/ 0 h 55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60"/>
                  <a:gd name="T37" fmla="*/ 0 h 55"/>
                  <a:gd name="T38" fmla="*/ 60 w 60"/>
                  <a:gd name="T39" fmla="*/ 55 h 55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60" h="55">
                    <a:moveTo>
                      <a:pt x="58" y="0"/>
                    </a:moveTo>
                    <a:lnTo>
                      <a:pt x="58" y="1"/>
                    </a:lnTo>
                    <a:lnTo>
                      <a:pt x="0" y="55"/>
                    </a:lnTo>
                    <a:lnTo>
                      <a:pt x="7" y="52"/>
                    </a:lnTo>
                    <a:lnTo>
                      <a:pt x="7" y="50"/>
                    </a:lnTo>
                    <a:lnTo>
                      <a:pt x="14" y="49"/>
                    </a:lnTo>
                    <a:lnTo>
                      <a:pt x="14" y="47"/>
                    </a:lnTo>
                    <a:lnTo>
                      <a:pt x="17" y="47"/>
                    </a:lnTo>
                    <a:lnTo>
                      <a:pt x="17" y="46"/>
                    </a:lnTo>
                    <a:lnTo>
                      <a:pt x="60" y="8"/>
                    </a:lnTo>
                    <a:lnTo>
                      <a:pt x="60" y="0"/>
                    </a:lnTo>
                    <a:lnTo>
                      <a:pt x="58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233" name="Freeform 1233"/>
              <p:cNvSpPr>
                <a:spLocks/>
              </p:cNvSpPr>
              <p:nvPr/>
            </p:nvSpPr>
            <p:spPr bwMode="auto">
              <a:xfrm>
                <a:off x="2532" y="1662"/>
                <a:ext cx="103" cy="95"/>
              </a:xfrm>
              <a:custGeom>
                <a:avLst/>
                <a:gdLst>
                  <a:gd name="T0" fmla="*/ 0 w 103"/>
                  <a:gd name="T1" fmla="*/ 0 h 95"/>
                  <a:gd name="T2" fmla="*/ 103 w 103"/>
                  <a:gd name="T3" fmla="*/ 95 h 95"/>
                  <a:gd name="T4" fmla="*/ 103 w 103"/>
                  <a:gd name="T5" fmla="*/ 87 h 95"/>
                  <a:gd name="T6" fmla="*/ 101 w 103"/>
                  <a:gd name="T7" fmla="*/ 87 h 95"/>
                  <a:gd name="T8" fmla="*/ 19 w 103"/>
                  <a:gd name="T9" fmla="*/ 10 h 95"/>
                  <a:gd name="T10" fmla="*/ 16 w 103"/>
                  <a:gd name="T11" fmla="*/ 10 h 95"/>
                  <a:gd name="T12" fmla="*/ 14 w 103"/>
                  <a:gd name="T13" fmla="*/ 7 h 95"/>
                  <a:gd name="T14" fmla="*/ 10 w 103"/>
                  <a:gd name="T15" fmla="*/ 7 h 95"/>
                  <a:gd name="T16" fmla="*/ 10 w 103"/>
                  <a:gd name="T17" fmla="*/ 5 h 95"/>
                  <a:gd name="T18" fmla="*/ 7 w 103"/>
                  <a:gd name="T19" fmla="*/ 5 h 95"/>
                  <a:gd name="T20" fmla="*/ 7 w 103"/>
                  <a:gd name="T21" fmla="*/ 4 h 95"/>
                  <a:gd name="T22" fmla="*/ 4 w 103"/>
                  <a:gd name="T23" fmla="*/ 4 h 95"/>
                  <a:gd name="T24" fmla="*/ 2 w 103"/>
                  <a:gd name="T25" fmla="*/ 0 h 95"/>
                  <a:gd name="T26" fmla="*/ 0 w 103"/>
                  <a:gd name="T27" fmla="*/ 0 h 95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103"/>
                  <a:gd name="T43" fmla="*/ 0 h 95"/>
                  <a:gd name="T44" fmla="*/ 103 w 103"/>
                  <a:gd name="T45" fmla="*/ 95 h 95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103" h="95">
                    <a:moveTo>
                      <a:pt x="0" y="0"/>
                    </a:moveTo>
                    <a:lnTo>
                      <a:pt x="103" y="95"/>
                    </a:lnTo>
                    <a:lnTo>
                      <a:pt x="103" y="87"/>
                    </a:lnTo>
                    <a:lnTo>
                      <a:pt x="101" y="87"/>
                    </a:lnTo>
                    <a:lnTo>
                      <a:pt x="19" y="10"/>
                    </a:lnTo>
                    <a:lnTo>
                      <a:pt x="16" y="10"/>
                    </a:lnTo>
                    <a:lnTo>
                      <a:pt x="14" y="7"/>
                    </a:lnTo>
                    <a:lnTo>
                      <a:pt x="10" y="7"/>
                    </a:lnTo>
                    <a:lnTo>
                      <a:pt x="10" y="5"/>
                    </a:lnTo>
                    <a:lnTo>
                      <a:pt x="7" y="5"/>
                    </a:lnTo>
                    <a:lnTo>
                      <a:pt x="7" y="4"/>
                    </a:lnTo>
                    <a:lnTo>
                      <a:pt x="4" y="4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234" name="Freeform 1234"/>
              <p:cNvSpPr>
                <a:spLocks/>
              </p:cNvSpPr>
              <p:nvPr/>
            </p:nvSpPr>
            <p:spPr bwMode="auto">
              <a:xfrm>
                <a:off x="2430" y="1614"/>
                <a:ext cx="205" cy="190"/>
              </a:xfrm>
              <a:custGeom>
                <a:avLst/>
                <a:gdLst>
                  <a:gd name="T0" fmla="*/ 3 w 205"/>
                  <a:gd name="T1" fmla="*/ 0 h 190"/>
                  <a:gd name="T2" fmla="*/ 3 w 205"/>
                  <a:gd name="T3" fmla="*/ 1 h 190"/>
                  <a:gd name="T4" fmla="*/ 0 w 205"/>
                  <a:gd name="T5" fmla="*/ 1 h 190"/>
                  <a:gd name="T6" fmla="*/ 205 w 205"/>
                  <a:gd name="T7" fmla="*/ 190 h 190"/>
                  <a:gd name="T8" fmla="*/ 205 w 205"/>
                  <a:gd name="T9" fmla="*/ 183 h 190"/>
                  <a:gd name="T10" fmla="*/ 203 w 205"/>
                  <a:gd name="T11" fmla="*/ 183 h 190"/>
                  <a:gd name="T12" fmla="*/ 6 w 205"/>
                  <a:gd name="T13" fmla="*/ 0 h 190"/>
                  <a:gd name="T14" fmla="*/ 3 w 205"/>
                  <a:gd name="T15" fmla="*/ 0 h 19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05"/>
                  <a:gd name="T25" fmla="*/ 0 h 190"/>
                  <a:gd name="T26" fmla="*/ 205 w 205"/>
                  <a:gd name="T27" fmla="*/ 190 h 19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05" h="190">
                    <a:moveTo>
                      <a:pt x="3" y="0"/>
                    </a:moveTo>
                    <a:lnTo>
                      <a:pt x="3" y="1"/>
                    </a:lnTo>
                    <a:lnTo>
                      <a:pt x="0" y="1"/>
                    </a:lnTo>
                    <a:lnTo>
                      <a:pt x="205" y="190"/>
                    </a:lnTo>
                    <a:lnTo>
                      <a:pt x="205" y="183"/>
                    </a:lnTo>
                    <a:lnTo>
                      <a:pt x="203" y="183"/>
                    </a:lnTo>
                    <a:lnTo>
                      <a:pt x="6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235" name="Freeform 1235"/>
              <p:cNvSpPr>
                <a:spLocks/>
              </p:cNvSpPr>
              <p:nvPr/>
            </p:nvSpPr>
            <p:spPr bwMode="auto">
              <a:xfrm>
                <a:off x="2397" y="1631"/>
                <a:ext cx="238" cy="221"/>
              </a:xfrm>
              <a:custGeom>
                <a:avLst/>
                <a:gdLst>
                  <a:gd name="T0" fmla="*/ 4 w 238"/>
                  <a:gd name="T1" fmla="*/ 0 h 221"/>
                  <a:gd name="T2" fmla="*/ 4 w 238"/>
                  <a:gd name="T3" fmla="*/ 1 h 221"/>
                  <a:gd name="T4" fmla="*/ 0 w 238"/>
                  <a:gd name="T5" fmla="*/ 1 h 221"/>
                  <a:gd name="T6" fmla="*/ 238 w 238"/>
                  <a:gd name="T7" fmla="*/ 221 h 221"/>
                  <a:gd name="T8" fmla="*/ 238 w 238"/>
                  <a:gd name="T9" fmla="*/ 213 h 221"/>
                  <a:gd name="T10" fmla="*/ 236 w 238"/>
                  <a:gd name="T11" fmla="*/ 213 h 221"/>
                  <a:gd name="T12" fmla="*/ 7 w 238"/>
                  <a:gd name="T13" fmla="*/ 0 h 221"/>
                  <a:gd name="T14" fmla="*/ 4 w 238"/>
                  <a:gd name="T15" fmla="*/ 0 h 221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38"/>
                  <a:gd name="T25" fmla="*/ 0 h 221"/>
                  <a:gd name="T26" fmla="*/ 238 w 238"/>
                  <a:gd name="T27" fmla="*/ 221 h 221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38" h="221">
                    <a:moveTo>
                      <a:pt x="4" y="0"/>
                    </a:moveTo>
                    <a:lnTo>
                      <a:pt x="4" y="1"/>
                    </a:lnTo>
                    <a:lnTo>
                      <a:pt x="0" y="1"/>
                    </a:lnTo>
                    <a:lnTo>
                      <a:pt x="238" y="221"/>
                    </a:lnTo>
                    <a:lnTo>
                      <a:pt x="238" y="213"/>
                    </a:lnTo>
                    <a:lnTo>
                      <a:pt x="236" y="213"/>
                    </a:lnTo>
                    <a:lnTo>
                      <a:pt x="7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236" name="Freeform 1236"/>
              <p:cNvSpPr>
                <a:spLocks/>
              </p:cNvSpPr>
              <p:nvPr/>
            </p:nvSpPr>
            <p:spPr bwMode="auto">
              <a:xfrm>
                <a:off x="2366" y="1648"/>
                <a:ext cx="269" cy="251"/>
              </a:xfrm>
              <a:custGeom>
                <a:avLst/>
                <a:gdLst>
                  <a:gd name="T0" fmla="*/ 2 w 269"/>
                  <a:gd name="T1" fmla="*/ 0 h 251"/>
                  <a:gd name="T2" fmla="*/ 0 w 269"/>
                  <a:gd name="T3" fmla="*/ 5 h 251"/>
                  <a:gd name="T4" fmla="*/ 2 w 269"/>
                  <a:gd name="T5" fmla="*/ 5 h 251"/>
                  <a:gd name="T6" fmla="*/ 269 w 269"/>
                  <a:gd name="T7" fmla="*/ 251 h 251"/>
                  <a:gd name="T8" fmla="*/ 269 w 269"/>
                  <a:gd name="T9" fmla="*/ 243 h 251"/>
                  <a:gd name="T10" fmla="*/ 267 w 269"/>
                  <a:gd name="T11" fmla="*/ 243 h 251"/>
                  <a:gd name="T12" fmla="*/ 6 w 269"/>
                  <a:gd name="T13" fmla="*/ 0 h 251"/>
                  <a:gd name="T14" fmla="*/ 2 w 269"/>
                  <a:gd name="T15" fmla="*/ 0 h 251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69"/>
                  <a:gd name="T25" fmla="*/ 0 h 251"/>
                  <a:gd name="T26" fmla="*/ 269 w 269"/>
                  <a:gd name="T27" fmla="*/ 251 h 251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69" h="251">
                    <a:moveTo>
                      <a:pt x="2" y="0"/>
                    </a:moveTo>
                    <a:lnTo>
                      <a:pt x="0" y="5"/>
                    </a:lnTo>
                    <a:lnTo>
                      <a:pt x="2" y="5"/>
                    </a:lnTo>
                    <a:lnTo>
                      <a:pt x="269" y="251"/>
                    </a:lnTo>
                    <a:lnTo>
                      <a:pt x="269" y="243"/>
                    </a:lnTo>
                    <a:lnTo>
                      <a:pt x="267" y="243"/>
                    </a:lnTo>
                    <a:lnTo>
                      <a:pt x="6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237" name="Freeform 1237"/>
              <p:cNvSpPr>
                <a:spLocks/>
              </p:cNvSpPr>
              <p:nvPr/>
            </p:nvSpPr>
            <p:spPr bwMode="auto">
              <a:xfrm>
                <a:off x="2334" y="1666"/>
                <a:ext cx="292" cy="268"/>
              </a:xfrm>
              <a:custGeom>
                <a:avLst/>
                <a:gdLst>
                  <a:gd name="T0" fmla="*/ 2 w 292"/>
                  <a:gd name="T1" fmla="*/ 0 h 268"/>
                  <a:gd name="T2" fmla="*/ 0 w 292"/>
                  <a:gd name="T3" fmla="*/ 4 h 268"/>
                  <a:gd name="T4" fmla="*/ 2 w 292"/>
                  <a:gd name="T5" fmla="*/ 4 h 268"/>
                  <a:gd name="T6" fmla="*/ 285 w 292"/>
                  <a:gd name="T7" fmla="*/ 268 h 268"/>
                  <a:gd name="T8" fmla="*/ 290 w 292"/>
                  <a:gd name="T9" fmla="*/ 268 h 268"/>
                  <a:gd name="T10" fmla="*/ 290 w 292"/>
                  <a:gd name="T11" fmla="*/ 266 h 268"/>
                  <a:gd name="T12" fmla="*/ 292 w 292"/>
                  <a:gd name="T13" fmla="*/ 266 h 268"/>
                  <a:gd name="T14" fmla="*/ 5 w 292"/>
                  <a:gd name="T15" fmla="*/ 0 h 268"/>
                  <a:gd name="T16" fmla="*/ 2 w 292"/>
                  <a:gd name="T17" fmla="*/ 0 h 26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2"/>
                  <a:gd name="T28" fmla="*/ 0 h 268"/>
                  <a:gd name="T29" fmla="*/ 292 w 292"/>
                  <a:gd name="T30" fmla="*/ 268 h 26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2" h="268">
                    <a:moveTo>
                      <a:pt x="2" y="0"/>
                    </a:moveTo>
                    <a:lnTo>
                      <a:pt x="0" y="4"/>
                    </a:lnTo>
                    <a:lnTo>
                      <a:pt x="2" y="4"/>
                    </a:lnTo>
                    <a:lnTo>
                      <a:pt x="285" y="268"/>
                    </a:lnTo>
                    <a:lnTo>
                      <a:pt x="290" y="268"/>
                    </a:lnTo>
                    <a:lnTo>
                      <a:pt x="290" y="266"/>
                    </a:lnTo>
                    <a:lnTo>
                      <a:pt x="292" y="266"/>
                    </a:lnTo>
                    <a:lnTo>
                      <a:pt x="5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238" name="Freeform 1238"/>
              <p:cNvSpPr>
                <a:spLocks/>
              </p:cNvSpPr>
              <p:nvPr/>
            </p:nvSpPr>
            <p:spPr bwMode="auto">
              <a:xfrm>
                <a:off x="2301" y="1683"/>
                <a:ext cx="293" cy="268"/>
              </a:xfrm>
              <a:custGeom>
                <a:avLst/>
                <a:gdLst>
                  <a:gd name="T0" fmla="*/ 4 w 293"/>
                  <a:gd name="T1" fmla="*/ 0 h 268"/>
                  <a:gd name="T2" fmla="*/ 4 w 293"/>
                  <a:gd name="T3" fmla="*/ 2 h 268"/>
                  <a:gd name="T4" fmla="*/ 0 w 293"/>
                  <a:gd name="T5" fmla="*/ 2 h 268"/>
                  <a:gd name="T6" fmla="*/ 0 w 293"/>
                  <a:gd name="T7" fmla="*/ 5 h 268"/>
                  <a:gd name="T8" fmla="*/ 2 w 293"/>
                  <a:gd name="T9" fmla="*/ 5 h 268"/>
                  <a:gd name="T10" fmla="*/ 286 w 293"/>
                  <a:gd name="T11" fmla="*/ 268 h 268"/>
                  <a:gd name="T12" fmla="*/ 291 w 293"/>
                  <a:gd name="T13" fmla="*/ 268 h 268"/>
                  <a:gd name="T14" fmla="*/ 291 w 293"/>
                  <a:gd name="T15" fmla="*/ 267 h 268"/>
                  <a:gd name="T16" fmla="*/ 293 w 293"/>
                  <a:gd name="T17" fmla="*/ 267 h 268"/>
                  <a:gd name="T18" fmla="*/ 6 w 293"/>
                  <a:gd name="T19" fmla="*/ 0 h 268"/>
                  <a:gd name="T20" fmla="*/ 4 w 293"/>
                  <a:gd name="T21" fmla="*/ 0 h 268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293"/>
                  <a:gd name="T34" fmla="*/ 0 h 268"/>
                  <a:gd name="T35" fmla="*/ 293 w 293"/>
                  <a:gd name="T36" fmla="*/ 268 h 268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293" h="268">
                    <a:moveTo>
                      <a:pt x="4" y="0"/>
                    </a:moveTo>
                    <a:lnTo>
                      <a:pt x="4" y="2"/>
                    </a:lnTo>
                    <a:lnTo>
                      <a:pt x="0" y="2"/>
                    </a:lnTo>
                    <a:lnTo>
                      <a:pt x="0" y="5"/>
                    </a:lnTo>
                    <a:lnTo>
                      <a:pt x="2" y="5"/>
                    </a:lnTo>
                    <a:lnTo>
                      <a:pt x="286" y="268"/>
                    </a:lnTo>
                    <a:lnTo>
                      <a:pt x="291" y="268"/>
                    </a:lnTo>
                    <a:lnTo>
                      <a:pt x="291" y="267"/>
                    </a:lnTo>
                    <a:lnTo>
                      <a:pt x="293" y="267"/>
                    </a:lnTo>
                    <a:lnTo>
                      <a:pt x="6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239" name="Freeform 1239"/>
              <p:cNvSpPr>
                <a:spLocks/>
              </p:cNvSpPr>
              <p:nvPr/>
            </p:nvSpPr>
            <p:spPr bwMode="auto">
              <a:xfrm>
                <a:off x="2271" y="1699"/>
                <a:ext cx="292" cy="268"/>
              </a:xfrm>
              <a:custGeom>
                <a:avLst/>
                <a:gdLst>
                  <a:gd name="T0" fmla="*/ 3 w 292"/>
                  <a:gd name="T1" fmla="*/ 0 h 268"/>
                  <a:gd name="T2" fmla="*/ 3 w 292"/>
                  <a:gd name="T3" fmla="*/ 1 h 268"/>
                  <a:gd name="T4" fmla="*/ 0 w 292"/>
                  <a:gd name="T5" fmla="*/ 3 h 268"/>
                  <a:gd name="T6" fmla="*/ 285 w 292"/>
                  <a:gd name="T7" fmla="*/ 268 h 268"/>
                  <a:gd name="T8" fmla="*/ 290 w 292"/>
                  <a:gd name="T9" fmla="*/ 268 h 268"/>
                  <a:gd name="T10" fmla="*/ 290 w 292"/>
                  <a:gd name="T11" fmla="*/ 266 h 268"/>
                  <a:gd name="T12" fmla="*/ 292 w 292"/>
                  <a:gd name="T13" fmla="*/ 266 h 268"/>
                  <a:gd name="T14" fmla="*/ 5 w 292"/>
                  <a:gd name="T15" fmla="*/ 0 h 268"/>
                  <a:gd name="T16" fmla="*/ 3 w 292"/>
                  <a:gd name="T17" fmla="*/ 0 h 26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2"/>
                  <a:gd name="T28" fmla="*/ 0 h 268"/>
                  <a:gd name="T29" fmla="*/ 292 w 292"/>
                  <a:gd name="T30" fmla="*/ 268 h 26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2" h="268">
                    <a:moveTo>
                      <a:pt x="3" y="0"/>
                    </a:moveTo>
                    <a:lnTo>
                      <a:pt x="3" y="1"/>
                    </a:lnTo>
                    <a:lnTo>
                      <a:pt x="0" y="3"/>
                    </a:lnTo>
                    <a:lnTo>
                      <a:pt x="285" y="268"/>
                    </a:lnTo>
                    <a:lnTo>
                      <a:pt x="290" y="268"/>
                    </a:lnTo>
                    <a:lnTo>
                      <a:pt x="290" y="266"/>
                    </a:lnTo>
                    <a:lnTo>
                      <a:pt x="292" y="266"/>
                    </a:lnTo>
                    <a:lnTo>
                      <a:pt x="5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240" name="Freeform 1240"/>
              <p:cNvSpPr>
                <a:spLocks/>
              </p:cNvSpPr>
              <p:nvPr/>
            </p:nvSpPr>
            <p:spPr bwMode="auto">
              <a:xfrm>
                <a:off x="2242" y="1716"/>
                <a:ext cx="288" cy="268"/>
              </a:xfrm>
              <a:custGeom>
                <a:avLst/>
                <a:gdLst>
                  <a:gd name="T0" fmla="*/ 0 w 288"/>
                  <a:gd name="T1" fmla="*/ 0 h 268"/>
                  <a:gd name="T2" fmla="*/ 0 w 288"/>
                  <a:gd name="T3" fmla="*/ 8 h 268"/>
                  <a:gd name="T4" fmla="*/ 1 w 288"/>
                  <a:gd name="T5" fmla="*/ 8 h 268"/>
                  <a:gd name="T6" fmla="*/ 282 w 288"/>
                  <a:gd name="T7" fmla="*/ 268 h 268"/>
                  <a:gd name="T8" fmla="*/ 287 w 288"/>
                  <a:gd name="T9" fmla="*/ 268 h 268"/>
                  <a:gd name="T10" fmla="*/ 287 w 288"/>
                  <a:gd name="T11" fmla="*/ 267 h 268"/>
                  <a:gd name="T12" fmla="*/ 288 w 288"/>
                  <a:gd name="T13" fmla="*/ 267 h 268"/>
                  <a:gd name="T14" fmla="*/ 1 w 288"/>
                  <a:gd name="T15" fmla="*/ 0 h 268"/>
                  <a:gd name="T16" fmla="*/ 0 w 288"/>
                  <a:gd name="T17" fmla="*/ 0 h 26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88"/>
                  <a:gd name="T28" fmla="*/ 0 h 268"/>
                  <a:gd name="T29" fmla="*/ 288 w 288"/>
                  <a:gd name="T30" fmla="*/ 268 h 26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88" h="268">
                    <a:moveTo>
                      <a:pt x="0" y="0"/>
                    </a:moveTo>
                    <a:lnTo>
                      <a:pt x="0" y="8"/>
                    </a:lnTo>
                    <a:lnTo>
                      <a:pt x="1" y="8"/>
                    </a:lnTo>
                    <a:lnTo>
                      <a:pt x="282" y="268"/>
                    </a:lnTo>
                    <a:lnTo>
                      <a:pt x="287" y="268"/>
                    </a:lnTo>
                    <a:lnTo>
                      <a:pt x="287" y="267"/>
                    </a:lnTo>
                    <a:lnTo>
                      <a:pt x="288" y="267"/>
                    </a:ln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241" name="Freeform 1241"/>
              <p:cNvSpPr>
                <a:spLocks/>
              </p:cNvSpPr>
              <p:nvPr/>
            </p:nvSpPr>
            <p:spPr bwMode="auto">
              <a:xfrm>
                <a:off x="2242" y="1763"/>
                <a:ext cx="256" cy="239"/>
              </a:xfrm>
              <a:custGeom>
                <a:avLst/>
                <a:gdLst>
                  <a:gd name="T0" fmla="*/ 0 w 256"/>
                  <a:gd name="T1" fmla="*/ 0 h 239"/>
                  <a:gd name="T2" fmla="*/ 0 w 256"/>
                  <a:gd name="T3" fmla="*/ 8 h 239"/>
                  <a:gd name="T4" fmla="*/ 1 w 256"/>
                  <a:gd name="T5" fmla="*/ 8 h 239"/>
                  <a:gd name="T6" fmla="*/ 249 w 256"/>
                  <a:gd name="T7" fmla="*/ 239 h 239"/>
                  <a:gd name="T8" fmla="*/ 254 w 256"/>
                  <a:gd name="T9" fmla="*/ 239 h 239"/>
                  <a:gd name="T10" fmla="*/ 254 w 256"/>
                  <a:gd name="T11" fmla="*/ 237 h 239"/>
                  <a:gd name="T12" fmla="*/ 256 w 256"/>
                  <a:gd name="T13" fmla="*/ 237 h 239"/>
                  <a:gd name="T14" fmla="*/ 1 w 256"/>
                  <a:gd name="T15" fmla="*/ 0 h 239"/>
                  <a:gd name="T16" fmla="*/ 0 w 256"/>
                  <a:gd name="T17" fmla="*/ 0 h 23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56"/>
                  <a:gd name="T28" fmla="*/ 0 h 239"/>
                  <a:gd name="T29" fmla="*/ 256 w 256"/>
                  <a:gd name="T30" fmla="*/ 239 h 239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56" h="239">
                    <a:moveTo>
                      <a:pt x="0" y="0"/>
                    </a:moveTo>
                    <a:lnTo>
                      <a:pt x="0" y="8"/>
                    </a:lnTo>
                    <a:lnTo>
                      <a:pt x="1" y="8"/>
                    </a:lnTo>
                    <a:lnTo>
                      <a:pt x="249" y="239"/>
                    </a:lnTo>
                    <a:lnTo>
                      <a:pt x="254" y="239"/>
                    </a:lnTo>
                    <a:lnTo>
                      <a:pt x="254" y="237"/>
                    </a:lnTo>
                    <a:lnTo>
                      <a:pt x="256" y="237"/>
                    </a:ln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242" name="Freeform 1242"/>
              <p:cNvSpPr>
                <a:spLocks/>
              </p:cNvSpPr>
              <p:nvPr/>
            </p:nvSpPr>
            <p:spPr bwMode="auto">
              <a:xfrm>
                <a:off x="2242" y="1811"/>
                <a:ext cx="224" cy="208"/>
              </a:xfrm>
              <a:custGeom>
                <a:avLst/>
                <a:gdLst>
                  <a:gd name="T0" fmla="*/ 0 w 224"/>
                  <a:gd name="T1" fmla="*/ 0 h 208"/>
                  <a:gd name="T2" fmla="*/ 0 w 224"/>
                  <a:gd name="T3" fmla="*/ 8 h 208"/>
                  <a:gd name="T4" fmla="*/ 1 w 224"/>
                  <a:gd name="T5" fmla="*/ 8 h 208"/>
                  <a:gd name="T6" fmla="*/ 217 w 224"/>
                  <a:gd name="T7" fmla="*/ 208 h 208"/>
                  <a:gd name="T8" fmla="*/ 222 w 224"/>
                  <a:gd name="T9" fmla="*/ 208 h 208"/>
                  <a:gd name="T10" fmla="*/ 222 w 224"/>
                  <a:gd name="T11" fmla="*/ 206 h 208"/>
                  <a:gd name="T12" fmla="*/ 224 w 224"/>
                  <a:gd name="T13" fmla="*/ 206 h 208"/>
                  <a:gd name="T14" fmla="*/ 1 w 224"/>
                  <a:gd name="T15" fmla="*/ 0 h 208"/>
                  <a:gd name="T16" fmla="*/ 0 w 224"/>
                  <a:gd name="T17" fmla="*/ 0 h 20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24"/>
                  <a:gd name="T28" fmla="*/ 0 h 208"/>
                  <a:gd name="T29" fmla="*/ 224 w 224"/>
                  <a:gd name="T30" fmla="*/ 208 h 20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24" h="208">
                    <a:moveTo>
                      <a:pt x="0" y="0"/>
                    </a:moveTo>
                    <a:lnTo>
                      <a:pt x="0" y="8"/>
                    </a:lnTo>
                    <a:lnTo>
                      <a:pt x="1" y="8"/>
                    </a:lnTo>
                    <a:lnTo>
                      <a:pt x="217" y="208"/>
                    </a:lnTo>
                    <a:lnTo>
                      <a:pt x="222" y="208"/>
                    </a:lnTo>
                    <a:lnTo>
                      <a:pt x="222" y="206"/>
                    </a:lnTo>
                    <a:lnTo>
                      <a:pt x="224" y="206"/>
                    </a:ln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243" name="Freeform 1243"/>
              <p:cNvSpPr>
                <a:spLocks/>
              </p:cNvSpPr>
              <p:nvPr/>
            </p:nvSpPr>
            <p:spPr bwMode="auto">
              <a:xfrm>
                <a:off x="2242" y="1858"/>
                <a:ext cx="179" cy="166"/>
              </a:xfrm>
              <a:custGeom>
                <a:avLst/>
                <a:gdLst>
                  <a:gd name="T0" fmla="*/ 0 w 179"/>
                  <a:gd name="T1" fmla="*/ 0 h 166"/>
                  <a:gd name="T2" fmla="*/ 0 w 179"/>
                  <a:gd name="T3" fmla="*/ 8 h 166"/>
                  <a:gd name="T4" fmla="*/ 1 w 179"/>
                  <a:gd name="T5" fmla="*/ 8 h 166"/>
                  <a:gd name="T6" fmla="*/ 160 w 179"/>
                  <a:gd name="T7" fmla="*/ 156 h 166"/>
                  <a:gd name="T8" fmla="*/ 164 w 179"/>
                  <a:gd name="T9" fmla="*/ 156 h 166"/>
                  <a:gd name="T10" fmla="*/ 165 w 179"/>
                  <a:gd name="T11" fmla="*/ 159 h 166"/>
                  <a:gd name="T12" fmla="*/ 169 w 179"/>
                  <a:gd name="T13" fmla="*/ 159 h 166"/>
                  <a:gd name="T14" fmla="*/ 169 w 179"/>
                  <a:gd name="T15" fmla="*/ 161 h 166"/>
                  <a:gd name="T16" fmla="*/ 172 w 179"/>
                  <a:gd name="T17" fmla="*/ 161 h 166"/>
                  <a:gd name="T18" fmla="*/ 174 w 179"/>
                  <a:gd name="T19" fmla="*/ 164 h 166"/>
                  <a:gd name="T20" fmla="*/ 177 w 179"/>
                  <a:gd name="T21" fmla="*/ 164 h 166"/>
                  <a:gd name="T22" fmla="*/ 177 w 179"/>
                  <a:gd name="T23" fmla="*/ 166 h 166"/>
                  <a:gd name="T24" fmla="*/ 179 w 179"/>
                  <a:gd name="T25" fmla="*/ 166 h 166"/>
                  <a:gd name="T26" fmla="*/ 1 w 179"/>
                  <a:gd name="T27" fmla="*/ 0 h 166"/>
                  <a:gd name="T28" fmla="*/ 0 w 179"/>
                  <a:gd name="T29" fmla="*/ 0 h 16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179"/>
                  <a:gd name="T46" fmla="*/ 0 h 166"/>
                  <a:gd name="T47" fmla="*/ 179 w 179"/>
                  <a:gd name="T48" fmla="*/ 166 h 16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179" h="166">
                    <a:moveTo>
                      <a:pt x="0" y="0"/>
                    </a:moveTo>
                    <a:lnTo>
                      <a:pt x="0" y="8"/>
                    </a:lnTo>
                    <a:lnTo>
                      <a:pt x="1" y="8"/>
                    </a:lnTo>
                    <a:lnTo>
                      <a:pt x="160" y="156"/>
                    </a:lnTo>
                    <a:lnTo>
                      <a:pt x="164" y="156"/>
                    </a:lnTo>
                    <a:lnTo>
                      <a:pt x="165" y="159"/>
                    </a:lnTo>
                    <a:lnTo>
                      <a:pt x="169" y="159"/>
                    </a:lnTo>
                    <a:lnTo>
                      <a:pt x="169" y="161"/>
                    </a:lnTo>
                    <a:lnTo>
                      <a:pt x="172" y="161"/>
                    </a:lnTo>
                    <a:lnTo>
                      <a:pt x="174" y="164"/>
                    </a:lnTo>
                    <a:lnTo>
                      <a:pt x="177" y="164"/>
                    </a:lnTo>
                    <a:lnTo>
                      <a:pt x="177" y="166"/>
                    </a:lnTo>
                    <a:lnTo>
                      <a:pt x="179" y="166"/>
                    </a:ln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244" name="Freeform 1244"/>
              <p:cNvSpPr>
                <a:spLocks/>
              </p:cNvSpPr>
              <p:nvPr/>
            </p:nvSpPr>
            <p:spPr bwMode="auto">
              <a:xfrm>
                <a:off x="2242" y="1905"/>
                <a:ext cx="56" cy="52"/>
              </a:xfrm>
              <a:custGeom>
                <a:avLst/>
                <a:gdLst>
                  <a:gd name="T0" fmla="*/ 0 w 56"/>
                  <a:gd name="T1" fmla="*/ 0 h 52"/>
                  <a:gd name="T2" fmla="*/ 0 w 56"/>
                  <a:gd name="T3" fmla="*/ 8 h 52"/>
                  <a:gd name="T4" fmla="*/ 1 w 56"/>
                  <a:gd name="T5" fmla="*/ 8 h 52"/>
                  <a:gd name="T6" fmla="*/ 37 w 56"/>
                  <a:gd name="T7" fmla="*/ 43 h 52"/>
                  <a:gd name="T8" fmla="*/ 41 w 56"/>
                  <a:gd name="T9" fmla="*/ 43 h 52"/>
                  <a:gd name="T10" fmla="*/ 42 w 56"/>
                  <a:gd name="T11" fmla="*/ 46 h 52"/>
                  <a:gd name="T12" fmla="*/ 46 w 56"/>
                  <a:gd name="T13" fmla="*/ 46 h 52"/>
                  <a:gd name="T14" fmla="*/ 46 w 56"/>
                  <a:gd name="T15" fmla="*/ 48 h 52"/>
                  <a:gd name="T16" fmla="*/ 49 w 56"/>
                  <a:gd name="T17" fmla="*/ 48 h 52"/>
                  <a:gd name="T18" fmla="*/ 51 w 56"/>
                  <a:gd name="T19" fmla="*/ 51 h 52"/>
                  <a:gd name="T20" fmla="*/ 54 w 56"/>
                  <a:gd name="T21" fmla="*/ 51 h 52"/>
                  <a:gd name="T22" fmla="*/ 54 w 56"/>
                  <a:gd name="T23" fmla="*/ 52 h 52"/>
                  <a:gd name="T24" fmla="*/ 56 w 56"/>
                  <a:gd name="T25" fmla="*/ 52 h 52"/>
                  <a:gd name="T26" fmla="*/ 1 w 56"/>
                  <a:gd name="T27" fmla="*/ 0 h 52"/>
                  <a:gd name="T28" fmla="*/ 0 w 56"/>
                  <a:gd name="T29" fmla="*/ 0 h 52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56"/>
                  <a:gd name="T46" fmla="*/ 0 h 52"/>
                  <a:gd name="T47" fmla="*/ 56 w 56"/>
                  <a:gd name="T48" fmla="*/ 52 h 52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56" h="52">
                    <a:moveTo>
                      <a:pt x="0" y="0"/>
                    </a:moveTo>
                    <a:lnTo>
                      <a:pt x="0" y="8"/>
                    </a:lnTo>
                    <a:lnTo>
                      <a:pt x="1" y="8"/>
                    </a:lnTo>
                    <a:lnTo>
                      <a:pt x="37" y="43"/>
                    </a:lnTo>
                    <a:lnTo>
                      <a:pt x="41" y="43"/>
                    </a:lnTo>
                    <a:lnTo>
                      <a:pt x="42" y="46"/>
                    </a:lnTo>
                    <a:lnTo>
                      <a:pt x="46" y="46"/>
                    </a:lnTo>
                    <a:lnTo>
                      <a:pt x="46" y="48"/>
                    </a:lnTo>
                    <a:lnTo>
                      <a:pt x="49" y="48"/>
                    </a:lnTo>
                    <a:lnTo>
                      <a:pt x="51" y="51"/>
                    </a:lnTo>
                    <a:lnTo>
                      <a:pt x="54" y="51"/>
                    </a:lnTo>
                    <a:lnTo>
                      <a:pt x="54" y="52"/>
                    </a:lnTo>
                    <a:lnTo>
                      <a:pt x="56" y="52"/>
                    </a:ln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245" name="Freeform 1245"/>
              <p:cNvSpPr>
                <a:spLocks/>
              </p:cNvSpPr>
              <p:nvPr/>
            </p:nvSpPr>
            <p:spPr bwMode="auto">
              <a:xfrm>
                <a:off x="2238" y="1609"/>
                <a:ext cx="398" cy="424"/>
              </a:xfrm>
              <a:custGeom>
                <a:avLst/>
                <a:gdLst>
                  <a:gd name="T0" fmla="*/ 198 w 398"/>
                  <a:gd name="T1" fmla="*/ 424 h 424"/>
                  <a:gd name="T2" fmla="*/ 398 w 398"/>
                  <a:gd name="T3" fmla="*/ 318 h 424"/>
                  <a:gd name="T4" fmla="*/ 398 w 398"/>
                  <a:gd name="T5" fmla="*/ 106 h 424"/>
                  <a:gd name="T6" fmla="*/ 198 w 398"/>
                  <a:gd name="T7" fmla="*/ 0 h 424"/>
                  <a:gd name="T8" fmla="*/ 0 w 398"/>
                  <a:gd name="T9" fmla="*/ 106 h 424"/>
                  <a:gd name="T10" fmla="*/ 0 w 398"/>
                  <a:gd name="T11" fmla="*/ 318 h 424"/>
                  <a:gd name="T12" fmla="*/ 198 w 398"/>
                  <a:gd name="T13" fmla="*/ 424 h 424"/>
                  <a:gd name="T14" fmla="*/ 200 w 398"/>
                  <a:gd name="T15" fmla="*/ 418 h 424"/>
                  <a:gd name="T16" fmla="*/ 5 w 398"/>
                  <a:gd name="T17" fmla="*/ 314 h 424"/>
                  <a:gd name="T18" fmla="*/ 7 w 398"/>
                  <a:gd name="T19" fmla="*/ 317 h 424"/>
                  <a:gd name="T20" fmla="*/ 7 w 398"/>
                  <a:gd name="T21" fmla="*/ 107 h 424"/>
                  <a:gd name="T22" fmla="*/ 5 w 398"/>
                  <a:gd name="T23" fmla="*/ 110 h 424"/>
                  <a:gd name="T24" fmla="*/ 200 w 398"/>
                  <a:gd name="T25" fmla="*/ 6 h 424"/>
                  <a:gd name="T26" fmla="*/ 197 w 398"/>
                  <a:gd name="T27" fmla="*/ 6 h 424"/>
                  <a:gd name="T28" fmla="*/ 393 w 398"/>
                  <a:gd name="T29" fmla="*/ 110 h 424"/>
                  <a:gd name="T30" fmla="*/ 392 w 398"/>
                  <a:gd name="T31" fmla="*/ 107 h 424"/>
                  <a:gd name="T32" fmla="*/ 392 w 398"/>
                  <a:gd name="T33" fmla="*/ 317 h 424"/>
                  <a:gd name="T34" fmla="*/ 393 w 398"/>
                  <a:gd name="T35" fmla="*/ 314 h 424"/>
                  <a:gd name="T36" fmla="*/ 197 w 398"/>
                  <a:gd name="T37" fmla="*/ 418 h 424"/>
                  <a:gd name="T38" fmla="*/ 200 w 398"/>
                  <a:gd name="T39" fmla="*/ 418 h 424"/>
                  <a:gd name="T40" fmla="*/ 198 w 398"/>
                  <a:gd name="T41" fmla="*/ 424 h 424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398"/>
                  <a:gd name="T64" fmla="*/ 0 h 424"/>
                  <a:gd name="T65" fmla="*/ 398 w 398"/>
                  <a:gd name="T66" fmla="*/ 424 h 424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398" h="424">
                    <a:moveTo>
                      <a:pt x="198" y="424"/>
                    </a:moveTo>
                    <a:lnTo>
                      <a:pt x="398" y="318"/>
                    </a:lnTo>
                    <a:lnTo>
                      <a:pt x="398" y="106"/>
                    </a:lnTo>
                    <a:lnTo>
                      <a:pt x="198" y="0"/>
                    </a:lnTo>
                    <a:lnTo>
                      <a:pt x="0" y="106"/>
                    </a:lnTo>
                    <a:lnTo>
                      <a:pt x="0" y="318"/>
                    </a:lnTo>
                    <a:lnTo>
                      <a:pt x="198" y="424"/>
                    </a:lnTo>
                    <a:lnTo>
                      <a:pt x="200" y="418"/>
                    </a:lnTo>
                    <a:lnTo>
                      <a:pt x="5" y="314"/>
                    </a:lnTo>
                    <a:lnTo>
                      <a:pt x="7" y="317"/>
                    </a:lnTo>
                    <a:lnTo>
                      <a:pt x="7" y="107"/>
                    </a:lnTo>
                    <a:lnTo>
                      <a:pt x="5" y="110"/>
                    </a:lnTo>
                    <a:lnTo>
                      <a:pt x="200" y="6"/>
                    </a:lnTo>
                    <a:lnTo>
                      <a:pt x="197" y="6"/>
                    </a:lnTo>
                    <a:lnTo>
                      <a:pt x="393" y="110"/>
                    </a:lnTo>
                    <a:lnTo>
                      <a:pt x="392" y="107"/>
                    </a:lnTo>
                    <a:lnTo>
                      <a:pt x="392" y="317"/>
                    </a:lnTo>
                    <a:lnTo>
                      <a:pt x="393" y="314"/>
                    </a:lnTo>
                    <a:lnTo>
                      <a:pt x="197" y="418"/>
                    </a:lnTo>
                    <a:lnTo>
                      <a:pt x="200" y="418"/>
                    </a:lnTo>
                    <a:lnTo>
                      <a:pt x="198" y="42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246" name="Freeform 1246"/>
              <p:cNvSpPr>
                <a:spLocks/>
              </p:cNvSpPr>
              <p:nvPr/>
            </p:nvSpPr>
            <p:spPr bwMode="auto">
              <a:xfrm>
                <a:off x="2045" y="1926"/>
                <a:ext cx="395" cy="418"/>
              </a:xfrm>
              <a:custGeom>
                <a:avLst/>
                <a:gdLst>
                  <a:gd name="T0" fmla="*/ 10 w 395"/>
                  <a:gd name="T1" fmla="*/ 99 h 418"/>
                  <a:gd name="T2" fmla="*/ 34 w 395"/>
                  <a:gd name="T3" fmla="*/ 88 h 418"/>
                  <a:gd name="T4" fmla="*/ 51 w 395"/>
                  <a:gd name="T5" fmla="*/ 77 h 418"/>
                  <a:gd name="T6" fmla="*/ 75 w 395"/>
                  <a:gd name="T7" fmla="*/ 66 h 418"/>
                  <a:gd name="T8" fmla="*/ 89 w 395"/>
                  <a:gd name="T9" fmla="*/ 57 h 418"/>
                  <a:gd name="T10" fmla="*/ 113 w 395"/>
                  <a:gd name="T11" fmla="*/ 46 h 418"/>
                  <a:gd name="T12" fmla="*/ 133 w 395"/>
                  <a:gd name="T13" fmla="*/ 33 h 418"/>
                  <a:gd name="T14" fmla="*/ 157 w 395"/>
                  <a:gd name="T15" fmla="*/ 22 h 418"/>
                  <a:gd name="T16" fmla="*/ 178 w 395"/>
                  <a:gd name="T17" fmla="*/ 9 h 418"/>
                  <a:gd name="T18" fmla="*/ 198 w 395"/>
                  <a:gd name="T19" fmla="*/ 0 h 418"/>
                  <a:gd name="T20" fmla="*/ 207 w 395"/>
                  <a:gd name="T21" fmla="*/ 6 h 418"/>
                  <a:gd name="T22" fmla="*/ 217 w 395"/>
                  <a:gd name="T23" fmla="*/ 9 h 418"/>
                  <a:gd name="T24" fmla="*/ 226 w 395"/>
                  <a:gd name="T25" fmla="*/ 16 h 418"/>
                  <a:gd name="T26" fmla="*/ 238 w 395"/>
                  <a:gd name="T27" fmla="*/ 20 h 418"/>
                  <a:gd name="T28" fmla="*/ 246 w 395"/>
                  <a:gd name="T29" fmla="*/ 27 h 418"/>
                  <a:gd name="T30" fmla="*/ 258 w 395"/>
                  <a:gd name="T31" fmla="*/ 31 h 418"/>
                  <a:gd name="T32" fmla="*/ 267 w 395"/>
                  <a:gd name="T33" fmla="*/ 38 h 418"/>
                  <a:gd name="T34" fmla="*/ 279 w 395"/>
                  <a:gd name="T35" fmla="*/ 42 h 418"/>
                  <a:gd name="T36" fmla="*/ 287 w 395"/>
                  <a:gd name="T37" fmla="*/ 49 h 418"/>
                  <a:gd name="T38" fmla="*/ 299 w 395"/>
                  <a:gd name="T39" fmla="*/ 54 h 418"/>
                  <a:gd name="T40" fmla="*/ 308 w 395"/>
                  <a:gd name="T41" fmla="*/ 60 h 418"/>
                  <a:gd name="T42" fmla="*/ 320 w 395"/>
                  <a:gd name="T43" fmla="*/ 65 h 418"/>
                  <a:gd name="T44" fmla="*/ 328 w 395"/>
                  <a:gd name="T45" fmla="*/ 71 h 418"/>
                  <a:gd name="T46" fmla="*/ 339 w 395"/>
                  <a:gd name="T47" fmla="*/ 74 h 418"/>
                  <a:gd name="T48" fmla="*/ 347 w 395"/>
                  <a:gd name="T49" fmla="*/ 80 h 418"/>
                  <a:gd name="T50" fmla="*/ 359 w 395"/>
                  <a:gd name="T51" fmla="*/ 85 h 418"/>
                  <a:gd name="T52" fmla="*/ 368 w 395"/>
                  <a:gd name="T53" fmla="*/ 91 h 418"/>
                  <a:gd name="T54" fmla="*/ 380 w 395"/>
                  <a:gd name="T55" fmla="*/ 96 h 418"/>
                  <a:gd name="T56" fmla="*/ 388 w 395"/>
                  <a:gd name="T57" fmla="*/ 102 h 418"/>
                  <a:gd name="T58" fmla="*/ 385 w 395"/>
                  <a:gd name="T59" fmla="*/ 319 h 418"/>
                  <a:gd name="T60" fmla="*/ 374 w 395"/>
                  <a:gd name="T61" fmla="*/ 325 h 418"/>
                  <a:gd name="T62" fmla="*/ 340 w 395"/>
                  <a:gd name="T63" fmla="*/ 342 h 418"/>
                  <a:gd name="T64" fmla="*/ 330 w 395"/>
                  <a:gd name="T65" fmla="*/ 348 h 418"/>
                  <a:gd name="T66" fmla="*/ 296 w 395"/>
                  <a:gd name="T67" fmla="*/ 366 h 418"/>
                  <a:gd name="T68" fmla="*/ 286 w 395"/>
                  <a:gd name="T69" fmla="*/ 372 h 418"/>
                  <a:gd name="T70" fmla="*/ 265 w 395"/>
                  <a:gd name="T71" fmla="*/ 382 h 418"/>
                  <a:gd name="T72" fmla="*/ 245 w 395"/>
                  <a:gd name="T73" fmla="*/ 394 h 418"/>
                  <a:gd name="T74" fmla="*/ 224 w 395"/>
                  <a:gd name="T75" fmla="*/ 404 h 418"/>
                  <a:gd name="T76" fmla="*/ 207 w 395"/>
                  <a:gd name="T77" fmla="*/ 415 h 418"/>
                  <a:gd name="T78" fmla="*/ 192 w 395"/>
                  <a:gd name="T79" fmla="*/ 416 h 418"/>
                  <a:gd name="T80" fmla="*/ 183 w 395"/>
                  <a:gd name="T81" fmla="*/ 410 h 418"/>
                  <a:gd name="T82" fmla="*/ 171 w 395"/>
                  <a:gd name="T83" fmla="*/ 405 h 418"/>
                  <a:gd name="T84" fmla="*/ 163 w 395"/>
                  <a:gd name="T85" fmla="*/ 399 h 418"/>
                  <a:gd name="T86" fmla="*/ 151 w 395"/>
                  <a:gd name="T87" fmla="*/ 394 h 418"/>
                  <a:gd name="T88" fmla="*/ 142 w 395"/>
                  <a:gd name="T89" fmla="*/ 388 h 418"/>
                  <a:gd name="T90" fmla="*/ 132 w 395"/>
                  <a:gd name="T91" fmla="*/ 385 h 418"/>
                  <a:gd name="T92" fmla="*/ 123 w 395"/>
                  <a:gd name="T93" fmla="*/ 378 h 418"/>
                  <a:gd name="T94" fmla="*/ 111 w 395"/>
                  <a:gd name="T95" fmla="*/ 374 h 418"/>
                  <a:gd name="T96" fmla="*/ 103 w 395"/>
                  <a:gd name="T97" fmla="*/ 367 h 418"/>
                  <a:gd name="T98" fmla="*/ 91 w 395"/>
                  <a:gd name="T99" fmla="*/ 363 h 418"/>
                  <a:gd name="T100" fmla="*/ 82 w 395"/>
                  <a:gd name="T101" fmla="*/ 356 h 418"/>
                  <a:gd name="T102" fmla="*/ 70 w 395"/>
                  <a:gd name="T103" fmla="*/ 352 h 418"/>
                  <a:gd name="T104" fmla="*/ 62 w 395"/>
                  <a:gd name="T105" fmla="*/ 345 h 418"/>
                  <a:gd name="T106" fmla="*/ 50 w 395"/>
                  <a:gd name="T107" fmla="*/ 341 h 418"/>
                  <a:gd name="T108" fmla="*/ 41 w 395"/>
                  <a:gd name="T109" fmla="*/ 334 h 418"/>
                  <a:gd name="T110" fmla="*/ 29 w 395"/>
                  <a:gd name="T111" fmla="*/ 330 h 418"/>
                  <a:gd name="T112" fmla="*/ 21 w 395"/>
                  <a:gd name="T113" fmla="*/ 323 h 418"/>
                  <a:gd name="T114" fmla="*/ 10 w 395"/>
                  <a:gd name="T115" fmla="*/ 320 h 418"/>
                  <a:gd name="T116" fmla="*/ 2 w 395"/>
                  <a:gd name="T117" fmla="*/ 314 h 418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w 395"/>
                  <a:gd name="T178" fmla="*/ 0 h 418"/>
                  <a:gd name="T179" fmla="*/ 395 w 395"/>
                  <a:gd name="T180" fmla="*/ 418 h 418"/>
                </a:gdLst>
                <a:ahLst/>
                <a:cxnLst>
                  <a:cxn ang="T118">
                    <a:pos x="T0" y="T1"/>
                  </a:cxn>
                  <a:cxn ang="T119">
                    <a:pos x="T2" y="T3"/>
                  </a:cxn>
                  <a:cxn ang="T120">
                    <a:pos x="T4" y="T5"/>
                  </a:cxn>
                  <a:cxn ang="T121">
                    <a:pos x="T6" y="T7"/>
                  </a:cxn>
                  <a:cxn ang="T122">
                    <a:pos x="T8" y="T9"/>
                  </a:cxn>
                  <a:cxn ang="T123">
                    <a:pos x="T10" y="T11"/>
                  </a:cxn>
                  <a:cxn ang="T124">
                    <a:pos x="T12" y="T13"/>
                  </a:cxn>
                  <a:cxn ang="T125">
                    <a:pos x="T14" y="T15"/>
                  </a:cxn>
                  <a:cxn ang="T126">
                    <a:pos x="T16" y="T17"/>
                  </a:cxn>
                  <a:cxn ang="T127">
                    <a:pos x="T18" y="T19"/>
                  </a:cxn>
                  <a:cxn ang="T128">
                    <a:pos x="T20" y="T21"/>
                  </a:cxn>
                  <a:cxn ang="T129">
                    <a:pos x="T22" y="T23"/>
                  </a:cxn>
                  <a:cxn ang="T130">
                    <a:pos x="T24" y="T25"/>
                  </a:cxn>
                  <a:cxn ang="T131">
                    <a:pos x="T26" y="T27"/>
                  </a:cxn>
                  <a:cxn ang="T132">
                    <a:pos x="T28" y="T29"/>
                  </a:cxn>
                  <a:cxn ang="T133">
                    <a:pos x="T30" y="T31"/>
                  </a:cxn>
                  <a:cxn ang="T134">
                    <a:pos x="T32" y="T33"/>
                  </a:cxn>
                  <a:cxn ang="T135">
                    <a:pos x="T34" y="T35"/>
                  </a:cxn>
                  <a:cxn ang="T136">
                    <a:pos x="T36" y="T37"/>
                  </a:cxn>
                  <a:cxn ang="T137">
                    <a:pos x="T38" y="T39"/>
                  </a:cxn>
                  <a:cxn ang="T138">
                    <a:pos x="T40" y="T41"/>
                  </a:cxn>
                  <a:cxn ang="T139">
                    <a:pos x="T42" y="T43"/>
                  </a:cxn>
                  <a:cxn ang="T140">
                    <a:pos x="T44" y="T45"/>
                  </a:cxn>
                  <a:cxn ang="T141">
                    <a:pos x="T46" y="T47"/>
                  </a:cxn>
                  <a:cxn ang="T142">
                    <a:pos x="T48" y="T49"/>
                  </a:cxn>
                  <a:cxn ang="T143">
                    <a:pos x="T50" y="T51"/>
                  </a:cxn>
                  <a:cxn ang="T144">
                    <a:pos x="T52" y="T53"/>
                  </a:cxn>
                  <a:cxn ang="T145">
                    <a:pos x="T54" y="T55"/>
                  </a:cxn>
                  <a:cxn ang="T146">
                    <a:pos x="T56" y="T57"/>
                  </a:cxn>
                  <a:cxn ang="T147">
                    <a:pos x="T58" y="T59"/>
                  </a:cxn>
                  <a:cxn ang="T148">
                    <a:pos x="T60" y="T61"/>
                  </a:cxn>
                  <a:cxn ang="T149">
                    <a:pos x="T62" y="T63"/>
                  </a:cxn>
                  <a:cxn ang="T150">
                    <a:pos x="T64" y="T65"/>
                  </a:cxn>
                  <a:cxn ang="T151">
                    <a:pos x="T66" y="T67"/>
                  </a:cxn>
                  <a:cxn ang="T152">
                    <a:pos x="T68" y="T69"/>
                  </a:cxn>
                  <a:cxn ang="T153">
                    <a:pos x="T70" y="T71"/>
                  </a:cxn>
                  <a:cxn ang="T154">
                    <a:pos x="T72" y="T73"/>
                  </a:cxn>
                  <a:cxn ang="T155">
                    <a:pos x="T74" y="T75"/>
                  </a:cxn>
                  <a:cxn ang="T156">
                    <a:pos x="T76" y="T77"/>
                  </a:cxn>
                  <a:cxn ang="T157">
                    <a:pos x="T78" y="T79"/>
                  </a:cxn>
                  <a:cxn ang="T158">
                    <a:pos x="T80" y="T81"/>
                  </a:cxn>
                  <a:cxn ang="T159">
                    <a:pos x="T82" y="T83"/>
                  </a:cxn>
                  <a:cxn ang="T160">
                    <a:pos x="T84" y="T85"/>
                  </a:cxn>
                  <a:cxn ang="T161">
                    <a:pos x="T86" y="T87"/>
                  </a:cxn>
                  <a:cxn ang="T162">
                    <a:pos x="T88" y="T89"/>
                  </a:cxn>
                  <a:cxn ang="T163">
                    <a:pos x="T90" y="T91"/>
                  </a:cxn>
                  <a:cxn ang="T164">
                    <a:pos x="T92" y="T93"/>
                  </a:cxn>
                  <a:cxn ang="T165">
                    <a:pos x="T94" y="T95"/>
                  </a:cxn>
                  <a:cxn ang="T166">
                    <a:pos x="T96" y="T97"/>
                  </a:cxn>
                  <a:cxn ang="T167">
                    <a:pos x="T98" y="T99"/>
                  </a:cxn>
                  <a:cxn ang="T168">
                    <a:pos x="T100" y="T101"/>
                  </a:cxn>
                  <a:cxn ang="T169">
                    <a:pos x="T102" y="T103"/>
                  </a:cxn>
                  <a:cxn ang="T170">
                    <a:pos x="T104" y="T105"/>
                  </a:cxn>
                  <a:cxn ang="T171">
                    <a:pos x="T106" y="T107"/>
                  </a:cxn>
                  <a:cxn ang="T172">
                    <a:pos x="T108" y="T109"/>
                  </a:cxn>
                  <a:cxn ang="T173">
                    <a:pos x="T110" y="T111"/>
                  </a:cxn>
                  <a:cxn ang="T174">
                    <a:pos x="T112" y="T113"/>
                  </a:cxn>
                  <a:cxn ang="T175">
                    <a:pos x="T114" y="T115"/>
                  </a:cxn>
                  <a:cxn ang="T176">
                    <a:pos x="T116" y="T117"/>
                  </a:cxn>
                </a:cxnLst>
                <a:rect l="T177" t="T178" r="T179" b="T180"/>
                <a:pathLst>
                  <a:path w="395" h="418">
                    <a:moveTo>
                      <a:pt x="0" y="104"/>
                    </a:moveTo>
                    <a:lnTo>
                      <a:pt x="7" y="102"/>
                    </a:lnTo>
                    <a:lnTo>
                      <a:pt x="7" y="101"/>
                    </a:lnTo>
                    <a:lnTo>
                      <a:pt x="10" y="101"/>
                    </a:lnTo>
                    <a:lnTo>
                      <a:pt x="10" y="99"/>
                    </a:lnTo>
                    <a:lnTo>
                      <a:pt x="24" y="93"/>
                    </a:lnTo>
                    <a:lnTo>
                      <a:pt x="24" y="91"/>
                    </a:lnTo>
                    <a:lnTo>
                      <a:pt x="31" y="90"/>
                    </a:lnTo>
                    <a:lnTo>
                      <a:pt x="31" y="88"/>
                    </a:lnTo>
                    <a:lnTo>
                      <a:pt x="34" y="88"/>
                    </a:lnTo>
                    <a:lnTo>
                      <a:pt x="34" y="87"/>
                    </a:lnTo>
                    <a:lnTo>
                      <a:pt x="45" y="82"/>
                    </a:lnTo>
                    <a:lnTo>
                      <a:pt x="45" y="80"/>
                    </a:lnTo>
                    <a:lnTo>
                      <a:pt x="51" y="79"/>
                    </a:lnTo>
                    <a:lnTo>
                      <a:pt x="51" y="77"/>
                    </a:lnTo>
                    <a:lnTo>
                      <a:pt x="55" y="77"/>
                    </a:lnTo>
                    <a:lnTo>
                      <a:pt x="55" y="76"/>
                    </a:lnTo>
                    <a:lnTo>
                      <a:pt x="69" y="69"/>
                    </a:lnTo>
                    <a:lnTo>
                      <a:pt x="69" y="68"/>
                    </a:lnTo>
                    <a:lnTo>
                      <a:pt x="75" y="66"/>
                    </a:lnTo>
                    <a:lnTo>
                      <a:pt x="75" y="65"/>
                    </a:lnTo>
                    <a:lnTo>
                      <a:pt x="79" y="65"/>
                    </a:lnTo>
                    <a:lnTo>
                      <a:pt x="79" y="63"/>
                    </a:lnTo>
                    <a:lnTo>
                      <a:pt x="89" y="58"/>
                    </a:lnTo>
                    <a:lnTo>
                      <a:pt x="89" y="57"/>
                    </a:lnTo>
                    <a:lnTo>
                      <a:pt x="96" y="55"/>
                    </a:lnTo>
                    <a:lnTo>
                      <a:pt x="96" y="54"/>
                    </a:lnTo>
                    <a:lnTo>
                      <a:pt x="99" y="54"/>
                    </a:lnTo>
                    <a:lnTo>
                      <a:pt x="99" y="52"/>
                    </a:lnTo>
                    <a:lnTo>
                      <a:pt x="113" y="46"/>
                    </a:lnTo>
                    <a:lnTo>
                      <a:pt x="113" y="44"/>
                    </a:lnTo>
                    <a:lnTo>
                      <a:pt x="120" y="42"/>
                    </a:lnTo>
                    <a:lnTo>
                      <a:pt x="120" y="41"/>
                    </a:lnTo>
                    <a:lnTo>
                      <a:pt x="133" y="35"/>
                    </a:lnTo>
                    <a:lnTo>
                      <a:pt x="133" y="33"/>
                    </a:lnTo>
                    <a:lnTo>
                      <a:pt x="140" y="31"/>
                    </a:lnTo>
                    <a:lnTo>
                      <a:pt x="140" y="30"/>
                    </a:lnTo>
                    <a:lnTo>
                      <a:pt x="144" y="30"/>
                    </a:lnTo>
                    <a:lnTo>
                      <a:pt x="144" y="28"/>
                    </a:lnTo>
                    <a:lnTo>
                      <a:pt x="157" y="22"/>
                    </a:lnTo>
                    <a:lnTo>
                      <a:pt x="157" y="20"/>
                    </a:lnTo>
                    <a:lnTo>
                      <a:pt x="164" y="19"/>
                    </a:lnTo>
                    <a:lnTo>
                      <a:pt x="164" y="17"/>
                    </a:lnTo>
                    <a:lnTo>
                      <a:pt x="178" y="11"/>
                    </a:lnTo>
                    <a:lnTo>
                      <a:pt x="178" y="9"/>
                    </a:lnTo>
                    <a:lnTo>
                      <a:pt x="185" y="8"/>
                    </a:lnTo>
                    <a:lnTo>
                      <a:pt x="185" y="6"/>
                    </a:lnTo>
                    <a:lnTo>
                      <a:pt x="188" y="6"/>
                    </a:lnTo>
                    <a:lnTo>
                      <a:pt x="188" y="5"/>
                    </a:lnTo>
                    <a:lnTo>
                      <a:pt x="198" y="0"/>
                    </a:lnTo>
                    <a:lnTo>
                      <a:pt x="198" y="1"/>
                    </a:lnTo>
                    <a:lnTo>
                      <a:pt x="202" y="1"/>
                    </a:lnTo>
                    <a:lnTo>
                      <a:pt x="202" y="3"/>
                    </a:lnTo>
                    <a:lnTo>
                      <a:pt x="205" y="3"/>
                    </a:lnTo>
                    <a:lnTo>
                      <a:pt x="207" y="6"/>
                    </a:lnTo>
                    <a:lnTo>
                      <a:pt x="210" y="6"/>
                    </a:lnTo>
                    <a:lnTo>
                      <a:pt x="210" y="8"/>
                    </a:lnTo>
                    <a:lnTo>
                      <a:pt x="214" y="8"/>
                    </a:lnTo>
                    <a:lnTo>
                      <a:pt x="214" y="9"/>
                    </a:lnTo>
                    <a:lnTo>
                      <a:pt x="217" y="9"/>
                    </a:lnTo>
                    <a:lnTo>
                      <a:pt x="219" y="12"/>
                    </a:lnTo>
                    <a:lnTo>
                      <a:pt x="222" y="12"/>
                    </a:lnTo>
                    <a:lnTo>
                      <a:pt x="222" y="14"/>
                    </a:lnTo>
                    <a:lnTo>
                      <a:pt x="226" y="14"/>
                    </a:lnTo>
                    <a:lnTo>
                      <a:pt x="226" y="16"/>
                    </a:lnTo>
                    <a:lnTo>
                      <a:pt x="229" y="16"/>
                    </a:lnTo>
                    <a:lnTo>
                      <a:pt x="231" y="19"/>
                    </a:lnTo>
                    <a:lnTo>
                      <a:pt x="234" y="19"/>
                    </a:lnTo>
                    <a:lnTo>
                      <a:pt x="234" y="20"/>
                    </a:lnTo>
                    <a:lnTo>
                      <a:pt x="238" y="20"/>
                    </a:lnTo>
                    <a:lnTo>
                      <a:pt x="239" y="24"/>
                    </a:lnTo>
                    <a:lnTo>
                      <a:pt x="243" y="24"/>
                    </a:lnTo>
                    <a:lnTo>
                      <a:pt x="243" y="25"/>
                    </a:lnTo>
                    <a:lnTo>
                      <a:pt x="246" y="25"/>
                    </a:lnTo>
                    <a:lnTo>
                      <a:pt x="246" y="27"/>
                    </a:lnTo>
                    <a:lnTo>
                      <a:pt x="250" y="27"/>
                    </a:lnTo>
                    <a:lnTo>
                      <a:pt x="251" y="30"/>
                    </a:lnTo>
                    <a:lnTo>
                      <a:pt x="255" y="30"/>
                    </a:lnTo>
                    <a:lnTo>
                      <a:pt x="255" y="31"/>
                    </a:lnTo>
                    <a:lnTo>
                      <a:pt x="258" y="31"/>
                    </a:lnTo>
                    <a:lnTo>
                      <a:pt x="258" y="33"/>
                    </a:lnTo>
                    <a:lnTo>
                      <a:pt x="262" y="33"/>
                    </a:lnTo>
                    <a:lnTo>
                      <a:pt x="263" y="36"/>
                    </a:lnTo>
                    <a:lnTo>
                      <a:pt x="267" y="36"/>
                    </a:lnTo>
                    <a:lnTo>
                      <a:pt x="267" y="38"/>
                    </a:lnTo>
                    <a:lnTo>
                      <a:pt x="270" y="38"/>
                    </a:lnTo>
                    <a:lnTo>
                      <a:pt x="270" y="39"/>
                    </a:lnTo>
                    <a:lnTo>
                      <a:pt x="274" y="39"/>
                    </a:lnTo>
                    <a:lnTo>
                      <a:pt x="275" y="42"/>
                    </a:lnTo>
                    <a:lnTo>
                      <a:pt x="279" y="42"/>
                    </a:lnTo>
                    <a:lnTo>
                      <a:pt x="279" y="44"/>
                    </a:lnTo>
                    <a:lnTo>
                      <a:pt x="282" y="44"/>
                    </a:lnTo>
                    <a:lnTo>
                      <a:pt x="284" y="47"/>
                    </a:lnTo>
                    <a:lnTo>
                      <a:pt x="287" y="47"/>
                    </a:lnTo>
                    <a:lnTo>
                      <a:pt x="287" y="49"/>
                    </a:lnTo>
                    <a:lnTo>
                      <a:pt x="291" y="49"/>
                    </a:lnTo>
                    <a:lnTo>
                      <a:pt x="291" y="50"/>
                    </a:lnTo>
                    <a:lnTo>
                      <a:pt x="294" y="50"/>
                    </a:lnTo>
                    <a:lnTo>
                      <a:pt x="296" y="54"/>
                    </a:lnTo>
                    <a:lnTo>
                      <a:pt x="299" y="54"/>
                    </a:lnTo>
                    <a:lnTo>
                      <a:pt x="299" y="55"/>
                    </a:lnTo>
                    <a:lnTo>
                      <a:pt x="303" y="55"/>
                    </a:lnTo>
                    <a:lnTo>
                      <a:pt x="303" y="57"/>
                    </a:lnTo>
                    <a:lnTo>
                      <a:pt x="306" y="57"/>
                    </a:lnTo>
                    <a:lnTo>
                      <a:pt x="308" y="60"/>
                    </a:lnTo>
                    <a:lnTo>
                      <a:pt x="311" y="60"/>
                    </a:lnTo>
                    <a:lnTo>
                      <a:pt x="311" y="61"/>
                    </a:lnTo>
                    <a:lnTo>
                      <a:pt x="315" y="61"/>
                    </a:lnTo>
                    <a:lnTo>
                      <a:pt x="316" y="65"/>
                    </a:lnTo>
                    <a:lnTo>
                      <a:pt x="320" y="65"/>
                    </a:lnTo>
                    <a:lnTo>
                      <a:pt x="320" y="66"/>
                    </a:lnTo>
                    <a:lnTo>
                      <a:pt x="323" y="66"/>
                    </a:lnTo>
                    <a:lnTo>
                      <a:pt x="323" y="68"/>
                    </a:lnTo>
                    <a:lnTo>
                      <a:pt x="327" y="68"/>
                    </a:lnTo>
                    <a:lnTo>
                      <a:pt x="328" y="71"/>
                    </a:lnTo>
                    <a:lnTo>
                      <a:pt x="332" y="71"/>
                    </a:lnTo>
                    <a:lnTo>
                      <a:pt x="332" y="72"/>
                    </a:lnTo>
                    <a:lnTo>
                      <a:pt x="335" y="72"/>
                    </a:lnTo>
                    <a:lnTo>
                      <a:pt x="335" y="74"/>
                    </a:lnTo>
                    <a:lnTo>
                      <a:pt x="339" y="74"/>
                    </a:lnTo>
                    <a:lnTo>
                      <a:pt x="340" y="77"/>
                    </a:lnTo>
                    <a:lnTo>
                      <a:pt x="344" y="77"/>
                    </a:lnTo>
                    <a:lnTo>
                      <a:pt x="344" y="79"/>
                    </a:lnTo>
                    <a:lnTo>
                      <a:pt x="347" y="79"/>
                    </a:lnTo>
                    <a:lnTo>
                      <a:pt x="347" y="80"/>
                    </a:lnTo>
                    <a:lnTo>
                      <a:pt x="350" y="80"/>
                    </a:lnTo>
                    <a:lnTo>
                      <a:pt x="352" y="83"/>
                    </a:lnTo>
                    <a:lnTo>
                      <a:pt x="356" y="83"/>
                    </a:lnTo>
                    <a:lnTo>
                      <a:pt x="356" y="85"/>
                    </a:lnTo>
                    <a:lnTo>
                      <a:pt x="359" y="85"/>
                    </a:lnTo>
                    <a:lnTo>
                      <a:pt x="361" y="88"/>
                    </a:lnTo>
                    <a:lnTo>
                      <a:pt x="364" y="88"/>
                    </a:lnTo>
                    <a:lnTo>
                      <a:pt x="364" y="90"/>
                    </a:lnTo>
                    <a:lnTo>
                      <a:pt x="368" y="90"/>
                    </a:lnTo>
                    <a:lnTo>
                      <a:pt x="368" y="91"/>
                    </a:lnTo>
                    <a:lnTo>
                      <a:pt x="371" y="91"/>
                    </a:lnTo>
                    <a:lnTo>
                      <a:pt x="373" y="95"/>
                    </a:lnTo>
                    <a:lnTo>
                      <a:pt x="376" y="95"/>
                    </a:lnTo>
                    <a:lnTo>
                      <a:pt x="376" y="96"/>
                    </a:lnTo>
                    <a:lnTo>
                      <a:pt x="380" y="96"/>
                    </a:lnTo>
                    <a:lnTo>
                      <a:pt x="380" y="98"/>
                    </a:lnTo>
                    <a:lnTo>
                      <a:pt x="383" y="98"/>
                    </a:lnTo>
                    <a:lnTo>
                      <a:pt x="385" y="101"/>
                    </a:lnTo>
                    <a:lnTo>
                      <a:pt x="388" y="101"/>
                    </a:lnTo>
                    <a:lnTo>
                      <a:pt x="388" y="102"/>
                    </a:lnTo>
                    <a:lnTo>
                      <a:pt x="391" y="102"/>
                    </a:lnTo>
                    <a:lnTo>
                      <a:pt x="391" y="104"/>
                    </a:lnTo>
                    <a:lnTo>
                      <a:pt x="395" y="104"/>
                    </a:lnTo>
                    <a:lnTo>
                      <a:pt x="395" y="314"/>
                    </a:lnTo>
                    <a:lnTo>
                      <a:pt x="385" y="319"/>
                    </a:lnTo>
                    <a:lnTo>
                      <a:pt x="385" y="320"/>
                    </a:lnTo>
                    <a:lnTo>
                      <a:pt x="378" y="322"/>
                    </a:lnTo>
                    <a:lnTo>
                      <a:pt x="378" y="323"/>
                    </a:lnTo>
                    <a:lnTo>
                      <a:pt x="374" y="323"/>
                    </a:lnTo>
                    <a:lnTo>
                      <a:pt x="374" y="325"/>
                    </a:lnTo>
                    <a:lnTo>
                      <a:pt x="361" y="331"/>
                    </a:lnTo>
                    <a:lnTo>
                      <a:pt x="361" y="333"/>
                    </a:lnTo>
                    <a:lnTo>
                      <a:pt x="354" y="334"/>
                    </a:lnTo>
                    <a:lnTo>
                      <a:pt x="354" y="336"/>
                    </a:lnTo>
                    <a:lnTo>
                      <a:pt x="340" y="342"/>
                    </a:lnTo>
                    <a:lnTo>
                      <a:pt x="340" y="344"/>
                    </a:lnTo>
                    <a:lnTo>
                      <a:pt x="333" y="345"/>
                    </a:lnTo>
                    <a:lnTo>
                      <a:pt x="333" y="347"/>
                    </a:lnTo>
                    <a:lnTo>
                      <a:pt x="330" y="347"/>
                    </a:lnTo>
                    <a:lnTo>
                      <a:pt x="330" y="348"/>
                    </a:lnTo>
                    <a:lnTo>
                      <a:pt x="316" y="355"/>
                    </a:lnTo>
                    <a:lnTo>
                      <a:pt x="316" y="356"/>
                    </a:lnTo>
                    <a:lnTo>
                      <a:pt x="309" y="358"/>
                    </a:lnTo>
                    <a:lnTo>
                      <a:pt x="309" y="360"/>
                    </a:lnTo>
                    <a:lnTo>
                      <a:pt x="296" y="366"/>
                    </a:lnTo>
                    <a:lnTo>
                      <a:pt x="296" y="367"/>
                    </a:lnTo>
                    <a:lnTo>
                      <a:pt x="289" y="369"/>
                    </a:lnTo>
                    <a:lnTo>
                      <a:pt x="289" y="371"/>
                    </a:lnTo>
                    <a:lnTo>
                      <a:pt x="286" y="371"/>
                    </a:lnTo>
                    <a:lnTo>
                      <a:pt x="286" y="372"/>
                    </a:lnTo>
                    <a:lnTo>
                      <a:pt x="275" y="377"/>
                    </a:lnTo>
                    <a:lnTo>
                      <a:pt x="275" y="378"/>
                    </a:lnTo>
                    <a:lnTo>
                      <a:pt x="268" y="380"/>
                    </a:lnTo>
                    <a:lnTo>
                      <a:pt x="268" y="382"/>
                    </a:lnTo>
                    <a:lnTo>
                      <a:pt x="265" y="382"/>
                    </a:lnTo>
                    <a:lnTo>
                      <a:pt x="265" y="383"/>
                    </a:lnTo>
                    <a:lnTo>
                      <a:pt x="251" y="389"/>
                    </a:lnTo>
                    <a:lnTo>
                      <a:pt x="251" y="391"/>
                    </a:lnTo>
                    <a:lnTo>
                      <a:pt x="245" y="393"/>
                    </a:lnTo>
                    <a:lnTo>
                      <a:pt x="245" y="394"/>
                    </a:lnTo>
                    <a:lnTo>
                      <a:pt x="241" y="394"/>
                    </a:lnTo>
                    <a:lnTo>
                      <a:pt x="241" y="396"/>
                    </a:lnTo>
                    <a:lnTo>
                      <a:pt x="231" y="401"/>
                    </a:lnTo>
                    <a:lnTo>
                      <a:pt x="231" y="402"/>
                    </a:lnTo>
                    <a:lnTo>
                      <a:pt x="224" y="404"/>
                    </a:lnTo>
                    <a:lnTo>
                      <a:pt x="224" y="405"/>
                    </a:lnTo>
                    <a:lnTo>
                      <a:pt x="221" y="405"/>
                    </a:lnTo>
                    <a:lnTo>
                      <a:pt x="221" y="407"/>
                    </a:lnTo>
                    <a:lnTo>
                      <a:pt x="207" y="413"/>
                    </a:lnTo>
                    <a:lnTo>
                      <a:pt x="207" y="415"/>
                    </a:lnTo>
                    <a:lnTo>
                      <a:pt x="200" y="416"/>
                    </a:lnTo>
                    <a:lnTo>
                      <a:pt x="200" y="418"/>
                    </a:lnTo>
                    <a:lnTo>
                      <a:pt x="195" y="418"/>
                    </a:lnTo>
                    <a:lnTo>
                      <a:pt x="195" y="416"/>
                    </a:lnTo>
                    <a:lnTo>
                      <a:pt x="192" y="416"/>
                    </a:lnTo>
                    <a:lnTo>
                      <a:pt x="192" y="415"/>
                    </a:lnTo>
                    <a:lnTo>
                      <a:pt x="188" y="415"/>
                    </a:lnTo>
                    <a:lnTo>
                      <a:pt x="186" y="412"/>
                    </a:lnTo>
                    <a:lnTo>
                      <a:pt x="183" y="412"/>
                    </a:lnTo>
                    <a:lnTo>
                      <a:pt x="183" y="410"/>
                    </a:lnTo>
                    <a:lnTo>
                      <a:pt x="180" y="410"/>
                    </a:lnTo>
                    <a:lnTo>
                      <a:pt x="180" y="408"/>
                    </a:lnTo>
                    <a:lnTo>
                      <a:pt x="176" y="408"/>
                    </a:lnTo>
                    <a:lnTo>
                      <a:pt x="174" y="405"/>
                    </a:lnTo>
                    <a:lnTo>
                      <a:pt x="171" y="405"/>
                    </a:lnTo>
                    <a:lnTo>
                      <a:pt x="171" y="404"/>
                    </a:lnTo>
                    <a:lnTo>
                      <a:pt x="168" y="404"/>
                    </a:lnTo>
                    <a:lnTo>
                      <a:pt x="168" y="402"/>
                    </a:lnTo>
                    <a:lnTo>
                      <a:pt x="164" y="402"/>
                    </a:lnTo>
                    <a:lnTo>
                      <a:pt x="163" y="399"/>
                    </a:lnTo>
                    <a:lnTo>
                      <a:pt x="159" y="399"/>
                    </a:lnTo>
                    <a:lnTo>
                      <a:pt x="159" y="397"/>
                    </a:lnTo>
                    <a:lnTo>
                      <a:pt x="156" y="397"/>
                    </a:lnTo>
                    <a:lnTo>
                      <a:pt x="154" y="394"/>
                    </a:lnTo>
                    <a:lnTo>
                      <a:pt x="151" y="394"/>
                    </a:lnTo>
                    <a:lnTo>
                      <a:pt x="151" y="393"/>
                    </a:lnTo>
                    <a:lnTo>
                      <a:pt x="147" y="393"/>
                    </a:lnTo>
                    <a:lnTo>
                      <a:pt x="147" y="391"/>
                    </a:lnTo>
                    <a:lnTo>
                      <a:pt x="144" y="391"/>
                    </a:lnTo>
                    <a:lnTo>
                      <a:pt x="142" y="388"/>
                    </a:lnTo>
                    <a:lnTo>
                      <a:pt x="139" y="388"/>
                    </a:lnTo>
                    <a:lnTo>
                      <a:pt x="139" y="386"/>
                    </a:lnTo>
                    <a:lnTo>
                      <a:pt x="135" y="386"/>
                    </a:lnTo>
                    <a:lnTo>
                      <a:pt x="135" y="385"/>
                    </a:lnTo>
                    <a:lnTo>
                      <a:pt x="132" y="385"/>
                    </a:lnTo>
                    <a:lnTo>
                      <a:pt x="130" y="382"/>
                    </a:lnTo>
                    <a:lnTo>
                      <a:pt x="127" y="382"/>
                    </a:lnTo>
                    <a:lnTo>
                      <a:pt x="127" y="380"/>
                    </a:lnTo>
                    <a:lnTo>
                      <a:pt x="123" y="380"/>
                    </a:lnTo>
                    <a:lnTo>
                      <a:pt x="123" y="378"/>
                    </a:lnTo>
                    <a:lnTo>
                      <a:pt x="120" y="378"/>
                    </a:lnTo>
                    <a:lnTo>
                      <a:pt x="118" y="375"/>
                    </a:lnTo>
                    <a:lnTo>
                      <a:pt x="115" y="375"/>
                    </a:lnTo>
                    <a:lnTo>
                      <a:pt x="115" y="374"/>
                    </a:lnTo>
                    <a:lnTo>
                      <a:pt x="111" y="374"/>
                    </a:lnTo>
                    <a:lnTo>
                      <a:pt x="110" y="371"/>
                    </a:lnTo>
                    <a:lnTo>
                      <a:pt x="106" y="371"/>
                    </a:lnTo>
                    <a:lnTo>
                      <a:pt x="106" y="369"/>
                    </a:lnTo>
                    <a:lnTo>
                      <a:pt x="103" y="369"/>
                    </a:lnTo>
                    <a:lnTo>
                      <a:pt x="103" y="367"/>
                    </a:lnTo>
                    <a:lnTo>
                      <a:pt x="99" y="367"/>
                    </a:lnTo>
                    <a:lnTo>
                      <a:pt x="98" y="364"/>
                    </a:lnTo>
                    <a:lnTo>
                      <a:pt x="94" y="364"/>
                    </a:lnTo>
                    <a:lnTo>
                      <a:pt x="94" y="363"/>
                    </a:lnTo>
                    <a:lnTo>
                      <a:pt x="91" y="363"/>
                    </a:lnTo>
                    <a:lnTo>
                      <a:pt x="91" y="361"/>
                    </a:lnTo>
                    <a:lnTo>
                      <a:pt x="87" y="361"/>
                    </a:lnTo>
                    <a:lnTo>
                      <a:pt x="86" y="358"/>
                    </a:lnTo>
                    <a:lnTo>
                      <a:pt x="82" y="358"/>
                    </a:lnTo>
                    <a:lnTo>
                      <a:pt x="82" y="356"/>
                    </a:lnTo>
                    <a:lnTo>
                      <a:pt x="79" y="356"/>
                    </a:lnTo>
                    <a:lnTo>
                      <a:pt x="77" y="353"/>
                    </a:lnTo>
                    <a:lnTo>
                      <a:pt x="74" y="353"/>
                    </a:lnTo>
                    <a:lnTo>
                      <a:pt x="74" y="352"/>
                    </a:lnTo>
                    <a:lnTo>
                      <a:pt x="70" y="352"/>
                    </a:lnTo>
                    <a:lnTo>
                      <a:pt x="70" y="350"/>
                    </a:lnTo>
                    <a:lnTo>
                      <a:pt x="67" y="350"/>
                    </a:lnTo>
                    <a:lnTo>
                      <a:pt x="65" y="347"/>
                    </a:lnTo>
                    <a:lnTo>
                      <a:pt x="62" y="347"/>
                    </a:lnTo>
                    <a:lnTo>
                      <a:pt x="62" y="345"/>
                    </a:lnTo>
                    <a:lnTo>
                      <a:pt x="58" y="345"/>
                    </a:lnTo>
                    <a:lnTo>
                      <a:pt x="58" y="344"/>
                    </a:lnTo>
                    <a:lnTo>
                      <a:pt x="55" y="344"/>
                    </a:lnTo>
                    <a:lnTo>
                      <a:pt x="53" y="341"/>
                    </a:lnTo>
                    <a:lnTo>
                      <a:pt x="50" y="341"/>
                    </a:lnTo>
                    <a:lnTo>
                      <a:pt x="50" y="339"/>
                    </a:lnTo>
                    <a:lnTo>
                      <a:pt x="46" y="339"/>
                    </a:lnTo>
                    <a:lnTo>
                      <a:pt x="46" y="337"/>
                    </a:lnTo>
                    <a:lnTo>
                      <a:pt x="43" y="337"/>
                    </a:lnTo>
                    <a:lnTo>
                      <a:pt x="41" y="334"/>
                    </a:lnTo>
                    <a:lnTo>
                      <a:pt x="38" y="334"/>
                    </a:lnTo>
                    <a:lnTo>
                      <a:pt x="38" y="333"/>
                    </a:lnTo>
                    <a:lnTo>
                      <a:pt x="34" y="333"/>
                    </a:lnTo>
                    <a:lnTo>
                      <a:pt x="33" y="330"/>
                    </a:lnTo>
                    <a:lnTo>
                      <a:pt x="29" y="330"/>
                    </a:lnTo>
                    <a:lnTo>
                      <a:pt x="29" y="328"/>
                    </a:lnTo>
                    <a:lnTo>
                      <a:pt x="26" y="328"/>
                    </a:lnTo>
                    <a:lnTo>
                      <a:pt x="26" y="326"/>
                    </a:lnTo>
                    <a:lnTo>
                      <a:pt x="22" y="326"/>
                    </a:lnTo>
                    <a:lnTo>
                      <a:pt x="21" y="323"/>
                    </a:lnTo>
                    <a:lnTo>
                      <a:pt x="17" y="323"/>
                    </a:lnTo>
                    <a:lnTo>
                      <a:pt x="17" y="322"/>
                    </a:lnTo>
                    <a:lnTo>
                      <a:pt x="14" y="322"/>
                    </a:lnTo>
                    <a:lnTo>
                      <a:pt x="14" y="320"/>
                    </a:lnTo>
                    <a:lnTo>
                      <a:pt x="10" y="320"/>
                    </a:lnTo>
                    <a:lnTo>
                      <a:pt x="9" y="317"/>
                    </a:lnTo>
                    <a:lnTo>
                      <a:pt x="5" y="317"/>
                    </a:lnTo>
                    <a:lnTo>
                      <a:pt x="5" y="315"/>
                    </a:lnTo>
                    <a:lnTo>
                      <a:pt x="2" y="315"/>
                    </a:lnTo>
                    <a:lnTo>
                      <a:pt x="2" y="314"/>
                    </a:lnTo>
                    <a:lnTo>
                      <a:pt x="0" y="314"/>
                    </a:lnTo>
                    <a:lnTo>
                      <a:pt x="0" y="104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247" name="Freeform 1247"/>
              <p:cNvSpPr>
                <a:spLocks/>
              </p:cNvSpPr>
              <p:nvPr/>
            </p:nvSpPr>
            <p:spPr bwMode="auto">
              <a:xfrm>
                <a:off x="2045" y="1975"/>
                <a:ext cx="106" cy="98"/>
              </a:xfrm>
              <a:custGeom>
                <a:avLst/>
                <a:gdLst>
                  <a:gd name="T0" fmla="*/ 104 w 106"/>
                  <a:gd name="T1" fmla="*/ 0 h 98"/>
                  <a:gd name="T2" fmla="*/ 104 w 106"/>
                  <a:gd name="T3" fmla="*/ 1 h 98"/>
                  <a:gd name="T4" fmla="*/ 101 w 106"/>
                  <a:gd name="T5" fmla="*/ 1 h 98"/>
                  <a:gd name="T6" fmla="*/ 101 w 106"/>
                  <a:gd name="T7" fmla="*/ 3 h 98"/>
                  <a:gd name="T8" fmla="*/ 84 w 106"/>
                  <a:gd name="T9" fmla="*/ 12 h 98"/>
                  <a:gd name="T10" fmla="*/ 84 w 106"/>
                  <a:gd name="T11" fmla="*/ 14 h 98"/>
                  <a:gd name="T12" fmla="*/ 0 w 106"/>
                  <a:gd name="T13" fmla="*/ 90 h 98"/>
                  <a:gd name="T14" fmla="*/ 0 w 106"/>
                  <a:gd name="T15" fmla="*/ 98 h 98"/>
                  <a:gd name="T16" fmla="*/ 106 w 106"/>
                  <a:gd name="T17" fmla="*/ 0 h 98"/>
                  <a:gd name="T18" fmla="*/ 104 w 106"/>
                  <a:gd name="T19" fmla="*/ 0 h 98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06"/>
                  <a:gd name="T31" fmla="*/ 0 h 98"/>
                  <a:gd name="T32" fmla="*/ 106 w 106"/>
                  <a:gd name="T33" fmla="*/ 98 h 98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06" h="98">
                    <a:moveTo>
                      <a:pt x="104" y="0"/>
                    </a:moveTo>
                    <a:lnTo>
                      <a:pt x="104" y="1"/>
                    </a:lnTo>
                    <a:lnTo>
                      <a:pt x="101" y="1"/>
                    </a:lnTo>
                    <a:lnTo>
                      <a:pt x="101" y="3"/>
                    </a:lnTo>
                    <a:lnTo>
                      <a:pt x="84" y="12"/>
                    </a:lnTo>
                    <a:lnTo>
                      <a:pt x="84" y="14"/>
                    </a:lnTo>
                    <a:lnTo>
                      <a:pt x="0" y="90"/>
                    </a:lnTo>
                    <a:lnTo>
                      <a:pt x="0" y="98"/>
                    </a:lnTo>
                    <a:lnTo>
                      <a:pt x="106" y="0"/>
                    </a:lnTo>
                    <a:lnTo>
                      <a:pt x="104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248" name="Freeform 1248"/>
              <p:cNvSpPr>
                <a:spLocks/>
              </p:cNvSpPr>
              <p:nvPr/>
            </p:nvSpPr>
            <p:spPr bwMode="auto">
              <a:xfrm>
                <a:off x="2045" y="1927"/>
                <a:ext cx="204" cy="190"/>
              </a:xfrm>
              <a:custGeom>
                <a:avLst/>
                <a:gdLst>
                  <a:gd name="T0" fmla="*/ 197 w 204"/>
                  <a:gd name="T1" fmla="*/ 0 h 190"/>
                  <a:gd name="T2" fmla="*/ 197 w 204"/>
                  <a:gd name="T3" fmla="*/ 2 h 190"/>
                  <a:gd name="T4" fmla="*/ 0 w 204"/>
                  <a:gd name="T5" fmla="*/ 182 h 190"/>
                  <a:gd name="T6" fmla="*/ 0 w 204"/>
                  <a:gd name="T7" fmla="*/ 190 h 190"/>
                  <a:gd name="T8" fmla="*/ 204 w 204"/>
                  <a:gd name="T9" fmla="*/ 4 h 190"/>
                  <a:gd name="T10" fmla="*/ 202 w 204"/>
                  <a:gd name="T11" fmla="*/ 0 h 190"/>
                  <a:gd name="T12" fmla="*/ 197 w 204"/>
                  <a:gd name="T13" fmla="*/ 0 h 19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04"/>
                  <a:gd name="T22" fmla="*/ 0 h 190"/>
                  <a:gd name="T23" fmla="*/ 204 w 204"/>
                  <a:gd name="T24" fmla="*/ 190 h 190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04" h="190">
                    <a:moveTo>
                      <a:pt x="197" y="0"/>
                    </a:moveTo>
                    <a:lnTo>
                      <a:pt x="197" y="2"/>
                    </a:lnTo>
                    <a:lnTo>
                      <a:pt x="0" y="182"/>
                    </a:lnTo>
                    <a:lnTo>
                      <a:pt x="0" y="190"/>
                    </a:lnTo>
                    <a:lnTo>
                      <a:pt x="204" y="4"/>
                    </a:lnTo>
                    <a:lnTo>
                      <a:pt x="202" y="0"/>
                    </a:lnTo>
                    <a:lnTo>
                      <a:pt x="197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249" name="Freeform 1249"/>
              <p:cNvSpPr>
                <a:spLocks/>
              </p:cNvSpPr>
              <p:nvPr/>
            </p:nvSpPr>
            <p:spPr bwMode="auto">
              <a:xfrm>
                <a:off x="2045" y="1945"/>
                <a:ext cx="236" cy="219"/>
              </a:xfrm>
              <a:custGeom>
                <a:avLst/>
                <a:gdLst>
                  <a:gd name="T0" fmla="*/ 229 w 236"/>
                  <a:gd name="T1" fmla="*/ 0 h 219"/>
                  <a:gd name="T2" fmla="*/ 229 w 236"/>
                  <a:gd name="T3" fmla="*/ 1 h 219"/>
                  <a:gd name="T4" fmla="*/ 0 w 236"/>
                  <a:gd name="T5" fmla="*/ 211 h 219"/>
                  <a:gd name="T6" fmla="*/ 0 w 236"/>
                  <a:gd name="T7" fmla="*/ 219 h 219"/>
                  <a:gd name="T8" fmla="*/ 236 w 236"/>
                  <a:gd name="T9" fmla="*/ 3 h 219"/>
                  <a:gd name="T10" fmla="*/ 234 w 236"/>
                  <a:gd name="T11" fmla="*/ 0 h 219"/>
                  <a:gd name="T12" fmla="*/ 229 w 236"/>
                  <a:gd name="T13" fmla="*/ 0 h 21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36"/>
                  <a:gd name="T22" fmla="*/ 0 h 219"/>
                  <a:gd name="T23" fmla="*/ 236 w 236"/>
                  <a:gd name="T24" fmla="*/ 219 h 219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36" h="219">
                    <a:moveTo>
                      <a:pt x="229" y="0"/>
                    </a:moveTo>
                    <a:lnTo>
                      <a:pt x="229" y="1"/>
                    </a:lnTo>
                    <a:lnTo>
                      <a:pt x="0" y="211"/>
                    </a:lnTo>
                    <a:lnTo>
                      <a:pt x="0" y="219"/>
                    </a:lnTo>
                    <a:lnTo>
                      <a:pt x="236" y="3"/>
                    </a:lnTo>
                    <a:lnTo>
                      <a:pt x="234" y="0"/>
                    </a:lnTo>
                    <a:lnTo>
                      <a:pt x="229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250" name="Freeform 1250"/>
              <p:cNvSpPr>
                <a:spLocks/>
              </p:cNvSpPr>
              <p:nvPr/>
            </p:nvSpPr>
            <p:spPr bwMode="auto">
              <a:xfrm>
                <a:off x="2045" y="1962"/>
                <a:ext cx="268" cy="249"/>
              </a:xfrm>
              <a:custGeom>
                <a:avLst/>
                <a:gdLst>
                  <a:gd name="T0" fmla="*/ 262 w 268"/>
                  <a:gd name="T1" fmla="*/ 0 h 249"/>
                  <a:gd name="T2" fmla="*/ 262 w 268"/>
                  <a:gd name="T3" fmla="*/ 2 h 249"/>
                  <a:gd name="T4" fmla="*/ 0 w 268"/>
                  <a:gd name="T5" fmla="*/ 242 h 249"/>
                  <a:gd name="T6" fmla="*/ 0 w 268"/>
                  <a:gd name="T7" fmla="*/ 249 h 249"/>
                  <a:gd name="T8" fmla="*/ 268 w 268"/>
                  <a:gd name="T9" fmla="*/ 3 h 249"/>
                  <a:gd name="T10" fmla="*/ 267 w 268"/>
                  <a:gd name="T11" fmla="*/ 0 h 249"/>
                  <a:gd name="T12" fmla="*/ 262 w 268"/>
                  <a:gd name="T13" fmla="*/ 0 h 24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68"/>
                  <a:gd name="T22" fmla="*/ 0 h 249"/>
                  <a:gd name="T23" fmla="*/ 268 w 268"/>
                  <a:gd name="T24" fmla="*/ 249 h 249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68" h="249">
                    <a:moveTo>
                      <a:pt x="262" y="0"/>
                    </a:moveTo>
                    <a:lnTo>
                      <a:pt x="262" y="2"/>
                    </a:lnTo>
                    <a:lnTo>
                      <a:pt x="0" y="242"/>
                    </a:lnTo>
                    <a:lnTo>
                      <a:pt x="0" y="249"/>
                    </a:lnTo>
                    <a:lnTo>
                      <a:pt x="268" y="3"/>
                    </a:lnTo>
                    <a:lnTo>
                      <a:pt x="267" y="0"/>
                    </a:lnTo>
                    <a:lnTo>
                      <a:pt x="262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251" name="Freeform 1251"/>
              <p:cNvSpPr>
                <a:spLocks/>
              </p:cNvSpPr>
              <p:nvPr/>
            </p:nvSpPr>
            <p:spPr bwMode="auto">
              <a:xfrm>
                <a:off x="2054" y="1980"/>
                <a:ext cx="292" cy="266"/>
              </a:xfrm>
              <a:custGeom>
                <a:avLst/>
                <a:gdLst>
                  <a:gd name="T0" fmla="*/ 285 w 292"/>
                  <a:gd name="T1" fmla="*/ 0 h 266"/>
                  <a:gd name="T2" fmla="*/ 285 w 292"/>
                  <a:gd name="T3" fmla="*/ 1 h 266"/>
                  <a:gd name="T4" fmla="*/ 0 w 292"/>
                  <a:gd name="T5" fmla="*/ 263 h 266"/>
                  <a:gd name="T6" fmla="*/ 1 w 292"/>
                  <a:gd name="T7" fmla="*/ 266 h 266"/>
                  <a:gd name="T8" fmla="*/ 7 w 292"/>
                  <a:gd name="T9" fmla="*/ 266 h 266"/>
                  <a:gd name="T10" fmla="*/ 7 w 292"/>
                  <a:gd name="T11" fmla="*/ 265 h 266"/>
                  <a:gd name="T12" fmla="*/ 292 w 292"/>
                  <a:gd name="T13" fmla="*/ 3 h 266"/>
                  <a:gd name="T14" fmla="*/ 290 w 292"/>
                  <a:gd name="T15" fmla="*/ 0 h 266"/>
                  <a:gd name="T16" fmla="*/ 285 w 292"/>
                  <a:gd name="T17" fmla="*/ 0 h 26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2"/>
                  <a:gd name="T28" fmla="*/ 0 h 266"/>
                  <a:gd name="T29" fmla="*/ 292 w 292"/>
                  <a:gd name="T30" fmla="*/ 266 h 26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2" h="266">
                    <a:moveTo>
                      <a:pt x="285" y="0"/>
                    </a:moveTo>
                    <a:lnTo>
                      <a:pt x="285" y="1"/>
                    </a:lnTo>
                    <a:lnTo>
                      <a:pt x="0" y="263"/>
                    </a:lnTo>
                    <a:lnTo>
                      <a:pt x="1" y="266"/>
                    </a:lnTo>
                    <a:lnTo>
                      <a:pt x="7" y="266"/>
                    </a:lnTo>
                    <a:lnTo>
                      <a:pt x="7" y="265"/>
                    </a:lnTo>
                    <a:lnTo>
                      <a:pt x="292" y="3"/>
                    </a:lnTo>
                    <a:lnTo>
                      <a:pt x="290" y="0"/>
                    </a:lnTo>
                    <a:lnTo>
                      <a:pt x="285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252" name="Freeform 1252"/>
              <p:cNvSpPr>
                <a:spLocks/>
              </p:cNvSpPr>
              <p:nvPr/>
            </p:nvSpPr>
            <p:spPr bwMode="auto">
              <a:xfrm>
                <a:off x="2086" y="1997"/>
                <a:ext cx="292" cy="266"/>
              </a:xfrm>
              <a:custGeom>
                <a:avLst/>
                <a:gdLst>
                  <a:gd name="T0" fmla="*/ 286 w 292"/>
                  <a:gd name="T1" fmla="*/ 0 h 266"/>
                  <a:gd name="T2" fmla="*/ 286 w 292"/>
                  <a:gd name="T3" fmla="*/ 1 h 266"/>
                  <a:gd name="T4" fmla="*/ 0 w 292"/>
                  <a:gd name="T5" fmla="*/ 263 h 266"/>
                  <a:gd name="T6" fmla="*/ 2 w 292"/>
                  <a:gd name="T7" fmla="*/ 266 h 266"/>
                  <a:gd name="T8" fmla="*/ 7 w 292"/>
                  <a:gd name="T9" fmla="*/ 266 h 266"/>
                  <a:gd name="T10" fmla="*/ 7 w 292"/>
                  <a:gd name="T11" fmla="*/ 265 h 266"/>
                  <a:gd name="T12" fmla="*/ 292 w 292"/>
                  <a:gd name="T13" fmla="*/ 3 h 266"/>
                  <a:gd name="T14" fmla="*/ 291 w 292"/>
                  <a:gd name="T15" fmla="*/ 0 h 266"/>
                  <a:gd name="T16" fmla="*/ 286 w 292"/>
                  <a:gd name="T17" fmla="*/ 0 h 26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2"/>
                  <a:gd name="T28" fmla="*/ 0 h 266"/>
                  <a:gd name="T29" fmla="*/ 292 w 292"/>
                  <a:gd name="T30" fmla="*/ 266 h 26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2" h="266">
                    <a:moveTo>
                      <a:pt x="286" y="0"/>
                    </a:moveTo>
                    <a:lnTo>
                      <a:pt x="286" y="1"/>
                    </a:lnTo>
                    <a:lnTo>
                      <a:pt x="0" y="263"/>
                    </a:lnTo>
                    <a:lnTo>
                      <a:pt x="2" y="266"/>
                    </a:lnTo>
                    <a:lnTo>
                      <a:pt x="7" y="266"/>
                    </a:lnTo>
                    <a:lnTo>
                      <a:pt x="7" y="265"/>
                    </a:lnTo>
                    <a:lnTo>
                      <a:pt x="292" y="3"/>
                    </a:lnTo>
                    <a:lnTo>
                      <a:pt x="291" y="0"/>
                    </a:lnTo>
                    <a:lnTo>
                      <a:pt x="286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253" name="Freeform 1253"/>
              <p:cNvSpPr>
                <a:spLocks/>
              </p:cNvSpPr>
              <p:nvPr/>
            </p:nvSpPr>
            <p:spPr bwMode="auto">
              <a:xfrm>
                <a:off x="2119" y="2014"/>
                <a:ext cx="292" cy="267"/>
              </a:xfrm>
              <a:custGeom>
                <a:avLst/>
                <a:gdLst>
                  <a:gd name="T0" fmla="*/ 285 w 292"/>
                  <a:gd name="T1" fmla="*/ 0 h 267"/>
                  <a:gd name="T2" fmla="*/ 285 w 292"/>
                  <a:gd name="T3" fmla="*/ 2 h 267"/>
                  <a:gd name="T4" fmla="*/ 0 w 292"/>
                  <a:gd name="T5" fmla="*/ 265 h 267"/>
                  <a:gd name="T6" fmla="*/ 3 w 292"/>
                  <a:gd name="T7" fmla="*/ 265 h 267"/>
                  <a:gd name="T8" fmla="*/ 3 w 292"/>
                  <a:gd name="T9" fmla="*/ 267 h 267"/>
                  <a:gd name="T10" fmla="*/ 6 w 292"/>
                  <a:gd name="T11" fmla="*/ 267 h 267"/>
                  <a:gd name="T12" fmla="*/ 6 w 292"/>
                  <a:gd name="T13" fmla="*/ 265 h 267"/>
                  <a:gd name="T14" fmla="*/ 292 w 292"/>
                  <a:gd name="T15" fmla="*/ 3 h 267"/>
                  <a:gd name="T16" fmla="*/ 290 w 292"/>
                  <a:gd name="T17" fmla="*/ 0 h 267"/>
                  <a:gd name="T18" fmla="*/ 285 w 292"/>
                  <a:gd name="T19" fmla="*/ 0 h 267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92"/>
                  <a:gd name="T31" fmla="*/ 0 h 267"/>
                  <a:gd name="T32" fmla="*/ 292 w 292"/>
                  <a:gd name="T33" fmla="*/ 267 h 267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92" h="267">
                    <a:moveTo>
                      <a:pt x="285" y="0"/>
                    </a:moveTo>
                    <a:lnTo>
                      <a:pt x="285" y="2"/>
                    </a:lnTo>
                    <a:lnTo>
                      <a:pt x="0" y="265"/>
                    </a:lnTo>
                    <a:lnTo>
                      <a:pt x="3" y="265"/>
                    </a:lnTo>
                    <a:lnTo>
                      <a:pt x="3" y="267"/>
                    </a:lnTo>
                    <a:lnTo>
                      <a:pt x="6" y="267"/>
                    </a:lnTo>
                    <a:lnTo>
                      <a:pt x="6" y="265"/>
                    </a:lnTo>
                    <a:lnTo>
                      <a:pt x="292" y="3"/>
                    </a:lnTo>
                    <a:lnTo>
                      <a:pt x="290" y="0"/>
                    </a:lnTo>
                    <a:lnTo>
                      <a:pt x="285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254" name="Freeform 1254"/>
              <p:cNvSpPr>
                <a:spLocks/>
              </p:cNvSpPr>
              <p:nvPr/>
            </p:nvSpPr>
            <p:spPr bwMode="auto">
              <a:xfrm>
                <a:off x="2151" y="2030"/>
                <a:ext cx="289" cy="268"/>
              </a:xfrm>
              <a:custGeom>
                <a:avLst/>
                <a:gdLst>
                  <a:gd name="T0" fmla="*/ 287 w 289"/>
                  <a:gd name="T1" fmla="*/ 0 h 268"/>
                  <a:gd name="T2" fmla="*/ 287 w 289"/>
                  <a:gd name="T3" fmla="*/ 2 h 268"/>
                  <a:gd name="T4" fmla="*/ 0 w 289"/>
                  <a:gd name="T5" fmla="*/ 267 h 268"/>
                  <a:gd name="T6" fmla="*/ 4 w 289"/>
                  <a:gd name="T7" fmla="*/ 267 h 268"/>
                  <a:gd name="T8" fmla="*/ 4 w 289"/>
                  <a:gd name="T9" fmla="*/ 268 h 268"/>
                  <a:gd name="T10" fmla="*/ 7 w 289"/>
                  <a:gd name="T11" fmla="*/ 268 h 268"/>
                  <a:gd name="T12" fmla="*/ 7 w 289"/>
                  <a:gd name="T13" fmla="*/ 267 h 268"/>
                  <a:gd name="T14" fmla="*/ 289 w 289"/>
                  <a:gd name="T15" fmla="*/ 8 h 268"/>
                  <a:gd name="T16" fmla="*/ 289 w 289"/>
                  <a:gd name="T17" fmla="*/ 0 h 268"/>
                  <a:gd name="T18" fmla="*/ 287 w 289"/>
                  <a:gd name="T19" fmla="*/ 0 h 268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89"/>
                  <a:gd name="T31" fmla="*/ 0 h 268"/>
                  <a:gd name="T32" fmla="*/ 289 w 289"/>
                  <a:gd name="T33" fmla="*/ 268 h 268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89" h="268">
                    <a:moveTo>
                      <a:pt x="287" y="0"/>
                    </a:moveTo>
                    <a:lnTo>
                      <a:pt x="287" y="2"/>
                    </a:lnTo>
                    <a:lnTo>
                      <a:pt x="0" y="267"/>
                    </a:lnTo>
                    <a:lnTo>
                      <a:pt x="4" y="267"/>
                    </a:lnTo>
                    <a:lnTo>
                      <a:pt x="4" y="268"/>
                    </a:lnTo>
                    <a:lnTo>
                      <a:pt x="7" y="268"/>
                    </a:lnTo>
                    <a:lnTo>
                      <a:pt x="7" y="267"/>
                    </a:lnTo>
                    <a:lnTo>
                      <a:pt x="289" y="8"/>
                    </a:lnTo>
                    <a:lnTo>
                      <a:pt x="289" y="0"/>
                    </a:lnTo>
                    <a:lnTo>
                      <a:pt x="287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255" name="Freeform 1255"/>
              <p:cNvSpPr>
                <a:spLocks/>
              </p:cNvSpPr>
              <p:nvPr/>
            </p:nvSpPr>
            <p:spPr bwMode="auto">
              <a:xfrm>
                <a:off x="2182" y="2074"/>
                <a:ext cx="258" cy="240"/>
              </a:xfrm>
              <a:custGeom>
                <a:avLst/>
                <a:gdLst>
                  <a:gd name="T0" fmla="*/ 256 w 258"/>
                  <a:gd name="T1" fmla="*/ 0 h 240"/>
                  <a:gd name="T2" fmla="*/ 256 w 258"/>
                  <a:gd name="T3" fmla="*/ 2 h 240"/>
                  <a:gd name="T4" fmla="*/ 0 w 258"/>
                  <a:gd name="T5" fmla="*/ 237 h 240"/>
                  <a:gd name="T6" fmla="*/ 2 w 258"/>
                  <a:gd name="T7" fmla="*/ 240 h 240"/>
                  <a:gd name="T8" fmla="*/ 7 w 258"/>
                  <a:gd name="T9" fmla="*/ 240 h 240"/>
                  <a:gd name="T10" fmla="*/ 7 w 258"/>
                  <a:gd name="T11" fmla="*/ 238 h 240"/>
                  <a:gd name="T12" fmla="*/ 258 w 258"/>
                  <a:gd name="T13" fmla="*/ 8 h 240"/>
                  <a:gd name="T14" fmla="*/ 258 w 258"/>
                  <a:gd name="T15" fmla="*/ 0 h 240"/>
                  <a:gd name="T16" fmla="*/ 256 w 258"/>
                  <a:gd name="T17" fmla="*/ 0 h 24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58"/>
                  <a:gd name="T28" fmla="*/ 0 h 240"/>
                  <a:gd name="T29" fmla="*/ 258 w 258"/>
                  <a:gd name="T30" fmla="*/ 240 h 24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58" h="240">
                    <a:moveTo>
                      <a:pt x="256" y="0"/>
                    </a:moveTo>
                    <a:lnTo>
                      <a:pt x="256" y="2"/>
                    </a:lnTo>
                    <a:lnTo>
                      <a:pt x="0" y="237"/>
                    </a:lnTo>
                    <a:lnTo>
                      <a:pt x="2" y="240"/>
                    </a:lnTo>
                    <a:lnTo>
                      <a:pt x="7" y="240"/>
                    </a:lnTo>
                    <a:lnTo>
                      <a:pt x="7" y="238"/>
                    </a:lnTo>
                    <a:lnTo>
                      <a:pt x="258" y="8"/>
                    </a:lnTo>
                    <a:lnTo>
                      <a:pt x="258" y="0"/>
                    </a:lnTo>
                    <a:lnTo>
                      <a:pt x="256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256" name="Freeform 1256"/>
              <p:cNvSpPr>
                <a:spLocks/>
              </p:cNvSpPr>
              <p:nvPr/>
            </p:nvSpPr>
            <p:spPr bwMode="auto">
              <a:xfrm>
                <a:off x="2214" y="2121"/>
                <a:ext cx="226" cy="210"/>
              </a:xfrm>
              <a:custGeom>
                <a:avLst/>
                <a:gdLst>
                  <a:gd name="T0" fmla="*/ 224 w 226"/>
                  <a:gd name="T1" fmla="*/ 0 h 210"/>
                  <a:gd name="T2" fmla="*/ 224 w 226"/>
                  <a:gd name="T3" fmla="*/ 2 h 210"/>
                  <a:gd name="T4" fmla="*/ 0 w 226"/>
                  <a:gd name="T5" fmla="*/ 207 h 210"/>
                  <a:gd name="T6" fmla="*/ 2 w 226"/>
                  <a:gd name="T7" fmla="*/ 210 h 210"/>
                  <a:gd name="T8" fmla="*/ 7 w 226"/>
                  <a:gd name="T9" fmla="*/ 210 h 210"/>
                  <a:gd name="T10" fmla="*/ 7 w 226"/>
                  <a:gd name="T11" fmla="*/ 209 h 210"/>
                  <a:gd name="T12" fmla="*/ 226 w 226"/>
                  <a:gd name="T13" fmla="*/ 8 h 210"/>
                  <a:gd name="T14" fmla="*/ 226 w 226"/>
                  <a:gd name="T15" fmla="*/ 0 h 210"/>
                  <a:gd name="T16" fmla="*/ 224 w 226"/>
                  <a:gd name="T17" fmla="*/ 0 h 21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26"/>
                  <a:gd name="T28" fmla="*/ 0 h 210"/>
                  <a:gd name="T29" fmla="*/ 226 w 226"/>
                  <a:gd name="T30" fmla="*/ 210 h 21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26" h="210">
                    <a:moveTo>
                      <a:pt x="224" y="0"/>
                    </a:moveTo>
                    <a:lnTo>
                      <a:pt x="224" y="2"/>
                    </a:lnTo>
                    <a:lnTo>
                      <a:pt x="0" y="207"/>
                    </a:lnTo>
                    <a:lnTo>
                      <a:pt x="2" y="210"/>
                    </a:lnTo>
                    <a:lnTo>
                      <a:pt x="7" y="210"/>
                    </a:lnTo>
                    <a:lnTo>
                      <a:pt x="7" y="209"/>
                    </a:lnTo>
                    <a:lnTo>
                      <a:pt x="226" y="8"/>
                    </a:lnTo>
                    <a:lnTo>
                      <a:pt x="226" y="0"/>
                    </a:lnTo>
                    <a:lnTo>
                      <a:pt x="224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257" name="Freeform 1257"/>
              <p:cNvSpPr>
                <a:spLocks/>
              </p:cNvSpPr>
              <p:nvPr/>
            </p:nvSpPr>
            <p:spPr bwMode="auto">
              <a:xfrm>
                <a:off x="2259" y="2169"/>
                <a:ext cx="181" cy="167"/>
              </a:xfrm>
              <a:custGeom>
                <a:avLst/>
                <a:gdLst>
                  <a:gd name="T0" fmla="*/ 179 w 181"/>
                  <a:gd name="T1" fmla="*/ 0 h 167"/>
                  <a:gd name="T2" fmla="*/ 179 w 181"/>
                  <a:gd name="T3" fmla="*/ 1 h 167"/>
                  <a:gd name="T4" fmla="*/ 0 w 181"/>
                  <a:gd name="T5" fmla="*/ 167 h 167"/>
                  <a:gd name="T6" fmla="*/ 7 w 181"/>
                  <a:gd name="T7" fmla="*/ 164 h 167"/>
                  <a:gd name="T8" fmla="*/ 7 w 181"/>
                  <a:gd name="T9" fmla="*/ 162 h 167"/>
                  <a:gd name="T10" fmla="*/ 13 w 181"/>
                  <a:gd name="T11" fmla="*/ 161 h 167"/>
                  <a:gd name="T12" fmla="*/ 13 w 181"/>
                  <a:gd name="T13" fmla="*/ 159 h 167"/>
                  <a:gd name="T14" fmla="*/ 17 w 181"/>
                  <a:gd name="T15" fmla="*/ 159 h 167"/>
                  <a:gd name="T16" fmla="*/ 17 w 181"/>
                  <a:gd name="T17" fmla="*/ 158 h 167"/>
                  <a:gd name="T18" fmla="*/ 181 w 181"/>
                  <a:gd name="T19" fmla="*/ 8 h 167"/>
                  <a:gd name="T20" fmla="*/ 181 w 181"/>
                  <a:gd name="T21" fmla="*/ 0 h 167"/>
                  <a:gd name="T22" fmla="*/ 179 w 181"/>
                  <a:gd name="T23" fmla="*/ 0 h 167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181"/>
                  <a:gd name="T37" fmla="*/ 0 h 167"/>
                  <a:gd name="T38" fmla="*/ 181 w 181"/>
                  <a:gd name="T39" fmla="*/ 167 h 167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181" h="167">
                    <a:moveTo>
                      <a:pt x="179" y="0"/>
                    </a:moveTo>
                    <a:lnTo>
                      <a:pt x="179" y="1"/>
                    </a:lnTo>
                    <a:lnTo>
                      <a:pt x="0" y="167"/>
                    </a:lnTo>
                    <a:lnTo>
                      <a:pt x="7" y="164"/>
                    </a:lnTo>
                    <a:lnTo>
                      <a:pt x="7" y="162"/>
                    </a:lnTo>
                    <a:lnTo>
                      <a:pt x="13" y="161"/>
                    </a:lnTo>
                    <a:lnTo>
                      <a:pt x="13" y="159"/>
                    </a:lnTo>
                    <a:lnTo>
                      <a:pt x="17" y="159"/>
                    </a:lnTo>
                    <a:lnTo>
                      <a:pt x="17" y="158"/>
                    </a:lnTo>
                    <a:lnTo>
                      <a:pt x="181" y="8"/>
                    </a:lnTo>
                    <a:lnTo>
                      <a:pt x="181" y="0"/>
                    </a:lnTo>
                    <a:lnTo>
                      <a:pt x="179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258" name="Freeform 1258"/>
              <p:cNvSpPr>
                <a:spLocks/>
              </p:cNvSpPr>
              <p:nvPr/>
            </p:nvSpPr>
            <p:spPr bwMode="auto">
              <a:xfrm>
                <a:off x="2380" y="2216"/>
                <a:ext cx="60" cy="55"/>
              </a:xfrm>
              <a:custGeom>
                <a:avLst/>
                <a:gdLst>
                  <a:gd name="T0" fmla="*/ 58 w 60"/>
                  <a:gd name="T1" fmla="*/ 0 h 55"/>
                  <a:gd name="T2" fmla="*/ 58 w 60"/>
                  <a:gd name="T3" fmla="*/ 2 h 55"/>
                  <a:gd name="T4" fmla="*/ 0 w 60"/>
                  <a:gd name="T5" fmla="*/ 55 h 55"/>
                  <a:gd name="T6" fmla="*/ 7 w 60"/>
                  <a:gd name="T7" fmla="*/ 52 h 55"/>
                  <a:gd name="T8" fmla="*/ 7 w 60"/>
                  <a:gd name="T9" fmla="*/ 51 h 55"/>
                  <a:gd name="T10" fmla="*/ 14 w 60"/>
                  <a:gd name="T11" fmla="*/ 49 h 55"/>
                  <a:gd name="T12" fmla="*/ 14 w 60"/>
                  <a:gd name="T13" fmla="*/ 47 h 55"/>
                  <a:gd name="T14" fmla="*/ 17 w 60"/>
                  <a:gd name="T15" fmla="*/ 47 h 55"/>
                  <a:gd name="T16" fmla="*/ 17 w 60"/>
                  <a:gd name="T17" fmla="*/ 46 h 55"/>
                  <a:gd name="T18" fmla="*/ 60 w 60"/>
                  <a:gd name="T19" fmla="*/ 8 h 55"/>
                  <a:gd name="T20" fmla="*/ 60 w 60"/>
                  <a:gd name="T21" fmla="*/ 0 h 55"/>
                  <a:gd name="T22" fmla="*/ 58 w 60"/>
                  <a:gd name="T23" fmla="*/ 0 h 55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60"/>
                  <a:gd name="T37" fmla="*/ 0 h 55"/>
                  <a:gd name="T38" fmla="*/ 60 w 60"/>
                  <a:gd name="T39" fmla="*/ 55 h 55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60" h="55">
                    <a:moveTo>
                      <a:pt x="58" y="0"/>
                    </a:moveTo>
                    <a:lnTo>
                      <a:pt x="58" y="2"/>
                    </a:lnTo>
                    <a:lnTo>
                      <a:pt x="0" y="55"/>
                    </a:lnTo>
                    <a:lnTo>
                      <a:pt x="7" y="52"/>
                    </a:lnTo>
                    <a:lnTo>
                      <a:pt x="7" y="51"/>
                    </a:lnTo>
                    <a:lnTo>
                      <a:pt x="14" y="49"/>
                    </a:lnTo>
                    <a:lnTo>
                      <a:pt x="14" y="47"/>
                    </a:lnTo>
                    <a:lnTo>
                      <a:pt x="17" y="47"/>
                    </a:lnTo>
                    <a:lnTo>
                      <a:pt x="17" y="46"/>
                    </a:lnTo>
                    <a:lnTo>
                      <a:pt x="60" y="8"/>
                    </a:lnTo>
                    <a:lnTo>
                      <a:pt x="60" y="0"/>
                    </a:lnTo>
                    <a:lnTo>
                      <a:pt x="58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259" name="Freeform 1259"/>
              <p:cNvSpPr>
                <a:spLocks/>
              </p:cNvSpPr>
              <p:nvPr/>
            </p:nvSpPr>
            <p:spPr bwMode="auto">
              <a:xfrm>
                <a:off x="2334" y="1975"/>
                <a:ext cx="106" cy="98"/>
              </a:xfrm>
              <a:custGeom>
                <a:avLst/>
                <a:gdLst>
                  <a:gd name="T0" fmla="*/ 0 w 106"/>
                  <a:gd name="T1" fmla="*/ 0 h 98"/>
                  <a:gd name="T2" fmla="*/ 106 w 106"/>
                  <a:gd name="T3" fmla="*/ 98 h 98"/>
                  <a:gd name="T4" fmla="*/ 106 w 106"/>
                  <a:gd name="T5" fmla="*/ 90 h 98"/>
                  <a:gd name="T6" fmla="*/ 104 w 106"/>
                  <a:gd name="T7" fmla="*/ 90 h 98"/>
                  <a:gd name="T8" fmla="*/ 17 w 106"/>
                  <a:gd name="T9" fmla="*/ 8 h 98"/>
                  <a:gd name="T10" fmla="*/ 14 w 106"/>
                  <a:gd name="T11" fmla="*/ 8 h 98"/>
                  <a:gd name="T12" fmla="*/ 14 w 106"/>
                  <a:gd name="T13" fmla="*/ 6 h 98"/>
                  <a:gd name="T14" fmla="*/ 10 w 106"/>
                  <a:gd name="T15" fmla="*/ 6 h 98"/>
                  <a:gd name="T16" fmla="*/ 10 w 106"/>
                  <a:gd name="T17" fmla="*/ 5 h 98"/>
                  <a:gd name="T18" fmla="*/ 7 w 106"/>
                  <a:gd name="T19" fmla="*/ 5 h 98"/>
                  <a:gd name="T20" fmla="*/ 5 w 106"/>
                  <a:gd name="T21" fmla="*/ 1 h 98"/>
                  <a:gd name="T22" fmla="*/ 2 w 106"/>
                  <a:gd name="T23" fmla="*/ 1 h 98"/>
                  <a:gd name="T24" fmla="*/ 2 w 106"/>
                  <a:gd name="T25" fmla="*/ 0 h 98"/>
                  <a:gd name="T26" fmla="*/ 0 w 106"/>
                  <a:gd name="T27" fmla="*/ 0 h 98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106"/>
                  <a:gd name="T43" fmla="*/ 0 h 98"/>
                  <a:gd name="T44" fmla="*/ 106 w 106"/>
                  <a:gd name="T45" fmla="*/ 98 h 98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106" h="98">
                    <a:moveTo>
                      <a:pt x="0" y="0"/>
                    </a:moveTo>
                    <a:lnTo>
                      <a:pt x="106" y="98"/>
                    </a:lnTo>
                    <a:lnTo>
                      <a:pt x="106" y="90"/>
                    </a:lnTo>
                    <a:lnTo>
                      <a:pt x="104" y="90"/>
                    </a:lnTo>
                    <a:lnTo>
                      <a:pt x="17" y="8"/>
                    </a:lnTo>
                    <a:lnTo>
                      <a:pt x="14" y="8"/>
                    </a:lnTo>
                    <a:lnTo>
                      <a:pt x="14" y="6"/>
                    </a:lnTo>
                    <a:lnTo>
                      <a:pt x="10" y="6"/>
                    </a:lnTo>
                    <a:lnTo>
                      <a:pt x="10" y="5"/>
                    </a:lnTo>
                    <a:lnTo>
                      <a:pt x="7" y="5"/>
                    </a:lnTo>
                    <a:lnTo>
                      <a:pt x="5" y="1"/>
                    </a:lnTo>
                    <a:lnTo>
                      <a:pt x="2" y="1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260" name="Freeform 1260"/>
              <p:cNvSpPr>
                <a:spLocks/>
              </p:cNvSpPr>
              <p:nvPr/>
            </p:nvSpPr>
            <p:spPr bwMode="auto">
              <a:xfrm>
                <a:off x="2237" y="1927"/>
                <a:ext cx="203" cy="190"/>
              </a:xfrm>
              <a:custGeom>
                <a:avLst/>
                <a:gdLst>
                  <a:gd name="T0" fmla="*/ 1 w 203"/>
                  <a:gd name="T1" fmla="*/ 0 h 190"/>
                  <a:gd name="T2" fmla="*/ 1 w 203"/>
                  <a:gd name="T3" fmla="*/ 2 h 190"/>
                  <a:gd name="T4" fmla="*/ 0 w 203"/>
                  <a:gd name="T5" fmla="*/ 2 h 190"/>
                  <a:gd name="T6" fmla="*/ 203 w 203"/>
                  <a:gd name="T7" fmla="*/ 190 h 190"/>
                  <a:gd name="T8" fmla="*/ 203 w 203"/>
                  <a:gd name="T9" fmla="*/ 182 h 190"/>
                  <a:gd name="T10" fmla="*/ 201 w 203"/>
                  <a:gd name="T11" fmla="*/ 182 h 190"/>
                  <a:gd name="T12" fmla="*/ 6 w 203"/>
                  <a:gd name="T13" fmla="*/ 0 h 190"/>
                  <a:gd name="T14" fmla="*/ 1 w 203"/>
                  <a:gd name="T15" fmla="*/ 0 h 19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03"/>
                  <a:gd name="T25" fmla="*/ 0 h 190"/>
                  <a:gd name="T26" fmla="*/ 203 w 203"/>
                  <a:gd name="T27" fmla="*/ 190 h 19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03" h="190">
                    <a:moveTo>
                      <a:pt x="1" y="0"/>
                    </a:moveTo>
                    <a:lnTo>
                      <a:pt x="1" y="2"/>
                    </a:lnTo>
                    <a:lnTo>
                      <a:pt x="0" y="2"/>
                    </a:lnTo>
                    <a:lnTo>
                      <a:pt x="203" y="190"/>
                    </a:lnTo>
                    <a:lnTo>
                      <a:pt x="203" y="182"/>
                    </a:lnTo>
                    <a:lnTo>
                      <a:pt x="201" y="182"/>
                    </a:lnTo>
                    <a:lnTo>
                      <a:pt x="6" y="0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261" name="Freeform 1261"/>
              <p:cNvSpPr>
                <a:spLocks/>
              </p:cNvSpPr>
              <p:nvPr/>
            </p:nvSpPr>
            <p:spPr bwMode="auto">
              <a:xfrm>
                <a:off x="2204" y="1945"/>
                <a:ext cx="236" cy="219"/>
              </a:xfrm>
              <a:custGeom>
                <a:avLst/>
                <a:gdLst>
                  <a:gd name="T0" fmla="*/ 2 w 236"/>
                  <a:gd name="T1" fmla="*/ 0 h 219"/>
                  <a:gd name="T2" fmla="*/ 2 w 236"/>
                  <a:gd name="T3" fmla="*/ 1 h 219"/>
                  <a:gd name="T4" fmla="*/ 0 w 236"/>
                  <a:gd name="T5" fmla="*/ 1 h 219"/>
                  <a:gd name="T6" fmla="*/ 236 w 236"/>
                  <a:gd name="T7" fmla="*/ 219 h 219"/>
                  <a:gd name="T8" fmla="*/ 236 w 236"/>
                  <a:gd name="T9" fmla="*/ 211 h 219"/>
                  <a:gd name="T10" fmla="*/ 234 w 236"/>
                  <a:gd name="T11" fmla="*/ 211 h 219"/>
                  <a:gd name="T12" fmla="*/ 7 w 236"/>
                  <a:gd name="T13" fmla="*/ 0 h 219"/>
                  <a:gd name="T14" fmla="*/ 2 w 236"/>
                  <a:gd name="T15" fmla="*/ 0 h 219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36"/>
                  <a:gd name="T25" fmla="*/ 0 h 219"/>
                  <a:gd name="T26" fmla="*/ 236 w 236"/>
                  <a:gd name="T27" fmla="*/ 219 h 219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36" h="219">
                    <a:moveTo>
                      <a:pt x="2" y="0"/>
                    </a:moveTo>
                    <a:lnTo>
                      <a:pt x="2" y="1"/>
                    </a:lnTo>
                    <a:lnTo>
                      <a:pt x="0" y="1"/>
                    </a:lnTo>
                    <a:lnTo>
                      <a:pt x="236" y="219"/>
                    </a:lnTo>
                    <a:lnTo>
                      <a:pt x="236" y="211"/>
                    </a:lnTo>
                    <a:lnTo>
                      <a:pt x="234" y="211"/>
                    </a:lnTo>
                    <a:lnTo>
                      <a:pt x="7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262" name="Freeform 1262"/>
              <p:cNvSpPr>
                <a:spLocks/>
              </p:cNvSpPr>
              <p:nvPr/>
            </p:nvSpPr>
            <p:spPr bwMode="auto">
              <a:xfrm>
                <a:off x="2172" y="1962"/>
                <a:ext cx="268" cy="249"/>
              </a:xfrm>
              <a:custGeom>
                <a:avLst/>
                <a:gdLst>
                  <a:gd name="T0" fmla="*/ 1 w 268"/>
                  <a:gd name="T1" fmla="*/ 0 h 249"/>
                  <a:gd name="T2" fmla="*/ 1 w 268"/>
                  <a:gd name="T3" fmla="*/ 2 h 249"/>
                  <a:gd name="T4" fmla="*/ 0 w 268"/>
                  <a:gd name="T5" fmla="*/ 2 h 249"/>
                  <a:gd name="T6" fmla="*/ 268 w 268"/>
                  <a:gd name="T7" fmla="*/ 249 h 249"/>
                  <a:gd name="T8" fmla="*/ 268 w 268"/>
                  <a:gd name="T9" fmla="*/ 242 h 249"/>
                  <a:gd name="T10" fmla="*/ 266 w 268"/>
                  <a:gd name="T11" fmla="*/ 242 h 249"/>
                  <a:gd name="T12" fmla="*/ 6 w 268"/>
                  <a:gd name="T13" fmla="*/ 0 h 249"/>
                  <a:gd name="T14" fmla="*/ 1 w 268"/>
                  <a:gd name="T15" fmla="*/ 0 h 249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68"/>
                  <a:gd name="T25" fmla="*/ 0 h 249"/>
                  <a:gd name="T26" fmla="*/ 268 w 268"/>
                  <a:gd name="T27" fmla="*/ 249 h 249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68" h="249">
                    <a:moveTo>
                      <a:pt x="1" y="0"/>
                    </a:moveTo>
                    <a:lnTo>
                      <a:pt x="1" y="2"/>
                    </a:lnTo>
                    <a:lnTo>
                      <a:pt x="0" y="2"/>
                    </a:lnTo>
                    <a:lnTo>
                      <a:pt x="268" y="249"/>
                    </a:lnTo>
                    <a:lnTo>
                      <a:pt x="268" y="242"/>
                    </a:lnTo>
                    <a:lnTo>
                      <a:pt x="266" y="242"/>
                    </a:lnTo>
                    <a:lnTo>
                      <a:pt x="6" y="0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263" name="Freeform 1263"/>
              <p:cNvSpPr>
                <a:spLocks/>
              </p:cNvSpPr>
              <p:nvPr/>
            </p:nvSpPr>
            <p:spPr bwMode="auto">
              <a:xfrm>
                <a:off x="2139" y="1980"/>
                <a:ext cx="292" cy="266"/>
              </a:xfrm>
              <a:custGeom>
                <a:avLst/>
                <a:gdLst>
                  <a:gd name="T0" fmla="*/ 2 w 292"/>
                  <a:gd name="T1" fmla="*/ 0 h 266"/>
                  <a:gd name="T2" fmla="*/ 2 w 292"/>
                  <a:gd name="T3" fmla="*/ 1 h 266"/>
                  <a:gd name="T4" fmla="*/ 0 w 292"/>
                  <a:gd name="T5" fmla="*/ 1 h 266"/>
                  <a:gd name="T6" fmla="*/ 286 w 292"/>
                  <a:gd name="T7" fmla="*/ 266 h 266"/>
                  <a:gd name="T8" fmla="*/ 291 w 292"/>
                  <a:gd name="T9" fmla="*/ 266 h 266"/>
                  <a:gd name="T10" fmla="*/ 291 w 292"/>
                  <a:gd name="T11" fmla="*/ 265 h 266"/>
                  <a:gd name="T12" fmla="*/ 292 w 292"/>
                  <a:gd name="T13" fmla="*/ 265 h 266"/>
                  <a:gd name="T14" fmla="*/ 7 w 292"/>
                  <a:gd name="T15" fmla="*/ 0 h 266"/>
                  <a:gd name="T16" fmla="*/ 2 w 292"/>
                  <a:gd name="T17" fmla="*/ 0 h 26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2"/>
                  <a:gd name="T28" fmla="*/ 0 h 266"/>
                  <a:gd name="T29" fmla="*/ 292 w 292"/>
                  <a:gd name="T30" fmla="*/ 266 h 26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2" h="266">
                    <a:moveTo>
                      <a:pt x="2" y="0"/>
                    </a:moveTo>
                    <a:lnTo>
                      <a:pt x="2" y="1"/>
                    </a:lnTo>
                    <a:lnTo>
                      <a:pt x="0" y="1"/>
                    </a:lnTo>
                    <a:lnTo>
                      <a:pt x="286" y="266"/>
                    </a:lnTo>
                    <a:lnTo>
                      <a:pt x="291" y="266"/>
                    </a:lnTo>
                    <a:lnTo>
                      <a:pt x="291" y="265"/>
                    </a:lnTo>
                    <a:lnTo>
                      <a:pt x="292" y="265"/>
                    </a:lnTo>
                    <a:lnTo>
                      <a:pt x="7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264" name="Freeform 1264"/>
              <p:cNvSpPr>
                <a:spLocks/>
              </p:cNvSpPr>
              <p:nvPr/>
            </p:nvSpPr>
            <p:spPr bwMode="auto">
              <a:xfrm>
                <a:off x="2107" y="1997"/>
                <a:ext cx="292" cy="266"/>
              </a:xfrm>
              <a:custGeom>
                <a:avLst/>
                <a:gdLst>
                  <a:gd name="T0" fmla="*/ 1 w 292"/>
                  <a:gd name="T1" fmla="*/ 0 h 266"/>
                  <a:gd name="T2" fmla="*/ 1 w 292"/>
                  <a:gd name="T3" fmla="*/ 1 h 266"/>
                  <a:gd name="T4" fmla="*/ 0 w 292"/>
                  <a:gd name="T5" fmla="*/ 1 h 266"/>
                  <a:gd name="T6" fmla="*/ 285 w 292"/>
                  <a:gd name="T7" fmla="*/ 266 h 266"/>
                  <a:gd name="T8" fmla="*/ 290 w 292"/>
                  <a:gd name="T9" fmla="*/ 266 h 266"/>
                  <a:gd name="T10" fmla="*/ 290 w 292"/>
                  <a:gd name="T11" fmla="*/ 265 h 266"/>
                  <a:gd name="T12" fmla="*/ 292 w 292"/>
                  <a:gd name="T13" fmla="*/ 265 h 266"/>
                  <a:gd name="T14" fmla="*/ 7 w 292"/>
                  <a:gd name="T15" fmla="*/ 0 h 266"/>
                  <a:gd name="T16" fmla="*/ 1 w 292"/>
                  <a:gd name="T17" fmla="*/ 0 h 26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2"/>
                  <a:gd name="T28" fmla="*/ 0 h 266"/>
                  <a:gd name="T29" fmla="*/ 292 w 292"/>
                  <a:gd name="T30" fmla="*/ 266 h 26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2" h="266">
                    <a:moveTo>
                      <a:pt x="1" y="0"/>
                    </a:moveTo>
                    <a:lnTo>
                      <a:pt x="1" y="1"/>
                    </a:lnTo>
                    <a:lnTo>
                      <a:pt x="0" y="1"/>
                    </a:lnTo>
                    <a:lnTo>
                      <a:pt x="285" y="266"/>
                    </a:lnTo>
                    <a:lnTo>
                      <a:pt x="290" y="266"/>
                    </a:lnTo>
                    <a:lnTo>
                      <a:pt x="290" y="265"/>
                    </a:lnTo>
                    <a:lnTo>
                      <a:pt x="292" y="265"/>
                    </a:lnTo>
                    <a:lnTo>
                      <a:pt x="7" y="0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265" name="Freeform 1265"/>
              <p:cNvSpPr>
                <a:spLocks/>
              </p:cNvSpPr>
              <p:nvPr/>
            </p:nvSpPr>
            <p:spPr bwMode="auto">
              <a:xfrm>
                <a:off x="2074" y="2014"/>
                <a:ext cx="292" cy="267"/>
              </a:xfrm>
              <a:custGeom>
                <a:avLst/>
                <a:gdLst>
                  <a:gd name="T0" fmla="*/ 2 w 292"/>
                  <a:gd name="T1" fmla="*/ 0 h 267"/>
                  <a:gd name="T2" fmla="*/ 2 w 292"/>
                  <a:gd name="T3" fmla="*/ 2 h 267"/>
                  <a:gd name="T4" fmla="*/ 0 w 292"/>
                  <a:gd name="T5" fmla="*/ 2 h 267"/>
                  <a:gd name="T6" fmla="*/ 286 w 292"/>
                  <a:gd name="T7" fmla="*/ 267 h 267"/>
                  <a:gd name="T8" fmla="*/ 292 w 292"/>
                  <a:gd name="T9" fmla="*/ 265 h 267"/>
                  <a:gd name="T10" fmla="*/ 7 w 292"/>
                  <a:gd name="T11" fmla="*/ 0 h 267"/>
                  <a:gd name="T12" fmla="*/ 2 w 292"/>
                  <a:gd name="T13" fmla="*/ 0 h 26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92"/>
                  <a:gd name="T22" fmla="*/ 0 h 267"/>
                  <a:gd name="T23" fmla="*/ 292 w 292"/>
                  <a:gd name="T24" fmla="*/ 267 h 26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92" h="267">
                    <a:moveTo>
                      <a:pt x="2" y="0"/>
                    </a:moveTo>
                    <a:lnTo>
                      <a:pt x="2" y="2"/>
                    </a:lnTo>
                    <a:lnTo>
                      <a:pt x="0" y="2"/>
                    </a:lnTo>
                    <a:lnTo>
                      <a:pt x="286" y="267"/>
                    </a:lnTo>
                    <a:lnTo>
                      <a:pt x="292" y="265"/>
                    </a:lnTo>
                    <a:lnTo>
                      <a:pt x="7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266" name="Freeform 1266"/>
              <p:cNvSpPr>
                <a:spLocks/>
              </p:cNvSpPr>
              <p:nvPr/>
            </p:nvSpPr>
            <p:spPr bwMode="auto">
              <a:xfrm>
                <a:off x="2045" y="2030"/>
                <a:ext cx="289" cy="268"/>
              </a:xfrm>
              <a:custGeom>
                <a:avLst/>
                <a:gdLst>
                  <a:gd name="T0" fmla="*/ 0 w 289"/>
                  <a:gd name="T1" fmla="*/ 0 h 268"/>
                  <a:gd name="T2" fmla="*/ 0 w 289"/>
                  <a:gd name="T3" fmla="*/ 8 h 268"/>
                  <a:gd name="T4" fmla="*/ 2 w 289"/>
                  <a:gd name="T5" fmla="*/ 8 h 268"/>
                  <a:gd name="T6" fmla="*/ 282 w 289"/>
                  <a:gd name="T7" fmla="*/ 268 h 268"/>
                  <a:gd name="T8" fmla="*/ 289 w 289"/>
                  <a:gd name="T9" fmla="*/ 267 h 268"/>
                  <a:gd name="T10" fmla="*/ 2 w 289"/>
                  <a:gd name="T11" fmla="*/ 0 h 268"/>
                  <a:gd name="T12" fmla="*/ 0 w 289"/>
                  <a:gd name="T13" fmla="*/ 0 h 2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89"/>
                  <a:gd name="T22" fmla="*/ 0 h 268"/>
                  <a:gd name="T23" fmla="*/ 289 w 289"/>
                  <a:gd name="T24" fmla="*/ 268 h 2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89" h="268">
                    <a:moveTo>
                      <a:pt x="0" y="0"/>
                    </a:moveTo>
                    <a:lnTo>
                      <a:pt x="0" y="8"/>
                    </a:lnTo>
                    <a:lnTo>
                      <a:pt x="2" y="8"/>
                    </a:lnTo>
                    <a:lnTo>
                      <a:pt x="282" y="268"/>
                    </a:lnTo>
                    <a:lnTo>
                      <a:pt x="289" y="267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267" name="Freeform 1267"/>
              <p:cNvSpPr>
                <a:spLocks/>
              </p:cNvSpPr>
              <p:nvPr/>
            </p:nvSpPr>
            <p:spPr bwMode="auto">
              <a:xfrm>
                <a:off x="2045" y="2074"/>
                <a:ext cx="258" cy="240"/>
              </a:xfrm>
              <a:custGeom>
                <a:avLst/>
                <a:gdLst>
                  <a:gd name="T0" fmla="*/ 0 w 258"/>
                  <a:gd name="T1" fmla="*/ 0 h 240"/>
                  <a:gd name="T2" fmla="*/ 0 w 258"/>
                  <a:gd name="T3" fmla="*/ 8 h 240"/>
                  <a:gd name="T4" fmla="*/ 2 w 258"/>
                  <a:gd name="T5" fmla="*/ 8 h 240"/>
                  <a:gd name="T6" fmla="*/ 251 w 258"/>
                  <a:gd name="T7" fmla="*/ 240 h 240"/>
                  <a:gd name="T8" fmla="*/ 256 w 258"/>
                  <a:gd name="T9" fmla="*/ 240 h 240"/>
                  <a:gd name="T10" fmla="*/ 256 w 258"/>
                  <a:gd name="T11" fmla="*/ 238 h 240"/>
                  <a:gd name="T12" fmla="*/ 258 w 258"/>
                  <a:gd name="T13" fmla="*/ 238 h 240"/>
                  <a:gd name="T14" fmla="*/ 2 w 258"/>
                  <a:gd name="T15" fmla="*/ 0 h 240"/>
                  <a:gd name="T16" fmla="*/ 0 w 258"/>
                  <a:gd name="T17" fmla="*/ 0 h 24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58"/>
                  <a:gd name="T28" fmla="*/ 0 h 240"/>
                  <a:gd name="T29" fmla="*/ 258 w 258"/>
                  <a:gd name="T30" fmla="*/ 240 h 24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58" h="240">
                    <a:moveTo>
                      <a:pt x="0" y="0"/>
                    </a:moveTo>
                    <a:lnTo>
                      <a:pt x="0" y="8"/>
                    </a:lnTo>
                    <a:lnTo>
                      <a:pt x="2" y="8"/>
                    </a:lnTo>
                    <a:lnTo>
                      <a:pt x="251" y="240"/>
                    </a:lnTo>
                    <a:lnTo>
                      <a:pt x="256" y="240"/>
                    </a:lnTo>
                    <a:lnTo>
                      <a:pt x="256" y="238"/>
                    </a:lnTo>
                    <a:lnTo>
                      <a:pt x="258" y="238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268" name="Freeform 1268"/>
              <p:cNvSpPr>
                <a:spLocks/>
              </p:cNvSpPr>
              <p:nvPr/>
            </p:nvSpPr>
            <p:spPr bwMode="auto">
              <a:xfrm>
                <a:off x="2045" y="2121"/>
                <a:ext cx="226" cy="210"/>
              </a:xfrm>
              <a:custGeom>
                <a:avLst/>
                <a:gdLst>
                  <a:gd name="T0" fmla="*/ 0 w 226"/>
                  <a:gd name="T1" fmla="*/ 0 h 210"/>
                  <a:gd name="T2" fmla="*/ 0 w 226"/>
                  <a:gd name="T3" fmla="*/ 8 h 210"/>
                  <a:gd name="T4" fmla="*/ 2 w 226"/>
                  <a:gd name="T5" fmla="*/ 8 h 210"/>
                  <a:gd name="T6" fmla="*/ 219 w 226"/>
                  <a:gd name="T7" fmla="*/ 210 h 210"/>
                  <a:gd name="T8" fmla="*/ 224 w 226"/>
                  <a:gd name="T9" fmla="*/ 210 h 210"/>
                  <a:gd name="T10" fmla="*/ 224 w 226"/>
                  <a:gd name="T11" fmla="*/ 209 h 210"/>
                  <a:gd name="T12" fmla="*/ 226 w 226"/>
                  <a:gd name="T13" fmla="*/ 209 h 210"/>
                  <a:gd name="T14" fmla="*/ 2 w 226"/>
                  <a:gd name="T15" fmla="*/ 0 h 210"/>
                  <a:gd name="T16" fmla="*/ 0 w 226"/>
                  <a:gd name="T17" fmla="*/ 0 h 21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26"/>
                  <a:gd name="T28" fmla="*/ 0 h 210"/>
                  <a:gd name="T29" fmla="*/ 226 w 226"/>
                  <a:gd name="T30" fmla="*/ 210 h 21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26" h="210">
                    <a:moveTo>
                      <a:pt x="0" y="0"/>
                    </a:moveTo>
                    <a:lnTo>
                      <a:pt x="0" y="8"/>
                    </a:lnTo>
                    <a:lnTo>
                      <a:pt x="2" y="8"/>
                    </a:lnTo>
                    <a:lnTo>
                      <a:pt x="219" y="210"/>
                    </a:lnTo>
                    <a:lnTo>
                      <a:pt x="224" y="210"/>
                    </a:lnTo>
                    <a:lnTo>
                      <a:pt x="224" y="209"/>
                    </a:lnTo>
                    <a:lnTo>
                      <a:pt x="226" y="209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269" name="Freeform 1269"/>
              <p:cNvSpPr>
                <a:spLocks/>
              </p:cNvSpPr>
              <p:nvPr/>
            </p:nvSpPr>
            <p:spPr bwMode="auto">
              <a:xfrm>
                <a:off x="2045" y="2169"/>
                <a:ext cx="181" cy="167"/>
              </a:xfrm>
              <a:custGeom>
                <a:avLst/>
                <a:gdLst>
                  <a:gd name="T0" fmla="*/ 0 w 181"/>
                  <a:gd name="T1" fmla="*/ 0 h 167"/>
                  <a:gd name="T2" fmla="*/ 0 w 181"/>
                  <a:gd name="T3" fmla="*/ 8 h 167"/>
                  <a:gd name="T4" fmla="*/ 2 w 181"/>
                  <a:gd name="T5" fmla="*/ 8 h 167"/>
                  <a:gd name="T6" fmla="*/ 164 w 181"/>
                  <a:gd name="T7" fmla="*/ 159 h 167"/>
                  <a:gd name="T8" fmla="*/ 168 w 181"/>
                  <a:gd name="T9" fmla="*/ 159 h 167"/>
                  <a:gd name="T10" fmla="*/ 168 w 181"/>
                  <a:gd name="T11" fmla="*/ 161 h 167"/>
                  <a:gd name="T12" fmla="*/ 171 w 181"/>
                  <a:gd name="T13" fmla="*/ 161 h 167"/>
                  <a:gd name="T14" fmla="*/ 171 w 181"/>
                  <a:gd name="T15" fmla="*/ 162 h 167"/>
                  <a:gd name="T16" fmla="*/ 174 w 181"/>
                  <a:gd name="T17" fmla="*/ 162 h 167"/>
                  <a:gd name="T18" fmla="*/ 176 w 181"/>
                  <a:gd name="T19" fmla="*/ 165 h 167"/>
                  <a:gd name="T20" fmla="*/ 180 w 181"/>
                  <a:gd name="T21" fmla="*/ 165 h 167"/>
                  <a:gd name="T22" fmla="*/ 180 w 181"/>
                  <a:gd name="T23" fmla="*/ 167 h 167"/>
                  <a:gd name="T24" fmla="*/ 181 w 181"/>
                  <a:gd name="T25" fmla="*/ 167 h 167"/>
                  <a:gd name="T26" fmla="*/ 2 w 181"/>
                  <a:gd name="T27" fmla="*/ 0 h 167"/>
                  <a:gd name="T28" fmla="*/ 0 w 181"/>
                  <a:gd name="T29" fmla="*/ 0 h 167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181"/>
                  <a:gd name="T46" fmla="*/ 0 h 167"/>
                  <a:gd name="T47" fmla="*/ 181 w 181"/>
                  <a:gd name="T48" fmla="*/ 167 h 167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181" h="167">
                    <a:moveTo>
                      <a:pt x="0" y="0"/>
                    </a:moveTo>
                    <a:lnTo>
                      <a:pt x="0" y="8"/>
                    </a:lnTo>
                    <a:lnTo>
                      <a:pt x="2" y="8"/>
                    </a:lnTo>
                    <a:lnTo>
                      <a:pt x="164" y="159"/>
                    </a:lnTo>
                    <a:lnTo>
                      <a:pt x="168" y="159"/>
                    </a:lnTo>
                    <a:lnTo>
                      <a:pt x="168" y="161"/>
                    </a:lnTo>
                    <a:lnTo>
                      <a:pt x="171" y="161"/>
                    </a:lnTo>
                    <a:lnTo>
                      <a:pt x="171" y="162"/>
                    </a:lnTo>
                    <a:lnTo>
                      <a:pt x="174" y="162"/>
                    </a:lnTo>
                    <a:lnTo>
                      <a:pt x="176" y="165"/>
                    </a:lnTo>
                    <a:lnTo>
                      <a:pt x="180" y="165"/>
                    </a:lnTo>
                    <a:lnTo>
                      <a:pt x="180" y="167"/>
                    </a:lnTo>
                    <a:lnTo>
                      <a:pt x="181" y="167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270" name="Freeform 1270"/>
              <p:cNvSpPr>
                <a:spLocks/>
              </p:cNvSpPr>
              <p:nvPr/>
            </p:nvSpPr>
            <p:spPr bwMode="auto">
              <a:xfrm>
                <a:off x="2045" y="2216"/>
                <a:ext cx="60" cy="55"/>
              </a:xfrm>
              <a:custGeom>
                <a:avLst/>
                <a:gdLst>
                  <a:gd name="T0" fmla="*/ 0 w 60"/>
                  <a:gd name="T1" fmla="*/ 0 h 55"/>
                  <a:gd name="T2" fmla="*/ 0 w 60"/>
                  <a:gd name="T3" fmla="*/ 8 h 55"/>
                  <a:gd name="T4" fmla="*/ 2 w 60"/>
                  <a:gd name="T5" fmla="*/ 8 h 55"/>
                  <a:gd name="T6" fmla="*/ 43 w 60"/>
                  <a:gd name="T7" fmla="*/ 47 h 55"/>
                  <a:gd name="T8" fmla="*/ 46 w 60"/>
                  <a:gd name="T9" fmla="*/ 47 h 55"/>
                  <a:gd name="T10" fmla="*/ 46 w 60"/>
                  <a:gd name="T11" fmla="*/ 49 h 55"/>
                  <a:gd name="T12" fmla="*/ 50 w 60"/>
                  <a:gd name="T13" fmla="*/ 49 h 55"/>
                  <a:gd name="T14" fmla="*/ 50 w 60"/>
                  <a:gd name="T15" fmla="*/ 51 h 55"/>
                  <a:gd name="T16" fmla="*/ 53 w 60"/>
                  <a:gd name="T17" fmla="*/ 51 h 55"/>
                  <a:gd name="T18" fmla="*/ 55 w 60"/>
                  <a:gd name="T19" fmla="*/ 54 h 55"/>
                  <a:gd name="T20" fmla="*/ 58 w 60"/>
                  <a:gd name="T21" fmla="*/ 54 h 55"/>
                  <a:gd name="T22" fmla="*/ 58 w 60"/>
                  <a:gd name="T23" fmla="*/ 55 h 55"/>
                  <a:gd name="T24" fmla="*/ 60 w 60"/>
                  <a:gd name="T25" fmla="*/ 55 h 55"/>
                  <a:gd name="T26" fmla="*/ 2 w 60"/>
                  <a:gd name="T27" fmla="*/ 0 h 55"/>
                  <a:gd name="T28" fmla="*/ 0 w 60"/>
                  <a:gd name="T29" fmla="*/ 0 h 55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60"/>
                  <a:gd name="T46" fmla="*/ 0 h 55"/>
                  <a:gd name="T47" fmla="*/ 60 w 60"/>
                  <a:gd name="T48" fmla="*/ 55 h 55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60" h="55">
                    <a:moveTo>
                      <a:pt x="0" y="0"/>
                    </a:moveTo>
                    <a:lnTo>
                      <a:pt x="0" y="8"/>
                    </a:lnTo>
                    <a:lnTo>
                      <a:pt x="2" y="8"/>
                    </a:lnTo>
                    <a:lnTo>
                      <a:pt x="43" y="47"/>
                    </a:lnTo>
                    <a:lnTo>
                      <a:pt x="46" y="47"/>
                    </a:lnTo>
                    <a:lnTo>
                      <a:pt x="46" y="49"/>
                    </a:lnTo>
                    <a:lnTo>
                      <a:pt x="50" y="49"/>
                    </a:lnTo>
                    <a:lnTo>
                      <a:pt x="50" y="51"/>
                    </a:lnTo>
                    <a:lnTo>
                      <a:pt x="53" y="51"/>
                    </a:lnTo>
                    <a:lnTo>
                      <a:pt x="55" y="54"/>
                    </a:lnTo>
                    <a:lnTo>
                      <a:pt x="58" y="54"/>
                    </a:lnTo>
                    <a:lnTo>
                      <a:pt x="58" y="55"/>
                    </a:lnTo>
                    <a:lnTo>
                      <a:pt x="60" y="55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271" name="Freeform 1271"/>
              <p:cNvSpPr>
                <a:spLocks/>
              </p:cNvSpPr>
              <p:nvPr/>
            </p:nvSpPr>
            <p:spPr bwMode="auto">
              <a:xfrm>
                <a:off x="2042" y="1923"/>
                <a:ext cx="400" cy="422"/>
              </a:xfrm>
              <a:custGeom>
                <a:avLst/>
                <a:gdLst>
                  <a:gd name="T0" fmla="*/ 200 w 400"/>
                  <a:gd name="T1" fmla="*/ 422 h 422"/>
                  <a:gd name="T2" fmla="*/ 400 w 400"/>
                  <a:gd name="T3" fmla="*/ 317 h 422"/>
                  <a:gd name="T4" fmla="*/ 400 w 400"/>
                  <a:gd name="T5" fmla="*/ 105 h 422"/>
                  <a:gd name="T6" fmla="*/ 200 w 400"/>
                  <a:gd name="T7" fmla="*/ 0 h 422"/>
                  <a:gd name="T8" fmla="*/ 0 w 400"/>
                  <a:gd name="T9" fmla="*/ 105 h 422"/>
                  <a:gd name="T10" fmla="*/ 0 w 400"/>
                  <a:gd name="T11" fmla="*/ 317 h 422"/>
                  <a:gd name="T12" fmla="*/ 200 w 400"/>
                  <a:gd name="T13" fmla="*/ 422 h 422"/>
                  <a:gd name="T14" fmla="*/ 201 w 400"/>
                  <a:gd name="T15" fmla="*/ 416 h 422"/>
                  <a:gd name="T16" fmla="*/ 5 w 400"/>
                  <a:gd name="T17" fmla="*/ 312 h 422"/>
                  <a:gd name="T18" fmla="*/ 7 w 400"/>
                  <a:gd name="T19" fmla="*/ 315 h 422"/>
                  <a:gd name="T20" fmla="*/ 7 w 400"/>
                  <a:gd name="T21" fmla="*/ 107 h 422"/>
                  <a:gd name="T22" fmla="*/ 5 w 400"/>
                  <a:gd name="T23" fmla="*/ 110 h 422"/>
                  <a:gd name="T24" fmla="*/ 201 w 400"/>
                  <a:gd name="T25" fmla="*/ 6 h 422"/>
                  <a:gd name="T26" fmla="*/ 198 w 400"/>
                  <a:gd name="T27" fmla="*/ 6 h 422"/>
                  <a:gd name="T28" fmla="*/ 394 w 400"/>
                  <a:gd name="T29" fmla="*/ 110 h 422"/>
                  <a:gd name="T30" fmla="*/ 393 w 400"/>
                  <a:gd name="T31" fmla="*/ 107 h 422"/>
                  <a:gd name="T32" fmla="*/ 393 w 400"/>
                  <a:gd name="T33" fmla="*/ 315 h 422"/>
                  <a:gd name="T34" fmla="*/ 394 w 400"/>
                  <a:gd name="T35" fmla="*/ 312 h 422"/>
                  <a:gd name="T36" fmla="*/ 198 w 400"/>
                  <a:gd name="T37" fmla="*/ 416 h 422"/>
                  <a:gd name="T38" fmla="*/ 201 w 400"/>
                  <a:gd name="T39" fmla="*/ 416 h 422"/>
                  <a:gd name="T40" fmla="*/ 200 w 400"/>
                  <a:gd name="T41" fmla="*/ 422 h 422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400"/>
                  <a:gd name="T64" fmla="*/ 0 h 422"/>
                  <a:gd name="T65" fmla="*/ 400 w 400"/>
                  <a:gd name="T66" fmla="*/ 422 h 422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400" h="422">
                    <a:moveTo>
                      <a:pt x="200" y="422"/>
                    </a:moveTo>
                    <a:lnTo>
                      <a:pt x="400" y="317"/>
                    </a:lnTo>
                    <a:lnTo>
                      <a:pt x="400" y="105"/>
                    </a:lnTo>
                    <a:lnTo>
                      <a:pt x="200" y="0"/>
                    </a:lnTo>
                    <a:lnTo>
                      <a:pt x="0" y="105"/>
                    </a:lnTo>
                    <a:lnTo>
                      <a:pt x="0" y="317"/>
                    </a:lnTo>
                    <a:lnTo>
                      <a:pt x="200" y="422"/>
                    </a:lnTo>
                    <a:lnTo>
                      <a:pt x="201" y="416"/>
                    </a:lnTo>
                    <a:lnTo>
                      <a:pt x="5" y="312"/>
                    </a:lnTo>
                    <a:lnTo>
                      <a:pt x="7" y="315"/>
                    </a:lnTo>
                    <a:lnTo>
                      <a:pt x="7" y="107"/>
                    </a:lnTo>
                    <a:lnTo>
                      <a:pt x="5" y="110"/>
                    </a:lnTo>
                    <a:lnTo>
                      <a:pt x="201" y="6"/>
                    </a:lnTo>
                    <a:lnTo>
                      <a:pt x="198" y="6"/>
                    </a:lnTo>
                    <a:lnTo>
                      <a:pt x="394" y="110"/>
                    </a:lnTo>
                    <a:lnTo>
                      <a:pt x="393" y="107"/>
                    </a:lnTo>
                    <a:lnTo>
                      <a:pt x="393" y="315"/>
                    </a:lnTo>
                    <a:lnTo>
                      <a:pt x="394" y="312"/>
                    </a:lnTo>
                    <a:lnTo>
                      <a:pt x="198" y="416"/>
                    </a:lnTo>
                    <a:lnTo>
                      <a:pt x="201" y="416"/>
                    </a:lnTo>
                    <a:lnTo>
                      <a:pt x="200" y="422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272" name="Freeform 1272"/>
              <p:cNvSpPr>
                <a:spLocks/>
              </p:cNvSpPr>
              <p:nvPr/>
            </p:nvSpPr>
            <p:spPr bwMode="auto">
              <a:xfrm>
                <a:off x="2438" y="1926"/>
                <a:ext cx="392" cy="416"/>
              </a:xfrm>
              <a:custGeom>
                <a:avLst/>
                <a:gdLst>
                  <a:gd name="T0" fmla="*/ 195 w 392"/>
                  <a:gd name="T1" fmla="*/ 416 h 416"/>
                  <a:gd name="T2" fmla="*/ 392 w 392"/>
                  <a:gd name="T3" fmla="*/ 312 h 416"/>
                  <a:gd name="T4" fmla="*/ 392 w 392"/>
                  <a:gd name="T5" fmla="*/ 104 h 416"/>
                  <a:gd name="T6" fmla="*/ 195 w 392"/>
                  <a:gd name="T7" fmla="*/ 0 h 416"/>
                  <a:gd name="T8" fmla="*/ 0 w 392"/>
                  <a:gd name="T9" fmla="*/ 104 h 416"/>
                  <a:gd name="T10" fmla="*/ 0 w 392"/>
                  <a:gd name="T11" fmla="*/ 312 h 416"/>
                  <a:gd name="T12" fmla="*/ 195 w 392"/>
                  <a:gd name="T13" fmla="*/ 416 h 41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92"/>
                  <a:gd name="T22" fmla="*/ 0 h 416"/>
                  <a:gd name="T23" fmla="*/ 392 w 392"/>
                  <a:gd name="T24" fmla="*/ 416 h 41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92" h="416">
                    <a:moveTo>
                      <a:pt x="195" y="416"/>
                    </a:moveTo>
                    <a:lnTo>
                      <a:pt x="392" y="312"/>
                    </a:lnTo>
                    <a:lnTo>
                      <a:pt x="392" y="104"/>
                    </a:lnTo>
                    <a:lnTo>
                      <a:pt x="195" y="0"/>
                    </a:lnTo>
                    <a:lnTo>
                      <a:pt x="0" y="104"/>
                    </a:lnTo>
                    <a:lnTo>
                      <a:pt x="0" y="312"/>
                    </a:lnTo>
                    <a:lnTo>
                      <a:pt x="195" y="416"/>
                    </a:lnTo>
                    <a:close/>
                  </a:path>
                </a:pathLst>
              </a:custGeom>
              <a:blipFill dpi="0" rotWithShape="0">
                <a:blip cstate="print"/>
                <a:srcRect/>
                <a:tile tx="0" ty="0" sx="100000" sy="100000" flip="none" algn="tl"/>
              </a:blip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273" name="Freeform 1273"/>
              <p:cNvSpPr>
                <a:spLocks/>
              </p:cNvSpPr>
              <p:nvPr/>
            </p:nvSpPr>
            <p:spPr bwMode="auto">
              <a:xfrm>
                <a:off x="2435" y="1923"/>
                <a:ext cx="398" cy="422"/>
              </a:xfrm>
              <a:custGeom>
                <a:avLst/>
                <a:gdLst>
                  <a:gd name="T0" fmla="*/ 198 w 398"/>
                  <a:gd name="T1" fmla="*/ 422 h 422"/>
                  <a:gd name="T2" fmla="*/ 398 w 398"/>
                  <a:gd name="T3" fmla="*/ 317 h 422"/>
                  <a:gd name="T4" fmla="*/ 398 w 398"/>
                  <a:gd name="T5" fmla="*/ 105 h 422"/>
                  <a:gd name="T6" fmla="*/ 198 w 398"/>
                  <a:gd name="T7" fmla="*/ 0 h 422"/>
                  <a:gd name="T8" fmla="*/ 0 w 398"/>
                  <a:gd name="T9" fmla="*/ 105 h 422"/>
                  <a:gd name="T10" fmla="*/ 0 w 398"/>
                  <a:gd name="T11" fmla="*/ 317 h 422"/>
                  <a:gd name="T12" fmla="*/ 198 w 398"/>
                  <a:gd name="T13" fmla="*/ 422 h 422"/>
                  <a:gd name="T14" fmla="*/ 200 w 398"/>
                  <a:gd name="T15" fmla="*/ 416 h 422"/>
                  <a:gd name="T16" fmla="*/ 5 w 398"/>
                  <a:gd name="T17" fmla="*/ 312 h 422"/>
                  <a:gd name="T18" fmla="*/ 7 w 398"/>
                  <a:gd name="T19" fmla="*/ 315 h 422"/>
                  <a:gd name="T20" fmla="*/ 7 w 398"/>
                  <a:gd name="T21" fmla="*/ 107 h 422"/>
                  <a:gd name="T22" fmla="*/ 5 w 398"/>
                  <a:gd name="T23" fmla="*/ 110 h 422"/>
                  <a:gd name="T24" fmla="*/ 200 w 398"/>
                  <a:gd name="T25" fmla="*/ 6 h 422"/>
                  <a:gd name="T26" fmla="*/ 196 w 398"/>
                  <a:gd name="T27" fmla="*/ 6 h 422"/>
                  <a:gd name="T28" fmla="*/ 393 w 398"/>
                  <a:gd name="T29" fmla="*/ 110 h 422"/>
                  <a:gd name="T30" fmla="*/ 391 w 398"/>
                  <a:gd name="T31" fmla="*/ 107 h 422"/>
                  <a:gd name="T32" fmla="*/ 391 w 398"/>
                  <a:gd name="T33" fmla="*/ 315 h 422"/>
                  <a:gd name="T34" fmla="*/ 393 w 398"/>
                  <a:gd name="T35" fmla="*/ 312 h 422"/>
                  <a:gd name="T36" fmla="*/ 196 w 398"/>
                  <a:gd name="T37" fmla="*/ 416 h 422"/>
                  <a:gd name="T38" fmla="*/ 200 w 398"/>
                  <a:gd name="T39" fmla="*/ 416 h 422"/>
                  <a:gd name="T40" fmla="*/ 198 w 398"/>
                  <a:gd name="T41" fmla="*/ 422 h 422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398"/>
                  <a:gd name="T64" fmla="*/ 0 h 422"/>
                  <a:gd name="T65" fmla="*/ 398 w 398"/>
                  <a:gd name="T66" fmla="*/ 422 h 422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398" h="422">
                    <a:moveTo>
                      <a:pt x="198" y="422"/>
                    </a:moveTo>
                    <a:lnTo>
                      <a:pt x="398" y="317"/>
                    </a:lnTo>
                    <a:lnTo>
                      <a:pt x="398" y="105"/>
                    </a:lnTo>
                    <a:lnTo>
                      <a:pt x="198" y="0"/>
                    </a:lnTo>
                    <a:lnTo>
                      <a:pt x="0" y="105"/>
                    </a:lnTo>
                    <a:lnTo>
                      <a:pt x="0" y="317"/>
                    </a:lnTo>
                    <a:lnTo>
                      <a:pt x="198" y="422"/>
                    </a:lnTo>
                    <a:lnTo>
                      <a:pt x="200" y="416"/>
                    </a:lnTo>
                    <a:lnTo>
                      <a:pt x="5" y="312"/>
                    </a:lnTo>
                    <a:lnTo>
                      <a:pt x="7" y="315"/>
                    </a:lnTo>
                    <a:lnTo>
                      <a:pt x="7" y="107"/>
                    </a:lnTo>
                    <a:lnTo>
                      <a:pt x="5" y="110"/>
                    </a:lnTo>
                    <a:lnTo>
                      <a:pt x="200" y="6"/>
                    </a:lnTo>
                    <a:lnTo>
                      <a:pt x="196" y="6"/>
                    </a:lnTo>
                    <a:lnTo>
                      <a:pt x="393" y="110"/>
                    </a:lnTo>
                    <a:lnTo>
                      <a:pt x="391" y="107"/>
                    </a:lnTo>
                    <a:lnTo>
                      <a:pt x="391" y="315"/>
                    </a:lnTo>
                    <a:lnTo>
                      <a:pt x="393" y="312"/>
                    </a:lnTo>
                    <a:lnTo>
                      <a:pt x="196" y="416"/>
                    </a:lnTo>
                    <a:lnTo>
                      <a:pt x="200" y="416"/>
                    </a:lnTo>
                    <a:lnTo>
                      <a:pt x="198" y="422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274" name="Freeform 1274"/>
              <p:cNvSpPr>
                <a:spLocks/>
              </p:cNvSpPr>
              <p:nvPr/>
            </p:nvSpPr>
            <p:spPr bwMode="auto">
              <a:xfrm>
                <a:off x="3223" y="1924"/>
                <a:ext cx="393" cy="420"/>
              </a:xfrm>
              <a:custGeom>
                <a:avLst/>
                <a:gdLst>
                  <a:gd name="T0" fmla="*/ 10 w 393"/>
                  <a:gd name="T1" fmla="*/ 100 h 420"/>
                  <a:gd name="T2" fmla="*/ 44 w 393"/>
                  <a:gd name="T3" fmla="*/ 82 h 420"/>
                  <a:gd name="T4" fmla="*/ 64 w 393"/>
                  <a:gd name="T5" fmla="*/ 70 h 420"/>
                  <a:gd name="T6" fmla="*/ 92 w 393"/>
                  <a:gd name="T7" fmla="*/ 57 h 420"/>
                  <a:gd name="T8" fmla="*/ 112 w 393"/>
                  <a:gd name="T9" fmla="*/ 44 h 420"/>
                  <a:gd name="T10" fmla="*/ 147 w 393"/>
                  <a:gd name="T11" fmla="*/ 27 h 420"/>
                  <a:gd name="T12" fmla="*/ 167 w 393"/>
                  <a:gd name="T13" fmla="*/ 14 h 420"/>
                  <a:gd name="T14" fmla="*/ 194 w 393"/>
                  <a:gd name="T15" fmla="*/ 2 h 420"/>
                  <a:gd name="T16" fmla="*/ 205 w 393"/>
                  <a:gd name="T17" fmla="*/ 7 h 420"/>
                  <a:gd name="T18" fmla="*/ 215 w 393"/>
                  <a:gd name="T19" fmla="*/ 10 h 420"/>
                  <a:gd name="T20" fmla="*/ 223 w 393"/>
                  <a:gd name="T21" fmla="*/ 16 h 420"/>
                  <a:gd name="T22" fmla="*/ 235 w 393"/>
                  <a:gd name="T23" fmla="*/ 21 h 420"/>
                  <a:gd name="T24" fmla="*/ 244 w 393"/>
                  <a:gd name="T25" fmla="*/ 27 h 420"/>
                  <a:gd name="T26" fmla="*/ 256 w 393"/>
                  <a:gd name="T27" fmla="*/ 32 h 420"/>
                  <a:gd name="T28" fmla="*/ 264 w 393"/>
                  <a:gd name="T29" fmla="*/ 38 h 420"/>
                  <a:gd name="T30" fmla="*/ 276 w 393"/>
                  <a:gd name="T31" fmla="*/ 43 h 420"/>
                  <a:gd name="T32" fmla="*/ 285 w 393"/>
                  <a:gd name="T33" fmla="*/ 49 h 420"/>
                  <a:gd name="T34" fmla="*/ 297 w 393"/>
                  <a:gd name="T35" fmla="*/ 54 h 420"/>
                  <a:gd name="T36" fmla="*/ 305 w 393"/>
                  <a:gd name="T37" fmla="*/ 60 h 420"/>
                  <a:gd name="T38" fmla="*/ 317 w 393"/>
                  <a:gd name="T39" fmla="*/ 65 h 420"/>
                  <a:gd name="T40" fmla="*/ 326 w 393"/>
                  <a:gd name="T41" fmla="*/ 71 h 420"/>
                  <a:gd name="T42" fmla="*/ 336 w 393"/>
                  <a:gd name="T43" fmla="*/ 74 h 420"/>
                  <a:gd name="T44" fmla="*/ 345 w 393"/>
                  <a:gd name="T45" fmla="*/ 81 h 420"/>
                  <a:gd name="T46" fmla="*/ 357 w 393"/>
                  <a:gd name="T47" fmla="*/ 85 h 420"/>
                  <a:gd name="T48" fmla="*/ 365 w 393"/>
                  <a:gd name="T49" fmla="*/ 92 h 420"/>
                  <a:gd name="T50" fmla="*/ 377 w 393"/>
                  <a:gd name="T51" fmla="*/ 97 h 420"/>
                  <a:gd name="T52" fmla="*/ 386 w 393"/>
                  <a:gd name="T53" fmla="*/ 103 h 420"/>
                  <a:gd name="T54" fmla="*/ 382 w 393"/>
                  <a:gd name="T55" fmla="*/ 321 h 420"/>
                  <a:gd name="T56" fmla="*/ 372 w 393"/>
                  <a:gd name="T57" fmla="*/ 327 h 420"/>
                  <a:gd name="T58" fmla="*/ 338 w 393"/>
                  <a:gd name="T59" fmla="*/ 344 h 420"/>
                  <a:gd name="T60" fmla="*/ 328 w 393"/>
                  <a:gd name="T61" fmla="*/ 350 h 420"/>
                  <a:gd name="T62" fmla="*/ 293 w 393"/>
                  <a:gd name="T63" fmla="*/ 368 h 420"/>
                  <a:gd name="T64" fmla="*/ 283 w 393"/>
                  <a:gd name="T65" fmla="*/ 374 h 420"/>
                  <a:gd name="T66" fmla="*/ 263 w 393"/>
                  <a:gd name="T67" fmla="*/ 384 h 420"/>
                  <a:gd name="T68" fmla="*/ 242 w 393"/>
                  <a:gd name="T69" fmla="*/ 396 h 420"/>
                  <a:gd name="T70" fmla="*/ 222 w 393"/>
                  <a:gd name="T71" fmla="*/ 406 h 420"/>
                  <a:gd name="T72" fmla="*/ 205 w 393"/>
                  <a:gd name="T73" fmla="*/ 417 h 420"/>
                  <a:gd name="T74" fmla="*/ 189 w 393"/>
                  <a:gd name="T75" fmla="*/ 418 h 420"/>
                  <a:gd name="T76" fmla="*/ 181 w 393"/>
                  <a:gd name="T77" fmla="*/ 412 h 420"/>
                  <a:gd name="T78" fmla="*/ 169 w 393"/>
                  <a:gd name="T79" fmla="*/ 407 h 420"/>
                  <a:gd name="T80" fmla="*/ 160 w 393"/>
                  <a:gd name="T81" fmla="*/ 401 h 420"/>
                  <a:gd name="T82" fmla="*/ 148 w 393"/>
                  <a:gd name="T83" fmla="*/ 396 h 420"/>
                  <a:gd name="T84" fmla="*/ 140 w 393"/>
                  <a:gd name="T85" fmla="*/ 390 h 420"/>
                  <a:gd name="T86" fmla="*/ 128 w 393"/>
                  <a:gd name="T87" fmla="*/ 385 h 420"/>
                  <a:gd name="T88" fmla="*/ 119 w 393"/>
                  <a:gd name="T89" fmla="*/ 379 h 420"/>
                  <a:gd name="T90" fmla="*/ 107 w 393"/>
                  <a:gd name="T91" fmla="*/ 374 h 420"/>
                  <a:gd name="T92" fmla="*/ 99 w 393"/>
                  <a:gd name="T93" fmla="*/ 368 h 420"/>
                  <a:gd name="T94" fmla="*/ 87 w 393"/>
                  <a:gd name="T95" fmla="*/ 363 h 420"/>
                  <a:gd name="T96" fmla="*/ 78 w 393"/>
                  <a:gd name="T97" fmla="*/ 357 h 420"/>
                  <a:gd name="T98" fmla="*/ 66 w 393"/>
                  <a:gd name="T99" fmla="*/ 352 h 420"/>
                  <a:gd name="T100" fmla="*/ 58 w 393"/>
                  <a:gd name="T101" fmla="*/ 346 h 420"/>
                  <a:gd name="T102" fmla="*/ 46 w 393"/>
                  <a:gd name="T103" fmla="*/ 341 h 420"/>
                  <a:gd name="T104" fmla="*/ 37 w 393"/>
                  <a:gd name="T105" fmla="*/ 335 h 420"/>
                  <a:gd name="T106" fmla="*/ 25 w 393"/>
                  <a:gd name="T107" fmla="*/ 330 h 420"/>
                  <a:gd name="T108" fmla="*/ 17 w 393"/>
                  <a:gd name="T109" fmla="*/ 324 h 420"/>
                  <a:gd name="T110" fmla="*/ 5 w 393"/>
                  <a:gd name="T111" fmla="*/ 319 h 420"/>
                  <a:gd name="T112" fmla="*/ 0 w 393"/>
                  <a:gd name="T113" fmla="*/ 104 h 420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w 393"/>
                  <a:gd name="T172" fmla="*/ 0 h 420"/>
                  <a:gd name="T173" fmla="*/ 393 w 393"/>
                  <a:gd name="T174" fmla="*/ 420 h 420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T171" t="T172" r="T173" b="T174"/>
                <a:pathLst>
                  <a:path w="393" h="420">
                    <a:moveTo>
                      <a:pt x="0" y="104"/>
                    </a:moveTo>
                    <a:lnTo>
                      <a:pt x="6" y="103"/>
                    </a:lnTo>
                    <a:lnTo>
                      <a:pt x="6" y="101"/>
                    </a:lnTo>
                    <a:lnTo>
                      <a:pt x="10" y="101"/>
                    </a:lnTo>
                    <a:lnTo>
                      <a:pt x="10" y="100"/>
                    </a:lnTo>
                    <a:lnTo>
                      <a:pt x="23" y="93"/>
                    </a:lnTo>
                    <a:lnTo>
                      <a:pt x="23" y="92"/>
                    </a:lnTo>
                    <a:lnTo>
                      <a:pt x="30" y="90"/>
                    </a:lnTo>
                    <a:lnTo>
                      <a:pt x="30" y="89"/>
                    </a:lnTo>
                    <a:lnTo>
                      <a:pt x="44" y="82"/>
                    </a:lnTo>
                    <a:lnTo>
                      <a:pt x="44" y="81"/>
                    </a:lnTo>
                    <a:lnTo>
                      <a:pt x="51" y="79"/>
                    </a:lnTo>
                    <a:lnTo>
                      <a:pt x="51" y="78"/>
                    </a:lnTo>
                    <a:lnTo>
                      <a:pt x="64" y="71"/>
                    </a:lnTo>
                    <a:lnTo>
                      <a:pt x="64" y="70"/>
                    </a:lnTo>
                    <a:lnTo>
                      <a:pt x="71" y="68"/>
                    </a:lnTo>
                    <a:lnTo>
                      <a:pt x="71" y="67"/>
                    </a:lnTo>
                    <a:lnTo>
                      <a:pt x="85" y="60"/>
                    </a:lnTo>
                    <a:lnTo>
                      <a:pt x="85" y="59"/>
                    </a:lnTo>
                    <a:lnTo>
                      <a:pt x="92" y="57"/>
                    </a:lnTo>
                    <a:lnTo>
                      <a:pt x="92" y="56"/>
                    </a:lnTo>
                    <a:lnTo>
                      <a:pt x="105" y="49"/>
                    </a:lnTo>
                    <a:lnTo>
                      <a:pt x="105" y="48"/>
                    </a:lnTo>
                    <a:lnTo>
                      <a:pt x="112" y="46"/>
                    </a:lnTo>
                    <a:lnTo>
                      <a:pt x="112" y="44"/>
                    </a:lnTo>
                    <a:lnTo>
                      <a:pt x="126" y="38"/>
                    </a:lnTo>
                    <a:lnTo>
                      <a:pt x="126" y="37"/>
                    </a:lnTo>
                    <a:lnTo>
                      <a:pt x="133" y="35"/>
                    </a:lnTo>
                    <a:lnTo>
                      <a:pt x="133" y="33"/>
                    </a:lnTo>
                    <a:lnTo>
                      <a:pt x="147" y="27"/>
                    </a:lnTo>
                    <a:lnTo>
                      <a:pt x="147" y="26"/>
                    </a:lnTo>
                    <a:lnTo>
                      <a:pt x="153" y="24"/>
                    </a:lnTo>
                    <a:lnTo>
                      <a:pt x="153" y="22"/>
                    </a:lnTo>
                    <a:lnTo>
                      <a:pt x="167" y="16"/>
                    </a:lnTo>
                    <a:lnTo>
                      <a:pt x="167" y="14"/>
                    </a:lnTo>
                    <a:lnTo>
                      <a:pt x="174" y="13"/>
                    </a:lnTo>
                    <a:lnTo>
                      <a:pt x="174" y="11"/>
                    </a:lnTo>
                    <a:lnTo>
                      <a:pt x="188" y="5"/>
                    </a:lnTo>
                    <a:lnTo>
                      <a:pt x="188" y="3"/>
                    </a:lnTo>
                    <a:lnTo>
                      <a:pt x="194" y="2"/>
                    </a:lnTo>
                    <a:lnTo>
                      <a:pt x="194" y="0"/>
                    </a:lnTo>
                    <a:lnTo>
                      <a:pt x="199" y="2"/>
                    </a:lnTo>
                    <a:lnTo>
                      <a:pt x="199" y="3"/>
                    </a:lnTo>
                    <a:lnTo>
                      <a:pt x="203" y="3"/>
                    </a:lnTo>
                    <a:lnTo>
                      <a:pt x="205" y="7"/>
                    </a:lnTo>
                    <a:lnTo>
                      <a:pt x="208" y="7"/>
                    </a:lnTo>
                    <a:lnTo>
                      <a:pt x="208" y="8"/>
                    </a:lnTo>
                    <a:lnTo>
                      <a:pt x="211" y="8"/>
                    </a:lnTo>
                    <a:lnTo>
                      <a:pt x="211" y="10"/>
                    </a:lnTo>
                    <a:lnTo>
                      <a:pt x="215" y="10"/>
                    </a:lnTo>
                    <a:lnTo>
                      <a:pt x="217" y="13"/>
                    </a:lnTo>
                    <a:lnTo>
                      <a:pt x="220" y="13"/>
                    </a:lnTo>
                    <a:lnTo>
                      <a:pt x="220" y="14"/>
                    </a:lnTo>
                    <a:lnTo>
                      <a:pt x="223" y="14"/>
                    </a:lnTo>
                    <a:lnTo>
                      <a:pt x="223" y="16"/>
                    </a:lnTo>
                    <a:lnTo>
                      <a:pt x="227" y="16"/>
                    </a:lnTo>
                    <a:lnTo>
                      <a:pt x="229" y="19"/>
                    </a:lnTo>
                    <a:lnTo>
                      <a:pt x="232" y="19"/>
                    </a:lnTo>
                    <a:lnTo>
                      <a:pt x="232" y="21"/>
                    </a:lnTo>
                    <a:lnTo>
                      <a:pt x="235" y="21"/>
                    </a:lnTo>
                    <a:lnTo>
                      <a:pt x="237" y="24"/>
                    </a:lnTo>
                    <a:lnTo>
                      <a:pt x="240" y="24"/>
                    </a:lnTo>
                    <a:lnTo>
                      <a:pt x="240" y="26"/>
                    </a:lnTo>
                    <a:lnTo>
                      <a:pt x="244" y="26"/>
                    </a:lnTo>
                    <a:lnTo>
                      <a:pt x="244" y="27"/>
                    </a:lnTo>
                    <a:lnTo>
                      <a:pt x="247" y="27"/>
                    </a:lnTo>
                    <a:lnTo>
                      <a:pt x="249" y="30"/>
                    </a:lnTo>
                    <a:lnTo>
                      <a:pt x="252" y="30"/>
                    </a:lnTo>
                    <a:lnTo>
                      <a:pt x="252" y="32"/>
                    </a:lnTo>
                    <a:lnTo>
                      <a:pt x="256" y="32"/>
                    </a:lnTo>
                    <a:lnTo>
                      <a:pt x="256" y="33"/>
                    </a:lnTo>
                    <a:lnTo>
                      <a:pt x="259" y="33"/>
                    </a:lnTo>
                    <a:lnTo>
                      <a:pt x="261" y="37"/>
                    </a:lnTo>
                    <a:lnTo>
                      <a:pt x="264" y="37"/>
                    </a:lnTo>
                    <a:lnTo>
                      <a:pt x="264" y="38"/>
                    </a:lnTo>
                    <a:lnTo>
                      <a:pt x="268" y="38"/>
                    </a:lnTo>
                    <a:lnTo>
                      <a:pt x="268" y="40"/>
                    </a:lnTo>
                    <a:lnTo>
                      <a:pt x="271" y="40"/>
                    </a:lnTo>
                    <a:lnTo>
                      <a:pt x="273" y="43"/>
                    </a:lnTo>
                    <a:lnTo>
                      <a:pt x="276" y="43"/>
                    </a:lnTo>
                    <a:lnTo>
                      <a:pt x="276" y="44"/>
                    </a:lnTo>
                    <a:lnTo>
                      <a:pt x="280" y="44"/>
                    </a:lnTo>
                    <a:lnTo>
                      <a:pt x="282" y="48"/>
                    </a:lnTo>
                    <a:lnTo>
                      <a:pt x="285" y="48"/>
                    </a:lnTo>
                    <a:lnTo>
                      <a:pt x="285" y="49"/>
                    </a:lnTo>
                    <a:lnTo>
                      <a:pt x="288" y="49"/>
                    </a:lnTo>
                    <a:lnTo>
                      <a:pt x="288" y="51"/>
                    </a:lnTo>
                    <a:lnTo>
                      <a:pt x="292" y="51"/>
                    </a:lnTo>
                    <a:lnTo>
                      <a:pt x="293" y="54"/>
                    </a:lnTo>
                    <a:lnTo>
                      <a:pt x="297" y="54"/>
                    </a:lnTo>
                    <a:lnTo>
                      <a:pt x="297" y="56"/>
                    </a:lnTo>
                    <a:lnTo>
                      <a:pt x="300" y="56"/>
                    </a:lnTo>
                    <a:lnTo>
                      <a:pt x="300" y="57"/>
                    </a:lnTo>
                    <a:lnTo>
                      <a:pt x="304" y="57"/>
                    </a:lnTo>
                    <a:lnTo>
                      <a:pt x="305" y="60"/>
                    </a:lnTo>
                    <a:lnTo>
                      <a:pt x="309" y="60"/>
                    </a:lnTo>
                    <a:lnTo>
                      <a:pt x="309" y="62"/>
                    </a:lnTo>
                    <a:lnTo>
                      <a:pt x="312" y="62"/>
                    </a:lnTo>
                    <a:lnTo>
                      <a:pt x="314" y="65"/>
                    </a:lnTo>
                    <a:lnTo>
                      <a:pt x="317" y="65"/>
                    </a:lnTo>
                    <a:lnTo>
                      <a:pt x="317" y="67"/>
                    </a:lnTo>
                    <a:lnTo>
                      <a:pt x="321" y="67"/>
                    </a:lnTo>
                    <a:lnTo>
                      <a:pt x="321" y="68"/>
                    </a:lnTo>
                    <a:lnTo>
                      <a:pt x="324" y="68"/>
                    </a:lnTo>
                    <a:lnTo>
                      <a:pt x="326" y="71"/>
                    </a:lnTo>
                    <a:lnTo>
                      <a:pt x="329" y="71"/>
                    </a:lnTo>
                    <a:lnTo>
                      <a:pt x="329" y="73"/>
                    </a:lnTo>
                    <a:lnTo>
                      <a:pt x="333" y="73"/>
                    </a:lnTo>
                    <a:lnTo>
                      <a:pt x="333" y="74"/>
                    </a:lnTo>
                    <a:lnTo>
                      <a:pt x="336" y="74"/>
                    </a:lnTo>
                    <a:lnTo>
                      <a:pt x="338" y="78"/>
                    </a:lnTo>
                    <a:lnTo>
                      <a:pt x="341" y="78"/>
                    </a:lnTo>
                    <a:lnTo>
                      <a:pt x="341" y="79"/>
                    </a:lnTo>
                    <a:lnTo>
                      <a:pt x="345" y="79"/>
                    </a:lnTo>
                    <a:lnTo>
                      <a:pt x="345" y="81"/>
                    </a:lnTo>
                    <a:lnTo>
                      <a:pt x="348" y="81"/>
                    </a:lnTo>
                    <a:lnTo>
                      <a:pt x="350" y="84"/>
                    </a:lnTo>
                    <a:lnTo>
                      <a:pt x="353" y="84"/>
                    </a:lnTo>
                    <a:lnTo>
                      <a:pt x="353" y="85"/>
                    </a:lnTo>
                    <a:lnTo>
                      <a:pt x="357" y="85"/>
                    </a:lnTo>
                    <a:lnTo>
                      <a:pt x="358" y="89"/>
                    </a:lnTo>
                    <a:lnTo>
                      <a:pt x="362" y="89"/>
                    </a:lnTo>
                    <a:lnTo>
                      <a:pt x="362" y="90"/>
                    </a:lnTo>
                    <a:lnTo>
                      <a:pt x="365" y="90"/>
                    </a:lnTo>
                    <a:lnTo>
                      <a:pt x="365" y="92"/>
                    </a:lnTo>
                    <a:lnTo>
                      <a:pt x="369" y="92"/>
                    </a:lnTo>
                    <a:lnTo>
                      <a:pt x="370" y="95"/>
                    </a:lnTo>
                    <a:lnTo>
                      <a:pt x="374" y="95"/>
                    </a:lnTo>
                    <a:lnTo>
                      <a:pt x="374" y="97"/>
                    </a:lnTo>
                    <a:lnTo>
                      <a:pt x="377" y="97"/>
                    </a:lnTo>
                    <a:lnTo>
                      <a:pt x="377" y="98"/>
                    </a:lnTo>
                    <a:lnTo>
                      <a:pt x="381" y="98"/>
                    </a:lnTo>
                    <a:lnTo>
                      <a:pt x="382" y="101"/>
                    </a:lnTo>
                    <a:lnTo>
                      <a:pt x="386" y="101"/>
                    </a:lnTo>
                    <a:lnTo>
                      <a:pt x="386" y="103"/>
                    </a:lnTo>
                    <a:lnTo>
                      <a:pt x="389" y="103"/>
                    </a:lnTo>
                    <a:lnTo>
                      <a:pt x="389" y="104"/>
                    </a:lnTo>
                    <a:lnTo>
                      <a:pt x="393" y="104"/>
                    </a:lnTo>
                    <a:lnTo>
                      <a:pt x="393" y="316"/>
                    </a:lnTo>
                    <a:lnTo>
                      <a:pt x="382" y="321"/>
                    </a:lnTo>
                    <a:lnTo>
                      <a:pt x="382" y="322"/>
                    </a:lnTo>
                    <a:lnTo>
                      <a:pt x="375" y="324"/>
                    </a:lnTo>
                    <a:lnTo>
                      <a:pt x="375" y="325"/>
                    </a:lnTo>
                    <a:lnTo>
                      <a:pt x="372" y="325"/>
                    </a:lnTo>
                    <a:lnTo>
                      <a:pt x="372" y="327"/>
                    </a:lnTo>
                    <a:lnTo>
                      <a:pt x="358" y="333"/>
                    </a:lnTo>
                    <a:lnTo>
                      <a:pt x="358" y="335"/>
                    </a:lnTo>
                    <a:lnTo>
                      <a:pt x="352" y="336"/>
                    </a:lnTo>
                    <a:lnTo>
                      <a:pt x="352" y="338"/>
                    </a:lnTo>
                    <a:lnTo>
                      <a:pt x="338" y="344"/>
                    </a:lnTo>
                    <a:lnTo>
                      <a:pt x="338" y="346"/>
                    </a:lnTo>
                    <a:lnTo>
                      <a:pt x="331" y="347"/>
                    </a:lnTo>
                    <a:lnTo>
                      <a:pt x="331" y="349"/>
                    </a:lnTo>
                    <a:lnTo>
                      <a:pt x="328" y="349"/>
                    </a:lnTo>
                    <a:lnTo>
                      <a:pt x="328" y="350"/>
                    </a:lnTo>
                    <a:lnTo>
                      <a:pt x="314" y="357"/>
                    </a:lnTo>
                    <a:lnTo>
                      <a:pt x="314" y="358"/>
                    </a:lnTo>
                    <a:lnTo>
                      <a:pt x="307" y="360"/>
                    </a:lnTo>
                    <a:lnTo>
                      <a:pt x="307" y="362"/>
                    </a:lnTo>
                    <a:lnTo>
                      <a:pt x="293" y="368"/>
                    </a:lnTo>
                    <a:lnTo>
                      <a:pt x="293" y="369"/>
                    </a:lnTo>
                    <a:lnTo>
                      <a:pt x="287" y="371"/>
                    </a:lnTo>
                    <a:lnTo>
                      <a:pt x="287" y="373"/>
                    </a:lnTo>
                    <a:lnTo>
                      <a:pt x="283" y="373"/>
                    </a:lnTo>
                    <a:lnTo>
                      <a:pt x="283" y="374"/>
                    </a:lnTo>
                    <a:lnTo>
                      <a:pt x="273" y="379"/>
                    </a:lnTo>
                    <a:lnTo>
                      <a:pt x="273" y="380"/>
                    </a:lnTo>
                    <a:lnTo>
                      <a:pt x="266" y="382"/>
                    </a:lnTo>
                    <a:lnTo>
                      <a:pt x="266" y="384"/>
                    </a:lnTo>
                    <a:lnTo>
                      <a:pt x="263" y="384"/>
                    </a:lnTo>
                    <a:lnTo>
                      <a:pt x="263" y="385"/>
                    </a:lnTo>
                    <a:lnTo>
                      <a:pt x="249" y="391"/>
                    </a:lnTo>
                    <a:lnTo>
                      <a:pt x="249" y="393"/>
                    </a:lnTo>
                    <a:lnTo>
                      <a:pt x="242" y="395"/>
                    </a:lnTo>
                    <a:lnTo>
                      <a:pt x="242" y="396"/>
                    </a:lnTo>
                    <a:lnTo>
                      <a:pt x="239" y="396"/>
                    </a:lnTo>
                    <a:lnTo>
                      <a:pt x="239" y="398"/>
                    </a:lnTo>
                    <a:lnTo>
                      <a:pt x="229" y="403"/>
                    </a:lnTo>
                    <a:lnTo>
                      <a:pt x="229" y="404"/>
                    </a:lnTo>
                    <a:lnTo>
                      <a:pt x="222" y="406"/>
                    </a:lnTo>
                    <a:lnTo>
                      <a:pt x="222" y="407"/>
                    </a:lnTo>
                    <a:lnTo>
                      <a:pt x="218" y="407"/>
                    </a:lnTo>
                    <a:lnTo>
                      <a:pt x="218" y="409"/>
                    </a:lnTo>
                    <a:lnTo>
                      <a:pt x="205" y="415"/>
                    </a:lnTo>
                    <a:lnTo>
                      <a:pt x="205" y="417"/>
                    </a:lnTo>
                    <a:lnTo>
                      <a:pt x="198" y="418"/>
                    </a:lnTo>
                    <a:lnTo>
                      <a:pt x="198" y="420"/>
                    </a:lnTo>
                    <a:lnTo>
                      <a:pt x="193" y="420"/>
                    </a:lnTo>
                    <a:lnTo>
                      <a:pt x="193" y="418"/>
                    </a:lnTo>
                    <a:lnTo>
                      <a:pt x="189" y="418"/>
                    </a:lnTo>
                    <a:lnTo>
                      <a:pt x="189" y="417"/>
                    </a:lnTo>
                    <a:lnTo>
                      <a:pt x="186" y="417"/>
                    </a:lnTo>
                    <a:lnTo>
                      <a:pt x="184" y="414"/>
                    </a:lnTo>
                    <a:lnTo>
                      <a:pt x="181" y="414"/>
                    </a:lnTo>
                    <a:lnTo>
                      <a:pt x="181" y="412"/>
                    </a:lnTo>
                    <a:lnTo>
                      <a:pt x="177" y="412"/>
                    </a:lnTo>
                    <a:lnTo>
                      <a:pt x="177" y="410"/>
                    </a:lnTo>
                    <a:lnTo>
                      <a:pt x="174" y="410"/>
                    </a:lnTo>
                    <a:lnTo>
                      <a:pt x="172" y="407"/>
                    </a:lnTo>
                    <a:lnTo>
                      <a:pt x="169" y="407"/>
                    </a:lnTo>
                    <a:lnTo>
                      <a:pt x="169" y="406"/>
                    </a:lnTo>
                    <a:lnTo>
                      <a:pt x="165" y="406"/>
                    </a:lnTo>
                    <a:lnTo>
                      <a:pt x="164" y="403"/>
                    </a:lnTo>
                    <a:lnTo>
                      <a:pt x="160" y="403"/>
                    </a:lnTo>
                    <a:lnTo>
                      <a:pt x="160" y="401"/>
                    </a:lnTo>
                    <a:lnTo>
                      <a:pt x="157" y="401"/>
                    </a:lnTo>
                    <a:lnTo>
                      <a:pt x="157" y="399"/>
                    </a:lnTo>
                    <a:lnTo>
                      <a:pt x="153" y="399"/>
                    </a:lnTo>
                    <a:lnTo>
                      <a:pt x="152" y="396"/>
                    </a:lnTo>
                    <a:lnTo>
                      <a:pt x="148" y="396"/>
                    </a:lnTo>
                    <a:lnTo>
                      <a:pt x="148" y="395"/>
                    </a:lnTo>
                    <a:lnTo>
                      <a:pt x="145" y="395"/>
                    </a:lnTo>
                    <a:lnTo>
                      <a:pt x="143" y="391"/>
                    </a:lnTo>
                    <a:lnTo>
                      <a:pt x="140" y="391"/>
                    </a:lnTo>
                    <a:lnTo>
                      <a:pt x="140" y="390"/>
                    </a:lnTo>
                    <a:lnTo>
                      <a:pt x="136" y="390"/>
                    </a:lnTo>
                    <a:lnTo>
                      <a:pt x="136" y="388"/>
                    </a:lnTo>
                    <a:lnTo>
                      <a:pt x="133" y="388"/>
                    </a:lnTo>
                    <a:lnTo>
                      <a:pt x="131" y="385"/>
                    </a:lnTo>
                    <a:lnTo>
                      <a:pt x="128" y="385"/>
                    </a:lnTo>
                    <a:lnTo>
                      <a:pt x="128" y="384"/>
                    </a:lnTo>
                    <a:lnTo>
                      <a:pt x="124" y="384"/>
                    </a:lnTo>
                    <a:lnTo>
                      <a:pt x="123" y="380"/>
                    </a:lnTo>
                    <a:lnTo>
                      <a:pt x="119" y="380"/>
                    </a:lnTo>
                    <a:lnTo>
                      <a:pt x="119" y="379"/>
                    </a:lnTo>
                    <a:lnTo>
                      <a:pt x="116" y="379"/>
                    </a:lnTo>
                    <a:lnTo>
                      <a:pt x="116" y="377"/>
                    </a:lnTo>
                    <a:lnTo>
                      <a:pt x="112" y="377"/>
                    </a:lnTo>
                    <a:lnTo>
                      <a:pt x="111" y="374"/>
                    </a:lnTo>
                    <a:lnTo>
                      <a:pt x="107" y="374"/>
                    </a:lnTo>
                    <a:lnTo>
                      <a:pt x="107" y="373"/>
                    </a:lnTo>
                    <a:lnTo>
                      <a:pt x="104" y="373"/>
                    </a:lnTo>
                    <a:lnTo>
                      <a:pt x="102" y="369"/>
                    </a:lnTo>
                    <a:lnTo>
                      <a:pt x="99" y="369"/>
                    </a:lnTo>
                    <a:lnTo>
                      <a:pt x="99" y="368"/>
                    </a:lnTo>
                    <a:lnTo>
                      <a:pt x="95" y="368"/>
                    </a:lnTo>
                    <a:lnTo>
                      <a:pt x="95" y="366"/>
                    </a:lnTo>
                    <a:lnTo>
                      <a:pt x="92" y="366"/>
                    </a:lnTo>
                    <a:lnTo>
                      <a:pt x="90" y="363"/>
                    </a:lnTo>
                    <a:lnTo>
                      <a:pt x="87" y="363"/>
                    </a:lnTo>
                    <a:lnTo>
                      <a:pt x="87" y="362"/>
                    </a:lnTo>
                    <a:lnTo>
                      <a:pt x="83" y="362"/>
                    </a:lnTo>
                    <a:lnTo>
                      <a:pt x="82" y="358"/>
                    </a:lnTo>
                    <a:lnTo>
                      <a:pt x="78" y="358"/>
                    </a:lnTo>
                    <a:lnTo>
                      <a:pt x="78" y="357"/>
                    </a:lnTo>
                    <a:lnTo>
                      <a:pt x="75" y="357"/>
                    </a:lnTo>
                    <a:lnTo>
                      <a:pt x="75" y="355"/>
                    </a:lnTo>
                    <a:lnTo>
                      <a:pt x="71" y="355"/>
                    </a:lnTo>
                    <a:lnTo>
                      <a:pt x="70" y="352"/>
                    </a:lnTo>
                    <a:lnTo>
                      <a:pt x="66" y="352"/>
                    </a:lnTo>
                    <a:lnTo>
                      <a:pt x="66" y="350"/>
                    </a:lnTo>
                    <a:lnTo>
                      <a:pt x="63" y="350"/>
                    </a:lnTo>
                    <a:lnTo>
                      <a:pt x="61" y="347"/>
                    </a:lnTo>
                    <a:lnTo>
                      <a:pt x="58" y="347"/>
                    </a:lnTo>
                    <a:lnTo>
                      <a:pt x="58" y="346"/>
                    </a:lnTo>
                    <a:lnTo>
                      <a:pt x="54" y="346"/>
                    </a:lnTo>
                    <a:lnTo>
                      <a:pt x="54" y="344"/>
                    </a:lnTo>
                    <a:lnTo>
                      <a:pt x="51" y="344"/>
                    </a:lnTo>
                    <a:lnTo>
                      <a:pt x="49" y="341"/>
                    </a:lnTo>
                    <a:lnTo>
                      <a:pt x="46" y="341"/>
                    </a:lnTo>
                    <a:lnTo>
                      <a:pt x="46" y="339"/>
                    </a:lnTo>
                    <a:lnTo>
                      <a:pt x="42" y="339"/>
                    </a:lnTo>
                    <a:lnTo>
                      <a:pt x="41" y="336"/>
                    </a:lnTo>
                    <a:lnTo>
                      <a:pt x="37" y="336"/>
                    </a:lnTo>
                    <a:lnTo>
                      <a:pt x="37" y="335"/>
                    </a:lnTo>
                    <a:lnTo>
                      <a:pt x="34" y="335"/>
                    </a:lnTo>
                    <a:lnTo>
                      <a:pt x="34" y="333"/>
                    </a:lnTo>
                    <a:lnTo>
                      <a:pt x="30" y="333"/>
                    </a:lnTo>
                    <a:lnTo>
                      <a:pt x="29" y="330"/>
                    </a:lnTo>
                    <a:lnTo>
                      <a:pt x="25" y="330"/>
                    </a:lnTo>
                    <a:lnTo>
                      <a:pt x="25" y="328"/>
                    </a:lnTo>
                    <a:lnTo>
                      <a:pt x="22" y="328"/>
                    </a:lnTo>
                    <a:lnTo>
                      <a:pt x="20" y="325"/>
                    </a:lnTo>
                    <a:lnTo>
                      <a:pt x="17" y="325"/>
                    </a:lnTo>
                    <a:lnTo>
                      <a:pt x="17" y="324"/>
                    </a:lnTo>
                    <a:lnTo>
                      <a:pt x="13" y="324"/>
                    </a:lnTo>
                    <a:lnTo>
                      <a:pt x="13" y="322"/>
                    </a:lnTo>
                    <a:lnTo>
                      <a:pt x="10" y="322"/>
                    </a:lnTo>
                    <a:lnTo>
                      <a:pt x="8" y="319"/>
                    </a:lnTo>
                    <a:lnTo>
                      <a:pt x="5" y="319"/>
                    </a:lnTo>
                    <a:lnTo>
                      <a:pt x="5" y="317"/>
                    </a:lnTo>
                    <a:lnTo>
                      <a:pt x="1" y="317"/>
                    </a:lnTo>
                    <a:lnTo>
                      <a:pt x="1" y="316"/>
                    </a:lnTo>
                    <a:lnTo>
                      <a:pt x="0" y="316"/>
                    </a:lnTo>
                    <a:lnTo>
                      <a:pt x="0" y="104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275" name="Freeform 1275"/>
              <p:cNvSpPr>
                <a:spLocks/>
              </p:cNvSpPr>
              <p:nvPr/>
            </p:nvSpPr>
            <p:spPr bwMode="auto">
              <a:xfrm>
                <a:off x="3223" y="1975"/>
                <a:ext cx="102" cy="94"/>
              </a:xfrm>
              <a:custGeom>
                <a:avLst/>
                <a:gdLst>
                  <a:gd name="T0" fmla="*/ 100 w 102"/>
                  <a:gd name="T1" fmla="*/ 0 h 94"/>
                  <a:gd name="T2" fmla="*/ 100 w 102"/>
                  <a:gd name="T3" fmla="*/ 1 h 94"/>
                  <a:gd name="T4" fmla="*/ 94 w 102"/>
                  <a:gd name="T5" fmla="*/ 3 h 94"/>
                  <a:gd name="T6" fmla="*/ 94 w 102"/>
                  <a:gd name="T7" fmla="*/ 5 h 94"/>
                  <a:gd name="T8" fmla="*/ 80 w 102"/>
                  <a:gd name="T9" fmla="*/ 12 h 94"/>
                  <a:gd name="T10" fmla="*/ 80 w 102"/>
                  <a:gd name="T11" fmla="*/ 14 h 94"/>
                  <a:gd name="T12" fmla="*/ 0 w 102"/>
                  <a:gd name="T13" fmla="*/ 87 h 94"/>
                  <a:gd name="T14" fmla="*/ 0 w 102"/>
                  <a:gd name="T15" fmla="*/ 94 h 94"/>
                  <a:gd name="T16" fmla="*/ 102 w 102"/>
                  <a:gd name="T17" fmla="*/ 0 h 94"/>
                  <a:gd name="T18" fmla="*/ 100 w 102"/>
                  <a:gd name="T19" fmla="*/ 0 h 94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02"/>
                  <a:gd name="T31" fmla="*/ 0 h 94"/>
                  <a:gd name="T32" fmla="*/ 102 w 102"/>
                  <a:gd name="T33" fmla="*/ 94 h 94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02" h="94">
                    <a:moveTo>
                      <a:pt x="100" y="0"/>
                    </a:moveTo>
                    <a:lnTo>
                      <a:pt x="100" y="1"/>
                    </a:lnTo>
                    <a:lnTo>
                      <a:pt x="94" y="3"/>
                    </a:lnTo>
                    <a:lnTo>
                      <a:pt x="94" y="5"/>
                    </a:lnTo>
                    <a:lnTo>
                      <a:pt x="80" y="12"/>
                    </a:lnTo>
                    <a:lnTo>
                      <a:pt x="80" y="14"/>
                    </a:lnTo>
                    <a:lnTo>
                      <a:pt x="0" y="87"/>
                    </a:lnTo>
                    <a:lnTo>
                      <a:pt x="0" y="94"/>
                    </a:lnTo>
                    <a:lnTo>
                      <a:pt x="102" y="0"/>
                    </a:lnTo>
                    <a:lnTo>
                      <a:pt x="10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276" name="Freeform 1276"/>
              <p:cNvSpPr>
                <a:spLocks/>
              </p:cNvSpPr>
              <p:nvPr/>
            </p:nvSpPr>
            <p:spPr bwMode="auto">
              <a:xfrm>
                <a:off x="3223" y="1926"/>
                <a:ext cx="203" cy="191"/>
              </a:xfrm>
              <a:custGeom>
                <a:avLst/>
                <a:gdLst>
                  <a:gd name="T0" fmla="*/ 198 w 203"/>
                  <a:gd name="T1" fmla="*/ 0 h 191"/>
                  <a:gd name="T2" fmla="*/ 198 w 203"/>
                  <a:gd name="T3" fmla="*/ 1 h 191"/>
                  <a:gd name="T4" fmla="*/ 0 w 203"/>
                  <a:gd name="T5" fmla="*/ 183 h 191"/>
                  <a:gd name="T6" fmla="*/ 0 w 203"/>
                  <a:gd name="T7" fmla="*/ 191 h 191"/>
                  <a:gd name="T8" fmla="*/ 203 w 203"/>
                  <a:gd name="T9" fmla="*/ 5 h 191"/>
                  <a:gd name="T10" fmla="*/ 203 w 203"/>
                  <a:gd name="T11" fmla="*/ 1 h 191"/>
                  <a:gd name="T12" fmla="*/ 199 w 203"/>
                  <a:gd name="T13" fmla="*/ 1 h 191"/>
                  <a:gd name="T14" fmla="*/ 199 w 203"/>
                  <a:gd name="T15" fmla="*/ 0 h 191"/>
                  <a:gd name="T16" fmla="*/ 198 w 203"/>
                  <a:gd name="T17" fmla="*/ 0 h 191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03"/>
                  <a:gd name="T28" fmla="*/ 0 h 191"/>
                  <a:gd name="T29" fmla="*/ 203 w 203"/>
                  <a:gd name="T30" fmla="*/ 191 h 191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03" h="191">
                    <a:moveTo>
                      <a:pt x="198" y="0"/>
                    </a:moveTo>
                    <a:lnTo>
                      <a:pt x="198" y="1"/>
                    </a:lnTo>
                    <a:lnTo>
                      <a:pt x="0" y="183"/>
                    </a:lnTo>
                    <a:lnTo>
                      <a:pt x="0" y="191"/>
                    </a:lnTo>
                    <a:lnTo>
                      <a:pt x="203" y="5"/>
                    </a:lnTo>
                    <a:lnTo>
                      <a:pt x="203" y="1"/>
                    </a:lnTo>
                    <a:lnTo>
                      <a:pt x="199" y="1"/>
                    </a:lnTo>
                    <a:lnTo>
                      <a:pt x="199" y="0"/>
                    </a:lnTo>
                    <a:lnTo>
                      <a:pt x="198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277" name="Freeform 1277"/>
              <p:cNvSpPr>
                <a:spLocks/>
              </p:cNvSpPr>
              <p:nvPr/>
            </p:nvSpPr>
            <p:spPr bwMode="auto">
              <a:xfrm>
                <a:off x="3223" y="1943"/>
                <a:ext cx="235" cy="221"/>
              </a:xfrm>
              <a:custGeom>
                <a:avLst/>
                <a:gdLst>
                  <a:gd name="T0" fmla="*/ 0 w 235"/>
                  <a:gd name="T1" fmla="*/ 213 h 221"/>
                  <a:gd name="T2" fmla="*/ 232 w 235"/>
                  <a:gd name="T3" fmla="*/ 0 h 221"/>
                  <a:gd name="T4" fmla="*/ 232 w 235"/>
                  <a:gd name="T5" fmla="*/ 2 h 221"/>
                  <a:gd name="T6" fmla="*/ 235 w 235"/>
                  <a:gd name="T7" fmla="*/ 2 h 221"/>
                  <a:gd name="T8" fmla="*/ 235 w 235"/>
                  <a:gd name="T9" fmla="*/ 5 h 221"/>
                  <a:gd name="T10" fmla="*/ 0 w 235"/>
                  <a:gd name="T11" fmla="*/ 221 h 221"/>
                  <a:gd name="T12" fmla="*/ 0 w 235"/>
                  <a:gd name="T13" fmla="*/ 213 h 22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35"/>
                  <a:gd name="T22" fmla="*/ 0 h 221"/>
                  <a:gd name="T23" fmla="*/ 235 w 235"/>
                  <a:gd name="T24" fmla="*/ 221 h 22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35" h="221">
                    <a:moveTo>
                      <a:pt x="0" y="213"/>
                    </a:moveTo>
                    <a:lnTo>
                      <a:pt x="232" y="0"/>
                    </a:lnTo>
                    <a:lnTo>
                      <a:pt x="232" y="2"/>
                    </a:lnTo>
                    <a:lnTo>
                      <a:pt x="235" y="2"/>
                    </a:lnTo>
                    <a:lnTo>
                      <a:pt x="235" y="5"/>
                    </a:lnTo>
                    <a:lnTo>
                      <a:pt x="0" y="221"/>
                    </a:lnTo>
                    <a:lnTo>
                      <a:pt x="0" y="213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278" name="Freeform 1278"/>
              <p:cNvSpPr>
                <a:spLocks/>
              </p:cNvSpPr>
              <p:nvPr/>
            </p:nvSpPr>
            <p:spPr bwMode="auto">
              <a:xfrm>
                <a:off x="3223" y="1961"/>
                <a:ext cx="268" cy="249"/>
              </a:xfrm>
              <a:custGeom>
                <a:avLst/>
                <a:gdLst>
                  <a:gd name="T0" fmla="*/ 261 w 268"/>
                  <a:gd name="T1" fmla="*/ 0 h 249"/>
                  <a:gd name="T2" fmla="*/ 261 w 268"/>
                  <a:gd name="T3" fmla="*/ 1 h 249"/>
                  <a:gd name="T4" fmla="*/ 0 w 268"/>
                  <a:gd name="T5" fmla="*/ 241 h 249"/>
                  <a:gd name="T6" fmla="*/ 0 w 268"/>
                  <a:gd name="T7" fmla="*/ 249 h 249"/>
                  <a:gd name="T8" fmla="*/ 268 w 268"/>
                  <a:gd name="T9" fmla="*/ 1 h 249"/>
                  <a:gd name="T10" fmla="*/ 264 w 268"/>
                  <a:gd name="T11" fmla="*/ 1 h 249"/>
                  <a:gd name="T12" fmla="*/ 264 w 268"/>
                  <a:gd name="T13" fmla="*/ 0 h 249"/>
                  <a:gd name="T14" fmla="*/ 261 w 268"/>
                  <a:gd name="T15" fmla="*/ 0 h 249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68"/>
                  <a:gd name="T25" fmla="*/ 0 h 249"/>
                  <a:gd name="T26" fmla="*/ 268 w 268"/>
                  <a:gd name="T27" fmla="*/ 249 h 249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68" h="249">
                    <a:moveTo>
                      <a:pt x="261" y="0"/>
                    </a:moveTo>
                    <a:lnTo>
                      <a:pt x="261" y="1"/>
                    </a:lnTo>
                    <a:lnTo>
                      <a:pt x="0" y="241"/>
                    </a:lnTo>
                    <a:lnTo>
                      <a:pt x="0" y="249"/>
                    </a:lnTo>
                    <a:lnTo>
                      <a:pt x="268" y="1"/>
                    </a:lnTo>
                    <a:lnTo>
                      <a:pt x="264" y="1"/>
                    </a:lnTo>
                    <a:lnTo>
                      <a:pt x="264" y="0"/>
                    </a:lnTo>
                    <a:lnTo>
                      <a:pt x="261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279" name="Freeform 1279"/>
              <p:cNvSpPr>
                <a:spLocks/>
              </p:cNvSpPr>
              <p:nvPr/>
            </p:nvSpPr>
            <p:spPr bwMode="auto">
              <a:xfrm>
                <a:off x="3229" y="1978"/>
                <a:ext cx="293" cy="268"/>
              </a:xfrm>
              <a:custGeom>
                <a:avLst/>
                <a:gdLst>
                  <a:gd name="T0" fmla="*/ 286 w 293"/>
                  <a:gd name="T1" fmla="*/ 0 h 268"/>
                  <a:gd name="T2" fmla="*/ 286 w 293"/>
                  <a:gd name="T3" fmla="*/ 2 h 268"/>
                  <a:gd name="T4" fmla="*/ 0 w 293"/>
                  <a:gd name="T5" fmla="*/ 263 h 268"/>
                  <a:gd name="T6" fmla="*/ 4 w 293"/>
                  <a:gd name="T7" fmla="*/ 268 h 268"/>
                  <a:gd name="T8" fmla="*/ 293 w 293"/>
                  <a:gd name="T9" fmla="*/ 3 h 268"/>
                  <a:gd name="T10" fmla="*/ 291 w 293"/>
                  <a:gd name="T11" fmla="*/ 0 h 268"/>
                  <a:gd name="T12" fmla="*/ 286 w 293"/>
                  <a:gd name="T13" fmla="*/ 0 h 2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93"/>
                  <a:gd name="T22" fmla="*/ 0 h 268"/>
                  <a:gd name="T23" fmla="*/ 293 w 293"/>
                  <a:gd name="T24" fmla="*/ 268 h 2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93" h="268">
                    <a:moveTo>
                      <a:pt x="286" y="0"/>
                    </a:moveTo>
                    <a:lnTo>
                      <a:pt x="286" y="2"/>
                    </a:lnTo>
                    <a:lnTo>
                      <a:pt x="0" y="263"/>
                    </a:lnTo>
                    <a:lnTo>
                      <a:pt x="4" y="268"/>
                    </a:lnTo>
                    <a:lnTo>
                      <a:pt x="293" y="3"/>
                    </a:lnTo>
                    <a:lnTo>
                      <a:pt x="291" y="0"/>
                    </a:lnTo>
                    <a:lnTo>
                      <a:pt x="286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280" name="Freeform 1280"/>
              <p:cNvSpPr>
                <a:spLocks/>
              </p:cNvSpPr>
              <p:nvPr/>
            </p:nvSpPr>
            <p:spPr bwMode="auto">
              <a:xfrm>
                <a:off x="3262" y="1995"/>
                <a:ext cx="292" cy="268"/>
              </a:xfrm>
              <a:custGeom>
                <a:avLst/>
                <a:gdLst>
                  <a:gd name="T0" fmla="*/ 285 w 292"/>
                  <a:gd name="T1" fmla="*/ 0 h 268"/>
                  <a:gd name="T2" fmla="*/ 285 w 292"/>
                  <a:gd name="T3" fmla="*/ 2 h 268"/>
                  <a:gd name="T4" fmla="*/ 0 w 292"/>
                  <a:gd name="T5" fmla="*/ 264 h 268"/>
                  <a:gd name="T6" fmla="*/ 3 w 292"/>
                  <a:gd name="T7" fmla="*/ 268 h 268"/>
                  <a:gd name="T8" fmla="*/ 292 w 292"/>
                  <a:gd name="T9" fmla="*/ 3 h 268"/>
                  <a:gd name="T10" fmla="*/ 290 w 292"/>
                  <a:gd name="T11" fmla="*/ 0 h 268"/>
                  <a:gd name="T12" fmla="*/ 285 w 292"/>
                  <a:gd name="T13" fmla="*/ 0 h 2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92"/>
                  <a:gd name="T22" fmla="*/ 0 h 268"/>
                  <a:gd name="T23" fmla="*/ 292 w 292"/>
                  <a:gd name="T24" fmla="*/ 268 h 2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92" h="268">
                    <a:moveTo>
                      <a:pt x="285" y="0"/>
                    </a:moveTo>
                    <a:lnTo>
                      <a:pt x="285" y="2"/>
                    </a:lnTo>
                    <a:lnTo>
                      <a:pt x="0" y="264"/>
                    </a:lnTo>
                    <a:lnTo>
                      <a:pt x="3" y="268"/>
                    </a:lnTo>
                    <a:lnTo>
                      <a:pt x="292" y="3"/>
                    </a:lnTo>
                    <a:lnTo>
                      <a:pt x="290" y="0"/>
                    </a:lnTo>
                    <a:lnTo>
                      <a:pt x="285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281" name="Freeform 1281"/>
              <p:cNvSpPr>
                <a:spLocks/>
              </p:cNvSpPr>
              <p:nvPr/>
            </p:nvSpPr>
            <p:spPr bwMode="auto">
              <a:xfrm>
                <a:off x="3294" y="2013"/>
                <a:ext cx="293" cy="268"/>
              </a:xfrm>
              <a:custGeom>
                <a:avLst/>
                <a:gdLst>
                  <a:gd name="T0" fmla="*/ 286 w 293"/>
                  <a:gd name="T1" fmla="*/ 0 h 268"/>
                  <a:gd name="T2" fmla="*/ 286 w 293"/>
                  <a:gd name="T3" fmla="*/ 1 h 268"/>
                  <a:gd name="T4" fmla="*/ 0 w 293"/>
                  <a:gd name="T5" fmla="*/ 263 h 268"/>
                  <a:gd name="T6" fmla="*/ 0 w 293"/>
                  <a:gd name="T7" fmla="*/ 266 h 268"/>
                  <a:gd name="T8" fmla="*/ 4 w 293"/>
                  <a:gd name="T9" fmla="*/ 266 h 268"/>
                  <a:gd name="T10" fmla="*/ 4 w 293"/>
                  <a:gd name="T11" fmla="*/ 268 h 268"/>
                  <a:gd name="T12" fmla="*/ 293 w 293"/>
                  <a:gd name="T13" fmla="*/ 3 h 268"/>
                  <a:gd name="T14" fmla="*/ 291 w 293"/>
                  <a:gd name="T15" fmla="*/ 0 h 268"/>
                  <a:gd name="T16" fmla="*/ 286 w 293"/>
                  <a:gd name="T17" fmla="*/ 0 h 26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3"/>
                  <a:gd name="T28" fmla="*/ 0 h 268"/>
                  <a:gd name="T29" fmla="*/ 293 w 293"/>
                  <a:gd name="T30" fmla="*/ 268 h 26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3" h="268">
                    <a:moveTo>
                      <a:pt x="286" y="0"/>
                    </a:moveTo>
                    <a:lnTo>
                      <a:pt x="286" y="1"/>
                    </a:lnTo>
                    <a:lnTo>
                      <a:pt x="0" y="263"/>
                    </a:lnTo>
                    <a:lnTo>
                      <a:pt x="0" y="266"/>
                    </a:lnTo>
                    <a:lnTo>
                      <a:pt x="4" y="266"/>
                    </a:lnTo>
                    <a:lnTo>
                      <a:pt x="4" y="268"/>
                    </a:lnTo>
                    <a:lnTo>
                      <a:pt x="293" y="3"/>
                    </a:lnTo>
                    <a:lnTo>
                      <a:pt x="291" y="0"/>
                    </a:lnTo>
                    <a:lnTo>
                      <a:pt x="286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282" name="Freeform 1282"/>
              <p:cNvSpPr>
                <a:spLocks/>
              </p:cNvSpPr>
              <p:nvPr/>
            </p:nvSpPr>
            <p:spPr bwMode="auto">
              <a:xfrm>
                <a:off x="3327" y="2028"/>
                <a:ext cx="289" cy="270"/>
              </a:xfrm>
              <a:custGeom>
                <a:avLst/>
                <a:gdLst>
                  <a:gd name="T0" fmla="*/ 287 w 289"/>
                  <a:gd name="T1" fmla="*/ 0 h 270"/>
                  <a:gd name="T2" fmla="*/ 287 w 289"/>
                  <a:gd name="T3" fmla="*/ 2 h 270"/>
                  <a:gd name="T4" fmla="*/ 0 w 289"/>
                  <a:gd name="T5" fmla="*/ 265 h 270"/>
                  <a:gd name="T6" fmla="*/ 0 w 289"/>
                  <a:gd name="T7" fmla="*/ 269 h 270"/>
                  <a:gd name="T8" fmla="*/ 3 w 289"/>
                  <a:gd name="T9" fmla="*/ 269 h 270"/>
                  <a:gd name="T10" fmla="*/ 3 w 289"/>
                  <a:gd name="T11" fmla="*/ 270 h 270"/>
                  <a:gd name="T12" fmla="*/ 289 w 289"/>
                  <a:gd name="T13" fmla="*/ 8 h 270"/>
                  <a:gd name="T14" fmla="*/ 289 w 289"/>
                  <a:gd name="T15" fmla="*/ 0 h 270"/>
                  <a:gd name="T16" fmla="*/ 287 w 289"/>
                  <a:gd name="T17" fmla="*/ 0 h 27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89"/>
                  <a:gd name="T28" fmla="*/ 0 h 270"/>
                  <a:gd name="T29" fmla="*/ 289 w 289"/>
                  <a:gd name="T30" fmla="*/ 270 h 27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89" h="270">
                    <a:moveTo>
                      <a:pt x="287" y="0"/>
                    </a:moveTo>
                    <a:lnTo>
                      <a:pt x="287" y="2"/>
                    </a:lnTo>
                    <a:lnTo>
                      <a:pt x="0" y="265"/>
                    </a:lnTo>
                    <a:lnTo>
                      <a:pt x="0" y="269"/>
                    </a:lnTo>
                    <a:lnTo>
                      <a:pt x="3" y="269"/>
                    </a:lnTo>
                    <a:lnTo>
                      <a:pt x="3" y="270"/>
                    </a:lnTo>
                    <a:lnTo>
                      <a:pt x="289" y="8"/>
                    </a:lnTo>
                    <a:lnTo>
                      <a:pt x="289" y="0"/>
                    </a:lnTo>
                    <a:lnTo>
                      <a:pt x="287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283" name="Freeform 1283"/>
              <p:cNvSpPr>
                <a:spLocks/>
              </p:cNvSpPr>
              <p:nvPr/>
            </p:nvSpPr>
            <p:spPr bwMode="auto">
              <a:xfrm>
                <a:off x="3359" y="2076"/>
                <a:ext cx="257" cy="239"/>
              </a:xfrm>
              <a:custGeom>
                <a:avLst/>
                <a:gdLst>
                  <a:gd name="T0" fmla="*/ 255 w 257"/>
                  <a:gd name="T1" fmla="*/ 0 h 239"/>
                  <a:gd name="T2" fmla="*/ 255 w 257"/>
                  <a:gd name="T3" fmla="*/ 1 h 239"/>
                  <a:gd name="T4" fmla="*/ 0 w 257"/>
                  <a:gd name="T5" fmla="*/ 235 h 239"/>
                  <a:gd name="T6" fmla="*/ 0 w 257"/>
                  <a:gd name="T7" fmla="*/ 238 h 239"/>
                  <a:gd name="T8" fmla="*/ 4 w 257"/>
                  <a:gd name="T9" fmla="*/ 238 h 239"/>
                  <a:gd name="T10" fmla="*/ 4 w 257"/>
                  <a:gd name="T11" fmla="*/ 239 h 239"/>
                  <a:gd name="T12" fmla="*/ 257 w 257"/>
                  <a:gd name="T13" fmla="*/ 8 h 239"/>
                  <a:gd name="T14" fmla="*/ 257 w 257"/>
                  <a:gd name="T15" fmla="*/ 0 h 239"/>
                  <a:gd name="T16" fmla="*/ 255 w 257"/>
                  <a:gd name="T17" fmla="*/ 0 h 23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57"/>
                  <a:gd name="T28" fmla="*/ 0 h 239"/>
                  <a:gd name="T29" fmla="*/ 257 w 257"/>
                  <a:gd name="T30" fmla="*/ 239 h 239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57" h="239">
                    <a:moveTo>
                      <a:pt x="255" y="0"/>
                    </a:moveTo>
                    <a:lnTo>
                      <a:pt x="255" y="1"/>
                    </a:lnTo>
                    <a:lnTo>
                      <a:pt x="0" y="235"/>
                    </a:lnTo>
                    <a:lnTo>
                      <a:pt x="0" y="238"/>
                    </a:lnTo>
                    <a:lnTo>
                      <a:pt x="4" y="238"/>
                    </a:lnTo>
                    <a:lnTo>
                      <a:pt x="4" y="239"/>
                    </a:lnTo>
                    <a:lnTo>
                      <a:pt x="257" y="8"/>
                    </a:lnTo>
                    <a:lnTo>
                      <a:pt x="257" y="0"/>
                    </a:lnTo>
                    <a:lnTo>
                      <a:pt x="255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284" name="Freeform 1284"/>
              <p:cNvSpPr>
                <a:spLocks/>
              </p:cNvSpPr>
              <p:nvPr/>
            </p:nvSpPr>
            <p:spPr bwMode="auto">
              <a:xfrm>
                <a:off x="3390" y="2121"/>
                <a:ext cx="226" cy="210"/>
              </a:xfrm>
              <a:custGeom>
                <a:avLst/>
                <a:gdLst>
                  <a:gd name="T0" fmla="*/ 224 w 226"/>
                  <a:gd name="T1" fmla="*/ 0 h 210"/>
                  <a:gd name="T2" fmla="*/ 224 w 226"/>
                  <a:gd name="T3" fmla="*/ 2 h 210"/>
                  <a:gd name="T4" fmla="*/ 0 w 226"/>
                  <a:gd name="T5" fmla="*/ 207 h 210"/>
                  <a:gd name="T6" fmla="*/ 2 w 226"/>
                  <a:gd name="T7" fmla="*/ 210 h 210"/>
                  <a:gd name="T8" fmla="*/ 7 w 226"/>
                  <a:gd name="T9" fmla="*/ 210 h 210"/>
                  <a:gd name="T10" fmla="*/ 7 w 226"/>
                  <a:gd name="T11" fmla="*/ 209 h 210"/>
                  <a:gd name="T12" fmla="*/ 226 w 226"/>
                  <a:gd name="T13" fmla="*/ 8 h 210"/>
                  <a:gd name="T14" fmla="*/ 226 w 226"/>
                  <a:gd name="T15" fmla="*/ 0 h 210"/>
                  <a:gd name="T16" fmla="*/ 224 w 226"/>
                  <a:gd name="T17" fmla="*/ 0 h 21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26"/>
                  <a:gd name="T28" fmla="*/ 0 h 210"/>
                  <a:gd name="T29" fmla="*/ 226 w 226"/>
                  <a:gd name="T30" fmla="*/ 210 h 21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26" h="210">
                    <a:moveTo>
                      <a:pt x="224" y="0"/>
                    </a:moveTo>
                    <a:lnTo>
                      <a:pt x="224" y="2"/>
                    </a:lnTo>
                    <a:lnTo>
                      <a:pt x="0" y="207"/>
                    </a:lnTo>
                    <a:lnTo>
                      <a:pt x="2" y="210"/>
                    </a:lnTo>
                    <a:lnTo>
                      <a:pt x="7" y="210"/>
                    </a:lnTo>
                    <a:lnTo>
                      <a:pt x="7" y="209"/>
                    </a:lnTo>
                    <a:lnTo>
                      <a:pt x="226" y="8"/>
                    </a:lnTo>
                    <a:lnTo>
                      <a:pt x="226" y="0"/>
                    </a:lnTo>
                    <a:lnTo>
                      <a:pt x="224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285" name="Freeform 1285"/>
              <p:cNvSpPr>
                <a:spLocks/>
              </p:cNvSpPr>
              <p:nvPr/>
            </p:nvSpPr>
            <p:spPr bwMode="auto">
              <a:xfrm>
                <a:off x="3431" y="2167"/>
                <a:ext cx="185" cy="171"/>
              </a:xfrm>
              <a:custGeom>
                <a:avLst/>
                <a:gdLst>
                  <a:gd name="T0" fmla="*/ 183 w 185"/>
                  <a:gd name="T1" fmla="*/ 0 h 171"/>
                  <a:gd name="T2" fmla="*/ 183 w 185"/>
                  <a:gd name="T3" fmla="*/ 2 h 171"/>
                  <a:gd name="T4" fmla="*/ 0 w 185"/>
                  <a:gd name="T5" fmla="*/ 171 h 171"/>
                  <a:gd name="T6" fmla="*/ 10 w 185"/>
                  <a:gd name="T7" fmla="*/ 166 h 171"/>
                  <a:gd name="T8" fmla="*/ 10 w 185"/>
                  <a:gd name="T9" fmla="*/ 164 h 171"/>
                  <a:gd name="T10" fmla="*/ 17 w 185"/>
                  <a:gd name="T11" fmla="*/ 163 h 171"/>
                  <a:gd name="T12" fmla="*/ 17 w 185"/>
                  <a:gd name="T13" fmla="*/ 161 h 171"/>
                  <a:gd name="T14" fmla="*/ 185 w 185"/>
                  <a:gd name="T15" fmla="*/ 8 h 171"/>
                  <a:gd name="T16" fmla="*/ 185 w 185"/>
                  <a:gd name="T17" fmla="*/ 0 h 171"/>
                  <a:gd name="T18" fmla="*/ 183 w 185"/>
                  <a:gd name="T19" fmla="*/ 0 h 171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85"/>
                  <a:gd name="T31" fmla="*/ 0 h 171"/>
                  <a:gd name="T32" fmla="*/ 185 w 185"/>
                  <a:gd name="T33" fmla="*/ 171 h 171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85" h="171">
                    <a:moveTo>
                      <a:pt x="183" y="0"/>
                    </a:moveTo>
                    <a:lnTo>
                      <a:pt x="183" y="2"/>
                    </a:lnTo>
                    <a:lnTo>
                      <a:pt x="0" y="171"/>
                    </a:lnTo>
                    <a:lnTo>
                      <a:pt x="10" y="166"/>
                    </a:lnTo>
                    <a:lnTo>
                      <a:pt x="10" y="164"/>
                    </a:lnTo>
                    <a:lnTo>
                      <a:pt x="17" y="163"/>
                    </a:lnTo>
                    <a:lnTo>
                      <a:pt x="17" y="161"/>
                    </a:lnTo>
                    <a:lnTo>
                      <a:pt x="185" y="8"/>
                    </a:lnTo>
                    <a:lnTo>
                      <a:pt x="185" y="0"/>
                    </a:lnTo>
                    <a:lnTo>
                      <a:pt x="183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286" name="Freeform 1286"/>
              <p:cNvSpPr>
                <a:spLocks/>
              </p:cNvSpPr>
              <p:nvPr/>
            </p:nvSpPr>
            <p:spPr bwMode="auto">
              <a:xfrm>
                <a:off x="3552" y="2215"/>
                <a:ext cx="64" cy="58"/>
              </a:xfrm>
              <a:custGeom>
                <a:avLst/>
                <a:gdLst>
                  <a:gd name="T0" fmla="*/ 62 w 64"/>
                  <a:gd name="T1" fmla="*/ 0 h 58"/>
                  <a:gd name="T2" fmla="*/ 62 w 64"/>
                  <a:gd name="T3" fmla="*/ 1 h 58"/>
                  <a:gd name="T4" fmla="*/ 0 w 64"/>
                  <a:gd name="T5" fmla="*/ 58 h 58"/>
                  <a:gd name="T6" fmla="*/ 11 w 64"/>
                  <a:gd name="T7" fmla="*/ 53 h 58"/>
                  <a:gd name="T8" fmla="*/ 11 w 64"/>
                  <a:gd name="T9" fmla="*/ 52 h 58"/>
                  <a:gd name="T10" fmla="*/ 17 w 64"/>
                  <a:gd name="T11" fmla="*/ 50 h 58"/>
                  <a:gd name="T12" fmla="*/ 17 w 64"/>
                  <a:gd name="T13" fmla="*/ 48 h 58"/>
                  <a:gd name="T14" fmla="*/ 64 w 64"/>
                  <a:gd name="T15" fmla="*/ 7 h 58"/>
                  <a:gd name="T16" fmla="*/ 64 w 64"/>
                  <a:gd name="T17" fmla="*/ 0 h 58"/>
                  <a:gd name="T18" fmla="*/ 62 w 64"/>
                  <a:gd name="T19" fmla="*/ 0 h 58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64"/>
                  <a:gd name="T31" fmla="*/ 0 h 58"/>
                  <a:gd name="T32" fmla="*/ 64 w 64"/>
                  <a:gd name="T33" fmla="*/ 58 h 58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64" h="58">
                    <a:moveTo>
                      <a:pt x="62" y="0"/>
                    </a:moveTo>
                    <a:lnTo>
                      <a:pt x="62" y="1"/>
                    </a:lnTo>
                    <a:lnTo>
                      <a:pt x="0" y="58"/>
                    </a:lnTo>
                    <a:lnTo>
                      <a:pt x="11" y="53"/>
                    </a:lnTo>
                    <a:lnTo>
                      <a:pt x="11" y="52"/>
                    </a:lnTo>
                    <a:lnTo>
                      <a:pt x="17" y="50"/>
                    </a:lnTo>
                    <a:lnTo>
                      <a:pt x="17" y="48"/>
                    </a:lnTo>
                    <a:lnTo>
                      <a:pt x="64" y="7"/>
                    </a:lnTo>
                    <a:lnTo>
                      <a:pt x="64" y="0"/>
                    </a:lnTo>
                    <a:lnTo>
                      <a:pt x="62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287" name="Freeform 1287"/>
              <p:cNvSpPr>
                <a:spLocks/>
              </p:cNvSpPr>
              <p:nvPr/>
            </p:nvSpPr>
            <p:spPr bwMode="auto">
              <a:xfrm>
                <a:off x="3513" y="1975"/>
                <a:ext cx="103" cy="94"/>
              </a:xfrm>
              <a:custGeom>
                <a:avLst/>
                <a:gdLst>
                  <a:gd name="T0" fmla="*/ 0 w 103"/>
                  <a:gd name="T1" fmla="*/ 0 h 94"/>
                  <a:gd name="T2" fmla="*/ 103 w 103"/>
                  <a:gd name="T3" fmla="*/ 94 h 94"/>
                  <a:gd name="T4" fmla="*/ 103 w 103"/>
                  <a:gd name="T5" fmla="*/ 87 h 94"/>
                  <a:gd name="T6" fmla="*/ 101 w 103"/>
                  <a:gd name="T7" fmla="*/ 87 h 94"/>
                  <a:gd name="T8" fmla="*/ 19 w 103"/>
                  <a:gd name="T9" fmla="*/ 9 h 94"/>
                  <a:gd name="T10" fmla="*/ 15 w 103"/>
                  <a:gd name="T11" fmla="*/ 9 h 94"/>
                  <a:gd name="T12" fmla="*/ 14 w 103"/>
                  <a:gd name="T13" fmla="*/ 6 h 94"/>
                  <a:gd name="T14" fmla="*/ 10 w 103"/>
                  <a:gd name="T15" fmla="*/ 6 h 94"/>
                  <a:gd name="T16" fmla="*/ 10 w 103"/>
                  <a:gd name="T17" fmla="*/ 5 h 94"/>
                  <a:gd name="T18" fmla="*/ 7 w 103"/>
                  <a:gd name="T19" fmla="*/ 5 h 94"/>
                  <a:gd name="T20" fmla="*/ 7 w 103"/>
                  <a:gd name="T21" fmla="*/ 3 h 94"/>
                  <a:gd name="T22" fmla="*/ 3 w 103"/>
                  <a:gd name="T23" fmla="*/ 3 h 94"/>
                  <a:gd name="T24" fmla="*/ 2 w 103"/>
                  <a:gd name="T25" fmla="*/ 0 h 94"/>
                  <a:gd name="T26" fmla="*/ 0 w 103"/>
                  <a:gd name="T27" fmla="*/ 0 h 94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103"/>
                  <a:gd name="T43" fmla="*/ 0 h 94"/>
                  <a:gd name="T44" fmla="*/ 103 w 103"/>
                  <a:gd name="T45" fmla="*/ 94 h 94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103" h="94">
                    <a:moveTo>
                      <a:pt x="0" y="0"/>
                    </a:moveTo>
                    <a:lnTo>
                      <a:pt x="103" y="94"/>
                    </a:lnTo>
                    <a:lnTo>
                      <a:pt x="103" y="87"/>
                    </a:lnTo>
                    <a:lnTo>
                      <a:pt x="101" y="87"/>
                    </a:lnTo>
                    <a:lnTo>
                      <a:pt x="19" y="9"/>
                    </a:lnTo>
                    <a:lnTo>
                      <a:pt x="15" y="9"/>
                    </a:lnTo>
                    <a:lnTo>
                      <a:pt x="14" y="6"/>
                    </a:lnTo>
                    <a:lnTo>
                      <a:pt x="10" y="6"/>
                    </a:lnTo>
                    <a:lnTo>
                      <a:pt x="10" y="5"/>
                    </a:lnTo>
                    <a:lnTo>
                      <a:pt x="7" y="5"/>
                    </a:lnTo>
                    <a:lnTo>
                      <a:pt x="7" y="3"/>
                    </a:lnTo>
                    <a:lnTo>
                      <a:pt x="3" y="3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288" name="Freeform 1288"/>
              <p:cNvSpPr>
                <a:spLocks/>
              </p:cNvSpPr>
              <p:nvPr/>
            </p:nvSpPr>
            <p:spPr bwMode="auto">
              <a:xfrm>
                <a:off x="3411" y="1926"/>
                <a:ext cx="205" cy="191"/>
              </a:xfrm>
              <a:custGeom>
                <a:avLst/>
                <a:gdLst>
                  <a:gd name="T0" fmla="*/ 3 w 205"/>
                  <a:gd name="T1" fmla="*/ 0 h 191"/>
                  <a:gd name="T2" fmla="*/ 3 w 205"/>
                  <a:gd name="T3" fmla="*/ 1 h 191"/>
                  <a:gd name="T4" fmla="*/ 0 w 205"/>
                  <a:gd name="T5" fmla="*/ 1 h 191"/>
                  <a:gd name="T6" fmla="*/ 205 w 205"/>
                  <a:gd name="T7" fmla="*/ 191 h 191"/>
                  <a:gd name="T8" fmla="*/ 205 w 205"/>
                  <a:gd name="T9" fmla="*/ 183 h 191"/>
                  <a:gd name="T10" fmla="*/ 203 w 205"/>
                  <a:gd name="T11" fmla="*/ 183 h 191"/>
                  <a:gd name="T12" fmla="*/ 6 w 205"/>
                  <a:gd name="T13" fmla="*/ 0 h 191"/>
                  <a:gd name="T14" fmla="*/ 3 w 205"/>
                  <a:gd name="T15" fmla="*/ 0 h 191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05"/>
                  <a:gd name="T25" fmla="*/ 0 h 191"/>
                  <a:gd name="T26" fmla="*/ 205 w 205"/>
                  <a:gd name="T27" fmla="*/ 191 h 191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05" h="191">
                    <a:moveTo>
                      <a:pt x="3" y="0"/>
                    </a:moveTo>
                    <a:lnTo>
                      <a:pt x="3" y="1"/>
                    </a:lnTo>
                    <a:lnTo>
                      <a:pt x="0" y="1"/>
                    </a:lnTo>
                    <a:lnTo>
                      <a:pt x="205" y="191"/>
                    </a:lnTo>
                    <a:lnTo>
                      <a:pt x="205" y="183"/>
                    </a:lnTo>
                    <a:lnTo>
                      <a:pt x="203" y="183"/>
                    </a:lnTo>
                    <a:lnTo>
                      <a:pt x="6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289" name="Freeform 1289"/>
              <p:cNvSpPr>
                <a:spLocks/>
              </p:cNvSpPr>
              <p:nvPr/>
            </p:nvSpPr>
            <p:spPr bwMode="auto">
              <a:xfrm>
                <a:off x="3378" y="1943"/>
                <a:ext cx="238" cy="221"/>
              </a:xfrm>
              <a:custGeom>
                <a:avLst/>
                <a:gdLst>
                  <a:gd name="T0" fmla="*/ 3 w 238"/>
                  <a:gd name="T1" fmla="*/ 0 h 221"/>
                  <a:gd name="T2" fmla="*/ 3 w 238"/>
                  <a:gd name="T3" fmla="*/ 2 h 221"/>
                  <a:gd name="T4" fmla="*/ 0 w 238"/>
                  <a:gd name="T5" fmla="*/ 2 h 221"/>
                  <a:gd name="T6" fmla="*/ 238 w 238"/>
                  <a:gd name="T7" fmla="*/ 221 h 221"/>
                  <a:gd name="T8" fmla="*/ 238 w 238"/>
                  <a:gd name="T9" fmla="*/ 213 h 221"/>
                  <a:gd name="T10" fmla="*/ 236 w 238"/>
                  <a:gd name="T11" fmla="*/ 213 h 221"/>
                  <a:gd name="T12" fmla="*/ 7 w 238"/>
                  <a:gd name="T13" fmla="*/ 0 h 221"/>
                  <a:gd name="T14" fmla="*/ 3 w 238"/>
                  <a:gd name="T15" fmla="*/ 0 h 221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38"/>
                  <a:gd name="T25" fmla="*/ 0 h 221"/>
                  <a:gd name="T26" fmla="*/ 238 w 238"/>
                  <a:gd name="T27" fmla="*/ 221 h 221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38" h="221">
                    <a:moveTo>
                      <a:pt x="3" y="0"/>
                    </a:moveTo>
                    <a:lnTo>
                      <a:pt x="3" y="2"/>
                    </a:lnTo>
                    <a:lnTo>
                      <a:pt x="0" y="2"/>
                    </a:lnTo>
                    <a:lnTo>
                      <a:pt x="238" y="221"/>
                    </a:lnTo>
                    <a:lnTo>
                      <a:pt x="238" y="213"/>
                    </a:lnTo>
                    <a:lnTo>
                      <a:pt x="236" y="213"/>
                    </a:lnTo>
                    <a:lnTo>
                      <a:pt x="7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290" name="Freeform 1290"/>
              <p:cNvSpPr>
                <a:spLocks/>
              </p:cNvSpPr>
              <p:nvPr/>
            </p:nvSpPr>
            <p:spPr bwMode="auto">
              <a:xfrm>
                <a:off x="3347" y="1961"/>
                <a:ext cx="269" cy="250"/>
              </a:xfrm>
              <a:custGeom>
                <a:avLst/>
                <a:gdLst>
                  <a:gd name="T0" fmla="*/ 2 w 269"/>
                  <a:gd name="T1" fmla="*/ 0 h 250"/>
                  <a:gd name="T2" fmla="*/ 0 w 269"/>
                  <a:gd name="T3" fmla="*/ 4 h 250"/>
                  <a:gd name="T4" fmla="*/ 2 w 269"/>
                  <a:gd name="T5" fmla="*/ 4 h 250"/>
                  <a:gd name="T6" fmla="*/ 269 w 269"/>
                  <a:gd name="T7" fmla="*/ 250 h 250"/>
                  <a:gd name="T8" fmla="*/ 269 w 269"/>
                  <a:gd name="T9" fmla="*/ 243 h 250"/>
                  <a:gd name="T10" fmla="*/ 267 w 269"/>
                  <a:gd name="T11" fmla="*/ 243 h 250"/>
                  <a:gd name="T12" fmla="*/ 5 w 269"/>
                  <a:gd name="T13" fmla="*/ 0 h 250"/>
                  <a:gd name="T14" fmla="*/ 2 w 269"/>
                  <a:gd name="T15" fmla="*/ 0 h 25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69"/>
                  <a:gd name="T25" fmla="*/ 0 h 250"/>
                  <a:gd name="T26" fmla="*/ 269 w 269"/>
                  <a:gd name="T27" fmla="*/ 250 h 25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69" h="250">
                    <a:moveTo>
                      <a:pt x="2" y="0"/>
                    </a:moveTo>
                    <a:lnTo>
                      <a:pt x="0" y="4"/>
                    </a:lnTo>
                    <a:lnTo>
                      <a:pt x="2" y="4"/>
                    </a:lnTo>
                    <a:lnTo>
                      <a:pt x="269" y="250"/>
                    </a:lnTo>
                    <a:lnTo>
                      <a:pt x="269" y="243"/>
                    </a:lnTo>
                    <a:lnTo>
                      <a:pt x="267" y="243"/>
                    </a:lnTo>
                    <a:lnTo>
                      <a:pt x="5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291" name="Freeform 1291"/>
              <p:cNvSpPr>
                <a:spLocks/>
              </p:cNvSpPr>
              <p:nvPr/>
            </p:nvSpPr>
            <p:spPr bwMode="auto">
              <a:xfrm>
                <a:off x="3315" y="1978"/>
                <a:ext cx="292" cy="268"/>
              </a:xfrm>
              <a:custGeom>
                <a:avLst/>
                <a:gdLst>
                  <a:gd name="T0" fmla="*/ 2 w 292"/>
                  <a:gd name="T1" fmla="*/ 0 h 268"/>
                  <a:gd name="T2" fmla="*/ 2 w 292"/>
                  <a:gd name="T3" fmla="*/ 2 h 268"/>
                  <a:gd name="T4" fmla="*/ 0 w 292"/>
                  <a:gd name="T5" fmla="*/ 2 h 268"/>
                  <a:gd name="T6" fmla="*/ 287 w 292"/>
                  <a:gd name="T7" fmla="*/ 268 h 268"/>
                  <a:gd name="T8" fmla="*/ 290 w 292"/>
                  <a:gd name="T9" fmla="*/ 268 h 268"/>
                  <a:gd name="T10" fmla="*/ 292 w 292"/>
                  <a:gd name="T11" fmla="*/ 263 h 268"/>
                  <a:gd name="T12" fmla="*/ 290 w 292"/>
                  <a:gd name="T13" fmla="*/ 263 h 268"/>
                  <a:gd name="T14" fmla="*/ 7 w 292"/>
                  <a:gd name="T15" fmla="*/ 0 h 268"/>
                  <a:gd name="T16" fmla="*/ 2 w 292"/>
                  <a:gd name="T17" fmla="*/ 0 h 26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2"/>
                  <a:gd name="T28" fmla="*/ 0 h 268"/>
                  <a:gd name="T29" fmla="*/ 292 w 292"/>
                  <a:gd name="T30" fmla="*/ 268 h 26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2" h="268">
                    <a:moveTo>
                      <a:pt x="2" y="0"/>
                    </a:moveTo>
                    <a:lnTo>
                      <a:pt x="2" y="2"/>
                    </a:lnTo>
                    <a:lnTo>
                      <a:pt x="0" y="2"/>
                    </a:lnTo>
                    <a:lnTo>
                      <a:pt x="287" y="268"/>
                    </a:lnTo>
                    <a:lnTo>
                      <a:pt x="290" y="268"/>
                    </a:lnTo>
                    <a:lnTo>
                      <a:pt x="292" y="263"/>
                    </a:lnTo>
                    <a:lnTo>
                      <a:pt x="290" y="263"/>
                    </a:lnTo>
                    <a:lnTo>
                      <a:pt x="7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292" name="Freeform 1292"/>
              <p:cNvSpPr>
                <a:spLocks/>
              </p:cNvSpPr>
              <p:nvPr/>
            </p:nvSpPr>
            <p:spPr bwMode="auto">
              <a:xfrm>
                <a:off x="3282" y="1995"/>
                <a:ext cx="293" cy="268"/>
              </a:xfrm>
              <a:custGeom>
                <a:avLst/>
                <a:gdLst>
                  <a:gd name="T0" fmla="*/ 4 w 293"/>
                  <a:gd name="T1" fmla="*/ 0 h 268"/>
                  <a:gd name="T2" fmla="*/ 4 w 293"/>
                  <a:gd name="T3" fmla="*/ 2 h 268"/>
                  <a:gd name="T4" fmla="*/ 0 w 293"/>
                  <a:gd name="T5" fmla="*/ 2 h 268"/>
                  <a:gd name="T6" fmla="*/ 287 w 293"/>
                  <a:gd name="T7" fmla="*/ 268 h 268"/>
                  <a:gd name="T8" fmla="*/ 291 w 293"/>
                  <a:gd name="T9" fmla="*/ 268 h 268"/>
                  <a:gd name="T10" fmla="*/ 293 w 293"/>
                  <a:gd name="T11" fmla="*/ 264 h 268"/>
                  <a:gd name="T12" fmla="*/ 291 w 293"/>
                  <a:gd name="T13" fmla="*/ 264 h 268"/>
                  <a:gd name="T14" fmla="*/ 7 w 293"/>
                  <a:gd name="T15" fmla="*/ 0 h 268"/>
                  <a:gd name="T16" fmla="*/ 4 w 293"/>
                  <a:gd name="T17" fmla="*/ 0 h 26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3"/>
                  <a:gd name="T28" fmla="*/ 0 h 268"/>
                  <a:gd name="T29" fmla="*/ 293 w 293"/>
                  <a:gd name="T30" fmla="*/ 268 h 26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3" h="268">
                    <a:moveTo>
                      <a:pt x="4" y="0"/>
                    </a:moveTo>
                    <a:lnTo>
                      <a:pt x="4" y="2"/>
                    </a:lnTo>
                    <a:lnTo>
                      <a:pt x="0" y="2"/>
                    </a:lnTo>
                    <a:lnTo>
                      <a:pt x="287" y="268"/>
                    </a:lnTo>
                    <a:lnTo>
                      <a:pt x="291" y="268"/>
                    </a:lnTo>
                    <a:lnTo>
                      <a:pt x="293" y="264"/>
                    </a:lnTo>
                    <a:lnTo>
                      <a:pt x="291" y="264"/>
                    </a:lnTo>
                    <a:lnTo>
                      <a:pt x="7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293" name="Freeform 1293"/>
              <p:cNvSpPr>
                <a:spLocks/>
              </p:cNvSpPr>
              <p:nvPr/>
            </p:nvSpPr>
            <p:spPr bwMode="auto">
              <a:xfrm>
                <a:off x="3250" y="2013"/>
                <a:ext cx="292" cy="268"/>
              </a:xfrm>
              <a:custGeom>
                <a:avLst/>
                <a:gdLst>
                  <a:gd name="T0" fmla="*/ 3 w 292"/>
                  <a:gd name="T1" fmla="*/ 0 h 268"/>
                  <a:gd name="T2" fmla="*/ 3 w 292"/>
                  <a:gd name="T3" fmla="*/ 1 h 268"/>
                  <a:gd name="T4" fmla="*/ 0 w 292"/>
                  <a:gd name="T5" fmla="*/ 1 h 268"/>
                  <a:gd name="T6" fmla="*/ 287 w 292"/>
                  <a:gd name="T7" fmla="*/ 268 h 268"/>
                  <a:gd name="T8" fmla="*/ 292 w 292"/>
                  <a:gd name="T9" fmla="*/ 266 h 268"/>
                  <a:gd name="T10" fmla="*/ 292 w 292"/>
                  <a:gd name="T11" fmla="*/ 263 h 268"/>
                  <a:gd name="T12" fmla="*/ 290 w 292"/>
                  <a:gd name="T13" fmla="*/ 263 h 268"/>
                  <a:gd name="T14" fmla="*/ 7 w 292"/>
                  <a:gd name="T15" fmla="*/ 0 h 268"/>
                  <a:gd name="T16" fmla="*/ 3 w 292"/>
                  <a:gd name="T17" fmla="*/ 0 h 26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2"/>
                  <a:gd name="T28" fmla="*/ 0 h 268"/>
                  <a:gd name="T29" fmla="*/ 292 w 292"/>
                  <a:gd name="T30" fmla="*/ 268 h 26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2" h="268">
                    <a:moveTo>
                      <a:pt x="3" y="0"/>
                    </a:moveTo>
                    <a:lnTo>
                      <a:pt x="3" y="1"/>
                    </a:lnTo>
                    <a:lnTo>
                      <a:pt x="0" y="1"/>
                    </a:lnTo>
                    <a:lnTo>
                      <a:pt x="287" y="268"/>
                    </a:lnTo>
                    <a:lnTo>
                      <a:pt x="292" y="266"/>
                    </a:lnTo>
                    <a:lnTo>
                      <a:pt x="292" y="263"/>
                    </a:lnTo>
                    <a:lnTo>
                      <a:pt x="290" y="263"/>
                    </a:lnTo>
                    <a:lnTo>
                      <a:pt x="7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294" name="Freeform 1294"/>
              <p:cNvSpPr>
                <a:spLocks/>
              </p:cNvSpPr>
              <p:nvPr/>
            </p:nvSpPr>
            <p:spPr bwMode="auto">
              <a:xfrm>
                <a:off x="3223" y="2028"/>
                <a:ext cx="288" cy="269"/>
              </a:xfrm>
              <a:custGeom>
                <a:avLst/>
                <a:gdLst>
                  <a:gd name="T0" fmla="*/ 0 w 288"/>
                  <a:gd name="T1" fmla="*/ 0 h 269"/>
                  <a:gd name="T2" fmla="*/ 0 w 288"/>
                  <a:gd name="T3" fmla="*/ 8 h 269"/>
                  <a:gd name="T4" fmla="*/ 1 w 288"/>
                  <a:gd name="T5" fmla="*/ 8 h 269"/>
                  <a:gd name="T6" fmla="*/ 282 w 288"/>
                  <a:gd name="T7" fmla="*/ 269 h 269"/>
                  <a:gd name="T8" fmla="*/ 287 w 288"/>
                  <a:gd name="T9" fmla="*/ 269 h 269"/>
                  <a:gd name="T10" fmla="*/ 287 w 288"/>
                  <a:gd name="T11" fmla="*/ 267 h 269"/>
                  <a:gd name="T12" fmla="*/ 288 w 288"/>
                  <a:gd name="T13" fmla="*/ 267 h 269"/>
                  <a:gd name="T14" fmla="*/ 1 w 288"/>
                  <a:gd name="T15" fmla="*/ 0 h 269"/>
                  <a:gd name="T16" fmla="*/ 0 w 288"/>
                  <a:gd name="T17" fmla="*/ 0 h 26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88"/>
                  <a:gd name="T28" fmla="*/ 0 h 269"/>
                  <a:gd name="T29" fmla="*/ 288 w 288"/>
                  <a:gd name="T30" fmla="*/ 269 h 269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88" h="269">
                    <a:moveTo>
                      <a:pt x="0" y="0"/>
                    </a:moveTo>
                    <a:lnTo>
                      <a:pt x="0" y="8"/>
                    </a:lnTo>
                    <a:lnTo>
                      <a:pt x="1" y="8"/>
                    </a:lnTo>
                    <a:lnTo>
                      <a:pt x="282" y="269"/>
                    </a:lnTo>
                    <a:lnTo>
                      <a:pt x="287" y="269"/>
                    </a:lnTo>
                    <a:lnTo>
                      <a:pt x="287" y="267"/>
                    </a:lnTo>
                    <a:lnTo>
                      <a:pt x="288" y="267"/>
                    </a:ln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295" name="Freeform 1295"/>
              <p:cNvSpPr>
                <a:spLocks/>
              </p:cNvSpPr>
              <p:nvPr/>
            </p:nvSpPr>
            <p:spPr bwMode="auto">
              <a:xfrm>
                <a:off x="3223" y="2076"/>
                <a:ext cx="256" cy="238"/>
              </a:xfrm>
              <a:custGeom>
                <a:avLst/>
                <a:gdLst>
                  <a:gd name="T0" fmla="*/ 0 w 256"/>
                  <a:gd name="T1" fmla="*/ 0 h 238"/>
                  <a:gd name="T2" fmla="*/ 0 w 256"/>
                  <a:gd name="T3" fmla="*/ 8 h 238"/>
                  <a:gd name="T4" fmla="*/ 1 w 256"/>
                  <a:gd name="T5" fmla="*/ 8 h 238"/>
                  <a:gd name="T6" fmla="*/ 249 w 256"/>
                  <a:gd name="T7" fmla="*/ 238 h 238"/>
                  <a:gd name="T8" fmla="*/ 254 w 256"/>
                  <a:gd name="T9" fmla="*/ 238 h 238"/>
                  <a:gd name="T10" fmla="*/ 254 w 256"/>
                  <a:gd name="T11" fmla="*/ 236 h 238"/>
                  <a:gd name="T12" fmla="*/ 256 w 256"/>
                  <a:gd name="T13" fmla="*/ 236 h 238"/>
                  <a:gd name="T14" fmla="*/ 1 w 256"/>
                  <a:gd name="T15" fmla="*/ 0 h 238"/>
                  <a:gd name="T16" fmla="*/ 0 w 256"/>
                  <a:gd name="T17" fmla="*/ 0 h 23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56"/>
                  <a:gd name="T28" fmla="*/ 0 h 238"/>
                  <a:gd name="T29" fmla="*/ 256 w 256"/>
                  <a:gd name="T30" fmla="*/ 238 h 23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56" h="238">
                    <a:moveTo>
                      <a:pt x="0" y="0"/>
                    </a:moveTo>
                    <a:lnTo>
                      <a:pt x="0" y="8"/>
                    </a:lnTo>
                    <a:lnTo>
                      <a:pt x="1" y="8"/>
                    </a:lnTo>
                    <a:lnTo>
                      <a:pt x="249" y="238"/>
                    </a:lnTo>
                    <a:lnTo>
                      <a:pt x="254" y="238"/>
                    </a:lnTo>
                    <a:lnTo>
                      <a:pt x="254" y="236"/>
                    </a:lnTo>
                    <a:lnTo>
                      <a:pt x="256" y="236"/>
                    </a:ln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296" name="Freeform 1296"/>
              <p:cNvSpPr>
                <a:spLocks/>
              </p:cNvSpPr>
              <p:nvPr/>
            </p:nvSpPr>
            <p:spPr bwMode="auto">
              <a:xfrm>
                <a:off x="3223" y="2123"/>
                <a:ext cx="223" cy="208"/>
              </a:xfrm>
              <a:custGeom>
                <a:avLst/>
                <a:gdLst>
                  <a:gd name="T0" fmla="*/ 0 w 223"/>
                  <a:gd name="T1" fmla="*/ 0 h 208"/>
                  <a:gd name="T2" fmla="*/ 0 w 223"/>
                  <a:gd name="T3" fmla="*/ 8 h 208"/>
                  <a:gd name="T4" fmla="*/ 1 w 223"/>
                  <a:gd name="T5" fmla="*/ 8 h 208"/>
                  <a:gd name="T6" fmla="*/ 217 w 223"/>
                  <a:gd name="T7" fmla="*/ 208 h 208"/>
                  <a:gd name="T8" fmla="*/ 222 w 223"/>
                  <a:gd name="T9" fmla="*/ 208 h 208"/>
                  <a:gd name="T10" fmla="*/ 222 w 223"/>
                  <a:gd name="T11" fmla="*/ 207 h 208"/>
                  <a:gd name="T12" fmla="*/ 223 w 223"/>
                  <a:gd name="T13" fmla="*/ 207 h 208"/>
                  <a:gd name="T14" fmla="*/ 1 w 223"/>
                  <a:gd name="T15" fmla="*/ 0 h 208"/>
                  <a:gd name="T16" fmla="*/ 0 w 223"/>
                  <a:gd name="T17" fmla="*/ 0 h 20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23"/>
                  <a:gd name="T28" fmla="*/ 0 h 208"/>
                  <a:gd name="T29" fmla="*/ 223 w 223"/>
                  <a:gd name="T30" fmla="*/ 208 h 20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23" h="208">
                    <a:moveTo>
                      <a:pt x="0" y="0"/>
                    </a:moveTo>
                    <a:lnTo>
                      <a:pt x="0" y="8"/>
                    </a:lnTo>
                    <a:lnTo>
                      <a:pt x="1" y="8"/>
                    </a:lnTo>
                    <a:lnTo>
                      <a:pt x="217" y="208"/>
                    </a:lnTo>
                    <a:lnTo>
                      <a:pt x="222" y="208"/>
                    </a:lnTo>
                    <a:lnTo>
                      <a:pt x="222" y="207"/>
                    </a:lnTo>
                    <a:lnTo>
                      <a:pt x="223" y="207"/>
                    </a:ln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297" name="Freeform 1297"/>
              <p:cNvSpPr>
                <a:spLocks/>
              </p:cNvSpPr>
              <p:nvPr/>
            </p:nvSpPr>
            <p:spPr bwMode="auto">
              <a:xfrm>
                <a:off x="3223" y="2169"/>
                <a:ext cx="182" cy="169"/>
              </a:xfrm>
              <a:custGeom>
                <a:avLst/>
                <a:gdLst>
                  <a:gd name="T0" fmla="*/ 0 w 182"/>
                  <a:gd name="T1" fmla="*/ 0 h 169"/>
                  <a:gd name="T2" fmla="*/ 0 w 182"/>
                  <a:gd name="T3" fmla="*/ 8 h 169"/>
                  <a:gd name="T4" fmla="*/ 1 w 182"/>
                  <a:gd name="T5" fmla="*/ 8 h 169"/>
                  <a:gd name="T6" fmla="*/ 165 w 182"/>
                  <a:gd name="T7" fmla="*/ 161 h 169"/>
                  <a:gd name="T8" fmla="*/ 169 w 182"/>
                  <a:gd name="T9" fmla="*/ 161 h 169"/>
                  <a:gd name="T10" fmla="*/ 169 w 182"/>
                  <a:gd name="T11" fmla="*/ 162 h 169"/>
                  <a:gd name="T12" fmla="*/ 172 w 182"/>
                  <a:gd name="T13" fmla="*/ 162 h 169"/>
                  <a:gd name="T14" fmla="*/ 174 w 182"/>
                  <a:gd name="T15" fmla="*/ 165 h 169"/>
                  <a:gd name="T16" fmla="*/ 177 w 182"/>
                  <a:gd name="T17" fmla="*/ 165 h 169"/>
                  <a:gd name="T18" fmla="*/ 177 w 182"/>
                  <a:gd name="T19" fmla="*/ 167 h 169"/>
                  <a:gd name="T20" fmla="*/ 181 w 182"/>
                  <a:gd name="T21" fmla="*/ 167 h 169"/>
                  <a:gd name="T22" fmla="*/ 181 w 182"/>
                  <a:gd name="T23" fmla="*/ 169 h 169"/>
                  <a:gd name="T24" fmla="*/ 182 w 182"/>
                  <a:gd name="T25" fmla="*/ 169 h 169"/>
                  <a:gd name="T26" fmla="*/ 1 w 182"/>
                  <a:gd name="T27" fmla="*/ 0 h 169"/>
                  <a:gd name="T28" fmla="*/ 0 w 182"/>
                  <a:gd name="T29" fmla="*/ 0 h 169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182"/>
                  <a:gd name="T46" fmla="*/ 0 h 169"/>
                  <a:gd name="T47" fmla="*/ 182 w 182"/>
                  <a:gd name="T48" fmla="*/ 169 h 169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182" h="169">
                    <a:moveTo>
                      <a:pt x="0" y="0"/>
                    </a:moveTo>
                    <a:lnTo>
                      <a:pt x="0" y="8"/>
                    </a:lnTo>
                    <a:lnTo>
                      <a:pt x="1" y="8"/>
                    </a:lnTo>
                    <a:lnTo>
                      <a:pt x="165" y="161"/>
                    </a:lnTo>
                    <a:lnTo>
                      <a:pt x="169" y="161"/>
                    </a:lnTo>
                    <a:lnTo>
                      <a:pt x="169" y="162"/>
                    </a:lnTo>
                    <a:lnTo>
                      <a:pt x="172" y="162"/>
                    </a:lnTo>
                    <a:lnTo>
                      <a:pt x="174" y="165"/>
                    </a:lnTo>
                    <a:lnTo>
                      <a:pt x="177" y="165"/>
                    </a:lnTo>
                    <a:lnTo>
                      <a:pt x="177" y="167"/>
                    </a:lnTo>
                    <a:lnTo>
                      <a:pt x="181" y="167"/>
                    </a:lnTo>
                    <a:lnTo>
                      <a:pt x="181" y="169"/>
                    </a:lnTo>
                    <a:lnTo>
                      <a:pt x="182" y="169"/>
                    </a:ln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298" name="Freeform 1298"/>
              <p:cNvSpPr>
                <a:spLocks/>
              </p:cNvSpPr>
              <p:nvPr/>
            </p:nvSpPr>
            <p:spPr bwMode="auto">
              <a:xfrm>
                <a:off x="3223" y="2216"/>
                <a:ext cx="59" cy="55"/>
              </a:xfrm>
              <a:custGeom>
                <a:avLst/>
                <a:gdLst>
                  <a:gd name="T0" fmla="*/ 0 w 59"/>
                  <a:gd name="T1" fmla="*/ 0 h 55"/>
                  <a:gd name="T2" fmla="*/ 0 w 59"/>
                  <a:gd name="T3" fmla="*/ 8 h 55"/>
                  <a:gd name="T4" fmla="*/ 1 w 59"/>
                  <a:gd name="T5" fmla="*/ 8 h 55"/>
                  <a:gd name="T6" fmla="*/ 42 w 59"/>
                  <a:gd name="T7" fmla="*/ 47 h 55"/>
                  <a:gd name="T8" fmla="*/ 46 w 59"/>
                  <a:gd name="T9" fmla="*/ 47 h 55"/>
                  <a:gd name="T10" fmla="*/ 46 w 59"/>
                  <a:gd name="T11" fmla="*/ 49 h 55"/>
                  <a:gd name="T12" fmla="*/ 49 w 59"/>
                  <a:gd name="T13" fmla="*/ 49 h 55"/>
                  <a:gd name="T14" fmla="*/ 51 w 59"/>
                  <a:gd name="T15" fmla="*/ 52 h 55"/>
                  <a:gd name="T16" fmla="*/ 54 w 59"/>
                  <a:gd name="T17" fmla="*/ 52 h 55"/>
                  <a:gd name="T18" fmla="*/ 54 w 59"/>
                  <a:gd name="T19" fmla="*/ 54 h 55"/>
                  <a:gd name="T20" fmla="*/ 58 w 59"/>
                  <a:gd name="T21" fmla="*/ 54 h 55"/>
                  <a:gd name="T22" fmla="*/ 58 w 59"/>
                  <a:gd name="T23" fmla="*/ 55 h 55"/>
                  <a:gd name="T24" fmla="*/ 59 w 59"/>
                  <a:gd name="T25" fmla="*/ 55 h 55"/>
                  <a:gd name="T26" fmla="*/ 1 w 59"/>
                  <a:gd name="T27" fmla="*/ 0 h 55"/>
                  <a:gd name="T28" fmla="*/ 0 w 59"/>
                  <a:gd name="T29" fmla="*/ 0 h 55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59"/>
                  <a:gd name="T46" fmla="*/ 0 h 55"/>
                  <a:gd name="T47" fmla="*/ 59 w 59"/>
                  <a:gd name="T48" fmla="*/ 55 h 55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59" h="55">
                    <a:moveTo>
                      <a:pt x="0" y="0"/>
                    </a:moveTo>
                    <a:lnTo>
                      <a:pt x="0" y="8"/>
                    </a:lnTo>
                    <a:lnTo>
                      <a:pt x="1" y="8"/>
                    </a:lnTo>
                    <a:lnTo>
                      <a:pt x="42" y="47"/>
                    </a:lnTo>
                    <a:lnTo>
                      <a:pt x="46" y="47"/>
                    </a:lnTo>
                    <a:lnTo>
                      <a:pt x="46" y="49"/>
                    </a:lnTo>
                    <a:lnTo>
                      <a:pt x="49" y="49"/>
                    </a:lnTo>
                    <a:lnTo>
                      <a:pt x="51" y="52"/>
                    </a:lnTo>
                    <a:lnTo>
                      <a:pt x="54" y="52"/>
                    </a:lnTo>
                    <a:lnTo>
                      <a:pt x="54" y="54"/>
                    </a:lnTo>
                    <a:lnTo>
                      <a:pt x="58" y="54"/>
                    </a:lnTo>
                    <a:lnTo>
                      <a:pt x="58" y="55"/>
                    </a:lnTo>
                    <a:lnTo>
                      <a:pt x="59" y="55"/>
                    </a:ln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299" name="Freeform 1299"/>
              <p:cNvSpPr>
                <a:spLocks/>
              </p:cNvSpPr>
              <p:nvPr/>
            </p:nvSpPr>
            <p:spPr bwMode="auto">
              <a:xfrm>
                <a:off x="3219" y="1921"/>
                <a:ext cx="398" cy="424"/>
              </a:xfrm>
              <a:custGeom>
                <a:avLst/>
                <a:gdLst>
                  <a:gd name="T0" fmla="*/ 198 w 398"/>
                  <a:gd name="T1" fmla="*/ 424 h 424"/>
                  <a:gd name="T2" fmla="*/ 398 w 398"/>
                  <a:gd name="T3" fmla="*/ 319 h 424"/>
                  <a:gd name="T4" fmla="*/ 398 w 398"/>
                  <a:gd name="T5" fmla="*/ 106 h 424"/>
                  <a:gd name="T6" fmla="*/ 198 w 398"/>
                  <a:gd name="T7" fmla="*/ 0 h 424"/>
                  <a:gd name="T8" fmla="*/ 0 w 398"/>
                  <a:gd name="T9" fmla="*/ 106 h 424"/>
                  <a:gd name="T10" fmla="*/ 0 w 398"/>
                  <a:gd name="T11" fmla="*/ 319 h 424"/>
                  <a:gd name="T12" fmla="*/ 198 w 398"/>
                  <a:gd name="T13" fmla="*/ 424 h 424"/>
                  <a:gd name="T14" fmla="*/ 200 w 398"/>
                  <a:gd name="T15" fmla="*/ 418 h 424"/>
                  <a:gd name="T16" fmla="*/ 5 w 398"/>
                  <a:gd name="T17" fmla="*/ 314 h 424"/>
                  <a:gd name="T18" fmla="*/ 7 w 398"/>
                  <a:gd name="T19" fmla="*/ 317 h 424"/>
                  <a:gd name="T20" fmla="*/ 7 w 398"/>
                  <a:gd name="T21" fmla="*/ 107 h 424"/>
                  <a:gd name="T22" fmla="*/ 5 w 398"/>
                  <a:gd name="T23" fmla="*/ 111 h 424"/>
                  <a:gd name="T24" fmla="*/ 200 w 398"/>
                  <a:gd name="T25" fmla="*/ 6 h 424"/>
                  <a:gd name="T26" fmla="*/ 197 w 398"/>
                  <a:gd name="T27" fmla="*/ 6 h 424"/>
                  <a:gd name="T28" fmla="*/ 393 w 398"/>
                  <a:gd name="T29" fmla="*/ 111 h 424"/>
                  <a:gd name="T30" fmla="*/ 391 w 398"/>
                  <a:gd name="T31" fmla="*/ 107 h 424"/>
                  <a:gd name="T32" fmla="*/ 391 w 398"/>
                  <a:gd name="T33" fmla="*/ 317 h 424"/>
                  <a:gd name="T34" fmla="*/ 393 w 398"/>
                  <a:gd name="T35" fmla="*/ 314 h 424"/>
                  <a:gd name="T36" fmla="*/ 197 w 398"/>
                  <a:gd name="T37" fmla="*/ 418 h 424"/>
                  <a:gd name="T38" fmla="*/ 200 w 398"/>
                  <a:gd name="T39" fmla="*/ 418 h 424"/>
                  <a:gd name="T40" fmla="*/ 198 w 398"/>
                  <a:gd name="T41" fmla="*/ 424 h 424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398"/>
                  <a:gd name="T64" fmla="*/ 0 h 424"/>
                  <a:gd name="T65" fmla="*/ 398 w 398"/>
                  <a:gd name="T66" fmla="*/ 424 h 424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398" h="424">
                    <a:moveTo>
                      <a:pt x="198" y="424"/>
                    </a:moveTo>
                    <a:lnTo>
                      <a:pt x="398" y="319"/>
                    </a:lnTo>
                    <a:lnTo>
                      <a:pt x="398" y="106"/>
                    </a:lnTo>
                    <a:lnTo>
                      <a:pt x="198" y="0"/>
                    </a:lnTo>
                    <a:lnTo>
                      <a:pt x="0" y="106"/>
                    </a:lnTo>
                    <a:lnTo>
                      <a:pt x="0" y="319"/>
                    </a:lnTo>
                    <a:lnTo>
                      <a:pt x="198" y="424"/>
                    </a:lnTo>
                    <a:lnTo>
                      <a:pt x="200" y="418"/>
                    </a:lnTo>
                    <a:lnTo>
                      <a:pt x="5" y="314"/>
                    </a:lnTo>
                    <a:lnTo>
                      <a:pt x="7" y="317"/>
                    </a:lnTo>
                    <a:lnTo>
                      <a:pt x="7" y="107"/>
                    </a:lnTo>
                    <a:lnTo>
                      <a:pt x="5" y="111"/>
                    </a:lnTo>
                    <a:lnTo>
                      <a:pt x="200" y="6"/>
                    </a:lnTo>
                    <a:lnTo>
                      <a:pt x="197" y="6"/>
                    </a:lnTo>
                    <a:lnTo>
                      <a:pt x="393" y="111"/>
                    </a:lnTo>
                    <a:lnTo>
                      <a:pt x="391" y="107"/>
                    </a:lnTo>
                    <a:lnTo>
                      <a:pt x="391" y="317"/>
                    </a:lnTo>
                    <a:lnTo>
                      <a:pt x="393" y="314"/>
                    </a:lnTo>
                    <a:lnTo>
                      <a:pt x="197" y="418"/>
                    </a:lnTo>
                    <a:lnTo>
                      <a:pt x="200" y="418"/>
                    </a:lnTo>
                    <a:lnTo>
                      <a:pt x="198" y="42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300" name="Freeform 1300"/>
              <p:cNvSpPr>
                <a:spLocks/>
              </p:cNvSpPr>
              <p:nvPr/>
            </p:nvSpPr>
            <p:spPr bwMode="auto">
              <a:xfrm>
                <a:off x="2830" y="1924"/>
                <a:ext cx="393" cy="418"/>
              </a:xfrm>
              <a:custGeom>
                <a:avLst/>
                <a:gdLst>
                  <a:gd name="T0" fmla="*/ 196 w 393"/>
                  <a:gd name="T1" fmla="*/ 418 h 418"/>
                  <a:gd name="T2" fmla="*/ 393 w 393"/>
                  <a:gd name="T3" fmla="*/ 314 h 418"/>
                  <a:gd name="T4" fmla="*/ 393 w 393"/>
                  <a:gd name="T5" fmla="*/ 104 h 418"/>
                  <a:gd name="T6" fmla="*/ 196 w 393"/>
                  <a:gd name="T7" fmla="*/ 0 h 418"/>
                  <a:gd name="T8" fmla="*/ 0 w 393"/>
                  <a:gd name="T9" fmla="*/ 104 h 418"/>
                  <a:gd name="T10" fmla="*/ 0 w 393"/>
                  <a:gd name="T11" fmla="*/ 314 h 418"/>
                  <a:gd name="T12" fmla="*/ 196 w 393"/>
                  <a:gd name="T13" fmla="*/ 418 h 41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93"/>
                  <a:gd name="T22" fmla="*/ 0 h 418"/>
                  <a:gd name="T23" fmla="*/ 393 w 393"/>
                  <a:gd name="T24" fmla="*/ 418 h 41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93" h="418">
                    <a:moveTo>
                      <a:pt x="196" y="418"/>
                    </a:moveTo>
                    <a:lnTo>
                      <a:pt x="393" y="314"/>
                    </a:lnTo>
                    <a:lnTo>
                      <a:pt x="393" y="104"/>
                    </a:lnTo>
                    <a:lnTo>
                      <a:pt x="196" y="0"/>
                    </a:lnTo>
                    <a:lnTo>
                      <a:pt x="0" y="104"/>
                    </a:lnTo>
                    <a:lnTo>
                      <a:pt x="0" y="314"/>
                    </a:lnTo>
                    <a:lnTo>
                      <a:pt x="196" y="418"/>
                    </a:lnTo>
                    <a:close/>
                  </a:path>
                </a:pathLst>
              </a:custGeom>
              <a:blipFill dpi="0" rotWithShape="0">
                <a:blip cstate="print"/>
                <a:srcRect/>
                <a:tile tx="0" ty="0" sx="100000" sy="100000" flip="none" algn="tl"/>
              </a:blip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301" name="Freeform 1301"/>
              <p:cNvSpPr>
                <a:spLocks/>
              </p:cNvSpPr>
              <p:nvPr/>
            </p:nvSpPr>
            <p:spPr bwMode="auto">
              <a:xfrm>
                <a:off x="2826" y="1921"/>
                <a:ext cx="400" cy="424"/>
              </a:xfrm>
              <a:custGeom>
                <a:avLst/>
                <a:gdLst>
                  <a:gd name="T0" fmla="*/ 200 w 400"/>
                  <a:gd name="T1" fmla="*/ 424 h 424"/>
                  <a:gd name="T2" fmla="*/ 400 w 400"/>
                  <a:gd name="T3" fmla="*/ 319 h 424"/>
                  <a:gd name="T4" fmla="*/ 400 w 400"/>
                  <a:gd name="T5" fmla="*/ 106 h 424"/>
                  <a:gd name="T6" fmla="*/ 200 w 400"/>
                  <a:gd name="T7" fmla="*/ 0 h 424"/>
                  <a:gd name="T8" fmla="*/ 0 w 400"/>
                  <a:gd name="T9" fmla="*/ 106 h 424"/>
                  <a:gd name="T10" fmla="*/ 0 w 400"/>
                  <a:gd name="T11" fmla="*/ 319 h 424"/>
                  <a:gd name="T12" fmla="*/ 200 w 400"/>
                  <a:gd name="T13" fmla="*/ 424 h 424"/>
                  <a:gd name="T14" fmla="*/ 202 w 400"/>
                  <a:gd name="T15" fmla="*/ 418 h 424"/>
                  <a:gd name="T16" fmla="*/ 5 w 400"/>
                  <a:gd name="T17" fmla="*/ 314 h 424"/>
                  <a:gd name="T18" fmla="*/ 7 w 400"/>
                  <a:gd name="T19" fmla="*/ 317 h 424"/>
                  <a:gd name="T20" fmla="*/ 7 w 400"/>
                  <a:gd name="T21" fmla="*/ 107 h 424"/>
                  <a:gd name="T22" fmla="*/ 5 w 400"/>
                  <a:gd name="T23" fmla="*/ 111 h 424"/>
                  <a:gd name="T24" fmla="*/ 202 w 400"/>
                  <a:gd name="T25" fmla="*/ 6 h 424"/>
                  <a:gd name="T26" fmla="*/ 198 w 400"/>
                  <a:gd name="T27" fmla="*/ 6 h 424"/>
                  <a:gd name="T28" fmla="*/ 395 w 400"/>
                  <a:gd name="T29" fmla="*/ 111 h 424"/>
                  <a:gd name="T30" fmla="*/ 393 w 400"/>
                  <a:gd name="T31" fmla="*/ 107 h 424"/>
                  <a:gd name="T32" fmla="*/ 393 w 400"/>
                  <a:gd name="T33" fmla="*/ 317 h 424"/>
                  <a:gd name="T34" fmla="*/ 395 w 400"/>
                  <a:gd name="T35" fmla="*/ 314 h 424"/>
                  <a:gd name="T36" fmla="*/ 198 w 400"/>
                  <a:gd name="T37" fmla="*/ 418 h 424"/>
                  <a:gd name="T38" fmla="*/ 202 w 400"/>
                  <a:gd name="T39" fmla="*/ 418 h 424"/>
                  <a:gd name="T40" fmla="*/ 200 w 400"/>
                  <a:gd name="T41" fmla="*/ 424 h 424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400"/>
                  <a:gd name="T64" fmla="*/ 0 h 424"/>
                  <a:gd name="T65" fmla="*/ 400 w 400"/>
                  <a:gd name="T66" fmla="*/ 424 h 424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400" h="424">
                    <a:moveTo>
                      <a:pt x="200" y="424"/>
                    </a:moveTo>
                    <a:lnTo>
                      <a:pt x="400" y="319"/>
                    </a:lnTo>
                    <a:lnTo>
                      <a:pt x="400" y="106"/>
                    </a:lnTo>
                    <a:lnTo>
                      <a:pt x="200" y="0"/>
                    </a:lnTo>
                    <a:lnTo>
                      <a:pt x="0" y="106"/>
                    </a:lnTo>
                    <a:lnTo>
                      <a:pt x="0" y="319"/>
                    </a:lnTo>
                    <a:lnTo>
                      <a:pt x="200" y="424"/>
                    </a:lnTo>
                    <a:lnTo>
                      <a:pt x="202" y="418"/>
                    </a:lnTo>
                    <a:lnTo>
                      <a:pt x="5" y="314"/>
                    </a:lnTo>
                    <a:lnTo>
                      <a:pt x="7" y="317"/>
                    </a:lnTo>
                    <a:lnTo>
                      <a:pt x="7" y="107"/>
                    </a:lnTo>
                    <a:lnTo>
                      <a:pt x="5" y="111"/>
                    </a:lnTo>
                    <a:lnTo>
                      <a:pt x="202" y="6"/>
                    </a:lnTo>
                    <a:lnTo>
                      <a:pt x="198" y="6"/>
                    </a:lnTo>
                    <a:lnTo>
                      <a:pt x="395" y="111"/>
                    </a:lnTo>
                    <a:lnTo>
                      <a:pt x="393" y="107"/>
                    </a:lnTo>
                    <a:lnTo>
                      <a:pt x="393" y="317"/>
                    </a:lnTo>
                    <a:lnTo>
                      <a:pt x="395" y="314"/>
                    </a:lnTo>
                    <a:lnTo>
                      <a:pt x="198" y="418"/>
                    </a:lnTo>
                    <a:lnTo>
                      <a:pt x="202" y="418"/>
                    </a:lnTo>
                    <a:lnTo>
                      <a:pt x="200" y="42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302" name="Picture 1302"/>
              <p:cNvSpPr>
                <a:spLocks noChangeAspect="1" noChangeArrowheads="1"/>
              </p:cNvSpPr>
              <p:nvPr/>
            </p:nvSpPr>
            <p:spPr bwMode="auto">
              <a:xfrm>
                <a:off x="2833" y="2238"/>
                <a:ext cx="2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303" name="Picture 1303"/>
              <p:cNvSpPr>
                <a:spLocks noChangeAspect="1" noChangeArrowheads="1"/>
              </p:cNvSpPr>
              <p:nvPr/>
            </p:nvSpPr>
            <p:spPr bwMode="auto">
              <a:xfrm>
                <a:off x="2830" y="2240"/>
                <a:ext cx="8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304" name="Picture 1304"/>
              <p:cNvSpPr>
                <a:spLocks noChangeAspect="1" noChangeArrowheads="1"/>
              </p:cNvSpPr>
              <p:nvPr/>
            </p:nvSpPr>
            <p:spPr bwMode="auto">
              <a:xfrm>
                <a:off x="2826" y="2241"/>
                <a:ext cx="15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305" name="Picture 1305"/>
              <p:cNvSpPr>
                <a:spLocks noChangeAspect="1" noChangeArrowheads="1"/>
              </p:cNvSpPr>
              <p:nvPr/>
            </p:nvSpPr>
            <p:spPr bwMode="auto">
              <a:xfrm>
                <a:off x="2824" y="2243"/>
                <a:ext cx="19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306" name="Picture 1306"/>
              <p:cNvSpPr>
                <a:spLocks noChangeAspect="1" noChangeArrowheads="1"/>
              </p:cNvSpPr>
              <p:nvPr/>
            </p:nvSpPr>
            <p:spPr bwMode="auto">
              <a:xfrm>
                <a:off x="2821" y="2245"/>
                <a:ext cx="26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307" name="Picture 1307"/>
              <p:cNvSpPr>
                <a:spLocks noChangeAspect="1" noChangeArrowheads="1"/>
              </p:cNvSpPr>
              <p:nvPr/>
            </p:nvSpPr>
            <p:spPr bwMode="auto">
              <a:xfrm>
                <a:off x="2818" y="2246"/>
                <a:ext cx="32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308" name="Picture 1308"/>
              <p:cNvSpPr>
                <a:spLocks noChangeAspect="1" noChangeArrowheads="1"/>
              </p:cNvSpPr>
              <p:nvPr/>
            </p:nvSpPr>
            <p:spPr bwMode="auto">
              <a:xfrm>
                <a:off x="2814" y="2248"/>
                <a:ext cx="39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309" name="Picture 1309"/>
              <p:cNvSpPr>
                <a:spLocks noChangeAspect="1" noChangeArrowheads="1"/>
              </p:cNvSpPr>
              <p:nvPr/>
            </p:nvSpPr>
            <p:spPr bwMode="auto">
              <a:xfrm>
                <a:off x="2812" y="2249"/>
                <a:ext cx="43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310" name="Picture 1310"/>
              <p:cNvSpPr>
                <a:spLocks noChangeAspect="1" noChangeArrowheads="1"/>
              </p:cNvSpPr>
              <p:nvPr/>
            </p:nvSpPr>
            <p:spPr bwMode="auto">
              <a:xfrm>
                <a:off x="2809" y="2251"/>
                <a:ext cx="50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311" name="Picture 1311"/>
              <p:cNvSpPr>
                <a:spLocks noChangeAspect="1" noChangeArrowheads="1"/>
              </p:cNvSpPr>
              <p:nvPr/>
            </p:nvSpPr>
            <p:spPr bwMode="auto">
              <a:xfrm>
                <a:off x="2806" y="2252"/>
                <a:ext cx="56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312" name="Picture 1312"/>
              <p:cNvSpPr>
                <a:spLocks noChangeAspect="1" noChangeArrowheads="1"/>
              </p:cNvSpPr>
              <p:nvPr/>
            </p:nvSpPr>
            <p:spPr bwMode="auto">
              <a:xfrm>
                <a:off x="2802" y="2254"/>
                <a:ext cx="62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313" name="Picture 1313"/>
              <p:cNvSpPr>
                <a:spLocks noChangeAspect="1" noChangeArrowheads="1"/>
              </p:cNvSpPr>
              <p:nvPr/>
            </p:nvSpPr>
            <p:spPr bwMode="auto">
              <a:xfrm>
                <a:off x="2800" y="2256"/>
                <a:ext cx="67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314" name="Picture 1314"/>
              <p:cNvSpPr>
                <a:spLocks noChangeAspect="1" noChangeArrowheads="1"/>
              </p:cNvSpPr>
              <p:nvPr/>
            </p:nvSpPr>
            <p:spPr bwMode="auto">
              <a:xfrm>
                <a:off x="2797" y="2257"/>
                <a:ext cx="74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315" name="Picture 1315"/>
              <p:cNvSpPr>
                <a:spLocks noChangeAspect="1" noChangeArrowheads="1"/>
              </p:cNvSpPr>
              <p:nvPr/>
            </p:nvSpPr>
            <p:spPr bwMode="auto">
              <a:xfrm>
                <a:off x="2794" y="2259"/>
                <a:ext cx="80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316" name="Picture 1316"/>
              <p:cNvSpPr>
                <a:spLocks noChangeAspect="1" noChangeArrowheads="1"/>
              </p:cNvSpPr>
              <p:nvPr/>
            </p:nvSpPr>
            <p:spPr bwMode="auto">
              <a:xfrm>
                <a:off x="2792" y="2260"/>
                <a:ext cx="84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317" name="Picture 1317"/>
              <p:cNvSpPr>
                <a:spLocks noChangeAspect="1" noChangeArrowheads="1"/>
              </p:cNvSpPr>
              <p:nvPr/>
            </p:nvSpPr>
            <p:spPr bwMode="auto">
              <a:xfrm>
                <a:off x="2789" y="2262"/>
                <a:ext cx="90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318" name="Picture 1318"/>
              <p:cNvSpPr>
                <a:spLocks noChangeAspect="1" noChangeArrowheads="1"/>
              </p:cNvSpPr>
              <p:nvPr/>
            </p:nvSpPr>
            <p:spPr bwMode="auto">
              <a:xfrm>
                <a:off x="2785" y="2263"/>
                <a:ext cx="97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319" name="Picture 1319"/>
              <p:cNvSpPr>
                <a:spLocks noChangeAspect="1" noChangeArrowheads="1"/>
              </p:cNvSpPr>
              <p:nvPr/>
            </p:nvSpPr>
            <p:spPr bwMode="auto">
              <a:xfrm>
                <a:off x="2782" y="2265"/>
                <a:ext cx="102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320" name="Picture 1320"/>
              <p:cNvSpPr>
                <a:spLocks noChangeAspect="1" noChangeArrowheads="1"/>
              </p:cNvSpPr>
              <p:nvPr/>
            </p:nvSpPr>
            <p:spPr bwMode="auto">
              <a:xfrm>
                <a:off x="2780" y="2267"/>
                <a:ext cx="108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321" name="Picture 1321"/>
              <p:cNvSpPr>
                <a:spLocks noChangeAspect="1" noChangeArrowheads="1"/>
              </p:cNvSpPr>
              <p:nvPr/>
            </p:nvSpPr>
            <p:spPr bwMode="auto">
              <a:xfrm>
                <a:off x="2777" y="2268"/>
                <a:ext cx="114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322" name="Picture 1322"/>
              <p:cNvSpPr>
                <a:spLocks noChangeAspect="1" noChangeArrowheads="1"/>
              </p:cNvSpPr>
              <p:nvPr/>
            </p:nvSpPr>
            <p:spPr bwMode="auto">
              <a:xfrm>
                <a:off x="2773" y="2270"/>
                <a:ext cx="121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323" name="Picture 1323"/>
              <p:cNvSpPr>
                <a:spLocks noChangeAspect="1" noChangeArrowheads="1"/>
              </p:cNvSpPr>
              <p:nvPr/>
            </p:nvSpPr>
            <p:spPr bwMode="auto">
              <a:xfrm>
                <a:off x="2770" y="2271"/>
                <a:ext cx="126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324" name="Picture 1324"/>
              <p:cNvSpPr>
                <a:spLocks noChangeAspect="1" noChangeArrowheads="1"/>
              </p:cNvSpPr>
              <p:nvPr/>
            </p:nvSpPr>
            <p:spPr bwMode="auto">
              <a:xfrm>
                <a:off x="2768" y="2273"/>
                <a:ext cx="132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325" name="Picture 1325"/>
              <p:cNvSpPr>
                <a:spLocks noChangeAspect="1" noChangeArrowheads="1"/>
              </p:cNvSpPr>
              <p:nvPr/>
            </p:nvSpPr>
            <p:spPr bwMode="auto">
              <a:xfrm>
                <a:off x="2765" y="2274"/>
                <a:ext cx="135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326" name="Picture 1326"/>
              <p:cNvSpPr>
                <a:spLocks noChangeAspect="1" noChangeArrowheads="1"/>
              </p:cNvSpPr>
              <p:nvPr/>
            </p:nvSpPr>
            <p:spPr bwMode="auto">
              <a:xfrm>
                <a:off x="2761" y="2276"/>
                <a:ext cx="139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327" name="Picture 1327"/>
              <p:cNvSpPr>
                <a:spLocks noChangeAspect="1" noChangeArrowheads="1"/>
              </p:cNvSpPr>
              <p:nvPr/>
            </p:nvSpPr>
            <p:spPr bwMode="auto">
              <a:xfrm>
                <a:off x="2758" y="2278"/>
                <a:ext cx="142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328" name="Picture 1328"/>
              <p:cNvSpPr>
                <a:spLocks noChangeAspect="1" noChangeArrowheads="1"/>
              </p:cNvSpPr>
              <p:nvPr/>
            </p:nvSpPr>
            <p:spPr bwMode="auto">
              <a:xfrm>
                <a:off x="2756" y="2279"/>
                <a:ext cx="144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329" name="Picture 1329"/>
              <p:cNvSpPr>
                <a:spLocks noChangeAspect="1" noChangeArrowheads="1"/>
              </p:cNvSpPr>
              <p:nvPr/>
            </p:nvSpPr>
            <p:spPr bwMode="auto">
              <a:xfrm>
                <a:off x="2753" y="2281"/>
                <a:ext cx="147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330" name="Picture 1330"/>
              <p:cNvSpPr>
                <a:spLocks noChangeAspect="1" noChangeArrowheads="1"/>
              </p:cNvSpPr>
              <p:nvPr/>
            </p:nvSpPr>
            <p:spPr bwMode="auto">
              <a:xfrm>
                <a:off x="2749" y="2282"/>
                <a:ext cx="151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331" name="Picture 1331"/>
              <p:cNvSpPr>
                <a:spLocks noChangeAspect="1" noChangeArrowheads="1"/>
              </p:cNvSpPr>
              <p:nvPr/>
            </p:nvSpPr>
            <p:spPr bwMode="auto">
              <a:xfrm>
                <a:off x="2747" y="2284"/>
                <a:ext cx="153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332" name="Picture 1332"/>
              <p:cNvSpPr>
                <a:spLocks noChangeAspect="1" noChangeArrowheads="1"/>
              </p:cNvSpPr>
              <p:nvPr/>
            </p:nvSpPr>
            <p:spPr bwMode="auto">
              <a:xfrm>
                <a:off x="2744" y="2286"/>
                <a:ext cx="156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333" name="Picture 1333"/>
              <p:cNvSpPr>
                <a:spLocks noChangeAspect="1" noChangeArrowheads="1"/>
              </p:cNvSpPr>
              <p:nvPr/>
            </p:nvSpPr>
            <p:spPr bwMode="auto">
              <a:xfrm>
                <a:off x="2741" y="2287"/>
                <a:ext cx="159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334" name="Picture 1334"/>
              <p:cNvSpPr>
                <a:spLocks noChangeAspect="1" noChangeArrowheads="1"/>
              </p:cNvSpPr>
              <p:nvPr/>
            </p:nvSpPr>
            <p:spPr bwMode="auto">
              <a:xfrm>
                <a:off x="2737" y="2289"/>
                <a:ext cx="163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335" name="Picture 1335"/>
              <p:cNvSpPr>
                <a:spLocks noChangeAspect="1" noChangeArrowheads="1"/>
              </p:cNvSpPr>
              <p:nvPr/>
            </p:nvSpPr>
            <p:spPr bwMode="auto">
              <a:xfrm>
                <a:off x="2736" y="2290"/>
                <a:ext cx="164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336" name="Picture 1336"/>
              <p:cNvSpPr>
                <a:spLocks noChangeAspect="1" noChangeArrowheads="1"/>
              </p:cNvSpPr>
              <p:nvPr/>
            </p:nvSpPr>
            <p:spPr bwMode="auto">
              <a:xfrm>
                <a:off x="2732" y="2292"/>
                <a:ext cx="168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337" name="Picture 1337"/>
              <p:cNvSpPr>
                <a:spLocks noChangeAspect="1" noChangeArrowheads="1"/>
              </p:cNvSpPr>
              <p:nvPr/>
            </p:nvSpPr>
            <p:spPr bwMode="auto">
              <a:xfrm>
                <a:off x="2729" y="2293"/>
                <a:ext cx="171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338" name="Picture 1338"/>
              <p:cNvSpPr>
                <a:spLocks noChangeAspect="1" noChangeArrowheads="1"/>
              </p:cNvSpPr>
              <p:nvPr/>
            </p:nvSpPr>
            <p:spPr bwMode="auto">
              <a:xfrm>
                <a:off x="2725" y="2295"/>
                <a:ext cx="175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339" name="Picture 1339"/>
              <p:cNvSpPr>
                <a:spLocks noChangeAspect="1" noChangeArrowheads="1"/>
              </p:cNvSpPr>
              <p:nvPr/>
            </p:nvSpPr>
            <p:spPr bwMode="auto">
              <a:xfrm>
                <a:off x="2724" y="2297"/>
                <a:ext cx="176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340" name="Picture 1340"/>
              <p:cNvSpPr>
                <a:spLocks noChangeAspect="1" noChangeArrowheads="1"/>
              </p:cNvSpPr>
              <p:nvPr/>
            </p:nvSpPr>
            <p:spPr bwMode="auto">
              <a:xfrm>
                <a:off x="2720" y="2298"/>
                <a:ext cx="180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341" name="Picture 1341"/>
              <p:cNvSpPr>
                <a:spLocks noChangeAspect="1" noChangeArrowheads="1"/>
              </p:cNvSpPr>
              <p:nvPr/>
            </p:nvSpPr>
            <p:spPr bwMode="auto">
              <a:xfrm>
                <a:off x="2717" y="2300"/>
                <a:ext cx="183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342" name="Picture 1342"/>
              <p:cNvSpPr>
                <a:spLocks noChangeAspect="1" noChangeArrowheads="1"/>
              </p:cNvSpPr>
              <p:nvPr/>
            </p:nvSpPr>
            <p:spPr bwMode="auto">
              <a:xfrm>
                <a:off x="2715" y="2301"/>
                <a:ext cx="185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343" name="Picture 1343"/>
              <p:cNvSpPr>
                <a:spLocks noChangeAspect="1" noChangeArrowheads="1"/>
              </p:cNvSpPr>
              <p:nvPr/>
            </p:nvSpPr>
            <p:spPr bwMode="auto">
              <a:xfrm>
                <a:off x="2712" y="2303"/>
                <a:ext cx="188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344" name="Picture 1344"/>
              <p:cNvSpPr>
                <a:spLocks noChangeAspect="1" noChangeArrowheads="1"/>
              </p:cNvSpPr>
              <p:nvPr/>
            </p:nvSpPr>
            <p:spPr bwMode="auto">
              <a:xfrm>
                <a:off x="2708" y="2304"/>
                <a:ext cx="192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345" name="Picture 1345"/>
              <p:cNvSpPr>
                <a:spLocks noChangeAspect="1" noChangeArrowheads="1"/>
              </p:cNvSpPr>
              <p:nvPr/>
            </p:nvSpPr>
            <p:spPr bwMode="auto">
              <a:xfrm>
                <a:off x="2705" y="2306"/>
                <a:ext cx="195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346" name="Picture 1346"/>
              <p:cNvSpPr>
                <a:spLocks noChangeAspect="1" noChangeArrowheads="1"/>
              </p:cNvSpPr>
              <p:nvPr/>
            </p:nvSpPr>
            <p:spPr bwMode="auto">
              <a:xfrm>
                <a:off x="2703" y="2308"/>
                <a:ext cx="197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347" name="Picture 1347"/>
              <p:cNvSpPr>
                <a:spLocks noChangeAspect="1" noChangeArrowheads="1"/>
              </p:cNvSpPr>
              <p:nvPr/>
            </p:nvSpPr>
            <p:spPr bwMode="auto">
              <a:xfrm>
                <a:off x="2700" y="2309"/>
                <a:ext cx="200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348" name="Picture 1348"/>
              <p:cNvSpPr>
                <a:spLocks noChangeAspect="1" noChangeArrowheads="1"/>
              </p:cNvSpPr>
              <p:nvPr/>
            </p:nvSpPr>
            <p:spPr bwMode="auto">
              <a:xfrm>
                <a:off x="2696" y="2311"/>
                <a:ext cx="204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349" name="Picture 1349"/>
              <p:cNvSpPr>
                <a:spLocks noChangeAspect="1" noChangeArrowheads="1"/>
              </p:cNvSpPr>
              <p:nvPr/>
            </p:nvSpPr>
            <p:spPr bwMode="auto">
              <a:xfrm>
                <a:off x="2693" y="2312"/>
                <a:ext cx="207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350" name="Picture 1350"/>
              <p:cNvSpPr>
                <a:spLocks noChangeAspect="1" noChangeArrowheads="1"/>
              </p:cNvSpPr>
              <p:nvPr/>
            </p:nvSpPr>
            <p:spPr bwMode="auto">
              <a:xfrm>
                <a:off x="2691" y="2314"/>
                <a:ext cx="209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351" name="Picture 1351"/>
              <p:cNvSpPr>
                <a:spLocks noChangeAspect="1" noChangeArrowheads="1"/>
              </p:cNvSpPr>
              <p:nvPr/>
            </p:nvSpPr>
            <p:spPr bwMode="auto">
              <a:xfrm>
                <a:off x="2688" y="2315"/>
                <a:ext cx="212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352" name="Picture 1352"/>
              <p:cNvSpPr>
                <a:spLocks noChangeAspect="1" noChangeArrowheads="1"/>
              </p:cNvSpPr>
              <p:nvPr/>
            </p:nvSpPr>
            <p:spPr bwMode="auto">
              <a:xfrm>
                <a:off x="2684" y="2317"/>
                <a:ext cx="216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353" name="Picture 1353"/>
              <p:cNvSpPr>
                <a:spLocks noChangeAspect="1" noChangeArrowheads="1"/>
              </p:cNvSpPr>
              <p:nvPr/>
            </p:nvSpPr>
            <p:spPr bwMode="auto">
              <a:xfrm>
                <a:off x="2681" y="2319"/>
                <a:ext cx="219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354" name="Picture 1354"/>
              <p:cNvSpPr>
                <a:spLocks noChangeAspect="1" noChangeArrowheads="1"/>
              </p:cNvSpPr>
              <p:nvPr/>
            </p:nvSpPr>
            <p:spPr bwMode="auto">
              <a:xfrm>
                <a:off x="2679" y="2320"/>
                <a:ext cx="221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355" name="Picture 1355"/>
              <p:cNvSpPr>
                <a:spLocks noChangeAspect="1" noChangeArrowheads="1"/>
              </p:cNvSpPr>
              <p:nvPr/>
            </p:nvSpPr>
            <p:spPr bwMode="auto">
              <a:xfrm>
                <a:off x="2676" y="2322"/>
                <a:ext cx="224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356" name="Picture 1356"/>
              <p:cNvSpPr>
                <a:spLocks noChangeAspect="1" noChangeArrowheads="1"/>
              </p:cNvSpPr>
              <p:nvPr/>
            </p:nvSpPr>
            <p:spPr bwMode="auto">
              <a:xfrm>
                <a:off x="2672" y="2323"/>
                <a:ext cx="228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357" name="Picture 1357"/>
              <p:cNvSpPr>
                <a:spLocks noChangeAspect="1" noChangeArrowheads="1"/>
              </p:cNvSpPr>
              <p:nvPr/>
            </p:nvSpPr>
            <p:spPr bwMode="auto">
              <a:xfrm>
                <a:off x="2671" y="2325"/>
                <a:ext cx="229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358" name="Picture 1358"/>
              <p:cNvSpPr>
                <a:spLocks noChangeAspect="1" noChangeArrowheads="1"/>
              </p:cNvSpPr>
              <p:nvPr/>
            </p:nvSpPr>
            <p:spPr bwMode="auto">
              <a:xfrm>
                <a:off x="2667" y="2327"/>
                <a:ext cx="233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359" name="Picture 1359"/>
              <p:cNvSpPr>
                <a:spLocks noChangeAspect="1" noChangeArrowheads="1"/>
              </p:cNvSpPr>
              <p:nvPr/>
            </p:nvSpPr>
            <p:spPr bwMode="auto">
              <a:xfrm>
                <a:off x="2664" y="2328"/>
                <a:ext cx="236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360" name="Picture 1360"/>
              <p:cNvSpPr>
                <a:spLocks noChangeAspect="1" noChangeArrowheads="1"/>
              </p:cNvSpPr>
              <p:nvPr/>
            </p:nvSpPr>
            <p:spPr bwMode="auto">
              <a:xfrm>
                <a:off x="2660" y="2330"/>
                <a:ext cx="240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361" name="Picture 1361"/>
              <p:cNvSpPr>
                <a:spLocks noChangeAspect="1" noChangeArrowheads="1"/>
              </p:cNvSpPr>
              <p:nvPr/>
            </p:nvSpPr>
            <p:spPr bwMode="auto">
              <a:xfrm>
                <a:off x="2659" y="2331"/>
                <a:ext cx="241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362" name="Picture 1362"/>
              <p:cNvSpPr>
                <a:spLocks noChangeAspect="1" noChangeArrowheads="1"/>
              </p:cNvSpPr>
              <p:nvPr/>
            </p:nvSpPr>
            <p:spPr bwMode="auto">
              <a:xfrm>
                <a:off x="2655" y="2333"/>
                <a:ext cx="245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363" name="Picture 1363"/>
              <p:cNvSpPr>
                <a:spLocks noChangeAspect="1" noChangeArrowheads="1"/>
              </p:cNvSpPr>
              <p:nvPr/>
            </p:nvSpPr>
            <p:spPr bwMode="auto">
              <a:xfrm>
                <a:off x="2652" y="2334"/>
                <a:ext cx="248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364" name="Picture 1364"/>
              <p:cNvSpPr>
                <a:spLocks noChangeAspect="1" noChangeArrowheads="1"/>
              </p:cNvSpPr>
              <p:nvPr/>
            </p:nvSpPr>
            <p:spPr bwMode="auto">
              <a:xfrm>
                <a:off x="2648" y="2336"/>
                <a:ext cx="252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365" name="Picture 1365"/>
              <p:cNvSpPr>
                <a:spLocks noChangeAspect="1" noChangeArrowheads="1"/>
              </p:cNvSpPr>
              <p:nvPr/>
            </p:nvSpPr>
            <p:spPr bwMode="auto">
              <a:xfrm>
                <a:off x="2647" y="2338"/>
                <a:ext cx="253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366" name="Picture 1366"/>
              <p:cNvSpPr>
                <a:spLocks noChangeAspect="1" noChangeArrowheads="1"/>
              </p:cNvSpPr>
              <p:nvPr/>
            </p:nvSpPr>
            <p:spPr bwMode="auto">
              <a:xfrm>
                <a:off x="2643" y="2339"/>
                <a:ext cx="257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367" name="Picture 1367"/>
              <p:cNvSpPr>
                <a:spLocks noChangeAspect="1" noChangeArrowheads="1"/>
              </p:cNvSpPr>
              <p:nvPr/>
            </p:nvSpPr>
            <p:spPr bwMode="auto">
              <a:xfrm>
                <a:off x="2640" y="2341"/>
                <a:ext cx="260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pic>
            <p:nvPicPr>
              <p:cNvPr id="1368" name="Picture 1368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2636" y="2342"/>
                <a:ext cx="264" cy="13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369" name="Picture 1369"/>
              <p:cNvSpPr>
                <a:spLocks noChangeAspect="1" noChangeArrowheads="1"/>
              </p:cNvSpPr>
              <p:nvPr/>
            </p:nvSpPr>
            <p:spPr bwMode="auto">
              <a:xfrm>
                <a:off x="2898" y="2273"/>
                <a:ext cx="2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370" name="Picture 1370"/>
              <p:cNvSpPr>
                <a:spLocks noChangeAspect="1" noChangeArrowheads="1"/>
              </p:cNvSpPr>
              <p:nvPr/>
            </p:nvSpPr>
            <p:spPr bwMode="auto">
              <a:xfrm>
                <a:off x="2898" y="2274"/>
                <a:ext cx="5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371" name="Picture 1371"/>
              <p:cNvSpPr>
                <a:spLocks noChangeAspect="1" noChangeArrowheads="1"/>
              </p:cNvSpPr>
              <p:nvPr/>
            </p:nvSpPr>
            <p:spPr bwMode="auto">
              <a:xfrm>
                <a:off x="2898" y="2276"/>
                <a:ext cx="7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372" name="Picture 1372"/>
              <p:cNvSpPr>
                <a:spLocks noChangeAspect="1" noChangeArrowheads="1"/>
              </p:cNvSpPr>
              <p:nvPr/>
            </p:nvSpPr>
            <p:spPr bwMode="auto">
              <a:xfrm>
                <a:off x="2898" y="2278"/>
                <a:ext cx="10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373" name="Picture 1373"/>
              <p:cNvSpPr>
                <a:spLocks noChangeAspect="1" noChangeArrowheads="1"/>
              </p:cNvSpPr>
              <p:nvPr/>
            </p:nvSpPr>
            <p:spPr bwMode="auto">
              <a:xfrm>
                <a:off x="2898" y="2279"/>
                <a:ext cx="14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374" name="Picture 1374"/>
              <p:cNvSpPr>
                <a:spLocks noChangeAspect="1" noChangeArrowheads="1"/>
              </p:cNvSpPr>
              <p:nvPr/>
            </p:nvSpPr>
            <p:spPr bwMode="auto">
              <a:xfrm>
                <a:off x="2898" y="2281"/>
                <a:ext cx="17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375" name="Picture 1375"/>
              <p:cNvSpPr>
                <a:spLocks noChangeAspect="1" noChangeArrowheads="1"/>
              </p:cNvSpPr>
              <p:nvPr/>
            </p:nvSpPr>
            <p:spPr bwMode="auto">
              <a:xfrm>
                <a:off x="2898" y="2282"/>
                <a:ext cx="19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376" name="Picture 1376"/>
              <p:cNvSpPr>
                <a:spLocks noChangeAspect="1" noChangeArrowheads="1"/>
              </p:cNvSpPr>
              <p:nvPr/>
            </p:nvSpPr>
            <p:spPr bwMode="auto">
              <a:xfrm>
                <a:off x="2898" y="2284"/>
                <a:ext cx="22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377" name="Picture 1377"/>
              <p:cNvSpPr>
                <a:spLocks noChangeAspect="1" noChangeArrowheads="1"/>
              </p:cNvSpPr>
              <p:nvPr/>
            </p:nvSpPr>
            <p:spPr bwMode="auto">
              <a:xfrm>
                <a:off x="2898" y="2286"/>
                <a:ext cx="26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378" name="Picture 1378"/>
              <p:cNvSpPr>
                <a:spLocks noChangeAspect="1" noChangeArrowheads="1"/>
              </p:cNvSpPr>
              <p:nvPr/>
            </p:nvSpPr>
            <p:spPr bwMode="auto">
              <a:xfrm>
                <a:off x="2898" y="2287"/>
                <a:ext cx="27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379" name="Picture 1379"/>
              <p:cNvSpPr>
                <a:spLocks noChangeAspect="1" noChangeArrowheads="1"/>
              </p:cNvSpPr>
              <p:nvPr/>
            </p:nvSpPr>
            <p:spPr bwMode="auto">
              <a:xfrm>
                <a:off x="2898" y="2289"/>
                <a:ext cx="31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380" name="Picture 1380"/>
              <p:cNvSpPr>
                <a:spLocks noChangeAspect="1" noChangeArrowheads="1"/>
              </p:cNvSpPr>
              <p:nvPr/>
            </p:nvSpPr>
            <p:spPr bwMode="auto">
              <a:xfrm>
                <a:off x="2898" y="2290"/>
                <a:ext cx="34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381" name="Picture 1381"/>
              <p:cNvSpPr>
                <a:spLocks noChangeAspect="1" noChangeArrowheads="1"/>
              </p:cNvSpPr>
              <p:nvPr/>
            </p:nvSpPr>
            <p:spPr bwMode="auto">
              <a:xfrm>
                <a:off x="2898" y="2292"/>
                <a:ext cx="37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382" name="Picture 1382"/>
              <p:cNvSpPr>
                <a:spLocks noChangeAspect="1" noChangeArrowheads="1"/>
              </p:cNvSpPr>
              <p:nvPr/>
            </p:nvSpPr>
            <p:spPr bwMode="auto">
              <a:xfrm>
                <a:off x="2898" y="2293"/>
                <a:ext cx="39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383" name="Picture 1383"/>
              <p:cNvSpPr>
                <a:spLocks noChangeAspect="1" noChangeArrowheads="1"/>
              </p:cNvSpPr>
              <p:nvPr/>
            </p:nvSpPr>
            <p:spPr bwMode="auto">
              <a:xfrm>
                <a:off x="2898" y="2295"/>
                <a:ext cx="43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384" name="Picture 1384"/>
              <p:cNvSpPr>
                <a:spLocks noChangeAspect="1" noChangeArrowheads="1"/>
              </p:cNvSpPr>
              <p:nvPr/>
            </p:nvSpPr>
            <p:spPr bwMode="auto">
              <a:xfrm>
                <a:off x="2898" y="2297"/>
                <a:ext cx="46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385" name="Picture 1385"/>
              <p:cNvSpPr>
                <a:spLocks noChangeAspect="1" noChangeArrowheads="1"/>
              </p:cNvSpPr>
              <p:nvPr/>
            </p:nvSpPr>
            <p:spPr bwMode="auto">
              <a:xfrm>
                <a:off x="2898" y="2298"/>
                <a:ext cx="48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386" name="Picture 1386"/>
              <p:cNvSpPr>
                <a:spLocks noChangeAspect="1" noChangeArrowheads="1"/>
              </p:cNvSpPr>
              <p:nvPr/>
            </p:nvSpPr>
            <p:spPr bwMode="auto">
              <a:xfrm>
                <a:off x="2898" y="2300"/>
                <a:ext cx="51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387" name="Picture 1387"/>
              <p:cNvSpPr>
                <a:spLocks noChangeAspect="1" noChangeArrowheads="1"/>
              </p:cNvSpPr>
              <p:nvPr/>
            </p:nvSpPr>
            <p:spPr bwMode="auto">
              <a:xfrm>
                <a:off x="2898" y="2301"/>
                <a:ext cx="55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388" name="Picture 1388"/>
              <p:cNvSpPr>
                <a:spLocks noChangeAspect="1" noChangeArrowheads="1"/>
              </p:cNvSpPr>
              <p:nvPr/>
            </p:nvSpPr>
            <p:spPr bwMode="auto">
              <a:xfrm>
                <a:off x="2898" y="2303"/>
                <a:ext cx="58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389" name="Picture 1389"/>
              <p:cNvSpPr>
                <a:spLocks noChangeAspect="1" noChangeArrowheads="1"/>
              </p:cNvSpPr>
              <p:nvPr/>
            </p:nvSpPr>
            <p:spPr bwMode="auto">
              <a:xfrm>
                <a:off x="2898" y="2304"/>
                <a:ext cx="60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390" name="Picture 1390"/>
              <p:cNvSpPr>
                <a:spLocks noChangeAspect="1" noChangeArrowheads="1"/>
              </p:cNvSpPr>
              <p:nvPr/>
            </p:nvSpPr>
            <p:spPr bwMode="auto">
              <a:xfrm>
                <a:off x="2898" y="2306"/>
                <a:ext cx="63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391" name="Picture 1391"/>
              <p:cNvSpPr>
                <a:spLocks noChangeAspect="1" noChangeArrowheads="1"/>
              </p:cNvSpPr>
              <p:nvPr/>
            </p:nvSpPr>
            <p:spPr bwMode="auto">
              <a:xfrm>
                <a:off x="2898" y="2308"/>
                <a:ext cx="67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392" name="Picture 1392"/>
              <p:cNvSpPr>
                <a:spLocks noChangeAspect="1" noChangeArrowheads="1"/>
              </p:cNvSpPr>
              <p:nvPr/>
            </p:nvSpPr>
            <p:spPr bwMode="auto">
              <a:xfrm>
                <a:off x="2898" y="2309"/>
                <a:ext cx="68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393" name="Picture 1393"/>
              <p:cNvSpPr>
                <a:spLocks noChangeAspect="1" noChangeArrowheads="1"/>
              </p:cNvSpPr>
              <p:nvPr/>
            </p:nvSpPr>
            <p:spPr bwMode="auto">
              <a:xfrm>
                <a:off x="2898" y="2311"/>
                <a:ext cx="72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394" name="Picture 1394"/>
              <p:cNvSpPr>
                <a:spLocks noChangeAspect="1" noChangeArrowheads="1"/>
              </p:cNvSpPr>
              <p:nvPr/>
            </p:nvSpPr>
            <p:spPr bwMode="auto">
              <a:xfrm>
                <a:off x="2898" y="2312"/>
                <a:ext cx="75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395" name="Picture 1395"/>
              <p:cNvSpPr>
                <a:spLocks noChangeAspect="1" noChangeArrowheads="1"/>
              </p:cNvSpPr>
              <p:nvPr/>
            </p:nvSpPr>
            <p:spPr bwMode="auto">
              <a:xfrm>
                <a:off x="2898" y="2314"/>
                <a:ext cx="78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396" name="Picture 1396"/>
              <p:cNvSpPr>
                <a:spLocks noChangeAspect="1" noChangeArrowheads="1"/>
              </p:cNvSpPr>
              <p:nvPr/>
            </p:nvSpPr>
            <p:spPr bwMode="auto">
              <a:xfrm>
                <a:off x="2898" y="2315"/>
                <a:ext cx="80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397" name="Picture 1397"/>
              <p:cNvSpPr>
                <a:spLocks noChangeAspect="1" noChangeArrowheads="1"/>
              </p:cNvSpPr>
              <p:nvPr/>
            </p:nvSpPr>
            <p:spPr bwMode="auto">
              <a:xfrm>
                <a:off x="2898" y="2317"/>
                <a:ext cx="84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398" name="Picture 1398"/>
              <p:cNvSpPr>
                <a:spLocks noChangeAspect="1" noChangeArrowheads="1"/>
              </p:cNvSpPr>
              <p:nvPr/>
            </p:nvSpPr>
            <p:spPr bwMode="auto">
              <a:xfrm>
                <a:off x="2898" y="2319"/>
                <a:ext cx="87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399" name="Picture 1399"/>
              <p:cNvSpPr>
                <a:spLocks noChangeAspect="1" noChangeArrowheads="1"/>
              </p:cNvSpPr>
              <p:nvPr/>
            </p:nvSpPr>
            <p:spPr bwMode="auto">
              <a:xfrm>
                <a:off x="2898" y="2320"/>
                <a:ext cx="89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400" name="Picture 1400"/>
              <p:cNvSpPr>
                <a:spLocks noChangeAspect="1" noChangeArrowheads="1"/>
              </p:cNvSpPr>
              <p:nvPr/>
            </p:nvSpPr>
            <p:spPr bwMode="auto">
              <a:xfrm>
                <a:off x="2898" y="2322"/>
                <a:ext cx="92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401" name="Picture 1401"/>
              <p:cNvSpPr>
                <a:spLocks noChangeAspect="1" noChangeArrowheads="1"/>
              </p:cNvSpPr>
              <p:nvPr/>
            </p:nvSpPr>
            <p:spPr bwMode="auto">
              <a:xfrm>
                <a:off x="2898" y="2323"/>
                <a:ext cx="96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402" name="Picture 1402"/>
              <p:cNvSpPr>
                <a:spLocks noChangeAspect="1" noChangeArrowheads="1"/>
              </p:cNvSpPr>
              <p:nvPr/>
            </p:nvSpPr>
            <p:spPr bwMode="auto">
              <a:xfrm>
                <a:off x="2898" y="2325"/>
                <a:ext cx="99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403" name="Picture 1403"/>
              <p:cNvSpPr>
                <a:spLocks noChangeAspect="1" noChangeArrowheads="1"/>
              </p:cNvSpPr>
              <p:nvPr/>
            </p:nvSpPr>
            <p:spPr bwMode="auto">
              <a:xfrm>
                <a:off x="2898" y="2327"/>
                <a:ext cx="101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404" name="Picture 1404"/>
              <p:cNvSpPr>
                <a:spLocks noChangeAspect="1" noChangeArrowheads="1"/>
              </p:cNvSpPr>
              <p:nvPr/>
            </p:nvSpPr>
            <p:spPr bwMode="auto">
              <a:xfrm>
                <a:off x="2898" y="2328"/>
                <a:ext cx="104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405" name="Picture 1405"/>
              <p:cNvSpPr>
                <a:spLocks noChangeAspect="1" noChangeArrowheads="1"/>
              </p:cNvSpPr>
              <p:nvPr/>
            </p:nvSpPr>
            <p:spPr bwMode="auto">
              <a:xfrm>
                <a:off x="2898" y="2330"/>
                <a:ext cx="108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406" name="Picture 1406"/>
              <p:cNvSpPr>
                <a:spLocks noChangeAspect="1" noChangeArrowheads="1"/>
              </p:cNvSpPr>
              <p:nvPr/>
            </p:nvSpPr>
            <p:spPr bwMode="auto">
              <a:xfrm>
                <a:off x="2898" y="2331"/>
                <a:ext cx="109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407" name="Picture 1407"/>
              <p:cNvSpPr>
                <a:spLocks noChangeAspect="1" noChangeArrowheads="1"/>
              </p:cNvSpPr>
              <p:nvPr/>
            </p:nvSpPr>
            <p:spPr bwMode="auto">
              <a:xfrm>
                <a:off x="2898" y="2333"/>
                <a:ext cx="113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408" name="Picture 1408"/>
              <p:cNvSpPr>
                <a:spLocks noChangeAspect="1" noChangeArrowheads="1"/>
              </p:cNvSpPr>
              <p:nvPr/>
            </p:nvSpPr>
            <p:spPr bwMode="auto">
              <a:xfrm>
                <a:off x="2898" y="2334"/>
                <a:ext cx="116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409" name="Picture 1409"/>
              <p:cNvSpPr>
                <a:spLocks noChangeAspect="1" noChangeArrowheads="1"/>
              </p:cNvSpPr>
              <p:nvPr/>
            </p:nvSpPr>
            <p:spPr bwMode="auto">
              <a:xfrm>
                <a:off x="2898" y="2336"/>
                <a:ext cx="119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410" name="Picture 1410"/>
              <p:cNvSpPr>
                <a:spLocks noChangeAspect="1" noChangeArrowheads="1"/>
              </p:cNvSpPr>
              <p:nvPr/>
            </p:nvSpPr>
            <p:spPr bwMode="auto">
              <a:xfrm>
                <a:off x="2898" y="2338"/>
                <a:ext cx="121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411" name="Picture 1411"/>
              <p:cNvSpPr>
                <a:spLocks noChangeAspect="1" noChangeArrowheads="1"/>
              </p:cNvSpPr>
              <p:nvPr/>
            </p:nvSpPr>
            <p:spPr bwMode="auto">
              <a:xfrm>
                <a:off x="2898" y="2339"/>
                <a:ext cx="125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412" name="Picture 1412"/>
              <p:cNvSpPr>
                <a:spLocks noChangeAspect="1" noChangeArrowheads="1"/>
              </p:cNvSpPr>
              <p:nvPr/>
            </p:nvSpPr>
            <p:spPr bwMode="auto">
              <a:xfrm>
                <a:off x="2898" y="2341"/>
                <a:ext cx="128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pic>
            <p:nvPicPr>
              <p:cNvPr id="1413" name="Picture 1413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2898" y="2342"/>
                <a:ext cx="131" cy="13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414" name="Picture 1414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2636" y="2478"/>
                <a:ext cx="264" cy="7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415" name="Picture 1415"/>
              <p:cNvSpPr>
                <a:spLocks noChangeAspect="1" noChangeArrowheads="1"/>
              </p:cNvSpPr>
              <p:nvPr/>
            </p:nvSpPr>
            <p:spPr bwMode="auto">
              <a:xfrm>
                <a:off x="2638" y="2554"/>
                <a:ext cx="262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416" name="Picture 1416"/>
              <p:cNvSpPr>
                <a:spLocks noChangeAspect="1" noChangeArrowheads="1"/>
              </p:cNvSpPr>
              <p:nvPr/>
            </p:nvSpPr>
            <p:spPr bwMode="auto">
              <a:xfrm>
                <a:off x="2642" y="2555"/>
                <a:ext cx="258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417" name="Picture 1417"/>
              <p:cNvSpPr>
                <a:spLocks noChangeAspect="1" noChangeArrowheads="1"/>
              </p:cNvSpPr>
              <p:nvPr/>
            </p:nvSpPr>
            <p:spPr bwMode="auto">
              <a:xfrm>
                <a:off x="2645" y="2557"/>
                <a:ext cx="255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418" name="Picture 1418"/>
              <p:cNvSpPr>
                <a:spLocks noChangeAspect="1" noChangeArrowheads="1"/>
              </p:cNvSpPr>
              <p:nvPr/>
            </p:nvSpPr>
            <p:spPr bwMode="auto">
              <a:xfrm>
                <a:off x="2647" y="2558"/>
                <a:ext cx="253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419" name="Picture 1419"/>
              <p:cNvSpPr>
                <a:spLocks noChangeAspect="1" noChangeArrowheads="1"/>
              </p:cNvSpPr>
              <p:nvPr/>
            </p:nvSpPr>
            <p:spPr bwMode="auto">
              <a:xfrm>
                <a:off x="2650" y="2560"/>
                <a:ext cx="250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420" name="Picture 1420"/>
              <p:cNvSpPr>
                <a:spLocks noChangeAspect="1" noChangeArrowheads="1"/>
              </p:cNvSpPr>
              <p:nvPr/>
            </p:nvSpPr>
            <p:spPr bwMode="auto">
              <a:xfrm>
                <a:off x="2654" y="2562"/>
                <a:ext cx="246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421" name="Picture 1421"/>
              <p:cNvSpPr>
                <a:spLocks noChangeAspect="1" noChangeArrowheads="1"/>
              </p:cNvSpPr>
              <p:nvPr/>
            </p:nvSpPr>
            <p:spPr bwMode="auto">
              <a:xfrm>
                <a:off x="2657" y="2563"/>
                <a:ext cx="243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422" name="Picture 1422"/>
              <p:cNvSpPr>
                <a:spLocks noChangeAspect="1" noChangeArrowheads="1"/>
              </p:cNvSpPr>
              <p:nvPr/>
            </p:nvSpPr>
            <p:spPr bwMode="auto">
              <a:xfrm>
                <a:off x="2659" y="2565"/>
                <a:ext cx="241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423" name="Picture 1423"/>
              <p:cNvSpPr>
                <a:spLocks noChangeAspect="1" noChangeArrowheads="1"/>
              </p:cNvSpPr>
              <p:nvPr/>
            </p:nvSpPr>
            <p:spPr bwMode="auto">
              <a:xfrm>
                <a:off x="2662" y="2566"/>
                <a:ext cx="238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424" name="Picture 1424"/>
              <p:cNvSpPr>
                <a:spLocks noChangeAspect="1" noChangeArrowheads="1"/>
              </p:cNvSpPr>
              <p:nvPr/>
            </p:nvSpPr>
            <p:spPr bwMode="auto">
              <a:xfrm>
                <a:off x="2665" y="2568"/>
                <a:ext cx="235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425" name="Picture 1425"/>
              <p:cNvSpPr>
                <a:spLocks noChangeAspect="1" noChangeArrowheads="1"/>
              </p:cNvSpPr>
              <p:nvPr/>
            </p:nvSpPr>
            <p:spPr bwMode="auto">
              <a:xfrm>
                <a:off x="2669" y="2569"/>
                <a:ext cx="231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426" name="Picture 1426"/>
              <p:cNvSpPr>
                <a:spLocks noChangeAspect="1" noChangeArrowheads="1"/>
              </p:cNvSpPr>
              <p:nvPr/>
            </p:nvSpPr>
            <p:spPr bwMode="auto">
              <a:xfrm>
                <a:off x="2671" y="2571"/>
                <a:ext cx="229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427" name="Picture 1427"/>
              <p:cNvSpPr>
                <a:spLocks noChangeAspect="1" noChangeArrowheads="1"/>
              </p:cNvSpPr>
              <p:nvPr/>
            </p:nvSpPr>
            <p:spPr bwMode="auto">
              <a:xfrm>
                <a:off x="2674" y="2573"/>
                <a:ext cx="226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428" name="Picture 1428"/>
              <p:cNvSpPr>
                <a:spLocks noChangeAspect="1" noChangeArrowheads="1"/>
              </p:cNvSpPr>
              <p:nvPr/>
            </p:nvSpPr>
            <p:spPr bwMode="auto">
              <a:xfrm>
                <a:off x="2677" y="2574"/>
                <a:ext cx="223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429" name="Picture 1429"/>
              <p:cNvSpPr>
                <a:spLocks noChangeAspect="1" noChangeArrowheads="1"/>
              </p:cNvSpPr>
              <p:nvPr/>
            </p:nvSpPr>
            <p:spPr bwMode="auto">
              <a:xfrm>
                <a:off x="2679" y="2576"/>
                <a:ext cx="221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430" name="Picture 1430"/>
              <p:cNvSpPr>
                <a:spLocks noChangeAspect="1" noChangeArrowheads="1"/>
              </p:cNvSpPr>
              <p:nvPr/>
            </p:nvSpPr>
            <p:spPr bwMode="auto">
              <a:xfrm>
                <a:off x="2683" y="2577"/>
                <a:ext cx="217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431" name="Picture 1431"/>
              <p:cNvSpPr>
                <a:spLocks noChangeAspect="1" noChangeArrowheads="1"/>
              </p:cNvSpPr>
              <p:nvPr/>
            </p:nvSpPr>
            <p:spPr bwMode="auto">
              <a:xfrm>
                <a:off x="2686" y="2579"/>
                <a:ext cx="214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432" name="Picture 1432"/>
              <p:cNvSpPr>
                <a:spLocks noChangeAspect="1" noChangeArrowheads="1"/>
              </p:cNvSpPr>
              <p:nvPr/>
            </p:nvSpPr>
            <p:spPr bwMode="auto">
              <a:xfrm>
                <a:off x="2689" y="2581"/>
                <a:ext cx="211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433" name="Picture 1433"/>
              <p:cNvSpPr>
                <a:spLocks noChangeAspect="1" noChangeArrowheads="1"/>
              </p:cNvSpPr>
              <p:nvPr/>
            </p:nvSpPr>
            <p:spPr bwMode="auto">
              <a:xfrm>
                <a:off x="2691" y="2582"/>
                <a:ext cx="209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434" name="Picture 1434"/>
              <p:cNvSpPr>
                <a:spLocks noChangeAspect="1" noChangeArrowheads="1"/>
              </p:cNvSpPr>
              <p:nvPr/>
            </p:nvSpPr>
            <p:spPr bwMode="auto">
              <a:xfrm>
                <a:off x="2695" y="2584"/>
                <a:ext cx="205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435" name="Picture 1435"/>
              <p:cNvSpPr>
                <a:spLocks noChangeAspect="1" noChangeArrowheads="1"/>
              </p:cNvSpPr>
              <p:nvPr/>
            </p:nvSpPr>
            <p:spPr bwMode="auto">
              <a:xfrm>
                <a:off x="2698" y="2585"/>
                <a:ext cx="202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436" name="Picture 1436"/>
              <p:cNvSpPr>
                <a:spLocks noChangeAspect="1" noChangeArrowheads="1"/>
              </p:cNvSpPr>
              <p:nvPr/>
            </p:nvSpPr>
            <p:spPr bwMode="auto">
              <a:xfrm>
                <a:off x="2701" y="2587"/>
                <a:ext cx="199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437" name="Picture 1437"/>
              <p:cNvSpPr>
                <a:spLocks noChangeAspect="1" noChangeArrowheads="1"/>
              </p:cNvSpPr>
              <p:nvPr/>
            </p:nvSpPr>
            <p:spPr bwMode="auto">
              <a:xfrm>
                <a:off x="2703" y="2588"/>
                <a:ext cx="197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438" name="Picture 1438"/>
              <p:cNvSpPr>
                <a:spLocks noChangeAspect="1" noChangeArrowheads="1"/>
              </p:cNvSpPr>
              <p:nvPr/>
            </p:nvSpPr>
            <p:spPr bwMode="auto">
              <a:xfrm>
                <a:off x="2706" y="2590"/>
                <a:ext cx="194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439" name="Picture 1439"/>
              <p:cNvSpPr>
                <a:spLocks noChangeAspect="1" noChangeArrowheads="1"/>
              </p:cNvSpPr>
              <p:nvPr/>
            </p:nvSpPr>
            <p:spPr bwMode="auto">
              <a:xfrm>
                <a:off x="2710" y="2592"/>
                <a:ext cx="190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440" name="Picture 1440"/>
              <p:cNvSpPr>
                <a:spLocks noChangeAspect="1" noChangeArrowheads="1"/>
              </p:cNvSpPr>
              <p:nvPr/>
            </p:nvSpPr>
            <p:spPr bwMode="auto">
              <a:xfrm>
                <a:off x="2713" y="2593"/>
                <a:ext cx="187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441" name="Picture 1441"/>
              <p:cNvSpPr>
                <a:spLocks noChangeAspect="1" noChangeArrowheads="1"/>
              </p:cNvSpPr>
              <p:nvPr/>
            </p:nvSpPr>
            <p:spPr bwMode="auto">
              <a:xfrm>
                <a:off x="2715" y="2595"/>
                <a:ext cx="185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442" name="Picture 1442"/>
              <p:cNvSpPr>
                <a:spLocks noChangeAspect="1" noChangeArrowheads="1"/>
              </p:cNvSpPr>
              <p:nvPr/>
            </p:nvSpPr>
            <p:spPr bwMode="auto">
              <a:xfrm>
                <a:off x="2718" y="2596"/>
                <a:ext cx="182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443" name="Picture 1443"/>
              <p:cNvSpPr>
                <a:spLocks noChangeAspect="1" noChangeArrowheads="1"/>
              </p:cNvSpPr>
              <p:nvPr/>
            </p:nvSpPr>
            <p:spPr bwMode="auto">
              <a:xfrm>
                <a:off x="2722" y="2598"/>
                <a:ext cx="178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444" name="Picture 1444"/>
              <p:cNvSpPr>
                <a:spLocks noChangeAspect="1" noChangeArrowheads="1"/>
              </p:cNvSpPr>
              <p:nvPr/>
            </p:nvSpPr>
            <p:spPr bwMode="auto">
              <a:xfrm>
                <a:off x="2724" y="2599"/>
                <a:ext cx="176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445" name="Picture 1445"/>
              <p:cNvSpPr>
                <a:spLocks noChangeAspect="1" noChangeArrowheads="1"/>
              </p:cNvSpPr>
              <p:nvPr/>
            </p:nvSpPr>
            <p:spPr bwMode="auto">
              <a:xfrm>
                <a:off x="2727" y="2601"/>
                <a:ext cx="173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446" name="Picture 1446"/>
              <p:cNvSpPr>
                <a:spLocks noChangeAspect="1" noChangeArrowheads="1"/>
              </p:cNvSpPr>
              <p:nvPr/>
            </p:nvSpPr>
            <p:spPr bwMode="auto">
              <a:xfrm>
                <a:off x="2730" y="2603"/>
                <a:ext cx="170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447" name="Picture 1447"/>
              <p:cNvSpPr>
                <a:spLocks noChangeAspect="1" noChangeArrowheads="1"/>
              </p:cNvSpPr>
              <p:nvPr/>
            </p:nvSpPr>
            <p:spPr bwMode="auto">
              <a:xfrm>
                <a:off x="2734" y="2604"/>
                <a:ext cx="166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448" name="Picture 1448"/>
              <p:cNvSpPr>
                <a:spLocks noChangeAspect="1" noChangeArrowheads="1"/>
              </p:cNvSpPr>
              <p:nvPr/>
            </p:nvSpPr>
            <p:spPr bwMode="auto">
              <a:xfrm>
                <a:off x="2736" y="2606"/>
                <a:ext cx="164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449" name="Picture 1449"/>
              <p:cNvSpPr>
                <a:spLocks noChangeAspect="1" noChangeArrowheads="1"/>
              </p:cNvSpPr>
              <p:nvPr/>
            </p:nvSpPr>
            <p:spPr bwMode="auto">
              <a:xfrm>
                <a:off x="2739" y="2607"/>
                <a:ext cx="161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450" name="Picture 1450"/>
              <p:cNvSpPr>
                <a:spLocks noChangeAspect="1" noChangeArrowheads="1"/>
              </p:cNvSpPr>
              <p:nvPr/>
            </p:nvSpPr>
            <p:spPr bwMode="auto">
              <a:xfrm>
                <a:off x="2742" y="2609"/>
                <a:ext cx="158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451" name="Picture 1451"/>
              <p:cNvSpPr>
                <a:spLocks noChangeAspect="1" noChangeArrowheads="1"/>
              </p:cNvSpPr>
              <p:nvPr/>
            </p:nvSpPr>
            <p:spPr bwMode="auto">
              <a:xfrm>
                <a:off x="2746" y="2610"/>
                <a:ext cx="154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452" name="Picture 1452"/>
              <p:cNvSpPr>
                <a:spLocks noChangeAspect="1" noChangeArrowheads="1"/>
              </p:cNvSpPr>
              <p:nvPr/>
            </p:nvSpPr>
            <p:spPr bwMode="auto">
              <a:xfrm>
                <a:off x="2747" y="2612"/>
                <a:ext cx="153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453" name="Picture 1453"/>
              <p:cNvSpPr>
                <a:spLocks noChangeAspect="1" noChangeArrowheads="1"/>
              </p:cNvSpPr>
              <p:nvPr/>
            </p:nvSpPr>
            <p:spPr bwMode="auto">
              <a:xfrm>
                <a:off x="2751" y="2614"/>
                <a:ext cx="149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454" name="Picture 1454"/>
              <p:cNvSpPr>
                <a:spLocks noChangeAspect="1" noChangeArrowheads="1"/>
              </p:cNvSpPr>
              <p:nvPr/>
            </p:nvSpPr>
            <p:spPr bwMode="auto">
              <a:xfrm>
                <a:off x="2754" y="2615"/>
                <a:ext cx="146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455" name="Picture 1455"/>
              <p:cNvSpPr>
                <a:spLocks noChangeAspect="1" noChangeArrowheads="1"/>
              </p:cNvSpPr>
              <p:nvPr/>
            </p:nvSpPr>
            <p:spPr bwMode="auto">
              <a:xfrm>
                <a:off x="2756" y="2617"/>
                <a:ext cx="144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456" name="Picture 1456"/>
              <p:cNvSpPr>
                <a:spLocks noChangeAspect="1" noChangeArrowheads="1"/>
              </p:cNvSpPr>
              <p:nvPr/>
            </p:nvSpPr>
            <p:spPr bwMode="auto">
              <a:xfrm>
                <a:off x="2759" y="2618"/>
                <a:ext cx="141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457" name="Picture 1457"/>
              <p:cNvSpPr>
                <a:spLocks noChangeAspect="1" noChangeArrowheads="1"/>
              </p:cNvSpPr>
              <p:nvPr/>
            </p:nvSpPr>
            <p:spPr bwMode="auto">
              <a:xfrm>
                <a:off x="2763" y="2620"/>
                <a:ext cx="137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458" name="Picture 1458"/>
              <p:cNvSpPr>
                <a:spLocks noChangeAspect="1" noChangeArrowheads="1"/>
              </p:cNvSpPr>
              <p:nvPr/>
            </p:nvSpPr>
            <p:spPr bwMode="auto">
              <a:xfrm>
                <a:off x="2766" y="2622"/>
                <a:ext cx="134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459" name="Picture 1459"/>
              <p:cNvSpPr>
                <a:spLocks noChangeAspect="1" noChangeArrowheads="1"/>
              </p:cNvSpPr>
              <p:nvPr/>
            </p:nvSpPr>
            <p:spPr bwMode="auto">
              <a:xfrm>
                <a:off x="2768" y="2623"/>
                <a:ext cx="130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460" name="Picture 1460"/>
              <p:cNvSpPr>
                <a:spLocks noChangeAspect="1" noChangeArrowheads="1"/>
              </p:cNvSpPr>
              <p:nvPr/>
            </p:nvSpPr>
            <p:spPr bwMode="auto">
              <a:xfrm>
                <a:off x="2771" y="2625"/>
                <a:ext cx="125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461" name="Picture 1461"/>
              <p:cNvSpPr>
                <a:spLocks noChangeAspect="1" noChangeArrowheads="1"/>
              </p:cNvSpPr>
              <p:nvPr/>
            </p:nvSpPr>
            <p:spPr bwMode="auto">
              <a:xfrm>
                <a:off x="2775" y="2626"/>
                <a:ext cx="118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462" name="Picture 1462"/>
              <p:cNvSpPr>
                <a:spLocks noChangeAspect="1" noChangeArrowheads="1"/>
              </p:cNvSpPr>
              <p:nvPr/>
            </p:nvSpPr>
            <p:spPr bwMode="auto">
              <a:xfrm>
                <a:off x="2778" y="2628"/>
                <a:ext cx="111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463" name="Picture 1463"/>
              <p:cNvSpPr>
                <a:spLocks noChangeAspect="1" noChangeArrowheads="1"/>
              </p:cNvSpPr>
              <p:nvPr/>
            </p:nvSpPr>
            <p:spPr bwMode="auto">
              <a:xfrm>
                <a:off x="2780" y="2629"/>
                <a:ext cx="106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464" name="Picture 1464"/>
              <p:cNvSpPr>
                <a:spLocks noChangeAspect="1" noChangeArrowheads="1"/>
              </p:cNvSpPr>
              <p:nvPr/>
            </p:nvSpPr>
            <p:spPr bwMode="auto">
              <a:xfrm>
                <a:off x="2783" y="2631"/>
                <a:ext cx="101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465" name="Picture 1465"/>
              <p:cNvSpPr>
                <a:spLocks noChangeAspect="1" noChangeArrowheads="1"/>
              </p:cNvSpPr>
              <p:nvPr/>
            </p:nvSpPr>
            <p:spPr bwMode="auto">
              <a:xfrm>
                <a:off x="2787" y="2633"/>
                <a:ext cx="94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466" name="Picture 1466"/>
              <p:cNvSpPr>
                <a:spLocks noChangeAspect="1" noChangeArrowheads="1"/>
              </p:cNvSpPr>
              <p:nvPr/>
            </p:nvSpPr>
            <p:spPr bwMode="auto">
              <a:xfrm>
                <a:off x="2790" y="2634"/>
                <a:ext cx="87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467" name="Picture 1467"/>
              <p:cNvSpPr>
                <a:spLocks noChangeAspect="1" noChangeArrowheads="1"/>
              </p:cNvSpPr>
              <p:nvPr/>
            </p:nvSpPr>
            <p:spPr bwMode="auto">
              <a:xfrm>
                <a:off x="2792" y="2636"/>
                <a:ext cx="84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468" name="Picture 1468"/>
              <p:cNvSpPr>
                <a:spLocks noChangeAspect="1" noChangeArrowheads="1"/>
              </p:cNvSpPr>
              <p:nvPr/>
            </p:nvSpPr>
            <p:spPr bwMode="auto">
              <a:xfrm>
                <a:off x="2795" y="2637"/>
                <a:ext cx="77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469" name="Picture 1469"/>
              <p:cNvSpPr>
                <a:spLocks noChangeAspect="1" noChangeArrowheads="1"/>
              </p:cNvSpPr>
              <p:nvPr/>
            </p:nvSpPr>
            <p:spPr bwMode="auto">
              <a:xfrm>
                <a:off x="2799" y="2639"/>
                <a:ext cx="70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470" name="Picture 1470"/>
              <p:cNvSpPr>
                <a:spLocks noChangeAspect="1" noChangeArrowheads="1"/>
              </p:cNvSpPr>
              <p:nvPr/>
            </p:nvSpPr>
            <p:spPr bwMode="auto">
              <a:xfrm>
                <a:off x="2800" y="2640"/>
                <a:ext cx="65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471" name="Picture 1471"/>
              <p:cNvSpPr>
                <a:spLocks noChangeAspect="1" noChangeArrowheads="1"/>
              </p:cNvSpPr>
              <p:nvPr/>
            </p:nvSpPr>
            <p:spPr bwMode="auto">
              <a:xfrm>
                <a:off x="2804" y="2642"/>
                <a:ext cx="60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472" name="Picture 1472"/>
              <p:cNvSpPr>
                <a:spLocks noChangeAspect="1" noChangeArrowheads="1"/>
              </p:cNvSpPr>
              <p:nvPr/>
            </p:nvSpPr>
            <p:spPr bwMode="auto">
              <a:xfrm>
                <a:off x="2807" y="2644"/>
                <a:ext cx="53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473" name="Picture 1473"/>
              <p:cNvSpPr>
                <a:spLocks noChangeAspect="1" noChangeArrowheads="1"/>
              </p:cNvSpPr>
              <p:nvPr/>
            </p:nvSpPr>
            <p:spPr bwMode="auto">
              <a:xfrm>
                <a:off x="2811" y="2645"/>
                <a:ext cx="46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474" name="Picture 1474"/>
              <p:cNvSpPr>
                <a:spLocks noChangeAspect="1" noChangeArrowheads="1"/>
              </p:cNvSpPr>
              <p:nvPr/>
            </p:nvSpPr>
            <p:spPr bwMode="auto">
              <a:xfrm>
                <a:off x="2812" y="2647"/>
                <a:ext cx="43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475" name="Picture 1475"/>
              <p:cNvSpPr>
                <a:spLocks noChangeAspect="1" noChangeArrowheads="1"/>
              </p:cNvSpPr>
              <p:nvPr/>
            </p:nvSpPr>
            <p:spPr bwMode="auto">
              <a:xfrm>
                <a:off x="2816" y="2648"/>
                <a:ext cx="36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476" name="Picture 1476"/>
              <p:cNvSpPr>
                <a:spLocks noChangeAspect="1" noChangeArrowheads="1"/>
              </p:cNvSpPr>
              <p:nvPr/>
            </p:nvSpPr>
            <p:spPr bwMode="auto">
              <a:xfrm>
                <a:off x="2819" y="2650"/>
                <a:ext cx="29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477" name="Picture 1477"/>
              <p:cNvSpPr>
                <a:spLocks noChangeAspect="1" noChangeArrowheads="1"/>
              </p:cNvSpPr>
              <p:nvPr/>
            </p:nvSpPr>
            <p:spPr bwMode="auto">
              <a:xfrm>
                <a:off x="2823" y="2651"/>
                <a:ext cx="22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478" name="Picture 1478"/>
              <p:cNvSpPr>
                <a:spLocks noChangeAspect="1" noChangeArrowheads="1"/>
              </p:cNvSpPr>
              <p:nvPr/>
            </p:nvSpPr>
            <p:spPr bwMode="auto">
              <a:xfrm>
                <a:off x="2824" y="2653"/>
                <a:ext cx="19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479" name="Picture 1479"/>
              <p:cNvSpPr>
                <a:spLocks noChangeAspect="1" noChangeArrowheads="1"/>
              </p:cNvSpPr>
              <p:nvPr/>
            </p:nvSpPr>
            <p:spPr bwMode="auto">
              <a:xfrm>
                <a:off x="2828" y="2655"/>
                <a:ext cx="12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480" name="Picture 1480"/>
              <p:cNvSpPr>
                <a:spLocks noChangeAspect="1" noChangeArrowheads="1"/>
              </p:cNvSpPr>
              <p:nvPr/>
            </p:nvSpPr>
            <p:spPr bwMode="auto">
              <a:xfrm>
                <a:off x="2831" y="2656"/>
                <a:ext cx="5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481" name="Picture 1481"/>
              <p:cNvSpPr>
                <a:spLocks noChangeAspect="1" noChangeArrowheads="1"/>
              </p:cNvSpPr>
              <p:nvPr/>
            </p:nvSpPr>
            <p:spPr bwMode="auto">
              <a:xfrm>
                <a:off x="2898" y="2478"/>
                <a:ext cx="131" cy="7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482" name="Picture 1482"/>
              <p:cNvSpPr>
                <a:spLocks noChangeAspect="1" noChangeArrowheads="1"/>
              </p:cNvSpPr>
              <p:nvPr/>
            </p:nvSpPr>
            <p:spPr bwMode="auto">
              <a:xfrm>
                <a:off x="2898" y="2554"/>
                <a:ext cx="130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483" name="Picture 1483"/>
              <p:cNvSpPr>
                <a:spLocks noChangeAspect="1" noChangeArrowheads="1"/>
              </p:cNvSpPr>
              <p:nvPr/>
            </p:nvSpPr>
            <p:spPr bwMode="auto">
              <a:xfrm>
                <a:off x="2898" y="2555"/>
                <a:ext cx="126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484" name="Picture 1484"/>
              <p:cNvSpPr>
                <a:spLocks noChangeAspect="1" noChangeArrowheads="1"/>
              </p:cNvSpPr>
              <p:nvPr/>
            </p:nvSpPr>
            <p:spPr bwMode="auto">
              <a:xfrm>
                <a:off x="2898" y="2557"/>
                <a:ext cx="123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485" name="Picture 1485"/>
              <p:cNvSpPr>
                <a:spLocks noChangeAspect="1" noChangeArrowheads="1"/>
              </p:cNvSpPr>
              <p:nvPr/>
            </p:nvSpPr>
            <p:spPr bwMode="auto">
              <a:xfrm>
                <a:off x="2898" y="2558"/>
                <a:ext cx="121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486" name="Picture 1486"/>
              <p:cNvSpPr>
                <a:spLocks noChangeAspect="1" noChangeArrowheads="1"/>
              </p:cNvSpPr>
              <p:nvPr/>
            </p:nvSpPr>
            <p:spPr bwMode="auto">
              <a:xfrm>
                <a:off x="2898" y="2560"/>
                <a:ext cx="118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487" name="Picture 1487"/>
              <p:cNvSpPr>
                <a:spLocks noChangeAspect="1" noChangeArrowheads="1"/>
              </p:cNvSpPr>
              <p:nvPr/>
            </p:nvSpPr>
            <p:spPr bwMode="auto">
              <a:xfrm>
                <a:off x="2898" y="2562"/>
                <a:ext cx="114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488" name="Picture 1488"/>
              <p:cNvSpPr>
                <a:spLocks noChangeAspect="1" noChangeArrowheads="1"/>
              </p:cNvSpPr>
              <p:nvPr/>
            </p:nvSpPr>
            <p:spPr bwMode="auto">
              <a:xfrm>
                <a:off x="2898" y="2563"/>
                <a:ext cx="111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489" name="Picture 1489"/>
              <p:cNvSpPr>
                <a:spLocks noChangeAspect="1" noChangeArrowheads="1"/>
              </p:cNvSpPr>
              <p:nvPr/>
            </p:nvSpPr>
            <p:spPr bwMode="auto">
              <a:xfrm>
                <a:off x="2898" y="2565"/>
                <a:ext cx="109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490" name="Picture 1490"/>
              <p:cNvSpPr>
                <a:spLocks noChangeAspect="1" noChangeArrowheads="1"/>
              </p:cNvSpPr>
              <p:nvPr/>
            </p:nvSpPr>
            <p:spPr bwMode="auto">
              <a:xfrm>
                <a:off x="2898" y="2566"/>
                <a:ext cx="106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491" name="Picture 1491"/>
              <p:cNvSpPr>
                <a:spLocks noChangeAspect="1" noChangeArrowheads="1"/>
              </p:cNvSpPr>
              <p:nvPr/>
            </p:nvSpPr>
            <p:spPr bwMode="auto">
              <a:xfrm>
                <a:off x="2898" y="2568"/>
                <a:ext cx="102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492" name="Picture 1492"/>
              <p:cNvSpPr>
                <a:spLocks noChangeAspect="1" noChangeArrowheads="1"/>
              </p:cNvSpPr>
              <p:nvPr/>
            </p:nvSpPr>
            <p:spPr bwMode="auto">
              <a:xfrm>
                <a:off x="2898" y="2569"/>
                <a:ext cx="101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493" name="Picture 1493"/>
              <p:cNvSpPr>
                <a:spLocks noChangeAspect="1" noChangeArrowheads="1"/>
              </p:cNvSpPr>
              <p:nvPr/>
            </p:nvSpPr>
            <p:spPr bwMode="auto">
              <a:xfrm>
                <a:off x="2898" y="2571"/>
                <a:ext cx="97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494" name="Picture 1494"/>
              <p:cNvSpPr>
                <a:spLocks noChangeAspect="1" noChangeArrowheads="1"/>
              </p:cNvSpPr>
              <p:nvPr/>
            </p:nvSpPr>
            <p:spPr bwMode="auto">
              <a:xfrm>
                <a:off x="2898" y="2573"/>
                <a:ext cx="94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495" name="Picture 1495"/>
              <p:cNvSpPr>
                <a:spLocks noChangeAspect="1" noChangeArrowheads="1"/>
              </p:cNvSpPr>
              <p:nvPr/>
            </p:nvSpPr>
            <p:spPr bwMode="auto">
              <a:xfrm>
                <a:off x="2898" y="2574"/>
                <a:ext cx="90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496" name="Picture 1496"/>
              <p:cNvSpPr>
                <a:spLocks noChangeAspect="1" noChangeArrowheads="1"/>
              </p:cNvSpPr>
              <p:nvPr/>
            </p:nvSpPr>
            <p:spPr bwMode="auto">
              <a:xfrm>
                <a:off x="2898" y="2576"/>
                <a:ext cx="89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497" name="Picture 1497"/>
              <p:cNvSpPr>
                <a:spLocks noChangeAspect="1" noChangeArrowheads="1"/>
              </p:cNvSpPr>
              <p:nvPr/>
            </p:nvSpPr>
            <p:spPr bwMode="auto">
              <a:xfrm>
                <a:off x="2898" y="2577"/>
                <a:ext cx="85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498" name="Picture 1498"/>
              <p:cNvSpPr>
                <a:spLocks noChangeAspect="1" noChangeArrowheads="1"/>
              </p:cNvSpPr>
              <p:nvPr/>
            </p:nvSpPr>
            <p:spPr bwMode="auto">
              <a:xfrm>
                <a:off x="2898" y="2579"/>
                <a:ext cx="82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499" name="Picture 1499"/>
              <p:cNvSpPr>
                <a:spLocks noChangeAspect="1" noChangeArrowheads="1"/>
              </p:cNvSpPr>
              <p:nvPr/>
            </p:nvSpPr>
            <p:spPr bwMode="auto">
              <a:xfrm>
                <a:off x="2898" y="2581"/>
                <a:ext cx="80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500" name="Picture 1500"/>
              <p:cNvSpPr>
                <a:spLocks noChangeAspect="1" noChangeArrowheads="1"/>
              </p:cNvSpPr>
              <p:nvPr/>
            </p:nvSpPr>
            <p:spPr bwMode="auto">
              <a:xfrm>
                <a:off x="2898" y="2582"/>
                <a:ext cx="77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501" name="Picture 1501"/>
              <p:cNvSpPr>
                <a:spLocks noChangeAspect="1" noChangeArrowheads="1"/>
              </p:cNvSpPr>
              <p:nvPr/>
            </p:nvSpPr>
            <p:spPr bwMode="auto">
              <a:xfrm>
                <a:off x="2898" y="2584"/>
                <a:ext cx="73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502" name="Picture 1502"/>
              <p:cNvSpPr>
                <a:spLocks noChangeAspect="1" noChangeArrowheads="1"/>
              </p:cNvSpPr>
              <p:nvPr/>
            </p:nvSpPr>
            <p:spPr bwMode="auto">
              <a:xfrm>
                <a:off x="2898" y="2585"/>
                <a:ext cx="70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503" name="Picture 1503"/>
              <p:cNvSpPr>
                <a:spLocks noChangeAspect="1" noChangeArrowheads="1"/>
              </p:cNvSpPr>
              <p:nvPr/>
            </p:nvSpPr>
            <p:spPr bwMode="auto">
              <a:xfrm>
                <a:off x="2898" y="2587"/>
                <a:ext cx="68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504" name="Picture 1504"/>
              <p:cNvSpPr>
                <a:spLocks noChangeAspect="1" noChangeArrowheads="1"/>
              </p:cNvSpPr>
              <p:nvPr/>
            </p:nvSpPr>
            <p:spPr bwMode="auto">
              <a:xfrm>
                <a:off x="2898" y="2588"/>
                <a:ext cx="65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505" name="Picture 1505"/>
              <p:cNvSpPr>
                <a:spLocks noChangeAspect="1" noChangeArrowheads="1"/>
              </p:cNvSpPr>
              <p:nvPr/>
            </p:nvSpPr>
            <p:spPr bwMode="auto">
              <a:xfrm>
                <a:off x="2898" y="2590"/>
                <a:ext cx="61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506" name="Picture 1506"/>
              <p:cNvSpPr>
                <a:spLocks noChangeAspect="1" noChangeArrowheads="1"/>
              </p:cNvSpPr>
              <p:nvPr/>
            </p:nvSpPr>
            <p:spPr bwMode="auto">
              <a:xfrm>
                <a:off x="2898" y="2592"/>
                <a:ext cx="60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507" name="Picture 1507"/>
              <p:cNvSpPr>
                <a:spLocks noChangeAspect="1" noChangeArrowheads="1"/>
              </p:cNvSpPr>
              <p:nvPr/>
            </p:nvSpPr>
            <p:spPr bwMode="auto">
              <a:xfrm>
                <a:off x="2898" y="2593"/>
                <a:ext cx="56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508" name="Picture 1508"/>
              <p:cNvSpPr>
                <a:spLocks noChangeAspect="1" noChangeArrowheads="1"/>
              </p:cNvSpPr>
              <p:nvPr/>
            </p:nvSpPr>
            <p:spPr bwMode="auto">
              <a:xfrm>
                <a:off x="2898" y="2595"/>
                <a:ext cx="53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509" name="Picture 1509"/>
              <p:cNvSpPr>
                <a:spLocks noChangeAspect="1" noChangeArrowheads="1"/>
              </p:cNvSpPr>
              <p:nvPr/>
            </p:nvSpPr>
            <p:spPr bwMode="auto">
              <a:xfrm>
                <a:off x="2898" y="2596"/>
                <a:ext cx="49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510" name="Picture 1510"/>
              <p:cNvSpPr>
                <a:spLocks noChangeAspect="1" noChangeArrowheads="1"/>
              </p:cNvSpPr>
              <p:nvPr/>
            </p:nvSpPr>
            <p:spPr bwMode="auto">
              <a:xfrm>
                <a:off x="2898" y="2598"/>
                <a:ext cx="48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511" name="Picture 1511"/>
              <p:cNvSpPr>
                <a:spLocks noChangeAspect="1" noChangeArrowheads="1"/>
              </p:cNvSpPr>
              <p:nvPr/>
            </p:nvSpPr>
            <p:spPr bwMode="auto">
              <a:xfrm>
                <a:off x="2898" y="2599"/>
                <a:ext cx="44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512" name="Picture 1512"/>
              <p:cNvSpPr>
                <a:spLocks noChangeAspect="1" noChangeArrowheads="1"/>
              </p:cNvSpPr>
              <p:nvPr/>
            </p:nvSpPr>
            <p:spPr bwMode="auto">
              <a:xfrm>
                <a:off x="2898" y="2601"/>
                <a:ext cx="41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513" name="Picture 1513"/>
              <p:cNvSpPr>
                <a:spLocks noChangeAspect="1" noChangeArrowheads="1"/>
              </p:cNvSpPr>
              <p:nvPr/>
            </p:nvSpPr>
            <p:spPr bwMode="auto">
              <a:xfrm>
                <a:off x="2898" y="2603"/>
                <a:ext cx="39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514" name="Picture 1514"/>
              <p:cNvSpPr>
                <a:spLocks noChangeAspect="1" noChangeArrowheads="1"/>
              </p:cNvSpPr>
              <p:nvPr/>
            </p:nvSpPr>
            <p:spPr bwMode="auto">
              <a:xfrm>
                <a:off x="2898" y="2604"/>
                <a:ext cx="36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515" name="Picture 1515"/>
              <p:cNvSpPr>
                <a:spLocks noChangeAspect="1" noChangeArrowheads="1"/>
              </p:cNvSpPr>
              <p:nvPr/>
            </p:nvSpPr>
            <p:spPr bwMode="auto">
              <a:xfrm>
                <a:off x="2898" y="2606"/>
                <a:ext cx="32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516" name="Picture 1516"/>
              <p:cNvSpPr>
                <a:spLocks noChangeAspect="1" noChangeArrowheads="1"/>
              </p:cNvSpPr>
              <p:nvPr/>
            </p:nvSpPr>
            <p:spPr bwMode="auto">
              <a:xfrm>
                <a:off x="2898" y="2607"/>
                <a:ext cx="29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517" name="Picture 1517"/>
              <p:cNvSpPr>
                <a:spLocks noChangeAspect="1" noChangeArrowheads="1"/>
              </p:cNvSpPr>
              <p:nvPr/>
            </p:nvSpPr>
            <p:spPr bwMode="auto">
              <a:xfrm>
                <a:off x="2898" y="2609"/>
                <a:ext cx="27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518" name="Picture 1518"/>
              <p:cNvSpPr>
                <a:spLocks noChangeAspect="1" noChangeArrowheads="1"/>
              </p:cNvSpPr>
              <p:nvPr/>
            </p:nvSpPr>
            <p:spPr bwMode="auto">
              <a:xfrm>
                <a:off x="2898" y="2610"/>
                <a:ext cx="24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519" name="Picture 1519"/>
              <p:cNvSpPr>
                <a:spLocks noChangeAspect="1" noChangeArrowheads="1"/>
              </p:cNvSpPr>
              <p:nvPr/>
            </p:nvSpPr>
            <p:spPr bwMode="auto">
              <a:xfrm>
                <a:off x="2898" y="2612"/>
                <a:ext cx="20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520" name="Picture 1520"/>
              <p:cNvSpPr>
                <a:spLocks noChangeAspect="1" noChangeArrowheads="1"/>
              </p:cNvSpPr>
              <p:nvPr/>
            </p:nvSpPr>
            <p:spPr bwMode="auto">
              <a:xfrm>
                <a:off x="2898" y="2614"/>
                <a:ext cx="19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521" name="Picture 1521"/>
              <p:cNvSpPr>
                <a:spLocks noChangeAspect="1" noChangeArrowheads="1"/>
              </p:cNvSpPr>
              <p:nvPr/>
            </p:nvSpPr>
            <p:spPr bwMode="auto">
              <a:xfrm>
                <a:off x="2898" y="2615"/>
                <a:ext cx="15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522" name="Picture 1522"/>
              <p:cNvSpPr>
                <a:spLocks noChangeAspect="1" noChangeArrowheads="1"/>
              </p:cNvSpPr>
              <p:nvPr/>
            </p:nvSpPr>
            <p:spPr bwMode="auto">
              <a:xfrm>
                <a:off x="2898" y="2617"/>
                <a:ext cx="12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523" name="Picture 1523"/>
              <p:cNvSpPr>
                <a:spLocks noChangeAspect="1" noChangeArrowheads="1"/>
              </p:cNvSpPr>
              <p:nvPr/>
            </p:nvSpPr>
            <p:spPr bwMode="auto">
              <a:xfrm>
                <a:off x="2898" y="2618"/>
                <a:ext cx="8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524" name="Picture 1524"/>
              <p:cNvSpPr>
                <a:spLocks noChangeAspect="1" noChangeArrowheads="1"/>
              </p:cNvSpPr>
              <p:nvPr/>
            </p:nvSpPr>
            <p:spPr bwMode="auto">
              <a:xfrm>
                <a:off x="2898" y="2620"/>
                <a:ext cx="7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525" name="Picture 1525"/>
              <p:cNvSpPr>
                <a:spLocks noChangeAspect="1" noChangeArrowheads="1"/>
              </p:cNvSpPr>
              <p:nvPr/>
            </p:nvSpPr>
            <p:spPr bwMode="auto">
              <a:xfrm>
                <a:off x="2898" y="2622"/>
                <a:ext cx="3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526" name="Freeform 1526"/>
              <p:cNvSpPr>
                <a:spLocks/>
              </p:cNvSpPr>
              <p:nvPr/>
            </p:nvSpPr>
            <p:spPr bwMode="auto">
              <a:xfrm>
                <a:off x="2633" y="2235"/>
                <a:ext cx="398" cy="424"/>
              </a:xfrm>
              <a:custGeom>
                <a:avLst/>
                <a:gdLst>
                  <a:gd name="T0" fmla="*/ 200 w 398"/>
                  <a:gd name="T1" fmla="*/ 424 h 424"/>
                  <a:gd name="T2" fmla="*/ 398 w 398"/>
                  <a:gd name="T3" fmla="*/ 319 h 424"/>
                  <a:gd name="T4" fmla="*/ 398 w 398"/>
                  <a:gd name="T5" fmla="*/ 106 h 424"/>
                  <a:gd name="T6" fmla="*/ 200 w 398"/>
                  <a:gd name="T7" fmla="*/ 0 h 424"/>
                  <a:gd name="T8" fmla="*/ 0 w 398"/>
                  <a:gd name="T9" fmla="*/ 106 h 424"/>
                  <a:gd name="T10" fmla="*/ 0 w 398"/>
                  <a:gd name="T11" fmla="*/ 319 h 424"/>
                  <a:gd name="T12" fmla="*/ 200 w 398"/>
                  <a:gd name="T13" fmla="*/ 424 h 424"/>
                  <a:gd name="T14" fmla="*/ 202 w 398"/>
                  <a:gd name="T15" fmla="*/ 418 h 424"/>
                  <a:gd name="T16" fmla="*/ 5 w 398"/>
                  <a:gd name="T17" fmla="*/ 314 h 424"/>
                  <a:gd name="T18" fmla="*/ 7 w 398"/>
                  <a:gd name="T19" fmla="*/ 317 h 424"/>
                  <a:gd name="T20" fmla="*/ 7 w 398"/>
                  <a:gd name="T21" fmla="*/ 107 h 424"/>
                  <a:gd name="T22" fmla="*/ 5 w 398"/>
                  <a:gd name="T23" fmla="*/ 110 h 424"/>
                  <a:gd name="T24" fmla="*/ 202 w 398"/>
                  <a:gd name="T25" fmla="*/ 6 h 424"/>
                  <a:gd name="T26" fmla="*/ 198 w 398"/>
                  <a:gd name="T27" fmla="*/ 6 h 424"/>
                  <a:gd name="T28" fmla="*/ 393 w 398"/>
                  <a:gd name="T29" fmla="*/ 110 h 424"/>
                  <a:gd name="T30" fmla="*/ 391 w 398"/>
                  <a:gd name="T31" fmla="*/ 107 h 424"/>
                  <a:gd name="T32" fmla="*/ 391 w 398"/>
                  <a:gd name="T33" fmla="*/ 317 h 424"/>
                  <a:gd name="T34" fmla="*/ 393 w 398"/>
                  <a:gd name="T35" fmla="*/ 314 h 424"/>
                  <a:gd name="T36" fmla="*/ 198 w 398"/>
                  <a:gd name="T37" fmla="*/ 418 h 424"/>
                  <a:gd name="T38" fmla="*/ 202 w 398"/>
                  <a:gd name="T39" fmla="*/ 418 h 424"/>
                  <a:gd name="T40" fmla="*/ 200 w 398"/>
                  <a:gd name="T41" fmla="*/ 424 h 424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398"/>
                  <a:gd name="T64" fmla="*/ 0 h 424"/>
                  <a:gd name="T65" fmla="*/ 398 w 398"/>
                  <a:gd name="T66" fmla="*/ 424 h 424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398" h="424">
                    <a:moveTo>
                      <a:pt x="200" y="424"/>
                    </a:moveTo>
                    <a:lnTo>
                      <a:pt x="398" y="319"/>
                    </a:lnTo>
                    <a:lnTo>
                      <a:pt x="398" y="106"/>
                    </a:lnTo>
                    <a:lnTo>
                      <a:pt x="200" y="0"/>
                    </a:lnTo>
                    <a:lnTo>
                      <a:pt x="0" y="106"/>
                    </a:lnTo>
                    <a:lnTo>
                      <a:pt x="0" y="319"/>
                    </a:lnTo>
                    <a:lnTo>
                      <a:pt x="200" y="424"/>
                    </a:lnTo>
                    <a:lnTo>
                      <a:pt x="202" y="418"/>
                    </a:lnTo>
                    <a:lnTo>
                      <a:pt x="5" y="314"/>
                    </a:lnTo>
                    <a:lnTo>
                      <a:pt x="7" y="317"/>
                    </a:lnTo>
                    <a:lnTo>
                      <a:pt x="7" y="107"/>
                    </a:lnTo>
                    <a:lnTo>
                      <a:pt x="5" y="110"/>
                    </a:lnTo>
                    <a:lnTo>
                      <a:pt x="202" y="6"/>
                    </a:lnTo>
                    <a:lnTo>
                      <a:pt x="198" y="6"/>
                    </a:lnTo>
                    <a:lnTo>
                      <a:pt x="393" y="110"/>
                    </a:lnTo>
                    <a:lnTo>
                      <a:pt x="391" y="107"/>
                    </a:lnTo>
                    <a:lnTo>
                      <a:pt x="391" y="317"/>
                    </a:lnTo>
                    <a:lnTo>
                      <a:pt x="393" y="314"/>
                    </a:lnTo>
                    <a:lnTo>
                      <a:pt x="198" y="418"/>
                    </a:lnTo>
                    <a:lnTo>
                      <a:pt x="202" y="418"/>
                    </a:lnTo>
                    <a:lnTo>
                      <a:pt x="200" y="42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527" name="Freeform 1527"/>
              <p:cNvSpPr>
                <a:spLocks/>
              </p:cNvSpPr>
              <p:nvPr/>
            </p:nvSpPr>
            <p:spPr bwMode="auto">
              <a:xfrm>
                <a:off x="3026" y="2237"/>
                <a:ext cx="393" cy="416"/>
              </a:xfrm>
              <a:custGeom>
                <a:avLst/>
                <a:gdLst>
                  <a:gd name="T0" fmla="*/ 197 w 393"/>
                  <a:gd name="T1" fmla="*/ 416 h 416"/>
                  <a:gd name="T2" fmla="*/ 393 w 393"/>
                  <a:gd name="T3" fmla="*/ 312 h 416"/>
                  <a:gd name="T4" fmla="*/ 393 w 393"/>
                  <a:gd name="T5" fmla="*/ 104 h 416"/>
                  <a:gd name="T6" fmla="*/ 197 w 393"/>
                  <a:gd name="T7" fmla="*/ 0 h 416"/>
                  <a:gd name="T8" fmla="*/ 0 w 393"/>
                  <a:gd name="T9" fmla="*/ 104 h 416"/>
                  <a:gd name="T10" fmla="*/ 0 w 393"/>
                  <a:gd name="T11" fmla="*/ 312 h 416"/>
                  <a:gd name="T12" fmla="*/ 197 w 393"/>
                  <a:gd name="T13" fmla="*/ 416 h 41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93"/>
                  <a:gd name="T22" fmla="*/ 0 h 416"/>
                  <a:gd name="T23" fmla="*/ 393 w 393"/>
                  <a:gd name="T24" fmla="*/ 416 h 41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93" h="416">
                    <a:moveTo>
                      <a:pt x="197" y="416"/>
                    </a:moveTo>
                    <a:lnTo>
                      <a:pt x="393" y="312"/>
                    </a:lnTo>
                    <a:lnTo>
                      <a:pt x="393" y="104"/>
                    </a:lnTo>
                    <a:lnTo>
                      <a:pt x="197" y="0"/>
                    </a:lnTo>
                    <a:lnTo>
                      <a:pt x="0" y="104"/>
                    </a:lnTo>
                    <a:lnTo>
                      <a:pt x="0" y="312"/>
                    </a:lnTo>
                    <a:lnTo>
                      <a:pt x="197" y="416"/>
                    </a:lnTo>
                    <a:close/>
                  </a:path>
                </a:pathLst>
              </a:custGeom>
              <a:blipFill dpi="0" rotWithShape="0">
                <a:blip cstate="print"/>
                <a:srcRect/>
                <a:tile tx="0" ty="0" sx="100000" sy="100000" flip="none" algn="tl"/>
              </a:blip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528" name="Freeform 1528"/>
              <p:cNvSpPr>
                <a:spLocks/>
              </p:cNvSpPr>
              <p:nvPr/>
            </p:nvSpPr>
            <p:spPr bwMode="auto">
              <a:xfrm>
                <a:off x="3023" y="2233"/>
                <a:ext cx="399" cy="423"/>
              </a:xfrm>
              <a:custGeom>
                <a:avLst/>
                <a:gdLst>
                  <a:gd name="T0" fmla="*/ 200 w 399"/>
                  <a:gd name="T1" fmla="*/ 423 h 423"/>
                  <a:gd name="T2" fmla="*/ 399 w 399"/>
                  <a:gd name="T3" fmla="*/ 318 h 423"/>
                  <a:gd name="T4" fmla="*/ 399 w 399"/>
                  <a:gd name="T5" fmla="*/ 106 h 423"/>
                  <a:gd name="T6" fmla="*/ 200 w 399"/>
                  <a:gd name="T7" fmla="*/ 0 h 423"/>
                  <a:gd name="T8" fmla="*/ 0 w 399"/>
                  <a:gd name="T9" fmla="*/ 106 h 423"/>
                  <a:gd name="T10" fmla="*/ 0 w 399"/>
                  <a:gd name="T11" fmla="*/ 318 h 423"/>
                  <a:gd name="T12" fmla="*/ 200 w 399"/>
                  <a:gd name="T13" fmla="*/ 423 h 423"/>
                  <a:gd name="T14" fmla="*/ 201 w 399"/>
                  <a:gd name="T15" fmla="*/ 417 h 423"/>
                  <a:gd name="T16" fmla="*/ 5 w 399"/>
                  <a:gd name="T17" fmla="*/ 313 h 423"/>
                  <a:gd name="T18" fmla="*/ 6 w 399"/>
                  <a:gd name="T19" fmla="*/ 316 h 423"/>
                  <a:gd name="T20" fmla="*/ 6 w 399"/>
                  <a:gd name="T21" fmla="*/ 108 h 423"/>
                  <a:gd name="T22" fmla="*/ 5 w 399"/>
                  <a:gd name="T23" fmla="*/ 111 h 423"/>
                  <a:gd name="T24" fmla="*/ 201 w 399"/>
                  <a:gd name="T25" fmla="*/ 7 h 423"/>
                  <a:gd name="T26" fmla="*/ 198 w 399"/>
                  <a:gd name="T27" fmla="*/ 7 h 423"/>
                  <a:gd name="T28" fmla="*/ 394 w 399"/>
                  <a:gd name="T29" fmla="*/ 111 h 423"/>
                  <a:gd name="T30" fmla="*/ 393 w 399"/>
                  <a:gd name="T31" fmla="*/ 108 h 423"/>
                  <a:gd name="T32" fmla="*/ 393 w 399"/>
                  <a:gd name="T33" fmla="*/ 316 h 423"/>
                  <a:gd name="T34" fmla="*/ 394 w 399"/>
                  <a:gd name="T35" fmla="*/ 313 h 423"/>
                  <a:gd name="T36" fmla="*/ 198 w 399"/>
                  <a:gd name="T37" fmla="*/ 417 h 423"/>
                  <a:gd name="T38" fmla="*/ 201 w 399"/>
                  <a:gd name="T39" fmla="*/ 417 h 423"/>
                  <a:gd name="T40" fmla="*/ 200 w 399"/>
                  <a:gd name="T41" fmla="*/ 423 h 423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399"/>
                  <a:gd name="T64" fmla="*/ 0 h 423"/>
                  <a:gd name="T65" fmla="*/ 399 w 399"/>
                  <a:gd name="T66" fmla="*/ 423 h 423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399" h="423">
                    <a:moveTo>
                      <a:pt x="200" y="423"/>
                    </a:moveTo>
                    <a:lnTo>
                      <a:pt x="399" y="318"/>
                    </a:lnTo>
                    <a:lnTo>
                      <a:pt x="399" y="106"/>
                    </a:lnTo>
                    <a:lnTo>
                      <a:pt x="200" y="0"/>
                    </a:lnTo>
                    <a:lnTo>
                      <a:pt x="0" y="106"/>
                    </a:lnTo>
                    <a:lnTo>
                      <a:pt x="0" y="318"/>
                    </a:lnTo>
                    <a:lnTo>
                      <a:pt x="200" y="423"/>
                    </a:lnTo>
                    <a:lnTo>
                      <a:pt x="201" y="417"/>
                    </a:lnTo>
                    <a:lnTo>
                      <a:pt x="5" y="313"/>
                    </a:lnTo>
                    <a:lnTo>
                      <a:pt x="6" y="316"/>
                    </a:lnTo>
                    <a:lnTo>
                      <a:pt x="6" y="108"/>
                    </a:lnTo>
                    <a:lnTo>
                      <a:pt x="5" y="111"/>
                    </a:lnTo>
                    <a:lnTo>
                      <a:pt x="201" y="7"/>
                    </a:lnTo>
                    <a:lnTo>
                      <a:pt x="198" y="7"/>
                    </a:lnTo>
                    <a:lnTo>
                      <a:pt x="394" y="111"/>
                    </a:lnTo>
                    <a:lnTo>
                      <a:pt x="393" y="108"/>
                    </a:lnTo>
                    <a:lnTo>
                      <a:pt x="393" y="316"/>
                    </a:lnTo>
                    <a:lnTo>
                      <a:pt x="394" y="313"/>
                    </a:lnTo>
                    <a:lnTo>
                      <a:pt x="198" y="417"/>
                    </a:lnTo>
                    <a:lnTo>
                      <a:pt x="201" y="417"/>
                    </a:lnTo>
                    <a:lnTo>
                      <a:pt x="200" y="423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529" name="Freeform 1529"/>
              <p:cNvSpPr>
                <a:spLocks/>
              </p:cNvSpPr>
              <p:nvPr/>
            </p:nvSpPr>
            <p:spPr bwMode="auto">
              <a:xfrm>
                <a:off x="3417" y="2237"/>
                <a:ext cx="395" cy="419"/>
              </a:xfrm>
              <a:custGeom>
                <a:avLst/>
                <a:gdLst>
                  <a:gd name="T0" fmla="*/ 11 w 395"/>
                  <a:gd name="T1" fmla="*/ 101 h 419"/>
                  <a:gd name="T2" fmla="*/ 31 w 395"/>
                  <a:gd name="T3" fmla="*/ 91 h 419"/>
                  <a:gd name="T4" fmla="*/ 48 w 395"/>
                  <a:gd name="T5" fmla="*/ 80 h 419"/>
                  <a:gd name="T6" fmla="*/ 82 w 395"/>
                  <a:gd name="T7" fmla="*/ 63 h 419"/>
                  <a:gd name="T8" fmla="*/ 99 w 395"/>
                  <a:gd name="T9" fmla="*/ 52 h 419"/>
                  <a:gd name="T10" fmla="*/ 120 w 395"/>
                  <a:gd name="T11" fmla="*/ 42 h 419"/>
                  <a:gd name="T12" fmla="*/ 130 w 395"/>
                  <a:gd name="T13" fmla="*/ 36 h 419"/>
                  <a:gd name="T14" fmla="*/ 161 w 395"/>
                  <a:gd name="T15" fmla="*/ 20 h 419"/>
                  <a:gd name="T16" fmla="*/ 181 w 395"/>
                  <a:gd name="T17" fmla="*/ 8 h 419"/>
                  <a:gd name="T18" fmla="*/ 202 w 395"/>
                  <a:gd name="T19" fmla="*/ 1 h 419"/>
                  <a:gd name="T20" fmla="*/ 211 w 395"/>
                  <a:gd name="T21" fmla="*/ 8 h 419"/>
                  <a:gd name="T22" fmla="*/ 223 w 395"/>
                  <a:gd name="T23" fmla="*/ 12 h 419"/>
                  <a:gd name="T24" fmla="*/ 231 w 395"/>
                  <a:gd name="T25" fmla="*/ 19 h 419"/>
                  <a:gd name="T26" fmla="*/ 243 w 395"/>
                  <a:gd name="T27" fmla="*/ 23 h 419"/>
                  <a:gd name="T28" fmla="*/ 252 w 395"/>
                  <a:gd name="T29" fmla="*/ 30 h 419"/>
                  <a:gd name="T30" fmla="*/ 264 w 395"/>
                  <a:gd name="T31" fmla="*/ 34 h 419"/>
                  <a:gd name="T32" fmla="*/ 272 w 395"/>
                  <a:gd name="T33" fmla="*/ 41 h 419"/>
                  <a:gd name="T34" fmla="*/ 284 w 395"/>
                  <a:gd name="T35" fmla="*/ 45 h 419"/>
                  <a:gd name="T36" fmla="*/ 293 w 395"/>
                  <a:gd name="T37" fmla="*/ 52 h 419"/>
                  <a:gd name="T38" fmla="*/ 305 w 395"/>
                  <a:gd name="T39" fmla="*/ 56 h 419"/>
                  <a:gd name="T40" fmla="*/ 315 w 395"/>
                  <a:gd name="T41" fmla="*/ 64 h 419"/>
                  <a:gd name="T42" fmla="*/ 325 w 395"/>
                  <a:gd name="T43" fmla="*/ 67 h 419"/>
                  <a:gd name="T44" fmla="*/ 335 w 395"/>
                  <a:gd name="T45" fmla="*/ 75 h 419"/>
                  <a:gd name="T46" fmla="*/ 346 w 395"/>
                  <a:gd name="T47" fmla="*/ 78 h 419"/>
                  <a:gd name="T48" fmla="*/ 356 w 395"/>
                  <a:gd name="T49" fmla="*/ 86 h 419"/>
                  <a:gd name="T50" fmla="*/ 368 w 395"/>
                  <a:gd name="T51" fmla="*/ 91 h 419"/>
                  <a:gd name="T52" fmla="*/ 376 w 395"/>
                  <a:gd name="T53" fmla="*/ 97 h 419"/>
                  <a:gd name="T54" fmla="*/ 388 w 395"/>
                  <a:gd name="T55" fmla="*/ 102 h 419"/>
                  <a:gd name="T56" fmla="*/ 395 w 395"/>
                  <a:gd name="T57" fmla="*/ 315 h 419"/>
                  <a:gd name="T58" fmla="*/ 375 w 395"/>
                  <a:gd name="T59" fmla="*/ 325 h 419"/>
                  <a:gd name="T60" fmla="*/ 354 w 395"/>
                  <a:gd name="T61" fmla="*/ 337 h 419"/>
                  <a:gd name="T62" fmla="*/ 330 w 395"/>
                  <a:gd name="T63" fmla="*/ 348 h 419"/>
                  <a:gd name="T64" fmla="*/ 310 w 395"/>
                  <a:gd name="T65" fmla="*/ 361 h 419"/>
                  <a:gd name="T66" fmla="*/ 286 w 395"/>
                  <a:gd name="T67" fmla="*/ 372 h 419"/>
                  <a:gd name="T68" fmla="*/ 269 w 395"/>
                  <a:gd name="T69" fmla="*/ 383 h 419"/>
                  <a:gd name="T70" fmla="*/ 245 w 395"/>
                  <a:gd name="T71" fmla="*/ 394 h 419"/>
                  <a:gd name="T72" fmla="*/ 231 w 395"/>
                  <a:gd name="T73" fmla="*/ 403 h 419"/>
                  <a:gd name="T74" fmla="*/ 207 w 395"/>
                  <a:gd name="T75" fmla="*/ 414 h 419"/>
                  <a:gd name="T76" fmla="*/ 195 w 395"/>
                  <a:gd name="T77" fmla="*/ 418 h 419"/>
                  <a:gd name="T78" fmla="*/ 183 w 395"/>
                  <a:gd name="T79" fmla="*/ 413 h 419"/>
                  <a:gd name="T80" fmla="*/ 175 w 395"/>
                  <a:gd name="T81" fmla="*/ 407 h 419"/>
                  <a:gd name="T82" fmla="*/ 164 w 395"/>
                  <a:gd name="T83" fmla="*/ 403 h 419"/>
                  <a:gd name="T84" fmla="*/ 154 w 395"/>
                  <a:gd name="T85" fmla="*/ 396 h 419"/>
                  <a:gd name="T86" fmla="*/ 144 w 395"/>
                  <a:gd name="T87" fmla="*/ 392 h 419"/>
                  <a:gd name="T88" fmla="*/ 135 w 395"/>
                  <a:gd name="T89" fmla="*/ 386 h 419"/>
                  <a:gd name="T90" fmla="*/ 123 w 395"/>
                  <a:gd name="T91" fmla="*/ 381 h 419"/>
                  <a:gd name="T92" fmla="*/ 115 w 395"/>
                  <a:gd name="T93" fmla="*/ 375 h 419"/>
                  <a:gd name="T94" fmla="*/ 103 w 395"/>
                  <a:gd name="T95" fmla="*/ 370 h 419"/>
                  <a:gd name="T96" fmla="*/ 94 w 395"/>
                  <a:gd name="T97" fmla="*/ 364 h 419"/>
                  <a:gd name="T98" fmla="*/ 82 w 395"/>
                  <a:gd name="T99" fmla="*/ 359 h 419"/>
                  <a:gd name="T100" fmla="*/ 74 w 395"/>
                  <a:gd name="T101" fmla="*/ 353 h 419"/>
                  <a:gd name="T102" fmla="*/ 62 w 395"/>
                  <a:gd name="T103" fmla="*/ 348 h 419"/>
                  <a:gd name="T104" fmla="*/ 53 w 395"/>
                  <a:gd name="T105" fmla="*/ 342 h 419"/>
                  <a:gd name="T106" fmla="*/ 43 w 395"/>
                  <a:gd name="T107" fmla="*/ 339 h 419"/>
                  <a:gd name="T108" fmla="*/ 33 w 395"/>
                  <a:gd name="T109" fmla="*/ 331 h 419"/>
                  <a:gd name="T110" fmla="*/ 23 w 395"/>
                  <a:gd name="T111" fmla="*/ 328 h 419"/>
                  <a:gd name="T112" fmla="*/ 14 w 395"/>
                  <a:gd name="T113" fmla="*/ 321 h 419"/>
                  <a:gd name="T114" fmla="*/ 2 w 395"/>
                  <a:gd name="T115" fmla="*/ 317 h 419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w 395"/>
                  <a:gd name="T175" fmla="*/ 0 h 419"/>
                  <a:gd name="T176" fmla="*/ 395 w 395"/>
                  <a:gd name="T177" fmla="*/ 419 h 419"/>
                </a:gdLst>
                <a:ahLst/>
                <a:cxnLst>
                  <a:cxn ang="T116">
                    <a:pos x="T0" y="T1"/>
                  </a:cxn>
                  <a:cxn ang="T117">
                    <a:pos x="T2" y="T3"/>
                  </a:cxn>
                  <a:cxn ang="T118">
                    <a:pos x="T4" y="T5"/>
                  </a:cxn>
                  <a:cxn ang="T119">
                    <a:pos x="T6" y="T7"/>
                  </a:cxn>
                  <a:cxn ang="T120">
                    <a:pos x="T8" y="T9"/>
                  </a:cxn>
                  <a:cxn ang="T121">
                    <a:pos x="T10" y="T11"/>
                  </a:cxn>
                  <a:cxn ang="T122">
                    <a:pos x="T12" y="T13"/>
                  </a:cxn>
                  <a:cxn ang="T123">
                    <a:pos x="T14" y="T15"/>
                  </a:cxn>
                  <a:cxn ang="T124">
                    <a:pos x="T16" y="T17"/>
                  </a:cxn>
                  <a:cxn ang="T125">
                    <a:pos x="T18" y="T19"/>
                  </a:cxn>
                  <a:cxn ang="T126">
                    <a:pos x="T20" y="T21"/>
                  </a:cxn>
                  <a:cxn ang="T127">
                    <a:pos x="T22" y="T23"/>
                  </a:cxn>
                  <a:cxn ang="T128">
                    <a:pos x="T24" y="T25"/>
                  </a:cxn>
                  <a:cxn ang="T129">
                    <a:pos x="T26" y="T27"/>
                  </a:cxn>
                  <a:cxn ang="T130">
                    <a:pos x="T28" y="T29"/>
                  </a:cxn>
                  <a:cxn ang="T131">
                    <a:pos x="T30" y="T31"/>
                  </a:cxn>
                  <a:cxn ang="T132">
                    <a:pos x="T32" y="T33"/>
                  </a:cxn>
                  <a:cxn ang="T133">
                    <a:pos x="T34" y="T35"/>
                  </a:cxn>
                  <a:cxn ang="T134">
                    <a:pos x="T36" y="T37"/>
                  </a:cxn>
                  <a:cxn ang="T135">
                    <a:pos x="T38" y="T39"/>
                  </a:cxn>
                  <a:cxn ang="T136">
                    <a:pos x="T40" y="T41"/>
                  </a:cxn>
                  <a:cxn ang="T137">
                    <a:pos x="T42" y="T43"/>
                  </a:cxn>
                  <a:cxn ang="T138">
                    <a:pos x="T44" y="T45"/>
                  </a:cxn>
                  <a:cxn ang="T139">
                    <a:pos x="T46" y="T47"/>
                  </a:cxn>
                  <a:cxn ang="T140">
                    <a:pos x="T48" y="T49"/>
                  </a:cxn>
                  <a:cxn ang="T141">
                    <a:pos x="T50" y="T51"/>
                  </a:cxn>
                  <a:cxn ang="T142">
                    <a:pos x="T52" y="T53"/>
                  </a:cxn>
                  <a:cxn ang="T143">
                    <a:pos x="T54" y="T55"/>
                  </a:cxn>
                  <a:cxn ang="T144">
                    <a:pos x="T56" y="T57"/>
                  </a:cxn>
                  <a:cxn ang="T145">
                    <a:pos x="T58" y="T59"/>
                  </a:cxn>
                  <a:cxn ang="T146">
                    <a:pos x="T60" y="T61"/>
                  </a:cxn>
                  <a:cxn ang="T147">
                    <a:pos x="T62" y="T63"/>
                  </a:cxn>
                  <a:cxn ang="T148">
                    <a:pos x="T64" y="T65"/>
                  </a:cxn>
                  <a:cxn ang="T149">
                    <a:pos x="T66" y="T67"/>
                  </a:cxn>
                  <a:cxn ang="T150">
                    <a:pos x="T68" y="T69"/>
                  </a:cxn>
                  <a:cxn ang="T151">
                    <a:pos x="T70" y="T71"/>
                  </a:cxn>
                  <a:cxn ang="T152">
                    <a:pos x="T72" y="T73"/>
                  </a:cxn>
                  <a:cxn ang="T153">
                    <a:pos x="T74" y="T75"/>
                  </a:cxn>
                  <a:cxn ang="T154">
                    <a:pos x="T76" y="T77"/>
                  </a:cxn>
                  <a:cxn ang="T155">
                    <a:pos x="T78" y="T79"/>
                  </a:cxn>
                  <a:cxn ang="T156">
                    <a:pos x="T80" y="T81"/>
                  </a:cxn>
                  <a:cxn ang="T157">
                    <a:pos x="T82" y="T83"/>
                  </a:cxn>
                  <a:cxn ang="T158">
                    <a:pos x="T84" y="T85"/>
                  </a:cxn>
                  <a:cxn ang="T159">
                    <a:pos x="T86" y="T87"/>
                  </a:cxn>
                  <a:cxn ang="T160">
                    <a:pos x="T88" y="T89"/>
                  </a:cxn>
                  <a:cxn ang="T161">
                    <a:pos x="T90" y="T91"/>
                  </a:cxn>
                  <a:cxn ang="T162">
                    <a:pos x="T92" y="T93"/>
                  </a:cxn>
                  <a:cxn ang="T163">
                    <a:pos x="T94" y="T95"/>
                  </a:cxn>
                  <a:cxn ang="T164">
                    <a:pos x="T96" y="T97"/>
                  </a:cxn>
                  <a:cxn ang="T165">
                    <a:pos x="T98" y="T99"/>
                  </a:cxn>
                  <a:cxn ang="T166">
                    <a:pos x="T100" y="T101"/>
                  </a:cxn>
                  <a:cxn ang="T167">
                    <a:pos x="T102" y="T103"/>
                  </a:cxn>
                  <a:cxn ang="T168">
                    <a:pos x="T104" y="T105"/>
                  </a:cxn>
                  <a:cxn ang="T169">
                    <a:pos x="T106" y="T107"/>
                  </a:cxn>
                  <a:cxn ang="T170">
                    <a:pos x="T108" y="T109"/>
                  </a:cxn>
                  <a:cxn ang="T171">
                    <a:pos x="T110" y="T111"/>
                  </a:cxn>
                  <a:cxn ang="T172">
                    <a:pos x="T112" y="T113"/>
                  </a:cxn>
                  <a:cxn ang="T173">
                    <a:pos x="T114" y="T115"/>
                  </a:cxn>
                </a:cxnLst>
                <a:rect l="T174" t="T175" r="T176" b="T177"/>
                <a:pathLst>
                  <a:path w="395" h="419">
                    <a:moveTo>
                      <a:pt x="0" y="105"/>
                    </a:moveTo>
                    <a:lnTo>
                      <a:pt x="7" y="104"/>
                    </a:lnTo>
                    <a:lnTo>
                      <a:pt x="7" y="102"/>
                    </a:lnTo>
                    <a:lnTo>
                      <a:pt x="11" y="102"/>
                    </a:lnTo>
                    <a:lnTo>
                      <a:pt x="11" y="101"/>
                    </a:lnTo>
                    <a:lnTo>
                      <a:pt x="21" y="96"/>
                    </a:lnTo>
                    <a:lnTo>
                      <a:pt x="21" y="94"/>
                    </a:lnTo>
                    <a:lnTo>
                      <a:pt x="28" y="93"/>
                    </a:lnTo>
                    <a:lnTo>
                      <a:pt x="28" y="91"/>
                    </a:lnTo>
                    <a:lnTo>
                      <a:pt x="31" y="91"/>
                    </a:lnTo>
                    <a:lnTo>
                      <a:pt x="31" y="90"/>
                    </a:lnTo>
                    <a:lnTo>
                      <a:pt x="41" y="85"/>
                    </a:lnTo>
                    <a:lnTo>
                      <a:pt x="41" y="83"/>
                    </a:lnTo>
                    <a:lnTo>
                      <a:pt x="48" y="82"/>
                    </a:lnTo>
                    <a:lnTo>
                      <a:pt x="48" y="80"/>
                    </a:lnTo>
                    <a:lnTo>
                      <a:pt x="62" y="74"/>
                    </a:lnTo>
                    <a:lnTo>
                      <a:pt x="62" y="72"/>
                    </a:lnTo>
                    <a:lnTo>
                      <a:pt x="69" y="71"/>
                    </a:lnTo>
                    <a:lnTo>
                      <a:pt x="69" y="69"/>
                    </a:lnTo>
                    <a:lnTo>
                      <a:pt x="82" y="63"/>
                    </a:lnTo>
                    <a:lnTo>
                      <a:pt x="82" y="61"/>
                    </a:lnTo>
                    <a:lnTo>
                      <a:pt x="89" y="60"/>
                    </a:lnTo>
                    <a:lnTo>
                      <a:pt x="89" y="58"/>
                    </a:lnTo>
                    <a:lnTo>
                      <a:pt x="99" y="53"/>
                    </a:lnTo>
                    <a:lnTo>
                      <a:pt x="99" y="52"/>
                    </a:lnTo>
                    <a:lnTo>
                      <a:pt x="106" y="50"/>
                    </a:lnTo>
                    <a:lnTo>
                      <a:pt x="106" y="49"/>
                    </a:lnTo>
                    <a:lnTo>
                      <a:pt x="110" y="49"/>
                    </a:lnTo>
                    <a:lnTo>
                      <a:pt x="110" y="47"/>
                    </a:lnTo>
                    <a:lnTo>
                      <a:pt x="120" y="42"/>
                    </a:lnTo>
                    <a:lnTo>
                      <a:pt x="120" y="41"/>
                    </a:lnTo>
                    <a:lnTo>
                      <a:pt x="127" y="39"/>
                    </a:lnTo>
                    <a:lnTo>
                      <a:pt x="127" y="37"/>
                    </a:lnTo>
                    <a:lnTo>
                      <a:pt x="130" y="37"/>
                    </a:lnTo>
                    <a:lnTo>
                      <a:pt x="130" y="36"/>
                    </a:lnTo>
                    <a:lnTo>
                      <a:pt x="140" y="31"/>
                    </a:lnTo>
                    <a:lnTo>
                      <a:pt x="140" y="30"/>
                    </a:lnTo>
                    <a:lnTo>
                      <a:pt x="147" y="28"/>
                    </a:lnTo>
                    <a:lnTo>
                      <a:pt x="147" y="26"/>
                    </a:lnTo>
                    <a:lnTo>
                      <a:pt x="161" y="20"/>
                    </a:lnTo>
                    <a:lnTo>
                      <a:pt x="161" y="19"/>
                    </a:lnTo>
                    <a:lnTo>
                      <a:pt x="168" y="17"/>
                    </a:lnTo>
                    <a:lnTo>
                      <a:pt x="168" y="15"/>
                    </a:lnTo>
                    <a:lnTo>
                      <a:pt x="181" y="9"/>
                    </a:lnTo>
                    <a:lnTo>
                      <a:pt x="181" y="8"/>
                    </a:lnTo>
                    <a:lnTo>
                      <a:pt x="188" y="6"/>
                    </a:lnTo>
                    <a:lnTo>
                      <a:pt x="188" y="4"/>
                    </a:lnTo>
                    <a:lnTo>
                      <a:pt x="199" y="0"/>
                    </a:lnTo>
                    <a:lnTo>
                      <a:pt x="199" y="1"/>
                    </a:lnTo>
                    <a:lnTo>
                      <a:pt x="202" y="1"/>
                    </a:lnTo>
                    <a:lnTo>
                      <a:pt x="202" y="3"/>
                    </a:lnTo>
                    <a:lnTo>
                      <a:pt x="205" y="3"/>
                    </a:lnTo>
                    <a:lnTo>
                      <a:pt x="207" y="6"/>
                    </a:lnTo>
                    <a:lnTo>
                      <a:pt x="211" y="6"/>
                    </a:lnTo>
                    <a:lnTo>
                      <a:pt x="211" y="8"/>
                    </a:lnTo>
                    <a:lnTo>
                      <a:pt x="214" y="8"/>
                    </a:lnTo>
                    <a:lnTo>
                      <a:pt x="216" y="11"/>
                    </a:lnTo>
                    <a:lnTo>
                      <a:pt x="219" y="11"/>
                    </a:lnTo>
                    <a:lnTo>
                      <a:pt x="219" y="12"/>
                    </a:lnTo>
                    <a:lnTo>
                      <a:pt x="223" y="12"/>
                    </a:lnTo>
                    <a:lnTo>
                      <a:pt x="223" y="14"/>
                    </a:lnTo>
                    <a:lnTo>
                      <a:pt x="226" y="14"/>
                    </a:lnTo>
                    <a:lnTo>
                      <a:pt x="228" y="17"/>
                    </a:lnTo>
                    <a:lnTo>
                      <a:pt x="231" y="17"/>
                    </a:lnTo>
                    <a:lnTo>
                      <a:pt x="231" y="19"/>
                    </a:lnTo>
                    <a:lnTo>
                      <a:pt x="234" y="19"/>
                    </a:lnTo>
                    <a:lnTo>
                      <a:pt x="236" y="22"/>
                    </a:lnTo>
                    <a:lnTo>
                      <a:pt x="240" y="22"/>
                    </a:lnTo>
                    <a:lnTo>
                      <a:pt x="240" y="23"/>
                    </a:lnTo>
                    <a:lnTo>
                      <a:pt x="243" y="23"/>
                    </a:lnTo>
                    <a:lnTo>
                      <a:pt x="243" y="25"/>
                    </a:lnTo>
                    <a:lnTo>
                      <a:pt x="246" y="25"/>
                    </a:lnTo>
                    <a:lnTo>
                      <a:pt x="248" y="28"/>
                    </a:lnTo>
                    <a:lnTo>
                      <a:pt x="252" y="28"/>
                    </a:lnTo>
                    <a:lnTo>
                      <a:pt x="252" y="30"/>
                    </a:lnTo>
                    <a:lnTo>
                      <a:pt x="255" y="30"/>
                    </a:lnTo>
                    <a:lnTo>
                      <a:pt x="257" y="33"/>
                    </a:lnTo>
                    <a:lnTo>
                      <a:pt x="260" y="33"/>
                    </a:lnTo>
                    <a:lnTo>
                      <a:pt x="260" y="34"/>
                    </a:lnTo>
                    <a:lnTo>
                      <a:pt x="264" y="34"/>
                    </a:lnTo>
                    <a:lnTo>
                      <a:pt x="265" y="37"/>
                    </a:lnTo>
                    <a:lnTo>
                      <a:pt x="269" y="37"/>
                    </a:lnTo>
                    <a:lnTo>
                      <a:pt x="269" y="39"/>
                    </a:lnTo>
                    <a:lnTo>
                      <a:pt x="272" y="39"/>
                    </a:lnTo>
                    <a:lnTo>
                      <a:pt x="272" y="41"/>
                    </a:lnTo>
                    <a:lnTo>
                      <a:pt x="275" y="41"/>
                    </a:lnTo>
                    <a:lnTo>
                      <a:pt x="277" y="44"/>
                    </a:lnTo>
                    <a:lnTo>
                      <a:pt x="281" y="44"/>
                    </a:lnTo>
                    <a:lnTo>
                      <a:pt x="281" y="45"/>
                    </a:lnTo>
                    <a:lnTo>
                      <a:pt x="284" y="45"/>
                    </a:lnTo>
                    <a:lnTo>
                      <a:pt x="286" y="49"/>
                    </a:lnTo>
                    <a:lnTo>
                      <a:pt x="289" y="49"/>
                    </a:lnTo>
                    <a:lnTo>
                      <a:pt x="289" y="50"/>
                    </a:lnTo>
                    <a:lnTo>
                      <a:pt x="293" y="50"/>
                    </a:lnTo>
                    <a:lnTo>
                      <a:pt x="293" y="52"/>
                    </a:lnTo>
                    <a:lnTo>
                      <a:pt x="296" y="52"/>
                    </a:lnTo>
                    <a:lnTo>
                      <a:pt x="298" y="55"/>
                    </a:lnTo>
                    <a:lnTo>
                      <a:pt x="301" y="55"/>
                    </a:lnTo>
                    <a:lnTo>
                      <a:pt x="301" y="56"/>
                    </a:lnTo>
                    <a:lnTo>
                      <a:pt x="305" y="56"/>
                    </a:lnTo>
                    <a:lnTo>
                      <a:pt x="306" y="60"/>
                    </a:lnTo>
                    <a:lnTo>
                      <a:pt x="310" y="60"/>
                    </a:lnTo>
                    <a:lnTo>
                      <a:pt x="310" y="61"/>
                    </a:lnTo>
                    <a:lnTo>
                      <a:pt x="313" y="61"/>
                    </a:lnTo>
                    <a:lnTo>
                      <a:pt x="315" y="64"/>
                    </a:lnTo>
                    <a:lnTo>
                      <a:pt x="318" y="64"/>
                    </a:lnTo>
                    <a:lnTo>
                      <a:pt x="318" y="66"/>
                    </a:lnTo>
                    <a:lnTo>
                      <a:pt x="322" y="66"/>
                    </a:lnTo>
                    <a:lnTo>
                      <a:pt x="322" y="67"/>
                    </a:lnTo>
                    <a:lnTo>
                      <a:pt x="325" y="67"/>
                    </a:lnTo>
                    <a:lnTo>
                      <a:pt x="327" y="71"/>
                    </a:lnTo>
                    <a:lnTo>
                      <a:pt x="330" y="71"/>
                    </a:lnTo>
                    <a:lnTo>
                      <a:pt x="330" y="72"/>
                    </a:lnTo>
                    <a:lnTo>
                      <a:pt x="334" y="72"/>
                    </a:lnTo>
                    <a:lnTo>
                      <a:pt x="335" y="75"/>
                    </a:lnTo>
                    <a:lnTo>
                      <a:pt x="339" y="75"/>
                    </a:lnTo>
                    <a:lnTo>
                      <a:pt x="339" y="77"/>
                    </a:lnTo>
                    <a:lnTo>
                      <a:pt x="342" y="77"/>
                    </a:lnTo>
                    <a:lnTo>
                      <a:pt x="342" y="78"/>
                    </a:lnTo>
                    <a:lnTo>
                      <a:pt x="346" y="78"/>
                    </a:lnTo>
                    <a:lnTo>
                      <a:pt x="347" y="82"/>
                    </a:lnTo>
                    <a:lnTo>
                      <a:pt x="351" y="82"/>
                    </a:lnTo>
                    <a:lnTo>
                      <a:pt x="351" y="83"/>
                    </a:lnTo>
                    <a:lnTo>
                      <a:pt x="354" y="83"/>
                    </a:lnTo>
                    <a:lnTo>
                      <a:pt x="356" y="86"/>
                    </a:lnTo>
                    <a:lnTo>
                      <a:pt x="359" y="86"/>
                    </a:lnTo>
                    <a:lnTo>
                      <a:pt x="359" y="88"/>
                    </a:lnTo>
                    <a:lnTo>
                      <a:pt x="363" y="88"/>
                    </a:lnTo>
                    <a:lnTo>
                      <a:pt x="364" y="91"/>
                    </a:lnTo>
                    <a:lnTo>
                      <a:pt x="368" y="91"/>
                    </a:lnTo>
                    <a:lnTo>
                      <a:pt x="368" y="93"/>
                    </a:lnTo>
                    <a:lnTo>
                      <a:pt x="371" y="93"/>
                    </a:lnTo>
                    <a:lnTo>
                      <a:pt x="371" y="94"/>
                    </a:lnTo>
                    <a:lnTo>
                      <a:pt x="375" y="94"/>
                    </a:lnTo>
                    <a:lnTo>
                      <a:pt x="376" y="97"/>
                    </a:lnTo>
                    <a:lnTo>
                      <a:pt x="380" y="97"/>
                    </a:lnTo>
                    <a:lnTo>
                      <a:pt x="380" y="99"/>
                    </a:lnTo>
                    <a:lnTo>
                      <a:pt x="383" y="99"/>
                    </a:lnTo>
                    <a:lnTo>
                      <a:pt x="385" y="102"/>
                    </a:lnTo>
                    <a:lnTo>
                      <a:pt x="388" y="102"/>
                    </a:lnTo>
                    <a:lnTo>
                      <a:pt x="388" y="104"/>
                    </a:lnTo>
                    <a:lnTo>
                      <a:pt x="392" y="104"/>
                    </a:lnTo>
                    <a:lnTo>
                      <a:pt x="392" y="105"/>
                    </a:lnTo>
                    <a:lnTo>
                      <a:pt x="395" y="105"/>
                    </a:lnTo>
                    <a:lnTo>
                      <a:pt x="395" y="315"/>
                    </a:lnTo>
                    <a:lnTo>
                      <a:pt x="385" y="320"/>
                    </a:lnTo>
                    <a:lnTo>
                      <a:pt x="385" y="321"/>
                    </a:lnTo>
                    <a:lnTo>
                      <a:pt x="378" y="323"/>
                    </a:lnTo>
                    <a:lnTo>
                      <a:pt x="378" y="325"/>
                    </a:lnTo>
                    <a:lnTo>
                      <a:pt x="375" y="325"/>
                    </a:lnTo>
                    <a:lnTo>
                      <a:pt x="375" y="326"/>
                    </a:lnTo>
                    <a:lnTo>
                      <a:pt x="361" y="332"/>
                    </a:lnTo>
                    <a:lnTo>
                      <a:pt x="361" y="334"/>
                    </a:lnTo>
                    <a:lnTo>
                      <a:pt x="354" y="336"/>
                    </a:lnTo>
                    <a:lnTo>
                      <a:pt x="354" y="337"/>
                    </a:lnTo>
                    <a:lnTo>
                      <a:pt x="340" y="344"/>
                    </a:lnTo>
                    <a:lnTo>
                      <a:pt x="340" y="345"/>
                    </a:lnTo>
                    <a:lnTo>
                      <a:pt x="334" y="347"/>
                    </a:lnTo>
                    <a:lnTo>
                      <a:pt x="334" y="348"/>
                    </a:lnTo>
                    <a:lnTo>
                      <a:pt x="330" y="348"/>
                    </a:lnTo>
                    <a:lnTo>
                      <a:pt x="330" y="350"/>
                    </a:lnTo>
                    <a:lnTo>
                      <a:pt x="316" y="356"/>
                    </a:lnTo>
                    <a:lnTo>
                      <a:pt x="316" y="358"/>
                    </a:lnTo>
                    <a:lnTo>
                      <a:pt x="310" y="359"/>
                    </a:lnTo>
                    <a:lnTo>
                      <a:pt x="310" y="361"/>
                    </a:lnTo>
                    <a:lnTo>
                      <a:pt x="296" y="367"/>
                    </a:lnTo>
                    <a:lnTo>
                      <a:pt x="296" y="369"/>
                    </a:lnTo>
                    <a:lnTo>
                      <a:pt x="289" y="370"/>
                    </a:lnTo>
                    <a:lnTo>
                      <a:pt x="289" y="372"/>
                    </a:lnTo>
                    <a:lnTo>
                      <a:pt x="286" y="372"/>
                    </a:lnTo>
                    <a:lnTo>
                      <a:pt x="286" y="373"/>
                    </a:lnTo>
                    <a:lnTo>
                      <a:pt x="275" y="378"/>
                    </a:lnTo>
                    <a:lnTo>
                      <a:pt x="275" y="380"/>
                    </a:lnTo>
                    <a:lnTo>
                      <a:pt x="269" y="381"/>
                    </a:lnTo>
                    <a:lnTo>
                      <a:pt x="269" y="383"/>
                    </a:lnTo>
                    <a:lnTo>
                      <a:pt x="265" y="383"/>
                    </a:lnTo>
                    <a:lnTo>
                      <a:pt x="265" y="385"/>
                    </a:lnTo>
                    <a:lnTo>
                      <a:pt x="252" y="391"/>
                    </a:lnTo>
                    <a:lnTo>
                      <a:pt x="252" y="392"/>
                    </a:lnTo>
                    <a:lnTo>
                      <a:pt x="245" y="394"/>
                    </a:lnTo>
                    <a:lnTo>
                      <a:pt x="245" y="396"/>
                    </a:lnTo>
                    <a:lnTo>
                      <a:pt x="241" y="396"/>
                    </a:lnTo>
                    <a:lnTo>
                      <a:pt x="241" y="397"/>
                    </a:lnTo>
                    <a:lnTo>
                      <a:pt x="231" y="402"/>
                    </a:lnTo>
                    <a:lnTo>
                      <a:pt x="231" y="403"/>
                    </a:lnTo>
                    <a:lnTo>
                      <a:pt x="224" y="405"/>
                    </a:lnTo>
                    <a:lnTo>
                      <a:pt x="224" y="407"/>
                    </a:lnTo>
                    <a:lnTo>
                      <a:pt x="221" y="407"/>
                    </a:lnTo>
                    <a:lnTo>
                      <a:pt x="221" y="408"/>
                    </a:lnTo>
                    <a:lnTo>
                      <a:pt x="207" y="414"/>
                    </a:lnTo>
                    <a:lnTo>
                      <a:pt x="207" y="416"/>
                    </a:lnTo>
                    <a:lnTo>
                      <a:pt x="200" y="418"/>
                    </a:lnTo>
                    <a:lnTo>
                      <a:pt x="200" y="419"/>
                    </a:lnTo>
                    <a:lnTo>
                      <a:pt x="195" y="419"/>
                    </a:lnTo>
                    <a:lnTo>
                      <a:pt x="195" y="418"/>
                    </a:lnTo>
                    <a:lnTo>
                      <a:pt x="192" y="418"/>
                    </a:lnTo>
                    <a:lnTo>
                      <a:pt x="192" y="416"/>
                    </a:lnTo>
                    <a:lnTo>
                      <a:pt x="188" y="416"/>
                    </a:lnTo>
                    <a:lnTo>
                      <a:pt x="187" y="413"/>
                    </a:lnTo>
                    <a:lnTo>
                      <a:pt x="183" y="413"/>
                    </a:lnTo>
                    <a:lnTo>
                      <a:pt x="183" y="411"/>
                    </a:lnTo>
                    <a:lnTo>
                      <a:pt x="180" y="411"/>
                    </a:lnTo>
                    <a:lnTo>
                      <a:pt x="180" y="410"/>
                    </a:lnTo>
                    <a:lnTo>
                      <a:pt x="176" y="410"/>
                    </a:lnTo>
                    <a:lnTo>
                      <a:pt x="175" y="407"/>
                    </a:lnTo>
                    <a:lnTo>
                      <a:pt x="171" y="407"/>
                    </a:lnTo>
                    <a:lnTo>
                      <a:pt x="171" y="405"/>
                    </a:lnTo>
                    <a:lnTo>
                      <a:pt x="168" y="405"/>
                    </a:lnTo>
                    <a:lnTo>
                      <a:pt x="168" y="403"/>
                    </a:lnTo>
                    <a:lnTo>
                      <a:pt x="164" y="403"/>
                    </a:lnTo>
                    <a:lnTo>
                      <a:pt x="163" y="400"/>
                    </a:lnTo>
                    <a:lnTo>
                      <a:pt x="159" y="400"/>
                    </a:lnTo>
                    <a:lnTo>
                      <a:pt x="159" y="399"/>
                    </a:lnTo>
                    <a:lnTo>
                      <a:pt x="156" y="399"/>
                    </a:lnTo>
                    <a:lnTo>
                      <a:pt x="154" y="396"/>
                    </a:lnTo>
                    <a:lnTo>
                      <a:pt x="151" y="396"/>
                    </a:lnTo>
                    <a:lnTo>
                      <a:pt x="151" y="394"/>
                    </a:lnTo>
                    <a:lnTo>
                      <a:pt x="147" y="394"/>
                    </a:lnTo>
                    <a:lnTo>
                      <a:pt x="147" y="392"/>
                    </a:lnTo>
                    <a:lnTo>
                      <a:pt x="144" y="392"/>
                    </a:lnTo>
                    <a:lnTo>
                      <a:pt x="142" y="389"/>
                    </a:lnTo>
                    <a:lnTo>
                      <a:pt x="139" y="389"/>
                    </a:lnTo>
                    <a:lnTo>
                      <a:pt x="139" y="388"/>
                    </a:lnTo>
                    <a:lnTo>
                      <a:pt x="135" y="388"/>
                    </a:lnTo>
                    <a:lnTo>
                      <a:pt x="135" y="386"/>
                    </a:lnTo>
                    <a:lnTo>
                      <a:pt x="132" y="386"/>
                    </a:lnTo>
                    <a:lnTo>
                      <a:pt x="130" y="383"/>
                    </a:lnTo>
                    <a:lnTo>
                      <a:pt x="127" y="383"/>
                    </a:lnTo>
                    <a:lnTo>
                      <a:pt x="127" y="381"/>
                    </a:lnTo>
                    <a:lnTo>
                      <a:pt x="123" y="381"/>
                    </a:lnTo>
                    <a:lnTo>
                      <a:pt x="123" y="380"/>
                    </a:lnTo>
                    <a:lnTo>
                      <a:pt x="120" y="380"/>
                    </a:lnTo>
                    <a:lnTo>
                      <a:pt x="118" y="377"/>
                    </a:lnTo>
                    <a:lnTo>
                      <a:pt x="115" y="377"/>
                    </a:lnTo>
                    <a:lnTo>
                      <a:pt x="115" y="375"/>
                    </a:lnTo>
                    <a:lnTo>
                      <a:pt x="111" y="375"/>
                    </a:lnTo>
                    <a:lnTo>
                      <a:pt x="110" y="372"/>
                    </a:lnTo>
                    <a:lnTo>
                      <a:pt x="106" y="372"/>
                    </a:lnTo>
                    <a:lnTo>
                      <a:pt x="106" y="370"/>
                    </a:lnTo>
                    <a:lnTo>
                      <a:pt x="103" y="370"/>
                    </a:lnTo>
                    <a:lnTo>
                      <a:pt x="103" y="369"/>
                    </a:lnTo>
                    <a:lnTo>
                      <a:pt x="99" y="369"/>
                    </a:lnTo>
                    <a:lnTo>
                      <a:pt x="98" y="366"/>
                    </a:lnTo>
                    <a:lnTo>
                      <a:pt x="94" y="366"/>
                    </a:lnTo>
                    <a:lnTo>
                      <a:pt x="94" y="364"/>
                    </a:lnTo>
                    <a:lnTo>
                      <a:pt x="91" y="364"/>
                    </a:lnTo>
                    <a:lnTo>
                      <a:pt x="91" y="362"/>
                    </a:lnTo>
                    <a:lnTo>
                      <a:pt x="88" y="362"/>
                    </a:lnTo>
                    <a:lnTo>
                      <a:pt x="86" y="359"/>
                    </a:lnTo>
                    <a:lnTo>
                      <a:pt x="82" y="359"/>
                    </a:lnTo>
                    <a:lnTo>
                      <a:pt x="82" y="358"/>
                    </a:lnTo>
                    <a:lnTo>
                      <a:pt x="79" y="358"/>
                    </a:lnTo>
                    <a:lnTo>
                      <a:pt x="77" y="355"/>
                    </a:lnTo>
                    <a:lnTo>
                      <a:pt x="74" y="355"/>
                    </a:lnTo>
                    <a:lnTo>
                      <a:pt x="74" y="353"/>
                    </a:lnTo>
                    <a:lnTo>
                      <a:pt x="70" y="353"/>
                    </a:lnTo>
                    <a:lnTo>
                      <a:pt x="70" y="351"/>
                    </a:lnTo>
                    <a:lnTo>
                      <a:pt x="67" y="351"/>
                    </a:lnTo>
                    <a:lnTo>
                      <a:pt x="65" y="348"/>
                    </a:lnTo>
                    <a:lnTo>
                      <a:pt x="62" y="348"/>
                    </a:lnTo>
                    <a:lnTo>
                      <a:pt x="62" y="347"/>
                    </a:lnTo>
                    <a:lnTo>
                      <a:pt x="58" y="347"/>
                    </a:lnTo>
                    <a:lnTo>
                      <a:pt x="58" y="345"/>
                    </a:lnTo>
                    <a:lnTo>
                      <a:pt x="55" y="345"/>
                    </a:lnTo>
                    <a:lnTo>
                      <a:pt x="53" y="342"/>
                    </a:lnTo>
                    <a:lnTo>
                      <a:pt x="50" y="342"/>
                    </a:lnTo>
                    <a:lnTo>
                      <a:pt x="50" y="340"/>
                    </a:lnTo>
                    <a:lnTo>
                      <a:pt x="46" y="340"/>
                    </a:lnTo>
                    <a:lnTo>
                      <a:pt x="46" y="339"/>
                    </a:lnTo>
                    <a:lnTo>
                      <a:pt x="43" y="339"/>
                    </a:lnTo>
                    <a:lnTo>
                      <a:pt x="41" y="336"/>
                    </a:lnTo>
                    <a:lnTo>
                      <a:pt x="38" y="336"/>
                    </a:lnTo>
                    <a:lnTo>
                      <a:pt x="38" y="334"/>
                    </a:lnTo>
                    <a:lnTo>
                      <a:pt x="35" y="334"/>
                    </a:lnTo>
                    <a:lnTo>
                      <a:pt x="33" y="331"/>
                    </a:lnTo>
                    <a:lnTo>
                      <a:pt x="29" y="331"/>
                    </a:lnTo>
                    <a:lnTo>
                      <a:pt x="29" y="329"/>
                    </a:lnTo>
                    <a:lnTo>
                      <a:pt x="26" y="329"/>
                    </a:lnTo>
                    <a:lnTo>
                      <a:pt x="26" y="328"/>
                    </a:lnTo>
                    <a:lnTo>
                      <a:pt x="23" y="328"/>
                    </a:lnTo>
                    <a:lnTo>
                      <a:pt x="21" y="325"/>
                    </a:lnTo>
                    <a:lnTo>
                      <a:pt x="17" y="325"/>
                    </a:lnTo>
                    <a:lnTo>
                      <a:pt x="17" y="323"/>
                    </a:lnTo>
                    <a:lnTo>
                      <a:pt x="14" y="323"/>
                    </a:lnTo>
                    <a:lnTo>
                      <a:pt x="14" y="321"/>
                    </a:lnTo>
                    <a:lnTo>
                      <a:pt x="11" y="321"/>
                    </a:lnTo>
                    <a:lnTo>
                      <a:pt x="9" y="318"/>
                    </a:lnTo>
                    <a:lnTo>
                      <a:pt x="5" y="318"/>
                    </a:lnTo>
                    <a:lnTo>
                      <a:pt x="5" y="317"/>
                    </a:lnTo>
                    <a:lnTo>
                      <a:pt x="2" y="317"/>
                    </a:lnTo>
                    <a:lnTo>
                      <a:pt x="2" y="315"/>
                    </a:lnTo>
                    <a:lnTo>
                      <a:pt x="0" y="315"/>
                    </a:lnTo>
                    <a:lnTo>
                      <a:pt x="0" y="105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530" name="Freeform 1530"/>
              <p:cNvSpPr>
                <a:spLocks/>
              </p:cNvSpPr>
              <p:nvPr/>
            </p:nvSpPr>
            <p:spPr bwMode="auto">
              <a:xfrm>
                <a:off x="3417" y="2287"/>
                <a:ext cx="105" cy="96"/>
              </a:xfrm>
              <a:custGeom>
                <a:avLst/>
                <a:gdLst>
                  <a:gd name="T0" fmla="*/ 103 w 105"/>
                  <a:gd name="T1" fmla="*/ 0 h 96"/>
                  <a:gd name="T2" fmla="*/ 103 w 105"/>
                  <a:gd name="T3" fmla="*/ 2 h 96"/>
                  <a:gd name="T4" fmla="*/ 99 w 105"/>
                  <a:gd name="T5" fmla="*/ 2 h 96"/>
                  <a:gd name="T6" fmla="*/ 99 w 105"/>
                  <a:gd name="T7" fmla="*/ 3 h 96"/>
                  <a:gd name="T8" fmla="*/ 89 w 105"/>
                  <a:gd name="T9" fmla="*/ 8 h 96"/>
                  <a:gd name="T10" fmla="*/ 89 w 105"/>
                  <a:gd name="T11" fmla="*/ 10 h 96"/>
                  <a:gd name="T12" fmla="*/ 86 w 105"/>
                  <a:gd name="T13" fmla="*/ 10 h 96"/>
                  <a:gd name="T14" fmla="*/ 86 w 105"/>
                  <a:gd name="T15" fmla="*/ 11 h 96"/>
                  <a:gd name="T16" fmla="*/ 0 w 105"/>
                  <a:gd name="T17" fmla="*/ 88 h 96"/>
                  <a:gd name="T18" fmla="*/ 0 w 105"/>
                  <a:gd name="T19" fmla="*/ 96 h 96"/>
                  <a:gd name="T20" fmla="*/ 105 w 105"/>
                  <a:gd name="T21" fmla="*/ 0 h 96"/>
                  <a:gd name="T22" fmla="*/ 103 w 105"/>
                  <a:gd name="T23" fmla="*/ 0 h 9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105"/>
                  <a:gd name="T37" fmla="*/ 0 h 96"/>
                  <a:gd name="T38" fmla="*/ 105 w 105"/>
                  <a:gd name="T39" fmla="*/ 96 h 9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105" h="96">
                    <a:moveTo>
                      <a:pt x="103" y="0"/>
                    </a:moveTo>
                    <a:lnTo>
                      <a:pt x="103" y="2"/>
                    </a:lnTo>
                    <a:lnTo>
                      <a:pt x="99" y="2"/>
                    </a:lnTo>
                    <a:lnTo>
                      <a:pt x="99" y="3"/>
                    </a:lnTo>
                    <a:lnTo>
                      <a:pt x="89" y="8"/>
                    </a:lnTo>
                    <a:lnTo>
                      <a:pt x="89" y="10"/>
                    </a:lnTo>
                    <a:lnTo>
                      <a:pt x="86" y="10"/>
                    </a:lnTo>
                    <a:lnTo>
                      <a:pt x="86" y="11"/>
                    </a:lnTo>
                    <a:lnTo>
                      <a:pt x="0" y="88"/>
                    </a:lnTo>
                    <a:lnTo>
                      <a:pt x="0" y="96"/>
                    </a:lnTo>
                    <a:lnTo>
                      <a:pt x="105" y="0"/>
                    </a:lnTo>
                    <a:lnTo>
                      <a:pt x="103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531" name="Freeform 1531"/>
              <p:cNvSpPr>
                <a:spLocks/>
              </p:cNvSpPr>
              <p:nvPr/>
            </p:nvSpPr>
            <p:spPr bwMode="auto">
              <a:xfrm>
                <a:off x="3417" y="2238"/>
                <a:ext cx="205" cy="191"/>
              </a:xfrm>
              <a:custGeom>
                <a:avLst/>
                <a:gdLst>
                  <a:gd name="T0" fmla="*/ 199 w 205"/>
                  <a:gd name="T1" fmla="*/ 0 h 191"/>
                  <a:gd name="T2" fmla="*/ 199 w 205"/>
                  <a:gd name="T3" fmla="*/ 2 h 191"/>
                  <a:gd name="T4" fmla="*/ 0 w 205"/>
                  <a:gd name="T5" fmla="*/ 183 h 191"/>
                  <a:gd name="T6" fmla="*/ 0 w 205"/>
                  <a:gd name="T7" fmla="*/ 191 h 191"/>
                  <a:gd name="T8" fmla="*/ 205 w 205"/>
                  <a:gd name="T9" fmla="*/ 2 h 191"/>
                  <a:gd name="T10" fmla="*/ 202 w 205"/>
                  <a:gd name="T11" fmla="*/ 2 h 191"/>
                  <a:gd name="T12" fmla="*/ 202 w 205"/>
                  <a:gd name="T13" fmla="*/ 0 h 191"/>
                  <a:gd name="T14" fmla="*/ 199 w 205"/>
                  <a:gd name="T15" fmla="*/ 0 h 191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05"/>
                  <a:gd name="T25" fmla="*/ 0 h 191"/>
                  <a:gd name="T26" fmla="*/ 205 w 205"/>
                  <a:gd name="T27" fmla="*/ 191 h 191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05" h="191">
                    <a:moveTo>
                      <a:pt x="199" y="0"/>
                    </a:moveTo>
                    <a:lnTo>
                      <a:pt x="199" y="2"/>
                    </a:lnTo>
                    <a:lnTo>
                      <a:pt x="0" y="183"/>
                    </a:lnTo>
                    <a:lnTo>
                      <a:pt x="0" y="191"/>
                    </a:lnTo>
                    <a:lnTo>
                      <a:pt x="205" y="2"/>
                    </a:lnTo>
                    <a:lnTo>
                      <a:pt x="202" y="2"/>
                    </a:lnTo>
                    <a:lnTo>
                      <a:pt x="202" y="0"/>
                    </a:lnTo>
                    <a:lnTo>
                      <a:pt x="199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532" name="Freeform 1532"/>
              <p:cNvSpPr>
                <a:spLocks/>
              </p:cNvSpPr>
              <p:nvPr/>
            </p:nvSpPr>
            <p:spPr bwMode="auto">
              <a:xfrm>
                <a:off x="3417" y="2256"/>
                <a:ext cx="236" cy="220"/>
              </a:xfrm>
              <a:custGeom>
                <a:avLst/>
                <a:gdLst>
                  <a:gd name="T0" fmla="*/ 231 w 236"/>
                  <a:gd name="T1" fmla="*/ 0 h 220"/>
                  <a:gd name="T2" fmla="*/ 231 w 236"/>
                  <a:gd name="T3" fmla="*/ 1 h 220"/>
                  <a:gd name="T4" fmla="*/ 0 w 236"/>
                  <a:gd name="T5" fmla="*/ 213 h 220"/>
                  <a:gd name="T6" fmla="*/ 0 w 236"/>
                  <a:gd name="T7" fmla="*/ 220 h 220"/>
                  <a:gd name="T8" fmla="*/ 236 w 236"/>
                  <a:gd name="T9" fmla="*/ 4 h 220"/>
                  <a:gd name="T10" fmla="*/ 236 w 236"/>
                  <a:gd name="T11" fmla="*/ 1 h 220"/>
                  <a:gd name="T12" fmla="*/ 234 w 236"/>
                  <a:gd name="T13" fmla="*/ 1 h 220"/>
                  <a:gd name="T14" fmla="*/ 234 w 236"/>
                  <a:gd name="T15" fmla="*/ 0 h 220"/>
                  <a:gd name="T16" fmla="*/ 231 w 236"/>
                  <a:gd name="T17" fmla="*/ 0 h 22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36"/>
                  <a:gd name="T28" fmla="*/ 0 h 220"/>
                  <a:gd name="T29" fmla="*/ 236 w 236"/>
                  <a:gd name="T30" fmla="*/ 220 h 22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36" h="220">
                    <a:moveTo>
                      <a:pt x="231" y="0"/>
                    </a:moveTo>
                    <a:lnTo>
                      <a:pt x="231" y="1"/>
                    </a:lnTo>
                    <a:lnTo>
                      <a:pt x="0" y="213"/>
                    </a:lnTo>
                    <a:lnTo>
                      <a:pt x="0" y="220"/>
                    </a:lnTo>
                    <a:lnTo>
                      <a:pt x="236" y="4"/>
                    </a:lnTo>
                    <a:lnTo>
                      <a:pt x="236" y="1"/>
                    </a:lnTo>
                    <a:lnTo>
                      <a:pt x="234" y="1"/>
                    </a:lnTo>
                    <a:lnTo>
                      <a:pt x="234" y="0"/>
                    </a:lnTo>
                    <a:lnTo>
                      <a:pt x="231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533" name="Freeform 1533"/>
              <p:cNvSpPr>
                <a:spLocks/>
              </p:cNvSpPr>
              <p:nvPr/>
            </p:nvSpPr>
            <p:spPr bwMode="auto">
              <a:xfrm>
                <a:off x="3417" y="2273"/>
                <a:ext cx="269" cy="251"/>
              </a:xfrm>
              <a:custGeom>
                <a:avLst/>
                <a:gdLst>
                  <a:gd name="T0" fmla="*/ 264 w 269"/>
                  <a:gd name="T1" fmla="*/ 0 h 251"/>
                  <a:gd name="T2" fmla="*/ 264 w 269"/>
                  <a:gd name="T3" fmla="*/ 1 h 251"/>
                  <a:gd name="T4" fmla="*/ 0 w 269"/>
                  <a:gd name="T5" fmla="*/ 243 h 251"/>
                  <a:gd name="T6" fmla="*/ 0 w 269"/>
                  <a:gd name="T7" fmla="*/ 251 h 251"/>
                  <a:gd name="T8" fmla="*/ 269 w 269"/>
                  <a:gd name="T9" fmla="*/ 5 h 251"/>
                  <a:gd name="T10" fmla="*/ 269 w 269"/>
                  <a:gd name="T11" fmla="*/ 1 h 251"/>
                  <a:gd name="T12" fmla="*/ 265 w 269"/>
                  <a:gd name="T13" fmla="*/ 1 h 251"/>
                  <a:gd name="T14" fmla="*/ 265 w 269"/>
                  <a:gd name="T15" fmla="*/ 0 h 251"/>
                  <a:gd name="T16" fmla="*/ 264 w 269"/>
                  <a:gd name="T17" fmla="*/ 0 h 251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69"/>
                  <a:gd name="T28" fmla="*/ 0 h 251"/>
                  <a:gd name="T29" fmla="*/ 269 w 269"/>
                  <a:gd name="T30" fmla="*/ 251 h 251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69" h="251">
                    <a:moveTo>
                      <a:pt x="264" y="0"/>
                    </a:moveTo>
                    <a:lnTo>
                      <a:pt x="264" y="1"/>
                    </a:lnTo>
                    <a:lnTo>
                      <a:pt x="0" y="243"/>
                    </a:lnTo>
                    <a:lnTo>
                      <a:pt x="0" y="251"/>
                    </a:lnTo>
                    <a:lnTo>
                      <a:pt x="269" y="5"/>
                    </a:lnTo>
                    <a:lnTo>
                      <a:pt x="269" y="1"/>
                    </a:lnTo>
                    <a:lnTo>
                      <a:pt x="265" y="1"/>
                    </a:lnTo>
                    <a:lnTo>
                      <a:pt x="265" y="0"/>
                    </a:lnTo>
                    <a:lnTo>
                      <a:pt x="264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534" name="Freeform 1534"/>
              <p:cNvSpPr>
                <a:spLocks/>
              </p:cNvSpPr>
              <p:nvPr/>
            </p:nvSpPr>
            <p:spPr bwMode="auto">
              <a:xfrm>
                <a:off x="3426" y="2290"/>
                <a:ext cx="292" cy="268"/>
              </a:xfrm>
              <a:custGeom>
                <a:avLst/>
                <a:gdLst>
                  <a:gd name="T0" fmla="*/ 287 w 292"/>
                  <a:gd name="T1" fmla="*/ 0 h 268"/>
                  <a:gd name="T2" fmla="*/ 287 w 292"/>
                  <a:gd name="T3" fmla="*/ 2 h 268"/>
                  <a:gd name="T4" fmla="*/ 0 w 292"/>
                  <a:gd name="T5" fmla="*/ 265 h 268"/>
                  <a:gd name="T6" fmla="*/ 2 w 292"/>
                  <a:gd name="T7" fmla="*/ 268 h 268"/>
                  <a:gd name="T8" fmla="*/ 7 w 292"/>
                  <a:gd name="T9" fmla="*/ 268 h 268"/>
                  <a:gd name="T10" fmla="*/ 7 w 292"/>
                  <a:gd name="T11" fmla="*/ 267 h 268"/>
                  <a:gd name="T12" fmla="*/ 292 w 292"/>
                  <a:gd name="T13" fmla="*/ 5 h 268"/>
                  <a:gd name="T14" fmla="*/ 292 w 292"/>
                  <a:gd name="T15" fmla="*/ 2 h 268"/>
                  <a:gd name="T16" fmla="*/ 289 w 292"/>
                  <a:gd name="T17" fmla="*/ 2 h 268"/>
                  <a:gd name="T18" fmla="*/ 289 w 292"/>
                  <a:gd name="T19" fmla="*/ 0 h 268"/>
                  <a:gd name="T20" fmla="*/ 287 w 292"/>
                  <a:gd name="T21" fmla="*/ 0 h 268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292"/>
                  <a:gd name="T34" fmla="*/ 0 h 268"/>
                  <a:gd name="T35" fmla="*/ 292 w 292"/>
                  <a:gd name="T36" fmla="*/ 268 h 268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292" h="268">
                    <a:moveTo>
                      <a:pt x="287" y="0"/>
                    </a:moveTo>
                    <a:lnTo>
                      <a:pt x="287" y="2"/>
                    </a:lnTo>
                    <a:lnTo>
                      <a:pt x="0" y="265"/>
                    </a:lnTo>
                    <a:lnTo>
                      <a:pt x="2" y="268"/>
                    </a:lnTo>
                    <a:lnTo>
                      <a:pt x="7" y="268"/>
                    </a:lnTo>
                    <a:lnTo>
                      <a:pt x="7" y="267"/>
                    </a:lnTo>
                    <a:lnTo>
                      <a:pt x="292" y="5"/>
                    </a:lnTo>
                    <a:lnTo>
                      <a:pt x="292" y="2"/>
                    </a:lnTo>
                    <a:lnTo>
                      <a:pt x="289" y="2"/>
                    </a:lnTo>
                    <a:lnTo>
                      <a:pt x="289" y="0"/>
                    </a:lnTo>
                    <a:lnTo>
                      <a:pt x="287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535" name="Freeform 1535"/>
              <p:cNvSpPr>
                <a:spLocks/>
              </p:cNvSpPr>
              <p:nvPr/>
            </p:nvSpPr>
            <p:spPr bwMode="auto">
              <a:xfrm>
                <a:off x="3458" y="2308"/>
                <a:ext cx="293" cy="268"/>
              </a:xfrm>
              <a:custGeom>
                <a:avLst/>
                <a:gdLst>
                  <a:gd name="T0" fmla="*/ 287 w 293"/>
                  <a:gd name="T1" fmla="*/ 0 h 268"/>
                  <a:gd name="T2" fmla="*/ 287 w 293"/>
                  <a:gd name="T3" fmla="*/ 1 h 268"/>
                  <a:gd name="T4" fmla="*/ 0 w 293"/>
                  <a:gd name="T5" fmla="*/ 265 h 268"/>
                  <a:gd name="T6" fmla="*/ 2 w 293"/>
                  <a:gd name="T7" fmla="*/ 268 h 268"/>
                  <a:gd name="T8" fmla="*/ 7 w 293"/>
                  <a:gd name="T9" fmla="*/ 268 h 268"/>
                  <a:gd name="T10" fmla="*/ 7 w 293"/>
                  <a:gd name="T11" fmla="*/ 266 h 268"/>
                  <a:gd name="T12" fmla="*/ 293 w 293"/>
                  <a:gd name="T13" fmla="*/ 4 h 268"/>
                  <a:gd name="T14" fmla="*/ 293 w 293"/>
                  <a:gd name="T15" fmla="*/ 1 h 268"/>
                  <a:gd name="T16" fmla="*/ 289 w 293"/>
                  <a:gd name="T17" fmla="*/ 1 h 268"/>
                  <a:gd name="T18" fmla="*/ 289 w 293"/>
                  <a:gd name="T19" fmla="*/ 0 h 268"/>
                  <a:gd name="T20" fmla="*/ 287 w 293"/>
                  <a:gd name="T21" fmla="*/ 0 h 268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293"/>
                  <a:gd name="T34" fmla="*/ 0 h 268"/>
                  <a:gd name="T35" fmla="*/ 293 w 293"/>
                  <a:gd name="T36" fmla="*/ 268 h 268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293" h="268">
                    <a:moveTo>
                      <a:pt x="287" y="0"/>
                    </a:moveTo>
                    <a:lnTo>
                      <a:pt x="287" y="1"/>
                    </a:lnTo>
                    <a:lnTo>
                      <a:pt x="0" y="265"/>
                    </a:lnTo>
                    <a:lnTo>
                      <a:pt x="2" y="268"/>
                    </a:lnTo>
                    <a:lnTo>
                      <a:pt x="7" y="268"/>
                    </a:lnTo>
                    <a:lnTo>
                      <a:pt x="7" y="266"/>
                    </a:lnTo>
                    <a:lnTo>
                      <a:pt x="293" y="4"/>
                    </a:lnTo>
                    <a:lnTo>
                      <a:pt x="293" y="1"/>
                    </a:lnTo>
                    <a:lnTo>
                      <a:pt x="289" y="1"/>
                    </a:lnTo>
                    <a:lnTo>
                      <a:pt x="289" y="0"/>
                    </a:lnTo>
                    <a:lnTo>
                      <a:pt x="287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536" name="Freeform 1536"/>
              <p:cNvSpPr>
                <a:spLocks/>
              </p:cNvSpPr>
              <p:nvPr/>
            </p:nvSpPr>
            <p:spPr bwMode="auto">
              <a:xfrm>
                <a:off x="3491" y="2325"/>
                <a:ext cx="292" cy="268"/>
              </a:xfrm>
              <a:custGeom>
                <a:avLst/>
                <a:gdLst>
                  <a:gd name="T0" fmla="*/ 287 w 292"/>
                  <a:gd name="T1" fmla="*/ 0 h 268"/>
                  <a:gd name="T2" fmla="*/ 287 w 292"/>
                  <a:gd name="T3" fmla="*/ 2 h 268"/>
                  <a:gd name="T4" fmla="*/ 0 w 292"/>
                  <a:gd name="T5" fmla="*/ 267 h 268"/>
                  <a:gd name="T6" fmla="*/ 3 w 292"/>
                  <a:gd name="T7" fmla="*/ 267 h 268"/>
                  <a:gd name="T8" fmla="*/ 3 w 292"/>
                  <a:gd name="T9" fmla="*/ 268 h 268"/>
                  <a:gd name="T10" fmla="*/ 7 w 292"/>
                  <a:gd name="T11" fmla="*/ 268 h 268"/>
                  <a:gd name="T12" fmla="*/ 7 w 292"/>
                  <a:gd name="T13" fmla="*/ 267 h 268"/>
                  <a:gd name="T14" fmla="*/ 292 w 292"/>
                  <a:gd name="T15" fmla="*/ 5 h 268"/>
                  <a:gd name="T16" fmla="*/ 289 w 292"/>
                  <a:gd name="T17" fmla="*/ 0 h 268"/>
                  <a:gd name="T18" fmla="*/ 287 w 292"/>
                  <a:gd name="T19" fmla="*/ 0 h 268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92"/>
                  <a:gd name="T31" fmla="*/ 0 h 268"/>
                  <a:gd name="T32" fmla="*/ 292 w 292"/>
                  <a:gd name="T33" fmla="*/ 268 h 268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92" h="268">
                    <a:moveTo>
                      <a:pt x="287" y="0"/>
                    </a:moveTo>
                    <a:lnTo>
                      <a:pt x="287" y="2"/>
                    </a:lnTo>
                    <a:lnTo>
                      <a:pt x="0" y="267"/>
                    </a:lnTo>
                    <a:lnTo>
                      <a:pt x="3" y="267"/>
                    </a:lnTo>
                    <a:lnTo>
                      <a:pt x="3" y="268"/>
                    </a:lnTo>
                    <a:lnTo>
                      <a:pt x="7" y="268"/>
                    </a:lnTo>
                    <a:lnTo>
                      <a:pt x="7" y="267"/>
                    </a:lnTo>
                    <a:lnTo>
                      <a:pt x="292" y="5"/>
                    </a:lnTo>
                    <a:lnTo>
                      <a:pt x="289" y="0"/>
                    </a:lnTo>
                    <a:lnTo>
                      <a:pt x="287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537" name="Freeform 1537"/>
              <p:cNvSpPr>
                <a:spLocks/>
              </p:cNvSpPr>
              <p:nvPr/>
            </p:nvSpPr>
            <p:spPr bwMode="auto">
              <a:xfrm>
                <a:off x="3523" y="2342"/>
                <a:ext cx="289" cy="268"/>
              </a:xfrm>
              <a:custGeom>
                <a:avLst/>
                <a:gdLst>
                  <a:gd name="T0" fmla="*/ 286 w 289"/>
                  <a:gd name="T1" fmla="*/ 0 h 268"/>
                  <a:gd name="T2" fmla="*/ 286 w 289"/>
                  <a:gd name="T3" fmla="*/ 2 h 268"/>
                  <a:gd name="T4" fmla="*/ 0 w 289"/>
                  <a:gd name="T5" fmla="*/ 264 h 268"/>
                  <a:gd name="T6" fmla="*/ 0 w 289"/>
                  <a:gd name="T7" fmla="*/ 267 h 268"/>
                  <a:gd name="T8" fmla="*/ 4 w 289"/>
                  <a:gd name="T9" fmla="*/ 267 h 268"/>
                  <a:gd name="T10" fmla="*/ 4 w 289"/>
                  <a:gd name="T11" fmla="*/ 268 h 268"/>
                  <a:gd name="T12" fmla="*/ 289 w 289"/>
                  <a:gd name="T13" fmla="*/ 7 h 268"/>
                  <a:gd name="T14" fmla="*/ 289 w 289"/>
                  <a:gd name="T15" fmla="*/ 0 h 268"/>
                  <a:gd name="T16" fmla="*/ 286 w 289"/>
                  <a:gd name="T17" fmla="*/ 0 h 26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89"/>
                  <a:gd name="T28" fmla="*/ 0 h 268"/>
                  <a:gd name="T29" fmla="*/ 289 w 289"/>
                  <a:gd name="T30" fmla="*/ 268 h 26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89" h="268">
                    <a:moveTo>
                      <a:pt x="286" y="0"/>
                    </a:moveTo>
                    <a:lnTo>
                      <a:pt x="286" y="2"/>
                    </a:lnTo>
                    <a:lnTo>
                      <a:pt x="0" y="264"/>
                    </a:lnTo>
                    <a:lnTo>
                      <a:pt x="0" y="267"/>
                    </a:lnTo>
                    <a:lnTo>
                      <a:pt x="4" y="267"/>
                    </a:lnTo>
                    <a:lnTo>
                      <a:pt x="4" y="268"/>
                    </a:lnTo>
                    <a:lnTo>
                      <a:pt x="289" y="7"/>
                    </a:lnTo>
                    <a:lnTo>
                      <a:pt x="289" y="0"/>
                    </a:lnTo>
                    <a:lnTo>
                      <a:pt x="286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538" name="Freeform 1538"/>
              <p:cNvSpPr>
                <a:spLocks/>
              </p:cNvSpPr>
              <p:nvPr/>
            </p:nvSpPr>
            <p:spPr bwMode="auto">
              <a:xfrm>
                <a:off x="3554" y="2386"/>
                <a:ext cx="258" cy="240"/>
              </a:xfrm>
              <a:custGeom>
                <a:avLst/>
                <a:gdLst>
                  <a:gd name="T0" fmla="*/ 256 w 258"/>
                  <a:gd name="T1" fmla="*/ 0 h 240"/>
                  <a:gd name="T2" fmla="*/ 256 w 258"/>
                  <a:gd name="T3" fmla="*/ 2 h 240"/>
                  <a:gd name="T4" fmla="*/ 0 w 258"/>
                  <a:gd name="T5" fmla="*/ 237 h 240"/>
                  <a:gd name="T6" fmla="*/ 2 w 258"/>
                  <a:gd name="T7" fmla="*/ 240 h 240"/>
                  <a:gd name="T8" fmla="*/ 7 w 258"/>
                  <a:gd name="T9" fmla="*/ 240 h 240"/>
                  <a:gd name="T10" fmla="*/ 7 w 258"/>
                  <a:gd name="T11" fmla="*/ 239 h 240"/>
                  <a:gd name="T12" fmla="*/ 258 w 258"/>
                  <a:gd name="T13" fmla="*/ 8 h 240"/>
                  <a:gd name="T14" fmla="*/ 258 w 258"/>
                  <a:gd name="T15" fmla="*/ 0 h 240"/>
                  <a:gd name="T16" fmla="*/ 256 w 258"/>
                  <a:gd name="T17" fmla="*/ 0 h 24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58"/>
                  <a:gd name="T28" fmla="*/ 0 h 240"/>
                  <a:gd name="T29" fmla="*/ 258 w 258"/>
                  <a:gd name="T30" fmla="*/ 240 h 24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58" h="240">
                    <a:moveTo>
                      <a:pt x="256" y="0"/>
                    </a:moveTo>
                    <a:lnTo>
                      <a:pt x="256" y="2"/>
                    </a:lnTo>
                    <a:lnTo>
                      <a:pt x="0" y="237"/>
                    </a:lnTo>
                    <a:lnTo>
                      <a:pt x="2" y="240"/>
                    </a:lnTo>
                    <a:lnTo>
                      <a:pt x="7" y="240"/>
                    </a:lnTo>
                    <a:lnTo>
                      <a:pt x="7" y="239"/>
                    </a:lnTo>
                    <a:lnTo>
                      <a:pt x="258" y="8"/>
                    </a:lnTo>
                    <a:lnTo>
                      <a:pt x="258" y="0"/>
                    </a:lnTo>
                    <a:lnTo>
                      <a:pt x="256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539" name="Freeform 1539"/>
              <p:cNvSpPr>
                <a:spLocks/>
              </p:cNvSpPr>
              <p:nvPr/>
            </p:nvSpPr>
            <p:spPr bwMode="auto">
              <a:xfrm>
                <a:off x="3587" y="2434"/>
                <a:ext cx="225" cy="210"/>
              </a:xfrm>
              <a:custGeom>
                <a:avLst/>
                <a:gdLst>
                  <a:gd name="T0" fmla="*/ 223 w 225"/>
                  <a:gd name="T1" fmla="*/ 0 h 210"/>
                  <a:gd name="T2" fmla="*/ 223 w 225"/>
                  <a:gd name="T3" fmla="*/ 1 h 210"/>
                  <a:gd name="T4" fmla="*/ 0 w 225"/>
                  <a:gd name="T5" fmla="*/ 206 h 210"/>
                  <a:gd name="T6" fmla="*/ 1 w 225"/>
                  <a:gd name="T7" fmla="*/ 210 h 210"/>
                  <a:gd name="T8" fmla="*/ 6 w 225"/>
                  <a:gd name="T9" fmla="*/ 210 h 210"/>
                  <a:gd name="T10" fmla="*/ 6 w 225"/>
                  <a:gd name="T11" fmla="*/ 208 h 210"/>
                  <a:gd name="T12" fmla="*/ 225 w 225"/>
                  <a:gd name="T13" fmla="*/ 8 h 210"/>
                  <a:gd name="T14" fmla="*/ 225 w 225"/>
                  <a:gd name="T15" fmla="*/ 0 h 210"/>
                  <a:gd name="T16" fmla="*/ 223 w 225"/>
                  <a:gd name="T17" fmla="*/ 0 h 21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25"/>
                  <a:gd name="T28" fmla="*/ 0 h 210"/>
                  <a:gd name="T29" fmla="*/ 225 w 225"/>
                  <a:gd name="T30" fmla="*/ 210 h 21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25" h="210">
                    <a:moveTo>
                      <a:pt x="223" y="0"/>
                    </a:moveTo>
                    <a:lnTo>
                      <a:pt x="223" y="1"/>
                    </a:lnTo>
                    <a:lnTo>
                      <a:pt x="0" y="206"/>
                    </a:lnTo>
                    <a:lnTo>
                      <a:pt x="1" y="210"/>
                    </a:lnTo>
                    <a:lnTo>
                      <a:pt x="6" y="210"/>
                    </a:lnTo>
                    <a:lnTo>
                      <a:pt x="6" y="208"/>
                    </a:lnTo>
                    <a:lnTo>
                      <a:pt x="225" y="8"/>
                    </a:lnTo>
                    <a:lnTo>
                      <a:pt x="225" y="0"/>
                    </a:lnTo>
                    <a:lnTo>
                      <a:pt x="223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540" name="Freeform 1540"/>
              <p:cNvSpPr>
                <a:spLocks/>
              </p:cNvSpPr>
              <p:nvPr/>
            </p:nvSpPr>
            <p:spPr bwMode="auto">
              <a:xfrm>
                <a:off x="3631" y="2481"/>
                <a:ext cx="181" cy="167"/>
              </a:xfrm>
              <a:custGeom>
                <a:avLst/>
                <a:gdLst>
                  <a:gd name="T0" fmla="*/ 179 w 181"/>
                  <a:gd name="T1" fmla="*/ 0 h 167"/>
                  <a:gd name="T2" fmla="*/ 179 w 181"/>
                  <a:gd name="T3" fmla="*/ 2 h 167"/>
                  <a:gd name="T4" fmla="*/ 0 w 181"/>
                  <a:gd name="T5" fmla="*/ 167 h 167"/>
                  <a:gd name="T6" fmla="*/ 7 w 181"/>
                  <a:gd name="T7" fmla="*/ 164 h 167"/>
                  <a:gd name="T8" fmla="*/ 7 w 181"/>
                  <a:gd name="T9" fmla="*/ 163 h 167"/>
                  <a:gd name="T10" fmla="*/ 14 w 181"/>
                  <a:gd name="T11" fmla="*/ 161 h 167"/>
                  <a:gd name="T12" fmla="*/ 14 w 181"/>
                  <a:gd name="T13" fmla="*/ 159 h 167"/>
                  <a:gd name="T14" fmla="*/ 17 w 181"/>
                  <a:gd name="T15" fmla="*/ 159 h 167"/>
                  <a:gd name="T16" fmla="*/ 17 w 181"/>
                  <a:gd name="T17" fmla="*/ 158 h 167"/>
                  <a:gd name="T18" fmla="*/ 181 w 181"/>
                  <a:gd name="T19" fmla="*/ 8 h 167"/>
                  <a:gd name="T20" fmla="*/ 181 w 181"/>
                  <a:gd name="T21" fmla="*/ 0 h 167"/>
                  <a:gd name="T22" fmla="*/ 179 w 181"/>
                  <a:gd name="T23" fmla="*/ 0 h 167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181"/>
                  <a:gd name="T37" fmla="*/ 0 h 167"/>
                  <a:gd name="T38" fmla="*/ 181 w 181"/>
                  <a:gd name="T39" fmla="*/ 167 h 167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181" h="167">
                    <a:moveTo>
                      <a:pt x="179" y="0"/>
                    </a:moveTo>
                    <a:lnTo>
                      <a:pt x="179" y="2"/>
                    </a:lnTo>
                    <a:lnTo>
                      <a:pt x="0" y="167"/>
                    </a:lnTo>
                    <a:lnTo>
                      <a:pt x="7" y="164"/>
                    </a:lnTo>
                    <a:lnTo>
                      <a:pt x="7" y="163"/>
                    </a:lnTo>
                    <a:lnTo>
                      <a:pt x="14" y="161"/>
                    </a:lnTo>
                    <a:lnTo>
                      <a:pt x="14" y="159"/>
                    </a:lnTo>
                    <a:lnTo>
                      <a:pt x="17" y="159"/>
                    </a:lnTo>
                    <a:lnTo>
                      <a:pt x="17" y="158"/>
                    </a:lnTo>
                    <a:lnTo>
                      <a:pt x="181" y="8"/>
                    </a:lnTo>
                    <a:lnTo>
                      <a:pt x="181" y="0"/>
                    </a:lnTo>
                    <a:lnTo>
                      <a:pt x="179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541" name="Freeform 1541"/>
              <p:cNvSpPr>
                <a:spLocks/>
              </p:cNvSpPr>
              <p:nvPr/>
            </p:nvSpPr>
            <p:spPr bwMode="auto">
              <a:xfrm>
                <a:off x="3752" y="2528"/>
                <a:ext cx="60" cy="56"/>
              </a:xfrm>
              <a:custGeom>
                <a:avLst/>
                <a:gdLst>
                  <a:gd name="T0" fmla="*/ 58 w 60"/>
                  <a:gd name="T1" fmla="*/ 0 h 56"/>
                  <a:gd name="T2" fmla="*/ 58 w 60"/>
                  <a:gd name="T3" fmla="*/ 2 h 56"/>
                  <a:gd name="T4" fmla="*/ 0 w 60"/>
                  <a:gd name="T5" fmla="*/ 56 h 56"/>
                  <a:gd name="T6" fmla="*/ 7 w 60"/>
                  <a:gd name="T7" fmla="*/ 53 h 56"/>
                  <a:gd name="T8" fmla="*/ 7 w 60"/>
                  <a:gd name="T9" fmla="*/ 51 h 56"/>
                  <a:gd name="T10" fmla="*/ 14 w 60"/>
                  <a:gd name="T11" fmla="*/ 49 h 56"/>
                  <a:gd name="T12" fmla="*/ 14 w 60"/>
                  <a:gd name="T13" fmla="*/ 48 h 56"/>
                  <a:gd name="T14" fmla="*/ 17 w 60"/>
                  <a:gd name="T15" fmla="*/ 48 h 56"/>
                  <a:gd name="T16" fmla="*/ 17 w 60"/>
                  <a:gd name="T17" fmla="*/ 46 h 56"/>
                  <a:gd name="T18" fmla="*/ 60 w 60"/>
                  <a:gd name="T19" fmla="*/ 8 h 56"/>
                  <a:gd name="T20" fmla="*/ 60 w 60"/>
                  <a:gd name="T21" fmla="*/ 0 h 56"/>
                  <a:gd name="T22" fmla="*/ 58 w 60"/>
                  <a:gd name="T23" fmla="*/ 0 h 5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60"/>
                  <a:gd name="T37" fmla="*/ 0 h 56"/>
                  <a:gd name="T38" fmla="*/ 60 w 60"/>
                  <a:gd name="T39" fmla="*/ 56 h 5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60" h="56">
                    <a:moveTo>
                      <a:pt x="58" y="0"/>
                    </a:moveTo>
                    <a:lnTo>
                      <a:pt x="58" y="2"/>
                    </a:lnTo>
                    <a:lnTo>
                      <a:pt x="0" y="56"/>
                    </a:lnTo>
                    <a:lnTo>
                      <a:pt x="7" y="53"/>
                    </a:lnTo>
                    <a:lnTo>
                      <a:pt x="7" y="51"/>
                    </a:lnTo>
                    <a:lnTo>
                      <a:pt x="14" y="49"/>
                    </a:lnTo>
                    <a:lnTo>
                      <a:pt x="14" y="48"/>
                    </a:lnTo>
                    <a:lnTo>
                      <a:pt x="17" y="48"/>
                    </a:lnTo>
                    <a:lnTo>
                      <a:pt x="17" y="46"/>
                    </a:lnTo>
                    <a:lnTo>
                      <a:pt x="60" y="8"/>
                    </a:lnTo>
                    <a:lnTo>
                      <a:pt x="60" y="0"/>
                    </a:lnTo>
                    <a:lnTo>
                      <a:pt x="58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542" name="Freeform 1542"/>
              <p:cNvSpPr>
                <a:spLocks/>
              </p:cNvSpPr>
              <p:nvPr/>
            </p:nvSpPr>
            <p:spPr bwMode="auto">
              <a:xfrm>
                <a:off x="3708" y="2287"/>
                <a:ext cx="104" cy="96"/>
              </a:xfrm>
              <a:custGeom>
                <a:avLst/>
                <a:gdLst>
                  <a:gd name="T0" fmla="*/ 0 w 104"/>
                  <a:gd name="T1" fmla="*/ 0 h 96"/>
                  <a:gd name="T2" fmla="*/ 104 w 104"/>
                  <a:gd name="T3" fmla="*/ 96 h 96"/>
                  <a:gd name="T4" fmla="*/ 104 w 104"/>
                  <a:gd name="T5" fmla="*/ 88 h 96"/>
                  <a:gd name="T6" fmla="*/ 102 w 104"/>
                  <a:gd name="T7" fmla="*/ 88 h 96"/>
                  <a:gd name="T8" fmla="*/ 19 w 104"/>
                  <a:gd name="T9" fmla="*/ 10 h 96"/>
                  <a:gd name="T10" fmla="*/ 15 w 104"/>
                  <a:gd name="T11" fmla="*/ 10 h 96"/>
                  <a:gd name="T12" fmla="*/ 14 w 104"/>
                  <a:gd name="T13" fmla="*/ 6 h 96"/>
                  <a:gd name="T14" fmla="*/ 10 w 104"/>
                  <a:gd name="T15" fmla="*/ 6 h 96"/>
                  <a:gd name="T16" fmla="*/ 10 w 104"/>
                  <a:gd name="T17" fmla="*/ 5 h 96"/>
                  <a:gd name="T18" fmla="*/ 7 w 104"/>
                  <a:gd name="T19" fmla="*/ 5 h 96"/>
                  <a:gd name="T20" fmla="*/ 5 w 104"/>
                  <a:gd name="T21" fmla="*/ 2 h 96"/>
                  <a:gd name="T22" fmla="*/ 2 w 104"/>
                  <a:gd name="T23" fmla="*/ 2 h 96"/>
                  <a:gd name="T24" fmla="*/ 2 w 104"/>
                  <a:gd name="T25" fmla="*/ 0 h 96"/>
                  <a:gd name="T26" fmla="*/ 0 w 104"/>
                  <a:gd name="T27" fmla="*/ 0 h 9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104"/>
                  <a:gd name="T43" fmla="*/ 0 h 96"/>
                  <a:gd name="T44" fmla="*/ 104 w 104"/>
                  <a:gd name="T45" fmla="*/ 96 h 9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104" h="96">
                    <a:moveTo>
                      <a:pt x="0" y="0"/>
                    </a:moveTo>
                    <a:lnTo>
                      <a:pt x="104" y="96"/>
                    </a:lnTo>
                    <a:lnTo>
                      <a:pt x="104" y="88"/>
                    </a:lnTo>
                    <a:lnTo>
                      <a:pt x="102" y="88"/>
                    </a:lnTo>
                    <a:lnTo>
                      <a:pt x="19" y="10"/>
                    </a:lnTo>
                    <a:lnTo>
                      <a:pt x="15" y="10"/>
                    </a:lnTo>
                    <a:lnTo>
                      <a:pt x="14" y="6"/>
                    </a:lnTo>
                    <a:lnTo>
                      <a:pt x="10" y="6"/>
                    </a:lnTo>
                    <a:lnTo>
                      <a:pt x="10" y="5"/>
                    </a:lnTo>
                    <a:lnTo>
                      <a:pt x="7" y="5"/>
                    </a:lnTo>
                    <a:lnTo>
                      <a:pt x="5" y="2"/>
                    </a:lnTo>
                    <a:lnTo>
                      <a:pt x="2" y="2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543" name="Freeform 1543"/>
              <p:cNvSpPr>
                <a:spLocks/>
              </p:cNvSpPr>
              <p:nvPr/>
            </p:nvSpPr>
            <p:spPr bwMode="auto">
              <a:xfrm>
                <a:off x="3607" y="2238"/>
                <a:ext cx="205" cy="191"/>
              </a:xfrm>
              <a:custGeom>
                <a:avLst/>
                <a:gdLst>
                  <a:gd name="T0" fmla="*/ 3 w 205"/>
                  <a:gd name="T1" fmla="*/ 0 h 191"/>
                  <a:gd name="T2" fmla="*/ 3 w 205"/>
                  <a:gd name="T3" fmla="*/ 2 h 191"/>
                  <a:gd name="T4" fmla="*/ 0 w 205"/>
                  <a:gd name="T5" fmla="*/ 2 h 191"/>
                  <a:gd name="T6" fmla="*/ 205 w 205"/>
                  <a:gd name="T7" fmla="*/ 191 h 191"/>
                  <a:gd name="T8" fmla="*/ 205 w 205"/>
                  <a:gd name="T9" fmla="*/ 183 h 191"/>
                  <a:gd name="T10" fmla="*/ 203 w 205"/>
                  <a:gd name="T11" fmla="*/ 183 h 191"/>
                  <a:gd name="T12" fmla="*/ 7 w 205"/>
                  <a:gd name="T13" fmla="*/ 0 h 191"/>
                  <a:gd name="T14" fmla="*/ 3 w 205"/>
                  <a:gd name="T15" fmla="*/ 0 h 191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05"/>
                  <a:gd name="T25" fmla="*/ 0 h 191"/>
                  <a:gd name="T26" fmla="*/ 205 w 205"/>
                  <a:gd name="T27" fmla="*/ 191 h 191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05" h="191">
                    <a:moveTo>
                      <a:pt x="3" y="0"/>
                    </a:moveTo>
                    <a:lnTo>
                      <a:pt x="3" y="2"/>
                    </a:lnTo>
                    <a:lnTo>
                      <a:pt x="0" y="2"/>
                    </a:lnTo>
                    <a:lnTo>
                      <a:pt x="205" y="191"/>
                    </a:lnTo>
                    <a:lnTo>
                      <a:pt x="205" y="183"/>
                    </a:lnTo>
                    <a:lnTo>
                      <a:pt x="203" y="183"/>
                    </a:lnTo>
                    <a:lnTo>
                      <a:pt x="7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544" name="Freeform 1544"/>
              <p:cNvSpPr>
                <a:spLocks/>
              </p:cNvSpPr>
              <p:nvPr/>
            </p:nvSpPr>
            <p:spPr bwMode="auto">
              <a:xfrm>
                <a:off x="3576" y="2256"/>
                <a:ext cx="236" cy="220"/>
              </a:xfrm>
              <a:custGeom>
                <a:avLst/>
                <a:gdLst>
                  <a:gd name="T0" fmla="*/ 2 w 236"/>
                  <a:gd name="T1" fmla="*/ 0 h 220"/>
                  <a:gd name="T2" fmla="*/ 0 w 236"/>
                  <a:gd name="T3" fmla="*/ 4 h 220"/>
                  <a:gd name="T4" fmla="*/ 2 w 236"/>
                  <a:gd name="T5" fmla="*/ 4 h 220"/>
                  <a:gd name="T6" fmla="*/ 236 w 236"/>
                  <a:gd name="T7" fmla="*/ 220 h 220"/>
                  <a:gd name="T8" fmla="*/ 236 w 236"/>
                  <a:gd name="T9" fmla="*/ 213 h 220"/>
                  <a:gd name="T10" fmla="*/ 234 w 236"/>
                  <a:gd name="T11" fmla="*/ 213 h 220"/>
                  <a:gd name="T12" fmla="*/ 5 w 236"/>
                  <a:gd name="T13" fmla="*/ 0 h 220"/>
                  <a:gd name="T14" fmla="*/ 2 w 236"/>
                  <a:gd name="T15" fmla="*/ 0 h 22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36"/>
                  <a:gd name="T25" fmla="*/ 0 h 220"/>
                  <a:gd name="T26" fmla="*/ 236 w 236"/>
                  <a:gd name="T27" fmla="*/ 220 h 22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36" h="220">
                    <a:moveTo>
                      <a:pt x="2" y="0"/>
                    </a:moveTo>
                    <a:lnTo>
                      <a:pt x="0" y="4"/>
                    </a:lnTo>
                    <a:lnTo>
                      <a:pt x="2" y="4"/>
                    </a:lnTo>
                    <a:lnTo>
                      <a:pt x="236" y="220"/>
                    </a:lnTo>
                    <a:lnTo>
                      <a:pt x="236" y="213"/>
                    </a:lnTo>
                    <a:lnTo>
                      <a:pt x="234" y="213"/>
                    </a:lnTo>
                    <a:lnTo>
                      <a:pt x="5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545" name="Freeform 1545"/>
              <p:cNvSpPr>
                <a:spLocks/>
              </p:cNvSpPr>
              <p:nvPr/>
            </p:nvSpPr>
            <p:spPr bwMode="auto">
              <a:xfrm>
                <a:off x="3544" y="2273"/>
                <a:ext cx="268" cy="251"/>
              </a:xfrm>
              <a:custGeom>
                <a:avLst/>
                <a:gdLst>
                  <a:gd name="T0" fmla="*/ 3 w 268"/>
                  <a:gd name="T1" fmla="*/ 0 h 251"/>
                  <a:gd name="T2" fmla="*/ 3 w 268"/>
                  <a:gd name="T3" fmla="*/ 1 h 251"/>
                  <a:gd name="T4" fmla="*/ 0 w 268"/>
                  <a:gd name="T5" fmla="*/ 1 h 251"/>
                  <a:gd name="T6" fmla="*/ 0 w 268"/>
                  <a:gd name="T7" fmla="*/ 5 h 251"/>
                  <a:gd name="T8" fmla="*/ 2 w 268"/>
                  <a:gd name="T9" fmla="*/ 5 h 251"/>
                  <a:gd name="T10" fmla="*/ 268 w 268"/>
                  <a:gd name="T11" fmla="*/ 251 h 251"/>
                  <a:gd name="T12" fmla="*/ 268 w 268"/>
                  <a:gd name="T13" fmla="*/ 243 h 251"/>
                  <a:gd name="T14" fmla="*/ 266 w 268"/>
                  <a:gd name="T15" fmla="*/ 243 h 251"/>
                  <a:gd name="T16" fmla="*/ 5 w 268"/>
                  <a:gd name="T17" fmla="*/ 0 h 251"/>
                  <a:gd name="T18" fmla="*/ 3 w 268"/>
                  <a:gd name="T19" fmla="*/ 0 h 251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68"/>
                  <a:gd name="T31" fmla="*/ 0 h 251"/>
                  <a:gd name="T32" fmla="*/ 268 w 268"/>
                  <a:gd name="T33" fmla="*/ 251 h 251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68" h="251">
                    <a:moveTo>
                      <a:pt x="3" y="0"/>
                    </a:moveTo>
                    <a:lnTo>
                      <a:pt x="3" y="1"/>
                    </a:lnTo>
                    <a:lnTo>
                      <a:pt x="0" y="1"/>
                    </a:lnTo>
                    <a:lnTo>
                      <a:pt x="0" y="5"/>
                    </a:lnTo>
                    <a:lnTo>
                      <a:pt x="2" y="5"/>
                    </a:lnTo>
                    <a:lnTo>
                      <a:pt x="268" y="251"/>
                    </a:lnTo>
                    <a:lnTo>
                      <a:pt x="268" y="243"/>
                    </a:lnTo>
                    <a:lnTo>
                      <a:pt x="266" y="243"/>
                    </a:lnTo>
                    <a:lnTo>
                      <a:pt x="5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546" name="Freeform 1546"/>
              <p:cNvSpPr>
                <a:spLocks/>
              </p:cNvSpPr>
              <p:nvPr/>
            </p:nvSpPr>
            <p:spPr bwMode="auto">
              <a:xfrm>
                <a:off x="3511" y="2290"/>
                <a:ext cx="293" cy="268"/>
              </a:xfrm>
              <a:custGeom>
                <a:avLst/>
                <a:gdLst>
                  <a:gd name="T0" fmla="*/ 4 w 293"/>
                  <a:gd name="T1" fmla="*/ 0 h 268"/>
                  <a:gd name="T2" fmla="*/ 4 w 293"/>
                  <a:gd name="T3" fmla="*/ 2 h 268"/>
                  <a:gd name="T4" fmla="*/ 0 w 293"/>
                  <a:gd name="T5" fmla="*/ 2 h 268"/>
                  <a:gd name="T6" fmla="*/ 0 w 293"/>
                  <a:gd name="T7" fmla="*/ 5 h 268"/>
                  <a:gd name="T8" fmla="*/ 2 w 293"/>
                  <a:gd name="T9" fmla="*/ 5 h 268"/>
                  <a:gd name="T10" fmla="*/ 286 w 293"/>
                  <a:gd name="T11" fmla="*/ 268 h 268"/>
                  <a:gd name="T12" fmla="*/ 291 w 293"/>
                  <a:gd name="T13" fmla="*/ 268 h 268"/>
                  <a:gd name="T14" fmla="*/ 291 w 293"/>
                  <a:gd name="T15" fmla="*/ 267 h 268"/>
                  <a:gd name="T16" fmla="*/ 293 w 293"/>
                  <a:gd name="T17" fmla="*/ 267 h 268"/>
                  <a:gd name="T18" fmla="*/ 5 w 293"/>
                  <a:gd name="T19" fmla="*/ 0 h 268"/>
                  <a:gd name="T20" fmla="*/ 4 w 293"/>
                  <a:gd name="T21" fmla="*/ 0 h 268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293"/>
                  <a:gd name="T34" fmla="*/ 0 h 268"/>
                  <a:gd name="T35" fmla="*/ 293 w 293"/>
                  <a:gd name="T36" fmla="*/ 268 h 268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293" h="268">
                    <a:moveTo>
                      <a:pt x="4" y="0"/>
                    </a:moveTo>
                    <a:lnTo>
                      <a:pt x="4" y="2"/>
                    </a:lnTo>
                    <a:lnTo>
                      <a:pt x="0" y="2"/>
                    </a:lnTo>
                    <a:lnTo>
                      <a:pt x="0" y="5"/>
                    </a:lnTo>
                    <a:lnTo>
                      <a:pt x="2" y="5"/>
                    </a:lnTo>
                    <a:lnTo>
                      <a:pt x="286" y="268"/>
                    </a:lnTo>
                    <a:lnTo>
                      <a:pt x="291" y="268"/>
                    </a:lnTo>
                    <a:lnTo>
                      <a:pt x="291" y="267"/>
                    </a:lnTo>
                    <a:lnTo>
                      <a:pt x="293" y="267"/>
                    </a:lnTo>
                    <a:lnTo>
                      <a:pt x="5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547" name="Freeform 1547"/>
              <p:cNvSpPr>
                <a:spLocks/>
              </p:cNvSpPr>
              <p:nvPr/>
            </p:nvSpPr>
            <p:spPr bwMode="auto">
              <a:xfrm>
                <a:off x="3479" y="2308"/>
                <a:ext cx="292" cy="268"/>
              </a:xfrm>
              <a:custGeom>
                <a:avLst/>
                <a:gdLst>
                  <a:gd name="T0" fmla="*/ 3 w 292"/>
                  <a:gd name="T1" fmla="*/ 0 h 268"/>
                  <a:gd name="T2" fmla="*/ 3 w 292"/>
                  <a:gd name="T3" fmla="*/ 1 h 268"/>
                  <a:gd name="T4" fmla="*/ 0 w 292"/>
                  <a:gd name="T5" fmla="*/ 1 h 268"/>
                  <a:gd name="T6" fmla="*/ 0 w 292"/>
                  <a:gd name="T7" fmla="*/ 4 h 268"/>
                  <a:gd name="T8" fmla="*/ 2 w 292"/>
                  <a:gd name="T9" fmla="*/ 4 h 268"/>
                  <a:gd name="T10" fmla="*/ 285 w 292"/>
                  <a:gd name="T11" fmla="*/ 268 h 268"/>
                  <a:gd name="T12" fmla="*/ 290 w 292"/>
                  <a:gd name="T13" fmla="*/ 268 h 268"/>
                  <a:gd name="T14" fmla="*/ 290 w 292"/>
                  <a:gd name="T15" fmla="*/ 266 h 268"/>
                  <a:gd name="T16" fmla="*/ 292 w 292"/>
                  <a:gd name="T17" fmla="*/ 266 h 268"/>
                  <a:gd name="T18" fmla="*/ 5 w 292"/>
                  <a:gd name="T19" fmla="*/ 0 h 268"/>
                  <a:gd name="T20" fmla="*/ 3 w 292"/>
                  <a:gd name="T21" fmla="*/ 0 h 268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292"/>
                  <a:gd name="T34" fmla="*/ 0 h 268"/>
                  <a:gd name="T35" fmla="*/ 292 w 292"/>
                  <a:gd name="T36" fmla="*/ 268 h 268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292" h="268">
                    <a:moveTo>
                      <a:pt x="3" y="0"/>
                    </a:moveTo>
                    <a:lnTo>
                      <a:pt x="3" y="1"/>
                    </a:lnTo>
                    <a:lnTo>
                      <a:pt x="0" y="1"/>
                    </a:lnTo>
                    <a:lnTo>
                      <a:pt x="0" y="4"/>
                    </a:lnTo>
                    <a:lnTo>
                      <a:pt x="2" y="4"/>
                    </a:lnTo>
                    <a:lnTo>
                      <a:pt x="285" y="268"/>
                    </a:lnTo>
                    <a:lnTo>
                      <a:pt x="290" y="268"/>
                    </a:lnTo>
                    <a:lnTo>
                      <a:pt x="290" y="266"/>
                    </a:lnTo>
                    <a:lnTo>
                      <a:pt x="292" y="266"/>
                    </a:lnTo>
                    <a:lnTo>
                      <a:pt x="5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548" name="Freeform 1548"/>
              <p:cNvSpPr>
                <a:spLocks/>
              </p:cNvSpPr>
              <p:nvPr/>
            </p:nvSpPr>
            <p:spPr bwMode="auto">
              <a:xfrm>
                <a:off x="3446" y="2325"/>
                <a:ext cx="293" cy="268"/>
              </a:xfrm>
              <a:custGeom>
                <a:avLst/>
                <a:gdLst>
                  <a:gd name="T0" fmla="*/ 4 w 293"/>
                  <a:gd name="T1" fmla="*/ 0 h 268"/>
                  <a:gd name="T2" fmla="*/ 4 w 293"/>
                  <a:gd name="T3" fmla="*/ 2 h 268"/>
                  <a:gd name="T4" fmla="*/ 0 w 293"/>
                  <a:gd name="T5" fmla="*/ 3 h 268"/>
                  <a:gd name="T6" fmla="*/ 286 w 293"/>
                  <a:gd name="T7" fmla="*/ 268 h 268"/>
                  <a:gd name="T8" fmla="*/ 293 w 293"/>
                  <a:gd name="T9" fmla="*/ 267 h 268"/>
                  <a:gd name="T10" fmla="*/ 6 w 293"/>
                  <a:gd name="T11" fmla="*/ 0 h 268"/>
                  <a:gd name="T12" fmla="*/ 4 w 293"/>
                  <a:gd name="T13" fmla="*/ 0 h 2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93"/>
                  <a:gd name="T22" fmla="*/ 0 h 268"/>
                  <a:gd name="T23" fmla="*/ 293 w 293"/>
                  <a:gd name="T24" fmla="*/ 268 h 2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93" h="268">
                    <a:moveTo>
                      <a:pt x="4" y="0"/>
                    </a:moveTo>
                    <a:lnTo>
                      <a:pt x="4" y="2"/>
                    </a:lnTo>
                    <a:lnTo>
                      <a:pt x="0" y="3"/>
                    </a:lnTo>
                    <a:lnTo>
                      <a:pt x="286" y="268"/>
                    </a:lnTo>
                    <a:lnTo>
                      <a:pt x="293" y="267"/>
                    </a:lnTo>
                    <a:lnTo>
                      <a:pt x="6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549" name="Freeform 1549"/>
              <p:cNvSpPr>
                <a:spLocks/>
              </p:cNvSpPr>
              <p:nvPr/>
            </p:nvSpPr>
            <p:spPr bwMode="auto">
              <a:xfrm>
                <a:off x="3417" y="2342"/>
                <a:ext cx="289" cy="268"/>
              </a:xfrm>
              <a:custGeom>
                <a:avLst/>
                <a:gdLst>
                  <a:gd name="T0" fmla="*/ 0 w 289"/>
                  <a:gd name="T1" fmla="*/ 0 h 268"/>
                  <a:gd name="T2" fmla="*/ 0 w 289"/>
                  <a:gd name="T3" fmla="*/ 7 h 268"/>
                  <a:gd name="T4" fmla="*/ 2 w 289"/>
                  <a:gd name="T5" fmla="*/ 7 h 268"/>
                  <a:gd name="T6" fmla="*/ 284 w 289"/>
                  <a:gd name="T7" fmla="*/ 268 h 268"/>
                  <a:gd name="T8" fmla="*/ 289 w 289"/>
                  <a:gd name="T9" fmla="*/ 267 h 268"/>
                  <a:gd name="T10" fmla="*/ 289 w 289"/>
                  <a:gd name="T11" fmla="*/ 264 h 268"/>
                  <a:gd name="T12" fmla="*/ 287 w 289"/>
                  <a:gd name="T13" fmla="*/ 264 h 268"/>
                  <a:gd name="T14" fmla="*/ 4 w 289"/>
                  <a:gd name="T15" fmla="*/ 0 h 268"/>
                  <a:gd name="T16" fmla="*/ 0 w 289"/>
                  <a:gd name="T17" fmla="*/ 0 h 26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89"/>
                  <a:gd name="T28" fmla="*/ 0 h 268"/>
                  <a:gd name="T29" fmla="*/ 289 w 289"/>
                  <a:gd name="T30" fmla="*/ 268 h 26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89" h="268">
                    <a:moveTo>
                      <a:pt x="0" y="0"/>
                    </a:moveTo>
                    <a:lnTo>
                      <a:pt x="0" y="7"/>
                    </a:lnTo>
                    <a:lnTo>
                      <a:pt x="2" y="7"/>
                    </a:lnTo>
                    <a:lnTo>
                      <a:pt x="284" y="268"/>
                    </a:lnTo>
                    <a:lnTo>
                      <a:pt x="289" y="267"/>
                    </a:lnTo>
                    <a:lnTo>
                      <a:pt x="289" y="264"/>
                    </a:lnTo>
                    <a:lnTo>
                      <a:pt x="287" y="264"/>
                    </a:lnTo>
                    <a:lnTo>
                      <a:pt x="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550" name="Freeform 1550"/>
              <p:cNvSpPr>
                <a:spLocks/>
              </p:cNvSpPr>
              <p:nvPr/>
            </p:nvSpPr>
            <p:spPr bwMode="auto">
              <a:xfrm>
                <a:off x="3417" y="2386"/>
                <a:ext cx="258" cy="240"/>
              </a:xfrm>
              <a:custGeom>
                <a:avLst/>
                <a:gdLst>
                  <a:gd name="T0" fmla="*/ 0 w 258"/>
                  <a:gd name="T1" fmla="*/ 0 h 240"/>
                  <a:gd name="T2" fmla="*/ 0 w 258"/>
                  <a:gd name="T3" fmla="*/ 8 h 240"/>
                  <a:gd name="T4" fmla="*/ 2 w 258"/>
                  <a:gd name="T5" fmla="*/ 8 h 240"/>
                  <a:gd name="T6" fmla="*/ 252 w 258"/>
                  <a:gd name="T7" fmla="*/ 240 h 240"/>
                  <a:gd name="T8" fmla="*/ 257 w 258"/>
                  <a:gd name="T9" fmla="*/ 240 h 240"/>
                  <a:gd name="T10" fmla="*/ 257 w 258"/>
                  <a:gd name="T11" fmla="*/ 239 h 240"/>
                  <a:gd name="T12" fmla="*/ 258 w 258"/>
                  <a:gd name="T13" fmla="*/ 239 h 240"/>
                  <a:gd name="T14" fmla="*/ 2 w 258"/>
                  <a:gd name="T15" fmla="*/ 0 h 240"/>
                  <a:gd name="T16" fmla="*/ 0 w 258"/>
                  <a:gd name="T17" fmla="*/ 0 h 24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58"/>
                  <a:gd name="T28" fmla="*/ 0 h 240"/>
                  <a:gd name="T29" fmla="*/ 258 w 258"/>
                  <a:gd name="T30" fmla="*/ 240 h 24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58" h="240">
                    <a:moveTo>
                      <a:pt x="0" y="0"/>
                    </a:moveTo>
                    <a:lnTo>
                      <a:pt x="0" y="8"/>
                    </a:lnTo>
                    <a:lnTo>
                      <a:pt x="2" y="8"/>
                    </a:lnTo>
                    <a:lnTo>
                      <a:pt x="252" y="240"/>
                    </a:lnTo>
                    <a:lnTo>
                      <a:pt x="257" y="240"/>
                    </a:lnTo>
                    <a:lnTo>
                      <a:pt x="257" y="239"/>
                    </a:lnTo>
                    <a:lnTo>
                      <a:pt x="258" y="239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551" name="Freeform 1551"/>
              <p:cNvSpPr>
                <a:spLocks/>
              </p:cNvSpPr>
              <p:nvPr/>
            </p:nvSpPr>
            <p:spPr bwMode="auto">
              <a:xfrm>
                <a:off x="3417" y="2434"/>
                <a:ext cx="226" cy="210"/>
              </a:xfrm>
              <a:custGeom>
                <a:avLst/>
                <a:gdLst>
                  <a:gd name="T0" fmla="*/ 0 w 226"/>
                  <a:gd name="T1" fmla="*/ 0 h 210"/>
                  <a:gd name="T2" fmla="*/ 0 w 226"/>
                  <a:gd name="T3" fmla="*/ 8 h 210"/>
                  <a:gd name="T4" fmla="*/ 2 w 226"/>
                  <a:gd name="T5" fmla="*/ 8 h 210"/>
                  <a:gd name="T6" fmla="*/ 219 w 226"/>
                  <a:gd name="T7" fmla="*/ 210 h 210"/>
                  <a:gd name="T8" fmla="*/ 224 w 226"/>
                  <a:gd name="T9" fmla="*/ 210 h 210"/>
                  <a:gd name="T10" fmla="*/ 224 w 226"/>
                  <a:gd name="T11" fmla="*/ 208 h 210"/>
                  <a:gd name="T12" fmla="*/ 226 w 226"/>
                  <a:gd name="T13" fmla="*/ 208 h 210"/>
                  <a:gd name="T14" fmla="*/ 2 w 226"/>
                  <a:gd name="T15" fmla="*/ 0 h 210"/>
                  <a:gd name="T16" fmla="*/ 0 w 226"/>
                  <a:gd name="T17" fmla="*/ 0 h 21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26"/>
                  <a:gd name="T28" fmla="*/ 0 h 210"/>
                  <a:gd name="T29" fmla="*/ 226 w 226"/>
                  <a:gd name="T30" fmla="*/ 210 h 21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26" h="210">
                    <a:moveTo>
                      <a:pt x="0" y="0"/>
                    </a:moveTo>
                    <a:lnTo>
                      <a:pt x="0" y="8"/>
                    </a:lnTo>
                    <a:lnTo>
                      <a:pt x="2" y="8"/>
                    </a:lnTo>
                    <a:lnTo>
                      <a:pt x="219" y="210"/>
                    </a:lnTo>
                    <a:lnTo>
                      <a:pt x="224" y="210"/>
                    </a:lnTo>
                    <a:lnTo>
                      <a:pt x="224" y="208"/>
                    </a:lnTo>
                    <a:lnTo>
                      <a:pt x="226" y="208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552" name="Freeform 1552"/>
              <p:cNvSpPr>
                <a:spLocks/>
              </p:cNvSpPr>
              <p:nvPr/>
            </p:nvSpPr>
            <p:spPr bwMode="auto">
              <a:xfrm>
                <a:off x="3417" y="2481"/>
                <a:ext cx="181" cy="167"/>
              </a:xfrm>
              <a:custGeom>
                <a:avLst/>
                <a:gdLst>
                  <a:gd name="T0" fmla="*/ 0 w 181"/>
                  <a:gd name="T1" fmla="*/ 0 h 167"/>
                  <a:gd name="T2" fmla="*/ 0 w 181"/>
                  <a:gd name="T3" fmla="*/ 8 h 167"/>
                  <a:gd name="T4" fmla="*/ 2 w 181"/>
                  <a:gd name="T5" fmla="*/ 8 h 167"/>
                  <a:gd name="T6" fmla="*/ 164 w 181"/>
                  <a:gd name="T7" fmla="*/ 159 h 167"/>
                  <a:gd name="T8" fmla="*/ 168 w 181"/>
                  <a:gd name="T9" fmla="*/ 159 h 167"/>
                  <a:gd name="T10" fmla="*/ 168 w 181"/>
                  <a:gd name="T11" fmla="*/ 161 h 167"/>
                  <a:gd name="T12" fmla="*/ 171 w 181"/>
                  <a:gd name="T13" fmla="*/ 161 h 167"/>
                  <a:gd name="T14" fmla="*/ 171 w 181"/>
                  <a:gd name="T15" fmla="*/ 163 h 167"/>
                  <a:gd name="T16" fmla="*/ 175 w 181"/>
                  <a:gd name="T17" fmla="*/ 163 h 167"/>
                  <a:gd name="T18" fmla="*/ 176 w 181"/>
                  <a:gd name="T19" fmla="*/ 166 h 167"/>
                  <a:gd name="T20" fmla="*/ 180 w 181"/>
                  <a:gd name="T21" fmla="*/ 166 h 167"/>
                  <a:gd name="T22" fmla="*/ 180 w 181"/>
                  <a:gd name="T23" fmla="*/ 167 h 167"/>
                  <a:gd name="T24" fmla="*/ 181 w 181"/>
                  <a:gd name="T25" fmla="*/ 167 h 167"/>
                  <a:gd name="T26" fmla="*/ 2 w 181"/>
                  <a:gd name="T27" fmla="*/ 0 h 167"/>
                  <a:gd name="T28" fmla="*/ 0 w 181"/>
                  <a:gd name="T29" fmla="*/ 0 h 167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181"/>
                  <a:gd name="T46" fmla="*/ 0 h 167"/>
                  <a:gd name="T47" fmla="*/ 181 w 181"/>
                  <a:gd name="T48" fmla="*/ 167 h 167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181" h="167">
                    <a:moveTo>
                      <a:pt x="0" y="0"/>
                    </a:moveTo>
                    <a:lnTo>
                      <a:pt x="0" y="8"/>
                    </a:lnTo>
                    <a:lnTo>
                      <a:pt x="2" y="8"/>
                    </a:lnTo>
                    <a:lnTo>
                      <a:pt x="164" y="159"/>
                    </a:lnTo>
                    <a:lnTo>
                      <a:pt x="168" y="159"/>
                    </a:lnTo>
                    <a:lnTo>
                      <a:pt x="168" y="161"/>
                    </a:lnTo>
                    <a:lnTo>
                      <a:pt x="171" y="161"/>
                    </a:lnTo>
                    <a:lnTo>
                      <a:pt x="171" y="163"/>
                    </a:lnTo>
                    <a:lnTo>
                      <a:pt x="175" y="163"/>
                    </a:lnTo>
                    <a:lnTo>
                      <a:pt x="176" y="166"/>
                    </a:lnTo>
                    <a:lnTo>
                      <a:pt x="180" y="166"/>
                    </a:lnTo>
                    <a:lnTo>
                      <a:pt x="180" y="167"/>
                    </a:lnTo>
                    <a:lnTo>
                      <a:pt x="181" y="167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553" name="Freeform 1553"/>
              <p:cNvSpPr>
                <a:spLocks/>
              </p:cNvSpPr>
              <p:nvPr/>
            </p:nvSpPr>
            <p:spPr bwMode="auto">
              <a:xfrm>
                <a:off x="3417" y="2528"/>
                <a:ext cx="60" cy="56"/>
              </a:xfrm>
              <a:custGeom>
                <a:avLst/>
                <a:gdLst>
                  <a:gd name="T0" fmla="*/ 0 w 60"/>
                  <a:gd name="T1" fmla="*/ 0 h 56"/>
                  <a:gd name="T2" fmla="*/ 0 w 60"/>
                  <a:gd name="T3" fmla="*/ 8 h 56"/>
                  <a:gd name="T4" fmla="*/ 2 w 60"/>
                  <a:gd name="T5" fmla="*/ 8 h 56"/>
                  <a:gd name="T6" fmla="*/ 43 w 60"/>
                  <a:gd name="T7" fmla="*/ 48 h 56"/>
                  <a:gd name="T8" fmla="*/ 46 w 60"/>
                  <a:gd name="T9" fmla="*/ 48 h 56"/>
                  <a:gd name="T10" fmla="*/ 46 w 60"/>
                  <a:gd name="T11" fmla="*/ 49 h 56"/>
                  <a:gd name="T12" fmla="*/ 50 w 60"/>
                  <a:gd name="T13" fmla="*/ 49 h 56"/>
                  <a:gd name="T14" fmla="*/ 50 w 60"/>
                  <a:gd name="T15" fmla="*/ 51 h 56"/>
                  <a:gd name="T16" fmla="*/ 53 w 60"/>
                  <a:gd name="T17" fmla="*/ 51 h 56"/>
                  <a:gd name="T18" fmla="*/ 55 w 60"/>
                  <a:gd name="T19" fmla="*/ 54 h 56"/>
                  <a:gd name="T20" fmla="*/ 58 w 60"/>
                  <a:gd name="T21" fmla="*/ 54 h 56"/>
                  <a:gd name="T22" fmla="*/ 58 w 60"/>
                  <a:gd name="T23" fmla="*/ 56 h 56"/>
                  <a:gd name="T24" fmla="*/ 60 w 60"/>
                  <a:gd name="T25" fmla="*/ 56 h 56"/>
                  <a:gd name="T26" fmla="*/ 2 w 60"/>
                  <a:gd name="T27" fmla="*/ 0 h 56"/>
                  <a:gd name="T28" fmla="*/ 0 w 60"/>
                  <a:gd name="T29" fmla="*/ 0 h 5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60"/>
                  <a:gd name="T46" fmla="*/ 0 h 56"/>
                  <a:gd name="T47" fmla="*/ 60 w 60"/>
                  <a:gd name="T48" fmla="*/ 56 h 5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60" h="56">
                    <a:moveTo>
                      <a:pt x="0" y="0"/>
                    </a:moveTo>
                    <a:lnTo>
                      <a:pt x="0" y="8"/>
                    </a:lnTo>
                    <a:lnTo>
                      <a:pt x="2" y="8"/>
                    </a:lnTo>
                    <a:lnTo>
                      <a:pt x="43" y="48"/>
                    </a:lnTo>
                    <a:lnTo>
                      <a:pt x="46" y="48"/>
                    </a:lnTo>
                    <a:lnTo>
                      <a:pt x="46" y="49"/>
                    </a:lnTo>
                    <a:lnTo>
                      <a:pt x="50" y="49"/>
                    </a:lnTo>
                    <a:lnTo>
                      <a:pt x="50" y="51"/>
                    </a:lnTo>
                    <a:lnTo>
                      <a:pt x="53" y="51"/>
                    </a:lnTo>
                    <a:lnTo>
                      <a:pt x="55" y="54"/>
                    </a:lnTo>
                    <a:lnTo>
                      <a:pt x="58" y="54"/>
                    </a:lnTo>
                    <a:lnTo>
                      <a:pt x="58" y="56"/>
                    </a:lnTo>
                    <a:lnTo>
                      <a:pt x="60" y="56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554" name="Freeform 1554"/>
              <p:cNvSpPr>
                <a:spLocks/>
              </p:cNvSpPr>
              <p:nvPr/>
            </p:nvSpPr>
            <p:spPr bwMode="auto">
              <a:xfrm>
                <a:off x="3414" y="2233"/>
                <a:ext cx="400" cy="425"/>
              </a:xfrm>
              <a:custGeom>
                <a:avLst/>
                <a:gdLst>
                  <a:gd name="T0" fmla="*/ 200 w 400"/>
                  <a:gd name="T1" fmla="*/ 425 h 425"/>
                  <a:gd name="T2" fmla="*/ 400 w 400"/>
                  <a:gd name="T3" fmla="*/ 319 h 425"/>
                  <a:gd name="T4" fmla="*/ 400 w 400"/>
                  <a:gd name="T5" fmla="*/ 108 h 425"/>
                  <a:gd name="T6" fmla="*/ 200 w 400"/>
                  <a:gd name="T7" fmla="*/ 0 h 425"/>
                  <a:gd name="T8" fmla="*/ 0 w 400"/>
                  <a:gd name="T9" fmla="*/ 108 h 425"/>
                  <a:gd name="T10" fmla="*/ 0 w 400"/>
                  <a:gd name="T11" fmla="*/ 319 h 425"/>
                  <a:gd name="T12" fmla="*/ 200 w 400"/>
                  <a:gd name="T13" fmla="*/ 425 h 425"/>
                  <a:gd name="T14" fmla="*/ 202 w 400"/>
                  <a:gd name="T15" fmla="*/ 418 h 425"/>
                  <a:gd name="T16" fmla="*/ 5 w 400"/>
                  <a:gd name="T17" fmla="*/ 314 h 425"/>
                  <a:gd name="T18" fmla="*/ 7 w 400"/>
                  <a:gd name="T19" fmla="*/ 318 h 425"/>
                  <a:gd name="T20" fmla="*/ 7 w 400"/>
                  <a:gd name="T21" fmla="*/ 109 h 425"/>
                  <a:gd name="T22" fmla="*/ 5 w 400"/>
                  <a:gd name="T23" fmla="*/ 112 h 425"/>
                  <a:gd name="T24" fmla="*/ 202 w 400"/>
                  <a:gd name="T25" fmla="*/ 7 h 425"/>
                  <a:gd name="T26" fmla="*/ 198 w 400"/>
                  <a:gd name="T27" fmla="*/ 7 h 425"/>
                  <a:gd name="T28" fmla="*/ 395 w 400"/>
                  <a:gd name="T29" fmla="*/ 112 h 425"/>
                  <a:gd name="T30" fmla="*/ 393 w 400"/>
                  <a:gd name="T31" fmla="*/ 109 h 425"/>
                  <a:gd name="T32" fmla="*/ 393 w 400"/>
                  <a:gd name="T33" fmla="*/ 318 h 425"/>
                  <a:gd name="T34" fmla="*/ 395 w 400"/>
                  <a:gd name="T35" fmla="*/ 314 h 425"/>
                  <a:gd name="T36" fmla="*/ 198 w 400"/>
                  <a:gd name="T37" fmla="*/ 418 h 425"/>
                  <a:gd name="T38" fmla="*/ 202 w 400"/>
                  <a:gd name="T39" fmla="*/ 418 h 425"/>
                  <a:gd name="T40" fmla="*/ 200 w 400"/>
                  <a:gd name="T41" fmla="*/ 425 h 425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400"/>
                  <a:gd name="T64" fmla="*/ 0 h 425"/>
                  <a:gd name="T65" fmla="*/ 400 w 400"/>
                  <a:gd name="T66" fmla="*/ 425 h 425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400" h="425">
                    <a:moveTo>
                      <a:pt x="200" y="425"/>
                    </a:moveTo>
                    <a:lnTo>
                      <a:pt x="400" y="319"/>
                    </a:lnTo>
                    <a:lnTo>
                      <a:pt x="400" y="108"/>
                    </a:lnTo>
                    <a:lnTo>
                      <a:pt x="200" y="0"/>
                    </a:lnTo>
                    <a:lnTo>
                      <a:pt x="0" y="108"/>
                    </a:lnTo>
                    <a:lnTo>
                      <a:pt x="0" y="319"/>
                    </a:lnTo>
                    <a:lnTo>
                      <a:pt x="200" y="425"/>
                    </a:lnTo>
                    <a:lnTo>
                      <a:pt x="202" y="418"/>
                    </a:lnTo>
                    <a:lnTo>
                      <a:pt x="5" y="314"/>
                    </a:lnTo>
                    <a:lnTo>
                      <a:pt x="7" y="318"/>
                    </a:lnTo>
                    <a:lnTo>
                      <a:pt x="7" y="109"/>
                    </a:lnTo>
                    <a:lnTo>
                      <a:pt x="5" y="112"/>
                    </a:lnTo>
                    <a:lnTo>
                      <a:pt x="202" y="7"/>
                    </a:lnTo>
                    <a:lnTo>
                      <a:pt x="198" y="7"/>
                    </a:lnTo>
                    <a:lnTo>
                      <a:pt x="395" y="112"/>
                    </a:lnTo>
                    <a:lnTo>
                      <a:pt x="393" y="109"/>
                    </a:lnTo>
                    <a:lnTo>
                      <a:pt x="393" y="318"/>
                    </a:lnTo>
                    <a:lnTo>
                      <a:pt x="395" y="314"/>
                    </a:lnTo>
                    <a:lnTo>
                      <a:pt x="198" y="418"/>
                    </a:lnTo>
                    <a:lnTo>
                      <a:pt x="202" y="418"/>
                    </a:lnTo>
                    <a:lnTo>
                      <a:pt x="200" y="425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555" name="Freeform 1555"/>
              <p:cNvSpPr>
                <a:spLocks/>
              </p:cNvSpPr>
              <p:nvPr/>
            </p:nvSpPr>
            <p:spPr bwMode="auto">
              <a:xfrm>
                <a:off x="3224" y="2551"/>
                <a:ext cx="393" cy="419"/>
              </a:xfrm>
              <a:custGeom>
                <a:avLst/>
                <a:gdLst>
                  <a:gd name="T0" fmla="*/ 11 w 393"/>
                  <a:gd name="T1" fmla="*/ 99 h 419"/>
                  <a:gd name="T2" fmla="*/ 45 w 393"/>
                  <a:gd name="T3" fmla="*/ 82 h 419"/>
                  <a:gd name="T4" fmla="*/ 65 w 393"/>
                  <a:gd name="T5" fmla="*/ 69 h 419"/>
                  <a:gd name="T6" fmla="*/ 93 w 393"/>
                  <a:gd name="T7" fmla="*/ 56 h 419"/>
                  <a:gd name="T8" fmla="*/ 113 w 393"/>
                  <a:gd name="T9" fmla="*/ 44 h 419"/>
                  <a:gd name="T10" fmla="*/ 147 w 393"/>
                  <a:gd name="T11" fmla="*/ 26 h 419"/>
                  <a:gd name="T12" fmla="*/ 168 w 393"/>
                  <a:gd name="T13" fmla="*/ 14 h 419"/>
                  <a:gd name="T14" fmla="*/ 195 w 393"/>
                  <a:gd name="T15" fmla="*/ 1 h 419"/>
                  <a:gd name="T16" fmla="*/ 205 w 393"/>
                  <a:gd name="T17" fmla="*/ 6 h 419"/>
                  <a:gd name="T18" fmla="*/ 216 w 393"/>
                  <a:gd name="T19" fmla="*/ 9 h 419"/>
                  <a:gd name="T20" fmla="*/ 224 w 393"/>
                  <a:gd name="T21" fmla="*/ 15 h 419"/>
                  <a:gd name="T22" fmla="*/ 236 w 393"/>
                  <a:gd name="T23" fmla="*/ 20 h 419"/>
                  <a:gd name="T24" fmla="*/ 245 w 393"/>
                  <a:gd name="T25" fmla="*/ 26 h 419"/>
                  <a:gd name="T26" fmla="*/ 257 w 393"/>
                  <a:gd name="T27" fmla="*/ 31 h 419"/>
                  <a:gd name="T28" fmla="*/ 265 w 393"/>
                  <a:gd name="T29" fmla="*/ 37 h 419"/>
                  <a:gd name="T30" fmla="*/ 277 w 393"/>
                  <a:gd name="T31" fmla="*/ 42 h 419"/>
                  <a:gd name="T32" fmla="*/ 286 w 393"/>
                  <a:gd name="T33" fmla="*/ 48 h 419"/>
                  <a:gd name="T34" fmla="*/ 298 w 393"/>
                  <a:gd name="T35" fmla="*/ 53 h 419"/>
                  <a:gd name="T36" fmla="*/ 306 w 393"/>
                  <a:gd name="T37" fmla="*/ 59 h 419"/>
                  <a:gd name="T38" fmla="*/ 318 w 393"/>
                  <a:gd name="T39" fmla="*/ 64 h 419"/>
                  <a:gd name="T40" fmla="*/ 327 w 393"/>
                  <a:gd name="T41" fmla="*/ 71 h 419"/>
                  <a:gd name="T42" fmla="*/ 337 w 393"/>
                  <a:gd name="T43" fmla="*/ 74 h 419"/>
                  <a:gd name="T44" fmla="*/ 345 w 393"/>
                  <a:gd name="T45" fmla="*/ 80 h 419"/>
                  <a:gd name="T46" fmla="*/ 357 w 393"/>
                  <a:gd name="T47" fmla="*/ 85 h 419"/>
                  <a:gd name="T48" fmla="*/ 366 w 393"/>
                  <a:gd name="T49" fmla="*/ 91 h 419"/>
                  <a:gd name="T50" fmla="*/ 378 w 393"/>
                  <a:gd name="T51" fmla="*/ 96 h 419"/>
                  <a:gd name="T52" fmla="*/ 386 w 393"/>
                  <a:gd name="T53" fmla="*/ 102 h 419"/>
                  <a:gd name="T54" fmla="*/ 383 w 393"/>
                  <a:gd name="T55" fmla="*/ 320 h 419"/>
                  <a:gd name="T56" fmla="*/ 373 w 393"/>
                  <a:gd name="T57" fmla="*/ 326 h 419"/>
                  <a:gd name="T58" fmla="*/ 339 w 393"/>
                  <a:gd name="T59" fmla="*/ 343 h 419"/>
                  <a:gd name="T60" fmla="*/ 328 w 393"/>
                  <a:gd name="T61" fmla="*/ 350 h 419"/>
                  <a:gd name="T62" fmla="*/ 294 w 393"/>
                  <a:gd name="T63" fmla="*/ 367 h 419"/>
                  <a:gd name="T64" fmla="*/ 284 w 393"/>
                  <a:gd name="T65" fmla="*/ 373 h 419"/>
                  <a:gd name="T66" fmla="*/ 263 w 393"/>
                  <a:gd name="T67" fmla="*/ 383 h 419"/>
                  <a:gd name="T68" fmla="*/ 243 w 393"/>
                  <a:gd name="T69" fmla="*/ 395 h 419"/>
                  <a:gd name="T70" fmla="*/ 222 w 393"/>
                  <a:gd name="T71" fmla="*/ 405 h 419"/>
                  <a:gd name="T72" fmla="*/ 205 w 393"/>
                  <a:gd name="T73" fmla="*/ 416 h 419"/>
                  <a:gd name="T74" fmla="*/ 190 w 393"/>
                  <a:gd name="T75" fmla="*/ 418 h 419"/>
                  <a:gd name="T76" fmla="*/ 181 w 393"/>
                  <a:gd name="T77" fmla="*/ 411 h 419"/>
                  <a:gd name="T78" fmla="*/ 169 w 393"/>
                  <a:gd name="T79" fmla="*/ 407 h 419"/>
                  <a:gd name="T80" fmla="*/ 161 w 393"/>
                  <a:gd name="T81" fmla="*/ 400 h 419"/>
                  <a:gd name="T82" fmla="*/ 149 w 393"/>
                  <a:gd name="T83" fmla="*/ 395 h 419"/>
                  <a:gd name="T84" fmla="*/ 140 w 393"/>
                  <a:gd name="T85" fmla="*/ 389 h 419"/>
                  <a:gd name="T86" fmla="*/ 128 w 393"/>
                  <a:gd name="T87" fmla="*/ 384 h 419"/>
                  <a:gd name="T88" fmla="*/ 120 w 393"/>
                  <a:gd name="T89" fmla="*/ 378 h 419"/>
                  <a:gd name="T90" fmla="*/ 108 w 393"/>
                  <a:gd name="T91" fmla="*/ 373 h 419"/>
                  <a:gd name="T92" fmla="*/ 99 w 393"/>
                  <a:gd name="T93" fmla="*/ 367 h 419"/>
                  <a:gd name="T94" fmla="*/ 87 w 393"/>
                  <a:gd name="T95" fmla="*/ 362 h 419"/>
                  <a:gd name="T96" fmla="*/ 79 w 393"/>
                  <a:gd name="T97" fmla="*/ 356 h 419"/>
                  <a:gd name="T98" fmla="*/ 67 w 393"/>
                  <a:gd name="T99" fmla="*/ 351 h 419"/>
                  <a:gd name="T100" fmla="*/ 58 w 393"/>
                  <a:gd name="T101" fmla="*/ 345 h 419"/>
                  <a:gd name="T102" fmla="*/ 46 w 393"/>
                  <a:gd name="T103" fmla="*/ 340 h 419"/>
                  <a:gd name="T104" fmla="*/ 38 w 393"/>
                  <a:gd name="T105" fmla="*/ 334 h 419"/>
                  <a:gd name="T106" fmla="*/ 26 w 393"/>
                  <a:gd name="T107" fmla="*/ 329 h 419"/>
                  <a:gd name="T108" fmla="*/ 17 w 393"/>
                  <a:gd name="T109" fmla="*/ 323 h 419"/>
                  <a:gd name="T110" fmla="*/ 5 w 393"/>
                  <a:gd name="T111" fmla="*/ 318 h 419"/>
                  <a:gd name="T112" fmla="*/ 0 w 393"/>
                  <a:gd name="T113" fmla="*/ 104 h 419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w 393"/>
                  <a:gd name="T172" fmla="*/ 0 h 419"/>
                  <a:gd name="T173" fmla="*/ 393 w 393"/>
                  <a:gd name="T174" fmla="*/ 419 h 419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T171" t="T172" r="T173" b="T174"/>
                <a:pathLst>
                  <a:path w="393" h="419">
                    <a:moveTo>
                      <a:pt x="0" y="104"/>
                    </a:moveTo>
                    <a:lnTo>
                      <a:pt x="7" y="102"/>
                    </a:lnTo>
                    <a:lnTo>
                      <a:pt x="7" y="100"/>
                    </a:lnTo>
                    <a:lnTo>
                      <a:pt x="11" y="100"/>
                    </a:lnTo>
                    <a:lnTo>
                      <a:pt x="11" y="99"/>
                    </a:lnTo>
                    <a:lnTo>
                      <a:pt x="24" y="93"/>
                    </a:lnTo>
                    <a:lnTo>
                      <a:pt x="24" y="91"/>
                    </a:lnTo>
                    <a:lnTo>
                      <a:pt x="31" y="89"/>
                    </a:lnTo>
                    <a:lnTo>
                      <a:pt x="31" y="88"/>
                    </a:lnTo>
                    <a:lnTo>
                      <a:pt x="45" y="82"/>
                    </a:lnTo>
                    <a:lnTo>
                      <a:pt x="45" y="80"/>
                    </a:lnTo>
                    <a:lnTo>
                      <a:pt x="52" y="78"/>
                    </a:lnTo>
                    <a:lnTo>
                      <a:pt x="52" y="77"/>
                    </a:lnTo>
                    <a:lnTo>
                      <a:pt x="65" y="71"/>
                    </a:lnTo>
                    <a:lnTo>
                      <a:pt x="65" y="69"/>
                    </a:lnTo>
                    <a:lnTo>
                      <a:pt x="72" y="67"/>
                    </a:lnTo>
                    <a:lnTo>
                      <a:pt x="72" y="66"/>
                    </a:lnTo>
                    <a:lnTo>
                      <a:pt x="86" y="59"/>
                    </a:lnTo>
                    <a:lnTo>
                      <a:pt x="86" y="58"/>
                    </a:lnTo>
                    <a:lnTo>
                      <a:pt x="93" y="56"/>
                    </a:lnTo>
                    <a:lnTo>
                      <a:pt x="93" y="55"/>
                    </a:lnTo>
                    <a:lnTo>
                      <a:pt x="106" y="48"/>
                    </a:lnTo>
                    <a:lnTo>
                      <a:pt x="106" y="47"/>
                    </a:lnTo>
                    <a:lnTo>
                      <a:pt x="113" y="45"/>
                    </a:lnTo>
                    <a:lnTo>
                      <a:pt x="113" y="44"/>
                    </a:lnTo>
                    <a:lnTo>
                      <a:pt x="127" y="37"/>
                    </a:lnTo>
                    <a:lnTo>
                      <a:pt x="127" y="36"/>
                    </a:lnTo>
                    <a:lnTo>
                      <a:pt x="134" y="34"/>
                    </a:lnTo>
                    <a:lnTo>
                      <a:pt x="134" y="33"/>
                    </a:lnTo>
                    <a:lnTo>
                      <a:pt x="147" y="26"/>
                    </a:lnTo>
                    <a:lnTo>
                      <a:pt x="147" y="25"/>
                    </a:lnTo>
                    <a:lnTo>
                      <a:pt x="154" y="23"/>
                    </a:lnTo>
                    <a:lnTo>
                      <a:pt x="154" y="22"/>
                    </a:lnTo>
                    <a:lnTo>
                      <a:pt x="168" y="15"/>
                    </a:lnTo>
                    <a:lnTo>
                      <a:pt x="168" y="14"/>
                    </a:lnTo>
                    <a:lnTo>
                      <a:pt x="175" y="12"/>
                    </a:lnTo>
                    <a:lnTo>
                      <a:pt x="175" y="11"/>
                    </a:lnTo>
                    <a:lnTo>
                      <a:pt x="188" y="4"/>
                    </a:lnTo>
                    <a:lnTo>
                      <a:pt x="188" y="3"/>
                    </a:lnTo>
                    <a:lnTo>
                      <a:pt x="195" y="1"/>
                    </a:lnTo>
                    <a:lnTo>
                      <a:pt x="195" y="0"/>
                    </a:lnTo>
                    <a:lnTo>
                      <a:pt x="200" y="1"/>
                    </a:lnTo>
                    <a:lnTo>
                      <a:pt x="200" y="3"/>
                    </a:lnTo>
                    <a:lnTo>
                      <a:pt x="204" y="3"/>
                    </a:lnTo>
                    <a:lnTo>
                      <a:pt x="205" y="6"/>
                    </a:lnTo>
                    <a:lnTo>
                      <a:pt x="209" y="6"/>
                    </a:lnTo>
                    <a:lnTo>
                      <a:pt x="209" y="7"/>
                    </a:lnTo>
                    <a:lnTo>
                      <a:pt x="212" y="7"/>
                    </a:lnTo>
                    <a:lnTo>
                      <a:pt x="212" y="9"/>
                    </a:lnTo>
                    <a:lnTo>
                      <a:pt x="216" y="9"/>
                    </a:lnTo>
                    <a:lnTo>
                      <a:pt x="217" y="12"/>
                    </a:lnTo>
                    <a:lnTo>
                      <a:pt x="221" y="12"/>
                    </a:lnTo>
                    <a:lnTo>
                      <a:pt x="221" y="14"/>
                    </a:lnTo>
                    <a:lnTo>
                      <a:pt x="224" y="14"/>
                    </a:lnTo>
                    <a:lnTo>
                      <a:pt x="224" y="15"/>
                    </a:lnTo>
                    <a:lnTo>
                      <a:pt x="228" y="15"/>
                    </a:lnTo>
                    <a:lnTo>
                      <a:pt x="229" y="18"/>
                    </a:lnTo>
                    <a:lnTo>
                      <a:pt x="233" y="18"/>
                    </a:lnTo>
                    <a:lnTo>
                      <a:pt x="233" y="20"/>
                    </a:lnTo>
                    <a:lnTo>
                      <a:pt x="236" y="20"/>
                    </a:lnTo>
                    <a:lnTo>
                      <a:pt x="238" y="23"/>
                    </a:lnTo>
                    <a:lnTo>
                      <a:pt x="241" y="23"/>
                    </a:lnTo>
                    <a:lnTo>
                      <a:pt x="241" y="25"/>
                    </a:lnTo>
                    <a:lnTo>
                      <a:pt x="245" y="25"/>
                    </a:lnTo>
                    <a:lnTo>
                      <a:pt x="245" y="26"/>
                    </a:lnTo>
                    <a:lnTo>
                      <a:pt x="248" y="26"/>
                    </a:lnTo>
                    <a:lnTo>
                      <a:pt x="250" y="30"/>
                    </a:lnTo>
                    <a:lnTo>
                      <a:pt x="253" y="30"/>
                    </a:lnTo>
                    <a:lnTo>
                      <a:pt x="253" y="31"/>
                    </a:lnTo>
                    <a:lnTo>
                      <a:pt x="257" y="31"/>
                    </a:lnTo>
                    <a:lnTo>
                      <a:pt x="257" y="33"/>
                    </a:lnTo>
                    <a:lnTo>
                      <a:pt x="260" y="33"/>
                    </a:lnTo>
                    <a:lnTo>
                      <a:pt x="262" y="36"/>
                    </a:lnTo>
                    <a:lnTo>
                      <a:pt x="265" y="36"/>
                    </a:lnTo>
                    <a:lnTo>
                      <a:pt x="265" y="37"/>
                    </a:lnTo>
                    <a:lnTo>
                      <a:pt x="269" y="37"/>
                    </a:lnTo>
                    <a:lnTo>
                      <a:pt x="269" y="39"/>
                    </a:lnTo>
                    <a:lnTo>
                      <a:pt x="272" y="39"/>
                    </a:lnTo>
                    <a:lnTo>
                      <a:pt x="274" y="42"/>
                    </a:lnTo>
                    <a:lnTo>
                      <a:pt x="277" y="42"/>
                    </a:lnTo>
                    <a:lnTo>
                      <a:pt x="277" y="44"/>
                    </a:lnTo>
                    <a:lnTo>
                      <a:pt x="281" y="44"/>
                    </a:lnTo>
                    <a:lnTo>
                      <a:pt x="282" y="47"/>
                    </a:lnTo>
                    <a:lnTo>
                      <a:pt x="286" y="47"/>
                    </a:lnTo>
                    <a:lnTo>
                      <a:pt x="286" y="48"/>
                    </a:lnTo>
                    <a:lnTo>
                      <a:pt x="289" y="48"/>
                    </a:lnTo>
                    <a:lnTo>
                      <a:pt x="289" y="50"/>
                    </a:lnTo>
                    <a:lnTo>
                      <a:pt x="292" y="50"/>
                    </a:lnTo>
                    <a:lnTo>
                      <a:pt x="294" y="53"/>
                    </a:lnTo>
                    <a:lnTo>
                      <a:pt x="298" y="53"/>
                    </a:lnTo>
                    <a:lnTo>
                      <a:pt x="298" y="55"/>
                    </a:lnTo>
                    <a:lnTo>
                      <a:pt x="301" y="55"/>
                    </a:lnTo>
                    <a:lnTo>
                      <a:pt x="301" y="56"/>
                    </a:lnTo>
                    <a:lnTo>
                      <a:pt x="304" y="56"/>
                    </a:lnTo>
                    <a:lnTo>
                      <a:pt x="306" y="59"/>
                    </a:lnTo>
                    <a:lnTo>
                      <a:pt x="310" y="59"/>
                    </a:lnTo>
                    <a:lnTo>
                      <a:pt x="310" y="61"/>
                    </a:lnTo>
                    <a:lnTo>
                      <a:pt x="313" y="61"/>
                    </a:lnTo>
                    <a:lnTo>
                      <a:pt x="315" y="64"/>
                    </a:lnTo>
                    <a:lnTo>
                      <a:pt x="318" y="64"/>
                    </a:lnTo>
                    <a:lnTo>
                      <a:pt x="318" y="66"/>
                    </a:lnTo>
                    <a:lnTo>
                      <a:pt x="322" y="66"/>
                    </a:lnTo>
                    <a:lnTo>
                      <a:pt x="322" y="67"/>
                    </a:lnTo>
                    <a:lnTo>
                      <a:pt x="325" y="67"/>
                    </a:lnTo>
                    <a:lnTo>
                      <a:pt x="327" y="71"/>
                    </a:lnTo>
                    <a:lnTo>
                      <a:pt x="330" y="71"/>
                    </a:lnTo>
                    <a:lnTo>
                      <a:pt x="330" y="72"/>
                    </a:lnTo>
                    <a:lnTo>
                      <a:pt x="333" y="72"/>
                    </a:lnTo>
                    <a:lnTo>
                      <a:pt x="333" y="74"/>
                    </a:lnTo>
                    <a:lnTo>
                      <a:pt x="337" y="74"/>
                    </a:lnTo>
                    <a:lnTo>
                      <a:pt x="339" y="77"/>
                    </a:lnTo>
                    <a:lnTo>
                      <a:pt x="342" y="77"/>
                    </a:lnTo>
                    <a:lnTo>
                      <a:pt x="342" y="78"/>
                    </a:lnTo>
                    <a:lnTo>
                      <a:pt x="345" y="78"/>
                    </a:lnTo>
                    <a:lnTo>
                      <a:pt x="345" y="80"/>
                    </a:lnTo>
                    <a:lnTo>
                      <a:pt x="349" y="80"/>
                    </a:lnTo>
                    <a:lnTo>
                      <a:pt x="351" y="83"/>
                    </a:lnTo>
                    <a:lnTo>
                      <a:pt x="354" y="83"/>
                    </a:lnTo>
                    <a:lnTo>
                      <a:pt x="354" y="85"/>
                    </a:lnTo>
                    <a:lnTo>
                      <a:pt x="357" y="85"/>
                    </a:lnTo>
                    <a:lnTo>
                      <a:pt x="359" y="88"/>
                    </a:lnTo>
                    <a:lnTo>
                      <a:pt x="363" y="88"/>
                    </a:lnTo>
                    <a:lnTo>
                      <a:pt x="363" y="89"/>
                    </a:lnTo>
                    <a:lnTo>
                      <a:pt x="366" y="89"/>
                    </a:lnTo>
                    <a:lnTo>
                      <a:pt x="366" y="91"/>
                    </a:lnTo>
                    <a:lnTo>
                      <a:pt x="369" y="91"/>
                    </a:lnTo>
                    <a:lnTo>
                      <a:pt x="371" y="94"/>
                    </a:lnTo>
                    <a:lnTo>
                      <a:pt x="374" y="94"/>
                    </a:lnTo>
                    <a:lnTo>
                      <a:pt x="374" y="96"/>
                    </a:lnTo>
                    <a:lnTo>
                      <a:pt x="378" y="96"/>
                    </a:lnTo>
                    <a:lnTo>
                      <a:pt x="378" y="97"/>
                    </a:lnTo>
                    <a:lnTo>
                      <a:pt x="381" y="97"/>
                    </a:lnTo>
                    <a:lnTo>
                      <a:pt x="383" y="100"/>
                    </a:lnTo>
                    <a:lnTo>
                      <a:pt x="386" y="100"/>
                    </a:lnTo>
                    <a:lnTo>
                      <a:pt x="386" y="102"/>
                    </a:lnTo>
                    <a:lnTo>
                      <a:pt x="390" y="102"/>
                    </a:lnTo>
                    <a:lnTo>
                      <a:pt x="390" y="104"/>
                    </a:lnTo>
                    <a:lnTo>
                      <a:pt x="393" y="104"/>
                    </a:lnTo>
                    <a:lnTo>
                      <a:pt x="393" y="315"/>
                    </a:lnTo>
                    <a:lnTo>
                      <a:pt x="383" y="320"/>
                    </a:lnTo>
                    <a:lnTo>
                      <a:pt x="383" y="321"/>
                    </a:lnTo>
                    <a:lnTo>
                      <a:pt x="376" y="323"/>
                    </a:lnTo>
                    <a:lnTo>
                      <a:pt x="376" y="324"/>
                    </a:lnTo>
                    <a:lnTo>
                      <a:pt x="373" y="324"/>
                    </a:lnTo>
                    <a:lnTo>
                      <a:pt x="373" y="326"/>
                    </a:lnTo>
                    <a:lnTo>
                      <a:pt x="359" y="332"/>
                    </a:lnTo>
                    <a:lnTo>
                      <a:pt x="359" y="334"/>
                    </a:lnTo>
                    <a:lnTo>
                      <a:pt x="352" y="336"/>
                    </a:lnTo>
                    <a:lnTo>
                      <a:pt x="352" y="337"/>
                    </a:lnTo>
                    <a:lnTo>
                      <a:pt x="339" y="343"/>
                    </a:lnTo>
                    <a:lnTo>
                      <a:pt x="339" y="345"/>
                    </a:lnTo>
                    <a:lnTo>
                      <a:pt x="332" y="347"/>
                    </a:lnTo>
                    <a:lnTo>
                      <a:pt x="332" y="348"/>
                    </a:lnTo>
                    <a:lnTo>
                      <a:pt x="328" y="348"/>
                    </a:lnTo>
                    <a:lnTo>
                      <a:pt x="328" y="350"/>
                    </a:lnTo>
                    <a:lnTo>
                      <a:pt x="315" y="356"/>
                    </a:lnTo>
                    <a:lnTo>
                      <a:pt x="315" y="358"/>
                    </a:lnTo>
                    <a:lnTo>
                      <a:pt x="308" y="359"/>
                    </a:lnTo>
                    <a:lnTo>
                      <a:pt x="308" y="361"/>
                    </a:lnTo>
                    <a:lnTo>
                      <a:pt x="294" y="367"/>
                    </a:lnTo>
                    <a:lnTo>
                      <a:pt x="294" y="369"/>
                    </a:lnTo>
                    <a:lnTo>
                      <a:pt x="287" y="370"/>
                    </a:lnTo>
                    <a:lnTo>
                      <a:pt x="287" y="372"/>
                    </a:lnTo>
                    <a:lnTo>
                      <a:pt x="284" y="372"/>
                    </a:lnTo>
                    <a:lnTo>
                      <a:pt x="284" y="373"/>
                    </a:lnTo>
                    <a:lnTo>
                      <a:pt x="274" y="378"/>
                    </a:lnTo>
                    <a:lnTo>
                      <a:pt x="274" y="380"/>
                    </a:lnTo>
                    <a:lnTo>
                      <a:pt x="267" y="381"/>
                    </a:lnTo>
                    <a:lnTo>
                      <a:pt x="267" y="383"/>
                    </a:lnTo>
                    <a:lnTo>
                      <a:pt x="263" y="383"/>
                    </a:lnTo>
                    <a:lnTo>
                      <a:pt x="263" y="384"/>
                    </a:lnTo>
                    <a:lnTo>
                      <a:pt x="250" y="391"/>
                    </a:lnTo>
                    <a:lnTo>
                      <a:pt x="250" y="392"/>
                    </a:lnTo>
                    <a:lnTo>
                      <a:pt x="243" y="394"/>
                    </a:lnTo>
                    <a:lnTo>
                      <a:pt x="243" y="395"/>
                    </a:lnTo>
                    <a:lnTo>
                      <a:pt x="239" y="395"/>
                    </a:lnTo>
                    <a:lnTo>
                      <a:pt x="239" y="397"/>
                    </a:lnTo>
                    <a:lnTo>
                      <a:pt x="229" y="402"/>
                    </a:lnTo>
                    <a:lnTo>
                      <a:pt x="229" y="403"/>
                    </a:lnTo>
                    <a:lnTo>
                      <a:pt x="222" y="405"/>
                    </a:lnTo>
                    <a:lnTo>
                      <a:pt x="222" y="407"/>
                    </a:lnTo>
                    <a:lnTo>
                      <a:pt x="219" y="407"/>
                    </a:lnTo>
                    <a:lnTo>
                      <a:pt x="219" y="408"/>
                    </a:lnTo>
                    <a:lnTo>
                      <a:pt x="205" y="414"/>
                    </a:lnTo>
                    <a:lnTo>
                      <a:pt x="205" y="416"/>
                    </a:lnTo>
                    <a:lnTo>
                      <a:pt x="198" y="418"/>
                    </a:lnTo>
                    <a:lnTo>
                      <a:pt x="198" y="419"/>
                    </a:lnTo>
                    <a:lnTo>
                      <a:pt x="193" y="419"/>
                    </a:lnTo>
                    <a:lnTo>
                      <a:pt x="193" y="418"/>
                    </a:lnTo>
                    <a:lnTo>
                      <a:pt x="190" y="418"/>
                    </a:lnTo>
                    <a:lnTo>
                      <a:pt x="190" y="416"/>
                    </a:lnTo>
                    <a:lnTo>
                      <a:pt x="187" y="416"/>
                    </a:lnTo>
                    <a:lnTo>
                      <a:pt x="185" y="413"/>
                    </a:lnTo>
                    <a:lnTo>
                      <a:pt x="181" y="413"/>
                    </a:lnTo>
                    <a:lnTo>
                      <a:pt x="181" y="411"/>
                    </a:lnTo>
                    <a:lnTo>
                      <a:pt x="178" y="411"/>
                    </a:lnTo>
                    <a:lnTo>
                      <a:pt x="178" y="410"/>
                    </a:lnTo>
                    <a:lnTo>
                      <a:pt x="175" y="410"/>
                    </a:lnTo>
                    <a:lnTo>
                      <a:pt x="173" y="407"/>
                    </a:lnTo>
                    <a:lnTo>
                      <a:pt x="169" y="407"/>
                    </a:lnTo>
                    <a:lnTo>
                      <a:pt x="169" y="405"/>
                    </a:lnTo>
                    <a:lnTo>
                      <a:pt x="166" y="405"/>
                    </a:lnTo>
                    <a:lnTo>
                      <a:pt x="164" y="402"/>
                    </a:lnTo>
                    <a:lnTo>
                      <a:pt x="161" y="402"/>
                    </a:lnTo>
                    <a:lnTo>
                      <a:pt x="161" y="400"/>
                    </a:lnTo>
                    <a:lnTo>
                      <a:pt x="157" y="400"/>
                    </a:lnTo>
                    <a:lnTo>
                      <a:pt x="157" y="399"/>
                    </a:lnTo>
                    <a:lnTo>
                      <a:pt x="154" y="399"/>
                    </a:lnTo>
                    <a:lnTo>
                      <a:pt x="152" y="395"/>
                    </a:lnTo>
                    <a:lnTo>
                      <a:pt x="149" y="395"/>
                    </a:lnTo>
                    <a:lnTo>
                      <a:pt x="149" y="394"/>
                    </a:lnTo>
                    <a:lnTo>
                      <a:pt x="146" y="394"/>
                    </a:lnTo>
                    <a:lnTo>
                      <a:pt x="144" y="391"/>
                    </a:lnTo>
                    <a:lnTo>
                      <a:pt x="140" y="391"/>
                    </a:lnTo>
                    <a:lnTo>
                      <a:pt x="140" y="389"/>
                    </a:lnTo>
                    <a:lnTo>
                      <a:pt x="137" y="389"/>
                    </a:lnTo>
                    <a:lnTo>
                      <a:pt x="137" y="388"/>
                    </a:lnTo>
                    <a:lnTo>
                      <a:pt x="134" y="388"/>
                    </a:lnTo>
                    <a:lnTo>
                      <a:pt x="132" y="384"/>
                    </a:lnTo>
                    <a:lnTo>
                      <a:pt x="128" y="384"/>
                    </a:lnTo>
                    <a:lnTo>
                      <a:pt x="128" y="383"/>
                    </a:lnTo>
                    <a:lnTo>
                      <a:pt x="125" y="383"/>
                    </a:lnTo>
                    <a:lnTo>
                      <a:pt x="123" y="380"/>
                    </a:lnTo>
                    <a:lnTo>
                      <a:pt x="120" y="380"/>
                    </a:lnTo>
                    <a:lnTo>
                      <a:pt x="120" y="378"/>
                    </a:lnTo>
                    <a:lnTo>
                      <a:pt x="116" y="378"/>
                    </a:lnTo>
                    <a:lnTo>
                      <a:pt x="116" y="377"/>
                    </a:lnTo>
                    <a:lnTo>
                      <a:pt x="113" y="377"/>
                    </a:lnTo>
                    <a:lnTo>
                      <a:pt x="111" y="373"/>
                    </a:lnTo>
                    <a:lnTo>
                      <a:pt x="108" y="373"/>
                    </a:lnTo>
                    <a:lnTo>
                      <a:pt x="108" y="372"/>
                    </a:lnTo>
                    <a:lnTo>
                      <a:pt x="104" y="372"/>
                    </a:lnTo>
                    <a:lnTo>
                      <a:pt x="103" y="369"/>
                    </a:lnTo>
                    <a:lnTo>
                      <a:pt x="99" y="369"/>
                    </a:lnTo>
                    <a:lnTo>
                      <a:pt x="99" y="367"/>
                    </a:lnTo>
                    <a:lnTo>
                      <a:pt x="96" y="367"/>
                    </a:lnTo>
                    <a:lnTo>
                      <a:pt x="96" y="365"/>
                    </a:lnTo>
                    <a:lnTo>
                      <a:pt x="93" y="365"/>
                    </a:lnTo>
                    <a:lnTo>
                      <a:pt x="91" y="362"/>
                    </a:lnTo>
                    <a:lnTo>
                      <a:pt x="87" y="362"/>
                    </a:lnTo>
                    <a:lnTo>
                      <a:pt x="87" y="361"/>
                    </a:lnTo>
                    <a:lnTo>
                      <a:pt x="84" y="361"/>
                    </a:lnTo>
                    <a:lnTo>
                      <a:pt x="82" y="358"/>
                    </a:lnTo>
                    <a:lnTo>
                      <a:pt x="79" y="358"/>
                    </a:lnTo>
                    <a:lnTo>
                      <a:pt x="79" y="356"/>
                    </a:lnTo>
                    <a:lnTo>
                      <a:pt x="75" y="356"/>
                    </a:lnTo>
                    <a:lnTo>
                      <a:pt x="75" y="354"/>
                    </a:lnTo>
                    <a:lnTo>
                      <a:pt x="72" y="354"/>
                    </a:lnTo>
                    <a:lnTo>
                      <a:pt x="70" y="351"/>
                    </a:lnTo>
                    <a:lnTo>
                      <a:pt x="67" y="351"/>
                    </a:lnTo>
                    <a:lnTo>
                      <a:pt x="67" y="350"/>
                    </a:lnTo>
                    <a:lnTo>
                      <a:pt x="63" y="350"/>
                    </a:lnTo>
                    <a:lnTo>
                      <a:pt x="62" y="347"/>
                    </a:lnTo>
                    <a:lnTo>
                      <a:pt x="58" y="347"/>
                    </a:lnTo>
                    <a:lnTo>
                      <a:pt x="58" y="345"/>
                    </a:lnTo>
                    <a:lnTo>
                      <a:pt x="55" y="345"/>
                    </a:lnTo>
                    <a:lnTo>
                      <a:pt x="55" y="343"/>
                    </a:lnTo>
                    <a:lnTo>
                      <a:pt x="52" y="343"/>
                    </a:lnTo>
                    <a:lnTo>
                      <a:pt x="50" y="340"/>
                    </a:lnTo>
                    <a:lnTo>
                      <a:pt x="46" y="340"/>
                    </a:lnTo>
                    <a:lnTo>
                      <a:pt x="46" y="339"/>
                    </a:lnTo>
                    <a:lnTo>
                      <a:pt x="43" y="339"/>
                    </a:lnTo>
                    <a:lnTo>
                      <a:pt x="41" y="336"/>
                    </a:lnTo>
                    <a:lnTo>
                      <a:pt x="38" y="336"/>
                    </a:lnTo>
                    <a:lnTo>
                      <a:pt x="38" y="334"/>
                    </a:lnTo>
                    <a:lnTo>
                      <a:pt x="34" y="334"/>
                    </a:lnTo>
                    <a:lnTo>
                      <a:pt x="34" y="332"/>
                    </a:lnTo>
                    <a:lnTo>
                      <a:pt x="31" y="332"/>
                    </a:lnTo>
                    <a:lnTo>
                      <a:pt x="29" y="329"/>
                    </a:lnTo>
                    <a:lnTo>
                      <a:pt x="26" y="329"/>
                    </a:lnTo>
                    <a:lnTo>
                      <a:pt x="26" y="328"/>
                    </a:lnTo>
                    <a:lnTo>
                      <a:pt x="22" y="328"/>
                    </a:lnTo>
                    <a:lnTo>
                      <a:pt x="21" y="324"/>
                    </a:lnTo>
                    <a:lnTo>
                      <a:pt x="17" y="324"/>
                    </a:lnTo>
                    <a:lnTo>
                      <a:pt x="17" y="323"/>
                    </a:lnTo>
                    <a:lnTo>
                      <a:pt x="14" y="323"/>
                    </a:lnTo>
                    <a:lnTo>
                      <a:pt x="14" y="321"/>
                    </a:lnTo>
                    <a:lnTo>
                      <a:pt x="11" y="321"/>
                    </a:lnTo>
                    <a:lnTo>
                      <a:pt x="9" y="318"/>
                    </a:lnTo>
                    <a:lnTo>
                      <a:pt x="5" y="318"/>
                    </a:lnTo>
                    <a:lnTo>
                      <a:pt x="5" y="317"/>
                    </a:lnTo>
                    <a:lnTo>
                      <a:pt x="2" y="317"/>
                    </a:lnTo>
                    <a:lnTo>
                      <a:pt x="2" y="315"/>
                    </a:lnTo>
                    <a:lnTo>
                      <a:pt x="0" y="315"/>
                    </a:lnTo>
                    <a:lnTo>
                      <a:pt x="0" y="104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556" name="Freeform 1556"/>
              <p:cNvSpPr>
                <a:spLocks/>
              </p:cNvSpPr>
              <p:nvPr/>
            </p:nvSpPr>
            <p:spPr bwMode="auto">
              <a:xfrm>
                <a:off x="3224" y="2601"/>
                <a:ext cx="103" cy="95"/>
              </a:xfrm>
              <a:custGeom>
                <a:avLst/>
                <a:gdLst>
                  <a:gd name="T0" fmla="*/ 101 w 103"/>
                  <a:gd name="T1" fmla="*/ 0 h 95"/>
                  <a:gd name="T2" fmla="*/ 101 w 103"/>
                  <a:gd name="T3" fmla="*/ 2 h 95"/>
                  <a:gd name="T4" fmla="*/ 94 w 103"/>
                  <a:gd name="T5" fmla="*/ 3 h 95"/>
                  <a:gd name="T6" fmla="*/ 94 w 103"/>
                  <a:gd name="T7" fmla="*/ 5 h 95"/>
                  <a:gd name="T8" fmla="*/ 81 w 103"/>
                  <a:gd name="T9" fmla="*/ 13 h 95"/>
                  <a:gd name="T10" fmla="*/ 81 w 103"/>
                  <a:gd name="T11" fmla="*/ 14 h 95"/>
                  <a:gd name="T12" fmla="*/ 0 w 103"/>
                  <a:gd name="T13" fmla="*/ 87 h 95"/>
                  <a:gd name="T14" fmla="*/ 0 w 103"/>
                  <a:gd name="T15" fmla="*/ 95 h 95"/>
                  <a:gd name="T16" fmla="*/ 103 w 103"/>
                  <a:gd name="T17" fmla="*/ 0 h 95"/>
                  <a:gd name="T18" fmla="*/ 101 w 103"/>
                  <a:gd name="T19" fmla="*/ 0 h 95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03"/>
                  <a:gd name="T31" fmla="*/ 0 h 95"/>
                  <a:gd name="T32" fmla="*/ 103 w 103"/>
                  <a:gd name="T33" fmla="*/ 95 h 95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03" h="95">
                    <a:moveTo>
                      <a:pt x="101" y="0"/>
                    </a:moveTo>
                    <a:lnTo>
                      <a:pt x="101" y="2"/>
                    </a:lnTo>
                    <a:lnTo>
                      <a:pt x="94" y="3"/>
                    </a:lnTo>
                    <a:lnTo>
                      <a:pt x="94" y="5"/>
                    </a:lnTo>
                    <a:lnTo>
                      <a:pt x="81" y="13"/>
                    </a:lnTo>
                    <a:lnTo>
                      <a:pt x="81" y="14"/>
                    </a:lnTo>
                    <a:lnTo>
                      <a:pt x="0" y="87"/>
                    </a:lnTo>
                    <a:lnTo>
                      <a:pt x="0" y="95"/>
                    </a:lnTo>
                    <a:lnTo>
                      <a:pt x="103" y="0"/>
                    </a:lnTo>
                    <a:lnTo>
                      <a:pt x="101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557" name="Freeform 1557"/>
              <p:cNvSpPr>
                <a:spLocks/>
              </p:cNvSpPr>
              <p:nvPr/>
            </p:nvSpPr>
            <p:spPr bwMode="auto">
              <a:xfrm>
                <a:off x="3224" y="2552"/>
                <a:ext cx="204" cy="191"/>
              </a:xfrm>
              <a:custGeom>
                <a:avLst/>
                <a:gdLst>
                  <a:gd name="T0" fmla="*/ 198 w 204"/>
                  <a:gd name="T1" fmla="*/ 0 h 191"/>
                  <a:gd name="T2" fmla="*/ 198 w 204"/>
                  <a:gd name="T3" fmla="*/ 2 h 191"/>
                  <a:gd name="T4" fmla="*/ 0 w 204"/>
                  <a:gd name="T5" fmla="*/ 183 h 191"/>
                  <a:gd name="T6" fmla="*/ 0 w 204"/>
                  <a:gd name="T7" fmla="*/ 191 h 191"/>
                  <a:gd name="T8" fmla="*/ 204 w 204"/>
                  <a:gd name="T9" fmla="*/ 5 h 191"/>
                  <a:gd name="T10" fmla="*/ 204 w 204"/>
                  <a:gd name="T11" fmla="*/ 2 h 191"/>
                  <a:gd name="T12" fmla="*/ 200 w 204"/>
                  <a:gd name="T13" fmla="*/ 2 h 191"/>
                  <a:gd name="T14" fmla="*/ 200 w 204"/>
                  <a:gd name="T15" fmla="*/ 0 h 191"/>
                  <a:gd name="T16" fmla="*/ 198 w 204"/>
                  <a:gd name="T17" fmla="*/ 0 h 191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04"/>
                  <a:gd name="T28" fmla="*/ 0 h 191"/>
                  <a:gd name="T29" fmla="*/ 204 w 204"/>
                  <a:gd name="T30" fmla="*/ 191 h 191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04" h="191">
                    <a:moveTo>
                      <a:pt x="198" y="0"/>
                    </a:moveTo>
                    <a:lnTo>
                      <a:pt x="198" y="2"/>
                    </a:lnTo>
                    <a:lnTo>
                      <a:pt x="0" y="183"/>
                    </a:lnTo>
                    <a:lnTo>
                      <a:pt x="0" y="191"/>
                    </a:lnTo>
                    <a:lnTo>
                      <a:pt x="204" y="5"/>
                    </a:lnTo>
                    <a:lnTo>
                      <a:pt x="204" y="2"/>
                    </a:lnTo>
                    <a:lnTo>
                      <a:pt x="200" y="2"/>
                    </a:lnTo>
                    <a:lnTo>
                      <a:pt x="200" y="0"/>
                    </a:lnTo>
                    <a:lnTo>
                      <a:pt x="198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558" name="Freeform 1558"/>
              <p:cNvSpPr>
                <a:spLocks/>
              </p:cNvSpPr>
              <p:nvPr/>
            </p:nvSpPr>
            <p:spPr bwMode="auto">
              <a:xfrm>
                <a:off x="3224" y="2569"/>
                <a:ext cx="236" cy="221"/>
              </a:xfrm>
              <a:custGeom>
                <a:avLst/>
                <a:gdLst>
                  <a:gd name="T0" fmla="*/ 231 w 236"/>
                  <a:gd name="T1" fmla="*/ 0 h 221"/>
                  <a:gd name="T2" fmla="*/ 231 w 236"/>
                  <a:gd name="T3" fmla="*/ 2 h 221"/>
                  <a:gd name="T4" fmla="*/ 0 w 236"/>
                  <a:gd name="T5" fmla="*/ 213 h 221"/>
                  <a:gd name="T6" fmla="*/ 0 w 236"/>
                  <a:gd name="T7" fmla="*/ 221 h 221"/>
                  <a:gd name="T8" fmla="*/ 236 w 236"/>
                  <a:gd name="T9" fmla="*/ 5 h 221"/>
                  <a:gd name="T10" fmla="*/ 236 w 236"/>
                  <a:gd name="T11" fmla="*/ 2 h 221"/>
                  <a:gd name="T12" fmla="*/ 233 w 236"/>
                  <a:gd name="T13" fmla="*/ 2 h 221"/>
                  <a:gd name="T14" fmla="*/ 233 w 236"/>
                  <a:gd name="T15" fmla="*/ 0 h 221"/>
                  <a:gd name="T16" fmla="*/ 231 w 236"/>
                  <a:gd name="T17" fmla="*/ 0 h 221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36"/>
                  <a:gd name="T28" fmla="*/ 0 h 221"/>
                  <a:gd name="T29" fmla="*/ 236 w 236"/>
                  <a:gd name="T30" fmla="*/ 221 h 221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36" h="221">
                    <a:moveTo>
                      <a:pt x="231" y="0"/>
                    </a:moveTo>
                    <a:lnTo>
                      <a:pt x="231" y="2"/>
                    </a:lnTo>
                    <a:lnTo>
                      <a:pt x="0" y="213"/>
                    </a:lnTo>
                    <a:lnTo>
                      <a:pt x="0" y="221"/>
                    </a:lnTo>
                    <a:lnTo>
                      <a:pt x="236" y="5"/>
                    </a:lnTo>
                    <a:lnTo>
                      <a:pt x="236" y="2"/>
                    </a:lnTo>
                    <a:lnTo>
                      <a:pt x="233" y="2"/>
                    </a:lnTo>
                    <a:lnTo>
                      <a:pt x="233" y="0"/>
                    </a:lnTo>
                    <a:lnTo>
                      <a:pt x="231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559" name="Freeform 1559"/>
              <p:cNvSpPr>
                <a:spLocks/>
              </p:cNvSpPr>
              <p:nvPr/>
            </p:nvSpPr>
            <p:spPr bwMode="auto">
              <a:xfrm>
                <a:off x="3224" y="2587"/>
                <a:ext cx="269" cy="249"/>
              </a:xfrm>
              <a:custGeom>
                <a:avLst/>
                <a:gdLst>
                  <a:gd name="T0" fmla="*/ 262 w 269"/>
                  <a:gd name="T1" fmla="*/ 0 h 249"/>
                  <a:gd name="T2" fmla="*/ 262 w 269"/>
                  <a:gd name="T3" fmla="*/ 1 h 249"/>
                  <a:gd name="T4" fmla="*/ 0 w 269"/>
                  <a:gd name="T5" fmla="*/ 241 h 249"/>
                  <a:gd name="T6" fmla="*/ 0 w 269"/>
                  <a:gd name="T7" fmla="*/ 249 h 249"/>
                  <a:gd name="T8" fmla="*/ 269 w 269"/>
                  <a:gd name="T9" fmla="*/ 1 h 249"/>
                  <a:gd name="T10" fmla="*/ 265 w 269"/>
                  <a:gd name="T11" fmla="*/ 1 h 249"/>
                  <a:gd name="T12" fmla="*/ 265 w 269"/>
                  <a:gd name="T13" fmla="*/ 0 h 249"/>
                  <a:gd name="T14" fmla="*/ 262 w 269"/>
                  <a:gd name="T15" fmla="*/ 0 h 249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69"/>
                  <a:gd name="T25" fmla="*/ 0 h 249"/>
                  <a:gd name="T26" fmla="*/ 269 w 269"/>
                  <a:gd name="T27" fmla="*/ 249 h 249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69" h="249">
                    <a:moveTo>
                      <a:pt x="262" y="0"/>
                    </a:moveTo>
                    <a:lnTo>
                      <a:pt x="262" y="1"/>
                    </a:lnTo>
                    <a:lnTo>
                      <a:pt x="0" y="241"/>
                    </a:lnTo>
                    <a:lnTo>
                      <a:pt x="0" y="249"/>
                    </a:lnTo>
                    <a:lnTo>
                      <a:pt x="269" y="1"/>
                    </a:lnTo>
                    <a:lnTo>
                      <a:pt x="265" y="1"/>
                    </a:lnTo>
                    <a:lnTo>
                      <a:pt x="265" y="0"/>
                    </a:lnTo>
                    <a:lnTo>
                      <a:pt x="262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560" name="Freeform 1560"/>
              <p:cNvSpPr>
                <a:spLocks/>
              </p:cNvSpPr>
              <p:nvPr/>
            </p:nvSpPr>
            <p:spPr bwMode="auto">
              <a:xfrm>
                <a:off x="3233" y="2604"/>
                <a:ext cx="292" cy="268"/>
              </a:xfrm>
              <a:custGeom>
                <a:avLst/>
                <a:gdLst>
                  <a:gd name="T0" fmla="*/ 285 w 292"/>
                  <a:gd name="T1" fmla="*/ 0 h 268"/>
                  <a:gd name="T2" fmla="*/ 285 w 292"/>
                  <a:gd name="T3" fmla="*/ 2 h 268"/>
                  <a:gd name="T4" fmla="*/ 0 w 292"/>
                  <a:gd name="T5" fmla="*/ 264 h 268"/>
                  <a:gd name="T6" fmla="*/ 0 w 292"/>
                  <a:gd name="T7" fmla="*/ 267 h 268"/>
                  <a:gd name="T8" fmla="*/ 5 w 292"/>
                  <a:gd name="T9" fmla="*/ 268 h 268"/>
                  <a:gd name="T10" fmla="*/ 5 w 292"/>
                  <a:gd name="T11" fmla="*/ 267 h 268"/>
                  <a:gd name="T12" fmla="*/ 292 w 292"/>
                  <a:gd name="T13" fmla="*/ 2 h 268"/>
                  <a:gd name="T14" fmla="*/ 289 w 292"/>
                  <a:gd name="T15" fmla="*/ 2 h 268"/>
                  <a:gd name="T16" fmla="*/ 289 w 292"/>
                  <a:gd name="T17" fmla="*/ 0 h 268"/>
                  <a:gd name="T18" fmla="*/ 285 w 292"/>
                  <a:gd name="T19" fmla="*/ 0 h 268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92"/>
                  <a:gd name="T31" fmla="*/ 0 h 268"/>
                  <a:gd name="T32" fmla="*/ 292 w 292"/>
                  <a:gd name="T33" fmla="*/ 268 h 268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92" h="268">
                    <a:moveTo>
                      <a:pt x="285" y="0"/>
                    </a:moveTo>
                    <a:lnTo>
                      <a:pt x="285" y="2"/>
                    </a:lnTo>
                    <a:lnTo>
                      <a:pt x="0" y="264"/>
                    </a:lnTo>
                    <a:lnTo>
                      <a:pt x="0" y="267"/>
                    </a:lnTo>
                    <a:lnTo>
                      <a:pt x="5" y="268"/>
                    </a:lnTo>
                    <a:lnTo>
                      <a:pt x="5" y="267"/>
                    </a:lnTo>
                    <a:lnTo>
                      <a:pt x="292" y="2"/>
                    </a:lnTo>
                    <a:lnTo>
                      <a:pt x="289" y="2"/>
                    </a:lnTo>
                    <a:lnTo>
                      <a:pt x="289" y="0"/>
                    </a:lnTo>
                    <a:lnTo>
                      <a:pt x="285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561" name="Freeform 1561"/>
              <p:cNvSpPr>
                <a:spLocks/>
              </p:cNvSpPr>
              <p:nvPr/>
            </p:nvSpPr>
            <p:spPr bwMode="auto">
              <a:xfrm>
                <a:off x="3265" y="2622"/>
                <a:ext cx="292" cy="268"/>
              </a:xfrm>
              <a:custGeom>
                <a:avLst/>
                <a:gdLst>
                  <a:gd name="T0" fmla="*/ 286 w 292"/>
                  <a:gd name="T1" fmla="*/ 0 h 268"/>
                  <a:gd name="T2" fmla="*/ 286 w 292"/>
                  <a:gd name="T3" fmla="*/ 1 h 268"/>
                  <a:gd name="T4" fmla="*/ 0 w 292"/>
                  <a:gd name="T5" fmla="*/ 263 h 268"/>
                  <a:gd name="T6" fmla="*/ 0 w 292"/>
                  <a:gd name="T7" fmla="*/ 266 h 268"/>
                  <a:gd name="T8" fmla="*/ 5 w 292"/>
                  <a:gd name="T9" fmla="*/ 268 h 268"/>
                  <a:gd name="T10" fmla="*/ 5 w 292"/>
                  <a:gd name="T11" fmla="*/ 266 h 268"/>
                  <a:gd name="T12" fmla="*/ 292 w 292"/>
                  <a:gd name="T13" fmla="*/ 1 h 268"/>
                  <a:gd name="T14" fmla="*/ 289 w 292"/>
                  <a:gd name="T15" fmla="*/ 1 h 268"/>
                  <a:gd name="T16" fmla="*/ 289 w 292"/>
                  <a:gd name="T17" fmla="*/ 0 h 268"/>
                  <a:gd name="T18" fmla="*/ 286 w 292"/>
                  <a:gd name="T19" fmla="*/ 0 h 268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92"/>
                  <a:gd name="T31" fmla="*/ 0 h 268"/>
                  <a:gd name="T32" fmla="*/ 292 w 292"/>
                  <a:gd name="T33" fmla="*/ 268 h 268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92" h="268">
                    <a:moveTo>
                      <a:pt x="286" y="0"/>
                    </a:moveTo>
                    <a:lnTo>
                      <a:pt x="286" y="1"/>
                    </a:lnTo>
                    <a:lnTo>
                      <a:pt x="0" y="263"/>
                    </a:lnTo>
                    <a:lnTo>
                      <a:pt x="0" y="266"/>
                    </a:lnTo>
                    <a:lnTo>
                      <a:pt x="5" y="268"/>
                    </a:lnTo>
                    <a:lnTo>
                      <a:pt x="5" y="266"/>
                    </a:lnTo>
                    <a:lnTo>
                      <a:pt x="292" y="1"/>
                    </a:lnTo>
                    <a:lnTo>
                      <a:pt x="289" y="1"/>
                    </a:lnTo>
                    <a:lnTo>
                      <a:pt x="289" y="0"/>
                    </a:lnTo>
                    <a:lnTo>
                      <a:pt x="286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562" name="Freeform 1562"/>
              <p:cNvSpPr>
                <a:spLocks/>
              </p:cNvSpPr>
              <p:nvPr/>
            </p:nvSpPr>
            <p:spPr bwMode="auto">
              <a:xfrm>
                <a:off x="3296" y="2639"/>
                <a:ext cx="292" cy="268"/>
              </a:xfrm>
              <a:custGeom>
                <a:avLst/>
                <a:gdLst>
                  <a:gd name="T0" fmla="*/ 285 w 292"/>
                  <a:gd name="T1" fmla="*/ 0 h 268"/>
                  <a:gd name="T2" fmla="*/ 285 w 292"/>
                  <a:gd name="T3" fmla="*/ 1 h 268"/>
                  <a:gd name="T4" fmla="*/ 0 w 292"/>
                  <a:gd name="T5" fmla="*/ 263 h 268"/>
                  <a:gd name="T6" fmla="*/ 0 w 292"/>
                  <a:gd name="T7" fmla="*/ 266 h 268"/>
                  <a:gd name="T8" fmla="*/ 3 w 292"/>
                  <a:gd name="T9" fmla="*/ 266 h 268"/>
                  <a:gd name="T10" fmla="*/ 3 w 292"/>
                  <a:gd name="T11" fmla="*/ 268 h 268"/>
                  <a:gd name="T12" fmla="*/ 292 w 292"/>
                  <a:gd name="T13" fmla="*/ 3 h 268"/>
                  <a:gd name="T14" fmla="*/ 291 w 292"/>
                  <a:gd name="T15" fmla="*/ 0 h 268"/>
                  <a:gd name="T16" fmla="*/ 285 w 292"/>
                  <a:gd name="T17" fmla="*/ 0 h 26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2"/>
                  <a:gd name="T28" fmla="*/ 0 h 268"/>
                  <a:gd name="T29" fmla="*/ 292 w 292"/>
                  <a:gd name="T30" fmla="*/ 268 h 26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2" h="268">
                    <a:moveTo>
                      <a:pt x="285" y="0"/>
                    </a:moveTo>
                    <a:lnTo>
                      <a:pt x="285" y="1"/>
                    </a:lnTo>
                    <a:lnTo>
                      <a:pt x="0" y="263"/>
                    </a:lnTo>
                    <a:lnTo>
                      <a:pt x="0" y="266"/>
                    </a:lnTo>
                    <a:lnTo>
                      <a:pt x="3" y="266"/>
                    </a:lnTo>
                    <a:lnTo>
                      <a:pt x="3" y="268"/>
                    </a:lnTo>
                    <a:lnTo>
                      <a:pt x="292" y="3"/>
                    </a:lnTo>
                    <a:lnTo>
                      <a:pt x="291" y="0"/>
                    </a:lnTo>
                    <a:lnTo>
                      <a:pt x="285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563" name="Freeform 1563"/>
              <p:cNvSpPr>
                <a:spLocks/>
              </p:cNvSpPr>
              <p:nvPr/>
            </p:nvSpPr>
            <p:spPr bwMode="auto">
              <a:xfrm>
                <a:off x="3328" y="2655"/>
                <a:ext cx="289" cy="269"/>
              </a:xfrm>
              <a:custGeom>
                <a:avLst/>
                <a:gdLst>
                  <a:gd name="T0" fmla="*/ 288 w 289"/>
                  <a:gd name="T1" fmla="*/ 0 h 269"/>
                  <a:gd name="T2" fmla="*/ 288 w 289"/>
                  <a:gd name="T3" fmla="*/ 1 h 269"/>
                  <a:gd name="T4" fmla="*/ 0 w 289"/>
                  <a:gd name="T5" fmla="*/ 265 h 269"/>
                  <a:gd name="T6" fmla="*/ 0 w 289"/>
                  <a:gd name="T7" fmla="*/ 268 h 269"/>
                  <a:gd name="T8" fmla="*/ 4 w 289"/>
                  <a:gd name="T9" fmla="*/ 268 h 269"/>
                  <a:gd name="T10" fmla="*/ 4 w 289"/>
                  <a:gd name="T11" fmla="*/ 269 h 269"/>
                  <a:gd name="T12" fmla="*/ 289 w 289"/>
                  <a:gd name="T13" fmla="*/ 8 h 269"/>
                  <a:gd name="T14" fmla="*/ 289 w 289"/>
                  <a:gd name="T15" fmla="*/ 0 h 269"/>
                  <a:gd name="T16" fmla="*/ 288 w 289"/>
                  <a:gd name="T17" fmla="*/ 0 h 26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89"/>
                  <a:gd name="T28" fmla="*/ 0 h 269"/>
                  <a:gd name="T29" fmla="*/ 289 w 289"/>
                  <a:gd name="T30" fmla="*/ 269 h 269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89" h="269">
                    <a:moveTo>
                      <a:pt x="288" y="0"/>
                    </a:moveTo>
                    <a:lnTo>
                      <a:pt x="288" y="1"/>
                    </a:lnTo>
                    <a:lnTo>
                      <a:pt x="0" y="265"/>
                    </a:lnTo>
                    <a:lnTo>
                      <a:pt x="0" y="268"/>
                    </a:lnTo>
                    <a:lnTo>
                      <a:pt x="4" y="268"/>
                    </a:lnTo>
                    <a:lnTo>
                      <a:pt x="4" y="269"/>
                    </a:lnTo>
                    <a:lnTo>
                      <a:pt x="289" y="8"/>
                    </a:lnTo>
                    <a:lnTo>
                      <a:pt x="289" y="0"/>
                    </a:lnTo>
                    <a:lnTo>
                      <a:pt x="288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564" name="Freeform 1564"/>
              <p:cNvSpPr>
                <a:spLocks/>
              </p:cNvSpPr>
              <p:nvPr/>
            </p:nvSpPr>
            <p:spPr bwMode="auto">
              <a:xfrm>
                <a:off x="3361" y="2702"/>
                <a:ext cx="256" cy="240"/>
              </a:xfrm>
              <a:custGeom>
                <a:avLst/>
                <a:gdLst>
                  <a:gd name="T0" fmla="*/ 255 w 256"/>
                  <a:gd name="T1" fmla="*/ 0 h 240"/>
                  <a:gd name="T2" fmla="*/ 255 w 256"/>
                  <a:gd name="T3" fmla="*/ 2 h 240"/>
                  <a:gd name="T4" fmla="*/ 0 w 256"/>
                  <a:gd name="T5" fmla="*/ 235 h 240"/>
                  <a:gd name="T6" fmla="*/ 0 w 256"/>
                  <a:gd name="T7" fmla="*/ 238 h 240"/>
                  <a:gd name="T8" fmla="*/ 3 w 256"/>
                  <a:gd name="T9" fmla="*/ 238 h 240"/>
                  <a:gd name="T10" fmla="*/ 3 w 256"/>
                  <a:gd name="T11" fmla="*/ 240 h 240"/>
                  <a:gd name="T12" fmla="*/ 256 w 256"/>
                  <a:gd name="T13" fmla="*/ 8 h 240"/>
                  <a:gd name="T14" fmla="*/ 256 w 256"/>
                  <a:gd name="T15" fmla="*/ 0 h 240"/>
                  <a:gd name="T16" fmla="*/ 255 w 256"/>
                  <a:gd name="T17" fmla="*/ 0 h 24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56"/>
                  <a:gd name="T28" fmla="*/ 0 h 240"/>
                  <a:gd name="T29" fmla="*/ 256 w 256"/>
                  <a:gd name="T30" fmla="*/ 240 h 24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56" h="240">
                    <a:moveTo>
                      <a:pt x="255" y="0"/>
                    </a:moveTo>
                    <a:lnTo>
                      <a:pt x="255" y="2"/>
                    </a:lnTo>
                    <a:lnTo>
                      <a:pt x="0" y="235"/>
                    </a:lnTo>
                    <a:lnTo>
                      <a:pt x="0" y="238"/>
                    </a:lnTo>
                    <a:lnTo>
                      <a:pt x="3" y="238"/>
                    </a:lnTo>
                    <a:lnTo>
                      <a:pt x="3" y="240"/>
                    </a:lnTo>
                    <a:lnTo>
                      <a:pt x="256" y="8"/>
                    </a:lnTo>
                    <a:lnTo>
                      <a:pt x="256" y="0"/>
                    </a:lnTo>
                    <a:lnTo>
                      <a:pt x="255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565" name="Freeform 1565"/>
              <p:cNvSpPr>
                <a:spLocks/>
              </p:cNvSpPr>
              <p:nvPr/>
            </p:nvSpPr>
            <p:spPr bwMode="auto">
              <a:xfrm>
                <a:off x="3393" y="2749"/>
                <a:ext cx="224" cy="210"/>
              </a:xfrm>
              <a:custGeom>
                <a:avLst/>
                <a:gdLst>
                  <a:gd name="T0" fmla="*/ 223 w 224"/>
                  <a:gd name="T1" fmla="*/ 0 h 210"/>
                  <a:gd name="T2" fmla="*/ 223 w 224"/>
                  <a:gd name="T3" fmla="*/ 2 h 210"/>
                  <a:gd name="T4" fmla="*/ 0 w 224"/>
                  <a:gd name="T5" fmla="*/ 205 h 210"/>
                  <a:gd name="T6" fmla="*/ 0 w 224"/>
                  <a:gd name="T7" fmla="*/ 209 h 210"/>
                  <a:gd name="T8" fmla="*/ 4 w 224"/>
                  <a:gd name="T9" fmla="*/ 209 h 210"/>
                  <a:gd name="T10" fmla="*/ 4 w 224"/>
                  <a:gd name="T11" fmla="*/ 210 h 210"/>
                  <a:gd name="T12" fmla="*/ 224 w 224"/>
                  <a:gd name="T13" fmla="*/ 8 h 210"/>
                  <a:gd name="T14" fmla="*/ 224 w 224"/>
                  <a:gd name="T15" fmla="*/ 0 h 210"/>
                  <a:gd name="T16" fmla="*/ 223 w 224"/>
                  <a:gd name="T17" fmla="*/ 0 h 21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24"/>
                  <a:gd name="T28" fmla="*/ 0 h 210"/>
                  <a:gd name="T29" fmla="*/ 224 w 224"/>
                  <a:gd name="T30" fmla="*/ 210 h 21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24" h="210">
                    <a:moveTo>
                      <a:pt x="223" y="0"/>
                    </a:moveTo>
                    <a:lnTo>
                      <a:pt x="223" y="2"/>
                    </a:lnTo>
                    <a:lnTo>
                      <a:pt x="0" y="205"/>
                    </a:lnTo>
                    <a:lnTo>
                      <a:pt x="0" y="209"/>
                    </a:lnTo>
                    <a:lnTo>
                      <a:pt x="4" y="209"/>
                    </a:lnTo>
                    <a:lnTo>
                      <a:pt x="4" y="210"/>
                    </a:lnTo>
                    <a:lnTo>
                      <a:pt x="224" y="8"/>
                    </a:lnTo>
                    <a:lnTo>
                      <a:pt x="224" y="0"/>
                    </a:lnTo>
                    <a:lnTo>
                      <a:pt x="223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566" name="Freeform 1566"/>
              <p:cNvSpPr>
                <a:spLocks/>
              </p:cNvSpPr>
              <p:nvPr/>
            </p:nvSpPr>
            <p:spPr bwMode="auto">
              <a:xfrm>
                <a:off x="3436" y="2795"/>
                <a:ext cx="181" cy="167"/>
              </a:xfrm>
              <a:custGeom>
                <a:avLst/>
                <a:gdLst>
                  <a:gd name="T0" fmla="*/ 180 w 181"/>
                  <a:gd name="T1" fmla="*/ 0 h 167"/>
                  <a:gd name="T2" fmla="*/ 180 w 181"/>
                  <a:gd name="T3" fmla="*/ 2 h 167"/>
                  <a:gd name="T4" fmla="*/ 0 w 181"/>
                  <a:gd name="T5" fmla="*/ 167 h 167"/>
                  <a:gd name="T6" fmla="*/ 7 w 181"/>
                  <a:gd name="T7" fmla="*/ 164 h 167"/>
                  <a:gd name="T8" fmla="*/ 7 w 181"/>
                  <a:gd name="T9" fmla="*/ 163 h 167"/>
                  <a:gd name="T10" fmla="*/ 14 w 181"/>
                  <a:gd name="T11" fmla="*/ 161 h 167"/>
                  <a:gd name="T12" fmla="*/ 14 w 181"/>
                  <a:gd name="T13" fmla="*/ 159 h 167"/>
                  <a:gd name="T14" fmla="*/ 17 w 181"/>
                  <a:gd name="T15" fmla="*/ 159 h 167"/>
                  <a:gd name="T16" fmla="*/ 17 w 181"/>
                  <a:gd name="T17" fmla="*/ 158 h 167"/>
                  <a:gd name="T18" fmla="*/ 181 w 181"/>
                  <a:gd name="T19" fmla="*/ 8 h 167"/>
                  <a:gd name="T20" fmla="*/ 181 w 181"/>
                  <a:gd name="T21" fmla="*/ 0 h 167"/>
                  <a:gd name="T22" fmla="*/ 180 w 181"/>
                  <a:gd name="T23" fmla="*/ 0 h 167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181"/>
                  <a:gd name="T37" fmla="*/ 0 h 167"/>
                  <a:gd name="T38" fmla="*/ 181 w 181"/>
                  <a:gd name="T39" fmla="*/ 167 h 167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181" h="167">
                    <a:moveTo>
                      <a:pt x="180" y="0"/>
                    </a:moveTo>
                    <a:lnTo>
                      <a:pt x="180" y="2"/>
                    </a:lnTo>
                    <a:lnTo>
                      <a:pt x="0" y="167"/>
                    </a:lnTo>
                    <a:lnTo>
                      <a:pt x="7" y="164"/>
                    </a:lnTo>
                    <a:lnTo>
                      <a:pt x="7" y="163"/>
                    </a:lnTo>
                    <a:lnTo>
                      <a:pt x="14" y="161"/>
                    </a:lnTo>
                    <a:lnTo>
                      <a:pt x="14" y="159"/>
                    </a:lnTo>
                    <a:lnTo>
                      <a:pt x="17" y="159"/>
                    </a:lnTo>
                    <a:lnTo>
                      <a:pt x="17" y="158"/>
                    </a:lnTo>
                    <a:lnTo>
                      <a:pt x="181" y="8"/>
                    </a:lnTo>
                    <a:lnTo>
                      <a:pt x="181" y="0"/>
                    </a:lnTo>
                    <a:lnTo>
                      <a:pt x="18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567" name="Freeform 1567"/>
              <p:cNvSpPr>
                <a:spLocks/>
              </p:cNvSpPr>
              <p:nvPr/>
            </p:nvSpPr>
            <p:spPr bwMode="auto">
              <a:xfrm>
                <a:off x="3557" y="2842"/>
                <a:ext cx="60" cy="56"/>
              </a:xfrm>
              <a:custGeom>
                <a:avLst/>
                <a:gdLst>
                  <a:gd name="T0" fmla="*/ 59 w 60"/>
                  <a:gd name="T1" fmla="*/ 0 h 56"/>
                  <a:gd name="T2" fmla="*/ 59 w 60"/>
                  <a:gd name="T3" fmla="*/ 2 h 56"/>
                  <a:gd name="T4" fmla="*/ 0 w 60"/>
                  <a:gd name="T5" fmla="*/ 56 h 56"/>
                  <a:gd name="T6" fmla="*/ 7 w 60"/>
                  <a:gd name="T7" fmla="*/ 52 h 56"/>
                  <a:gd name="T8" fmla="*/ 7 w 60"/>
                  <a:gd name="T9" fmla="*/ 51 h 56"/>
                  <a:gd name="T10" fmla="*/ 14 w 60"/>
                  <a:gd name="T11" fmla="*/ 49 h 56"/>
                  <a:gd name="T12" fmla="*/ 14 w 60"/>
                  <a:gd name="T13" fmla="*/ 48 h 56"/>
                  <a:gd name="T14" fmla="*/ 18 w 60"/>
                  <a:gd name="T15" fmla="*/ 48 h 56"/>
                  <a:gd name="T16" fmla="*/ 18 w 60"/>
                  <a:gd name="T17" fmla="*/ 46 h 56"/>
                  <a:gd name="T18" fmla="*/ 60 w 60"/>
                  <a:gd name="T19" fmla="*/ 8 h 56"/>
                  <a:gd name="T20" fmla="*/ 60 w 60"/>
                  <a:gd name="T21" fmla="*/ 0 h 56"/>
                  <a:gd name="T22" fmla="*/ 59 w 60"/>
                  <a:gd name="T23" fmla="*/ 0 h 5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60"/>
                  <a:gd name="T37" fmla="*/ 0 h 56"/>
                  <a:gd name="T38" fmla="*/ 60 w 60"/>
                  <a:gd name="T39" fmla="*/ 56 h 5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60" h="56">
                    <a:moveTo>
                      <a:pt x="59" y="0"/>
                    </a:moveTo>
                    <a:lnTo>
                      <a:pt x="59" y="2"/>
                    </a:lnTo>
                    <a:lnTo>
                      <a:pt x="0" y="56"/>
                    </a:lnTo>
                    <a:lnTo>
                      <a:pt x="7" y="52"/>
                    </a:lnTo>
                    <a:lnTo>
                      <a:pt x="7" y="51"/>
                    </a:lnTo>
                    <a:lnTo>
                      <a:pt x="14" y="49"/>
                    </a:lnTo>
                    <a:lnTo>
                      <a:pt x="14" y="48"/>
                    </a:lnTo>
                    <a:lnTo>
                      <a:pt x="18" y="48"/>
                    </a:lnTo>
                    <a:lnTo>
                      <a:pt x="18" y="46"/>
                    </a:lnTo>
                    <a:lnTo>
                      <a:pt x="60" y="8"/>
                    </a:lnTo>
                    <a:lnTo>
                      <a:pt x="60" y="0"/>
                    </a:lnTo>
                    <a:lnTo>
                      <a:pt x="59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568" name="Freeform 1568"/>
              <p:cNvSpPr>
                <a:spLocks/>
              </p:cNvSpPr>
              <p:nvPr/>
            </p:nvSpPr>
            <p:spPr bwMode="auto">
              <a:xfrm>
                <a:off x="3515" y="2601"/>
                <a:ext cx="102" cy="95"/>
              </a:xfrm>
              <a:custGeom>
                <a:avLst/>
                <a:gdLst>
                  <a:gd name="T0" fmla="*/ 0 w 102"/>
                  <a:gd name="T1" fmla="*/ 0 h 95"/>
                  <a:gd name="T2" fmla="*/ 102 w 102"/>
                  <a:gd name="T3" fmla="*/ 95 h 95"/>
                  <a:gd name="T4" fmla="*/ 102 w 102"/>
                  <a:gd name="T5" fmla="*/ 87 h 95"/>
                  <a:gd name="T6" fmla="*/ 101 w 102"/>
                  <a:gd name="T7" fmla="*/ 87 h 95"/>
                  <a:gd name="T8" fmla="*/ 19 w 102"/>
                  <a:gd name="T9" fmla="*/ 9 h 95"/>
                  <a:gd name="T10" fmla="*/ 15 w 102"/>
                  <a:gd name="T11" fmla="*/ 9 h 95"/>
                  <a:gd name="T12" fmla="*/ 13 w 102"/>
                  <a:gd name="T13" fmla="*/ 6 h 95"/>
                  <a:gd name="T14" fmla="*/ 10 w 102"/>
                  <a:gd name="T15" fmla="*/ 6 h 95"/>
                  <a:gd name="T16" fmla="*/ 10 w 102"/>
                  <a:gd name="T17" fmla="*/ 5 h 95"/>
                  <a:gd name="T18" fmla="*/ 7 w 102"/>
                  <a:gd name="T19" fmla="*/ 5 h 95"/>
                  <a:gd name="T20" fmla="*/ 7 w 102"/>
                  <a:gd name="T21" fmla="*/ 3 h 95"/>
                  <a:gd name="T22" fmla="*/ 3 w 102"/>
                  <a:gd name="T23" fmla="*/ 3 h 95"/>
                  <a:gd name="T24" fmla="*/ 1 w 102"/>
                  <a:gd name="T25" fmla="*/ 0 h 95"/>
                  <a:gd name="T26" fmla="*/ 0 w 102"/>
                  <a:gd name="T27" fmla="*/ 0 h 95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102"/>
                  <a:gd name="T43" fmla="*/ 0 h 95"/>
                  <a:gd name="T44" fmla="*/ 102 w 102"/>
                  <a:gd name="T45" fmla="*/ 95 h 95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102" h="95">
                    <a:moveTo>
                      <a:pt x="0" y="0"/>
                    </a:moveTo>
                    <a:lnTo>
                      <a:pt x="102" y="95"/>
                    </a:lnTo>
                    <a:lnTo>
                      <a:pt x="102" y="87"/>
                    </a:lnTo>
                    <a:lnTo>
                      <a:pt x="101" y="87"/>
                    </a:lnTo>
                    <a:lnTo>
                      <a:pt x="19" y="9"/>
                    </a:lnTo>
                    <a:lnTo>
                      <a:pt x="15" y="9"/>
                    </a:lnTo>
                    <a:lnTo>
                      <a:pt x="13" y="6"/>
                    </a:lnTo>
                    <a:lnTo>
                      <a:pt x="10" y="6"/>
                    </a:lnTo>
                    <a:lnTo>
                      <a:pt x="10" y="5"/>
                    </a:lnTo>
                    <a:lnTo>
                      <a:pt x="7" y="5"/>
                    </a:lnTo>
                    <a:lnTo>
                      <a:pt x="7" y="3"/>
                    </a:lnTo>
                    <a:lnTo>
                      <a:pt x="3" y="3"/>
                    </a:ln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569" name="Freeform 1569"/>
              <p:cNvSpPr>
                <a:spLocks/>
              </p:cNvSpPr>
              <p:nvPr/>
            </p:nvSpPr>
            <p:spPr bwMode="auto">
              <a:xfrm>
                <a:off x="3412" y="2552"/>
                <a:ext cx="205" cy="191"/>
              </a:xfrm>
              <a:custGeom>
                <a:avLst/>
                <a:gdLst>
                  <a:gd name="T0" fmla="*/ 4 w 205"/>
                  <a:gd name="T1" fmla="*/ 0 h 191"/>
                  <a:gd name="T2" fmla="*/ 4 w 205"/>
                  <a:gd name="T3" fmla="*/ 2 h 191"/>
                  <a:gd name="T4" fmla="*/ 0 w 205"/>
                  <a:gd name="T5" fmla="*/ 2 h 191"/>
                  <a:gd name="T6" fmla="*/ 205 w 205"/>
                  <a:gd name="T7" fmla="*/ 191 h 191"/>
                  <a:gd name="T8" fmla="*/ 205 w 205"/>
                  <a:gd name="T9" fmla="*/ 183 h 191"/>
                  <a:gd name="T10" fmla="*/ 204 w 205"/>
                  <a:gd name="T11" fmla="*/ 183 h 191"/>
                  <a:gd name="T12" fmla="*/ 7 w 205"/>
                  <a:gd name="T13" fmla="*/ 0 h 191"/>
                  <a:gd name="T14" fmla="*/ 4 w 205"/>
                  <a:gd name="T15" fmla="*/ 0 h 191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05"/>
                  <a:gd name="T25" fmla="*/ 0 h 191"/>
                  <a:gd name="T26" fmla="*/ 205 w 205"/>
                  <a:gd name="T27" fmla="*/ 191 h 191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05" h="191">
                    <a:moveTo>
                      <a:pt x="4" y="0"/>
                    </a:moveTo>
                    <a:lnTo>
                      <a:pt x="4" y="2"/>
                    </a:lnTo>
                    <a:lnTo>
                      <a:pt x="0" y="2"/>
                    </a:lnTo>
                    <a:lnTo>
                      <a:pt x="205" y="191"/>
                    </a:lnTo>
                    <a:lnTo>
                      <a:pt x="205" y="183"/>
                    </a:lnTo>
                    <a:lnTo>
                      <a:pt x="204" y="183"/>
                    </a:lnTo>
                    <a:lnTo>
                      <a:pt x="7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570" name="Freeform 1570"/>
              <p:cNvSpPr>
                <a:spLocks/>
              </p:cNvSpPr>
              <p:nvPr/>
            </p:nvSpPr>
            <p:spPr bwMode="auto">
              <a:xfrm>
                <a:off x="3380" y="2569"/>
                <a:ext cx="237" cy="221"/>
              </a:xfrm>
              <a:custGeom>
                <a:avLst/>
                <a:gdLst>
                  <a:gd name="T0" fmla="*/ 3 w 237"/>
                  <a:gd name="T1" fmla="*/ 0 h 221"/>
                  <a:gd name="T2" fmla="*/ 3 w 237"/>
                  <a:gd name="T3" fmla="*/ 2 h 221"/>
                  <a:gd name="T4" fmla="*/ 0 w 237"/>
                  <a:gd name="T5" fmla="*/ 2 h 221"/>
                  <a:gd name="T6" fmla="*/ 237 w 237"/>
                  <a:gd name="T7" fmla="*/ 221 h 221"/>
                  <a:gd name="T8" fmla="*/ 237 w 237"/>
                  <a:gd name="T9" fmla="*/ 213 h 221"/>
                  <a:gd name="T10" fmla="*/ 236 w 237"/>
                  <a:gd name="T11" fmla="*/ 213 h 221"/>
                  <a:gd name="T12" fmla="*/ 7 w 237"/>
                  <a:gd name="T13" fmla="*/ 0 h 221"/>
                  <a:gd name="T14" fmla="*/ 3 w 237"/>
                  <a:gd name="T15" fmla="*/ 0 h 221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37"/>
                  <a:gd name="T25" fmla="*/ 0 h 221"/>
                  <a:gd name="T26" fmla="*/ 237 w 237"/>
                  <a:gd name="T27" fmla="*/ 221 h 221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37" h="221">
                    <a:moveTo>
                      <a:pt x="3" y="0"/>
                    </a:moveTo>
                    <a:lnTo>
                      <a:pt x="3" y="2"/>
                    </a:lnTo>
                    <a:lnTo>
                      <a:pt x="0" y="2"/>
                    </a:lnTo>
                    <a:lnTo>
                      <a:pt x="237" y="221"/>
                    </a:lnTo>
                    <a:lnTo>
                      <a:pt x="237" y="213"/>
                    </a:lnTo>
                    <a:lnTo>
                      <a:pt x="236" y="213"/>
                    </a:lnTo>
                    <a:lnTo>
                      <a:pt x="7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571" name="Freeform 1571"/>
              <p:cNvSpPr>
                <a:spLocks/>
              </p:cNvSpPr>
              <p:nvPr/>
            </p:nvSpPr>
            <p:spPr bwMode="auto">
              <a:xfrm>
                <a:off x="3349" y="2587"/>
                <a:ext cx="268" cy="251"/>
              </a:xfrm>
              <a:custGeom>
                <a:avLst/>
                <a:gdLst>
                  <a:gd name="T0" fmla="*/ 2 w 268"/>
                  <a:gd name="T1" fmla="*/ 0 h 251"/>
                  <a:gd name="T2" fmla="*/ 0 w 268"/>
                  <a:gd name="T3" fmla="*/ 5 h 251"/>
                  <a:gd name="T4" fmla="*/ 2 w 268"/>
                  <a:gd name="T5" fmla="*/ 5 h 251"/>
                  <a:gd name="T6" fmla="*/ 268 w 268"/>
                  <a:gd name="T7" fmla="*/ 251 h 251"/>
                  <a:gd name="T8" fmla="*/ 268 w 268"/>
                  <a:gd name="T9" fmla="*/ 243 h 251"/>
                  <a:gd name="T10" fmla="*/ 267 w 268"/>
                  <a:gd name="T11" fmla="*/ 243 h 251"/>
                  <a:gd name="T12" fmla="*/ 5 w 268"/>
                  <a:gd name="T13" fmla="*/ 0 h 251"/>
                  <a:gd name="T14" fmla="*/ 2 w 268"/>
                  <a:gd name="T15" fmla="*/ 0 h 251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68"/>
                  <a:gd name="T25" fmla="*/ 0 h 251"/>
                  <a:gd name="T26" fmla="*/ 268 w 268"/>
                  <a:gd name="T27" fmla="*/ 251 h 251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68" h="251">
                    <a:moveTo>
                      <a:pt x="2" y="0"/>
                    </a:moveTo>
                    <a:lnTo>
                      <a:pt x="0" y="5"/>
                    </a:lnTo>
                    <a:lnTo>
                      <a:pt x="2" y="5"/>
                    </a:lnTo>
                    <a:lnTo>
                      <a:pt x="268" y="251"/>
                    </a:lnTo>
                    <a:lnTo>
                      <a:pt x="268" y="243"/>
                    </a:lnTo>
                    <a:lnTo>
                      <a:pt x="267" y="243"/>
                    </a:lnTo>
                    <a:lnTo>
                      <a:pt x="5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572" name="Freeform 1572"/>
              <p:cNvSpPr>
                <a:spLocks/>
              </p:cNvSpPr>
              <p:nvPr/>
            </p:nvSpPr>
            <p:spPr bwMode="auto">
              <a:xfrm>
                <a:off x="3317" y="2604"/>
                <a:ext cx="292" cy="268"/>
              </a:xfrm>
              <a:custGeom>
                <a:avLst/>
                <a:gdLst>
                  <a:gd name="T0" fmla="*/ 1 w 292"/>
                  <a:gd name="T1" fmla="*/ 0 h 268"/>
                  <a:gd name="T2" fmla="*/ 0 w 292"/>
                  <a:gd name="T3" fmla="*/ 5 h 268"/>
                  <a:gd name="T4" fmla="*/ 1 w 292"/>
                  <a:gd name="T5" fmla="*/ 5 h 268"/>
                  <a:gd name="T6" fmla="*/ 285 w 292"/>
                  <a:gd name="T7" fmla="*/ 268 h 268"/>
                  <a:gd name="T8" fmla="*/ 290 w 292"/>
                  <a:gd name="T9" fmla="*/ 268 h 268"/>
                  <a:gd name="T10" fmla="*/ 290 w 292"/>
                  <a:gd name="T11" fmla="*/ 267 h 268"/>
                  <a:gd name="T12" fmla="*/ 292 w 292"/>
                  <a:gd name="T13" fmla="*/ 267 h 268"/>
                  <a:gd name="T14" fmla="*/ 5 w 292"/>
                  <a:gd name="T15" fmla="*/ 0 h 268"/>
                  <a:gd name="T16" fmla="*/ 1 w 292"/>
                  <a:gd name="T17" fmla="*/ 0 h 26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2"/>
                  <a:gd name="T28" fmla="*/ 0 h 268"/>
                  <a:gd name="T29" fmla="*/ 292 w 292"/>
                  <a:gd name="T30" fmla="*/ 268 h 26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2" h="268">
                    <a:moveTo>
                      <a:pt x="1" y="0"/>
                    </a:moveTo>
                    <a:lnTo>
                      <a:pt x="0" y="5"/>
                    </a:lnTo>
                    <a:lnTo>
                      <a:pt x="1" y="5"/>
                    </a:lnTo>
                    <a:lnTo>
                      <a:pt x="285" y="268"/>
                    </a:lnTo>
                    <a:lnTo>
                      <a:pt x="290" y="268"/>
                    </a:lnTo>
                    <a:lnTo>
                      <a:pt x="290" y="267"/>
                    </a:lnTo>
                    <a:lnTo>
                      <a:pt x="292" y="267"/>
                    </a:lnTo>
                    <a:lnTo>
                      <a:pt x="5" y="0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573" name="Freeform 1573"/>
              <p:cNvSpPr>
                <a:spLocks/>
              </p:cNvSpPr>
              <p:nvPr/>
            </p:nvSpPr>
            <p:spPr bwMode="auto">
              <a:xfrm>
                <a:off x="3284" y="2622"/>
                <a:ext cx="292" cy="268"/>
              </a:xfrm>
              <a:custGeom>
                <a:avLst/>
                <a:gdLst>
                  <a:gd name="T0" fmla="*/ 3 w 292"/>
                  <a:gd name="T1" fmla="*/ 0 h 268"/>
                  <a:gd name="T2" fmla="*/ 3 w 292"/>
                  <a:gd name="T3" fmla="*/ 1 h 268"/>
                  <a:gd name="T4" fmla="*/ 0 w 292"/>
                  <a:gd name="T5" fmla="*/ 1 h 268"/>
                  <a:gd name="T6" fmla="*/ 0 w 292"/>
                  <a:gd name="T7" fmla="*/ 4 h 268"/>
                  <a:gd name="T8" fmla="*/ 2 w 292"/>
                  <a:gd name="T9" fmla="*/ 4 h 268"/>
                  <a:gd name="T10" fmla="*/ 285 w 292"/>
                  <a:gd name="T11" fmla="*/ 268 h 268"/>
                  <a:gd name="T12" fmla="*/ 291 w 292"/>
                  <a:gd name="T13" fmla="*/ 268 h 268"/>
                  <a:gd name="T14" fmla="*/ 291 w 292"/>
                  <a:gd name="T15" fmla="*/ 266 h 268"/>
                  <a:gd name="T16" fmla="*/ 292 w 292"/>
                  <a:gd name="T17" fmla="*/ 266 h 268"/>
                  <a:gd name="T18" fmla="*/ 5 w 292"/>
                  <a:gd name="T19" fmla="*/ 0 h 268"/>
                  <a:gd name="T20" fmla="*/ 3 w 292"/>
                  <a:gd name="T21" fmla="*/ 0 h 268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292"/>
                  <a:gd name="T34" fmla="*/ 0 h 268"/>
                  <a:gd name="T35" fmla="*/ 292 w 292"/>
                  <a:gd name="T36" fmla="*/ 268 h 268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292" h="268">
                    <a:moveTo>
                      <a:pt x="3" y="0"/>
                    </a:moveTo>
                    <a:lnTo>
                      <a:pt x="3" y="1"/>
                    </a:lnTo>
                    <a:lnTo>
                      <a:pt x="0" y="1"/>
                    </a:lnTo>
                    <a:lnTo>
                      <a:pt x="0" y="4"/>
                    </a:lnTo>
                    <a:lnTo>
                      <a:pt x="2" y="4"/>
                    </a:lnTo>
                    <a:lnTo>
                      <a:pt x="285" y="268"/>
                    </a:lnTo>
                    <a:lnTo>
                      <a:pt x="291" y="268"/>
                    </a:lnTo>
                    <a:lnTo>
                      <a:pt x="291" y="266"/>
                    </a:lnTo>
                    <a:lnTo>
                      <a:pt x="292" y="266"/>
                    </a:lnTo>
                    <a:lnTo>
                      <a:pt x="5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574" name="Freeform 1574"/>
              <p:cNvSpPr>
                <a:spLocks/>
              </p:cNvSpPr>
              <p:nvPr/>
            </p:nvSpPr>
            <p:spPr bwMode="auto">
              <a:xfrm>
                <a:off x="3253" y="2637"/>
                <a:ext cx="293" cy="268"/>
              </a:xfrm>
              <a:custGeom>
                <a:avLst/>
                <a:gdLst>
                  <a:gd name="T0" fmla="*/ 4 w 293"/>
                  <a:gd name="T1" fmla="*/ 0 h 268"/>
                  <a:gd name="T2" fmla="*/ 4 w 293"/>
                  <a:gd name="T3" fmla="*/ 2 h 268"/>
                  <a:gd name="T4" fmla="*/ 0 w 293"/>
                  <a:gd name="T5" fmla="*/ 3 h 268"/>
                  <a:gd name="T6" fmla="*/ 286 w 293"/>
                  <a:gd name="T7" fmla="*/ 268 h 268"/>
                  <a:gd name="T8" fmla="*/ 291 w 293"/>
                  <a:gd name="T9" fmla="*/ 268 h 268"/>
                  <a:gd name="T10" fmla="*/ 291 w 293"/>
                  <a:gd name="T11" fmla="*/ 267 h 268"/>
                  <a:gd name="T12" fmla="*/ 293 w 293"/>
                  <a:gd name="T13" fmla="*/ 267 h 268"/>
                  <a:gd name="T14" fmla="*/ 5 w 293"/>
                  <a:gd name="T15" fmla="*/ 0 h 268"/>
                  <a:gd name="T16" fmla="*/ 4 w 293"/>
                  <a:gd name="T17" fmla="*/ 0 h 26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3"/>
                  <a:gd name="T28" fmla="*/ 0 h 268"/>
                  <a:gd name="T29" fmla="*/ 293 w 293"/>
                  <a:gd name="T30" fmla="*/ 268 h 26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3" h="268">
                    <a:moveTo>
                      <a:pt x="4" y="0"/>
                    </a:moveTo>
                    <a:lnTo>
                      <a:pt x="4" y="2"/>
                    </a:lnTo>
                    <a:lnTo>
                      <a:pt x="0" y="3"/>
                    </a:lnTo>
                    <a:lnTo>
                      <a:pt x="286" y="268"/>
                    </a:lnTo>
                    <a:lnTo>
                      <a:pt x="291" y="268"/>
                    </a:lnTo>
                    <a:lnTo>
                      <a:pt x="291" y="267"/>
                    </a:lnTo>
                    <a:lnTo>
                      <a:pt x="293" y="267"/>
                    </a:lnTo>
                    <a:lnTo>
                      <a:pt x="5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575" name="Freeform 1575"/>
              <p:cNvSpPr>
                <a:spLocks/>
              </p:cNvSpPr>
              <p:nvPr/>
            </p:nvSpPr>
            <p:spPr bwMode="auto">
              <a:xfrm>
                <a:off x="3224" y="2655"/>
                <a:ext cx="289" cy="268"/>
              </a:xfrm>
              <a:custGeom>
                <a:avLst/>
                <a:gdLst>
                  <a:gd name="T0" fmla="*/ 0 w 289"/>
                  <a:gd name="T1" fmla="*/ 0 h 268"/>
                  <a:gd name="T2" fmla="*/ 0 w 289"/>
                  <a:gd name="T3" fmla="*/ 8 h 268"/>
                  <a:gd name="T4" fmla="*/ 2 w 289"/>
                  <a:gd name="T5" fmla="*/ 8 h 268"/>
                  <a:gd name="T6" fmla="*/ 282 w 289"/>
                  <a:gd name="T7" fmla="*/ 268 h 268"/>
                  <a:gd name="T8" fmla="*/ 287 w 289"/>
                  <a:gd name="T9" fmla="*/ 268 h 268"/>
                  <a:gd name="T10" fmla="*/ 287 w 289"/>
                  <a:gd name="T11" fmla="*/ 266 h 268"/>
                  <a:gd name="T12" fmla="*/ 289 w 289"/>
                  <a:gd name="T13" fmla="*/ 266 h 268"/>
                  <a:gd name="T14" fmla="*/ 2 w 289"/>
                  <a:gd name="T15" fmla="*/ 0 h 268"/>
                  <a:gd name="T16" fmla="*/ 0 w 289"/>
                  <a:gd name="T17" fmla="*/ 0 h 26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89"/>
                  <a:gd name="T28" fmla="*/ 0 h 268"/>
                  <a:gd name="T29" fmla="*/ 289 w 289"/>
                  <a:gd name="T30" fmla="*/ 268 h 26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89" h="268">
                    <a:moveTo>
                      <a:pt x="0" y="0"/>
                    </a:moveTo>
                    <a:lnTo>
                      <a:pt x="0" y="8"/>
                    </a:lnTo>
                    <a:lnTo>
                      <a:pt x="2" y="8"/>
                    </a:lnTo>
                    <a:lnTo>
                      <a:pt x="282" y="268"/>
                    </a:lnTo>
                    <a:lnTo>
                      <a:pt x="287" y="268"/>
                    </a:lnTo>
                    <a:lnTo>
                      <a:pt x="287" y="266"/>
                    </a:lnTo>
                    <a:lnTo>
                      <a:pt x="289" y="266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576" name="Freeform 1576"/>
              <p:cNvSpPr>
                <a:spLocks/>
              </p:cNvSpPr>
              <p:nvPr/>
            </p:nvSpPr>
            <p:spPr bwMode="auto">
              <a:xfrm>
                <a:off x="3224" y="2702"/>
                <a:ext cx="257" cy="238"/>
              </a:xfrm>
              <a:custGeom>
                <a:avLst/>
                <a:gdLst>
                  <a:gd name="T0" fmla="*/ 0 w 257"/>
                  <a:gd name="T1" fmla="*/ 0 h 238"/>
                  <a:gd name="T2" fmla="*/ 0 w 257"/>
                  <a:gd name="T3" fmla="*/ 8 h 238"/>
                  <a:gd name="T4" fmla="*/ 2 w 257"/>
                  <a:gd name="T5" fmla="*/ 8 h 238"/>
                  <a:gd name="T6" fmla="*/ 250 w 257"/>
                  <a:gd name="T7" fmla="*/ 238 h 238"/>
                  <a:gd name="T8" fmla="*/ 255 w 257"/>
                  <a:gd name="T9" fmla="*/ 238 h 238"/>
                  <a:gd name="T10" fmla="*/ 255 w 257"/>
                  <a:gd name="T11" fmla="*/ 237 h 238"/>
                  <a:gd name="T12" fmla="*/ 257 w 257"/>
                  <a:gd name="T13" fmla="*/ 237 h 238"/>
                  <a:gd name="T14" fmla="*/ 2 w 257"/>
                  <a:gd name="T15" fmla="*/ 0 h 238"/>
                  <a:gd name="T16" fmla="*/ 0 w 257"/>
                  <a:gd name="T17" fmla="*/ 0 h 23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57"/>
                  <a:gd name="T28" fmla="*/ 0 h 238"/>
                  <a:gd name="T29" fmla="*/ 257 w 257"/>
                  <a:gd name="T30" fmla="*/ 238 h 23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57" h="238">
                    <a:moveTo>
                      <a:pt x="0" y="0"/>
                    </a:moveTo>
                    <a:lnTo>
                      <a:pt x="0" y="8"/>
                    </a:lnTo>
                    <a:lnTo>
                      <a:pt x="2" y="8"/>
                    </a:lnTo>
                    <a:lnTo>
                      <a:pt x="250" y="238"/>
                    </a:lnTo>
                    <a:lnTo>
                      <a:pt x="255" y="238"/>
                    </a:lnTo>
                    <a:lnTo>
                      <a:pt x="255" y="237"/>
                    </a:lnTo>
                    <a:lnTo>
                      <a:pt x="257" y="237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577" name="Freeform 1577"/>
              <p:cNvSpPr>
                <a:spLocks/>
              </p:cNvSpPr>
              <p:nvPr/>
            </p:nvSpPr>
            <p:spPr bwMode="auto">
              <a:xfrm>
                <a:off x="3224" y="2749"/>
                <a:ext cx="224" cy="209"/>
              </a:xfrm>
              <a:custGeom>
                <a:avLst/>
                <a:gdLst>
                  <a:gd name="T0" fmla="*/ 0 w 224"/>
                  <a:gd name="T1" fmla="*/ 0 h 209"/>
                  <a:gd name="T2" fmla="*/ 0 w 224"/>
                  <a:gd name="T3" fmla="*/ 8 h 209"/>
                  <a:gd name="T4" fmla="*/ 2 w 224"/>
                  <a:gd name="T5" fmla="*/ 8 h 209"/>
                  <a:gd name="T6" fmla="*/ 217 w 224"/>
                  <a:gd name="T7" fmla="*/ 209 h 209"/>
                  <a:gd name="T8" fmla="*/ 222 w 224"/>
                  <a:gd name="T9" fmla="*/ 209 h 209"/>
                  <a:gd name="T10" fmla="*/ 222 w 224"/>
                  <a:gd name="T11" fmla="*/ 207 h 209"/>
                  <a:gd name="T12" fmla="*/ 224 w 224"/>
                  <a:gd name="T13" fmla="*/ 207 h 209"/>
                  <a:gd name="T14" fmla="*/ 2 w 224"/>
                  <a:gd name="T15" fmla="*/ 0 h 209"/>
                  <a:gd name="T16" fmla="*/ 0 w 224"/>
                  <a:gd name="T17" fmla="*/ 0 h 20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24"/>
                  <a:gd name="T28" fmla="*/ 0 h 209"/>
                  <a:gd name="T29" fmla="*/ 224 w 224"/>
                  <a:gd name="T30" fmla="*/ 209 h 209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24" h="209">
                    <a:moveTo>
                      <a:pt x="0" y="0"/>
                    </a:moveTo>
                    <a:lnTo>
                      <a:pt x="0" y="8"/>
                    </a:lnTo>
                    <a:lnTo>
                      <a:pt x="2" y="8"/>
                    </a:lnTo>
                    <a:lnTo>
                      <a:pt x="217" y="209"/>
                    </a:lnTo>
                    <a:lnTo>
                      <a:pt x="222" y="209"/>
                    </a:lnTo>
                    <a:lnTo>
                      <a:pt x="222" y="207"/>
                    </a:lnTo>
                    <a:lnTo>
                      <a:pt x="224" y="207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578" name="Freeform 1578"/>
              <p:cNvSpPr>
                <a:spLocks/>
              </p:cNvSpPr>
              <p:nvPr/>
            </p:nvSpPr>
            <p:spPr bwMode="auto">
              <a:xfrm>
                <a:off x="3224" y="2797"/>
                <a:ext cx="180" cy="165"/>
              </a:xfrm>
              <a:custGeom>
                <a:avLst/>
                <a:gdLst>
                  <a:gd name="T0" fmla="*/ 0 w 180"/>
                  <a:gd name="T1" fmla="*/ 0 h 165"/>
                  <a:gd name="T2" fmla="*/ 0 w 180"/>
                  <a:gd name="T3" fmla="*/ 7 h 165"/>
                  <a:gd name="T4" fmla="*/ 2 w 180"/>
                  <a:gd name="T5" fmla="*/ 7 h 165"/>
                  <a:gd name="T6" fmla="*/ 161 w 180"/>
                  <a:gd name="T7" fmla="*/ 156 h 165"/>
                  <a:gd name="T8" fmla="*/ 164 w 180"/>
                  <a:gd name="T9" fmla="*/ 156 h 165"/>
                  <a:gd name="T10" fmla="*/ 166 w 180"/>
                  <a:gd name="T11" fmla="*/ 159 h 165"/>
                  <a:gd name="T12" fmla="*/ 169 w 180"/>
                  <a:gd name="T13" fmla="*/ 159 h 165"/>
                  <a:gd name="T14" fmla="*/ 169 w 180"/>
                  <a:gd name="T15" fmla="*/ 161 h 165"/>
                  <a:gd name="T16" fmla="*/ 173 w 180"/>
                  <a:gd name="T17" fmla="*/ 161 h 165"/>
                  <a:gd name="T18" fmla="*/ 175 w 180"/>
                  <a:gd name="T19" fmla="*/ 164 h 165"/>
                  <a:gd name="T20" fmla="*/ 178 w 180"/>
                  <a:gd name="T21" fmla="*/ 164 h 165"/>
                  <a:gd name="T22" fmla="*/ 178 w 180"/>
                  <a:gd name="T23" fmla="*/ 165 h 165"/>
                  <a:gd name="T24" fmla="*/ 180 w 180"/>
                  <a:gd name="T25" fmla="*/ 165 h 165"/>
                  <a:gd name="T26" fmla="*/ 2 w 180"/>
                  <a:gd name="T27" fmla="*/ 0 h 165"/>
                  <a:gd name="T28" fmla="*/ 0 w 180"/>
                  <a:gd name="T29" fmla="*/ 0 h 165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180"/>
                  <a:gd name="T46" fmla="*/ 0 h 165"/>
                  <a:gd name="T47" fmla="*/ 180 w 180"/>
                  <a:gd name="T48" fmla="*/ 165 h 165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180" h="165">
                    <a:moveTo>
                      <a:pt x="0" y="0"/>
                    </a:moveTo>
                    <a:lnTo>
                      <a:pt x="0" y="7"/>
                    </a:lnTo>
                    <a:lnTo>
                      <a:pt x="2" y="7"/>
                    </a:lnTo>
                    <a:lnTo>
                      <a:pt x="161" y="156"/>
                    </a:lnTo>
                    <a:lnTo>
                      <a:pt x="164" y="156"/>
                    </a:lnTo>
                    <a:lnTo>
                      <a:pt x="166" y="159"/>
                    </a:lnTo>
                    <a:lnTo>
                      <a:pt x="169" y="159"/>
                    </a:lnTo>
                    <a:lnTo>
                      <a:pt x="169" y="161"/>
                    </a:lnTo>
                    <a:lnTo>
                      <a:pt x="173" y="161"/>
                    </a:lnTo>
                    <a:lnTo>
                      <a:pt x="175" y="164"/>
                    </a:lnTo>
                    <a:lnTo>
                      <a:pt x="178" y="164"/>
                    </a:lnTo>
                    <a:lnTo>
                      <a:pt x="178" y="165"/>
                    </a:lnTo>
                    <a:lnTo>
                      <a:pt x="180" y="165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579" name="Freeform 1579"/>
              <p:cNvSpPr>
                <a:spLocks/>
              </p:cNvSpPr>
              <p:nvPr/>
            </p:nvSpPr>
            <p:spPr bwMode="auto">
              <a:xfrm>
                <a:off x="3224" y="2844"/>
                <a:ext cx="57" cy="52"/>
              </a:xfrm>
              <a:custGeom>
                <a:avLst/>
                <a:gdLst>
                  <a:gd name="T0" fmla="*/ 0 w 57"/>
                  <a:gd name="T1" fmla="*/ 0 h 52"/>
                  <a:gd name="T2" fmla="*/ 0 w 57"/>
                  <a:gd name="T3" fmla="*/ 8 h 52"/>
                  <a:gd name="T4" fmla="*/ 2 w 57"/>
                  <a:gd name="T5" fmla="*/ 8 h 52"/>
                  <a:gd name="T6" fmla="*/ 38 w 57"/>
                  <a:gd name="T7" fmla="*/ 43 h 52"/>
                  <a:gd name="T8" fmla="*/ 41 w 57"/>
                  <a:gd name="T9" fmla="*/ 43 h 52"/>
                  <a:gd name="T10" fmla="*/ 43 w 57"/>
                  <a:gd name="T11" fmla="*/ 46 h 52"/>
                  <a:gd name="T12" fmla="*/ 46 w 57"/>
                  <a:gd name="T13" fmla="*/ 46 h 52"/>
                  <a:gd name="T14" fmla="*/ 46 w 57"/>
                  <a:gd name="T15" fmla="*/ 47 h 52"/>
                  <a:gd name="T16" fmla="*/ 50 w 57"/>
                  <a:gd name="T17" fmla="*/ 47 h 52"/>
                  <a:gd name="T18" fmla="*/ 52 w 57"/>
                  <a:gd name="T19" fmla="*/ 50 h 52"/>
                  <a:gd name="T20" fmla="*/ 55 w 57"/>
                  <a:gd name="T21" fmla="*/ 50 h 52"/>
                  <a:gd name="T22" fmla="*/ 55 w 57"/>
                  <a:gd name="T23" fmla="*/ 52 h 52"/>
                  <a:gd name="T24" fmla="*/ 57 w 57"/>
                  <a:gd name="T25" fmla="*/ 52 h 52"/>
                  <a:gd name="T26" fmla="*/ 2 w 57"/>
                  <a:gd name="T27" fmla="*/ 0 h 52"/>
                  <a:gd name="T28" fmla="*/ 0 w 57"/>
                  <a:gd name="T29" fmla="*/ 0 h 52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57"/>
                  <a:gd name="T46" fmla="*/ 0 h 52"/>
                  <a:gd name="T47" fmla="*/ 57 w 57"/>
                  <a:gd name="T48" fmla="*/ 52 h 52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57" h="52">
                    <a:moveTo>
                      <a:pt x="0" y="0"/>
                    </a:moveTo>
                    <a:lnTo>
                      <a:pt x="0" y="8"/>
                    </a:lnTo>
                    <a:lnTo>
                      <a:pt x="2" y="8"/>
                    </a:lnTo>
                    <a:lnTo>
                      <a:pt x="38" y="43"/>
                    </a:lnTo>
                    <a:lnTo>
                      <a:pt x="41" y="43"/>
                    </a:lnTo>
                    <a:lnTo>
                      <a:pt x="43" y="46"/>
                    </a:lnTo>
                    <a:lnTo>
                      <a:pt x="46" y="46"/>
                    </a:lnTo>
                    <a:lnTo>
                      <a:pt x="46" y="47"/>
                    </a:lnTo>
                    <a:lnTo>
                      <a:pt x="50" y="47"/>
                    </a:lnTo>
                    <a:lnTo>
                      <a:pt x="52" y="50"/>
                    </a:lnTo>
                    <a:lnTo>
                      <a:pt x="55" y="50"/>
                    </a:lnTo>
                    <a:lnTo>
                      <a:pt x="55" y="52"/>
                    </a:lnTo>
                    <a:lnTo>
                      <a:pt x="57" y="52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580" name="Freeform 1580"/>
              <p:cNvSpPr>
                <a:spLocks/>
              </p:cNvSpPr>
              <p:nvPr/>
            </p:nvSpPr>
            <p:spPr bwMode="auto">
              <a:xfrm>
                <a:off x="3221" y="2547"/>
                <a:ext cx="398" cy="425"/>
              </a:xfrm>
              <a:custGeom>
                <a:avLst/>
                <a:gdLst>
                  <a:gd name="T0" fmla="*/ 198 w 398"/>
                  <a:gd name="T1" fmla="*/ 425 h 425"/>
                  <a:gd name="T2" fmla="*/ 398 w 398"/>
                  <a:gd name="T3" fmla="*/ 319 h 425"/>
                  <a:gd name="T4" fmla="*/ 398 w 398"/>
                  <a:gd name="T5" fmla="*/ 106 h 425"/>
                  <a:gd name="T6" fmla="*/ 198 w 398"/>
                  <a:gd name="T7" fmla="*/ 0 h 425"/>
                  <a:gd name="T8" fmla="*/ 0 w 398"/>
                  <a:gd name="T9" fmla="*/ 106 h 425"/>
                  <a:gd name="T10" fmla="*/ 0 w 398"/>
                  <a:gd name="T11" fmla="*/ 319 h 425"/>
                  <a:gd name="T12" fmla="*/ 198 w 398"/>
                  <a:gd name="T13" fmla="*/ 425 h 425"/>
                  <a:gd name="T14" fmla="*/ 200 w 398"/>
                  <a:gd name="T15" fmla="*/ 418 h 425"/>
                  <a:gd name="T16" fmla="*/ 5 w 398"/>
                  <a:gd name="T17" fmla="*/ 314 h 425"/>
                  <a:gd name="T18" fmla="*/ 7 w 398"/>
                  <a:gd name="T19" fmla="*/ 317 h 425"/>
                  <a:gd name="T20" fmla="*/ 7 w 398"/>
                  <a:gd name="T21" fmla="*/ 108 h 425"/>
                  <a:gd name="T22" fmla="*/ 5 w 398"/>
                  <a:gd name="T23" fmla="*/ 111 h 425"/>
                  <a:gd name="T24" fmla="*/ 200 w 398"/>
                  <a:gd name="T25" fmla="*/ 7 h 425"/>
                  <a:gd name="T26" fmla="*/ 196 w 398"/>
                  <a:gd name="T27" fmla="*/ 7 h 425"/>
                  <a:gd name="T28" fmla="*/ 393 w 398"/>
                  <a:gd name="T29" fmla="*/ 111 h 425"/>
                  <a:gd name="T30" fmla="*/ 391 w 398"/>
                  <a:gd name="T31" fmla="*/ 108 h 425"/>
                  <a:gd name="T32" fmla="*/ 391 w 398"/>
                  <a:gd name="T33" fmla="*/ 317 h 425"/>
                  <a:gd name="T34" fmla="*/ 393 w 398"/>
                  <a:gd name="T35" fmla="*/ 314 h 425"/>
                  <a:gd name="T36" fmla="*/ 196 w 398"/>
                  <a:gd name="T37" fmla="*/ 418 h 425"/>
                  <a:gd name="T38" fmla="*/ 200 w 398"/>
                  <a:gd name="T39" fmla="*/ 418 h 425"/>
                  <a:gd name="T40" fmla="*/ 198 w 398"/>
                  <a:gd name="T41" fmla="*/ 425 h 425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398"/>
                  <a:gd name="T64" fmla="*/ 0 h 425"/>
                  <a:gd name="T65" fmla="*/ 398 w 398"/>
                  <a:gd name="T66" fmla="*/ 425 h 425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398" h="425">
                    <a:moveTo>
                      <a:pt x="198" y="425"/>
                    </a:moveTo>
                    <a:lnTo>
                      <a:pt x="398" y="319"/>
                    </a:lnTo>
                    <a:lnTo>
                      <a:pt x="398" y="106"/>
                    </a:lnTo>
                    <a:lnTo>
                      <a:pt x="198" y="0"/>
                    </a:lnTo>
                    <a:lnTo>
                      <a:pt x="0" y="106"/>
                    </a:lnTo>
                    <a:lnTo>
                      <a:pt x="0" y="319"/>
                    </a:lnTo>
                    <a:lnTo>
                      <a:pt x="198" y="425"/>
                    </a:lnTo>
                    <a:lnTo>
                      <a:pt x="200" y="418"/>
                    </a:lnTo>
                    <a:lnTo>
                      <a:pt x="5" y="314"/>
                    </a:lnTo>
                    <a:lnTo>
                      <a:pt x="7" y="317"/>
                    </a:lnTo>
                    <a:lnTo>
                      <a:pt x="7" y="108"/>
                    </a:lnTo>
                    <a:lnTo>
                      <a:pt x="5" y="111"/>
                    </a:lnTo>
                    <a:lnTo>
                      <a:pt x="200" y="7"/>
                    </a:lnTo>
                    <a:lnTo>
                      <a:pt x="196" y="7"/>
                    </a:lnTo>
                    <a:lnTo>
                      <a:pt x="393" y="111"/>
                    </a:lnTo>
                    <a:lnTo>
                      <a:pt x="391" y="108"/>
                    </a:lnTo>
                    <a:lnTo>
                      <a:pt x="391" y="317"/>
                    </a:lnTo>
                    <a:lnTo>
                      <a:pt x="393" y="314"/>
                    </a:lnTo>
                    <a:lnTo>
                      <a:pt x="196" y="418"/>
                    </a:lnTo>
                    <a:lnTo>
                      <a:pt x="200" y="418"/>
                    </a:lnTo>
                    <a:lnTo>
                      <a:pt x="198" y="425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581" name="Freeform 1581"/>
              <p:cNvSpPr>
                <a:spLocks/>
              </p:cNvSpPr>
              <p:nvPr/>
            </p:nvSpPr>
            <p:spPr bwMode="auto">
              <a:xfrm>
                <a:off x="2831" y="2551"/>
                <a:ext cx="393" cy="418"/>
              </a:xfrm>
              <a:custGeom>
                <a:avLst/>
                <a:gdLst>
                  <a:gd name="T0" fmla="*/ 197 w 393"/>
                  <a:gd name="T1" fmla="*/ 418 h 418"/>
                  <a:gd name="T2" fmla="*/ 393 w 393"/>
                  <a:gd name="T3" fmla="*/ 313 h 418"/>
                  <a:gd name="T4" fmla="*/ 393 w 393"/>
                  <a:gd name="T5" fmla="*/ 104 h 418"/>
                  <a:gd name="T6" fmla="*/ 197 w 393"/>
                  <a:gd name="T7" fmla="*/ 0 h 418"/>
                  <a:gd name="T8" fmla="*/ 0 w 393"/>
                  <a:gd name="T9" fmla="*/ 104 h 418"/>
                  <a:gd name="T10" fmla="*/ 0 w 393"/>
                  <a:gd name="T11" fmla="*/ 313 h 418"/>
                  <a:gd name="T12" fmla="*/ 197 w 393"/>
                  <a:gd name="T13" fmla="*/ 418 h 41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93"/>
                  <a:gd name="T22" fmla="*/ 0 h 418"/>
                  <a:gd name="T23" fmla="*/ 393 w 393"/>
                  <a:gd name="T24" fmla="*/ 418 h 41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93" h="418">
                    <a:moveTo>
                      <a:pt x="197" y="418"/>
                    </a:moveTo>
                    <a:lnTo>
                      <a:pt x="393" y="313"/>
                    </a:lnTo>
                    <a:lnTo>
                      <a:pt x="393" y="104"/>
                    </a:lnTo>
                    <a:lnTo>
                      <a:pt x="197" y="0"/>
                    </a:lnTo>
                    <a:lnTo>
                      <a:pt x="0" y="104"/>
                    </a:lnTo>
                    <a:lnTo>
                      <a:pt x="0" y="313"/>
                    </a:lnTo>
                    <a:lnTo>
                      <a:pt x="197" y="418"/>
                    </a:lnTo>
                    <a:close/>
                  </a:path>
                </a:pathLst>
              </a:custGeom>
              <a:blipFill dpi="0" rotWithShape="0">
                <a:blip cstate="print"/>
                <a:srcRect/>
                <a:tile tx="0" ty="0" sx="100000" sy="100000" flip="none" algn="tl"/>
              </a:blip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582" name="Freeform 1582"/>
              <p:cNvSpPr>
                <a:spLocks/>
              </p:cNvSpPr>
              <p:nvPr/>
            </p:nvSpPr>
            <p:spPr bwMode="auto">
              <a:xfrm>
                <a:off x="2828" y="2547"/>
                <a:ext cx="400" cy="425"/>
              </a:xfrm>
              <a:custGeom>
                <a:avLst/>
                <a:gdLst>
                  <a:gd name="T0" fmla="*/ 200 w 400"/>
                  <a:gd name="T1" fmla="*/ 425 h 425"/>
                  <a:gd name="T2" fmla="*/ 400 w 400"/>
                  <a:gd name="T3" fmla="*/ 319 h 425"/>
                  <a:gd name="T4" fmla="*/ 400 w 400"/>
                  <a:gd name="T5" fmla="*/ 106 h 425"/>
                  <a:gd name="T6" fmla="*/ 200 w 400"/>
                  <a:gd name="T7" fmla="*/ 0 h 425"/>
                  <a:gd name="T8" fmla="*/ 0 w 400"/>
                  <a:gd name="T9" fmla="*/ 106 h 425"/>
                  <a:gd name="T10" fmla="*/ 0 w 400"/>
                  <a:gd name="T11" fmla="*/ 319 h 425"/>
                  <a:gd name="T12" fmla="*/ 200 w 400"/>
                  <a:gd name="T13" fmla="*/ 425 h 425"/>
                  <a:gd name="T14" fmla="*/ 201 w 400"/>
                  <a:gd name="T15" fmla="*/ 418 h 425"/>
                  <a:gd name="T16" fmla="*/ 5 w 400"/>
                  <a:gd name="T17" fmla="*/ 314 h 425"/>
                  <a:gd name="T18" fmla="*/ 7 w 400"/>
                  <a:gd name="T19" fmla="*/ 317 h 425"/>
                  <a:gd name="T20" fmla="*/ 7 w 400"/>
                  <a:gd name="T21" fmla="*/ 108 h 425"/>
                  <a:gd name="T22" fmla="*/ 5 w 400"/>
                  <a:gd name="T23" fmla="*/ 111 h 425"/>
                  <a:gd name="T24" fmla="*/ 201 w 400"/>
                  <a:gd name="T25" fmla="*/ 7 h 425"/>
                  <a:gd name="T26" fmla="*/ 198 w 400"/>
                  <a:gd name="T27" fmla="*/ 7 h 425"/>
                  <a:gd name="T28" fmla="*/ 395 w 400"/>
                  <a:gd name="T29" fmla="*/ 111 h 425"/>
                  <a:gd name="T30" fmla="*/ 393 w 400"/>
                  <a:gd name="T31" fmla="*/ 108 h 425"/>
                  <a:gd name="T32" fmla="*/ 393 w 400"/>
                  <a:gd name="T33" fmla="*/ 317 h 425"/>
                  <a:gd name="T34" fmla="*/ 395 w 400"/>
                  <a:gd name="T35" fmla="*/ 314 h 425"/>
                  <a:gd name="T36" fmla="*/ 198 w 400"/>
                  <a:gd name="T37" fmla="*/ 418 h 425"/>
                  <a:gd name="T38" fmla="*/ 201 w 400"/>
                  <a:gd name="T39" fmla="*/ 418 h 425"/>
                  <a:gd name="T40" fmla="*/ 200 w 400"/>
                  <a:gd name="T41" fmla="*/ 425 h 425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400"/>
                  <a:gd name="T64" fmla="*/ 0 h 425"/>
                  <a:gd name="T65" fmla="*/ 400 w 400"/>
                  <a:gd name="T66" fmla="*/ 425 h 425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400" h="425">
                    <a:moveTo>
                      <a:pt x="200" y="425"/>
                    </a:moveTo>
                    <a:lnTo>
                      <a:pt x="400" y="319"/>
                    </a:lnTo>
                    <a:lnTo>
                      <a:pt x="400" y="106"/>
                    </a:lnTo>
                    <a:lnTo>
                      <a:pt x="200" y="0"/>
                    </a:lnTo>
                    <a:lnTo>
                      <a:pt x="0" y="106"/>
                    </a:lnTo>
                    <a:lnTo>
                      <a:pt x="0" y="319"/>
                    </a:lnTo>
                    <a:lnTo>
                      <a:pt x="200" y="425"/>
                    </a:lnTo>
                    <a:lnTo>
                      <a:pt x="201" y="418"/>
                    </a:lnTo>
                    <a:lnTo>
                      <a:pt x="5" y="314"/>
                    </a:lnTo>
                    <a:lnTo>
                      <a:pt x="7" y="317"/>
                    </a:lnTo>
                    <a:lnTo>
                      <a:pt x="7" y="108"/>
                    </a:lnTo>
                    <a:lnTo>
                      <a:pt x="5" y="111"/>
                    </a:lnTo>
                    <a:lnTo>
                      <a:pt x="201" y="7"/>
                    </a:lnTo>
                    <a:lnTo>
                      <a:pt x="198" y="7"/>
                    </a:lnTo>
                    <a:lnTo>
                      <a:pt x="395" y="111"/>
                    </a:lnTo>
                    <a:lnTo>
                      <a:pt x="393" y="108"/>
                    </a:lnTo>
                    <a:lnTo>
                      <a:pt x="393" y="317"/>
                    </a:lnTo>
                    <a:lnTo>
                      <a:pt x="395" y="314"/>
                    </a:lnTo>
                    <a:lnTo>
                      <a:pt x="198" y="418"/>
                    </a:lnTo>
                    <a:lnTo>
                      <a:pt x="201" y="418"/>
                    </a:lnTo>
                    <a:lnTo>
                      <a:pt x="200" y="425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583" name="Freeform 1583"/>
              <p:cNvSpPr>
                <a:spLocks/>
              </p:cNvSpPr>
              <p:nvPr/>
            </p:nvSpPr>
            <p:spPr bwMode="auto">
              <a:xfrm>
                <a:off x="2440" y="2551"/>
                <a:ext cx="391" cy="418"/>
              </a:xfrm>
              <a:custGeom>
                <a:avLst/>
                <a:gdLst>
                  <a:gd name="T0" fmla="*/ 196 w 391"/>
                  <a:gd name="T1" fmla="*/ 418 h 418"/>
                  <a:gd name="T2" fmla="*/ 391 w 391"/>
                  <a:gd name="T3" fmla="*/ 313 h 418"/>
                  <a:gd name="T4" fmla="*/ 391 w 391"/>
                  <a:gd name="T5" fmla="*/ 104 h 418"/>
                  <a:gd name="T6" fmla="*/ 196 w 391"/>
                  <a:gd name="T7" fmla="*/ 0 h 418"/>
                  <a:gd name="T8" fmla="*/ 0 w 391"/>
                  <a:gd name="T9" fmla="*/ 104 h 418"/>
                  <a:gd name="T10" fmla="*/ 0 w 391"/>
                  <a:gd name="T11" fmla="*/ 313 h 418"/>
                  <a:gd name="T12" fmla="*/ 196 w 391"/>
                  <a:gd name="T13" fmla="*/ 418 h 41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91"/>
                  <a:gd name="T22" fmla="*/ 0 h 418"/>
                  <a:gd name="T23" fmla="*/ 391 w 391"/>
                  <a:gd name="T24" fmla="*/ 418 h 41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91" h="418">
                    <a:moveTo>
                      <a:pt x="196" y="418"/>
                    </a:moveTo>
                    <a:lnTo>
                      <a:pt x="391" y="313"/>
                    </a:lnTo>
                    <a:lnTo>
                      <a:pt x="391" y="104"/>
                    </a:lnTo>
                    <a:lnTo>
                      <a:pt x="196" y="0"/>
                    </a:lnTo>
                    <a:lnTo>
                      <a:pt x="0" y="104"/>
                    </a:lnTo>
                    <a:lnTo>
                      <a:pt x="0" y="313"/>
                    </a:lnTo>
                    <a:lnTo>
                      <a:pt x="196" y="418"/>
                    </a:lnTo>
                    <a:close/>
                  </a:path>
                </a:pathLst>
              </a:custGeom>
              <a:blipFill dpi="0" rotWithShape="0">
                <a:blip cstate="print"/>
                <a:srcRect/>
                <a:tile tx="0" ty="0" sx="100000" sy="100000" flip="none" algn="tl"/>
              </a:blip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584" name="Freeform 1584"/>
              <p:cNvSpPr>
                <a:spLocks/>
              </p:cNvSpPr>
              <p:nvPr/>
            </p:nvSpPr>
            <p:spPr bwMode="auto">
              <a:xfrm>
                <a:off x="2436" y="2547"/>
                <a:ext cx="399" cy="425"/>
              </a:xfrm>
              <a:custGeom>
                <a:avLst/>
                <a:gdLst>
                  <a:gd name="T0" fmla="*/ 200 w 399"/>
                  <a:gd name="T1" fmla="*/ 425 h 425"/>
                  <a:gd name="T2" fmla="*/ 399 w 399"/>
                  <a:gd name="T3" fmla="*/ 319 h 425"/>
                  <a:gd name="T4" fmla="*/ 399 w 399"/>
                  <a:gd name="T5" fmla="*/ 106 h 425"/>
                  <a:gd name="T6" fmla="*/ 200 w 399"/>
                  <a:gd name="T7" fmla="*/ 0 h 425"/>
                  <a:gd name="T8" fmla="*/ 0 w 399"/>
                  <a:gd name="T9" fmla="*/ 106 h 425"/>
                  <a:gd name="T10" fmla="*/ 0 w 399"/>
                  <a:gd name="T11" fmla="*/ 319 h 425"/>
                  <a:gd name="T12" fmla="*/ 200 w 399"/>
                  <a:gd name="T13" fmla="*/ 425 h 425"/>
                  <a:gd name="T14" fmla="*/ 202 w 399"/>
                  <a:gd name="T15" fmla="*/ 418 h 425"/>
                  <a:gd name="T16" fmla="*/ 6 w 399"/>
                  <a:gd name="T17" fmla="*/ 314 h 425"/>
                  <a:gd name="T18" fmla="*/ 7 w 399"/>
                  <a:gd name="T19" fmla="*/ 317 h 425"/>
                  <a:gd name="T20" fmla="*/ 7 w 399"/>
                  <a:gd name="T21" fmla="*/ 108 h 425"/>
                  <a:gd name="T22" fmla="*/ 6 w 399"/>
                  <a:gd name="T23" fmla="*/ 111 h 425"/>
                  <a:gd name="T24" fmla="*/ 202 w 399"/>
                  <a:gd name="T25" fmla="*/ 7 h 425"/>
                  <a:gd name="T26" fmla="*/ 199 w 399"/>
                  <a:gd name="T27" fmla="*/ 7 h 425"/>
                  <a:gd name="T28" fmla="*/ 394 w 399"/>
                  <a:gd name="T29" fmla="*/ 111 h 425"/>
                  <a:gd name="T30" fmla="*/ 392 w 399"/>
                  <a:gd name="T31" fmla="*/ 108 h 425"/>
                  <a:gd name="T32" fmla="*/ 392 w 399"/>
                  <a:gd name="T33" fmla="*/ 317 h 425"/>
                  <a:gd name="T34" fmla="*/ 394 w 399"/>
                  <a:gd name="T35" fmla="*/ 314 h 425"/>
                  <a:gd name="T36" fmla="*/ 199 w 399"/>
                  <a:gd name="T37" fmla="*/ 418 h 425"/>
                  <a:gd name="T38" fmla="*/ 202 w 399"/>
                  <a:gd name="T39" fmla="*/ 418 h 425"/>
                  <a:gd name="T40" fmla="*/ 200 w 399"/>
                  <a:gd name="T41" fmla="*/ 425 h 425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399"/>
                  <a:gd name="T64" fmla="*/ 0 h 425"/>
                  <a:gd name="T65" fmla="*/ 399 w 399"/>
                  <a:gd name="T66" fmla="*/ 425 h 425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399" h="425">
                    <a:moveTo>
                      <a:pt x="200" y="425"/>
                    </a:moveTo>
                    <a:lnTo>
                      <a:pt x="399" y="319"/>
                    </a:lnTo>
                    <a:lnTo>
                      <a:pt x="399" y="106"/>
                    </a:lnTo>
                    <a:lnTo>
                      <a:pt x="200" y="0"/>
                    </a:lnTo>
                    <a:lnTo>
                      <a:pt x="0" y="106"/>
                    </a:lnTo>
                    <a:lnTo>
                      <a:pt x="0" y="319"/>
                    </a:lnTo>
                    <a:lnTo>
                      <a:pt x="200" y="425"/>
                    </a:lnTo>
                    <a:lnTo>
                      <a:pt x="202" y="418"/>
                    </a:lnTo>
                    <a:lnTo>
                      <a:pt x="6" y="314"/>
                    </a:lnTo>
                    <a:lnTo>
                      <a:pt x="7" y="317"/>
                    </a:lnTo>
                    <a:lnTo>
                      <a:pt x="7" y="108"/>
                    </a:lnTo>
                    <a:lnTo>
                      <a:pt x="6" y="111"/>
                    </a:lnTo>
                    <a:lnTo>
                      <a:pt x="202" y="7"/>
                    </a:lnTo>
                    <a:lnTo>
                      <a:pt x="199" y="7"/>
                    </a:lnTo>
                    <a:lnTo>
                      <a:pt x="394" y="111"/>
                    </a:lnTo>
                    <a:lnTo>
                      <a:pt x="392" y="108"/>
                    </a:lnTo>
                    <a:lnTo>
                      <a:pt x="392" y="317"/>
                    </a:lnTo>
                    <a:lnTo>
                      <a:pt x="394" y="314"/>
                    </a:lnTo>
                    <a:lnTo>
                      <a:pt x="199" y="418"/>
                    </a:lnTo>
                    <a:lnTo>
                      <a:pt x="202" y="418"/>
                    </a:lnTo>
                    <a:lnTo>
                      <a:pt x="200" y="425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585" name="Freeform 1585"/>
              <p:cNvSpPr>
                <a:spLocks/>
              </p:cNvSpPr>
              <p:nvPr/>
            </p:nvSpPr>
            <p:spPr bwMode="auto">
              <a:xfrm>
                <a:off x="3028" y="2863"/>
                <a:ext cx="393" cy="419"/>
              </a:xfrm>
              <a:custGeom>
                <a:avLst/>
                <a:gdLst>
                  <a:gd name="T0" fmla="*/ 10 w 393"/>
                  <a:gd name="T1" fmla="*/ 101 h 419"/>
                  <a:gd name="T2" fmla="*/ 37 w 393"/>
                  <a:gd name="T3" fmla="*/ 87 h 419"/>
                  <a:gd name="T4" fmla="*/ 48 w 393"/>
                  <a:gd name="T5" fmla="*/ 80 h 419"/>
                  <a:gd name="T6" fmla="*/ 75 w 393"/>
                  <a:gd name="T7" fmla="*/ 66 h 419"/>
                  <a:gd name="T8" fmla="*/ 85 w 393"/>
                  <a:gd name="T9" fmla="*/ 60 h 419"/>
                  <a:gd name="T10" fmla="*/ 113 w 393"/>
                  <a:gd name="T11" fmla="*/ 46 h 419"/>
                  <a:gd name="T12" fmla="*/ 123 w 393"/>
                  <a:gd name="T13" fmla="*/ 39 h 419"/>
                  <a:gd name="T14" fmla="*/ 150 w 393"/>
                  <a:gd name="T15" fmla="*/ 25 h 419"/>
                  <a:gd name="T16" fmla="*/ 160 w 393"/>
                  <a:gd name="T17" fmla="*/ 19 h 419"/>
                  <a:gd name="T18" fmla="*/ 188 w 393"/>
                  <a:gd name="T19" fmla="*/ 5 h 419"/>
                  <a:gd name="T20" fmla="*/ 200 w 393"/>
                  <a:gd name="T21" fmla="*/ 3 h 419"/>
                  <a:gd name="T22" fmla="*/ 212 w 393"/>
                  <a:gd name="T23" fmla="*/ 8 h 419"/>
                  <a:gd name="T24" fmla="*/ 220 w 393"/>
                  <a:gd name="T25" fmla="*/ 14 h 419"/>
                  <a:gd name="T26" fmla="*/ 232 w 393"/>
                  <a:gd name="T27" fmla="*/ 19 h 419"/>
                  <a:gd name="T28" fmla="*/ 241 w 393"/>
                  <a:gd name="T29" fmla="*/ 25 h 419"/>
                  <a:gd name="T30" fmla="*/ 253 w 393"/>
                  <a:gd name="T31" fmla="*/ 30 h 419"/>
                  <a:gd name="T32" fmla="*/ 263 w 393"/>
                  <a:gd name="T33" fmla="*/ 38 h 419"/>
                  <a:gd name="T34" fmla="*/ 273 w 393"/>
                  <a:gd name="T35" fmla="*/ 41 h 419"/>
                  <a:gd name="T36" fmla="*/ 283 w 393"/>
                  <a:gd name="T37" fmla="*/ 49 h 419"/>
                  <a:gd name="T38" fmla="*/ 294 w 393"/>
                  <a:gd name="T39" fmla="*/ 52 h 419"/>
                  <a:gd name="T40" fmla="*/ 304 w 393"/>
                  <a:gd name="T41" fmla="*/ 60 h 419"/>
                  <a:gd name="T42" fmla="*/ 316 w 393"/>
                  <a:gd name="T43" fmla="*/ 65 h 419"/>
                  <a:gd name="T44" fmla="*/ 324 w 393"/>
                  <a:gd name="T45" fmla="*/ 71 h 419"/>
                  <a:gd name="T46" fmla="*/ 336 w 393"/>
                  <a:gd name="T47" fmla="*/ 76 h 419"/>
                  <a:gd name="T48" fmla="*/ 345 w 393"/>
                  <a:gd name="T49" fmla="*/ 82 h 419"/>
                  <a:gd name="T50" fmla="*/ 357 w 393"/>
                  <a:gd name="T51" fmla="*/ 87 h 419"/>
                  <a:gd name="T52" fmla="*/ 365 w 393"/>
                  <a:gd name="T53" fmla="*/ 93 h 419"/>
                  <a:gd name="T54" fmla="*/ 377 w 393"/>
                  <a:gd name="T55" fmla="*/ 98 h 419"/>
                  <a:gd name="T56" fmla="*/ 386 w 393"/>
                  <a:gd name="T57" fmla="*/ 104 h 419"/>
                  <a:gd name="T58" fmla="*/ 383 w 393"/>
                  <a:gd name="T59" fmla="*/ 320 h 419"/>
                  <a:gd name="T60" fmla="*/ 372 w 393"/>
                  <a:gd name="T61" fmla="*/ 326 h 419"/>
                  <a:gd name="T62" fmla="*/ 338 w 393"/>
                  <a:gd name="T63" fmla="*/ 344 h 419"/>
                  <a:gd name="T64" fmla="*/ 328 w 393"/>
                  <a:gd name="T65" fmla="*/ 350 h 419"/>
                  <a:gd name="T66" fmla="*/ 294 w 393"/>
                  <a:gd name="T67" fmla="*/ 367 h 419"/>
                  <a:gd name="T68" fmla="*/ 283 w 393"/>
                  <a:gd name="T69" fmla="*/ 374 h 419"/>
                  <a:gd name="T70" fmla="*/ 263 w 393"/>
                  <a:gd name="T71" fmla="*/ 383 h 419"/>
                  <a:gd name="T72" fmla="*/ 242 w 393"/>
                  <a:gd name="T73" fmla="*/ 396 h 419"/>
                  <a:gd name="T74" fmla="*/ 222 w 393"/>
                  <a:gd name="T75" fmla="*/ 405 h 419"/>
                  <a:gd name="T76" fmla="*/ 205 w 393"/>
                  <a:gd name="T77" fmla="*/ 416 h 419"/>
                  <a:gd name="T78" fmla="*/ 189 w 393"/>
                  <a:gd name="T79" fmla="*/ 418 h 419"/>
                  <a:gd name="T80" fmla="*/ 181 w 393"/>
                  <a:gd name="T81" fmla="*/ 412 h 419"/>
                  <a:gd name="T82" fmla="*/ 169 w 393"/>
                  <a:gd name="T83" fmla="*/ 407 h 419"/>
                  <a:gd name="T84" fmla="*/ 160 w 393"/>
                  <a:gd name="T85" fmla="*/ 401 h 419"/>
                  <a:gd name="T86" fmla="*/ 148 w 393"/>
                  <a:gd name="T87" fmla="*/ 396 h 419"/>
                  <a:gd name="T88" fmla="*/ 140 w 393"/>
                  <a:gd name="T89" fmla="*/ 389 h 419"/>
                  <a:gd name="T90" fmla="*/ 128 w 393"/>
                  <a:gd name="T91" fmla="*/ 385 h 419"/>
                  <a:gd name="T92" fmla="*/ 119 w 393"/>
                  <a:gd name="T93" fmla="*/ 378 h 419"/>
                  <a:gd name="T94" fmla="*/ 107 w 393"/>
                  <a:gd name="T95" fmla="*/ 374 h 419"/>
                  <a:gd name="T96" fmla="*/ 99 w 393"/>
                  <a:gd name="T97" fmla="*/ 367 h 419"/>
                  <a:gd name="T98" fmla="*/ 87 w 393"/>
                  <a:gd name="T99" fmla="*/ 363 h 419"/>
                  <a:gd name="T100" fmla="*/ 78 w 393"/>
                  <a:gd name="T101" fmla="*/ 356 h 419"/>
                  <a:gd name="T102" fmla="*/ 66 w 393"/>
                  <a:gd name="T103" fmla="*/ 352 h 419"/>
                  <a:gd name="T104" fmla="*/ 58 w 393"/>
                  <a:gd name="T105" fmla="*/ 345 h 419"/>
                  <a:gd name="T106" fmla="*/ 46 w 393"/>
                  <a:gd name="T107" fmla="*/ 341 h 419"/>
                  <a:gd name="T108" fmla="*/ 37 w 393"/>
                  <a:gd name="T109" fmla="*/ 334 h 419"/>
                  <a:gd name="T110" fmla="*/ 25 w 393"/>
                  <a:gd name="T111" fmla="*/ 330 h 419"/>
                  <a:gd name="T112" fmla="*/ 17 w 393"/>
                  <a:gd name="T113" fmla="*/ 323 h 419"/>
                  <a:gd name="T114" fmla="*/ 5 w 393"/>
                  <a:gd name="T115" fmla="*/ 319 h 419"/>
                  <a:gd name="T116" fmla="*/ 0 w 393"/>
                  <a:gd name="T117" fmla="*/ 106 h 419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w 393"/>
                  <a:gd name="T178" fmla="*/ 0 h 419"/>
                  <a:gd name="T179" fmla="*/ 393 w 393"/>
                  <a:gd name="T180" fmla="*/ 419 h 419"/>
                </a:gdLst>
                <a:ahLst/>
                <a:cxnLst>
                  <a:cxn ang="T118">
                    <a:pos x="T0" y="T1"/>
                  </a:cxn>
                  <a:cxn ang="T119">
                    <a:pos x="T2" y="T3"/>
                  </a:cxn>
                  <a:cxn ang="T120">
                    <a:pos x="T4" y="T5"/>
                  </a:cxn>
                  <a:cxn ang="T121">
                    <a:pos x="T6" y="T7"/>
                  </a:cxn>
                  <a:cxn ang="T122">
                    <a:pos x="T8" y="T9"/>
                  </a:cxn>
                  <a:cxn ang="T123">
                    <a:pos x="T10" y="T11"/>
                  </a:cxn>
                  <a:cxn ang="T124">
                    <a:pos x="T12" y="T13"/>
                  </a:cxn>
                  <a:cxn ang="T125">
                    <a:pos x="T14" y="T15"/>
                  </a:cxn>
                  <a:cxn ang="T126">
                    <a:pos x="T16" y="T17"/>
                  </a:cxn>
                  <a:cxn ang="T127">
                    <a:pos x="T18" y="T19"/>
                  </a:cxn>
                  <a:cxn ang="T128">
                    <a:pos x="T20" y="T21"/>
                  </a:cxn>
                  <a:cxn ang="T129">
                    <a:pos x="T22" y="T23"/>
                  </a:cxn>
                  <a:cxn ang="T130">
                    <a:pos x="T24" y="T25"/>
                  </a:cxn>
                  <a:cxn ang="T131">
                    <a:pos x="T26" y="T27"/>
                  </a:cxn>
                  <a:cxn ang="T132">
                    <a:pos x="T28" y="T29"/>
                  </a:cxn>
                  <a:cxn ang="T133">
                    <a:pos x="T30" y="T31"/>
                  </a:cxn>
                  <a:cxn ang="T134">
                    <a:pos x="T32" y="T33"/>
                  </a:cxn>
                  <a:cxn ang="T135">
                    <a:pos x="T34" y="T35"/>
                  </a:cxn>
                  <a:cxn ang="T136">
                    <a:pos x="T36" y="T37"/>
                  </a:cxn>
                  <a:cxn ang="T137">
                    <a:pos x="T38" y="T39"/>
                  </a:cxn>
                  <a:cxn ang="T138">
                    <a:pos x="T40" y="T41"/>
                  </a:cxn>
                  <a:cxn ang="T139">
                    <a:pos x="T42" y="T43"/>
                  </a:cxn>
                  <a:cxn ang="T140">
                    <a:pos x="T44" y="T45"/>
                  </a:cxn>
                  <a:cxn ang="T141">
                    <a:pos x="T46" y="T47"/>
                  </a:cxn>
                  <a:cxn ang="T142">
                    <a:pos x="T48" y="T49"/>
                  </a:cxn>
                  <a:cxn ang="T143">
                    <a:pos x="T50" y="T51"/>
                  </a:cxn>
                  <a:cxn ang="T144">
                    <a:pos x="T52" y="T53"/>
                  </a:cxn>
                  <a:cxn ang="T145">
                    <a:pos x="T54" y="T55"/>
                  </a:cxn>
                  <a:cxn ang="T146">
                    <a:pos x="T56" y="T57"/>
                  </a:cxn>
                  <a:cxn ang="T147">
                    <a:pos x="T58" y="T59"/>
                  </a:cxn>
                  <a:cxn ang="T148">
                    <a:pos x="T60" y="T61"/>
                  </a:cxn>
                  <a:cxn ang="T149">
                    <a:pos x="T62" y="T63"/>
                  </a:cxn>
                  <a:cxn ang="T150">
                    <a:pos x="T64" y="T65"/>
                  </a:cxn>
                  <a:cxn ang="T151">
                    <a:pos x="T66" y="T67"/>
                  </a:cxn>
                  <a:cxn ang="T152">
                    <a:pos x="T68" y="T69"/>
                  </a:cxn>
                  <a:cxn ang="T153">
                    <a:pos x="T70" y="T71"/>
                  </a:cxn>
                  <a:cxn ang="T154">
                    <a:pos x="T72" y="T73"/>
                  </a:cxn>
                  <a:cxn ang="T155">
                    <a:pos x="T74" y="T75"/>
                  </a:cxn>
                  <a:cxn ang="T156">
                    <a:pos x="T76" y="T77"/>
                  </a:cxn>
                  <a:cxn ang="T157">
                    <a:pos x="T78" y="T79"/>
                  </a:cxn>
                  <a:cxn ang="T158">
                    <a:pos x="T80" y="T81"/>
                  </a:cxn>
                  <a:cxn ang="T159">
                    <a:pos x="T82" y="T83"/>
                  </a:cxn>
                  <a:cxn ang="T160">
                    <a:pos x="T84" y="T85"/>
                  </a:cxn>
                  <a:cxn ang="T161">
                    <a:pos x="T86" y="T87"/>
                  </a:cxn>
                  <a:cxn ang="T162">
                    <a:pos x="T88" y="T89"/>
                  </a:cxn>
                  <a:cxn ang="T163">
                    <a:pos x="T90" y="T91"/>
                  </a:cxn>
                  <a:cxn ang="T164">
                    <a:pos x="T92" y="T93"/>
                  </a:cxn>
                  <a:cxn ang="T165">
                    <a:pos x="T94" y="T95"/>
                  </a:cxn>
                  <a:cxn ang="T166">
                    <a:pos x="T96" y="T97"/>
                  </a:cxn>
                  <a:cxn ang="T167">
                    <a:pos x="T98" y="T99"/>
                  </a:cxn>
                  <a:cxn ang="T168">
                    <a:pos x="T100" y="T101"/>
                  </a:cxn>
                  <a:cxn ang="T169">
                    <a:pos x="T102" y="T103"/>
                  </a:cxn>
                  <a:cxn ang="T170">
                    <a:pos x="T104" y="T105"/>
                  </a:cxn>
                  <a:cxn ang="T171">
                    <a:pos x="T106" y="T107"/>
                  </a:cxn>
                  <a:cxn ang="T172">
                    <a:pos x="T108" y="T109"/>
                  </a:cxn>
                  <a:cxn ang="T173">
                    <a:pos x="T110" y="T111"/>
                  </a:cxn>
                  <a:cxn ang="T174">
                    <a:pos x="T112" y="T113"/>
                  </a:cxn>
                  <a:cxn ang="T175">
                    <a:pos x="T114" y="T115"/>
                  </a:cxn>
                  <a:cxn ang="T176">
                    <a:pos x="T116" y="T117"/>
                  </a:cxn>
                </a:cxnLst>
                <a:rect l="T177" t="T178" r="T179" b="T180"/>
                <a:pathLst>
                  <a:path w="393" h="419">
                    <a:moveTo>
                      <a:pt x="0" y="106"/>
                    </a:moveTo>
                    <a:lnTo>
                      <a:pt x="7" y="104"/>
                    </a:lnTo>
                    <a:lnTo>
                      <a:pt x="7" y="102"/>
                    </a:lnTo>
                    <a:lnTo>
                      <a:pt x="10" y="102"/>
                    </a:lnTo>
                    <a:lnTo>
                      <a:pt x="10" y="101"/>
                    </a:lnTo>
                    <a:lnTo>
                      <a:pt x="20" y="96"/>
                    </a:lnTo>
                    <a:lnTo>
                      <a:pt x="20" y="95"/>
                    </a:lnTo>
                    <a:lnTo>
                      <a:pt x="27" y="93"/>
                    </a:lnTo>
                    <a:lnTo>
                      <a:pt x="27" y="91"/>
                    </a:lnTo>
                    <a:lnTo>
                      <a:pt x="37" y="87"/>
                    </a:lnTo>
                    <a:lnTo>
                      <a:pt x="37" y="85"/>
                    </a:lnTo>
                    <a:lnTo>
                      <a:pt x="44" y="83"/>
                    </a:lnTo>
                    <a:lnTo>
                      <a:pt x="44" y="82"/>
                    </a:lnTo>
                    <a:lnTo>
                      <a:pt x="48" y="82"/>
                    </a:lnTo>
                    <a:lnTo>
                      <a:pt x="48" y="80"/>
                    </a:lnTo>
                    <a:lnTo>
                      <a:pt x="58" y="76"/>
                    </a:lnTo>
                    <a:lnTo>
                      <a:pt x="58" y="74"/>
                    </a:lnTo>
                    <a:lnTo>
                      <a:pt x="65" y="72"/>
                    </a:lnTo>
                    <a:lnTo>
                      <a:pt x="65" y="71"/>
                    </a:lnTo>
                    <a:lnTo>
                      <a:pt x="75" y="66"/>
                    </a:lnTo>
                    <a:lnTo>
                      <a:pt x="75" y="65"/>
                    </a:lnTo>
                    <a:lnTo>
                      <a:pt x="82" y="63"/>
                    </a:lnTo>
                    <a:lnTo>
                      <a:pt x="82" y="61"/>
                    </a:lnTo>
                    <a:lnTo>
                      <a:pt x="85" y="61"/>
                    </a:lnTo>
                    <a:lnTo>
                      <a:pt x="85" y="60"/>
                    </a:lnTo>
                    <a:lnTo>
                      <a:pt x="95" y="55"/>
                    </a:lnTo>
                    <a:lnTo>
                      <a:pt x="95" y="53"/>
                    </a:lnTo>
                    <a:lnTo>
                      <a:pt x="102" y="52"/>
                    </a:lnTo>
                    <a:lnTo>
                      <a:pt x="102" y="50"/>
                    </a:lnTo>
                    <a:lnTo>
                      <a:pt x="113" y="46"/>
                    </a:lnTo>
                    <a:lnTo>
                      <a:pt x="113" y="44"/>
                    </a:lnTo>
                    <a:lnTo>
                      <a:pt x="119" y="42"/>
                    </a:lnTo>
                    <a:lnTo>
                      <a:pt x="119" y="41"/>
                    </a:lnTo>
                    <a:lnTo>
                      <a:pt x="123" y="41"/>
                    </a:lnTo>
                    <a:lnTo>
                      <a:pt x="123" y="39"/>
                    </a:lnTo>
                    <a:lnTo>
                      <a:pt x="133" y="35"/>
                    </a:lnTo>
                    <a:lnTo>
                      <a:pt x="133" y="33"/>
                    </a:lnTo>
                    <a:lnTo>
                      <a:pt x="140" y="31"/>
                    </a:lnTo>
                    <a:lnTo>
                      <a:pt x="140" y="30"/>
                    </a:lnTo>
                    <a:lnTo>
                      <a:pt x="150" y="25"/>
                    </a:lnTo>
                    <a:lnTo>
                      <a:pt x="150" y="24"/>
                    </a:lnTo>
                    <a:lnTo>
                      <a:pt x="157" y="22"/>
                    </a:lnTo>
                    <a:lnTo>
                      <a:pt x="157" y="20"/>
                    </a:lnTo>
                    <a:lnTo>
                      <a:pt x="160" y="20"/>
                    </a:lnTo>
                    <a:lnTo>
                      <a:pt x="160" y="19"/>
                    </a:lnTo>
                    <a:lnTo>
                      <a:pt x="171" y="14"/>
                    </a:lnTo>
                    <a:lnTo>
                      <a:pt x="171" y="12"/>
                    </a:lnTo>
                    <a:lnTo>
                      <a:pt x="177" y="11"/>
                    </a:lnTo>
                    <a:lnTo>
                      <a:pt x="177" y="9"/>
                    </a:lnTo>
                    <a:lnTo>
                      <a:pt x="188" y="5"/>
                    </a:lnTo>
                    <a:lnTo>
                      <a:pt x="188" y="3"/>
                    </a:lnTo>
                    <a:lnTo>
                      <a:pt x="195" y="1"/>
                    </a:lnTo>
                    <a:lnTo>
                      <a:pt x="195" y="0"/>
                    </a:lnTo>
                    <a:lnTo>
                      <a:pt x="200" y="1"/>
                    </a:lnTo>
                    <a:lnTo>
                      <a:pt x="200" y="3"/>
                    </a:lnTo>
                    <a:lnTo>
                      <a:pt x="203" y="3"/>
                    </a:lnTo>
                    <a:lnTo>
                      <a:pt x="205" y="6"/>
                    </a:lnTo>
                    <a:lnTo>
                      <a:pt x="208" y="6"/>
                    </a:lnTo>
                    <a:lnTo>
                      <a:pt x="208" y="8"/>
                    </a:lnTo>
                    <a:lnTo>
                      <a:pt x="212" y="8"/>
                    </a:lnTo>
                    <a:lnTo>
                      <a:pt x="213" y="11"/>
                    </a:lnTo>
                    <a:lnTo>
                      <a:pt x="217" y="11"/>
                    </a:lnTo>
                    <a:lnTo>
                      <a:pt x="217" y="12"/>
                    </a:lnTo>
                    <a:lnTo>
                      <a:pt x="220" y="12"/>
                    </a:lnTo>
                    <a:lnTo>
                      <a:pt x="220" y="14"/>
                    </a:lnTo>
                    <a:lnTo>
                      <a:pt x="224" y="14"/>
                    </a:lnTo>
                    <a:lnTo>
                      <a:pt x="225" y="17"/>
                    </a:lnTo>
                    <a:lnTo>
                      <a:pt x="229" y="17"/>
                    </a:lnTo>
                    <a:lnTo>
                      <a:pt x="229" y="19"/>
                    </a:lnTo>
                    <a:lnTo>
                      <a:pt x="232" y="19"/>
                    </a:lnTo>
                    <a:lnTo>
                      <a:pt x="234" y="22"/>
                    </a:lnTo>
                    <a:lnTo>
                      <a:pt x="237" y="22"/>
                    </a:lnTo>
                    <a:lnTo>
                      <a:pt x="237" y="24"/>
                    </a:lnTo>
                    <a:lnTo>
                      <a:pt x="241" y="24"/>
                    </a:lnTo>
                    <a:lnTo>
                      <a:pt x="241" y="25"/>
                    </a:lnTo>
                    <a:lnTo>
                      <a:pt x="244" y="25"/>
                    </a:lnTo>
                    <a:lnTo>
                      <a:pt x="246" y="28"/>
                    </a:lnTo>
                    <a:lnTo>
                      <a:pt x="249" y="28"/>
                    </a:lnTo>
                    <a:lnTo>
                      <a:pt x="249" y="30"/>
                    </a:lnTo>
                    <a:lnTo>
                      <a:pt x="253" y="30"/>
                    </a:lnTo>
                    <a:lnTo>
                      <a:pt x="254" y="33"/>
                    </a:lnTo>
                    <a:lnTo>
                      <a:pt x="258" y="33"/>
                    </a:lnTo>
                    <a:lnTo>
                      <a:pt x="258" y="35"/>
                    </a:lnTo>
                    <a:lnTo>
                      <a:pt x="261" y="35"/>
                    </a:lnTo>
                    <a:lnTo>
                      <a:pt x="263" y="38"/>
                    </a:lnTo>
                    <a:lnTo>
                      <a:pt x="266" y="38"/>
                    </a:lnTo>
                    <a:lnTo>
                      <a:pt x="266" y="39"/>
                    </a:lnTo>
                    <a:lnTo>
                      <a:pt x="270" y="39"/>
                    </a:lnTo>
                    <a:lnTo>
                      <a:pt x="270" y="41"/>
                    </a:lnTo>
                    <a:lnTo>
                      <a:pt x="273" y="41"/>
                    </a:lnTo>
                    <a:lnTo>
                      <a:pt x="275" y="44"/>
                    </a:lnTo>
                    <a:lnTo>
                      <a:pt x="278" y="44"/>
                    </a:lnTo>
                    <a:lnTo>
                      <a:pt x="278" y="46"/>
                    </a:lnTo>
                    <a:lnTo>
                      <a:pt x="282" y="46"/>
                    </a:lnTo>
                    <a:lnTo>
                      <a:pt x="283" y="49"/>
                    </a:lnTo>
                    <a:lnTo>
                      <a:pt x="287" y="49"/>
                    </a:lnTo>
                    <a:lnTo>
                      <a:pt x="287" y="50"/>
                    </a:lnTo>
                    <a:lnTo>
                      <a:pt x="290" y="50"/>
                    </a:lnTo>
                    <a:lnTo>
                      <a:pt x="290" y="52"/>
                    </a:lnTo>
                    <a:lnTo>
                      <a:pt x="294" y="52"/>
                    </a:lnTo>
                    <a:lnTo>
                      <a:pt x="295" y="55"/>
                    </a:lnTo>
                    <a:lnTo>
                      <a:pt x="299" y="55"/>
                    </a:lnTo>
                    <a:lnTo>
                      <a:pt x="299" y="57"/>
                    </a:lnTo>
                    <a:lnTo>
                      <a:pt x="302" y="57"/>
                    </a:lnTo>
                    <a:lnTo>
                      <a:pt x="304" y="60"/>
                    </a:lnTo>
                    <a:lnTo>
                      <a:pt x="307" y="60"/>
                    </a:lnTo>
                    <a:lnTo>
                      <a:pt x="307" y="61"/>
                    </a:lnTo>
                    <a:lnTo>
                      <a:pt x="311" y="61"/>
                    </a:lnTo>
                    <a:lnTo>
                      <a:pt x="312" y="65"/>
                    </a:lnTo>
                    <a:lnTo>
                      <a:pt x="316" y="65"/>
                    </a:lnTo>
                    <a:lnTo>
                      <a:pt x="316" y="66"/>
                    </a:lnTo>
                    <a:lnTo>
                      <a:pt x="319" y="66"/>
                    </a:lnTo>
                    <a:lnTo>
                      <a:pt x="319" y="68"/>
                    </a:lnTo>
                    <a:lnTo>
                      <a:pt x="323" y="68"/>
                    </a:lnTo>
                    <a:lnTo>
                      <a:pt x="324" y="71"/>
                    </a:lnTo>
                    <a:lnTo>
                      <a:pt x="328" y="71"/>
                    </a:lnTo>
                    <a:lnTo>
                      <a:pt x="328" y="72"/>
                    </a:lnTo>
                    <a:lnTo>
                      <a:pt x="331" y="72"/>
                    </a:lnTo>
                    <a:lnTo>
                      <a:pt x="333" y="76"/>
                    </a:lnTo>
                    <a:lnTo>
                      <a:pt x="336" y="76"/>
                    </a:lnTo>
                    <a:lnTo>
                      <a:pt x="336" y="77"/>
                    </a:lnTo>
                    <a:lnTo>
                      <a:pt x="340" y="77"/>
                    </a:lnTo>
                    <a:lnTo>
                      <a:pt x="340" y="79"/>
                    </a:lnTo>
                    <a:lnTo>
                      <a:pt x="343" y="79"/>
                    </a:lnTo>
                    <a:lnTo>
                      <a:pt x="345" y="82"/>
                    </a:lnTo>
                    <a:lnTo>
                      <a:pt x="348" y="82"/>
                    </a:lnTo>
                    <a:lnTo>
                      <a:pt x="348" y="83"/>
                    </a:lnTo>
                    <a:lnTo>
                      <a:pt x="352" y="83"/>
                    </a:lnTo>
                    <a:lnTo>
                      <a:pt x="353" y="87"/>
                    </a:lnTo>
                    <a:lnTo>
                      <a:pt x="357" y="87"/>
                    </a:lnTo>
                    <a:lnTo>
                      <a:pt x="357" y="88"/>
                    </a:lnTo>
                    <a:lnTo>
                      <a:pt x="360" y="88"/>
                    </a:lnTo>
                    <a:lnTo>
                      <a:pt x="362" y="91"/>
                    </a:lnTo>
                    <a:lnTo>
                      <a:pt x="365" y="91"/>
                    </a:lnTo>
                    <a:lnTo>
                      <a:pt x="365" y="93"/>
                    </a:lnTo>
                    <a:lnTo>
                      <a:pt x="369" y="93"/>
                    </a:lnTo>
                    <a:lnTo>
                      <a:pt x="369" y="95"/>
                    </a:lnTo>
                    <a:lnTo>
                      <a:pt x="372" y="95"/>
                    </a:lnTo>
                    <a:lnTo>
                      <a:pt x="374" y="98"/>
                    </a:lnTo>
                    <a:lnTo>
                      <a:pt x="377" y="98"/>
                    </a:lnTo>
                    <a:lnTo>
                      <a:pt x="377" y="99"/>
                    </a:lnTo>
                    <a:lnTo>
                      <a:pt x="381" y="99"/>
                    </a:lnTo>
                    <a:lnTo>
                      <a:pt x="383" y="102"/>
                    </a:lnTo>
                    <a:lnTo>
                      <a:pt x="386" y="102"/>
                    </a:lnTo>
                    <a:lnTo>
                      <a:pt x="386" y="104"/>
                    </a:lnTo>
                    <a:lnTo>
                      <a:pt x="389" y="104"/>
                    </a:lnTo>
                    <a:lnTo>
                      <a:pt x="389" y="106"/>
                    </a:lnTo>
                    <a:lnTo>
                      <a:pt x="393" y="106"/>
                    </a:lnTo>
                    <a:lnTo>
                      <a:pt x="393" y="315"/>
                    </a:lnTo>
                    <a:lnTo>
                      <a:pt x="383" y="320"/>
                    </a:lnTo>
                    <a:lnTo>
                      <a:pt x="383" y="322"/>
                    </a:lnTo>
                    <a:lnTo>
                      <a:pt x="376" y="323"/>
                    </a:lnTo>
                    <a:lnTo>
                      <a:pt x="376" y="325"/>
                    </a:lnTo>
                    <a:lnTo>
                      <a:pt x="372" y="325"/>
                    </a:lnTo>
                    <a:lnTo>
                      <a:pt x="372" y="326"/>
                    </a:lnTo>
                    <a:lnTo>
                      <a:pt x="359" y="333"/>
                    </a:lnTo>
                    <a:lnTo>
                      <a:pt x="359" y="334"/>
                    </a:lnTo>
                    <a:lnTo>
                      <a:pt x="352" y="336"/>
                    </a:lnTo>
                    <a:lnTo>
                      <a:pt x="352" y="337"/>
                    </a:lnTo>
                    <a:lnTo>
                      <a:pt x="338" y="344"/>
                    </a:lnTo>
                    <a:lnTo>
                      <a:pt x="338" y="345"/>
                    </a:lnTo>
                    <a:lnTo>
                      <a:pt x="331" y="347"/>
                    </a:lnTo>
                    <a:lnTo>
                      <a:pt x="331" y="348"/>
                    </a:lnTo>
                    <a:lnTo>
                      <a:pt x="328" y="348"/>
                    </a:lnTo>
                    <a:lnTo>
                      <a:pt x="328" y="350"/>
                    </a:lnTo>
                    <a:lnTo>
                      <a:pt x="314" y="356"/>
                    </a:lnTo>
                    <a:lnTo>
                      <a:pt x="314" y="358"/>
                    </a:lnTo>
                    <a:lnTo>
                      <a:pt x="307" y="360"/>
                    </a:lnTo>
                    <a:lnTo>
                      <a:pt x="307" y="361"/>
                    </a:lnTo>
                    <a:lnTo>
                      <a:pt x="294" y="367"/>
                    </a:lnTo>
                    <a:lnTo>
                      <a:pt x="294" y="369"/>
                    </a:lnTo>
                    <a:lnTo>
                      <a:pt x="287" y="371"/>
                    </a:lnTo>
                    <a:lnTo>
                      <a:pt x="287" y="372"/>
                    </a:lnTo>
                    <a:lnTo>
                      <a:pt x="283" y="372"/>
                    </a:lnTo>
                    <a:lnTo>
                      <a:pt x="283" y="374"/>
                    </a:lnTo>
                    <a:lnTo>
                      <a:pt x="273" y="378"/>
                    </a:lnTo>
                    <a:lnTo>
                      <a:pt x="273" y="380"/>
                    </a:lnTo>
                    <a:lnTo>
                      <a:pt x="266" y="382"/>
                    </a:lnTo>
                    <a:lnTo>
                      <a:pt x="266" y="383"/>
                    </a:lnTo>
                    <a:lnTo>
                      <a:pt x="263" y="383"/>
                    </a:lnTo>
                    <a:lnTo>
                      <a:pt x="263" y="385"/>
                    </a:lnTo>
                    <a:lnTo>
                      <a:pt x="249" y="391"/>
                    </a:lnTo>
                    <a:lnTo>
                      <a:pt x="249" y="393"/>
                    </a:lnTo>
                    <a:lnTo>
                      <a:pt x="242" y="394"/>
                    </a:lnTo>
                    <a:lnTo>
                      <a:pt x="242" y="396"/>
                    </a:lnTo>
                    <a:lnTo>
                      <a:pt x="239" y="396"/>
                    </a:lnTo>
                    <a:lnTo>
                      <a:pt x="239" y="397"/>
                    </a:lnTo>
                    <a:lnTo>
                      <a:pt x="229" y="402"/>
                    </a:lnTo>
                    <a:lnTo>
                      <a:pt x="229" y="404"/>
                    </a:lnTo>
                    <a:lnTo>
                      <a:pt x="222" y="405"/>
                    </a:lnTo>
                    <a:lnTo>
                      <a:pt x="222" y="407"/>
                    </a:lnTo>
                    <a:lnTo>
                      <a:pt x="218" y="407"/>
                    </a:lnTo>
                    <a:lnTo>
                      <a:pt x="218" y="408"/>
                    </a:lnTo>
                    <a:lnTo>
                      <a:pt x="205" y="415"/>
                    </a:lnTo>
                    <a:lnTo>
                      <a:pt x="205" y="416"/>
                    </a:lnTo>
                    <a:lnTo>
                      <a:pt x="198" y="418"/>
                    </a:lnTo>
                    <a:lnTo>
                      <a:pt x="198" y="419"/>
                    </a:lnTo>
                    <a:lnTo>
                      <a:pt x="193" y="419"/>
                    </a:lnTo>
                    <a:lnTo>
                      <a:pt x="193" y="418"/>
                    </a:lnTo>
                    <a:lnTo>
                      <a:pt x="189" y="418"/>
                    </a:lnTo>
                    <a:lnTo>
                      <a:pt x="189" y="416"/>
                    </a:lnTo>
                    <a:lnTo>
                      <a:pt x="186" y="416"/>
                    </a:lnTo>
                    <a:lnTo>
                      <a:pt x="184" y="413"/>
                    </a:lnTo>
                    <a:lnTo>
                      <a:pt x="181" y="413"/>
                    </a:lnTo>
                    <a:lnTo>
                      <a:pt x="181" y="412"/>
                    </a:lnTo>
                    <a:lnTo>
                      <a:pt x="177" y="412"/>
                    </a:lnTo>
                    <a:lnTo>
                      <a:pt x="177" y="410"/>
                    </a:lnTo>
                    <a:lnTo>
                      <a:pt x="174" y="410"/>
                    </a:lnTo>
                    <a:lnTo>
                      <a:pt x="172" y="407"/>
                    </a:lnTo>
                    <a:lnTo>
                      <a:pt x="169" y="407"/>
                    </a:lnTo>
                    <a:lnTo>
                      <a:pt x="169" y="405"/>
                    </a:lnTo>
                    <a:lnTo>
                      <a:pt x="165" y="405"/>
                    </a:lnTo>
                    <a:lnTo>
                      <a:pt x="164" y="402"/>
                    </a:lnTo>
                    <a:lnTo>
                      <a:pt x="160" y="402"/>
                    </a:lnTo>
                    <a:lnTo>
                      <a:pt x="160" y="401"/>
                    </a:lnTo>
                    <a:lnTo>
                      <a:pt x="157" y="401"/>
                    </a:lnTo>
                    <a:lnTo>
                      <a:pt x="157" y="399"/>
                    </a:lnTo>
                    <a:lnTo>
                      <a:pt x="154" y="399"/>
                    </a:lnTo>
                    <a:lnTo>
                      <a:pt x="152" y="396"/>
                    </a:lnTo>
                    <a:lnTo>
                      <a:pt x="148" y="396"/>
                    </a:lnTo>
                    <a:lnTo>
                      <a:pt x="148" y="394"/>
                    </a:lnTo>
                    <a:lnTo>
                      <a:pt x="145" y="394"/>
                    </a:lnTo>
                    <a:lnTo>
                      <a:pt x="143" y="391"/>
                    </a:lnTo>
                    <a:lnTo>
                      <a:pt x="140" y="391"/>
                    </a:lnTo>
                    <a:lnTo>
                      <a:pt x="140" y="389"/>
                    </a:lnTo>
                    <a:lnTo>
                      <a:pt x="136" y="389"/>
                    </a:lnTo>
                    <a:lnTo>
                      <a:pt x="136" y="388"/>
                    </a:lnTo>
                    <a:lnTo>
                      <a:pt x="133" y="388"/>
                    </a:lnTo>
                    <a:lnTo>
                      <a:pt x="131" y="385"/>
                    </a:lnTo>
                    <a:lnTo>
                      <a:pt x="128" y="385"/>
                    </a:lnTo>
                    <a:lnTo>
                      <a:pt x="128" y="383"/>
                    </a:lnTo>
                    <a:lnTo>
                      <a:pt x="124" y="383"/>
                    </a:lnTo>
                    <a:lnTo>
                      <a:pt x="123" y="380"/>
                    </a:lnTo>
                    <a:lnTo>
                      <a:pt x="119" y="380"/>
                    </a:lnTo>
                    <a:lnTo>
                      <a:pt x="119" y="378"/>
                    </a:lnTo>
                    <a:lnTo>
                      <a:pt x="116" y="378"/>
                    </a:lnTo>
                    <a:lnTo>
                      <a:pt x="116" y="377"/>
                    </a:lnTo>
                    <a:lnTo>
                      <a:pt x="113" y="377"/>
                    </a:lnTo>
                    <a:lnTo>
                      <a:pt x="111" y="374"/>
                    </a:lnTo>
                    <a:lnTo>
                      <a:pt x="107" y="374"/>
                    </a:lnTo>
                    <a:lnTo>
                      <a:pt x="107" y="372"/>
                    </a:lnTo>
                    <a:lnTo>
                      <a:pt x="104" y="372"/>
                    </a:lnTo>
                    <a:lnTo>
                      <a:pt x="102" y="369"/>
                    </a:lnTo>
                    <a:lnTo>
                      <a:pt x="99" y="369"/>
                    </a:lnTo>
                    <a:lnTo>
                      <a:pt x="99" y="367"/>
                    </a:lnTo>
                    <a:lnTo>
                      <a:pt x="95" y="367"/>
                    </a:lnTo>
                    <a:lnTo>
                      <a:pt x="95" y="366"/>
                    </a:lnTo>
                    <a:lnTo>
                      <a:pt x="92" y="366"/>
                    </a:lnTo>
                    <a:lnTo>
                      <a:pt x="90" y="363"/>
                    </a:lnTo>
                    <a:lnTo>
                      <a:pt x="87" y="363"/>
                    </a:lnTo>
                    <a:lnTo>
                      <a:pt x="87" y="361"/>
                    </a:lnTo>
                    <a:lnTo>
                      <a:pt x="83" y="361"/>
                    </a:lnTo>
                    <a:lnTo>
                      <a:pt x="82" y="358"/>
                    </a:lnTo>
                    <a:lnTo>
                      <a:pt x="78" y="358"/>
                    </a:lnTo>
                    <a:lnTo>
                      <a:pt x="78" y="356"/>
                    </a:lnTo>
                    <a:lnTo>
                      <a:pt x="75" y="356"/>
                    </a:lnTo>
                    <a:lnTo>
                      <a:pt x="75" y="355"/>
                    </a:lnTo>
                    <a:lnTo>
                      <a:pt x="72" y="355"/>
                    </a:lnTo>
                    <a:lnTo>
                      <a:pt x="70" y="352"/>
                    </a:lnTo>
                    <a:lnTo>
                      <a:pt x="66" y="352"/>
                    </a:lnTo>
                    <a:lnTo>
                      <a:pt x="66" y="350"/>
                    </a:lnTo>
                    <a:lnTo>
                      <a:pt x="63" y="350"/>
                    </a:lnTo>
                    <a:lnTo>
                      <a:pt x="61" y="347"/>
                    </a:lnTo>
                    <a:lnTo>
                      <a:pt x="58" y="347"/>
                    </a:lnTo>
                    <a:lnTo>
                      <a:pt x="58" y="345"/>
                    </a:lnTo>
                    <a:lnTo>
                      <a:pt x="54" y="345"/>
                    </a:lnTo>
                    <a:lnTo>
                      <a:pt x="54" y="344"/>
                    </a:lnTo>
                    <a:lnTo>
                      <a:pt x="51" y="344"/>
                    </a:lnTo>
                    <a:lnTo>
                      <a:pt x="49" y="341"/>
                    </a:lnTo>
                    <a:lnTo>
                      <a:pt x="46" y="341"/>
                    </a:lnTo>
                    <a:lnTo>
                      <a:pt x="46" y="339"/>
                    </a:lnTo>
                    <a:lnTo>
                      <a:pt x="42" y="339"/>
                    </a:lnTo>
                    <a:lnTo>
                      <a:pt x="41" y="336"/>
                    </a:lnTo>
                    <a:lnTo>
                      <a:pt x="37" y="336"/>
                    </a:lnTo>
                    <a:lnTo>
                      <a:pt x="37" y="334"/>
                    </a:lnTo>
                    <a:lnTo>
                      <a:pt x="34" y="334"/>
                    </a:lnTo>
                    <a:lnTo>
                      <a:pt x="34" y="333"/>
                    </a:lnTo>
                    <a:lnTo>
                      <a:pt x="31" y="333"/>
                    </a:lnTo>
                    <a:lnTo>
                      <a:pt x="29" y="330"/>
                    </a:lnTo>
                    <a:lnTo>
                      <a:pt x="25" y="330"/>
                    </a:lnTo>
                    <a:lnTo>
                      <a:pt x="25" y="328"/>
                    </a:lnTo>
                    <a:lnTo>
                      <a:pt x="22" y="328"/>
                    </a:lnTo>
                    <a:lnTo>
                      <a:pt x="20" y="325"/>
                    </a:lnTo>
                    <a:lnTo>
                      <a:pt x="17" y="325"/>
                    </a:lnTo>
                    <a:lnTo>
                      <a:pt x="17" y="323"/>
                    </a:lnTo>
                    <a:lnTo>
                      <a:pt x="13" y="323"/>
                    </a:lnTo>
                    <a:lnTo>
                      <a:pt x="13" y="322"/>
                    </a:lnTo>
                    <a:lnTo>
                      <a:pt x="10" y="322"/>
                    </a:lnTo>
                    <a:lnTo>
                      <a:pt x="8" y="319"/>
                    </a:lnTo>
                    <a:lnTo>
                      <a:pt x="5" y="319"/>
                    </a:lnTo>
                    <a:lnTo>
                      <a:pt x="5" y="317"/>
                    </a:lnTo>
                    <a:lnTo>
                      <a:pt x="1" y="317"/>
                    </a:lnTo>
                    <a:lnTo>
                      <a:pt x="1" y="315"/>
                    </a:lnTo>
                    <a:lnTo>
                      <a:pt x="0" y="315"/>
                    </a:lnTo>
                    <a:lnTo>
                      <a:pt x="0" y="106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586" name="Freeform 1586"/>
              <p:cNvSpPr>
                <a:spLocks/>
              </p:cNvSpPr>
              <p:nvPr/>
            </p:nvSpPr>
            <p:spPr bwMode="auto">
              <a:xfrm>
                <a:off x="3028" y="2915"/>
                <a:ext cx="101" cy="93"/>
              </a:xfrm>
              <a:custGeom>
                <a:avLst/>
                <a:gdLst>
                  <a:gd name="T0" fmla="*/ 99 w 101"/>
                  <a:gd name="T1" fmla="*/ 0 h 93"/>
                  <a:gd name="T2" fmla="*/ 99 w 101"/>
                  <a:gd name="T3" fmla="*/ 1 h 93"/>
                  <a:gd name="T4" fmla="*/ 95 w 101"/>
                  <a:gd name="T5" fmla="*/ 1 h 93"/>
                  <a:gd name="T6" fmla="*/ 95 w 101"/>
                  <a:gd name="T7" fmla="*/ 3 h 93"/>
                  <a:gd name="T8" fmla="*/ 85 w 101"/>
                  <a:gd name="T9" fmla="*/ 8 h 93"/>
                  <a:gd name="T10" fmla="*/ 85 w 101"/>
                  <a:gd name="T11" fmla="*/ 9 h 93"/>
                  <a:gd name="T12" fmla="*/ 82 w 101"/>
                  <a:gd name="T13" fmla="*/ 9 h 93"/>
                  <a:gd name="T14" fmla="*/ 82 w 101"/>
                  <a:gd name="T15" fmla="*/ 11 h 93"/>
                  <a:gd name="T16" fmla="*/ 0 w 101"/>
                  <a:gd name="T17" fmla="*/ 85 h 93"/>
                  <a:gd name="T18" fmla="*/ 0 w 101"/>
                  <a:gd name="T19" fmla="*/ 93 h 93"/>
                  <a:gd name="T20" fmla="*/ 101 w 101"/>
                  <a:gd name="T21" fmla="*/ 0 h 93"/>
                  <a:gd name="T22" fmla="*/ 99 w 101"/>
                  <a:gd name="T23" fmla="*/ 0 h 93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101"/>
                  <a:gd name="T37" fmla="*/ 0 h 93"/>
                  <a:gd name="T38" fmla="*/ 101 w 101"/>
                  <a:gd name="T39" fmla="*/ 93 h 93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101" h="93">
                    <a:moveTo>
                      <a:pt x="99" y="0"/>
                    </a:moveTo>
                    <a:lnTo>
                      <a:pt x="99" y="1"/>
                    </a:lnTo>
                    <a:lnTo>
                      <a:pt x="95" y="1"/>
                    </a:lnTo>
                    <a:lnTo>
                      <a:pt x="95" y="3"/>
                    </a:lnTo>
                    <a:lnTo>
                      <a:pt x="85" y="8"/>
                    </a:lnTo>
                    <a:lnTo>
                      <a:pt x="85" y="9"/>
                    </a:lnTo>
                    <a:lnTo>
                      <a:pt x="82" y="9"/>
                    </a:lnTo>
                    <a:lnTo>
                      <a:pt x="82" y="11"/>
                    </a:lnTo>
                    <a:lnTo>
                      <a:pt x="0" y="85"/>
                    </a:lnTo>
                    <a:lnTo>
                      <a:pt x="0" y="93"/>
                    </a:lnTo>
                    <a:lnTo>
                      <a:pt x="101" y="0"/>
                    </a:lnTo>
                    <a:lnTo>
                      <a:pt x="99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587" name="Freeform 1587"/>
              <p:cNvSpPr>
                <a:spLocks/>
              </p:cNvSpPr>
              <p:nvPr/>
            </p:nvSpPr>
            <p:spPr bwMode="auto">
              <a:xfrm>
                <a:off x="3028" y="2864"/>
                <a:ext cx="203" cy="191"/>
              </a:xfrm>
              <a:custGeom>
                <a:avLst/>
                <a:gdLst>
                  <a:gd name="T0" fmla="*/ 198 w 203"/>
                  <a:gd name="T1" fmla="*/ 0 h 191"/>
                  <a:gd name="T2" fmla="*/ 198 w 203"/>
                  <a:gd name="T3" fmla="*/ 2 h 191"/>
                  <a:gd name="T4" fmla="*/ 0 w 203"/>
                  <a:gd name="T5" fmla="*/ 183 h 191"/>
                  <a:gd name="T6" fmla="*/ 0 w 203"/>
                  <a:gd name="T7" fmla="*/ 191 h 191"/>
                  <a:gd name="T8" fmla="*/ 203 w 203"/>
                  <a:gd name="T9" fmla="*/ 5 h 191"/>
                  <a:gd name="T10" fmla="*/ 203 w 203"/>
                  <a:gd name="T11" fmla="*/ 2 h 191"/>
                  <a:gd name="T12" fmla="*/ 200 w 203"/>
                  <a:gd name="T13" fmla="*/ 2 h 191"/>
                  <a:gd name="T14" fmla="*/ 200 w 203"/>
                  <a:gd name="T15" fmla="*/ 0 h 191"/>
                  <a:gd name="T16" fmla="*/ 198 w 203"/>
                  <a:gd name="T17" fmla="*/ 0 h 191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03"/>
                  <a:gd name="T28" fmla="*/ 0 h 191"/>
                  <a:gd name="T29" fmla="*/ 203 w 203"/>
                  <a:gd name="T30" fmla="*/ 191 h 191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03" h="191">
                    <a:moveTo>
                      <a:pt x="198" y="0"/>
                    </a:moveTo>
                    <a:lnTo>
                      <a:pt x="198" y="2"/>
                    </a:lnTo>
                    <a:lnTo>
                      <a:pt x="0" y="183"/>
                    </a:lnTo>
                    <a:lnTo>
                      <a:pt x="0" y="191"/>
                    </a:lnTo>
                    <a:lnTo>
                      <a:pt x="203" y="5"/>
                    </a:lnTo>
                    <a:lnTo>
                      <a:pt x="203" y="2"/>
                    </a:lnTo>
                    <a:lnTo>
                      <a:pt x="200" y="2"/>
                    </a:lnTo>
                    <a:lnTo>
                      <a:pt x="200" y="0"/>
                    </a:lnTo>
                    <a:lnTo>
                      <a:pt x="198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588" name="Freeform 1588"/>
              <p:cNvSpPr>
                <a:spLocks/>
              </p:cNvSpPr>
              <p:nvPr/>
            </p:nvSpPr>
            <p:spPr bwMode="auto">
              <a:xfrm>
                <a:off x="3028" y="2882"/>
                <a:ext cx="236" cy="221"/>
              </a:xfrm>
              <a:custGeom>
                <a:avLst/>
                <a:gdLst>
                  <a:gd name="T0" fmla="*/ 230 w 236"/>
                  <a:gd name="T1" fmla="*/ 0 h 221"/>
                  <a:gd name="T2" fmla="*/ 230 w 236"/>
                  <a:gd name="T3" fmla="*/ 1 h 221"/>
                  <a:gd name="T4" fmla="*/ 0 w 236"/>
                  <a:gd name="T5" fmla="*/ 213 h 221"/>
                  <a:gd name="T6" fmla="*/ 0 w 236"/>
                  <a:gd name="T7" fmla="*/ 221 h 221"/>
                  <a:gd name="T8" fmla="*/ 236 w 236"/>
                  <a:gd name="T9" fmla="*/ 5 h 221"/>
                  <a:gd name="T10" fmla="*/ 232 w 236"/>
                  <a:gd name="T11" fmla="*/ 0 h 221"/>
                  <a:gd name="T12" fmla="*/ 230 w 236"/>
                  <a:gd name="T13" fmla="*/ 0 h 22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36"/>
                  <a:gd name="T22" fmla="*/ 0 h 221"/>
                  <a:gd name="T23" fmla="*/ 236 w 236"/>
                  <a:gd name="T24" fmla="*/ 221 h 22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36" h="221">
                    <a:moveTo>
                      <a:pt x="230" y="0"/>
                    </a:moveTo>
                    <a:lnTo>
                      <a:pt x="230" y="1"/>
                    </a:lnTo>
                    <a:lnTo>
                      <a:pt x="0" y="213"/>
                    </a:lnTo>
                    <a:lnTo>
                      <a:pt x="0" y="221"/>
                    </a:lnTo>
                    <a:lnTo>
                      <a:pt x="236" y="5"/>
                    </a:lnTo>
                    <a:lnTo>
                      <a:pt x="232" y="0"/>
                    </a:lnTo>
                    <a:lnTo>
                      <a:pt x="23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589" name="Freeform 1589"/>
              <p:cNvSpPr>
                <a:spLocks/>
              </p:cNvSpPr>
              <p:nvPr/>
            </p:nvSpPr>
            <p:spPr bwMode="auto">
              <a:xfrm>
                <a:off x="3028" y="2901"/>
                <a:ext cx="268" cy="249"/>
              </a:xfrm>
              <a:custGeom>
                <a:avLst/>
                <a:gdLst>
                  <a:gd name="T0" fmla="*/ 261 w 268"/>
                  <a:gd name="T1" fmla="*/ 0 h 249"/>
                  <a:gd name="T2" fmla="*/ 261 w 268"/>
                  <a:gd name="T3" fmla="*/ 1 h 249"/>
                  <a:gd name="T4" fmla="*/ 0 w 268"/>
                  <a:gd name="T5" fmla="*/ 241 h 249"/>
                  <a:gd name="T6" fmla="*/ 0 w 268"/>
                  <a:gd name="T7" fmla="*/ 249 h 249"/>
                  <a:gd name="T8" fmla="*/ 268 w 268"/>
                  <a:gd name="T9" fmla="*/ 3 h 249"/>
                  <a:gd name="T10" fmla="*/ 266 w 268"/>
                  <a:gd name="T11" fmla="*/ 0 h 249"/>
                  <a:gd name="T12" fmla="*/ 261 w 268"/>
                  <a:gd name="T13" fmla="*/ 0 h 24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68"/>
                  <a:gd name="T22" fmla="*/ 0 h 249"/>
                  <a:gd name="T23" fmla="*/ 268 w 268"/>
                  <a:gd name="T24" fmla="*/ 249 h 249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68" h="249">
                    <a:moveTo>
                      <a:pt x="261" y="0"/>
                    </a:moveTo>
                    <a:lnTo>
                      <a:pt x="261" y="1"/>
                    </a:lnTo>
                    <a:lnTo>
                      <a:pt x="0" y="241"/>
                    </a:lnTo>
                    <a:lnTo>
                      <a:pt x="0" y="249"/>
                    </a:lnTo>
                    <a:lnTo>
                      <a:pt x="268" y="3"/>
                    </a:lnTo>
                    <a:lnTo>
                      <a:pt x="266" y="0"/>
                    </a:lnTo>
                    <a:lnTo>
                      <a:pt x="261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590" name="Freeform 1590"/>
              <p:cNvSpPr>
                <a:spLocks/>
              </p:cNvSpPr>
              <p:nvPr/>
            </p:nvSpPr>
            <p:spPr bwMode="auto">
              <a:xfrm>
                <a:off x="3036" y="2916"/>
                <a:ext cx="291" cy="269"/>
              </a:xfrm>
              <a:custGeom>
                <a:avLst/>
                <a:gdLst>
                  <a:gd name="T0" fmla="*/ 286 w 291"/>
                  <a:gd name="T1" fmla="*/ 0 h 269"/>
                  <a:gd name="T2" fmla="*/ 286 w 291"/>
                  <a:gd name="T3" fmla="*/ 2 h 269"/>
                  <a:gd name="T4" fmla="*/ 0 w 291"/>
                  <a:gd name="T5" fmla="*/ 264 h 269"/>
                  <a:gd name="T6" fmla="*/ 0 w 291"/>
                  <a:gd name="T7" fmla="*/ 267 h 269"/>
                  <a:gd name="T8" fmla="*/ 5 w 291"/>
                  <a:gd name="T9" fmla="*/ 269 h 269"/>
                  <a:gd name="T10" fmla="*/ 5 w 291"/>
                  <a:gd name="T11" fmla="*/ 267 h 269"/>
                  <a:gd name="T12" fmla="*/ 291 w 291"/>
                  <a:gd name="T13" fmla="*/ 5 h 269"/>
                  <a:gd name="T14" fmla="*/ 291 w 291"/>
                  <a:gd name="T15" fmla="*/ 2 h 269"/>
                  <a:gd name="T16" fmla="*/ 287 w 291"/>
                  <a:gd name="T17" fmla="*/ 2 h 269"/>
                  <a:gd name="T18" fmla="*/ 287 w 291"/>
                  <a:gd name="T19" fmla="*/ 0 h 269"/>
                  <a:gd name="T20" fmla="*/ 286 w 291"/>
                  <a:gd name="T21" fmla="*/ 0 h 269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291"/>
                  <a:gd name="T34" fmla="*/ 0 h 269"/>
                  <a:gd name="T35" fmla="*/ 291 w 291"/>
                  <a:gd name="T36" fmla="*/ 269 h 269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291" h="269">
                    <a:moveTo>
                      <a:pt x="286" y="0"/>
                    </a:moveTo>
                    <a:lnTo>
                      <a:pt x="286" y="2"/>
                    </a:lnTo>
                    <a:lnTo>
                      <a:pt x="0" y="264"/>
                    </a:lnTo>
                    <a:lnTo>
                      <a:pt x="0" y="267"/>
                    </a:lnTo>
                    <a:lnTo>
                      <a:pt x="5" y="269"/>
                    </a:lnTo>
                    <a:lnTo>
                      <a:pt x="5" y="267"/>
                    </a:lnTo>
                    <a:lnTo>
                      <a:pt x="291" y="5"/>
                    </a:lnTo>
                    <a:lnTo>
                      <a:pt x="291" y="2"/>
                    </a:lnTo>
                    <a:lnTo>
                      <a:pt x="287" y="2"/>
                    </a:lnTo>
                    <a:lnTo>
                      <a:pt x="287" y="0"/>
                    </a:lnTo>
                    <a:lnTo>
                      <a:pt x="286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591" name="Freeform 1591"/>
              <p:cNvSpPr>
                <a:spLocks/>
              </p:cNvSpPr>
              <p:nvPr/>
            </p:nvSpPr>
            <p:spPr bwMode="auto">
              <a:xfrm>
                <a:off x="3069" y="2934"/>
                <a:ext cx="290" cy="268"/>
              </a:xfrm>
              <a:custGeom>
                <a:avLst/>
                <a:gdLst>
                  <a:gd name="T0" fmla="*/ 285 w 290"/>
                  <a:gd name="T1" fmla="*/ 0 h 268"/>
                  <a:gd name="T2" fmla="*/ 285 w 290"/>
                  <a:gd name="T3" fmla="*/ 1 h 268"/>
                  <a:gd name="T4" fmla="*/ 0 w 290"/>
                  <a:gd name="T5" fmla="*/ 263 h 268"/>
                  <a:gd name="T6" fmla="*/ 0 w 290"/>
                  <a:gd name="T7" fmla="*/ 266 h 268"/>
                  <a:gd name="T8" fmla="*/ 5 w 290"/>
                  <a:gd name="T9" fmla="*/ 268 h 268"/>
                  <a:gd name="T10" fmla="*/ 5 w 290"/>
                  <a:gd name="T11" fmla="*/ 266 h 268"/>
                  <a:gd name="T12" fmla="*/ 290 w 290"/>
                  <a:gd name="T13" fmla="*/ 5 h 268"/>
                  <a:gd name="T14" fmla="*/ 290 w 290"/>
                  <a:gd name="T15" fmla="*/ 1 h 268"/>
                  <a:gd name="T16" fmla="*/ 287 w 290"/>
                  <a:gd name="T17" fmla="*/ 1 h 268"/>
                  <a:gd name="T18" fmla="*/ 287 w 290"/>
                  <a:gd name="T19" fmla="*/ 0 h 268"/>
                  <a:gd name="T20" fmla="*/ 285 w 290"/>
                  <a:gd name="T21" fmla="*/ 0 h 268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290"/>
                  <a:gd name="T34" fmla="*/ 0 h 268"/>
                  <a:gd name="T35" fmla="*/ 290 w 290"/>
                  <a:gd name="T36" fmla="*/ 268 h 268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290" h="268">
                    <a:moveTo>
                      <a:pt x="285" y="0"/>
                    </a:moveTo>
                    <a:lnTo>
                      <a:pt x="285" y="1"/>
                    </a:lnTo>
                    <a:lnTo>
                      <a:pt x="0" y="263"/>
                    </a:lnTo>
                    <a:lnTo>
                      <a:pt x="0" y="266"/>
                    </a:lnTo>
                    <a:lnTo>
                      <a:pt x="5" y="268"/>
                    </a:lnTo>
                    <a:lnTo>
                      <a:pt x="5" y="266"/>
                    </a:lnTo>
                    <a:lnTo>
                      <a:pt x="290" y="5"/>
                    </a:lnTo>
                    <a:lnTo>
                      <a:pt x="290" y="1"/>
                    </a:lnTo>
                    <a:lnTo>
                      <a:pt x="287" y="1"/>
                    </a:lnTo>
                    <a:lnTo>
                      <a:pt x="287" y="0"/>
                    </a:lnTo>
                    <a:lnTo>
                      <a:pt x="285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592" name="Freeform 1592"/>
              <p:cNvSpPr>
                <a:spLocks/>
              </p:cNvSpPr>
              <p:nvPr/>
            </p:nvSpPr>
            <p:spPr bwMode="auto">
              <a:xfrm>
                <a:off x="3100" y="2951"/>
                <a:ext cx="292" cy="268"/>
              </a:xfrm>
              <a:custGeom>
                <a:avLst/>
                <a:gdLst>
                  <a:gd name="T0" fmla="*/ 287 w 292"/>
                  <a:gd name="T1" fmla="*/ 0 h 268"/>
                  <a:gd name="T2" fmla="*/ 287 w 292"/>
                  <a:gd name="T3" fmla="*/ 2 h 268"/>
                  <a:gd name="T4" fmla="*/ 0 w 292"/>
                  <a:gd name="T5" fmla="*/ 267 h 268"/>
                  <a:gd name="T6" fmla="*/ 3 w 292"/>
                  <a:gd name="T7" fmla="*/ 267 h 268"/>
                  <a:gd name="T8" fmla="*/ 3 w 292"/>
                  <a:gd name="T9" fmla="*/ 268 h 268"/>
                  <a:gd name="T10" fmla="*/ 6 w 292"/>
                  <a:gd name="T11" fmla="*/ 268 h 268"/>
                  <a:gd name="T12" fmla="*/ 6 w 292"/>
                  <a:gd name="T13" fmla="*/ 267 h 268"/>
                  <a:gd name="T14" fmla="*/ 292 w 292"/>
                  <a:gd name="T15" fmla="*/ 5 h 268"/>
                  <a:gd name="T16" fmla="*/ 288 w 292"/>
                  <a:gd name="T17" fmla="*/ 0 h 268"/>
                  <a:gd name="T18" fmla="*/ 287 w 292"/>
                  <a:gd name="T19" fmla="*/ 0 h 268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92"/>
                  <a:gd name="T31" fmla="*/ 0 h 268"/>
                  <a:gd name="T32" fmla="*/ 292 w 292"/>
                  <a:gd name="T33" fmla="*/ 268 h 268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92" h="268">
                    <a:moveTo>
                      <a:pt x="287" y="0"/>
                    </a:moveTo>
                    <a:lnTo>
                      <a:pt x="287" y="2"/>
                    </a:lnTo>
                    <a:lnTo>
                      <a:pt x="0" y="267"/>
                    </a:lnTo>
                    <a:lnTo>
                      <a:pt x="3" y="267"/>
                    </a:lnTo>
                    <a:lnTo>
                      <a:pt x="3" y="268"/>
                    </a:lnTo>
                    <a:lnTo>
                      <a:pt x="6" y="268"/>
                    </a:lnTo>
                    <a:lnTo>
                      <a:pt x="6" y="267"/>
                    </a:lnTo>
                    <a:lnTo>
                      <a:pt x="292" y="5"/>
                    </a:lnTo>
                    <a:lnTo>
                      <a:pt x="288" y="0"/>
                    </a:lnTo>
                    <a:lnTo>
                      <a:pt x="287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593" name="Freeform 1593"/>
              <p:cNvSpPr>
                <a:spLocks/>
              </p:cNvSpPr>
              <p:nvPr/>
            </p:nvSpPr>
            <p:spPr bwMode="auto">
              <a:xfrm>
                <a:off x="3132" y="2969"/>
                <a:ext cx="289" cy="268"/>
              </a:xfrm>
              <a:custGeom>
                <a:avLst/>
                <a:gdLst>
                  <a:gd name="T0" fmla="*/ 285 w 289"/>
                  <a:gd name="T1" fmla="*/ 0 h 268"/>
                  <a:gd name="T2" fmla="*/ 285 w 289"/>
                  <a:gd name="T3" fmla="*/ 1 h 268"/>
                  <a:gd name="T4" fmla="*/ 0 w 289"/>
                  <a:gd name="T5" fmla="*/ 263 h 268"/>
                  <a:gd name="T6" fmla="*/ 0 w 289"/>
                  <a:gd name="T7" fmla="*/ 266 h 268"/>
                  <a:gd name="T8" fmla="*/ 3 w 289"/>
                  <a:gd name="T9" fmla="*/ 266 h 268"/>
                  <a:gd name="T10" fmla="*/ 3 w 289"/>
                  <a:gd name="T11" fmla="*/ 268 h 268"/>
                  <a:gd name="T12" fmla="*/ 289 w 289"/>
                  <a:gd name="T13" fmla="*/ 6 h 268"/>
                  <a:gd name="T14" fmla="*/ 289 w 289"/>
                  <a:gd name="T15" fmla="*/ 0 h 268"/>
                  <a:gd name="T16" fmla="*/ 285 w 289"/>
                  <a:gd name="T17" fmla="*/ 0 h 26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89"/>
                  <a:gd name="T28" fmla="*/ 0 h 268"/>
                  <a:gd name="T29" fmla="*/ 289 w 289"/>
                  <a:gd name="T30" fmla="*/ 268 h 26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89" h="268">
                    <a:moveTo>
                      <a:pt x="285" y="0"/>
                    </a:moveTo>
                    <a:lnTo>
                      <a:pt x="285" y="1"/>
                    </a:lnTo>
                    <a:lnTo>
                      <a:pt x="0" y="263"/>
                    </a:lnTo>
                    <a:lnTo>
                      <a:pt x="0" y="266"/>
                    </a:lnTo>
                    <a:lnTo>
                      <a:pt x="3" y="266"/>
                    </a:lnTo>
                    <a:lnTo>
                      <a:pt x="3" y="268"/>
                    </a:lnTo>
                    <a:lnTo>
                      <a:pt x="289" y="6"/>
                    </a:lnTo>
                    <a:lnTo>
                      <a:pt x="289" y="0"/>
                    </a:lnTo>
                    <a:lnTo>
                      <a:pt x="285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594" name="Freeform 1594"/>
              <p:cNvSpPr>
                <a:spLocks/>
              </p:cNvSpPr>
              <p:nvPr/>
            </p:nvSpPr>
            <p:spPr bwMode="auto">
              <a:xfrm>
                <a:off x="3164" y="3014"/>
                <a:ext cx="257" cy="240"/>
              </a:xfrm>
              <a:custGeom>
                <a:avLst/>
                <a:gdLst>
                  <a:gd name="T0" fmla="*/ 255 w 257"/>
                  <a:gd name="T1" fmla="*/ 0 h 240"/>
                  <a:gd name="T2" fmla="*/ 255 w 257"/>
                  <a:gd name="T3" fmla="*/ 2 h 240"/>
                  <a:gd name="T4" fmla="*/ 0 w 257"/>
                  <a:gd name="T5" fmla="*/ 235 h 240"/>
                  <a:gd name="T6" fmla="*/ 0 w 257"/>
                  <a:gd name="T7" fmla="*/ 238 h 240"/>
                  <a:gd name="T8" fmla="*/ 4 w 257"/>
                  <a:gd name="T9" fmla="*/ 238 h 240"/>
                  <a:gd name="T10" fmla="*/ 4 w 257"/>
                  <a:gd name="T11" fmla="*/ 240 h 240"/>
                  <a:gd name="T12" fmla="*/ 257 w 257"/>
                  <a:gd name="T13" fmla="*/ 8 h 240"/>
                  <a:gd name="T14" fmla="*/ 257 w 257"/>
                  <a:gd name="T15" fmla="*/ 0 h 240"/>
                  <a:gd name="T16" fmla="*/ 255 w 257"/>
                  <a:gd name="T17" fmla="*/ 0 h 24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57"/>
                  <a:gd name="T28" fmla="*/ 0 h 240"/>
                  <a:gd name="T29" fmla="*/ 257 w 257"/>
                  <a:gd name="T30" fmla="*/ 240 h 24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57" h="240">
                    <a:moveTo>
                      <a:pt x="255" y="0"/>
                    </a:moveTo>
                    <a:lnTo>
                      <a:pt x="255" y="2"/>
                    </a:lnTo>
                    <a:lnTo>
                      <a:pt x="0" y="235"/>
                    </a:lnTo>
                    <a:lnTo>
                      <a:pt x="0" y="238"/>
                    </a:lnTo>
                    <a:lnTo>
                      <a:pt x="4" y="238"/>
                    </a:lnTo>
                    <a:lnTo>
                      <a:pt x="4" y="240"/>
                    </a:lnTo>
                    <a:lnTo>
                      <a:pt x="257" y="8"/>
                    </a:lnTo>
                    <a:lnTo>
                      <a:pt x="257" y="0"/>
                    </a:lnTo>
                    <a:lnTo>
                      <a:pt x="255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595" name="Freeform 1595"/>
              <p:cNvSpPr>
                <a:spLocks/>
              </p:cNvSpPr>
              <p:nvPr/>
            </p:nvSpPr>
            <p:spPr bwMode="auto">
              <a:xfrm>
                <a:off x="3197" y="3062"/>
                <a:ext cx="224" cy="209"/>
              </a:xfrm>
              <a:custGeom>
                <a:avLst/>
                <a:gdLst>
                  <a:gd name="T0" fmla="*/ 222 w 224"/>
                  <a:gd name="T1" fmla="*/ 0 h 209"/>
                  <a:gd name="T2" fmla="*/ 222 w 224"/>
                  <a:gd name="T3" fmla="*/ 1 h 209"/>
                  <a:gd name="T4" fmla="*/ 0 w 224"/>
                  <a:gd name="T5" fmla="*/ 205 h 209"/>
                  <a:gd name="T6" fmla="*/ 0 w 224"/>
                  <a:gd name="T7" fmla="*/ 208 h 209"/>
                  <a:gd name="T8" fmla="*/ 3 w 224"/>
                  <a:gd name="T9" fmla="*/ 208 h 209"/>
                  <a:gd name="T10" fmla="*/ 3 w 224"/>
                  <a:gd name="T11" fmla="*/ 209 h 209"/>
                  <a:gd name="T12" fmla="*/ 224 w 224"/>
                  <a:gd name="T13" fmla="*/ 8 h 209"/>
                  <a:gd name="T14" fmla="*/ 224 w 224"/>
                  <a:gd name="T15" fmla="*/ 0 h 209"/>
                  <a:gd name="T16" fmla="*/ 222 w 224"/>
                  <a:gd name="T17" fmla="*/ 0 h 20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24"/>
                  <a:gd name="T28" fmla="*/ 0 h 209"/>
                  <a:gd name="T29" fmla="*/ 224 w 224"/>
                  <a:gd name="T30" fmla="*/ 209 h 209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24" h="209">
                    <a:moveTo>
                      <a:pt x="222" y="0"/>
                    </a:moveTo>
                    <a:lnTo>
                      <a:pt x="222" y="1"/>
                    </a:lnTo>
                    <a:lnTo>
                      <a:pt x="0" y="205"/>
                    </a:lnTo>
                    <a:lnTo>
                      <a:pt x="0" y="208"/>
                    </a:lnTo>
                    <a:lnTo>
                      <a:pt x="3" y="208"/>
                    </a:lnTo>
                    <a:lnTo>
                      <a:pt x="3" y="209"/>
                    </a:lnTo>
                    <a:lnTo>
                      <a:pt x="224" y="8"/>
                    </a:lnTo>
                    <a:lnTo>
                      <a:pt x="224" y="0"/>
                    </a:lnTo>
                    <a:lnTo>
                      <a:pt x="222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596" name="Freeform 1596"/>
              <p:cNvSpPr>
                <a:spLocks/>
              </p:cNvSpPr>
              <p:nvPr/>
            </p:nvSpPr>
            <p:spPr bwMode="auto">
              <a:xfrm>
                <a:off x="3243" y="3109"/>
                <a:ext cx="178" cy="164"/>
              </a:xfrm>
              <a:custGeom>
                <a:avLst/>
                <a:gdLst>
                  <a:gd name="T0" fmla="*/ 176 w 178"/>
                  <a:gd name="T1" fmla="*/ 0 h 164"/>
                  <a:gd name="T2" fmla="*/ 176 w 178"/>
                  <a:gd name="T3" fmla="*/ 2 h 164"/>
                  <a:gd name="T4" fmla="*/ 0 w 178"/>
                  <a:gd name="T5" fmla="*/ 164 h 164"/>
                  <a:gd name="T6" fmla="*/ 3 w 178"/>
                  <a:gd name="T7" fmla="*/ 161 h 164"/>
                  <a:gd name="T8" fmla="*/ 10 w 178"/>
                  <a:gd name="T9" fmla="*/ 159 h 164"/>
                  <a:gd name="T10" fmla="*/ 10 w 178"/>
                  <a:gd name="T11" fmla="*/ 158 h 164"/>
                  <a:gd name="T12" fmla="*/ 14 w 178"/>
                  <a:gd name="T13" fmla="*/ 158 h 164"/>
                  <a:gd name="T14" fmla="*/ 14 w 178"/>
                  <a:gd name="T15" fmla="*/ 156 h 164"/>
                  <a:gd name="T16" fmla="*/ 24 w 178"/>
                  <a:gd name="T17" fmla="*/ 150 h 164"/>
                  <a:gd name="T18" fmla="*/ 24 w 178"/>
                  <a:gd name="T19" fmla="*/ 148 h 164"/>
                  <a:gd name="T20" fmla="*/ 178 w 178"/>
                  <a:gd name="T21" fmla="*/ 8 h 164"/>
                  <a:gd name="T22" fmla="*/ 178 w 178"/>
                  <a:gd name="T23" fmla="*/ 0 h 164"/>
                  <a:gd name="T24" fmla="*/ 176 w 178"/>
                  <a:gd name="T25" fmla="*/ 0 h 164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178"/>
                  <a:gd name="T40" fmla="*/ 0 h 164"/>
                  <a:gd name="T41" fmla="*/ 178 w 178"/>
                  <a:gd name="T42" fmla="*/ 164 h 164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178" h="164">
                    <a:moveTo>
                      <a:pt x="176" y="0"/>
                    </a:moveTo>
                    <a:lnTo>
                      <a:pt x="176" y="2"/>
                    </a:lnTo>
                    <a:lnTo>
                      <a:pt x="0" y="164"/>
                    </a:lnTo>
                    <a:lnTo>
                      <a:pt x="3" y="161"/>
                    </a:lnTo>
                    <a:lnTo>
                      <a:pt x="10" y="159"/>
                    </a:lnTo>
                    <a:lnTo>
                      <a:pt x="10" y="158"/>
                    </a:lnTo>
                    <a:lnTo>
                      <a:pt x="14" y="158"/>
                    </a:lnTo>
                    <a:lnTo>
                      <a:pt x="14" y="156"/>
                    </a:lnTo>
                    <a:lnTo>
                      <a:pt x="24" y="150"/>
                    </a:lnTo>
                    <a:lnTo>
                      <a:pt x="24" y="148"/>
                    </a:lnTo>
                    <a:lnTo>
                      <a:pt x="178" y="8"/>
                    </a:lnTo>
                    <a:lnTo>
                      <a:pt x="178" y="0"/>
                    </a:lnTo>
                    <a:lnTo>
                      <a:pt x="176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597" name="Freeform 1597"/>
              <p:cNvSpPr>
                <a:spLocks/>
              </p:cNvSpPr>
              <p:nvPr/>
            </p:nvSpPr>
            <p:spPr bwMode="auto">
              <a:xfrm>
                <a:off x="3361" y="3155"/>
                <a:ext cx="60" cy="55"/>
              </a:xfrm>
              <a:custGeom>
                <a:avLst/>
                <a:gdLst>
                  <a:gd name="T0" fmla="*/ 58 w 60"/>
                  <a:gd name="T1" fmla="*/ 0 h 55"/>
                  <a:gd name="T2" fmla="*/ 58 w 60"/>
                  <a:gd name="T3" fmla="*/ 1 h 55"/>
                  <a:gd name="T4" fmla="*/ 0 w 60"/>
                  <a:gd name="T5" fmla="*/ 55 h 55"/>
                  <a:gd name="T6" fmla="*/ 7 w 60"/>
                  <a:gd name="T7" fmla="*/ 52 h 55"/>
                  <a:gd name="T8" fmla="*/ 7 w 60"/>
                  <a:gd name="T9" fmla="*/ 50 h 55"/>
                  <a:gd name="T10" fmla="*/ 14 w 60"/>
                  <a:gd name="T11" fmla="*/ 49 h 55"/>
                  <a:gd name="T12" fmla="*/ 14 w 60"/>
                  <a:gd name="T13" fmla="*/ 47 h 55"/>
                  <a:gd name="T14" fmla="*/ 17 w 60"/>
                  <a:gd name="T15" fmla="*/ 47 h 55"/>
                  <a:gd name="T16" fmla="*/ 17 w 60"/>
                  <a:gd name="T17" fmla="*/ 45 h 55"/>
                  <a:gd name="T18" fmla="*/ 60 w 60"/>
                  <a:gd name="T19" fmla="*/ 8 h 55"/>
                  <a:gd name="T20" fmla="*/ 60 w 60"/>
                  <a:gd name="T21" fmla="*/ 0 h 55"/>
                  <a:gd name="T22" fmla="*/ 58 w 60"/>
                  <a:gd name="T23" fmla="*/ 0 h 55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60"/>
                  <a:gd name="T37" fmla="*/ 0 h 55"/>
                  <a:gd name="T38" fmla="*/ 60 w 60"/>
                  <a:gd name="T39" fmla="*/ 55 h 55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60" h="55">
                    <a:moveTo>
                      <a:pt x="58" y="0"/>
                    </a:moveTo>
                    <a:lnTo>
                      <a:pt x="58" y="1"/>
                    </a:lnTo>
                    <a:lnTo>
                      <a:pt x="0" y="55"/>
                    </a:lnTo>
                    <a:lnTo>
                      <a:pt x="7" y="52"/>
                    </a:lnTo>
                    <a:lnTo>
                      <a:pt x="7" y="50"/>
                    </a:lnTo>
                    <a:lnTo>
                      <a:pt x="14" y="49"/>
                    </a:lnTo>
                    <a:lnTo>
                      <a:pt x="14" y="47"/>
                    </a:lnTo>
                    <a:lnTo>
                      <a:pt x="17" y="47"/>
                    </a:lnTo>
                    <a:lnTo>
                      <a:pt x="17" y="45"/>
                    </a:lnTo>
                    <a:lnTo>
                      <a:pt x="60" y="8"/>
                    </a:lnTo>
                    <a:lnTo>
                      <a:pt x="60" y="0"/>
                    </a:lnTo>
                    <a:lnTo>
                      <a:pt x="58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598" name="Freeform 1598"/>
              <p:cNvSpPr>
                <a:spLocks/>
              </p:cNvSpPr>
              <p:nvPr/>
            </p:nvSpPr>
            <p:spPr bwMode="auto">
              <a:xfrm>
                <a:off x="3320" y="2915"/>
                <a:ext cx="101" cy="93"/>
              </a:xfrm>
              <a:custGeom>
                <a:avLst/>
                <a:gdLst>
                  <a:gd name="T0" fmla="*/ 0 w 101"/>
                  <a:gd name="T1" fmla="*/ 0 h 93"/>
                  <a:gd name="T2" fmla="*/ 101 w 101"/>
                  <a:gd name="T3" fmla="*/ 93 h 93"/>
                  <a:gd name="T4" fmla="*/ 101 w 101"/>
                  <a:gd name="T5" fmla="*/ 85 h 93"/>
                  <a:gd name="T6" fmla="*/ 99 w 101"/>
                  <a:gd name="T7" fmla="*/ 85 h 93"/>
                  <a:gd name="T8" fmla="*/ 19 w 101"/>
                  <a:gd name="T9" fmla="*/ 9 h 93"/>
                  <a:gd name="T10" fmla="*/ 15 w 101"/>
                  <a:gd name="T11" fmla="*/ 9 h 93"/>
                  <a:gd name="T12" fmla="*/ 15 w 101"/>
                  <a:gd name="T13" fmla="*/ 8 h 93"/>
                  <a:gd name="T14" fmla="*/ 12 w 101"/>
                  <a:gd name="T15" fmla="*/ 8 h 93"/>
                  <a:gd name="T16" fmla="*/ 10 w 101"/>
                  <a:gd name="T17" fmla="*/ 5 h 93"/>
                  <a:gd name="T18" fmla="*/ 7 w 101"/>
                  <a:gd name="T19" fmla="*/ 5 h 93"/>
                  <a:gd name="T20" fmla="*/ 7 w 101"/>
                  <a:gd name="T21" fmla="*/ 3 h 93"/>
                  <a:gd name="T22" fmla="*/ 3 w 101"/>
                  <a:gd name="T23" fmla="*/ 3 h 93"/>
                  <a:gd name="T24" fmla="*/ 2 w 101"/>
                  <a:gd name="T25" fmla="*/ 0 h 93"/>
                  <a:gd name="T26" fmla="*/ 0 w 101"/>
                  <a:gd name="T27" fmla="*/ 0 h 93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101"/>
                  <a:gd name="T43" fmla="*/ 0 h 93"/>
                  <a:gd name="T44" fmla="*/ 101 w 101"/>
                  <a:gd name="T45" fmla="*/ 93 h 93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101" h="93">
                    <a:moveTo>
                      <a:pt x="0" y="0"/>
                    </a:moveTo>
                    <a:lnTo>
                      <a:pt x="101" y="93"/>
                    </a:lnTo>
                    <a:lnTo>
                      <a:pt x="101" y="85"/>
                    </a:lnTo>
                    <a:lnTo>
                      <a:pt x="99" y="85"/>
                    </a:lnTo>
                    <a:lnTo>
                      <a:pt x="19" y="9"/>
                    </a:lnTo>
                    <a:lnTo>
                      <a:pt x="15" y="9"/>
                    </a:lnTo>
                    <a:lnTo>
                      <a:pt x="15" y="8"/>
                    </a:lnTo>
                    <a:lnTo>
                      <a:pt x="12" y="8"/>
                    </a:lnTo>
                    <a:lnTo>
                      <a:pt x="10" y="5"/>
                    </a:lnTo>
                    <a:lnTo>
                      <a:pt x="7" y="5"/>
                    </a:lnTo>
                    <a:lnTo>
                      <a:pt x="7" y="3"/>
                    </a:lnTo>
                    <a:lnTo>
                      <a:pt x="3" y="3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599" name="Freeform 1599"/>
              <p:cNvSpPr>
                <a:spLocks/>
              </p:cNvSpPr>
              <p:nvPr/>
            </p:nvSpPr>
            <p:spPr bwMode="auto">
              <a:xfrm>
                <a:off x="3216" y="2864"/>
                <a:ext cx="205" cy="191"/>
              </a:xfrm>
              <a:custGeom>
                <a:avLst/>
                <a:gdLst>
                  <a:gd name="T0" fmla="*/ 3 w 205"/>
                  <a:gd name="T1" fmla="*/ 0 h 191"/>
                  <a:gd name="T2" fmla="*/ 3 w 205"/>
                  <a:gd name="T3" fmla="*/ 2 h 191"/>
                  <a:gd name="T4" fmla="*/ 0 w 205"/>
                  <a:gd name="T5" fmla="*/ 2 h 191"/>
                  <a:gd name="T6" fmla="*/ 205 w 205"/>
                  <a:gd name="T7" fmla="*/ 191 h 191"/>
                  <a:gd name="T8" fmla="*/ 205 w 205"/>
                  <a:gd name="T9" fmla="*/ 183 h 191"/>
                  <a:gd name="T10" fmla="*/ 203 w 205"/>
                  <a:gd name="T11" fmla="*/ 183 h 191"/>
                  <a:gd name="T12" fmla="*/ 7 w 205"/>
                  <a:gd name="T13" fmla="*/ 0 h 191"/>
                  <a:gd name="T14" fmla="*/ 3 w 205"/>
                  <a:gd name="T15" fmla="*/ 0 h 191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05"/>
                  <a:gd name="T25" fmla="*/ 0 h 191"/>
                  <a:gd name="T26" fmla="*/ 205 w 205"/>
                  <a:gd name="T27" fmla="*/ 191 h 191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05" h="191">
                    <a:moveTo>
                      <a:pt x="3" y="0"/>
                    </a:moveTo>
                    <a:lnTo>
                      <a:pt x="3" y="2"/>
                    </a:lnTo>
                    <a:lnTo>
                      <a:pt x="0" y="2"/>
                    </a:lnTo>
                    <a:lnTo>
                      <a:pt x="205" y="191"/>
                    </a:lnTo>
                    <a:lnTo>
                      <a:pt x="205" y="183"/>
                    </a:lnTo>
                    <a:lnTo>
                      <a:pt x="203" y="183"/>
                    </a:lnTo>
                    <a:lnTo>
                      <a:pt x="7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600" name="Freeform 1600"/>
              <p:cNvSpPr>
                <a:spLocks/>
              </p:cNvSpPr>
              <p:nvPr/>
            </p:nvSpPr>
            <p:spPr bwMode="auto">
              <a:xfrm>
                <a:off x="3185" y="2882"/>
                <a:ext cx="236" cy="221"/>
              </a:xfrm>
              <a:custGeom>
                <a:avLst/>
                <a:gdLst>
                  <a:gd name="T0" fmla="*/ 3 w 236"/>
                  <a:gd name="T1" fmla="*/ 0 h 221"/>
                  <a:gd name="T2" fmla="*/ 3 w 236"/>
                  <a:gd name="T3" fmla="*/ 1 h 221"/>
                  <a:gd name="T4" fmla="*/ 0 w 236"/>
                  <a:gd name="T5" fmla="*/ 1 h 221"/>
                  <a:gd name="T6" fmla="*/ 0 w 236"/>
                  <a:gd name="T7" fmla="*/ 5 h 221"/>
                  <a:gd name="T8" fmla="*/ 2 w 236"/>
                  <a:gd name="T9" fmla="*/ 5 h 221"/>
                  <a:gd name="T10" fmla="*/ 236 w 236"/>
                  <a:gd name="T11" fmla="*/ 221 h 221"/>
                  <a:gd name="T12" fmla="*/ 236 w 236"/>
                  <a:gd name="T13" fmla="*/ 213 h 221"/>
                  <a:gd name="T14" fmla="*/ 234 w 236"/>
                  <a:gd name="T15" fmla="*/ 213 h 221"/>
                  <a:gd name="T16" fmla="*/ 5 w 236"/>
                  <a:gd name="T17" fmla="*/ 0 h 221"/>
                  <a:gd name="T18" fmla="*/ 3 w 236"/>
                  <a:gd name="T19" fmla="*/ 0 h 221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36"/>
                  <a:gd name="T31" fmla="*/ 0 h 221"/>
                  <a:gd name="T32" fmla="*/ 236 w 236"/>
                  <a:gd name="T33" fmla="*/ 221 h 221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36" h="221">
                    <a:moveTo>
                      <a:pt x="3" y="0"/>
                    </a:moveTo>
                    <a:lnTo>
                      <a:pt x="3" y="1"/>
                    </a:lnTo>
                    <a:lnTo>
                      <a:pt x="0" y="1"/>
                    </a:lnTo>
                    <a:lnTo>
                      <a:pt x="0" y="5"/>
                    </a:lnTo>
                    <a:lnTo>
                      <a:pt x="2" y="5"/>
                    </a:lnTo>
                    <a:lnTo>
                      <a:pt x="236" y="221"/>
                    </a:lnTo>
                    <a:lnTo>
                      <a:pt x="236" y="213"/>
                    </a:lnTo>
                    <a:lnTo>
                      <a:pt x="234" y="213"/>
                    </a:lnTo>
                    <a:lnTo>
                      <a:pt x="5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601" name="Freeform 1601"/>
              <p:cNvSpPr>
                <a:spLocks/>
              </p:cNvSpPr>
              <p:nvPr/>
            </p:nvSpPr>
            <p:spPr bwMode="auto">
              <a:xfrm>
                <a:off x="3152" y="2899"/>
                <a:ext cx="269" cy="251"/>
              </a:xfrm>
              <a:custGeom>
                <a:avLst/>
                <a:gdLst>
                  <a:gd name="T0" fmla="*/ 4 w 269"/>
                  <a:gd name="T1" fmla="*/ 0 h 251"/>
                  <a:gd name="T2" fmla="*/ 4 w 269"/>
                  <a:gd name="T3" fmla="*/ 2 h 251"/>
                  <a:gd name="T4" fmla="*/ 0 w 269"/>
                  <a:gd name="T5" fmla="*/ 2 h 251"/>
                  <a:gd name="T6" fmla="*/ 0 w 269"/>
                  <a:gd name="T7" fmla="*/ 5 h 251"/>
                  <a:gd name="T8" fmla="*/ 2 w 269"/>
                  <a:gd name="T9" fmla="*/ 5 h 251"/>
                  <a:gd name="T10" fmla="*/ 269 w 269"/>
                  <a:gd name="T11" fmla="*/ 251 h 251"/>
                  <a:gd name="T12" fmla="*/ 269 w 269"/>
                  <a:gd name="T13" fmla="*/ 243 h 251"/>
                  <a:gd name="T14" fmla="*/ 267 w 269"/>
                  <a:gd name="T15" fmla="*/ 243 h 251"/>
                  <a:gd name="T16" fmla="*/ 6 w 269"/>
                  <a:gd name="T17" fmla="*/ 0 h 251"/>
                  <a:gd name="T18" fmla="*/ 4 w 269"/>
                  <a:gd name="T19" fmla="*/ 0 h 251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69"/>
                  <a:gd name="T31" fmla="*/ 0 h 251"/>
                  <a:gd name="T32" fmla="*/ 269 w 269"/>
                  <a:gd name="T33" fmla="*/ 251 h 251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69" h="251">
                    <a:moveTo>
                      <a:pt x="4" y="0"/>
                    </a:moveTo>
                    <a:lnTo>
                      <a:pt x="4" y="2"/>
                    </a:lnTo>
                    <a:lnTo>
                      <a:pt x="0" y="2"/>
                    </a:lnTo>
                    <a:lnTo>
                      <a:pt x="0" y="5"/>
                    </a:lnTo>
                    <a:lnTo>
                      <a:pt x="2" y="5"/>
                    </a:lnTo>
                    <a:lnTo>
                      <a:pt x="269" y="251"/>
                    </a:lnTo>
                    <a:lnTo>
                      <a:pt x="269" y="243"/>
                    </a:lnTo>
                    <a:lnTo>
                      <a:pt x="267" y="243"/>
                    </a:lnTo>
                    <a:lnTo>
                      <a:pt x="6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602" name="Freeform 1602"/>
              <p:cNvSpPr>
                <a:spLocks/>
              </p:cNvSpPr>
              <p:nvPr/>
            </p:nvSpPr>
            <p:spPr bwMode="auto">
              <a:xfrm>
                <a:off x="3120" y="2916"/>
                <a:ext cx="292" cy="269"/>
              </a:xfrm>
              <a:custGeom>
                <a:avLst/>
                <a:gdLst>
                  <a:gd name="T0" fmla="*/ 3 w 292"/>
                  <a:gd name="T1" fmla="*/ 0 h 269"/>
                  <a:gd name="T2" fmla="*/ 3 w 292"/>
                  <a:gd name="T3" fmla="*/ 2 h 269"/>
                  <a:gd name="T4" fmla="*/ 0 w 292"/>
                  <a:gd name="T5" fmla="*/ 4 h 269"/>
                  <a:gd name="T6" fmla="*/ 285 w 292"/>
                  <a:gd name="T7" fmla="*/ 269 h 269"/>
                  <a:gd name="T8" fmla="*/ 291 w 292"/>
                  <a:gd name="T9" fmla="*/ 269 h 269"/>
                  <a:gd name="T10" fmla="*/ 291 w 292"/>
                  <a:gd name="T11" fmla="*/ 267 h 269"/>
                  <a:gd name="T12" fmla="*/ 292 w 292"/>
                  <a:gd name="T13" fmla="*/ 267 h 269"/>
                  <a:gd name="T14" fmla="*/ 5 w 292"/>
                  <a:gd name="T15" fmla="*/ 0 h 269"/>
                  <a:gd name="T16" fmla="*/ 3 w 292"/>
                  <a:gd name="T17" fmla="*/ 0 h 26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2"/>
                  <a:gd name="T28" fmla="*/ 0 h 269"/>
                  <a:gd name="T29" fmla="*/ 292 w 292"/>
                  <a:gd name="T30" fmla="*/ 269 h 269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2" h="269">
                    <a:moveTo>
                      <a:pt x="3" y="0"/>
                    </a:moveTo>
                    <a:lnTo>
                      <a:pt x="3" y="2"/>
                    </a:lnTo>
                    <a:lnTo>
                      <a:pt x="0" y="4"/>
                    </a:lnTo>
                    <a:lnTo>
                      <a:pt x="285" y="269"/>
                    </a:lnTo>
                    <a:lnTo>
                      <a:pt x="291" y="269"/>
                    </a:lnTo>
                    <a:lnTo>
                      <a:pt x="291" y="267"/>
                    </a:lnTo>
                    <a:lnTo>
                      <a:pt x="292" y="267"/>
                    </a:lnTo>
                    <a:lnTo>
                      <a:pt x="5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603" name="Freeform 1603"/>
              <p:cNvSpPr>
                <a:spLocks/>
              </p:cNvSpPr>
              <p:nvPr/>
            </p:nvSpPr>
            <p:spPr bwMode="auto">
              <a:xfrm>
                <a:off x="3089" y="2934"/>
                <a:ext cx="291" cy="268"/>
              </a:xfrm>
              <a:custGeom>
                <a:avLst/>
                <a:gdLst>
                  <a:gd name="T0" fmla="*/ 4 w 291"/>
                  <a:gd name="T1" fmla="*/ 0 h 268"/>
                  <a:gd name="T2" fmla="*/ 4 w 291"/>
                  <a:gd name="T3" fmla="*/ 1 h 268"/>
                  <a:gd name="T4" fmla="*/ 0 w 291"/>
                  <a:gd name="T5" fmla="*/ 1 h 268"/>
                  <a:gd name="T6" fmla="*/ 0 w 291"/>
                  <a:gd name="T7" fmla="*/ 5 h 268"/>
                  <a:gd name="T8" fmla="*/ 2 w 291"/>
                  <a:gd name="T9" fmla="*/ 5 h 268"/>
                  <a:gd name="T10" fmla="*/ 286 w 291"/>
                  <a:gd name="T11" fmla="*/ 268 h 268"/>
                  <a:gd name="T12" fmla="*/ 289 w 291"/>
                  <a:gd name="T13" fmla="*/ 268 h 268"/>
                  <a:gd name="T14" fmla="*/ 291 w 291"/>
                  <a:gd name="T15" fmla="*/ 263 h 268"/>
                  <a:gd name="T16" fmla="*/ 289 w 291"/>
                  <a:gd name="T17" fmla="*/ 263 h 268"/>
                  <a:gd name="T18" fmla="*/ 5 w 291"/>
                  <a:gd name="T19" fmla="*/ 0 h 268"/>
                  <a:gd name="T20" fmla="*/ 4 w 291"/>
                  <a:gd name="T21" fmla="*/ 0 h 268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291"/>
                  <a:gd name="T34" fmla="*/ 0 h 268"/>
                  <a:gd name="T35" fmla="*/ 291 w 291"/>
                  <a:gd name="T36" fmla="*/ 268 h 268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291" h="268">
                    <a:moveTo>
                      <a:pt x="4" y="0"/>
                    </a:moveTo>
                    <a:lnTo>
                      <a:pt x="4" y="1"/>
                    </a:lnTo>
                    <a:lnTo>
                      <a:pt x="0" y="1"/>
                    </a:lnTo>
                    <a:lnTo>
                      <a:pt x="0" y="5"/>
                    </a:lnTo>
                    <a:lnTo>
                      <a:pt x="2" y="5"/>
                    </a:lnTo>
                    <a:lnTo>
                      <a:pt x="286" y="268"/>
                    </a:lnTo>
                    <a:lnTo>
                      <a:pt x="289" y="268"/>
                    </a:lnTo>
                    <a:lnTo>
                      <a:pt x="291" y="263"/>
                    </a:lnTo>
                    <a:lnTo>
                      <a:pt x="289" y="263"/>
                    </a:lnTo>
                    <a:lnTo>
                      <a:pt x="5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604" name="Freeform 1604"/>
              <p:cNvSpPr>
                <a:spLocks/>
              </p:cNvSpPr>
              <p:nvPr/>
            </p:nvSpPr>
            <p:spPr bwMode="auto">
              <a:xfrm>
                <a:off x="3057" y="2951"/>
                <a:ext cx="290" cy="268"/>
              </a:xfrm>
              <a:custGeom>
                <a:avLst/>
                <a:gdLst>
                  <a:gd name="T0" fmla="*/ 3 w 290"/>
                  <a:gd name="T1" fmla="*/ 0 h 268"/>
                  <a:gd name="T2" fmla="*/ 3 w 290"/>
                  <a:gd name="T3" fmla="*/ 2 h 268"/>
                  <a:gd name="T4" fmla="*/ 0 w 290"/>
                  <a:gd name="T5" fmla="*/ 2 h 268"/>
                  <a:gd name="T6" fmla="*/ 0 w 290"/>
                  <a:gd name="T7" fmla="*/ 5 h 268"/>
                  <a:gd name="T8" fmla="*/ 2 w 290"/>
                  <a:gd name="T9" fmla="*/ 5 h 268"/>
                  <a:gd name="T10" fmla="*/ 285 w 290"/>
                  <a:gd name="T11" fmla="*/ 268 h 268"/>
                  <a:gd name="T12" fmla="*/ 290 w 290"/>
                  <a:gd name="T13" fmla="*/ 267 h 268"/>
                  <a:gd name="T14" fmla="*/ 290 w 290"/>
                  <a:gd name="T15" fmla="*/ 264 h 268"/>
                  <a:gd name="T16" fmla="*/ 289 w 290"/>
                  <a:gd name="T17" fmla="*/ 264 h 268"/>
                  <a:gd name="T18" fmla="*/ 5 w 290"/>
                  <a:gd name="T19" fmla="*/ 0 h 268"/>
                  <a:gd name="T20" fmla="*/ 3 w 290"/>
                  <a:gd name="T21" fmla="*/ 0 h 268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290"/>
                  <a:gd name="T34" fmla="*/ 0 h 268"/>
                  <a:gd name="T35" fmla="*/ 290 w 290"/>
                  <a:gd name="T36" fmla="*/ 268 h 268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290" h="268">
                    <a:moveTo>
                      <a:pt x="3" y="0"/>
                    </a:moveTo>
                    <a:lnTo>
                      <a:pt x="3" y="2"/>
                    </a:lnTo>
                    <a:lnTo>
                      <a:pt x="0" y="2"/>
                    </a:lnTo>
                    <a:lnTo>
                      <a:pt x="0" y="5"/>
                    </a:lnTo>
                    <a:lnTo>
                      <a:pt x="2" y="5"/>
                    </a:lnTo>
                    <a:lnTo>
                      <a:pt x="285" y="268"/>
                    </a:lnTo>
                    <a:lnTo>
                      <a:pt x="290" y="267"/>
                    </a:lnTo>
                    <a:lnTo>
                      <a:pt x="290" y="264"/>
                    </a:lnTo>
                    <a:lnTo>
                      <a:pt x="289" y="264"/>
                    </a:lnTo>
                    <a:lnTo>
                      <a:pt x="5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605" name="Freeform 1605"/>
              <p:cNvSpPr>
                <a:spLocks/>
              </p:cNvSpPr>
              <p:nvPr/>
            </p:nvSpPr>
            <p:spPr bwMode="auto">
              <a:xfrm>
                <a:off x="3028" y="2969"/>
                <a:ext cx="289" cy="266"/>
              </a:xfrm>
              <a:custGeom>
                <a:avLst/>
                <a:gdLst>
                  <a:gd name="T0" fmla="*/ 0 w 289"/>
                  <a:gd name="T1" fmla="*/ 0 h 266"/>
                  <a:gd name="T2" fmla="*/ 0 w 289"/>
                  <a:gd name="T3" fmla="*/ 6 h 266"/>
                  <a:gd name="T4" fmla="*/ 1 w 289"/>
                  <a:gd name="T5" fmla="*/ 6 h 266"/>
                  <a:gd name="T6" fmla="*/ 282 w 289"/>
                  <a:gd name="T7" fmla="*/ 266 h 266"/>
                  <a:gd name="T8" fmla="*/ 287 w 289"/>
                  <a:gd name="T9" fmla="*/ 266 h 266"/>
                  <a:gd name="T10" fmla="*/ 287 w 289"/>
                  <a:gd name="T11" fmla="*/ 265 h 266"/>
                  <a:gd name="T12" fmla="*/ 289 w 289"/>
                  <a:gd name="T13" fmla="*/ 265 h 266"/>
                  <a:gd name="T14" fmla="*/ 3 w 289"/>
                  <a:gd name="T15" fmla="*/ 0 h 266"/>
                  <a:gd name="T16" fmla="*/ 0 w 289"/>
                  <a:gd name="T17" fmla="*/ 0 h 26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89"/>
                  <a:gd name="T28" fmla="*/ 0 h 266"/>
                  <a:gd name="T29" fmla="*/ 289 w 289"/>
                  <a:gd name="T30" fmla="*/ 266 h 26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89" h="266">
                    <a:moveTo>
                      <a:pt x="0" y="0"/>
                    </a:moveTo>
                    <a:lnTo>
                      <a:pt x="0" y="6"/>
                    </a:lnTo>
                    <a:lnTo>
                      <a:pt x="1" y="6"/>
                    </a:lnTo>
                    <a:lnTo>
                      <a:pt x="282" y="266"/>
                    </a:lnTo>
                    <a:lnTo>
                      <a:pt x="287" y="266"/>
                    </a:lnTo>
                    <a:lnTo>
                      <a:pt x="287" y="265"/>
                    </a:lnTo>
                    <a:lnTo>
                      <a:pt x="289" y="265"/>
                    </a:lnTo>
                    <a:lnTo>
                      <a:pt x="3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606" name="Freeform 1606"/>
              <p:cNvSpPr>
                <a:spLocks/>
              </p:cNvSpPr>
              <p:nvPr/>
            </p:nvSpPr>
            <p:spPr bwMode="auto">
              <a:xfrm>
                <a:off x="3028" y="3014"/>
                <a:ext cx="256" cy="238"/>
              </a:xfrm>
              <a:custGeom>
                <a:avLst/>
                <a:gdLst>
                  <a:gd name="T0" fmla="*/ 0 w 256"/>
                  <a:gd name="T1" fmla="*/ 0 h 238"/>
                  <a:gd name="T2" fmla="*/ 0 w 256"/>
                  <a:gd name="T3" fmla="*/ 8 h 238"/>
                  <a:gd name="T4" fmla="*/ 1 w 256"/>
                  <a:gd name="T5" fmla="*/ 8 h 238"/>
                  <a:gd name="T6" fmla="*/ 249 w 256"/>
                  <a:gd name="T7" fmla="*/ 238 h 238"/>
                  <a:gd name="T8" fmla="*/ 254 w 256"/>
                  <a:gd name="T9" fmla="*/ 238 h 238"/>
                  <a:gd name="T10" fmla="*/ 254 w 256"/>
                  <a:gd name="T11" fmla="*/ 237 h 238"/>
                  <a:gd name="T12" fmla="*/ 256 w 256"/>
                  <a:gd name="T13" fmla="*/ 237 h 238"/>
                  <a:gd name="T14" fmla="*/ 1 w 256"/>
                  <a:gd name="T15" fmla="*/ 0 h 238"/>
                  <a:gd name="T16" fmla="*/ 0 w 256"/>
                  <a:gd name="T17" fmla="*/ 0 h 23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56"/>
                  <a:gd name="T28" fmla="*/ 0 h 238"/>
                  <a:gd name="T29" fmla="*/ 256 w 256"/>
                  <a:gd name="T30" fmla="*/ 238 h 23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56" h="238">
                    <a:moveTo>
                      <a:pt x="0" y="0"/>
                    </a:moveTo>
                    <a:lnTo>
                      <a:pt x="0" y="8"/>
                    </a:lnTo>
                    <a:lnTo>
                      <a:pt x="1" y="8"/>
                    </a:lnTo>
                    <a:lnTo>
                      <a:pt x="249" y="238"/>
                    </a:lnTo>
                    <a:lnTo>
                      <a:pt x="254" y="238"/>
                    </a:lnTo>
                    <a:lnTo>
                      <a:pt x="254" y="237"/>
                    </a:lnTo>
                    <a:lnTo>
                      <a:pt x="256" y="237"/>
                    </a:ln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607" name="Freeform 1607"/>
              <p:cNvSpPr>
                <a:spLocks/>
              </p:cNvSpPr>
              <p:nvPr/>
            </p:nvSpPr>
            <p:spPr bwMode="auto">
              <a:xfrm>
                <a:off x="3028" y="3062"/>
                <a:ext cx="224" cy="208"/>
              </a:xfrm>
              <a:custGeom>
                <a:avLst/>
                <a:gdLst>
                  <a:gd name="T0" fmla="*/ 0 w 224"/>
                  <a:gd name="T1" fmla="*/ 0 h 208"/>
                  <a:gd name="T2" fmla="*/ 0 w 224"/>
                  <a:gd name="T3" fmla="*/ 8 h 208"/>
                  <a:gd name="T4" fmla="*/ 1 w 224"/>
                  <a:gd name="T5" fmla="*/ 8 h 208"/>
                  <a:gd name="T6" fmla="*/ 217 w 224"/>
                  <a:gd name="T7" fmla="*/ 208 h 208"/>
                  <a:gd name="T8" fmla="*/ 222 w 224"/>
                  <a:gd name="T9" fmla="*/ 208 h 208"/>
                  <a:gd name="T10" fmla="*/ 222 w 224"/>
                  <a:gd name="T11" fmla="*/ 206 h 208"/>
                  <a:gd name="T12" fmla="*/ 224 w 224"/>
                  <a:gd name="T13" fmla="*/ 206 h 208"/>
                  <a:gd name="T14" fmla="*/ 1 w 224"/>
                  <a:gd name="T15" fmla="*/ 0 h 208"/>
                  <a:gd name="T16" fmla="*/ 0 w 224"/>
                  <a:gd name="T17" fmla="*/ 0 h 20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24"/>
                  <a:gd name="T28" fmla="*/ 0 h 208"/>
                  <a:gd name="T29" fmla="*/ 224 w 224"/>
                  <a:gd name="T30" fmla="*/ 208 h 20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24" h="208">
                    <a:moveTo>
                      <a:pt x="0" y="0"/>
                    </a:moveTo>
                    <a:lnTo>
                      <a:pt x="0" y="8"/>
                    </a:lnTo>
                    <a:lnTo>
                      <a:pt x="1" y="8"/>
                    </a:lnTo>
                    <a:lnTo>
                      <a:pt x="217" y="208"/>
                    </a:lnTo>
                    <a:lnTo>
                      <a:pt x="222" y="208"/>
                    </a:lnTo>
                    <a:lnTo>
                      <a:pt x="222" y="206"/>
                    </a:lnTo>
                    <a:lnTo>
                      <a:pt x="224" y="206"/>
                    </a:ln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608" name="Freeform 1608"/>
              <p:cNvSpPr>
                <a:spLocks/>
              </p:cNvSpPr>
              <p:nvPr/>
            </p:nvSpPr>
            <p:spPr bwMode="auto">
              <a:xfrm>
                <a:off x="3028" y="3109"/>
                <a:ext cx="179" cy="166"/>
              </a:xfrm>
              <a:custGeom>
                <a:avLst/>
                <a:gdLst>
                  <a:gd name="T0" fmla="*/ 0 w 179"/>
                  <a:gd name="T1" fmla="*/ 0 h 166"/>
                  <a:gd name="T2" fmla="*/ 0 w 179"/>
                  <a:gd name="T3" fmla="*/ 8 h 166"/>
                  <a:gd name="T4" fmla="*/ 1 w 179"/>
                  <a:gd name="T5" fmla="*/ 8 h 166"/>
                  <a:gd name="T6" fmla="*/ 160 w 179"/>
                  <a:gd name="T7" fmla="*/ 156 h 166"/>
                  <a:gd name="T8" fmla="*/ 164 w 179"/>
                  <a:gd name="T9" fmla="*/ 156 h 166"/>
                  <a:gd name="T10" fmla="*/ 165 w 179"/>
                  <a:gd name="T11" fmla="*/ 159 h 166"/>
                  <a:gd name="T12" fmla="*/ 169 w 179"/>
                  <a:gd name="T13" fmla="*/ 159 h 166"/>
                  <a:gd name="T14" fmla="*/ 169 w 179"/>
                  <a:gd name="T15" fmla="*/ 161 h 166"/>
                  <a:gd name="T16" fmla="*/ 172 w 179"/>
                  <a:gd name="T17" fmla="*/ 161 h 166"/>
                  <a:gd name="T18" fmla="*/ 174 w 179"/>
                  <a:gd name="T19" fmla="*/ 164 h 166"/>
                  <a:gd name="T20" fmla="*/ 177 w 179"/>
                  <a:gd name="T21" fmla="*/ 164 h 166"/>
                  <a:gd name="T22" fmla="*/ 177 w 179"/>
                  <a:gd name="T23" fmla="*/ 166 h 166"/>
                  <a:gd name="T24" fmla="*/ 179 w 179"/>
                  <a:gd name="T25" fmla="*/ 166 h 166"/>
                  <a:gd name="T26" fmla="*/ 1 w 179"/>
                  <a:gd name="T27" fmla="*/ 0 h 166"/>
                  <a:gd name="T28" fmla="*/ 0 w 179"/>
                  <a:gd name="T29" fmla="*/ 0 h 16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179"/>
                  <a:gd name="T46" fmla="*/ 0 h 166"/>
                  <a:gd name="T47" fmla="*/ 179 w 179"/>
                  <a:gd name="T48" fmla="*/ 166 h 16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179" h="166">
                    <a:moveTo>
                      <a:pt x="0" y="0"/>
                    </a:moveTo>
                    <a:lnTo>
                      <a:pt x="0" y="8"/>
                    </a:lnTo>
                    <a:lnTo>
                      <a:pt x="1" y="8"/>
                    </a:lnTo>
                    <a:lnTo>
                      <a:pt x="160" y="156"/>
                    </a:lnTo>
                    <a:lnTo>
                      <a:pt x="164" y="156"/>
                    </a:lnTo>
                    <a:lnTo>
                      <a:pt x="165" y="159"/>
                    </a:lnTo>
                    <a:lnTo>
                      <a:pt x="169" y="159"/>
                    </a:lnTo>
                    <a:lnTo>
                      <a:pt x="169" y="161"/>
                    </a:lnTo>
                    <a:lnTo>
                      <a:pt x="172" y="161"/>
                    </a:lnTo>
                    <a:lnTo>
                      <a:pt x="174" y="164"/>
                    </a:lnTo>
                    <a:lnTo>
                      <a:pt x="177" y="164"/>
                    </a:lnTo>
                    <a:lnTo>
                      <a:pt x="177" y="166"/>
                    </a:lnTo>
                    <a:lnTo>
                      <a:pt x="179" y="166"/>
                    </a:ln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609" name="Freeform 1609"/>
              <p:cNvSpPr>
                <a:spLocks/>
              </p:cNvSpPr>
              <p:nvPr/>
            </p:nvSpPr>
            <p:spPr bwMode="auto">
              <a:xfrm>
                <a:off x="3028" y="3156"/>
                <a:ext cx="56" cy="52"/>
              </a:xfrm>
              <a:custGeom>
                <a:avLst/>
                <a:gdLst>
                  <a:gd name="T0" fmla="*/ 0 w 56"/>
                  <a:gd name="T1" fmla="*/ 0 h 52"/>
                  <a:gd name="T2" fmla="*/ 0 w 56"/>
                  <a:gd name="T3" fmla="*/ 8 h 52"/>
                  <a:gd name="T4" fmla="*/ 1 w 56"/>
                  <a:gd name="T5" fmla="*/ 8 h 52"/>
                  <a:gd name="T6" fmla="*/ 37 w 56"/>
                  <a:gd name="T7" fmla="*/ 43 h 52"/>
                  <a:gd name="T8" fmla="*/ 41 w 56"/>
                  <a:gd name="T9" fmla="*/ 43 h 52"/>
                  <a:gd name="T10" fmla="*/ 42 w 56"/>
                  <a:gd name="T11" fmla="*/ 46 h 52"/>
                  <a:gd name="T12" fmla="*/ 46 w 56"/>
                  <a:gd name="T13" fmla="*/ 46 h 52"/>
                  <a:gd name="T14" fmla="*/ 46 w 56"/>
                  <a:gd name="T15" fmla="*/ 48 h 52"/>
                  <a:gd name="T16" fmla="*/ 49 w 56"/>
                  <a:gd name="T17" fmla="*/ 48 h 52"/>
                  <a:gd name="T18" fmla="*/ 51 w 56"/>
                  <a:gd name="T19" fmla="*/ 51 h 52"/>
                  <a:gd name="T20" fmla="*/ 54 w 56"/>
                  <a:gd name="T21" fmla="*/ 51 h 52"/>
                  <a:gd name="T22" fmla="*/ 54 w 56"/>
                  <a:gd name="T23" fmla="*/ 52 h 52"/>
                  <a:gd name="T24" fmla="*/ 56 w 56"/>
                  <a:gd name="T25" fmla="*/ 52 h 52"/>
                  <a:gd name="T26" fmla="*/ 1 w 56"/>
                  <a:gd name="T27" fmla="*/ 0 h 52"/>
                  <a:gd name="T28" fmla="*/ 0 w 56"/>
                  <a:gd name="T29" fmla="*/ 0 h 52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56"/>
                  <a:gd name="T46" fmla="*/ 0 h 52"/>
                  <a:gd name="T47" fmla="*/ 56 w 56"/>
                  <a:gd name="T48" fmla="*/ 52 h 52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56" h="52">
                    <a:moveTo>
                      <a:pt x="0" y="0"/>
                    </a:moveTo>
                    <a:lnTo>
                      <a:pt x="0" y="8"/>
                    </a:lnTo>
                    <a:lnTo>
                      <a:pt x="1" y="8"/>
                    </a:lnTo>
                    <a:lnTo>
                      <a:pt x="37" y="43"/>
                    </a:lnTo>
                    <a:lnTo>
                      <a:pt x="41" y="43"/>
                    </a:lnTo>
                    <a:lnTo>
                      <a:pt x="42" y="46"/>
                    </a:lnTo>
                    <a:lnTo>
                      <a:pt x="46" y="46"/>
                    </a:lnTo>
                    <a:lnTo>
                      <a:pt x="46" y="48"/>
                    </a:lnTo>
                    <a:lnTo>
                      <a:pt x="49" y="48"/>
                    </a:lnTo>
                    <a:lnTo>
                      <a:pt x="51" y="51"/>
                    </a:lnTo>
                    <a:lnTo>
                      <a:pt x="54" y="51"/>
                    </a:lnTo>
                    <a:lnTo>
                      <a:pt x="54" y="52"/>
                    </a:lnTo>
                    <a:lnTo>
                      <a:pt x="56" y="52"/>
                    </a:ln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610" name="Freeform 1610"/>
              <p:cNvSpPr>
                <a:spLocks/>
              </p:cNvSpPr>
              <p:nvPr/>
            </p:nvSpPr>
            <p:spPr bwMode="auto">
              <a:xfrm>
                <a:off x="3024" y="2860"/>
                <a:ext cx="398" cy="424"/>
              </a:xfrm>
              <a:custGeom>
                <a:avLst/>
                <a:gdLst>
                  <a:gd name="T0" fmla="*/ 199 w 398"/>
                  <a:gd name="T1" fmla="*/ 424 h 424"/>
                  <a:gd name="T2" fmla="*/ 398 w 398"/>
                  <a:gd name="T3" fmla="*/ 318 h 424"/>
                  <a:gd name="T4" fmla="*/ 398 w 398"/>
                  <a:gd name="T5" fmla="*/ 107 h 424"/>
                  <a:gd name="T6" fmla="*/ 199 w 398"/>
                  <a:gd name="T7" fmla="*/ 0 h 424"/>
                  <a:gd name="T8" fmla="*/ 0 w 398"/>
                  <a:gd name="T9" fmla="*/ 107 h 424"/>
                  <a:gd name="T10" fmla="*/ 0 w 398"/>
                  <a:gd name="T11" fmla="*/ 318 h 424"/>
                  <a:gd name="T12" fmla="*/ 199 w 398"/>
                  <a:gd name="T13" fmla="*/ 424 h 424"/>
                  <a:gd name="T14" fmla="*/ 200 w 398"/>
                  <a:gd name="T15" fmla="*/ 418 h 424"/>
                  <a:gd name="T16" fmla="*/ 5 w 398"/>
                  <a:gd name="T17" fmla="*/ 314 h 424"/>
                  <a:gd name="T18" fmla="*/ 7 w 398"/>
                  <a:gd name="T19" fmla="*/ 317 h 424"/>
                  <a:gd name="T20" fmla="*/ 7 w 398"/>
                  <a:gd name="T21" fmla="*/ 109 h 424"/>
                  <a:gd name="T22" fmla="*/ 5 w 398"/>
                  <a:gd name="T23" fmla="*/ 112 h 424"/>
                  <a:gd name="T24" fmla="*/ 200 w 398"/>
                  <a:gd name="T25" fmla="*/ 6 h 424"/>
                  <a:gd name="T26" fmla="*/ 197 w 398"/>
                  <a:gd name="T27" fmla="*/ 6 h 424"/>
                  <a:gd name="T28" fmla="*/ 393 w 398"/>
                  <a:gd name="T29" fmla="*/ 112 h 424"/>
                  <a:gd name="T30" fmla="*/ 392 w 398"/>
                  <a:gd name="T31" fmla="*/ 109 h 424"/>
                  <a:gd name="T32" fmla="*/ 392 w 398"/>
                  <a:gd name="T33" fmla="*/ 317 h 424"/>
                  <a:gd name="T34" fmla="*/ 393 w 398"/>
                  <a:gd name="T35" fmla="*/ 314 h 424"/>
                  <a:gd name="T36" fmla="*/ 197 w 398"/>
                  <a:gd name="T37" fmla="*/ 418 h 424"/>
                  <a:gd name="T38" fmla="*/ 200 w 398"/>
                  <a:gd name="T39" fmla="*/ 418 h 424"/>
                  <a:gd name="T40" fmla="*/ 199 w 398"/>
                  <a:gd name="T41" fmla="*/ 424 h 424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398"/>
                  <a:gd name="T64" fmla="*/ 0 h 424"/>
                  <a:gd name="T65" fmla="*/ 398 w 398"/>
                  <a:gd name="T66" fmla="*/ 424 h 424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398" h="424">
                    <a:moveTo>
                      <a:pt x="199" y="424"/>
                    </a:moveTo>
                    <a:lnTo>
                      <a:pt x="398" y="318"/>
                    </a:lnTo>
                    <a:lnTo>
                      <a:pt x="398" y="107"/>
                    </a:lnTo>
                    <a:lnTo>
                      <a:pt x="199" y="0"/>
                    </a:lnTo>
                    <a:lnTo>
                      <a:pt x="0" y="107"/>
                    </a:lnTo>
                    <a:lnTo>
                      <a:pt x="0" y="318"/>
                    </a:lnTo>
                    <a:lnTo>
                      <a:pt x="199" y="424"/>
                    </a:lnTo>
                    <a:lnTo>
                      <a:pt x="200" y="418"/>
                    </a:lnTo>
                    <a:lnTo>
                      <a:pt x="5" y="314"/>
                    </a:lnTo>
                    <a:lnTo>
                      <a:pt x="7" y="317"/>
                    </a:lnTo>
                    <a:lnTo>
                      <a:pt x="7" y="109"/>
                    </a:lnTo>
                    <a:lnTo>
                      <a:pt x="5" y="112"/>
                    </a:lnTo>
                    <a:lnTo>
                      <a:pt x="200" y="6"/>
                    </a:lnTo>
                    <a:lnTo>
                      <a:pt x="197" y="6"/>
                    </a:lnTo>
                    <a:lnTo>
                      <a:pt x="393" y="112"/>
                    </a:lnTo>
                    <a:lnTo>
                      <a:pt x="392" y="109"/>
                    </a:lnTo>
                    <a:lnTo>
                      <a:pt x="392" y="317"/>
                    </a:lnTo>
                    <a:lnTo>
                      <a:pt x="393" y="314"/>
                    </a:lnTo>
                    <a:lnTo>
                      <a:pt x="197" y="418"/>
                    </a:lnTo>
                    <a:lnTo>
                      <a:pt x="200" y="418"/>
                    </a:lnTo>
                    <a:lnTo>
                      <a:pt x="199" y="42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611" name="Freeform 1611"/>
              <p:cNvSpPr>
                <a:spLocks/>
              </p:cNvSpPr>
              <p:nvPr/>
            </p:nvSpPr>
            <p:spPr bwMode="auto">
              <a:xfrm>
                <a:off x="2636" y="2864"/>
                <a:ext cx="393" cy="418"/>
              </a:xfrm>
              <a:custGeom>
                <a:avLst/>
                <a:gdLst>
                  <a:gd name="T0" fmla="*/ 11 w 393"/>
                  <a:gd name="T1" fmla="*/ 100 h 418"/>
                  <a:gd name="T2" fmla="*/ 45 w 393"/>
                  <a:gd name="T3" fmla="*/ 82 h 418"/>
                  <a:gd name="T4" fmla="*/ 65 w 393"/>
                  <a:gd name="T5" fmla="*/ 70 h 418"/>
                  <a:gd name="T6" fmla="*/ 93 w 393"/>
                  <a:gd name="T7" fmla="*/ 57 h 418"/>
                  <a:gd name="T8" fmla="*/ 113 w 393"/>
                  <a:gd name="T9" fmla="*/ 45 h 418"/>
                  <a:gd name="T10" fmla="*/ 147 w 393"/>
                  <a:gd name="T11" fmla="*/ 27 h 418"/>
                  <a:gd name="T12" fmla="*/ 168 w 393"/>
                  <a:gd name="T13" fmla="*/ 15 h 418"/>
                  <a:gd name="T14" fmla="*/ 195 w 393"/>
                  <a:gd name="T15" fmla="*/ 2 h 418"/>
                  <a:gd name="T16" fmla="*/ 205 w 393"/>
                  <a:gd name="T17" fmla="*/ 7 h 418"/>
                  <a:gd name="T18" fmla="*/ 216 w 393"/>
                  <a:gd name="T19" fmla="*/ 10 h 418"/>
                  <a:gd name="T20" fmla="*/ 224 w 393"/>
                  <a:gd name="T21" fmla="*/ 16 h 418"/>
                  <a:gd name="T22" fmla="*/ 236 w 393"/>
                  <a:gd name="T23" fmla="*/ 21 h 418"/>
                  <a:gd name="T24" fmla="*/ 245 w 393"/>
                  <a:gd name="T25" fmla="*/ 27 h 418"/>
                  <a:gd name="T26" fmla="*/ 257 w 393"/>
                  <a:gd name="T27" fmla="*/ 32 h 418"/>
                  <a:gd name="T28" fmla="*/ 265 w 393"/>
                  <a:gd name="T29" fmla="*/ 38 h 418"/>
                  <a:gd name="T30" fmla="*/ 277 w 393"/>
                  <a:gd name="T31" fmla="*/ 43 h 418"/>
                  <a:gd name="T32" fmla="*/ 286 w 393"/>
                  <a:gd name="T33" fmla="*/ 49 h 418"/>
                  <a:gd name="T34" fmla="*/ 298 w 393"/>
                  <a:gd name="T35" fmla="*/ 54 h 418"/>
                  <a:gd name="T36" fmla="*/ 306 w 393"/>
                  <a:gd name="T37" fmla="*/ 60 h 418"/>
                  <a:gd name="T38" fmla="*/ 318 w 393"/>
                  <a:gd name="T39" fmla="*/ 65 h 418"/>
                  <a:gd name="T40" fmla="*/ 327 w 393"/>
                  <a:gd name="T41" fmla="*/ 71 h 418"/>
                  <a:gd name="T42" fmla="*/ 337 w 393"/>
                  <a:gd name="T43" fmla="*/ 75 h 418"/>
                  <a:gd name="T44" fmla="*/ 346 w 393"/>
                  <a:gd name="T45" fmla="*/ 81 h 418"/>
                  <a:gd name="T46" fmla="*/ 358 w 393"/>
                  <a:gd name="T47" fmla="*/ 86 h 418"/>
                  <a:gd name="T48" fmla="*/ 366 w 393"/>
                  <a:gd name="T49" fmla="*/ 92 h 418"/>
                  <a:gd name="T50" fmla="*/ 378 w 393"/>
                  <a:gd name="T51" fmla="*/ 97 h 418"/>
                  <a:gd name="T52" fmla="*/ 387 w 393"/>
                  <a:gd name="T53" fmla="*/ 103 h 418"/>
                  <a:gd name="T54" fmla="*/ 383 w 393"/>
                  <a:gd name="T55" fmla="*/ 319 h 418"/>
                  <a:gd name="T56" fmla="*/ 373 w 393"/>
                  <a:gd name="T57" fmla="*/ 325 h 418"/>
                  <a:gd name="T58" fmla="*/ 339 w 393"/>
                  <a:gd name="T59" fmla="*/ 343 h 418"/>
                  <a:gd name="T60" fmla="*/ 329 w 393"/>
                  <a:gd name="T61" fmla="*/ 349 h 418"/>
                  <a:gd name="T62" fmla="*/ 294 w 393"/>
                  <a:gd name="T63" fmla="*/ 366 h 418"/>
                  <a:gd name="T64" fmla="*/ 284 w 393"/>
                  <a:gd name="T65" fmla="*/ 373 h 418"/>
                  <a:gd name="T66" fmla="*/ 264 w 393"/>
                  <a:gd name="T67" fmla="*/ 382 h 418"/>
                  <a:gd name="T68" fmla="*/ 243 w 393"/>
                  <a:gd name="T69" fmla="*/ 395 h 418"/>
                  <a:gd name="T70" fmla="*/ 223 w 393"/>
                  <a:gd name="T71" fmla="*/ 404 h 418"/>
                  <a:gd name="T72" fmla="*/ 205 w 393"/>
                  <a:gd name="T73" fmla="*/ 415 h 418"/>
                  <a:gd name="T74" fmla="*/ 190 w 393"/>
                  <a:gd name="T75" fmla="*/ 417 h 418"/>
                  <a:gd name="T76" fmla="*/ 182 w 393"/>
                  <a:gd name="T77" fmla="*/ 411 h 418"/>
                  <a:gd name="T78" fmla="*/ 170 w 393"/>
                  <a:gd name="T79" fmla="*/ 406 h 418"/>
                  <a:gd name="T80" fmla="*/ 161 w 393"/>
                  <a:gd name="T81" fmla="*/ 400 h 418"/>
                  <a:gd name="T82" fmla="*/ 149 w 393"/>
                  <a:gd name="T83" fmla="*/ 395 h 418"/>
                  <a:gd name="T84" fmla="*/ 141 w 393"/>
                  <a:gd name="T85" fmla="*/ 388 h 418"/>
                  <a:gd name="T86" fmla="*/ 129 w 393"/>
                  <a:gd name="T87" fmla="*/ 384 h 418"/>
                  <a:gd name="T88" fmla="*/ 120 w 393"/>
                  <a:gd name="T89" fmla="*/ 377 h 418"/>
                  <a:gd name="T90" fmla="*/ 108 w 393"/>
                  <a:gd name="T91" fmla="*/ 373 h 418"/>
                  <a:gd name="T92" fmla="*/ 100 w 393"/>
                  <a:gd name="T93" fmla="*/ 366 h 418"/>
                  <a:gd name="T94" fmla="*/ 88 w 393"/>
                  <a:gd name="T95" fmla="*/ 362 h 418"/>
                  <a:gd name="T96" fmla="*/ 79 w 393"/>
                  <a:gd name="T97" fmla="*/ 355 h 418"/>
                  <a:gd name="T98" fmla="*/ 67 w 393"/>
                  <a:gd name="T99" fmla="*/ 351 h 418"/>
                  <a:gd name="T100" fmla="*/ 59 w 393"/>
                  <a:gd name="T101" fmla="*/ 344 h 418"/>
                  <a:gd name="T102" fmla="*/ 47 w 393"/>
                  <a:gd name="T103" fmla="*/ 340 h 418"/>
                  <a:gd name="T104" fmla="*/ 38 w 393"/>
                  <a:gd name="T105" fmla="*/ 333 h 418"/>
                  <a:gd name="T106" fmla="*/ 26 w 393"/>
                  <a:gd name="T107" fmla="*/ 329 h 418"/>
                  <a:gd name="T108" fmla="*/ 18 w 393"/>
                  <a:gd name="T109" fmla="*/ 322 h 418"/>
                  <a:gd name="T110" fmla="*/ 6 w 393"/>
                  <a:gd name="T111" fmla="*/ 318 h 418"/>
                  <a:gd name="T112" fmla="*/ 0 w 393"/>
                  <a:gd name="T113" fmla="*/ 105 h 418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w 393"/>
                  <a:gd name="T172" fmla="*/ 0 h 418"/>
                  <a:gd name="T173" fmla="*/ 393 w 393"/>
                  <a:gd name="T174" fmla="*/ 418 h 418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T171" t="T172" r="T173" b="T174"/>
                <a:pathLst>
                  <a:path w="393" h="418">
                    <a:moveTo>
                      <a:pt x="0" y="105"/>
                    </a:moveTo>
                    <a:lnTo>
                      <a:pt x="7" y="103"/>
                    </a:lnTo>
                    <a:lnTo>
                      <a:pt x="7" y="101"/>
                    </a:lnTo>
                    <a:lnTo>
                      <a:pt x="11" y="101"/>
                    </a:lnTo>
                    <a:lnTo>
                      <a:pt x="11" y="100"/>
                    </a:lnTo>
                    <a:lnTo>
                      <a:pt x="24" y="94"/>
                    </a:lnTo>
                    <a:lnTo>
                      <a:pt x="24" y="92"/>
                    </a:lnTo>
                    <a:lnTo>
                      <a:pt x="31" y="90"/>
                    </a:lnTo>
                    <a:lnTo>
                      <a:pt x="31" y="89"/>
                    </a:lnTo>
                    <a:lnTo>
                      <a:pt x="45" y="82"/>
                    </a:lnTo>
                    <a:lnTo>
                      <a:pt x="45" y="81"/>
                    </a:lnTo>
                    <a:lnTo>
                      <a:pt x="52" y="79"/>
                    </a:lnTo>
                    <a:lnTo>
                      <a:pt x="52" y="78"/>
                    </a:lnTo>
                    <a:lnTo>
                      <a:pt x="65" y="71"/>
                    </a:lnTo>
                    <a:lnTo>
                      <a:pt x="65" y="70"/>
                    </a:lnTo>
                    <a:lnTo>
                      <a:pt x="72" y="68"/>
                    </a:lnTo>
                    <a:lnTo>
                      <a:pt x="72" y="67"/>
                    </a:lnTo>
                    <a:lnTo>
                      <a:pt x="86" y="60"/>
                    </a:lnTo>
                    <a:lnTo>
                      <a:pt x="86" y="59"/>
                    </a:lnTo>
                    <a:lnTo>
                      <a:pt x="93" y="57"/>
                    </a:lnTo>
                    <a:lnTo>
                      <a:pt x="93" y="56"/>
                    </a:lnTo>
                    <a:lnTo>
                      <a:pt x="106" y="49"/>
                    </a:lnTo>
                    <a:lnTo>
                      <a:pt x="106" y="48"/>
                    </a:lnTo>
                    <a:lnTo>
                      <a:pt x="113" y="46"/>
                    </a:lnTo>
                    <a:lnTo>
                      <a:pt x="113" y="45"/>
                    </a:lnTo>
                    <a:lnTo>
                      <a:pt x="127" y="38"/>
                    </a:lnTo>
                    <a:lnTo>
                      <a:pt x="127" y="37"/>
                    </a:lnTo>
                    <a:lnTo>
                      <a:pt x="134" y="35"/>
                    </a:lnTo>
                    <a:lnTo>
                      <a:pt x="134" y="34"/>
                    </a:lnTo>
                    <a:lnTo>
                      <a:pt x="147" y="27"/>
                    </a:lnTo>
                    <a:lnTo>
                      <a:pt x="147" y="26"/>
                    </a:lnTo>
                    <a:lnTo>
                      <a:pt x="154" y="24"/>
                    </a:lnTo>
                    <a:lnTo>
                      <a:pt x="154" y="23"/>
                    </a:lnTo>
                    <a:lnTo>
                      <a:pt x="168" y="16"/>
                    </a:lnTo>
                    <a:lnTo>
                      <a:pt x="168" y="15"/>
                    </a:lnTo>
                    <a:lnTo>
                      <a:pt x="175" y="13"/>
                    </a:lnTo>
                    <a:lnTo>
                      <a:pt x="175" y="11"/>
                    </a:lnTo>
                    <a:lnTo>
                      <a:pt x="188" y="5"/>
                    </a:lnTo>
                    <a:lnTo>
                      <a:pt x="188" y="4"/>
                    </a:lnTo>
                    <a:lnTo>
                      <a:pt x="195" y="2"/>
                    </a:lnTo>
                    <a:lnTo>
                      <a:pt x="195" y="0"/>
                    </a:lnTo>
                    <a:lnTo>
                      <a:pt x="200" y="2"/>
                    </a:lnTo>
                    <a:lnTo>
                      <a:pt x="200" y="4"/>
                    </a:lnTo>
                    <a:lnTo>
                      <a:pt x="204" y="4"/>
                    </a:lnTo>
                    <a:lnTo>
                      <a:pt x="205" y="7"/>
                    </a:lnTo>
                    <a:lnTo>
                      <a:pt x="209" y="7"/>
                    </a:lnTo>
                    <a:lnTo>
                      <a:pt x="209" y="8"/>
                    </a:lnTo>
                    <a:lnTo>
                      <a:pt x="212" y="8"/>
                    </a:lnTo>
                    <a:lnTo>
                      <a:pt x="212" y="10"/>
                    </a:lnTo>
                    <a:lnTo>
                      <a:pt x="216" y="10"/>
                    </a:lnTo>
                    <a:lnTo>
                      <a:pt x="217" y="13"/>
                    </a:lnTo>
                    <a:lnTo>
                      <a:pt x="221" y="13"/>
                    </a:lnTo>
                    <a:lnTo>
                      <a:pt x="221" y="15"/>
                    </a:lnTo>
                    <a:lnTo>
                      <a:pt x="224" y="15"/>
                    </a:lnTo>
                    <a:lnTo>
                      <a:pt x="224" y="16"/>
                    </a:lnTo>
                    <a:lnTo>
                      <a:pt x="228" y="16"/>
                    </a:lnTo>
                    <a:lnTo>
                      <a:pt x="229" y="19"/>
                    </a:lnTo>
                    <a:lnTo>
                      <a:pt x="233" y="19"/>
                    </a:lnTo>
                    <a:lnTo>
                      <a:pt x="233" y="21"/>
                    </a:lnTo>
                    <a:lnTo>
                      <a:pt x="236" y="21"/>
                    </a:lnTo>
                    <a:lnTo>
                      <a:pt x="238" y="24"/>
                    </a:lnTo>
                    <a:lnTo>
                      <a:pt x="241" y="24"/>
                    </a:lnTo>
                    <a:lnTo>
                      <a:pt x="241" y="26"/>
                    </a:lnTo>
                    <a:lnTo>
                      <a:pt x="245" y="26"/>
                    </a:lnTo>
                    <a:lnTo>
                      <a:pt x="245" y="27"/>
                    </a:lnTo>
                    <a:lnTo>
                      <a:pt x="248" y="27"/>
                    </a:lnTo>
                    <a:lnTo>
                      <a:pt x="250" y="30"/>
                    </a:lnTo>
                    <a:lnTo>
                      <a:pt x="253" y="30"/>
                    </a:lnTo>
                    <a:lnTo>
                      <a:pt x="253" y="32"/>
                    </a:lnTo>
                    <a:lnTo>
                      <a:pt x="257" y="32"/>
                    </a:lnTo>
                    <a:lnTo>
                      <a:pt x="257" y="34"/>
                    </a:lnTo>
                    <a:lnTo>
                      <a:pt x="260" y="34"/>
                    </a:lnTo>
                    <a:lnTo>
                      <a:pt x="262" y="37"/>
                    </a:lnTo>
                    <a:lnTo>
                      <a:pt x="265" y="37"/>
                    </a:lnTo>
                    <a:lnTo>
                      <a:pt x="265" y="38"/>
                    </a:lnTo>
                    <a:lnTo>
                      <a:pt x="269" y="38"/>
                    </a:lnTo>
                    <a:lnTo>
                      <a:pt x="269" y="40"/>
                    </a:lnTo>
                    <a:lnTo>
                      <a:pt x="272" y="40"/>
                    </a:lnTo>
                    <a:lnTo>
                      <a:pt x="274" y="43"/>
                    </a:lnTo>
                    <a:lnTo>
                      <a:pt x="277" y="43"/>
                    </a:lnTo>
                    <a:lnTo>
                      <a:pt x="277" y="45"/>
                    </a:lnTo>
                    <a:lnTo>
                      <a:pt x="281" y="45"/>
                    </a:lnTo>
                    <a:lnTo>
                      <a:pt x="282" y="48"/>
                    </a:lnTo>
                    <a:lnTo>
                      <a:pt x="286" y="48"/>
                    </a:lnTo>
                    <a:lnTo>
                      <a:pt x="286" y="49"/>
                    </a:lnTo>
                    <a:lnTo>
                      <a:pt x="289" y="49"/>
                    </a:lnTo>
                    <a:lnTo>
                      <a:pt x="289" y="51"/>
                    </a:lnTo>
                    <a:lnTo>
                      <a:pt x="293" y="51"/>
                    </a:lnTo>
                    <a:lnTo>
                      <a:pt x="294" y="54"/>
                    </a:lnTo>
                    <a:lnTo>
                      <a:pt x="298" y="54"/>
                    </a:lnTo>
                    <a:lnTo>
                      <a:pt x="298" y="56"/>
                    </a:lnTo>
                    <a:lnTo>
                      <a:pt x="301" y="56"/>
                    </a:lnTo>
                    <a:lnTo>
                      <a:pt x="301" y="57"/>
                    </a:lnTo>
                    <a:lnTo>
                      <a:pt x="305" y="57"/>
                    </a:lnTo>
                    <a:lnTo>
                      <a:pt x="306" y="60"/>
                    </a:lnTo>
                    <a:lnTo>
                      <a:pt x="310" y="60"/>
                    </a:lnTo>
                    <a:lnTo>
                      <a:pt x="310" y="62"/>
                    </a:lnTo>
                    <a:lnTo>
                      <a:pt x="313" y="62"/>
                    </a:lnTo>
                    <a:lnTo>
                      <a:pt x="315" y="65"/>
                    </a:lnTo>
                    <a:lnTo>
                      <a:pt x="318" y="65"/>
                    </a:lnTo>
                    <a:lnTo>
                      <a:pt x="318" y="67"/>
                    </a:lnTo>
                    <a:lnTo>
                      <a:pt x="322" y="67"/>
                    </a:lnTo>
                    <a:lnTo>
                      <a:pt x="322" y="68"/>
                    </a:lnTo>
                    <a:lnTo>
                      <a:pt x="325" y="68"/>
                    </a:lnTo>
                    <a:lnTo>
                      <a:pt x="327" y="71"/>
                    </a:lnTo>
                    <a:lnTo>
                      <a:pt x="330" y="71"/>
                    </a:lnTo>
                    <a:lnTo>
                      <a:pt x="330" y="73"/>
                    </a:lnTo>
                    <a:lnTo>
                      <a:pt x="334" y="73"/>
                    </a:lnTo>
                    <a:lnTo>
                      <a:pt x="334" y="75"/>
                    </a:lnTo>
                    <a:lnTo>
                      <a:pt x="337" y="75"/>
                    </a:lnTo>
                    <a:lnTo>
                      <a:pt x="339" y="78"/>
                    </a:lnTo>
                    <a:lnTo>
                      <a:pt x="342" y="78"/>
                    </a:lnTo>
                    <a:lnTo>
                      <a:pt x="342" y="79"/>
                    </a:lnTo>
                    <a:lnTo>
                      <a:pt x="346" y="79"/>
                    </a:lnTo>
                    <a:lnTo>
                      <a:pt x="346" y="81"/>
                    </a:lnTo>
                    <a:lnTo>
                      <a:pt x="349" y="81"/>
                    </a:lnTo>
                    <a:lnTo>
                      <a:pt x="351" y="84"/>
                    </a:lnTo>
                    <a:lnTo>
                      <a:pt x="354" y="84"/>
                    </a:lnTo>
                    <a:lnTo>
                      <a:pt x="354" y="86"/>
                    </a:lnTo>
                    <a:lnTo>
                      <a:pt x="358" y="86"/>
                    </a:lnTo>
                    <a:lnTo>
                      <a:pt x="359" y="89"/>
                    </a:lnTo>
                    <a:lnTo>
                      <a:pt x="363" y="89"/>
                    </a:lnTo>
                    <a:lnTo>
                      <a:pt x="363" y="90"/>
                    </a:lnTo>
                    <a:lnTo>
                      <a:pt x="366" y="90"/>
                    </a:lnTo>
                    <a:lnTo>
                      <a:pt x="366" y="92"/>
                    </a:lnTo>
                    <a:lnTo>
                      <a:pt x="370" y="92"/>
                    </a:lnTo>
                    <a:lnTo>
                      <a:pt x="371" y="95"/>
                    </a:lnTo>
                    <a:lnTo>
                      <a:pt x="375" y="95"/>
                    </a:lnTo>
                    <a:lnTo>
                      <a:pt x="375" y="97"/>
                    </a:lnTo>
                    <a:lnTo>
                      <a:pt x="378" y="97"/>
                    </a:lnTo>
                    <a:lnTo>
                      <a:pt x="378" y="98"/>
                    </a:lnTo>
                    <a:lnTo>
                      <a:pt x="381" y="98"/>
                    </a:lnTo>
                    <a:lnTo>
                      <a:pt x="383" y="101"/>
                    </a:lnTo>
                    <a:lnTo>
                      <a:pt x="387" y="101"/>
                    </a:lnTo>
                    <a:lnTo>
                      <a:pt x="387" y="103"/>
                    </a:lnTo>
                    <a:lnTo>
                      <a:pt x="390" y="103"/>
                    </a:lnTo>
                    <a:lnTo>
                      <a:pt x="390" y="105"/>
                    </a:lnTo>
                    <a:lnTo>
                      <a:pt x="393" y="105"/>
                    </a:lnTo>
                    <a:lnTo>
                      <a:pt x="393" y="314"/>
                    </a:lnTo>
                    <a:lnTo>
                      <a:pt x="383" y="319"/>
                    </a:lnTo>
                    <a:lnTo>
                      <a:pt x="383" y="321"/>
                    </a:lnTo>
                    <a:lnTo>
                      <a:pt x="376" y="322"/>
                    </a:lnTo>
                    <a:lnTo>
                      <a:pt x="376" y="324"/>
                    </a:lnTo>
                    <a:lnTo>
                      <a:pt x="373" y="324"/>
                    </a:lnTo>
                    <a:lnTo>
                      <a:pt x="373" y="325"/>
                    </a:lnTo>
                    <a:lnTo>
                      <a:pt x="359" y="332"/>
                    </a:lnTo>
                    <a:lnTo>
                      <a:pt x="359" y="333"/>
                    </a:lnTo>
                    <a:lnTo>
                      <a:pt x="352" y="335"/>
                    </a:lnTo>
                    <a:lnTo>
                      <a:pt x="352" y="336"/>
                    </a:lnTo>
                    <a:lnTo>
                      <a:pt x="339" y="343"/>
                    </a:lnTo>
                    <a:lnTo>
                      <a:pt x="339" y="344"/>
                    </a:lnTo>
                    <a:lnTo>
                      <a:pt x="332" y="346"/>
                    </a:lnTo>
                    <a:lnTo>
                      <a:pt x="332" y="347"/>
                    </a:lnTo>
                    <a:lnTo>
                      <a:pt x="329" y="347"/>
                    </a:lnTo>
                    <a:lnTo>
                      <a:pt x="329" y="349"/>
                    </a:lnTo>
                    <a:lnTo>
                      <a:pt x="315" y="355"/>
                    </a:lnTo>
                    <a:lnTo>
                      <a:pt x="315" y="357"/>
                    </a:lnTo>
                    <a:lnTo>
                      <a:pt x="308" y="359"/>
                    </a:lnTo>
                    <a:lnTo>
                      <a:pt x="308" y="360"/>
                    </a:lnTo>
                    <a:lnTo>
                      <a:pt x="294" y="366"/>
                    </a:lnTo>
                    <a:lnTo>
                      <a:pt x="294" y="368"/>
                    </a:lnTo>
                    <a:lnTo>
                      <a:pt x="288" y="370"/>
                    </a:lnTo>
                    <a:lnTo>
                      <a:pt x="288" y="371"/>
                    </a:lnTo>
                    <a:lnTo>
                      <a:pt x="284" y="371"/>
                    </a:lnTo>
                    <a:lnTo>
                      <a:pt x="284" y="373"/>
                    </a:lnTo>
                    <a:lnTo>
                      <a:pt x="274" y="377"/>
                    </a:lnTo>
                    <a:lnTo>
                      <a:pt x="274" y="379"/>
                    </a:lnTo>
                    <a:lnTo>
                      <a:pt x="267" y="381"/>
                    </a:lnTo>
                    <a:lnTo>
                      <a:pt x="267" y="382"/>
                    </a:lnTo>
                    <a:lnTo>
                      <a:pt x="264" y="382"/>
                    </a:lnTo>
                    <a:lnTo>
                      <a:pt x="264" y="384"/>
                    </a:lnTo>
                    <a:lnTo>
                      <a:pt x="250" y="390"/>
                    </a:lnTo>
                    <a:lnTo>
                      <a:pt x="250" y="392"/>
                    </a:lnTo>
                    <a:lnTo>
                      <a:pt x="243" y="393"/>
                    </a:lnTo>
                    <a:lnTo>
                      <a:pt x="243" y="395"/>
                    </a:lnTo>
                    <a:lnTo>
                      <a:pt x="240" y="395"/>
                    </a:lnTo>
                    <a:lnTo>
                      <a:pt x="240" y="396"/>
                    </a:lnTo>
                    <a:lnTo>
                      <a:pt x="229" y="401"/>
                    </a:lnTo>
                    <a:lnTo>
                      <a:pt x="229" y="403"/>
                    </a:lnTo>
                    <a:lnTo>
                      <a:pt x="223" y="404"/>
                    </a:lnTo>
                    <a:lnTo>
                      <a:pt x="223" y="406"/>
                    </a:lnTo>
                    <a:lnTo>
                      <a:pt x="219" y="406"/>
                    </a:lnTo>
                    <a:lnTo>
                      <a:pt x="219" y="407"/>
                    </a:lnTo>
                    <a:lnTo>
                      <a:pt x="205" y="414"/>
                    </a:lnTo>
                    <a:lnTo>
                      <a:pt x="205" y="415"/>
                    </a:lnTo>
                    <a:lnTo>
                      <a:pt x="199" y="417"/>
                    </a:lnTo>
                    <a:lnTo>
                      <a:pt x="199" y="418"/>
                    </a:lnTo>
                    <a:lnTo>
                      <a:pt x="194" y="418"/>
                    </a:lnTo>
                    <a:lnTo>
                      <a:pt x="194" y="417"/>
                    </a:lnTo>
                    <a:lnTo>
                      <a:pt x="190" y="417"/>
                    </a:lnTo>
                    <a:lnTo>
                      <a:pt x="190" y="415"/>
                    </a:lnTo>
                    <a:lnTo>
                      <a:pt x="187" y="415"/>
                    </a:lnTo>
                    <a:lnTo>
                      <a:pt x="185" y="412"/>
                    </a:lnTo>
                    <a:lnTo>
                      <a:pt x="182" y="412"/>
                    </a:lnTo>
                    <a:lnTo>
                      <a:pt x="182" y="411"/>
                    </a:lnTo>
                    <a:lnTo>
                      <a:pt x="178" y="411"/>
                    </a:lnTo>
                    <a:lnTo>
                      <a:pt x="178" y="409"/>
                    </a:lnTo>
                    <a:lnTo>
                      <a:pt x="175" y="409"/>
                    </a:lnTo>
                    <a:lnTo>
                      <a:pt x="173" y="406"/>
                    </a:lnTo>
                    <a:lnTo>
                      <a:pt x="170" y="406"/>
                    </a:lnTo>
                    <a:lnTo>
                      <a:pt x="170" y="404"/>
                    </a:lnTo>
                    <a:lnTo>
                      <a:pt x="166" y="404"/>
                    </a:lnTo>
                    <a:lnTo>
                      <a:pt x="164" y="401"/>
                    </a:lnTo>
                    <a:lnTo>
                      <a:pt x="161" y="401"/>
                    </a:lnTo>
                    <a:lnTo>
                      <a:pt x="161" y="400"/>
                    </a:lnTo>
                    <a:lnTo>
                      <a:pt x="158" y="400"/>
                    </a:lnTo>
                    <a:lnTo>
                      <a:pt x="158" y="398"/>
                    </a:lnTo>
                    <a:lnTo>
                      <a:pt x="154" y="398"/>
                    </a:lnTo>
                    <a:lnTo>
                      <a:pt x="153" y="395"/>
                    </a:lnTo>
                    <a:lnTo>
                      <a:pt x="149" y="395"/>
                    </a:lnTo>
                    <a:lnTo>
                      <a:pt x="149" y="393"/>
                    </a:lnTo>
                    <a:lnTo>
                      <a:pt x="146" y="393"/>
                    </a:lnTo>
                    <a:lnTo>
                      <a:pt x="144" y="390"/>
                    </a:lnTo>
                    <a:lnTo>
                      <a:pt x="141" y="390"/>
                    </a:lnTo>
                    <a:lnTo>
                      <a:pt x="141" y="388"/>
                    </a:lnTo>
                    <a:lnTo>
                      <a:pt x="137" y="388"/>
                    </a:lnTo>
                    <a:lnTo>
                      <a:pt x="137" y="387"/>
                    </a:lnTo>
                    <a:lnTo>
                      <a:pt x="134" y="387"/>
                    </a:lnTo>
                    <a:lnTo>
                      <a:pt x="132" y="384"/>
                    </a:lnTo>
                    <a:lnTo>
                      <a:pt x="129" y="384"/>
                    </a:lnTo>
                    <a:lnTo>
                      <a:pt x="129" y="382"/>
                    </a:lnTo>
                    <a:lnTo>
                      <a:pt x="125" y="382"/>
                    </a:lnTo>
                    <a:lnTo>
                      <a:pt x="123" y="379"/>
                    </a:lnTo>
                    <a:lnTo>
                      <a:pt x="120" y="379"/>
                    </a:lnTo>
                    <a:lnTo>
                      <a:pt x="120" y="377"/>
                    </a:lnTo>
                    <a:lnTo>
                      <a:pt x="117" y="377"/>
                    </a:lnTo>
                    <a:lnTo>
                      <a:pt x="117" y="376"/>
                    </a:lnTo>
                    <a:lnTo>
                      <a:pt x="113" y="376"/>
                    </a:lnTo>
                    <a:lnTo>
                      <a:pt x="111" y="373"/>
                    </a:lnTo>
                    <a:lnTo>
                      <a:pt x="108" y="373"/>
                    </a:lnTo>
                    <a:lnTo>
                      <a:pt x="108" y="371"/>
                    </a:lnTo>
                    <a:lnTo>
                      <a:pt x="105" y="371"/>
                    </a:lnTo>
                    <a:lnTo>
                      <a:pt x="103" y="368"/>
                    </a:lnTo>
                    <a:lnTo>
                      <a:pt x="100" y="368"/>
                    </a:lnTo>
                    <a:lnTo>
                      <a:pt x="100" y="366"/>
                    </a:lnTo>
                    <a:lnTo>
                      <a:pt x="96" y="366"/>
                    </a:lnTo>
                    <a:lnTo>
                      <a:pt x="96" y="365"/>
                    </a:lnTo>
                    <a:lnTo>
                      <a:pt x="93" y="365"/>
                    </a:lnTo>
                    <a:lnTo>
                      <a:pt x="91" y="362"/>
                    </a:lnTo>
                    <a:lnTo>
                      <a:pt x="88" y="362"/>
                    </a:lnTo>
                    <a:lnTo>
                      <a:pt x="88" y="360"/>
                    </a:lnTo>
                    <a:lnTo>
                      <a:pt x="84" y="360"/>
                    </a:lnTo>
                    <a:lnTo>
                      <a:pt x="82" y="357"/>
                    </a:lnTo>
                    <a:lnTo>
                      <a:pt x="79" y="357"/>
                    </a:lnTo>
                    <a:lnTo>
                      <a:pt x="79" y="355"/>
                    </a:lnTo>
                    <a:lnTo>
                      <a:pt x="76" y="355"/>
                    </a:lnTo>
                    <a:lnTo>
                      <a:pt x="76" y="354"/>
                    </a:lnTo>
                    <a:lnTo>
                      <a:pt x="72" y="354"/>
                    </a:lnTo>
                    <a:lnTo>
                      <a:pt x="70" y="351"/>
                    </a:lnTo>
                    <a:lnTo>
                      <a:pt x="67" y="351"/>
                    </a:lnTo>
                    <a:lnTo>
                      <a:pt x="67" y="349"/>
                    </a:lnTo>
                    <a:lnTo>
                      <a:pt x="64" y="349"/>
                    </a:lnTo>
                    <a:lnTo>
                      <a:pt x="62" y="346"/>
                    </a:lnTo>
                    <a:lnTo>
                      <a:pt x="59" y="346"/>
                    </a:lnTo>
                    <a:lnTo>
                      <a:pt x="59" y="344"/>
                    </a:lnTo>
                    <a:lnTo>
                      <a:pt x="55" y="344"/>
                    </a:lnTo>
                    <a:lnTo>
                      <a:pt x="55" y="343"/>
                    </a:lnTo>
                    <a:lnTo>
                      <a:pt x="52" y="343"/>
                    </a:lnTo>
                    <a:lnTo>
                      <a:pt x="50" y="340"/>
                    </a:lnTo>
                    <a:lnTo>
                      <a:pt x="47" y="340"/>
                    </a:lnTo>
                    <a:lnTo>
                      <a:pt x="47" y="338"/>
                    </a:lnTo>
                    <a:lnTo>
                      <a:pt x="43" y="338"/>
                    </a:lnTo>
                    <a:lnTo>
                      <a:pt x="41" y="335"/>
                    </a:lnTo>
                    <a:lnTo>
                      <a:pt x="38" y="335"/>
                    </a:lnTo>
                    <a:lnTo>
                      <a:pt x="38" y="333"/>
                    </a:lnTo>
                    <a:lnTo>
                      <a:pt x="35" y="333"/>
                    </a:lnTo>
                    <a:lnTo>
                      <a:pt x="35" y="332"/>
                    </a:lnTo>
                    <a:lnTo>
                      <a:pt x="31" y="332"/>
                    </a:lnTo>
                    <a:lnTo>
                      <a:pt x="29" y="329"/>
                    </a:lnTo>
                    <a:lnTo>
                      <a:pt x="26" y="329"/>
                    </a:lnTo>
                    <a:lnTo>
                      <a:pt x="26" y="327"/>
                    </a:lnTo>
                    <a:lnTo>
                      <a:pt x="23" y="327"/>
                    </a:lnTo>
                    <a:lnTo>
                      <a:pt x="21" y="324"/>
                    </a:lnTo>
                    <a:lnTo>
                      <a:pt x="18" y="324"/>
                    </a:lnTo>
                    <a:lnTo>
                      <a:pt x="18" y="322"/>
                    </a:lnTo>
                    <a:lnTo>
                      <a:pt x="14" y="322"/>
                    </a:lnTo>
                    <a:lnTo>
                      <a:pt x="14" y="321"/>
                    </a:lnTo>
                    <a:lnTo>
                      <a:pt x="11" y="321"/>
                    </a:lnTo>
                    <a:lnTo>
                      <a:pt x="9" y="318"/>
                    </a:lnTo>
                    <a:lnTo>
                      <a:pt x="6" y="318"/>
                    </a:lnTo>
                    <a:lnTo>
                      <a:pt x="6" y="316"/>
                    </a:lnTo>
                    <a:lnTo>
                      <a:pt x="2" y="316"/>
                    </a:lnTo>
                    <a:lnTo>
                      <a:pt x="2" y="314"/>
                    </a:lnTo>
                    <a:lnTo>
                      <a:pt x="0" y="314"/>
                    </a:lnTo>
                    <a:lnTo>
                      <a:pt x="0" y="105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612" name="Freeform 1612"/>
              <p:cNvSpPr>
                <a:spLocks/>
              </p:cNvSpPr>
              <p:nvPr/>
            </p:nvSpPr>
            <p:spPr bwMode="auto">
              <a:xfrm>
                <a:off x="2636" y="2916"/>
                <a:ext cx="100" cy="92"/>
              </a:xfrm>
              <a:custGeom>
                <a:avLst/>
                <a:gdLst>
                  <a:gd name="T0" fmla="*/ 98 w 100"/>
                  <a:gd name="T1" fmla="*/ 0 h 92"/>
                  <a:gd name="T2" fmla="*/ 98 w 100"/>
                  <a:gd name="T3" fmla="*/ 2 h 92"/>
                  <a:gd name="T4" fmla="*/ 94 w 100"/>
                  <a:gd name="T5" fmla="*/ 2 h 92"/>
                  <a:gd name="T6" fmla="*/ 94 w 100"/>
                  <a:gd name="T7" fmla="*/ 4 h 92"/>
                  <a:gd name="T8" fmla="*/ 84 w 100"/>
                  <a:gd name="T9" fmla="*/ 8 h 92"/>
                  <a:gd name="T10" fmla="*/ 84 w 100"/>
                  <a:gd name="T11" fmla="*/ 10 h 92"/>
                  <a:gd name="T12" fmla="*/ 81 w 100"/>
                  <a:gd name="T13" fmla="*/ 10 h 92"/>
                  <a:gd name="T14" fmla="*/ 81 w 100"/>
                  <a:gd name="T15" fmla="*/ 12 h 92"/>
                  <a:gd name="T16" fmla="*/ 0 w 100"/>
                  <a:gd name="T17" fmla="*/ 84 h 92"/>
                  <a:gd name="T18" fmla="*/ 0 w 100"/>
                  <a:gd name="T19" fmla="*/ 92 h 92"/>
                  <a:gd name="T20" fmla="*/ 100 w 100"/>
                  <a:gd name="T21" fmla="*/ 0 h 92"/>
                  <a:gd name="T22" fmla="*/ 98 w 100"/>
                  <a:gd name="T23" fmla="*/ 0 h 92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100"/>
                  <a:gd name="T37" fmla="*/ 0 h 92"/>
                  <a:gd name="T38" fmla="*/ 100 w 100"/>
                  <a:gd name="T39" fmla="*/ 92 h 92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100" h="92">
                    <a:moveTo>
                      <a:pt x="98" y="0"/>
                    </a:moveTo>
                    <a:lnTo>
                      <a:pt x="98" y="2"/>
                    </a:lnTo>
                    <a:lnTo>
                      <a:pt x="94" y="2"/>
                    </a:lnTo>
                    <a:lnTo>
                      <a:pt x="94" y="4"/>
                    </a:lnTo>
                    <a:lnTo>
                      <a:pt x="84" y="8"/>
                    </a:lnTo>
                    <a:lnTo>
                      <a:pt x="84" y="10"/>
                    </a:lnTo>
                    <a:lnTo>
                      <a:pt x="81" y="10"/>
                    </a:lnTo>
                    <a:lnTo>
                      <a:pt x="81" y="12"/>
                    </a:lnTo>
                    <a:lnTo>
                      <a:pt x="0" y="84"/>
                    </a:lnTo>
                    <a:lnTo>
                      <a:pt x="0" y="92"/>
                    </a:lnTo>
                    <a:lnTo>
                      <a:pt x="100" y="0"/>
                    </a:lnTo>
                    <a:lnTo>
                      <a:pt x="98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613" name="Freeform 1613"/>
              <p:cNvSpPr>
                <a:spLocks/>
              </p:cNvSpPr>
              <p:nvPr/>
            </p:nvSpPr>
            <p:spPr bwMode="auto">
              <a:xfrm>
                <a:off x="2636" y="2866"/>
                <a:ext cx="204" cy="189"/>
              </a:xfrm>
              <a:custGeom>
                <a:avLst/>
                <a:gdLst>
                  <a:gd name="T0" fmla="*/ 197 w 204"/>
                  <a:gd name="T1" fmla="*/ 0 h 189"/>
                  <a:gd name="T2" fmla="*/ 197 w 204"/>
                  <a:gd name="T3" fmla="*/ 2 h 189"/>
                  <a:gd name="T4" fmla="*/ 0 w 204"/>
                  <a:gd name="T5" fmla="*/ 181 h 189"/>
                  <a:gd name="T6" fmla="*/ 0 w 204"/>
                  <a:gd name="T7" fmla="*/ 189 h 189"/>
                  <a:gd name="T8" fmla="*/ 204 w 204"/>
                  <a:gd name="T9" fmla="*/ 2 h 189"/>
                  <a:gd name="T10" fmla="*/ 200 w 204"/>
                  <a:gd name="T11" fmla="*/ 2 h 189"/>
                  <a:gd name="T12" fmla="*/ 200 w 204"/>
                  <a:gd name="T13" fmla="*/ 0 h 189"/>
                  <a:gd name="T14" fmla="*/ 197 w 204"/>
                  <a:gd name="T15" fmla="*/ 0 h 189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04"/>
                  <a:gd name="T25" fmla="*/ 0 h 189"/>
                  <a:gd name="T26" fmla="*/ 204 w 204"/>
                  <a:gd name="T27" fmla="*/ 189 h 189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04" h="189">
                    <a:moveTo>
                      <a:pt x="197" y="0"/>
                    </a:moveTo>
                    <a:lnTo>
                      <a:pt x="197" y="2"/>
                    </a:lnTo>
                    <a:lnTo>
                      <a:pt x="0" y="181"/>
                    </a:lnTo>
                    <a:lnTo>
                      <a:pt x="0" y="189"/>
                    </a:lnTo>
                    <a:lnTo>
                      <a:pt x="204" y="2"/>
                    </a:lnTo>
                    <a:lnTo>
                      <a:pt x="200" y="2"/>
                    </a:lnTo>
                    <a:lnTo>
                      <a:pt x="200" y="0"/>
                    </a:lnTo>
                    <a:lnTo>
                      <a:pt x="197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614" name="Freeform 1614"/>
              <p:cNvSpPr>
                <a:spLocks/>
              </p:cNvSpPr>
              <p:nvPr/>
            </p:nvSpPr>
            <p:spPr bwMode="auto">
              <a:xfrm>
                <a:off x="2636" y="2883"/>
                <a:ext cx="236" cy="220"/>
              </a:xfrm>
              <a:custGeom>
                <a:avLst/>
                <a:gdLst>
                  <a:gd name="T0" fmla="*/ 229 w 236"/>
                  <a:gd name="T1" fmla="*/ 0 h 220"/>
                  <a:gd name="T2" fmla="*/ 229 w 236"/>
                  <a:gd name="T3" fmla="*/ 2 h 220"/>
                  <a:gd name="T4" fmla="*/ 0 w 236"/>
                  <a:gd name="T5" fmla="*/ 212 h 220"/>
                  <a:gd name="T6" fmla="*/ 0 w 236"/>
                  <a:gd name="T7" fmla="*/ 220 h 220"/>
                  <a:gd name="T8" fmla="*/ 236 w 236"/>
                  <a:gd name="T9" fmla="*/ 2 h 220"/>
                  <a:gd name="T10" fmla="*/ 233 w 236"/>
                  <a:gd name="T11" fmla="*/ 2 h 220"/>
                  <a:gd name="T12" fmla="*/ 233 w 236"/>
                  <a:gd name="T13" fmla="*/ 0 h 220"/>
                  <a:gd name="T14" fmla="*/ 229 w 236"/>
                  <a:gd name="T15" fmla="*/ 0 h 22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36"/>
                  <a:gd name="T25" fmla="*/ 0 h 220"/>
                  <a:gd name="T26" fmla="*/ 236 w 236"/>
                  <a:gd name="T27" fmla="*/ 220 h 22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36" h="220">
                    <a:moveTo>
                      <a:pt x="229" y="0"/>
                    </a:moveTo>
                    <a:lnTo>
                      <a:pt x="229" y="2"/>
                    </a:lnTo>
                    <a:lnTo>
                      <a:pt x="0" y="212"/>
                    </a:lnTo>
                    <a:lnTo>
                      <a:pt x="0" y="220"/>
                    </a:lnTo>
                    <a:lnTo>
                      <a:pt x="236" y="2"/>
                    </a:lnTo>
                    <a:lnTo>
                      <a:pt x="233" y="2"/>
                    </a:lnTo>
                    <a:lnTo>
                      <a:pt x="233" y="0"/>
                    </a:lnTo>
                    <a:lnTo>
                      <a:pt x="229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615" name="Freeform 1615"/>
              <p:cNvSpPr>
                <a:spLocks/>
              </p:cNvSpPr>
              <p:nvPr/>
            </p:nvSpPr>
            <p:spPr bwMode="auto">
              <a:xfrm>
                <a:off x="2636" y="2901"/>
                <a:ext cx="267" cy="247"/>
              </a:xfrm>
              <a:custGeom>
                <a:avLst/>
                <a:gdLst>
                  <a:gd name="T0" fmla="*/ 260 w 267"/>
                  <a:gd name="T1" fmla="*/ 0 h 247"/>
                  <a:gd name="T2" fmla="*/ 260 w 267"/>
                  <a:gd name="T3" fmla="*/ 1 h 247"/>
                  <a:gd name="T4" fmla="*/ 0 w 267"/>
                  <a:gd name="T5" fmla="*/ 239 h 247"/>
                  <a:gd name="T6" fmla="*/ 0 w 267"/>
                  <a:gd name="T7" fmla="*/ 247 h 247"/>
                  <a:gd name="T8" fmla="*/ 267 w 267"/>
                  <a:gd name="T9" fmla="*/ 3 h 247"/>
                  <a:gd name="T10" fmla="*/ 265 w 267"/>
                  <a:gd name="T11" fmla="*/ 0 h 247"/>
                  <a:gd name="T12" fmla="*/ 260 w 267"/>
                  <a:gd name="T13" fmla="*/ 0 h 24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67"/>
                  <a:gd name="T22" fmla="*/ 0 h 247"/>
                  <a:gd name="T23" fmla="*/ 267 w 267"/>
                  <a:gd name="T24" fmla="*/ 247 h 24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67" h="247">
                    <a:moveTo>
                      <a:pt x="260" y="0"/>
                    </a:moveTo>
                    <a:lnTo>
                      <a:pt x="260" y="1"/>
                    </a:lnTo>
                    <a:lnTo>
                      <a:pt x="0" y="239"/>
                    </a:lnTo>
                    <a:lnTo>
                      <a:pt x="0" y="247"/>
                    </a:lnTo>
                    <a:lnTo>
                      <a:pt x="267" y="3"/>
                    </a:lnTo>
                    <a:lnTo>
                      <a:pt x="265" y="0"/>
                    </a:lnTo>
                    <a:lnTo>
                      <a:pt x="26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616" name="Freeform 1616"/>
              <p:cNvSpPr>
                <a:spLocks/>
              </p:cNvSpPr>
              <p:nvPr/>
            </p:nvSpPr>
            <p:spPr bwMode="auto">
              <a:xfrm>
                <a:off x="2645" y="2918"/>
                <a:ext cx="290" cy="267"/>
              </a:xfrm>
              <a:custGeom>
                <a:avLst/>
                <a:gdLst>
                  <a:gd name="T0" fmla="*/ 284 w 290"/>
                  <a:gd name="T1" fmla="*/ 0 h 267"/>
                  <a:gd name="T2" fmla="*/ 284 w 290"/>
                  <a:gd name="T3" fmla="*/ 2 h 267"/>
                  <a:gd name="T4" fmla="*/ 0 w 290"/>
                  <a:gd name="T5" fmla="*/ 262 h 267"/>
                  <a:gd name="T6" fmla="*/ 0 w 290"/>
                  <a:gd name="T7" fmla="*/ 265 h 267"/>
                  <a:gd name="T8" fmla="*/ 5 w 290"/>
                  <a:gd name="T9" fmla="*/ 267 h 267"/>
                  <a:gd name="T10" fmla="*/ 5 w 290"/>
                  <a:gd name="T11" fmla="*/ 265 h 267"/>
                  <a:gd name="T12" fmla="*/ 290 w 290"/>
                  <a:gd name="T13" fmla="*/ 3 h 267"/>
                  <a:gd name="T14" fmla="*/ 289 w 290"/>
                  <a:gd name="T15" fmla="*/ 0 h 267"/>
                  <a:gd name="T16" fmla="*/ 284 w 290"/>
                  <a:gd name="T17" fmla="*/ 0 h 267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0"/>
                  <a:gd name="T28" fmla="*/ 0 h 267"/>
                  <a:gd name="T29" fmla="*/ 290 w 290"/>
                  <a:gd name="T30" fmla="*/ 267 h 267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0" h="267">
                    <a:moveTo>
                      <a:pt x="284" y="0"/>
                    </a:moveTo>
                    <a:lnTo>
                      <a:pt x="284" y="2"/>
                    </a:lnTo>
                    <a:lnTo>
                      <a:pt x="0" y="262"/>
                    </a:lnTo>
                    <a:lnTo>
                      <a:pt x="0" y="265"/>
                    </a:lnTo>
                    <a:lnTo>
                      <a:pt x="5" y="267"/>
                    </a:lnTo>
                    <a:lnTo>
                      <a:pt x="5" y="265"/>
                    </a:lnTo>
                    <a:lnTo>
                      <a:pt x="290" y="3"/>
                    </a:lnTo>
                    <a:lnTo>
                      <a:pt x="289" y="0"/>
                    </a:lnTo>
                    <a:lnTo>
                      <a:pt x="284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617" name="Freeform 1617"/>
              <p:cNvSpPr>
                <a:spLocks/>
              </p:cNvSpPr>
              <p:nvPr/>
            </p:nvSpPr>
            <p:spPr bwMode="auto">
              <a:xfrm>
                <a:off x="2677" y="2935"/>
                <a:ext cx="291" cy="267"/>
              </a:xfrm>
              <a:custGeom>
                <a:avLst/>
                <a:gdLst>
                  <a:gd name="T0" fmla="*/ 284 w 291"/>
                  <a:gd name="T1" fmla="*/ 0 h 267"/>
                  <a:gd name="T2" fmla="*/ 284 w 291"/>
                  <a:gd name="T3" fmla="*/ 2 h 267"/>
                  <a:gd name="T4" fmla="*/ 0 w 291"/>
                  <a:gd name="T5" fmla="*/ 262 h 267"/>
                  <a:gd name="T6" fmla="*/ 0 w 291"/>
                  <a:gd name="T7" fmla="*/ 265 h 267"/>
                  <a:gd name="T8" fmla="*/ 6 w 291"/>
                  <a:gd name="T9" fmla="*/ 267 h 267"/>
                  <a:gd name="T10" fmla="*/ 6 w 291"/>
                  <a:gd name="T11" fmla="*/ 265 h 267"/>
                  <a:gd name="T12" fmla="*/ 291 w 291"/>
                  <a:gd name="T13" fmla="*/ 4 h 267"/>
                  <a:gd name="T14" fmla="*/ 289 w 291"/>
                  <a:gd name="T15" fmla="*/ 0 h 267"/>
                  <a:gd name="T16" fmla="*/ 284 w 291"/>
                  <a:gd name="T17" fmla="*/ 0 h 267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1"/>
                  <a:gd name="T28" fmla="*/ 0 h 267"/>
                  <a:gd name="T29" fmla="*/ 291 w 291"/>
                  <a:gd name="T30" fmla="*/ 267 h 267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1" h="267">
                    <a:moveTo>
                      <a:pt x="284" y="0"/>
                    </a:moveTo>
                    <a:lnTo>
                      <a:pt x="284" y="2"/>
                    </a:lnTo>
                    <a:lnTo>
                      <a:pt x="0" y="262"/>
                    </a:lnTo>
                    <a:lnTo>
                      <a:pt x="0" y="265"/>
                    </a:lnTo>
                    <a:lnTo>
                      <a:pt x="6" y="267"/>
                    </a:lnTo>
                    <a:lnTo>
                      <a:pt x="6" y="265"/>
                    </a:lnTo>
                    <a:lnTo>
                      <a:pt x="291" y="4"/>
                    </a:lnTo>
                    <a:lnTo>
                      <a:pt x="289" y="0"/>
                    </a:lnTo>
                    <a:lnTo>
                      <a:pt x="284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618" name="Freeform 1618"/>
              <p:cNvSpPr>
                <a:spLocks/>
              </p:cNvSpPr>
              <p:nvPr/>
            </p:nvSpPr>
            <p:spPr bwMode="auto">
              <a:xfrm>
                <a:off x="2708" y="2953"/>
                <a:ext cx="292" cy="266"/>
              </a:xfrm>
              <a:custGeom>
                <a:avLst/>
                <a:gdLst>
                  <a:gd name="T0" fmla="*/ 286 w 292"/>
                  <a:gd name="T1" fmla="*/ 0 h 266"/>
                  <a:gd name="T2" fmla="*/ 286 w 292"/>
                  <a:gd name="T3" fmla="*/ 1 h 266"/>
                  <a:gd name="T4" fmla="*/ 0 w 292"/>
                  <a:gd name="T5" fmla="*/ 265 h 266"/>
                  <a:gd name="T6" fmla="*/ 4 w 292"/>
                  <a:gd name="T7" fmla="*/ 265 h 266"/>
                  <a:gd name="T8" fmla="*/ 4 w 292"/>
                  <a:gd name="T9" fmla="*/ 266 h 266"/>
                  <a:gd name="T10" fmla="*/ 7 w 292"/>
                  <a:gd name="T11" fmla="*/ 266 h 266"/>
                  <a:gd name="T12" fmla="*/ 7 w 292"/>
                  <a:gd name="T13" fmla="*/ 265 h 266"/>
                  <a:gd name="T14" fmla="*/ 292 w 292"/>
                  <a:gd name="T15" fmla="*/ 3 h 266"/>
                  <a:gd name="T16" fmla="*/ 291 w 292"/>
                  <a:gd name="T17" fmla="*/ 0 h 266"/>
                  <a:gd name="T18" fmla="*/ 286 w 292"/>
                  <a:gd name="T19" fmla="*/ 0 h 26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92"/>
                  <a:gd name="T31" fmla="*/ 0 h 266"/>
                  <a:gd name="T32" fmla="*/ 292 w 292"/>
                  <a:gd name="T33" fmla="*/ 266 h 26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92" h="266">
                    <a:moveTo>
                      <a:pt x="286" y="0"/>
                    </a:moveTo>
                    <a:lnTo>
                      <a:pt x="286" y="1"/>
                    </a:lnTo>
                    <a:lnTo>
                      <a:pt x="0" y="265"/>
                    </a:lnTo>
                    <a:lnTo>
                      <a:pt x="4" y="265"/>
                    </a:lnTo>
                    <a:lnTo>
                      <a:pt x="4" y="266"/>
                    </a:lnTo>
                    <a:lnTo>
                      <a:pt x="7" y="266"/>
                    </a:lnTo>
                    <a:lnTo>
                      <a:pt x="7" y="265"/>
                    </a:lnTo>
                    <a:lnTo>
                      <a:pt x="292" y="3"/>
                    </a:lnTo>
                    <a:lnTo>
                      <a:pt x="291" y="0"/>
                    </a:lnTo>
                    <a:lnTo>
                      <a:pt x="286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619" name="Freeform 1619"/>
              <p:cNvSpPr>
                <a:spLocks/>
              </p:cNvSpPr>
              <p:nvPr/>
            </p:nvSpPr>
            <p:spPr bwMode="auto">
              <a:xfrm>
                <a:off x="2741" y="2969"/>
                <a:ext cx="288" cy="268"/>
              </a:xfrm>
              <a:custGeom>
                <a:avLst/>
                <a:gdLst>
                  <a:gd name="T0" fmla="*/ 285 w 288"/>
                  <a:gd name="T1" fmla="*/ 0 h 268"/>
                  <a:gd name="T2" fmla="*/ 285 w 288"/>
                  <a:gd name="T3" fmla="*/ 1 h 268"/>
                  <a:gd name="T4" fmla="*/ 0 w 288"/>
                  <a:gd name="T5" fmla="*/ 263 h 268"/>
                  <a:gd name="T6" fmla="*/ 0 w 288"/>
                  <a:gd name="T7" fmla="*/ 266 h 268"/>
                  <a:gd name="T8" fmla="*/ 3 w 288"/>
                  <a:gd name="T9" fmla="*/ 266 h 268"/>
                  <a:gd name="T10" fmla="*/ 3 w 288"/>
                  <a:gd name="T11" fmla="*/ 268 h 268"/>
                  <a:gd name="T12" fmla="*/ 288 w 288"/>
                  <a:gd name="T13" fmla="*/ 6 h 268"/>
                  <a:gd name="T14" fmla="*/ 288 w 288"/>
                  <a:gd name="T15" fmla="*/ 0 h 268"/>
                  <a:gd name="T16" fmla="*/ 285 w 288"/>
                  <a:gd name="T17" fmla="*/ 0 h 26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88"/>
                  <a:gd name="T28" fmla="*/ 0 h 268"/>
                  <a:gd name="T29" fmla="*/ 288 w 288"/>
                  <a:gd name="T30" fmla="*/ 268 h 26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88" h="268">
                    <a:moveTo>
                      <a:pt x="285" y="0"/>
                    </a:moveTo>
                    <a:lnTo>
                      <a:pt x="285" y="1"/>
                    </a:lnTo>
                    <a:lnTo>
                      <a:pt x="0" y="263"/>
                    </a:lnTo>
                    <a:lnTo>
                      <a:pt x="0" y="266"/>
                    </a:lnTo>
                    <a:lnTo>
                      <a:pt x="3" y="266"/>
                    </a:lnTo>
                    <a:lnTo>
                      <a:pt x="3" y="268"/>
                    </a:lnTo>
                    <a:lnTo>
                      <a:pt x="288" y="6"/>
                    </a:lnTo>
                    <a:lnTo>
                      <a:pt x="288" y="0"/>
                    </a:lnTo>
                    <a:lnTo>
                      <a:pt x="285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620" name="Freeform 1620"/>
              <p:cNvSpPr>
                <a:spLocks/>
              </p:cNvSpPr>
              <p:nvPr/>
            </p:nvSpPr>
            <p:spPr bwMode="auto">
              <a:xfrm>
                <a:off x="2773" y="3014"/>
                <a:ext cx="256" cy="240"/>
              </a:xfrm>
              <a:custGeom>
                <a:avLst/>
                <a:gdLst>
                  <a:gd name="T0" fmla="*/ 255 w 256"/>
                  <a:gd name="T1" fmla="*/ 0 h 240"/>
                  <a:gd name="T2" fmla="*/ 255 w 256"/>
                  <a:gd name="T3" fmla="*/ 2 h 240"/>
                  <a:gd name="T4" fmla="*/ 0 w 256"/>
                  <a:gd name="T5" fmla="*/ 235 h 240"/>
                  <a:gd name="T6" fmla="*/ 0 w 256"/>
                  <a:gd name="T7" fmla="*/ 238 h 240"/>
                  <a:gd name="T8" fmla="*/ 4 w 256"/>
                  <a:gd name="T9" fmla="*/ 238 h 240"/>
                  <a:gd name="T10" fmla="*/ 4 w 256"/>
                  <a:gd name="T11" fmla="*/ 240 h 240"/>
                  <a:gd name="T12" fmla="*/ 256 w 256"/>
                  <a:gd name="T13" fmla="*/ 8 h 240"/>
                  <a:gd name="T14" fmla="*/ 256 w 256"/>
                  <a:gd name="T15" fmla="*/ 0 h 240"/>
                  <a:gd name="T16" fmla="*/ 255 w 256"/>
                  <a:gd name="T17" fmla="*/ 0 h 24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56"/>
                  <a:gd name="T28" fmla="*/ 0 h 240"/>
                  <a:gd name="T29" fmla="*/ 256 w 256"/>
                  <a:gd name="T30" fmla="*/ 240 h 24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56" h="240">
                    <a:moveTo>
                      <a:pt x="255" y="0"/>
                    </a:moveTo>
                    <a:lnTo>
                      <a:pt x="255" y="2"/>
                    </a:lnTo>
                    <a:lnTo>
                      <a:pt x="0" y="235"/>
                    </a:lnTo>
                    <a:lnTo>
                      <a:pt x="0" y="238"/>
                    </a:lnTo>
                    <a:lnTo>
                      <a:pt x="4" y="238"/>
                    </a:lnTo>
                    <a:lnTo>
                      <a:pt x="4" y="240"/>
                    </a:lnTo>
                    <a:lnTo>
                      <a:pt x="256" y="8"/>
                    </a:lnTo>
                    <a:lnTo>
                      <a:pt x="256" y="0"/>
                    </a:lnTo>
                    <a:lnTo>
                      <a:pt x="255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621" name="Freeform 1621"/>
              <p:cNvSpPr>
                <a:spLocks/>
              </p:cNvSpPr>
              <p:nvPr/>
            </p:nvSpPr>
            <p:spPr bwMode="auto">
              <a:xfrm>
                <a:off x="2806" y="3062"/>
                <a:ext cx="223" cy="209"/>
              </a:xfrm>
              <a:custGeom>
                <a:avLst/>
                <a:gdLst>
                  <a:gd name="T0" fmla="*/ 222 w 223"/>
                  <a:gd name="T1" fmla="*/ 0 h 209"/>
                  <a:gd name="T2" fmla="*/ 222 w 223"/>
                  <a:gd name="T3" fmla="*/ 1 h 209"/>
                  <a:gd name="T4" fmla="*/ 0 w 223"/>
                  <a:gd name="T5" fmla="*/ 205 h 209"/>
                  <a:gd name="T6" fmla="*/ 0 w 223"/>
                  <a:gd name="T7" fmla="*/ 208 h 209"/>
                  <a:gd name="T8" fmla="*/ 3 w 223"/>
                  <a:gd name="T9" fmla="*/ 208 h 209"/>
                  <a:gd name="T10" fmla="*/ 3 w 223"/>
                  <a:gd name="T11" fmla="*/ 209 h 209"/>
                  <a:gd name="T12" fmla="*/ 223 w 223"/>
                  <a:gd name="T13" fmla="*/ 8 h 209"/>
                  <a:gd name="T14" fmla="*/ 223 w 223"/>
                  <a:gd name="T15" fmla="*/ 0 h 209"/>
                  <a:gd name="T16" fmla="*/ 222 w 223"/>
                  <a:gd name="T17" fmla="*/ 0 h 20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23"/>
                  <a:gd name="T28" fmla="*/ 0 h 209"/>
                  <a:gd name="T29" fmla="*/ 223 w 223"/>
                  <a:gd name="T30" fmla="*/ 209 h 209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23" h="209">
                    <a:moveTo>
                      <a:pt x="222" y="0"/>
                    </a:moveTo>
                    <a:lnTo>
                      <a:pt x="222" y="1"/>
                    </a:lnTo>
                    <a:lnTo>
                      <a:pt x="0" y="205"/>
                    </a:lnTo>
                    <a:lnTo>
                      <a:pt x="0" y="208"/>
                    </a:lnTo>
                    <a:lnTo>
                      <a:pt x="3" y="208"/>
                    </a:lnTo>
                    <a:lnTo>
                      <a:pt x="3" y="209"/>
                    </a:lnTo>
                    <a:lnTo>
                      <a:pt x="223" y="8"/>
                    </a:lnTo>
                    <a:lnTo>
                      <a:pt x="223" y="0"/>
                    </a:lnTo>
                    <a:lnTo>
                      <a:pt x="222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622" name="Freeform 1622"/>
              <p:cNvSpPr>
                <a:spLocks/>
              </p:cNvSpPr>
              <p:nvPr/>
            </p:nvSpPr>
            <p:spPr bwMode="auto">
              <a:xfrm>
                <a:off x="2848" y="3107"/>
                <a:ext cx="181" cy="168"/>
              </a:xfrm>
              <a:custGeom>
                <a:avLst/>
                <a:gdLst>
                  <a:gd name="T0" fmla="*/ 180 w 181"/>
                  <a:gd name="T1" fmla="*/ 0 h 168"/>
                  <a:gd name="T2" fmla="*/ 180 w 181"/>
                  <a:gd name="T3" fmla="*/ 2 h 168"/>
                  <a:gd name="T4" fmla="*/ 0 w 181"/>
                  <a:gd name="T5" fmla="*/ 168 h 168"/>
                  <a:gd name="T6" fmla="*/ 7 w 181"/>
                  <a:gd name="T7" fmla="*/ 164 h 168"/>
                  <a:gd name="T8" fmla="*/ 7 w 181"/>
                  <a:gd name="T9" fmla="*/ 163 h 168"/>
                  <a:gd name="T10" fmla="*/ 14 w 181"/>
                  <a:gd name="T11" fmla="*/ 161 h 168"/>
                  <a:gd name="T12" fmla="*/ 14 w 181"/>
                  <a:gd name="T13" fmla="*/ 160 h 168"/>
                  <a:gd name="T14" fmla="*/ 17 w 181"/>
                  <a:gd name="T15" fmla="*/ 160 h 168"/>
                  <a:gd name="T16" fmla="*/ 17 w 181"/>
                  <a:gd name="T17" fmla="*/ 158 h 168"/>
                  <a:gd name="T18" fmla="*/ 181 w 181"/>
                  <a:gd name="T19" fmla="*/ 8 h 168"/>
                  <a:gd name="T20" fmla="*/ 181 w 181"/>
                  <a:gd name="T21" fmla="*/ 0 h 168"/>
                  <a:gd name="T22" fmla="*/ 180 w 181"/>
                  <a:gd name="T23" fmla="*/ 0 h 168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181"/>
                  <a:gd name="T37" fmla="*/ 0 h 168"/>
                  <a:gd name="T38" fmla="*/ 181 w 181"/>
                  <a:gd name="T39" fmla="*/ 168 h 168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181" h="168">
                    <a:moveTo>
                      <a:pt x="180" y="0"/>
                    </a:moveTo>
                    <a:lnTo>
                      <a:pt x="180" y="2"/>
                    </a:lnTo>
                    <a:lnTo>
                      <a:pt x="0" y="168"/>
                    </a:lnTo>
                    <a:lnTo>
                      <a:pt x="7" y="164"/>
                    </a:lnTo>
                    <a:lnTo>
                      <a:pt x="7" y="163"/>
                    </a:lnTo>
                    <a:lnTo>
                      <a:pt x="14" y="161"/>
                    </a:lnTo>
                    <a:lnTo>
                      <a:pt x="14" y="160"/>
                    </a:lnTo>
                    <a:lnTo>
                      <a:pt x="17" y="160"/>
                    </a:lnTo>
                    <a:lnTo>
                      <a:pt x="17" y="158"/>
                    </a:lnTo>
                    <a:lnTo>
                      <a:pt x="181" y="8"/>
                    </a:lnTo>
                    <a:lnTo>
                      <a:pt x="181" y="0"/>
                    </a:lnTo>
                    <a:lnTo>
                      <a:pt x="18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623" name="Freeform 1623"/>
              <p:cNvSpPr>
                <a:spLocks/>
              </p:cNvSpPr>
              <p:nvPr/>
            </p:nvSpPr>
            <p:spPr bwMode="auto">
              <a:xfrm>
                <a:off x="2970" y="3155"/>
                <a:ext cx="59" cy="55"/>
              </a:xfrm>
              <a:custGeom>
                <a:avLst/>
                <a:gdLst>
                  <a:gd name="T0" fmla="*/ 58 w 59"/>
                  <a:gd name="T1" fmla="*/ 0 h 55"/>
                  <a:gd name="T2" fmla="*/ 58 w 59"/>
                  <a:gd name="T3" fmla="*/ 1 h 55"/>
                  <a:gd name="T4" fmla="*/ 0 w 59"/>
                  <a:gd name="T5" fmla="*/ 55 h 55"/>
                  <a:gd name="T6" fmla="*/ 6 w 59"/>
                  <a:gd name="T7" fmla="*/ 52 h 55"/>
                  <a:gd name="T8" fmla="*/ 6 w 59"/>
                  <a:gd name="T9" fmla="*/ 50 h 55"/>
                  <a:gd name="T10" fmla="*/ 13 w 59"/>
                  <a:gd name="T11" fmla="*/ 49 h 55"/>
                  <a:gd name="T12" fmla="*/ 13 w 59"/>
                  <a:gd name="T13" fmla="*/ 47 h 55"/>
                  <a:gd name="T14" fmla="*/ 17 w 59"/>
                  <a:gd name="T15" fmla="*/ 47 h 55"/>
                  <a:gd name="T16" fmla="*/ 17 w 59"/>
                  <a:gd name="T17" fmla="*/ 45 h 55"/>
                  <a:gd name="T18" fmla="*/ 59 w 59"/>
                  <a:gd name="T19" fmla="*/ 8 h 55"/>
                  <a:gd name="T20" fmla="*/ 59 w 59"/>
                  <a:gd name="T21" fmla="*/ 0 h 55"/>
                  <a:gd name="T22" fmla="*/ 58 w 59"/>
                  <a:gd name="T23" fmla="*/ 0 h 55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59"/>
                  <a:gd name="T37" fmla="*/ 0 h 55"/>
                  <a:gd name="T38" fmla="*/ 59 w 59"/>
                  <a:gd name="T39" fmla="*/ 55 h 55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59" h="55">
                    <a:moveTo>
                      <a:pt x="58" y="0"/>
                    </a:moveTo>
                    <a:lnTo>
                      <a:pt x="58" y="1"/>
                    </a:lnTo>
                    <a:lnTo>
                      <a:pt x="0" y="55"/>
                    </a:lnTo>
                    <a:lnTo>
                      <a:pt x="6" y="52"/>
                    </a:lnTo>
                    <a:lnTo>
                      <a:pt x="6" y="50"/>
                    </a:lnTo>
                    <a:lnTo>
                      <a:pt x="13" y="49"/>
                    </a:lnTo>
                    <a:lnTo>
                      <a:pt x="13" y="47"/>
                    </a:lnTo>
                    <a:lnTo>
                      <a:pt x="17" y="47"/>
                    </a:lnTo>
                    <a:lnTo>
                      <a:pt x="17" y="45"/>
                    </a:lnTo>
                    <a:lnTo>
                      <a:pt x="59" y="8"/>
                    </a:lnTo>
                    <a:lnTo>
                      <a:pt x="59" y="0"/>
                    </a:lnTo>
                    <a:lnTo>
                      <a:pt x="58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624" name="Freeform 1624"/>
              <p:cNvSpPr>
                <a:spLocks/>
              </p:cNvSpPr>
              <p:nvPr/>
            </p:nvSpPr>
            <p:spPr bwMode="auto">
              <a:xfrm>
                <a:off x="2932" y="2918"/>
                <a:ext cx="97" cy="90"/>
              </a:xfrm>
              <a:custGeom>
                <a:avLst/>
                <a:gdLst>
                  <a:gd name="T0" fmla="*/ 0 w 97"/>
                  <a:gd name="T1" fmla="*/ 0 h 90"/>
                  <a:gd name="T2" fmla="*/ 97 w 97"/>
                  <a:gd name="T3" fmla="*/ 90 h 90"/>
                  <a:gd name="T4" fmla="*/ 97 w 97"/>
                  <a:gd name="T5" fmla="*/ 82 h 90"/>
                  <a:gd name="T6" fmla="*/ 96 w 97"/>
                  <a:gd name="T7" fmla="*/ 82 h 90"/>
                  <a:gd name="T8" fmla="*/ 17 w 97"/>
                  <a:gd name="T9" fmla="*/ 8 h 90"/>
                  <a:gd name="T10" fmla="*/ 14 w 97"/>
                  <a:gd name="T11" fmla="*/ 8 h 90"/>
                  <a:gd name="T12" fmla="*/ 14 w 97"/>
                  <a:gd name="T13" fmla="*/ 6 h 90"/>
                  <a:gd name="T14" fmla="*/ 10 w 97"/>
                  <a:gd name="T15" fmla="*/ 6 h 90"/>
                  <a:gd name="T16" fmla="*/ 9 w 97"/>
                  <a:gd name="T17" fmla="*/ 3 h 90"/>
                  <a:gd name="T18" fmla="*/ 5 w 97"/>
                  <a:gd name="T19" fmla="*/ 3 h 90"/>
                  <a:gd name="T20" fmla="*/ 5 w 97"/>
                  <a:gd name="T21" fmla="*/ 2 h 90"/>
                  <a:gd name="T22" fmla="*/ 2 w 97"/>
                  <a:gd name="T23" fmla="*/ 2 h 90"/>
                  <a:gd name="T24" fmla="*/ 2 w 97"/>
                  <a:gd name="T25" fmla="*/ 0 h 90"/>
                  <a:gd name="T26" fmla="*/ 0 w 97"/>
                  <a:gd name="T27" fmla="*/ 0 h 90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97"/>
                  <a:gd name="T43" fmla="*/ 0 h 90"/>
                  <a:gd name="T44" fmla="*/ 97 w 97"/>
                  <a:gd name="T45" fmla="*/ 90 h 90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97" h="90">
                    <a:moveTo>
                      <a:pt x="0" y="0"/>
                    </a:moveTo>
                    <a:lnTo>
                      <a:pt x="97" y="90"/>
                    </a:lnTo>
                    <a:lnTo>
                      <a:pt x="97" y="82"/>
                    </a:lnTo>
                    <a:lnTo>
                      <a:pt x="96" y="82"/>
                    </a:lnTo>
                    <a:lnTo>
                      <a:pt x="17" y="8"/>
                    </a:lnTo>
                    <a:lnTo>
                      <a:pt x="14" y="8"/>
                    </a:lnTo>
                    <a:lnTo>
                      <a:pt x="14" y="6"/>
                    </a:lnTo>
                    <a:lnTo>
                      <a:pt x="10" y="6"/>
                    </a:lnTo>
                    <a:lnTo>
                      <a:pt x="9" y="3"/>
                    </a:lnTo>
                    <a:lnTo>
                      <a:pt x="5" y="3"/>
                    </a:lnTo>
                    <a:lnTo>
                      <a:pt x="5" y="2"/>
                    </a:lnTo>
                    <a:lnTo>
                      <a:pt x="2" y="2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625" name="Freeform 1625"/>
              <p:cNvSpPr>
                <a:spLocks/>
              </p:cNvSpPr>
              <p:nvPr/>
            </p:nvSpPr>
            <p:spPr bwMode="auto">
              <a:xfrm>
                <a:off x="2826" y="2866"/>
                <a:ext cx="203" cy="189"/>
              </a:xfrm>
              <a:custGeom>
                <a:avLst/>
                <a:gdLst>
                  <a:gd name="T0" fmla="*/ 2 w 203"/>
                  <a:gd name="T1" fmla="*/ 0 h 189"/>
                  <a:gd name="T2" fmla="*/ 2 w 203"/>
                  <a:gd name="T3" fmla="*/ 2 h 189"/>
                  <a:gd name="T4" fmla="*/ 0 w 203"/>
                  <a:gd name="T5" fmla="*/ 2 h 189"/>
                  <a:gd name="T6" fmla="*/ 203 w 203"/>
                  <a:gd name="T7" fmla="*/ 189 h 189"/>
                  <a:gd name="T8" fmla="*/ 203 w 203"/>
                  <a:gd name="T9" fmla="*/ 181 h 189"/>
                  <a:gd name="T10" fmla="*/ 202 w 203"/>
                  <a:gd name="T11" fmla="*/ 181 h 189"/>
                  <a:gd name="T12" fmla="*/ 7 w 203"/>
                  <a:gd name="T13" fmla="*/ 0 h 189"/>
                  <a:gd name="T14" fmla="*/ 2 w 203"/>
                  <a:gd name="T15" fmla="*/ 0 h 189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03"/>
                  <a:gd name="T25" fmla="*/ 0 h 189"/>
                  <a:gd name="T26" fmla="*/ 203 w 203"/>
                  <a:gd name="T27" fmla="*/ 189 h 189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03" h="189">
                    <a:moveTo>
                      <a:pt x="2" y="0"/>
                    </a:moveTo>
                    <a:lnTo>
                      <a:pt x="2" y="2"/>
                    </a:lnTo>
                    <a:lnTo>
                      <a:pt x="0" y="2"/>
                    </a:lnTo>
                    <a:lnTo>
                      <a:pt x="203" y="189"/>
                    </a:lnTo>
                    <a:lnTo>
                      <a:pt x="203" y="181"/>
                    </a:lnTo>
                    <a:lnTo>
                      <a:pt x="202" y="181"/>
                    </a:lnTo>
                    <a:lnTo>
                      <a:pt x="7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626" name="Freeform 1626"/>
              <p:cNvSpPr>
                <a:spLocks/>
              </p:cNvSpPr>
              <p:nvPr/>
            </p:nvSpPr>
            <p:spPr bwMode="auto">
              <a:xfrm>
                <a:off x="2794" y="2883"/>
                <a:ext cx="235" cy="220"/>
              </a:xfrm>
              <a:custGeom>
                <a:avLst/>
                <a:gdLst>
                  <a:gd name="T0" fmla="*/ 1 w 235"/>
                  <a:gd name="T1" fmla="*/ 0 h 220"/>
                  <a:gd name="T2" fmla="*/ 1 w 235"/>
                  <a:gd name="T3" fmla="*/ 2 h 220"/>
                  <a:gd name="T4" fmla="*/ 0 w 235"/>
                  <a:gd name="T5" fmla="*/ 2 h 220"/>
                  <a:gd name="T6" fmla="*/ 235 w 235"/>
                  <a:gd name="T7" fmla="*/ 220 h 220"/>
                  <a:gd name="T8" fmla="*/ 235 w 235"/>
                  <a:gd name="T9" fmla="*/ 212 h 220"/>
                  <a:gd name="T10" fmla="*/ 234 w 235"/>
                  <a:gd name="T11" fmla="*/ 212 h 220"/>
                  <a:gd name="T12" fmla="*/ 6 w 235"/>
                  <a:gd name="T13" fmla="*/ 0 h 220"/>
                  <a:gd name="T14" fmla="*/ 1 w 235"/>
                  <a:gd name="T15" fmla="*/ 0 h 22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35"/>
                  <a:gd name="T25" fmla="*/ 0 h 220"/>
                  <a:gd name="T26" fmla="*/ 235 w 235"/>
                  <a:gd name="T27" fmla="*/ 220 h 22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35" h="220">
                    <a:moveTo>
                      <a:pt x="1" y="0"/>
                    </a:moveTo>
                    <a:lnTo>
                      <a:pt x="1" y="2"/>
                    </a:lnTo>
                    <a:lnTo>
                      <a:pt x="0" y="2"/>
                    </a:lnTo>
                    <a:lnTo>
                      <a:pt x="235" y="220"/>
                    </a:lnTo>
                    <a:lnTo>
                      <a:pt x="235" y="212"/>
                    </a:lnTo>
                    <a:lnTo>
                      <a:pt x="234" y="212"/>
                    </a:lnTo>
                    <a:lnTo>
                      <a:pt x="6" y="0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627" name="Freeform 1627"/>
              <p:cNvSpPr>
                <a:spLocks/>
              </p:cNvSpPr>
              <p:nvPr/>
            </p:nvSpPr>
            <p:spPr bwMode="auto">
              <a:xfrm>
                <a:off x="2761" y="2901"/>
                <a:ext cx="268" cy="249"/>
              </a:xfrm>
              <a:custGeom>
                <a:avLst/>
                <a:gdLst>
                  <a:gd name="T0" fmla="*/ 2 w 268"/>
                  <a:gd name="T1" fmla="*/ 0 h 249"/>
                  <a:gd name="T2" fmla="*/ 2 w 268"/>
                  <a:gd name="T3" fmla="*/ 1 h 249"/>
                  <a:gd name="T4" fmla="*/ 0 w 268"/>
                  <a:gd name="T5" fmla="*/ 1 h 249"/>
                  <a:gd name="T6" fmla="*/ 268 w 268"/>
                  <a:gd name="T7" fmla="*/ 249 h 249"/>
                  <a:gd name="T8" fmla="*/ 268 w 268"/>
                  <a:gd name="T9" fmla="*/ 241 h 249"/>
                  <a:gd name="T10" fmla="*/ 267 w 268"/>
                  <a:gd name="T11" fmla="*/ 241 h 249"/>
                  <a:gd name="T12" fmla="*/ 7 w 268"/>
                  <a:gd name="T13" fmla="*/ 0 h 249"/>
                  <a:gd name="T14" fmla="*/ 2 w 268"/>
                  <a:gd name="T15" fmla="*/ 0 h 249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68"/>
                  <a:gd name="T25" fmla="*/ 0 h 249"/>
                  <a:gd name="T26" fmla="*/ 268 w 268"/>
                  <a:gd name="T27" fmla="*/ 249 h 249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68" h="249">
                    <a:moveTo>
                      <a:pt x="2" y="0"/>
                    </a:moveTo>
                    <a:lnTo>
                      <a:pt x="2" y="1"/>
                    </a:lnTo>
                    <a:lnTo>
                      <a:pt x="0" y="1"/>
                    </a:lnTo>
                    <a:lnTo>
                      <a:pt x="268" y="249"/>
                    </a:lnTo>
                    <a:lnTo>
                      <a:pt x="268" y="241"/>
                    </a:lnTo>
                    <a:lnTo>
                      <a:pt x="267" y="241"/>
                    </a:lnTo>
                    <a:lnTo>
                      <a:pt x="7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628" name="Freeform 1628"/>
              <p:cNvSpPr>
                <a:spLocks/>
              </p:cNvSpPr>
              <p:nvPr/>
            </p:nvSpPr>
            <p:spPr bwMode="auto">
              <a:xfrm>
                <a:off x="2729" y="2918"/>
                <a:ext cx="292" cy="267"/>
              </a:xfrm>
              <a:custGeom>
                <a:avLst/>
                <a:gdLst>
                  <a:gd name="T0" fmla="*/ 1 w 292"/>
                  <a:gd name="T1" fmla="*/ 0 h 267"/>
                  <a:gd name="T2" fmla="*/ 1 w 292"/>
                  <a:gd name="T3" fmla="*/ 2 h 267"/>
                  <a:gd name="T4" fmla="*/ 0 w 292"/>
                  <a:gd name="T5" fmla="*/ 2 h 267"/>
                  <a:gd name="T6" fmla="*/ 285 w 292"/>
                  <a:gd name="T7" fmla="*/ 267 h 267"/>
                  <a:gd name="T8" fmla="*/ 290 w 292"/>
                  <a:gd name="T9" fmla="*/ 267 h 267"/>
                  <a:gd name="T10" fmla="*/ 290 w 292"/>
                  <a:gd name="T11" fmla="*/ 265 h 267"/>
                  <a:gd name="T12" fmla="*/ 292 w 292"/>
                  <a:gd name="T13" fmla="*/ 265 h 267"/>
                  <a:gd name="T14" fmla="*/ 7 w 292"/>
                  <a:gd name="T15" fmla="*/ 0 h 267"/>
                  <a:gd name="T16" fmla="*/ 1 w 292"/>
                  <a:gd name="T17" fmla="*/ 0 h 267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2"/>
                  <a:gd name="T28" fmla="*/ 0 h 267"/>
                  <a:gd name="T29" fmla="*/ 292 w 292"/>
                  <a:gd name="T30" fmla="*/ 267 h 267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2" h="267">
                    <a:moveTo>
                      <a:pt x="1" y="0"/>
                    </a:moveTo>
                    <a:lnTo>
                      <a:pt x="1" y="2"/>
                    </a:lnTo>
                    <a:lnTo>
                      <a:pt x="0" y="2"/>
                    </a:lnTo>
                    <a:lnTo>
                      <a:pt x="285" y="267"/>
                    </a:lnTo>
                    <a:lnTo>
                      <a:pt x="290" y="267"/>
                    </a:lnTo>
                    <a:lnTo>
                      <a:pt x="290" y="265"/>
                    </a:lnTo>
                    <a:lnTo>
                      <a:pt x="292" y="265"/>
                    </a:lnTo>
                    <a:lnTo>
                      <a:pt x="7" y="0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629" name="Freeform 1629"/>
              <p:cNvSpPr>
                <a:spLocks/>
              </p:cNvSpPr>
              <p:nvPr/>
            </p:nvSpPr>
            <p:spPr bwMode="auto">
              <a:xfrm>
                <a:off x="2696" y="2935"/>
                <a:ext cx="292" cy="267"/>
              </a:xfrm>
              <a:custGeom>
                <a:avLst/>
                <a:gdLst>
                  <a:gd name="T0" fmla="*/ 4 w 292"/>
                  <a:gd name="T1" fmla="*/ 0 h 267"/>
                  <a:gd name="T2" fmla="*/ 4 w 292"/>
                  <a:gd name="T3" fmla="*/ 2 h 267"/>
                  <a:gd name="T4" fmla="*/ 0 w 292"/>
                  <a:gd name="T5" fmla="*/ 2 h 267"/>
                  <a:gd name="T6" fmla="*/ 286 w 292"/>
                  <a:gd name="T7" fmla="*/ 267 h 267"/>
                  <a:gd name="T8" fmla="*/ 291 w 292"/>
                  <a:gd name="T9" fmla="*/ 267 h 267"/>
                  <a:gd name="T10" fmla="*/ 291 w 292"/>
                  <a:gd name="T11" fmla="*/ 265 h 267"/>
                  <a:gd name="T12" fmla="*/ 292 w 292"/>
                  <a:gd name="T13" fmla="*/ 265 h 267"/>
                  <a:gd name="T14" fmla="*/ 7 w 292"/>
                  <a:gd name="T15" fmla="*/ 0 h 267"/>
                  <a:gd name="T16" fmla="*/ 4 w 292"/>
                  <a:gd name="T17" fmla="*/ 0 h 267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2"/>
                  <a:gd name="T28" fmla="*/ 0 h 267"/>
                  <a:gd name="T29" fmla="*/ 292 w 292"/>
                  <a:gd name="T30" fmla="*/ 267 h 267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2" h="267">
                    <a:moveTo>
                      <a:pt x="4" y="0"/>
                    </a:moveTo>
                    <a:lnTo>
                      <a:pt x="4" y="2"/>
                    </a:lnTo>
                    <a:lnTo>
                      <a:pt x="0" y="2"/>
                    </a:lnTo>
                    <a:lnTo>
                      <a:pt x="286" y="267"/>
                    </a:lnTo>
                    <a:lnTo>
                      <a:pt x="291" y="267"/>
                    </a:lnTo>
                    <a:lnTo>
                      <a:pt x="291" y="265"/>
                    </a:lnTo>
                    <a:lnTo>
                      <a:pt x="292" y="265"/>
                    </a:lnTo>
                    <a:lnTo>
                      <a:pt x="7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630" name="Freeform 1630"/>
              <p:cNvSpPr>
                <a:spLocks/>
              </p:cNvSpPr>
              <p:nvPr/>
            </p:nvSpPr>
            <p:spPr bwMode="auto">
              <a:xfrm>
                <a:off x="2665" y="2951"/>
                <a:ext cx="291" cy="268"/>
              </a:xfrm>
              <a:custGeom>
                <a:avLst/>
                <a:gdLst>
                  <a:gd name="T0" fmla="*/ 4 w 291"/>
                  <a:gd name="T1" fmla="*/ 0 h 268"/>
                  <a:gd name="T2" fmla="*/ 4 w 291"/>
                  <a:gd name="T3" fmla="*/ 2 h 268"/>
                  <a:gd name="T4" fmla="*/ 0 w 291"/>
                  <a:gd name="T5" fmla="*/ 3 h 268"/>
                  <a:gd name="T6" fmla="*/ 286 w 291"/>
                  <a:gd name="T7" fmla="*/ 268 h 268"/>
                  <a:gd name="T8" fmla="*/ 291 w 291"/>
                  <a:gd name="T9" fmla="*/ 267 h 268"/>
                  <a:gd name="T10" fmla="*/ 291 w 291"/>
                  <a:gd name="T11" fmla="*/ 264 h 268"/>
                  <a:gd name="T12" fmla="*/ 289 w 291"/>
                  <a:gd name="T13" fmla="*/ 264 h 268"/>
                  <a:gd name="T14" fmla="*/ 6 w 291"/>
                  <a:gd name="T15" fmla="*/ 0 h 268"/>
                  <a:gd name="T16" fmla="*/ 4 w 291"/>
                  <a:gd name="T17" fmla="*/ 0 h 26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1"/>
                  <a:gd name="T28" fmla="*/ 0 h 268"/>
                  <a:gd name="T29" fmla="*/ 291 w 291"/>
                  <a:gd name="T30" fmla="*/ 268 h 26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1" h="268">
                    <a:moveTo>
                      <a:pt x="4" y="0"/>
                    </a:moveTo>
                    <a:lnTo>
                      <a:pt x="4" y="2"/>
                    </a:lnTo>
                    <a:lnTo>
                      <a:pt x="0" y="3"/>
                    </a:lnTo>
                    <a:lnTo>
                      <a:pt x="286" y="268"/>
                    </a:lnTo>
                    <a:lnTo>
                      <a:pt x="291" y="267"/>
                    </a:lnTo>
                    <a:lnTo>
                      <a:pt x="291" y="264"/>
                    </a:lnTo>
                    <a:lnTo>
                      <a:pt x="289" y="264"/>
                    </a:lnTo>
                    <a:lnTo>
                      <a:pt x="6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631" name="Freeform 1631"/>
              <p:cNvSpPr>
                <a:spLocks/>
              </p:cNvSpPr>
              <p:nvPr/>
            </p:nvSpPr>
            <p:spPr bwMode="auto">
              <a:xfrm>
                <a:off x="2636" y="2969"/>
                <a:ext cx="289" cy="266"/>
              </a:xfrm>
              <a:custGeom>
                <a:avLst/>
                <a:gdLst>
                  <a:gd name="T0" fmla="*/ 0 w 289"/>
                  <a:gd name="T1" fmla="*/ 0 h 266"/>
                  <a:gd name="T2" fmla="*/ 0 w 289"/>
                  <a:gd name="T3" fmla="*/ 6 h 266"/>
                  <a:gd name="T4" fmla="*/ 2 w 289"/>
                  <a:gd name="T5" fmla="*/ 6 h 266"/>
                  <a:gd name="T6" fmla="*/ 282 w 289"/>
                  <a:gd name="T7" fmla="*/ 266 h 266"/>
                  <a:gd name="T8" fmla="*/ 288 w 289"/>
                  <a:gd name="T9" fmla="*/ 266 h 266"/>
                  <a:gd name="T10" fmla="*/ 288 w 289"/>
                  <a:gd name="T11" fmla="*/ 265 h 266"/>
                  <a:gd name="T12" fmla="*/ 289 w 289"/>
                  <a:gd name="T13" fmla="*/ 265 h 266"/>
                  <a:gd name="T14" fmla="*/ 4 w 289"/>
                  <a:gd name="T15" fmla="*/ 0 h 266"/>
                  <a:gd name="T16" fmla="*/ 0 w 289"/>
                  <a:gd name="T17" fmla="*/ 0 h 26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89"/>
                  <a:gd name="T28" fmla="*/ 0 h 266"/>
                  <a:gd name="T29" fmla="*/ 289 w 289"/>
                  <a:gd name="T30" fmla="*/ 266 h 26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89" h="266">
                    <a:moveTo>
                      <a:pt x="0" y="0"/>
                    </a:moveTo>
                    <a:lnTo>
                      <a:pt x="0" y="6"/>
                    </a:lnTo>
                    <a:lnTo>
                      <a:pt x="2" y="6"/>
                    </a:lnTo>
                    <a:lnTo>
                      <a:pt x="282" y="266"/>
                    </a:lnTo>
                    <a:lnTo>
                      <a:pt x="288" y="266"/>
                    </a:lnTo>
                    <a:lnTo>
                      <a:pt x="288" y="265"/>
                    </a:lnTo>
                    <a:lnTo>
                      <a:pt x="289" y="265"/>
                    </a:lnTo>
                    <a:lnTo>
                      <a:pt x="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632" name="Freeform 1632"/>
              <p:cNvSpPr>
                <a:spLocks/>
              </p:cNvSpPr>
              <p:nvPr/>
            </p:nvSpPr>
            <p:spPr bwMode="auto">
              <a:xfrm>
                <a:off x="2636" y="3014"/>
                <a:ext cx="257" cy="238"/>
              </a:xfrm>
              <a:custGeom>
                <a:avLst/>
                <a:gdLst>
                  <a:gd name="T0" fmla="*/ 0 w 257"/>
                  <a:gd name="T1" fmla="*/ 0 h 238"/>
                  <a:gd name="T2" fmla="*/ 0 w 257"/>
                  <a:gd name="T3" fmla="*/ 8 h 238"/>
                  <a:gd name="T4" fmla="*/ 2 w 257"/>
                  <a:gd name="T5" fmla="*/ 8 h 238"/>
                  <a:gd name="T6" fmla="*/ 250 w 257"/>
                  <a:gd name="T7" fmla="*/ 238 h 238"/>
                  <a:gd name="T8" fmla="*/ 255 w 257"/>
                  <a:gd name="T9" fmla="*/ 238 h 238"/>
                  <a:gd name="T10" fmla="*/ 255 w 257"/>
                  <a:gd name="T11" fmla="*/ 237 h 238"/>
                  <a:gd name="T12" fmla="*/ 257 w 257"/>
                  <a:gd name="T13" fmla="*/ 237 h 238"/>
                  <a:gd name="T14" fmla="*/ 2 w 257"/>
                  <a:gd name="T15" fmla="*/ 0 h 238"/>
                  <a:gd name="T16" fmla="*/ 0 w 257"/>
                  <a:gd name="T17" fmla="*/ 0 h 23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57"/>
                  <a:gd name="T28" fmla="*/ 0 h 238"/>
                  <a:gd name="T29" fmla="*/ 257 w 257"/>
                  <a:gd name="T30" fmla="*/ 238 h 23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57" h="238">
                    <a:moveTo>
                      <a:pt x="0" y="0"/>
                    </a:moveTo>
                    <a:lnTo>
                      <a:pt x="0" y="8"/>
                    </a:lnTo>
                    <a:lnTo>
                      <a:pt x="2" y="8"/>
                    </a:lnTo>
                    <a:lnTo>
                      <a:pt x="250" y="238"/>
                    </a:lnTo>
                    <a:lnTo>
                      <a:pt x="255" y="238"/>
                    </a:lnTo>
                    <a:lnTo>
                      <a:pt x="255" y="237"/>
                    </a:lnTo>
                    <a:lnTo>
                      <a:pt x="257" y="237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633" name="Freeform 1633"/>
              <p:cNvSpPr>
                <a:spLocks/>
              </p:cNvSpPr>
              <p:nvPr/>
            </p:nvSpPr>
            <p:spPr bwMode="auto">
              <a:xfrm>
                <a:off x="2636" y="3062"/>
                <a:ext cx="224" cy="208"/>
              </a:xfrm>
              <a:custGeom>
                <a:avLst/>
                <a:gdLst>
                  <a:gd name="T0" fmla="*/ 0 w 224"/>
                  <a:gd name="T1" fmla="*/ 0 h 208"/>
                  <a:gd name="T2" fmla="*/ 0 w 224"/>
                  <a:gd name="T3" fmla="*/ 8 h 208"/>
                  <a:gd name="T4" fmla="*/ 2 w 224"/>
                  <a:gd name="T5" fmla="*/ 8 h 208"/>
                  <a:gd name="T6" fmla="*/ 217 w 224"/>
                  <a:gd name="T7" fmla="*/ 208 h 208"/>
                  <a:gd name="T8" fmla="*/ 223 w 224"/>
                  <a:gd name="T9" fmla="*/ 208 h 208"/>
                  <a:gd name="T10" fmla="*/ 223 w 224"/>
                  <a:gd name="T11" fmla="*/ 206 h 208"/>
                  <a:gd name="T12" fmla="*/ 224 w 224"/>
                  <a:gd name="T13" fmla="*/ 206 h 208"/>
                  <a:gd name="T14" fmla="*/ 2 w 224"/>
                  <a:gd name="T15" fmla="*/ 0 h 208"/>
                  <a:gd name="T16" fmla="*/ 0 w 224"/>
                  <a:gd name="T17" fmla="*/ 0 h 20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24"/>
                  <a:gd name="T28" fmla="*/ 0 h 208"/>
                  <a:gd name="T29" fmla="*/ 224 w 224"/>
                  <a:gd name="T30" fmla="*/ 208 h 20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24" h="208">
                    <a:moveTo>
                      <a:pt x="0" y="0"/>
                    </a:moveTo>
                    <a:lnTo>
                      <a:pt x="0" y="8"/>
                    </a:lnTo>
                    <a:lnTo>
                      <a:pt x="2" y="8"/>
                    </a:lnTo>
                    <a:lnTo>
                      <a:pt x="217" y="208"/>
                    </a:lnTo>
                    <a:lnTo>
                      <a:pt x="223" y="208"/>
                    </a:lnTo>
                    <a:lnTo>
                      <a:pt x="223" y="206"/>
                    </a:lnTo>
                    <a:lnTo>
                      <a:pt x="224" y="206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634" name="Freeform 1634"/>
              <p:cNvSpPr>
                <a:spLocks/>
              </p:cNvSpPr>
              <p:nvPr/>
            </p:nvSpPr>
            <p:spPr bwMode="auto">
              <a:xfrm>
                <a:off x="2636" y="3109"/>
                <a:ext cx="180" cy="166"/>
              </a:xfrm>
              <a:custGeom>
                <a:avLst/>
                <a:gdLst>
                  <a:gd name="T0" fmla="*/ 0 w 180"/>
                  <a:gd name="T1" fmla="*/ 0 h 166"/>
                  <a:gd name="T2" fmla="*/ 0 w 180"/>
                  <a:gd name="T3" fmla="*/ 8 h 166"/>
                  <a:gd name="T4" fmla="*/ 2 w 180"/>
                  <a:gd name="T5" fmla="*/ 8 h 166"/>
                  <a:gd name="T6" fmla="*/ 161 w 180"/>
                  <a:gd name="T7" fmla="*/ 156 h 166"/>
                  <a:gd name="T8" fmla="*/ 164 w 180"/>
                  <a:gd name="T9" fmla="*/ 156 h 166"/>
                  <a:gd name="T10" fmla="*/ 166 w 180"/>
                  <a:gd name="T11" fmla="*/ 159 h 166"/>
                  <a:gd name="T12" fmla="*/ 170 w 180"/>
                  <a:gd name="T13" fmla="*/ 159 h 166"/>
                  <a:gd name="T14" fmla="*/ 170 w 180"/>
                  <a:gd name="T15" fmla="*/ 161 h 166"/>
                  <a:gd name="T16" fmla="*/ 173 w 180"/>
                  <a:gd name="T17" fmla="*/ 161 h 166"/>
                  <a:gd name="T18" fmla="*/ 175 w 180"/>
                  <a:gd name="T19" fmla="*/ 164 h 166"/>
                  <a:gd name="T20" fmla="*/ 178 w 180"/>
                  <a:gd name="T21" fmla="*/ 164 h 166"/>
                  <a:gd name="T22" fmla="*/ 178 w 180"/>
                  <a:gd name="T23" fmla="*/ 166 h 166"/>
                  <a:gd name="T24" fmla="*/ 180 w 180"/>
                  <a:gd name="T25" fmla="*/ 166 h 166"/>
                  <a:gd name="T26" fmla="*/ 2 w 180"/>
                  <a:gd name="T27" fmla="*/ 0 h 166"/>
                  <a:gd name="T28" fmla="*/ 0 w 180"/>
                  <a:gd name="T29" fmla="*/ 0 h 16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180"/>
                  <a:gd name="T46" fmla="*/ 0 h 166"/>
                  <a:gd name="T47" fmla="*/ 180 w 180"/>
                  <a:gd name="T48" fmla="*/ 166 h 16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180" h="166">
                    <a:moveTo>
                      <a:pt x="0" y="0"/>
                    </a:moveTo>
                    <a:lnTo>
                      <a:pt x="0" y="8"/>
                    </a:lnTo>
                    <a:lnTo>
                      <a:pt x="2" y="8"/>
                    </a:lnTo>
                    <a:lnTo>
                      <a:pt x="161" y="156"/>
                    </a:lnTo>
                    <a:lnTo>
                      <a:pt x="164" y="156"/>
                    </a:lnTo>
                    <a:lnTo>
                      <a:pt x="166" y="159"/>
                    </a:lnTo>
                    <a:lnTo>
                      <a:pt x="170" y="159"/>
                    </a:lnTo>
                    <a:lnTo>
                      <a:pt x="170" y="161"/>
                    </a:lnTo>
                    <a:lnTo>
                      <a:pt x="173" y="161"/>
                    </a:lnTo>
                    <a:lnTo>
                      <a:pt x="175" y="164"/>
                    </a:lnTo>
                    <a:lnTo>
                      <a:pt x="178" y="164"/>
                    </a:lnTo>
                    <a:lnTo>
                      <a:pt x="178" y="166"/>
                    </a:lnTo>
                    <a:lnTo>
                      <a:pt x="180" y="166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635" name="Freeform 1635"/>
              <p:cNvSpPr>
                <a:spLocks/>
              </p:cNvSpPr>
              <p:nvPr/>
            </p:nvSpPr>
            <p:spPr bwMode="auto">
              <a:xfrm>
                <a:off x="2636" y="3156"/>
                <a:ext cx="57" cy="52"/>
              </a:xfrm>
              <a:custGeom>
                <a:avLst/>
                <a:gdLst>
                  <a:gd name="T0" fmla="*/ 0 w 57"/>
                  <a:gd name="T1" fmla="*/ 0 h 52"/>
                  <a:gd name="T2" fmla="*/ 0 w 57"/>
                  <a:gd name="T3" fmla="*/ 8 h 52"/>
                  <a:gd name="T4" fmla="*/ 2 w 57"/>
                  <a:gd name="T5" fmla="*/ 8 h 52"/>
                  <a:gd name="T6" fmla="*/ 38 w 57"/>
                  <a:gd name="T7" fmla="*/ 43 h 52"/>
                  <a:gd name="T8" fmla="*/ 41 w 57"/>
                  <a:gd name="T9" fmla="*/ 43 h 52"/>
                  <a:gd name="T10" fmla="*/ 43 w 57"/>
                  <a:gd name="T11" fmla="*/ 46 h 52"/>
                  <a:gd name="T12" fmla="*/ 47 w 57"/>
                  <a:gd name="T13" fmla="*/ 46 h 52"/>
                  <a:gd name="T14" fmla="*/ 47 w 57"/>
                  <a:gd name="T15" fmla="*/ 48 h 52"/>
                  <a:gd name="T16" fmla="*/ 50 w 57"/>
                  <a:gd name="T17" fmla="*/ 48 h 52"/>
                  <a:gd name="T18" fmla="*/ 52 w 57"/>
                  <a:gd name="T19" fmla="*/ 51 h 52"/>
                  <a:gd name="T20" fmla="*/ 55 w 57"/>
                  <a:gd name="T21" fmla="*/ 51 h 52"/>
                  <a:gd name="T22" fmla="*/ 55 w 57"/>
                  <a:gd name="T23" fmla="*/ 52 h 52"/>
                  <a:gd name="T24" fmla="*/ 57 w 57"/>
                  <a:gd name="T25" fmla="*/ 52 h 52"/>
                  <a:gd name="T26" fmla="*/ 2 w 57"/>
                  <a:gd name="T27" fmla="*/ 0 h 52"/>
                  <a:gd name="T28" fmla="*/ 0 w 57"/>
                  <a:gd name="T29" fmla="*/ 0 h 52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57"/>
                  <a:gd name="T46" fmla="*/ 0 h 52"/>
                  <a:gd name="T47" fmla="*/ 57 w 57"/>
                  <a:gd name="T48" fmla="*/ 52 h 52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57" h="52">
                    <a:moveTo>
                      <a:pt x="0" y="0"/>
                    </a:moveTo>
                    <a:lnTo>
                      <a:pt x="0" y="8"/>
                    </a:lnTo>
                    <a:lnTo>
                      <a:pt x="2" y="8"/>
                    </a:lnTo>
                    <a:lnTo>
                      <a:pt x="38" y="43"/>
                    </a:lnTo>
                    <a:lnTo>
                      <a:pt x="41" y="43"/>
                    </a:lnTo>
                    <a:lnTo>
                      <a:pt x="43" y="46"/>
                    </a:lnTo>
                    <a:lnTo>
                      <a:pt x="47" y="46"/>
                    </a:lnTo>
                    <a:lnTo>
                      <a:pt x="47" y="48"/>
                    </a:lnTo>
                    <a:lnTo>
                      <a:pt x="50" y="48"/>
                    </a:lnTo>
                    <a:lnTo>
                      <a:pt x="52" y="51"/>
                    </a:lnTo>
                    <a:lnTo>
                      <a:pt x="55" y="51"/>
                    </a:lnTo>
                    <a:lnTo>
                      <a:pt x="55" y="52"/>
                    </a:lnTo>
                    <a:lnTo>
                      <a:pt x="57" y="52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636" name="Freeform 1636"/>
              <p:cNvSpPr>
                <a:spLocks/>
              </p:cNvSpPr>
              <p:nvPr/>
            </p:nvSpPr>
            <p:spPr bwMode="auto">
              <a:xfrm>
                <a:off x="2633" y="2861"/>
                <a:ext cx="398" cy="423"/>
              </a:xfrm>
              <a:custGeom>
                <a:avLst/>
                <a:gdLst>
                  <a:gd name="T0" fmla="*/ 198 w 398"/>
                  <a:gd name="T1" fmla="*/ 423 h 423"/>
                  <a:gd name="T2" fmla="*/ 398 w 398"/>
                  <a:gd name="T3" fmla="*/ 317 h 423"/>
                  <a:gd name="T4" fmla="*/ 398 w 398"/>
                  <a:gd name="T5" fmla="*/ 106 h 423"/>
                  <a:gd name="T6" fmla="*/ 198 w 398"/>
                  <a:gd name="T7" fmla="*/ 0 h 423"/>
                  <a:gd name="T8" fmla="*/ 0 w 398"/>
                  <a:gd name="T9" fmla="*/ 106 h 423"/>
                  <a:gd name="T10" fmla="*/ 0 w 398"/>
                  <a:gd name="T11" fmla="*/ 317 h 423"/>
                  <a:gd name="T12" fmla="*/ 198 w 398"/>
                  <a:gd name="T13" fmla="*/ 423 h 423"/>
                  <a:gd name="T14" fmla="*/ 200 w 398"/>
                  <a:gd name="T15" fmla="*/ 417 h 423"/>
                  <a:gd name="T16" fmla="*/ 5 w 398"/>
                  <a:gd name="T17" fmla="*/ 313 h 423"/>
                  <a:gd name="T18" fmla="*/ 7 w 398"/>
                  <a:gd name="T19" fmla="*/ 316 h 423"/>
                  <a:gd name="T20" fmla="*/ 7 w 398"/>
                  <a:gd name="T21" fmla="*/ 108 h 423"/>
                  <a:gd name="T22" fmla="*/ 5 w 398"/>
                  <a:gd name="T23" fmla="*/ 111 h 423"/>
                  <a:gd name="T24" fmla="*/ 200 w 398"/>
                  <a:gd name="T25" fmla="*/ 7 h 423"/>
                  <a:gd name="T26" fmla="*/ 197 w 398"/>
                  <a:gd name="T27" fmla="*/ 7 h 423"/>
                  <a:gd name="T28" fmla="*/ 393 w 398"/>
                  <a:gd name="T29" fmla="*/ 111 h 423"/>
                  <a:gd name="T30" fmla="*/ 391 w 398"/>
                  <a:gd name="T31" fmla="*/ 108 h 423"/>
                  <a:gd name="T32" fmla="*/ 391 w 398"/>
                  <a:gd name="T33" fmla="*/ 316 h 423"/>
                  <a:gd name="T34" fmla="*/ 393 w 398"/>
                  <a:gd name="T35" fmla="*/ 313 h 423"/>
                  <a:gd name="T36" fmla="*/ 197 w 398"/>
                  <a:gd name="T37" fmla="*/ 417 h 423"/>
                  <a:gd name="T38" fmla="*/ 200 w 398"/>
                  <a:gd name="T39" fmla="*/ 417 h 423"/>
                  <a:gd name="T40" fmla="*/ 198 w 398"/>
                  <a:gd name="T41" fmla="*/ 423 h 423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398"/>
                  <a:gd name="T64" fmla="*/ 0 h 423"/>
                  <a:gd name="T65" fmla="*/ 398 w 398"/>
                  <a:gd name="T66" fmla="*/ 423 h 423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398" h="423">
                    <a:moveTo>
                      <a:pt x="198" y="423"/>
                    </a:moveTo>
                    <a:lnTo>
                      <a:pt x="398" y="317"/>
                    </a:lnTo>
                    <a:lnTo>
                      <a:pt x="398" y="106"/>
                    </a:lnTo>
                    <a:lnTo>
                      <a:pt x="198" y="0"/>
                    </a:lnTo>
                    <a:lnTo>
                      <a:pt x="0" y="106"/>
                    </a:lnTo>
                    <a:lnTo>
                      <a:pt x="0" y="317"/>
                    </a:lnTo>
                    <a:lnTo>
                      <a:pt x="198" y="423"/>
                    </a:lnTo>
                    <a:lnTo>
                      <a:pt x="200" y="417"/>
                    </a:lnTo>
                    <a:lnTo>
                      <a:pt x="5" y="313"/>
                    </a:lnTo>
                    <a:lnTo>
                      <a:pt x="7" y="316"/>
                    </a:lnTo>
                    <a:lnTo>
                      <a:pt x="7" y="108"/>
                    </a:lnTo>
                    <a:lnTo>
                      <a:pt x="5" y="111"/>
                    </a:lnTo>
                    <a:lnTo>
                      <a:pt x="200" y="7"/>
                    </a:lnTo>
                    <a:lnTo>
                      <a:pt x="197" y="7"/>
                    </a:lnTo>
                    <a:lnTo>
                      <a:pt x="393" y="111"/>
                    </a:lnTo>
                    <a:lnTo>
                      <a:pt x="391" y="108"/>
                    </a:lnTo>
                    <a:lnTo>
                      <a:pt x="391" y="316"/>
                    </a:lnTo>
                    <a:lnTo>
                      <a:pt x="393" y="313"/>
                    </a:lnTo>
                    <a:lnTo>
                      <a:pt x="197" y="417"/>
                    </a:lnTo>
                    <a:lnTo>
                      <a:pt x="200" y="417"/>
                    </a:lnTo>
                    <a:lnTo>
                      <a:pt x="198" y="423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637" name="Freeform 1637"/>
              <p:cNvSpPr>
                <a:spLocks/>
              </p:cNvSpPr>
              <p:nvPr/>
            </p:nvSpPr>
            <p:spPr bwMode="auto">
              <a:xfrm>
                <a:off x="2243" y="2864"/>
                <a:ext cx="393" cy="420"/>
              </a:xfrm>
              <a:custGeom>
                <a:avLst/>
                <a:gdLst>
                  <a:gd name="T0" fmla="*/ 11 w 393"/>
                  <a:gd name="T1" fmla="*/ 100 h 420"/>
                  <a:gd name="T2" fmla="*/ 35 w 393"/>
                  <a:gd name="T3" fmla="*/ 89 h 420"/>
                  <a:gd name="T4" fmla="*/ 52 w 393"/>
                  <a:gd name="T5" fmla="*/ 78 h 420"/>
                  <a:gd name="T6" fmla="*/ 76 w 393"/>
                  <a:gd name="T7" fmla="*/ 67 h 420"/>
                  <a:gd name="T8" fmla="*/ 89 w 393"/>
                  <a:gd name="T9" fmla="*/ 57 h 420"/>
                  <a:gd name="T10" fmla="*/ 113 w 393"/>
                  <a:gd name="T11" fmla="*/ 46 h 420"/>
                  <a:gd name="T12" fmla="*/ 134 w 393"/>
                  <a:gd name="T13" fmla="*/ 34 h 420"/>
                  <a:gd name="T14" fmla="*/ 158 w 393"/>
                  <a:gd name="T15" fmla="*/ 23 h 420"/>
                  <a:gd name="T16" fmla="*/ 178 w 393"/>
                  <a:gd name="T17" fmla="*/ 10 h 420"/>
                  <a:gd name="T18" fmla="*/ 199 w 393"/>
                  <a:gd name="T19" fmla="*/ 0 h 420"/>
                  <a:gd name="T20" fmla="*/ 207 w 393"/>
                  <a:gd name="T21" fmla="*/ 7 h 420"/>
                  <a:gd name="T22" fmla="*/ 217 w 393"/>
                  <a:gd name="T23" fmla="*/ 10 h 420"/>
                  <a:gd name="T24" fmla="*/ 228 w 393"/>
                  <a:gd name="T25" fmla="*/ 18 h 420"/>
                  <a:gd name="T26" fmla="*/ 238 w 393"/>
                  <a:gd name="T27" fmla="*/ 21 h 420"/>
                  <a:gd name="T28" fmla="*/ 248 w 393"/>
                  <a:gd name="T29" fmla="*/ 29 h 420"/>
                  <a:gd name="T30" fmla="*/ 258 w 393"/>
                  <a:gd name="T31" fmla="*/ 32 h 420"/>
                  <a:gd name="T32" fmla="*/ 269 w 393"/>
                  <a:gd name="T33" fmla="*/ 40 h 420"/>
                  <a:gd name="T34" fmla="*/ 279 w 393"/>
                  <a:gd name="T35" fmla="*/ 43 h 420"/>
                  <a:gd name="T36" fmla="*/ 289 w 393"/>
                  <a:gd name="T37" fmla="*/ 51 h 420"/>
                  <a:gd name="T38" fmla="*/ 299 w 393"/>
                  <a:gd name="T39" fmla="*/ 54 h 420"/>
                  <a:gd name="T40" fmla="*/ 310 w 393"/>
                  <a:gd name="T41" fmla="*/ 62 h 420"/>
                  <a:gd name="T42" fmla="*/ 320 w 393"/>
                  <a:gd name="T43" fmla="*/ 65 h 420"/>
                  <a:gd name="T44" fmla="*/ 330 w 393"/>
                  <a:gd name="T45" fmla="*/ 73 h 420"/>
                  <a:gd name="T46" fmla="*/ 340 w 393"/>
                  <a:gd name="T47" fmla="*/ 76 h 420"/>
                  <a:gd name="T48" fmla="*/ 351 w 393"/>
                  <a:gd name="T49" fmla="*/ 84 h 420"/>
                  <a:gd name="T50" fmla="*/ 361 w 393"/>
                  <a:gd name="T51" fmla="*/ 87 h 420"/>
                  <a:gd name="T52" fmla="*/ 371 w 393"/>
                  <a:gd name="T53" fmla="*/ 95 h 420"/>
                  <a:gd name="T54" fmla="*/ 381 w 393"/>
                  <a:gd name="T55" fmla="*/ 98 h 420"/>
                  <a:gd name="T56" fmla="*/ 390 w 393"/>
                  <a:gd name="T57" fmla="*/ 105 h 420"/>
                  <a:gd name="T58" fmla="*/ 376 w 393"/>
                  <a:gd name="T59" fmla="*/ 324 h 420"/>
                  <a:gd name="T60" fmla="*/ 363 w 393"/>
                  <a:gd name="T61" fmla="*/ 333 h 420"/>
                  <a:gd name="T62" fmla="*/ 342 w 393"/>
                  <a:gd name="T63" fmla="*/ 343 h 420"/>
                  <a:gd name="T64" fmla="*/ 332 w 393"/>
                  <a:gd name="T65" fmla="*/ 349 h 420"/>
                  <a:gd name="T66" fmla="*/ 311 w 393"/>
                  <a:gd name="T67" fmla="*/ 359 h 420"/>
                  <a:gd name="T68" fmla="*/ 294 w 393"/>
                  <a:gd name="T69" fmla="*/ 370 h 420"/>
                  <a:gd name="T70" fmla="*/ 274 w 393"/>
                  <a:gd name="T71" fmla="*/ 379 h 420"/>
                  <a:gd name="T72" fmla="*/ 260 w 393"/>
                  <a:gd name="T73" fmla="*/ 388 h 420"/>
                  <a:gd name="T74" fmla="*/ 240 w 393"/>
                  <a:gd name="T75" fmla="*/ 398 h 420"/>
                  <a:gd name="T76" fmla="*/ 229 w 393"/>
                  <a:gd name="T77" fmla="*/ 404 h 420"/>
                  <a:gd name="T78" fmla="*/ 209 w 393"/>
                  <a:gd name="T79" fmla="*/ 414 h 420"/>
                  <a:gd name="T80" fmla="*/ 192 w 393"/>
                  <a:gd name="T81" fmla="*/ 418 h 420"/>
                  <a:gd name="T82" fmla="*/ 183 w 393"/>
                  <a:gd name="T83" fmla="*/ 412 h 420"/>
                  <a:gd name="T84" fmla="*/ 171 w 393"/>
                  <a:gd name="T85" fmla="*/ 407 h 420"/>
                  <a:gd name="T86" fmla="*/ 163 w 393"/>
                  <a:gd name="T87" fmla="*/ 401 h 420"/>
                  <a:gd name="T88" fmla="*/ 151 w 393"/>
                  <a:gd name="T89" fmla="*/ 396 h 420"/>
                  <a:gd name="T90" fmla="*/ 142 w 393"/>
                  <a:gd name="T91" fmla="*/ 390 h 420"/>
                  <a:gd name="T92" fmla="*/ 132 w 393"/>
                  <a:gd name="T93" fmla="*/ 387 h 420"/>
                  <a:gd name="T94" fmla="*/ 123 w 393"/>
                  <a:gd name="T95" fmla="*/ 381 h 420"/>
                  <a:gd name="T96" fmla="*/ 111 w 393"/>
                  <a:gd name="T97" fmla="*/ 376 h 420"/>
                  <a:gd name="T98" fmla="*/ 103 w 393"/>
                  <a:gd name="T99" fmla="*/ 370 h 420"/>
                  <a:gd name="T100" fmla="*/ 91 w 393"/>
                  <a:gd name="T101" fmla="*/ 365 h 420"/>
                  <a:gd name="T102" fmla="*/ 82 w 393"/>
                  <a:gd name="T103" fmla="*/ 359 h 420"/>
                  <a:gd name="T104" fmla="*/ 70 w 393"/>
                  <a:gd name="T105" fmla="*/ 354 h 420"/>
                  <a:gd name="T106" fmla="*/ 62 w 393"/>
                  <a:gd name="T107" fmla="*/ 347 h 420"/>
                  <a:gd name="T108" fmla="*/ 50 w 393"/>
                  <a:gd name="T109" fmla="*/ 343 h 420"/>
                  <a:gd name="T110" fmla="*/ 41 w 393"/>
                  <a:gd name="T111" fmla="*/ 336 h 420"/>
                  <a:gd name="T112" fmla="*/ 29 w 393"/>
                  <a:gd name="T113" fmla="*/ 332 h 420"/>
                  <a:gd name="T114" fmla="*/ 21 w 393"/>
                  <a:gd name="T115" fmla="*/ 325 h 420"/>
                  <a:gd name="T116" fmla="*/ 11 w 393"/>
                  <a:gd name="T117" fmla="*/ 322 h 420"/>
                  <a:gd name="T118" fmla="*/ 2 w 393"/>
                  <a:gd name="T119" fmla="*/ 316 h 420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w 393"/>
                  <a:gd name="T181" fmla="*/ 0 h 420"/>
                  <a:gd name="T182" fmla="*/ 393 w 393"/>
                  <a:gd name="T183" fmla="*/ 420 h 420"/>
                </a:gdLst>
                <a:ahLst/>
                <a:cxnLst>
                  <a:cxn ang="T120">
                    <a:pos x="T0" y="T1"/>
                  </a:cxn>
                  <a:cxn ang="T121">
                    <a:pos x="T2" y="T3"/>
                  </a:cxn>
                  <a:cxn ang="T122">
                    <a:pos x="T4" y="T5"/>
                  </a:cxn>
                  <a:cxn ang="T123">
                    <a:pos x="T6" y="T7"/>
                  </a:cxn>
                  <a:cxn ang="T124">
                    <a:pos x="T8" y="T9"/>
                  </a:cxn>
                  <a:cxn ang="T125">
                    <a:pos x="T10" y="T11"/>
                  </a:cxn>
                  <a:cxn ang="T126">
                    <a:pos x="T12" y="T13"/>
                  </a:cxn>
                  <a:cxn ang="T127">
                    <a:pos x="T14" y="T15"/>
                  </a:cxn>
                  <a:cxn ang="T128">
                    <a:pos x="T16" y="T17"/>
                  </a:cxn>
                  <a:cxn ang="T129">
                    <a:pos x="T18" y="T19"/>
                  </a:cxn>
                  <a:cxn ang="T130">
                    <a:pos x="T20" y="T21"/>
                  </a:cxn>
                  <a:cxn ang="T131">
                    <a:pos x="T22" y="T23"/>
                  </a:cxn>
                  <a:cxn ang="T132">
                    <a:pos x="T24" y="T25"/>
                  </a:cxn>
                  <a:cxn ang="T133">
                    <a:pos x="T26" y="T27"/>
                  </a:cxn>
                  <a:cxn ang="T134">
                    <a:pos x="T28" y="T29"/>
                  </a:cxn>
                  <a:cxn ang="T135">
                    <a:pos x="T30" y="T31"/>
                  </a:cxn>
                  <a:cxn ang="T136">
                    <a:pos x="T32" y="T33"/>
                  </a:cxn>
                  <a:cxn ang="T137">
                    <a:pos x="T34" y="T35"/>
                  </a:cxn>
                  <a:cxn ang="T138">
                    <a:pos x="T36" y="T37"/>
                  </a:cxn>
                  <a:cxn ang="T139">
                    <a:pos x="T38" y="T39"/>
                  </a:cxn>
                  <a:cxn ang="T140">
                    <a:pos x="T40" y="T41"/>
                  </a:cxn>
                  <a:cxn ang="T141">
                    <a:pos x="T42" y="T43"/>
                  </a:cxn>
                  <a:cxn ang="T142">
                    <a:pos x="T44" y="T45"/>
                  </a:cxn>
                  <a:cxn ang="T143">
                    <a:pos x="T46" y="T47"/>
                  </a:cxn>
                  <a:cxn ang="T144">
                    <a:pos x="T48" y="T49"/>
                  </a:cxn>
                  <a:cxn ang="T145">
                    <a:pos x="T50" y="T51"/>
                  </a:cxn>
                  <a:cxn ang="T146">
                    <a:pos x="T52" y="T53"/>
                  </a:cxn>
                  <a:cxn ang="T147">
                    <a:pos x="T54" y="T55"/>
                  </a:cxn>
                  <a:cxn ang="T148">
                    <a:pos x="T56" y="T57"/>
                  </a:cxn>
                  <a:cxn ang="T149">
                    <a:pos x="T58" y="T59"/>
                  </a:cxn>
                  <a:cxn ang="T150">
                    <a:pos x="T60" y="T61"/>
                  </a:cxn>
                  <a:cxn ang="T151">
                    <a:pos x="T62" y="T63"/>
                  </a:cxn>
                  <a:cxn ang="T152">
                    <a:pos x="T64" y="T65"/>
                  </a:cxn>
                  <a:cxn ang="T153">
                    <a:pos x="T66" y="T67"/>
                  </a:cxn>
                  <a:cxn ang="T154">
                    <a:pos x="T68" y="T69"/>
                  </a:cxn>
                  <a:cxn ang="T155">
                    <a:pos x="T70" y="T71"/>
                  </a:cxn>
                  <a:cxn ang="T156">
                    <a:pos x="T72" y="T73"/>
                  </a:cxn>
                  <a:cxn ang="T157">
                    <a:pos x="T74" y="T75"/>
                  </a:cxn>
                  <a:cxn ang="T158">
                    <a:pos x="T76" y="T77"/>
                  </a:cxn>
                  <a:cxn ang="T159">
                    <a:pos x="T78" y="T79"/>
                  </a:cxn>
                  <a:cxn ang="T160">
                    <a:pos x="T80" y="T81"/>
                  </a:cxn>
                  <a:cxn ang="T161">
                    <a:pos x="T82" y="T83"/>
                  </a:cxn>
                  <a:cxn ang="T162">
                    <a:pos x="T84" y="T85"/>
                  </a:cxn>
                  <a:cxn ang="T163">
                    <a:pos x="T86" y="T87"/>
                  </a:cxn>
                  <a:cxn ang="T164">
                    <a:pos x="T88" y="T89"/>
                  </a:cxn>
                  <a:cxn ang="T165">
                    <a:pos x="T90" y="T91"/>
                  </a:cxn>
                  <a:cxn ang="T166">
                    <a:pos x="T92" y="T93"/>
                  </a:cxn>
                  <a:cxn ang="T167">
                    <a:pos x="T94" y="T95"/>
                  </a:cxn>
                  <a:cxn ang="T168">
                    <a:pos x="T96" y="T97"/>
                  </a:cxn>
                  <a:cxn ang="T169">
                    <a:pos x="T98" y="T99"/>
                  </a:cxn>
                  <a:cxn ang="T170">
                    <a:pos x="T100" y="T101"/>
                  </a:cxn>
                  <a:cxn ang="T171">
                    <a:pos x="T102" y="T103"/>
                  </a:cxn>
                  <a:cxn ang="T172">
                    <a:pos x="T104" y="T105"/>
                  </a:cxn>
                  <a:cxn ang="T173">
                    <a:pos x="T106" y="T107"/>
                  </a:cxn>
                  <a:cxn ang="T174">
                    <a:pos x="T108" y="T109"/>
                  </a:cxn>
                  <a:cxn ang="T175">
                    <a:pos x="T110" y="T111"/>
                  </a:cxn>
                  <a:cxn ang="T176">
                    <a:pos x="T112" y="T113"/>
                  </a:cxn>
                  <a:cxn ang="T177">
                    <a:pos x="T114" y="T115"/>
                  </a:cxn>
                  <a:cxn ang="T178">
                    <a:pos x="T116" y="T117"/>
                  </a:cxn>
                  <a:cxn ang="T179">
                    <a:pos x="T118" y="T119"/>
                  </a:cxn>
                </a:cxnLst>
                <a:rect l="T180" t="T181" r="T182" b="T183"/>
                <a:pathLst>
                  <a:path w="393" h="420">
                    <a:moveTo>
                      <a:pt x="0" y="105"/>
                    </a:moveTo>
                    <a:lnTo>
                      <a:pt x="7" y="103"/>
                    </a:lnTo>
                    <a:lnTo>
                      <a:pt x="7" y="101"/>
                    </a:lnTo>
                    <a:lnTo>
                      <a:pt x="11" y="101"/>
                    </a:lnTo>
                    <a:lnTo>
                      <a:pt x="11" y="100"/>
                    </a:lnTo>
                    <a:lnTo>
                      <a:pt x="24" y="94"/>
                    </a:lnTo>
                    <a:lnTo>
                      <a:pt x="24" y="92"/>
                    </a:lnTo>
                    <a:lnTo>
                      <a:pt x="31" y="90"/>
                    </a:lnTo>
                    <a:lnTo>
                      <a:pt x="31" y="89"/>
                    </a:lnTo>
                    <a:lnTo>
                      <a:pt x="35" y="89"/>
                    </a:lnTo>
                    <a:lnTo>
                      <a:pt x="35" y="87"/>
                    </a:lnTo>
                    <a:lnTo>
                      <a:pt x="45" y="82"/>
                    </a:lnTo>
                    <a:lnTo>
                      <a:pt x="45" y="81"/>
                    </a:lnTo>
                    <a:lnTo>
                      <a:pt x="52" y="79"/>
                    </a:lnTo>
                    <a:lnTo>
                      <a:pt x="52" y="78"/>
                    </a:lnTo>
                    <a:lnTo>
                      <a:pt x="55" y="78"/>
                    </a:lnTo>
                    <a:lnTo>
                      <a:pt x="55" y="76"/>
                    </a:lnTo>
                    <a:lnTo>
                      <a:pt x="69" y="70"/>
                    </a:lnTo>
                    <a:lnTo>
                      <a:pt x="69" y="68"/>
                    </a:lnTo>
                    <a:lnTo>
                      <a:pt x="76" y="67"/>
                    </a:lnTo>
                    <a:lnTo>
                      <a:pt x="76" y="65"/>
                    </a:lnTo>
                    <a:lnTo>
                      <a:pt x="79" y="65"/>
                    </a:lnTo>
                    <a:lnTo>
                      <a:pt x="79" y="64"/>
                    </a:lnTo>
                    <a:lnTo>
                      <a:pt x="89" y="59"/>
                    </a:lnTo>
                    <a:lnTo>
                      <a:pt x="89" y="57"/>
                    </a:lnTo>
                    <a:lnTo>
                      <a:pt x="96" y="56"/>
                    </a:lnTo>
                    <a:lnTo>
                      <a:pt x="96" y="54"/>
                    </a:lnTo>
                    <a:lnTo>
                      <a:pt x="99" y="54"/>
                    </a:lnTo>
                    <a:lnTo>
                      <a:pt x="99" y="52"/>
                    </a:lnTo>
                    <a:lnTo>
                      <a:pt x="113" y="46"/>
                    </a:lnTo>
                    <a:lnTo>
                      <a:pt x="113" y="45"/>
                    </a:lnTo>
                    <a:lnTo>
                      <a:pt x="120" y="43"/>
                    </a:lnTo>
                    <a:lnTo>
                      <a:pt x="120" y="41"/>
                    </a:lnTo>
                    <a:lnTo>
                      <a:pt x="134" y="35"/>
                    </a:lnTo>
                    <a:lnTo>
                      <a:pt x="134" y="34"/>
                    </a:lnTo>
                    <a:lnTo>
                      <a:pt x="141" y="32"/>
                    </a:lnTo>
                    <a:lnTo>
                      <a:pt x="141" y="30"/>
                    </a:lnTo>
                    <a:lnTo>
                      <a:pt x="144" y="30"/>
                    </a:lnTo>
                    <a:lnTo>
                      <a:pt x="144" y="29"/>
                    </a:lnTo>
                    <a:lnTo>
                      <a:pt x="158" y="23"/>
                    </a:lnTo>
                    <a:lnTo>
                      <a:pt x="158" y="21"/>
                    </a:lnTo>
                    <a:lnTo>
                      <a:pt x="164" y="19"/>
                    </a:lnTo>
                    <a:lnTo>
                      <a:pt x="164" y="18"/>
                    </a:lnTo>
                    <a:lnTo>
                      <a:pt x="178" y="11"/>
                    </a:lnTo>
                    <a:lnTo>
                      <a:pt x="178" y="10"/>
                    </a:lnTo>
                    <a:lnTo>
                      <a:pt x="185" y="8"/>
                    </a:lnTo>
                    <a:lnTo>
                      <a:pt x="185" y="7"/>
                    </a:lnTo>
                    <a:lnTo>
                      <a:pt x="188" y="7"/>
                    </a:lnTo>
                    <a:lnTo>
                      <a:pt x="188" y="5"/>
                    </a:lnTo>
                    <a:lnTo>
                      <a:pt x="199" y="0"/>
                    </a:lnTo>
                    <a:lnTo>
                      <a:pt x="199" y="2"/>
                    </a:lnTo>
                    <a:lnTo>
                      <a:pt x="202" y="2"/>
                    </a:lnTo>
                    <a:lnTo>
                      <a:pt x="202" y="4"/>
                    </a:lnTo>
                    <a:lnTo>
                      <a:pt x="205" y="4"/>
                    </a:lnTo>
                    <a:lnTo>
                      <a:pt x="207" y="7"/>
                    </a:lnTo>
                    <a:lnTo>
                      <a:pt x="211" y="7"/>
                    </a:lnTo>
                    <a:lnTo>
                      <a:pt x="211" y="8"/>
                    </a:lnTo>
                    <a:lnTo>
                      <a:pt x="214" y="8"/>
                    </a:lnTo>
                    <a:lnTo>
                      <a:pt x="214" y="10"/>
                    </a:lnTo>
                    <a:lnTo>
                      <a:pt x="217" y="10"/>
                    </a:lnTo>
                    <a:lnTo>
                      <a:pt x="219" y="13"/>
                    </a:lnTo>
                    <a:lnTo>
                      <a:pt x="223" y="13"/>
                    </a:lnTo>
                    <a:lnTo>
                      <a:pt x="223" y="15"/>
                    </a:lnTo>
                    <a:lnTo>
                      <a:pt x="226" y="15"/>
                    </a:lnTo>
                    <a:lnTo>
                      <a:pt x="228" y="18"/>
                    </a:lnTo>
                    <a:lnTo>
                      <a:pt x="231" y="18"/>
                    </a:lnTo>
                    <a:lnTo>
                      <a:pt x="231" y="19"/>
                    </a:lnTo>
                    <a:lnTo>
                      <a:pt x="234" y="19"/>
                    </a:lnTo>
                    <a:lnTo>
                      <a:pt x="234" y="21"/>
                    </a:lnTo>
                    <a:lnTo>
                      <a:pt x="238" y="21"/>
                    </a:lnTo>
                    <a:lnTo>
                      <a:pt x="240" y="24"/>
                    </a:lnTo>
                    <a:lnTo>
                      <a:pt x="243" y="24"/>
                    </a:lnTo>
                    <a:lnTo>
                      <a:pt x="243" y="26"/>
                    </a:lnTo>
                    <a:lnTo>
                      <a:pt x="246" y="26"/>
                    </a:lnTo>
                    <a:lnTo>
                      <a:pt x="248" y="29"/>
                    </a:lnTo>
                    <a:lnTo>
                      <a:pt x="252" y="29"/>
                    </a:lnTo>
                    <a:lnTo>
                      <a:pt x="252" y="30"/>
                    </a:lnTo>
                    <a:lnTo>
                      <a:pt x="255" y="30"/>
                    </a:lnTo>
                    <a:lnTo>
                      <a:pt x="255" y="32"/>
                    </a:lnTo>
                    <a:lnTo>
                      <a:pt x="258" y="32"/>
                    </a:lnTo>
                    <a:lnTo>
                      <a:pt x="260" y="35"/>
                    </a:lnTo>
                    <a:lnTo>
                      <a:pt x="264" y="35"/>
                    </a:lnTo>
                    <a:lnTo>
                      <a:pt x="264" y="37"/>
                    </a:lnTo>
                    <a:lnTo>
                      <a:pt x="267" y="37"/>
                    </a:lnTo>
                    <a:lnTo>
                      <a:pt x="269" y="40"/>
                    </a:lnTo>
                    <a:lnTo>
                      <a:pt x="272" y="40"/>
                    </a:lnTo>
                    <a:lnTo>
                      <a:pt x="272" y="41"/>
                    </a:lnTo>
                    <a:lnTo>
                      <a:pt x="276" y="41"/>
                    </a:lnTo>
                    <a:lnTo>
                      <a:pt x="276" y="43"/>
                    </a:lnTo>
                    <a:lnTo>
                      <a:pt x="279" y="43"/>
                    </a:lnTo>
                    <a:lnTo>
                      <a:pt x="281" y="46"/>
                    </a:lnTo>
                    <a:lnTo>
                      <a:pt x="284" y="46"/>
                    </a:lnTo>
                    <a:lnTo>
                      <a:pt x="284" y="48"/>
                    </a:lnTo>
                    <a:lnTo>
                      <a:pt x="287" y="48"/>
                    </a:lnTo>
                    <a:lnTo>
                      <a:pt x="289" y="51"/>
                    </a:lnTo>
                    <a:lnTo>
                      <a:pt x="293" y="51"/>
                    </a:lnTo>
                    <a:lnTo>
                      <a:pt x="293" y="52"/>
                    </a:lnTo>
                    <a:lnTo>
                      <a:pt x="296" y="52"/>
                    </a:lnTo>
                    <a:lnTo>
                      <a:pt x="296" y="54"/>
                    </a:lnTo>
                    <a:lnTo>
                      <a:pt x="299" y="54"/>
                    </a:lnTo>
                    <a:lnTo>
                      <a:pt x="301" y="57"/>
                    </a:lnTo>
                    <a:lnTo>
                      <a:pt x="305" y="57"/>
                    </a:lnTo>
                    <a:lnTo>
                      <a:pt x="305" y="59"/>
                    </a:lnTo>
                    <a:lnTo>
                      <a:pt x="308" y="59"/>
                    </a:lnTo>
                    <a:lnTo>
                      <a:pt x="310" y="62"/>
                    </a:lnTo>
                    <a:lnTo>
                      <a:pt x="313" y="62"/>
                    </a:lnTo>
                    <a:lnTo>
                      <a:pt x="313" y="64"/>
                    </a:lnTo>
                    <a:lnTo>
                      <a:pt x="317" y="64"/>
                    </a:lnTo>
                    <a:lnTo>
                      <a:pt x="317" y="65"/>
                    </a:lnTo>
                    <a:lnTo>
                      <a:pt x="320" y="65"/>
                    </a:lnTo>
                    <a:lnTo>
                      <a:pt x="322" y="68"/>
                    </a:lnTo>
                    <a:lnTo>
                      <a:pt x="325" y="68"/>
                    </a:lnTo>
                    <a:lnTo>
                      <a:pt x="325" y="70"/>
                    </a:lnTo>
                    <a:lnTo>
                      <a:pt x="328" y="70"/>
                    </a:lnTo>
                    <a:lnTo>
                      <a:pt x="330" y="73"/>
                    </a:lnTo>
                    <a:lnTo>
                      <a:pt x="334" y="73"/>
                    </a:lnTo>
                    <a:lnTo>
                      <a:pt x="334" y="75"/>
                    </a:lnTo>
                    <a:lnTo>
                      <a:pt x="337" y="75"/>
                    </a:lnTo>
                    <a:lnTo>
                      <a:pt x="337" y="76"/>
                    </a:lnTo>
                    <a:lnTo>
                      <a:pt x="340" y="76"/>
                    </a:lnTo>
                    <a:lnTo>
                      <a:pt x="342" y="79"/>
                    </a:lnTo>
                    <a:lnTo>
                      <a:pt x="346" y="79"/>
                    </a:lnTo>
                    <a:lnTo>
                      <a:pt x="346" y="81"/>
                    </a:lnTo>
                    <a:lnTo>
                      <a:pt x="349" y="81"/>
                    </a:lnTo>
                    <a:lnTo>
                      <a:pt x="351" y="84"/>
                    </a:lnTo>
                    <a:lnTo>
                      <a:pt x="354" y="84"/>
                    </a:lnTo>
                    <a:lnTo>
                      <a:pt x="354" y="86"/>
                    </a:lnTo>
                    <a:lnTo>
                      <a:pt x="358" y="86"/>
                    </a:lnTo>
                    <a:lnTo>
                      <a:pt x="358" y="87"/>
                    </a:lnTo>
                    <a:lnTo>
                      <a:pt x="361" y="87"/>
                    </a:lnTo>
                    <a:lnTo>
                      <a:pt x="363" y="90"/>
                    </a:lnTo>
                    <a:lnTo>
                      <a:pt x="366" y="90"/>
                    </a:lnTo>
                    <a:lnTo>
                      <a:pt x="366" y="92"/>
                    </a:lnTo>
                    <a:lnTo>
                      <a:pt x="369" y="92"/>
                    </a:lnTo>
                    <a:lnTo>
                      <a:pt x="371" y="95"/>
                    </a:lnTo>
                    <a:lnTo>
                      <a:pt x="375" y="95"/>
                    </a:lnTo>
                    <a:lnTo>
                      <a:pt x="375" y="97"/>
                    </a:lnTo>
                    <a:lnTo>
                      <a:pt x="378" y="97"/>
                    </a:lnTo>
                    <a:lnTo>
                      <a:pt x="378" y="98"/>
                    </a:lnTo>
                    <a:lnTo>
                      <a:pt x="381" y="98"/>
                    </a:lnTo>
                    <a:lnTo>
                      <a:pt x="383" y="101"/>
                    </a:lnTo>
                    <a:lnTo>
                      <a:pt x="387" y="101"/>
                    </a:lnTo>
                    <a:lnTo>
                      <a:pt x="387" y="103"/>
                    </a:lnTo>
                    <a:lnTo>
                      <a:pt x="390" y="103"/>
                    </a:lnTo>
                    <a:lnTo>
                      <a:pt x="390" y="105"/>
                    </a:lnTo>
                    <a:lnTo>
                      <a:pt x="393" y="105"/>
                    </a:lnTo>
                    <a:lnTo>
                      <a:pt x="393" y="316"/>
                    </a:lnTo>
                    <a:lnTo>
                      <a:pt x="383" y="321"/>
                    </a:lnTo>
                    <a:lnTo>
                      <a:pt x="383" y="322"/>
                    </a:lnTo>
                    <a:lnTo>
                      <a:pt x="376" y="324"/>
                    </a:lnTo>
                    <a:lnTo>
                      <a:pt x="376" y="325"/>
                    </a:lnTo>
                    <a:lnTo>
                      <a:pt x="373" y="325"/>
                    </a:lnTo>
                    <a:lnTo>
                      <a:pt x="373" y="327"/>
                    </a:lnTo>
                    <a:lnTo>
                      <a:pt x="363" y="332"/>
                    </a:lnTo>
                    <a:lnTo>
                      <a:pt x="363" y="333"/>
                    </a:lnTo>
                    <a:lnTo>
                      <a:pt x="356" y="335"/>
                    </a:lnTo>
                    <a:lnTo>
                      <a:pt x="356" y="336"/>
                    </a:lnTo>
                    <a:lnTo>
                      <a:pt x="352" y="336"/>
                    </a:lnTo>
                    <a:lnTo>
                      <a:pt x="352" y="338"/>
                    </a:lnTo>
                    <a:lnTo>
                      <a:pt x="342" y="343"/>
                    </a:lnTo>
                    <a:lnTo>
                      <a:pt x="342" y="344"/>
                    </a:lnTo>
                    <a:lnTo>
                      <a:pt x="335" y="346"/>
                    </a:lnTo>
                    <a:lnTo>
                      <a:pt x="335" y="347"/>
                    </a:lnTo>
                    <a:lnTo>
                      <a:pt x="332" y="347"/>
                    </a:lnTo>
                    <a:lnTo>
                      <a:pt x="332" y="349"/>
                    </a:lnTo>
                    <a:lnTo>
                      <a:pt x="322" y="354"/>
                    </a:lnTo>
                    <a:lnTo>
                      <a:pt x="322" y="355"/>
                    </a:lnTo>
                    <a:lnTo>
                      <a:pt x="315" y="357"/>
                    </a:lnTo>
                    <a:lnTo>
                      <a:pt x="315" y="359"/>
                    </a:lnTo>
                    <a:lnTo>
                      <a:pt x="311" y="359"/>
                    </a:lnTo>
                    <a:lnTo>
                      <a:pt x="311" y="360"/>
                    </a:lnTo>
                    <a:lnTo>
                      <a:pt x="301" y="365"/>
                    </a:lnTo>
                    <a:lnTo>
                      <a:pt x="301" y="366"/>
                    </a:lnTo>
                    <a:lnTo>
                      <a:pt x="294" y="368"/>
                    </a:lnTo>
                    <a:lnTo>
                      <a:pt x="294" y="370"/>
                    </a:lnTo>
                    <a:lnTo>
                      <a:pt x="291" y="370"/>
                    </a:lnTo>
                    <a:lnTo>
                      <a:pt x="291" y="371"/>
                    </a:lnTo>
                    <a:lnTo>
                      <a:pt x="281" y="376"/>
                    </a:lnTo>
                    <a:lnTo>
                      <a:pt x="281" y="377"/>
                    </a:lnTo>
                    <a:lnTo>
                      <a:pt x="274" y="379"/>
                    </a:lnTo>
                    <a:lnTo>
                      <a:pt x="274" y="381"/>
                    </a:lnTo>
                    <a:lnTo>
                      <a:pt x="270" y="381"/>
                    </a:lnTo>
                    <a:lnTo>
                      <a:pt x="270" y="382"/>
                    </a:lnTo>
                    <a:lnTo>
                      <a:pt x="260" y="387"/>
                    </a:lnTo>
                    <a:lnTo>
                      <a:pt x="260" y="388"/>
                    </a:lnTo>
                    <a:lnTo>
                      <a:pt x="253" y="390"/>
                    </a:lnTo>
                    <a:lnTo>
                      <a:pt x="253" y="392"/>
                    </a:lnTo>
                    <a:lnTo>
                      <a:pt x="250" y="392"/>
                    </a:lnTo>
                    <a:lnTo>
                      <a:pt x="250" y="393"/>
                    </a:lnTo>
                    <a:lnTo>
                      <a:pt x="240" y="398"/>
                    </a:lnTo>
                    <a:lnTo>
                      <a:pt x="240" y="400"/>
                    </a:lnTo>
                    <a:lnTo>
                      <a:pt x="233" y="401"/>
                    </a:lnTo>
                    <a:lnTo>
                      <a:pt x="233" y="403"/>
                    </a:lnTo>
                    <a:lnTo>
                      <a:pt x="229" y="403"/>
                    </a:lnTo>
                    <a:lnTo>
                      <a:pt x="229" y="404"/>
                    </a:lnTo>
                    <a:lnTo>
                      <a:pt x="219" y="409"/>
                    </a:lnTo>
                    <a:lnTo>
                      <a:pt x="219" y="411"/>
                    </a:lnTo>
                    <a:lnTo>
                      <a:pt x="212" y="412"/>
                    </a:lnTo>
                    <a:lnTo>
                      <a:pt x="212" y="414"/>
                    </a:lnTo>
                    <a:lnTo>
                      <a:pt x="209" y="414"/>
                    </a:lnTo>
                    <a:lnTo>
                      <a:pt x="209" y="415"/>
                    </a:lnTo>
                    <a:lnTo>
                      <a:pt x="199" y="420"/>
                    </a:lnTo>
                    <a:lnTo>
                      <a:pt x="195" y="420"/>
                    </a:lnTo>
                    <a:lnTo>
                      <a:pt x="195" y="418"/>
                    </a:lnTo>
                    <a:lnTo>
                      <a:pt x="192" y="418"/>
                    </a:lnTo>
                    <a:lnTo>
                      <a:pt x="192" y="417"/>
                    </a:lnTo>
                    <a:lnTo>
                      <a:pt x="188" y="417"/>
                    </a:lnTo>
                    <a:lnTo>
                      <a:pt x="187" y="414"/>
                    </a:lnTo>
                    <a:lnTo>
                      <a:pt x="183" y="414"/>
                    </a:lnTo>
                    <a:lnTo>
                      <a:pt x="183" y="412"/>
                    </a:lnTo>
                    <a:lnTo>
                      <a:pt x="180" y="412"/>
                    </a:lnTo>
                    <a:lnTo>
                      <a:pt x="180" y="411"/>
                    </a:lnTo>
                    <a:lnTo>
                      <a:pt x="176" y="411"/>
                    </a:lnTo>
                    <a:lnTo>
                      <a:pt x="175" y="407"/>
                    </a:lnTo>
                    <a:lnTo>
                      <a:pt x="171" y="407"/>
                    </a:lnTo>
                    <a:lnTo>
                      <a:pt x="171" y="406"/>
                    </a:lnTo>
                    <a:lnTo>
                      <a:pt x="168" y="406"/>
                    </a:lnTo>
                    <a:lnTo>
                      <a:pt x="168" y="404"/>
                    </a:lnTo>
                    <a:lnTo>
                      <a:pt x="164" y="404"/>
                    </a:lnTo>
                    <a:lnTo>
                      <a:pt x="163" y="401"/>
                    </a:lnTo>
                    <a:lnTo>
                      <a:pt x="159" y="401"/>
                    </a:lnTo>
                    <a:lnTo>
                      <a:pt x="159" y="400"/>
                    </a:lnTo>
                    <a:lnTo>
                      <a:pt x="156" y="400"/>
                    </a:lnTo>
                    <a:lnTo>
                      <a:pt x="154" y="396"/>
                    </a:lnTo>
                    <a:lnTo>
                      <a:pt x="151" y="396"/>
                    </a:lnTo>
                    <a:lnTo>
                      <a:pt x="151" y="395"/>
                    </a:lnTo>
                    <a:lnTo>
                      <a:pt x="147" y="395"/>
                    </a:lnTo>
                    <a:lnTo>
                      <a:pt x="147" y="393"/>
                    </a:lnTo>
                    <a:lnTo>
                      <a:pt x="144" y="393"/>
                    </a:lnTo>
                    <a:lnTo>
                      <a:pt x="142" y="390"/>
                    </a:lnTo>
                    <a:lnTo>
                      <a:pt x="139" y="390"/>
                    </a:lnTo>
                    <a:lnTo>
                      <a:pt x="139" y="388"/>
                    </a:lnTo>
                    <a:lnTo>
                      <a:pt x="135" y="388"/>
                    </a:lnTo>
                    <a:lnTo>
                      <a:pt x="135" y="387"/>
                    </a:lnTo>
                    <a:lnTo>
                      <a:pt x="132" y="387"/>
                    </a:lnTo>
                    <a:lnTo>
                      <a:pt x="130" y="384"/>
                    </a:lnTo>
                    <a:lnTo>
                      <a:pt x="127" y="384"/>
                    </a:lnTo>
                    <a:lnTo>
                      <a:pt x="127" y="382"/>
                    </a:lnTo>
                    <a:lnTo>
                      <a:pt x="123" y="382"/>
                    </a:lnTo>
                    <a:lnTo>
                      <a:pt x="123" y="381"/>
                    </a:lnTo>
                    <a:lnTo>
                      <a:pt x="120" y="381"/>
                    </a:lnTo>
                    <a:lnTo>
                      <a:pt x="118" y="377"/>
                    </a:lnTo>
                    <a:lnTo>
                      <a:pt x="115" y="377"/>
                    </a:lnTo>
                    <a:lnTo>
                      <a:pt x="115" y="376"/>
                    </a:lnTo>
                    <a:lnTo>
                      <a:pt x="111" y="376"/>
                    </a:lnTo>
                    <a:lnTo>
                      <a:pt x="110" y="373"/>
                    </a:lnTo>
                    <a:lnTo>
                      <a:pt x="106" y="373"/>
                    </a:lnTo>
                    <a:lnTo>
                      <a:pt x="106" y="371"/>
                    </a:lnTo>
                    <a:lnTo>
                      <a:pt x="103" y="371"/>
                    </a:lnTo>
                    <a:lnTo>
                      <a:pt x="103" y="370"/>
                    </a:lnTo>
                    <a:lnTo>
                      <a:pt x="99" y="370"/>
                    </a:lnTo>
                    <a:lnTo>
                      <a:pt x="98" y="366"/>
                    </a:lnTo>
                    <a:lnTo>
                      <a:pt x="94" y="366"/>
                    </a:lnTo>
                    <a:lnTo>
                      <a:pt x="94" y="365"/>
                    </a:lnTo>
                    <a:lnTo>
                      <a:pt x="91" y="365"/>
                    </a:lnTo>
                    <a:lnTo>
                      <a:pt x="91" y="363"/>
                    </a:lnTo>
                    <a:lnTo>
                      <a:pt x="88" y="363"/>
                    </a:lnTo>
                    <a:lnTo>
                      <a:pt x="86" y="360"/>
                    </a:lnTo>
                    <a:lnTo>
                      <a:pt x="82" y="360"/>
                    </a:lnTo>
                    <a:lnTo>
                      <a:pt x="82" y="359"/>
                    </a:lnTo>
                    <a:lnTo>
                      <a:pt x="79" y="359"/>
                    </a:lnTo>
                    <a:lnTo>
                      <a:pt x="77" y="355"/>
                    </a:lnTo>
                    <a:lnTo>
                      <a:pt x="74" y="355"/>
                    </a:lnTo>
                    <a:lnTo>
                      <a:pt x="74" y="354"/>
                    </a:lnTo>
                    <a:lnTo>
                      <a:pt x="70" y="354"/>
                    </a:lnTo>
                    <a:lnTo>
                      <a:pt x="70" y="352"/>
                    </a:lnTo>
                    <a:lnTo>
                      <a:pt x="67" y="352"/>
                    </a:lnTo>
                    <a:lnTo>
                      <a:pt x="65" y="349"/>
                    </a:lnTo>
                    <a:lnTo>
                      <a:pt x="62" y="349"/>
                    </a:lnTo>
                    <a:lnTo>
                      <a:pt x="62" y="347"/>
                    </a:lnTo>
                    <a:lnTo>
                      <a:pt x="58" y="347"/>
                    </a:lnTo>
                    <a:lnTo>
                      <a:pt x="58" y="346"/>
                    </a:lnTo>
                    <a:lnTo>
                      <a:pt x="55" y="346"/>
                    </a:lnTo>
                    <a:lnTo>
                      <a:pt x="53" y="343"/>
                    </a:lnTo>
                    <a:lnTo>
                      <a:pt x="50" y="343"/>
                    </a:lnTo>
                    <a:lnTo>
                      <a:pt x="50" y="341"/>
                    </a:lnTo>
                    <a:lnTo>
                      <a:pt x="47" y="341"/>
                    </a:lnTo>
                    <a:lnTo>
                      <a:pt x="47" y="340"/>
                    </a:lnTo>
                    <a:lnTo>
                      <a:pt x="43" y="340"/>
                    </a:lnTo>
                    <a:lnTo>
                      <a:pt x="41" y="336"/>
                    </a:lnTo>
                    <a:lnTo>
                      <a:pt x="38" y="336"/>
                    </a:lnTo>
                    <a:lnTo>
                      <a:pt x="38" y="335"/>
                    </a:lnTo>
                    <a:lnTo>
                      <a:pt x="35" y="335"/>
                    </a:lnTo>
                    <a:lnTo>
                      <a:pt x="33" y="332"/>
                    </a:lnTo>
                    <a:lnTo>
                      <a:pt x="29" y="332"/>
                    </a:lnTo>
                    <a:lnTo>
                      <a:pt x="29" y="330"/>
                    </a:lnTo>
                    <a:lnTo>
                      <a:pt x="26" y="330"/>
                    </a:lnTo>
                    <a:lnTo>
                      <a:pt x="26" y="329"/>
                    </a:lnTo>
                    <a:lnTo>
                      <a:pt x="23" y="329"/>
                    </a:lnTo>
                    <a:lnTo>
                      <a:pt x="21" y="325"/>
                    </a:lnTo>
                    <a:lnTo>
                      <a:pt x="17" y="325"/>
                    </a:lnTo>
                    <a:lnTo>
                      <a:pt x="17" y="324"/>
                    </a:lnTo>
                    <a:lnTo>
                      <a:pt x="14" y="324"/>
                    </a:lnTo>
                    <a:lnTo>
                      <a:pt x="14" y="322"/>
                    </a:lnTo>
                    <a:lnTo>
                      <a:pt x="11" y="322"/>
                    </a:lnTo>
                    <a:lnTo>
                      <a:pt x="9" y="319"/>
                    </a:lnTo>
                    <a:lnTo>
                      <a:pt x="6" y="319"/>
                    </a:lnTo>
                    <a:lnTo>
                      <a:pt x="6" y="318"/>
                    </a:lnTo>
                    <a:lnTo>
                      <a:pt x="2" y="318"/>
                    </a:lnTo>
                    <a:lnTo>
                      <a:pt x="2" y="316"/>
                    </a:lnTo>
                    <a:lnTo>
                      <a:pt x="0" y="316"/>
                    </a:lnTo>
                    <a:lnTo>
                      <a:pt x="0" y="105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638" name="Freeform 1638"/>
              <p:cNvSpPr>
                <a:spLocks/>
              </p:cNvSpPr>
              <p:nvPr/>
            </p:nvSpPr>
            <p:spPr bwMode="auto">
              <a:xfrm>
                <a:off x="2243" y="2915"/>
                <a:ext cx="103" cy="95"/>
              </a:xfrm>
              <a:custGeom>
                <a:avLst/>
                <a:gdLst>
                  <a:gd name="T0" fmla="*/ 101 w 103"/>
                  <a:gd name="T1" fmla="*/ 0 h 95"/>
                  <a:gd name="T2" fmla="*/ 101 w 103"/>
                  <a:gd name="T3" fmla="*/ 1 h 95"/>
                  <a:gd name="T4" fmla="*/ 88 w 103"/>
                  <a:gd name="T5" fmla="*/ 8 h 95"/>
                  <a:gd name="T6" fmla="*/ 88 w 103"/>
                  <a:gd name="T7" fmla="*/ 9 h 95"/>
                  <a:gd name="T8" fmla="*/ 84 w 103"/>
                  <a:gd name="T9" fmla="*/ 9 h 95"/>
                  <a:gd name="T10" fmla="*/ 84 w 103"/>
                  <a:gd name="T11" fmla="*/ 11 h 95"/>
                  <a:gd name="T12" fmla="*/ 0 w 103"/>
                  <a:gd name="T13" fmla="*/ 87 h 95"/>
                  <a:gd name="T14" fmla="*/ 0 w 103"/>
                  <a:gd name="T15" fmla="*/ 95 h 95"/>
                  <a:gd name="T16" fmla="*/ 103 w 103"/>
                  <a:gd name="T17" fmla="*/ 0 h 95"/>
                  <a:gd name="T18" fmla="*/ 101 w 103"/>
                  <a:gd name="T19" fmla="*/ 0 h 95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03"/>
                  <a:gd name="T31" fmla="*/ 0 h 95"/>
                  <a:gd name="T32" fmla="*/ 103 w 103"/>
                  <a:gd name="T33" fmla="*/ 95 h 95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03" h="95">
                    <a:moveTo>
                      <a:pt x="101" y="0"/>
                    </a:moveTo>
                    <a:lnTo>
                      <a:pt x="101" y="1"/>
                    </a:lnTo>
                    <a:lnTo>
                      <a:pt x="88" y="8"/>
                    </a:lnTo>
                    <a:lnTo>
                      <a:pt x="88" y="9"/>
                    </a:lnTo>
                    <a:lnTo>
                      <a:pt x="84" y="9"/>
                    </a:lnTo>
                    <a:lnTo>
                      <a:pt x="84" y="11"/>
                    </a:lnTo>
                    <a:lnTo>
                      <a:pt x="0" y="87"/>
                    </a:lnTo>
                    <a:lnTo>
                      <a:pt x="0" y="95"/>
                    </a:lnTo>
                    <a:lnTo>
                      <a:pt x="103" y="0"/>
                    </a:lnTo>
                    <a:lnTo>
                      <a:pt x="101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639" name="Freeform 1639"/>
              <p:cNvSpPr>
                <a:spLocks/>
              </p:cNvSpPr>
              <p:nvPr/>
            </p:nvSpPr>
            <p:spPr bwMode="auto">
              <a:xfrm>
                <a:off x="2243" y="2866"/>
                <a:ext cx="205" cy="191"/>
              </a:xfrm>
              <a:custGeom>
                <a:avLst/>
                <a:gdLst>
                  <a:gd name="T0" fmla="*/ 199 w 205"/>
                  <a:gd name="T1" fmla="*/ 0 h 191"/>
                  <a:gd name="T2" fmla="*/ 199 w 205"/>
                  <a:gd name="T3" fmla="*/ 2 h 191"/>
                  <a:gd name="T4" fmla="*/ 0 w 205"/>
                  <a:gd name="T5" fmla="*/ 183 h 191"/>
                  <a:gd name="T6" fmla="*/ 0 w 205"/>
                  <a:gd name="T7" fmla="*/ 191 h 191"/>
                  <a:gd name="T8" fmla="*/ 205 w 205"/>
                  <a:gd name="T9" fmla="*/ 2 h 191"/>
                  <a:gd name="T10" fmla="*/ 202 w 205"/>
                  <a:gd name="T11" fmla="*/ 2 h 191"/>
                  <a:gd name="T12" fmla="*/ 202 w 205"/>
                  <a:gd name="T13" fmla="*/ 0 h 191"/>
                  <a:gd name="T14" fmla="*/ 199 w 205"/>
                  <a:gd name="T15" fmla="*/ 0 h 191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05"/>
                  <a:gd name="T25" fmla="*/ 0 h 191"/>
                  <a:gd name="T26" fmla="*/ 205 w 205"/>
                  <a:gd name="T27" fmla="*/ 191 h 191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05" h="191">
                    <a:moveTo>
                      <a:pt x="199" y="0"/>
                    </a:moveTo>
                    <a:lnTo>
                      <a:pt x="199" y="2"/>
                    </a:lnTo>
                    <a:lnTo>
                      <a:pt x="0" y="183"/>
                    </a:lnTo>
                    <a:lnTo>
                      <a:pt x="0" y="191"/>
                    </a:lnTo>
                    <a:lnTo>
                      <a:pt x="205" y="2"/>
                    </a:lnTo>
                    <a:lnTo>
                      <a:pt x="202" y="2"/>
                    </a:lnTo>
                    <a:lnTo>
                      <a:pt x="202" y="0"/>
                    </a:lnTo>
                    <a:lnTo>
                      <a:pt x="199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640" name="Freeform 1640"/>
              <p:cNvSpPr>
                <a:spLocks/>
              </p:cNvSpPr>
              <p:nvPr/>
            </p:nvSpPr>
            <p:spPr bwMode="auto">
              <a:xfrm>
                <a:off x="2243" y="2883"/>
                <a:ext cx="238" cy="221"/>
              </a:xfrm>
              <a:custGeom>
                <a:avLst/>
                <a:gdLst>
                  <a:gd name="T0" fmla="*/ 231 w 238"/>
                  <a:gd name="T1" fmla="*/ 0 h 221"/>
                  <a:gd name="T2" fmla="*/ 231 w 238"/>
                  <a:gd name="T3" fmla="*/ 2 h 221"/>
                  <a:gd name="T4" fmla="*/ 0 w 238"/>
                  <a:gd name="T5" fmla="*/ 213 h 221"/>
                  <a:gd name="T6" fmla="*/ 0 w 238"/>
                  <a:gd name="T7" fmla="*/ 221 h 221"/>
                  <a:gd name="T8" fmla="*/ 238 w 238"/>
                  <a:gd name="T9" fmla="*/ 2 h 221"/>
                  <a:gd name="T10" fmla="*/ 234 w 238"/>
                  <a:gd name="T11" fmla="*/ 2 h 221"/>
                  <a:gd name="T12" fmla="*/ 234 w 238"/>
                  <a:gd name="T13" fmla="*/ 0 h 221"/>
                  <a:gd name="T14" fmla="*/ 231 w 238"/>
                  <a:gd name="T15" fmla="*/ 0 h 221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38"/>
                  <a:gd name="T25" fmla="*/ 0 h 221"/>
                  <a:gd name="T26" fmla="*/ 238 w 238"/>
                  <a:gd name="T27" fmla="*/ 221 h 221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38" h="221">
                    <a:moveTo>
                      <a:pt x="231" y="0"/>
                    </a:moveTo>
                    <a:lnTo>
                      <a:pt x="231" y="2"/>
                    </a:lnTo>
                    <a:lnTo>
                      <a:pt x="0" y="213"/>
                    </a:lnTo>
                    <a:lnTo>
                      <a:pt x="0" y="221"/>
                    </a:lnTo>
                    <a:lnTo>
                      <a:pt x="238" y="2"/>
                    </a:lnTo>
                    <a:lnTo>
                      <a:pt x="234" y="2"/>
                    </a:lnTo>
                    <a:lnTo>
                      <a:pt x="234" y="0"/>
                    </a:lnTo>
                    <a:lnTo>
                      <a:pt x="231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641" name="Freeform 1641"/>
              <p:cNvSpPr>
                <a:spLocks/>
              </p:cNvSpPr>
              <p:nvPr/>
            </p:nvSpPr>
            <p:spPr bwMode="auto">
              <a:xfrm>
                <a:off x="2243" y="2901"/>
                <a:ext cx="269" cy="251"/>
              </a:xfrm>
              <a:custGeom>
                <a:avLst/>
                <a:gdLst>
                  <a:gd name="T0" fmla="*/ 264 w 269"/>
                  <a:gd name="T1" fmla="*/ 0 h 251"/>
                  <a:gd name="T2" fmla="*/ 264 w 269"/>
                  <a:gd name="T3" fmla="*/ 1 h 251"/>
                  <a:gd name="T4" fmla="*/ 0 w 269"/>
                  <a:gd name="T5" fmla="*/ 243 h 251"/>
                  <a:gd name="T6" fmla="*/ 0 w 269"/>
                  <a:gd name="T7" fmla="*/ 251 h 251"/>
                  <a:gd name="T8" fmla="*/ 269 w 269"/>
                  <a:gd name="T9" fmla="*/ 4 h 251"/>
                  <a:gd name="T10" fmla="*/ 269 w 269"/>
                  <a:gd name="T11" fmla="*/ 1 h 251"/>
                  <a:gd name="T12" fmla="*/ 267 w 269"/>
                  <a:gd name="T13" fmla="*/ 1 h 251"/>
                  <a:gd name="T14" fmla="*/ 267 w 269"/>
                  <a:gd name="T15" fmla="*/ 0 h 251"/>
                  <a:gd name="T16" fmla="*/ 264 w 269"/>
                  <a:gd name="T17" fmla="*/ 0 h 251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69"/>
                  <a:gd name="T28" fmla="*/ 0 h 251"/>
                  <a:gd name="T29" fmla="*/ 269 w 269"/>
                  <a:gd name="T30" fmla="*/ 251 h 251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69" h="251">
                    <a:moveTo>
                      <a:pt x="264" y="0"/>
                    </a:moveTo>
                    <a:lnTo>
                      <a:pt x="264" y="1"/>
                    </a:lnTo>
                    <a:lnTo>
                      <a:pt x="0" y="243"/>
                    </a:lnTo>
                    <a:lnTo>
                      <a:pt x="0" y="251"/>
                    </a:lnTo>
                    <a:lnTo>
                      <a:pt x="269" y="4"/>
                    </a:lnTo>
                    <a:lnTo>
                      <a:pt x="269" y="1"/>
                    </a:lnTo>
                    <a:lnTo>
                      <a:pt x="267" y="1"/>
                    </a:lnTo>
                    <a:lnTo>
                      <a:pt x="267" y="0"/>
                    </a:lnTo>
                    <a:lnTo>
                      <a:pt x="264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642" name="Freeform 1642"/>
              <p:cNvSpPr>
                <a:spLocks/>
              </p:cNvSpPr>
              <p:nvPr/>
            </p:nvSpPr>
            <p:spPr bwMode="auto">
              <a:xfrm>
                <a:off x="2252" y="2918"/>
                <a:ext cx="292" cy="268"/>
              </a:xfrm>
              <a:custGeom>
                <a:avLst/>
                <a:gdLst>
                  <a:gd name="T0" fmla="*/ 285 w 292"/>
                  <a:gd name="T1" fmla="*/ 0 h 268"/>
                  <a:gd name="T2" fmla="*/ 285 w 292"/>
                  <a:gd name="T3" fmla="*/ 2 h 268"/>
                  <a:gd name="T4" fmla="*/ 0 w 292"/>
                  <a:gd name="T5" fmla="*/ 264 h 268"/>
                  <a:gd name="T6" fmla="*/ 0 w 292"/>
                  <a:gd name="T7" fmla="*/ 267 h 268"/>
                  <a:gd name="T8" fmla="*/ 5 w 292"/>
                  <a:gd name="T9" fmla="*/ 268 h 268"/>
                  <a:gd name="T10" fmla="*/ 5 w 292"/>
                  <a:gd name="T11" fmla="*/ 267 h 268"/>
                  <a:gd name="T12" fmla="*/ 292 w 292"/>
                  <a:gd name="T13" fmla="*/ 3 h 268"/>
                  <a:gd name="T14" fmla="*/ 290 w 292"/>
                  <a:gd name="T15" fmla="*/ 0 h 268"/>
                  <a:gd name="T16" fmla="*/ 285 w 292"/>
                  <a:gd name="T17" fmla="*/ 0 h 26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2"/>
                  <a:gd name="T28" fmla="*/ 0 h 268"/>
                  <a:gd name="T29" fmla="*/ 292 w 292"/>
                  <a:gd name="T30" fmla="*/ 268 h 26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2" h="268">
                    <a:moveTo>
                      <a:pt x="285" y="0"/>
                    </a:moveTo>
                    <a:lnTo>
                      <a:pt x="285" y="2"/>
                    </a:lnTo>
                    <a:lnTo>
                      <a:pt x="0" y="264"/>
                    </a:lnTo>
                    <a:lnTo>
                      <a:pt x="0" y="267"/>
                    </a:lnTo>
                    <a:lnTo>
                      <a:pt x="5" y="268"/>
                    </a:lnTo>
                    <a:lnTo>
                      <a:pt x="5" y="267"/>
                    </a:lnTo>
                    <a:lnTo>
                      <a:pt x="292" y="3"/>
                    </a:lnTo>
                    <a:lnTo>
                      <a:pt x="290" y="0"/>
                    </a:lnTo>
                    <a:lnTo>
                      <a:pt x="285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643" name="Freeform 1643"/>
              <p:cNvSpPr>
                <a:spLocks/>
              </p:cNvSpPr>
              <p:nvPr/>
            </p:nvSpPr>
            <p:spPr bwMode="auto">
              <a:xfrm>
                <a:off x="2283" y="2934"/>
                <a:ext cx="292" cy="270"/>
              </a:xfrm>
              <a:custGeom>
                <a:avLst/>
                <a:gdLst>
                  <a:gd name="T0" fmla="*/ 287 w 292"/>
                  <a:gd name="T1" fmla="*/ 0 h 270"/>
                  <a:gd name="T2" fmla="*/ 287 w 292"/>
                  <a:gd name="T3" fmla="*/ 1 h 270"/>
                  <a:gd name="T4" fmla="*/ 0 w 292"/>
                  <a:gd name="T5" fmla="*/ 265 h 270"/>
                  <a:gd name="T6" fmla="*/ 3 w 292"/>
                  <a:gd name="T7" fmla="*/ 270 h 270"/>
                  <a:gd name="T8" fmla="*/ 292 w 292"/>
                  <a:gd name="T9" fmla="*/ 5 h 270"/>
                  <a:gd name="T10" fmla="*/ 288 w 292"/>
                  <a:gd name="T11" fmla="*/ 0 h 270"/>
                  <a:gd name="T12" fmla="*/ 287 w 292"/>
                  <a:gd name="T13" fmla="*/ 0 h 27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92"/>
                  <a:gd name="T22" fmla="*/ 0 h 270"/>
                  <a:gd name="T23" fmla="*/ 292 w 292"/>
                  <a:gd name="T24" fmla="*/ 270 h 270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92" h="270">
                    <a:moveTo>
                      <a:pt x="287" y="0"/>
                    </a:moveTo>
                    <a:lnTo>
                      <a:pt x="287" y="1"/>
                    </a:lnTo>
                    <a:lnTo>
                      <a:pt x="0" y="265"/>
                    </a:lnTo>
                    <a:lnTo>
                      <a:pt x="3" y="270"/>
                    </a:lnTo>
                    <a:lnTo>
                      <a:pt x="292" y="5"/>
                    </a:lnTo>
                    <a:lnTo>
                      <a:pt x="288" y="0"/>
                    </a:lnTo>
                    <a:lnTo>
                      <a:pt x="287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644" name="Freeform 1644"/>
              <p:cNvSpPr>
                <a:spLocks/>
              </p:cNvSpPr>
              <p:nvPr/>
            </p:nvSpPr>
            <p:spPr bwMode="auto">
              <a:xfrm>
                <a:off x="2315" y="2951"/>
                <a:ext cx="292" cy="268"/>
              </a:xfrm>
              <a:custGeom>
                <a:avLst/>
                <a:gdLst>
                  <a:gd name="T0" fmla="*/ 287 w 292"/>
                  <a:gd name="T1" fmla="*/ 0 h 268"/>
                  <a:gd name="T2" fmla="*/ 287 w 292"/>
                  <a:gd name="T3" fmla="*/ 2 h 268"/>
                  <a:gd name="T4" fmla="*/ 0 w 292"/>
                  <a:gd name="T5" fmla="*/ 265 h 268"/>
                  <a:gd name="T6" fmla="*/ 2 w 292"/>
                  <a:gd name="T7" fmla="*/ 268 h 268"/>
                  <a:gd name="T8" fmla="*/ 7 w 292"/>
                  <a:gd name="T9" fmla="*/ 268 h 268"/>
                  <a:gd name="T10" fmla="*/ 7 w 292"/>
                  <a:gd name="T11" fmla="*/ 267 h 268"/>
                  <a:gd name="T12" fmla="*/ 292 w 292"/>
                  <a:gd name="T13" fmla="*/ 5 h 268"/>
                  <a:gd name="T14" fmla="*/ 289 w 292"/>
                  <a:gd name="T15" fmla="*/ 0 h 268"/>
                  <a:gd name="T16" fmla="*/ 287 w 292"/>
                  <a:gd name="T17" fmla="*/ 0 h 26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2"/>
                  <a:gd name="T28" fmla="*/ 0 h 268"/>
                  <a:gd name="T29" fmla="*/ 292 w 292"/>
                  <a:gd name="T30" fmla="*/ 268 h 26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2" h="268">
                    <a:moveTo>
                      <a:pt x="287" y="0"/>
                    </a:moveTo>
                    <a:lnTo>
                      <a:pt x="287" y="2"/>
                    </a:lnTo>
                    <a:lnTo>
                      <a:pt x="0" y="265"/>
                    </a:lnTo>
                    <a:lnTo>
                      <a:pt x="2" y="268"/>
                    </a:lnTo>
                    <a:lnTo>
                      <a:pt x="7" y="268"/>
                    </a:lnTo>
                    <a:lnTo>
                      <a:pt x="7" y="267"/>
                    </a:lnTo>
                    <a:lnTo>
                      <a:pt x="292" y="5"/>
                    </a:lnTo>
                    <a:lnTo>
                      <a:pt x="289" y="0"/>
                    </a:lnTo>
                    <a:lnTo>
                      <a:pt x="287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645" name="Freeform 1645"/>
              <p:cNvSpPr>
                <a:spLocks/>
              </p:cNvSpPr>
              <p:nvPr/>
            </p:nvSpPr>
            <p:spPr bwMode="auto">
              <a:xfrm>
                <a:off x="2348" y="2969"/>
                <a:ext cx="288" cy="268"/>
              </a:xfrm>
              <a:custGeom>
                <a:avLst/>
                <a:gdLst>
                  <a:gd name="T0" fmla="*/ 287 w 288"/>
                  <a:gd name="T1" fmla="*/ 0 h 268"/>
                  <a:gd name="T2" fmla="*/ 287 w 288"/>
                  <a:gd name="T3" fmla="*/ 1 h 268"/>
                  <a:gd name="T4" fmla="*/ 0 w 288"/>
                  <a:gd name="T5" fmla="*/ 265 h 268"/>
                  <a:gd name="T6" fmla="*/ 1 w 288"/>
                  <a:gd name="T7" fmla="*/ 268 h 268"/>
                  <a:gd name="T8" fmla="*/ 6 w 288"/>
                  <a:gd name="T9" fmla="*/ 268 h 268"/>
                  <a:gd name="T10" fmla="*/ 6 w 288"/>
                  <a:gd name="T11" fmla="*/ 266 h 268"/>
                  <a:gd name="T12" fmla="*/ 288 w 288"/>
                  <a:gd name="T13" fmla="*/ 7 h 268"/>
                  <a:gd name="T14" fmla="*/ 288 w 288"/>
                  <a:gd name="T15" fmla="*/ 0 h 268"/>
                  <a:gd name="T16" fmla="*/ 287 w 288"/>
                  <a:gd name="T17" fmla="*/ 0 h 26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88"/>
                  <a:gd name="T28" fmla="*/ 0 h 268"/>
                  <a:gd name="T29" fmla="*/ 288 w 288"/>
                  <a:gd name="T30" fmla="*/ 268 h 26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88" h="268">
                    <a:moveTo>
                      <a:pt x="287" y="0"/>
                    </a:moveTo>
                    <a:lnTo>
                      <a:pt x="287" y="1"/>
                    </a:lnTo>
                    <a:lnTo>
                      <a:pt x="0" y="265"/>
                    </a:lnTo>
                    <a:lnTo>
                      <a:pt x="1" y="268"/>
                    </a:lnTo>
                    <a:lnTo>
                      <a:pt x="6" y="268"/>
                    </a:lnTo>
                    <a:lnTo>
                      <a:pt x="6" y="266"/>
                    </a:lnTo>
                    <a:lnTo>
                      <a:pt x="288" y="7"/>
                    </a:lnTo>
                    <a:lnTo>
                      <a:pt x="288" y="0"/>
                    </a:lnTo>
                    <a:lnTo>
                      <a:pt x="287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646" name="Freeform 1646"/>
              <p:cNvSpPr>
                <a:spLocks/>
              </p:cNvSpPr>
              <p:nvPr/>
            </p:nvSpPr>
            <p:spPr bwMode="auto">
              <a:xfrm>
                <a:off x="2380" y="3016"/>
                <a:ext cx="256" cy="238"/>
              </a:xfrm>
              <a:custGeom>
                <a:avLst/>
                <a:gdLst>
                  <a:gd name="T0" fmla="*/ 255 w 256"/>
                  <a:gd name="T1" fmla="*/ 0 h 238"/>
                  <a:gd name="T2" fmla="*/ 255 w 256"/>
                  <a:gd name="T3" fmla="*/ 1 h 238"/>
                  <a:gd name="T4" fmla="*/ 0 w 256"/>
                  <a:gd name="T5" fmla="*/ 235 h 238"/>
                  <a:gd name="T6" fmla="*/ 2 w 256"/>
                  <a:gd name="T7" fmla="*/ 238 h 238"/>
                  <a:gd name="T8" fmla="*/ 7 w 256"/>
                  <a:gd name="T9" fmla="*/ 238 h 238"/>
                  <a:gd name="T10" fmla="*/ 7 w 256"/>
                  <a:gd name="T11" fmla="*/ 236 h 238"/>
                  <a:gd name="T12" fmla="*/ 256 w 256"/>
                  <a:gd name="T13" fmla="*/ 8 h 238"/>
                  <a:gd name="T14" fmla="*/ 256 w 256"/>
                  <a:gd name="T15" fmla="*/ 0 h 238"/>
                  <a:gd name="T16" fmla="*/ 255 w 256"/>
                  <a:gd name="T17" fmla="*/ 0 h 23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56"/>
                  <a:gd name="T28" fmla="*/ 0 h 238"/>
                  <a:gd name="T29" fmla="*/ 256 w 256"/>
                  <a:gd name="T30" fmla="*/ 238 h 23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56" h="238">
                    <a:moveTo>
                      <a:pt x="255" y="0"/>
                    </a:moveTo>
                    <a:lnTo>
                      <a:pt x="255" y="1"/>
                    </a:lnTo>
                    <a:lnTo>
                      <a:pt x="0" y="235"/>
                    </a:lnTo>
                    <a:lnTo>
                      <a:pt x="2" y="238"/>
                    </a:lnTo>
                    <a:lnTo>
                      <a:pt x="7" y="238"/>
                    </a:lnTo>
                    <a:lnTo>
                      <a:pt x="7" y="236"/>
                    </a:lnTo>
                    <a:lnTo>
                      <a:pt x="256" y="8"/>
                    </a:lnTo>
                    <a:lnTo>
                      <a:pt x="256" y="0"/>
                    </a:lnTo>
                    <a:lnTo>
                      <a:pt x="255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647" name="Freeform 1647"/>
              <p:cNvSpPr>
                <a:spLocks/>
              </p:cNvSpPr>
              <p:nvPr/>
            </p:nvSpPr>
            <p:spPr bwMode="auto">
              <a:xfrm>
                <a:off x="2413" y="3063"/>
                <a:ext cx="223" cy="208"/>
              </a:xfrm>
              <a:custGeom>
                <a:avLst/>
                <a:gdLst>
                  <a:gd name="T0" fmla="*/ 222 w 223"/>
                  <a:gd name="T1" fmla="*/ 0 h 208"/>
                  <a:gd name="T2" fmla="*/ 222 w 223"/>
                  <a:gd name="T3" fmla="*/ 2 h 208"/>
                  <a:gd name="T4" fmla="*/ 0 w 223"/>
                  <a:gd name="T5" fmla="*/ 205 h 208"/>
                  <a:gd name="T6" fmla="*/ 1 w 223"/>
                  <a:gd name="T7" fmla="*/ 208 h 208"/>
                  <a:gd name="T8" fmla="*/ 6 w 223"/>
                  <a:gd name="T9" fmla="*/ 208 h 208"/>
                  <a:gd name="T10" fmla="*/ 6 w 223"/>
                  <a:gd name="T11" fmla="*/ 207 h 208"/>
                  <a:gd name="T12" fmla="*/ 223 w 223"/>
                  <a:gd name="T13" fmla="*/ 8 h 208"/>
                  <a:gd name="T14" fmla="*/ 223 w 223"/>
                  <a:gd name="T15" fmla="*/ 0 h 208"/>
                  <a:gd name="T16" fmla="*/ 222 w 223"/>
                  <a:gd name="T17" fmla="*/ 0 h 20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23"/>
                  <a:gd name="T28" fmla="*/ 0 h 208"/>
                  <a:gd name="T29" fmla="*/ 223 w 223"/>
                  <a:gd name="T30" fmla="*/ 208 h 20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23" h="208">
                    <a:moveTo>
                      <a:pt x="222" y="0"/>
                    </a:moveTo>
                    <a:lnTo>
                      <a:pt x="222" y="2"/>
                    </a:lnTo>
                    <a:lnTo>
                      <a:pt x="0" y="205"/>
                    </a:lnTo>
                    <a:lnTo>
                      <a:pt x="1" y="208"/>
                    </a:lnTo>
                    <a:lnTo>
                      <a:pt x="6" y="208"/>
                    </a:lnTo>
                    <a:lnTo>
                      <a:pt x="6" y="207"/>
                    </a:lnTo>
                    <a:lnTo>
                      <a:pt x="223" y="8"/>
                    </a:lnTo>
                    <a:lnTo>
                      <a:pt x="223" y="0"/>
                    </a:lnTo>
                    <a:lnTo>
                      <a:pt x="222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648" name="Freeform 1648"/>
              <p:cNvSpPr>
                <a:spLocks/>
              </p:cNvSpPr>
              <p:nvPr/>
            </p:nvSpPr>
            <p:spPr bwMode="auto">
              <a:xfrm>
                <a:off x="2457" y="3111"/>
                <a:ext cx="179" cy="165"/>
              </a:xfrm>
              <a:custGeom>
                <a:avLst/>
                <a:gdLst>
                  <a:gd name="T0" fmla="*/ 178 w 179"/>
                  <a:gd name="T1" fmla="*/ 0 h 165"/>
                  <a:gd name="T2" fmla="*/ 178 w 179"/>
                  <a:gd name="T3" fmla="*/ 1 h 165"/>
                  <a:gd name="T4" fmla="*/ 0 w 179"/>
                  <a:gd name="T5" fmla="*/ 165 h 165"/>
                  <a:gd name="T6" fmla="*/ 7 w 179"/>
                  <a:gd name="T7" fmla="*/ 162 h 165"/>
                  <a:gd name="T8" fmla="*/ 7 w 179"/>
                  <a:gd name="T9" fmla="*/ 160 h 165"/>
                  <a:gd name="T10" fmla="*/ 14 w 179"/>
                  <a:gd name="T11" fmla="*/ 159 h 165"/>
                  <a:gd name="T12" fmla="*/ 14 w 179"/>
                  <a:gd name="T13" fmla="*/ 157 h 165"/>
                  <a:gd name="T14" fmla="*/ 24 w 179"/>
                  <a:gd name="T15" fmla="*/ 151 h 165"/>
                  <a:gd name="T16" fmla="*/ 24 w 179"/>
                  <a:gd name="T17" fmla="*/ 149 h 165"/>
                  <a:gd name="T18" fmla="*/ 179 w 179"/>
                  <a:gd name="T19" fmla="*/ 7 h 165"/>
                  <a:gd name="T20" fmla="*/ 179 w 179"/>
                  <a:gd name="T21" fmla="*/ 0 h 165"/>
                  <a:gd name="T22" fmla="*/ 178 w 179"/>
                  <a:gd name="T23" fmla="*/ 0 h 165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179"/>
                  <a:gd name="T37" fmla="*/ 0 h 165"/>
                  <a:gd name="T38" fmla="*/ 179 w 179"/>
                  <a:gd name="T39" fmla="*/ 165 h 165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179" h="165">
                    <a:moveTo>
                      <a:pt x="178" y="0"/>
                    </a:moveTo>
                    <a:lnTo>
                      <a:pt x="178" y="1"/>
                    </a:lnTo>
                    <a:lnTo>
                      <a:pt x="0" y="165"/>
                    </a:lnTo>
                    <a:lnTo>
                      <a:pt x="7" y="162"/>
                    </a:lnTo>
                    <a:lnTo>
                      <a:pt x="7" y="160"/>
                    </a:lnTo>
                    <a:lnTo>
                      <a:pt x="14" y="159"/>
                    </a:lnTo>
                    <a:lnTo>
                      <a:pt x="14" y="157"/>
                    </a:lnTo>
                    <a:lnTo>
                      <a:pt x="24" y="151"/>
                    </a:lnTo>
                    <a:lnTo>
                      <a:pt x="24" y="149"/>
                    </a:lnTo>
                    <a:lnTo>
                      <a:pt x="179" y="7"/>
                    </a:lnTo>
                    <a:lnTo>
                      <a:pt x="179" y="0"/>
                    </a:lnTo>
                    <a:lnTo>
                      <a:pt x="178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649" name="Freeform 1649"/>
              <p:cNvSpPr>
                <a:spLocks/>
              </p:cNvSpPr>
              <p:nvPr/>
            </p:nvSpPr>
            <p:spPr bwMode="auto">
              <a:xfrm>
                <a:off x="2577" y="3156"/>
                <a:ext cx="59" cy="55"/>
              </a:xfrm>
              <a:custGeom>
                <a:avLst/>
                <a:gdLst>
                  <a:gd name="T0" fmla="*/ 58 w 59"/>
                  <a:gd name="T1" fmla="*/ 0 h 55"/>
                  <a:gd name="T2" fmla="*/ 58 w 59"/>
                  <a:gd name="T3" fmla="*/ 2 h 55"/>
                  <a:gd name="T4" fmla="*/ 0 w 59"/>
                  <a:gd name="T5" fmla="*/ 55 h 55"/>
                  <a:gd name="T6" fmla="*/ 10 w 59"/>
                  <a:gd name="T7" fmla="*/ 51 h 55"/>
                  <a:gd name="T8" fmla="*/ 10 w 59"/>
                  <a:gd name="T9" fmla="*/ 49 h 55"/>
                  <a:gd name="T10" fmla="*/ 17 w 59"/>
                  <a:gd name="T11" fmla="*/ 48 h 55"/>
                  <a:gd name="T12" fmla="*/ 17 w 59"/>
                  <a:gd name="T13" fmla="*/ 46 h 55"/>
                  <a:gd name="T14" fmla="*/ 59 w 59"/>
                  <a:gd name="T15" fmla="*/ 8 h 55"/>
                  <a:gd name="T16" fmla="*/ 59 w 59"/>
                  <a:gd name="T17" fmla="*/ 0 h 55"/>
                  <a:gd name="T18" fmla="*/ 58 w 59"/>
                  <a:gd name="T19" fmla="*/ 0 h 55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59"/>
                  <a:gd name="T31" fmla="*/ 0 h 55"/>
                  <a:gd name="T32" fmla="*/ 59 w 59"/>
                  <a:gd name="T33" fmla="*/ 55 h 55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59" h="55">
                    <a:moveTo>
                      <a:pt x="58" y="0"/>
                    </a:moveTo>
                    <a:lnTo>
                      <a:pt x="58" y="2"/>
                    </a:lnTo>
                    <a:lnTo>
                      <a:pt x="0" y="55"/>
                    </a:lnTo>
                    <a:lnTo>
                      <a:pt x="10" y="51"/>
                    </a:lnTo>
                    <a:lnTo>
                      <a:pt x="10" y="49"/>
                    </a:lnTo>
                    <a:lnTo>
                      <a:pt x="17" y="48"/>
                    </a:lnTo>
                    <a:lnTo>
                      <a:pt x="17" y="46"/>
                    </a:lnTo>
                    <a:lnTo>
                      <a:pt x="59" y="8"/>
                    </a:lnTo>
                    <a:lnTo>
                      <a:pt x="59" y="0"/>
                    </a:lnTo>
                    <a:lnTo>
                      <a:pt x="58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650" name="Freeform 1650"/>
              <p:cNvSpPr>
                <a:spLocks/>
              </p:cNvSpPr>
              <p:nvPr/>
            </p:nvSpPr>
            <p:spPr bwMode="auto">
              <a:xfrm>
                <a:off x="2534" y="2915"/>
                <a:ext cx="102" cy="95"/>
              </a:xfrm>
              <a:custGeom>
                <a:avLst/>
                <a:gdLst>
                  <a:gd name="T0" fmla="*/ 0 w 102"/>
                  <a:gd name="T1" fmla="*/ 0 h 95"/>
                  <a:gd name="T2" fmla="*/ 102 w 102"/>
                  <a:gd name="T3" fmla="*/ 95 h 95"/>
                  <a:gd name="T4" fmla="*/ 102 w 102"/>
                  <a:gd name="T5" fmla="*/ 87 h 95"/>
                  <a:gd name="T6" fmla="*/ 101 w 102"/>
                  <a:gd name="T7" fmla="*/ 87 h 95"/>
                  <a:gd name="T8" fmla="*/ 17 w 102"/>
                  <a:gd name="T9" fmla="*/ 8 h 95"/>
                  <a:gd name="T10" fmla="*/ 14 w 102"/>
                  <a:gd name="T11" fmla="*/ 8 h 95"/>
                  <a:gd name="T12" fmla="*/ 14 w 102"/>
                  <a:gd name="T13" fmla="*/ 6 h 95"/>
                  <a:gd name="T14" fmla="*/ 10 w 102"/>
                  <a:gd name="T15" fmla="*/ 6 h 95"/>
                  <a:gd name="T16" fmla="*/ 8 w 102"/>
                  <a:gd name="T17" fmla="*/ 3 h 95"/>
                  <a:gd name="T18" fmla="*/ 5 w 102"/>
                  <a:gd name="T19" fmla="*/ 3 h 95"/>
                  <a:gd name="T20" fmla="*/ 5 w 102"/>
                  <a:gd name="T21" fmla="*/ 1 h 95"/>
                  <a:gd name="T22" fmla="*/ 2 w 102"/>
                  <a:gd name="T23" fmla="*/ 1 h 95"/>
                  <a:gd name="T24" fmla="*/ 2 w 102"/>
                  <a:gd name="T25" fmla="*/ 0 h 95"/>
                  <a:gd name="T26" fmla="*/ 0 w 102"/>
                  <a:gd name="T27" fmla="*/ 0 h 95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102"/>
                  <a:gd name="T43" fmla="*/ 0 h 95"/>
                  <a:gd name="T44" fmla="*/ 102 w 102"/>
                  <a:gd name="T45" fmla="*/ 95 h 95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102" h="95">
                    <a:moveTo>
                      <a:pt x="0" y="0"/>
                    </a:moveTo>
                    <a:lnTo>
                      <a:pt x="102" y="95"/>
                    </a:lnTo>
                    <a:lnTo>
                      <a:pt x="102" y="87"/>
                    </a:lnTo>
                    <a:lnTo>
                      <a:pt x="101" y="87"/>
                    </a:lnTo>
                    <a:lnTo>
                      <a:pt x="17" y="8"/>
                    </a:lnTo>
                    <a:lnTo>
                      <a:pt x="14" y="8"/>
                    </a:lnTo>
                    <a:lnTo>
                      <a:pt x="14" y="6"/>
                    </a:lnTo>
                    <a:lnTo>
                      <a:pt x="10" y="6"/>
                    </a:lnTo>
                    <a:lnTo>
                      <a:pt x="8" y="3"/>
                    </a:lnTo>
                    <a:lnTo>
                      <a:pt x="5" y="3"/>
                    </a:lnTo>
                    <a:lnTo>
                      <a:pt x="5" y="1"/>
                    </a:lnTo>
                    <a:lnTo>
                      <a:pt x="2" y="1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651" name="Freeform 1651"/>
              <p:cNvSpPr>
                <a:spLocks/>
              </p:cNvSpPr>
              <p:nvPr/>
            </p:nvSpPr>
            <p:spPr bwMode="auto">
              <a:xfrm>
                <a:off x="2433" y="2866"/>
                <a:ext cx="203" cy="191"/>
              </a:xfrm>
              <a:custGeom>
                <a:avLst/>
                <a:gdLst>
                  <a:gd name="T0" fmla="*/ 3 w 203"/>
                  <a:gd name="T1" fmla="*/ 0 h 191"/>
                  <a:gd name="T2" fmla="*/ 3 w 203"/>
                  <a:gd name="T3" fmla="*/ 2 h 191"/>
                  <a:gd name="T4" fmla="*/ 0 w 203"/>
                  <a:gd name="T5" fmla="*/ 2 h 191"/>
                  <a:gd name="T6" fmla="*/ 0 w 203"/>
                  <a:gd name="T7" fmla="*/ 5 h 191"/>
                  <a:gd name="T8" fmla="*/ 2 w 203"/>
                  <a:gd name="T9" fmla="*/ 5 h 191"/>
                  <a:gd name="T10" fmla="*/ 203 w 203"/>
                  <a:gd name="T11" fmla="*/ 191 h 191"/>
                  <a:gd name="T12" fmla="*/ 203 w 203"/>
                  <a:gd name="T13" fmla="*/ 183 h 191"/>
                  <a:gd name="T14" fmla="*/ 202 w 203"/>
                  <a:gd name="T15" fmla="*/ 183 h 191"/>
                  <a:gd name="T16" fmla="*/ 5 w 203"/>
                  <a:gd name="T17" fmla="*/ 0 h 191"/>
                  <a:gd name="T18" fmla="*/ 3 w 203"/>
                  <a:gd name="T19" fmla="*/ 0 h 191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03"/>
                  <a:gd name="T31" fmla="*/ 0 h 191"/>
                  <a:gd name="T32" fmla="*/ 203 w 203"/>
                  <a:gd name="T33" fmla="*/ 191 h 191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03" h="191">
                    <a:moveTo>
                      <a:pt x="3" y="0"/>
                    </a:moveTo>
                    <a:lnTo>
                      <a:pt x="3" y="2"/>
                    </a:lnTo>
                    <a:lnTo>
                      <a:pt x="0" y="2"/>
                    </a:lnTo>
                    <a:lnTo>
                      <a:pt x="0" y="5"/>
                    </a:lnTo>
                    <a:lnTo>
                      <a:pt x="2" y="5"/>
                    </a:lnTo>
                    <a:lnTo>
                      <a:pt x="203" y="191"/>
                    </a:lnTo>
                    <a:lnTo>
                      <a:pt x="203" y="183"/>
                    </a:lnTo>
                    <a:lnTo>
                      <a:pt x="202" y="183"/>
                    </a:lnTo>
                    <a:lnTo>
                      <a:pt x="5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652" name="Freeform 1652"/>
              <p:cNvSpPr>
                <a:spLocks/>
              </p:cNvSpPr>
              <p:nvPr/>
            </p:nvSpPr>
            <p:spPr bwMode="auto">
              <a:xfrm>
                <a:off x="2401" y="2883"/>
                <a:ext cx="235" cy="221"/>
              </a:xfrm>
              <a:custGeom>
                <a:avLst/>
                <a:gdLst>
                  <a:gd name="T0" fmla="*/ 3 w 235"/>
                  <a:gd name="T1" fmla="*/ 0 h 221"/>
                  <a:gd name="T2" fmla="*/ 3 w 235"/>
                  <a:gd name="T3" fmla="*/ 2 h 221"/>
                  <a:gd name="T4" fmla="*/ 0 w 235"/>
                  <a:gd name="T5" fmla="*/ 2 h 221"/>
                  <a:gd name="T6" fmla="*/ 0 w 235"/>
                  <a:gd name="T7" fmla="*/ 5 h 221"/>
                  <a:gd name="T8" fmla="*/ 1 w 235"/>
                  <a:gd name="T9" fmla="*/ 5 h 221"/>
                  <a:gd name="T10" fmla="*/ 235 w 235"/>
                  <a:gd name="T11" fmla="*/ 221 h 221"/>
                  <a:gd name="T12" fmla="*/ 235 w 235"/>
                  <a:gd name="T13" fmla="*/ 213 h 221"/>
                  <a:gd name="T14" fmla="*/ 234 w 235"/>
                  <a:gd name="T15" fmla="*/ 213 h 221"/>
                  <a:gd name="T16" fmla="*/ 5 w 235"/>
                  <a:gd name="T17" fmla="*/ 0 h 221"/>
                  <a:gd name="T18" fmla="*/ 3 w 235"/>
                  <a:gd name="T19" fmla="*/ 0 h 221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35"/>
                  <a:gd name="T31" fmla="*/ 0 h 221"/>
                  <a:gd name="T32" fmla="*/ 235 w 235"/>
                  <a:gd name="T33" fmla="*/ 221 h 221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35" h="221">
                    <a:moveTo>
                      <a:pt x="3" y="0"/>
                    </a:moveTo>
                    <a:lnTo>
                      <a:pt x="3" y="2"/>
                    </a:lnTo>
                    <a:lnTo>
                      <a:pt x="0" y="2"/>
                    </a:lnTo>
                    <a:lnTo>
                      <a:pt x="0" y="5"/>
                    </a:lnTo>
                    <a:lnTo>
                      <a:pt x="1" y="5"/>
                    </a:lnTo>
                    <a:lnTo>
                      <a:pt x="235" y="221"/>
                    </a:lnTo>
                    <a:lnTo>
                      <a:pt x="235" y="213"/>
                    </a:lnTo>
                    <a:lnTo>
                      <a:pt x="234" y="213"/>
                    </a:lnTo>
                    <a:lnTo>
                      <a:pt x="5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653" name="Freeform 1653"/>
              <p:cNvSpPr>
                <a:spLocks/>
              </p:cNvSpPr>
              <p:nvPr/>
            </p:nvSpPr>
            <p:spPr bwMode="auto">
              <a:xfrm>
                <a:off x="2368" y="2901"/>
                <a:ext cx="268" cy="251"/>
              </a:xfrm>
              <a:custGeom>
                <a:avLst/>
                <a:gdLst>
                  <a:gd name="T0" fmla="*/ 4 w 268"/>
                  <a:gd name="T1" fmla="*/ 0 h 251"/>
                  <a:gd name="T2" fmla="*/ 4 w 268"/>
                  <a:gd name="T3" fmla="*/ 1 h 251"/>
                  <a:gd name="T4" fmla="*/ 0 w 268"/>
                  <a:gd name="T5" fmla="*/ 1 h 251"/>
                  <a:gd name="T6" fmla="*/ 0 w 268"/>
                  <a:gd name="T7" fmla="*/ 4 h 251"/>
                  <a:gd name="T8" fmla="*/ 2 w 268"/>
                  <a:gd name="T9" fmla="*/ 4 h 251"/>
                  <a:gd name="T10" fmla="*/ 268 w 268"/>
                  <a:gd name="T11" fmla="*/ 251 h 251"/>
                  <a:gd name="T12" fmla="*/ 268 w 268"/>
                  <a:gd name="T13" fmla="*/ 243 h 251"/>
                  <a:gd name="T14" fmla="*/ 267 w 268"/>
                  <a:gd name="T15" fmla="*/ 243 h 251"/>
                  <a:gd name="T16" fmla="*/ 5 w 268"/>
                  <a:gd name="T17" fmla="*/ 0 h 251"/>
                  <a:gd name="T18" fmla="*/ 4 w 268"/>
                  <a:gd name="T19" fmla="*/ 0 h 251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68"/>
                  <a:gd name="T31" fmla="*/ 0 h 251"/>
                  <a:gd name="T32" fmla="*/ 268 w 268"/>
                  <a:gd name="T33" fmla="*/ 251 h 251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68" h="251">
                    <a:moveTo>
                      <a:pt x="4" y="0"/>
                    </a:moveTo>
                    <a:lnTo>
                      <a:pt x="4" y="1"/>
                    </a:lnTo>
                    <a:lnTo>
                      <a:pt x="0" y="1"/>
                    </a:lnTo>
                    <a:lnTo>
                      <a:pt x="0" y="4"/>
                    </a:lnTo>
                    <a:lnTo>
                      <a:pt x="2" y="4"/>
                    </a:lnTo>
                    <a:lnTo>
                      <a:pt x="268" y="251"/>
                    </a:lnTo>
                    <a:lnTo>
                      <a:pt x="268" y="243"/>
                    </a:lnTo>
                    <a:lnTo>
                      <a:pt x="267" y="243"/>
                    </a:lnTo>
                    <a:lnTo>
                      <a:pt x="5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654" name="Freeform 1654"/>
              <p:cNvSpPr>
                <a:spLocks/>
              </p:cNvSpPr>
              <p:nvPr/>
            </p:nvSpPr>
            <p:spPr bwMode="auto">
              <a:xfrm>
                <a:off x="2337" y="2918"/>
                <a:ext cx="293" cy="268"/>
              </a:xfrm>
              <a:custGeom>
                <a:avLst/>
                <a:gdLst>
                  <a:gd name="T0" fmla="*/ 2 w 293"/>
                  <a:gd name="T1" fmla="*/ 0 h 268"/>
                  <a:gd name="T2" fmla="*/ 2 w 293"/>
                  <a:gd name="T3" fmla="*/ 2 h 268"/>
                  <a:gd name="T4" fmla="*/ 0 w 293"/>
                  <a:gd name="T5" fmla="*/ 2 h 268"/>
                  <a:gd name="T6" fmla="*/ 287 w 293"/>
                  <a:gd name="T7" fmla="*/ 268 h 268"/>
                  <a:gd name="T8" fmla="*/ 293 w 293"/>
                  <a:gd name="T9" fmla="*/ 265 h 268"/>
                  <a:gd name="T10" fmla="*/ 7 w 293"/>
                  <a:gd name="T11" fmla="*/ 0 h 268"/>
                  <a:gd name="T12" fmla="*/ 2 w 293"/>
                  <a:gd name="T13" fmla="*/ 0 h 2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93"/>
                  <a:gd name="T22" fmla="*/ 0 h 268"/>
                  <a:gd name="T23" fmla="*/ 293 w 293"/>
                  <a:gd name="T24" fmla="*/ 268 h 2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93" h="268">
                    <a:moveTo>
                      <a:pt x="2" y="0"/>
                    </a:moveTo>
                    <a:lnTo>
                      <a:pt x="2" y="2"/>
                    </a:lnTo>
                    <a:lnTo>
                      <a:pt x="0" y="2"/>
                    </a:lnTo>
                    <a:lnTo>
                      <a:pt x="287" y="268"/>
                    </a:lnTo>
                    <a:lnTo>
                      <a:pt x="293" y="265"/>
                    </a:lnTo>
                    <a:lnTo>
                      <a:pt x="7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655" name="Freeform 1655"/>
              <p:cNvSpPr>
                <a:spLocks/>
              </p:cNvSpPr>
              <p:nvPr/>
            </p:nvSpPr>
            <p:spPr bwMode="auto">
              <a:xfrm>
                <a:off x="2305" y="2935"/>
                <a:ext cx="292" cy="269"/>
              </a:xfrm>
              <a:custGeom>
                <a:avLst/>
                <a:gdLst>
                  <a:gd name="T0" fmla="*/ 2 w 292"/>
                  <a:gd name="T1" fmla="*/ 0 h 269"/>
                  <a:gd name="T2" fmla="*/ 2 w 292"/>
                  <a:gd name="T3" fmla="*/ 2 h 269"/>
                  <a:gd name="T4" fmla="*/ 0 w 292"/>
                  <a:gd name="T5" fmla="*/ 2 h 269"/>
                  <a:gd name="T6" fmla="*/ 287 w 292"/>
                  <a:gd name="T7" fmla="*/ 269 h 269"/>
                  <a:gd name="T8" fmla="*/ 292 w 292"/>
                  <a:gd name="T9" fmla="*/ 265 h 269"/>
                  <a:gd name="T10" fmla="*/ 7 w 292"/>
                  <a:gd name="T11" fmla="*/ 0 h 269"/>
                  <a:gd name="T12" fmla="*/ 2 w 292"/>
                  <a:gd name="T13" fmla="*/ 0 h 26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92"/>
                  <a:gd name="T22" fmla="*/ 0 h 269"/>
                  <a:gd name="T23" fmla="*/ 292 w 292"/>
                  <a:gd name="T24" fmla="*/ 269 h 269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92" h="269">
                    <a:moveTo>
                      <a:pt x="2" y="0"/>
                    </a:moveTo>
                    <a:lnTo>
                      <a:pt x="2" y="2"/>
                    </a:lnTo>
                    <a:lnTo>
                      <a:pt x="0" y="2"/>
                    </a:lnTo>
                    <a:lnTo>
                      <a:pt x="287" y="269"/>
                    </a:lnTo>
                    <a:lnTo>
                      <a:pt x="292" y="265"/>
                    </a:lnTo>
                    <a:lnTo>
                      <a:pt x="7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656" name="Freeform 1656"/>
              <p:cNvSpPr>
                <a:spLocks/>
              </p:cNvSpPr>
              <p:nvPr/>
            </p:nvSpPr>
            <p:spPr bwMode="auto">
              <a:xfrm>
                <a:off x="2272" y="2953"/>
                <a:ext cx="293" cy="268"/>
              </a:xfrm>
              <a:custGeom>
                <a:avLst/>
                <a:gdLst>
                  <a:gd name="T0" fmla="*/ 2 w 293"/>
                  <a:gd name="T1" fmla="*/ 0 h 268"/>
                  <a:gd name="T2" fmla="*/ 2 w 293"/>
                  <a:gd name="T3" fmla="*/ 1 h 268"/>
                  <a:gd name="T4" fmla="*/ 0 w 293"/>
                  <a:gd name="T5" fmla="*/ 1 h 268"/>
                  <a:gd name="T6" fmla="*/ 288 w 293"/>
                  <a:gd name="T7" fmla="*/ 268 h 268"/>
                  <a:gd name="T8" fmla="*/ 293 w 293"/>
                  <a:gd name="T9" fmla="*/ 266 h 268"/>
                  <a:gd name="T10" fmla="*/ 293 w 293"/>
                  <a:gd name="T11" fmla="*/ 263 h 268"/>
                  <a:gd name="T12" fmla="*/ 291 w 293"/>
                  <a:gd name="T13" fmla="*/ 263 h 268"/>
                  <a:gd name="T14" fmla="*/ 7 w 293"/>
                  <a:gd name="T15" fmla="*/ 0 h 268"/>
                  <a:gd name="T16" fmla="*/ 2 w 293"/>
                  <a:gd name="T17" fmla="*/ 0 h 26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3"/>
                  <a:gd name="T28" fmla="*/ 0 h 268"/>
                  <a:gd name="T29" fmla="*/ 293 w 293"/>
                  <a:gd name="T30" fmla="*/ 268 h 26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3" h="268">
                    <a:moveTo>
                      <a:pt x="2" y="0"/>
                    </a:moveTo>
                    <a:lnTo>
                      <a:pt x="2" y="1"/>
                    </a:lnTo>
                    <a:lnTo>
                      <a:pt x="0" y="1"/>
                    </a:lnTo>
                    <a:lnTo>
                      <a:pt x="288" y="268"/>
                    </a:lnTo>
                    <a:lnTo>
                      <a:pt x="293" y="266"/>
                    </a:lnTo>
                    <a:lnTo>
                      <a:pt x="293" y="263"/>
                    </a:lnTo>
                    <a:lnTo>
                      <a:pt x="291" y="263"/>
                    </a:lnTo>
                    <a:lnTo>
                      <a:pt x="7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657" name="Freeform 1657"/>
              <p:cNvSpPr>
                <a:spLocks/>
              </p:cNvSpPr>
              <p:nvPr/>
            </p:nvSpPr>
            <p:spPr bwMode="auto">
              <a:xfrm>
                <a:off x="2243" y="2969"/>
                <a:ext cx="289" cy="269"/>
              </a:xfrm>
              <a:custGeom>
                <a:avLst/>
                <a:gdLst>
                  <a:gd name="T0" fmla="*/ 0 w 289"/>
                  <a:gd name="T1" fmla="*/ 0 h 269"/>
                  <a:gd name="T2" fmla="*/ 0 w 289"/>
                  <a:gd name="T3" fmla="*/ 7 h 269"/>
                  <a:gd name="T4" fmla="*/ 2 w 289"/>
                  <a:gd name="T5" fmla="*/ 7 h 269"/>
                  <a:gd name="T6" fmla="*/ 284 w 289"/>
                  <a:gd name="T7" fmla="*/ 269 h 269"/>
                  <a:gd name="T8" fmla="*/ 289 w 289"/>
                  <a:gd name="T9" fmla="*/ 268 h 269"/>
                  <a:gd name="T10" fmla="*/ 289 w 289"/>
                  <a:gd name="T11" fmla="*/ 265 h 269"/>
                  <a:gd name="T12" fmla="*/ 287 w 289"/>
                  <a:gd name="T13" fmla="*/ 265 h 269"/>
                  <a:gd name="T14" fmla="*/ 2 w 289"/>
                  <a:gd name="T15" fmla="*/ 0 h 269"/>
                  <a:gd name="T16" fmla="*/ 0 w 289"/>
                  <a:gd name="T17" fmla="*/ 0 h 26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89"/>
                  <a:gd name="T28" fmla="*/ 0 h 269"/>
                  <a:gd name="T29" fmla="*/ 289 w 289"/>
                  <a:gd name="T30" fmla="*/ 269 h 269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89" h="269">
                    <a:moveTo>
                      <a:pt x="0" y="0"/>
                    </a:moveTo>
                    <a:lnTo>
                      <a:pt x="0" y="7"/>
                    </a:lnTo>
                    <a:lnTo>
                      <a:pt x="2" y="7"/>
                    </a:lnTo>
                    <a:lnTo>
                      <a:pt x="284" y="269"/>
                    </a:lnTo>
                    <a:lnTo>
                      <a:pt x="289" y="268"/>
                    </a:lnTo>
                    <a:lnTo>
                      <a:pt x="289" y="265"/>
                    </a:lnTo>
                    <a:lnTo>
                      <a:pt x="287" y="265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658" name="Freeform 1658"/>
              <p:cNvSpPr>
                <a:spLocks/>
              </p:cNvSpPr>
              <p:nvPr/>
            </p:nvSpPr>
            <p:spPr bwMode="auto">
              <a:xfrm>
                <a:off x="2243" y="3016"/>
                <a:ext cx="257" cy="240"/>
              </a:xfrm>
              <a:custGeom>
                <a:avLst/>
                <a:gdLst>
                  <a:gd name="T0" fmla="*/ 0 w 257"/>
                  <a:gd name="T1" fmla="*/ 0 h 240"/>
                  <a:gd name="T2" fmla="*/ 0 w 257"/>
                  <a:gd name="T3" fmla="*/ 8 h 240"/>
                  <a:gd name="T4" fmla="*/ 2 w 257"/>
                  <a:gd name="T5" fmla="*/ 8 h 240"/>
                  <a:gd name="T6" fmla="*/ 252 w 257"/>
                  <a:gd name="T7" fmla="*/ 240 h 240"/>
                  <a:gd name="T8" fmla="*/ 257 w 257"/>
                  <a:gd name="T9" fmla="*/ 238 h 240"/>
                  <a:gd name="T10" fmla="*/ 257 w 257"/>
                  <a:gd name="T11" fmla="*/ 235 h 240"/>
                  <a:gd name="T12" fmla="*/ 255 w 257"/>
                  <a:gd name="T13" fmla="*/ 235 h 240"/>
                  <a:gd name="T14" fmla="*/ 2 w 257"/>
                  <a:gd name="T15" fmla="*/ 0 h 240"/>
                  <a:gd name="T16" fmla="*/ 0 w 257"/>
                  <a:gd name="T17" fmla="*/ 0 h 24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57"/>
                  <a:gd name="T28" fmla="*/ 0 h 240"/>
                  <a:gd name="T29" fmla="*/ 257 w 257"/>
                  <a:gd name="T30" fmla="*/ 240 h 24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57" h="240">
                    <a:moveTo>
                      <a:pt x="0" y="0"/>
                    </a:moveTo>
                    <a:lnTo>
                      <a:pt x="0" y="8"/>
                    </a:lnTo>
                    <a:lnTo>
                      <a:pt x="2" y="8"/>
                    </a:lnTo>
                    <a:lnTo>
                      <a:pt x="252" y="240"/>
                    </a:lnTo>
                    <a:lnTo>
                      <a:pt x="257" y="238"/>
                    </a:lnTo>
                    <a:lnTo>
                      <a:pt x="257" y="235"/>
                    </a:lnTo>
                    <a:lnTo>
                      <a:pt x="255" y="235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659" name="Freeform 1659"/>
              <p:cNvSpPr>
                <a:spLocks/>
              </p:cNvSpPr>
              <p:nvPr/>
            </p:nvSpPr>
            <p:spPr bwMode="auto">
              <a:xfrm>
                <a:off x="2243" y="3063"/>
                <a:ext cx="224" cy="210"/>
              </a:xfrm>
              <a:custGeom>
                <a:avLst/>
                <a:gdLst>
                  <a:gd name="T0" fmla="*/ 0 w 224"/>
                  <a:gd name="T1" fmla="*/ 0 h 210"/>
                  <a:gd name="T2" fmla="*/ 0 w 224"/>
                  <a:gd name="T3" fmla="*/ 8 h 210"/>
                  <a:gd name="T4" fmla="*/ 2 w 224"/>
                  <a:gd name="T5" fmla="*/ 8 h 210"/>
                  <a:gd name="T6" fmla="*/ 219 w 224"/>
                  <a:gd name="T7" fmla="*/ 210 h 210"/>
                  <a:gd name="T8" fmla="*/ 224 w 224"/>
                  <a:gd name="T9" fmla="*/ 208 h 210"/>
                  <a:gd name="T10" fmla="*/ 224 w 224"/>
                  <a:gd name="T11" fmla="*/ 205 h 210"/>
                  <a:gd name="T12" fmla="*/ 223 w 224"/>
                  <a:gd name="T13" fmla="*/ 205 h 210"/>
                  <a:gd name="T14" fmla="*/ 2 w 224"/>
                  <a:gd name="T15" fmla="*/ 0 h 210"/>
                  <a:gd name="T16" fmla="*/ 0 w 224"/>
                  <a:gd name="T17" fmla="*/ 0 h 21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24"/>
                  <a:gd name="T28" fmla="*/ 0 h 210"/>
                  <a:gd name="T29" fmla="*/ 224 w 224"/>
                  <a:gd name="T30" fmla="*/ 210 h 21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24" h="210">
                    <a:moveTo>
                      <a:pt x="0" y="0"/>
                    </a:moveTo>
                    <a:lnTo>
                      <a:pt x="0" y="8"/>
                    </a:lnTo>
                    <a:lnTo>
                      <a:pt x="2" y="8"/>
                    </a:lnTo>
                    <a:lnTo>
                      <a:pt x="219" y="210"/>
                    </a:lnTo>
                    <a:lnTo>
                      <a:pt x="224" y="208"/>
                    </a:lnTo>
                    <a:lnTo>
                      <a:pt x="224" y="205"/>
                    </a:lnTo>
                    <a:lnTo>
                      <a:pt x="223" y="205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660" name="Freeform 1660"/>
              <p:cNvSpPr>
                <a:spLocks/>
              </p:cNvSpPr>
              <p:nvPr/>
            </p:nvSpPr>
            <p:spPr bwMode="auto">
              <a:xfrm>
                <a:off x="2243" y="3111"/>
                <a:ext cx="178" cy="164"/>
              </a:xfrm>
              <a:custGeom>
                <a:avLst/>
                <a:gdLst>
                  <a:gd name="T0" fmla="*/ 0 w 178"/>
                  <a:gd name="T1" fmla="*/ 0 h 164"/>
                  <a:gd name="T2" fmla="*/ 0 w 178"/>
                  <a:gd name="T3" fmla="*/ 7 h 164"/>
                  <a:gd name="T4" fmla="*/ 2 w 178"/>
                  <a:gd name="T5" fmla="*/ 7 h 164"/>
                  <a:gd name="T6" fmla="*/ 159 w 178"/>
                  <a:gd name="T7" fmla="*/ 154 h 164"/>
                  <a:gd name="T8" fmla="*/ 163 w 178"/>
                  <a:gd name="T9" fmla="*/ 154 h 164"/>
                  <a:gd name="T10" fmla="*/ 164 w 178"/>
                  <a:gd name="T11" fmla="*/ 157 h 164"/>
                  <a:gd name="T12" fmla="*/ 168 w 178"/>
                  <a:gd name="T13" fmla="*/ 157 h 164"/>
                  <a:gd name="T14" fmla="*/ 168 w 178"/>
                  <a:gd name="T15" fmla="*/ 159 h 164"/>
                  <a:gd name="T16" fmla="*/ 171 w 178"/>
                  <a:gd name="T17" fmla="*/ 159 h 164"/>
                  <a:gd name="T18" fmla="*/ 171 w 178"/>
                  <a:gd name="T19" fmla="*/ 160 h 164"/>
                  <a:gd name="T20" fmla="*/ 175 w 178"/>
                  <a:gd name="T21" fmla="*/ 160 h 164"/>
                  <a:gd name="T22" fmla="*/ 178 w 178"/>
                  <a:gd name="T23" fmla="*/ 164 h 164"/>
                  <a:gd name="T24" fmla="*/ 2 w 178"/>
                  <a:gd name="T25" fmla="*/ 0 h 164"/>
                  <a:gd name="T26" fmla="*/ 0 w 178"/>
                  <a:gd name="T27" fmla="*/ 0 h 164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178"/>
                  <a:gd name="T43" fmla="*/ 0 h 164"/>
                  <a:gd name="T44" fmla="*/ 178 w 178"/>
                  <a:gd name="T45" fmla="*/ 164 h 164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178" h="164">
                    <a:moveTo>
                      <a:pt x="0" y="0"/>
                    </a:moveTo>
                    <a:lnTo>
                      <a:pt x="0" y="7"/>
                    </a:lnTo>
                    <a:lnTo>
                      <a:pt x="2" y="7"/>
                    </a:lnTo>
                    <a:lnTo>
                      <a:pt x="159" y="154"/>
                    </a:lnTo>
                    <a:lnTo>
                      <a:pt x="163" y="154"/>
                    </a:lnTo>
                    <a:lnTo>
                      <a:pt x="164" y="157"/>
                    </a:lnTo>
                    <a:lnTo>
                      <a:pt x="168" y="157"/>
                    </a:lnTo>
                    <a:lnTo>
                      <a:pt x="168" y="159"/>
                    </a:lnTo>
                    <a:lnTo>
                      <a:pt x="171" y="159"/>
                    </a:lnTo>
                    <a:lnTo>
                      <a:pt x="171" y="160"/>
                    </a:lnTo>
                    <a:lnTo>
                      <a:pt x="175" y="160"/>
                    </a:lnTo>
                    <a:lnTo>
                      <a:pt x="178" y="164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661" name="Freeform 1661"/>
              <p:cNvSpPr>
                <a:spLocks/>
              </p:cNvSpPr>
              <p:nvPr/>
            </p:nvSpPr>
            <p:spPr bwMode="auto">
              <a:xfrm>
                <a:off x="2243" y="3155"/>
                <a:ext cx="64" cy="58"/>
              </a:xfrm>
              <a:custGeom>
                <a:avLst/>
                <a:gdLst>
                  <a:gd name="T0" fmla="*/ 0 w 64"/>
                  <a:gd name="T1" fmla="*/ 0 h 58"/>
                  <a:gd name="T2" fmla="*/ 0 w 64"/>
                  <a:gd name="T3" fmla="*/ 8 h 58"/>
                  <a:gd name="T4" fmla="*/ 2 w 64"/>
                  <a:gd name="T5" fmla="*/ 8 h 58"/>
                  <a:gd name="T6" fmla="*/ 47 w 64"/>
                  <a:gd name="T7" fmla="*/ 50 h 58"/>
                  <a:gd name="T8" fmla="*/ 50 w 64"/>
                  <a:gd name="T9" fmla="*/ 50 h 58"/>
                  <a:gd name="T10" fmla="*/ 50 w 64"/>
                  <a:gd name="T11" fmla="*/ 52 h 58"/>
                  <a:gd name="T12" fmla="*/ 53 w 64"/>
                  <a:gd name="T13" fmla="*/ 52 h 58"/>
                  <a:gd name="T14" fmla="*/ 55 w 64"/>
                  <a:gd name="T15" fmla="*/ 55 h 58"/>
                  <a:gd name="T16" fmla="*/ 58 w 64"/>
                  <a:gd name="T17" fmla="*/ 55 h 58"/>
                  <a:gd name="T18" fmla="*/ 58 w 64"/>
                  <a:gd name="T19" fmla="*/ 56 h 58"/>
                  <a:gd name="T20" fmla="*/ 62 w 64"/>
                  <a:gd name="T21" fmla="*/ 56 h 58"/>
                  <a:gd name="T22" fmla="*/ 62 w 64"/>
                  <a:gd name="T23" fmla="*/ 58 h 58"/>
                  <a:gd name="T24" fmla="*/ 64 w 64"/>
                  <a:gd name="T25" fmla="*/ 58 h 58"/>
                  <a:gd name="T26" fmla="*/ 2 w 64"/>
                  <a:gd name="T27" fmla="*/ 0 h 58"/>
                  <a:gd name="T28" fmla="*/ 0 w 64"/>
                  <a:gd name="T29" fmla="*/ 0 h 58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64"/>
                  <a:gd name="T46" fmla="*/ 0 h 58"/>
                  <a:gd name="T47" fmla="*/ 64 w 64"/>
                  <a:gd name="T48" fmla="*/ 58 h 58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64" h="58">
                    <a:moveTo>
                      <a:pt x="0" y="0"/>
                    </a:moveTo>
                    <a:lnTo>
                      <a:pt x="0" y="8"/>
                    </a:lnTo>
                    <a:lnTo>
                      <a:pt x="2" y="8"/>
                    </a:lnTo>
                    <a:lnTo>
                      <a:pt x="47" y="50"/>
                    </a:lnTo>
                    <a:lnTo>
                      <a:pt x="50" y="50"/>
                    </a:lnTo>
                    <a:lnTo>
                      <a:pt x="50" y="52"/>
                    </a:lnTo>
                    <a:lnTo>
                      <a:pt x="53" y="52"/>
                    </a:lnTo>
                    <a:lnTo>
                      <a:pt x="55" y="55"/>
                    </a:lnTo>
                    <a:lnTo>
                      <a:pt x="58" y="55"/>
                    </a:lnTo>
                    <a:lnTo>
                      <a:pt x="58" y="56"/>
                    </a:lnTo>
                    <a:lnTo>
                      <a:pt x="62" y="56"/>
                    </a:lnTo>
                    <a:lnTo>
                      <a:pt x="62" y="58"/>
                    </a:lnTo>
                    <a:lnTo>
                      <a:pt x="64" y="58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662" name="Freeform 1662"/>
              <p:cNvSpPr>
                <a:spLocks/>
              </p:cNvSpPr>
              <p:nvPr/>
            </p:nvSpPr>
            <p:spPr bwMode="auto">
              <a:xfrm>
                <a:off x="2240" y="2861"/>
                <a:ext cx="398" cy="425"/>
              </a:xfrm>
              <a:custGeom>
                <a:avLst/>
                <a:gdLst>
                  <a:gd name="T0" fmla="*/ 200 w 398"/>
                  <a:gd name="T1" fmla="*/ 425 h 425"/>
                  <a:gd name="T2" fmla="*/ 398 w 398"/>
                  <a:gd name="T3" fmla="*/ 319 h 425"/>
                  <a:gd name="T4" fmla="*/ 398 w 398"/>
                  <a:gd name="T5" fmla="*/ 106 h 425"/>
                  <a:gd name="T6" fmla="*/ 200 w 398"/>
                  <a:gd name="T7" fmla="*/ 0 h 425"/>
                  <a:gd name="T8" fmla="*/ 0 w 398"/>
                  <a:gd name="T9" fmla="*/ 106 h 425"/>
                  <a:gd name="T10" fmla="*/ 0 w 398"/>
                  <a:gd name="T11" fmla="*/ 319 h 425"/>
                  <a:gd name="T12" fmla="*/ 200 w 398"/>
                  <a:gd name="T13" fmla="*/ 425 h 425"/>
                  <a:gd name="T14" fmla="*/ 202 w 398"/>
                  <a:gd name="T15" fmla="*/ 418 h 425"/>
                  <a:gd name="T16" fmla="*/ 5 w 398"/>
                  <a:gd name="T17" fmla="*/ 314 h 425"/>
                  <a:gd name="T18" fmla="*/ 7 w 398"/>
                  <a:gd name="T19" fmla="*/ 317 h 425"/>
                  <a:gd name="T20" fmla="*/ 7 w 398"/>
                  <a:gd name="T21" fmla="*/ 108 h 425"/>
                  <a:gd name="T22" fmla="*/ 5 w 398"/>
                  <a:gd name="T23" fmla="*/ 111 h 425"/>
                  <a:gd name="T24" fmla="*/ 202 w 398"/>
                  <a:gd name="T25" fmla="*/ 7 h 425"/>
                  <a:gd name="T26" fmla="*/ 198 w 398"/>
                  <a:gd name="T27" fmla="*/ 7 h 425"/>
                  <a:gd name="T28" fmla="*/ 393 w 398"/>
                  <a:gd name="T29" fmla="*/ 111 h 425"/>
                  <a:gd name="T30" fmla="*/ 391 w 398"/>
                  <a:gd name="T31" fmla="*/ 108 h 425"/>
                  <a:gd name="T32" fmla="*/ 391 w 398"/>
                  <a:gd name="T33" fmla="*/ 317 h 425"/>
                  <a:gd name="T34" fmla="*/ 393 w 398"/>
                  <a:gd name="T35" fmla="*/ 314 h 425"/>
                  <a:gd name="T36" fmla="*/ 198 w 398"/>
                  <a:gd name="T37" fmla="*/ 418 h 425"/>
                  <a:gd name="T38" fmla="*/ 202 w 398"/>
                  <a:gd name="T39" fmla="*/ 418 h 425"/>
                  <a:gd name="T40" fmla="*/ 200 w 398"/>
                  <a:gd name="T41" fmla="*/ 425 h 425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398"/>
                  <a:gd name="T64" fmla="*/ 0 h 425"/>
                  <a:gd name="T65" fmla="*/ 398 w 398"/>
                  <a:gd name="T66" fmla="*/ 425 h 425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398" h="425">
                    <a:moveTo>
                      <a:pt x="200" y="425"/>
                    </a:moveTo>
                    <a:lnTo>
                      <a:pt x="398" y="319"/>
                    </a:lnTo>
                    <a:lnTo>
                      <a:pt x="398" y="106"/>
                    </a:lnTo>
                    <a:lnTo>
                      <a:pt x="200" y="0"/>
                    </a:lnTo>
                    <a:lnTo>
                      <a:pt x="0" y="106"/>
                    </a:lnTo>
                    <a:lnTo>
                      <a:pt x="0" y="319"/>
                    </a:lnTo>
                    <a:lnTo>
                      <a:pt x="200" y="425"/>
                    </a:lnTo>
                    <a:lnTo>
                      <a:pt x="202" y="418"/>
                    </a:lnTo>
                    <a:lnTo>
                      <a:pt x="5" y="314"/>
                    </a:lnTo>
                    <a:lnTo>
                      <a:pt x="7" y="317"/>
                    </a:lnTo>
                    <a:lnTo>
                      <a:pt x="7" y="108"/>
                    </a:lnTo>
                    <a:lnTo>
                      <a:pt x="5" y="111"/>
                    </a:lnTo>
                    <a:lnTo>
                      <a:pt x="202" y="7"/>
                    </a:lnTo>
                    <a:lnTo>
                      <a:pt x="198" y="7"/>
                    </a:lnTo>
                    <a:lnTo>
                      <a:pt x="393" y="111"/>
                    </a:lnTo>
                    <a:lnTo>
                      <a:pt x="391" y="108"/>
                    </a:lnTo>
                    <a:lnTo>
                      <a:pt x="391" y="317"/>
                    </a:lnTo>
                    <a:lnTo>
                      <a:pt x="393" y="314"/>
                    </a:lnTo>
                    <a:lnTo>
                      <a:pt x="198" y="418"/>
                    </a:lnTo>
                    <a:lnTo>
                      <a:pt x="202" y="418"/>
                    </a:lnTo>
                    <a:lnTo>
                      <a:pt x="200" y="425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663" name="Freeform 1663"/>
              <p:cNvSpPr>
                <a:spLocks/>
              </p:cNvSpPr>
              <p:nvPr/>
            </p:nvSpPr>
            <p:spPr bwMode="auto">
              <a:xfrm>
                <a:off x="2047" y="2552"/>
                <a:ext cx="393" cy="418"/>
              </a:xfrm>
              <a:custGeom>
                <a:avLst/>
                <a:gdLst>
                  <a:gd name="T0" fmla="*/ 10 w 393"/>
                  <a:gd name="T1" fmla="*/ 99 h 418"/>
                  <a:gd name="T2" fmla="*/ 34 w 393"/>
                  <a:gd name="T3" fmla="*/ 88 h 418"/>
                  <a:gd name="T4" fmla="*/ 51 w 393"/>
                  <a:gd name="T5" fmla="*/ 77 h 418"/>
                  <a:gd name="T6" fmla="*/ 75 w 393"/>
                  <a:gd name="T7" fmla="*/ 66 h 418"/>
                  <a:gd name="T8" fmla="*/ 89 w 393"/>
                  <a:gd name="T9" fmla="*/ 57 h 418"/>
                  <a:gd name="T10" fmla="*/ 113 w 393"/>
                  <a:gd name="T11" fmla="*/ 46 h 418"/>
                  <a:gd name="T12" fmla="*/ 133 w 393"/>
                  <a:gd name="T13" fmla="*/ 33 h 418"/>
                  <a:gd name="T14" fmla="*/ 157 w 393"/>
                  <a:gd name="T15" fmla="*/ 22 h 418"/>
                  <a:gd name="T16" fmla="*/ 178 w 393"/>
                  <a:gd name="T17" fmla="*/ 10 h 418"/>
                  <a:gd name="T18" fmla="*/ 198 w 393"/>
                  <a:gd name="T19" fmla="*/ 0 h 418"/>
                  <a:gd name="T20" fmla="*/ 207 w 393"/>
                  <a:gd name="T21" fmla="*/ 6 h 418"/>
                  <a:gd name="T22" fmla="*/ 217 w 393"/>
                  <a:gd name="T23" fmla="*/ 10 h 418"/>
                  <a:gd name="T24" fmla="*/ 227 w 393"/>
                  <a:gd name="T25" fmla="*/ 17 h 418"/>
                  <a:gd name="T26" fmla="*/ 237 w 393"/>
                  <a:gd name="T27" fmla="*/ 21 h 418"/>
                  <a:gd name="T28" fmla="*/ 248 w 393"/>
                  <a:gd name="T29" fmla="*/ 29 h 418"/>
                  <a:gd name="T30" fmla="*/ 258 w 393"/>
                  <a:gd name="T31" fmla="*/ 32 h 418"/>
                  <a:gd name="T32" fmla="*/ 268 w 393"/>
                  <a:gd name="T33" fmla="*/ 40 h 418"/>
                  <a:gd name="T34" fmla="*/ 278 w 393"/>
                  <a:gd name="T35" fmla="*/ 43 h 418"/>
                  <a:gd name="T36" fmla="*/ 289 w 393"/>
                  <a:gd name="T37" fmla="*/ 51 h 418"/>
                  <a:gd name="T38" fmla="*/ 299 w 393"/>
                  <a:gd name="T39" fmla="*/ 54 h 418"/>
                  <a:gd name="T40" fmla="*/ 309 w 393"/>
                  <a:gd name="T41" fmla="*/ 62 h 418"/>
                  <a:gd name="T42" fmla="*/ 319 w 393"/>
                  <a:gd name="T43" fmla="*/ 65 h 418"/>
                  <a:gd name="T44" fmla="*/ 330 w 393"/>
                  <a:gd name="T45" fmla="*/ 73 h 418"/>
                  <a:gd name="T46" fmla="*/ 340 w 393"/>
                  <a:gd name="T47" fmla="*/ 76 h 418"/>
                  <a:gd name="T48" fmla="*/ 350 w 393"/>
                  <a:gd name="T49" fmla="*/ 84 h 418"/>
                  <a:gd name="T50" fmla="*/ 360 w 393"/>
                  <a:gd name="T51" fmla="*/ 87 h 418"/>
                  <a:gd name="T52" fmla="*/ 371 w 393"/>
                  <a:gd name="T53" fmla="*/ 95 h 418"/>
                  <a:gd name="T54" fmla="*/ 381 w 393"/>
                  <a:gd name="T55" fmla="*/ 98 h 418"/>
                  <a:gd name="T56" fmla="*/ 389 w 393"/>
                  <a:gd name="T57" fmla="*/ 104 h 418"/>
                  <a:gd name="T58" fmla="*/ 376 w 393"/>
                  <a:gd name="T59" fmla="*/ 322 h 418"/>
                  <a:gd name="T60" fmla="*/ 362 w 393"/>
                  <a:gd name="T61" fmla="*/ 331 h 418"/>
                  <a:gd name="T62" fmla="*/ 342 w 393"/>
                  <a:gd name="T63" fmla="*/ 341 h 418"/>
                  <a:gd name="T64" fmla="*/ 331 w 393"/>
                  <a:gd name="T65" fmla="*/ 347 h 418"/>
                  <a:gd name="T66" fmla="*/ 311 w 393"/>
                  <a:gd name="T67" fmla="*/ 357 h 418"/>
                  <a:gd name="T68" fmla="*/ 294 w 393"/>
                  <a:gd name="T69" fmla="*/ 368 h 418"/>
                  <a:gd name="T70" fmla="*/ 273 w 393"/>
                  <a:gd name="T71" fmla="*/ 377 h 418"/>
                  <a:gd name="T72" fmla="*/ 260 w 393"/>
                  <a:gd name="T73" fmla="*/ 387 h 418"/>
                  <a:gd name="T74" fmla="*/ 239 w 393"/>
                  <a:gd name="T75" fmla="*/ 396 h 418"/>
                  <a:gd name="T76" fmla="*/ 229 w 393"/>
                  <a:gd name="T77" fmla="*/ 402 h 418"/>
                  <a:gd name="T78" fmla="*/ 208 w 393"/>
                  <a:gd name="T79" fmla="*/ 412 h 418"/>
                  <a:gd name="T80" fmla="*/ 191 w 393"/>
                  <a:gd name="T81" fmla="*/ 417 h 418"/>
                  <a:gd name="T82" fmla="*/ 183 w 393"/>
                  <a:gd name="T83" fmla="*/ 410 h 418"/>
                  <a:gd name="T84" fmla="*/ 171 w 393"/>
                  <a:gd name="T85" fmla="*/ 406 h 418"/>
                  <a:gd name="T86" fmla="*/ 162 w 393"/>
                  <a:gd name="T87" fmla="*/ 399 h 418"/>
                  <a:gd name="T88" fmla="*/ 150 w 393"/>
                  <a:gd name="T89" fmla="*/ 394 h 418"/>
                  <a:gd name="T90" fmla="*/ 142 w 393"/>
                  <a:gd name="T91" fmla="*/ 388 h 418"/>
                  <a:gd name="T92" fmla="*/ 131 w 393"/>
                  <a:gd name="T93" fmla="*/ 385 h 418"/>
                  <a:gd name="T94" fmla="*/ 123 w 393"/>
                  <a:gd name="T95" fmla="*/ 379 h 418"/>
                  <a:gd name="T96" fmla="*/ 111 w 393"/>
                  <a:gd name="T97" fmla="*/ 374 h 418"/>
                  <a:gd name="T98" fmla="*/ 102 w 393"/>
                  <a:gd name="T99" fmla="*/ 368 h 418"/>
                  <a:gd name="T100" fmla="*/ 90 w 393"/>
                  <a:gd name="T101" fmla="*/ 363 h 418"/>
                  <a:gd name="T102" fmla="*/ 82 w 393"/>
                  <a:gd name="T103" fmla="*/ 357 h 418"/>
                  <a:gd name="T104" fmla="*/ 70 w 393"/>
                  <a:gd name="T105" fmla="*/ 352 h 418"/>
                  <a:gd name="T106" fmla="*/ 61 w 393"/>
                  <a:gd name="T107" fmla="*/ 346 h 418"/>
                  <a:gd name="T108" fmla="*/ 49 w 393"/>
                  <a:gd name="T109" fmla="*/ 341 h 418"/>
                  <a:gd name="T110" fmla="*/ 41 w 393"/>
                  <a:gd name="T111" fmla="*/ 335 h 418"/>
                  <a:gd name="T112" fmla="*/ 29 w 393"/>
                  <a:gd name="T113" fmla="*/ 330 h 418"/>
                  <a:gd name="T114" fmla="*/ 20 w 393"/>
                  <a:gd name="T115" fmla="*/ 323 h 418"/>
                  <a:gd name="T116" fmla="*/ 10 w 393"/>
                  <a:gd name="T117" fmla="*/ 320 h 418"/>
                  <a:gd name="T118" fmla="*/ 2 w 393"/>
                  <a:gd name="T119" fmla="*/ 314 h 418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w 393"/>
                  <a:gd name="T181" fmla="*/ 0 h 418"/>
                  <a:gd name="T182" fmla="*/ 393 w 393"/>
                  <a:gd name="T183" fmla="*/ 418 h 418"/>
                </a:gdLst>
                <a:ahLst/>
                <a:cxnLst>
                  <a:cxn ang="T120">
                    <a:pos x="T0" y="T1"/>
                  </a:cxn>
                  <a:cxn ang="T121">
                    <a:pos x="T2" y="T3"/>
                  </a:cxn>
                  <a:cxn ang="T122">
                    <a:pos x="T4" y="T5"/>
                  </a:cxn>
                  <a:cxn ang="T123">
                    <a:pos x="T6" y="T7"/>
                  </a:cxn>
                  <a:cxn ang="T124">
                    <a:pos x="T8" y="T9"/>
                  </a:cxn>
                  <a:cxn ang="T125">
                    <a:pos x="T10" y="T11"/>
                  </a:cxn>
                  <a:cxn ang="T126">
                    <a:pos x="T12" y="T13"/>
                  </a:cxn>
                  <a:cxn ang="T127">
                    <a:pos x="T14" y="T15"/>
                  </a:cxn>
                  <a:cxn ang="T128">
                    <a:pos x="T16" y="T17"/>
                  </a:cxn>
                  <a:cxn ang="T129">
                    <a:pos x="T18" y="T19"/>
                  </a:cxn>
                  <a:cxn ang="T130">
                    <a:pos x="T20" y="T21"/>
                  </a:cxn>
                  <a:cxn ang="T131">
                    <a:pos x="T22" y="T23"/>
                  </a:cxn>
                  <a:cxn ang="T132">
                    <a:pos x="T24" y="T25"/>
                  </a:cxn>
                  <a:cxn ang="T133">
                    <a:pos x="T26" y="T27"/>
                  </a:cxn>
                  <a:cxn ang="T134">
                    <a:pos x="T28" y="T29"/>
                  </a:cxn>
                  <a:cxn ang="T135">
                    <a:pos x="T30" y="T31"/>
                  </a:cxn>
                  <a:cxn ang="T136">
                    <a:pos x="T32" y="T33"/>
                  </a:cxn>
                  <a:cxn ang="T137">
                    <a:pos x="T34" y="T35"/>
                  </a:cxn>
                  <a:cxn ang="T138">
                    <a:pos x="T36" y="T37"/>
                  </a:cxn>
                  <a:cxn ang="T139">
                    <a:pos x="T38" y="T39"/>
                  </a:cxn>
                  <a:cxn ang="T140">
                    <a:pos x="T40" y="T41"/>
                  </a:cxn>
                  <a:cxn ang="T141">
                    <a:pos x="T42" y="T43"/>
                  </a:cxn>
                  <a:cxn ang="T142">
                    <a:pos x="T44" y="T45"/>
                  </a:cxn>
                  <a:cxn ang="T143">
                    <a:pos x="T46" y="T47"/>
                  </a:cxn>
                  <a:cxn ang="T144">
                    <a:pos x="T48" y="T49"/>
                  </a:cxn>
                  <a:cxn ang="T145">
                    <a:pos x="T50" y="T51"/>
                  </a:cxn>
                  <a:cxn ang="T146">
                    <a:pos x="T52" y="T53"/>
                  </a:cxn>
                  <a:cxn ang="T147">
                    <a:pos x="T54" y="T55"/>
                  </a:cxn>
                  <a:cxn ang="T148">
                    <a:pos x="T56" y="T57"/>
                  </a:cxn>
                  <a:cxn ang="T149">
                    <a:pos x="T58" y="T59"/>
                  </a:cxn>
                  <a:cxn ang="T150">
                    <a:pos x="T60" y="T61"/>
                  </a:cxn>
                  <a:cxn ang="T151">
                    <a:pos x="T62" y="T63"/>
                  </a:cxn>
                  <a:cxn ang="T152">
                    <a:pos x="T64" y="T65"/>
                  </a:cxn>
                  <a:cxn ang="T153">
                    <a:pos x="T66" y="T67"/>
                  </a:cxn>
                  <a:cxn ang="T154">
                    <a:pos x="T68" y="T69"/>
                  </a:cxn>
                  <a:cxn ang="T155">
                    <a:pos x="T70" y="T71"/>
                  </a:cxn>
                  <a:cxn ang="T156">
                    <a:pos x="T72" y="T73"/>
                  </a:cxn>
                  <a:cxn ang="T157">
                    <a:pos x="T74" y="T75"/>
                  </a:cxn>
                  <a:cxn ang="T158">
                    <a:pos x="T76" y="T77"/>
                  </a:cxn>
                  <a:cxn ang="T159">
                    <a:pos x="T78" y="T79"/>
                  </a:cxn>
                  <a:cxn ang="T160">
                    <a:pos x="T80" y="T81"/>
                  </a:cxn>
                  <a:cxn ang="T161">
                    <a:pos x="T82" y="T83"/>
                  </a:cxn>
                  <a:cxn ang="T162">
                    <a:pos x="T84" y="T85"/>
                  </a:cxn>
                  <a:cxn ang="T163">
                    <a:pos x="T86" y="T87"/>
                  </a:cxn>
                  <a:cxn ang="T164">
                    <a:pos x="T88" y="T89"/>
                  </a:cxn>
                  <a:cxn ang="T165">
                    <a:pos x="T90" y="T91"/>
                  </a:cxn>
                  <a:cxn ang="T166">
                    <a:pos x="T92" y="T93"/>
                  </a:cxn>
                  <a:cxn ang="T167">
                    <a:pos x="T94" y="T95"/>
                  </a:cxn>
                  <a:cxn ang="T168">
                    <a:pos x="T96" y="T97"/>
                  </a:cxn>
                  <a:cxn ang="T169">
                    <a:pos x="T98" y="T99"/>
                  </a:cxn>
                  <a:cxn ang="T170">
                    <a:pos x="T100" y="T101"/>
                  </a:cxn>
                  <a:cxn ang="T171">
                    <a:pos x="T102" y="T103"/>
                  </a:cxn>
                  <a:cxn ang="T172">
                    <a:pos x="T104" y="T105"/>
                  </a:cxn>
                  <a:cxn ang="T173">
                    <a:pos x="T106" y="T107"/>
                  </a:cxn>
                  <a:cxn ang="T174">
                    <a:pos x="T108" y="T109"/>
                  </a:cxn>
                  <a:cxn ang="T175">
                    <a:pos x="T110" y="T111"/>
                  </a:cxn>
                  <a:cxn ang="T176">
                    <a:pos x="T112" y="T113"/>
                  </a:cxn>
                  <a:cxn ang="T177">
                    <a:pos x="T114" y="T115"/>
                  </a:cxn>
                  <a:cxn ang="T178">
                    <a:pos x="T116" y="T117"/>
                  </a:cxn>
                  <a:cxn ang="T179">
                    <a:pos x="T118" y="T119"/>
                  </a:cxn>
                </a:cxnLst>
                <a:rect l="T180" t="T181" r="T182" b="T183"/>
                <a:pathLst>
                  <a:path w="393" h="418">
                    <a:moveTo>
                      <a:pt x="0" y="104"/>
                    </a:moveTo>
                    <a:lnTo>
                      <a:pt x="7" y="103"/>
                    </a:lnTo>
                    <a:lnTo>
                      <a:pt x="7" y="101"/>
                    </a:lnTo>
                    <a:lnTo>
                      <a:pt x="10" y="101"/>
                    </a:lnTo>
                    <a:lnTo>
                      <a:pt x="10" y="99"/>
                    </a:lnTo>
                    <a:lnTo>
                      <a:pt x="24" y="93"/>
                    </a:lnTo>
                    <a:lnTo>
                      <a:pt x="24" y="92"/>
                    </a:lnTo>
                    <a:lnTo>
                      <a:pt x="31" y="90"/>
                    </a:lnTo>
                    <a:lnTo>
                      <a:pt x="31" y="88"/>
                    </a:lnTo>
                    <a:lnTo>
                      <a:pt x="34" y="88"/>
                    </a:lnTo>
                    <a:lnTo>
                      <a:pt x="34" y="87"/>
                    </a:lnTo>
                    <a:lnTo>
                      <a:pt x="44" y="82"/>
                    </a:lnTo>
                    <a:lnTo>
                      <a:pt x="44" y="81"/>
                    </a:lnTo>
                    <a:lnTo>
                      <a:pt x="51" y="79"/>
                    </a:lnTo>
                    <a:lnTo>
                      <a:pt x="51" y="77"/>
                    </a:lnTo>
                    <a:lnTo>
                      <a:pt x="55" y="77"/>
                    </a:lnTo>
                    <a:lnTo>
                      <a:pt x="55" y="76"/>
                    </a:lnTo>
                    <a:lnTo>
                      <a:pt x="68" y="70"/>
                    </a:lnTo>
                    <a:lnTo>
                      <a:pt x="68" y="68"/>
                    </a:lnTo>
                    <a:lnTo>
                      <a:pt x="75" y="66"/>
                    </a:lnTo>
                    <a:lnTo>
                      <a:pt x="75" y="65"/>
                    </a:lnTo>
                    <a:lnTo>
                      <a:pt x="78" y="65"/>
                    </a:lnTo>
                    <a:lnTo>
                      <a:pt x="78" y="63"/>
                    </a:lnTo>
                    <a:lnTo>
                      <a:pt x="89" y="58"/>
                    </a:lnTo>
                    <a:lnTo>
                      <a:pt x="89" y="57"/>
                    </a:lnTo>
                    <a:lnTo>
                      <a:pt x="96" y="55"/>
                    </a:lnTo>
                    <a:lnTo>
                      <a:pt x="96" y="54"/>
                    </a:lnTo>
                    <a:lnTo>
                      <a:pt x="99" y="54"/>
                    </a:lnTo>
                    <a:lnTo>
                      <a:pt x="99" y="52"/>
                    </a:lnTo>
                    <a:lnTo>
                      <a:pt x="113" y="46"/>
                    </a:lnTo>
                    <a:lnTo>
                      <a:pt x="113" y="44"/>
                    </a:lnTo>
                    <a:lnTo>
                      <a:pt x="119" y="43"/>
                    </a:lnTo>
                    <a:lnTo>
                      <a:pt x="119" y="41"/>
                    </a:lnTo>
                    <a:lnTo>
                      <a:pt x="133" y="35"/>
                    </a:lnTo>
                    <a:lnTo>
                      <a:pt x="133" y="33"/>
                    </a:lnTo>
                    <a:lnTo>
                      <a:pt x="140" y="32"/>
                    </a:lnTo>
                    <a:lnTo>
                      <a:pt x="140" y="30"/>
                    </a:lnTo>
                    <a:lnTo>
                      <a:pt x="143" y="30"/>
                    </a:lnTo>
                    <a:lnTo>
                      <a:pt x="143" y="29"/>
                    </a:lnTo>
                    <a:lnTo>
                      <a:pt x="157" y="22"/>
                    </a:lnTo>
                    <a:lnTo>
                      <a:pt x="157" y="21"/>
                    </a:lnTo>
                    <a:lnTo>
                      <a:pt x="164" y="19"/>
                    </a:lnTo>
                    <a:lnTo>
                      <a:pt x="164" y="17"/>
                    </a:lnTo>
                    <a:lnTo>
                      <a:pt x="178" y="11"/>
                    </a:lnTo>
                    <a:lnTo>
                      <a:pt x="178" y="10"/>
                    </a:lnTo>
                    <a:lnTo>
                      <a:pt x="184" y="8"/>
                    </a:lnTo>
                    <a:lnTo>
                      <a:pt x="184" y="6"/>
                    </a:lnTo>
                    <a:lnTo>
                      <a:pt x="188" y="6"/>
                    </a:lnTo>
                    <a:lnTo>
                      <a:pt x="188" y="5"/>
                    </a:lnTo>
                    <a:lnTo>
                      <a:pt x="198" y="0"/>
                    </a:lnTo>
                    <a:lnTo>
                      <a:pt x="198" y="2"/>
                    </a:lnTo>
                    <a:lnTo>
                      <a:pt x="202" y="2"/>
                    </a:lnTo>
                    <a:lnTo>
                      <a:pt x="202" y="3"/>
                    </a:lnTo>
                    <a:lnTo>
                      <a:pt x="205" y="3"/>
                    </a:lnTo>
                    <a:lnTo>
                      <a:pt x="207" y="6"/>
                    </a:lnTo>
                    <a:lnTo>
                      <a:pt x="210" y="6"/>
                    </a:lnTo>
                    <a:lnTo>
                      <a:pt x="210" y="8"/>
                    </a:lnTo>
                    <a:lnTo>
                      <a:pt x="213" y="8"/>
                    </a:lnTo>
                    <a:lnTo>
                      <a:pt x="213" y="10"/>
                    </a:lnTo>
                    <a:lnTo>
                      <a:pt x="217" y="10"/>
                    </a:lnTo>
                    <a:lnTo>
                      <a:pt x="219" y="13"/>
                    </a:lnTo>
                    <a:lnTo>
                      <a:pt x="222" y="13"/>
                    </a:lnTo>
                    <a:lnTo>
                      <a:pt x="222" y="14"/>
                    </a:lnTo>
                    <a:lnTo>
                      <a:pt x="225" y="14"/>
                    </a:lnTo>
                    <a:lnTo>
                      <a:pt x="227" y="17"/>
                    </a:lnTo>
                    <a:lnTo>
                      <a:pt x="231" y="17"/>
                    </a:lnTo>
                    <a:lnTo>
                      <a:pt x="231" y="19"/>
                    </a:lnTo>
                    <a:lnTo>
                      <a:pt x="234" y="19"/>
                    </a:lnTo>
                    <a:lnTo>
                      <a:pt x="234" y="21"/>
                    </a:lnTo>
                    <a:lnTo>
                      <a:pt x="237" y="21"/>
                    </a:lnTo>
                    <a:lnTo>
                      <a:pt x="239" y="24"/>
                    </a:lnTo>
                    <a:lnTo>
                      <a:pt x="243" y="24"/>
                    </a:lnTo>
                    <a:lnTo>
                      <a:pt x="243" y="25"/>
                    </a:lnTo>
                    <a:lnTo>
                      <a:pt x="246" y="25"/>
                    </a:lnTo>
                    <a:lnTo>
                      <a:pt x="248" y="29"/>
                    </a:lnTo>
                    <a:lnTo>
                      <a:pt x="251" y="29"/>
                    </a:lnTo>
                    <a:lnTo>
                      <a:pt x="251" y="30"/>
                    </a:lnTo>
                    <a:lnTo>
                      <a:pt x="254" y="30"/>
                    </a:lnTo>
                    <a:lnTo>
                      <a:pt x="254" y="32"/>
                    </a:lnTo>
                    <a:lnTo>
                      <a:pt x="258" y="32"/>
                    </a:lnTo>
                    <a:lnTo>
                      <a:pt x="260" y="35"/>
                    </a:lnTo>
                    <a:lnTo>
                      <a:pt x="263" y="35"/>
                    </a:lnTo>
                    <a:lnTo>
                      <a:pt x="263" y="36"/>
                    </a:lnTo>
                    <a:lnTo>
                      <a:pt x="266" y="36"/>
                    </a:lnTo>
                    <a:lnTo>
                      <a:pt x="268" y="40"/>
                    </a:lnTo>
                    <a:lnTo>
                      <a:pt x="272" y="40"/>
                    </a:lnTo>
                    <a:lnTo>
                      <a:pt x="272" y="41"/>
                    </a:lnTo>
                    <a:lnTo>
                      <a:pt x="275" y="41"/>
                    </a:lnTo>
                    <a:lnTo>
                      <a:pt x="275" y="43"/>
                    </a:lnTo>
                    <a:lnTo>
                      <a:pt x="278" y="43"/>
                    </a:lnTo>
                    <a:lnTo>
                      <a:pt x="280" y="46"/>
                    </a:lnTo>
                    <a:lnTo>
                      <a:pt x="284" y="46"/>
                    </a:lnTo>
                    <a:lnTo>
                      <a:pt x="284" y="47"/>
                    </a:lnTo>
                    <a:lnTo>
                      <a:pt x="287" y="47"/>
                    </a:lnTo>
                    <a:lnTo>
                      <a:pt x="289" y="51"/>
                    </a:lnTo>
                    <a:lnTo>
                      <a:pt x="292" y="51"/>
                    </a:lnTo>
                    <a:lnTo>
                      <a:pt x="292" y="52"/>
                    </a:lnTo>
                    <a:lnTo>
                      <a:pt x="295" y="52"/>
                    </a:lnTo>
                    <a:lnTo>
                      <a:pt x="295" y="54"/>
                    </a:lnTo>
                    <a:lnTo>
                      <a:pt x="299" y="54"/>
                    </a:lnTo>
                    <a:lnTo>
                      <a:pt x="301" y="57"/>
                    </a:lnTo>
                    <a:lnTo>
                      <a:pt x="304" y="57"/>
                    </a:lnTo>
                    <a:lnTo>
                      <a:pt x="304" y="58"/>
                    </a:lnTo>
                    <a:lnTo>
                      <a:pt x="307" y="58"/>
                    </a:lnTo>
                    <a:lnTo>
                      <a:pt x="309" y="62"/>
                    </a:lnTo>
                    <a:lnTo>
                      <a:pt x="313" y="62"/>
                    </a:lnTo>
                    <a:lnTo>
                      <a:pt x="313" y="63"/>
                    </a:lnTo>
                    <a:lnTo>
                      <a:pt x="316" y="63"/>
                    </a:lnTo>
                    <a:lnTo>
                      <a:pt x="316" y="65"/>
                    </a:lnTo>
                    <a:lnTo>
                      <a:pt x="319" y="65"/>
                    </a:lnTo>
                    <a:lnTo>
                      <a:pt x="321" y="68"/>
                    </a:lnTo>
                    <a:lnTo>
                      <a:pt x="325" y="68"/>
                    </a:lnTo>
                    <a:lnTo>
                      <a:pt x="325" y="70"/>
                    </a:lnTo>
                    <a:lnTo>
                      <a:pt x="328" y="70"/>
                    </a:lnTo>
                    <a:lnTo>
                      <a:pt x="330" y="73"/>
                    </a:lnTo>
                    <a:lnTo>
                      <a:pt x="333" y="73"/>
                    </a:lnTo>
                    <a:lnTo>
                      <a:pt x="333" y="74"/>
                    </a:lnTo>
                    <a:lnTo>
                      <a:pt x="337" y="74"/>
                    </a:lnTo>
                    <a:lnTo>
                      <a:pt x="337" y="76"/>
                    </a:lnTo>
                    <a:lnTo>
                      <a:pt x="340" y="76"/>
                    </a:lnTo>
                    <a:lnTo>
                      <a:pt x="342" y="79"/>
                    </a:lnTo>
                    <a:lnTo>
                      <a:pt x="345" y="79"/>
                    </a:lnTo>
                    <a:lnTo>
                      <a:pt x="345" y="81"/>
                    </a:lnTo>
                    <a:lnTo>
                      <a:pt x="348" y="81"/>
                    </a:lnTo>
                    <a:lnTo>
                      <a:pt x="350" y="84"/>
                    </a:lnTo>
                    <a:lnTo>
                      <a:pt x="354" y="84"/>
                    </a:lnTo>
                    <a:lnTo>
                      <a:pt x="354" y="85"/>
                    </a:lnTo>
                    <a:lnTo>
                      <a:pt x="357" y="85"/>
                    </a:lnTo>
                    <a:lnTo>
                      <a:pt x="357" y="87"/>
                    </a:lnTo>
                    <a:lnTo>
                      <a:pt x="360" y="87"/>
                    </a:lnTo>
                    <a:lnTo>
                      <a:pt x="362" y="90"/>
                    </a:lnTo>
                    <a:lnTo>
                      <a:pt x="366" y="90"/>
                    </a:lnTo>
                    <a:lnTo>
                      <a:pt x="366" y="92"/>
                    </a:lnTo>
                    <a:lnTo>
                      <a:pt x="369" y="92"/>
                    </a:lnTo>
                    <a:lnTo>
                      <a:pt x="371" y="95"/>
                    </a:lnTo>
                    <a:lnTo>
                      <a:pt x="374" y="95"/>
                    </a:lnTo>
                    <a:lnTo>
                      <a:pt x="374" y="96"/>
                    </a:lnTo>
                    <a:lnTo>
                      <a:pt x="378" y="96"/>
                    </a:lnTo>
                    <a:lnTo>
                      <a:pt x="378" y="98"/>
                    </a:lnTo>
                    <a:lnTo>
                      <a:pt x="381" y="98"/>
                    </a:lnTo>
                    <a:lnTo>
                      <a:pt x="383" y="101"/>
                    </a:lnTo>
                    <a:lnTo>
                      <a:pt x="386" y="101"/>
                    </a:lnTo>
                    <a:lnTo>
                      <a:pt x="386" y="103"/>
                    </a:lnTo>
                    <a:lnTo>
                      <a:pt x="389" y="103"/>
                    </a:lnTo>
                    <a:lnTo>
                      <a:pt x="389" y="104"/>
                    </a:lnTo>
                    <a:lnTo>
                      <a:pt x="393" y="104"/>
                    </a:lnTo>
                    <a:lnTo>
                      <a:pt x="393" y="314"/>
                    </a:lnTo>
                    <a:lnTo>
                      <a:pt x="383" y="319"/>
                    </a:lnTo>
                    <a:lnTo>
                      <a:pt x="383" y="320"/>
                    </a:lnTo>
                    <a:lnTo>
                      <a:pt x="376" y="322"/>
                    </a:lnTo>
                    <a:lnTo>
                      <a:pt x="376" y="323"/>
                    </a:lnTo>
                    <a:lnTo>
                      <a:pt x="372" y="323"/>
                    </a:lnTo>
                    <a:lnTo>
                      <a:pt x="372" y="325"/>
                    </a:lnTo>
                    <a:lnTo>
                      <a:pt x="362" y="330"/>
                    </a:lnTo>
                    <a:lnTo>
                      <a:pt x="362" y="331"/>
                    </a:lnTo>
                    <a:lnTo>
                      <a:pt x="355" y="333"/>
                    </a:lnTo>
                    <a:lnTo>
                      <a:pt x="355" y="335"/>
                    </a:lnTo>
                    <a:lnTo>
                      <a:pt x="352" y="335"/>
                    </a:lnTo>
                    <a:lnTo>
                      <a:pt x="352" y="336"/>
                    </a:lnTo>
                    <a:lnTo>
                      <a:pt x="342" y="341"/>
                    </a:lnTo>
                    <a:lnTo>
                      <a:pt x="342" y="342"/>
                    </a:lnTo>
                    <a:lnTo>
                      <a:pt x="335" y="344"/>
                    </a:lnTo>
                    <a:lnTo>
                      <a:pt x="335" y="346"/>
                    </a:lnTo>
                    <a:lnTo>
                      <a:pt x="331" y="346"/>
                    </a:lnTo>
                    <a:lnTo>
                      <a:pt x="331" y="347"/>
                    </a:lnTo>
                    <a:lnTo>
                      <a:pt x="321" y="352"/>
                    </a:lnTo>
                    <a:lnTo>
                      <a:pt x="321" y="353"/>
                    </a:lnTo>
                    <a:lnTo>
                      <a:pt x="314" y="355"/>
                    </a:lnTo>
                    <a:lnTo>
                      <a:pt x="314" y="357"/>
                    </a:lnTo>
                    <a:lnTo>
                      <a:pt x="311" y="357"/>
                    </a:lnTo>
                    <a:lnTo>
                      <a:pt x="311" y="358"/>
                    </a:lnTo>
                    <a:lnTo>
                      <a:pt x="301" y="363"/>
                    </a:lnTo>
                    <a:lnTo>
                      <a:pt x="301" y="364"/>
                    </a:lnTo>
                    <a:lnTo>
                      <a:pt x="294" y="366"/>
                    </a:lnTo>
                    <a:lnTo>
                      <a:pt x="294" y="368"/>
                    </a:lnTo>
                    <a:lnTo>
                      <a:pt x="290" y="368"/>
                    </a:lnTo>
                    <a:lnTo>
                      <a:pt x="290" y="369"/>
                    </a:lnTo>
                    <a:lnTo>
                      <a:pt x="280" y="374"/>
                    </a:lnTo>
                    <a:lnTo>
                      <a:pt x="280" y="376"/>
                    </a:lnTo>
                    <a:lnTo>
                      <a:pt x="273" y="377"/>
                    </a:lnTo>
                    <a:lnTo>
                      <a:pt x="273" y="379"/>
                    </a:lnTo>
                    <a:lnTo>
                      <a:pt x="270" y="379"/>
                    </a:lnTo>
                    <a:lnTo>
                      <a:pt x="270" y="380"/>
                    </a:lnTo>
                    <a:lnTo>
                      <a:pt x="260" y="385"/>
                    </a:lnTo>
                    <a:lnTo>
                      <a:pt x="260" y="387"/>
                    </a:lnTo>
                    <a:lnTo>
                      <a:pt x="253" y="388"/>
                    </a:lnTo>
                    <a:lnTo>
                      <a:pt x="253" y="390"/>
                    </a:lnTo>
                    <a:lnTo>
                      <a:pt x="249" y="390"/>
                    </a:lnTo>
                    <a:lnTo>
                      <a:pt x="249" y="391"/>
                    </a:lnTo>
                    <a:lnTo>
                      <a:pt x="239" y="396"/>
                    </a:lnTo>
                    <a:lnTo>
                      <a:pt x="239" y="398"/>
                    </a:lnTo>
                    <a:lnTo>
                      <a:pt x="232" y="399"/>
                    </a:lnTo>
                    <a:lnTo>
                      <a:pt x="232" y="401"/>
                    </a:lnTo>
                    <a:lnTo>
                      <a:pt x="229" y="401"/>
                    </a:lnTo>
                    <a:lnTo>
                      <a:pt x="229" y="402"/>
                    </a:lnTo>
                    <a:lnTo>
                      <a:pt x="219" y="407"/>
                    </a:lnTo>
                    <a:lnTo>
                      <a:pt x="219" y="409"/>
                    </a:lnTo>
                    <a:lnTo>
                      <a:pt x="212" y="410"/>
                    </a:lnTo>
                    <a:lnTo>
                      <a:pt x="212" y="412"/>
                    </a:lnTo>
                    <a:lnTo>
                      <a:pt x="208" y="412"/>
                    </a:lnTo>
                    <a:lnTo>
                      <a:pt x="208" y="413"/>
                    </a:lnTo>
                    <a:lnTo>
                      <a:pt x="198" y="418"/>
                    </a:lnTo>
                    <a:lnTo>
                      <a:pt x="195" y="418"/>
                    </a:lnTo>
                    <a:lnTo>
                      <a:pt x="195" y="417"/>
                    </a:lnTo>
                    <a:lnTo>
                      <a:pt x="191" y="417"/>
                    </a:lnTo>
                    <a:lnTo>
                      <a:pt x="191" y="415"/>
                    </a:lnTo>
                    <a:lnTo>
                      <a:pt x="188" y="415"/>
                    </a:lnTo>
                    <a:lnTo>
                      <a:pt x="186" y="412"/>
                    </a:lnTo>
                    <a:lnTo>
                      <a:pt x="183" y="412"/>
                    </a:lnTo>
                    <a:lnTo>
                      <a:pt x="183" y="410"/>
                    </a:lnTo>
                    <a:lnTo>
                      <a:pt x="179" y="410"/>
                    </a:lnTo>
                    <a:lnTo>
                      <a:pt x="179" y="409"/>
                    </a:lnTo>
                    <a:lnTo>
                      <a:pt x="176" y="409"/>
                    </a:lnTo>
                    <a:lnTo>
                      <a:pt x="174" y="406"/>
                    </a:lnTo>
                    <a:lnTo>
                      <a:pt x="171" y="406"/>
                    </a:lnTo>
                    <a:lnTo>
                      <a:pt x="171" y="404"/>
                    </a:lnTo>
                    <a:lnTo>
                      <a:pt x="167" y="404"/>
                    </a:lnTo>
                    <a:lnTo>
                      <a:pt x="167" y="402"/>
                    </a:lnTo>
                    <a:lnTo>
                      <a:pt x="164" y="402"/>
                    </a:lnTo>
                    <a:lnTo>
                      <a:pt x="162" y="399"/>
                    </a:lnTo>
                    <a:lnTo>
                      <a:pt x="159" y="399"/>
                    </a:lnTo>
                    <a:lnTo>
                      <a:pt x="159" y="398"/>
                    </a:lnTo>
                    <a:lnTo>
                      <a:pt x="155" y="398"/>
                    </a:lnTo>
                    <a:lnTo>
                      <a:pt x="154" y="394"/>
                    </a:lnTo>
                    <a:lnTo>
                      <a:pt x="150" y="394"/>
                    </a:lnTo>
                    <a:lnTo>
                      <a:pt x="150" y="393"/>
                    </a:lnTo>
                    <a:lnTo>
                      <a:pt x="147" y="393"/>
                    </a:lnTo>
                    <a:lnTo>
                      <a:pt x="147" y="391"/>
                    </a:lnTo>
                    <a:lnTo>
                      <a:pt x="143" y="391"/>
                    </a:lnTo>
                    <a:lnTo>
                      <a:pt x="142" y="388"/>
                    </a:lnTo>
                    <a:lnTo>
                      <a:pt x="138" y="388"/>
                    </a:lnTo>
                    <a:lnTo>
                      <a:pt x="138" y="387"/>
                    </a:lnTo>
                    <a:lnTo>
                      <a:pt x="135" y="387"/>
                    </a:lnTo>
                    <a:lnTo>
                      <a:pt x="135" y="385"/>
                    </a:lnTo>
                    <a:lnTo>
                      <a:pt x="131" y="385"/>
                    </a:lnTo>
                    <a:lnTo>
                      <a:pt x="130" y="382"/>
                    </a:lnTo>
                    <a:lnTo>
                      <a:pt x="126" y="382"/>
                    </a:lnTo>
                    <a:lnTo>
                      <a:pt x="126" y="380"/>
                    </a:lnTo>
                    <a:lnTo>
                      <a:pt x="123" y="380"/>
                    </a:lnTo>
                    <a:lnTo>
                      <a:pt x="123" y="379"/>
                    </a:lnTo>
                    <a:lnTo>
                      <a:pt x="119" y="379"/>
                    </a:lnTo>
                    <a:lnTo>
                      <a:pt x="118" y="376"/>
                    </a:lnTo>
                    <a:lnTo>
                      <a:pt x="114" y="376"/>
                    </a:lnTo>
                    <a:lnTo>
                      <a:pt x="114" y="374"/>
                    </a:lnTo>
                    <a:lnTo>
                      <a:pt x="111" y="374"/>
                    </a:lnTo>
                    <a:lnTo>
                      <a:pt x="109" y="371"/>
                    </a:lnTo>
                    <a:lnTo>
                      <a:pt x="106" y="371"/>
                    </a:lnTo>
                    <a:lnTo>
                      <a:pt x="106" y="369"/>
                    </a:lnTo>
                    <a:lnTo>
                      <a:pt x="102" y="369"/>
                    </a:lnTo>
                    <a:lnTo>
                      <a:pt x="102" y="368"/>
                    </a:lnTo>
                    <a:lnTo>
                      <a:pt x="99" y="368"/>
                    </a:lnTo>
                    <a:lnTo>
                      <a:pt x="97" y="364"/>
                    </a:lnTo>
                    <a:lnTo>
                      <a:pt x="94" y="364"/>
                    </a:lnTo>
                    <a:lnTo>
                      <a:pt x="94" y="363"/>
                    </a:lnTo>
                    <a:lnTo>
                      <a:pt x="90" y="363"/>
                    </a:lnTo>
                    <a:lnTo>
                      <a:pt x="90" y="361"/>
                    </a:lnTo>
                    <a:lnTo>
                      <a:pt x="87" y="361"/>
                    </a:lnTo>
                    <a:lnTo>
                      <a:pt x="85" y="358"/>
                    </a:lnTo>
                    <a:lnTo>
                      <a:pt x="82" y="358"/>
                    </a:lnTo>
                    <a:lnTo>
                      <a:pt x="82" y="357"/>
                    </a:lnTo>
                    <a:lnTo>
                      <a:pt x="78" y="357"/>
                    </a:lnTo>
                    <a:lnTo>
                      <a:pt x="77" y="353"/>
                    </a:lnTo>
                    <a:lnTo>
                      <a:pt x="73" y="353"/>
                    </a:lnTo>
                    <a:lnTo>
                      <a:pt x="73" y="352"/>
                    </a:lnTo>
                    <a:lnTo>
                      <a:pt x="70" y="352"/>
                    </a:lnTo>
                    <a:lnTo>
                      <a:pt x="70" y="350"/>
                    </a:lnTo>
                    <a:lnTo>
                      <a:pt x="67" y="350"/>
                    </a:lnTo>
                    <a:lnTo>
                      <a:pt x="65" y="347"/>
                    </a:lnTo>
                    <a:lnTo>
                      <a:pt x="61" y="347"/>
                    </a:lnTo>
                    <a:lnTo>
                      <a:pt x="61" y="346"/>
                    </a:lnTo>
                    <a:lnTo>
                      <a:pt x="58" y="346"/>
                    </a:lnTo>
                    <a:lnTo>
                      <a:pt x="58" y="344"/>
                    </a:lnTo>
                    <a:lnTo>
                      <a:pt x="55" y="344"/>
                    </a:lnTo>
                    <a:lnTo>
                      <a:pt x="53" y="341"/>
                    </a:lnTo>
                    <a:lnTo>
                      <a:pt x="49" y="341"/>
                    </a:lnTo>
                    <a:lnTo>
                      <a:pt x="49" y="339"/>
                    </a:lnTo>
                    <a:lnTo>
                      <a:pt x="46" y="339"/>
                    </a:lnTo>
                    <a:lnTo>
                      <a:pt x="46" y="338"/>
                    </a:lnTo>
                    <a:lnTo>
                      <a:pt x="43" y="338"/>
                    </a:lnTo>
                    <a:lnTo>
                      <a:pt x="41" y="335"/>
                    </a:lnTo>
                    <a:lnTo>
                      <a:pt x="37" y="335"/>
                    </a:lnTo>
                    <a:lnTo>
                      <a:pt x="37" y="333"/>
                    </a:lnTo>
                    <a:lnTo>
                      <a:pt x="34" y="333"/>
                    </a:lnTo>
                    <a:lnTo>
                      <a:pt x="32" y="330"/>
                    </a:lnTo>
                    <a:lnTo>
                      <a:pt x="29" y="330"/>
                    </a:lnTo>
                    <a:lnTo>
                      <a:pt x="29" y="328"/>
                    </a:lnTo>
                    <a:lnTo>
                      <a:pt x="26" y="328"/>
                    </a:lnTo>
                    <a:lnTo>
                      <a:pt x="26" y="327"/>
                    </a:lnTo>
                    <a:lnTo>
                      <a:pt x="22" y="327"/>
                    </a:lnTo>
                    <a:lnTo>
                      <a:pt x="20" y="323"/>
                    </a:lnTo>
                    <a:lnTo>
                      <a:pt x="17" y="323"/>
                    </a:lnTo>
                    <a:lnTo>
                      <a:pt x="17" y="322"/>
                    </a:lnTo>
                    <a:lnTo>
                      <a:pt x="14" y="322"/>
                    </a:lnTo>
                    <a:lnTo>
                      <a:pt x="14" y="320"/>
                    </a:lnTo>
                    <a:lnTo>
                      <a:pt x="10" y="320"/>
                    </a:lnTo>
                    <a:lnTo>
                      <a:pt x="8" y="317"/>
                    </a:lnTo>
                    <a:lnTo>
                      <a:pt x="5" y="317"/>
                    </a:lnTo>
                    <a:lnTo>
                      <a:pt x="5" y="316"/>
                    </a:lnTo>
                    <a:lnTo>
                      <a:pt x="2" y="316"/>
                    </a:lnTo>
                    <a:lnTo>
                      <a:pt x="2" y="314"/>
                    </a:lnTo>
                    <a:lnTo>
                      <a:pt x="0" y="314"/>
                    </a:lnTo>
                    <a:lnTo>
                      <a:pt x="0" y="104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664" name="Freeform 1664"/>
              <p:cNvSpPr>
                <a:spLocks/>
              </p:cNvSpPr>
              <p:nvPr/>
            </p:nvSpPr>
            <p:spPr bwMode="auto">
              <a:xfrm>
                <a:off x="2047" y="2603"/>
                <a:ext cx="102" cy="94"/>
              </a:xfrm>
              <a:custGeom>
                <a:avLst/>
                <a:gdLst>
                  <a:gd name="T0" fmla="*/ 101 w 102"/>
                  <a:gd name="T1" fmla="*/ 0 h 94"/>
                  <a:gd name="T2" fmla="*/ 101 w 102"/>
                  <a:gd name="T3" fmla="*/ 1 h 94"/>
                  <a:gd name="T4" fmla="*/ 87 w 102"/>
                  <a:gd name="T5" fmla="*/ 7 h 94"/>
                  <a:gd name="T6" fmla="*/ 87 w 102"/>
                  <a:gd name="T7" fmla="*/ 9 h 94"/>
                  <a:gd name="T8" fmla="*/ 84 w 102"/>
                  <a:gd name="T9" fmla="*/ 9 h 94"/>
                  <a:gd name="T10" fmla="*/ 84 w 102"/>
                  <a:gd name="T11" fmla="*/ 11 h 94"/>
                  <a:gd name="T12" fmla="*/ 0 w 102"/>
                  <a:gd name="T13" fmla="*/ 86 h 94"/>
                  <a:gd name="T14" fmla="*/ 0 w 102"/>
                  <a:gd name="T15" fmla="*/ 94 h 94"/>
                  <a:gd name="T16" fmla="*/ 102 w 102"/>
                  <a:gd name="T17" fmla="*/ 0 h 94"/>
                  <a:gd name="T18" fmla="*/ 101 w 102"/>
                  <a:gd name="T19" fmla="*/ 0 h 94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02"/>
                  <a:gd name="T31" fmla="*/ 0 h 94"/>
                  <a:gd name="T32" fmla="*/ 102 w 102"/>
                  <a:gd name="T33" fmla="*/ 94 h 94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02" h="94">
                    <a:moveTo>
                      <a:pt x="101" y="0"/>
                    </a:moveTo>
                    <a:lnTo>
                      <a:pt x="101" y="1"/>
                    </a:lnTo>
                    <a:lnTo>
                      <a:pt x="87" y="7"/>
                    </a:lnTo>
                    <a:lnTo>
                      <a:pt x="87" y="9"/>
                    </a:lnTo>
                    <a:lnTo>
                      <a:pt x="84" y="9"/>
                    </a:lnTo>
                    <a:lnTo>
                      <a:pt x="84" y="11"/>
                    </a:lnTo>
                    <a:lnTo>
                      <a:pt x="0" y="86"/>
                    </a:lnTo>
                    <a:lnTo>
                      <a:pt x="0" y="94"/>
                    </a:lnTo>
                    <a:lnTo>
                      <a:pt x="102" y="0"/>
                    </a:lnTo>
                    <a:lnTo>
                      <a:pt x="101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665" name="Freeform 1665"/>
              <p:cNvSpPr>
                <a:spLocks/>
              </p:cNvSpPr>
              <p:nvPr/>
            </p:nvSpPr>
            <p:spPr bwMode="auto">
              <a:xfrm>
                <a:off x="2047" y="2554"/>
                <a:ext cx="205" cy="191"/>
              </a:xfrm>
              <a:custGeom>
                <a:avLst/>
                <a:gdLst>
                  <a:gd name="T0" fmla="*/ 198 w 205"/>
                  <a:gd name="T1" fmla="*/ 0 h 191"/>
                  <a:gd name="T2" fmla="*/ 198 w 205"/>
                  <a:gd name="T3" fmla="*/ 1 h 191"/>
                  <a:gd name="T4" fmla="*/ 0 w 205"/>
                  <a:gd name="T5" fmla="*/ 183 h 191"/>
                  <a:gd name="T6" fmla="*/ 0 w 205"/>
                  <a:gd name="T7" fmla="*/ 191 h 191"/>
                  <a:gd name="T8" fmla="*/ 205 w 205"/>
                  <a:gd name="T9" fmla="*/ 1 h 191"/>
                  <a:gd name="T10" fmla="*/ 202 w 205"/>
                  <a:gd name="T11" fmla="*/ 1 h 191"/>
                  <a:gd name="T12" fmla="*/ 202 w 205"/>
                  <a:gd name="T13" fmla="*/ 0 h 191"/>
                  <a:gd name="T14" fmla="*/ 198 w 205"/>
                  <a:gd name="T15" fmla="*/ 0 h 191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05"/>
                  <a:gd name="T25" fmla="*/ 0 h 191"/>
                  <a:gd name="T26" fmla="*/ 205 w 205"/>
                  <a:gd name="T27" fmla="*/ 191 h 191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05" h="191">
                    <a:moveTo>
                      <a:pt x="198" y="0"/>
                    </a:moveTo>
                    <a:lnTo>
                      <a:pt x="198" y="1"/>
                    </a:lnTo>
                    <a:lnTo>
                      <a:pt x="0" y="183"/>
                    </a:lnTo>
                    <a:lnTo>
                      <a:pt x="0" y="191"/>
                    </a:lnTo>
                    <a:lnTo>
                      <a:pt x="205" y="1"/>
                    </a:lnTo>
                    <a:lnTo>
                      <a:pt x="202" y="1"/>
                    </a:lnTo>
                    <a:lnTo>
                      <a:pt x="202" y="0"/>
                    </a:lnTo>
                    <a:lnTo>
                      <a:pt x="198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666" name="Freeform 1666"/>
              <p:cNvSpPr>
                <a:spLocks/>
              </p:cNvSpPr>
              <p:nvPr/>
            </p:nvSpPr>
            <p:spPr bwMode="auto">
              <a:xfrm>
                <a:off x="2047" y="2571"/>
                <a:ext cx="236" cy="219"/>
              </a:xfrm>
              <a:custGeom>
                <a:avLst/>
                <a:gdLst>
                  <a:gd name="T0" fmla="*/ 229 w 236"/>
                  <a:gd name="T1" fmla="*/ 0 h 219"/>
                  <a:gd name="T2" fmla="*/ 229 w 236"/>
                  <a:gd name="T3" fmla="*/ 2 h 219"/>
                  <a:gd name="T4" fmla="*/ 0 w 236"/>
                  <a:gd name="T5" fmla="*/ 211 h 219"/>
                  <a:gd name="T6" fmla="*/ 0 w 236"/>
                  <a:gd name="T7" fmla="*/ 219 h 219"/>
                  <a:gd name="T8" fmla="*/ 236 w 236"/>
                  <a:gd name="T9" fmla="*/ 3 h 219"/>
                  <a:gd name="T10" fmla="*/ 234 w 236"/>
                  <a:gd name="T11" fmla="*/ 0 h 219"/>
                  <a:gd name="T12" fmla="*/ 229 w 236"/>
                  <a:gd name="T13" fmla="*/ 0 h 21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36"/>
                  <a:gd name="T22" fmla="*/ 0 h 219"/>
                  <a:gd name="T23" fmla="*/ 236 w 236"/>
                  <a:gd name="T24" fmla="*/ 219 h 219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36" h="219">
                    <a:moveTo>
                      <a:pt x="229" y="0"/>
                    </a:moveTo>
                    <a:lnTo>
                      <a:pt x="229" y="2"/>
                    </a:lnTo>
                    <a:lnTo>
                      <a:pt x="0" y="211"/>
                    </a:lnTo>
                    <a:lnTo>
                      <a:pt x="0" y="219"/>
                    </a:lnTo>
                    <a:lnTo>
                      <a:pt x="236" y="3"/>
                    </a:lnTo>
                    <a:lnTo>
                      <a:pt x="234" y="0"/>
                    </a:lnTo>
                    <a:lnTo>
                      <a:pt x="229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667" name="Freeform 1667"/>
              <p:cNvSpPr>
                <a:spLocks/>
              </p:cNvSpPr>
              <p:nvPr/>
            </p:nvSpPr>
            <p:spPr bwMode="auto">
              <a:xfrm>
                <a:off x="2047" y="2588"/>
                <a:ext cx="268" cy="250"/>
              </a:xfrm>
              <a:custGeom>
                <a:avLst/>
                <a:gdLst>
                  <a:gd name="T0" fmla="*/ 261 w 268"/>
                  <a:gd name="T1" fmla="*/ 0 h 250"/>
                  <a:gd name="T2" fmla="*/ 261 w 268"/>
                  <a:gd name="T3" fmla="*/ 2 h 250"/>
                  <a:gd name="T4" fmla="*/ 0 w 268"/>
                  <a:gd name="T5" fmla="*/ 242 h 250"/>
                  <a:gd name="T6" fmla="*/ 0 w 268"/>
                  <a:gd name="T7" fmla="*/ 250 h 250"/>
                  <a:gd name="T8" fmla="*/ 268 w 268"/>
                  <a:gd name="T9" fmla="*/ 4 h 250"/>
                  <a:gd name="T10" fmla="*/ 266 w 268"/>
                  <a:gd name="T11" fmla="*/ 0 h 250"/>
                  <a:gd name="T12" fmla="*/ 261 w 268"/>
                  <a:gd name="T13" fmla="*/ 0 h 25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68"/>
                  <a:gd name="T22" fmla="*/ 0 h 250"/>
                  <a:gd name="T23" fmla="*/ 268 w 268"/>
                  <a:gd name="T24" fmla="*/ 250 h 250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68" h="250">
                    <a:moveTo>
                      <a:pt x="261" y="0"/>
                    </a:moveTo>
                    <a:lnTo>
                      <a:pt x="261" y="2"/>
                    </a:lnTo>
                    <a:lnTo>
                      <a:pt x="0" y="242"/>
                    </a:lnTo>
                    <a:lnTo>
                      <a:pt x="0" y="250"/>
                    </a:lnTo>
                    <a:lnTo>
                      <a:pt x="268" y="4"/>
                    </a:lnTo>
                    <a:lnTo>
                      <a:pt x="266" y="0"/>
                    </a:lnTo>
                    <a:lnTo>
                      <a:pt x="261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668" name="Freeform 1668"/>
              <p:cNvSpPr>
                <a:spLocks/>
              </p:cNvSpPr>
              <p:nvPr/>
            </p:nvSpPr>
            <p:spPr bwMode="auto">
              <a:xfrm>
                <a:off x="2055" y="2606"/>
                <a:ext cx="293" cy="266"/>
              </a:xfrm>
              <a:custGeom>
                <a:avLst/>
                <a:gdLst>
                  <a:gd name="T0" fmla="*/ 286 w 293"/>
                  <a:gd name="T1" fmla="*/ 0 h 266"/>
                  <a:gd name="T2" fmla="*/ 286 w 293"/>
                  <a:gd name="T3" fmla="*/ 1 h 266"/>
                  <a:gd name="T4" fmla="*/ 0 w 293"/>
                  <a:gd name="T5" fmla="*/ 263 h 266"/>
                  <a:gd name="T6" fmla="*/ 2 w 293"/>
                  <a:gd name="T7" fmla="*/ 266 h 266"/>
                  <a:gd name="T8" fmla="*/ 7 w 293"/>
                  <a:gd name="T9" fmla="*/ 266 h 266"/>
                  <a:gd name="T10" fmla="*/ 7 w 293"/>
                  <a:gd name="T11" fmla="*/ 265 h 266"/>
                  <a:gd name="T12" fmla="*/ 293 w 293"/>
                  <a:gd name="T13" fmla="*/ 3 h 266"/>
                  <a:gd name="T14" fmla="*/ 291 w 293"/>
                  <a:gd name="T15" fmla="*/ 0 h 266"/>
                  <a:gd name="T16" fmla="*/ 286 w 293"/>
                  <a:gd name="T17" fmla="*/ 0 h 26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3"/>
                  <a:gd name="T28" fmla="*/ 0 h 266"/>
                  <a:gd name="T29" fmla="*/ 293 w 293"/>
                  <a:gd name="T30" fmla="*/ 266 h 26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3" h="266">
                    <a:moveTo>
                      <a:pt x="286" y="0"/>
                    </a:moveTo>
                    <a:lnTo>
                      <a:pt x="286" y="1"/>
                    </a:lnTo>
                    <a:lnTo>
                      <a:pt x="0" y="263"/>
                    </a:lnTo>
                    <a:lnTo>
                      <a:pt x="2" y="266"/>
                    </a:lnTo>
                    <a:lnTo>
                      <a:pt x="7" y="266"/>
                    </a:lnTo>
                    <a:lnTo>
                      <a:pt x="7" y="265"/>
                    </a:lnTo>
                    <a:lnTo>
                      <a:pt x="293" y="3"/>
                    </a:lnTo>
                    <a:lnTo>
                      <a:pt x="291" y="0"/>
                    </a:lnTo>
                    <a:lnTo>
                      <a:pt x="286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669" name="Freeform 1669"/>
              <p:cNvSpPr>
                <a:spLocks/>
              </p:cNvSpPr>
              <p:nvPr/>
            </p:nvSpPr>
            <p:spPr bwMode="auto">
              <a:xfrm>
                <a:off x="2088" y="2623"/>
                <a:ext cx="292" cy="267"/>
              </a:xfrm>
              <a:custGeom>
                <a:avLst/>
                <a:gdLst>
                  <a:gd name="T0" fmla="*/ 0 w 292"/>
                  <a:gd name="T1" fmla="*/ 264 h 267"/>
                  <a:gd name="T2" fmla="*/ 287 w 292"/>
                  <a:gd name="T3" fmla="*/ 0 h 267"/>
                  <a:gd name="T4" fmla="*/ 292 w 292"/>
                  <a:gd name="T5" fmla="*/ 2 h 267"/>
                  <a:gd name="T6" fmla="*/ 292 w 292"/>
                  <a:gd name="T7" fmla="*/ 3 h 267"/>
                  <a:gd name="T8" fmla="*/ 5 w 292"/>
                  <a:gd name="T9" fmla="*/ 267 h 267"/>
                  <a:gd name="T10" fmla="*/ 2 w 292"/>
                  <a:gd name="T11" fmla="*/ 267 h 267"/>
                  <a:gd name="T12" fmla="*/ 2 w 292"/>
                  <a:gd name="T13" fmla="*/ 265 h 267"/>
                  <a:gd name="T14" fmla="*/ 0 w 292"/>
                  <a:gd name="T15" fmla="*/ 265 h 267"/>
                  <a:gd name="T16" fmla="*/ 0 w 292"/>
                  <a:gd name="T17" fmla="*/ 264 h 267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2"/>
                  <a:gd name="T28" fmla="*/ 0 h 267"/>
                  <a:gd name="T29" fmla="*/ 292 w 292"/>
                  <a:gd name="T30" fmla="*/ 267 h 267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2" h="267">
                    <a:moveTo>
                      <a:pt x="0" y="264"/>
                    </a:moveTo>
                    <a:lnTo>
                      <a:pt x="287" y="0"/>
                    </a:lnTo>
                    <a:lnTo>
                      <a:pt x="292" y="2"/>
                    </a:lnTo>
                    <a:lnTo>
                      <a:pt x="292" y="3"/>
                    </a:lnTo>
                    <a:lnTo>
                      <a:pt x="5" y="267"/>
                    </a:lnTo>
                    <a:lnTo>
                      <a:pt x="2" y="267"/>
                    </a:lnTo>
                    <a:lnTo>
                      <a:pt x="2" y="265"/>
                    </a:lnTo>
                    <a:lnTo>
                      <a:pt x="0" y="265"/>
                    </a:lnTo>
                    <a:lnTo>
                      <a:pt x="0" y="26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670" name="Freeform 1670"/>
              <p:cNvSpPr>
                <a:spLocks/>
              </p:cNvSpPr>
              <p:nvPr/>
            </p:nvSpPr>
            <p:spPr bwMode="auto">
              <a:xfrm>
                <a:off x="2120" y="2639"/>
                <a:ext cx="291" cy="268"/>
              </a:xfrm>
              <a:custGeom>
                <a:avLst/>
                <a:gdLst>
                  <a:gd name="T0" fmla="*/ 286 w 291"/>
                  <a:gd name="T1" fmla="*/ 0 h 268"/>
                  <a:gd name="T2" fmla="*/ 286 w 291"/>
                  <a:gd name="T3" fmla="*/ 1 h 268"/>
                  <a:gd name="T4" fmla="*/ 0 w 291"/>
                  <a:gd name="T5" fmla="*/ 263 h 268"/>
                  <a:gd name="T6" fmla="*/ 0 w 291"/>
                  <a:gd name="T7" fmla="*/ 266 h 268"/>
                  <a:gd name="T8" fmla="*/ 4 w 291"/>
                  <a:gd name="T9" fmla="*/ 266 h 268"/>
                  <a:gd name="T10" fmla="*/ 4 w 291"/>
                  <a:gd name="T11" fmla="*/ 268 h 268"/>
                  <a:gd name="T12" fmla="*/ 291 w 291"/>
                  <a:gd name="T13" fmla="*/ 5 h 268"/>
                  <a:gd name="T14" fmla="*/ 287 w 291"/>
                  <a:gd name="T15" fmla="*/ 0 h 268"/>
                  <a:gd name="T16" fmla="*/ 286 w 291"/>
                  <a:gd name="T17" fmla="*/ 0 h 26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1"/>
                  <a:gd name="T28" fmla="*/ 0 h 268"/>
                  <a:gd name="T29" fmla="*/ 291 w 291"/>
                  <a:gd name="T30" fmla="*/ 268 h 26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1" h="268">
                    <a:moveTo>
                      <a:pt x="286" y="0"/>
                    </a:moveTo>
                    <a:lnTo>
                      <a:pt x="286" y="1"/>
                    </a:lnTo>
                    <a:lnTo>
                      <a:pt x="0" y="263"/>
                    </a:lnTo>
                    <a:lnTo>
                      <a:pt x="0" y="266"/>
                    </a:lnTo>
                    <a:lnTo>
                      <a:pt x="4" y="266"/>
                    </a:lnTo>
                    <a:lnTo>
                      <a:pt x="4" y="268"/>
                    </a:lnTo>
                    <a:lnTo>
                      <a:pt x="291" y="5"/>
                    </a:lnTo>
                    <a:lnTo>
                      <a:pt x="287" y="0"/>
                    </a:lnTo>
                    <a:lnTo>
                      <a:pt x="286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671" name="Freeform 1671"/>
              <p:cNvSpPr>
                <a:spLocks/>
              </p:cNvSpPr>
              <p:nvPr/>
            </p:nvSpPr>
            <p:spPr bwMode="auto">
              <a:xfrm>
                <a:off x="2153" y="2656"/>
                <a:ext cx="287" cy="268"/>
              </a:xfrm>
              <a:custGeom>
                <a:avLst/>
                <a:gdLst>
                  <a:gd name="T0" fmla="*/ 285 w 287"/>
                  <a:gd name="T1" fmla="*/ 0 h 268"/>
                  <a:gd name="T2" fmla="*/ 285 w 287"/>
                  <a:gd name="T3" fmla="*/ 2 h 268"/>
                  <a:gd name="T4" fmla="*/ 0 w 287"/>
                  <a:gd name="T5" fmla="*/ 264 h 268"/>
                  <a:gd name="T6" fmla="*/ 0 w 287"/>
                  <a:gd name="T7" fmla="*/ 267 h 268"/>
                  <a:gd name="T8" fmla="*/ 3 w 287"/>
                  <a:gd name="T9" fmla="*/ 267 h 268"/>
                  <a:gd name="T10" fmla="*/ 3 w 287"/>
                  <a:gd name="T11" fmla="*/ 268 h 268"/>
                  <a:gd name="T12" fmla="*/ 287 w 287"/>
                  <a:gd name="T13" fmla="*/ 8 h 268"/>
                  <a:gd name="T14" fmla="*/ 287 w 287"/>
                  <a:gd name="T15" fmla="*/ 0 h 268"/>
                  <a:gd name="T16" fmla="*/ 285 w 287"/>
                  <a:gd name="T17" fmla="*/ 0 h 26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87"/>
                  <a:gd name="T28" fmla="*/ 0 h 268"/>
                  <a:gd name="T29" fmla="*/ 287 w 287"/>
                  <a:gd name="T30" fmla="*/ 268 h 26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87" h="268">
                    <a:moveTo>
                      <a:pt x="285" y="0"/>
                    </a:moveTo>
                    <a:lnTo>
                      <a:pt x="285" y="2"/>
                    </a:lnTo>
                    <a:lnTo>
                      <a:pt x="0" y="264"/>
                    </a:lnTo>
                    <a:lnTo>
                      <a:pt x="0" y="267"/>
                    </a:lnTo>
                    <a:lnTo>
                      <a:pt x="3" y="267"/>
                    </a:lnTo>
                    <a:lnTo>
                      <a:pt x="3" y="268"/>
                    </a:lnTo>
                    <a:lnTo>
                      <a:pt x="287" y="8"/>
                    </a:lnTo>
                    <a:lnTo>
                      <a:pt x="287" y="0"/>
                    </a:lnTo>
                    <a:lnTo>
                      <a:pt x="285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672" name="Freeform 1672"/>
              <p:cNvSpPr>
                <a:spLocks/>
              </p:cNvSpPr>
              <p:nvPr/>
            </p:nvSpPr>
            <p:spPr bwMode="auto">
              <a:xfrm>
                <a:off x="2185" y="2704"/>
                <a:ext cx="255" cy="238"/>
              </a:xfrm>
              <a:custGeom>
                <a:avLst/>
                <a:gdLst>
                  <a:gd name="T0" fmla="*/ 253 w 255"/>
                  <a:gd name="T1" fmla="*/ 0 h 238"/>
                  <a:gd name="T2" fmla="*/ 253 w 255"/>
                  <a:gd name="T3" fmla="*/ 1 h 238"/>
                  <a:gd name="T4" fmla="*/ 0 w 255"/>
                  <a:gd name="T5" fmla="*/ 233 h 238"/>
                  <a:gd name="T6" fmla="*/ 0 w 255"/>
                  <a:gd name="T7" fmla="*/ 236 h 238"/>
                  <a:gd name="T8" fmla="*/ 4 w 255"/>
                  <a:gd name="T9" fmla="*/ 236 h 238"/>
                  <a:gd name="T10" fmla="*/ 4 w 255"/>
                  <a:gd name="T11" fmla="*/ 238 h 238"/>
                  <a:gd name="T12" fmla="*/ 255 w 255"/>
                  <a:gd name="T13" fmla="*/ 7 h 238"/>
                  <a:gd name="T14" fmla="*/ 255 w 255"/>
                  <a:gd name="T15" fmla="*/ 0 h 238"/>
                  <a:gd name="T16" fmla="*/ 253 w 255"/>
                  <a:gd name="T17" fmla="*/ 0 h 23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55"/>
                  <a:gd name="T28" fmla="*/ 0 h 238"/>
                  <a:gd name="T29" fmla="*/ 255 w 255"/>
                  <a:gd name="T30" fmla="*/ 238 h 23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55" h="238">
                    <a:moveTo>
                      <a:pt x="253" y="0"/>
                    </a:moveTo>
                    <a:lnTo>
                      <a:pt x="253" y="1"/>
                    </a:lnTo>
                    <a:lnTo>
                      <a:pt x="0" y="233"/>
                    </a:lnTo>
                    <a:lnTo>
                      <a:pt x="0" y="236"/>
                    </a:lnTo>
                    <a:lnTo>
                      <a:pt x="4" y="236"/>
                    </a:lnTo>
                    <a:lnTo>
                      <a:pt x="4" y="238"/>
                    </a:lnTo>
                    <a:lnTo>
                      <a:pt x="255" y="7"/>
                    </a:lnTo>
                    <a:lnTo>
                      <a:pt x="255" y="0"/>
                    </a:lnTo>
                    <a:lnTo>
                      <a:pt x="253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673" name="Freeform 1673"/>
              <p:cNvSpPr>
                <a:spLocks/>
              </p:cNvSpPr>
              <p:nvPr/>
            </p:nvSpPr>
            <p:spPr bwMode="auto">
              <a:xfrm>
                <a:off x="2216" y="2749"/>
                <a:ext cx="224" cy="209"/>
              </a:xfrm>
              <a:custGeom>
                <a:avLst/>
                <a:gdLst>
                  <a:gd name="T0" fmla="*/ 222 w 224"/>
                  <a:gd name="T1" fmla="*/ 0 h 209"/>
                  <a:gd name="T2" fmla="*/ 222 w 224"/>
                  <a:gd name="T3" fmla="*/ 2 h 209"/>
                  <a:gd name="T4" fmla="*/ 0 w 224"/>
                  <a:gd name="T5" fmla="*/ 205 h 209"/>
                  <a:gd name="T6" fmla="*/ 2 w 224"/>
                  <a:gd name="T7" fmla="*/ 209 h 209"/>
                  <a:gd name="T8" fmla="*/ 7 w 224"/>
                  <a:gd name="T9" fmla="*/ 209 h 209"/>
                  <a:gd name="T10" fmla="*/ 7 w 224"/>
                  <a:gd name="T11" fmla="*/ 207 h 209"/>
                  <a:gd name="T12" fmla="*/ 224 w 224"/>
                  <a:gd name="T13" fmla="*/ 8 h 209"/>
                  <a:gd name="T14" fmla="*/ 224 w 224"/>
                  <a:gd name="T15" fmla="*/ 0 h 209"/>
                  <a:gd name="T16" fmla="*/ 222 w 224"/>
                  <a:gd name="T17" fmla="*/ 0 h 20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24"/>
                  <a:gd name="T28" fmla="*/ 0 h 209"/>
                  <a:gd name="T29" fmla="*/ 224 w 224"/>
                  <a:gd name="T30" fmla="*/ 209 h 209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24" h="209">
                    <a:moveTo>
                      <a:pt x="222" y="0"/>
                    </a:moveTo>
                    <a:lnTo>
                      <a:pt x="222" y="2"/>
                    </a:lnTo>
                    <a:lnTo>
                      <a:pt x="0" y="205"/>
                    </a:lnTo>
                    <a:lnTo>
                      <a:pt x="2" y="209"/>
                    </a:lnTo>
                    <a:lnTo>
                      <a:pt x="7" y="209"/>
                    </a:lnTo>
                    <a:lnTo>
                      <a:pt x="7" y="207"/>
                    </a:lnTo>
                    <a:lnTo>
                      <a:pt x="224" y="8"/>
                    </a:lnTo>
                    <a:lnTo>
                      <a:pt x="224" y="0"/>
                    </a:lnTo>
                    <a:lnTo>
                      <a:pt x="222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674" name="Freeform 1674"/>
              <p:cNvSpPr>
                <a:spLocks/>
              </p:cNvSpPr>
              <p:nvPr/>
            </p:nvSpPr>
            <p:spPr bwMode="auto">
              <a:xfrm>
                <a:off x="2260" y="2797"/>
                <a:ext cx="180" cy="165"/>
              </a:xfrm>
              <a:custGeom>
                <a:avLst/>
                <a:gdLst>
                  <a:gd name="T0" fmla="*/ 178 w 180"/>
                  <a:gd name="T1" fmla="*/ 0 h 165"/>
                  <a:gd name="T2" fmla="*/ 178 w 180"/>
                  <a:gd name="T3" fmla="*/ 1 h 165"/>
                  <a:gd name="T4" fmla="*/ 0 w 180"/>
                  <a:gd name="T5" fmla="*/ 165 h 165"/>
                  <a:gd name="T6" fmla="*/ 7 w 180"/>
                  <a:gd name="T7" fmla="*/ 162 h 165"/>
                  <a:gd name="T8" fmla="*/ 7 w 180"/>
                  <a:gd name="T9" fmla="*/ 161 h 165"/>
                  <a:gd name="T10" fmla="*/ 14 w 180"/>
                  <a:gd name="T11" fmla="*/ 159 h 165"/>
                  <a:gd name="T12" fmla="*/ 14 w 180"/>
                  <a:gd name="T13" fmla="*/ 157 h 165"/>
                  <a:gd name="T14" fmla="*/ 24 w 180"/>
                  <a:gd name="T15" fmla="*/ 151 h 165"/>
                  <a:gd name="T16" fmla="*/ 24 w 180"/>
                  <a:gd name="T17" fmla="*/ 149 h 165"/>
                  <a:gd name="T18" fmla="*/ 180 w 180"/>
                  <a:gd name="T19" fmla="*/ 7 h 165"/>
                  <a:gd name="T20" fmla="*/ 180 w 180"/>
                  <a:gd name="T21" fmla="*/ 0 h 165"/>
                  <a:gd name="T22" fmla="*/ 178 w 180"/>
                  <a:gd name="T23" fmla="*/ 0 h 165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180"/>
                  <a:gd name="T37" fmla="*/ 0 h 165"/>
                  <a:gd name="T38" fmla="*/ 180 w 180"/>
                  <a:gd name="T39" fmla="*/ 165 h 165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180" h="165">
                    <a:moveTo>
                      <a:pt x="178" y="0"/>
                    </a:moveTo>
                    <a:lnTo>
                      <a:pt x="178" y="1"/>
                    </a:lnTo>
                    <a:lnTo>
                      <a:pt x="0" y="165"/>
                    </a:lnTo>
                    <a:lnTo>
                      <a:pt x="7" y="162"/>
                    </a:lnTo>
                    <a:lnTo>
                      <a:pt x="7" y="161"/>
                    </a:lnTo>
                    <a:lnTo>
                      <a:pt x="14" y="159"/>
                    </a:lnTo>
                    <a:lnTo>
                      <a:pt x="14" y="157"/>
                    </a:lnTo>
                    <a:lnTo>
                      <a:pt x="24" y="151"/>
                    </a:lnTo>
                    <a:lnTo>
                      <a:pt x="24" y="149"/>
                    </a:lnTo>
                    <a:lnTo>
                      <a:pt x="180" y="7"/>
                    </a:lnTo>
                    <a:lnTo>
                      <a:pt x="180" y="0"/>
                    </a:lnTo>
                    <a:lnTo>
                      <a:pt x="178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675" name="Freeform 1675"/>
              <p:cNvSpPr>
                <a:spLocks/>
              </p:cNvSpPr>
              <p:nvPr/>
            </p:nvSpPr>
            <p:spPr bwMode="auto">
              <a:xfrm>
                <a:off x="2384" y="2844"/>
                <a:ext cx="56" cy="52"/>
              </a:xfrm>
              <a:custGeom>
                <a:avLst/>
                <a:gdLst>
                  <a:gd name="T0" fmla="*/ 54 w 56"/>
                  <a:gd name="T1" fmla="*/ 0 h 52"/>
                  <a:gd name="T2" fmla="*/ 54 w 56"/>
                  <a:gd name="T3" fmla="*/ 2 h 52"/>
                  <a:gd name="T4" fmla="*/ 0 w 56"/>
                  <a:gd name="T5" fmla="*/ 52 h 52"/>
                  <a:gd name="T6" fmla="*/ 6 w 56"/>
                  <a:gd name="T7" fmla="*/ 49 h 52"/>
                  <a:gd name="T8" fmla="*/ 6 w 56"/>
                  <a:gd name="T9" fmla="*/ 47 h 52"/>
                  <a:gd name="T10" fmla="*/ 13 w 56"/>
                  <a:gd name="T11" fmla="*/ 46 h 52"/>
                  <a:gd name="T12" fmla="*/ 13 w 56"/>
                  <a:gd name="T13" fmla="*/ 44 h 52"/>
                  <a:gd name="T14" fmla="*/ 23 w 56"/>
                  <a:gd name="T15" fmla="*/ 38 h 52"/>
                  <a:gd name="T16" fmla="*/ 23 w 56"/>
                  <a:gd name="T17" fmla="*/ 36 h 52"/>
                  <a:gd name="T18" fmla="*/ 56 w 56"/>
                  <a:gd name="T19" fmla="*/ 8 h 52"/>
                  <a:gd name="T20" fmla="*/ 56 w 56"/>
                  <a:gd name="T21" fmla="*/ 0 h 52"/>
                  <a:gd name="T22" fmla="*/ 54 w 56"/>
                  <a:gd name="T23" fmla="*/ 0 h 52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56"/>
                  <a:gd name="T37" fmla="*/ 0 h 52"/>
                  <a:gd name="T38" fmla="*/ 56 w 56"/>
                  <a:gd name="T39" fmla="*/ 52 h 52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56" h="52">
                    <a:moveTo>
                      <a:pt x="54" y="0"/>
                    </a:moveTo>
                    <a:lnTo>
                      <a:pt x="54" y="2"/>
                    </a:lnTo>
                    <a:lnTo>
                      <a:pt x="0" y="52"/>
                    </a:lnTo>
                    <a:lnTo>
                      <a:pt x="6" y="49"/>
                    </a:lnTo>
                    <a:lnTo>
                      <a:pt x="6" y="47"/>
                    </a:lnTo>
                    <a:lnTo>
                      <a:pt x="13" y="46"/>
                    </a:lnTo>
                    <a:lnTo>
                      <a:pt x="13" y="44"/>
                    </a:lnTo>
                    <a:lnTo>
                      <a:pt x="23" y="38"/>
                    </a:lnTo>
                    <a:lnTo>
                      <a:pt x="23" y="36"/>
                    </a:lnTo>
                    <a:lnTo>
                      <a:pt x="56" y="8"/>
                    </a:lnTo>
                    <a:lnTo>
                      <a:pt x="56" y="0"/>
                    </a:lnTo>
                    <a:lnTo>
                      <a:pt x="54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676" name="Freeform 1676"/>
              <p:cNvSpPr>
                <a:spLocks/>
              </p:cNvSpPr>
              <p:nvPr/>
            </p:nvSpPr>
            <p:spPr bwMode="auto">
              <a:xfrm>
                <a:off x="2337" y="2603"/>
                <a:ext cx="103" cy="94"/>
              </a:xfrm>
              <a:custGeom>
                <a:avLst/>
                <a:gdLst>
                  <a:gd name="T0" fmla="*/ 0 w 103"/>
                  <a:gd name="T1" fmla="*/ 0 h 94"/>
                  <a:gd name="T2" fmla="*/ 103 w 103"/>
                  <a:gd name="T3" fmla="*/ 94 h 94"/>
                  <a:gd name="T4" fmla="*/ 103 w 103"/>
                  <a:gd name="T5" fmla="*/ 86 h 94"/>
                  <a:gd name="T6" fmla="*/ 101 w 103"/>
                  <a:gd name="T7" fmla="*/ 86 h 94"/>
                  <a:gd name="T8" fmla="*/ 17 w 103"/>
                  <a:gd name="T9" fmla="*/ 7 h 94"/>
                  <a:gd name="T10" fmla="*/ 14 w 103"/>
                  <a:gd name="T11" fmla="*/ 7 h 94"/>
                  <a:gd name="T12" fmla="*/ 14 w 103"/>
                  <a:gd name="T13" fmla="*/ 6 h 94"/>
                  <a:gd name="T14" fmla="*/ 11 w 103"/>
                  <a:gd name="T15" fmla="*/ 6 h 94"/>
                  <a:gd name="T16" fmla="*/ 9 w 103"/>
                  <a:gd name="T17" fmla="*/ 3 h 94"/>
                  <a:gd name="T18" fmla="*/ 5 w 103"/>
                  <a:gd name="T19" fmla="*/ 3 h 94"/>
                  <a:gd name="T20" fmla="*/ 5 w 103"/>
                  <a:gd name="T21" fmla="*/ 1 h 94"/>
                  <a:gd name="T22" fmla="*/ 2 w 103"/>
                  <a:gd name="T23" fmla="*/ 1 h 94"/>
                  <a:gd name="T24" fmla="*/ 2 w 103"/>
                  <a:gd name="T25" fmla="*/ 0 h 94"/>
                  <a:gd name="T26" fmla="*/ 0 w 103"/>
                  <a:gd name="T27" fmla="*/ 0 h 94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103"/>
                  <a:gd name="T43" fmla="*/ 0 h 94"/>
                  <a:gd name="T44" fmla="*/ 103 w 103"/>
                  <a:gd name="T45" fmla="*/ 94 h 94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103" h="94">
                    <a:moveTo>
                      <a:pt x="0" y="0"/>
                    </a:moveTo>
                    <a:lnTo>
                      <a:pt x="103" y="94"/>
                    </a:lnTo>
                    <a:lnTo>
                      <a:pt x="103" y="86"/>
                    </a:lnTo>
                    <a:lnTo>
                      <a:pt x="101" y="86"/>
                    </a:lnTo>
                    <a:lnTo>
                      <a:pt x="17" y="7"/>
                    </a:lnTo>
                    <a:lnTo>
                      <a:pt x="14" y="7"/>
                    </a:lnTo>
                    <a:lnTo>
                      <a:pt x="14" y="6"/>
                    </a:lnTo>
                    <a:lnTo>
                      <a:pt x="11" y="6"/>
                    </a:lnTo>
                    <a:lnTo>
                      <a:pt x="9" y="3"/>
                    </a:lnTo>
                    <a:lnTo>
                      <a:pt x="5" y="3"/>
                    </a:lnTo>
                    <a:lnTo>
                      <a:pt x="5" y="1"/>
                    </a:lnTo>
                    <a:lnTo>
                      <a:pt x="2" y="1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677" name="Freeform 1677"/>
              <p:cNvSpPr>
                <a:spLocks/>
              </p:cNvSpPr>
              <p:nvPr/>
            </p:nvSpPr>
            <p:spPr bwMode="auto">
              <a:xfrm>
                <a:off x="2237" y="2554"/>
                <a:ext cx="203" cy="191"/>
              </a:xfrm>
              <a:custGeom>
                <a:avLst/>
                <a:gdLst>
                  <a:gd name="T0" fmla="*/ 3 w 203"/>
                  <a:gd name="T1" fmla="*/ 0 h 191"/>
                  <a:gd name="T2" fmla="*/ 3 w 203"/>
                  <a:gd name="T3" fmla="*/ 1 h 191"/>
                  <a:gd name="T4" fmla="*/ 0 w 203"/>
                  <a:gd name="T5" fmla="*/ 1 h 191"/>
                  <a:gd name="T6" fmla="*/ 0 w 203"/>
                  <a:gd name="T7" fmla="*/ 4 h 191"/>
                  <a:gd name="T8" fmla="*/ 1 w 203"/>
                  <a:gd name="T9" fmla="*/ 4 h 191"/>
                  <a:gd name="T10" fmla="*/ 203 w 203"/>
                  <a:gd name="T11" fmla="*/ 191 h 191"/>
                  <a:gd name="T12" fmla="*/ 203 w 203"/>
                  <a:gd name="T13" fmla="*/ 183 h 191"/>
                  <a:gd name="T14" fmla="*/ 201 w 203"/>
                  <a:gd name="T15" fmla="*/ 183 h 191"/>
                  <a:gd name="T16" fmla="*/ 5 w 203"/>
                  <a:gd name="T17" fmla="*/ 0 h 191"/>
                  <a:gd name="T18" fmla="*/ 3 w 203"/>
                  <a:gd name="T19" fmla="*/ 0 h 191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03"/>
                  <a:gd name="T31" fmla="*/ 0 h 191"/>
                  <a:gd name="T32" fmla="*/ 203 w 203"/>
                  <a:gd name="T33" fmla="*/ 191 h 191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03" h="191">
                    <a:moveTo>
                      <a:pt x="3" y="0"/>
                    </a:moveTo>
                    <a:lnTo>
                      <a:pt x="3" y="1"/>
                    </a:lnTo>
                    <a:lnTo>
                      <a:pt x="0" y="1"/>
                    </a:lnTo>
                    <a:lnTo>
                      <a:pt x="0" y="4"/>
                    </a:lnTo>
                    <a:lnTo>
                      <a:pt x="1" y="4"/>
                    </a:lnTo>
                    <a:lnTo>
                      <a:pt x="203" y="191"/>
                    </a:lnTo>
                    <a:lnTo>
                      <a:pt x="203" y="183"/>
                    </a:lnTo>
                    <a:lnTo>
                      <a:pt x="201" y="183"/>
                    </a:lnTo>
                    <a:lnTo>
                      <a:pt x="5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678" name="Freeform 1678"/>
              <p:cNvSpPr>
                <a:spLocks/>
              </p:cNvSpPr>
              <p:nvPr/>
            </p:nvSpPr>
            <p:spPr bwMode="auto">
              <a:xfrm>
                <a:off x="2204" y="2571"/>
                <a:ext cx="236" cy="219"/>
              </a:xfrm>
              <a:custGeom>
                <a:avLst/>
                <a:gdLst>
                  <a:gd name="T0" fmla="*/ 4 w 236"/>
                  <a:gd name="T1" fmla="*/ 0 h 219"/>
                  <a:gd name="T2" fmla="*/ 4 w 236"/>
                  <a:gd name="T3" fmla="*/ 2 h 219"/>
                  <a:gd name="T4" fmla="*/ 0 w 236"/>
                  <a:gd name="T5" fmla="*/ 2 h 219"/>
                  <a:gd name="T6" fmla="*/ 236 w 236"/>
                  <a:gd name="T7" fmla="*/ 219 h 219"/>
                  <a:gd name="T8" fmla="*/ 236 w 236"/>
                  <a:gd name="T9" fmla="*/ 211 h 219"/>
                  <a:gd name="T10" fmla="*/ 234 w 236"/>
                  <a:gd name="T11" fmla="*/ 211 h 219"/>
                  <a:gd name="T12" fmla="*/ 7 w 236"/>
                  <a:gd name="T13" fmla="*/ 0 h 219"/>
                  <a:gd name="T14" fmla="*/ 4 w 236"/>
                  <a:gd name="T15" fmla="*/ 0 h 219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36"/>
                  <a:gd name="T25" fmla="*/ 0 h 219"/>
                  <a:gd name="T26" fmla="*/ 236 w 236"/>
                  <a:gd name="T27" fmla="*/ 219 h 219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36" h="219">
                    <a:moveTo>
                      <a:pt x="4" y="0"/>
                    </a:moveTo>
                    <a:lnTo>
                      <a:pt x="4" y="2"/>
                    </a:lnTo>
                    <a:lnTo>
                      <a:pt x="0" y="2"/>
                    </a:lnTo>
                    <a:lnTo>
                      <a:pt x="236" y="219"/>
                    </a:lnTo>
                    <a:lnTo>
                      <a:pt x="236" y="211"/>
                    </a:lnTo>
                    <a:lnTo>
                      <a:pt x="234" y="211"/>
                    </a:lnTo>
                    <a:lnTo>
                      <a:pt x="7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679" name="Freeform 1679"/>
              <p:cNvSpPr>
                <a:spLocks/>
              </p:cNvSpPr>
              <p:nvPr/>
            </p:nvSpPr>
            <p:spPr bwMode="auto">
              <a:xfrm>
                <a:off x="2172" y="2588"/>
                <a:ext cx="268" cy="250"/>
              </a:xfrm>
              <a:custGeom>
                <a:avLst/>
                <a:gdLst>
                  <a:gd name="T0" fmla="*/ 3 w 268"/>
                  <a:gd name="T1" fmla="*/ 0 h 250"/>
                  <a:gd name="T2" fmla="*/ 3 w 268"/>
                  <a:gd name="T3" fmla="*/ 2 h 250"/>
                  <a:gd name="T4" fmla="*/ 0 w 268"/>
                  <a:gd name="T5" fmla="*/ 2 h 250"/>
                  <a:gd name="T6" fmla="*/ 268 w 268"/>
                  <a:gd name="T7" fmla="*/ 250 h 250"/>
                  <a:gd name="T8" fmla="*/ 268 w 268"/>
                  <a:gd name="T9" fmla="*/ 242 h 250"/>
                  <a:gd name="T10" fmla="*/ 266 w 268"/>
                  <a:gd name="T11" fmla="*/ 242 h 250"/>
                  <a:gd name="T12" fmla="*/ 6 w 268"/>
                  <a:gd name="T13" fmla="*/ 0 h 250"/>
                  <a:gd name="T14" fmla="*/ 3 w 268"/>
                  <a:gd name="T15" fmla="*/ 0 h 25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68"/>
                  <a:gd name="T25" fmla="*/ 0 h 250"/>
                  <a:gd name="T26" fmla="*/ 268 w 268"/>
                  <a:gd name="T27" fmla="*/ 250 h 25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68" h="250">
                    <a:moveTo>
                      <a:pt x="3" y="0"/>
                    </a:moveTo>
                    <a:lnTo>
                      <a:pt x="3" y="2"/>
                    </a:lnTo>
                    <a:lnTo>
                      <a:pt x="0" y="2"/>
                    </a:lnTo>
                    <a:lnTo>
                      <a:pt x="268" y="250"/>
                    </a:lnTo>
                    <a:lnTo>
                      <a:pt x="268" y="242"/>
                    </a:lnTo>
                    <a:lnTo>
                      <a:pt x="266" y="242"/>
                    </a:lnTo>
                    <a:lnTo>
                      <a:pt x="6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680" name="Freeform 1680"/>
              <p:cNvSpPr>
                <a:spLocks/>
              </p:cNvSpPr>
              <p:nvPr/>
            </p:nvSpPr>
            <p:spPr bwMode="auto">
              <a:xfrm>
                <a:off x="2141" y="2606"/>
                <a:ext cx="290" cy="266"/>
              </a:xfrm>
              <a:custGeom>
                <a:avLst/>
                <a:gdLst>
                  <a:gd name="T0" fmla="*/ 2 w 290"/>
                  <a:gd name="T1" fmla="*/ 0 h 266"/>
                  <a:gd name="T2" fmla="*/ 2 w 290"/>
                  <a:gd name="T3" fmla="*/ 1 h 266"/>
                  <a:gd name="T4" fmla="*/ 0 w 290"/>
                  <a:gd name="T5" fmla="*/ 1 h 266"/>
                  <a:gd name="T6" fmla="*/ 285 w 290"/>
                  <a:gd name="T7" fmla="*/ 266 h 266"/>
                  <a:gd name="T8" fmla="*/ 289 w 290"/>
                  <a:gd name="T9" fmla="*/ 266 h 266"/>
                  <a:gd name="T10" fmla="*/ 290 w 290"/>
                  <a:gd name="T11" fmla="*/ 262 h 266"/>
                  <a:gd name="T12" fmla="*/ 289 w 290"/>
                  <a:gd name="T13" fmla="*/ 262 h 266"/>
                  <a:gd name="T14" fmla="*/ 7 w 290"/>
                  <a:gd name="T15" fmla="*/ 0 h 266"/>
                  <a:gd name="T16" fmla="*/ 2 w 290"/>
                  <a:gd name="T17" fmla="*/ 0 h 26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0"/>
                  <a:gd name="T28" fmla="*/ 0 h 266"/>
                  <a:gd name="T29" fmla="*/ 290 w 290"/>
                  <a:gd name="T30" fmla="*/ 266 h 26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0" h="266">
                    <a:moveTo>
                      <a:pt x="2" y="0"/>
                    </a:moveTo>
                    <a:lnTo>
                      <a:pt x="2" y="1"/>
                    </a:lnTo>
                    <a:lnTo>
                      <a:pt x="0" y="1"/>
                    </a:lnTo>
                    <a:lnTo>
                      <a:pt x="285" y="266"/>
                    </a:lnTo>
                    <a:lnTo>
                      <a:pt x="289" y="266"/>
                    </a:lnTo>
                    <a:lnTo>
                      <a:pt x="290" y="262"/>
                    </a:lnTo>
                    <a:lnTo>
                      <a:pt x="289" y="262"/>
                    </a:lnTo>
                    <a:lnTo>
                      <a:pt x="7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681" name="Freeform 1681"/>
              <p:cNvSpPr>
                <a:spLocks/>
              </p:cNvSpPr>
              <p:nvPr/>
            </p:nvSpPr>
            <p:spPr bwMode="auto">
              <a:xfrm>
                <a:off x="2108" y="2623"/>
                <a:ext cx="291" cy="267"/>
              </a:xfrm>
              <a:custGeom>
                <a:avLst/>
                <a:gdLst>
                  <a:gd name="T0" fmla="*/ 2 w 291"/>
                  <a:gd name="T1" fmla="*/ 0 h 267"/>
                  <a:gd name="T2" fmla="*/ 2 w 291"/>
                  <a:gd name="T3" fmla="*/ 2 h 267"/>
                  <a:gd name="T4" fmla="*/ 0 w 291"/>
                  <a:gd name="T5" fmla="*/ 2 h 267"/>
                  <a:gd name="T6" fmla="*/ 286 w 291"/>
                  <a:gd name="T7" fmla="*/ 267 h 267"/>
                  <a:gd name="T8" fmla="*/ 289 w 291"/>
                  <a:gd name="T9" fmla="*/ 267 h 267"/>
                  <a:gd name="T10" fmla="*/ 291 w 291"/>
                  <a:gd name="T11" fmla="*/ 262 h 267"/>
                  <a:gd name="T12" fmla="*/ 289 w 291"/>
                  <a:gd name="T13" fmla="*/ 262 h 267"/>
                  <a:gd name="T14" fmla="*/ 7 w 291"/>
                  <a:gd name="T15" fmla="*/ 0 h 267"/>
                  <a:gd name="T16" fmla="*/ 2 w 291"/>
                  <a:gd name="T17" fmla="*/ 0 h 267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1"/>
                  <a:gd name="T28" fmla="*/ 0 h 267"/>
                  <a:gd name="T29" fmla="*/ 291 w 291"/>
                  <a:gd name="T30" fmla="*/ 267 h 267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1" h="267">
                    <a:moveTo>
                      <a:pt x="2" y="0"/>
                    </a:moveTo>
                    <a:lnTo>
                      <a:pt x="2" y="2"/>
                    </a:lnTo>
                    <a:lnTo>
                      <a:pt x="0" y="2"/>
                    </a:lnTo>
                    <a:lnTo>
                      <a:pt x="286" y="267"/>
                    </a:lnTo>
                    <a:lnTo>
                      <a:pt x="289" y="267"/>
                    </a:lnTo>
                    <a:lnTo>
                      <a:pt x="291" y="262"/>
                    </a:lnTo>
                    <a:lnTo>
                      <a:pt x="289" y="262"/>
                    </a:lnTo>
                    <a:lnTo>
                      <a:pt x="7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682" name="Freeform 1682"/>
              <p:cNvSpPr>
                <a:spLocks/>
              </p:cNvSpPr>
              <p:nvPr/>
            </p:nvSpPr>
            <p:spPr bwMode="auto">
              <a:xfrm>
                <a:off x="2076" y="2640"/>
                <a:ext cx="292" cy="267"/>
              </a:xfrm>
              <a:custGeom>
                <a:avLst/>
                <a:gdLst>
                  <a:gd name="T0" fmla="*/ 2 w 292"/>
                  <a:gd name="T1" fmla="*/ 0 h 267"/>
                  <a:gd name="T2" fmla="*/ 2 w 292"/>
                  <a:gd name="T3" fmla="*/ 2 h 267"/>
                  <a:gd name="T4" fmla="*/ 0 w 292"/>
                  <a:gd name="T5" fmla="*/ 2 h 267"/>
                  <a:gd name="T6" fmla="*/ 285 w 292"/>
                  <a:gd name="T7" fmla="*/ 267 h 267"/>
                  <a:gd name="T8" fmla="*/ 292 w 292"/>
                  <a:gd name="T9" fmla="*/ 265 h 267"/>
                  <a:gd name="T10" fmla="*/ 7 w 292"/>
                  <a:gd name="T11" fmla="*/ 0 h 267"/>
                  <a:gd name="T12" fmla="*/ 2 w 292"/>
                  <a:gd name="T13" fmla="*/ 0 h 26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92"/>
                  <a:gd name="T22" fmla="*/ 0 h 267"/>
                  <a:gd name="T23" fmla="*/ 292 w 292"/>
                  <a:gd name="T24" fmla="*/ 267 h 26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92" h="267">
                    <a:moveTo>
                      <a:pt x="2" y="0"/>
                    </a:moveTo>
                    <a:lnTo>
                      <a:pt x="2" y="2"/>
                    </a:lnTo>
                    <a:lnTo>
                      <a:pt x="0" y="2"/>
                    </a:lnTo>
                    <a:lnTo>
                      <a:pt x="285" y="267"/>
                    </a:lnTo>
                    <a:lnTo>
                      <a:pt x="292" y="265"/>
                    </a:lnTo>
                    <a:lnTo>
                      <a:pt x="7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683" name="Freeform 1683"/>
              <p:cNvSpPr>
                <a:spLocks/>
              </p:cNvSpPr>
              <p:nvPr/>
            </p:nvSpPr>
            <p:spPr bwMode="auto">
              <a:xfrm>
                <a:off x="2047" y="2656"/>
                <a:ext cx="289" cy="268"/>
              </a:xfrm>
              <a:custGeom>
                <a:avLst/>
                <a:gdLst>
                  <a:gd name="T0" fmla="*/ 0 w 289"/>
                  <a:gd name="T1" fmla="*/ 0 h 268"/>
                  <a:gd name="T2" fmla="*/ 0 w 289"/>
                  <a:gd name="T3" fmla="*/ 8 h 268"/>
                  <a:gd name="T4" fmla="*/ 2 w 289"/>
                  <a:gd name="T5" fmla="*/ 8 h 268"/>
                  <a:gd name="T6" fmla="*/ 282 w 289"/>
                  <a:gd name="T7" fmla="*/ 268 h 268"/>
                  <a:gd name="T8" fmla="*/ 289 w 289"/>
                  <a:gd name="T9" fmla="*/ 267 h 268"/>
                  <a:gd name="T10" fmla="*/ 2 w 289"/>
                  <a:gd name="T11" fmla="*/ 0 h 268"/>
                  <a:gd name="T12" fmla="*/ 0 w 289"/>
                  <a:gd name="T13" fmla="*/ 0 h 2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89"/>
                  <a:gd name="T22" fmla="*/ 0 h 268"/>
                  <a:gd name="T23" fmla="*/ 289 w 289"/>
                  <a:gd name="T24" fmla="*/ 268 h 2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89" h="268">
                    <a:moveTo>
                      <a:pt x="0" y="0"/>
                    </a:moveTo>
                    <a:lnTo>
                      <a:pt x="0" y="8"/>
                    </a:lnTo>
                    <a:lnTo>
                      <a:pt x="2" y="8"/>
                    </a:lnTo>
                    <a:lnTo>
                      <a:pt x="282" y="268"/>
                    </a:lnTo>
                    <a:lnTo>
                      <a:pt x="289" y="267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684" name="Freeform 1684"/>
              <p:cNvSpPr>
                <a:spLocks/>
              </p:cNvSpPr>
              <p:nvPr/>
            </p:nvSpPr>
            <p:spPr bwMode="auto">
              <a:xfrm>
                <a:off x="2047" y="2704"/>
                <a:ext cx="256" cy="238"/>
              </a:xfrm>
              <a:custGeom>
                <a:avLst/>
                <a:gdLst>
                  <a:gd name="T0" fmla="*/ 0 w 256"/>
                  <a:gd name="T1" fmla="*/ 0 h 238"/>
                  <a:gd name="T2" fmla="*/ 0 w 256"/>
                  <a:gd name="T3" fmla="*/ 7 h 238"/>
                  <a:gd name="T4" fmla="*/ 2 w 256"/>
                  <a:gd name="T5" fmla="*/ 7 h 238"/>
                  <a:gd name="T6" fmla="*/ 249 w 256"/>
                  <a:gd name="T7" fmla="*/ 238 h 238"/>
                  <a:gd name="T8" fmla="*/ 256 w 256"/>
                  <a:gd name="T9" fmla="*/ 236 h 238"/>
                  <a:gd name="T10" fmla="*/ 2 w 256"/>
                  <a:gd name="T11" fmla="*/ 0 h 238"/>
                  <a:gd name="T12" fmla="*/ 0 w 256"/>
                  <a:gd name="T13" fmla="*/ 0 h 23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56"/>
                  <a:gd name="T22" fmla="*/ 0 h 238"/>
                  <a:gd name="T23" fmla="*/ 256 w 256"/>
                  <a:gd name="T24" fmla="*/ 238 h 23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56" h="238">
                    <a:moveTo>
                      <a:pt x="0" y="0"/>
                    </a:moveTo>
                    <a:lnTo>
                      <a:pt x="0" y="7"/>
                    </a:lnTo>
                    <a:lnTo>
                      <a:pt x="2" y="7"/>
                    </a:lnTo>
                    <a:lnTo>
                      <a:pt x="249" y="238"/>
                    </a:lnTo>
                    <a:lnTo>
                      <a:pt x="256" y="236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685" name="Freeform 1685"/>
              <p:cNvSpPr>
                <a:spLocks/>
              </p:cNvSpPr>
              <p:nvPr/>
            </p:nvSpPr>
            <p:spPr bwMode="auto">
              <a:xfrm>
                <a:off x="2047" y="2749"/>
                <a:ext cx="224" cy="210"/>
              </a:xfrm>
              <a:custGeom>
                <a:avLst/>
                <a:gdLst>
                  <a:gd name="T0" fmla="*/ 0 w 224"/>
                  <a:gd name="T1" fmla="*/ 0 h 210"/>
                  <a:gd name="T2" fmla="*/ 0 w 224"/>
                  <a:gd name="T3" fmla="*/ 8 h 210"/>
                  <a:gd name="T4" fmla="*/ 2 w 224"/>
                  <a:gd name="T5" fmla="*/ 8 h 210"/>
                  <a:gd name="T6" fmla="*/ 219 w 224"/>
                  <a:gd name="T7" fmla="*/ 210 h 210"/>
                  <a:gd name="T8" fmla="*/ 224 w 224"/>
                  <a:gd name="T9" fmla="*/ 209 h 210"/>
                  <a:gd name="T10" fmla="*/ 224 w 224"/>
                  <a:gd name="T11" fmla="*/ 205 h 210"/>
                  <a:gd name="T12" fmla="*/ 222 w 224"/>
                  <a:gd name="T13" fmla="*/ 205 h 210"/>
                  <a:gd name="T14" fmla="*/ 2 w 224"/>
                  <a:gd name="T15" fmla="*/ 0 h 210"/>
                  <a:gd name="T16" fmla="*/ 0 w 224"/>
                  <a:gd name="T17" fmla="*/ 0 h 21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24"/>
                  <a:gd name="T28" fmla="*/ 0 h 210"/>
                  <a:gd name="T29" fmla="*/ 224 w 224"/>
                  <a:gd name="T30" fmla="*/ 210 h 21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24" h="210">
                    <a:moveTo>
                      <a:pt x="0" y="0"/>
                    </a:moveTo>
                    <a:lnTo>
                      <a:pt x="0" y="8"/>
                    </a:lnTo>
                    <a:lnTo>
                      <a:pt x="2" y="8"/>
                    </a:lnTo>
                    <a:lnTo>
                      <a:pt x="219" y="210"/>
                    </a:lnTo>
                    <a:lnTo>
                      <a:pt x="224" y="209"/>
                    </a:lnTo>
                    <a:lnTo>
                      <a:pt x="224" y="205"/>
                    </a:lnTo>
                    <a:lnTo>
                      <a:pt x="222" y="205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686" name="Freeform 1686"/>
              <p:cNvSpPr>
                <a:spLocks/>
              </p:cNvSpPr>
              <p:nvPr/>
            </p:nvSpPr>
            <p:spPr bwMode="auto">
              <a:xfrm>
                <a:off x="2047" y="2797"/>
                <a:ext cx="178" cy="164"/>
              </a:xfrm>
              <a:custGeom>
                <a:avLst/>
                <a:gdLst>
                  <a:gd name="T0" fmla="*/ 0 w 178"/>
                  <a:gd name="T1" fmla="*/ 0 h 164"/>
                  <a:gd name="T2" fmla="*/ 0 w 178"/>
                  <a:gd name="T3" fmla="*/ 7 h 164"/>
                  <a:gd name="T4" fmla="*/ 2 w 178"/>
                  <a:gd name="T5" fmla="*/ 7 h 164"/>
                  <a:gd name="T6" fmla="*/ 159 w 178"/>
                  <a:gd name="T7" fmla="*/ 154 h 164"/>
                  <a:gd name="T8" fmla="*/ 162 w 178"/>
                  <a:gd name="T9" fmla="*/ 154 h 164"/>
                  <a:gd name="T10" fmla="*/ 164 w 178"/>
                  <a:gd name="T11" fmla="*/ 157 h 164"/>
                  <a:gd name="T12" fmla="*/ 167 w 178"/>
                  <a:gd name="T13" fmla="*/ 157 h 164"/>
                  <a:gd name="T14" fmla="*/ 167 w 178"/>
                  <a:gd name="T15" fmla="*/ 159 h 164"/>
                  <a:gd name="T16" fmla="*/ 171 w 178"/>
                  <a:gd name="T17" fmla="*/ 159 h 164"/>
                  <a:gd name="T18" fmla="*/ 171 w 178"/>
                  <a:gd name="T19" fmla="*/ 161 h 164"/>
                  <a:gd name="T20" fmla="*/ 174 w 178"/>
                  <a:gd name="T21" fmla="*/ 161 h 164"/>
                  <a:gd name="T22" fmla="*/ 178 w 178"/>
                  <a:gd name="T23" fmla="*/ 164 h 164"/>
                  <a:gd name="T24" fmla="*/ 2 w 178"/>
                  <a:gd name="T25" fmla="*/ 0 h 164"/>
                  <a:gd name="T26" fmla="*/ 0 w 178"/>
                  <a:gd name="T27" fmla="*/ 0 h 164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178"/>
                  <a:gd name="T43" fmla="*/ 0 h 164"/>
                  <a:gd name="T44" fmla="*/ 178 w 178"/>
                  <a:gd name="T45" fmla="*/ 164 h 164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178" h="164">
                    <a:moveTo>
                      <a:pt x="0" y="0"/>
                    </a:moveTo>
                    <a:lnTo>
                      <a:pt x="0" y="7"/>
                    </a:lnTo>
                    <a:lnTo>
                      <a:pt x="2" y="7"/>
                    </a:lnTo>
                    <a:lnTo>
                      <a:pt x="159" y="154"/>
                    </a:lnTo>
                    <a:lnTo>
                      <a:pt x="162" y="154"/>
                    </a:lnTo>
                    <a:lnTo>
                      <a:pt x="164" y="157"/>
                    </a:lnTo>
                    <a:lnTo>
                      <a:pt x="167" y="157"/>
                    </a:lnTo>
                    <a:lnTo>
                      <a:pt x="167" y="159"/>
                    </a:lnTo>
                    <a:lnTo>
                      <a:pt x="171" y="159"/>
                    </a:lnTo>
                    <a:lnTo>
                      <a:pt x="171" y="161"/>
                    </a:lnTo>
                    <a:lnTo>
                      <a:pt x="174" y="161"/>
                    </a:lnTo>
                    <a:lnTo>
                      <a:pt x="178" y="164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687" name="Freeform 1687"/>
              <p:cNvSpPr>
                <a:spLocks/>
              </p:cNvSpPr>
              <p:nvPr/>
            </p:nvSpPr>
            <p:spPr bwMode="auto">
              <a:xfrm>
                <a:off x="2047" y="2842"/>
                <a:ext cx="60" cy="56"/>
              </a:xfrm>
              <a:custGeom>
                <a:avLst/>
                <a:gdLst>
                  <a:gd name="T0" fmla="*/ 0 w 60"/>
                  <a:gd name="T1" fmla="*/ 0 h 56"/>
                  <a:gd name="T2" fmla="*/ 0 w 60"/>
                  <a:gd name="T3" fmla="*/ 8 h 56"/>
                  <a:gd name="T4" fmla="*/ 2 w 60"/>
                  <a:gd name="T5" fmla="*/ 8 h 56"/>
                  <a:gd name="T6" fmla="*/ 43 w 60"/>
                  <a:gd name="T7" fmla="*/ 48 h 56"/>
                  <a:gd name="T8" fmla="*/ 46 w 60"/>
                  <a:gd name="T9" fmla="*/ 48 h 56"/>
                  <a:gd name="T10" fmla="*/ 46 w 60"/>
                  <a:gd name="T11" fmla="*/ 49 h 56"/>
                  <a:gd name="T12" fmla="*/ 49 w 60"/>
                  <a:gd name="T13" fmla="*/ 49 h 56"/>
                  <a:gd name="T14" fmla="*/ 49 w 60"/>
                  <a:gd name="T15" fmla="*/ 51 h 56"/>
                  <a:gd name="T16" fmla="*/ 53 w 60"/>
                  <a:gd name="T17" fmla="*/ 51 h 56"/>
                  <a:gd name="T18" fmla="*/ 55 w 60"/>
                  <a:gd name="T19" fmla="*/ 54 h 56"/>
                  <a:gd name="T20" fmla="*/ 58 w 60"/>
                  <a:gd name="T21" fmla="*/ 54 h 56"/>
                  <a:gd name="T22" fmla="*/ 58 w 60"/>
                  <a:gd name="T23" fmla="*/ 56 h 56"/>
                  <a:gd name="T24" fmla="*/ 60 w 60"/>
                  <a:gd name="T25" fmla="*/ 56 h 56"/>
                  <a:gd name="T26" fmla="*/ 2 w 60"/>
                  <a:gd name="T27" fmla="*/ 0 h 56"/>
                  <a:gd name="T28" fmla="*/ 0 w 60"/>
                  <a:gd name="T29" fmla="*/ 0 h 5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60"/>
                  <a:gd name="T46" fmla="*/ 0 h 56"/>
                  <a:gd name="T47" fmla="*/ 60 w 60"/>
                  <a:gd name="T48" fmla="*/ 56 h 5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60" h="56">
                    <a:moveTo>
                      <a:pt x="0" y="0"/>
                    </a:moveTo>
                    <a:lnTo>
                      <a:pt x="0" y="8"/>
                    </a:lnTo>
                    <a:lnTo>
                      <a:pt x="2" y="8"/>
                    </a:lnTo>
                    <a:lnTo>
                      <a:pt x="43" y="48"/>
                    </a:lnTo>
                    <a:lnTo>
                      <a:pt x="46" y="48"/>
                    </a:lnTo>
                    <a:lnTo>
                      <a:pt x="46" y="49"/>
                    </a:lnTo>
                    <a:lnTo>
                      <a:pt x="49" y="49"/>
                    </a:lnTo>
                    <a:lnTo>
                      <a:pt x="49" y="51"/>
                    </a:lnTo>
                    <a:lnTo>
                      <a:pt x="53" y="51"/>
                    </a:lnTo>
                    <a:lnTo>
                      <a:pt x="55" y="54"/>
                    </a:lnTo>
                    <a:lnTo>
                      <a:pt x="58" y="54"/>
                    </a:lnTo>
                    <a:lnTo>
                      <a:pt x="58" y="56"/>
                    </a:lnTo>
                    <a:lnTo>
                      <a:pt x="60" y="56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688" name="Freeform 1688"/>
              <p:cNvSpPr>
                <a:spLocks/>
              </p:cNvSpPr>
              <p:nvPr/>
            </p:nvSpPr>
            <p:spPr bwMode="auto">
              <a:xfrm>
                <a:off x="2043" y="2549"/>
                <a:ext cx="399" cy="423"/>
              </a:xfrm>
              <a:custGeom>
                <a:avLst/>
                <a:gdLst>
                  <a:gd name="T0" fmla="*/ 200 w 399"/>
                  <a:gd name="T1" fmla="*/ 423 h 423"/>
                  <a:gd name="T2" fmla="*/ 399 w 399"/>
                  <a:gd name="T3" fmla="*/ 317 h 423"/>
                  <a:gd name="T4" fmla="*/ 399 w 399"/>
                  <a:gd name="T5" fmla="*/ 106 h 423"/>
                  <a:gd name="T6" fmla="*/ 200 w 399"/>
                  <a:gd name="T7" fmla="*/ 0 h 423"/>
                  <a:gd name="T8" fmla="*/ 0 w 399"/>
                  <a:gd name="T9" fmla="*/ 106 h 423"/>
                  <a:gd name="T10" fmla="*/ 0 w 399"/>
                  <a:gd name="T11" fmla="*/ 317 h 423"/>
                  <a:gd name="T12" fmla="*/ 200 w 399"/>
                  <a:gd name="T13" fmla="*/ 423 h 423"/>
                  <a:gd name="T14" fmla="*/ 202 w 399"/>
                  <a:gd name="T15" fmla="*/ 416 h 423"/>
                  <a:gd name="T16" fmla="*/ 6 w 399"/>
                  <a:gd name="T17" fmla="*/ 312 h 423"/>
                  <a:gd name="T18" fmla="*/ 7 w 399"/>
                  <a:gd name="T19" fmla="*/ 315 h 423"/>
                  <a:gd name="T20" fmla="*/ 7 w 399"/>
                  <a:gd name="T21" fmla="*/ 107 h 423"/>
                  <a:gd name="T22" fmla="*/ 6 w 399"/>
                  <a:gd name="T23" fmla="*/ 110 h 423"/>
                  <a:gd name="T24" fmla="*/ 202 w 399"/>
                  <a:gd name="T25" fmla="*/ 6 h 423"/>
                  <a:gd name="T26" fmla="*/ 199 w 399"/>
                  <a:gd name="T27" fmla="*/ 6 h 423"/>
                  <a:gd name="T28" fmla="*/ 393 w 399"/>
                  <a:gd name="T29" fmla="*/ 110 h 423"/>
                  <a:gd name="T30" fmla="*/ 392 w 399"/>
                  <a:gd name="T31" fmla="*/ 107 h 423"/>
                  <a:gd name="T32" fmla="*/ 392 w 399"/>
                  <a:gd name="T33" fmla="*/ 315 h 423"/>
                  <a:gd name="T34" fmla="*/ 393 w 399"/>
                  <a:gd name="T35" fmla="*/ 312 h 423"/>
                  <a:gd name="T36" fmla="*/ 199 w 399"/>
                  <a:gd name="T37" fmla="*/ 416 h 423"/>
                  <a:gd name="T38" fmla="*/ 202 w 399"/>
                  <a:gd name="T39" fmla="*/ 416 h 423"/>
                  <a:gd name="T40" fmla="*/ 200 w 399"/>
                  <a:gd name="T41" fmla="*/ 423 h 423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399"/>
                  <a:gd name="T64" fmla="*/ 0 h 423"/>
                  <a:gd name="T65" fmla="*/ 399 w 399"/>
                  <a:gd name="T66" fmla="*/ 423 h 423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399" h="423">
                    <a:moveTo>
                      <a:pt x="200" y="423"/>
                    </a:moveTo>
                    <a:lnTo>
                      <a:pt x="399" y="317"/>
                    </a:lnTo>
                    <a:lnTo>
                      <a:pt x="399" y="106"/>
                    </a:lnTo>
                    <a:lnTo>
                      <a:pt x="200" y="0"/>
                    </a:lnTo>
                    <a:lnTo>
                      <a:pt x="0" y="106"/>
                    </a:lnTo>
                    <a:lnTo>
                      <a:pt x="0" y="317"/>
                    </a:lnTo>
                    <a:lnTo>
                      <a:pt x="200" y="423"/>
                    </a:lnTo>
                    <a:lnTo>
                      <a:pt x="202" y="416"/>
                    </a:lnTo>
                    <a:lnTo>
                      <a:pt x="6" y="312"/>
                    </a:lnTo>
                    <a:lnTo>
                      <a:pt x="7" y="315"/>
                    </a:lnTo>
                    <a:lnTo>
                      <a:pt x="7" y="107"/>
                    </a:lnTo>
                    <a:lnTo>
                      <a:pt x="6" y="110"/>
                    </a:lnTo>
                    <a:lnTo>
                      <a:pt x="202" y="6"/>
                    </a:lnTo>
                    <a:lnTo>
                      <a:pt x="199" y="6"/>
                    </a:lnTo>
                    <a:lnTo>
                      <a:pt x="393" y="110"/>
                    </a:lnTo>
                    <a:lnTo>
                      <a:pt x="392" y="107"/>
                    </a:lnTo>
                    <a:lnTo>
                      <a:pt x="392" y="315"/>
                    </a:lnTo>
                    <a:lnTo>
                      <a:pt x="393" y="312"/>
                    </a:lnTo>
                    <a:lnTo>
                      <a:pt x="199" y="416"/>
                    </a:lnTo>
                    <a:lnTo>
                      <a:pt x="202" y="416"/>
                    </a:lnTo>
                    <a:lnTo>
                      <a:pt x="200" y="423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689" name="Oval 1689"/>
              <p:cNvSpPr>
                <a:spLocks noChangeArrowheads="1"/>
              </p:cNvSpPr>
              <p:nvPr/>
            </p:nvSpPr>
            <p:spPr bwMode="auto">
              <a:xfrm>
                <a:off x="2431" y="1797"/>
                <a:ext cx="24" cy="22"/>
              </a:xfrm>
              <a:prstGeom prst="ellipse">
                <a:avLst/>
              </a:pr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690" name="Oval 1690"/>
              <p:cNvSpPr>
                <a:spLocks noChangeArrowheads="1"/>
              </p:cNvSpPr>
              <p:nvPr/>
            </p:nvSpPr>
            <p:spPr bwMode="auto">
              <a:xfrm>
                <a:off x="2826" y="1797"/>
                <a:ext cx="26" cy="22"/>
              </a:xfrm>
              <a:prstGeom prst="ellipse">
                <a:avLst/>
              </a:pr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691" name="Oval 1691"/>
              <p:cNvSpPr>
                <a:spLocks noChangeArrowheads="1"/>
              </p:cNvSpPr>
              <p:nvPr/>
            </p:nvSpPr>
            <p:spPr bwMode="auto">
              <a:xfrm>
                <a:off x="3216" y="1797"/>
                <a:ext cx="24" cy="22"/>
              </a:xfrm>
              <a:prstGeom prst="ellipse">
                <a:avLst/>
              </a:pr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692" name="Oval 1692"/>
              <p:cNvSpPr>
                <a:spLocks noChangeArrowheads="1"/>
              </p:cNvSpPr>
              <p:nvPr/>
            </p:nvSpPr>
            <p:spPr bwMode="auto">
              <a:xfrm>
                <a:off x="2242" y="2115"/>
                <a:ext cx="25" cy="24"/>
              </a:xfrm>
              <a:prstGeom prst="ellipse">
                <a:avLst/>
              </a:pr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693" name="Oval 1693"/>
              <p:cNvSpPr>
                <a:spLocks noChangeArrowheads="1"/>
              </p:cNvSpPr>
              <p:nvPr/>
            </p:nvSpPr>
            <p:spPr bwMode="auto">
              <a:xfrm>
                <a:off x="2636" y="2115"/>
                <a:ext cx="26" cy="24"/>
              </a:xfrm>
              <a:prstGeom prst="ellipse">
                <a:avLst/>
              </a:pr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694" name="Oval 1694"/>
              <p:cNvSpPr>
                <a:spLocks noChangeArrowheads="1"/>
              </p:cNvSpPr>
              <p:nvPr/>
            </p:nvSpPr>
            <p:spPr bwMode="auto">
              <a:xfrm>
                <a:off x="3026" y="2115"/>
                <a:ext cx="24" cy="24"/>
              </a:xfrm>
              <a:prstGeom prst="ellipse">
                <a:avLst/>
              </a:pr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695" name="Oval 1695"/>
              <p:cNvSpPr>
                <a:spLocks noChangeArrowheads="1"/>
              </p:cNvSpPr>
              <p:nvPr/>
            </p:nvSpPr>
            <p:spPr bwMode="auto">
              <a:xfrm>
                <a:off x="2043" y="2427"/>
                <a:ext cx="26" cy="24"/>
              </a:xfrm>
              <a:prstGeom prst="ellipse">
                <a:avLst/>
              </a:pr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696" name="Oval 1696"/>
              <p:cNvSpPr>
                <a:spLocks noChangeArrowheads="1"/>
              </p:cNvSpPr>
              <p:nvPr/>
            </p:nvSpPr>
            <p:spPr bwMode="auto">
              <a:xfrm>
                <a:off x="2438" y="2427"/>
                <a:ext cx="26" cy="24"/>
              </a:xfrm>
              <a:prstGeom prst="ellipse">
                <a:avLst/>
              </a:pr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697" name="Oval 1697"/>
              <p:cNvSpPr>
                <a:spLocks noChangeArrowheads="1"/>
              </p:cNvSpPr>
              <p:nvPr/>
            </p:nvSpPr>
            <p:spPr bwMode="auto">
              <a:xfrm>
                <a:off x="2828" y="2427"/>
                <a:ext cx="25" cy="24"/>
              </a:xfrm>
              <a:prstGeom prst="ellipse">
                <a:avLst/>
              </a:pr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698" name="Oval 1698"/>
              <p:cNvSpPr>
                <a:spLocks noChangeArrowheads="1"/>
              </p:cNvSpPr>
              <p:nvPr/>
            </p:nvSpPr>
            <p:spPr bwMode="auto">
              <a:xfrm>
                <a:off x="2242" y="2745"/>
                <a:ext cx="24" cy="22"/>
              </a:xfrm>
              <a:prstGeom prst="ellipse">
                <a:avLst/>
              </a:pr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699" name="Oval 1699"/>
              <p:cNvSpPr>
                <a:spLocks noChangeArrowheads="1"/>
              </p:cNvSpPr>
              <p:nvPr/>
            </p:nvSpPr>
            <p:spPr bwMode="auto">
              <a:xfrm>
                <a:off x="2636" y="2745"/>
                <a:ext cx="24" cy="22"/>
              </a:xfrm>
              <a:prstGeom prst="ellipse">
                <a:avLst/>
              </a:pr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700" name="Oval 1700"/>
              <p:cNvSpPr>
                <a:spLocks noChangeArrowheads="1"/>
              </p:cNvSpPr>
              <p:nvPr/>
            </p:nvSpPr>
            <p:spPr bwMode="auto">
              <a:xfrm>
                <a:off x="3024" y="2745"/>
                <a:ext cx="26" cy="22"/>
              </a:xfrm>
              <a:prstGeom prst="ellipse">
                <a:avLst/>
              </a:pr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701" name="Oval 1701"/>
              <p:cNvSpPr>
                <a:spLocks noChangeArrowheads="1"/>
              </p:cNvSpPr>
              <p:nvPr/>
            </p:nvSpPr>
            <p:spPr bwMode="auto">
              <a:xfrm>
                <a:off x="2438" y="3060"/>
                <a:ext cx="24" cy="24"/>
              </a:xfrm>
              <a:prstGeom prst="ellipse">
                <a:avLst/>
              </a:pr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702" name="Oval 1702"/>
              <p:cNvSpPr>
                <a:spLocks noChangeArrowheads="1"/>
              </p:cNvSpPr>
              <p:nvPr/>
            </p:nvSpPr>
            <p:spPr bwMode="auto">
              <a:xfrm>
                <a:off x="2833" y="3060"/>
                <a:ext cx="24" cy="24"/>
              </a:xfrm>
              <a:prstGeom prst="ellipse">
                <a:avLst/>
              </a:pr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703" name="Oval 1703"/>
              <p:cNvSpPr>
                <a:spLocks noChangeArrowheads="1"/>
              </p:cNvSpPr>
              <p:nvPr/>
            </p:nvSpPr>
            <p:spPr bwMode="auto">
              <a:xfrm>
                <a:off x="3221" y="3060"/>
                <a:ext cx="25" cy="24"/>
              </a:xfrm>
              <a:prstGeom prst="ellipse">
                <a:avLst/>
              </a:pr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704" name="Oval 1704"/>
              <p:cNvSpPr>
                <a:spLocks noChangeArrowheads="1"/>
              </p:cNvSpPr>
              <p:nvPr/>
            </p:nvSpPr>
            <p:spPr bwMode="auto">
              <a:xfrm>
                <a:off x="3417" y="2117"/>
                <a:ext cx="26" cy="22"/>
              </a:xfrm>
              <a:prstGeom prst="ellipse">
                <a:avLst/>
              </a:pr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705" name="Oval 1705"/>
              <p:cNvSpPr>
                <a:spLocks noChangeArrowheads="1"/>
              </p:cNvSpPr>
              <p:nvPr/>
            </p:nvSpPr>
            <p:spPr bwMode="auto">
              <a:xfrm>
                <a:off x="3219" y="2429"/>
                <a:ext cx="26" cy="24"/>
              </a:xfrm>
              <a:prstGeom prst="ellipse">
                <a:avLst/>
              </a:pr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706" name="Oval 1706"/>
              <p:cNvSpPr>
                <a:spLocks noChangeArrowheads="1"/>
              </p:cNvSpPr>
              <p:nvPr/>
            </p:nvSpPr>
            <p:spPr bwMode="auto">
              <a:xfrm>
                <a:off x="3612" y="2429"/>
                <a:ext cx="26" cy="24"/>
              </a:xfrm>
              <a:prstGeom prst="ellipse">
                <a:avLst/>
              </a:pr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707" name="Oval 1707"/>
              <p:cNvSpPr>
                <a:spLocks noChangeArrowheads="1"/>
              </p:cNvSpPr>
              <p:nvPr/>
            </p:nvSpPr>
            <p:spPr bwMode="auto">
              <a:xfrm>
                <a:off x="3417" y="2745"/>
                <a:ext cx="24" cy="23"/>
              </a:xfrm>
              <a:prstGeom prst="ellipse">
                <a:avLst/>
              </a:pr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</p:grpSp>
        <p:grpSp>
          <p:nvGrpSpPr>
            <p:cNvPr id="1708" name="Group 1708"/>
            <p:cNvGrpSpPr>
              <a:grpSpLocks/>
            </p:cNvGrpSpPr>
            <p:nvPr/>
          </p:nvGrpSpPr>
          <p:grpSpPr bwMode="auto">
            <a:xfrm>
              <a:off x="7679373" y="2639695"/>
              <a:ext cx="900112" cy="935038"/>
              <a:chOff x="1849" y="1609"/>
              <a:chExt cx="1965" cy="1677"/>
            </a:xfrm>
          </p:grpSpPr>
          <p:sp>
            <p:nvSpPr>
              <p:cNvPr id="1709" name="Freeform 1709"/>
              <p:cNvSpPr>
                <a:spLocks/>
              </p:cNvSpPr>
              <p:nvPr/>
            </p:nvSpPr>
            <p:spPr bwMode="auto">
              <a:xfrm>
                <a:off x="2245" y="2238"/>
                <a:ext cx="391" cy="418"/>
              </a:xfrm>
              <a:custGeom>
                <a:avLst/>
                <a:gdLst>
                  <a:gd name="T0" fmla="*/ 195 w 391"/>
                  <a:gd name="T1" fmla="*/ 418 h 418"/>
                  <a:gd name="T2" fmla="*/ 391 w 391"/>
                  <a:gd name="T3" fmla="*/ 314 h 418"/>
                  <a:gd name="T4" fmla="*/ 391 w 391"/>
                  <a:gd name="T5" fmla="*/ 104 h 418"/>
                  <a:gd name="T6" fmla="*/ 195 w 391"/>
                  <a:gd name="T7" fmla="*/ 0 h 418"/>
                  <a:gd name="T8" fmla="*/ 0 w 391"/>
                  <a:gd name="T9" fmla="*/ 104 h 418"/>
                  <a:gd name="T10" fmla="*/ 0 w 391"/>
                  <a:gd name="T11" fmla="*/ 314 h 418"/>
                  <a:gd name="T12" fmla="*/ 195 w 391"/>
                  <a:gd name="T13" fmla="*/ 418 h 41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91"/>
                  <a:gd name="T22" fmla="*/ 0 h 418"/>
                  <a:gd name="T23" fmla="*/ 391 w 391"/>
                  <a:gd name="T24" fmla="*/ 418 h 41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91" h="418">
                    <a:moveTo>
                      <a:pt x="195" y="418"/>
                    </a:moveTo>
                    <a:lnTo>
                      <a:pt x="391" y="314"/>
                    </a:lnTo>
                    <a:lnTo>
                      <a:pt x="391" y="104"/>
                    </a:lnTo>
                    <a:lnTo>
                      <a:pt x="195" y="0"/>
                    </a:lnTo>
                    <a:lnTo>
                      <a:pt x="0" y="104"/>
                    </a:lnTo>
                    <a:lnTo>
                      <a:pt x="0" y="314"/>
                    </a:lnTo>
                    <a:lnTo>
                      <a:pt x="195" y="418"/>
                    </a:lnTo>
                    <a:close/>
                  </a:path>
                </a:pathLst>
              </a:custGeom>
              <a:blipFill dpi="0" rotWithShape="0">
                <a:blip cstate="print"/>
                <a:srcRect/>
                <a:tile tx="0" ty="0" sx="100000" sy="100000" flip="none" algn="tl"/>
              </a:blip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710" name="Freeform 1710"/>
              <p:cNvSpPr>
                <a:spLocks/>
              </p:cNvSpPr>
              <p:nvPr/>
            </p:nvSpPr>
            <p:spPr bwMode="auto">
              <a:xfrm>
                <a:off x="2242" y="2235"/>
                <a:ext cx="398" cy="424"/>
              </a:xfrm>
              <a:custGeom>
                <a:avLst/>
                <a:gdLst>
                  <a:gd name="T0" fmla="*/ 198 w 398"/>
                  <a:gd name="T1" fmla="*/ 424 h 424"/>
                  <a:gd name="T2" fmla="*/ 398 w 398"/>
                  <a:gd name="T3" fmla="*/ 319 h 424"/>
                  <a:gd name="T4" fmla="*/ 398 w 398"/>
                  <a:gd name="T5" fmla="*/ 106 h 424"/>
                  <a:gd name="T6" fmla="*/ 198 w 398"/>
                  <a:gd name="T7" fmla="*/ 0 h 424"/>
                  <a:gd name="T8" fmla="*/ 0 w 398"/>
                  <a:gd name="T9" fmla="*/ 106 h 424"/>
                  <a:gd name="T10" fmla="*/ 0 w 398"/>
                  <a:gd name="T11" fmla="*/ 319 h 424"/>
                  <a:gd name="T12" fmla="*/ 198 w 398"/>
                  <a:gd name="T13" fmla="*/ 424 h 424"/>
                  <a:gd name="T14" fmla="*/ 200 w 398"/>
                  <a:gd name="T15" fmla="*/ 418 h 424"/>
                  <a:gd name="T16" fmla="*/ 5 w 398"/>
                  <a:gd name="T17" fmla="*/ 314 h 424"/>
                  <a:gd name="T18" fmla="*/ 7 w 398"/>
                  <a:gd name="T19" fmla="*/ 317 h 424"/>
                  <a:gd name="T20" fmla="*/ 7 w 398"/>
                  <a:gd name="T21" fmla="*/ 107 h 424"/>
                  <a:gd name="T22" fmla="*/ 5 w 398"/>
                  <a:gd name="T23" fmla="*/ 110 h 424"/>
                  <a:gd name="T24" fmla="*/ 200 w 398"/>
                  <a:gd name="T25" fmla="*/ 6 h 424"/>
                  <a:gd name="T26" fmla="*/ 196 w 398"/>
                  <a:gd name="T27" fmla="*/ 6 h 424"/>
                  <a:gd name="T28" fmla="*/ 393 w 398"/>
                  <a:gd name="T29" fmla="*/ 110 h 424"/>
                  <a:gd name="T30" fmla="*/ 391 w 398"/>
                  <a:gd name="T31" fmla="*/ 107 h 424"/>
                  <a:gd name="T32" fmla="*/ 391 w 398"/>
                  <a:gd name="T33" fmla="*/ 317 h 424"/>
                  <a:gd name="T34" fmla="*/ 393 w 398"/>
                  <a:gd name="T35" fmla="*/ 314 h 424"/>
                  <a:gd name="T36" fmla="*/ 196 w 398"/>
                  <a:gd name="T37" fmla="*/ 418 h 424"/>
                  <a:gd name="T38" fmla="*/ 200 w 398"/>
                  <a:gd name="T39" fmla="*/ 418 h 424"/>
                  <a:gd name="T40" fmla="*/ 198 w 398"/>
                  <a:gd name="T41" fmla="*/ 424 h 424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398"/>
                  <a:gd name="T64" fmla="*/ 0 h 424"/>
                  <a:gd name="T65" fmla="*/ 398 w 398"/>
                  <a:gd name="T66" fmla="*/ 424 h 424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398" h="424">
                    <a:moveTo>
                      <a:pt x="198" y="424"/>
                    </a:moveTo>
                    <a:lnTo>
                      <a:pt x="398" y="319"/>
                    </a:lnTo>
                    <a:lnTo>
                      <a:pt x="398" y="106"/>
                    </a:lnTo>
                    <a:lnTo>
                      <a:pt x="198" y="0"/>
                    </a:lnTo>
                    <a:lnTo>
                      <a:pt x="0" y="106"/>
                    </a:lnTo>
                    <a:lnTo>
                      <a:pt x="0" y="319"/>
                    </a:lnTo>
                    <a:lnTo>
                      <a:pt x="198" y="424"/>
                    </a:lnTo>
                    <a:lnTo>
                      <a:pt x="200" y="418"/>
                    </a:lnTo>
                    <a:lnTo>
                      <a:pt x="5" y="314"/>
                    </a:lnTo>
                    <a:lnTo>
                      <a:pt x="7" y="317"/>
                    </a:lnTo>
                    <a:lnTo>
                      <a:pt x="7" y="107"/>
                    </a:lnTo>
                    <a:lnTo>
                      <a:pt x="5" y="110"/>
                    </a:lnTo>
                    <a:lnTo>
                      <a:pt x="200" y="6"/>
                    </a:lnTo>
                    <a:lnTo>
                      <a:pt x="196" y="6"/>
                    </a:lnTo>
                    <a:lnTo>
                      <a:pt x="393" y="110"/>
                    </a:lnTo>
                    <a:lnTo>
                      <a:pt x="391" y="107"/>
                    </a:lnTo>
                    <a:lnTo>
                      <a:pt x="391" y="317"/>
                    </a:lnTo>
                    <a:lnTo>
                      <a:pt x="393" y="314"/>
                    </a:lnTo>
                    <a:lnTo>
                      <a:pt x="196" y="418"/>
                    </a:lnTo>
                    <a:lnTo>
                      <a:pt x="200" y="418"/>
                    </a:lnTo>
                    <a:lnTo>
                      <a:pt x="198" y="42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711" name="Freeform 1711"/>
              <p:cNvSpPr>
                <a:spLocks/>
              </p:cNvSpPr>
              <p:nvPr/>
            </p:nvSpPr>
            <p:spPr bwMode="auto">
              <a:xfrm>
                <a:off x="1852" y="2237"/>
                <a:ext cx="393" cy="419"/>
              </a:xfrm>
              <a:custGeom>
                <a:avLst/>
                <a:gdLst>
                  <a:gd name="T0" fmla="*/ 10 w 393"/>
                  <a:gd name="T1" fmla="*/ 99 h 419"/>
                  <a:gd name="T2" fmla="*/ 34 w 393"/>
                  <a:gd name="T3" fmla="*/ 88 h 419"/>
                  <a:gd name="T4" fmla="*/ 51 w 393"/>
                  <a:gd name="T5" fmla="*/ 77 h 419"/>
                  <a:gd name="T6" fmla="*/ 75 w 393"/>
                  <a:gd name="T7" fmla="*/ 66 h 419"/>
                  <a:gd name="T8" fmla="*/ 89 w 393"/>
                  <a:gd name="T9" fmla="*/ 56 h 419"/>
                  <a:gd name="T10" fmla="*/ 113 w 393"/>
                  <a:gd name="T11" fmla="*/ 45 h 419"/>
                  <a:gd name="T12" fmla="*/ 133 w 393"/>
                  <a:gd name="T13" fmla="*/ 33 h 419"/>
                  <a:gd name="T14" fmla="*/ 157 w 393"/>
                  <a:gd name="T15" fmla="*/ 22 h 419"/>
                  <a:gd name="T16" fmla="*/ 178 w 393"/>
                  <a:gd name="T17" fmla="*/ 9 h 419"/>
                  <a:gd name="T18" fmla="*/ 198 w 393"/>
                  <a:gd name="T19" fmla="*/ 0 h 419"/>
                  <a:gd name="T20" fmla="*/ 207 w 393"/>
                  <a:gd name="T21" fmla="*/ 6 h 419"/>
                  <a:gd name="T22" fmla="*/ 217 w 393"/>
                  <a:gd name="T23" fmla="*/ 9 h 419"/>
                  <a:gd name="T24" fmla="*/ 227 w 393"/>
                  <a:gd name="T25" fmla="*/ 17 h 419"/>
                  <a:gd name="T26" fmla="*/ 238 w 393"/>
                  <a:gd name="T27" fmla="*/ 20 h 419"/>
                  <a:gd name="T28" fmla="*/ 248 w 393"/>
                  <a:gd name="T29" fmla="*/ 28 h 419"/>
                  <a:gd name="T30" fmla="*/ 258 w 393"/>
                  <a:gd name="T31" fmla="*/ 31 h 419"/>
                  <a:gd name="T32" fmla="*/ 268 w 393"/>
                  <a:gd name="T33" fmla="*/ 39 h 419"/>
                  <a:gd name="T34" fmla="*/ 279 w 393"/>
                  <a:gd name="T35" fmla="*/ 42 h 419"/>
                  <a:gd name="T36" fmla="*/ 289 w 393"/>
                  <a:gd name="T37" fmla="*/ 50 h 419"/>
                  <a:gd name="T38" fmla="*/ 299 w 393"/>
                  <a:gd name="T39" fmla="*/ 53 h 419"/>
                  <a:gd name="T40" fmla="*/ 309 w 393"/>
                  <a:gd name="T41" fmla="*/ 61 h 419"/>
                  <a:gd name="T42" fmla="*/ 320 w 393"/>
                  <a:gd name="T43" fmla="*/ 64 h 419"/>
                  <a:gd name="T44" fmla="*/ 330 w 393"/>
                  <a:gd name="T45" fmla="*/ 72 h 419"/>
                  <a:gd name="T46" fmla="*/ 340 w 393"/>
                  <a:gd name="T47" fmla="*/ 75 h 419"/>
                  <a:gd name="T48" fmla="*/ 350 w 393"/>
                  <a:gd name="T49" fmla="*/ 83 h 419"/>
                  <a:gd name="T50" fmla="*/ 361 w 393"/>
                  <a:gd name="T51" fmla="*/ 86 h 419"/>
                  <a:gd name="T52" fmla="*/ 371 w 393"/>
                  <a:gd name="T53" fmla="*/ 94 h 419"/>
                  <a:gd name="T54" fmla="*/ 381 w 393"/>
                  <a:gd name="T55" fmla="*/ 97 h 419"/>
                  <a:gd name="T56" fmla="*/ 390 w 393"/>
                  <a:gd name="T57" fmla="*/ 104 h 419"/>
                  <a:gd name="T58" fmla="*/ 376 w 393"/>
                  <a:gd name="T59" fmla="*/ 323 h 419"/>
                  <a:gd name="T60" fmla="*/ 362 w 393"/>
                  <a:gd name="T61" fmla="*/ 332 h 419"/>
                  <a:gd name="T62" fmla="*/ 342 w 393"/>
                  <a:gd name="T63" fmla="*/ 342 h 419"/>
                  <a:gd name="T64" fmla="*/ 332 w 393"/>
                  <a:gd name="T65" fmla="*/ 348 h 419"/>
                  <a:gd name="T66" fmla="*/ 311 w 393"/>
                  <a:gd name="T67" fmla="*/ 358 h 419"/>
                  <a:gd name="T68" fmla="*/ 294 w 393"/>
                  <a:gd name="T69" fmla="*/ 369 h 419"/>
                  <a:gd name="T70" fmla="*/ 273 w 393"/>
                  <a:gd name="T71" fmla="*/ 378 h 419"/>
                  <a:gd name="T72" fmla="*/ 260 w 393"/>
                  <a:gd name="T73" fmla="*/ 388 h 419"/>
                  <a:gd name="T74" fmla="*/ 239 w 393"/>
                  <a:gd name="T75" fmla="*/ 397 h 419"/>
                  <a:gd name="T76" fmla="*/ 229 w 393"/>
                  <a:gd name="T77" fmla="*/ 403 h 419"/>
                  <a:gd name="T78" fmla="*/ 209 w 393"/>
                  <a:gd name="T79" fmla="*/ 413 h 419"/>
                  <a:gd name="T80" fmla="*/ 191 w 393"/>
                  <a:gd name="T81" fmla="*/ 418 h 419"/>
                  <a:gd name="T82" fmla="*/ 183 w 393"/>
                  <a:gd name="T83" fmla="*/ 411 h 419"/>
                  <a:gd name="T84" fmla="*/ 171 w 393"/>
                  <a:gd name="T85" fmla="*/ 407 h 419"/>
                  <a:gd name="T86" fmla="*/ 162 w 393"/>
                  <a:gd name="T87" fmla="*/ 400 h 419"/>
                  <a:gd name="T88" fmla="*/ 150 w 393"/>
                  <a:gd name="T89" fmla="*/ 396 h 419"/>
                  <a:gd name="T90" fmla="*/ 142 w 393"/>
                  <a:gd name="T91" fmla="*/ 389 h 419"/>
                  <a:gd name="T92" fmla="*/ 132 w 393"/>
                  <a:gd name="T93" fmla="*/ 386 h 419"/>
                  <a:gd name="T94" fmla="*/ 123 w 393"/>
                  <a:gd name="T95" fmla="*/ 380 h 419"/>
                  <a:gd name="T96" fmla="*/ 111 w 393"/>
                  <a:gd name="T97" fmla="*/ 375 h 419"/>
                  <a:gd name="T98" fmla="*/ 103 w 393"/>
                  <a:gd name="T99" fmla="*/ 369 h 419"/>
                  <a:gd name="T100" fmla="*/ 91 w 393"/>
                  <a:gd name="T101" fmla="*/ 364 h 419"/>
                  <a:gd name="T102" fmla="*/ 82 w 393"/>
                  <a:gd name="T103" fmla="*/ 358 h 419"/>
                  <a:gd name="T104" fmla="*/ 70 w 393"/>
                  <a:gd name="T105" fmla="*/ 353 h 419"/>
                  <a:gd name="T106" fmla="*/ 62 w 393"/>
                  <a:gd name="T107" fmla="*/ 347 h 419"/>
                  <a:gd name="T108" fmla="*/ 50 w 393"/>
                  <a:gd name="T109" fmla="*/ 342 h 419"/>
                  <a:gd name="T110" fmla="*/ 41 w 393"/>
                  <a:gd name="T111" fmla="*/ 336 h 419"/>
                  <a:gd name="T112" fmla="*/ 29 w 393"/>
                  <a:gd name="T113" fmla="*/ 331 h 419"/>
                  <a:gd name="T114" fmla="*/ 21 w 393"/>
                  <a:gd name="T115" fmla="*/ 325 h 419"/>
                  <a:gd name="T116" fmla="*/ 10 w 393"/>
                  <a:gd name="T117" fmla="*/ 321 h 419"/>
                  <a:gd name="T118" fmla="*/ 2 w 393"/>
                  <a:gd name="T119" fmla="*/ 315 h 419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w 393"/>
                  <a:gd name="T181" fmla="*/ 0 h 419"/>
                  <a:gd name="T182" fmla="*/ 393 w 393"/>
                  <a:gd name="T183" fmla="*/ 419 h 419"/>
                </a:gdLst>
                <a:ahLst/>
                <a:cxnLst>
                  <a:cxn ang="T120">
                    <a:pos x="T0" y="T1"/>
                  </a:cxn>
                  <a:cxn ang="T121">
                    <a:pos x="T2" y="T3"/>
                  </a:cxn>
                  <a:cxn ang="T122">
                    <a:pos x="T4" y="T5"/>
                  </a:cxn>
                  <a:cxn ang="T123">
                    <a:pos x="T6" y="T7"/>
                  </a:cxn>
                  <a:cxn ang="T124">
                    <a:pos x="T8" y="T9"/>
                  </a:cxn>
                  <a:cxn ang="T125">
                    <a:pos x="T10" y="T11"/>
                  </a:cxn>
                  <a:cxn ang="T126">
                    <a:pos x="T12" y="T13"/>
                  </a:cxn>
                  <a:cxn ang="T127">
                    <a:pos x="T14" y="T15"/>
                  </a:cxn>
                  <a:cxn ang="T128">
                    <a:pos x="T16" y="T17"/>
                  </a:cxn>
                  <a:cxn ang="T129">
                    <a:pos x="T18" y="T19"/>
                  </a:cxn>
                  <a:cxn ang="T130">
                    <a:pos x="T20" y="T21"/>
                  </a:cxn>
                  <a:cxn ang="T131">
                    <a:pos x="T22" y="T23"/>
                  </a:cxn>
                  <a:cxn ang="T132">
                    <a:pos x="T24" y="T25"/>
                  </a:cxn>
                  <a:cxn ang="T133">
                    <a:pos x="T26" y="T27"/>
                  </a:cxn>
                  <a:cxn ang="T134">
                    <a:pos x="T28" y="T29"/>
                  </a:cxn>
                  <a:cxn ang="T135">
                    <a:pos x="T30" y="T31"/>
                  </a:cxn>
                  <a:cxn ang="T136">
                    <a:pos x="T32" y="T33"/>
                  </a:cxn>
                  <a:cxn ang="T137">
                    <a:pos x="T34" y="T35"/>
                  </a:cxn>
                  <a:cxn ang="T138">
                    <a:pos x="T36" y="T37"/>
                  </a:cxn>
                  <a:cxn ang="T139">
                    <a:pos x="T38" y="T39"/>
                  </a:cxn>
                  <a:cxn ang="T140">
                    <a:pos x="T40" y="T41"/>
                  </a:cxn>
                  <a:cxn ang="T141">
                    <a:pos x="T42" y="T43"/>
                  </a:cxn>
                  <a:cxn ang="T142">
                    <a:pos x="T44" y="T45"/>
                  </a:cxn>
                  <a:cxn ang="T143">
                    <a:pos x="T46" y="T47"/>
                  </a:cxn>
                  <a:cxn ang="T144">
                    <a:pos x="T48" y="T49"/>
                  </a:cxn>
                  <a:cxn ang="T145">
                    <a:pos x="T50" y="T51"/>
                  </a:cxn>
                  <a:cxn ang="T146">
                    <a:pos x="T52" y="T53"/>
                  </a:cxn>
                  <a:cxn ang="T147">
                    <a:pos x="T54" y="T55"/>
                  </a:cxn>
                  <a:cxn ang="T148">
                    <a:pos x="T56" y="T57"/>
                  </a:cxn>
                  <a:cxn ang="T149">
                    <a:pos x="T58" y="T59"/>
                  </a:cxn>
                  <a:cxn ang="T150">
                    <a:pos x="T60" y="T61"/>
                  </a:cxn>
                  <a:cxn ang="T151">
                    <a:pos x="T62" y="T63"/>
                  </a:cxn>
                  <a:cxn ang="T152">
                    <a:pos x="T64" y="T65"/>
                  </a:cxn>
                  <a:cxn ang="T153">
                    <a:pos x="T66" y="T67"/>
                  </a:cxn>
                  <a:cxn ang="T154">
                    <a:pos x="T68" y="T69"/>
                  </a:cxn>
                  <a:cxn ang="T155">
                    <a:pos x="T70" y="T71"/>
                  </a:cxn>
                  <a:cxn ang="T156">
                    <a:pos x="T72" y="T73"/>
                  </a:cxn>
                  <a:cxn ang="T157">
                    <a:pos x="T74" y="T75"/>
                  </a:cxn>
                  <a:cxn ang="T158">
                    <a:pos x="T76" y="T77"/>
                  </a:cxn>
                  <a:cxn ang="T159">
                    <a:pos x="T78" y="T79"/>
                  </a:cxn>
                  <a:cxn ang="T160">
                    <a:pos x="T80" y="T81"/>
                  </a:cxn>
                  <a:cxn ang="T161">
                    <a:pos x="T82" y="T83"/>
                  </a:cxn>
                  <a:cxn ang="T162">
                    <a:pos x="T84" y="T85"/>
                  </a:cxn>
                  <a:cxn ang="T163">
                    <a:pos x="T86" y="T87"/>
                  </a:cxn>
                  <a:cxn ang="T164">
                    <a:pos x="T88" y="T89"/>
                  </a:cxn>
                  <a:cxn ang="T165">
                    <a:pos x="T90" y="T91"/>
                  </a:cxn>
                  <a:cxn ang="T166">
                    <a:pos x="T92" y="T93"/>
                  </a:cxn>
                  <a:cxn ang="T167">
                    <a:pos x="T94" y="T95"/>
                  </a:cxn>
                  <a:cxn ang="T168">
                    <a:pos x="T96" y="T97"/>
                  </a:cxn>
                  <a:cxn ang="T169">
                    <a:pos x="T98" y="T99"/>
                  </a:cxn>
                  <a:cxn ang="T170">
                    <a:pos x="T100" y="T101"/>
                  </a:cxn>
                  <a:cxn ang="T171">
                    <a:pos x="T102" y="T103"/>
                  </a:cxn>
                  <a:cxn ang="T172">
                    <a:pos x="T104" y="T105"/>
                  </a:cxn>
                  <a:cxn ang="T173">
                    <a:pos x="T106" y="T107"/>
                  </a:cxn>
                  <a:cxn ang="T174">
                    <a:pos x="T108" y="T109"/>
                  </a:cxn>
                  <a:cxn ang="T175">
                    <a:pos x="T110" y="T111"/>
                  </a:cxn>
                  <a:cxn ang="T176">
                    <a:pos x="T112" y="T113"/>
                  </a:cxn>
                  <a:cxn ang="T177">
                    <a:pos x="T114" y="T115"/>
                  </a:cxn>
                  <a:cxn ang="T178">
                    <a:pos x="T116" y="T117"/>
                  </a:cxn>
                  <a:cxn ang="T179">
                    <a:pos x="T118" y="T119"/>
                  </a:cxn>
                </a:cxnLst>
                <a:rect l="T180" t="T181" r="T182" b="T183"/>
                <a:pathLst>
                  <a:path w="393" h="419">
                    <a:moveTo>
                      <a:pt x="0" y="104"/>
                    </a:moveTo>
                    <a:lnTo>
                      <a:pt x="7" y="102"/>
                    </a:lnTo>
                    <a:lnTo>
                      <a:pt x="7" y="101"/>
                    </a:lnTo>
                    <a:lnTo>
                      <a:pt x="10" y="101"/>
                    </a:lnTo>
                    <a:lnTo>
                      <a:pt x="10" y="99"/>
                    </a:lnTo>
                    <a:lnTo>
                      <a:pt x="24" y="93"/>
                    </a:lnTo>
                    <a:lnTo>
                      <a:pt x="24" y="91"/>
                    </a:lnTo>
                    <a:lnTo>
                      <a:pt x="31" y="90"/>
                    </a:lnTo>
                    <a:lnTo>
                      <a:pt x="31" y="88"/>
                    </a:lnTo>
                    <a:lnTo>
                      <a:pt x="34" y="88"/>
                    </a:lnTo>
                    <a:lnTo>
                      <a:pt x="34" y="86"/>
                    </a:lnTo>
                    <a:lnTo>
                      <a:pt x="44" y="82"/>
                    </a:lnTo>
                    <a:lnTo>
                      <a:pt x="44" y="80"/>
                    </a:lnTo>
                    <a:lnTo>
                      <a:pt x="51" y="78"/>
                    </a:lnTo>
                    <a:lnTo>
                      <a:pt x="51" y="77"/>
                    </a:lnTo>
                    <a:lnTo>
                      <a:pt x="55" y="77"/>
                    </a:lnTo>
                    <a:lnTo>
                      <a:pt x="55" y="75"/>
                    </a:lnTo>
                    <a:lnTo>
                      <a:pt x="68" y="69"/>
                    </a:lnTo>
                    <a:lnTo>
                      <a:pt x="68" y="67"/>
                    </a:lnTo>
                    <a:lnTo>
                      <a:pt x="75" y="66"/>
                    </a:lnTo>
                    <a:lnTo>
                      <a:pt x="75" y="64"/>
                    </a:lnTo>
                    <a:lnTo>
                      <a:pt x="79" y="64"/>
                    </a:lnTo>
                    <a:lnTo>
                      <a:pt x="79" y="63"/>
                    </a:lnTo>
                    <a:lnTo>
                      <a:pt x="89" y="58"/>
                    </a:lnTo>
                    <a:lnTo>
                      <a:pt x="89" y="56"/>
                    </a:lnTo>
                    <a:lnTo>
                      <a:pt x="96" y="55"/>
                    </a:lnTo>
                    <a:lnTo>
                      <a:pt x="96" y="53"/>
                    </a:lnTo>
                    <a:lnTo>
                      <a:pt x="99" y="53"/>
                    </a:lnTo>
                    <a:lnTo>
                      <a:pt x="99" y="52"/>
                    </a:lnTo>
                    <a:lnTo>
                      <a:pt x="113" y="45"/>
                    </a:lnTo>
                    <a:lnTo>
                      <a:pt x="113" y="44"/>
                    </a:lnTo>
                    <a:lnTo>
                      <a:pt x="120" y="42"/>
                    </a:lnTo>
                    <a:lnTo>
                      <a:pt x="120" y="41"/>
                    </a:lnTo>
                    <a:lnTo>
                      <a:pt x="133" y="34"/>
                    </a:lnTo>
                    <a:lnTo>
                      <a:pt x="133" y="33"/>
                    </a:lnTo>
                    <a:lnTo>
                      <a:pt x="140" y="31"/>
                    </a:lnTo>
                    <a:lnTo>
                      <a:pt x="140" y="30"/>
                    </a:lnTo>
                    <a:lnTo>
                      <a:pt x="144" y="30"/>
                    </a:lnTo>
                    <a:lnTo>
                      <a:pt x="144" y="28"/>
                    </a:lnTo>
                    <a:lnTo>
                      <a:pt x="157" y="22"/>
                    </a:lnTo>
                    <a:lnTo>
                      <a:pt x="157" y="20"/>
                    </a:lnTo>
                    <a:lnTo>
                      <a:pt x="164" y="19"/>
                    </a:lnTo>
                    <a:lnTo>
                      <a:pt x="164" y="17"/>
                    </a:lnTo>
                    <a:lnTo>
                      <a:pt x="178" y="11"/>
                    </a:lnTo>
                    <a:lnTo>
                      <a:pt x="178" y="9"/>
                    </a:lnTo>
                    <a:lnTo>
                      <a:pt x="185" y="8"/>
                    </a:lnTo>
                    <a:lnTo>
                      <a:pt x="185" y="6"/>
                    </a:lnTo>
                    <a:lnTo>
                      <a:pt x="188" y="6"/>
                    </a:lnTo>
                    <a:lnTo>
                      <a:pt x="188" y="4"/>
                    </a:lnTo>
                    <a:lnTo>
                      <a:pt x="198" y="0"/>
                    </a:lnTo>
                    <a:lnTo>
                      <a:pt x="198" y="1"/>
                    </a:lnTo>
                    <a:lnTo>
                      <a:pt x="202" y="1"/>
                    </a:lnTo>
                    <a:lnTo>
                      <a:pt x="202" y="3"/>
                    </a:lnTo>
                    <a:lnTo>
                      <a:pt x="205" y="3"/>
                    </a:lnTo>
                    <a:lnTo>
                      <a:pt x="207" y="6"/>
                    </a:lnTo>
                    <a:lnTo>
                      <a:pt x="210" y="6"/>
                    </a:lnTo>
                    <a:lnTo>
                      <a:pt x="210" y="8"/>
                    </a:lnTo>
                    <a:lnTo>
                      <a:pt x="214" y="8"/>
                    </a:lnTo>
                    <a:lnTo>
                      <a:pt x="214" y="9"/>
                    </a:lnTo>
                    <a:lnTo>
                      <a:pt x="217" y="9"/>
                    </a:lnTo>
                    <a:lnTo>
                      <a:pt x="219" y="12"/>
                    </a:lnTo>
                    <a:lnTo>
                      <a:pt x="222" y="12"/>
                    </a:lnTo>
                    <a:lnTo>
                      <a:pt x="222" y="14"/>
                    </a:lnTo>
                    <a:lnTo>
                      <a:pt x="226" y="14"/>
                    </a:lnTo>
                    <a:lnTo>
                      <a:pt x="227" y="17"/>
                    </a:lnTo>
                    <a:lnTo>
                      <a:pt x="231" y="17"/>
                    </a:lnTo>
                    <a:lnTo>
                      <a:pt x="231" y="19"/>
                    </a:lnTo>
                    <a:lnTo>
                      <a:pt x="234" y="19"/>
                    </a:lnTo>
                    <a:lnTo>
                      <a:pt x="234" y="20"/>
                    </a:lnTo>
                    <a:lnTo>
                      <a:pt x="238" y="20"/>
                    </a:lnTo>
                    <a:lnTo>
                      <a:pt x="239" y="23"/>
                    </a:lnTo>
                    <a:lnTo>
                      <a:pt x="243" y="23"/>
                    </a:lnTo>
                    <a:lnTo>
                      <a:pt x="243" y="25"/>
                    </a:lnTo>
                    <a:lnTo>
                      <a:pt x="246" y="25"/>
                    </a:lnTo>
                    <a:lnTo>
                      <a:pt x="248" y="28"/>
                    </a:lnTo>
                    <a:lnTo>
                      <a:pt x="251" y="28"/>
                    </a:lnTo>
                    <a:lnTo>
                      <a:pt x="251" y="30"/>
                    </a:lnTo>
                    <a:lnTo>
                      <a:pt x="255" y="30"/>
                    </a:lnTo>
                    <a:lnTo>
                      <a:pt x="255" y="31"/>
                    </a:lnTo>
                    <a:lnTo>
                      <a:pt x="258" y="31"/>
                    </a:lnTo>
                    <a:lnTo>
                      <a:pt x="260" y="34"/>
                    </a:lnTo>
                    <a:lnTo>
                      <a:pt x="263" y="34"/>
                    </a:lnTo>
                    <a:lnTo>
                      <a:pt x="263" y="36"/>
                    </a:lnTo>
                    <a:lnTo>
                      <a:pt x="267" y="36"/>
                    </a:lnTo>
                    <a:lnTo>
                      <a:pt x="268" y="39"/>
                    </a:lnTo>
                    <a:lnTo>
                      <a:pt x="272" y="39"/>
                    </a:lnTo>
                    <a:lnTo>
                      <a:pt x="272" y="41"/>
                    </a:lnTo>
                    <a:lnTo>
                      <a:pt x="275" y="41"/>
                    </a:lnTo>
                    <a:lnTo>
                      <a:pt x="275" y="42"/>
                    </a:lnTo>
                    <a:lnTo>
                      <a:pt x="279" y="42"/>
                    </a:lnTo>
                    <a:lnTo>
                      <a:pt x="280" y="45"/>
                    </a:lnTo>
                    <a:lnTo>
                      <a:pt x="284" y="45"/>
                    </a:lnTo>
                    <a:lnTo>
                      <a:pt x="284" y="47"/>
                    </a:lnTo>
                    <a:lnTo>
                      <a:pt x="287" y="47"/>
                    </a:lnTo>
                    <a:lnTo>
                      <a:pt x="289" y="50"/>
                    </a:lnTo>
                    <a:lnTo>
                      <a:pt x="292" y="50"/>
                    </a:lnTo>
                    <a:lnTo>
                      <a:pt x="292" y="52"/>
                    </a:lnTo>
                    <a:lnTo>
                      <a:pt x="296" y="52"/>
                    </a:lnTo>
                    <a:lnTo>
                      <a:pt x="296" y="53"/>
                    </a:lnTo>
                    <a:lnTo>
                      <a:pt x="299" y="53"/>
                    </a:lnTo>
                    <a:lnTo>
                      <a:pt x="301" y="56"/>
                    </a:lnTo>
                    <a:lnTo>
                      <a:pt x="304" y="56"/>
                    </a:lnTo>
                    <a:lnTo>
                      <a:pt x="304" y="58"/>
                    </a:lnTo>
                    <a:lnTo>
                      <a:pt x="308" y="58"/>
                    </a:lnTo>
                    <a:lnTo>
                      <a:pt x="309" y="61"/>
                    </a:lnTo>
                    <a:lnTo>
                      <a:pt x="313" y="61"/>
                    </a:lnTo>
                    <a:lnTo>
                      <a:pt x="313" y="63"/>
                    </a:lnTo>
                    <a:lnTo>
                      <a:pt x="316" y="63"/>
                    </a:lnTo>
                    <a:lnTo>
                      <a:pt x="316" y="64"/>
                    </a:lnTo>
                    <a:lnTo>
                      <a:pt x="320" y="64"/>
                    </a:lnTo>
                    <a:lnTo>
                      <a:pt x="321" y="67"/>
                    </a:lnTo>
                    <a:lnTo>
                      <a:pt x="325" y="67"/>
                    </a:lnTo>
                    <a:lnTo>
                      <a:pt x="325" y="69"/>
                    </a:lnTo>
                    <a:lnTo>
                      <a:pt x="328" y="69"/>
                    </a:lnTo>
                    <a:lnTo>
                      <a:pt x="330" y="72"/>
                    </a:lnTo>
                    <a:lnTo>
                      <a:pt x="333" y="72"/>
                    </a:lnTo>
                    <a:lnTo>
                      <a:pt x="333" y="74"/>
                    </a:lnTo>
                    <a:lnTo>
                      <a:pt x="337" y="74"/>
                    </a:lnTo>
                    <a:lnTo>
                      <a:pt x="337" y="75"/>
                    </a:lnTo>
                    <a:lnTo>
                      <a:pt x="340" y="75"/>
                    </a:lnTo>
                    <a:lnTo>
                      <a:pt x="342" y="78"/>
                    </a:lnTo>
                    <a:lnTo>
                      <a:pt x="345" y="78"/>
                    </a:lnTo>
                    <a:lnTo>
                      <a:pt x="345" y="80"/>
                    </a:lnTo>
                    <a:lnTo>
                      <a:pt x="349" y="80"/>
                    </a:lnTo>
                    <a:lnTo>
                      <a:pt x="350" y="83"/>
                    </a:lnTo>
                    <a:lnTo>
                      <a:pt x="354" y="83"/>
                    </a:lnTo>
                    <a:lnTo>
                      <a:pt x="354" y="85"/>
                    </a:lnTo>
                    <a:lnTo>
                      <a:pt x="357" y="85"/>
                    </a:lnTo>
                    <a:lnTo>
                      <a:pt x="357" y="86"/>
                    </a:lnTo>
                    <a:lnTo>
                      <a:pt x="361" y="86"/>
                    </a:lnTo>
                    <a:lnTo>
                      <a:pt x="362" y="90"/>
                    </a:lnTo>
                    <a:lnTo>
                      <a:pt x="366" y="90"/>
                    </a:lnTo>
                    <a:lnTo>
                      <a:pt x="366" y="91"/>
                    </a:lnTo>
                    <a:lnTo>
                      <a:pt x="369" y="91"/>
                    </a:lnTo>
                    <a:lnTo>
                      <a:pt x="371" y="94"/>
                    </a:lnTo>
                    <a:lnTo>
                      <a:pt x="374" y="94"/>
                    </a:lnTo>
                    <a:lnTo>
                      <a:pt x="374" y="96"/>
                    </a:lnTo>
                    <a:lnTo>
                      <a:pt x="378" y="96"/>
                    </a:lnTo>
                    <a:lnTo>
                      <a:pt x="378" y="97"/>
                    </a:lnTo>
                    <a:lnTo>
                      <a:pt x="381" y="97"/>
                    </a:lnTo>
                    <a:lnTo>
                      <a:pt x="383" y="101"/>
                    </a:lnTo>
                    <a:lnTo>
                      <a:pt x="386" y="101"/>
                    </a:lnTo>
                    <a:lnTo>
                      <a:pt x="386" y="102"/>
                    </a:lnTo>
                    <a:lnTo>
                      <a:pt x="390" y="102"/>
                    </a:lnTo>
                    <a:lnTo>
                      <a:pt x="390" y="104"/>
                    </a:lnTo>
                    <a:lnTo>
                      <a:pt x="393" y="104"/>
                    </a:lnTo>
                    <a:lnTo>
                      <a:pt x="393" y="315"/>
                    </a:lnTo>
                    <a:lnTo>
                      <a:pt x="383" y="320"/>
                    </a:lnTo>
                    <a:lnTo>
                      <a:pt x="383" y="321"/>
                    </a:lnTo>
                    <a:lnTo>
                      <a:pt x="376" y="323"/>
                    </a:lnTo>
                    <a:lnTo>
                      <a:pt x="376" y="325"/>
                    </a:lnTo>
                    <a:lnTo>
                      <a:pt x="373" y="325"/>
                    </a:lnTo>
                    <a:lnTo>
                      <a:pt x="373" y="326"/>
                    </a:lnTo>
                    <a:lnTo>
                      <a:pt x="362" y="331"/>
                    </a:lnTo>
                    <a:lnTo>
                      <a:pt x="362" y="332"/>
                    </a:lnTo>
                    <a:lnTo>
                      <a:pt x="356" y="334"/>
                    </a:lnTo>
                    <a:lnTo>
                      <a:pt x="356" y="336"/>
                    </a:lnTo>
                    <a:lnTo>
                      <a:pt x="352" y="336"/>
                    </a:lnTo>
                    <a:lnTo>
                      <a:pt x="352" y="337"/>
                    </a:lnTo>
                    <a:lnTo>
                      <a:pt x="342" y="342"/>
                    </a:lnTo>
                    <a:lnTo>
                      <a:pt x="342" y="344"/>
                    </a:lnTo>
                    <a:lnTo>
                      <a:pt x="335" y="345"/>
                    </a:lnTo>
                    <a:lnTo>
                      <a:pt x="335" y="347"/>
                    </a:lnTo>
                    <a:lnTo>
                      <a:pt x="332" y="347"/>
                    </a:lnTo>
                    <a:lnTo>
                      <a:pt x="332" y="348"/>
                    </a:lnTo>
                    <a:lnTo>
                      <a:pt x="321" y="353"/>
                    </a:lnTo>
                    <a:lnTo>
                      <a:pt x="321" y="355"/>
                    </a:lnTo>
                    <a:lnTo>
                      <a:pt x="314" y="356"/>
                    </a:lnTo>
                    <a:lnTo>
                      <a:pt x="314" y="358"/>
                    </a:lnTo>
                    <a:lnTo>
                      <a:pt x="311" y="358"/>
                    </a:lnTo>
                    <a:lnTo>
                      <a:pt x="311" y="359"/>
                    </a:lnTo>
                    <a:lnTo>
                      <a:pt x="301" y="364"/>
                    </a:lnTo>
                    <a:lnTo>
                      <a:pt x="301" y="366"/>
                    </a:lnTo>
                    <a:lnTo>
                      <a:pt x="294" y="367"/>
                    </a:lnTo>
                    <a:lnTo>
                      <a:pt x="294" y="369"/>
                    </a:lnTo>
                    <a:lnTo>
                      <a:pt x="291" y="369"/>
                    </a:lnTo>
                    <a:lnTo>
                      <a:pt x="291" y="370"/>
                    </a:lnTo>
                    <a:lnTo>
                      <a:pt x="280" y="375"/>
                    </a:lnTo>
                    <a:lnTo>
                      <a:pt x="280" y="377"/>
                    </a:lnTo>
                    <a:lnTo>
                      <a:pt x="273" y="378"/>
                    </a:lnTo>
                    <a:lnTo>
                      <a:pt x="273" y="380"/>
                    </a:lnTo>
                    <a:lnTo>
                      <a:pt x="270" y="380"/>
                    </a:lnTo>
                    <a:lnTo>
                      <a:pt x="270" y="381"/>
                    </a:lnTo>
                    <a:lnTo>
                      <a:pt x="260" y="386"/>
                    </a:lnTo>
                    <a:lnTo>
                      <a:pt x="260" y="388"/>
                    </a:lnTo>
                    <a:lnTo>
                      <a:pt x="253" y="389"/>
                    </a:lnTo>
                    <a:lnTo>
                      <a:pt x="253" y="391"/>
                    </a:lnTo>
                    <a:lnTo>
                      <a:pt x="250" y="391"/>
                    </a:lnTo>
                    <a:lnTo>
                      <a:pt x="250" y="392"/>
                    </a:lnTo>
                    <a:lnTo>
                      <a:pt x="239" y="397"/>
                    </a:lnTo>
                    <a:lnTo>
                      <a:pt x="239" y="399"/>
                    </a:lnTo>
                    <a:lnTo>
                      <a:pt x="232" y="400"/>
                    </a:lnTo>
                    <a:lnTo>
                      <a:pt x="232" y="402"/>
                    </a:lnTo>
                    <a:lnTo>
                      <a:pt x="229" y="402"/>
                    </a:lnTo>
                    <a:lnTo>
                      <a:pt x="229" y="403"/>
                    </a:lnTo>
                    <a:lnTo>
                      <a:pt x="219" y="408"/>
                    </a:lnTo>
                    <a:lnTo>
                      <a:pt x="219" y="410"/>
                    </a:lnTo>
                    <a:lnTo>
                      <a:pt x="212" y="411"/>
                    </a:lnTo>
                    <a:lnTo>
                      <a:pt x="212" y="413"/>
                    </a:lnTo>
                    <a:lnTo>
                      <a:pt x="209" y="413"/>
                    </a:lnTo>
                    <a:lnTo>
                      <a:pt x="209" y="414"/>
                    </a:lnTo>
                    <a:lnTo>
                      <a:pt x="198" y="419"/>
                    </a:lnTo>
                    <a:lnTo>
                      <a:pt x="195" y="419"/>
                    </a:lnTo>
                    <a:lnTo>
                      <a:pt x="195" y="418"/>
                    </a:lnTo>
                    <a:lnTo>
                      <a:pt x="191" y="418"/>
                    </a:lnTo>
                    <a:lnTo>
                      <a:pt x="191" y="416"/>
                    </a:lnTo>
                    <a:lnTo>
                      <a:pt x="188" y="416"/>
                    </a:lnTo>
                    <a:lnTo>
                      <a:pt x="186" y="413"/>
                    </a:lnTo>
                    <a:lnTo>
                      <a:pt x="183" y="413"/>
                    </a:lnTo>
                    <a:lnTo>
                      <a:pt x="183" y="411"/>
                    </a:lnTo>
                    <a:lnTo>
                      <a:pt x="179" y="411"/>
                    </a:lnTo>
                    <a:lnTo>
                      <a:pt x="179" y="410"/>
                    </a:lnTo>
                    <a:lnTo>
                      <a:pt x="176" y="410"/>
                    </a:lnTo>
                    <a:lnTo>
                      <a:pt x="174" y="407"/>
                    </a:lnTo>
                    <a:lnTo>
                      <a:pt x="171" y="407"/>
                    </a:lnTo>
                    <a:lnTo>
                      <a:pt x="171" y="405"/>
                    </a:lnTo>
                    <a:lnTo>
                      <a:pt x="168" y="405"/>
                    </a:lnTo>
                    <a:lnTo>
                      <a:pt x="168" y="403"/>
                    </a:lnTo>
                    <a:lnTo>
                      <a:pt x="164" y="403"/>
                    </a:lnTo>
                    <a:lnTo>
                      <a:pt x="162" y="400"/>
                    </a:lnTo>
                    <a:lnTo>
                      <a:pt x="159" y="400"/>
                    </a:lnTo>
                    <a:lnTo>
                      <a:pt x="159" y="399"/>
                    </a:lnTo>
                    <a:lnTo>
                      <a:pt x="156" y="399"/>
                    </a:lnTo>
                    <a:lnTo>
                      <a:pt x="154" y="396"/>
                    </a:lnTo>
                    <a:lnTo>
                      <a:pt x="150" y="396"/>
                    </a:lnTo>
                    <a:lnTo>
                      <a:pt x="150" y="394"/>
                    </a:lnTo>
                    <a:lnTo>
                      <a:pt x="147" y="394"/>
                    </a:lnTo>
                    <a:lnTo>
                      <a:pt x="147" y="392"/>
                    </a:lnTo>
                    <a:lnTo>
                      <a:pt x="144" y="392"/>
                    </a:lnTo>
                    <a:lnTo>
                      <a:pt x="142" y="389"/>
                    </a:lnTo>
                    <a:lnTo>
                      <a:pt x="138" y="389"/>
                    </a:lnTo>
                    <a:lnTo>
                      <a:pt x="138" y="388"/>
                    </a:lnTo>
                    <a:lnTo>
                      <a:pt x="135" y="388"/>
                    </a:lnTo>
                    <a:lnTo>
                      <a:pt x="135" y="386"/>
                    </a:lnTo>
                    <a:lnTo>
                      <a:pt x="132" y="386"/>
                    </a:lnTo>
                    <a:lnTo>
                      <a:pt x="130" y="383"/>
                    </a:lnTo>
                    <a:lnTo>
                      <a:pt x="127" y="383"/>
                    </a:lnTo>
                    <a:lnTo>
                      <a:pt x="127" y="381"/>
                    </a:lnTo>
                    <a:lnTo>
                      <a:pt x="123" y="381"/>
                    </a:lnTo>
                    <a:lnTo>
                      <a:pt x="123" y="380"/>
                    </a:lnTo>
                    <a:lnTo>
                      <a:pt x="120" y="380"/>
                    </a:lnTo>
                    <a:lnTo>
                      <a:pt x="118" y="377"/>
                    </a:lnTo>
                    <a:lnTo>
                      <a:pt x="115" y="377"/>
                    </a:lnTo>
                    <a:lnTo>
                      <a:pt x="115" y="375"/>
                    </a:lnTo>
                    <a:lnTo>
                      <a:pt x="111" y="375"/>
                    </a:lnTo>
                    <a:lnTo>
                      <a:pt x="109" y="372"/>
                    </a:lnTo>
                    <a:lnTo>
                      <a:pt x="106" y="372"/>
                    </a:lnTo>
                    <a:lnTo>
                      <a:pt x="106" y="370"/>
                    </a:lnTo>
                    <a:lnTo>
                      <a:pt x="103" y="370"/>
                    </a:lnTo>
                    <a:lnTo>
                      <a:pt x="103" y="369"/>
                    </a:lnTo>
                    <a:lnTo>
                      <a:pt x="99" y="369"/>
                    </a:lnTo>
                    <a:lnTo>
                      <a:pt x="97" y="366"/>
                    </a:lnTo>
                    <a:lnTo>
                      <a:pt x="94" y="366"/>
                    </a:lnTo>
                    <a:lnTo>
                      <a:pt x="94" y="364"/>
                    </a:lnTo>
                    <a:lnTo>
                      <a:pt x="91" y="364"/>
                    </a:lnTo>
                    <a:lnTo>
                      <a:pt x="91" y="362"/>
                    </a:lnTo>
                    <a:lnTo>
                      <a:pt x="87" y="362"/>
                    </a:lnTo>
                    <a:lnTo>
                      <a:pt x="86" y="359"/>
                    </a:lnTo>
                    <a:lnTo>
                      <a:pt x="82" y="359"/>
                    </a:lnTo>
                    <a:lnTo>
                      <a:pt x="82" y="358"/>
                    </a:lnTo>
                    <a:lnTo>
                      <a:pt x="79" y="358"/>
                    </a:lnTo>
                    <a:lnTo>
                      <a:pt x="77" y="355"/>
                    </a:lnTo>
                    <a:lnTo>
                      <a:pt x="74" y="355"/>
                    </a:lnTo>
                    <a:lnTo>
                      <a:pt x="74" y="353"/>
                    </a:lnTo>
                    <a:lnTo>
                      <a:pt x="70" y="353"/>
                    </a:lnTo>
                    <a:lnTo>
                      <a:pt x="70" y="351"/>
                    </a:lnTo>
                    <a:lnTo>
                      <a:pt x="67" y="351"/>
                    </a:lnTo>
                    <a:lnTo>
                      <a:pt x="65" y="348"/>
                    </a:lnTo>
                    <a:lnTo>
                      <a:pt x="62" y="348"/>
                    </a:lnTo>
                    <a:lnTo>
                      <a:pt x="62" y="347"/>
                    </a:lnTo>
                    <a:lnTo>
                      <a:pt x="58" y="347"/>
                    </a:lnTo>
                    <a:lnTo>
                      <a:pt x="58" y="345"/>
                    </a:lnTo>
                    <a:lnTo>
                      <a:pt x="55" y="345"/>
                    </a:lnTo>
                    <a:lnTo>
                      <a:pt x="53" y="342"/>
                    </a:lnTo>
                    <a:lnTo>
                      <a:pt x="50" y="342"/>
                    </a:lnTo>
                    <a:lnTo>
                      <a:pt x="50" y="340"/>
                    </a:lnTo>
                    <a:lnTo>
                      <a:pt x="46" y="340"/>
                    </a:lnTo>
                    <a:lnTo>
                      <a:pt x="46" y="339"/>
                    </a:lnTo>
                    <a:lnTo>
                      <a:pt x="43" y="339"/>
                    </a:lnTo>
                    <a:lnTo>
                      <a:pt x="41" y="336"/>
                    </a:lnTo>
                    <a:lnTo>
                      <a:pt x="38" y="336"/>
                    </a:lnTo>
                    <a:lnTo>
                      <a:pt x="38" y="334"/>
                    </a:lnTo>
                    <a:lnTo>
                      <a:pt x="34" y="334"/>
                    </a:lnTo>
                    <a:lnTo>
                      <a:pt x="33" y="331"/>
                    </a:lnTo>
                    <a:lnTo>
                      <a:pt x="29" y="331"/>
                    </a:lnTo>
                    <a:lnTo>
                      <a:pt x="29" y="329"/>
                    </a:lnTo>
                    <a:lnTo>
                      <a:pt x="26" y="329"/>
                    </a:lnTo>
                    <a:lnTo>
                      <a:pt x="26" y="328"/>
                    </a:lnTo>
                    <a:lnTo>
                      <a:pt x="22" y="328"/>
                    </a:lnTo>
                    <a:lnTo>
                      <a:pt x="21" y="325"/>
                    </a:lnTo>
                    <a:lnTo>
                      <a:pt x="17" y="325"/>
                    </a:lnTo>
                    <a:lnTo>
                      <a:pt x="17" y="323"/>
                    </a:lnTo>
                    <a:lnTo>
                      <a:pt x="14" y="323"/>
                    </a:lnTo>
                    <a:lnTo>
                      <a:pt x="14" y="321"/>
                    </a:lnTo>
                    <a:lnTo>
                      <a:pt x="10" y="321"/>
                    </a:lnTo>
                    <a:lnTo>
                      <a:pt x="9" y="318"/>
                    </a:lnTo>
                    <a:lnTo>
                      <a:pt x="5" y="318"/>
                    </a:lnTo>
                    <a:lnTo>
                      <a:pt x="5" y="317"/>
                    </a:lnTo>
                    <a:lnTo>
                      <a:pt x="2" y="317"/>
                    </a:lnTo>
                    <a:lnTo>
                      <a:pt x="2" y="315"/>
                    </a:lnTo>
                    <a:lnTo>
                      <a:pt x="0" y="315"/>
                    </a:lnTo>
                    <a:lnTo>
                      <a:pt x="0" y="104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712" name="Freeform 1712"/>
              <p:cNvSpPr>
                <a:spLocks/>
              </p:cNvSpPr>
              <p:nvPr/>
            </p:nvSpPr>
            <p:spPr bwMode="auto">
              <a:xfrm>
                <a:off x="1852" y="2287"/>
                <a:ext cx="103" cy="95"/>
              </a:xfrm>
              <a:custGeom>
                <a:avLst/>
                <a:gdLst>
                  <a:gd name="T0" fmla="*/ 101 w 103"/>
                  <a:gd name="T1" fmla="*/ 0 h 95"/>
                  <a:gd name="T2" fmla="*/ 101 w 103"/>
                  <a:gd name="T3" fmla="*/ 2 h 95"/>
                  <a:gd name="T4" fmla="*/ 87 w 103"/>
                  <a:gd name="T5" fmla="*/ 8 h 95"/>
                  <a:gd name="T6" fmla="*/ 87 w 103"/>
                  <a:gd name="T7" fmla="*/ 10 h 95"/>
                  <a:gd name="T8" fmla="*/ 84 w 103"/>
                  <a:gd name="T9" fmla="*/ 10 h 95"/>
                  <a:gd name="T10" fmla="*/ 84 w 103"/>
                  <a:gd name="T11" fmla="*/ 11 h 95"/>
                  <a:gd name="T12" fmla="*/ 0 w 103"/>
                  <a:gd name="T13" fmla="*/ 87 h 95"/>
                  <a:gd name="T14" fmla="*/ 0 w 103"/>
                  <a:gd name="T15" fmla="*/ 95 h 95"/>
                  <a:gd name="T16" fmla="*/ 103 w 103"/>
                  <a:gd name="T17" fmla="*/ 0 h 95"/>
                  <a:gd name="T18" fmla="*/ 101 w 103"/>
                  <a:gd name="T19" fmla="*/ 0 h 95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03"/>
                  <a:gd name="T31" fmla="*/ 0 h 95"/>
                  <a:gd name="T32" fmla="*/ 103 w 103"/>
                  <a:gd name="T33" fmla="*/ 95 h 95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03" h="95">
                    <a:moveTo>
                      <a:pt x="101" y="0"/>
                    </a:moveTo>
                    <a:lnTo>
                      <a:pt x="101" y="2"/>
                    </a:lnTo>
                    <a:lnTo>
                      <a:pt x="87" y="8"/>
                    </a:lnTo>
                    <a:lnTo>
                      <a:pt x="87" y="10"/>
                    </a:lnTo>
                    <a:lnTo>
                      <a:pt x="84" y="10"/>
                    </a:lnTo>
                    <a:lnTo>
                      <a:pt x="84" y="11"/>
                    </a:lnTo>
                    <a:lnTo>
                      <a:pt x="0" y="87"/>
                    </a:lnTo>
                    <a:lnTo>
                      <a:pt x="0" y="95"/>
                    </a:lnTo>
                    <a:lnTo>
                      <a:pt x="103" y="0"/>
                    </a:lnTo>
                    <a:lnTo>
                      <a:pt x="101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713" name="Freeform 1713"/>
              <p:cNvSpPr>
                <a:spLocks/>
              </p:cNvSpPr>
              <p:nvPr/>
            </p:nvSpPr>
            <p:spPr bwMode="auto">
              <a:xfrm>
                <a:off x="1852" y="2238"/>
                <a:ext cx="205" cy="191"/>
              </a:xfrm>
              <a:custGeom>
                <a:avLst/>
                <a:gdLst>
                  <a:gd name="T0" fmla="*/ 198 w 205"/>
                  <a:gd name="T1" fmla="*/ 0 h 191"/>
                  <a:gd name="T2" fmla="*/ 198 w 205"/>
                  <a:gd name="T3" fmla="*/ 2 h 191"/>
                  <a:gd name="T4" fmla="*/ 0 w 205"/>
                  <a:gd name="T5" fmla="*/ 183 h 191"/>
                  <a:gd name="T6" fmla="*/ 0 w 205"/>
                  <a:gd name="T7" fmla="*/ 191 h 191"/>
                  <a:gd name="T8" fmla="*/ 205 w 205"/>
                  <a:gd name="T9" fmla="*/ 2 h 191"/>
                  <a:gd name="T10" fmla="*/ 202 w 205"/>
                  <a:gd name="T11" fmla="*/ 2 h 191"/>
                  <a:gd name="T12" fmla="*/ 202 w 205"/>
                  <a:gd name="T13" fmla="*/ 0 h 191"/>
                  <a:gd name="T14" fmla="*/ 198 w 205"/>
                  <a:gd name="T15" fmla="*/ 0 h 191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05"/>
                  <a:gd name="T25" fmla="*/ 0 h 191"/>
                  <a:gd name="T26" fmla="*/ 205 w 205"/>
                  <a:gd name="T27" fmla="*/ 191 h 191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05" h="191">
                    <a:moveTo>
                      <a:pt x="198" y="0"/>
                    </a:moveTo>
                    <a:lnTo>
                      <a:pt x="198" y="2"/>
                    </a:lnTo>
                    <a:lnTo>
                      <a:pt x="0" y="183"/>
                    </a:lnTo>
                    <a:lnTo>
                      <a:pt x="0" y="191"/>
                    </a:lnTo>
                    <a:lnTo>
                      <a:pt x="205" y="2"/>
                    </a:lnTo>
                    <a:lnTo>
                      <a:pt x="202" y="2"/>
                    </a:lnTo>
                    <a:lnTo>
                      <a:pt x="202" y="0"/>
                    </a:lnTo>
                    <a:lnTo>
                      <a:pt x="198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714" name="Freeform 1714"/>
              <p:cNvSpPr>
                <a:spLocks/>
              </p:cNvSpPr>
              <p:nvPr/>
            </p:nvSpPr>
            <p:spPr bwMode="auto">
              <a:xfrm>
                <a:off x="1852" y="2256"/>
                <a:ext cx="238" cy="220"/>
              </a:xfrm>
              <a:custGeom>
                <a:avLst/>
                <a:gdLst>
                  <a:gd name="T0" fmla="*/ 231 w 238"/>
                  <a:gd name="T1" fmla="*/ 0 h 220"/>
                  <a:gd name="T2" fmla="*/ 231 w 238"/>
                  <a:gd name="T3" fmla="*/ 1 h 220"/>
                  <a:gd name="T4" fmla="*/ 0 w 238"/>
                  <a:gd name="T5" fmla="*/ 213 h 220"/>
                  <a:gd name="T6" fmla="*/ 0 w 238"/>
                  <a:gd name="T7" fmla="*/ 220 h 220"/>
                  <a:gd name="T8" fmla="*/ 238 w 238"/>
                  <a:gd name="T9" fmla="*/ 1 h 220"/>
                  <a:gd name="T10" fmla="*/ 234 w 238"/>
                  <a:gd name="T11" fmla="*/ 1 h 220"/>
                  <a:gd name="T12" fmla="*/ 234 w 238"/>
                  <a:gd name="T13" fmla="*/ 0 h 220"/>
                  <a:gd name="T14" fmla="*/ 231 w 238"/>
                  <a:gd name="T15" fmla="*/ 0 h 22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38"/>
                  <a:gd name="T25" fmla="*/ 0 h 220"/>
                  <a:gd name="T26" fmla="*/ 238 w 238"/>
                  <a:gd name="T27" fmla="*/ 220 h 22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38" h="220">
                    <a:moveTo>
                      <a:pt x="231" y="0"/>
                    </a:moveTo>
                    <a:lnTo>
                      <a:pt x="231" y="1"/>
                    </a:lnTo>
                    <a:lnTo>
                      <a:pt x="0" y="213"/>
                    </a:lnTo>
                    <a:lnTo>
                      <a:pt x="0" y="220"/>
                    </a:lnTo>
                    <a:lnTo>
                      <a:pt x="238" y="1"/>
                    </a:lnTo>
                    <a:lnTo>
                      <a:pt x="234" y="1"/>
                    </a:lnTo>
                    <a:lnTo>
                      <a:pt x="234" y="0"/>
                    </a:lnTo>
                    <a:lnTo>
                      <a:pt x="231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715" name="Freeform 1715"/>
              <p:cNvSpPr>
                <a:spLocks/>
              </p:cNvSpPr>
              <p:nvPr/>
            </p:nvSpPr>
            <p:spPr bwMode="auto">
              <a:xfrm>
                <a:off x="1852" y="2273"/>
                <a:ext cx="268" cy="251"/>
              </a:xfrm>
              <a:custGeom>
                <a:avLst/>
                <a:gdLst>
                  <a:gd name="T0" fmla="*/ 263 w 268"/>
                  <a:gd name="T1" fmla="*/ 0 h 251"/>
                  <a:gd name="T2" fmla="*/ 263 w 268"/>
                  <a:gd name="T3" fmla="*/ 1 h 251"/>
                  <a:gd name="T4" fmla="*/ 0 w 268"/>
                  <a:gd name="T5" fmla="*/ 243 h 251"/>
                  <a:gd name="T6" fmla="*/ 0 w 268"/>
                  <a:gd name="T7" fmla="*/ 251 h 251"/>
                  <a:gd name="T8" fmla="*/ 268 w 268"/>
                  <a:gd name="T9" fmla="*/ 5 h 251"/>
                  <a:gd name="T10" fmla="*/ 268 w 268"/>
                  <a:gd name="T11" fmla="*/ 1 h 251"/>
                  <a:gd name="T12" fmla="*/ 267 w 268"/>
                  <a:gd name="T13" fmla="*/ 1 h 251"/>
                  <a:gd name="T14" fmla="*/ 267 w 268"/>
                  <a:gd name="T15" fmla="*/ 0 h 251"/>
                  <a:gd name="T16" fmla="*/ 263 w 268"/>
                  <a:gd name="T17" fmla="*/ 0 h 251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68"/>
                  <a:gd name="T28" fmla="*/ 0 h 251"/>
                  <a:gd name="T29" fmla="*/ 268 w 268"/>
                  <a:gd name="T30" fmla="*/ 251 h 251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68" h="251">
                    <a:moveTo>
                      <a:pt x="263" y="0"/>
                    </a:moveTo>
                    <a:lnTo>
                      <a:pt x="263" y="1"/>
                    </a:lnTo>
                    <a:lnTo>
                      <a:pt x="0" y="243"/>
                    </a:lnTo>
                    <a:lnTo>
                      <a:pt x="0" y="251"/>
                    </a:lnTo>
                    <a:lnTo>
                      <a:pt x="268" y="5"/>
                    </a:lnTo>
                    <a:lnTo>
                      <a:pt x="268" y="1"/>
                    </a:lnTo>
                    <a:lnTo>
                      <a:pt x="267" y="1"/>
                    </a:lnTo>
                    <a:lnTo>
                      <a:pt x="267" y="0"/>
                    </a:lnTo>
                    <a:lnTo>
                      <a:pt x="263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716" name="Freeform 1716"/>
              <p:cNvSpPr>
                <a:spLocks/>
              </p:cNvSpPr>
              <p:nvPr/>
            </p:nvSpPr>
            <p:spPr bwMode="auto">
              <a:xfrm>
                <a:off x="1861" y="2290"/>
                <a:ext cx="292" cy="268"/>
              </a:xfrm>
              <a:custGeom>
                <a:avLst/>
                <a:gdLst>
                  <a:gd name="T0" fmla="*/ 287 w 292"/>
                  <a:gd name="T1" fmla="*/ 0 h 268"/>
                  <a:gd name="T2" fmla="*/ 287 w 292"/>
                  <a:gd name="T3" fmla="*/ 2 h 268"/>
                  <a:gd name="T4" fmla="*/ 0 w 292"/>
                  <a:gd name="T5" fmla="*/ 265 h 268"/>
                  <a:gd name="T6" fmla="*/ 1 w 292"/>
                  <a:gd name="T7" fmla="*/ 268 h 268"/>
                  <a:gd name="T8" fmla="*/ 6 w 292"/>
                  <a:gd name="T9" fmla="*/ 268 h 268"/>
                  <a:gd name="T10" fmla="*/ 6 w 292"/>
                  <a:gd name="T11" fmla="*/ 267 h 268"/>
                  <a:gd name="T12" fmla="*/ 292 w 292"/>
                  <a:gd name="T13" fmla="*/ 5 h 268"/>
                  <a:gd name="T14" fmla="*/ 292 w 292"/>
                  <a:gd name="T15" fmla="*/ 2 h 268"/>
                  <a:gd name="T16" fmla="*/ 290 w 292"/>
                  <a:gd name="T17" fmla="*/ 2 h 268"/>
                  <a:gd name="T18" fmla="*/ 290 w 292"/>
                  <a:gd name="T19" fmla="*/ 0 h 268"/>
                  <a:gd name="T20" fmla="*/ 287 w 292"/>
                  <a:gd name="T21" fmla="*/ 0 h 268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292"/>
                  <a:gd name="T34" fmla="*/ 0 h 268"/>
                  <a:gd name="T35" fmla="*/ 292 w 292"/>
                  <a:gd name="T36" fmla="*/ 268 h 268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292" h="268">
                    <a:moveTo>
                      <a:pt x="287" y="0"/>
                    </a:moveTo>
                    <a:lnTo>
                      <a:pt x="287" y="2"/>
                    </a:lnTo>
                    <a:lnTo>
                      <a:pt x="0" y="265"/>
                    </a:lnTo>
                    <a:lnTo>
                      <a:pt x="1" y="268"/>
                    </a:lnTo>
                    <a:lnTo>
                      <a:pt x="6" y="268"/>
                    </a:lnTo>
                    <a:lnTo>
                      <a:pt x="6" y="267"/>
                    </a:lnTo>
                    <a:lnTo>
                      <a:pt x="292" y="5"/>
                    </a:lnTo>
                    <a:lnTo>
                      <a:pt x="292" y="2"/>
                    </a:lnTo>
                    <a:lnTo>
                      <a:pt x="290" y="2"/>
                    </a:lnTo>
                    <a:lnTo>
                      <a:pt x="290" y="0"/>
                    </a:lnTo>
                    <a:lnTo>
                      <a:pt x="287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717" name="Freeform 1717"/>
              <p:cNvSpPr>
                <a:spLocks/>
              </p:cNvSpPr>
              <p:nvPr/>
            </p:nvSpPr>
            <p:spPr bwMode="auto">
              <a:xfrm>
                <a:off x="1893" y="2308"/>
                <a:ext cx="292" cy="268"/>
              </a:xfrm>
              <a:custGeom>
                <a:avLst/>
                <a:gdLst>
                  <a:gd name="T0" fmla="*/ 285 w 292"/>
                  <a:gd name="T1" fmla="*/ 0 h 268"/>
                  <a:gd name="T2" fmla="*/ 285 w 292"/>
                  <a:gd name="T3" fmla="*/ 1 h 268"/>
                  <a:gd name="T4" fmla="*/ 0 w 292"/>
                  <a:gd name="T5" fmla="*/ 263 h 268"/>
                  <a:gd name="T6" fmla="*/ 0 w 292"/>
                  <a:gd name="T7" fmla="*/ 266 h 268"/>
                  <a:gd name="T8" fmla="*/ 5 w 292"/>
                  <a:gd name="T9" fmla="*/ 268 h 268"/>
                  <a:gd name="T10" fmla="*/ 5 w 292"/>
                  <a:gd name="T11" fmla="*/ 266 h 268"/>
                  <a:gd name="T12" fmla="*/ 292 w 292"/>
                  <a:gd name="T13" fmla="*/ 1 h 268"/>
                  <a:gd name="T14" fmla="*/ 289 w 292"/>
                  <a:gd name="T15" fmla="*/ 1 h 268"/>
                  <a:gd name="T16" fmla="*/ 289 w 292"/>
                  <a:gd name="T17" fmla="*/ 0 h 268"/>
                  <a:gd name="T18" fmla="*/ 285 w 292"/>
                  <a:gd name="T19" fmla="*/ 0 h 268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92"/>
                  <a:gd name="T31" fmla="*/ 0 h 268"/>
                  <a:gd name="T32" fmla="*/ 292 w 292"/>
                  <a:gd name="T33" fmla="*/ 268 h 268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92" h="268">
                    <a:moveTo>
                      <a:pt x="285" y="0"/>
                    </a:moveTo>
                    <a:lnTo>
                      <a:pt x="285" y="1"/>
                    </a:lnTo>
                    <a:lnTo>
                      <a:pt x="0" y="263"/>
                    </a:lnTo>
                    <a:lnTo>
                      <a:pt x="0" y="266"/>
                    </a:lnTo>
                    <a:lnTo>
                      <a:pt x="5" y="268"/>
                    </a:lnTo>
                    <a:lnTo>
                      <a:pt x="5" y="266"/>
                    </a:lnTo>
                    <a:lnTo>
                      <a:pt x="292" y="1"/>
                    </a:lnTo>
                    <a:lnTo>
                      <a:pt x="289" y="1"/>
                    </a:lnTo>
                    <a:lnTo>
                      <a:pt x="289" y="0"/>
                    </a:lnTo>
                    <a:lnTo>
                      <a:pt x="285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718" name="Freeform 1718"/>
              <p:cNvSpPr>
                <a:spLocks/>
              </p:cNvSpPr>
              <p:nvPr/>
            </p:nvSpPr>
            <p:spPr bwMode="auto">
              <a:xfrm>
                <a:off x="1924" y="2323"/>
                <a:ext cx="292" cy="269"/>
              </a:xfrm>
              <a:custGeom>
                <a:avLst/>
                <a:gdLst>
                  <a:gd name="T0" fmla="*/ 287 w 292"/>
                  <a:gd name="T1" fmla="*/ 0 h 269"/>
                  <a:gd name="T2" fmla="*/ 287 w 292"/>
                  <a:gd name="T3" fmla="*/ 2 h 269"/>
                  <a:gd name="T4" fmla="*/ 0 w 292"/>
                  <a:gd name="T5" fmla="*/ 265 h 269"/>
                  <a:gd name="T6" fmla="*/ 2 w 292"/>
                  <a:gd name="T7" fmla="*/ 269 h 269"/>
                  <a:gd name="T8" fmla="*/ 7 w 292"/>
                  <a:gd name="T9" fmla="*/ 269 h 269"/>
                  <a:gd name="T10" fmla="*/ 7 w 292"/>
                  <a:gd name="T11" fmla="*/ 267 h 269"/>
                  <a:gd name="T12" fmla="*/ 292 w 292"/>
                  <a:gd name="T13" fmla="*/ 5 h 269"/>
                  <a:gd name="T14" fmla="*/ 289 w 292"/>
                  <a:gd name="T15" fmla="*/ 0 h 269"/>
                  <a:gd name="T16" fmla="*/ 287 w 292"/>
                  <a:gd name="T17" fmla="*/ 0 h 26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2"/>
                  <a:gd name="T28" fmla="*/ 0 h 269"/>
                  <a:gd name="T29" fmla="*/ 292 w 292"/>
                  <a:gd name="T30" fmla="*/ 269 h 269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2" h="269">
                    <a:moveTo>
                      <a:pt x="287" y="0"/>
                    </a:moveTo>
                    <a:lnTo>
                      <a:pt x="287" y="2"/>
                    </a:lnTo>
                    <a:lnTo>
                      <a:pt x="0" y="265"/>
                    </a:lnTo>
                    <a:lnTo>
                      <a:pt x="2" y="269"/>
                    </a:lnTo>
                    <a:lnTo>
                      <a:pt x="7" y="269"/>
                    </a:lnTo>
                    <a:lnTo>
                      <a:pt x="7" y="267"/>
                    </a:lnTo>
                    <a:lnTo>
                      <a:pt x="292" y="5"/>
                    </a:lnTo>
                    <a:lnTo>
                      <a:pt x="289" y="0"/>
                    </a:lnTo>
                    <a:lnTo>
                      <a:pt x="287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719" name="Freeform 1719"/>
              <p:cNvSpPr>
                <a:spLocks/>
              </p:cNvSpPr>
              <p:nvPr/>
            </p:nvSpPr>
            <p:spPr bwMode="auto">
              <a:xfrm>
                <a:off x="1956" y="2341"/>
                <a:ext cx="289" cy="268"/>
              </a:xfrm>
              <a:custGeom>
                <a:avLst/>
                <a:gdLst>
                  <a:gd name="T0" fmla="*/ 287 w 289"/>
                  <a:gd name="T1" fmla="*/ 0 h 268"/>
                  <a:gd name="T2" fmla="*/ 287 w 289"/>
                  <a:gd name="T3" fmla="*/ 1 h 268"/>
                  <a:gd name="T4" fmla="*/ 0 w 289"/>
                  <a:gd name="T5" fmla="*/ 265 h 268"/>
                  <a:gd name="T6" fmla="*/ 2 w 289"/>
                  <a:gd name="T7" fmla="*/ 268 h 268"/>
                  <a:gd name="T8" fmla="*/ 7 w 289"/>
                  <a:gd name="T9" fmla="*/ 268 h 268"/>
                  <a:gd name="T10" fmla="*/ 7 w 289"/>
                  <a:gd name="T11" fmla="*/ 266 h 268"/>
                  <a:gd name="T12" fmla="*/ 289 w 289"/>
                  <a:gd name="T13" fmla="*/ 8 h 268"/>
                  <a:gd name="T14" fmla="*/ 289 w 289"/>
                  <a:gd name="T15" fmla="*/ 0 h 268"/>
                  <a:gd name="T16" fmla="*/ 287 w 289"/>
                  <a:gd name="T17" fmla="*/ 0 h 26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89"/>
                  <a:gd name="T28" fmla="*/ 0 h 268"/>
                  <a:gd name="T29" fmla="*/ 289 w 289"/>
                  <a:gd name="T30" fmla="*/ 268 h 26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89" h="268">
                    <a:moveTo>
                      <a:pt x="287" y="0"/>
                    </a:moveTo>
                    <a:lnTo>
                      <a:pt x="287" y="1"/>
                    </a:lnTo>
                    <a:lnTo>
                      <a:pt x="0" y="265"/>
                    </a:lnTo>
                    <a:lnTo>
                      <a:pt x="2" y="268"/>
                    </a:lnTo>
                    <a:lnTo>
                      <a:pt x="7" y="268"/>
                    </a:lnTo>
                    <a:lnTo>
                      <a:pt x="7" y="266"/>
                    </a:lnTo>
                    <a:lnTo>
                      <a:pt x="289" y="8"/>
                    </a:lnTo>
                    <a:lnTo>
                      <a:pt x="289" y="0"/>
                    </a:lnTo>
                    <a:lnTo>
                      <a:pt x="287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720" name="Freeform 1720"/>
              <p:cNvSpPr>
                <a:spLocks/>
              </p:cNvSpPr>
              <p:nvPr/>
            </p:nvSpPr>
            <p:spPr bwMode="auto">
              <a:xfrm>
                <a:off x="1989" y="2388"/>
                <a:ext cx="256" cy="238"/>
              </a:xfrm>
              <a:custGeom>
                <a:avLst/>
                <a:gdLst>
                  <a:gd name="T0" fmla="*/ 254 w 256"/>
                  <a:gd name="T1" fmla="*/ 0 h 238"/>
                  <a:gd name="T2" fmla="*/ 254 w 256"/>
                  <a:gd name="T3" fmla="*/ 2 h 238"/>
                  <a:gd name="T4" fmla="*/ 0 w 256"/>
                  <a:gd name="T5" fmla="*/ 235 h 238"/>
                  <a:gd name="T6" fmla="*/ 1 w 256"/>
                  <a:gd name="T7" fmla="*/ 238 h 238"/>
                  <a:gd name="T8" fmla="*/ 7 w 256"/>
                  <a:gd name="T9" fmla="*/ 238 h 238"/>
                  <a:gd name="T10" fmla="*/ 7 w 256"/>
                  <a:gd name="T11" fmla="*/ 237 h 238"/>
                  <a:gd name="T12" fmla="*/ 256 w 256"/>
                  <a:gd name="T13" fmla="*/ 8 h 238"/>
                  <a:gd name="T14" fmla="*/ 256 w 256"/>
                  <a:gd name="T15" fmla="*/ 0 h 238"/>
                  <a:gd name="T16" fmla="*/ 254 w 256"/>
                  <a:gd name="T17" fmla="*/ 0 h 23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56"/>
                  <a:gd name="T28" fmla="*/ 0 h 238"/>
                  <a:gd name="T29" fmla="*/ 256 w 256"/>
                  <a:gd name="T30" fmla="*/ 238 h 23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56" h="238">
                    <a:moveTo>
                      <a:pt x="254" y="0"/>
                    </a:moveTo>
                    <a:lnTo>
                      <a:pt x="254" y="2"/>
                    </a:lnTo>
                    <a:lnTo>
                      <a:pt x="0" y="235"/>
                    </a:lnTo>
                    <a:lnTo>
                      <a:pt x="1" y="238"/>
                    </a:lnTo>
                    <a:lnTo>
                      <a:pt x="7" y="238"/>
                    </a:lnTo>
                    <a:lnTo>
                      <a:pt x="7" y="237"/>
                    </a:lnTo>
                    <a:lnTo>
                      <a:pt x="256" y="8"/>
                    </a:lnTo>
                    <a:lnTo>
                      <a:pt x="256" y="0"/>
                    </a:lnTo>
                    <a:lnTo>
                      <a:pt x="254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721" name="Freeform 1721"/>
              <p:cNvSpPr>
                <a:spLocks/>
              </p:cNvSpPr>
              <p:nvPr/>
            </p:nvSpPr>
            <p:spPr bwMode="auto">
              <a:xfrm>
                <a:off x="2021" y="2435"/>
                <a:ext cx="224" cy="209"/>
              </a:xfrm>
              <a:custGeom>
                <a:avLst/>
                <a:gdLst>
                  <a:gd name="T0" fmla="*/ 222 w 224"/>
                  <a:gd name="T1" fmla="*/ 0 h 209"/>
                  <a:gd name="T2" fmla="*/ 222 w 224"/>
                  <a:gd name="T3" fmla="*/ 2 h 209"/>
                  <a:gd name="T4" fmla="*/ 0 w 224"/>
                  <a:gd name="T5" fmla="*/ 205 h 209"/>
                  <a:gd name="T6" fmla="*/ 2 w 224"/>
                  <a:gd name="T7" fmla="*/ 209 h 209"/>
                  <a:gd name="T8" fmla="*/ 7 w 224"/>
                  <a:gd name="T9" fmla="*/ 209 h 209"/>
                  <a:gd name="T10" fmla="*/ 7 w 224"/>
                  <a:gd name="T11" fmla="*/ 207 h 209"/>
                  <a:gd name="T12" fmla="*/ 224 w 224"/>
                  <a:gd name="T13" fmla="*/ 8 h 209"/>
                  <a:gd name="T14" fmla="*/ 224 w 224"/>
                  <a:gd name="T15" fmla="*/ 0 h 209"/>
                  <a:gd name="T16" fmla="*/ 222 w 224"/>
                  <a:gd name="T17" fmla="*/ 0 h 20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24"/>
                  <a:gd name="T28" fmla="*/ 0 h 209"/>
                  <a:gd name="T29" fmla="*/ 224 w 224"/>
                  <a:gd name="T30" fmla="*/ 209 h 209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24" h="209">
                    <a:moveTo>
                      <a:pt x="222" y="0"/>
                    </a:moveTo>
                    <a:lnTo>
                      <a:pt x="222" y="2"/>
                    </a:lnTo>
                    <a:lnTo>
                      <a:pt x="0" y="205"/>
                    </a:lnTo>
                    <a:lnTo>
                      <a:pt x="2" y="209"/>
                    </a:lnTo>
                    <a:lnTo>
                      <a:pt x="7" y="209"/>
                    </a:lnTo>
                    <a:lnTo>
                      <a:pt x="7" y="207"/>
                    </a:lnTo>
                    <a:lnTo>
                      <a:pt x="224" y="8"/>
                    </a:lnTo>
                    <a:lnTo>
                      <a:pt x="224" y="0"/>
                    </a:lnTo>
                    <a:lnTo>
                      <a:pt x="222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722" name="Freeform 1722"/>
              <p:cNvSpPr>
                <a:spLocks/>
              </p:cNvSpPr>
              <p:nvPr/>
            </p:nvSpPr>
            <p:spPr bwMode="auto">
              <a:xfrm>
                <a:off x="2066" y="2483"/>
                <a:ext cx="179" cy="165"/>
              </a:xfrm>
              <a:custGeom>
                <a:avLst/>
                <a:gdLst>
                  <a:gd name="T0" fmla="*/ 177 w 179"/>
                  <a:gd name="T1" fmla="*/ 0 h 165"/>
                  <a:gd name="T2" fmla="*/ 177 w 179"/>
                  <a:gd name="T3" fmla="*/ 1 h 165"/>
                  <a:gd name="T4" fmla="*/ 0 w 179"/>
                  <a:gd name="T5" fmla="*/ 165 h 165"/>
                  <a:gd name="T6" fmla="*/ 7 w 179"/>
                  <a:gd name="T7" fmla="*/ 162 h 165"/>
                  <a:gd name="T8" fmla="*/ 7 w 179"/>
                  <a:gd name="T9" fmla="*/ 161 h 165"/>
                  <a:gd name="T10" fmla="*/ 13 w 179"/>
                  <a:gd name="T11" fmla="*/ 159 h 165"/>
                  <a:gd name="T12" fmla="*/ 13 w 179"/>
                  <a:gd name="T13" fmla="*/ 157 h 165"/>
                  <a:gd name="T14" fmla="*/ 24 w 179"/>
                  <a:gd name="T15" fmla="*/ 151 h 165"/>
                  <a:gd name="T16" fmla="*/ 24 w 179"/>
                  <a:gd name="T17" fmla="*/ 150 h 165"/>
                  <a:gd name="T18" fmla="*/ 179 w 179"/>
                  <a:gd name="T19" fmla="*/ 8 h 165"/>
                  <a:gd name="T20" fmla="*/ 179 w 179"/>
                  <a:gd name="T21" fmla="*/ 0 h 165"/>
                  <a:gd name="T22" fmla="*/ 177 w 179"/>
                  <a:gd name="T23" fmla="*/ 0 h 165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179"/>
                  <a:gd name="T37" fmla="*/ 0 h 165"/>
                  <a:gd name="T38" fmla="*/ 179 w 179"/>
                  <a:gd name="T39" fmla="*/ 165 h 165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179" h="165">
                    <a:moveTo>
                      <a:pt x="177" y="0"/>
                    </a:moveTo>
                    <a:lnTo>
                      <a:pt x="177" y="1"/>
                    </a:lnTo>
                    <a:lnTo>
                      <a:pt x="0" y="165"/>
                    </a:lnTo>
                    <a:lnTo>
                      <a:pt x="7" y="162"/>
                    </a:lnTo>
                    <a:lnTo>
                      <a:pt x="7" y="161"/>
                    </a:lnTo>
                    <a:lnTo>
                      <a:pt x="13" y="159"/>
                    </a:lnTo>
                    <a:lnTo>
                      <a:pt x="13" y="157"/>
                    </a:lnTo>
                    <a:lnTo>
                      <a:pt x="24" y="151"/>
                    </a:lnTo>
                    <a:lnTo>
                      <a:pt x="24" y="150"/>
                    </a:lnTo>
                    <a:lnTo>
                      <a:pt x="179" y="8"/>
                    </a:lnTo>
                    <a:lnTo>
                      <a:pt x="179" y="0"/>
                    </a:lnTo>
                    <a:lnTo>
                      <a:pt x="177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723" name="Freeform 1723"/>
              <p:cNvSpPr>
                <a:spLocks/>
              </p:cNvSpPr>
              <p:nvPr/>
            </p:nvSpPr>
            <p:spPr bwMode="auto">
              <a:xfrm>
                <a:off x="2189" y="2530"/>
                <a:ext cx="56" cy="52"/>
              </a:xfrm>
              <a:custGeom>
                <a:avLst/>
                <a:gdLst>
                  <a:gd name="T0" fmla="*/ 0 w 56"/>
                  <a:gd name="T1" fmla="*/ 51 h 52"/>
                  <a:gd name="T2" fmla="*/ 56 w 56"/>
                  <a:gd name="T3" fmla="*/ 0 h 52"/>
                  <a:gd name="T4" fmla="*/ 56 w 56"/>
                  <a:gd name="T5" fmla="*/ 8 h 52"/>
                  <a:gd name="T6" fmla="*/ 19 w 56"/>
                  <a:gd name="T7" fmla="*/ 43 h 52"/>
                  <a:gd name="T8" fmla="*/ 15 w 56"/>
                  <a:gd name="T9" fmla="*/ 43 h 52"/>
                  <a:gd name="T10" fmla="*/ 15 w 56"/>
                  <a:gd name="T11" fmla="*/ 44 h 52"/>
                  <a:gd name="T12" fmla="*/ 5 w 56"/>
                  <a:gd name="T13" fmla="*/ 49 h 52"/>
                  <a:gd name="T14" fmla="*/ 5 w 56"/>
                  <a:gd name="T15" fmla="*/ 51 h 52"/>
                  <a:gd name="T16" fmla="*/ 1 w 56"/>
                  <a:gd name="T17" fmla="*/ 51 h 52"/>
                  <a:gd name="T18" fmla="*/ 1 w 56"/>
                  <a:gd name="T19" fmla="*/ 52 h 52"/>
                  <a:gd name="T20" fmla="*/ 0 w 56"/>
                  <a:gd name="T21" fmla="*/ 52 h 52"/>
                  <a:gd name="T22" fmla="*/ 0 w 56"/>
                  <a:gd name="T23" fmla="*/ 51 h 52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56"/>
                  <a:gd name="T37" fmla="*/ 0 h 52"/>
                  <a:gd name="T38" fmla="*/ 56 w 56"/>
                  <a:gd name="T39" fmla="*/ 52 h 52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56" h="52">
                    <a:moveTo>
                      <a:pt x="0" y="51"/>
                    </a:moveTo>
                    <a:lnTo>
                      <a:pt x="56" y="0"/>
                    </a:lnTo>
                    <a:lnTo>
                      <a:pt x="56" y="8"/>
                    </a:lnTo>
                    <a:lnTo>
                      <a:pt x="19" y="43"/>
                    </a:lnTo>
                    <a:lnTo>
                      <a:pt x="15" y="43"/>
                    </a:lnTo>
                    <a:lnTo>
                      <a:pt x="15" y="44"/>
                    </a:lnTo>
                    <a:lnTo>
                      <a:pt x="5" y="49"/>
                    </a:lnTo>
                    <a:lnTo>
                      <a:pt x="5" y="51"/>
                    </a:lnTo>
                    <a:lnTo>
                      <a:pt x="1" y="51"/>
                    </a:lnTo>
                    <a:lnTo>
                      <a:pt x="1" y="52"/>
                    </a:lnTo>
                    <a:lnTo>
                      <a:pt x="0" y="52"/>
                    </a:lnTo>
                    <a:lnTo>
                      <a:pt x="0" y="51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724" name="Freeform 1724"/>
              <p:cNvSpPr>
                <a:spLocks/>
              </p:cNvSpPr>
              <p:nvPr/>
            </p:nvSpPr>
            <p:spPr bwMode="auto">
              <a:xfrm>
                <a:off x="2143" y="2287"/>
                <a:ext cx="102" cy="95"/>
              </a:xfrm>
              <a:custGeom>
                <a:avLst/>
                <a:gdLst>
                  <a:gd name="T0" fmla="*/ 0 w 102"/>
                  <a:gd name="T1" fmla="*/ 0 h 95"/>
                  <a:gd name="T2" fmla="*/ 102 w 102"/>
                  <a:gd name="T3" fmla="*/ 95 h 95"/>
                  <a:gd name="T4" fmla="*/ 102 w 102"/>
                  <a:gd name="T5" fmla="*/ 87 h 95"/>
                  <a:gd name="T6" fmla="*/ 100 w 102"/>
                  <a:gd name="T7" fmla="*/ 87 h 95"/>
                  <a:gd name="T8" fmla="*/ 17 w 102"/>
                  <a:gd name="T9" fmla="*/ 8 h 95"/>
                  <a:gd name="T10" fmla="*/ 13 w 102"/>
                  <a:gd name="T11" fmla="*/ 8 h 95"/>
                  <a:gd name="T12" fmla="*/ 13 w 102"/>
                  <a:gd name="T13" fmla="*/ 6 h 95"/>
                  <a:gd name="T14" fmla="*/ 10 w 102"/>
                  <a:gd name="T15" fmla="*/ 6 h 95"/>
                  <a:gd name="T16" fmla="*/ 8 w 102"/>
                  <a:gd name="T17" fmla="*/ 3 h 95"/>
                  <a:gd name="T18" fmla="*/ 5 w 102"/>
                  <a:gd name="T19" fmla="*/ 3 h 95"/>
                  <a:gd name="T20" fmla="*/ 5 w 102"/>
                  <a:gd name="T21" fmla="*/ 2 h 95"/>
                  <a:gd name="T22" fmla="*/ 1 w 102"/>
                  <a:gd name="T23" fmla="*/ 2 h 95"/>
                  <a:gd name="T24" fmla="*/ 1 w 102"/>
                  <a:gd name="T25" fmla="*/ 0 h 95"/>
                  <a:gd name="T26" fmla="*/ 0 w 102"/>
                  <a:gd name="T27" fmla="*/ 0 h 95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102"/>
                  <a:gd name="T43" fmla="*/ 0 h 95"/>
                  <a:gd name="T44" fmla="*/ 102 w 102"/>
                  <a:gd name="T45" fmla="*/ 95 h 95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102" h="95">
                    <a:moveTo>
                      <a:pt x="0" y="0"/>
                    </a:moveTo>
                    <a:lnTo>
                      <a:pt x="102" y="95"/>
                    </a:lnTo>
                    <a:lnTo>
                      <a:pt x="102" y="87"/>
                    </a:lnTo>
                    <a:lnTo>
                      <a:pt x="100" y="87"/>
                    </a:lnTo>
                    <a:lnTo>
                      <a:pt x="17" y="8"/>
                    </a:lnTo>
                    <a:lnTo>
                      <a:pt x="13" y="8"/>
                    </a:lnTo>
                    <a:lnTo>
                      <a:pt x="13" y="6"/>
                    </a:lnTo>
                    <a:lnTo>
                      <a:pt x="10" y="6"/>
                    </a:lnTo>
                    <a:lnTo>
                      <a:pt x="8" y="3"/>
                    </a:lnTo>
                    <a:lnTo>
                      <a:pt x="5" y="3"/>
                    </a:lnTo>
                    <a:lnTo>
                      <a:pt x="5" y="2"/>
                    </a:lnTo>
                    <a:lnTo>
                      <a:pt x="1" y="2"/>
                    </a:ln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725" name="Freeform 1725"/>
              <p:cNvSpPr>
                <a:spLocks/>
              </p:cNvSpPr>
              <p:nvPr/>
            </p:nvSpPr>
            <p:spPr bwMode="auto">
              <a:xfrm>
                <a:off x="2042" y="2238"/>
                <a:ext cx="203" cy="191"/>
              </a:xfrm>
              <a:custGeom>
                <a:avLst/>
                <a:gdLst>
                  <a:gd name="T0" fmla="*/ 3 w 203"/>
                  <a:gd name="T1" fmla="*/ 0 h 191"/>
                  <a:gd name="T2" fmla="*/ 3 w 203"/>
                  <a:gd name="T3" fmla="*/ 2 h 191"/>
                  <a:gd name="T4" fmla="*/ 0 w 203"/>
                  <a:gd name="T5" fmla="*/ 2 h 191"/>
                  <a:gd name="T6" fmla="*/ 0 w 203"/>
                  <a:gd name="T7" fmla="*/ 5 h 191"/>
                  <a:gd name="T8" fmla="*/ 1 w 203"/>
                  <a:gd name="T9" fmla="*/ 5 h 191"/>
                  <a:gd name="T10" fmla="*/ 203 w 203"/>
                  <a:gd name="T11" fmla="*/ 191 h 191"/>
                  <a:gd name="T12" fmla="*/ 203 w 203"/>
                  <a:gd name="T13" fmla="*/ 183 h 191"/>
                  <a:gd name="T14" fmla="*/ 201 w 203"/>
                  <a:gd name="T15" fmla="*/ 183 h 191"/>
                  <a:gd name="T16" fmla="*/ 5 w 203"/>
                  <a:gd name="T17" fmla="*/ 0 h 191"/>
                  <a:gd name="T18" fmla="*/ 3 w 203"/>
                  <a:gd name="T19" fmla="*/ 0 h 191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03"/>
                  <a:gd name="T31" fmla="*/ 0 h 191"/>
                  <a:gd name="T32" fmla="*/ 203 w 203"/>
                  <a:gd name="T33" fmla="*/ 191 h 191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03" h="191">
                    <a:moveTo>
                      <a:pt x="3" y="0"/>
                    </a:moveTo>
                    <a:lnTo>
                      <a:pt x="3" y="2"/>
                    </a:lnTo>
                    <a:lnTo>
                      <a:pt x="0" y="2"/>
                    </a:lnTo>
                    <a:lnTo>
                      <a:pt x="0" y="5"/>
                    </a:lnTo>
                    <a:lnTo>
                      <a:pt x="1" y="5"/>
                    </a:lnTo>
                    <a:lnTo>
                      <a:pt x="203" y="191"/>
                    </a:lnTo>
                    <a:lnTo>
                      <a:pt x="203" y="183"/>
                    </a:lnTo>
                    <a:lnTo>
                      <a:pt x="201" y="183"/>
                    </a:lnTo>
                    <a:lnTo>
                      <a:pt x="5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726" name="Freeform 1726"/>
              <p:cNvSpPr>
                <a:spLocks/>
              </p:cNvSpPr>
              <p:nvPr/>
            </p:nvSpPr>
            <p:spPr bwMode="auto">
              <a:xfrm>
                <a:off x="2009" y="2256"/>
                <a:ext cx="236" cy="220"/>
              </a:xfrm>
              <a:custGeom>
                <a:avLst/>
                <a:gdLst>
                  <a:gd name="T0" fmla="*/ 4 w 236"/>
                  <a:gd name="T1" fmla="*/ 0 h 220"/>
                  <a:gd name="T2" fmla="*/ 4 w 236"/>
                  <a:gd name="T3" fmla="*/ 1 h 220"/>
                  <a:gd name="T4" fmla="*/ 0 w 236"/>
                  <a:gd name="T5" fmla="*/ 1 h 220"/>
                  <a:gd name="T6" fmla="*/ 0 w 236"/>
                  <a:gd name="T7" fmla="*/ 4 h 220"/>
                  <a:gd name="T8" fmla="*/ 2 w 236"/>
                  <a:gd name="T9" fmla="*/ 4 h 220"/>
                  <a:gd name="T10" fmla="*/ 236 w 236"/>
                  <a:gd name="T11" fmla="*/ 220 h 220"/>
                  <a:gd name="T12" fmla="*/ 236 w 236"/>
                  <a:gd name="T13" fmla="*/ 213 h 220"/>
                  <a:gd name="T14" fmla="*/ 234 w 236"/>
                  <a:gd name="T15" fmla="*/ 213 h 220"/>
                  <a:gd name="T16" fmla="*/ 5 w 236"/>
                  <a:gd name="T17" fmla="*/ 0 h 220"/>
                  <a:gd name="T18" fmla="*/ 4 w 236"/>
                  <a:gd name="T19" fmla="*/ 0 h 220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36"/>
                  <a:gd name="T31" fmla="*/ 0 h 220"/>
                  <a:gd name="T32" fmla="*/ 236 w 236"/>
                  <a:gd name="T33" fmla="*/ 220 h 220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36" h="220">
                    <a:moveTo>
                      <a:pt x="4" y="0"/>
                    </a:moveTo>
                    <a:lnTo>
                      <a:pt x="4" y="1"/>
                    </a:lnTo>
                    <a:lnTo>
                      <a:pt x="0" y="1"/>
                    </a:lnTo>
                    <a:lnTo>
                      <a:pt x="0" y="4"/>
                    </a:lnTo>
                    <a:lnTo>
                      <a:pt x="2" y="4"/>
                    </a:lnTo>
                    <a:lnTo>
                      <a:pt x="236" y="220"/>
                    </a:lnTo>
                    <a:lnTo>
                      <a:pt x="236" y="213"/>
                    </a:lnTo>
                    <a:lnTo>
                      <a:pt x="234" y="213"/>
                    </a:lnTo>
                    <a:lnTo>
                      <a:pt x="5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727" name="Freeform 1727"/>
              <p:cNvSpPr>
                <a:spLocks/>
              </p:cNvSpPr>
              <p:nvPr/>
            </p:nvSpPr>
            <p:spPr bwMode="auto">
              <a:xfrm>
                <a:off x="1977" y="2273"/>
                <a:ext cx="268" cy="251"/>
              </a:xfrm>
              <a:custGeom>
                <a:avLst/>
                <a:gdLst>
                  <a:gd name="T0" fmla="*/ 3 w 268"/>
                  <a:gd name="T1" fmla="*/ 0 h 251"/>
                  <a:gd name="T2" fmla="*/ 3 w 268"/>
                  <a:gd name="T3" fmla="*/ 1 h 251"/>
                  <a:gd name="T4" fmla="*/ 0 w 268"/>
                  <a:gd name="T5" fmla="*/ 1 h 251"/>
                  <a:gd name="T6" fmla="*/ 0 w 268"/>
                  <a:gd name="T7" fmla="*/ 5 h 251"/>
                  <a:gd name="T8" fmla="*/ 2 w 268"/>
                  <a:gd name="T9" fmla="*/ 5 h 251"/>
                  <a:gd name="T10" fmla="*/ 268 w 268"/>
                  <a:gd name="T11" fmla="*/ 251 h 251"/>
                  <a:gd name="T12" fmla="*/ 268 w 268"/>
                  <a:gd name="T13" fmla="*/ 243 h 251"/>
                  <a:gd name="T14" fmla="*/ 266 w 268"/>
                  <a:gd name="T15" fmla="*/ 243 h 251"/>
                  <a:gd name="T16" fmla="*/ 5 w 268"/>
                  <a:gd name="T17" fmla="*/ 0 h 251"/>
                  <a:gd name="T18" fmla="*/ 3 w 268"/>
                  <a:gd name="T19" fmla="*/ 0 h 251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68"/>
                  <a:gd name="T31" fmla="*/ 0 h 251"/>
                  <a:gd name="T32" fmla="*/ 268 w 268"/>
                  <a:gd name="T33" fmla="*/ 251 h 251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68" h="251">
                    <a:moveTo>
                      <a:pt x="3" y="0"/>
                    </a:moveTo>
                    <a:lnTo>
                      <a:pt x="3" y="1"/>
                    </a:lnTo>
                    <a:lnTo>
                      <a:pt x="0" y="1"/>
                    </a:lnTo>
                    <a:lnTo>
                      <a:pt x="0" y="5"/>
                    </a:lnTo>
                    <a:lnTo>
                      <a:pt x="2" y="5"/>
                    </a:lnTo>
                    <a:lnTo>
                      <a:pt x="268" y="251"/>
                    </a:lnTo>
                    <a:lnTo>
                      <a:pt x="268" y="243"/>
                    </a:lnTo>
                    <a:lnTo>
                      <a:pt x="266" y="243"/>
                    </a:lnTo>
                    <a:lnTo>
                      <a:pt x="5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728" name="Freeform 1728"/>
              <p:cNvSpPr>
                <a:spLocks/>
              </p:cNvSpPr>
              <p:nvPr/>
            </p:nvSpPr>
            <p:spPr bwMode="auto">
              <a:xfrm>
                <a:off x="1944" y="2290"/>
                <a:ext cx="293" cy="268"/>
              </a:xfrm>
              <a:custGeom>
                <a:avLst/>
                <a:gdLst>
                  <a:gd name="T0" fmla="*/ 0 w 293"/>
                  <a:gd name="T1" fmla="*/ 2 h 268"/>
                  <a:gd name="T2" fmla="*/ 7 w 293"/>
                  <a:gd name="T3" fmla="*/ 0 h 268"/>
                  <a:gd name="T4" fmla="*/ 293 w 293"/>
                  <a:gd name="T5" fmla="*/ 265 h 268"/>
                  <a:gd name="T6" fmla="*/ 293 w 293"/>
                  <a:gd name="T7" fmla="*/ 267 h 268"/>
                  <a:gd name="T8" fmla="*/ 287 w 293"/>
                  <a:gd name="T9" fmla="*/ 268 h 268"/>
                  <a:gd name="T10" fmla="*/ 0 w 293"/>
                  <a:gd name="T11" fmla="*/ 3 h 268"/>
                  <a:gd name="T12" fmla="*/ 0 w 293"/>
                  <a:gd name="T13" fmla="*/ 2 h 2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93"/>
                  <a:gd name="T22" fmla="*/ 0 h 268"/>
                  <a:gd name="T23" fmla="*/ 293 w 293"/>
                  <a:gd name="T24" fmla="*/ 268 h 2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93" h="268">
                    <a:moveTo>
                      <a:pt x="0" y="2"/>
                    </a:moveTo>
                    <a:lnTo>
                      <a:pt x="7" y="0"/>
                    </a:lnTo>
                    <a:lnTo>
                      <a:pt x="293" y="265"/>
                    </a:lnTo>
                    <a:lnTo>
                      <a:pt x="293" y="267"/>
                    </a:lnTo>
                    <a:lnTo>
                      <a:pt x="287" y="268"/>
                    </a:lnTo>
                    <a:lnTo>
                      <a:pt x="0" y="3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729" name="Freeform 1729"/>
              <p:cNvSpPr>
                <a:spLocks/>
              </p:cNvSpPr>
              <p:nvPr/>
            </p:nvSpPr>
            <p:spPr bwMode="auto">
              <a:xfrm>
                <a:off x="1912" y="2308"/>
                <a:ext cx="292" cy="268"/>
              </a:xfrm>
              <a:custGeom>
                <a:avLst/>
                <a:gdLst>
                  <a:gd name="T0" fmla="*/ 3 w 292"/>
                  <a:gd name="T1" fmla="*/ 0 h 268"/>
                  <a:gd name="T2" fmla="*/ 3 w 292"/>
                  <a:gd name="T3" fmla="*/ 1 h 268"/>
                  <a:gd name="T4" fmla="*/ 0 w 292"/>
                  <a:gd name="T5" fmla="*/ 1 h 268"/>
                  <a:gd name="T6" fmla="*/ 287 w 292"/>
                  <a:gd name="T7" fmla="*/ 268 h 268"/>
                  <a:gd name="T8" fmla="*/ 290 w 292"/>
                  <a:gd name="T9" fmla="*/ 268 h 268"/>
                  <a:gd name="T10" fmla="*/ 292 w 292"/>
                  <a:gd name="T11" fmla="*/ 263 h 268"/>
                  <a:gd name="T12" fmla="*/ 290 w 292"/>
                  <a:gd name="T13" fmla="*/ 263 h 268"/>
                  <a:gd name="T14" fmla="*/ 7 w 292"/>
                  <a:gd name="T15" fmla="*/ 0 h 268"/>
                  <a:gd name="T16" fmla="*/ 3 w 292"/>
                  <a:gd name="T17" fmla="*/ 0 h 26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2"/>
                  <a:gd name="T28" fmla="*/ 0 h 268"/>
                  <a:gd name="T29" fmla="*/ 292 w 292"/>
                  <a:gd name="T30" fmla="*/ 268 h 26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2" h="268">
                    <a:moveTo>
                      <a:pt x="3" y="0"/>
                    </a:moveTo>
                    <a:lnTo>
                      <a:pt x="3" y="1"/>
                    </a:lnTo>
                    <a:lnTo>
                      <a:pt x="0" y="1"/>
                    </a:lnTo>
                    <a:lnTo>
                      <a:pt x="287" y="268"/>
                    </a:lnTo>
                    <a:lnTo>
                      <a:pt x="290" y="268"/>
                    </a:lnTo>
                    <a:lnTo>
                      <a:pt x="292" y="263"/>
                    </a:lnTo>
                    <a:lnTo>
                      <a:pt x="290" y="263"/>
                    </a:lnTo>
                    <a:lnTo>
                      <a:pt x="7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730" name="Freeform 1730"/>
              <p:cNvSpPr>
                <a:spLocks/>
              </p:cNvSpPr>
              <p:nvPr/>
            </p:nvSpPr>
            <p:spPr bwMode="auto">
              <a:xfrm>
                <a:off x="1881" y="2325"/>
                <a:ext cx="292" cy="268"/>
              </a:xfrm>
              <a:custGeom>
                <a:avLst/>
                <a:gdLst>
                  <a:gd name="T0" fmla="*/ 2 w 292"/>
                  <a:gd name="T1" fmla="*/ 0 h 268"/>
                  <a:gd name="T2" fmla="*/ 2 w 292"/>
                  <a:gd name="T3" fmla="*/ 2 h 268"/>
                  <a:gd name="T4" fmla="*/ 0 w 292"/>
                  <a:gd name="T5" fmla="*/ 2 h 268"/>
                  <a:gd name="T6" fmla="*/ 287 w 292"/>
                  <a:gd name="T7" fmla="*/ 268 h 268"/>
                  <a:gd name="T8" fmla="*/ 292 w 292"/>
                  <a:gd name="T9" fmla="*/ 267 h 268"/>
                  <a:gd name="T10" fmla="*/ 292 w 292"/>
                  <a:gd name="T11" fmla="*/ 263 h 268"/>
                  <a:gd name="T12" fmla="*/ 291 w 292"/>
                  <a:gd name="T13" fmla="*/ 263 h 268"/>
                  <a:gd name="T14" fmla="*/ 7 w 292"/>
                  <a:gd name="T15" fmla="*/ 0 h 268"/>
                  <a:gd name="T16" fmla="*/ 2 w 292"/>
                  <a:gd name="T17" fmla="*/ 0 h 26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2"/>
                  <a:gd name="T28" fmla="*/ 0 h 268"/>
                  <a:gd name="T29" fmla="*/ 292 w 292"/>
                  <a:gd name="T30" fmla="*/ 268 h 26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2" h="268">
                    <a:moveTo>
                      <a:pt x="2" y="0"/>
                    </a:moveTo>
                    <a:lnTo>
                      <a:pt x="2" y="2"/>
                    </a:lnTo>
                    <a:lnTo>
                      <a:pt x="0" y="2"/>
                    </a:lnTo>
                    <a:lnTo>
                      <a:pt x="287" y="268"/>
                    </a:lnTo>
                    <a:lnTo>
                      <a:pt x="292" y="267"/>
                    </a:lnTo>
                    <a:lnTo>
                      <a:pt x="292" y="263"/>
                    </a:lnTo>
                    <a:lnTo>
                      <a:pt x="291" y="263"/>
                    </a:lnTo>
                    <a:lnTo>
                      <a:pt x="7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731" name="Freeform 1731"/>
              <p:cNvSpPr>
                <a:spLocks/>
              </p:cNvSpPr>
              <p:nvPr/>
            </p:nvSpPr>
            <p:spPr bwMode="auto">
              <a:xfrm>
                <a:off x="1852" y="2341"/>
                <a:ext cx="289" cy="269"/>
              </a:xfrm>
              <a:custGeom>
                <a:avLst/>
                <a:gdLst>
                  <a:gd name="T0" fmla="*/ 0 w 289"/>
                  <a:gd name="T1" fmla="*/ 0 h 269"/>
                  <a:gd name="T2" fmla="*/ 0 w 289"/>
                  <a:gd name="T3" fmla="*/ 8 h 269"/>
                  <a:gd name="T4" fmla="*/ 2 w 289"/>
                  <a:gd name="T5" fmla="*/ 8 h 269"/>
                  <a:gd name="T6" fmla="*/ 284 w 289"/>
                  <a:gd name="T7" fmla="*/ 269 h 269"/>
                  <a:gd name="T8" fmla="*/ 289 w 289"/>
                  <a:gd name="T9" fmla="*/ 268 h 269"/>
                  <a:gd name="T10" fmla="*/ 289 w 289"/>
                  <a:gd name="T11" fmla="*/ 265 h 269"/>
                  <a:gd name="T12" fmla="*/ 287 w 289"/>
                  <a:gd name="T13" fmla="*/ 265 h 269"/>
                  <a:gd name="T14" fmla="*/ 2 w 289"/>
                  <a:gd name="T15" fmla="*/ 0 h 269"/>
                  <a:gd name="T16" fmla="*/ 0 w 289"/>
                  <a:gd name="T17" fmla="*/ 0 h 26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89"/>
                  <a:gd name="T28" fmla="*/ 0 h 269"/>
                  <a:gd name="T29" fmla="*/ 289 w 289"/>
                  <a:gd name="T30" fmla="*/ 269 h 269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89" h="269">
                    <a:moveTo>
                      <a:pt x="0" y="0"/>
                    </a:moveTo>
                    <a:lnTo>
                      <a:pt x="0" y="8"/>
                    </a:lnTo>
                    <a:lnTo>
                      <a:pt x="2" y="8"/>
                    </a:lnTo>
                    <a:lnTo>
                      <a:pt x="284" y="269"/>
                    </a:lnTo>
                    <a:lnTo>
                      <a:pt x="289" y="268"/>
                    </a:lnTo>
                    <a:lnTo>
                      <a:pt x="289" y="265"/>
                    </a:lnTo>
                    <a:lnTo>
                      <a:pt x="287" y="265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732" name="Freeform 1732"/>
              <p:cNvSpPr>
                <a:spLocks/>
              </p:cNvSpPr>
              <p:nvPr/>
            </p:nvSpPr>
            <p:spPr bwMode="auto">
              <a:xfrm>
                <a:off x="1852" y="2388"/>
                <a:ext cx="256" cy="240"/>
              </a:xfrm>
              <a:custGeom>
                <a:avLst/>
                <a:gdLst>
                  <a:gd name="T0" fmla="*/ 0 w 256"/>
                  <a:gd name="T1" fmla="*/ 0 h 240"/>
                  <a:gd name="T2" fmla="*/ 0 w 256"/>
                  <a:gd name="T3" fmla="*/ 8 h 240"/>
                  <a:gd name="T4" fmla="*/ 2 w 256"/>
                  <a:gd name="T5" fmla="*/ 8 h 240"/>
                  <a:gd name="T6" fmla="*/ 251 w 256"/>
                  <a:gd name="T7" fmla="*/ 240 h 240"/>
                  <a:gd name="T8" fmla="*/ 256 w 256"/>
                  <a:gd name="T9" fmla="*/ 238 h 240"/>
                  <a:gd name="T10" fmla="*/ 256 w 256"/>
                  <a:gd name="T11" fmla="*/ 235 h 240"/>
                  <a:gd name="T12" fmla="*/ 255 w 256"/>
                  <a:gd name="T13" fmla="*/ 235 h 240"/>
                  <a:gd name="T14" fmla="*/ 2 w 256"/>
                  <a:gd name="T15" fmla="*/ 0 h 240"/>
                  <a:gd name="T16" fmla="*/ 0 w 256"/>
                  <a:gd name="T17" fmla="*/ 0 h 24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56"/>
                  <a:gd name="T28" fmla="*/ 0 h 240"/>
                  <a:gd name="T29" fmla="*/ 256 w 256"/>
                  <a:gd name="T30" fmla="*/ 240 h 24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56" h="240">
                    <a:moveTo>
                      <a:pt x="0" y="0"/>
                    </a:moveTo>
                    <a:lnTo>
                      <a:pt x="0" y="8"/>
                    </a:lnTo>
                    <a:lnTo>
                      <a:pt x="2" y="8"/>
                    </a:lnTo>
                    <a:lnTo>
                      <a:pt x="251" y="240"/>
                    </a:lnTo>
                    <a:lnTo>
                      <a:pt x="256" y="238"/>
                    </a:lnTo>
                    <a:lnTo>
                      <a:pt x="256" y="235"/>
                    </a:lnTo>
                    <a:lnTo>
                      <a:pt x="255" y="235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733" name="Freeform 1733"/>
              <p:cNvSpPr>
                <a:spLocks/>
              </p:cNvSpPr>
              <p:nvPr/>
            </p:nvSpPr>
            <p:spPr bwMode="auto">
              <a:xfrm>
                <a:off x="1852" y="2435"/>
                <a:ext cx="224" cy="210"/>
              </a:xfrm>
              <a:custGeom>
                <a:avLst/>
                <a:gdLst>
                  <a:gd name="T0" fmla="*/ 0 w 224"/>
                  <a:gd name="T1" fmla="*/ 0 h 210"/>
                  <a:gd name="T2" fmla="*/ 0 w 224"/>
                  <a:gd name="T3" fmla="*/ 8 h 210"/>
                  <a:gd name="T4" fmla="*/ 2 w 224"/>
                  <a:gd name="T5" fmla="*/ 8 h 210"/>
                  <a:gd name="T6" fmla="*/ 219 w 224"/>
                  <a:gd name="T7" fmla="*/ 210 h 210"/>
                  <a:gd name="T8" fmla="*/ 224 w 224"/>
                  <a:gd name="T9" fmla="*/ 209 h 210"/>
                  <a:gd name="T10" fmla="*/ 224 w 224"/>
                  <a:gd name="T11" fmla="*/ 205 h 210"/>
                  <a:gd name="T12" fmla="*/ 222 w 224"/>
                  <a:gd name="T13" fmla="*/ 205 h 210"/>
                  <a:gd name="T14" fmla="*/ 2 w 224"/>
                  <a:gd name="T15" fmla="*/ 0 h 210"/>
                  <a:gd name="T16" fmla="*/ 0 w 224"/>
                  <a:gd name="T17" fmla="*/ 0 h 21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24"/>
                  <a:gd name="T28" fmla="*/ 0 h 210"/>
                  <a:gd name="T29" fmla="*/ 224 w 224"/>
                  <a:gd name="T30" fmla="*/ 210 h 21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24" h="210">
                    <a:moveTo>
                      <a:pt x="0" y="0"/>
                    </a:moveTo>
                    <a:lnTo>
                      <a:pt x="0" y="8"/>
                    </a:lnTo>
                    <a:lnTo>
                      <a:pt x="2" y="8"/>
                    </a:lnTo>
                    <a:lnTo>
                      <a:pt x="219" y="210"/>
                    </a:lnTo>
                    <a:lnTo>
                      <a:pt x="224" y="209"/>
                    </a:lnTo>
                    <a:lnTo>
                      <a:pt x="224" y="205"/>
                    </a:lnTo>
                    <a:lnTo>
                      <a:pt x="222" y="205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734" name="Freeform 1734"/>
              <p:cNvSpPr>
                <a:spLocks/>
              </p:cNvSpPr>
              <p:nvPr/>
            </p:nvSpPr>
            <p:spPr bwMode="auto">
              <a:xfrm>
                <a:off x="1852" y="2483"/>
                <a:ext cx="178" cy="164"/>
              </a:xfrm>
              <a:custGeom>
                <a:avLst/>
                <a:gdLst>
                  <a:gd name="T0" fmla="*/ 0 w 178"/>
                  <a:gd name="T1" fmla="*/ 0 h 164"/>
                  <a:gd name="T2" fmla="*/ 0 w 178"/>
                  <a:gd name="T3" fmla="*/ 8 h 164"/>
                  <a:gd name="T4" fmla="*/ 2 w 178"/>
                  <a:gd name="T5" fmla="*/ 8 h 164"/>
                  <a:gd name="T6" fmla="*/ 159 w 178"/>
                  <a:gd name="T7" fmla="*/ 154 h 164"/>
                  <a:gd name="T8" fmla="*/ 162 w 178"/>
                  <a:gd name="T9" fmla="*/ 154 h 164"/>
                  <a:gd name="T10" fmla="*/ 164 w 178"/>
                  <a:gd name="T11" fmla="*/ 157 h 164"/>
                  <a:gd name="T12" fmla="*/ 168 w 178"/>
                  <a:gd name="T13" fmla="*/ 157 h 164"/>
                  <a:gd name="T14" fmla="*/ 168 w 178"/>
                  <a:gd name="T15" fmla="*/ 159 h 164"/>
                  <a:gd name="T16" fmla="*/ 171 w 178"/>
                  <a:gd name="T17" fmla="*/ 159 h 164"/>
                  <a:gd name="T18" fmla="*/ 171 w 178"/>
                  <a:gd name="T19" fmla="*/ 161 h 164"/>
                  <a:gd name="T20" fmla="*/ 174 w 178"/>
                  <a:gd name="T21" fmla="*/ 161 h 164"/>
                  <a:gd name="T22" fmla="*/ 178 w 178"/>
                  <a:gd name="T23" fmla="*/ 164 h 164"/>
                  <a:gd name="T24" fmla="*/ 2 w 178"/>
                  <a:gd name="T25" fmla="*/ 0 h 164"/>
                  <a:gd name="T26" fmla="*/ 0 w 178"/>
                  <a:gd name="T27" fmla="*/ 0 h 164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178"/>
                  <a:gd name="T43" fmla="*/ 0 h 164"/>
                  <a:gd name="T44" fmla="*/ 178 w 178"/>
                  <a:gd name="T45" fmla="*/ 164 h 164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178" h="164">
                    <a:moveTo>
                      <a:pt x="0" y="0"/>
                    </a:moveTo>
                    <a:lnTo>
                      <a:pt x="0" y="8"/>
                    </a:lnTo>
                    <a:lnTo>
                      <a:pt x="2" y="8"/>
                    </a:lnTo>
                    <a:lnTo>
                      <a:pt x="159" y="154"/>
                    </a:lnTo>
                    <a:lnTo>
                      <a:pt x="162" y="154"/>
                    </a:lnTo>
                    <a:lnTo>
                      <a:pt x="164" y="157"/>
                    </a:lnTo>
                    <a:lnTo>
                      <a:pt x="168" y="157"/>
                    </a:lnTo>
                    <a:lnTo>
                      <a:pt x="168" y="159"/>
                    </a:lnTo>
                    <a:lnTo>
                      <a:pt x="171" y="159"/>
                    </a:lnTo>
                    <a:lnTo>
                      <a:pt x="171" y="161"/>
                    </a:lnTo>
                    <a:lnTo>
                      <a:pt x="174" y="161"/>
                    </a:lnTo>
                    <a:lnTo>
                      <a:pt x="178" y="164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735" name="Freeform 1735"/>
              <p:cNvSpPr>
                <a:spLocks/>
              </p:cNvSpPr>
              <p:nvPr/>
            </p:nvSpPr>
            <p:spPr bwMode="auto">
              <a:xfrm>
                <a:off x="1852" y="2528"/>
                <a:ext cx="60" cy="56"/>
              </a:xfrm>
              <a:custGeom>
                <a:avLst/>
                <a:gdLst>
                  <a:gd name="T0" fmla="*/ 0 w 60"/>
                  <a:gd name="T1" fmla="*/ 0 h 56"/>
                  <a:gd name="T2" fmla="*/ 2 w 60"/>
                  <a:gd name="T3" fmla="*/ 0 h 56"/>
                  <a:gd name="T4" fmla="*/ 60 w 60"/>
                  <a:gd name="T5" fmla="*/ 56 h 56"/>
                  <a:gd name="T6" fmla="*/ 55 w 60"/>
                  <a:gd name="T7" fmla="*/ 54 h 56"/>
                  <a:gd name="T8" fmla="*/ 53 w 60"/>
                  <a:gd name="T9" fmla="*/ 51 h 56"/>
                  <a:gd name="T10" fmla="*/ 50 w 60"/>
                  <a:gd name="T11" fmla="*/ 51 h 56"/>
                  <a:gd name="T12" fmla="*/ 50 w 60"/>
                  <a:gd name="T13" fmla="*/ 49 h 56"/>
                  <a:gd name="T14" fmla="*/ 46 w 60"/>
                  <a:gd name="T15" fmla="*/ 49 h 56"/>
                  <a:gd name="T16" fmla="*/ 46 w 60"/>
                  <a:gd name="T17" fmla="*/ 48 h 56"/>
                  <a:gd name="T18" fmla="*/ 43 w 60"/>
                  <a:gd name="T19" fmla="*/ 48 h 56"/>
                  <a:gd name="T20" fmla="*/ 0 w 60"/>
                  <a:gd name="T21" fmla="*/ 8 h 56"/>
                  <a:gd name="T22" fmla="*/ 0 w 60"/>
                  <a:gd name="T23" fmla="*/ 0 h 5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60"/>
                  <a:gd name="T37" fmla="*/ 0 h 56"/>
                  <a:gd name="T38" fmla="*/ 60 w 60"/>
                  <a:gd name="T39" fmla="*/ 56 h 5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60" h="56">
                    <a:moveTo>
                      <a:pt x="0" y="0"/>
                    </a:moveTo>
                    <a:lnTo>
                      <a:pt x="2" y="0"/>
                    </a:lnTo>
                    <a:lnTo>
                      <a:pt x="60" y="56"/>
                    </a:lnTo>
                    <a:lnTo>
                      <a:pt x="55" y="54"/>
                    </a:lnTo>
                    <a:lnTo>
                      <a:pt x="53" y="51"/>
                    </a:lnTo>
                    <a:lnTo>
                      <a:pt x="50" y="51"/>
                    </a:lnTo>
                    <a:lnTo>
                      <a:pt x="50" y="49"/>
                    </a:lnTo>
                    <a:lnTo>
                      <a:pt x="46" y="49"/>
                    </a:lnTo>
                    <a:lnTo>
                      <a:pt x="46" y="48"/>
                    </a:lnTo>
                    <a:lnTo>
                      <a:pt x="43" y="48"/>
                    </a:lnTo>
                    <a:lnTo>
                      <a:pt x="0" y="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736" name="Freeform 1736"/>
              <p:cNvSpPr>
                <a:spLocks/>
              </p:cNvSpPr>
              <p:nvPr/>
            </p:nvSpPr>
            <p:spPr bwMode="auto">
              <a:xfrm>
                <a:off x="1849" y="2233"/>
                <a:ext cx="398" cy="425"/>
              </a:xfrm>
              <a:custGeom>
                <a:avLst/>
                <a:gdLst>
                  <a:gd name="T0" fmla="*/ 200 w 398"/>
                  <a:gd name="T1" fmla="*/ 425 h 425"/>
                  <a:gd name="T2" fmla="*/ 398 w 398"/>
                  <a:gd name="T3" fmla="*/ 319 h 425"/>
                  <a:gd name="T4" fmla="*/ 398 w 398"/>
                  <a:gd name="T5" fmla="*/ 106 h 425"/>
                  <a:gd name="T6" fmla="*/ 200 w 398"/>
                  <a:gd name="T7" fmla="*/ 0 h 425"/>
                  <a:gd name="T8" fmla="*/ 0 w 398"/>
                  <a:gd name="T9" fmla="*/ 106 h 425"/>
                  <a:gd name="T10" fmla="*/ 0 w 398"/>
                  <a:gd name="T11" fmla="*/ 319 h 425"/>
                  <a:gd name="T12" fmla="*/ 200 w 398"/>
                  <a:gd name="T13" fmla="*/ 425 h 425"/>
                  <a:gd name="T14" fmla="*/ 201 w 398"/>
                  <a:gd name="T15" fmla="*/ 418 h 425"/>
                  <a:gd name="T16" fmla="*/ 5 w 398"/>
                  <a:gd name="T17" fmla="*/ 314 h 425"/>
                  <a:gd name="T18" fmla="*/ 6 w 398"/>
                  <a:gd name="T19" fmla="*/ 318 h 425"/>
                  <a:gd name="T20" fmla="*/ 6 w 398"/>
                  <a:gd name="T21" fmla="*/ 108 h 425"/>
                  <a:gd name="T22" fmla="*/ 5 w 398"/>
                  <a:gd name="T23" fmla="*/ 111 h 425"/>
                  <a:gd name="T24" fmla="*/ 201 w 398"/>
                  <a:gd name="T25" fmla="*/ 7 h 425"/>
                  <a:gd name="T26" fmla="*/ 198 w 398"/>
                  <a:gd name="T27" fmla="*/ 7 h 425"/>
                  <a:gd name="T28" fmla="*/ 393 w 398"/>
                  <a:gd name="T29" fmla="*/ 111 h 425"/>
                  <a:gd name="T30" fmla="*/ 391 w 398"/>
                  <a:gd name="T31" fmla="*/ 108 h 425"/>
                  <a:gd name="T32" fmla="*/ 391 w 398"/>
                  <a:gd name="T33" fmla="*/ 318 h 425"/>
                  <a:gd name="T34" fmla="*/ 393 w 398"/>
                  <a:gd name="T35" fmla="*/ 314 h 425"/>
                  <a:gd name="T36" fmla="*/ 198 w 398"/>
                  <a:gd name="T37" fmla="*/ 418 h 425"/>
                  <a:gd name="T38" fmla="*/ 201 w 398"/>
                  <a:gd name="T39" fmla="*/ 418 h 425"/>
                  <a:gd name="T40" fmla="*/ 200 w 398"/>
                  <a:gd name="T41" fmla="*/ 425 h 425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398"/>
                  <a:gd name="T64" fmla="*/ 0 h 425"/>
                  <a:gd name="T65" fmla="*/ 398 w 398"/>
                  <a:gd name="T66" fmla="*/ 425 h 425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398" h="425">
                    <a:moveTo>
                      <a:pt x="200" y="425"/>
                    </a:moveTo>
                    <a:lnTo>
                      <a:pt x="398" y="319"/>
                    </a:lnTo>
                    <a:lnTo>
                      <a:pt x="398" y="106"/>
                    </a:lnTo>
                    <a:lnTo>
                      <a:pt x="200" y="0"/>
                    </a:lnTo>
                    <a:lnTo>
                      <a:pt x="0" y="106"/>
                    </a:lnTo>
                    <a:lnTo>
                      <a:pt x="0" y="319"/>
                    </a:lnTo>
                    <a:lnTo>
                      <a:pt x="200" y="425"/>
                    </a:lnTo>
                    <a:lnTo>
                      <a:pt x="201" y="418"/>
                    </a:lnTo>
                    <a:lnTo>
                      <a:pt x="5" y="314"/>
                    </a:lnTo>
                    <a:lnTo>
                      <a:pt x="6" y="318"/>
                    </a:lnTo>
                    <a:lnTo>
                      <a:pt x="6" y="108"/>
                    </a:lnTo>
                    <a:lnTo>
                      <a:pt x="5" y="111"/>
                    </a:lnTo>
                    <a:lnTo>
                      <a:pt x="201" y="7"/>
                    </a:lnTo>
                    <a:lnTo>
                      <a:pt x="198" y="7"/>
                    </a:lnTo>
                    <a:lnTo>
                      <a:pt x="393" y="111"/>
                    </a:lnTo>
                    <a:lnTo>
                      <a:pt x="391" y="108"/>
                    </a:lnTo>
                    <a:lnTo>
                      <a:pt x="391" y="318"/>
                    </a:lnTo>
                    <a:lnTo>
                      <a:pt x="393" y="314"/>
                    </a:lnTo>
                    <a:lnTo>
                      <a:pt x="198" y="418"/>
                    </a:lnTo>
                    <a:lnTo>
                      <a:pt x="201" y="418"/>
                    </a:lnTo>
                    <a:lnTo>
                      <a:pt x="200" y="425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737" name="Freeform 1737"/>
              <p:cNvSpPr>
                <a:spLocks/>
              </p:cNvSpPr>
              <p:nvPr/>
            </p:nvSpPr>
            <p:spPr bwMode="auto">
              <a:xfrm>
                <a:off x="3026" y="1612"/>
                <a:ext cx="393" cy="420"/>
              </a:xfrm>
              <a:custGeom>
                <a:avLst/>
                <a:gdLst>
                  <a:gd name="T0" fmla="*/ 10 w 393"/>
                  <a:gd name="T1" fmla="*/ 99 h 420"/>
                  <a:gd name="T2" fmla="*/ 34 w 393"/>
                  <a:gd name="T3" fmla="*/ 88 h 420"/>
                  <a:gd name="T4" fmla="*/ 51 w 393"/>
                  <a:gd name="T5" fmla="*/ 77 h 420"/>
                  <a:gd name="T6" fmla="*/ 75 w 393"/>
                  <a:gd name="T7" fmla="*/ 66 h 420"/>
                  <a:gd name="T8" fmla="*/ 89 w 393"/>
                  <a:gd name="T9" fmla="*/ 57 h 420"/>
                  <a:gd name="T10" fmla="*/ 113 w 393"/>
                  <a:gd name="T11" fmla="*/ 46 h 420"/>
                  <a:gd name="T12" fmla="*/ 133 w 393"/>
                  <a:gd name="T13" fmla="*/ 33 h 420"/>
                  <a:gd name="T14" fmla="*/ 157 w 393"/>
                  <a:gd name="T15" fmla="*/ 22 h 420"/>
                  <a:gd name="T16" fmla="*/ 178 w 393"/>
                  <a:gd name="T17" fmla="*/ 9 h 420"/>
                  <a:gd name="T18" fmla="*/ 198 w 393"/>
                  <a:gd name="T19" fmla="*/ 0 h 420"/>
                  <a:gd name="T20" fmla="*/ 207 w 393"/>
                  <a:gd name="T21" fmla="*/ 6 h 420"/>
                  <a:gd name="T22" fmla="*/ 217 w 393"/>
                  <a:gd name="T23" fmla="*/ 9 h 420"/>
                  <a:gd name="T24" fmla="*/ 227 w 393"/>
                  <a:gd name="T25" fmla="*/ 17 h 420"/>
                  <a:gd name="T26" fmla="*/ 238 w 393"/>
                  <a:gd name="T27" fmla="*/ 20 h 420"/>
                  <a:gd name="T28" fmla="*/ 248 w 393"/>
                  <a:gd name="T29" fmla="*/ 28 h 420"/>
                  <a:gd name="T30" fmla="*/ 258 w 393"/>
                  <a:gd name="T31" fmla="*/ 32 h 420"/>
                  <a:gd name="T32" fmla="*/ 268 w 393"/>
                  <a:gd name="T33" fmla="*/ 39 h 420"/>
                  <a:gd name="T34" fmla="*/ 279 w 393"/>
                  <a:gd name="T35" fmla="*/ 43 h 420"/>
                  <a:gd name="T36" fmla="*/ 289 w 393"/>
                  <a:gd name="T37" fmla="*/ 50 h 420"/>
                  <a:gd name="T38" fmla="*/ 299 w 393"/>
                  <a:gd name="T39" fmla="*/ 54 h 420"/>
                  <a:gd name="T40" fmla="*/ 309 w 393"/>
                  <a:gd name="T41" fmla="*/ 61 h 420"/>
                  <a:gd name="T42" fmla="*/ 320 w 393"/>
                  <a:gd name="T43" fmla="*/ 65 h 420"/>
                  <a:gd name="T44" fmla="*/ 330 w 393"/>
                  <a:gd name="T45" fmla="*/ 73 h 420"/>
                  <a:gd name="T46" fmla="*/ 340 w 393"/>
                  <a:gd name="T47" fmla="*/ 76 h 420"/>
                  <a:gd name="T48" fmla="*/ 350 w 393"/>
                  <a:gd name="T49" fmla="*/ 84 h 420"/>
                  <a:gd name="T50" fmla="*/ 361 w 393"/>
                  <a:gd name="T51" fmla="*/ 87 h 420"/>
                  <a:gd name="T52" fmla="*/ 371 w 393"/>
                  <a:gd name="T53" fmla="*/ 95 h 420"/>
                  <a:gd name="T54" fmla="*/ 381 w 393"/>
                  <a:gd name="T55" fmla="*/ 98 h 420"/>
                  <a:gd name="T56" fmla="*/ 390 w 393"/>
                  <a:gd name="T57" fmla="*/ 104 h 420"/>
                  <a:gd name="T58" fmla="*/ 376 w 393"/>
                  <a:gd name="T59" fmla="*/ 322 h 420"/>
                  <a:gd name="T60" fmla="*/ 359 w 393"/>
                  <a:gd name="T61" fmla="*/ 333 h 420"/>
                  <a:gd name="T62" fmla="*/ 328 w 393"/>
                  <a:gd name="T63" fmla="*/ 349 h 420"/>
                  <a:gd name="T64" fmla="*/ 308 w 393"/>
                  <a:gd name="T65" fmla="*/ 361 h 420"/>
                  <a:gd name="T66" fmla="*/ 284 w 393"/>
                  <a:gd name="T67" fmla="*/ 372 h 420"/>
                  <a:gd name="T68" fmla="*/ 263 w 393"/>
                  <a:gd name="T69" fmla="*/ 385 h 420"/>
                  <a:gd name="T70" fmla="*/ 232 w 393"/>
                  <a:gd name="T71" fmla="*/ 401 h 420"/>
                  <a:gd name="T72" fmla="*/ 215 w 393"/>
                  <a:gd name="T73" fmla="*/ 412 h 420"/>
                  <a:gd name="T74" fmla="*/ 195 w 393"/>
                  <a:gd name="T75" fmla="*/ 418 h 420"/>
                  <a:gd name="T76" fmla="*/ 183 w 393"/>
                  <a:gd name="T77" fmla="*/ 413 h 420"/>
                  <a:gd name="T78" fmla="*/ 174 w 393"/>
                  <a:gd name="T79" fmla="*/ 407 h 420"/>
                  <a:gd name="T80" fmla="*/ 162 w 393"/>
                  <a:gd name="T81" fmla="*/ 402 h 420"/>
                  <a:gd name="T82" fmla="*/ 154 w 393"/>
                  <a:gd name="T83" fmla="*/ 396 h 420"/>
                  <a:gd name="T84" fmla="*/ 142 w 393"/>
                  <a:gd name="T85" fmla="*/ 391 h 420"/>
                  <a:gd name="T86" fmla="*/ 133 w 393"/>
                  <a:gd name="T87" fmla="*/ 385 h 420"/>
                  <a:gd name="T88" fmla="*/ 121 w 393"/>
                  <a:gd name="T89" fmla="*/ 380 h 420"/>
                  <a:gd name="T90" fmla="*/ 113 w 393"/>
                  <a:gd name="T91" fmla="*/ 374 h 420"/>
                  <a:gd name="T92" fmla="*/ 101 w 393"/>
                  <a:gd name="T93" fmla="*/ 369 h 420"/>
                  <a:gd name="T94" fmla="*/ 92 w 393"/>
                  <a:gd name="T95" fmla="*/ 363 h 420"/>
                  <a:gd name="T96" fmla="*/ 80 w 393"/>
                  <a:gd name="T97" fmla="*/ 358 h 420"/>
                  <a:gd name="T98" fmla="*/ 72 w 393"/>
                  <a:gd name="T99" fmla="*/ 352 h 420"/>
                  <a:gd name="T100" fmla="*/ 60 w 393"/>
                  <a:gd name="T101" fmla="*/ 347 h 420"/>
                  <a:gd name="T102" fmla="*/ 50 w 393"/>
                  <a:gd name="T103" fmla="*/ 339 h 420"/>
                  <a:gd name="T104" fmla="*/ 39 w 393"/>
                  <a:gd name="T105" fmla="*/ 336 h 420"/>
                  <a:gd name="T106" fmla="*/ 29 w 393"/>
                  <a:gd name="T107" fmla="*/ 328 h 420"/>
                  <a:gd name="T108" fmla="*/ 19 w 393"/>
                  <a:gd name="T109" fmla="*/ 325 h 420"/>
                  <a:gd name="T110" fmla="*/ 9 w 393"/>
                  <a:gd name="T111" fmla="*/ 317 h 420"/>
                  <a:gd name="T112" fmla="*/ 0 w 393"/>
                  <a:gd name="T113" fmla="*/ 314 h 420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w 393"/>
                  <a:gd name="T172" fmla="*/ 0 h 420"/>
                  <a:gd name="T173" fmla="*/ 393 w 393"/>
                  <a:gd name="T174" fmla="*/ 420 h 420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T171" t="T172" r="T173" b="T174"/>
                <a:pathLst>
                  <a:path w="393" h="420">
                    <a:moveTo>
                      <a:pt x="0" y="104"/>
                    </a:moveTo>
                    <a:lnTo>
                      <a:pt x="7" y="103"/>
                    </a:lnTo>
                    <a:lnTo>
                      <a:pt x="7" y="101"/>
                    </a:lnTo>
                    <a:lnTo>
                      <a:pt x="10" y="101"/>
                    </a:lnTo>
                    <a:lnTo>
                      <a:pt x="10" y="99"/>
                    </a:lnTo>
                    <a:lnTo>
                      <a:pt x="24" y="93"/>
                    </a:lnTo>
                    <a:lnTo>
                      <a:pt x="24" y="91"/>
                    </a:lnTo>
                    <a:lnTo>
                      <a:pt x="31" y="90"/>
                    </a:lnTo>
                    <a:lnTo>
                      <a:pt x="31" y="88"/>
                    </a:lnTo>
                    <a:lnTo>
                      <a:pt x="34" y="88"/>
                    </a:lnTo>
                    <a:lnTo>
                      <a:pt x="34" y="87"/>
                    </a:lnTo>
                    <a:lnTo>
                      <a:pt x="44" y="82"/>
                    </a:lnTo>
                    <a:lnTo>
                      <a:pt x="44" y="80"/>
                    </a:lnTo>
                    <a:lnTo>
                      <a:pt x="51" y="79"/>
                    </a:lnTo>
                    <a:lnTo>
                      <a:pt x="51" y="77"/>
                    </a:lnTo>
                    <a:lnTo>
                      <a:pt x="55" y="77"/>
                    </a:lnTo>
                    <a:lnTo>
                      <a:pt x="55" y="76"/>
                    </a:lnTo>
                    <a:lnTo>
                      <a:pt x="68" y="69"/>
                    </a:lnTo>
                    <a:lnTo>
                      <a:pt x="68" y="68"/>
                    </a:lnTo>
                    <a:lnTo>
                      <a:pt x="75" y="66"/>
                    </a:lnTo>
                    <a:lnTo>
                      <a:pt x="75" y="65"/>
                    </a:lnTo>
                    <a:lnTo>
                      <a:pt x="79" y="65"/>
                    </a:lnTo>
                    <a:lnTo>
                      <a:pt x="79" y="63"/>
                    </a:lnTo>
                    <a:lnTo>
                      <a:pt x="89" y="58"/>
                    </a:lnTo>
                    <a:lnTo>
                      <a:pt x="89" y="57"/>
                    </a:lnTo>
                    <a:lnTo>
                      <a:pt x="96" y="55"/>
                    </a:lnTo>
                    <a:lnTo>
                      <a:pt x="96" y="54"/>
                    </a:lnTo>
                    <a:lnTo>
                      <a:pt x="99" y="54"/>
                    </a:lnTo>
                    <a:lnTo>
                      <a:pt x="99" y="52"/>
                    </a:lnTo>
                    <a:lnTo>
                      <a:pt x="113" y="46"/>
                    </a:lnTo>
                    <a:lnTo>
                      <a:pt x="113" y="44"/>
                    </a:lnTo>
                    <a:lnTo>
                      <a:pt x="120" y="43"/>
                    </a:lnTo>
                    <a:lnTo>
                      <a:pt x="120" y="41"/>
                    </a:lnTo>
                    <a:lnTo>
                      <a:pt x="133" y="35"/>
                    </a:lnTo>
                    <a:lnTo>
                      <a:pt x="133" y="33"/>
                    </a:lnTo>
                    <a:lnTo>
                      <a:pt x="140" y="32"/>
                    </a:lnTo>
                    <a:lnTo>
                      <a:pt x="140" y="30"/>
                    </a:lnTo>
                    <a:lnTo>
                      <a:pt x="144" y="30"/>
                    </a:lnTo>
                    <a:lnTo>
                      <a:pt x="144" y="28"/>
                    </a:lnTo>
                    <a:lnTo>
                      <a:pt x="157" y="22"/>
                    </a:lnTo>
                    <a:lnTo>
                      <a:pt x="157" y="20"/>
                    </a:lnTo>
                    <a:lnTo>
                      <a:pt x="164" y="19"/>
                    </a:lnTo>
                    <a:lnTo>
                      <a:pt x="164" y="17"/>
                    </a:lnTo>
                    <a:lnTo>
                      <a:pt x="178" y="11"/>
                    </a:lnTo>
                    <a:lnTo>
                      <a:pt x="178" y="9"/>
                    </a:lnTo>
                    <a:lnTo>
                      <a:pt x="185" y="8"/>
                    </a:lnTo>
                    <a:lnTo>
                      <a:pt x="185" y="6"/>
                    </a:lnTo>
                    <a:lnTo>
                      <a:pt x="188" y="6"/>
                    </a:lnTo>
                    <a:lnTo>
                      <a:pt x="188" y="5"/>
                    </a:lnTo>
                    <a:lnTo>
                      <a:pt x="198" y="0"/>
                    </a:lnTo>
                    <a:lnTo>
                      <a:pt x="198" y="2"/>
                    </a:lnTo>
                    <a:lnTo>
                      <a:pt x="202" y="2"/>
                    </a:lnTo>
                    <a:lnTo>
                      <a:pt x="202" y="3"/>
                    </a:lnTo>
                    <a:lnTo>
                      <a:pt x="205" y="3"/>
                    </a:lnTo>
                    <a:lnTo>
                      <a:pt x="207" y="6"/>
                    </a:lnTo>
                    <a:lnTo>
                      <a:pt x="210" y="6"/>
                    </a:lnTo>
                    <a:lnTo>
                      <a:pt x="210" y="8"/>
                    </a:lnTo>
                    <a:lnTo>
                      <a:pt x="214" y="8"/>
                    </a:lnTo>
                    <a:lnTo>
                      <a:pt x="214" y="9"/>
                    </a:lnTo>
                    <a:lnTo>
                      <a:pt x="217" y="9"/>
                    </a:lnTo>
                    <a:lnTo>
                      <a:pt x="219" y="13"/>
                    </a:lnTo>
                    <a:lnTo>
                      <a:pt x="222" y="13"/>
                    </a:lnTo>
                    <a:lnTo>
                      <a:pt x="222" y="14"/>
                    </a:lnTo>
                    <a:lnTo>
                      <a:pt x="226" y="14"/>
                    </a:lnTo>
                    <a:lnTo>
                      <a:pt x="227" y="17"/>
                    </a:lnTo>
                    <a:lnTo>
                      <a:pt x="231" y="17"/>
                    </a:lnTo>
                    <a:lnTo>
                      <a:pt x="231" y="19"/>
                    </a:lnTo>
                    <a:lnTo>
                      <a:pt x="234" y="19"/>
                    </a:lnTo>
                    <a:lnTo>
                      <a:pt x="234" y="20"/>
                    </a:lnTo>
                    <a:lnTo>
                      <a:pt x="238" y="20"/>
                    </a:lnTo>
                    <a:lnTo>
                      <a:pt x="239" y="24"/>
                    </a:lnTo>
                    <a:lnTo>
                      <a:pt x="243" y="24"/>
                    </a:lnTo>
                    <a:lnTo>
                      <a:pt x="243" y="25"/>
                    </a:lnTo>
                    <a:lnTo>
                      <a:pt x="246" y="25"/>
                    </a:lnTo>
                    <a:lnTo>
                      <a:pt x="248" y="28"/>
                    </a:lnTo>
                    <a:lnTo>
                      <a:pt x="251" y="28"/>
                    </a:lnTo>
                    <a:lnTo>
                      <a:pt x="251" y="30"/>
                    </a:lnTo>
                    <a:lnTo>
                      <a:pt x="255" y="30"/>
                    </a:lnTo>
                    <a:lnTo>
                      <a:pt x="255" y="32"/>
                    </a:lnTo>
                    <a:lnTo>
                      <a:pt x="258" y="32"/>
                    </a:lnTo>
                    <a:lnTo>
                      <a:pt x="260" y="35"/>
                    </a:lnTo>
                    <a:lnTo>
                      <a:pt x="263" y="35"/>
                    </a:lnTo>
                    <a:lnTo>
                      <a:pt x="263" y="36"/>
                    </a:lnTo>
                    <a:lnTo>
                      <a:pt x="267" y="36"/>
                    </a:lnTo>
                    <a:lnTo>
                      <a:pt x="268" y="39"/>
                    </a:lnTo>
                    <a:lnTo>
                      <a:pt x="272" y="39"/>
                    </a:lnTo>
                    <a:lnTo>
                      <a:pt x="272" y="41"/>
                    </a:lnTo>
                    <a:lnTo>
                      <a:pt x="275" y="41"/>
                    </a:lnTo>
                    <a:lnTo>
                      <a:pt x="275" y="43"/>
                    </a:lnTo>
                    <a:lnTo>
                      <a:pt x="279" y="43"/>
                    </a:lnTo>
                    <a:lnTo>
                      <a:pt x="280" y="46"/>
                    </a:lnTo>
                    <a:lnTo>
                      <a:pt x="284" y="46"/>
                    </a:lnTo>
                    <a:lnTo>
                      <a:pt x="284" y="47"/>
                    </a:lnTo>
                    <a:lnTo>
                      <a:pt x="287" y="47"/>
                    </a:lnTo>
                    <a:lnTo>
                      <a:pt x="289" y="50"/>
                    </a:lnTo>
                    <a:lnTo>
                      <a:pt x="292" y="50"/>
                    </a:lnTo>
                    <a:lnTo>
                      <a:pt x="292" y="52"/>
                    </a:lnTo>
                    <a:lnTo>
                      <a:pt x="296" y="52"/>
                    </a:lnTo>
                    <a:lnTo>
                      <a:pt x="296" y="54"/>
                    </a:lnTo>
                    <a:lnTo>
                      <a:pt x="299" y="54"/>
                    </a:lnTo>
                    <a:lnTo>
                      <a:pt x="301" y="57"/>
                    </a:lnTo>
                    <a:lnTo>
                      <a:pt x="304" y="57"/>
                    </a:lnTo>
                    <a:lnTo>
                      <a:pt x="304" y="58"/>
                    </a:lnTo>
                    <a:lnTo>
                      <a:pt x="308" y="58"/>
                    </a:lnTo>
                    <a:lnTo>
                      <a:pt x="309" y="61"/>
                    </a:lnTo>
                    <a:lnTo>
                      <a:pt x="313" y="61"/>
                    </a:lnTo>
                    <a:lnTo>
                      <a:pt x="313" y="63"/>
                    </a:lnTo>
                    <a:lnTo>
                      <a:pt x="316" y="63"/>
                    </a:lnTo>
                    <a:lnTo>
                      <a:pt x="316" y="65"/>
                    </a:lnTo>
                    <a:lnTo>
                      <a:pt x="320" y="65"/>
                    </a:lnTo>
                    <a:lnTo>
                      <a:pt x="321" y="68"/>
                    </a:lnTo>
                    <a:lnTo>
                      <a:pt x="325" y="68"/>
                    </a:lnTo>
                    <a:lnTo>
                      <a:pt x="325" y="69"/>
                    </a:lnTo>
                    <a:lnTo>
                      <a:pt x="328" y="69"/>
                    </a:lnTo>
                    <a:lnTo>
                      <a:pt x="330" y="73"/>
                    </a:lnTo>
                    <a:lnTo>
                      <a:pt x="333" y="73"/>
                    </a:lnTo>
                    <a:lnTo>
                      <a:pt x="333" y="74"/>
                    </a:lnTo>
                    <a:lnTo>
                      <a:pt x="337" y="74"/>
                    </a:lnTo>
                    <a:lnTo>
                      <a:pt x="337" y="76"/>
                    </a:lnTo>
                    <a:lnTo>
                      <a:pt x="340" y="76"/>
                    </a:lnTo>
                    <a:lnTo>
                      <a:pt x="342" y="79"/>
                    </a:lnTo>
                    <a:lnTo>
                      <a:pt x="345" y="79"/>
                    </a:lnTo>
                    <a:lnTo>
                      <a:pt x="345" y="80"/>
                    </a:lnTo>
                    <a:lnTo>
                      <a:pt x="349" y="80"/>
                    </a:lnTo>
                    <a:lnTo>
                      <a:pt x="350" y="84"/>
                    </a:lnTo>
                    <a:lnTo>
                      <a:pt x="354" y="84"/>
                    </a:lnTo>
                    <a:lnTo>
                      <a:pt x="354" y="85"/>
                    </a:lnTo>
                    <a:lnTo>
                      <a:pt x="357" y="85"/>
                    </a:lnTo>
                    <a:lnTo>
                      <a:pt x="357" y="87"/>
                    </a:lnTo>
                    <a:lnTo>
                      <a:pt x="361" y="87"/>
                    </a:lnTo>
                    <a:lnTo>
                      <a:pt x="362" y="90"/>
                    </a:lnTo>
                    <a:lnTo>
                      <a:pt x="366" y="90"/>
                    </a:lnTo>
                    <a:lnTo>
                      <a:pt x="366" y="91"/>
                    </a:lnTo>
                    <a:lnTo>
                      <a:pt x="369" y="91"/>
                    </a:lnTo>
                    <a:lnTo>
                      <a:pt x="371" y="95"/>
                    </a:lnTo>
                    <a:lnTo>
                      <a:pt x="374" y="95"/>
                    </a:lnTo>
                    <a:lnTo>
                      <a:pt x="374" y="96"/>
                    </a:lnTo>
                    <a:lnTo>
                      <a:pt x="378" y="96"/>
                    </a:lnTo>
                    <a:lnTo>
                      <a:pt x="378" y="98"/>
                    </a:lnTo>
                    <a:lnTo>
                      <a:pt x="381" y="98"/>
                    </a:lnTo>
                    <a:lnTo>
                      <a:pt x="383" y="101"/>
                    </a:lnTo>
                    <a:lnTo>
                      <a:pt x="386" y="101"/>
                    </a:lnTo>
                    <a:lnTo>
                      <a:pt x="386" y="103"/>
                    </a:lnTo>
                    <a:lnTo>
                      <a:pt x="390" y="103"/>
                    </a:lnTo>
                    <a:lnTo>
                      <a:pt x="390" y="104"/>
                    </a:lnTo>
                    <a:lnTo>
                      <a:pt x="393" y="104"/>
                    </a:lnTo>
                    <a:lnTo>
                      <a:pt x="393" y="314"/>
                    </a:lnTo>
                    <a:lnTo>
                      <a:pt x="383" y="319"/>
                    </a:lnTo>
                    <a:lnTo>
                      <a:pt x="383" y="320"/>
                    </a:lnTo>
                    <a:lnTo>
                      <a:pt x="376" y="322"/>
                    </a:lnTo>
                    <a:lnTo>
                      <a:pt x="376" y="323"/>
                    </a:lnTo>
                    <a:lnTo>
                      <a:pt x="366" y="328"/>
                    </a:lnTo>
                    <a:lnTo>
                      <a:pt x="366" y="330"/>
                    </a:lnTo>
                    <a:lnTo>
                      <a:pt x="359" y="331"/>
                    </a:lnTo>
                    <a:lnTo>
                      <a:pt x="359" y="333"/>
                    </a:lnTo>
                    <a:lnTo>
                      <a:pt x="345" y="339"/>
                    </a:lnTo>
                    <a:lnTo>
                      <a:pt x="345" y="341"/>
                    </a:lnTo>
                    <a:lnTo>
                      <a:pt x="338" y="342"/>
                    </a:lnTo>
                    <a:lnTo>
                      <a:pt x="338" y="344"/>
                    </a:lnTo>
                    <a:lnTo>
                      <a:pt x="328" y="349"/>
                    </a:lnTo>
                    <a:lnTo>
                      <a:pt x="328" y="350"/>
                    </a:lnTo>
                    <a:lnTo>
                      <a:pt x="321" y="352"/>
                    </a:lnTo>
                    <a:lnTo>
                      <a:pt x="321" y="353"/>
                    </a:lnTo>
                    <a:lnTo>
                      <a:pt x="308" y="360"/>
                    </a:lnTo>
                    <a:lnTo>
                      <a:pt x="308" y="361"/>
                    </a:lnTo>
                    <a:lnTo>
                      <a:pt x="301" y="363"/>
                    </a:lnTo>
                    <a:lnTo>
                      <a:pt x="301" y="364"/>
                    </a:lnTo>
                    <a:lnTo>
                      <a:pt x="291" y="369"/>
                    </a:lnTo>
                    <a:lnTo>
                      <a:pt x="291" y="371"/>
                    </a:lnTo>
                    <a:lnTo>
                      <a:pt x="284" y="372"/>
                    </a:lnTo>
                    <a:lnTo>
                      <a:pt x="284" y="374"/>
                    </a:lnTo>
                    <a:lnTo>
                      <a:pt x="270" y="380"/>
                    </a:lnTo>
                    <a:lnTo>
                      <a:pt x="270" y="382"/>
                    </a:lnTo>
                    <a:lnTo>
                      <a:pt x="263" y="383"/>
                    </a:lnTo>
                    <a:lnTo>
                      <a:pt x="263" y="385"/>
                    </a:lnTo>
                    <a:lnTo>
                      <a:pt x="253" y="390"/>
                    </a:lnTo>
                    <a:lnTo>
                      <a:pt x="253" y="391"/>
                    </a:lnTo>
                    <a:lnTo>
                      <a:pt x="246" y="393"/>
                    </a:lnTo>
                    <a:lnTo>
                      <a:pt x="246" y="394"/>
                    </a:lnTo>
                    <a:lnTo>
                      <a:pt x="232" y="401"/>
                    </a:lnTo>
                    <a:lnTo>
                      <a:pt x="232" y="402"/>
                    </a:lnTo>
                    <a:lnTo>
                      <a:pt x="226" y="404"/>
                    </a:lnTo>
                    <a:lnTo>
                      <a:pt x="226" y="405"/>
                    </a:lnTo>
                    <a:lnTo>
                      <a:pt x="215" y="410"/>
                    </a:lnTo>
                    <a:lnTo>
                      <a:pt x="215" y="412"/>
                    </a:lnTo>
                    <a:lnTo>
                      <a:pt x="209" y="413"/>
                    </a:lnTo>
                    <a:lnTo>
                      <a:pt x="209" y="415"/>
                    </a:lnTo>
                    <a:lnTo>
                      <a:pt x="198" y="420"/>
                    </a:lnTo>
                    <a:lnTo>
                      <a:pt x="195" y="420"/>
                    </a:lnTo>
                    <a:lnTo>
                      <a:pt x="195" y="418"/>
                    </a:lnTo>
                    <a:lnTo>
                      <a:pt x="191" y="418"/>
                    </a:lnTo>
                    <a:lnTo>
                      <a:pt x="191" y="416"/>
                    </a:lnTo>
                    <a:lnTo>
                      <a:pt x="188" y="416"/>
                    </a:lnTo>
                    <a:lnTo>
                      <a:pt x="186" y="413"/>
                    </a:lnTo>
                    <a:lnTo>
                      <a:pt x="183" y="413"/>
                    </a:lnTo>
                    <a:lnTo>
                      <a:pt x="183" y="412"/>
                    </a:lnTo>
                    <a:lnTo>
                      <a:pt x="179" y="412"/>
                    </a:lnTo>
                    <a:lnTo>
                      <a:pt x="178" y="409"/>
                    </a:lnTo>
                    <a:lnTo>
                      <a:pt x="174" y="409"/>
                    </a:lnTo>
                    <a:lnTo>
                      <a:pt x="174" y="407"/>
                    </a:lnTo>
                    <a:lnTo>
                      <a:pt x="171" y="407"/>
                    </a:lnTo>
                    <a:lnTo>
                      <a:pt x="171" y="405"/>
                    </a:lnTo>
                    <a:lnTo>
                      <a:pt x="167" y="405"/>
                    </a:lnTo>
                    <a:lnTo>
                      <a:pt x="166" y="402"/>
                    </a:lnTo>
                    <a:lnTo>
                      <a:pt x="162" y="402"/>
                    </a:lnTo>
                    <a:lnTo>
                      <a:pt x="162" y="401"/>
                    </a:lnTo>
                    <a:lnTo>
                      <a:pt x="159" y="401"/>
                    </a:lnTo>
                    <a:lnTo>
                      <a:pt x="157" y="397"/>
                    </a:lnTo>
                    <a:lnTo>
                      <a:pt x="154" y="397"/>
                    </a:lnTo>
                    <a:lnTo>
                      <a:pt x="154" y="396"/>
                    </a:lnTo>
                    <a:lnTo>
                      <a:pt x="150" y="396"/>
                    </a:lnTo>
                    <a:lnTo>
                      <a:pt x="149" y="393"/>
                    </a:lnTo>
                    <a:lnTo>
                      <a:pt x="145" y="393"/>
                    </a:lnTo>
                    <a:lnTo>
                      <a:pt x="145" y="391"/>
                    </a:lnTo>
                    <a:lnTo>
                      <a:pt x="142" y="391"/>
                    </a:lnTo>
                    <a:lnTo>
                      <a:pt x="142" y="390"/>
                    </a:lnTo>
                    <a:lnTo>
                      <a:pt x="138" y="390"/>
                    </a:lnTo>
                    <a:lnTo>
                      <a:pt x="137" y="386"/>
                    </a:lnTo>
                    <a:lnTo>
                      <a:pt x="133" y="386"/>
                    </a:lnTo>
                    <a:lnTo>
                      <a:pt x="133" y="385"/>
                    </a:lnTo>
                    <a:lnTo>
                      <a:pt x="130" y="385"/>
                    </a:lnTo>
                    <a:lnTo>
                      <a:pt x="128" y="382"/>
                    </a:lnTo>
                    <a:lnTo>
                      <a:pt x="125" y="382"/>
                    </a:lnTo>
                    <a:lnTo>
                      <a:pt x="125" y="380"/>
                    </a:lnTo>
                    <a:lnTo>
                      <a:pt x="121" y="380"/>
                    </a:lnTo>
                    <a:lnTo>
                      <a:pt x="121" y="379"/>
                    </a:lnTo>
                    <a:lnTo>
                      <a:pt x="118" y="379"/>
                    </a:lnTo>
                    <a:lnTo>
                      <a:pt x="116" y="375"/>
                    </a:lnTo>
                    <a:lnTo>
                      <a:pt x="113" y="375"/>
                    </a:lnTo>
                    <a:lnTo>
                      <a:pt x="113" y="374"/>
                    </a:lnTo>
                    <a:lnTo>
                      <a:pt x="109" y="374"/>
                    </a:lnTo>
                    <a:lnTo>
                      <a:pt x="108" y="371"/>
                    </a:lnTo>
                    <a:lnTo>
                      <a:pt x="104" y="371"/>
                    </a:lnTo>
                    <a:lnTo>
                      <a:pt x="104" y="369"/>
                    </a:lnTo>
                    <a:lnTo>
                      <a:pt x="101" y="369"/>
                    </a:lnTo>
                    <a:lnTo>
                      <a:pt x="99" y="366"/>
                    </a:lnTo>
                    <a:lnTo>
                      <a:pt x="96" y="366"/>
                    </a:lnTo>
                    <a:lnTo>
                      <a:pt x="96" y="364"/>
                    </a:lnTo>
                    <a:lnTo>
                      <a:pt x="92" y="364"/>
                    </a:lnTo>
                    <a:lnTo>
                      <a:pt x="92" y="363"/>
                    </a:lnTo>
                    <a:lnTo>
                      <a:pt x="89" y="363"/>
                    </a:lnTo>
                    <a:lnTo>
                      <a:pt x="87" y="360"/>
                    </a:lnTo>
                    <a:lnTo>
                      <a:pt x="84" y="360"/>
                    </a:lnTo>
                    <a:lnTo>
                      <a:pt x="84" y="358"/>
                    </a:lnTo>
                    <a:lnTo>
                      <a:pt x="80" y="358"/>
                    </a:lnTo>
                    <a:lnTo>
                      <a:pt x="79" y="355"/>
                    </a:lnTo>
                    <a:lnTo>
                      <a:pt x="75" y="355"/>
                    </a:lnTo>
                    <a:lnTo>
                      <a:pt x="75" y="353"/>
                    </a:lnTo>
                    <a:lnTo>
                      <a:pt x="72" y="353"/>
                    </a:lnTo>
                    <a:lnTo>
                      <a:pt x="72" y="352"/>
                    </a:lnTo>
                    <a:lnTo>
                      <a:pt x="68" y="352"/>
                    </a:lnTo>
                    <a:lnTo>
                      <a:pt x="67" y="349"/>
                    </a:lnTo>
                    <a:lnTo>
                      <a:pt x="63" y="349"/>
                    </a:lnTo>
                    <a:lnTo>
                      <a:pt x="63" y="347"/>
                    </a:lnTo>
                    <a:lnTo>
                      <a:pt x="60" y="347"/>
                    </a:lnTo>
                    <a:lnTo>
                      <a:pt x="58" y="344"/>
                    </a:lnTo>
                    <a:lnTo>
                      <a:pt x="55" y="344"/>
                    </a:lnTo>
                    <a:lnTo>
                      <a:pt x="55" y="342"/>
                    </a:lnTo>
                    <a:lnTo>
                      <a:pt x="51" y="342"/>
                    </a:lnTo>
                    <a:lnTo>
                      <a:pt x="50" y="339"/>
                    </a:lnTo>
                    <a:lnTo>
                      <a:pt x="46" y="339"/>
                    </a:lnTo>
                    <a:lnTo>
                      <a:pt x="46" y="338"/>
                    </a:lnTo>
                    <a:lnTo>
                      <a:pt x="43" y="338"/>
                    </a:lnTo>
                    <a:lnTo>
                      <a:pt x="43" y="336"/>
                    </a:lnTo>
                    <a:lnTo>
                      <a:pt x="39" y="336"/>
                    </a:lnTo>
                    <a:lnTo>
                      <a:pt x="38" y="333"/>
                    </a:lnTo>
                    <a:lnTo>
                      <a:pt x="34" y="333"/>
                    </a:lnTo>
                    <a:lnTo>
                      <a:pt x="34" y="331"/>
                    </a:lnTo>
                    <a:lnTo>
                      <a:pt x="31" y="331"/>
                    </a:lnTo>
                    <a:lnTo>
                      <a:pt x="29" y="328"/>
                    </a:lnTo>
                    <a:lnTo>
                      <a:pt x="26" y="328"/>
                    </a:lnTo>
                    <a:lnTo>
                      <a:pt x="26" y="326"/>
                    </a:lnTo>
                    <a:lnTo>
                      <a:pt x="22" y="326"/>
                    </a:lnTo>
                    <a:lnTo>
                      <a:pt x="22" y="325"/>
                    </a:lnTo>
                    <a:lnTo>
                      <a:pt x="19" y="325"/>
                    </a:lnTo>
                    <a:lnTo>
                      <a:pt x="17" y="322"/>
                    </a:lnTo>
                    <a:lnTo>
                      <a:pt x="14" y="322"/>
                    </a:lnTo>
                    <a:lnTo>
                      <a:pt x="14" y="320"/>
                    </a:lnTo>
                    <a:lnTo>
                      <a:pt x="10" y="320"/>
                    </a:lnTo>
                    <a:lnTo>
                      <a:pt x="9" y="317"/>
                    </a:lnTo>
                    <a:lnTo>
                      <a:pt x="5" y="317"/>
                    </a:lnTo>
                    <a:lnTo>
                      <a:pt x="5" y="315"/>
                    </a:lnTo>
                    <a:lnTo>
                      <a:pt x="2" y="315"/>
                    </a:lnTo>
                    <a:lnTo>
                      <a:pt x="2" y="314"/>
                    </a:lnTo>
                    <a:lnTo>
                      <a:pt x="0" y="314"/>
                    </a:lnTo>
                    <a:lnTo>
                      <a:pt x="0" y="104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738" name="Freeform 1738"/>
              <p:cNvSpPr>
                <a:spLocks/>
              </p:cNvSpPr>
              <p:nvPr/>
            </p:nvSpPr>
            <p:spPr bwMode="auto">
              <a:xfrm>
                <a:off x="3026" y="1662"/>
                <a:ext cx="103" cy="95"/>
              </a:xfrm>
              <a:custGeom>
                <a:avLst/>
                <a:gdLst>
                  <a:gd name="T0" fmla="*/ 101 w 103"/>
                  <a:gd name="T1" fmla="*/ 0 h 95"/>
                  <a:gd name="T2" fmla="*/ 101 w 103"/>
                  <a:gd name="T3" fmla="*/ 2 h 95"/>
                  <a:gd name="T4" fmla="*/ 87 w 103"/>
                  <a:gd name="T5" fmla="*/ 8 h 95"/>
                  <a:gd name="T6" fmla="*/ 87 w 103"/>
                  <a:gd name="T7" fmla="*/ 10 h 95"/>
                  <a:gd name="T8" fmla="*/ 84 w 103"/>
                  <a:gd name="T9" fmla="*/ 10 h 95"/>
                  <a:gd name="T10" fmla="*/ 84 w 103"/>
                  <a:gd name="T11" fmla="*/ 11 h 95"/>
                  <a:gd name="T12" fmla="*/ 0 w 103"/>
                  <a:gd name="T13" fmla="*/ 87 h 95"/>
                  <a:gd name="T14" fmla="*/ 0 w 103"/>
                  <a:gd name="T15" fmla="*/ 95 h 95"/>
                  <a:gd name="T16" fmla="*/ 103 w 103"/>
                  <a:gd name="T17" fmla="*/ 0 h 95"/>
                  <a:gd name="T18" fmla="*/ 101 w 103"/>
                  <a:gd name="T19" fmla="*/ 0 h 95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03"/>
                  <a:gd name="T31" fmla="*/ 0 h 95"/>
                  <a:gd name="T32" fmla="*/ 103 w 103"/>
                  <a:gd name="T33" fmla="*/ 95 h 95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03" h="95">
                    <a:moveTo>
                      <a:pt x="101" y="0"/>
                    </a:moveTo>
                    <a:lnTo>
                      <a:pt x="101" y="2"/>
                    </a:lnTo>
                    <a:lnTo>
                      <a:pt x="87" y="8"/>
                    </a:lnTo>
                    <a:lnTo>
                      <a:pt x="87" y="10"/>
                    </a:lnTo>
                    <a:lnTo>
                      <a:pt x="84" y="10"/>
                    </a:lnTo>
                    <a:lnTo>
                      <a:pt x="84" y="11"/>
                    </a:lnTo>
                    <a:lnTo>
                      <a:pt x="0" y="87"/>
                    </a:lnTo>
                    <a:lnTo>
                      <a:pt x="0" y="95"/>
                    </a:lnTo>
                    <a:lnTo>
                      <a:pt x="103" y="0"/>
                    </a:lnTo>
                    <a:lnTo>
                      <a:pt x="101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739" name="Freeform 1739"/>
              <p:cNvSpPr>
                <a:spLocks/>
              </p:cNvSpPr>
              <p:nvPr/>
            </p:nvSpPr>
            <p:spPr bwMode="auto">
              <a:xfrm>
                <a:off x="3026" y="1614"/>
                <a:ext cx="205" cy="190"/>
              </a:xfrm>
              <a:custGeom>
                <a:avLst/>
                <a:gdLst>
                  <a:gd name="T0" fmla="*/ 198 w 205"/>
                  <a:gd name="T1" fmla="*/ 0 h 190"/>
                  <a:gd name="T2" fmla="*/ 198 w 205"/>
                  <a:gd name="T3" fmla="*/ 1 h 190"/>
                  <a:gd name="T4" fmla="*/ 0 w 205"/>
                  <a:gd name="T5" fmla="*/ 183 h 190"/>
                  <a:gd name="T6" fmla="*/ 0 w 205"/>
                  <a:gd name="T7" fmla="*/ 190 h 190"/>
                  <a:gd name="T8" fmla="*/ 205 w 205"/>
                  <a:gd name="T9" fmla="*/ 1 h 190"/>
                  <a:gd name="T10" fmla="*/ 202 w 205"/>
                  <a:gd name="T11" fmla="*/ 1 h 190"/>
                  <a:gd name="T12" fmla="*/ 202 w 205"/>
                  <a:gd name="T13" fmla="*/ 0 h 190"/>
                  <a:gd name="T14" fmla="*/ 198 w 205"/>
                  <a:gd name="T15" fmla="*/ 0 h 19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05"/>
                  <a:gd name="T25" fmla="*/ 0 h 190"/>
                  <a:gd name="T26" fmla="*/ 205 w 205"/>
                  <a:gd name="T27" fmla="*/ 190 h 19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05" h="190">
                    <a:moveTo>
                      <a:pt x="198" y="0"/>
                    </a:moveTo>
                    <a:lnTo>
                      <a:pt x="198" y="1"/>
                    </a:lnTo>
                    <a:lnTo>
                      <a:pt x="0" y="183"/>
                    </a:lnTo>
                    <a:lnTo>
                      <a:pt x="0" y="190"/>
                    </a:lnTo>
                    <a:lnTo>
                      <a:pt x="205" y="1"/>
                    </a:lnTo>
                    <a:lnTo>
                      <a:pt x="202" y="1"/>
                    </a:lnTo>
                    <a:lnTo>
                      <a:pt x="202" y="0"/>
                    </a:lnTo>
                    <a:lnTo>
                      <a:pt x="198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740" name="Freeform 1740"/>
              <p:cNvSpPr>
                <a:spLocks/>
              </p:cNvSpPr>
              <p:nvPr/>
            </p:nvSpPr>
            <p:spPr bwMode="auto">
              <a:xfrm>
                <a:off x="3026" y="1631"/>
                <a:ext cx="236" cy="219"/>
              </a:xfrm>
              <a:custGeom>
                <a:avLst/>
                <a:gdLst>
                  <a:gd name="T0" fmla="*/ 229 w 236"/>
                  <a:gd name="T1" fmla="*/ 0 h 219"/>
                  <a:gd name="T2" fmla="*/ 229 w 236"/>
                  <a:gd name="T3" fmla="*/ 1 h 219"/>
                  <a:gd name="T4" fmla="*/ 0 w 236"/>
                  <a:gd name="T5" fmla="*/ 211 h 219"/>
                  <a:gd name="T6" fmla="*/ 0 w 236"/>
                  <a:gd name="T7" fmla="*/ 219 h 219"/>
                  <a:gd name="T8" fmla="*/ 236 w 236"/>
                  <a:gd name="T9" fmla="*/ 3 h 219"/>
                  <a:gd name="T10" fmla="*/ 234 w 236"/>
                  <a:gd name="T11" fmla="*/ 0 h 219"/>
                  <a:gd name="T12" fmla="*/ 229 w 236"/>
                  <a:gd name="T13" fmla="*/ 0 h 21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36"/>
                  <a:gd name="T22" fmla="*/ 0 h 219"/>
                  <a:gd name="T23" fmla="*/ 236 w 236"/>
                  <a:gd name="T24" fmla="*/ 219 h 219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36" h="219">
                    <a:moveTo>
                      <a:pt x="229" y="0"/>
                    </a:moveTo>
                    <a:lnTo>
                      <a:pt x="229" y="1"/>
                    </a:lnTo>
                    <a:lnTo>
                      <a:pt x="0" y="211"/>
                    </a:lnTo>
                    <a:lnTo>
                      <a:pt x="0" y="219"/>
                    </a:lnTo>
                    <a:lnTo>
                      <a:pt x="236" y="3"/>
                    </a:lnTo>
                    <a:lnTo>
                      <a:pt x="234" y="0"/>
                    </a:lnTo>
                    <a:lnTo>
                      <a:pt x="229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741" name="Freeform 1741"/>
              <p:cNvSpPr>
                <a:spLocks/>
              </p:cNvSpPr>
              <p:nvPr/>
            </p:nvSpPr>
            <p:spPr bwMode="auto">
              <a:xfrm>
                <a:off x="3026" y="1648"/>
                <a:ext cx="268" cy="249"/>
              </a:xfrm>
              <a:custGeom>
                <a:avLst/>
                <a:gdLst>
                  <a:gd name="T0" fmla="*/ 261 w 268"/>
                  <a:gd name="T1" fmla="*/ 0 h 249"/>
                  <a:gd name="T2" fmla="*/ 261 w 268"/>
                  <a:gd name="T3" fmla="*/ 2 h 249"/>
                  <a:gd name="T4" fmla="*/ 0 w 268"/>
                  <a:gd name="T5" fmla="*/ 242 h 249"/>
                  <a:gd name="T6" fmla="*/ 0 w 268"/>
                  <a:gd name="T7" fmla="*/ 249 h 249"/>
                  <a:gd name="T8" fmla="*/ 268 w 268"/>
                  <a:gd name="T9" fmla="*/ 3 h 249"/>
                  <a:gd name="T10" fmla="*/ 267 w 268"/>
                  <a:gd name="T11" fmla="*/ 0 h 249"/>
                  <a:gd name="T12" fmla="*/ 261 w 268"/>
                  <a:gd name="T13" fmla="*/ 0 h 24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68"/>
                  <a:gd name="T22" fmla="*/ 0 h 249"/>
                  <a:gd name="T23" fmla="*/ 268 w 268"/>
                  <a:gd name="T24" fmla="*/ 249 h 249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68" h="249">
                    <a:moveTo>
                      <a:pt x="261" y="0"/>
                    </a:moveTo>
                    <a:lnTo>
                      <a:pt x="261" y="2"/>
                    </a:lnTo>
                    <a:lnTo>
                      <a:pt x="0" y="242"/>
                    </a:lnTo>
                    <a:lnTo>
                      <a:pt x="0" y="249"/>
                    </a:lnTo>
                    <a:lnTo>
                      <a:pt x="268" y="3"/>
                    </a:lnTo>
                    <a:lnTo>
                      <a:pt x="267" y="0"/>
                    </a:lnTo>
                    <a:lnTo>
                      <a:pt x="261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742" name="Freeform 1742"/>
              <p:cNvSpPr>
                <a:spLocks/>
              </p:cNvSpPr>
              <p:nvPr/>
            </p:nvSpPr>
            <p:spPr bwMode="auto">
              <a:xfrm>
                <a:off x="3035" y="1666"/>
                <a:ext cx="292" cy="266"/>
              </a:xfrm>
              <a:custGeom>
                <a:avLst/>
                <a:gdLst>
                  <a:gd name="T0" fmla="*/ 285 w 292"/>
                  <a:gd name="T1" fmla="*/ 0 h 266"/>
                  <a:gd name="T2" fmla="*/ 285 w 292"/>
                  <a:gd name="T3" fmla="*/ 1 h 266"/>
                  <a:gd name="T4" fmla="*/ 0 w 292"/>
                  <a:gd name="T5" fmla="*/ 263 h 266"/>
                  <a:gd name="T6" fmla="*/ 1 w 292"/>
                  <a:gd name="T7" fmla="*/ 266 h 266"/>
                  <a:gd name="T8" fmla="*/ 6 w 292"/>
                  <a:gd name="T9" fmla="*/ 266 h 266"/>
                  <a:gd name="T10" fmla="*/ 6 w 292"/>
                  <a:gd name="T11" fmla="*/ 265 h 266"/>
                  <a:gd name="T12" fmla="*/ 292 w 292"/>
                  <a:gd name="T13" fmla="*/ 3 h 266"/>
                  <a:gd name="T14" fmla="*/ 290 w 292"/>
                  <a:gd name="T15" fmla="*/ 0 h 266"/>
                  <a:gd name="T16" fmla="*/ 285 w 292"/>
                  <a:gd name="T17" fmla="*/ 0 h 26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2"/>
                  <a:gd name="T28" fmla="*/ 0 h 266"/>
                  <a:gd name="T29" fmla="*/ 292 w 292"/>
                  <a:gd name="T30" fmla="*/ 266 h 26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2" h="266">
                    <a:moveTo>
                      <a:pt x="285" y="0"/>
                    </a:moveTo>
                    <a:lnTo>
                      <a:pt x="285" y="1"/>
                    </a:lnTo>
                    <a:lnTo>
                      <a:pt x="0" y="263"/>
                    </a:lnTo>
                    <a:lnTo>
                      <a:pt x="1" y="266"/>
                    </a:lnTo>
                    <a:lnTo>
                      <a:pt x="6" y="266"/>
                    </a:lnTo>
                    <a:lnTo>
                      <a:pt x="6" y="265"/>
                    </a:lnTo>
                    <a:lnTo>
                      <a:pt x="292" y="3"/>
                    </a:lnTo>
                    <a:lnTo>
                      <a:pt x="290" y="0"/>
                    </a:lnTo>
                    <a:lnTo>
                      <a:pt x="285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743" name="Freeform 1743"/>
              <p:cNvSpPr>
                <a:spLocks/>
              </p:cNvSpPr>
              <p:nvPr/>
            </p:nvSpPr>
            <p:spPr bwMode="auto">
              <a:xfrm>
                <a:off x="3067" y="1683"/>
                <a:ext cx="292" cy="267"/>
              </a:xfrm>
              <a:custGeom>
                <a:avLst/>
                <a:gdLst>
                  <a:gd name="T0" fmla="*/ 285 w 292"/>
                  <a:gd name="T1" fmla="*/ 0 h 267"/>
                  <a:gd name="T2" fmla="*/ 285 w 292"/>
                  <a:gd name="T3" fmla="*/ 2 h 267"/>
                  <a:gd name="T4" fmla="*/ 0 w 292"/>
                  <a:gd name="T5" fmla="*/ 263 h 267"/>
                  <a:gd name="T6" fmla="*/ 2 w 292"/>
                  <a:gd name="T7" fmla="*/ 267 h 267"/>
                  <a:gd name="T8" fmla="*/ 7 w 292"/>
                  <a:gd name="T9" fmla="*/ 267 h 267"/>
                  <a:gd name="T10" fmla="*/ 7 w 292"/>
                  <a:gd name="T11" fmla="*/ 265 h 267"/>
                  <a:gd name="T12" fmla="*/ 292 w 292"/>
                  <a:gd name="T13" fmla="*/ 2 h 267"/>
                  <a:gd name="T14" fmla="*/ 289 w 292"/>
                  <a:gd name="T15" fmla="*/ 2 h 267"/>
                  <a:gd name="T16" fmla="*/ 289 w 292"/>
                  <a:gd name="T17" fmla="*/ 0 h 267"/>
                  <a:gd name="T18" fmla="*/ 285 w 292"/>
                  <a:gd name="T19" fmla="*/ 0 h 267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92"/>
                  <a:gd name="T31" fmla="*/ 0 h 267"/>
                  <a:gd name="T32" fmla="*/ 292 w 292"/>
                  <a:gd name="T33" fmla="*/ 267 h 267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92" h="267">
                    <a:moveTo>
                      <a:pt x="285" y="0"/>
                    </a:moveTo>
                    <a:lnTo>
                      <a:pt x="285" y="2"/>
                    </a:lnTo>
                    <a:lnTo>
                      <a:pt x="0" y="263"/>
                    </a:lnTo>
                    <a:lnTo>
                      <a:pt x="2" y="267"/>
                    </a:lnTo>
                    <a:lnTo>
                      <a:pt x="7" y="267"/>
                    </a:lnTo>
                    <a:lnTo>
                      <a:pt x="7" y="265"/>
                    </a:lnTo>
                    <a:lnTo>
                      <a:pt x="292" y="2"/>
                    </a:lnTo>
                    <a:lnTo>
                      <a:pt x="289" y="2"/>
                    </a:lnTo>
                    <a:lnTo>
                      <a:pt x="289" y="0"/>
                    </a:lnTo>
                    <a:lnTo>
                      <a:pt x="285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744" name="Freeform 1744"/>
              <p:cNvSpPr>
                <a:spLocks/>
              </p:cNvSpPr>
              <p:nvPr/>
            </p:nvSpPr>
            <p:spPr bwMode="auto">
              <a:xfrm>
                <a:off x="3100" y="1700"/>
                <a:ext cx="292" cy="267"/>
              </a:xfrm>
              <a:custGeom>
                <a:avLst/>
                <a:gdLst>
                  <a:gd name="T0" fmla="*/ 285 w 292"/>
                  <a:gd name="T1" fmla="*/ 0 h 267"/>
                  <a:gd name="T2" fmla="*/ 285 w 292"/>
                  <a:gd name="T3" fmla="*/ 2 h 267"/>
                  <a:gd name="T4" fmla="*/ 0 w 292"/>
                  <a:gd name="T5" fmla="*/ 264 h 267"/>
                  <a:gd name="T6" fmla="*/ 1 w 292"/>
                  <a:gd name="T7" fmla="*/ 267 h 267"/>
                  <a:gd name="T8" fmla="*/ 6 w 292"/>
                  <a:gd name="T9" fmla="*/ 267 h 267"/>
                  <a:gd name="T10" fmla="*/ 6 w 292"/>
                  <a:gd name="T11" fmla="*/ 265 h 267"/>
                  <a:gd name="T12" fmla="*/ 292 w 292"/>
                  <a:gd name="T13" fmla="*/ 2 h 267"/>
                  <a:gd name="T14" fmla="*/ 288 w 292"/>
                  <a:gd name="T15" fmla="*/ 2 h 267"/>
                  <a:gd name="T16" fmla="*/ 288 w 292"/>
                  <a:gd name="T17" fmla="*/ 0 h 267"/>
                  <a:gd name="T18" fmla="*/ 285 w 292"/>
                  <a:gd name="T19" fmla="*/ 0 h 267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92"/>
                  <a:gd name="T31" fmla="*/ 0 h 267"/>
                  <a:gd name="T32" fmla="*/ 292 w 292"/>
                  <a:gd name="T33" fmla="*/ 267 h 267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92" h="267">
                    <a:moveTo>
                      <a:pt x="285" y="0"/>
                    </a:moveTo>
                    <a:lnTo>
                      <a:pt x="285" y="2"/>
                    </a:lnTo>
                    <a:lnTo>
                      <a:pt x="0" y="264"/>
                    </a:lnTo>
                    <a:lnTo>
                      <a:pt x="1" y="267"/>
                    </a:lnTo>
                    <a:lnTo>
                      <a:pt x="6" y="267"/>
                    </a:lnTo>
                    <a:lnTo>
                      <a:pt x="6" y="265"/>
                    </a:lnTo>
                    <a:lnTo>
                      <a:pt x="292" y="2"/>
                    </a:lnTo>
                    <a:lnTo>
                      <a:pt x="288" y="2"/>
                    </a:lnTo>
                    <a:lnTo>
                      <a:pt x="288" y="0"/>
                    </a:lnTo>
                    <a:lnTo>
                      <a:pt x="285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745" name="Freeform 1745"/>
              <p:cNvSpPr>
                <a:spLocks/>
              </p:cNvSpPr>
              <p:nvPr/>
            </p:nvSpPr>
            <p:spPr bwMode="auto">
              <a:xfrm>
                <a:off x="3130" y="1716"/>
                <a:ext cx="289" cy="268"/>
              </a:xfrm>
              <a:custGeom>
                <a:avLst/>
                <a:gdLst>
                  <a:gd name="T0" fmla="*/ 287 w 289"/>
                  <a:gd name="T1" fmla="*/ 0 h 268"/>
                  <a:gd name="T2" fmla="*/ 287 w 289"/>
                  <a:gd name="T3" fmla="*/ 2 h 268"/>
                  <a:gd name="T4" fmla="*/ 0 w 289"/>
                  <a:gd name="T5" fmla="*/ 267 h 268"/>
                  <a:gd name="T6" fmla="*/ 4 w 289"/>
                  <a:gd name="T7" fmla="*/ 267 h 268"/>
                  <a:gd name="T8" fmla="*/ 4 w 289"/>
                  <a:gd name="T9" fmla="*/ 268 h 268"/>
                  <a:gd name="T10" fmla="*/ 7 w 289"/>
                  <a:gd name="T11" fmla="*/ 268 h 268"/>
                  <a:gd name="T12" fmla="*/ 7 w 289"/>
                  <a:gd name="T13" fmla="*/ 267 h 268"/>
                  <a:gd name="T14" fmla="*/ 289 w 289"/>
                  <a:gd name="T15" fmla="*/ 8 h 268"/>
                  <a:gd name="T16" fmla="*/ 289 w 289"/>
                  <a:gd name="T17" fmla="*/ 0 h 268"/>
                  <a:gd name="T18" fmla="*/ 287 w 289"/>
                  <a:gd name="T19" fmla="*/ 0 h 268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89"/>
                  <a:gd name="T31" fmla="*/ 0 h 268"/>
                  <a:gd name="T32" fmla="*/ 289 w 289"/>
                  <a:gd name="T33" fmla="*/ 268 h 268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89" h="268">
                    <a:moveTo>
                      <a:pt x="287" y="0"/>
                    </a:moveTo>
                    <a:lnTo>
                      <a:pt x="287" y="2"/>
                    </a:lnTo>
                    <a:lnTo>
                      <a:pt x="0" y="267"/>
                    </a:lnTo>
                    <a:lnTo>
                      <a:pt x="4" y="267"/>
                    </a:lnTo>
                    <a:lnTo>
                      <a:pt x="4" y="268"/>
                    </a:lnTo>
                    <a:lnTo>
                      <a:pt x="7" y="268"/>
                    </a:lnTo>
                    <a:lnTo>
                      <a:pt x="7" y="267"/>
                    </a:lnTo>
                    <a:lnTo>
                      <a:pt x="289" y="8"/>
                    </a:lnTo>
                    <a:lnTo>
                      <a:pt x="289" y="0"/>
                    </a:lnTo>
                    <a:lnTo>
                      <a:pt x="287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746" name="Freeform 1746"/>
              <p:cNvSpPr>
                <a:spLocks/>
              </p:cNvSpPr>
              <p:nvPr/>
            </p:nvSpPr>
            <p:spPr bwMode="auto">
              <a:xfrm>
                <a:off x="3163" y="1763"/>
                <a:ext cx="256" cy="239"/>
              </a:xfrm>
              <a:custGeom>
                <a:avLst/>
                <a:gdLst>
                  <a:gd name="T0" fmla="*/ 254 w 256"/>
                  <a:gd name="T1" fmla="*/ 0 h 239"/>
                  <a:gd name="T2" fmla="*/ 254 w 256"/>
                  <a:gd name="T3" fmla="*/ 2 h 239"/>
                  <a:gd name="T4" fmla="*/ 0 w 256"/>
                  <a:gd name="T5" fmla="*/ 235 h 239"/>
                  <a:gd name="T6" fmla="*/ 1 w 256"/>
                  <a:gd name="T7" fmla="*/ 239 h 239"/>
                  <a:gd name="T8" fmla="*/ 7 w 256"/>
                  <a:gd name="T9" fmla="*/ 239 h 239"/>
                  <a:gd name="T10" fmla="*/ 7 w 256"/>
                  <a:gd name="T11" fmla="*/ 237 h 239"/>
                  <a:gd name="T12" fmla="*/ 256 w 256"/>
                  <a:gd name="T13" fmla="*/ 8 h 239"/>
                  <a:gd name="T14" fmla="*/ 256 w 256"/>
                  <a:gd name="T15" fmla="*/ 0 h 239"/>
                  <a:gd name="T16" fmla="*/ 254 w 256"/>
                  <a:gd name="T17" fmla="*/ 0 h 23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56"/>
                  <a:gd name="T28" fmla="*/ 0 h 239"/>
                  <a:gd name="T29" fmla="*/ 256 w 256"/>
                  <a:gd name="T30" fmla="*/ 239 h 239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56" h="239">
                    <a:moveTo>
                      <a:pt x="254" y="0"/>
                    </a:moveTo>
                    <a:lnTo>
                      <a:pt x="254" y="2"/>
                    </a:lnTo>
                    <a:lnTo>
                      <a:pt x="0" y="235"/>
                    </a:lnTo>
                    <a:lnTo>
                      <a:pt x="1" y="239"/>
                    </a:lnTo>
                    <a:lnTo>
                      <a:pt x="7" y="239"/>
                    </a:lnTo>
                    <a:lnTo>
                      <a:pt x="7" y="237"/>
                    </a:lnTo>
                    <a:lnTo>
                      <a:pt x="256" y="8"/>
                    </a:lnTo>
                    <a:lnTo>
                      <a:pt x="256" y="0"/>
                    </a:lnTo>
                    <a:lnTo>
                      <a:pt x="254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747" name="Freeform 1747"/>
              <p:cNvSpPr>
                <a:spLocks/>
              </p:cNvSpPr>
              <p:nvPr/>
            </p:nvSpPr>
            <p:spPr bwMode="auto">
              <a:xfrm>
                <a:off x="3193" y="1809"/>
                <a:ext cx="226" cy="210"/>
              </a:xfrm>
              <a:custGeom>
                <a:avLst/>
                <a:gdLst>
                  <a:gd name="T0" fmla="*/ 224 w 226"/>
                  <a:gd name="T1" fmla="*/ 0 h 210"/>
                  <a:gd name="T2" fmla="*/ 224 w 226"/>
                  <a:gd name="T3" fmla="*/ 2 h 210"/>
                  <a:gd name="T4" fmla="*/ 0 w 226"/>
                  <a:gd name="T5" fmla="*/ 208 h 210"/>
                  <a:gd name="T6" fmla="*/ 4 w 226"/>
                  <a:gd name="T7" fmla="*/ 208 h 210"/>
                  <a:gd name="T8" fmla="*/ 4 w 226"/>
                  <a:gd name="T9" fmla="*/ 210 h 210"/>
                  <a:gd name="T10" fmla="*/ 7 w 226"/>
                  <a:gd name="T11" fmla="*/ 210 h 210"/>
                  <a:gd name="T12" fmla="*/ 7 w 226"/>
                  <a:gd name="T13" fmla="*/ 208 h 210"/>
                  <a:gd name="T14" fmla="*/ 226 w 226"/>
                  <a:gd name="T15" fmla="*/ 8 h 210"/>
                  <a:gd name="T16" fmla="*/ 226 w 226"/>
                  <a:gd name="T17" fmla="*/ 0 h 210"/>
                  <a:gd name="T18" fmla="*/ 224 w 226"/>
                  <a:gd name="T19" fmla="*/ 0 h 210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26"/>
                  <a:gd name="T31" fmla="*/ 0 h 210"/>
                  <a:gd name="T32" fmla="*/ 226 w 226"/>
                  <a:gd name="T33" fmla="*/ 210 h 210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26" h="210">
                    <a:moveTo>
                      <a:pt x="224" y="0"/>
                    </a:moveTo>
                    <a:lnTo>
                      <a:pt x="224" y="2"/>
                    </a:lnTo>
                    <a:lnTo>
                      <a:pt x="0" y="208"/>
                    </a:lnTo>
                    <a:lnTo>
                      <a:pt x="4" y="208"/>
                    </a:lnTo>
                    <a:lnTo>
                      <a:pt x="4" y="210"/>
                    </a:lnTo>
                    <a:lnTo>
                      <a:pt x="7" y="210"/>
                    </a:lnTo>
                    <a:lnTo>
                      <a:pt x="7" y="208"/>
                    </a:lnTo>
                    <a:lnTo>
                      <a:pt x="226" y="8"/>
                    </a:lnTo>
                    <a:lnTo>
                      <a:pt x="226" y="0"/>
                    </a:lnTo>
                    <a:lnTo>
                      <a:pt x="224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748" name="Freeform 1748"/>
              <p:cNvSpPr>
                <a:spLocks/>
              </p:cNvSpPr>
              <p:nvPr/>
            </p:nvSpPr>
            <p:spPr bwMode="auto">
              <a:xfrm>
                <a:off x="3236" y="1856"/>
                <a:ext cx="183" cy="169"/>
              </a:xfrm>
              <a:custGeom>
                <a:avLst/>
                <a:gdLst>
                  <a:gd name="T0" fmla="*/ 181 w 183"/>
                  <a:gd name="T1" fmla="*/ 0 h 169"/>
                  <a:gd name="T2" fmla="*/ 181 w 183"/>
                  <a:gd name="T3" fmla="*/ 2 h 169"/>
                  <a:gd name="T4" fmla="*/ 0 w 183"/>
                  <a:gd name="T5" fmla="*/ 169 h 169"/>
                  <a:gd name="T6" fmla="*/ 7 w 183"/>
                  <a:gd name="T7" fmla="*/ 166 h 169"/>
                  <a:gd name="T8" fmla="*/ 7 w 183"/>
                  <a:gd name="T9" fmla="*/ 165 h 169"/>
                  <a:gd name="T10" fmla="*/ 14 w 183"/>
                  <a:gd name="T11" fmla="*/ 163 h 169"/>
                  <a:gd name="T12" fmla="*/ 14 w 183"/>
                  <a:gd name="T13" fmla="*/ 161 h 169"/>
                  <a:gd name="T14" fmla="*/ 24 w 183"/>
                  <a:gd name="T15" fmla="*/ 155 h 169"/>
                  <a:gd name="T16" fmla="*/ 24 w 183"/>
                  <a:gd name="T17" fmla="*/ 153 h 169"/>
                  <a:gd name="T18" fmla="*/ 183 w 183"/>
                  <a:gd name="T19" fmla="*/ 8 h 169"/>
                  <a:gd name="T20" fmla="*/ 183 w 183"/>
                  <a:gd name="T21" fmla="*/ 0 h 169"/>
                  <a:gd name="T22" fmla="*/ 181 w 183"/>
                  <a:gd name="T23" fmla="*/ 0 h 169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183"/>
                  <a:gd name="T37" fmla="*/ 0 h 169"/>
                  <a:gd name="T38" fmla="*/ 183 w 183"/>
                  <a:gd name="T39" fmla="*/ 169 h 169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183" h="169">
                    <a:moveTo>
                      <a:pt x="181" y="0"/>
                    </a:moveTo>
                    <a:lnTo>
                      <a:pt x="181" y="2"/>
                    </a:lnTo>
                    <a:lnTo>
                      <a:pt x="0" y="169"/>
                    </a:lnTo>
                    <a:lnTo>
                      <a:pt x="7" y="166"/>
                    </a:lnTo>
                    <a:lnTo>
                      <a:pt x="7" y="165"/>
                    </a:lnTo>
                    <a:lnTo>
                      <a:pt x="14" y="163"/>
                    </a:lnTo>
                    <a:lnTo>
                      <a:pt x="14" y="161"/>
                    </a:lnTo>
                    <a:lnTo>
                      <a:pt x="24" y="155"/>
                    </a:lnTo>
                    <a:lnTo>
                      <a:pt x="24" y="153"/>
                    </a:lnTo>
                    <a:lnTo>
                      <a:pt x="183" y="8"/>
                    </a:lnTo>
                    <a:lnTo>
                      <a:pt x="183" y="0"/>
                    </a:lnTo>
                    <a:lnTo>
                      <a:pt x="181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749" name="Freeform 1749"/>
              <p:cNvSpPr>
                <a:spLocks/>
              </p:cNvSpPr>
              <p:nvPr/>
            </p:nvSpPr>
            <p:spPr bwMode="auto">
              <a:xfrm>
                <a:off x="3361" y="1904"/>
                <a:ext cx="58" cy="53"/>
              </a:xfrm>
              <a:custGeom>
                <a:avLst/>
                <a:gdLst>
                  <a:gd name="T0" fmla="*/ 56 w 58"/>
                  <a:gd name="T1" fmla="*/ 0 h 53"/>
                  <a:gd name="T2" fmla="*/ 56 w 58"/>
                  <a:gd name="T3" fmla="*/ 1 h 53"/>
                  <a:gd name="T4" fmla="*/ 0 w 58"/>
                  <a:gd name="T5" fmla="*/ 53 h 53"/>
                  <a:gd name="T6" fmla="*/ 3 w 58"/>
                  <a:gd name="T7" fmla="*/ 50 h 53"/>
                  <a:gd name="T8" fmla="*/ 10 w 58"/>
                  <a:gd name="T9" fmla="*/ 49 h 53"/>
                  <a:gd name="T10" fmla="*/ 10 w 58"/>
                  <a:gd name="T11" fmla="*/ 47 h 53"/>
                  <a:gd name="T12" fmla="*/ 24 w 58"/>
                  <a:gd name="T13" fmla="*/ 39 h 53"/>
                  <a:gd name="T14" fmla="*/ 24 w 58"/>
                  <a:gd name="T15" fmla="*/ 38 h 53"/>
                  <a:gd name="T16" fmla="*/ 58 w 58"/>
                  <a:gd name="T17" fmla="*/ 8 h 53"/>
                  <a:gd name="T18" fmla="*/ 58 w 58"/>
                  <a:gd name="T19" fmla="*/ 0 h 53"/>
                  <a:gd name="T20" fmla="*/ 56 w 58"/>
                  <a:gd name="T21" fmla="*/ 0 h 53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58"/>
                  <a:gd name="T34" fmla="*/ 0 h 53"/>
                  <a:gd name="T35" fmla="*/ 58 w 58"/>
                  <a:gd name="T36" fmla="*/ 53 h 53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58" h="53">
                    <a:moveTo>
                      <a:pt x="56" y="0"/>
                    </a:moveTo>
                    <a:lnTo>
                      <a:pt x="56" y="1"/>
                    </a:lnTo>
                    <a:lnTo>
                      <a:pt x="0" y="53"/>
                    </a:lnTo>
                    <a:lnTo>
                      <a:pt x="3" y="50"/>
                    </a:lnTo>
                    <a:lnTo>
                      <a:pt x="10" y="49"/>
                    </a:lnTo>
                    <a:lnTo>
                      <a:pt x="10" y="47"/>
                    </a:lnTo>
                    <a:lnTo>
                      <a:pt x="24" y="39"/>
                    </a:lnTo>
                    <a:lnTo>
                      <a:pt x="24" y="38"/>
                    </a:lnTo>
                    <a:lnTo>
                      <a:pt x="58" y="8"/>
                    </a:lnTo>
                    <a:lnTo>
                      <a:pt x="58" y="0"/>
                    </a:lnTo>
                    <a:lnTo>
                      <a:pt x="56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750" name="Freeform 1750"/>
              <p:cNvSpPr>
                <a:spLocks/>
              </p:cNvSpPr>
              <p:nvPr/>
            </p:nvSpPr>
            <p:spPr bwMode="auto">
              <a:xfrm>
                <a:off x="3317" y="1662"/>
                <a:ext cx="102" cy="95"/>
              </a:xfrm>
              <a:custGeom>
                <a:avLst/>
                <a:gdLst>
                  <a:gd name="T0" fmla="*/ 0 w 102"/>
                  <a:gd name="T1" fmla="*/ 0 h 95"/>
                  <a:gd name="T2" fmla="*/ 102 w 102"/>
                  <a:gd name="T3" fmla="*/ 95 h 95"/>
                  <a:gd name="T4" fmla="*/ 102 w 102"/>
                  <a:gd name="T5" fmla="*/ 87 h 95"/>
                  <a:gd name="T6" fmla="*/ 100 w 102"/>
                  <a:gd name="T7" fmla="*/ 87 h 95"/>
                  <a:gd name="T8" fmla="*/ 17 w 102"/>
                  <a:gd name="T9" fmla="*/ 8 h 95"/>
                  <a:gd name="T10" fmla="*/ 13 w 102"/>
                  <a:gd name="T11" fmla="*/ 8 h 95"/>
                  <a:gd name="T12" fmla="*/ 13 w 102"/>
                  <a:gd name="T13" fmla="*/ 7 h 95"/>
                  <a:gd name="T14" fmla="*/ 10 w 102"/>
                  <a:gd name="T15" fmla="*/ 7 h 95"/>
                  <a:gd name="T16" fmla="*/ 8 w 102"/>
                  <a:gd name="T17" fmla="*/ 4 h 95"/>
                  <a:gd name="T18" fmla="*/ 5 w 102"/>
                  <a:gd name="T19" fmla="*/ 4 h 95"/>
                  <a:gd name="T20" fmla="*/ 5 w 102"/>
                  <a:gd name="T21" fmla="*/ 2 h 95"/>
                  <a:gd name="T22" fmla="*/ 1 w 102"/>
                  <a:gd name="T23" fmla="*/ 2 h 95"/>
                  <a:gd name="T24" fmla="*/ 1 w 102"/>
                  <a:gd name="T25" fmla="*/ 0 h 95"/>
                  <a:gd name="T26" fmla="*/ 0 w 102"/>
                  <a:gd name="T27" fmla="*/ 0 h 95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102"/>
                  <a:gd name="T43" fmla="*/ 0 h 95"/>
                  <a:gd name="T44" fmla="*/ 102 w 102"/>
                  <a:gd name="T45" fmla="*/ 95 h 95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102" h="95">
                    <a:moveTo>
                      <a:pt x="0" y="0"/>
                    </a:moveTo>
                    <a:lnTo>
                      <a:pt x="102" y="95"/>
                    </a:lnTo>
                    <a:lnTo>
                      <a:pt x="102" y="87"/>
                    </a:lnTo>
                    <a:lnTo>
                      <a:pt x="100" y="87"/>
                    </a:lnTo>
                    <a:lnTo>
                      <a:pt x="17" y="8"/>
                    </a:lnTo>
                    <a:lnTo>
                      <a:pt x="13" y="8"/>
                    </a:lnTo>
                    <a:lnTo>
                      <a:pt x="13" y="7"/>
                    </a:lnTo>
                    <a:lnTo>
                      <a:pt x="10" y="7"/>
                    </a:lnTo>
                    <a:lnTo>
                      <a:pt x="8" y="4"/>
                    </a:lnTo>
                    <a:lnTo>
                      <a:pt x="5" y="4"/>
                    </a:lnTo>
                    <a:lnTo>
                      <a:pt x="5" y="2"/>
                    </a:lnTo>
                    <a:lnTo>
                      <a:pt x="1" y="2"/>
                    </a:ln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751" name="Freeform 1751"/>
              <p:cNvSpPr>
                <a:spLocks/>
              </p:cNvSpPr>
              <p:nvPr/>
            </p:nvSpPr>
            <p:spPr bwMode="auto">
              <a:xfrm>
                <a:off x="3216" y="1614"/>
                <a:ext cx="203" cy="190"/>
              </a:xfrm>
              <a:custGeom>
                <a:avLst/>
                <a:gdLst>
                  <a:gd name="T0" fmla="*/ 3 w 203"/>
                  <a:gd name="T1" fmla="*/ 0 h 190"/>
                  <a:gd name="T2" fmla="*/ 3 w 203"/>
                  <a:gd name="T3" fmla="*/ 1 h 190"/>
                  <a:gd name="T4" fmla="*/ 0 w 203"/>
                  <a:gd name="T5" fmla="*/ 1 h 190"/>
                  <a:gd name="T6" fmla="*/ 0 w 203"/>
                  <a:gd name="T7" fmla="*/ 4 h 190"/>
                  <a:gd name="T8" fmla="*/ 1 w 203"/>
                  <a:gd name="T9" fmla="*/ 4 h 190"/>
                  <a:gd name="T10" fmla="*/ 203 w 203"/>
                  <a:gd name="T11" fmla="*/ 190 h 190"/>
                  <a:gd name="T12" fmla="*/ 203 w 203"/>
                  <a:gd name="T13" fmla="*/ 183 h 190"/>
                  <a:gd name="T14" fmla="*/ 201 w 203"/>
                  <a:gd name="T15" fmla="*/ 183 h 190"/>
                  <a:gd name="T16" fmla="*/ 5 w 203"/>
                  <a:gd name="T17" fmla="*/ 0 h 190"/>
                  <a:gd name="T18" fmla="*/ 3 w 203"/>
                  <a:gd name="T19" fmla="*/ 0 h 190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03"/>
                  <a:gd name="T31" fmla="*/ 0 h 190"/>
                  <a:gd name="T32" fmla="*/ 203 w 203"/>
                  <a:gd name="T33" fmla="*/ 190 h 190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03" h="190">
                    <a:moveTo>
                      <a:pt x="3" y="0"/>
                    </a:moveTo>
                    <a:lnTo>
                      <a:pt x="3" y="1"/>
                    </a:lnTo>
                    <a:lnTo>
                      <a:pt x="0" y="1"/>
                    </a:lnTo>
                    <a:lnTo>
                      <a:pt x="0" y="4"/>
                    </a:lnTo>
                    <a:lnTo>
                      <a:pt x="1" y="4"/>
                    </a:lnTo>
                    <a:lnTo>
                      <a:pt x="203" y="190"/>
                    </a:lnTo>
                    <a:lnTo>
                      <a:pt x="203" y="183"/>
                    </a:lnTo>
                    <a:lnTo>
                      <a:pt x="201" y="183"/>
                    </a:lnTo>
                    <a:lnTo>
                      <a:pt x="5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752" name="Freeform 1752"/>
              <p:cNvSpPr>
                <a:spLocks/>
              </p:cNvSpPr>
              <p:nvPr/>
            </p:nvSpPr>
            <p:spPr bwMode="auto">
              <a:xfrm>
                <a:off x="3185" y="1631"/>
                <a:ext cx="234" cy="218"/>
              </a:xfrm>
              <a:custGeom>
                <a:avLst/>
                <a:gdLst>
                  <a:gd name="T0" fmla="*/ 0 w 234"/>
                  <a:gd name="T1" fmla="*/ 1 h 218"/>
                  <a:gd name="T2" fmla="*/ 7 w 234"/>
                  <a:gd name="T3" fmla="*/ 0 h 218"/>
                  <a:gd name="T4" fmla="*/ 234 w 234"/>
                  <a:gd name="T5" fmla="*/ 211 h 218"/>
                  <a:gd name="T6" fmla="*/ 234 w 234"/>
                  <a:gd name="T7" fmla="*/ 218 h 218"/>
                  <a:gd name="T8" fmla="*/ 232 w 234"/>
                  <a:gd name="T9" fmla="*/ 218 h 218"/>
                  <a:gd name="T10" fmla="*/ 0 w 234"/>
                  <a:gd name="T11" fmla="*/ 3 h 218"/>
                  <a:gd name="T12" fmla="*/ 0 w 234"/>
                  <a:gd name="T13" fmla="*/ 1 h 21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34"/>
                  <a:gd name="T22" fmla="*/ 0 h 218"/>
                  <a:gd name="T23" fmla="*/ 234 w 234"/>
                  <a:gd name="T24" fmla="*/ 218 h 21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34" h="218">
                    <a:moveTo>
                      <a:pt x="0" y="1"/>
                    </a:moveTo>
                    <a:lnTo>
                      <a:pt x="7" y="0"/>
                    </a:lnTo>
                    <a:lnTo>
                      <a:pt x="234" y="211"/>
                    </a:lnTo>
                    <a:lnTo>
                      <a:pt x="234" y="218"/>
                    </a:lnTo>
                    <a:lnTo>
                      <a:pt x="232" y="218"/>
                    </a:lnTo>
                    <a:lnTo>
                      <a:pt x="0" y="3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753" name="Freeform 1753"/>
              <p:cNvSpPr>
                <a:spLocks/>
              </p:cNvSpPr>
              <p:nvPr/>
            </p:nvSpPr>
            <p:spPr bwMode="auto">
              <a:xfrm>
                <a:off x="3152" y="1648"/>
                <a:ext cx="267" cy="248"/>
              </a:xfrm>
              <a:custGeom>
                <a:avLst/>
                <a:gdLst>
                  <a:gd name="T0" fmla="*/ 2 w 267"/>
                  <a:gd name="T1" fmla="*/ 0 h 248"/>
                  <a:gd name="T2" fmla="*/ 2 w 267"/>
                  <a:gd name="T3" fmla="*/ 2 h 248"/>
                  <a:gd name="T4" fmla="*/ 0 w 267"/>
                  <a:gd name="T5" fmla="*/ 2 h 248"/>
                  <a:gd name="T6" fmla="*/ 267 w 267"/>
                  <a:gd name="T7" fmla="*/ 248 h 248"/>
                  <a:gd name="T8" fmla="*/ 267 w 267"/>
                  <a:gd name="T9" fmla="*/ 240 h 248"/>
                  <a:gd name="T10" fmla="*/ 265 w 267"/>
                  <a:gd name="T11" fmla="*/ 240 h 248"/>
                  <a:gd name="T12" fmla="*/ 7 w 267"/>
                  <a:gd name="T13" fmla="*/ 0 h 248"/>
                  <a:gd name="T14" fmla="*/ 2 w 267"/>
                  <a:gd name="T15" fmla="*/ 0 h 248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67"/>
                  <a:gd name="T25" fmla="*/ 0 h 248"/>
                  <a:gd name="T26" fmla="*/ 267 w 267"/>
                  <a:gd name="T27" fmla="*/ 248 h 248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67" h="248">
                    <a:moveTo>
                      <a:pt x="2" y="0"/>
                    </a:moveTo>
                    <a:lnTo>
                      <a:pt x="2" y="2"/>
                    </a:lnTo>
                    <a:lnTo>
                      <a:pt x="0" y="2"/>
                    </a:lnTo>
                    <a:lnTo>
                      <a:pt x="267" y="248"/>
                    </a:lnTo>
                    <a:lnTo>
                      <a:pt x="267" y="240"/>
                    </a:lnTo>
                    <a:lnTo>
                      <a:pt x="265" y="240"/>
                    </a:lnTo>
                    <a:lnTo>
                      <a:pt x="7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754" name="Freeform 1754"/>
              <p:cNvSpPr>
                <a:spLocks/>
              </p:cNvSpPr>
              <p:nvPr/>
            </p:nvSpPr>
            <p:spPr bwMode="auto">
              <a:xfrm>
                <a:off x="3120" y="1666"/>
                <a:ext cx="291" cy="266"/>
              </a:xfrm>
              <a:custGeom>
                <a:avLst/>
                <a:gdLst>
                  <a:gd name="T0" fmla="*/ 2 w 291"/>
                  <a:gd name="T1" fmla="*/ 0 h 266"/>
                  <a:gd name="T2" fmla="*/ 2 w 291"/>
                  <a:gd name="T3" fmla="*/ 1 h 266"/>
                  <a:gd name="T4" fmla="*/ 0 w 291"/>
                  <a:gd name="T5" fmla="*/ 1 h 266"/>
                  <a:gd name="T6" fmla="*/ 285 w 291"/>
                  <a:gd name="T7" fmla="*/ 266 h 266"/>
                  <a:gd name="T8" fmla="*/ 289 w 291"/>
                  <a:gd name="T9" fmla="*/ 266 h 266"/>
                  <a:gd name="T10" fmla="*/ 291 w 291"/>
                  <a:gd name="T11" fmla="*/ 261 h 266"/>
                  <a:gd name="T12" fmla="*/ 289 w 291"/>
                  <a:gd name="T13" fmla="*/ 261 h 266"/>
                  <a:gd name="T14" fmla="*/ 7 w 291"/>
                  <a:gd name="T15" fmla="*/ 0 h 266"/>
                  <a:gd name="T16" fmla="*/ 2 w 291"/>
                  <a:gd name="T17" fmla="*/ 0 h 26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1"/>
                  <a:gd name="T28" fmla="*/ 0 h 266"/>
                  <a:gd name="T29" fmla="*/ 291 w 291"/>
                  <a:gd name="T30" fmla="*/ 266 h 26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1" h="266">
                    <a:moveTo>
                      <a:pt x="2" y="0"/>
                    </a:moveTo>
                    <a:lnTo>
                      <a:pt x="2" y="1"/>
                    </a:lnTo>
                    <a:lnTo>
                      <a:pt x="0" y="1"/>
                    </a:lnTo>
                    <a:lnTo>
                      <a:pt x="285" y="266"/>
                    </a:lnTo>
                    <a:lnTo>
                      <a:pt x="289" y="266"/>
                    </a:lnTo>
                    <a:lnTo>
                      <a:pt x="291" y="261"/>
                    </a:lnTo>
                    <a:lnTo>
                      <a:pt x="289" y="261"/>
                    </a:lnTo>
                    <a:lnTo>
                      <a:pt x="7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755" name="Freeform 1755"/>
              <p:cNvSpPr>
                <a:spLocks/>
              </p:cNvSpPr>
              <p:nvPr/>
            </p:nvSpPr>
            <p:spPr bwMode="auto">
              <a:xfrm>
                <a:off x="3088" y="1683"/>
                <a:ext cx="292" cy="267"/>
              </a:xfrm>
              <a:custGeom>
                <a:avLst/>
                <a:gdLst>
                  <a:gd name="T0" fmla="*/ 1 w 292"/>
                  <a:gd name="T1" fmla="*/ 0 h 267"/>
                  <a:gd name="T2" fmla="*/ 1 w 292"/>
                  <a:gd name="T3" fmla="*/ 2 h 267"/>
                  <a:gd name="T4" fmla="*/ 0 w 292"/>
                  <a:gd name="T5" fmla="*/ 2 h 267"/>
                  <a:gd name="T6" fmla="*/ 285 w 292"/>
                  <a:gd name="T7" fmla="*/ 267 h 267"/>
                  <a:gd name="T8" fmla="*/ 292 w 292"/>
                  <a:gd name="T9" fmla="*/ 265 h 267"/>
                  <a:gd name="T10" fmla="*/ 6 w 292"/>
                  <a:gd name="T11" fmla="*/ 0 h 267"/>
                  <a:gd name="T12" fmla="*/ 1 w 292"/>
                  <a:gd name="T13" fmla="*/ 0 h 26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92"/>
                  <a:gd name="T22" fmla="*/ 0 h 267"/>
                  <a:gd name="T23" fmla="*/ 292 w 292"/>
                  <a:gd name="T24" fmla="*/ 267 h 26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92" h="267">
                    <a:moveTo>
                      <a:pt x="1" y="0"/>
                    </a:moveTo>
                    <a:lnTo>
                      <a:pt x="1" y="2"/>
                    </a:lnTo>
                    <a:lnTo>
                      <a:pt x="0" y="2"/>
                    </a:lnTo>
                    <a:lnTo>
                      <a:pt x="285" y="267"/>
                    </a:lnTo>
                    <a:lnTo>
                      <a:pt x="292" y="265"/>
                    </a:lnTo>
                    <a:lnTo>
                      <a:pt x="6" y="0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756" name="Freeform 1756"/>
              <p:cNvSpPr>
                <a:spLocks/>
              </p:cNvSpPr>
              <p:nvPr/>
            </p:nvSpPr>
            <p:spPr bwMode="auto">
              <a:xfrm>
                <a:off x="3055" y="1700"/>
                <a:ext cx="292" cy="267"/>
              </a:xfrm>
              <a:custGeom>
                <a:avLst/>
                <a:gdLst>
                  <a:gd name="T0" fmla="*/ 2 w 292"/>
                  <a:gd name="T1" fmla="*/ 0 h 267"/>
                  <a:gd name="T2" fmla="*/ 2 w 292"/>
                  <a:gd name="T3" fmla="*/ 2 h 267"/>
                  <a:gd name="T4" fmla="*/ 0 w 292"/>
                  <a:gd name="T5" fmla="*/ 2 h 267"/>
                  <a:gd name="T6" fmla="*/ 285 w 292"/>
                  <a:gd name="T7" fmla="*/ 267 h 267"/>
                  <a:gd name="T8" fmla="*/ 291 w 292"/>
                  <a:gd name="T9" fmla="*/ 267 h 267"/>
                  <a:gd name="T10" fmla="*/ 291 w 292"/>
                  <a:gd name="T11" fmla="*/ 265 h 267"/>
                  <a:gd name="T12" fmla="*/ 292 w 292"/>
                  <a:gd name="T13" fmla="*/ 265 h 267"/>
                  <a:gd name="T14" fmla="*/ 7 w 292"/>
                  <a:gd name="T15" fmla="*/ 0 h 267"/>
                  <a:gd name="T16" fmla="*/ 2 w 292"/>
                  <a:gd name="T17" fmla="*/ 0 h 267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2"/>
                  <a:gd name="T28" fmla="*/ 0 h 267"/>
                  <a:gd name="T29" fmla="*/ 292 w 292"/>
                  <a:gd name="T30" fmla="*/ 267 h 267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2" h="267">
                    <a:moveTo>
                      <a:pt x="2" y="0"/>
                    </a:moveTo>
                    <a:lnTo>
                      <a:pt x="2" y="2"/>
                    </a:lnTo>
                    <a:lnTo>
                      <a:pt x="0" y="2"/>
                    </a:lnTo>
                    <a:lnTo>
                      <a:pt x="285" y="267"/>
                    </a:lnTo>
                    <a:lnTo>
                      <a:pt x="291" y="267"/>
                    </a:lnTo>
                    <a:lnTo>
                      <a:pt x="291" y="265"/>
                    </a:lnTo>
                    <a:lnTo>
                      <a:pt x="292" y="265"/>
                    </a:lnTo>
                    <a:lnTo>
                      <a:pt x="7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757" name="Freeform 1757"/>
              <p:cNvSpPr>
                <a:spLocks/>
              </p:cNvSpPr>
              <p:nvPr/>
            </p:nvSpPr>
            <p:spPr bwMode="auto">
              <a:xfrm>
                <a:off x="3026" y="1716"/>
                <a:ext cx="289" cy="268"/>
              </a:xfrm>
              <a:custGeom>
                <a:avLst/>
                <a:gdLst>
                  <a:gd name="T0" fmla="*/ 0 w 289"/>
                  <a:gd name="T1" fmla="*/ 0 h 268"/>
                  <a:gd name="T2" fmla="*/ 0 w 289"/>
                  <a:gd name="T3" fmla="*/ 8 h 268"/>
                  <a:gd name="T4" fmla="*/ 2 w 289"/>
                  <a:gd name="T5" fmla="*/ 8 h 268"/>
                  <a:gd name="T6" fmla="*/ 282 w 289"/>
                  <a:gd name="T7" fmla="*/ 268 h 268"/>
                  <a:gd name="T8" fmla="*/ 287 w 289"/>
                  <a:gd name="T9" fmla="*/ 268 h 268"/>
                  <a:gd name="T10" fmla="*/ 287 w 289"/>
                  <a:gd name="T11" fmla="*/ 267 h 268"/>
                  <a:gd name="T12" fmla="*/ 289 w 289"/>
                  <a:gd name="T13" fmla="*/ 267 h 268"/>
                  <a:gd name="T14" fmla="*/ 2 w 289"/>
                  <a:gd name="T15" fmla="*/ 0 h 268"/>
                  <a:gd name="T16" fmla="*/ 0 w 289"/>
                  <a:gd name="T17" fmla="*/ 0 h 26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89"/>
                  <a:gd name="T28" fmla="*/ 0 h 268"/>
                  <a:gd name="T29" fmla="*/ 289 w 289"/>
                  <a:gd name="T30" fmla="*/ 268 h 26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89" h="268">
                    <a:moveTo>
                      <a:pt x="0" y="0"/>
                    </a:moveTo>
                    <a:lnTo>
                      <a:pt x="0" y="8"/>
                    </a:lnTo>
                    <a:lnTo>
                      <a:pt x="2" y="8"/>
                    </a:lnTo>
                    <a:lnTo>
                      <a:pt x="282" y="268"/>
                    </a:lnTo>
                    <a:lnTo>
                      <a:pt x="287" y="268"/>
                    </a:lnTo>
                    <a:lnTo>
                      <a:pt x="287" y="267"/>
                    </a:lnTo>
                    <a:lnTo>
                      <a:pt x="289" y="267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758" name="Freeform 1758"/>
              <p:cNvSpPr>
                <a:spLocks/>
              </p:cNvSpPr>
              <p:nvPr/>
            </p:nvSpPr>
            <p:spPr bwMode="auto">
              <a:xfrm>
                <a:off x="3026" y="1763"/>
                <a:ext cx="256" cy="240"/>
              </a:xfrm>
              <a:custGeom>
                <a:avLst/>
                <a:gdLst>
                  <a:gd name="T0" fmla="*/ 0 w 256"/>
                  <a:gd name="T1" fmla="*/ 0 h 240"/>
                  <a:gd name="T2" fmla="*/ 0 w 256"/>
                  <a:gd name="T3" fmla="*/ 8 h 240"/>
                  <a:gd name="T4" fmla="*/ 2 w 256"/>
                  <a:gd name="T5" fmla="*/ 8 h 240"/>
                  <a:gd name="T6" fmla="*/ 251 w 256"/>
                  <a:gd name="T7" fmla="*/ 240 h 240"/>
                  <a:gd name="T8" fmla="*/ 256 w 256"/>
                  <a:gd name="T9" fmla="*/ 237 h 240"/>
                  <a:gd name="T10" fmla="*/ 2 w 256"/>
                  <a:gd name="T11" fmla="*/ 0 h 240"/>
                  <a:gd name="T12" fmla="*/ 0 w 256"/>
                  <a:gd name="T13" fmla="*/ 0 h 24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56"/>
                  <a:gd name="T22" fmla="*/ 0 h 240"/>
                  <a:gd name="T23" fmla="*/ 256 w 256"/>
                  <a:gd name="T24" fmla="*/ 240 h 240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56" h="240">
                    <a:moveTo>
                      <a:pt x="0" y="0"/>
                    </a:moveTo>
                    <a:lnTo>
                      <a:pt x="0" y="8"/>
                    </a:lnTo>
                    <a:lnTo>
                      <a:pt x="2" y="8"/>
                    </a:lnTo>
                    <a:lnTo>
                      <a:pt x="251" y="240"/>
                    </a:lnTo>
                    <a:lnTo>
                      <a:pt x="256" y="237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759" name="Freeform 1759"/>
              <p:cNvSpPr>
                <a:spLocks/>
              </p:cNvSpPr>
              <p:nvPr/>
            </p:nvSpPr>
            <p:spPr bwMode="auto">
              <a:xfrm>
                <a:off x="3026" y="1808"/>
                <a:ext cx="226" cy="211"/>
              </a:xfrm>
              <a:custGeom>
                <a:avLst/>
                <a:gdLst>
                  <a:gd name="T0" fmla="*/ 0 w 226"/>
                  <a:gd name="T1" fmla="*/ 0 h 211"/>
                  <a:gd name="T2" fmla="*/ 2 w 226"/>
                  <a:gd name="T3" fmla="*/ 0 h 211"/>
                  <a:gd name="T4" fmla="*/ 226 w 226"/>
                  <a:gd name="T5" fmla="*/ 208 h 211"/>
                  <a:gd name="T6" fmla="*/ 226 w 226"/>
                  <a:gd name="T7" fmla="*/ 209 h 211"/>
                  <a:gd name="T8" fmla="*/ 220 w 226"/>
                  <a:gd name="T9" fmla="*/ 211 h 211"/>
                  <a:gd name="T10" fmla="*/ 0 w 226"/>
                  <a:gd name="T11" fmla="*/ 7 h 211"/>
                  <a:gd name="T12" fmla="*/ 0 w 226"/>
                  <a:gd name="T13" fmla="*/ 0 h 21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26"/>
                  <a:gd name="T22" fmla="*/ 0 h 211"/>
                  <a:gd name="T23" fmla="*/ 226 w 226"/>
                  <a:gd name="T24" fmla="*/ 211 h 21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26" h="211">
                    <a:moveTo>
                      <a:pt x="0" y="0"/>
                    </a:moveTo>
                    <a:lnTo>
                      <a:pt x="2" y="0"/>
                    </a:lnTo>
                    <a:lnTo>
                      <a:pt x="226" y="208"/>
                    </a:lnTo>
                    <a:lnTo>
                      <a:pt x="226" y="209"/>
                    </a:lnTo>
                    <a:lnTo>
                      <a:pt x="220" y="211"/>
                    </a:lnTo>
                    <a:lnTo>
                      <a:pt x="0" y="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760" name="Freeform 1760"/>
              <p:cNvSpPr>
                <a:spLocks/>
              </p:cNvSpPr>
              <p:nvPr/>
            </p:nvSpPr>
            <p:spPr bwMode="auto">
              <a:xfrm>
                <a:off x="3026" y="1855"/>
                <a:ext cx="185" cy="170"/>
              </a:xfrm>
              <a:custGeom>
                <a:avLst/>
                <a:gdLst>
                  <a:gd name="T0" fmla="*/ 0 w 185"/>
                  <a:gd name="T1" fmla="*/ 0 h 170"/>
                  <a:gd name="T2" fmla="*/ 0 w 185"/>
                  <a:gd name="T3" fmla="*/ 8 h 170"/>
                  <a:gd name="T4" fmla="*/ 2 w 185"/>
                  <a:gd name="T5" fmla="*/ 8 h 170"/>
                  <a:gd name="T6" fmla="*/ 167 w 185"/>
                  <a:gd name="T7" fmla="*/ 162 h 170"/>
                  <a:gd name="T8" fmla="*/ 171 w 185"/>
                  <a:gd name="T9" fmla="*/ 162 h 170"/>
                  <a:gd name="T10" fmla="*/ 171 w 185"/>
                  <a:gd name="T11" fmla="*/ 164 h 170"/>
                  <a:gd name="T12" fmla="*/ 174 w 185"/>
                  <a:gd name="T13" fmla="*/ 164 h 170"/>
                  <a:gd name="T14" fmla="*/ 174 w 185"/>
                  <a:gd name="T15" fmla="*/ 166 h 170"/>
                  <a:gd name="T16" fmla="*/ 178 w 185"/>
                  <a:gd name="T17" fmla="*/ 166 h 170"/>
                  <a:gd name="T18" fmla="*/ 179 w 185"/>
                  <a:gd name="T19" fmla="*/ 169 h 170"/>
                  <a:gd name="T20" fmla="*/ 183 w 185"/>
                  <a:gd name="T21" fmla="*/ 169 h 170"/>
                  <a:gd name="T22" fmla="*/ 183 w 185"/>
                  <a:gd name="T23" fmla="*/ 170 h 170"/>
                  <a:gd name="T24" fmla="*/ 185 w 185"/>
                  <a:gd name="T25" fmla="*/ 170 h 170"/>
                  <a:gd name="T26" fmla="*/ 2 w 185"/>
                  <a:gd name="T27" fmla="*/ 0 h 170"/>
                  <a:gd name="T28" fmla="*/ 0 w 185"/>
                  <a:gd name="T29" fmla="*/ 0 h 170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185"/>
                  <a:gd name="T46" fmla="*/ 0 h 170"/>
                  <a:gd name="T47" fmla="*/ 185 w 185"/>
                  <a:gd name="T48" fmla="*/ 170 h 170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185" h="170">
                    <a:moveTo>
                      <a:pt x="0" y="0"/>
                    </a:moveTo>
                    <a:lnTo>
                      <a:pt x="0" y="8"/>
                    </a:lnTo>
                    <a:lnTo>
                      <a:pt x="2" y="8"/>
                    </a:lnTo>
                    <a:lnTo>
                      <a:pt x="167" y="162"/>
                    </a:lnTo>
                    <a:lnTo>
                      <a:pt x="171" y="162"/>
                    </a:lnTo>
                    <a:lnTo>
                      <a:pt x="171" y="164"/>
                    </a:lnTo>
                    <a:lnTo>
                      <a:pt x="174" y="164"/>
                    </a:lnTo>
                    <a:lnTo>
                      <a:pt x="174" y="166"/>
                    </a:lnTo>
                    <a:lnTo>
                      <a:pt x="178" y="166"/>
                    </a:lnTo>
                    <a:lnTo>
                      <a:pt x="179" y="169"/>
                    </a:lnTo>
                    <a:lnTo>
                      <a:pt x="183" y="169"/>
                    </a:lnTo>
                    <a:lnTo>
                      <a:pt x="183" y="170"/>
                    </a:lnTo>
                    <a:lnTo>
                      <a:pt x="185" y="170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761" name="Freeform 1761"/>
              <p:cNvSpPr>
                <a:spLocks/>
              </p:cNvSpPr>
              <p:nvPr/>
            </p:nvSpPr>
            <p:spPr bwMode="auto">
              <a:xfrm>
                <a:off x="3026" y="1902"/>
                <a:ext cx="62" cy="57"/>
              </a:xfrm>
              <a:custGeom>
                <a:avLst/>
                <a:gdLst>
                  <a:gd name="T0" fmla="*/ 0 w 62"/>
                  <a:gd name="T1" fmla="*/ 0 h 57"/>
                  <a:gd name="T2" fmla="*/ 0 w 62"/>
                  <a:gd name="T3" fmla="*/ 8 h 57"/>
                  <a:gd name="T4" fmla="*/ 2 w 62"/>
                  <a:gd name="T5" fmla="*/ 8 h 57"/>
                  <a:gd name="T6" fmla="*/ 43 w 62"/>
                  <a:gd name="T7" fmla="*/ 48 h 57"/>
                  <a:gd name="T8" fmla="*/ 46 w 62"/>
                  <a:gd name="T9" fmla="*/ 48 h 57"/>
                  <a:gd name="T10" fmla="*/ 46 w 62"/>
                  <a:gd name="T11" fmla="*/ 49 h 57"/>
                  <a:gd name="T12" fmla="*/ 50 w 62"/>
                  <a:gd name="T13" fmla="*/ 49 h 57"/>
                  <a:gd name="T14" fmla="*/ 51 w 62"/>
                  <a:gd name="T15" fmla="*/ 52 h 57"/>
                  <a:gd name="T16" fmla="*/ 55 w 62"/>
                  <a:gd name="T17" fmla="*/ 52 h 57"/>
                  <a:gd name="T18" fmla="*/ 55 w 62"/>
                  <a:gd name="T19" fmla="*/ 54 h 57"/>
                  <a:gd name="T20" fmla="*/ 58 w 62"/>
                  <a:gd name="T21" fmla="*/ 54 h 57"/>
                  <a:gd name="T22" fmla="*/ 62 w 62"/>
                  <a:gd name="T23" fmla="*/ 57 h 57"/>
                  <a:gd name="T24" fmla="*/ 2 w 62"/>
                  <a:gd name="T25" fmla="*/ 0 h 57"/>
                  <a:gd name="T26" fmla="*/ 0 w 62"/>
                  <a:gd name="T27" fmla="*/ 0 h 57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62"/>
                  <a:gd name="T43" fmla="*/ 0 h 57"/>
                  <a:gd name="T44" fmla="*/ 62 w 62"/>
                  <a:gd name="T45" fmla="*/ 57 h 57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62" h="57">
                    <a:moveTo>
                      <a:pt x="0" y="0"/>
                    </a:moveTo>
                    <a:lnTo>
                      <a:pt x="0" y="8"/>
                    </a:lnTo>
                    <a:lnTo>
                      <a:pt x="2" y="8"/>
                    </a:lnTo>
                    <a:lnTo>
                      <a:pt x="43" y="48"/>
                    </a:lnTo>
                    <a:lnTo>
                      <a:pt x="46" y="48"/>
                    </a:lnTo>
                    <a:lnTo>
                      <a:pt x="46" y="49"/>
                    </a:lnTo>
                    <a:lnTo>
                      <a:pt x="50" y="49"/>
                    </a:lnTo>
                    <a:lnTo>
                      <a:pt x="51" y="52"/>
                    </a:lnTo>
                    <a:lnTo>
                      <a:pt x="55" y="52"/>
                    </a:lnTo>
                    <a:lnTo>
                      <a:pt x="55" y="54"/>
                    </a:lnTo>
                    <a:lnTo>
                      <a:pt x="58" y="54"/>
                    </a:lnTo>
                    <a:lnTo>
                      <a:pt x="62" y="57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762" name="Freeform 1762"/>
              <p:cNvSpPr>
                <a:spLocks/>
              </p:cNvSpPr>
              <p:nvPr/>
            </p:nvSpPr>
            <p:spPr bwMode="auto">
              <a:xfrm>
                <a:off x="3023" y="1609"/>
                <a:ext cx="398" cy="424"/>
              </a:xfrm>
              <a:custGeom>
                <a:avLst/>
                <a:gdLst>
                  <a:gd name="T0" fmla="*/ 200 w 398"/>
                  <a:gd name="T1" fmla="*/ 424 h 424"/>
                  <a:gd name="T2" fmla="*/ 398 w 398"/>
                  <a:gd name="T3" fmla="*/ 317 h 424"/>
                  <a:gd name="T4" fmla="*/ 398 w 398"/>
                  <a:gd name="T5" fmla="*/ 106 h 424"/>
                  <a:gd name="T6" fmla="*/ 200 w 398"/>
                  <a:gd name="T7" fmla="*/ 0 h 424"/>
                  <a:gd name="T8" fmla="*/ 0 w 398"/>
                  <a:gd name="T9" fmla="*/ 106 h 424"/>
                  <a:gd name="T10" fmla="*/ 0 w 398"/>
                  <a:gd name="T11" fmla="*/ 317 h 424"/>
                  <a:gd name="T12" fmla="*/ 200 w 398"/>
                  <a:gd name="T13" fmla="*/ 424 h 424"/>
                  <a:gd name="T14" fmla="*/ 201 w 398"/>
                  <a:gd name="T15" fmla="*/ 418 h 424"/>
                  <a:gd name="T16" fmla="*/ 5 w 398"/>
                  <a:gd name="T17" fmla="*/ 312 h 424"/>
                  <a:gd name="T18" fmla="*/ 6 w 398"/>
                  <a:gd name="T19" fmla="*/ 315 h 424"/>
                  <a:gd name="T20" fmla="*/ 6 w 398"/>
                  <a:gd name="T21" fmla="*/ 107 h 424"/>
                  <a:gd name="T22" fmla="*/ 5 w 398"/>
                  <a:gd name="T23" fmla="*/ 110 h 424"/>
                  <a:gd name="T24" fmla="*/ 201 w 398"/>
                  <a:gd name="T25" fmla="*/ 6 h 424"/>
                  <a:gd name="T26" fmla="*/ 198 w 398"/>
                  <a:gd name="T27" fmla="*/ 6 h 424"/>
                  <a:gd name="T28" fmla="*/ 393 w 398"/>
                  <a:gd name="T29" fmla="*/ 110 h 424"/>
                  <a:gd name="T30" fmla="*/ 391 w 398"/>
                  <a:gd name="T31" fmla="*/ 107 h 424"/>
                  <a:gd name="T32" fmla="*/ 391 w 398"/>
                  <a:gd name="T33" fmla="*/ 315 h 424"/>
                  <a:gd name="T34" fmla="*/ 393 w 398"/>
                  <a:gd name="T35" fmla="*/ 312 h 424"/>
                  <a:gd name="T36" fmla="*/ 198 w 398"/>
                  <a:gd name="T37" fmla="*/ 418 h 424"/>
                  <a:gd name="T38" fmla="*/ 201 w 398"/>
                  <a:gd name="T39" fmla="*/ 418 h 424"/>
                  <a:gd name="T40" fmla="*/ 200 w 398"/>
                  <a:gd name="T41" fmla="*/ 424 h 424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398"/>
                  <a:gd name="T64" fmla="*/ 0 h 424"/>
                  <a:gd name="T65" fmla="*/ 398 w 398"/>
                  <a:gd name="T66" fmla="*/ 424 h 424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398" h="424">
                    <a:moveTo>
                      <a:pt x="200" y="424"/>
                    </a:moveTo>
                    <a:lnTo>
                      <a:pt x="398" y="317"/>
                    </a:lnTo>
                    <a:lnTo>
                      <a:pt x="398" y="106"/>
                    </a:lnTo>
                    <a:lnTo>
                      <a:pt x="200" y="0"/>
                    </a:lnTo>
                    <a:lnTo>
                      <a:pt x="0" y="106"/>
                    </a:lnTo>
                    <a:lnTo>
                      <a:pt x="0" y="317"/>
                    </a:lnTo>
                    <a:lnTo>
                      <a:pt x="200" y="424"/>
                    </a:lnTo>
                    <a:lnTo>
                      <a:pt x="201" y="418"/>
                    </a:lnTo>
                    <a:lnTo>
                      <a:pt x="5" y="312"/>
                    </a:lnTo>
                    <a:lnTo>
                      <a:pt x="6" y="315"/>
                    </a:lnTo>
                    <a:lnTo>
                      <a:pt x="6" y="107"/>
                    </a:lnTo>
                    <a:lnTo>
                      <a:pt x="5" y="110"/>
                    </a:lnTo>
                    <a:lnTo>
                      <a:pt x="201" y="6"/>
                    </a:lnTo>
                    <a:lnTo>
                      <a:pt x="198" y="6"/>
                    </a:lnTo>
                    <a:lnTo>
                      <a:pt x="393" y="110"/>
                    </a:lnTo>
                    <a:lnTo>
                      <a:pt x="391" y="107"/>
                    </a:lnTo>
                    <a:lnTo>
                      <a:pt x="391" y="315"/>
                    </a:lnTo>
                    <a:lnTo>
                      <a:pt x="393" y="312"/>
                    </a:lnTo>
                    <a:lnTo>
                      <a:pt x="198" y="418"/>
                    </a:lnTo>
                    <a:lnTo>
                      <a:pt x="201" y="418"/>
                    </a:lnTo>
                    <a:lnTo>
                      <a:pt x="200" y="42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763" name="Freeform 1763"/>
              <p:cNvSpPr>
                <a:spLocks/>
              </p:cNvSpPr>
              <p:nvPr/>
            </p:nvSpPr>
            <p:spPr bwMode="auto">
              <a:xfrm>
                <a:off x="2635" y="1612"/>
                <a:ext cx="393" cy="420"/>
              </a:xfrm>
              <a:custGeom>
                <a:avLst/>
                <a:gdLst>
                  <a:gd name="T0" fmla="*/ 10 w 393"/>
                  <a:gd name="T1" fmla="*/ 99 h 420"/>
                  <a:gd name="T2" fmla="*/ 44 w 393"/>
                  <a:gd name="T3" fmla="*/ 82 h 420"/>
                  <a:gd name="T4" fmla="*/ 65 w 393"/>
                  <a:gd name="T5" fmla="*/ 69 h 420"/>
                  <a:gd name="T6" fmla="*/ 92 w 393"/>
                  <a:gd name="T7" fmla="*/ 57 h 420"/>
                  <a:gd name="T8" fmla="*/ 112 w 393"/>
                  <a:gd name="T9" fmla="*/ 44 h 420"/>
                  <a:gd name="T10" fmla="*/ 147 w 393"/>
                  <a:gd name="T11" fmla="*/ 27 h 420"/>
                  <a:gd name="T12" fmla="*/ 167 w 393"/>
                  <a:gd name="T13" fmla="*/ 14 h 420"/>
                  <a:gd name="T14" fmla="*/ 195 w 393"/>
                  <a:gd name="T15" fmla="*/ 2 h 420"/>
                  <a:gd name="T16" fmla="*/ 205 w 393"/>
                  <a:gd name="T17" fmla="*/ 6 h 420"/>
                  <a:gd name="T18" fmla="*/ 215 w 393"/>
                  <a:gd name="T19" fmla="*/ 9 h 420"/>
                  <a:gd name="T20" fmla="*/ 224 w 393"/>
                  <a:gd name="T21" fmla="*/ 16 h 420"/>
                  <a:gd name="T22" fmla="*/ 236 w 393"/>
                  <a:gd name="T23" fmla="*/ 20 h 420"/>
                  <a:gd name="T24" fmla="*/ 244 w 393"/>
                  <a:gd name="T25" fmla="*/ 27 h 420"/>
                  <a:gd name="T26" fmla="*/ 256 w 393"/>
                  <a:gd name="T27" fmla="*/ 32 h 420"/>
                  <a:gd name="T28" fmla="*/ 265 w 393"/>
                  <a:gd name="T29" fmla="*/ 38 h 420"/>
                  <a:gd name="T30" fmla="*/ 277 w 393"/>
                  <a:gd name="T31" fmla="*/ 43 h 420"/>
                  <a:gd name="T32" fmla="*/ 285 w 393"/>
                  <a:gd name="T33" fmla="*/ 49 h 420"/>
                  <a:gd name="T34" fmla="*/ 297 w 393"/>
                  <a:gd name="T35" fmla="*/ 54 h 420"/>
                  <a:gd name="T36" fmla="*/ 306 w 393"/>
                  <a:gd name="T37" fmla="*/ 60 h 420"/>
                  <a:gd name="T38" fmla="*/ 318 w 393"/>
                  <a:gd name="T39" fmla="*/ 65 h 420"/>
                  <a:gd name="T40" fmla="*/ 326 w 393"/>
                  <a:gd name="T41" fmla="*/ 71 h 420"/>
                  <a:gd name="T42" fmla="*/ 336 w 393"/>
                  <a:gd name="T43" fmla="*/ 74 h 420"/>
                  <a:gd name="T44" fmla="*/ 345 w 393"/>
                  <a:gd name="T45" fmla="*/ 80 h 420"/>
                  <a:gd name="T46" fmla="*/ 357 w 393"/>
                  <a:gd name="T47" fmla="*/ 85 h 420"/>
                  <a:gd name="T48" fmla="*/ 365 w 393"/>
                  <a:gd name="T49" fmla="*/ 91 h 420"/>
                  <a:gd name="T50" fmla="*/ 377 w 393"/>
                  <a:gd name="T51" fmla="*/ 96 h 420"/>
                  <a:gd name="T52" fmla="*/ 386 w 393"/>
                  <a:gd name="T53" fmla="*/ 103 h 420"/>
                  <a:gd name="T54" fmla="*/ 382 w 393"/>
                  <a:gd name="T55" fmla="*/ 319 h 420"/>
                  <a:gd name="T56" fmla="*/ 362 w 393"/>
                  <a:gd name="T57" fmla="*/ 331 h 420"/>
                  <a:gd name="T58" fmla="*/ 335 w 393"/>
                  <a:gd name="T59" fmla="*/ 344 h 420"/>
                  <a:gd name="T60" fmla="*/ 318 w 393"/>
                  <a:gd name="T61" fmla="*/ 355 h 420"/>
                  <a:gd name="T62" fmla="*/ 297 w 393"/>
                  <a:gd name="T63" fmla="*/ 364 h 420"/>
                  <a:gd name="T64" fmla="*/ 283 w 393"/>
                  <a:gd name="T65" fmla="*/ 374 h 420"/>
                  <a:gd name="T66" fmla="*/ 256 w 393"/>
                  <a:gd name="T67" fmla="*/ 386 h 420"/>
                  <a:gd name="T68" fmla="*/ 236 w 393"/>
                  <a:gd name="T69" fmla="*/ 399 h 420"/>
                  <a:gd name="T70" fmla="*/ 215 w 393"/>
                  <a:gd name="T71" fmla="*/ 409 h 420"/>
                  <a:gd name="T72" fmla="*/ 198 w 393"/>
                  <a:gd name="T73" fmla="*/ 420 h 420"/>
                  <a:gd name="T74" fmla="*/ 186 w 393"/>
                  <a:gd name="T75" fmla="*/ 416 h 420"/>
                  <a:gd name="T76" fmla="*/ 176 w 393"/>
                  <a:gd name="T77" fmla="*/ 409 h 420"/>
                  <a:gd name="T78" fmla="*/ 164 w 393"/>
                  <a:gd name="T79" fmla="*/ 404 h 420"/>
                  <a:gd name="T80" fmla="*/ 155 w 393"/>
                  <a:gd name="T81" fmla="*/ 397 h 420"/>
                  <a:gd name="T82" fmla="*/ 143 w 393"/>
                  <a:gd name="T83" fmla="*/ 393 h 420"/>
                  <a:gd name="T84" fmla="*/ 135 w 393"/>
                  <a:gd name="T85" fmla="*/ 386 h 420"/>
                  <a:gd name="T86" fmla="*/ 123 w 393"/>
                  <a:gd name="T87" fmla="*/ 382 h 420"/>
                  <a:gd name="T88" fmla="*/ 114 w 393"/>
                  <a:gd name="T89" fmla="*/ 375 h 420"/>
                  <a:gd name="T90" fmla="*/ 102 w 393"/>
                  <a:gd name="T91" fmla="*/ 371 h 420"/>
                  <a:gd name="T92" fmla="*/ 92 w 393"/>
                  <a:gd name="T93" fmla="*/ 363 h 420"/>
                  <a:gd name="T94" fmla="*/ 80 w 393"/>
                  <a:gd name="T95" fmla="*/ 358 h 420"/>
                  <a:gd name="T96" fmla="*/ 71 w 393"/>
                  <a:gd name="T97" fmla="*/ 352 h 420"/>
                  <a:gd name="T98" fmla="*/ 60 w 393"/>
                  <a:gd name="T99" fmla="*/ 347 h 420"/>
                  <a:gd name="T100" fmla="*/ 51 w 393"/>
                  <a:gd name="T101" fmla="*/ 341 h 420"/>
                  <a:gd name="T102" fmla="*/ 39 w 393"/>
                  <a:gd name="T103" fmla="*/ 336 h 420"/>
                  <a:gd name="T104" fmla="*/ 30 w 393"/>
                  <a:gd name="T105" fmla="*/ 330 h 420"/>
                  <a:gd name="T106" fmla="*/ 19 w 393"/>
                  <a:gd name="T107" fmla="*/ 325 h 420"/>
                  <a:gd name="T108" fmla="*/ 8 w 393"/>
                  <a:gd name="T109" fmla="*/ 317 h 420"/>
                  <a:gd name="T110" fmla="*/ 0 w 393"/>
                  <a:gd name="T111" fmla="*/ 314 h 420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w 393"/>
                  <a:gd name="T169" fmla="*/ 0 h 420"/>
                  <a:gd name="T170" fmla="*/ 393 w 393"/>
                  <a:gd name="T171" fmla="*/ 420 h 420"/>
                </a:gdLst>
                <a:ahLst/>
                <a:cxnLst>
                  <a:cxn ang="T112">
                    <a:pos x="T0" y="T1"/>
                  </a:cxn>
                  <a:cxn ang="T113">
                    <a:pos x="T2" y="T3"/>
                  </a:cxn>
                  <a:cxn ang="T114">
                    <a:pos x="T4" y="T5"/>
                  </a:cxn>
                  <a:cxn ang="T115">
                    <a:pos x="T6" y="T7"/>
                  </a:cxn>
                  <a:cxn ang="T116">
                    <a:pos x="T8" y="T9"/>
                  </a:cxn>
                  <a:cxn ang="T117">
                    <a:pos x="T10" y="T11"/>
                  </a:cxn>
                  <a:cxn ang="T118">
                    <a:pos x="T12" y="T13"/>
                  </a:cxn>
                  <a:cxn ang="T119">
                    <a:pos x="T14" y="T15"/>
                  </a:cxn>
                  <a:cxn ang="T120">
                    <a:pos x="T16" y="T17"/>
                  </a:cxn>
                  <a:cxn ang="T121">
                    <a:pos x="T18" y="T19"/>
                  </a:cxn>
                  <a:cxn ang="T122">
                    <a:pos x="T20" y="T21"/>
                  </a:cxn>
                  <a:cxn ang="T123">
                    <a:pos x="T22" y="T23"/>
                  </a:cxn>
                  <a:cxn ang="T124">
                    <a:pos x="T24" y="T25"/>
                  </a:cxn>
                  <a:cxn ang="T125">
                    <a:pos x="T26" y="T27"/>
                  </a:cxn>
                  <a:cxn ang="T126">
                    <a:pos x="T28" y="T29"/>
                  </a:cxn>
                  <a:cxn ang="T127">
                    <a:pos x="T30" y="T31"/>
                  </a:cxn>
                  <a:cxn ang="T128">
                    <a:pos x="T32" y="T33"/>
                  </a:cxn>
                  <a:cxn ang="T129">
                    <a:pos x="T34" y="T35"/>
                  </a:cxn>
                  <a:cxn ang="T130">
                    <a:pos x="T36" y="T37"/>
                  </a:cxn>
                  <a:cxn ang="T131">
                    <a:pos x="T38" y="T39"/>
                  </a:cxn>
                  <a:cxn ang="T132">
                    <a:pos x="T40" y="T41"/>
                  </a:cxn>
                  <a:cxn ang="T133">
                    <a:pos x="T42" y="T43"/>
                  </a:cxn>
                  <a:cxn ang="T134">
                    <a:pos x="T44" y="T45"/>
                  </a:cxn>
                  <a:cxn ang="T135">
                    <a:pos x="T46" y="T47"/>
                  </a:cxn>
                  <a:cxn ang="T136">
                    <a:pos x="T48" y="T49"/>
                  </a:cxn>
                  <a:cxn ang="T137">
                    <a:pos x="T50" y="T51"/>
                  </a:cxn>
                  <a:cxn ang="T138">
                    <a:pos x="T52" y="T53"/>
                  </a:cxn>
                  <a:cxn ang="T139">
                    <a:pos x="T54" y="T55"/>
                  </a:cxn>
                  <a:cxn ang="T140">
                    <a:pos x="T56" y="T57"/>
                  </a:cxn>
                  <a:cxn ang="T141">
                    <a:pos x="T58" y="T59"/>
                  </a:cxn>
                  <a:cxn ang="T142">
                    <a:pos x="T60" y="T61"/>
                  </a:cxn>
                  <a:cxn ang="T143">
                    <a:pos x="T62" y="T63"/>
                  </a:cxn>
                  <a:cxn ang="T144">
                    <a:pos x="T64" y="T65"/>
                  </a:cxn>
                  <a:cxn ang="T145">
                    <a:pos x="T66" y="T67"/>
                  </a:cxn>
                  <a:cxn ang="T146">
                    <a:pos x="T68" y="T69"/>
                  </a:cxn>
                  <a:cxn ang="T147">
                    <a:pos x="T70" y="T71"/>
                  </a:cxn>
                  <a:cxn ang="T148">
                    <a:pos x="T72" y="T73"/>
                  </a:cxn>
                  <a:cxn ang="T149">
                    <a:pos x="T74" y="T75"/>
                  </a:cxn>
                  <a:cxn ang="T150">
                    <a:pos x="T76" y="T77"/>
                  </a:cxn>
                  <a:cxn ang="T151">
                    <a:pos x="T78" y="T79"/>
                  </a:cxn>
                  <a:cxn ang="T152">
                    <a:pos x="T80" y="T81"/>
                  </a:cxn>
                  <a:cxn ang="T153">
                    <a:pos x="T82" y="T83"/>
                  </a:cxn>
                  <a:cxn ang="T154">
                    <a:pos x="T84" y="T85"/>
                  </a:cxn>
                  <a:cxn ang="T155">
                    <a:pos x="T86" y="T87"/>
                  </a:cxn>
                  <a:cxn ang="T156">
                    <a:pos x="T88" y="T89"/>
                  </a:cxn>
                  <a:cxn ang="T157">
                    <a:pos x="T90" y="T91"/>
                  </a:cxn>
                  <a:cxn ang="T158">
                    <a:pos x="T92" y="T93"/>
                  </a:cxn>
                  <a:cxn ang="T159">
                    <a:pos x="T94" y="T95"/>
                  </a:cxn>
                  <a:cxn ang="T160">
                    <a:pos x="T96" y="T97"/>
                  </a:cxn>
                  <a:cxn ang="T161">
                    <a:pos x="T98" y="T99"/>
                  </a:cxn>
                  <a:cxn ang="T162">
                    <a:pos x="T100" y="T101"/>
                  </a:cxn>
                  <a:cxn ang="T163">
                    <a:pos x="T102" y="T103"/>
                  </a:cxn>
                  <a:cxn ang="T164">
                    <a:pos x="T104" y="T105"/>
                  </a:cxn>
                  <a:cxn ang="T165">
                    <a:pos x="T106" y="T107"/>
                  </a:cxn>
                  <a:cxn ang="T166">
                    <a:pos x="T108" y="T109"/>
                  </a:cxn>
                  <a:cxn ang="T167">
                    <a:pos x="T110" y="T111"/>
                  </a:cxn>
                </a:cxnLst>
                <a:rect l="T168" t="T169" r="T170" b="T171"/>
                <a:pathLst>
                  <a:path w="393" h="420">
                    <a:moveTo>
                      <a:pt x="0" y="104"/>
                    </a:moveTo>
                    <a:lnTo>
                      <a:pt x="7" y="103"/>
                    </a:lnTo>
                    <a:lnTo>
                      <a:pt x="7" y="101"/>
                    </a:lnTo>
                    <a:lnTo>
                      <a:pt x="10" y="101"/>
                    </a:lnTo>
                    <a:lnTo>
                      <a:pt x="10" y="99"/>
                    </a:lnTo>
                    <a:lnTo>
                      <a:pt x="24" y="93"/>
                    </a:lnTo>
                    <a:lnTo>
                      <a:pt x="24" y="91"/>
                    </a:lnTo>
                    <a:lnTo>
                      <a:pt x="30" y="90"/>
                    </a:lnTo>
                    <a:lnTo>
                      <a:pt x="30" y="88"/>
                    </a:lnTo>
                    <a:lnTo>
                      <a:pt x="44" y="82"/>
                    </a:lnTo>
                    <a:lnTo>
                      <a:pt x="44" y="80"/>
                    </a:lnTo>
                    <a:lnTo>
                      <a:pt x="51" y="79"/>
                    </a:lnTo>
                    <a:lnTo>
                      <a:pt x="51" y="77"/>
                    </a:lnTo>
                    <a:lnTo>
                      <a:pt x="65" y="71"/>
                    </a:lnTo>
                    <a:lnTo>
                      <a:pt x="65" y="69"/>
                    </a:lnTo>
                    <a:lnTo>
                      <a:pt x="71" y="68"/>
                    </a:lnTo>
                    <a:lnTo>
                      <a:pt x="71" y="66"/>
                    </a:lnTo>
                    <a:lnTo>
                      <a:pt x="85" y="60"/>
                    </a:lnTo>
                    <a:lnTo>
                      <a:pt x="85" y="58"/>
                    </a:lnTo>
                    <a:lnTo>
                      <a:pt x="92" y="57"/>
                    </a:lnTo>
                    <a:lnTo>
                      <a:pt x="92" y="55"/>
                    </a:lnTo>
                    <a:lnTo>
                      <a:pt x="106" y="49"/>
                    </a:lnTo>
                    <a:lnTo>
                      <a:pt x="106" y="47"/>
                    </a:lnTo>
                    <a:lnTo>
                      <a:pt x="112" y="46"/>
                    </a:lnTo>
                    <a:lnTo>
                      <a:pt x="112" y="44"/>
                    </a:lnTo>
                    <a:lnTo>
                      <a:pt x="126" y="38"/>
                    </a:lnTo>
                    <a:lnTo>
                      <a:pt x="126" y="36"/>
                    </a:lnTo>
                    <a:lnTo>
                      <a:pt x="133" y="35"/>
                    </a:lnTo>
                    <a:lnTo>
                      <a:pt x="133" y="33"/>
                    </a:lnTo>
                    <a:lnTo>
                      <a:pt x="147" y="27"/>
                    </a:lnTo>
                    <a:lnTo>
                      <a:pt x="147" y="25"/>
                    </a:lnTo>
                    <a:lnTo>
                      <a:pt x="154" y="24"/>
                    </a:lnTo>
                    <a:lnTo>
                      <a:pt x="154" y="22"/>
                    </a:lnTo>
                    <a:lnTo>
                      <a:pt x="167" y="16"/>
                    </a:lnTo>
                    <a:lnTo>
                      <a:pt x="167" y="14"/>
                    </a:lnTo>
                    <a:lnTo>
                      <a:pt x="174" y="13"/>
                    </a:lnTo>
                    <a:lnTo>
                      <a:pt x="174" y="11"/>
                    </a:lnTo>
                    <a:lnTo>
                      <a:pt x="188" y="5"/>
                    </a:lnTo>
                    <a:lnTo>
                      <a:pt x="188" y="3"/>
                    </a:lnTo>
                    <a:lnTo>
                      <a:pt x="195" y="2"/>
                    </a:lnTo>
                    <a:lnTo>
                      <a:pt x="195" y="0"/>
                    </a:lnTo>
                    <a:lnTo>
                      <a:pt x="200" y="2"/>
                    </a:lnTo>
                    <a:lnTo>
                      <a:pt x="200" y="3"/>
                    </a:lnTo>
                    <a:lnTo>
                      <a:pt x="203" y="3"/>
                    </a:lnTo>
                    <a:lnTo>
                      <a:pt x="205" y="6"/>
                    </a:lnTo>
                    <a:lnTo>
                      <a:pt x="208" y="6"/>
                    </a:lnTo>
                    <a:lnTo>
                      <a:pt x="208" y="8"/>
                    </a:lnTo>
                    <a:lnTo>
                      <a:pt x="212" y="8"/>
                    </a:lnTo>
                    <a:lnTo>
                      <a:pt x="212" y="9"/>
                    </a:lnTo>
                    <a:lnTo>
                      <a:pt x="215" y="9"/>
                    </a:lnTo>
                    <a:lnTo>
                      <a:pt x="217" y="13"/>
                    </a:lnTo>
                    <a:lnTo>
                      <a:pt x="220" y="13"/>
                    </a:lnTo>
                    <a:lnTo>
                      <a:pt x="220" y="14"/>
                    </a:lnTo>
                    <a:lnTo>
                      <a:pt x="224" y="14"/>
                    </a:lnTo>
                    <a:lnTo>
                      <a:pt x="224" y="16"/>
                    </a:lnTo>
                    <a:lnTo>
                      <a:pt x="227" y="16"/>
                    </a:lnTo>
                    <a:lnTo>
                      <a:pt x="229" y="19"/>
                    </a:lnTo>
                    <a:lnTo>
                      <a:pt x="232" y="19"/>
                    </a:lnTo>
                    <a:lnTo>
                      <a:pt x="232" y="20"/>
                    </a:lnTo>
                    <a:lnTo>
                      <a:pt x="236" y="20"/>
                    </a:lnTo>
                    <a:lnTo>
                      <a:pt x="237" y="24"/>
                    </a:lnTo>
                    <a:lnTo>
                      <a:pt x="241" y="24"/>
                    </a:lnTo>
                    <a:lnTo>
                      <a:pt x="241" y="25"/>
                    </a:lnTo>
                    <a:lnTo>
                      <a:pt x="244" y="25"/>
                    </a:lnTo>
                    <a:lnTo>
                      <a:pt x="244" y="27"/>
                    </a:lnTo>
                    <a:lnTo>
                      <a:pt x="247" y="27"/>
                    </a:lnTo>
                    <a:lnTo>
                      <a:pt x="249" y="30"/>
                    </a:lnTo>
                    <a:lnTo>
                      <a:pt x="253" y="30"/>
                    </a:lnTo>
                    <a:lnTo>
                      <a:pt x="253" y="32"/>
                    </a:lnTo>
                    <a:lnTo>
                      <a:pt x="256" y="32"/>
                    </a:lnTo>
                    <a:lnTo>
                      <a:pt x="256" y="33"/>
                    </a:lnTo>
                    <a:lnTo>
                      <a:pt x="259" y="33"/>
                    </a:lnTo>
                    <a:lnTo>
                      <a:pt x="261" y="36"/>
                    </a:lnTo>
                    <a:lnTo>
                      <a:pt x="265" y="36"/>
                    </a:lnTo>
                    <a:lnTo>
                      <a:pt x="265" y="38"/>
                    </a:lnTo>
                    <a:lnTo>
                      <a:pt x="268" y="38"/>
                    </a:lnTo>
                    <a:lnTo>
                      <a:pt x="268" y="39"/>
                    </a:lnTo>
                    <a:lnTo>
                      <a:pt x="271" y="39"/>
                    </a:lnTo>
                    <a:lnTo>
                      <a:pt x="273" y="43"/>
                    </a:lnTo>
                    <a:lnTo>
                      <a:pt x="277" y="43"/>
                    </a:lnTo>
                    <a:lnTo>
                      <a:pt x="277" y="44"/>
                    </a:lnTo>
                    <a:lnTo>
                      <a:pt x="280" y="44"/>
                    </a:lnTo>
                    <a:lnTo>
                      <a:pt x="282" y="47"/>
                    </a:lnTo>
                    <a:lnTo>
                      <a:pt x="285" y="47"/>
                    </a:lnTo>
                    <a:lnTo>
                      <a:pt x="285" y="49"/>
                    </a:lnTo>
                    <a:lnTo>
                      <a:pt x="289" y="49"/>
                    </a:lnTo>
                    <a:lnTo>
                      <a:pt x="289" y="50"/>
                    </a:lnTo>
                    <a:lnTo>
                      <a:pt x="292" y="50"/>
                    </a:lnTo>
                    <a:lnTo>
                      <a:pt x="294" y="54"/>
                    </a:lnTo>
                    <a:lnTo>
                      <a:pt x="297" y="54"/>
                    </a:lnTo>
                    <a:lnTo>
                      <a:pt x="297" y="55"/>
                    </a:lnTo>
                    <a:lnTo>
                      <a:pt x="300" y="55"/>
                    </a:lnTo>
                    <a:lnTo>
                      <a:pt x="300" y="57"/>
                    </a:lnTo>
                    <a:lnTo>
                      <a:pt x="304" y="57"/>
                    </a:lnTo>
                    <a:lnTo>
                      <a:pt x="306" y="60"/>
                    </a:lnTo>
                    <a:lnTo>
                      <a:pt x="309" y="60"/>
                    </a:lnTo>
                    <a:lnTo>
                      <a:pt x="309" y="61"/>
                    </a:lnTo>
                    <a:lnTo>
                      <a:pt x="312" y="61"/>
                    </a:lnTo>
                    <a:lnTo>
                      <a:pt x="314" y="65"/>
                    </a:lnTo>
                    <a:lnTo>
                      <a:pt x="318" y="65"/>
                    </a:lnTo>
                    <a:lnTo>
                      <a:pt x="318" y="66"/>
                    </a:lnTo>
                    <a:lnTo>
                      <a:pt x="321" y="66"/>
                    </a:lnTo>
                    <a:lnTo>
                      <a:pt x="321" y="68"/>
                    </a:lnTo>
                    <a:lnTo>
                      <a:pt x="324" y="68"/>
                    </a:lnTo>
                    <a:lnTo>
                      <a:pt x="326" y="71"/>
                    </a:lnTo>
                    <a:lnTo>
                      <a:pt x="330" y="71"/>
                    </a:lnTo>
                    <a:lnTo>
                      <a:pt x="330" y="73"/>
                    </a:lnTo>
                    <a:lnTo>
                      <a:pt x="333" y="73"/>
                    </a:lnTo>
                    <a:lnTo>
                      <a:pt x="333" y="74"/>
                    </a:lnTo>
                    <a:lnTo>
                      <a:pt x="336" y="74"/>
                    </a:lnTo>
                    <a:lnTo>
                      <a:pt x="338" y="77"/>
                    </a:lnTo>
                    <a:lnTo>
                      <a:pt x="341" y="77"/>
                    </a:lnTo>
                    <a:lnTo>
                      <a:pt x="341" y="79"/>
                    </a:lnTo>
                    <a:lnTo>
                      <a:pt x="345" y="79"/>
                    </a:lnTo>
                    <a:lnTo>
                      <a:pt x="345" y="80"/>
                    </a:lnTo>
                    <a:lnTo>
                      <a:pt x="348" y="80"/>
                    </a:lnTo>
                    <a:lnTo>
                      <a:pt x="350" y="84"/>
                    </a:lnTo>
                    <a:lnTo>
                      <a:pt x="353" y="84"/>
                    </a:lnTo>
                    <a:lnTo>
                      <a:pt x="353" y="85"/>
                    </a:lnTo>
                    <a:lnTo>
                      <a:pt x="357" y="85"/>
                    </a:lnTo>
                    <a:lnTo>
                      <a:pt x="359" y="88"/>
                    </a:lnTo>
                    <a:lnTo>
                      <a:pt x="362" y="88"/>
                    </a:lnTo>
                    <a:lnTo>
                      <a:pt x="362" y="90"/>
                    </a:lnTo>
                    <a:lnTo>
                      <a:pt x="365" y="90"/>
                    </a:lnTo>
                    <a:lnTo>
                      <a:pt x="365" y="91"/>
                    </a:lnTo>
                    <a:lnTo>
                      <a:pt x="369" y="91"/>
                    </a:lnTo>
                    <a:lnTo>
                      <a:pt x="371" y="95"/>
                    </a:lnTo>
                    <a:lnTo>
                      <a:pt x="374" y="95"/>
                    </a:lnTo>
                    <a:lnTo>
                      <a:pt x="374" y="96"/>
                    </a:lnTo>
                    <a:lnTo>
                      <a:pt x="377" y="96"/>
                    </a:lnTo>
                    <a:lnTo>
                      <a:pt x="377" y="98"/>
                    </a:lnTo>
                    <a:lnTo>
                      <a:pt x="381" y="98"/>
                    </a:lnTo>
                    <a:lnTo>
                      <a:pt x="382" y="101"/>
                    </a:lnTo>
                    <a:lnTo>
                      <a:pt x="386" y="101"/>
                    </a:lnTo>
                    <a:lnTo>
                      <a:pt x="386" y="103"/>
                    </a:lnTo>
                    <a:lnTo>
                      <a:pt x="389" y="103"/>
                    </a:lnTo>
                    <a:lnTo>
                      <a:pt x="389" y="104"/>
                    </a:lnTo>
                    <a:lnTo>
                      <a:pt x="393" y="104"/>
                    </a:lnTo>
                    <a:lnTo>
                      <a:pt x="393" y="314"/>
                    </a:lnTo>
                    <a:lnTo>
                      <a:pt x="382" y="319"/>
                    </a:lnTo>
                    <a:lnTo>
                      <a:pt x="382" y="320"/>
                    </a:lnTo>
                    <a:lnTo>
                      <a:pt x="376" y="322"/>
                    </a:lnTo>
                    <a:lnTo>
                      <a:pt x="376" y="323"/>
                    </a:lnTo>
                    <a:lnTo>
                      <a:pt x="362" y="330"/>
                    </a:lnTo>
                    <a:lnTo>
                      <a:pt x="362" y="331"/>
                    </a:lnTo>
                    <a:lnTo>
                      <a:pt x="355" y="333"/>
                    </a:lnTo>
                    <a:lnTo>
                      <a:pt x="355" y="334"/>
                    </a:lnTo>
                    <a:lnTo>
                      <a:pt x="341" y="341"/>
                    </a:lnTo>
                    <a:lnTo>
                      <a:pt x="341" y="342"/>
                    </a:lnTo>
                    <a:lnTo>
                      <a:pt x="335" y="344"/>
                    </a:lnTo>
                    <a:lnTo>
                      <a:pt x="335" y="345"/>
                    </a:lnTo>
                    <a:lnTo>
                      <a:pt x="324" y="350"/>
                    </a:lnTo>
                    <a:lnTo>
                      <a:pt x="324" y="352"/>
                    </a:lnTo>
                    <a:lnTo>
                      <a:pt x="318" y="353"/>
                    </a:lnTo>
                    <a:lnTo>
                      <a:pt x="318" y="355"/>
                    </a:lnTo>
                    <a:lnTo>
                      <a:pt x="314" y="355"/>
                    </a:lnTo>
                    <a:lnTo>
                      <a:pt x="314" y="356"/>
                    </a:lnTo>
                    <a:lnTo>
                      <a:pt x="304" y="361"/>
                    </a:lnTo>
                    <a:lnTo>
                      <a:pt x="304" y="363"/>
                    </a:lnTo>
                    <a:lnTo>
                      <a:pt x="297" y="364"/>
                    </a:lnTo>
                    <a:lnTo>
                      <a:pt x="297" y="366"/>
                    </a:lnTo>
                    <a:lnTo>
                      <a:pt x="294" y="366"/>
                    </a:lnTo>
                    <a:lnTo>
                      <a:pt x="294" y="368"/>
                    </a:lnTo>
                    <a:lnTo>
                      <a:pt x="283" y="372"/>
                    </a:lnTo>
                    <a:lnTo>
                      <a:pt x="283" y="374"/>
                    </a:lnTo>
                    <a:lnTo>
                      <a:pt x="277" y="375"/>
                    </a:lnTo>
                    <a:lnTo>
                      <a:pt x="277" y="377"/>
                    </a:lnTo>
                    <a:lnTo>
                      <a:pt x="263" y="383"/>
                    </a:lnTo>
                    <a:lnTo>
                      <a:pt x="263" y="385"/>
                    </a:lnTo>
                    <a:lnTo>
                      <a:pt x="256" y="386"/>
                    </a:lnTo>
                    <a:lnTo>
                      <a:pt x="256" y="388"/>
                    </a:lnTo>
                    <a:lnTo>
                      <a:pt x="242" y="394"/>
                    </a:lnTo>
                    <a:lnTo>
                      <a:pt x="242" y="396"/>
                    </a:lnTo>
                    <a:lnTo>
                      <a:pt x="236" y="397"/>
                    </a:lnTo>
                    <a:lnTo>
                      <a:pt x="236" y="399"/>
                    </a:lnTo>
                    <a:lnTo>
                      <a:pt x="225" y="404"/>
                    </a:lnTo>
                    <a:lnTo>
                      <a:pt x="225" y="405"/>
                    </a:lnTo>
                    <a:lnTo>
                      <a:pt x="218" y="407"/>
                    </a:lnTo>
                    <a:lnTo>
                      <a:pt x="218" y="409"/>
                    </a:lnTo>
                    <a:lnTo>
                      <a:pt x="215" y="409"/>
                    </a:lnTo>
                    <a:lnTo>
                      <a:pt x="215" y="410"/>
                    </a:lnTo>
                    <a:lnTo>
                      <a:pt x="205" y="415"/>
                    </a:lnTo>
                    <a:lnTo>
                      <a:pt x="205" y="416"/>
                    </a:lnTo>
                    <a:lnTo>
                      <a:pt x="198" y="418"/>
                    </a:lnTo>
                    <a:lnTo>
                      <a:pt x="198" y="420"/>
                    </a:lnTo>
                    <a:lnTo>
                      <a:pt x="193" y="420"/>
                    </a:lnTo>
                    <a:lnTo>
                      <a:pt x="193" y="418"/>
                    </a:lnTo>
                    <a:lnTo>
                      <a:pt x="189" y="418"/>
                    </a:lnTo>
                    <a:lnTo>
                      <a:pt x="189" y="416"/>
                    </a:lnTo>
                    <a:lnTo>
                      <a:pt x="186" y="416"/>
                    </a:lnTo>
                    <a:lnTo>
                      <a:pt x="184" y="413"/>
                    </a:lnTo>
                    <a:lnTo>
                      <a:pt x="181" y="413"/>
                    </a:lnTo>
                    <a:lnTo>
                      <a:pt x="181" y="412"/>
                    </a:lnTo>
                    <a:lnTo>
                      <a:pt x="177" y="412"/>
                    </a:lnTo>
                    <a:lnTo>
                      <a:pt x="176" y="409"/>
                    </a:lnTo>
                    <a:lnTo>
                      <a:pt x="172" y="409"/>
                    </a:lnTo>
                    <a:lnTo>
                      <a:pt x="172" y="407"/>
                    </a:lnTo>
                    <a:lnTo>
                      <a:pt x="169" y="407"/>
                    </a:lnTo>
                    <a:lnTo>
                      <a:pt x="167" y="404"/>
                    </a:lnTo>
                    <a:lnTo>
                      <a:pt x="164" y="404"/>
                    </a:lnTo>
                    <a:lnTo>
                      <a:pt x="164" y="402"/>
                    </a:lnTo>
                    <a:lnTo>
                      <a:pt x="160" y="402"/>
                    </a:lnTo>
                    <a:lnTo>
                      <a:pt x="159" y="399"/>
                    </a:lnTo>
                    <a:lnTo>
                      <a:pt x="155" y="399"/>
                    </a:lnTo>
                    <a:lnTo>
                      <a:pt x="155" y="397"/>
                    </a:lnTo>
                    <a:lnTo>
                      <a:pt x="152" y="397"/>
                    </a:lnTo>
                    <a:lnTo>
                      <a:pt x="152" y="396"/>
                    </a:lnTo>
                    <a:lnTo>
                      <a:pt x="148" y="396"/>
                    </a:lnTo>
                    <a:lnTo>
                      <a:pt x="147" y="393"/>
                    </a:lnTo>
                    <a:lnTo>
                      <a:pt x="143" y="393"/>
                    </a:lnTo>
                    <a:lnTo>
                      <a:pt x="143" y="391"/>
                    </a:lnTo>
                    <a:lnTo>
                      <a:pt x="140" y="391"/>
                    </a:lnTo>
                    <a:lnTo>
                      <a:pt x="138" y="388"/>
                    </a:lnTo>
                    <a:lnTo>
                      <a:pt x="135" y="388"/>
                    </a:lnTo>
                    <a:lnTo>
                      <a:pt x="135" y="386"/>
                    </a:lnTo>
                    <a:lnTo>
                      <a:pt x="131" y="386"/>
                    </a:lnTo>
                    <a:lnTo>
                      <a:pt x="130" y="383"/>
                    </a:lnTo>
                    <a:lnTo>
                      <a:pt x="126" y="383"/>
                    </a:lnTo>
                    <a:lnTo>
                      <a:pt x="126" y="382"/>
                    </a:lnTo>
                    <a:lnTo>
                      <a:pt x="123" y="382"/>
                    </a:lnTo>
                    <a:lnTo>
                      <a:pt x="121" y="379"/>
                    </a:lnTo>
                    <a:lnTo>
                      <a:pt x="118" y="379"/>
                    </a:lnTo>
                    <a:lnTo>
                      <a:pt x="118" y="377"/>
                    </a:lnTo>
                    <a:lnTo>
                      <a:pt x="114" y="377"/>
                    </a:lnTo>
                    <a:lnTo>
                      <a:pt x="114" y="375"/>
                    </a:lnTo>
                    <a:lnTo>
                      <a:pt x="111" y="375"/>
                    </a:lnTo>
                    <a:lnTo>
                      <a:pt x="109" y="372"/>
                    </a:lnTo>
                    <a:lnTo>
                      <a:pt x="106" y="372"/>
                    </a:lnTo>
                    <a:lnTo>
                      <a:pt x="106" y="371"/>
                    </a:lnTo>
                    <a:lnTo>
                      <a:pt x="102" y="371"/>
                    </a:lnTo>
                    <a:lnTo>
                      <a:pt x="101" y="368"/>
                    </a:lnTo>
                    <a:lnTo>
                      <a:pt x="97" y="368"/>
                    </a:lnTo>
                    <a:lnTo>
                      <a:pt x="97" y="366"/>
                    </a:lnTo>
                    <a:lnTo>
                      <a:pt x="94" y="366"/>
                    </a:lnTo>
                    <a:lnTo>
                      <a:pt x="92" y="363"/>
                    </a:lnTo>
                    <a:lnTo>
                      <a:pt x="89" y="363"/>
                    </a:lnTo>
                    <a:lnTo>
                      <a:pt x="89" y="361"/>
                    </a:lnTo>
                    <a:lnTo>
                      <a:pt x="85" y="361"/>
                    </a:lnTo>
                    <a:lnTo>
                      <a:pt x="83" y="358"/>
                    </a:lnTo>
                    <a:lnTo>
                      <a:pt x="80" y="358"/>
                    </a:lnTo>
                    <a:lnTo>
                      <a:pt x="80" y="356"/>
                    </a:lnTo>
                    <a:lnTo>
                      <a:pt x="77" y="356"/>
                    </a:lnTo>
                    <a:lnTo>
                      <a:pt x="77" y="355"/>
                    </a:lnTo>
                    <a:lnTo>
                      <a:pt x="73" y="355"/>
                    </a:lnTo>
                    <a:lnTo>
                      <a:pt x="71" y="352"/>
                    </a:lnTo>
                    <a:lnTo>
                      <a:pt x="68" y="352"/>
                    </a:lnTo>
                    <a:lnTo>
                      <a:pt x="68" y="350"/>
                    </a:lnTo>
                    <a:lnTo>
                      <a:pt x="65" y="350"/>
                    </a:lnTo>
                    <a:lnTo>
                      <a:pt x="63" y="347"/>
                    </a:lnTo>
                    <a:lnTo>
                      <a:pt x="60" y="347"/>
                    </a:lnTo>
                    <a:lnTo>
                      <a:pt x="60" y="345"/>
                    </a:lnTo>
                    <a:lnTo>
                      <a:pt x="56" y="345"/>
                    </a:lnTo>
                    <a:lnTo>
                      <a:pt x="54" y="342"/>
                    </a:lnTo>
                    <a:lnTo>
                      <a:pt x="51" y="342"/>
                    </a:lnTo>
                    <a:lnTo>
                      <a:pt x="51" y="341"/>
                    </a:lnTo>
                    <a:lnTo>
                      <a:pt x="48" y="341"/>
                    </a:lnTo>
                    <a:lnTo>
                      <a:pt x="46" y="338"/>
                    </a:lnTo>
                    <a:lnTo>
                      <a:pt x="42" y="338"/>
                    </a:lnTo>
                    <a:lnTo>
                      <a:pt x="42" y="336"/>
                    </a:lnTo>
                    <a:lnTo>
                      <a:pt x="39" y="336"/>
                    </a:lnTo>
                    <a:lnTo>
                      <a:pt x="39" y="334"/>
                    </a:lnTo>
                    <a:lnTo>
                      <a:pt x="36" y="334"/>
                    </a:lnTo>
                    <a:lnTo>
                      <a:pt x="34" y="331"/>
                    </a:lnTo>
                    <a:lnTo>
                      <a:pt x="30" y="331"/>
                    </a:lnTo>
                    <a:lnTo>
                      <a:pt x="30" y="330"/>
                    </a:lnTo>
                    <a:lnTo>
                      <a:pt x="27" y="330"/>
                    </a:lnTo>
                    <a:lnTo>
                      <a:pt x="25" y="326"/>
                    </a:lnTo>
                    <a:lnTo>
                      <a:pt x="22" y="326"/>
                    </a:lnTo>
                    <a:lnTo>
                      <a:pt x="22" y="325"/>
                    </a:lnTo>
                    <a:lnTo>
                      <a:pt x="19" y="325"/>
                    </a:lnTo>
                    <a:lnTo>
                      <a:pt x="17" y="322"/>
                    </a:lnTo>
                    <a:lnTo>
                      <a:pt x="13" y="322"/>
                    </a:lnTo>
                    <a:lnTo>
                      <a:pt x="13" y="320"/>
                    </a:lnTo>
                    <a:lnTo>
                      <a:pt x="10" y="320"/>
                    </a:lnTo>
                    <a:lnTo>
                      <a:pt x="8" y="317"/>
                    </a:lnTo>
                    <a:lnTo>
                      <a:pt x="5" y="317"/>
                    </a:lnTo>
                    <a:lnTo>
                      <a:pt x="5" y="315"/>
                    </a:lnTo>
                    <a:lnTo>
                      <a:pt x="1" y="315"/>
                    </a:lnTo>
                    <a:lnTo>
                      <a:pt x="1" y="314"/>
                    </a:lnTo>
                    <a:lnTo>
                      <a:pt x="0" y="314"/>
                    </a:lnTo>
                    <a:lnTo>
                      <a:pt x="0" y="104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764" name="Freeform 1764"/>
              <p:cNvSpPr>
                <a:spLocks/>
              </p:cNvSpPr>
              <p:nvPr/>
            </p:nvSpPr>
            <p:spPr bwMode="auto">
              <a:xfrm>
                <a:off x="2635" y="1662"/>
                <a:ext cx="102" cy="95"/>
              </a:xfrm>
              <a:custGeom>
                <a:avLst/>
                <a:gdLst>
                  <a:gd name="T0" fmla="*/ 101 w 102"/>
                  <a:gd name="T1" fmla="*/ 0 h 95"/>
                  <a:gd name="T2" fmla="*/ 101 w 102"/>
                  <a:gd name="T3" fmla="*/ 2 h 95"/>
                  <a:gd name="T4" fmla="*/ 94 w 102"/>
                  <a:gd name="T5" fmla="*/ 4 h 95"/>
                  <a:gd name="T6" fmla="*/ 94 w 102"/>
                  <a:gd name="T7" fmla="*/ 5 h 95"/>
                  <a:gd name="T8" fmla="*/ 80 w 102"/>
                  <a:gd name="T9" fmla="*/ 13 h 95"/>
                  <a:gd name="T10" fmla="*/ 80 w 102"/>
                  <a:gd name="T11" fmla="*/ 15 h 95"/>
                  <a:gd name="T12" fmla="*/ 0 w 102"/>
                  <a:gd name="T13" fmla="*/ 87 h 95"/>
                  <a:gd name="T14" fmla="*/ 0 w 102"/>
                  <a:gd name="T15" fmla="*/ 95 h 95"/>
                  <a:gd name="T16" fmla="*/ 102 w 102"/>
                  <a:gd name="T17" fmla="*/ 0 h 95"/>
                  <a:gd name="T18" fmla="*/ 101 w 102"/>
                  <a:gd name="T19" fmla="*/ 0 h 95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02"/>
                  <a:gd name="T31" fmla="*/ 0 h 95"/>
                  <a:gd name="T32" fmla="*/ 102 w 102"/>
                  <a:gd name="T33" fmla="*/ 95 h 95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02" h="95">
                    <a:moveTo>
                      <a:pt x="101" y="0"/>
                    </a:moveTo>
                    <a:lnTo>
                      <a:pt x="101" y="2"/>
                    </a:lnTo>
                    <a:lnTo>
                      <a:pt x="94" y="4"/>
                    </a:lnTo>
                    <a:lnTo>
                      <a:pt x="94" y="5"/>
                    </a:lnTo>
                    <a:lnTo>
                      <a:pt x="80" y="13"/>
                    </a:lnTo>
                    <a:lnTo>
                      <a:pt x="80" y="15"/>
                    </a:lnTo>
                    <a:lnTo>
                      <a:pt x="0" y="87"/>
                    </a:lnTo>
                    <a:lnTo>
                      <a:pt x="0" y="95"/>
                    </a:lnTo>
                    <a:lnTo>
                      <a:pt x="102" y="0"/>
                    </a:lnTo>
                    <a:lnTo>
                      <a:pt x="101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765" name="Freeform 1765"/>
              <p:cNvSpPr>
                <a:spLocks/>
              </p:cNvSpPr>
              <p:nvPr/>
            </p:nvSpPr>
            <p:spPr bwMode="auto">
              <a:xfrm>
                <a:off x="2635" y="1614"/>
                <a:ext cx="203" cy="190"/>
              </a:xfrm>
              <a:custGeom>
                <a:avLst/>
                <a:gdLst>
                  <a:gd name="T0" fmla="*/ 198 w 203"/>
                  <a:gd name="T1" fmla="*/ 0 h 190"/>
                  <a:gd name="T2" fmla="*/ 198 w 203"/>
                  <a:gd name="T3" fmla="*/ 1 h 190"/>
                  <a:gd name="T4" fmla="*/ 0 w 203"/>
                  <a:gd name="T5" fmla="*/ 183 h 190"/>
                  <a:gd name="T6" fmla="*/ 0 w 203"/>
                  <a:gd name="T7" fmla="*/ 190 h 190"/>
                  <a:gd name="T8" fmla="*/ 203 w 203"/>
                  <a:gd name="T9" fmla="*/ 4 h 190"/>
                  <a:gd name="T10" fmla="*/ 203 w 203"/>
                  <a:gd name="T11" fmla="*/ 1 h 190"/>
                  <a:gd name="T12" fmla="*/ 200 w 203"/>
                  <a:gd name="T13" fmla="*/ 1 h 190"/>
                  <a:gd name="T14" fmla="*/ 200 w 203"/>
                  <a:gd name="T15" fmla="*/ 0 h 190"/>
                  <a:gd name="T16" fmla="*/ 198 w 203"/>
                  <a:gd name="T17" fmla="*/ 0 h 19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03"/>
                  <a:gd name="T28" fmla="*/ 0 h 190"/>
                  <a:gd name="T29" fmla="*/ 203 w 203"/>
                  <a:gd name="T30" fmla="*/ 190 h 19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03" h="190">
                    <a:moveTo>
                      <a:pt x="198" y="0"/>
                    </a:moveTo>
                    <a:lnTo>
                      <a:pt x="198" y="1"/>
                    </a:lnTo>
                    <a:lnTo>
                      <a:pt x="0" y="183"/>
                    </a:lnTo>
                    <a:lnTo>
                      <a:pt x="0" y="190"/>
                    </a:lnTo>
                    <a:lnTo>
                      <a:pt x="203" y="4"/>
                    </a:lnTo>
                    <a:lnTo>
                      <a:pt x="203" y="1"/>
                    </a:lnTo>
                    <a:lnTo>
                      <a:pt x="200" y="1"/>
                    </a:lnTo>
                    <a:lnTo>
                      <a:pt x="200" y="0"/>
                    </a:lnTo>
                    <a:lnTo>
                      <a:pt x="198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766" name="Freeform 1766"/>
              <p:cNvSpPr>
                <a:spLocks/>
              </p:cNvSpPr>
              <p:nvPr/>
            </p:nvSpPr>
            <p:spPr bwMode="auto">
              <a:xfrm>
                <a:off x="2635" y="1631"/>
                <a:ext cx="236" cy="219"/>
              </a:xfrm>
              <a:custGeom>
                <a:avLst/>
                <a:gdLst>
                  <a:gd name="T0" fmla="*/ 229 w 236"/>
                  <a:gd name="T1" fmla="*/ 0 h 219"/>
                  <a:gd name="T2" fmla="*/ 229 w 236"/>
                  <a:gd name="T3" fmla="*/ 1 h 219"/>
                  <a:gd name="T4" fmla="*/ 0 w 236"/>
                  <a:gd name="T5" fmla="*/ 211 h 219"/>
                  <a:gd name="T6" fmla="*/ 0 w 236"/>
                  <a:gd name="T7" fmla="*/ 219 h 219"/>
                  <a:gd name="T8" fmla="*/ 236 w 236"/>
                  <a:gd name="T9" fmla="*/ 1 h 219"/>
                  <a:gd name="T10" fmla="*/ 232 w 236"/>
                  <a:gd name="T11" fmla="*/ 1 h 219"/>
                  <a:gd name="T12" fmla="*/ 232 w 236"/>
                  <a:gd name="T13" fmla="*/ 0 h 219"/>
                  <a:gd name="T14" fmla="*/ 229 w 236"/>
                  <a:gd name="T15" fmla="*/ 0 h 219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36"/>
                  <a:gd name="T25" fmla="*/ 0 h 219"/>
                  <a:gd name="T26" fmla="*/ 236 w 236"/>
                  <a:gd name="T27" fmla="*/ 219 h 219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36" h="219">
                    <a:moveTo>
                      <a:pt x="229" y="0"/>
                    </a:moveTo>
                    <a:lnTo>
                      <a:pt x="229" y="1"/>
                    </a:lnTo>
                    <a:lnTo>
                      <a:pt x="0" y="211"/>
                    </a:lnTo>
                    <a:lnTo>
                      <a:pt x="0" y="219"/>
                    </a:lnTo>
                    <a:lnTo>
                      <a:pt x="236" y="1"/>
                    </a:lnTo>
                    <a:lnTo>
                      <a:pt x="232" y="1"/>
                    </a:lnTo>
                    <a:lnTo>
                      <a:pt x="232" y="0"/>
                    </a:lnTo>
                    <a:lnTo>
                      <a:pt x="229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767" name="Freeform 1767"/>
              <p:cNvSpPr>
                <a:spLocks/>
              </p:cNvSpPr>
              <p:nvPr/>
            </p:nvSpPr>
            <p:spPr bwMode="auto">
              <a:xfrm>
                <a:off x="2635" y="1648"/>
                <a:ext cx="268" cy="249"/>
              </a:xfrm>
              <a:custGeom>
                <a:avLst/>
                <a:gdLst>
                  <a:gd name="T0" fmla="*/ 261 w 268"/>
                  <a:gd name="T1" fmla="*/ 0 h 249"/>
                  <a:gd name="T2" fmla="*/ 261 w 268"/>
                  <a:gd name="T3" fmla="*/ 2 h 249"/>
                  <a:gd name="T4" fmla="*/ 0 w 268"/>
                  <a:gd name="T5" fmla="*/ 242 h 249"/>
                  <a:gd name="T6" fmla="*/ 0 w 268"/>
                  <a:gd name="T7" fmla="*/ 249 h 249"/>
                  <a:gd name="T8" fmla="*/ 268 w 268"/>
                  <a:gd name="T9" fmla="*/ 2 h 249"/>
                  <a:gd name="T10" fmla="*/ 265 w 268"/>
                  <a:gd name="T11" fmla="*/ 2 h 249"/>
                  <a:gd name="T12" fmla="*/ 265 w 268"/>
                  <a:gd name="T13" fmla="*/ 0 h 249"/>
                  <a:gd name="T14" fmla="*/ 261 w 268"/>
                  <a:gd name="T15" fmla="*/ 0 h 249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68"/>
                  <a:gd name="T25" fmla="*/ 0 h 249"/>
                  <a:gd name="T26" fmla="*/ 268 w 268"/>
                  <a:gd name="T27" fmla="*/ 249 h 249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68" h="249">
                    <a:moveTo>
                      <a:pt x="261" y="0"/>
                    </a:moveTo>
                    <a:lnTo>
                      <a:pt x="261" y="2"/>
                    </a:lnTo>
                    <a:lnTo>
                      <a:pt x="0" y="242"/>
                    </a:lnTo>
                    <a:lnTo>
                      <a:pt x="0" y="249"/>
                    </a:lnTo>
                    <a:lnTo>
                      <a:pt x="268" y="2"/>
                    </a:lnTo>
                    <a:lnTo>
                      <a:pt x="265" y="2"/>
                    </a:lnTo>
                    <a:lnTo>
                      <a:pt x="265" y="0"/>
                    </a:lnTo>
                    <a:lnTo>
                      <a:pt x="261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768" name="Freeform 1768"/>
              <p:cNvSpPr>
                <a:spLocks/>
              </p:cNvSpPr>
              <p:nvPr/>
            </p:nvSpPr>
            <p:spPr bwMode="auto">
              <a:xfrm>
                <a:off x="2643" y="1666"/>
                <a:ext cx="291" cy="266"/>
              </a:xfrm>
              <a:custGeom>
                <a:avLst/>
                <a:gdLst>
                  <a:gd name="T0" fmla="*/ 284 w 291"/>
                  <a:gd name="T1" fmla="*/ 0 h 266"/>
                  <a:gd name="T2" fmla="*/ 284 w 291"/>
                  <a:gd name="T3" fmla="*/ 1 h 266"/>
                  <a:gd name="T4" fmla="*/ 0 w 291"/>
                  <a:gd name="T5" fmla="*/ 261 h 266"/>
                  <a:gd name="T6" fmla="*/ 0 w 291"/>
                  <a:gd name="T7" fmla="*/ 265 h 266"/>
                  <a:gd name="T8" fmla="*/ 5 w 291"/>
                  <a:gd name="T9" fmla="*/ 266 h 266"/>
                  <a:gd name="T10" fmla="*/ 5 w 291"/>
                  <a:gd name="T11" fmla="*/ 265 h 266"/>
                  <a:gd name="T12" fmla="*/ 291 w 291"/>
                  <a:gd name="T13" fmla="*/ 3 h 266"/>
                  <a:gd name="T14" fmla="*/ 289 w 291"/>
                  <a:gd name="T15" fmla="*/ 0 h 266"/>
                  <a:gd name="T16" fmla="*/ 284 w 291"/>
                  <a:gd name="T17" fmla="*/ 0 h 26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1"/>
                  <a:gd name="T28" fmla="*/ 0 h 266"/>
                  <a:gd name="T29" fmla="*/ 291 w 291"/>
                  <a:gd name="T30" fmla="*/ 266 h 26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1" h="266">
                    <a:moveTo>
                      <a:pt x="284" y="0"/>
                    </a:moveTo>
                    <a:lnTo>
                      <a:pt x="284" y="1"/>
                    </a:lnTo>
                    <a:lnTo>
                      <a:pt x="0" y="261"/>
                    </a:lnTo>
                    <a:lnTo>
                      <a:pt x="0" y="265"/>
                    </a:lnTo>
                    <a:lnTo>
                      <a:pt x="5" y="266"/>
                    </a:lnTo>
                    <a:lnTo>
                      <a:pt x="5" y="265"/>
                    </a:lnTo>
                    <a:lnTo>
                      <a:pt x="291" y="3"/>
                    </a:lnTo>
                    <a:lnTo>
                      <a:pt x="289" y="0"/>
                    </a:lnTo>
                    <a:lnTo>
                      <a:pt x="284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769" name="Freeform 1769"/>
              <p:cNvSpPr>
                <a:spLocks/>
              </p:cNvSpPr>
              <p:nvPr/>
            </p:nvSpPr>
            <p:spPr bwMode="auto">
              <a:xfrm>
                <a:off x="2674" y="1683"/>
                <a:ext cx="292" cy="267"/>
              </a:xfrm>
              <a:custGeom>
                <a:avLst/>
                <a:gdLst>
                  <a:gd name="T0" fmla="*/ 285 w 292"/>
                  <a:gd name="T1" fmla="*/ 0 h 267"/>
                  <a:gd name="T2" fmla="*/ 285 w 292"/>
                  <a:gd name="T3" fmla="*/ 2 h 267"/>
                  <a:gd name="T4" fmla="*/ 0 w 292"/>
                  <a:gd name="T5" fmla="*/ 265 h 267"/>
                  <a:gd name="T6" fmla="*/ 3 w 292"/>
                  <a:gd name="T7" fmla="*/ 265 h 267"/>
                  <a:gd name="T8" fmla="*/ 3 w 292"/>
                  <a:gd name="T9" fmla="*/ 267 h 267"/>
                  <a:gd name="T10" fmla="*/ 7 w 292"/>
                  <a:gd name="T11" fmla="*/ 267 h 267"/>
                  <a:gd name="T12" fmla="*/ 7 w 292"/>
                  <a:gd name="T13" fmla="*/ 265 h 267"/>
                  <a:gd name="T14" fmla="*/ 292 w 292"/>
                  <a:gd name="T15" fmla="*/ 3 h 267"/>
                  <a:gd name="T16" fmla="*/ 291 w 292"/>
                  <a:gd name="T17" fmla="*/ 0 h 267"/>
                  <a:gd name="T18" fmla="*/ 285 w 292"/>
                  <a:gd name="T19" fmla="*/ 0 h 267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92"/>
                  <a:gd name="T31" fmla="*/ 0 h 267"/>
                  <a:gd name="T32" fmla="*/ 292 w 292"/>
                  <a:gd name="T33" fmla="*/ 267 h 267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92" h="267">
                    <a:moveTo>
                      <a:pt x="285" y="0"/>
                    </a:moveTo>
                    <a:lnTo>
                      <a:pt x="285" y="2"/>
                    </a:lnTo>
                    <a:lnTo>
                      <a:pt x="0" y="265"/>
                    </a:lnTo>
                    <a:lnTo>
                      <a:pt x="3" y="265"/>
                    </a:lnTo>
                    <a:lnTo>
                      <a:pt x="3" y="267"/>
                    </a:lnTo>
                    <a:lnTo>
                      <a:pt x="7" y="267"/>
                    </a:lnTo>
                    <a:lnTo>
                      <a:pt x="7" y="265"/>
                    </a:lnTo>
                    <a:lnTo>
                      <a:pt x="292" y="3"/>
                    </a:lnTo>
                    <a:lnTo>
                      <a:pt x="291" y="0"/>
                    </a:lnTo>
                    <a:lnTo>
                      <a:pt x="285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770" name="Freeform 1770"/>
              <p:cNvSpPr>
                <a:spLocks/>
              </p:cNvSpPr>
              <p:nvPr/>
            </p:nvSpPr>
            <p:spPr bwMode="auto">
              <a:xfrm>
                <a:off x="2706" y="1700"/>
                <a:ext cx="293" cy="267"/>
              </a:xfrm>
              <a:custGeom>
                <a:avLst/>
                <a:gdLst>
                  <a:gd name="T0" fmla="*/ 286 w 293"/>
                  <a:gd name="T1" fmla="*/ 0 h 267"/>
                  <a:gd name="T2" fmla="*/ 286 w 293"/>
                  <a:gd name="T3" fmla="*/ 2 h 267"/>
                  <a:gd name="T4" fmla="*/ 0 w 293"/>
                  <a:gd name="T5" fmla="*/ 264 h 267"/>
                  <a:gd name="T6" fmla="*/ 2 w 293"/>
                  <a:gd name="T7" fmla="*/ 267 h 267"/>
                  <a:gd name="T8" fmla="*/ 7 w 293"/>
                  <a:gd name="T9" fmla="*/ 267 h 267"/>
                  <a:gd name="T10" fmla="*/ 7 w 293"/>
                  <a:gd name="T11" fmla="*/ 265 h 267"/>
                  <a:gd name="T12" fmla="*/ 293 w 293"/>
                  <a:gd name="T13" fmla="*/ 3 h 267"/>
                  <a:gd name="T14" fmla="*/ 291 w 293"/>
                  <a:gd name="T15" fmla="*/ 0 h 267"/>
                  <a:gd name="T16" fmla="*/ 286 w 293"/>
                  <a:gd name="T17" fmla="*/ 0 h 267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3"/>
                  <a:gd name="T28" fmla="*/ 0 h 267"/>
                  <a:gd name="T29" fmla="*/ 293 w 293"/>
                  <a:gd name="T30" fmla="*/ 267 h 267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3" h="267">
                    <a:moveTo>
                      <a:pt x="286" y="0"/>
                    </a:moveTo>
                    <a:lnTo>
                      <a:pt x="286" y="2"/>
                    </a:lnTo>
                    <a:lnTo>
                      <a:pt x="0" y="264"/>
                    </a:lnTo>
                    <a:lnTo>
                      <a:pt x="2" y="267"/>
                    </a:lnTo>
                    <a:lnTo>
                      <a:pt x="7" y="267"/>
                    </a:lnTo>
                    <a:lnTo>
                      <a:pt x="7" y="265"/>
                    </a:lnTo>
                    <a:lnTo>
                      <a:pt x="293" y="3"/>
                    </a:lnTo>
                    <a:lnTo>
                      <a:pt x="291" y="0"/>
                    </a:lnTo>
                    <a:lnTo>
                      <a:pt x="286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771" name="Freeform 1771"/>
              <p:cNvSpPr>
                <a:spLocks/>
              </p:cNvSpPr>
              <p:nvPr/>
            </p:nvSpPr>
            <p:spPr bwMode="auto">
              <a:xfrm>
                <a:off x="2739" y="1716"/>
                <a:ext cx="289" cy="268"/>
              </a:xfrm>
              <a:custGeom>
                <a:avLst/>
                <a:gdLst>
                  <a:gd name="T0" fmla="*/ 287 w 289"/>
                  <a:gd name="T1" fmla="*/ 0 h 268"/>
                  <a:gd name="T2" fmla="*/ 287 w 289"/>
                  <a:gd name="T3" fmla="*/ 2 h 268"/>
                  <a:gd name="T4" fmla="*/ 0 w 289"/>
                  <a:gd name="T5" fmla="*/ 265 h 268"/>
                  <a:gd name="T6" fmla="*/ 2 w 289"/>
                  <a:gd name="T7" fmla="*/ 268 h 268"/>
                  <a:gd name="T8" fmla="*/ 7 w 289"/>
                  <a:gd name="T9" fmla="*/ 268 h 268"/>
                  <a:gd name="T10" fmla="*/ 7 w 289"/>
                  <a:gd name="T11" fmla="*/ 267 h 268"/>
                  <a:gd name="T12" fmla="*/ 289 w 289"/>
                  <a:gd name="T13" fmla="*/ 8 h 268"/>
                  <a:gd name="T14" fmla="*/ 289 w 289"/>
                  <a:gd name="T15" fmla="*/ 0 h 268"/>
                  <a:gd name="T16" fmla="*/ 287 w 289"/>
                  <a:gd name="T17" fmla="*/ 0 h 26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89"/>
                  <a:gd name="T28" fmla="*/ 0 h 268"/>
                  <a:gd name="T29" fmla="*/ 289 w 289"/>
                  <a:gd name="T30" fmla="*/ 268 h 26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89" h="268">
                    <a:moveTo>
                      <a:pt x="287" y="0"/>
                    </a:moveTo>
                    <a:lnTo>
                      <a:pt x="287" y="2"/>
                    </a:lnTo>
                    <a:lnTo>
                      <a:pt x="0" y="265"/>
                    </a:lnTo>
                    <a:lnTo>
                      <a:pt x="2" y="268"/>
                    </a:lnTo>
                    <a:lnTo>
                      <a:pt x="7" y="268"/>
                    </a:lnTo>
                    <a:lnTo>
                      <a:pt x="7" y="267"/>
                    </a:lnTo>
                    <a:lnTo>
                      <a:pt x="289" y="8"/>
                    </a:lnTo>
                    <a:lnTo>
                      <a:pt x="289" y="0"/>
                    </a:lnTo>
                    <a:lnTo>
                      <a:pt x="287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772" name="Freeform 1772"/>
              <p:cNvSpPr>
                <a:spLocks/>
              </p:cNvSpPr>
              <p:nvPr/>
            </p:nvSpPr>
            <p:spPr bwMode="auto">
              <a:xfrm>
                <a:off x="2771" y="1763"/>
                <a:ext cx="257" cy="240"/>
              </a:xfrm>
              <a:custGeom>
                <a:avLst/>
                <a:gdLst>
                  <a:gd name="T0" fmla="*/ 255 w 257"/>
                  <a:gd name="T1" fmla="*/ 0 h 240"/>
                  <a:gd name="T2" fmla="*/ 255 w 257"/>
                  <a:gd name="T3" fmla="*/ 2 h 240"/>
                  <a:gd name="T4" fmla="*/ 0 w 257"/>
                  <a:gd name="T5" fmla="*/ 235 h 240"/>
                  <a:gd name="T6" fmla="*/ 4 w 257"/>
                  <a:gd name="T7" fmla="*/ 240 h 240"/>
                  <a:gd name="T8" fmla="*/ 257 w 257"/>
                  <a:gd name="T9" fmla="*/ 8 h 240"/>
                  <a:gd name="T10" fmla="*/ 257 w 257"/>
                  <a:gd name="T11" fmla="*/ 0 h 240"/>
                  <a:gd name="T12" fmla="*/ 255 w 257"/>
                  <a:gd name="T13" fmla="*/ 0 h 24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57"/>
                  <a:gd name="T22" fmla="*/ 0 h 240"/>
                  <a:gd name="T23" fmla="*/ 257 w 257"/>
                  <a:gd name="T24" fmla="*/ 240 h 240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57" h="240">
                    <a:moveTo>
                      <a:pt x="255" y="0"/>
                    </a:moveTo>
                    <a:lnTo>
                      <a:pt x="255" y="2"/>
                    </a:lnTo>
                    <a:lnTo>
                      <a:pt x="0" y="235"/>
                    </a:lnTo>
                    <a:lnTo>
                      <a:pt x="4" y="240"/>
                    </a:lnTo>
                    <a:lnTo>
                      <a:pt x="257" y="8"/>
                    </a:lnTo>
                    <a:lnTo>
                      <a:pt x="257" y="0"/>
                    </a:lnTo>
                    <a:lnTo>
                      <a:pt x="255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773" name="Freeform 1773"/>
              <p:cNvSpPr>
                <a:spLocks/>
              </p:cNvSpPr>
              <p:nvPr/>
            </p:nvSpPr>
            <p:spPr bwMode="auto">
              <a:xfrm>
                <a:off x="2802" y="1809"/>
                <a:ext cx="226" cy="210"/>
              </a:xfrm>
              <a:custGeom>
                <a:avLst/>
                <a:gdLst>
                  <a:gd name="T0" fmla="*/ 224 w 226"/>
                  <a:gd name="T1" fmla="*/ 0 h 210"/>
                  <a:gd name="T2" fmla="*/ 224 w 226"/>
                  <a:gd name="T3" fmla="*/ 2 h 210"/>
                  <a:gd name="T4" fmla="*/ 0 w 226"/>
                  <a:gd name="T5" fmla="*/ 207 h 210"/>
                  <a:gd name="T6" fmla="*/ 2 w 226"/>
                  <a:gd name="T7" fmla="*/ 210 h 210"/>
                  <a:gd name="T8" fmla="*/ 7 w 226"/>
                  <a:gd name="T9" fmla="*/ 210 h 210"/>
                  <a:gd name="T10" fmla="*/ 7 w 226"/>
                  <a:gd name="T11" fmla="*/ 208 h 210"/>
                  <a:gd name="T12" fmla="*/ 226 w 226"/>
                  <a:gd name="T13" fmla="*/ 8 h 210"/>
                  <a:gd name="T14" fmla="*/ 226 w 226"/>
                  <a:gd name="T15" fmla="*/ 0 h 210"/>
                  <a:gd name="T16" fmla="*/ 224 w 226"/>
                  <a:gd name="T17" fmla="*/ 0 h 21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26"/>
                  <a:gd name="T28" fmla="*/ 0 h 210"/>
                  <a:gd name="T29" fmla="*/ 226 w 226"/>
                  <a:gd name="T30" fmla="*/ 210 h 21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26" h="210">
                    <a:moveTo>
                      <a:pt x="224" y="0"/>
                    </a:moveTo>
                    <a:lnTo>
                      <a:pt x="224" y="2"/>
                    </a:lnTo>
                    <a:lnTo>
                      <a:pt x="0" y="207"/>
                    </a:lnTo>
                    <a:lnTo>
                      <a:pt x="2" y="210"/>
                    </a:lnTo>
                    <a:lnTo>
                      <a:pt x="7" y="210"/>
                    </a:lnTo>
                    <a:lnTo>
                      <a:pt x="7" y="208"/>
                    </a:lnTo>
                    <a:lnTo>
                      <a:pt x="226" y="8"/>
                    </a:lnTo>
                    <a:lnTo>
                      <a:pt x="226" y="0"/>
                    </a:lnTo>
                    <a:lnTo>
                      <a:pt x="224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774" name="Freeform 1774"/>
              <p:cNvSpPr>
                <a:spLocks/>
              </p:cNvSpPr>
              <p:nvPr/>
            </p:nvSpPr>
            <p:spPr bwMode="auto">
              <a:xfrm>
                <a:off x="2847" y="1856"/>
                <a:ext cx="181" cy="168"/>
              </a:xfrm>
              <a:custGeom>
                <a:avLst/>
                <a:gdLst>
                  <a:gd name="T0" fmla="*/ 179 w 181"/>
                  <a:gd name="T1" fmla="*/ 0 h 168"/>
                  <a:gd name="T2" fmla="*/ 179 w 181"/>
                  <a:gd name="T3" fmla="*/ 2 h 168"/>
                  <a:gd name="T4" fmla="*/ 0 w 181"/>
                  <a:gd name="T5" fmla="*/ 168 h 168"/>
                  <a:gd name="T6" fmla="*/ 3 w 181"/>
                  <a:gd name="T7" fmla="*/ 165 h 168"/>
                  <a:gd name="T8" fmla="*/ 10 w 181"/>
                  <a:gd name="T9" fmla="*/ 163 h 168"/>
                  <a:gd name="T10" fmla="*/ 10 w 181"/>
                  <a:gd name="T11" fmla="*/ 161 h 168"/>
                  <a:gd name="T12" fmla="*/ 13 w 181"/>
                  <a:gd name="T13" fmla="*/ 161 h 168"/>
                  <a:gd name="T14" fmla="*/ 13 w 181"/>
                  <a:gd name="T15" fmla="*/ 160 h 168"/>
                  <a:gd name="T16" fmla="*/ 24 w 181"/>
                  <a:gd name="T17" fmla="*/ 153 h 168"/>
                  <a:gd name="T18" fmla="*/ 24 w 181"/>
                  <a:gd name="T19" fmla="*/ 152 h 168"/>
                  <a:gd name="T20" fmla="*/ 181 w 181"/>
                  <a:gd name="T21" fmla="*/ 8 h 168"/>
                  <a:gd name="T22" fmla="*/ 181 w 181"/>
                  <a:gd name="T23" fmla="*/ 0 h 168"/>
                  <a:gd name="T24" fmla="*/ 179 w 181"/>
                  <a:gd name="T25" fmla="*/ 0 h 168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181"/>
                  <a:gd name="T40" fmla="*/ 0 h 168"/>
                  <a:gd name="T41" fmla="*/ 181 w 181"/>
                  <a:gd name="T42" fmla="*/ 168 h 168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181" h="168">
                    <a:moveTo>
                      <a:pt x="179" y="0"/>
                    </a:moveTo>
                    <a:lnTo>
                      <a:pt x="179" y="2"/>
                    </a:lnTo>
                    <a:lnTo>
                      <a:pt x="0" y="168"/>
                    </a:lnTo>
                    <a:lnTo>
                      <a:pt x="3" y="165"/>
                    </a:lnTo>
                    <a:lnTo>
                      <a:pt x="10" y="163"/>
                    </a:lnTo>
                    <a:lnTo>
                      <a:pt x="10" y="161"/>
                    </a:lnTo>
                    <a:lnTo>
                      <a:pt x="13" y="161"/>
                    </a:lnTo>
                    <a:lnTo>
                      <a:pt x="13" y="160"/>
                    </a:lnTo>
                    <a:lnTo>
                      <a:pt x="24" y="153"/>
                    </a:lnTo>
                    <a:lnTo>
                      <a:pt x="24" y="152"/>
                    </a:lnTo>
                    <a:lnTo>
                      <a:pt x="181" y="8"/>
                    </a:lnTo>
                    <a:lnTo>
                      <a:pt x="181" y="0"/>
                    </a:lnTo>
                    <a:lnTo>
                      <a:pt x="179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775" name="Freeform 1775"/>
              <p:cNvSpPr>
                <a:spLocks/>
              </p:cNvSpPr>
              <p:nvPr/>
            </p:nvSpPr>
            <p:spPr bwMode="auto">
              <a:xfrm>
                <a:off x="2966" y="1902"/>
                <a:ext cx="62" cy="57"/>
              </a:xfrm>
              <a:custGeom>
                <a:avLst/>
                <a:gdLst>
                  <a:gd name="T0" fmla="*/ 60 w 62"/>
                  <a:gd name="T1" fmla="*/ 0 h 57"/>
                  <a:gd name="T2" fmla="*/ 60 w 62"/>
                  <a:gd name="T3" fmla="*/ 2 h 57"/>
                  <a:gd name="T4" fmla="*/ 0 w 62"/>
                  <a:gd name="T5" fmla="*/ 57 h 57"/>
                  <a:gd name="T6" fmla="*/ 4 w 62"/>
                  <a:gd name="T7" fmla="*/ 54 h 57"/>
                  <a:gd name="T8" fmla="*/ 10 w 62"/>
                  <a:gd name="T9" fmla="*/ 52 h 57"/>
                  <a:gd name="T10" fmla="*/ 10 w 62"/>
                  <a:gd name="T11" fmla="*/ 51 h 57"/>
                  <a:gd name="T12" fmla="*/ 24 w 62"/>
                  <a:gd name="T13" fmla="*/ 43 h 57"/>
                  <a:gd name="T14" fmla="*/ 24 w 62"/>
                  <a:gd name="T15" fmla="*/ 41 h 57"/>
                  <a:gd name="T16" fmla="*/ 62 w 62"/>
                  <a:gd name="T17" fmla="*/ 8 h 57"/>
                  <a:gd name="T18" fmla="*/ 62 w 62"/>
                  <a:gd name="T19" fmla="*/ 0 h 57"/>
                  <a:gd name="T20" fmla="*/ 60 w 62"/>
                  <a:gd name="T21" fmla="*/ 0 h 5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62"/>
                  <a:gd name="T34" fmla="*/ 0 h 57"/>
                  <a:gd name="T35" fmla="*/ 62 w 62"/>
                  <a:gd name="T36" fmla="*/ 57 h 5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62" h="57">
                    <a:moveTo>
                      <a:pt x="60" y="0"/>
                    </a:moveTo>
                    <a:lnTo>
                      <a:pt x="60" y="2"/>
                    </a:lnTo>
                    <a:lnTo>
                      <a:pt x="0" y="57"/>
                    </a:lnTo>
                    <a:lnTo>
                      <a:pt x="4" y="54"/>
                    </a:lnTo>
                    <a:lnTo>
                      <a:pt x="10" y="52"/>
                    </a:lnTo>
                    <a:lnTo>
                      <a:pt x="10" y="51"/>
                    </a:lnTo>
                    <a:lnTo>
                      <a:pt x="24" y="43"/>
                    </a:lnTo>
                    <a:lnTo>
                      <a:pt x="24" y="41"/>
                    </a:lnTo>
                    <a:lnTo>
                      <a:pt x="62" y="8"/>
                    </a:lnTo>
                    <a:lnTo>
                      <a:pt x="62" y="0"/>
                    </a:lnTo>
                    <a:lnTo>
                      <a:pt x="6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776" name="Freeform 1776"/>
              <p:cNvSpPr>
                <a:spLocks/>
              </p:cNvSpPr>
              <p:nvPr/>
            </p:nvSpPr>
            <p:spPr bwMode="auto">
              <a:xfrm>
                <a:off x="2925" y="1662"/>
                <a:ext cx="103" cy="95"/>
              </a:xfrm>
              <a:custGeom>
                <a:avLst/>
                <a:gdLst>
                  <a:gd name="T0" fmla="*/ 0 w 103"/>
                  <a:gd name="T1" fmla="*/ 0 h 95"/>
                  <a:gd name="T2" fmla="*/ 103 w 103"/>
                  <a:gd name="T3" fmla="*/ 95 h 95"/>
                  <a:gd name="T4" fmla="*/ 103 w 103"/>
                  <a:gd name="T5" fmla="*/ 87 h 95"/>
                  <a:gd name="T6" fmla="*/ 101 w 103"/>
                  <a:gd name="T7" fmla="*/ 87 h 95"/>
                  <a:gd name="T8" fmla="*/ 19 w 103"/>
                  <a:gd name="T9" fmla="*/ 10 h 95"/>
                  <a:gd name="T10" fmla="*/ 16 w 103"/>
                  <a:gd name="T11" fmla="*/ 10 h 95"/>
                  <a:gd name="T12" fmla="*/ 14 w 103"/>
                  <a:gd name="T13" fmla="*/ 7 h 95"/>
                  <a:gd name="T14" fmla="*/ 10 w 103"/>
                  <a:gd name="T15" fmla="*/ 7 h 95"/>
                  <a:gd name="T16" fmla="*/ 10 w 103"/>
                  <a:gd name="T17" fmla="*/ 5 h 95"/>
                  <a:gd name="T18" fmla="*/ 7 w 103"/>
                  <a:gd name="T19" fmla="*/ 5 h 95"/>
                  <a:gd name="T20" fmla="*/ 7 w 103"/>
                  <a:gd name="T21" fmla="*/ 4 h 95"/>
                  <a:gd name="T22" fmla="*/ 4 w 103"/>
                  <a:gd name="T23" fmla="*/ 4 h 95"/>
                  <a:gd name="T24" fmla="*/ 2 w 103"/>
                  <a:gd name="T25" fmla="*/ 0 h 95"/>
                  <a:gd name="T26" fmla="*/ 0 w 103"/>
                  <a:gd name="T27" fmla="*/ 0 h 95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103"/>
                  <a:gd name="T43" fmla="*/ 0 h 95"/>
                  <a:gd name="T44" fmla="*/ 103 w 103"/>
                  <a:gd name="T45" fmla="*/ 95 h 95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103" h="95">
                    <a:moveTo>
                      <a:pt x="0" y="0"/>
                    </a:moveTo>
                    <a:lnTo>
                      <a:pt x="103" y="95"/>
                    </a:lnTo>
                    <a:lnTo>
                      <a:pt x="103" y="87"/>
                    </a:lnTo>
                    <a:lnTo>
                      <a:pt x="101" y="87"/>
                    </a:lnTo>
                    <a:lnTo>
                      <a:pt x="19" y="10"/>
                    </a:lnTo>
                    <a:lnTo>
                      <a:pt x="16" y="10"/>
                    </a:lnTo>
                    <a:lnTo>
                      <a:pt x="14" y="7"/>
                    </a:lnTo>
                    <a:lnTo>
                      <a:pt x="10" y="7"/>
                    </a:lnTo>
                    <a:lnTo>
                      <a:pt x="10" y="5"/>
                    </a:lnTo>
                    <a:lnTo>
                      <a:pt x="7" y="5"/>
                    </a:lnTo>
                    <a:lnTo>
                      <a:pt x="7" y="4"/>
                    </a:lnTo>
                    <a:lnTo>
                      <a:pt x="4" y="4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777" name="Freeform 1777"/>
              <p:cNvSpPr>
                <a:spLocks/>
              </p:cNvSpPr>
              <p:nvPr/>
            </p:nvSpPr>
            <p:spPr bwMode="auto">
              <a:xfrm>
                <a:off x="2823" y="1614"/>
                <a:ext cx="205" cy="190"/>
              </a:xfrm>
              <a:custGeom>
                <a:avLst/>
                <a:gdLst>
                  <a:gd name="T0" fmla="*/ 3 w 205"/>
                  <a:gd name="T1" fmla="*/ 0 h 190"/>
                  <a:gd name="T2" fmla="*/ 3 w 205"/>
                  <a:gd name="T3" fmla="*/ 1 h 190"/>
                  <a:gd name="T4" fmla="*/ 0 w 205"/>
                  <a:gd name="T5" fmla="*/ 1 h 190"/>
                  <a:gd name="T6" fmla="*/ 205 w 205"/>
                  <a:gd name="T7" fmla="*/ 190 h 190"/>
                  <a:gd name="T8" fmla="*/ 205 w 205"/>
                  <a:gd name="T9" fmla="*/ 183 h 190"/>
                  <a:gd name="T10" fmla="*/ 203 w 205"/>
                  <a:gd name="T11" fmla="*/ 183 h 190"/>
                  <a:gd name="T12" fmla="*/ 7 w 205"/>
                  <a:gd name="T13" fmla="*/ 0 h 190"/>
                  <a:gd name="T14" fmla="*/ 3 w 205"/>
                  <a:gd name="T15" fmla="*/ 0 h 19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05"/>
                  <a:gd name="T25" fmla="*/ 0 h 190"/>
                  <a:gd name="T26" fmla="*/ 205 w 205"/>
                  <a:gd name="T27" fmla="*/ 190 h 19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05" h="190">
                    <a:moveTo>
                      <a:pt x="3" y="0"/>
                    </a:moveTo>
                    <a:lnTo>
                      <a:pt x="3" y="1"/>
                    </a:lnTo>
                    <a:lnTo>
                      <a:pt x="0" y="1"/>
                    </a:lnTo>
                    <a:lnTo>
                      <a:pt x="205" y="190"/>
                    </a:lnTo>
                    <a:lnTo>
                      <a:pt x="205" y="183"/>
                    </a:lnTo>
                    <a:lnTo>
                      <a:pt x="203" y="183"/>
                    </a:lnTo>
                    <a:lnTo>
                      <a:pt x="7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778" name="Freeform 1778"/>
              <p:cNvSpPr>
                <a:spLocks/>
              </p:cNvSpPr>
              <p:nvPr/>
            </p:nvSpPr>
            <p:spPr bwMode="auto">
              <a:xfrm>
                <a:off x="2792" y="1631"/>
                <a:ext cx="236" cy="219"/>
              </a:xfrm>
              <a:custGeom>
                <a:avLst/>
                <a:gdLst>
                  <a:gd name="T0" fmla="*/ 2 w 236"/>
                  <a:gd name="T1" fmla="*/ 0 h 219"/>
                  <a:gd name="T2" fmla="*/ 2 w 236"/>
                  <a:gd name="T3" fmla="*/ 1 h 219"/>
                  <a:gd name="T4" fmla="*/ 0 w 236"/>
                  <a:gd name="T5" fmla="*/ 1 h 219"/>
                  <a:gd name="T6" fmla="*/ 236 w 236"/>
                  <a:gd name="T7" fmla="*/ 219 h 219"/>
                  <a:gd name="T8" fmla="*/ 236 w 236"/>
                  <a:gd name="T9" fmla="*/ 211 h 219"/>
                  <a:gd name="T10" fmla="*/ 234 w 236"/>
                  <a:gd name="T11" fmla="*/ 211 h 219"/>
                  <a:gd name="T12" fmla="*/ 7 w 236"/>
                  <a:gd name="T13" fmla="*/ 0 h 219"/>
                  <a:gd name="T14" fmla="*/ 2 w 236"/>
                  <a:gd name="T15" fmla="*/ 0 h 219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36"/>
                  <a:gd name="T25" fmla="*/ 0 h 219"/>
                  <a:gd name="T26" fmla="*/ 236 w 236"/>
                  <a:gd name="T27" fmla="*/ 219 h 219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36" h="219">
                    <a:moveTo>
                      <a:pt x="2" y="0"/>
                    </a:moveTo>
                    <a:lnTo>
                      <a:pt x="2" y="1"/>
                    </a:lnTo>
                    <a:lnTo>
                      <a:pt x="0" y="1"/>
                    </a:lnTo>
                    <a:lnTo>
                      <a:pt x="236" y="219"/>
                    </a:lnTo>
                    <a:lnTo>
                      <a:pt x="236" y="211"/>
                    </a:lnTo>
                    <a:lnTo>
                      <a:pt x="234" y="211"/>
                    </a:lnTo>
                    <a:lnTo>
                      <a:pt x="7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779" name="Freeform 1779"/>
              <p:cNvSpPr>
                <a:spLocks/>
              </p:cNvSpPr>
              <p:nvPr/>
            </p:nvSpPr>
            <p:spPr bwMode="auto">
              <a:xfrm>
                <a:off x="2759" y="1648"/>
                <a:ext cx="269" cy="249"/>
              </a:xfrm>
              <a:custGeom>
                <a:avLst/>
                <a:gdLst>
                  <a:gd name="T0" fmla="*/ 2 w 269"/>
                  <a:gd name="T1" fmla="*/ 0 h 249"/>
                  <a:gd name="T2" fmla="*/ 2 w 269"/>
                  <a:gd name="T3" fmla="*/ 2 h 249"/>
                  <a:gd name="T4" fmla="*/ 0 w 269"/>
                  <a:gd name="T5" fmla="*/ 2 h 249"/>
                  <a:gd name="T6" fmla="*/ 269 w 269"/>
                  <a:gd name="T7" fmla="*/ 249 h 249"/>
                  <a:gd name="T8" fmla="*/ 269 w 269"/>
                  <a:gd name="T9" fmla="*/ 242 h 249"/>
                  <a:gd name="T10" fmla="*/ 267 w 269"/>
                  <a:gd name="T11" fmla="*/ 242 h 249"/>
                  <a:gd name="T12" fmla="*/ 7 w 269"/>
                  <a:gd name="T13" fmla="*/ 0 h 249"/>
                  <a:gd name="T14" fmla="*/ 2 w 269"/>
                  <a:gd name="T15" fmla="*/ 0 h 249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69"/>
                  <a:gd name="T25" fmla="*/ 0 h 249"/>
                  <a:gd name="T26" fmla="*/ 269 w 269"/>
                  <a:gd name="T27" fmla="*/ 249 h 249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69" h="249">
                    <a:moveTo>
                      <a:pt x="2" y="0"/>
                    </a:moveTo>
                    <a:lnTo>
                      <a:pt x="2" y="2"/>
                    </a:lnTo>
                    <a:lnTo>
                      <a:pt x="0" y="2"/>
                    </a:lnTo>
                    <a:lnTo>
                      <a:pt x="269" y="249"/>
                    </a:lnTo>
                    <a:lnTo>
                      <a:pt x="269" y="242"/>
                    </a:lnTo>
                    <a:lnTo>
                      <a:pt x="267" y="242"/>
                    </a:lnTo>
                    <a:lnTo>
                      <a:pt x="7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780" name="Freeform 1780"/>
              <p:cNvSpPr>
                <a:spLocks/>
              </p:cNvSpPr>
              <p:nvPr/>
            </p:nvSpPr>
            <p:spPr bwMode="auto">
              <a:xfrm>
                <a:off x="2727" y="1666"/>
                <a:ext cx="292" cy="266"/>
              </a:xfrm>
              <a:custGeom>
                <a:avLst/>
                <a:gdLst>
                  <a:gd name="T0" fmla="*/ 2 w 292"/>
                  <a:gd name="T1" fmla="*/ 0 h 266"/>
                  <a:gd name="T2" fmla="*/ 2 w 292"/>
                  <a:gd name="T3" fmla="*/ 1 h 266"/>
                  <a:gd name="T4" fmla="*/ 0 w 292"/>
                  <a:gd name="T5" fmla="*/ 1 h 266"/>
                  <a:gd name="T6" fmla="*/ 285 w 292"/>
                  <a:gd name="T7" fmla="*/ 266 h 266"/>
                  <a:gd name="T8" fmla="*/ 290 w 292"/>
                  <a:gd name="T9" fmla="*/ 266 h 266"/>
                  <a:gd name="T10" fmla="*/ 290 w 292"/>
                  <a:gd name="T11" fmla="*/ 265 h 266"/>
                  <a:gd name="T12" fmla="*/ 292 w 292"/>
                  <a:gd name="T13" fmla="*/ 265 h 266"/>
                  <a:gd name="T14" fmla="*/ 7 w 292"/>
                  <a:gd name="T15" fmla="*/ 0 h 266"/>
                  <a:gd name="T16" fmla="*/ 2 w 292"/>
                  <a:gd name="T17" fmla="*/ 0 h 26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2"/>
                  <a:gd name="T28" fmla="*/ 0 h 266"/>
                  <a:gd name="T29" fmla="*/ 292 w 292"/>
                  <a:gd name="T30" fmla="*/ 266 h 26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2" h="266">
                    <a:moveTo>
                      <a:pt x="2" y="0"/>
                    </a:moveTo>
                    <a:lnTo>
                      <a:pt x="2" y="1"/>
                    </a:lnTo>
                    <a:lnTo>
                      <a:pt x="0" y="1"/>
                    </a:lnTo>
                    <a:lnTo>
                      <a:pt x="285" y="266"/>
                    </a:lnTo>
                    <a:lnTo>
                      <a:pt x="290" y="266"/>
                    </a:lnTo>
                    <a:lnTo>
                      <a:pt x="290" y="265"/>
                    </a:lnTo>
                    <a:lnTo>
                      <a:pt x="292" y="265"/>
                    </a:lnTo>
                    <a:lnTo>
                      <a:pt x="7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781" name="Freeform 1781"/>
              <p:cNvSpPr>
                <a:spLocks/>
              </p:cNvSpPr>
              <p:nvPr/>
            </p:nvSpPr>
            <p:spPr bwMode="auto">
              <a:xfrm>
                <a:off x="2696" y="1681"/>
                <a:ext cx="292" cy="269"/>
              </a:xfrm>
              <a:custGeom>
                <a:avLst/>
                <a:gdLst>
                  <a:gd name="T0" fmla="*/ 4 w 292"/>
                  <a:gd name="T1" fmla="*/ 0 h 269"/>
                  <a:gd name="T2" fmla="*/ 4 w 292"/>
                  <a:gd name="T3" fmla="*/ 2 h 269"/>
                  <a:gd name="T4" fmla="*/ 0 w 292"/>
                  <a:gd name="T5" fmla="*/ 4 h 269"/>
                  <a:gd name="T6" fmla="*/ 286 w 292"/>
                  <a:gd name="T7" fmla="*/ 269 h 269"/>
                  <a:gd name="T8" fmla="*/ 292 w 292"/>
                  <a:gd name="T9" fmla="*/ 267 h 269"/>
                  <a:gd name="T10" fmla="*/ 5 w 292"/>
                  <a:gd name="T11" fmla="*/ 0 h 269"/>
                  <a:gd name="T12" fmla="*/ 4 w 292"/>
                  <a:gd name="T13" fmla="*/ 0 h 26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92"/>
                  <a:gd name="T22" fmla="*/ 0 h 269"/>
                  <a:gd name="T23" fmla="*/ 292 w 292"/>
                  <a:gd name="T24" fmla="*/ 269 h 269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92" h="269">
                    <a:moveTo>
                      <a:pt x="4" y="0"/>
                    </a:moveTo>
                    <a:lnTo>
                      <a:pt x="4" y="2"/>
                    </a:lnTo>
                    <a:lnTo>
                      <a:pt x="0" y="4"/>
                    </a:lnTo>
                    <a:lnTo>
                      <a:pt x="286" y="269"/>
                    </a:lnTo>
                    <a:lnTo>
                      <a:pt x="292" y="267"/>
                    </a:lnTo>
                    <a:lnTo>
                      <a:pt x="5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782" name="Freeform 1782"/>
              <p:cNvSpPr>
                <a:spLocks/>
              </p:cNvSpPr>
              <p:nvPr/>
            </p:nvSpPr>
            <p:spPr bwMode="auto">
              <a:xfrm>
                <a:off x="2664" y="1699"/>
                <a:ext cx="292" cy="268"/>
              </a:xfrm>
              <a:custGeom>
                <a:avLst/>
                <a:gdLst>
                  <a:gd name="T0" fmla="*/ 3 w 292"/>
                  <a:gd name="T1" fmla="*/ 0 h 268"/>
                  <a:gd name="T2" fmla="*/ 3 w 292"/>
                  <a:gd name="T3" fmla="*/ 1 h 268"/>
                  <a:gd name="T4" fmla="*/ 0 w 292"/>
                  <a:gd name="T5" fmla="*/ 3 h 268"/>
                  <a:gd name="T6" fmla="*/ 285 w 292"/>
                  <a:gd name="T7" fmla="*/ 268 h 268"/>
                  <a:gd name="T8" fmla="*/ 292 w 292"/>
                  <a:gd name="T9" fmla="*/ 266 h 268"/>
                  <a:gd name="T10" fmla="*/ 5 w 292"/>
                  <a:gd name="T11" fmla="*/ 0 h 268"/>
                  <a:gd name="T12" fmla="*/ 3 w 292"/>
                  <a:gd name="T13" fmla="*/ 0 h 2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92"/>
                  <a:gd name="T22" fmla="*/ 0 h 268"/>
                  <a:gd name="T23" fmla="*/ 292 w 292"/>
                  <a:gd name="T24" fmla="*/ 268 h 2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92" h="268">
                    <a:moveTo>
                      <a:pt x="3" y="0"/>
                    </a:moveTo>
                    <a:lnTo>
                      <a:pt x="3" y="1"/>
                    </a:lnTo>
                    <a:lnTo>
                      <a:pt x="0" y="3"/>
                    </a:lnTo>
                    <a:lnTo>
                      <a:pt x="285" y="268"/>
                    </a:lnTo>
                    <a:lnTo>
                      <a:pt x="292" y="266"/>
                    </a:lnTo>
                    <a:lnTo>
                      <a:pt x="5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783" name="Freeform 1783"/>
              <p:cNvSpPr>
                <a:spLocks/>
              </p:cNvSpPr>
              <p:nvPr/>
            </p:nvSpPr>
            <p:spPr bwMode="auto">
              <a:xfrm>
                <a:off x="2635" y="1716"/>
                <a:ext cx="289" cy="268"/>
              </a:xfrm>
              <a:custGeom>
                <a:avLst/>
                <a:gdLst>
                  <a:gd name="T0" fmla="*/ 0 w 289"/>
                  <a:gd name="T1" fmla="*/ 0 h 268"/>
                  <a:gd name="T2" fmla="*/ 0 w 289"/>
                  <a:gd name="T3" fmla="*/ 8 h 268"/>
                  <a:gd name="T4" fmla="*/ 1 w 289"/>
                  <a:gd name="T5" fmla="*/ 8 h 268"/>
                  <a:gd name="T6" fmla="*/ 282 w 289"/>
                  <a:gd name="T7" fmla="*/ 268 h 268"/>
                  <a:gd name="T8" fmla="*/ 289 w 289"/>
                  <a:gd name="T9" fmla="*/ 267 h 268"/>
                  <a:gd name="T10" fmla="*/ 1 w 289"/>
                  <a:gd name="T11" fmla="*/ 0 h 268"/>
                  <a:gd name="T12" fmla="*/ 0 w 289"/>
                  <a:gd name="T13" fmla="*/ 0 h 2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89"/>
                  <a:gd name="T22" fmla="*/ 0 h 268"/>
                  <a:gd name="T23" fmla="*/ 289 w 289"/>
                  <a:gd name="T24" fmla="*/ 268 h 2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89" h="268">
                    <a:moveTo>
                      <a:pt x="0" y="0"/>
                    </a:moveTo>
                    <a:lnTo>
                      <a:pt x="0" y="8"/>
                    </a:lnTo>
                    <a:lnTo>
                      <a:pt x="1" y="8"/>
                    </a:lnTo>
                    <a:lnTo>
                      <a:pt x="282" y="268"/>
                    </a:lnTo>
                    <a:lnTo>
                      <a:pt x="289" y="267"/>
                    </a:ln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784" name="Freeform 1784"/>
              <p:cNvSpPr>
                <a:spLocks/>
              </p:cNvSpPr>
              <p:nvPr/>
            </p:nvSpPr>
            <p:spPr bwMode="auto">
              <a:xfrm>
                <a:off x="2635" y="1763"/>
                <a:ext cx="256" cy="239"/>
              </a:xfrm>
              <a:custGeom>
                <a:avLst/>
                <a:gdLst>
                  <a:gd name="T0" fmla="*/ 0 w 256"/>
                  <a:gd name="T1" fmla="*/ 0 h 239"/>
                  <a:gd name="T2" fmla="*/ 0 w 256"/>
                  <a:gd name="T3" fmla="*/ 8 h 239"/>
                  <a:gd name="T4" fmla="*/ 1 w 256"/>
                  <a:gd name="T5" fmla="*/ 8 h 239"/>
                  <a:gd name="T6" fmla="*/ 249 w 256"/>
                  <a:gd name="T7" fmla="*/ 239 h 239"/>
                  <a:gd name="T8" fmla="*/ 254 w 256"/>
                  <a:gd name="T9" fmla="*/ 239 h 239"/>
                  <a:gd name="T10" fmla="*/ 254 w 256"/>
                  <a:gd name="T11" fmla="*/ 237 h 239"/>
                  <a:gd name="T12" fmla="*/ 256 w 256"/>
                  <a:gd name="T13" fmla="*/ 237 h 239"/>
                  <a:gd name="T14" fmla="*/ 1 w 256"/>
                  <a:gd name="T15" fmla="*/ 0 h 239"/>
                  <a:gd name="T16" fmla="*/ 0 w 256"/>
                  <a:gd name="T17" fmla="*/ 0 h 23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56"/>
                  <a:gd name="T28" fmla="*/ 0 h 239"/>
                  <a:gd name="T29" fmla="*/ 256 w 256"/>
                  <a:gd name="T30" fmla="*/ 239 h 239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56" h="239">
                    <a:moveTo>
                      <a:pt x="0" y="0"/>
                    </a:moveTo>
                    <a:lnTo>
                      <a:pt x="0" y="8"/>
                    </a:lnTo>
                    <a:lnTo>
                      <a:pt x="1" y="8"/>
                    </a:lnTo>
                    <a:lnTo>
                      <a:pt x="249" y="239"/>
                    </a:lnTo>
                    <a:lnTo>
                      <a:pt x="254" y="239"/>
                    </a:lnTo>
                    <a:lnTo>
                      <a:pt x="254" y="237"/>
                    </a:lnTo>
                    <a:lnTo>
                      <a:pt x="256" y="237"/>
                    </a:ln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785" name="Freeform 1785"/>
              <p:cNvSpPr>
                <a:spLocks/>
              </p:cNvSpPr>
              <p:nvPr/>
            </p:nvSpPr>
            <p:spPr bwMode="auto">
              <a:xfrm>
                <a:off x="2635" y="1809"/>
                <a:ext cx="225" cy="210"/>
              </a:xfrm>
              <a:custGeom>
                <a:avLst/>
                <a:gdLst>
                  <a:gd name="T0" fmla="*/ 0 w 225"/>
                  <a:gd name="T1" fmla="*/ 0 h 210"/>
                  <a:gd name="T2" fmla="*/ 0 w 225"/>
                  <a:gd name="T3" fmla="*/ 8 h 210"/>
                  <a:gd name="T4" fmla="*/ 1 w 225"/>
                  <a:gd name="T5" fmla="*/ 8 h 210"/>
                  <a:gd name="T6" fmla="*/ 218 w 225"/>
                  <a:gd name="T7" fmla="*/ 210 h 210"/>
                  <a:gd name="T8" fmla="*/ 225 w 225"/>
                  <a:gd name="T9" fmla="*/ 208 h 210"/>
                  <a:gd name="T10" fmla="*/ 1 w 225"/>
                  <a:gd name="T11" fmla="*/ 0 h 210"/>
                  <a:gd name="T12" fmla="*/ 0 w 225"/>
                  <a:gd name="T13" fmla="*/ 0 h 21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25"/>
                  <a:gd name="T22" fmla="*/ 0 h 210"/>
                  <a:gd name="T23" fmla="*/ 225 w 225"/>
                  <a:gd name="T24" fmla="*/ 210 h 210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25" h="210">
                    <a:moveTo>
                      <a:pt x="0" y="0"/>
                    </a:moveTo>
                    <a:lnTo>
                      <a:pt x="0" y="8"/>
                    </a:lnTo>
                    <a:lnTo>
                      <a:pt x="1" y="8"/>
                    </a:lnTo>
                    <a:lnTo>
                      <a:pt x="218" y="210"/>
                    </a:lnTo>
                    <a:lnTo>
                      <a:pt x="225" y="208"/>
                    </a:ln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786" name="Freeform 1786"/>
              <p:cNvSpPr>
                <a:spLocks/>
              </p:cNvSpPr>
              <p:nvPr/>
            </p:nvSpPr>
            <p:spPr bwMode="auto">
              <a:xfrm>
                <a:off x="2635" y="1856"/>
                <a:ext cx="183" cy="169"/>
              </a:xfrm>
              <a:custGeom>
                <a:avLst/>
                <a:gdLst>
                  <a:gd name="T0" fmla="*/ 0 w 183"/>
                  <a:gd name="T1" fmla="*/ 0 h 169"/>
                  <a:gd name="T2" fmla="*/ 0 w 183"/>
                  <a:gd name="T3" fmla="*/ 8 h 169"/>
                  <a:gd name="T4" fmla="*/ 1 w 183"/>
                  <a:gd name="T5" fmla="*/ 8 h 169"/>
                  <a:gd name="T6" fmla="*/ 164 w 183"/>
                  <a:gd name="T7" fmla="*/ 160 h 169"/>
                  <a:gd name="T8" fmla="*/ 167 w 183"/>
                  <a:gd name="T9" fmla="*/ 160 h 169"/>
                  <a:gd name="T10" fmla="*/ 169 w 183"/>
                  <a:gd name="T11" fmla="*/ 163 h 169"/>
                  <a:gd name="T12" fmla="*/ 172 w 183"/>
                  <a:gd name="T13" fmla="*/ 163 h 169"/>
                  <a:gd name="T14" fmla="*/ 172 w 183"/>
                  <a:gd name="T15" fmla="*/ 165 h 169"/>
                  <a:gd name="T16" fmla="*/ 176 w 183"/>
                  <a:gd name="T17" fmla="*/ 165 h 169"/>
                  <a:gd name="T18" fmla="*/ 177 w 183"/>
                  <a:gd name="T19" fmla="*/ 168 h 169"/>
                  <a:gd name="T20" fmla="*/ 181 w 183"/>
                  <a:gd name="T21" fmla="*/ 168 h 169"/>
                  <a:gd name="T22" fmla="*/ 181 w 183"/>
                  <a:gd name="T23" fmla="*/ 169 h 169"/>
                  <a:gd name="T24" fmla="*/ 183 w 183"/>
                  <a:gd name="T25" fmla="*/ 169 h 169"/>
                  <a:gd name="T26" fmla="*/ 1 w 183"/>
                  <a:gd name="T27" fmla="*/ 0 h 169"/>
                  <a:gd name="T28" fmla="*/ 0 w 183"/>
                  <a:gd name="T29" fmla="*/ 0 h 169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183"/>
                  <a:gd name="T46" fmla="*/ 0 h 169"/>
                  <a:gd name="T47" fmla="*/ 183 w 183"/>
                  <a:gd name="T48" fmla="*/ 169 h 169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183" h="169">
                    <a:moveTo>
                      <a:pt x="0" y="0"/>
                    </a:moveTo>
                    <a:lnTo>
                      <a:pt x="0" y="8"/>
                    </a:lnTo>
                    <a:lnTo>
                      <a:pt x="1" y="8"/>
                    </a:lnTo>
                    <a:lnTo>
                      <a:pt x="164" y="160"/>
                    </a:lnTo>
                    <a:lnTo>
                      <a:pt x="167" y="160"/>
                    </a:lnTo>
                    <a:lnTo>
                      <a:pt x="169" y="163"/>
                    </a:lnTo>
                    <a:lnTo>
                      <a:pt x="172" y="163"/>
                    </a:lnTo>
                    <a:lnTo>
                      <a:pt x="172" y="165"/>
                    </a:lnTo>
                    <a:lnTo>
                      <a:pt x="176" y="165"/>
                    </a:lnTo>
                    <a:lnTo>
                      <a:pt x="177" y="168"/>
                    </a:lnTo>
                    <a:lnTo>
                      <a:pt x="181" y="168"/>
                    </a:lnTo>
                    <a:lnTo>
                      <a:pt x="181" y="169"/>
                    </a:lnTo>
                    <a:lnTo>
                      <a:pt x="183" y="169"/>
                    </a:ln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787" name="Freeform 1787"/>
              <p:cNvSpPr>
                <a:spLocks/>
              </p:cNvSpPr>
              <p:nvPr/>
            </p:nvSpPr>
            <p:spPr bwMode="auto">
              <a:xfrm>
                <a:off x="2635" y="1904"/>
                <a:ext cx="58" cy="53"/>
              </a:xfrm>
              <a:custGeom>
                <a:avLst/>
                <a:gdLst>
                  <a:gd name="T0" fmla="*/ 0 w 58"/>
                  <a:gd name="T1" fmla="*/ 0 h 53"/>
                  <a:gd name="T2" fmla="*/ 0 w 58"/>
                  <a:gd name="T3" fmla="*/ 8 h 53"/>
                  <a:gd name="T4" fmla="*/ 1 w 58"/>
                  <a:gd name="T5" fmla="*/ 8 h 53"/>
                  <a:gd name="T6" fmla="*/ 39 w 58"/>
                  <a:gd name="T7" fmla="*/ 44 h 53"/>
                  <a:gd name="T8" fmla="*/ 42 w 58"/>
                  <a:gd name="T9" fmla="*/ 44 h 53"/>
                  <a:gd name="T10" fmla="*/ 42 w 58"/>
                  <a:gd name="T11" fmla="*/ 46 h 53"/>
                  <a:gd name="T12" fmla="*/ 46 w 58"/>
                  <a:gd name="T13" fmla="*/ 46 h 53"/>
                  <a:gd name="T14" fmla="*/ 48 w 58"/>
                  <a:gd name="T15" fmla="*/ 49 h 53"/>
                  <a:gd name="T16" fmla="*/ 51 w 58"/>
                  <a:gd name="T17" fmla="*/ 49 h 53"/>
                  <a:gd name="T18" fmla="*/ 51 w 58"/>
                  <a:gd name="T19" fmla="*/ 50 h 53"/>
                  <a:gd name="T20" fmla="*/ 54 w 58"/>
                  <a:gd name="T21" fmla="*/ 50 h 53"/>
                  <a:gd name="T22" fmla="*/ 58 w 58"/>
                  <a:gd name="T23" fmla="*/ 53 h 53"/>
                  <a:gd name="T24" fmla="*/ 1 w 58"/>
                  <a:gd name="T25" fmla="*/ 0 h 53"/>
                  <a:gd name="T26" fmla="*/ 0 w 58"/>
                  <a:gd name="T27" fmla="*/ 0 h 53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58"/>
                  <a:gd name="T43" fmla="*/ 0 h 53"/>
                  <a:gd name="T44" fmla="*/ 58 w 58"/>
                  <a:gd name="T45" fmla="*/ 53 h 53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58" h="53">
                    <a:moveTo>
                      <a:pt x="0" y="0"/>
                    </a:moveTo>
                    <a:lnTo>
                      <a:pt x="0" y="8"/>
                    </a:lnTo>
                    <a:lnTo>
                      <a:pt x="1" y="8"/>
                    </a:lnTo>
                    <a:lnTo>
                      <a:pt x="39" y="44"/>
                    </a:lnTo>
                    <a:lnTo>
                      <a:pt x="42" y="44"/>
                    </a:lnTo>
                    <a:lnTo>
                      <a:pt x="42" y="46"/>
                    </a:lnTo>
                    <a:lnTo>
                      <a:pt x="46" y="46"/>
                    </a:lnTo>
                    <a:lnTo>
                      <a:pt x="48" y="49"/>
                    </a:lnTo>
                    <a:lnTo>
                      <a:pt x="51" y="49"/>
                    </a:lnTo>
                    <a:lnTo>
                      <a:pt x="51" y="50"/>
                    </a:lnTo>
                    <a:lnTo>
                      <a:pt x="54" y="50"/>
                    </a:lnTo>
                    <a:lnTo>
                      <a:pt x="58" y="53"/>
                    </a:ln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788" name="Freeform 1788"/>
              <p:cNvSpPr>
                <a:spLocks/>
              </p:cNvSpPr>
              <p:nvPr/>
            </p:nvSpPr>
            <p:spPr bwMode="auto">
              <a:xfrm>
                <a:off x="2631" y="1609"/>
                <a:ext cx="398" cy="424"/>
              </a:xfrm>
              <a:custGeom>
                <a:avLst/>
                <a:gdLst>
                  <a:gd name="T0" fmla="*/ 199 w 398"/>
                  <a:gd name="T1" fmla="*/ 424 h 424"/>
                  <a:gd name="T2" fmla="*/ 398 w 398"/>
                  <a:gd name="T3" fmla="*/ 317 h 424"/>
                  <a:gd name="T4" fmla="*/ 398 w 398"/>
                  <a:gd name="T5" fmla="*/ 106 h 424"/>
                  <a:gd name="T6" fmla="*/ 199 w 398"/>
                  <a:gd name="T7" fmla="*/ 0 h 424"/>
                  <a:gd name="T8" fmla="*/ 0 w 398"/>
                  <a:gd name="T9" fmla="*/ 106 h 424"/>
                  <a:gd name="T10" fmla="*/ 0 w 398"/>
                  <a:gd name="T11" fmla="*/ 317 h 424"/>
                  <a:gd name="T12" fmla="*/ 199 w 398"/>
                  <a:gd name="T13" fmla="*/ 424 h 424"/>
                  <a:gd name="T14" fmla="*/ 200 w 398"/>
                  <a:gd name="T15" fmla="*/ 418 h 424"/>
                  <a:gd name="T16" fmla="*/ 5 w 398"/>
                  <a:gd name="T17" fmla="*/ 312 h 424"/>
                  <a:gd name="T18" fmla="*/ 7 w 398"/>
                  <a:gd name="T19" fmla="*/ 315 h 424"/>
                  <a:gd name="T20" fmla="*/ 7 w 398"/>
                  <a:gd name="T21" fmla="*/ 107 h 424"/>
                  <a:gd name="T22" fmla="*/ 5 w 398"/>
                  <a:gd name="T23" fmla="*/ 110 h 424"/>
                  <a:gd name="T24" fmla="*/ 200 w 398"/>
                  <a:gd name="T25" fmla="*/ 6 h 424"/>
                  <a:gd name="T26" fmla="*/ 197 w 398"/>
                  <a:gd name="T27" fmla="*/ 6 h 424"/>
                  <a:gd name="T28" fmla="*/ 393 w 398"/>
                  <a:gd name="T29" fmla="*/ 110 h 424"/>
                  <a:gd name="T30" fmla="*/ 392 w 398"/>
                  <a:gd name="T31" fmla="*/ 107 h 424"/>
                  <a:gd name="T32" fmla="*/ 392 w 398"/>
                  <a:gd name="T33" fmla="*/ 315 h 424"/>
                  <a:gd name="T34" fmla="*/ 393 w 398"/>
                  <a:gd name="T35" fmla="*/ 312 h 424"/>
                  <a:gd name="T36" fmla="*/ 197 w 398"/>
                  <a:gd name="T37" fmla="*/ 418 h 424"/>
                  <a:gd name="T38" fmla="*/ 200 w 398"/>
                  <a:gd name="T39" fmla="*/ 418 h 424"/>
                  <a:gd name="T40" fmla="*/ 199 w 398"/>
                  <a:gd name="T41" fmla="*/ 424 h 424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398"/>
                  <a:gd name="T64" fmla="*/ 0 h 424"/>
                  <a:gd name="T65" fmla="*/ 398 w 398"/>
                  <a:gd name="T66" fmla="*/ 424 h 424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398" h="424">
                    <a:moveTo>
                      <a:pt x="199" y="424"/>
                    </a:moveTo>
                    <a:lnTo>
                      <a:pt x="398" y="317"/>
                    </a:lnTo>
                    <a:lnTo>
                      <a:pt x="398" y="106"/>
                    </a:lnTo>
                    <a:lnTo>
                      <a:pt x="199" y="0"/>
                    </a:lnTo>
                    <a:lnTo>
                      <a:pt x="0" y="106"/>
                    </a:lnTo>
                    <a:lnTo>
                      <a:pt x="0" y="317"/>
                    </a:lnTo>
                    <a:lnTo>
                      <a:pt x="199" y="424"/>
                    </a:lnTo>
                    <a:lnTo>
                      <a:pt x="200" y="418"/>
                    </a:lnTo>
                    <a:lnTo>
                      <a:pt x="5" y="312"/>
                    </a:lnTo>
                    <a:lnTo>
                      <a:pt x="7" y="315"/>
                    </a:lnTo>
                    <a:lnTo>
                      <a:pt x="7" y="107"/>
                    </a:lnTo>
                    <a:lnTo>
                      <a:pt x="5" y="110"/>
                    </a:lnTo>
                    <a:lnTo>
                      <a:pt x="200" y="6"/>
                    </a:lnTo>
                    <a:lnTo>
                      <a:pt x="197" y="6"/>
                    </a:lnTo>
                    <a:lnTo>
                      <a:pt x="393" y="110"/>
                    </a:lnTo>
                    <a:lnTo>
                      <a:pt x="392" y="107"/>
                    </a:lnTo>
                    <a:lnTo>
                      <a:pt x="392" y="315"/>
                    </a:lnTo>
                    <a:lnTo>
                      <a:pt x="393" y="312"/>
                    </a:lnTo>
                    <a:lnTo>
                      <a:pt x="197" y="418"/>
                    </a:lnTo>
                    <a:lnTo>
                      <a:pt x="200" y="418"/>
                    </a:lnTo>
                    <a:lnTo>
                      <a:pt x="199" y="42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789" name="Freeform 1789"/>
              <p:cNvSpPr>
                <a:spLocks/>
              </p:cNvSpPr>
              <p:nvPr/>
            </p:nvSpPr>
            <p:spPr bwMode="auto">
              <a:xfrm>
                <a:off x="2242" y="1612"/>
                <a:ext cx="393" cy="420"/>
              </a:xfrm>
              <a:custGeom>
                <a:avLst/>
                <a:gdLst>
                  <a:gd name="T0" fmla="*/ 10 w 393"/>
                  <a:gd name="T1" fmla="*/ 99 h 420"/>
                  <a:gd name="T2" fmla="*/ 44 w 393"/>
                  <a:gd name="T3" fmla="*/ 82 h 420"/>
                  <a:gd name="T4" fmla="*/ 65 w 393"/>
                  <a:gd name="T5" fmla="*/ 69 h 420"/>
                  <a:gd name="T6" fmla="*/ 92 w 393"/>
                  <a:gd name="T7" fmla="*/ 57 h 420"/>
                  <a:gd name="T8" fmla="*/ 112 w 393"/>
                  <a:gd name="T9" fmla="*/ 44 h 420"/>
                  <a:gd name="T10" fmla="*/ 147 w 393"/>
                  <a:gd name="T11" fmla="*/ 27 h 420"/>
                  <a:gd name="T12" fmla="*/ 167 w 393"/>
                  <a:gd name="T13" fmla="*/ 14 h 420"/>
                  <a:gd name="T14" fmla="*/ 194 w 393"/>
                  <a:gd name="T15" fmla="*/ 2 h 420"/>
                  <a:gd name="T16" fmla="*/ 205 w 393"/>
                  <a:gd name="T17" fmla="*/ 6 h 420"/>
                  <a:gd name="T18" fmla="*/ 215 w 393"/>
                  <a:gd name="T19" fmla="*/ 9 h 420"/>
                  <a:gd name="T20" fmla="*/ 224 w 393"/>
                  <a:gd name="T21" fmla="*/ 16 h 420"/>
                  <a:gd name="T22" fmla="*/ 235 w 393"/>
                  <a:gd name="T23" fmla="*/ 20 h 420"/>
                  <a:gd name="T24" fmla="*/ 244 w 393"/>
                  <a:gd name="T25" fmla="*/ 27 h 420"/>
                  <a:gd name="T26" fmla="*/ 256 w 393"/>
                  <a:gd name="T27" fmla="*/ 32 h 420"/>
                  <a:gd name="T28" fmla="*/ 265 w 393"/>
                  <a:gd name="T29" fmla="*/ 38 h 420"/>
                  <a:gd name="T30" fmla="*/ 277 w 393"/>
                  <a:gd name="T31" fmla="*/ 43 h 420"/>
                  <a:gd name="T32" fmla="*/ 285 w 393"/>
                  <a:gd name="T33" fmla="*/ 49 h 420"/>
                  <a:gd name="T34" fmla="*/ 297 w 393"/>
                  <a:gd name="T35" fmla="*/ 54 h 420"/>
                  <a:gd name="T36" fmla="*/ 306 w 393"/>
                  <a:gd name="T37" fmla="*/ 60 h 420"/>
                  <a:gd name="T38" fmla="*/ 318 w 393"/>
                  <a:gd name="T39" fmla="*/ 65 h 420"/>
                  <a:gd name="T40" fmla="*/ 326 w 393"/>
                  <a:gd name="T41" fmla="*/ 71 h 420"/>
                  <a:gd name="T42" fmla="*/ 336 w 393"/>
                  <a:gd name="T43" fmla="*/ 74 h 420"/>
                  <a:gd name="T44" fmla="*/ 345 w 393"/>
                  <a:gd name="T45" fmla="*/ 80 h 420"/>
                  <a:gd name="T46" fmla="*/ 357 w 393"/>
                  <a:gd name="T47" fmla="*/ 85 h 420"/>
                  <a:gd name="T48" fmla="*/ 365 w 393"/>
                  <a:gd name="T49" fmla="*/ 91 h 420"/>
                  <a:gd name="T50" fmla="*/ 377 w 393"/>
                  <a:gd name="T51" fmla="*/ 96 h 420"/>
                  <a:gd name="T52" fmla="*/ 386 w 393"/>
                  <a:gd name="T53" fmla="*/ 103 h 420"/>
                  <a:gd name="T54" fmla="*/ 382 w 393"/>
                  <a:gd name="T55" fmla="*/ 320 h 420"/>
                  <a:gd name="T56" fmla="*/ 372 w 393"/>
                  <a:gd name="T57" fmla="*/ 326 h 420"/>
                  <a:gd name="T58" fmla="*/ 338 w 393"/>
                  <a:gd name="T59" fmla="*/ 344 h 420"/>
                  <a:gd name="T60" fmla="*/ 328 w 393"/>
                  <a:gd name="T61" fmla="*/ 350 h 420"/>
                  <a:gd name="T62" fmla="*/ 294 w 393"/>
                  <a:gd name="T63" fmla="*/ 368 h 420"/>
                  <a:gd name="T64" fmla="*/ 283 w 393"/>
                  <a:gd name="T65" fmla="*/ 374 h 420"/>
                  <a:gd name="T66" fmla="*/ 263 w 393"/>
                  <a:gd name="T67" fmla="*/ 383 h 420"/>
                  <a:gd name="T68" fmla="*/ 242 w 393"/>
                  <a:gd name="T69" fmla="*/ 396 h 420"/>
                  <a:gd name="T70" fmla="*/ 222 w 393"/>
                  <a:gd name="T71" fmla="*/ 405 h 420"/>
                  <a:gd name="T72" fmla="*/ 205 w 393"/>
                  <a:gd name="T73" fmla="*/ 416 h 420"/>
                  <a:gd name="T74" fmla="*/ 189 w 393"/>
                  <a:gd name="T75" fmla="*/ 418 h 420"/>
                  <a:gd name="T76" fmla="*/ 181 w 393"/>
                  <a:gd name="T77" fmla="*/ 412 h 420"/>
                  <a:gd name="T78" fmla="*/ 169 w 393"/>
                  <a:gd name="T79" fmla="*/ 407 h 420"/>
                  <a:gd name="T80" fmla="*/ 160 w 393"/>
                  <a:gd name="T81" fmla="*/ 401 h 420"/>
                  <a:gd name="T82" fmla="*/ 148 w 393"/>
                  <a:gd name="T83" fmla="*/ 396 h 420"/>
                  <a:gd name="T84" fmla="*/ 140 w 393"/>
                  <a:gd name="T85" fmla="*/ 390 h 420"/>
                  <a:gd name="T86" fmla="*/ 128 w 393"/>
                  <a:gd name="T87" fmla="*/ 385 h 420"/>
                  <a:gd name="T88" fmla="*/ 119 w 393"/>
                  <a:gd name="T89" fmla="*/ 379 h 420"/>
                  <a:gd name="T90" fmla="*/ 107 w 393"/>
                  <a:gd name="T91" fmla="*/ 374 h 420"/>
                  <a:gd name="T92" fmla="*/ 99 w 393"/>
                  <a:gd name="T93" fmla="*/ 368 h 420"/>
                  <a:gd name="T94" fmla="*/ 87 w 393"/>
                  <a:gd name="T95" fmla="*/ 363 h 420"/>
                  <a:gd name="T96" fmla="*/ 78 w 393"/>
                  <a:gd name="T97" fmla="*/ 356 h 420"/>
                  <a:gd name="T98" fmla="*/ 66 w 393"/>
                  <a:gd name="T99" fmla="*/ 352 h 420"/>
                  <a:gd name="T100" fmla="*/ 58 w 393"/>
                  <a:gd name="T101" fmla="*/ 345 h 420"/>
                  <a:gd name="T102" fmla="*/ 46 w 393"/>
                  <a:gd name="T103" fmla="*/ 341 h 420"/>
                  <a:gd name="T104" fmla="*/ 37 w 393"/>
                  <a:gd name="T105" fmla="*/ 334 h 420"/>
                  <a:gd name="T106" fmla="*/ 25 w 393"/>
                  <a:gd name="T107" fmla="*/ 330 h 420"/>
                  <a:gd name="T108" fmla="*/ 17 w 393"/>
                  <a:gd name="T109" fmla="*/ 323 h 420"/>
                  <a:gd name="T110" fmla="*/ 5 w 393"/>
                  <a:gd name="T111" fmla="*/ 319 h 420"/>
                  <a:gd name="T112" fmla="*/ 0 w 393"/>
                  <a:gd name="T113" fmla="*/ 104 h 420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w 393"/>
                  <a:gd name="T172" fmla="*/ 0 h 420"/>
                  <a:gd name="T173" fmla="*/ 393 w 393"/>
                  <a:gd name="T174" fmla="*/ 420 h 420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T171" t="T172" r="T173" b="T174"/>
                <a:pathLst>
                  <a:path w="393" h="420">
                    <a:moveTo>
                      <a:pt x="0" y="104"/>
                    </a:moveTo>
                    <a:lnTo>
                      <a:pt x="7" y="103"/>
                    </a:lnTo>
                    <a:lnTo>
                      <a:pt x="7" y="101"/>
                    </a:lnTo>
                    <a:lnTo>
                      <a:pt x="10" y="101"/>
                    </a:lnTo>
                    <a:lnTo>
                      <a:pt x="10" y="99"/>
                    </a:lnTo>
                    <a:lnTo>
                      <a:pt x="24" y="93"/>
                    </a:lnTo>
                    <a:lnTo>
                      <a:pt x="24" y="91"/>
                    </a:lnTo>
                    <a:lnTo>
                      <a:pt x="30" y="90"/>
                    </a:lnTo>
                    <a:lnTo>
                      <a:pt x="30" y="88"/>
                    </a:lnTo>
                    <a:lnTo>
                      <a:pt x="44" y="82"/>
                    </a:lnTo>
                    <a:lnTo>
                      <a:pt x="44" y="80"/>
                    </a:lnTo>
                    <a:lnTo>
                      <a:pt x="51" y="79"/>
                    </a:lnTo>
                    <a:lnTo>
                      <a:pt x="51" y="77"/>
                    </a:lnTo>
                    <a:lnTo>
                      <a:pt x="65" y="71"/>
                    </a:lnTo>
                    <a:lnTo>
                      <a:pt x="65" y="69"/>
                    </a:lnTo>
                    <a:lnTo>
                      <a:pt x="71" y="68"/>
                    </a:lnTo>
                    <a:lnTo>
                      <a:pt x="71" y="66"/>
                    </a:lnTo>
                    <a:lnTo>
                      <a:pt x="85" y="60"/>
                    </a:lnTo>
                    <a:lnTo>
                      <a:pt x="85" y="58"/>
                    </a:lnTo>
                    <a:lnTo>
                      <a:pt x="92" y="57"/>
                    </a:lnTo>
                    <a:lnTo>
                      <a:pt x="92" y="55"/>
                    </a:lnTo>
                    <a:lnTo>
                      <a:pt x="106" y="49"/>
                    </a:lnTo>
                    <a:lnTo>
                      <a:pt x="106" y="47"/>
                    </a:lnTo>
                    <a:lnTo>
                      <a:pt x="112" y="46"/>
                    </a:lnTo>
                    <a:lnTo>
                      <a:pt x="112" y="44"/>
                    </a:lnTo>
                    <a:lnTo>
                      <a:pt x="126" y="38"/>
                    </a:lnTo>
                    <a:lnTo>
                      <a:pt x="126" y="36"/>
                    </a:lnTo>
                    <a:lnTo>
                      <a:pt x="133" y="35"/>
                    </a:lnTo>
                    <a:lnTo>
                      <a:pt x="133" y="33"/>
                    </a:lnTo>
                    <a:lnTo>
                      <a:pt x="147" y="27"/>
                    </a:lnTo>
                    <a:lnTo>
                      <a:pt x="147" y="25"/>
                    </a:lnTo>
                    <a:lnTo>
                      <a:pt x="153" y="24"/>
                    </a:lnTo>
                    <a:lnTo>
                      <a:pt x="153" y="22"/>
                    </a:lnTo>
                    <a:lnTo>
                      <a:pt x="167" y="16"/>
                    </a:lnTo>
                    <a:lnTo>
                      <a:pt x="167" y="14"/>
                    </a:lnTo>
                    <a:lnTo>
                      <a:pt x="174" y="13"/>
                    </a:lnTo>
                    <a:lnTo>
                      <a:pt x="174" y="11"/>
                    </a:lnTo>
                    <a:lnTo>
                      <a:pt x="188" y="5"/>
                    </a:lnTo>
                    <a:lnTo>
                      <a:pt x="188" y="3"/>
                    </a:lnTo>
                    <a:lnTo>
                      <a:pt x="194" y="2"/>
                    </a:lnTo>
                    <a:lnTo>
                      <a:pt x="194" y="0"/>
                    </a:lnTo>
                    <a:lnTo>
                      <a:pt x="200" y="2"/>
                    </a:lnTo>
                    <a:lnTo>
                      <a:pt x="200" y="3"/>
                    </a:lnTo>
                    <a:lnTo>
                      <a:pt x="203" y="3"/>
                    </a:lnTo>
                    <a:lnTo>
                      <a:pt x="205" y="6"/>
                    </a:lnTo>
                    <a:lnTo>
                      <a:pt x="208" y="6"/>
                    </a:lnTo>
                    <a:lnTo>
                      <a:pt x="208" y="8"/>
                    </a:lnTo>
                    <a:lnTo>
                      <a:pt x="212" y="8"/>
                    </a:lnTo>
                    <a:lnTo>
                      <a:pt x="212" y="9"/>
                    </a:lnTo>
                    <a:lnTo>
                      <a:pt x="215" y="9"/>
                    </a:lnTo>
                    <a:lnTo>
                      <a:pt x="217" y="13"/>
                    </a:lnTo>
                    <a:lnTo>
                      <a:pt x="220" y="13"/>
                    </a:lnTo>
                    <a:lnTo>
                      <a:pt x="220" y="14"/>
                    </a:lnTo>
                    <a:lnTo>
                      <a:pt x="224" y="14"/>
                    </a:lnTo>
                    <a:lnTo>
                      <a:pt x="224" y="16"/>
                    </a:lnTo>
                    <a:lnTo>
                      <a:pt x="227" y="16"/>
                    </a:lnTo>
                    <a:lnTo>
                      <a:pt x="229" y="19"/>
                    </a:lnTo>
                    <a:lnTo>
                      <a:pt x="232" y="19"/>
                    </a:lnTo>
                    <a:lnTo>
                      <a:pt x="232" y="20"/>
                    </a:lnTo>
                    <a:lnTo>
                      <a:pt x="235" y="20"/>
                    </a:lnTo>
                    <a:lnTo>
                      <a:pt x="237" y="24"/>
                    </a:lnTo>
                    <a:lnTo>
                      <a:pt x="241" y="24"/>
                    </a:lnTo>
                    <a:lnTo>
                      <a:pt x="241" y="25"/>
                    </a:lnTo>
                    <a:lnTo>
                      <a:pt x="244" y="25"/>
                    </a:lnTo>
                    <a:lnTo>
                      <a:pt x="244" y="27"/>
                    </a:lnTo>
                    <a:lnTo>
                      <a:pt x="247" y="27"/>
                    </a:lnTo>
                    <a:lnTo>
                      <a:pt x="249" y="30"/>
                    </a:lnTo>
                    <a:lnTo>
                      <a:pt x="253" y="30"/>
                    </a:lnTo>
                    <a:lnTo>
                      <a:pt x="253" y="32"/>
                    </a:lnTo>
                    <a:lnTo>
                      <a:pt x="256" y="32"/>
                    </a:lnTo>
                    <a:lnTo>
                      <a:pt x="256" y="33"/>
                    </a:lnTo>
                    <a:lnTo>
                      <a:pt x="259" y="33"/>
                    </a:lnTo>
                    <a:lnTo>
                      <a:pt x="261" y="36"/>
                    </a:lnTo>
                    <a:lnTo>
                      <a:pt x="265" y="36"/>
                    </a:lnTo>
                    <a:lnTo>
                      <a:pt x="265" y="38"/>
                    </a:lnTo>
                    <a:lnTo>
                      <a:pt x="268" y="38"/>
                    </a:lnTo>
                    <a:lnTo>
                      <a:pt x="268" y="39"/>
                    </a:lnTo>
                    <a:lnTo>
                      <a:pt x="271" y="39"/>
                    </a:lnTo>
                    <a:lnTo>
                      <a:pt x="273" y="43"/>
                    </a:lnTo>
                    <a:lnTo>
                      <a:pt x="277" y="43"/>
                    </a:lnTo>
                    <a:lnTo>
                      <a:pt x="277" y="44"/>
                    </a:lnTo>
                    <a:lnTo>
                      <a:pt x="280" y="44"/>
                    </a:lnTo>
                    <a:lnTo>
                      <a:pt x="282" y="47"/>
                    </a:lnTo>
                    <a:lnTo>
                      <a:pt x="285" y="47"/>
                    </a:lnTo>
                    <a:lnTo>
                      <a:pt x="285" y="49"/>
                    </a:lnTo>
                    <a:lnTo>
                      <a:pt x="288" y="49"/>
                    </a:lnTo>
                    <a:lnTo>
                      <a:pt x="288" y="50"/>
                    </a:lnTo>
                    <a:lnTo>
                      <a:pt x="292" y="50"/>
                    </a:lnTo>
                    <a:lnTo>
                      <a:pt x="294" y="54"/>
                    </a:lnTo>
                    <a:lnTo>
                      <a:pt x="297" y="54"/>
                    </a:lnTo>
                    <a:lnTo>
                      <a:pt x="297" y="55"/>
                    </a:lnTo>
                    <a:lnTo>
                      <a:pt x="300" y="55"/>
                    </a:lnTo>
                    <a:lnTo>
                      <a:pt x="300" y="57"/>
                    </a:lnTo>
                    <a:lnTo>
                      <a:pt x="304" y="57"/>
                    </a:lnTo>
                    <a:lnTo>
                      <a:pt x="306" y="60"/>
                    </a:lnTo>
                    <a:lnTo>
                      <a:pt x="309" y="60"/>
                    </a:lnTo>
                    <a:lnTo>
                      <a:pt x="309" y="61"/>
                    </a:lnTo>
                    <a:lnTo>
                      <a:pt x="312" y="61"/>
                    </a:lnTo>
                    <a:lnTo>
                      <a:pt x="314" y="65"/>
                    </a:lnTo>
                    <a:lnTo>
                      <a:pt x="318" y="65"/>
                    </a:lnTo>
                    <a:lnTo>
                      <a:pt x="318" y="66"/>
                    </a:lnTo>
                    <a:lnTo>
                      <a:pt x="321" y="66"/>
                    </a:lnTo>
                    <a:lnTo>
                      <a:pt x="321" y="68"/>
                    </a:lnTo>
                    <a:lnTo>
                      <a:pt x="324" y="68"/>
                    </a:lnTo>
                    <a:lnTo>
                      <a:pt x="326" y="71"/>
                    </a:lnTo>
                    <a:lnTo>
                      <a:pt x="329" y="71"/>
                    </a:lnTo>
                    <a:lnTo>
                      <a:pt x="329" y="73"/>
                    </a:lnTo>
                    <a:lnTo>
                      <a:pt x="333" y="73"/>
                    </a:lnTo>
                    <a:lnTo>
                      <a:pt x="333" y="74"/>
                    </a:lnTo>
                    <a:lnTo>
                      <a:pt x="336" y="74"/>
                    </a:lnTo>
                    <a:lnTo>
                      <a:pt x="338" y="77"/>
                    </a:lnTo>
                    <a:lnTo>
                      <a:pt x="341" y="77"/>
                    </a:lnTo>
                    <a:lnTo>
                      <a:pt x="341" y="79"/>
                    </a:lnTo>
                    <a:lnTo>
                      <a:pt x="345" y="79"/>
                    </a:lnTo>
                    <a:lnTo>
                      <a:pt x="345" y="80"/>
                    </a:lnTo>
                    <a:lnTo>
                      <a:pt x="348" y="80"/>
                    </a:lnTo>
                    <a:lnTo>
                      <a:pt x="350" y="84"/>
                    </a:lnTo>
                    <a:lnTo>
                      <a:pt x="353" y="84"/>
                    </a:lnTo>
                    <a:lnTo>
                      <a:pt x="353" y="85"/>
                    </a:lnTo>
                    <a:lnTo>
                      <a:pt x="357" y="85"/>
                    </a:lnTo>
                    <a:lnTo>
                      <a:pt x="359" y="88"/>
                    </a:lnTo>
                    <a:lnTo>
                      <a:pt x="362" y="88"/>
                    </a:lnTo>
                    <a:lnTo>
                      <a:pt x="362" y="90"/>
                    </a:lnTo>
                    <a:lnTo>
                      <a:pt x="365" y="90"/>
                    </a:lnTo>
                    <a:lnTo>
                      <a:pt x="365" y="91"/>
                    </a:lnTo>
                    <a:lnTo>
                      <a:pt x="369" y="91"/>
                    </a:lnTo>
                    <a:lnTo>
                      <a:pt x="370" y="95"/>
                    </a:lnTo>
                    <a:lnTo>
                      <a:pt x="374" y="95"/>
                    </a:lnTo>
                    <a:lnTo>
                      <a:pt x="374" y="96"/>
                    </a:lnTo>
                    <a:lnTo>
                      <a:pt x="377" y="96"/>
                    </a:lnTo>
                    <a:lnTo>
                      <a:pt x="377" y="98"/>
                    </a:lnTo>
                    <a:lnTo>
                      <a:pt x="381" y="98"/>
                    </a:lnTo>
                    <a:lnTo>
                      <a:pt x="382" y="101"/>
                    </a:lnTo>
                    <a:lnTo>
                      <a:pt x="386" y="101"/>
                    </a:lnTo>
                    <a:lnTo>
                      <a:pt x="386" y="103"/>
                    </a:lnTo>
                    <a:lnTo>
                      <a:pt x="389" y="103"/>
                    </a:lnTo>
                    <a:lnTo>
                      <a:pt x="389" y="104"/>
                    </a:lnTo>
                    <a:lnTo>
                      <a:pt x="393" y="104"/>
                    </a:lnTo>
                    <a:lnTo>
                      <a:pt x="393" y="315"/>
                    </a:lnTo>
                    <a:lnTo>
                      <a:pt x="382" y="320"/>
                    </a:lnTo>
                    <a:lnTo>
                      <a:pt x="382" y="322"/>
                    </a:lnTo>
                    <a:lnTo>
                      <a:pt x="376" y="323"/>
                    </a:lnTo>
                    <a:lnTo>
                      <a:pt x="376" y="325"/>
                    </a:lnTo>
                    <a:lnTo>
                      <a:pt x="372" y="325"/>
                    </a:lnTo>
                    <a:lnTo>
                      <a:pt x="372" y="326"/>
                    </a:lnTo>
                    <a:lnTo>
                      <a:pt x="359" y="333"/>
                    </a:lnTo>
                    <a:lnTo>
                      <a:pt x="359" y="334"/>
                    </a:lnTo>
                    <a:lnTo>
                      <a:pt x="352" y="336"/>
                    </a:lnTo>
                    <a:lnTo>
                      <a:pt x="352" y="338"/>
                    </a:lnTo>
                    <a:lnTo>
                      <a:pt x="338" y="344"/>
                    </a:lnTo>
                    <a:lnTo>
                      <a:pt x="338" y="345"/>
                    </a:lnTo>
                    <a:lnTo>
                      <a:pt x="331" y="347"/>
                    </a:lnTo>
                    <a:lnTo>
                      <a:pt x="331" y="349"/>
                    </a:lnTo>
                    <a:lnTo>
                      <a:pt x="328" y="349"/>
                    </a:lnTo>
                    <a:lnTo>
                      <a:pt x="328" y="350"/>
                    </a:lnTo>
                    <a:lnTo>
                      <a:pt x="314" y="356"/>
                    </a:lnTo>
                    <a:lnTo>
                      <a:pt x="314" y="358"/>
                    </a:lnTo>
                    <a:lnTo>
                      <a:pt x="307" y="360"/>
                    </a:lnTo>
                    <a:lnTo>
                      <a:pt x="307" y="361"/>
                    </a:lnTo>
                    <a:lnTo>
                      <a:pt x="294" y="368"/>
                    </a:lnTo>
                    <a:lnTo>
                      <a:pt x="294" y="369"/>
                    </a:lnTo>
                    <a:lnTo>
                      <a:pt x="287" y="371"/>
                    </a:lnTo>
                    <a:lnTo>
                      <a:pt x="287" y="372"/>
                    </a:lnTo>
                    <a:lnTo>
                      <a:pt x="283" y="372"/>
                    </a:lnTo>
                    <a:lnTo>
                      <a:pt x="283" y="374"/>
                    </a:lnTo>
                    <a:lnTo>
                      <a:pt x="273" y="379"/>
                    </a:lnTo>
                    <a:lnTo>
                      <a:pt x="273" y="380"/>
                    </a:lnTo>
                    <a:lnTo>
                      <a:pt x="266" y="382"/>
                    </a:lnTo>
                    <a:lnTo>
                      <a:pt x="266" y="383"/>
                    </a:lnTo>
                    <a:lnTo>
                      <a:pt x="263" y="383"/>
                    </a:lnTo>
                    <a:lnTo>
                      <a:pt x="263" y="385"/>
                    </a:lnTo>
                    <a:lnTo>
                      <a:pt x="249" y="391"/>
                    </a:lnTo>
                    <a:lnTo>
                      <a:pt x="249" y="393"/>
                    </a:lnTo>
                    <a:lnTo>
                      <a:pt x="242" y="394"/>
                    </a:lnTo>
                    <a:lnTo>
                      <a:pt x="242" y="396"/>
                    </a:lnTo>
                    <a:lnTo>
                      <a:pt x="239" y="396"/>
                    </a:lnTo>
                    <a:lnTo>
                      <a:pt x="239" y="397"/>
                    </a:lnTo>
                    <a:lnTo>
                      <a:pt x="229" y="402"/>
                    </a:lnTo>
                    <a:lnTo>
                      <a:pt x="229" y="404"/>
                    </a:lnTo>
                    <a:lnTo>
                      <a:pt x="222" y="405"/>
                    </a:lnTo>
                    <a:lnTo>
                      <a:pt x="222" y="407"/>
                    </a:lnTo>
                    <a:lnTo>
                      <a:pt x="218" y="407"/>
                    </a:lnTo>
                    <a:lnTo>
                      <a:pt x="218" y="409"/>
                    </a:lnTo>
                    <a:lnTo>
                      <a:pt x="205" y="415"/>
                    </a:lnTo>
                    <a:lnTo>
                      <a:pt x="205" y="416"/>
                    </a:lnTo>
                    <a:lnTo>
                      <a:pt x="198" y="418"/>
                    </a:lnTo>
                    <a:lnTo>
                      <a:pt x="198" y="420"/>
                    </a:lnTo>
                    <a:lnTo>
                      <a:pt x="193" y="420"/>
                    </a:lnTo>
                    <a:lnTo>
                      <a:pt x="193" y="418"/>
                    </a:lnTo>
                    <a:lnTo>
                      <a:pt x="189" y="418"/>
                    </a:lnTo>
                    <a:lnTo>
                      <a:pt x="189" y="416"/>
                    </a:lnTo>
                    <a:lnTo>
                      <a:pt x="186" y="416"/>
                    </a:lnTo>
                    <a:lnTo>
                      <a:pt x="184" y="413"/>
                    </a:lnTo>
                    <a:lnTo>
                      <a:pt x="181" y="413"/>
                    </a:lnTo>
                    <a:lnTo>
                      <a:pt x="181" y="412"/>
                    </a:lnTo>
                    <a:lnTo>
                      <a:pt x="177" y="412"/>
                    </a:lnTo>
                    <a:lnTo>
                      <a:pt x="177" y="410"/>
                    </a:lnTo>
                    <a:lnTo>
                      <a:pt x="174" y="410"/>
                    </a:lnTo>
                    <a:lnTo>
                      <a:pt x="172" y="407"/>
                    </a:lnTo>
                    <a:lnTo>
                      <a:pt x="169" y="407"/>
                    </a:lnTo>
                    <a:lnTo>
                      <a:pt x="169" y="405"/>
                    </a:lnTo>
                    <a:lnTo>
                      <a:pt x="165" y="405"/>
                    </a:lnTo>
                    <a:lnTo>
                      <a:pt x="164" y="402"/>
                    </a:lnTo>
                    <a:lnTo>
                      <a:pt x="160" y="402"/>
                    </a:lnTo>
                    <a:lnTo>
                      <a:pt x="160" y="401"/>
                    </a:lnTo>
                    <a:lnTo>
                      <a:pt x="157" y="401"/>
                    </a:lnTo>
                    <a:lnTo>
                      <a:pt x="157" y="399"/>
                    </a:lnTo>
                    <a:lnTo>
                      <a:pt x="153" y="399"/>
                    </a:lnTo>
                    <a:lnTo>
                      <a:pt x="152" y="396"/>
                    </a:lnTo>
                    <a:lnTo>
                      <a:pt x="148" y="396"/>
                    </a:lnTo>
                    <a:lnTo>
                      <a:pt x="148" y="394"/>
                    </a:lnTo>
                    <a:lnTo>
                      <a:pt x="145" y="394"/>
                    </a:lnTo>
                    <a:lnTo>
                      <a:pt x="143" y="391"/>
                    </a:lnTo>
                    <a:lnTo>
                      <a:pt x="140" y="391"/>
                    </a:lnTo>
                    <a:lnTo>
                      <a:pt x="140" y="390"/>
                    </a:lnTo>
                    <a:lnTo>
                      <a:pt x="136" y="390"/>
                    </a:lnTo>
                    <a:lnTo>
                      <a:pt x="136" y="388"/>
                    </a:lnTo>
                    <a:lnTo>
                      <a:pt x="133" y="388"/>
                    </a:lnTo>
                    <a:lnTo>
                      <a:pt x="131" y="385"/>
                    </a:lnTo>
                    <a:lnTo>
                      <a:pt x="128" y="385"/>
                    </a:lnTo>
                    <a:lnTo>
                      <a:pt x="128" y="383"/>
                    </a:lnTo>
                    <a:lnTo>
                      <a:pt x="124" y="383"/>
                    </a:lnTo>
                    <a:lnTo>
                      <a:pt x="123" y="380"/>
                    </a:lnTo>
                    <a:lnTo>
                      <a:pt x="119" y="380"/>
                    </a:lnTo>
                    <a:lnTo>
                      <a:pt x="119" y="379"/>
                    </a:lnTo>
                    <a:lnTo>
                      <a:pt x="116" y="379"/>
                    </a:lnTo>
                    <a:lnTo>
                      <a:pt x="116" y="377"/>
                    </a:lnTo>
                    <a:lnTo>
                      <a:pt x="112" y="377"/>
                    </a:lnTo>
                    <a:lnTo>
                      <a:pt x="111" y="374"/>
                    </a:lnTo>
                    <a:lnTo>
                      <a:pt x="107" y="374"/>
                    </a:lnTo>
                    <a:lnTo>
                      <a:pt x="107" y="372"/>
                    </a:lnTo>
                    <a:lnTo>
                      <a:pt x="104" y="372"/>
                    </a:lnTo>
                    <a:lnTo>
                      <a:pt x="102" y="369"/>
                    </a:lnTo>
                    <a:lnTo>
                      <a:pt x="99" y="369"/>
                    </a:lnTo>
                    <a:lnTo>
                      <a:pt x="99" y="368"/>
                    </a:lnTo>
                    <a:lnTo>
                      <a:pt x="95" y="368"/>
                    </a:lnTo>
                    <a:lnTo>
                      <a:pt x="95" y="366"/>
                    </a:lnTo>
                    <a:lnTo>
                      <a:pt x="92" y="366"/>
                    </a:lnTo>
                    <a:lnTo>
                      <a:pt x="90" y="363"/>
                    </a:lnTo>
                    <a:lnTo>
                      <a:pt x="87" y="363"/>
                    </a:lnTo>
                    <a:lnTo>
                      <a:pt x="87" y="361"/>
                    </a:lnTo>
                    <a:lnTo>
                      <a:pt x="83" y="361"/>
                    </a:lnTo>
                    <a:lnTo>
                      <a:pt x="82" y="358"/>
                    </a:lnTo>
                    <a:lnTo>
                      <a:pt x="78" y="358"/>
                    </a:lnTo>
                    <a:lnTo>
                      <a:pt x="78" y="356"/>
                    </a:lnTo>
                    <a:lnTo>
                      <a:pt x="75" y="356"/>
                    </a:lnTo>
                    <a:lnTo>
                      <a:pt x="75" y="355"/>
                    </a:lnTo>
                    <a:lnTo>
                      <a:pt x="71" y="355"/>
                    </a:lnTo>
                    <a:lnTo>
                      <a:pt x="70" y="352"/>
                    </a:lnTo>
                    <a:lnTo>
                      <a:pt x="66" y="352"/>
                    </a:lnTo>
                    <a:lnTo>
                      <a:pt x="66" y="350"/>
                    </a:lnTo>
                    <a:lnTo>
                      <a:pt x="63" y="350"/>
                    </a:lnTo>
                    <a:lnTo>
                      <a:pt x="61" y="347"/>
                    </a:lnTo>
                    <a:lnTo>
                      <a:pt x="58" y="347"/>
                    </a:lnTo>
                    <a:lnTo>
                      <a:pt x="58" y="345"/>
                    </a:lnTo>
                    <a:lnTo>
                      <a:pt x="54" y="345"/>
                    </a:lnTo>
                    <a:lnTo>
                      <a:pt x="54" y="344"/>
                    </a:lnTo>
                    <a:lnTo>
                      <a:pt x="51" y="344"/>
                    </a:lnTo>
                    <a:lnTo>
                      <a:pt x="49" y="341"/>
                    </a:lnTo>
                    <a:lnTo>
                      <a:pt x="46" y="341"/>
                    </a:lnTo>
                    <a:lnTo>
                      <a:pt x="46" y="339"/>
                    </a:lnTo>
                    <a:lnTo>
                      <a:pt x="42" y="339"/>
                    </a:lnTo>
                    <a:lnTo>
                      <a:pt x="41" y="336"/>
                    </a:lnTo>
                    <a:lnTo>
                      <a:pt x="37" y="336"/>
                    </a:lnTo>
                    <a:lnTo>
                      <a:pt x="37" y="334"/>
                    </a:lnTo>
                    <a:lnTo>
                      <a:pt x="34" y="334"/>
                    </a:lnTo>
                    <a:lnTo>
                      <a:pt x="34" y="333"/>
                    </a:lnTo>
                    <a:lnTo>
                      <a:pt x="30" y="333"/>
                    </a:lnTo>
                    <a:lnTo>
                      <a:pt x="29" y="330"/>
                    </a:lnTo>
                    <a:lnTo>
                      <a:pt x="25" y="330"/>
                    </a:lnTo>
                    <a:lnTo>
                      <a:pt x="25" y="328"/>
                    </a:lnTo>
                    <a:lnTo>
                      <a:pt x="22" y="328"/>
                    </a:lnTo>
                    <a:lnTo>
                      <a:pt x="20" y="325"/>
                    </a:lnTo>
                    <a:lnTo>
                      <a:pt x="17" y="325"/>
                    </a:lnTo>
                    <a:lnTo>
                      <a:pt x="17" y="323"/>
                    </a:lnTo>
                    <a:lnTo>
                      <a:pt x="13" y="323"/>
                    </a:lnTo>
                    <a:lnTo>
                      <a:pt x="13" y="322"/>
                    </a:lnTo>
                    <a:lnTo>
                      <a:pt x="10" y="322"/>
                    </a:lnTo>
                    <a:lnTo>
                      <a:pt x="8" y="319"/>
                    </a:lnTo>
                    <a:lnTo>
                      <a:pt x="5" y="319"/>
                    </a:lnTo>
                    <a:lnTo>
                      <a:pt x="5" y="317"/>
                    </a:lnTo>
                    <a:lnTo>
                      <a:pt x="1" y="317"/>
                    </a:lnTo>
                    <a:lnTo>
                      <a:pt x="1" y="315"/>
                    </a:lnTo>
                    <a:lnTo>
                      <a:pt x="0" y="315"/>
                    </a:lnTo>
                    <a:lnTo>
                      <a:pt x="0" y="104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790" name="Freeform 1790"/>
              <p:cNvSpPr>
                <a:spLocks/>
              </p:cNvSpPr>
              <p:nvPr/>
            </p:nvSpPr>
            <p:spPr bwMode="auto">
              <a:xfrm>
                <a:off x="2242" y="1662"/>
                <a:ext cx="102" cy="95"/>
              </a:xfrm>
              <a:custGeom>
                <a:avLst/>
                <a:gdLst>
                  <a:gd name="T0" fmla="*/ 100 w 102"/>
                  <a:gd name="T1" fmla="*/ 0 h 95"/>
                  <a:gd name="T2" fmla="*/ 100 w 102"/>
                  <a:gd name="T3" fmla="*/ 2 h 95"/>
                  <a:gd name="T4" fmla="*/ 94 w 102"/>
                  <a:gd name="T5" fmla="*/ 4 h 95"/>
                  <a:gd name="T6" fmla="*/ 94 w 102"/>
                  <a:gd name="T7" fmla="*/ 5 h 95"/>
                  <a:gd name="T8" fmla="*/ 80 w 102"/>
                  <a:gd name="T9" fmla="*/ 13 h 95"/>
                  <a:gd name="T10" fmla="*/ 80 w 102"/>
                  <a:gd name="T11" fmla="*/ 15 h 95"/>
                  <a:gd name="T12" fmla="*/ 0 w 102"/>
                  <a:gd name="T13" fmla="*/ 87 h 95"/>
                  <a:gd name="T14" fmla="*/ 0 w 102"/>
                  <a:gd name="T15" fmla="*/ 95 h 95"/>
                  <a:gd name="T16" fmla="*/ 102 w 102"/>
                  <a:gd name="T17" fmla="*/ 0 h 95"/>
                  <a:gd name="T18" fmla="*/ 100 w 102"/>
                  <a:gd name="T19" fmla="*/ 0 h 95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02"/>
                  <a:gd name="T31" fmla="*/ 0 h 95"/>
                  <a:gd name="T32" fmla="*/ 102 w 102"/>
                  <a:gd name="T33" fmla="*/ 95 h 95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02" h="95">
                    <a:moveTo>
                      <a:pt x="100" y="0"/>
                    </a:moveTo>
                    <a:lnTo>
                      <a:pt x="100" y="2"/>
                    </a:lnTo>
                    <a:lnTo>
                      <a:pt x="94" y="4"/>
                    </a:lnTo>
                    <a:lnTo>
                      <a:pt x="94" y="5"/>
                    </a:lnTo>
                    <a:lnTo>
                      <a:pt x="80" y="13"/>
                    </a:lnTo>
                    <a:lnTo>
                      <a:pt x="80" y="15"/>
                    </a:lnTo>
                    <a:lnTo>
                      <a:pt x="0" y="87"/>
                    </a:lnTo>
                    <a:lnTo>
                      <a:pt x="0" y="95"/>
                    </a:lnTo>
                    <a:lnTo>
                      <a:pt x="102" y="0"/>
                    </a:lnTo>
                    <a:lnTo>
                      <a:pt x="10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791" name="Freeform 1791"/>
              <p:cNvSpPr>
                <a:spLocks/>
              </p:cNvSpPr>
              <p:nvPr/>
            </p:nvSpPr>
            <p:spPr bwMode="auto">
              <a:xfrm>
                <a:off x="2242" y="1614"/>
                <a:ext cx="203" cy="190"/>
              </a:xfrm>
              <a:custGeom>
                <a:avLst/>
                <a:gdLst>
                  <a:gd name="T0" fmla="*/ 198 w 203"/>
                  <a:gd name="T1" fmla="*/ 0 h 190"/>
                  <a:gd name="T2" fmla="*/ 198 w 203"/>
                  <a:gd name="T3" fmla="*/ 1 h 190"/>
                  <a:gd name="T4" fmla="*/ 0 w 203"/>
                  <a:gd name="T5" fmla="*/ 183 h 190"/>
                  <a:gd name="T6" fmla="*/ 0 w 203"/>
                  <a:gd name="T7" fmla="*/ 190 h 190"/>
                  <a:gd name="T8" fmla="*/ 203 w 203"/>
                  <a:gd name="T9" fmla="*/ 4 h 190"/>
                  <a:gd name="T10" fmla="*/ 203 w 203"/>
                  <a:gd name="T11" fmla="*/ 1 h 190"/>
                  <a:gd name="T12" fmla="*/ 200 w 203"/>
                  <a:gd name="T13" fmla="*/ 1 h 190"/>
                  <a:gd name="T14" fmla="*/ 200 w 203"/>
                  <a:gd name="T15" fmla="*/ 0 h 190"/>
                  <a:gd name="T16" fmla="*/ 198 w 203"/>
                  <a:gd name="T17" fmla="*/ 0 h 19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03"/>
                  <a:gd name="T28" fmla="*/ 0 h 190"/>
                  <a:gd name="T29" fmla="*/ 203 w 203"/>
                  <a:gd name="T30" fmla="*/ 190 h 19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03" h="190">
                    <a:moveTo>
                      <a:pt x="198" y="0"/>
                    </a:moveTo>
                    <a:lnTo>
                      <a:pt x="198" y="1"/>
                    </a:lnTo>
                    <a:lnTo>
                      <a:pt x="0" y="183"/>
                    </a:lnTo>
                    <a:lnTo>
                      <a:pt x="0" y="190"/>
                    </a:lnTo>
                    <a:lnTo>
                      <a:pt x="203" y="4"/>
                    </a:lnTo>
                    <a:lnTo>
                      <a:pt x="203" y="1"/>
                    </a:lnTo>
                    <a:lnTo>
                      <a:pt x="200" y="1"/>
                    </a:lnTo>
                    <a:lnTo>
                      <a:pt x="200" y="0"/>
                    </a:lnTo>
                    <a:lnTo>
                      <a:pt x="198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792" name="Freeform 1792"/>
              <p:cNvSpPr>
                <a:spLocks/>
              </p:cNvSpPr>
              <p:nvPr/>
            </p:nvSpPr>
            <p:spPr bwMode="auto">
              <a:xfrm>
                <a:off x="2242" y="1631"/>
                <a:ext cx="235" cy="221"/>
              </a:xfrm>
              <a:custGeom>
                <a:avLst/>
                <a:gdLst>
                  <a:gd name="T0" fmla="*/ 230 w 235"/>
                  <a:gd name="T1" fmla="*/ 0 h 221"/>
                  <a:gd name="T2" fmla="*/ 230 w 235"/>
                  <a:gd name="T3" fmla="*/ 1 h 221"/>
                  <a:gd name="T4" fmla="*/ 0 w 235"/>
                  <a:gd name="T5" fmla="*/ 213 h 221"/>
                  <a:gd name="T6" fmla="*/ 0 w 235"/>
                  <a:gd name="T7" fmla="*/ 221 h 221"/>
                  <a:gd name="T8" fmla="*/ 235 w 235"/>
                  <a:gd name="T9" fmla="*/ 5 h 221"/>
                  <a:gd name="T10" fmla="*/ 235 w 235"/>
                  <a:gd name="T11" fmla="*/ 1 h 221"/>
                  <a:gd name="T12" fmla="*/ 232 w 235"/>
                  <a:gd name="T13" fmla="*/ 1 h 221"/>
                  <a:gd name="T14" fmla="*/ 232 w 235"/>
                  <a:gd name="T15" fmla="*/ 0 h 221"/>
                  <a:gd name="T16" fmla="*/ 230 w 235"/>
                  <a:gd name="T17" fmla="*/ 0 h 221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35"/>
                  <a:gd name="T28" fmla="*/ 0 h 221"/>
                  <a:gd name="T29" fmla="*/ 235 w 235"/>
                  <a:gd name="T30" fmla="*/ 221 h 221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35" h="221">
                    <a:moveTo>
                      <a:pt x="230" y="0"/>
                    </a:moveTo>
                    <a:lnTo>
                      <a:pt x="230" y="1"/>
                    </a:lnTo>
                    <a:lnTo>
                      <a:pt x="0" y="213"/>
                    </a:lnTo>
                    <a:lnTo>
                      <a:pt x="0" y="221"/>
                    </a:lnTo>
                    <a:lnTo>
                      <a:pt x="235" y="5"/>
                    </a:lnTo>
                    <a:lnTo>
                      <a:pt x="235" y="1"/>
                    </a:lnTo>
                    <a:lnTo>
                      <a:pt x="232" y="1"/>
                    </a:lnTo>
                    <a:lnTo>
                      <a:pt x="232" y="0"/>
                    </a:lnTo>
                    <a:lnTo>
                      <a:pt x="23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793" name="Freeform 1793"/>
              <p:cNvSpPr>
                <a:spLocks/>
              </p:cNvSpPr>
              <p:nvPr/>
            </p:nvSpPr>
            <p:spPr bwMode="auto">
              <a:xfrm>
                <a:off x="2242" y="1648"/>
                <a:ext cx="268" cy="251"/>
              </a:xfrm>
              <a:custGeom>
                <a:avLst/>
                <a:gdLst>
                  <a:gd name="T0" fmla="*/ 0 w 268"/>
                  <a:gd name="T1" fmla="*/ 243 h 251"/>
                  <a:gd name="T2" fmla="*/ 265 w 268"/>
                  <a:gd name="T3" fmla="*/ 0 h 251"/>
                  <a:gd name="T4" fmla="*/ 265 w 268"/>
                  <a:gd name="T5" fmla="*/ 2 h 251"/>
                  <a:gd name="T6" fmla="*/ 268 w 268"/>
                  <a:gd name="T7" fmla="*/ 2 h 251"/>
                  <a:gd name="T8" fmla="*/ 268 w 268"/>
                  <a:gd name="T9" fmla="*/ 5 h 251"/>
                  <a:gd name="T10" fmla="*/ 0 w 268"/>
                  <a:gd name="T11" fmla="*/ 251 h 251"/>
                  <a:gd name="T12" fmla="*/ 0 w 268"/>
                  <a:gd name="T13" fmla="*/ 243 h 25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68"/>
                  <a:gd name="T22" fmla="*/ 0 h 251"/>
                  <a:gd name="T23" fmla="*/ 268 w 268"/>
                  <a:gd name="T24" fmla="*/ 251 h 25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68" h="251">
                    <a:moveTo>
                      <a:pt x="0" y="243"/>
                    </a:moveTo>
                    <a:lnTo>
                      <a:pt x="265" y="0"/>
                    </a:lnTo>
                    <a:lnTo>
                      <a:pt x="265" y="2"/>
                    </a:lnTo>
                    <a:lnTo>
                      <a:pt x="268" y="2"/>
                    </a:lnTo>
                    <a:lnTo>
                      <a:pt x="268" y="5"/>
                    </a:lnTo>
                    <a:lnTo>
                      <a:pt x="0" y="251"/>
                    </a:lnTo>
                    <a:lnTo>
                      <a:pt x="0" y="243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794" name="Freeform 1794"/>
              <p:cNvSpPr>
                <a:spLocks/>
              </p:cNvSpPr>
              <p:nvPr/>
            </p:nvSpPr>
            <p:spPr bwMode="auto">
              <a:xfrm>
                <a:off x="2250" y="1666"/>
                <a:ext cx="292" cy="268"/>
              </a:xfrm>
              <a:custGeom>
                <a:avLst/>
                <a:gdLst>
                  <a:gd name="T0" fmla="*/ 286 w 292"/>
                  <a:gd name="T1" fmla="*/ 0 h 268"/>
                  <a:gd name="T2" fmla="*/ 286 w 292"/>
                  <a:gd name="T3" fmla="*/ 1 h 268"/>
                  <a:gd name="T4" fmla="*/ 0 w 292"/>
                  <a:gd name="T5" fmla="*/ 263 h 268"/>
                  <a:gd name="T6" fmla="*/ 0 w 292"/>
                  <a:gd name="T7" fmla="*/ 266 h 268"/>
                  <a:gd name="T8" fmla="*/ 5 w 292"/>
                  <a:gd name="T9" fmla="*/ 268 h 268"/>
                  <a:gd name="T10" fmla="*/ 5 w 292"/>
                  <a:gd name="T11" fmla="*/ 266 h 268"/>
                  <a:gd name="T12" fmla="*/ 292 w 292"/>
                  <a:gd name="T13" fmla="*/ 1 h 268"/>
                  <a:gd name="T14" fmla="*/ 289 w 292"/>
                  <a:gd name="T15" fmla="*/ 1 h 268"/>
                  <a:gd name="T16" fmla="*/ 289 w 292"/>
                  <a:gd name="T17" fmla="*/ 0 h 268"/>
                  <a:gd name="T18" fmla="*/ 286 w 292"/>
                  <a:gd name="T19" fmla="*/ 0 h 268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92"/>
                  <a:gd name="T31" fmla="*/ 0 h 268"/>
                  <a:gd name="T32" fmla="*/ 292 w 292"/>
                  <a:gd name="T33" fmla="*/ 268 h 268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92" h="268">
                    <a:moveTo>
                      <a:pt x="286" y="0"/>
                    </a:moveTo>
                    <a:lnTo>
                      <a:pt x="286" y="1"/>
                    </a:lnTo>
                    <a:lnTo>
                      <a:pt x="0" y="263"/>
                    </a:lnTo>
                    <a:lnTo>
                      <a:pt x="0" y="266"/>
                    </a:lnTo>
                    <a:lnTo>
                      <a:pt x="5" y="268"/>
                    </a:lnTo>
                    <a:lnTo>
                      <a:pt x="5" y="266"/>
                    </a:lnTo>
                    <a:lnTo>
                      <a:pt x="292" y="1"/>
                    </a:lnTo>
                    <a:lnTo>
                      <a:pt x="289" y="1"/>
                    </a:lnTo>
                    <a:lnTo>
                      <a:pt x="289" y="0"/>
                    </a:lnTo>
                    <a:lnTo>
                      <a:pt x="286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795" name="Freeform 1795"/>
              <p:cNvSpPr>
                <a:spLocks/>
              </p:cNvSpPr>
              <p:nvPr/>
            </p:nvSpPr>
            <p:spPr bwMode="auto">
              <a:xfrm>
                <a:off x="2283" y="1683"/>
                <a:ext cx="292" cy="268"/>
              </a:xfrm>
              <a:custGeom>
                <a:avLst/>
                <a:gdLst>
                  <a:gd name="T0" fmla="*/ 285 w 292"/>
                  <a:gd name="T1" fmla="*/ 0 h 268"/>
                  <a:gd name="T2" fmla="*/ 285 w 292"/>
                  <a:gd name="T3" fmla="*/ 2 h 268"/>
                  <a:gd name="T4" fmla="*/ 0 w 292"/>
                  <a:gd name="T5" fmla="*/ 263 h 268"/>
                  <a:gd name="T6" fmla="*/ 0 w 292"/>
                  <a:gd name="T7" fmla="*/ 267 h 268"/>
                  <a:gd name="T8" fmla="*/ 5 w 292"/>
                  <a:gd name="T9" fmla="*/ 268 h 268"/>
                  <a:gd name="T10" fmla="*/ 5 w 292"/>
                  <a:gd name="T11" fmla="*/ 267 h 268"/>
                  <a:gd name="T12" fmla="*/ 292 w 292"/>
                  <a:gd name="T13" fmla="*/ 2 h 268"/>
                  <a:gd name="T14" fmla="*/ 288 w 292"/>
                  <a:gd name="T15" fmla="*/ 2 h 268"/>
                  <a:gd name="T16" fmla="*/ 288 w 292"/>
                  <a:gd name="T17" fmla="*/ 0 h 268"/>
                  <a:gd name="T18" fmla="*/ 285 w 292"/>
                  <a:gd name="T19" fmla="*/ 0 h 268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92"/>
                  <a:gd name="T31" fmla="*/ 0 h 268"/>
                  <a:gd name="T32" fmla="*/ 292 w 292"/>
                  <a:gd name="T33" fmla="*/ 268 h 268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92" h="268">
                    <a:moveTo>
                      <a:pt x="285" y="0"/>
                    </a:moveTo>
                    <a:lnTo>
                      <a:pt x="285" y="2"/>
                    </a:lnTo>
                    <a:lnTo>
                      <a:pt x="0" y="263"/>
                    </a:lnTo>
                    <a:lnTo>
                      <a:pt x="0" y="267"/>
                    </a:lnTo>
                    <a:lnTo>
                      <a:pt x="5" y="268"/>
                    </a:lnTo>
                    <a:lnTo>
                      <a:pt x="5" y="267"/>
                    </a:lnTo>
                    <a:lnTo>
                      <a:pt x="292" y="2"/>
                    </a:lnTo>
                    <a:lnTo>
                      <a:pt x="288" y="2"/>
                    </a:lnTo>
                    <a:lnTo>
                      <a:pt x="288" y="0"/>
                    </a:lnTo>
                    <a:lnTo>
                      <a:pt x="285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796" name="Freeform 1796"/>
              <p:cNvSpPr>
                <a:spLocks/>
              </p:cNvSpPr>
              <p:nvPr/>
            </p:nvSpPr>
            <p:spPr bwMode="auto">
              <a:xfrm>
                <a:off x="2313" y="1700"/>
                <a:ext cx="293" cy="268"/>
              </a:xfrm>
              <a:custGeom>
                <a:avLst/>
                <a:gdLst>
                  <a:gd name="T0" fmla="*/ 286 w 293"/>
                  <a:gd name="T1" fmla="*/ 0 h 268"/>
                  <a:gd name="T2" fmla="*/ 286 w 293"/>
                  <a:gd name="T3" fmla="*/ 2 h 268"/>
                  <a:gd name="T4" fmla="*/ 0 w 293"/>
                  <a:gd name="T5" fmla="*/ 264 h 268"/>
                  <a:gd name="T6" fmla="*/ 0 w 293"/>
                  <a:gd name="T7" fmla="*/ 267 h 268"/>
                  <a:gd name="T8" fmla="*/ 4 w 293"/>
                  <a:gd name="T9" fmla="*/ 267 h 268"/>
                  <a:gd name="T10" fmla="*/ 4 w 293"/>
                  <a:gd name="T11" fmla="*/ 268 h 268"/>
                  <a:gd name="T12" fmla="*/ 293 w 293"/>
                  <a:gd name="T13" fmla="*/ 3 h 268"/>
                  <a:gd name="T14" fmla="*/ 291 w 293"/>
                  <a:gd name="T15" fmla="*/ 0 h 268"/>
                  <a:gd name="T16" fmla="*/ 286 w 293"/>
                  <a:gd name="T17" fmla="*/ 0 h 26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3"/>
                  <a:gd name="T28" fmla="*/ 0 h 268"/>
                  <a:gd name="T29" fmla="*/ 293 w 293"/>
                  <a:gd name="T30" fmla="*/ 268 h 26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3" h="268">
                    <a:moveTo>
                      <a:pt x="286" y="0"/>
                    </a:moveTo>
                    <a:lnTo>
                      <a:pt x="286" y="2"/>
                    </a:lnTo>
                    <a:lnTo>
                      <a:pt x="0" y="264"/>
                    </a:lnTo>
                    <a:lnTo>
                      <a:pt x="0" y="267"/>
                    </a:lnTo>
                    <a:lnTo>
                      <a:pt x="4" y="267"/>
                    </a:lnTo>
                    <a:lnTo>
                      <a:pt x="4" y="268"/>
                    </a:lnTo>
                    <a:lnTo>
                      <a:pt x="293" y="3"/>
                    </a:lnTo>
                    <a:lnTo>
                      <a:pt x="291" y="0"/>
                    </a:lnTo>
                    <a:lnTo>
                      <a:pt x="286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797" name="Freeform 1797"/>
              <p:cNvSpPr>
                <a:spLocks/>
              </p:cNvSpPr>
              <p:nvPr/>
            </p:nvSpPr>
            <p:spPr bwMode="auto">
              <a:xfrm>
                <a:off x="2378" y="1763"/>
                <a:ext cx="257" cy="240"/>
              </a:xfrm>
              <a:custGeom>
                <a:avLst/>
                <a:gdLst>
                  <a:gd name="T0" fmla="*/ 255 w 257"/>
                  <a:gd name="T1" fmla="*/ 0 h 240"/>
                  <a:gd name="T2" fmla="*/ 255 w 257"/>
                  <a:gd name="T3" fmla="*/ 2 h 240"/>
                  <a:gd name="T4" fmla="*/ 0 w 257"/>
                  <a:gd name="T5" fmla="*/ 235 h 240"/>
                  <a:gd name="T6" fmla="*/ 0 w 257"/>
                  <a:gd name="T7" fmla="*/ 239 h 240"/>
                  <a:gd name="T8" fmla="*/ 4 w 257"/>
                  <a:gd name="T9" fmla="*/ 239 h 240"/>
                  <a:gd name="T10" fmla="*/ 4 w 257"/>
                  <a:gd name="T11" fmla="*/ 240 h 240"/>
                  <a:gd name="T12" fmla="*/ 257 w 257"/>
                  <a:gd name="T13" fmla="*/ 8 h 240"/>
                  <a:gd name="T14" fmla="*/ 257 w 257"/>
                  <a:gd name="T15" fmla="*/ 0 h 240"/>
                  <a:gd name="T16" fmla="*/ 255 w 257"/>
                  <a:gd name="T17" fmla="*/ 0 h 24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57"/>
                  <a:gd name="T28" fmla="*/ 0 h 240"/>
                  <a:gd name="T29" fmla="*/ 257 w 257"/>
                  <a:gd name="T30" fmla="*/ 240 h 24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57" h="240">
                    <a:moveTo>
                      <a:pt x="255" y="0"/>
                    </a:moveTo>
                    <a:lnTo>
                      <a:pt x="255" y="2"/>
                    </a:lnTo>
                    <a:lnTo>
                      <a:pt x="0" y="235"/>
                    </a:lnTo>
                    <a:lnTo>
                      <a:pt x="0" y="239"/>
                    </a:lnTo>
                    <a:lnTo>
                      <a:pt x="4" y="239"/>
                    </a:lnTo>
                    <a:lnTo>
                      <a:pt x="4" y="240"/>
                    </a:lnTo>
                    <a:lnTo>
                      <a:pt x="257" y="8"/>
                    </a:lnTo>
                    <a:lnTo>
                      <a:pt x="257" y="0"/>
                    </a:lnTo>
                    <a:lnTo>
                      <a:pt x="255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798" name="Freeform 1798"/>
              <p:cNvSpPr>
                <a:spLocks/>
              </p:cNvSpPr>
              <p:nvPr/>
            </p:nvSpPr>
            <p:spPr bwMode="auto">
              <a:xfrm>
                <a:off x="2411" y="1811"/>
                <a:ext cx="224" cy="210"/>
              </a:xfrm>
              <a:custGeom>
                <a:avLst/>
                <a:gdLst>
                  <a:gd name="T0" fmla="*/ 222 w 224"/>
                  <a:gd name="T1" fmla="*/ 0 h 210"/>
                  <a:gd name="T2" fmla="*/ 222 w 224"/>
                  <a:gd name="T3" fmla="*/ 1 h 210"/>
                  <a:gd name="T4" fmla="*/ 0 w 224"/>
                  <a:gd name="T5" fmla="*/ 205 h 210"/>
                  <a:gd name="T6" fmla="*/ 0 w 224"/>
                  <a:gd name="T7" fmla="*/ 208 h 210"/>
                  <a:gd name="T8" fmla="*/ 3 w 224"/>
                  <a:gd name="T9" fmla="*/ 208 h 210"/>
                  <a:gd name="T10" fmla="*/ 3 w 224"/>
                  <a:gd name="T11" fmla="*/ 210 h 210"/>
                  <a:gd name="T12" fmla="*/ 224 w 224"/>
                  <a:gd name="T13" fmla="*/ 8 h 210"/>
                  <a:gd name="T14" fmla="*/ 224 w 224"/>
                  <a:gd name="T15" fmla="*/ 0 h 210"/>
                  <a:gd name="T16" fmla="*/ 222 w 224"/>
                  <a:gd name="T17" fmla="*/ 0 h 21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24"/>
                  <a:gd name="T28" fmla="*/ 0 h 210"/>
                  <a:gd name="T29" fmla="*/ 224 w 224"/>
                  <a:gd name="T30" fmla="*/ 210 h 21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24" h="210">
                    <a:moveTo>
                      <a:pt x="222" y="0"/>
                    </a:moveTo>
                    <a:lnTo>
                      <a:pt x="222" y="1"/>
                    </a:lnTo>
                    <a:lnTo>
                      <a:pt x="0" y="205"/>
                    </a:lnTo>
                    <a:lnTo>
                      <a:pt x="0" y="208"/>
                    </a:lnTo>
                    <a:lnTo>
                      <a:pt x="3" y="208"/>
                    </a:lnTo>
                    <a:lnTo>
                      <a:pt x="3" y="210"/>
                    </a:lnTo>
                    <a:lnTo>
                      <a:pt x="224" y="8"/>
                    </a:lnTo>
                    <a:lnTo>
                      <a:pt x="224" y="0"/>
                    </a:lnTo>
                    <a:lnTo>
                      <a:pt x="222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799" name="Freeform 1799"/>
              <p:cNvSpPr>
                <a:spLocks/>
              </p:cNvSpPr>
              <p:nvPr/>
            </p:nvSpPr>
            <p:spPr bwMode="auto">
              <a:xfrm>
                <a:off x="2457" y="1858"/>
                <a:ext cx="178" cy="164"/>
              </a:xfrm>
              <a:custGeom>
                <a:avLst/>
                <a:gdLst>
                  <a:gd name="T0" fmla="*/ 0 w 178"/>
                  <a:gd name="T1" fmla="*/ 163 h 164"/>
                  <a:gd name="T2" fmla="*/ 178 w 178"/>
                  <a:gd name="T3" fmla="*/ 0 h 164"/>
                  <a:gd name="T4" fmla="*/ 178 w 178"/>
                  <a:gd name="T5" fmla="*/ 8 h 164"/>
                  <a:gd name="T6" fmla="*/ 17 w 178"/>
                  <a:gd name="T7" fmla="*/ 155 h 164"/>
                  <a:gd name="T8" fmla="*/ 14 w 178"/>
                  <a:gd name="T9" fmla="*/ 158 h 164"/>
                  <a:gd name="T10" fmla="*/ 7 w 178"/>
                  <a:gd name="T11" fmla="*/ 159 h 164"/>
                  <a:gd name="T12" fmla="*/ 7 w 178"/>
                  <a:gd name="T13" fmla="*/ 161 h 164"/>
                  <a:gd name="T14" fmla="*/ 3 w 178"/>
                  <a:gd name="T15" fmla="*/ 161 h 164"/>
                  <a:gd name="T16" fmla="*/ 3 w 178"/>
                  <a:gd name="T17" fmla="*/ 163 h 164"/>
                  <a:gd name="T18" fmla="*/ 0 w 178"/>
                  <a:gd name="T19" fmla="*/ 164 h 164"/>
                  <a:gd name="T20" fmla="*/ 0 w 178"/>
                  <a:gd name="T21" fmla="*/ 163 h 164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78"/>
                  <a:gd name="T34" fmla="*/ 0 h 164"/>
                  <a:gd name="T35" fmla="*/ 178 w 178"/>
                  <a:gd name="T36" fmla="*/ 164 h 164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78" h="164">
                    <a:moveTo>
                      <a:pt x="0" y="163"/>
                    </a:moveTo>
                    <a:lnTo>
                      <a:pt x="178" y="0"/>
                    </a:lnTo>
                    <a:lnTo>
                      <a:pt x="178" y="8"/>
                    </a:lnTo>
                    <a:lnTo>
                      <a:pt x="17" y="155"/>
                    </a:lnTo>
                    <a:lnTo>
                      <a:pt x="14" y="158"/>
                    </a:lnTo>
                    <a:lnTo>
                      <a:pt x="7" y="159"/>
                    </a:lnTo>
                    <a:lnTo>
                      <a:pt x="7" y="161"/>
                    </a:lnTo>
                    <a:lnTo>
                      <a:pt x="3" y="161"/>
                    </a:lnTo>
                    <a:lnTo>
                      <a:pt x="3" y="163"/>
                    </a:lnTo>
                    <a:lnTo>
                      <a:pt x="0" y="164"/>
                    </a:lnTo>
                    <a:lnTo>
                      <a:pt x="0" y="163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800" name="Freeform 1800"/>
              <p:cNvSpPr>
                <a:spLocks/>
              </p:cNvSpPr>
              <p:nvPr/>
            </p:nvSpPr>
            <p:spPr bwMode="auto">
              <a:xfrm>
                <a:off x="2575" y="1904"/>
                <a:ext cx="60" cy="55"/>
              </a:xfrm>
              <a:custGeom>
                <a:avLst/>
                <a:gdLst>
                  <a:gd name="T0" fmla="*/ 58 w 60"/>
                  <a:gd name="T1" fmla="*/ 0 h 55"/>
                  <a:gd name="T2" fmla="*/ 58 w 60"/>
                  <a:gd name="T3" fmla="*/ 1 h 55"/>
                  <a:gd name="T4" fmla="*/ 0 w 60"/>
                  <a:gd name="T5" fmla="*/ 55 h 55"/>
                  <a:gd name="T6" fmla="*/ 7 w 60"/>
                  <a:gd name="T7" fmla="*/ 52 h 55"/>
                  <a:gd name="T8" fmla="*/ 7 w 60"/>
                  <a:gd name="T9" fmla="*/ 50 h 55"/>
                  <a:gd name="T10" fmla="*/ 14 w 60"/>
                  <a:gd name="T11" fmla="*/ 49 h 55"/>
                  <a:gd name="T12" fmla="*/ 14 w 60"/>
                  <a:gd name="T13" fmla="*/ 47 h 55"/>
                  <a:gd name="T14" fmla="*/ 17 w 60"/>
                  <a:gd name="T15" fmla="*/ 47 h 55"/>
                  <a:gd name="T16" fmla="*/ 17 w 60"/>
                  <a:gd name="T17" fmla="*/ 46 h 55"/>
                  <a:gd name="T18" fmla="*/ 60 w 60"/>
                  <a:gd name="T19" fmla="*/ 8 h 55"/>
                  <a:gd name="T20" fmla="*/ 60 w 60"/>
                  <a:gd name="T21" fmla="*/ 0 h 55"/>
                  <a:gd name="T22" fmla="*/ 58 w 60"/>
                  <a:gd name="T23" fmla="*/ 0 h 55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60"/>
                  <a:gd name="T37" fmla="*/ 0 h 55"/>
                  <a:gd name="T38" fmla="*/ 60 w 60"/>
                  <a:gd name="T39" fmla="*/ 55 h 55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60" h="55">
                    <a:moveTo>
                      <a:pt x="58" y="0"/>
                    </a:moveTo>
                    <a:lnTo>
                      <a:pt x="58" y="1"/>
                    </a:lnTo>
                    <a:lnTo>
                      <a:pt x="0" y="55"/>
                    </a:lnTo>
                    <a:lnTo>
                      <a:pt x="7" y="52"/>
                    </a:lnTo>
                    <a:lnTo>
                      <a:pt x="7" y="50"/>
                    </a:lnTo>
                    <a:lnTo>
                      <a:pt x="14" y="49"/>
                    </a:lnTo>
                    <a:lnTo>
                      <a:pt x="14" y="47"/>
                    </a:lnTo>
                    <a:lnTo>
                      <a:pt x="17" y="47"/>
                    </a:lnTo>
                    <a:lnTo>
                      <a:pt x="17" y="46"/>
                    </a:lnTo>
                    <a:lnTo>
                      <a:pt x="60" y="8"/>
                    </a:lnTo>
                    <a:lnTo>
                      <a:pt x="60" y="0"/>
                    </a:lnTo>
                    <a:lnTo>
                      <a:pt x="58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801" name="Freeform 1801"/>
              <p:cNvSpPr>
                <a:spLocks/>
              </p:cNvSpPr>
              <p:nvPr/>
            </p:nvSpPr>
            <p:spPr bwMode="auto">
              <a:xfrm>
                <a:off x="2532" y="1662"/>
                <a:ext cx="103" cy="95"/>
              </a:xfrm>
              <a:custGeom>
                <a:avLst/>
                <a:gdLst>
                  <a:gd name="T0" fmla="*/ 0 w 103"/>
                  <a:gd name="T1" fmla="*/ 0 h 95"/>
                  <a:gd name="T2" fmla="*/ 103 w 103"/>
                  <a:gd name="T3" fmla="*/ 95 h 95"/>
                  <a:gd name="T4" fmla="*/ 103 w 103"/>
                  <a:gd name="T5" fmla="*/ 87 h 95"/>
                  <a:gd name="T6" fmla="*/ 101 w 103"/>
                  <a:gd name="T7" fmla="*/ 87 h 95"/>
                  <a:gd name="T8" fmla="*/ 19 w 103"/>
                  <a:gd name="T9" fmla="*/ 10 h 95"/>
                  <a:gd name="T10" fmla="*/ 16 w 103"/>
                  <a:gd name="T11" fmla="*/ 10 h 95"/>
                  <a:gd name="T12" fmla="*/ 14 w 103"/>
                  <a:gd name="T13" fmla="*/ 7 h 95"/>
                  <a:gd name="T14" fmla="*/ 10 w 103"/>
                  <a:gd name="T15" fmla="*/ 7 h 95"/>
                  <a:gd name="T16" fmla="*/ 10 w 103"/>
                  <a:gd name="T17" fmla="*/ 5 h 95"/>
                  <a:gd name="T18" fmla="*/ 7 w 103"/>
                  <a:gd name="T19" fmla="*/ 5 h 95"/>
                  <a:gd name="T20" fmla="*/ 7 w 103"/>
                  <a:gd name="T21" fmla="*/ 4 h 95"/>
                  <a:gd name="T22" fmla="*/ 4 w 103"/>
                  <a:gd name="T23" fmla="*/ 4 h 95"/>
                  <a:gd name="T24" fmla="*/ 2 w 103"/>
                  <a:gd name="T25" fmla="*/ 0 h 95"/>
                  <a:gd name="T26" fmla="*/ 0 w 103"/>
                  <a:gd name="T27" fmla="*/ 0 h 95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103"/>
                  <a:gd name="T43" fmla="*/ 0 h 95"/>
                  <a:gd name="T44" fmla="*/ 103 w 103"/>
                  <a:gd name="T45" fmla="*/ 95 h 95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103" h="95">
                    <a:moveTo>
                      <a:pt x="0" y="0"/>
                    </a:moveTo>
                    <a:lnTo>
                      <a:pt x="103" y="95"/>
                    </a:lnTo>
                    <a:lnTo>
                      <a:pt x="103" y="87"/>
                    </a:lnTo>
                    <a:lnTo>
                      <a:pt x="101" y="87"/>
                    </a:lnTo>
                    <a:lnTo>
                      <a:pt x="19" y="10"/>
                    </a:lnTo>
                    <a:lnTo>
                      <a:pt x="16" y="10"/>
                    </a:lnTo>
                    <a:lnTo>
                      <a:pt x="14" y="7"/>
                    </a:lnTo>
                    <a:lnTo>
                      <a:pt x="10" y="7"/>
                    </a:lnTo>
                    <a:lnTo>
                      <a:pt x="10" y="5"/>
                    </a:lnTo>
                    <a:lnTo>
                      <a:pt x="7" y="5"/>
                    </a:lnTo>
                    <a:lnTo>
                      <a:pt x="7" y="4"/>
                    </a:lnTo>
                    <a:lnTo>
                      <a:pt x="4" y="4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802" name="Freeform 1802"/>
              <p:cNvSpPr>
                <a:spLocks/>
              </p:cNvSpPr>
              <p:nvPr/>
            </p:nvSpPr>
            <p:spPr bwMode="auto">
              <a:xfrm>
                <a:off x="2430" y="1614"/>
                <a:ext cx="205" cy="190"/>
              </a:xfrm>
              <a:custGeom>
                <a:avLst/>
                <a:gdLst>
                  <a:gd name="T0" fmla="*/ 3 w 205"/>
                  <a:gd name="T1" fmla="*/ 0 h 190"/>
                  <a:gd name="T2" fmla="*/ 3 w 205"/>
                  <a:gd name="T3" fmla="*/ 1 h 190"/>
                  <a:gd name="T4" fmla="*/ 0 w 205"/>
                  <a:gd name="T5" fmla="*/ 1 h 190"/>
                  <a:gd name="T6" fmla="*/ 205 w 205"/>
                  <a:gd name="T7" fmla="*/ 190 h 190"/>
                  <a:gd name="T8" fmla="*/ 205 w 205"/>
                  <a:gd name="T9" fmla="*/ 183 h 190"/>
                  <a:gd name="T10" fmla="*/ 203 w 205"/>
                  <a:gd name="T11" fmla="*/ 183 h 190"/>
                  <a:gd name="T12" fmla="*/ 6 w 205"/>
                  <a:gd name="T13" fmla="*/ 0 h 190"/>
                  <a:gd name="T14" fmla="*/ 3 w 205"/>
                  <a:gd name="T15" fmla="*/ 0 h 19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05"/>
                  <a:gd name="T25" fmla="*/ 0 h 190"/>
                  <a:gd name="T26" fmla="*/ 205 w 205"/>
                  <a:gd name="T27" fmla="*/ 190 h 19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05" h="190">
                    <a:moveTo>
                      <a:pt x="3" y="0"/>
                    </a:moveTo>
                    <a:lnTo>
                      <a:pt x="3" y="1"/>
                    </a:lnTo>
                    <a:lnTo>
                      <a:pt x="0" y="1"/>
                    </a:lnTo>
                    <a:lnTo>
                      <a:pt x="205" y="190"/>
                    </a:lnTo>
                    <a:lnTo>
                      <a:pt x="205" y="183"/>
                    </a:lnTo>
                    <a:lnTo>
                      <a:pt x="203" y="183"/>
                    </a:lnTo>
                    <a:lnTo>
                      <a:pt x="6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803" name="Freeform 1803"/>
              <p:cNvSpPr>
                <a:spLocks/>
              </p:cNvSpPr>
              <p:nvPr/>
            </p:nvSpPr>
            <p:spPr bwMode="auto">
              <a:xfrm>
                <a:off x="2397" y="1631"/>
                <a:ext cx="238" cy="221"/>
              </a:xfrm>
              <a:custGeom>
                <a:avLst/>
                <a:gdLst>
                  <a:gd name="T0" fmla="*/ 4 w 238"/>
                  <a:gd name="T1" fmla="*/ 0 h 221"/>
                  <a:gd name="T2" fmla="*/ 4 w 238"/>
                  <a:gd name="T3" fmla="*/ 1 h 221"/>
                  <a:gd name="T4" fmla="*/ 0 w 238"/>
                  <a:gd name="T5" fmla="*/ 1 h 221"/>
                  <a:gd name="T6" fmla="*/ 238 w 238"/>
                  <a:gd name="T7" fmla="*/ 221 h 221"/>
                  <a:gd name="T8" fmla="*/ 238 w 238"/>
                  <a:gd name="T9" fmla="*/ 213 h 221"/>
                  <a:gd name="T10" fmla="*/ 236 w 238"/>
                  <a:gd name="T11" fmla="*/ 213 h 221"/>
                  <a:gd name="T12" fmla="*/ 7 w 238"/>
                  <a:gd name="T13" fmla="*/ 0 h 221"/>
                  <a:gd name="T14" fmla="*/ 4 w 238"/>
                  <a:gd name="T15" fmla="*/ 0 h 221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38"/>
                  <a:gd name="T25" fmla="*/ 0 h 221"/>
                  <a:gd name="T26" fmla="*/ 238 w 238"/>
                  <a:gd name="T27" fmla="*/ 221 h 221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38" h="221">
                    <a:moveTo>
                      <a:pt x="4" y="0"/>
                    </a:moveTo>
                    <a:lnTo>
                      <a:pt x="4" y="1"/>
                    </a:lnTo>
                    <a:lnTo>
                      <a:pt x="0" y="1"/>
                    </a:lnTo>
                    <a:lnTo>
                      <a:pt x="238" y="221"/>
                    </a:lnTo>
                    <a:lnTo>
                      <a:pt x="238" y="213"/>
                    </a:lnTo>
                    <a:lnTo>
                      <a:pt x="236" y="213"/>
                    </a:lnTo>
                    <a:lnTo>
                      <a:pt x="7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804" name="Freeform 1804"/>
              <p:cNvSpPr>
                <a:spLocks/>
              </p:cNvSpPr>
              <p:nvPr/>
            </p:nvSpPr>
            <p:spPr bwMode="auto">
              <a:xfrm>
                <a:off x="2366" y="1648"/>
                <a:ext cx="269" cy="251"/>
              </a:xfrm>
              <a:custGeom>
                <a:avLst/>
                <a:gdLst>
                  <a:gd name="T0" fmla="*/ 2 w 269"/>
                  <a:gd name="T1" fmla="*/ 0 h 251"/>
                  <a:gd name="T2" fmla="*/ 0 w 269"/>
                  <a:gd name="T3" fmla="*/ 5 h 251"/>
                  <a:gd name="T4" fmla="*/ 2 w 269"/>
                  <a:gd name="T5" fmla="*/ 5 h 251"/>
                  <a:gd name="T6" fmla="*/ 269 w 269"/>
                  <a:gd name="T7" fmla="*/ 251 h 251"/>
                  <a:gd name="T8" fmla="*/ 269 w 269"/>
                  <a:gd name="T9" fmla="*/ 243 h 251"/>
                  <a:gd name="T10" fmla="*/ 267 w 269"/>
                  <a:gd name="T11" fmla="*/ 243 h 251"/>
                  <a:gd name="T12" fmla="*/ 6 w 269"/>
                  <a:gd name="T13" fmla="*/ 0 h 251"/>
                  <a:gd name="T14" fmla="*/ 2 w 269"/>
                  <a:gd name="T15" fmla="*/ 0 h 251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69"/>
                  <a:gd name="T25" fmla="*/ 0 h 251"/>
                  <a:gd name="T26" fmla="*/ 269 w 269"/>
                  <a:gd name="T27" fmla="*/ 251 h 251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69" h="251">
                    <a:moveTo>
                      <a:pt x="2" y="0"/>
                    </a:moveTo>
                    <a:lnTo>
                      <a:pt x="0" y="5"/>
                    </a:lnTo>
                    <a:lnTo>
                      <a:pt x="2" y="5"/>
                    </a:lnTo>
                    <a:lnTo>
                      <a:pt x="269" y="251"/>
                    </a:lnTo>
                    <a:lnTo>
                      <a:pt x="269" y="243"/>
                    </a:lnTo>
                    <a:lnTo>
                      <a:pt x="267" y="243"/>
                    </a:lnTo>
                    <a:lnTo>
                      <a:pt x="6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805" name="Freeform 1805"/>
              <p:cNvSpPr>
                <a:spLocks/>
              </p:cNvSpPr>
              <p:nvPr/>
            </p:nvSpPr>
            <p:spPr bwMode="auto">
              <a:xfrm>
                <a:off x="2334" y="1666"/>
                <a:ext cx="292" cy="268"/>
              </a:xfrm>
              <a:custGeom>
                <a:avLst/>
                <a:gdLst>
                  <a:gd name="T0" fmla="*/ 2 w 292"/>
                  <a:gd name="T1" fmla="*/ 0 h 268"/>
                  <a:gd name="T2" fmla="*/ 0 w 292"/>
                  <a:gd name="T3" fmla="*/ 4 h 268"/>
                  <a:gd name="T4" fmla="*/ 2 w 292"/>
                  <a:gd name="T5" fmla="*/ 4 h 268"/>
                  <a:gd name="T6" fmla="*/ 285 w 292"/>
                  <a:gd name="T7" fmla="*/ 268 h 268"/>
                  <a:gd name="T8" fmla="*/ 290 w 292"/>
                  <a:gd name="T9" fmla="*/ 268 h 268"/>
                  <a:gd name="T10" fmla="*/ 290 w 292"/>
                  <a:gd name="T11" fmla="*/ 266 h 268"/>
                  <a:gd name="T12" fmla="*/ 292 w 292"/>
                  <a:gd name="T13" fmla="*/ 266 h 268"/>
                  <a:gd name="T14" fmla="*/ 5 w 292"/>
                  <a:gd name="T15" fmla="*/ 0 h 268"/>
                  <a:gd name="T16" fmla="*/ 2 w 292"/>
                  <a:gd name="T17" fmla="*/ 0 h 26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2"/>
                  <a:gd name="T28" fmla="*/ 0 h 268"/>
                  <a:gd name="T29" fmla="*/ 292 w 292"/>
                  <a:gd name="T30" fmla="*/ 268 h 26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2" h="268">
                    <a:moveTo>
                      <a:pt x="2" y="0"/>
                    </a:moveTo>
                    <a:lnTo>
                      <a:pt x="0" y="4"/>
                    </a:lnTo>
                    <a:lnTo>
                      <a:pt x="2" y="4"/>
                    </a:lnTo>
                    <a:lnTo>
                      <a:pt x="285" y="268"/>
                    </a:lnTo>
                    <a:lnTo>
                      <a:pt x="290" y="268"/>
                    </a:lnTo>
                    <a:lnTo>
                      <a:pt x="290" y="266"/>
                    </a:lnTo>
                    <a:lnTo>
                      <a:pt x="292" y="266"/>
                    </a:lnTo>
                    <a:lnTo>
                      <a:pt x="5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806" name="Freeform 1806"/>
              <p:cNvSpPr>
                <a:spLocks/>
              </p:cNvSpPr>
              <p:nvPr/>
            </p:nvSpPr>
            <p:spPr bwMode="auto">
              <a:xfrm>
                <a:off x="2301" y="1683"/>
                <a:ext cx="293" cy="268"/>
              </a:xfrm>
              <a:custGeom>
                <a:avLst/>
                <a:gdLst>
                  <a:gd name="T0" fmla="*/ 4 w 293"/>
                  <a:gd name="T1" fmla="*/ 0 h 268"/>
                  <a:gd name="T2" fmla="*/ 4 w 293"/>
                  <a:gd name="T3" fmla="*/ 2 h 268"/>
                  <a:gd name="T4" fmla="*/ 0 w 293"/>
                  <a:gd name="T5" fmla="*/ 2 h 268"/>
                  <a:gd name="T6" fmla="*/ 0 w 293"/>
                  <a:gd name="T7" fmla="*/ 5 h 268"/>
                  <a:gd name="T8" fmla="*/ 2 w 293"/>
                  <a:gd name="T9" fmla="*/ 5 h 268"/>
                  <a:gd name="T10" fmla="*/ 286 w 293"/>
                  <a:gd name="T11" fmla="*/ 268 h 268"/>
                  <a:gd name="T12" fmla="*/ 291 w 293"/>
                  <a:gd name="T13" fmla="*/ 268 h 268"/>
                  <a:gd name="T14" fmla="*/ 291 w 293"/>
                  <a:gd name="T15" fmla="*/ 267 h 268"/>
                  <a:gd name="T16" fmla="*/ 293 w 293"/>
                  <a:gd name="T17" fmla="*/ 267 h 268"/>
                  <a:gd name="T18" fmla="*/ 6 w 293"/>
                  <a:gd name="T19" fmla="*/ 0 h 268"/>
                  <a:gd name="T20" fmla="*/ 4 w 293"/>
                  <a:gd name="T21" fmla="*/ 0 h 268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293"/>
                  <a:gd name="T34" fmla="*/ 0 h 268"/>
                  <a:gd name="T35" fmla="*/ 293 w 293"/>
                  <a:gd name="T36" fmla="*/ 268 h 268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293" h="268">
                    <a:moveTo>
                      <a:pt x="4" y="0"/>
                    </a:moveTo>
                    <a:lnTo>
                      <a:pt x="4" y="2"/>
                    </a:lnTo>
                    <a:lnTo>
                      <a:pt x="0" y="2"/>
                    </a:lnTo>
                    <a:lnTo>
                      <a:pt x="0" y="5"/>
                    </a:lnTo>
                    <a:lnTo>
                      <a:pt x="2" y="5"/>
                    </a:lnTo>
                    <a:lnTo>
                      <a:pt x="286" y="268"/>
                    </a:lnTo>
                    <a:lnTo>
                      <a:pt x="291" y="268"/>
                    </a:lnTo>
                    <a:lnTo>
                      <a:pt x="291" y="267"/>
                    </a:lnTo>
                    <a:lnTo>
                      <a:pt x="293" y="267"/>
                    </a:lnTo>
                    <a:lnTo>
                      <a:pt x="6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807" name="Freeform 1807"/>
              <p:cNvSpPr>
                <a:spLocks/>
              </p:cNvSpPr>
              <p:nvPr/>
            </p:nvSpPr>
            <p:spPr bwMode="auto">
              <a:xfrm>
                <a:off x="2271" y="1699"/>
                <a:ext cx="292" cy="268"/>
              </a:xfrm>
              <a:custGeom>
                <a:avLst/>
                <a:gdLst>
                  <a:gd name="T0" fmla="*/ 3 w 292"/>
                  <a:gd name="T1" fmla="*/ 0 h 268"/>
                  <a:gd name="T2" fmla="*/ 3 w 292"/>
                  <a:gd name="T3" fmla="*/ 1 h 268"/>
                  <a:gd name="T4" fmla="*/ 0 w 292"/>
                  <a:gd name="T5" fmla="*/ 3 h 268"/>
                  <a:gd name="T6" fmla="*/ 285 w 292"/>
                  <a:gd name="T7" fmla="*/ 268 h 268"/>
                  <a:gd name="T8" fmla="*/ 290 w 292"/>
                  <a:gd name="T9" fmla="*/ 268 h 268"/>
                  <a:gd name="T10" fmla="*/ 290 w 292"/>
                  <a:gd name="T11" fmla="*/ 266 h 268"/>
                  <a:gd name="T12" fmla="*/ 292 w 292"/>
                  <a:gd name="T13" fmla="*/ 266 h 268"/>
                  <a:gd name="T14" fmla="*/ 5 w 292"/>
                  <a:gd name="T15" fmla="*/ 0 h 268"/>
                  <a:gd name="T16" fmla="*/ 3 w 292"/>
                  <a:gd name="T17" fmla="*/ 0 h 26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2"/>
                  <a:gd name="T28" fmla="*/ 0 h 268"/>
                  <a:gd name="T29" fmla="*/ 292 w 292"/>
                  <a:gd name="T30" fmla="*/ 268 h 26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2" h="268">
                    <a:moveTo>
                      <a:pt x="3" y="0"/>
                    </a:moveTo>
                    <a:lnTo>
                      <a:pt x="3" y="1"/>
                    </a:lnTo>
                    <a:lnTo>
                      <a:pt x="0" y="3"/>
                    </a:lnTo>
                    <a:lnTo>
                      <a:pt x="285" y="268"/>
                    </a:lnTo>
                    <a:lnTo>
                      <a:pt x="290" y="268"/>
                    </a:lnTo>
                    <a:lnTo>
                      <a:pt x="290" y="266"/>
                    </a:lnTo>
                    <a:lnTo>
                      <a:pt x="292" y="266"/>
                    </a:lnTo>
                    <a:lnTo>
                      <a:pt x="5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808" name="Freeform 1808"/>
              <p:cNvSpPr>
                <a:spLocks/>
              </p:cNvSpPr>
              <p:nvPr/>
            </p:nvSpPr>
            <p:spPr bwMode="auto">
              <a:xfrm>
                <a:off x="2242" y="1716"/>
                <a:ext cx="288" cy="268"/>
              </a:xfrm>
              <a:custGeom>
                <a:avLst/>
                <a:gdLst>
                  <a:gd name="T0" fmla="*/ 0 w 288"/>
                  <a:gd name="T1" fmla="*/ 0 h 268"/>
                  <a:gd name="T2" fmla="*/ 0 w 288"/>
                  <a:gd name="T3" fmla="*/ 8 h 268"/>
                  <a:gd name="T4" fmla="*/ 1 w 288"/>
                  <a:gd name="T5" fmla="*/ 8 h 268"/>
                  <a:gd name="T6" fmla="*/ 282 w 288"/>
                  <a:gd name="T7" fmla="*/ 268 h 268"/>
                  <a:gd name="T8" fmla="*/ 287 w 288"/>
                  <a:gd name="T9" fmla="*/ 268 h 268"/>
                  <a:gd name="T10" fmla="*/ 287 w 288"/>
                  <a:gd name="T11" fmla="*/ 267 h 268"/>
                  <a:gd name="T12" fmla="*/ 288 w 288"/>
                  <a:gd name="T13" fmla="*/ 267 h 268"/>
                  <a:gd name="T14" fmla="*/ 1 w 288"/>
                  <a:gd name="T15" fmla="*/ 0 h 268"/>
                  <a:gd name="T16" fmla="*/ 0 w 288"/>
                  <a:gd name="T17" fmla="*/ 0 h 26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88"/>
                  <a:gd name="T28" fmla="*/ 0 h 268"/>
                  <a:gd name="T29" fmla="*/ 288 w 288"/>
                  <a:gd name="T30" fmla="*/ 268 h 26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88" h="268">
                    <a:moveTo>
                      <a:pt x="0" y="0"/>
                    </a:moveTo>
                    <a:lnTo>
                      <a:pt x="0" y="8"/>
                    </a:lnTo>
                    <a:lnTo>
                      <a:pt x="1" y="8"/>
                    </a:lnTo>
                    <a:lnTo>
                      <a:pt x="282" y="268"/>
                    </a:lnTo>
                    <a:lnTo>
                      <a:pt x="287" y="268"/>
                    </a:lnTo>
                    <a:lnTo>
                      <a:pt x="287" y="267"/>
                    </a:lnTo>
                    <a:lnTo>
                      <a:pt x="288" y="267"/>
                    </a:ln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809" name="Freeform 1809"/>
              <p:cNvSpPr>
                <a:spLocks/>
              </p:cNvSpPr>
              <p:nvPr/>
            </p:nvSpPr>
            <p:spPr bwMode="auto">
              <a:xfrm>
                <a:off x="2242" y="1763"/>
                <a:ext cx="256" cy="239"/>
              </a:xfrm>
              <a:custGeom>
                <a:avLst/>
                <a:gdLst>
                  <a:gd name="T0" fmla="*/ 0 w 256"/>
                  <a:gd name="T1" fmla="*/ 0 h 239"/>
                  <a:gd name="T2" fmla="*/ 0 w 256"/>
                  <a:gd name="T3" fmla="*/ 8 h 239"/>
                  <a:gd name="T4" fmla="*/ 1 w 256"/>
                  <a:gd name="T5" fmla="*/ 8 h 239"/>
                  <a:gd name="T6" fmla="*/ 249 w 256"/>
                  <a:gd name="T7" fmla="*/ 239 h 239"/>
                  <a:gd name="T8" fmla="*/ 254 w 256"/>
                  <a:gd name="T9" fmla="*/ 239 h 239"/>
                  <a:gd name="T10" fmla="*/ 254 w 256"/>
                  <a:gd name="T11" fmla="*/ 237 h 239"/>
                  <a:gd name="T12" fmla="*/ 256 w 256"/>
                  <a:gd name="T13" fmla="*/ 237 h 239"/>
                  <a:gd name="T14" fmla="*/ 1 w 256"/>
                  <a:gd name="T15" fmla="*/ 0 h 239"/>
                  <a:gd name="T16" fmla="*/ 0 w 256"/>
                  <a:gd name="T17" fmla="*/ 0 h 23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56"/>
                  <a:gd name="T28" fmla="*/ 0 h 239"/>
                  <a:gd name="T29" fmla="*/ 256 w 256"/>
                  <a:gd name="T30" fmla="*/ 239 h 239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56" h="239">
                    <a:moveTo>
                      <a:pt x="0" y="0"/>
                    </a:moveTo>
                    <a:lnTo>
                      <a:pt x="0" y="8"/>
                    </a:lnTo>
                    <a:lnTo>
                      <a:pt x="1" y="8"/>
                    </a:lnTo>
                    <a:lnTo>
                      <a:pt x="249" y="239"/>
                    </a:lnTo>
                    <a:lnTo>
                      <a:pt x="254" y="239"/>
                    </a:lnTo>
                    <a:lnTo>
                      <a:pt x="254" y="237"/>
                    </a:lnTo>
                    <a:lnTo>
                      <a:pt x="256" y="237"/>
                    </a:ln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810" name="Freeform 1810"/>
              <p:cNvSpPr>
                <a:spLocks/>
              </p:cNvSpPr>
              <p:nvPr/>
            </p:nvSpPr>
            <p:spPr bwMode="auto">
              <a:xfrm>
                <a:off x="2242" y="1811"/>
                <a:ext cx="224" cy="208"/>
              </a:xfrm>
              <a:custGeom>
                <a:avLst/>
                <a:gdLst>
                  <a:gd name="T0" fmla="*/ 0 w 224"/>
                  <a:gd name="T1" fmla="*/ 0 h 208"/>
                  <a:gd name="T2" fmla="*/ 0 w 224"/>
                  <a:gd name="T3" fmla="*/ 8 h 208"/>
                  <a:gd name="T4" fmla="*/ 1 w 224"/>
                  <a:gd name="T5" fmla="*/ 8 h 208"/>
                  <a:gd name="T6" fmla="*/ 217 w 224"/>
                  <a:gd name="T7" fmla="*/ 208 h 208"/>
                  <a:gd name="T8" fmla="*/ 222 w 224"/>
                  <a:gd name="T9" fmla="*/ 208 h 208"/>
                  <a:gd name="T10" fmla="*/ 222 w 224"/>
                  <a:gd name="T11" fmla="*/ 206 h 208"/>
                  <a:gd name="T12" fmla="*/ 224 w 224"/>
                  <a:gd name="T13" fmla="*/ 206 h 208"/>
                  <a:gd name="T14" fmla="*/ 1 w 224"/>
                  <a:gd name="T15" fmla="*/ 0 h 208"/>
                  <a:gd name="T16" fmla="*/ 0 w 224"/>
                  <a:gd name="T17" fmla="*/ 0 h 20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24"/>
                  <a:gd name="T28" fmla="*/ 0 h 208"/>
                  <a:gd name="T29" fmla="*/ 224 w 224"/>
                  <a:gd name="T30" fmla="*/ 208 h 20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24" h="208">
                    <a:moveTo>
                      <a:pt x="0" y="0"/>
                    </a:moveTo>
                    <a:lnTo>
                      <a:pt x="0" y="8"/>
                    </a:lnTo>
                    <a:lnTo>
                      <a:pt x="1" y="8"/>
                    </a:lnTo>
                    <a:lnTo>
                      <a:pt x="217" y="208"/>
                    </a:lnTo>
                    <a:lnTo>
                      <a:pt x="222" y="208"/>
                    </a:lnTo>
                    <a:lnTo>
                      <a:pt x="222" y="206"/>
                    </a:lnTo>
                    <a:lnTo>
                      <a:pt x="224" y="206"/>
                    </a:ln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811" name="Freeform 1811"/>
              <p:cNvSpPr>
                <a:spLocks/>
              </p:cNvSpPr>
              <p:nvPr/>
            </p:nvSpPr>
            <p:spPr bwMode="auto">
              <a:xfrm>
                <a:off x="2242" y="1858"/>
                <a:ext cx="179" cy="166"/>
              </a:xfrm>
              <a:custGeom>
                <a:avLst/>
                <a:gdLst>
                  <a:gd name="T0" fmla="*/ 0 w 179"/>
                  <a:gd name="T1" fmla="*/ 0 h 166"/>
                  <a:gd name="T2" fmla="*/ 0 w 179"/>
                  <a:gd name="T3" fmla="*/ 8 h 166"/>
                  <a:gd name="T4" fmla="*/ 1 w 179"/>
                  <a:gd name="T5" fmla="*/ 8 h 166"/>
                  <a:gd name="T6" fmla="*/ 160 w 179"/>
                  <a:gd name="T7" fmla="*/ 156 h 166"/>
                  <a:gd name="T8" fmla="*/ 164 w 179"/>
                  <a:gd name="T9" fmla="*/ 156 h 166"/>
                  <a:gd name="T10" fmla="*/ 165 w 179"/>
                  <a:gd name="T11" fmla="*/ 159 h 166"/>
                  <a:gd name="T12" fmla="*/ 169 w 179"/>
                  <a:gd name="T13" fmla="*/ 159 h 166"/>
                  <a:gd name="T14" fmla="*/ 169 w 179"/>
                  <a:gd name="T15" fmla="*/ 161 h 166"/>
                  <a:gd name="T16" fmla="*/ 172 w 179"/>
                  <a:gd name="T17" fmla="*/ 161 h 166"/>
                  <a:gd name="T18" fmla="*/ 174 w 179"/>
                  <a:gd name="T19" fmla="*/ 164 h 166"/>
                  <a:gd name="T20" fmla="*/ 177 w 179"/>
                  <a:gd name="T21" fmla="*/ 164 h 166"/>
                  <a:gd name="T22" fmla="*/ 177 w 179"/>
                  <a:gd name="T23" fmla="*/ 166 h 166"/>
                  <a:gd name="T24" fmla="*/ 179 w 179"/>
                  <a:gd name="T25" fmla="*/ 166 h 166"/>
                  <a:gd name="T26" fmla="*/ 1 w 179"/>
                  <a:gd name="T27" fmla="*/ 0 h 166"/>
                  <a:gd name="T28" fmla="*/ 0 w 179"/>
                  <a:gd name="T29" fmla="*/ 0 h 16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179"/>
                  <a:gd name="T46" fmla="*/ 0 h 166"/>
                  <a:gd name="T47" fmla="*/ 179 w 179"/>
                  <a:gd name="T48" fmla="*/ 166 h 16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179" h="166">
                    <a:moveTo>
                      <a:pt x="0" y="0"/>
                    </a:moveTo>
                    <a:lnTo>
                      <a:pt x="0" y="8"/>
                    </a:lnTo>
                    <a:lnTo>
                      <a:pt x="1" y="8"/>
                    </a:lnTo>
                    <a:lnTo>
                      <a:pt x="160" y="156"/>
                    </a:lnTo>
                    <a:lnTo>
                      <a:pt x="164" y="156"/>
                    </a:lnTo>
                    <a:lnTo>
                      <a:pt x="165" y="159"/>
                    </a:lnTo>
                    <a:lnTo>
                      <a:pt x="169" y="159"/>
                    </a:lnTo>
                    <a:lnTo>
                      <a:pt x="169" y="161"/>
                    </a:lnTo>
                    <a:lnTo>
                      <a:pt x="172" y="161"/>
                    </a:lnTo>
                    <a:lnTo>
                      <a:pt x="174" y="164"/>
                    </a:lnTo>
                    <a:lnTo>
                      <a:pt x="177" y="164"/>
                    </a:lnTo>
                    <a:lnTo>
                      <a:pt x="177" y="166"/>
                    </a:lnTo>
                    <a:lnTo>
                      <a:pt x="179" y="166"/>
                    </a:ln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812" name="Freeform 1812"/>
              <p:cNvSpPr>
                <a:spLocks/>
              </p:cNvSpPr>
              <p:nvPr/>
            </p:nvSpPr>
            <p:spPr bwMode="auto">
              <a:xfrm>
                <a:off x="2242" y="1905"/>
                <a:ext cx="56" cy="52"/>
              </a:xfrm>
              <a:custGeom>
                <a:avLst/>
                <a:gdLst>
                  <a:gd name="T0" fmla="*/ 0 w 56"/>
                  <a:gd name="T1" fmla="*/ 0 h 52"/>
                  <a:gd name="T2" fmla="*/ 0 w 56"/>
                  <a:gd name="T3" fmla="*/ 8 h 52"/>
                  <a:gd name="T4" fmla="*/ 1 w 56"/>
                  <a:gd name="T5" fmla="*/ 8 h 52"/>
                  <a:gd name="T6" fmla="*/ 37 w 56"/>
                  <a:gd name="T7" fmla="*/ 43 h 52"/>
                  <a:gd name="T8" fmla="*/ 41 w 56"/>
                  <a:gd name="T9" fmla="*/ 43 h 52"/>
                  <a:gd name="T10" fmla="*/ 42 w 56"/>
                  <a:gd name="T11" fmla="*/ 46 h 52"/>
                  <a:gd name="T12" fmla="*/ 46 w 56"/>
                  <a:gd name="T13" fmla="*/ 46 h 52"/>
                  <a:gd name="T14" fmla="*/ 46 w 56"/>
                  <a:gd name="T15" fmla="*/ 48 h 52"/>
                  <a:gd name="T16" fmla="*/ 49 w 56"/>
                  <a:gd name="T17" fmla="*/ 48 h 52"/>
                  <a:gd name="T18" fmla="*/ 51 w 56"/>
                  <a:gd name="T19" fmla="*/ 51 h 52"/>
                  <a:gd name="T20" fmla="*/ 54 w 56"/>
                  <a:gd name="T21" fmla="*/ 51 h 52"/>
                  <a:gd name="T22" fmla="*/ 54 w 56"/>
                  <a:gd name="T23" fmla="*/ 52 h 52"/>
                  <a:gd name="T24" fmla="*/ 56 w 56"/>
                  <a:gd name="T25" fmla="*/ 52 h 52"/>
                  <a:gd name="T26" fmla="*/ 1 w 56"/>
                  <a:gd name="T27" fmla="*/ 0 h 52"/>
                  <a:gd name="T28" fmla="*/ 0 w 56"/>
                  <a:gd name="T29" fmla="*/ 0 h 52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56"/>
                  <a:gd name="T46" fmla="*/ 0 h 52"/>
                  <a:gd name="T47" fmla="*/ 56 w 56"/>
                  <a:gd name="T48" fmla="*/ 52 h 52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56" h="52">
                    <a:moveTo>
                      <a:pt x="0" y="0"/>
                    </a:moveTo>
                    <a:lnTo>
                      <a:pt x="0" y="8"/>
                    </a:lnTo>
                    <a:lnTo>
                      <a:pt x="1" y="8"/>
                    </a:lnTo>
                    <a:lnTo>
                      <a:pt x="37" y="43"/>
                    </a:lnTo>
                    <a:lnTo>
                      <a:pt x="41" y="43"/>
                    </a:lnTo>
                    <a:lnTo>
                      <a:pt x="42" y="46"/>
                    </a:lnTo>
                    <a:lnTo>
                      <a:pt x="46" y="46"/>
                    </a:lnTo>
                    <a:lnTo>
                      <a:pt x="46" y="48"/>
                    </a:lnTo>
                    <a:lnTo>
                      <a:pt x="49" y="48"/>
                    </a:lnTo>
                    <a:lnTo>
                      <a:pt x="51" y="51"/>
                    </a:lnTo>
                    <a:lnTo>
                      <a:pt x="54" y="51"/>
                    </a:lnTo>
                    <a:lnTo>
                      <a:pt x="54" y="52"/>
                    </a:lnTo>
                    <a:lnTo>
                      <a:pt x="56" y="52"/>
                    </a:ln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813" name="Freeform 1813"/>
              <p:cNvSpPr>
                <a:spLocks/>
              </p:cNvSpPr>
              <p:nvPr/>
            </p:nvSpPr>
            <p:spPr bwMode="auto">
              <a:xfrm>
                <a:off x="2238" y="1609"/>
                <a:ext cx="398" cy="424"/>
              </a:xfrm>
              <a:custGeom>
                <a:avLst/>
                <a:gdLst>
                  <a:gd name="T0" fmla="*/ 198 w 398"/>
                  <a:gd name="T1" fmla="*/ 424 h 424"/>
                  <a:gd name="T2" fmla="*/ 398 w 398"/>
                  <a:gd name="T3" fmla="*/ 318 h 424"/>
                  <a:gd name="T4" fmla="*/ 398 w 398"/>
                  <a:gd name="T5" fmla="*/ 106 h 424"/>
                  <a:gd name="T6" fmla="*/ 198 w 398"/>
                  <a:gd name="T7" fmla="*/ 0 h 424"/>
                  <a:gd name="T8" fmla="*/ 0 w 398"/>
                  <a:gd name="T9" fmla="*/ 106 h 424"/>
                  <a:gd name="T10" fmla="*/ 0 w 398"/>
                  <a:gd name="T11" fmla="*/ 318 h 424"/>
                  <a:gd name="T12" fmla="*/ 198 w 398"/>
                  <a:gd name="T13" fmla="*/ 424 h 424"/>
                  <a:gd name="T14" fmla="*/ 200 w 398"/>
                  <a:gd name="T15" fmla="*/ 418 h 424"/>
                  <a:gd name="T16" fmla="*/ 5 w 398"/>
                  <a:gd name="T17" fmla="*/ 314 h 424"/>
                  <a:gd name="T18" fmla="*/ 7 w 398"/>
                  <a:gd name="T19" fmla="*/ 317 h 424"/>
                  <a:gd name="T20" fmla="*/ 7 w 398"/>
                  <a:gd name="T21" fmla="*/ 107 h 424"/>
                  <a:gd name="T22" fmla="*/ 5 w 398"/>
                  <a:gd name="T23" fmla="*/ 110 h 424"/>
                  <a:gd name="T24" fmla="*/ 200 w 398"/>
                  <a:gd name="T25" fmla="*/ 6 h 424"/>
                  <a:gd name="T26" fmla="*/ 197 w 398"/>
                  <a:gd name="T27" fmla="*/ 6 h 424"/>
                  <a:gd name="T28" fmla="*/ 393 w 398"/>
                  <a:gd name="T29" fmla="*/ 110 h 424"/>
                  <a:gd name="T30" fmla="*/ 392 w 398"/>
                  <a:gd name="T31" fmla="*/ 107 h 424"/>
                  <a:gd name="T32" fmla="*/ 392 w 398"/>
                  <a:gd name="T33" fmla="*/ 317 h 424"/>
                  <a:gd name="T34" fmla="*/ 393 w 398"/>
                  <a:gd name="T35" fmla="*/ 314 h 424"/>
                  <a:gd name="T36" fmla="*/ 197 w 398"/>
                  <a:gd name="T37" fmla="*/ 418 h 424"/>
                  <a:gd name="T38" fmla="*/ 200 w 398"/>
                  <a:gd name="T39" fmla="*/ 418 h 424"/>
                  <a:gd name="T40" fmla="*/ 198 w 398"/>
                  <a:gd name="T41" fmla="*/ 424 h 424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398"/>
                  <a:gd name="T64" fmla="*/ 0 h 424"/>
                  <a:gd name="T65" fmla="*/ 398 w 398"/>
                  <a:gd name="T66" fmla="*/ 424 h 424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398" h="424">
                    <a:moveTo>
                      <a:pt x="198" y="424"/>
                    </a:moveTo>
                    <a:lnTo>
                      <a:pt x="398" y="318"/>
                    </a:lnTo>
                    <a:lnTo>
                      <a:pt x="398" y="106"/>
                    </a:lnTo>
                    <a:lnTo>
                      <a:pt x="198" y="0"/>
                    </a:lnTo>
                    <a:lnTo>
                      <a:pt x="0" y="106"/>
                    </a:lnTo>
                    <a:lnTo>
                      <a:pt x="0" y="318"/>
                    </a:lnTo>
                    <a:lnTo>
                      <a:pt x="198" y="424"/>
                    </a:lnTo>
                    <a:lnTo>
                      <a:pt x="200" y="418"/>
                    </a:lnTo>
                    <a:lnTo>
                      <a:pt x="5" y="314"/>
                    </a:lnTo>
                    <a:lnTo>
                      <a:pt x="7" y="317"/>
                    </a:lnTo>
                    <a:lnTo>
                      <a:pt x="7" y="107"/>
                    </a:lnTo>
                    <a:lnTo>
                      <a:pt x="5" y="110"/>
                    </a:lnTo>
                    <a:lnTo>
                      <a:pt x="200" y="6"/>
                    </a:lnTo>
                    <a:lnTo>
                      <a:pt x="197" y="6"/>
                    </a:lnTo>
                    <a:lnTo>
                      <a:pt x="393" y="110"/>
                    </a:lnTo>
                    <a:lnTo>
                      <a:pt x="392" y="107"/>
                    </a:lnTo>
                    <a:lnTo>
                      <a:pt x="392" y="317"/>
                    </a:lnTo>
                    <a:lnTo>
                      <a:pt x="393" y="314"/>
                    </a:lnTo>
                    <a:lnTo>
                      <a:pt x="197" y="418"/>
                    </a:lnTo>
                    <a:lnTo>
                      <a:pt x="200" y="418"/>
                    </a:lnTo>
                    <a:lnTo>
                      <a:pt x="198" y="42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814" name="Freeform 1814"/>
              <p:cNvSpPr>
                <a:spLocks/>
              </p:cNvSpPr>
              <p:nvPr/>
            </p:nvSpPr>
            <p:spPr bwMode="auto">
              <a:xfrm>
                <a:off x="2045" y="1926"/>
                <a:ext cx="395" cy="418"/>
              </a:xfrm>
              <a:custGeom>
                <a:avLst/>
                <a:gdLst>
                  <a:gd name="T0" fmla="*/ 10 w 395"/>
                  <a:gd name="T1" fmla="*/ 99 h 418"/>
                  <a:gd name="T2" fmla="*/ 34 w 395"/>
                  <a:gd name="T3" fmla="*/ 88 h 418"/>
                  <a:gd name="T4" fmla="*/ 51 w 395"/>
                  <a:gd name="T5" fmla="*/ 77 h 418"/>
                  <a:gd name="T6" fmla="*/ 75 w 395"/>
                  <a:gd name="T7" fmla="*/ 66 h 418"/>
                  <a:gd name="T8" fmla="*/ 89 w 395"/>
                  <a:gd name="T9" fmla="*/ 57 h 418"/>
                  <a:gd name="T10" fmla="*/ 113 w 395"/>
                  <a:gd name="T11" fmla="*/ 46 h 418"/>
                  <a:gd name="T12" fmla="*/ 133 w 395"/>
                  <a:gd name="T13" fmla="*/ 33 h 418"/>
                  <a:gd name="T14" fmla="*/ 157 w 395"/>
                  <a:gd name="T15" fmla="*/ 22 h 418"/>
                  <a:gd name="T16" fmla="*/ 178 w 395"/>
                  <a:gd name="T17" fmla="*/ 9 h 418"/>
                  <a:gd name="T18" fmla="*/ 198 w 395"/>
                  <a:gd name="T19" fmla="*/ 0 h 418"/>
                  <a:gd name="T20" fmla="*/ 207 w 395"/>
                  <a:gd name="T21" fmla="*/ 6 h 418"/>
                  <a:gd name="T22" fmla="*/ 217 w 395"/>
                  <a:gd name="T23" fmla="*/ 9 h 418"/>
                  <a:gd name="T24" fmla="*/ 226 w 395"/>
                  <a:gd name="T25" fmla="*/ 16 h 418"/>
                  <a:gd name="T26" fmla="*/ 238 w 395"/>
                  <a:gd name="T27" fmla="*/ 20 h 418"/>
                  <a:gd name="T28" fmla="*/ 246 w 395"/>
                  <a:gd name="T29" fmla="*/ 27 h 418"/>
                  <a:gd name="T30" fmla="*/ 258 w 395"/>
                  <a:gd name="T31" fmla="*/ 31 h 418"/>
                  <a:gd name="T32" fmla="*/ 267 w 395"/>
                  <a:gd name="T33" fmla="*/ 38 h 418"/>
                  <a:gd name="T34" fmla="*/ 279 w 395"/>
                  <a:gd name="T35" fmla="*/ 42 h 418"/>
                  <a:gd name="T36" fmla="*/ 287 w 395"/>
                  <a:gd name="T37" fmla="*/ 49 h 418"/>
                  <a:gd name="T38" fmla="*/ 299 w 395"/>
                  <a:gd name="T39" fmla="*/ 54 h 418"/>
                  <a:gd name="T40" fmla="*/ 308 w 395"/>
                  <a:gd name="T41" fmla="*/ 60 h 418"/>
                  <a:gd name="T42" fmla="*/ 320 w 395"/>
                  <a:gd name="T43" fmla="*/ 65 h 418"/>
                  <a:gd name="T44" fmla="*/ 328 w 395"/>
                  <a:gd name="T45" fmla="*/ 71 h 418"/>
                  <a:gd name="T46" fmla="*/ 339 w 395"/>
                  <a:gd name="T47" fmla="*/ 74 h 418"/>
                  <a:gd name="T48" fmla="*/ 347 w 395"/>
                  <a:gd name="T49" fmla="*/ 80 h 418"/>
                  <a:gd name="T50" fmla="*/ 359 w 395"/>
                  <a:gd name="T51" fmla="*/ 85 h 418"/>
                  <a:gd name="T52" fmla="*/ 368 w 395"/>
                  <a:gd name="T53" fmla="*/ 91 h 418"/>
                  <a:gd name="T54" fmla="*/ 380 w 395"/>
                  <a:gd name="T55" fmla="*/ 96 h 418"/>
                  <a:gd name="T56" fmla="*/ 388 w 395"/>
                  <a:gd name="T57" fmla="*/ 102 h 418"/>
                  <a:gd name="T58" fmla="*/ 385 w 395"/>
                  <a:gd name="T59" fmla="*/ 319 h 418"/>
                  <a:gd name="T60" fmla="*/ 374 w 395"/>
                  <a:gd name="T61" fmla="*/ 325 h 418"/>
                  <a:gd name="T62" fmla="*/ 340 w 395"/>
                  <a:gd name="T63" fmla="*/ 342 h 418"/>
                  <a:gd name="T64" fmla="*/ 330 w 395"/>
                  <a:gd name="T65" fmla="*/ 348 h 418"/>
                  <a:gd name="T66" fmla="*/ 296 w 395"/>
                  <a:gd name="T67" fmla="*/ 366 h 418"/>
                  <a:gd name="T68" fmla="*/ 286 w 395"/>
                  <a:gd name="T69" fmla="*/ 372 h 418"/>
                  <a:gd name="T70" fmla="*/ 265 w 395"/>
                  <a:gd name="T71" fmla="*/ 382 h 418"/>
                  <a:gd name="T72" fmla="*/ 245 w 395"/>
                  <a:gd name="T73" fmla="*/ 394 h 418"/>
                  <a:gd name="T74" fmla="*/ 224 w 395"/>
                  <a:gd name="T75" fmla="*/ 404 h 418"/>
                  <a:gd name="T76" fmla="*/ 207 w 395"/>
                  <a:gd name="T77" fmla="*/ 415 h 418"/>
                  <a:gd name="T78" fmla="*/ 192 w 395"/>
                  <a:gd name="T79" fmla="*/ 416 h 418"/>
                  <a:gd name="T80" fmla="*/ 183 w 395"/>
                  <a:gd name="T81" fmla="*/ 410 h 418"/>
                  <a:gd name="T82" fmla="*/ 171 w 395"/>
                  <a:gd name="T83" fmla="*/ 405 h 418"/>
                  <a:gd name="T84" fmla="*/ 163 w 395"/>
                  <a:gd name="T85" fmla="*/ 399 h 418"/>
                  <a:gd name="T86" fmla="*/ 151 w 395"/>
                  <a:gd name="T87" fmla="*/ 394 h 418"/>
                  <a:gd name="T88" fmla="*/ 142 w 395"/>
                  <a:gd name="T89" fmla="*/ 388 h 418"/>
                  <a:gd name="T90" fmla="*/ 132 w 395"/>
                  <a:gd name="T91" fmla="*/ 385 h 418"/>
                  <a:gd name="T92" fmla="*/ 123 w 395"/>
                  <a:gd name="T93" fmla="*/ 378 h 418"/>
                  <a:gd name="T94" fmla="*/ 111 w 395"/>
                  <a:gd name="T95" fmla="*/ 374 h 418"/>
                  <a:gd name="T96" fmla="*/ 103 w 395"/>
                  <a:gd name="T97" fmla="*/ 367 h 418"/>
                  <a:gd name="T98" fmla="*/ 91 w 395"/>
                  <a:gd name="T99" fmla="*/ 363 h 418"/>
                  <a:gd name="T100" fmla="*/ 82 w 395"/>
                  <a:gd name="T101" fmla="*/ 356 h 418"/>
                  <a:gd name="T102" fmla="*/ 70 w 395"/>
                  <a:gd name="T103" fmla="*/ 352 h 418"/>
                  <a:gd name="T104" fmla="*/ 62 w 395"/>
                  <a:gd name="T105" fmla="*/ 345 h 418"/>
                  <a:gd name="T106" fmla="*/ 50 w 395"/>
                  <a:gd name="T107" fmla="*/ 341 h 418"/>
                  <a:gd name="T108" fmla="*/ 41 w 395"/>
                  <a:gd name="T109" fmla="*/ 334 h 418"/>
                  <a:gd name="T110" fmla="*/ 29 w 395"/>
                  <a:gd name="T111" fmla="*/ 330 h 418"/>
                  <a:gd name="T112" fmla="*/ 21 w 395"/>
                  <a:gd name="T113" fmla="*/ 323 h 418"/>
                  <a:gd name="T114" fmla="*/ 10 w 395"/>
                  <a:gd name="T115" fmla="*/ 320 h 418"/>
                  <a:gd name="T116" fmla="*/ 2 w 395"/>
                  <a:gd name="T117" fmla="*/ 314 h 418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w 395"/>
                  <a:gd name="T178" fmla="*/ 0 h 418"/>
                  <a:gd name="T179" fmla="*/ 395 w 395"/>
                  <a:gd name="T180" fmla="*/ 418 h 418"/>
                </a:gdLst>
                <a:ahLst/>
                <a:cxnLst>
                  <a:cxn ang="T118">
                    <a:pos x="T0" y="T1"/>
                  </a:cxn>
                  <a:cxn ang="T119">
                    <a:pos x="T2" y="T3"/>
                  </a:cxn>
                  <a:cxn ang="T120">
                    <a:pos x="T4" y="T5"/>
                  </a:cxn>
                  <a:cxn ang="T121">
                    <a:pos x="T6" y="T7"/>
                  </a:cxn>
                  <a:cxn ang="T122">
                    <a:pos x="T8" y="T9"/>
                  </a:cxn>
                  <a:cxn ang="T123">
                    <a:pos x="T10" y="T11"/>
                  </a:cxn>
                  <a:cxn ang="T124">
                    <a:pos x="T12" y="T13"/>
                  </a:cxn>
                  <a:cxn ang="T125">
                    <a:pos x="T14" y="T15"/>
                  </a:cxn>
                  <a:cxn ang="T126">
                    <a:pos x="T16" y="T17"/>
                  </a:cxn>
                  <a:cxn ang="T127">
                    <a:pos x="T18" y="T19"/>
                  </a:cxn>
                  <a:cxn ang="T128">
                    <a:pos x="T20" y="T21"/>
                  </a:cxn>
                  <a:cxn ang="T129">
                    <a:pos x="T22" y="T23"/>
                  </a:cxn>
                  <a:cxn ang="T130">
                    <a:pos x="T24" y="T25"/>
                  </a:cxn>
                  <a:cxn ang="T131">
                    <a:pos x="T26" y="T27"/>
                  </a:cxn>
                  <a:cxn ang="T132">
                    <a:pos x="T28" y="T29"/>
                  </a:cxn>
                  <a:cxn ang="T133">
                    <a:pos x="T30" y="T31"/>
                  </a:cxn>
                  <a:cxn ang="T134">
                    <a:pos x="T32" y="T33"/>
                  </a:cxn>
                  <a:cxn ang="T135">
                    <a:pos x="T34" y="T35"/>
                  </a:cxn>
                  <a:cxn ang="T136">
                    <a:pos x="T36" y="T37"/>
                  </a:cxn>
                  <a:cxn ang="T137">
                    <a:pos x="T38" y="T39"/>
                  </a:cxn>
                  <a:cxn ang="T138">
                    <a:pos x="T40" y="T41"/>
                  </a:cxn>
                  <a:cxn ang="T139">
                    <a:pos x="T42" y="T43"/>
                  </a:cxn>
                  <a:cxn ang="T140">
                    <a:pos x="T44" y="T45"/>
                  </a:cxn>
                  <a:cxn ang="T141">
                    <a:pos x="T46" y="T47"/>
                  </a:cxn>
                  <a:cxn ang="T142">
                    <a:pos x="T48" y="T49"/>
                  </a:cxn>
                  <a:cxn ang="T143">
                    <a:pos x="T50" y="T51"/>
                  </a:cxn>
                  <a:cxn ang="T144">
                    <a:pos x="T52" y="T53"/>
                  </a:cxn>
                  <a:cxn ang="T145">
                    <a:pos x="T54" y="T55"/>
                  </a:cxn>
                  <a:cxn ang="T146">
                    <a:pos x="T56" y="T57"/>
                  </a:cxn>
                  <a:cxn ang="T147">
                    <a:pos x="T58" y="T59"/>
                  </a:cxn>
                  <a:cxn ang="T148">
                    <a:pos x="T60" y="T61"/>
                  </a:cxn>
                  <a:cxn ang="T149">
                    <a:pos x="T62" y="T63"/>
                  </a:cxn>
                  <a:cxn ang="T150">
                    <a:pos x="T64" y="T65"/>
                  </a:cxn>
                  <a:cxn ang="T151">
                    <a:pos x="T66" y="T67"/>
                  </a:cxn>
                  <a:cxn ang="T152">
                    <a:pos x="T68" y="T69"/>
                  </a:cxn>
                  <a:cxn ang="T153">
                    <a:pos x="T70" y="T71"/>
                  </a:cxn>
                  <a:cxn ang="T154">
                    <a:pos x="T72" y="T73"/>
                  </a:cxn>
                  <a:cxn ang="T155">
                    <a:pos x="T74" y="T75"/>
                  </a:cxn>
                  <a:cxn ang="T156">
                    <a:pos x="T76" y="T77"/>
                  </a:cxn>
                  <a:cxn ang="T157">
                    <a:pos x="T78" y="T79"/>
                  </a:cxn>
                  <a:cxn ang="T158">
                    <a:pos x="T80" y="T81"/>
                  </a:cxn>
                  <a:cxn ang="T159">
                    <a:pos x="T82" y="T83"/>
                  </a:cxn>
                  <a:cxn ang="T160">
                    <a:pos x="T84" y="T85"/>
                  </a:cxn>
                  <a:cxn ang="T161">
                    <a:pos x="T86" y="T87"/>
                  </a:cxn>
                  <a:cxn ang="T162">
                    <a:pos x="T88" y="T89"/>
                  </a:cxn>
                  <a:cxn ang="T163">
                    <a:pos x="T90" y="T91"/>
                  </a:cxn>
                  <a:cxn ang="T164">
                    <a:pos x="T92" y="T93"/>
                  </a:cxn>
                  <a:cxn ang="T165">
                    <a:pos x="T94" y="T95"/>
                  </a:cxn>
                  <a:cxn ang="T166">
                    <a:pos x="T96" y="T97"/>
                  </a:cxn>
                  <a:cxn ang="T167">
                    <a:pos x="T98" y="T99"/>
                  </a:cxn>
                  <a:cxn ang="T168">
                    <a:pos x="T100" y="T101"/>
                  </a:cxn>
                  <a:cxn ang="T169">
                    <a:pos x="T102" y="T103"/>
                  </a:cxn>
                  <a:cxn ang="T170">
                    <a:pos x="T104" y="T105"/>
                  </a:cxn>
                  <a:cxn ang="T171">
                    <a:pos x="T106" y="T107"/>
                  </a:cxn>
                  <a:cxn ang="T172">
                    <a:pos x="T108" y="T109"/>
                  </a:cxn>
                  <a:cxn ang="T173">
                    <a:pos x="T110" y="T111"/>
                  </a:cxn>
                  <a:cxn ang="T174">
                    <a:pos x="T112" y="T113"/>
                  </a:cxn>
                  <a:cxn ang="T175">
                    <a:pos x="T114" y="T115"/>
                  </a:cxn>
                  <a:cxn ang="T176">
                    <a:pos x="T116" y="T117"/>
                  </a:cxn>
                </a:cxnLst>
                <a:rect l="T177" t="T178" r="T179" b="T180"/>
                <a:pathLst>
                  <a:path w="395" h="418">
                    <a:moveTo>
                      <a:pt x="0" y="104"/>
                    </a:moveTo>
                    <a:lnTo>
                      <a:pt x="7" y="102"/>
                    </a:lnTo>
                    <a:lnTo>
                      <a:pt x="7" y="101"/>
                    </a:lnTo>
                    <a:lnTo>
                      <a:pt x="10" y="101"/>
                    </a:lnTo>
                    <a:lnTo>
                      <a:pt x="10" y="99"/>
                    </a:lnTo>
                    <a:lnTo>
                      <a:pt x="24" y="93"/>
                    </a:lnTo>
                    <a:lnTo>
                      <a:pt x="24" y="91"/>
                    </a:lnTo>
                    <a:lnTo>
                      <a:pt x="31" y="90"/>
                    </a:lnTo>
                    <a:lnTo>
                      <a:pt x="31" y="88"/>
                    </a:lnTo>
                    <a:lnTo>
                      <a:pt x="34" y="88"/>
                    </a:lnTo>
                    <a:lnTo>
                      <a:pt x="34" y="87"/>
                    </a:lnTo>
                    <a:lnTo>
                      <a:pt x="45" y="82"/>
                    </a:lnTo>
                    <a:lnTo>
                      <a:pt x="45" y="80"/>
                    </a:lnTo>
                    <a:lnTo>
                      <a:pt x="51" y="79"/>
                    </a:lnTo>
                    <a:lnTo>
                      <a:pt x="51" y="77"/>
                    </a:lnTo>
                    <a:lnTo>
                      <a:pt x="55" y="77"/>
                    </a:lnTo>
                    <a:lnTo>
                      <a:pt x="55" y="76"/>
                    </a:lnTo>
                    <a:lnTo>
                      <a:pt x="69" y="69"/>
                    </a:lnTo>
                    <a:lnTo>
                      <a:pt x="69" y="68"/>
                    </a:lnTo>
                    <a:lnTo>
                      <a:pt x="75" y="66"/>
                    </a:lnTo>
                    <a:lnTo>
                      <a:pt x="75" y="65"/>
                    </a:lnTo>
                    <a:lnTo>
                      <a:pt x="79" y="65"/>
                    </a:lnTo>
                    <a:lnTo>
                      <a:pt x="79" y="63"/>
                    </a:lnTo>
                    <a:lnTo>
                      <a:pt x="89" y="58"/>
                    </a:lnTo>
                    <a:lnTo>
                      <a:pt x="89" y="57"/>
                    </a:lnTo>
                    <a:lnTo>
                      <a:pt x="96" y="55"/>
                    </a:lnTo>
                    <a:lnTo>
                      <a:pt x="96" y="54"/>
                    </a:lnTo>
                    <a:lnTo>
                      <a:pt x="99" y="54"/>
                    </a:lnTo>
                    <a:lnTo>
                      <a:pt x="99" y="52"/>
                    </a:lnTo>
                    <a:lnTo>
                      <a:pt x="113" y="46"/>
                    </a:lnTo>
                    <a:lnTo>
                      <a:pt x="113" y="44"/>
                    </a:lnTo>
                    <a:lnTo>
                      <a:pt x="120" y="42"/>
                    </a:lnTo>
                    <a:lnTo>
                      <a:pt x="120" y="41"/>
                    </a:lnTo>
                    <a:lnTo>
                      <a:pt x="133" y="35"/>
                    </a:lnTo>
                    <a:lnTo>
                      <a:pt x="133" y="33"/>
                    </a:lnTo>
                    <a:lnTo>
                      <a:pt x="140" y="31"/>
                    </a:lnTo>
                    <a:lnTo>
                      <a:pt x="140" y="30"/>
                    </a:lnTo>
                    <a:lnTo>
                      <a:pt x="144" y="30"/>
                    </a:lnTo>
                    <a:lnTo>
                      <a:pt x="144" y="28"/>
                    </a:lnTo>
                    <a:lnTo>
                      <a:pt x="157" y="22"/>
                    </a:lnTo>
                    <a:lnTo>
                      <a:pt x="157" y="20"/>
                    </a:lnTo>
                    <a:lnTo>
                      <a:pt x="164" y="19"/>
                    </a:lnTo>
                    <a:lnTo>
                      <a:pt x="164" y="17"/>
                    </a:lnTo>
                    <a:lnTo>
                      <a:pt x="178" y="11"/>
                    </a:lnTo>
                    <a:lnTo>
                      <a:pt x="178" y="9"/>
                    </a:lnTo>
                    <a:lnTo>
                      <a:pt x="185" y="8"/>
                    </a:lnTo>
                    <a:lnTo>
                      <a:pt x="185" y="6"/>
                    </a:lnTo>
                    <a:lnTo>
                      <a:pt x="188" y="6"/>
                    </a:lnTo>
                    <a:lnTo>
                      <a:pt x="188" y="5"/>
                    </a:lnTo>
                    <a:lnTo>
                      <a:pt x="198" y="0"/>
                    </a:lnTo>
                    <a:lnTo>
                      <a:pt x="198" y="1"/>
                    </a:lnTo>
                    <a:lnTo>
                      <a:pt x="202" y="1"/>
                    </a:lnTo>
                    <a:lnTo>
                      <a:pt x="202" y="3"/>
                    </a:lnTo>
                    <a:lnTo>
                      <a:pt x="205" y="3"/>
                    </a:lnTo>
                    <a:lnTo>
                      <a:pt x="207" y="6"/>
                    </a:lnTo>
                    <a:lnTo>
                      <a:pt x="210" y="6"/>
                    </a:lnTo>
                    <a:lnTo>
                      <a:pt x="210" y="8"/>
                    </a:lnTo>
                    <a:lnTo>
                      <a:pt x="214" y="8"/>
                    </a:lnTo>
                    <a:lnTo>
                      <a:pt x="214" y="9"/>
                    </a:lnTo>
                    <a:lnTo>
                      <a:pt x="217" y="9"/>
                    </a:lnTo>
                    <a:lnTo>
                      <a:pt x="219" y="12"/>
                    </a:lnTo>
                    <a:lnTo>
                      <a:pt x="222" y="12"/>
                    </a:lnTo>
                    <a:lnTo>
                      <a:pt x="222" y="14"/>
                    </a:lnTo>
                    <a:lnTo>
                      <a:pt x="226" y="14"/>
                    </a:lnTo>
                    <a:lnTo>
                      <a:pt x="226" y="16"/>
                    </a:lnTo>
                    <a:lnTo>
                      <a:pt x="229" y="16"/>
                    </a:lnTo>
                    <a:lnTo>
                      <a:pt x="231" y="19"/>
                    </a:lnTo>
                    <a:lnTo>
                      <a:pt x="234" y="19"/>
                    </a:lnTo>
                    <a:lnTo>
                      <a:pt x="234" y="20"/>
                    </a:lnTo>
                    <a:lnTo>
                      <a:pt x="238" y="20"/>
                    </a:lnTo>
                    <a:lnTo>
                      <a:pt x="239" y="24"/>
                    </a:lnTo>
                    <a:lnTo>
                      <a:pt x="243" y="24"/>
                    </a:lnTo>
                    <a:lnTo>
                      <a:pt x="243" y="25"/>
                    </a:lnTo>
                    <a:lnTo>
                      <a:pt x="246" y="25"/>
                    </a:lnTo>
                    <a:lnTo>
                      <a:pt x="246" y="27"/>
                    </a:lnTo>
                    <a:lnTo>
                      <a:pt x="250" y="27"/>
                    </a:lnTo>
                    <a:lnTo>
                      <a:pt x="251" y="30"/>
                    </a:lnTo>
                    <a:lnTo>
                      <a:pt x="255" y="30"/>
                    </a:lnTo>
                    <a:lnTo>
                      <a:pt x="255" y="31"/>
                    </a:lnTo>
                    <a:lnTo>
                      <a:pt x="258" y="31"/>
                    </a:lnTo>
                    <a:lnTo>
                      <a:pt x="258" y="33"/>
                    </a:lnTo>
                    <a:lnTo>
                      <a:pt x="262" y="33"/>
                    </a:lnTo>
                    <a:lnTo>
                      <a:pt x="263" y="36"/>
                    </a:lnTo>
                    <a:lnTo>
                      <a:pt x="267" y="36"/>
                    </a:lnTo>
                    <a:lnTo>
                      <a:pt x="267" y="38"/>
                    </a:lnTo>
                    <a:lnTo>
                      <a:pt x="270" y="38"/>
                    </a:lnTo>
                    <a:lnTo>
                      <a:pt x="270" y="39"/>
                    </a:lnTo>
                    <a:lnTo>
                      <a:pt x="274" y="39"/>
                    </a:lnTo>
                    <a:lnTo>
                      <a:pt x="275" y="42"/>
                    </a:lnTo>
                    <a:lnTo>
                      <a:pt x="279" y="42"/>
                    </a:lnTo>
                    <a:lnTo>
                      <a:pt x="279" y="44"/>
                    </a:lnTo>
                    <a:lnTo>
                      <a:pt x="282" y="44"/>
                    </a:lnTo>
                    <a:lnTo>
                      <a:pt x="284" y="47"/>
                    </a:lnTo>
                    <a:lnTo>
                      <a:pt x="287" y="47"/>
                    </a:lnTo>
                    <a:lnTo>
                      <a:pt x="287" y="49"/>
                    </a:lnTo>
                    <a:lnTo>
                      <a:pt x="291" y="49"/>
                    </a:lnTo>
                    <a:lnTo>
                      <a:pt x="291" y="50"/>
                    </a:lnTo>
                    <a:lnTo>
                      <a:pt x="294" y="50"/>
                    </a:lnTo>
                    <a:lnTo>
                      <a:pt x="296" y="54"/>
                    </a:lnTo>
                    <a:lnTo>
                      <a:pt x="299" y="54"/>
                    </a:lnTo>
                    <a:lnTo>
                      <a:pt x="299" y="55"/>
                    </a:lnTo>
                    <a:lnTo>
                      <a:pt x="303" y="55"/>
                    </a:lnTo>
                    <a:lnTo>
                      <a:pt x="303" y="57"/>
                    </a:lnTo>
                    <a:lnTo>
                      <a:pt x="306" y="57"/>
                    </a:lnTo>
                    <a:lnTo>
                      <a:pt x="308" y="60"/>
                    </a:lnTo>
                    <a:lnTo>
                      <a:pt x="311" y="60"/>
                    </a:lnTo>
                    <a:lnTo>
                      <a:pt x="311" y="61"/>
                    </a:lnTo>
                    <a:lnTo>
                      <a:pt x="315" y="61"/>
                    </a:lnTo>
                    <a:lnTo>
                      <a:pt x="316" y="65"/>
                    </a:lnTo>
                    <a:lnTo>
                      <a:pt x="320" y="65"/>
                    </a:lnTo>
                    <a:lnTo>
                      <a:pt x="320" y="66"/>
                    </a:lnTo>
                    <a:lnTo>
                      <a:pt x="323" y="66"/>
                    </a:lnTo>
                    <a:lnTo>
                      <a:pt x="323" y="68"/>
                    </a:lnTo>
                    <a:lnTo>
                      <a:pt x="327" y="68"/>
                    </a:lnTo>
                    <a:lnTo>
                      <a:pt x="328" y="71"/>
                    </a:lnTo>
                    <a:lnTo>
                      <a:pt x="332" y="71"/>
                    </a:lnTo>
                    <a:lnTo>
                      <a:pt x="332" y="72"/>
                    </a:lnTo>
                    <a:lnTo>
                      <a:pt x="335" y="72"/>
                    </a:lnTo>
                    <a:lnTo>
                      <a:pt x="335" y="74"/>
                    </a:lnTo>
                    <a:lnTo>
                      <a:pt x="339" y="74"/>
                    </a:lnTo>
                    <a:lnTo>
                      <a:pt x="340" y="77"/>
                    </a:lnTo>
                    <a:lnTo>
                      <a:pt x="344" y="77"/>
                    </a:lnTo>
                    <a:lnTo>
                      <a:pt x="344" y="79"/>
                    </a:lnTo>
                    <a:lnTo>
                      <a:pt x="347" y="79"/>
                    </a:lnTo>
                    <a:lnTo>
                      <a:pt x="347" y="80"/>
                    </a:lnTo>
                    <a:lnTo>
                      <a:pt x="350" y="80"/>
                    </a:lnTo>
                    <a:lnTo>
                      <a:pt x="352" y="83"/>
                    </a:lnTo>
                    <a:lnTo>
                      <a:pt x="356" y="83"/>
                    </a:lnTo>
                    <a:lnTo>
                      <a:pt x="356" y="85"/>
                    </a:lnTo>
                    <a:lnTo>
                      <a:pt x="359" y="85"/>
                    </a:lnTo>
                    <a:lnTo>
                      <a:pt x="361" y="88"/>
                    </a:lnTo>
                    <a:lnTo>
                      <a:pt x="364" y="88"/>
                    </a:lnTo>
                    <a:lnTo>
                      <a:pt x="364" y="90"/>
                    </a:lnTo>
                    <a:lnTo>
                      <a:pt x="368" y="90"/>
                    </a:lnTo>
                    <a:lnTo>
                      <a:pt x="368" y="91"/>
                    </a:lnTo>
                    <a:lnTo>
                      <a:pt x="371" y="91"/>
                    </a:lnTo>
                    <a:lnTo>
                      <a:pt x="373" y="95"/>
                    </a:lnTo>
                    <a:lnTo>
                      <a:pt x="376" y="95"/>
                    </a:lnTo>
                    <a:lnTo>
                      <a:pt x="376" y="96"/>
                    </a:lnTo>
                    <a:lnTo>
                      <a:pt x="380" y="96"/>
                    </a:lnTo>
                    <a:lnTo>
                      <a:pt x="380" y="98"/>
                    </a:lnTo>
                    <a:lnTo>
                      <a:pt x="383" y="98"/>
                    </a:lnTo>
                    <a:lnTo>
                      <a:pt x="385" y="101"/>
                    </a:lnTo>
                    <a:lnTo>
                      <a:pt x="388" y="101"/>
                    </a:lnTo>
                    <a:lnTo>
                      <a:pt x="388" y="102"/>
                    </a:lnTo>
                    <a:lnTo>
                      <a:pt x="391" y="102"/>
                    </a:lnTo>
                    <a:lnTo>
                      <a:pt x="391" y="104"/>
                    </a:lnTo>
                    <a:lnTo>
                      <a:pt x="395" y="104"/>
                    </a:lnTo>
                    <a:lnTo>
                      <a:pt x="395" y="314"/>
                    </a:lnTo>
                    <a:lnTo>
                      <a:pt x="385" y="319"/>
                    </a:lnTo>
                    <a:lnTo>
                      <a:pt x="385" y="320"/>
                    </a:lnTo>
                    <a:lnTo>
                      <a:pt x="378" y="322"/>
                    </a:lnTo>
                    <a:lnTo>
                      <a:pt x="378" y="323"/>
                    </a:lnTo>
                    <a:lnTo>
                      <a:pt x="374" y="323"/>
                    </a:lnTo>
                    <a:lnTo>
                      <a:pt x="374" y="325"/>
                    </a:lnTo>
                    <a:lnTo>
                      <a:pt x="361" y="331"/>
                    </a:lnTo>
                    <a:lnTo>
                      <a:pt x="361" y="333"/>
                    </a:lnTo>
                    <a:lnTo>
                      <a:pt x="354" y="334"/>
                    </a:lnTo>
                    <a:lnTo>
                      <a:pt x="354" y="336"/>
                    </a:lnTo>
                    <a:lnTo>
                      <a:pt x="340" y="342"/>
                    </a:lnTo>
                    <a:lnTo>
                      <a:pt x="340" y="344"/>
                    </a:lnTo>
                    <a:lnTo>
                      <a:pt x="333" y="345"/>
                    </a:lnTo>
                    <a:lnTo>
                      <a:pt x="333" y="347"/>
                    </a:lnTo>
                    <a:lnTo>
                      <a:pt x="330" y="347"/>
                    </a:lnTo>
                    <a:lnTo>
                      <a:pt x="330" y="348"/>
                    </a:lnTo>
                    <a:lnTo>
                      <a:pt x="316" y="355"/>
                    </a:lnTo>
                    <a:lnTo>
                      <a:pt x="316" y="356"/>
                    </a:lnTo>
                    <a:lnTo>
                      <a:pt x="309" y="358"/>
                    </a:lnTo>
                    <a:lnTo>
                      <a:pt x="309" y="360"/>
                    </a:lnTo>
                    <a:lnTo>
                      <a:pt x="296" y="366"/>
                    </a:lnTo>
                    <a:lnTo>
                      <a:pt x="296" y="367"/>
                    </a:lnTo>
                    <a:lnTo>
                      <a:pt x="289" y="369"/>
                    </a:lnTo>
                    <a:lnTo>
                      <a:pt x="289" y="371"/>
                    </a:lnTo>
                    <a:lnTo>
                      <a:pt x="286" y="371"/>
                    </a:lnTo>
                    <a:lnTo>
                      <a:pt x="286" y="372"/>
                    </a:lnTo>
                    <a:lnTo>
                      <a:pt x="275" y="377"/>
                    </a:lnTo>
                    <a:lnTo>
                      <a:pt x="275" y="378"/>
                    </a:lnTo>
                    <a:lnTo>
                      <a:pt x="268" y="380"/>
                    </a:lnTo>
                    <a:lnTo>
                      <a:pt x="268" y="382"/>
                    </a:lnTo>
                    <a:lnTo>
                      <a:pt x="265" y="382"/>
                    </a:lnTo>
                    <a:lnTo>
                      <a:pt x="265" y="383"/>
                    </a:lnTo>
                    <a:lnTo>
                      <a:pt x="251" y="389"/>
                    </a:lnTo>
                    <a:lnTo>
                      <a:pt x="251" y="391"/>
                    </a:lnTo>
                    <a:lnTo>
                      <a:pt x="245" y="393"/>
                    </a:lnTo>
                    <a:lnTo>
                      <a:pt x="245" y="394"/>
                    </a:lnTo>
                    <a:lnTo>
                      <a:pt x="241" y="394"/>
                    </a:lnTo>
                    <a:lnTo>
                      <a:pt x="241" y="396"/>
                    </a:lnTo>
                    <a:lnTo>
                      <a:pt x="231" y="401"/>
                    </a:lnTo>
                    <a:lnTo>
                      <a:pt x="231" y="402"/>
                    </a:lnTo>
                    <a:lnTo>
                      <a:pt x="224" y="404"/>
                    </a:lnTo>
                    <a:lnTo>
                      <a:pt x="224" y="405"/>
                    </a:lnTo>
                    <a:lnTo>
                      <a:pt x="221" y="405"/>
                    </a:lnTo>
                    <a:lnTo>
                      <a:pt x="221" y="407"/>
                    </a:lnTo>
                    <a:lnTo>
                      <a:pt x="207" y="413"/>
                    </a:lnTo>
                    <a:lnTo>
                      <a:pt x="207" y="415"/>
                    </a:lnTo>
                    <a:lnTo>
                      <a:pt x="200" y="416"/>
                    </a:lnTo>
                    <a:lnTo>
                      <a:pt x="200" y="418"/>
                    </a:lnTo>
                    <a:lnTo>
                      <a:pt x="195" y="418"/>
                    </a:lnTo>
                    <a:lnTo>
                      <a:pt x="195" y="416"/>
                    </a:lnTo>
                    <a:lnTo>
                      <a:pt x="192" y="416"/>
                    </a:lnTo>
                    <a:lnTo>
                      <a:pt x="192" y="415"/>
                    </a:lnTo>
                    <a:lnTo>
                      <a:pt x="188" y="415"/>
                    </a:lnTo>
                    <a:lnTo>
                      <a:pt x="186" y="412"/>
                    </a:lnTo>
                    <a:lnTo>
                      <a:pt x="183" y="412"/>
                    </a:lnTo>
                    <a:lnTo>
                      <a:pt x="183" y="410"/>
                    </a:lnTo>
                    <a:lnTo>
                      <a:pt x="180" y="410"/>
                    </a:lnTo>
                    <a:lnTo>
                      <a:pt x="180" y="408"/>
                    </a:lnTo>
                    <a:lnTo>
                      <a:pt x="176" y="408"/>
                    </a:lnTo>
                    <a:lnTo>
                      <a:pt x="174" y="405"/>
                    </a:lnTo>
                    <a:lnTo>
                      <a:pt x="171" y="405"/>
                    </a:lnTo>
                    <a:lnTo>
                      <a:pt x="171" y="404"/>
                    </a:lnTo>
                    <a:lnTo>
                      <a:pt x="168" y="404"/>
                    </a:lnTo>
                    <a:lnTo>
                      <a:pt x="168" y="402"/>
                    </a:lnTo>
                    <a:lnTo>
                      <a:pt x="164" y="402"/>
                    </a:lnTo>
                    <a:lnTo>
                      <a:pt x="163" y="399"/>
                    </a:lnTo>
                    <a:lnTo>
                      <a:pt x="159" y="399"/>
                    </a:lnTo>
                    <a:lnTo>
                      <a:pt x="159" y="397"/>
                    </a:lnTo>
                    <a:lnTo>
                      <a:pt x="156" y="397"/>
                    </a:lnTo>
                    <a:lnTo>
                      <a:pt x="154" y="394"/>
                    </a:lnTo>
                    <a:lnTo>
                      <a:pt x="151" y="394"/>
                    </a:lnTo>
                    <a:lnTo>
                      <a:pt x="151" y="393"/>
                    </a:lnTo>
                    <a:lnTo>
                      <a:pt x="147" y="393"/>
                    </a:lnTo>
                    <a:lnTo>
                      <a:pt x="147" y="391"/>
                    </a:lnTo>
                    <a:lnTo>
                      <a:pt x="144" y="391"/>
                    </a:lnTo>
                    <a:lnTo>
                      <a:pt x="142" y="388"/>
                    </a:lnTo>
                    <a:lnTo>
                      <a:pt x="139" y="388"/>
                    </a:lnTo>
                    <a:lnTo>
                      <a:pt x="139" y="386"/>
                    </a:lnTo>
                    <a:lnTo>
                      <a:pt x="135" y="386"/>
                    </a:lnTo>
                    <a:lnTo>
                      <a:pt x="135" y="385"/>
                    </a:lnTo>
                    <a:lnTo>
                      <a:pt x="132" y="385"/>
                    </a:lnTo>
                    <a:lnTo>
                      <a:pt x="130" y="382"/>
                    </a:lnTo>
                    <a:lnTo>
                      <a:pt x="127" y="382"/>
                    </a:lnTo>
                    <a:lnTo>
                      <a:pt x="127" y="380"/>
                    </a:lnTo>
                    <a:lnTo>
                      <a:pt x="123" y="380"/>
                    </a:lnTo>
                    <a:lnTo>
                      <a:pt x="123" y="378"/>
                    </a:lnTo>
                    <a:lnTo>
                      <a:pt x="120" y="378"/>
                    </a:lnTo>
                    <a:lnTo>
                      <a:pt x="118" y="375"/>
                    </a:lnTo>
                    <a:lnTo>
                      <a:pt x="115" y="375"/>
                    </a:lnTo>
                    <a:lnTo>
                      <a:pt x="115" y="374"/>
                    </a:lnTo>
                    <a:lnTo>
                      <a:pt x="111" y="374"/>
                    </a:lnTo>
                    <a:lnTo>
                      <a:pt x="110" y="371"/>
                    </a:lnTo>
                    <a:lnTo>
                      <a:pt x="106" y="371"/>
                    </a:lnTo>
                    <a:lnTo>
                      <a:pt x="106" y="369"/>
                    </a:lnTo>
                    <a:lnTo>
                      <a:pt x="103" y="369"/>
                    </a:lnTo>
                    <a:lnTo>
                      <a:pt x="103" y="367"/>
                    </a:lnTo>
                    <a:lnTo>
                      <a:pt x="99" y="367"/>
                    </a:lnTo>
                    <a:lnTo>
                      <a:pt x="98" y="364"/>
                    </a:lnTo>
                    <a:lnTo>
                      <a:pt x="94" y="364"/>
                    </a:lnTo>
                    <a:lnTo>
                      <a:pt x="94" y="363"/>
                    </a:lnTo>
                    <a:lnTo>
                      <a:pt x="91" y="363"/>
                    </a:lnTo>
                    <a:lnTo>
                      <a:pt x="91" y="361"/>
                    </a:lnTo>
                    <a:lnTo>
                      <a:pt x="87" y="361"/>
                    </a:lnTo>
                    <a:lnTo>
                      <a:pt x="86" y="358"/>
                    </a:lnTo>
                    <a:lnTo>
                      <a:pt x="82" y="358"/>
                    </a:lnTo>
                    <a:lnTo>
                      <a:pt x="82" y="356"/>
                    </a:lnTo>
                    <a:lnTo>
                      <a:pt x="79" y="356"/>
                    </a:lnTo>
                    <a:lnTo>
                      <a:pt x="77" y="353"/>
                    </a:lnTo>
                    <a:lnTo>
                      <a:pt x="74" y="353"/>
                    </a:lnTo>
                    <a:lnTo>
                      <a:pt x="74" y="352"/>
                    </a:lnTo>
                    <a:lnTo>
                      <a:pt x="70" y="352"/>
                    </a:lnTo>
                    <a:lnTo>
                      <a:pt x="70" y="350"/>
                    </a:lnTo>
                    <a:lnTo>
                      <a:pt x="67" y="350"/>
                    </a:lnTo>
                    <a:lnTo>
                      <a:pt x="65" y="347"/>
                    </a:lnTo>
                    <a:lnTo>
                      <a:pt x="62" y="347"/>
                    </a:lnTo>
                    <a:lnTo>
                      <a:pt x="62" y="345"/>
                    </a:lnTo>
                    <a:lnTo>
                      <a:pt x="58" y="345"/>
                    </a:lnTo>
                    <a:lnTo>
                      <a:pt x="58" y="344"/>
                    </a:lnTo>
                    <a:lnTo>
                      <a:pt x="55" y="344"/>
                    </a:lnTo>
                    <a:lnTo>
                      <a:pt x="53" y="341"/>
                    </a:lnTo>
                    <a:lnTo>
                      <a:pt x="50" y="341"/>
                    </a:lnTo>
                    <a:lnTo>
                      <a:pt x="50" y="339"/>
                    </a:lnTo>
                    <a:lnTo>
                      <a:pt x="46" y="339"/>
                    </a:lnTo>
                    <a:lnTo>
                      <a:pt x="46" y="337"/>
                    </a:lnTo>
                    <a:lnTo>
                      <a:pt x="43" y="337"/>
                    </a:lnTo>
                    <a:lnTo>
                      <a:pt x="41" y="334"/>
                    </a:lnTo>
                    <a:lnTo>
                      <a:pt x="38" y="334"/>
                    </a:lnTo>
                    <a:lnTo>
                      <a:pt x="38" y="333"/>
                    </a:lnTo>
                    <a:lnTo>
                      <a:pt x="34" y="333"/>
                    </a:lnTo>
                    <a:lnTo>
                      <a:pt x="33" y="330"/>
                    </a:lnTo>
                    <a:lnTo>
                      <a:pt x="29" y="330"/>
                    </a:lnTo>
                    <a:lnTo>
                      <a:pt x="29" y="328"/>
                    </a:lnTo>
                    <a:lnTo>
                      <a:pt x="26" y="328"/>
                    </a:lnTo>
                    <a:lnTo>
                      <a:pt x="26" y="326"/>
                    </a:lnTo>
                    <a:lnTo>
                      <a:pt x="22" y="326"/>
                    </a:lnTo>
                    <a:lnTo>
                      <a:pt x="21" y="323"/>
                    </a:lnTo>
                    <a:lnTo>
                      <a:pt x="17" y="323"/>
                    </a:lnTo>
                    <a:lnTo>
                      <a:pt x="17" y="322"/>
                    </a:lnTo>
                    <a:lnTo>
                      <a:pt x="14" y="322"/>
                    </a:lnTo>
                    <a:lnTo>
                      <a:pt x="14" y="320"/>
                    </a:lnTo>
                    <a:lnTo>
                      <a:pt x="10" y="320"/>
                    </a:lnTo>
                    <a:lnTo>
                      <a:pt x="9" y="317"/>
                    </a:lnTo>
                    <a:lnTo>
                      <a:pt x="5" y="317"/>
                    </a:lnTo>
                    <a:lnTo>
                      <a:pt x="5" y="315"/>
                    </a:lnTo>
                    <a:lnTo>
                      <a:pt x="2" y="315"/>
                    </a:lnTo>
                    <a:lnTo>
                      <a:pt x="2" y="314"/>
                    </a:lnTo>
                    <a:lnTo>
                      <a:pt x="0" y="314"/>
                    </a:lnTo>
                    <a:lnTo>
                      <a:pt x="0" y="104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815" name="Freeform 1815"/>
              <p:cNvSpPr>
                <a:spLocks/>
              </p:cNvSpPr>
              <p:nvPr/>
            </p:nvSpPr>
            <p:spPr bwMode="auto">
              <a:xfrm>
                <a:off x="2045" y="1975"/>
                <a:ext cx="106" cy="98"/>
              </a:xfrm>
              <a:custGeom>
                <a:avLst/>
                <a:gdLst>
                  <a:gd name="T0" fmla="*/ 104 w 106"/>
                  <a:gd name="T1" fmla="*/ 0 h 98"/>
                  <a:gd name="T2" fmla="*/ 104 w 106"/>
                  <a:gd name="T3" fmla="*/ 1 h 98"/>
                  <a:gd name="T4" fmla="*/ 101 w 106"/>
                  <a:gd name="T5" fmla="*/ 1 h 98"/>
                  <a:gd name="T6" fmla="*/ 101 w 106"/>
                  <a:gd name="T7" fmla="*/ 3 h 98"/>
                  <a:gd name="T8" fmla="*/ 84 w 106"/>
                  <a:gd name="T9" fmla="*/ 12 h 98"/>
                  <a:gd name="T10" fmla="*/ 84 w 106"/>
                  <a:gd name="T11" fmla="*/ 14 h 98"/>
                  <a:gd name="T12" fmla="*/ 0 w 106"/>
                  <a:gd name="T13" fmla="*/ 90 h 98"/>
                  <a:gd name="T14" fmla="*/ 0 w 106"/>
                  <a:gd name="T15" fmla="*/ 98 h 98"/>
                  <a:gd name="T16" fmla="*/ 106 w 106"/>
                  <a:gd name="T17" fmla="*/ 0 h 98"/>
                  <a:gd name="T18" fmla="*/ 104 w 106"/>
                  <a:gd name="T19" fmla="*/ 0 h 98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06"/>
                  <a:gd name="T31" fmla="*/ 0 h 98"/>
                  <a:gd name="T32" fmla="*/ 106 w 106"/>
                  <a:gd name="T33" fmla="*/ 98 h 98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06" h="98">
                    <a:moveTo>
                      <a:pt x="104" y="0"/>
                    </a:moveTo>
                    <a:lnTo>
                      <a:pt x="104" y="1"/>
                    </a:lnTo>
                    <a:lnTo>
                      <a:pt x="101" y="1"/>
                    </a:lnTo>
                    <a:lnTo>
                      <a:pt x="101" y="3"/>
                    </a:lnTo>
                    <a:lnTo>
                      <a:pt x="84" y="12"/>
                    </a:lnTo>
                    <a:lnTo>
                      <a:pt x="84" y="14"/>
                    </a:lnTo>
                    <a:lnTo>
                      <a:pt x="0" y="90"/>
                    </a:lnTo>
                    <a:lnTo>
                      <a:pt x="0" y="98"/>
                    </a:lnTo>
                    <a:lnTo>
                      <a:pt x="106" y="0"/>
                    </a:lnTo>
                    <a:lnTo>
                      <a:pt x="104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816" name="Freeform 1816"/>
              <p:cNvSpPr>
                <a:spLocks/>
              </p:cNvSpPr>
              <p:nvPr/>
            </p:nvSpPr>
            <p:spPr bwMode="auto">
              <a:xfrm>
                <a:off x="2045" y="1927"/>
                <a:ext cx="204" cy="190"/>
              </a:xfrm>
              <a:custGeom>
                <a:avLst/>
                <a:gdLst>
                  <a:gd name="T0" fmla="*/ 197 w 204"/>
                  <a:gd name="T1" fmla="*/ 0 h 190"/>
                  <a:gd name="T2" fmla="*/ 197 w 204"/>
                  <a:gd name="T3" fmla="*/ 2 h 190"/>
                  <a:gd name="T4" fmla="*/ 0 w 204"/>
                  <a:gd name="T5" fmla="*/ 182 h 190"/>
                  <a:gd name="T6" fmla="*/ 0 w 204"/>
                  <a:gd name="T7" fmla="*/ 190 h 190"/>
                  <a:gd name="T8" fmla="*/ 204 w 204"/>
                  <a:gd name="T9" fmla="*/ 4 h 190"/>
                  <a:gd name="T10" fmla="*/ 202 w 204"/>
                  <a:gd name="T11" fmla="*/ 0 h 190"/>
                  <a:gd name="T12" fmla="*/ 197 w 204"/>
                  <a:gd name="T13" fmla="*/ 0 h 19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04"/>
                  <a:gd name="T22" fmla="*/ 0 h 190"/>
                  <a:gd name="T23" fmla="*/ 204 w 204"/>
                  <a:gd name="T24" fmla="*/ 190 h 190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04" h="190">
                    <a:moveTo>
                      <a:pt x="197" y="0"/>
                    </a:moveTo>
                    <a:lnTo>
                      <a:pt x="197" y="2"/>
                    </a:lnTo>
                    <a:lnTo>
                      <a:pt x="0" y="182"/>
                    </a:lnTo>
                    <a:lnTo>
                      <a:pt x="0" y="190"/>
                    </a:lnTo>
                    <a:lnTo>
                      <a:pt x="204" y="4"/>
                    </a:lnTo>
                    <a:lnTo>
                      <a:pt x="202" y="0"/>
                    </a:lnTo>
                    <a:lnTo>
                      <a:pt x="197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817" name="Freeform 1817"/>
              <p:cNvSpPr>
                <a:spLocks/>
              </p:cNvSpPr>
              <p:nvPr/>
            </p:nvSpPr>
            <p:spPr bwMode="auto">
              <a:xfrm>
                <a:off x="2045" y="1945"/>
                <a:ext cx="236" cy="219"/>
              </a:xfrm>
              <a:custGeom>
                <a:avLst/>
                <a:gdLst>
                  <a:gd name="T0" fmla="*/ 229 w 236"/>
                  <a:gd name="T1" fmla="*/ 0 h 219"/>
                  <a:gd name="T2" fmla="*/ 229 w 236"/>
                  <a:gd name="T3" fmla="*/ 1 h 219"/>
                  <a:gd name="T4" fmla="*/ 0 w 236"/>
                  <a:gd name="T5" fmla="*/ 211 h 219"/>
                  <a:gd name="T6" fmla="*/ 0 w 236"/>
                  <a:gd name="T7" fmla="*/ 219 h 219"/>
                  <a:gd name="T8" fmla="*/ 236 w 236"/>
                  <a:gd name="T9" fmla="*/ 3 h 219"/>
                  <a:gd name="T10" fmla="*/ 234 w 236"/>
                  <a:gd name="T11" fmla="*/ 0 h 219"/>
                  <a:gd name="T12" fmla="*/ 229 w 236"/>
                  <a:gd name="T13" fmla="*/ 0 h 21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36"/>
                  <a:gd name="T22" fmla="*/ 0 h 219"/>
                  <a:gd name="T23" fmla="*/ 236 w 236"/>
                  <a:gd name="T24" fmla="*/ 219 h 219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36" h="219">
                    <a:moveTo>
                      <a:pt x="229" y="0"/>
                    </a:moveTo>
                    <a:lnTo>
                      <a:pt x="229" y="1"/>
                    </a:lnTo>
                    <a:lnTo>
                      <a:pt x="0" y="211"/>
                    </a:lnTo>
                    <a:lnTo>
                      <a:pt x="0" y="219"/>
                    </a:lnTo>
                    <a:lnTo>
                      <a:pt x="236" y="3"/>
                    </a:lnTo>
                    <a:lnTo>
                      <a:pt x="234" y="0"/>
                    </a:lnTo>
                    <a:lnTo>
                      <a:pt x="229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818" name="Freeform 1818"/>
              <p:cNvSpPr>
                <a:spLocks/>
              </p:cNvSpPr>
              <p:nvPr/>
            </p:nvSpPr>
            <p:spPr bwMode="auto">
              <a:xfrm>
                <a:off x="2045" y="1962"/>
                <a:ext cx="268" cy="249"/>
              </a:xfrm>
              <a:custGeom>
                <a:avLst/>
                <a:gdLst>
                  <a:gd name="T0" fmla="*/ 262 w 268"/>
                  <a:gd name="T1" fmla="*/ 0 h 249"/>
                  <a:gd name="T2" fmla="*/ 262 w 268"/>
                  <a:gd name="T3" fmla="*/ 2 h 249"/>
                  <a:gd name="T4" fmla="*/ 0 w 268"/>
                  <a:gd name="T5" fmla="*/ 242 h 249"/>
                  <a:gd name="T6" fmla="*/ 0 w 268"/>
                  <a:gd name="T7" fmla="*/ 249 h 249"/>
                  <a:gd name="T8" fmla="*/ 268 w 268"/>
                  <a:gd name="T9" fmla="*/ 3 h 249"/>
                  <a:gd name="T10" fmla="*/ 267 w 268"/>
                  <a:gd name="T11" fmla="*/ 0 h 249"/>
                  <a:gd name="T12" fmla="*/ 262 w 268"/>
                  <a:gd name="T13" fmla="*/ 0 h 24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68"/>
                  <a:gd name="T22" fmla="*/ 0 h 249"/>
                  <a:gd name="T23" fmla="*/ 268 w 268"/>
                  <a:gd name="T24" fmla="*/ 249 h 249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68" h="249">
                    <a:moveTo>
                      <a:pt x="262" y="0"/>
                    </a:moveTo>
                    <a:lnTo>
                      <a:pt x="262" y="2"/>
                    </a:lnTo>
                    <a:lnTo>
                      <a:pt x="0" y="242"/>
                    </a:lnTo>
                    <a:lnTo>
                      <a:pt x="0" y="249"/>
                    </a:lnTo>
                    <a:lnTo>
                      <a:pt x="268" y="3"/>
                    </a:lnTo>
                    <a:lnTo>
                      <a:pt x="267" y="0"/>
                    </a:lnTo>
                    <a:lnTo>
                      <a:pt x="262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819" name="Freeform 1819"/>
              <p:cNvSpPr>
                <a:spLocks/>
              </p:cNvSpPr>
              <p:nvPr/>
            </p:nvSpPr>
            <p:spPr bwMode="auto">
              <a:xfrm>
                <a:off x="2054" y="1980"/>
                <a:ext cx="292" cy="266"/>
              </a:xfrm>
              <a:custGeom>
                <a:avLst/>
                <a:gdLst>
                  <a:gd name="T0" fmla="*/ 285 w 292"/>
                  <a:gd name="T1" fmla="*/ 0 h 266"/>
                  <a:gd name="T2" fmla="*/ 285 w 292"/>
                  <a:gd name="T3" fmla="*/ 1 h 266"/>
                  <a:gd name="T4" fmla="*/ 0 w 292"/>
                  <a:gd name="T5" fmla="*/ 263 h 266"/>
                  <a:gd name="T6" fmla="*/ 1 w 292"/>
                  <a:gd name="T7" fmla="*/ 266 h 266"/>
                  <a:gd name="T8" fmla="*/ 7 w 292"/>
                  <a:gd name="T9" fmla="*/ 266 h 266"/>
                  <a:gd name="T10" fmla="*/ 7 w 292"/>
                  <a:gd name="T11" fmla="*/ 265 h 266"/>
                  <a:gd name="T12" fmla="*/ 292 w 292"/>
                  <a:gd name="T13" fmla="*/ 3 h 266"/>
                  <a:gd name="T14" fmla="*/ 290 w 292"/>
                  <a:gd name="T15" fmla="*/ 0 h 266"/>
                  <a:gd name="T16" fmla="*/ 285 w 292"/>
                  <a:gd name="T17" fmla="*/ 0 h 26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2"/>
                  <a:gd name="T28" fmla="*/ 0 h 266"/>
                  <a:gd name="T29" fmla="*/ 292 w 292"/>
                  <a:gd name="T30" fmla="*/ 266 h 26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2" h="266">
                    <a:moveTo>
                      <a:pt x="285" y="0"/>
                    </a:moveTo>
                    <a:lnTo>
                      <a:pt x="285" y="1"/>
                    </a:lnTo>
                    <a:lnTo>
                      <a:pt x="0" y="263"/>
                    </a:lnTo>
                    <a:lnTo>
                      <a:pt x="1" y="266"/>
                    </a:lnTo>
                    <a:lnTo>
                      <a:pt x="7" y="266"/>
                    </a:lnTo>
                    <a:lnTo>
                      <a:pt x="7" y="265"/>
                    </a:lnTo>
                    <a:lnTo>
                      <a:pt x="292" y="3"/>
                    </a:lnTo>
                    <a:lnTo>
                      <a:pt x="290" y="0"/>
                    </a:lnTo>
                    <a:lnTo>
                      <a:pt x="285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820" name="Freeform 1820"/>
              <p:cNvSpPr>
                <a:spLocks/>
              </p:cNvSpPr>
              <p:nvPr/>
            </p:nvSpPr>
            <p:spPr bwMode="auto">
              <a:xfrm>
                <a:off x="2086" y="1997"/>
                <a:ext cx="292" cy="266"/>
              </a:xfrm>
              <a:custGeom>
                <a:avLst/>
                <a:gdLst>
                  <a:gd name="T0" fmla="*/ 286 w 292"/>
                  <a:gd name="T1" fmla="*/ 0 h 266"/>
                  <a:gd name="T2" fmla="*/ 286 w 292"/>
                  <a:gd name="T3" fmla="*/ 1 h 266"/>
                  <a:gd name="T4" fmla="*/ 0 w 292"/>
                  <a:gd name="T5" fmla="*/ 263 h 266"/>
                  <a:gd name="T6" fmla="*/ 2 w 292"/>
                  <a:gd name="T7" fmla="*/ 266 h 266"/>
                  <a:gd name="T8" fmla="*/ 7 w 292"/>
                  <a:gd name="T9" fmla="*/ 266 h 266"/>
                  <a:gd name="T10" fmla="*/ 7 w 292"/>
                  <a:gd name="T11" fmla="*/ 265 h 266"/>
                  <a:gd name="T12" fmla="*/ 292 w 292"/>
                  <a:gd name="T13" fmla="*/ 3 h 266"/>
                  <a:gd name="T14" fmla="*/ 291 w 292"/>
                  <a:gd name="T15" fmla="*/ 0 h 266"/>
                  <a:gd name="T16" fmla="*/ 286 w 292"/>
                  <a:gd name="T17" fmla="*/ 0 h 26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2"/>
                  <a:gd name="T28" fmla="*/ 0 h 266"/>
                  <a:gd name="T29" fmla="*/ 292 w 292"/>
                  <a:gd name="T30" fmla="*/ 266 h 26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2" h="266">
                    <a:moveTo>
                      <a:pt x="286" y="0"/>
                    </a:moveTo>
                    <a:lnTo>
                      <a:pt x="286" y="1"/>
                    </a:lnTo>
                    <a:lnTo>
                      <a:pt x="0" y="263"/>
                    </a:lnTo>
                    <a:lnTo>
                      <a:pt x="2" y="266"/>
                    </a:lnTo>
                    <a:lnTo>
                      <a:pt x="7" y="266"/>
                    </a:lnTo>
                    <a:lnTo>
                      <a:pt x="7" y="265"/>
                    </a:lnTo>
                    <a:lnTo>
                      <a:pt x="292" y="3"/>
                    </a:lnTo>
                    <a:lnTo>
                      <a:pt x="291" y="0"/>
                    </a:lnTo>
                    <a:lnTo>
                      <a:pt x="286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821" name="Freeform 1821"/>
              <p:cNvSpPr>
                <a:spLocks/>
              </p:cNvSpPr>
              <p:nvPr/>
            </p:nvSpPr>
            <p:spPr bwMode="auto">
              <a:xfrm>
                <a:off x="2119" y="2014"/>
                <a:ext cx="292" cy="267"/>
              </a:xfrm>
              <a:custGeom>
                <a:avLst/>
                <a:gdLst>
                  <a:gd name="T0" fmla="*/ 285 w 292"/>
                  <a:gd name="T1" fmla="*/ 0 h 267"/>
                  <a:gd name="T2" fmla="*/ 285 w 292"/>
                  <a:gd name="T3" fmla="*/ 2 h 267"/>
                  <a:gd name="T4" fmla="*/ 0 w 292"/>
                  <a:gd name="T5" fmla="*/ 265 h 267"/>
                  <a:gd name="T6" fmla="*/ 3 w 292"/>
                  <a:gd name="T7" fmla="*/ 265 h 267"/>
                  <a:gd name="T8" fmla="*/ 3 w 292"/>
                  <a:gd name="T9" fmla="*/ 267 h 267"/>
                  <a:gd name="T10" fmla="*/ 6 w 292"/>
                  <a:gd name="T11" fmla="*/ 267 h 267"/>
                  <a:gd name="T12" fmla="*/ 6 w 292"/>
                  <a:gd name="T13" fmla="*/ 265 h 267"/>
                  <a:gd name="T14" fmla="*/ 292 w 292"/>
                  <a:gd name="T15" fmla="*/ 3 h 267"/>
                  <a:gd name="T16" fmla="*/ 290 w 292"/>
                  <a:gd name="T17" fmla="*/ 0 h 267"/>
                  <a:gd name="T18" fmla="*/ 285 w 292"/>
                  <a:gd name="T19" fmla="*/ 0 h 267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92"/>
                  <a:gd name="T31" fmla="*/ 0 h 267"/>
                  <a:gd name="T32" fmla="*/ 292 w 292"/>
                  <a:gd name="T33" fmla="*/ 267 h 267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92" h="267">
                    <a:moveTo>
                      <a:pt x="285" y="0"/>
                    </a:moveTo>
                    <a:lnTo>
                      <a:pt x="285" y="2"/>
                    </a:lnTo>
                    <a:lnTo>
                      <a:pt x="0" y="265"/>
                    </a:lnTo>
                    <a:lnTo>
                      <a:pt x="3" y="265"/>
                    </a:lnTo>
                    <a:lnTo>
                      <a:pt x="3" y="267"/>
                    </a:lnTo>
                    <a:lnTo>
                      <a:pt x="6" y="267"/>
                    </a:lnTo>
                    <a:lnTo>
                      <a:pt x="6" y="265"/>
                    </a:lnTo>
                    <a:lnTo>
                      <a:pt x="292" y="3"/>
                    </a:lnTo>
                    <a:lnTo>
                      <a:pt x="290" y="0"/>
                    </a:lnTo>
                    <a:lnTo>
                      <a:pt x="285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822" name="Freeform 1822"/>
              <p:cNvSpPr>
                <a:spLocks/>
              </p:cNvSpPr>
              <p:nvPr/>
            </p:nvSpPr>
            <p:spPr bwMode="auto">
              <a:xfrm>
                <a:off x="2151" y="2030"/>
                <a:ext cx="289" cy="268"/>
              </a:xfrm>
              <a:custGeom>
                <a:avLst/>
                <a:gdLst>
                  <a:gd name="T0" fmla="*/ 287 w 289"/>
                  <a:gd name="T1" fmla="*/ 0 h 268"/>
                  <a:gd name="T2" fmla="*/ 287 w 289"/>
                  <a:gd name="T3" fmla="*/ 2 h 268"/>
                  <a:gd name="T4" fmla="*/ 0 w 289"/>
                  <a:gd name="T5" fmla="*/ 267 h 268"/>
                  <a:gd name="T6" fmla="*/ 4 w 289"/>
                  <a:gd name="T7" fmla="*/ 267 h 268"/>
                  <a:gd name="T8" fmla="*/ 4 w 289"/>
                  <a:gd name="T9" fmla="*/ 268 h 268"/>
                  <a:gd name="T10" fmla="*/ 7 w 289"/>
                  <a:gd name="T11" fmla="*/ 268 h 268"/>
                  <a:gd name="T12" fmla="*/ 7 w 289"/>
                  <a:gd name="T13" fmla="*/ 267 h 268"/>
                  <a:gd name="T14" fmla="*/ 289 w 289"/>
                  <a:gd name="T15" fmla="*/ 8 h 268"/>
                  <a:gd name="T16" fmla="*/ 289 w 289"/>
                  <a:gd name="T17" fmla="*/ 0 h 268"/>
                  <a:gd name="T18" fmla="*/ 287 w 289"/>
                  <a:gd name="T19" fmla="*/ 0 h 268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89"/>
                  <a:gd name="T31" fmla="*/ 0 h 268"/>
                  <a:gd name="T32" fmla="*/ 289 w 289"/>
                  <a:gd name="T33" fmla="*/ 268 h 268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89" h="268">
                    <a:moveTo>
                      <a:pt x="287" y="0"/>
                    </a:moveTo>
                    <a:lnTo>
                      <a:pt x="287" y="2"/>
                    </a:lnTo>
                    <a:lnTo>
                      <a:pt x="0" y="267"/>
                    </a:lnTo>
                    <a:lnTo>
                      <a:pt x="4" y="267"/>
                    </a:lnTo>
                    <a:lnTo>
                      <a:pt x="4" y="268"/>
                    </a:lnTo>
                    <a:lnTo>
                      <a:pt x="7" y="268"/>
                    </a:lnTo>
                    <a:lnTo>
                      <a:pt x="7" y="267"/>
                    </a:lnTo>
                    <a:lnTo>
                      <a:pt x="289" y="8"/>
                    </a:lnTo>
                    <a:lnTo>
                      <a:pt x="289" y="0"/>
                    </a:lnTo>
                    <a:lnTo>
                      <a:pt x="287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823" name="Freeform 1823"/>
              <p:cNvSpPr>
                <a:spLocks/>
              </p:cNvSpPr>
              <p:nvPr/>
            </p:nvSpPr>
            <p:spPr bwMode="auto">
              <a:xfrm>
                <a:off x="2182" y="2074"/>
                <a:ext cx="258" cy="240"/>
              </a:xfrm>
              <a:custGeom>
                <a:avLst/>
                <a:gdLst>
                  <a:gd name="T0" fmla="*/ 256 w 258"/>
                  <a:gd name="T1" fmla="*/ 0 h 240"/>
                  <a:gd name="T2" fmla="*/ 256 w 258"/>
                  <a:gd name="T3" fmla="*/ 2 h 240"/>
                  <a:gd name="T4" fmla="*/ 0 w 258"/>
                  <a:gd name="T5" fmla="*/ 237 h 240"/>
                  <a:gd name="T6" fmla="*/ 2 w 258"/>
                  <a:gd name="T7" fmla="*/ 240 h 240"/>
                  <a:gd name="T8" fmla="*/ 7 w 258"/>
                  <a:gd name="T9" fmla="*/ 240 h 240"/>
                  <a:gd name="T10" fmla="*/ 7 w 258"/>
                  <a:gd name="T11" fmla="*/ 238 h 240"/>
                  <a:gd name="T12" fmla="*/ 258 w 258"/>
                  <a:gd name="T13" fmla="*/ 8 h 240"/>
                  <a:gd name="T14" fmla="*/ 258 w 258"/>
                  <a:gd name="T15" fmla="*/ 0 h 240"/>
                  <a:gd name="T16" fmla="*/ 256 w 258"/>
                  <a:gd name="T17" fmla="*/ 0 h 24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58"/>
                  <a:gd name="T28" fmla="*/ 0 h 240"/>
                  <a:gd name="T29" fmla="*/ 258 w 258"/>
                  <a:gd name="T30" fmla="*/ 240 h 24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58" h="240">
                    <a:moveTo>
                      <a:pt x="256" y="0"/>
                    </a:moveTo>
                    <a:lnTo>
                      <a:pt x="256" y="2"/>
                    </a:lnTo>
                    <a:lnTo>
                      <a:pt x="0" y="237"/>
                    </a:lnTo>
                    <a:lnTo>
                      <a:pt x="2" y="240"/>
                    </a:lnTo>
                    <a:lnTo>
                      <a:pt x="7" y="240"/>
                    </a:lnTo>
                    <a:lnTo>
                      <a:pt x="7" y="238"/>
                    </a:lnTo>
                    <a:lnTo>
                      <a:pt x="258" y="8"/>
                    </a:lnTo>
                    <a:lnTo>
                      <a:pt x="258" y="0"/>
                    </a:lnTo>
                    <a:lnTo>
                      <a:pt x="256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824" name="Freeform 1824"/>
              <p:cNvSpPr>
                <a:spLocks/>
              </p:cNvSpPr>
              <p:nvPr/>
            </p:nvSpPr>
            <p:spPr bwMode="auto">
              <a:xfrm>
                <a:off x="2214" y="2121"/>
                <a:ext cx="226" cy="210"/>
              </a:xfrm>
              <a:custGeom>
                <a:avLst/>
                <a:gdLst>
                  <a:gd name="T0" fmla="*/ 224 w 226"/>
                  <a:gd name="T1" fmla="*/ 0 h 210"/>
                  <a:gd name="T2" fmla="*/ 224 w 226"/>
                  <a:gd name="T3" fmla="*/ 2 h 210"/>
                  <a:gd name="T4" fmla="*/ 0 w 226"/>
                  <a:gd name="T5" fmla="*/ 207 h 210"/>
                  <a:gd name="T6" fmla="*/ 2 w 226"/>
                  <a:gd name="T7" fmla="*/ 210 h 210"/>
                  <a:gd name="T8" fmla="*/ 7 w 226"/>
                  <a:gd name="T9" fmla="*/ 210 h 210"/>
                  <a:gd name="T10" fmla="*/ 7 w 226"/>
                  <a:gd name="T11" fmla="*/ 209 h 210"/>
                  <a:gd name="T12" fmla="*/ 226 w 226"/>
                  <a:gd name="T13" fmla="*/ 8 h 210"/>
                  <a:gd name="T14" fmla="*/ 226 w 226"/>
                  <a:gd name="T15" fmla="*/ 0 h 210"/>
                  <a:gd name="T16" fmla="*/ 224 w 226"/>
                  <a:gd name="T17" fmla="*/ 0 h 21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26"/>
                  <a:gd name="T28" fmla="*/ 0 h 210"/>
                  <a:gd name="T29" fmla="*/ 226 w 226"/>
                  <a:gd name="T30" fmla="*/ 210 h 21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26" h="210">
                    <a:moveTo>
                      <a:pt x="224" y="0"/>
                    </a:moveTo>
                    <a:lnTo>
                      <a:pt x="224" y="2"/>
                    </a:lnTo>
                    <a:lnTo>
                      <a:pt x="0" y="207"/>
                    </a:lnTo>
                    <a:lnTo>
                      <a:pt x="2" y="210"/>
                    </a:lnTo>
                    <a:lnTo>
                      <a:pt x="7" y="210"/>
                    </a:lnTo>
                    <a:lnTo>
                      <a:pt x="7" y="209"/>
                    </a:lnTo>
                    <a:lnTo>
                      <a:pt x="226" y="8"/>
                    </a:lnTo>
                    <a:lnTo>
                      <a:pt x="226" y="0"/>
                    </a:lnTo>
                    <a:lnTo>
                      <a:pt x="224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825" name="Freeform 1825"/>
              <p:cNvSpPr>
                <a:spLocks/>
              </p:cNvSpPr>
              <p:nvPr/>
            </p:nvSpPr>
            <p:spPr bwMode="auto">
              <a:xfrm>
                <a:off x="2259" y="2169"/>
                <a:ext cx="181" cy="167"/>
              </a:xfrm>
              <a:custGeom>
                <a:avLst/>
                <a:gdLst>
                  <a:gd name="T0" fmla="*/ 179 w 181"/>
                  <a:gd name="T1" fmla="*/ 0 h 167"/>
                  <a:gd name="T2" fmla="*/ 179 w 181"/>
                  <a:gd name="T3" fmla="*/ 1 h 167"/>
                  <a:gd name="T4" fmla="*/ 0 w 181"/>
                  <a:gd name="T5" fmla="*/ 167 h 167"/>
                  <a:gd name="T6" fmla="*/ 7 w 181"/>
                  <a:gd name="T7" fmla="*/ 164 h 167"/>
                  <a:gd name="T8" fmla="*/ 7 w 181"/>
                  <a:gd name="T9" fmla="*/ 162 h 167"/>
                  <a:gd name="T10" fmla="*/ 13 w 181"/>
                  <a:gd name="T11" fmla="*/ 161 h 167"/>
                  <a:gd name="T12" fmla="*/ 13 w 181"/>
                  <a:gd name="T13" fmla="*/ 159 h 167"/>
                  <a:gd name="T14" fmla="*/ 17 w 181"/>
                  <a:gd name="T15" fmla="*/ 159 h 167"/>
                  <a:gd name="T16" fmla="*/ 17 w 181"/>
                  <a:gd name="T17" fmla="*/ 158 h 167"/>
                  <a:gd name="T18" fmla="*/ 181 w 181"/>
                  <a:gd name="T19" fmla="*/ 8 h 167"/>
                  <a:gd name="T20" fmla="*/ 181 w 181"/>
                  <a:gd name="T21" fmla="*/ 0 h 167"/>
                  <a:gd name="T22" fmla="*/ 179 w 181"/>
                  <a:gd name="T23" fmla="*/ 0 h 167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181"/>
                  <a:gd name="T37" fmla="*/ 0 h 167"/>
                  <a:gd name="T38" fmla="*/ 181 w 181"/>
                  <a:gd name="T39" fmla="*/ 167 h 167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181" h="167">
                    <a:moveTo>
                      <a:pt x="179" y="0"/>
                    </a:moveTo>
                    <a:lnTo>
                      <a:pt x="179" y="1"/>
                    </a:lnTo>
                    <a:lnTo>
                      <a:pt x="0" y="167"/>
                    </a:lnTo>
                    <a:lnTo>
                      <a:pt x="7" y="164"/>
                    </a:lnTo>
                    <a:lnTo>
                      <a:pt x="7" y="162"/>
                    </a:lnTo>
                    <a:lnTo>
                      <a:pt x="13" y="161"/>
                    </a:lnTo>
                    <a:lnTo>
                      <a:pt x="13" y="159"/>
                    </a:lnTo>
                    <a:lnTo>
                      <a:pt x="17" y="159"/>
                    </a:lnTo>
                    <a:lnTo>
                      <a:pt x="17" y="158"/>
                    </a:lnTo>
                    <a:lnTo>
                      <a:pt x="181" y="8"/>
                    </a:lnTo>
                    <a:lnTo>
                      <a:pt x="181" y="0"/>
                    </a:lnTo>
                    <a:lnTo>
                      <a:pt x="179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826" name="Freeform 1826"/>
              <p:cNvSpPr>
                <a:spLocks/>
              </p:cNvSpPr>
              <p:nvPr/>
            </p:nvSpPr>
            <p:spPr bwMode="auto">
              <a:xfrm>
                <a:off x="2380" y="2216"/>
                <a:ext cx="60" cy="55"/>
              </a:xfrm>
              <a:custGeom>
                <a:avLst/>
                <a:gdLst>
                  <a:gd name="T0" fmla="*/ 58 w 60"/>
                  <a:gd name="T1" fmla="*/ 0 h 55"/>
                  <a:gd name="T2" fmla="*/ 58 w 60"/>
                  <a:gd name="T3" fmla="*/ 2 h 55"/>
                  <a:gd name="T4" fmla="*/ 0 w 60"/>
                  <a:gd name="T5" fmla="*/ 55 h 55"/>
                  <a:gd name="T6" fmla="*/ 7 w 60"/>
                  <a:gd name="T7" fmla="*/ 52 h 55"/>
                  <a:gd name="T8" fmla="*/ 7 w 60"/>
                  <a:gd name="T9" fmla="*/ 51 h 55"/>
                  <a:gd name="T10" fmla="*/ 14 w 60"/>
                  <a:gd name="T11" fmla="*/ 49 h 55"/>
                  <a:gd name="T12" fmla="*/ 14 w 60"/>
                  <a:gd name="T13" fmla="*/ 47 h 55"/>
                  <a:gd name="T14" fmla="*/ 17 w 60"/>
                  <a:gd name="T15" fmla="*/ 47 h 55"/>
                  <a:gd name="T16" fmla="*/ 17 w 60"/>
                  <a:gd name="T17" fmla="*/ 46 h 55"/>
                  <a:gd name="T18" fmla="*/ 60 w 60"/>
                  <a:gd name="T19" fmla="*/ 8 h 55"/>
                  <a:gd name="T20" fmla="*/ 60 w 60"/>
                  <a:gd name="T21" fmla="*/ 0 h 55"/>
                  <a:gd name="T22" fmla="*/ 58 w 60"/>
                  <a:gd name="T23" fmla="*/ 0 h 55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60"/>
                  <a:gd name="T37" fmla="*/ 0 h 55"/>
                  <a:gd name="T38" fmla="*/ 60 w 60"/>
                  <a:gd name="T39" fmla="*/ 55 h 55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60" h="55">
                    <a:moveTo>
                      <a:pt x="58" y="0"/>
                    </a:moveTo>
                    <a:lnTo>
                      <a:pt x="58" y="2"/>
                    </a:lnTo>
                    <a:lnTo>
                      <a:pt x="0" y="55"/>
                    </a:lnTo>
                    <a:lnTo>
                      <a:pt x="7" y="52"/>
                    </a:lnTo>
                    <a:lnTo>
                      <a:pt x="7" y="51"/>
                    </a:lnTo>
                    <a:lnTo>
                      <a:pt x="14" y="49"/>
                    </a:lnTo>
                    <a:lnTo>
                      <a:pt x="14" y="47"/>
                    </a:lnTo>
                    <a:lnTo>
                      <a:pt x="17" y="47"/>
                    </a:lnTo>
                    <a:lnTo>
                      <a:pt x="17" y="46"/>
                    </a:lnTo>
                    <a:lnTo>
                      <a:pt x="60" y="8"/>
                    </a:lnTo>
                    <a:lnTo>
                      <a:pt x="60" y="0"/>
                    </a:lnTo>
                    <a:lnTo>
                      <a:pt x="58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827" name="Freeform 1827"/>
              <p:cNvSpPr>
                <a:spLocks/>
              </p:cNvSpPr>
              <p:nvPr/>
            </p:nvSpPr>
            <p:spPr bwMode="auto">
              <a:xfrm>
                <a:off x="2334" y="1975"/>
                <a:ext cx="106" cy="98"/>
              </a:xfrm>
              <a:custGeom>
                <a:avLst/>
                <a:gdLst>
                  <a:gd name="T0" fmla="*/ 0 w 106"/>
                  <a:gd name="T1" fmla="*/ 0 h 98"/>
                  <a:gd name="T2" fmla="*/ 106 w 106"/>
                  <a:gd name="T3" fmla="*/ 98 h 98"/>
                  <a:gd name="T4" fmla="*/ 106 w 106"/>
                  <a:gd name="T5" fmla="*/ 90 h 98"/>
                  <a:gd name="T6" fmla="*/ 104 w 106"/>
                  <a:gd name="T7" fmla="*/ 90 h 98"/>
                  <a:gd name="T8" fmla="*/ 17 w 106"/>
                  <a:gd name="T9" fmla="*/ 8 h 98"/>
                  <a:gd name="T10" fmla="*/ 14 w 106"/>
                  <a:gd name="T11" fmla="*/ 8 h 98"/>
                  <a:gd name="T12" fmla="*/ 14 w 106"/>
                  <a:gd name="T13" fmla="*/ 6 h 98"/>
                  <a:gd name="T14" fmla="*/ 10 w 106"/>
                  <a:gd name="T15" fmla="*/ 6 h 98"/>
                  <a:gd name="T16" fmla="*/ 10 w 106"/>
                  <a:gd name="T17" fmla="*/ 5 h 98"/>
                  <a:gd name="T18" fmla="*/ 7 w 106"/>
                  <a:gd name="T19" fmla="*/ 5 h 98"/>
                  <a:gd name="T20" fmla="*/ 5 w 106"/>
                  <a:gd name="T21" fmla="*/ 1 h 98"/>
                  <a:gd name="T22" fmla="*/ 2 w 106"/>
                  <a:gd name="T23" fmla="*/ 1 h 98"/>
                  <a:gd name="T24" fmla="*/ 2 w 106"/>
                  <a:gd name="T25" fmla="*/ 0 h 98"/>
                  <a:gd name="T26" fmla="*/ 0 w 106"/>
                  <a:gd name="T27" fmla="*/ 0 h 98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106"/>
                  <a:gd name="T43" fmla="*/ 0 h 98"/>
                  <a:gd name="T44" fmla="*/ 106 w 106"/>
                  <a:gd name="T45" fmla="*/ 98 h 98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106" h="98">
                    <a:moveTo>
                      <a:pt x="0" y="0"/>
                    </a:moveTo>
                    <a:lnTo>
                      <a:pt x="106" y="98"/>
                    </a:lnTo>
                    <a:lnTo>
                      <a:pt x="106" y="90"/>
                    </a:lnTo>
                    <a:lnTo>
                      <a:pt x="104" y="90"/>
                    </a:lnTo>
                    <a:lnTo>
                      <a:pt x="17" y="8"/>
                    </a:lnTo>
                    <a:lnTo>
                      <a:pt x="14" y="8"/>
                    </a:lnTo>
                    <a:lnTo>
                      <a:pt x="14" y="6"/>
                    </a:lnTo>
                    <a:lnTo>
                      <a:pt x="10" y="6"/>
                    </a:lnTo>
                    <a:lnTo>
                      <a:pt x="10" y="5"/>
                    </a:lnTo>
                    <a:lnTo>
                      <a:pt x="7" y="5"/>
                    </a:lnTo>
                    <a:lnTo>
                      <a:pt x="5" y="1"/>
                    </a:lnTo>
                    <a:lnTo>
                      <a:pt x="2" y="1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828" name="Freeform 1828"/>
              <p:cNvSpPr>
                <a:spLocks/>
              </p:cNvSpPr>
              <p:nvPr/>
            </p:nvSpPr>
            <p:spPr bwMode="auto">
              <a:xfrm>
                <a:off x="2237" y="1927"/>
                <a:ext cx="203" cy="190"/>
              </a:xfrm>
              <a:custGeom>
                <a:avLst/>
                <a:gdLst>
                  <a:gd name="T0" fmla="*/ 1 w 203"/>
                  <a:gd name="T1" fmla="*/ 0 h 190"/>
                  <a:gd name="T2" fmla="*/ 1 w 203"/>
                  <a:gd name="T3" fmla="*/ 2 h 190"/>
                  <a:gd name="T4" fmla="*/ 0 w 203"/>
                  <a:gd name="T5" fmla="*/ 2 h 190"/>
                  <a:gd name="T6" fmla="*/ 203 w 203"/>
                  <a:gd name="T7" fmla="*/ 190 h 190"/>
                  <a:gd name="T8" fmla="*/ 203 w 203"/>
                  <a:gd name="T9" fmla="*/ 182 h 190"/>
                  <a:gd name="T10" fmla="*/ 201 w 203"/>
                  <a:gd name="T11" fmla="*/ 182 h 190"/>
                  <a:gd name="T12" fmla="*/ 6 w 203"/>
                  <a:gd name="T13" fmla="*/ 0 h 190"/>
                  <a:gd name="T14" fmla="*/ 1 w 203"/>
                  <a:gd name="T15" fmla="*/ 0 h 19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03"/>
                  <a:gd name="T25" fmla="*/ 0 h 190"/>
                  <a:gd name="T26" fmla="*/ 203 w 203"/>
                  <a:gd name="T27" fmla="*/ 190 h 19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03" h="190">
                    <a:moveTo>
                      <a:pt x="1" y="0"/>
                    </a:moveTo>
                    <a:lnTo>
                      <a:pt x="1" y="2"/>
                    </a:lnTo>
                    <a:lnTo>
                      <a:pt x="0" y="2"/>
                    </a:lnTo>
                    <a:lnTo>
                      <a:pt x="203" y="190"/>
                    </a:lnTo>
                    <a:lnTo>
                      <a:pt x="203" y="182"/>
                    </a:lnTo>
                    <a:lnTo>
                      <a:pt x="201" y="182"/>
                    </a:lnTo>
                    <a:lnTo>
                      <a:pt x="6" y="0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829" name="Freeform 1829"/>
              <p:cNvSpPr>
                <a:spLocks/>
              </p:cNvSpPr>
              <p:nvPr/>
            </p:nvSpPr>
            <p:spPr bwMode="auto">
              <a:xfrm>
                <a:off x="2204" y="1945"/>
                <a:ext cx="236" cy="219"/>
              </a:xfrm>
              <a:custGeom>
                <a:avLst/>
                <a:gdLst>
                  <a:gd name="T0" fmla="*/ 2 w 236"/>
                  <a:gd name="T1" fmla="*/ 0 h 219"/>
                  <a:gd name="T2" fmla="*/ 2 w 236"/>
                  <a:gd name="T3" fmla="*/ 1 h 219"/>
                  <a:gd name="T4" fmla="*/ 0 w 236"/>
                  <a:gd name="T5" fmla="*/ 1 h 219"/>
                  <a:gd name="T6" fmla="*/ 236 w 236"/>
                  <a:gd name="T7" fmla="*/ 219 h 219"/>
                  <a:gd name="T8" fmla="*/ 236 w 236"/>
                  <a:gd name="T9" fmla="*/ 211 h 219"/>
                  <a:gd name="T10" fmla="*/ 234 w 236"/>
                  <a:gd name="T11" fmla="*/ 211 h 219"/>
                  <a:gd name="T12" fmla="*/ 7 w 236"/>
                  <a:gd name="T13" fmla="*/ 0 h 219"/>
                  <a:gd name="T14" fmla="*/ 2 w 236"/>
                  <a:gd name="T15" fmla="*/ 0 h 219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36"/>
                  <a:gd name="T25" fmla="*/ 0 h 219"/>
                  <a:gd name="T26" fmla="*/ 236 w 236"/>
                  <a:gd name="T27" fmla="*/ 219 h 219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36" h="219">
                    <a:moveTo>
                      <a:pt x="2" y="0"/>
                    </a:moveTo>
                    <a:lnTo>
                      <a:pt x="2" y="1"/>
                    </a:lnTo>
                    <a:lnTo>
                      <a:pt x="0" y="1"/>
                    </a:lnTo>
                    <a:lnTo>
                      <a:pt x="236" y="219"/>
                    </a:lnTo>
                    <a:lnTo>
                      <a:pt x="236" y="211"/>
                    </a:lnTo>
                    <a:lnTo>
                      <a:pt x="234" y="211"/>
                    </a:lnTo>
                    <a:lnTo>
                      <a:pt x="7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830" name="Freeform 1830"/>
              <p:cNvSpPr>
                <a:spLocks/>
              </p:cNvSpPr>
              <p:nvPr/>
            </p:nvSpPr>
            <p:spPr bwMode="auto">
              <a:xfrm>
                <a:off x="2172" y="1962"/>
                <a:ext cx="268" cy="249"/>
              </a:xfrm>
              <a:custGeom>
                <a:avLst/>
                <a:gdLst>
                  <a:gd name="T0" fmla="*/ 1 w 268"/>
                  <a:gd name="T1" fmla="*/ 0 h 249"/>
                  <a:gd name="T2" fmla="*/ 1 w 268"/>
                  <a:gd name="T3" fmla="*/ 2 h 249"/>
                  <a:gd name="T4" fmla="*/ 0 w 268"/>
                  <a:gd name="T5" fmla="*/ 2 h 249"/>
                  <a:gd name="T6" fmla="*/ 268 w 268"/>
                  <a:gd name="T7" fmla="*/ 249 h 249"/>
                  <a:gd name="T8" fmla="*/ 268 w 268"/>
                  <a:gd name="T9" fmla="*/ 242 h 249"/>
                  <a:gd name="T10" fmla="*/ 266 w 268"/>
                  <a:gd name="T11" fmla="*/ 242 h 249"/>
                  <a:gd name="T12" fmla="*/ 6 w 268"/>
                  <a:gd name="T13" fmla="*/ 0 h 249"/>
                  <a:gd name="T14" fmla="*/ 1 w 268"/>
                  <a:gd name="T15" fmla="*/ 0 h 249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68"/>
                  <a:gd name="T25" fmla="*/ 0 h 249"/>
                  <a:gd name="T26" fmla="*/ 268 w 268"/>
                  <a:gd name="T27" fmla="*/ 249 h 249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68" h="249">
                    <a:moveTo>
                      <a:pt x="1" y="0"/>
                    </a:moveTo>
                    <a:lnTo>
                      <a:pt x="1" y="2"/>
                    </a:lnTo>
                    <a:lnTo>
                      <a:pt x="0" y="2"/>
                    </a:lnTo>
                    <a:lnTo>
                      <a:pt x="268" y="249"/>
                    </a:lnTo>
                    <a:lnTo>
                      <a:pt x="268" y="242"/>
                    </a:lnTo>
                    <a:lnTo>
                      <a:pt x="266" y="242"/>
                    </a:lnTo>
                    <a:lnTo>
                      <a:pt x="6" y="0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831" name="Freeform 1831"/>
              <p:cNvSpPr>
                <a:spLocks/>
              </p:cNvSpPr>
              <p:nvPr/>
            </p:nvSpPr>
            <p:spPr bwMode="auto">
              <a:xfrm>
                <a:off x="2139" y="1980"/>
                <a:ext cx="292" cy="266"/>
              </a:xfrm>
              <a:custGeom>
                <a:avLst/>
                <a:gdLst>
                  <a:gd name="T0" fmla="*/ 2 w 292"/>
                  <a:gd name="T1" fmla="*/ 0 h 266"/>
                  <a:gd name="T2" fmla="*/ 2 w 292"/>
                  <a:gd name="T3" fmla="*/ 1 h 266"/>
                  <a:gd name="T4" fmla="*/ 0 w 292"/>
                  <a:gd name="T5" fmla="*/ 1 h 266"/>
                  <a:gd name="T6" fmla="*/ 286 w 292"/>
                  <a:gd name="T7" fmla="*/ 266 h 266"/>
                  <a:gd name="T8" fmla="*/ 291 w 292"/>
                  <a:gd name="T9" fmla="*/ 266 h 266"/>
                  <a:gd name="T10" fmla="*/ 291 w 292"/>
                  <a:gd name="T11" fmla="*/ 265 h 266"/>
                  <a:gd name="T12" fmla="*/ 292 w 292"/>
                  <a:gd name="T13" fmla="*/ 265 h 266"/>
                  <a:gd name="T14" fmla="*/ 7 w 292"/>
                  <a:gd name="T15" fmla="*/ 0 h 266"/>
                  <a:gd name="T16" fmla="*/ 2 w 292"/>
                  <a:gd name="T17" fmla="*/ 0 h 26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2"/>
                  <a:gd name="T28" fmla="*/ 0 h 266"/>
                  <a:gd name="T29" fmla="*/ 292 w 292"/>
                  <a:gd name="T30" fmla="*/ 266 h 26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2" h="266">
                    <a:moveTo>
                      <a:pt x="2" y="0"/>
                    </a:moveTo>
                    <a:lnTo>
                      <a:pt x="2" y="1"/>
                    </a:lnTo>
                    <a:lnTo>
                      <a:pt x="0" y="1"/>
                    </a:lnTo>
                    <a:lnTo>
                      <a:pt x="286" y="266"/>
                    </a:lnTo>
                    <a:lnTo>
                      <a:pt x="291" y="266"/>
                    </a:lnTo>
                    <a:lnTo>
                      <a:pt x="291" y="265"/>
                    </a:lnTo>
                    <a:lnTo>
                      <a:pt x="292" y="265"/>
                    </a:lnTo>
                    <a:lnTo>
                      <a:pt x="7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832" name="Freeform 1832"/>
              <p:cNvSpPr>
                <a:spLocks/>
              </p:cNvSpPr>
              <p:nvPr/>
            </p:nvSpPr>
            <p:spPr bwMode="auto">
              <a:xfrm>
                <a:off x="2107" y="1997"/>
                <a:ext cx="292" cy="266"/>
              </a:xfrm>
              <a:custGeom>
                <a:avLst/>
                <a:gdLst>
                  <a:gd name="T0" fmla="*/ 1 w 292"/>
                  <a:gd name="T1" fmla="*/ 0 h 266"/>
                  <a:gd name="T2" fmla="*/ 1 w 292"/>
                  <a:gd name="T3" fmla="*/ 1 h 266"/>
                  <a:gd name="T4" fmla="*/ 0 w 292"/>
                  <a:gd name="T5" fmla="*/ 1 h 266"/>
                  <a:gd name="T6" fmla="*/ 285 w 292"/>
                  <a:gd name="T7" fmla="*/ 266 h 266"/>
                  <a:gd name="T8" fmla="*/ 290 w 292"/>
                  <a:gd name="T9" fmla="*/ 266 h 266"/>
                  <a:gd name="T10" fmla="*/ 290 w 292"/>
                  <a:gd name="T11" fmla="*/ 265 h 266"/>
                  <a:gd name="T12" fmla="*/ 292 w 292"/>
                  <a:gd name="T13" fmla="*/ 265 h 266"/>
                  <a:gd name="T14" fmla="*/ 7 w 292"/>
                  <a:gd name="T15" fmla="*/ 0 h 266"/>
                  <a:gd name="T16" fmla="*/ 1 w 292"/>
                  <a:gd name="T17" fmla="*/ 0 h 26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2"/>
                  <a:gd name="T28" fmla="*/ 0 h 266"/>
                  <a:gd name="T29" fmla="*/ 292 w 292"/>
                  <a:gd name="T30" fmla="*/ 266 h 26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2" h="266">
                    <a:moveTo>
                      <a:pt x="1" y="0"/>
                    </a:moveTo>
                    <a:lnTo>
                      <a:pt x="1" y="1"/>
                    </a:lnTo>
                    <a:lnTo>
                      <a:pt x="0" y="1"/>
                    </a:lnTo>
                    <a:lnTo>
                      <a:pt x="285" y="266"/>
                    </a:lnTo>
                    <a:lnTo>
                      <a:pt x="290" y="266"/>
                    </a:lnTo>
                    <a:lnTo>
                      <a:pt x="290" y="265"/>
                    </a:lnTo>
                    <a:lnTo>
                      <a:pt x="292" y="265"/>
                    </a:lnTo>
                    <a:lnTo>
                      <a:pt x="7" y="0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833" name="Freeform 1833"/>
              <p:cNvSpPr>
                <a:spLocks/>
              </p:cNvSpPr>
              <p:nvPr/>
            </p:nvSpPr>
            <p:spPr bwMode="auto">
              <a:xfrm>
                <a:off x="2074" y="2014"/>
                <a:ext cx="292" cy="267"/>
              </a:xfrm>
              <a:custGeom>
                <a:avLst/>
                <a:gdLst>
                  <a:gd name="T0" fmla="*/ 2 w 292"/>
                  <a:gd name="T1" fmla="*/ 0 h 267"/>
                  <a:gd name="T2" fmla="*/ 2 w 292"/>
                  <a:gd name="T3" fmla="*/ 2 h 267"/>
                  <a:gd name="T4" fmla="*/ 0 w 292"/>
                  <a:gd name="T5" fmla="*/ 2 h 267"/>
                  <a:gd name="T6" fmla="*/ 286 w 292"/>
                  <a:gd name="T7" fmla="*/ 267 h 267"/>
                  <a:gd name="T8" fmla="*/ 292 w 292"/>
                  <a:gd name="T9" fmla="*/ 265 h 267"/>
                  <a:gd name="T10" fmla="*/ 7 w 292"/>
                  <a:gd name="T11" fmla="*/ 0 h 267"/>
                  <a:gd name="T12" fmla="*/ 2 w 292"/>
                  <a:gd name="T13" fmla="*/ 0 h 26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92"/>
                  <a:gd name="T22" fmla="*/ 0 h 267"/>
                  <a:gd name="T23" fmla="*/ 292 w 292"/>
                  <a:gd name="T24" fmla="*/ 267 h 26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92" h="267">
                    <a:moveTo>
                      <a:pt x="2" y="0"/>
                    </a:moveTo>
                    <a:lnTo>
                      <a:pt x="2" y="2"/>
                    </a:lnTo>
                    <a:lnTo>
                      <a:pt x="0" y="2"/>
                    </a:lnTo>
                    <a:lnTo>
                      <a:pt x="286" y="267"/>
                    </a:lnTo>
                    <a:lnTo>
                      <a:pt x="292" y="265"/>
                    </a:lnTo>
                    <a:lnTo>
                      <a:pt x="7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834" name="Freeform 1834"/>
              <p:cNvSpPr>
                <a:spLocks/>
              </p:cNvSpPr>
              <p:nvPr/>
            </p:nvSpPr>
            <p:spPr bwMode="auto">
              <a:xfrm>
                <a:off x="2045" y="2030"/>
                <a:ext cx="289" cy="268"/>
              </a:xfrm>
              <a:custGeom>
                <a:avLst/>
                <a:gdLst>
                  <a:gd name="T0" fmla="*/ 0 w 289"/>
                  <a:gd name="T1" fmla="*/ 0 h 268"/>
                  <a:gd name="T2" fmla="*/ 0 w 289"/>
                  <a:gd name="T3" fmla="*/ 8 h 268"/>
                  <a:gd name="T4" fmla="*/ 2 w 289"/>
                  <a:gd name="T5" fmla="*/ 8 h 268"/>
                  <a:gd name="T6" fmla="*/ 282 w 289"/>
                  <a:gd name="T7" fmla="*/ 268 h 268"/>
                  <a:gd name="T8" fmla="*/ 289 w 289"/>
                  <a:gd name="T9" fmla="*/ 267 h 268"/>
                  <a:gd name="T10" fmla="*/ 2 w 289"/>
                  <a:gd name="T11" fmla="*/ 0 h 268"/>
                  <a:gd name="T12" fmla="*/ 0 w 289"/>
                  <a:gd name="T13" fmla="*/ 0 h 2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89"/>
                  <a:gd name="T22" fmla="*/ 0 h 268"/>
                  <a:gd name="T23" fmla="*/ 289 w 289"/>
                  <a:gd name="T24" fmla="*/ 268 h 2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89" h="268">
                    <a:moveTo>
                      <a:pt x="0" y="0"/>
                    </a:moveTo>
                    <a:lnTo>
                      <a:pt x="0" y="8"/>
                    </a:lnTo>
                    <a:lnTo>
                      <a:pt x="2" y="8"/>
                    </a:lnTo>
                    <a:lnTo>
                      <a:pt x="282" y="268"/>
                    </a:lnTo>
                    <a:lnTo>
                      <a:pt x="289" y="267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835" name="Freeform 1835"/>
              <p:cNvSpPr>
                <a:spLocks/>
              </p:cNvSpPr>
              <p:nvPr/>
            </p:nvSpPr>
            <p:spPr bwMode="auto">
              <a:xfrm>
                <a:off x="2045" y="2074"/>
                <a:ext cx="258" cy="240"/>
              </a:xfrm>
              <a:custGeom>
                <a:avLst/>
                <a:gdLst>
                  <a:gd name="T0" fmla="*/ 0 w 258"/>
                  <a:gd name="T1" fmla="*/ 0 h 240"/>
                  <a:gd name="T2" fmla="*/ 0 w 258"/>
                  <a:gd name="T3" fmla="*/ 8 h 240"/>
                  <a:gd name="T4" fmla="*/ 2 w 258"/>
                  <a:gd name="T5" fmla="*/ 8 h 240"/>
                  <a:gd name="T6" fmla="*/ 251 w 258"/>
                  <a:gd name="T7" fmla="*/ 240 h 240"/>
                  <a:gd name="T8" fmla="*/ 256 w 258"/>
                  <a:gd name="T9" fmla="*/ 240 h 240"/>
                  <a:gd name="T10" fmla="*/ 256 w 258"/>
                  <a:gd name="T11" fmla="*/ 238 h 240"/>
                  <a:gd name="T12" fmla="*/ 258 w 258"/>
                  <a:gd name="T13" fmla="*/ 238 h 240"/>
                  <a:gd name="T14" fmla="*/ 2 w 258"/>
                  <a:gd name="T15" fmla="*/ 0 h 240"/>
                  <a:gd name="T16" fmla="*/ 0 w 258"/>
                  <a:gd name="T17" fmla="*/ 0 h 24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58"/>
                  <a:gd name="T28" fmla="*/ 0 h 240"/>
                  <a:gd name="T29" fmla="*/ 258 w 258"/>
                  <a:gd name="T30" fmla="*/ 240 h 24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58" h="240">
                    <a:moveTo>
                      <a:pt x="0" y="0"/>
                    </a:moveTo>
                    <a:lnTo>
                      <a:pt x="0" y="8"/>
                    </a:lnTo>
                    <a:lnTo>
                      <a:pt x="2" y="8"/>
                    </a:lnTo>
                    <a:lnTo>
                      <a:pt x="251" y="240"/>
                    </a:lnTo>
                    <a:lnTo>
                      <a:pt x="256" y="240"/>
                    </a:lnTo>
                    <a:lnTo>
                      <a:pt x="256" y="238"/>
                    </a:lnTo>
                    <a:lnTo>
                      <a:pt x="258" y="238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836" name="Freeform 1836"/>
              <p:cNvSpPr>
                <a:spLocks/>
              </p:cNvSpPr>
              <p:nvPr/>
            </p:nvSpPr>
            <p:spPr bwMode="auto">
              <a:xfrm>
                <a:off x="2045" y="2121"/>
                <a:ext cx="226" cy="210"/>
              </a:xfrm>
              <a:custGeom>
                <a:avLst/>
                <a:gdLst>
                  <a:gd name="T0" fmla="*/ 0 w 226"/>
                  <a:gd name="T1" fmla="*/ 0 h 210"/>
                  <a:gd name="T2" fmla="*/ 0 w 226"/>
                  <a:gd name="T3" fmla="*/ 8 h 210"/>
                  <a:gd name="T4" fmla="*/ 2 w 226"/>
                  <a:gd name="T5" fmla="*/ 8 h 210"/>
                  <a:gd name="T6" fmla="*/ 219 w 226"/>
                  <a:gd name="T7" fmla="*/ 210 h 210"/>
                  <a:gd name="T8" fmla="*/ 224 w 226"/>
                  <a:gd name="T9" fmla="*/ 210 h 210"/>
                  <a:gd name="T10" fmla="*/ 224 w 226"/>
                  <a:gd name="T11" fmla="*/ 209 h 210"/>
                  <a:gd name="T12" fmla="*/ 226 w 226"/>
                  <a:gd name="T13" fmla="*/ 209 h 210"/>
                  <a:gd name="T14" fmla="*/ 2 w 226"/>
                  <a:gd name="T15" fmla="*/ 0 h 210"/>
                  <a:gd name="T16" fmla="*/ 0 w 226"/>
                  <a:gd name="T17" fmla="*/ 0 h 21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26"/>
                  <a:gd name="T28" fmla="*/ 0 h 210"/>
                  <a:gd name="T29" fmla="*/ 226 w 226"/>
                  <a:gd name="T30" fmla="*/ 210 h 21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26" h="210">
                    <a:moveTo>
                      <a:pt x="0" y="0"/>
                    </a:moveTo>
                    <a:lnTo>
                      <a:pt x="0" y="8"/>
                    </a:lnTo>
                    <a:lnTo>
                      <a:pt x="2" y="8"/>
                    </a:lnTo>
                    <a:lnTo>
                      <a:pt x="219" y="210"/>
                    </a:lnTo>
                    <a:lnTo>
                      <a:pt x="224" y="210"/>
                    </a:lnTo>
                    <a:lnTo>
                      <a:pt x="224" y="209"/>
                    </a:lnTo>
                    <a:lnTo>
                      <a:pt x="226" y="209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837" name="Freeform 1837"/>
              <p:cNvSpPr>
                <a:spLocks/>
              </p:cNvSpPr>
              <p:nvPr/>
            </p:nvSpPr>
            <p:spPr bwMode="auto">
              <a:xfrm>
                <a:off x="2045" y="2169"/>
                <a:ext cx="181" cy="167"/>
              </a:xfrm>
              <a:custGeom>
                <a:avLst/>
                <a:gdLst>
                  <a:gd name="T0" fmla="*/ 0 w 181"/>
                  <a:gd name="T1" fmla="*/ 0 h 167"/>
                  <a:gd name="T2" fmla="*/ 0 w 181"/>
                  <a:gd name="T3" fmla="*/ 8 h 167"/>
                  <a:gd name="T4" fmla="*/ 2 w 181"/>
                  <a:gd name="T5" fmla="*/ 8 h 167"/>
                  <a:gd name="T6" fmla="*/ 164 w 181"/>
                  <a:gd name="T7" fmla="*/ 159 h 167"/>
                  <a:gd name="T8" fmla="*/ 168 w 181"/>
                  <a:gd name="T9" fmla="*/ 159 h 167"/>
                  <a:gd name="T10" fmla="*/ 168 w 181"/>
                  <a:gd name="T11" fmla="*/ 161 h 167"/>
                  <a:gd name="T12" fmla="*/ 171 w 181"/>
                  <a:gd name="T13" fmla="*/ 161 h 167"/>
                  <a:gd name="T14" fmla="*/ 171 w 181"/>
                  <a:gd name="T15" fmla="*/ 162 h 167"/>
                  <a:gd name="T16" fmla="*/ 174 w 181"/>
                  <a:gd name="T17" fmla="*/ 162 h 167"/>
                  <a:gd name="T18" fmla="*/ 176 w 181"/>
                  <a:gd name="T19" fmla="*/ 165 h 167"/>
                  <a:gd name="T20" fmla="*/ 180 w 181"/>
                  <a:gd name="T21" fmla="*/ 165 h 167"/>
                  <a:gd name="T22" fmla="*/ 180 w 181"/>
                  <a:gd name="T23" fmla="*/ 167 h 167"/>
                  <a:gd name="T24" fmla="*/ 181 w 181"/>
                  <a:gd name="T25" fmla="*/ 167 h 167"/>
                  <a:gd name="T26" fmla="*/ 2 w 181"/>
                  <a:gd name="T27" fmla="*/ 0 h 167"/>
                  <a:gd name="T28" fmla="*/ 0 w 181"/>
                  <a:gd name="T29" fmla="*/ 0 h 167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181"/>
                  <a:gd name="T46" fmla="*/ 0 h 167"/>
                  <a:gd name="T47" fmla="*/ 181 w 181"/>
                  <a:gd name="T48" fmla="*/ 167 h 167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181" h="167">
                    <a:moveTo>
                      <a:pt x="0" y="0"/>
                    </a:moveTo>
                    <a:lnTo>
                      <a:pt x="0" y="8"/>
                    </a:lnTo>
                    <a:lnTo>
                      <a:pt x="2" y="8"/>
                    </a:lnTo>
                    <a:lnTo>
                      <a:pt x="164" y="159"/>
                    </a:lnTo>
                    <a:lnTo>
                      <a:pt x="168" y="159"/>
                    </a:lnTo>
                    <a:lnTo>
                      <a:pt x="168" y="161"/>
                    </a:lnTo>
                    <a:lnTo>
                      <a:pt x="171" y="161"/>
                    </a:lnTo>
                    <a:lnTo>
                      <a:pt x="171" y="162"/>
                    </a:lnTo>
                    <a:lnTo>
                      <a:pt x="174" y="162"/>
                    </a:lnTo>
                    <a:lnTo>
                      <a:pt x="176" y="165"/>
                    </a:lnTo>
                    <a:lnTo>
                      <a:pt x="180" y="165"/>
                    </a:lnTo>
                    <a:lnTo>
                      <a:pt x="180" y="167"/>
                    </a:lnTo>
                    <a:lnTo>
                      <a:pt x="181" y="167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838" name="Freeform 1838"/>
              <p:cNvSpPr>
                <a:spLocks/>
              </p:cNvSpPr>
              <p:nvPr/>
            </p:nvSpPr>
            <p:spPr bwMode="auto">
              <a:xfrm>
                <a:off x="2045" y="2216"/>
                <a:ext cx="60" cy="55"/>
              </a:xfrm>
              <a:custGeom>
                <a:avLst/>
                <a:gdLst>
                  <a:gd name="T0" fmla="*/ 0 w 60"/>
                  <a:gd name="T1" fmla="*/ 0 h 55"/>
                  <a:gd name="T2" fmla="*/ 0 w 60"/>
                  <a:gd name="T3" fmla="*/ 8 h 55"/>
                  <a:gd name="T4" fmla="*/ 2 w 60"/>
                  <a:gd name="T5" fmla="*/ 8 h 55"/>
                  <a:gd name="T6" fmla="*/ 43 w 60"/>
                  <a:gd name="T7" fmla="*/ 47 h 55"/>
                  <a:gd name="T8" fmla="*/ 46 w 60"/>
                  <a:gd name="T9" fmla="*/ 47 h 55"/>
                  <a:gd name="T10" fmla="*/ 46 w 60"/>
                  <a:gd name="T11" fmla="*/ 49 h 55"/>
                  <a:gd name="T12" fmla="*/ 50 w 60"/>
                  <a:gd name="T13" fmla="*/ 49 h 55"/>
                  <a:gd name="T14" fmla="*/ 50 w 60"/>
                  <a:gd name="T15" fmla="*/ 51 h 55"/>
                  <a:gd name="T16" fmla="*/ 53 w 60"/>
                  <a:gd name="T17" fmla="*/ 51 h 55"/>
                  <a:gd name="T18" fmla="*/ 55 w 60"/>
                  <a:gd name="T19" fmla="*/ 54 h 55"/>
                  <a:gd name="T20" fmla="*/ 58 w 60"/>
                  <a:gd name="T21" fmla="*/ 54 h 55"/>
                  <a:gd name="T22" fmla="*/ 58 w 60"/>
                  <a:gd name="T23" fmla="*/ 55 h 55"/>
                  <a:gd name="T24" fmla="*/ 60 w 60"/>
                  <a:gd name="T25" fmla="*/ 55 h 55"/>
                  <a:gd name="T26" fmla="*/ 2 w 60"/>
                  <a:gd name="T27" fmla="*/ 0 h 55"/>
                  <a:gd name="T28" fmla="*/ 0 w 60"/>
                  <a:gd name="T29" fmla="*/ 0 h 55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60"/>
                  <a:gd name="T46" fmla="*/ 0 h 55"/>
                  <a:gd name="T47" fmla="*/ 60 w 60"/>
                  <a:gd name="T48" fmla="*/ 55 h 55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60" h="55">
                    <a:moveTo>
                      <a:pt x="0" y="0"/>
                    </a:moveTo>
                    <a:lnTo>
                      <a:pt x="0" y="8"/>
                    </a:lnTo>
                    <a:lnTo>
                      <a:pt x="2" y="8"/>
                    </a:lnTo>
                    <a:lnTo>
                      <a:pt x="43" y="47"/>
                    </a:lnTo>
                    <a:lnTo>
                      <a:pt x="46" y="47"/>
                    </a:lnTo>
                    <a:lnTo>
                      <a:pt x="46" y="49"/>
                    </a:lnTo>
                    <a:lnTo>
                      <a:pt x="50" y="49"/>
                    </a:lnTo>
                    <a:lnTo>
                      <a:pt x="50" y="51"/>
                    </a:lnTo>
                    <a:lnTo>
                      <a:pt x="53" y="51"/>
                    </a:lnTo>
                    <a:lnTo>
                      <a:pt x="55" y="54"/>
                    </a:lnTo>
                    <a:lnTo>
                      <a:pt x="58" y="54"/>
                    </a:lnTo>
                    <a:lnTo>
                      <a:pt x="58" y="55"/>
                    </a:lnTo>
                    <a:lnTo>
                      <a:pt x="60" y="55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839" name="Freeform 1839"/>
              <p:cNvSpPr>
                <a:spLocks/>
              </p:cNvSpPr>
              <p:nvPr/>
            </p:nvSpPr>
            <p:spPr bwMode="auto">
              <a:xfrm>
                <a:off x="2042" y="1923"/>
                <a:ext cx="400" cy="422"/>
              </a:xfrm>
              <a:custGeom>
                <a:avLst/>
                <a:gdLst>
                  <a:gd name="T0" fmla="*/ 200 w 400"/>
                  <a:gd name="T1" fmla="*/ 422 h 422"/>
                  <a:gd name="T2" fmla="*/ 400 w 400"/>
                  <a:gd name="T3" fmla="*/ 317 h 422"/>
                  <a:gd name="T4" fmla="*/ 400 w 400"/>
                  <a:gd name="T5" fmla="*/ 105 h 422"/>
                  <a:gd name="T6" fmla="*/ 200 w 400"/>
                  <a:gd name="T7" fmla="*/ 0 h 422"/>
                  <a:gd name="T8" fmla="*/ 0 w 400"/>
                  <a:gd name="T9" fmla="*/ 105 h 422"/>
                  <a:gd name="T10" fmla="*/ 0 w 400"/>
                  <a:gd name="T11" fmla="*/ 317 h 422"/>
                  <a:gd name="T12" fmla="*/ 200 w 400"/>
                  <a:gd name="T13" fmla="*/ 422 h 422"/>
                  <a:gd name="T14" fmla="*/ 201 w 400"/>
                  <a:gd name="T15" fmla="*/ 416 h 422"/>
                  <a:gd name="T16" fmla="*/ 5 w 400"/>
                  <a:gd name="T17" fmla="*/ 312 h 422"/>
                  <a:gd name="T18" fmla="*/ 7 w 400"/>
                  <a:gd name="T19" fmla="*/ 315 h 422"/>
                  <a:gd name="T20" fmla="*/ 7 w 400"/>
                  <a:gd name="T21" fmla="*/ 107 h 422"/>
                  <a:gd name="T22" fmla="*/ 5 w 400"/>
                  <a:gd name="T23" fmla="*/ 110 h 422"/>
                  <a:gd name="T24" fmla="*/ 201 w 400"/>
                  <a:gd name="T25" fmla="*/ 6 h 422"/>
                  <a:gd name="T26" fmla="*/ 198 w 400"/>
                  <a:gd name="T27" fmla="*/ 6 h 422"/>
                  <a:gd name="T28" fmla="*/ 394 w 400"/>
                  <a:gd name="T29" fmla="*/ 110 h 422"/>
                  <a:gd name="T30" fmla="*/ 393 w 400"/>
                  <a:gd name="T31" fmla="*/ 107 h 422"/>
                  <a:gd name="T32" fmla="*/ 393 w 400"/>
                  <a:gd name="T33" fmla="*/ 315 h 422"/>
                  <a:gd name="T34" fmla="*/ 394 w 400"/>
                  <a:gd name="T35" fmla="*/ 312 h 422"/>
                  <a:gd name="T36" fmla="*/ 198 w 400"/>
                  <a:gd name="T37" fmla="*/ 416 h 422"/>
                  <a:gd name="T38" fmla="*/ 201 w 400"/>
                  <a:gd name="T39" fmla="*/ 416 h 422"/>
                  <a:gd name="T40" fmla="*/ 200 w 400"/>
                  <a:gd name="T41" fmla="*/ 422 h 422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400"/>
                  <a:gd name="T64" fmla="*/ 0 h 422"/>
                  <a:gd name="T65" fmla="*/ 400 w 400"/>
                  <a:gd name="T66" fmla="*/ 422 h 422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400" h="422">
                    <a:moveTo>
                      <a:pt x="200" y="422"/>
                    </a:moveTo>
                    <a:lnTo>
                      <a:pt x="400" y="317"/>
                    </a:lnTo>
                    <a:lnTo>
                      <a:pt x="400" y="105"/>
                    </a:lnTo>
                    <a:lnTo>
                      <a:pt x="200" y="0"/>
                    </a:lnTo>
                    <a:lnTo>
                      <a:pt x="0" y="105"/>
                    </a:lnTo>
                    <a:lnTo>
                      <a:pt x="0" y="317"/>
                    </a:lnTo>
                    <a:lnTo>
                      <a:pt x="200" y="422"/>
                    </a:lnTo>
                    <a:lnTo>
                      <a:pt x="201" y="416"/>
                    </a:lnTo>
                    <a:lnTo>
                      <a:pt x="5" y="312"/>
                    </a:lnTo>
                    <a:lnTo>
                      <a:pt x="7" y="315"/>
                    </a:lnTo>
                    <a:lnTo>
                      <a:pt x="7" y="107"/>
                    </a:lnTo>
                    <a:lnTo>
                      <a:pt x="5" y="110"/>
                    </a:lnTo>
                    <a:lnTo>
                      <a:pt x="201" y="6"/>
                    </a:lnTo>
                    <a:lnTo>
                      <a:pt x="198" y="6"/>
                    </a:lnTo>
                    <a:lnTo>
                      <a:pt x="394" y="110"/>
                    </a:lnTo>
                    <a:lnTo>
                      <a:pt x="393" y="107"/>
                    </a:lnTo>
                    <a:lnTo>
                      <a:pt x="393" y="315"/>
                    </a:lnTo>
                    <a:lnTo>
                      <a:pt x="394" y="312"/>
                    </a:lnTo>
                    <a:lnTo>
                      <a:pt x="198" y="416"/>
                    </a:lnTo>
                    <a:lnTo>
                      <a:pt x="201" y="416"/>
                    </a:lnTo>
                    <a:lnTo>
                      <a:pt x="200" y="422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840" name="Freeform 1840"/>
              <p:cNvSpPr>
                <a:spLocks/>
              </p:cNvSpPr>
              <p:nvPr/>
            </p:nvSpPr>
            <p:spPr bwMode="auto">
              <a:xfrm>
                <a:off x="2438" y="1926"/>
                <a:ext cx="392" cy="416"/>
              </a:xfrm>
              <a:custGeom>
                <a:avLst/>
                <a:gdLst>
                  <a:gd name="T0" fmla="*/ 195 w 392"/>
                  <a:gd name="T1" fmla="*/ 416 h 416"/>
                  <a:gd name="T2" fmla="*/ 392 w 392"/>
                  <a:gd name="T3" fmla="*/ 312 h 416"/>
                  <a:gd name="T4" fmla="*/ 392 w 392"/>
                  <a:gd name="T5" fmla="*/ 104 h 416"/>
                  <a:gd name="T6" fmla="*/ 195 w 392"/>
                  <a:gd name="T7" fmla="*/ 0 h 416"/>
                  <a:gd name="T8" fmla="*/ 0 w 392"/>
                  <a:gd name="T9" fmla="*/ 104 h 416"/>
                  <a:gd name="T10" fmla="*/ 0 w 392"/>
                  <a:gd name="T11" fmla="*/ 312 h 416"/>
                  <a:gd name="T12" fmla="*/ 195 w 392"/>
                  <a:gd name="T13" fmla="*/ 416 h 41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92"/>
                  <a:gd name="T22" fmla="*/ 0 h 416"/>
                  <a:gd name="T23" fmla="*/ 392 w 392"/>
                  <a:gd name="T24" fmla="*/ 416 h 41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92" h="416">
                    <a:moveTo>
                      <a:pt x="195" y="416"/>
                    </a:moveTo>
                    <a:lnTo>
                      <a:pt x="392" y="312"/>
                    </a:lnTo>
                    <a:lnTo>
                      <a:pt x="392" y="104"/>
                    </a:lnTo>
                    <a:lnTo>
                      <a:pt x="195" y="0"/>
                    </a:lnTo>
                    <a:lnTo>
                      <a:pt x="0" y="104"/>
                    </a:lnTo>
                    <a:lnTo>
                      <a:pt x="0" y="312"/>
                    </a:lnTo>
                    <a:lnTo>
                      <a:pt x="195" y="416"/>
                    </a:lnTo>
                    <a:close/>
                  </a:path>
                </a:pathLst>
              </a:custGeom>
              <a:blipFill dpi="0" rotWithShape="0">
                <a:blip cstate="print"/>
                <a:srcRect/>
                <a:tile tx="0" ty="0" sx="100000" sy="100000" flip="none" algn="tl"/>
              </a:blip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841" name="Freeform 1841"/>
              <p:cNvSpPr>
                <a:spLocks/>
              </p:cNvSpPr>
              <p:nvPr/>
            </p:nvSpPr>
            <p:spPr bwMode="auto">
              <a:xfrm>
                <a:off x="2435" y="1923"/>
                <a:ext cx="398" cy="422"/>
              </a:xfrm>
              <a:custGeom>
                <a:avLst/>
                <a:gdLst>
                  <a:gd name="T0" fmla="*/ 198 w 398"/>
                  <a:gd name="T1" fmla="*/ 422 h 422"/>
                  <a:gd name="T2" fmla="*/ 398 w 398"/>
                  <a:gd name="T3" fmla="*/ 317 h 422"/>
                  <a:gd name="T4" fmla="*/ 398 w 398"/>
                  <a:gd name="T5" fmla="*/ 105 h 422"/>
                  <a:gd name="T6" fmla="*/ 198 w 398"/>
                  <a:gd name="T7" fmla="*/ 0 h 422"/>
                  <a:gd name="T8" fmla="*/ 0 w 398"/>
                  <a:gd name="T9" fmla="*/ 105 h 422"/>
                  <a:gd name="T10" fmla="*/ 0 w 398"/>
                  <a:gd name="T11" fmla="*/ 317 h 422"/>
                  <a:gd name="T12" fmla="*/ 198 w 398"/>
                  <a:gd name="T13" fmla="*/ 422 h 422"/>
                  <a:gd name="T14" fmla="*/ 200 w 398"/>
                  <a:gd name="T15" fmla="*/ 416 h 422"/>
                  <a:gd name="T16" fmla="*/ 5 w 398"/>
                  <a:gd name="T17" fmla="*/ 312 h 422"/>
                  <a:gd name="T18" fmla="*/ 7 w 398"/>
                  <a:gd name="T19" fmla="*/ 315 h 422"/>
                  <a:gd name="T20" fmla="*/ 7 w 398"/>
                  <a:gd name="T21" fmla="*/ 107 h 422"/>
                  <a:gd name="T22" fmla="*/ 5 w 398"/>
                  <a:gd name="T23" fmla="*/ 110 h 422"/>
                  <a:gd name="T24" fmla="*/ 200 w 398"/>
                  <a:gd name="T25" fmla="*/ 6 h 422"/>
                  <a:gd name="T26" fmla="*/ 196 w 398"/>
                  <a:gd name="T27" fmla="*/ 6 h 422"/>
                  <a:gd name="T28" fmla="*/ 393 w 398"/>
                  <a:gd name="T29" fmla="*/ 110 h 422"/>
                  <a:gd name="T30" fmla="*/ 391 w 398"/>
                  <a:gd name="T31" fmla="*/ 107 h 422"/>
                  <a:gd name="T32" fmla="*/ 391 w 398"/>
                  <a:gd name="T33" fmla="*/ 315 h 422"/>
                  <a:gd name="T34" fmla="*/ 393 w 398"/>
                  <a:gd name="T35" fmla="*/ 312 h 422"/>
                  <a:gd name="T36" fmla="*/ 196 w 398"/>
                  <a:gd name="T37" fmla="*/ 416 h 422"/>
                  <a:gd name="T38" fmla="*/ 200 w 398"/>
                  <a:gd name="T39" fmla="*/ 416 h 422"/>
                  <a:gd name="T40" fmla="*/ 198 w 398"/>
                  <a:gd name="T41" fmla="*/ 422 h 422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398"/>
                  <a:gd name="T64" fmla="*/ 0 h 422"/>
                  <a:gd name="T65" fmla="*/ 398 w 398"/>
                  <a:gd name="T66" fmla="*/ 422 h 422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398" h="422">
                    <a:moveTo>
                      <a:pt x="198" y="422"/>
                    </a:moveTo>
                    <a:lnTo>
                      <a:pt x="398" y="317"/>
                    </a:lnTo>
                    <a:lnTo>
                      <a:pt x="398" y="105"/>
                    </a:lnTo>
                    <a:lnTo>
                      <a:pt x="198" y="0"/>
                    </a:lnTo>
                    <a:lnTo>
                      <a:pt x="0" y="105"/>
                    </a:lnTo>
                    <a:lnTo>
                      <a:pt x="0" y="317"/>
                    </a:lnTo>
                    <a:lnTo>
                      <a:pt x="198" y="422"/>
                    </a:lnTo>
                    <a:lnTo>
                      <a:pt x="200" y="416"/>
                    </a:lnTo>
                    <a:lnTo>
                      <a:pt x="5" y="312"/>
                    </a:lnTo>
                    <a:lnTo>
                      <a:pt x="7" y="315"/>
                    </a:lnTo>
                    <a:lnTo>
                      <a:pt x="7" y="107"/>
                    </a:lnTo>
                    <a:lnTo>
                      <a:pt x="5" y="110"/>
                    </a:lnTo>
                    <a:lnTo>
                      <a:pt x="200" y="6"/>
                    </a:lnTo>
                    <a:lnTo>
                      <a:pt x="196" y="6"/>
                    </a:lnTo>
                    <a:lnTo>
                      <a:pt x="393" y="110"/>
                    </a:lnTo>
                    <a:lnTo>
                      <a:pt x="391" y="107"/>
                    </a:lnTo>
                    <a:lnTo>
                      <a:pt x="391" y="315"/>
                    </a:lnTo>
                    <a:lnTo>
                      <a:pt x="393" y="312"/>
                    </a:lnTo>
                    <a:lnTo>
                      <a:pt x="196" y="416"/>
                    </a:lnTo>
                    <a:lnTo>
                      <a:pt x="200" y="416"/>
                    </a:lnTo>
                    <a:lnTo>
                      <a:pt x="198" y="422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842" name="Freeform 1842"/>
              <p:cNvSpPr>
                <a:spLocks/>
              </p:cNvSpPr>
              <p:nvPr/>
            </p:nvSpPr>
            <p:spPr bwMode="auto">
              <a:xfrm>
                <a:off x="3223" y="1924"/>
                <a:ext cx="393" cy="420"/>
              </a:xfrm>
              <a:custGeom>
                <a:avLst/>
                <a:gdLst>
                  <a:gd name="T0" fmla="*/ 10 w 393"/>
                  <a:gd name="T1" fmla="*/ 100 h 420"/>
                  <a:gd name="T2" fmla="*/ 44 w 393"/>
                  <a:gd name="T3" fmla="*/ 82 h 420"/>
                  <a:gd name="T4" fmla="*/ 64 w 393"/>
                  <a:gd name="T5" fmla="*/ 70 h 420"/>
                  <a:gd name="T6" fmla="*/ 92 w 393"/>
                  <a:gd name="T7" fmla="*/ 57 h 420"/>
                  <a:gd name="T8" fmla="*/ 112 w 393"/>
                  <a:gd name="T9" fmla="*/ 44 h 420"/>
                  <a:gd name="T10" fmla="*/ 147 w 393"/>
                  <a:gd name="T11" fmla="*/ 27 h 420"/>
                  <a:gd name="T12" fmla="*/ 167 w 393"/>
                  <a:gd name="T13" fmla="*/ 14 h 420"/>
                  <a:gd name="T14" fmla="*/ 194 w 393"/>
                  <a:gd name="T15" fmla="*/ 2 h 420"/>
                  <a:gd name="T16" fmla="*/ 205 w 393"/>
                  <a:gd name="T17" fmla="*/ 7 h 420"/>
                  <a:gd name="T18" fmla="*/ 215 w 393"/>
                  <a:gd name="T19" fmla="*/ 10 h 420"/>
                  <a:gd name="T20" fmla="*/ 223 w 393"/>
                  <a:gd name="T21" fmla="*/ 16 h 420"/>
                  <a:gd name="T22" fmla="*/ 235 w 393"/>
                  <a:gd name="T23" fmla="*/ 21 h 420"/>
                  <a:gd name="T24" fmla="*/ 244 w 393"/>
                  <a:gd name="T25" fmla="*/ 27 h 420"/>
                  <a:gd name="T26" fmla="*/ 256 w 393"/>
                  <a:gd name="T27" fmla="*/ 32 h 420"/>
                  <a:gd name="T28" fmla="*/ 264 w 393"/>
                  <a:gd name="T29" fmla="*/ 38 h 420"/>
                  <a:gd name="T30" fmla="*/ 276 w 393"/>
                  <a:gd name="T31" fmla="*/ 43 h 420"/>
                  <a:gd name="T32" fmla="*/ 285 w 393"/>
                  <a:gd name="T33" fmla="*/ 49 h 420"/>
                  <a:gd name="T34" fmla="*/ 297 w 393"/>
                  <a:gd name="T35" fmla="*/ 54 h 420"/>
                  <a:gd name="T36" fmla="*/ 305 w 393"/>
                  <a:gd name="T37" fmla="*/ 60 h 420"/>
                  <a:gd name="T38" fmla="*/ 317 w 393"/>
                  <a:gd name="T39" fmla="*/ 65 h 420"/>
                  <a:gd name="T40" fmla="*/ 326 w 393"/>
                  <a:gd name="T41" fmla="*/ 71 h 420"/>
                  <a:gd name="T42" fmla="*/ 336 w 393"/>
                  <a:gd name="T43" fmla="*/ 74 h 420"/>
                  <a:gd name="T44" fmla="*/ 345 w 393"/>
                  <a:gd name="T45" fmla="*/ 81 h 420"/>
                  <a:gd name="T46" fmla="*/ 357 w 393"/>
                  <a:gd name="T47" fmla="*/ 85 h 420"/>
                  <a:gd name="T48" fmla="*/ 365 w 393"/>
                  <a:gd name="T49" fmla="*/ 92 h 420"/>
                  <a:gd name="T50" fmla="*/ 377 w 393"/>
                  <a:gd name="T51" fmla="*/ 97 h 420"/>
                  <a:gd name="T52" fmla="*/ 386 w 393"/>
                  <a:gd name="T53" fmla="*/ 103 h 420"/>
                  <a:gd name="T54" fmla="*/ 382 w 393"/>
                  <a:gd name="T55" fmla="*/ 321 h 420"/>
                  <a:gd name="T56" fmla="*/ 372 w 393"/>
                  <a:gd name="T57" fmla="*/ 327 h 420"/>
                  <a:gd name="T58" fmla="*/ 338 w 393"/>
                  <a:gd name="T59" fmla="*/ 344 h 420"/>
                  <a:gd name="T60" fmla="*/ 328 w 393"/>
                  <a:gd name="T61" fmla="*/ 350 h 420"/>
                  <a:gd name="T62" fmla="*/ 293 w 393"/>
                  <a:gd name="T63" fmla="*/ 368 h 420"/>
                  <a:gd name="T64" fmla="*/ 283 w 393"/>
                  <a:gd name="T65" fmla="*/ 374 h 420"/>
                  <a:gd name="T66" fmla="*/ 263 w 393"/>
                  <a:gd name="T67" fmla="*/ 384 h 420"/>
                  <a:gd name="T68" fmla="*/ 242 w 393"/>
                  <a:gd name="T69" fmla="*/ 396 h 420"/>
                  <a:gd name="T70" fmla="*/ 222 w 393"/>
                  <a:gd name="T71" fmla="*/ 406 h 420"/>
                  <a:gd name="T72" fmla="*/ 205 w 393"/>
                  <a:gd name="T73" fmla="*/ 417 h 420"/>
                  <a:gd name="T74" fmla="*/ 189 w 393"/>
                  <a:gd name="T75" fmla="*/ 418 h 420"/>
                  <a:gd name="T76" fmla="*/ 181 w 393"/>
                  <a:gd name="T77" fmla="*/ 412 h 420"/>
                  <a:gd name="T78" fmla="*/ 169 w 393"/>
                  <a:gd name="T79" fmla="*/ 407 h 420"/>
                  <a:gd name="T80" fmla="*/ 160 w 393"/>
                  <a:gd name="T81" fmla="*/ 401 h 420"/>
                  <a:gd name="T82" fmla="*/ 148 w 393"/>
                  <a:gd name="T83" fmla="*/ 396 h 420"/>
                  <a:gd name="T84" fmla="*/ 140 w 393"/>
                  <a:gd name="T85" fmla="*/ 390 h 420"/>
                  <a:gd name="T86" fmla="*/ 128 w 393"/>
                  <a:gd name="T87" fmla="*/ 385 h 420"/>
                  <a:gd name="T88" fmla="*/ 119 w 393"/>
                  <a:gd name="T89" fmla="*/ 379 h 420"/>
                  <a:gd name="T90" fmla="*/ 107 w 393"/>
                  <a:gd name="T91" fmla="*/ 374 h 420"/>
                  <a:gd name="T92" fmla="*/ 99 w 393"/>
                  <a:gd name="T93" fmla="*/ 368 h 420"/>
                  <a:gd name="T94" fmla="*/ 87 w 393"/>
                  <a:gd name="T95" fmla="*/ 363 h 420"/>
                  <a:gd name="T96" fmla="*/ 78 w 393"/>
                  <a:gd name="T97" fmla="*/ 357 h 420"/>
                  <a:gd name="T98" fmla="*/ 66 w 393"/>
                  <a:gd name="T99" fmla="*/ 352 h 420"/>
                  <a:gd name="T100" fmla="*/ 58 w 393"/>
                  <a:gd name="T101" fmla="*/ 346 h 420"/>
                  <a:gd name="T102" fmla="*/ 46 w 393"/>
                  <a:gd name="T103" fmla="*/ 341 h 420"/>
                  <a:gd name="T104" fmla="*/ 37 w 393"/>
                  <a:gd name="T105" fmla="*/ 335 h 420"/>
                  <a:gd name="T106" fmla="*/ 25 w 393"/>
                  <a:gd name="T107" fmla="*/ 330 h 420"/>
                  <a:gd name="T108" fmla="*/ 17 w 393"/>
                  <a:gd name="T109" fmla="*/ 324 h 420"/>
                  <a:gd name="T110" fmla="*/ 5 w 393"/>
                  <a:gd name="T111" fmla="*/ 319 h 420"/>
                  <a:gd name="T112" fmla="*/ 0 w 393"/>
                  <a:gd name="T113" fmla="*/ 104 h 420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w 393"/>
                  <a:gd name="T172" fmla="*/ 0 h 420"/>
                  <a:gd name="T173" fmla="*/ 393 w 393"/>
                  <a:gd name="T174" fmla="*/ 420 h 420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T171" t="T172" r="T173" b="T174"/>
                <a:pathLst>
                  <a:path w="393" h="420">
                    <a:moveTo>
                      <a:pt x="0" y="104"/>
                    </a:moveTo>
                    <a:lnTo>
                      <a:pt x="6" y="103"/>
                    </a:lnTo>
                    <a:lnTo>
                      <a:pt x="6" y="101"/>
                    </a:lnTo>
                    <a:lnTo>
                      <a:pt x="10" y="101"/>
                    </a:lnTo>
                    <a:lnTo>
                      <a:pt x="10" y="100"/>
                    </a:lnTo>
                    <a:lnTo>
                      <a:pt x="23" y="93"/>
                    </a:lnTo>
                    <a:lnTo>
                      <a:pt x="23" y="92"/>
                    </a:lnTo>
                    <a:lnTo>
                      <a:pt x="30" y="90"/>
                    </a:lnTo>
                    <a:lnTo>
                      <a:pt x="30" y="89"/>
                    </a:lnTo>
                    <a:lnTo>
                      <a:pt x="44" y="82"/>
                    </a:lnTo>
                    <a:lnTo>
                      <a:pt x="44" y="81"/>
                    </a:lnTo>
                    <a:lnTo>
                      <a:pt x="51" y="79"/>
                    </a:lnTo>
                    <a:lnTo>
                      <a:pt x="51" y="78"/>
                    </a:lnTo>
                    <a:lnTo>
                      <a:pt x="64" y="71"/>
                    </a:lnTo>
                    <a:lnTo>
                      <a:pt x="64" y="70"/>
                    </a:lnTo>
                    <a:lnTo>
                      <a:pt x="71" y="68"/>
                    </a:lnTo>
                    <a:lnTo>
                      <a:pt x="71" y="67"/>
                    </a:lnTo>
                    <a:lnTo>
                      <a:pt x="85" y="60"/>
                    </a:lnTo>
                    <a:lnTo>
                      <a:pt x="85" y="59"/>
                    </a:lnTo>
                    <a:lnTo>
                      <a:pt x="92" y="57"/>
                    </a:lnTo>
                    <a:lnTo>
                      <a:pt x="92" y="56"/>
                    </a:lnTo>
                    <a:lnTo>
                      <a:pt x="105" y="49"/>
                    </a:lnTo>
                    <a:lnTo>
                      <a:pt x="105" y="48"/>
                    </a:lnTo>
                    <a:lnTo>
                      <a:pt x="112" y="46"/>
                    </a:lnTo>
                    <a:lnTo>
                      <a:pt x="112" y="44"/>
                    </a:lnTo>
                    <a:lnTo>
                      <a:pt x="126" y="38"/>
                    </a:lnTo>
                    <a:lnTo>
                      <a:pt x="126" y="37"/>
                    </a:lnTo>
                    <a:lnTo>
                      <a:pt x="133" y="35"/>
                    </a:lnTo>
                    <a:lnTo>
                      <a:pt x="133" y="33"/>
                    </a:lnTo>
                    <a:lnTo>
                      <a:pt x="147" y="27"/>
                    </a:lnTo>
                    <a:lnTo>
                      <a:pt x="147" y="26"/>
                    </a:lnTo>
                    <a:lnTo>
                      <a:pt x="153" y="24"/>
                    </a:lnTo>
                    <a:lnTo>
                      <a:pt x="153" y="22"/>
                    </a:lnTo>
                    <a:lnTo>
                      <a:pt x="167" y="16"/>
                    </a:lnTo>
                    <a:lnTo>
                      <a:pt x="167" y="14"/>
                    </a:lnTo>
                    <a:lnTo>
                      <a:pt x="174" y="13"/>
                    </a:lnTo>
                    <a:lnTo>
                      <a:pt x="174" y="11"/>
                    </a:lnTo>
                    <a:lnTo>
                      <a:pt x="188" y="5"/>
                    </a:lnTo>
                    <a:lnTo>
                      <a:pt x="188" y="3"/>
                    </a:lnTo>
                    <a:lnTo>
                      <a:pt x="194" y="2"/>
                    </a:lnTo>
                    <a:lnTo>
                      <a:pt x="194" y="0"/>
                    </a:lnTo>
                    <a:lnTo>
                      <a:pt x="199" y="2"/>
                    </a:lnTo>
                    <a:lnTo>
                      <a:pt x="199" y="3"/>
                    </a:lnTo>
                    <a:lnTo>
                      <a:pt x="203" y="3"/>
                    </a:lnTo>
                    <a:lnTo>
                      <a:pt x="205" y="7"/>
                    </a:lnTo>
                    <a:lnTo>
                      <a:pt x="208" y="7"/>
                    </a:lnTo>
                    <a:lnTo>
                      <a:pt x="208" y="8"/>
                    </a:lnTo>
                    <a:lnTo>
                      <a:pt x="211" y="8"/>
                    </a:lnTo>
                    <a:lnTo>
                      <a:pt x="211" y="10"/>
                    </a:lnTo>
                    <a:lnTo>
                      <a:pt x="215" y="10"/>
                    </a:lnTo>
                    <a:lnTo>
                      <a:pt x="217" y="13"/>
                    </a:lnTo>
                    <a:lnTo>
                      <a:pt x="220" y="13"/>
                    </a:lnTo>
                    <a:lnTo>
                      <a:pt x="220" y="14"/>
                    </a:lnTo>
                    <a:lnTo>
                      <a:pt x="223" y="14"/>
                    </a:lnTo>
                    <a:lnTo>
                      <a:pt x="223" y="16"/>
                    </a:lnTo>
                    <a:lnTo>
                      <a:pt x="227" y="16"/>
                    </a:lnTo>
                    <a:lnTo>
                      <a:pt x="229" y="19"/>
                    </a:lnTo>
                    <a:lnTo>
                      <a:pt x="232" y="19"/>
                    </a:lnTo>
                    <a:lnTo>
                      <a:pt x="232" y="21"/>
                    </a:lnTo>
                    <a:lnTo>
                      <a:pt x="235" y="21"/>
                    </a:lnTo>
                    <a:lnTo>
                      <a:pt x="237" y="24"/>
                    </a:lnTo>
                    <a:lnTo>
                      <a:pt x="240" y="24"/>
                    </a:lnTo>
                    <a:lnTo>
                      <a:pt x="240" y="26"/>
                    </a:lnTo>
                    <a:lnTo>
                      <a:pt x="244" y="26"/>
                    </a:lnTo>
                    <a:lnTo>
                      <a:pt x="244" y="27"/>
                    </a:lnTo>
                    <a:lnTo>
                      <a:pt x="247" y="27"/>
                    </a:lnTo>
                    <a:lnTo>
                      <a:pt x="249" y="30"/>
                    </a:lnTo>
                    <a:lnTo>
                      <a:pt x="252" y="30"/>
                    </a:lnTo>
                    <a:lnTo>
                      <a:pt x="252" y="32"/>
                    </a:lnTo>
                    <a:lnTo>
                      <a:pt x="256" y="32"/>
                    </a:lnTo>
                    <a:lnTo>
                      <a:pt x="256" y="33"/>
                    </a:lnTo>
                    <a:lnTo>
                      <a:pt x="259" y="33"/>
                    </a:lnTo>
                    <a:lnTo>
                      <a:pt x="261" y="37"/>
                    </a:lnTo>
                    <a:lnTo>
                      <a:pt x="264" y="37"/>
                    </a:lnTo>
                    <a:lnTo>
                      <a:pt x="264" y="38"/>
                    </a:lnTo>
                    <a:lnTo>
                      <a:pt x="268" y="38"/>
                    </a:lnTo>
                    <a:lnTo>
                      <a:pt x="268" y="40"/>
                    </a:lnTo>
                    <a:lnTo>
                      <a:pt x="271" y="40"/>
                    </a:lnTo>
                    <a:lnTo>
                      <a:pt x="273" y="43"/>
                    </a:lnTo>
                    <a:lnTo>
                      <a:pt x="276" y="43"/>
                    </a:lnTo>
                    <a:lnTo>
                      <a:pt x="276" y="44"/>
                    </a:lnTo>
                    <a:lnTo>
                      <a:pt x="280" y="44"/>
                    </a:lnTo>
                    <a:lnTo>
                      <a:pt x="282" y="48"/>
                    </a:lnTo>
                    <a:lnTo>
                      <a:pt x="285" y="48"/>
                    </a:lnTo>
                    <a:lnTo>
                      <a:pt x="285" y="49"/>
                    </a:lnTo>
                    <a:lnTo>
                      <a:pt x="288" y="49"/>
                    </a:lnTo>
                    <a:lnTo>
                      <a:pt x="288" y="51"/>
                    </a:lnTo>
                    <a:lnTo>
                      <a:pt x="292" y="51"/>
                    </a:lnTo>
                    <a:lnTo>
                      <a:pt x="293" y="54"/>
                    </a:lnTo>
                    <a:lnTo>
                      <a:pt x="297" y="54"/>
                    </a:lnTo>
                    <a:lnTo>
                      <a:pt x="297" y="56"/>
                    </a:lnTo>
                    <a:lnTo>
                      <a:pt x="300" y="56"/>
                    </a:lnTo>
                    <a:lnTo>
                      <a:pt x="300" y="57"/>
                    </a:lnTo>
                    <a:lnTo>
                      <a:pt x="304" y="57"/>
                    </a:lnTo>
                    <a:lnTo>
                      <a:pt x="305" y="60"/>
                    </a:lnTo>
                    <a:lnTo>
                      <a:pt x="309" y="60"/>
                    </a:lnTo>
                    <a:lnTo>
                      <a:pt x="309" y="62"/>
                    </a:lnTo>
                    <a:lnTo>
                      <a:pt x="312" y="62"/>
                    </a:lnTo>
                    <a:lnTo>
                      <a:pt x="314" y="65"/>
                    </a:lnTo>
                    <a:lnTo>
                      <a:pt x="317" y="65"/>
                    </a:lnTo>
                    <a:lnTo>
                      <a:pt x="317" y="67"/>
                    </a:lnTo>
                    <a:lnTo>
                      <a:pt x="321" y="67"/>
                    </a:lnTo>
                    <a:lnTo>
                      <a:pt x="321" y="68"/>
                    </a:lnTo>
                    <a:lnTo>
                      <a:pt x="324" y="68"/>
                    </a:lnTo>
                    <a:lnTo>
                      <a:pt x="326" y="71"/>
                    </a:lnTo>
                    <a:lnTo>
                      <a:pt x="329" y="71"/>
                    </a:lnTo>
                    <a:lnTo>
                      <a:pt x="329" y="73"/>
                    </a:lnTo>
                    <a:lnTo>
                      <a:pt x="333" y="73"/>
                    </a:lnTo>
                    <a:lnTo>
                      <a:pt x="333" y="74"/>
                    </a:lnTo>
                    <a:lnTo>
                      <a:pt x="336" y="74"/>
                    </a:lnTo>
                    <a:lnTo>
                      <a:pt x="338" y="78"/>
                    </a:lnTo>
                    <a:lnTo>
                      <a:pt x="341" y="78"/>
                    </a:lnTo>
                    <a:lnTo>
                      <a:pt x="341" y="79"/>
                    </a:lnTo>
                    <a:lnTo>
                      <a:pt x="345" y="79"/>
                    </a:lnTo>
                    <a:lnTo>
                      <a:pt x="345" y="81"/>
                    </a:lnTo>
                    <a:lnTo>
                      <a:pt x="348" y="81"/>
                    </a:lnTo>
                    <a:lnTo>
                      <a:pt x="350" y="84"/>
                    </a:lnTo>
                    <a:lnTo>
                      <a:pt x="353" y="84"/>
                    </a:lnTo>
                    <a:lnTo>
                      <a:pt x="353" y="85"/>
                    </a:lnTo>
                    <a:lnTo>
                      <a:pt x="357" y="85"/>
                    </a:lnTo>
                    <a:lnTo>
                      <a:pt x="358" y="89"/>
                    </a:lnTo>
                    <a:lnTo>
                      <a:pt x="362" y="89"/>
                    </a:lnTo>
                    <a:lnTo>
                      <a:pt x="362" y="90"/>
                    </a:lnTo>
                    <a:lnTo>
                      <a:pt x="365" y="90"/>
                    </a:lnTo>
                    <a:lnTo>
                      <a:pt x="365" y="92"/>
                    </a:lnTo>
                    <a:lnTo>
                      <a:pt x="369" y="92"/>
                    </a:lnTo>
                    <a:lnTo>
                      <a:pt x="370" y="95"/>
                    </a:lnTo>
                    <a:lnTo>
                      <a:pt x="374" y="95"/>
                    </a:lnTo>
                    <a:lnTo>
                      <a:pt x="374" y="97"/>
                    </a:lnTo>
                    <a:lnTo>
                      <a:pt x="377" y="97"/>
                    </a:lnTo>
                    <a:lnTo>
                      <a:pt x="377" y="98"/>
                    </a:lnTo>
                    <a:lnTo>
                      <a:pt x="381" y="98"/>
                    </a:lnTo>
                    <a:lnTo>
                      <a:pt x="382" y="101"/>
                    </a:lnTo>
                    <a:lnTo>
                      <a:pt x="386" y="101"/>
                    </a:lnTo>
                    <a:lnTo>
                      <a:pt x="386" y="103"/>
                    </a:lnTo>
                    <a:lnTo>
                      <a:pt x="389" y="103"/>
                    </a:lnTo>
                    <a:lnTo>
                      <a:pt x="389" y="104"/>
                    </a:lnTo>
                    <a:lnTo>
                      <a:pt x="393" y="104"/>
                    </a:lnTo>
                    <a:lnTo>
                      <a:pt x="393" y="316"/>
                    </a:lnTo>
                    <a:lnTo>
                      <a:pt x="382" y="321"/>
                    </a:lnTo>
                    <a:lnTo>
                      <a:pt x="382" y="322"/>
                    </a:lnTo>
                    <a:lnTo>
                      <a:pt x="375" y="324"/>
                    </a:lnTo>
                    <a:lnTo>
                      <a:pt x="375" y="325"/>
                    </a:lnTo>
                    <a:lnTo>
                      <a:pt x="372" y="325"/>
                    </a:lnTo>
                    <a:lnTo>
                      <a:pt x="372" y="327"/>
                    </a:lnTo>
                    <a:lnTo>
                      <a:pt x="358" y="333"/>
                    </a:lnTo>
                    <a:lnTo>
                      <a:pt x="358" y="335"/>
                    </a:lnTo>
                    <a:lnTo>
                      <a:pt x="352" y="336"/>
                    </a:lnTo>
                    <a:lnTo>
                      <a:pt x="352" y="338"/>
                    </a:lnTo>
                    <a:lnTo>
                      <a:pt x="338" y="344"/>
                    </a:lnTo>
                    <a:lnTo>
                      <a:pt x="338" y="346"/>
                    </a:lnTo>
                    <a:lnTo>
                      <a:pt x="331" y="347"/>
                    </a:lnTo>
                    <a:lnTo>
                      <a:pt x="331" y="349"/>
                    </a:lnTo>
                    <a:lnTo>
                      <a:pt x="328" y="349"/>
                    </a:lnTo>
                    <a:lnTo>
                      <a:pt x="328" y="350"/>
                    </a:lnTo>
                    <a:lnTo>
                      <a:pt x="314" y="357"/>
                    </a:lnTo>
                    <a:lnTo>
                      <a:pt x="314" y="358"/>
                    </a:lnTo>
                    <a:lnTo>
                      <a:pt x="307" y="360"/>
                    </a:lnTo>
                    <a:lnTo>
                      <a:pt x="307" y="362"/>
                    </a:lnTo>
                    <a:lnTo>
                      <a:pt x="293" y="368"/>
                    </a:lnTo>
                    <a:lnTo>
                      <a:pt x="293" y="369"/>
                    </a:lnTo>
                    <a:lnTo>
                      <a:pt x="287" y="371"/>
                    </a:lnTo>
                    <a:lnTo>
                      <a:pt x="287" y="373"/>
                    </a:lnTo>
                    <a:lnTo>
                      <a:pt x="283" y="373"/>
                    </a:lnTo>
                    <a:lnTo>
                      <a:pt x="283" y="374"/>
                    </a:lnTo>
                    <a:lnTo>
                      <a:pt x="273" y="379"/>
                    </a:lnTo>
                    <a:lnTo>
                      <a:pt x="273" y="380"/>
                    </a:lnTo>
                    <a:lnTo>
                      <a:pt x="266" y="382"/>
                    </a:lnTo>
                    <a:lnTo>
                      <a:pt x="266" y="384"/>
                    </a:lnTo>
                    <a:lnTo>
                      <a:pt x="263" y="384"/>
                    </a:lnTo>
                    <a:lnTo>
                      <a:pt x="263" y="385"/>
                    </a:lnTo>
                    <a:lnTo>
                      <a:pt x="249" y="391"/>
                    </a:lnTo>
                    <a:lnTo>
                      <a:pt x="249" y="393"/>
                    </a:lnTo>
                    <a:lnTo>
                      <a:pt x="242" y="395"/>
                    </a:lnTo>
                    <a:lnTo>
                      <a:pt x="242" y="396"/>
                    </a:lnTo>
                    <a:lnTo>
                      <a:pt x="239" y="396"/>
                    </a:lnTo>
                    <a:lnTo>
                      <a:pt x="239" y="398"/>
                    </a:lnTo>
                    <a:lnTo>
                      <a:pt x="229" y="403"/>
                    </a:lnTo>
                    <a:lnTo>
                      <a:pt x="229" y="404"/>
                    </a:lnTo>
                    <a:lnTo>
                      <a:pt x="222" y="406"/>
                    </a:lnTo>
                    <a:lnTo>
                      <a:pt x="222" y="407"/>
                    </a:lnTo>
                    <a:lnTo>
                      <a:pt x="218" y="407"/>
                    </a:lnTo>
                    <a:lnTo>
                      <a:pt x="218" y="409"/>
                    </a:lnTo>
                    <a:lnTo>
                      <a:pt x="205" y="415"/>
                    </a:lnTo>
                    <a:lnTo>
                      <a:pt x="205" y="417"/>
                    </a:lnTo>
                    <a:lnTo>
                      <a:pt x="198" y="418"/>
                    </a:lnTo>
                    <a:lnTo>
                      <a:pt x="198" y="420"/>
                    </a:lnTo>
                    <a:lnTo>
                      <a:pt x="193" y="420"/>
                    </a:lnTo>
                    <a:lnTo>
                      <a:pt x="193" y="418"/>
                    </a:lnTo>
                    <a:lnTo>
                      <a:pt x="189" y="418"/>
                    </a:lnTo>
                    <a:lnTo>
                      <a:pt x="189" y="417"/>
                    </a:lnTo>
                    <a:lnTo>
                      <a:pt x="186" y="417"/>
                    </a:lnTo>
                    <a:lnTo>
                      <a:pt x="184" y="414"/>
                    </a:lnTo>
                    <a:lnTo>
                      <a:pt x="181" y="414"/>
                    </a:lnTo>
                    <a:lnTo>
                      <a:pt x="181" y="412"/>
                    </a:lnTo>
                    <a:lnTo>
                      <a:pt x="177" y="412"/>
                    </a:lnTo>
                    <a:lnTo>
                      <a:pt x="177" y="410"/>
                    </a:lnTo>
                    <a:lnTo>
                      <a:pt x="174" y="410"/>
                    </a:lnTo>
                    <a:lnTo>
                      <a:pt x="172" y="407"/>
                    </a:lnTo>
                    <a:lnTo>
                      <a:pt x="169" y="407"/>
                    </a:lnTo>
                    <a:lnTo>
                      <a:pt x="169" y="406"/>
                    </a:lnTo>
                    <a:lnTo>
                      <a:pt x="165" y="406"/>
                    </a:lnTo>
                    <a:lnTo>
                      <a:pt x="164" y="403"/>
                    </a:lnTo>
                    <a:lnTo>
                      <a:pt x="160" y="403"/>
                    </a:lnTo>
                    <a:lnTo>
                      <a:pt x="160" y="401"/>
                    </a:lnTo>
                    <a:lnTo>
                      <a:pt x="157" y="401"/>
                    </a:lnTo>
                    <a:lnTo>
                      <a:pt x="157" y="399"/>
                    </a:lnTo>
                    <a:lnTo>
                      <a:pt x="153" y="399"/>
                    </a:lnTo>
                    <a:lnTo>
                      <a:pt x="152" y="396"/>
                    </a:lnTo>
                    <a:lnTo>
                      <a:pt x="148" y="396"/>
                    </a:lnTo>
                    <a:lnTo>
                      <a:pt x="148" y="395"/>
                    </a:lnTo>
                    <a:lnTo>
                      <a:pt x="145" y="395"/>
                    </a:lnTo>
                    <a:lnTo>
                      <a:pt x="143" y="391"/>
                    </a:lnTo>
                    <a:lnTo>
                      <a:pt x="140" y="391"/>
                    </a:lnTo>
                    <a:lnTo>
                      <a:pt x="140" y="390"/>
                    </a:lnTo>
                    <a:lnTo>
                      <a:pt x="136" y="390"/>
                    </a:lnTo>
                    <a:lnTo>
                      <a:pt x="136" y="388"/>
                    </a:lnTo>
                    <a:lnTo>
                      <a:pt x="133" y="388"/>
                    </a:lnTo>
                    <a:lnTo>
                      <a:pt x="131" y="385"/>
                    </a:lnTo>
                    <a:lnTo>
                      <a:pt x="128" y="385"/>
                    </a:lnTo>
                    <a:lnTo>
                      <a:pt x="128" y="384"/>
                    </a:lnTo>
                    <a:lnTo>
                      <a:pt x="124" y="384"/>
                    </a:lnTo>
                    <a:lnTo>
                      <a:pt x="123" y="380"/>
                    </a:lnTo>
                    <a:lnTo>
                      <a:pt x="119" y="380"/>
                    </a:lnTo>
                    <a:lnTo>
                      <a:pt x="119" y="379"/>
                    </a:lnTo>
                    <a:lnTo>
                      <a:pt x="116" y="379"/>
                    </a:lnTo>
                    <a:lnTo>
                      <a:pt x="116" y="377"/>
                    </a:lnTo>
                    <a:lnTo>
                      <a:pt x="112" y="377"/>
                    </a:lnTo>
                    <a:lnTo>
                      <a:pt x="111" y="374"/>
                    </a:lnTo>
                    <a:lnTo>
                      <a:pt x="107" y="374"/>
                    </a:lnTo>
                    <a:lnTo>
                      <a:pt x="107" y="373"/>
                    </a:lnTo>
                    <a:lnTo>
                      <a:pt x="104" y="373"/>
                    </a:lnTo>
                    <a:lnTo>
                      <a:pt x="102" y="369"/>
                    </a:lnTo>
                    <a:lnTo>
                      <a:pt x="99" y="369"/>
                    </a:lnTo>
                    <a:lnTo>
                      <a:pt x="99" y="368"/>
                    </a:lnTo>
                    <a:lnTo>
                      <a:pt x="95" y="368"/>
                    </a:lnTo>
                    <a:lnTo>
                      <a:pt x="95" y="366"/>
                    </a:lnTo>
                    <a:lnTo>
                      <a:pt x="92" y="366"/>
                    </a:lnTo>
                    <a:lnTo>
                      <a:pt x="90" y="363"/>
                    </a:lnTo>
                    <a:lnTo>
                      <a:pt x="87" y="363"/>
                    </a:lnTo>
                    <a:lnTo>
                      <a:pt x="87" y="362"/>
                    </a:lnTo>
                    <a:lnTo>
                      <a:pt x="83" y="362"/>
                    </a:lnTo>
                    <a:lnTo>
                      <a:pt x="82" y="358"/>
                    </a:lnTo>
                    <a:lnTo>
                      <a:pt x="78" y="358"/>
                    </a:lnTo>
                    <a:lnTo>
                      <a:pt x="78" y="357"/>
                    </a:lnTo>
                    <a:lnTo>
                      <a:pt x="75" y="357"/>
                    </a:lnTo>
                    <a:lnTo>
                      <a:pt x="75" y="355"/>
                    </a:lnTo>
                    <a:lnTo>
                      <a:pt x="71" y="355"/>
                    </a:lnTo>
                    <a:lnTo>
                      <a:pt x="70" y="352"/>
                    </a:lnTo>
                    <a:lnTo>
                      <a:pt x="66" y="352"/>
                    </a:lnTo>
                    <a:lnTo>
                      <a:pt x="66" y="350"/>
                    </a:lnTo>
                    <a:lnTo>
                      <a:pt x="63" y="350"/>
                    </a:lnTo>
                    <a:lnTo>
                      <a:pt x="61" y="347"/>
                    </a:lnTo>
                    <a:lnTo>
                      <a:pt x="58" y="347"/>
                    </a:lnTo>
                    <a:lnTo>
                      <a:pt x="58" y="346"/>
                    </a:lnTo>
                    <a:lnTo>
                      <a:pt x="54" y="346"/>
                    </a:lnTo>
                    <a:lnTo>
                      <a:pt x="54" y="344"/>
                    </a:lnTo>
                    <a:lnTo>
                      <a:pt x="51" y="344"/>
                    </a:lnTo>
                    <a:lnTo>
                      <a:pt x="49" y="341"/>
                    </a:lnTo>
                    <a:lnTo>
                      <a:pt x="46" y="341"/>
                    </a:lnTo>
                    <a:lnTo>
                      <a:pt x="46" y="339"/>
                    </a:lnTo>
                    <a:lnTo>
                      <a:pt x="42" y="339"/>
                    </a:lnTo>
                    <a:lnTo>
                      <a:pt x="41" y="336"/>
                    </a:lnTo>
                    <a:lnTo>
                      <a:pt x="37" y="336"/>
                    </a:lnTo>
                    <a:lnTo>
                      <a:pt x="37" y="335"/>
                    </a:lnTo>
                    <a:lnTo>
                      <a:pt x="34" y="335"/>
                    </a:lnTo>
                    <a:lnTo>
                      <a:pt x="34" y="333"/>
                    </a:lnTo>
                    <a:lnTo>
                      <a:pt x="30" y="333"/>
                    </a:lnTo>
                    <a:lnTo>
                      <a:pt x="29" y="330"/>
                    </a:lnTo>
                    <a:lnTo>
                      <a:pt x="25" y="330"/>
                    </a:lnTo>
                    <a:lnTo>
                      <a:pt x="25" y="328"/>
                    </a:lnTo>
                    <a:lnTo>
                      <a:pt x="22" y="328"/>
                    </a:lnTo>
                    <a:lnTo>
                      <a:pt x="20" y="325"/>
                    </a:lnTo>
                    <a:lnTo>
                      <a:pt x="17" y="325"/>
                    </a:lnTo>
                    <a:lnTo>
                      <a:pt x="17" y="324"/>
                    </a:lnTo>
                    <a:lnTo>
                      <a:pt x="13" y="324"/>
                    </a:lnTo>
                    <a:lnTo>
                      <a:pt x="13" y="322"/>
                    </a:lnTo>
                    <a:lnTo>
                      <a:pt x="10" y="322"/>
                    </a:lnTo>
                    <a:lnTo>
                      <a:pt x="8" y="319"/>
                    </a:lnTo>
                    <a:lnTo>
                      <a:pt x="5" y="319"/>
                    </a:lnTo>
                    <a:lnTo>
                      <a:pt x="5" y="317"/>
                    </a:lnTo>
                    <a:lnTo>
                      <a:pt x="1" y="317"/>
                    </a:lnTo>
                    <a:lnTo>
                      <a:pt x="1" y="316"/>
                    </a:lnTo>
                    <a:lnTo>
                      <a:pt x="0" y="316"/>
                    </a:lnTo>
                    <a:lnTo>
                      <a:pt x="0" y="104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843" name="Freeform 1843"/>
              <p:cNvSpPr>
                <a:spLocks/>
              </p:cNvSpPr>
              <p:nvPr/>
            </p:nvSpPr>
            <p:spPr bwMode="auto">
              <a:xfrm>
                <a:off x="3223" y="1975"/>
                <a:ext cx="102" cy="94"/>
              </a:xfrm>
              <a:custGeom>
                <a:avLst/>
                <a:gdLst>
                  <a:gd name="T0" fmla="*/ 100 w 102"/>
                  <a:gd name="T1" fmla="*/ 0 h 94"/>
                  <a:gd name="T2" fmla="*/ 100 w 102"/>
                  <a:gd name="T3" fmla="*/ 1 h 94"/>
                  <a:gd name="T4" fmla="*/ 94 w 102"/>
                  <a:gd name="T5" fmla="*/ 3 h 94"/>
                  <a:gd name="T6" fmla="*/ 94 w 102"/>
                  <a:gd name="T7" fmla="*/ 5 h 94"/>
                  <a:gd name="T8" fmla="*/ 80 w 102"/>
                  <a:gd name="T9" fmla="*/ 12 h 94"/>
                  <a:gd name="T10" fmla="*/ 80 w 102"/>
                  <a:gd name="T11" fmla="*/ 14 h 94"/>
                  <a:gd name="T12" fmla="*/ 0 w 102"/>
                  <a:gd name="T13" fmla="*/ 87 h 94"/>
                  <a:gd name="T14" fmla="*/ 0 w 102"/>
                  <a:gd name="T15" fmla="*/ 94 h 94"/>
                  <a:gd name="T16" fmla="*/ 102 w 102"/>
                  <a:gd name="T17" fmla="*/ 0 h 94"/>
                  <a:gd name="T18" fmla="*/ 100 w 102"/>
                  <a:gd name="T19" fmla="*/ 0 h 94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02"/>
                  <a:gd name="T31" fmla="*/ 0 h 94"/>
                  <a:gd name="T32" fmla="*/ 102 w 102"/>
                  <a:gd name="T33" fmla="*/ 94 h 94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02" h="94">
                    <a:moveTo>
                      <a:pt x="100" y="0"/>
                    </a:moveTo>
                    <a:lnTo>
                      <a:pt x="100" y="1"/>
                    </a:lnTo>
                    <a:lnTo>
                      <a:pt x="94" y="3"/>
                    </a:lnTo>
                    <a:lnTo>
                      <a:pt x="94" y="5"/>
                    </a:lnTo>
                    <a:lnTo>
                      <a:pt x="80" y="12"/>
                    </a:lnTo>
                    <a:lnTo>
                      <a:pt x="80" y="14"/>
                    </a:lnTo>
                    <a:lnTo>
                      <a:pt x="0" y="87"/>
                    </a:lnTo>
                    <a:lnTo>
                      <a:pt x="0" y="94"/>
                    </a:lnTo>
                    <a:lnTo>
                      <a:pt x="102" y="0"/>
                    </a:lnTo>
                    <a:lnTo>
                      <a:pt x="10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844" name="Freeform 1844"/>
              <p:cNvSpPr>
                <a:spLocks/>
              </p:cNvSpPr>
              <p:nvPr/>
            </p:nvSpPr>
            <p:spPr bwMode="auto">
              <a:xfrm>
                <a:off x="3223" y="1926"/>
                <a:ext cx="203" cy="191"/>
              </a:xfrm>
              <a:custGeom>
                <a:avLst/>
                <a:gdLst>
                  <a:gd name="T0" fmla="*/ 198 w 203"/>
                  <a:gd name="T1" fmla="*/ 0 h 191"/>
                  <a:gd name="T2" fmla="*/ 198 w 203"/>
                  <a:gd name="T3" fmla="*/ 1 h 191"/>
                  <a:gd name="T4" fmla="*/ 0 w 203"/>
                  <a:gd name="T5" fmla="*/ 183 h 191"/>
                  <a:gd name="T6" fmla="*/ 0 w 203"/>
                  <a:gd name="T7" fmla="*/ 191 h 191"/>
                  <a:gd name="T8" fmla="*/ 203 w 203"/>
                  <a:gd name="T9" fmla="*/ 5 h 191"/>
                  <a:gd name="T10" fmla="*/ 203 w 203"/>
                  <a:gd name="T11" fmla="*/ 1 h 191"/>
                  <a:gd name="T12" fmla="*/ 199 w 203"/>
                  <a:gd name="T13" fmla="*/ 1 h 191"/>
                  <a:gd name="T14" fmla="*/ 199 w 203"/>
                  <a:gd name="T15" fmla="*/ 0 h 191"/>
                  <a:gd name="T16" fmla="*/ 198 w 203"/>
                  <a:gd name="T17" fmla="*/ 0 h 191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03"/>
                  <a:gd name="T28" fmla="*/ 0 h 191"/>
                  <a:gd name="T29" fmla="*/ 203 w 203"/>
                  <a:gd name="T30" fmla="*/ 191 h 191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03" h="191">
                    <a:moveTo>
                      <a:pt x="198" y="0"/>
                    </a:moveTo>
                    <a:lnTo>
                      <a:pt x="198" y="1"/>
                    </a:lnTo>
                    <a:lnTo>
                      <a:pt x="0" y="183"/>
                    </a:lnTo>
                    <a:lnTo>
                      <a:pt x="0" y="191"/>
                    </a:lnTo>
                    <a:lnTo>
                      <a:pt x="203" y="5"/>
                    </a:lnTo>
                    <a:lnTo>
                      <a:pt x="203" y="1"/>
                    </a:lnTo>
                    <a:lnTo>
                      <a:pt x="199" y="1"/>
                    </a:lnTo>
                    <a:lnTo>
                      <a:pt x="199" y="0"/>
                    </a:lnTo>
                    <a:lnTo>
                      <a:pt x="198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845" name="Freeform 1845"/>
              <p:cNvSpPr>
                <a:spLocks/>
              </p:cNvSpPr>
              <p:nvPr/>
            </p:nvSpPr>
            <p:spPr bwMode="auto">
              <a:xfrm>
                <a:off x="3223" y="1943"/>
                <a:ext cx="235" cy="221"/>
              </a:xfrm>
              <a:custGeom>
                <a:avLst/>
                <a:gdLst>
                  <a:gd name="T0" fmla="*/ 0 w 235"/>
                  <a:gd name="T1" fmla="*/ 213 h 221"/>
                  <a:gd name="T2" fmla="*/ 232 w 235"/>
                  <a:gd name="T3" fmla="*/ 0 h 221"/>
                  <a:gd name="T4" fmla="*/ 232 w 235"/>
                  <a:gd name="T5" fmla="*/ 2 h 221"/>
                  <a:gd name="T6" fmla="*/ 235 w 235"/>
                  <a:gd name="T7" fmla="*/ 2 h 221"/>
                  <a:gd name="T8" fmla="*/ 235 w 235"/>
                  <a:gd name="T9" fmla="*/ 5 h 221"/>
                  <a:gd name="T10" fmla="*/ 0 w 235"/>
                  <a:gd name="T11" fmla="*/ 221 h 221"/>
                  <a:gd name="T12" fmla="*/ 0 w 235"/>
                  <a:gd name="T13" fmla="*/ 213 h 22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35"/>
                  <a:gd name="T22" fmla="*/ 0 h 221"/>
                  <a:gd name="T23" fmla="*/ 235 w 235"/>
                  <a:gd name="T24" fmla="*/ 221 h 22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35" h="221">
                    <a:moveTo>
                      <a:pt x="0" y="213"/>
                    </a:moveTo>
                    <a:lnTo>
                      <a:pt x="232" y="0"/>
                    </a:lnTo>
                    <a:lnTo>
                      <a:pt x="232" y="2"/>
                    </a:lnTo>
                    <a:lnTo>
                      <a:pt x="235" y="2"/>
                    </a:lnTo>
                    <a:lnTo>
                      <a:pt x="235" y="5"/>
                    </a:lnTo>
                    <a:lnTo>
                      <a:pt x="0" y="221"/>
                    </a:lnTo>
                    <a:lnTo>
                      <a:pt x="0" y="213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846" name="Freeform 1846"/>
              <p:cNvSpPr>
                <a:spLocks/>
              </p:cNvSpPr>
              <p:nvPr/>
            </p:nvSpPr>
            <p:spPr bwMode="auto">
              <a:xfrm>
                <a:off x="3223" y="1961"/>
                <a:ext cx="268" cy="249"/>
              </a:xfrm>
              <a:custGeom>
                <a:avLst/>
                <a:gdLst>
                  <a:gd name="T0" fmla="*/ 261 w 268"/>
                  <a:gd name="T1" fmla="*/ 0 h 249"/>
                  <a:gd name="T2" fmla="*/ 261 w 268"/>
                  <a:gd name="T3" fmla="*/ 1 h 249"/>
                  <a:gd name="T4" fmla="*/ 0 w 268"/>
                  <a:gd name="T5" fmla="*/ 241 h 249"/>
                  <a:gd name="T6" fmla="*/ 0 w 268"/>
                  <a:gd name="T7" fmla="*/ 249 h 249"/>
                  <a:gd name="T8" fmla="*/ 268 w 268"/>
                  <a:gd name="T9" fmla="*/ 1 h 249"/>
                  <a:gd name="T10" fmla="*/ 264 w 268"/>
                  <a:gd name="T11" fmla="*/ 1 h 249"/>
                  <a:gd name="T12" fmla="*/ 264 w 268"/>
                  <a:gd name="T13" fmla="*/ 0 h 249"/>
                  <a:gd name="T14" fmla="*/ 261 w 268"/>
                  <a:gd name="T15" fmla="*/ 0 h 249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68"/>
                  <a:gd name="T25" fmla="*/ 0 h 249"/>
                  <a:gd name="T26" fmla="*/ 268 w 268"/>
                  <a:gd name="T27" fmla="*/ 249 h 249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68" h="249">
                    <a:moveTo>
                      <a:pt x="261" y="0"/>
                    </a:moveTo>
                    <a:lnTo>
                      <a:pt x="261" y="1"/>
                    </a:lnTo>
                    <a:lnTo>
                      <a:pt x="0" y="241"/>
                    </a:lnTo>
                    <a:lnTo>
                      <a:pt x="0" y="249"/>
                    </a:lnTo>
                    <a:lnTo>
                      <a:pt x="268" y="1"/>
                    </a:lnTo>
                    <a:lnTo>
                      <a:pt x="264" y="1"/>
                    </a:lnTo>
                    <a:lnTo>
                      <a:pt x="264" y="0"/>
                    </a:lnTo>
                    <a:lnTo>
                      <a:pt x="261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847" name="Freeform 1847"/>
              <p:cNvSpPr>
                <a:spLocks/>
              </p:cNvSpPr>
              <p:nvPr/>
            </p:nvSpPr>
            <p:spPr bwMode="auto">
              <a:xfrm>
                <a:off x="3229" y="1978"/>
                <a:ext cx="293" cy="268"/>
              </a:xfrm>
              <a:custGeom>
                <a:avLst/>
                <a:gdLst>
                  <a:gd name="T0" fmla="*/ 286 w 293"/>
                  <a:gd name="T1" fmla="*/ 0 h 268"/>
                  <a:gd name="T2" fmla="*/ 286 w 293"/>
                  <a:gd name="T3" fmla="*/ 2 h 268"/>
                  <a:gd name="T4" fmla="*/ 0 w 293"/>
                  <a:gd name="T5" fmla="*/ 263 h 268"/>
                  <a:gd name="T6" fmla="*/ 4 w 293"/>
                  <a:gd name="T7" fmla="*/ 268 h 268"/>
                  <a:gd name="T8" fmla="*/ 293 w 293"/>
                  <a:gd name="T9" fmla="*/ 3 h 268"/>
                  <a:gd name="T10" fmla="*/ 291 w 293"/>
                  <a:gd name="T11" fmla="*/ 0 h 268"/>
                  <a:gd name="T12" fmla="*/ 286 w 293"/>
                  <a:gd name="T13" fmla="*/ 0 h 2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93"/>
                  <a:gd name="T22" fmla="*/ 0 h 268"/>
                  <a:gd name="T23" fmla="*/ 293 w 293"/>
                  <a:gd name="T24" fmla="*/ 268 h 2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93" h="268">
                    <a:moveTo>
                      <a:pt x="286" y="0"/>
                    </a:moveTo>
                    <a:lnTo>
                      <a:pt x="286" y="2"/>
                    </a:lnTo>
                    <a:lnTo>
                      <a:pt x="0" y="263"/>
                    </a:lnTo>
                    <a:lnTo>
                      <a:pt x="4" y="268"/>
                    </a:lnTo>
                    <a:lnTo>
                      <a:pt x="293" y="3"/>
                    </a:lnTo>
                    <a:lnTo>
                      <a:pt x="291" y="0"/>
                    </a:lnTo>
                    <a:lnTo>
                      <a:pt x="286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848" name="Freeform 1848"/>
              <p:cNvSpPr>
                <a:spLocks/>
              </p:cNvSpPr>
              <p:nvPr/>
            </p:nvSpPr>
            <p:spPr bwMode="auto">
              <a:xfrm>
                <a:off x="3262" y="1995"/>
                <a:ext cx="292" cy="268"/>
              </a:xfrm>
              <a:custGeom>
                <a:avLst/>
                <a:gdLst>
                  <a:gd name="T0" fmla="*/ 285 w 292"/>
                  <a:gd name="T1" fmla="*/ 0 h 268"/>
                  <a:gd name="T2" fmla="*/ 285 w 292"/>
                  <a:gd name="T3" fmla="*/ 2 h 268"/>
                  <a:gd name="T4" fmla="*/ 0 w 292"/>
                  <a:gd name="T5" fmla="*/ 264 h 268"/>
                  <a:gd name="T6" fmla="*/ 3 w 292"/>
                  <a:gd name="T7" fmla="*/ 268 h 268"/>
                  <a:gd name="T8" fmla="*/ 292 w 292"/>
                  <a:gd name="T9" fmla="*/ 3 h 268"/>
                  <a:gd name="T10" fmla="*/ 290 w 292"/>
                  <a:gd name="T11" fmla="*/ 0 h 268"/>
                  <a:gd name="T12" fmla="*/ 285 w 292"/>
                  <a:gd name="T13" fmla="*/ 0 h 2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92"/>
                  <a:gd name="T22" fmla="*/ 0 h 268"/>
                  <a:gd name="T23" fmla="*/ 292 w 292"/>
                  <a:gd name="T24" fmla="*/ 268 h 2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92" h="268">
                    <a:moveTo>
                      <a:pt x="285" y="0"/>
                    </a:moveTo>
                    <a:lnTo>
                      <a:pt x="285" y="2"/>
                    </a:lnTo>
                    <a:lnTo>
                      <a:pt x="0" y="264"/>
                    </a:lnTo>
                    <a:lnTo>
                      <a:pt x="3" y="268"/>
                    </a:lnTo>
                    <a:lnTo>
                      <a:pt x="292" y="3"/>
                    </a:lnTo>
                    <a:lnTo>
                      <a:pt x="290" y="0"/>
                    </a:lnTo>
                    <a:lnTo>
                      <a:pt x="285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849" name="Freeform 1849"/>
              <p:cNvSpPr>
                <a:spLocks/>
              </p:cNvSpPr>
              <p:nvPr/>
            </p:nvSpPr>
            <p:spPr bwMode="auto">
              <a:xfrm>
                <a:off x="3294" y="2013"/>
                <a:ext cx="293" cy="268"/>
              </a:xfrm>
              <a:custGeom>
                <a:avLst/>
                <a:gdLst>
                  <a:gd name="T0" fmla="*/ 286 w 293"/>
                  <a:gd name="T1" fmla="*/ 0 h 268"/>
                  <a:gd name="T2" fmla="*/ 286 w 293"/>
                  <a:gd name="T3" fmla="*/ 1 h 268"/>
                  <a:gd name="T4" fmla="*/ 0 w 293"/>
                  <a:gd name="T5" fmla="*/ 263 h 268"/>
                  <a:gd name="T6" fmla="*/ 0 w 293"/>
                  <a:gd name="T7" fmla="*/ 266 h 268"/>
                  <a:gd name="T8" fmla="*/ 4 w 293"/>
                  <a:gd name="T9" fmla="*/ 266 h 268"/>
                  <a:gd name="T10" fmla="*/ 4 w 293"/>
                  <a:gd name="T11" fmla="*/ 268 h 268"/>
                  <a:gd name="T12" fmla="*/ 293 w 293"/>
                  <a:gd name="T13" fmla="*/ 3 h 268"/>
                  <a:gd name="T14" fmla="*/ 291 w 293"/>
                  <a:gd name="T15" fmla="*/ 0 h 268"/>
                  <a:gd name="T16" fmla="*/ 286 w 293"/>
                  <a:gd name="T17" fmla="*/ 0 h 26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3"/>
                  <a:gd name="T28" fmla="*/ 0 h 268"/>
                  <a:gd name="T29" fmla="*/ 293 w 293"/>
                  <a:gd name="T30" fmla="*/ 268 h 26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3" h="268">
                    <a:moveTo>
                      <a:pt x="286" y="0"/>
                    </a:moveTo>
                    <a:lnTo>
                      <a:pt x="286" y="1"/>
                    </a:lnTo>
                    <a:lnTo>
                      <a:pt x="0" y="263"/>
                    </a:lnTo>
                    <a:lnTo>
                      <a:pt x="0" y="266"/>
                    </a:lnTo>
                    <a:lnTo>
                      <a:pt x="4" y="266"/>
                    </a:lnTo>
                    <a:lnTo>
                      <a:pt x="4" y="268"/>
                    </a:lnTo>
                    <a:lnTo>
                      <a:pt x="293" y="3"/>
                    </a:lnTo>
                    <a:lnTo>
                      <a:pt x="291" y="0"/>
                    </a:lnTo>
                    <a:lnTo>
                      <a:pt x="286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850" name="Freeform 1850"/>
              <p:cNvSpPr>
                <a:spLocks/>
              </p:cNvSpPr>
              <p:nvPr/>
            </p:nvSpPr>
            <p:spPr bwMode="auto">
              <a:xfrm>
                <a:off x="3327" y="2028"/>
                <a:ext cx="289" cy="270"/>
              </a:xfrm>
              <a:custGeom>
                <a:avLst/>
                <a:gdLst>
                  <a:gd name="T0" fmla="*/ 287 w 289"/>
                  <a:gd name="T1" fmla="*/ 0 h 270"/>
                  <a:gd name="T2" fmla="*/ 287 w 289"/>
                  <a:gd name="T3" fmla="*/ 2 h 270"/>
                  <a:gd name="T4" fmla="*/ 0 w 289"/>
                  <a:gd name="T5" fmla="*/ 265 h 270"/>
                  <a:gd name="T6" fmla="*/ 0 w 289"/>
                  <a:gd name="T7" fmla="*/ 269 h 270"/>
                  <a:gd name="T8" fmla="*/ 3 w 289"/>
                  <a:gd name="T9" fmla="*/ 269 h 270"/>
                  <a:gd name="T10" fmla="*/ 3 w 289"/>
                  <a:gd name="T11" fmla="*/ 270 h 270"/>
                  <a:gd name="T12" fmla="*/ 289 w 289"/>
                  <a:gd name="T13" fmla="*/ 8 h 270"/>
                  <a:gd name="T14" fmla="*/ 289 w 289"/>
                  <a:gd name="T15" fmla="*/ 0 h 270"/>
                  <a:gd name="T16" fmla="*/ 287 w 289"/>
                  <a:gd name="T17" fmla="*/ 0 h 27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89"/>
                  <a:gd name="T28" fmla="*/ 0 h 270"/>
                  <a:gd name="T29" fmla="*/ 289 w 289"/>
                  <a:gd name="T30" fmla="*/ 270 h 27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89" h="270">
                    <a:moveTo>
                      <a:pt x="287" y="0"/>
                    </a:moveTo>
                    <a:lnTo>
                      <a:pt x="287" y="2"/>
                    </a:lnTo>
                    <a:lnTo>
                      <a:pt x="0" y="265"/>
                    </a:lnTo>
                    <a:lnTo>
                      <a:pt x="0" y="269"/>
                    </a:lnTo>
                    <a:lnTo>
                      <a:pt x="3" y="269"/>
                    </a:lnTo>
                    <a:lnTo>
                      <a:pt x="3" y="270"/>
                    </a:lnTo>
                    <a:lnTo>
                      <a:pt x="289" y="8"/>
                    </a:lnTo>
                    <a:lnTo>
                      <a:pt x="289" y="0"/>
                    </a:lnTo>
                    <a:lnTo>
                      <a:pt x="287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851" name="Freeform 1851"/>
              <p:cNvSpPr>
                <a:spLocks/>
              </p:cNvSpPr>
              <p:nvPr/>
            </p:nvSpPr>
            <p:spPr bwMode="auto">
              <a:xfrm>
                <a:off x="3359" y="2076"/>
                <a:ext cx="257" cy="239"/>
              </a:xfrm>
              <a:custGeom>
                <a:avLst/>
                <a:gdLst>
                  <a:gd name="T0" fmla="*/ 255 w 257"/>
                  <a:gd name="T1" fmla="*/ 0 h 239"/>
                  <a:gd name="T2" fmla="*/ 255 w 257"/>
                  <a:gd name="T3" fmla="*/ 1 h 239"/>
                  <a:gd name="T4" fmla="*/ 0 w 257"/>
                  <a:gd name="T5" fmla="*/ 235 h 239"/>
                  <a:gd name="T6" fmla="*/ 0 w 257"/>
                  <a:gd name="T7" fmla="*/ 238 h 239"/>
                  <a:gd name="T8" fmla="*/ 4 w 257"/>
                  <a:gd name="T9" fmla="*/ 238 h 239"/>
                  <a:gd name="T10" fmla="*/ 4 w 257"/>
                  <a:gd name="T11" fmla="*/ 239 h 239"/>
                  <a:gd name="T12" fmla="*/ 257 w 257"/>
                  <a:gd name="T13" fmla="*/ 8 h 239"/>
                  <a:gd name="T14" fmla="*/ 257 w 257"/>
                  <a:gd name="T15" fmla="*/ 0 h 239"/>
                  <a:gd name="T16" fmla="*/ 255 w 257"/>
                  <a:gd name="T17" fmla="*/ 0 h 23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57"/>
                  <a:gd name="T28" fmla="*/ 0 h 239"/>
                  <a:gd name="T29" fmla="*/ 257 w 257"/>
                  <a:gd name="T30" fmla="*/ 239 h 239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57" h="239">
                    <a:moveTo>
                      <a:pt x="255" y="0"/>
                    </a:moveTo>
                    <a:lnTo>
                      <a:pt x="255" y="1"/>
                    </a:lnTo>
                    <a:lnTo>
                      <a:pt x="0" y="235"/>
                    </a:lnTo>
                    <a:lnTo>
                      <a:pt x="0" y="238"/>
                    </a:lnTo>
                    <a:lnTo>
                      <a:pt x="4" y="238"/>
                    </a:lnTo>
                    <a:lnTo>
                      <a:pt x="4" y="239"/>
                    </a:lnTo>
                    <a:lnTo>
                      <a:pt x="257" y="8"/>
                    </a:lnTo>
                    <a:lnTo>
                      <a:pt x="257" y="0"/>
                    </a:lnTo>
                    <a:lnTo>
                      <a:pt x="255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852" name="Freeform 1852"/>
              <p:cNvSpPr>
                <a:spLocks/>
              </p:cNvSpPr>
              <p:nvPr/>
            </p:nvSpPr>
            <p:spPr bwMode="auto">
              <a:xfrm>
                <a:off x="3390" y="2121"/>
                <a:ext cx="226" cy="210"/>
              </a:xfrm>
              <a:custGeom>
                <a:avLst/>
                <a:gdLst>
                  <a:gd name="T0" fmla="*/ 224 w 226"/>
                  <a:gd name="T1" fmla="*/ 0 h 210"/>
                  <a:gd name="T2" fmla="*/ 224 w 226"/>
                  <a:gd name="T3" fmla="*/ 2 h 210"/>
                  <a:gd name="T4" fmla="*/ 0 w 226"/>
                  <a:gd name="T5" fmla="*/ 207 h 210"/>
                  <a:gd name="T6" fmla="*/ 2 w 226"/>
                  <a:gd name="T7" fmla="*/ 210 h 210"/>
                  <a:gd name="T8" fmla="*/ 7 w 226"/>
                  <a:gd name="T9" fmla="*/ 210 h 210"/>
                  <a:gd name="T10" fmla="*/ 7 w 226"/>
                  <a:gd name="T11" fmla="*/ 209 h 210"/>
                  <a:gd name="T12" fmla="*/ 226 w 226"/>
                  <a:gd name="T13" fmla="*/ 8 h 210"/>
                  <a:gd name="T14" fmla="*/ 226 w 226"/>
                  <a:gd name="T15" fmla="*/ 0 h 210"/>
                  <a:gd name="T16" fmla="*/ 224 w 226"/>
                  <a:gd name="T17" fmla="*/ 0 h 21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26"/>
                  <a:gd name="T28" fmla="*/ 0 h 210"/>
                  <a:gd name="T29" fmla="*/ 226 w 226"/>
                  <a:gd name="T30" fmla="*/ 210 h 21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26" h="210">
                    <a:moveTo>
                      <a:pt x="224" y="0"/>
                    </a:moveTo>
                    <a:lnTo>
                      <a:pt x="224" y="2"/>
                    </a:lnTo>
                    <a:lnTo>
                      <a:pt x="0" y="207"/>
                    </a:lnTo>
                    <a:lnTo>
                      <a:pt x="2" y="210"/>
                    </a:lnTo>
                    <a:lnTo>
                      <a:pt x="7" y="210"/>
                    </a:lnTo>
                    <a:lnTo>
                      <a:pt x="7" y="209"/>
                    </a:lnTo>
                    <a:lnTo>
                      <a:pt x="226" y="8"/>
                    </a:lnTo>
                    <a:lnTo>
                      <a:pt x="226" y="0"/>
                    </a:lnTo>
                    <a:lnTo>
                      <a:pt x="224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853" name="Freeform 1853"/>
              <p:cNvSpPr>
                <a:spLocks/>
              </p:cNvSpPr>
              <p:nvPr/>
            </p:nvSpPr>
            <p:spPr bwMode="auto">
              <a:xfrm>
                <a:off x="3431" y="2167"/>
                <a:ext cx="185" cy="171"/>
              </a:xfrm>
              <a:custGeom>
                <a:avLst/>
                <a:gdLst>
                  <a:gd name="T0" fmla="*/ 183 w 185"/>
                  <a:gd name="T1" fmla="*/ 0 h 171"/>
                  <a:gd name="T2" fmla="*/ 183 w 185"/>
                  <a:gd name="T3" fmla="*/ 2 h 171"/>
                  <a:gd name="T4" fmla="*/ 0 w 185"/>
                  <a:gd name="T5" fmla="*/ 171 h 171"/>
                  <a:gd name="T6" fmla="*/ 10 w 185"/>
                  <a:gd name="T7" fmla="*/ 166 h 171"/>
                  <a:gd name="T8" fmla="*/ 10 w 185"/>
                  <a:gd name="T9" fmla="*/ 164 h 171"/>
                  <a:gd name="T10" fmla="*/ 17 w 185"/>
                  <a:gd name="T11" fmla="*/ 163 h 171"/>
                  <a:gd name="T12" fmla="*/ 17 w 185"/>
                  <a:gd name="T13" fmla="*/ 161 h 171"/>
                  <a:gd name="T14" fmla="*/ 185 w 185"/>
                  <a:gd name="T15" fmla="*/ 8 h 171"/>
                  <a:gd name="T16" fmla="*/ 185 w 185"/>
                  <a:gd name="T17" fmla="*/ 0 h 171"/>
                  <a:gd name="T18" fmla="*/ 183 w 185"/>
                  <a:gd name="T19" fmla="*/ 0 h 171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85"/>
                  <a:gd name="T31" fmla="*/ 0 h 171"/>
                  <a:gd name="T32" fmla="*/ 185 w 185"/>
                  <a:gd name="T33" fmla="*/ 171 h 171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85" h="171">
                    <a:moveTo>
                      <a:pt x="183" y="0"/>
                    </a:moveTo>
                    <a:lnTo>
                      <a:pt x="183" y="2"/>
                    </a:lnTo>
                    <a:lnTo>
                      <a:pt x="0" y="171"/>
                    </a:lnTo>
                    <a:lnTo>
                      <a:pt x="10" y="166"/>
                    </a:lnTo>
                    <a:lnTo>
                      <a:pt x="10" y="164"/>
                    </a:lnTo>
                    <a:lnTo>
                      <a:pt x="17" y="163"/>
                    </a:lnTo>
                    <a:lnTo>
                      <a:pt x="17" y="161"/>
                    </a:lnTo>
                    <a:lnTo>
                      <a:pt x="185" y="8"/>
                    </a:lnTo>
                    <a:lnTo>
                      <a:pt x="185" y="0"/>
                    </a:lnTo>
                    <a:lnTo>
                      <a:pt x="183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854" name="Freeform 1854"/>
              <p:cNvSpPr>
                <a:spLocks/>
              </p:cNvSpPr>
              <p:nvPr/>
            </p:nvSpPr>
            <p:spPr bwMode="auto">
              <a:xfrm>
                <a:off x="3552" y="2215"/>
                <a:ext cx="64" cy="58"/>
              </a:xfrm>
              <a:custGeom>
                <a:avLst/>
                <a:gdLst>
                  <a:gd name="T0" fmla="*/ 62 w 64"/>
                  <a:gd name="T1" fmla="*/ 0 h 58"/>
                  <a:gd name="T2" fmla="*/ 62 w 64"/>
                  <a:gd name="T3" fmla="*/ 1 h 58"/>
                  <a:gd name="T4" fmla="*/ 0 w 64"/>
                  <a:gd name="T5" fmla="*/ 58 h 58"/>
                  <a:gd name="T6" fmla="*/ 11 w 64"/>
                  <a:gd name="T7" fmla="*/ 53 h 58"/>
                  <a:gd name="T8" fmla="*/ 11 w 64"/>
                  <a:gd name="T9" fmla="*/ 52 h 58"/>
                  <a:gd name="T10" fmla="*/ 17 w 64"/>
                  <a:gd name="T11" fmla="*/ 50 h 58"/>
                  <a:gd name="T12" fmla="*/ 17 w 64"/>
                  <a:gd name="T13" fmla="*/ 48 h 58"/>
                  <a:gd name="T14" fmla="*/ 64 w 64"/>
                  <a:gd name="T15" fmla="*/ 7 h 58"/>
                  <a:gd name="T16" fmla="*/ 64 w 64"/>
                  <a:gd name="T17" fmla="*/ 0 h 58"/>
                  <a:gd name="T18" fmla="*/ 62 w 64"/>
                  <a:gd name="T19" fmla="*/ 0 h 58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64"/>
                  <a:gd name="T31" fmla="*/ 0 h 58"/>
                  <a:gd name="T32" fmla="*/ 64 w 64"/>
                  <a:gd name="T33" fmla="*/ 58 h 58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64" h="58">
                    <a:moveTo>
                      <a:pt x="62" y="0"/>
                    </a:moveTo>
                    <a:lnTo>
                      <a:pt x="62" y="1"/>
                    </a:lnTo>
                    <a:lnTo>
                      <a:pt x="0" y="58"/>
                    </a:lnTo>
                    <a:lnTo>
                      <a:pt x="11" y="53"/>
                    </a:lnTo>
                    <a:lnTo>
                      <a:pt x="11" y="52"/>
                    </a:lnTo>
                    <a:lnTo>
                      <a:pt x="17" y="50"/>
                    </a:lnTo>
                    <a:lnTo>
                      <a:pt x="17" y="48"/>
                    </a:lnTo>
                    <a:lnTo>
                      <a:pt x="64" y="7"/>
                    </a:lnTo>
                    <a:lnTo>
                      <a:pt x="64" y="0"/>
                    </a:lnTo>
                    <a:lnTo>
                      <a:pt x="62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855" name="Freeform 1855"/>
              <p:cNvSpPr>
                <a:spLocks/>
              </p:cNvSpPr>
              <p:nvPr/>
            </p:nvSpPr>
            <p:spPr bwMode="auto">
              <a:xfrm>
                <a:off x="3513" y="1975"/>
                <a:ext cx="103" cy="94"/>
              </a:xfrm>
              <a:custGeom>
                <a:avLst/>
                <a:gdLst>
                  <a:gd name="T0" fmla="*/ 0 w 103"/>
                  <a:gd name="T1" fmla="*/ 0 h 94"/>
                  <a:gd name="T2" fmla="*/ 103 w 103"/>
                  <a:gd name="T3" fmla="*/ 94 h 94"/>
                  <a:gd name="T4" fmla="*/ 103 w 103"/>
                  <a:gd name="T5" fmla="*/ 87 h 94"/>
                  <a:gd name="T6" fmla="*/ 101 w 103"/>
                  <a:gd name="T7" fmla="*/ 87 h 94"/>
                  <a:gd name="T8" fmla="*/ 19 w 103"/>
                  <a:gd name="T9" fmla="*/ 9 h 94"/>
                  <a:gd name="T10" fmla="*/ 15 w 103"/>
                  <a:gd name="T11" fmla="*/ 9 h 94"/>
                  <a:gd name="T12" fmla="*/ 14 w 103"/>
                  <a:gd name="T13" fmla="*/ 6 h 94"/>
                  <a:gd name="T14" fmla="*/ 10 w 103"/>
                  <a:gd name="T15" fmla="*/ 6 h 94"/>
                  <a:gd name="T16" fmla="*/ 10 w 103"/>
                  <a:gd name="T17" fmla="*/ 5 h 94"/>
                  <a:gd name="T18" fmla="*/ 7 w 103"/>
                  <a:gd name="T19" fmla="*/ 5 h 94"/>
                  <a:gd name="T20" fmla="*/ 7 w 103"/>
                  <a:gd name="T21" fmla="*/ 3 h 94"/>
                  <a:gd name="T22" fmla="*/ 3 w 103"/>
                  <a:gd name="T23" fmla="*/ 3 h 94"/>
                  <a:gd name="T24" fmla="*/ 2 w 103"/>
                  <a:gd name="T25" fmla="*/ 0 h 94"/>
                  <a:gd name="T26" fmla="*/ 0 w 103"/>
                  <a:gd name="T27" fmla="*/ 0 h 94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103"/>
                  <a:gd name="T43" fmla="*/ 0 h 94"/>
                  <a:gd name="T44" fmla="*/ 103 w 103"/>
                  <a:gd name="T45" fmla="*/ 94 h 94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103" h="94">
                    <a:moveTo>
                      <a:pt x="0" y="0"/>
                    </a:moveTo>
                    <a:lnTo>
                      <a:pt x="103" y="94"/>
                    </a:lnTo>
                    <a:lnTo>
                      <a:pt x="103" y="87"/>
                    </a:lnTo>
                    <a:lnTo>
                      <a:pt x="101" y="87"/>
                    </a:lnTo>
                    <a:lnTo>
                      <a:pt x="19" y="9"/>
                    </a:lnTo>
                    <a:lnTo>
                      <a:pt x="15" y="9"/>
                    </a:lnTo>
                    <a:lnTo>
                      <a:pt x="14" y="6"/>
                    </a:lnTo>
                    <a:lnTo>
                      <a:pt x="10" y="6"/>
                    </a:lnTo>
                    <a:lnTo>
                      <a:pt x="10" y="5"/>
                    </a:lnTo>
                    <a:lnTo>
                      <a:pt x="7" y="5"/>
                    </a:lnTo>
                    <a:lnTo>
                      <a:pt x="7" y="3"/>
                    </a:lnTo>
                    <a:lnTo>
                      <a:pt x="3" y="3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856" name="Freeform 1856"/>
              <p:cNvSpPr>
                <a:spLocks/>
              </p:cNvSpPr>
              <p:nvPr/>
            </p:nvSpPr>
            <p:spPr bwMode="auto">
              <a:xfrm>
                <a:off x="3411" y="1926"/>
                <a:ext cx="205" cy="191"/>
              </a:xfrm>
              <a:custGeom>
                <a:avLst/>
                <a:gdLst>
                  <a:gd name="T0" fmla="*/ 3 w 205"/>
                  <a:gd name="T1" fmla="*/ 0 h 191"/>
                  <a:gd name="T2" fmla="*/ 3 w 205"/>
                  <a:gd name="T3" fmla="*/ 1 h 191"/>
                  <a:gd name="T4" fmla="*/ 0 w 205"/>
                  <a:gd name="T5" fmla="*/ 1 h 191"/>
                  <a:gd name="T6" fmla="*/ 205 w 205"/>
                  <a:gd name="T7" fmla="*/ 191 h 191"/>
                  <a:gd name="T8" fmla="*/ 205 w 205"/>
                  <a:gd name="T9" fmla="*/ 183 h 191"/>
                  <a:gd name="T10" fmla="*/ 203 w 205"/>
                  <a:gd name="T11" fmla="*/ 183 h 191"/>
                  <a:gd name="T12" fmla="*/ 6 w 205"/>
                  <a:gd name="T13" fmla="*/ 0 h 191"/>
                  <a:gd name="T14" fmla="*/ 3 w 205"/>
                  <a:gd name="T15" fmla="*/ 0 h 191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05"/>
                  <a:gd name="T25" fmla="*/ 0 h 191"/>
                  <a:gd name="T26" fmla="*/ 205 w 205"/>
                  <a:gd name="T27" fmla="*/ 191 h 191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05" h="191">
                    <a:moveTo>
                      <a:pt x="3" y="0"/>
                    </a:moveTo>
                    <a:lnTo>
                      <a:pt x="3" y="1"/>
                    </a:lnTo>
                    <a:lnTo>
                      <a:pt x="0" y="1"/>
                    </a:lnTo>
                    <a:lnTo>
                      <a:pt x="205" y="191"/>
                    </a:lnTo>
                    <a:lnTo>
                      <a:pt x="205" y="183"/>
                    </a:lnTo>
                    <a:lnTo>
                      <a:pt x="203" y="183"/>
                    </a:lnTo>
                    <a:lnTo>
                      <a:pt x="6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857" name="Freeform 1857"/>
              <p:cNvSpPr>
                <a:spLocks/>
              </p:cNvSpPr>
              <p:nvPr/>
            </p:nvSpPr>
            <p:spPr bwMode="auto">
              <a:xfrm>
                <a:off x="3378" y="1943"/>
                <a:ext cx="238" cy="221"/>
              </a:xfrm>
              <a:custGeom>
                <a:avLst/>
                <a:gdLst>
                  <a:gd name="T0" fmla="*/ 3 w 238"/>
                  <a:gd name="T1" fmla="*/ 0 h 221"/>
                  <a:gd name="T2" fmla="*/ 3 w 238"/>
                  <a:gd name="T3" fmla="*/ 2 h 221"/>
                  <a:gd name="T4" fmla="*/ 0 w 238"/>
                  <a:gd name="T5" fmla="*/ 2 h 221"/>
                  <a:gd name="T6" fmla="*/ 238 w 238"/>
                  <a:gd name="T7" fmla="*/ 221 h 221"/>
                  <a:gd name="T8" fmla="*/ 238 w 238"/>
                  <a:gd name="T9" fmla="*/ 213 h 221"/>
                  <a:gd name="T10" fmla="*/ 236 w 238"/>
                  <a:gd name="T11" fmla="*/ 213 h 221"/>
                  <a:gd name="T12" fmla="*/ 7 w 238"/>
                  <a:gd name="T13" fmla="*/ 0 h 221"/>
                  <a:gd name="T14" fmla="*/ 3 w 238"/>
                  <a:gd name="T15" fmla="*/ 0 h 221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38"/>
                  <a:gd name="T25" fmla="*/ 0 h 221"/>
                  <a:gd name="T26" fmla="*/ 238 w 238"/>
                  <a:gd name="T27" fmla="*/ 221 h 221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38" h="221">
                    <a:moveTo>
                      <a:pt x="3" y="0"/>
                    </a:moveTo>
                    <a:lnTo>
                      <a:pt x="3" y="2"/>
                    </a:lnTo>
                    <a:lnTo>
                      <a:pt x="0" y="2"/>
                    </a:lnTo>
                    <a:lnTo>
                      <a:pt x="238" y="221"/>
                    </a:lnTo>
                    <a:lnTo>
                      <a:pt x="238" y="213"/>
                    </a:lnTo>
                    <a:lnTo>
                      <a:pt x="236" y="213"/>
                    </a:lnTo>
                    <a:lnTo>
                      <a:pt x="7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858" name="Freeform 1858"/>
              <p:cNvSpPr>
                <a:spLocks/>
              </p:cNvSpPr>
              <p:nvPr/>
            </p:nvSpPr>
            <p:spPr bwMode="auto">
              <a:xfrm>
                <a:off x="3347" y="1961"/>
                <a:ext cx="269" cy="250"/>
              </a:xfrm>
              <a:custGeom>
                <a:avLst/>
                <a:gdLst>
                  <a:gd name="T0" fmla="*/ 2 w 269"/>
                  <a:gd name="T1" fmla="*/ 0 h 250"/>
                  <a:gd name="T2" fmla="*/ 0 w 269"/>
                  <a:gd name="T3" fmla="*/ 4 h 250"/>
                  <a:gd name="T4" fmla="*/ 2 w 269"/>
                  <a:gd name="T5" fmla="*/ 4 h 250"/>
                  <a:gd name="T6" fmla="*/ 269 w 269"/>
                  <a:gd name="T7" fmla="*/ 250 h 250"/>
                  <a:gd name="T8" fmla="*/ 269 w 269"/>
                  <a:gd name="T9" fmla="*/ 243 h 250"/>
                  <a:gd name="T10" fmla="*/ 267 w 269"/>
                  <a:gd name="T11" fmla="*/ 243 h 250"/>
                  <a:gd name="T12" fmla="*/ 5 w 269"/>
                  <a:gd name="T13" fmla="*/ 0 h 250"/>
                  <a:gd name="T14" fmla="*/ 2 w 269"/>
                  <a:gd name="T15" fmla="*/ 0 h 25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69"/>
                  <a:gd name="T25" fmla="*/ 0 h 250"/>
                  <a:gd name="T26" fmla="*/ 269 w 269"/>
                  <a:gd name="T27" fmla="*/ 250 h 25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69" h="250">
                    <a:moveTo>
                      <a:pt x="2" y="0"/>
                    </a:moveTo>
                    <a:lnTo>
                      <a:pt x="0" y="4"/>
                    </a:lnTo>
                    <a:lnTo>
                      <a:pt x="2" y="4"/>
                    </a:lnTo>
                    <a:lnTo>
                      <a:pt x="269" y="250"/>
                    </a:lnTo>
                    <a:lnTo>
                      <a:pt x="269" y="243"/>
                    </a:lnTo>
                    <a:lnTo>
                      <a:pt x="267" y="243"/>
                    </a:lnTo>
                    <a:lnTo>
                      <a:pt x="5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859" name="Freeform 1859"/>
              <p:cNvSpPr>
                <a:spLocks/>
              </p:cNvSpPr>
              <p:nvPr/>
            </p:nvSpPr>
            <p:spPr bwMode="auto">
              <a:xfrm>
                <a:off x="3315" y="1978"/>
                <a:ext cx="292" cy="268"/>
              </a:xfrm>
              <a:custGeom>
                <a:avLst/>
                <a:gdLst>
                  <a:gd name="T0" fmla="*/ 2 w 292"/>
                  <a:gd name="T1" fmla="*/ 0 h 268"/>
                  <a:gd name="T2" fmla="*/ 2 w 292"/>
                  <a:gd name="T3" fmla="*/ 2 h 268"/>
                  <a:gd name="T4" fmla="*/ 0 w 292"/>
                  <a:gd name="T5" fmla="*/ 2 h 268"/>
                  <a:gd name="T6" fmla="*/ 287 w 292"/>
                  <a:gd name="T7" fmla="*/ 268 h 268"/>
                  <a:gd name="T8" fmla="*/ 290 w 292"/>
                  <a:gd name="T9" fmla="*/ 268 h 268"/>
                  <a:gd name="T10" fmla="*/ 292 w 292"/>
                  <a:gd name="T11" fmla="*/ 263 h 268"/>
                  <a:gd name="T12" fmla="*/ 290 w 292"/>
                  <a:gd name="T13" fmla="*/ 263 h 268"/>
                  <a:gd name="T14" fmla="*/ 7 w 292"/>
                  <a:gd name="T15" fmla="*/ 0 h 268"/>
                  <a:gd name="T16" fmla="*/ 2 w 292"/>
                  <a:gd name="T17" fmla="*/ 0 h 26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2"/>
                  <a:gd name="T28" fmla="*/ 0 h 268"/>
                  <a:gd name="T29" fmla="*/ 292 w 292"/>
                  <a:gd name="T30" fmla="*/ 268 h 26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2" h="268">
                    <a:moveTo>
                      <a:pt x="2" y="0"/>
                    </a:moveTo>
                    <a:lnTo>
                      <a:pt x="2" y="2"/>
                    </a:lnTo>
                    <a:lnTo>
                      <a:pt x="0" y="2"/>
                    </a:lnTo>
                    <a:lnTo>
                      <a:pt x="287" y="268"/>
                    </a:lnTo>
                    <a:lnTo>
                      <a:pt x="290" y="268"/>
                    </a:lnTo>
                    <a:lnTo>
                      <a:pt x="292" y="263"/>
                    </a:lnTo>
                    <a:lnTo>
                      <a:pt x="290" y="263"/>
                    </a:lnTo>
                    <a:lnTo>
                      <a:pt x="7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860" name="Freeform 1860"/>
              <p:cNvSpPr>
                <a:spLocks/>
              </p:cNvSpPr>
              <p:nvPr/>
            </p:nvSpPr>
            <p:spPr bwMode="auto">
              <a:xfrm>
                <a:off x="3282" y="1995"/>
                <a:ext cx="293" cy="268"/>
              </a:xfrm>
              <a:custGeom>
                <a:avLst/>
                <a:gdLst>
                  <a:gd name="T0" fmla="*/ 4 w 293"/>
                  <a:gd name="T1" fmla="*/ 0 h 268"/>
                  <a:gd name="T2" fmla="*/ 4 w 293"/>
                  <a:gd name="T3" fmla="*/ 2 h 268"/>
                  <a:gd name="T4" fmla="*/ 0 w 293"/>
                  <a:gd name="T5" fmla="*/ 2 h 268"/>
                  <a:gd name="T6" fmla="*/ 287 w 293"/>
                  <a:gd name="T7" fmla="*/ 268 h 268"/>
                  <a:gd name="T8" fmla="*/ 291 w 293"/>
                  <a:gd name="T9" fmla="*/ 268 h 268"/>
                  <a:gd name="T10" fmla="*/ 293 w 293"/>
                  <a:gd name="T11" fmla="*/ 264 h 268"/>
                  <a:gd name="T12" fmla="*/ 291 w 293"/>
                  <a:gd name="T13" fmla="*/ 264 h 268"/>
                  <a:gd name="T14" fmla="*/ 7 w 293"/>
                  <a:gd name="T15" fmla="*/ 0 h 268"/>
                  <a:gd name="T16" fmla="*/ 4 w 293"/>
                  <a:gd name="T17" fmla="*/ 0 h 26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3"/>
                  <a:gd name="T28" fmla="*/ 0 h 268"/>
                  <a:gd name="T29" fmla="*/ 293 w 293"/>
                  <a:gd name="T30" fmla="*/ 268 h 26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3" h="268">
                    <a:moveTo>
                      <a:pt x="4" y="0"/>
                    </a:moveTo>
                    <a:lnTo>
                      <a:pt x="4" y="2"/>
                    </a:lnTo>
                    <a:lnTo>
                      <a:pt x="0" y="2"/>
                    </a:lnTo>
                    <a:lnTo>
                      <a:pt x="287" y="268"/>
                    </a:lnTo>
                    <a:lnTo>
                      <a:pt x="291" y="268"/>
                    </a:lnTo>
                    <a:lnTo>
                      <a:pt x="293" y="264"/>
                    </a:lnTo>
                    <a:lnTo>
                      <a:pt x="291" y="264"/>
                    </a:lnTo>
                    <a:lnTo>
                      <a:pt x="7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861" name="Freeform 1861"/>
              <p:cNvSpPr>
                <a:spLocks/>
              </p:cNvSpPr>
              <p:nvPr/>
            </p:nvSpPr>
            <p:spPr bwMode="auto">
              <a:xfrm>
                <a:off x="3250" y="2013"/>
                <a:ext cx="292" cy="268"/>
              </a:xfrm>
              <a:custGeom>
                <a:avLst/>
                <a:gdLst>
                  <a:gd name="T0" fmla="*/ 3 w 292"/>
                  <a:gd name="T1" fmla="*/ 0 h 268"/>
                  <a:gd name="T2" fmla="*/ 3 w 292"/>
                  <a:gd name="T3" fmla="*/ 1 h 268"/>
                  <a:gd name="T4" fmla="*/ 0 w 292"/>
                  <a:gd name="T5" fmla="*/ 1 h 268"/>
                  <a:gd name="T6" fmla="*/ 287 w 292"/>
                  <a:gd name="T7" fmla="*/ 268 h 268"/>
                  <a:gd name="T8" fmla="*/ 292 w 292"/>
                  <a:gd name="T9" fmla="*/ 266 h 268"/>
                  <a:gd name="T10" fmla="*/ 292 w 292"/>
                  <a:gd name="T11" fmla="*/ 263 h 268"/>
                  <a:gd name="T12" fmla="*/ 290 w 292"/>
                  <a:gd name="T13" fmla="*/ 263 h 268"/>
                  <a:gd name="T14" fmla="*/ 7 w 292"/>
                  <a:gd name="T15" fmla="*/ 0 h 268"/>
                  <a:gd name="T16" fmla="*/ 3 w 292"/>
                  <a:gd name="T17" fmla="*/ 0 h 26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2"/>
                  <a:gd name="T28" fmla="*/ 0 h 268"/>
                  <a:gd name="T29" fmla="*/ 292 w 292"/>
                  <a:gd name="T30" fmla="*/ 268 h 26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2" h="268">
                    <a:moveTo>
                      <a:pt x="3" y="0"/>
                    </a:moveTo>
                    <a:lnTo>
                      <a:pt x="3" y="1"/>
                    </a:lnTo>
                    <a:lnTo>
                      <a:pt x="0" y="1"/>
                    </a:lnTo>
                    <a:lnTo>
                      <a:pt x="287" y="268"/>
                    </a:lnTo>
                    <a:lnTo>
                      <a:pt x="292" y="266"/>
                    </a:lnTo>
                    <a:lnTo>
                      <a:pt x="292" y="263"/>
                    </a:lnTo>
                    <a:lnTo>
                      <a:pt x="290" y="263"/>
                    </a:lnTo>
                    <a:lnTo>
                      <a:pt x="7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862" name="Freeform 1862"/>
              <p:cNvSpPr>
                <a:spLocks/>
              </p:cNvSpPr>
              <p:nvPr/>
            </p:nvSpPr>
            <p:spPr bwMode="auto">
              <a:xfrm>
                <a:off x="3223" y="2028"/>
                <a:ext cx="288" cy="269"/>
              </a:xfrm>
              <a:custGeom>
                <a:avLst/>
                <a:gdLst>
                  <a:gd name="T0" fmla="*/ 0 w 288"/>
                  <a:gd name="T1" fmla="*/ 0 h 269"/>
                  <a:gd name="T2" fmla="*/ 0 w 288"/>
                  <a:gd name="T3" fmla="*/ 8 h 269"/>
                  <a:gd name="T4" fmla="*/ 1 w 288"/>
                  <a:gd name="T5" fmla="*/ 8 h 269"/>
                  <a:gd name="T6" fmla="*/ 282 w 288"/>
                  <a:gd name="T7" fmla="*/ 269 h 269"/>
                  <a:gd name="T8" fmla="*/ 287 w 288"/>
                  <a:gd name="T9" fmla="*/ 269 h 269"/>
                  <a:gd name="T10" fmla="*/ 287 w 288"/>
                  <a:gd name="T11" fmla="*/ 267 h 269"/>
                  <a:gd name="T12" fmla="*/ 288 w 288"/>
                  <a:gd name="T13" fmla="*/ 267 h 269"/>
                  <a:gd name="T14" fmla="*/ 1 w 288"/>
                  <a:gd name="T15" fmla="*/ 0 h 269"/>
                  <a:gd name="T16" fmla="*/ 0 w 288"/>
                  <a:gd name="T17" fmla="*/ 0 h 26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88"/>
                  <a:gd name="T28" fmla="*/ 0 h 269"/>
                  <a:gd name="T29" fmla="*/ 288 w 288"/>
                  <a:gd name="T30" fmla="*/ 269 h 269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88" h="269">
                    <a:moveTo>
                      <a:pt x="0" y="0"/>
                    </a:moveTo>
                    <a:lnTo>
                      <a:pt x="0" y="8"/>
                    </a:lnTo>
                    <a:lnTo>
                      <a:pt x="1" y="8"/>
                    </a:lnTo>
                    <a:lnTo>
                      <a:pt x="282" y="269"/>
                    </a:lnTo>
                    <a:lnTo>
                      <a:pt x="287" y="269"/>
                    </a:lnTo>
                    <a:lnTo>
                      <a:pt x="287" y="267"/>
                    </a:lnTo>
                    <a:lnTo>
                      <a:pt x="288" y="267"/>
                    </a:ln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863" name="Freeform 1863"/>
              <p:cNvSpPr>
                <a:spLocks/>
              </p:cNvSpPr>
              <p:nvPr/>
            </p:nvSpPr>
            <p:spPr bwMode="auto">
              <a:xfrm>
                <a:off x="3223" y="2076"/>
                <a:ext cx="256" cy="238"/>
              </a:xfrm>
              <a:custGeom>
                <a:avLst/>
                <a:gdLst>
                  <a:gd name="T0" fmla="*/ 0 w 256"/>
                  <a:gd name="T1" fmla="*/ 0 h 238"/>
                  <a:gd name="T2" fmla="*/ 0 w 256"/>
                  <a:gd name="T3" fmla="*/ 8 h 238"/>
                  <a:gd name="T4" fmla="*/ 1 w 256"/>
                  <a:gd name="T5" fmla="*/ 8 h 238"/>
                  <a:gd name="T6" fmla="*/ 249 w 256"/>
                  <a:gd name="T7" fmla="*/ 238 h 238"/>
                  <a:gd name="T8" fmla="*/ 254 w 256"/>
                  <a:gd name="T9" fmla="*/ 238 h 238"/>
                  <a:gd name="T10" fmla="*/ 254 w 256"/>
                  <a:gd name="T11" fmla="*/ 236 h 238"/>
                  <a:gd name="T12" fmla="*/ 256 w 256"/>
                  <a:gd name="T13" fmla="*/ 236 h 238"/>
                  <a:gd name="T14" fmla="*/ 1 w 256"/>
                  <a:gd name="T15" fmla="*/ 0 h 238"/>
                  <a:gd name="T16" fmla="*/ 0 w 256"/>
                  <a:gd name="T17" fmla="*/ 0 h 23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56"/>
                  <a:gd name="T28" fmla="*/ 0 h 238"/>
                  <a:gd name="T29" fmla="*/ 256 w 256"/>
                  <a:gd name="T30" fmla="*/ 238 h 23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56" h="238">
                    <a:moveTo>
                      <a:pt x="0" y="0"/>
                    </a:moveTo>
                    <a:lnTo>
                      <a:pt x="0" y="8"/>
                    </a:lnTo>
                    <a:lnTo>
                      <a:pt x="1" y="8"/>
                    </a:lnTo>
                    <a:lnTo>
                      <a:pt x="249" y="238"/>
                    </a:lnTo>
                    <a:lnTo>
                      <a:pt x="254" y="238"/>
                    </a:lnTo>
                    <a:lnTo>
                      <a:pt x="254" y="236"/>
                    </a:lnTo>
                    <a:lnTo>
                      <a:pt x="256" y="236"/>
                    </a:ln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864" name="Freeform 1864"/>
              <p:cNvSpPr>
                <a:spLocks/>
              </p:cNvSpPr>
              <p:nvPr/>
            </p:nvSpPr>
            <p:spPr bwMode="auto">
              <a:xfrm>
                <a:off x="3223" y="2123"/>
                <a:ext cx="223" cy="208"/>
              </a:xfrm>
              <a:custGeom>
                <a:avLst/>
                <a:gdLst>
                  <a:gd name="T0" fmla="*/ 0 w 223"/>
                  <a:gd name="T1" fmla="*/ 0 h 208"/>
                  <a:gd name="T2" fmla="*/ 0 w 223"/>
                  <a:gd name="T3" fmla="*/ 8 h 208"/>
                  <a:gd name="T4" fmla="*/ 1 w 223"/>
                  <a:gd name="T5" fmla="*/ 8 h 208"/>
                  <a:gd name="T6" fmla="*/ 217 w 223"/>
                  <a:gd name="T7" fmla="*/ 208 h 208"/>
                  <a:gd name="T8" fmla="*/ 222 w 223"/>
                  <a:gd name="T9" fmla="*/ 208 h 208"/>
                  <a:gd name="T10" fmla="*/ 222 w 223"/>
                  <a:gd name="T11" fmla="*/ 207 h 208"/>
                  <a:gd name="T12" fmla="*/ 223 w 223"/>
                  <a:gd name="T13" fmla="*/ 207 h 208"/>
                  <a:gd name="T14" fmla="*/ 1 w 223"/>
                  <a:gd name="T15" fmla="*/ 0 h 208"/>
                  <a:gd name="T16" fmla="*/ 0 w 223"/>
                  <a:gd name="T17" fmla="*/ 0 h 20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23"/>
                  <a:gd name="T28" fmla="*/ 0 h 208"/>
                  <a:gd name="T29" fmla="*/ 223 w 223"/>
                  <a:gd name="T30" fmla="*/ 208 h 20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23" h="208">
                    <a:moveTo>
                      <a:pt x="0" y="0"/>
                    </a:moveTo>
                    <a:lnTo>
                      <a:pt x="0" y="8"/>
                    </a:lnTo>
                    <a:lnTo>
                      <a:pt x="1" y="8"/>
                    </a:lnTo>
                    <a:lnTo>
                      <a:pt x="217" y="208"/>
                    </a:lnTo>
                    <a:lnTo>
                      <a:pt x="222" y="208"/>
                    </a:lnTo>
                    <a:lnTo>
                      <a:pt x="222" y="207"/>
                    </a:lnTo>
                    <a:lnTo>
                      <a:pt x="223" y="207"/>
                    </a:ln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865" name="Freeform 1865"/>
              <p:cNvSpPr>
                <a:spLocks/>
              </p:cNvSpPr>
              <p:nvPr/>
            </p:nvSpPr>
            <p:spPr bwMode="auto">
              <a:xfrm>
                <a:off x="3223" y="2169"/>
                <a:ext cx="182" cy="169"/>
              </a:xfrm>
              <a:custGeom>
                <a:avLst/>
                <a:gdLst>
                  <a:gd name="T0" fmla="*/ 0 w 182"/>
                  <a:gd name="T1" fmla="*/ 0 h 169"/>
                  <a:gd name="T2" fmla="*/ 0 w 182"/>
                  <a:gd name="T3" fmla="*/ 8 h 169"/>
                  <a:gd name="T4" fmla="*/ 1 w 182"/>
                  <a:gd name="T5" fmla="*/ 8 h 169"/>
                  <a:gd name="T6" fmla="*/ 165 w 182"/>
                  <a:gd name="T7" fmla="*/ 161 h 169"/>
                  <a:gd name="T8" fmla="*/ 169 w 182"/>
                  <a:gd name="T9" fmla="*/ 161 h 169"/>
                  <a:gd name="T10" fmla="*/ 169 w 182"/>
                  <a:gd name="T11" fmla="*/ 162 h 169"/>
                  <a:gd name="T12" fmla="*/ 172 w 182"/>
                  <a:gd name="T13" fmla="*/ 162 h 169"/>
                  <a:gd name="T14" fmla="*/ 174 w 182"/>
                  <a:gd name="T15" fmla="*/ 165 h 169"/>
                  <a:gd name="T16" fmla="*/ 177 w 182"/>
                  <a:gd name="T17" fmla="*/ 165 h 169"/>
                  <a:gd name="T18" fmla="*/ 177 w 182"/>
                  <a:gd name="T19" fmla="*/ 167 h 169"/>
                  <a:gd name="T20" fmla="*/ 181 w 182"/>
                  <a:gd name="T21" fmla="*/ 167 h 169"/>
                  <a:gd name="T22" fmla="*/ 181 w 182"/>
                  <a:gd name="T23" fmla="*/ 169 h 169"/>
                  <a:gd name="T24" fmla="*/ 182 w 182"/>
                  <a:gd name="T25" fmla="*/ 169 h 169"/>
                  <a:gd name="T26" fmla="*/ 1 w 182"/>
                  <a:gd name="T27" fmla="*/ 0 h 169"/>
                  <a:gd name="T28" fmla="*/ 0 w 182"/>
                  <a:gd name="T29" fmla="*/ 0 h 169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182"/>
                  <a:gd name="T46" fmla="*/ 0 h 169"/>
                  <a:gd name="T47" fmla="*/ 182 w 182"/>
                  <a:gd name="T48" fmla="*/ 169 h 169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182" h="169">
                    <a:moveTo>
                      <a:pt x="0" y="0"/>
                    </a:moveTo>
                    <a:lnTo>
                      <a:pt x="0" y="8"/>
                    </a:lnTo>
                    <a:lnTo>
                      <a:pt x="1" y="8"/>
                    </a:lnTo>
                    <a:lnTo>
                      <a:pt x="165" y="161"/>
                    </a:lnTo>
                    <a:lnTo>
                      <a:pt x="169" y="161"/>
                    </a:lnTo>
                    <a:lnTo>
                      <a:pt x="169" y="162"/>
                    </a:lnTo>
                    <a:lnTo>
                      <a:pt x="172" y="162"/>
                    </a:lnTo>
                    <a:lnTo>
                      <a:pt x="174" y="165"/>
                    </a:lnTo>
                    <a:lnTo>
                      <a:pt x="177" y="165"/>
                    </a:lnTo>
                    <a:lnTo>
                      <a:pt x="177" y="167"/>
                    </a:lnTo>
                    <a:lnTo>
                      <a:pt x="181" y="167"/>
                    </a:lnTo>
                    <a:lnTo>
                      <a:pt x="181" y="169"/>
                    </a:lnTo>
                    <a:lnTo>
                      <a:pt x="182" y="169"/>
                    </a:ln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866" name="Freeform 1866"/>
              <p:cNvSpPr>
                <a:spLocks/>
              </p:cNvSpPr>
              <p:nvPr/>
            </p:nvSpPr>
            <p:spPr bwMode="auto">
              <a:xfrm>
                <a:off x="3223" y="2216"/>
                <a:ext cx="59" cy="55"/>
              </a:xfrm>
              <a:custGeom>
                <a:avLst/>
                <a:gdLst>
                  <a:gd name="T0" fmla="*/ 0 w 59"/>
                  <a:gd name="T1" fmla="*/ 0 h 55"/>
                  <a:gd name="T2" fmla="*/ 0 w 59"/>
                  <a:gd name="T3" fmla="*/ 8 h 55"/>
                  <a:gd name="T4" fmla="*/ 1 w 59"/>
                  <a:gd name="T5" fmla="*/ 8 h 55"/>
                  <a:gd name="T6" fmla="*/ 42 w 59"/>
                  <a:gd name="T7" fmla="*/ 47 h 55"/>
                  <a:gd name="T8" fmla="*/ 46 w 59"/>
                  <a:gd name="T9" fmla="*/ 47 h 55"/>
                  <a:gd name="T10" fmla="*/ 46 w 59"/>
                  <a:gd name="T11" fmla="*/ 49 h 55"/>
                  <a:gd name="T12" fmla="*/ 49 w 59"/>
                  <a:gd name="T13" fmla="*/ 49 h 55"/>
                  <a:gd name="T14" fmla="*/ 51 w 59"/>
                  <a:gd name="T15" fmla="*/ 52 h 55"/>
                  <a:gd name="T16" fmla="*/ 54 w 59"/>
                  <a:gd name="T17" fmla="*/ 52 h 55"/>
                  <a:gd name="T18" fmla="*/ 54 w 59"/>
                  <a:gd name="T19" fmla="*/ 54 h 55"/>
                  <a:gd name="T20" fmla="*/ 58 w 59"/>
                  <a:gd name="T21" fmla="*/ 54 h 55"/>
                  <a:gd name="T22" fmla="*/ 58 w 59"/>
                  <a:gd name="T23" fmla="*/ 55 h 55"/>
                  <a:gd name="T24" fmla="*/ 59 w 59"/>
                  <a:gd name="T25" fmla="*/ 55 h 55"/>
                  <a:gd name="T26" fmla="*/ 1 w 59"/>
                  <a:gd name="T27" fmla="*/ 0 h 55"/>
                  <a:gd name="T28" fmla="*/ 0 w 59"/>
                  <a:gd name="T29" fmla="*/ 0 h 55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59"/>
                  <a:gd name="T46" fmla="*/ 0 h 55"/>
                  <a:gd name="T47" fmla="*/ 59 w 59"/>
                  <a:gd name="T48" fmla="*/ 55 h 55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59" h="55">
                    <a:moveTo>
                      <a:pt x="0" y="0"/>
                    </a:moveTo>
                    <a:lnTo>
                      <a:pt x="0" y="8"/>
                    </a:lnTo>
                    <a:lnTo>
                      <a:pt x="1" y="8"/>
                    </a:lnTo>
                    <a:lnTo>
                      <a:pt x="42" y="47"/>
                    </a:lnTo>
                    <a:lnTo>
                      <a:pt x="46" y="47"/>
                    </a:lnTo>
                    <a:lnTo>
                      <a:pt x="46" y="49"/>
                    </a:lnTo>
                    <a:lnTo>
                      <a:pt x="49" y="49"/>
                    </a:lnTo>
                    <a:lnTo>
                      <a:pt x="51" y="52"/>
                    </a:lnTo>
                    <a:lnTo>
                      <a:pt x="54" y="52"/>
                    </a:lnTo>
                    <a:lnTo>
                      <a:pt x="54" y="54"/>
                    </a:lnTo>
                    <a:lnTo>
                      <a:pt x="58" y="54"/>
                    </a:lnTo>
                    <a:lnTo>
                      <a:pt x="58" y="55"/>
                    </a:lnTo>
                    <a:lnTo>
                      <a:pt x="59" y="55"/>
                    </a:ln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867" name="Freeform 1867"/>
              <p:cNvSpPr>
                <a:spLocks/>
              </p:cNvSpPr>
              <p:nvPr/>
            </p:nvSpPr>
            <p:spPr bwMode="auto">
              <a:xfrm>
                <a:off x="3219" y="1921"/>
                <a:ext cx="398" cy="424"/>
              </a:xfrm>
              <a:custGeom>
                <a:avLst/>
                <a:gdLst>
                  <a:gd name="T0" fmla="*/ 198 w 398"/>
                  <a:gd name="T1" fmla="*/ 424 h 424"/>
                  <a:gd name="T2" fmla="*/ 398 w 398"/>
                  <a:gd name="T3" fmla="*/ 319 h 424"/>
                  <a:gd name="T4" fmla="*/ 398 w 398"/>
                  <a:gd name="T5" fmla="*/ 106 h 424"/>
                  <a:gd name="T6" fmla="*/ 198 w 398"/>
                  <a:gd name="T7" fmla="*/ 0 h 424"/>
                  <a:gd name="T8" fmla="*/ 0 w 398"/>
                  <a:gd name="T9" fmla="*/ 106 h 424"/>
                  <a:gd name="T10" fmla="*/ 0 w 398"/>
                  <a:gd name="T11" fmla="*/ 319 h 424"/>
                  <a:gd name="T12" fmla="*/ 198 w 398"/>
                  <a:gd name="T13" fmla="*/ 424 h 424"/>
                  <a:gd name="T14" fmla="*/ 200 w 398"/>
                  <a:gd name="T15" fmla="*/ 418 h 424"/>
                  <a:gd name="T16" fmla="*/ 5 w 398"/>
                  <a:gd name="T17" fmla="*/ 314 h 424"/>
                  <a:gd name="T18" fmla="*/ 7 w 398"/>
                  <a:gd name="T19" fmla="*/ 317 h 424"/>
                  <a:gd name="T20" fmla="*/ 7 w 398"/>
                  <a:gd name="T21" fmla="*/ 107 h 424"/>
                  <a:gd name="T22" fmla="*/ 5 w 398"/>
                  <a:gd name="T23" fmla="*/ 111 h 424"/>
                  <a:gd name="T24" fmla="*/ 200 w 398"/>
                  <a:gd name="T25" fmla="*/ 6 h 424"/>
                  <a:gd name="T26" fmla="*/ 197 w 398"/>
                  <a:gd name="T27" fmla="*/ 6 h 424"/>
                  <a:gd name="T28" fmla="*/ 393 w 398"/>
                  <a:gd name="T29" fmla="*/ 111 h 424"/>
                  <a:gd name="T30" fmla="*/ 391 w 398"/>
                  <a:gd name="T31" fmla="*/ 107 h 424"/>
                  <a:gd name="T32" fmla="*/ 391 w 398"/>
                  <a:gd name="T33" fmla="*/ 317 h 424"/>
                  <a:gd name="T34" fmla="*/ 393 w 398"/>
                  <a:gd name="T35" fmla="*/ 314 h 424"/>
                  <a:gd name="T36" fmla="*/ 197 w 398"/>
                  <a:gd name="T37" fmla="*/ 418 h 424"/>
                  <a:gd name="T38" fmla="*/ 200 w 398"/>
                  <a:gd name="T39" fmla="*/ 418 h 424"/>
                  <a:gd name="T40" fmla="*/ 198 w 398"/>
                  <a:gd name="T41" fmla="*/ 424 h 424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398"/>
                  <a:gd name="T64" fmla="*/ 0 h 424"/>
                  <a:gd name="T65" fmla="*/ 398 w 398"/>
                  <a:gd name="T66" fmla="*/ 424 h 424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398" h="424">
                    <a:moveTo>
                      <a:pt x="198" y="424"/>
                    </a:moveTo>
                    <a:lnTo>
                      <a:pt x="398" y="319"/>
                    </a:lnTo>
                    <a:lnTo>
                      <a:pt x="398" y="106"/>
                    </a:lnTo>
                    <a:lnTo>
                      <a:pt x="198" y="0"/>
                    </a:lnTo>
                    <a:lnTo>
                      <a:pt x="0" y="106"/>
                    </a:lnTo>
                    <a:lnTo>
                      <a:pt x="0" y="319"/>
                    </a:lnTo>
                    <a:lnTo>
                      <a:pt x="198" y="424"/>
                    </a:lnTo>
                    <a:lnTo>
                      <a:pt x="200" y="418"/>
                    </a:lnTo>
                    <a:lnTo>
                      <a:pt x="5" y="314"/>
                    </a:lnTo>
                    <a:lnTo>
                      <a:pt x="7" y="317"/>
                    </a:lnTo>
                    <a:lnTo>
                      <a:pt x="7" y="107"/>
                    </a:lnTo>
                    <a:lnTo>
                      <a:pt x="5" y="111"/>
                    </a:lnTo>
                    <a:lnTo>
                      <a:pt x="200" y="6"/>
                    </a:lnTo>
                    <a:lnTo>
                      <a:pt x="197" y="6"/>
                    </a:lnTo>
                    <a:lnTo>
                      <a:pt x="393" y="111"/>
                    </a:lnTo>
                    <a:lnTo>
                      <a:pt x="391" y="107"/>
                    </a:lnTo>
                    <a:lnTo>
                      <a:pt x="391" y="317"/>
                    </a:lnTo>
                    <a:lnTo>
                      <a:pt x="393" y="314"/>
                    </a:lnTo>
                    <a:lnTo>
                      <a:pt x="197" y="418"/>
                    </a:lnTo>
                    <a:lnTo>
                      <a:pt x="200" y="418"/>
                    </a:lnTo>
                    <a:lnTo>
                      <a:pt x="198" y="42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868" name="Freeform 1868"/>
              <p:cNvSpPr>
                <a:spLocks/>
              </p:cNvSpPr>
              <p:nvPr/>
            </p:nvSpPr>
            <p:spPr bwMode="auto">
              <a:xfrm>
                <a:off x="2830" y="1924"/>
                <a:ext cx="393" cy="418"/>
              </a:xfrm>
              <a:custGeom>
                <a:avLst/>
                <a:gdLst>
                  <a:gd name="T0" fmla="*/ 196 w 393"/>
                  <a:gd name="T1" fmla="*/ 418 h 418"/>
                  <a:gd name="T2" fmla="*/ 393 w 393"/>
                  <a:gd name="T3" fmla="*/ 314 h 418"/>
                  <a:gd name="T4" fmla="*/ 393 w 393"/>
                  <a:gd name="T5" fmla="*/ 104 h 418"/>
                  <a:gd name="T6" fmla="*/ 196 w 393"/>
                  <a:gd name="T7" fmla="*/ 0 h 418"/>
                  <a:gd name="T8" fmla="*/ 0 w 393"/>
                  <a:gd name="T9" fmla="*/ 104 h 418"/>
                  <a:gd name="T10" fmla="*/ 0 w 393"/>
                  <a:gd name="T11" fmla="*/ 314 h 418"/>
                  <a:gd name="T12" fmla="*/ 196 w 393"/>
                  <a:gd name="T13" fmla="*/ 418 h 41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93"/>
                  <a:gd name="T22" fmla="*/ 0 h 418"/>
                  <a:gd name="T23" fmla="*/ 393 w 393"/>
                  <a:gd name="T24" fmla="*/ 418 h 41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93" h="418">
                    <a:moveTo>
                      <a:pt x="196" y="418"/>
                    </a:moveTo>
                    <a:lnTo>
                      <a:pt x="393" y="314"/>
                    </a:lnTo>
                    <a:lnTo>
                      <a:pt x="393" y="104"/>
                    </a:lnTo>
                    <a:lnTo>
                      <a:pt x="196" y="0"/>
                    </a:lnTo>
                    <a:lnTo>
                      <a:pt x="0" y="104"/>
                    </a:lnTo>
                    <a:lnTo>
                      <a:pt x="0" y="314"/>
                    </a:lnTo>
                    <a:lnTo>
                      <a:pt x="196" y="418"/>
                    </a:lnTo>
                    <a:close/>
                  </a:path>
                </a:pathLst>
              </a:custGeom>
              <a:blipFill dpi="0" rotWithShape="0">
                <a:blip cstate="print"/>
                <a:srcRect/>
                <a:tile tx="0" ty="0" sx="100000" sy="100000" flip="none" algn="tl"/>
              </a:blip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869" name="Freeform 1869"/>
              <p:cNvSpPr>
                <a:spLocks/>
              </p:cNvSpPr>
              <p:nvPr/>
            </p:nvSpPr>
            <p:spPr bwMode="auto">
              <a:xfrm>
                <a:off x="2826" y="1921"/>
                <a:ext cx="400" cy="424"/>
              </a:xfrm>
              <a:custGeom>
                <a:avLst/>
                <a:gdLst>
                  <a:gd name="T0" fmla="*/ 200 w 400"/>
                  <a:gd name="T1" fmla="*/ 424 h 424"/>
                  <a:gd name="T2" fmla="*/ 400 w 400"/>
                  <a:gd name="T3" fmla="*/ 319 h 424"/>
                  <a:gd name="T4" fmla="*/ 400 w 400"/>
                  <a:gd name="T5" fmla="*/ 106 h 424"/>
                  <a:gd name="T6" fmla="*/ 200 w 400"/>
                  <a:gd name="T7" fmla="*/ 0 h 424"/>
                  <a:gd name="T8" fmla="*/ 0 w 400"/>
                  <a:gd name="T9" fmla="*/ 106 h 424"/>
                  <a:gd name="T10" fmla="*/ 0 w 400"/>
                  <a:gd name="T11" fmla="*/ 319 h 424"/>
                  <a:gd name="T12" fmla="*/ 200 w 400"/>
                  <a:gd name="T13" fmla="*/ 424 h 424"/>
                  <a:gd name="T14" fmla="*/ 202 w 400"/>
                  <a:gd name="T15" fmla="*/ 418 h 424"/>
                  <a:gd name="T16" fmla="*/ 5 w 400"/>
                  <a:gd name="T17" fmla="*/ 314 h 424"/>
                  <a:gd name="T18" fmla="*/ 7 w 400"/>
                  <a:gd name="T19" fmla="*/ 317 h 424"/>
                  <a:gd name="T20" fmla="*/ 7 w 400"/>
                  <a:gd name="T21" fmla="*/ 107 h 424"/>
                  <a:gd name="T22" fmla="*/ 5 w 400"/>
                  <a:gd name="T23" fmla="*/ 111 h 424"/>
                  <a:gd name="T24" fmla="*/ 202 w 400"/>
                  <a:gd name="T25" fmla="*/ 6 h 424"/>
                  <a:gd name="T26" fmla="*/ 198 w 400"/>
                  <a:gd name="T27" fmla="*/ 6 h 424"/>
                  <a:gd name="T28" fmla="*/ 395 w 400"/>
                  <a:gd name="T29" fmla="*/ 111 h 424"/>
                  <a:gd name="T30" fmla="*/ 393 w 400"/>
                  <a:gd name="T31" fmla="*/ 107 h 424"/>
                  <a:gd name="T32" fmla="*/ 393 w 400"/>
                  <a:gd name="T33" fmla="*/ 317 h 424"/>
                  <a:gd name="T34" fmla="*/ 395 w 400"/>
                  <a:gd name="T35" fmla="*/ 314 h 424"/>
                  <a:gd name="T36" fmla="*/ 198 w 400"/>
                  <a:gd name="T37" fmla="*/ 418 h 424"/>
                  <a:gd name="T38" fmla="*/ 202 w 400"/>
                  <a:gd name="T39" fmla="*/ 418 h 424"/>
                  <a:gd name="T40" fmla="*/ 200 w 400"/>
                  <a:gd name="T41" fmla="*/ 424 h 424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400"/>
                  <a:gd name="T64" fmla="*/ 0 h 424"/>
                  <a:gd name="T65" fmla="*/ 400 w 400"/>
                  <a:gd name="T66" fmla="*/ 424 h 424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400" h="424">
                    <a:moveTo>
                      <a:pt x="200" y="424"/>
                    </a:moveTo>
                    <a:lnTo>
                      <a:pt x="400" y="319"/>
                    </a:lnTo>
                    <a:lnTo>
                      <a:pt x="400" y="106"/>
                    </a:lnTo>
                    <a:lnTo>
                      <a:pt x="200" y="0"/>
                    </a:lnTo>
                    <a:lnTo>
                      <a:pt x="0" y="106"/>
                    </a:lnTo>
                    <a:lnTo>
                      <a:pt x="0" y="319"/>
                    </a:lnTo>
                    <a:lnTo>
                      <a:pt x="200" y="424"/>
                    </a:lnTo>
                    <a:lnTo>
                      <a:pt x="202" y="418"/>
                    </a:lnTo>
                    <a:lnTo>
                      <a:pt x="5" y="314"/>
                    </a:lnTo>
                    <a:lnTo>
                      <a:pt x="7" y="317"/>
                    </a:lnTo>
                    <a:lnTo>
                      <a:pt x="7" y="107"/>
                    </a:lnTo>
                    <a:lnTo>
                      <a:pt x="5" y="111"/>
                    </a:lnTo>
                    <a:lnTo>
                      <a:pt x="202" y="6"/>
                    </a:lnTo>
                    <a:lnTo>
                      <a:pt x="198" y="6"/>
                    </a:lnTo>
                    <a:lnTo>
                      <a:pt x="395" y="111"/>
                    </a:lnTo>
                    <a:lnTo>
                      <a:pt x="393" y="107"/>
                    </a:lnTo>
                    <a:lnTo>
                      <a:pt x="393" y="317"/>
                    </a:lnTo>
                    <a:lnTo>
                      <a:pt x="395" y="314"/>
                    </a:lnTo>
                    <a:lnTo>
                      <a:pt x="198" y="418"/>
                    </a:lnTo>
                    <a:lnTo>
                      <a:pt x="202" y="418"/>
                    </a:lnTo>
                    <a:lnTo>
                      <a:pt x="200" y="42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870" name="Picture 1870"/>
              <p:cNvSpPr>
                <a:spLocks noChangeAspect="1" noChangeArrowheads="1"/>
              </p:cNvSpPr>
              <p:nvPr/>
            </p:nvSpPr>
            <p:spPr bwMode="auto">
              <a:xfrm>
                <a:off x="2833" y="2238"/>
                <a:ext cx="2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871" name="Picture 1871"/>
              <p:cNvSpPr>
                <a:spLocks noChangeAspect="1" noChangeArrowheads="1"/>
              </p:cNvSpPr>
              <p:nvPr/>
            </p:nvSpPr>
            <p:spPr bwMode="auto">
              <a:xfrm>
                <a:off x="2830" y="2240"/>
                <a:ext cx="8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872" name="Picture 1872"/>
              <p:cNvSpPr>
                <a:spLocks noChangeAspect="1" noChangeArrowheads="1"/>
              </p:cNvSpPr>
              <p:nvPr/>
            </p:nvSpPr>
            <p:spPr bwMode="auto">
              <a:xfrm>
                <a:off x="2826" y="2241"/>
                <a:ext cx="15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873" name="Picture 1873"/>
              <p:cNvSpPr>
                <a:spLocks noChangeAspect="1" noChangeArrowheads="1"/>
              </p:cNvSpPr>
              <p:nvPr/>
            </p:nvSpPr>
            <p:spPr bwMode="auto">
              <a:xfrm>
                <a:off x="2824" y="2243"/>
                <a:ext cx="19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874" name="Picture 1874"/>
              <p:cNvSpPr>
                <a:spLocks noChangeAspect="1" noChangeArrowheads="1"/>
              </p:cNvSpPr>
              <p:nvPr/>
            </p:nvSpPr>
            <p:spPr bwMode="auto">
              <a:xfrm>
                <a:off x="2821" y="2245"/>
                <a:ext cx="26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875" name="Picture 1875"/>
              <p:cNvSpPr>
                <a:spLocks noChangeAspect="1" noChangeArrowheads="1"/>
              </p:cNvSpPr>
              <p:nvPr/>
            </p:nvSpPr>
            <p:spPr bwMode="auto">
              <a:xfrm>
                <a:off x="2818" y="2246"/>
                <a:ext cx="32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876" name="Picture 1876"/>
              <p:cNvSpPr>
                <a:spLocks noChangeAspect="1" noChangeArrowheads="1"/>
              </p:cNvSpPr>
              <p:nvPr/>
            </p:nvSpPr>
            <p:spPr bwMode="auto">
              <a:xfrm>
                <a:off x="2814" y="2248"/>
                <a:ext cx="39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877" name="Picture 1877"/>
              <p:cNvSpPr>
                <a:spLocks noChangeAspect="1" noChangeArrowheads="1"/>
              </p:cNvSpPr>
              <p:nvPr/>
            </p:nvSpPr>
            <p:spPr bwMode="auto">
              <a:xfrm>
                <a:off x="2812" y="2249"/>
                <a:ext cx="43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878" name="Picture 1878"/>
              <p:cNvSpPr>
                <a:spLocks noChangeAspect="1" noChangeArrowheads="1"/>
              </p:cNvSpPr>
              <p:nvPr/>
            </p:nvSpPr>
            <p:spPr bwMode="auto">
              <a:xfrm>
                <a:off x="2809" y="2251"/>
                <a:ext cx="50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879" name="Picture 1879"/>
              <p:cNvSpPr>
                <a:spLocks noChangeAspect="1" noChangeArrowheads="1"/>
              </p:cNvSpPr>
              <p:nvPr/>
            </p:nvSpPr>
            <p:spPr bwMode="auto">
              <a:xfrm>
                <a:off x="2806" y="2252"/>
                <a:ext cx="56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880" name="Picture 1880"/>
              <p:cNvSpPr>
                <a:spLocks noChangeAspect="1" noChangeArrowheads="1"/>
              </p:cNvSpPr>
              <p:nvPr/>
            </p:nvSpPr>
            <p:spPr bwMode="auto">
              <a:xfrm>
                <a:off x="2802" y="2254"/>
                <a:ext cx="62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881" name="Picture 1881"/>
              <p:cNvSpPr>
                <a:spLocks noChangeAspect="1" noChangeArrowheads="1"/>
              </p:cNvSpPr>
              <p:nvPr/>
            </p:nvSpPr>
            <p:spPr bwMode="auto">
              <a:xfrm>
                <a:off x="2800" y="2256"/>
                <a:ext cx="67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882" name="Picture 1882"/>
              <p:cNvSpPr>
                <a:spLocks noChangeAspect="1" noChangeArrowheads="1"/>
              </p:cNvSpPr>
              <p:nvPr/>
            </p:nvSpPr>
            <p:spPr bwMode="auto">
              <a:xfrm>
                <a:off x="2797" y="2257"/>
                <a:ext cx="74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883" name="Picture 1883"/>
              <p:cNvSpPr>
                <a:spLocks noChangeAspect="1" noChangeArrowheads="1"/>
              </p:cNvSpPr>
              <p:nvPr/>
            </p:nvSpPr>
            <p:spPr bwMode="auto">
              <a:xfrm>
                <a:off x="2794" y="2259"/>
                <a:ext cx="80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884" name="Picture 1884"/>
              <p:cNvSpPr>
                <a:spLocks noChangeAspect="1" noChangeArrowheads="1"/>
              </p:cNvSpPr>
              <p:nvPr/>
            </p:nvSpPr>
            <p:spPr bwMode="auto">
              <a:xfrm>
                <a:off x="2792" y="2260"/>
                <a:ext cx="84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885" name="Picture 1885"/>
              <p:cNvSpPr>
                <a:spLocks noChangeAspect="1" noChangeArrowheads="1"/>
              </p:cNvSpPr>
              <p:nvPr/>
            </p:nvSpPr>
            <p:spPr bwMode="auto">
              <a:xfrm>
                <a:off x="2789" y="2262"/>
                <a:ext cx="90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886" name="Picture 1886"/>
              <p:cNvSpPr>
                <a:spLocks noChangeAspect="1" noChangeArrowheads="1"/>
              </p:cNvSpPr>
              <p:nvPr/>
            </p:nvSpPr>
            <p:spPr bwMode="auto">
              <a:xfrm>
                <a:off x="2785" y="2263"/>
                <a:ext cx="97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887" name="Picture 1887"/>
              <p:cNvSpPr>
                <a:spLocks noChangeAspect="1" noChangeArrowheads="1"/>
              </p:cNvSpPr>
              <p:nvPr/>
            </p:nvSpPr>
            <p:spPr bwMode="auto">
              <a:xfrm>
                <a:off x="2782" y="2265"/>
                <a:ext cx="102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888" name="Picture 1888"/>
              <p:cNvSpPr>
                <a:spLocks noChangeAspect="1" noChangeArrowheads="1"/>
              </p:cNvSpPr>
              <p:nvPr/>
            </p:nvSpPr>
            <p:spPr bwMode="auto">
              <a:xfrm>
                <a:off x="2780" y="2267"/>
                <a:ext cx="108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889" name="Picture 1889"/>
              <p:cNvSpPr>
                <a:spLocks noChangeAspect="1" noChangeArrowheads="1"/>
              </p:cNvSpPr>
              <p:nvPr/>
            </p:nvSpPr>
            <p:spPr bwMode="auto">
              <a:xfrm>
                <a:off x="2777" y="2268"/>
                <a:ext cx="114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890" name="Picture 1890"/>
              <p:cNvSpPr>
                <a:spLocks noChangeAspect="1" noChangeArrowheads="1"/>
              </p:cNvSpPr>
              <p:nvPr/>
            </p:nvSpPr>
            <p:spPr bwMode="auto">
              <a:xfrm>
                <a:off x="2773" y="2270"/>
                <a:ext cx="121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891" name="Picture 1891"/>
              <p:cNvSpPr>
                <a:spLocks noChangeAspect="1" noChangeArrowheads="1"/>
              </p:cNvSpPr>
              <p:nvPr/>
            </p:nvSpPr>
            <p:spPr bwMode="auto">
              <a:xfrm>
                <a:off x="2770" y="2271"/>
                <a:ext cx="126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892" name="Picture 1892"/>
              <p:cNvSpPr>
                <a:spLocks noChangeAspect="1" noChangeArrowheads="1"/>
              </p:cNvSpPr>
              <p:nvPr/>
            </p:nvSpPr>
            <p:spPr bwMode="auto">
              <a:xfrm>
                <a:off x="2768" y="2273"/>
                <a:ext cx="132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893" name="Picture 1893"/>
              <p:cNvSpPr>
                <a:spLocks noChangeAspect="1" noChangeArrowheads="1"/>
              </p:cNvSpPr>
              <p:nvPr/>
            </p:nvSpPr>
            <p:spPr bwMode="auto">
              <a:xfrm>
                <a:off x="2765" y="2274"/>
                <a:ext cx="135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894" name="Picture 1894"/>
              <p:cNvSpPr>
                <a:spLocks noChangeAspect="1" noChangeArrowheads="1"/>
              </p:cNvSpPr>
              <p:nvPr/>
            </p:nvSpPr>
            <p:spPr bwMode="auto">
              <a:xfrm>
                <a:off x="2761" y="2276"/>
                <a:ext cx="139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895" name="Picture 1895"/>
              <p:cNvSpPr>
                <a:spLocks noChangeAspect="1" noChangeArrowheads="1"/>
              </p:cNvSpPr>
              <p:nvPr/>
            </p:nvSpPr>
            <p:spPr bwMode="auto">
              <a:xfrm>
                <a:off x="2758" y="2278"/>
                <a:ext cx="142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896" name="Picture 1896"/>
              <p:cNvSpPr>
                <a:spLocks noChangeAspect="1" noChangeArrowheads="1"/>
              </p:cNvSpPr>
              <p:nvPr/>
            </p:nvSpPr>
            <p:spPr bwMode="auto">
              <a:xfrm>
                <a:off x="2756" y="2279"/>
                <a:ext cx="144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897" name="Picture 1897"/>
              <p:cNvSpPr>
                <a:spLocks noChangeAspect="1" noChangeArrowheads="1"/>
              </p:cNvSpPr>
              <p:nvPr/>
            </p:nvSpPr>
            <p:spPr bwMode="auto">
              <a:xfrm>
                <a:off x="2753" y="2281"/>
                <a:ext cx="147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898" name="Picture 1898"/>
              <p:cNvSpPr>
                <a:spLocks noChangeAspect="1" noChangeArrowheads="1"/>
              </p:cNvSpPr>
              <p:nvPr/>
            </p:nvSpPr>
            <p:spPr bwMode="auto">
              <a:xfrm>
                <a:off x="2749" y="2282"/>
                <a:ext cx="151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899" name="Picture 1899"/>
              <p:cNvSpPr>
                <a:spLocks noChangeAspect="1" noChangeArrowheads="1"/>
              </p:cNvSpPr>
              <p:nvPr/>
            </p:nvSpPr>
            <p:spPr bwMode="auto">
              <a:xfrm>
                <a:off x="2747" y="2284"/>
                <a:ext cx="153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900" name="Picture 1900"/>
              <p:cNvSpPr>
                <a:spLocks noChangeAspect="1" noChangeArrowheads="1"/>
              </p:cNvSpPr>
              <p:nvPr/>
            </p:nvSpPr>
            <p:spPr bwMode="auto">
              <a:xfrm>
                <a:off x="2744" y="2286"/>
                <a:ext cx="156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901" name="Picture 1901"/>
              <p:cNvSpPr>
                <a:spLocks noChangeAspect="1" noChangeArrowheads="1"/>
              </p:cNvSpPr>
              <p:nvPr/>
            </p:nvSpPr>
            <p:spPr bwMode="auto">
              <a:xfrm>
                <a:off x="2741" y="2287"/>
                <a:ext cx="159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902" name="Picture 1902"/>
              <p:cNvSpPr>
                <a:spLocks noChangeAspect="1" noChangeArrowheads="1"/>
              </p:cNvSpPr>
              <p:nvPr/>
            </p:nvSpPr>
            <p:spPr bwMode="auto">
              <a:xfrm>
                <a:off x="2737" y="2289"/>
                <a:ext cx="163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903" name="Picture 1903"/>
              <p:cNvSpPr>
                <a:spLocks noChangeAspect="1" noChangeArrowheads="1"/>
              </p:cNvSpPr>
              <p:nvPr/>
            </p:nvSpPr>
            <p:spPr bwMode="auto">
              <a:xfrm>
                <a:off x="2736" y="2290"/>
                <a:ext cx="164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904" name="Picture 1904"/>
              <p:cNvSpPr>
                <a:spLocks noChangeAspect="1" noChangeArrowheads="1"/>
              </p:cNvSpPr>
              <p:nvPr/>
            </p:nvSpPr>
            <p:spPr bwMode="auto">
              <a:xfrm>
                <a:off x="2732" y="2292"/>
                <a:ext cx="168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905" name="Picture 1905"/>
              <p:cNvSpPr>
                <a:spLocks noChangeAspect="1" noChangeArrowheads="1"/>
              </p:cNvSpPr>
              <p:nvPr/>
            </p:nvSpPr>
            <p:spPr bwMode="auto">
              <a:xfrm>
                <a:off x="2729" y="2293"/>
                <a:ext cx="171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906" name="Picture 1906"/>
              <p:cNvSpPr>
                <a:spLocks noChangeAspect="1" noChangeArrowheads="1"/>
              </p:cNvSpPr>
              <p:nvPr/>
            </p:nvSpPr>
            <p:spPr bwMode="auto">
              <a:xfrm>
                <a:off x="2725" y="2295"/>
                <a:ext cx="175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907" name="Picture 1907"/>
              <p:cNvSpPr>
                <a:spLocks noChangeAspect="1" noChangeArrowheads="1"/>
              </p:cNvSpPr>
              <p:nvPr/>
            </p:nvSpPr>
            <p:spPr bwMode="auto">
              <a:xfrm>
                <a:off x="2724" y="2297"/>
                <a:ext cx="176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908" name="Picture 1908"/>
              <p:cNvSpPr>
                <a:spLocks noChangeAspect="1" noChangeArrowheads="1"/>
              </p:cNvSpPr>
              <p:nvPr/>
            </p:nvSpPr>
            <p:spPr bwMode="auto">
              <a:xfrm>
                <a:off x="2720" y="2298"/>
                <a:ext cx="180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909" name="Picture 1909"/>
              <p:cNvSpPr>
                <a:spLocks noChangeAspect="1" noChangeArrowheads="1"/>
              </p:cNvSpPr>
              <p:nvPr/>
            </p:nvSpPr>
            <p:spPr bwMode="auto">
              <a:xfrm>
                <a:off x="2717" y="2300"/>
                <a:ext cx="183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910" name="Picture 1910"/>
              <p:cNvSpPr>
                <a:spLocks noChangeAspect="1" noChangeArrowheads="1"/>
              </p:cNvSpPr>
              <p:nvPr/>
            </p:nvSpPr>
            <p:spPr bwMode="auto">
              <a:xfrm>
                <a:off x="2715" y="2301"/>
                <a:ext cx="185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911" name="Picture 1911"/>
              <p:cNvSpPr>
                <a:spLocks noChangeAspect="1" noChangeArrowheads="1"/>
              </p:cNvSpPr>
              <p:nvPr/>
            </p:nvSpPr>
            <p:spPr bwMode="auto">
              <a:xfrm>
                <a:off x="2712" y="2303"/>
                <a:ext cx="188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912" name="Picture 1912"/>
              <p:cNvSpPr>
                <a:spLocks noChangeAspect="1" noChangeArrowheads="1"/>
              </p:cNvSpPr>
              <p:nvPr/>
            </p:nvSpPr>
            <p:spPr bwMode="auto">
              <a:xfrm>
                <a:off x="2708" y="2304"/>
                <a:ext cx="192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913" name="Picture 1913"/>
              <p:cNvSpPr>
                <a:spLocks noChangeAspect="1" noChangeArrowheads="1"/>
              </p:cNvSpPr>
              <p:nvPr/>
            </p:nvSpPr>
            <p:spPr bwMode="auto">
              <a:xfrm>
                <a:off x="2705" y="2306"/>
                <a:ext cx="195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914" name="Picture 1914"/>
              <p:cNvSpPr>
                <a:spLocks noChangeAspect="1" noChangeArrowheads="1"/>
              </p:cNvSpPr>
              <p:nvPr/>
            </p:nvSpPr>
            <p:spPr bwMode="auto">
              <a:xfrm>
                <a:off x="2703" y="2308"/>
                <a:ext cx="197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915" name="Picture 1915"/>
              <p:cNvSpPr>
                <a:spLocks noChangeAspect="1" noChangeArrowheads="1"/>
              </p:cNvSpPr>
              <p:nvPr/>
            </p:nvSpPr>
            <p:spPr bwMode="auto">
              <a:xfrm>
                <a:off x="2700" y="2309"/>
                <a:ext cx="200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916" name="Picture 1916"/>
              <p:cNvSpPr>
                <a:spLocks noChangeAspect="1" noChangeArrowheads="1"/>
              </p:cNvSpPr>
              <p:nvPr/>
            </p:nvSpPr>
            <p:spPr bwMode="auto">
              <a:xfrm>
                <a:off x="2696" y="2311"/>
                <a:ext cx="204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917" name="Picture 1917"/>
              <p:cNvSpPr>
                <a:spLocks noChangeAspect="1" noChangeArrowheads="1"/>
              </p:cNvSpPr>
              <p:nvPr/>
            </p:nvSpPr>
            <p:spPr bwMode="auto">
              <a:xfrm>
                <a:off x="2693" y="2312"/>
                <a:ext cx="207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918" name="Picture 1918"/>
              <p:cNvSpPr>
                <a:spLocks noChangeAspect="1" noChangeArrowheads="1"/>
              </p:cNvSpPr>
              <p:nvPr/>
            </p:nvSpPr>
            <p:spPr bwMode="auto">
              <a:xfrm>
                <a:off x="2691" y="2314"/>
                <a:ext cx="209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919" name="Picture 1919"/>
              <p:cNvSpPr>
                <a:spLocks noChangeAspect="1" noChangeArrowheads="1"/>
              </p:cNvSpPr>
              <p:nvPr/>
            </p:nvSpPr>
            <p:spPr bwMode="auto">
              <a:xfrm>
                <a:off x="2688" y="2315"/>
                <a:ext cx="212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920" name="Picture 1920"/>
              <p:cNvSpPr>
                <a:spLocks noChangeAspect="1" noChangeArrowheads="1"/>
              </p:cNvSpPr>
              <p:nvPr/>
            </p:nvSpPr>
            <p:spPr bwMode="auto">
              <a:xfrm>
                <a:off x="2684" y="2317"/>
                <a:ext cx="216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921" name="Picture 1921"/>
              <p:cNvSpPr>
                <a:spLocks noChangeAspect="1" noChangeArrowheads="1"/>
              </p:cNvSpPr>
              <p:nvPr/>
            </p:nvSpPr>
            <p:spPr bwMode="auto">
              <a:xfrm>
                <a:off x="2681" y="2319"/>
                <a:ext cx="219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922" name="Picture 1922"/>
              <p:cNvSpPr>
                <a:spLocks noChangeAspect="1" noChangeArrowheads="1"/>
              </p:cNvSpPr>
              <p:nvPr/>
            </p:nvSpPr>
            <p:spPr bwMode="auto">
              <a:xfrm>
                <a:off x="2679" y="2320"/>
                <a:ext cx="221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923" name="Picture 1923"/>
              <p:cNvSpPr>
                <a:spLocks noChangeAspect="1" noChangeArrowheads="1"/>
              </p:cNvSpPr>
              <p:nvPr/>
            </p:nvSpPr>
            <p:spPr bwMode="auto">
              <a:xfrm>
                <a:off x="2676" y="2322"/>
                <a:ext cx="224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924" name="Picture 1924"/>
              <p:cNvSpPr>
                <a:spLocks noChangeAspect="1" noChangeArrowheads="1"/>
              </p:cNvSpPr>
              <p:nvPr/>
            </p:nvSpPr>
            <p:spPr bwMode="auto">
              <a:xfrm>
                <a:off x="2672" y="2323"/>
                <a:ext cx="228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925" name="Picture 1925"/>
              <p:cNvSpPr>
                <a:spLocks noChangeAspect="1" noChangeArrowheads="1"/>
              </p:cNvSpPr>
              <p:nvPr/>
            </p:nvSpPr>
            <p:spPr bwMode="auto">
              <a:xfrm>
                <a:off x="2671" y="2325"/>
                <a:ext cx="229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926" name="Picture 1926"/>
              <p:cNvSpPr>
                <a:spLocks noChangeAspect="1" noChangeArrowheads="1"/>
              </p:cNvSpPr>
              <p:nvPr/>
            </p:nvSpPr>
            <p:spPr bwMode="auto">
              <a:xfrm>
                <a:off x="2667" y="2327"/>
                <a:ext cx="233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927" name="Picture 1927"/>
              <p:cNvSpPr>
                <a:spLocks noChangeAspect="1" noChangeArrowheads="1"/>
              </p:cNvSpPr>
              <p:nvPr/>
            </p:nvSpPr>
            <p:spPr bwMode="auto">
              <a:xfrm>
                <a:off x="2664" y="2328"/>
                <a:ext cx="236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928" name="Picture 1928"/>
              <p:cNvSpPr>
                <a:spLocks noChangeAspect="1" noChangeArrowheads="1"/>
              </p:cNvSpPr>
              <p:nvPr/>
            </p:nvSpPr>
            <p:spPr bwMode="auto">
              <a:xfrm>
                <a:off x="2660" y="2330"/>
                <a:ext cx="240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929" name="Picture 1929"/>
              <p:cNvSpPr>
                <a:spLocks noChangeAspect="1" noChangeArrowheads="1"/>
              </p:cNvSpPr>
              <p:nvPr/>
            </p:nvSpPr>
            <p:spPr bwMode="auto">
              <a:xfrm>
                <a:off x="2659" y="2331"/>
                <a:ext cx="241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930" name="Picture 1930"/>
              <p:cNvSpPr>
                <a:spLocks noChangeAspect="1" noChangeArrowheads="1"/>
              </p:cNvSpPr>
              <p:nvPr/>
            </p:nvSpPr>
            <p:spPr bwMode="auto">
              <a:xfrm>
                <a:off x="2655" y="2333"/>
                <a:ext cx="245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931" name="Picture 1931"/>
              <p:cNvSpPr>
                <a:spLocks noChangeAspect="1" noChangeArrowheads="1"/>
              </p:cNvSpPr>
              <p:nvPr/>
            </p:nvSpPr>
            <p:spPr bwMode="auto">
              <a:xfrm>
                <a:off x="2652" y="2334"/>
                <a:ext cx="248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932" name="Picture 1932"/>
              <p:cNvSpPr>
                <a:spLocks noChangeAspect="1" noChangeArrowheads="1"/>
              </p:cNvSpPr>
              <p:nvPr/>
            </p:nvSpPr>
            <p:spPr bwMode="auto">
              <a:xfrm>
                <a:off x="2648" y="2336"/>
                <a:ext cx="252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933" name="Picture 1933"/>
              <p:cNvSpPr>
                <a:spLocks noChangeAspect="1" noChangeArrowheads="1"/>
              </p:cNvSpPr>
              <p:nvPr/>
            </p:nvSpPr>
            <p:spPr bwMode="auto">
              <a:xfrm>
                <a:off x="2647" y="2338"/>
                <a:ext cx="253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934" name="Picture 1934"/>
              <p:cNvSpPr>
                <a:spLocks noChangeAspect="1" noChangeArrowheads="1"/>
              </p:cNvSpPr>
              <p:nvPr/>
            </p:nvSpPr>
            <p:spPr bwMode="auto">
              <a:xfrm>
                <a:off x="2643" y="2339"/>
                <a:ext cx="257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935" name="Picture 1935"/>
              <p:cNvSpPr>
                <a:spLocks noChangeAspect="1" noChangeArrowheads="1"/>
              </p:cNvSpPr>
              <p:nvPr/>
            </p:nvSpPr>
            <p:spPr bwMode="auto">
              <a:xfrm>
                <a:off x="2640" y="2341"/>
                <a:ext cx="260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pic>
            <p:nvPicPr>
              <p:cNvPr id="1936" name="Picture 1936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2636" y="2342"/>
                <a:ext cx="264" cy="13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937" name="Picture 1937"/>
              <p:cNvSpPr>
                <a:spLocks noChangeAspect="1" noChangeArrowheads="1"/>
              </p:cNvSpPr>
              <p:nvPr/>
            </p:nvSpPr>
            <p:spPr bwMode="auto">
              <a:xfrm>
                <a:off x="2898" y="2273"/>
                <a:ext cx="2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938" name="Picture 1938"/>
              <p:cNvSpPr>
                <a:spLocks noChangeAspect="1" noChangeArrowheads="1"/>
              </p:cNvSpPr>
              <p:nvPr/>
            </p:nvSpPr>
            <p:spPr bwMode="auto">
              <a:xfrm>
                <a:off x="2898" y="2274"/>
                <a:ext cx="5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939" name="Picture 1939"/>
              <p:cNvSpPr>
                <a:spLocks noChangeAspect="1" noChangeArrowheads="1"/>
              </p:cNvSpPr>
              <p:nvPr/>
            </p:nvSpPr>
            <p:spPr bwMode="auto">
              <a:xfrm>
                <a:off x="2898" y="2276"/>
                <a:ext cx="7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940" name="Picture 1940"/>
              <p:cNvSpPr>
                <a:spLocks noChangeAspect="1" noChangeArrowheads="1"/>
              </p:cNvSpPr>
              <p:nvPr/>
            </p:nvSpPr>
            <p:spPr bwMode="auto">
              <a:xfrm>
                <a:off x="2898" y="2278"/>
                <a:ext cx="10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941" name="Picture 1941"/>
              <p:cNvSpPr>
                <a:spLocks noChangeAspect="1" noChangeArrowheads="1"/>
              </p:cNvSpPr>
              <p:nvPr/>
            </p:nvSpPr>
            <p:spPr bwMode="auto">
              <a:xfrm>
                <a:off x="2898" y="2279"/>
                <a:ext cx="14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942" name="Picture 1942"/>
              <p:cNvSpPr>
                <a:spLocks noChangeAspect="1" noChangeArrowheads="1"/>
              </p:cNvSpPr>
              <p:nvPr/>
            </p:nvSpPr>
            <p:spPr bwMode="auto">
              <a:xfrm>
                <a:off x="2898" y="2281"/>
                <a:ext cx="17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943" name="Picture 1943"/>
              <p:cNvSpPr>
                <a:spLocks noChangeAspect="1" noChangeArrowheads="1"/>
              </p:cNvSpPr>
              <p:nvPr/>
            </p:nvSpPr>
            <p:spPr bwMode="auto">
              <a:xfrm>
                <a:off x="2898" y="2282"/>
                <a:ext cx="19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944" name="Picture 1944"/>
              <p:cNvSpPr>
                <a:spLocks noChangeAspect="1" noChangeArrowheads="1"/>
              </p:cNvSpPr>
              <p:nvPr/>
            </p:nvSpPr>
            <p:spPr bwMode="auto">
              <a:xfrm>
                <a:off x="2898" y="2284"/>
                <a:ext cx="22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945" name="Picture 1945"/>
              <p:cNvSpPr>
                <a:spLocks noChangeAspect="1" noChangeArrowheads="1"/>
              </p:cNvSpPr>
              <p:nvPr/>
            </p:nvSpPr>
            <p:spPr bwMode="auto">
              <a:xfrm>
                <a:off x="2898" y="2286"/>
                <a:ext cx="26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946" name="Picture 1946"/>
              <p:cNvSpPr>
                <a:spLocks noChangeAspect="1" noChangeArrowheads="1"/>
              </p:cNvSpPr>
              <p:nvPr/>
            </p:nvSpPr>
            <p:spPr bwMode="auto">
              <a:xfrm>
                <a:off x="2898" y="2287"/>
                <a:ext cx="27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947" name="Picture 1947"/>
              <p:cNvSpPr>
                <a:spLocks noChangeAspect="1" noChangeArrowheads="1"/>
              </p:cNvSpPr>
              <p:nvPr/>
            </p:nvSpPr>
            <p:spPr bwMode="auto">
              <a:xfrm>
                <a:off x="2898" y="2289"/>
                <a:ext cx="31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948" name="Picture 1948"/>
              <p:cNvSpPr>
                <a:spLocks noChangeAspect="1" noChangeArrowheads="1"/>
              </p:cNvSpPr>
              <p:nvPr/>
            </p:nvSpPr>
            <p:spPr bwMode="auto">
              <a:xfrm>
                <a:off x="2898" y="2290"/>
                <a:ext cx="34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949" name="Picture 1949"/>
              <p:cNvSpPr>
                <a:spLocks noChangeAspect="1" noChangeArrowheads="1"/>
              </p:cNvSpPr>
              <p:nvPr/>
            </p:nvSpPr>
            <p:spPr bwMode="auto">
              <a:xfrm>
                <a:off x="2898" y="2292"/>
                <a:ext cx="37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950" name="Picture 1950"/>
              <p:cNvSpPr>
                <a:spLocks noChangeAspect="1" noChangeArrowheads="1"/>
              </p:cNvSpPr>
              <p:nvPr/>
            </p:nvSpPr>
            <p:spPr bwMode="auto">
              <a:xfrm>
                <a:off x="2898" y="2293"/>
                <a:ext cx="39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951" name="Picture 1951"/>
              <p:cNvSpPr>
                <a:spLocks noChangeAspect="1" noChangeArrowheads="1"/>
              </p:cNvSpPr>
              <p:nvPr/>
            </p:nvSpPr>
            <p:spPr bwMode="auto">
              <a:xfrm>
                <a:off x="2898" y="2295"/>
                <a:ext cx="43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952" name="Picture 1952"/>
              <p:cNvSpPr>
                <a:spLocks noChangeAspect="1" noChangeArrowheads="1"/>
              </p:cNvSpPr>
              <p:nvPr/>
            </p:nvSpPr>
            <p:spPr bwMode="auto">
              <a:xfrm>
                <a:off x="2898" y="2297"/>
                <a:ext cx="46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953" name="Picture 1953"/>
              <p:cNvSpPr>
                <a:spLocks noChangeAspect="1" noChangeArrowheads="1"/>
              </p:cNvSpPr>
              <p:nvPr/>
            </p:nvSpPr>
            <p:spPr bwMode="auto">
              <a:xfrm>
                <a:off x="2898" y="2298"/>
                <a:ext cx="48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954" name="Picture 1954"/>
              <p:cNvSpPr>
                <a:spLocks noChangeAspect="1" noChangeArrowheads="1"/>
              </p:cNvSpPr>
              <p:nvPr/>
            </p:nvSpPr>
            <p:spPr bwMode="auto">
              <a:xfrm>
                <a:off x="2898" y="2300"/>
                <a:ext cx="51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955" name="Picture 1955"/>
              <p:cNvSpPr>
                <a:spLocks noChangeAspect="1" noChangeArrowheads="1"/>
              </p:cNvSpPr>
              <p:nvPr/>
            </p:nvSpPr>
            <p:spPr bwMode="auto">
              <a:xfrm>
                <a:off x="2898" y="2301"/>
                <a:ext cx="55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956" name="Picture 1956"/>
              <p:cNvSpPr>
                <a:spLocks noChangeAspect="1" noChangeArrowheads="1"/>
              </p:cNvSpPr>
              <p:nvPr/>
            </p:nvSpPr>
            <p:spPr bwMode="auto">
              <a:xfrm>
                <a:off x="2898" y="2303"/>
                <a:ext cx="58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957" name="Picture 1957"/>
              <p:cNvSpPr>
                <a:spLocks noChangeAspect="1" noChangeArrowheads="1"/>
              </p:cNvSpPr>
              <p:nvPr/>
            </p:nvSpPr>
            <p:spPr bwMode="auto">
              <a:xfrm>
                <a:off x="2898" y="2304"/>
                <a:ext cx="60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958" name="Picture 1958"/>
              <p:cNvSpPr>
                <a:spLocks noChangeAspect="1" noChangeArrowheads="1"/>
              </p:cNvSpPr>
              <p:nvPr/>
            </p:nvSpPr>
            <p:spPr bwMode="auto">
              <a:xfrm>
                <a:off x="2898" y="2306"/>
                <a:ext cx="63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959" name="Picture 1959"/>
              <p:cNvSpPr>
                <a:spLocks noChangeAspect="1" noChangeArrowheads="1"/>
              </p:cNvSpPr>
              <p:nvPr/>
            </p:nvSpPr>
            <p:spPr bwMode="auto">
              <a:xfrm>
                <a:off x="2898" y="2308"/>
                <a:ext cx="67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960" name="Picture 1960"/>
              <p:cNvSpPr>
                <a:spLocks noChangeAspect="1" noChangeArrowheads="1"/>
              </p:cNvSpPr>
              <p:nvPr/>
            </p:nvSpPr>
            <p:spPr bwMode="auto">
              <a:xfrm>
                <a:off x="2898" y="2309"/>
                <a:ext cx="68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961" name="Picture 1961"/>
              <p:cNvSpPr>
                <a:spLocks noChangeAspect="1" noChangeArrowheads="1"/>
              </p:cNvSpPr>
              <p:nvPr/>
            </p:nvSpPr>
            <p:spPr bwMode="auto">
              <a:xfrm>
                <a:off x="2898" y="2311"/>
                <a:ext cx="72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962" name="Picture 1962"/>
              <p:cNvSpPr>
                <a:spLocks noChangeAspect="1" noChangeArrowheads="1"/>
              </p:cNvSpPr>
              <p:nvPr/>
            </p:nvSpPr>
            <p:spPr bwMode="auto">
              <a:xfrm>
                <a:off x="2898" y="2312"/>
                <a:ext cx="75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963" name="Picture 1963"/>
              <p:cNvSpPr>
                <a:spLocks noChangeAspect="1" noChangeArrowheads="1"/>
              </p:cNvSpPr>
              <p:nvPr/>
            </p:nvSpPr>
            <p:spPr bwMode="auto">
              <a:xfrm>
                <a:off x="2898" y="2314"/>
                <a:ext cx="78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964" name="Picture 1964"/>
              <p:cNvSpPr>
                <a:spLocks noChangeAspect="1" noChangeArrowheads="1"/>
              </p:cNvSpPr>
              <p:nvPr/>
            </p:nvSpPr>
            <p:spPr bwMode="auto">
              <a:xfrm>
                <a:off x="2898" y="2315"/>
                <a:ext cx="80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965" name="Picture 1965"/>
              <p:cNvSpPr>
                <a:spLocks noChangeAspect="1" noChangeArrowheads="1"/>
              </p:cNvSpPr>
              <p:nvPr/>
            </p:nvSpPr>
            <p:spPr bwMode="auto">
              <a:xfrm>
                <a:off x="2898" y="2317"/>
                <a:ext cx="84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966" name="Picture 1966"/>
              <p:cNvSpPr>
                <a:spLocks noChangeAspect="1" noChangeArrowheads="1"/>
              </p:cNvSpPr>
              <p:nvPr/>
            </p:nvSpPr>
            <p:spPr bwMode="auto">
              <a:xfrm>
                <a:off x="2898" y="2319"/>
                <a:ext cx="87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967" name="Picture 1967"/>
              <p:cNvSpPr>
                <a:spLocks noChangeAspect="1" noChangeArrowheads="1"/>
              </p:cNvSpPr>
              <p:nvPr/>
            </p:nvSpPr>
            <p:spPr bwMode="auto">
              <a:xfrm>
                <a:off x="2898" y="2320"/>
                <a:ext cx="89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968" name="Picture 1968"/>
              <p:cNvSpPr>
                <a:spLocks noChangeAspect="1" noChangeArrowheads="1"/>
              </p:cNvSpPr>
              <p:nvPr/>
            </p:nvSpPr>
            <p:spPr bwMode="auto">
              <a:xfrm>
                <a:off x="2898" y="2322"/>
                <a:ext cx="92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969" name="Picture 1969"/>
              <p:cNvSpPr>
                <a:spLocks noChangeAspect="1" noChangeArrowheads="1"/>
              </p:cNvSpPr>
              <p:nvPr/>
            </p:nvSpPr>
            <p:spPr bwMode="auto">
              <a:xfrm>
                <a:off x="2898" y="2323"/>
                <a:ext cx="96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970" name="Picture 1970"/>
              <p:cNvSpPr>
                <a:spLocks noChangeAspect="1" noChangeArrowheads="1"/>
              </p:cNvSpPr>
              <p:nvPr/>
            </p:nvSpPr>
            <p:spPr bwMode="auto">
              <a:xfrm>
                <a:off x="2898" y="2325"/>
                <a:ext cx="99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971" name="Picture 1971"/>
              <p:cNvSpPr>
                <a:spLocks noChangeAspect="1" noChangeArrowheads="1"/>
              </p:cNvSpPr>
              <p:nvPr/>
            </p:nvSpPr>
            <p:spPr bwMode="auto">
              <a:xfrm>
                <a:off x="2898" y="2327"/>
                <a:ext cx="101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972" name="Picture 1972"/>
              <p:cNvSpPr>
                <a:spLocks noChangeAspect="1" noChangeArrowheads="1"/>
              </p:cNvSpPr>
              <p:nvPr/>
            </p:nvSpPr>
            <p:spPr bwMode="auto">
              <a:xfrm>
                <a:off x="2898" y="2328"/>
                <a:ext cx="104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973" name="Picture 1973"/>
              <p:cNvSpPr>
                <a:spLocks noChangeAspect="1" noChangeArrowheads="1"/>
              </p:cNvSpPr>
              <p:nvPr/>
            </p:nvSpPr>
            <p:spPr bwMode="auto">
              <a:xfrm>
                <a:off x="2898" y="2330"/>
                <a:ext cx="108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974" name="Picture 1974"/>
              <p:cNvSpPr>
                <a:spLocks noChangeAspect="1" noChangeArrowheads="1"/>
              </p:cNvSpPr>
              <p:nvPr/>
            </p:nvSpPr>
            <p:spPr bwMode="auto">
              <a:xfrm>
                <a:off x="2898" y="2331"/>
                <a:ext cx="109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975" name="Picture 1975"/>
              <p:cNvSpPr>
                <a:spLocks noChangeAspect="1" noChangeArrowheads="1"/>
              </p:cNvSpPr>
              <p:nvPr/>
            </p:nvSpPr>
            <p:spPr bwMode="auto">
              <a:xfrm>
                <a:off x="2898" y="2333"/>
                <a:ext cx="113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976" name="Picture 1976"/>
              <p:cNvSpPr>
                <a:spLocks noChangeAspect="1" noChangeArrowheads="1"/>
              </p:cNvSpPr>
              <p:nvPr/>
            </p:nvSpPr>
            <p:spPr bwMode="auto">
              <a:xfrm>
                <a:off x="2898" y="2334"/>
                <a:ext cx="116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977" name="Picture 1977"/>
              <p:cNvSpPr>
                <a:spLocks noChangeAspect="1" noChangeArrowheads="1"/>
              </p:cNvSpPr>
              <p:nvPr/>
            </p:nvSpPr>
            <p:spPr bwMode="auto">
              <a:xfrm>
                <a:off x="2898" y="2336"/>
                <a:ext cx="119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978" name="Picture 1978"/>
              <p:cNvSpPr>
                <a:spLocks noChangeAspect="1" noChangeArrowheads="1"/>
              </p:cNvSpPr>
              <p:nvPr/>
            </p:nvSpPr>
            <p:spPr bwMode="auto">
              <a:xfrm>
                <a:off x="2898" y="2338"/>
                <a:ext cx="121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979" name="Picture 1979"/>
              <p:cNvSpPr>
                <a:spLocks noChangeAspect="1" noChangeArrowheads="1"/>
              </p:cNvSpPr>
              <p:nvPr/>
            </p:nvSpPr>
            <p:spPr bwMode="auto">
              <a:xfrm>
                <a:off x="2898" y="2339"/>
                <a:ext cx="125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980" name="Picture 1980"/>
              <p:cNvSpPr>
                <a:spLocks noChangeAspect="1" noChangeArrowheads="1"/>
              </p:cNvSpPr>
              <p:nvPr/>
            </p:nvSpPr>
            <p:spPr bwMode="auto">
              <a:xfrm>
                <a:off x="2898" y="2341"/>
                <a:ext cx="128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pic>
            <p:nvPicPr>
              <p:cNvPr id="1981" name="Picture 1981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2898" y="2342"/>
                <a:ext cx="131" cy="13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982" name="Picture 1982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2636" y="2478"/>
                <a:ext cx="264" cy="7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983" name="Picture 1983"/>
              <p:cNvSpPr>
                <a:spLocks noChangeAspect="1" noChangeArrowheads="1"/>
              </p:cNvSpPr>
              <p:nvPr/>
            </p:nvSpPr>
            <p:spPr bwMode="auto">
              <a:xfrm>
                <a:off x="2638" y="2554"/>
                <a:ext cx="262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984" name="Picture 1984"/>
              <p:cNvSpPr>
                <a:spLocks noChangeAspect="1" noChangeArrowheads="1"/>
              </p:cNvSpPr>
              <p:nvPr/>
            </p:nvSpPr>
            <p:spPr bwMode="auto">
              <a:xfrm>
                <a:off x="2642" y="2555"/>
                <a:ext cx="258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985" name="Picture 1985"/>
              <p:cNvSpPr>
                <a:spLocks noChangeAspect="1" noChangeArrowheads="1"/>
              </p:cNvSpPr>
              <p:nvPr/>
            </p:nvSpPr>
            <p:spPr bwMode="auto">
              <a:xfrm>
                <a:off x="2645" y="2557"/>
                <a:ext cx="255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986" name="Picture 1986"/>
              <p:cNvSpPr>
                <a:spLocks noChangeAspect="1" noChangeArrowheads="1"/>
              </p:cNvSpPr>
              <p:nvPr/>
            </p:nvSpPr>
            <p:spPr bwMode="auto">
              <a:xfrm>
                <a:off x="2647" y="2558"/>
                <a:ext cx="253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987" name="Picture 1987"/>
              <p:cNvSpPr>
                <a:spLocks noChangeAspect="1" noChangeArrowheads="1"/>
              </p:cNvSpPr>
              <p:nvPr/>
            </p:nvSpPr>
            <p:spPr bwMode="auto">
              <a:xfrm>
                <a:off x="2650" y="2560"/>
                <a:ext cx="250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988" name="Picture 1988"/>
              <p:cNvSpPr>
                <a:spLocks noChangeAspect="1" noChangeArrowheads="1"/>
              </p:cNvSpPr>
              <p:nvPr/>
            </p:nvSpPr>
            <p:spPr bwMode="auto">
              <a:xfrm>
                <a:off x="2654" y="2562"/>
                <a:ext cx="246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989" name="Picture 1989"/>
              <p:cNvSpPr>
                <a:spLocks noChangeAspect="1" noChangeArrowheads="1"/>
              </p:cNvSpPr>
              <p:nvPr/>
            </p:nvSpPr>
            <p:spPr bwMode="auto">
              <a:xfrm>
                <a:off x="2657" y="2563"/>
                <a:ext cx="243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990" name="Picture 1990"/>
              <p:cNvSpPr>
                <a:spLocks noChangeAspect="1" noChangeArrowheads="1"/>
              </p:cNvSpPr>
              <p:nvPr/>
            </p:nvSpPr>
            <p:spPr bwMode="auto">
              <a:xfrm>
                <a:off x="2659" y="2565"/>
                <a:ext cx="241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991" name="Picture 1991"/>
              <p:cNvSpPr>
                <a:spLocks noChangeAspect="1" noChangeArrowheads="1"/>
              </p:cNvSpPr>
              <p:nvPr/>
            </p:nvSpPr>
            <p:spPr bwMode="auto">
              <a:xfrm>
                <a:off x="2662" y="2566"/>
                <a:ext cx="238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992" name="Picture 1992"/>
              <p:cNvSpPr>
                <a:spLocks noChangeAspect="1" noChangeArrowheads="1"/>
              </p:cNvSpPr>
              <p:nvPr/>
            </p:nvSpPr>
            <p:spPr bwMode="auto">
              <a:xfrm>
                <a:off x="2665" y="2568"/>
                <a:ext cx="235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993" name="Picture 1993"/>
              <p:cNvSpPr>
                <a:spLocks noChangeAspect="1" noChangeArrowheads="1"/>
              </p:cNvSpPr>
              <p:nvPr/>
            </p:nvSpPr>
            <p:spPr bwMode="auto">
              <a:xfrm>
                <a:off x="2669" y="2569"/>
                <a:ext cx="231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994" name="Picture 1994"/>
              <p:cNvSpPr>
                <a:spLocks noChangeAspect="1" noChangeArrowheads="1"/>
              </p:cNvSpPr>
              <p:nvPr/>
            </p:nvSpPr>
            <p:spPr bwMode="auto">
              <a:xfrm>
                <a:off x="2671" y="2571"/>
                <a:ext cx="229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995" name="Picture 1995"/>
              <p:cNvSpPr>
                <a:spLocks noChangeAspect="1" noChangeArrowheads="1"/>
              </p:cNvSpPr>
              <p:nvPr/>
            </p:nvSpPr>
            <p:spPr bwMode="auto">
              <a:xfrm>
                <a:off x="2674" y="2573"/>
                <a:ext cx="226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996" name="Picture 1996"/>
              <p:cNvSpPr>
                <a:spLocks noChangeAspect="1" noChangeArrowheads="1"/>
              </p:cNvSpPr>
              <p:nvPr/>
            </p:nvSpPr>
            <p:spPr bwMode="auto">
              <a:xfrm>
                <a:off x="2677" y="2574"/>
                <a:ext cx="223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997" name="Picture 1997"/>
              <p:cNvSpPr>
                <a:spLocks noChangeAspect="1" noChangeArrowheads="1"/>
              </p:cNvSpPr>
              <p:nvPr/>
            </p:nvSpPr>
            <p:spPr bwMode="auto">
              <a:xfrm>
                <a:off x="2679" y="2576"/>
                <a:ext cx="221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998" name="Picture 1998"/>
              <p:cNvSpPr>
                <a:spLocks noChangeAspect="1" noChangeArrowheads="1"/>
              </p:cNvSpPr>
              <p:nvPr/>
            </p:nvSpPr>
            <p:spPr bwMode="auto">
              <a:xfrm>
                <a:off x="2683" y="2577"/>
                <a:ext cx="217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999" name="Picture 1999"/>
              <p:cNvSpPr>
                <a:spLocks noChangeAspect="1" noChangeArrowheads="1"/>
              </p:cNvSpPr>
              <p:nvPr/>
            </p:nvSpPr>
            <p:spPr bwMode="auto">
              <a:xfrm>
                <a:off x="2686" y="2579"/>
                <a:ext cx="214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000" name="Picture 2000"/>
              <p:cNvSpPr>
                <a:spLocks noChangeAspect="1" noChangeArrowheads="1"/>
              </p:cNvSpPr>
              <p:nvPr/>
            </p:nvSpPr>
            <p:spPr bwMode="auto">
              <a:xfrm>
                <a:off x="2689" y="2581"/>
                <a:ext cx="211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001" name="Picture 2001"/>
              <p:cNvSpPr>
                <a:spLocks noChangeAspect="1" noChangeArrowheads="1"/>
              </p:cNvSpPr>
              <p:nvPr/>
            </p:nvSpPr>
            <p:spPr bwMode="auto">
              <a:xfrm>
                <a:off x="2691" y="2582"/>
                <a:ext cx="209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002" name="Picture 2002"/>
              <p:cNvSpPr>
                <a:spLocks noChangeAspect="1" noChangeArrowheads="1"/>
              </p:cNvSpPr>
              <p:nvPr/>
            </p:nvSpPr>
            <p:spPr bwMode="auto">
              <a:xfrm>
                <a:off x="2695" y="2584"/>
                <a:ext cx="205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003" name="Picture 2003"/>
              <p:cNvSpPr>
                <a:spLocks noChangeAspect="1" noChangeArrowheads="1"/>
              </p:cNvSpPr>
              <p:nvPr/>
            </p:nvSpPr>
            <p:spPr bwMode="auto">
              <a:xfrm>
                <a:off x="2698" y="2585"/>
                <a:ext cx="202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004" name="Picture 2004"/>
              <p:cNvSpPr>
                <a:spLocks noChangeAspect="1" noChangeArrowheads="1"/>
              </p:cNvSpPr>
              <p:nvPr/>
            </p:nvSpPr>
            <p:spPr bwMode="auto">
              <a:xfrm>
                <a:off x="2701" y="2587"/>
                <a:ext cx="199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005" name="Picture 2005"/>
              <p:cNvSpPr>
                <a:spLocks noChangeAspect="1" noChangeArrowheads="1"/>
              </p:cNvSpPr>
              <p:nvPr/>
            </p:nvSpPr>
            <p:spPr bwMode="auto">
              <a:xfrm>
                <a:off x="2703" y="2588"/>
                <a:ext cx="197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006" name="Picture 2006"/>
              <p:cNvSpPr>
                <a:spLocks noChangeAspect="1" noChangeArrowheads="1"/>
              </p:cNvSpPr>
              <p:nvPr/>
            </p:nvSpPr>
            <p:spPr bwMode="auto">
              <a:xfrm>
                <a:off x="2706" y="2590"/>
                <a:ext cx="194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007" name="Picture 2007"/>
              <p:cNvSpPr>
                <a:spLocks noChangeAspect="1" noChangeArrowheads="1"/>
              </p:cNvSpPr>
              <p:nvPr/>
            </p:nvSpPr>
            <p:spPr bwMode="auto">
              <a:xfrm>
                <a:off x="2710" y="2592"/>
                <a:ext cx="190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008" name="Picture 2008"/>
              <p:cNvSpPr>
                <a:spLocks noChangeAspect="1" noChangeArrowheads="1"/>
              </p:cNvSpPr>
              <p:nvPr/>
            </p:nvSpPr>
            <p:spPr bwMode="auto">
              <a:xfrm>
                <a:off x="2713" y="2593"/>
                <a:ext cx="187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009" name="Picture 2009"/>
              <p:cNvSpPr>
                <a:spLocks noChangeAspect="1" noChangeArrowheads="1"/>
              </p:cNvSpPr>
              <p:nvPr/>
            </p:nvSpPr>
            <p:spPr bwMode="auto">
              <a:xfrm>
                <a:off x="2715" y="2595"/>
                <a:ext cx="185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010" name="Picture 2010"/>
              <p:cNvSpPr>
                <a:spLocks noChangeAspect="1" noChangeArrowheads="1"/>
              </p:cNvSpPr>
              <p:nvPr/>
            </p:nvSpPr>
            <p:spPr bwMode="auto">
              <a:xfrm>
                <a:off x="2718" y="2596"/>
                <a:ext cx="182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011" name="Picture 2011"/>
              <p:cNvSpPr>
                <a:spLocks noChangeAspect="1" noChangeArrowheads="1"/>
              </p:cNvSpPr>
              <p:nvPr/>
            </p:nvSpPr>
            <p:spPr bwMode="auto">
              <a:xfrm>
                <a:off x="2722" y="2598"/>
                <a:ext cx="178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012" name="Picture 2012"/>
              <p:cNvSpPr>
                <a:spLocks noChangeAspect="1" noChangeArrowheads="1"/>
              </p:cNvSpPr>
              <p:nvPr/>
            </p:nvSpPr>
            <p:spPr bwMode="auto">
              <a:xfrm>
                <a:off x="2724" y="2599"/>
                <a:ext cx="176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013" name="Picture 2013"/>
              <p:cNvSpPr>
                <a:spLocks noChangeAspect="1" noChangeArrowheads="1"/>
              </p:cNvSpPr>
              <p:nvPr/>
            </p:nvSpPr>
            <p:spPr bwMode="auto">
              <a:xfrm>
                <a:off x="2727" y="2601"/>
                <a:ext cx="173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014" name="Picture 2014"/>
              <p:cNvSpPr>
                <a:spLocks noChangeAspect="1" noChangeArrowheads="1"/>
              </p:cNvSpPr>
              <p:nvPr/>
            </p:nvSpPr>
            <p:spPr bwMode="auto">
              <a:xfrm>
                <a:off x="2730" y="2603"/>
                <a:ext cx="170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015" name="Picture 2015"/>
              <p:cNvSpPr>
                <a:spLocks noChangeAspect="1" noChangeArrowheads="1"/>
              </p:cNvSpPr>
              <p:nvPr/>
            </p:nvSpPr>
            <p:spPr bwMode="auto">
              <a:xfrm>
                <a:off x="2734" y="2604"/>
                <a:ext cx="166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016" name="Picture 2016"/>
              <p:cNvSpPr>
                <a:spLocks noChangeAspect="1" noChangeArrowheads="1"/>
              </p:cNvSpPr>
              <p:nvPr/>
            </p:nvSpPr>
            <p:spPr bwMode="auto">
              <a:xfrm>
                <a:off x="2736" y="2606"/>
                <a:ext cx="164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017" name="Picture 2017"/>
              <p:cNvSpPr>
                <a:spLocks noChangeAspect="1" noChangeArrowheads="1"/>
              </p:cNvSpPr>
              <p:nvPr/>
            </p:nvSpPr>
            <p:spPr bwMode="auto">
              <a:xfrm>
                <a:off x="2739" y="2607"/>
                <a:ext cx="161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018" name="Picture 2018"/>
              <p:cNvSpPr>
                <a:spLocks noChangeAspect="1" noChangeArrowheads="1"/>
              </p:cNvSpPr>
              <p:nvPr/>
            </p:nvSpPr>
            <p:spPr bwMode="auto">
              <a:xfrm>
                <a:off x="2742" y="2609"/>
                <a:ext cx="158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019" name="Picture 2019"/>
              <p:cNvSpPr>
                <a:spLocks noChangeAspect="1" noChangeArrowheads="1"/>
              </p:cNvSpPr>
              <p:nvPr/>
            </p:nvSpPr>
            <p:spPr bwMode="auto">
              <a:xfrm>
                <a:off x="2746" y="2610"/>
                <a:ext cx="154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020" name="Picture 2020"/>
              <p:cNvSpPr>
                <a:spLocks noChangeAspect="1" noChangeArrowheads="1"/>
              </p:cNvSpPr>
              <p:nvPr/>
            </p:nvSpPr>
            <p:spPr bwMode="auto">
              <a:xfrm>
                <a:off x="2747" y="2612"/>
                <a:ext cx="153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021" name="Picture 2021"/>
              <p:cNvSpPr>
                <a:spLocks noChangeAspect="1" noChangeArrowheads="1"/>
              </p:cNvSpPr>
              <p:nvPr/>
            </p:nvSpPr>
            <p:spPr bwMode="auto">
              <a:xfrm>
                <a:off x="2751" y="2614"/>
                <a:ext cx="149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022" name="Picture 2022"/>
              <p:cNvSpPr>
                <a:spLocks noChangeAspect="1" noChangeArrowheads="1"/>
              </p:cNvSpPr>
              <p:nvPr/>
            </p:nvSpPr>
            <p:spPr bwMode="auto">
              <a:xfrm>
                <a:off x="2754" y="2615"/>
                <a:ext cx="146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023" name="Picture 2023"/>
              <p:cNvSpPr>
                <a:spLocks noChangeAspect="1" noChangeArrowheads="1"/>
              </p:cNvSpPr>
              <p:nvPr/>
            </p:nvSpPr>
            <p:spPr bwMode="auto">
              <a:xfrm>
                <a:off x="2756" y="2617"/>
                <a:ext cx="144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024" name="Picture 2024"/>
              <p:cNvSpPr>
                <a:spLocks noChangeAspect="1" noChangeArrowheads="1"/>
              </p:cNvSpPr>
              <p:nvPr/>
            </p:nvSpPr>
            <p:spPr bwMode="auto">
              <a:xfrm>
                <a:off x="2759" y="2618"/>
                <a:ext cx="141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025" name="Picture 2025"/>
              <p:cNvSpPr>
                <a:spLocks noChangeAspect="1" noChangeArrowheads="1"/>
              </p:cNvSpPr>
              <p:nvPr/>
            </p:nvSpPr>
            <p:spPr bwMode="auto">
              <a:xfrm>
                <a:off x="2763" y="2620"/>
                <a:ext cx="137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026" name="Picture 2026"/>
              <p:cNvSpPr>
                <a:spLocks noChangeAspect="1" noChangeArrowheads="1"/>
              </p:cNvSpPr>
              <p:nvPr/>
            </p:nvSpPr>
            <p:spPr bwMode="auto">
              <a:xfrm>
                <a:off x="2766" y="2622"/>
                <a:ext cx="134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027" name="Picture 2027"/>
              <p:cNvSpPr>
                <a:spLocks noChangeAspect="1" noChangeArrowheads="1"/>
              </p:cNvSpPr>
              <p:nvPr/>
            </p:nvSpPr>
            <p:spPr bwMode="auto">
              <a:xfrm>
                <a:off x="2768" y="2623"/>
                <a:ext cx="130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028" name="Picture 2028"/>
              <p:cNvSpPr>
                <a:spLocks noChangeAspect="1" noChangeArrowheads="1"/>
              </p:cNvSpPr>
              <p:nvPr/>
            </p:nvSpPr>
            <p:spPr bwMode="auto">
              <a:xfrm>
                <a:off x="2771" y="2625"/>
                <a:ext cx="125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029" name="Picture 2029"/>
              <p:cNvSpPr>
                <a:spLocks noChangeAspect="1" noChangeArrowheads="1"/>
              </p:cNvSpPr>
              <p:nvPr/>
            </p:nvSpPr>
            <p:spPr bwMode="auto">
              <a:xfrm>
                <a:off x="2775" y="2626"/>
                <a:ext cx="118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030" name="Picture 2030"/>
              <p:cNvSpPr>
                <a:spLocks noChangeAspect="1" noChangeArrowheads="1"/>
              </p:cNvSpPr>
              <p:nvPr/>
            </p:nvSpPr>
            <p:spPr bwMode="auto">
              <a:xfrm>
                <a:off x="2778" y="2628"/>
                <a:ext cx="111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031" name="Picture 2031"/>
              <p:cNvSpPr>
                <a:spLocks noChangeAspect="1" noChangeArrowheads="1"/>
              </p:cNvSpPr>
              <p:nvPr/>
            </p:nvSpPr>
            <p:spPr bwMode="auto">
              <a:xfrm>
                <a:off x="2780" y="2629"/>
                <a:ext cx="106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032" name="Picture 2032"/>
              <p:cNvSpPr>
                <a:spLocks noChangeAspect="1" noChangeArrowheads="1"/>
              </p:cNvSpPr>
              <p:nvPr/>
            </p:nvSpPr>
            <p:spPr bwMode="auto">
              <a:xfrm>
                <a:off x="2783" y="2631"/>
                <a:ext cx="101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033" name="Picture 2033"/>
              <p:cNvSpPr>
                <a:spLocks noChangeAspect="1" noChangeArrowheads="1"/>
              </p:cNvSpPr>
              <p:nvPr/>
            </p:nvSpPr>
            <p:spPr bwMode="auto">
              <a:xfrm>
                <a:off x="2787" y="2633"/>
                <a:ext cx="94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034" name="Picture 2034"/>
              <p:cNvSpPr>
                <a:spLocks noChangeAspect="1" noChangeArrowheads="1"/>
              </p:cNvSpPr>
              <p:nvPr/>
            </p:nvSpPr>
            <p:spPr bwMode="auto">
              <a:xfrm>
                <a:off x="2790" y="2634"/>
                <a:ext cx="87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035" name="Picture 2035"/>
              <p:cNvSpPr>
                <a:spLocks noChangeAspect="1" noChangeArrowheads="1"/>
              </p:cNvSpPr>
              <p:nvPr/>
            </p:nvSpPr>
            <p:spPr bwMode="auto">
              <a:xfrm>
                <a:off x="2792" y="2636"/>
                <a:ext cx="84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036" name="Picture 2036"/>
              <p:cNvSpPr>
                <a:spLocks noChangeAspect="1" noChangeArrowheads="1"/>
              </p:cNvSpPr>
              <p:nvPr/>
            </p:nvSpPr>
            <p:spPr bwMode="auto">
              <a:xfrm>
                <a:off x="2795" y="2637"/>
                <a:ext cx="77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037" name="Picture 2037"/>
              <p:cNvSpPr>
                <a:spLocks noChangeAspect="1" noChangeArrowheads="1"/>
              </p:cNvSpPr>
              <p:nvPr/>
            </p:nvSpPr>
            <p:spPr bwMode="auto">
              <a:xfrm>
                <a:off x="2799" y="2639"/>
                <a:ext cx="70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038" name="Picture 2038"/>
              <p:cNvSpPr>
                <a:spLocks noChangeAspect="1" noChangeArrowheads="1"/>
              </p:cNvSpPr>
              <p:nvPr/>
            </p:nvSpPr>
            <p:spPr bwMode="auto">
              <a:xfrm>
                <a:off x="2800" y="2640"/>
                <a:ext cx="65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039" name="Picture 2039"/>
              <p:cNvSpPr>
                <a:spLocks noChangeAspect="1" noChangeArrowheads="1"/>
              </p:cNvSpPr>
              <p:nvPr/>
            </p:nvSpPr>
            <p:spPr bwMode="auto">
              <a:xfrm>
                <a:off x="2804" y="2642"/>
                <a:ext cx="60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040" name="Picture 2040"/>
              <p:cNvSpPr>
                <a:spLocks noChangeAspect="1" noChangeArrowheads="1"/>
              </p:cNvSpPr>
              <p:nvPr/>
            </p:nvSpPr>
            <p:spPr bwMode="auto">
              <a:xfrm>
                <a:off x="2807" y="2644"/>
                <a:ext cx="53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041" name="Picture 2041"/>
              <p:cNvSpPr>
                <a:spLocks noChangeAspect="1" noChangeArrowheads="1"/>
              </p:cNvSpPr>
              <p:nvPr/>
            </p:nvSpPr>
            <p:spPr bwMode="auto">
              <a:xfrm>
                <a:off x="2811" y="2645"/>
                <a:ext cx="46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042" name="Picture 2042"/>
              <p:cNvSpPr>
                <a:spLocks noChangeAspect="1" noChangeArrowheads="1"/>
              </p:cNvSpPr>
              <p:nvPr/>
            </p:nvSpPr>
            <p:spPr bwMode="auto">
              <a:xfrm>
                <a:off x="2812" y="2647"/>
                <a:ext cx="43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043" name="Picture 2043"/>
              <p:cNvSpPr>
                <a:spLocks noChangeAspect="1" noChangeArrowheads="1"/>
              </p:cNvSpPr>
              <p:nvPr/>
            </p:nvSpPr>
            <p:spPr bwMode="auto">
              <a:xfrm>
                <a:off x="2816" y="2648"/>
                <a:ext cx="36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044" name="Picture 2044"/>
              <p:cNvSpPr>
                <a:spLocks noChangeAspect="1" noChangeArrowheads="1"/>
              </p:cNvSpPr>
              <p:nvPr/>
            </p:nvSpPr>
            <p:spPr bwMode="auto">
              <a:xfrm>
                <a:off x="2819" y="2650"/>
                <a:ext cx="29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045" name="Picture 2045"/>
              <p:cNvSpPr>
                <a:spLocks noChangeAspect="1" noChangeArrowheads="1"/>
              </p:cNvSpPr>
              <p:nvPr/>
            </p:nvSpPr>
            <p:spPr bwMode="auto">
              <a:xfrm>
                <a:off x="2823" y="2651"/>
                <a:ext cx="22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046" name="Picture 2046"/>
              <p:cNvSpPr>
                <a:spLocks noChangeAspect="1" noChangeArrowheads="1"/>
              </p:cNvSpPr>
              <p:nvPr/>
            </p:nvSpPr>
            <p:spPr bwMode="auto">
              <a:xfrm>
                <a:off x="2824" y="2653"/>
                <a:ext cx="19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047" name="Picture 2047"/>
              <p:cNvSpPr>
                <a:spLocks noChangeAspect="1" noChangeArrowheads="1"/>
              </p:cNvSpPr>
              <p:nvPr/>
            </p:nvSpPr>
            <p:spPr bwMode="auto">
              <a:xfrm>
                <a:off x="2828" y="2655"/>
                <a:ext cx="12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048" name="Picture 2048"/>
              <p:cNvSpPr>
                <a:spLocks noChangeAspect="1" noChangeArrowheads="1"/>
              </p:cNvSpPr>
              <p:nvPr/>
            </p:nvSpPr>
            <p:spPr bwMode="auto">
              <a:xfrm>
                <a:off x="2831" y="2656"/>
                <a:ext cx="5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049" name="Picture 2049"/>
              <p:cNvSpPr>
                <a:spLocks noChangeAspect="1" noChangeArrowheads="1"/>
              </p:cNvSpPr>
              <p:nvPr/>
            </p:nvSpPr>
            <p:spPr bwMode="auto">
              <a:xfrm>
                <a:off x="2898" y="2478"/>
                <a:ext cx="131" cy="7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050" name="Picture 2050"/>
              <p:cNvSpPr>
                <a:spLocks noChangeAspect="1" noChangeArrowheads="1"/>
              </p:cNvSpPr>
              <p:nvPr/>
            </p:nvSpPr>
            <p:spPr bwMode="auto">
              <a:xfrm>
                <a:off x="2898" y="2554"/>
                <a:ext cx="130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051" name="Picture 2051"/>
              <p:cNvSpPr>
                <a:spLocks noChangeAspect="1" noChangeArrowheads="1"/>
              </p:cNvSpPr>
              <p:nvPr/>
            </p:nvSpPr>
            <p:spPr bwMode="auto">
              <a:xfrm>
                <a:off x="2898" y="2555"/>
                <a:ext cx="126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052" name="Picture 2052"/>
              <p:cNvSpPr>
                <a:spLocks noChangeAspect="1" noChangeArrowheads="1"/>
              </p:cNvSpPr>
              <p:nvPr/>
            </p:nvSpPr>
            <p:spPr bwMode="auto">
              <a:xfrm>
                <a:off x="2898" y="2557"/>
                <a:ext cx="123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053" name="Picture 2053"/>
              <p:cNvSpPr>
                <a:spLocks noChangeAspect="1" noChangeArrowheads="1"/>
              </p:cNvSpPr>
              <p:nvPr/>
            </p:nvSpPr>
            <p:spPr bwMode="auto">
              <a:xfrm>
                <a:off x="2898" y="2558"/>
                <a:ext cx="121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054" name="Picture 2054"/>
              <p:cNvSpPr>
                <a:spLocks noChangeAspect="1" noChangeArrowheads="1"/>
              </p:cNvSpPr>
              <p:nvPr/>
            </p:nvSpPr>
            <p:spPr bwMode="auto">
              <a:xfrm>
                <a:off x="2898" y="2560"/>
                <a:ext cx="118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055" name="Picture 2055"/>
              <p:cNvSpPr>
                <a:spLocks noChangeAspect="1" noChangeArrowheads="1"/>
              </p:cNvSpPr>
              <p:nvPr/>
            </p:nvSpPr>
            <p:spPr bwMode="auto">
              <a:xfrm>
                <a:off x="2898" y="2562"/>
                <a:ext cx="114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056" name="Picture 2056"/>
              <p:cNvSpPr>
                <a:spLocks noChangeAspect="1" noChangeArrowheads="1"/>
              </p:cNvSpPr>
              <p:nvPr/>
            </p:nvSpPr>
            <p:spPr bwMode="auto">
              <a:xfrm>
                <a:off x="2898" y="2563"/>
                <a:ext cx="111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057" name="Picture 2057"/>
              <p:cNvSpPr>
                <a:spLocks noChangeAspect="1" noChangeArrowheads="1"/>
              </p:cNvSpPr>
              <p:nvPr/>
            </p:nvSpPr>
            <p:spPr bwMode="auto">
              <a:xfrm>
                <a:off x="2898" y="2565"/>
                <a:ext cx="109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058" name="Picture 2058"/>
              <p:cNvSpPr>
                <a:spLocks noChangeAspect="1" noChangeArrowheads="1"/>
              </p:cNvSpPr>
              <p:nvPr/>
            </p:nvSpPr>
            <p:spPr bwMode="auto">
              <a:xfrm>
                <a:off x="2898" y="2566"/>
                <a:ext cx="106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059" name="Picture 2059"/>
              <p:cNvSpPr>
                <a:spLocks noChangeAspect="1" noChangeArrowheads="1"/>
              </p:cNvSpPr>
              <p:nvPr/>
            </p:nvSpPr>
            <p:spPr bwMode="auto">
              <a:xfrm>
                <a:off x="2898" y="2568"/>
                <a:ext cx="102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060" name="Picture 2060"/>
              <p:cNvSpPr>
                <a:spLocks noChangeAspect="1" noChangeArrowheads="1"/>
              </p:cNvSpPr>
              <p:nvPr/>
            </p:nvSpPr>
            <p:spPr bwMode="auto">
              <a:xfrm>
                <a:off x="2898" y="2569"/>
                <a:ext cx="101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061" name="Picture 2061"/>
              <p:cNvSpPr>
                <a:spLocks noChangeAspect="1" noChangeArrowheads="1"/>
              </p:cNvSpPr>
              <p:nvPr/>
            </p:nvSpPr>
            <p:spPr bwMode="auto">
              <a:xfrm>
                <a:off x="2898" y="2571"/>
                <a:ext cx="97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062" name="Picture 2062"/>
              <p:cNvSpPr>
                <a:spLocks noChangeAspect="1" noChangeArrowheads="1"/>
              </p:cNvSpPr>
              <p:nvPr/>
            </p:nvSpPr>
            <p:spPr bwMode="auto">
              <a:xfrm>
                <a:off x="2898" y="2573"/>
                <a:ext cx="94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063" name="Picture 2063"/>
              <p:cNvSpPr>
                <a:spLocks noChangeAspect="1" noChangeArrowheads="1"/>
              </p:cNvSpPr>
              <p:nvPr/>
            </p:nvSpPr>
            <p:spPr bwMode="auto">
              <a:xfrm>
                <a:off x="2898" y="2574"/>
                <a:ext cx="90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064" name="Picture 2064"/>
              <p:cNvSpPr>
                <a:spLocks noChangeAspect="1" noChangeArrowheads="1"/>
              </p:cNvSpPr>
              <p:nvPr/>
            </p:nvSpPr>
            <p:spPr bwMode="auto">
              <a:xfrm>
                <a:off x="2898" y="2576"/>
                <a:ext cx="89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065" name="Picture 2065"/>
              <p:cNvSpPr>
                <a:spLocks noChangeAspect="1" noChangeArrowheads="1"/>
              </p:cNvSpPr>
              <p:nvPr/>
            </p:nvSpPr>
            <p:spPr bwMode="auto">
              <a:xfrm>
                <a:off x="2898" y="2577"/>
                <a:ext cx="85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066" name="Picture 2066"/>
              <p:cNvSpPr>
                <a:spLocks noChangeAspect="1" noChangeArrowheads="1"/>
              </p:cNvSpPr>
              <p:nvPr/>
            </p:nvSpPr>
            <p:spPr bwMode="auto">
              <a:xfrm>
                <a:off x="2898" y="2579"/>
                <a:ext cx="82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067" name="Picture 2067"/>
              <p:cNvSpPr>
                <a:spLocks noChangeAspect="1" noChangeArrowheads="1"/>
              </p:cNvSpPr>
              <p:nvPr/>
            </p:nvSpPr>
            <p:spPr bwMode="auto">
              <a:xfrm>
                <a:off x="2898" y="2581"/>
                <a:ext cx="80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068" name="Picture 2068"/>
              <p:cNvSpPr>
                <a:spLocks noChangeAspect="1" noChangeArrowheads="1"/>
              </p:cNvSpPr>
              <p:nvPr/>
            </p:nvSpPr>
            <p:spPr bwMode="auto">
              <a:xfrm>
                <a:off x="2898" y="2582"/>
                <a:ext cx="77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069" name="Picture 2069"/>
              <p:cNvSpPr>
                <a:spLocks noChangeAspect="1" noChangeArrowheads="1"/>
              </p:cNvSpPr>
              <p:nvPr/>
            </p:nvSpPr>
            <p:spPr bwMode="auto">
              <a:xfrm>
                <a:off x="2898" y="2584"/>
                <a:ext cx="73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070" name="Picture 2070"/>
              <p:cNvSpPr>
                <a:spLocks noChangeAspect="1" noChangeArrowheads="1"/>
              </p:cNvSpPr>
              <p:nvPr/>
            </p:nvSpPr>
            <p:spPr bwMode="auto">
              <a:xfrm>
                <a:off x="2898" y="2585"/>
                <a:ext cx="70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071" name="Picture 2071"/>
              <p:cNvSpPr>
                <a:spLocks noChangeAspect="1" noChangeArrowheads="1"/>
              </p:cNvSpPr>
              <p:nvPr/>
            </p:nvSpPr>
            <p:spPr bwMode="auto">
              <a:xfrm>
                <a:off x="2898" y="2587"/>
                <a:ext cx="68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072" name="Picture 2072"/>
              <p:cNvSpPr>
                <a:spLocks noChangeAspect="1" noChangeArrowheads="1"/>
              </p:cNvSpPr>
              <p:nvPr/>
            </p:nvSpPr>
            <p:spPr bwMode="auto">
              <a:xfrm>
                <a:off x="2898" y="2588"/>
                <a:ext cx="65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073" name="Picture 2073"/>
              <p:cNvSpPr>
                <a:spLocks noChangeAspect="1" noChangeArrowheads="1"/>
              </p:cNvSpPr>
              <p:nvPr/>
            </p:nvSpPr>
            <p:spPr bwMode="auto">
              <a:xfrm>
                <a:off x="2898" y="2590"/>
                <a:ext cx="61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074" name="Picture 2074"/>
              <p:cNvSpPr>
                <a:spLocks noChangeAspect="1" noChangeArrowheads="1"/>
              </p:cNvSpPr>
              <p:nvPr/>
            </p:nvSpPr>
            <p:spPr bwMode="auto">
              <a:xfrm>
                <a:off x="2898" y="2592"/>
                <a:ext cx="60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075" name="Picture 2075"/>
              <p:cNvSpPr>
                <a:spLocks noChangeAspect="1" noChangeArrowheads="1"/>
              </p:cNvSpPr>
              <p:nvPr/>
            </p:nvSpPr>
            <p:spPr bwMode="auto">
              <a:xfrm>
                <a:off x="2898" y="2593"/>
                <a:ext cx="56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076" name="Picture 2076"/>
              <p:cNvSpPr>
                <a:spLocks noChangeAspect="1" noChangeArrowheads="1"/>
              </p:cNvSpPr>
              <p:nvPr/>
            </p:nvSpPr>
            <p:spPr bwMode="auto">
              <a:xfrm>
                <a:off x="2898" y="2595"/>
                <a:ext cx="53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077" name="Picture 2077"/>
              <p:cNvSpPr>
                <a:spLocks noChangeAspect="1" noChangeArrowheads="1"/>
              </p:cNvSpPr>
              <p:nvPr/>
            </p:nvSpPr>
            <p:spPr bwMode="auto">
              <a:xfrm>
                <a:off x="2898" y="2596"/>
                <a:ext cx="49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078" name="Picture 2078"/>
              <p:cNvSpPr>
                <a:spLocks noChangeAspect="1" noChangeArrowheads="1"/>
              </p:cNvSpPr>
              <p:nvPr/>
            </p:nvSpPr>
            <p:spPr bwMode="auto">
              <a:xfrm>
                <a:off x="2898" y="2598"/>
                <a:ext cx="48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079" name="Picture 2079"/>
              <p:cNvSpPr>
                <a:spLocks noChangeAspect="1" noChangeArrowheads="1"/>
              </p:cNvSpPr>
              <p:nvPr/>
            </p:nvSpPr>
            <p:spPr bwMode="auto">
              <a:xfrm>
                <a:off x="2898" y="2599"/>
                <a:ext cx="44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080" name="Picture 2080"/>
              <p:cNvSpPr>
                <a:spLocks noChangeAspect="1" noChangeArrowheads="1"/>
              </p:cNvSpPr>
              <p:nvPr/>
            </p:nvSpPr>
            <p:spPr bwMode="auto">
              <a:xfrm>
                <a:off x="2898" y="2601"/>
                <a:ext cx="41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081" name="Picture 2081"/>
              <p:cNvSpPr>
                <a:spLocks noChangeAspect="1" noChangeArrowheads="1"/>
              </p:cNvSpPr>
              <p:nvPr/>
            </p:nvSpPr>
            <p:spPr bwMode="auto">
              <a:xfrm>
                <a:off x="2898" y="2603"/>
                <a:ext cx="39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082" name="Picture 2082"/>
              <p:cNvSpPr>
                <a:spLocks noChangeAspect="1" noChangeArrowheads="1"/>
              </p:cNvSpPr>
              <p:nvPr/>
            </p:nvSpPr>
            <p:spPr bwMode="auto">
              <a:xfrm>
                <a:off x="2898" y="2604"/>
                <a:ext cx="36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083" name="Picture 2083"/>
              <p:cNvSpPr>
                <a:spLocks noChangeAspect="1" noChangeArrowheads="1"/>
              </p:cNvSpPr>
              <p:nvPr/>
            </p:nvSpPr>
            <p:spPr bwMode="auto">
              <a:xfrm>
                <a:off x="2898" y="2606"/>
                <a:ext cx="32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084" name="Picture 2084"/>
              <p:cNvSpPr>
                <a:spLocks noChangeAspect="1" noChangeArrowheads="1"/>
              </p:cNvSpPr>
              <p:nvPr/>
            </p:nvSpPr>
            <p:spPr bwMode="auto">
              <a:xfrm>
                <a:off x="2898" y="2607"/>
                <a:ext cx="29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085" name="Picture 2085"/>
              <p:cNvSpPr>
                <a:spLocks noChangeAspect="1" noChangeArrowheads="1"/>
              </p:cNvSpPr>
              <p:nvPr/>
            </p:nvSpPr>
            <p:spPr bwMode="auto">
              <a:xfrm>
                <a:off x="2898" y="2609"/>
                <a:ext cx="27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086" name="Picture 2086"/>
              <p:cNvSpPr>
                <a:spLocks noChangeAspect="1" noChangeArrowheads="1"/>
              </p:cNvSpPr>
              <p:nvPr/>
            </p:nvSpPr>
            <p:spPr bwMode="auto">
              <a:xfrm>
                <a:off x="2898" y="2610"/>
                <a:ext cx="24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087" name="Picture 2087"/>
              <p:cNvSpPr>
                <a:spLocks noChangeAspect="1" noChangeArrowheads="1"/>
              </p:cNvSpPr>
              <p:nvPr/>
            </p:nvSpPr>
            <p:spPr bwMode="auto">
              <a:xfrm>
                <a:off x="2898" y="2612"/>
                <a:ext cx="20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088" name="Picture 2088"/>
              <p:cNvSpPr>
                <a:spLocks noChangeAspect="1" noChangeArrowheads="1"/>
              </p:cNvSpPr>
              <p:nvPr/>
            </p:nvSpPr>
            <p:spPr bwMode="auto">
              <a:xfrm>
                <a:off x="2898" y="2614"/>
                <a:ext cx="19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089" name="Picture 2089"/>
              <p:cNvSpPr>
                <a:spLocks noChangeAspect="1" noChangeArrowheads="1"/>
              </p:cNvSpPr>
              <p:nvPr/>
            </p:nvSpPr>
            <p:spPr bwMode="auto">
              <a:xfrm>
                <a:off x="2898" y="2615"/>
                <a:ext cx="15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090" name="Picture 2090"/>
              <p:cNvSpPr>
                <a:spLocks noChangeAspect="1" noChangeArrowheads="1"/>
              </p:cNvSpPr>
              <p:nvPr/>
            </p:nvSpPr>
            <p:spPr bwMode="auto">
              <a:xfrm>
                <a:off x="2898" y="2617"/>
                <a:ext cx="12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091" name="Picture 2091"/>
              <p:cNvSpPr>
                <a:spLocks noChangeAspect="1" noChangeArrowheads="1"/>
              </p:cNvSpPr>
              <p:nvPr/>
            </p:nvSpPr>
            <p:spPr bwMode="auto">
              <a:xfrm>
                <a:off x="2898" y="2618"/>
                <a:ext cx="8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092" name="Picture 2092"/>
              <p:cNvSpPr>
                <a:spLocks noChangeAspect="1" noChangeArrowheads="1"/>
              </p:cNvSpPr>
              <p:nvPr/>
            </p:nvSpPr>
            <p:spPr bwMode="auto">
              <a:xfrm>
                <a:off x="2898" y="2620"/>
                <a:ext cx="7" cy="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093" name="Picture 2093"/>
              <p:cNvSpPr>
                <a:spLocks noChangeAspect="1" noChangeArrowheads="1"/>
              </p:cNvSpPr>
              <p:nvPr/>
            </p:nvSpPr>
            <p:spPr bwMode="auto">
              <a:xfrm>
                <a:off x="2898" y="2622"/>
                <a:ext cx="3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094" name="Freeform 2094"/>
              <p:cNvSpPr>
                <a:spLocks/>
              </p:cNvSpPr>
              <p:nvPr/>
            </p:nvSpPr>
            <p:spPr bwMode="auto">
              <a:xfrm>
                <a:off x="2633" y="2235"/>
                <a:ext cx="398" cy="424"/>
              </a:xfrm>
              <a:custGeom>
                <a:avLst/>
                <a:gdLst>
                  <a:gd name="T0" fmla="*/ 200 w 398"/>
                  <a:gd name="T1" fmla="*/ 424 h 424"/>
                  <a:gd name="T2" fmla="*/ 398 w 398"/>
                  <a:gd name="T3" fmla="*/ 319 h 424"/>
                  <a:gd name="T4" fmla="*/ 398 w 398"/>
                  <a:gd name="T5" fmla="*/ 106 h 424"/>
                  <a:gd name="T6" fmla="*/ 200 w 398"/>
                  <a:gd name="T7" fmla="*/ 0 h 424"/>
                  <a:gd name="T8" fmla="*/ 0 w 398"/>
                  <a:gd name="T9" fmla="*/ 106 h 424"/>
                  <a:gd name="T10" fmla="*/ 0 w 398"/>
                  <a:gd name="T11" fmla="*/ 319 h 424"/>
                  <a:gd name="T12" fmla="*/ 200 w 398"/>
                  <a:gd name="T13" fmla="*/ 424 h 424"/>
                  <a:gd name="T14" fmla="*/ 202 w 398"/>
                  <a:gd name="T15" fmla="*/ 418 h 424"/>
                  <a:gd name="T16" fmla="*/ 5 w 398"/>
                  <a:gd name="T17" fmla="*/ 314 h 424"/>
                  <a:gd name="T18" fmla="*/ 7 w 398"/>
                  <a:gd name="T19" fmla="*/ 317 h 424"/>
                  <a:gd name="T20" fmla="*/ 7 w 398"/>
                  <a:gd name="T21" fmla="*/ 107 h 424"/>
                  <a:gd name="T22" fmla="*/ 5 w 398"/>
                  <a:gd name="T23" fmla="*/ 110 h 424"/>
                  <a:gd name="T24" fmla="*/ 202 w 398"/>
                  <a:gd name="T25" fmla="*/ 6 h 424"/>
                  <a:gd name="T26" fmla="*/ 198 w 398"/>
                  <a:gd name="T27" fmla="*/ 6 h 424"/>
                  <a:gd name="T28" fmla="*/ 393 w 398"/>
                  <a:gd name="T29" fmla="*/ 110 h 424"/>
                  <a:gd name="T30" fmla="*/ 391 w 398"/>
                  <a:gd name="T31" fmla="*/ 107 h 424"/>
                  <a:gd name="T32" fmla="*/ 391 w 398"/>
                  <a:gd name="T33" fmla="*/ 317 h 424"/>
                  <a:gd name="T34" fmla="*/ 393 w 398"/>
                  <a:gd name="T35" fmla="*/ 314 h 424"/>
                  <a:gd name="T36" fmla="*/ 198 w 398"/>
                  <a:gd name="T37" fmla="*/ 418 h 424"/>
                  <a:gd name="T38" fmla="*/ 202 w 398"/>
                  <a:gd name="T39" fmla="*/ 418 h 424"/>
                  <a:gd name="T40" fmla="*/ 200 w 398"/>
                  <a:gd name="T41" fmla="*/ 424 h 424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398"/>
                  <a:gd name="T64" fmla="*/ 0 h 424"/>
                  <a:gd name="T65" fmla="*/ 398 w 398"/>
                  <a:gd name="T66" fmla="*/ 424 h 424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398" h="424">
                    <a:moveTo>
                      <a:pt x="200" y="424"/>
                    </a:moveTo>
                    <a:lnTo>
                      <a:pt x="398" y="319"/>
                    </a:lnTo>
                    <a:lnTo>
                      <a:pt x="398" y="106"/>
                    </a:lnTo>
                    <a:lnTo>
                      <a:pt x="200" y="0"/>
                    </a:lnTo>
                    <a:lnTo>
                      <a:pt x="0" y="106"/>
                    </a:lnTo>
                    <a:lnTo>
                      <a:pt x="0" y="319"/>
                    </a:lnTo>
                    <a:lnTo>
                      <a:pt x="200" y="424"/>
                    </a:lnTo>
                    <a:lnTo>
                      <a:pt x="202" y="418"/>
                    </a:lnTo>
                    <a:lnTo>
                      <a:pt x="5" y="314"/>
                    </a:lnTo>
                    <a:lnTo>
                      <a:pt x="7" y="317"/>
                    </a:lnTo>
                    <a:lnTo>
                      <a:pt x="7" y="107"/>
                    </a:lnTo>
                    <a:lnTo>
                      <a:pt x="5" y="110"/>
                    </a:lnTo>
                    <a:lnTo>
                      <a:pt x="202" y="6"/>
                    </a:lnTo>
                    <a:lnTo>
                      <a:pt x="198" y="6"/>
                    </a:lnTo>
                    <a:lnTo>
                      <a:pt x="393" y="110"/>
                    </a:lnTo>
                    <a:lnTo>
                      <a:pt x="391" y="107"/>
                    </a:lnTo>
                    <a:lnTo>
                      <a:pt x="391" y="317"/>
                    </a:lnTo>
                    <a:lnTo>
                      <a:pt x="393" y="314"/>
                    </a:lnTo>
                    <a:lnTo>
                      <a:pt x="198" y="418"/>
                    </a:lnTo>
                    <a:lnTo>
                      <a:pt x="202" y="418"/>
                    </a:lnTo>
                    <a:lnTo>
                      <a:pt x="200" y="42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095" name="Freeform 2095"/>
              <p:cNvSpPr>
                <a:spLocks/>
              </p:cNvSpPr>
              <p:nvPr/>
            </p:nvSpPr>
            <p:spPr bwMode="auto">
              <a:xfrm>
                <a:off x="3026" y="2237"/>
                <a:ext cx="393" cy="416"/>
              </a:xfrm>
              <a:custGeom>
                <a:avLst/>
                <a:gdLst>
                  <a:gd name="T0" fmla="*/ 197 w 393"/>
                  <a:gd name="T1" fmla="*/ 416 h 416"/>
                  <a:gd name="T2" fmla="*/ 393 w 393"/>
                  <a:gd name="T3" fmla="*/ 312 h 416"/>
                  <a:gd name="T4" fmla="*/ 393 w 393"/>
                  <a:gd name="T5" fmla="*/ 104 h 416"/>
                  <a:gd name="T6" fmla="*/ 197 w 393"/>
                  <a:gd name="T7" fmla="*/ 0 h 416"/>
                  <a:gd name="T8" fmla="*/ 0 w 393"/>
                  <a:gd name="T9" fmla="*/ 104 h 416"/>
                  <a:gd name="T10" fmla="*/ 0 w 393"/>
                  <a:gd name="T11" fmla="*/ 312 h 416"/>
                  <a:gd name="T12" fmla="*/ 197 w 393"/>
                  <a:gd name="T13" fmla="*/ 416 h 41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93"/>
                  <a:gd name="T22" fmla="*/ 0 h 416"/>
                  <a:gd name="T23" fmla="*/ 393 w 393"/>
                  <a:gd name="T24" fmla="*/ 416 h 41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93" h="416">
                    <a:moveTo>
                      <a:pt x="197" y="416"/>
                    </a:moveTo>
                    <a:lnTo>
                      <a:pt x="393" y="312"/>
                    </a:lnTo>
                    <a:lnTo>
                      <a:pt x="393" y="104"/>
                    </a:lnTo>
                    <a:lnTo>
                      <a:pt x="197" y="0"/>
                    </a:lnTo>
                    <a:lnTo>
                      <a:pt x="0" y="104"/>
                    </a:lnTo>
                    <a:lnTo>
                      <a:pt x="0" y="312"/>
                    </a:lnTo>
                    <a:lnTo>
                      <a:pt x="197" y="416"/>
                    </a:lnTo>
                    <a:close/>
                  </a:path>
                </a:pathLst>
              </a:custGeom>
              <a:blipFill dpi="0" rotWithShape="0">
                <a:blip cstate="print"/>
                <a:srcRect/>
                <a:tile tx="0" ty="0" sx="100000" sy="100000" flip="none" algn="tl"/>
              </a:blip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096" name="Freeform 2096"/>
              <p:cNvSpPr>
                <a:spLocks/>
              </p:cNvSpPr>
              <p:nvPr/>
            </p:nvSpPr>
            <p:spPr bwMode="auto">
              <a:xfrm>
                <a:off x="3023" y="2233"/>
                <a:ext cx="399" cy="423"/>
              </a:xfrm>
              <a:custGeom>
                <a:avLst/>
                <a:gdLst>
                  <a:gd name="T0" fmla="*/ 200 w 399"/>
                  <a:gd name="T1" fmla="*/ 423 h 423"/>
                  <a:gd name="T2" fmla="*/ 399 w 399"/>
                  <a:gd name="T3" fmla="*/ 318 h 423"/>
                  <a:gd name="T4" fmla="*/ 399 w 399"/>
                  <a:gd name="T5" fmla="*/ 106 h 423"/>
                  <a:gd name="T6" fmla="*/ 200 w 399"/>
                  <a:gd name="T7" fmla="*/ 0 h 423"/>
                  <a:gd name="T8" fmla="*/ 0 w 399"/>
                  <a:gd name="T9" fmla="*/ 106 h 423"/>
                  <a:gd name="T10" fmla="*/ 0 w 399"/>
                  <a:gd name="T11" fmla="*/ 318 h 423"/>
                  <a:gd name="T12" fmla="*/ 200 w 399"/>
                  <a:gd name="T13" fmla="*/ 423 h 423"/>
                  <a:gd name="T14" fmla="*/ 201 w 399"/>
                  <a:gd name="T15" fmla="*/ 417 h 423"/>
                  <a:gd name="T16" fmla="*/ 5 w 399"/>
                  <a:gd name="T17" fmla="*/ 313 h 423"/>
                  <a:gd name="T18" fmla="*/ 6 w 399"/>
                  <a:gd name="T19" fmla="*/ 316 h 423"/>
                  <a:gd name="T20" fmla="*/ 6 w 399"/>
                  <a:gd name="T21" fmla="*/ 108 h 423"/>
                  <a:gd name="T22" fmla="*/ 5 w 399"/>
                  <a:gd name="T23" fmla="*/ 111 h 423"/>
                  <a:gd name="T24" fmla="*/ 201 w 399"/>
                  <a:gd name="T25" fmla="*/ 7 h 423"/>
                  <a:gd name="T26" fmla="*/ 198 w 399"/>
                  <a:gd name="T27" fmla="*/ 7 h 423"/>
                  <a:gd name="T28" fmla="*/ 394 w 399"/>
                  <a:gd name="T29" fmla="*/ 111 h 423"/>
                  <a:gd name="T30" fmla="*/ 393 w 399"/>
                  <a:gd name="T31" fmla="*/ 108 h 423"/>
                  <a:gd name="T32" fmla="*/ 393 w 399"/>
                  <a:gd name="T33" fmla="*/ 316 h 423"/>
                  <a:gd name="T34" fmla="*/ 394 w 399"/>
                  <a:gd name="T35" fmla="*/ 313 h 423"/>
                  <a:gd name="T36" fmla="*/ 198 w 399"/>
                  <a:gd name="T37" fmla="*/ 417 h 423"/>
                  <a:gd name="T38" fmla="*/ 201 w 399"/>
                  <a:gd name="T39" fmla="*/ 417 h 423"/>
                  <a:gd name="T40" fmla="*/ 200 w 399"/>
                  <a:gd name="T41" fmla="*/ 423 h 423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399"/>
                  <a:gd name="T64" fmla="*/ 0 h 423"/>
                  <a:gd name="T65" fmla="*/ 399 w 399"/>
                  <a:gd name="T66" fmla="*/ 423 h 423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399" h="423">
                    <a:moveTo>
                      <a:pt x="200" y="423"/>
                    </a:moveTo>
                    <a:lnTo>
                      <a:pt x="399" y="318"/>
                    </a:lnTo>
                    <a:lnTo>
                      <a:pt x="399" y="106"/>
                    </a:lnTo>
                    <a:lnTo>
                      <a:pt x="200" y="0"/>
                    </a:lnTo>
                    <a:lnTo>
                      <a:pt x="0" y="106"/>
                    </a:lnTo>
                    <a:lnTo>
                      <a:pt x="0" y="318"/>
                    </a:lnTo>
                    <a:lnTo>
                      <a:pt x="200" y="423"/>
                    </a:lnTo>
                    <a:lnTo>
                      <a:pt x="201" y="417"/>
                    </a:lnTo>
                    <a:lnTo>
                      <a:pt x="5" y="313"/>
                    </a:lnTo>
                    <a:lnTo>
                      <a:pt x="6" y="316"/>
                    </a:lnTo>
                    <a:lnTo>
                      <a:pt x="6" y="108"/>
                    </a:lnTo>
                    <a:lnTo>
                      <a:pt x="5" y="111"/>
                    </a:lnTo>
                    <a:lnTo>
                      <a:pt x="201" y="7"/>
                    </a:lnTo>
                    <a:lnTo>
                      <a:pt x="198" y="7"/>
                    </a:lnTo>
                    <a:lnTo>
                      <a:pt x="394" y="111"/>
                    </a:lnTo>
                    <a:lnTo>
                      <a:pt x="393" y="108"/>
                    </a:lnTo>
                    <a:lnTo>
                      <a:pt x="393" y="316"/>
                    </a:lnTo>
                    <a:lnTo>
                      <a:pt x="394" y="313"/>
                    </a:lnTo>
                    <a:lnTo>
                      <a:pt x="198" y="417"/>
                    </a:lnTo>
                    <a:lnTo>
                      <a:pt x="201" y="417"/>
                    </a:lnTo>
                    <a:lnTo>
                      <a:pt x="200" y="423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097" name="Freeform 2097"/>
              <p:cNvSpPr>
                <a:spLocks/>
              </p:cNvSpPr>
              <p:nvPr/>
            </p:nvSpPr>
            <p:spPr bwMode="auto">
              <a:xfrm>
                <a:off x="3417" y="2237"/>
                <a:ext cx="395" cy="419"/>
              </a:xfrm>
              <a:custGeom>
                <a:avLst/>
                <a:gdLst>
                  <a:gd name="T0" fmla="*/ 11 w 395"/>
                  <a:gd name="T1" fmla="*/ 101 h 419"/>
                  <a:gd name="T2" fmla="*/ 31 w 395"/>
                  <a:gd name="T3" fmla="*/ 91 h 419"/>
                  <a:gd name="T4" fmla="*/ 48 w 395"/>
                  <a:gd name="T5" fmla="*/ 80 h 419"/>
                  <a:gd name="T6" fmla="*/ 82 w 395"/>
                  <a:gd name="T7" fmla="*/ 63 h 419"/>
                  <a:gd name="T8" fmla="*/ 99 w 395"/>
                  <a:gd name="T9" fmla="*/ 52 h 419"/>
                  <a:gd name="T10" fmla="*/ 120 w 395"/>
                  <a:gd name="T11" fmla="*/ 42 h 419"/>
                  <a:gd name="T12" fmla="*/ 130 w 395"/>
                  <a:gd name="T13" fmla="*/ 36 h 419"/>
                  <a:gd name="T14" fmla="*/ 161 w 395"/>
                  <a:gd name="T15" fmla="*/ 20 h 419"/>
                  <a:gd name="T16" fmla="*/ 181 w 395"/>
                  <a:gd name="T17" fmla="*/ 8 h 419"/>
                  <a:gd name="T18" fmla="*/ 202 w 395"/>
                  <a:gd name="T19" fmla="*/ 1 h 419"/>
                  <a:gd name="T20" fmla="*/ 211 w 395"/>
                  <a:gd name="T21" fmla="*/ 8 h 419"/>
                  <a:gd name="T22" fmla="*/ 223 w 395"/>
                  <a:gd name="T23" fmla="*/ 12 h 419"/>
                  <a:gd name="T24" fmla="*/ 231 w 395"/>
                  <a:gd name="T25" fmla="*/ 19 h 419"/>
                  <a:gd name="T26" fmla="*/ 243 w 395"/>
                  <a:gd name="T27" fmla="*/ 23 h 419"/>
                  <a:gd name="T28" fmla="*/ 252 w 395"/>
                  <a:gd name="T29" fmla="*/ 30 h 419"/>
                  <a:gd name="T30" fmla="*/ 264 w 395"/>
                  <a:gd name="T31" fmla="*/ 34 h 419"/>
                  <a:gd name="T32" fmla="*/ 272 w 395"/>
                  <a:gd name="T33" fmla="*/ 41 h 419"/>
                  <a:gd name="T34" fmla="*/ 284 w 395"/>
                  <a:gd name="T35" fmla="*/ 45 h 419"/>
                  <a:gd name="T36" fmla="*/ 293 w 395"/>
                  <a:gd name="T37" fmla="*/ 52 h 419"/>
                  <a:gd name="T38" fmla="*/ 305 w 395"/>
                  <a:gd name="T39" fmla="*/ 56 h 419"/>
                  <a:gd name="T40" fmla="*/ 315 w 395"/>
                  <a:gd name="T41" fmla="*/ 64 h 419"/>
                  <a:gd name="T42" fmla="*/ 325 w 395"/>
                  <a:gd name="T43" fmla="*/ 67 h 419"/>
                  <a:gd name="T44" fmla="*/ 335 w 395"/>
                  <a:gd name="T45" fmla="*/ 75 h 419"/>
                  <a:gd name="T46" fmla="*/ 346 w 395"/>
                  <a:gd name="T47" fmla="*/ 78 h 419"/>
                  <a:gd name="T48" fmla="*/ 356 w 395"/>
                  <a:gd name="T49" fmla="*/ 86 h 419"/>
                  <a:gd name="T50" fmla="*/ 368 w 395"/>
                  <a:gd name="T51" fmla="*/ 91 h 419"/>
                  <a:gd name="T52" fmla="*/ 376 w 395"/>
                  <a:gd name="T53" fmla="*/ 97 h 419"/>
                  <a:gd name="T54" fmla="*/ 388 w 395"/>
                  <a:gd name="T55" fmla="*/ 102 h 419"/>
                  <a:gd name="T56" fmla="*/ 395 w 395"/>
                  <a:gd name="T57" fmla="*/ 315 h 419"/>
                  <a:gd name="T58" fmla="*/ 375 w 395"/>
                  <a:gd name="T59" fmla="*/ 325 h 419"/>
                  <a:gd name="T60" fmla="*/ 354 w 395"/>
                  <a:gd name="T61" fmla="*/ 337 h 419"/>
                  <a:gd name="T62" fmla="*/ 330 w 395"/>
                  <a:gd name="T63" fmla="*/ 348 h 419"/>
                  <a:gd name="T64" fmla="*/ 310 w 395"/>
                  <a:gd name="T65" fmla="*/ 361 h 419"/>
                  <a:gd name="T66" fmla="*/ 286 w 395"/>
                  <a:gd name="T67" fmla="*/ 372 h 419"/>
                  <a:gd name="T68" fmla="*/ 269 w 395"/>
                  <a:gd name="T69" fmla="*/ 383 h 419"/>
                  <a:gd name="T70" fmla="*/ 245 w 395"/>
                  <a:gd name="T71" fmla="*/ 394 h 419"/>
                  <a:gd name="T72" fmla="*/ 231 w 395"/>
                  <a:gd name="T73" fmla="*/ 403 h 419"/>
                  <a:gd name="T74" fmla="*/ 207 w 395"/>
                  <a:gd name="T75" fmla="*/ 414 h 419"/>
                  <a:gd name="T76" fmla="*/ 195 w 395"/>
                  <a:gd name="T77" fmla="*/ 418 h 419"/>
                  <a:gd name="T78" fmla="*/ 183 w 395"/>
                  <a:gd name="T79" fmla="*/ 413 h 419"/>
                  <a:gd name="T80" fmla="*/ 175 w 395"/>
                  <a:gd name="T81" fmla="*/ 407 h 419"/>
                  <a:gd name="T82" fmla="*/ 164 w 395"/>
                  <a:gd name="T83" fmla="*/ 403 h 419"/>
                  <a:gd name="T84" fmla="*/ 154 w 395"/>
                  <a:gd name="T85" fmla="*/ 396 h 419"/>
                  <a:gd name="T86" fmla="*/ 144 w 395"/>
                  <a:gd name="T87" fmla="*/ 392 h 419"/>
                  <a:gd name="T88" fmla="*/ 135 w 395"/>
                  <a:gd name="T89" fmla="*/ 386 h 419"/>
                  <a:gd name="T90" fmla="*/ 123 w 395"/>
                  <a:gd name="T91" fmla="*/ 381 h 419"/>
                  <a:gd name="T92" fmla="*/ 115 w 395"/>
                  <a:gd name="T93" fmla="*/ 375 h 419"/>
                  <a:gd name="T94" fmla="*/ 103 w 395"/>
                  <a:gd name="T95" fmla="*/ 370 h 419"/>
                  <a:gd name="T96" fmla="*/ 94 w 395"/>
                  <a:gd name="T97" fmla="*/ 364 h 419"/>
                  <a:gd name="T98" fmla="*/ 82 w 395"/>
                  <a:gd name="T99" fmla="*/ 359 h 419"/>
                  <a:gd name="T100" fmla="*/ 74 w 395"/>
                  <a:gd name="T101" fmla="*/ 353 h 419"/>
                  <a:gd name="T102" fmla="*/ 62 w 395"/>
                  <a:gd name="T103" fmla="*/ 348 h 419"/>
                  <a:gd name="T104" fmla="*/ 53 w 395"/>
                  <a:gd name="T105" fmla="*/ 342 h 419"/>
                  <a:gd name="T106" fmla="*/ 43 w 395"/>
                  <a:gd name="T107" fmla="*/ 339 h 419"/>
                  <a:gd name="T108" fmla="*/ 33 w 395"/>
                  <a:gd name="T109" fmla="*/ 331 h 419"/>
                  <a:gd name="T110" fmla="*/ 23 w 395"/>
                  <a:gd name="T111" fmla="*/ 328 h 419"/>
                  <a:gd name="T112" fmla="*/ 14 w 395"/>
                  <a:gd name="T113" fmla="*/ 321 h 419"/>
                  <a:gd name="T114" fmla="*/ 2 w 395"/>
                  <a:gd name="T115" fmla="*/ 317 h 419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w 395"/>
                  <a:gd name="T175" fmla="*/ 0 h 419"/>
                  <a:gd name="T176" fmla="*/ 395 w 395"/>
                  <a:gd name="T177" fmla="*/ 419 h 419"/>
                </a:gdLst>
                <a:ahLst/>
                <a:cxnLst>
                  <a:cxn ang="T116">
                    <a:pos x="T0" y="T1"/>
                  </a:cxn>
                  <a:cxn ang="T117">
                    <a:pos x="T2" y="T3"/>
                  </a:cxn>
                  <a:cxn ang="T118">
                    <a:pos x="T4" y="T5"/>
                  </a:cxn>
                  <a:cxn ang="T119">
                    <a:pos x="T6" y="T7"/>
                  </a:cxn>
                  <a:cxn ang="T120">
                    <a:pos x="T8" y="T9"/>
                  </a:cxn>
                  <a:cxn ang="T121">
                    <a:pos x="T10" y="T11"/>
                  </a:cxn>
                  <a:cxn ang="T122">
                    <a:pos x="T12" y="T13"/>
                  </a:cxn>
                  <a:cxn ang="T123">
                    <a:pos x="T14" y="T15"/>
                  </a:cxn>
                  <a:cxn ang="T124">
                    <a:pos x="T16" y="T17"/>
                  </a:cxn>
                  <a:cxn ang="T125">
                    <a:pos x="T18" y="T19"/>
                  </a:cxn>
                  <a:cxn ang="T126">
                    <a:pos x="T20" y="T21"/>
                  </a:cxn>
                  <a:cxn ang="T127">
                    <a:pos x="T22" y="T23"/>
                  </a:cxn>
                  <a:cxn ang="T128">
                    <a:pos x="T24" y="T25"/>
                  </a:cxn>
                  <a:cxn ang="T129">
                    <a:pos x="T26" y="T27"/>
                  </a:cxn>
                  <a:cxn ang="T130">
                    <a:pos x="T28" y="T29"/>
                  </a:cxn>
                  <a:cxn ang="T131">
                    <a:pos x="T30" y="T31"/>
                  </a:cxn>
                  <a:cxn ang="T132">
                    <a:pos x="T32" y="T33"/>
                  </a:cxn>
                  <a:cxn ang="T133">
                    <a:pos x="T34" y="T35"/>
                  </a:cxn>
                  <a:cxn ang="T134">
                    <a:pos x="T36" y="T37"/>
                  </a:cxn>
                  <a:cxn ang="T135">
                    <a:pos x="T38" y="T39"/>
                  </a:cxn>
                  <a:cxn ang="T136">
                    <a:pos x="T40" y="T41"/>
                  </a:cxn>
                  <a:cxn ang="T137">
                    <a:pos x="T42" y="T43"/>
                  </a:cxn>
                  <a:cxn ang="T138">
                    <a:pos x="T44" y="T45"/>
                  </a:cxn>
                  <a:cxn ang="T139">
                    <a:pos x="T46" y="T47"/>
                  </a:cxn>
                  <a:cxn ang="T140">
                    <a:pos x="T48" y="T49"/>
                  </a:cxn>
                  <a:cxn ang="T141">
                    <a:pos x="T50" y="T51"/>
                  </a:cxn>
                  <a:cxn ang="T142">
                    <a:pos x="T52" y="T53"/>
                  </a:cxn>
                  <a:cxn ang="T143">
                    <a:pos x="T54" y="T55"/>
                  </a:cxn>
                  <a:cxn ang="T144">
                    <a:pos x="T56" y="T57"/>
                  </a:cxn>
                  <a:cxn ang="T145">
                    <a:pos x="T58" y="T59"/>
                  </a:cxn>
                  <a:cxn ang="T146">
                    <a:pos x="T60" y="T61"/>
                  </a:cxn>
                  <a:cxn ang="T147">
                    <a:pos x="T62" y="T63"/>
                  </a:cxn>
                  <a:cxn ang="T148">
                    <a:pos x="T64" y="T65"/>
                  </a:cxn>
                  <a:cxn ang="T149">
                    <a:pos x="T66" y="T67"/>
                  </a:cxn>
                  <a:cxn ang="T150">
                    <a:pos x="T68" y="T69"/>
                  </a:cxn>
                  <a:cxn ang="T151">
                    <a:pos x="T70" y="T71"/>
                  </a:cxn>
                  <a:cxn ang="T152">
                    <a:pos x="T72" y="T73"/>
                  </a:cxn>
                  <a:cxn ang="T153">
                    <a:pos x="T74" y="T75"/>
                  </a:cxn>
                  <a:cxn ang="T154">
                    <a:pos x="T76" y="T77"/>
                  </a:cxn>
                  <a:cxn ang="T155">
                    <a:pos x="T78" y="T79"/>
                  </a:cxn>
                  <a:cxn ang="T156">
                    <a:pos x="T80" y="T81"/>
                  </a:cxn>
                  <a:cxn ang="T157">
                    <a:pos x="T82" y="T83"/>
                  </a:cxn>
                  <a:cxn ang="T158">
                    <a:pos x="T84" y="T85"/>
                  </a:cxn>
                  <a:cxn ang="T159">
                    <a:pos x="T86" y="T87"/>
                  </a:cxn>
                  <a:cxn ang="T160">
                    <a:pos x="T88" y="T89"/>
                  </a:cxn>
                  <a:cxn ang="T161">
                    <a:pos x="T90" y="T91"/>
                  </a:cxn>
                  <a:cxn ang="T162">
                    <a:pos x="T92" y="T93"/>
                  </a:cxn>
                  <a:cxn ang="T163">
                    <a:pos x="T94" y="T95"/>
                  </a:cxn>
                  <a:cxn ang="T164">
                    <a:pos x="T96" y="T97"/>
                  </a:cxn>
                  <a:cxn ang="T165">
                    <a:pos x="T98" y="T99"/>
                  </a:cxn>
                  <a:cxn ang="T166">
                    <a:pos x="T100" y="T101"/>
                  </a:cxn>
                  <a:cxn ang="T167">
                    <a:pos x="T102" y="T103"/>
                  </a:cxn>
                  <a:cxn ang="T168">
                    <a:pos x="T104" y="T105"/>
                  </a:cxn>
                  <a:cxn ang="T169">
                    <a:pos x="T106" y="T107"/>
                  </a:cxn>
                  <a:cxn ang="T170">
                    <a:pos x="T108" y="T109"/>
                  </a:cxn>
                  <a:cxn ang="T171">
                    <a:pos x="T110" y="T111"/>
                  </a:cxn>
                  <a:cxn ang="T172">
                    <a:pos x="T112" y="T113"/>
                  </a:cxn>
                  <a:cxn ang="T173">
                    <a:pos x="T114" y="T115"/>
                  </a:cxn>
                </a:cxnLst>
                <a:rect l="T174" t="T175" r="T176" b="T177"/>
                <a:pathLst>
                  <a:path w="395" h="419">
                    <a:moveTo>
                      <a:pt x="0" y="105"/>
                    </a:moveTo>
                    <a:lnTo>
                      <a:pt x="7" y="104"/>
                    </a:lnTo>
                    <a:lnTo>
                      <a:pt x="7" y="102"/>
                    </a:lnTo>
                    <a:lnTo>
                      <a:pt x="11" y="102"/>
                    </a:lnTo>
                    <a:lnTo>
                      <a:pt x="11" y="101"/>
                    </a:lnTo>
                    <a:lnTo>
                      <a:pt x="21" y="96"/>
                    </a:lnTo>
                    <a:lnTo>
                      <a:pt x="21" y="94"/>
                    </a:lnTo>
                    <a:lnTo>
                      <a:pt x="28" y="93"/>
                    </a:lnTo>
                    <a:lnTo>
                      <a:pt x="28" y="91"/>
                    </a:lnTo>
                    <a:lnTo>
                      <a:pt x="31" y="91"/>
                    </a:lnTo>
                    <a:lnTo>
                      <a:pt x="31" y="90"/>
                    </a:lnTo>
                    <a:lnTo>
                      <a:pt x="41" y="85"/>
                    </a:lnTo>
                    <a:lnTo>
                      <a:pt x="41" y="83"/>
                    </a:lnTo>
                    <a:lnTo>
                      <a:pt x="48" y="82"/>
                    </a:lnTo>
                    <a:lnTo>
                      <a:pt x="48" y="80"/>
                    </a:lnTo>
                    <a:lnTo>
                      <a:pt x="62" y="74"/>
                    </a:lnTo>
                    <a:lnTo>
                      <a:pt x="62" y="72"/>
                    </a:lnTo>
                    <a:lnTo>
                      <a:pt x="69" y="71"/>
                    </a:lnTo>
                    <a:lnTo>
                      <a:pt x="69" y="69"/>
                    </a:lnTo>
                    <a:lnTo>
                      <a:pt x="82" y="63"/>
                    </a:lnTo>
                    <a:lnTo>
                      <a:pt x="82" y="61"/>
                    </a:lnTo>
                    <a:lnTo>
                      <a:pt x="89" y="60"/>
                    </a:lnTo>
                    <a:lnTo>
                      <a:pt x="89" y="58"/>
                    </a:lnTo>
                    <a:lnTo>
                      <a:pt x="99" y="53"/>
                    </a:lnTo>
                    <a:lnTo>
                      <a:pt x="99" y="52"/>
                    </a:lnTo>
                    <a:lnTo>
                      <a:pt x="106" y="50"/>
                    </a:lnTo>
                    <a:lnTo>
                      <a:pt x="106" y="49"/>
                    </a:lnTo>
                    <a:lnTo>
                      <a:pt x="110" y="49"/>
                    </a:lnTo>
                    <a:lnTo>
                      <a:pt x="110" y="47"/>
                    </a:lnTo>
                    <a:lnTo>
                      <a:pt x="120" y="42"/>
                    </a:lnTo>
                    <a:lnTo>
                      <a:pt x="120" y="41"/>
                    </a:lnTo>
                    <a:lnTo>
                      <a:pt x="127" y="39"/>
                    </a:lnTo>
                    <a:lnTo>
                      <a:pt x="127" y="37"/>
                    </a:lnTo>
                    <a:lnTo>
                      <a:pt x="130" y="37"/>
                    </a:lnTo>
                    <a:lnTo>
                      <a:pt x="130" y="36"/>
                    </a:lnTo>
                    <a:lnTo>
                      <a:pt x="140" y="31"/>
                    </a:lnTo>
                    <a:lnTo>
                      <a:pt x="140" y="30"/>
                    </a:lnTo>
                    <a:lnTo>
                      <a:pt x="147" y="28"/>
                    </a:lnTo>
                    <a:lnTo>
                      <a:pt x="147" y="26"/>
                    </a:lnTo>
                    <a:lnTo>
                      <a:pt x="161" y="20"/>
                    </a:lnTo>
                    <a:lnTo>
                      <a:pt x="161" y="19"/>
                    </a:lnTo>
                    <a:lnTo>
                      <a:pt x="168" y="17"/>
                    </a:lnTo>
                    <a:lnTo>
                      <a:pt x="168" y="15"/>
                    </a:lnTo>
                    <a:lnTo>
                      <a:pt x="181" y="9"/>
                    </a:lnTo>
                    <a:lnTo>
                      <a:pt x="181" y="8"/>
                    </a:lnTo>
                    <a:lnTo>
                      <a:pt x="188" y="6"/>
                    </a:lnTo>
                    <a:lnTo>
                      <a:pt x="188" y="4"/>
                    </a:lnTo>
                    <a:lnTo>
                      <a:pt x="199" y="0"/>
                    </a:lnTo>
                    <a:lnTo>
                      <a:pt x="199" y="1"/>
                    </a:lnTo>
                    <a:lnTo>
                      <a:pt x="202" y="1"/>
                    </a:lnTo>
                    <a:lnTo>
                      <a:pt x="202" y="3"/>
                    </a:lnTo>
                    <a:lnTo>
                      <a:pt x="205" y="3"/>
                    </a:lnTo>
                    <a:lnTo>
                      <a:pt x="207" y="6"/>
                    </a:lnTo>
                    <a:lnTo>
                      <a:pt x="211" y="6"/>
                    </a:lnTo>
                    <a:lnTo>
                      <a:pt x="211" y="8"/>
                    </a:lnTo>
                    <a:lnTo>
                      <a:pt x="214" y="8"/>
                    </a:lnTo>
                    <a:lnTo>
                      <a:pt x="216" y="11"/>
                    </a:lnTo>
                    <a:lnTo>
                      <a:pt x="219" y="11"/>
                    </a:lnTo>
                    <a:lnTo>
                      <a:pt x="219" y="12"/>
                    </a:lnTo>
                    <a:lnTo>
                      <a:pt x="223" y="12"/>
                    </a:lnTo>
                    <a:lnTo>
                      <a:pt x="223" y="14"/>
                    </a:lnTo>
                    <a:lnTo>
                      <a:pt x="226" y="14"/>
                    </a:lnTo>
                    <a:lnTo>
                      <a:pt x="228" y="17"/>
                    </a:lnTo>
                    <a:lnTo>
                      <a:pt x="231" y="17"/>
                    </a:lnTo>
                    <a:lnTo>
                      <a:pt x="231" y="19"/>
                    </a:lnTo>
                    <a:lnTo>
                      <a:pt x="234" y="19"/>
                    </a:lnTo>
                    <a:lnTo>
                      <a:pt x="236" y="22"/>
                    </a:lnTo>
                    <a:lnTo>
                      <a:pt x="240" y="22"/>
                    </a:lnTo>
                    <a:lnTo>
                      <a:pt x="240" y="23"/>
                    </a:lnTo>
                    <a:lnTo>
                      <a:pt x="243" y="23"/>
                    </a:lnTo>
                    <a:lnTo>
                      <a:pt x="243" y="25"/>
                    </a:lnTo>
                    <a:lnTo>
                      <a:pt x="246" y="25"/>
                    </a:lnTo>
                    <a:lnTo>
                      <a:pt x="248" y="28"/>
                    </a:lnTo>
                    <a:lnTo>
                      <a:pt x="252" y="28"/>
                    </a:lnTo>
                    <a:lnTo>
                      <a:pt x="252" y="30"/>
                    </a:lnTo>
                    <a:lnTo>
                      <a:pt x="255" y="30"/>
                    </a:lnTo>
                    <a:lnTo>
                      <a:pt x="257" y="33"/>
                    </a:lnTo>
                    <a:lnTo>
                      <a:pt x="260" y="33"/>
                    </a:lnTo>
                    <a:lnTo>
                      <a:pt x="260" y="34"/>
                    </a:lnTo>
                    <a:lnTo>
                      <a:pt x="264" y="34"/>
                    </a:lnTo>
                    <a:lnTo>
                      <a:pt x="265" y="37"/>
                    </a:lnTo>
                    <a:lnTo>
                      <a:pt x="269" y="37"/>
                    </a:lnTo>
                    <a:lnTo>
                      <a:pt x="269" y="39"/>
                    </a:lnTo>
                    <a:lnTo>
                      <a:pt x="272" y="39"/>
                    </a:lnTo>
                    <a:lnTo>
                      <a:pt x="272" y="41"/>
                    </a:lnTo>
                    <a:lnTo>
                      <a:pt x="275" y="41"/>
                    </a:lnTo>
                    <a:lnTo>
                      <a:pt x="277" y="44"/>
                    </a:lnTo>
                    <a:lnTo>
                      <a:pt x="281" y="44"/>
                    </a:lnTo>
                    <a:lnTo>
                      <a:pt x="281" y="45"/>
                    </a:lnTo>
                    <a:lnTo>
                      <a:pt x="284" y="45"/>
                    </a:lnTo>
                    <a:lnTo>
                      <a:pt x="286" y="49"/>
                    </a:lnTo>
                    <a:lnTo>
                      <a:pt x="289" y="49"/>
                    </a:lnTo>
                    <a:lnTo>
                      <a:pt x="289" y="50"/>
                    </a:lnTo>
                    <a:lnTo>
                      <a:pt x="293" y="50"/>
                    </a:lnTo>
                    <a:lnTo>
                      <a:pt x="293" y="52"/>
                    </a:lnTo>
                    <a:lnTo>
                      <a:pt x="296" y="52"/>
                    </a:lnTo>
                    <a:lnTo>
                      <a:pt x="298" y="55"/>
                    </a:lnTo>
                    <a:lnTo>
                      <a:pt x="301" y="55"/>
                    </a:lnTo>
                    <a:lnTo>
                      <a:pt x="301" y="56"/>
                    </a:lnTo>
                    <a:lnTo>
                      <a:pt x="305" y="56"/>
                    </a:lnTo>
                    <a:lnTo>
                      <a:pt x="306" y="60"/>
                    </a:lnTo>
                    <a:lnTo>
                      <a:pt x="310" y="60"/>
                    </a:lnTo>
                    <a:lnTo>
                      <a:pt x="310" y="61"/>
                    </a:lnTo>
                    <a:lnTo>
                      <a:pt x="313" y="61"/>
                    </a:lnTo>
                    <a:lnTo>
                      <a:pt x="315" y="64"/>
                    </a:lnTo>
                    <a:lnTo>
                      <a:pt x="318" y="64"/>
                    </a:lnTo>
                    <a:lnTo>
                      <a:pt x="318" y="66"/>
                    </a:lnTo>
                    <a:lnTo>
                      <a:pt x="322" y="66"/>
                    </a:lnTo>
                    <a:lnTo>
                      <a:pt x="322" y="67"/>
                    </a:lnTo>
                    <a:lnTo>
                      <a:pt x="325" y="67"/>
                    </a:lnTo>
                    <a:lnTo>
                      <a:pt x="327" y="71"/>
                    </a:lnTo>
                    <a:lnTo>
                      <a:pt x="330" y="71"/>
                    </a:lnTo>
                    <a:lnTo>
                      <a:pt x="330" y="72"/>
                    </a:lnTo>
                    <a:lnTo>
                      <a:pt x="334" y="72"/>
                    </a:lnTo>
                    <a:lnTo>
                      <a:pt x="335" y="75"/>
                    </a:lnTo>
                    <a:lnTo>
                      <a:pt x="339" y="75"/>
                    </a:lnTo>
                    <a:lnTo>
                      <a:pt x="339" y="77"/>
                    </a:lnTo>
                    <a:lnTo>
                      <a:pt x="342" y="77"/>
                    </a:lnTo>
                    <a:lnTo>
                      <a:pt x="342" y="78"/>
                    </a:lnTo>
                    <a:lnTo>
                      <a:pt x="346" y="78"/>
                    </a:lnTo>
                    <a:lnTo>
                      <a:pt x="347" y="82"/>
                    </a:lnTo>
                    <a:lnTo>
                      <a:pt x="351" y="82"/>
                    </a:lnTo>
                    <a:lnTo>
                      <a:pt x="351" y="83"/>
                    </a:lnTo>
                    <a:lnTo>
                      <a:pt x="354" y="83"/>
                    </a:lnTo>
                    <a:lnTo>
                      <a:pt x="356" y="86"/>
                    </a:lnTo>
                    <a:lnTo>
                      <a:pt x="359" y="86"/>
                    </a:lnTo>
                    <a:lnTo>
                      <a:pt x="359" y="88"/>
                    </a:lnTo>
                    <a:lnTo>
                      <a:pt x="363" y="88"/>
                    </a:lnTo>
                    <a:lnTo>
                      <a:pt x="364" y="91"/>
                    </a:lnTo>
                    <a:lnTo>
                      <a:pt x="368" y="91"/>
                    </a:lnTo>
                    <a:lnTo>
                      <a:pt x="368" y="93"/>
                    </a:lnTo>
                    <a:lnTo>
                      <a:pt x="371" y="93"/>
                    </a:lnTo>
                    <a:lnTo>
                      <a:pt x="371" y="94"/>
                    </a:lnTo>
                    <a:lnTo>
                      <a:pt x="375" y="94"/>
                    </a:lnTo>
                    <a:lnTo>
                      <a:pt x="376" y="97"/>
                    </a:lnTo>
                    <a:lnTo>
                      <a:pt x="380" y="97"/>
                    </a:lnTo>
                    <a:lnTo>
                      <a:pt x="380" y="99"/>
                    </a:lnTo>
                    <a:lnTo>
                      <a:pt x="383" y="99"/>
                    </a:lnTo>
                    <a:lnTo>
                      <a:pt x="385" y="102"/>
                    </a:lnTo>
                    <a:lnTo>
                      <a:pt x="388" y="102"/>
                    </a:lnTo>
                    <a:lnTo>
                      <a:pt x="388" y="104"/>
                    </a:lnTo>
                    <a:lnTo>
                      <a:pt x="392" y="104"/>
                    </a:lnTo>
                    <a:lnTo>
                      <a:pt x="392" y="105"/>
                    </a:lnTo>
                    <a:lnTo>
                      <a:pt x="395" y="105"/>
                    </a:lnTo>
                    <a:lnTo>
                      <a:pt x="395" y="315"/>
                    </a:lnTo>
                    <a:lnTo>
                      <a:pt x="385" y="320"/>
                    </a:lnTo>
                    <a:lnTo>
                      <a:pt x="385" y="321"/>
                    </a:lnTo>
                    <a:lnTo>
                      <a:pt x="378" y="323"/>
                    </a:lnTo>
                    <a:lnTo>
                      <a:pt x="378" y="325"/>
                    </a:lnTo>
                    <a:lnTo>
                      <a:pt x="375" y="325"/>
                    </a:lnTo>
                    <a:lnTo>
                      <a:pt x="375" y="326"/>
                    </a:lnTo>
                    <a:lnTo>
                      <a:pt x="361" y="332"/>
                    </a:lnTo>
                    <a:lnTo>
                      <a:pt x="361" y="334"/>
                    </a:lnTo>
                    <a:lnTo>
                      <a:pt x="354" y="336"/>
                    </a:lnTo>
                    <a:lnTo>
                      <a:pt x="354" y="337"/>
                    </a:lnTo>
                    <a:lnTo>
                      <a:pt x="340" y="344"/>
                    </a:lnTo>
                    <a:lnTo>
                      <a:pt x="340" y="345"/>
                    </a:lnTo>
                    <a:lnTo>
                      <a:pt x="334" y="347"/>
                    </a:lnTo>
                    <a:lnTo>
                      <a:pt x="334" y="348"/>
                    </a:lnTo>
                    <a:lnTo>
                      <a:pt x="330" y="348"/>
                    </a:lnTo>
                    <a:lnTo>
                      <a:pt x="330" y="350"/>
                    </a:lnTo>
                    <a:lnTo>
                      <a:pt x="316" y="356"/>
                    </a:lnTo>
                    <a:lnTo>
                      <a:pt x="316" y="358"/>
                    </a:lnTo>
                    <a:lnTo>
                      <a:pt x="310" y="359"/>
                    </a:lnTo>
                    <a:lnTo>
                      <a:pt x="310" y="361"/>
                    </a:lnTo>
                    <a:lnTo>
                      <a:pt x="296" y="367"/>
                    </a:lnTo>
                    <a:lnTo>
                      <a:pt x="296" y="369"/>
                    </a:lnTo>
                    <a:lnTo>
                      <a:pt x="289" y="370"/>
                    </a:lnTo>
                    <a:lnTo>
                      <a:pt x="289" y="372"/>
                    </a:lnTo>
                    <a:lnTo>
                      <a:pt x="286" y="372"/>
                    </a:lnTo>
                    <a:lnTo>
                      <a:pt x="286" y="373"/>
                    </a:lnTo>
                    <a:lnTo>
                      <a:pt x="275" y="378"/>
                    </a:lnTo>
                    <a:lnTo>
                      <a:pt x="275" y="380"/>
                    </a:lnTo>
                    <a:lnTo>
                      <a:pt x="269" y="381"/>
                    </a:lnTo>
                    <a:lnTo>
                      <a:pt x="269" y="383"/>
                    </a:lnTo>
                    <a:lnTo>
                      <a:pt x="265" y="383"/>
                    </a:lnTo>
                    <a:lnTo>
                      <a:pt x="265" y="385"/>
                    </a:lnTo>
                    <a:lnTo>
                      <a:pt x="252" y="391"/>
                    </a:lnTo>
                    <a:lnTo>
                      <a:pt x="252" y="392"/>
                    </a:lnTo>
                    <a:lnTo>
                      <a:pt x="245" y="394"/>
                    </a:lnTo>
                    <a:lnTo>
                      <a:pt x="245" y="396"/>
                    </a:lnTo>
                    <a:lnTo>
                      <a:pt x="241" y="396"/>
                    </a:lnTo>
                    <a:lnTo>
                      <a:pt x="241" y="397"/>
                    </a:lnTo>
                    <a:lnTo>
                      <a:pt x="231" y="402"/>
                    </a:lnTo>
                    <a:lnTo>
                      <a:pt x="231" y="403"/>
                    </a:lnTo>
                    <a:lnTo>
                      <a:pt x="224" y="405"/>
                    </a:lnTo>
                    <a:lnTo>
                      <a:pt x="224" y="407"/>
                    </a:lnTo>
                    <a:lnTo>
                      <a:pt x="221" y="407"/>
                    </a:lnTo>
                    <a:lnTo>
                      <a:pt x="221" y="408"/>
                    </a:lnTo>
                    <a:lnTo>
                      <a:pt x="207" y="414"/>
                    </a:lnTo>
                    <a:lnTo>
                      <a:pt x="207" y="416"/>
                    </a:lnTo>
                    <a:lnTo>
                      <a:pt x="200" y="418"/>
                    </a:lnTo>
                    <a:lnTo>
                      <a:pt x="200" y="419"/>
                    </a:lnTo>
                    <a:lnTo>
                      <a:pt x="195" y="419"/>
                    </a:lnTo>
                    <a:lnTo>
                      <a:pt x="195" y="418"/>
                    </a:lnTo>
                    <a:lnTo>
                      <a:pt x="192" y="418"/>
                    </a:lnTo>
                    <a:lnTo>
                      <a:pt x="192" y="416"/>
                    </a:lnTo>
                    <a:lnTo>
                      <a:pt x="188" y="416"/>
                    </a:lnTo>
                    <a:lnTo>
                      <a:pt x="187" y="413"/>
                    </a:lnTo>
                    <a:lnTo>
                      <a:pt x="183" y="413"/>
                    </a:lnTo>
                    <a:lnTo>
                      <a:pt x="183" y="411"/>
                    </a:lnTo>
                    <a:lnTo>
                      <a:pt x="180" y="411"/>
                    </a:lnTo>
                    <a:lnTo>
                      <a:pt x="180" y="410"/>
                    </a:lnTo>
                    <a:lnTo>
                      <a:pt x="176" y="410"/>
                    </a:lnTo>
                    <a:lnTo>
                      <a:pt x="175" y="407"/>
                    </a:lnTo>
                    <a:lnTo>
                      <a:pt x="171" y="407"/>
                    </a:lnTo>
                    <a:lnTo>
                      <a:pt x="171" y="405"/>
                    </a:lnTo>
                    <a:lnTo>
                      <a:pt x="168" y="405"/>
                    </a:lnTo>
                    <a:lnTo>
                      <a:pt x="168" y="403"/>
                    </a:lnTo>
                    <a:lnTo>
                      <a:pt x="164" y="403"/>
                    </a:lnTo>
                    <a:lnTo>
                      <a:pt x="163" y="400"/>
                    </a:lnTo>
                    <a:lnTo>
                      <a:pt x="159" y="400"/>
                    </a:lnTo>
                    <a:lnTo>
                      <a:pt x="159" y="399"/>
                    </a:lnTo>
                    <a:lnTo>
                      <a:pt x="156" y="399"/>
                    </a:lnTo>
                    <a:lnTo>
                      <a:pt x="154" y="396"/>
                    </a:lnTo>
                    <a:lnTo>
                      <a:pt x="151" y="396"/>
                    </a:lnTo>
                    <a:lnTo>
                      <a:pt x="151" y="394"/>
                    </a:lnTo>
                    <a:lnTo>
                      <a:pt x="147" y="394"/>
                    </a:lnTo>
                    <a:lnTo>
                      <a:pt x="147" y="392"/>
                    </a:lnTo>
                    <a:lnTo>
                      <a:pt x="144" y="392"/>
                    </a:lnTo>
                    <a:lnTo>
                      <a:pt x="142" y="389"/>
                    </a:lnTo>
                    <a:lnTo>
                      <a:pt x="139" y="389"/>
                    </a:lnTo>
                    <a:lnTo>
                      <a:pt x="139" y="388"/>
                    </a:lnTo>
                    <a:lnTo>
                      <a:pt x="135" y="388"/>
                    </a:lnTo>
                    <a:lnTo>
                      <a:pt x="135" y="386"/>
                    </a:lnTo>
                    <a:lnTo>
                      <a:pt x="132" y="386"/>
                    </a:lnTo>
                    <a:lnTo>
                      <a:pt x="130" y="383"/>
                    </a:lnTo>
                    <a:lnTo>
                      <a:pt x="127" y="383"/>
                    </a:lnTo>
                    <a:lnTo>
                      <a:pt x="127" y="381"/>
                    </a:lnTo>
                    <a:lnTo>
                      <a:pt x="123" y="381"/>
                    </a:lnTo>
                    <a:lnTo>
                      <a:pt x="123" y="380"/>
                    </a:lnTo>
                    <a:lnTo>
                      <a:pt x="120" y="380"/>
                    </a:lnTo>
                    <a:lnTo>
                      <a:pt x="118" y="377"/>
                    </a:lnTo>
                    <a:lnTo>
                      <a:pt x="115" y="377"/>
                    </a:lnTo>
                    <a:lnTo>
                      <a:pt x="115" y="375"/>
                    </a:lnTo>
                    <a:lnTo>
                      <a:pt x="111" y="375"/>
                    </a:lnTo>
                    <a:lnTo>
                      <a:pt x="110" y="372"/>
                    </a:lnTo>
                    <a:lnTo>
                      <a:pt x="106" y="372"/>
                    </a:lnTo>
                    <a:lnTo>
                      <a:pt x="106" y="370"/>
                    </a:lnTo>
                    <a:lnTo>
                      <a:pt x="103" y="370"/>
                    </a:lnTo>
                    <a:lnTo>
                      <a:pt x="103" y="369"/>
                    </a:lnTo>
                    <a:lnTo>
                      <a:pt x="99" y="369"/>
                    </a:lnTo>
                    <a:lnTo>
                      <a:pt x="98" y="366"/>
                    </a:lnTo>
                    <a:lnTo>
                      <a:pt x="94" y="366"/>
                    </a:lnTo>
                    <a:lnTo>
                      <a:pt x="94" y="364"/>
                    </a:lnTo>
                    <a:lnTo>
                      <a:pt x="91" y="364"/>
                    </a:lnTo>
                    <a:lnTo>
                      <a:pt x="91" y="362"/>
                    </a:lnTo>
                    <a:lnTo>
                      <a:pt x="88" y="362"/>
                    </a:lnTo>
                    <a:lnTo>
                      <a:pt x="86" y="359"/>
                    </a:lnTo>
                    <a:lnTo>
                      <a:pt x="82" y="359"/>
                    </a:lnTo>
                    <a:lnTo>
                      <a:pt x="82" y="358"/>
                    </a:lnTo>
                    <a:lnTo>
                      <a:pt x="79" y="358"/>
                    </a:lnTo>
                    <a:lnTo>
                      <a:pt x="77" y="355"/>
                    </a:lnTo>
                    <a:lnTo>
                      <a:pt x="74" y="355"/>
                    </a:lnTo>
                    <a:lnTo>
                      <a:pt x="74" y="353"/>
                    </a:lnTo>
                    <a:lnTo>
                      <a:pt x="70" y="353"/>
                    </a:lnTo>
                    <a:lnTo>
                      <a:pt x="70" y="351"/>
                    </a:lnTo>
                    <a:lnTo>
                      <a:pt x="67" y="351"/>
                    </a:lnTo>
                    <a:lnTo>
                      <a:pt x="65" y="348"/>
                    </a:lnTo>
                    <a:lnTo>
                      <a:pt x="62" y="348"/>
                    </a:lnTo>
                    <a:lnTo>
                      <a:pt x="62" y="347"/>
                    </a:lnTo>
                    <a:lnTo>
                      <a:pt x="58" y="347"/>
                    </a:lnTo>
                    <a:lnTo>
                      <a:pt x="58" y="345"/>
                    </a:lnTo>
                    <a:lnTo>
                      <a:pt x="55" y="345"/>
                    </a:lnTo>
                    <a:lnTo>
                      <a:pt x="53" y="342"/>
                    </a:lnTo>
                    <a:lnTo>
                      <a:pt x="50" y="342"/>
                    </a:lnTo>
                    <a:lnTo>
                      <a:pt x="50" y="340"/>
                    </a:lnTo>
                    <a:lnTo>
                      <a:pt x="46" y="340"/>
                    </a:lnTo>
                    <a:lnTo>
                      <a:pt x="46" y="339"/>
                    </a:lnTo>
                    <a:lnTo>
                      <a:pt x="43" y="339"/>
                    </a:lnTo>
                    <a:lnTo>
                      <a:pt x="41" y="336"/>
                    </a:lnTo>
                    <a:lnTo>
                      <a:pt x="38" y="336"/>
                    </a:lnTo>
                    <a:lnTo>
                      <a:pt x="38" y="334"/>
                    </a:lnTo>
                    <a:lnTo>
                      <a:pt x="35" y="334"/>
                    </a:lnTo>
                    <a:lnTo>
                      <a:pt x="33" y="331"/>
                    </a:lnTo>
                    <a:lnTo>
                      <a:pt x="29" y="331"/>
                    </a:lnTo>
                    <a:lnTo>
                      <a:pt x="29" y="329"/>
                    </a:lnTo>
                    <a:lnTo>
                      <a:pt x="26" y="329"/>
                    </a:lnTo>
                    <a:lnTo>
                      <a:pt x="26" y="328"/>
                    </a:lnTo>
                    <a:lnTo>
                      <a:pt x="23" y="328"/>
                    </a:lnTo>
                    <a:lnTo>
                      <a:pt x="21" y="325"/>
                    </a:lnTo>
                    <a:lnTo>
                      <a:pt x="17" y="325"/>
                    </a:lnTo>
                    <a:lnTo>
                      <a:pt x="17" y="323"/>
                    </a:lnTo>
                    <a:lnTo>
                      <a:pt x="14" y="323"/>
                    </a:lnTo>
                    <a:lnTo>
                      <a:pt x="14" y="321"/>
                    </a:lnTo>
                    <a:lnTo>
                      <a:pt x="11" y="321"/>
                    </a:lnTo>
                    <a:lnTo>
                      <a:pt x="9" y="318"/>
                    </a:lnTo>
                    <a:lnTo>
                      <a:pt x="5" y="318"/>
                    </a:lnTo>
                    <a:lnTo>
                      <a:pt x="5" y="317"/>
                    </a:lnTo>
                    <a:lnTo>
                      <a:pt x="2" y="317"/>
                    </a:lnTo>
                    <a:lnTo>
                      <a:pt x="2" y="315"/>
                    </a:lnTo>
                    <a:lnTo>
                      <a:pt x="0" y="315"/>
                    </a:lnTo>
                    <a:lnTo>
                      <a:pt x="0" y="105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098" name="Freeform 2098"/>
              <p:cNvSpPr>
                <a:spLocks/>
              </p:cNvSpPr>
              <p:nvPr/>
            </p:nvSpPr>
            <p:spPr bwMode="auto">
              <a:xfrm>
                <a:off x="3417" y="2287"/>
                <a:ext cx="105" cy="96"/>
              </a:xfrm>
              <a:custGeom>
                <a:avLst/>
                <a:gdLst>
                  <a:gd name="T0" fmla="*/ 103 w 105"/>
                  <a:gd name="T1" fmla="*/ 0 h 96"/>
                  <a:gd name="T2" fmla="*/ 103 w 105"/>
                  <a:gd name="T3" fmla="*/ 2 h 96"/>
                  <a:gd name="T4" fmla="*/ 99 w 105"/>
                  <a:gd name="T5" fmla="*/ 2 h 96"/>
                  <a:gd name="T6" fmla="*/ 99 w 105"/>
                  <a:gd name="T7" fmla="*/ 3 h 96"/>
                  <a:gd name="T8" fmla="*/ 89 w 105"/>
                  <a:gd name="T9" fmla="*/ 8 h 96"/>
                  <a:gd name="T10" fmla="*/ 89 w 105"/>
                  <a:gd name="T11" fmla="*/ 10 h 96"/>
                  <a:gd name="T12" fmla="*/ 86 w 105"/>
                  <a:gd name="T13" fmla="*/ 10 h 96"/>
                  <a:gd name="T14" fmla="*/ 86 w 105"/>
                  <a:gd name="T15" fmla="*/ 11 h 96"/>
                  <a:gd name="T16" fmla="*/ 0 w 105"/>
                  <a:gd name="T17" fmla="*/ 88 h 96"/>
                  <a:gd name="T18" fmla="*/ 0 w 105"/>
                  <a:gd name="T19" fmla="*/ 96 h 96"/>
                  <a:gd name="T20" fmla="*/ 105 w 105"/>
                  <a:gd name="T21" fmla="*/ 0 h 96"/>
                  <a:gd name="T22" fmla="*/ 103 w 105"/>
                  <a:gd name="T23" fmla="*/ 0 h 9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105"/>
                  <a:gd name="T37" fmla="*/ 0 h 96"/>
                  <a:gd name="T38" fmla="*/ 105 w 105"/>
                  <a:gd name="T39" fmla="*/ 96 h 9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105" h="96">
                    <a:moveTo>
                      <a:pt x="103" y="0"/>
                    </a:moveTo>
                    <a:lnTo>
                      <a:pt x="103" y="2"/>
                    </a:lnTo>
                    <a:lnTo>
                      <a:pt x="99" y="2"/>
                    </a:lnTo>
                    <a:lnTo>
                      <a:pt x="99" y="3"/>
                    </a:lnTo>
                    <a:lnTo>
                      <a:pt x="89" y="8"/>
                    </a:lnTo>
                    <a:lnTo>
                      <a:pt x="89" y="10"/>
                    </a:lnTo>
                    <a:lnTo>
                      <a:pt x="86" y="10"/>
                    </a:lnTo>
                    <a:lnTo>
                      <a:pt x="86" y="11"/>
                    </a:lnTo>
                    <a:lnTo>
                      <a:pt x="0" y="88"/>
                    </a:lnTo>
                    <a:lnTo>
                      <a:pt x="0" y="96"/>
                    </a:lnTo>
                    <a:lnTo>
                      <a:pt x="105" y="0"/>
                    </a:lnTo>
                    <a:lnTo>
                      <a:pt x="103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099" name="Freeform 2099"/>
              <p:cNvSpPr>
                <a:spLocks/>
              </p:cNvSpPr>
              <p:nvPr/>
            </p:nvSpPr>
            <p:spPr bwMode="auto">
              <a:xfrm>
                <a:off x="3417" y="2238"/>
                <a:ext cx="205" cy="191"/>
              </a:xfrm>
              <a:custGeom>
                <a:avLst/>
                <a:gdLst>
                  <a:gd name="T0" fmla="*/ 199 w 205"/>
                  <a:gd name="T1" fmla="*/ 0 h 191"/>
                  <a:gd name="T2" fmla="*/ 199 w 205"/>
                  <a:gd name="T3" fmla="*/ 2 h 191"/>
                  <a:gd name="T4" fmla="*/ 0 w 205"/>
                  <a:gd name="T5" fmla="*/ 183 h 191"/>
                  <a:gd name="T6" fmla="*/ 0 w 205"/>
                  <a:gd name="T7" fmla="*/ 191 h 191"/>
                  <a:gd name="T8" fmla="*/ 205 w 205"/>
                  <a:gd name="T9" fmla="*/ 2 h 191"/>
                  <a:gd name="T10" fmla="*/ 202 w 205"/>
                  <a:gd name="T11" fmla="*/ 2 h 191"/>
                  <a:gd name="T12" fmla="*/ 202 w 205"/>
                  <a:gd name="T13" fmla="*/ 0 h 191"/>
                  <a:gd name="T14" fmla="*/ 199 w 205"/>
                  <a:gd name="T15" fmla="*/ 0 h 191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05"/>
                  <a:gd name="T25" fmla="*/ 0 h 191"/>
                  <a:gd name="T26" fmla="*/ 205 w 205"/>
                  <a:gd name="T27" fmla="*/ 191 h 191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05" h="191">
                    <a:moveTo>
                      <a:pt x="199" y="0"/>
                    </a:moveTo>
                    <a:lnTo>
                      <a:pt x="199" y="2"/>
                    </a:lnTo>
                    <a:lnTo>
                      <a:pt x="0" y="183"/>
                    </a:lnTo>
                    <a:lnTo>
                      <a:pt x="0" y="191"/>
                    </a:lnTo>
                    <a:lnTo>
                      <a:pt x="205" y="2"/>
                    </a:lnTo>
                    <a:lnTo>
                      <a:pt x="202" y="2"/>
                    </a:lnTo>
                    <a:lnTo>
                      <a:pt x="202" y="0"/>
                    </a:lnTo>
                    <a:lnTo>
                      <a:pt x="199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100" name="Freeform 2100"/>
              <p:cNvSpPr>
                <a:spLocks/>
              </p:cNvSpPr>
              <p:nvPr/>
            </p:nvSpPr>
            <p:spPr bwMode="auto">
              <a:xfrm>
                <a:off x="3417" y="2256"/>
                <a:ext cx="236" cy="220"/>
              </a:xfrm>
              <a:custGeom>
                <a:avLst/>
                <a:gdLst>
                  <a:gd name="T0" fmla="*/ 231 w 236"/>
                  <a:gd name="T1" fmla="*/ 0 h 220"/>
                  <a:gd name="T2" fmla="*/ 231 w 236"/>
                  <a:gd name="T3" fmla="*/ 1 h 220"/>
                  <a:gd name="T4" fmla="*/ 0 w 236"/>
                  <a:gd name="T5" fmla="*/ 213 h 220"/>
                  <a:gd name="T6" fmla="*/ 0 w 236"/>
                  <a:gd name="T7" fmla="*/ 220 h 220"/>
                  <a:gd name="T8" fmla="*/ 236 w 236"/>
                  <a:gd name="T9" fmla="*/ 4 h 220"/>
                  <a:gd name="T10" fmla="*/ 236 w 236"/>
                  <a:gd name="T11" fmla="*/ 1 h 220"/>
                  <a:gd name="T12" fmla="*/ 234 w 236"/>
                  <a:gd name="T13" fmla="*/ 1 h 220"/>
                  <a:gd name="T14" fmla="*/ 234 w 236"/>
                  <a:gd name="T15" fmla="*/ 0 h 220"/>
                  <a:gd name="T16" fmla="*/ 231 w 236"/>
                  <a:gd name="T17" fmla="*/ 0 h 22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36"/>
                  <a:gd name="T28" fmla="*/ 0 h 220"/>
                  <a:gd name="T29" fmla="*/ 236 w 236"/>
                  <a:gd name="T30" fmla="*/ 220 h 22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36" h="220">
                    <a:moveTo>
                      <a:pt x="231" y="0"/>
                    </a:moveTo>
                    <a:lnTo>
                      <a:pt x="231" y="1"/>
                    </a:lnTo>
                    <a:lnTo>
                      <a:pt x="0" y="213"/>
                    </a:lnTo>
                    <a:lnTo>
                      <a:pt x="0" y="220"/>
                    </a:lnTo>
                    <a:lnTo>
                      <a:pt x="236" y="4"/>
                    </a:lnTo>
                    <a:lnTo>
                      <a:pt x="236" y="1"/>
                    </a:lnTo>
                    <a:lnTo>
                      <a:pt x="234" y="1"/>
                    </a:lnTo>
                    <a:lnTo>
                      <a:pt x="234" y="0"/>
                    </a:lnTo>
                    <a:lnTo>
                      <a:pt x="231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101" name="Freeform 2101"/>
              <p:cNvSpPr>
                <a:spLocks/>
              </p:cNvSpPr>
              <p:nvPr/>
            </p:nvSpPr>
            <p:spPr bwMode="auto">
              <a:xfrm>
                <a:off x="3417" y="2273"/>
                <a:ext cx="269" cy="251"/>
              </a:xfrm>
              <a:custGeom>
                <a:avLst/>
                <a:gdLst>
                  <a:gd name="T0" fmla="*/ 264 w 269"/>
                  <a:gd name="T1" fmla="*/ 0 h 251"/>
                  <a:gd name="T2" fmla="*/ 264 w 269"/>
                  <a:gd name="T3" fmla="*/ 1 h 251"/>
                  <a:gd name="T4" fmla="*/ 0 w 269"/>
                  <a:gd name="T5" fmla="*/ 243 h 251"/>
                  <a:gd name="T6" fmla="*/ 0 w 269"/>
                  <a:gd name="T7" fmla="*/ 251 h 251"/>
                  <a:gd name="T8" fmla="*/ 269 w 269"/>
                  <a:gd name="T9" fmla="*/ 5 h 251"/>
                  <a:gd name="T10" fmla="*/ 269 w 269"/>
                  <a:gd name="T11" fmla="*/ 1 h 251"/>
                  <a:gd name="T12" fmla="*/ 265 w 269"/>
                  <a:gd name="T13" fmla="*/ 1 h 251"/>
                  <a:gd name="T14" fmla="*/ 265 w 269"/>
                  <a:gd name="T15" fmla="*/ 0 h 251"/>
                  <a:gd name="T16" fmla="*/ 264 w 269"/>
                  <a:gd name="T17" fmla="*/ 0 h 251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69"/>
                  <a:gd name="T28" fmla="*/ 0 h 251"/>
                  <a:gd name="T29" fmla="*/ 269 w 269"/>
                  <a:gd name="T30" fmla="*/ 251 h 251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69" h="251">
                    <a:moveTo>
                      <a:pt x="264" y="0"/>
                    </a:moveTo>
                    <a:lnTo>
                      <a:pt x="264" y="1"/>
                    </a:lnTo>
                    <a:lnTo>
                      <a:pt x="0" y="243"/>
                    </a:lnTo>
                    <a:lnTo>
                      <a:pt x="0" y="251"/>
                    </a:lnTo>
                    <a:lnTo>
                      <a:pt x="269" y="5"/>
                    </a:lnTo>
                    <a:lnTo>
                      <a:pt x="269" y="1"/>
                    </a:lnTo>
                    <a:lnTo>
                      <a:pt x="265" y="1"/>
                    </a:lnTo>
                    <a:lnTo>
                      <a:pt x="265" y="0"/>
                    </a:lnTo>
                    <a:lnTo>
                      <a:pt x="264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102" name="Freeform 2102"/>
              <p:cNvSpPr>
                <a:spLocks/>
              </p:cNvSpPr>
              <p:nvPr/>
            </p:nvSpPr>
            <p:spPr bwMode="auto">
              <a:xfrm>
                <a:off x="3426" y="2290"/>
                <a:ext cx="292" cy="268"/>
              </a:xfrm>
              <a:custGeom>
                <a:avLst/>
                <a:gdLst>
                  <a:gd name="T0" fmla="*/ 287 w 292"/>
                  <a:gd name="T1" fmla="*/ 0 h 268"/>
                  <a:gd name="T2" fmla="*/ 287 w 292"/>
                  <a:gd name="T3" fmla="*/ 2 h 268"/>
                  <a:gd name="T4" fmla="*/ 0 w 292"/>
                  <a:gd name="T5" fmla="*/ 265 h 268"/>
                  <a:gd name="T6" fmla="*/ 2 w 292"/>
                  <a:gd name="T7" fmla="*/ 268 h 268"/>
                  <a:gd name="T8" fmla="*/ 7 w 292"/>
                  <a:gd name="T9" fmla="*/ 268 h 268"/>
                  <a:gd name="T10" fmla="*/ 7 w 292"/>
                  <a:gd name="T11" fmla="*/ 267 h 268"/>
                  <a:gd name="T12" fmla="*/ 292 w 292"/>
                  <a:gd name="T13" fmla="*/ 5 h 268"/>
                  <a:gd name="T14" fmla="*/ 292 w 292"/>
                  <a:gd name="T15" fmla="*/ 2 h 268"/>
                  <a:gd name="T16" fmla="*/ 289 w 292"/>
                  <a:gd name="T17" fmla="*/ 2 h 268"/>
                  <a:gd name="T18" fmla="*/ 289 w 292"/>
                  <a:gd name="T19" fmla="*/ 0 h 268"/>
                  <a:gd name="T20" fmla="*/ 287 w 292"/>
                  <a:gd name="T21" fmla="*/ 0 h 268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292"/>
                  <a:gd name="T34" fmla="*/ 0 h 268"/>
                  <a:gd name="T35" fmla="*/ 292 w 292"/>
                  <a:gd name="T36" fmla="*/ 268 h 268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292" h="268">
                    <a:moveTo>
                      <a:pt x="287" y="0"/>
                    </a:moveTo>
                    <a:lnTo>
                      <a:pt x="287" y="2"/>
                    </a:lnTo>
                    <a:lnTo>
                      <a:pt x="0" y="265"/>
                    </a:lnTo>
                    <a:lnTo>
                      <a:pt x="2" y="268"/>
                    </a:lnTo>
                    <a:lnTo>
                      <a:pt x="7" y="268"/>
                    </a:lnTo>
                    <a:lnTo>
                      <a:pt x="7" y="267"/>
                    </a:lnTo>
                    <a:lnTo>
                      <a:pt x="292" y="5"/>
                    </a:lnTo>
                    <a:lnTo>
                      <a:pt x="292" y="2"/>
                    </a:lnTo>
                    <a:lnTo>
                      <a:pt x="289" y="2"/>
                    </a:lnTo>
                    <a:lnTo>
                      <a:pt x="289" y="0"/>
                    </a:lnTo>
                    <a:lnTo>
                      <a:pt x="287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103" name="Freeform 2103"/>
              <p:cNvSpPr>
                <a:spLocks/>
              </p:cNvSpPr>
              <p:nvPr/>
            </p:nvSpPr>
            <p:spPr bwMode="auto">
              <a:xfrm>
                <a:off x="3458" y="2308"/>
                <a:ext cx="293" cy="268"/>
              </a:xfrm>
              <a:custGeom>
                <a:avLst/>
                <a:gdLst>
                  <a:gd name="T0" fmla="*/ 287 w 293"/>
                  <a:gd name="T1" fmla="*/ 0 h 268"/>
                  <a:gd name="T2" fmla="*/ 287 w 293"/>
                  <a:gd name="T3" fmla="*/ 1 h 268"/>
                  <a:gd name="T4" fmla="*/ 0 w 293"/>
                  <a:gd name="T5" fmla="*/ 265 h 268"/>
                  <a:gd name="T6" fmla="*/ 2 w 293"/>
                  <a:gd name="T7" fmla="*/ 268 h 268"/>
                  <a:gd name="T8" fmla="*/ 7 w 293"/>
                  <a:gd name="T9" fmla="*/ 268 h 268"/>
                  <a:gd name="T10" fmla="*/ 7 w 293"/>
                  <a:gd name="T11" fmla="*/ 266 h 268"/>
                  <a:gd name="T12" fmla="*/ 293 w 293"/>
                  <a:gd name="T13" fmla="*/ 4 h 268"/>
                  <a:gd name="T14" fmla="*/ 293 w 293"/>
                  <a:gd name="T15" fmla="*/ 1 h 268"/>
                  <a:gd name="T16" fmla="*/ 289 w 293"/>
                  <a:gd name="T17" fmla="*/ 1 h 268"/>
                  <a:gd name="T18" fmla="*/ 289 w 293"/>
                  <a:gd name="T19" fmla="*/ 0 h 268"/>
                  <a:gd name="T20" fmla="*/ 287 w 293"/>
                  <a:gd name="T21" fmla="*/ 0 h 268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293"/>
                  <a:gd name="T34" fmla="*/ 0 h 268"/>
                  <a:gd name="T35" fmla="*/ 293 w 293"/>
                  <a:gd name="T36" fmla="*/ 268 h 268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293" h="268">
                    <a:moveTo>
                      <a:pt x="287" y="0"/>
                    </a:moveTo>
                    <a:lnTo>
                      <a:pt x="287" y="1"/>
                    </a:lnTo>
                    <a:lnTo>
                      <a:pt x="0" y="265"/>
                    </a:lnTo>
                    <a:lnTo>
                      <a:pt x="2" y="268"/>
                    </a:lnTo>
                    <a:lnTo>
                      <a:pt x="7" y="268"/>
                    </a:lnTo>
                    <a:lnTo>
                      <a:pt x="7" y="266"/>
                    </a:lnTo>
                    <a:lnTo>
                      <a:pt x="293" y="4"/>
                    </a:lnTo>
                    <a:lnTo>
                      <a:pt x="293" y="1"/>
                    </a:lnTo>
                    <a:lnTo>
                      <a:pt x="289" y="1"/>
                    </a:lnTo>
                    <a:lnTo>
                      <a:pt x="289" y="0"/>
                    </a:lnTo>
                    <a:lnTo>
                      <a:pt x="287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104" name="Freeform 2104"/>
              <p:cNvSpPr>
                <a:spLocks/>
              </p:cNvSpPr>
              <p:nvPr/>
            </p:nvSpPr>
            <p:spPr bwMode="auto">
              <a:xfrm>
                <a:off x="3491" y="2325"/>
                <a:ext cx="292" cy="268"/>
              </a:xfrm>
              <a:custGeom>
                <a:avLst/>
                <a:gdLst>
                  <a:gd name="T0" fmla="*/ 287 w 292"/>
                  <a:gd name="T1" fmla="*/ 0 h 268"/>
                  <a:gd name="T2" fmla="*/ 287 w 292"/>
                  <a:gd name="T3" fmla="*/ 2 h 268"/>
                  <a:gd name="T4" fmla="*/ 0 w 292"/>
                  <a:gd name="T5" fmla="*/ 267 h 268"/>
                  <a:gd name="T6" fmla="*/ 3 w 292"/>
                  <a:gd name="T7" fmla="*/ 267 h 268"/>
                  <a:gd name="T8" fmla="*/ 3 w 292"/>
                  <a:gd name="T9" fmla="*/ 268 h 268"/>
                  <a:gd name="T10" fmla="*/ 7 w 292"/>
                  <a:gd name="T11" fmla="*/ 268 h 268"/>
                  <a:gd name="T12" fmla="*/ 7 w 292"/>
                  <a:gd name="T13" fmla="*/ 267 h 268"/>
                  <a:gd name="T14" fmla="*/ 292 w 292"/>
                  <a:gd name="T15" fmla="*/ 5 h 268"/>
                  <a:gd name="T16" fmla="*/ 289 w 292"/>
                  <a:gd name="T17" fmla="*/ 0 h 268"/>
                  <a:gd name="T18" fmla="*/ 287 w 292"/>
                  <a:gd name="T19" fmla="*/ 0 h 268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92"/>
                  <a:gd name="T31" fmla="*/ 0 h 268"/>
                  <a:gd name="T32" fmla="*/ 292 w 292"/>
                  <a:gd name="T33" fmla="*/ 268 h 268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92" h="268">
                    <a:moveTo>
                      <a:pt x="287" y="0"/>
                    </a:moveTo>
                    <a:lnTo>
                      <a:pt x="287" y="2"/>
                    </a:lnTo>
                    <a:lnTo>
                      <a:pt x="0" y="267"/>
                    </a:lnTo>
                    <a:lnTo>
                      <a:pt x="3" y="267"/>
                    </a:lnTo>
                    <a:lnTo>
                      <a:pt x="3" y="268"/>
                    </a:lnTo>
                    <a:lnTo>
                      <a:pt x="7" y="268"/>
                    </a:lnTo>
                    <a:lnTo>
                      <a:pt x="7" y="267"/>
                    </a:lnTo>
                    <a:lnTo>
                      <a:pt x="292" y="5"/>
                    </a:lnTo>
                    <a:lnTo>
                      <a:pt x="289" y="0"/>
                    </a:lnTo>
                    <a:lnTo>
                      <a:pt x="287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105" name="Freeform 2105"/>
              <p:cNvSpPr>
                <a:spLocks/>
              </p:cNvSpPr>
              <p:nvPr/>
            </p:nvSpPr>
            <p:spPr bwMode="auto">
              <a:xfrm>
                <a:off x="3523" y="2342"/>
                <a:ext cx="289" cy="268"/>
              </a:xfrm>
              <a:custGeom>
                <a:avLst/>
                <a:gdLst>
                  <a:gd name="T0" fmla="*/ 286 w 289"/>
                  <a:gd name="T1" fmla="*/ 0 h 268"/>
                  <a:gd name="T2" fmla="*/ 286 w 289"/>
                  <a:gd name="T3" fmla="*/ 2 h 268"/>
                  <a:gd name="T4" fmla="*/ 0 w 289"/>
                  <a:gd name="T5" fmla="*/ 264 h 268"/>
                  <a:gd name="T6" fmla="*/ 0 w 289"/>
                  <a:gd name="T7" fmla="*/ 267 h 268"/>
                  <a:gd name="T8" fmla="*/ 4 w 289"/>
                  <a:gd name="T9" fmla="*/ 267 h 268"/>
                  <a:gd name="T10" fmla="*/ 4 w 289"/>
                  <a:gd name="T11" fmla="*/ 268 h 268"/>
                  <a:gd name="T12" fmla="*/ 289 w 289"/>
                  <a:gd name="T13" fmla="*/ 7 h 268"/>
                  <a:gd name="T14" fmla="*/ 289 w 289"/>
                  <a:gd name="T15" fmla="*/ 0 h 268"/>
                  <a:gd name="T16" fmla="*/ 286 w 289"/>
                  <a:gd name="T17" fmla="*/ 0 h 26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89"/>
                  <a:gd name="T28" fmla="*/ 0 h 268"/>
                  <a:gd name="T29" fmla="*/ 289 w 289"/>
                  <a:gd name="T30" fmla="*/ 268 h 26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89" h="268">
                    <a:moveTo>
                      <a:pt x="286" y="0"/>
                    </a:moveTo>
                    <a:lnTo>
                      <a:pt x="286" y="2"/>
                    </a:lnTo>
                    <a:lnTo>
                      <a:pt x="0" y="264"/>
                    </a:lnTo>
                    <a:lnTo>
                      <a:pt x="0" y="267"/>
                    </a:lnTo>
                    <a:lnTo>
                      <a:pt x="4" y="267"/>
                    </a:lnTo>
                    <a:lnTo>
                      <a:pt x="4" y="268"/>
                    </a:lnTo>
                    <a:lnTo>
                      <a:pt x="289" y="7"/>
                    </a:lnTo>
                    <a:lnTo>
                      <a:pt x="289" y="0"/>
                    </a:lnTo>
                    <a:lnTo>
                      <a:pt x="286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106" name="Freeform 2106"/>
              <p:cNvSpPr>
                <a:spLocks/>
              </p:cNvSpPr>
              <p:nvPr/>
            </p:nvSpPr>
            <p:spPr bwMode="auto">
              <a:xfrm>
                <a:off x="3554" y="2386"/>
                <a:ext cx="258" cy="240"/>
              </a:xfrm>
              <a:custGeom>
                <a:avLst/>
                <a:gdLst>
                  <a:gd name="T0" fmla="*/ 256 w 258"/>
                  <a:gd name="T1" fmla="*/ 0 h 240"/>
                  <a:gd name="T2" fmla="*/ 256 w 258"/>
                  <a:gd name="T3" fmla="*/ 2 h 240"/>
                  <a:gd name="T4" fmla="*/ 0 w 258"/>
                  <a:gd name="T5" fmla="*/ 237 h 240"/>
                  <a:gd name="T6" fmla="*/ 2 w 258"/>
                  <a:gd name="T7" fmla="*/ 240 h 240"/>
                  <a:gd name="T8" fmla="*/ 7 w 258"/>
                  <a:gd name="T9" fmla="*/ 240 h 240"/>
                  <a:gd name="T10" fmla="*/ 7 w 258"/>
                  <a:gd name="T11" fmla="*/ 239 h 240"/>
                  <a:gd name="T12" fmla="*/ 258 w 258"/>
                  <a:gd name="T13" fmla="*/ 8 h 240"/>
                  <a:gd name="T14" fmla="*/ 258 w 258"/>
                  <a:gd name="T15" fmla="*/ 0 h 240"/>
                  <a:gd name="T16" fmla="*/ 256 w 258"/>
                  <a:gd name="T17" fmla="*/ 0 h 24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58"/>
                  <a:gd name="T28" fmla="*/ 0 h 240"/>
                  <a:gd name="T29" fmla="*/ 258 w 258"/>
                  <a:gd name="T30" fmla="*/ 240 h 24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58" h="240">
                    <a:moveTo>
                      <a:pt x="256" y="0"/>
                    </a:moveTo>
                    <a:lnTo>
                      <a:pt x="256" y="2"/>
                    </a:lnTo>
                    <a:lnTo>
                      <a:pt x="0" y="237"/>
                    </a:lnTo>
                    <a:lnTo>
                      <a:pt x="2" y="240"/>
                    </a:lnTo>
                    <a:lnTo>
                      <a:pt x="7" y="240"/>
                    </a:lnTo>
                    <a:lnTo>
                      <a:pt x="7" y="239"/>
                    </a:lnTo>
                    <a:lnTo>
                      <a:pt x="258" y="8"/>
                    </a:lnTo>
                    <a:lnTo>
                      <a:pt x="258" y="0"/>
                    </a:lnTo>
                    <a:lnTo>
                      <a:pt x="256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107" name="Freeform 2107"/>
              <p:cNvSpPr>
                <a:spLocks/>
              </p:cNvSpPr>
              <p:nvPr/>
            </p:nvSpPr>
            <p:spPr bwMode="auto">
              <a:xfrm>
                <a:off x="3587" y="2434"/>
                <a:ext cx="225" cy="210"/>
              </a:xfrm>
              <a:custGeom>
                <a:avLst/>
                <a:gdLst>
                  <a:gd name="T0" fmla="*/ 223 w 225"/>
                  <a:gd name="T1" fmla="*/ 0 h 210"/>
                  <a:gd name="T2" fmla="*/ 223 w 225"/>
                  <a:gd name="T3" fmla="*/ 1 h 210"/>
                  <a:gd name="T4" fmla="*/ 0 w 225"/>
                  <a:gd name="T5" fmla="*/ 206 h 210"/>
                  <a:gd name="T6" fmla="*/ 1 w 225"/>
                  <a:gd name="T7" fmla="*/ 210 h 210"/>
                  <a:gd name="T8" fmla="*/ 6 w 225"/>
                  <a:gd name="T9" fmla="*/ 210 h 210"/>
                  <a:gd name="T10" fmla="*/ 6 w 225"/>
                  <a:gd name="T11" fmla="*/ 208 h 210"/>
                  <a:gd name="T12" fmla="*/ 225 w 225"/>
                  <a:gd name="T13" fmla="*/ 8 h 210"/>
                  <a:gd name="T14" fmla="*/ 225 w 225"/>
                  <a:gd name="T15" fmla="*/ 0 h 210"/>
                  <a:gd name="T16" fmla="*/ 223 w 225"/>
                  <a:gd name="T17" fmla="*/ 0 h 21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25"/>
                  <a:gd name="T28" fmla="*/ 0 h 210"/>
                  <a:gd name="T29" fmla="*/ 225 w 225"/>
                  <a:gd name="T30" fmla="*/ 210 h 21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25" h="210">
                    <a:moveTo>
                      <a:pt x="223" y="0"/>
                    </a:moveTo>
                    <a:lnTo>
                      <a:pt x="223" y="1"/>
                    </a:lnTo>
                    <a:lnTo>
                      <a:pt x="0" y="206"/>
                    </a:lnTo>
                    <a:lnTo>
                      <a:pt x="1" y="210"/>
                    </a:lnTo>
                    <a:lnTo>
                      <a:pt x="6" y="210"/>
                    </a:lnTo>
                    <a:lnTo>
                      <a:pt x="6" y="208"/>
                    </a:lnTo>
                    <a:lnTo>
                      <a:pt x="225" y="8"/>
                    </a:lnTo>
                    <a:lnTo>
                      <a:pt x="225" y="0"/>
                    </a:lnTo>
                    <a:lnTo>
                      <a:pt x="223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108" name="Freeform 2108"/>
              <p:cNvSpPr>
                <a:spLocks/>
              </p:cNvSpPr>
              <p:nvPr/>
            </p:nvSpPr>
            <p:spPr bwMode="auto">
              <a:xfrm>
                <a:off x="3631" y="2481"/>
                <a:ext cx="181" cy="167"/>
              </a:xfrm>
              <a:custGeom>
                <a:avLst/>
                <a:gdLst>
                  <a:gd name="T0" fmla="*/ 179 w 181"/>
                  <a:gd name="T1" fmla="*/ 0 h 167"/>
                  <a:gd name="T2" fmla="*/ 179 w 181"/>
                  <a:gd name="T3" fmla="*/ 2 h 167"/>
                  <a:gd name="T4" fmla="*/ 0 w 181"/>
                  <a:gd name="T5" fmla="*/ 167 h 167"/>
                  <a:gd name="T6" fmla="*/ 7 w 181"/>
                  <a:gd name="T7" fmla="*/ 164 h 167"/>
                  <a:gd name="T8" fmla="*/ 7 w 181"/>
                  <a:gd name="T9" fmla="*/ 163 h 167"/>
                  <a:gd name="T10" fmla="*/ 14 w 181"/>
                  <a:gd name="T11" fmla="*/ 161 h 167"/>
                  <a:gd name="T12" fmla="*/ 14 w 181"/>
                  <a:gd name="T13" fmla="*/ 159 h 167"/>
                  <a:gd name="T14" fmla="*/ 17 w 181"/>
                  <a:gd name="T15" fmla="*/ 159 h 167"/>
                  <a:gd name="T16" fmla="*/ 17 w 181"/>
                  <a:gd name="T17" fmla="*/ 158 h 167"/>
                  <a:gd name="T18" fmla="*/ 181 w 181"/>
                  <a:gd name="T19" fmla="*/ 8 h 167"/>
                  <a:gd name="T20" fmla="*/ 181 w 181"/>
                  <a:gd name="T21" fmla="*/ 0 h 167"/>
                  <a:gd name="T22" fmla="*/ 179 w 181"/>
                  <a:gd name="T23" fmla="*/ 0 h 167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181"/>
                  <a:gd name="T37" fmla="*/ 0 h 167"/>
                  <a:gd name="T38" fmla="*/ 181 w 181"/>
                  <a:gd name="T39" fmla="*/ 167 h 167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181" h="167">
                    <a:moveTo>
                      <a:pt x="179" y="0"/>
                    </a:moveTo>
                    <a:lnTo>
                      <a:pt x="179" y="2"/>
                    </a:lnTo>
                    <a:lnTo>
                      <a:pt x="0" y="167"/>
                    </a:lnTo>
                    <a:lnTo>
                      <a:pt x="7" y="164"/>
                    </a:lnTo>
                    <a:lnTo>
                      <a:pt x="7" y="163"/>
                    </a:lnTo>
                    <a:lnTo>
                      <a:pt x="14" y="161"/>
                    </a:lnTo>
                    <a:lnTo>
                      <a:pt x="14" y="159"/>
                    </a:lnTo>
                    <a:lnTo>
                      <a:pt x="17" y="159"/>
                    </a:lnTo>
                    <a:lnTo>
                      <a:pt x="17" y="158"/>
                    </a:lnTo>
                    <a:lnTo>
                      <a:pt x="181" y="8"/>
                    </a:lnTo>
                    <a:lnTo>
                      <a:pt x="181" y="0"/>
                    </a:lnTo>
                    <a:lnTo>
                      <a:pt x="179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109" name="Freeform 2109"/>
              <p:cNvSpPr>
                <a:spLocks/>
              </p:cNvSpPr>
              <p:nvPr/>
            </p:nvSpPr>
            <p:spPr bwMode="auto">
              <a:xfrm>
                <a:off x="3752" y="2528"/>
                <a:ext cx="60" cy="56"/>
              </a:xfrm>
              <a:custGeom>
                <a:avLst/>
                <a:gdLst>
                  <a:gd name="T0" fmla="*/ 58 w 60"/>
                  <a:gd name="T1" fmla="*/ 0 h 56"/>
                  <a:gd name="T2" fmla="*/ 58 w 60"/>
                  <a:gd name="T3" fmla="*/ 2 h 56"/>
                  <a:gd name="T4" fmla="*/ 0 w 60"/>
                  <a:gd name="T5" fmla="*/ 56 h 56"/>
                  <a:gd name="T6" fmla="*/ 7 w 60"/>
                  <a:gd name="T7" fmla="*/ 53 h 56"/>
                  <a:gd name="T8" fmla="*/ 7 w 60"/>
                  <a:gd name="T9" fmla="*/ 51 h 56"/>
                  <a:gd name="T10" fmla="*/ 14 w 60"/>
                  <a:gd name="T11" fmla="*/ 49 h 56"/>
                  <a:gd name="T12" fmla="*/ 14 w 60"/>
                  <a:gd name="T13" fmla="*/ 48 h 56"/>
                  <a:gd name="T14" fmla="*/ 17 w 60"/>
                  <a:gd name="T15" fmla="*/ 48 h 56"/>
                  <a:gd name="T16" fmla="*/ 17 w 60"/>
                  <a:gd name="T17" fmla="*/ 46 h 56"/>
                  <a:gd name="T18" fmla="*/ 60 w 60"/>
                  <a:gd name="T19" fmla="*/ 8 h 56"/>
                  <a:gd name="T20" fmla="*/ 60 w 60"/>
                  <a:gd name="T21" fmla="*/ 0 h 56"/>
                  <a:gd name="T22" fmla="*/ 58 w 60"/>
                  <a:gd name="T23" fmla="*/ 0 h 5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60"/>
                  <a:gd name="T37" fmla="*/ 0 h 56"/>
                  <a:gd name="T38" fmla="*/ 60 w 60"/>
                  <a:gd name="T39" fmla="*/ 56 h 5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60" h="56">
                    <a:moveTo>
                      <a:pt x="58" y="0"/>
                    </a:moveTo>
                    <a:lnTo>
                      <a:pt x="58" y="2"/>
                    </a:lnTo>
                    <a:lnTo>
                      <a:pt x="0" y="56"/>
                    </a:lnTo>
                    <a:lnTo>
                      <a:pt x="7" y="53"/>
                    </a:lnTo>
                    <a:lnTo>
                      <a:pt x="7" y="51"/>
                    </a:lnTo>
                    <a:lnTo>
                      <a:pt x="14" y="49"/>
                    </a:lnTo>
                    <a:lnTo>
                      <a:pt x="14" y="48"/>
                    </a:lnTo>
                    <a:lnTo>
                      <a:pt x="17" y="48"/>
                    </a:lnTo>
                    <a:lnTo>
                      <a:pt x="17" y="46"/>
                    </a:lnTo>
                    <a:lnTo>
                      <a:pt x="60" y="8"/>
                    </a:lnTo>
                    <a:lnTo>
                      <a:pt x="60" y="0"/>
                    </a:lnTo>
                    <a:lnTo>
                      <a:pt x="58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110" name="Freeform 2110"/>
              <p:cNvSpPr>
                <a:spLocks/>
              </p:cNvSpPr>
              <p:nvPr/>
            </p:nvSpPr>
            <p:spPr bwMode="auto">
              <a:xfrm>
                <a:off x="3708" y="2287"/>
                <a:ext cx="104" cy="96"/>
              </a:xfrm>
              <a:custGeom>
                <a:avLst/>
                <a:gdLst>
                  <a:gd name="T0" fmla="*/ 0 w 104"/>
                  <a:gd name="T1" fmla="*/ 0 h 96"/>
                  <a:gd name="T2" fmla="*/ 104 w 104"/>
                  <a:gd name="T3" fmla="*/ 96 h 96"/>
                  <a:gd name="T4" fmla="*/ 104 w 104"/>
                  <a:gd name="T5" fmla="*/ 88 h 96"/>
                  <a:gd name="T6" fmla="*/ 102 w 104"/>
                  <a:gd name="T7" fmla="*/ 88 h 96"/>
                  <a:gd name="T8" fmla="*/ 19 w 104"/>
                  <a:gd name="T9" fmla="*/ 10 h 96"/>
                  <a:gd name="T10" fmla="*/ 15 w 104"/>
                  <a:gd name="T11" fmla="*/ 10 h 96"/>
                  <a:gd name="T12" fmla="*/ 14 w 104"/>
                  <a:gd name="T13" fmla="*/ 6 h 96"/>
                  <a:gd name="T14" fmla="*/ 10 w 104"/>
                  <a:gd name="T15" fmla="*/ 6 h 96"/>
                  <a:gd name="T16" fmla="*/ 10 w 104"/>
                  <a:gd name="T17" fmla="*/ 5 h 96"/>
                  <a:gd name="T18" fmla="*/ 7 w 104"/>
                  <a:gd name="T19" fmla="*/ 5 h 96"/>
                  <a:gd name="T20" fmla="*/ 5 w 104"/>
                  <a:gd name="T21" fmla="*/ 2 h 96"/>
                  <a:gd name="T22" fmla="*/ 2 w 104"/>
                  <a:gd name="T23" fmla="*/ 2 h 96"/>
                  <a:gd name="T24" fmla="*/ 2 w 104"/>
                  <a:gd name="T25" fmla="*/ 0 h 96"/>
                  <a:gd name="T26" fmla="*/ 0 w 104"/>
                  <a:gd name="T27" fmla="*/ 0 h 9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104"/>
                  <a:gd name="T43" fmla="*/ 0 h 96"/>
                  <a:gd name="T44" fmla="*/ 104 w 104"/>
                  <a:gd name="T45" fmla="*/ 96 h 9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104" h="96">
                    <a:moveTo>
                      <a:pt x="0" y="0"/>
                    </a:moveTo>
                    <a:lnTo>
                      <a:pt x="104" y="96"/>
                    </a:lnTo>
                    <a:lnTo>
                      <a:pt x="104" y="88"/>
                    </a:lnTo>
                    <a:lnTo>
                      <a:pt x="102" y="88"/>
                    </a:lnTo>
                    <a:lnTo>
                      <a:pt x="19" y="10"/>
                    </a:lnTo>
                    <a:lnTo>
                      <a:pt x="15" y="10"/>
                    </a:lnTo>
                    <a:lnTo>
                      <a:pt x="14" y="6"/>
                    </a:lnTo>
                    <a:lnTo>
                      <a:pt x="10" y="6"/>
                    </a:lnTo>
                    <a:lnTo>
                      <a:pt x="10" y="5"/>
                    </a:lnTo>
                    <a:lnTo>
                      <a:pt x="7" y="5"/>
                    </a:lnTo>
                    <a:lnTo>
                      <a:pt x="5" y="2"/>
                    </a:lnTo>
                    <a:lnTo>
                      <a:pt x="2" y="2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111" name="Freeform 2111"/>
              <p:cNvSpPr>
                <a:spLocks/>
              </p:cNvSpPr>
              <p:nvPr/>
            </p:nvSpPr>
            <p:spPr bwMode="auto">
              <a:xfrm>
                <a:off x="3607" y="2238"/>
                <a:ext cx="205" cy="191"/>
              </a:xfrm>
              <a:custGeom>
                <a:avLst/>
                <a:gdLst>
                  <a:gd name="T0" fmla="*/ 3 w 205"/>
                  <a:gd name="T1" fmla="*/ 0 h 191"/>
                  <a:gd name="T2" fmla="*/ 3 w 205"/>
                  <a:gd name="T3" fmla="*/ 2 h 191"/>
                  <a:gd name="T4" fmla="*/ 0 w 205"/>
                  <a:gd name="T5" fmla="*/ 2 h 191"/>
                  <a:gd name="T6" fmla="*/ 205 w 205"/>
                  <a:gd name="T7" fmla="*/ 191 h 191"/>
                  <a:gd name="T8" fmla="*/ 205 w 205"/>
                  <a:gd name="T9" fmla="*/ 183 h 191"/>
                  <a:gd name="T10" fmla="*/ 203 w 205"/>
                  <a:gd name="T11" fmla="*/ 183 h 191"/>
                  <a:gd name="T12" fmla="*/ 7 w 205"/>
                  <a:gd name="T13" fmla="*/ 0 h 191"/>
                  <a:gd name="T14" fmla="*/ 3 w 205"/>
                  <a:gd name="T15" fmla="*/ 0 h 191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05"/>
                  <a:gd name="T25" fmla="*/ 0 h 191"/>
                  <a:gd name="T26" fmla="*/ 205 w 205"/>
                  <a:gd name="T27" fmla="*/ 191 h 191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05" h="191">
                    <a:moveTo>
                      <a:pt x="3" y="0"/>
                    </a:moveTo>
                    <a:lnTo>
                      <a:pt x="3" y="2"/>
                    </a:lnTo>
                    <a:lnTo>
                      <a:pt x="0" y="2"/>
                    </a:lnTo>
                    <a:lnTo>
                      <a:pt x="205" y="191"/>
                    </a:lnTo>
                    <a:lnTo>
                      <a:pt x="205" y="183"/>
                    </a:lnTo>
                    <a:lnTo>
                      <a:pt x="203" y="183"/>
                    </a:lnTo>
                    <a:lnTo>
                      <a:pt x="7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112" name="Freeform 2112"/>
              <p:cNvSpPr>
                <a:spLocks/>
              </p:cNvSpPr>
              <p:nvPr/>
            </p:nvSpPr>
            <p:spPr bwMode="auto">
              <a:xfrm>
                <a:off x="3576" y="2256"/>
                <a:ext cx="236" cy="220"/>
              </a:xfrm>
              <a:custGeom>
                <a:avLst/>
                <a:gdLst>
                  <a:gd name="T0" fmla="*/ 2 w 236"/>
                  <a:gd name="T1" fmla="*/ 0 h 220"/>
                  <a:gd name="T2" fmla="*/ 0 w 236"/>
                  <a:gd name="T3" fmla="*/ 4 h 220"/>
                  <a:gd name="T4" fmla="*/ 2 w 236"/>
                  <a:gd name="T5" fmla="*/ 4 h 220"/>
                  <a:gd name="T6" fmla="*/ 236 w 236"/>
                  <a:gd name="T7" fmla="*/ 220 h 220"/>
                  <a:gd name="T8" fmla="*/ 236 w 236"/>
                  <a:gd name="T9" fmla="*/ 213 h 220"/>
                  <a:gd name="T10" fmla="*/ 234 w 236"/>
                  <a:gd name="T11" fmla="*/ 213 h 220"/>
                  <a:gd name="T12" fmla="*/ 5 w 236"/>
                  <a:gd name="T13" fmla="*/ 0 h 220"/>
                  <a:gd name="T14" fmla="*/ 2 w 236"/>
                  <a:gd name="T15" fmla="*/ 0 h 22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36"/>
                  <a:gd name="T25" fmla="*/ 0 h 220"/>
                  <a:gd name="T26" fmla="*/ 236 w 236"/>
                  <a:gd name="T27" fmla="*/ 220 h 22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36" h="220">
                    <a:moveTo>
                      <a:pt x="2" y="0"/>
                    </a:moveTo>
                    <a:lnTo>
                      <a:pt x="0" y="4"/>
                    </a:lnTo>
                    <a:lnTo>
                      <a:pt x="2" y="4"/>
                    </a:lnTo>
                    <a:lnTo>
                      <a:pt x="236" y="220"/>
                    </a:lnTo>
                    <a:lnTo>
                      <a:pt x="236" y="213"/>
                    </a:lnTo>
                    <a:lnTo>
                      <a:pt x="234" y="213"/>
                    </a:lnTo>
                    <a:lnTo>
                      <a:pt x="5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113" name="Freeform 2113"/>
              <p:cNvSpPr>
                <a:spLocks/>
              </p:cNvSpPr>
              <p:nvPr/>
            </p:nvSpPr>
            <p:spPr bwMode="auto">
              <a:xfrm>
                <a:off x="3544" y="2273"/>
                <a:ext cx="268" cy="251"/>
              </a:xfrm>
              <a:custGeom>
                <a:avLst/>
                <a:gdLst>
                  <a:gd name="T0" fmla="*/ 3 w 268"/>
                  <a:gd name="T1" fmla="*/ 0 h 251"/>
                  <a:gd name="T2" fmla="*/ 3 w 268"/>
                  <a:gd name="T3" fmla="*/ 1 h 251"/>
                  <a:gd name="T4" fmla="*/ 0 w 268"/>
                  <a:gd name="T5" fmla="*/ 1 h 251"/>
                  <a:gd name="T6" fmla="*/ 0 w 268"/>
                  <a:gd name="T7" fmla="*/ 5 h 251"/>
                  <a:gd name="T8" fmla="*/ 2 w 268"/>
                  <a:gd name="T9" fmla="*/ 5 h 251"/>
                  <a:gd name="T10" fmla="*/ 268 w 268"/>
                  <a:gd name="T11" fmla="*/ 251 h 251"/>
                  <a:gd name="T12" fmla="*/ 268 w 268"/>
                  <a:gd name="T13" fmla="*/ 243 h 251"/>
                  <a:gd name="T14" fmla="*/ 266 w 268"/>
                  <a:gd name="T15" fmla="*/ 243 h 251"/>
                  <a:gd name="T16" fmla="*/ 5 w 268"/>
                  <a:gd name="T17" fmla="*/ 0 h 251"/>
                  <a:gd name="T18" fmla="*/ 3 w 268"/>
                  <a:gd name="T19" fmla="*/ 0 h 251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68"/>
                  <a:gd name="T31" fmla="*/ 0 h 251"/>
                  <a:gd name="T32" fmla="*/ 268 w 268"/>
                  <a:gd name="T33" fmla="*/ 251 h 251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68" h="251">
                    <a:moveTo>
                      <a:pt x="3" y="0"/>
                    </a:moveTo>
                    <a:lnTo>
                      <a:pt x="3" y="1"/>
                    </a:lnTo>
                    <a:lnTo>
                      <a:pt x="0" y="1"/>
                    </a:lnTo>
                    <a:lnTo>
                      <a:pt x="0" y="5"/>
                    </a:lnTo>
                    <a:lnTo>
                      <a:pt x="2" y="5"/>
                    </a:lnTo>
                    <a:lnTo>
                      <a:pt x="268" y="251"/>
                    </a:lnTo>
                    <a:lnTo>
                      <a:pt x="268" y="243"/>
                    </a:lnTo>
                    <a:lnTo>
                      <a:pt x="266" y="243"/>
                    </a:lnTo>
                    <a:lnTo>
                      <a:pt x="5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114" name="Freeform 2114"/>
              <p:cNvSpPr>
                <a:spLocks/>
              </p:cNvSpPr>
              <p:nvPr/>
            </p:nvSpPr>
            <p:spPr bwMode="auto">
              <a:xfrm>
                <a:off x="3511" y="2290"/>
                <a:ext cx="293" cy="268"/>
              </a:xfrm>
              <a:custGeom>
                <a:avLst/>
                <a:gdLst>
                  <a:gd name="T0" fmla="*/ 4 w 293"/>
                  <a:gd name="T1" fmla="*/ 0 h 268"/>
                  <a:gd name="T2" fmla="*/ 4 w 293"/>
                  <a:gd name="T3" fmla="*/ 2 h 268"/>
                  <a:gd name="T4" fmla="*/ 0 w 293"/>
                  <a:gd name="T5" fmla="*/ 2 h 268"/>
                  <a:gd name="T6" fmla="*/ 0 w 293"/>
                  <a:gd name="T7" fmla="*/ 5 h 268"/>
                  <a:gd name="T8" fmla="*/ 2 w 293"/>
                  <a:gd name="T9" fmla="*/ 5 h 268"/>
                  <a:gd name="T10" fmla="*/ 286 w 293"/>
                  <a:gd name="T11" fmla="*/ 268 h 268"/>
                  <a:gd name="T12" fmla="*/ 291 w 293"/>
                  <a:gd name="T13" fmla="*/ 268 h 268"/>
                  <a:gd name="T14" fmla="*/ 291 w 293"/>
                  <a:gd name="T15" fmla="*/ 267 h 268"/>
                  <a:gd name="T16" fmla="*/ 293 w 293"/>
                  <a:gd name="T17" fmla="*/ 267 h 268"/>
                  <a:gd name="T18" fmla="*/ 5 w 293"/>
                  <a:gd name="T19" fmla="*/ 0 h 268"/>
                  <a:gd name="T20" fmla="*/ 4 w 293"/>
                  <a:gd name="T21" fmla="*/ 0 h 268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293"/>
                  <a:gd name="T34" fmla="*/ 0 h 268"/>
                  <a:gd name="T35" fmla="*/ 293 w 293"/>
                  <a:gd name="T36" fmla="*/ 268 h 268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293" h="268">
                    <a:moveTo>
                      <a:pt x="4" y="0"/>
                    </a:moveTo>
                    <a:lnTo>
                      <a:pt x="4" y="2"/>
                    </a:lnTo>
                    <a:lnTo>
                      <a:pt x="0" y="2"/>
                    </a:lnTo>
                    <a:lnTo>
                      <a:pt x="0" y="5"/>
                    </a:lnTo>
                    <a:lnTo>
                      <a:pt x="2" y="5"/>
                    </a:lnTo>
                    <a:lnTo>
                      <a:pt x="286" y="268"/>
                    </a:lnTo>
                    <a:lnTo>
                      <a:pt x="291" y="268"/>
                    </a:lnTo>
                    <a:lnTo>
                      <a:pt x="291" y="267"/>
                    </a:lnTo>
                    <a:lnTo>
                      <a:pt x="293" y="267"/>
                    </a:lnTo>
                    <a:lnTo>
                      <a:pt x="5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115" name="Freeform 2115"/>
              <p:cNvSpPr>
                <a:spLocks/>
              </p:cNvSpPr>
              <p:nvPr/>
            </p:nvSpPr>
            <p:spPr bwMode="auto">
              <a:xfrm>
                <a:off x="3479" y="2308"/>
                <a:ext cx="292" cy="268"/>
              </a:xfrm>
              <a:custGeom>
                <a:avLst/>
                <a:gdLst>
                  <a:gd name="T0" fmla="*/ 3 w 292"/>
                  <a:gd name="T1" fmla="*/ 0 h 268"/>
                  <a:gd name="T2" fmla="*/ 3 w 292"/>
                  <a:gd name="T3" fmla="*/ 1 h 268"/>
                  <a:gd name="T4" fmla="*/ 0 w 292"/>
                  <a:gd name="T5" fmla="*/ 1 h 268"/>
                  <a:gd name="T6" fmla="*/ 0 w 292"/>
                  <a:gd name="T7" fmla="*/ 4 h 268"/>
                  <a:gd name="T8" fmla="*/ 2 w 292"/>
                  <a:gd name="T9" fmla="*/ 4 h 268"/>
                  <a:gd name="T10" fmla="*/ 285 w 292"/>
                  <a:gd name="T11" fmla="*/ 268 h 268"/>
                  <a:gd name="T12" fmla="*/ 290 w 292"/>
                  <a:gd name="T13" fmla="*/ 268 h 268"/>
                  <a:gd name="T14" fmla="*/ 290 w 292"/>
                  <a:gd name="T15" fmla="*/ 266 h 268"/>
                  <a:gd name="T16" fmla="*/ 292 w 292"/>
                  <a:gd name="T17" fmla="*/ 266 h 268"/>
                  <a:gd name="T18" fmla="*/ 5 w 292"/>
                  <a:gd name="T19" fmla="*/ 0 h 268"/>
                  <a:gd name="T20" fmla="*/ 3 w 292"/>
                  <a:gd name="T21" fmla="*/ 0 h 268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292"/>
                  <a:gd name="T34" fmla="*/ 0 h 268"/>
                  <a:gd name="T35" fmla="*/ 292 w 292"/>
                  <a:gd name="T36" fmla="*/ 268 h 268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292" h="268">
                    <a:moveTo>
                      <a:pt x="3" y="0"/>
                    </a:moveTo>
                    <a:lnTo>
                      <a:pt x="3" y="1"/>
                    </a:lnTo>
                    <a:lnTo>
                      <a:pt x="0" y="1"/>
                    </a:lnTo>
                    <a:lnTo>
                      <a:pt x="0" y="4"/>
                    </a:lnTo>
                    <a:lnTo>
                      <a:pt x="2" y="4"/>
                    </a:lnTo>
                    <a:lnTo>
                      <a:pt x="285" y="268"/>
                    </a:lnTo>
                    <a:lnTo>
                      <a:pt x="290" y="268"/>
                    </a:lnTo>
                    <a:lnTo>
                      <a:pt x="290" y="266"/>
                    </a:lnTo>
                    <a:lnTo>
                      <a:pt x="292" y="266"/>
                    </a:lnTo>
                    <a:lnTo>
                      <a:pt x="5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116" name="Freeform 2116"/>
              <p:cNvSpPr>
                <a:spLocks/>
              </p:cNvSpPr>
              <p:nvPr/>
            </p:nvSpPr>
            <p:spPr bwMode="auto">
              <a:xfrm>
                <a:off x="3446" y="2325"/>
                <a:ext cx="293" cy="268"/>
              </a:xfrm>
              <a:custGeom>
                <a:avLst/>
                <a:gdLst>
                  <a:gd name="T0" fmla="*/ 4 w 293"/>
                  <a:gd name="T1" fmla="*/ 0 h 268"/>
                  <a:gd name="T2" fmla="*/ 4 w 293"/>
                  <a:gd name="T3" fmla="*/ 2 h 268"/>
                  <a:gd name="T4" fmla="*/ 0 w 293"/>
                  <a:gd name="T5" fmla="*/ 3 h 268"/>
                  <a:gd name="T6" fmla="*/ 286 w 293"/>
                  <a:gd name="T7" fmla="*/ 268 h 268"/>
                  <a:gd name="T8" fmla="*/ 293 w 293"/>
                  <a:gd name="T9" fmla="*/ 267 h 268"/>
                  <a:gd name="T10" fmla="*/ 6 w 293"/>
                  <a:gd name="T11" fmla="*/ 0 h 268"/>
                  <a:gd name="T12" fmla="*/ 4 w 293"/>
                  <a:gd name="T13" fmla="*/ 0 h 2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93"/>
                  <a:gd name="T22" fmla="*/ 0 h 268"/>
                  <a:gd name="T23" fmla="*/ 293 w 293"/>
                  <a:gd name="T24" fmla="*/ 268 h 2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93" h="268">
                    <a:moveTo>
                      <a:pt x="4" y="0"/>
                    </a:moveTo>
                    <a:lnTo>
                      <a:pt x="4" y="2"/>
                    </a:lnTo>
                    <a:lnTo>
                      <a:pt x="0" y="3"/>
                    </a:lnTo>
                    <a:lnTo>
                      <a:pt x="286" y="268"/>
                    </a:lnTo>
                    <a:lnTo>
                      <a:pt x="293" y="267"/>
                    </a:lnTo>
                    <a:lnTo>
                      <a:pt x="6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117" name="Freeform 2117"/>
              <p:cNvSpPr>
                <a:spLocks/>
              </p:cNvSpPr>
              <p:nvPr/>
            </p:nvSpPr>
            <p:spPr bwMode="auto">
              <a:xfrm>
                <a:off x="3417" y="2342"/>
                <a:ext cx="289" cy="268"/>
              </a:xfrm>
              <a:custGeom>
                <a:avLst/>
                <a:gdLst>
                  <a:gd name="T0" fmla="*/ 0 w 289"/>
                  <a:gd name="T1" fmla="*/ 0 h 268"/>
                  <a:gd name="T2" fmla="*/ 0 w 289"/>
                  <a:gd name="T3" fmla="*/ 7 h 268"/>
                  <a:gd name="T4" fmla="*/ 2 w 289"/>
                  <a:gd name="T5" fmla="*/ 7 h 268"/>
                  <a:gd name="T6" fmla="*/ 284 w 289"/>
                  <a:gd name="T7" fmla="*/ 268 h 268"/>
                  <a:gd name="T8" fmla="*/ 289 w 289"/>
                  <a:gd name="T9" fmla="*/ 267 h 268"/>
                  <a:gd name="T10" fmla="*/ 289 w 289"/>
                  <a:gd name="T11" fmla="*/ 264 h 268"/>
                  <a:gd name="T12" fmla="*/ 287 w 289"/>
                  <a:gd name="T13" fmla="*/ 264 h 268"/>
                  <a:gd name="T14" fmla="*/ 4 w 289"/>
                  <a:gd name="T15" fmla="*/ 0 h 268"/>
                  <a:gd name="T16" fmla="*/ 0 w 289"/>
                  <a:gd name="T17" fmla="*/ 0 h 26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89"/>
                  <a:gd name="T28" fmla="*/ 0 h 268"/>
                  <a:gd name="T29" fmla="*/ 289 w 289"/>
                  <a:gd name="T30" fmla="*/ 268 h 26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89" h="268">
                    <a:moveTo>
                      <a:pt x="0" y="0"/>
                    </a:moveTo>
                    <a:lnTo>
                      <a:pt x="0" y="7"/>
                    </a:lnTo>
                    <a:lnTo>
                      <a:pt x="2" y="7"/>
                    </a:lnTo>
                    <a:lnTo>
                      <a:pt x="284" y="268"/>
                    </a:lnTo>
                    <a:lnTo>
                      <a:pt x="289" y="267"/>
                    </a:lnTo>
                    <a:lnTo>
                      <a:pt x="289" y="264"/>
                    </a:lnTo>
                    <a:lnTo>
                      <a:pt x="287" y="264"/>
                    </a:lnTo>
                    <a:lnTo>
                      <a:pt x="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118" name="Freeform 2118"/>
              <p:cNvSpPr>
                <a:spLocks/>
              </p:cNvSpPr>
              <p:nvPr/>
            </p:nvSpPr>
            <p:spPr bwMode="auto">
              <a:xfrm>
                <a:off x="3417" y="2386"/>
                <a:ext cx="258" cy="240"/>
              </a:xfrm>
              <a:custGeom>
                <a:avLst/>
                <a:gdLst>
                  <a:gd name="T0" fmla="*/ 0 w 258"/>
                  <a:gd name="T1" fmla="*/ 0 h 240"/>
                  <a:gd name="T2" fmla="*/ 0 w 258"/>
                  <a:gd name="T3" fmla="*/ 8 h 240"/>
                  <a:gd name="T4" fmla="*/ 2 w 258"/>
                  <a:gd name="T5" fmla="*/ 8 h 240"/>
                  <a:gd name="T6" fmla="*/ 252 w 258"/>
                  <a:gd name="T7" fmla="*/ 240 h 240"/>
                  <a:gd name="T8" fmla="*/ 257 w 258"/>
                  <a:gd name="T9" fmla="*/ 240 h 240"/>
                  <a:gd name="T10" fmla="*/ 257 w 258"/>
                  <a:gd name="T11" fmla="*/ 239 h 240"/>
                  <a:gd name="T12" fmla="*/ 258 w 258"/>
                  <a:gd name="T13" fmla="*/ 239 h 240"/>
                  <a:gd name="T14" fmla="*/ 2 w 258"/>
                  <a:gd name="T15" fmla="*/ 0 h 240"/>
                  <a:gd name="T16" fmla="*/ 0 w 258"/>
                  <a:gd name="T17" fmla="*/ 0 h 24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58"/>
                  <a:gd name="T28" fmla="*/ 0 h 240"/>
                  <a:gd name="T29" fmla="*/ 258 w 258"/>
                  <a:gd name="T30" fmla="*/ 240 h 24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58" h="240">
                    <a:moveTo>
                      <a:pt x="0" y="0"/>
                    </a:moveTo>
                    <a:lnTo>
                      <a:pt x="0" y="8"/>
                    </a:lnTo>
                    <a:lnTo>
                      <a:pt x="2" y="8"/>
                    </a:lnTo>
                    <a:lnTo>
                      <a:pt x="252" y="240"/>
                    </a:lnTo>
                    <a:lnTo>
                      <a:pt x="257" y="240"/>
                    </a:lnTo>
                    <a:lnTo>
                      <a:pt x="257" y="239"/>
                    </a:lnTo>
                    <a:lnTo>
                      <a:pt x="258" y="239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119" name="Freeform 2119"/>
              <p:cNvSpPr>
                <a:spLocks/>
              </p:cNvSpPr>
              <p:nvPr/>
            </p:nvSpPr>
            <p:spPr bwMode="auto">
              <a:xfrm>
                <a:off x="3417" y="2434"/>
                <a:ext cx="226" cy="210"/>
              </a:xfrm>
              <a:custGeom>
                <a:avLst/>
                <a:gdLst>
                  <a:gd name="T0" fmla="*/ 0 w 226"/>
                  <a:gd name="T1" fmla="*/ 0 h 210"/>
                  <a:gd name="T2" fmla="*/ 0 w 226"/>
                  <a:gd name="T3" fmla="*/ 8 h 210"/>
                  <a:gd name="T4" fmla="*/ 2 w 226"/>
                  <a:gd name="T5" fmla="*/ 8 h 210"/>
                  <a:gd name="T6" fmla="*/ 219 w 226"/>
                  <a:gd name="T7" fmla="*/ 210 h 210"/>
                  <a:gd name="T8" fmla="*/ 224 w 226"/>
                  <a:gd name="T9" fmla="*/ 210 h 210"/>
                  <a:gd name="T10" fmla="*/ 224 w 226"/>
                  <a:gd name="T11" fmla="*/ 208 h 210"/>
                  <a:gd name="T12" fmla="*/ 226 w 226"/>
                  <a:gd name="T13" fmla="*/ 208 h 210"/>
                  <a:gd name="T14" fmla="*/ 2 w 226"/>
                  <a:gd name="T15" fmla="*/ 0 h 210"/>
                  <a:gd name="T16" fmla="*/ 0 w 226"/>
                  <a:gd name="T17" fmla="*/ 0 h 21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26"/>
                  <a:gd name="T28" fmla="*/ 0 h 210"/>
                  <a:gd name="T29" fmla="*/ 226 w 226"/>
                  <a:gd name="T30" fmla="*/ 210 h 21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26" h="210">
                    <a:moveTo>
                      <a:pt x="0" y="0"/>
                    </a:moveTo>
                    <a:lnTo>
                      <a:pt x="0" y="8"/>
                    </a:lnTo>
                    <a:lnTo>
                      <a:pt x="2" y="8"/>
                    </a:lnTo>
                    <a:lnTo>
                      <a:pt x="219" y="210"/>
                    </a:lnTo>
                    <a:lnTo>
                      <a:pt x="224" y="210"/>
                    </a:lnTo>
                    <a:lnTo>
                      <a:pt x="224" y="208"/>
                    </a:lnTo>
                    <a:lnTo>
                      <a:pt x="226" y="208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120" name="Freeform 2120"/>
              <p:cNvSpPr>
                <a:spLocks/>
              </p:cNvSpPr>
              <p:nvPr/>
            </p:nvSpPr>
            <p:spPr bwMode="auto">
              <a:xfrm>
                <a:off x="3417" y="2481"/>
                <a:ext cx="181" cy="167"/>
              </a:xfrm>
              <a:custGeom>
                <a:avLst/>
                <a:gdLst>
                  <a:gd name="T0" fmla="*/ 0 w 181"/>
                  <a:gd name="T1" fmla="*/ 0 h 167"/>
                  <a:gd name="T2" fmla="*/ 0 w 181"/>
                  <a:gd name="T3" fmla="*/ 8 h 167"/>
                  <a:gd name="T4" fmla="*/ 2 w 181"/>
                  <a:gd name="T5" fmla="*/ 8 h 167"/>
                  <a:gd name="T6" fmla="*/ 164 w 181"/>
                  <a:gd name="T7" fmla="*/ 159 h 167"/>
                  <a:gd name="T8" fmla="*/ 168 w 181"/>
                  <a:gd name="T9" fmla="*/ 159 h 167"/>
                  <a:gd name="T10" fmla="*/ 168 w 181"/>
                  <a:gd name="T11" fmla="*/ 161 h 167"/>
                  <a:gd name="T12" fmla="*/ 171 w 181"/>
                  <a:gd name="T13" fmla="*/ 161 h 167"/>
                  <a:gd name="T14" fmla="*/ 171 w 181"/>
                  <a:gd name="T15" fmla="*/ 163 h 167"/>
                  <a:gd name="T16" fmla="*/ 175 w 181"/>
                  <a:gd name="T17" fmla="*/ 163 h 167"/>
                  <a:gd name="T18" fmla="*/ 176 w 181"/>
                  <a:gd name="T19" fmla="*/ 166 h 167"/>
                  <a:gd name="T20" fmla="*/ 180 w 181"/>
                  <a:gd name="T21" fmla="*/ 166 h 167"/>
                  <a:gd name="T22" fmla="*/ 180 w 181"/>
                  <a:gd name="T23" fmla="*/ 167 h 167"/>
                  <a:gd name="T24" fmla="*/ 181 w 181"/>
                  <a:gd name="T25" fmla="*/ 167 h 167"/>
                  <a:gd name="T26" fmla="*/ 2 w 181"/>
                  <a:gd name="T27" fmla="*/ 0 h 167"/>
                  <a:gd name="T28" fmla="*/ 0 w 181"/>
                  <a:gd name="T29" fmla="*/ 0 h 167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181"/>
                  <a:gd name="T46" fmla="*/ 0 h 167"/>
                  <a:gd name="T47" fmla="*/ 181 w 181"/>
                  <a:gd name="T48" fmla="*/ 167 h 167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181" h="167">
                    <a:moveTo>
                      <a:pt x="0" y="0"/>
                    </a:moveTo>
                    <a:lnTo>
                      <a:pt x="0" y="8"/>
                    </a:lnTo>
                    <a:lnTo>
                      <a:pt x="2" y="8"/>
                    </a:lnTo>
                    <a:lnTo>
                      <a:pt x="164" y="159"/>
                    </a:lnTo>
                    <a:lnTo>
                      <a:pt x="168" y="159"/>
                    </a:lnTo>
                    <a:lnTo>
                      <a:pt x="168" y="161"/>
                    </a:lnTo>
                    <a:lnTo>
                      <a:pt x="171" y="161"/>
                    </a:lnTo>
                    <a:lnTo>
                      <a:pt x="171" y="163"/>
                    </a:lnTo>
                    <a:lnTo>
                      <a:pt x="175" y="163"/>
                    </a:lnTo>
                    <a:lnTo>
                      <a:pt x="176" y="166"/>
                    </a:lnTo>
                    <a:lnTo>
                      <a:pt x="180" y="166"/>
                    </a:lnTo>
                    <a:lnTo>
                      <a:pt x="180" y="167"/>
                    </a:lnTo>
                    <a:lnTo>
                      <a:pt x="181" y="167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121" name="Freeform 2121"/>
              <p:cNvSpPr>
                <a:spLocks/>
              </p:cNvSpPr>
              <p:nvPr/>
            </p:nvSpPr>
            <p:spPr bwMode="auto">
              <a:xfrm>
                <a:off x="3417" y="2528"/>
                <a:ext cx="60" cy="56"/>
              </a:xfrm>
              <a:custGeom>
                <a:avLst/>
                <a:gdLst>
                  <a:gd name="T0" fmla="*/ 0 w 60"/>
                  <a:gd name="T1" fmla="*/ 0 h 56"/>
                  <a:gd name="T2" fmla="*/ 0 w 60"/>
                  <a:gd name="T3" fmla="*/ 8 h 56"/>
                  <a:gd name="T4" fmla="*/ 2 w 60"/>
                  <a:gd name="T5" fmla="*/ 8 h 56"/>
                  <a:gd name="T6" fmla="*/ 43 w 60"/>
                  <a:gd name="T7" fmla="*/ 48 h 56"/>
                  <a:gd name="T8" fmla="*/ 46 w 60"/>
                  <a:gd name="T9" fmla="*/ 48 h 56"/>
                  <a:gd name="T10" fmla="*/ 46 w 60"/>
                  <a:gd name="T11" fmla="*/ 49 h 56"/>
                  <a:gd name="T12" fmla="*/ 50 w 60"/>
                  <a:gd name="T13" fmla="*/ 49 h 56"/>
                  <a:gd name="T14" fmla="*/ 50 w 60"/>
                  <a:gd name="T15" fmla="*/ 51 h 56"/>
                  <a:gd name="T16" fmla="*/ 53 w 60"/>
                  <a:gd name="T17" fmla="*/ 51 h 56"/>
                  <a:gd name="T18" fmla="*/ 55 w 60"/>
                  <a:gd name="T19" fmla="*/ 54 h 56"/>
                  <a:gd name="T20" fmla="*/ 58 w 60"/>
                  <a:gd name="T21" fmla="*/ 54 h 56"/>
                  <a:gd name="T22" fmla="*/ 58 w 60"/>
                  <a:gd name="T23" fmla="*/ 56 h 56"/>
                  <a:gd name="T24" fmla="*/ 60 w 60"/>
                  <a:gd name="T25" fmla="*/ 56 h 56"/>
                  <a:gd name="T26" fmla="*/ 2 w 60"/>
                  <a:gd name="T27" fmla="*/ 0 h 56"/>
                  <a:gd name="T28" fmla="*/ 0 w 60"/>
                  <a:gd name="T29" fmla="*/ 0 h 5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60"/>
                  <a:gd name="T46" fmla="*/ 0 h 56"/>
                  <a:gd name="T47" fmla="*/ 60 w 60"/>
                  <a:gd name="T48" fmla="*/ 56 h 5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60" h="56">
                    <a:moveTo>
                      <a:pt x="0" y="0"/>
                    </a:moveTo>
                    <a:lnTo>
                      <a:pt x="0" y="8"/>
                    </a:lnTo>
                    <a:lnTo>
                      <a:pt x="2" y="8"/>
                    </a:lnTo>
                    <a:lnTo>
                      <a:pt x="43" y="48"/>
                    </a:lnTo>
                    <a:lnTo>
                      <a:pt x="46" y="48"/>
                    </a:lnTo>
                    <a:lnTo>
                      <a:pt x="46" y="49"/>
                    </a:lnTo>
                    <a:lnTo>
                      <a:pt x="50" y="49"/>
                    </a:lnTo>
                    <a:lnTo>
                      <a:pt x="50" y="51"/>
                    </a:lnTo>
                    <a:lnTo>
                      <a:pt x="53" y="51"/>
                    </a:lnTo>
                    <a:lnTo>
                      <a:pt x="55" y="54"/>
                    </a:lnTo>
                    <a:lnTo>
                      <a:pt x="58" y="54"/>
                    </a:lnTo>
                    <a:lnTo>
                      <a:pt x="58" y="56"/>
                    </a:lnTo>
                    <a:lnTo>
                      <a:pt x="60" y="56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122" name="Freeform 2122"/>
              <p:cNvSpPr>
                <a:spLocks/>
              </p:cNvSpPr>
              <p:nvPr/>
            </p:nvSpPr>
            <p:spPr bwMode="auto">
              <a:xfrm>
                <a:off x="3414" y="2233"/>
                <a:ext cx="400" cy="425"/>
              </a:xfrm>
              <a:custGeom>
                <a:avLst/>
                <a:gdLst>
                  <a:gd name="T0" fmla="*/ 200 w 400"/>
                  <a:gd name="T1" fmla="*/ 425 h 425"/>
                  <a:gd name="T2" fmla="*/ 400 w 400"/>
                  <a:gd name="T3" fmla="*/ 319 h 425"/>
                  <a:gd name="T4" fmla="*/ 400 w 400"/>
                  <a:gd name="T5" fmla="*/ 108 h 425"/>
                  <a:gd name="T6" fmla="*/ 200 w 400"/>
                  <a:gd name="T7" fmla="*/ 0 h 425"/>
                  <a:gd name="T8" fmla="*/ 0 w 400"/>
                  <a:gd name="T9" fmla="*/ 108 h 425"/>
                  <a:gd name="T10" fmla="*/ 0 w 400"/>
                  <a:gd name="T11" fmla="*/ 319 h 425"/>
                  <a:gd name="T12" fmla="*/ 200 w 400"/>
                  <a:gd name="T13" fmla="*/ 425 h 425"/>
                  <a:gd name="T14" fmla="*/ 202 w 400"/>
                  <a:gd name="T15" fmla="*/ 418 h 425"/>
                  <a:gd name="T16" fmla="*/ 5 w 400"/>
                  <a:gd name="T17" fmla="*/ 314 h 425"/>
                  <a:gd name="T18" fmla="*/ 7 w 400"/>
                  <a:gd name="T19" fmla="*/ 318 h 425"/>
                  <a:gd name="T20" fmla="*/ 7 w 400"/>
                  <a:gd name="T21" fmla="*/ 109 h 425"/>
                  <a:gd name="T22" fmla="*/ 5 w 400"/>
                  <a:gd name="T23" fmla="*/ 112 h 425"/>
                  <a:gd name="T24" fmla="*/ 202 w 400"/>
                  <a:gd name="T25" fmla="*/ 7 h 425"/>
                  <a:gd name="T26" fmla="*/ 198 w 400"/>
                  <a:gd name="T27" fmla="*/ 7 h 425"/>
                  <a:gd name="T28" fmla="*/ 395 w 400"/>
                  <a:gd name="T29" fmla="*/ 112 h 425"/>
                  <a:gd name="T30" fmla="*/ 393 w 400"/>
                  <a:gd name="T31" fmla="*/ 109 h 425"/>
                  <a:gd name="T32" fmla="*/ 393 w 400"/>
                  <a:gd name="T33" fmla="*/ 318 h 425"/>
                  <a:gd name="T34" fmla="*/ 395 w 400"/>
                  <a:gd name="T35" fmla="*/ 314 h 425"/>
                  <a:gd name="T36" fmla="*/ 198 w 400"/>
                  <a:gd name="T37" fmla="*/ 418 h 425"/>
                  <a:gd name="T38" fmla="*/ 202 w 400"/>
                  <a:gd name="T39" fmla="*/ 418 h 425"/>
                  <a:gd name="T40" fmla="*/ 200 w 400"/>
                  <a:gd name="T41" fmla="*/ 425 h 425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400"/>
                  <a:gd name="T64" fmla="*/ 0 h 425"/>
                  <a:gd name="T65" fmla="*/ 400 w 400"/>
                  <a:gd name="T66" fmla="*/ 425 h 425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400" h="425">
                    <a:moveTo>
                      <a:pt x="200" y="425"/>
                    </a:moveTo>
                    <a:lnTo>
                      <a:pt x="400" y="319"/>
                    </a:lnTo>
                    <a:lnTo>
                      <a:pt x="400" y="108"/>
                    </a:lnTo>
                    <a:lnTo>
                      <a:pt x="200" y="0"/>
                    </a:lnTo>
                    <a:lnTo>
                      <a:pt x="0" y="108"/>
                    </a:lnTo>
                    <a:lnTo>
                      <a:pt x="0" y="319"/>
                    </a:lnTo>
                    <a:lnTo>
                      <a:pt x="200" y="425"/>
                    </a:lnTo>
                    <a:lnTo>
                      <a:pt x="202" y="418"/>
                    </a:lnTo>
                    <a:lnTo>
                      <a:pt x="5" y="314"/>
                    </a:lnTo>
                    <a:lnTo>
                      <a:pt x="7" y="318"/>
                    </a:lnTo>
                    <a:lnTo>
                      <a:pt x="7" y="109"/>
                    </a:lnTo>
                    <a:lnTo>
                      <a:pt x="5" y="112"/>
                    </a:lnTo>
                    <a:lnTo>
                      <a:pt x="202" y="7"/>
                    </a:lnTo>
                    <a:lnTo>
                      <a:pt x="198" y="7"/>
                    </a:lnTo>
                    <a:lnTo>
                      <a:pt x="395" y="112"/>
                    </a:lnTo>
                    <a:lnTo>
                      <a:pt x="393" y="109"/>
                    </a:lnTo>
                    <a:lnTo>
                      <a:pt x="393" y="318"/>
                    </a:lnTo>
                    <a:lnTo>
                      <a:pt x="395" y="314"/>
                    </a:lnTo>
                    <a:lnTo>
                      <a:pt x="198" y="418"/>
                    </a:lnTo>
                    <a:lnTo>
                      <a:pt x="202" y="418"/>
                    </a:lnTo>
                    <a:lnTo>
                      <a:pt x="200" y="425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123" name="Freeform 2123"/>
              <p:cNvSpPr>
                <a:spLocks/>
              </p:cNvSpPr>
              <p:nvPr/>
            </p:nvSpPr>
            <p:spPr bwMode="auto">
              <a:xfrm>
                <a:off x="3224" y="2551"/>
                <a:ext cx="393" cy="419"/>
              </a:xfrm>
              <a:custGeom>
                <a:avLst/>
                <a:gdLst>
                  <a:gd name="T0" fmla="*/ 11 w 393"/>
                  <a:gd name="T1" fmla="*/ 99 h 419"/>
                  <a:gd name="T2" fmla="*/ 45 w 393"/>
                  <a:gd name="T3" fmla="*/ 82 h 419"/>
                  <a:gd name="T4" fmla="*/ 65 w 393"/>
                  <a:gd name="T5" fmla="*/ 69 h 419"/>
                  <a:gd name="T6" fmla="*/ 93 w 393"/>
                  <a:gd name="T7" fmla="*/ 56 h 419"/>
                  <a:gd name="T8" fmla="*/ 113 w 393"/>
                  <a:gd name="T9" fmla="*/ 44 h 419"/>
                  <a:gd name="T10" fmla="*/ 147 w 393"/>
                  <a:gd name="T11" fmla="*/ 26 h 419"/>
                  <a:gd name="T12" fmla="*/ 168 w 393"/>
                  <a:gd name="T13" fmla="*/ 14 h 419"/>
                  <a:gd name="T14" fmla="*/ 195 w 393"/>
                  <a:gd name="T15" fmla="*/ 1 h 419"/>
                  <a:gd name="T16" fmla="*/ 205 w 393"/>
                  <a:gd name="T17" fmla="*/ 6 h 419"/>
                  <a:gd name="T18" fmla="*/ 216 w 393"/>
                  <a:gd name="T19" fmla="*/ 9 h 419"/>
                  <a:gd name="T20" fmla="*/ 224 w 393"/>
                  <a:gd name="T21" fmla="*/ 15 h 419"/>
                  <a:gd name="T22" fmla="*/ 236 w 393"/>
                  <a:gd name="T23" fmla="*/ 20 h 419"/>
                  <a:gd name="T24" fmla="*/ 245 w 393"/>
                  <a:gd name="T25" fmla="*/ 26 h 419"/>
                  <a:gd name="T26" fmla="*/ 257 w 393"/>
                  <a:gd name="T27" fmla="*/ 31 h 419"/>
                  <a:gd name="T28" fmla="*/ 265 w 393"/>
                  <a:gd name="T29" fmla="*/ 37 h 419"/>
                  <a:gd name="T30" fmla="*/ 277 w 393"/>
                  <a:gd name="T31" fmla="*/ 42 h 419"/>
                  <a:gd name="T32" fmla="*/ 286 w 393"/>
                  <a:gd name="T33" fmla="*/ 48 h 419"/>
                  <a:gd name="T34" fmla="*/ 298 w 393"/>
                  <a:gd name="T35" fmla="*/ 53 h 419"/>
                  <a:gd name="T36" fmla="*/ 306 w 393"/>
                  <a:gd name="T37" fmla="*/ 59 h 419"/>
                  <a:gd name="T38" fmla="*/ 318 w 393"/>
                  <a:gd name="T39" fmla="*/ 64 h 419"/>
                  <a:gd name="T40" fmla="*/ 327 w 393"/>
                  <a:gd name="T41" fmla="*/ 71 h 419"/>
                  <a:gd name="T42" fmla="*/ 337 w 393"/>
                  <a:gd name="T43" fmla="*/ 74 h 419"/>
                  <a:gd name="T44" fmla="*/ 345 w 393"/>
                  <a:gd name="T45" fmla="*/ 80 h 419"/>
                  <a:gd name="T46" fmla="*/ 357 w 393"/>
                  <a:gd name="T47" fmla="*/ 85 h 419"/>
                  <a:gd name="T48" fmla="*/ 366 w 393"/>
                  <a:gd name="T49" fmla="*/ 91 h 419"/>
                  <a:gd name="T50" fmla="*/ 378 w 393"/>
                  <a:gd name="T51" fmla="*/ 96 h 419"/>
                  <a:gd name="T52" fmla="*/ 386 w 393"/>
                  <a:gd name="T53" fmla="*/ 102 h 419"/>
                  <a:gd name="T54" fmla="*/ 383 w 393"/>
                  <a:gd name="T55" fmla="*/ 320 h 419"/>
                  <a:gd name="T56" fmla="*/ 373 w 393"/>
                  <a:gd name="T57" fmla="*/ 326 h 419"/>
                  <a:gd name="T58" fmla="*/ 339 w 393"/>
                  <a:gd name="T59" fmla="*/ 343 h 419"/>
                  <a:gd name="T60" fmla="*/ 328 w 393"/>
                  <a:gd name="T61" fmla="*/ 350 h 419"/>
                  <a:gd name="T62" fmla="*/ 294 w 393"/>
                  <a:gd name="T63" fmla="*/ 367 h 419"/>
                  <a:gd name="T64" fmla="*/ 284 w 393"/>
                  <a:gd name="T65" fmla="*/ 373 h 419"/>
                  <a:gd name="T66" fmla="*/ 263 w 393"/>
                  <a:gd name="T67" fmla="*/ 383 h 419"/>
                  <a:gd name="T68" fmla="*/ 243 w 393"/>
                  <a:gd name="T69" fmla="*/ 395 h 419"/>
                  <a:gd name="T70" fmla="*/ 222 w 393"/>
                  <a:gd name="T71" fmla="*/ 405 h 419"/>
                  <a:gd name="T72" fmla="*/ 205 w 393"/>
                  <a:gd name="T73" fmla="*/ 416 h 419"/>
                  <a:gd name="T74" fmla="*/ 190 w 393"/>
                  <a:gd name="T75" fmla="*/ 418 h 419"/>
                  <a:gd name="T76" fmla="*/ 181 w 393"/>
                  <a:gd name="T77" fmla="*/ 411 h 419"/>
                  <a:gd name="T78" fmla="*/ 169 w 393"/>
                  <a:gd name="T79" fmla="*/ 407 h 419"/>
                  <a:gd name="T80" fmla="*/ 161 w 393"/>
                  <a:gd name="T81" fmla="*/ 400 h 419"/>
                  <a:gd name="T82" fmla="*/ 149 w 393"/>
                  <a:gd name="T83" fmla="*/ 395 h 419"/>
                  <a:gd name="T84" fmla="*/ 140 w 393"/>
                  <a:gd name="T85" fmla="*/ 389 h 419"/>
                  <a:gd name="T86" fmla="*/ 128 w 393"/>
                  <a:gd name="T87" fmla="*/ 384 h 419"/>
                  <a:gd name="T88" fmla="*/ 120 w 393"/>
                  <a:gd name="T89" fmla="*/ 378 h 419"/>
                  <a:gd name="T90" fmla="*/ 108 w 393"/>
                  <a:gd name="T91" fmla="*/ 373 h 419"/>
                  <a:gd name="T92" fmla="*/ 99 w 393"/>
                  <a:gd name="T93" fmla="*/ 367 h 419"/>
                  <a:gd name="T94" fmla="*/ 87 w 393"/>
                  <a:gd name="T95" fmla="*/ 362 h 419"/>
                  <a:gd name="T96" fmla="*/ 79 w 393"/>
                  <a:gd name="T97" fmla="*/ 356 h 419"/>
                  <a:gd name="T98" fmla="*/ 67 w 393"/>
                  <a:gd name="T99" fmla="*/ 351 h 419"/>
                  <a:gd name="T100" fmla="*/ 58 w 393"/>
                  <a:gd name="T101" fmla="*/ 345 h 419"/>
                  <a:gd name="T102" fmla="*/ 46 w 393"/>
                  <a:gd name="T103" fmla="*/ 340 h 419"/>
                  <a:gd name="T104" fmla="*/ 38 w 393"/>
                  <a:gd name="T105" fmla="*/ 334 h 419"/>
                  <a:gd name="T106" fmla="*/ 26 w 393"/>
                  <a:gd name="T107" fmla="*/ 329 h 419"/>
                  <a:gd name="T108" fmla="*/ 17 w 393"/>
                  <a:gd name="T109" fmla="*/ 323 h 419"/>
                  <a:gd name="T110" fmla="*/ 5 w 393"/>
                  <a:gd name="T111" fmla="*/ 318 h 419"/>
                  <a:gd name="T112" fmla="*/ 0 w 393"/>
                  <a:gd name="T113" fmla="*/ 104 h 419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w 393"/>
                  <a:gd name="T172" fmla="*/ 0 h 419"/>
                  <a:gd name="T173" fmla="*/ 393 w 393"/>
                  <a:gd name="T174" fmla="*/ 419 h 419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T171" t="T172" r="T173" b="T174"/>
                <a:pathLst>
                  <a:path w="393" h="419">
                    <a:moveTo>
                      <a:pt x="0" y="104"/>
                    </a:moveTo>
                    <a:lnTo>
                      <a:pt x="7" y="102"/>
                    </a:lnTo>
                    <a:lnTo>
                      <a:pt x="7" y="100"/>
                    </a:lnTo>
                    <a:lnTo>
                      <a:pt x="11" y="100"/>
                    </a:lnTo>
                    <a:lnTo>
                      <a:pt x="11" y="99"/>
                    </a:lnTo>
                    <a:lnTo>
                      <a:pt x="24" y="93"/>
                    </a:lnTo>
                    <a:lnTo>
                      <a:pt x="24" y="91"/>
                    </a:lnTo>
                    <a:lnTo>
                      <a:pt x="31" y="89"/>
                    </a:lnTo>
                    <a:lnTo>
                      <a:pt x="31" y="88"/>
                    </a:lnTo>
                    <a:lnTo>
                      <a:pt x="45" y="82"/>
                    </a:lnTo>
                    <a:lnTo>
                      <a:pt x="45" y="80"/>
                    </a:lnTo>
                    <a:lnTo>
                      <a:pt x="52" y="78"/>
                    </a:lnTo>
                    <a:lnTo>
                      <a:pt x="52" y="77"/>
                    </a:lnTo>
                    <a:lnTo>
                      <a:pt x="65" y="71"/>
                    </a:lnTo>
                    <a:lnTo>
                      <a:pt x="65" y="69"/>
                    </a:lnTo>
                    <a:lnTo>
                      <a:pt x="72" y="67"/>
                    </a:lnTo>
                    <a:lnTo>
                      <a:pt x="72" y="66"/>
                    </a:lnTo>
                    <a:lnTo>
                      <a:pt x="86" y="59"/>
                    </a:lnTo>
                    <a:lnTo>
                      <a:pt x="86" y="58"/>
                    </a:lnTo>
                    <a:lnTo>
                      <a:pt x="93" y="56"/>
                    </a:lnTo>
                    <a:lnTo>
                      <a:pt x="93" y="55"/>
                    </a:lnTo>
                    <a:lnTo>
                      <a:pt x="106" y="48"/>
                    </a:lnTo>
                    <a:lnTo>
                      <a:pt x="106" y="47"/>
                    </a:lnTo>
                    <a:lnTo>
                      <a:pt x="113" y="45"/>
                    </a:lnTo>
                    <a:lnTo>
                      <a:pt x="113" y="44"/>
                    </a:lnTo>
                    <a:lnTo>
                      <a:pt x="127" y="37"/>
                    </a:lnTo>
                    <a:lnTo>
                      <a:pt x="127" y="36"/>
                    </a:lnTo>
                    <a:lnTo>
                      <a:pt x="134" y="34"/>
                    </a:lnTo>
                    <a:lnTo>
                      <a:pt x="134" y="33"/>
                    </a:lnTo>
                    <a:lnTo>
                      <a:pt x="147" y="26"/>
                    </a:lnTo>
                    <a:lnTo>
                      <a:pt x="147" y="25"/>
                    </a:lnTo>
                    <a:lnTo>
                      <a:pt x="154" y="23"/>
                    </a:lnTo>
                    <a:lnTo>
                      <a:pt x="154" y="22"/>
                    </a:lnTo>
                    <a:lnTo>
                      <a:pt x="168" y="15"/>
                    </a:lnTo>
                    <a:lnTo>
                      <a:pt x="168" y="14"/>
                    </a:lnTo>
                    <a:lnTo>
                      <a:pt x="175" y="12"/>
                    </a:lnTo>
                    <a:lnTo>
                      <a:pt x="175" y="11"/>
                    </a:lnTo>
                    <a:lnTo>
                      <a:pt x="188" y="4"/>
                    </a:lnTo>
                    <a:lnTo>
                      <a:pt x="188" y="3"/>
                    </a:lnTo>
                    <a:lnTo>
                      <a:pt x="195" y="1"/>
                    </a:lnTo>
                    <a:lnTo>
                      <a:pt x="195" y="0"/>
                    </a:lnTo>
                    <a:lnTo>
                      <a:pt x="200" y="1"/>
                    </a:lnTo>
                    <a:lnTo>
                      <a:pt x="200" y="3"/>
                    </a:lnTo>
                    <a:lnTo>
                      <a:pt x="204" y="3"/>
                    </a:lnTo>
                    <a:lnTo>
                      <a:pt x="205" y="6"/>
                    </a:lnTo>
                    <a:lnTo>
                      <a:pt x="209" y="6"/>
                    </a:lnTo>
                    <a:lnTo>
                      <a:pt x="209" y="7"/>
                    </a:lnTo>
                    <a:lnTo>
                      <a:pt x="212" y="7"/>
                    </a:lnTo>
                    <a:lnTo>
                      <a:pt x="212" y="9"/>
                    </a:lnTo>
                    <a:lnTo>
                      <a:pt x="216" y="9"/>
                    </a:lnTo>
                    <a:lnTo>
                      <a:pt x="217" y="12"/>
                    </a:lnTo>
                    <a:lnTo>
                      <a:pt x="221" y="12"/>
                    </a:lnTo>
                    <a:lnTo>
                      <a:pt x="221" y="14"/>
                    </a:lnTo>
                    <a:lnTo>
                      <a:pt x="224" y="14"/>
                    </a:lnTo>
                    <a:lnTo>
                      <a:pt x="224" y="15"/>
                    </a:lnTo>
                    <a:lnTo>
                      <a:pt x="228" y="15"/>
                    </a:lnTo>
                    <a:lnTo>
                      <a:pt x="229" y="18"/>
                    </a:lnTo>
                    <a:lnTo>
                      <a:pt x="233" y="18"/>
                    </a:lnTo>
                    <a:lnTo>
                      <a:pt x="233" y="20"/>
                    </a:lnTo>
                    <a:lnTo>
                      <a:pt x="236" y="20"/>
                    </a:lnTo>
                    <a:lnTo>
                      <a:pt x="238" y="23"/>
                    </a:lnTo>
                    <a:lnTo>
                      <a:pt x="241" y="23"/>
                    </a:lnTo>
                    <a:lnTo>
                      <a:pt x="241" y="25"/>
                    </a:lnTo>
                    <a:lnTo>
                      <a:pt x="245" y="25"/>
                    </a:lnTo>
                    <a:lnTo>
                      <a:pt x="245" y="26"/>
                    </a:lnTo>
                    <a:lnTo>
                      <a:pt x="248" y="26"/>
                    </a:lnTo>
                    <a:lnTo>
                      <a:pt x="250" y="30"/>
                    </a:lnTo>
                    <a:lnTo>
                      <a:pt x="253" y="30"/>
                    </a:lnTo>
                    <a:lnTo>
                      <a:pt x="253" y="31"/>
                    </a:lnTo>
                    <a:lnTo>
                      <a:pt x="257" y="31"/>
                    </a:lnTo>
                    <a:lnTo>
                      <a:pt x="257" y="33"/>
                    </a:lnTo>
                    <a:lnTo>
                      <a:pt x="260" y="33"/>
                    </a:lnTo>
                    <a:lnTo>
                      <a:pt x="262" y="36"/>
                    </a:lnTo>
                    <a:lnTo>
                      <a:pt x="265" y="36"/>
                    </a:lnTo>
                    <a:lnTo>
                      <a:pt x="265" y="37"/>
                    </a:lnTo>
                    <a:lnTo>
                      <a:pt x="269" y="37"/>
                    </a:lnTo>
                    <a:lnTo>
                      <a:pt x="269" y="39"/>
                    </a:lnTo>
                    <a:lnTo>
                      <a:pt x="272" y="39"/>
                    </a:lnTo>
                    <a:lnTo>
                      <a:pt x="274" y="42"/>
                    </a:lnTo>
                    <a:lnTo>
                      <a:pt x="277" y="42"/>
                    </a:lnTo>
                    <a:lnTo>
                      <a:pt x="277" y="44"/>
                    </a:lnTo>
                    <a:lnTo>
                      <a:pt x="281" y="44"/>
                    </a:lnTo>
                    <a:lnTo>
                      <a:pt x="282" y="47"/>
                    </a:lnTo>
                    <a:lnTo>
                      <a:pt x="286" y="47"/>
                    </a:lnTo>
                    <a:lnTo>
                      <a:pt x="286" y="48"/>
                    </a:lnTo>
                    <a:lnTo>
                      <a:pt x="289" y="48"/>
                    </a:lnTo>
                    <a:lnTo>
                      <a:pt x="289" y="50"/>
                    </a:lnTo>
                    <a:lnTo>
                      <a:pt x="292" y="50"/>
                    </a:lnTo>
                    <a:lnTo>
                      <a:pt x="294" y="53"/>
                    </a:lnTo>
                    <a:lnTo>
                      <a:pt x="298" y="53"/>
                    </a:lnTo>
                    <a:lnTo>
                      <a:pt x="298" y="55"/>
                    </a:lnTo>
                    <a:lnTo>
                      <a:pt x="301" y="55"/>
                    </a:lnTo>
                    <a:lnTo>
                      <a:pt x="301" y="56"/>
                    </a:lnTo>
                    <a:lnTo>
                      <a:pt x="304" y="56"/>
                    </a:lnTo>
                    <a:lnTo>
                      <a:pt x="306" y="59"/>
                    </a:lnTo>
                    <a:lnTo>
                      <a:pt x="310" y="59"/>
                    </a:lnTo>
                    <a:lnTo>
                      <a:pt x="310" y="61"/>
                    </a:lnTo>
                    <a:lnTo>
                      <a:pt x="313" y="61"/>
                    </a:lnTo>
                    <a:lnTo>
                      <a:pt x="315" y="64"/>
                    </a:lnTo>
                    <a:lnTo>
                      <a:pt x="318" y="64"/>
                    </a:lnTo>
                    <a:lnTo>
                      <a:pt x="318" y="66"/>
                    </a:lnTo>
                    <a:lnTo>
                      <a:pt x="322" y="66"/>
                    </a:lnTo>
                    <a:lnTo>
                      <a:pt x="322" y="67"/>
                    </a:lnTo>
                    <a:lnTo>
                      <a:pt x="325" y="67"/>
                    </a:lnTo>
                    <a:lnTo>
                      <a:pt x="327" y="71"/>
                    </a:lnTo>
                    <a:lnTo>
                      <a:pt x="330" y="71"/>
                    </a:lnTo>
                    <a:lnTo>
                      <a:pt x="330" y="72"/>
                    </a:lnTo>
                    <a:lnTo>
                      <a:pt x="333" y="72"/>
                    </a:lnTo>
                    <a:lnTo>
                      <a:pt x="333" y="74"/>
                    </a:lnTo>
                    <a:lnTo>
                      <a:pt x="337" y="74"/>
                    </a:lnTo>
                    <a:lnTo>
                      <a:pt x="339" y="77"/>
                    </a:lnTo>
                    <a:lnTo>
                      <a:pt x="342" y="77"/>
                    </a:lnTo>
                    <a:lnTo>
                      <a:pt x="342" y="78"/>
                    </a:lnTo>
                    <a:lnTo>
                      <a:pt x="345" y="78"/>
                    </a:lnTo>
                    <a:lnTo>
                      <a:pt x="345" y="80"/>
                    </a:lnTo>
                    <a:lnTo>
                      <a:pt x="349" y="80"/>
                    </a:lnTo>
                    <a:lnTo>
                      <a:pt x="351" y="83"/>
                    </a:lnTo>
                    <a:lnTo>
                      <a:pt x="354" y="83"/>
                    </a:lnTo>
                    <a:lnTo>
                      <a:pt x="354" y="85"/>
                    </a:lnTo>
                    <a:lnTo>
                      <a:pt x="357" y="85"/>
                    </a:lnTo>
                    <a:lnTo>
                      <a:pt x="359" y="88"/>
                    </a:lnTo>
                    <a:lnTo>
                      <a:pt x="363" y="88"/>
                    </a:lnTo>
                    <a:lnTo>
                      <a:pt x="363" y="89"/>
                    </a:lnTo>
                    <a:lnTo>
                      <a:pt x="366" y="89"/>
                    </a:lnTo>
                    <a:lnTo>
                      <a:pt x="366" y="91"/>
                    </a:lnTo>
                    <a:lnTo>
                      <a:pt x="369" y="91"/>
                    </a:lnTo>
                    <a:lnTo>
                      <a:pt x="371" y="94"/>
                    </a:lnTo>
                    <a:lnTo>
                      <a:pt x="374" y="94"/>
                    </a:lnTo>
                    <a:lnTo>
                      <a:pt x="374" y="96"/>
                    </a:lnTo>
                    <a:lnTo>
                      <a:pt x="378" y="96"/>
                    </a:lnTo>
                    <a:lnTo>
                      <a:pt x="378" y="97"/>
                    </a:lnTo>
                    <a:lnTo>
                      <a:pt x="381" y="97"/>
                    </a:lnTo>
                    <a:lnTo>
                      <a:pt x="383" y="100"/>
                    </a:lnTo>
                    <a:lnTo>
                      <a:pt x="386" y="100"/>
                    </a:lnTo>
                    <a:lnTo>
                      <a:pt x="386" y="102"/>
                    </a:lnTo>
                    <a:lnTo>
                      <a:pt x="390" y="102"/>
                    </a:lnTo>
                    <a:lnTo>
                      <a:pt x="390" y="104"/>
                    </a:lnTo>
                    <a:lnTo>
                      <a:pt x="393" y="104"/>
                    </a:lnTo>
                    <a:lnTo>
                      <a:pt x="393" y="315"/>
                    </a:lnTo>
                    <a:lnTo>
                      <a:pt x="383" y="320"/>
                    </a:lnTo>
                    <a:lnTo>
                      <a:pt x="383" y="321"/>
                    </a:lnTo>
                    <a:lnTo>
                      <a:pt x="376" y="323"/>
                    </a:lnTo>
                    <a:lnTo>
                      <a:pt x="376" y="324"/>
                    </a:lnTo>
                    <a:lnTo>
                      <a:pt x="373" y="324"/>
                    </a:lnTo>
                    <a:lnTo>
                      <a:pt x="373" y="326"/>
                    </a:lnTo>
                    <a:lnTo>
                      <a:pt x="359" y="332"/>
                    </a:lnTo>
                    <a:lnTo>
                      <a:pt x="359" y="334"/>
                    </a:lnTo>
                    <a:lnTo>
                      <a:pt x="352" y="336"/>
                    </a:lnTo>
                    <a:lnTo>
                      <a:pt x="352" y="337"/>
                    </a:lnTo>
                    <a:lnTo>
                      <a:pt x="339" y="343"/>
                    </a:lnTo>
                    <a:lnTo>
                      <a:pt x="339" y="345"/>
                    </a:lnTo>
                    <a:lnTo>
                      <a:pt x="332" y="347"/>
                    </a:lnTo>
                    <a:lnTo>
                      <a:pt x="332" y="348"/>
                    </a:lnTo>
                    <a:lnTo>
                      <a:pt x="328" y="348"/>
                    </a:lnTo>
                    <a:lnTo>
                      <a:pt x="328" y="350"/>
                    </a:lnTo>
                    <a:lnTo>
                      <a:pt x="315" y="356"/>
                    </a:lnTo>
                    <a:lnTo>
                      <a:pt x="315" y="358"/>
                    </a:lnTo>
                    <a:lnTo>
                      <a:pt x="308" y="359"/>
                    </a:lnTo>
                    <a:lnTo>
                      <a:pt x="308" y="361"/>
                    </a:lnTo>
                    <a:lnTo>
                      <a:pt x="294" y="367"/>
                    </a:lnTo>
                    <a:lnTo>
                      <a:pt x="294" y="369"/>
                    </a:lnTo>
                    <a:lnTo>
                      <a:pt x="287" y="370"/>
                    </a:lnTo>
                    <a:lnTo>
                      <a:pt x="287" y="372"/>
                    </a:lnTo>
                    <a:lnTo>
                      <a:pt x="284" y="372"/>
                    </a:lnTo>
                    <a:lnTo>
                      <a:pt x="284" y="373"/>
                    </a:lnTo>
                    <a:lnTo>
                      <a:pt x="274" y="378"/>
                    </a:lnTo>
                    <a:lnTo>
                      <a:pt x="274" y="380"/>
                    </a:lnTo>
                    <a:lnTo>
                      <a:pt x="267" y="381"/>
                    </a:lnTo>
                    <a:lnTo>
                      <a:pt x="267" y="383"/>
                    </a:lnTo>
                    <a:lnTo>
                      <a:pt x="263" y="383"/>
                    </a:lnTo>
                    <a:lnTo>
                      <a:pt x="263" y="384"/>
                    </a:lnTo>
                    <a:lnTo>
                      <a:pt x="250" y="391"/>
                    </a:lnTo>
                    <a:lnTo>
                      <a:pt x="250" y="392"/>
                    </a:lnTo>
                    <a:lnTo>
                      <a:pt x="243" y="394"/>
                    </a:lnTo>
                    <a:lnTo>
                      <a:pt x="243" y="395"/>
                    </a:lnTo>
                    <a:lnTo>
                      <a:pt x="239" y="395"/>
                    </a:lnTo>
                    <a:lnTo>
                      <a:pt x="239" y="397"/>
                    </a:lnTo>
                    <a:lnTo>
                      <a:pt x="229" y="402"/>
                    </a:lnTo>
                    <a:lnTo>
                      <a:pt x="229" y="403"/>
                    </a:lnTo>
                    <a:lnTo>
                      <a:pt x="222" y="405"/>
                    </a:lnTo>
                    <a:lnTo>
                      <a:pt x="222" y="407"/>
                    </a:lnTo>
                    <a:lnTo>
                      <a:pt x="219" y="407"/>
                    </a:lnTo>
                    <a:lnTo>
                      <a:pt x="219" y="408"/>
                    </a:lnTo>
                    <a:lnTo>
                      <a:pt x="205" y="414"/>
                    </a:lnTo>
                    <a:lnTo>
                      <a:pt x="205" y="416"/>
                    </a:lnTo>
                    <a:lnTo>
                      <a:pt x="198" y="418"/>
                    </a:lnTo>
                    <a:lnTo>
                      <a:pt x="198" y="419"/>
                    </a:lnTo>
                    <a:lnTo>
                      <a:pt x="193" y="419"/>
                    </a:lnTo>
                    <a:lnTo>
                      <a:pt x="193" y="418"/>
                    </a:lnTo>
                    <a:lnTo>
                      <a:pt x="190" y="418"/>
                    </a:lnTo>
                    <a:lnTo>
                      <a:pt x="190" y="416"/>
                    </a:lnTo>
                    <a:lnTo>
                      <a:pt x="187" y="416"/>
                    </a:lnTo>
                    <a:lnTo>
                      <a:pt x="185" y="413"/>
                    </a:lnTo>
                    <a:lnTo>
                      <a:pt x="181" y="413"/>
                    </a:lnTo>
                    <a:lnTo>
                      <a:pt x="181" y="411"/>
                    </a:lnTo>
                    <a:lnTo>
                      <a:pt x="178" y="411"/>
                    </a:lnTo>
                    <a:lnTo>
                      <a:pt x="178" y="410"/>
                    </a:lnTo>
                    <a:lnTo>
                      <a:pt x="175" y="410"/>
                    </a:lnTo>
                    <a:lnTo>
                      <a:pt x="173" y="407"/>
                    </a:lnTo>
                    <a:lnTo>
                      <a:pt x="169" y="407"/>
                    </a:lnTo>
                    <a:lnTo>
                      <a:pt x="169" y="405"/>
                    </a:lnTo>
                    <a:lnTo>
                      <a:pt x="166" y="405"/>
                    </a:lnTo>
                    <a:lnTo>
                      <a:pt x="164" y="402"/>
                    </a:lnTo>
                    <a:lnTo>
                      <a:pt x="161" y="402"/>
                    </a:lnTo>
                    <a:lnTo>
                      <a:pt x="161" y="400"/>
                    </a:lnTo>
                    <a:lnTo>
                      <a:pt x="157" y="400"/>
                    </a:lnTo>
                    <a:lnTo>
                      <a:pt x="157" y="399"/>
                    </a:lnTo>
                    <a:lnTo>
                      <a:pt x="154" y="399"/>
                    </a:lnTo>
                    <a:lnTo>
                      <a:pt x="152" y="395"/>
                    </a:lnTo>
                    <a:lnTo>
                      <a:pt x="149" y="395"/>
                    </a:lnTo>
                    <a:lnTo>
                      <a:pt x="149" y="394"/>
                    </a:lnTo>
                    <a:lnTo>
                      <a:pt x="146" y="394"/>
                    </a:lnTo>
                    <a:lnTo>
                      <a:pt x="144" y="391"/>
                    </a:lnTo>
                    <a:lnTo>
                      <a:pt x="140" y="391"/>
                    </a:lnTo>
                    <a:lnTo>
                      <a:pt x="140" y="389"/>
                    </a:lnTo>
                    <a:lnTo>
                      <a:pt x="137" y="389"/>
                    </a:lnTo>
                    <a:lnTo>
                      <a:pt x="137" y="388"/>
                    </a:lnTo>
                    <a:lnTo>
                      <a:pt x="134" y="388"/>
                    </a:lnTo>
                    <a:lnTo>
                      <a:pt x="132" y="384"/>
                    </a:lnTo>
                    <a:lnTo>
                      <a:pt x="128" y="384"/>
                    </a:lnTo>
                    <a:lnTo>
                      <a:pt x="128" y="383"/>
                    </a:lnTo>
                    <a:lnTo>
                      <a:pt x="125" y="383"/>
                    </a:lnTo>
                    <a:lnTo>
                      <a:pt x="123" y="380"/>
                    </a:lnTo>
                    <a:lnTo>
                      <a:pt x="120" y="380"/>
                    </a:lnTo>
                    <a:lnTo>
                      <a:pt x="120" y="378"/>
                    </a:lnTo>
                    <a:lnTo>
                      <a:pt x="116" y="378"/>
                    </a:lnTo>
                    <a:lnTo>
                      <a:pt x="116" y="377"/>
                    </a:lnTo>
                    <a:lnTo>
                      <a:pt x="113" y="377"/>
                    </a:lnTo>
                    <a:lnTo>
                      <a:pt x="111" y="373"/>
                    </a:lnTo>
                    <a:lnTo>
                      <a:pt x="108" y="373"/>
                    </a:lnTo>
                    <a:lnTo>
                      <a:pt x="108" y="372"/>
                    </a:lnTo>
                    <a:lnTo>
                      <a:pt x="104" y="372"/>
                    </a:lnTo>
                    <a:lnTo>
                      <a:pt x="103" y="369"/>
                    </a:lnTo>
                    <a:lnTo>
                      <a:pt x="99" y="369"/>
                    </a:lnTo>
                    <a:lnTo>
                      <a:pt x="99" y="367"/>
                    </a:lnTo>
                    <a:lnTo>
                      <a:pt x="96" y="367"/>
                    </a:lnTo>
                    <a:lnTo>
                      <a:pt x="96" y="365"/>
                    </a:lnTo>
                    <a:lnTo>
                      <a:pt x="93" y="365"/>
                    </a:lnTo>
                    <a:lnTo>
                      <a:pt x="91" y="362"/>
                    </a:lnTo>
                    <a:lnTo>
                      <a:pt x="87" y="362"/>
                    </a:lnTo>
                    <a:lnTo>
                      <a:pt x="87" y="361"/>
                    </a:lnTo>
                    <a:lnTo>
                      <a:pt x="84" y="361"/>
                    </a:lnTo>
                    <a:lnTo>
                      <a:pt x="82" y="358"/>
                    </a:lnTo>
                    <a:lnTo>
                      <a:pt x="79" y="358"/>
                    </a:lnTo>
                    <a:lnTo>
                      <a:pt x="79" y="356"/>
                    </a:lnTo>
                    <a:lnTo>
                      <a:pt x="75" y="356"/>
                    </a:lnTo>
                    <a:lnTo>
                      <a:pt x="75" y="354"/>
                    </a:lnTo>
                    <a:lnTo>
                      <a:pt x="72" y="354"/>
                    </a:lnTo>
                    <a:lnTo>
                      <a:pt x="70" y="351"/>
                    </a:lnTo>
                    <a:lnTo>
                      <a:pt x="67" y="351"/>
                    </a:lnTo>
                    <a:lnTo>
                      <a:pt x="67" y="350"/>
                    </a:lnTo>
                    <a:lnTo>
                      <a:pt x="63" y="350"/>
                    </a:lnTo>
                    <a:lnTo>
                      <a:pt x="62" y="347"/>
                    </a:lnTo>
                    <a:lnTo>
                      <a:pt x="58" y="347"/>
                    </a:lnTo>
                    <a:lnTo>
                      <a:pt x="58" y="345"/>
                    </a:lnTo>
                    <a:lnTo>
                      <a:pt x="55" y="345"/>
                    </a:lnTo>
                    <a:lnTo>
                      <a:pt x="55" y="343"/>
                    </a:lnTo>
                    <a:lnTo>
                      <a:pt x="52" y="343"/>
                    </a:lnTo>
                    <a:lnTo>
                      <a:pt x="50" y="340"/>
                    </a:lnTo>
                    <a:lnTo>
                      <a:pt x="46" y="340"/>
                    </a:lnTo>
                    <a:lnTo>
                      <a:pt x="46" y="339"/>
                    </a:lnTo>
                    <a:lnTo>
                      <a:pt x="43" y="339"/>
                    </a:lnTo>
                    <a:lnTo>
                      <a:pt x="41" y="336"/>
                    </a:lnTo>
                    <a:lnTo>
                      <a:pt x="38" y="336"/>
                    </a:lnTo>
                    <a:lnTo>
                      <a:pt x="38" y="334"/>
                    </a:lnTo>
                    <a:lnTo>
                      <a:pt x="34" y="334"/>
                    </a:lnTo>
                    <a:lnTo>
                      <a:pt x="34" y="332"/>
                    </a:lnTo>
                    <a:lnTo>
                      <a:pt x="31" y="332"/>
                    </a:lnTo>
                    <a:lnTo>
                      <a:pt x="29" y="329"/>
                    </a:lnTo>
                    <a:lnTo>
                      <a:pt x="26" y="329"/>
                    </a:lnTo>
                    <a:lnTo>
                      <a:pt x="26" y="328"/>
                    </a:lnTo>
                    <a:lnTo>
                      <a:pt x="22" y="328"/>
                    </a:lnTo>
                    <a:lnTo>
                      <a:pt x="21" y="324"/>
                    </a:lnTo>
                    <a:lnTo>
                      <a:pt x="17" y="324"/>
                    </a:lnTo>
                    <a:lnTo>
                      <a:pt x="17" y="323"/>
                    </a:lnTo>
                    <a:lnTo>
                      <a:pt x="14" y="323"/>
                    </a:lnTo>
                    <a:lnTo>
                      <a:pt x="14" y="321"/>
                    </a:lnTo>
                    <a:lnTo>
                      <a:pt x="11" y="321"/>
                    </a:lnTo>
                    <a:lnTo>
                      <a:pt x="9" y="318"/>
                    </a:lnTo>
                    <a:lnTo>
                      <a:pt x="5" y="318"/>
                    </a:lnTo>
                    <a:lnTo>
                      <a:pt x="5" y="317"/>
                    </a:lnTo>
                    <a:lnTo>
                      <a:pt x="2" y="317"/>
                    </a:lnTo>
                    <a:lnTo>
                      <a:pt x="2" y="315"/>
                    </a:lnTo>
                    <a:lnTo>
                      <a:pt x="0" y="315"/>
                    </a:lnTo>
                    <a:lnTo>
                      <a:pt x="0" y="104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124" name="Freeform 2124"/>
              <p:cNvSpPr>
                <a:spLocks/>
              </p:cNvSpPr>
              <p:nvPr/>
            </p:nvSpPr>
            <p:spPr bwMode="auto">
              <a:xfrm>
                <a:off x="3224" y="2601"/>
                <a:ext cx="103" cy="95"/>
              </a:xfrm>
              <a:custGeom>
                <a:avLst/>
                <a:gdLst>
                  <a:gd name="T0" fmla="*/ 101 w 103"/>
                  <a:gd name="T1" fmla="*/ 0 h 95"/>
                  <a:gd name="T2" fmla="*/ 101 w 103"/>
                  <a:gd name="T3" fmla="*/ 2 h 95"/>
                  <a:gd name="T4" fmla="*/ 94 w 103"/>
                  <a:gd name="T5" fmla="*/ 3 h 95"/>
                  <a:gd name="T6" fmla="*/ 94 w 103"/>
                  <a:gd name="T7" fmla="*/ 5 h 95"/>
                  <a:gd name="T8" fmla="*/ 81 w 103"/>
                  <a:gd name="T9" fmla="*/ 13 h 95"/>
                  <a:gd name="T10" fmla="*/ 81 w 103"/>
                  <a:gd name="T11" fmla="*/ 14 h 95"/>
                  <a:gd name="T12" fmla="*/ 0 w 103"/>
                  <a:gd name="T13" fmla="*/ 87 h 95"/>
                  <a:gd name="T14" fmla="*/ 0 w 103"/>
                  <a:gd name="T15" fmla="*/ 95 h 95"/>
                  <a:gd name="T16" fmla="*/ 103 w 103"/>
                  <a:gd name="T17" fmla="*/ 0 h 95"/>
                  <a:gd name="T18" fmla="*/ 101 w 103"/>
                  <a:gd name="T19" fmla="*/ 0 h 95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03"/>
                  <a:gd name="T31" fmla="*/ 0 h 95"/>
                  <a:gd name="T32" fmla="*/ 103 w 103"/>
                  <a:gd name="T33" fmla="*/ 95 h 95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03" h="95">
                    <a:moveTo>
                      <a:pt x="101" y="0"/>
                    </a:moveTo>
                    <a:lnTo>
                      <a:pt x="101" y="2"/>
                    </a:lnTo>
                    <a:lnTo>
                      <a:pt x="94" y="3"/>
                    </a:lnTo>
                    <a:lnTo>
                      <a:pt x="94" y="5"/>
                    </a:lnTo>
                    <a:lnTo>
                      <a:pt x="81" y="13"/>
                    </a:lnTo>
                    <a:lnTo>
                      <a:pt x="81" y="14"/>
                    </a:lnTo>
                    <a:lnTo>
                      <a:pt x="0" y="87"/>
                    </a:lnTo>
                    <a:lnTo>
                      <a:pt x="0" y="95"/>
                    </a:lnTo>
                    <a:lnTo>
                      <a:pt x="103" y="0"/>
                    </a:lnTo>
                    <a:lnTo>
                      <a:pt x="101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125" name="Freeform 2125"/>
              <p:cNvSpPr>
                <a:spLocks/>
              </p:cNvSpPr>
              <p:nvPr/>
            </p:nvSpPr>
            <p:spPr bwMode="auto">
              <a:xfrm>
                <a:off x="3224" y="2552"/>
                <a:ext cx="204" cy="191"/>
              </a:xfrm>
              <a:custGeom>
                <a:avLst/>
                <a:gdLst>
                  <a:gd name="T0" fmla="*/ 198 w 204"/>
                  <a:gd name="T1" fmla="*/ 0 h 191"/>
                  <a:gd name="T2" fmla="*/ 198 w 204"/>
                  <a:gd name="T3" fmla="*/ 2 h 191"/>
                  <a:gd name="T4" fmla="*/ 0 w 204"/>
                  <a:gd name="T5" fmla="*/ 183 h 191"/>
                  <a:gd name="T6" fmla="*/ 0 w 204"/>
                  <a:gd name="T7" fmla="*/ 191 h 191"/>
                  <a:gd name="T8" fmla="*/ 204 w 204"/>
                  <a:gd name="T9" fmla="*/ 5 h 191"/>
                  <a:gd name="T10" fmla="*/ 204 w 204"/>
                  <a:gd name="T11" fmla="*/ 2 h 191"/>
                  <a:gd name="T12" fmla="*/ 200 w 204"/>
                  <a:gd name="T13" fmla="*/ 2 h 191"/>
                  <a:gd name="T14" fmla="*/ 200 w 204"/>
                  <a:gd name="T15" fmla="*/ 0 h 191"/>
                  <a:gd name="T16" fmla="*/ 198 w 204"/>
                  <a:gd name="T17" fmla="*/ 0 h 191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04"/>
                  <a:gd name="T28" fmla="*/ 0 h 191"/>
                  <a:gd name="T29" fmla="*/ 204 w 204"/>
                  <a:gd name="T30" fmla="*/ 191 h 191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04" h="191">
                    <a:moveTo>
                      <a:pt x="198" y="0"/>
                    </a:moveTo>
                    <a:lnTo>
                      <a:pt x="198" y="2"/>
                    </a:lnTo>
                    <a:lnTo>
                      <a:pt x="0" y="183"/>
                    </a:lnTo>
                    <a:lnTo>
                      <a:pt x="0" y="191"/>
                    </a:lnTo>
                    <a:lnTo>
                      <a:pt x="204" y="5"/>
                    </a:lnTo>
                    <a:lnTo>
                      <a:pt x="204" y="2"/>
                    </a:lnTo>
                    <a:lnTo>
                      <a:pt x="200" y="2"/>
                    </a:lnTo>
                    <a:lnTo>
                      <a:pt x="200" y="0"/>
                    </a:lnTo>
                    <a:lnTo>
                      <a:pt x="198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126" name="Freeform 2126"/>
              <p:cNvSpPr>
                <a:spLocks/>
              </p:cNvSpPr>
              <p:nvPr/>
            </p:nvSpPr>
            <p:spPr bwMode="auto">
              <a:xfrm>
                <a:off x="3224" y="2569"/>
                <a:ext cx="236" cy="221"/>
              </a:xfrm>
              <a:custGeom>
                <a:avLst/>
                <a:gdLst>
                  <a:gd name="T0" fmla="*/ 231 w 236"/>
                  <a:gd name="T1" fmla="*/ 0 h 221"/>
                  <a:gd name="T2" fmla="*/ 231 w 236"/>
                  <a:gd name="T3" fmla="*/ 2 h 221"/>
                  <a:gd name="T4" fmla="*/ 0 w 236"/>
                  <a:gd name="T5" fmla="*/ 213 h 221"/>
                  <a:gd name="T6" fmla="*/ 0 w 236"/>
                  <a:gd name="T7" fmla="*/ 221 h 221"/>
                  <a:gd name="T8" fmla="*/ 236 w 236"/>
                  <a:gd name="T9" fmla="*/ 5 h 221"/>
                  <a:gd name="T10" fmla="*/ 236 w 236"/>
                  <a:gd name="T11" fmla="*/ 2 h 221"/>
                  <a:gd name="T12" fmla="*/ 233 w 236"/>
                  <a:gd name="T13" fmla="*/ 2 h 221"/>
                  <a:gd name="T14" fmla="*/ 233 w 236"/>
                  <a:gd name="T15" fmla="*/ 0 h 221"/>
                  <a:gd name="T16" fmla="*/ 231 w 236"/>
                  <a:gd name="T17" fmla="*/ 0 h 221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36"/>
                  <a:gd name="T28" fmla="*/ 0 h 221"/>
                  <a:gd name="T29" fmla="*/ 236 w 236"/>
                  <a:gd name="T30" fmla="*/ 221 h 221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36" h="221">
                    <a:moveTo>
                      <a:pt x="231" y="0"/>
                    </a:moveTo>
                    <a:lnTo>
                      <a:pt x="231" y="2"/>
                    </a:lnTo>
                    <a:lnTo>
                      <a:pt x="0" y="213"/>
                    </a:lnTo>
                    <a:lnTo>
                      <a:pt x="0" y="221"/>
                    </a:lnTo>
                    <a:lnTo>
                      <a:pt x="236" y="5"/>
                    </a:lnTo>
                    <a:lnTo>
                      <a:pt x="236" y="2"/>
                    </a:lnTo>
                    <a:lnTo>
                      <a:pt x="233" y="2"/>
                    </a:lnTo>
                    <a:lnTo>
                      <a:pt x="233" y="0"/>
                    </a:lnTo>
                    <a:lnTo>
                      <a:pt x="231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127" name="Freeform 2127"/>
              <p:cNvSpPr>
                <a:spLocks/>
              </p:cNvSpPr>
              <p:nvPr/>
            </p:nvSpPr>
            <p:spPr bwMode="auto">
              <a:xfrm>
                <a:off x="3224" y="2587"/>
                <a:ext cx="269" cy="249"/>
              </a:xfrm>
              <a:custGeom>
                <a:avLst/>
                <a:gdLst>
                  <a:gd name="T0" fmla="*/ 262 w 269"/>
                  <a:gd name="T1" fmla="*/ 0 h 249"/>
                  <a:gd name="T2" fmla="*/ 262 w 269"/>
                  <a:gd name="T3" fmla="*/ 1 h 249"/>
                  <a:gd name="T4" fmla="*/ 0 w 269"/>
                  <a:gd name="T5" fmla="*/ 241 h 249"/>
                  <a:gd name="T6" fmla="*/ 0 w 269"/>
                  <a:gd name="T7" fmla="*/ 249 h 249"/>
                  <a:gd name="T8" fmla="*/ 269 w 269"/>
                  <a:gd name="T9" fmla="*/ 1 h 249"/>
                  <a:gd name="T10" fmla="*/ 265 w 269"/>
                  <a:gd name="T11" fmla="*/ 1 h 249"/>
                  <a:gd name="T12" fmla="*/ 265 w 269"/>
                  <a:gd name="T13" fmla="*/ 0 h 249"/>
                  <a:gd name="T14" fmla="*/ 262 w 269"/>
                  <a:gd name="T15" fmla="*/ 0 h 249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69"/>
                  <a:gd name="T25" fmla="*/ 0 h 249"/>
                  <a:gd name="T26" fmla="*/ 269 w 269"/>
                  <a:gd name="T27" fmla="*/ 249 h 249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69" h="249">
                    <a:moveTo>
                      <a:pt x="262" y="0"/>
                    </a:moveTo>
                    <a:lnTo>
                      <a:pt x="262" y="1"/>
                    </a:lnTo>
                    <a:lnTo>
                      <a:pt x="0" y="241"/>
                    </a:lnTo>
                    <a:lnTo>
                      <a:pt x="0" y="249"/>
                    </a:lnTo>
                    <a:lnTo>
                      <a:pt x="269" y="1"/>
                    </a:lnTo>
                    <a:lnTo>
                      <a:pt x="265" y="1"/>
                    </a:lnTo>
                    <a:lnTo>
                      <a:pt x="265" y="0"/>
                    </a:lnTo>
                    <a:lnTo>
                      <a:pt x="262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128" name="Freeform 2128"/>
              <p:cNvSpPr>
                <a:spLocks/>
              </p:cNvSpPr>
              <p:nvPr/>
            </p:nvSpPr>
            <p:spPr bwMode="auto">
              <a:xfrm>
                <a:off x="3233" y="2604"/>
                <a:ext cx="292" cy="268"/>
              </a:xfrm>
              <a:custGeom>
                <a:avLst/>
                <a:gdLst>
                  <a:gd name="T0" fmla="*/ 285 w 292"/>
                  <a:gd name="T1" fmla="*/ 0 h 268"/>
                  <a:gd name="T2" fmla="*/ 285 w 292"/>
                  <a:gd name="T3" fmla="*/ 2 h 268"/>
                  <a:gd name="T4" fmla="*/ 0 w 292"/>
                  <a:gd name="T5" fmla="*/ 264 h 268"/>
                  <a:gd name="T6" fmla="*/ 0 w 292"/>
                  <a:gd name="T7" fmla="*/ 267 h 268"/>
                  <a:gd name="T8" fmla="*/ 5 w 292"/>
                  <a:gd name="T9" fmla="*/ 268 h 268"/>
                  <a:gd name="T10" fmla="*/ 5 w 292"/>
                  <a:gd name="T11" fmla="*/ 267 h 268"/>
                  <a:gd name="T12" fmla="*/ 292 w 292"/>
                  <a:gd name="T13" fmla="*/ 2 h 268"/>
                  <a:gd name="T14" fmla="*/ 289 w 292"/>
                  <a:gd name="T15" fmla="*/ 2 h 268"/>
                  <a:gd name="T16" fmla="*/ 289 w 292"/>
                  <a:gd name="T17" fmla="*/ 0 h 268"/>
                  <a:gd name="T18" fmla="*/ 285 w 292"/>
                  <a:gd name="T19" fmla="*/ 0 h 268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92"/>
                  <a:gd name="T31" fmla="*/ 0 h 268"/>
                  <a:gd name="T32" fmla="*/ 292 w 292"/>
                  <a:gd name="T33" fmla="*/ 268 h 268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92" h="268">
                    <a:moveTo>
                      <a:pt x="285" y="0"/>
                    </a:moveTo>
                    <a:lnTo>
                      <a:pt x="285" y="2"/>
                    </a:lnTo>
                    <a:lnTo>
                      <a:pt x="0" y="264"/>
                    </a:lnTo>
                    <a:lnTo>
                      <a:pt x="0" y="267"/>
                    </a:lnTo>
                    <a:lnTo>
                      <a:pt x="5" y="268"/>
                    </a:lnTo>
                    <a:lnTo>
                      <a:pt x="5" y="267"/>
                    </a:lnTo>
                    <a:lnTo>
                      <a:pt x="292" y="2"/>
                    </a:lnTo>
                    <a:lnTo>
                      <a:pt x="289" y="2"/>
                    </a:lnTo>
                    <a:lnTo>
                      <a:pt x="289" y="0"/>
                    </a:lnTo>
                    <a:lnTo>
                      <a:pt x="285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129" name="Freeform 2129"/>
              <p:cNvSpPr>
                <a:spLocks/>
              </p:cNvSpPr>
              <p:nvPr/>
            </p:nvSpPr>
            <p:spPr bwMode="auto">
              <a:xfrm>
                <a:off x="3265" y="2622"/>
                <a:ext cx="292" cy="268"/>
              </a:xfrm>
              <a:custGeom>
                <a:avLst/>
                <a:gdLst>
                  <a:gd name="T0" fmla="*/ 286 w 292"/>
                  <a:gd name="T1" fmla="*/ 0 h 268"/>
                  <a:gd name="T2" fmla="*/ 286 w 292"/>
                  <a:gd name="T3" fmla="*/ 1 h 268"/>
                  <a:gd name="T4" fmla="*/ 0 w 292"/>
                  <a:gd name="T5" fmla="*/ 263 h 268"/>
                  <a:gd name="T6" fmla="*/ 0 w 292"/>
                  <a:gd name="T7" fmla="*/ 266 h 268"/>
                  <a:gd name="T8" fmla="*/ 5 w 292"/>
                  <a:gd name="T9" fmla="*/ 268 h 268"/>
                  <a:gd name="T10" fmla="*/ 5 w 292"/>
                  <a:gd name="T11" fmla="*/ 266 h 268"/>
                  <a:gd name="T12" fmla="*/ 292 w 292"/>
                  <a:gd name="T13" fmla="*/ 1 h 268"/>
                  <a:gd name="T14" fmla="*/ 289 w 292"/>
                  <a:gd name="T15" fmla="*/ 1 h 268"/>
                  <a:gd name="T16" fmla="*/ 289 w 292"/>
                  <a:gd name="T17" fmla="*/ 0 h 268"/>
                  <a:gd name="T18" fmla="*/ 286 w 292"/>
                  <a:gd name="T19" fmla="*/ 0 h 268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92"/>
                  <a:gd name="T31" fmla="*/ 0 h 268"/>
                  <a:gd name="T32" fmla="*/ 292 w 292"/>
                  <a:gd name="T33" fmla="*/ 268 h 268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92" h="268">
                    <a:moveTo>
                      <a:pt x="286" y="0"/>
                    </a:moveTo>
                    <a:lnTo>
                      <a:pt x="286" y="1"/>
                    </a:lnTo>
                    <a:lnTo>
                      <a:pt x="0" y="263"/>
                    </a:lnTo>
                    <a:lnTo>
                      <a:pt x="0" y="266"/>
                    </a:lnTo>
                    <a:lnTo>
                      <a:pt x="5" y="268"/>
                    </a:lnTo>
                    <a:lnTo>
                      <a:pt x="5" y="266"/>
                    </a:lnTo>
                    <a:lnTo>
                      <a:pt x="292" y="1"/>
                    </a:lnTo>
                    <a:lnTo>
                      <a:pt x="289" y="1"/>
                    </a:lnTo>
                    <a:lnTo>
                      <a:pt x="289" y="0"/>
                    </a:lnTo>
                    <a:lnTo>
                      <a:pt x="286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130" name="Freeform 2130"/>
              <p:cNvSpPr>
                <a:spLocks/>
              </p:cNvSpPr>
              <p:nvPr/>
            </p:nvSpPr>
            <p:spPr bwMode="auto">
              <a:xfrm>
                <a:off x="3296" y="2639"/>
                <a:ext cx="292" cy="268"/>
              </a:xfrm>
              <a:custGeom>
                <a:avLst/>
                <a:gdLst>
                  <a:gd name="T0" fmla="*/ 285 w 292"/>
                  <a:gd name="T1" fmla="*/ 0 h 268"/>
                  <a:gd name="T2" fmla="*/ 285 w 292"/>
                  <a:gd name="T3" fmla="*/ 1 h 268"/>
                  <a:gd name="T4" fmla="*/ 0 w 292"/>
                  <a:gd name="T5" fmla="*/ 263 h 268"/>
                  <a:gd name="T6" fmla="*/ 0 w 292"/>
                  <a:gd name="T7" fmla="*/ 266 h 268"/>
                  <a:gd name="T8" fmla="*/ 3 w 292"/>
                  <a:gd name="T9" fmla="*/ 266 h 268"/>
                  <a:gd name="T10" fmla="*/ 3 w 292"/>
                  <a:gd name="T11" fmla="*/ 268 h 268"/>
                  <a:gd name="T12" fmla="*/ 292 w 292"/>
                  <a:gd name="T13" fmla="*/ 3 h 268"/>
                  <a:gd name="T14" fmla="*/ 291 w 292"/>
                  <a:gd name="T15" fmla="*/ 0 h 268"/>
                  <a:gd name="T16" fmla="*/ 285 w 292"/>
                  <a:gd name="T17" fmla="*/ 0 h 26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2"/>
                  <a:gd name="T28" fmla="*/ 0 h 268"/>
                  <a:gd name="T29" fmla="*/ 292 w 292"/>
                  <a:gd name="T30" fmla="*/ 268 h 26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2" h="268">
                    <a:moveTo>
                      <a:pt x="285" y="0"/>
                    </a:moveTo>
                    <a:lnTo>
                      <a:pt x="285" y="1"/>
                    </a:lnTo>
                    <a:lnTo>
                      <a:pt x="0" y="263"/>
                    </a:lnTo>
                    <a:lnTo>
                      <a:pt x="0" y="266"/>
                    </a:lnTo>
                    <a:lnTo>
                      <a:pt x="3" y="266"/>
                    </a:lnTo>
                    <a:lnTo>
                      <a:pt x="3" y="268"/>
                    </a:lnTo>
                    <a:lnTo>
                      <a:pt x="292" y="3"/>
                    </a:lnTo>
                    <a:lnTo>
                      <a:pt x="291" y="0"/>
                    </a:lnTo>
                    <a:lnTo>
                      <a:pt x="285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131" name="Freeform 2131"/>
              <p:cNvSpPr>
                <a:spLocks/>
              </p:cNvSpPr>
              <p:nvPr/>
            </p:nvSpPr>
            <p:spPr bwMode="auto">
              <a:xfrm>
                <a:off x="3328" y="2655"/>
                <a:ext cx="289" cy="269"/>
              </a:xfrm>
              <a:custGeom>
                <a:avLst/>
                <a:gdLst>
                  <a:gd name="T0" fmla="*/ 288 w 289"/>
                  <a:gd name="T1" fmla="*/ 0 h 269"/>
                  <a:gd name="T2" fmla="*/ 288 w 289"/>
                  <a:gd name="T3" fmla="*/ 1 h 269"/>
                  <a:gd name="T4" fmla="*/ 0 w 289"/>
                  <a:gd name="T5" fmla="*/ 265 h 269"/>
                  <a:gd name="T6" fmla="*/ 0 w 289"/>
                  <a:gd name="T7" fmla="*/ 268 h 269"/>
                  <a:gd name="T8" fmla="*/ 4 w 289"/>
                  <a:gd name="T9" fmla="*/ 268 h 269"/>
                  <a:gd name="T10" fmla="*/ 4 w 289"/>
                  <a:gd name="T11" fmla="*/ 269 h 269"/>
                  <a:gd name="T12" fmla="*/ 289 w 289"/>
                  <a:gd name="T13" fmla="*/ 8 h 269"/>
                  <a:gd name="T14" fmla="*/ 289 w 289"/>
                  <a:gd name="T15" fmla="*/ 0 h 269"/>
                  <a:gd name="T16" fmla="*/ 288 w 289"/>
                  <a:gd name="T17" fmla="*/ 0 h 26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89"/>
                  <a:gd name="T28" fmla="*/ 0 h 269"/>
                  <a:gd name="T29" fmla="*/ 289 w 289"/>
                  <a:gd name="T30" fmla="*/ 269 h 269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89" h="269">
                    <a:moveTo>
                      <a:pt x="288" y="0"/>
                    </a:moveTo>
                    <a:lnTo>
                      <a:pt x="288" y="1"/>
                    </a:lnTo>
                    <a:lnTo>
                      <a:pt x="0" y="265"/>
                    </a:lnTo>
                    <a:lnTo>
                      <a:pt x="0" y="268"/>
                    </a:lnTo>
                    <a:lnTo>
                      <a:pt x="4" y="268"/>
                    </a:lnTo>
                    <a:lnTo>
                      <a:pt x="4" y="269"/>
                    </a:lnTo>
                    <a:lnTo>
                      <a:pt x="289" y="8"/>
                    </a:lnTo>
                    <a:lnTo>
                      <a:pt x="289" y="0"/>
                    </a:lnTo>
                    <a:lnTo>
                      <a:pt x="288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132" name="Freeform 2132"/>
              <p:cNvSpPr>
                <a:spLocks/>
              </p:cNvSpPr>
              <p:nvPr/>
            </p:nvSpPr>
            <p:spPr bwMode="auto">
              <a:xfrm>
                <a:off x="3361" y="2702"/>
                <a:ext cx="256" cy="240"/>
              </a:xfrm>
              <a:custGeom>
                <a:avLst/>
                <a:gdLst>
                  <a:gd name="T0" fmla="*/ 255 w 256"/>
                  <a:gd name="T1" fmla="*/ 0 h 240"/>
                  <a:gd name="T2" fmla="*/ 255 w 256"/>
                  <a:gd name="T3" fmla="*/ 2 h 240"/>
                  <a:gd name="T4" fmla="*/ 0 w 256"/>
                  <a:gd name="T5" fmla="*/ 235 h 240"/>
                  <a:gd name="T6" fmla="*/ 0 w 256"/>
                  <a:gd name="T7" fmla="*/ 238 h 240"/>
                  <a:gd name="T8" fmla="*/ 3 w 256"/>
                  <a:gd name="T9" fmla="*/ 238 h 240"/>
                  <a:gd name="T10" fmla="*/ 3 w 256"/>
                  <a:gd name="T11" fmla="*/ 240 h 240"/>
                  <a:gd name="T12" fmla="*/ 256 w 256"/>
                  <a:gd name="T13" fmla="*/ 8 h 240"/>
                  <a:gd name="T14" fmla="*/ 256 w 256"/>
                  <a:gd name="T15" fmla="*/ 0 h 240"/>
                  <a:gd name="T16" fmla="*/ 255 w 256"/>
                  <a:gd name="T17" fmla="*/ 0 h 24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56"/>
                  <a:gd name="T28" fmla="*/ 0 h 240"/>
                  <a:gd name="T29" fmla="*/ 256 w 256"/>
                  <a:gd name="T30" fmla="*/ 240 h 24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56" h="240">
                    <a:moveTo>
                      <a:pt x="255" y="0"/>
                    </a:moveTo>
                    <a:lnTo>
                      <a:pt x="255" y="2"/>
                    </a:lnTo>
                    <a:lnTo>
                      <a:pt x="0" y="235"/>
                    </a:lnTo>
                    <a:lnTo>
                      <a:pt x="0" y="238"/>
                    </a:lnTo>
                    <a:lnTo>
                      <a:pt x="3" y="238"/>
                    </a:lnTo>
                    <a:lnTo>
                      <a:pt x="3" y="240"/>
                    </a:lnTo>
                    <a:lnTo>
                      <a:pt x="256" y="8"/>
                    </a:lnTo>
                    <a:lnTo>
                      <a:pt x="256" y="0"/>
                    </a:lnTo>
                    <a:lnTo>
                      <a:pt x="255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133" name="Freeform 2133"/>
              <p:cNvSpPr>
                <a:spLocks/>
              </p:cNvSpPr>
              <p:nvPr/>
            </p:nvSpPr>
            <p:spPr bwMode="auto">
              <a:xfrm>
                <a:off x="3393" y="2749"/>
                <a:ext cx="224" cy="210"/>
              </a:xfrm>
              <a:custGeom>
                <a:avLst/>
                <a:gdLst>
                  <a:gd name="T0" fmla="*/ 223 w 224"/>
                  <a:gd name="T1" fmla="*/ 0 h 210"/>
                  <a:gd name="T2" fmla="*/ 223 w 224"/>
                  <a:gd name="T3" fmla="*/ 2 h 210"/>
                  <a:gd name="T4" fmla="*/ 0 w 224"/>
                  <a:gd name="T5" fmla="*/ 205 h 210"/>
                  <a:gd name="T6" fmla="*/ 0 w 224"/>
                  <a:gd name="T7" fmla="*/ 209 h 210"/>
                  <a:gd name="T8" fmla="*/ 4 w 224"/>
                  <a:gd name="T9" fmla="*/ 209 h 210"/>
                  <a:gd name="T10" fmla="*/ 4 w 224"/>
                  <a:gd name="T11" fmla="*/ 210 h 210"/>
                  <a:gd name="T12" fmla="*/ 224 w 224"/>
                  <a:gd name="T13" fmla="*/ 8 h 210"/>
                  <a:gd name="T14" fmla="*/ 224 w 224"/>
                  <a:gd name="T15" fmla="*/ 0 h 210"/>
                  <a:gd name="T16" fmla="*/ 223 w 224"/>
                  <a:gd name="T17" fmla="*/ 0 h 21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24"/>
                  <a:gd name="T28" fmla="*/ 0 h 210"/>
                  <a:gd name="T29" fmla="*/ 224 w 224"/>
                  <a:gd name="T30" fmla="*/ 210 h 21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24" h="210">
                    <a:moveTo>
                      <a:pt x="223" y="0"/>
                    </a:moveTo>
                    <a:lnTo>
                      <a:pt x="223" y="2"/>
                    </a:lnTo>
                    <a:lnTo>
                      <a:pt x="0" y="205"/>
                    </a:lnTo>
                    <a:lnTo>
                      <a:pt x="0" y="209"/>
                    </a:lnTo>
                    <a:lnTo>
                      <a:pt x="4" y="209"/>
                    </a:lnTo>
                    <a:lnTo>
                      <a:pt x="4" y="210"/>
                    </a:lnTo>
                    <a:lnTo>
                      <a:pt x="224" y="8"/>
                    </a:lnTo>
                    <a:lnTo>
                      <a:pt x="224" y="0"/>
                    </a:lnTo>
                    <a:lnTo>
                      <a:pt x="223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134" name="Freeform 2134"/>
              <p:cNvSpPr>
                <a:spLocks/>
              </p:cNvSpPr>
              <p:nvPr/>
            </p:nvSpPr>
            <p:spPr bwMode="auto">
              <a:xfrm>
                <a:off x="3436" y="2795"/>
                <a:ext cx="181" cy="167"/>
              </a:xfrm>
              <a:custGeom>
                <a:avLst/>
                <a:gdLst>
                  <a:gd name="T0" fmla="*/ 180 w 181"/>
                  <a:gd name="T1" fmla="*/ 0 h 167"/>
                  <a:gd name="T2" fmla="*/ 180 w 181"/>
                  <a:gd name="T3" fmla="*/ 2 h 167"/>
                  <a:gd name="T4" fmla="*/ 0 w 181"/>
                  <a:gd name="T5" fmla="*/ 167 h 167"/>
                  <a:gd name="T6" fmla="*/ 7 w 181"/>
                  <a:gd name="T7" fmla="*/ 164 h 167"/>
                  <a:gd name="T8" fmla="*/ 7 w 181"/>
                  <a:gd name="T9" fmla="*/ 163 h 167"/>
                  <a:gd name="T10" fmla="*/ 14 w 181"/>
                  <a:gd name="T11" fmla="*/ 161 h 167"/>
                  <a:gd name="T12" fmla="*/ 14 w 181"/>
                  <a:gd name="T13" fmla="*/ 159 h 167"/>
                  <a:gd name="T14" fmla="*/ 17 w 181"/>
                  <a:gd name="T15" fmla="*/ 159 h 167"/>
                  <a:gd name="T16" fmla="*/ 17 w 181"/>
                  <a:gd name="T17" fmla="*/ 158 h 167"/>
                  <a:gd name="T18" fmla="*/ 181 w 181"/>
                  <a:gd name="T19" fmla="*/ 8 h 167"/>
                  <a:gd name="T20" fmla="*/ 181 w 181"/>
                  <a:gd name="T21" fmla="*/ 0 h 167"/>
                  <a:gd name="T22" fmla="*/ 180 w 181"/>
                  <a:gd name="T23" fmla="*/ 0 h 167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181"/>
                  <a:gd name="T37" fmla="*/ 0 h 167"/>
                  <a:gd name="T38" fmla="*/ 181 w 181"/>
                  <a:gd name="T39" fmla="*/ 167 h 167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181" h="167">
                    <a:moveTo>
                      <a:pt x="180" y="0"/>
                    </a:moveTo>
                    <a:lnTo>
                      <a:pt x="180" y="2"/>
                    </a:lnTo>
                    <a:lnTo>
                      <a:pt x="0" y="167"/>
                    </a:lnTo>
                    <a:lnTo>
                      <a:pt x="7" y="164"/>
                    </a:lnTo>
                    <a:lnTo>
                      <a:pt x="7" y="163"/>
                    </a:lnTo>
                    <a:lnTo>
                      <a:pt x="14" y="161"/>
                    </a:lnTo>
                    <a:lnTo>
                      <a:pt x="14" y="159"/>
                    </a:lnTo>
                    <a:lnTo>
                      <a:pt x="17" y="159"/>
                    </a:lnTo>
                    <a:lnTo>
                      <a:pt x="17" y="158"/>
                    </a:lnTo>
                    <a:lnTo>
                      <a:pt x="181" y="8"/>
                    </a:lnTo>
                    <a:lnTo>
                      <a:pt x="181" y="0"/>
                    </a:lnTo>
                    <a:lnTo>
                      <a:pt x="18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135" name="Freeform 2135"/>
              <p:cNvSpPr>
                <a:spLocks/>
              </p:cNvSpPr>
              <p:nvPr/>
            </p:nvSpPr>
            <p:spPr bwMode="auto">
              <a:xfrm>
                <a:off x="3557" y="2842"/>
                <a:ext cx="60" cy="56"/>
              </a:xfrm>
              <a:custGeom>
                <a:avLst/>
                <a:gdLst>
                  <a:gd name="T0" fmla="*/ 59 w 60"/>
                  <a:gd name="T1" fmla="*/ 0 h 56"/>
                  <a:gd name="T2" fmla="*/ 59 w 60"/>
                  <a:gd name="T3" fmla="*/ 2 h 56"/>
                  <a:gd name="T4" fmla="*/ 0 w 60"/>
                  <a:gd name="T5" fmla="*/ 56 h 56"/>
                  <a:gd name="T6" fmla="*/ 7 w 60"/>
                  <a:gd name="T7" fmla="*/ 52 h 56"/>
                  <a:gd name="T8" fmla="*/ 7 w 60"/>
                  <a:gd name="T9" fmla="*/ 51 h 56"/>
                  <a:gd name="T10" fmla="*/ 14 w 60"/>
                  <a:gd name="T11" fmla="*/ 49 h 56"/>
                  <a:gd name="T12" fmla="*/ 14 w 60"/>
                  <a:gd name="T13" fmla="*/ 48 h 56"/>
                  <a:gd name="T14" fmla="*/ 18 w 60"/>
                  <a:gd name="T15" fmla="*/ 48 h 56"/>
                  <a:gd name="T16" fmla="*/ 18 w 60"/>
                  <a:gd name="T17" fmla="*/ 46 h 56"/>
                  <a:gd name="T18" fmla="*/ 60 w 60"/>
                  <a:gd name="T19" fmla="*/ 8 h 56"/>
                  <a:gd name="T20" fmla="*/ 60 w 60"/>
                  <a:gd name="T21" fmla="*/ 0 h 56"/>
                  <a:gd name="T22" fmla="*/ 59 w 60"/>
                  <a:gd name="T23" fmla="*/ 0 h 5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60"/>
                  <a:gd name="T37" fmla="*/ 0 h 56"/>
                  <a:gd name="T38" fmla="*/ 60 w 60"/>
                  <a:gd name="T39" fmla="*/ 56 h 5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60" h="56">
                    <a:moveTo>
                      <a:pt x="59" y="0"/>
                    </a:moveTo>
                    <a:lnTo>
                      <a:pt x="59" y="2"/>
                    </a:lnTo>
                    <a:lnTo>
                      <a:pt x="0" y="56"/>
                    </a:lnTo>
                    <a:lnTo>
                      <a:pt x="7" y="52"/>
                    </a:lnTo>
                    <a:lnTo>
                      <a:pt x="7" y="51"/>
                    </a:lnTo>
                    <a:lnTo>
                      <a:pt x="14" y="49"/>
                    </a:lnTo>
                    <a:lnTo>
                      <a:pt x="14" y="48"/>
                    </a:lnTo>
                    <a:lnTo>
                      <a:pt x="18" y="48"/>
                    </a:lnTo>
                    <a:lnTo>
                      <a:pt x="18" y="46"/>
                    </a:lnTo>
                    <a:lnTo>
                      <a:pt x="60" y="8"/>
                    </a:lnTo>
                    <a:lnTo>
                      <a:pt x="60" y="0"/>
                    </a:lnTo>
                    <a:lnTo>
                      <a:pt x="59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136" name="Freeform 2136"/>
              <p:cNvSpPr>
                <a:spLocks/>
              </p:cNvSpPr>
              <p:nvPr/>
            </p:nvSpPr>
            <p:spPr bwMode="auto">
              <a:xfrm>
                <a:off x="3515" y="2601"/>
                <a:ext cx="102" cy="95"/>
              </a:xfrm>
              <a:custGeom>
                <a:avLst/>
                <a:gdLst>
                  <a:gd name="T0" fmla="*/ 0 w 102"/>
                  <a:gd name="T1" fmla="*/ 0 h 95"/>
                  <a:gd name="T2" fmla="*/ 102 w 102"/>
                  <a:gd name="T3" fmla="*/ 95 h 95"/>
                  <a:gd name="T4" fmla="*/ 102 w 102"/>
                  <a:gd name="T5" fmla="*/ 87 h 95"/>
                  <a:gd name="T6" fmla="*/ 101 w 102"/>
                  <a:gd name="T7" fmla="*/ 87 h 95"/>
                  <a:gd name="T8" fmla="*/ 19 w 102"/>
                  <a:gd name="T9" fmla="*/ 9 h 95"/>
                  <a:gd name="T10" fmla="*/ 15 w 102"/>
                  <a:gd name="T11" fmla="*/ 9 h 95"/>
                  <a:gd name="T12" fmla="*/ 13 w 102"/>
                  <a:gd name="T13" fmla="*/ 6 h 95"/>
                  <a:gd name="T14" fmla="*/ 10 w 102"/>
                  <a:gd name="T15" fmla="*/ 6 h 95"/>
                  <a:gd name="T16" fmla="*/ 10 w 102"/>
                  <a:gd name="T17" fmla="*/ 5 h 95"/>
                  <a:gd name="T18" fmla="*/ 7 w 102"/>
                  <a:gd name="T19" fmla="*/ 5 h 95"/>
                  <a:gd name="T20" fmla="*/ 7 w 102"/>
                  <a:gd name="T21" fmla="*/ 3 h 95"/>
                  <a:gd name="T22" fmla="*/ 3 w 102"/>
                  <a:gd name="T23" fmla="*/ 3 h 95"/>
                  <a:gd name="T24" fmla="*/ 1 w 102"/>
                  <a:gd name="T25" fmla="*/ 0 h 95"/>
                  <a:gd name="T26" fmla="*/ 0 w 102"/>
                  <a:gd name="T27" fmla="*/ 0 h 95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102"/>
                  <a:gd name="T43" fmla="*/ 0 h 95"/>
                  <a:gd name="T44" fmla="*/ 102 w 102"/>
                  <a:gd name="T45" fmla="*/ 95 h 95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102" h="95">
                    <a:moveTo>
                      <a:pt x="0" y="0"/>
                    </a:moveTo>
                    <a:lnTo>
                      <a:pt x="102" y="95"/>
                    </a:lnTo>
                    <a:lnTo>
                      <a:pt x="102" y="87"/>
                    </a:lnTo>
                    <a:lnTo>
                      <a:pt x="101" y="87"/>
                    </a:lnTo>
                    <a:lnTo>
                      <a:pt x="19" y="9"/>
                    </a:lnTo>
                    <a:lnTo>
                      <a:pt x="15" y="9"/>
                    </a:lnTo>
                    <a:lnTo>
                      <a:pt x="13" y="6"/>
                    </a:lnTo>
                    <a:lnTo>
                      <a:pt x="10" y="6"/>
                    </a:lnTo>
                    <a:lnTo>
                      <a:pt x="10" y="5"/>
                    </a:lnTo>
                    <a:lnTo>
                      <a:pt x="7" y="5"/>
                    </a:lnTo>
                    <a:lnTo>
                      <a:pt x="7" y="3"/>
                    </a:lnTo>
                    <a:lnTo>
                      <a:pt x="3" y="3"/>
                    </a:ln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137" name="Freeform 2137"/>
              <p:cNvSpPr>
                <a:spLocks/>
              </p:cNvSpPr>
              <p:nvPr/>
            </p:nvSpPr>
            <p:spPr bwMode="auto">
              <a:xfrm>
                <a:off x="3412" y="2552"/>
                <a:ext cx="205" cy="191"/>
              </a:xfrm>
              <a:custGeom>
                <a:avLst/>
                <a:gdLst>
                  <a:gd name="T0" fmla="*/ 4 w 205"/>
                  <a:gd name="T1" fmla="*/ 0 h 191"/>
                  <a:gd name="T2" fmla="*/ 4 w 205"/>
                  <a:gd name="T3" fmla="*/ 2 h 191"/>
                  <a:gd name="T4" fmla="*/ 0 w 205"/>
                  <a:gd name="T5" fmla="*/ 2 h 191"/>
                  <a:gd name="T6" fmla="*/ 205 w 205"/>
                  <a:gd name="T7" fmla="*/ 191 h 191"/>
                  <a:gd name="T8" fmla="*/ 205 w 205"/>
                  <a:gd name="T9" fmla="*/ 183 h 191"/>
                  <a:gd name="T10" fmla="*/ 204 w 205"/>
                  <a:gd name="T11" fmla="*/ 183 h 191"/>
                  <a:gd name="T12" fmla="*/ 7 w 205"/>
                  <a:gd name="T13" fmla="*/ 0 h 191"/>
                  <a:gd name="T14" fmla="*/ 4 w 205"/>
                  <a:gd name="T15" fmla="*/ 0 h 191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05"/>
                  <a:gd name="T25" fmla="*/ 0 h 191"/>
                  <a:gd name="T26" fmla="*/ 205 w 205"/>
                  <a:gd name="T27" fmla="*/ 191 h 191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05" h="191">
                    <a:moveTo>
                      <a:pt x="4" y="0"/>
                    </a:moveTo>
                    <a:lnTo>
                      <a:pt x="4" y="2"/>
                    </a:lnTo>
                    <a:lnTo>
                      <a:pt x="0" y="2"/>
                    </a:lnTo>
                    <a:lnTo>
                      <a:pt x="205" y="191"/>
                    </a:lnTo>
                    <a:lnTo>
                      <a:pt x="205" y="183"/>
                    </a:lnTo>
                    <a:lnTo>
                      <a:pt x="204" y="183"/>
                    </a:lnTo>
                    <a:lnTo>
                      <a:pt x="7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138" name="Freeform 2138"/>
              <p:cNvSpPr>
                <a:spLocks/>
              </p:cNvSpPr>
              <p:nvPr/>
            </p:nvSpPr>
            <p:spPr bwMode="auto">
              <a:xfrm>
                <a:off x="3380" y="2569"/>
                <a:ext cx="237" cy="221"/>
              </a:xfrm>
              <a:custGeom>
                <a:avLst/>
                <a:gdLst>
                  <a:gd name="T0" fmla="*/ 3 w 237"/>
                  <a:gd name="T1" fmla="*/ 0 h 221"/>
                  <a:gd name="T2" fmla="*/ 3 w 237"/>
                  <a:gd name="T3" fmla="*/ 2 h 221"/>
                  <a:gd name="T4" fmla="*/ 0 w 237"/>
                  <a:gd name="T5" fmla="*/ 2 h 221"/>
                  <a:gd name="T6" fmla="*/ 237 w 237"/>
                  <a:gd name="T7" fmla="*/ 221 h 221"/>
                  <a:gd name="T8" fmla="*/ 237 w 237"/>
                  <a:gd name="T9" fmla="*/ 213 h 221"/>
                  <a:gd name="T10" fmla="*/ 236 w 237"/>
                  <a:gd name="T11" fmla="*/ 213 h 221"/>
                  <a:gd name="T12" fmla="*/ 7 w 237"/>
                  <a:gd name="T13" fmla="*/ 0 h 221"/>
                  <a:gd name="T14" fmla="*/ 3 w 237"/>
                  <a:gd name="T15" fmla="*/ 0 h 221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37"/>
                  <a:gd name="T25" fmla="*/ 0 h 221"/>
                  <a:gd name="T26" fmla="*/ 237 w 237"/>
                  <a:gd name="T27" fmla="*/ 221 h 221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37" h="221">
                    <a:moveTo>
                      <a:pt x="3" y="0"/>
                    </a:moveTo>
                    <a:lnTo>
                      <a:pt x="3" y="2"/>
                    </a:lnTo>
                    <a:lnTo>
                      <a:pt x="0" y="2"/>
                    </a:lnTo>
                    <a:lnTo>
                      <a:pt x="237" y="221"/>
                    </a:lnTo>
                    <a:lnTo>
                      <a:pt x="237" y="213"/>
                    </a:lnTo>
                    <a:lnTo>
                      <a:pt x="236" y="213"/>
                    </a:lnTo>
                    <a:lnTo>
                      <a:pt x="7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139" name="Freeform 2139"/>
              <p:cNvSpPr>
                <a:spLocks/>
              </p:cNvSpPr>
              <p:nvPr/>
            </p:nvSpPr>
            <p:spPr bwMode="auto">
              <a:xfrm>
                <a:off x="3349" y="2587"/>
                <a:ext cx="268" cy="251"/>
              </a:xfrm>
              <a:custGeom>
                <a:avLst/>
                <a:gdLst>
                  <a:gd name="T0" fmla="*/ 2 w 268"/>
                  <a:gd name="T1" fmla="*/ 0 h 251"/>
                  <a:gd name="T2" fmla="*/ 0 w 268"/>
                  <a:gd name="T3" fmla="*/ 5 h 251"/>
                  <a:gd name="T4" fmla="*/ 2 w 268"/>
                  <a:gd name="T5" fmla="*/ 5 h 251"/>
                  <a:gd name="T6" fmla="*/ 268 w 268"/>
                  <a:gd name="T7" fmla="*/ 251 h 251"/>
                  <a:gd name="T8" fmla="*/ 268 w 268"/>
                  <a:gd name="T9" fmla="*/ 243 h 251"/>
                  <a:gd name="T10" fmla="*/ 267 w 268"/>
                  <a:gd name="T11" fmla="*/ 243 h 251"/>
                  <a:gd name="T12" fmla="*/ 5 w 268"/>
                  <a:gd name="T13" fmla="*/ 0 h 251"/>
                  <a:gd name="T14" fmla="*/ 2 w 268"/>
                  <a:gd name="T15" fmla="*/ 0 h 251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68"/>
                  <a:gd name="T25" fmla="*/ 0 h 251"/>
                  <a:gd name="T26" fmla="*/ 268 w 268"/>
                  <a:gd name="T27" fmla="*/ 251 h 251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68" h="251">
                    <a:moveTo>
                      <a:pt x="2" y="0"/>
                    </a:moveTo>
                    <a:lnTo>
                      <a:pt x="0" y="5"/>
                    </a:lnTo>
                    <a:lnTo>
                      <a:pt x="2" y="5"/>
                    </a:lnTo>
                    <a:lnTo>
                      <a:pt x="268" y="251"/>
                    </a:lnTo>
                    <a:lnTo>
                      <a:pt x="268" y="243"/>
                    </a:lnTo>
                    <a:lnTo>
                      <a:pt x="267" y="243"/>
                    </a:lnTo>
                    <a:lnTo>
                      <a:pt x="5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140" name="Freeform 2140"/>
              <p:cNvSpPr>
                <a:spLocks/>
              </p:cNvSpPr>
              <p:nvPr/>
            </p:nvSpPr>
            <p:spPr bwMode="auto">
              <a:xfrm>
                <a:off x="3317" y="2604"/>
                <a:ext cx="292" cy="268"/>
              </a:xfrm>
              <a:custGeom>
                <a:avLst/>
                <a:gdLst>
                  <a:gd name="T0" fmla="*/ 1 w 292"/>
                  <a:gd name="T1" fmla="*/ 0 h 268"/>
                  <a:gd name="T2" fmla="*/ 0 w 292"/>
                  <a:gd name="T3" fmla="*/ 5 h 268"/>
                  <a:gd name="T4" fmla="*/ 1 w 292"/>
                  <a:gd name="T5" fmla="*/ 5 h 268"/>
                  <a:gd name="T6" fmla="*/ 285 w 292"/>
                  <a:gd name="T7" fmla="*/ 268 h 268"/>
                  <a:gd name="T8" fmla="*/ 290 w 292"/>
                  <a:gd name="T9" fmla="*/ 268 h 268"/>
                  <a:gd name="T10" fmla="*/ 290 w 292"/>
                  <a:gd name="T11" fmla="*/ 267 h 268"/>
                  <a:gd name="T12" fmla="*/ 292 w 292"/>
                  <a:gd name="T13" fmla="*/ 267 h 268"/>
                  <a:gd name="T14" fmla="*/ 5 w 292"/>
                  <a:gd name="T15" fmla="*/ 0 h 268"/>
                  <a:gd name="T16" fmla="*/ 1 w 292"/>
                  <a:gd name="T17" fmla="*/ 0 h 26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2"/>
                  <a:gd name="T28" fmla="*/ 0 h 268"/>
                  <a:gd name="T29" fmla="*/ 292 w 292"/>
                  <a:gd name="T30" fmla="*/ 268 h 26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2" h="268">
                    <a:moveTo>
                      <a:pt x="1" y="0"/>
                    </a:moveTo>
                    <a:lnTo>
                      <a:pt x="0" y="5"/>
                    </a:lnTo>
                    <a:lnTo>
                      <a:pt x="1" y="5"/>
                    </a:lnTo>
                    <a:lnTo>
                      <a:pt x="285" y="268"/>
                    </a:lnTo>
                    <a:lnTo>
                      <a:pt x="290" y="268"/>
                    </a:lnTo>
                    <a:lnTo>
                      <a:pt x="290" y="267"/>
                    </a:lnTo>
                    <a:lnTo>
                      <a:pt x="292" y="267"/>
                    </a:lnTo>
                    <a:lnTo>
                      <a:pt x="5" y="0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141" name="Freeform 2141"/>
              <p:cNvSpPr>
                <a:spLocks/>
              </p:cNvSpPr>
              <p:nvPr/>
            </p:nvSpPr>
            <p:spPr bwMode="auto">
              <a:xfrm>
                <a:off x="3284" y="2622"/>
                <a:ext cx="292" cy="268"/>
              </a:xfrm>
              <a:custGeom>
                <a:avLst/>
                <a:gdLst>
                  <a:gd name="T0" fmla="*/ 3 w 292"/>
                  <a:gd name="T1" fmla="*/ 0 h 268"/>
                  <a:gd name="T2" fmla="*/ 3 w 292"/>
                  <a:gd name="T3" fmla="*/ 1 h 268"/>
                  <a:gd name="T4" fmla="*/ 0 w 292"/>
                  <a:gd name="T5" fmla="*/ 1 h 268"/>
                  <a:gd name="T6" fmla="*/ 0 w 292"/>
                  <a:gd name="T7" fmla="*/ 4 h 268"/>
                  <a:gd name="T8" fmla="*/ 2 w 292"/>
                  <a:gd name="T9" fmla="*/ 4 h 268"/>
                  <a:gd name="T10" fmla="*/ 285 w 292"/>
                  <a:gd name="T11" fmla="*/ 268 h 268"/>
                  <a:gd name="T12" fmla="*/ 291 w 292"/>
                  <a:gd name="T13" fmla="*/ 268 h 268"/>
                  <a:gd name="T14" fmla="*/ 291 w 292"/>
                  <a:gd name="T15" fmla="*/ 266 h 268"/>
                  <a:gd name="T16" fmla="*/ 292 w 292"/>
                  <a:gd name="T17" fmla="*/ 266 h 268"/>
                  <a:gd name="T18" fmla="*/ 5 w 292"/>
                  <a:gd name="T19" fmla="*/ 0 h 268"/>
                  <a:gd name="T20" fmla="*/ 3 w 292"/>
                  <a:gd name="T21" fmla="*/ 0 h 268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292"/>
                  <a:gd name="T34" fmla="*/ 0 h 268"/>
                  <a:gd name="T35" fmla="*/ 292 w 292"/>
                  <a:gd name="T36" fmla="*/ 268 h 268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292" h="268">
                    <a:moveTo>
                      <a:pt x="3" y="0"/>
                    </a:moveTo>
                    <a:lnTo>
                      <a:pt x="3" y="1"/>
                    </a:lnTo>
                    <a:lnTo>
                      <a:pt x="0" y="1"/>
                    </a:lnTo>
                    <a:lnTo>
                      <a:pt x="0" y="4"/>
                    </a:lnTo>
                    <a:lnTo>
                      <a:pt x="2" y="4"/>
                    </a:lnTo>
                    <a:lnTo>
                      <a:pt x="285" y="268"/>
                    </a:lnTo>
                    <a:lnTo>
                      <a:pt x="291" y="268"/>
                    </a:lnTo>
                    <a:lnTo>
                      <a:pt x="291" y="266"/>
                    </a:lnTo>
                    <a:lnTo>
                      <a:pt x="292" y="266"/>
                    </a:lnTo>
                    <a:lnTo>
                      <a:pt x="5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142" name="Freeform 2142"/>
              <p:cNvSpPr>
                <a:spLocks/>
              </p:cNvSpPr>
              <p:nvPr/>
            </p:nvSpPr>
            <p:spPr bwMode="auto">
              <a:xfrm>
                <a:off x="3253" y="2637"/>
                <a:ext cx="293" cy="268"/>
              </a:xfrm>
              <a:custGeom>
                <a:avLst/>
                <a:gdLst>
                  <a:gd name="T0" fmla="*/ 4 w 293"/>
                  <a:gd name="T1" fmla="*/ 0 h 268"/>
                  <a:gd name="T2" fmla="*/ 4 w 293"/>
                  <a:gd name="T3" fmla="*/ 2 h 268"/>
                  <a:gd name="T4" fmla="*/ 0 w 293"/>
                  <a:gd name="T5" fmla="*/ 3 h 268"/>
                  <a:gd name="T6" fmla="*/ 286 w 293"/>
                  <a:gd name="T7" fmla="*/ 268 h 268"/>
                  <a:gd name="T8" fmla="*/ 291 w 293"/>
                  <a:gd name="T9" fmla="*/ 268 h 268"/>
                  <a:gd name="T10" fmla="*/ 291 w 293"/>
                  <a:gd name="T11" fmla="*/ 267 h 268"/>
                  <a:gd name="T12" fmla="*/ 293 w 293"/>
                  <a:gd name="T13" fmla="*/ 267 h 268"/>
                  <a:gd name="T14" fmla="*/ 5 w 293"/>
                  <a:gd name="T15" fmla="*/ 0 h 268"/>
                  <a:gd name="T16" fmla="*/ 4 w 293"/>
                  <a:gd name="T17" fmla="*/ 0 h 26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3"/>
                  <a:gd name="T28" fmla="*/ 0 h 268"/>
                  <a:gd name="T29" fmla="*/ 293 w 293"/>
                  <a:gd name="T30" fmla="*/ 268 h 26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3" h="268">
                    <a:moveTo>
                      <a:pt x="4" y="0"/>
                    </a:moveTo>
                    <a:lnTo>
                      <a:pt x="4" y="2"/>
                    </a:lnTo>
                    <a:lnTo>
                      <a:pt x="0" y="3"/>
                    </a:lnTo>
                    <a:lnTo>
                      <a:pt x="286" y="268"/>
                    </a:lnTo>
                    <a:lnTo>
                      <a:pt x="291" y="268"/>
                    </a:lnTo>
                    <a:lnTo>
                      <a:pt x="291" y="267"/>
                    </a:lnTo>
                    <a:lnTo>
                      <a:pt x="293" y="267"/>
                    </a:lnTo>
                    <a:lnTo>
                      <a:pt x="5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143" name="Freeform 2143"/>
              <p:cNvSpPr>
                <a:spLocks/>
              </p:cNvSpPr>
              <p:nvPr/>
            </p:nvSpPr>
            <p:spPr bwMode="auto">
              <a:xfrm>
                <a:off x="3224" y="2655"/>
                <a:ext cx="289" cy="268"/>
              </a:xfrm>
              <a:custGeom>
                <a:avLst/>
                <a:gdLst>
                  <a:gd name="T0" fmla="*/ 0 w 289"/>
                  <a:gd name="T1" fmla="*/ 0 h 268"/>
                  <a:gd name="T2" fmla="*/ 0 w 289"/>
                  <a:gd name="T3" fmla="*/ 8 h 268"/>
                  <a:gd name="T4" fmla="*/ 2 w 289"/>
                  <a:gd name="T5" fmla="*/ 8 h 268"/>
                  <a:gd name="T6" fmla="*/ 282 w 289"/>
                  <a:gd name="T7" fmla="*/ 268 h 268"/>
                  <a:gd name="T8" fmla="*/ 287 w 289"/>
                  <a:gd name="T9" fmla="*/ 268 h 268"/>
                  <a:gd name="T10" fmla="*/ 287 w 289"/>
                  <a:gd name="T11" fmla="*/ 266 h 268"/>
                  <a:gd name="T12" fmla="*/ 289 w 289"/>
                  <a:gd name="T13" fmla="*/ 266 h 268"/>
                  <a:gd name="T14" fmla="*/ 2 w 289"/>
                  <a:gd name="T15" fmla="*/ 0 h 268"/>
                  <a:gd name="T16" fmla="*/ 0 w 289"/>
                  <a:gd name="T17" fmla="*/ 0 h 26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89"/>
                  <a:gd name="T28" fmla="*/ 0 h 268"/>
                  <a:gd name="T29" fmla="*/ 289 w 289"/>
                  <a:gd name="T30" fmla="*/ 268 h 26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89" h="268">
                    <a:moveTo>
                      <a:pt x="0" y="0"/>
                    </a:moveTo>
                    <a:lnTo>
                      <a:pt x="0" y="8"/>
                    </a:lnTo>
                    <a:lnTo>
                      <a:pt x="2" y="8"/>
                    </a:lnTo>
                    <a:lnTo>
                      <a:pt x="282" y="268"/>
                    </a:lnTo>
                    <a:lnTo>
                      <a:pt x="287" y="268"/>
                    </a:lnTo>
                    <a:lnTo>
                      <a:pt x="287" y="266"/>
                    </a:lnTo>
                    <a:lnTo>
                      <a:pt x="289" y="266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144" name="Freeform 2144"/>
              <p:cNvSpPr>
                <a:spLocks/>
              </p:cNvSpPr>
              <p:nvPr/>
            </p:nvSpPr>
            <p:spPr bwMode="auto">
              <a:xfrm>
                <a:off x="3224" y="2702"/>
                <a:ext cx="257" cy="238"/>
              </a:xfrm>
              <a:custGeom>
                <a:avLst/>
                <a:gdLst>
                  <a:gd name="T0" fmla="*/ 0 w 257"/>
                  <a:gd name="T1" fmla="*/ 0 h 238"/>
                  <a:gd name="T2" fmla="*/ 0 w 257"/>
                  <a:gd name="T3" fmla="*/ 8 h 238"/>
                  <a:gd name="T4" fmla="*/ 2 w 257"/>
                  <a:gd name="T5" fmla="*/ 8 h 238"/>
                  <a:gd name="T6" fmla="*/ 250 w 257"/>
                  <a:gd name="T7" fmla="*/ 238 h 238"/>
                  <a:gd name="T8" fmla="*/ 255 w 257"/>
                  <a:gd name="T9" fmla="*/ 238 h 238"/>
                  <a:gd name="T10" fmla="*/ 255 w 257"/>
                  <a:gd name="T11" fmla="*/ 237 h 238"/>
                  <a:gd name="T12" fmla="*/ 257 w 257"/>
                  <a:gd name="T13" fmla="*/ 237 h 238"/>
                  <a:gd name="T14" fmla="*/ 2 w 257"/>
                  <a:gd name="T15" fmla="*/ 0 h 238"/>
                  <a:gd name="T16" fmla="*/ 0 w 257"/>
                  <a:gd name="T17" fmla="*/ 0 h 23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57"/>
                  <a:gd name="T28" fmla="*/ 0 h 238"/>
                  <a:gd name="T29" fmla="*/ 257 w 257"/>
                  <a:gd name="T30" fmla="*/ 238 h 23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57" h="238">
                    <a:moveTo>
                      <a:pt x="0" y="0"/>
                    </a:moveTo>
                    <a:lnTo>
                      <a:pt x="0" y="8"/>
                    </a:lnTo>
                    <a:lnTo>
                      <a:pt x="2" y="8"/>
                    </a:lnTo>
                    <a:lnTo>
                      <a:pt x="250" y="238"/>
                    </a:lnTo>
                    <a:lnTo>
                      <a:pt x="255" y="238"/>
                    </a:lnTo>
                    <a:lnTo>
                      <a:pt x="255" y="237"/>
                    </a:lnTo>
                    <a:lnTo>
                      <a:pt x="257" y="237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145" name="Freeform 2145"/>
              <p:cNvSpPr>
                <a:spLocks/>
              </p:cNvSpPr>
              <p:nvPr/>
            </p:nvSpPr>
            <p:spPr bwMode="auto">
              <a:xfrm>
                <a:off x="3224" y="2749"/>
                <a:ext cx="224" cy="209"/>
              </a:xfrm>
              <a:custGeom>
                <a:avLst/>
                <a:gdLst>
                  <a:gd name="T0" fmla="*/ 0 w 224"/>
                  <a:gd name="T1" fmla="*/ 0 h 209"/>
                  <a:gd name="T2" fmla="*/ 0 w 224"/>
                  <a:gd name="T3" fmla="*/ 8 h 209"/>
                  <a:gd name="T4" fmla="*/ 2 w 224"/>
                  <a:gd name="T5" fmla="*/ 8 h 209"/>
                  <a:gd name="T6" fmla="*/ 217 w 224"/>
                  <a:gd name="T7" fmla="*/ 209 h 209"/>
                  <a:gd name="T8" fmla="*/ 222 w 224"/>
                  <a:gd name="T9" fmla="*/ 209 h 209"/>
                  <a:gd name="T10" fmla="*/ 222 w 224"/>
                  <a:gd name="T11" fmla="*/ 207 h 209"/>
                  <a:gd name="T12" fmla="*/ 224 w 224"/>
                  <a:gd name="T13" fmla="*/ 207 h 209"/>
                  <a:gd name="T14" fmla="*/ 2 w 224"/>
                  <a:gd name="T15" fmla="*/ 0 h 209"/>
                  <a:gd name="T16" fmla="*/ 0 w 224"/>
                  <a:gd name="T17" fmla="*/ 0 h 20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24"/>
                  <a:gd name="T28" fmla="*/ 0 h 209"/>
                  <a:gd name="T29" fmla="*/ 224 w 224"/>
                  <a:gd name="T30" fmla="*/ 209 h 209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24" h="209">
                    <a:moveTo>
                      <a:pt x="0" y="0"/>
                    </a:moveTo>
                    <a:lnTo>
                      <a:pt x="0" y="8"/>
                    </a:lnTo>
                    <a:lnTo>
                      <a:pt x="2" y="8"/>
                    </a:lnTo>
                    <a:lnTo>
                      <a:pt x="217" y="209"/>
                    </a:lnTo>
                    <a:lnTo>
                      <a:pt x="222" y="209"/>
                    </a:lnTo>
                    <a:lnTo>
                      <a:pt x="222" y="207"/>
                    </a:lnTo>
                    <a:lnTo>
                      <a:pt x="224" y="207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146" name="Freeform 2146"/>
              <p:cNvSpPr>
                <a:spLocks/>
              </p:cNvSpPr>
              <p:nvPr/>
            </p:nvSpPr>
            <p:spPr bwMode="auto">
              <a:xfrm>
                <a:off x="3224" y="2797"/>
                <a:ext cx="180" cy="165"/>
              </a:xfrm>
              <a:custGeom>
                <a:avLst/>
                <a:gdLst>
                  <a:gd name="T0" fmla="*/ 0 w 180"/>
                  <a:gd name="T1" fmla="*/ 0 h 165"/>
                  <a:gd name="T2" fmla="*/ 0 w 180"/>
                  <a:gd name="T3" fmla="*/ 7 h 165"/>
                  <a:gd name="T4" fmla="*/ 2 w 180"/>
                  <a:gd name="T5" fmla="*/ 7 h 165"/>
                  <a:gd name="T6" fmla="*/ 161 w 180"/>
                  <a:gd name="T7" fmla="*/ 156 h 165"/>
                  <a:gd name="T8" fmla="*/ 164 w 180"/>
                  <a:gd name="T9" fmla="*/ 156 h 165"/>
                  <a:gd name="T10" fmla="*/ 166 w 180"/>
                  <a:gd name="T11" fmla="*/ 159 h 165"/>
                  <a:gd name="T12" fmla="*/ 169 w 180"/>
                  <a:gd name="T13" fmla="*/ 159 h 165"/>
                  <a:gd name="T14" fmla="*/ 169 w 180"/>
                  <a:gd name="T15" fmla="*/ 161 h 165"/>
                  <a:gd name="T16" fmla="*/ 173 w 180"/>
                  <a:gd name="T17" fmla="*/ 161 h 165"/>
                  <a:gd name="T18" fmla="*/ 175 w 180"/>
                  <a:gd name="T19" fmla="*/ 164 h 165"/>
                  <a:gd name="T20" fmla="*/ 178 w 180"/>
                  <a:gd name="T21" fmla="*/ 164 h 165"/>
                  <a:gd name="T22" fmla="*/ 178 w 180"/>
                  <a:gd name="T23" fmla="*/ 165 h 165"/>
                  <a:gd name="T24" fmla="*/ 180 w 180"/>
                  <a:gd name="T25" fmla="*/ 165 h 165"/>
                  <a:gd name="T26" fmla="*/ 2 w 180"/>
                  <a:gd name="T27" fmla="*/ 0 h 165"/>
                  <a:gd name="T28" fmla="*/ 0 w 180"/>
                  <a:gd name="T29" fmla="*/ 0 h 165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180"/>
                  <a:gd name="T46" fmla="*/ 0 h 165"/>
                  <a:gd name="T47" fmla="*/ 180 w 180"/>
                  <a:gd name="T48" fmla="*/ 165 h 165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180" h="165">
                    <a:moveTo>
                      <a:pt x="0" y="0"/>
                    </a:moveTo>
                    <a:lnTo>
                      <a:pt x="0" y="7"/>
                    </a:lnTo>
                    <a:lnTo>
                      <a:pt x="2" y="7"/>
                    </a:lnTo>
                    <a:lnTo>
                      <a:pt x="161" y="156"/>
                    </a:lnTo>
                    <a:lnTo>
                      <a:pt x="164" y="156"/>
                    </a:lnTo>
                    <a:lnTo>
                      <a:pt x="166" y="159"/>
                    </a:lnTo>
                    <a:lnTo>
                      <a:pt x="169" y="159"/>
                    </a:lnTo>
                    <a:lnTo>
                      <a:pt x="169" y="161"/>
                    </a:lnTo>
                    <a:lnTo>
                      <a:pt x="173" y="161"/>
                    </a:lnTo>
                    <a:lnTo>
                      <a:pt x="175" y="164"/>
                    </a:lnTo>
                    <a:lnTo>
                      <a:pt x="178" y="164"/>
                    </a:lnTo>
                    <a:lnTo>
                      <a:pt x="178" y="165"/>
                    </a:lnTo>
                    <a:lnTo>
                      <a:pt x="180" y="165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147" name="Freeform 2147"/>
              <p:cNvSpPr>
                <a:spLocks/>
              </p:cNvSpPr>
              <p:nvPr/>
            </p:nvSpPr>
            <p:spPr bwMode="auto">
              <a:xfrm>
                <a:off x="3224" y="2844"/>
                <a:ext cx="57" cy="52"/>
              </a:xfrm>
              <a:custGeom>
                <a:avLst/>
                <a:gdLst>
                  <a:gd name="T0" fmla="*/ 0 w 57"/>
                  <a:gd name="T1" fmla="*/ 0 h 52"/>
                  <a:gd name="T2" fmla="*/ 0 w 57"/>
                  <a:gd name="T3" fmla="*/ 8 h 52"/>
                  <a:gd name="T4" fmla="*/ 2 w 57"/>
                  <a:gd name="T5" fmla="*/ 8 h 52"/>
                  <a:gd name="T6" fmla="*/ 38 w 57"/>
                  <a:gd name="T7" fmla="*/ 43 h 52"/>
                  <a:gd name="T8" fmla="*/ 41 w 57"/>
                  <a:gd name="T9" fmla="*/ 43 h 52"/>
                  <a:gd name="T10" fmla="*/ 43 w 57"/>
                  <a:gd name="T11" fmla="*/ 46 h 52"/>
                  <a:gd name="T12" fmla="*/ 46 w 57"/>
                  <a:gd name="T13" fmla="*/ 46 h 52"/>
                  <a:gd name="T14" fmla="*/ 46 w 57"/>
                  <a:gd name="T15" fmla="*/ 47 h 52"/>
                  <a:gd name="T16" fmla="*/ 50 w 57"/>
                  <a:gd name="T17" fmla="*/ 47 h 52"/>
                  <a:gd name="T18" fmla="*/ 52 w 57"/>
                  <a:gd name="T19" fmla="*/ 50 h 52"/>
                  <a:gd name="T20" fmla="*/ 55 w 57"/>
                  <a:gd name="T21" fmla="*/ 50 h 52"/>
                  <a:gd name="T22" fmla="*/ 55 w 57"/>
                  <a:gd name="T23" fmla="*/ 52 h 52"/>
                  <a:gd name="T24" fmla="*/ 57 w 57"/>
                  <a:gd name="T25" fmla="*/ 52 h 52"/>
                  <a:gd name="T26" fmla="*/ 2 w 57"/>
                  <a:gd name="T27" fmla="*/ 0 h 52"/>
                  <a:gd name="T28" fmla="*/ 0 w 57"/>
                  <a:gd name="T29" fmla="*/ 0 h 52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57"/>
                  <a:gd name="T46" fmla="*/ 0 h 52"/>
                  <a:gd name="T47" fmla="*/ 57 w 57"/>
                  <a:gd name="T48" fmla="*/ 52 h 52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57" h="52">
                    <a:moveTo>
                      <a:pt x="0" y="0"/>
                    </a:moveTo>
                    <a:lnTo>
                      <a:pt x="0" y="8"/>
                    </a:lnTo>
                    <a:lnTo>
                      <a:pt x="2" y="8"/>
                    </a:lnTo>
                    <a:lnTo>
                      <a:pt x="38" y="43"/>
                    </a:lnTo>
                    <a:lnTo>
                      <a:pt x="41" y="43"/>
                    </a:lnTo>
                    <a:lnTo>
                      <a:pt x="43" y="46"/>
                    </a:lnTo>
                    <a:lnTo>
                      <a:pt x="46" y="46"/>
                    </a:lnTo>
                    <a:lnTo>
                      <a:pt x="46" y="47"/>
                    </a:lnTo>
                    <a:lnTo>
                      <a:pt x="50" y="47"/>
                    </a:lnTo>
                    <a:lnTo>
                      <a:pt x="52" y="50"/>
                    </a:lnTo>
                    <a:lnTo>
                      <a:pt x="55" y="50"/>
                    </a:lnTo>
                    <a:lnTo>
                      <a:pt x="55" y="52"/>
                    </a:lnTo>
                    <a:lnTo>
                      <a:pt x="57" y="52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148" name="Freeform 2148"/>
              <p:cNvSpPr>
                <a:spLocks/>
              </p:cNvSpPr>
              <p:nvPr/>
            </p:nvSpPr>
            <p:spPr bwMode="auto">
              <a:xfrm>
                <a:off x="3221" y="2547"/>
                <a:ext cx="398" cy="425"/>
              </a:xfrm>
              <a:custGeom>
                <a:avLst/>
                <a:gdLst>
                  <a:gd name="T0" fmla="*/ 198 w 398"/>
                  <a:gd name="T1" fmla="*/ 425 h 425"/>
                  <a:gd name="T2" fmla="*/ 398 w 398"/>
                  <a:gd name="T3" fmla="*/ 319 h 425"/>
                  <a:gd name="T4" fmla="*/ 398 w 398"/>
                  <a:gd name="T5" fmla="*/ 106 h 425"/>
                  <a:gd name="T6" fmla="*/ 198 w 398"/>
                  <a:gd name="T7" fmla="*/ 0 h 425"/>
                  <a:gd name="T8" fmla="*/ 0 w 398"/>
                  <a:gd name="T9" fmla="*/ 106 h 425"/>
                  <a:gd name="T10" fmla="*/ 0 w 398"/>
                  <a:gd name="T11" fmla="*/ 319 h 425"/>
                  <a:gd name="T12" fmla="*/ 198 w 398"/>
                  <a:gd name="T13" fmla="*/ 425 h 425"/>
                  <a:gd name="T14" fmla="*/ 200 w 398"/>
                  <a:gd name="T15" fmla="*/ 418 h 425"/>
                  <a:gd name="T16" fmla="*/ 5 w 398"/>
                  <a:gd name="T17" fmla="*/ 314 h 425"/>
                  <a:gd name="T18" fmla="*/ 7 w 398"/>
                  <a:gd name="T19" fmla="*/ 317 h 425"/>
                  <a:gd name="T20" fmla="*/ 7 w 398"/>
                  <a:gd name="T21" fmla="*/ 108 h 425"/>
                  <a:gd name="T22" fmla="*/ 5 w 398"/>
                  <a:gd name="T23" fmla="*/ 111 h 425"/>
                  <a:gd name="T24" fmla="*/ 200 w 398"/>
                  <a:gd name="T25" fmla="*/ 7 h 425"/>
                  <a:gd name="T26" fmla="*/ 196 w 398"/>
                  <a:gd name="T27" fmla="*/ 7 h 425"/>
                  <a:gd name="T28" fmla="*/ 393 w 398"/>
                  <a:gd name="T29" fmla="*/ 111 h 425"/>
                  <a:gd name="T30" fmla="*/ 391 w 398"/>
                  <a:gd name="T31" fmla="*/ 108 h 425"/>
                  <a:gd name="T32" fmla="*/ 391 w 398"/>
                  <a:gd name="T33" fmla="*/ 317 h 425"/>
                  <a:gd name="T34" fmla="*/ 393 w 398"/>
                  <a:gd name="T35" fmla="*/ 314 h 425"/>
                  <a:gd name="T36" fmla="*/ 196 w 398"/>
                  <a:gd name="T37" fmla="*/ 418 h 425"/>
                  <a:gd name="T38" fmla="*/ 200 w 398"/>
                  <a:gd name="T39" fmla="*/ 418 h 425"/>
                  <a:gd name="T40" fmla="*/ 198 w 398"/>
                  <a:gd name="T41" fmla="*/ 425 h 425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398"/>
                  <a:gd name="T64" fmla="*/ 0 h 425"/>
                  <a:gd name="T65" fmla="*/ 398 w 398"/>
                  <a:gd name="T66" fmla="*/ 425 h 425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398" h="425">
                    <a:moveTo>
                      <a:pt x="198" y="425"/>
                    </a:moveTo>
                    <a:lnTo>
                      <a:pt x="398" y="319"/>
                    </a:lnTo>
                    <a:lnTo>
                      <a:pt x="398" y="106"/>
                    </a:lnTo>
                    <a:lnTo>
                      <a:pt x="198" y="0"/>
                    </a:lnTo>
                    <a:lnTo>
                      <a:pt x="0" y="106"/>
                    </a:lnTo>
                    <a:lnTo>
                      <a:pt x="0" y="319"/>
                    </a:lnTo>
                    <a:lnTo>
                      <a:pt x="198" y="425"/>
                    </a:lnTo>
                    <a:lnTo>
                      <a:pt x="200" y="418"/>
                    </a:lnTo>
                    <a:lnTo>
                      <a:pt x="5" y="314"/>
                    </a:lnTo>
                    <a:lnTo>
                      <a:pt x="7" y="317"/>
                    </a:lnTo>
                    <a:lnTo>
                      <a:pt x="7" y="108"/>
                    </a:lnTo>
                    <a:lnTo>
                      <a:pt x="5" y="111"/>
                    </a:lnTo>
                    <a:lnTo>
                      <a:pt x="200" y="7"/>
                    </a:lnTo>
                    <a:lnTo>
                      <a:pt x="196" y="7"/>
                    </a:lnTo>
                    <a:lnTo>
                      <a:pt x="393" y="111"/>
                    </a:lnTo>
                    <a:lnTo>
                      <a:pt x="391" y="108"/>
                    </a:lnTo>
                    <a:lnTo>
                      <a:pt x="391" y="317"/>
                    </a:lnTo>
                    <a:lnTo>
                      <a:pt x="393" y="314"/>
                    </a:lnTo>
                    <a:lnTo>
                      <a:pt x="196" y="418"/>
                    </a:lnTo>
                    <a:lnTo>
                      <a:pt x="200" y="418"/>
                    </a:lnTo>
                    <a:lnTo>
                      <a:pt x="198" y="425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149" name="Freeform 2149"/>
              <p:cNvSpPr>
                <a:spLocks/>
              </p:cNvSpPr>
              <p:nvPr/>
            </p:nvSpPr>
            <p:spPr bwMode="auto">
              <a:xfrm>
                <a:off x="2831" y="2551"/>
                <a:ext cx="393" cy="418"/>
              </a:xfrm>
              <a:custGeom>
                <a:avLst/>
                <a:gdLst>
                  <a:gd name="T0" fmla="*/ 197 w 393"/>
                  <a:gd name="T1" fmla="*/ 418 h 418"/>
                  <a:gd name="T2" fmla="*/ 393 w 393"/>
                  <a:gd name="T3" fmla="*/ 313 h 418"/>
                  <a:gd name="T4" fmla="*/ 393 w 393"/>
                  <a:gd name="T5" fmla="*/ 104 h 418"/>
                  <a:gd name="T6" fmla="*/ 197 w 393"/>
                  <a:gd name="T7" fmla="*/ 0 h 418"/>
                  <a:gd name="T8" fmla="*/ 0 w 393"/>
                  <a:gd name="T9" fmla="*/ 104 h 418"/>
                  <a:gd name="T10" fmla="*/ 0 w 393"/>
                  <a:gd name="T11" fmla="*/ 313 h 418"/>
                  <a:gd name="T12" fmla="*/ 197 w 393"/>
                  <a:gd name="T13" fmla="*/ 418 h 41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93"/>
                  <a:gd name="T22" fmla="*/ 0 h 418"/>
                  <a:gd name="T23" fmla="*/ 393 w 393"/>
                  <a:gd name="T24" fmla="*/ 418 h 41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93" h="418">
                    <a:moveTo>
                      <a:pt x="197" y="418"/>
                    </a:moveTo>
                    <a:lnTo>
                      <a:pt x="393" y="313"/>
                    </a:lnTo>
                    <a:lnTo>
                      <a:pt x="393" y="104"/>
                    </a:lnTo>
                    <a:lnTo>
                      <a:pt x="197" y="0"/>
                    </a:lnTo>
                    <a:lnTo>
                      <a:pt x="0" y="104"/>
                    </a:lnTo>
                    <a:lnTo>
                      <a:pt x="0" y="313"/>
                    </a:lnTo>
                    <a:lnTo>
                      <a:pt x="197" y="418"/>
                    </a:lnTo>
                    <a:close/>
                  </a:path>
                </a:pathLst>
              </a:custGeom>
              <a:blipFill dpi="0" rotWithShape="0">
                <a:blip cstate="print"/>
                <a:srcRect/>
                <a:tile tx="0" ty="0" sx="100000" sy="100000" flip="none" algn="tl"/>
              </a:blip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150" name="Freeform 2150"/>
              <p:cNvSpPr>
                <a:spLocks/>
              </p:cNvSpPr>
              <p:nvPr/>
            </p:nvSpPr>
            <p:spPr bwMode="auto">
              <a:xfrm>
                <a:off x="2828" y="2547"/>
                <a:ext cx="400" cy="425"/>
              </a:xfrm>
              <a:custGeom>
                <a:avLst/>
                <a:gdLst>
                  <a:gd name="T0" fmla="*/ 200 w 400"/>
                  <a:gd name="T1" fmla="*/ 425 h 425"/>
                  <a:gd name="T2" fmla="*/ 400 w 400"/>
                  <a:gd name="T3" fmla="*/ 319 h 425"/>
                  <a:gd name="T4" fmla="*/ 400 w 400"/>
                  <a:gd name="T5" fmla="*/ 106 h 425"/>
                  <a:gd name="T6" fmla="*/ 200 w 400"/>
                  <a:gd name="T7" fmla="*/ 0 h 425"/>
                  <a:gd name="T8" fmla="*/ 0 w 400"/>
                  <a:gd name="T9" fmla="*/ 106 h 425"/>
                  <a:gd name="T10" fmla="*/ 0 w 400"/>
                  <a:gd name="T11" fmla="*/ 319 h 425"/>
                  <a:gd name="T12" fmla="*/ 200 w 400"/>
                  <a:gd name="T13" fmla="*/ 425 h 425"/>
                  <a:gd name="T14" fmla="*/ 201 w 400"/>
                  <a:gd name="T15" fmla="*/ 418 h 425"/>
                  <a:gd name="T16" fmla="*/ 5 w 400"/>
                  <a:gd name="T17" fmla="*/ 314 h 425"/>
                  <a:gd name="T18" fmla="*/ 7 w 400"/>
                  <a:gd name="T19" fmla="*/ 317 h 425"/>
                  <a:gd name="T20" fmla="*/ 7 w 400"/>
                  <a:gd name="T21" fmla="*/ 108 h 425"/>
                  <a:gd name="T22" fmla="*/ 5 w 400"/>
                  <a:gd name="T23" fmla="*/ 111 h 425"/>
                  <a:gd name="T24" fmla="*/ 201 w 400"/>
                  <a:gd name="T25" fmla="*/ 7 h 425"/>
                  <a:gd name="T26" fmla="*/ 198 w 400"/>
                  <a:gd name="T27" fmla="*/ 7 h 425"/>
                  <a:gd name="T28" fmla="*/ 395 w 400"/>
                  <a:gd name="T29" fmla="*/ 111 h 425"/>
                  <a:gd name="T30" fmla="*/ 393 w 400"/>
                  <a:gd name="T31" fmla="*/ 108 h 425"/>
                  <a:gd name="T32" fmla="*/ 393 w 400"/>
                  <a:gd name="T33" fmla="*/ 317 h 425"/>
                  <a:gd name="T34" fmla="*/ 395 w 400"/>
                  <a:gd name="T35" fmla="*/ 314 h 425"/>
                  <a:gd name="T36" fmla="*/ 198 w 400"/>
                  <a:gd name="T37" fmla="*/ 418 h 425"/>
                  <a:gd name="T38" fmla="*/ 201 w 400"/>
                  <a:gd name="T39" fmla="*/ 418 h 425"/>
                  <a:gd name="T40" fmla="*/ 200 w 400"/>
                  <a:gd name="T41" fmla="*/ 425 h 425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400"/>
                  <a:gd name="T64" fmla="*/ 0 h 425"/>
                  <a:gd name="T65" fmla="*/ 400 w 400"/>
                  <a:gd name="T66" fmla="*/ 425 h 425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400" h="425">
                    <a:moveTo>
                      <a:pt x="200" y="425"/>
                    </a:moveTo>
                    <a:lnTo>
                      <a:pt x="400" y="319"/>
                    </a:lnTo>
                    <a:lnTo>
                      <a:pt x="400" y="106"/>
                    </a:lnTo>
                    <a:lnTo>
                      <a:pt x="200" y="0"/>
                    </a:lnTo>
                    <a:lnTo>
                      <a:pt x="0" y="106"/>
                    </a:lnTo>
                    <a:lnTo>
                      <a:pt x="0" y="319"/>
                    </a:lnTo>
                    <a:lnTo>
                      <a:pt x="200" y="425"/>
                    </a:lnTo>
                    <a:lnTo>
                      <a:pt x="201" y="418"/>
                    </a:lnTo>
                    <a:lnTo>
                      <a:pt x="5" y="314"/>
                    </a:lnTo>
                    <a:lnTo>
                      <a:pt x="7" y="317"/>
                    </a:lnTo>
                    <a:lnTo>
                      <a:pt x="7" y="108"/>
                    </a:lnTo>
                    <a:lnTo>
                      <a:pt x="5" y="111"/>
                    </a:lnTo>
                    <a:lnTo>
                      <a:pt x="201" y="7"/>
                    </a:lnTo>
                    <a:lnTo>
                      <a:pt x="198" y="7"/>
                    </a:lnTo>
                    <a:lnTo>
                      <a:pt x="395" y="111"/>
                    </a:lnTo>
                    <a:lnTo>
                      <a:pt x="393" y="108"/>
                    </a:lnTo>
                    <a:lnTo>
                      <a:pt x="393" y="317"/>
                    </a:lnTo>
                    <a:lnTo>
                      <a:pt x="395" y="314"/>
                    </a:lnTo>
                    <a:lnTo>
                      <a:pt x="198" y="418"/>
                    </a:lnTo>
                    <a:lnTo>
                      <a:pt x="201" y="418"/>
                    </a:lnTo>
                    <a:lnTo>
                      <a:pt x="200" y="425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151" name="Freeform 2151"/>
              <p:cNvSpPr>
                <a:spLocks/>
              </p:cNvSpPr>
              <p:nvPr/>
            </p:nvSpPr>
            <p:spPr bwMode="auto">
              <a:xfrm>
                <a:off x="2440" y="2551"/>
                <a:ext cx="391" cy="418"/>
              </a:xfrm>
              <a:custGeom>
                <a:avLst/>
                <a:gdLst>
                  <a:gd name="T0" fmla="*/ 196 w 391"/>
                  <a:gd name="T1" fmla="*/ 418 h 418"/>
                  <a:gd name="T2" fmla="*/ 391 w 391"/>
                  <a:gd name="T3" fmla="*/ 313 h 418"/>
                  <a:gd name="T4" fmla="*/ 391 w 391"/>
                  <a:gd name="T5" fmla="*/ 104 h 418"/>
                  <a:gd name="T6" fmla="*/ 196 w 391"/>
                  <a:gd name="T7" fmla="*/ 0 h 418"/>
                  <a:gd name="T8" fmla="*/ 0 w 391"/>
                  <a:gd name="T9" fmla="*/ 104 h 418"/>
                  <a:gd name="T10" fmla="*/ 0 w 391"/>
                  <a:gd name="T11" fmla="*/ 313 h 418"/>
                  <a:gd name="T12" fmla="*/ 196 w 391"/>
                  <a:gd name="T13" fmla="*/ 418 h 41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91"/>
                  <a:gd name="T22" fmla="*/ 0 h 418"/>
                  <a:gd name="T23" fmla="*/ 391 w 391"/>
                  <a:gd name="T24" fmla="*/ 418 h 41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91" h="418">
                    <a:moveTo>
                      <a:pt x="196" y="418"/>
                    </a:moveTo>
                    <a:lnTo>
                      <a:pt x="391" y="313"/>
                    </a:lnTo>
                    <a:lnTo>
                      <a:pt x="391" y="104"/>
                    </a:lnTo>
                    <a:lnTo>
                      <a:pt x="196" y="0"/>
                    </a:lnTo>
                    <a:lnTo>
                      <a:pt x="0" y="104"/>
                    </a:lnTo>
                    <a:lnTo>
                      <a:pt x="0" y="313"/>
                    </a:lnTo>
                    <a:lnTo>
                      <a:pt x="196" y="418"/>
                    </a:lnTo>
                    <a:close/>
                  </a:path>
                </a:pathLst>
              </a:custGeom>
              <a:blipFill dpi="0" rotWithShape="0">
                <a:blip cstate="print"/>
                <a:srcRect/>
                <a:tile tx="0" ty="0" sx="100000" sy="100000" flip="none" algn="tl"/>
              </a:blip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152" name="Freeform 2152"/>
              <p:cNvSpPr>
                <a:spLocks/>
              </p:cNvSpPr>
              <p:nvPr/>
            </p:nvSpPr>
            <p:spPr bwMode="auto">
              <a:xfrm>
                <a:off x="2436" y="2547"/>
                <a:ext cx="399" cy="425"/>
              </a:xfrm>
              <a:custGeom>
                <a:avLst/>
                <a:gdLst>
                  <a:gd name="T0" fmla="*/ 200 w 399"/>
                  <a:gd name="T1" fmla="*/ 425 h 425"/>
                  <a:gd name="T2" fmla="*/ 399 w 399"/>
                  <a:gd name="T3" fmla="*/ 319 h 425"/>
                  <a:gd name="T4" fmla="*/ 399 w 399"/>
                  <a:gd name="T5" fmla="*/ 106 h 425"/>
                  <a:gd name="T6" fmla="*/ 200 w 399"/>
                  <a:gd name="T7" fmla="*/ 0 h 425"/>
                  <a:gd name="T8" fmla="*/ 0 w 399"/>
                  <a:gd name="T9" fmla="*/ 106 h 425"/>
                  <a:gd name="T10" fmla="*/ 0 w 399"/>
                  <a:gd name="T11" fmla="*/ 319 h 425"/>
                  <a:gd name="T12" fmla="*/ 200 w 399"/>
                  <a:gd name="T13" fmla="*/ 425 h 425"/>
                  <a:gd name="T14" fmla="*/ 202 w 399"/>
                  <a:gd name="T15" fmla="*/ 418 h 425"/>
                  <a:gd name="T16" fmla="*/ 6 w 399"/>
                  <a:gd name="T17" fmla="*/ 314 h 425"/>
                  <a:gd name="T18" fmla="*/ 7 w 399"/>
                  <a:gd name="T19" fmla="*/ 317 h 425"/>
                  <a:gd name="T20" fmla="*/ 7 w 399"/>
                  <a:gd name="T21" fmla="*/ 108 h 425"/>
                  <a:gd name="T22" fmla="*/ 6 w 399"/>
                  <a:gd name="T23" fmla="*/ 111 h 425"/>
                  <a:gd name="T24" fmla="*/ 202 w 399"/>
                  <a:gd name="T25" fmla="*/ 7 h 425"/>
                  <a:gd name="T26" fmla="*/ 199 w 399"/>
                  <a:gd name="T27" fmla="*/ 7 h 425"/>
                  <a:gd name="T28" fmla="*/ 394 w 399"/>
                  <a:gd name="T29" fmla="*/ 111 h 425"/>
                  <a:gd name="T30" fmla="*/ 392 w 399"/>
                  <a:gd name="T31" fmla="*/ 108 h 425"/>
                  <a:gd name="T32" fmla="*/ 392 w 399"/>
                  <a:gd name="T33" fmla="*/ 317 h 425"/>
                  <a:gd name="T34" fmla="*/ 394 w 399"/>
                  <a:gd name="T35" fmla="*/ 314 h 425"/>
                  <a:gd name="T36" fmla="*/ 199 w 399"/>
                  <a:gd name="T37" fmla="*/ 418 h 425"/>
                  <a:gd name="T38" fmla="*/ 202 w 399"/>
                  <a:gd name="T39" fmla="*/ 418 h 425"/>
                  <a:gd name="T40" fmla="*/ 200 w 399"/>
                  <a:gd name="T41" fmla="*/ 425 h 425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399"/>
                  <a:gd name="T64" fmla="*/ 0 h 425"/>
                  <a:gd name="T65" fmla="*/ 399 w 399"/>
                  <a:gd name="T66" fmla="*/ 425 h 425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399" h="425">
                    <a:moveTo>
                      <a:pt x="200" y="425"/>
                    </a:moveTo>
                    <a:lnTo>
                      <a:pt x="399" y="319"/>
                    </a:lnTo>
                    <a:lnTo>
                      <a:pt x="399" y="106"/>
                    </a:lnTo>
                    <a:lnTo>
                      <a:pt x="200" y="0"/>
                    </a:lnTo>
                    <a:lnTo>
                      <a:pt x="0" y="106"/>
                    </a:lnTo>
                    <a:lnTo>
                      <a:pt x="0" y="319"/>
                    </a:lnTo>
                    <a:lnTo>
                      <a:pt x="200" y="425"/>
                    </a:lnTo>
                    <a:lnTo>
                      <a:pt x="202" y="418"/>
                    </a:lnTo>
                    <a:lnTo>
                      <a:pt x="6" y="314"/>
                    </a:lnTo>
                    <a:lnTo>
                      <a:pt x="7" y="317"/>
                    </a:lnTo>
                    <a:lnTo>
                      <a:pt x="7" y="108"/>
                    </a:lnTo>
                    <a:lnTo>
                      <a:pt x="6" y="111"/>
                    </a:lnTo>
                    <a:lnTo>
                      <a:pt x="202" y="7"/>
                    </a:lnTo>
                    <a:lnTo>
                      <a:pt x="199" y="7"/>
                    </a:lnTo>
                    <a:lnTo>
                      <a:pt x="394" y="111"/>
                    </a:lnTo>
                    <a:lnTo>
                      <a:pt x="392" y="108"/>
                    </a:lnTo>
                    <a:lnTo>
                      <a:pt x="392" y="317"/>
                    </a:lnTo>
                    <a:lnTo>
                      <a:pt x="394" y="314"/>
                    </a:lnTo>
                    <a:lnTo>
                      <a:pt x="199" y="418"/>
                    </a:lnTo>
                    <a:lnTo>
                      <a:pt x="202" y="418"/>
                    </a:lnTo>
                    <a:lnTo>
                      <a:pt x="200" y="425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153" name="Freeform 2153"/>
              <p:cNvSpPr>
                <a:spLocks/>
              </p:cNvSpPr>
              <p:nvPr/>
            </p:nvSpPr>
            <p:spPr bwMode="auto">
              <a:xfrm>
                <a:off x="3028" y="2863"/>
                <a:ext cx="393" cy="419"/>
              </a:xfrm>
              <a:custGeom>
                <a:avLst/>
                <a:gdLst>
                  <a:gd name="T0" fmla="*/ 10 w 393"/>
                  <a:gd name="T1" fmla="*/ 101 h 419"/>
                  <a:gd name="T2" fmla="*/ 37 w 393"/>
                  <a:gd name="T3" fmla="*/ 87 h 419"/>
                  <a:gd name="T4" fmla="*/ 48 w 393"/>
                  <a:gd name="T5" fmla="*/ 80 h 419"/>
                  <a:gd name="T6" fmla="*/ 75 w 393"/>
                  <a:gd name="T7" fmla="*/ 66 h 419"/>
                  <a:gd name="T8" fmla="*/ 85 w 393"/>
                  <a:gd name="T9" fmla="*/ 60 h 419"/>
                  <a:gd name="T10" fmla="*/ 113 w 393"/>
                  <a:gd name="T11" fmla="*/ 46 h 419"/>
                  <a:gd name="T12" fmla="*/ 123 w 393"/>
                  <a:gd name="T13" fmla="*/ 39 h 419"/>
                  <a:gd name="T14" fmla="*/ 150 w 393"/>
                  <a:gd name="T15" fmla="*/ 25 h 419"/>
                  <a:gd name="T16" fmla="*/ 160 w 393"/>
                  <a:gd name="T17" fmla="*/ 19 h 419"/>
                  <a:gd name="T18" fmla="*/ 188 w 393"/>
                  <a:gd name="T19" fmla="*/ 5 h 419"/>
                  <a:gd name="T20" fmla="*/ 200 w 393"/>
                  <a:gd name="T21" fmla="*/ 3 h 419"/>
                  <a:gd name="T22" fmla="*/ 212 w 393"/>
                  <a:gd name="T23" fmla="*/ 8 h 419"/>
                  <a:gd name="T24" fmla="*/ 220 w 393"/>
                  <a:gd name="T25" fmla="*/ 14 h 419"/>
                  <a:gd name="T26" fmla="*/ 232 w 393"/>
                  <a:gd name="T27" fmla="*/ 19 h 419"/>
                  <a:gd name="T28" fmla="*/ 241 w 393"/>
                  <a:gd name="T29" fmla="*/ 25 h 419"/>
                  <a:gd name="T30" fmla="*/ 253 w 393"/>
                  <a:gd name="T31" fmla="*/ 30 h 419"/>
                  <a:gd name="T32" fmla="*/ 263 w 393"/>
                  <a:gd name="T33" fmla="*/ 38 h 419"/>
                  <a:gd name="T34" fmla="*/ 273 w 393"/>
                  <a:gd name="T35" fmla="*/ 41 h 419"/>
                  <a:gd name="T36" fmla="*/ 283 w 393"/>
                  <a:gd name="T37" fmla="*/ 49 h 419"/>
                  <a:gd name="T38" fmla="*/ 294 w 393"/>
                  <a:gd name="T39" fmla="*/ 52 h 419"/>
                  <a:gd name="T40" fmla="*/ 304 w 393"/>
                  <a:gd name="T41" fmla="*/ 60 h 419"/>
                  <a:gd name="T42" fmla="*/ 316 w 393"/>
                  <a:gd name="T43" fmla="*/ 65 h 419"/>
                  <a:gd name="T44" fmla="*/ 324 w 393"/>
                  <a:gd name="T45" fmla="*/ 71 h 419"/>
                  <a:gd name="T46" fmla="*/ 336 w 393"/>
                  <a:gd name="T47" fmla="*/ 76 h 419"/>
                  <a:gd name="T48" fmla="*/ 345 w 393"/>
                  <a:gd name="T49" fmla="*/ 82 h 419"/>
                  <a:gd name="T50" fmla="*/ 357 w 393"/>
                  <a:gd name="T51" fmla="*/ 87 h 419"/>
                  <a:gd name="T52" fmla="*/ 365 w 393"/>
                  <a:gd name="T53" fmla="*/ 93 h 419"/>
                  <a:gd name="T54" fmla="*/ 377 w 393"/>
                  <a:gd name="T55" fmla="*/ 98 h 419"/>
                  <a:gd name="T56" fmla="*/ 386 w 393"/>
                  <a:gd name="T57" fmla="*/ 104 h 419"/>
                  <a:gd name="T58" fmla="*/ 383 w 393"/>
                  <a:gd name="T59" fmla="*/ 320 h 419"/>
                  <a:gd name="T60" fmla="*/ 372 w 393"/>
                  <a:gd name="T61" fmla="*/ 326 h 419"/>
                  <a:gd name="T62" fmla="*/ 338 w 393"/>
                  <a:gd name="T63" fmla="*/ 344 h 419"/>
                  <a:gd name="T64" fmla="*/ 328 w 393"/>
                  <a:gd name="T65" fmla="*/ 350 h 419"/>
                  <a:gd name="T66" fmla="*/ 294 w 393"/>
                  <a:gd name="T67" fmla="*/ 367 h 419"/>
                  <a:gd name="T68" fmla="*/ 283 w 393"/>
                  <a:gd name="T69" fmla="*/ 374 h 419"/>
                  <a:gd name="T70" fmla="*/ 263 w 393"/>
                  <a:gd name="T71" fmla="*/ 383 h 419"/>
                  <a:gd name="T72" fmla="*/ 242 w 393"/>
                  <a:gd name="T73" fmla="*/ 396 h 419"/>
                  <a:gd name="T74" fmla="*/ 222 w 393"/>
                  <a:gd name="T75" fmla="*/ 405 h 419"/>
                  <a:gd name="T76" fmla="*/ 205 w 393"/>
                  <a:gd name="T77" fmla="*/ 416 h 419"/>
                  <a:gd name="T78" fmla="*/ 189 w 393"/>
                  <a:gd name="T79" fmla="*/ 418 h 419"/>
                  <a:gd name="T80" fmla="*/ 181 w 393"/>
                  <a:gd name="T81" fmla="*/ 412 h 419"/>
                  <a:gd name="T82" fmla="*/ 169 w 393"/>
                  <a:gd name="T83" fmla="*/ 407 h 419"/>
                  <a:gd name="T84" fmla="*/ 160 w 393"/>
                  <a:gd name="T85" fmla="*/ 401 h 419"/>
                  <a:gd name="T86" fmla="*/ 148 w 393"/>
                  <a:gd name="T87" fmla="*/ 396 h 419"/>
                  <a:gd name="T88" fmla="*/ 140 w 393"/>
                  <a:gd name="T89" fmla="*/ 389 h 419"/>
                  <a:gd name="T90" fmla="*/ 128 w 393"/>
                  <a:gd name="T91" fmla="*/ 385 h 419"/>
                  <a:gd name="T92" fmla="*/ 119 w 393"/>
                  <a:gd name="T93" fmla="*/ 378 h 419"/>
                  <a:gd name="T94" fmla="*/ 107 w 393"/>
                  <a:gd name="T95" fmla="*/ 374 h 419"/>
                  <a:gd name="T96" fmla="*/ 99 w 393"/>
                  <a:gd name="T97" fmla="*/ 367 h 419"/>
                  <a:gd name="T98" fmla="*/ 87 w 393"/>
                  <a:gd name="T99" fmla="*/ 363 h 419"/>
                  <a:gd name="T100" fmla="*/ 78 w 393"/>
                  <a:gd name="T101" fmla="*/ 356 h 419"/>
                  <a:gd name="T102" fmla="*/ 66 w 393"/>
                  <a:gd name="T103" fmla="*/ 352 h 419"/>
                  <a:gd name="T104" fmla="*/ 58 w 393"/>
                  <a:gd name="T105" fmla="*/ 345 h 419"/>
                  <a:gd name="T106" fmla="*/ 46 w 393"/>
                  <a:gd name="T107" fmla="*/ 341 h 419"/>
                  <a:gd name="T108" fmla="*/ 37 w 393"/>
                  <a:gd name="T109" fmla="*/ 334 h 419"/>
                  <a:gd name="T110" fmla="*/ 25 w 393"/>
                  <a:gd name="T111" fmla="*/ 330 h 419"/>
                  <a:gd name="T112" fmla="*/ 17 w 393"/>
                  <a:gd name="T113" fmla="*/ 323 h 419"/>
                  <a:gd name="T114" fmla="*/ 5 w 393"/>
                  <a:gd name="T115" fmla="*/ 319 h 419"/>
                  <a:gd name="T116" fmla="*/ 0 w 393"/>
                  <a:gd name="T117" fmla="*/ 106 h 419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w 393"/>
                  <a:gd name="T178" fmla="*/ 0 h 419"/>
                  <a:gd name="T179" fmla="*/ 393 w 393"/>
                  <a:gd name="T180" fmla="*/ 419 h 419"/>
                </a:gdLst>
                <a:ahLst/>
                <a:cxnLst>
                  <a:cxn ang="T118">
                    <a:pos x="T0" y="T1"/>
                  </a:cxn>
                  <a:cxn ang="T119">
                    <a:pos x="T2" y="T3"/>
                  </a:cxn>
                  <a:cxn ang="T120">
                    <a:pos x="T4" y="T5"/>
                  </a:cxn>
                  <a:cxn ang="T121">
                    <a:pos x="T6" y="T7"/>
                  </a:cxn>
                  <a:cxn ang="T122">
                    <a:pos x="T8" y="T9"/>
                  </a:cxn>
                  <a:cxn ang="T123">
                    <a:pos x="T10" y="T11"/>
                  </a:cxn>
                  <a:cxn ang="T124">
                    <a:pos x="T12" y="T13"/>
                  </a:cxn>
                  <a:cxn ang="T125">
                    <a:pos x="T14" y="T15"/>
                  </a:cxn>
                  <a:cxn ang="T126">
                    <a:pos x="T16" y="T17"/>
                  </a:cxn>
                  <a:cxn ang="T127">
                    <a:pos x="T18" y="T19"/>
                  </a:cxn>
                  <a:cxn ang="T128">
                    <a:pos x="T20" y="T21"/>
                  </a:cxn>
                  <a:cxn ang="T129">
                    <a:pos x="T22" y="T23"/>
                  </a:cxn>
                  <a:cxn ang="T130">
                    <a:pos x="T24" y="T25"/>
                  </a:cxn>
                  <a:cxn ang="T131">
                    <a:pos x="T26" y="T27"/>
                  </a:cxn>
                  <a:cxn ang="T132">
                    <a:pos x="T28" y="T29"/>
                  </a:cxn>
                  <a:cxn ang="T133">
                    <a:pos x="T30" y="T31"/>
                  </a:cxn>
                  <a:cxn ang="T134">
                    <a:pos x="T32" y="T33"/>
                  </a:cxn>
                  <a:cxn ang="T135">
                    <a:pos x="T34" y="T35"/>
                  </a:cxn>
                  <a:cxn ang="T136">
                    <a:pos x="T36" y="T37"/>
                  </a:cxn>
                  <a:cxn ang="T137">
                    <a:pos x="T38" y="T39"/>
                  </a:cxn>
                  <a:cxn ang="T138">
                    <a:pos x="T40" y="T41"/>
                  </a:cxn>
                  <a:cxn ang="T139">
                    <a:pos x="T42" y="T43"/>
                  </a:cxn>
                  <a:cxn ang="T140">
                    <a:pos x="T44" y="T45"/>
                  </a:cxn>
                  <a:cxn ang="T141">
                    <a:pos x="T46" y="T47"/>
                  </a:cxn>
                  <a:cxn ang="T142">
                    <a:pos x="T48" y="T49"/>
                  </a:cxn>
                  <a:cxn ang="T143">
                    <a:pos x="T50" y="T51"/>
                  </a:cxn>
                  <a:cxn ang="T144">
                    <a:pos x="T52" y="T53"/>
                  </a:cxn>
                  <a:cxn ang="T145">
                    <a:pos x="T54" y="T55"/>
                  </a:cxn>
                  <a:cxn ang="T146">
                    <a:pos x="T56" y="T57"/>
                  </a:cxn>
                  <a:cxn ang="T147">
                    <a:pos x="T58" y="T59"/>
                  </a:cxn>
                  <a:cxn ang="T148">
                    <a:pos x="T60" y="T61"/>
                  </a:cxn>
                  <a:cxn ang="T149">
                    <a:pos x="T62" y="T63"/>
                  </a:cxn>
                  <a:cxn ang="T150">
                    <a:pos x="T64" y="T65"/>
                  </a:cxn>
                  <a:cxn ang="T151">
                    <a:pos x="T66" y="T67"/>
                  </a:cxn>
                  <a:cxn ang="T152">
                    <a:pos x="T68" y="T69"/>
                  </a:cxn>
                  <a:cxn ang="T153">
                    <a:pos x="T70" y="T71"/>
                  </a:cxn>
                  <a:cxn ang="T154">
                    <a:pos x="T72" y="T73"/>
                  </a:cxn>
                  <a:cxn ang="T155">
                    <a:pos x="T74" y="T75"/>
                  </a:cxn>
                  <a:cxn ang="T156">
                    <a:pos x="T76" y="T77"/>
                  </a:cxn>
                  <a:cxn ang="T157">
                    <a:pos x="T78" y="T79"/>
                  </a:cxn>
                  <a:cxn ang="T158">
                    <a:pos x="T80" y="T81"/>
                  </a:cxn>
                  <a:cxn ang="T159">
                    <a:pos x="T82" y="T83"/>
                  </a:cxn>
                  <a:cxn ang="T160">
                    <a:pos x="T84" y="T85"/>
                  </a:cxn>
                  <a:cxn ang="T161">
                    <a:pos x="T86" y="T87"/>
                  </a:cxn>
                  <a:cxn ang="T162">
                    <a:pos x="T88" y="T89"/>
                  </a:cxn>
                  <a:cxn ang="T163">
                    <a:pos x="T90" y="T91"/>
                  </a:cxn>
                  <a:cxn ang="T164">
                    <a:pos x="T92" y="T93"/>
                  </a:cxn>
                  <a:cxn ang="T165">
                    <a:pos x="T94" y="T95"/>
                  </a:cxn>
                  <a:cxn ang="T166">
                    <a:pos x="T96" y="T97"/>
                  </a:cxn>
                  <a:cxn ang="T167">
                    <a:pos x="T98" y="T99"/>
                  </a:cxn>
                  <a:cxn ang="T168">
                    <a:pos x="T100" y="T101"/>
                  </a:cxn>
                  <a:cxn ang="T169">
                    <a:pos x="T102" y="T103"/>
                  </a:cxn>
                  <a:cxn ang="T170">
                    <a:pos x="T104" y="T105"/>
                  </a:cxn>
                  <a:cxn ang="T171">
                    <a:pos x="T106" y="T107"/>
                  </a:cxn>
                  <a:cxn ang="T172">
                    <a:pos x="T108" y="T109"/>
                  </a:cxn>
                  <a:cxn ang="T173">
                    <a:pos x="T110" y="T111"/>
                  </a:cxn>
                  <a:cxn ang="T174">
                    <a:pos x="T112" y="T113"/>
                  </a:cxn>
                  <a:cxn ang="T175">
                    <a:pos x="T114" y="T115"/>
                  </a:cxn>
                  <a:cxn ang="T176">
                    <a:pos x="T116" y="T117"/>
                  </a:cxn>
                </a:cxnLst>
                <a:rect l="T177" t="T178" r="T179" b="T180"/>
                <a:pathLst>
                  <a:path w="393" h="419">
                    <a:moveTo>
                      <a:pt x="0" y="106"/>
                    </a:moveTo>
                    <a:lnTo>
                      <a:pt x="7" y="104"/>
                    </a:lnTo>
                    <a:lnTo>
                      <a:pt x="7" y="102"/>
                    </a:lnTo>
                    <a:lnTo>
                      <a:pt x="10" y="102"/>
                    </a:lnTo>
                    <a:lnTo>
                      <a:pt x="10" y="101"/>
                    </a:lnTo>
                    <a:lnTo>
                      <a:pt x="20" y="96"/>
                    </a:lnTo>
                    <a:lnTo>
                      <a:pt x="20" y="95"/>
                    </a:lnTo>
                    <a:lnTo>
                      <a:pt x="27" y="93"/>
                    </a:lnTo>
                    <a:lnTo>
                      <a:pt x="27" y="91"/>
                    </a:lnTo>
                    <a:lnTo>
                      <a:pt x="37" y="87"/>
                    </a:lnTo>
                    <a:lnTo>
                      <a:pt x="37" y="85"/>
                    </a:lnTo>
                    <a:lnTo>
                      <a:pt x="44" y="83"/>
                    </a:lnTo>
                    <a:lnTo>
                      <a:pt x="44" y="82"/>
                    </a:lnTo>
                    <a:lnTo>
                      <a:pt x="48" y="82"/>
                    </a:lnTo>
                    <a:lnTo>
                      <a:pt x="48" y="80"/>
                    </a:lnTo>
                    <a:lnTo>
                      <a:pt x="58" y="76"/>
                    </a:lnTo>
                    <a:lnTo>
                      <a:pt x="58" y="74"/>
                    </a:lnTo>
                    <a:lnTo>
                      <a:pt x="65" y="72"/>
                    </a:lnTo>
                    <a:lnTo>
                      <a:pt x="65" y="71"/>
                    </a:lnTo>
                    <a:lnTo>
                      <a:pt x="75" y="66"/>
                    </a:lnTo>
                    <a:lnTo>
                      <a:pt x="75" y="65"/>
                    </a:lnTo>
                    <a:lnTo>
                      <a:pt x="82" y="63"/>
                    </a:lnTo>
                    <a:lnTo>
                      <a:pt x="82" y="61"/>
                    </a:lnTo>
                    <a:lnTo>
                      <a:pt x="85" y="61"/>
                    </a:lnTo>
                    <a:lnTo>
                      <a:pt x="85" y="60"/>
                    </a:lnTo>
                    <a:lnTo>
                      <a:pt x="95" y="55"/>
                    </a:lnTo>
                    <a:lnTo>
                      <a:pt x="95" y="53"/>
                    </a:lnTo>
                    <a:lnTo>
                      <a:pt x="102" y="52"/>
                    </a:lnTo>
                    <a:lnTo>
                      <a:pt x="102" y="50"/>
                    </a:lnTo>
                    <a:lnTo>
                      <a:pt x="113" y="46"/>
                    </a:lnTo>
                    <a:lnTo>
                      <a:pt x="113" y="44"/>
                    </a:lnTo>
                    <a:lnTo>
                      <a:pt x="119" y="42"/>
                    </a:lnTo>
                    <a:lnTo>
                      <a:pt x="119" y="41"/>
                    </a:lnTo>
                    <a:lnTo>
                      <a:pt x="123" y="41"/>
                    </a:lnTo>
                    <a:lnTo>
                      <a:pt x="123" y="39"/>
                    </a:lnTo>
                    <a:lnTo>
                      <a:pt x="133" y="35"/>
                    </a:lnTo>
                    <a:lnTo>
                      <a:pt x="133" y="33"/>
                    </a:lnTo>
                    <a:lnTo>
                      <a:pt x="140" y="31"/>
                    </a:lnTo>
                    <a:lnTo>
                      <a:pt x="140" y="30"/>
                    </a:lnTo>
                    <a:lnTo>
                      <a:pt x="150" y="25"/>
                    </a:lnTo>
                    <a:lnTo>
                      <a:pt x="150" y="24"/>
                    </a:lnTo>
                    <a:lnTo>
                      <a:pt x="157" y="22"/>
                    </a:lnTo>
                    <a:lnTo>
                      <a:pt x="157" y="20"/>
                    </a:lnTo>
                    <a:lnTo>
                      <a:pt x="160" y="20"/>
                    </a:lnTo>
                    <a:lnTo>
                      <a:pt x="160" y="19"/>
                    </a:lnTo>
                    <a:lnTo>
                      <a:pt x="171" y="14"/>
                    </a:lnTo>
                    <a:lnTo>
                      <a:pt x="171" y="12"/>
                    </a:lnTo>
                    <a:lnTo>
                      <a:pt x="177" y="11"/>
                    </a:lnTo>
                    <a:lnTo>
                      <a:pt x="177" y="9"/>
                    </a:lnTo>
                    <a:lnTo>
                      <a:pt x="188" y="5"/>
                    </a:lnTo>
                    <a:lnTo>
                      <a:pt x="188" y="3"/>
                    </a:lnTo>
                    <a:lnTo>
                      <a:pt x="195" y="1"/>
                    </a:lnTo>
                    <a:lnTo>
                      <a:pt x="195" y="0"/>
                    </a:lnTo>
                    <a:lnTo>
                      <a:pt x="200" y="1"/>
                    </a:lnTo>
                    <a:lnTo>
                      <a:pt x="200" y="3"/>
                    </a:lnTo>
                    <a:lnTo>
                      <a:pt x="203" y="3"/>
                    </a:lnTo>
                    <a:lnTo>
                      <a:pt x="205" y="6"/>
                    </a:lnTo>
                    <a:lnTo>
                      <a:pt x="208" y="6"/>
                    </a:lnTo>
                    <a:lnTo>
                      <a:pt x="208" y="8"/>
                    </a:lnTo>
                    <a:lnTo>
                      <a:pt x="212" y="8"/>
                    </a:lnTo>
                    <a:lnTo>
                      <a:pt x="213" y="11"/>
                    </a:lnTo>
                    <a:lnTo>
                      <a:pt x="217" y="11"/>
                    </a:lnTo>
                    <a:lnTo>
                      <a:pt x="217" y="12"/>
                    </a:lnTo>
                    <a:lnTo>
                      <a:pt x="220" y="12"/>
                    </a:lnTo>
                    <a:lnTo>
                      <a:pt x="220" y="14"/>
                    </a:lnTo>
                    <a:lnTo>
                      <a:pt x="224" y="14"/>
                    </a:lnTo>
                    <a:lnTo>
                      <a:pt x="225" y="17"/>
                    </a:lnTo>
                    <a:lnTo>
                      <a:pt x="229" y="17"/>
                    </a:lnTo>
                    <a:lnTo>
                      <a:pt x="229" y="19"/>
                    </a:lnTo>
                    <a:lnTo>
                      <a:pt x="232" y="19"/>
                    </a:lnTo>
                    <a:lnTo>
                      <a:pt x="234" y="22"/>
                    </a:lnTo>
                    <a:lnTo>
                      <a:pt x="237" y="22"/>
                    </a:lnTo>
                    <a:lnTo>
                      <a:pt x="237" y="24"/>
                    </a:lnTo>
                    <a:lnTo>
                      <a:pt x="241" y="24"/>
                    </a:lnTo>
                    <a:lnTo>
                      <a:pt x="241" y="25"/>
                    </a:lnTo>
                    <a:lnTo>
                      <a:pt x="244" y="25"/>
                    </a:lnTo>
                    <a:lnTo>
                      <a:pt x="246" y="28"/>
                    </a:lnTo>
                    <a:lnTo>
                      <a:pt x="249" y="28"/>
                    </a:lnTo>
                    <a:lnTo>
                      <a:pt x="249" y="30"/>
                    </a:lnTo>
                    <a:lnTo>
                      <a:pt x="253" y="30"/>
                    </a:lnTo>
                    <a:lnTo>
                      <a:pt x="254" y="33"/>
                    </a:lnTo>
                    <a:lnTo>
                      <a:pt x="258" y="33"/>
                    </a:lnTo>
                    <a:lnTo>
                      <a:pt x="258" y="35"/>
                    </a:lnTo>
                    <a:lnTo>
                      <a:pt x="261" y="35"/>
                    </a:lnTo>
                    <a:lnTo>
                      <a:pt x="263" y="38"/>
                    </a:lnTo>
                    <a:lnTo>
                      <a:pt x="266" y="38"/>
                    </a:lnTo>
                    <a:lnTo>
                      <a:pt x="266" y="39"/>
                    </a:lnTo>
                    <a:lnTo>
                      <a:pt x="270" y="39"/>
                    </a:lnTo>
                    <a:lnTo>
                      <a:pt x="270" y="41"/>
                    </a:lnTo>
                    <a:lnTo>
                      <a:pt x="273" y="41"/>
                    </a:lnTo>
                    <a:lnTo>
                      <a:pt x="275" y="44"/>
                    </a:lnTo>
                    <a:lnTo>
                      <a:pt x="278" y="44"/>
                    </a:lnTo>
                    <a:lnTo>
                      <a:pt x="278" y="46"/>
                    </a:lnTo>
                    <a:lnTo>
                      <a:pt x="282" y="46"/>
                    </a:lnTo>
                    <a:lnTo>
                      <a:pt x="283" y="49"/>
                    </a:lnTo>
                    <a:lnTo>
                      <a:pt x="287" y="49"/>
                    </a:lnTo>
                    <a:lnTo>
                      <a:pt x="287" y="50"/>
                    </a:lnTo>
                    <a:lnTo>
                      <a:pt x="290" y="50"/>
                    </a:lnTo>
                    <a:lnTo>
                      <a:pt x="290" y="52"/>
                    </a:lnTo>
                    <a:lnTo>
                      <a:pt x="294" y="52"/>
                    </a:lnTo>
                    <a:lnTo>
                      <a:pt x="295" y="55"/>
                    </a:lnTo>
                    <a:lnTo>
                      <a:pt x="299" y="55"/>
                    </a:lnTo>
                    <a:lnTo>
                      <a:pt x="299" y="57"/>
                    </a:lnTo>
                    <a:lnTo>
                      <a:pt x="302" y="57"/>
                    </a:lnTo>
                    <a:lnTo>
                      <a:pt x="304" y="60"/>
                    </a:lnTo>
                    <a:lnTo>
                      <a:pt x="307" y="60"/>
                    </a:lnTo>
                    <a:lnTo>
                      <a:pt x="307" y="61"/>
                    </a:lnTo>
                    <a:lnTo>
                      <a:pt x="311" y="61"/>
                    </a:lnTo>
                    <a:lnTo>
                      <a:pt x="312" y="65"/>
                    </a:lnTo>
                    <a:lnTo>
                      <a:pt x="316" y="65"/>
                    </a:lnTo>
                    <a:lnTo>
                      <a:pt x="316" y="66"/>
                    </a:lnTo>
                    <a:lnTo>
                      <a:pt x="319" y="66"/>
                    </a:lnTo>
                    <a:lnTo>
                      <a:pt x="319" y="68"/>
                    </a:lnTo>
                    <a:lnTo>
                      <a:pt x="323" y="68"/>
                    </a:lnTo>
                    <a:lnTo>
                      <a:pt x="324" y="71"/>
                    </a:lnTo>
                    <a:lnTo>
                      <a:pt x="328" y="71"/>
                    </a:lnTo>
                    <a:lnTo>
                      <a:pt x="328" y="72"/>
                    </a:lnTo>
                    <a:lnTo>
                      <a:pt x="331" y="72"/>
                    </a:lnTo>
                    <a:lnTo>
                      <a:pt x="333" y="76"/>
                    </a:lnTo>
                    <a:lnTo>
                      <a:pt x="336" y="76"/>
                    </a:lnTo>
                    <a:lnTo>
                      <a:pt x="336" y="77"/>
                    </a:lnTo>
                    <a:lnTo>
                      <a:pt x="340" y="77"/>
                    </a:lnTo>
                    <a:lnTo>
                      <a:pt x="340" y="79"/>
                    </a:lnTo>
                    <a:lnTo>
                      <a:pt x="343" y="79"/>
                    </a:lnTo>
                    <a:lnTo>
                      <a:pt x="345" y="82"/>
                    </a:lnTo>
                    <a:lnTo>
                      <a:pt x="348" y="82"/>
                    </a:lnTo>
                    <a:lnTo>
                      <a:pt x="348" y="83"/>
                    </a:lnTo>
                    <a:lnTo>
                      <a:pt x="352" y="83"/>
                    </a:lnTo>
                    <a:lnTo>
                      <a:pt x="353" y="87"/>
                    </a:lnTo>
                    <a:lnTo>
                      <a:pt x="357" y="87"/>
                    </a:lnTo>
                    <a:lnTo>
                      <a:pt x="357" y="88"/>
                    </a:lnTo>
                    <a:lnTo>
                      <a:pt x="360" y="88"/>
                    </a:lnTo>
                    <a:lnTo>
                      <a:pt x="362" y="91"/>
                    </a:lnTo>
                    <a:lnTo>
                      <a:pt x="365" y="91"/>
                    </a:lnTo>
                    <a:lnTo>
                      <a:pt x="365" y="93"/>
                    </a:lnTo>
                    <a:lnTo>
                      <a:pt x="369" y="93"/>
                    </a:lnTo>
                    <a:lnTo>
                      <a:pt x="369" y="95"/>
                    </a:lnTo>
                    <a:lnTo>
                      <a:pt x="372" y="95"/>
                    </a:lnTo>
                    <a:lnTo>
                      <a:pt x="374" y="98"/>
                    </a:lnTo>
                    <a:lnTo>
                      <a:pt x="377" y="98"/>
                    </a:lnTo>
                    <a:lnTo>
                      <a:pt x="377" y="99"/>
                    </a:lnTo>
                    <a:lnTo>
                      <a:pt x="381" y="99"/>
                    </a:lnTo>
                    <a:lnTo>
                      <a:pt x="383" y="102"/>
                    </a:lnTo>
                    <a:lnTo>
                      <a:pt x="386" y="102"/>
                    </a:lnTo>
                    <a:lnTo>
                      <a:pt x="386" y="104"/>
                    </a:lnTo>
                    <a:lnTo>
                      <a:pt x="389" y="104"/>
                    </a:lnTo>
                    <a:lnTo>
                      <a:pt x="389" y="106"/>
                    </a:lnTo>
                    <a:lnTo>
                      <a:pt x="393" y="106"/>
                    </a:lnTo>
                    <a:lnTo>
                      <a:pt x="393" y="315"/>
                    </a:lnTo>
                    <a:lnTo>
                      <a:pt x="383" y="320"/>
                    </a:lnTo>
                    <a:lnTo>
                      <a:pt x="383" y="322"/>
                    </a:lnTo>
                    <a:lnTo>
                      <a:pt x="376" y="323"/>
                    </a:lnTo>
                    <a:lnTo>
                      <a:pt x="376" y="325"/>
                    </a:lnTo>
                    <a:lnTo>
                      <a:pt x="372" y="325"/>
                    </a:lnTo>
                    <a:lnTo>
                      <a:pt x="372" y="326"/>
                    </a:lnTo>
                    <a:lnTo>
                      <a:pt x="359" y="333"/>
                    </a:lnTo>
                    <a:lnTo>
                      <a:pt x="359" y="334"/>
                    </a:lnTo>
                    <a:lnTo>
                      <a:pt x="352" y="336"/>
                    </a:lnTo>
                    <a:lnTo>
                      <a:pt x="352" y="337"/>
                    </a:lnTo>
                    <a:lnTo>
                      <a:pt x="338" y="344"/>
                    </a:lnTo>
                    <a:lnTo>
                      <a:pt x="338" y="345"/>
                    </a:lnTo>
                    <a:lnTo>
                      <a:pt x="331" y="347"/>
                    </a:lnTo>
                    <a:lnTo>
                      <a:pt x="331" y="348"/>
                    </a:lnTo>
                    <a:lnTo>
                      <a:pt x="328" y="348"/>
                    </a:lnTo>
                    <a:lnTo>
                      <a:pt x="328" y="350"/>
                    </a:lnTo>
                    <a:lnTo>
                      <a:pt x="314" y="356"/>
                    </a:lnTo>
                    <a:lnTo>
                      <a:pt x="314" y="358"/>
                    </a:lnTo>
                    <a:lnTo>
                      <a:pt x="307" y="360"/>
                    </a:lnTo>
                    <a:lnTo>
                      <a:pt x="307" y="361"/>
                    </a:lnTo>
                    <a:lnTo>
                      <a:pt x="294" y="367"/>
                    </a:lnTo>
                    <a:lnTo>
                      <a:pt x="294" y="369"/>
                    </a:lnTo>
                    <a:lnTo>
                      <a:pt x="287" y="371"/>
                    </a:lnTo>
                    <a:lnTo>
                      <a:pt x="287" y="372"/>
                    </a:lnTo>
                    <a:lnTo>
                      <a:pt x="283" y="372"/>
                    </a:lnTo>
                    <a:lnTo>
                      <a:pt x="283" y="374"/>
                    </a:lnTo>
                    <a:lnTo>
                      <a:pt x="273" y="378"/>
                    </a:lnTo>
                    <a:lnTo>
                      <a:pt x="273" y="380"/>
                    </a:lnTo>
                    <a:lnTo>
                      <a:pt x="266" y="382"/>
                    </a:lnTo>
                    <a:lnTo>
                      <a:pt x="266" y="383"/>
                    </a:lnTo>
                    <a:lnTo>
                      <a:pt x="263" y="383"/>
                    </a:lnTo>
                    <a:lnTo>
                      <a:pt x="263" y="385"/>
                    </a:lnTo>
                    <a:lnTo>
                      <a:pt x="249" y="391"/>
                    </a:lnTo>
                    <a:lnTo>
                      <a:pt x="249" y="393"/>
                    </a:lnTo>
                    <a:lnTo>
                      <a:pt x="242" y="394"/>
                    </a:lnTo>
                    <a:lnTo>
                      <a:pt x="242" y="396"/>
                    </a:lnTo>
                    <a:lnTo>
                      <a:pt x="239" y="396"/>
                    </a:lnTo>
                    <a:lnTo>
                      <a:pt x="239" y="397"/>
                    </a:lnTo>
                    <a:lnTo>
                      <a:pt x="229" y="402"/>
                    </a:lnTo>
                    <a:lnTo>
                      <a:pt x="229" y="404"/>
                    </a:lnTo>
                    <a:lnTo>
                      <a:pt x="222" y="405"/>
                    </a:lnTo>
                    <a:lnTo>
                      <a:pt x="222" y="407"/>
                    </a:lnTo>
                    <a:lnTo>
                      <a:pt x="218" y="407"/>
                    </a:lnTo>
                    <a:lnTo>
                      <a:pt x="218" y="408"/>
                    </a:lnTo>
                    <a:lnTo>
                      <a:pt x="205" y="415"/>
                    </a:lnTo>
                    <a:lnTo>
                      <a:pt x="205" y="416"/>
                    </a:lnTo>
                    <a:lnTo>
                      <a:pt x="198" y="418"/>
                    </a:lnTo>
                    <a:lnTo>
                      <a:pt x="198" y="419"/>
                    </a:lnTo>
                    <a:lnTo>
                      <a:pt x="193" y="419"/>
                    </a:lnTo>
                    <a:lnTo>
                      <a:pt x="193" y="418"/>
                    </a:lnTo>
                    <a:lnTo>
                      <a:pt x="189" y="418"/>
                    </a:lnTo>
                    <a:lnTo>
                      <a:pt x="189" y="416"/>
                    </a:lnTo>
                    <a:lnTo>
                      <a:pt x="186" y="416"/>
                    </a:lnTo>
                    <a:lnTo>
                      <a:pt x="184" y="413"/>
                    </a:lnTo>
                    <a:lnTo>
                      <a:pt x="181" y="413"/>
                    </a:lnTo>
                    <a:lnTo>
                      <a:pt x="181" y="412"/>
                    </a:lnTo>
                    <a:lnTo>
                      <a:pt x="177" y="412"/>
                    </a:lnTo>
                    <a:lnTo>
                      <a:pt x="177" y="410"/>
                    </a:lnTo>
                    <a:lnTo>
                      <a:pt x="174" y="410"/>
                    </a:lnTo>
                    <a:lnTo>
                      <a:pt x="172" y="407"/>
                    </a:lnTo>
                    <a:lnTo>
                      <a:pt x="169" y="407"/>
                    </a:lnTo>
                    <a:lnTo>
                      <a:pt x="169" y="405"/>
                    </a:lnTo>
                    <a:lnTo>
                      <a:pt x="165" y="405"/>
                    </a:lnTo>
                    <a:lnTo>
                      <a:pt x="164" y="402"/>
                    </a:lnTo>
                    <a:lnTo>
                      <a:pt x="160" y="402"/>
                    </a:lnTo>
                    <a:lnTo>
                      <a:pt x="160" y="401"/>
                    </a:lnTo>
                    <a:lnTo>
                      <a:pt x="157" y="401"/>
                    </a:lnTo>
                    <a:lnTo>
                      <a:pt x="157" y="399"/>
                    </a:lnTo>
                    <a:lnTo>
                      <a:pt x="154" y="399"/>
                    </a:lnTo>
                    <a:lnTo>
                      <a:pt x="152" y="396"/>
                    </a:lnTo>
                    <a:lnTo>
                      <a:pt x="148" y="396"/>
                    </a:lnTo>
                    <a:lnTo>
                      <a:pt x="148" y="394"/>
                    </a:lnTo>
                    <a:lnTo>
                      <a:pt x="145" y="394"/>
                    </a:lnTo>
                    <a:lnTo>
                      <a:pt x="143" y="391"/>
                    </a:lnTo>
                    <a:lnTo>
                      <a:pt x="140" y="391"/>
                    </a:lnTo>
                    <a:lnTo>
                      <a:pt x="140" y="389"/>
                    </a:lnTo>
                    <a:lnTo>
                      <a:pt x="136" y="389"/>
                    </a:lnTo>
                    <a:lnTo>
                      <a:pt x="136" y="388"/>
                    </a:lnTo>
                    <a:lnTo>
                      <a:pt x="133" y="388"/>
                    </a:lnTo>
                    <a:lnTo>
                      <a:pt x="131" y="385"/>
                    </a:lnTo>
                    <a:lnTo>
                      <a:pt x="128" y="385"/>
                    </a:lnTo>
                    <a:lnTo>
                      <a:pt x="128" y="383"/>
                    </a:lnTo>
                    <a:lnTo>
                      <a:pt x="124" y="383"/>
                    </a:lnTo>
                    <a:lnTo>
                      <a:pt x="123" y="380"/>
                    </a:lnTo>
                    <a:lnTo>
                      <a:pt x="119" y="380"/>
                    </a:lnTo>
                    <a:lnTo>
                      <a:pt x="119" y="378"/>
                    </a:lnTo>
                    <a:lnTo>
                      <a:pt x="116" y="378"/>
                    </a:lnTo>
                    <a:lnTo>
                      <a:pt x="116" y="377"/>
                    </a:lnTo>
                    <a:lnTo>
                      <a:pt x="113" y="377"/>
                    </a:lnTo>
                    <a:lnTo>
                      <a:pt x="111" y="374"/>
                    </a:lnTo>
                    <a:lnTo>
                      <a:pt x="107" y="374"/>
                    </a:lnTo>
                    <a:lnTo>
                      <a:pt x="107" y="372"/>
                    </a:lnTo>
                    <a:lnTo>
                      <a:pt x="104" y="372"/>
                    </a:lnTo>
                    <a:lnTo>
                      <a:pt x="102" y="369"/>
                    </a:lnTo>
                    <a:lnTo>
                      <a:pt x="99" y="369"/>
                    </a:lnTo>
                    <a:lnTo>
                      <a:pt x="99" y="367"/>
                    </a:lnTo>
                    <a:lnTo>
                      <a:pt x="95" y="367"/>
                    </a:lnTo>
                    <a:lnTo>
                      <a:pt x="95" y="366"/>
                    </a:lnTo>
                    <a:lnTo>
                      <a:pt x="92" y="366"/>
                    </a:lnTo>
                    <a:lnTo>
                      <a:pt x="90" y="363"/>
                    </a:lnTo>
                    <a:lnTo>
                      <a:pt x="87" y="363"/>
                    </a:lnTo>
                    <a:lnTo>
                      <a:pt x="87" y="361"/>
                    </a:lnTo>
                    <a:lnTo>
                      <a:pt x="83" y="361"/>
                    </a:lnTo>
                    <a:lnTo>
                      <a:pt x="82" y="358"/>
                    </a:lnTo>
                    <a:lnTo>
                      <a:pt x="78" y="358"/>
                    </a:lnTo>
                    <a:lnTo>
                      <a:pt x="78" y="356"/>
                    </a:lnTo>
                    <a:lnTo>
                      <a:pt x="75" y="356"/>
                    </a:lnTo>
                    <a:lnTo>
                      <a:pt x="75" y="355"/>
                    </a:lnTo>
                    <a:lnTo>
                      <a:pt x="72" y="355"/>
                    </a:lnTo>
                    <a:lnTo>
                      <a:pt x="70" y="352"/>
                    </a:lnTo>
                    <a:lnTo>
                      <a:pt x="66" y="352"/>
                    </a:lnTo>
                    <a:lnTo>
                      <a:pt x="66" y="350"/>
                    </a:lnTo>
                    <a:lnTo>
                      <a:pt x="63" y="350"/>
                    </a:lnTo>
                    <a:lnTo>
                      <a:pt x="61" y="347"/>
                    </a:lnTo>
                    <a:lnTo>
                      <a:pt x="58" y="347"/>
                    </a:lnTo>
                    <a:lnTo>
                      <a:pt x="58" y="345"/>
                    </a:lnTo>
                    <a:lnTo>
                      <a:pt x="54" y="345"/>
                    </a:lnTo>
                    <a:lnTo>
                      <a:pt x="54" y="344"/>
                    </a:lnTo>
                    <a:lnTo>
                      <a:pt x="51" y="344"/>
                    </a:lnTo>
                    <a:lnTo>
                      <a:pt x="49" y="341"/>
                    </a:lnTo>
                    <a:lnTo>
                      <a:pt x="46" y="341"/>
                    </a:lnTo>
                    <a:lnTo>
                      <a:pt x="46" y="339"/>
                    </a:lnTo>
                    <a:lnTo>
                      <a:pt x="42" y="339"/>
                    </a:lnTo>
                    <a:lnTo>
                      <a:pt x="41" y="336"/>
                    </a:lnTo>
                    <a:lnTo>
                      <a:pt x="37" y="336"/>
                    </a:lnTo>
                    <a:lnTo>
                      <a:pt x="37" y="334"/>
                    </a:lnTo>
                    <a:lnTo>
                      <a:pt x="34" y="334"/>
                    </a:lnTo>
                    <a:lnTo>
                      <a:pt x="34" y="333"/>
                    </a:lnTo>
                    <a:lnTo>
                      <a:pt x="31" y="333"/>
                    </a:lnTo>
                    <a:lnTo>
                      <a:pt x="29" y="330"/>
                    </a:lnTo>
                    <a:lnTo>
                      <a:pt x="25" y="330"/>
                    </a:lnTo>
                    <a:lnTo>
                      <a:pt x="25" y="328"/>
                    </a:lnTo>
                    <a:lnTo>
                      <a:pt x="22" y="328"/>
                    </a:lnTo>
                    <a:lnTo>
                      <a:pt x="20" y="325"/>
                    </a:lnTo>
                    <a:lnTo>
                      <a:pt x="17" y="325"/>
                    </a:lnTo>
                    <a:lnTo>
                      <a:pt x="17" y="323"/>
                    </a:lnTo>
                    <a:lnTo>
                      <a:pt x="13" y="323"/>
                    </a:lnTo>
                    <a:lnTo>
                      <a:pt x="13" y="322"/>
                    </a:lnTo>
                    <a:lnTo>
                      <a:pt x="10" y="322"/>
                    </a:lnTo>
                    <a:lnTo>
                      <a:pt x="8" y="319"/>
                    </a:lnTo>
                    <a:lnTo>
                      <a:pt x="5" y="319"/>
                    </a:lnTo>
                    <a:lnTo>
                      <a:pt x="5" y="317"/>
                    </a:lnTo>
                    <a:lnTo>
                      <a:pt x="1" y="317"/>
                    </a:lnTo>
                    <a:lnTo>
                      <a:pt x="1" y="315"/>
                    </a:lnTo>
                    <a:lnTo>
                      <a:pt x="0" y="315"/>
                    </a:lnTo>
                    <a:lnTo>
                      <a:pt x="0" y="106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154" name="Freeform 2154"/>
              <p:cNvSpPr>
                <a:spLocks/>
              </p:cNvSpPr>
              <p:nvPr/>
            </p:nvSpPr>
            <p:spPr bwMode="auto">
              <a:xfrm>
                <a:off x="3028" y="2915"/>
                <a:ext cx="101" cy="93"/>
              </a:xfrm>
              <a:custGeom>
                <a:avLst/>
                <a:gdLst>
                  <a:gd name="T0" fmla="*/ 99 w 101"/>
                  <a:gd name="T1" fmla="*/ 0 h 93"/>
                  <a:gd name="T2" fmla="*/ 99 w 101"/>
                  <a:gd name="T3" fmla="*/ 1 h 93"/>
                  <a:gd name="T4" fmla="*/ 95 w 101"/>
                  <a:gd name="T5" fmla="*/ 1 h 93"/>
                  <a:gd name="T6" fmla="*/ 95 w 101"/>
                  <a:gd name="T7" fmla="*/ 3 h 93"/>
                  <a:gd name="T8" fmla="*/ 85 w 101"/>
                  <a:gd name="T9" fmla="*/ 8 h 93"/>
                  <a:gd name="T10" fmla="*/ 85 w 101"/>
                  <a:gd name="T11" fmla="*/ 9 h 93"/>
                  <a:gd name="T12" fmla="*/ 82 w 101"/>
                  <a:gd name="T13" fmla="*/ 9 h 93"/>
                  <a:gd name="T14" fmla="*/ 82 w 101"/>
                  <a:gd name="T15" fmla="*/ 11 h 93"/>
                  <a:gd name="T16" fmla="*/ 0 w 101"/>
                  <a:gd name="T17" fmla="*/ 85 h 93"/>
                  <a:gd name="T18" fmla="*/ 0 w 101"/>
                  <a:gd name="T19" fmla="*/ 93 h 93"/>
                  <a:gd name="T20" fmla="*/ 101 w 101"/>
                  <a:gd name="T21" fmla="*/ 0 h 93"/>
                  <a:gd name="T22" fmla="*/ 99 w 101"/>
                  <a:gd name="T23" fmla="*/ 0 h 93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101"/>
                  <a:gd name="T37" fmla="*/ 0 h 93"/>
                  <a:gd name="T38" fmla="*/ 101 w 101"/>
                  <a:gd name="T39" fmla="*/ 93 h 93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101" h="93">
                    <a:moveTo>
                      <a:pt x="99" y="0"/>
                    </a:moveTo>
                    <a:lnTo>
                      <a:pt x="99" y="1"/>
                    </a:lnTo>
                    <a:lnTo>
                      <a:pt x="95" y="1"/>
                    </a:lnTo>
                    <a:lnTo>
                      <a:pt x="95" y="3"/>
                    </a:lnTo>
                    <a:lnTo>
                      <a:pt x="85" y="8"/>
                    </a:lnTo>
                    <a:lnTo>
                      <a:pt x="85" y="9"/>
                    </a:lnTo>
                    <a:lnTo>
                      <a:pt x="82" y="9"/>
                    </a:lnTo>
                    <a:lnTo>
                      <a:pt x="82" y="11"/>
                    </a:lnTo>
                    <a:lnTo>
                      <a:pt x="0" y="85"/>
                    </a:lnTo>
                    <a:lnTo>
                      <a:pt x="0" y="93"/>
                    </a:lnTo>
                    <a:lnTo>
                      <a:pt x="101" y="0"/>
                    </a:lnTo>
                    <a:lnTo>
                      <a:pt x="99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155" name="Freeform 2155"/>
              <p:cNvSpPr>
                <a:spLocks/>
              </p:cNvSpPr>
              <p:nvPr/>
            </p:nvSpPr>
            <p:spPr bwMode="auto">
              <a:xfrm>
                <a:off x="3028" y="2864"/>
                <a:ext cx="203" cy="191"/>
              </a:xfrm>
              <a:custGeom>
                <a:avLst/>
                <a:gdLst>
                  <a:gd name="T0" fmla="*/ 198 w 203"/>
                  <a:gd name="T1" fmla="*/ 0 h 191"/>
                  <a:gd name="T2" fmla="*/ 198 w 203"/>
                  <a:gd name="T3" fmla="*/ 2 h 191"/>
                  <a:gd name="T4" fmla="*/ 0 w 203"/>
                  <a:gd name="T5" fmla="*/ 183 h 191"/>
                  <a:gd name="T6" fmla="*/ 0 w 203"/>
                  <a:gd name="T7" fmla="*/ 191 h 191"/>
                  <a:gd name="T8" fmla="*/ 203 w 203"/>
                  <a:gd name="T9" fmla="*/ 5 h 191"/>
                  <a:gd name="T10" fmla="*/ 203 w 203"/>
                  <a:gd name="T11" fmla="*/ 2 h 191"/>
                  <a:gd name="T12" fmla="*/ 200 w 203"/>
                  <a:gd name="T13" fmla="*/ 2 h 191"/>
                  <a:gd name="T14" fmla="*/ 200 w 203"/>
                  <a:gd name="T15" fmla="*/ 0 h 191"/>
                  <a:gd name="T16" fmla="*/ 198 w 203"/>
                  <a:gd name="T17" fmla="*/ 0 h 191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03"/>
                  <a:gd name="T28" fmla="*/ 0 h 191"/>
                  <a:gd name="T29" fmla="*/ 203 w 203"/>
                  <a:gd name="T30" fmla="*/ 191 h 191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03" h="191">
                    <a:moveTo>
                      <a:pt x="198" y="0"/>
                    </a:moveTo>
                    <a:lnTo>
                      <a:pt x="198" y="2"/>
                    </a:lnTo>
                    <a:lnTo>
                      <a:pt x="0" y="183"/>
                    </a:lnTo>
                    <a:lnTo>
                      <a:pt x="0" y="191"/>
                    </a:lnTo>
                    <a:lnTo>
                      <a:pt x="203" y="5"/>
                    </a:lnTo>
                    <a:lnTo>
                      <a:pt x="203" y="2"/>
                    </a:lnTo>
                    <a:lnTo>
                      <a:pt x="200" y="2"/>
                    </a:lnTo>
                    <a:lnTo>
                      <a:pt x="200" y="0"/>
                    </a:lnTo>
                    <a:lnTo>
                      <a:pt x="198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156" name="Freeform 2156"/>
              <p:cNvSpPr>
                <a:spLocks/>
              </p:cNvSpPr>
              <p:nvPr/>
            </p:nvSpPr>
            <p:spPr bwMode="auto">
              <a:xfrm>
                <a:off x="3028" y="2882"/>
                <a:ext cx="236" cy="221"/>
              </a:xfrm>
              <a:custGeom>
                <a:avLst/>
                <a:gdLst>
                  <a:gd name="T0" fmla="*/ 230 w 236"/>
                  <a:gd name="T1" fmla="*/ 0 h 221"/>
                  <a:gd name="T2" fmla="*/ 230 w 236"/>
                  <a:gd name="T3" fmla="*/ 1 h 221"/>
                  <a:gd name="T4" fmla="*/ 0 w 236"/>
                  <a:gd name="T5" fmla="*/ 213 h 221"/>
                  <a:gd name="T6" fmla="*/ 0 w 236"/>
                  <a:gd name="T7" fmla="*/ 221 h 221"/>
                  <a:gd name="T8" fmla="*/ 236 w 236"/>
                  <a:gd name="T9" fmla="*/ 5 h 221"/>
                  <a:gd name="T10" fmla="*/ 232 w 236"/>
                  <a:gd name="T11" fmla="*/ 0 h 221"/>
                  <a:gd name="T12" fmla="*/ 230 w 236"/>
                  <a:gd name="T13" fmla="*/ 0 h 22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36"/>
                  <a:gd name="T22" fmla="*/ 0 h 221"/>
                  <a:gd name="T23" fmla="*/ 236 w 236"/>
                  <a:gd name="T24" fmla="*/ 221 h 22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36" h="221">
                    <a:moveTo>
                      <a:pt x="230" y="0"/>
                    </a:moveTo>
                    <a:lnTo>
                      <a:pt x="230" y="1"/>
                    </a:lnTo>
                    <a:lnTo>
                      <a:pt x="0" y="213"/>
                    </a:lnTo>
                    <a:lnTo>
                      <a:pt x="0" y="221"/>
                    </a:lnTo>
                    <a:lnTo>
                      <a:pt x="236" y="5"/>
                    </a:lnTo>
                    <a:lnTo>
                      <a:pt x="232" y="0"/>
                    </a:lnTo>
                    <a:lnTo>
                      <a:pt x="23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157" name="Freeform 2157"/>
              <p:cNvSpPr>
                <a:spLocks/>
              </p:cNvSpPr>
              <p:nvPr/>
            </p:nvSpPr>
            <p:spPr bwMode="auto">
              <a:xfrm>
                <a:off x="3028" y="2901"/>
                <a:ext cx="268" cy="249"/>
              </a:xfrm>
              <a:custGeom>
                <a:avLst/>
                <a:gdLst>
                  <a:gd name="T0" fmla="*/ 261 w 268"/>
                  <a:gd name="T1" fmla="*/ 0 h 249"/>
                  <a:gd name="T2" fmla="*/ 261 w 268"/>
                  <a:gd name="T3" fmla="*/ 1 h 249"/>
                  <a:gd name="T4" fmla="*/ 0 w 268"/>
                  <a:gd name="T5" fmla="*/ 241 h 249"/>
                  <a:gd name="T6" fmla="*/ 0 w 268"/>
                  <a:gd name="T7" fmla="*/ 249 h 249"/>
                  <a:gd name="T8" fmla="*/ 268 w 268"/>
                  <a:gd name="T9" fmla="*/ 3 h 249"/>
                  <a:gd name="T10" fmla="*/ 266 w 268"/>
                  <a:gd name="T11" fmla="*/ 0 h 249"/>
                  <a:gd name="T12" fmla="*/ 261 w 268"/>
                  <a:gd name="T13" fmla="*/ 0 h 24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68"/>
                  <a:gd name="T22" fmla="*/ 0 h 249"/>
                  <a:gd name="T23" fmla="*/ 268 w 268"/>
                  <a:gd name="T24" fmla="*/ 249 h 249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68" h="249">
                    <a:moveTo>
                      <a:pt x="261" y="0"/>
                    </a:moveTo>
                    <a:lnTo>
                      <a:pt x="261" y="1"/>
                    </a:lnTo>
                    <a:lnTo>
                      <a:pt x="0" y="241"/>
                    </a:lnTo>
                    <a:lnTo>
                      <a:pt x="0" y="249"/>
                    </a:lnTo>
                    <a:lnTo>
                      <a:pt x="268" y="3"/>
                    </a:lnTo>
                    <a:lnTo>
                      <a:pt x="266" y="0"/>
                    </a:lnTo>
                    <a:lnTo>
                      <a:pt x="261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158" name="Freeform 2158"/>
              <p:cNvSpPr>
                <a:spLocks/>
              </p:cNvSpPr>
              <p:nvPr/>
            </p:nvSpPr>
            <p:spPr bwMode="auto">
              <a:xfrm>
                <a:off x="3036" y="2916"/>
                <a:ext cx="291" cy="269"/>
              </a:xfrm>
              <a:custGeom>
                <a:avLst/>
                <a:gdLst>
                  <a:gd name="T0" fmla="*/ 286 w 291"/>
                  <a:gd name="T1" fmla="*/ 0 h 269"/>
                  <a:gd name="T2" fmla="*/ 286 w 291"/>
                  <a:gd name="T3" fmla="*/ 2 h 269"/>
                  <a:gd name="T4" fmla="*/ 0 w 291"/>
                  <a:gd name="T5" fmla="*/ 264 h 269"/>
                  <a:gd name="T6" fmla="*/ 0 w 291"/>
                  <a:gd name="T7" fmla="*/ 267 h 269"/>
                  <a:gd name="T8" fmla="*/ 5 w 291"/>
                  <a:gd name="T9" fmla="*/ 269 h 269"/>
                  <a:gd name="T10" fmla="*/ 5 w 291"/>
                  <a:gd name="T11" fmla="*/ 267 h 269"/>
                  <a:gd name="T12" fmla="*/ 291 w 291"/>
                  <a:gd name="T13" fmla="*/ 5 h 269"/>
                  <a:gd name="T14" fmla="*/ 291 w 291"/>
                  <a:gd name="T15" fmla="*/ 2 h 269"/>
                  <a:gd name="T16" fmla="*/ 287 w 291"/>
                  <a:gd name="T17" fmla="*/ 2 h 269"/>
                  <a:gd name="T18" fmla="*/ 287 w 291"/>
                  <a:gd name="T19" fmla="*/ 0 h 269"/>
                  <a:gd name="T20" fmla="*/ 286 w 291"/>
                  <a:gd name="T21" fmla="*/ 0 h 269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291"/>
                  <a:gd name="T34" fmla="*/ 0 h 269"/>
                  <a:gd name="T35" fmla="*/ 291 w 291"/>
                  <a:gd name="T36" fmla="*/ 269 h 269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291" h="269">
                    <a:moveTo>
                      <a:pt x="286" y="0"/>
                    </a:moveTo>
                    <a:lnTo>
                      <a:pt x="286" y="2"/>
                    </a:lnTo>
                    <a:lnTo>
                      <a:pt x="0" y="264"/>
                    </a:lnTo>
                    <a:lnTo>
                      <a:pt x="0" y="267"/>
                    </a:lnTo>
                    <a:lnTo>
                      <a:pt x="5" y="269"/>
                    </a:lnTo>
                    <a:lnTo>
                      <a:pt x="5" y="267"/>
                    </a:lnTo>
                    <a:lnTo>
                      <a:pt x="291" y="5"/>
                    </a:lnTo>
                    <a:lnTo>
                      <a:pt x="291" y="2"/>
                    </a:lnTo>
                    <a:lnTo>
                      <a:pt x="287" y="2"/>
                    </a:lnTo>
                    <a:lnTo>
                      <a:pt x="287" y="0"/>
                    </a:lnTo>
                    <a:lnTo>
                      <a:pt x="286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159" name="Freeform 2159"/>
              <p:cNvSpPr>
                <a:spLocks/>
              </p:cNvSpPr>
              <p:nvPr/>
            </p:nvSpPr>
            <p:spPr bwMode="auto">
              <a:xfrm>
                <a:off x="3069" y="2934"/>
                <a:ext cx="290" cy="268"/>
              </a:xfrm>
              <a:custGeom>
                <a:avLst/>
                <a:gdLst>
                  <a:gd name="T0" fmla="*/ 285 w 290"/>
                  <a:gd name="T1" fmla="*/ 0 h 268"/>
                  <a:gd name="T2" fmla="*/ 285 w 290"/>
                  <a:gd name="T3" fmla="*/ 1 h 268"/>
                  <a:gd name="T4" fmla="*/ 0 w 290"/>
                  <a:gd name="T5" fmla="*/ 263 h 268"/>
                  <a:gd name="T6" fmla="*/ 0 w 290"/>
                  <a:gd name="T7" fmla="*/ 266 h 268"/>
                  <a:gd name="T8" fmla="*/ 5 w 290"/>
                  <a:gd name="T9" fmla="*/ 268 h 268"/>
                  <a:gd name="T10" fmla="*/ 5 w 290"/>
                  <a:gd name="T11" fmla="*/ 266 h 268"/>
                  <a:gd name="T12" fmla="*/ 290 w 290"/>
                  <a:gd name="T13" fmla="*/ 5 h 268"/>
                  <a:gd name="T14" fmla="*/ 290 w 290"/>
                  <a:gd name="T15" fmla="*/ 1 h 268"/>
                  <a:gd name="T16" fmla="*/ 287 w 290"/>
                  <a:gd name="T17" fmla="*/ 1 h 268"/>
                  <a:gd name="T18" fmla="*/ 287 w 290"/>
                  <a:gd name="T19" fmla="*/ 0 h 268"/>
                  <a:gd name="T20" fmla="*/ 285 w 290"/>
                  <a:gd name="T21" fmla="*/ 0 h 268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290"/>
                  <a:gd name="T34" fmla="*/ 0 h 268"/>
                  <a:gd name="T35" fmla="*/ 290 w 290"/>
                  <a:gd name="T36" fmla="*/ 268 h 268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290" h="268">
                    <a:moveTo>
                      <a:pt x="285" y="0"/>
                    </a:moveTo>
                    <a:lnTo>
                      <a:pt x="285" y="1"/>
                    </a:lnTo>
                    <a:lnTo>
                      <a:pt x="0" y="263"/>
                    </a:lnTo>
                    <a:lnTo>
                      <a:pt x="0" y="266"/>
                    </a:lnTo>
                    <a:lnTo>
                      <a:pt x="5" y="268"/>
                    </a:lnTo>
                    <a:lnTo>
                      <a:pt x="5" y="266"/>
                    </a:lnTo>
                    <a:lnTo>
                      <a:pt x="290" y="5"/>
                    </a:lnTo>
                    <a:lnTo>
                      <a:pt x="290" y="1"/>
                    </a:lnTo>
                    <a:lnTo>
                      <a:pt x="287" y="1"/>
                    </a:lnTo>
                    <a:lnTo>
                      <a:pt x="287" y="0"/>
                    </a:lnTo>
                    <a:lnTo>
                      <a:pt x="285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160" name="Freeform 2160"/>
              <p:cNvSpPr>
                <a:spLocks/>
              </p:cNvSpPr>
              <p:nvPr/>
            </p:nvSpPr>
            <p:spPr bwMode="auto">
              <a:xfrm>
                <a:off x="3100" y="2951"/>
                <a:ext cx="292" cy="268"/>
              </a:xfrm>
              <a:custGeom>
                <a:avLst/>
                <a:gdLst>
                  <a:gd name="T0" fmla="*/ 287 w 292"/>
                  <a:gd name="T1" fmla="*/ 0 h 268"/>
                  <a:gd name="T2" fmla="*/ 287 w 292"/>
                  <a:gd name="T3" fmla="*/ 2 h 268"/>
                  <a:gd name="T4" fmla="*/ 0 w 292"/>
                  <a:gd name="T5" fmla="*/ 267 h 268"/>
                  <a:gd name="T6" fmla="*/ 3 w 292"/>
                  <a:gd name="T7" fmla="*/ 267 h 268"/>
                  <a:gd name="T8" fmla="*/ 3 w 292"/>
                  <a:gd name="T9" fmla="*/ 268 h 268"/>
                  <a:gd name="T10" fmla="*/ 6 w 292"/>
                  <a:gd name="T11" fmla="*/ 268 h 268"/>
                  <a:gd name="T12" fmla="*/ 6 w 292"/>
                  <a:gd name="T13" fmla="*/ 267 h 268"/>
                  <a:gd name="T14" fmla="*/ 292 w 292"/>
                  <a:gd name="T15" fmla="*/ 5 h 268"/>
                  <a:gd name="T16" fmla="*/ 288 w 292"/>
                  <a:gd name="T17" fmla="*/ 0 h 268"/>
                  <a:gd name="T18" fmla="*/ 287 w 292"/>
                  <a:gd name="T19" fmla="*/ 0 h 268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92"/>
                  <a:gd name="T31" fmla="*/ 0 h 268"/>
                  <a:gd name="T32" fmla="*/ 292 w 292"/>
                  <a:gd name="T33" fmla="*/ 268 h 268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92" h="268">
                    <a:moveTo>
                      <a:pt x="287" y="0"/>
                    </a:moveTo>
                    <a:lnTo>
                      <a:pt x="287" y="2"/>
                    </a:lnTo>
                    <a:lnTo>
                      <a:pt x="0" y="267"/>
                    </a:lnTo>
                    <a:lnTo>
                      <a:pt x="3" y="267"/>
                    </a:lnTo>
                    <a:lnTo>
                      <a:pt x="3" y="268"/>
                    </a:lnTo>
                    <a:lnTo>
                      <a:pt x="6" y="268"/>
                    </a:lnTo>
                    <a:lnTo>
                      <a:pt x="6" y="267"/>
                    </a:lnTo>
                    <a:lnTo>
                      <a:pt x="292" y="5"/>
                    </a:lnTo>
                    <a:lnTo>
                      <a:pt x="288" y="0"/>
                    </a:lnTo>
                    <a:lnTo>
                      <a:pt x="287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161" name="Freeform 2161"/>
              <p:cNvSpPr>
                <a:spLocks/>
              </p:cNvSpPr>
              <p:nvPr/>
            </p:nvSpPr>
            <p:spPr bwMode="auto">
              <a:xfrm>
                <a:off x="3132" y="2969"/>
                <a:ext cx="289" cy="268"/>
              </a:xfrm>
              <a:custGeom>
                <a:avLst/>
                <a:gdLst>
                  <a:gd name="T0" fmla="*/ 285 w 289"/>
                  <a:gd name="T1" fmla="*/ 0 h 268"/>
                  <a:gd name="T2" fmla="*/ 285 w 289"/>
                  <a:gd name="T3" fmla="*/ 1 h 268"/>
                  <a:gd name="T4" fmla="*/ 0 w 289"/>
                  <a:gd name="T5" fmla="*/ 263 h 268"/>
                  <a:gd name="T6" fmla="*/ 0 w 289"/>
                  <a:gd name="T7" fmla="*/ 266 h 268"/>
                  <a:gd name="T8" fmla="*/ 3 w 289"/>
                  <a:gd name="T9" fmla="*/ 266 h 268"/>
                  <a:gd name="T10" fmla="*/ 3 w 289"/>
                  <a:gd name="T11" fmla="*/ 268 h 268"/>
                  <a:gd name="T12" fmla="*/ 289 w 289"/>
                  <a:gd name="T13" fmla="*/ 6 h 268"/>
                  <a:gd name="T14" fmla="*/ 289 w 289"/>
                  <a:gd name="T15" fmla="*/ 0 h 268"/>
                  <a:gd name="T16" fmla="*/ 285 w 289"/>
                  <a:gd name="T17" fmla="*/ 0 h 26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89"/>
                  <a:gd name="T28" fmla="*/ 0 h 268"/>
                  <a:gd name="T29" fmla="*/ 289 w 289"/>
                  <a:gd name="T30" fmla="*/ 268 h 26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89" h="268">
                    <a:moveTo>
                      <a:pt x="285" y="0"/>
                    </a:moveTo>
                    <a:lnTo>
                      <a:pt x="285" y="1"/>
                    </a:lnTo>
                    <a:lnTo>
                      <a:pt x="0" y="263"/>
                    </a:lnTo>
                    <a:lnTo>
                      <a:pt x="0" y="266"/>
                    </a:lnTo>
                    <a:lnTo>
                      <a:pt x="3" y="266"/>
                    </a:lnTo>
                    <a:lnTo>
                      <a:pt x="3" y="268"/>
                    </a:lnTo>
                    <a:lnTo>
                      <a:pt x="289" y="6"/>
                    </a:lnTo>
                    <a:lnTo>
                      <a:pt x="289" y="0"/>
                    </a:lnTo>
                    <a:lnTo>
                      <a:pt x="285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162" name="Freeform 2162"/>
              <p:cNvSpPr>
                <a:spLocks/>
              </p:cNvSpPr>
              <p:nvPr/>
            </p:nvSpPr>
            <p:spPr bwMode="auto">
              <a:xfrm>
                <a:off x="3164" y="3014"/>
                <a:ext cx="257" cy="240"/>
              </a:xfrm>
              <a:custGeom>
                <a:avLst/>
                <a:gdLst>
                  <a:gd name="T0" fmla="*/ 255 w 257"/>
                  <a:gd name="T1" fmla="*/ 0 h 240"/>
                  <a:gd name="T2" fmla="*/ 255 w 257"/>
                  <a:gd name="T3" fmla="*/ 2 h 240"/>
                  <a:gd name="T4" fmla="*/ 0 w 257"/>
                  <a:gd name="T5" fmla="*/ 235 h 240"/>
                  <a:gd name="T6" fmla="*/ 0 w 257"/>
                  <a:gd name="T7" fmla="*/ 238 h 240"/>
                  <a:gd name="T8" fmla="*/ 4 w 257"/>
                  <a:gd name="T9" fmla="*/ 238 h 240"/>
                  <a:gd name="T10" fmla="*/ 4 w 257"/>
                  <a:gd name="T11" fmla="*/ 240 h 240"/>
                  <a:gd name="T12" fmla="*/ 257 w 257"/>
                  <a:gd name="T13" fmla="*/ 8 h 240"/>
                  <a:gd name="T14" fmla="*/ 257 w 257"/>
                  <a:gd name="T15" fmla="*/ 0 h 240"/>
                  <a:gd name="T16" fmla="*/ 255 w 257"/>
                  <a:gd name="T17" fmla="*/ 0 h 24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57"/>
                  <a:gd name="T28" fmla="*/ 0 h 240"/>
                  <a:gd name="T29" fmla="*/ 257 w 257"/>
                  <a:gd name="T30" fmla="*/ 240 h 24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57" h="240">
                    <a:moveTo>
                      <a:pt x="255" y="0"/>
                    </a:moveTo>
                    <a:lnTo>
                      <a:pt x="255" y="2"/>
                    </a:lnTo>
                    <a:lnTo>
                      <a:pt x="0" y="235"/>
                    </a:lnTo>
                    <a:lnTo>
                      <a:pt x="0" y="238"/>
                    </a:lnTo>
                    <a:lnTo>
                      <a:pt x="4" y="238"/>
                    </a:lnTo>
                    <a:lnTo>
                      <a:pt x="4" y="240"/>
                    </a:lnTo>
                    <a:lnTo>
                      <a:pt x="257" y="8"/>
                    </a:lnTo>
                    <a:lnTo>
                      <a:pt x="257" y="0"/>
                    </a:lnTo>
                    <a:lnTo>
                      <a:pt x="255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163" name="Freeform 2163"/>
              <p:cNvSpPr>
                <a:spLocks/>
              </p:cNvSpPr>
              <p:nvPr/>
            </p:nvSpPr>
            <p:spPr bwMode="auto">
              <a:xfrm>
                <a:off x="3197" y="3062"/>
                <a:ext cx="224" cy="209"/>
              </a:xfrm>
              <a:custGeom>
                <a:avLst/>
                <a:gdLst>
                  <a:gd name="T0" fmla="*/ 222 w 224"/>
                  <a:gd name="T1" fmla="*/ 0 h 209"/>
                  <a:gd name="T2" fmla="*/ 222 w 224"/>
                  <a:gd name="T3" fmla="*/ 1 h 209"/>
                  <a:gd name="T4" fmla="*/ 0 w 224"/>
                  <a:gd name="T5" fmla="*/ 205 h 209"/>
                  <a:gd name="T6" fmla="*/ 0 w 224"/>
                  <a:gd name="T7" fmla="*/ 208 h 209"/>
                  <a:gd name="T8" fmla="*/ 3 w 224"/>
                  <a:gd name="T9" fmla="*/ 208 h 209"/>
                  <a:gd name="T10" fmla="*/ 3 w 224"/>
                  <a:gd name="T11" fmla="*/ 209 h 209"/>
                  <a:gd name="T12" fmla="*/ 224 w 224"/>
                  <a:gd name="T13" fmla="*/ 8 h 209"/>
                  <a:gd name="T14" fmla="*/ 224 w 224"/>
                  <a:gd name="T15" fmla="*/ 0 h 209"/>
                  <a:gd name="T16" fmla="*/ 222 w 224"/>
                  <a:gd name="T17" fmla="*/ 0 h 20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24"/>
                  <a:gd name="T28" fmla="*/ 0 h 209"/>
                  <a:gd name="T29" fmla="*/ 224 w 224"/>
                  <a:gd name="T30" fmla="*/ 209 h 209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24" h="209">
                    <a:moveTo>
                      <a:pt x="222" y="0"/>
                    </a:moveTo>
                    <a:lnTo>
                      <a:pt x="222" y="1"/>
                    </a:lnTo>
                    <a:lnTo>
                      <a:pt x="0" y="205"/>
                    </a:lnTo>
                    <a:lnTo>
                      <a:pt x="0" y="208"/>
                    </a:lnTo>
                    <a:lnTo>
                      <a:pt x="3" y="208"/>
                    </a:lnTo>
                    <a:lnTo>
                      <a:pt x="3" y="209"/>
                    </a:lnTo>
                    <a:lnTo>
                      <a:pt x="224" y="8"/>
                    </a:lnTo>
                    <a:lnTo>
                      <a:pt x="224" y="0"/>
                    </a:lnTo>
                    <a:lnTo>
                      <a:pt x="222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164" name="Freeform 2164"/>
              <p:cNvSpPr>
                <a:spLocks/>
              </p:cNvSpPr>
              <p:nvPr/>
            </p:nvSpPr>
            <p:spPr bwMode="auto">
              <a:xfrm>
                <a:off x="3243" y="3109"/>
                <a:ext cx="178" cy="164"/>
              </a:xfrm>
              <a:custGeom>
                <a:avLst/>
                <a:gdLst>
                  <a:gd name="T0" fmla="*/ 176 w 178"/>
                  <a:gd name="T1" fmla="*/ 0 h 164"/>
                  <a:gd name="T2" fmla="*/ 176 w 178"/>
                  <a:gd name="T3" fmla="*/ 2 h 164"/>
                  <a:gd name="T4" fmla="*/ 0 w 178"/>
                  <a:gd name="T5" fmla="*/ 164 h 164"/>
                  <a:gd name="T6" fmla="*/ 3 w 178"/>
                  <a:gd name="T7" fmla="*/ 161 h 164"/>
                  <a:gd name="T8" fmla="*/ 10 w 178"/>
                  <a:gd name="T9" fmla="*/ 159 h 164"/>
                  <a:gd name="T10" fmla="*/ 10 w 178"/>
                  <a:gd name="T11" fmla="*/ 158 h 164"/>
                  <a:gd name="T12" fmla="*/ 14 w 178"/>
                  <a:gd name="T13" fmla="*/ 158 h 164"/>
                  <a:gd name="T14" fmla="*/ 14 w 178"/>
                  <a:gd name="T15" fmla="*/ 156 h 164"/>
                  <a:gd name="T16" fmla="*/ 24 w 178"/>
                  <a:gd name="T17" fmla="*/ 150 h 164"/>
                  <a:gd name="T18" fmla="*/ 24 w 178"/>
                  <a:gd name="T19" fmla="*/ 148 h 164"/>
                  <a:gd name="T20" fmla="*/ 178 w 178"/>
                  <a:gd name="T21" fmla="*/ 8 h 164"/>
                  <a:gd name="T22" fmla="*/ 178 w 178"/>
                  <a:gd name="T23" fmla="*/ 0 h 164"/>
                  <a:gd name="T24" fmla="*/ 176 w 178"/>
                  <a:gd name="T25" fmla="*/ 0 h 164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178"/>
                  <a:gd name="T40" fmla="*/ 0 h 164"/>
                  <a:gd name="T41" fmla="*/ 178 w 178"/>
                  <a:gd name="T42" fmla="*/ 164 h 164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178" h="164">
                    <a:moveTo>
                      <a:pt x="176" y="0"/>
                    </a:moveTo>
                    <a:lnTo>
                      <a:pt x="176" y="2"/>
                    </a:lnTo>
                    <a:lnTo>
                      <a:pt x="0" y="164"/>
                    </a:lnTo>
                    <a:lnTo>
                      <a:pt x="3" y="161"/>
                    </a:lnTo>
                    <a:lnTo>
                      <a:pt x="10" y="159"/>
                    </a:lnTo>
                    <a:lnTo>
                      <a:pt x="10" y="158"/>
                    </a:lnTo>
                    <a:lnTo>
                      <a:pt x="14" y="158"/>
                    </a:lnTo>
                    <a:lnTo>
                      <a:pt x="14" y="156"/>
                    </a:lnTo>
                    <a:lnTo>
                      <a:pt x="24" y="150"/>
                    </a:lnTo>
                    <a:lnTo>
                      <a:pt x="24" y="148"/>
                    </a:lnTo>
                    <a:lnTo>
                      <a:pt x="178" y="8"/>
                    </a:lnTo>
                    <a:lnTo>
                      <a:pt x="178" y="0"/>
                    </a:lnTo>
                    <a:lnTo>
                      <a:pt x="176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165" name="Freeform 2165"/>
              <p:cNvSpPr>
                <a:spLocks/>
              </p:cNvSpPr>
              <p:nvPr/>
            </p:nvSpPr>
            <p:spPr bwMode="auto">
              <a:xfrm>
                <a:off x="3361" y="3155"/>
                <a:ext cx="60" cy="55"/>
              </a:xfrm>
              <a:custGeom>
                <a:avLst/>
                <a:gdLst>
                  <a:gd name="T0" fmla="*/ 58 w 60"/>
                  <a:gd name="T1" fmla="*/ 0 h 55"/>
                  <a:gd name="T2" fmla="*/ 58 w 60"/>
                  <a:gd name="T3" fmla="*/ 1 h 55"/>
                  <a:gd name="T4" fmla="*/ 0 w 60"/>
                  <a:gd name="T5" fmla="*/ 55 h 55"/>
                  <a:gd name="T6" fmla="*/ 7 w 60"/>
                  <a:gd name="T7" fmla="*/ 52 h 55"/>
                  <a:gd name="T8" fmla="*/ 7 w 60"/>
                  <a:gd name="T9" fmla="*/ 50 h 55"/>
                  <a:gd name="T10" fmla="*/ 14 w 60"/>
                  <a:gd name="T11" fmla="*/ 49 h 55"/>
                  <a:gd name="T12" fmla="*/ 14 w 60"/>
                  <a:gd name="T13" fmla="*/ 47 h 55"/>
                  <a:gd name="T14" fmla="*/ 17 w 60"/>
                  <a:gd name="T15" fmla="*/ 47 h 55"/>
                  <a:gd name="T16" fmla="*/ 17 w 60"/>
                  <a:gd name="T17" fmla="*/ 45 h 55"/>
                  <a:gd name="T18" fmla="*/ 60 w 60"/>
                  <a:gd name="T19" fmla="*/ 8 h 55"/>
                  <a:gd name="T20" fmla="*/ 60 w 60"/>
                  <a:gd name="T21" fmla="*/ 0 h 55"/>
                  <a:gd name="T22" fmla="*/ 58 w 60"/>
                  <a:gd name="T23" fmla="*/ 0 h 55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60"/>
                  <a:gd name="T37" fmla="*/ 0 h 55"/>
                  <a:gd name="T38" fmla="*/ 60 w 60"/>
                  <a:gd name="T39" fmla="*/ 55 h 55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60" h="55">
                    <a:moveTo>
                      <a:pt x="58" y="0"/>
                    </a:moveTo>
                    <a:lnTo>
                      <a:pt x="58" y="1"/>
                    </a:lnTo>
                    <a:lnTo>
                      <a:pt x="0" y="55"/>
                    </a:lnTo>
                    <a:lnTo>
                      <a:pt x="7" y="52"/>
                    </a:lnTo>
                    <a:lnTo>
                      <a:pt x="7" y="50"/>
                    </a:lnTo>
                    <a:lnTo>
                      <a:pt x="14" y="49"/>
                    </a:lnTo>
                    <a:lnTo>
                      <a:pt x="14" y="47"/>
                    </a:lnTo>
                    <a:lnTo>
                      <a:pt x="17" y="47"/>
                    </a:lnTo>
                    <a:lnTo>
                      <a:pt x="17" y="45"/>
                    </a:lnTo>
                    <a:lnTo>
                      <a:pt x="60" y="8"/>
                    </a:lnTo>
                    <a:lnTo>
                      <a:pt x="60" y="0"/>
                    </a:lnTo>
                    <a:lnTo>
                      <a:pt x="58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166" name="Freeform 2166"/>
              <p:cNvSpPr>
                <a:spLocks/>
              </p:cNvSpPr>
              <p:nvPr/>
            </p:nvSpPr>
            <p:spPr bwMode="auto">
              <a:xfrm>
                <a:off x="3320" y="2915"/>
                <a:ext cx="101" cy="93"/>
              </a:xfrm>
              <a:custGeom>
                <a:avLst/>
                <a:gdLst>
                  <a:gd name="T0" fmla="*/ 0 w 101"/>
                  <a:gd name="T1" fmla="*/ 0 h 93"/>
                  <a:gd name="T2" fmla="*/ 101 w 101"/>
                  <a:gd name="T3" fmla="*/ 93 h 93"/>
                  <a:gd name="T4" fmla="*/ 101 w 101"/>
                  <a:gd name="T5" fmla="*/ 85 h 93"/>
                  <a:gd name="T6" fmla="*/ 99 w 101"/>
                  <a:gd name="T7" fmla="*/ 85 h 93"/>
                  <a:gd name="T8" fmla="*/ 19 w 101"/>
                  <a:gd name="T9" fmla="*/ 9 h 93"/>
                  <a:gd name="T10" fmla="*/ 15 w 101"/>
                  <a:gd name="T11" fmla="*/ 9 h 93"/>
                  <a:gd name="T12" fmla="*/ 15 w 101"/>
                  <a:gd name="T13" fmla="*/ 8 h 93"/>
                  <a:gd name="T14" fmla="*/ 12 w 101"/>
                  <a:gd name="T15" fmla="*/ 8 h 93"/>
                  <a:gd name="T16" fmla="*/ 10 w 101"/>
                  <a:gd name="T17" fmla="*/ 5 h 93"/>
                  <a:gd name="T18" fmla="*/ 7 w 101"/>
                  <a:gd name="T19" fmla="*/ 5 h 93"/>
                  <a:gd name="T20" fmla="*/ 7 w 101"/>
                  <a:gd name="T21" fmla="*/ 3 h 93"/>
                  <a:gd name="T22" fmla="*/ 3 w 101"/>
                  <a:gd name="T23" fmla="*/ 3 h 93"/>
                  <a:gd name="T24" fmla="*/ 2 w 101"/>
                  <a:gd name="T25" fmla="*/ 0 h 93"/>
                  <a:gd name="T26" fmla="*/ 0 w 101"/>
                  <a:gd name="T27" fmla="*/ 0 h 93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101"/>
                  <a:gd name="T43" fmla="*/ 0 h 93"/>
                  <a:gd name="T44" fmla="*/ 101 w 101"/>
                  <a:gd name="T45" fmla="*/ 93 h 93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101" h="93">
                    <a:moveTo>
                      <a:pt x="0" y="0"/>
                    </a:moveTo>
                    <a:lnTo>
                      <a:pt x="101" y="93"/>
                    </a:lnTo>
                    <a:lnTo>
                      <a:pt x="101" y="85"/>
                    </a:lnTo>
                    <a:lnTo>
                      <a:pt x="99" y="85"/>
                    </a:lnTo>
                    <a:lnTo>
                      <a:pt x="19" y="9"/>
                    </a:lnTo>
                    <a:lnTo>
                      <a:pt x="15" y="9"/>
                    </a:lnTo>
                    <a:lnTo>
                      <a:pt x="15" y="8"/>
                    </a:lnTo>
                    <a:lnTo>
                      <a:pt x="12" y="8"/>
                    </a:lnTo>
                    <a:lnTo>
                      <a:pt x="10" y="5"/>
                    </a:lnTo>
                    <a:lnTo>
                      <a:pt x="7" y="5"/>
                    </a:lnTo>
                    <a:lnTo>
                      <a:pt x="7" y="3"/>
                    </a:lnTo>
                    <a:lnTo>
                      <a:pt x="3" y="3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167" name="Freeform 2167"/>
              <p:cNvSpPr>
                <a:spLocks/>
              </p:cNvSpPr>
              <p:nvPr/>
            </p:nvSpPr>
            <p:spPr bwMode="auto">
              <a:xfrm>
                <a:off x="3216" y="2864"/>
                <a:ext cx="205" cy="191"/>
              </a:xfrm>
              <a:custGeom>
                <a:avLst/>
                <a:gdLst>
                  <a:gd name="T0" fmla="*/ 3 w 205"/>
                  <a:gd name="T1" fmla="*/ 0 h 191"/>
                  <a:gd name="T2" fmla="*/ 3 w 205"/>
                  <a:gd name="T3" fmla="*/ 2 h 191"/>
                  <a:gd name="T4" fmla="*/ 0 w 205"/>
                  <a:gd name="T5" fmla="*/ 2 h 191"/>
                  <a:gd name="T6" fmla="*/ 205 w 205"/>
                  <a:gd name="T7" fmla="*/ 191 h 191"/>
                  <a:gd name="T8" fmla="*/ 205 w 205"/>
                  <a:gd name="T9" fmla="*/ 183 h 191"/>
                  <a:gd name="T10" fmla="*/ 203 w 205"/>
                  <a:gd name="T11" fmla="*/ 183 h 191"/>
                  <a:gd name="T12" fmla="*/ 7 w 205"/>
                  <a:gd name="T13" fmla="*/ 0 h 191"/>
                  <a:gd name="T14" fmla="*/ 3 w 205"/>
                  <a:gd name="T15" fmla="*/ 0 h 191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05"/>
                  <a:gd name="T25" fmla="*/ 0 h 191"/>
                  <a:gd name="T26" fmla="*/ 205 w 205"/>
                  <a:gd name="T27" fmla="*/ 191 h 191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05" h="191">
                    <a:moveTo>
                      <a:pt x="3" y="0"/>
                    </a:moveTo>
                    <a:lnTo>
                      <a:pt x="3" y="2"/>
                    </a:lnTo>
                    <a:lnTo>
                      <a:pt x="0" y="2"/>
                    </a:lnTo>
                    <a:lnTo>
                      <a:pt x="205" y="191"/>
                    </a:lnTo>
                    <a:lnTo>
                      <a:pt x="205" y="183"/>
                    </a:lnTo>
                    <a:lnTo>
                      <a:pt x="203" y="183"/>
                    </a:lnTo>
                    <a:lnTo>
                      <a:pt x="7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168" name="Freeform 2168"/>
              <p:cNvSpPr>
                <a:spLocks/>
              </p:cNvSpPr>
              <p:nvPr/>
            </p:nvSpPr>
            <p:spPr bwMode="auto">
              <a:xfrm>
                <a:off x="3185" y="2882"/>
                <a:ext cx="236" cy="221"/>
              </a:xfrm>
              <a:custGeom>
                <a:avLst/>
                <a:gdLst>
                  <a:gd name="T0" fmla="*/ 3 w 236"/>
                  <a:gd name="T1" fmla="*/ 0 h 221"/>
                  <a:gd name="T2" fmla="*/ 3 w 236"/>
                  <a:gd name="T3" fmla="*/ 1 h 221"/>
                  <a:gd name="T4" fmla="*/ 0 w 236"/>
                  <a:gd name="T5" fmla="*/ 1 h 221"/>
                  <a:gd name="T6" fmla="*/ 0 w 236"/>
                  <a:gd name="T7" fmla="*/ 5 h 221"/>
                  <a:gd name="T8" fmla="*/ 2 w 236"/>
                  <a:gd name="T9" fmla="*/ 5 h 221"/>
                  <a:gd name="T10" fmla="*/ 236 w 236"/>
                  <a:gd name="T11" fmla="*/ 221 h 221"/>
                  <a:gd name="T12" fmla="*/ 236 w 236"/>
                  <a:gd name="T13" fmla="*/ 213 h 221"/>
                  <a:gd name="T14" fmla="*/ 234 w 236"/>
                  <a:gd name="T15" fmla="*/ 213 h 221"/>
                  <a:gd name="T16" fmla="*/ 5 w 236"/>
                  <a:gd name="T17" fmla="*/ 0 h 221"/>
                  <a:gd name="T18" fmla="*/ 3 w 236"/>
                  <a:gd name="T19" fmla="*/ 0 h 221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36"/>
                  <a:gd name="T31" fmla="*/ 0 h 221"/>
                  <a:gd name="T32" fmla="*/ 236 w 236"/>
                  <a:gd name="T33" fmla="*/ 221 h 221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36" h="221">
                    <a:moveTo>
                      <a:pt x="3" y="0"/>
                    </a:moveTo>
                    <a:lnTo>
                      <a:pt x="3" y="1"/>
                    </a:lnTo>
                    <a:lnTo>
                      <a:pt x="0" y="1"/>
                    </a:lnTo>
                    <a:lnTo>
                      <a:pt x="0" y="5"/>
                    </a:lnTo>
                    <a:lnTo>
                      <a:pt x="2" y="5"/>
                    </a:lnTo>
                    <a:lnTo>
                      <a:pt x="236" y="221"/>
                    </a:lnTo>
                    <a:lnTo>
                      <a:pt x="236" y="213"/>
                    </a:lnTo>
                    <a:lnTo>
                      <a:pt x="234" y="213"/>
                    </a:lnTo>
                    <a:lnTo>
                      <a:pt x="5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169" name="Freeform 2169"/>
              <p:cNvSpPr>
                <a:spLocks/>
              </p:cNvSpPr>
              <p:nvPr/>
            </p:nvSpPr>
            <p:spPr bwMode="auto">
              <a:xfrm>
                <a:off x="3152" y="2899"/>
                <a:ext cx="269" cy="251"/>
              </a:xfrm>
              <a:custGeom>
                <a:avLst/>
                <a:gdLst>
                  <a:gd name="T0" fmla="*/ 4 w 269"/>
                  <a:gd name="T1" fmla="*/ 0 h 251"/>
                  <a:gd name="T2" fmla="*/ 4 w 269"/>
                  <a:gd name="T3" fmla="*/ 2 h 251"/>
                  <a:gd name="T4" fmla="*/ 0 w 269"/>
                  <a:gd name="T5" fmla="*/ 2 h 251"/>
                  <a:gd name="T6" fmla="*/ 0 w 269"/>
                  <a:gd name="T7" fmla="*/ 5 h 251"/>
                  <a:gd name="T8" fmla="*/ 2 w 269"/>
                  <a:gd name="T9" fmla="*/ 5 h 251"/>
                  <a:gd name="T10" fmla="*/ 269 w 269"/>
                  <a:gd name="T11" fmla="*/ 251 h 251"/>
                  <a:gd name="T12" fmla="*/ 269 w 269"/>
                  <a:gd name="T13" fmla="*/ 243 h 251"/>
                  <a:gd name="T14" fmla="*/ 267 w 269"/>
                  <a:gd name="T15" fmla="*/ 243 h 251"/>
                  <a:gd name="T16" fmla="*/ 6 w 269"/>
                  <a:gd name="T17" fmla="*/ 0 h 251"/>
                  <a:gd name="T18" fmla="*/ 4 w 269"/>
                  <a:gd name="T19" fmla="*/ 0 h 251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69"/>
                  <a:gd name="T31" fmla="*/ 0 h 251"/>
                  <a:gd name="T32" fmla="*/ 269 w 269"/>
                  <a:gd name="T33" fmla="*/ 251 h 251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69" h="251">
                    <a:moveTo>
                      <a:pt x="4" y="0"/>
                    </a:moveTo>
                    <a:lnTo>
                      <a:pt x="4" y="2"/>
                    </a:lnTo>
                    <a:lnTo>
                      <a:pt x="0" y="2"/>
                    </a:lnTo>
                    <a:lnTo>
                      <a:pt x="0" y="5"/>
                    </a:lnTo>
                    <a:lnTo>
                      <a:pt x="2" y="5"/>
                    </a:lnTo>
                    <a:lnTo>
                      <a:pt x="269" y="251"/>
                    </a:lnTo>
                    <a:lnTo>
                      <a:pt x="269" y="243"/>
                    </a:lnTo>
                    <a:lnTo>
                      <a:pt x="267" y="243"/>
                    </a:lnTo>
                    <a:lnTo>
                      <a:pt x="6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170" name="Freeform 2170"/>
              <p:cNvSpPr>
                <a:spLocks/>
              </p:cNvSpPr>
              <p:nvPr/>
            </p:nvSpPr>
            <p:spPr bwMode="auto">
              <a:xfrm>
                <a:off x="3120" y="2916"/>
                <a:ext cx="292" cy="269"/>
              </a:xfrm>
              <a:custGeom>
                <a:avLst/>
                <a:gdLst>
                  <a:gd name="T0" fmla="*/ 3 w 292"/>
                  <a:gd name="T1" fmla="*/ 0 h 269"/>
                  <a:gd name="T2" fmla="*/ 3 w 292"/>
                  <a:gd name="T3" fmla="*/ 2 h 269"/>
                  <a:gd name="T4" fmla="*/ 0 w 292"/>
                  <a:gd name="T5" fmla="*/ 4 h 269"/>
                  <a:gd name="T6" fmla="*/ 285 w 292"/>
                  <a:gd name="T7" fmla="*/ 269 h 269"/>
                  <a:gd name="T8" fmla="*/ 291 w 292"/>
                  <a:gd name="T9" fmla="*/ 269 h 269"/>
                  <a:gd name="T10" fmla="*/ 291 w 292"/>
                  <a:gd name="T11" fmla="*/ 267 h 269"/>
                  <a:gd name="T12" fmla="*/ 292 w 292"/>
                  <a:gd name="T13" fmla="*/ 267 h 269"/>
                  <a:gd name="T14" fmla="*/ 5 w 292"/>
                  <a:gd name="T15" fmla="*/ 0 h 269"/>
                  <a:gd name="T16" fmla="*/ 3 w 292"/>
                  <a:gd name="T17" fmla="*/ 0 h 26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2"/>
                  <a:gd name="T28" fmla="*/ 0 h 269"/>
                  <a:gd name="T29" fmla="*/ 292 w 292"/>
                  <a:gd name="T30" fmla="*/ 269 h 269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2" h="269">
                    <a:moveTo>
                      <a:pt x="3" y="0"/>
                    </a:moveTo>
                    <a:lnTo>
                      <a:pt x="3" y="2"/>
                    </a:lnTo>
                    <a:lnTo>
                      <a:pt x="0" y="4"/>
                    </a:lnTo>
                    <a:lnTo>
                      <a:pt x="285" y="269"/>
                    </a:lnTo>
                    <a:lnTo>
                      <a:pt x="291" y="269"/>
                    </a:lnTo>
                    <a:lnTo>
                      <a:pt x="291" y="267"/>
                    </a:lnTo>
                    <a:lnTo>
                      <a:pt x="292" y="267"/>
                    </a:lnTo>
                    <a:lnTo>
                      <a:pt x="5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171" name="Freeform 2171"/>
              <p:cNvSpPr>
                <a:spLocks/>
              </p:cNvSpPr>
              <p:nvPr/>
            </p:nvSpPr>
            <p:spPr bwMode="auto">
              <a:xfrm>
                <a:off x="3089" y="2934"/>
                <a:ext cx="291" cy="268"/>
              </a:xfrm>
              <a:custGeom>
                <a:avLst/>
                <a:gdLst>
                  <a:gd name="T0" fmla="*/ 4 w 291"/>
                  <a:gd name="T1" fmla="*/ 0 h 268"/>
                  <a:gd name="T2" fmla="*/ 4 w 291"/>
                  <a:gd name="T3" fmla="*/ 1 h 268"/>
                  <a:gd name="T4" fmla="*/ 0 w 291"/>
                  <a:gd name="T5" fmla="*/ 1 h 268"/>
                  <a:gd name="T6" fmla="*/ 0 w 291"/>
                  <a:gd name="T7" fmla="*/ 5 h 268"/>
                  <a:gd name="T8" fmla="*/ 2 w 291"/>
                  <a:gd name="T9" fmla="*/ 5 h 268"/>
                  <a:gd name="T10" fmla="*/ 286 w 291"/>
                  <a:gd name="T11" fmla="*/ 268 h 268"/>
                  <a:gd name="T12" fmla="*/ 289 w 291"/>
                  <a:gd name="T13" fmla="*/ 268 h 268"/>
                  <a:gd name="T14" fmla="*/ 291 w 291"/>
                  <a:gd name="T15" fmla="*/ 263 h 268"/>
                  <a:gd name="T16" fmla="*/ 289 w 291"/>
                  <a:gd name="T17" fmla="*/ 263 h 268"/>
                  <a:gd name="T18" fmla="*/ 5 w 291"/>
                  <a:gd name="T19" fmla="*/ 0 h 268"/>
                  <a:gd name="T20" fmla="*/ 4 w 291"/>
                  <a:gd name="T21" fmla="*/ 0 h 268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291"/>
                  <a:gd name="T34" fmla="*/ 0 h 268"/>
                  <a:gd name="T35" fmla="*/ 291 w 291"/>
                  <a:gd name="T36" fmla="*/ 268 h 268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291" h="268">
                    <a:moveTo>
                      <a:pt x="4" y="0"/>
                    </a:moveTo>
                    <a:lnTo>
                      <a:pt x="4" y="1"/>
                    </a:lnTo>
                    <a:lnTo>
                      <a:pt x="0" y="1"/>
                    </a:lnTo>
                    <a:lnTo>
                      <a:pt x="0" y="5"/>
                    </a:lnTo>
                    <a:lnTo>
                      <a:pt x="2" y="5"/>
                    </a:lnTo>
                    <a:lnTo>
                      <a:pt x="286" y="268"/>
                    </a:lnTo>
                    <a:lnTo>
                      <a:pt x="289" y="268"/>
                    </a:lnTo>
                    <a:lnTo>
                      <a:pt x="291" y="263"/>
                    </a:lnTo>
                    <a:lnTo>
                      <a:pt x="289" y="263"/>
                    </a:lnTo>
                    <a:lnTo>
                      <a:pt x="5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172" name="Freeform 2172"/>
              <p:cNvSpPr>
                <a:spLocks/>
              </p:cNvSpPr>
              <p:nvPr/>
            </p:nvSpPr>
            <p:spPr bwMode="auto">
              <a:xfrm>
                <a:off x="3057" y="2951"/>
                <a:ext cx="290" cy="268"/>
              </a:xfrm>
              <a:custGeom>
                <a:avLst/>
                <a:gdLst>
                  <a:gd name="T0" fmla="*/ 3 w 290"/>
                  <a:gd name="T1" fmla="*/ 0 h 268"/>
                  <a:gd name="T2" fmla="*/ 3 w 290"/>
                  <a:gd name="T3" fmla="*/ 2 h 268"/>
                  <a:gd name="T4" fmla="*/ 0 w 290"/>
                  <a:gd name="T5" fmla="*/ 2 h 268"/>
                  <a:gd name="T6" fmla="*/ 0 w 290"/>
                  <a:gd name="T7" fmla="*/ 5 h 268"/>
                  <a:gd name="T8" fmla="*/ 2 w 290"/>
                  <a:gd name="T9" fmla="*/ 5 h 268"/>
                  <a:gd name="T10" fmla="*/ 285 w 290"/>
                  <a:gd name="T11" fmla="*/ 268 h 268"/>
                  <a:gd name="T12" fmla="*/ 290 w 290"/>
                  <a:gd name="T13" fmla="*/ 267 h 268"/>
                  <a:gd name="T14" fmla="*/ 290 w 290"/>
                  <a:gd name="T15" fmla="*/ 264 h 268"/>
                  <a:gd name="T16" fmla="*/ 289 w 290"/>
                  <a:gd name="T17" fmla="*/ 264 h 268"/>
                  <a:gd name="T18" fmla="*/ 5 w 290"/>
                  <a:gd name="T19" fmla="*/ 0 h 268"/>
                  <a:gd name="T20" fmla="*/ 3 w 290"/>
                  <a:gd name="T21" fmla="*/ 0 h 268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290"/>
                  <a:gd name="T34" fmla="*/ 0 h 268"/>
                  <a:gd name="T35" fmla="*/ 290 w 290"/>
                  <a:gd name="T36" fmla="*/ 268 h 268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290" h="268">
                    <a:moveTo>
                      <a:pt x="3" y="0"/>
                    </a:moveTo>
                    <a:lnTo>
                      <a:pt x="3" y="2"/>
                    </a:lnTo>
                    <a:lnTo>
                      <a:pt x="0" y="2"/>
                    </a:lnTo>
                    <a:lnTo>
                      <a:pt x="0" y="5"/>
                    </a:lnTo>
                    <a:lnTo>
                      <a:pt x="2" y="5"/>
                    </a:lnTo>
                    <a:lnTo>
                      <a:pt x="285" y="268"/>
                    </a:lnTo>
                    <a:lnTo>
                      <a:pt x="290" y="267"/>
                    </a:lnTo>
                    <a:lnTo>
                      <a:pt x="290" y="264"/>
                    </a:lnTo>
                    <a:lnTo>
                      <a:pt x="289" y="264"/>
                    </a:lnTo>
                    <a:lnTo>
                      <a:pt x="5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173" name="Freeform 2173"/>
              <p:cNvSpPr>
                <a:spLocks/>
              </p:cNvSpPr>
              <p:nvPr/>
            </p:nvSpPr>
            <p:spPr bwMode="auto">
              <a:xfrm>
                <a:off x="3028" y="2969"/>
                <a:ext cx="289" cy="266"/>
              </a:xfrm>
              <a:custGeom>
                <a:avLst/>
                <a:gdLst>
                  <a:gd name="T0" fmla="*/ 0 w 289"/>
                  <a:gd name="T1" fmla="*/ 0 h 266"/>
                  <a:gd name="T2" fmla="*/ 0 w 289"/>
                  <a:gd name="T3" fmla="*/ 6 h 266"/>
                  <a:gd name="T4" fmla="*/ 1 w 289"/>
                  <a:gd name="T5" fmla="*/ 6 h 266"/>
                  <a:gd name="T6" fmla="*/ 282 w 289"/>
                  <a:gd name="T7" fmla="*/ 266 h 266"/>
                  <a:gd name="T8" fmla="*/ 287 w 289"/>
                  <a:gd name="T9" fmla="*/ 266 h 266"/>
                  <a:gd name="T10" fmla="*/ 287 w 289"/>
                  <a:gd name="T11" fmla="*/ 265 h 266"/>
                  <a:gd name="T12" fmla="*/ 289 w 289"/>
                  <a:gd name="T13" fmla="*/ 265 h 266"/>
                  <a:gd name="T14" fmla="*/ 3 w 289"/>
                  <a:gd name="T15" fmla="*/ 0 h 266"/>
                  <a:gd name="T16" fmla="*/ 0 w 289"/>
                  <a:gd name="T17" fmla="*/ 0 h 26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89"/>
                  <a:gd name="T28" fmla="*/ 0 h 266"/>
                  <a:gd name="T29" fmla="*/ 289 w 289"/>
                  <a:gd name="T30" fmla="*/ 266 h 26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89" h="266">
                    <a:moveTo>
                      <a:pt x="0" y="0"/>
                    </a:moveTo>
                    <a:lnTo>
                      <a:pt x="0" y="6"/>
                    </a:lnTo>
                    <a:lnTo>
                      <a:pt x="1" y="6"/>
                    </a:lnTo>
                    <a:lnTo>
                      <a:pt x="282" y="266"/>
                    </a:lnTo>
                    <a:lnTo>
                      <a:pt x="287" y="266"/>
                    </a:lnTo>
                    <a:lnTo>
                      <a:pt x="287" y="265"/>
                    </a:lnTo>
                    <a:lnTo>
                      <a:pt x="289" y="265"/>
                    </a:lnTo>
                    <a:lnTo>
                      <a:pt x="3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174" name="Freeform 2174"/>
              <p:cNvSpPr>
                <a:spLocks/>
              </p:cNvSpPr>
              <p:nvPr/>
            </p:nvSpPr>
            <p:spPr bwMode="auto">
              <a:xfrm>
                <a:off x="3028" y="3014"/>
                <a:ext cx="256" cy="238"/>
              </a:xfrm>
              <a:custGeom>
                <a:avLst/>
                <a:gdLst>
                  <a:gd name="T0" fmla="*/ 0 w 256"/>
                  <a:gd name="T1" fmla="*/ 0 h 238"/>
                  <a:gd name="T2" fmla="*/ 0 w 256"/>
                  <a:gd name="T3" fmla="*/ 8 h 238"/>
                  <a:gd name="T4" fmla="*/ 1 w 256"/>
                  <a:gd name="T5" fmla="*/ 8 h 238"/>
                  <a:gd name="T6" fmla="*/ 249 w 256"/>
                  <a:gd name="T7" fmla="*/ 238 h 238"/>
                  <a:gd name="T8" fmla="*/ 254 w 256"/>
                  <a:gd name="T9" fmla="*/ 238 h 238"/>
                  <a:gd name="T10" fmla="*/ 254 w 256"/>
                  <a:gd name="T11" fmla="*/ 237 h 238"/>
                  <a:gd name="T12" fmla="*/ 256 w 256"/>
                  <a:gd name="T13" fmla="*/ 237 h 238"/>
                  <a:gd name="T14" fmla="*/ 1 w 256"/>
                  <a:gd name="T15" fmla="*/ 0 h 238"/>
                  <a:gd name="T16" fmla="*/ 0 w 256"/>
                  <a:gd name="T17" fmla="*/ 0 h 23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56"/>
                  <a:gd name="T28" fmla="*/ 0 h 238"/>
                  <a:gd name="T29" fmla="*/ 256 w 256"/>
                  <a:gd name="T30" fmla="*/ 238 h 23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56" h="238">
                    <a:moveTo>
                      <a:pt x="0" y="0"/>
                    </a:moveTo>
                    <a:lnTo>
                      <a:pt x="0" y="8"/>
                    </a:lnTo>
                    <a:lnTo>
                      <a:pt x="1" y="8"/>
                    </a:lnTo>
                    <a:lnTo>
                      <a:pt x="249" y="238"/>
                    </a:lnTo>
                    <a:lnTo>
                      <a:pt x="254" y="238"/>
                    </a:lnTo>
                    <a:lnTo>
                      <a:pt x="254" y="237"/>
                    </a:lnTo>
                    <a:lnTo>
                      <a:pt x="256" y="237"/>
                    </a:ln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175" name="Freeform 2175"/>
              <p:cNvSpPr>
                <a:spLocks/>
              </p:cNvSpPr>
              <p:nvPr/>
            </p:nvSpPr>
            <p:spPr bwMode="auto">
              <a:xfrm>
                <a:off x="3028" y="3062"/>
                <a:ext cx="224" cy="208"/>
              </a:xfrm>
              <a:custGeom>
                <a:avLst/>
                <a:gdLst>
                  <a:gd name="T0" fmla="*/ 0 w 224"/>
                  <a:gd name="T1" fmla="*/ 0 h 208"/>
                  <a:gd name="T2" fmla="*/ 0 w 224"/>
                  <a:gd name="T3" fmla="*/ 8 h 208"/>
                  <a:gd name="T4" fmla="*/ 1 w 224"/>
                  <a:gd name="T5" fmla="*/ 8 h 208"/>
                  <a:gd name="T6" fmla="*/ 217 w 224"/>
                  <a:gd name="T7" fmla="*/ 208 h 208"/>
                  <a:gd name="T8" fmla="*/ 222 w 224"/>
                  <a:gd name="T9" fmla="*/ 208 h 208"/>
                  <a:gd name="T10" fmla="*/ 222 w 224"/>
                  <a:gd name="T11" fmla="*/ 206 h 208"/>
                  <a:gd name="T12" fmla="*/ 224 w 224"/>
                  <a:gd name="T13" fmla="*/ 206 h 208"/>
                  <a:gd name="T14" fmla="*/ 1 w 224"/>
                  <a:gd name="T15" fmla="*/ 0 h 208"/>
                  <a:gd name="T16" fmla="*/ 0 w 224"/>
                  <a:gd name="T17" fmla="*/ 0 h 20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24"/>
                  <a:gd name="T28" fmla="*/ 0 h 208"/>
                  <a:gd name="T29" fmla="*/ 224 w 224"/>
                  <a:gd name="T30" fmla="*/ 208 h 20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24" h="208">
                    <a:moveTo>
                      <a:pt x="0" y="0"/>
                    </a:moveTo>
                    <a:lnTo>
                      <a:pt x="0" y="8"/>
                    </a:lnTo>
                    <a:lnTo>
                      <a:pt x="1" y="8"/>
                    </a:lnTo>
                    <a:lnTo>
                      <a:pt x="217" y="208"/>
                    </a:lnTo>
                    <a:lnTo>
                      <a:pt x="222" y="208"/>
                    </a:lnTo>
                    <a:lnTo>
                      <a:pt x="222" y="206"/>
                    </a:lnTo>
                    <a:lnTo>
                      <a:pt x="224" y="206"/>
                    </a:ln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176" name="Freeform 2176"/>
              <p:cNvSpPr>
                <a:spLocks/>
              </p:cNvSpPr>
              <p:nvPr/>
            </p:nvSpPr>
            <p:spPr bwMode="auto">
              <a:xfrm>
                <a:off x="3028" y="3109"/>
                <a:ext cx="179" cy="166"/>
              </a:xfrm>
              <a:custGeom>
                <a:avLst/>
                <a:gdLst>
                  <a:gd name="T0" fmla="*/ 0 w 179"/>
                  <a:gd name="T1" fmla="*/ 0 h 166"/>
                  <a:gd name="T2" fmla="*/ 0 w 179"/>
                  <a:gd name="T3" fmla="*/ 8 h 166"/>
                  <a:gd name="T4" fmla="*/ 1 w 179"/>
                  <a:gd name="T5" fmla="*/ 8 h 166"/>
                  <a:gd name="T6" fmla="*/ 160 w 179"/>
                  <a:gd name="T7" fmla="*/ 156 h 166"/>
                  <a:gd name="T8" fmla="*/ 164 w 179"/>
                  <a:gd name="T9" fmla="*/ 156 h 166"/>
                  <a:gd name="T10" fmla="*/ 165 w 179"/>
                  <a:gd name="T11" fmla="*/ 159 h 166"/>
                  <a:gd name="T12" fmla="*/ 169 w 179"/>
                  <a:gd name="T13" fmla="*/ 159 h 166"/>
                  <a:gd name="T14" fmla="*/ 169 w 179"/>
                  <a:gd name="T15" fmla="*/ 161 h 166"/>
                  <a:gd name="T16" fmla="*/ 172 w 179"/>
                  <a:gd name="T17" fmla="*/ 161 h 166"/>
                  <a:gd name="T18" fmla="*/ 174 w 179"/>
                  <a:gd name="T19" fmla="*/ 164 h 166"/>
                  <a:gd name="T20" fmla="*/ 177 w 179"/>
                  <a:gd name="T21" fmla="*/ 164 h 166"/>
                  <a:gd name="T22" fmla="*/ 177 w 179"/>
                  <a:gd name="T23" fmla="*/ 166 h 166"/>
                  <a:gd name="T24" fmla="*/ 179 w 179"/>
                  <a:gd name="T25" fmla="*/ 166 h 166"/>
                  <a:gd name="T26" fmla="*/ 1 w 179"/>
                  <a:gd name="T27" fmla="*/ 0 h 166"/>
                  <a:gd name="T28" fmla="*/ 0 w 179"/>
                  <a:gd name="T29" fmla="*/ 0 h 16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179"/>
                  <a:gd name="T46" fmla="*/ 0 h 166"/>
                  <a:gd name="T47" fmla="*/ 179 w 179"/>
                  <a:gd name="T48" fmla="*/ 166 h 16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179" h="166">
                    <a:moveTo>
                      <a:pt x="0" y="0"/>
                    </a:moveTo>
                    <a:lnTo>
                      <a:pt x="0" y="8"/>
                    </a:lnTo>
                    <a:lnTo>
                      <a:pt x="1" y="8"/>
                    </a:lnTo>
                    <a:lnTo>
                      <a:pt x="160" y="156"/>
                    </a:lnTo>
                    <a:lnTo>
                      <a:pt x="164" y="156"/>
                    </a:lnTo>
                    <a:lnTo>
                      <a:pt x="165" y="159"/>
                    </a:lnTo>
                    <a:lnTo>
                      <a:pt x="169" y="159"/>
                    </a:lnTo>
                    <a:lnTo>
                      <a:pt x="169" y="161"/>
                    </a:lnTo>
                    <a:lnTo>
                      <a:pt x="172" y="161"/>
                    </a:lnTo>
                    <a:lnTo>
                      <a:pt x="174" y="164"/>
                    </a:lnTo>
                    <a:lnTo>
                      <a:pt x="177" y="164"/>
                    </a:lnTo>
                    <a:lnTo>
                      <a:pt x="177" y="166"/>
                    </a:lnTo>
                    <a:lnTo>
                      <a:pt x="179" y="166"/>
                    </a:ln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177" name="Freeform 2177"/>
              <p:cNvSpPr>
                <a:spLocks/>
              </p:cNvSpPr>
              <p:nvPr/>
            </p:nvSpPr>
            <p:spPr bwMode="auto">
              <a:xfrm>
                <a:off x="3028" y="3156"/>
                <a:ext cx="56" cy="52"/>
              </a:xfrm>
              <a:custGeom>
                <a:avLst/>
                <a:gdLst>
                  <a:gd name="T0" fmla="*/ 0 w 56"/>
                  <a:gd name="T1" fmla="*/ 0 h 52"/>
                  <a:gd name="T2" fmla="*/ 0 w 56"/>
                  <a:gd name="T3" fmla="*/ 8 h 52"/>
                  <a:gd name="T4" fmla="*/ 1 w 56"/>
                  <a:gd name="T5" fmla="*/ 8 h 52"/>
                  <a:gd name="T6" fmla="*/ 37 w 56"/>
                  <a:gd name="T7" fmla="*/ 43 h 52"/>
                  <a:gd name="T8" fmla="*/ 41 w 56"/>
                  <a:gd name="T9" fmla="*/ 43 h 52"/>
                  <a:gd name="T10" fmla="*/ 42 w 56"/>
                  <a:gd name="T11" fmla="*/ 46 h 52"/>
                  <a:gd name="T12" fmla="*/ 46 w 56"/>
                  <a:gd name="T13" fmla="*/ 46 h 52"/>
                  <a:gd name="T14" fmla="*/ 46 w 56"/>
                  <a:gd name="T15" fmla="*/ 48 h 52"/>
                  <a:gd name="T16" fmla="*/ 49 w 56"/>
                  <a:gd name="T17" fmla="*/ 48 h 52"/>
                  <a:gd name="T18" fmla="*/ 51 w 56"/>
                  <a:gd name="T19" fmla="*/ 51 h 52"/>
                  <a:gd name="T20" fmla="*/ 54 w 56"/>
                  <a:gd name="T21" fmla="*/ 51 h 52"/>
                  <a:gd name="T22" fmla="*/ 54 w 56"/>
                  <a:gd name="T23" fmla="*/ 52 h 52"/>
                  <a:gd name="T24" fmla="*/ 56 w 56"/>
                  <a:gd name="T25" fmla="*/ 52 h 52"/>
                  <a:gd name="T26" fmla="*/ 1 w 56"/>
                  <a:gd name="T27" fmla="*/ 0 h 52"/>
                  <a:gd name="T28" fmla="*/ 0 w 56"/>
                  <a:gd name="T29" fmla="*/ 0 h 52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56"/>
                  <a:gd name="T46" fmla="*/ 0 h 52"/>
                  <a:gd name="T47" fmla="*/ 56 w 56"/>
                  <a:gd name="T48" fmla="*/ 52 h 52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56" h="52">
                    <a:moveTo>
                      <a:pt x="0" y="0"/>
                    </a:moveTo>
                    <a:lnTo>
                      <a:pt x="0" y="8"/>
                    </a:lnTo>
                    <a:lnTo>
                      <a:pt x="1" y="8"/>
                    </a:lnTo>
                    <a:lnTo>
                      <a:pt x="37" y="43"/>
                    </a:lnTo>
                    <a:lnTo>
                      <a:pt x="41" y="43"/>
                    </a:lnTo>
                    <a:lnTo>
                      <a:pt x="42" y="46"/>
                    </a:lnTo>
                    <a:lnTo>
                      <a:pt x="46" y="46"/>
                    </a:lnTo>
                    <a:lnTo>
                      <a:pt x="46" y="48"/>
                    </a:lnTo>
                    <a:lnTo>
                      <a:pt x="49" y="48"/>
                    </a:lnTo>
                    <a:lnTo>
                      <a:pt x="51" y="51"/>
                    </a:lnTo>
                    <a:lnTo>
                      <a:pt x="54" y="51"/>
                    </a:lnTo>
                    <a:lnTo>
                      <a:pt x="54" y="52"/>
                    </a:lnTo>
                    <a:lnTo>
                      <a:pt x="56" y="52"/>
                    </a:ln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178" name="Freeform 2178"/>
              <p:cNvSpPr>
                <a:spLocks/>
              </p:cNvSpPr>
              <p:nvPr/>
            </p:nvSpPr>
            <p:spPr bwMode="auto">
              <a:xfrm>
                <a:off x="3024" y="2860"/>
                <a:ext cx="398" cy="424"/>
              </a:xfrm>
              <a:custGeom>
                <a:avLst/>
                <a:gdLst>
                  <a:gd name="T0" fmla="*/ 199 w 398"/>
                  <a:gd name="T1" fmla="*/ 424 h 424"/>
                  <a:gd name="T2" fmla="*/ 398 w 398"/>
                  <a:gd name="T3" fmla="*/ 318 h 424"/>
                  <a:gd name="T4" fmla="*/ 398 w 398"/>
                  <a:gd name="T5" fmla="*/ 107 h 424"/>
                  <a:gd name="T6" fmla="*/ 199 w 398"/>
                  <a:gd name="T7" fmla="*/ 0 h 424"/>
                  <a:gd name="T8" fmla="*/ 0 w 398"/>
                  <a:gd name="T9" fmla="*/ 107 h 424"/>
                  <a:gd name="T10" fmla="*/ 0 w 398"/>
                  <a:gd name="T11" fmla="*/ 318 h 424"/>
                  <a:gd name="T12" fmla="*/ 199 w 398"/>
                  <a:gd name="T13" fmla="*/ 424 h 424"/>
                  <a:gd name="T14" fmla="*/ 200 w 398"/>
                  <a:gd name="T15" fmla="*/ 418 h 424"/>
                  <a:gd name="T16" fmla="*/ 5 w 398"/>
                  <a:gd name="T17" fmla="*/ 314 h 424"/>
                  <a:gd name="T18" fmla="*/ 7 w 398"/>
                  <a:gd name="T19" fmla="*/ 317 h 424"/>
                  <a:gd name="T20" fmla="*/ 7 w 398"/>
                  <a:gd name="T21" fmla="*/ 109 h 424"/>
                  <a:gd name="T22" fmla="*/ 5 w 398"/>
                  <a:gd name="T23" fmla="*/ 112 h 424"/>
                  <a:gd name="T24" fmla="*/ 200 w 398"/>
                  <a:gd name="T25" fmla="*/ 6 h 424"/>
                  <a:gd name="T26" fmla="*/ 197 w 398"/>
                  <a:gd name="T27" fmla="*/ 6 h 424"/>
                  <a:gd name="T28" fmla="*/ 393 w 398"/>
                  <a:gd name="T29" fmla="*/ 112 h 424"/>
                  <a:gd name="T30" fmla="*/ 392 w 398"/>
                  <a:gd name="T31" fmla="*/ 109 h 424"/>
                  <a:gd name="T32" fmla="*/ 392 w 398"/>
                  <a:gd name="T33" fmla="*/ 317 h 424"/>
                  <a:gd name="T34" fmla="*/ 393 w 398"/>
                  <a:gd name="T35" fmla="*/ 314 h 424"/>
                  <a:gd name="T36" fmla="*/ 197 w 398"/>
                  <a:gd name="T37" fmla="*/ 418 h 424"/>
                  <a:gd name="T38" fmla="*/ 200 w 398"/>
                  <a:gd name="T39" fmla="*/ 418 h 424"/>
                  <a:gd name="T40" fmla="*/ 199 w 398"/>
                  <a:gd name="T41" fmla="*/ 424 h 424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398"/>
                  <a:gd name="T64" fmla="*/ 0 h 424"/>
                  <a:gd name="T65" fmla="*/ 398 w 398"/>
                  <a:gd name="T66" fmla="*/ 424 h 424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398" h="424">
                    <a:moveTo>
                      <a:pt x="199" y="424"/>
                    </a:moveTo>
                    <a:lnTo>
                      <a:pt x="398" y="318"/>
                    </a:lnTo>
                    <a:lnTo>
                      <a:pt x="398" y="107"/>
                    </a:lnTo>
                    <a:lnTo>
                      <a:pt x="199" y="0"/>
                    </a:lnTo>
                    <a:lnTo>
                      <a:pt x="0" y="107"/>
                    </a:lnTo>
                    <a:lnTo>
                      <a:pt x="0" y="318"/>
                    </a:lnTo>
                    <a:lnTo>
                      <a:pt x="199" y="424"/>
                    </a:lnTo>
                    <a:lnTo>
                      <a:pt x="200" y="418"/>
                    </a:lnTo>
                    <a:lnTo>
                      <a:pt x="5" y="314"/>
                    </a:lnTo>
                    <a:lnTo>
                      <a:pt x="7" y="317"/>
                    </a:lnTo>
                    <a:lnTo>
                      <a:pt x="7" y="109"/>
                    </a:lnTo>
                    <a:lnTo>
                      <a:pt x="5" y="112"/>
                    </a:lnTo>
                    <a:lnTo>
                      <a:pt x="200" y="6"/>
                    </a:lnTo>
                    <a:lnTo>
                      <a:pt x="197" y="6"/>
                    </a:lnTo>
                    <a:lnTo>
                      <a:pt x="393" y="112"/>
                    </a:lnTo>
                    <a:lnTo>
                      <a:pt x="392" y="109"/>
                    </a:lnTo>
                    <a:lnTo>
                      <a:pt x="392" y="317"/>
                    </a:lnTo>
                    <a:lnTo>
                      <a:pt x="393" y="314"/>
                    </a:lnTo>
                    <a:lnTo>
                      <a:pt x="197" y="418"/>
                    </a:lnTo>
                    <a:lnTo>
                      <a:pt x="200" y="418"/>
                    </a:lnTo>
                    <a:lnTo>
                      <a:pt x="199" y="42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179" name="Freeform 2179"/>
              <p:cNvSpPr>
                <a:spLocks/>
              </p:cNvSpPr>
              <p:nvPr/>
            </p:nvSpPr>
            <p:spPr bwMode="auto">
              <a:xfrm>
                <a:off x="2636" y="2864"/>
                <a:ext cx="393" cy="418"/>
              </a:xfrm>
              <a:custGeom>
                <a:avLst/>
                <a:gdLst>
                  <a:gd name="T0" fmla="*/ 11 w 393"/>
                  <a:gd name="T1" fmla="*/ 100 h 418"/>
                  <a:gd name="T2" fmla="*/ 45 w 393"/>
                  <a:gd name="T3" fmla="*/ 82 h 418"/>
                  <a:gd name="T4" fmla="*/ 65 w 393"/>
                  <a:gd name="T5" fmla="*/ 70 h 418"/>
                  <a:gd name="T6" fmla="*/ 93 w 393"/>
                  <a:gd name="T7" fmla="*/ 57 h 418"/>
                  <a:gd name="T8" fmla="*/ 113 w 393"/>
                  <a:gd name="T9" fmla="*/ 45 h 418"/>
                  <a:gd name="T10" fmla="*/ 147 w 393"/>
                  <a:gd name="T11" fmla="*/ 27 h 418"/>
                  <a:gd name="T12" fmla="*/ 168 w 393"/>
                  <a:gd name="T13" fmla="*/ 15 h 418"/>
                  <a:gd name="T14" fmla="*/ 195 w 393"/>
                  <a:gd name="T15" fmla="*/ 2 h 418"/>
                  <a:gd name="T16" fmla="*/ 205 w 393"/>
                  <a:gd name="T17" fmla="*/ 7 h 418"/>
                  <a:gd name="T18" fmla="*/ 216 w 393"/>
                  <a:gd name="T19" fmla="*/ 10 h 418"/>
                  <a:gd name="T20" fmla="*/ 224 w 393"/>
                  <a:gd name="T21" fmla="*/ 16 h 418"/>
                  <a:gd name="T22" fmla="*/ 236 w 393"/>
                  <a:gd name="T23" fmla="*/ 21 h 418"/>
                  <a:gd name="T24" fmla="*/ 245 w 393"/>
                  <a:gd name="T25" fmla="*/ 27 h 418"/>
                  <a:gd name="T26" fmla="*/ 257 w 393"/>
                  <a:gd name="T27" fmla="*/ 32 h 418"/>
                  <a:gd name="T28" fmla="*/ 265 w 393"/>
                  <a:gd name="T29" fmla="*/ 38 h 418"/>
                  <a:gd name="T30" fmla="*/ 277 w 393"/>
                  <a:gd name="T31" fmla="*/ 43 h 418"/>
                  <a:gd name="T32" fmla="*/ 286 w 393"/>
                  <a:gd name="T33" fmla="*/ 49 h 418"/>
                  <a:gd name="T34" fmla="*/ 298 w 393"/>
                  <a:gd name="T35" fmla="*/ 54 h 418"/>
                  <a:gd name="T36" fmla="*/ 306 w 393"/>
                  <a:gd name="T37" fmla="*/ 60 h 418"/>
                  <a:gd name="T38" fmla="*/ 318 w 393"/>
                  <a:gd name="T39" fmla="*/ 65 h 418"/>
                  <a:gd name="T40" fmla="*/ 327 w 393"/>
                  <a:gd name="T41" fmla="*/ 71 h 418"/>
                  <a:gd name="T42" fmla="*/ 337 w 393"/>
                  <a:gd name="T43" fmla="*/ 75 h 418"/>
                  <a:gd name="T44" fmla="*/ 346 w 393"/>
                  <a:gd name="T45" fmla="*/ 81 h 418"/>
                  <a:gd name="T46" fmla="*/ 358 w 393"/>
                  <a:gd name="T47" fmla="*/ 86 h 418"/>
                  <a:gd name="T48" fmla="*/ 366 w 393"/>
                  <a:gd name="T49" fmla="*/ 92 h 418"/>
                  <a:gd name="T50" fmla="*/ 378 w 393"/>
                  <a:gd name="T51" fmla="*/ 97 h 418"/>
                  <a:gd name="T52" fmla="*/ 387 w 393"/>
                  <a:gd name="T53" fmla="*/ 103 h 418"/>
                  <a:gd name="T54" fmla="*/ 383 w 393"/>
                  <a:gd name="T55" fmla="*/ 319 h 418"/>
                  <a:gd name="T56" fmla="*/ 373 w 393"/>
                  <a:gd name="T57" fmla="*/ 325 h 418"/>
                  <a:gd name="T58" fmla="*/ 339 w 393"/>
                  <a:gd name="T59" fmla="*/ 343 h 418"/>
                  <a:gd name="T60" fmla="*/ 329 w 393"/>
                  <a:gd name="T61" fmla="*/ 349 h 418"/>
                  <a:gd name="T62" fmla="*/ 294 w 393"/>
                  <a:gd name="T63" fmla="*/ 366 h 418"/>
                  <a:gd name="T64" fmla="*/ 284 w 393"/>
                  <a:gd name="T65" fmla="*/ 373 h 418"/>
                  <a:gd name="T66" fmla="*/ 264 w 393"/>
                  <a:gd name="T67" fmla="*/ 382 h 418"/>
                  <a:gd name="T68" fmla="*/ 243 w 393"/>
                  <a:gd name="T69" fmla="*/ 395 h 418"/>
                  <a:gd name="T70" fmla="*/ 223 w 393"/>
                  <a:gd name="T71" fmla="*/ 404 h 418"/>
                  <a:gd name="T72" fmla="*/ 205 w 393"/>
                  <a:gd name="T73" fmla="*/ 415 h 418"/>
                  <a:gd name="T74" fmla="*/ 190 w 393"/>
                  <a:gd name="T75" fmla="*/ 417 h 418"/>
                  <a:gd name="T76" fmla="*/ 182 w 393"/>
                  <a:gd name="T77" fmla="*/ 411 h 418"/>
                  <a:gd name="T78" fmla="*/ 170 w 393"/>
                  <a:gd name="T79" fmla="*/ 406 h 418"/>
                  <a:gd name="T80" fmla="*/ 161 w 393"/>
                  <a:gd name="T81" fmla="*/ 400 h 418"/>
                  <a:gd name="T82" fmla="*/ 149 w 393"/>
                  <a:gd name="T83" fmla="*/ 395 h 418"/>
                  <a:gd name="T84" fmla="*/ 141 w 393"/>
                  <a:gd name="T85" fmla="*/ 388 h 418"/>
                  <a:gd name="T86" fmla="*/ 129 w 393"/>
                  <a:gd name="T87" fmla="*/ 384 h 418"/>
                  <a:gd name="T88" fmla="*/ 120 w 393"/>
                  <a:gd name="T89" fmla="*/ 377 h 418"/>
                  <a:gd name="T90" fmla="*/ 108 w 393"/>
                  <a:gd name="T91" fmla="*/ 373 h 418"/>
                  <a:gd name="T92" fmla="*/ 100 w 393"/>
                  <a:gd name="T93" fmla="*/ 366 h 418"/>
                  <a:gd name="T94" fmla="*/ 88 w 393"/>
                  <a:gd name="T95" fmla="*/ 362 h 418"/>
                  <a:gd name="T96" fmla="*/ 79 w 393"/>
                  <a:gd name="T97" fmla="*/ 355 h 418"/>
                  <a:gd name="T98" fmla="*/ 67 w 393"/>
                  <a:gd name="T99" fmla="*/ 351 h 418"/>
                  <a:gd name="T100" fmla="*/ 59 w 393"/>
                  <a:gd name="T101" fmla="*/ 344 h 418"/>
                  <a:gd name="T102" fmla="*/ 47 w 393"/>
                  <a:gd name="T103" fmla="*/ 340 h 418"/>
                  <a:gd name="T104" fmla="*/ 38 w 393"/>
                  <a:gd name="T105" fmla="*/ 333 h 418"/>
                  <a:gd name="T106" fmla="*/ 26 w 393"/>
                  <a:gd name="T107" fmla="*/ 329 h 418"/>
                  <a:gd name="T108" fmla="*/ 18 w 393"/>
                  <a:gd name="T109" fmla="*/ 322 h 418"/>
                  <a:gd name="T110" fmla="*/ 6 w 393"/>
                  <a:gd name="T111" fmla="*/ 318 h 418"/>
                  <a:gd name="T112" fmla="*/ 0 w 393"/>
                  <a:gd name="T113" fmla="*/ 105 h 418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w 393"/>
                  <a:gd name="T172" fmla="*/ 0 h 418"/>
                  <a:gd name="T173" fmla="*/ 393 w 393"/>
                  <a:gd name="T174" fmla="*/ 418 h 418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T171" t="T172" r="T173" b="T174"/>
                <a:pathLst>
                  <a:path w="393" h="418">
                    <a:moveTo>
                      <a:pt x="0" y="105"/>
                    </a:moveTo>
                    <a:lnTo>
                      <a:pt x="7" y="103"/>
                    </a:lnTo>
                    <a:lnTo>
                      <a:pt x="7" y="101"/>
                    </a:lnTo>
                    <a:lnTo>
                      <a:pt x="11" y="101"/>
                    </a:lnTo>
                    <a:lnTo>
                      <a:pt x="11" y="100"/>
                    </a:lnTo>
                    <a:lnTo>
                      <a:pt x="24" y="94"/>
                    </a:lnTo>
                    <a:lnTo>
                      <a:pt x="24" y="92"/>
                    </a:lnTo>
                    <a:lnTo>
                      <a:pt x="31" y="90"/>
                    </a:lnTo>
                    <a:lnTo>
                      <a:pt x="31" y="89"/>
                    </a:lnTo>
                    <a:lnTo>
                      <a:pt x="45" y="82"/>
                    </a:lnTo>
                    <a:lnTo>
                      <a:pt x="45" y="81"/>
                    </a:lnTo>
                    <a:lnTo>
                      <a:pt x="52" y="79"/>
                    </a:lnTo>
                    <a:lnTo>
                      <a:pt x="52" y="78"/>
                    </a:lnTo>
                    <a:lnTo>
                      <a:pt x="65" y="71"/>
                    </a:lnTo>
                    <a:lnTo>
                      <a:pt x="65" y="70"/>
                    </a:lnTo>
                    <a:lnTo>
                      <a:pt x="72" y="68"/>
                    </a:lnTo>
                    <a:lnTo>
                      <a:pt x="72" y="67"/>
                    </a:lnTo>
                    <a:lnTo>
                      <a:pt x="86" y="60"/>
                    </a:lnTo>
                    <a:lnTo>
                      <a:pt x="86" y="59"/>
                    </a:lnTo>
                    <a:lnTo>
                      <a:pt x="93" y="57"/>
                    </a:lnTo>
                    <a:lnTo>
                      <a:pt x="93" y="56"/>
                    </a:lnTo>
                    <a:lnTo>
                      <a:pt x="106" y="49"/>
                    </a:lnTo>
                    <a:lnTo>
                      <a:pt x="106" y="48"/>
                    </a:lnTo>
                    <a:lnTo>
                      <a:pt x="113" y="46"/>
                    </a:lnTo>
                    <a:lnTo>
                      <a:pt x="113" y="45"/>
                    </a:lnTo>
                    <a:lnTo>
                      <a:pt x="127" y="38"/>
                    </a:lnTo>
                    <a:lnTo>
                      <a:pt x="127" y="37"/>
                    </a:lnTo>
                    <a:lnTo>
                      <a:pt x="134" y="35"/>
                    </a:lnTo>
                    <a:lnTo>
                      <a:pt x="134" y="34"/>
                    </a:lnTo>
                    <a:lnTo>
                      <a:pt x="147" y="27"/>
                    </a:lnTo>
                    <a:lnTo>
                      <a:pt x="147" y="26"/>
                    </a:lnTo>
                    <a:lnTo>
                      <a:pt x="154" y="24"/>
                    </a:lnTo>
                    <a:lnTo>
                      <a:pt x="154" y="23"/>
                    </a:lnTo>
                    <a:lnTo>
                      <a:pt x="168" y="16"/>
                    </a:lnTo>
                    <a:lnTo>
                      <a:pt x="168" y="15"/>
                    </a:lnTo>
                    <a:lnTo>
                      <a:pt x="175" y="13"/>
                    </a:lnTo>
                    <a:lnTo>
                      <a:pt x="175" y="11"/>
                    </a:lnTo>
                    <a:lnTo>
                      <a:pt x="188" y="5"/>
                    </a:lnTo>
                    <a:lnTo>
                      <a:pt x="188" y="4"/>
                    </a:lnTo>
                    <a:lnTo>
                      <a:pt x="195" y="2"/>
                    </a:lnTo>
                    <a:lnTo>
                      <a:pt x="195" y="0"/>
                    </a:lnTo>
                    <a:lnTo>
                      <a:pt x="200" y="2"/>
                    </a:lnTo>
                    <a:lnTo>
                      <a:pt x="200" y="4"/>
                    </a:lnTo>
                    <a:lnTo>
                      <a:pt x="204" y="4"/>
                    </a:lnTo>
                    <a:lnTo>
                      <a:pt x="205" y="7"/>
                    </a:lnTo>
                    <a:lnTo>
                      <a:pt x="209" y="7"/>
                    </a:lnTo>
                    <a:lnTo>
                      <a:pt x="209" y="8"/>
                    </a:lnTo>
                    <a:lnTo>
                      <a:pt x="212" y="8"/>
                    </a:lnTo>
                    <a:lnTo>
                      <a:pt x="212" y="10"/>
                    </a:lnTo>
                    <a:lnTo>
                      <a:pt x="216" y="10"/>
                    </a:lnTo>
                    <a:lnTo>
                      <a:pt x="217" y="13"/>
                    </a:lnTo>
                    <a:lnTo>
                      <a:pt x="221" y="13"/>
                    </a:lnTo>
                    <a:lnTo>
                      <a:pt x="221" y="15"/>
                    </a:lnTo>
                    <a:lnTo>
                      <a:pt x="224" y="15"/>
                    </a:lnTo>
                    <a:lnTo>
                      <a:pt x="224" y="16"/>
                    </a:lnTo>
                    <a:lnTo>
                      <a:pt x="228" y="16"/>
                    </a:lnTo>
                    <a:lnTo>
                      <a:pt x="229" y="19"/>
                    </a:lnTo>
                    <a:lnTo>
                      <a:pt x="233" y="19"/>
                    </a:lnTo>
                    <a:lnTo>
                      <a:pt x="233" y="21"/>
                    </a:lnTo>
                    <a:lnTo>
                      <a:pt x="236" y="21"/>
                    </a:lnTo>
                    <a:lnTo>
                      <a:pt x="238" y="24"/>
                    </a:lnTo>
                    <a:lnTo>
                      <a:pt x="241" y="24"/>
                    </a:lnTo>
                    <a:lnTo>
                      <a:pt x="241" y="26"/>
                    </a:lnTo>
                    <a:lnTo>
                      <a:pt x="245" y="26"/>
                    </a:lnTo>
                    <a:lnTo>
                      <a:pt x="245" y="27"/>
                    </a:lnTo>
                    <a:lnTo>
                      <a:pt x="248" y="27"/>
                    </a:lnTo>
                    <a:lnTo>
                      <a:pt x="250" y="30"/>
                    </a:lnTo>
                    <a:lnTo>
                      <a:pt x="253" y="30"/>
                    </a:lnTo>
                    <a:lnTo>
                      <a:pt x="253" y="32"/>
                    </a:lnTo>
                    <a:lnTo>
                      <a:pt x="257" y="32"/>
                    </a:lnTo>
                    <a:lnTo>
                      <a:pt x="257" y="34"/>
                    </a:lnTo>
                    <a:lnTo>
                      <a:pt x="260" y="34"/>
                    </a:lnTo>
                    <a:lnTo>
                      <a:pt x="262" y="37"/>
                    </a:lnTo>
                    <a:lnTo>
                      <a:pt x="265" y="37"/>
                    </a:lnTo>
                    <a:lnTo>
                      <a:pt x="265" y="38"/>
                    </a:lnTo>
                    <a:lnTo>
                      <a:pt x="269" y="38"/>
                    </a:lnTo>
                    <a:lnTo>
                      <a:pt x="269" y="40"/>
                    </a:lnTo>
                    <a:lnTo>
                      <a:pt x="272" y="40"/>
                    </a:lnTo>
                    <a:lnTo>
                      <a:pt x="274" y="43"/>
                    </a:lnTo>
                    <a:lnTo>
                      <a:pt x="277" y="43"/>
                    </a:lnTo>
                    <a:lnTo>
                      <a:pt x="277" y="45"/>
                    </a:lnTo>
                    <a:lnTo>
                      <a:pt x="281" y="45"/>
                    </a:lnTo>
                    <a:lnTo>
                      <a:pt x="282" y="48"/>
                    </a:lnTo>
                    <a:lnTo>
                      <a:pt x="286" y="48"/>
                    </a:lnTo>
                    <a:lnTo>
                      <a:pt x="286" y="49"/>
                    </a:lnTo>
                    <a:lnTo>
                      <a:pt x="289" y="49"/>
                    </a:lnTo>
                    <a:lnTo>
                      <a:pt x="289" y="51"/>
                    </a:lnTo>
                    <a:lnTo>
                      <a:pt x="293" y="51"/>
                    </a:lnTo>
                    <a:lnTo>
                      <a:pt x="294" y="54"/>
                    </a:lnTo>
                    <a:lnTo>
                      <a:pt x="298" y="54"/>
                    </a:lnTo>
                    <a:lnTo>
                      <a:pt x="298" y="56"/>
                    </a:lnTo>
                    <a:lnTo>
                      <a:pt x="301" y="56"/>
                    </a:lnTo>
                    <a:lnTo>
                      <a:pt x="301" y="57"/>
                    </a:lnTo>
                    <a:lnTo>
                      <a:pt x="305" y="57"/>
                    </a:lnTo>
                    <a:lnTo>
                      <a:pt x="306" y="60"/>
                    </a:lnTo>
                    <a:lnTo>
                      <a:pt x="310" y="60"/>
                    </a:lnTo>
                    <a:lnTo>
                      <a:pt x="310" y="62"/>
                    </a:lnTo>
                    <a:lnTo>
                      <a:pt x="313" y="62"/>
                    </a:lnTo>
                    <a:lnTo>
                      <a:pt x="315" y="65"/>
                    </a:lnTo>
                    <a:lnTo>
                      <a:pt x="318" y="65"/>
                    </a:lnTo>
                    <a:lnTo>
                      <a:pt x="318" y="67"/>
                    </a:lnTo>
                    <a:lnTo>
                      <a:pt x="322" y="67"/>
                    </a:lnTo>
                    <a:lnTo>
                      <a:pt x="322" y="68"/>
                    </a:lnTo>
                    <a:lnTo>
                      <a:pt x="325" y="68"/>
                    </a:lnTo>
                    <a:lnTo>
                      <a:pt x="327" y="71"/>
                    </a:lnTo>
                    <a:lnTo>
                      <a:pt x="330" y="71"/>
                    </a:lnTo>
                    <a:lnTo>
                      <a:pt x="330" y="73"/>
                    </a:lnTo>
                    <a:lnTo>
                      <a:pt x="334" y="73"/>
                    </a:lnTo>
                    <a:lnTo>
                      <a:pt x="334" y="75"/>
                    </a:lnTo>
                    <a:lnTo>
                      <a:pt x="337" y="75"/>
                    </a:lnTo>
                    <a:lnTo>
                      <a:pt x="339" y="78"/>
                    </a:lnTo>
                    <a:lnTo>
                      <a:pt x="342" y="78"/>
                    </a:lnTo>
                    <a:lnTo>
                      <a:pt x="342" y="79"/>
                    </a:lnTo>
                    <a:lnTo>
                      <a:pt x="346" y="79"/>
                    </a:lnTo>
                    <a:lnTo>
                      <a:pt x="346" y="81"/>
                    </a:lnTo>
                    <a:lnTo>
                      <a:pt x="349" y="81"/>
                    </a:lnTo>
                    <a:lnTo>
                      <a:pt x="351" y="84"/>
                    </a:lnTo>
                    <a:lnTo>
                      <a:pt x="354" y="84"/>
                    </a:lnTo>
                    <a:lnTo>
                      <a:pt x="354" y="86"/>
                    </a:lnTo>
                    <a:lnTo>
                      <a:pt x="358" y="86"/>
                    </a:lnTo>
                    <a:lnTo>
                      <a:pt x="359" y="89"/>
                    </a:lnTo>
                    <a:lnTo>
                      <a:pt x="363" y="89"/>
                    </a:lnTo>
                    <a:lnTo>
                      <a:pt x="363" y="90"/>
                    </a:lnTo>
                    <a:lnTo>
                      <a:pt x="366" y="90"/>
                    </a:lnTo>
                    <a:lnTo>
                      <a:pt x="366" y="92"/>
                    </a:lnTo>
                    <a:lnTo>
                      <a:pt x="370" y="92"/>
                    </a:lnTo>
                    <a:lnTo>
                      <a:pt x="371" y="95"/>
                    </a:lnTo>
                    <a:lnTo>
                      <a:pt x="375" y="95"/>
                    </a:lnTo>
                    <a:lnTo>
                      <a:pt x="375" y="97"/>
                    </a:lnTo>
                    <a:lnTo>
                      <a:pt x="378" y="97"/>
                    </a:lnTo>
                    <a:lnTo>
                      <a:pt x="378" y="98"/>
                    </a:lnTo>
                    <a:lnTo>
                      <a:pt x="381" y="98"/>
                    </a:lnTo>
                    <a:lnTo>
                      <a:pt x="383" y="101"/>
                    </a:lnTo>
                    <a:lnTo>
                      <a:pt x="387" y="101"/>
                    </a:lnTo>
                    <a:lnTo>
                      <a:pt x="387" y="103"/>
                    </a:lnTo>
                    <a:lnTo>
                      <a:pt x="390" y="103"/>
                    </a:lnTo>
                    <a:lnTo>
                      <a:pt x="390" y="105"/>
                    </a:lnTo>
                    <a:lnTo>
                      <a:pt x="393" y="105"/>
                    </a:lnTo>
                    <a:lnTo>
                      <a:pt x="393" y="314"/>
                    </a:lnTo>
                    <a:lnTo>
                      <a:pt x="383" y="319"/>
                    </a:lnTo>
                    <a:lnTo>
                      <a:pt x="383" y="321"/>
                    </a:lnTo>
                    <a:lnTo>
                      <a:pt x="376" y="322"/>
                    </a:lnTo>
                    <a:lnTo>
                      <a:pt x="376" y="324"/>
                    </a:lnTo>
                    <a:lnTo>
                      <a:pt x="373" y="324"/>
                    </a:lnTo>
                    <a:lnTo>
                      <a:pt x="373" y="325"/>
                    </a:lnTo>
                    <a:lnTo>
                      <a:pt x="359" y="332"/>
                    </a:lnTo>
                    <a:lnTo>
                      <a:pt x="359" y="333"/>
                    </a:lnTo>
                    <a:lnTo>
                      <a:pt x="352" y="335"/>
                    </a:lnTo>
                    <a:lnTo>
                      <a:pt x="352" y="336"/>
                    </a:lnTo>
                    <a:lnTo>
                      <a:pt x="339" y="343"/>
                    </a:lnTo>
                    <a:lnTo>
                      <a:pt x="339" y="344"/>
                    </a:lnTo>
                    <a:lnTo>
                      <a:pt x="332" y="346"/>
                    </a:lnTo>
                    <a:lnTo>
                      <a:pt x="332" y="347"/>
                    </a:lnTo>
                    <a:lnTo>
                      <a:pt x="329" y="347"/>
                    </a:lnTo>
                    <a:lnTo>
                      <a:pt x="329" y="349"/>
                    </a:lnTo>
                    <a:lnTo>
                      <a:pt x="315" y="355"/>
                    </a:lnTo>
                    <a:lnTo>
                      <a:pt x="315" y="357"/>
                    </a:lnTo>
                    <a:lnTo>
                      <a:pt x="308" y="359"/>
                    </a:lnTo>
                    <a:lnTo>
                      <a:pt x="308" y="360"/>
                    </a:lnTo>
                    <a:lnTo>
                      <a:pt x="294" y="366"/>
                    </a:lnTo>
                    <a:lnTo>
                      <a:pt x="294" y="368"/>
                    </a:lnTo>
                    <a:lnTo>
                      <a:pt x="288" y="370"/>
                    </a:lnTo>
                    <a:lnTo>
                      <a:pt x="288" y="371"/>
                    </a:lnTo>
                    <a:lnTo>
                      <a:pt x="284" y="371"/>
                    </a:lnTo>
                    <a:lnTo>
                      <a:pt x="284" y="373"/>
                    </a:lnTo>
                    <a:lnTo>
                      <a:pt x="274" y="377"/>
                    </a:lnTo>
                    <a:lnTo>
                      <a:pt x="274" y="379"/>
                    </a:lnTo>
                    <a:lnTo>
                      <a:pt x="267" y="381"/>
                    </a:lnTo>
                    <a:lnTo>
                      <a:pt x="267" y="382"/>
                    </a:lnTo>
                    <a:lnTo>
                      <a:pt x="264" y="382"/>
                    </a:lnTo>
                    <a:lnTo>
                      <a:pt x="264" y="384"/>
                    </a:lnTo>
                    <a:lnTo>
                      <a:pt x="250" y="390"/>
                    </a:lnTo>
                    <a:lnTo>
                      <a:pt x="250" y="392"/>
                    </a:lnTo>
                    <a:lnTo>
                      <a:pt x="243" y="393"/>
                    </a:lnTo>
                    <a:lnTo>
                      <a:pt x="243" y="395"/>
                    </a:lnTo>
                    <a:lnTo>
                      <a:pt x="240" y="395"/>
                    </a:lnTo>
                    <a:lnTo>
                      <a:pt x="240" y="396"/>
                    </a:lnTo>
                    <a:lnTo>
                      <a:pt x="229" y="401"/>
                    </a:lnTo>
                    <a:lnTo>
                      <a:pt x="229" y="403"/>
                    </a:lnTo>
                    <a:lnTo>
                      <a:pt x="223" y="404"/>
                    </a:lnTo>
                    <a:lnTo>
                      <a:pt x="223" y="406"/>
                    </a:lnTo>
                    <a:lnTo>
                      <a:pt x="219" y="406"/>
                    </a:lnTo>
                    <a:lnTo>
                      <a:pt x="219" y="407"/>
                    </a:lnTo>
                    <a:lnTo>
                      <a:pt x="205" y="414"/>
                    </a:lnTo>
                    <a:lnTo>
                      <a:pt x="205" y="415"/>
                    </a:lnTo>
                    <a:lnTo>
                      <a:pt x="199" y="417"/>
                    </a:lnTo>
                    <a:lnTo>
                      <a:pt x="199" y="418"/>
                    </a:lnTo>
                    <a:lnTo>
                      <a:pt x="194" y="418"/>
                    </a:lnTo>
                    <a:lnTo>
                      <a:pt x="194" y="417"/>
                    </a:lnTo>
                    <a:lnTo>
                      <a:pt x="190" y="417"/>
                    </a:lnTo>
                    <a:lnTo>
                      <a:pt x="190" y="415"/>
                    </a:lnTo>
                    <a:lnTo>
                      <a:pt x="187" y="415"/>
                    </a:lnTo>
                    <a:lnTo>
                      <a:pt x="185" y="412"/>
                    </a:lnTo>
                    <a:lnTo>
                      <a:pt x="182" y="412"/>
                    </a:lnTo>
                    <a:lnTo>
                      <a:pt x="182" y="411"/>
                    </a:lnTo>
                    <a:lnTo>
                      <a:pt x="178" y="411"/>
                    </a:lnTo>
                    <a:lnTo>
                      <a:pt x="178" y="409"/>
                    </a:lnTo>
                    <a:lnTo>
                      <a:pt x="175" y="409"/>
                    </a:lnTo>
                    <a:lnTo>
                      <a:pt x="173" y="406"/>
                    </a:lnTo>
                    <a:lnTo>
                      <a:pt x="170" y="406"/>
                    </a:lnTo>
                    <a:lnTo>
                      <a:pt x="170" y="404"/>
                    </a:lnTo>
                    <a:lnTo>
                      <a:pt x="166" y="404"/>
                    </a:lnTo>
                    <a:lnTo>
                      <a:pt x="164" y="401"/>
                    </a:lnTo>
                    <a:lnTo>
                      <a:pt x="161" y="401"/>
                    </a:lnTo>
                    <a:lnTo>
                      <a:pt x="161" y="400"/>
                    </a:lnTo>
                    <a:lnTo>
                      <a:pt x="158" y="400"/>
                    </a:lnTo>
                    <a:lnTo>
                      <a:pt x="158" y="398"/>
                    </a:lnTo>
                    <a:lnTo>
                      <a:pt x="154" y="398"/>
                    </a:lnTo>
                    <a:lnTo>
                      <a:pt x="153" y="395"/>
                    </a:lnTo>
                    <a:lnTo>
                      <a:pt x="149" y="395"/>
                    </a:lnTo>
                    <a:lnTo>
                      <a:pt x="149" y="393"/>
                    </a:lnTo>
                    <a:lnTo>
                      <a:pt x="146" y="393"/>
                    </a:lnTo>
                    <a:lnTo>
                      <a:pt x="144" y="390"/>
                    </a:lnTo>
                    <a:lnTo>
                      <a:pt x="141" y="390"/>
                    </a:lnTo>
                    <a:lnTo>
                      <a:pt x="141" y="388"/>
                    </a:lnTo>
                    <a:lnTo>
                      <a:pt x="137" y="388"/>
                    </a:lnTo>
                    <a:lnTo>
                      <a:pt x="137" y="387"/>
                    </a:lnTo>
                    <a:lnTo>
                      <a:pt x="134" y="387"/>
                    </a:lnTo>
                    <a:lnTo>
                      <a:pt x="132" y="384"/>
                    </a:lnTo>
                    <a:lnTo>
                      <a:pt x="129" y="384"/>
                    </a:lnTo>
                    <a:lnTo>
                      <a:pt x="129" y="382"/>
                    </a:lnTo>
                    <a:lnTo>
                      <a:pt x="125" y="382"/>
                    </a:lnTo>
                    <a:lnTo>
                      <a:pt x="123" y="379"/>
                    </a:lnTo>
                    <a:lnTo>
                      <a:pt x="120" y="379"/>
                    </a:lnTo>
                    <a:lnTo>
                      <a:pt x="120" y="377"/>
                    </a:lnTo>
                    <a:lnTo>
                      <a:pt x="117" y="377"/>
                    </a:lnTo>
                    <a:lnTo>
                      <a:pt x="117" y="376"/>
                    </a:lnTo>
                    <a:lnTo>
                      <a:pt x="113" y="376"/>
                    </a:lnTo>
                    <a:lnTo>
                      <a:pt x="111" y="373"/>
                    </a:lnTo>
                    <a:lnTo>
                      <a:pt x="108" y="373"/>
                    </a:lnTo>
                    <a:lnTo>
                      <a:pt x="108" y="371"/>
                    </a:lnTo>
                    <a:lnTo>
                      <a:pt x="105" y="371"/>
                    </a:lnTo>
                    <a:lnTo>
                      <a:pt x="103" y="368"/>
                    </a:lnTo>
                    <a:lnTo>
                      <a:pt x="100" y="368"/>
                    </a:lnTo>
                    <a:lnTo>
                      <a:pt x="100" y="366"/>
                    </a:lnTo>
                    <a:lnTo>
                      <a:pt x="96" y="366"/>
                    </a:lnTo>
                    <a:lnTo>
                      <a:pt x="96" y="365"/>
                    </a:lnTo>
                    <a:lnTo>
                      <a:pt x="93" y="365"/>
                    </a:lnTo>
                    <a:lnTo>
                      <a:pt x="91" y="362"/>
                    </a:lnTo>
                    <a:lnTo>
                      <a:pt x="88" y="362"/>
                    </a:lnTo>
                    <a:lnTo>
                      <a:pt x="88" y="360"/>
                    </a:lnTo>
                    <a:lnTo>
                      <a:pt x="84" y="360"/>
                    </a:lnTo>
                    <a:lnTo>
                      <a:pt x="82" y="357"/>
                    </a:lnTo>
                    <a:lnTo>
                      <a:pt x="79" y="357"/>
                    </a:lnTo>
                    <a:lnTo>
                      <a:pt x="79" y="355"/>
                    </a:lnTo>
                    <a:lnTo>
                      <a:pt x="76" y="355"/>
                    </a:lnTo>
                    <a:lnTo>
                      <a:pt x="76" y="354"/>
                    </a:lnTo>
                    <a:lnTo>
                      <a:pt x="72" y="354"/>
                    </a:lnTo>
                    <a:lnTo>
                      <a:pt x="70" y="351"/>
                    </a:lnTo>
                    <a:lnTo>
                      <a:pt x="67" y="351"/>
                    </a:lnTo>
                    <a:lnTo>
                      <a:pt x="67" y="349"/>
                    </a:lnTo>
                    <a:lnTo>
                      <a:pt x="64" y="349"/>
                    </a:lnTo>
                    <a:lnTo>
                      <a:pt x="62" y="346"/>
                    </a:lnTo>
                    <a:lnTo>
                      <a:pt x="59" y="346"/>
                    </a:lnTo>
                    <a:lnTo>
                      <a:pt x="59" y="344"/>
                    </a:lnTo>
                    <a:lnTo>
                      <a:pt x="55" y="344"/>
                    </a:lnTo>
                    <a:lnTo>
                      <a:pt x="55" y="343"/>
                    </a:lnTo>
                    <a:lnTo>
                      <a:pt x="52" y="343"/>
                    </a:lnTo>
                    <a:lnTo>
                      <a:pt x="50" y="340"/>
                    </a:lnTo>
                    <a:lnTo>
                      <a:pt x="47" y="340"/>
                    </a:lnTo>
                    <a:lnTo>
                      <a:pt x="47" y="338"/>
                    </a:lnTo>
                    <a:lnTo>
                      <a:pt x="43" y="338"/>
                    </a:lnTo>
                    <a:lnTo>
                      <a:pt x="41" y="335"/>
                    </a:lnTo>
                    <a:lnTo>
                      <a:pt x="38" y="335"/>
                    </a:lnTo>
                    <a:lnTo>
                      <a:pt x="38" y="333"/>
                    </a:lnTo>
                    <a:lnTo>
                      <a:pt x="35" y="333"/>
                    </a:lnTo>
                    <a:lnTo>
                      <a:pt x="35" y="332"/>
                    </a:lnTo>
                    <a:lnTo>
                      <a:pt x="31" y="332"/>
                    </a:lnTo>
                    <a:lnTo>
                      <a:pt x="29" y="329"/>
                    </a:lnTo>
                    <a:lnTo>
                      <a:pt x="26" y="329"/>
                    </a:lnTo>
                    <a:lnTo>
                      <a:pt x="26" y="327"/>
                    </a:lnTo>
                    <a:lnTo>
                      <a:pt x="23" y="327"/>
                    </a:lnTo>
                    <a:lnTo>
                      <a:pt x="21" y="324"/>
                    </a:lnTo>
                    <a:lnTo>
                      <a:pt x="18" y="324"/>
                    </a:lnTo>
                    <a:lnTo>
                      <a:pt x="18" y="322"/>
                    </a:lnTo>
                    <a:lnTo>
                      <a:pt x="14" y="322"/>
                    </a:lnTo>
                    <a:lnTo>
                      <a:pt x="14" y="321"/>
                    </a:lnTo>
                    <a:lnTo>
                      <a:pt x="11" y="321"/>
                    </a:lnTo>
                    <a:lnTo>
                      <a:pt x="9" y="318"/>
                    </a:lnTo>
                    <a:lnTo>
                      <a:pt x="6" y="318"/>
                    </a:lnTo>
                    <a:lnTo>
                      <a:pt x="6" y="316"/>
                    </a:lnTo>
                    <a:lnTo>
                      <a:pt x="2" y="316"/>
                    </a:lnTo>
                    <a:lnTo>
                      <a:pt x="2" y="314"/>
                    </a:lnTo>
                    <a:lnTo>
                      <a:pt x="0" y="314"/>
                    </a:lnTo>
                    <a:lnTo>
                      <a:pt x="0" y="105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180" name="Freeform 2180"/>
              <p:cNvSpPr>
                <a:spLocks/>
              </p:cNvSpPr>
              <p:nvPr/>
            </p:nvSpPr>
            <p:spPr bwMode="auto">
              <a:xfrm>
                <a:off x="2636" y="2916"/>
                <a:ext cx="100" cy="92"/>
              </a:xfrm>
              <a:custGeom>
                <a:avLst/>
                <a:gdLst>
                  <a:gd name="T0" fmla="*/ 98 w 100"/>
                  <a:gd name="T1" fmla="*/ 0 h 92"/>
                  <a:gd name="T2" fmla="*/ 98 w 100"/>
                  <a:gd name="T3" fmla="*/ 2 h 92"/>
                  <a:gd name="T4" fmla="*/ 94 w 100"/>
                  <a:gd name="T5" fmla="*/ 2 h 92"/>
                  <a:gd name="T6" fmla="*/ 94 w 100"/>
                  <a:gd name="T7" fmla="*/ 4 h 92"/>
                  <a:gd name="T8" fmla="*/ 84 w 100"/>
                  <a:gd name="T9" fmla="*/ 8 h 92"/>
                  <a:gd name="T10" fmla="*/ 84 w 100"/>
                  <a:gd name="T11" fmla="*/ 10 h 92"/>
                  <a:gd name="T12" fmla="*/ 81 w 100"/>
                  <a:gd name="T13" fmla="*/ 10 h 92"/>
                  <a:gd name="T14" fmla="*/ 81 w 100"/>
                  <a:gd name="T15" fmla="*/ 12 h 92"/>
                  <a:gd name="T16" fmla="*/ 0 w 100"/>
                  <a:gd name="T17" fmla="*/ 84 h 92"/>
                  <a:gd name="T18" fmla="*/ 0 w 100"/>
                  <a:gd name="T19" fmla="*/ 92 h 92"/>
                  <a:gd name="T20" fmla="*/ 100 w 100"/>
                  <a:gd name="T21" fmla="*/ 0 h 92"/>
                  <a:gd name="T22" fmla="*/ 98 w 100"/>
                  <a:gd name="T23" fmla="*/ 0 h 92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100"/>
                  <a:gd name="T37" fmla="*/ 0 h 92"/>
                  <a:gd name="T38" fmla="*/ 100 w 100"/>
                  <a:gd name="T39" fmla="*/ 92 h 92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100" h="92">
                    <a:moveTo>
                      <a:pt x="98" y="0"/>
                    </a:moveTo>
                    <a:lnTo>
                      <a:pt x="98" y="2"/>
                    </a:lnTo>
                    <a:lnTo>
                      <a:pt x="94" y="2"/>
                    </a:lnTo>
                    <a:lnTo>
                      <a:pt x="94" y="4"/>
                    </a:lnTo>
                    <a:lnTo>
                      <a:pt x="84" y="8"/>
                    </a:lnTo>
                    <a:lnTo>
                      <a:pt x="84" y="10"/>
                    </a:lnTo>
                    <a:lnTo>
                      <a:pt x="81" y="10"/>
                    </a:lnTo>
                    <a:lnTo>
                      <a:pt x="81" y="12"/>
                    </a:lnTo>
                    <a:lnTo>
                      <a:pt x="0" y="84"/>
                    </a:lnTo>
                    <a:lnTo>
                      <a:pt x="0" y="92"/>
                    </a:lnTo>
                    <a:lnTo>
                      <a:pt x="100" y="0"/>
                    </a:lnTo>
                    <a:lnTo>
                      <a:pt x="98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181" name="Freeform 2181"/>
              <p:cNvSpPr>
                <a:spLocks/>
              </p:cNvSpPr>
              <p:nvPr/>
            </p:nvSpPr>
            <p:spPr bwMode="auto">
              <a:xfrm>
                <a:off x="2636" y="2866"/>
                <a:ext cx="204" cy="189"/>
              </a:xfrm>
              <a:custGeom>
                <a:avLst/>
                <a:gdLst>
                  <a:gd name="T0" fmla="*/ 197 w 204"/>
                  <a:gd name="T1" fmla="*/ 0 h 189"/>
                  <a:gd name="T2" fmla="*/ 197 w 204"/>
                  <a:gd name="T3" fmla="*/ 2 h 189"/>
                  <a:gd name="T4" fmla="*/ 0 w 204"/>
                  <a:gd name="T5" fmla="*/ 181 h 189"/>
                  <a:gd name="T6" fmla="*/ 0 w 204"/>
                  <a:gd name="T7" fmla="*/ 189 h 189"/>
                  <a:gd name="T8" fmla="*/ 204 w 204"/>
                  <a:gd name="T9" fmla="*/ 2 h 189"/>
                  <a:gd name="T10" fmla="*/ 200 w 204"/>
                  <a:gd name="T11" fmla="*/ 2 h 189"/>
                  <a:gd name="T12" fmla="*/ 200 w 204"/>
                  <a:gd name="T13" fmla="*/ 0 h 189"/>
                  <a:gd name="T14" fmla="*/ 197 w 204"/>
                  <a:gd name="T15" fmla="*/ 0 h 189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04"/>
                  <a:gd name="T25" fmla="*/ 0 h 189"/>
                  <a:gd name="T26" fmla="*/ 204 w 204"/>
                  <a:gd name="T27" fmla="*/ 189 h 189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04" h="189">
                    <a:moveTo>
                      <a:pt x="197" y="0"/>
                    </a:moveTo>
                    <a:lnTo>
                      <a:pt x="197" y="2"/>
                    </a:lnTo>
                    <a:lnTo>
                      <a:pt x="0" y="181"/>
                    </a:lnTo>
                    <a:lnTo>
                      <a:pt x="0" y="189"/>
                    </a:lnTo>
                    <a:lnTo>
                      <a:pt x="204" y="2"/>
                    </a:lnTo>
                    <a:lnTo>
                      <a:pt x="200" y="2"/>
                    </a:lnTo>
                    <a:lnTo>
                      <a:pt x="200" y="0"/>
                    </a:lnTo>
                    <a:lnTo>
                      <a:pt x="197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182" name="Freeform 2182"/>
              <p:cNvSpPr>
                <a:spLocks/>
              </p:cNvSpPr>
              <p:nvPr/>
            </p:nvSpPr>
            <p:spPr bwMode="auto">
              <a:xfrm>
                <a:off x="2636" y="2883"/>
                <a:ext cx="236" cy="220"/>
              </a:xfrm>
              <a:custGeom>
                <a:avLst/>
                <a:gdLst>
                  <a:gd name="T0" fmla="*/ 229 w 236"/>
                  <a:gd name="T1" fmla="*/ 0 h 220"/>
                  <a:gd name="T2" fmla="*/ 229 w 236"/>
                  <a:gd name="T3" fmla="*/ 2 h 220"/>
                  <a:gd name="T4" fmla="*/ 0 w 236"/>
                  <a:gd name="T5" fmla="*/ 212 h 220"/>
                  <a:gd name="T6" fmla="*/ 0 w 236"/>
                  <a:gd name="T7" fmla="*/ 220 h 220"/>
                  <a:gd name="T8" fmla="*/ 236 w 236"/>
                  <a:gd name="T9" fmla="*/ 2 h 220"/>
                  <a:gd name="T10" fmla="*/ 233 w 236"/>
                  <a:gd name="T11" fmla="*/ 2 h 220"/>
                  <a:gd name="T12" fmla="*/ 233 w 236"/>
                  <a:gd name="T13" fmla="*/ 0 h 220"/>
                  <a:gd name="T14" fmla="*/ 229 w 236"/>
                  <a:gd name="T15" fmla="*/ 0 h 22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36"/>
                  <a:gd name="T25" fmla="*/ 0 h 220"/>
                  <a:gd name="T26" fmla="*/ 236 w 236"/>
                  <a:gd name="T27" fmla="*/ 220 h 22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36" h="220">
                    <a:moveTo>
                      <a:pt x="229" y="0"/>
                    </a:moveTo>
                    <a:lnTo>
                      <a:pt x="229" y="2"/>
                    </a:lnTo>
                    <a:lnTo>
                      <a:pt x="0" y="212"/>
                    </a:lnTo>
                    <a:lnTo>
                      <a:pt x="0" y="220"/>
                    </a:lnTo>
                    <a:lnTo>
                      <a:pt x="236" y="2"/>
                    </a:lnTo>
                    <a:lnTo>
                      <a:pt x="233" y="2"/>
                    </a:lnTo>
                    <a:lnTo>
                      <a:pt x="233" y="0"/>
                    </a:lnTo>
                    <a:lnTo>
                      <a:pt x="229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183" name="Freeform 2183"/>
              <p:cNvSpPr>
                <a:spLocks/>
              </p:cNvSpPr>
              <p:nvPr/>
            </p:nvSpPr>
            <p:spPr bwMode="auto">
              <a:xfrm>
                <a:off x="2636" y="2901"/>
                <a:ext cx="267" cy="247"/>
              </a:xfrm>
              <a:custGeom>
                <a:avLst/>
                <a:gdLst>
                  <a:gd name="T0" fmla="*/ 260 w 267"/>
                  <a:gd name="T1" fmla="*/ 0 h 247"/>
                  <a:gd name="T2" fmla="*/ 260 w 267"/>
                  <a:gd name="T3" fmla="*/ 1 h 247"/>
                  <a:gd name="T4" fmla="*/ 0 w 267"/>
                  <a:gd name="T5" fmla="*/ 239 h 247"/>
                  <a:gd name="T6" fmla="*/ 0 w 267"/>
                  <a:gd name="T7" fmla="*/ 247 h 247"/>
                  <a:gd name="T8" fmla="*/ 267 w 267"/>
                  <a:gd name="T9" fmla="*/ 3 h 247"/>
                  <a:gd name="T10" fmla="*/ 265 w 267"/>
                  <a:gd name="T11" fmla="*/ 0 h 247"/>
                  <a:gd name="T12" fmla="*/ 260 w 267"/>
                  <a:gd name="T13" fmla="*/ 0 h 24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67"/>
                  <a:gd name="T22" fmla="*/ 0 h 247"/>
                  <a:gd name="T23" fmla="*/ 267 w 267"/>
                  <a:gd name="T24" fmla="*/ 247 h 24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67" h="247">
                    <a:moveTo>
                      <a:pt x="260" y="0"/>
                    </a:moveTo>
                    <a:lnTo>
                      <a:pt x="260" y="1"/>
                    </a:lnTo>
                    <a:lnTo>
                      <a:pt x="0" y="239"/>
                    </a:lnTo>
                    <a:lnTo>
                      <a:pt x="0" y="247"/>
                    </a:lnTo>
                    <a:lnTo>
                      <a:pt x="267" y="3"/>
                    </a:lnTo>
                    <a:lnTo>
                      <a:pt x="265" y="0"/>
                    </a:lnTo>
                    <a:lnTo>
                      <a:pt x="26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184" name="Freeform 2184"/>
              <p:cNvSpPr>
                <a:spLocks/>
              </p:cNvSpPr>
              <p:nvPr/>
            </p:nvSpPr>
            <p:spPr bwMode="auto">
              <a:xfrm>
                <a:off x="2645" y="2918"/>
                <a:ext cx="290" cy="267"/>
              </a:xfrm>
              <a:custGeom>
                <a:avLst/>
                <a:gdLst>
                  <a:gd name="T0" fmla="*/ 284 w 290"/>
                  <a:gd name="T1" fmla="*/ 0 h 267"/>
                  <a:gd name="T2" fmla="*/ 284 w 290"/>
                  <a:gd name="T3" fmla="*/ 2 h 267"/>
                  <a:gd name="T4" fmla="*/ 0 w 290"/>
                  <a:gd name="T5" fmla="*/ 262 h 267"/>
                  <a:gd name="T6" fmla="*/ 0 w 290"/>
                  <a:gd name="T7" fmla="*/ 265 h 267"/>
                  <a:gd name="T8" fmla="*/ 5 w 290"/>
                  <a:gd name="T9" fmla="*/ 267 h 267"/>
                  <a:gd name="T10" fmla="*/ 5 w 290"/>
                  <a:gd name="T11" fmla="*/ 265 h 267"/>
                  <a:gd name="T12" fmla="*/ 290 w 290"/>
                  <a:gd name="T13" fmla="*/ 3 h 267"/>
                  <a:gd name="T14" fmla="*/ 289 w 290"/>
                  <a:gd name="T15" fmla="*/ 0 h 267"/>
                  <a:gd name="T16" fmla="*/ 284 w 290"/>
                  <a:gd name="T17" fmla="*/ 0 h 267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0"/>
                  <a:gd name="T28" fmla="*/ 0 h 267"/>
                  <a:gd name="T29" fmla="*/ 290 w 290"/>
                  <a:gd name="T30" fmla="*/ 267 h 267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0" h="267">
                    <a:moveTo>
                      <a:pt x="284" y="0"/>
                    </a:moveTo>
                    <a:lnTo>
                      <a:pt x="284" y="2"/>
                    </a:lnTo>
                    <a:lnTo>
                      <a:pt x="0" y="262"/>
                    </a:lnTo>
                    <a:lnTo>
                      <a:pt x="0" y="265"/>
                    </a:lnTo>
                    <a:lnTo>
                      <a:pt x="5" y="267"/>
                    </a:lnTo>
                    <a:lnTo>
                      <a:pt x="5" y="265"/>
                    </a:lnTo>
                    <a:lnTo>
                      <a:pt x="290" y="3"/>
                    </a:lnTo>
                    <a:lnTo>
                      <a:pt x="289" y="0"/>
                    </a:lnTo>
                    <a:lnTo>
                      <a:pt x="284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185" name="Freeform 2185"/>
              <p:cNvSpPr>
                <a:spLocks/>
              </p:cNvSpPr>
              <p:nvPr/>
            </p:nvSpPr>
            <p:spPr bwMode="auto">
              <a:xfrm>
                <a:off x="2677" y="2935"/>
                <a:ext cx="291" cy="267"/>
              </a:xfrm>
              <a:custGeom>
                <a:avLst/>
                <a:gdLst>
                  <a:gd name="T0" fmla="*/ 284 w 291"/>
                  <a:gd name="T1" fmla="*/ 0 h 267"/>
                  <a:gd name="T2" fmla="*/ 284 w 291"/>
                  <a:gd name="T3" fmla="*/ 2 h 267"/>
                  <a:gd name="T4" fmla="*/ 0 w 291"/>
                  <a:gd name="T5" fmla="*/ 262 h 267"/>
                  <a:gd name="T6" fmla="*/ 0 w 291"/>
                  <a:gd name="T7" fmla="*/ 265 h 267"/>
                  <a:gd name="T8" fmla="*/ 6 w 291"/>
                  <a:gd name="T9" fmla="*/ 267 h 267"/>
                  <a:gd name="T10" fmla="*/ 6 w 291"/>
                  <a:gd name="T11" fmla="*/ 265 h 267"/>
                  <a:gd name="T12" fmla="*/ 291 w 291"/>
                  <a:gd name="T13" fmla="*/ 4 h 267"/>
                  <a:gd name="T14" fmla="*/ 289 w 291"/>
                  <a:gd name="T15" fmla="*/ 0 h 267"/>
                  <a:gd name="T16" fmla="*/ 284 w 291"/>
                  <a:gd name="T17" fmla="*/ 0 h 267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1"/>
                  <a:gd name="T28" fmla="*/ 0 h 267"/>
                  <a:gd name="T29" fmla="*/ 291 w 291"/>
                  <a:gd name="T30" fmla="*/ 267 h 267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1" h="267">
                    <a:moveTo>
                      <a:pt x="284" y="0"/>
                    </a:moveTo>
                    <a:lnTo>
                      <a:pt x="284" y="2"/>
                    </a:lnTo>
                    <a:lnTo>
                      <a:pt x="0" y="262"/>
                    </a:lnTo>
                    <a:lnTo>
                      <a:pt x="0" y="265"/>
                    </a:lnTo>
                    <a:lnTo>
                      <a:pt x="6" y="267"/>
                    </a:lnTo>
                    <a:lnTo>
                      <a:pt x="6" y="265"/>
                    </a:lnTo>
                    <a:lnTo>
                      <a:pt x="291" y="4"/>
                    </a:lnTo>
                    <a:lnTo>
                      <a:pt x="289" y="0"/>
                    </a:lnTo>
                    <a:lnTo>
                      <a:pt x="284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186" name="Freeform 2186"/>
              <p:cNvSpPr>
                <a:spLocks/>
              </p:cNvSpPr>
              <p:nvPr/>
            </p:nvSpPr>
            <p:spPr bwMode="auto">
              <a:xfrm>
                <a:off x="2708" y="2953"/>
                <a:ext cx="292" cy="266"/>
              </a:xfrm>
              <a:custGeom>
                <a:avLst/>
                <a:gdLst>
                  <a:gd name="T0" fmla="*/ 286 w 292"/>
                  <a:gd name="T1" fmla="*/ 0 h 266"/>
                  <a:gd name="T2" fmla="*/ 286 w 292"/>
                  <a:gd name="T3" fmla="*/ 1 h 266"/>
                  <a:gd name="T4" fmla="*/ 0 w 292"/>
                  <a:gd name="T5" fmla="*/ 265 h 266"/>
                  <a:gd name="T6" fmla="*/ 4 w 292"/>
                  <a:gd name="T7" fmla="*/ 265 h 266"/>
                  <a:gd name="T8" fmla="*/ 4 w 292"/>
                  <a:gd name="T9" fmla="*/ 266 h 266"/>
                  <a:gd name="T10" fmla="*/ 7 w 292"/>
                  <a:gd name="T11" fmla="*/ 266 h 266"/>
                  <a:gd name="T12" fmla="*/ 7 w 292"/>
                  <a:gd name="T13" fmla="*/ 265 h 266"/>
                  <a:gd name="T14" fmla="*/ 292 w 292"/>
                  <a:gd name="T15" fmla="*/ 3 h 266"/>
                  <a:gd name="T16" fmla="*/ 291 w 292"/>
                  <a:gd name="T17" fmla="*/ 0 h 266"/>
                  <a:gd name="T18" fmla="*/ 286 w 292"/>
                  <a:gd name="T19" fmla="*/ 0 h 26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92"/>
                  <a:gd name="T31" fmla="*/ 0 h 266"/>
                  <a:gd name="T32" fmla="*/ 292 w 292"/>
                  <a:gd name="T33" fmla="*/ 266 h 26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92" h="266">
                    <a:moveTo>
                      <a:pt x="286" y="0"/>
                    </a:moveTo>
                    <a:lnTo>
                      <a:pt x="286" y="1"/>
                    </a:lnTo>
                    <a:lnTo>
                      <a:pt x="0" y="265"/>
                    </a:lnTo>
                    <a:lnTo>
                      <a:pt x="4" y="265"/>
                    </a:lnTo>
                    <a:lnTo>
                      <a:pt x="4" y="266"/>
                    </a:lnTo>
                    <a:lnTo>
                      <a:pt x="7" y="266"/>
                    </a:lnTo>
                    <a:lnTo>
                      <a:pt x="7" y="265"/>
                    </a:lnTo>
                    <a:lnTo>
                      <a:pt x="292" y="3"/>
                    </a:lnTo>
                    <a:lnTo>
                      <a:pt x="291" y="0"/>
                    </a:lnTo>
                    <a:lnTo>
                      <a:pt x="286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187" name="Freeform 2187"/>
              <p:cNvSpPr>
                <a:spLocks/>
              </p:cNvSpPr>
              <p:nvPr/>
            </p:nvSpPr>
            <p:spPr bwMode="auto">
              <a:xfrm>
                <a:off x="2741" y="2969"/>
                <a:ext cx="288" cy="268"/>
              </a:xfrm>
              <a:custGeom>
                <a:avLst/>
                <a:gdLst>
                  <a:gd name="T0" fmla="*/ 285 w 288"/>
                  <a:gd name="T1" fmla="*/ 0 h 268"/>
                  <a:gd name="T2" fmla="*/ 285 w 288"/>
                  <a:gd name="T3" fmla="*/ 1 h 268"/>
                  <a:gd name="T4" fmla="*/ 0 w 288"/>
                  <a:gd name="T5" fmla="*/ 263 h 268"/>
                  <a:gd name="T6" fmla="*/ 0 w 288"/>
                  <a:gd name="T7" fmla="*/ 266 h 268"/>
                  <a:gd name="T8" fmla="*/ 3 w 288"/>
                  <a:gd name="T9" fmla="*/ 266 h 268"/>
                  <a:gd name="T10" fmla="*/ 3 w 288"/>
                  <a:gd name="T11" fmla="*/ 268 h 268"/>
                  <a:gd name="T12" fmla="*/ 288 w 288"/>
                  <a:gd name="T13" fmla="*/ 6 h 268"/>
                  <a:gd name="T14" fmla="*/ 288 w 288"/>
                  <a:gd name="T15" fmla="*/ 0 h 268"/>
                  <a:gd name="T16" fmla="*/ 285 w 288"/>
                  <a:gd name="T17" fmla="*/ 0 h 26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88"/>
                  <a:gd name="T28" fmla="*/ 0 h 268"/>
                  <a:gd name="T29" fmla="*/ 288 w 288"/>
                  <a:gd name="T30" fmla="*/ 268 h 26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88" h="268">
                    <a:moveTo>
                      <a:pt x="285" y="0"/>
                    </a:moveTo>
                    <a:lnTo>
                      <a:pt x="285" y="1"/>
                    </a:lnTo>
                    <a:lnTo>
                      <a:pt x="0" y="263"/>
                    </a:lnTo>
                    <a:lnTo>
                      <a:pt x="0" y="266"/>
                    </a:lnTo>
                    <a:lnTo>
                      <a:pt x="3" y="266"/>
                    </a:lnTo>
                    <a:lnTo>
                      <a:pt x="3" y="268"/>
                    </a:lnTo>
                    <a:lnTo>
                      <a:pt x="288" y="6"/>
                    </a:lnTo>
                    <a:lnTo>
                      <a:pt x="288" y="0"/>
                    </a:lnTo>
                    <a:lnTo>
                      <a:pt x="285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188" name="Freeform 2188"/>
              <p:cNvSpPr>
                <a:spLocks/>
              </p:cNvSpPr>
              <p:nvPr/>
            </p:nvSpPr>
            <p:spPr bwMode="auto">
              <a:xfrm>
                <a:off x="2773" y="3014"/>
                <a:ext cx="256" cy="240"/>
              </a:xfrm>
              <a:custGeom>
                <a:avLst/>
                <a:gdLst>
                  <a:gd name="T0" fmla="*/ 255 w 256"/>
                  <a:gd name="T1" fmla="*/ 0 h 240"/>
                  <a:gd name="T2" fmla="*/ 255 w 256"/>
                  <a:gd name="T3" fmla="*/ 2 h 240"/>
                  <a:gd name="T4" fmla="*/ 0 w 256"/>
                  <a:gd name="T5" fmla="*/ 235 h 240"/>
                  <a:gd name="T6" fmla="*/ 0 w 256"/>
                  <a:gd name="T7" fmla="*/ 238 h 240"/>
                  <a:gd name="T8" fmla="*/ 4 w 256"/>
                  <a:gd name="T9" fmla="*/ 238 h 240"/>
                  <a:gd name="T10" fmla="*/ 4 w 256"/>
                  <a:gd name="T11" fmla="*/ 240 h 240"/>
                  <a:gd name="T12" fmla="*/ 256 w 256"/>
                  <a:gd name="T13" fmla="*/ 8 h 240"/>
                  <a:gd name="T14" fmla="*/ 256 w 256"/>
                  <a:gd name="T15" fmla="*/ 0 h 240"/>
                  <a:gd name="T16" fmla="*/ 255 w 256"/>
                  <a:gd name="T17" fmla="*/ 0 h 24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56"/>
                  <a:gd name="T28" fmla="*/ 0 h 240"/>
                  <a:gd name="T29" fmla="*/ 256 w 256"/>
                  <a:gd name="T30" fmla="*/ 240 h 24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56" h="240">
                    <a:moveTo>
                      <a:pt x="255" y="0"/>
                    </a:moveTo>
                    <a:lnTo>
                      <a:pt x="255" y="2"/>
                    </a:lnTo>
                    <a:lnTo>
                      <a:pt x="0" y="235"/>
                    </a:lnTo>
                    <a:lnTo>
                      <a:pt x="0" y="238"/>
                    </a:lnTo>
                    <a:lnTo>
                      <a:pt x="4" y="238"/>
                    </a:lnTo>
                    <a:lnTo>
                      <a:pt x="4" y="240"/>
                    </a:lnTo>
                    <a:lnTo>
                      <a:pt x="256" y="8"/>
                    </a:lnTo>
                    <a:lnTo>
                      <a:pt x="256" y="0"/>
                    </a:lnTo>
                    <a:lnTo>
                      <a:pt x="255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189" name="Freeform 2189"/>
              <p:cNvSpPr>
                <a:spLocks/>
              </p:cNvSpPr>
              <p:nvPr/>
            </p:nvSpPr>
            <p:spPr bwMode="auto">
              <a:xfrm>
                <a:off x="2806" y="3062"/>
                <a:ext cx="223" cy="209"/>
              </a:xfrm>
              <a:custGeom>
                <a:avLst/>
                <a:gdLst>
                  <a:gd name="T0" fmla="*/ 222 w 223"/>
                  <a:gd name="T1" fmla="*/ 0 h 209"/>
                  <a:gd name="T2" fmla="*/ 222 w 223"/>
                  <a:gd name="T3" fmla="*/ 1 h 209"/>
                  <a:gd name="T4" fmla="*/ 0 w 223"/>
                  <a:gd name="T5" fmla="*/ 205 h 209"/>
                  <a:gd name="T6" fmla="*/ 0 w 223"/>
                  <a:gd name="T7" fmla="*/ 208 h 209"/>
                  <a:gd name="T8" fmla="*/ 3 w 223"/>
                  <a:gd name="T9" fmla="*/ 208 h 209"/>
                  <a:gd name="T10" fmla="*/ 3 w 223"/>
                  <a:gd name="T11" fmla="*/ 209 h 209"/>
                  <a:gd name="T12" fmla="*/ 223 w 223"/>
                  <a:gd name="T13" fmla="*/ 8 h 209"/>
                  <a:gd name="T14" fmla="*/ 223 w 223"/>
                  <a:gd name="T15" fmla="*/ 0 h 209"/>
                  <a:gd name="T16" fmla="*/ 222 w 223"/>
                  <a:gd name="T17" fmla="*/ 0 h 20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23"/>
                  <a:gd name="T28" fmla="*/ 0 h 209"/>
                  <a:gd name="T29" fmla="*/ 223 w 223"/>
                  <a:gd name="T30" fmla="*/ 209 h 209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23" h="209">
                    <a:moveTo>
                      <a:pt x="222" y="0"/>
                    </a:moveTo>
                    <a:lnTo>
                      <a:pt x="222" y="1"/>
                    </a:lnTo>
                    <a:lnTo>
                      <a:pt x="0" y="205"/>
                    </a:lnTo>
                    <a:lnTo>
                      <a:pt x="0" y="208"/>
                    </a:lnTo>
                    <a:lnTo>
                      <a:pt x="3" y="208"/>
                    </a:lnTo>
                    <a:lnTo>
                      <a:pt x="3" y="209"/>
                    </a:lnTo>
                    <a:lnTo>
                      <a:pt x="223" y="8"/>
                    </a:lnTo>
                    <a:lnTo>
                      <a:pt x="223" y="0"/>
                    </a:lnTo>
                    <a:lnTo>
                      <a:pt x="222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190" name="Freeform 2190"/>
              <p:cNvSpPr>
                <a:spLocks/>
              </p:cNvSpPr>
              <p:nvPr/>
            </p:nvSpPr>
            <p:spPr bwMode="auto">
              <a:xfrm>
                <a:off x="2848" y="3107"/>
                <a:ext cx="181" cy="168"/>
              </a:xfrm>
              <a:custGeom>
                <a:avLst/>
                <a:gdLst>
                  <a:gd name="T0" fmla="*/ 180 w 181"/>
                  <a:gd name="T1" fmla="*/ 0 h 168"/>
                  <a:gd name="T2" fmla="*/ 180 w 181"/>
                  <a:gd name="T3" fmla="*/ 2 h 168"/>
                  <a:gd name="T4" fmla="*/ 0 w 181"/>
                  <a:gd name="T5" fmla="*/ 168 h 168"/>
                  <a:gd name="T6" fmla="*/ 7 w 181"/>
                  <a:gd name="T7" fmla="*/ 164 h 168"/>
                  <a:gd name="T8" fmla="*/ 7 w 181"/>
                  <a:gd name="T9" fmla="*/ 163 h 168"/>
                  <a:gd name="T10" fmla="*/ 14 w 181"/>
                  <a:gd name="T11" fmla="*/ 161 h 168"/>
                  <a:gd name="T12" fmla="*/ 14 w 181"/>
                  <a:gd name="T13" fmla="*/ 160 h 168"/>
                  <a:gd name="T14" fmla="*/ 17 w 181"/>
                  <a:gd name="T15" fmla="*/ 160 h 168"/>
                  <a:gd name="T16" fmla="*/ 17 w 181"/>
                  <a:gd name="T17" fmla="*/ 158 h 168"/>
                  <a:gd name="T18" fmla="*/ 181 w 181"/>
                  <a:gd name="T19" fmla="*/ 8 h 168"/>
                  <a:gd name="T20" fmla="*/ 181 w 181"/>
                  <a:gd name="T21" fmla="*/ 0 h 168"/>
                  <a:gd name="T22" fmla="*/ 180 w 181"/>
                  <a:gd name="T23" fmla="*/ 0 h 168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181"/>
                  <a:gd name="T37" fmla="*/ 0 h 168"/>
                  <a:gd name="T38" fmla="*/ 181 w 181"/>
                  <a:gd name="T39" fmla="*/ 168 h 168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181" h="168">
                    <a:moveTo>
                      <a:pt x="180" y="0"/>
                    </a:moveTo>
                    <a:lnTo>
                      <a:pt x="180" y="2"/>
                    </a:lnTo>
                    <a:lnTo>
                      <a:pt x="0" y="168"/>
                    </a:lnTo>
                    <a:lnTo>
                      <a:pt x="7" y="164"/>
                    </a:lnTo>
                    <a:lnTo>
                      <a:pt x="7" y="163"/>
                    </a:lnTo>
                    <a:lnTo>
                      <a:pt x="14" y="161"/>
                    </a:lnTo>
                    <a:lnTo>
                      <a:pt x="14" y="160"/>
                    </a:lnTo>
                    <a:lnTo>
                      <a:pt x="17" y="160"/>
                    </a:lnTo>
                    <a:lnTo>
                      <a:pt x="17" y="158"/>
                    </a:lnTo>
                    <a:lnTo>
                      <a:pt x="181" y="8"/>
                    </a:lnTo>
                    <a:lnTo>
                      <a:pt x="181" y="0"/>
                    </a:lnTo>
                    <a:lnTo>
                      <a:pt x="18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191" name="Freeform 2191"/>
              <p:cNvSpPr>
                <a:spLocks/>
              </p:cNvSpPr>
              <p:nvPr/>
            </p:nvSpPr>
            <p:spPr bwMode="auto">
              <a:xfrm>
                <a:off x="2970" y="3155"/>
                <a:ext cx="59" cy="55"/>
              </a:xfrm>
              <a:custGeom>
                <a:avLst/>
                <a:gdLst>
                  <a:gd name="T0" fmla="*/ 58 w 59"/>
                  <a:gd name="T1" fmla="*/ 0 h 55"/>
                  <a:gd name="T2" fmla="*/ 58 w 59"/>
                  <a:gd name="T3" fmla="*/ 1 h 55"/>
                  <a:gd name="T4" fmla="*/ 0 w 59"/>
                  <a:gd name="T5" fmla="*/ 55 h 55"/>
                  <a:gd name="T6" fmla="*/ 6 w 59"/>
                  <a:gd name="T7" fmla="*/ 52 h 55"/>
                  <a:gd name="T8" fmla="*/ 6 w 59"/>
                  <a:gd name="T9" fmla="*/ 50 h 55"/>
                  <a:gd name="T10" fmla="*/ 13 w 59"/>
                  <a:gd name="T11" fmla="*/ 49 h 55"/>
                  <a:gd name="T12" fmla="*/ 13 w 59"/>
                  <a:gd name="T13" fmla="*/ 47 h 55"/>
                  <a:gd name="T14" fmla="*/ 17 w 59"/>
                  <a:gd name="T15" fmla="*/ 47 h 55"/>
                  <a:gd name="T16" fmla="*/ 17 w 59"/>
                  <a:gd name="T17" fmla="*/ 45 h 55"/>
                  <a:gd name="T18" fmla="*/ 59 w 59"/>
                  <a:gd name="T19" fmla="*/ 8 h 55"/>
                  <a:gd name="T20" fmla="*/ 59 w 59"/>
                  <a:gd name="T21" fmla="*/ 0 h 55"/>
                  <a:gd name="T22" fmla="*/ 58 w 59"/>
                  <a:gd name="T23" fmla="*/ 0 h 55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59"/>
                  <a:gd name="T37" fmla="*/ 0 h 55"/>
                  <a:gd name="T38" fmla="*/ 59 w 59"/>
                  <a:gd name="T39" fmla="*/ 55 h 55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59" h="55">
                    <a:moveTo>
                      <a:pt x="58" y="0"/>
                    </a:moveTo>
                    <a:lnTo>
                      <a:pt x="58" y="1"/>
                    </a:lnTo>
                    <a:lnTo>
                      <a:pt x="0" y="55"/>
                    </a:lnTo>
                    <a:lnTo>
                      <a:pt x="6" y="52"/>
                    </a:lnTo>
                    <a:lnTo>
                      <a:pt x="6" y="50"/>
                    </a:lnTo>
                    <a:lnTo>
                      <a:pt x="13" y="49"/>
                    </a:lnTo>
                    <a:lnTo>
                      <a:pt x="13" y="47"/>
                    </a:lnTo>
                    <a:lnTo>
                      <a:pt x="17" y="47"/>
                    </a:lnTo>
                    <a:lnTo>
                      <a:pt x="17" y="45"/>
                    </a:lnTo>
                    <a:lnTo>
                      <a:pt x="59" y="8"/>
                    </a:lnTo>
                    <a:lnTo>
                      <a:pt x="59" y="0"/>
                    </a:lnTo>
                    <a:lnTo>
                      <a:pt x="58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192" name="Freeform 2192"/>
              <p:cNvSpPr>
                <a:spLocks/>
              </p:cNvSpPr>
              <p:nvPr/>
            </p:nvSpPr>
            <p:spPr bwMode="auto">
              <a:xfrm>
                <a:off x="2932" y="2918"/>
                <a:ext cx="97" cy="90"/>
              </a:xfrm>
              <a:custGeom>
                <a:avLst/>
                <a:gdLst>
                  <a:gd name="T0" fmla="*/ 0 w 97"/>
                  <a:gd name="T1" fmla="*/ 0 h 90"/>
                  <a:gd name="T2" fmla="*/ 97 w 97"/>
                  <a:gd name="T3" fmla="*/ 90 h 90"/>
                  <a:gd name="T4" fmla="*/ 97 w 97"/>
                  <a:gd name="T5" fmla="*/ 82 h 90"/>
                  <a:gd name="T6" fmla="*/ 96 w 97"/>
                  <a:gd name="T7" fmla="*/ 82 h 90"/>
                  <a:gd name="T8" fmla="*/ 17 w 97"/>
                  <a:gd name="T9" fmla="*/ 8 h 90"/>
                  <a:gd name="T10" fmla="*/ 14 w 97"/>
                  <a:gd name="T11" fmla="*/ 8 h 90"/>
                  <a:gd name="T12" fmla="*/ 14 w 97"/>
                  <a:gd name="T13" fmla="*/ 6 h 90"/>
                  <a:gd name="T14" fmla="*/ 10 w 97"/>
                  <a:gd name="T15" fmla="*/ 6 h 90"/>
                  <a:gd name="T16" fmla="*/ 9 w 97"/>
                  <a:gd name="T17" fmla="*/ 3 h 90"/>
                  <a:gd name="T18" fmla="*/ 5 w 97"/>
                  <a:gd name="T19" fmla="*/ 3 h 90"/>
                  <a:gd name="T20" fmla="*/ 5 w 97"/>
                  <a:gd name="T21" fmla="*/ 2 h 90"/>
                  <a:gd name="T22" fmla="*/ 2 w 97"/>
                  <a:gd name="T23" fmla="*/ 2 h 90"/>
                  <a:gd name="T24" fmla="*/ 2 w 97"/>
                  <a:gd name="T25" fmla="*/ 0 h 90"/>
                  <a:gd name="T26" fmla="*/ 0 w 97"/>
                  <a:gd name="T27" fmla="*/ 0 h 90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97"/>
                  <a:gd name="T43" fmla="*/ 0 h 90"/>
                  <a:gd name="T44" fmla="*/ 97 w 97"/>
                  <a:gd name="T45" fmla="*/ 90 h 90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97" h="90">
                    <a:moveTo>
                      <a:pt x="0" y="0"/>
                    </a:moveTo>
                    <a:lnTo>
                      <a:pt x="97" y="90"/>
                    </a:lnTo>
                    <a:lnTo>
                      <a:pt x="97" y="82"/>
                    </a:lnTo>
                    <a:lnTo>
                      <a:pt x="96" y="82"/>
                    </a:lnTo>
                    <a:lnTo>
                      <a:pt x="17" y="8"/>
                    </a:lnTo>
                    <a:lnTo>
                      <a:pt x="14" y="8"/>
                    </a:lnTo>
                    <a:lnTo>
                      <a:pt x="14" y="6"/>
                    </a:lnTo>
                    <a:lnTo>
                      <a:pt x="10" y="6"/>
                    </a:lnTo>
                    <a:lnTo>
                      <a:pt x="9" y="3"/>
                    </a:lnTo>
                    <a:lnTo>
                      <a:pt x="5" y="3"/>
                    </a:lnTo>
                    <a:lnTo>
                      <a:pt x="5" y="2"/>
                    </a:lnTo>
                    <a:lnTo>
                      <a:pt x="2" y="2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193" name="Freeform 2193"/>
              <p:cNvSpPr>
                <a:spLocks/>
              </p:cNvSpPr>
              <p:nvPr/>
            </p:nvSpPr>
            <p:spPr bwMode="auto">
              <a:xfrm>
                <a:off x="2826" y="2866"/>
                <a:ext cx="203" cy="189"/>
              </a:xfrm>
              <a:custGeom>
                <a:avLst/>
                <a:gdLst>
                  <a:gd name="T0" fmla="*/ 2 w 203"/>
                  <a:gd name="T1" fmla="*/ 0 h 189"/>
                  <a:gd name="T2" fmla="*/ 2 w 203"/>
                  <a:gd name="T3" fmla="*/ 2 h 189"/>
                  <a:gd name="T4" fmla="*/ 0 w 203"/>
                  <a:gd name="T5" fmla="*/ 2 h 189"/>
                  <a:gd name="T6" fmla="*/ 203 w 203"/>
                  <a:gd name="T7" fmla="*/ 189 h 189"/>
                  <a:gd name="T8" fmla="*/ 203 w 203"/>
                  <a:gd name="T9" fmla="*/ 181 h 189"/>
                  <a:gd name="T10" fmla="*/ 202 w 203"/>
                  <a:gd name="T11" fmla="*/ 181 h 189"/>
                  <a:gd name="T12" fmla="*/ 7 w 203"/>
                  <a:gd name="T13" fmla="*/ 0 h 189"/>
                  <a:gd name="T14" fmla="*/ 2 w 203"/>
                  <a:gd name="T15" fmla="*/ 0 h 189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03"/>
                  <a:gd name="T25" fmla="*/ 0 h 189"/>
                  <a:gd name="T26" fmla="*/ 203 w 203"/>
                  <a:gd name="T27" fmla="*/ 189 h 189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03" h="189">
                    <a:moveTo>
                      <a:pt x="2" y="0"/>
                    </a:moveTo>
                    <a:lnTo>
                      <a:pt x="2" y="2"/>
                    </a:lnTo>
                    <a:lnTo>
                      <a:pt x="0" y="2"/>
                    </a:lnTo>
                    <a:lnTo>
                      <a:pt x="203" y="189"/>
                    </a:lnTo>
                    <a:lnTo>
                      <a:pt x="203" y="181"/>
                    </a:lnTo>
                    <a:lnTo>
                      <a:pt x="202" y="181"/>
                    </a:lnTo>
                    <a:lnTo>
                      <a:pt x="7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194" name="Freeform 2194"/>
              <p:cNvSpPr>
                <a:spLocks/>
              </p:cNvSpPr>
              <p:nvPr/>
            </p:nvSpPr>
            <p:spPr bwMode="auto">
              <a:xfrm>
                <a:off x="2794" y="2883"/>
                <a:ext cx="235" cy="220"/>
              </a:xfrm>
              <a:custGeom>
                <a:avLst/>
                <a:gdLst>
                  <a:gd name="T0" fmla="*/ 1 w 235"/>
                  <a:gd name="T1" fmla="*/ 0 h 220"/>
                  <a:gd name="T2" fmla="*/ 1 w 235"/>
                  <a:gd name="T3" fmla="*/ 2 h 220"/>
                  <a:gd name="T4" fmla="*/ 0 w 235"/>
                  <a:gd name="T5" fmla="*/ 2 h 220"/>
                  <a:gd name="T6" fmla="*/ 235 w 235"/>
                  <a:gd name="T7" fmla="*/ 220 h 220"/>
                  <a:gd name="T8" fmla="*/ 235 w 235"/>
                  <a:gd name="T9" fmla="*/ 212 h 220"/>
                  <a:gd name="T10" fmla="*/ 234 w 235"/>
                  <a:gd name="T11" fmla="*/ 212 h 220"/>
                  <a:gd name="T12" fmla="*/ 6 w 235"/>
                  <a:gd name="T13" fmla="*/ 0 h 220"/>
                  <a:gd name="T14" fmla="*/ 1 w 235"/>
                  <a:gd name="T15" fmla="*/ 0 h 22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35"/>
                  <a:gd name="T25" fmla="*/ 0 h 220"/>
                  <a:gd name="T26" fmla="*/ 235 w 235"/>
                  <a:gd name="T27" fmla="*/ 220 h 22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35" h="220">
                    <a:moveTo>
                      <a:pt x="1" y="0"/>
                    </a:moveTo>
                    <a:lnTo>
                      <a:pt x="1" y="2"/>
                    </a:lnTo>
                    <a:lnTo>
                      <a:pt x="0" y="2"/>
                    </a:lnTo>
                    <a:lnTo>
                      <a:pt x="235" y="220"/>
                    </a:lnTo>
                    <a:lnTo>
                      <a:pt x="235" y="212"/>
                    </a:lnTo>
                    <a:lnTo>
                      <a:pt x="234" y="212"/>
                    </a:lnTo>
                    <a:lnTo>
                      <a:pt x="6" y="0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195" name="Freeform 2195"/>
              <p:cNvSpPr>
                <a:spLocks/>
              </p:cNvSpPr>
              <p:nvPr/>
            </p:nvSpPr>
            <p:spPr bwMode="auto">
              <a:xfrm>
                <a:off x="2761" y="2901"/>
                <a:ext cx="268" cy="249"/>
              </a:xfrm>
              <a:custGeom>
                <a:avLst/>
                <a:gdLst>
                  <a:gd name="T0" fmla="*/ 2 w 268"/>
                  <a:gd name="T1" fmla="*/ 0 h 249"/>
                  <a:gd name="T2" fmla="*/ 2 w 268"/>
                  <a:gd name="T3" fmla="*/ 1 h 249"/>
                  <a:gd name="T4" fmla="*/ 0 w 268"/>
                  <a:gd name="T5" fmla="*/ 1 h 249"/>
                  <a:gd name="T6" fmla="*/ 268 w 268"/>
                  <a:gd name="T7" fmla="*/ 249 h 249"/>
                  <a:gd name="T8" fmla="*/ 268 w 268"/>
                  <a:gd name="T9" fmla="*/ 241 h 249"/>
                  <a:gd name="T10" fmla="*/ 267 w 268"/>
                  <a:gd name="T11" fmla="*/ 241 h 249"/>
                  <a:gd name="T12" fmla="*/ 7 w 268"/>
                  <a:gd name="T13" fmla="*/ 0 h 249"/>
                  <a:gd name="T14" fmla="*/ 2 w 268"/>
                  <a:gd name="T15" fmla="*/ 0 h 249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68"/>
                  <a:gd name="T25" fmla="*/ 0 h 249"/>
                  <a:gd name="T26" fmla="*/ 268 w 268"/>
                  <a:gd name="T27" fmla="*/ 249 h 249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68" h="249">
                    <a:moveTo>
                      <a:pt x="2" y="0"/>
                    </a:moveTo>
                    <a:lnTo>
                      <a:pt x="2" y="1"/>
                    </a:lnTo>
                    <a:lnTo>
                      <a:pt x="0" y="1"/>
                    </a:lnTo>
                    <a:lnTo>
                      <a:pt x="268" y="249"/>
                    </a:lnTo>
                    <a:lnTo>
                      <a:pt x="268" y="241"/>
                    </a:lnTo>
                    <a:lnTo>
                      <a:pt x="267" y="241"/>
                    </a:lnTo>
                    <a:lnTo>
                      <a:pt x="7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196" name="Freeform 2196"/>
              <p:cNvSpPr>
                <a:spLocks/>
              </p:cNvSpPr>
              <p:nvPr/>
            </p:nvSpPr>
            <p:spPr bwMode="auto">
              <a:xfrm>
                <a:off x="2729" y="2918"/>
                <a:ext cx="292" cy="267"/>
              </a:xfrm>
              <a:custGeom>
                <a:avLst/>
                <a:gdLst>
                  <a:gd name="T0" fmla="*/ 1 w 292"/>
                  <a:gd name="T1" fmla="*/ 0 h 267"/>
                  <a:gd name="T2" fmla="*/ 1 w 292"/>
                  <a:gd name="T3" fmla="*/ 2 h 267"/>
                  <a:gd name="T4" fmla="*/ 0 w 292"/>
                  <a:gd name="T5" fmla="*/ 2 h 267"/>
                  <a:gd name="T6" fmla="*/ 285 w 292"/>
                  <a:gd name="T7" fmla="*/ 267 h 267"/>
                  <a:gd name="T8" fmla="*/ 290 w 292"/>
                  <a:gd name="T9" fmla="*/ 267 h 267"/>
                  <a:gd name="T10" fmla="*/ 290 w 292"/>
                  <a:gd name="T11" fmla="*/ 265 h 267"/>
                  <a:gd name="T12" fmla="*/ 292 w 292"/>
                  <a:gd name="T13" fmla="*/ 265 h 267"/>
                  <a:gd name="T14" fmla="*/ 7 w 292"/>
                  <a:gd name="T15" fmla="*/ 0 h 267"/>
                  <a:gd name="T16" fmla="*/ 1 w 292"/>
                  <a:gd name="T17" fmla="*/ 0 h 267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2"/>
                  <a:gd name="T28" fmla="*/ 0 h 267"/>
                  <a:gd name="T29" fmla="*/ 292 w 292"/>
                  <a:gd name="T30" fmla="*/ 267 h 267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2" h="267">
                    <a:moveTo>
                      <a:pt x="1" y="0"/>
                    </a:moveTo>
                    <a:lnTo>
                      <a:pt x="1" y="2"/>
                    </a:lnTo>
                    <a:lnTo>
                      <a:pt x="0" y="2"/>
                    </a:lnTo>
                    <a:lnTo>
                      <a:pt x="285" y="267"/>
                    </a:lnTo>
                    <a:lnTo>
                      <a:pt x="290" y="267"/>
                    </a:lnTo>
                    <a:lnTo>
                      <a:pt x="290" y="265"/>
                    </a:lnTo>
                    <a:lnTo>
                      <a:pt x="292" y="265"/>
                    </a:lnTo>
                    <a:lnTo>
                      <a:pt x="7" y="0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197" name="Freeform 2197"/>
              <p:cNvSpPr>
                <a:spLocks/>
              </p:cNvSpPr>
              <p:nvPr/>
            </p:nvSpPr>
            <p:spPr bwMode="auto">
              <a:xfrm>
                <a:off x="2696" y="2935"/>
                <a:ext cx="292" cy="267"/>
              </a:xfrm>
              <a:custGeom>
                <a:avLst/>
                <a:gdLst>
                  <a:gd name="T0" fmla="*/ 4 w 292"/>
                  <a:gd name="T1" fmla="*/ 0 h 267"/>
                  <a:gd name="T2" fmla="*/ 4 w 292"/>
                  <a:gd name="T3" fmla="*/ 2 h 267"/>
                  <a:gd name="T4" fmla="*/ 0 w 292"/>
                  <a:gd name="T5" fmla="*/ 2 h 267"/>
                  <a:gd name="T6" fmla="*/ 286 w 292"/>
                  <a:gd name="T7" fmla="*/ 267 h 267"/>
                  <a:gd name="T8" fmla="*/ 291 w 292"/>
                  <a:gd name="T9" fmla="*/ 267 h 267"/>
                  <a:gd name="T10" fmla="*/ 291 w 292"/>
                  <a:gd name="T11" fmla="*/ 265 h 267"/>
                  <a:gd name="T12" fmla="*/ 292 w 292"/>
                  <a:gd name="T13" fmla="*/ 265 h 267"/>
                  <a:gd name="T14" fmla="*/ 7 w 292"/>
                  <a:gd name="T15" fmla="*/ 0 h 267"/>
                  <a:gd name="T16" fmla="*/ 4 w 292"/>
                  <a:gd name="T17" fmla="*/ 0 h 267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2"/>
                  <a:gd name="T28" fmla="*/ 0 h 267"/>
                  <a:gd name="T29" fmla="*/ 292 w 292"/>
                  <a:gd name="T30" fmla="*/ 267 h 267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2" h="267">
                    <a:moveTo>
                      <a:pt x="4" y="0"/>
                    </a:moveTo>
                    <a:lnTo>
                      <a:pt x="4" y="2"/>
                    </a:lnTo>
                    <a:lnTo>
                      <a:pt x="0" y="2"/>
                    </a:lnTo>
                    <a:lnTo>
                      <a:pt x="286" y="267"/>
                    </a:lnTo>
                    <a:lnTo>
                      <a:pt x="291" y="267"/>
                    </a:lnTo>
                    <a:lnTo>
                      <a:pt x="291" y="265"/>
                    </a:lnTo>
                    <a:lnTo>
                      <a:pt x="292" y="265"/>
                    </a:lnTo>
                    <a:lnTo>
                      <a:pt x="7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198" name="Freeform 2198"/>
              <p:cNvSpPr>
                <a:spLocks/>
              </p:cNvSpPr>
              <p:nvPr/>
            </p:nvSpPr>
            <p:spPr bwMode="auto">
              <a:xfrm>
                <a:off x="2665" y="2951"/>
                <a:ext cx="291" cy="268"/>
              </a:xfrm>
              <a:custGeom>
                <a:avLst/>
                <a:gdLst>
                  <a:gd name="T0" fmla="*/ 4 w 291"/>
                  <a:gd name="T1" fmla="*/ 0 h 268"/>
                  <a:gd name="T2" fmla="*/ 4 w 291"/>
                  <a:gd name="T3" fmla="*/ 2 h 268"/>
                  <a:gd name="T4" fmla="*/ 0 w 291"/>
                  <a:gd name="T5" fmla="*/ 3 h 268"/>
                  <a:gd name="T6" fmla="*/ 286 w 291"/>
                  <a:gd name="T7" fmla="*/ 268 h 268"/>
                  <a:gd name="T8" fmla="*/ 291 w 291"/>
                  <a:gd name="T9" fmla="*/ 267 h 268"/>
                  <a:gd name="T10" fmla="*/ 291 w 291"/>
                  <a:gd name="T11" fmla="*/ 264 h 268"/>
                  <a:gd name="T12" fmla="*/ 289 w 291"/>
                  <a:gd name="T13" fmla="*/ 264 h 268"/>
                  <a:gd name="T14" fmla="*/ 6 w 291"/>
                  <a:gd name="T15" fmla="*/ 0 h 268"/>
                  <a:gd name="T16" fmla="*/ 4 w 291"/>
                  <a:gd name="T17" fmla="*/ 0 h 26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1"/>
                  <a:gd name="T28" fmla="*/ 0 h 268"/>
                  <a:gd name="T29" fmla="*/ 291 w 291"/>
                  <a:gd name="T30" fmla="*/ 268 h 26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1" h="268">
                    <a:moveTo>
                      <a:pt x="4" y="0"/>
                    </a:moveTo>
                    <a:lnTo>
                      <a:pt x="4" y="2"/>
                    </a:lnTo>
                    <a:lnTo>
                      <a:pt x="0" y="3"/>
                    </a:lnTo>
                    <a:lnTo>
                      <a:pt x="286" y="268"/>
                    </a:lnTo>
                    <a:lnTo>
                      <a:pt x="291" y="267"/>
                    </a:lnTo>
                    <a:lnTo>
                      <a:pt x="291" y="264"/>
                    </a:lnTo>
                    <a:lnTo>
                      <a:pt x="289" y="264"/>
                    </a:lnTo>
                    <a:lnTo>
                      <a:pt x="6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199" name="Freeform 2199"/>
              <p:cNvSpPr>
                <a:spLocks/>
              </p:cNvSpPr>
              <p:nvPr/>
            </p:nvSpPr>
            <p:spPr bwMode="auto">
              <a:xfrm>
                <a:off x="2636" y="2969"/>
                <a:ext cx="289" cy="266"/>
              </a:xfrm>
              <a:custGeom>
                <a:avLst/>
                <a:gdLst>
                  <a:gd name="T0" fmla="*/ 0 w 289"/>
                  <a:gd name="T1" fmla="*/ 0 h 266"/>
                  <a:gd name="T2" fmla="*/ 0 w 289"/>
                  <a:gd name="T3" fmla="*/ 6 h 266"/>
                  <a:gd name="T4" fmla="*/ 2 w 289"/>
                  <a:gd name="T5" fmla="*/ 6 h 266"/>
                  <a:gd name="T6" fmla="*/ 282 w 289"/>
                  <a:gd name="T7" fmla="*/ 266 h 266"/>
                  <a:gd name="T8" fmla="*/ 288 w 289"/>
                  <a:gd name="T9" fmla="*/ 266 h 266"/>
                  <a:gd name="T10" fmla="*/ 288 w 289"/>
                  <a:gd name="T11" fmla="*/ 265 h 266"/>
                  <a:gd name="T12" fmla="*/ 289 w 289"/>
                  <a:gd name="T13" fmla="*/ 265 h 266"/>
                  <a:gd name="T14" fmla="*/ 4 w 289"/>
                  <a:gd name="T15" fmla="*/ 0 h 266"/>
                  <a:gd name="T16" fmla="*/ 0 w 289"/>
                  <a:gd name="T17" fmla="*/ 0 h 26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89"/>
                  <a:gd name="T28" fmla="*/ 0 h 266"/>
                  <a:gd name="T29" fmla="*/ 289 w 289"/>
                  <a:gd name="T30" fmla="*/ 266 h 26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89" h="266">
                    <a:moveTo>
                      <a:pt x="0" y="0"/>
                    </a:moveTo>
                    <a:lnTo>
                      <a:pt x="0" y="6"/>
                    </a:lnTo>
                    <a:lnTo>
                      <a:pt x="2" y="6"/>
                    </a:lnTo>
                    <a:lnTo>
                      <a:pt x="282" y="266"/>
                    </a:lnTo>
                    <a:lnTo>
                      <a:pt x="288" y="266"/>
                    </a:lnTo>
                    <a:lnTo>
                      <a:pt x="288" y="265"/>
                    </a:lnTo>
                    <a:lnTo>
                      <a:pt x="289" y="265"/>
                    </a:lnTo>
                    <a:lnTo>
                      <a:pt x="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200" name="Freeform 2200"/>
              <p:cNvSpPr>
                <a:spLocks/>
              </p:cNvSpPr>
              <p:nvPr/>
            </p:nvSpPr>
            <p:spPr bwMode="auto">
              <a:xfrm>
                <a:off x="2636" y="3014"/>
                <a:ext cx="257" cy="238"/>
              </a:xfrm>
              <a:custGeom>
                <a:avLst/>
                <a:gdLst>
                  <a:gd name="T0" fmla="*/ 0 w 257"/>
                  <a:gd name="T1" fmla="*/ 0 h 238"/>
                  <a:gd name="T2" fmla="*/ 0 w 257"/>
                  <a:gd name="T3" fmla="*/ 8 h 238"/>
                  <a:gd name="T4" fmla="*/ 2 w 257"/>
                  <a:gd name="T5" fmla="*/ 8 h 238"/>
                  <a:gd name="T6" fmla="*/ 250 w 257"/>
                  <a:gd name="T7" fmla="*/ 238 h 238"/>
                  <a:gd name="T8" fmla="*/ 255 w 257"/>
                  <a:gd name="T9" fmla="*/ 238 h 238"/>
                  <a:gd name="T10" fmla="*/ 255 w 257"/>
                  <a:gd name="T11" fmla="*/ 237 h 238"/>
                  <a:gd name="T12" fmla="*/ 257 w 257"/>
                  <a:gd name="T13" fmla="*/ 237 h 238"/>
                  <a:gd name="T14" fmla="*/ 2 w 257"/>
                  <a:gd name="T15" fmla="*/ 0 h 238"/>
                  <a:gd name="T16" fmla="*/ 0 w 257"/>
                  <a:gd name="T17" fmla="*/ 0 h 23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57"/>
                  <a:gd name="T28" fmla="*/ 0 h 238"/>
                  <a:gd name="T29" fmla="*/ 257 w 257"/>
                  <a:gd name="T30" fmla="*/ 238 h 23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57" h="238">
                    <a:moveTo>
                      <a:pt x="0" y="0"/>
                    </a:moveTo>
                    <a:lnTo>
                      <a:pt x="0" y="8"/>
                    </a:lnTo>
                    <a:lnTo>
                      <a:pt x="2" y="8"/>
                    </a:lnTo>
                    <a:lnTo>
                      <a:pt x="250" y="238"/>
                    </a:lnTo>
                    <a:lnTo>
                      <a:pt x="255" y="238"/>
                    </a:lnTo>
                    <a:lnTo>
                      <a:pt x="255" y="237"/>
                    </a:lnTo>
                    <a:lnTo>
                      <a:pt x="257" y="237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201" name="Freeform 2201"/>
              <p:cNvSpPr>
                <a:spLocks/>
              </p:cNvSpPr>
              <p:nvPr/>
            </p:nvSpPr>
            <p:spPr bwMode="auto">
              <a:xfrm>
                <a:off x="2636" y="3062"/>
                <a:ext cx="224" cy="208"/>
              </a:xfrm>
              <a:custGeom>
                <a:avLst/>
                <a:gdLst>
                  <a:gd name="T0" fmla="*/ 0 w 224"/>
                  <a:gd name="T1" fmla="*/ 0 h 208"/>
                  <a:gd name="T2" fmla="*/ 0 w 224"/>
                  <a:gd name="T3" fmla="*/ 8 h 208"/>
                  <a:gd name="T4" fmla="*/ 2 w 224"/>
                  <a:gd name="T5" fmla="*/ 8 h 208"/>
                  <a:gd name="T6" fmla="*/ 217 w 224"/>
                  <a:gd name="T7" fmla="*/ 208 h 208"/>
                  <a:gd name="T8" fmla="*/ 223 w 224"/>
                  <a:gd name="T9" fmla="*/ 208 h 208"/>
                  <a:gd name="T10" fmla="*/ 223 w 224"/>
                  <a:gd name="T11" fmla="*/ 206 h 208"/>
                  <a:gd name="T12" fmla="*/ 224 w 224"/>
                  <a:gd name="T13" fmla="*/ 206 h 208"/>
                  <a:gd name="T14" fmla="*/ 2 w 224"/>
                  <a:gd name="T15" fmla="*/ 0 h 208"/>
                  <a:gd name="T16" fmla="*/ 0 w 224"/>
                  <a:gd name="T17" fmla="*/ 0 h 20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24"/>
                  <a:gd name="T28" fmla="*/ 0 h 208"/>
                  <a:gd name="T29" fmla="*/ 224 w 224"/>
                  <a:gd name="T30" fmla="*/ 208 h 20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24" h="208">
                    <a:moveTo>
                      <a:pt x="0" y="0"/>
                    </a:moveTo>
                    <a:lnTo>
                      <a:pt x="0" y="8"/>
                    </a:lnTo>
                    <a:lnTo>
                      <a:pt x="2" y="8"/>
                    </a:lnTo>
                    <a:lnTo>
                      <a:pt x="217" y="208"/>
                    </a:lnTo>
                    <a:lnTo>
                      <a:pt x="223" y="208"/>
                    </a:lnTo>
                    <a:lnTo>
                      <a:pt x="223" y="206"/>
                    </a:lnTo>
                    <a:lnTo>
                      <a:pt x="224" y="206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202" name="Freeform 2202"/>
              <p:cNvSpPr>
                <a:spLocks/>
              </p:cNvSpPr>
              <p:nvPr/>
            </p:nvSpPr>
            <p:spPr bwMode="auto">
              <a:xfrm>
                <a:off x="2636" y="3109"/>
                <a:ext cx="180" cy="166"/>
              </a:xfrm>
              <a:custGeom>
                <a:avLst/>
                <a:gdLst>
                  <a:gd name="T0" fmla="*/ 0 w 180"/>
                  <a:gd name="T1" fmla="*/ 0 h 166"/>
                  <a:gd name="T2" fmla="*/ 0 w 180"/>
                  <a:gd name="T3" fmla="*/ 8 h 166"/>
                  <a:gd name="T4" fmla="*/ 2 w 180"/>
                  <a:gd name="T5" fmla="*/ 8 h 166"/>
                  <a:gd name="T6" fmla="*/ 161 w 180"/>
                  <a:gd name="T7" fmla="*/ 156 h 166"/>
                  <a:gd name="T8" fmla="*/ 164 w 180"/>
                  <a:gd name="T9" fmla="*/ 156 h 166"/>
                  <a:gd name="T10" fmla="*/ 166 w 180"/>
                  <a:gd name="T11" fmla="*/ 159 h 166"/>
                  <a:gd name="T12" fmla="*/ 170 w 180"/>
                  <a:gd name="T13" fmla="*/ 159 h 166"/>
                  <a:gd name="T14" fmla="*/ 170 w 180"/>
                  <a:gd name="T15" fmla="*/ 161 h 166"/>
                  <a:gd name="T16" fmla="*/ 173 w 180"/>
                  <a:gd name="T17" fmla="*/ 161 h 166"/>
                  <a:gd name="T18" fmla="*/ 175 w 180"/>
                  <a:gd name="T19" fmla="*/ 164 h 166"/>
                  <a:gd name="T20" fmla="*/ 178 w 180"/>
                  <a:gd name="T21" fmla="*/ 164 h 166"/>
                  <a:gd name="T22" fmla="*/ 178 w 180"/>
                  <a:gd name="T23" fmla="*/ 166 h 166"/>
                  <a:gd name="T24" fmla="*/ 180 w 180"/>
                  <a:gd name="T25" fmla="*/ 166 h 166"/>
                  <a:gd name="T26" fmla="*/ 2 w 180"/>
                  <a:gd name="T27" fmla="*/ 0 h 166"/>
                  <a:gd name="T28" fmla="*/ 0 w 180"/>
                  <a:gd name="T29" fmla="*/ 0 h 16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180"/>
                  <a:gd name="T46" fmla="*/ 0 h 166"/>
                  <a:gd name="T47" fmla="*/ 180 w 180"/>
                  <a:gd name="T48" fmla="*/ 166 h 16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180" h="166">
                    <a:moveTo>
                      <a:pt x="0" y="0"/>
                    </a:moveTo>
                    <a:lnTo>
                      <a:pt x="0" y="8"/>
                    </a:lnTo>
                    <a:lnTo>
                      <a:pt x="2" y="8"/>
                    </a:lnTo>
                    <a:lnTo>
                      <a:pt x="161" y="156"/>
                    </a:lnTo>
                    <a:lnTo>
                      <a:pt x="164" y="156"/>
                    </a:lnTo>
                    <a:lnTo>
                      <a:pt x="166" y="159"/>
                    </a:lnTo>
                    <a:lnTo>
                      <a:pt x="170" y="159"/>
                    </a:lnTo>
                    <a:lnTo>
                      <a:pt x="170" y="161"/>
                    </a:lnTo>
                    <a:lnTo>
                      <a:pt x="173" y="161"/>
                    </a:lnTo>
                    <a:lnTo>
                      <a:pt x="175" y="164"/>
                    </a:lnTo>
                    <a:lnTo>
                      <a:pt x="178" y="164"/>
                    </a:lnTo>
                    <a:lnTo>
                      <a:pt x="178" y="166"/>
                    </a:lnTo>
                    <a:lnTo>
                      <a:pt x="180" y="166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203" name="Freeform 2203"/>
              <p:cNvSpPr>
                <a:spLocks/>
              </p:cNvSpPr>
              <p:nvPr/>
            </p:nvSpPr>
            <p:spPr bwMode="auto">
              <a:xfrm>
                <a:off x="2636" y="3156"/>
                <a:ext cx="57" cy="52"/>
              </a:xfrm>
              <a:custGeom>
                <a:avLst/>
                <a:gdLst>
                  <a:gd name="T0" fmla="*/ 0 w 57"/>
                  <a:gd name="T1" fmla="*/ 0 h 52"/>
                  <a:gd name="T2" fmla="*/ 0 w 57"/>
                  <a:gd name="T3" fmla="*/ 8 h 52"/>
                  <a:gd name="T4" fmla="*/ 2 w 57"/>
                  <a:gd name="T5" fmla="*/ 8 h 52"/>
                  <a:gd name="T6" fmla="*/ 38 w 57"/>
                  <a:gd name="T7" fmla="*/ 43 h 52"/>
                  <a:gd name="T8" fmla="*/ 41 w 57"/>
                  <a:gd name="T9" fmla="*/ 43 h 52"/>
                  <a:gd name="T10" fmla="*/ 43 w 57"/>
                  <a:gd name="T11" fmla="*/ 46 h 52"/>
                  <a:gd name="T12" fmla="*/ 47 w 57"/>
                  <a:gd name="T13" fmla="*/ 46 h 52"/>
                  <a:gd name="T14" fmla="*/ 47 w 57"/>
                  <a:gd name="T15" fmla="*/ 48 h 52"/>
                  <a:gd name="T16" fmla="*/ 50 w 57"/>
                  <a:gd name="T17" fmla="*/ 48 h 52"/>
                  <a:gd name="T18" fmla="*/ 52 w 57"/>
                  <a:gd name="T19" fmla="*/ 51 h 52"/>
                  <a:gd name="T20" fmla="*/ 55 w 57"/>
                  <a:gd name="T21" fmla="*/ 51 h 52"/>
                  <a:gd name="T22" fmla="*/ 55 w 57"/>
                  <a:gd name="T23" fmla="*/ 52 h 52"/>
                  <a:gd name="T24" fmla="*/ 57 w 57"/>
                  <a:gd name="T25" fmla="*/ 52 h 52"/>
                  <a:gd name="T26" fmla="*/ 2 w 57"/>
                  <a:gd name="T27" fmla="*/ 0 h 52"/>
                  <a:gd name="T28" fmla="*/ 0 w 57"/>
                  <a:gd name="T29" fmla="*/ 0 h 52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57"/>
                  <a:gd name="T46" fmla="*/ 0 h 52"/>
                  <a:gd name="T47" fmla="*/ 57 w 57"/>
                  <a:gd name="T48" fmla="*/ 52 h 52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57" h="52">
                    <a:moveTo>
                      <a:pt x="0" y="0"/>
                    </a:moveTo>
                    <a:lnTo>
                      <a:pt x="0" y="8"/>
                    </a:lnTo>
                    <a:lnTo>
                      <a:pt x="2" y="8"/>
                    </a:lnTo>
                    <a:lnTo>
                      <a:pt x="38" y="43"/>
                    </a:lnTo>
                    <a:lnTo>
                      <a:pt x="41" y="43"/>
                    </a:lnTo>
                    <a:lnTo>
                      <a:pt x="43" y="46"/>
                    </a:lnTo>
                    <a:lnTo>
                      <a:pt x="47" y="46"/>
                    </a:lnTo>
                    <a:lnTo>
                      <a:pt x="47" y="48"/>
                    </a:lnTo>
                    <a:lnTo>
                      <a:pt x="50" y="48"/>
                    </a:lnTo>
                    <a:lnTo>
                      <a:pt x="52" y="51"/>
                    </a:lnTo>
                    <a:lnTo>
                      <a:pt x="55" y="51"/>
                    </a:lnTo>
                    <a:lnTo>
                      <a:pt x="55" y="52"/>
                    </a:lnTo>
                    <a:lnTo>
                      <a:pt x="57" y="52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204" name="Freeform 2204"/>
              <p:cNvSpPr>
                <a:spLocks/>
              </p:cNvSpPr>
              <p:nvPr/>
            </p:nvSpPr>
            <p:spPr bwMode="auto">
              <a:xfrm>
                <a:off x="2633" y="2861"/>
                <a:ext cx="398" cy="423"/>
              </a:xfrm>
              <a:custGeom>
                <a:avLst/>
                <a:gdLst>
                  <a:gd name="T0" fmla="*/ 198 w 398"/>
                  <a:gd name="T1" fmla="*/ 423 h 423"/>
                  <a:gd name="T2" fmla="*/ 398 w 398"/>
                  <a:gd name="T3" fmla="*/ 317 h 423"/>
                  <a:gd name="T4" fmla="*/ 398 w 398"/>
                  <a:gd name="T5" fmla="*/ 106 h 423"/>
                  <a:gd name="T6" fmla="*/ 198 w 398"/>
                  <a:gd name="T7" fmla="*/ 0 h 423"/>
                  <a:gd name="T8" fmla="*/ 0 w 398"/>
                  <a:gd name="T9" fmla="*/ 106 h 423"/>
                  <a:gd name="T10" fmla="*/ 0 w 398"/>
                  <a:gd name="T11" fmla="*/ 317 h 423"/>
                  <a:gd name="T12" fmla="*/ 198 w 398"/>
                  <a:gd name="T13" fmla="*/ 423 h 423"/>
                  <a:gd name="T14" fmla="*/ 200 w 398"/>
                  <a:gd name="T15" fmla="*/ 417 h 423"/>
                  <a:gd name="T16" fmla="*/ 5 w 398"/>
                  <a:gd name="T17" fmla="*/ 313 h 423"/>
                  <a:gd name="T18" fmla="*/ 7 w 398"/>
                  <a:gd name="T19" fmla="*/ 316 h 423"/>
                  <a:gd name="T20" fmla="*/ 7 w 398"/>
                  <a:gd name="T21" fmla="*/ 108 h 423"/>
                  <a:gd name="T22" fmla="*/ 5 w 398"/>
                  <a:gd name="T23" fmla="*/ 111 h 423"/>
                  <a:gd name="T24" fmla="*/ 200 w 398"/>
                  <a:gd name="T25" fmla="*/ 7 h 423"/>
                  <a:gd name="T26" fmla="*/ 197 w 398"/>
                  <a:gd name="T27" fmla="*/ 7 h 423"/>
                  <a:gd name="T28" fmla="*/ 393 w 398"/>
                  <a:gd name="T29" fmla="*/ 111 h 423"/>
                  <a:gd name="T30" fmla="*/ 391 w 398"/>
                  <a:gd name="T31" fmla="*/ 108 h 423"/>
                  <a:gd name="T32" fmla="*/ 391 w 398"/>
                  <a:gd name="T33" fmla="*/ 316 h 423"/>
                  <a:gd name="T34" fmla="*/ 393 w 398"/>
                  <a:gd name="T35" fmla="*/ 313 h 423"/>
                  <a:gd name="T36" fmla="*/ 197 w 398"/>
                  <a:gd name="T37" fmla="*/ 417 h 423"/>
                  <a:gd name="T38" fmla="*/ 200 w 398"/>
                  <a:gd name="T39" fmla="*/ 417 h 423"/>
                  <a:gd name="T40" fmla="*/ 198 w 398"/>
                  <a:gd name="T41" fmla="*/ 423 h 423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398"/>
                  <a:gd name="T64" fmla="*/ 0 h 423"/>
                  <a:gd name="T65" fmla="*/ 398 w 398"/>
                  <a:gd name="T66" fmla="*/ 423 h 423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398" h="423">
                    <a:moveTo>
                      <a:pt x="198" y="423"/>
                    </a:moveTo>
                    <a:lnTo>
                      <a:pt x="398" y="317"/>
                    </a:lnTo>
                    <a:lnTo>
                      <a:pt x="398" y="106"/>
                    </a:lnTo>
                    <a:lnTo>
                      <a:pt x="198" y="0"/>
                    </a:lnTo>
                    <a:lnTo>
                      <a:pt x="0" y="106"/>
                    </a:lnTo>
                    <a:lnTo>
                      <a:pt x="0" y="317"/>
                    </a:lnTo>
                    <a:lnTo>
                      <a:pt x="198" y="423"/>
                    </a:lnTo>
                    <a:lnTo>
                      <a:pt x="200" y="417"/>
                    </a:lnTo>
                    <a:lnTo>
                      <a:pt x="5" y="313"/>
                    </a:lnTo>
                    <a:lnTo>
                      <a:pt x="7" y="316"/>
                    </a:lnTo>
                    <a:lnTo>
                      <a:pt x="7" y="108"/>
                    </a:lnTo>
                    <a:lnTo>
                      <a:pt x="5" y="111"/>
                    </a:lnTo>
                    <a:lnTo>
                      <a:pt x="200" y="7"/>
                    </a:lnTo>
                    <a:lnTo>
                      <a:pt x="197" y="7"/>
                    </a:lnTo>
                    <a:lnTo>
                      <a:pt x="393" y="111"/>
                    </a:lnTo>
                    <a:lnTo>
                      <a:pt x="391" y="108"/>
                    </a:lnTo>
                    <a:lnTo>
                      <a:pt x="391" y="316"/>
                    </a:lnTo>
                    <a:lnTo>
                      <a:pt x="393" y="313"/>
                    </a:lnTo>
                    <a:lnTo>
                      <a:pt x="197" y="417"/>
                    </a:lnTo>
                    <a:lnTo>
                      <a:pt x="200" y="417"/>
                    </a:lnTo>
                    <a:lnTo>
                      <a:pt x="198" y="423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205" name="Freeform 2205"/>
              <p:cNvSpPr>
                <a:spLocks/>
              </p:cNvSpPr>
              <p:nvPr/>
            </p:nvSpPr>
            <p:spPr bwMode="auto">
              <a:xfrm>
                <a:off x="2243" y="2864"/>
                <a:ext cx="393" cy="420"/>
              </a:xfrm>
              <a:custGeom>
                <a:avLst/>
                <a:gdLst>
                  <a:gd name="T0" fmla="*/ 11 w 393"/>
                  <a:gd name="T1" fmla="*/ 100 h 420"/>
                  <a:gd name="T2" fmla="*/ 35 w 393"/>
                  <a:gd name="T3" fmla="*/ 89 h 420"/>
                  <a:gd name="T4" fmla="*/ 52 w 393"/>
                  <a:gd name="T5" fmla="*/ 78 h 420"/>
                  <a:gd name="T6" fmla="*/ 76 w 393"/>
                  <a:gd name="T7" fmla="*/ 67 h 420"/>
                  <a:gd name="T8" fmla="*/ 89 w 393"/>
                  <a:gd name="T9" fmla="*/ 57 h 420"/>
                  <a:gd name="T10" fmla="*/ 113 w 393"/>
                  <a:gd name="T11" fmla="*/ 46 h 420"/>
                  <a:gd name="T12" fmla="*/ 134 w 393"/>
                  <a:gd name="T13" fmla="*/ 34 h 420"/>
                  <a:gd name="T14" fmla="*/ 158 w 393"/>
                  <a:gd name="T15" fmla="*/ 23 h 420"/>
                  <a:gd name="T16" fmla="*/ 178 w 393"/>
                  <a:gd name="T17" fmla="*/ 10 h 420"/>
                  <a:gd name="T18" fmla="*/ 199 w 393"/>
                  <a:gd name="T19" fmla="*/ 0 h 420"/>
                  <a:gd name="T20" fmla="*/ 207 w 393"/>
                  <a:gd name="T21" fmla="*/ 7 h 420"/>
                  <a:gd name="T22" fmla="*/ 217 w 393"/>
                  <a:gd name="T23" fmla="*/ 10 h 420"/>
                  <a:gd name="T24" fmla="*/ 228 w 393"/>
                  <a:gd name="T25" fmla="*/ 18 h 420"/>
                  <a:gd name="T26" fmla="*/ 238 w 393"/>
                  <a:gd name="T27" fmla="*/ 21 h 420"/>
                  <a:gd name="T28" fmla="*/ 248 w 393"/>
                  <a:gd name="T29" fmla="*/ 29 h 420"/>
                  <a:gd name="T30" fmla="*/ 258 w 393"/>
                  <a:gd name="T31" fmla="*/ 32 h 420"/>
                  <a:gd name="T32" fmla="*/ 269 w 393"/>
                  <a:gd name="T33" fmla="*/ 40 h 420"/>
                  <a:gd name="T34" fmla="*/ 279 w 393"/>
                  <a:gd name="T35" fmla="*/ 43 h 420"/>
                  <a:gd name="T36" fmla="*/ 289 w 393"/>
                  <a:gd name="T37" fmla="*/ 51 h 420"/>
                  <a:gd name="T38" fmla="*/ 299 w 393"/>
                  <a:gd name="T39" fmla="*/ 54 h 420"/>
                  <a:gd name="T40" fmla="*/ 310 w 393"/>
                  <a:gd name="T41" fmla="*/ 62 h 420"/>
                  <a:gd name="T42" fmla="*/ 320 w 393"/>
                  <a:gd name="T43" fmla="*/ 65 h 420"/>
                  <a:gd name="T44" fmla="*/ 330 w 393"/>
                  <a:gd name="T45" fmla="*/ 73 h 420"/>
                  <a:gd name="T46" fmla="*/ 340 w 393"/>
                  <a:gd name="T47" fmla="*/ 76 h 420"/>
                  <a:gd name="T48" fmla="*/ 351 w 393"/>
                  <a:gd name="T49" fmla="*/ 84 h 420"/>
                  <a:gd name="T50" fmla="*/ 361 w 393"/>
                  <a:gd name="T51" fmla="*/ 87 h 420"/>
                  <a:gd name="T52" fmla="*/ 371 w 393"/>
                  <a:gd name="T53" fmla="*/ 95 h 420"/>
                  <a:gd name="T54" fmla="*/ 381 w 393"/>
                  <a:gd name="T55" fmla="*/ 98 h 420"/>
                  <a:gd name="T56" fmla="*/ 390 w 393"/>
                  <a:gd name="T57" fmla="*/ 105 h 420"/>
                  <a:gd name="T58" fmla="*/ 376 w 393"/>
                  <a:gd name="T59" fmla="*/ 324 h 420"/>
                  <a:gd name="T60" fmla="*/ 363 w 393"/>
                  <a:gd name="T61" fmla="*/ 333 h 420"/>
                  <a:gd name="T62" fmla="*/ 342 w 393"/>
                  <a:gd name="T63" fmla="*/ 343 h 420"/>
                  <a:gd name="T64" fmla="*/ 332 w 393"/>
                  <a:gd name="T65" fmla="*/ 349 h 420"/>
                  <a:gd name="T66" fmla="*/ 311 w 393"/>
                  <a:gd name="T67" fmla="*/ 359 h 420"/>
                  <a:gd name="T68" fmla="*/ 294 w 393"/>
                  <a:gd name="T69" fmla="*/ 370 h 420"/>
                  <a:gd name="T70" fmla="*/ 274 w 393"/>
                  <a:gd name="T71" fmla="*/ 379 h 420"/>
                  <a:gd name="T72" fmla="*/ 260 w 393"/>
                  <a:gd name="T73" fmla="*/ 388 h 420"/>
                  <a:gd name="T74" fmla="*/ 240 w 393"/>
                  <a:gd name="T75" fmla="*/ 398 h 420"/>
                  <a:gd name="T76" fmla="*/ 229 w 393"/>
                  <a:gd name="T77" fmla="*/ 404 h 420"/>
                  <a:gd name="T78" fmla="*/ 209 w 393"/>
                  <a:gd name="T79" fmla="*/ 414 h 420"/>
                  <a:gd name="T80" fmla="*/ 192 w 393"/>
                  <a:gd name="T81" fmla="*/ 418 h 420"/>
                  <a:gd name="T82" fmla="*/ 183 w 393"/>
                  <a:gd name="T83" fmla="*/ 412 h 420"/>
                  <a:gd name="T84" fmla="*/ 171 w 393"/>
                  <a:gd name="T85" fmla="*/ 407 h 420"/>
                  <a:gd name="T86" fmla="*/ 163 w 393"/>
                  <a:gd name="T87" fmla="*/ 401 h 420"/>
                  <a:gd name="T88" fmla="*/ 151 w 393"/>
                  <a:gd name="T89" fmla="*/ 396 h 420"/>
                  <a:gd name="T90" fmla="*/ 142 w 393"/>
                  <a:gd name="T91" fmla="*/ 390 h 420"/>
                  <a:gd name="T92" fmla="*/ 132 w 393"/>
                  <a:gd name="T93" fmla="*/ 387 h 420"/>
                  <a:gd name="T94" fmla="*/ 123 w 393"/>
                  <a:gd name="T95" fmla="*/ 381 h 420"/>
                  <a:gd name="T96" fmla="*/ 111 w 393"/>
                  <a:gd name="T97" fmla="*/ 376 h 420"/>
                  <a:gd name="T98" fmla="*/ 103 w 393"/>
                  <a:gd name="T99" fmla="*/ 370 h 420"/>
                  <a:gd name="T100" fmla="*/ 91 w 393"/>
                  <a:gd name="T101" fmla="*/ 365 h 420"/>
                  <a:gd name="T102" fmla="*/ 82 w 393"/>
                  <a:gd name="T103" fmla="*/ 359 h 420"/>
                  <a:gd name="T104" fmla="*/ 70 w 393"/>
                  <a:gd name="T105" fmla="*/ 354 h 420"/>
                  <a:gd name="T106" fmla="*/ 62 w 393"/>
                  <a:gd name="T107" fmla="*/ 347 h 420"/>
                  <a:gd name="T108" fmla="*/ 50 w 393"/>
                  <a:gd name="T109" fmla="*/ 343 h 420"/>
                  <a:gd name="T110" fmla="*/ 41 w 393"/>
                  <a:gd name="T111" fmla="*/ 336 h 420"/>
                  <a:gd name="T112" fmla="*/ 29 w 393"/>
                  <a:gd name="T113" fmla="*/ 332 h 420"/>
                  <a:gd name="T114" fmla="*/ 21 w 393"/>
                  <a:gd name="T115" fmla="*/ 325 h 420"/>
                  <a:gd name="T116" fmla="*/ 11 w 393"/>
                  <a:gd name="T117" fmla="*/ 322 h 420"/>
                  <a:gd name="T118" fmla="*/ 2 w 393"/>
                  <a:gd name="T119" fmla="*/ 316 h 420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w 393"/>
                  <a:gd name="T181" fmla="*/ 0 h 420"/>
                  <a:gd name="T182" fmla="*/ 393 w 393"/>
                  <a:gd name="T183" fmla="*/ 420 h 420"/>
                </a:gdLst>
                <a:ahLst/>
                <a:cxnLst>
                  <a:cxn ang="T120">
                    <a:pos x="T0" y="T1"/>
                  </a:cxn>
                  <a:cxn ang="T121">
                    <a:pos x="T2" y="T3"/>
                  </a:cxn>
                  <a:cxn ang="T122">
                    <a:pos x="T4" y="T5"/>
                  </a:cxn>
                  <a:cxn ang="T123">
                    <a:pos x="T6" y="T7"/>
                  </a:cxn>
                  <a:cxn ang="T124">
                    <a:pos x="T8" y="T9"/>
                  </a:cxn>
                  <a:cxn ang="T125">
                    <a:pos x="T10" y="T11"/>
                  </a:cxn>
                  <a:cxn ang="T126">
                    <a:pos x="T12" y="T13"/>
                  </a:cxn>
                  <a:cxn ang="T127">
                    <a:pos x="T14" y="T15"/>
                  </a:cxn>
                  <a:cxn ang="T128">
                    <a:pos x="T16" y="T17"/>
                  </a:cxn>
                  <a:cxn ang="T129">
                    <a:pos x="T18" y="T19"/>
                  </a:cxn>
                  <a:cxn ang="T130">
                    <a:pos x="T20" y="T21"/>
                  </a:cxn>
                  <a:cxn ang="T131">
                    <a:pos x="T22" y="T23"/>
                  </a:cxn>
                  <a:cxn ang="T132">
                    <a:pos x="T24" y="T25"/>
                  </a:cxn>
                  <a:cxn ang="T133">
                    <a:pos x="T26" y="T27"/>
                  </a:cxn>
                  <a:cxn ang="T134">
                    <a:pos x="T28" y="T29"/>
                  </a:cxn>
                  <a:cxn ang="T135">
                    <a:pos x="T30" y="T31"/>
                  </a:cxn>
                  <a:cxn ang="T136">
                    <a:pos x="T32" y="T33"/>
                  </a:cxn>
                  <a:cxn ang="T137">
                    <a:pos x="T34" y="T35"/>
                  </a:cxn>
                  <a:cxn ang="T138">
                    <a:pos x="T36" y="T37"/>
                  </a:cxn>
                  <a:cxn ang="T139">
                    <a:pos x="T38" y="T39"/>
                  </a:cxn>
                  <a:cxn ang="T140">
                    <a:pos x="T40" y="T41"/>
                  </a:cxn>
                  <a:cxn ang="T141">
                    <a:pos x="T42" y="T43"/>
                  </a:cxn>
                  <a:cxn ang="T142">
                    <a:pos x="T44" y="T45"/>
                  </a:cxn>
                  <a:cxn ang="T143">
                    <a:pos x="T46" y="T47"/>
                  </a:cxn>
                  <a:cxn ang="T144">
                    <a:pos x="T48" y="T49"/>
                  </a:cxn>
                  <a:cxn ang="T145">
                    <a:pos x="T50" y="T51"/>
                  </a:cxn>
                  <a:cxn ang="T146">
                    <a:pos x="T52" y="T53"/>
                  </a:cxn>
                  <a:cxn ang="T147">
                    <a:pos x="T54" y="T55"/>
                  </a:cxn>
                  <a:cxn ang="T148">
                    <a:pos x="T56" y="T57"/>
                  </a:cxn>
                  <a:cxn ang="T149">
                    <a:pos x="T58" y="T59"/>
                  </a:cxn>
                  <a:cxn ang="T150">
                    <a:pos x="T60" y="T61"/>
                  </a:cxn>
                  <a:cxn ang="T151">
                    <a:pos x="T62" y="T63"/>
                  </a:cxn>
                  <a:cxn ang="T152">
                    <a:pos x="T64" y="T65"/>
                  </a:cxn>
                  <a:cxn ang="T153">
                    <a:pos x="T66" y="T67"/>
                  </a:cxn>
                  <a:cxn ang="T154">
                    <a:pos x="T68" y="T69"/>
                  </a:cxn>
                  <a:cxn ang="T155">
                    <a:pos x="T70" y="T71"/>
                  </a:cxn>
                  <a:cxn ang="T156">
                    <a:pos x="T72" y="T73"/>
                  </a:cxn>
                  <a:cxn ang="T157">
                    <a:pos x="T74" y="T75"/>
                  </a:cxn>
                  <a:cxn ang="T158">
                    <a:pos x="T76" y="T77"/>
                  </a:cxn>
                  <a:cxn ang="T159">
                    <a:pos x="T78" y="T79"/>
                  </a:cxn>
                  <a:cxn ang="T160">
                    <a:pos x="T80" y="T81"/>
                  </a:cxn>
                  <a:cxn ang="T161">
                    <a:pos x="T82" y="T83"/>
                  </a:cxn>
                  <a:cxn ang="T162">
                    <a:pos x="T84" y="T85"/>
                  </a:cxn>
                  <a:cxn ang="T163">
                    <a:pos x="T86" y="T87"/>
                  </a:cxn>
                  <a:cxn ang="T164">
                    <a:pos x="T88" y="T89"/>
                  </a:cxn>
                  <a:cxn ang="T165">
                    <a:pos x="T90" y="T91"/>
                  </a:cxn>
                  <a:cxn ang="T166">
                    <a:pos x="T92" y="T93"/>
                  </a:cxn>
                  <a:cxn ang="T167">
                    <a:pos x="T94" y="T95"/>
                  </a:cxn>
                  <a:cxn ang="T168">
                    <a:pos x="T96" y="T97"/>
                  </a:cxn>
                  <a:cxn ang="T169">
                    <a:pos x="T98" y="T99"/>
                  </a:cxn>
                  <a:cxn ang="T170">
                    <a:pos x="T100" y="T101"/>
                  </a:cxn>
                  <a:cxn ang="T171">
                    <a:pos x="T102" y="T103"/>
                  </a:cxn>
                  <a:cxn ang="T172">
                    <a:pos x="T104" y="T105"/>
                  </a:cxn>
                  <a:cxn ang="T173">
                    <a:pos x="T106" y="T107"/>
                  </a:cxn>
                  <a:cxn ang="T174">
                    <a:pos x="T108" y="T109"/>
                  </a:cxn>
                  <a:cxn ang="T175">
                    <a:pos x="T110" y="T111"/>
                  </a:cxn>
                  <a:cxn ang="T176">
                    <a:pos x="T112" y="T113"/>
                  </a:cxn>
                  <a:cxn ang="T177">
                    <a:pos x="T114" y="T115"/>
                  </a:cxn>
                  <a:cxn ang="T178">
                    <a:pos x="T116" y="T117"/>
                  </a:cxn>
                  <a:cxn ang="T179">
                    <a:pos x="T118" y="T119"/>
                  </a:cxn>
                </a:cxnLst>
                <a:rect l="T180" t="T181" r="T182" b="T183"/>
                <a:pathLst>
                  <a:path w="393" h="420">
                    <a:moveTo>
                      <a:pt x="0" y="105"/>
                    </a:moveTo>
                    <a:lnTo>
                      <a:pt x="7" y="103"/>
                    </a:lnTo>
                    <a:lnTo>
                      <a:pt x="7" y="101"/>
                    </a:lnTo>
                    <a:lnTo>
                      <a:pt x="11" y="101"/>
                    </a:lnTo>
                    <a:lnTo>
                      <a:pt x="11" y="100"/>
                    </a:lnTo>
                    <a:lnTo>
                      <a:pt x="24" y="94"/>
                    </a:lnTo>
                    <a:lnTo>
                      <a:pt x="24" y="92"/>
                    </a:lnTo>
                    <a:lnTo>
                      <a:pt x="31" y="90"/>
                    </a:lnTo>
                    <a:lnTo>
                      <a:pt x="31" y="89"/>
                    </a:lnTo>
                    <a:lnTo>
                      <a:pt x="35" y="89"/>
                    </a:lnTo>
                    <a:lnTo>
                      <a:pt x="35" y="87"/>
                    </a:lnTo>
                    <a:lnTo>
                      <a:pt x="45" y="82"/>
                    </a:lnTo>
                    <a:lnTo>
                      <a:pt x="45" y="81"/>
                    </a:lnTo>
                    <a:lnTo>
                      <a:pt x="52" y="79"/>
                    </a:lnTo>
                    <a:lnTo>
                      <a:pt x="52" y="78"/>
                    </a:lnTo>
                    <a:lnTo>
                      <a:pt x="55" y="78"/>
                    </a:lnTo>
                    <a:lnTo>
                      <a:pt x="55" y="76"/>
                    </a:lnTo>
                    <a:lnTo>
                      <a:pt x="69" y="70"/>
                    </a:lnTo>
                    <a:lnTo>
                      <a:pt x="69" y="68"/>
                    </a:lnTo>
                    <a:lnTo>
                      <a:pt x="76" y="67"/>
                    </a:lnTo>
                    <a:lnTo>
                      <a:pt x="76" y="65"/>
                    </a:lnTo>
                    <a:lnTo>
                      <a:pt x="79" y="65"/>
                    </a:lnTo>
                    <a:lnTo>
                      <a:pt x="79" y="64"/>
                    </a:lnTo>
                    <a:lnTo>
                      <a:pt x="89" y="59"/>
                    </a:lnTo>
                    <a:lnTo>
                      <a:pt x="89" y="57"/>
                    </a:lnTo>
                    <a:lnTo>
                      <a:pt x="96" y="56"/>
                    </a:lnTo>
                    <a:lnTo>
                      <a:pt x="96" y="54"/>
                    </a:lnTo>
                    <a:lnTo>
                      <a:pt x="99" y="54"/>
                    </a:lnTo>
                    <a:lnTo>
                      <a:pt x="99" y="52"/>
                    </a:lnTo>
                    <a:lnTo>
                      <a:pt x="113" y="46"/>
                    </a:lnTo>
                    <a:lnTo>
                      <a:pt x="113" y="45"/>
                    </a:lnTo>
                    <a:lnTo>
                      <a:pt x="120" y="43"/>
                    </a:lnTo>
                    <a:lnTo>
                      <a:pt x="120" y="41"/>
                    </a:lnTo>
                    <a:lnTo>
                      <a:pt x="134" y="35"/>
                    </a:lnTo>
                    <a:lnTo>
                      <a:pt x="134" y="34"/>
                    </a:lnTo>
                    <a:lnTo>
                      <a:pt x="141" y="32"/>
                    </a:lnTo>
                    <a:lnTo>
                      <a:pt x="141" y="30"/>
                    </a:lnTo>
                    <a:lnTo>
                      <a:pt x="144" y="30"/>
                    </a:lnTo>
                    <a:lnTo>
                      <a:pt x="144" y="29"/>
                    </a:lnTo>
                    <a:lnTo>
                      <a:pt x="158" y="23"/>
                    </a:lnTo>
                    <a:lnTo>
                      <a:pt x="158" y="21"/>
                    </a:lnTo>
                    <a:lnTo>
                      <a:pt x="164" y="19"/>
                    </a:lnTo>
                    <a:lnTo>
                      <a:pt x="164" y="18"/>
                    </a:lnTo>
                    <a:lnTo>
                      <a:pt x="178" y="11"/>
                    </a:lnTo>
                    <a:lnTo>
                      <a:pt x="178" y="10"/>
                    </a:lnTo>
                    <a:lnTo>
                      <a:pt x="185" y="8"/>
                    </a:lnTo>
                    <a:lnTo>
                      <a:pt x="185" y="7"/>
                    </a:lnTo>
                    <a:lnTo>
                      <a:pt x="188" y="7"/>
                    </a:lnTo>
                    <a:lnTo>
                      <a:pt x="188" y="5"/>
                    </a:lnTo>
                    <a:lnTo>
                      <a:pt x="199" y="0"/>
                    </a:lnTo>
                    <a:lnTo>
                      <a:pt x="199" y="2"/>
                    </a:lnTo>
                    <a:lnTo>
                      <a:pt x="202" y="2"/>
                    </a:lnTo>
                    <a:lnTo>
                      <a:pt x="202" y="4"/>
                    </a:lnTo>
                    <a:lnTo>
                      <a:pt x="205" y="4"/>
                    </a:lnTo>
                    <a:lnTo>
                      <a:pt x="207" y="7"/>
                    </a:lnTo>
                    <a:lnTo>
                      <a:pt x="211" y="7"/>
                    </a:lnTo>
                    <a:lnTo>
                      <a:pt x="211" y="8"/>
                    </a:lnTo>
                    <a:lnTo>
                      <a:pt x="214" y="8"/>
                    </a:lnTo>
                    <a:lnTo>
                      <a:pt x="214" y="10"/>
                    </a:lnTo>
                    <a:lnTo>
                      <a:pt x="217" y="10"/>
                    </a:lnTo>
                    <a:lnTo>
                      <a:pt x="219" y="13"/>
                    </a:lnTo>
                    <a:lnTo>
                      <a:pt x="223" y="13"/>
                    </a:lnTo>
                    <a:lnTo>
                      <a:pt x="223" y="15"/>
                    </a:lnTo>
                    <a:lnTo>
                      <a:pt x="226" y="15"/>
                    </a:lnTo>
                    <a:lnTo>
                      <a:pt x="228" y="18"/>
                    </a:lnTo>
                    <a:lnTo>
                      <a:pt x="231" y="18"/>
                    </a:lnTo>
                    <a:lnTo>
                      <a:pt x="231" y="19"/>
                    </a:lnTo>
                    <a:lnTo>
                      <a:pt x="234" y="19"/>
                    </a:lnTo>
                    <a:lnTo>
                      <a:pt x="234" y="21"/>
                    </a:lnTo>
                    <a:lnTo>
                      <a:pt x="238" y="21"/>
                    </a:lnTo>
                    <a:lnTo>
                      <a:pt x="240" y="24"/>
                    </a:lnTo>
                    <a:lnTo>
                      <a:pt x="243" y="24"/>
                    </a:lnTo>
                    <a:lnTo>
                      <a:pt x="243" y="26"/>
                    </a:lnTo>
                    <a:lnTo>
                      <a:pt x="246" y="26"/>
                    </a:lnTo>
                    <a:lnTo>
                      <a:pt x="248" y="29"/>
                    </a:lnTo>
                    <a:lnTo>
                      <a:pt x="252" y="29"/>
                    </a:lnTo>
                    <a:lnTo>
                      <a:pt x="252" y="30"/>
                    </a:lnTo>
                    <a:lnTo>
                      <a:pt x="255" y="30"/>
                    </a:lnTo>
                    <a:lnTo>
                      <a:pt x="255" y="32"/>
                    </a:lnTo>
                    <a:lnTo>
                      <a:pt x="258" y="32"/>
                    </a:lnTo>
                    <a:lnTo>
                      <a:pt x="260" y="35"/>
                    </a:lnTo>
                    <a:lnTo>
                      <a:pt x="264" y="35"/>
                    </a:lnTo>
                    <a:lnTo>
                      <a:pt x="264" y="37"/>
                    </a:lnTo>
                    <a:lnTo>
                      <a:pt x="267" y="37"/>
                    </a:lnTo>
                    <a:lnTo>
                      <a:pt x="269" y="40"/>
                    </a:lnTo>
                    <a:lnTo>
                      <a:pt x="272" y="40"/>
                    </a:lnTo>
                    <a:lnTo>
                      <a:pt x="272" y="41"/>
                    </a:lnTo>
                    <a:lnTo>
                      <a:pt x="276" y="41"/>
                    </a:lnTo>
                    <a:lnTo>
                      <a:pt x="276" y="43"/>
                    </a:lnTo>
                    <a:lnTo>
                      <a:pt x="279" y="43"/>
                    </a:lnTo>
                    <a:lnTo>
                      <a:pt x="281" y="46"/>
                    </a:lnTo>
                    <a:lnTo>
                      <a:pt x="284" y="46"/>
                    </a:lnTo>
                    <a:lnTo>
                      <a:pt x="284" y="48"/>
                    </a:lnTo>
                    <a:lnTo>
                      <a:pt x="287" y="48"/>
                    </a:lnTo>
                    <a:lnTo>
                      <a:pt x="289" y="51"/>
                    </a:lnTo>
                    <a:lnTo>
                      <a:pt x="293" y="51"/>
                    </a:lnTo>
                    <a:lnTo>
                      <a:pt x="293" y="52"/>
                    </a:lnTo>
                    <a:lnTo>
                      <a:pt x="296" y="52"/>
                    </a:lnTo>
                    <a:lnTo>
                      <a:pt x="296" y="54"/>
                    </a:lnTo>
                    <a:lnTo>
                      <a:pt x="299" y="54"/>
                    </a:lnTo>
                    <a:lnTo>
                      <a:pt x="301" y="57"/>
                    </a:lnTo>
                    <a:lnTo>
                      <a:pt x="305" y="57"/>
                    </a:lnTo>
                    <a:lnTo>
                      <a:pt x="305" y="59"/>
                    </a:lnTo>
                    <a:lnTo>
                      <a:pt x="308" y="59"/>
                    </a:lnTo>
                    <a:lnTo>
                      <a:pt x="310" y="62"/>
                    </a:lnTo>
                    <a:lnTo>
                      <a:pt x="313" y="62"/>
                    </a:lnTo>
                    <a:lnTo>
                      <a:pt x="313" y="64"/>
                    </a:lnTo>
                    <a:lnTo>
                      <a:pt x="317" y="64"/>
                    </a:lnTo>
                    <a:lnTo>
                      <a:pt x="317" y="65"/>
                    </a:lnTo>
                    <a:lnTo>
                      <a:pt x="320" y="65"/>
                    </a:lnTo>
                    <a:lnTo>
                      <a:pt x="322" y="68"/>
                    </a:lnTo>
                    <a:lnTo>
                      <a:pt x="325" y="68"/>
                    </a:lnTo>
                    <a:lnTo>
                      <a:pt x="325" y="70"/>
                    </a:lnTo>
                    <a:lnTo>
                      <a:pt x="328" y="70"/>
                    </a:lnTo>
                    <a:lnTo>
                      <a:pt x="330" y="73"/>
                    </a:lnTo>
                    <a:lnTo>
                      <a:pt x="334" y="73"/>
                    </a:lnTo>
                    <a:lnTo>
                      <a:pt x="334" y="75"/>
                    </a:lnTo>
                    <a:lnTo>
                      <a:pt x="337" y="75"/>
                    </a:lnTo>
                    <a:lnTo>
                      <a:pt x="337" y="76"/>
                    </a:lnTo>
                    <a:lnTo>
                      <a:pt x="340" y="76"/>
                    </a:lnTo>
                    <a:lnTo>
                      <a:pt x="342" y="79"/>
                    </a:lnTo>
                    <a:lnTo>
                      <a:pt x="346" y="79"/>
                    </a:lnTo>
                    <a:lnTo>
                      <a:pt x="346" y="81"/>
                    </a:lnTo>
                    <a:lnTo>
                      <a:pt x="349" y="81"/>
                    </a:lnTo>
                    <a:lnTo>
                      <a:pt x="351" y="84"/>
                    </a:lnTo>
                    <a:lnTo>
                      <a:pt x="354" y="84"/>
                    </a:lnTo>
                    <a:lnTo>
                      <a:pt x="354" y="86"/>
                    </a:lnTo>
                    <a:lnTo>
                      <a:pt x="358" y="86"/>
                    </a:lnTo>
                    <a:lnTo>
                      <a:pt x="358" y="87"/>
                    </a:lnTo>
                    <a:lnTo>
                      <a:pt x="361" y="87"/>
                    </a:lnTo>
                    <a:lnTo>
                      <a:pt x="363" y="90"/>
                    </a:lnTo>
                    <a:lnTo>
                      <a:pt x="366" y="90"/>
                    </a:lnTo>
                    <a:lnTo>
                      <a:pt x="366" y="92"/>
                    </a:lnTo>
                    <a:lnTo>
                      <a:pt x="369" y="92"/>
                    </a:lnTo>
                    <a:lnTo>
                      <a:pt x="371" y="95"/>
                    </a:lnTo>
                    <a:lnTo>
                      <a:pt x="375" y="95"/>
                    </a:lnTo>
                    <a:lnTo>
                      <a:pt x="375" y="97"/>
                    </a:lnTo>
                    <a:lnTo>
                      <a:pt x="378" y="97"/>
                    </a:lnTo>
                    <a:lnTo>
                      <a:pt x="378" y="98"/>
                    </a:lnTo>
                    <a:lnTo>
                      <a:pt x="381" y="98"/>
                    </a:lnTo>
                    <a:lnTo>
                      <a:pt x="383" y="101"/>
                    </a:lnTo>
                    <a:lnTo>
                      <a:pt x="387" y="101"/>
                    </a:lnTo>
                    <a:lnTo>
                      <a:pt x="387" y="103"/>
                    </a:lnTo>
                    <a:lnTo>
                      <a:pt x="390" y="103"/>
                    </a:lnTo>
                    <a:lnTo>
                      <a:pt x="390" y="105"/>
                    </a:lnTo>
                    <a:lnTo>
                      <a:pt x="393" y="105"/>
                    </a:lnTo>
                    <a:lnTo>
                      <a:pt x="393" y="316"/>
                    </a:lnTo>
                    <a:lnTo>
                      <a:pt x="383" y="321"/>
                    </a:lnTo>
                    <a:lnTo>
                      <a:pt x="383" y="322"/>
                    </a:lnTo>
                    <a:lnTo>
                      <a:pt x="376" y="324"/>
                    </a:lnTo>
                    <a:lnTo>
                      <a:pt x="376" y="325"/>
                    </a:lnTo>
                    <a:lnTo>
                      <a:pt x="373" y="325"/>
                    </a:lnTo>
                    <a:lnTo>
                      <a:pt x="373" y="327"/>
                    </a:lnTo>
                    <a:lnTo>
                      <a:pt x="363" y="332"/>
                    </a:lnTo>
                    <a:lnTo>
                      <a:pt x="363" y="333"/>
                    </a:lnTo>
                    <a:lnTo>
                      <a:pt x="356" y="335"/>
                    </a:lnTo>
                    <a:lnTo>
                      <a:pt x="356" y="336"/>
                    </a:lnTo>
                    <a:lnTo>
                      <a:pt x="352" y="336"/>
                    </a:lnTo>
                    <a:lnTo>
                      <a:pt x="352" y="338"/>
                    </a:lnTo>
                    <a:lnTo>
                      <a:pt x="342" y="343"/>
                    </a:lnTo>
                    <a:lnTo>
                      <a:pt x="342" y="344"/>
                    </a:lnTo>
                    <a:lnTo>
                      <a:pt x="335" y="346"/>
                    </a:lnTo>
                    <a:lnTo>
                      <a:pt x="335" y="347"/>
                    </a:lnTo>
                    <a:lnTo>
                      <a:pt x="332" y="347"/>
                    </a:lnTo>
                    <a:lnTo>
                      <a:pt x="332" y="349"/>
                    </a:lnTo>
                    <a:lnTo>
                      <a:pt x="322" y="354"/>
                    </a:lnTo>
                    <a:lnTo>
                      <a:pt x="322" y="355"/>
                    </a:lnTo>
                    <a:lnTo>
                      <a:pt x="315" y="357"/>
                    </a:lnTo>
                    <a:lnTo>
                      <a:pt x="315" y="359"/>
                    </a:lnTo>
                    <a:lnTo>
                      <a:pt x="311" y="359"/>
                    </a:lnTo>
                    <a:lnTo>
                      <a:pt x="311" y="360"/>
                    </a:lnTo>
                    <a:lnTo>
                      <a:pt x="301" y="365"/>
                    </a:lnTo>
                    <a:lnTo>
                      <a:pt x="301" y="366"/>
                    </a:lnTo>
                    <a:lnTo>
                      <a:pt x="294" y="368"/>
                    </a:lnTo>
                    <a:lnTo>
                      <a:pt x="294" y="370"/>
                    </a:lnTo>
                    <a:lnTo>
                      <a:pt x="291" y="370"/>
                    </a:lnTo>
                    <a:lnTo>
                      <a:pt x="291" y="371"/>
                    </a:lnTo>
                    <a:lnTo>
                      <a:pt x="281" y="376"/>
                    </a:lnTo>
                    <a:lnTo>
                      <a:pt x="281" y="377"/>
                    </a:lnTo>
                    <a:lnTo>
                      <a:pt x="274" y="379"/>
                    </a:lnTo>
                    <a:lnTo>
                      <a:pt x="274" y="381"/>
                    </a:lnTo>
                    <a:lnTo>
                      <a:pt x="270" y="381"/>
                    </a:lnTo>
                    <a:lnTo>
                      <a:pt x="270" y="382"/>
                    </a:lnTo>
                    <a:lnTo>
                      <a:pt x="260" y="387"/>
                    </a:lnTo>
                    <a:lnTo>
                      <a:pt x="260" y="388"/>
                    </a:lnTo>
                    <a:lnTo>
                      <a:pt x="253" y="390"/>
                    </a:lnTo>
                    <a:lnTo>
                      <a:pt x="253" y="392"/>
                    </a:lnTo>
                    <a:lnTo>
                      <a:pt x="250" y="392"/>
                    </a:lnTo>
                    <a:lnTo>
                      <a:pt x="250" y="393"/>
                    </a:lnTo>
                    <a:lnTo>
                      <a:pt x="240" y="398"/>
                    </a:lnTo>
                    <a:lnTo>
                      <a:pt x="240" y="400"/>
                    </a:lnTo>
                    <a:lnTo>
                      <a:pt x="233" y="401"/>
                    </a:lnTo>
                    <a:lnTo>
                      <a:pt x="233" y="403"/>
                    </a:lnTo>
                    <a:lnTo>
                      <a:pt x="229" y="403"/>
                    </a:lnTo>
                    <a:lnTo>
                      <a:pt x="229" y="404"/>
                    </a:lnTo>
                    <a:lnTo>
                      <a:pt x="219" y="409"/>
                    </a:lnTo>
                    <a:lnTo>
                      <a:pt x="219" y="411"/>
                    </a:lnTo>
                    <a:lnTo>
                      <a:pt x="212" y="412"/>
                    </a:lnTo>
                    <a:lnTo>
                      <a:pt x="212" y="414"/>
                    </a:lnTo>
                    <a:lnTo>
                      <a:pt x="209" y="414"/>
                    </a:lnTo>
                    <a:lnTo>
                      <a:pt x="209" y="415"/>
                    </a:lnTo>
                    <a:lnTo>
                      <a:pt x="199" y="420"/>
                    </a:lnTo>
                    <a:lnTo>
                      <a:pt x="195" y="420"/>
                    </a:lnTo>
                    <a:lnTo>
                      <a:pt x="195" y="418"/>
                    </a:lnTo>
                    <a:lnTo>
                      <a:pt x="192" y="418"/>
                    </a:lnTo>
                    <a:lnTo>
                      <a:pt x="192" y="417"/>
                    </a:lnTo>
                    <a:lnTo>
                      <a:pt x="188" y="417"/>
                    </a:lnTo>
                    <a:lnTo>
                      <a:pt x="187" y="414"/>
                    </a:lnTo>
                    <a:lnTo>
                      <a:pt x="183" y="414"/>
                    </a:lnTo>
                    <a:lnTo>
                      <a:pt x="183" y="412"/>
                    </a:lnTo>
                    <a:lnTo>
                      <a:pt x="180" y="412"/>
                    </a:lnTo>
                    <a:lnTo>
                      <a:pt x="180" y="411"/>
                    </a:lnTo>
                    <a:lnTo>
                      <a:pt x="176" y="411"/>
                    </a:lnTo>
                    <a:lnTo>
                      <a:pt x="175" y="407"/>
                    </a:lnTo>
                    <a:lnTo>
                      <a:pt x="171" y="407"/>
                    </a:lnTo>
                    <a:lnTo>
                      <a:pt x="171" y="406"/>
                    </a:lnTo>
                    <a:lnTo>
                      <a:pt x="168" y="406"/>
                    </a:lnTo>
                    <a:lnTo>
                      <a:pt x="168" y="404"/>
                    </a:lnTo>
                    <a:lnTo>
                      <a:pt x="164" y="404"/>
                    </a:lnTo>
                    <a:lnTo>
                      <a:pt x="163" y="401"/>
                    </a:lnTo>
                    <a:lnTo>
                      <a:pt x="159" y="401"/>
                    </a:lnTo>
                    <a:lnTo>
                      <a:pt x="159" y="400"/>
                    </a:lnTo>
                    <a:lnTo>
                      <a:pt x="156" y="400"/>
                    </a:lnTo>
                    <a:lnTo>
                      <a:pt x="154" y="396"/>
                    </a:lnTo>
                    <a:lnTo>
                      <a:pt x="151" y="396"/>
                    </a:lnTo>
                    <a:lnTo>
                      <a:pt x="151" y="395"/>
                    </a:lnTo>
                    <a:lnTo>
                      <a:pt x="147" y="395"/>
                    </a:lnTo>
                    <a:lnTo>
                      <a:pt x="147" y="393"/>
                    </a:lnTo>
                    <a:lnTo>
                      <a:pt x="144" y="393"/>
                    </a:lnTo>
                    <a:lnTo>
                      <a:pt x="142" y="390"/>
                    </a:lnTo>
                    <a:lnTo>
                      <a:pt x="139" y="390"/>
                    </a:lnTo>
                    <a:lnTo>
                      <a:pt x="139" y="388"/>
                    </a:lnTo>
                    <a:lnTo>
                      <a:pt x="135" y="388"/>
                    </a:lnTo>
                    <a:lnTo>
                      <a:pt x="135" y="387"/>
                    </a:lnTo>
                    <a:lnTo>
                      <a:pt x="132" y="387"/>
                    </a:lnTo>
                    <a:lnTo>
                      <a:pt x="130" y="384"/>
                    </a:lnTo>
                    <a:lnTo>
                      <a:pt x="127" y="384"/>
                    </a:lnTo>
                    <a:lnTo>
                      <a:pt x="127" y="382"/>
                    </a:lnTo>
                    <a:lnTo>
                      <a:pt x="123" y="382"/>
                    </a:lnTo>
                    <a:lnTo>
                      <a:pt x="123" y="381"/>
                    </a:lnTo>
                    <a:lnTo>
                      <a:pt x="120" y="381"/>
                    </a:lnTo>
                    <a:lnTo>
                      <a:pt x="118" y="377"/>
                    </a:lnTo>
                    <a:lnTo>
                      <a:pt x="115" y="377"/>
                    </a:lnTo>
                    <a:lnTo>
                      <a:pt x="115" y="376"/>
                    </a:lnTo>
                    <a:lnTo>
                      <a:pt x="111" y="376"/>
                    </a:lnTo>
                    <a:lnTo>
                      <a:pt x="110" y="373"/>
                    </a:lnTo>
                    <a:lnTo>
                      <a:pt x="106" y="373"/>
                    </a:lnTo>
                    <a:lnTo>
                      <a:pt x="106" y="371"/>
                    </a:lnTo>
                    <a:lnTo>
                      <a:pt x="103" y="371"/>
                    </a:lnTo>
                    <a:lnTo>
                      <a:pt x="103" y="370"/>
                    </a:lnTo>
                    <a:lnTo>
                      <a:pt x="99" y="370"/>
                    </a:lnTo>
                    <a:lnTo>
                      <a:pt x="98" y="366"/>
                    </a:lnTo>
                    <a:lnTo>
                      <a:pt x="94" y="366"/>
                    </a:lnTo>
                    <a:lnTo>
                      <a:pt x="94" y="365"/>
                    </a:lnTo>
                    <a:lnTo>
                      <a:pt x="91" y="365"/>
                    </a:lnTo>
                    <a:lnTo>
                      <a:pt x="91" y="363"/>
                    </a:lnTo>
                    <a:lnTo>
                      <a:pt x="88" y="363"/>
                    </a:lnTo>
                    <a:lnTo>
                      <a:pt x="86" y="360"/>
                    </a:lnTo>
                    <a:lnTo>
                      <a:pt x="82" y="360"/>
                    </a:lnTo>
                    <a:lnTo>
                      <a:pt x="82" y="359"/>
                    </a:lnTo>
                    <a:lnTo>
                      <a:pt x="79" y="359"/>
                    </a:lnTo>
                    <a:lnTo>
                      <a:pt x="77" y="355"/>
                    </a:lnTo>
                    <a:lnTo>
                      <a:pt x="74" y="355"/>
                    </a:lnTo>
                    <a:lnTo>
                      <a:pt x="74" y="354"/>
                    </a:lnTo>
                    <a:lnTo>
                      <a:pt x="70" y="354"/>
                    </a:lnTo>
                    <a:lnTo>
                      <a:pt x="70" y="352"/>
                    </a:lnTo>
                    <a:lnTo>
                      <a:pt x="67" y="352"/>
                    </a:lnTo>
                    <a:lnTo>
                      <a:pt x="65" y="349"/>
                    </a:lnTo>
                    <a:lnTo>
                      <a:pt x="62" y="349"/>
                    </a:lnTo>
                    <a:lnTo>
                      <a:pt x="62" y="347"/>
                    </a:lnTo>
                    <a:lnTo>
                      <a:pt x="58" y="347"/>
                    </a:lnTo>
                    <a:lnTo>
                      <a:pt x="58" y="346"/>
                    </a:lnTo>
                    <a:lnTo>
                      <a:pt x="55" y="346"/>
                    </a:lnTo>
                    <a:lnTo>
                      <a:pt x="53" y="343"/>
                    </a:lnTo>
                    <a:lnTo>
                      <a:pt x="50" y="343"/>
                    </a:lnTo>
                    <a:lnTo>
                      <a:pt x="50" y="341"/>
                    </a:lnTo>
                    <a:lnTo>
                      <a:pt x="47" y="341"/>
                    </a:lnTo>
                    <a:lnTo>
                      <a:pt x="47" y="340"/>
                    </a:lnTo>
                    <a:lnTo>
                      <a:pt x="43" y="340"/>
                    </a:lnTo>
                    <a:lnTo>
                      <a:pt x="41" y="336"/>
                    </a:lnTo>
                    <a:lnTo>
                      <a:pt x="38" y="336"/>
                    </a:lnTo>
                    <a:lnTo>
                      <a:pt x="38" y="335"/>
                    </a:lnTo>
                    <a:lnTo>
                      <a:pt x="35" y="335"/>
                    </a:lnTo>
                    <a:lnTo>
                      <a:pt x="33" y="332"/>
                    </a:lnTo>
                    <a:lnTo>
                      <a:pt x="29" y="332"/>
                    </a:lnTo>
                    <a:lnTo>
                      <a:pt x="29" y="330"/>
                    </a:lnTo>
                    <a:lnTo>
                      <a:pt x="26" y="330"/>
                    </a:lnTo>
                    <a:lnTo>
                      <a:pt x="26" y="329"/>
                    </a:lnTo>
                    <a:lnTo>
                      <a:pt x="23" y="329"/>
                    </a:lnTo>
                    <a:lnTo>
                      <a:pt x="21" y="325"/>
                    </a:lnTo>
                    <a:lnTo>
                      <a:pt x="17" y="325"/>
                    </a:lnTo>
                    <a:lnTo>
                      <a:pt x="17" y="324"/>
                    </a:lnTo>
                    <a:lnTo>
                      <a:pt x="14" y="324"/>
                    </a:lnTo>
                    <a:lnTo>
                      <a:pt x="14" y="322"/>
                    </a:lnTo>
                    <a:lnTo>
                      <a:pt x="11" y="322"/>
                    </a:lnTo>
                    <a:lnTo>
                      <a:pt x="9" y="319"/>
                    </a:lnTo>
                    <a:lnTo>
                      <a:pt x="6" y="319"/>
                    </a:lnTo>
                    <a:lnTo>
                      <a:pt x="6" y="318"/>
                    </a:lnTo>
                    <a:lnTo>
                      <a:pt x="2" y="318"/>
                    </a:lnTo>
                    <a:lnTo>
                      <a:pt x="2" y="316"/>
                    </a:lnTo>
                    <a:lnTo>
                      <a:pt x="0" y="316"/>
                    </a:lnTo>
                    <a:lnTo>
                      <a:pt x="0" y="105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206" name="Freeform 2206"/>
              <p:cNvSpPr>
                <a:spLocks/>
              </p:cNvSpPr>
              <p:nvPr/>
            </p:nvSpPr>
            <p:spPr bwMode="auto">
              <a:xfrm>
                <a:off x="2243" y="2915"/>
                <a:ext cx="103" cy="95"/>
              </a:xfrm>
              <a:custGeom>
                <a:avLst/>
                <a:gdLst>
                  <a:gd name="T0" fmla="*/ 101 w 103"/>
                  <a:gd name="T1" fmla="*/ 0 h 95"/>
                  <a:gd name="T2" fmla="*/ 101 w 103"/>
                  <a:gd name="T3" fmla="*/ 1 h 95"/>
                  <a:gd name="T4" fmla="*/ 88 w 103"/>
                  <a:gd name="T5" fmla="*/ 8 h 95"/>
                  <a:gd name="T6" fmla="*/ 88 w 103"/>
                  <a:gd name="T7" fmla="*/ 9 h 95"/>
                  <a:gd name="T8" fmla="*/ 84 w 103"/>
                  <a:gd name="T9" fmla="*/ 9 h 95"/>
                  <a:gd name="T10" fmla="*/ 84 w 103"/>
                  <a:gd name="T11" fmla="*/ 11 h 95"/>
                  <a:gd name="T12" fmla="*/ 0 w 103"/>
                  <a:gd name="T13" fmla="*/ 87 h 95"/>
                  <a:gd name="T14" fmla="*/ 0 w 103"/>
                  <a:gd name="T15" fmla="*/ 95 h 95"/>
                  <a:gd name="T16" fmla="*/ 103 w 103"/>
                  <a:gd name="T17" fmla="*/ 0 h 95"/>
                  <a:gd name="T18" fmla="*/ 101 w 103"/>
                  <a:gd name="T19" fmla="*/ 0 h 95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03"/>
                  <a:gd name="T31" fmla="*/ 0 h 95"/>
                  <a:gd name="T32" fmla="*/ 103 w 103"/>
                  <a:gd name="T33" fmla="*/ 95 h 95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03" h="95">
                    <a:moveTo>
                      <a:pt x="101" y="0"/>
                    </a:moveTo>
                    <a:lnTo>
                      <a:pt x="101" y="1"/>
                    </a:lnTo>
                    <a:lnTo>
                      <a:pt x="88" y="8"/>
                    </a:lnTo>
                    <a:lnTo>
                      <a:pt x="88" y="9"/>
                    </a:lnTo>
                    <a:lnTo>
                      <a:pt x="84" y="9"/>
                    </a:lnTo>
                    <a:lnTo>
                      <a:pt x="84" y="11"/>
                    </a:lnTo>
                    <a:lnTo>
                      <a:pt x="0" y="87"/>
                    </a:lnTo>
                    <a:lnTo>
                      <a:pt x="0" y="95"/>
                    </a:lnTo>
                    <a:lnTo>
                      <a:pt x="103" y="0"/>
                    </a:lnTo>
                    <a:lnTo>
                      <a:pt x="101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207" name="Freeform 2207"/>
              <p:cNvSpPr>
                <a:spLocks/>
              </p:cNvSpPr>
              <p:nvPr/>
            </p:nvSpPr>
            <p:spPr bwMode="auto">
              <a:xfrm>
                <a:off x="2243" y="2866"/>
                <a:ext cx="205" cy="191"/>
              </a:xfrm>
              <a:custGeom>
                <a:avLst/>
                <a:gdLst>
                  <a:gd name="T0" fmla="*/ 199 w 205"/>
                  <a:gd name="T1" fmla="*/ 0 h 191"/>
                  <a:gd name="T2" fmla="*/ 199 w 205"/>
                  <a:gd name="T3" fmla="*/ 2 h 191"/>
                  <a:gd name="T4" fmla="*/ 0 w 205"/>
                  <a:gd name="T5" fmla="*/ 183 h 191"/>
                  <a:gd name="T6" fmla="*/ 0 w 205"/>
                  <a:gd name="T7" fmla="*/ 191 h 191"/>
                  <a:gd name="T8" fmla="*/ 205 w 205"/>
                  <a:gd name="T9" fmla="*/ 2 h 191"/>
                  <a:gd name="T10" fmla="*/ 202 w 205"/>
                  <a:gd name="T11" fmla="*/ 2 h 191"/>
                  <a:gd name="T12" fmla="*/ 202 w 205"/>
                  <a:gd name="T13" fmla="*/ 0 h 191"/>
                  <a:gd name="T14" fmla="*/ 199 w 205"/>
                  <a:gd name="T15" fmla="*/ 0 h 191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05"/>
                  <a:gd name="T25" fmla="*/ 0 h 191"/>
                  <a:gd name="T26" fmla="*/ 205 w 205"/>
                  <a:gd name="T27" fmla="*/ 191 h 191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05" h="191">
                    <a:moveTo>
                      <a:pt x="199" y="0"/>
                    </a:moveTo>
                    <a:lnTo>
                      <a:pt x="199" y="2"/>
                    </a:lnTo>
                    <a:lnTo>
                      <a:pt x="0" y="183"/>
                    </a:lnTo>
                    <a:lnTo>
                      <a:pt x="0" y="191"/>
                    </a:lnTo>
                    <a:lnTo>
                      <a:pt x="205" y="2"/>
                    </a:lnTo>
                    <a:lnTo>
                      <a:pt x="202" y="2"/>
                    </a:lnTo>
                    <a:lnTo>
                      <a:pt x="202" y="0"/>
                    </a:lnTo>
                    <a:lnTo>
                      <a:pt x="199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208" name="Freeform 2208"/>
              <p:cNvSpPr>
                <a:spLocks/>
              </p:cNvSpPr>
              <p:nvPr/>
            </p:nvSpPr>
            <p:spPr bwMode="auto">
              <a:xfrm>
                <a:off x="2243" y="2883"/>
                <a:ext cx="238" cy="221"/>
              </a:xfrm>
              <a:custGeom>
                <a:avLst/>
                <a:gdLst>
                  <a:gd name="T0" fmla="*/ 231 w 238"/>
                  <a:gd name="T1" fmla="*/ 0 h 221"/>
                  <a:gd name="T2" fmla="*/ 231 w 238"/>
                  <a:gd name="T3" fmla="*/ 2 h 221"/>
                  <a:gd name="T4" fmla="*/ 0 w 238"/>
                  <a:gd name="T5" fmla="*/ 213 h 221"/>
                  <a:gd name="T6" fmla="*/ 0 w 238"/>
                  <a:gd name="T7" fmla="*/ 221 h 221"/>
                  <a:gd name="T8" fmla="*/ 238 w 238"/>
                  <a:gd name="T9" fmla="*/ 2 h 221"/>
                  <a:gd name="T10" fmla="*/ 234 w 238"/>
                  <a:gd name="T11" fmla="*/ 2 h 221"/>
                  <a:gd name="T12" fmla="*/ 234 w 238"/>
                  <a:gd name="T13" fmla="*/ 0 h 221"/>
                  <a:gd name="T14" fmla="*/ 231 w 238"/>
                  <a:gd name="T15" fmla="*/ 0 h 221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38"/>
                  <a:gd name="T25" fmla="*/ 0 h 221"/>
                  <a:gd name="T26" fmla="*/ 238 w 238"/>
                  <a:gd name="T27" fmla="*/ 221 h 221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38" h="221">
                    <a:moveTo>
                      <a:pt x="231" y="0"/>
                    </a:moveTo>
                    <a:lnTo>
                      <a:pt x="231" y="2"/>
                    </a:lnTo>
                    <a:lnTo>
                      <a:pt x="0" y="213"/>
                    </a:lnTo>
                    <a:lnTo>
                      <a:pt x="0" y="221"/>
                    </a:lnTo>
                    <a:lnTo>
                      <a:pt x="238" y="2"/>
                    </a:lnTo>
                    <a:lnTo>
                      <a:pt x="234" y="2"/>
                    </a:lnTo>
                    <a:lnTo>
                      <a:pt x="234" y="0"/>
                    </a:lnTo>
                    <a:lnTo>
                      <a:pt x="231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209" name="Freeform 2209"/>
              <p:cNvSpPr>
                <a:spLocks/>
              </p:cNvSpPr>
              <p:nvPr/>
            </p:nvSpPr>
            <p:spPr bwMode="auto">
              <a:xfrm>
                <a:off x="2243" y="2901"/>
                <a:ext cx="269" cy="251"/>
              </a:xfrm>
              <a:custGeom>
                <a:avLst/>
                <a:gdLst>
                  <a:gd name="T0" fmla="*/ 264 w 269"/>
                  <a:gd name="T1" fmla="*/ 0 h 251"/>
                  <a:gd name="T2" fmla="*/ 264 w 269"/>
                  <a:gd name="T3" fmla="*/ 1 h 251"/>
                  <a:gd name="T4" fmla="*/ 0 w 269"/>
                  <a:gd name="T5" fmla="*/ 243 h 251"/>
                  <a:gd name="T6" fmla="*/ 0 w 269"/>
                  <a:gd name="T7" fmla="*/ 251 h 251"/>
                  <a:gd name="T8" fmla="*/ 269 w 269"/>
                  <a:gd name="T9" fmla="*/ 4 h 251"/>
                  <a:gd name="T10" fmla="*/ 269 w 269"/>
                  <a:gd name="T11" fmla="*/ 1 h 251"/>
                  <a:gd name="T12" fmla="*/ 267 w 269"/>
                  <a:gd name="T13" fmla="*/ 1 h 251"/>
                  <a:gd name="T14" fmla="*/ 267 w 269"/>
                  <a:gd name="T15" fmla="*/ 0 h 251"/>
                  <a:gd name="T16" fmla="*/ 264 w 269"/>
                  <a:gd name="T17" fmla="*/ 0 h 251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69"/>
                  <a:gd name="T28" fmla="*/ 0 h 251"/>
                  <a:gd name="T29" fmla="*/ 269 w 269"/>
                  <a:gd name="T30" fmla="*/ 251 h 251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69" h="251">
                    <a:moveTo>
                      <a:pt x="264" y="0"/>
                    </a:moveTo>
                    <a:lnTo>
                      <a:pt x="264" y="1"/>
                    </a:lnTo>
                    <a:lnTo>
                      <a:pt x="0" y="243"/>
                    </a:lnTo>
                    <a:lnTo>
                      <a:pt x="0" y="251"/>
                    </a:lnTo>
                    <a:lnTo>
                      <a:pt x="269" y="4"/>
                    </a:lnTo>
                    <a:lnTo>
                      <a:pt x="269" y="1"/>
                    </a:lnTo>
                    <a:lnTo>
                      <a:pt x="267" y="1"/>
                    </a:lnTo>
                    <a:lnTo>
                      <a:pt x="267" y="0"/>
                    </a:lnTo>
                    <a:lnTo>
                      <a:pt x="264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210" name="Freeform 2210"/>
              <p:cNvSpPr>
                <a:spLocks/>
              </p:cNvSpPr>
              <p:nvPr/>
            </p:nvSpPr>
            <p:spPr bwMode="auto">
              <a:xfrm>
                <a:off x="2252" y="2918"/>
                <a:ext cx="292" cy="268"/>
              </a:xfrm>
              <a:custGeom>
                <a:avLst/>
                <a:gdLst>
                  <a:gd name="T0" fmla="*/ 285 w 292"/>
                  <a:gd name="T1" fmla="*/ 0 h 268"/>
                  <a:gd name="T2" fmla="*/ 285 w 292"/>
                  <a:gd name="T3" fmla="*/ 2 h 268"/>
                  <a:gd name="T4" fmla="*/ 0 w 292"/>
                  <a:gd name="T5" fmla="*/ 264 h 268"/>
                  <a:gd name="T6" fmla="*/ 0 w 292"/>
                  <a:gd name="T7" fmla="*/ 267 h 268"/>
                  <a:gd name="T8" fmla="*/ 5 w 292"/>
                  <a:gd name="T9" fmla="*/ 268 h 268"/>
                  <a:gd name="T10" fmla="*/ 5 w 292"/>
                  <a:gd name="T11" fmla="*/ 267 h 268"/>
                  <a:gd name="T12" fmla="*/ 292 w 292"/>
                  <a:gd name="T13" fmla="*/ 3 h 268"/>
                  <a:gd name="T14" fmla="*/ 290 w 292"/>
                  <a:gd name="T15" fmla="*/ 0 h 268"/>
                  <a:gd name="T16" fmla="*/ 285 w 292"/>
                  <a:gd name="T17" fmla="*/ 0 h 26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2"/>
                  <a:gd name="T28" fmla="*/ 0 h 268"/>
                  <a:gd name="T29" fmla="*/ 292 w 292"/>
                  <a:gd name="T30" fmla="*/ 268 h 26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2" h="268">
                    <a:moveTo>
                      <a:pt x="285" y="0"/>
                    </a:moveTo>
                    <a:lnTo>
                      <a:pt x="285" y="2"/>
                    </a:lnTo>
                    <a:lnTo>
                      <a:pt x="0" y="264"/>
                    </a:lnTo>
                    <a:lnTo>
                      <a:pt x="0" y="267"/>
                    </a:lnTo>
                    <a:lnTo>
                      <a:pt x="5" y="268"/>
                    </a:lnTo>
                    <a:lnTo>
                      <a:pt x="5" y="267"/>
                    </a:lnTo>
                    <a:lnTo>
                      <a:pt x="292" y="3"/>
                    </a:lnTo>
                    <a:lnTo>
                      <a:pt x="290" y="0"/>
                    </a:lnTo>
                    <a:lnTo>
                      <a:pt x="285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211" name="Freeform 2211"/>
              <p:cNvSpPr>
                <a:spLocks/>
              </p:cNvSpPr>
              <p:nvPr/>
            </p:nvSpPr>
            <p:spPr bwMode="auto">
              <a:xfrm>
                <a:off x="2283" y="2934"/>
                <a:ext cx="292" cy="270"/>
              </a:xfrm>
              <a:custGeom>
                <a:avLst/>
                <a:gdLst>
                  <a:gd name="T0" fmla="*/ 287 w 292"/>
                  <a:gd name="T1" fmla="*/ 0 h 270"/>
                  <a:gd name="T2" fmla="*/ 287 w 292"/>
                  <a:gd name="T3" fmla="*/ 1 h 270"/>
                  <a:gd name="T4" fmla="*/ 0 w 292"/>
                  <a:gd name="T5" fmla="*/ 265 h 270"/>
                  <a:gd name="T6" fmla="*/ 3 w 292"/>
                  <a:gd name="T7" fmla="*/ 270 h 270"/>
                  <a:gd name="T8" fmla="*/ 292 w 292"/>
                  <a:gd name="T9" fmla="*/ 5 h 270"/>
                  <a:gd name="T10" fmla="*/ 288 w 292"/>
                  <a:gd name="T11" fmla="*/ 0 h 270"/>
                  <a:gd name="T12" fmla="*/ 287 w 292"/>
                  <a:gd name="T13" fmla="*/ 0 h 27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92"/>
                  <a:gd name="T22" fmla="*/ 0 h 270"/>
                  <a:gd name="T23" fmla="*/ 292 w 292"/>
                  <a:gd name="T24" fmla="*/ 270 h 270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92" h="270">
                    <a:moveTo>
                      <a:pt x="287" y="0"/>
                    </a:moveTo>
                    <a:lnTo>
                      <a:pt x="287" y="1"/>
                    </a:lnTo>
                    <a:lnTo>
                      <a:pt x="0" y="265"/>
                    </a:lnTo>
                    <a:lnTo>
                      <a:pt x="3" y="270"/>
                    </a:lnTo>
                    <a:lnTo>
                      <a:pt x="292" y="5"/>
                    </a:lnTo>
                    <a:lnTo>
                      <a:pt x="288" y="0"/>
                    </a:lnTo>
                    <a:lnTo>
                      <a:pt x="287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212" name="Freeform 2212"/>
              <p:cNvSpPr>
                <a:spLocks/>
              </p:cNvSpPr>
              <p:nvPr/>
            </p:nvSpPr>
            <p:spPr bwMode="auto">
              <a:xfrm>
                <a:off x="2315" y="2951"/>
                <a:ext cx="292" cy="268"/>
              </a:xfrm>
              <a:custGeom>
                <a:avLst/>
                <a:gdLst>
                  <a:gd name="T0" fmla="*/ 287 w 292"/>
                  <a:gd name="T1" fmla="*/ 0 h 268"/>
                  <a:gd name="T2" fmla="*/ 287 w 292"/>
                  <a:gd name="T3" fmla="*/ 2 h 268"/>
                  <a:gd name="T4" fmla="*/ 0 w 292"/>
                  <a:gd name="T5" fmla="*/ 265 h 268"/>
                  <a:gd name="T6" fmla="*/ 2 w 292"/>
                  <a:gd name="T7" fmla="*/ 268 h 268"/>
                  <a:gd name="T8" fmla="*/ 7 w 292"/>
                  <a:gd name="T9" fmla="*/ 268 h 268"/>
                  <a:gd name="T10" fmla="*/ 7 w 292"/>
                  <a:gd name="T11" fmla="*/ 267 h 268"/>
                  <a:gd name="T12" fmla="*/ 292 w 292"/>
                  <a:gd name="T13" fmla="*/ 5 h 268"/>
                  <a:gd name="T14" fmla="*/ 289 w 292"/>
                  <a:gd name="T15" fmla="*/ 0 h 268"/>
                  <a:gd name="T16" fmla="*/ 287 w 292"/>
                  <a:gd name="T17" fmla="*/ 0 h 26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2"/>
                  <a:gd name="T28" fmla="*/ 0 h 268"/>
                  <a:gd name="T29" fmla="*/ 292 w 292"/>
                  <a:gd name="T30" fmla="*/ 268 h 26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2" h="268">
                    <a:moveTo>
                      <a:pt x="287" y="0"/>
                    </a:moveTo>
                    <a:lnTo>
                      <a:pt x="287" y="2"/>
                    </a:lnTo>
                    <a:lnTo>
                      <a:pt x="0" y="265"/>
                    </a:lnTo>
                    <a:lnTo>
                      <a:pt x="2" y="268"/>
                    </a:lnTo>
                    <a:lnTo>
                      <a:pt x="7" y="268"/>
                    </a:lnTo>
                    <a:lnTo>
                      <a:pt x="7" y="267"/>
                    </a:lnTo>
                    <a:lnTo>
                      <a:pt x="292" y="5"/>
                    </a:lnTo>
                    <a:lnTo>
                      <a:pt x="289" y="0"/>
                    </a:lnTo>
                    <a:lnTo>
                      <a:pt x="287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213" name="Freeform 2213"/>
              <p:cNvSpPr>
                <a:spLocks/>
              </p:cNvSpPr>
              <p:nvPr/>
            </p:nvSpPr>
            <p:spPr bwMode="auto">
              <a:xfrm>
                <a:off x="2348" y="2969"/>
                <a:ext cx="288" cy="268"/>
              </a:xfrm>
              <a:custGeom>
                <a:avLst/>
                <a:gdLst>
                  <a:gd name="T0" fmla="*/ 287 w 288"/>
                  <a:gd name="T1" fmla="*/ 0 h 268"/>
                  <a:gd name="T2" fmla="*/ 287 w 288"/>
                  <a:gd name="T3" fmla="*/ 1 h 268"/>
                  <a:gd name="T4" fmla="*/ 0 w 288"/>
                  <a:gd name="T5" fmla="*/ 265 h 268"/>
                  <a:gd name="T6" fmla="*/ 1 w 288"/>
                  <a:gd name="T7" fmla="*/ 268 h 268"/>
                  <a:gd name="T8" fmla="*/ 6 w 288"/>
                  <a:gd name="T9" fmla="*/ 268 h 268"/>
                  <a:gd name="T10" fmla="*/ 6 w 288"/>
                  <a:gd name="T11" fmla="*/ 266 h 268"/>
                  <a:gd name="T12" fmla="*/ 288 w 288"/>
                  <a:gd name="T13" fmla="*/ 7 h 268"/>
                  <a:gd name="T14" fmla="*/ 288 w 288"/>
                  <a:gd name="T15" fmla="*/ 0 h 268"/>
                  <a:gd name="T16" fmla="*/ 287 w 288"/>
                  <a:gd name="T17" fmla="*/ 0 h 26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88"/>
                  <a:gd name="T28" fmla="*/ 0 h 268"/>
                  <a:gd name="T29" fmla="*/ 288 w 288"/>
                  <a:gd name="T30" fmla="*/ 268 h 26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88" h="268">
                    <a:moveTo>
                      <a:pt x="287" y="0"/>
                    </a:moveTo>
                    <a:lnTo>
                      <a:pt x="287" y="1"/>
                    </a:lnTo>
                    <a:lnTo>
                      <a:pt x="0" y="265"/>
                    </a:lnTo>
                    <a:lnTo>
                      <a:pt x="1" y="268"/>
                    </a:lnTo>
                    <a:lnTo>
                      <a:pt x="6" y="268"/>
                    </a:lnTo>
                    <a:lnTo>
                      <a:pt x="6" y="266"/>
                    </a:lnTo>
                    <a:lnTo>
                      <a:pt x="288" y="7"/>
                    </a:lnTo>
                    <a:lnTo>
                      <a:pt x="288" y="0"/>
                    </a:lnTo>
                    <a:lnTo>
                      <a:pt x="287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214" name="Freeform 2214"/>
              <p:cNvSpPr>
                <a:spLocks/>
              </p:cNvSpPr>
              <p:nvPr/>
            </p:nvSpPr>
            <p:spPr bwMode="auto">
              <a:xfrm>
                <a:off x="2380" y="3016"/>
                <a:ext cx="256" cy="238"/>
              </a:xfrm>
              <a:custGeom>
                <a:avLst/>
                <a:gdLst>
                  <a:gd name="T0" fmla="*/ 255 w 256"/>
                  <a:gd name="T1" fmla="*/ 0 h 238"/>
                  <a:gd name="T2" fmla="*/ 255 w 256"/>
                  <a:gd name="T3" fmla="*/ 1 h 238"/>
                  <a:gd name="T4" fmla="*/ 0 w 256"/>
                  <a:gd name="T5" fmla="*/ 235 h 238"/>
                  <a:gd name="T6" fmla="*/ 2 w 256"/>
                  <a:gd name="T7" fmla="*/ 238 h 238"/>
                  <a:gd name="T8" fmla="*/ 7 w 256"/>
                  <a:gd name="T9" fmla="*/ 238 h 238"/>
                  <a:gd name="T10" fmla="*/ 7 w 256"/>
                  <a:gd name="T11" fmla="*/ 236 h 238"/>
                  <a:gd name="T12" fmla="*/ 256 w 256"/>
                  <a:gd name="T13" fmla="*/ 8 h 238"/>
                  <a:gd name="T14" fmla="*/ 256 w 256"/>
                  <a:gd name="T15" fmla="*/ 0 h 238"/>
                  <a:gd name="T16" fmla="*/ 255 w 256"/>
                  <a:gd name="T17" fmla="*/ 0 h 23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56"/>
                  <a:gd name="T28" fmla="*/ 0 h 238"/>
                  <a:gd name="T29" fmla="*/ 256 w 256"/>
                  <a:gd name="T30" fmla="*/ 238 h 23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56" h="238">
                    <a:moveTo>
                      <a:pt x="255" y="0"/>
                    </a:moveTo>
                    <a:lnTo>
                      <a:pt x="255" y="1"/>
                    </a:lnTo>
                    <a:lnTo>
                      <a:pt x="0" y="235"/>
                    </a:lnTo>
                    <a:lnTo>
                      <a:pt x="2" y="238"/>
                    </a:lnTo>
                    <a:lnTo>
                      <a:pt x="7" y="238"/>
                    </a:lnTo>
                    <a:lnTo>
                      <a:pt x="7" y="236"/>
                    </a:lnTo>
                    <a:lnTo>
                      <a:pt x="256" y="8"/>
                    </a:lnTo>
                    <a:lnTo>
                      <a:pt x="256" y="0"/>
                    </a:lnTo>
                    <a:lnTo>
                      <a:pt x="255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215" name="Freeform 2215"/>
              <p:cNvSpPr>
                <a:spLocks/>
              </p:cNvSpPr>
              <p:nvPr/>
            </p:nvSpPr>
            <p:spPr bwMode="auto">
              <a:xfrm>
                <a:off x="2413" y="3063"/>
                <a:ext cx="223" cy="208"/>
              </a:xfrm>
              <a:custGeom>
                <a:avLst/>
                <a:gdLst>
                  <a:gd name="T0" fmla="*/ 222 w 223"/>
                  <a:gd name="T1" fmla="*/ 0 h 208"/>
                  <a:gd name="T2" fmla="*/ 222 w 223"/>
                  <a:gd name="T3" fmla="*/ 2 h 208"/>
                  <a:gd name="T4" fmla="*/ 0 w 223"/>
                  <a:gd name="T5" fmla="*/ 205 h 208"/>
                  <a:gd name="T6" fmla="*/ 1 w 223"/>
                  <a:gd name="T7" fmla="*/ 208 h 208"/>
                  <a:gd name="T8" fmla="*/ 6 w 223"/>
                  <a:gd name="T9" fmla="*/ 208 h 208"/>
                  <a:gd name="T10" fmla="*/ 6 w 223"/>
                  <a:gd name="T11" fmla="*/ 207 h 208"/>
                  <a:gd name="T12" fmla="*/ 223 w 223"/>
                  <a:gd name="T13" fmla="*/ 8 h 208"/>
                  <a:gd name="T14" fmla="*/ 223 w 223"/>
                  <a:gd name="T15" fmla="*/ 0 h 208"/>
                  <a:gd name="T16" fmla="*/ 222 w 223"/>
                  <a:gd name="T17" fmla="*/ 0 h 20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23"/>
                  <a:gd name="T28" fmla="*/ 0 h 208"/>
                  <a:gd name="T29" fmla="*/ 223 w 223"/>
                  <a:gd name="T30" fmla="*/ 208 h 20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23" h="208">
                    <a:moveTo>
                      <a:pt x="222" y="0"/>
                    </a:moveTo>
                    <a:lnTo>
                      <a:pt x="222" y="2"/>
                    </a:lnTo>
                    <a:lnTo>
                      <a:pt x="0" y="205"/>
                    </a:lnTo>
                    <a:lnTo>
                      <a:pt x="1" y="208"/>
                    </a:lnTo>
                    <a:lnTo>
                      <a:pt x="6" y="208"/>
                    </a:lnTo>
                    <a:lnTo>
                      <a:pt x="6" y="207"/>
                    </a:lnTo>
                    <a:lnTo>
                      <a:pt x="223" y="8"/>
                    </a:lnTo>
                    <a:lnTo>
                      <a:pt x="223" y="0"/>
                    </a:lnTo>
                    <a:lnTo>
                      <a:pt x="222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216" name="Freeform 2216"/>
              <p:cNvSpPr>
                <a:spLocks/>
              </p:cNvSpPr>
              <p:nvPr/>
            </p:nvSpPr>
            <p:spPr bwMode="auto">
              <a:xfrm>
                <a:off x="2457" y="3111"/>
                <a:ext cx="179" cy="165"/>
              </a:xfrm>
              <a:custGeom>
                <a:avLst/>
                <a:gdLst>
                  <a:gd name="T0" fmla="*/ 178 w 179"/>
                  <a:gd name="T1" fmla="*/ 0 h 165"/>
                  <a:gd name="T2" fmla="*/ 178 w 179"/>
                  <a:gd name="T3" fmla="*/ 1 h 165"/>
                  <a:gd name="T4" fmla="*/ 0 w 179"/>
                  <a:gd name="T5" fmla="*/ 165 h 165"/>
                  <a:gd name="T6" fmla="*/ 7 w 179"/>
                  <a:gd name="T7" fmla="*/ 162 h 165"/>
                  <a:gd name="T8" fmla="*/ 7 w 179"/>
                  <a:gd name="T9" fmla="*/ 160 h 165"/>
                  <a:gd name="T10" fmla="*/ 14 w 179"/>
                  <a:gd name="T11" fmla="*/ 159 h 165"/>
                  <a:gd name="T12" fmla="*/ 14 w 179"/>
                  <a:gd name="T13" fmla="*/ 157 h 165"/>
                  <a:gd name="T14" fmla="*/ 24 w 179"/>
                  <a:gd name="T15" fmla="*/ 151 h 165"/>
                  <a:gd name="T16" fmla="*/ 24 w 179"/>
                  <a:gd name="T17" fmla="*/ 149 h 165"/>
                  <a:gd name="T18" fmla="*/ 179 w 179"/>
                  <a:gd name="T19" fmla="*/ 7 h 165"/>
                  <a:gd name="T20" fmla="*/ 179 w 179"/>
                  <a:gd name="T21" fmla="*/ 0 h 165"/>
                  <a:gd name="T22" fmla="*/ 178 w 179"/>
                  <a:gd name="T23" fmla="*/ 0 h 165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179"/>
                  <a:gd name="T37" fmla="*/ 0 h 165"/>
                  <a:gd name="T38" fmla="*/ 179 w 179"/>
                  <a:gd name="T39" fmla="*/ 165 h 165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179" h="165">
                    <a:moveTo>
                      <a:pt x="178" y="0"/>
                    </a:moveTo>
                    <a:lnTo>
                      <a:pt x="178" y="1"/>
                    </a:lnTo>
                    <a:lnTo>
                      <a:pt x="0" y="165"/>
                    </a:lnTo>
                    <a:lnTo>
                      <a:pt x="7" y="162"/>
                    </a:lnTo>
                    <a:lnTo>
                      <a:pt x="7" y="160"/>
                    </a:lnTo>
                    <a:lnTo>
                      <a:pt x="14" y="159"/>
                    </a:lnTo>
                    <a:lnTo>
                      <a:pt x="14" y="157"/>
                    </a:lnTo>
                    <a:lnTo>
                      <a:pt x="24" y="151"/>
                    </a:lnTo>
                    <a:lnTo>
                      <a:pt x="24" y="149"/>
                    </a:lnTo>
                    <a:lnTo>
                      <a:pt x="179" y="7"/>
                    </a:lnTo>
                    <a:lnTo>
                      <a:pt x="179" y="0"/>
                    </a:lnTo>
                    <a:lnTo>
                      <a:pt x="178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217" name="Freeform 2217"/>
              <p:cNvSpPr>
                <a:spLocks/>
              </p:cNvSpPr>
              <p:nvPr/>
            </p:nvSpPr>
            <p:spPr bwMode="auto">
              <a:xfrm>
                <a:off x="2577" y="3156"/>
                <a:ext cx="59" cy="55"/>
              </a:xfrm>
              <a:custGeom>
                <a:avLst/>
                <a:gdLst>
                  <a:gd name="T0" fmla="*/ 58 w 59"/>
                  <a:gd name="T1" fmla="*/ 0 h 55"/>
                  <a:gd name="T2" fmla="*/ 58 w 59"/>
                  <a:gd name="T3" fmla="*/ 2 h 55"/>
                  <a:gd name="T4" fmla="*/ 0 w 59"/>
                  <a:gd name="T5" fmla="*/ 55 h 55"/>
                  <a:gd name="T6" fmla="*/ 10 w 59"/>
                  <a:gd name="T7" fmla="*/ 51 h 55"/>
                  <a:gd name="T8" fmla="*/ 10 w 59"/>
                  <a:gd name="T9" fmla="*/ 49 h 55"/>
                  <a:gd name="T10" fmla="*/ 17 w 59"/>
                  <a:gd name="T11" fmla="*/ 48 h 55"/>
                  <a:gd name="T12" fmla="*/ 17 w 59"/>
                  <a:gd name="T13" fmla="*/ 46 h 55"/>
                  <a:gd name="T14" fmla="*/ 59 w 59"/>
                  <a:gd name="T15" fmla="*/ 8 h 55"/>
                  <a:gd name="T16" fmla="*/ 59 w 59"/>
                  <a:gd name="T17" fmla="*/ 0 h 55"/>
                  <a:gd name="T18" fmla="*/ 58 w 59"/>
                  <a:gd name="T19" fmla="*/ 0 h 55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59"/>
                  <a:gd name="T31" fmla="*/ 0 h 55"/>
                  <a:gd name="T32" fmla="*/ 59 w 59"/>
                  <a:gd name="T33" fmla="*/ 55 h 55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59" h="55">
                    <a:moveTo>
                      <a:pt x="58" y="0"/>
                    </a:moveTo>
                    <a:lnTo>
                      <a:pt x="58" y="2"/>
                    </a:lnTo>
                    <a:lnTo>
                      <a:pt x="0" y="55"/>
                    </a:lnTo>
                    <a:lnTo>
                      <a:pt x="10" y="51"/>
                    </a:lnTo>
                    <a:lnTo>
                      <a:pt x="10" y="49"/>
                    </a:lnTo>
                    <a:lnTo>
                      <a:pt x="17" y="48"/>
                    </a:lnTo>
                    <a:lnTo>
                      <a:pt x="17" y="46"/>
                    </a:lnTo>
                    <a:lnTo>
                      <a:pt x="59" y="8"/>
                    </a:lnTo>
                    <a:lnTo>
                      <a:pt x="59" y="0"/>
                    </a:lnTo>
                    <a:lnTo>
                      <a:pt x="58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218" name="Freeform 2218"/>
              <p:cNvSpPr>
                <a:spLocks/>
              </p:cNvSpPr>
              <p:nvPr/>
            </p:nvSpPr>
            <p:spPr bwMode="auto">
              <a:xfrm>
                <a:off x="2534" y="2915"/>
                <a:ext cx="102" cy="95"/>
              </a:xfrm>
              <a:custGeom>
                <a:avLst/>
                <a:gdLst>
                  <a:gd name="T0" fmla="*/ 0 w 102"/>
                  <a:gd name="T1" fmla="*/ 0 h 95"/>
                  <a:gd name="T2" fmla="*/ 102 w 102"/>
                  <a:gd name="T3" fmla="*/ 95 h 95"/>
                  <a:gd name="T4" fmla="*/ 102 w 102"/>
                  <a:gd name="T5" fmla="*/ 87 h 95"/>
                  <a:gd name="T6" fmla="*/ 101 w 102"/>
                  <a:gd name="T7" fmla="*/ 87 h 95"/>
                  <a:gd name="T8" fmla="*/ 17 w 102"/>
                  <a:gd name="T9" fmla="*/ 8 h 95"/>
                  <a:gd name="T10" fmla="*/ 14 w 102"/>
                  <a:gd name="T11" fmla="*/ 8 h 95"/>
                  <a:gd name="T12" fmla="*/ 14 w 102"/>
                  <a:gd name="T13" fmla="*/ 6 h 95"/>
                  <a:gd name="T14" fmla="*/ 10 w 102"/>
                  <a:gd name="T15" fmla="*/ 6 h 95"/>
                  <a:gd name="T16" fmla="*/ 8 w 102"/>
                  <a:gd name="T17" fmla="*/ 3 h 95"/>
                  <a:gd name="T18" fmla="*/ 5 w 102"/>
                  <a:gd name="T19" fmla="*/ 3 h 95"/>
                  <a:gd name="T20" fmla="*/ 5 w 102"/>
                  <a:gd name="T21" fmla="*/ 1 h 95"/>
                  <a:gd name="T22" fmla="*/ 2 w 102"/>
                  <a:gd name="T23" fmla="*/ 1 h 95"/>
                  <a:gd name="T24" fmla="*/ 2 w 102"/>
                  <a:gd name="T25" fmla="*/ 0 h 95"/>
                  <a:gd name="T26" fmla="*/ 0 w 102"/>
                  <a:gd name="T27" fmla="*/ 0 h 95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102"/>
                  <a:gd name="T43" fmla="*/ 0 h 95"/>
                  <a:gd name="T44" fmla="*/ 102 w 102"/>
                  <a:gd name="T45" fmla="*/ 95 h 95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102" h="95">
                    <a:moveTo>
                      <a:pt x="0" y="0"/>
                    </a:moveTo>
                    <a:lnTo>
                      <a:pt x="102" y="95"/>
                    </a:lnTo>
                    <a:lnTo>
                      <a:pt x="102" y="87"/>
                    </a:lnTo>
                    <a:lnTo>
                      <a:pt x="101" y="87"/>
                    </a:lnTo>
                    <a:lnTo>
                      <a:pt x="17" y="8"/>
                    </a:lnTo>
                    <a:lnTo>
                      <a:pt x="14" y="8"/>
                    </a:lnTo>
                    <a:lnTo>
                      <a:pt x="14" y="6"/>
                    </a:lnTo>
                    <a:lnTo>
                      <a:pt x="10" y="6"/>
                    </a:lnTo>
                    <a:lnTo>
                      <a:pt x="8" y="3"/>
                    </a:lnTo>
                    <a:lnTo>
                      <a:pt x="5" y="3"/>
                    </a:lnTo>
                    <a:lnTo>
                      <a:pt x="5" y="1"/>
                    </a:lnTo>
                    <a:lnTo>
                      <a:pt x="2" y="1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219" name="Freeform 2219"/>
              <p:cNvSpPr>
                <a:spLocks/>
              </p:cNvSpPr>
              <p:nvPr/>
            </p:nvSpPr>
            <p:spPr bwMode="auto">
              <a:xfrm>
                <a:off x="2433" y="2866"/>
                <a:ext cx="203" cy="191"/>
              </a:xfrm>
              <a:custGeom>
                <a:avLst/>
                <a:gdLst>
                  <a:gd name="T0" fmla="*/ 3 w 203"/>
                  <a:gd name="T1" fmla="*/ 0 h 191"/>
                  <a:gd name="T2" fmla="*/ 3 w 203"/>
                  <a:gd name="T3" fmla="*/ 2 h 191"/>
                  <a:gd name="T4" fmla="*/ 0 w 203"/>
                  <a:gd name="T5" fmla="*/ 2 h 191"/>
                  <a:gd name="T6" fmla="*/ 0 w 203"/>
                  <a:gd name="T7" fmla="*/ 5 h 191"/>
                  <a:gd name="T8" fmla="*/ 2 w 203"/>
                  <a:gd name="T9" fmla="*/ 5 h 191"/>
                  <a:gd name="T10" fmla="*/ 203 w 203"/>
                  <a:gd name="T11" fmla="*/ 191 h 191"/>
                  <a:gd name="T12" fmla="*/ 203 w 203"/>
                  <a:gd name="T13" fmla="*/ 183 h 191"/>
                  <a:gd name="T14" fmla="*/ 202 w 203"/>
                  <a:gd name="T15" fmla="*/ 183 h 191"/>
                  <a:gd name="T16" fmla="*/ 5 w 203"/>
                  <a:gd name="T17" fmla="*/ 0 h 191"/>
                  <a:gd name="T18" fmla="*/ 3 w 203"/>
                  <a:gd name="T19" fmla="*/ 0 h 191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03"/>
                  <a:gd name="T31" fmla="*/ 0 h 191"/>
                  <a:gd name="T32" fmla="*/ 203 w 203"/>
                  <a:gd name="T33" fmla="*/ 191 h 191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03" h="191">
                    <a:moveTo>
                      <a:pt x="3" y="0"/>
                    </a:moveTo>
                    <a:lnTo>
                      <a:pt x="3" y="2"/>
                    </a:lnTo>
                    <a:lnTo>
                      <a:pt x="0" y="2"/>
                    </a:lnTo>
                    <a:lnTo>
                      <a:pt x="0" y="5"/>
                    </a:lnTo>
                    <a:lnTo>
                      <a:pt x="2" y="5"/>
                    </a:lnTo>
                    <a:lnTo>
                      <a:pt x="203" y="191"/>
                    </a:lnTo>
                    <a:lnTo>
                      <a:pt x="203" y="183"/>
                    </a:lnTo>
                    <a:lnTo>
                      <a:pt x="202" y="183"/>
                    </a:lnTo>
                    <a:lnTo>
                      <a:pt x="5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220" name="Freeform 2220"/>
              <p:cNvSpPr>
                <a:spLocks/>
              </p:cNvSpPr>
              <p:nvPr/>
            </p:nvSpPr>
            <p:spPr bwMode="auto">
              <a:xfrm>
                <a:off x="2401" y="2883"/>
                <a:ext cx="235" cy="221"/>
              </a:xfrm>
              <a:custGeom>
                <a:avLst/>
                <a:gdLst>
                  <a:gd name="T0" fmla="*/ 3 w 235"/>
                  <a:gd name="T1" fmla="*/ 0 h 221"/>
                  <a:gd name="T2" fmla="*/ 3 w 235"/>
                  <a:gd name="T3" fmla="*/ 2 h 221"/>
                  <a:gd name="T4" fmla="*/ 0 w 235"/>
                  <a:gd name="T5" fmla="*/ 2 h 221"/>
                  <a:gd name="T6" fmla="*/ 0 w 235"/>
                  <a:gd name="T7" fmla="*/ 5 h 221"/>
                  <a:gd name="T8" fmla="*/ 1 w 235"/>
                  <a:gd name="T9" fmla="*/ 5 h 221"/>
                  <a:gd name="T10" fmla="*/ 235 w 235"/>
                  <a:gd name="T11" fmla="*/ 221 h 221"/>
                  <a:gd name="T12" fmla="*/ 235 w 235"/>
                  <a:gd name="T13" fmla="*/ 213 h 221"/>
                  <a:gd name="T14" fmla="*/ 234 w 235"/>
                  <a:gd name="T15" fmla="*/ 213 h 221"/>
                  <a:gd name="T16" fmla="*/ 5 w 235"/>
                  <a:gd name="T17" fmla="*/ 0 h 221"/>
                  <a:gd name="T18" fmla="*/ 3 w 235"/>
                  <a:gd name="T19" fmla="*/ 0 h 221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35"/>
                  <a:gd name="T31" fmla="*/ 0 h 221"/>
                  <a:gd name="T32" fmla="*/ 235 w 235"/>
                  <a:gd name="T33" fmla="*/ 221 h 221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35" h="221">
                    <a:moveTo>
                      <a:pt x="3" y="0"/>
                    </a:moveTo>
                    <a:lnTo>
                      <a:pt x="3" y="2"/>
                    </a:lnTo>
                    <a:lnTo>
                      <a:pt x="0" y="2"/>
                    </a:lnTo>
                    <a:lnTo>
                      <a:pt x="0" y="5"/>
                    </a:lnTo>
                    <a:lnTo>
                      <a:pt x="1" y="5"/>
                    </a:lnTo>
                    <a:lnTo>
                      <a:pt x="235" y="221"/>
                    </a:lnTo>
                    <a:lnTo>
                      <a:pt x="235" y="213"/>
                    </a:lnTo>
                    <a:lnTo>
                      <a:pt x="234" y="213"/>
                    </a:lnTo>
                    <a:lnTo>
                      <a:pt x="5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221" name="Freeform 2221"/>
              <p:cNvSpPr>
                <a:spLocks/>
              </p:cNvSpPr>
              <p:nvPr/>
            </p:nvSpPr>
            <p:spPr bwMode="auto">
              <a:xfrm>
                <a:off x="2368" y="2901"/>
                <a:ext cx="268" cy="251"/>
              </a:xfrm>
              <a:custGeom>
                <a:avLst/>
                <a:gdLst>
                  <a:gd name="T0" fmla="*/ 4 w 268"/>
                  <a:gd name="T1" fmla="*/ 0 h 251"/>
                  <a:gd name="T2" fmla="*/ 4 w 268"/>
                  <a:gd name="T3" fmla="*/ 1 h 251"/>
                  <a:gd name="T4" fmla="*/ 0 w 268"/>
                  <a:gd name="T5" fmla="*/ 1 h 251"/>
                  <a:gd name="T6" fmla="*/ 0 w 268"/>
                  <a:gd name="T7" fmla="*/ 4 h 251"/>
                  <a:gd name="T8" fmla="*/ 2 w 268"/>
                  <a:gd name="T9" fmla="*/ 4 h 251"/>
                  <a:gd name="T10" fmla="*/ 268 w 268"/>
                  <a:gd name="T11" fmla="*/ 251 h 251"/>
                  <a:gd name="T12" fmla="*/ 268 w 268"/>
                  <a:gd name="T13" fmla="*/ 243 h 251"/>
                  <a:gd name="T14" fmla="*/ 267 w 268"/>
                  <a:gd name="T15" fmla="*/ 243 h 251"/>
                  <a:gd name="T16" fmla="*/ 5 w 268"/>
                  <a:gd name="T17" fmla="*/ 0 h 251"/>
                  <a:gd name="T18" fmla="*/ 4 w 268"/>
                  <a:gd name="T19" fmla="*/ 0 h 251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68"/>
                  <a:gd name="T31" fmla="*/ 0 h 251"/>
                  <a:gd name="T32" fmla="*/ 268 w 268"/>
                  <a:gd name="T33" fmla="*/ 251 h 251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68" h="251">
                    <a:moveTo>
                      <a:pt x="4" y="0"/>
                    </a:moveTo>
                    <a:lnTo>
                      <a:pt x="4" y="1"/>
                    </a:lnTo>
                    <a:lnTo>
                      <a:pt x="0" y="1"/>
                    </a:lnTo>
                    <a:lnTo>
                      <a:pt x="0" y="4"/>
                    </a:lnTo>
                    <a:lnTo>
                      <a:pt x="2" y="4"/>
                    </a:lnTo>
                    <a:lnTo>
                      <a:pt x="268" y="251"/>
                    </a:lnTo>
                    <a:lnTo>
                      <a:pt x="268" y="243"/>
                    </a:lnTo>
                    <a:lnTo>
                      <a:pt x="267" y="243"/>
                    </a:lnTo>
                    <a:lnTo>
                      <a:pt x="5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222" name="Freeform 2222"/>
              <p:cNvSpPr>
                <a:spLocks/>
              </p:cNvSpPr>
              <p:nvPr/>
            </p:nvSpPr>
            <p:spPr bwMode="auto">
              <a:xfrm>
                <a:off x="2337" y="2918"/>
                <a:ext cx="293" cy="268"/>
              </a:xfrm>
              <a:custGeom>
                <a:avLst/>
                <a:gdLst>
                  <a:gd name="T0" fmla="*/ 2 w 293"/>
                  <a:gd name="T1" fmla="*/ 0 h 268"/>
                  <a:gd name="T2" fmla="*/ 2 w 293"/>
                  <a:gd name="T3" fmla="*/ 2 h 268"/>
                  <a:gd name="T4" fmla="*/ 0 w 293"/>
                  <a:gd name="T5" fmla="*/ 2 h 268"/>
                  <a:gd name="T6" fmla="*/ 287 w 293"/>
                  <a:gd name="T7" fmla="*/ 268 h 268"/>
                  <a:gd name="T8" fmla="*/ 293 w 293"/>
                  <a:gd name="T9" fmla="*/ 265 h 268"/>
                  <a:gd name="T10" fmla="*/ 7 w 293"/>
                  <a:gd name="T11" fmla="*/ 0 h 268"/>
                  <a:gd name="T12" fmla="*/ 2 w 293"/>
                  <a:gd name="T13" fmla="*/ 0 h 2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93"/>
                  <a:gd name="T22" fmla="*/ 0 h 268"/>
                  <a:gd name="T23" fmla="*/ 293 w 293"/>
                  <a:gd name="T24" fmla="*/ 268 h 2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93" h="268">
                    <a:moveTo>
                      <a:pt x="2" y="0"/>
                    </a:moveTo>
                    <a:lnTo>
                      <a:pt x="2" y="2"/>
                    </a:lnTo>
                    <a:lnTo>
                      <a:pt x="0" y="2"/>
                    </a:lnTo>
                    <a:lnTo>
                      <a:pt x="287" y="268"/>
                    </a:lnTo>
                    <a:lnTo>
                      <a:pt x="293" y="265"/>
                    </a:lnTo>
                    <a:lnTo>
                      <a:pt x="7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223" name="Freeform 2223"/>
              <p:cNvSpPr>
                <a:spLocks/>
              </p:cNvSpPr>
              <p:nvPr/>
            </p:nvSpPr>
            <p:spPr bwMode="auto">
              <a:xfrm>
                <a:off x="2305" y="2935"/>
                <a:ext cx="292" cy="269"/>
              </a:xfrm>
              <a:custGeom>
                <a:avLst/>
                <a:gdLst>
                  <a:gd name="T0" fmla="*/ 2 w 292"/>
                  <a:gd name="T1" fmla="*/ 0 h 269"/>
                  <a:gd name="T2" fmla="*/ 2 w 292"/>
                  <a:gd name="T3" fmla="*/ 2 h 269"/>
                  <a:gd name="T4" fmla="*/ 0 w 292"/>
                  <a:gd name="T5" fmla="*/ 2 h 269"/>
                  <a:gd name="T6" fmla="*/ 287 w 292"/>
                  <a:gd name="T7" fmla="*/ 269 h 269"/>
                  <a:gd name="T8" fmla="*/ 292 w 292"/>
                  <a:gd name="T9" fmla="*/ 265 h 269"/>
                  <a:gd name="T10" fmla="*/ 7 w 292"/>
                  <a:gd name="T11" fmla="*/ 0 h 269"/>
                  <a:gd name="T12" fmla="*/ 2 w 292"/>
                  <a:gd name="T13" fmla="*/ 0 h 26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92"/>
                  <a:gd name="T22" fmla="*/ 0 h 269"/>
                  <a:gd name="T23" fmla="*/ 292 w 292"/>
                  <a:gd name="T24" fmla="*/ 269 h 269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92" h="269">
                    <a:moveTo>
                      <a:pt x="2" y="0"/>
                    </a:moveTo>
                    <a:lnTo>
                      <a:pt x="2" y="2"/>
                    </a:lnTo>
                    <a:lnTo>
                      <a:pt x="0" y="2"/>
                    </a:lnTo>
                    <a:lnTo>
                      <a:pt x="287" y="269"/>
                    </a:lnTo>
                    <a:lnTo>
                      <a:pt x="292" y="265"/>
                    </a:lnTo>
                    <a:lnTo>
                      <a:pt x="7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224" name="Freeform 2224"/>
              <p:cNvSpPr>
                <a:spLocks/>
              </p:cNvSpPr>
              <p:nvPr/>
            </p:nvSpPr>
            <p:spPr bwMode="auto">
              <a:xfrm>
                <a:off x="2272" y="2953"/>
                <a:ext cx="293" cy="268"/>
              </a:xfrm>
              <a:custGeom>
                <a:avLst/>
                <a:gdLst>
                  <a:gd name="T0" fmla="*/ 2 w 293"/>
                  <a:gd name="T1" fmla="*/ 0 h 268"/>
                  <a:gd name="T2" fmla="*/ 2 w 293"/>
                  <a:gd name="T3" fmla="*/ 1 h 268"/>
                  <a:gd name="T4" fmla="*/ 0 w 293"/>
                  <a:gd name="T5" fmla="*/ 1 h 268"/>
                  <a:gd name="T6" fmla="*/ 288 w 293"/>
                  <a:gd name="T7" fmla="*/ 268 h 268"/>
                  <a:gd name="T8" fmla="*/ 293 w 293"/>
                  <a:gd name="T9" fmla="*/ 266 h 268"/>
                  <a:gd name="T10" fmla="*/ 293 w 293"/>
                  <a:gd name="T11" fmla="*/ 263 h 268"/>
                  <a:gd name="T12" fmla="*/ 291 w 293"/>
                  <a:gd name="T13" fmla="*/ 263 h 268"/>
                  <a:gd name="T14" fmla="*/ 7 w 293"/>
                  <a:gd name="T15" fmla="*/ 0 h 268"/>
                  <a:gd name="T16" fmla="*/ 2 w 293"/>
                  <a:gd name="T17" fmla="*/ 0 h 26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3"/>
                  <a:gd name="T28" fmla="*/ 0 h 268"/>
                  <a:gd name="T29" fmla="*/ 293 w 293"/>
                  <a:gd name="T30" fmla="*/ 268 h 26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3" h="268">
                    <a:moveTo>
                      <a:pt x="2" y="0"/>
                    </a:moveTo>
                    <a:lnTo>
                      <a:pt x="2" y="1"/>
                    </a:lnTo>
                    <a:lnTo>
                      <a:pt x="0" y="1"/>
                    </a:lnTo>
                    <a:lnTo>
                      <a:pt x="288" y="268"/>
                    </a:lnTo>
                    <a:lnTo>
                      <a:pt x="293" y="266"/>
                    </a:lnTo>
                    <a:lnTo>
                      <a:pt x="293" y="263"/>
                    </a:lnTo>
                    <a:lnTo>
                      <a:pt x="291" y="263"/>
                    </a:lnTo>
                    <a:lnTo>
                      <a:pt x="7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225" name="Freeform 2225"/>
              <p:cNvSpPr>
                <a:spLocks/>
              </p:cNvSpPr>
              <p:nvPr/>
            </p:nvSpPr>
            <p:spPr bwMode="auto">
              <a:xfrm>
                <a:off x="2243" y="2969"/>
                <a:ext cx="289" cy="269"/>
              </a:xfrm>
              <a:custGeom>
                <a:avLst/>
                <a:gdLst>
                  <a:gd name="T0" fmla="*/ 0 w 289"/>
                  <a:gd name="T1" fmla="*/ 0 h 269"/>
                  <a:gd name="T2" fmla="*/ 0 w 289"/>
                  <a:gd name="T3" fmla="*/ 7 h 269"/>
                  <a:gd name="T4" fmla="*/ 2 w 289"/>
                  <a:gd name="T5" fmla="*/ 7 h 269"/>
                  <a:gd name="T6" fmla="*/ 284 w 289"/>
                  <a:gd name="T7" fmla="*/ 269 h 269"/>
                  <a:gd name="T8" fmla="*/ 289 w 289"/>
                  <a:gd name="T9" fmla="*/ 268 h 269"/>
                  <a:gd name="T10" fmla="*/ 289 w 289"/>
                  <a:gd name="T11" fmla="*/ 265 h 269"/>
                  <a:gd name="T12" fmla="*/ 287 w 289"/>
                  <a:gd name="T13" fmla="*/ 265 h 269"/>
                  <a:gd name="T14" fmla="*/ 2 w 289"/>
                  <a:gd name="T15" fmla="*/ 0 h 269"/>
                  <a:gd name="T16" fmla="*/ 0 w 289"/>
                  <a:gd name="T17" fmla="*/ 0 h 26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89"/>
                  <a:gd name="T28" fmla="*/ 0 h 269"/>
                  <a:gd name="T29" fmla="*/ 289 w 289"/>
                  <a:gd name="T30" fmla="*/ 269 h 269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89" h="269">
                    <a:moveTo>
                      <a:pt x="0" y="0"/>
                    </a:moveTo>
                    <a:lnTo>
                      <a:pt x="0" y="7"/>
                    </a:lnTo>
                    <a:lnTo>
                      <a:pt x="2" y="7"/>
                    </a:lnTo>
                    <a:lnTo>
                      <a:pt x="284" y="269"/>
                    </a:lnTo>
                    <a:lnTo>
                      <a:pt x="289" y="268"/>
                    </a:lnTo>
                    <a:lnTo>
                      <a:pt x="289" y="265"/>
                    </a:lnTo>
                    <a:lnTo>
                      <a:pt x="287" y="265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226" name="Freeform 2226"/>
              <p:cNvSpPr>
                <a:spLocks/>
              </p:cNvSpPr>
              <p:nvPr/>
            </p:nvSpPr>
            <p:spPr bwMode="auto">
              <a:xfrm>
                <a:off x="2243" y="3016"/>
                <a:ext cx="257" cy="240"/>
              </a:xfrm>
              <a:custGeom>
                <a:avLst/>
                <a:gdLst>
                  <a:gd name="T0" fmla="*/ 0 w 257"/>
                  <a:gd name="T1" fmla="*/ 0 h 240"/>
                  <a:gd name="T2" fmla="*/ 0 w 257"/>
                  <a:gd name="T3" fmla="*/ 8 h 240"/>
                  <a:gd name="T4" fmla="*/ 2 w 257"/>
                  <a:gd name="T5" fmla="*/ 8 h 240"/>
                  <a:gd name="T6" fmla="*/ 252 w 257"/>
                  <a:gd name="T7" fmla="*/ 240 h 240"/>
                  <a:gd name="T8" fmla="*/ 257 w 257"/>
                  <a:gd name="T9" fmla="*/ 238 h 240"/>
                  <a:gd name="T10" fmla="*/ 257 w 257"/>
                  <a:gd name="T11" fmla="*/ 235 h 240"/>
                  <a:gd name="T12" fmla="*/ 255 w 257"/>
                  <a:gd name="T13" fmla="*/ 235 h 240"/>
                  <a:gd name="T14" fmla="*/ 2 w 257"/>
                  <a:gd name="T15" fmla="*/ 0 h 240"/>
                  <a:gd name="T16" fmla="*/ 0 w 257"/>
                  <a:gd name="T17" fmla="*/ 0 h 24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57"/>
                  <a:gd name="T28" fmla="*/ 0 h 240"/>
                  <a:gd name="T29" fmla="*/ 257 w 257"/>
                  <a:gd name="T30" fmla="*/ 240 h 24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57" h="240">
                    <a:moveTo>
                      <a:pt x="0" y="0"/>
                    </a:moveTo>
                    <a:lnTo>
                      <a:pt x="0" y="8"/>
                    </a:lnTo>
                    <a:lnTo>
                      <a:pt x="2" y="8"/>
                    </a:lnTo>
                    <a:lnTo>
                      <a:pt x="252" y="240"/>
                    </a:lnTo>
                    <a:lnTo>
                      <a:pt x="257" y="238"/>
                    </a:lnTo>
                    <a:lnTo>
                      <a:pt x="257" y="235"/>
                    </a:lnTo>
                    <a:lnTo>
                      <a:pt x="255" y="235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227" name="Freeform 2227"/>
              <p:cNvSpPr>
                <a:spLocks/>
              </p:cNvSpPr>
              <p:nvPr/>
            </p:nvSpPr>
            <p:spPr bwMode="auto">
              <a:xfrm>
                <a:off x="2243" y="3063"/>
                <a:ext cx="224" cy="210"/>
              </a:xfrm>
              <a:custGeom>
                <a:avLst/>
                <a:gdLst>
                  <a:gd name="T0" fmla="*/ 0 w 224"/>
                  <a:gd name="T1" fmla="*/ 0 h 210"/>
                  <a:gd name="T2" fmla="*/ 0 w 224"/>
                  <a:gd name="T3" fmla="*/ 8 h 210"/>
                  <a:gd name="T4" fmla="*/ 2 w 224"/>
                  <a:gd name="T5" fmla="*/ 8 h 210"/>
                  <a:gd name="T6" fmla="*/ 219 w 224"/>
                  <a:gd name="T7" fmla="*/ 210 h 210"/>
                  <a:gd name="T8" fmla="*/ 224 w 224"/>
                  <a:gd name="T9" fmla="*/ 208 h 210"/>
                  <a:gd name="T10" fmla="*/ 224 w 224"/>
                  <a:gd name="T11" fmla="*/ 205 h 210"/>
                  <a:gd name="T12" fmla="*/ 223 w 224"/>
                  <a:gd name="T13" fmla="*/ 205 h 210"/>
                  <a:gd name="T14" fmla="*/ 2 w 224"/>
                  <a:gd name="T15" fmla="*/ 0 h 210"/>
                  <a:gd name="T16" fmla="*/ 0 w 224"/>
                  <a:gd name="T17" fmla="*/ 0 h 21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24"/>
                  <a:gd name="T28" fmla="*/ 0 h 210"/>
                  <a:gd name="T29" fmla="*/ 224 w 224"/>
                  <a:gd name="T30" fmla="*/ 210 h 21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24" h="210">
                    <a:moveTo>
                      <a:pt x="0" y="0"/>
                    </a:moveTo>
                    <a:lnTo>
                      <a:pt x="0" y="8"/>
                    </a:lnTo>
                    <a:lnTo>
                      <a:pt x="2" y="8"/>
                    </a:lnTo>
                    <a:lnTo>
                      <a:pt x="219" y="210"/>
                    </a:lnTo>
                    <a:lnTo>
                      <a:pt x="224" y="208"/>
                    </a:lnTo>
                    <a:lnTo>
                      <a:pt x="224" y="205"/>
                    </a:lnTo>
                    <a:lnTo>
                      <a:pt x="223" y="205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228" name="Freeform 2228"/>
              <p:cNvSpPr>
                <a:spLocks/>
              </p:cNvSpPr>
              <p:nvPr/>
            </p:nvSpPr>
            <p:spPr bwMode="auto">
              <a:xfrm>
                <a:off x="2243" y="3111"/>
                <a:ext cx="178" cy="164"/>
              </a:xfrm>
              <a:custGeom>
                <a:avLst/>
                <a:gdLst>
                  <a:gd name="T0" fmla="*/ 0 w 178"/>
                  <a:gd name="T1" fmla="*/ 0 h 164"/>
                  <a:gd name="T2" fmla="*/ 0 w 178"/>
                  <a:gd name="T3" fmla="*/ 7 h 164"/>
                  <a:gd name="T4" fmla="*/ 2 w 178"/>
                  <a:gd name="T5" fmla="*/ 7 h 164"/>
                  <a:gd name="T6" fmla="*/ 159 w 178"/>
                  <a:gd name="T7" fmla="*/ 154 h 164"/>
                  <a:gd name="T8" fmla="*/ 163 w 178"/>
                  <a:gd name="T9" fmla="*/ 154 h 164"/>
                  <a:gd name="T10" fmla="*/ 164 w 178"/>
                  <a:gd name="T11" fmla="*/ 157 h 164"/>
                  <a:gd name="T12" fmla="*/ 168 w 178"/>
                  <a:gd name="T13" fmla="*/ 157 h 164"/>
                  <a:gd name="T14" fmla="*/ 168 w 178"/>
                  <a:gd name="T15" fmla="*/ 159 h 164"/>
                  <a:gd name="T16" fmla="*/ 171 w 178"/>
                  <a:gd name="T17" fmla="*/ 159 h 164"/>
                  <a:gd name="T18" fmla="*/ 171 w 178"/>
                  <a:gd name="T19" fmla="*/ 160 h 164"/>
                  <a:gd name="T20" fmla="*/ 175 w 178"/>
                  <a:gd name="T21" fmla="*/ 160 h 164"/>
                  <a:gd name="T22" fmla="*/ 178 w 178"/>
                  <a:gd name="T23" fmla="*/ 164 h 164"/>
                  <a:gd name="T24" fmla="*/ 2 w 178"/>
                  <a:gd name="T25" fmla="*/ 0 h 164"/>
                  <a:gd name="T26" fmla="*/ 0 w 178"/>
                  <a:gd name="T27" fmla="*/ 0 h 164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178"/>
                  <a:gd name="T43" fmla="*/ 0 h 164"/>
                  <a:gd name="T44" fmla="*/ 178 w 178"/>
                  <a:gd name="T45" fmla="*/ 164 h 164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178" h="164">
                    <a:moveTo>
                      <a:pt x="0" y="0"/>
                    </a:moveTo>
                    <a:lnTo>
                      <a:pt x="0" y="7"/>
                    </a:lnTo>
                    <a:lnTo>
                      <a:pt x="2" y="7"/>
                    </a:lnTo>
                    <a:lnTo>
                      <a:pt x="159" y="154"/>
                    </a:lnTo>
                    <a:lnTo>
                      <a:pt x="163" y="154"/>
                    </a:lnTo>
                    <a:lnTo>
                      <a:pt x="164" y="157"/>
                    </a:lnTo>
                    <a:lnTo>
                      <a:pt x="168" y="157"/>
                    </a:lnTo>
                    <a:lnTo>
                      <a:pt x="168" y="159"/>
                    </a:lnTo>
                    <a:lnTo>
                      <a:pt x="171" y="159"/>
                    </a:lnTo>
                    <a:lnTo>
                      <a:pt x="171" y="160"/>
                    </a:lnTo>
                    <a:lnTo>
                      <a:pt x="175" y="160"/>
                    </a:lnTo>
                    <a:lnTo>
                      <a:pt x="178" y="164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229" name="Freeform 2229"/>
              <p:cNvSpPr>
                <a:spLocks/>
              </p:cNvSpPr>
              <p:nvPr/>
            </p:nvSpPr>
            <p:spPr bwMode="auto">
              <a:xfrm>
                <a:off x="2243" y="3155"/>
                <a:ext cx="64" cy="58"/>
              </a:xfrm>
              <a:custGeom>
                <a:avLst/>
                <a:gdLst>
                  <a:gd name="T0" fmla="*/ 0 w 64"/>
                  <a:gd name="T1" fmla="*/ 0 h 58"/>
                  <a:gd name="T2" fmla="*/ 0 w 64"/>
                  <a:gd name="T3" fmla="*/ 8 h 58"/>
                  <a:gd name="T4" fmla="*/ 2 w 64"/>
                  <a:gd name="T5" fmla="*/ 8 h 58"/>
                  <a:gd name="T6" fmla="*/ 47 w 64"/>
                  <a:gd name="T7" fmla="*/ 50 h 58"/>
                  <a:gd name="T8" fmla="*/ 50 w 64"/>
                  <a:gd name="T9" fmla="*/ 50 h 58"/>
                  <a:gd name="T10" fmla="*/ 50 w 64"/>
                  <a:gd name="T11" fmla="*/ 52 h 58"/>
                  <a:gd name="T12" fmla="*/ 53 w 64"/>
                  <a:gd name="T13" fmla="*/ 52 h 58"/>
                  <a:gd name="T14" fmla="*/ 55 w 64"/>
                  <a:gd name="T15" fmla="*/ 55 h 58"/>
                  <a:gd name="T16" fmla="*/ 58 w 64"/>
                  <a:gd name="T17" fmla="*/ 55 h 58"/>
                  <a:gd name="T18" fmla="*/ 58 w 64"/>
                  <a:gd name="T19" fmla="*/ 56 h 58"/>
                  <a:gd name="T20" fmla="*/ 62 w 64"/>
                  <a:gd name="T21" fmla="*/ 56 h 58"/>
                  <a:gd name="T22" fmla="*/ 62 w 64"/>
                  <a:gd name="T23" fmla="*/ 58 h 58"/>
                  <a:gd name="T24" fmla="*/ 64 w 64"/>
                  <a:gd name="T25" fmla="*/ 58 h 58"/>
                  <a:gd name="T26" fmla="*/ 2 w 64"/>
                  <a:gd name="T27" fmla="*/ 0 h 58"/>
                  <a:gd name="T28" fmla="*/ 0 w 64"/>
                  <a:gd name="T29" fmla="*/ 0 h 58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64"/>
                  <a:gd name="T46" fmla="*/ 0 h 58"/>
                  <a:gd name="T47" fmla="*/ 64 w 64"/>
                  <a:gd name="T48" fmla="*/ 58 h 58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64" h="58">
                    <a:moveTo>
                      <a:pt x="0" y="0"/>
                    </a:moveTo>
                    <a:lnTo>
                      <a:pt x="0" y="8"/>
                    </a:lnTo>
                    <a:lnTo>
                      <a:pt x="2" y="8"/>
                    </a:lnTo>
                    <a:lnTo>
                      <a:pt x="47" y="50"/>
                    </a:lnTo>
                    <a:lnTo>
                      <a:pt x="50" y="50"/>
                    </a:lnTo>
                    <a:lnTo>
                      <a:pt x="50" y="52"/>
                    </a:lnTo>
                    <a:lnTo>
                      <a:pt x="53" y="52"/>
                    </a:lnTo>
                    <a:lnTo>
                      <a:pt x="55" y="55"/>
                    </a:lnTo>
                    <a:lnTo>
                      <a:pt x="58" y="55"/>
                    </a:lnTo>
                    <a:lnTo>
                      <a:pt x="58" y="56"/>
                    </a:lnTo>
                    <a:lnTo>
                      <a:pt x="62" y="56"/>
                    </a:lnTo>
                    <a:lnTo>
                      <a:pt x="62" y="58"/>
                    </a:lnTo>
                    <a:lnTo>
                      <a:pt x="64" y="58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230" name="Freeform 2230"/>
              <p:cNvSpPr>
                <a:spLocks/>
              </p:cNvSpPr>
              <p:nvPr/>
            </p:nvSpPr>
            <p:spPr bwMode="auto">
              <a:xfrm>
                <a:off x="2240" y="2861"/>
                <a:ext cx="398" cy="425"/>
              </a:xfrm>
              <a:custGeom>
                <a:avLst/>
                <a:gdLst>
                  <a:gd name="T0" fmla="*/ 200 w 398"/>
                  <a:gd name="T1" fmla="*/ 425 h 425"/>
                  <a:gd name="T2" fmla="*/ 398 w 398"/>
                  <a:gd name="T3" fmla="*/ 319 h 425"/>
                  <a:gd name="T4" fmla="*/ 398 w 398"/>
                  <a:gd name="T5" fmla="*/ 106 h 425"/>
                  <a:gd name="T6" fmla="*/ 200 w 398"/>
                  <a:gd name="T7" fmla="*/ 0 h 425"/>
                  <a:gd name="T8" fmla="*/ 0 w 398"/>
                  <a:gd name="T9" fmla="*/ 106 h 425"/>
                  <a:gd name="T10" fmla="*/ 0 w 398"/>
                  <a:gd name="T11" fmla="*/ 319 h 425"/>
                  <a:gd name="T12" fmla="*/ 200 w 398"/>
                  <a:gd name="T13" fmla="*/ 425 h 425"/>
                  <a:gd name="T14" fmla="*/ 202 w 398"/>
                  <a:gd name="T15" fmla="*/ 418 h 425"/>
                  <a:gd name="T16" fmla="*/ 5 w 398"/>
                  <a:gd name="T17" fmla="*/ 314 h 425"/>
                  <a:gd name="T18" fmla="*/ 7 w 398"/>
                  <a:gd name="T19" fmla="*/ 317 h 425"/>
                  <a:gd name="T20" fmla="*/ 7 w 398"/>
                  <a:gd name="T21" fmla="*/ 108 h 425"/>
                  <a:gd name="T22" fmla="*/ 5 w 398"/>
                  <a:gd name="T23" fmla="*/ 111 h 425"/>
                  <a:gd name="T24" fmla="*/ 202 w 398"/>
                  <a:gd name="T25" fmla="*/ 7 h 425"/>
                  <a:gd name="T26" fmla="*/ 198 w 398"/>
                  <a:gd name="T27" fmla="*/ 7 h 425"/>
                  <a:gd name="T28" fmla="*/ 393 w 398"/>
                  <a:gd name="T29" fmla="*/ 111 h 425"/>
                  <a:gd name="T30" fmla="*/ 391 w 398"/>
                  <a:gd name="T31" fmla="*/ 108 h 425"/>
                  <a:gd name="T32" fmla="*/ 391 w 398"/>
                  <a:gd name="T33" fmla="*/ 317 h 425"/>
                  <a:gd name="T34" fmla="*/ 393 w 398"/>
                  <a:gd name="T35" fmla="*/ 314 h 425"/>
                  <a:gd name="T36" fmla="*/ 198 w 398"/>
                  <a:gd name="T37" fmla="*/ 418 h 425"/>
                  <a:gd name="T38" fmla="*/ 202 w 398"/>
                  <a:gd name="T39" fmla="*/ 418 h 425"/>
                  <a:gd name="T40" fmla="*/ 200 w 398"/>
                  <a:gd name="T41" fmla="*/ 425 h 425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398"/>
                  <a:gd name="T64" fmla="*/ 0 h 425"/>
                  <a:gd name="T65" fmla="*/ 398 w 398"/>
                  <a:gd name="T66" fmla="*/ 425 h 425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398" h="425">
                    <a:moveTo>
                      <a:pt x="200" y="425"/>
                    </a:moveTo>
                    <a:lnTo>
                      <a:pt x="398" y="319"/>
                    </a:lnTo>
                    <a:lnTo>
                      <a:pt x="398" y="106"/>
                    </a:lnTo>
                    <a:lnTo>
                      <a:pt x="200" y="0"/>
                    </a:lnTo>
                    <a:lnTo>
                      <a:pt x="0" y="106"/>
                    </a:lnTo>
                    <a:lnTo>
                      <a:pt x="0" y="319"/>
                    </a:lnTo>
                    <a:lnTo>
                      <a:pt x="200" y="425"/>
                    </a:lnTo>
                    <a:lnTo>
                      <a:pt x="202" y="418"/>
                    </a:lnTo>
                    <a:lnTo>
                      <a:pt x="5" y="314"/>
                    </a:lnTo>
                    <a:lnTo>
                      <a:pt x="7" y="317"/>
                    </a:lnTo>
                    <a:lnTo>
                      <a:pt x="7" y="108"/>
                    </a:lnTo>
                    <a:lnTo>
                      <a:pt x="5" y="111"/>
                    </a:lnTo>
                    <a:lnTo>
                      <a:pt x="202" y="7"/>
                    </a:lnTo>
                    <a:lnTo>
                      <a:pt x="198" y="7"/>
                    </a:lnTo>
                    <a:lnTo>
                      <a:pt x="393" y="111"/>
                    </a:lnTo>
                    <a:lnTo>
                      <a:pt x="391" y="108"/>
                    </a:lnTo>
                    <a:lnTo>
                      <a:pt x="391" y="317"/>
                    </a:lnTo>
                    <a:lnTo>
                      <a:pt x="393" y="314"/>
                    </a:lnTo>
                    <a:lnTo>
                      <a:pt x="198" y="418"/>
                    </a:lnTo>
                    <a:lnTo>
                      <a:pt x="202" y="418"/>
                    </a:lnTo>
                    <a:lnTo>
                      <a:pt x="200" y="425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231" name="Freeform 2231"/>
              <p:cNvSpPr>
                <a:spLocks/>
              </p:cNvSpPr>
              <p:nvPr/>
            </p:nvSpPr>
            <p:spPr bwMode="auto">
              <a:xfrm>
                <a:off x="2047" y="2552"/>
                <a:ext cx="393" cy="418"/>
              </a:xfrm>
              <a:custGeom>
                <a:avLst/>
                <a:gdLst>
                  <a:gd name="T0" fmla="*/ 10 w 393"/>
                  <a:gd name="T1" fmla="*/ 99 h 418"/>
                  <a:gd name="T2" fmla="*/ 34 w 393"/>
                  <a:gd name="T3" fmla="*/ 88 h 418"/>
                  <a:gd name="T4" fmla="*/ 51 w 393"/>
                  <a:gd name="T5" fmla="*/ 77 h 418"/>
                  <a:gd name="T6" fmla="*/ 75 w 393"/>
                  <a:gd name="T7" fmla="*/ 66 h 418"/>
                  <a:gd name="T8" fmla="*/ 89 w 393"/>
                  <a:gd name="T9" fmla="*/ 57 h 418"/>
                  <a:gd name="T10" fmla="*/ 113 w 393"/>
                  <a:gd name="T11" fmla="*/ 46 h 418"/>
                  <a:gd name="T12" fmla="*/ 133 w 393"/>
                  <a:gd name="T13" fmla="*/ 33 h 418"/>
                  <a:gd name="T14" fmla="*/ 157 w 393"/>
                  <a:gd name="T15" fmla="*/ 22 h 418"/>
                  <a:gd name="T16" fmla="*/ 178 w 393"/>
                  <a:gd name="T17" fmla="*/ 10 h 418"/>
                  <a:gd name="T18" fmla="*/ 198 w 393"/>
                  <a:gd name="T19" fmla="*/ 0 h 418"/>
                  <a:gd name="T20" fmla="*/ 207 w 393"/>
                  <a:gd name="T21" fmla="*/ 6 h 418"/>
                  <a:gd name="T22" fmla="*/ 217 w 393"/>
                  <a:gd name="T23" fmla="*/ 10 h 418"/>
                  <a:gd name="T24" fmla="*/ 227 w 393"/>
                  <a:gd name="T25" fmla="*/ 17 h 418"/>
                  <a:gd name="T26" fmla="*/ 237 w 393"/>
                  <a:gd name="T27" fmla="*/ 21 h 418"/>
                  <a:gd name="T28" fmla="*/ 248 w 393"/>
                  <a:gd name="T29" fmla="*/ 29 h 418"/>
                  <a:gd name="T30" fmla="*/ 258 w 393"/>
                  <a:gd name="T31" fmla="*/ 32 h 418"/>
                  <a:gd name="T32" fmla="*/ 268 w 393"/>
                  <a:gd name="T33" fmla="*/ 40 h 418"/>
                  <a:gd name="T34" fmla="*/ 278 w 393"/>
                  <a:gd name="T35" fmla="*/ 43 h 418"/>
                  <a:gd name="T36" fmla="*/ 289 w 393"/>
                  <a:gd name="T37" fmla="*/ 51 h 418"/>
                  <a:gd name="T38" fmla="*/ 299 w 393"/>
                  <a:gd name="T39" fmla="*/ 54 h 418"/>
                  <a:gd name="T40" fmla="*/ 309 w 393"/>
                  <a:gd name="T41" fmla="*/ 62 h 418"/>
                  <a:gd name="T42" fmla="*/ 319 w 393"/>
                  <a:gd name="T43" fmla="*/ 65 h 418"/>
                  <a:gd name="T44" fmla="*/ 330 w 393"/>
                  <a:gd name="T45" fmla="*/ 73 h 418"/>
                  <a:gd name="T46" fmla="*/ 340 w 393"/>
                  <a:gd name="T47" fmla="*/ 76 h 418"/>
                  <a:gd name="T48" fmla="*/ 350 w 393"/>
                  <a:gd name="T49" fmla="*/ 84 h 418"/>
                  <a:gd name="T50" fmla="*/ 360 w 393"/>
                  <a:gd name="T51" fmla="*/ 87 h 418"/>
                  <a:gd name="T52" fmla="*/ 371 w 393"/>
                  <a:gd name="T53" fmla="*/ 95 h 418"/>
                  <a:gd name="T54" fmla="*/ 381 w 393"/>
                  <a:gd name="T55" fmla="*/ 98 h 418"/>
                  <a:gd name="T56" fmla="*/ 389 w 393"/>
                  <a:gd name="T57" fmla="*/ 104 h 418"/>
                  <a:gd name="T58" fmla="*/ 376 w 393"/>
                  <a:gd name="T59" fmla="*/ 322 h 418"/>
                  <a:gd name="T60" fmla="*/ 362 w 393"/>
                  <a:gd name="T61" fmla="*/ 331 h 418"/>
                  <a:gd name="T62" fmla="*/ 342 w 393"/>
                  <a:gd name="T63" fmla="*/ 341 h 418"/>
                  <a:gd name="T64" fmla="*/ 331 w 393"/>
                  <a:gd name="T65" fmla="*/ 347 h 418"/>
                  <a:gd name="T66" fmla="*/ 311 w 393"/>
                  <a:gd name="T67" fmla="*/ 357 h 418"/>
                  <a:gd name="T68" fmla="*/ 294 w 393"/>
                  <a:gd name="T69" fmla="*/ 368 h 418"/>
                  <a:gd name="T70" fmla="*/ 273 w 393"/>
                  <a:gd name="T71" fmla="*/ 377 h 418"/>
                  <a:gd name="T72" fmla="*/ 260 w 393"/>
                  <a:gd name="T73" fmla="*/ 387 h 418"/>
                  <a:gd name="T74" fmla="*/ 239 w 393"/>
                  <a:gd name="T75" fmla="*/ 396 h 418"/>
                  <a:gd name="T76" fmla="*/ 229 w 393"/>
                  <a:gd name="T77" fmla="*/ 402 h 418"/>
                  <a:gd name="T78" fmla="*/ 208 w 393"/>
                  <a:gd name="T79" fmla="*/ 412 h 418"/>
                  <a:gd name="T80" fmla="*/ 191 w 393"/>
                  <a:gd name="T81" fmla="*/ 417 h 418"/>
                  <a:gd name="T82" fmla="*/ 183 w 393"/>
                  <a:gd name="T83" fmla="*/ 410 h 418"/>
                  <a:gd name="T84" fmla="*/ 171 w 393"/>
                  <a:gd name="T85" fmla="*/ 406 h 418"/>
                  <a:gd name="T86" fmla="*/ 162 w 393"/>
                  <a:gd name="T87" fmla="*/ 399 h 418"/>
                  <a:gd name="T88" fmla="*/ 150 w 393"/>
                  <a:gd name="T89" fmla="*/ 394 h 418"/>
                  <a:gd name="T90" fmla="*/ 142 w 393"/>
                  <a:gd name="T91" fmla="*/ 388 h 418"/>
                  <a:gd name="T92" fmla="*/ 131 w 393"/>
                  <a:gd name="T93" fmla="*/ 385 h 418"/>
                  <a:gd name="T94" fmla="*/ 123 w 393"/>
                  <a:gd name="T95" fmla="*/ 379 h 418"/>
                  <a:gd name="T96" fmla="*/ 111 w 393"/>
                  <a:gd name="T97" fmla="*/ 374 h 418"/>
                  <a:gd name="T98" fmla="*/ 102 w 393"/>
                  <a:gd name="T99" fmla="*/ 368 h 418"/>
                  <a:gd name="T100" fmla="*/ 90 w 393"/>
                  <a:gd name="T101" fmla="*/ 363 h 418"/>
                  <a:gd name="T102" fmla="*/ 82 w 393"/>
                  <a:gd name="T103" fmla="*/ 357 h 418"/>
                  <a:gd name="T104" fmla="*/ 70 w 393"/>
                  <a:gd name="T105" fmla="*/ 352 h 418"/>
                  <a:gd name="T106" fmla="*/ 61 w 393"/>
                  <a:gd name="T107" fmla="*/ 346 h 418"/>
                  <a:gd name="T108" fmla="*/ 49 w 393"/>
                  <a:gd name="T109" fmla="*/ 341 h 418"/>
                  <a:gd name="T110" fmla="*/ 41 w 393"/>
                  <a:gd name="T111" fmla="*/ 335 h 418"/>
                  <a:gd name="T112" fmla="*/ 29 w 393"/>
                  <a:gd name="T113" fmla="*/ 330 h 418"/>
                  <a:gd name="T114" fmla="*/ 20 w 393"/>
                  <a:gd name="T115" fmla="*/ 323 h 418"/>
                  <a:gd name="T116" fmla="*/ 10 w 393"/>
                  <a:gd name="T117" fmla="*/ 320 h 418"/>
                  <a:gd name="T118" fmla="*/ 2 w 393"/>
                  <a:gd name="T119" fmla="*/ 314 h 418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w 393"/>
                  <a:gd name="T181" fmla="*/ 0 h 418"/>
                  <a:gd name="T182" fmla="*/ 393 w 393"/>
                  <a:gd name="T183" fmla="*/ 418 h 418"/>
                </a:gdLst>
                <a:ahLst/>
                <a:cxnLst>
                  <a:cxn ang="T120">
                    <a:pos x="T0" y="T1"/>
                  </a:cxn>
                  <a:cxn ang="T121">
                    <a:pos x="T2" y="T3"/>
                  </a:cxn>
                  <a:cxn ang="T122">
                    <a:pos x="T4" y="T5"/>
                  </a:cxn>
                  <a:cxn ang="T123">
                    <a:pos x="T6" y="T7"/>
                  </a:cxn>
                  <a:cxn ang="T124">
                    <a:pos x="T8" y="T9"/>
                  </a:cxn>
                  <a:cxn ang="T125">
                    <a:pos x="T10" y="T11"/>
                  </a:cxn>
                  <a:cxn ang="T126">
                    <a:pos x="T12" y="T13"/>
                  </a:cxn>
                  <a:cxn ang="T127">
                    <a:pos x="T14" y="T15"/>
                  </a:cxn>
                  <a:cxn ang="T128">
                    <a:pos x="T16" y="T17"/>
                  </a:cxn>
                  <a:cxn ang="T129">
                    <a:pos x="T18" y="T19"/>
                  </a:cxn>
                  <a:cxn ang="T130">
                    <a:pos x="T20" y="T21"/>
                  </a:cxn>
                  <a:cxn ang="T131">
                    <a:pos x="T22" y="T23"/>
                  </a:cxn>
                  <a:cxn ang="T132">
                    <a:pos x="T24" y="T25"/>
                  </a:cxn>
                  <a:cxn ang="T133">
                    <a:pos x="T26" y="T27"/>
                  </a:cxn>
                  <a:cxn ang="T134">
                    <a:pos x="T28" y="T29"/>
                  </a:cxn>
                  <a:cxn ang="T135">
                    <a:pos x="T30" y="T31"/>
                  </a:cxn>
                  <a:cxn ang="T136">
                    <a:pos x="T32" y="T33"/>
                  </a:cxn>
                  <a:cxn ang="T137">
                    <a:pos x="T34" y="T35"/>
                  </a:cxn>
                  <a:cxn ang="T138">
                    <a:pos x="T36" y="T37"/>
                  </a:cxn>
                  <a:cxn ang="T139">
                    <a:pos x="T38" y="T39"/>
                  </a:cxn>
                  <a:cxn ang="T140">
                    <a:pos x="T40" y="T41"/>
                  </a:cxn>
                  <a:cxn ang="T141">
                    <a:pos x="T42" y="T43"/>
                  </a:cxn>
                  <a:cxn ang="T142">
                    <a:pos x="T44" y="T45"/>
                  </a:cxn>
                  <a:cxn ang="T143">
                    <a:pos x="T46" y="T47"/>
                  </a:cxn>
                  <a:cxn ang="T144">
                    <a:pos x="T48" y="T49"/>
                  </a:cxn>
                  <a:cxn ang="T145">
                    <a:pos x="T50" y="T51"/>
                  </a:cxn>
                  <a:cxn ang="T146">
                    <a:pos x="T52" y="T53"/>
                  </a:cxn>
                  <a:cxn ang="T147">
                    <a:pos x="T54" y="T55"/>
                  </a:cxn>
                  <a:cxn ang="T148">
                    <a:pos x="T56" y="T57"/>
                  </a:cxn>
                  <a:cxn ang="T149">
                    <a:pos x="T58" y="T59"/>
                  </a:cxn>
                  <a:cxn ang="T150">
                    <a:pos x="T60" y="T61"/>
                  </a:cxn>
                  <a:cxn ang="T151">
                    <a:pos x="T62" y="T63"/>
                  </a:cxn>
                  <a:cxn ang="T152">
                    <a:pos x="T64" y="T65"/>
                  </a:cxn>
                  <a:cxn ang="T153">
                    <a:pos x="T66" y="T67"/>
                  </a:cxn>
                  <a:cxn ang="T154">
                    <a:pos x="T68" y="T69"/>
                  </a:cxn>
                  <a:cxn ang="T155">
                    <a:pos x="T70" y="T71"/>
                  </a:cxn>
                  <a:cxn ang="T156">
                    <a:pos x="T72" y="T73"/>
                  </a:cxn>
                  <a:cxn ang="T157">
                    <a:pos x="T74" y="T75"/>
                  </a:cxn>
                  <a:cxn ang="T158">
                    <a:pos x="T76" y="T77"/>
                  </a:cxn>
                  <a:cxn ang="T159">
                    <a:pos x="T78" y="T79"/>
                  </a:cxn>
                  <a:cxn ang="T160">
                    <a:pos x="T80" y="T81"/>
                  </a:cxn>
                  <a:cxn ang="T161">
                    <a:pos x="T82" y="T83"/>
                  </a:cxn>
                  <a:cxn ang="T162">
                    <a:pos x="T84" y="T85"/>
                  </a:cxn>
                  <a:cxn ang="T163">
                    <a:pos x="T86" y="T87"/>
                  </a:cxn>
                  <a:cxn ang="T164">
                    <a:pos x="T88" y="T89"/>
                  </a:cxn>
                  <a:cxn ang="T165">
                    <a:pos x="T90" y="T91"/>
                  </a:cxn>
                  <a:cxn ang="T166">
                    <a:pos x="T92" y="T93"/>
                  </a:cxn>
                  <a:cxn ang="T167">
                    <a:pos x="T94" y="T95"/>
                  </a:cxn>
                  <a:cxn ang="T168">
                    <a:pos x="T96" y="T97"/>
                  </a:cxn>
                  <a:cxn ang="T169">
                    <a:pos x="T98" y="T99"/>
                  </a:cxn>
                  <a:cxn ang="T170">
                    <a:pos x="T100" y="T101"/>
                  </a:cxn>
                  <a:cxn ang="T171">
                    <a:pos x="T102" y="T103"/>
                  </a:cxn>
                  <a:cxn ang="T172">
                    <a:pos x="T104" y="T105"/>
                  </a:cxn>
                  <a:cxn ang="T173">
                    <a:pos x="T106" y="T107"/>
                  </a:cxn>
                  <a:cxn ang="T174">
                    <a:pos x="T108" y="T109"/>
                  </a:cxn>
                  <a:cxn ang="T175">
                    <a:pos x="T110" y="T111"/>
                  </a:cxn>
                  <a:cxn ang="T176">
                    <a:pos x="T112" y="T113"/>
                  </a:cxn>
                  <a:cxn ang="T177">
                    <a:pos x="T114" y="T115"/>
                  </a:cxn>
                  <a:cxn ang="T178">
                    <a:pos x="T116" y="T117"/>
                  </a:cxn>
                  <a:cxn ang="T179">
                    <a:pos x="T118" y="T119"/>
                  </a:cxn>
                </a:cxnLst>
                <a:rect l="T180" t="T181" r="T182" b="T183"/>
                <a:pathLst>
                  <a:path w="393" h="418">
                    <a:moveTo>
                      <a:pt x="0" y="104"/>
                    </a:moveTo>
                    <a:lnTo>
                      <a:pt x="7" y="103"/>
                    </a:lnTo>
                    <a:lnTo>
                      <a:pt x="7" y="101"/>
                    </a:lnTo>
                    <a:lnTo>
                      <a:pt x="10" y="101"/>
                    </a:lnTo>
                    <a:lnTo>
                      <a:pt x="10" y="99"/>
                    </a:lnTo>
                    <a:lnTo>
                      <a:pt x="24" y="93"/>
                    </a:lnTo>
                    <a:lnTo>
                      <a:pt x="24" y="92"/>
                    </a:lnTo>
                    <a:lnTo>
                      <a:pt x="31" y="90"/>
                    </a:lnTo>
                    <a:lnTo>
                      <a:pt x="31" y="88"/>
                    </a:lnTo>
                    <a:lnTo>
                      <a:pt x="34" y="88"/>
                    </a:lnTo>
                    <a:lnTo>
                      <a:pt x="34" y="87"/>
                    </a:lnTo>
                    <a:lnTo>
                      <a:pt x="44" y="82"/>
                    </a:lnTo>
                    <a:lnTo>
                      <a:pt x="44" y="81"/>
                    </a:lnTo>
                    <a:lnTo>
                      <a:pt x="51" y="79"/>
                    </a:lnTo>
                    <a:lnTo>
                      <a:pt x="51" y="77"/>
                    </a:lnTo>
                    <a:lnTo>
                      <a:pt x="55" y="77"/>
                    </a:lnTo>
                    <a:lnTo>
                      <a:pt x="55" y="76"/>
                    </a:lnTo>
                    <a:lnTo>
                      <a:pt x="68" y="70"/>
                    </a:lnTo>
                    <a:lnTo>
                      <a:pt x="68" y="68"/>
                    </a:lnTo>
                    <a:lnTo>
                      <a:pt x="75" y="66"/>
                    </a:lnTo>
                    <a:lnTo>
                      <a:pt x="75" y="65"/>
                    </a:lnTo>
                    <a:lnTo>
                      <a:pt x="78" y="65"/>
                    </a:lnTo>
                    <a:lnTo>
                      <a:pt x="78" y="63"/>
                    </a:lnTo>
                    <a:lnTo>
                      <a:pt x="89" y="58"/>
                    </a:lnTo>
                    <a:lnTo>
                      <a:pt x="89" y="57"/>
                    </a:lnTo>
                    <a:lnTo>
                      <a:pt x="96" y="55"/>
                    </a:lnTo>
                    <a:lnTo>
                      <a:pt x="96" y="54"/>
                    </a:lnTo>
                    <a:lnTo>
                      <a:pt x="99" y="54"/>
                    </a:lnTo>
                    <a:lnTo>
                      <a:pt x="99" y="52"/>
                    </a:lnTo>
                    <a:lnTo>
                      <a:pt x="113" y="46"/>
                    </a:lnTo>
                    <a:lnTo>
                      <a:pt x="113" y="44"/>
                    </a:lnTo>
                    <a:lnTo>
                      <a:pt x="119" y="43"/>
                    </a:lnTo>
                    <a:lnTo>
                      <a:pt x="119" y="41"/>
                    </a:lnTo>
                    <a:lnTo>
                      <a:pt x="133" y="35"/>
                    </a:lnTo>
                    <a:lnTo>
                      <a:pt x="133" y="33"/>
                    </a:lnTo>
                    <a:lnTo>
                      <a:pt x="140" y="32"/>
                    </a:lnTo>
                    <a:lnTo>
                      <a:pt x="140" y="30"/>
                    </a:lnTo>
                    <a:lnTo>
                      <a:pt x="143" y="30"/>
                    </a:lnTo>
                    <a:lnTo>
                      <a:pt x="143" y="29"/>
                    </a:lnTo>
                    <a:lnTo>
                      <a:pt x="157" y="22"/>
                    </a:lnTo>
                    <a:lnTo>
                      <a:pt x="157" y="21"/>
                    </a:lnTo>
                    <a:lnTo>
                      <a:pt x="164" y="19"/>
                    </a:lnTo>
                    <a:lnTo>
                      <a:pt x="164" y="17"/>
                    </a:lnTo>
                    <a:lnTo>
                      <a:pt x="178" y="11"/>
                    </a:lnTo>
                    <a:lnTo>
                      <a:pt x="178" y="10"/>
                    </a:lnTo>
                    <a:lnTo>
                      <a:pt x="184" y="8"/>
                    </a:lnTo>
                    <a:lnTo>
                      <a:pt x="184" y="6"/>
                    </a:lnTo>
                    <a:lnTo>
                      <a:pt x="188" y="6"/>
                    </a:lnTo>
                    <a:lnTo>
                      <a:pt x="188" y="5"/>
                    </a:lnTo>
                    <a:lnTo>
                      <a:pt x="198" y="0"/>
                    </a:lnTo>
                    <a:lnTo>
                      <a:pt x="198" y="2"/>
                    </a:lnTo>
                    <a:lnTo>
                      <a:pt x="202" y="2"/>
                    </a:lnTo>
                    <a:lnTo>
                      <a:pt x="202" y="3"/>
                    </a:lnTo>
                    <a:lnTo>
                      <a:pt x="205" y="3"/>
                    </a:lnTo>
                    <a:lnTo>
                      <a:pt x="207" y="6"/>
                    </a:lnTo>
                    <a:lnTo>
                      <a:pt x="210" y="6"/>
                    </a:lnTo>
                    <a:lnTo>
                      <a:pt x="210" y="8"/>
                    </a:lnTo>
                    <a:lnTo>
                      <a:pt x="213" y="8"/>
                    </a:lnTo>
                    <a:lnTo>
                      <a:pt x="213" y="10"/>
                    </a:lnTo>
                    <a:lnTo>
                      <a:pt x="217" y="10"/>
                    </a:lnTo>
                    <a:lnTo>
                      <a:pt x="219" y="13"/>
                    </a:lnTo>
                    <a:lnTo>
                      <a:pt x="222" y="13"/>
                    </a:lnTo>
                    <a:lnTo>
                      <a:pt x="222" y="14"/>
                    </a:lnTo>
                    <a:lnTo>
                      <a:pt x="225" y="14"/>
                    </a:lnTo>
                    <a:lnTo>
                      <a:pt x="227" y="17"/>
                    </a:lnTo>
                    <a:lnTo>
                      <a:pt x="231" y="17"/>
                    </a:lnTo>
                    <a:lnTo>
                      <a:pt x="231" y="19"/>
                    </a:lnTo>
                    <a:lnTo>
                      <a:pt x="234" y="19"/>
                    </a:lnTo>
                    <a:lnTo>
                      <a:pt x="234" y="21"/>
                    </a:lnTo>
                    <a:lnTo>
                      <a:pt x="237" y="21"/>
                    </a:lnTo>
                    <a:lnTo>
                      <a:pt x="239" y="24"/>
                    </a:lnTo>
                    <a:lnTo>
                      <a:pt x="243" y="24"/>
                    </a:lnTo>
                    <a:lnTo>
                      <a:pt x="243" y="25"/>
                    </a:lnTo>
                    <a:lnTo>
                      <a:pt x="246" y="25"/>
                    </a:lnTo>
                    <a:lnTo>
                      <a:pt x="248" y="29"/>
                    </a:lnTo>
                    <a:lnTo>
                      <a:pt x="251" y="29"/>
                    </a:lnTo>
                    <a:lnTo>
                      <a:pt x="251" y="30"/>
                    </a:lnTo>
                    <a:lnTo>
                      <a:pt x="254" y="30"/>
                    </a:lnTo>
                    <a:lnTo>
                      <a:pt x="254" y="32"/>
                    </a:lnTo>
                    <a:lnTo>
                      <a:pt x="258" y="32"/>
                    </a:lnTo>
                    <a:lnTo>
                      <a:pt x="260" y="35"/>
                    </a:lnTo>
                    <a:lnTo>
                      <a:pt x="263" y="35"/>
                    </a:lnTo>
                    <a:lnTo>
                      <a:pt x="263" y="36"/>
                    </a:lnTo>
                    <a:lnTo>
                      <a:pt x="266" y="36"/>
                    </a:lnTo>
                    <a:lnTo>
                      <a:pt x="268" y="40"/>
                    </a:lnTo>
                    <a:lnTo>
                      <a:pt x="272" y="40"/>
                    </a:lnTo>
                    <a:lnTo>
                      <a:pt x="272" y="41"/>
                    </a:lnTo>
                    <a:lnTo>
                      <a:pt x="275" y="41"/>
                    </a:lnTo>
                    <a:lnTo>
                      <a:pt x="275" y="43"/>
                    </a:lnTo>
                    <a:lnTo>
                      <a:pt x="278" y="43"/>
                    </a:lnTo>
                    <a:lnTo>
                      <a:pt x="280" y="46"/>
                    </a:lnTo>
                    <a:lnTo>
                      <a:pt x="284" y="46"/>
                    </a:lnTo>
                    <a:lnTo>
                      <a:pt x="284" y="47"/>
                    </a:lnTo>
                    <a:lnTo>
                      <a:pt x="287" y="47"/>
                    </a:lnTo>
                    <a:lnTo>
                      <a:pt x="289" y="51"/>
                    </a:lnTo>
                    <a:lnTo>
                      <a:pt x="292" y="51"/>
                    </a:lnTo>
                    <a:lnTo>
                      <a:pt x="292" y="52"/>
                    </a:lnTo>
                    <a:lnTo>
                      <a:pt x="295" y="52"/>
                    </a:lnTo>
                    <a:lnTo>
                      <a:pt x="295" y="54"/>
                    </a:lnTo>
                    <a:lnTo>
                      <a:pt x="299" y="54"/>
                    </a:lnTo>
                    <a:lnTo>
                      <a:pt x="301" y="57"/>
                    </a:lnTo>
                    <a:lnTo>
                      <a:pt x="304" y="57"/>
                    </a:lnTo>
                    <a:lnTo>
                      <a:pt x="304" y="58"/>
                    </a:lnTo>
                    <a:lnTo>
                      <a:pt x="307" y="58"/>
                    </a:lnTo>
                    <a:lnTo>
                      <a:pt x="309" y="62"/>
                    </a:lnTo>
                    <a:lnTo>
                      <a:pt x="313" y="62"/>
                    </a:lnTo>
                    <a:lnTo>
                      <a:pt x="313" y="63"/>
                    </a:lnTo>
                    <a:lnTo>
                      <a:pt x="316" y="63"/>
                    </a:lnTo>
                    <a:lnTo>
                      <a:pt x="316" y="65"/>
                    </a:lnTo>
                    <a:lnTo>
                      <a:pt x="319" y="65"/>
                    </a:lnTo>
                    <a:lnTo>
                      <a:pt x="321" y="68"/>
                    </a:lnTo>
                    <a:lnTo>
                      <a:pt x="325" y="68"/>
                    </a:lnTo>
                    <a:lnTo>
                      <a:pt x="325" y="70"/>
                    </a:lnTo>
                    <a:lnTo>
                      <a:pt x="328" y="70"/>
                    </a:lnTo>
                    <a:lnTo>
                      <a:pt x="330" y="73"/>
                    </a:lnTo>
                    <a:lnTo>
                      <a:pt x="333" y="73"/>
                    </a:lnTo>
                    <a:lnTo>
                      <a:pt x="333" y="74"/>
                    </a:lnTo>
                    <a:lnTo>
                      <a:pt x="337" y="74"/>
                    </a:lnTo>
                    <a:lnTo>
                      <a:pt x="337" y="76"/>
                    </a:lnTo>
                    <a:lnTo>
                      <a:pt x="340" y="76"/>
                    </a:lnTo>
                    <a:lnTo>
                      <a:pt x="342" y="79"/>
                    </a:lnTo>
                    <a:lnTo>
                      <a:pt x="345" y="79"/>
                    </a:lnTo>
                    <a:lnTo>
                      <a:pt x="345" y="81"/>
                    </a:lnTo>
                    <a:lnTo>
                      <a:pt x="348" y="81"/>
                    </a:lnTo>
                    <a:lnTo>
                      <a:pt x="350" y="84"/>
                    </a:lnTo>
                    <a:lnTo>
                      <a:pt x="354" y="84"/>
                    </a:lnTo>
                    <a:lnTo>
                      <a:pt x="354" y="85"/>
                    </a:lnTo>
                    <a:lnTo>
                      <a:pt x="357" y="85"/>
                    </a:lnTo>
                    <a:lnTo>
                      <a:pt x="357" y="87"/>
                    </a:lnTo>
                    <a:lnTo>
                      <a:pt x="360" y="87"/>
                    </a:lnTo>
                    <a:lnTo>
                      <a:pt x="362" y="90"/>
                    </a:lnTo>
                    <a:lnTo>
                      <a:pt x="366" y="90"/>
                    </a:lnTo>
                    <a:lnTo>
                      <a:pt x="366" y="92"/>
                    </a:lnTo>
                    <a:lnTo>
                      <a:pt x="369" y="92"/>
                    </a:lnTo>
                    <a:lnTo>
                      <a:pt x="371" y="95"/>
                    </a:lnTo>
                    <a:lnTo>
                      <a:pt x="374" y="95"/>
                    </a:lnTo>
                    <a:lnTo>
                      <a:pt x="374" y="96"/>
                    </a:lnTo>
                    <a:lnTo>
                      <a:pt x="378" y="96"/>
                    </a:lnTo>
                    <a:lnTo>
                      <a:pt x="378" y="98"/>
                    </a:lnTo>
                    <a:lnTo>
                      <a:pt x="381" y="98"/>
                    </a:lnTo>
                    <a:lnTo>
                      <a:pt x="383" y="101"/>
                    </a:lnTo>
                    <a:lnTo>
                      <a:pt x="386" y="101"/>
                    </a:lnTo>
                    <a:lnTo>
                      <a:pt x="386" y="103"/>
                    </a:lnTo>
                    <a:lnTo>
                      <a:pt x="389" y="103"/>
                    </a:lnTo>
                    <a:lnTo>
                      <a:pt x="389" y="104"/>
                    </a:lnTo>
                    <a:lnTo>
                      <a:pt x="393" y="104"/>
                    </a:lnTo>
                    <a:lnTo>
                      <a:pt x="393" y="314"/>
                    </a:lnTo>
                    <a:lnTo>
                      <a:pt x="383" y="319"/>
                    </a:lnTo>
                    <a:lnTo>
                      <a:pt x="383" y="320"/>
                    </a:lnTo>
                    <a:lnTo>
                      <a:pt x="376" y="322"/>
                    </a:lnTo>
                    <a:lnTo>
                      <a:pt x="376" y="323"/>
                    </a:lnTo>
                    <a:lnTo>
                      <a:pt x="372" y="323"/>
                    </a:lnTo>
                    <a:lnTo>
                      <a:pt x="372" y="325"/>
                    </a:lnTo>
                    <a:lnTo>
                      <a:pt x="362" y="330"/>
                    </a:lnTo>
                    <a:lnTo>
                      <a:pt x="362" y="331"/>
                    </a:lnTo>
                    <a:lnTo>
                      <a:pt x="355" y="333"/>
                    </a:lnTo>
                    <a:lnTo>
                      <a:pt x="355" y="335"/>
                    </a:lnTo>
                    <a:lnTo>
                      <a:pt x="352" y="335"/>
                    </a:lnTo>
                    <a:lnTo>
                      <a:pt x="352" y="336"/>
                    </a:lnTo>
                    <a:lnTo>
                      <a:pt x="342" y="341"/>
                    </a:lnTo>
                    <a:lnTo>
                      <a:pt x="342" y="342"/>
                    </a:lnTo>
                    <a:lnTo>
                      <a:pt x="335" y="344"/>
                    </a:lnTo>
                    <a:lnTo>
                      <a:pt x="335" y="346"/>
                    </a:lnTo>
                    <a:lnTo>
                      <a:pt x="331" y="346"/>
                    </a:lnTo>
                    <a:lnTo>
                      <a:pt x="331" y="347"/>
                    </a:lnTo>
                    <a:lnTo>
                      <a:pt x="321" y="352"/>
                    </a:lnTo>
                    <a:lnTo>
                      <a:pt x="321" y="353"/>
                    </a:lnTo>
                    <a:lnTo>
                      <a:pt x="314" y="355"/>
                    </a:lnTo>
                    <a:lnTo>
                      <a:pt x="314" y="357"/>
                    </a:lnTo>
                    <a:lnTo>
                      <a:pt x="311" y="357"/>
                    </a:lnTo>
                    <a:lnTo>
                      <a:pt x="311" y="358"/>
                    </a:lnTo>
                    <a:lnTo>
                      <a:pt x="301" y="363"/>
                    </a:lnTo>
                    <a:lnTo>
                      <a:pt x="301" y="364"/>
                    </a:lnTo>
                    <a:lnTo>
                      <a:pt x="294" y="366"/>
                    </a:lnTo>
                    <a:lnTo>
                      <a:pt x="294" y="368"/>
                    </a:lnTo>
                    <a:lnTo>
                      <a:pt x="290" y="368"/>
                    </a:lnTo>
                    <a:lnTo>
                      <a:pt x="290" y="369"/>
                    </a:lnTo>
                    <a:lnTo>
                      <a:pt x="280" y="374"/>
                    </a:lnTo>
                    <a:lnTo>
                      <a:pt x="280" y="376"/>
                    </a:lnTo>
                    <a:lnTo>
                      <a:pt x="273" y="377"/>
                    </a:lnTo>
                    <a:lnTo>
                      <a:pt x="273" y="379"/>
                    </a:lnTo>
                    <a:lnTo>
                      <a:pt x="270" y="379"/>
                    </a:lnTo>
                    <a:lnTo>
                      <a:pt x="270" y="380"/>
                    </a:lnTo>
                    <a:lnTo>
                      <a:pt x="260" y="385"/>
                    </a:lnTo>
                    <a:lnTo>
                      <a:pt x="260" y="387"/>
                    </a:lnTo>
                    <a:lnTo>
                      <a:pt x="253" y="388"/>
                    </a:lnTo>
                    <a:lnTo>
                      <a:pt x="253" y="390"/>
                    </a:lnTo>
                    <a:lnTo>
                      <a:pt x="249" y="390"/>
                    </a:lnTo>
                    <a:lnTo>
                      <a:pt x="249" y="391"/>
                    </a:lnTo>
                    <a:lnTo>
                      <a:pt x="239" y="396"/>
                    </a:lnTo>
                    <a:lnTo>
                      <a:pt x="239" y="398"/>
                    </a:lnTo>
                    <a:lnTo>
                      <a:pt x="232" y="399"/>
                    </a:lnTo>
                    <a:lnTo>
                      <a:pt x="232" y="401"/>
                    </a:lnTo>
                    <a:lnTo>
                      <a:pt x="229" y="401"/>
                    </a:lnTo>
                    <a:lnTo>
                      <a:pt x="229" y="402"/>
                    </a:lnTo>
                    <a:lnTo>
                      <a:pt x="219" y="407"/>
                    </a:lnTo>
                    <a:lnTo>
                      <a:pt x="219" y="409"/>
                    </a:lnTo>
                    <a:lnTo>
                      <a:pt x="212" y="410"/>
                    </a:lnTo>
                    <a:lnTo>
                      <a:pt x="212" y="412"/>
                    </a:lnTo>
                    <a:lnTo>
                      <a:pt x="208" y="412"/>
                    </a:lnTo>
                    <a:lnTo>
                      <a:pt x="208" y="413"/>
                    </a:lnTo>
                    <a:lnTo>
                      <a:pt x="198" y="418"/>
                    </a:lnTo>
                    <a:lnTo>
                      <a:pt x="195" y="418"/>
                    </a:lnTo>
                    <a:lnTo>
                      <a:pt x="195" y="417"/>
                    </a:lnTo>
                    <a:lnTo>
                      <a:pt x="191" y="417"/>
                    </a:lnTo>
                    <a:lnTo>
                      <a:pt x="191" y="415"/>
                    </a:lnTo>
                    <a:lnTo>
                      <a:pt x="188" y="415"/>
                    </a:lnTo>
                    <a:lnTo>
                      <a:pt x="186" y="412"/>
                    </a:lnTo>
                    <a:lnTo>
                      <a:pt x="183" y="412"/>
                    </a:lnTo>
                    <a:lnTo>
                      <a:pt x="183" y="410"/>
                    </a:lnTo>
                    <a:lnTo>
                      <a:pt x="179" y="410"/>
                    </a:lnTo>
                    <a:lnTo>
                      <a:pt x="179" y="409"/>
                    </a:lnTo>
                    <a:lnTo>
                      <a:pt x="176" y="409"/>
                    </a:lnTo>
                    <a:lnTo>
                      <a:pt x="174" y="406"/>
                    </a:lnTo>
                    <a:lnTo>
                      <a:pt x="171" y="406"/>
                    </a:lnTo>
                    <a:lnTo>
                      <a:pt x="171" y="404"/>
                    </a:lnTo>
                    <a:lnTo>
                      <a:pt x="167" y="404"/>
                    </a:lnTo>
                    <a:lnTo>
                      <a:pt x="167" y="402"/>
                    </a:lnTo>
                    <a:lnTo>
                      <a:pt x="164" y="402"/>
                    </a:lnTo>
                    <a:lnTo>
                      <a:pt x="162" y="399"/>
                    </a:lnTo>
                    <a:lnTo>
                      <a:pt x="159" y="399"/>
                    </a:lnTo>
                    <a:lnTo>
                      <a:pt x="159" y="398"/>
                    </a:lnTo>
                    <a:lnTo>
                      <a:pt x="155" y="398"/>
                    </a:lnTo>
                    <a:lnTo>
                      <a:pt x="154" y="394"/>
                    </a:lnTo>
                    <a:lnTo>
                      <a:pt x="150" y="394"/>
                    </a:lnTo>
                    <a:lnTo>
                      <a:pt x="150" y="393"/>
                    </a:lnTo>
                    <a:lnTo>
                      <a:pt x="147" y="393"/>
                    </a:lnTo>
                    <a:lnTo>
                      <a:pt x="147" y="391"/>
                    </a:lnTo>
                    <a:lnTo>
                      <a:pt x="143" y="391"/>
                    </a:lnTo>
                    <a:lnTo>
                      <a:pt x="142" y="388"/>
                    </a:lnTo>
                    <a:lnTo>
                      <a:pt x="138" y="388"/>
                    </a:lnTo>
                    <a:lnTo>
                      <a:pt x="138" y="387"/>
                    </a:lnTo>
                    <a:lnTo>
                      <a:pt x="135" y="387"/>
                    </a:lnTo>
                    <a:lnTo>
                      <a:pt x="135" y="385"/>
                    </a:lnTo>
                    <a:lnTo>
                      <a:pt x="131" y="385"/>
                    </a:lnTo>
                    <a:lnTo>
                      <a:pt x="130" y="382"/>
                    </a:lnTo>
                    <a:lnTo>
                      <a:pt x="126" y="382"/>
                    </a:lnTo>
                    <a:lnTo>
                      <a:pt x="126" y="380"/>
                    </a:lnTo>
                    <a:lnTo>
                      <a:pt x="123" y="380"/>
                    </a:lnTo>
                    <a:lnTo>
                      <a:pt x="123" y="379"/>
                    </a:lnTo>
                    <a:lnTo>
                      <a:pt x="119" y="379"/>
                    </a:lnTo>
                    <a:lnTo>
                      <a:pt x="118" y="376"/>
                    </a:lnTo>
                    <a:lnTo>
                      <a:pt x="114" y="376"/>
                    </a:lnTo>
                    <a:lnTo>
                      <a:pt x="114" y="374"/>
                    </a:lnTo>
                    <a:lnTo>
                      <a:pt x="111" y="374"/>
                    </a:lnTo>
                    <a:lnTo>
                      <a:pt x="109" y="371"/>
                    </a:lnTo>
                    <a:lnTo>
                      <a:pt x="106" y="371"/>
                    </a:lnTo>
                    <a:lnTo>
                      <a:pt x="106" y="369"/>
                    </a:lnTo>
                    <a:lnTo>
                      <a:pt x="102" y="369"/>
                    </a:lnTo>
                    <a:lnTo>
                      <a:pt x="102" y="368"/>
                    </a:lnTo>
                    <a:lnTo>
                      <a:pt x="99" y="368"/>
                    </a:lnTo>
                    <a:lnTo>
                      <a:pt x="97" y="364"/>
                    </a:lnTo>
                    <a:lnTo>
                      <a:pt x="94" y="364"/>
                    </a:lnTo>
                    <a:lnTo>
                      <a:pt x="94" y="363"/>
                    </a:lnTo>
                    <a:lnTo>
                      <a:pt x="90" y="363"/>
                    </a:lnTo>
                    <a:lnTo>
                      <a:pt x="90" y="361"/>
                    </a:lnTo>
                    <a:lnTo>
                      <a:pt x="87" y="361"/>
                    </a:lnTo>
                    <a:lnTo>
                      <a:pt x="85" y="358"/>
                    </a:lnTo>
                    <a:lnTo>
                      <a:pt x="82" y="358"/>
                    </a:lnTo>
                    <a:lnTo>
                      <a:pt x="82" y="357"/>
                    </a:lnTo>
                    <a:lnTo>
                      <a:pt x="78" y="357"/>
                    </a:lnTo>
                    <a:lnTo>
                      <a:pt x="77" y="353"/>
                    </a:lnTo>
                    <a:lnTo>
                      <a:pt x="73" y="353"/>
                    </a:lnTo>
                    <a:lnTo>
                      <a:pt x="73" y="352"/>
                    </a:lnTo>
                    <a:lnTo>
                      <a:pt x="70" y="352"/>
                    </a:lnTo>
                    <a:lnTo>
                      <a:pt x="70" y="350"/>
                    </a:lnTo>
                    <a:lnTo>
                      <a:pt x="67" y="350"/>
                    </a:lnTo>
                    <a:lnTo>
                      <a:pt x="65" y="347"/>
                    </a:lnTo>
                    <a:lnTo>
                      <a:pt x="61" y="347"/>
                    </a:lnTo>
                    <a:lnTo>
                      <a:pt x="61" y="346"/>
                    </a:lnTo>
                    <a:lnTo>
                      <a:pt x="58" y="346"/>
                    </a:lnTo>
                    <a:lnTo>
                      <a:pt x="58" y="344"/>
                    </a:lnTo>
                    <a:lnTo>
                      <a:pt x="55" y="344"/>
                    </a:lnTo>
                    <a:lnTo>
                      <a:pt x="53" y="341"/>
                    </a:lnTo>
                    <a:lnTo>
                      <a:pt x="49" y="341"/>
                    </a:lnTo>
                    <a:lnTo>
                      <a:pt x="49" y="339"/>
                    </a:lnTo>
                    <a:lnTo>
                      <a:pt x="46" y="339"/>
                    </a:lnTo>
                    <a:lnTo>
                      <a:pt x="46" y="338"/>
                    </a:lnTo>
                    <a:lnTo>
                      <a:pt x="43" y="338"/>
                    </a:lnTo>
                    <a:lnTo>
                      <a:pt x="41" y="335"/>
                    </a:lnTo>
                    <a:lnTo>
                      <a:pt x="37" y="335"/>
                    </a:lnTo>
                    <a:lnTo>
                      <a:pt x="37" y="333"/>
                    </a:lnTo>
                    <a:lnTo>
                      <a:pt x="34" y="333"/>
                    </a:lnTo>
                    <a:lnTo>
                      <a:pt x="32" y="330"/>
                    </a:lnTo>
                    <a:lnTo>
                      <a:pt x="29" y="330"/>
                    </a:lnTo>
                    <a:lnTo>
                      <a:pt x="29" y="328"/>
                    </a:lnTo>
                    <a:lnTo>
                      <a:pt x="26" y="328"/>
                    </a:lnTo>
                    <a:lnTo>
                      <a:pt x="26" y="327"/>
                    </a:lnTo>
                    <a:lnTo>
                      <a:pt x="22" y="327"/>
                    </a:lnTo>
                    <a:lnTo>
                      <a:pt x="20" y="323"/>
                    </a:lnTo>
                    <a:lnTo>
                      <a:pt x="17" y="323"/>
                    </a:lnTo>
                    <a:lnTo>
                      <a:pt x="17" y="322"/>
                    </a:lnTo>
                    <a:lnTo>
                      <a:pt x="14" y="322"/>
                    </a:lnTo>
                    <a:lnTo>
                      <a:pt x="14" y="320"/>
                    </a:lnTo>
                    <a:lnTo>
                      <a:pt x="10" y="320"/>
                    </a:lnTo>
                    <a:lnTo>
                      <a:pt x="8" y="317"/>
                    </a:lnTo>
                    <a:lnTo>
                      <a:pt x="5" y="317"/>
                    </a:lnTo>
                    <a:lnTo>
                      <a:pt x="5" y="316"/>
                    </a:lnTo>
                    <a:lnTo>
                      <a:pt x="2" y="316"/>
                    </a:lnTo>
                    <a:lnTo>
                      <a:pt x="2" y="314"/>
                    </a:lnTo>
                    <a:lnTo>
                      <a:pt x="0" y="314"/>
                    </a:lnTo>
                    <a:lnTo>
                      <a:pt x="0" y="104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232" name="Freeform 2232"/>
              <p:cNvSpPr>
                <a:spLocks/>
              </p:cNvSpPr>
              <p:nvPr/>
            </p:nvSpPr>
            <p:spPr bwMode="auto">
              <a:xfrm>
                <a:off x="2047" y="2603"/>
                <a:ext cx="102" cy="94"/>
              </a:xfrm>
              <a:custGeom>
                <a:avLst/>
                <a:gdLst>
                  <a:gd name="T0" fmla="*/ 101 w 102"/>
                  <a:gd name="T1" fmla="*/ 0 h 94"/>
                  <a:gd name="T2" fmla="*/ 101 w 102"/>
                  <a:gd name="T3" fmla="*/ 1 h 94"/>
                  <a:gd name="T4" fmla="*/ 87 w 102"/>
                  <a:gd name="T5" fmla="*/ 7 h 94"/>
                  <a:gd name="T6" fmla="*/ 87 w 102"/>
                  <a:gd name="T7" fmla="*/ 9 h 94"/>
                  <a:gd name="T8" fmla="*/ 84 w 102"/>
                  <a:gd name="T9" fmla="*/ 9 h 94"/>
                  <a:gd name="T10" fmla="*/ 84 w 102"/>
                  <a:gd name="T11" fmla="*/ 11 h 94"/>
                  <a:gd name="T12" fmla="*/ 0 w 102"/>
                  <a:gd name="T13" fmla="*/ 86 h 94"/>
                  <a:gd name="T14" fmla="*/ 0 w 102"/>
                  <a:gd name="T15" fmla="*/ 94 h 94"/>
                  <a:gd name="T16" fmla="*/ 102 w 102"/>
                  <a:gd name="T17" fmla="*/ 0 h 94"/>
                  <a:gd name="T18" fmla="*/ 101 w 102"/>
                  <a:gd name="T19" fmla="*/ 0 h 94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02"/>
                  <a:gd name="T31" fmla="*/ 0 h 94"/>
                  <a:gd name="T32" fmla="*/ 102 w 102"/>
                  <a:gd name="T33" fmla="*/ 94 h 94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02" h="94">
                    <a:moveTo>
                      <a:pt x="101" y="0"/>
                    </a:moveTo>
                    <a:lnTo>
                      <a:pt x="101" y="1"/>
                    </a:lnTo>
                    <a:lnTo>
                      <a:pt x="87" y="7"/>
                    </a:lnTo>
                    <a:lnTo>
                      <a:pt x="87" y="9"/>
                    </a:lnTo>
                    <a:lnTo>
                      <a:pt x="84" y="9"/>
                    </a:lnTo>
                    <a:lnTo>
                      <a:pt x="84" y="11"/>
                    </a:lnTo>
                    <a:lnTo>
                      <a:pt x="0" y="86"/>
                    </a:lnTo>
                    <a:lnTo>
                      <a:pt x="0" y="94"/>
                    </a:lnTo>
                    <a:lnTo>
                      <a:pt x="102" y="0"/>
                    </a:lnTo>
                    <a:lnTo>
                      <a:pt x="101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233" name="Freeform 2233"/>
              <p:cNvSpPr>
                <a:spLocks/>
              </p:cNvSpPr>
              <p:nvPr/>
            </p:nvSpPr>
            <p:spPr bwMode="auto">
              <a:xfrm>
                <a:off x="2047" y="2554"/>
                <a:ext cx="205" cy="191"/>
              </a:xfrm>
              <a:custGeom>
                <a:avLst/>
                <a:gdLst>
                  <a:gd name="T0" fmla="*/ 198 w 205"/>
                  <a:gd name="T1" fmla="*/ 0 h 191"/>
                  <a:gd name="T2" fmla="*/ 198 w 205"/>
                  <a:gd name="T3" fmla="*/ 1 h 191"/>
                  <a:gd name="T4" fmla="*/ 0 w 205"/>
                  <a:gd name="T5" fmla="*/ 183 h 191"/>
                  <a:gd name="T6" fmla="*/ 0 w 205"/>
                  <a:gd name="T7" fmla="*/ 191 h 191"/>
                  <a:gd name="T8" fmla="*/ 205 w 205"/>
                  <a:gd name="T9" fmla="*/ 1 h 191"/>
                  <a:gd name="T10" fmla="*/ 202 w 205"/>
                  <a:gd name="T11" fmla="*/ 1 h 191"/>
                  <a:gd name="T12" fmla="*/ 202 w 205"/>
                  <a:gd name="T13" fmla="*/ 0 h 191"/>
                  <a:gd name="T14" fmla="*/ 198 w 205"/>
                  <a:gd name="T15" fmla="*/ 0 h 191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05"/>
                  <a:gd name="T25" fmla="*/ 0 h 191"/>
                  <a:gd name="T26" fmla="*/ 205 w 205"/>
                  <a:gd name="T27" fmla="*/ 191 h 191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05" h="191">
                    <a:moveTo>
                      <a:pt x="198" y="0"/>
                    </a:moveTo>
                    <a:lnTo>
                      <a:pt x="198" y="1"/>
                    </a:lnTo>
                    <a:lnTo>
                      <a:pt x="0" y="183"/>
                    </a:lnTo>
                    <a:lnTo>
                      <a:pt x="0" y="191"/>
                    </a:lnTo>
                    <a:lnTo>
                      <a:pt x="205" y="1"/>
                    </a:lnTo>
                    <a:lnTo>
                      <a:pt x="202" y="1"/>
                    </a:lnTo>
                    <a:lnTo>
                      <a:pt x="202" y="0"/>
                    </a:lnTo>
                    <a:lnTo>
                      <a:pt x="198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234" name="Freeform 2234"/>
              <p:cNvSpPr>
                <a:spLocks/>
              </p:cNvSpPr>
              <p:nvPr/>
            </p:nvSpPr>
            <p:spPr bwMode="auto">
              <a:xfrm>
                <a:off x="2047" y="2571"/>
                <a:ext cx="236" cy="219"/>
              </a:xfrm>
              <a:custGeom>
                <a:avLst/>
                <a:gdLst>
                  <a:gd name="T0" fmla="*/ 229 w 236"/>
                  <a:gd name="T1" fmla="*/ 0 h 219"/>
                  <a:gd name="T2" fmla="*/ 229 w 236"/>
                  <a:gd name="T3" fmla="*/ 2 h 219"/>
                  <a:gd name="T4" fmla="*/ 0 w 236"/>
                  <a:gd name="T5" fmla="*/ 211 h 219"/>
                  <a:gd name="T6" fmla="*/ 0 w 236"/>
                  <a:gd name="T7" fmla="*/ 219 h 219"/>
                  <a:gd name="T8" fmla="*/ 236 w 236"/>
                  <a:gd name="T9" fmla="*/ 3 h 219"/>
                  <a:gd name="T10" fmla="*/ 234 w 236"/>
                  <a:gd name="T11" fmla="*/ 0 h 219"/>
                  <a:gd name="T12" fmla="*/ 229 w 236"/>
                  <a:gd name="T13" fmla="*/ 0 h 21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36"/>
                  <a:gd name="T22" fmla="*/ 0 h 219"/>
                  <a:gd name="T23" fmla="*/ 236 w 236"/>
                  <a:gd name="T24" fmla="*/ 219 h 219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36" h="219">
                    <a:moveTo>
                      <a:pt x="229" y="0"/>
                    </a:moveTo>
                    <a:lnTo>
                      <a:pt x="229" y="2"/>
                    </a:lnTo>
                    <a:lnTo>
                      <a:pt x="0" y="211"/>
                    </a:lnTo>
                    <a:lnTo>
                      <a:pt x="0" y="219"/>
                    </a:lnTo>
                    <a:lnTo>
                      <a:pt x="236" y="3"/>
                    </a:lnTo>
                    <a:lnTo>
                      <a:pt x="234" y="0"/>
                    </a:lnTo>
                    <a:lnTo>
                      <a:pt x="229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235" name="Freeform 2235"/>
              <p:cNvSpPr>
                <a:spLocks/>
              </p:cNvSpPr>
              <p:nvPr/>
            </p:nvSpPr>
            <p:spPr bwMode="auto">
              <a:xfrm>
                <a:off x="2047" y="2588"/>
                <a:ext cx="268" cy="250"/>
              </a:xfrm>
              <a:custGeom>
                <a:avLst/>
                <a:gdLst>
                  <a:gd name="T0" fmla="*/ 261 w 268"/>
                  <a:gd name="T1" fmla="*/ 0 h 250"/>
                  <a:gd name="T2" fmla="*/ 261 w 268"/>
                  <a:gd name="T3" fmla="*/ 2 h 250"/>
                  <a:gd name="T4" fmla="*/ 0 w 268"/>
                  <a:gd name="T5" fmla="*/ 242 h 250"/>
                  <a:gd name="T6" fmla="*/ 0 w 268"/>
                  <a:gd name="T7" fmla="*/ 250 h 250"/>
                  <a:gd name="T8" fmla="*/ 268 w 268"/>
                  <a:gd name="T9" fmla="*/ 4 h 250"/>
                  <a:gd name="T10" fmla="*/ 266 w 268"/>
                  <a:gd name="T11" fmla="*/ 0 h 250"/>
                  <a:gd name="T12" fmla="*/ 261 w 268"/>
                  <a:gd name="T13" fmla="*/ 0 h 25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68"/>
                  <a:gd name="T22" fmla="*/ 0 h 250"/>
                  <a:gd name="T23" fmla="*/ 268 w 268"/>
                  <a:gd name="T24" fmla="*/ 250 h 250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68" h="250">
                    <a:moveTo>
                      <a:pt x="261" y="0"/>
                    </a:moveTo>
                    <a:lnTo>
                      <a:pt x="261" y="2"/>
                    </a:lnTo>
                    <a:lnTo>
                      <a:pt x="0" y="242"/>
                    </a:lnTo>
                    <a:lnTo>
                      <a:pt x="0" y="250"/>
                    </a:lnTo>
                    <a:lnTo>
                      <a:pt x="268" y="4"/>
                    </a:lnTo>
                    <a:lnTo>
                      <a:pt x="266" y="0"/>
                    </a:lnTo>
                    <a:lnTo>
                      <a:pt x="261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236" name="Freeform 2236"/>
              <p:cNvSpPr>
                <a:spLocks/>
              </p:cNvSpPr>
              <p:nvPr/>
            </p:nvSpPr>
            <p:spPr bwMode="auto">
              <a:xfrm>
                <a:off x="2055" y="2606"/>
                <a:ext cx="293" cy="266"/>
              </a:xfrm>
              <a:custGeom>
                <a:avLst/>
                <a:gdLst>
                  <a:gd name="T0" fmla="*/ 286 w 293"/>
                  <a:gd name="T1" fmla="*/ 0 h 266"/>
                  <a:gd name="T2" fmla="*/ 286 w 293"/>
                  <a:gd name="T3" fmla="*/ 1 h 266"/>
                  <a:gd name="T4" fmla="*/ 0 w 293"/>
                  <a:gd name="T5" fmla="*/ 263 h 266"/>
                  <a:gd name="T6" fmla="*/ 2 w 293"/>
                  <a:gd name="T7" fmla="*/ 266 h 266"/>
                  <a:gd name="T8" fmla="*/ 7 w 293"/>
                  <a:gd name="T9" fmla="*/ 266 h 266"/>
                  <a:gd name="T10" fmla="*/ 7 w 293"/>
                  <a:gd name="T11" fmla="*/ 265 h 266"/>
                  <a:gd name="T12" fmla="*/ 293 w 293"/>
                  <a:gd name="T13" fmla="*/ 3 h 266"/>
                  <a:gd name="T14" fmla="*/ 291 w 293"/>
                  <a:gd name="T15" fmla="*/ 0 h 266"/>
                  <a:gd name="T16" fmla="*/ 286 w 293"/>
                  <a:gd name="T17" fmla="*/ 0 h 26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3"/>
                  <a:gd name="T28" fmla="*/ 0 h 266"/>
                  <a:gd name="T29" fmla="*/ 293 w 293"/>
                  <a:gd name="T30" fmla="*/ 266 h 26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3" h="266">
                    <a:moveTo>
                      <a:pt x="286" y="0"/>
                    </a:moveTo>
                    <a:lnTo>
                      <a:pt x="286" y="1"/>
                    </a:lnTo>
                    <a:lnTo>
                      <a:pt x="0" y="263"/>
                    </a:lnTo>
                    <a:lnTo>
                      <a:pt x="2" y="266"/>
                    </a:lnTo>
                    <a:lnTo>
                      <a:pt x="7" y="266"/>
                    </a:lnTo>
                    <a:lnTo>
                      <a:pt x="7" y="265"/>
                    </a:lnTo>
                    <a:lnTo>
                      <a:pt x="293" y="3"/>
                    </a:lnTo>
                    <a:lnTo>
                      <a:pt x="291" y="0"/>
                    </a:lnTo>
                    <a:lnTo>
                      <a:pt x="286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237" name="Freeform 2237"/>
              <p:cNvSpPr>
                <a:spLocks/>
              </p:cNvSpPr>
              <p:nvPr/>
            </p:nvSpPr>
            <p:spPr bwMode="auto">
              <a:xfrm>
                <a:off x="2088" y="2623"/>
                <a:ext cx="292" cy="267"/>
              </a:xfrm>
              <a:custGeom>
                <a:avLst/>
                <a:gdLst>
                  <a:gd name="T0" fmla="*/ 0 w 292"/>
                  <a:gd name="T1" fmla="*/ 264 h 267"/>
                  <a:gd name="T2" fmla="*/ 287 w 292"/>
                  <a:gd name="T3" fmla="*/ 0 h 267"/>
                  <a:gd name="T4" fmla="*/ 292 w 292"/>
                  <a:gd name="T5" fmla="*/ 2 h 267"/>
                  <a:gd name="T6" fmla="*/ 292 w 292"/>
                  <a:gd name="T7" fmla="*/ 3 h 267"/>
                  <a:gd name="T8" fmla="*/ 5 w 292"/>
                  <a:gd name="T9" fmla="*/ 267 h 267"/>
                  <a:gd name="T10" fmla="*/ 2 w 292"/>
                  <a:gd name="T11" fmla="*/ 267 h 267"/>
                  <a:gd name="T12" fmla="*/ 2 w 292"/>
                  <a:gd name="T13" fmla="*/ 265 h 267"/>
                  <a:gd name="T14" fmla="*/ 0 w 292"/>
                  <a:gd name="T15" fmla="*/ 265 h 267"/>
                  <a:gd name="T16" fmla="*/ 0 w 292"/>
                  <a:gd name="T17" fmla="*/ 264 h 267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2"/>
                  <a:gd name="T28" fmla="*/ 0 h 267"/>
                  <a:gd name="T29" fmla="*/ 292 w 292"/>
                  <a:gd name="T30" fmla="*/ 267 h 267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2" h="267">
                    <a:moveTo>
                      <a:pt x="0" y="264"/>
                    </a:moveTo>
                    <a:lnTo>
                      <a:pt x="287" y="0"/>
                    </a:lnTo>
                    <a:lnTo>
                      <a:pt x="292" y="2"/>
                    </a:lnTo>
                    <a:lnTo>
                      <a:pt x="292" y="3"/>
                    </a:lnTo>
                    <a:lnTo>
                      <a:pt x="5" y="267"/>
                    </a:lnTo>
                    <a:lnTo>
                      <a:pt x="2" y="267"/>
                    </a:lnTo>
                    <a:lnTo>
                      <a:pt x="2" y="265"/>
                    </a:lnTo>
                    <a:lnTo>
                      <a:pt x="0" y="265"/>
                    </a:lnTo>
                    <a:lnTo>
                      <a:pt x="0" y="26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238" name="Freeform 2238"/>
              <p:cNvSpPr>
                <a:spLocks/>
              </p:cNvSpPr>
              <p:nvPr/>
            </p:nvSpPr>
            <p:spPr bwMode="auto">
              <a:xfrm>
                <a:off x="2120" y="2639"/>
                <a:ext cx="291" cy="268"/>
              </a:xfrm>
              <a:custGeom>
                <a:avLst/>
                <a:gdLst>
                  <a:gd name="T0" fmla="*/ 286 w 291"/>
                  <a:gd name="T1" fmla="*/ 0 h 268"/>
                  <a:gd name="T2" fmla="*/ 286 w 291"/>
                  <a:gd name="T3" fmla="*/ 1 h 268"/>
                  <a:gd name="T4" fmla="*/ 0 w 291"/>
                  <a:gd name="T5" fmla="*/ 263 h 268"/>
                  <a:gd name="T6" fmla="*/ 0 w 291"/>
                  <a:gd name="T7" fmla="*/ 266 h 268"/>
                  <a:gd name="T8" fmla="*/ 4 w 291"/>
                  <a:gd name="T9" fmla="*/ 266 h 268"/>
                  <a:gd name="T10" fmla="*/ 4 w 291"/>
                  <a:gd name="T11" fmla="*/ 268 h 268"/>
                  <a:gd name="T12" fmla="*/ 291 w 291"/>
                  <a:gd name="T13" fmla="*/ 5 h 268"/>
                  <a:gd name="T14" fmla="*/ 287 w 291"/>
                  <a:gd name="T15" fmla="*/ 0 h 268"/>
                  <a:gd name="T16" fmla="*/ 286 w 291"/>
                  <a:gd name="T17" fmla="*/ 0 h 26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1"/>
                  <a:gd name="T28" fmla="*/ 0 h 268"/>
                  <a:gd name="T29" fmla="*/ 291 w 291"/>
                  <a:gd name="T30" fmla="*/ 268 h 26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1" h="268">
                    <a:moveTo>
                      <a:pt x="286" y="0"/>
                    </a:moveTo>
                    <a:lnTo>
                      <a:pt x="286" y="1"/>
                    </a:lnTo>
                    <a:lnTo>
                      <a:pt x="0" y="263"/>
                    </a:lnTo>
                    <a:lnTo>
                      <a:pt x="0" y="266"/>
                    </a:lnTo>
                    <a:lnTo>
                      <a:pt x="4" y="266"/>
                    </a:lnTo>
                    <a:lnTo>
                      <a:pt x="4" y="268"/>
                    </a:lnTo>
                    <a:lnTo>
                      <a:pt x="291" y="5"/>
                    </a:lnTo>
                    <a:lnTo>
                      <a:pt x="287" y="0"/>
                    </a:lnTo>
                    <a:lnTo>
                      <a:pt x="286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239" name="Freeform 2239"/>
              <p:cNvSpPr>
                <a:spLocks/>
              </p:cNvSpPr>
              <p:nvPr/>
            </p:nvSpPr>
            <p:spPr bwMode="auto">
              <a:xfrm>
                <a:off x="2153" y="2656"/>
                <a:ext cx="287" cy="268"/>
              </a:xfrm>
              <a:custGeom>
                <a:avLst/>
                <a:gdLst>
                  <a:gd name="T0" fmla="*/ 285 w 287"/>
                  <a:gd name="T1" fmla="*/ 0 h 268"/>
                  <a:gd name="T2" fmla="*/ 285 w 287"/>
                  <a:gd name="T3" fmla="*/ 2 h 268"/>
                  <a:gd name="T4" fmla="*/ 0 w 287"/>
                  <a:gd name="T5" fmla="*/ 264 h 268"/>
                  <a:gd name="T6" fmla="*/ 0 w 287"/>
                  <a:gd name="T7" fmla="*/ 267 h 268"/>
                  <a:gd name="T8" fmla="*/ 3 w 287"/>
                  <a:gd name="T9" fmla="*/ 267 h 268"/>
                  <a:gd name="T10" fmla="*/ 3 w 287"/>
                  <a:gd name="T11" fmla="*/ 268 h 268"/>
                  <a:gd name="T12" fmla="*/ 287 w 287"/>
                  <a:gd name="T13" fmla="*/ 8 h 268"/>
                  <a:gd name="T14" fmla="*/ 287 w 287"/>
                  <a:gd name="T15" fmla="*/ 0 h 268"/>
                  <a:gd name="T16" fmla="*/ 285 w 287"/>
                  <a:gd name="T17" fmla="*/ 0 h 26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87"/>
                  <a:gd name="T28" fmla="*/ 0 h 268"/>
                  <a:gd name="T29" fmla="*/ 287 w 287"/>
                  <a:gd name="T30" fmla="*/ 268 h 26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87" h="268">
                    <a:moveTo>
                      <a:pt x="285" y="0"/>
                    </a:moveTo>
                    <a:lnTo>
                      <a:pt x="285" y="2"/>
                    </a:lnTo>
                    <a:lnTo>
                      <a:pt x="0" y="264"/>
                    </a:lnTo>
                    <a:lnTo>
                      <a:pt x="0" y="267"/>
                    </a:lnTo>
                    <a:lnTo>
                      <a:pt x="3" y="267"/>
                    </a:lnTo>
                    <a:lnTo>
                      <a:pt x="3" y="268"/>
                    </a:lnTo>
                    <a:lnTo>
                      <a:pt x="287" y="8"/>
                    </a:lnTo>
                    <a:lnTo>
                      <a:pt x="287" y="0"/>
                    </a:lnTo>
                    <a:lnTo>
                      <a:pt x="285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240" name="Freeform 2240"/>
              <p:cNvSpPr>
                <a:spLocks/>
              </p:cNvSpPr>
              <p:nvPr/>
            </p:nvSpPr>
            <p:spPr bwMode="auto">
              <a:xfrm>
                <a:off x="2185" y="2704"/>
                <a:ext cx="255" cy="238"/>
              </a:xfrm>
              <a:custGeom>
                <a:avLst/>
                <a:gdLst>
                  <a:gd name="T0" fmla="*/ 253 w 255"/>
                  <a:gd name="T1" fmla="*/ 0 h 238"/>
                  <a:gd name="T2" fmla="*/ 253 w 255"/>
                  <a:gd name="T3" fmla="*/ 1 h 238"/>
                  <a:gd name="T4" fmla="*/ 0 w 255"/>
                  <a:gd name="T5" fmla="*/ 233 h 238"/>
                  <a:gd name="T6" fmla="*/ 0 w 255"/>
                  <a:gd name="T7" fmla="*/ 236 h 238"/>
                  <a:gd name="T8" fmla="*/ 4 w 255"/>
                  <a:gd name="T9" fmla="*/ 236 h 238"/>
                  <a:gd name="T10" fmla="*/ 4 w 255"/>
                  <a:gd name="T11" fmla="*/ 238 h 238"/>
                  <a:gd name="T12" fmla="*/ 255 w 255"/>
                  <a:gd name="T13" fmla="*/ 7 h 238"/>
                  <a:gd name="T14" fmla="*/ 255 w 255"/>
                  <a:gd name="T15" fmla="*/ 0 h 238"/>
                  <a:gd name="T16" fmla="*/ 253 w 255"/>
                  <a:gd name="T17" fmla="*/ 0 h 23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55"/>
                  <a:gd name="T28" fmla="*/ 0 h 238"/>
                  <a:gd name="T29" fmla="*/ 255 w 255"/>
                  <a:gd name="T30" fmla="*/ 238 h 23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55" h="238">
                    <a:moveTo>
                      <a:pt x="253" y="0"/>
                    </a:moveTo>
                    <a:lnTo>
                      <a:pt x="253" y="1"/>
                    </a:lnTo>
                    <a:lnTo>
                      <a:pt x="0" y="233"/>
                    </a:lnTo>
                    <a:lnTo>
                      <a:pt x="0" y="236"/>
                    </a:lnTo>
                    <a:lnTo>
                      <a:pt x="4" y="236"/>
                    </a:lnTo>
                    <a:lnTo>
                      <a:pt x="4" y="238"/>
                    </a:lnTo>
                    <a:lnTo>
                      <a:pt x="255" y="7"/>
                    </a:lnTo>
                    <a:lnTo>
                      <a:pt x="255" y="0"/>
                    </a:lnTo>
                    <a:lnTo>
                      <a:pt x="253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241" name="Freeform 2241"/>
              <p:cNvSpPr>
                <a:spLocks/>
              </p:cNvSpPr>
              <p:nvPr/>
            </p:nvSpPr>
            <p:spPr bwMode="auto">
              <a:xfrm>
                <a:off x="2216" y="2749"/>
                <a:ext cx="224" cy="209"/>
              </a:xfrm>
              <a:custGeom>
                <a:avLst/>
                <a:gdLst>
                  <a:gd name="T0" fmla="*/ 222 w 224"/>
                  <a:gd name="T1" fmla="*/ 0 h 209"/>
                  <a:gd name="T2" fmla="*/ 222 w 224"/>
                  <a:gd name="T3" fmla="*/ 2 h 209"/>
                  <a:gd name="T4" fmla="*/ 0 w 224"/>
                  <a:gd name="T5" fmla="*/ 205 h 209"/>
                  <a:gd name="T6" fmla="*/ 2 w 224"/>
                  <a:gd name="T7" fmla="*/ 209 h 209"/>
                  <a:gd name="T8" fmla="*/ 7 w 224"/>
                  <a:gd name="T9" fmla="*/ 209 h 209"/>
                  <a:gd name="T10" fmla="*/ 7 w 224"/>
                  <a:gd name="T11" fmla="*/ 207 h 209"/>
                  <a:gd name="T12" fmla="*/ 224 w 224"/>
                  <a:gd name="T13" fmla="*/ 8 h 209"/>
                  <a:gd name="T14" fmla="*/ 224 w 224"/>
                  <a:gd name="T15" fmla="*/ 0 h 209"/>
                  <a:gd name="T16" fmla="*/ 222 w 224"/>
                  <a:gd name="T17" fmla="*/ 0 h 20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24"/>
                  <a:gd name="T28" fmla="*/ 0 h 209"/>
                  <a:gd name="T29" fmla="*/ 224 w 224"/>
                  <a:gd name="T30" fmla="*/ 209 h 209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24" h="209">
                    <a:moveTo>
                      <a:pt x="222" y="0"/>
                    </a:moveTo>
                    <a:lnTo>
                      <a:pt x="222" y="2"/>
                    </a:lnTo>
                    <a:lnTo>
                      <a:pt x="0" y="205"/>
                    </a:lnTo>
                    <a:lnTo>
                      <a:pt x="2" y="209"/>
                    </a:lnTo>
                    <a:lnTo>
                      <a:pt x="7" y="209"/>
                    </a:lnTo>
                    <a:lnTo>
                      <a:pt x="7" y="207"/>
                    </a:lnTo>
                    <a:lnTo>
                      <a:pt x="224" y="8"/>
                    </a:lnTo>
                    <a:lnTo>
                      <a:pt x="224" y="0"/>
                    </a:lnTo>
                    <a:lnTo>
                      <a:pt x="222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242" name="Freeform 2242"/>
              <p:cNvSpPr>
                <a:spLocks/>
              </p:cNvSpPr>
              <p:nvPr/>
            </p:nvSpPr>
            <p:spPr bwMode="auto">
              <a:xfrm>
                <a:off x="2260" y="2797"/>
                <a:ext cx="180" cy="165"/>
              </a:xfrm>
              <a:custGeom>
                <a:avLst/>
                <a:gdLst>
                  <a:gd name="T0" fmla="*/ 178 w 180"/>
                  <a:gd name="T1" fmla="*/ 0 h 165"/>
                  <a:gd name="T2" fmla="*/ 178 w 180"/>
                  <a:gd name="T3" fmla="*/ 1 h 165"/>
                  <a:gd name="T4" fmla="*/ 0 w 180"/>
                  <a:gd name="T5" fmla="*/ 165 h 165"/>
                  <a:gd name="T6" fmla="*/ 7 w 180"/>
                  <a:gd name="T7" fmla="*/ 162 h 165"/>
                  <a:gd name="T8" fmla="*/ 7 w 180"/>
                  <a:gd name="T9" fmla="*/ 161 h 165"/>
                  <a:gd name="T10" fmla="*/ 14 w 180"/>
                  <a:gd name="T11" fmla="*/ 159 h 165"/>
                  <a:gd name="T12" fmla="*/ 14 w 180"/>
                  <a:gd name="T13" fmla="*/ 157 h 165"/>
                  <a:gd name="T14" fmla="*/ 24 w 180"/>
                  <a:gd name="T15" fmla="*/ 151 h 165"/>
                  <a:gd name="T16" fmla="*/ 24 w 180"/>
                  <a:gd name="T17" fmla="*/ 149 h 165"/>
                  <a:gd name="T18" fmla="*/ 180 w 180"/>
                  <a:gd name="T19" fmla="*/ 7 h 165"/>
                  <a:gd name="T20" fmla="*/ 180 w 180"/>
                  <a:gd name="T21" fmla="*/ 0 h 165"/>
                  <a:gd name="T22" fmla="*/ 178 w 180"/>
                  <a:gd name="T23" fmla="*/ 0 h 165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180"/>
                  <a:gd name="T37" fmla="*/ 0 h 165"/>
                  <a:gd name="T38" fmla="*/ 180 w 180"/>
                  <a:gd name="T39" fmla="*/ 165 h 165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180" h="165">
                    <a:moveTo>
                      <a:pt x="178" y="0"/>
                    </a:moveTo>
                    <a:lnTo>
                      <a:pt x="178" y="1"/>
                    </a:lnTo>
                    <a:lnTo>
                      <a:pt x="0" y="165"/>
                    </a:lnTo>
                    <a:lnTo>
                      <a:pt x="7" y="162"/>
                    </a:lnTo>
                    <a:lnTo>
                      <a:pt x="7" y="161"/>
                    </a:lnTo>
                    <a:lnTo>
                      <a:pt x="14" y="159"/>
                    </a:lnTo>
                    <a:lnTo>
                      <a:pt x="14" y="157"/>
                    </a:lnTo>
                    <a:lnTo>
                      <a:pt x="24" y="151"/>
                    </a:lnTo>
                    <a:lnTo>
                      <a:pt x="24" y="149"/>
                    </a:lnTo>
                    <a:lnTo>
                      <a:pt x="180" y="7"/>
                    </a:lnTo>
                    <a:lnTo>
                      <a:pt x="180" y="0"/>
                    </a:lnTo>
                    <a:lnTo>
                      <a:pt x="178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243" name="Freeform 2243"/>
              <p:cNvSpPr>
                <a:spLocks/>
              </p:cNvSpPr>
              <p:nvPr/>
            </p:nvSpPr>
            <p:spPr bwMode="auto">
              <a:xfrm>
                <a:off x="2384" y="2844"/>
                <a:ext cx="56" cy="52"/>
              </a:xfrm>
              <a:custGeom>
                <a:avLst/>
                <a:gdLst>
                  <a:gd name="T0" fmla="*/ 54 w 56"/>
                  <a:gd name="T1" fmla="*/ 0 h 52"/>
                  <a:gd name="T2" fmla="*/ 54 w 56"/>
                  <a:gd name="T3" fmla="*/ 2 h 52"/>
                  <a:gd name="T4" fmla="*/ 0 w 56"/>
                  <a:gd name="T5" fmla="*/ 52 h 52"/>
                  <a:gd name="T6" fmla="*/ 6 w 56"/>
                  <a:gd name="T7" fmla="*/ 49 h 52"/>
                  <a:gd name="T8" fmla="*/ 6 w 56"/>
                  <a:gd name="T9" fmla="*/ 47 h 52"/>
                  <a:gd name="T10" fmla="*/ 13 w 56"/>
                  <a:gd name="T11" fmla="*/ 46 h 52"/>
                  <a:gd name="T12" fmla="*/ 13 w 56"/>
                  <a:gd name="T13" fmla="*/ 44 h 52"/>
                  <a:gd name="T14" fmla="*/ 23 w 56"/>
                  <a:gd name="T15" fmla="*/ 38 h 52"/>
                  <a:gd name="T16" fmla="*/ 23 w 56"/>
                  <a:gd name="T17" fmla="*/ 36 h 52"/>
                  <a:gd name="T18" fmla="*/ 56 w 56"/>
                  <a:gd name="T19" fmla="*/ 8 h 52"/>
                  <a:gd name="T20" fmla="*/ 56 w 56"/>
                  <a:gd name="T21" fmla="*/ 0 h 52"/>
                  <a:gd name="T22" fmla="*/ 54 w 56"/>
                  <a:gd name="T23" fmla="*/ 0 h 52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56"/>
                  <a:gd name="T37" fmla="*/ 0 h 52"/>
                  <a:gd name="T38" fmla="*/ 56 w 56"/>
                  <a:gd name="T39" fmla="*/ 52 h 52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56" h="52">
                    <a:moveTo>
                      <a:pt x="54" y="0"/>
                    </a:moveTo>
                    <a:lnTo>
                      <a:pt x="54" y="2"/>
                    </a:lnTo>
                    <a:lnTo>
                      <a:pt x="0" y="52"/>
                    </a:lnTo>
                    <a:lnTo>
                      <a:pt x="6" y="49"/>
                    </a:lnTo>
                    <a:lnTo>
                      <a:pt x="6" y="47"/>
                    </a:lnTo>
                    <a:lnTo>
                      <a:pt x="13" y="46"/>
                    </a:lnTo>
                    <a:lnTo>
                      <a:pt x="13" y="44"/>
                    </a:lnTo>
                    <a:lnTo>
                      <a:pt x="23" y="38"/>
                    </a:lnTo>
                    <a:lnTo>
                      <a:pt x="23" y="36"/>
                    </a:lnTo>
                    <a:lnTo>
                      <a:pt x="56" y="8"/>
                    </a:lnTo>
                    <a:lnTo>
                      <a:pt x="56" y="0"/>
                    </a:lnTo>
                    <a:lnTo>
                      <a:pt x="54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244" name="Freeform 2244"/>
              <p:cNvSpPr>
                <a:spLocks/>
              </p:cNvSpPr>
              <p:nvPr/>
            </p:nvSpPr>
            <p:spPr bwMode="auto">
              <a:xfrm>
                <a:off x="2337" y="2603"/>
                <a:ext cx="103" cy="94"/>
              </a:xfrm>
              <a:custGeom>
                <a:avLst/>
                <a:gdLst>
                  <a:gd name="T0" fmla="*/ 0 w 103"/>
                  <a:gd name="T1" fmla="*/ 0 h 94"/>
                  <a:gd name="T2" fmla="*/ 103 w 103"/>
                  <a:gd name="T3" fmla="*/ 94 h 94"/>
                  <a:gd name="T4" fmla="*/ 103 w 103"/>
                  <a:gd name="T5" fmla="*/ 86 h 94"/>
                  <a:gd name="T6" fmla="*/ 101 w 103"/>
                  <a:gd name="T7" fmla="*/ 86 h 94"/>
                  <a:gd name="T8" fmla="*/ 17 w 103"/>
                  <a:gd name="T9" fmla="*/ 7 h 94"/>
                  <a:gd name="T10" fmla="*/ 14 w 103"/>
                  <a:gd name="T11" fmla="*/ 7 h 94"/>
                  <a:gd name="T12" fmla="*/ 14 w 103"/>
                  <a:gd name="T13" fmla="*/ 6 h 94"/>
                  <a:gd name="T14" fmla="*/ 11 w 103"/>
                  <a:gd name="T15" fmla="*/ 6 h 94"/>
                  <a:gd name="T16" fmla="*/ 9 w 103"/>
                  <a:gd name="T17" fmla="*/ 3 h 94"/>
                  <a:gd name="T18" fmla="*/ 5 w 103"/>
                  <a:gd name="T19" fmla="*/ 3 h 94"/>
                  <a:gd name="T20" fmla="*/ 5 w 103"/>
                  <a:gd name="T21" fmla="*/ 1 h 94"/>
                  <a:gd name="T22" fmla="*/ 2 w 103"/>
                  <a:gd name="T23" fmla="*/ 1 h 94"/>
                  <a:gd name="T24" fmla="*/ 2 w 103"/>
                  <a:gd name="T25" fmla="*/ 0 h 94"/>
                  <a:gd name="T26" fmla="*/ 0 w 103"/>
                  <a:gd name="T27" fmla="*/ 0 h 94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103"/>
                  <a:gd name="T43" fmla="*/ 0 h 94"/>
                  <a:gd name="T44" fmla="*/ 103 w 103"/>
                  <a:gd name="T45" fmla="*/ 94 h 94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103" h="94">
                    <a:moveTo>
                      <a:pt x="0" y="0"/>
                    </a:moveTo>
                    <a:lnTo>
                      <a:pt x="103" y="94"/>
                    </a:lnTo>
                    <a:lnTo>
                      <a:pt x="103" y="86"/>
                    </a:lnTo>
                    <a:lnTo>
                      <a:pt x="101" y="86"/>
                    </a:lnTo>
                    <a:lnTo>
                      <a:pt x="17" y="7"/>
                    </a:lnTo>
                    <a:lnTo>
                      <a:pt x="14" y="7"/>
                    </a:lnTo>
                    <a:lnTo>
                      <a:pt x="14" y="6"/>
                    </a:lnTo>
                    <a:lnTo>
                      <a:pt x="11" y="6"/>
                    </a:lnTo>
                    <a:lnTo>
                      <a:pt x="9" y="3"/>
                    </a:lnTo>
                    <a:lnTo>
                      <a:pt x="5" y="3"/>
                    </a:lnTo>
                    <a:lnTo>
                      <a:pt x="5" y="1"/>
                    </a:lnTo>
                    <a:lnTo>
                      <a:pt x="2" y="1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245" name="Freeform 2245"/>
              <p:cNvSpPr>
                <a:spLocks/>
              </p:cNvSpPr>
              <p:nvPr/>
            </p:nvSpPr>
            <p:spPr bwMode="auto">
              <a:xfrm>
                <a:off x="2237" y="2554"/>
                <a:ext cx="203" cy="191"/>
              </a:xfrm>
              <a:custGeom>
                <a:avLst/>
                <a:gdLst>
                  <a:gd name="T0" fmla="*/ 3 w 203"/>
                  <a:gd name="T1" fmla="*/ 0 h 191"/>
                  <a:gd name="T2" fmla="*/ 3 w 203"/>
                  <a:gd name="T3" fmla="*/ 1 h 191"/>
                  <a:gd name="T4" fmla="*/ 0 w 203"/>
                  <a:gd name="T5" fmla="*/ 1 h 191"/>
                  <a:gd name="T6" fmla="*/ 0 w 203"/>
                  <a:gd name="T7" fmla="*/ 4 h 191"/>
                  <a:gd name="T8" fmla="*/ 1 w 203"/>
                  <a:gd name="T9" fmla="*/ 4 h 191"/>
                  <a:gd name="T10" fmla="*/ 203 w 203"/>
                  <a:gd name="T11" fmla="*/ 191 h 191"/>
                  <a:gd name="T12" fmla="*/ 203 w 203"/>
                  <a:gd name="T13" fmla="*/ 183 h 191"/>
                  <a:gd name="T14" fmla="*/ 201 w 203"/>
                  <a:gd name="T15" fmla="*/ 183 h 191"/>
                  <a:gd name="T16" fmla="*/ 5 w 203"/>
                  <a:gd name="T17" fmla="*/ 0 h 191"/>
                  <a:gd name="T18" fmla="*/ 3 w 203"/>
                  <a:gd name="T19" fmla="*/ 0 h 191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03"/>
                  <a:gd name="T31" fmla="*/ 0 h 191"/>
                  <a:gd name="T32" fmla="*/ 203 w 203"/>
                  <a:gd name="T33" fmla="*/ 191 h 191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03" h="191">
                    <a:moveTo>
                      <a:pt x="3" y="0"/>
                    </a:moveTo>
                    <a:lnTo>
                      <a:pt x="3" y="1"/>
                    </a:lnTo>
                    <a:lnTo>
                      <a:pt x="0" y="1"/>
                    </a:lnTo>
                    <a:lnTo>
                      <a:pt x="0" y="4"/>
                    </a:lnTo>
                    <a:lnTo>
                      <a:pt x="1" y="4"/>
                    </a:lnTo>
                    <a:lnTo>
                      <a:pt x="203" y="191"/>
                    </a:lnTo>
                    <a:lnTo>
                      <a:pt x="203" y="183"/>
                    </a:lnTo>
                    <a:lnTo>
                      <a:pt x="201" y="183"/>
                    </a:lnTo>
                    <a:lnTo>
                      <a:pt x="5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246" name="Freeform 2246"/>
              <p:cNvSpPr>
                <a:spLocks/>
              </p:cNvSpPr>
              <p:nvPr/>
            </p:nvSpPr>
            <p:spPr bwMode="auto">
              <a:xfrm>
                <a:off x="2204" y="2571"/>
                <a:ext cx="236" cy="219"/>
              </a:xfrm>
              <a:custGeom>
                <a:avLst/>
                <a:gdLst>
                  <a:gd name="T0" fmla="*/ 4 w 236"/>
                  <a:gd name="T1" fmla="*/ 0 h 219"/>
                  <a:gd name="T2" fmla="*/ 4 w 236"/>
                  <a:gd name="T3" fmla="*/ 2 h 219"/>
                  <a:gd name="T4" fmla="*/ 0 w 236"/>
                  <a:gd name="T5" fmla="*/ 2 h 219"/>
                  <a:gd name="T6" fmla="*/ 236 w 236"/>
                  <a:gd name="T7" fmla="*/ 219 h 219"/>
                  <a:gd name="T8" fmla="*/ 236 w 236"/>
                  <a:gd name="T9" fmla="*/ 211 h 219"/>
                  <a:gd name="T10" fmla="*/ 234 w 236"/>
                  <a:gd name="T11" fmla="*/ 211 h 219"/>
                  <a:gd name="T12" fmla="*/ 7 w 236"/>
                  <a:gd name="T13" fmla="*/ 0 h 219"/>
                  <a:gd name="T14" fmla="*/ 4 w 236"/>
                  <a:gd name="T15" fmla="*/ 0 h 219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36"/>
                  <a:gd name="T25" fmla="*/ 0 h 219"/>
                  <a:gd name="T26" fmla="*/ 236 w 236"/>
                  <a:gd name="T27" fmla="*/ 219 h 219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36" h="219">
                    <a:moveTo>
                      <a:pt x="4" y="0"/>
                    </a:moveTo>
                    <a:lnTo>
                      <a:pt x="4" y="2"/>
                    </a:lnTo>
                    <a:lnTo>
                      <a:pt x="0" y="2"/>
                    </a:lnTo>
                    <a:lnTo>
                      <a:pt x="236" y="219"/>
                    </a:lnTo>
                    <a:lnTo>
                      <a:pt x="236" y="211"/>
                    </a:lnTo>
                    <a:lnTo>
                      <a:pt x="234" y="211"/>
                    </a:lnTo>
                    <a:lnTo>
                      <a:pt x="7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247" name="Freeform 2247"/>
              <p:cNvSpPr>
                <a:spLocks/>
              </p:cNvSpPr>
              <p:nvPr/>
            </p:nvSpPr>
            <p:spPr bwMode="auto">
              <a:xfrm>
                <a:off x="2172" y="2588"/>
                <a:ext cx="268" cy="250"/>
              </a:xfrm>
              <a:custGeom>
                <a:avLst/>
                <a:gdLst>
                  <a:gd name="T0" fmla="*/ 3 w 268"/>
                  <a:gd name="T1" fmla="*/ 0 h 250"/>
                  <a:gd name="T2" fmla="*/ 3 w 268"/>
                  <a:gd name="T3" fmla="*/ 2 h 250"/>
                  <a:gd name="T4" fmla="*/ 0 w 268"/>
                  <a:gd name="T5" fmla="*/ 2 h 250"/>
                  <a:gd name="T6" fmla="*/ 268 w 268"/>
                  <a:gd name="T7" fmla="*/ 250 h 250"/>
                  <a:gd name="T8" fmla="*/ 268 w 268"/>
                  <a:gd name="T9" fmla="*/ 242 h 250"/>
                  <a:gd name="T10" fmla="*/ 266 w 268"/>
                  <a:gd name="T11" fmla="*/ 242 h 250"/>
                  <a:gd name="T12" fmla="*/ 6 w 268"/>
                  <a:gd name="T13" fmla="*/ 0 h 250"/>
                  <a:gd name="T14" fmla="*/ 3 w 268"/>
                  <a:gd name="T15" fmla="*/ 0 h 25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68"/>
                  <a:gd name="T25" fmla="*/ 0 h 250"/>
                  <a:gd name="T26" fmla="*/ 268 w 268"/>
                  <a:gd name="T27" fmla="*/ 250 h 25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68" h="250">
                    <a:moveTo>
                      <a:pt x="3" y="0"/>
                    </a:moveTo>
                    <a:lnTo>
                      <a:pt x="3" y="2"/>
                    </a:lnTo>
                    <a:lnTo>
                      <a:pt x="0" y="2"/>
                    </a:lnTo>
                    <a:lnTo>
                      <a:pt x="268" y="250"/>
                    </a:lnTo>
                    <a:lnTo>
                      <a:pt x="268" y="242"/>
                    </a:lnTo>
                    <a:lnTo>
                      <a:pt x="266" y="242"/>
                    </a:lnTo>
                    <a:lnTo>
                      <a:pt x="6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248" name="Freeform 2248"/>
              <p:cNvSpPr>
                <a:spLocks/>
              </p:cNvSpPr>
              <p:nvPr/>
            </p:nvSpPr>
            <p:spPr bwMode="auto">
              <a:xfrm>
                <a:off x="2141" y="2606"/>
                <a:ext cx="290" cy="266"/>
              </a:xfrm>
              <a:custGeom>
                <a:avLst/>
                <a:gdLst>
                  <a:gd name="T0" fmla="*/ 2 w 290"/>
                  <a:gd name="T1" fmla="*/ 0 h 266"/>
                  <a:gd name="T2" fmla="*/ 2 w 290"/>
                  <a:gd name="T3" fmla="*/ 1 h 266"/>
                  <a:gd name="T4" fmla="*/ 0 w 290"/>
                  <a:gd name="T5" fmla="*/ 1 h 266"/>
                  <a:gd name="T6" fmla="*/ 285 w 290"/>
                  <a:gd name="T7" fmla="*/ 266 h 266"/>
                  <a:gd name="T8" fmla="*/ 289 w 290"/>
                  <a:gd name="T9" fmla="*/ 266 h 266"/>
                  <a:gd name="T10" fmla="*/ 290 w 290"/>
                  <a:gd name="T11" fmla="*/ 262 h 266"/>
                  <a:gd name="T12" fmla="*/ 289 w 290"/>
                  <a:gd name="T13" fmla="*/ 262 h 266"/>
                  <a:gd name="T14" fmla="*/ 7 w 290"/>
                  <a:gd name="T15" fmla="*/ 0 h 266"/>
                  <a:gd name="T16" fmla="*/ 2 w 290"/>
                  <a:gd name="T17" fmla="*/ 0 h 26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0"/>
                  <a:gd name="T28" fmla="*/ 0 h 266"/>
                  <a:gd name="T29" fmla="*/ 290 w 290"/>
                  <a:gd name="T30" fmla="*/ 266 h 26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0" h="266">
                    <a:moveTo>
                      <a:pt x="2" y="0"/>
                    </a:moveTo>
                    <a:lnTo>
                      <a:pt x="2" y="1"/>
                    </a:lnTo>
                    <a:lnTo>
                      <a:pt x="0" y="1"/>
                    </a:lnTo>
                    <a:lnTo>
                      <a:pt x="285" y="266"/>
                    </a:lnTo>
                    <a:lnTo>
                      <a:pt x="289" y="266"/>
                    </a:lnTo>
                    <a:lnTo>
                      <a:pt x="290" y="262"/>
                    </a:lnTo>
                    <a:lnTo>
                      <a:pt x="289" y="262"/>
                    </a:lnTo>
                    <a:lnTo>
                      <a:pt x="7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249" name="Freeform 2249"/>
              <p:cNvSpPr>
                <a:spLocks/>
              </p:cNvSpPr>
              <p:nvPr/>
            </p:nvSpPr>
            <p:spPr bwMode="auto">
              <a:xfrm>
                <a:off x="2108" y="2623"/>
                <a:ext cx="291" cy="267"/>
              </a:xfrm>
              <a:custGeom>
                <a:avLst/>
                <a:gdLst>
                  <a:gd name="T0" fmla="*/ 2 w 291"/>
                  <a:gd name="T1" fmla="*/ 0 h 267"/>
                  <a:gd name="T2" fmla="*/ 2 w 291"/>
                  <a:gd name="T3" fmla="*/ 2 h 267"/>
                  <a:gd name="T4" fmla="*/ 0 w 291"/>
                  <a:gd name="T5" fmla="*/ 2 h 267"/>
                  <a:gd name="T6" fmla="*/ 286 w 291"/>
                  <a:gd name="T7" fmla="*/ 267 h 267"/>
                  <a:gd name="T8" fmla="*/ 289 w 291"/>
                  <a:gd name="T9" fmla="*/ 267 h 267"/>
                  <a:gd name="T10" fmla="*/ 291 w 291"/>
                  <a:gd name="T11" fmla="*/ 262 h 267"/>
                  <a:gd name="T12" fmla="*/ 289 w 291"/>
                  <a:gd name="T13" fmla="*/ 262 h 267"/>
                  <a:gd name="T14" fmla="*/ 7 w 291"/>
                  <a:gd name="T15" fmla="*/ 0 h 267"/>
                  <a:gd name="T16" fmla="*/ 2 w 291"/>
                  <a:gd name="T17" fmla="*/ 0 h 267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1"/>
                  <a:gd name="T28" fmla="*/ 0 h 267"/>
                  <a:gd name="T29" fmla="*/ 291 w 291"/>
                  <a:gd name="T30" fmla="*/ 267 h 267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1" h="267">
                    <a:moveTo>
                      <a:pt x="2" y="0"/>
                    </a:moveTo>
                    <a:lnTo>
                      <a:pt x="2" y="2"/>
                    </a:lnTo>
                    <a:lnTo>
                      <a:pt x="0" y="2"/>
                    </a:lnTo>
                    <a:lnTo>
                      <a:pt x="286" y="267"/>
                    </a:lnTo>
                    <a:lnTo>
                      <a:pt x="289" y="267"/>
                    </a:lnTo>
                    <a:lnTo>
                      <a:pt x="291" y="262"/>
                    </a:lnTo>
                    <a:lnTo>
                      <a:pt x="289" y="262"/>
                    </a:lnTo>
                    <a:lnTo>
                      <a:pt x="7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250" name="Freeform 2250"/>
              <p:cNvSpPr>
                <a:spLocks/>
              </p:cNvSpPr>
              <p:nvPr/>
            </p:nvSpPr>
            <p:spPr bwMode="auto">
              <a:xfrm>
                <a:off x="2076" y="2640"/>
                <a:ext cx="292" cy="267"/>
              </a:xfrm>
              <a:custGeom>
                <a:avLst/>
                <a:gdLst>
                  <a:gd name="T0" fmla="*/ 2 w 292"/>
                  <a:gd name="T1" fmla="*/ 0 h 267"/>
                  <a:gd name="T2" fmla="*/ 2 w 292"/>
                  <a:gd name="T3" fmla="*/ 2 h 267"/>
                  <a:gd name="T4" fmla="*/ 0 w 292"/>
                  <a:gd name="T5" fmla="*/ 2 h 267"/>
                  <a:gd name="T6" fmla="*/ 285 w 292"/>
                  <a:gd name="T7" fmla="*/ 267 h 267"/>
                  <a:gd name="T8" fmla="*/ 292 w 292"/>
                  <a:gd name="T9" fmla="*/ 265 h 267"/>
                  <a:gd name="T10" fmla="*/ 7 w 292"/>
                  <a:gd name="T11" fmla="*/ 0 h 267"/>
                  <a:gd name="T12" fmla="*/ 2 w 292"/>
                  <a:gd name="T13" fmla="*/ 0 h 26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92"/>
                  <a:gd name="T22" fmla="*/ 0 h 267"/>
                  <a:gd name="T23" fmla="*/ 292 w 292"/>
                  <a:gd name="T24" fmla="*/ 267 h 26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92" h="267">
                    <a:moveTo>
                      <a:pt x="2" y="0"/>
                    </a:moveTo>
                    <a:lnTo>
                      <a:pt x="2" y="2"/>
                    </a:lnTo>
                    <a:lnTo>
                      <a:pt x="0" y="2"/>
                    </a:lnTo>
                    <a:lnTo>
                      <a:pt x="285" y="267"/>
                    </a:lnTo>
                    <a:lnTo>
                      <a:pt x="292" y="265"/>
                    </a:lnTo>
                    <a:lnTo>
                      <a:pt x="7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251" name="Freeform 2251"/>
              <p:cNvSpPr>
                <a:spLocks/>
              </p:cNvSpPr>
              <p:nvPr/>
            </p:nvSpPr>
            <p:spPr bwMode="auto">
              <a:xfrm>
                <a:off x="2047" y="2656"/>
                <a:ext cx="289" cy="268"/>
              </a:xfrm>
              <a:custGeom>
                <a:avLst/>
                <a:gdLst>
                  <a:gd name="T0" fmla="*/ 0 w 289"/>
                  <a:gd name="T1" fmla="*/ 0 h 268"/>
                  <a:gd name="T2" fmla="*/ 0 w 289"/>
                  <a:gd name="T3" fmla="*/ 8 h 268"/>
                  <a:gd name="T4" fmla="*/ 2 w 289"/>
                  <a:gd name="T5" fmla="*/ 8 h 268"/>
                  <a:gd name="T6" fmla="*/ 282 w 289"/>
                  <a:gd name="T7" fmla="*/ 268 h 268"/>
                  <a:gd name="T8" fmla="*/ 289 w 289"/>
                  <a:gd name="T9" fmla="*/ 267 h 268"/>
                  <a:gd name="T10" fmla="*/ 2 w 289"/>
                  <a:gd name="T11" fmla="*/ 0 h 268"/>
                  <a:gd name="T12" fmla="*/ 0 w 289"/>
                  <a:gd name="T13" fmla="*/ 0 h 2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89"/>
                  <a:gd name="T22" fmla="*/ 0 h 268"/>
                  <a:gd name="T23" fmla="*/ 289 w 289"/>
                  <a:gd name="T24" fmla="*/ 268 h 2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89" h="268">
                    <a:moveTo>
                      <a:pt x="0" y="0"/>
                    </a:moveTo>
                    <a:lnTo>
                      <a:pt x="0" y="8"/>
                    </a:lnTo>
                    <a:lnTo>
                      <a:pt x="2" y="8"/>
                    </a:lnTo>
                    <a:lnTo>
                      <a:pt x="282" y="268"/>
                    </a:lnTo>
                    <a:lnTo>
                      <a:pt x="289" y="267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252" name="Freeform 2252"/>
              <p:cNvSpPr>
                <a:spLocks/>
              </p:cNvSpPr>
              <p:nvPr/>
            </p:nvSpPr>
            <p:spPr bwMode="auto">
              <a:xfrm>
                <a:off x="2047" y="2704"/>
                <a:ext cx="256" cy="238"/>
              </a:xfrm>
              <a:custGeom>
                <a:avLst/>
                <a:gdLst>
                  <a:gd name="T0" fmla="*/ 0 w 256"/>
                  <a:gd name="T1" fmla="*/ 0 h 238"/>
                  <a:gd name="T2" fmla="*/ 0 w 256"/>
                  <a:gd name="T3" fmla="*/ 7 h 238"/>
                  <a:gd name="T4" fmla="*/ 2 w 256"/>
                  <a:gd name="T5" fmla="*/ 7 h 238"/>
                  <a:gd name="T6" fmla="*/ 249 w 256"/>
                  <a:gd name="T7" fmla="*/ 238 h 238"/>
                  <a:gd name="T8" fmla="*/ 256 w 256"/>
                  <a:gd name="T9" fmla="*/ 236 h 238"/>
                  <a:gd name="T10" fmla="*/ 2 w 256"/>
                  <a:gd name="T11" fmla="*/ 0 h 238"/>
                  <a:gd name="T12" fmla="*/ 0 w 256"/>
                  <a:gd name="T13" fmla="*/ 0 h 23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56"/>
                  <a:gd name="T22" fmla="*/ 0 h 238"/>
                  <a:gd name="T23" fmla="*/ 256 w 256"/>
                  <a:gd name="T24" fmla="*/ 238 h 23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56" h="238">
                    <a:moveTo>
                      <a:pt x="0" y="0"/>
                    </a:moveTo>
                    <a:lnTo>
                      <a:pt x="0" y="7"/>
                    </a:lnTo>
                    <a:lnTo>
                      <a:pt x="2" y="7"/>
                    </a:lnTo>
                    <a:lnTo>
                      <a:pt x="249" y="238"/>
                    </a:lnTo>
                    <a:lnTo>
                      <a:pt x="256" y="236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253" name="Freeform 2253"/>
              <p:cNvSpPr>
                <a:spLocks/>
              </p:cNvSpPr>
              <p:nvPr/>
            </p:nvSpPr>
            <p:spPr bwMode="auto">
              <a:xfrm>
                <a:off x="2047" y="2749"/>
                <a:ext cx="224" cy="210"/>
              </a:xfrm>
              <a:custGeom>
                <a:avLst/>
                <a:gdLst>
                  <a:gd name="T0" fmla="*/ 0 w 224"/>
                  <a:gd name="T1" fmla="*/ 0 h 210"/>
                  <a:gd name="T2" fmla="*/ 0 w 224"/>
                  <a:gd name="T3" fmla="*/ 8 h 210"/>
                  <a:gd name="T4" fmla="*/ 2 w 224"/>
                  <a:gd name="T5" fmla="*/ 8 h 210"/>
                  <a:gd name="T6" fmla="*/ 219 w 224"/>
                  <a:gd name="T7" fmla="*/ 210 h 210"/>
                  <a:gd name="T8" fmla="*/ 224 w 224"/>
                  <a:gd name="T9" fmla="*/ 209 h 210"/>
                  <a:gd name="T10" fmla="*/ 224 w 224"/>
                  <a:gd name="T11" fmla="*/ 205 h 210"/>
                  <a:gd name="T12" fmla="*/ 222 w 224"/>
                  <a:gd name="T13" fmla="*/ 205 h 210"/>
                  <a:gd name="T14" fmla="*/ 2 w 224"/>
                  <a:gd name="T15" fmla="*/ 0 h 210"/>
                  <a:gd name="T16" fmla="*/ 0 w 224"/>
                  <a:gd name="T17" fmla="*/ 0 h 21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24"/>
                  <a:gd name="T28" fmla="*/ 0 h 210"/>
                  <a:gd name="T29" fmla="*/ 224 w 224"/>
                  <a:gd name="T30" fmla="*/ 210 h 21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24" h="210">
                    <a:moveTo>
                      <a:pt x="0" y="0"/>
                    </a:moveTo>
                    <a:lnTo>
                      <a:pt x="0" y="8"/>
                    </a:lnTo>
                    <a:lnTo>
                      <a:pt x="2" y="8"/>
                    </a:lnTo>
                    <a:lnTo>
                      <a:pt x="219" y="210"/>
                    </a:lnTo>
                    <a:lnTo>
                      <a:pt x="224" y="209"/>
                    </a:lnTo>
                    <a:lnTo>
                      <a:pt x="224" y="205"/>
                    </a:lnTo>
                    <a:lnTo>
                      <a:pt x="222" y="205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254" name="Freeform 2254"/>
              <p:cNvSpPr>
                <a:spLocks/>
              </p:cNvSpPr>
              <p:nvPr/>
            </p:nvSpPr>
            <p:spPr bwMode="auto">
              <a:xfrm>
                <a:off x="2047" y="2797"/>
                <a:ext cx="178" cy="164"/>
              </a:xfrm>
              <a:custGeom>
                <a:avLst/>
                <a:gdLst>
                  <a:gd name="T0" fmla="*/ 0 w 178"/>
                  <a:gd name="T1" fmla="*/ 0 h 164"/>
                  <a:gd name="T2" fmla="*/ 0 w 178"/>
                  <a:gd name="T3" fmla="*/ 7 h 164"/>
                  <a:gd name="T4" fmla="*/ 2 w 178"/>
                  <a:gd name="T5" fmla="*/ 7 h 164"/>
                  <a:gd name="T6" fmla="*/ 159 w 178"/>
                  <a:gd name="T7" fmla="*/ 154 h 164"/>
                  <a:gd name="T8" fmla="*/ 162 w 178"/>
                  <a:gd name="T9" fmla="*/ 154 h 164"/>
                  <a:gd name="T10" fmla="*/ 164 w 178"/>
                  <a:gd name="T11" fmla="*/ 157 h 164"/>
                  <a:gd name="T12" fmla="*/ 167 w 178"/>
                  <a:gd name="T13" fmla="*/ 157 h 164"/>
                  <a:gd name="T14" fmla="*/ 167 w 178"/>
                  <a:gd name="T15" fmla="*/ 159 h 164"/>
                  <a:gd name="T16" fmla="*/ 171 w 178"/>
                  <a:gd name="T17" fmla="*/ 159 h 164"/>
                  <a:gd name="T18" fmla="*/ 171 w 178"/>
                  <a:gd name="T19" fmla="*/ 161 h 164"/>
                  <a:gd name="T20" fmla="*/ 174 w 178"/>
                  <a:gd name="T21" fmla="*/ 161 h 164"/>
                  <a:gd name="T22" fmla="*/ 178 w 178"/>
                  <a:gd name="T23" fmla="*/ 164 h 164"/>
                  <a:gd name="T24" fmla="*/ 2 w 178"/>
                  <a:gd name="T25" fmla="*/ 0 h 164"/>
                  <a:gd name="T26" fmla="*/ 0 w 178"/>
                  <a:gd name="T27" fmla="*/ 0 h 164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178"/>
                  <a:gd name="T43" fmla="*/ 0 h 164"/>
                  <a:gd name="T44" fmla="*/ 178 w 178"/>
                  <a:gd name="T45" fmla="*/ 164 h 164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178" h="164">
                    <a:moveTo>
                      <a:pt x="0" y="0"/>
                    </a:moveTo>
                    <a:lnTo>
                      <a:pt x="0" y="7"/>
                    </a:lnTo>
                    <a:lnTo>
                      <a:pt x="2" y="7"/>
                    </a:lnTo>
                    <a:lnTo>
                      <a:pt x="159" y="154"/>
                    </a:lnTo>
                    <a:lnTo>
                      <a:pt x="162" y="154"/>
                    </a:lnTo>
                    <a:lnTo>
                      <a:pt x="164" y="157"/>
                    </a:lnTo>
                    <a:lnTo>
                      <a:pt x="167" y="157"/>
                    </a:lnTo>
                    <a:lnTo>
                      <a:pt x="167" y="159"/>
                    </a:lnTo>
                    <a:lnTo>
                      <a:pt x="171" y="159"/>
                    </a:lnTo>
                    <a:lnTo>
                      <a:pt x="171" y="161"/>
                    </a:lnTo>
                    <a:lnTo>
                      <a:pt x="174" y="161"/>
                    </a:lnTo>
                    <a:lnTo>
                      <a:pt x="178" y="164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255" name="Freeform 2255"/>
              <p:cNvSpPr>
                <a:spLocks/>
              </p:cNvSpPr>
              <p:nvPr/>
            </p:nvSpPr>
            <p:spPr bwMode="auto">
              <a:xfrm>
                <a:off x="2047" y="2842"/>
                <a:ext cx="60" cy="56"/>
              </a:xfrm>
              <a:custGeom>
                <a:avLst/>
                <a:gdLst>
                  <a:gd name="T0" fmla="*/ 0 w 60"/>
                  <a:gd name="T1" fmla="*/ 0 h 56"/>
                  <a:gd name="T2" fmla="*/ 0 w 60"/>
                  <a:gd name="T3" fmla="*/ 8 h 56"/>
                  <a:gd name="T4" fmla="*/ 2 w 60"/>
                  <a:gd name="T5" fmla="*/ 8 h 56"/>
                  <a:gd name="T6" fmla="*/ 43 w 60"/>
                  <a:gd name="T7" fmla="*/ 48 h 56"/>
                  <a:gd name="T8" fmla="*/ 46 w 60"/>
                  <a:gd name="T9" fmla="*/ 48 h 56"/>
                  <a:gd name="T10" fmla="*/ 46 w 60"/>
                  <a:gd name="T11" fmla="*/ 49 h 56"/>
                  <a:gd name="T12" fmla="*/ 49 w 60"/>
                  <a:gd name="T13" fmla="*/ 49 h 56"/>
                  <a:gd name="T14" fmla="*/ 49 w 60"/>
                  <a:gd name="T15" fmla="*/ 51 h 56"/>
                  <a:gd name="T16" fmla="*/ 53 w 60"/>
                  <a:gd name="T17" fmla="*/ 51 h 56"/>
                  <a:gd name="T18" fmla="*/ 55 w 60"/>
                  <a:gd name="T19" fmla="*/ 54 h 56"/>
                  <a:gd name="T20" fmla="*/ 58 w 60"/>
                  <a:gd name="T21" fmla="*/ 54 h 56"/>
                  <a:gd name="T22" fmla="*/ 58 w 60"/>
                  <a:gd name="T23" fmla="*/ 56 h 56"/>
                  <a:gd name="T24" fmla="*/ 60 w 60"/>
                  <a:gd name="T25" fmla="*/ 56 h 56"/>
                  <a:gd name="T26" fmla="*/ 2 w 60"/>
                  <a:gd name="T27" fmla="*/ 0 h 56"/>
                  <a:gd name="T28" fmla="*/ 0 w 60"/>
                  <a:gd name="T29" fmla="*/ 0 h 5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60"/>
                  <a:gd name="T46" fmla="*/ 0 h 56"/>
                  <a:gd name="T47" fmla="*/ 60 w 60"/>
                  <a:gd name="T48" fmla="*/ 56 h 5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60" h="56">
                    <a:moveTo>
                      <a:pt x="0" y="0"/>
                    </a:moveTo>
                    <a:lnTo>
                      <a:pt x="0" y="8"/>
                    </a:lnTo>
                    <a:lnTo>
                      <a:pt x="2" y="8"/>
                    </a:lnTo>
                    <a:lnTo>
                      <a:pt x="43" y="48"/>
                    </a:lnTo>
                    <a:lnTo>
                      <a:pt x="46" y="48"/>
                    </a:lnTo>
                    <a:lnTo>
                      <a:pt x="46" y="49"/>
                    </a:lnTo>
                    <a:lnTo>
                      <a:pt x="49" y="49"/>
                    </a:lnTo>
                    <a:lnTo>
                      <a:pt x="49" y="51"/>
                    </a:lnTo>
                    <a:lnTo>
                      <a:pt x="53" y="51"/>
                    </a:lnTo>
                    <a:lnTo>
                      <a:pt x="55" y="54"/>
                    </a:lnTo>
                    <a:lnTo>
                      <a:pt x="58" y="54"/>
                    </a:lnTo>
                    <a:lnTo>
                      <a:pt x="58" y="56"/>
                    </a:lnTo>
                    <a:lnTo>
                      <a:pt x="60" y="56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256" name="Freeform 2256"/>
              <p:cNvSpPr>
                <a:spLocks/>
              </p:cNvSpPr>
              <p:nvPr/>
            </p:nvSpPr>
            <p:spPr bwMode="auto">
              <a:xfrm>
                <a:off x="2043" y="2549"/>
                <a:ext cx="399" cy="423"/>
              </a:xfrm>
              <a:custGeom>
                <a:avLst/>
                <a:gdLst>
                  <a:gd name="T0" fmla="*/ 200 w 399"/>
                  <a:gd name="T1" fmla="*/ 423 h 423"/>
                  <a:gd name="T2" fmla="*/ 399 w 399"/>
                  <a:gd name="T3" fmla="*/ 317 h 423"/>
                  <a:gd name="T4" fmla="*/ 399 w 399"/>
                  <a:gd name="T5" fmla="*/ 106 h 423"/>
                  <a:gd name="T6" fmla="*/ 200 w 399"/>
                  <a:gd name="T7" fmla="*/ 0 h 423"/>
                  <a:gd name="T8" fmla="*/ 0 w 399"/>
                  <a:gd name="T9" fmla="*/ 106 h 423"/>
                  <a:gd name="T10" fmla="*/ 0 w 399"/>
                  <a:gd name="T11" fmla="*/ 317 h 423"/>
                  <a:gd name="T12" fmla="*/ 200 w 399"/>
                  <a:gd name="T13" fmla="*/ 423 h 423"/>
                  <a:gd name="T14" fmla="*/ 202 w 399"/>
                  <a:gd name="T15" fmla="*/ 416 h 423"/>
                  <a:gd name="T16" fmla="*/ 6 w 399"/>
                  <a:gd name="T17" fmla="*/ 312 h 423"/>
                  <a:gd name="T18" fmla="*/ 7 w 399"/>
                  <a:gd name="T19" fmla="*/ 315 h 423"/>
                  <a:gd name="T20" fmla="*/ 7 w 399"/>
                  <a:gd name="T21" fmla="*/ 107 h 423"/>
                  <a:gd name="T22" fmla="*/ 6 w 399"/>
                  <a:gd name="T23" fmla="*/ 110 h 423"/>
                  <a:gd name="T24" fmla="*/ 202 w 399"/>
                  <a:gd name="T25" fmla="*/ 6 h 423"/>
                  <a:gd name="T26" fmla="*/ 199 w 399"/>
                  <a:gd name="T27" fmla="*/ 6 h 423"/>
                  <a:gd name="T28" fmla="*/ 393 w 399"/>
                  <a:gd name="T29" fmla="*/ 110 h 423"/>
                  <a:gd name="T30" fmla="*/ 392 w 399"/>
                  <a:gd name="T31" fmla="*/ 107 h 423"/>
                  <a:gd name="T32" fmla="*/ 392 w 399"/>
                  <a:gd name="T33" fmla="*/ 315 h 423"/>
                  <a:gd name="T34" fmla="*/ 393 w 399"/>
                  <a:gd name="T35" fmla="*/ 312 h 423"/>
                  <a:gd name="T36" fmla="*/ 199 w 399"/>
                  <a:gd name="T37" fmla="*/ 416 h 423"/>
                  <a:gd name="T38" fmla="*/ 202 w 399"/>
                  <a:gd name="T39" fmla="*/ 416 h 423"/>
                  <a:gd name="T40" fmla="*/ 200 w 399"/>
                  <a:gd name="T41" fmla="*/ 423 h 423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399"/>
                  <a:gd name="T64" fmla="*/ 0 h 423"/>
                  <a:gd name="T65" fmla="*/ 399 w 399"/>
                  <a:gd name="T66" fmla="*/ 423 h 423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399" h="423">
                    <a:moveTo>
                      <a:pt x="200" y="423"/>
                    </a:moveTo>
                    <a:lnTo>
                      <a:pt x="399" y="317"/>
                    </a:lnTo>
                    <a:lnTo>
                      <a:pt x="399" y="106"/>
                    </a:lnTo>
                    <a:lnTo>
                      <a:pt x="200" y="0"/>
                    </a:lnTo>
                    <a:lnTo>
                      <a:pt x="0" y="106"/>
                    </a:lnTo>
                    <a:lnTo>
                      <a:pt x="0" y="317"/>
                    </a:lnTo>
                    <a:lnTo>
                      <a:pt x="200" y="423"/>
                    </a:lnTo>
                    <a:lnTo>
                      <a:pt x="202" y="416"/>
                    </a:lnTo>
                    <a:lnTo>
                      <a:pt x="6" y="312"/>
                    </a:lnTo>
                    <a:lnTo>
                      <a:pt x="7" y="315"/>
                    </a:lnTo>
                    <a:lnTo>
                      <a:pt x="7" y="107"/>
                    </a:lnTo>
                    <a:lnTo>
                      <a:pt x="6" y="110"/>
                    </a:lnTo>
                    <a:lnTo>
                      <a:pt x="202" y="6"/>
                    </a:lnTo>
                    <a:lnTo>
                      <a:pt x="199" y="6"/>
                    </a:lnTo>
                    <a:lnTo>
                      <a:pt x="393" y="110"/>
                    </a:lnTo>
                    <a:lnTo>
                      <a:pt x="392" y="107"/>
                    </a:lnTo>
                    <a:lnTo>
                      <a:pt x="392" y="315"/>
                    </a:lnTo>
                    <a:lnTo>
                      <a:pt x="393" y="312"/>
                    </a:lnTo>
                    <a:lnTo>
                      <a:pt x="199" y="416"/>
                    </a:lnTo>
                    <a:lnTo>
                      <a:pt x="202" y="416"/>
                    </a:lnTo>
                    <a:lnTo>
                      <a:pt x="200" y="423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257" name="Oval 2257"/>
              <p:cNvSpPr>
                <a:spLocks noChangeArrowheads="1"/>
              </p:cNvSpPr>
              <p:nvPr/>
            </p:nvSpPr>
            <p:spPr bwMode="auto">
              <a:xfrm>
                <a:off x="2431" y="1797"/>
                <a:ext cx="24" cy="22"/>
              </a:xfrm>
              <a:prstGeom prst="ellipse">
                <a:avLst/>
              </a:pr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258" name="Oval 2258"/>
              <p:cNvSpPr>
                <a:spLocks noChangeArrowheads="1"/>
              </p:cNvSpPr>
              <p:nvPr/>
            </p:nvSpPr>
            <p:spPr bwMode="auto">
              <a:xfrm>
                <a:off x="2826" y="1797"/>
                <a:ext cx="26" cy="22"/>
              </a:xfrm>
              <a:prstGeom prst="ellipse">
                <a:avLst/>
              </a:pr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259" name="Oval 2259"/>
              <p:cNvSpPr>
                <a:spLocks noChangeArrowheads="1"/>
              </p:cNvSpPr>
              <p:nvPr/>
            </p:nvSpPr>
            <p:spPr bwMode="auto">
              <a:xfrm>
                <a:off x="3216" y="1797"/>
                <a:ext cx="24" cy="22"/>
              </a:xfrm>
              <a:prstGeom prst="ellipse">
                <a:avLst/>
              </a:pr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260" name="Oval 2260"/>
              <p:cNvSpPr>
                <a:spLocks noChangeArrowheads="1"/>
              </p:cNvSpPr>
              <p:nvPr/>
            </p:nvSpPr>
            <p:spPr bwMode="auto">
              <a:xfrm>
                <a:off x="2242" y="2115"/>
                <a:ext cx="25" cy="24"/>
              </a:xfrm>
              <a:prstGeom prst="ellipse">
                <a:avLst/>
              </a:pr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261" name="Oval 2261"/>
              <p:cNvSpPr>
                <a:spLocks noChangeArrowheads="1"/>
              </p:cNvSpPr>
              <p:nvPr/>
            </p:nvSpPr>
            <p:spPr bwMode="auto">
              <a:xfrm>
                <a:off x="2636" y="2115"/>
                <a:ext cx="26" cy="24"/>
              </a:xfrm>
              <a:prstGeom prst="ellipse">
                <a:avLst/>
              </a:pr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262" name="Oval 2262"/>
              <p:cNvSpPr>
                <a:spLocks noChangeArrowheads="1"/>
              </p:cNvSpPr>
              <p:nvPr/>
            </p:nvSpPr>
            <p:spPr bwMode="auto">
              <a:xfrm>
                <a:off x="3026" y="2115"/>
                <a:ext cx="24" cy="24"/>
              </a:xfrm>
              <a:prstGeom prst="ellipse">
                <a:avLst/>
              </a:pr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263" name="Oval 2263"/>
              <p:cNvSpPr>
                <a:spLocks noChangeArrowheads="1"/>
              </p:cNvSpPr>
              <p:nvPr/>
            </p:nvSpPr>
            <p:spPr bwMode="auto">
              <a:xfrm>
                <a:off x="2043" y="2427"/>
                <a:ext cx="26" cy="24"/>
              </a:xfrm>
              <a:prstGeom prst="ellipse">
                <a:avLst/>
              </a:pr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264" name="Oval 2264"/>
              <p:cNvSpPr>
                <a:spLocks noChangeArrowheads="1"/>
              </p:cNvSpPr>
              <p:nvPr/>
            </p:nvSpPr>
            <p:spPr bwMode="auto">
              <a:xfrm>
                <a:off x="2438" y="2427"/>
                <a:ext cx="26" cy="24"/>
              </a:xfrm>
              <a:prstGeom prst="ellipse">
                <a:avLst/>
              </a:pr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265" name="Oval 2265"/>
              <p:cNvSpPr>
                <a:spLocks noChangeArrowheads="1"/>
              </p:cNvSpPr>
              <p:nvPr/>
            </p:nvSpPr>
            <p:spPr bwMode="auto">
              <a:xfrm>
                <a:off x="2828" y="2427"/>
                <a:ext cx="25" cy="24"/>
              </a:xfrm>
              <a:prstGeom prst="ellipse">
                <a:avLst/>
              </a:pr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266" name="Oval 2266"/>
              <p:cNvSpPr>
                <a:spLocks noChangeArrowheads="1"/>
              </p:cNvSpPr>
              <p:nvPr/>
            </p:nvSpPr>
            <p:spPr bwMode="auto">
              <a:xfrm>
                <a:off x="2242" y="2745"/>
                <a:ext cx="24" cy="22"/>
              </a:xfrm>
              <a:prstGeom prst="ellipse">
                <a:avLst/>
              </a:pr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267" name="Oval 2267"/>
              <p:cNvSpPr>
                <a:spLocks noChangeArrowheads="1"/>
              </p:cNvSpPr>
              <p:nvPr/>
            </p:nvSpPr>
            <p:spPr bwMode="auto">
              <a:xfrm>
                <a:off x="2636" y="2745"/>
                <a:ext cx="24" cy="22"/>
              </a:xfrm>
              <a:prstGeom prst="ellipse">
                <a:avLst/>
              </a:pr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268" name="Oval 2268"/>
              <p:cNvSpPr>
                <a:spLocks noChangeArrowheads="1"/>
              </p:cNvSpPr>
              <p:nvPr/>
            </p:nvSpPr>
            <p:spPr bwMode="auto">
              <a:xfrm>
                <a:off x="3024" y="2745"/>
                <a:ext cx="26" cy="22"/>
              </a:xfrm>
              <a:prstGeom prst="ellipse">
                <a:avLst/>
              </a:pr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269" name="Oval 2269"/>
              <p:cNvSpPr>
                <a:spLocks noChangeArrowheads="1"/>
              </p:cNvSpPr>
              <p:nvPr/>
            </p:nvSpPr>
            <p:spPr bwMode="auto">
              <a:xfrm>
                <a:off x="2438" y="3060"/>
                <a:ext cx="24" cy="24"/>
              </a:xfrm>
              <a:prstGeom prst="ellipse">
                <a:avLst/>
              </a:pr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270" name="Oval 2270"/>
              <p:cNvSpPr>
                <a:spLocks noChangeArrowheads="1"/>
              </p:cNvSpPr>
              <p:nvPr/>
            </p:nvSpPr>
            <p:spPr bwMode="auto">
              <a:xfrm>
                <a:off x="2833" y="3060"/>
                <a:ext cx="24" cy="24"/>
              </a:xfrm>
              <a:prstGeom prst="ellipse">
                <a:avLst/>
              </a:pr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271" name="Oval 2271"/>
              <p:cNvSpPr>
                <a:spLocks noChangeArrowheads="1"/>
              </p:cNvSpPr>
              <p:nvPr/>
            </p:nvSpPr>
            <p:spPr bwMode="auto">
              <a:xfrm>
                <a:off x="3221" y="3060"/>
                <a:ext cx="25" cy="24"/>
              </a:xfrm>
              <a:prstGeom prst="ellipse">
                <a:avLst/>
              </a:pr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272" name="Oval 2272"/>
              <p:cNvSpPr>
                <a:spLocks noChangeArrowheads="1"/>
              </p:cNvSpPr>
              <p:nvPr/>
            </p:nvSpPr>
            <p:spPr bwMode="auto">
              <a:xfrm>
                <a:off x="3417" y="2117"/>
                <a:ext cx="26" cy="22"/>
              </a:xfrm>
              <a:prstGeom prst="ellipse">
                <a:avLst/>
              </a:pr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273" name="Oval 2273"/>
              <p:cNvSpPr>
                <a:spLocks noChangeArrowheads="1"/>
              </p:cNvSpPr>
              <p:nvPr/>
            </p:nvSpPr>
            <p:spPr bwMode="auto">
              <a:xfrm>
                <a:off x="3219" y="2429"/>
                <a:ext cx="26" cy="24"/>
              </a:xfrm>
              <a:prstGeom prst="ellipse">
                <a:avLst/>
              </a:pr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274" name="Oval 2274"/>
              <p:cNvSpPr>
                <a:spLocks noChangeArrowheads="1"/>
              </p:cNvSpPr>
              <p:nvPr/>
            </p:nvSpPr>
            <p:spPr bwMode="auto">
              <a:xfrm>
                <a:off x="3612" y="2429"/>
                <a:ext cx="26" cy="24"/>
              </a:xfrm>
              <a:prstGeom prst="ellipse">
                <a:avLst/>
              </a:pr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275" name="Oval 2275"/>
              <p:cNvSpPr>
                <a:spLocks noChangeArrowheads="1"/>
              </p:cNvSpPr>
              <p:nvPr/>
            </p:nvSpPr>
            <p:spPr bwMode="auto">
              <a:xfrm>
                <a:off x="3417" y="2745"/>
                <a:ext cx="24" cy="23"/>
              </a:xfrm>
              <a:prstGeom prst="ellipse">
                <a:avLst/>
              </a:pr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Calibri"/>
                </a:endParaRPr>
              </a:p>
            </p:txBody>
          </p:sp>
        </p:grpSp>
        <p:sp>
          <p:nvSpPr>
            <p:cNvPr id="2276" name="Text Box 2277"/>
            <p:cNvSpPr txBox="1">
              <a:spLocks noChangeArrowheads="1"/>
            </p:cNvSpPr>
            <p:nvPr/>
          </p:nvSpPr>
          <p:spPr bwMode="auto">
            <a:xfrm>
              <a:off x="2142173" y="1696720"/>
              <a:ext cx="819150" cy="36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GB" sz="1800" b="1">
                  <a:solidFill>
                    <a:prstClr val="black"/>
                  </a:solidFill>
                  <a:latin typeface="Calibri"/>
                </a:rPr>
                <a:t>Macro</a:t>
              </a:r>
            </a:p>
          </p:txBody>
        </p:sp>
        <p:sp>
          <p:nvSpPr>
            <p:cNvPr id="2277" name="Text Box 2278"/>
            <p:cNvSpPr txBox="1">
              <a:spLocks noChangeArrowheads="1"/>
            </p:cNvSpPr>
            <p:nvPr/>
          </p:nvSpPr>
          <p:spPr bwMode="auto">
            <a:xfrm>
              <a:off x="4591685" y="1696720"/>
              <a:ext cx="742950" cy="36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GB" sz="1800" b="1">
                  <a:solidFill>
                    <a:prstClr val="black"/>
                  </a:solidFill>
                  <a:latin typeface="Calibri"/>
                </a:rPr>
                <a:t>Micro</a:t>
              </a:r>
            </a:p>
          </p:txBody>
        </p:sp>
        <p:sp>
          <p:nvSpPr>
            <p:cNvPr id="2278" name="Text Box 2279"/>
            <p:cNvSpPr txBox="1">
              <a:spLocks noChangeArrowheads="1"/>
            </p:cNvSpPr>
            <p:nvPr/>
          </p:nvSpPr>
          <p:spPr bwMode="auto">
            <a:xfrm>
              <a:off x="6423660" y="1696720"/>
              <a:ext cx="58266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GB" sz="1800" b="1">
                  <a:solidFill>
                    <a:prstClr val="black"/>
                  </a:solidFill>
                  <a:latin typeface="Calibri"/>
                </a:rPr>
                <a:t>Pico</a:t>
              </a:r>
            </a:p>
          </p:txBody>
        </p:sp>
        <p:sp>
          <p:nvSpPr>
            <p:cNvPr id="2279" name="Text Box 2280"/>
            <p:cNvSpPr txBox="1">
              <a:spLocks noChangeArrowheads="1"/>
            </p:cNvSpPr>
            <p:nvPr/>
          </p:nvSpPr>
          <p:spPr bwMode="auto">
            <a:xfrm>
              <a:off x="7712710" y="1696720"/>
              <a:ext cx="789255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GB" sz="1800" b="1">
                  <a:solidFill>
                    <a:prstClr val="black"/>
                  </a:solidFill>
                  <a:latin typeface="Calibri"/>
                </a:rPr>
                <a:t>Femto</a:t>
              </a:r>
            </a:p>
          </p:txBody>
        </p:sp>
      </p:grpSp>
      <p:sp>
        <p:nvSpPr>
          <p:cNvPr id="2282" name="Left-Right Arrow 2281"/>
          <p:cNvSpPr/>
          <p:nvPr/>
        </p:nvSpPr>
        <p:spPr>
          <a:xfrm>
            <a:off x="2255520" y="2880360"/>
            <a:ext cx="5623560" cy="411480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b="1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6776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6724"/>
            <a:ext cx="8229600" cy="1143000"/>
          </a:xfrm>
        </p:spPr>
        <p:txBody>
          <a:bodyPr/>
          <a:lstStyle/>
          <a:p>
            <a:r>
              <a:rPr lang="en-US" dirty="0" smtClean="0"/>
              <a:t>Energy Efficiency </a:t>
            </a:r>
            <a:r>
              <a:rPr lang="en-US" dirty="0" err="1" smtClean="0"/>
              <a:t>vs</a:t>
            </a:r>
            <a:r>
              <a:rPr lang="en-US" dirty="0" smtClean="0"/>
              <a:t> Cell Size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171" y="1456510"/>
            <a:ext cx="8381999" cy="4389120"/>
          </a:xfrm>
        </p:spPr>
        <p:txBody>
          <a:bodyPr>
            <a:normAutofit/>
          </a:bodyPr>
          <a:lstStyle/>
          <a:p>
            <a:pPr>
              <a:lnSpc>
                <a:spcPct val="85000"/>
              </a:lnSpc>
            </a:pPr>
            <a:r>
              <a:rPr lang="en-US" sz="3200" dirty="0" smtClean="0">
                <a:latin typeface="+mj-lt"/>
              </a:rPr>
              <a:t>Small cells reduce required transmit power</a:t>
            </a:r>
          </a:p>
          <a:p>
            <a:pPr>
              <a:lnSpc>
                <a:spcPct val="85000"/>
              </a:lnSpc>
            </a:pPr>
            <a:r>
              <a:rPr lang="en-US" sz="3200" dirty="0" smtClean="0">
                <a:latin typeface="+mj-lt"/>
              </a:rPr>
              <a:t>But other factors are same as for large cells</a:t>
            </a:r>
          </a:p>
          <a:p>
            <a:pPr lvl="1">
              <a:lnSpc>
                <a:spcPct val="85000"/>
              </a:lnSpc>
            </a:pPr>
            <a:r>
              <a:rPr lang="en-US" sz="2800" dirty="0" smtClean="0">
                <a:latin typeface="+mj-lt"/>
              </a:rPr>
              <a:t>Circuit energy consumption, paging, backhaul, …</a:t>
            </a:r>
          </a:p>
          <a:p>
            <a:pPr>
              <a:lnSpc>
                <a:spcPct val="85000"/>
              </a:lnSpc>
            </a:pPr>
            <a:r>
              <a:rPr lang="en-US" sz="3000" dirty="0" smtClean="0">
                <a:latin typeface="+mj-lt"/>
              </a:rPr>
              <a:t>Can determine cell power versus radius</a:t>
            </a:r>
          </a:p>
          <a:p>
            <a:pPr lvl="1">
              <a:lnSpc>
                <a:spcPct val="85000"/>
              </a:lnSpc>
            </a:pPr>
            <a:r>
              <a:rPr lang="en-US" sz="2800" dirty="0" smtClean="0">
                <a:latin typeface="+mj-lt"/>
              </a:rPr>
              <a:t>Cell power based on propagation, # users, </a:t>
            </a:r>
            <a:r>
              <a:rPr lang="en-US" sz="2800" dirty="0" err="1" smtClean="0">
                <a:latin typeface="+mj-lt"/>
              </a:rPr>
              <a:t>QoS</a:t>
            </a:r>
            <a:r>
              <a:rPr lang="en-US" sz="2800" dirty="0" smtClean="0">
                <a:latin typeface="+mj-lt"/>
              </a:rPr>
              <a:t>, etc.</a:t>
            </a:r>
          </a:p>
        </p:txBody>
      </p:sp>
      <p:pic>
        <p:nvPicPr>
          <p:cNvPr id="2406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5313" y="3839629"/>
            <a:ext cx="6037717" cy="2755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3888522" y="6488668"/>
            <a:ext cx="52554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 err="1">
                <a:solidFill>
                  <a:prstClr val="black"/>
                </a:solidFill>
                <a:latin typeface="Calibri"/>
              </a:rPr>
              <a:t>Bhaumik</a:t>
            </a:r>
            <a:r>
              <a:rPr lang="en-US" sz="1800" b="1" dirty="0">
                <a:solidFill>
                  <a:prstClr val="black"/>
                </a:solidFill>
                <a:latin typeface="Calibri"/>
              </a:rPr>
              <a:t> et. al.,  Green Networking Conference, 2010</a:t>
            </a:r>
            <a:endParaRPr lang="en-US" sz="1800" b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813494" y="5284099"/>
            <a:ext cx="404602" cy="48552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b="1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696711" y="5323210"/>
            <a:ext cx="404602" cy="48552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b="1">
              <a:solidFill>
                <a:prstClr val="white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018329" y="5356927"/>
            <a:ext cx="708848" cy="46166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rgbClr val="0070C0"/>
                </a:solidFill>
                <a:latin typeface="Calibri"/>
              </a:rPr>
              <a:t>Number</a:t>
            </a:r>
          </a:p>
          <a:p>
            <a:r>
              <a:rPr lang="en-US" sz="1200" b="1" dirty="0">
                <a:solidFill>
                  <a:srgbClr val="0070C0"/>
                </a:solidFill>
                <a:latin typeface="Calibri"/>
              </a:rPr>
              <a:t>of Users</a:t>
            </a:r>
            <a:endParaRPr lang="en-US" sz="1200" b="1" dirty="0">
              <a:solidFill>
                <a:srgbClr val="0070C0"/>
              </a:solidFill>
              <a:latin typeface="Calibri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100046" y="5298934"/>
            <a:ext cx="7088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rgbClr val="0F6FC6"/>
                </a:solidFill>
                <a:latin typeface="Calibri"/>
              </a:rPr>
              <a:t>Number</a:t>
            </a:r>
          </a:p>
          <a:p>
            <a:r>
              <a:rPr lang="en-US" sz="1200" b="1" dirty="0">
                <a:solidFill>
                  <a:srgbClr val="0F6FC6"/>
                </a:solidFill>
                <a:latin typeface="Calibri"/>
              </a:rPr>
              <a:t>of Users</a:t>
            </a:r>
            <a:endParaRPr lang="en-US" sz="1200" b="1" dirty="0">
              <a:solidFill>
                <a:srgbClr val="0F6FC6"/>
              </a:solidFill>
              <a:latin typeface="Calibri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194765" y="3983268"/>
            <a:ext cx="15956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b="1" dirty="0">
                <a:solidFill>
                  <a:srgbClr val="FF0000"/>
                </a:solidFill>
                <a:latin typeface="Calibri"/>
              </a:rPr>
              <a:t>Very large/small cells</a:t>
            </a:r>
          </a:p>
          <a:p>
            <a:pPr algn="ctr"/>
            <a:r>
              <a:rPr lang="en-US" sz="1200" b="1" dirty="0">
                <a:solidFill>
                  <a:srgbClr val="FF0000"/>
                </a:solidFill>
                <a:latin typeface="Calibri"/>
              </a:rPr>
              <a:t>are power-</a:t>
            </a:r>
            <a:r>
              <a:rPr lang="en-US" sz="1200" b="1" dirty="0" err="1">
                <a:solidFill>
                  <a:srgbClr val="FF0000"/>
                </a:solidFill>
                <a:latin typeface="Calibri"/>
              </a:rPr>
              <a:t>inefficienct</a:t>
            </a:r>
            <a:endParaRPr lang="en-US" sz="1200" b="1" dirty="0">
              <a:solidFill>
                <a:srgbClr val="FF0000"/>
              </a:solidFill>
              <a:latin typeface="Calibri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294032" y="3913248"/>
            <a:ext cx="14972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b="1" dirty="0">
                <a:solidFill>
                  <a:srgbClr val="FF0000"/>
                </a:solidFill>
                <a:latin typeface="Calibri"/>
              </a:rPr>
              <a:t>Large number of </a:t>
            </a:r>
          </a:p>
          <a:p>
            <a:pPr algn="ctr"/>
            <a:r>
              <a:rPr lang="en-US" sz="1200" b="1" dirty="0">
                <a:solidFill>
                  <a:srgbClr val="FF0000"/>
                </a:solidFill>
                <a:latin typeface="Calibri"/>
              </a:rPr>
              <a:t>users -&gt; smaller cells</a:t>
            </a:r>
            <a:endParaRPr lang="en-US" sz="1200" b="1" dirty="0">
              <a:solidFill>
                <a:srgbClr val="FF0000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86504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606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71775" y="1272949"/>
            <a:ext cx="2656114" cy="23751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3341" y="310752"/>
            <a:ext cx="8489401" cy="1143000"/>
          </a:xfrm>
        </p:spPr>
        <p:txBody>
          <a:bodyPr>
            <a:normAutofit/>
          </a:bodyPr>
          <a:lstStyle/>
          <a:p>
            <a:r>
              <a:rPr lang="en-US" sz="4800" dirty="0" smtClean="0"/>
              <a:t>Antenna Placement in DAS</a:t>
            </a:r>
            <a:endParaRPr lang="en-US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0520" y="1444902"/>
            <a:ext cx="8229600" cy="438912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800" dirty="0" smtClean="0">
                <a:latin typeface="+mj-lt"/>
              </a:rPr>
              <a:t>Optimize distributed BS antenna location</a:t>
            </a:r>
          </a:p>
          <a:p>
            <a:pPr>
              <a:lnSpc>
                <a:spcPct val="80000"/>
              </a:lnSpc>
            </a:pPr>
            <a:r>
              <a:rPr lang="en-US" sz="2800" dirty="0" smtClean="0">
                <a:latin typeface="+mj-lt"/>
              </a:rPr>
              <a:t>Primal/dual optimization framework</a:t>
            </a:r>
          </a:p>
          <a:p>
            <a:pPr>
              <a:lnSpc>
                <a:spcPct val="80000"/>
              </a:lnSpc>
            </a:pPr>
            <a:r>
              <a:rPr lang="en-US" sz="2800" dirty="0" smtClean="0">
                <a:latin typeface="+mj-lt"/>
              </a:rPr>
              <a:t>Convex; standard solutions apply</a:t>
            </a:r>
          </a:p>
          <a:p>
            <a:pPr>
              <a:lnSpc>
                <a:spcPct val="80000"/>
              </a:lnSpc>
            </a:pPr>
            <a:r>
              <a:rPr lang="en-US" sz="2800" dirty="0" smtClean="0">
                <a:latin typeface="+mj-lt"/>
              </a:rPr>
              <a:t>For 4+ ports, one moves to the center</a:t>
            </a:r>
          </a:p>
          <a:p>
            <a:pPr>
              <a:lnSpc>
                <a:spcPct val="80000"/>
              </a:lnSpc>
            </a:pPr>
            <a:r>
              <a:rPr lang="en-US" sz="2800" b="1" dirty="0" smtClean="0">
                <a:solidFill>
                  <a:srgbClr val="00CC00"/>
                </a:solidFill>
                <a:latin typeface="+mj-lt"/>
              </a:rPr>
              <a:t>Up to 23 dB power gain in downlink</a:t>
            </a:r>
          </a:p>
          <a:p>
            <a:pPr lvl="1">
              <a:lnSpc>
                <a:spcPct val="60000"/>
              </a:lnSpc>
            </a:pPr>
            <a:r>
              <a:rPr lang="en-US" b="1" dirty="0" smtClean="0">
                <a:solidFill>
                  <a:srgbClr val="00CC00"/>
                </a:solidFill>
                <a:latin typeface="+mj-lt"/>
              </a:rPr>
              <a:t>Gain higher when CSIT not available </a:t>
            </a:r>
          </a:p>
          <a:p>
            <a:pPr>
              <a:lnSpc>
                <a:spcPct val="80000"/>
              </a:lnSpc>
            </a:pPr>
            <a:endParaRPr lang="en-US" dirty="0"/>
          </a:p>
        </p:txBody>
      </p:sp>
      <p:pic>
        <p:nvPicPr>
          <p:cNvPr id="21606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62288" y="3996172"/>
            <a:ext cx="3947886" cy="29343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606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8348" y="3810027"/>
            <a:ext cx="4157966" cy="30915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5500914" y="4775198"/>
            <a:ext cx="1304203" cy="523220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6161FF"/>
                </a:solidFill>
                <a:latin typeface="Calibri"/>
              </a:rPr>
              <a:t>3 Ports </a:t>
            </a:r>
            <a:endParaRPr lang="en-US" sz="2800" b="1" dirty="0">
              <a:solidFill>
                <a:srgbClr val="6161FF"/>
              </a:solidFill>
              <a:latin typeface="Calibri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386114" y="4085770"/>
            <a:ext cx="1304203" cy="523220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6161FF"/>
                </a:solidFill>
                <a:latin typeface="Calibri"/>
              </a:rPr>
              <a:t>6 Ports </a:t>
            </a:r>
            <a:endParaRPr lang="en-US" sz="2800" b="1" dirty="0">
              <a:solidFill>
                <a:srgbClr val="6161FF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6820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45592"/>
            <a:ext cx="8229600" cy="1143000"/>
          </a:xfrm>
        </p:spPr>
        <p:txBody>
          <a:bodyPr/>
          <a:lstStyle/>
          <a:p>
            <a:r>
              <a:rPr lang="en-US" dirty="0" smtClean="0"/>
              <a:t>Protocols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2816" y="1984248"/>
            <a:ext cx="8394192" cy="4599432"/>
          </a:xfrm>
        </p:spPr>
        <p:txBody>
          <a:bodyPr>
            <a:normAutofit/>
          </a:bodyPr>
          <a:lstStyle/>
          <a:p>
            <a:pPr>
              <a:lnSpc>
                <a:spcPct val="70000"/>
              </a:lnSpc>
              <a:defRPr/>
            </a:pPr>
            <a:r>
              <a:rPr lang="en-US" sz="2500" dirty="0" smtClean="0"/>
              <a:t>Cell Zooming</a:t>
            </a:r>
          </a:p>
          <a:p>
            <a:pPr>
              <a:lnSpc>
                <a:spcPct val="70000"/>
              </a:lnSpc>
              <a:defRPr/>
            </a:pPr>
            <a:endParaRPr lang="en-US" sz="2500" dirty="0" smtClean="0"/>
          </a:p>
          <a:p>
            <a:pPr>
              <a:lnSpc>
                <a:spcPct val="70000"/>
              </a:lnSpc>
              <a:defRPr/>
            </a:pPr>
            <a:r>
              <a:rPr lang="en-US" sz="2500" dirty="0" smtClean="0"/>
              <a:t>Cooperative MIMO</a:t>
            </a:r>
          </a:p>
          <a:p>
            <a:pPr>
              <a:lnSpc>
                <a:spcPct val="70000"/>
              </a:lnSpc>
              <a:defRPr/>
            </a:pPr>
            <a:endParaRPr lang="en-US" sz="2500" dirty="0" smtClean="0"/>
          </a:p>
          <a:p>
            <a:pPr>
              <a:lnSpc>
                <a:spcPct val="70000"/>
              </a:lnSpc>
              <a:defRPr/>
            </a:pPr>
            <a:r>
              <a:rPr lang="en-US" sz="2500" dirty="0" smtClean="0"/>
              <a:t>Relaying</a:t>
            </a:r>
          </a:p>
          <a:p>
            <a:pPr>
              <a:lnSpc>
                <a:spcPct val="70000"/>
              </a:lnSpc>
              <a:defRPr/>
            </a:pPr>
            <a:endParaRPr lang="en-US" sz="2500" dirty="0" smtClean="0"/>
          </a:p>
          <a:p>
            <a:pPr>
              <a:lnSpc>
                <a:spcPct val="70000"/>
              </a:lnSpc>
              <a:defRPr/>
            </a:pPr>
            <a:r>
              <a:rPr lang="en-US" sz="2500" dirty="0" smtClean="0"/>
              <a:t>Radio Resource Management</a:t>
            </a:r>
          </a:p>
          <a:p>
            <a:pPr>
              <a:lnSpc>
                <a:spcPct val="70000"/>
              </a:lnSpc>
              <a:defRPr/>
            </a:pPr>
            <a:endParaRPr lang="en-US" sz="2500" dirty="0" smtClean="0"/>
          </a:p>
          <a:p>
            <a:pPr>
              <a:lnSpc>
                <a:spcPct val="70000"/>
              </a:lnSpc>
              <a:defRPr/>
            </a:pPr>
            <a:r>
              <a:rPr lang="en-US" sz="2500" dirty="0" smtClean="0"/>
              <a:t>Scheduling</a:t>
            </a:r>
          </a:p>
          <a:p>
            <a:pPr>
              <a:lnSpc>
                <a:spcPct val="70000"/>
              </a:lnSpc>
              <a:defRPr/>
            </a:pPr>
            <a:endParaRPr lang="en-US" sz="2500" dirty="0" smtClean="0"/>
          </a:p>
          <a:p>
            <a:pPr>
              <a:lnSpc>
                <a:spcPct val="70000"/>
              </a:lnSpc>
              <a:defRPr/>
            </a:pPr>
            <a:r>
              <a:rPr lang="en-US" sz="2500" dirty="0" smtClean="0"/>
              <a:t>Sleeping</a:t>
            </a:r>
          </a:p>
          <a:p>
            <a:pPr>
              <a:lnSpc>
                <a:spcPct val="70000"/>
              </a:lnSpc>
              <a:defRPr/>
            </a:pPr>
            <a:endParaRPr lang="en-US" sz="2500" dirty="0" smtClean="0"/>
          </a:p>
        </p:txBody>
      </p:sp>
    </p:spTree>
    <p:extLst>
      <p:ext uri="{BB962C8B-B14F-4D97-AF65-F5344CB8AC3E}">
        <p14:creationId xmlns:p14="http://schemas.microsoft.com/office/powerpoint/2010/main" val="2828606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58092"/>
            <a:ext cx="8229600" cy="1143000"/>
          </a:xfrm>
        </p:spPr>
        <p:txBody>
          <a:bodyPr/>
          <a:lstStyle/>
          <a:p>
            <a:r>
              <a:rPr lang="en-US" dirty="0" smtClean="0"/>
              <a:t>Cell Zooming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5351" y="5387546"/>
            <a:ext cx="8810368" cy="1307756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Dynamically adjusts cell size (via TX power) based on capacity needs </a:t>
            </a:r>
          </a:p>
          <a:p>
            <a:pPr lvl="1"/>
            <a:r>
              <a:rPr lang="en-US" dirty="0" smtClean="0"/>
              <a:t>Can put central (or other) cells to sleep based on traffic patterns</a:t>
            </a:r>
          </a:p>
          <a:p>
            <a:pPr lvl="1"/>
            <a:r>
              <a:rPr lang="en-US" dirty="0" smtClean="0"/>
              <a:t>Neighbor cells expand or transmit cooperatively to central users</a:t>
            </a:r>
          </a:p>
          <a:p>
            <a:r>
              <a:rPr lang="en-US" dirty="0" smtClean="0"/>
              <a:t>Significant energy savings (~50%)</a:t>
            </a:r>
            <a:endParaRPr lang="en-US" dirty="0"/>
          </a:p>
        </p:txBody>
      </p:sp>
      <p:pic>
        <p:nvPicPr>
          <p:cNvPr id="239620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338" y="1685918"/>
            <a:ext cx="4629150" cy="17368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9621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00747" y="3417666"/>
            <a:ext cx="306705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4707918" y="6550223"/>
            <a:ext cx="439588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i="1" dirty="0">
                <a:solidFill>
                  <a:prstClr val="black"/>
                </a:solidFill>
                <a:latin typeface="Calibri"/>
              </a:rPr>
              <a:t>Work by </a:t>
            </a:r>
            <a:r>
              <a:rPr lang="en-US" sz="1400" b="1" i="1" dirty="0" err="1">
                <a:solidFill>
                  <a:prstClr val="black"/>
                </a:solidFill>
                <a:latin typeface="Calibri"/>
              </a:rPr>
              <a:t>Zhisheng</a:t>
            </a:r>
            <a:r>
              <a:rPr lang="en-US" sz="1400" b="1" i="1" dirty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400" b="1" i="1" dirty="0" err="1">
                <a:solidFill>
                  <a:prstClr val="black"/>
                </a:solidFill>
                <a:latin typeface="Calibri"/>
              </a:rPr>
              <a:t>Niu</a:t>
            </a:r>
            <a:r>
              <a:rPr lang="en-US" sz="1400" b="1" i="1" dirty="0">
                <a:solidFill>
                  <a:prstClr val="black"/>
                </a:solidFill>
                <a:latin typeface="Calibri"/>
              </a:rPr>
              <a:t>, </a:t>
            </a:r>
            <a:r>
              <a:rPr lang="en-US" sz="1400" b="1" i="1" dirty="0" err="1">
                <a:solidFill>
                  <a:prstClr val="black"/>
                </a:solidFill>
                <a:latin typeface="Calibri"/>
              </a:rPr>
              <a:t>Yiqun</a:t>
            </a:r>
            <a:r>
              <a:rPr lang="en-US" sz="1400" b="1" i="1" dirty="0">
                <a:solidFill>
                  <a:prstClr val="black"/>
                </a:solidFill>
                <a:latin typeface="Calibri"/>
              </a:rPr>
              <a:t> Wu, </a:t>
            </a:r>
            <a:r>
              <a:rPr lang="en-US" sz="1400" b="1" i="1" dirty="0" err="1">
                <a:solidFill>
                  <a:prstClr val="black"/>
                </a:solidFill>
                <a:latin typeface="Calibri"/>
              </a:rPr>
              <a:t>Jie</a:t>
            </a:r>
            <a:r>
              <a:rPr lang="en-US" sz="1400" b="1" i="1" dirty="0">
                <a:solidFill>
                  <a:prstClr val="black"/>
                </a:solidFill>
                <a:latin typeface="Calibri"/>
              </a:rPr>
              <a:t> Gong, and </a:t>
            </a:r>
            <a:r>
              <a:rPr lang="en-US" sz="1400" b="1" i="1" dirty="0" err="1">
                <a:solidFill>
                  <a:prstClr val="black"/>
                </a:solidFill>
                <a:latin typeface="Calibri"/>
              </a:rPr>
              <a:t>Zexi</a:t>
            </a:r>
            <a:r>
              <a:rPr lang="en-US" sz="1400" b="1" i="1" dirty="0">
                <a:solidFill>
                  <a:prstClr val="black"/>
                </a:solidFill>
                <a:latin typeface="Calibri"/>
              </a:rPr>
              <a:t> Yang</a:t>
            </a:r>
            <a:endParaRPr lang="en-US" sz="1400" b="1" dirty="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239622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63087" y="1676702"/>
            <a:ext cx="4144986" cy="3327784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175873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Flowchart: Extract 111"/>
          <p:cNvSpPr/>
          <p:nvPr/>
        </p:nvSpPr>
        <p:spPr>
          <a:xfrm rot="16800000" flipH="1">
            <a:off x="4038600" y="2209802"/>
            <a:ext cx="182880" cy="441960"/>
          </a:xfrm>
          <a:prstGeom prst="flowChartExtra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b="1">
              <a:solidFill>
                <a:prstClr val="white"/>
              </a:solidFill>
            </a:endParaRPr>
          </a:p>
        </p:txBody>
      </p:sp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225425" y="338138"/>
            <a:ext cx="9144000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en-US" sz="4000" dirty="0" smtClean="0"/>
              <a:t>Adding Cooperation and MIMO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>
          <a:xfrm>
            <a:off x="114300" y="3919538"/>
            <a:ext cx="8943975" cy="2938462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90000"/>
              </a:lnSpc>
              <a:defRPr/>
            </a:pPr>
            <a:r>
              <a:rPr lang="en-US" sz="2800" dirty="0" smtClean="0">
                <a:latin typeface="+mj-lt"/>
              </a:rPr>
              <a:t>Network MIMO: Cooperating BSs form a MIMO array</a:t>
            </a:r>
          </a:p>
          <a:p>
            <a:pPr lvl="1">
              <a:lnSpc>
                <a:spcPct val="90000"/>
              </a:lnSpc>
              <a:defRPr/>
            </a:pPr>
            <a:r>
              <a:rPr lang="en-US" dirty="0" smtClean="0">
                <a:latin typeface="+mj-lt"/>
              </a:rPr>
              <a:t>MIMO focuses energy in one direction, less TX energy needed</a:t>
            </a:r>
          </a:p>
          <a:p>
            <a:pPr lvl="1" eaLnBrk="1" hangingPunct="1">
              <a:defRPr/>
            </a:pPr>
            <a:r>
              <a:rPr lang="en-US" sz="2400" dirty="0" smtClean="0">
                <a:latin typeface="+mj-lt"/>
              </a:rPr>
              <a:t>Can treat “interference” as known signal (MUD) or noise; interference is extremely inefficient in terms of energy</a:t>
            </a:r>
          </a:p>
          <a:p>
            <a:pPr lvl="1" eaLnBrk="1" hangingPunct="1">
              <a:defRPr/>
            </a:pPr>
            <a:r>
              <a:rPr lang="en-US" sz="2400" dirty="0" smtClean="0">
                <a:latin typeface="+mj-lt"/>
              </a:rPr>
              <a:t>Can also install low-complexity relays</a:t>
            </a:r>
            <a:endParaRPr lang="en-US" sz="2000" dirty="0" smtClean="0">
              <a:latin typeface="+mj-lt"/>
            </a:endParaRPr>
          </a:p>
          <a:p>
            <a:pPr lvl="1" eaLnBrk="1" hangingPunct="1">
              <a:lnSpc>
                <a:spcPct val="20000"/>
              </a:lnSpc>
              <a:defRPr/>
            </a:pPr>
            <a:endParaRPr lang="en-US" sz="2400" dirty="0" smtClean="0">
              <a:latin typeface="+mj-lt"/>
            </a:endParaRPr>
          </a:p>
          <a:p>
            <a:pPr eaLnBrk="1" hangingPunct="1">
              <a:lnSpc>
                <a:spcPct val="70000"/>
              </a:lnSpc>
              <a:defRPr/>
            </a:pPr>
            <a:r>
              <a:rPr lang="en-US" sz="2800" dirty="0" smtClean="0">
                <a:latin typeface="+mj-lt"/>
              </a:rPr>
              <a:t>Mobiles  can cooperate via relaying, virtual MIMO, conferencing, analog network coding, …</a:t>
            </a:r>
          </a:p>
        </p:txBody>
      </p:sp>
      <p:grpSp>
        <p:nvGrpSpPr>
          <p:cNvPr id="2" name="Group 161"/>
          <p:cNvGrpSpPr>
            <a:grpSpLocks/>
          </p:cNvGrpSpPr>
          <p:nvPr/>
        </p:nvGrpSpPr>
        <p:grpSpPr bwMode="auto">
          <a:xfrm>
            <a:off x="2930525" y="1963738"/>
            <a:ext cx="165100" cy="214312"/>
            <a:chOff x="4131511" y="2844436"/>
            <a:chExt cx="200025" cy="241664"/>
          </a:xfrm>
        </p:grpSpPr>
        <p:grpSp>
          <p:nvGrpSpPr>
            <p:cNvPr id="3" name="Group 31"/>
            <p:cNvGrpSpPr>
              <a:grpSpLocks/>
            </p:cNvGrpSpPr>
            <p:nvPr/>
          </p:nvGrpSpPr>
          <p:grpSpPr bwMode="auto">
            <a:xfrm>
              <a:off x="4130372" y="2844474"/>
              <a:ext cx="66663" cy="120651"/>
              <a:chOff x="5127" y="3283"/>
              <a:chExt cx="54" cy="85"/>
            </a:xfrm>
          </p:grpSpPr>
          <p:sp>
            <p:nvSpPr>
              <p:cNvPr id="19566" name="Line 32"/>
              <p:cNvSpPr>
                <a:spLocks noChangeShapeType="1"/>
              </p:cNvSpPr>
              <p:nvPr/>
            </p:nvSpPr>
            <p:spPr bwMode="auto">
              <a:xfrm flipH="1">
                <a:off x="5153" y="3323"/>
                <a:ext cx="2" cy="4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ZapfDingbats" pitchFamily="82" charset="2"/>
                </a:endParaRPr>
              </a:p>
            </p:txBody>
          </p:sp>
          <p:sp>
            <p:nvSpPr>
              <p:cNvPr id="19567" name="AutoShape 33"/>
              <p:cNvSpPr>
                <a:spLocks noChangeArrowheads="1"/>
              </p:cNvSpPr>
              <p:nvPr/>
            </p:nvSpPr>
            <p:spPr bwMode="auto">
              <a:xfrm flipV="1">
                <a:off x="5127" y="3283"/>
                <a:ext cx="54" cy="63"/>
              </a:xfrm>
              <a:prstGeom prst="triangle">
                <a:avLst>
                  <a:gd name="adj" fmla="val 50000"/>
                </a:avLst>
              </a:prstGeom>
              <a:solidFill>
                <a:srgbClr val="000000"/>
              </a:solidFill>
              <a:ln w="12700">
                <a:noFill/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3200" b="1">
                  <a:solidFill>
                    <a:prstClr val="black"/>
                  </a:solidFill>
                  <a:latin typeface="ZapfDingbats" pitchFamily="82" charset="2"/>
                </a:endParaRPr>
              </a:p>
            </p:txBody>
          </p:sp>
        </p:grpSp>
        <p:grpSp>
          <p:nvGrpSpPr>
            <p:cNvPr id="4" name="Group 31"/>
            <p:cNvGrpSpPr>
              <a:grpSpLocks/>
            </p:cNvGrpSpPr>
            <p:nvPr/>
          </p:nvGrpSpPr>
          <p:grpSpPr bwMode="auto">
            <a:xfrm>
              <a:off x="4195904" y="2844474"/>
              <a:ext cx="66663" cy="120651"/>
              <a:chOff x="5127" y="3283"/>
              <a:chExt cx="54" cy="85"/>
            </a:xfrm>
          </p:grpSpPr>
          <p:sp>
            <p:nvSpPr>
              <p:cNvPr id="19564" name="Line 32"/>
              <p:cNvSpPr>
                <a:spLocks noChangeShapeType="1"/>
              </p:cNvSpPr>
              <p:nvPr/>
            </p:nvSpPr>
            <p:spPr bwMode="auto">
              <a:xfrm flipH="1">
                <a:off x="5153" y="3323"/>
                <a:ext cx="2" cy="4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ZapfDingbats" pitchFamily="82" charset="2"/>
                </a:endParaRPr>
              </a:p>
            </p:txBody>
          </p:sp>
          <p:sp>
            <p:nvSpPr>
              <p:cNvPr id="19565" name="AutoShape 33"/>
              <p:cNvSpPr>
                <a:spLocks noChangeArrowheads="1"/>
              </p:cNvSpPr>
              <p:nvPr/>
            </p:nvSpPr>
            <p:spPr bwMode="auto">
              <a:xfrm flipV="1">
                <a:off x="5127" y="3283"/>
                <a:ext cx="54" cy="63"/>
              </a:xfrm>
              <a:prstGeom prst="triangle">
                <a:avLst>
                  <a:gd name="adj" fmla="val 50000"/>
                </a:avLst>
              </a:prstGeom>
              <a:solidFill>
                <a:srgbClr val="000000"/>
              </a:solidFill>
              <a:ln w="12700">
                <a:noFill/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3200" b="1">
                  <a:solidFill>
                    <a:prstClr val="black"/>
                  </a:solidFill>
                  <a:latin typeface="ZapfDingbats" pitchFamily="82" charset="2"/>
                </a:endParaRPr>
              </a:p>
            </p:txBody>
          </p:sp>
        </p:grpSp>
        <p:grpSp>
          <p:nvGrpSpPr>
            <p:cNvPr id="5" name="Group 31"/>
            <p:cNvGrpSpPr>
              <a:grpSpLocks/>
            </p:cNvGrpSpPr>
            <p:nvPr/>
          </p:nvGrpSpPr>
          <p:grpSpPr bwMode="auto">
            <a:xfrm>
              <a:off x="4263722" y="2844474"/>
              <a:ext cx="66663" cy="120651"/>
              <a:chOff x="5127" y="3283"/>
              <a:chExt cx="54" cy="85"/>
            </a:xfrm>
          </p:grpSpPr>
          <p:sp>
            <p:nvSpPr>
              <p:cNvPr id="19562" name="Line 32"/>
              <p:cNvSpPr>
                <a:spLocks noChangeShapeType="1"/>
              </p:cNvSpPr>
              <p:nvPr/>
            </p:nvSpPr>
            <p:spPr bwMode="auto">
              <a:xfrm flipH="1">
                <a:off x="5153" y="3323"/>
                <a:ext cx="2" cy="4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ZapfDingbats" pitchFamily="82" charset="2"/>
                </a:endParaRPr>
              </a:p>
            </p:txBody>
          </p:sp>
          <p:sp>
            <p:nvSpPr>
              <p:cNvPr id="19563" name="AutoShape 33"/>
              <p:cNvSpPr>
                <a:spLocks noChangeArrowheads="1"/>
              </p:cNvSpPr>
              <p:nvPr/>
            </p:nvSpPr>
            <p:spPr bwMode="auto">
              <a:xfrm flipV="1">
                <a:off x="5127" y="3283"/>
                <a:ext cx="54" cy="63"/>
              </a:xfrm>
              <a:prstGeom prst="triangle">
                <a:avLst>
                  <a:gd name="adj" fmla="val 50000"/>
                </a:avLst>
              </a:prstGeom>
              <a:solidFill>
                <a:srgbClr val="000000"/>
              </a:solidFill>
              <a:ln w="12700">
                <a:noFill/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3200" b="1">
                  <a:solidFill>
                    <a:prstClr val="black"/>
                  </a:solidFill>
                  <a:latin typeface="ZapfDingbats" pitchFamily="82" charset="2"/>
                </a:endParaRPr>
              </a:p>
            </p:txBody>
          </p:sp>
        </p:grpSp>
        <p:sp>
          <p:nvSpPr>
            <p:cNvPr id="51" name="Rectangle 50"/>
            <p:cNvSpPr/>
            <p:nvPr/>
          </p:nvSpPr>
          <p:spPr>
            <a:xfrm>
              <a:off x="4143051" y="2971533"/>
              <a:ext cx="171176" cy="114567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3200" b="1">
                <a:solidFill>
                  <a:prstClr val="white"/>
                </a:solidFill>
              </a:endParaRPr>
            </a:p>
          </p:txBody>
        </p:sp>
      </p:grpSp>
      <p:sp>
        <p:nvSpPr>
          <p:cNvPr id="19461" name="Freeform 4"/>
          <p:cNvSpPr>
            <a:spLocks/>
          </p:cNvSpPr>
          <p:nvPr/>
        </p:nvSpPr>
        <p:spPr bwMode="auto">
          <a:xfrm>
            <a:off x="2454275" y="1706563"/>
            <a:ext cx="1133475" cy="728662"/>
          </a:xfrm>
          <a:custGeom>
            <a:avLst/>
            <a:gdLst>
              <a:gd name="T0" fmla="*/ 2147483647 w 613"/>
              <a:gd name="T1" fmla="*/ 2147483647 h 531"/>
              <a:gd name="T2" fmla="*/ 0 w 613"/>
              <a:gd name="T3" fmla="*/ 2147483647 h 531"/>
              <a:gd name="T4" fmla="*/ 2147483647 w 613"/>
              <a:gd name="T5" fmla="*/ 0 h 531"/>
              <a:gd name="T6" fmla="*/ 2147483647 w 613"/>
              <a:gd name="T7" fmla="*/ 0 h 531"/>
              <a:gd name="T8" fmla="*/ 2147483647 w 613"/>
              <a:gd name="T9" fmla="*/ 2147483647 h 531"/>
              <a:gd name="T10" fmla="*/ 2147483647 w 613"/>
              <a:gd name="T11" fmla="*/ 2147483647 h 531"/>
              <a:gd name="T12" fmla="*/ 2147483647 w 613"/>
              <a:gd name="T13" fmla="*/ 2147483647 h 531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613"/>
              <a:gd name="T22" fmla="*/ 0 h 531"/>
              <a:gd name="T23" fmla="*/ 613 w 613"/>
              <a:gd name="T24" fmla="*/ 531 h 531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613" h="531">
                <a:moveTo>
                  <a:pt x="153" y="530"/>
                </a:moveTo>
                <a:lnTo>
                  <a:pt x="0" y="264"/>
                </a:lnTo>
                <a:lnTo>
                  <a:pt x="153" y="0"/>
                </a:lnTo>
                <a:lnTo>
                  <a:pt x="459" y="0"/>
                </a:lnTo>
                <a:lnTo>
                  <a:pt x="612" y="264"/>
                </a:lnTo>
                <a:lnTo>
                  <a:pt x="459" y="530"/>
                </a:lnTo>
                <a:lnTo>
                  <a:pt x="153" y="530"/>
                </a:lnTo>
              </a:path>
            </a:pathLst>
          </a:custGeom>
          <a:noFill/>
          <a:ln w="12700" cap="rnd">
            <a:solidFill>
              <a:srgbClr val="000000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 sz="3200" b="1">
              <a:solidFill>
                <a:prstClr val="black"/>
              </a:solidFill>
              <a:latin typeface="ZapfDingbats" pitchFamily="82" charset="2"/>
            </a:endParaRPr>
          </a:p>
        </p:txBody>
      </p:sp>
      <p:sp>
        <p:nvSpPr>
          <p:cNvPr id="19462" name="Freeform 5"/>
          <p:cNvSpPr>
            <a:spLocks/>
          </p:cNvSpPr>
          <p:nvPr/>
        </p:nvSpPr>
        <p:spPr bwMode="auto">
          <a:xfrm>
            <a:off x="3303588" y="2068513"/>
            <a:ext cx="1135062" cy="733425"/>
          </a:xfrm>
          <a:custGeom>
            <a:avLst/>
            <a:gdLst>
              <a:gd name="T0" fmla="*/ 2147483647 w 614"/>
              <a:gd name="T1" fmla="*/ 2147483647 h 532"/>
              <a:gd name="T2" fmla="*/ 0 w 614"/>
              <a:gd name="T3" fmla="*/ 2147483647 h 532"/>
              <a:gd name="T4" fmla="*/ 2147483647 w 614"/>
              <a:gd name="T5" fmla="*/ 0 h 532"/>
              <a:gd name="T6" fmla="*/ 2147483647 w 614"/>
              <a:gd name="T7" fmla="*/ 0 h 532"/>
              <a:gd name="T8" fmla="*/ 2147483647 w 614"/>
              <a:gd name="T9" fmla="*/ 2147483647 h 532"/>
              <a:gd name="T10" fmla="*/ 2147483647 w 614"/>
              <a:gd name="T11" fmla="*/ 2147483647 h 532"/>
              <a:gd name="T12" fmla="*/ 2147483647 w 614"/>
              <a:gd name="T13" fmla="*/ 2147483647 h 532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614"/>
              <a:gd name="T22" fmla="*/ 0 h 532"/>
              <a:gd name="T23" fmla="*/ 614 w 614"/>
              <a:gd name="T24" fmla="*/ 532 h 532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614" h="532">
                <a:moveTo>
                  <a:pt x="153" y="531"/>
                </a:moveTo>
                <a:lnTo>
                  <a:pt x="0" y="265"/>
                </a:lnTo>
                <a:lnTo>
                  <a:pt x="153" y="0"/>
                </a:lnTo>
                <a:lnTo>
                  <a:pt x="459" y="0"/>
                </a:lnTo>
                <a:lnTo>
                  <a:pt x="613" y="265"/>
                </a:lnTo>
                <a:lnTo>
                  <a:pt x="459" y="531"/>
                </a:lnTo>
                <a:lnTo>
                  <a:pt x="153" y="531"/>
                </a:lnTo>
              </a:path>
            </a:pathLst>
          </a:custGeom>
          <a:noFill/>
          <a:ln w="12700" cap="rnd">
            <a:solidFill>
              <a:srgbClr val="000000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 sz="3200" b="1">
              <a:solidFill>
                <a:prstClr val="black"/>
              </a:solidFill>
              <a:latin typeface="ZapfDingbats" pitchFamily="82" charset="2"/>
            </a:endParaRPr>
          </a:p>
        </p:txBody>
      </p:sp>
      <p:sp>
        <p:nvSpPr>
          <p:cNvPr id="19463" name="Freeform 6"/>
          <p:cNvSpPr>
            <a:spLocks/>
          </p:cNvSpPr>
          <p:nvPr/>
        </p:nvSpPr>
        <p:spPr bwMode="auto">
          <a:xfrm>
            <a:off x="3303588" y="2801938"/>
            <a:ext cx="1135062" cy="727075"/>
          </a:xfrm>
          <a:custGeom>
            <a:avLst/>
            <a:gdLst>
              <a:gd name="T0" fmla="*/ 2147483647 w 614"/>
              <a:gd name="T1" fmla="*/ 2147483647 h 531"/>
              <a:gd name="T2" fmla="*/ 0 w 614"/>
              <a:gd name="T3" fmla="*/ 2147483647 h 531"/>
              <a:gd name="T4" fmla="*/ 2147483647 w 614"/>
              <a:gd name="T5" fmla="*/ 0 h 531"/>
              <a:gd name="T6" fmla="*/ 2147483647 w 614"/>
              <a:gd name="T7" fmla="*/ 0 h 531"/>
              <a:gd name="T8" fmla="*/ 2147483647 w 614"/>
              <a:gd name="T9" fmla="*/ 2147483647 h 531"/>
              <a:gd name="T10" fmla="*/ 2147483647 w 614"/>
              <a:gd name="T11" fmla="*/ 2147483647 h 531"/>
              <a:gd name="T12" fmla="*/ 2147483647 w 614"/>
              <a:gd name="T13" fmla="*/ 2147483647 h 531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614"/>
              <a:gd name="T22" fmla="*/ 0 h 531"/>
              <a:gd name="T23" fmla="*/ 614 w 614"/>
              <a:gd name="T24" fmla="*/ 531 h 531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614" h="531">
                <a:moveTo>
                  <a:pt x="153" y="530"/>
                </a:moveTo>
                <a:lnTo>
                  <a:pt x="0" y="265"/>
                </a:lnTo>
                <a:lnTo>
                  <a:pt x="153" y="0"/>
                </a:lnTo>
                <a:lnTo>
                  <a:pt x="459" y="0"/>
                </a:lnTo>
                <a:lnTo>
                  <a:pt x="613" y="265"/>
                </a:lnTo>
                <a:lnTo>
                  <a:pt x="459" y="530"/>
                </a:lnTo>
                <a:lnTo>
                  <a:pt x="153" y="530"/>
                </a:lnTo>
              </a:path>
            </a:pathLst>
          </a:custGeom>
          <a:noFill/>
          <a:ln w="12700" cap="rnd">
            <a:solidFill>
              <a:srgbClr val="000000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 sz="3200" b="1">
              <a:solidFill>
                <a:prstClr val="black"/>
              </a:solidFill>
              <a:latin typeface="ZapfDingbats" pitchFamily="82" charset="2"/>
            </a:endParaRPr>
          </a:p>
        </p:txBody>
      </p:sp>
      <p:sp>
        <p:nvSpPr>
          <p:cNvPr id="19464" name="Freeform 7"/>
          <p:cNvSpPr>
            <a:spLocks/>
          </p:cNvSpPr>
          <p:nvPr/>
        </p:nvSpPr>
        <p:spPr bwMode="auto">
          <a:xfrm>
            <a:off x="1608138" y="2068513"/>
            <a:ext cx="1130300" cy="733425"/>
          </a:xfrm>
          <a:custGeom>
            <a:avLst/>
            <a:gdLst>
              <a:gd name="T0" fmla="*/ 2147483647 w 613"/>
              <a:gd name="T1" fmla="*/ 2147483647 h 532"/>
              <a:gd name="T2" fmla="*/ 0 w 613"/>
              <a:gd name="T3" fmla="*/ 2147483647 h 532"/>
              <a:gd name="T4" fmla="*/ 2147483647 w 613"/>
              <a:gd name="T5" fmla="*/ 0 h 532"/>
              <a:gd name="T6" fmla="*/ 2147483647 w 613"/>
              <a:gd name="T7" fmla="*/ 0 h 532"/>
              <a:gd name="T8" fmla="*/ 2147483647 w 613"/>
              <a:gd name="T9" fmla="*/ 2147483647 h 532"/>
              <a:gd name="T10" fmla="*/ 2147483647 w 613"/>
              <a:gd name="T11" fmla="*/ 2147483647 h 532"/>
              <a:gd name="T12" fmla="*/ 2147483647 w 613"/>
              <a:gd name="T13" fmla="*/ 2147483647 h 532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613"/>
              <a:gd name="T22" fmla="*/ 0 h 532"/>
              <a:gd name="T23" fmla="*/ 613 w 613"/>
              <a:gd name="T24" fmla="*/ 532 h 532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613" h="532">
                <a:moveTo>
                  <a:pt x="153" y="531"/>
                </a:moveTo>
                <a:lnTo>
                  <a:pt x="0" y="265"/>
                </a:lnTo>
                <a:lnTo>
                  <a:pt x="153" y="0"/>
                </a:lnTo>
                <a:lnTo>
                  <a:pt x="459" y="0"/>
                </a:lnTo>
                <a:lnTo>
                  <a:pt x="612" y="265"/>
                </a:lnTo>
                <a:lnTo>
                  <a:pt x="459" y="531"/>
                </a:lnTo>
                <a:lnTo>
                  <a:pt x="153" y="531"/>
                </a:lnTo>
              </a:path>
            </a:pathLst>
          </a:custGeom>
          <a:noFill/>
          <a:ln w="12700" cap="rnd">
            <a:solidFill>
              <a:srgbClr val="000000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 sz="3200" b="1">
              <a:solidFill>
                <a:prstClr val="black"/>
              </a:solidFill>
              <a:latin typeface="ZapfDingbats" pitchFamily="82" charset="2"/>
            </a:endParaRPr>
          </a:p>
        </p:txBody>
      </p:sp>
      <p:sp>
        <p:nvSpPr>
          <p:cNvPr id="19465" name="Freeform 8"/>
          <p:cNvSpPr>
            <a:spLocks/>
          </p:cNvSpPr>
          <p:nvPr/>
        </p:nvSpPr>
        <p:spPr bwMode="auto">
          <a:xfrm>
            <a:off x="1608138" y="2801938"/>
            <a:ext cx="1130300" cy="727075"/>
          </a:xfrm>
          <a:custGeom>
            <a:avLst/>
            <a:gdLst>
              <a:gd name="T0" fmla="*/ 2147483647 w 613"/>
              <a:gd name="T1" fmla="*/ 2147483647 h 531"/>
              <a:gd name="T2" fmla="*/ 0 w 613"/>
              <a:gd name="T3" fmla="*/ 2147483647 h 531"/>
              <a:gd name="T4" fmla="*/ 2147483647 w 613"/>
              <a:gd name="T5" fmla="*/ 0 h 531"/>
              <a:gd name="T6" fmla="*/ 2147483647 w 613"/>
              <a:gd name="T7" fmla="*/ 0 h 531"/>
              <a:gd name="T8" fmla="*/ 2147483647 w 613"/>
              <a:gd name="T9" fmla="*/ 2147483647 h 531"/>
              <a:gd name="T10" fmla="*/ 2147483647 w 613"/>
              <a:gd name="T11" fmla="*/ 2147483647 h 531"/>
              <a:gd name="T12" fmla="*/ 2147483647 w 613"/>
              <a:gd name="T13" fmla="*/ 2147483647 h 531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613"/>
              <a:gd name="T22" fmla="*/ 0 h 531"/>
              <a:gd name="T23" fmla="*/ 613 w 613"/>
              <a:gd name="T24" fmla="*/ 531 h 531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613" h="531">
                <a:moveTo>
                  <a:pt x="153" y="530"/>
                </a:moveTo>
                <a:lnTo>
                  <a:pt x="0" y="265"/>
                </a:lnTo>
                <a:lnTo>
                  <a:pt x="153" y="0"/>
                </a:lnTo>
                <a:lnTo>
                  <a:pt x="459" y="0"/>
                </a:lnTo>
                <a:lnTo>
                  <a:pt x="612" y="265"/>
                </a:lnTo>
                <a:lnTo>
                  <a:pt x="459" y="530"/>
                </a:lnTo>
                <a:lnTo>
                  <a:pt x="153" y="530"/>
                </a:lnTo>
              </a:path>
            </a:pathLst>
          </a:custGeom>
          <a:noFill/>
          <a:ln w="12700" cap="rnd">
            <a:solidFill>
              <a:srgbClr val="000000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 sz="3200" b="1">
              <a:solidFill>
                <a:prstClr val="black"/>
              </a:solidFill>
              <a:latin typeface="ZapfDingbats" pitchFamily="82" charset="2"/>
            </a:endParaRPr>
          </a:p>
        </p:txBody>
      </p:sp>
      <p:sp>
        <p:nvSpPr>
          <p:cNvPr id="19466" name="Freeform 9"/>
          <p:cNvSpPr>
            <a:spLocks/>
          </p:cNvSpPr>
          <p:nvPr/>
        </p:nvSpPr>
        <p:spPr bwMode="auto">
          <a:xfrm>
            <a:off x="2454275" y="3160713"/>
            <a:ext cx="1133475" cy="733425"/>
          </a:xfrm>
          <a:custGeom>
            <a:avLst/>
            <a:gdLst>
              <a:gd name="T0" fmla="*/ 2147483647 w 613"/>
              <a:gd name="T1" fmla="*/ 2147483647 h 531"/>
              <a:gd name="T2" fmla="*/ 0 w 613"/>
              <a:gd name="T3" fmla="*/ 2147483647 h 531"/>
              <a:gd name="T4" fmla="*/ 2147483647 w 613"/>
              <a:gd name="T5" fmla="*/ 0 h 531"/>
              <a:gd name="T6" fmla="*/ 2147483647 w 613"/>
              <a:gd name="T7" fmla="*/ 0 h 531"/>
              <a:gd name="T8" fmla="*/ 2147483647 w 613"/>
              <a:gd name="T9" fmla="*/ 2147483647 h 531"/>
              <a:gd name="T10" fmla="*/ 2147483647 w 613"/>
              <a:gd name="T11" fmla="*/ 2147483647 h 531"/>
              <a:gd name="T12" fmla="*/ 2147483647 w 613"/>
              <a:gd name="T13" fmla="*/ 2147483647 h 531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613"/>
              <a:gd name="T22" fmla="*/ 0 h 531"/>
              <a:gd name="T23" fmla="*/ 613 w 613"/>
              <a:gd name="T24" fmla="*/ 531 h 531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613" h="531">
                <a:moveTo>
                  <a:pt x="153" y="530"/>
                </a:moveTo>
                <a:lnTo>
                  <a:pt x="0" y="264"/>
                </a:lnTo>
                <a:lnTo>
                  <a:pt x="153" y="0"/>
                </a:lnTo>
                <a:lnTo>
                  <a:pt x="459" y="0"/>
                </a:lnTo>
                <a:lnTo>
                  <a:pt x="612" y="264"/>
                </a:lnTo>
                <a:lnTo>
                  <a:pt x="459" y="530"/>
                </a:lnTo>
                <a:lnTo>
                  <a:pt x="153" y="530"/>
                </a:lnTo>
              </a:path>
            </a:pathLst>
          </a:custGeom>
          <a:noFill/>
          <a:ln w="12700" cap="rnd">
            <a:solidFill>
              <a:srgbClr val="000000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 sz="3200" b="1">
              <a:solidFill>
                <a:prstClr val="black"/>
              </a:solidFill>
              <a:latin typeface="ZapfDingbats" pitchFamily="82" charset="2"/>
            </a:endParaRPr>
          </a:p>
        </p:txBody>
      </p:sp>
      <p:sp>
        <p:nvSpPr>
          <p:cNvPr id="19467" name="Freeform 10"/>
          <p:cNvSpPr>
            <a:spLocks/>
          </p:cNvSpPr>
          <p:nvPr/>
        </p:nvSpPr>
        <p:spPr bwMode="auto">
          <a:xfrm>
            <a:off x="2454275" y="2435225"/>
            <a:ext cx="1133475" cy="730250"/>
          </a:xfrm>
          <a:custGeom>
            <a:avLst/>
            <a:gdLst>
              <a:gd name="T0" fmla="*/ 2147483647 w 613"/>
              <a:gd name="T1" fmla="*/ 2147483647 h 531"/>
              <a:gd name="T2" fmla="*/ 0 w 613"/>
              <a:gd name="T3" fmla="*/ 2147483647 h 531"/>
              <a:gd name="T4" fmla="*/ 2147483647 w 613"/>
              <a:gd name="T5" fmla="*/ 0 h 531"/>
              <a:gd name="T6" fmla="*/ 2147483647 w 613"/>
              <a:gd name="T7" fmla="*/ 0 h 531"/>
              <a:gd name="T8" fmla="*/ 2147483647 w 613"/>
              <a:gd name="T9" fmla="*/ 2147483647 h 531"/>
              <a:gd name="T10" fmla="*/ 2147483647 w 613"/>
              <a:gd name="T11" fmla="*/ 2147483647 h 531"/>
              <a:gd name="T12" fmla="*/ 2147483647 w 613"/>
              <a:gd name="T13" fmla="*/ 2147483647 h 531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613"/>
              <a:gd name="T22" fmla="*/ 0 h 531"/>
              <a:gd name="T23" fmla="*/ 613 w 613"/>
              <a:gd name="T24" fmla="*/ 531 h 531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613" h="531">
                <a:moveTo>
                  <a:pt x="153" y="530"/>
                </a:moveTo>
                <a:lnTo>
                  <a:pt x="0" y="265"/>
                </a:lnTo>
                <a:lnTo>
                  <a:pt x="153" y="0"/>
                </a:lnTo>
                <a:lnTo>
                  <a:pt x="459" y="0"/>
                </a:lnTo>
                <a:lnTo>
                  <a:pt x="612" y="265"/>
                </a:lnTo>
                <a:lnTo>
                  <a:pt x="459" y="530"/>
                </a:lnTo>
                <a:lnTo>
                  <a:pt x="153" y="530"/>
                </a:lnTo>
              </a:path>
            </a:pathLst>
          </a:custGeom>
          <a:noFill/>
          <a:ln w="12700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sz="3200" b="1">
              <a:solidFill>
                <a:prstClr val="black"/>
              </a:solidFill>
              <a:latin typeface="ZapfDingbats" pitchFamily="82" charset="2"/>
            </a:endParaRPr>
          </a:p>
        </p:txBody>
      </p:sp>
      <p:sp>
        <p:nvSpPr>
          <p:cNvPr id="19468" name="Freeform 11"/>
          <p:cNvSpPr>
            <a:spLocks/>
          </p:cNvSpPr>
          <p:nvPr/>
        </p:nvSpPr>
        <p:spPr bwMode="auto">
          <a:xfrm>
            <a:off x="3333750" y="3057525"/>
            <a:ext cx="454025" cy="407988"/>
          </a:xfrm>
          <a:custGeom>
            <a:avLst/>
            <a:gdLst>
              <a:gd name="T0" fmla="*/ 2147483647 w 246"/>
              <a:gd name="T1" fmla="*/ 2147483647 h 295"/>
              <a:gd name="T2" fmla="*/ 2147483647 w 246"/>
              <a:gd name="T3" fmla="*/ 2147483647 h 295"/>
              <a:gd name="T4" fmla="*/ 2147483647 w 246"/>
              <a:gd name="T5" fmla="*/ 2147483647 h 295"/>
              <a:gd name="T6" fmla="*/ 2147483647 w 246"/>
              <a:gd name="T7" fmla="*/ 2147483647 h 295"/>
              <a:gd name="T8" fmla="*/ 2147483647 w 246"/>
              <a:gd name="T9" fmla="*/ 2147483647 h 295"/>
              <a:gd name="T10" fmla="*/ 2147483647 w 246"/>
              <a:gd name="T11" fmla="*/ 0 h 295"/>
              <a:gd name="T12" fmla="*/ 0 w 246"/>
              <a:gd name="T13" fmla="*/ 2147483647 h 295"/>
              <a:gd name="T14" fmla="*/ 2147483647 w 246"/>
              <a:gd name="T15" fmla="*/ 2147483647 h 295"/>
              <a:gd name="T16" fmla="*/ 2147483647 w 246"/>
              <a:gd name="T17" fmla="*/ 2147483647 h 295"/>
              <a:gd name="T18" fmla="*/ 2147483647 w 246"/>
              <a:gd name="T19" fmla="*/ 2147483647 h 295"/>
              <a:gd name="T20" fmla="*/ 2147483647 w 246"/>
              <a:gd name="T21" fmla="*/ 2147483647 h 295"/>
              <a:gd name="T22" fmla="*/ 2147483647 w 246"/>
              <a:gd name="T23" fmla="*/ 2147483647 h 295"/>
              <a:gd name="T24" fmla="*/ 2147483647 w 246"/>
              <a:gd name="T25" fmla="*/ 2147483647 h 295"/>
              <a:gd name="T26" fmla="*/ 2147483647 w 246"/>
              <a:gd name="T27" fmla="*/ 2147483647 h 295"/>
              <a:gd name="T28" fmla="*/ 2147483647 w 246"/>
              <a:gd name="T29" fmla="*/ 2147483647 h 295"/>
              <a:gd name="T30" fmla="*/ 2147483647 w 246"/>
              <a:gd name="T31" fmla="*/ 2147483647 h 295"/>
              <a:gd name="T32" fmla="*/ 2147483647 w 246"/>
              <a:gd name="T33" fmla="*/ 2147483647 h 295"/>
              <a:gd name="T34" fmla="*/ 2147483647 w 246"/>
              <a:gd name="T35" fmla="*/ 2147483647 h 295"/>
              <a:gd name="T36" fmla="*/ 2147483647 w 246"/>
              <a:gd name="T37" fmla="*/ 2147483647 h 295"/>
              <a:gd name="T38" fmla="*/ 2147483647 w 246"/>
              <a:gd name="T39" fmla="*/ 2147483647 h 295"/>
              <a:gd name="T40" fmla="*/ 2147483647 w 246"/>
              <a:gd name="T41" fmla="*/ 2147483647 h 295"/>
              <a:gd name="T42" fmla="*/ 2147483647 w 246"/>
              <a:gd name="T43" fmla="*/ 2147483647 h 295"/>
              <a:gd name="T44" fmla="*/ 2147483647 w 246"/>
              <a:gd name="T45" fmla="*/ 2147483647 h 295"/>
              <a:gd name="T46" fmla="*/ 2147483647 w 246"/>
              <a:gd name="T47" fmla="*/ 2147483647 h 295"/>
              <a:gd name="T48" fmla="*/ 2147483647 w 246"/>
              <a:gd name="T49" fmla="*/ 2147483647 h 295"/>
              <a:gd name="T50" fmla="*/ 2147483647 w 246"/>
              <a:gd name="T51" fmla="*/ 2147483647 h 295"/>
              <a:gd name="T52" fmla="*/ 2147483647 w 246"/>
              <a:gd name="T53" fmla="*/ 2147483647 h 295"/>
              <a:gd name="T54" fmla="*/ 2147483647 w 246"/>
              <a:gd name="T55" fmla="*/ 2147483647 h 295"/>
              <a:gd name="T56" fmla="*/ 2147483647 w 246"/>
              <a:gd name="T57" fmla="*/ 2147483647 h 295"/>
              <a:gd name="T58" fmla="*/ 2147483647 w 246"/>
              <a:gd name="T59" fmla="*/ 2147483647 h 295"/>
              <a:gd name="T60" fmla="*/ 2147483647 w 246"/>
              <a:gd name="T61" fmla="*/ 2147483647 h 295"/>
              <a:gd name="T62" fmla="*/ 2147483647 w 246"/>
              <a:gd name="T63" fmla="*/ 2147483647 h 295"/>
              <a:gd name="T64" fmla="*/ 2147483647 w 246"/>
              <a:gd name="T65" fmla="*/ 2147483647 h 295"/>
              <a:gd name="T66" fmla="*/ 2147483647 w 246"/>
              <a:gd name="T67" fmla="*/ 2147483647 h 295"/>
              <a:gd name="T68" fmla="*/ 2147483647 w 246"/>
              <a:gd name="T69" fmla="*/ 2147483647 h 295"/>
              <a:gd name="T70" fmla="*/ 2147483647 w 246"/>
              <a:gd name="T71" fmla="*/ 2147483647 h 295"/>
              <a:gd name="T72" fmla="*/ 2147483647 w 246"/>
              <a:gd name="T73" fmla="*/ 2147483647 h 295"/>
              <a:gd name="T74" fmla="*/ 2147483647 w 246"/>
              <a:gd name="T75" fmla="*/ 2147483647 h 295"/>
              <a:gd name="T76" fmla="*/ 2147483647 w 246"/>
              <a:gd name="T77" fmla="*/ 2147483647 h 295"/>
              <a:gd name="T78" fmla="*/ 2147483647 w 246"/>
              <a:gd name="T79" fmla="*/ 2147483647 h 295"/>
              <a:gd name="T80" fmla="*/ 2147483647 w 246"/>
              <a:gd name="T81" fmla="*/ 2147483647 h 295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w 246"/>
              <a:gd name="T124" fmla="*/ 0 h 295"/>
              <a:gd name="T125" fmla="*/ 246 w 246"/>
              <a:gd name="T126" fmla="*/ 295 h 295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T123" t="T124" r="T125" b="T126"/>
            <a:pathLst>
              <a:path w="246" h="295">
                <a:moveTo>
                  <a:pt x="140" y="125"/>
                </a:moveTo>
                <a:lnTo>
                  <a:pt x="155" y="114"/>
                </a:lnTo>
                <a:lnTo>
                  <a:pt x="140" y="50"/>
                </a:lnTo>
                <a:lnTo>
                  <a:pt x="144" y="51"/>
                </a:lnTo>
                <a:lnTo>
                  <a:pt x="132" y="2"/>
                </a:lnTo>
                <a:lnTo>
                  <a:pt x="119" y="0"/>
                </a:lnTo>
                <a:lnTo>
                  <a:pt x="0" y="83"/>
                </a:lnTo>
                <a:lnTo>
                  <a:pt x="27" y="193"/>
                </a:lnTo>
                <a:lnTo>
                  <a:pt x="36" y="197"/>
                </a:lnTo>
                <a:lnTo>
                  <a:pt x="33" y="200"/>
                </a:lnTo>
                <a:lnTo>
                  <a:pt x="33" y="216"/>
                </a:lnTo>
                <a:lnTo>
                  <a:pt x="31" y="217"/>
                </a:lnTo>
                <a:lnTo>
                  <a:pt x="30" y="217"/>
                </a:lnTo>
                <a:lnTo>
                  <a:pt x="30" y="219"/>
                </a:lnTo>
                <a:lnTo>
                  <a:pt x="29" y="222"/>
                </a:lnTo>
                <a:lnTo>
                  <a:pt x="30" y="227"/>
                </a:lnTo>
                <a:lnTo>
                  <a:pt x="32" y="232"/>
                </a:lnTo>
                <a:lnTo>
                  <a:pt x="35" y="235"/>
                </a:lnTo>
                <a:lnTo>
                  <a:pt x="38" y="235"/>
                </a:lnTo>
                <a:lnTo>
                  <a:pt x="39" y="236"/>
                </a:lnTo>
                <a:lnTo>
                  <a:pt x="40" y="235"/>
                </a:lnTo>
                <a:lnTo>
                  <a:pt x="44" y="233"/>
                </a:lnTo>
                <a:lnTo>
                  <a:pt x="44" y="237"/>
                </a:lnTo>
                <a:lnTo>
                  <a:pt x="126" y="294"/>
                </a:lnTo>
                <a:lnTo>
                  <a:pt x="245" y="210"/>
                </a:lnTo>
                <a:lnTo>
                  <a:pt x="245" y="200"/>
                </a:lnTo>
                <a:lnTo>
                  <a:pt x="210" y="176"/>
                </a:lnTo>
                <a:lnTo>
                  <a:pt x="210" y="171"/>
                </a:lnTo>
                <a:lnTo>
                  <a:pt x="164" y="138"/>
                </a:lnTo>
                <a:lnTo>
                  <a:pt x="158" y="143"/>
                </a:lnTo>
                <a:lnTo>
                  <a:pt x="158" y="137"/>
                </a:lnTo>
                <a:lnTo>
                  <a:pt x="157" y="136"/>
                </a:lnTo>
                <a:lnTo>
                  <a:pt x="157" y="133"/>
                </a:lnTo>
                <a:lnTo>
                  <a:pt x="157" y="131"/>
                </a:lnTo>
                <a:lnTo>
                  <a:pt x="156" y="130"/>
                </a:lnTo>
                <a:lnTo>
                  <a:pt x="155" y="129"/>
                </a:lnTo>
                <a:lnTo>
                  <a:pt x="154" y="129"/>
                </a:lnTo>
                <a:lnTo>
                  <a:pt x="150" y="131"/>
                </a:lnTo>
                <a:lnTo>
                  <a:pt x="140" y="125"/>
                </a:lnTo>
              </a:path>
            </a:pathLst>
          </a:custGeom>
          <a:solidFill>
            <a:srgbClr val="FFFFFF"/>
          </a:solidFill>
          <a:ln w="9525" cap="rnd">
            <a:noFill/>
            <a:round/>
            <a:headEnd/>
            <a:tailEnd/>
          </a:ln>
        </p:spPr>
        <p:txBody>
          <a:bodyPr/>
          <a:lstStyle/>
          <a:p>
            <a:endParaRPr lang="en-US" sz="3200" b="1">
              <a:solidFill>
                <a:prstClr val="black"/>
              </a:solidFill>
              <a:latin typeface="ZapfDingbats" pitchFamily="82" charset="2"/>
            </a:endParaRPr>
          </a:p>
        </p:txBody>
      </p:sp>
      <p:sp>
        <p:nvSpPr>
          <p:cNvPr id="19469" name="Freeform 12"/>
          <p:cNvSpPr>
            <a:spLocks/>
          </p:cNvSpPr>
          <p:nvPr/>
        </p:nvSpPr>
        <p:spPr bwMode="auto">
          <a:xfrm>
            <a:off x="3609975" y="3076575"/>
            <a:ext cx="231775" cy="33338"/>
          </a:xfrm>
          <a:custGeom>
            <a:avLst/>
            <a:gdLst>
              <a:gd name="T0" fmla="*/ 2147483647 w 126"/>
              <a:gd name="T1" fmla="*/ 2147483647 h 26"/>
              <a:gd name="T2" fmla="*/ 2147483647 w 126"/>
              <a:gd name="T3" fmla="*/ 2147483647 h 26"/>
              <a:gd name="T4" fmla="*/ 2147483647 w 126"/>
              <a:gd name="T5" fmla="*/ 2147483647 h 26"/>
              <a:gd name="T6" fmla="*/ 2147483647 w 126"/>
              <a:gd name="T7" fmla="*/ 2147483647 h 26"/>
              <a:gd name="T8" fmla="*/ 2147483647 w 126"/>
              <a:gd name="T9" fmla="*/ 2147483647 h 26"/>
              <a:gd name="T10" fmla="*/ 0 w 126"/>
              <a:gd name="T11" fmla="*/ 0 h 26"/>
              <a:gd name="T12" fmla="*/ 2147483647 w 126"/>
              <a:gd name="T13" fmla="*/ 2147483647 h 26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26"/>
              <a:gd name="T22" fmla="*/ 0 h 26"/>
              <a:gd name="T23" fmla="*/ 126 w 126"/>
              <a:gd name="T24" fmla="*/ 26 h 2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26" h="26">
                <a:moveTo>
                  <a:pt x="125" y="25"/>
                </a:moveTo>
                <a:lnTo>
                  <a:pt x="84" y="24"/>
                </a:lnTo>
                <a:lnTo>
                  <a:pt x="98" y="11"/>
                </a:lnTo>
                <a:lnTo>
                  <a:pt x="45" y="10"/>
                </a:lnTo>
                <a:lnTo>
                  <a:pt x="54" y="1"/>
                </a:lnTo>
                <a:lnTo>
                  <a:pt x="0" y="0"/>
                </a:lnTo>
                <a:lnTo>
                  <a:pt x="125" y="25"/>
                </a:lnTo>
              </a:path>
            </a:pathLst>
          </a:custGeom>
          <a:solidFill>
            <a:srgbClr val="FFFFFF"/>
          </a:solidFill>
          <a:ln w="9525" cap="rnd">
            <a:noFill/>
            <a:round/>
            <a:headEnd/>
            <a:tailEnd/>
          </a:ln>
        </p:spPr>
        <p:txBody>
          <a:bodyPr/>
          <a:lstStyle/>
          <a:p>
            <a:endParaRPr lang="en-US" sz="3200" b="1">
              <a:solidFill>
                <a:prstClr val="black"/>
              </a:solidFill>
              <a:latin typeface="ZapfDingbats" pitchFamily="82" charset="2"/>
            </a:endParaRPr>
          </a:p>
        </p:txBody>
      </p:sp>
      <p:sp>
        <p:nvSpPr>
          <p:cNvPr id="19470" name="Line 13"/>
          <p:cNvSpPr>
            <a:spLocks noChangeShapeType="1"/>
          </p:cNvSpPr>
          <p:nvPr/>
        </p:nvSpPr>
        <p:spPr bwMode="auto">
          <a:xfrm flipH="1" flipV="1">
            <a:off x="3303588" y="3192463"/>
            <a:ext cx="254000" cy="3048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 sz="3200" b="1">
              <a:solidFill>
                <a:prstClr val="black"/>
              </a:solidFill>
              <a:latin typeface="ZapfDingbats" pitchFamily="82" charset="2"/>
            </a:endParaRPr>
          </a:p>
        </p:txBody>
      </p:sp>
      <p:pic>
        <p:nvPicPr>
          <p:cNvPr id="19471" name="Picture 14" descr="C:\Program Files\Common Files\Microsoft Shared\Clipart\cagcat50\TN00332_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38513" y="3098800"/>
            <a:ext cx="377825" cy="20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72" name="Line 15"/>
          <p:cNvSpPr>
            <a:spLocks noChangeShapeType="1"/>
          </p:cNvSpPr>
          <p:nvPr/>
        </p:nvSpPr>
        <p:spPr bwMode="auto">
          <a:xfrm flipH="1">
            <a:off x="3627438" y="3055938"/>
            <a:ext cx="1587" cy="635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 sz="3200" b="1">
              <a:solidFill>
                <a:prstClr val="black"/>
              </a:solidFill>
              <a:latin typeface="ZapfDingbats" pitchFamily="82" charset="2"/>
            </a:endParaRPr>
          </a:p>
        </p:txBody>
      </p:sp>
      <p:pic>
        <p:nvPicPr>
          <p:cNvPr id="19473" name="Picture 41" descr="C:\Program Files\Common Files\Microsoft Shared\Clipart\cagcat50\TN00332_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38388" y="2524125"/>
            <a:ext cx="376237" cy="20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74" name="Line 42"/>
          <p:cNvSpPr>
            <a:spLocks noChangeShapeType="1"/>
          </p:cNvSpPr>
          <p:nvPr/>
        </p:nvSpPr>
        <p:spPr bwMode="auto">
          <a:xfrm flipH="1">
            <a:off x="2606675" y="2482850"/>
            <a:ext cx="1588" cy="61913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 sz="3200" b="1">
              <a:solidFill>
                <a:prstClr val="black"/>
              </a:solidFill>
              <a:latin typeface="ZapfDingbats" pitchFamily="82" charset="2"/>
            </a:endParaRPr>
          </a:p>
        </p:txBody>
      </p:sp>
      <p:grpSp>
        <p:nvGrpSpPr>
          <p:cNvPr id="6" name="Group 156"/>
          <p:cNvGrpSpPr>
            <a:grpSpLocks/>
          </p:cNvGrpSpPr>
          <p:nvPr/>
        </p:nvGrpSpPr>
        <p:grpSpPr bwMode="auto">
          <a:xfrm>
            <a:off x="2179638" y="2019300"/>
            <a:ext cx="800100" cy="952500"/>
            <a:chOff x="3495880" y="2020056"/>
            <a:chExt cx="800100" cy="951744"/>
          </a:xfrm>
        </p:grpSpPr>
        <p:sp>
          <p:nvSpPr>
            <p:cNvPr id="19555" name="Line 43"/>
            <p:cNvSpPr>
              <a:spLocks noChangeShapeType="1"/>
            </p:cNvSpPr>
            <p:nvPr/>
          </p:nvSpPr>
          <p:spPr bwMode="auto">
            <a:xfrm>
              <a:off x="3495880" y="2391531"/>
              <a:ext cx="390525" cy="101600"/>
            </a:xfrm>
            <a:prstGeom prst="line">
              <a:avLst/>
            </a:prstGeom>
            <a:noFill/>
            <a:ln w="12700">
              <a:solidFill>
                <a:srgbClr val="0033CC"/>
              </a:solidFill>
              <a:round/>
              <a:headEnd type="triangle" w="med" len="med"/>
              <a:tailEnd type="triangle" w="med" len="med"/>
            </a:ln>
          </p:spPr>
          <p:txBody>
            <a:bodyPr/>
            <a:lstStyle/>
            <a:p>
              <a:endParaRPr lang="en-US" sz="3200" b="1">
                <a:solidFill>
                  <a:prstClr val="black"/>
                </a:solidFill>
                <a:latin typeface="ZapfDingbats" pitchFamily="82" charset="2"/>
              </a:endParaRPr>
            </a:p>
          </p:txBody>
        </p:sp>
        <p:sp>
          <p:nvSpPr>
            <p:cNvPr id="19556" name="Line 44"/>
            <p:cNvSpPr>
              <a:spLocks noChangeShapeType="1"/>
            </p:cNvSpPr>
            <p:nvPr/>
          </p:nvSpPr>
          <p:spPr bwMode="auto">
            <a:xfrm flipV="1">
              <a:off x="3946730" y="2020056"/>
              <a:ext cx="349250" cy="450850"/>
            </a:xfrm>
            <a:prstGeom prst="line">
              <a:avLst/>
            </a:prstGeom>
            <a:noFill/>
            <a:ln w="12700">
              <a:solidFill>
                <a:srgbClr val="0033CC"/>
              </a:solidFill>
              <a:round/>
              <a:headEnd type="triangle" w="med" len="med"/>
              <a:tailEnd type="triangle" w="med" len="med"/>
            </a:ln>
          </p:spPr>
          <p:txBody>
            <a:bodyPr/>
            <a:lstStyle/>
            <a:p>
              <a:endParaRPr lang="en-US" sz="3200" b="1">
                <a:solidFill>
                  <a:prstClr val="black"/>
                </a:solidFill>
                <a:latin typeface="ZapfDingbats" pitchFamily="82" charset="2"/>
              </a:endParaRPr>
            </a:p>
          </p:txBody>
        </p:sp>
        <p:sp>
          <p:nvSpPr>
            <p:cNvPr id="19557" name="Line 45"/>
            <p:cNvSpPr>
              <a:spLocks noChangeShapeType="1"/>
            </p:cNvSpPr>
            <p:nvPr/>
          </p:nvSpPr>
          <p:spPr bwMode="auto">
            <a:xfrm flipH="1">
              <a:off x="3558747" y="2509006"/>
              <a:ext cx="392746" cy="462794"/>
            </a:xfrm>
            <a:prstGeom prst="line">
              <a:avLst/>
            </a:prstGeom>
            <a:noFill/>
            <a:ln w="12700">
              <a:solidFill>
                <a:srgbClr val="0033CC"/>
              </a:solidFill>
              <a:round/>
              <a:headEnd type="triangle" w="med" len="med"/>
              <a:tailEnd type="triangle" w="med" len="med"/>
            </a:ln>
          </p:spPr>
          <p:txBody>
            <a:bodyPr/>
            <a:lstStyle/>
            <a:p>
              <a:endParaRPr lang="en-US" sz="3200" b="1">
                <a:solidFill>
                  <a:prstClr val="black"/>
                </a:solidFill>
                <a:latin typeface="ZapfDingbats" pitchFamily="82" charset="2"/>
              </a:endParaRPr>
            </a:p>
          </p:txBody>
        </p:sp>
      </p:grpSp>
      <p:grpSp>
        <p:nvGrpSpPr>
          <p:cNvPr id="7" name="Group 94"/>
          <p:cNvGrpSpPr>
            <a:grpSpLocks/>
          </p:cNvGrpSpPr>
          <p:nvPr/>
        </p:nvGrpSpPr>
        <p:grpSpPr bwMode="auto">
          <a:xfrm>
            <a:off x="2111375" y="3001963"/>
            <a:ext cx="165100" cy="214312"/>
            <a:chOff x="4131511" y="2844436"/>
            <a:chExt cx="200025" cy="241664"/>
          </a:xfrm>
        </p:grpSpPr>
        <p:grpSp>
          <p:nvGrpSpPr>
            <p:cNvPr id="8" name="Group 31"/>
            <p:cNvGrpSpPr>
              <a:grpSpLocks/>
            </p:cNvGrpSpPr>
            <p:nvPr/>
          </p:nvGrpSpPr>
          <p:grpSpPr bwMode="auto">
            <a:xfrm>
              <a:off x="4130372" y="2844474"/>
              <a:ext cx="66663" cy="120651"/>
              <a:chOff x="5127" y="3283"/>
              <a:chExt cx="54" cy="85"/>
            </a:xfrm>
          </p:grpSpPr>
          <p:sp>
            <p:nvSpPr>
              <p:cNvPr id="19553" name="Line 32"/>
              <p:cNvSpPr>
                <a:spLocks noChangeShapeType="1"/>
              </p:cNvSpPr>
              <p:nvPr/>
            </p:nvSpPr>
            <p:spPr bwMode="auto">
              <a:xfrm flipH="1">
                <a:off x="5153" y="3323"/>
                <a:ext cx="2" cy="4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ZapfDingbats" pitchFamily="82" charset="2"/>
                </a:endParaRPr>
              </a:p>
            </p:txBody>
          </p:sp>
          <p:sp>
            <p:nvSpPr>
              <p:cNvPr id="19554" name="AutoShape 33"/>
              <p:cNvSpPr>
                <a:spLocks noChangeArrowheads="1"/>
              </p:cNvSpPr>
              <p:nvPr/>
            </p:nvSpPr>
            <p:spPr bwMode="auto">
              <a:xfrm flipV="1">
                <a:off x="5127" y="3283"/>
                <a:ext cx="54" cy="63"/>
              </a:xfrm>
              <a:prstGeom prst="triangle">
                <a:avLst>
                  <a:gd name="adj" fmla="val 50000"/>
                </a:avLst>
              </a:prstGeom>
              <a:solidFill>
                <a:srgbClr val="000000"/>
              </a:solidFill>
              <a:ln w="12700">
                <a:noFill/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3200" b="1">
                  <a:solidFill>
                    <a:prstClr val="black"/>
                  </a:solidFill>
                  <a:latin typeface="ZapfDingbats" pitchFamily="82" charset="2"/>
                </a:endParaRPr>
              </a:p>
            </p:txBody>
          </p:sp>
        </p:grpSp>
        <p:grpSp>
          <p:nvGrpSpPr>
            <p:cNvPr id="9" name="Group 31"/>
            <p:cNvGrpSpPr>
              <a:grpSpLocks/>
            </p:cNvGrpSpPr>
            <p:nvPr/>
          </p:nvGrpSpPr>
          <p:grpSpPr bwMode="auto">
            <a:xfrm>
              <a:off x="4195904" y="2844474"/>
              <a:ext cx="66663" cy="120651"/>
              <a:chOff x="5127" y="3283"/>
              <a:chExt cx="54" cy="85"/>
            </a:xfrm>
          </p:grpSpPr>
          <p:sp>
            <p:nvSpPr>
              <p:cNvPr id="19551" name="Line 32"/>
              <p:cNvSpPr>
                <a:spLocks noChangeShapeType="1"/>
              </p:cNvSpPr>
              <p:nvPr/>
            </p:nvSpPr>
            <p:spPr bwMode="auto">
              <a:xfrm flipH="1">
                <a:off x="5153" y="3323"/>
                <a:ext cx="2" cy="4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ZapfDingbats" pitchFamily="82" charset="2"/>
                </a:endParaRPr>
              </a:p>
            </p:txBody>
          </p:sp>
          <p:sp>
            <p:nvSpPr>
              <p:cNvPr id="19552" name="AutoShape 33"/>
              <p:cNvSpPr>
                <a:spLocks noChangeArrowheads="1"/>
              </p:cNvSpPr>
              <p:nvPr/>
            </p:nvSpPr>
            <p:spPr bwMode="auto">
              <a:xfrm flipV="1">
                <a:off x="5127" y="3283"/>
                <a:ext cx="54" cy="63"/>
              </a:xfrm>
              <a:prstGeom prst="triangle">
                <a:avLst>
                  <a:gd name="adj" fmla="val 50000"/>
                </a:avLst>
              </a:prstGeom>
              <a:solidFill>
                <a:srgbClr val="000000"/>
              </a:solidFill>
              <a:ln w="12700">
                <a:noFill/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3200" b="1">
                  <a:solidFill>
                    <a:prstClr val="black"/>
                  </a:solidFill>
                  <a:latin typeface="ZapfDingbats" pitchFamily="82" charset="2"/>
                </a:endParaRPr>
              </a:p>
            </p:txBody>
          </p:sp>
        </p:grpSp>
        <p:grpSp>
          <p:nvGrpSpPr>
            <p:cNvPr id="10" name="Group 31"/>
            <p:cNvGrpSpPr>
              <a:grpSpLocks/>
            </p:cNvGrpSpPr>
            <p:nvPr/>
          </p:nvGrpSpPr>
          <p:grpSpPr bwMode="auto">
            <a:xfrm>
              <a:off x="4263722" y="2844474"/>
              <a:ext cx="66663" cy="120651"/>
              <a:chOff x="5127" y="3283"/>
              <a:chExt cx="54" cy="85"/>
            </a:xfrm>
          </p:grpSpPr>
          <p:sp>
            <p:nvSpPr>
              <p:cNvPr id="19549" name="Line 32"/>
              <p:cNvSpPr>
                <a:spLocks noChangeShapeType="1"/>
              </p:cNvSpPr>
              <p:nvPr/>
            </p:nvSpPr>
            <p:spPr bwMode="auto">
              <a:xfrm flipH="1">
                <a:off x="5153" y="3323"/>
                <a:ext cx="2" cy="4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ZapfDingbats" pitchFamily="82" charset="2"/>
                </a:endParaRPr>
              </a:p>
            </p:txBody>
          </p:sp>
          <p:sp>
            <p:nvSpPr>
              <p:cNvPr id="19550" name="AutoShape 33"/>
              <p:cNvSpPr>
                <a:spLocks noChangeArrowheads="1"/>
              </p:cNvSpPr>
              <p:nvPr/>
            </p:nvSpPr>
            <p:spPr bwMode="auto">
              <a:xfrm flipV="1">
                <a:off x="5127" y="3283"/>
                <a:ext cx="54" cy="63"/>
              </a:xfrm>
              <a:prstGeom prst="triangle">
                <a:avLst>
                  <a:gd name="adj" fmla="val 50000"/>
                </a:avLst>
              </a:prstGeom>
              <a:solidFill>
                <a:srgbClr val="000000"/>
              </a:solidFill>
              <a:ln w="12700">
                <a:noFill/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3200" b="1">
                  <a:solidFill>
                    <a:prstClr val="black"/>
                  </a:solidFill>
                  <a:latin typeface="ZapfDingbats" pitchFamily="82" charset="2"/>
                </a:endParaRPr>
              </a:p>
            </p:txBody>
          </p:sp>
        </p:grpSp>
        <p:sp>
          <p:nvSpPr>
            <p:cNvPr id="83" name="Rectangle 82"/>
            <p:cNvSpPr/>
            <p:nvPr/>
          </p:nvSpPr>
          <p:spPr>
            <a:xfrm>
              <a:off x="4143051" y="2971533"/>
              <a:ext cx="171176" cy="114567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3200" b="1">
                <a:solidFill>
                  <a:prstClr val="white"/>
                </a:solidFill>
              </a:endParaRPr>
            </a:p>
          </p:txBody>
        </p:sp>
      </p:grpSp>
      <p:grpSp>
        <p:nvGrpSpPr>
          <p:cNvPr id="11" name="Group 95"/>
          <p:cNvGrpSpPr>
            <a:grpSpLocks/>
          </p:cNvGrpSpPr>
          <p:nvPr/>
        </p:nvGrpSpPr>
        <p:grpSpPr bwMode="auto">
          <a:xfrm>
            <a:off x="2968625" y="3421063"/>
            <a:ext cx="165100" cy="214312"/>
            <a:chOff x="4131511" y="2844436"/>
            <a:chExt cx="200025" cy="241664"/>
          </a:xfrm>
        </p:grpSpPr>
        <p:grpSp>
          <p:nvGrpSpPr>
            <p:cNvPr id="12" name="Group 31"/>
            <p:cNvGrpSpPr>
              <a:grpSpLocks/>
            </p:cNvGrpSpPr>
            <p:nvPr/>
          </p:nvGrpSpPr>
          <p:grpSpPr bwMode="auto">
            <a:xfrm>
              <a:off x="4130372" y="2844474"/>
              <a:ext cx="66663" cy="120651"/>
              <a:chOff x="5127" y="3283"/>
              <a:chExt cx="54" cy="85"/>
            </a:xfrm>
          </p:grpSpPr>
          <p:sp>
            <p:nvSpPr>
              <p:cNvPr id="19543" name="Line 32"/>
              <p:cNvSpPr>
                <a:spLocks noChangeShapeType="1"/>
              </p:cNvSpPr>
              <p:nvPr/>
            </p:nvSpPr>
            <p:spPr bwMode="auto">
              <a:xfrm flipH="1">
                <a:off x="5153" y="3323"/>
                <a:ext cx="2" cy="4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ZapfDingbats" pitchFamily="82" charset="2"/>
                </a:endParaRPr>
              </a:p>
            </p:txBody>
          </p:sp>
          <p:sp>
            <p:nvSpPr>
              <p:cNvPr id="19544" name="AutoShape 33"/>
              <p:cNvSpPr>
                <a:spLocks noChangeArrowheads="1"/>
              </p:cNvSpPr>
              <p:nvPr/>
            </p:nvSpPr>
            <p:spPr bwMode="auto">
              <a:xfrm flipV="1">
                <a:off x="5127" y="3283"/>
                <a:ext cx="54" cy="63"/>
              </a:xfrm>
              <a:prstGeom prst="triangle">
                <a:avLst>
                  <a:gd name="adj" fmla="val 50000"/>
                </a:avLst>
              </a:prstGeom>
              <a:solidFill>
                <a:srgbClr val="000000"/>
              </a:solidFill>
              <a:ln w="12700">
                <a:noFill/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3200" b="1">
                  <a:solidFill>
                    <a:prstClr val="black"/>
                  </a:solidFill>
                  <a:latin typeface="ZapfDingbats" pitchFamily="82" charset="2"/>
                </a:endParaRPr>
              </a:p>
            </p:txBody>
          </p:sp>
        </p:grpSp>
        <p:grpSp>
          <p:nvGrpSpPr>
            <p:cNvPr id="13" name="Group 31"/>
            <p:cNvGrpSpPr>
              <a:grpSpLocks/>
            </p:cNvGrpSpPr>
            <p:nvPr/>
          </p:nvGrpSpPr>
          <p:grpSpPr bwMode="auto">
            <a:xfrm>
              <a:off x="4195904" y="2844474"/>
              <a:ext cx="66663" cy="120651"/>
              <a:chOff x="5127" y="3283"/>
              <a:chExt cx="54" cy="85"/>
            </a:xfrm>
          </p:grpSpPr>
          <p:sp>
            <p:nvSpPr>
              <p:cNvPr id="19541" name="Line 32"/>
              <p:cNvSpPr>
                <a:spLocks noChangeShapeType="1"/>
              </p:cNvSpPr>
              <p:nvPr/>
            </p:nvSpPr>
            <p:spPr bwMode="auto">
              <a:xfrm flipH="1">
                <a:off x="5153" y="3323"/>
                <a:ext cx="2" cy="4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ZapfDingbats" pitchFamily="82" charset="2"/>
                </a:endParaRPr>
              </a:p>
            </p:txBody>
          </p:sp>
          <p:sp>
            <p:nvSpPr>
              <p:cNvPr id="19542" name="AutoShape 33"/>
              <p:cNvSpPr>
                <a:spLocks noChangeArrowheads="1"/>
              </p:cNvSpPr>
              <p:nvPr/>
            </p:nvSpPr>
            <p:spPr bwMode="auto">
              <a:xfrm flipV="1">
                <a:off x="5127" y="3283"/>
                <a:ext cx="54" cy="63"/>
              </a:xfrm>
              <a:prstGeom prst="triangle">
                <a:avLst>
                  <a:gd name="adj" fmla="val 50000"/>
                </a:avLst>
              </a:prstGeom>
              <a:solidFill>
                <a:srgbClr val="000000"/>
              </a:solidFill>
              <a:ln w="12700">
                <a:noFill/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3200" b="1">
                  <a:solidFill>
                    <a:prstClr val="black"/>
                  </a:solidFill>
                  <a:latin typeface="ZapfDingbats" pitchFamily="82" charset="2"/>
                </a:endParaRPr>
              </a:p>
            </p:txBody>
          </p:sp>
        </p:grpSp>
        <p:grpSp>
          <p:nvGrpSpPr>
            <p:cNvPr id="14" name="Group 31"/>
            <p:cNvGrpSpPr>
              <a:grpSpLocks/>
            </p:cNvGrpSpPr>
            <p:nvPr/>
          </p:nvGrpSpPr>
          <p:grpSpPr bwMode="auto">
            <a:xfrm>
              <a:off x="4263722" y="2844474"/>
              <a:ext cx="66663" cy="120651"/>
              <a:chOff x="5127" y="3283"/>
              <a:chExt cx="54" cy="85"/>
            </a:xfrm>
          </p:grpSpPr>
          <p:sp>
            <p:nvSpPr>
              <p:cNvPr id="19539" name="Line 32"/>
              <p:cNvSpPr>
                <a:spLocks noChangeShapeType="1"/>
              </p:cNvSpPr>
              <p:nvPr/>
            </p:nvSpPr>
            <p:spPr bwMode="auto">
              <a:xfrm flipH="1">
                <a:off x="5153" y="3323"/>
                <a:ext cx="2" cy="4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ZapfDingbats" pitchFamily="82" charset="2"/>
                </a:endParaRPr>
              </a:p>
            </p:txBody>
          </p:sp>
          <p:sp>
            <p:nvSpPr>
              <p:cNvPr id="19540" name="AutoShape 33"/>
              <p:cNvSpPr>
                <a:spLocks noChangeArrowheads="1"/>
              </p:cNvSpPr>
              <p:nvPr/>
            </p:nvSpPr>
            <p:spPr bwMode="auto">
              <a:xfrm flipV="1">
                <a:off x="5127" y="3283"/>
                <a:ext cx="54" cy="63"/>
              </a:xfrm>
              <a:prstGeom prst="triangle">
                <a:avLst>
                  <a:gd name="adj" fmla="val 50000"/>
                </a:avLst>
              </a:prstGeom>
              <a:solidFill>
                <a:srgbClr val="000000"/>
              </a:solidFill>
              <a:ln w="12700">
                <a:noFill/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3200" b="1">
                  <a:solidFill>
                    <a:prstClr val="black"/>
                  </a:solidFill>
                  <a:latin typeface="ZapfDingbats" pitchFamily="82" charset="2"/>
                </a:endParaRPr>
              </a:p>
            </p:txBody>
          </p:sp>
        </p:grpSp>
        <p:sp>
          <p:nvSpPr>
            <p:cNvPr id="94" name="Rectangle 93"/>
            <p:cNvSpPr/>
            <p:nvPr/>
          </p:nvSpPr>
          <p:spPr>
            <a:xfrm>
              <a:off x="4143051" y="2971533"/>
              <a:ext cx="171176" cy="114567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3200" b="1">
                <a:solidFill>
                  <a:prstClr val="white"/>
                </a:solidFill>
              </a:endParaRPr>
            </a:p>
          </p:txBody>
        </p:sp>
      </p:grpSp>
      <p:grpSp>
        <p:nvGrpSpPr>
          <p:cNvPr id="15" name="Group 106"/>
          <p:cNvGrpSpPr>
            <a:grpSpLocks/>
          </p:cNvGrpSpPr>
          <p:nvPr/>
        </p:nvGrpSpPr>
        <p:grpSpPr bwMode="auto">
          <a:xfrm>
            <a:off x="3806825" y="3059113"/>
            <a:ext cx="165100" cy="214312"/>
            <a:chOff x="4131511" y="2844436"/>
            <a:chExt cx="200025" cy="241664"/>
          </a:xfrm>
        </p:grpSpPr>
        <p:grpSp>
          <p:nvGrpSpPr>
            <p:cNvPr id="16" name="Group 31"/>
            <p:cNvGrpSpPr>
              <a:grpSpLocks/>
            </p:cNvGrpSpPr>
            <p:nvPr/>
          </p:nvGrpSpPr>
          <p:grpSpPr bwMode="auto">
            <a:xfrm>
              <a:off x="4130372" y="2844474"/>
              <a:ext cx="66663" cy="120651"/>
              <a:chOff x="5127" y="3283"/>
              <a:chExt cx="54" cy="85"/>
            </a:xfrm>
          </p:grpSpPr>
          <p:sp>
            <p:nvSpPr>
              <p:cNvPr id="19533" name="Line 32"/>
              <p:cNvSpPr>
                <a:spLocks noChangeShapeType="1"/>
              </p:cNvSpPr>
              <p:nvPr/>
            </p:nvSpPr>
            <p:spPr bwMode="auto">
              <a:xfrm flipH="1">
                <a:off x="5153" y="3323"/>
                <a:ext cx="2" cy="4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ZapfDingbats" pitchFamily="82" charset="2"/>
                </a:endParaRPr>
              </a:p>
            </p:txBody>
          </p:sp>
          <p:sp>
            <p:nvSpPr>
              <p:cNvPr id="19534" name="AutoShape 33"/>
              <p:cNvSpPr>
                <a:spLocks noChangeArrowheads="1"/>
              </p:cNvSpPr>
              <p:nvPr/>
            </p:nvSpPr>
            <p:spPr bwMode="auto">
              <a:xfrm flipV="1">
                <a:off x="5127" y="3283"/>
                <a:ext cx="54" cy="63"/>
              </a:xfrm>
              <a:prstGeom prst="triangle">
                <a:avLst>
                  <a:gd name="adj" fmla="val 50000"/>
                </a:avLst>
              </a:prstGeom>
              <a:solidFill>
                <a:srgbClr val="000000"/>
              </a:solidFill>
              <a:ln w="12700">
                <a:noFill/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3200" b="1">
                  <a:solidFill>
                    <a:prstClr val="black"/>
                  </a:solidFill>
                  <a:latin typeface="ZapfDingbats" pitchFamily="82" charset="2"/>
                </a:endParaRPr>
              </a:p>
            </p:txBody>
          </p:sp>
        </p:grpSp>
        <p:grpSp>
          <p:nvGrpSpPr>
            <p:cNvPr id="17" name="Group 31"/>
            <p:cNvGrpSpPr>
              <a:grpSpLocks/>
            </p:cNvGrpSpPr>
            <p:nvPr/>
          </p:nvGrpSpPr>
          <p:grpSpPr bwMode="auto">
            <a:xfrm>
              <a:off x="4195904" y="2844474"/>
              <a:ext cx="66663" cy="120651"/>
              <a:chOff x="5127" y="3283"/>
              <a:chExt cx="54" cy="85"/>
            </a:xfrm>
          </p:grpSpPr>
          <p:sp>
            <p:nvSpPr>
              <p:cNvPr id="19531" name="Line 32"/>
              <p:cNvSpPr>
                <a:spLocks noChangeShapeType="1"/>
              </p:cNvSpPr>
              <p:nvPr/>
            </p:nvSpPr>
            <p:spPr bwMode="auto">
              <a:xfrm flipH="1">
                <a:off x="5153" y="3323"/>
                <a:ext cx="2" cy="4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ZapfDingbats" pitchFamily="82" charset="2"/>
                </a:endParaRPr>
              </a:p>
            </p:txBody>
          </p:sp>
          <p:sp>
            <p:nvSpPr>
              <p:cNvPr id="19532" name="AutoShape 33"/>
              <p:cNvSpPr>
                <a:spLocks noChangeArrowheads="1"/>
              </p:cNvSpPr>
              <p:nvPr/>
            </p:nvSpPr>
            <p:spPr bwMode="auto">
              <a:xfrm flipV="1">
                <a:off x="5127" y="3283"/>
                <a:ext cx="54" cy="63"/>
              </a:xfrm>
              <a:prstGeom prst="triangle">
                <a:avLst>
                  <a:gd name="adj" fmla="val 50000"/>
                </a:avLst>
              </a:prstGeom>
              <a:solidFill>
                <a:srgbClr val="000000"/>
              </a:solidFill>
              <a:ln w="12700">
                <a:noFill/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3200" b="1">
                  <a:solidFill>
                    <a:prstClr val="black"/>
                  </a:solidFill>
                  <a:latin typeface="ZapfDingbats" pitchFamily="82" charset="2"/>
                </a:endParaRPr>
              </a:p>
            </p:txBody>
          </p:sp>
        </p:grpSp>
        <p:grpSp>
          <p:nvGrpSpPr>
            <p:cNvPr id="18" name="Group 31"/>
            <p:cNvGrpSpPr>
              <a:grpSpLocks/>
            </p:cNvGrpSpPr>
            <p:nvPr/>
          </p:nvGrpSpPr>
          <p:grpSpPr bwMode="auto">
            <a:xfrm>
              <a:off x="4263722" y="2844474"/>
              <a:ext cx="66663" cy="120651"/>
              <a:chOff x="5127" y="3283"/>
              <a:chExt cx="54" cy="85"/>
            </a:xfrm>
          </p:grpSpPr>
          <p:sp>
            <p:nvSpPr>
              <p:cNvPr id="19529" name="Line 32"/>
              <p:cNvSpPr>
                <a:spLocks noChangeShapeType="1"/>
              </p:cNvSpPr>
              <p:nvPr/>
            </p:nvSpPr>
            <p:spPr bwMode="auto">
              <a:xfrm flipH="1">
                <a:off x="5153" y="3323"/>
                <a:ext cx="2" cy="4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ZapfDingbats" pitchFamily="82" charset="2"/>
                </a:endParaRPr>
              </a:p>
            </p:txBody>
          </p:sp>
          <p:sp>
            <p:nvSpPr>
              <p:cNvPr id="19530" name="AutoShape 33"/>
              <p:cNvSpPr>
                <a:spLocks noChangeArrowheads="1"/>
              </p:cNvSpPr>
              <p:nvPr/>
            </p:nvSpPr>
            <p:spPr bwMode="auto">
              <a:xfrm flipV="1">
                <a:off x="5127" y="3283"/>
                <a:ext cx="54" cy="63"/>
              </a:xfrm>
              <a:prstGeom prst="triangle">
                <a:avLst>
                  <a:gd name="adj" fmla="val 50000"/>
                </a:avLst>
              </a:prstGeom>
              <a:solidFill>
                <a:srgbClr val="000000"/>
              </a:solidFill>
              <a:ln w="12700">
                <a:noFill/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3200" b="1">
                  <a:solidFill>
                    <a:prstClr val="black"/>
                  </a:solidFill>
                  <a:latin typeface="ZapfDingbats" pitchFamily="82" charset="2"/>
                </a:endParaRPr>
              </a:p>
            </p:txBody>
          </p:sp>
        </p:grpSp>
        <p:sp>
          <p:nvSpPr>
            <p:cNvPr id="105" name="Rectangle 104"/>
            <p:cNvSpPr/>
            <p:nvPr/>
          </p:nvSpPr>
          <p:spPr>
            <a:xfrm>
              <a:off x="4143051" y="2971533"/>
              <a:ext cx="171176" cy="114567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3200" b="1">
                <a:solidFill>
                  <a:prstClr val="white"/>
                </a:solidFill>
              </a:endParaRPr>
            </a:p>
          </p:txBody>
        </p:sp>
      </p:grpSp>
      <p:grpSp>
        <p:nvGrpSpPr>
          <p:cNvPr id="19" name="Group 117"/>
          <p:cNvGrpSpPr>
            <a:grpSpLocks/>
          </p:cNvGrpSpPr>
          <p:nvPr/>
        </p:nvGrpSpPr>
        <p:grpSpPr bwMode="auto">
          <a:xfrm>
            <a:off x="3806825" y="2354263"/>
            <a:ext cx="165100" cy="214312"/>
            <a:chOff x="4131511" y="2844436"/>
            <a:chExt cx="200025" cy="241664"/>
          </a:xfrm>
        </p:grpSpPr>
        <p:grpSp>
          <p:nvGrpSpPr>
            <p:cNvPr id="20" name="Group 31"/>
            <p:cNvGrpSpPr>
              <a:grpSpLocks/>
            </p:cNvGrpSpPr>
            <p:nvPr/>
          </p:nvGrpSpPr>
          <p:grpSpPr bwMode="auto">
            <a:xfrm>
              <a:off x="4130372" y="2844474"/>
              <a:ext cx="66663" cy="120651"/>
              <a:chOff x="5127" y="3283"/>
              <a:chExt cx="54" cy="85"/>
            </a:xfrm>
          </p:grpSpPr>
          <p:sp>
            <p:nvSpPr>
              <p:cNvPr id="19523" name="Line 32"/>
              <p:cNvSpPr>
                <a:spLocks noChangeShapeType="1"/>
              </p:cNvSpPr>
              <p:nvPr/>
            </p:nvSpPr>
            <p:spPr bwMode="auto">
              <a:xfrm flipH="1">
                <a:off x="5153" y="3323"/>
                <a:ext cx="2" cy="4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ZapfDingbats" pitchFamily="82" charset="2"/>
                </a:endParaRPr>
              </a:p>
            </p:txBody>
          </p:sp>
          <p:sp>
            <p:nvSpPr>
              <p:cNvPr id="19524" name="AutoShape 33"/>
              <p:cNvSpPr>
                <a:spLocks noChangeArrowheads="1"/>
              </p:cNvSpPr>
              <p:nvPr/>
            </p:nvSpPr>
            <p:spPr bwMode="auto">
              <a:xfrm flipV="1">
                <a:off x="5127" y="3283"/>
                <a:ext cx="54" cy="63"/>
              </a:xfrm>
              <a:prstGeom prst="triangle">
                <a:avLst>
                  <a:gd name="adj" fmla="val 50000"/>
                </a:avLst>
              </a:prstGeom>
              <a:solidFill>
                <a:srgbClr val="000000"/>
              </a:solidFill>
              <a:ln w="12700">
                <a:noFill/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3200" b="1">
                  <a:solidFill>
                    <a:prstClr val="black"/>
                  </a:solidFill>
                  <a:latin typeface="ZapfDingbats" pitchFamily="82" charset="2"/>
                </a:endParaRPr>
              </a:p>
            </p:txBody>
          </p:sp>
        </p:grpSp>
        <p:grpSp>
          <p:nvGrpSpPr>
            <p:cNvPr id="21" name="Group 31"/>
            <p:cNvGrpSpPr>
              <a:grpSpLocks/>
            </p:cNvGrpSpPr>
            <p:nvPr/>
          </p:nvGrpSpPr>
          <p:grpSpPr bwMode="auto">
            <a:xfrm>
              <a:off x="4195904" y="2844474"/>
              <a:ext cx="66663" cy="120651"/>
              <a:chOff x="5127" y="3283"/>
              <a:chExt cx="54" cy="85"/>
            </a:xfrm>
          </p:grpSpPr>
          <p:sp>
            <p:nvSpPr>
              <p:cNvPr id="19521" name="Line 32"/>
              <p:cNvSpPr>
                <a:spLocks noChangeShapeType="1"/>
              </p:cNvSpPr>
              <p:nvPr/>
            </p:nvSpPr>
            <p:spPr bwMode="auto">
              <a:xfrm flipH="1">
                <a:off x="5153" y="3323"/>
                <a:ext cx="2" cy="4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ZapfDingbats" pitchFamily="82" charset="2"/>
                </a:endParaRPr>
              </a:p>
            </p:txBody>
          </p:sp>
          <p:sp>
            <p:nvSpPr>
              <p:cNvPr id="19522" name="AutoShape 33"/>
              <p:cNvSpPr>
                <a:spLocks noChangeArrowheads="1"/>
              </p:cNvSpPr>
              <p:nvPr/>
            </p:nvSpPr>
            <p:spPr bwMode="auto">
              <a:xfrm flipV="1">
                <a:off x="5127" y="3283"/>
                <a:ext cx="54" cy="63"/>
              </a:xfrm>
              <a:prstGeom prst="triangle">
                <a:avLst>
                  <a:gd name="adj" fmla="val 50000"/>
                </a:avLst>
              </a:prstGeom>
              <a:solidFill>
                <a:srgbClr val="000000"/>
              </a:solidFill>
              <a:ln w="12700">
                <a:noFill/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3200" b="1">
                  <a:solidFill>
                    <a:prstClr val="black"/>
                  </a:solidFill>
                  <a:latin typeface="ZapfDingbats" pitchFamily="82" charset="2"/>
                </a:endParaRPr>
              </a:p>
            </p:txBody>
          </p:sp>
        </p:grpSp>
        <p:grpSp>
          <p:nvGrpSpPr>
            <p:cNvPr id="22" name="Group 31"/>
            <p:cNvGrpSpPr>
              <a:grpSpLocks/>
            </p:cNvGrpSpPr>
            <p:nvPr/>
          </p:nvGrpSpPr>
          <p:grpSpPr bwMode="auto">
            <a:xfrm>
              <a:off x="4263722" y="2844474"/>
              <a:ext cx="66663" cy="120651"/>
              <a:chOff x="5127" y="3283"/>
              <a:chExt cx="54" cy="85"/>
            </a:xfrm>
          </p:grpSpPr>
          <p:sp>
            <p:nvSpPr>
              <p:cNvPr id="19519" name="Line 32"/>
              <p:cNvSpPr>
                <a:spLocks noChangeShapeType="1"/>
              </p:cNvSpPr>
              <p:nvPr/>
            </p:nvSpPr>
            <p:spPr bwMode="auto">
              <a:xfrm flipH="1">
                <a:off x="5153" y="3323"/>
                <a:ext cx="2" cy="4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ZapfDingbats" pitchFamily="82" charset="2"/>
                </a:endParaRPr>
              </a:p>
            </p:txBody>
          </p:sp>
          <p:sp>
            <p:nvSpPr>
              <p:cNvPr id="19520" name="AutoShape 33"/>
              <p:cNvSpPr>
                <a:spLocks noChangeArrowheads="1"/>
              </p:cNvSpPr>
              <p:nvPr/>
            </p:nvSpPr>
            <p:spPr bwMode="auto">
              <a:xfrm flipV="1">
                <a:off x="5127" y="3283"/>
                <a:ext cx="54" cy="63"/>
              </a:xfrm>
              <a:prstGeom prst="triangle">
                <a:avLst>
                  <a:gd name="adj" fmla="val 50000"/>
                </a:avLst>
              </a:prstGeom>
              <a:solidFill>
                <a:srgbClr val="000000"/>
              </a:solidFill>
              <a:ln w="12700">
                <a:noFill/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3200" b="1">
                  <a:solidFill>
                    <a:prstClr val="black"/>
                  </a:solidFill>
                  <a:latin typeface="ZapfDingbats" pitchFamily="82" charset="2"/>
                </a:endParaRPr>
              </a:p>
            </p:txBody>
          </p:sp>
        </p:grpSp>
        <p:sp>
          <p:nvSpPr>
            <p:cNvPr id="116" name="Rectangle 115"/>
            <p:cNvSpPr/>
            <p:nvPr/>
          </p:nvSpPr>
          <p:spPr>
            <a:xfrm>
              <a:off x="4143051" y="2971533"/>
              <a:ext cx="171176" cy="114567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3200" b="1">
                <a:solidFill>
                  <a:prstClr val="white"/>
                </a:solidFill>
              </a:endParaRPr>
            </a:p>
          </p:txBody>
        </p:sp>
      </p:grpSp>
      <p:grpSp>
        <p:nvGrpSpPr>
          <p:cNvPr id="23" name="Group 176"/>
          <p:cNvGrpSpPr>
            <a:grpSpLocks/>
          </p:cNvGrpSpPr>
          <p:nvPr/>
        </p:nvGrpSpPr>
        <p:grpSpPr bwMode="auto">
          <a:xfrm>
            <a:off x="2025650" y="2363788"/>
            <a:ext cx="165100" cy="214312"/>
            <a:chOff x="4131511" y="2844436"/>
            <a:chExt cx="200025" cy="241664"/>
          </a:xfrm>
        </p:grpSpPr>
        <p:grpSp>
          <p:nvGrpSpPr>
            <p:cNvPr id="24" name="Group 31"/>
            <p:cNvGrpSpPr>
              <a:grpSpLocks/>
            </p:cNvGrpSpPr>
            <p:nvPr/>
          </p:nvGrpSpPr>
          <p:grpSpPr bwMode="auto">
            <a:xfrm>
              <a:off x="4130372" y="2844474"/>
              <a:ext cx="66663" cy="120651"/>
              <a:chOff x="5127" y="3283"/>
              <a:chExt cx="54" cy="85"/>
            </a:xfrm>
          </p:grpSpPr>
          <p:sp>
            <p:nvSpPr>
              <p:cNvPr id="19513" name="Line 32"/>
              <p:cNvSpPr>
                <a:spLocks noChangeShapeType="1"/>
              </p:cNvSpPr>
              <p:nvPr/>
            </p:nvSpPr>
            <p:spPr bwMode="auto">
              <a:xfrm flipH="1">
                <a:off x="5153" y="3323"/>
                <a:ext cx="2" cy="4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ZapfDingbats" pitchFamily="82" charset="2"/>
                </a:endParaRPr>
              </a:p>
            </p:txBody>
          </p:sp>
          <p:sp>
            <p:nvSpPr>
              <p:cNvPr id="19514" name="AutoShape 33"/>
              <p:cNvSpPr>
                <a:spLocks noChangeArrowheads="1"/>
              </p:cNvSpPr>
              <p:nvPr/>
            </p:nvSpPr>
            <p:spPr bwMode="auto">
              <a:xfrm flipV="1">
                <a:off x="5127" y="3283"/>
                <a:ext cx="54" cy="63"/>
              </a:xfrm>
              <a:prstGeom prst="triangle">
                <a:avLst>
                  <a:gd name="adj" fmla="val 50000"/>
                </a:avLst>
              </a:prstGeom>
              <a:solidFill>
                <a:srgbClr val="000000"/>
              </a:solidFill>
              <a:ln w="12700">
                <a:noFill/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3200" b="1">
                  <a:solidFill>
                    <a:prstClr val="black"/>
                  </a:solidFill>
                  <a:latin typeface="ZapfDingbats" pitchFamily="82" charset="2"/>
                </a:endParaRPr>
              </a:p>
            </p:txBody>
          </p:sp>
        </p:grpSp>
        <p:grpSp>
          <p:nvGrpSpPr>
            <p:cNvPr id="25" name="Group 31"/>
            <p:cNvGrpSpPr>
              <a:grpSpLocks/>
            </p:cNvGrpSpPr>
            <p:nvPr/>
          </p:nvGrpSpPr>
          <p:grpSpPr bwMode="auto">
            <a:xfrm>
              <a:off x="4195904" y="2844474"/>
              <a:ext cx="66663" cy="120651"/>
              <a:chOff x="5127" y="3283"/>
              <a:chExt cx="54" cy="85"/>
            </a:xfrm>
          </p:grpSpPr>
          <p:sp>
            <p:nvSpPr>
              <p:cNvPr id="19511" name="Line 32"/>
              <p:cNvSpPr>
                <a:spLocks noChangeShapeType="1"/>
              </p:cNvSpPr>
              <p:nvPr/>
            </p:nvSpPr>
            <p:spPr bwMode="auto">
              <a:xfrm flipH="1">
                <a:off x="5153" y="3323"/>
                <a:ext cx="2" cy="4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ZapfDingbats" pitchFamily="82" charset="2"/>
                </a:endParaRPr>
              </a:p>
            </p:txBody>
          </p:sp>
          <p:sp>
            <p:nvSpPr>
              <p:cNvPr id="19512" name="AutoShape 33"/>
              <p:cNvSpPr>
                <a:spLocks noChangeArrowheads="1"/>
              </p:cNvSpPr>
              <p:nvPr/>
            </p:nvSpPr>
            <p:spPr bwMode="auto">
              <a:xfrm flipV="1">
                <a:off x="5127" y="3283"/>
                <a:ext cx="54" cy="63"/>
              </a:xfrm>
              <a:prstGeom prst="triangle">
                <a:avLst>
                  <a:gd name="adj" fmla="val 50000"/>
                </a:avLst>
              </a:prstGeom>
              <a:solidFill>
                <a:srgbClr val="000000"/>
              </a:solidFill>
              <a:ln w="12700">
                <a:noFill/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3200" b="1">
                  <a:solidFill>
                    <a:prstClr val="black"/>
                  </a:solidFill>
                  <a:latin typeface="ZapfDingbats" pitchFamily="82" charset="2"/>
                </a:endParaRPr>
              </a:p>
            </p:txBody>
          </p:sp>
        </p:grpSp>
        <p:grpSp>
          <p:nvGrpSpPr>
            <p:cNvPr id="26" name="Group 31"/>
            <p:cNvGrpSpPr>
              <a:grpSpLocks/>
            </p:cNvGrpSpPr>
            <p:nvPr/>
          </p:nvGrpSpPr>
          <p:grpSpPr bwMode="auto">
            <a:xfrm>
              <a:off x="4263722" y="2844474"/>
              <a:ext cx="66663" cy="120651"/>
              <a:chOff x="5127" y="3283"/>
              <a:chExt cx="54" cy="85"/>
            </a:xfrm>
          </p:grpSpPr>
          <p:sp>
            <p:nvSpPr>
              <p:cNvPr id="19509" name="Line 32"/>
              <p:cNvSpPr>
                <a:spLocks noChangeShapeType="1"/>
              </p:cNvSpPr>
              <p:nvPr/>
            </p:nvSpPr>
            <p:spPr bwMode="auto">
              <a:xfrm flipH="1">
                <a:off x="5153" y="3323"/>
                <a:ext cx="2" cy="4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ZapfDingbats" pitchFamily="82" charset="2"/>
                </a:endParaRPr>
              </a:p>
            </p:txBody>
          </p:sp>
          <p:sp>
            <p:nvSpPr>
              <p:cNvPr id="19510" name="AutoShape 33"/>
              <p:cNvSpPr>
                <a:spLocks noChangeArrowheads="1"/>
              </p:cNvSpPr>
              <p:nvPr/>
            </p:nvSpPr>
            <p:spPr bwMode="auto">
              <a:xfrm flipV="1">
                <a:off x="5127" y="3283"/>
                <a:ext cx="54" cy="63"/>
              </a:xfrm>
              <a:prstGeom prst="triangle">
                <a:avLst>
                  <a:gd name="adj" fmla="val 50000"/>
                </a:avLst>
              </a:prstGeom>
              <a:solidFill>
                <a:srgbClr val="000000"/>
              </a:solidFill>
              <a:ln w="12700">
                <a:noFill/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3200" b="1">
                  <a:solidFill>
                    <a:prstClr val="black"/>
                  </a:solidFill>
                  <a:latin typeface="ZapfDingbats" pitchFamily="82" charset="2"/>
                </a:endParaRPr>
              </a:p>
            </p:txBody>
          </p:sp>
        </p:grpSp>
        <p:sp>
          <p:nvSpPr>
            <p:cNvPr id="127" name="Rectangle 126"/>
            <p:cNvSpPr/>
            <p:nvPr/>
          </p:nvSpPr>
          <p:spPr>
            <a:xfrm>
              <a:off x="4143051" y="2971533"/>
              <a:ext cx="171176" cy="114567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3200" b="1">
                <a:solidFill>
                  <a:prstClr val="white"/>
                </a:solidFill>
              </a:endParaRPr>
            </a:p>
          </p:txBody>
        </p:sp>
      </p:grpSp>
      <p:grpSp>
        <p:nvGrpSpPr>
          <p:cNvPr id="27" name="Group 187"/>
          <p:cNvGrpSpPr>
            <a:grpSpLocks/>
          </p:cNvGrpSpPr>
          <p:nvPr/>
        </p:nvGrpSpPr>
        <p:grpSpPr bwMode="auto">
          <a:xfrm>
            <a:off x="2941638" y="2708275"/>
            <a:ext cx="165100" cy="212725"/>
            <a:chOff x="4131511" y="2844436"/>
            <a:chExt cx="200025" cy="241664"/>
          </a:xfrm>
        </p:grpSpPr>
        <p:grpSp>
          <p:nvGrpSpPr>
            <p:cNvPr id="28" name="Group 31"/>
            <p:cNvGrpSpPr>
              <a:grpSpLocks/>
            </p:cNvGrpSpPr>
            <p:nvPr/>
          </p:nvGrpSpPr>
          <p:grpSpPr bwMode="auto">
            <a:xfrm>
              <a:off x="4130372" y="2844474"/>
              <a:ext cx="66663" cy="120651"/>
              <a:chOff x="5127" y="3283"/>
              <a:chExt cx="54" cy="85"/>
            </a:xfrm>
          </p:grpSpPr>
          <p:sp>
            <p:nvSpPr>
              <p:cNvPr id="19503" name="Line 32"/>
              <p:cNvSpPr>
                <a:spLocks noChangeShapeType="1"/>
              </p:cNvSpPr>
              <p:nvPr/>
            </p:nvSpPr>
            <p:spPr bwMode="auto">
              <a:xfrm flipH="1">
                <a:off x="5153" y="3323"/>
                <a:ext cx="2" cy="4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ZapfDingbats" pitchFamily="82" charset="2"/>
                </a:endParaRPr>
              </a:p>
            </p:txBody>
          </p:sp>
          <p:sp>
            <p:nvSpPr>
              <p:cNvPr id="19504" name="AutoShape 33"/>
              <p:cNvSpPr>
                <a:spLocks noChangeArrowheads="1"/>
              </p:cNvSpPr>
              <p:nvPr/>
            </p:nvSpPr>
            <p:spPr bwMode="auto">
              <a:xfrm flipV="1">
                <a:off x="5127" y="3283"/>
                <a:ext cx="54" cy="63"/>
              </a:xfrm>
              <a:prstGeom prst="triangle">
                <a:avLst>
                  <a:gd name="adj" fmla="val 50000"/>
                </a:avLst>
              </a:prstGeom>
              <a:solidFill>
                <a:srgbClr val="000000"/>
              </a:solidFill>
              <a:ln w="12700">
                <a:noFill/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3200" b="1">
                  <a:solidFill>
                    <a:prstClr val="black"/>
                  </a:solidFill>
                  <a:latin typeface="ZapfDingbats" pitchFamily="82" charset="2"/>
                </a:endParaRPr>
              </a:p>
            </p:txBody>
          </p:sp>
        </p:grpSp>
        <p:grpSp>
          <p:nvGrpSpPr>
            <p:cNvPr id="29" name="Group 31"/>
            <p:cNvGrpSpPr>
              <a:grpSpLocks/>
            </p:cNvGrpSpPr>
            <p:nvPr/>
          </p:nvGrpSpPr>
          <p:grpSpPr bwMode="auto">
            <a:xfrm>
              <a:off x="4195904" y="2844474"/>
              <a:ext cx="66663" cy="120651"/>
              <a:chOff x="5127" y="3283"/>
              <a:chExt cx="54" cy="85"/>
            </a:xfrm>
          </p:grpSpPr>
          <p:sp>
            <p:nvSpPr>
              <p:cNvPr id="19501" name="Line 32"/>
              <p:cNvSpPr>
                <a:spLocks noChangeShapeType="1"/>
              </p:cNvSpPr>
              <p:nvPr/>
            </p:nvSpPr>
            <p:spPr bwMode="auto">
              <a:xfrm flipH="1">
                <a:off x="5153" y="3323"/>
                <a:ext cx="2" cy="4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ZapfDingbats" pitchFamily="82" charset="2"/>
                </a:endParaRPr>
              </a:p>
            </p:txBody>
          </p:sp>
          <p:sp>
            <p:nvSpPr>
              <p:cNvPr id="19502" name="AutoShape 33"/>
              <p:cNvSpPr>
                <a:spLocks noChangeArrowheads="1"/>
              </p:cNvSpPr>
              <p:nvPr/>
            </p:nvSpPr>
            <p:spPr bwMode="auto">
              <a:xfrm flipV="1">
                <a:off x="5127" y="3283"/>
                <a:ext cx="54" cy="63"/>
              </a:xfrm>
              <a:prstGeom prst="triangle">
                <a:avLst>
                  <a:gd name="adj" fmla="val 50000"/>
                </a:avLst>
              </a:prstGeom>
              <a:solidFill>
                <a:srgbClr val="000000"/>
              </a:solidFill>
              <a:ln w="12700">
                <a:noFill/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3200" b="1">
                  <a:solidFill>
                    <a:prstClr val="black"/>
                  </a:solidFill>
                  <a:latin typeface="ZapfDingbats" pitchFamily="82" charset="2"/>
                </a:endParaRPr>
              </a:p>
            </p:txBody>
          </p:sp>
        </p:grpSp>
        <p:grpSp>
          <p:nvGrpSpPr>
            <p:cNvPr id="30" name="Group 31"/>
            <p:cNvGrpSpPr>
              <a:grpSpLocks/>
            </p:cNvGrpSpPr>
            <p:nvPr/>
          </p:nvGrpSpPr>
          <p:grpSpPr bwMode="auto">
            <a:xfrm>
              <a:off x="4263722" y="2844474"/>
              <a:ext cx="66663" cy="120651"/>
              <a:chOff x="5127" y="3283"/>
              <a:chExt cx="54" cy="85"/>
            </a:xfrm>
          </p:grpSpPr>
          <p:sp>
            <p:nvSpPr>
              <p:cNvPr id="19499" name="Line 32"/>
              <p:cNvSpPr>
                <a:spLocks noChangeShapeType="1"/>
              </p:cNvSpPr>
              <p:nvPr/>
            </p:nvSpPr>
            <p:spPr bwMode="auto">
              <a:xfrm flipH="1">
                <a:off x="5153" y="3323"/>
                <a:ext cx="2" cy="4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 sz="3200" b="1">
                  <a:solidFill>
                    <a:prstClr val="black"/>
                  </a:solidFill>
                  <a:latin typeface="ZapfDingbats" pitchFamily="82" charset="2"/>
                </a:endParaRPr>
              </a:p>
            </p:txBody>
          </p:sp>
          <p:sp>
            <p:nvSpPr>
              <p:cNvPr id="19500" name="AutoShape 33"/>
              <p:cNvSpPr>
                <a:spLocks noChangeArrowheads="1"/>
              </p:cNvSpPr>
              <p:nvPr/>
            </p:nvSpPr>
            <p:spPr bwMode="auto">
              <a:xfrm flipV="1">
                <a:off x="5127" y="3283"/>
                <a:ext cx="54" cy="63"/>
              </a:xfrm>
              <a:prstGeom prst="triangle">
                <a:avLst>
                  <a:gd name="adj" fmla="val 50000"/>
                </a:avLst>
              </a:prstGeom>
              <a:solidFill>
                <a:srgbClr val="000000"/>
              </a:solidFill>
              <a:ln w="12700">
                <a:noFill/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3200" b="1">
                  <a:solidFill>
                    <a:prstClr val="black"/>
                  </a:solidFill>
                  <a:latin typeface="ZapfDingbats" pitchFamily="82" charset="2"/>
                </a:endParaRPr>
              </a:p>
            </p:txBody>
          </p:sp>
        </p:grpSp>
        <p:sp>
          <p:nvSpPr>
            <p:cNvPr id="138" name="Rectangle 137"/>
            <p:cNvSpPr/>
            <p:nvPr/>
          </p:nvSpPr>
          <p:spPr>
            <a:xfrm>
              <a:off x="4143051" y="2972482"/>
              <a:ext cx="171175" cy="113618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3200" b="1">
                <a:solidFill>
                  <a:prstClr val="white"/>
                </a:solidFill>
              </a:endParaRPr>
            </a:p>
          </p:txBody>
        </p:sp>
      </p:grpSp>
      <p:sp>
        <p:nvSpPr>
          <p:cNvPr id="19482" name="Line 15"/>
          <p:cNvSpPr>
            <a:spLocks noChangeShapeType="1"/>
          </p:cNvSpPr>
          <p:nvPr/>
        </p:nvSpPr>
        <p:spPr bwMode="auto">
          <a:xfrm flipH="1">
            <a:off x="3584575" y="3055938"/>
            <a:ext cx="1588" cy="635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 sz="3200" b="1">
              <a:solidFill>
                <a:prstClr val="black"/>
              </a:solidFill>
              <a:latin typeface="ZapfDingbats" pitchFamily="82" charset="2"/>
            </a:endParaRPr>
          </a:p>
        </p:txBody>
      </p:sp>
      <p:sp>
        <p:nvSpPr>
          <p:cNvPr id="19483" name="Line 42"/>
          <p:cNvSpPr>
            <a:spLocks noChangeShapeType="1"/>
          </p:cNvSpPr>
          <p:nvPr/>
        </p:nvSpPr>
        <p:spPr bwMode="auto">
          <a:xfrm flipH="1">
            <a:off x="2555875" y="2482850"/>
            <a:ext cx="1588" cy="61913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 sz="3200" b="1">
              <a:solidFill>
                <a:prstClr val="black"/>
              </a:solidFill>
              <a:latin typeface="ZapfDingbats" pitchFamily="82" charset="2"/>
            </a:endParaRPr>
          </a:p>
        </p:txBody>
      </p:sp>
      <p:grpSp>
        <p:nvGrpSpPr>
          <p:cNvPr id="31" name="Group 127"/>
          <p:cNvGrpSpPr>
            <a:grpSpLocks/>
          </p:cNvGrpSpPr>
          <p:nvPr/>
        </p:nvGrpSpPr>
        <p:grpSpPr bwMode="auto">
          <a:xfrm>
            <a:off x="1827213" y="2014538"/>
            <a:ext cx="1425575" cy="1436687"/>
            <a:chOff x="3186288" y="1771861"/>
            <a:chExt cx="1425575" cy="1436028"/>
          </a:xfrm>
        </p:grpSpPr>
        <p:sp>
          <p:nvSpPr>
            <p:cNvPr id="19493" name="Oval 47"/>
            <p:cNvSpPr>
              <a:spLocks noChangeArrowheads="1"/>
            </p:cNvSpPr>
            <p:nvPr/>
          </p:nvSpPr>
          <p:spPr bwMode="auto">
            <a:xfrm rot="-1262261">
              <a:off x="3186288" y="1771861"/>
              <a:ext cx="1425575" cy="354629"/>
            </a:xfrm>
            <a:prstGeom prst="ellipse">
              <a:avLst/>
            </a:prstGeom>
            <a:noFill/>
            <a:ln w="28575">
              <a:solidFill>
                <a:srgbClr val="0033CC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 sz="3200" b="1">
                <a:solidFill>
                  <a:prstClr val="black"/>
                </a:solidFill>
                <a:latin typeface="ZapfDingbats" pitchFamily="82" charset="2"/>
              </a:endParaRPr>
            </a:p>
          </p:txBody>
        </p:sp>
        <p:sp>
          <p:nvSpPr>
            <p:cNvPr id="19494" name="Oval 47"/>
            <p:cNvSpPr>
              <a:spLocks noChangeArrowheads="1"/>
            </p:cNvSpPr>
            <p:nvPr/>
          </p:nvSpPr>
          <p:spPr bwMode="auto">
            <a:xfrm rot="-6403564">
              <a:off x="2905231" y="2428158"/>
              <a:ext cx="1204832" cy="354629"/>
            </a:xfrm>
            <a:prstGeom prst="ellipse">
              <a:avLst/>
            </a:prstGeom>
            <a:noFill/>
            <a:ln w="28575">
              <a:solidFill>
                <a:srgbClr val="0033CC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 sz="3200" b="1">
                <a:solidFill>
                  <a:prstClr val="black"/>
                </a:solidFill>
                <a:latin typeface="ZapfDingbats" pitchFamily="82" charset="2"/>
              </a:endParaRPr>
            </a:p>
          </p:txBody>
        </p:sp>
      </p:grpSp>
      <p:pic>
        <p:nvPicPr>
          <p:cNvPr id="19485" name="Picture 41" descr="C:\Program Files\Common Files\Microsoft Shared\Clipart\cagcat50\TN00332_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19388" y="3005138"/>
            <a:ext cx="376237" cy="20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86" name="Line 15"/>
          <p:cNvSpPr>
            <a:spLocks noChangeShapeType="1"/>
          </p:cNvSpPr>
          <p:nvPr/>
        </p:nvSpPr>
        <p:spPr bwMode="auto">
          <a:xfrm flipH="1">
            <a:off x="2960688" y="2954338"/>
            <a:ext cx="1587" cy="635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 sz="3200" b="1">
              <a:solidFill>
                <a:prstClr val="black"/>
              </a:solidFill>
              <a:latin typeface="ZapfDingbats" pitchFamily="82" charset="2"/>
            </a:endParaRPr>
          </a:p>
        </p:txBody>
      </p:sp>
      <p:grpSp>
        <p:nvGrpSpPr>
          <p:cNvPr id="32" name="Group 153"/>
          <p:cNvGrpSpPr>
            <a:grpSpLocks/>
          </p:cNvGrpSpPr>
          <p:nvPr/>
        </p:nvGrpSpPr>
        <p:grpSpPr bwMode="auto">
          <a:xfrm>
            <a:off x="2919413" y="2751138"/>
            <a:ext cx="671512" cy="312737"/>
            <a:chOff x="4235670" y="2751894"/>
            <a:chExt cx="671497" cy="312582"/>
          </a:xfrm>
        </p:grpSpPr>
        <p:sp>
          <p:nvSpPr>
            <p:cNvPr id="70" name="Line 37"/>
            <p:cNvSpPr>
              <a:spLocks noChangeShapeType="1"/>
            </p:cNvSpPr>
            <p:nvPr/>
          </p:nvSpPr>
          <p:spPr bwMode="auto">
            <a:xfrm>
              <a:off x="4389654" y="2751894"/>
              <a:ext cx="517513" cy="304649"/>
            </a:xfrm>
            <a:prstGeom prst="line">
              <a:avLst/>
            </a:prstGeom>
            <a:noFill/>
            <a:ln w="12700">
              <a:solidFill>
                <a:schemeClr val="tx2">
                  <a:lumMod val="75000"/>
                </a:schemeClr>
              </a:solidFill>
              <a:round/>
              <a:headEnd type="triangle" w="med" len="med"/>
              <a:tailEnd type="triangle" w="med" len="med"/>
            </a:ln>
          </p:spPr>
          <p:txBody>
            <a:bodyPr/>
            <a:lstStyle/>
            <a:p>
              <a:pPr>
                <a:defRPr/>
              </a:pPr>
              <a:endParaRPr lang="en-US" sz="3200" b="1">
                <a:solidFill>
                  <a:prstClr val="black"/>
                </a:solidFill>
                <a:latin typeface="ZapfDingbats" pitchFamily="82" charset="2"/>
              </a:endParaRPr>
            </a:p>
          </p:txBody>
        </p:sp>
        <p:sp>
          <p:nvSpPr>
            <p:cNvPr id="152" name="Line 37"/>
            <p:cNvSpPr>
              <a:spLocks noChangeShapeType="1"/>
            </p:cNvSpPr>
            <p:nvPr/>
          </p:nvSpPr>
          <p:spPr bwMode="auto">
            <a:xfrm flipH="1">
              <a:off x="4235670" y="2799495"/>
              <a:ext cx="33336" cy="195165"/>
            </a:xfrm>
            <a:prstGeom prst="line">
              <a:avLst/>
            </a:prstGeom>
            <a:noFill/>
            <a:ln w="12700">
              <a:solidFill>
                <a:schemeClr val="tx2">
                  <a:lumMod val="75000"/>
                </a:schemeClr>
              </a:solidFill>
              <a:round/>
              <a:headEnd type="triangle" w="med" len="med"/>
              <a:tailEnd type="triangle" w="med" len="med"/>
            </a:ln>
          </p:spPr>
          <p:txBody>
            <a:bodyPr/>
            <a:lstStyle/>
            <a:p>
              <a:pPr>
                <a:defRPr/>
              </a:pPr>
              <a:endParaRPr lang="en-US" sz="3200" b="1">
                <a:solidFill>
                  <a:prstClr val="black"/>
                </a:solidFill>
                <a:latin typeface="ZapfDingbats" pitchFamily="82" charset="2"/>
              </a:endParaRPr>
            </a:p>
          </p:txBody>
        </p:sp>
        <p:sp>
          <p:nvSpPr>
            <p:cNvPr id="153" name="Line 37"/>
            <p:cNvSpPr>
              <a:spLocks noChangeShapeType="1"/>
            </p:cNvSpPr>
            <p:nvPr/>
          </p:nvSpPr>
          <p:spPr bwMode="auto">
            <a:xfrm>
              <a:off x="4270594" y="2947059"/>
              <a:ext cx="560374" cy="117417"/>
            </a:xfrm>
            <a:prstGeom prst="line">
              <a:avLst/>
            </a:prstGeom>
            <a:noFill/>
            <a:ln w="12700">
              <a:solidFill>
                <a:schemeClr val="tx2">
                  <a:lumMod val="75000"/>
                </a:schemeClr>
              </a:solidFill>
              <a:round/>
              <a:headEnd type="triangle" w="med" len="med"/>
              <a:tailEnd type="triangle" w="med" len="med"/>
            </a:ln>
          </p:spPr>
          <p:txBody>
            <a:bodyPr/>
            <a:lstStyle/>
            <a:p>
              <a:pPr>
                <a:defRPr/>
              </a:pPr>
              <a:endParaRPr lang="en-US" sz="3200" b="1">
                <a:solidFill>
                  <a:prstClr val="black"/>
                </a:solidFill>
                <a:latin typeface="ZapfDingbats" pitchFamily="82" charset="2"/>
              </a:endParaRPr>
            </a:p>
          </p:txBody>
        </p:sp>
      </p:grpSp>
      <p:sp>
        <p:nvSpPr>
          <p:cNvPr id="156" name="Oval 155"/>
          <p:cNvSpPr/>
          <p:nvPr/>
        </p:nvSpPr>
        <p:spPr bwMode="auto">
          <a:xfrm>
            <a:off x="2560638" y="2974975"/>
            <a:ext cx="1228725" cy="341313"/>
          </a:xfrm>
          <a:prstGeom prst="ellipse">
            <a:avLst/>
          </a:prstGeom>
          <a:noFill/>
          <a:ln w="28575" cap="flat" cmpd="sng" algn="ctr">
            <a:solidFill>
              <a:schemeClr val="tx2">
                <a:lumMod val="75000"/>
              </a:schemeClr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pPr>
              <a:defRPr/>
            </a:pPr>
            <a:endParaRPr lang="en-US" sz="3200" b="1">
              <a:solidFill>
                <a:prstClr val="black"/>
              </a:solidFill>
              <a:latin typeface="ZapfDingbats" pitchFamily="82" charset="2"/>
            </a:endParaRPr>
          </a:p>
        </p:txBody>
      </p:sp>
      <p:sp>
        <p:nvSpPr>
          <p:cNvPr id="158" name="TextBox 157"/>
          <p:cNvSpPr txBox="1">
            <a:spLocks noChangeArrowheads="1"/>
          </p:cNvSpPr>
          <p:nvPr/>
        </p:nvSpPr>
        <p:spPr bwMode="auto">
          <a:xfrm>
            <a:off x="4767316" y="2151380"/>
            <a:ext cx="4071884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800" b="1" i="1" dirty="0">
                <a:solidFill>
                  <a:srgbClr val="0F6FC6"/>
                </a:solidFill>
                <a:latin typeface="Calibri"/>
              </a:rPr>
              <a:t>Focus of cooperation in</a:t>
            </a:r>
          </a:p>
          <a:p>
            <a:pPr algn="ctr"/>
            <a:r>
              <a:rPr lang="en-US" sz="2800" b="1" i="1" dirty="0">
                <a:solidFill>
                  <a:srgbClr val="0F6FC6"/>
                </a:solidFill>
                <a:latin typeface="Calibri"/>
              </a:rPr>
              <a:t>LTE is on capacity increase</a:t>
            </a:r>
            <a:endParaRPr lang="en-US" sz="2800" b="1" i="1" dirty="0">
              <a:solidFill>
                <a:srgbClr val="0F6FC6"/>
              </a:solidFill>
              <a:latin typeface="Calibri"/>
            </a:endParaRPr>
          </a:p>
        </p:txBody>
      </p:sp>
      <p:pic>
        <p:nvPicPr>
          <p:cNvPr id="113" name="Picture 14" descr="C:\Program Files\Common Files\Microsoft Shared\Clipart\cagcat50\TN00332_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24313" y="2473960"/>
            <a:ext cx="377825" cy="20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4" name="Line 15"/>
          <p:cNvSpPr>
            <a:spLocks noChangeShapeType="1"/>
          </p:cNvSpPr>
          <p:nvPr/>
        </p:nvSpPr>
        <p:spPr bwMode="auto">
          <a:xfrm flipH="1">
            <a:off x="4218859" y="2411376"/>
            <a:ext cx="1588" cy="635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 sz="3200" b="1">
              <a:solidFill>
                <a:prstClr val="black"/>
              </a:solidFill>
              <a:latin typeface="ZapfDingbats" pitchFamily="8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13436566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6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0690" name="Rectangle 2"/>
          <p:cNvSpPr>
            <a:spLocks noChangeArrowheads="1"/>
          </p:cNvSpPr>
          <p:nvPr/>
        </p:nvSpPr>
        <p:spPr bwMode="auto">
          <a:xfrm>
            <a:off x="459722" y="664508"/>
            <a:ext cx="7848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 anchor="b"/>
          <a:lstStyle/>
          <a:p>
            <a:pPr algn="ctr">
              <a:lnSpc>
                <a:spcPct val="65000"/>
              </a:lnSpc>
            </a:pPr>
            <a:r>
              <a:rPr lang="en-US" sz="4800" b="1" dirty="0">
                <a:solidFill>
                  <a:srgbClr val="04617B"/>
                </a:solidFill>
                <a:latin typeface="Calibri"/>
              </a:rPr>
              <a:t>Radio Design Tradeoffs </a:t>
            </a:r>
            <a:r>
              <a:rPr lang="en-US" sz="4800" b="1" dirty="0">
                <a:solidFill>
                  <a:srgbClr val="04617B"/>
                </a:solidFill>
                <a:latin typeface="Calibri"/>
              </a:rPr>
              <a:t/>
            </a:r>
            <a:br>
              <a:rPr lang="en-US" sz="4800" b="1" dirty="0">
                <a:solidFill>
                  <a:srgbClr val="04617B"/>
                </a:solidFill>
                <a:latin typeface="Calibri"/>
              </a:rPr>
            </a:br>
            <a:r>
              <a:rPr lang="en-US" sz="4800" b="1" dirty="0">
                <a:solidFill>
                  <a:srgbClr val="04617B"/>
                </a:solidFill>
                <a:latin typeface="Calibri"/>
              </a:rPr>
              <a:t>under Energy Constraints</a:t>
            </a:r>
          </a:p>
        </p:txBody>
      </p:sp>
      <p:sp>
        <p:nvSpPr>
          <p:cNvPr id="1010691" name="Rectangle 3"/>
          <p:cNvSpPr>
            <a:spLocks noChangeArrowheads="1"/>
          </p:cNvSpPr>
          <p:nvPr/>
        </p:nvSpPr>
        <p:spPr bwMode="auto">
          <a:xfrm>
            <a:off x="458321" y="1946831"/>
            <a:ext cx="8126413" cy="4021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120000"/>
              </a:lnSpc>
              <a:spcBef>
                <a:spcPct val="20000"/>
              </a:spcBef>
              <a:buClr>
                <a:srgbClr val="0000CC"/>
              </a:buClr>
              <a:buSzPct val="75000"/>
              <a:buFont typeface="Wingdings" pitchFamily="2" charset="2"/>
              <a:buChar char="l"/>
            </a:pPr>
            <a:r>
              <a:rPr lang="en-US" sz="2800" b="1" dirty="0">
                <a:solidFill>
                  <a:srgbClr val="04617B"/>
                </a:solidFill>
                <a:latin typeface="Calibri"/>
              </a:rPr>
              <a:t>Hardware</a:t>
            </a:r>
          </a:p>
          <a:p>
            <a:pPr marL="742950" lvl="1" indent="-285750">
              <a:lnSpc>
                <a:spcPct val="60000"/>
              </a:lnSpc>
              <a:spcBef>
                <a:spcPct val="20000"/>
              </a:spcBef>
              <a:buClr>
                <a:srgbClr val="CC0000"/>
              </a:buClr>
              <a:buSzPct val="80000"/>
              <a:buFont typeface="Wingdings" pitchFamily="2" charset="2"/>
              <a:buChar char="l"/>
            </a:pPr>
            <a:r>
              <a:rPr lang="en-US" b="1" dirty="0">
                <a:solidFill>
                  <a:srgbClr val="04617B"/>
                </a:solidFill>
                <a:latin typeface="Calibri"/>
              </a:rPr>
              <a:t>Energy minimized when </a:t>
            </a:r>
            <a:r>
              <a:rPr lang="en-US" b="1" dirty="0">
                <a:solidFill>
                  <a:srgbClr val="04617B"/>
                </a:solidFill>
                <a:latin typeface="Calibri"/>
              </a:rPr>
              <a:t>nodes have transmit, sleep, and transient modes</a:t>
            </a:r>
          </a:p>
          <a:p>
            <a:pPr marL="342900" indent="-342900">
              <a:lnSpc>
                <a:spcPct val="120000"/>
              </a:lnSpc>
              <a:spcBef>
                <a:spcPct val="20000"/>
              </a:spcBef>
              <a:buClr>
                <a:srgbClr val="0000CC"/>
              </a:buClr>
              <a:buSzPct val="75000"/>
              <a:buFont typeface="Wingdings" pitchFamily="2" charset="2"/>
              <a:buChar char="l"/>
            </a:pPr>
            <a:r>
              <a:rPr lang="en-US" sz="2800" b="1" dirty="0">
                <a:solidFill>
                  <a:srgbClr val="04617B"/>
                </a:solidFill>
                <a:latin typeface="Calibri"/>
              </a:rPr>
              <a:t>Link</a:t>
            </a:r>
            <a:endParaRPr lang="en-US" sz="2800" b="1" dirty="0">
              <a:solidFill>
                <a:srgbClr val="04617B"/>
              </a:solidFill>
              <a:latin typeface="Calibri"/>
            </a:endParaRPr>
          </a:p>
          <a:p>
            <a:pPr marL="742950" lvl="1" indent="-285750">
              <a:lnSpc>
                <a:spcPct val="80000"/>
              </a:lnSpc>
              <a:spcBef>
                <a:spcPct val="20000"/>
              </a:spcBef>
              <a:buClr>
                <a:srgbClr val="CC0000"/>
              </a:buClr>
              <a:buSzPct val="80000"/>
              <a:buFont typeface="Wingdings" pitchFamily="2" charset="2"/>
              <a:buChar char="l"/>
            </a:pPr>
            <a:r>
              <a:rPr lang="en-US" b="1" dirty="0">
                <a:solidFill>
                  <a:srgbClr val="04617B"/>
                </a:solidFill>
                <a:latin typeface="Calibri"/>
              </a:rPr>
              <a:t>High-level modulation costs transmit energy but saves circuit energy (shorter transmission time)</a:t>
            </a:r>
          </a:p>
          <a:p>
            <a:pPr marL="742950" lvl="1" indent="-285750">
              <a:lnSpc>
                <a:spcPct val="60000"/>
              </a:lnSpc>
              <a:spcBef>
                <a:spcPct val="20000"/>
              </a:spcBef>
              <a:buClr>
                <a:srgbClr val="CC0000"/>
              </a:buClr>
              <a:buSzPct val="80000"/>
              <a:buFont typeface="Wingdings" pitchFamily="2" charset="2"/>
              <a:buChar char="l"/>
            </a:pPr>
            <a:r>
              <a:rPr lang="en-US" b="1" dirty="0">
                <a:solidFill>
                  <a:srgbClr val="04617B"/>
                </a:solidFill>
                <a:latin typeface="Calibri"/>
              </a:rPr>
              <a:t>Coding costs circuit energy but saves transmit energy</a:t>
            </a:r>
          </a:p>
          <a:p>
            <a:pPr marL="342900" indent="-342900">
              <a:lnSpc>
                <a:spcPct val="120000"/>
              </a:lnSpc>
              <a:spcBef>
                <a:spcPct val="20000"/>
              </a:spcBef>
              <a:buClr>
                <a:srgbClr val="0000CC"/>
              </a:buClr>
              <a:buSzPct val="75000"/>
              <a:buFont typeface="Wingdings" pitchFamily="2" charset="2"/>
              <a:buChar char="l"/>
            </a:pPr>
            <a:r>
              <a:rPr lang="en-US" sz="2800" b="1" dirty="0">
                <a:solidFill>
                  <a:srgbClr val="04617B"/>
                </a:solidFill>
                <a:latin typeface="Calibri"/>
              </a:rPr>
              <a:t>Access</a:t>
            </a:r>
          </a:p>
          <a:p>
            <a:pPr marL="742950" lvl="1" indent="-285750">
              <a:lnSpc>
                <a:spcPct val="80000"/>
              </a:lnSpc>
              <a:spcBef>
                <a:spcPct val="20000"/>
              </a:spcBef>
              <a:buClr>
                <a:srgbClr val="CC0000"/>
              </a:buClr>
              <a:buSzPct val="80000"/>
              <a:buFont typeface="Wingdings" pitchFamily="2" charset="2"/>
              <a:buChar char="l"/>
            </a:pPr>
            <a:r>
              <a:rPr lang="en-US" b="1" dirty="0">
                <a:solidFill>
                  <a:srgbClr val="04617B"/>
                </a:solidFill>
                <a:latin typeface="Calibri"/>
              </a:rPr>
              <a:t>Power control impacts connectivity and interference</a:t>
            </a:r>
            <a:endParaRPr lang="en-US" b="1" dirty="0">
              <a:solidFill>
                <a:srgbClr val="04617B"/>
              </a:solidFill>
              <a:latin typeface="Calibri"/>
            </a:endParaRPr>
          </a:p>
          <a:p>
            <a:pPr marL="742950" lvl="1" indent="-285750">
              <a:lnSpc>
                <a:spcPct val="50000"/>
              </a:lnSpc>
              <a:spcBef>
                <a:spcPct val="20000"/>
              </a:spcBef>
              <a:buClr>
                <a:srgbClr val="CC0000"/>
              </a:buClr>
              <a:buSzPct val="80000"/>
              <a:buFont typeface="Wingdings" pitchFamily="2" charset="2"/>
              <a:buChar char="l"/>
            </a:pPr>
            <a:r>
              <a:rPr lang="en-US" b="1" dirty="0">
                <a:solidFill>
                  <a:srgbClr val="04617B"/>
                </a:solidFill>
                <a:latin typeface="Calibri"/>
              </a:rPr>
              <a:t>Adaptive modulation adds another degree of </a:t>
            </a:r>
            <a:r>
              <a:rPr lang="en-US" b="1" dirty="0">
                <a:solidFill>
                  <a:srgbClr val="04617B"/>
                </a:solidFill>
                <a:latin typeface="Calibri"/>
              </a:rPr>
              <a:t>freedom</a:t>
            </a:r>
            <a:endParaRPr lang="en-US" b="1" dirty="0">
              <a:solidFill>
                <a:srgbClr val="04617B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29147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1"/>
          <p:cNvSpPr>
            <a:spLocks noGrp="1" noChangeArrowheads="1"/>
          </p:cNvSpPr>
          <p:nvPr>
            <p:ph type="body" idx="1"/>
          </p:nvPr>
        </p:nvSpPr>
        <p:spPr>
          <a:xfrm>
            <a:off x="185057" y="1549400"/>
            <a:ext cx="8755380" cy="5132070"/>
          </a:xfrm>
          <a:ln/>
        </p:spPr>
        <p:txBody>
          <a:bodyPr lIns="82296" tIns="41148" rIns="82296" bIns="41148">
            <a:normAutofit/>
          </a:bodyPr>
          <a:lstStyle/>
          <a:p>
            <a:pPr marL="628650"/>
            <a:r>
              <a:rPr lang="en-US" sz="2800" dirty="0" smtClean="0"/>
              <a:t>Determine </a:t>
            </a:r>
            <a:r>
              <a:rPr lang="en-US" sz="2800" dirty="0"/>
              <a:t>optimal user </a:t>
            </a:r>
            <a:r>
              <a:rPr lang="en-US" sz="2800" dirty="0" smtClean="0"/>
              <a:t>BS assignment that minimizes </a:t>
            </a:r>
            <a:r>
              <a:rPr lang="en-US" sz="2800" dirty="0"/>
              <a:t>the total transmission power of BSs</a:t>
            </a:r>
          </a:p>
          <a:p>
            <a:pPr marL="628650"/>
            <a:r>
              <a:rPr lang="en-US" sz="2800" dirty="0"/>
              <a:t>Several Algorithms</a:t>
            </a:r>
          </a:p>
          <a:p>
            <a:pPr marL="937260" lvl="1"/>
            <a:r>
              <a:rPr lang="en-US" sz="2800" dirty="0"/>
              <a:t>Naive distance based</a:t>
            </a:r>
          </a:p>
          <a:p>
            <a:pPr marL="937260" lvl="1"/>
            <a:r>
              <a:rPr lang="en-US" sz="2800" dirty="0"/>
              <a:t>Brute force search (high complexity)</a:t>
            </a:r>
          </a:p>
          <a:p>
            <a:pPr marL="937260" lvl="1"/>
            <a:r>
              <a:rPr lang="en-US" sz="2800" dirty="0">
                <a:solidFill>
                  <a:srgbClr val="0000FF"/>
                </a:solidFill>
              </a:rPr>
              <a:t>Greedy Algorithms</a:t>
            </a:r>
          </a:p>
          <a:p>
            <a:pPr marL="1245870" lvl="2"/>
            <a:r>
              <a:rPr lang="en-US" sz="2400" dirty="0">
                <a:solidFill>
                  <a:srgbClr val="0000FF"/>
                </a:solidFill>
              </a:rPr>
              <a:t>A</a:t>
            </a:r>
            <a:r>
              <a:rPr lang="en-US" sz="2400" dirty="0"/>
              <a:t>: distance based first, </a:t>
            </a:r>
            <a:r>
              <a:rPr lang="en-US" sz="2400" dirty="0" smtClean="0"/>
              <a:t>then re-associate one by one</a:t>
            </a:r>
            <a:endParaRPr lang="en-US" sz="2400" dirty="0"/>
          </a:p>
          <a:p>
            <a:pPr marL="1245870" lvl="2"/>
            <a:r>
              <a:rPr lang="en-US" sz="2400" dirty="0">
                <a:solidFill>
                  <a:srgbClr val="0000FF"/>
                </a:solidFill>
              </a:rPr>
              <a:t>B</a:t>
            </a:r>
            <a:r>
              <a:rPr lang="en-US" sz="2400" dirty="0"/>
              <a:t>: associate </a:t>
            </a:r>
            <a:r>
              <a:rPr lang="en-US" sz="2400" dirty="0" smtClean="0"/>
              <a:t>users </a:t>
            </a:r>
            <a:r>
              <a:rPr lang="en-US" sz="2400" dirty="0"/>
              <a:t>one by one</a:t>
            </a:r>
          </a:p>
        </p:txBody>
      </p:sp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317496" y="487674"/>
            <a:ext cx="8972550" cy="937260"/>
          </a:xfrm>
          <a:ln/>
        </p:spPr>
        <p:txBody>
          <a:bodyPr tIns="41148"/>
          <a:lstStyle/>
          <a:p>
            <a:r>
              <a:rPr lang="en-US" sz="3900" b="1" dirty="0" smtClean="0"/>
              <a:t>Energy-Aware BS Assignment</a:t>
            </a:r>
            <a:endParaRPr lang="en-US" sz="3900" b="1" dirty="0"/>
          </a:p>
        </p:txBody>
      </p:sp>
    </p:spTree>
    <p:extLst>
      <p:ext uri="{BB962C8B-B14F-4D97-AF65-F5344CB8AC3E}">
        <p14:creationId xmlns:p14="http://schemas.microsoft.com/office/powerpoint/2010/main" val="129758339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1"/>
          <p:cNvSpPr>
            <a:spLocks/>
          </p:cNvSpPr>
          <p:nvPr/>
        </p:nvSpPr>
        <p:spPr bwMode="auto">
          <a:xfrm>
            <a:off x="1604487" y="685800"/>
            <a:ext cx="5520690" cy="480060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0" tIns="0" rIns="0" bIns="0" anchor="ctr"/>
          <a:lstStyle/>
          <a:p>
            <a:r>
              <a:rPr lang="en-US" sz="3200" b="1">
                <a:solidFill>
                  <a:prstClr val="black"/>
                </a:solidFill>
                <a:latin typeface="Calibri"/>
                <a:ea typeface="Gill Sans" charset="0"/>
                <a:cs typeface="Gill Sans" charset="0"/>
              </a:rPr>
              <a:t>Total Power Consumption (in W)</a:t>
            </a:r>
          </a:p>
        </p:txBody>
      </p:sp>
      <p:pic>
        <p:nvPicPr>
          <p:cNvPr id="2150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71600" y="1348740"/>
            <a:ext cx="6400800" cy="4800600"/>
          </a:xfrm>
          <a:prstGeom prst="rect">
            <a:avLst/>
          </a:prstGeom>
          <a:noFill/>
          <a:ln w="12700" cap="flat">
            <a:noFill/>
            <a:miter lim="800000"/>
            <a:headEnd/>
            <a:tailEnd/>
          </a:ln>
        </p:spPr>
      </p:pic>
      <p:sp>
        <p:nvSpPr>
          <p:cNvPr id="21506" name="Rectangle 2"/>
          <p:cNvSpPr>
            <a:spLocks/>
          </p:cNvSpPr>
          <p:nvPr/>
        </p:nvSpPr>
        <p:spPr bwMode="auto">
          <a:xfrm>
            <a:off x="2978831" y="3788000"/>
            <a:ext cx="1839671" cy="384721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0" bIns="0" anchor="ctr">
            <a:spAutoFit/>
          </a:bodyPr>
          <a:lstStyle/>
          <a:p>
            <a:r>
              <a:rPr lang="en-US" sz="2500" b="1" dirty="0">
                <a:solidFill>
                  <a:prstClr val="black"/>
                </a:solidFill>
                <a:latin typeface="Calibri"/>
                <a:ea typeface="Gill Sans" charset="0"/>
                <a:cs typeface="Gill Sans" charset="0"/>
              </a:rPr>
              <a:t>r=0.8 bit/s/Hz</a:t>
            </a:r>
          </a:p>
        </p:txBody>
      </p:sp>
      <p:sp>
        <p:nvSpPr>
          <p:cNvPr id="5" name="Rectangle 2"/>
          <p:cNvSpPr>
            <a:spLocks/>
          </p:cNvSpPr>
          <p:nvPr/>
        </p:nvSpPr>
        <p:spPr bwMode="auto">
          <a:xfrm>
            <a:off x="3058668" y="6290542"/>
            <a:ext cx="3372783" cy="430887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0" bIns="0" anchor="ctr">
            <a:spAutoFit/>
          </a:bodyPr>
          <a:lstStyle/>
          <a:p>
            <a:r>
              <a:rPr lang="en-US" sz="2800" b="1" dirty="0">
                <a:solidFill>
                  <a:srgbClr val="0070C0"/>
                </a:solidFill>
                <a:latin typeface="Calibri"/>
                <a:ea typeface="Gill Sans" charset="0"/>
                <a:cs typeface="Gill Sans" charset="0"/>
              </a:rPr>
              <a:t>Interference neglected</a:t>
            </a:r>
            <a:endParaRPr lang="en-US" sz="2800" b="1" dirty="0">
              <a:solidFill>
                <a:srgbClr val="0070C0"/>
              </a:solidFill>
              <a:latin typeface="Calibri"/>
              <a:ea typeface="Gill Sans" charset="0"/>
              <a:cs typeface="Gill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183751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5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71600" y="1200150"/>
            <a:ext cx="6400800" cy="4800600"/>
          </a:xfrm>
          <a:prstGeom prst="rect">
            <a:avLst/>
          </a:prstGeom>
          <a:noFill/>
          <a:ln w="12700" cap="flat">
            <a:noFill/>
            <a:miter lim="800000"/>
            <a:headEnd/>
            <a:tailEnd/>
          </a:ln>
        </p:spPr>
      </p:pic>
      <p:sp>
        <p:nvSpPr>
          <p:cNvPr id="26626" name="Rectangle 2"/>
          <p:cNvSpPr>
            <a:spLocks/>
          </p:cNvSpPr>
          <p:nvPr/>
        </p:nvSpPr>
        <p:spPr bwMode="auto">
          <a:xfrm>
            <a:off x="1810227" y="514350"/>
            <a:ext cx="5520690" cy="480060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0" tIns="0" rIns="0" bIns="0" anchor="ctr"/>
          <a:lstStyle/>
          <a:p>
            <a:r>
              <a:rPr lang="en-US" sz="3200" b="1">
                <a:solidFill>
                  <a:prstClr val="black"/>
                </a:solidFill>
                <a:latin typeface="Calibri" pitchFamily="34" charset="0"/>
                <a:ea typeface="Gill Sans" charset="0"/>
                <a:cs typeface="Calibri" pitchFamily="34" charset="0"/>
              </a:rPr>
              <a:t>Total Power Consumption (in W)</a:t>
            </a:r>
          </a:p>
        </p:txBody>
      </p:sp>
      <p:sp>
        <p:nvSpPr>
          <p:cNvPr id="26627" name="Rectangle 3"/>
          <p:cNvSpPr>
            <a:spLocks/>
          </p:cNvSpPr>
          <p:nvPr/>
        </p:nvSpPr>
        <p:spPr bwMode="auto">
          <a:xfrm>
            <a:off x="240030" y="6332220"/>
            <a:ext cx="5520690" cy="434340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0" tIns="0" rIns="0" bIns="0" anchor="ctr"/>
          <a:lstStyle/>
          <a:p>
            <a:r>
              <a:rPr lang="en-US" sz="2500" b="1" dirty="0">
                <a:solidFill>
                  <a:prstClr val="black"/>
                </a:solidFill>
                <a:latin typeface="Calibri" pitchFamily="34" charset="0"/>
                <a:ea typeface="Gill Sans" charset="0"/>
                <a:cs typeface="Calibri" pitchFamily="34" charset="0"/>
              </a:rPr>
              <a:t>r=0.1 bit/s/Hz; Path loss exponent is 2</a:t>
            </a:r>
          </a:p>
        </p:txBody>
      </p:sp>
    </p:spTree>
    <p:extLst>
      <p:ext uri="{BB962C8B-B14F-4D97-AF65-F5344CB8AC3E}">
        <p14:creationId xmlns:p14="http://schemas.microsoft.com/office/powerpoint/2010/main" val="88254021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Ad-Hoc Networks</a:t>
            </a:r>
          </a:p>
        </p:txBody>
      </p:sp>
      <p:sp>
        <p:nvSpPr>
          <p:cNvPr id="5123" name="Rectangle 13"/>
          <p:cNvSpPr>
            <a:spLocks noGrp="1" noChangeArrowheads="1"/>
          </p:cNvSpPr>
          <p:nvPr>
            <p:ph type="body" idx="1"/>
          </p:nvPr>
        </p:nvSpPr>
        <p:spPr>
          <a:xfrm>
            <a:off x="928688" y="3656013"/>
            <a:ext cx="7699375" cy="2606675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z="2400" smtClean="0"/>
              <a:t>Peer-to-peer communications</a:t>
            </a:r>
          </a:p>
          <a:p>
            <a:pPr lvl="1">
              <a:lnSpc>
                <a:spcPct val="90000"/>
              </a:lnSpc>
            </a:pPr>
            <a:r>
              <a:rPr lang="en-US" altLang="en-US" sz="2000" smtClean="0"/>
              <a:t>No backbone infrastructure or centralized control</a:t>
            </a:r>
          </a:p>
          <a:p>
            <a:pPr>
              <a:lnSpc>
                <a:spcPct val="80000"/>
              </a:lnSpc>
            </a:pPr>
            <a:r>
              <a:rPr lang="en-US" altLang="en-US" sz="2400" smtClean="0"/>
              <a:t>Routing can be multihop.</a:t>
            </a:r>
          </a:p>
          <a:p>
            <a:pPr>
              <a:lnSpc>
                <a:spcPct val="80000"/>
              </a:lnSpc>
            </a:pPr>
            <a:r>
              <a:rPr lang="en-US" altLang="en-US" sz="2400" smtClean="0"/>
              <a:t>Topology is dynamic.</a:t>
            </a:r>
          </a:p>
          <a:p>
            <a:pPr>
              <a:lnSpc>
                <a:spcPct val="80000"/>
              </a:lnSpc>
            </a:pPr>
            <a:r>
              <a:rPr lang="en-US" altLang="en-US" sz="2400" smtClean="0"/>
              <a:t>Fully connected with different link SINRs</a:t>
            </a:r>
          </a:p>
          <a:p>
            <a:pPr>
              <a:lnSpc>
                <a:spcPct val="90000"/>
              </a:lnSpc>
            </a:pPr>
            <a:r>
              <a:rPr lang="en-US" altLang="en-US" sz="2400" smtClean="0"/>
              <a:t>Open questions</a:t>
            </a:r>
          </a:p>
          <a:p>
            <a:pPr lvl="1">
              <a:lnSpc>
                <a:spcPct val="70000"/>
              </a:lnSpc>
            </a:pPr>
            <a:r>
              <a:rPr lang="en-US" altLang="en-US" sz="2000" smtClean="0"/>
              <a:t>Fundamental capacity</a:t>
            </a:r>
          </a:p>
          <a:p>
            <a:pPr lvl="1">
              <a:lnSpc>
                <a:spcPct val="70000"/>
              </a:lnSpc>
            </a:pPr>
            <a:r>
              <a:rPr lang="en-US" altLang="en-US" sz="2000" smtClean="0"/>
              <a:t>Optimal  routing</a:t>
            </a:r>
          </a:p>
          <a:p>
            <a:pPr lvl="1">
              <a:lnSpc>
                <a:spcPct val="70000"/>
              </a:lnSpc>
            </a:pPr>
            <a:r>
              <a:rPr lang="en-US" altLang="en-US" sz="2000" smtClean="0"/>
              <a:t>Resource allocation (power, rate, spectrum, etc.) to meet QoS</a:t>
            </a:r>
          </a:p>
        </p:txBody>
      </p:sp>
      <p:sp>
        <p:nvSpPr>
          <p:cNvPr id="5124" name="AutoShape 3"/>
          <p:cNvSpPr>
            <a:spLocks noChangeArrowheads="1"/>
          </p:cNvSpPr>
          <p:nvPr/>
        </p:nvSpPr>
        <p:spPr bwMode="auto">
          <a:xfrm>
            <a:off x="2036763" y="2478088"/>
            <a:ext cx="296862" cy="276225"/>
          </a:xfrm>
          <a:prstGeom prst="cube">
            <a:avLst>
              <a:gd name="adj" fmla="val 25000"/>
            </a:avLst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5125" name="AutoShape 4"/>
          <p:cNvSpPr>
            <a:spLocks noChangeArrowheads="1"/>
          </p:cNvSpPr>
          <p:nvPr/>
        </p:nvSpPr>
        <p:spPr bwMode="auto">
          <a:xfrm>
            <a:off x="2111375" y="1716088"/>
            <a:ext cx="296863" cy="276225"/>
          </a:xfrm>
          <a:prstGeom prst="cube">
            <a:avLst>
              <a:gd name="adj" fmla="val 25000"/>
            </a:avLst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5126" name="AutoShape 5"/>
          <p:cNvSpPr>
            <a:spLocks noChangeArrowheads="1"/>
          </p:cNvSpPr>
          <p:nvPr/>
        </p:nvSpPr>
        <p:spPr bwMode="auto">
          <a:xfrm>
            <a:off x="4113213" y="3308350"/>
            <a:ext cx="296862" cy="276225"/>
          </a:xfrm>
          <a:prstGeom prst="cube">
            <a:avLst>
              <a:gd name="adj" fmla="val 25000"/>
            </a:avLst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5127" name="AutoShape 6"/>
          <p:cNvSpPr>
            <a:spLocks noChangeArrowheads="1"/>
          </p:cNvSpPr>
          <p:nvPr/>
        </p:nvSpPr>
        <p:spPr bwMode="auto">
          <a:xfrm>
            <a:off x="5745163" y="2616200"/>
            <a:ext cx="296862" cy="276225"/>
          </a:xfrm>
          <a:prstGeom prst="cube">
            <a:avLst>
              <a:gd name="adj" fmla="val 25000"/>
            </a:avLst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5128" name="AutoShape 7"/>
          <p:cNvSpPr>
            <a:spLocks noChangeArrowheads="1"/>
          </p:cNvSpPr>
          <p:nvPr/>
        </p:nvSpPr>
        <p:spPr bwMode="auto">
          <a:xfrm>
            <a:off x="3297238" y="2546350"/>
            <a:ext cx="296862" cy="276225"/>
          </a:xfrm>
          <a:prstGeom prst="cube">
            <a:avLst>
              <a:gd name="adj" fmla="val 25000"/>
            </a:avLst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5129" name="AutoShape 8"/>
          <p:cNvSpPr>
            <a:spLocks noChangeArrowheads="1"/>
          </p:cNvSpPr>
          <p:nvPr/>
        </p:nvSpPr>
        <p:spPr bwMode="auto">
          <a:xfrm>
            <a:off x="5373688" y="1924050"/>
            <a:ext cx="296862" cy="276225"/>
          </a:xfrm>
          <a:prstGeom prst="cube">
            <a:avLst>
              <a:gd name="adj" fmla="val 25000"/>
            </a:avLst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5130" name="AutoShape 9"/>
          <p:cNvSpPr>
            <a:spLocks noChangeArrowheads="1"/>
          </p:cNvSpPr>
          <p:nvPr/>
        </p:nvSpPr>
        <p:spPr bwMode="auto">
          <a:xfrm>
            <a:off x="6486525" y="2200275"/>
            <a:ext cx="296863" cy="277813"/>
          </a:xfrm>
          <a:prstGeom prst="cube">
            <a:avLst>
              <a:gd name="adj" fmla="val 25000"/>
            </a:avLst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5131" name="AutoShape 10"/>
          <p:cNvSpPr>
            <a:spLocks noChangeArrowheads="1"/>
          </p:cNvSpPr>
          <p:nvPr/>
        </p:nvSpPr>
        <p:spPr bwMode="auto">
          <a:xfrm>
            <a:off x="3297238" y="1854200"/>
            <a:ext cx="296862" cy="277813"/>
          </a:xfrm>
          <a:prstGeom prst="cube">
            <a:avLst>
              <a:gd name="adj" fmla="val 25000"/>
            </a:avLst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5132" name="AutoShape 11"/>
          <p:cNvSpPr>
            <a:spLocks noChangeArrowheads="1"/>
          </p:cNvSpPr>
          <p:nvPr/>
        </p:nvSpPr>
        <p:spPr bwMode="auto">
          <a:xfrm>
            <a:off x="4557713" y="2478088"/>
            <a:ext cx="296862" cy="276225"/>
          </a:xfrm>
          <a:prstGeom prst="cube">
            <a:avLst>
              <a:gd name="adj" fmla="val 25000"/>
            </a:avLst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5133" name="AutoShape 12"/>
          <p:cNvSpPr>
            <a:spLocks noChangeArrowheads="1"/>
          </p:cNvSpPr>
          <p:nvPr/>
        </p:nvSpPr>
        <p:spPr bwMode="auto">
          <a:xfrm>
            <a:off x="2408238" y="2962275"/>
            <a:ext cx="295275" cy="276225"/>
          </a:xfrm>
          <a:prstGeom prst="cube">
            <a:avLst>
              <a:gd name="adj" fmla="val 25000"/>
            </a:avLst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5134" name="Line 14"/>
          <p:cNvSpPr>
            <a:spLocks noChangeShapeType="1"/>
          </p:cNvSpPr>
          <p:nvPr/>
        </p:nvSpPr>
        <p:spPr bwMode="auto">
          <a:xfrm>
            <a:off x="2184400" y="2062163"/>
            <a:ext cx="0" cy="346075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eaLnBrk="1" hangingPunct="1"/>
            <a:endParaRPr lang="en-US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5135" name="Line 15"/>
          <p:cNvSpPr>
            <a:spLocks noChangeShapeType="1"/>
          </p:cNvSpPr>
          <p:nvPr/>
        </p:nvSpPr>
        <p:spPr bwMode="auto">
          <a:xfrm>
            <a:off x="2259013" y="2754313"/>
            <a:ext cx="149225" cy="207962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eaLnBrk="1" hangingPunct="1"/>
            <a:endParaRPr lang="en-US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5136" name="Line 16"/>
          <p:cNvSpPr>
            <a:spLocks noChangeShapeType="1"/>
          </p:cNvSpPr>
          <p:nvPr/>
        </p:nvSpPr>
        <p:spPr bwMode="auto">
          <a:xfrm flipV="1">
            <a:off x="2778125" y="2754313"/>
            <a:ext cx="446088" cy="207962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eaLnBrk="1" hangingPunct="1"/>
            <a:endParaRPr lang="en-US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5137" name="Line 17"/>
          <p:cNvSpPr>
            <a:spLocks noChangeShapeType="1"/>
          </p:cNvSpPr>
          <p:nvPr/>
        </p:nvSpPr>
        <p:spPr bwMode="auto">
          <a:xfrm>
            <a:off x="2555875" y="1785938"/>
            <a:ext cx="741363" cy="138112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eaLnBrk="1" hangingPunct="1"/>
            <a:endParaRPr lang="en-US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5138" name="Line 18"/>
          <p:cNvSpPr>
            <a:spLocks noChangeShapeType="1"/>
          </p:cNvSpPr>
          <p:nvPr/>
        </p:nvSpPr>
        <p:spPr bwMode="auto">
          <a:xfrm>
            <a:off x="3446463" y="2200275"/>
            <a:ext cx="0" cy="277813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eaLnBrk="1" hangingPunct="1"/>
            <a:endParaRPr lang="en-US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5139" name="Line 19"/>
          <p:cNvSpPr>
            <a:spLocks noChangeShapeType="1"/>
          </p:cNvSpPr>
          <p:nvPr/>
        </p:nvSpPr>
        <p:spPr bwMode="auto">
          <a:xfrm>
            <a:off x="3668713" y="2616200"/>
            <a:ext cx="815975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eaLnBrk="1" hangingPunct="1"/>
            <a:endParaRPr lang="en-US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5140" name="Line 20"/>
          <p:cNvSpPr>
            <a:spLocks noChangeShapeType="1"/>
          </p:cNvSpPr>
          <p:nvPr/>
        </p:nvSpPr>
        <p:spPr bwMode="auto">
          <a:xfrm>
            <a:off x="3668713" y="1992313"/>
            <a:ext cx="889000" cy="485775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eaLnBrk="1" hangingPunct="1"/>
            <a:endParaRPr lang="en-US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5141" name="Line 21"/>
          <p:cNvSpPr>
            <a:spLocks noChangeShapeType="1"/>
          </p:cNvSpPr>
          <p:nvPr/>
        </p:nvSpPr>
        <p:spPr bwMode="auto">
          <a:xfrm flipV="1">
            <a:off x="4335463" y="2754313"/>
            <a:ext cx="296862" cy="484187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eaLnBrk="1" hangingPunct="1"/>
            <a:endParaRPr lang="en-US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5142" name="Line 22"/>
          <p:cNvSpPr>
            <a:spLocks noChangeShapeType="1"/>
          </p:cNvSpPr>
          <p:nvPr/>
        </p:nvSpPr>
        <p:spPr bwMode="auto">
          <a:xfrm flipV="1">
            <a:off x="4781550" y="2132013"/>
            <a:ext cx="592138" cy="276225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eaLnBrk="1" hangingPunct="1"/>
            <a:endParaRPr lang="en-US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5143" name="Line 23"/>
          <p:cNvSpPr>
            <a:spLocks noChangeShapeType="1"/>
          </p:cNvSpPr>
          <p:nvPr/>
        </p:nvSpPr>
        <p:spPr bwMode="auto">
          <a:xfrm>
            <a:off x="5745163" y="1992313"/>
            <a:ext cx="666750" cy="207962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eaLnBrk="1" hangingPunct="1"/>
            <a:endParaRPr lang="en-US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5144" name="Line 24"/>
          <p:cNvSpPr>
            <a:spLocks noChangeShapeType="1"/>
          </p:cNvSpPr>
          <p:nvPr/>
        </p:nvSpPr>
        <p:spPr bwMode="auto">
          <a:xfrm>
            <a:off x="4929188" y="2616200"/>
            <a:ext cx="741362" cy="68263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eaLnBrk="1" hangingPunct="1"/>
            <a:endParaRPr lang="en-US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5145" name="Line 25"/>
          <p:cNvSpPr>
            <a:spLocks noChangeShapeType="1"/>
          </p:cNvSpPr>
          <p:nvPr/>
        </p:nvSpPr>
        <p:spPr bwMode="auto">
          <a:xfrm flipV="1">
            <a:off x="6042025" y="2408238"/>
            <a:ext cx="369888" cy="207962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eaLnBrk="1" hangingPunct="1"/>
            <a:endParaRPr lang="en-US">
              <a:solidFill>
                <a:srgbClr val="FFFFFF"/>
              </a:solidFill>
              <a:cs typeface="Arial" pitchFamily="34" charset="0"/>
            </a:endParaRPr>
          </a:p>
        </p:txBody>
      </p:sp>
      <p:grpSp>
        <p:nvGrpSpPr>
          <p:cNvPr id="2" name="Group 26"/>
          <p:cNvGrpSpPr>
            <a:grpSpLocks/>
          </p:cNvGrpSpPr>
          <p:nvPr/>
        </p:nvGrpSpPr>
        <p:grpSpPr bwMode="auto">
          <a:xfrm>
            <a:off x="2384425" y="2032000"/>
            <a:ext cx="4010025" cy="1371600"/>
            <a:chOff x="1473" y="1371"/>
            <a:chExt cx="2595" cy="951"/>
          </a:xfrm>
        </p:grpSpPr>
        <p:sp>
          <p:nvSpPr>
            <p:cNvPr id="5147" name="Line 27"/>
            <p:cNvSpPr>
              <a:spLocks noChangeShapeType="1"/>
            </p:cNvSpPr>
            <p:nvPr/>
          </p:nvSpPr>
          <p:spPr bwMode="auto">
            <a:xfrm flipH="1" flipV="1">
              <a:off x="1710" y="2151"/>
              <a:ext cx="837" cy="171"/>
            </a:xfrm>
            <a:prstGeom prst="line">
              <a:avLst/>
            </a:prstGeom>
            <a:noFill/>
            <a:ln w="12700">
              <a:solidFill>
                <a:srgbClr val="CC0000"/>
              </a:solidFill>
              <a:prstDash val="sysDot"/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/>
              <a:endParaRPr lang="en-US">
                <a:solidFill>
                  <a:srgbClr val="FFFFFF"/>
                </a:solidFill>
                <a:cs typeface="Arial" pitchFamily="34" charset="0"/>
              </a:endParaRPr>
            </a:p>
          </p:txBody>
        </p:sp>
        <p:sp>
          <p:nvSpPr>
            <p:cNvPr id="5148" name="Line 28"/>
            <p:cNvSpPr>
              <a:spLocks noChangeShapeType="1"/>
            </p:cNvSpPr>
            <p:nvPr/>
          </p:nvSpPr>
          <p:spPr bwMode="auto">
            <a:xfrm flipH="1" flipV="1">
              <a:off x="1473" y="1815"/>
              <a:ext cx="1071" cy="441"/>
            </a:xfrm>
            <a:prstGeom prst="line">
              <a:avLst/>
            </a:prstGeom>
            <a:noFill/>
            <a:ln w="12700">
              <a:solidFill>
                <a:srgbClr val="CC0000"/>
              </a:solidFill>
              <a:prstDash val="sysDot"/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/>
              <a:endParaRPr lang="en-US">
                <a:solidFill>
                  <a:srgbClr val="FFFFFF"/>
                </a:solidFill>
                <a:cs typeface="Arial" pitchFamily="34" charset="0"/>
              </a:endParaRPr>
            </a:p>
          </p:txBody>
        </p:sp>
        <p:sp>
          <p:nvSpPr>
            <p:cNvPr id="5149" name="Line 29"/>
            <p:cNvSpPr>
              <a:spLocks noChangeShapeType="1"/>
            </p:cNvSpPr>
            <p:nvPr/>
          </p:nvSpPr>
          <p:spPr bwMode="auto">
            <a:xfrm flipH="1" flipV="1">
              <a:off x="1497" y="1371"/>
              <a:ext cx="1107" cy="864"/>
            </a:xfrm>
            <a:prstGeom prst="line">
              <a:avLst/>
            </a:prstGeom>
            <a:noFill/>
            <a:ln w="12700">
              <a:solidFill>
                <a:srgbClr val="CC0000"/>
              </a:solidFill>
              <a:prstDash val="sysDot"/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/>
              <a:endParaRPr lang="en-US">
                <a:solidFill>
                  <a:srgbClr val="FFFFFF"/>
                </a:solidFill>
                <a:cs typeface="Arial" pitchFamily="34" charset="0"/>
              </a:endParaRPr>
            </a:p>
          </p:txBody>
        </p:sp>
        <p:sp>
          <p:nvSpPr>
            <p:cNvPr id="5150" name="Line 30"/>
            <p:cNvSpPr>
              <a:spLocks noChangeShapeType="1"/>
            </p:cNvSpPr>
            <p:nvPr/>
          </p:nvSpPr>
          <p:spPr bwMode="auto">
            <a:xfrm flipH="1" flipV="1">
              <a:off x="2214" y="1458"/>
              <a:ext cx="405" cy="756"/>
            </a:xfrm>
            <a:prstGeom prst="line">
              <a:avLst/>
            </a:prstGeom>
            <a:noFill/>
            <a:ln w="12700">
              <a:solidFill>
                <a:srgbClr val="CC0000"/>
              </a:solidFill>
              <a:prstDash val="sysDot"/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/>
              <a:endParaRPr lang="en-US">
                <a:solidFill>
                  <a:srgbClr val="FFFFFF"/>
                </a:solidFill>
                <a:cs typeface="Arial" pitchFamily="34" charset="0"/>
              </a:endParaRPr>
            </a:p>
          </p:txBody>
        </p:sp>
        <p:sp>
          <p:nvSpPr>
            <p:cNvPr id="5151" name="Line 31"/>
            <p:cNvSpPr>
              <a:spLocks noChangeShapeType="1"/>
            </p:cNvSpPr>
            <p:nvPr/>
          </p:nvSpPr>
          <p:spPr bwMode="auto">
            <a:xfrm flipH="1" flipV="1">
              <a:off x="2256" y="1932"/>
              <a:ext cx="297" cy="243"/>
            </a:xfrm>
            <a:prstGeom prst="line">
              <a:avLst/>
            </a:prstGeom>
            <a:noFill/>
            <a:ln w="12700">
              <a:solidFill>
                <a:srgbClr val="CC0000"/>
              </a:solidFill>
              <a:prstDash val="sysDot"/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/>
              <a:endParaRPr lang="en-US">
                <a:solidFill>
                  <a:srgbClr val="FFFFFF"/>
                </a:solidFill>
                <a:cs typeface="Arial" pitchFamily="34" charset="0"/>
              </a:endParaRPr>
            </a:p>
          </p:txBody>
        </p:sp>
        <p:sp>
          <p:nvSpPr>
            <p:cNvPr id="5152" name="Line 32"/>
            <p:cNvSpPr>
              <a:spLocks noChangeShapeType="1"/>
            </p:cNvSpPr>
            <p:nvPr/>
          </p:nvSpPr>
          <p:spPr bwMode="auto">
            <a:xfrm flipV="1">
              <a:off x="2805" y="1527"/>
              <a:ext cx="675" cy="738"/>
            </a:xfrm>
            <a:prstGeom prst="line">
              <a:avLst/>
            </a:prstGeom>
            <a:noFill/>
            <a:ln w="12700">
              <a:solidFill>
                <a:srgbClr val="CC0000"/>
              </a:solidFill>
              <a:prstDash val="sysDot"/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/>
              <a:endParaRPr lang="en-US">
                <a:solidFill>
                  <a:srgbClr val="FFFFFF"/>
                </a:solidFill>
                <a:cs typeface="Arial" pitchFamily="34" charset="0"/>
              </a:endParaRPr>
            </a:p>
          </p:txBody>
        </p:sp>
        <p:sp>
          <p:nvSpPr>
            <p:cNvPr id="5153" name="Line 33"/>
            <p:cNvSpPr>
              <a:spLocks noChangeShapeType="1"/>
            </p:cNvSpPr>
            <p:nvPr/>
          </p:nvSpPr>
          <p:spPr bwMode="auto">
            <a:xfrm flipV="1">
              <a:off x="2811" y="1938"/>
              <a:ext cx="810" cy="360"/>
            </a:xfrm>
            <a:prstGeom prst="line">
              <a:avLst/>
            </a:prstGeom>
            <a:noFill/>
            <a:ln w="12700">
              <a:solidFill>
                <a:srgbClr val="CC0000"/>
              </a:solidFill>
              <a:prstDash val="sysDot"/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/>
              <a:endParaRPr lang="en-US">
                <a:solidFill>
                  <a:srgbClr val="FFFFFF"/>
                </a:solidFill>
                <a:cs typeface="Arial" pitchFamily="34" charset="0"/>
              </a:endParaRPr>
            </a:p>
          </p:txBody>
        </p:sp>
        <p:sp>
          <p:nvSpPr>
            <p:cNvPr id="5154" name="Line 34"/>
            <p:cNvSpPr>
              <a:spLocks noChangeShapeType="1"/>
            </p:cNvSpPr>
            <p:nvPr/>
          </p:nvSpPr>
          <p:spPr bwMode="auto">
            <a:xfrm flipV="1">
              <a:off x="2853" y="1584"/>
              <a:ext cx="1215" cy="630"/>
            </a:xfrm>
            <a:prstGeom prst="line">
              <a:avLst/>
            </a:prstGeom>
            <a:noFill/>
            <a:ln w="12700">
              <a:solidFill>
                <a:srgbClr val="CC0000"/>
              </a:solidFill>
              <a:prstDash val="sysDot"/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/>
              <a:endParaRPr lang="en-US">
                <a:solidFill>
                  <a:srgbClr val="FFFFFF"/>
                </a:solidFill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3033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mtClean="0"/>
              <a:t>Ad-Hoc Network</a:t>
            </a:r>
            <a:br>
              <a:rPr lang="en-US" altLang="en-US" smtClean="0"/>
            </a:br>
            <a:r>
              <a:rPr lang="en-US" altLang="en-US" smtClean="0"/>
              <a:t>Design Issues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0525" y="1895475"/>
            <a:ext cx="8148638" cy="46482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z="2800" smtClean="0"/>
              <a:t>Ad-hoc networks provide a flexible network infrastructure for many emerging applications.</a:t>
            </a:r>
          </a:p>
          <a:p>
            <a:pPr>
              <a:lnSpc>
                <a:spcPct val="40000"/>
              </a:lnSpc>
            </a:pPr>
            <a:endParaRPr lang="en-US" altLang="en-US" sz="2800" smtClean="0"/>
          </a:p>
          <a:p>
            <a:pPr>
              <a:lnSpc>
                <a:spcPct val="80000"/>
              </a:lnSpc>
            </a:pPr>
            <a:r>
              <a:rPr lang="en-US" altLang="en-US" sz="2800" smtClean="0"/>
              <a:t>The capacity of such networks is generally unknown.</a:t>
            </a:r>
          </a:p>
          <a:p>
            <a:pPr>
              <a:lnSpc>
                <a:spcPct val="40000"/>
              </a:lnSpc>
            </a:pPr>
            <a:endParaRPr lang="en-US" altLang="en-US" sz="2800" smtClean="0"/>
          </a:p>
          <a:p>
            <a:pPr>
              <a:lnSpc>
                <a:spcPct val="80000"/>
              </a:lnSpc>
            </a:pPr>
            <a:r>
              <a:rPr lang="en-US" altLang="en-US" sz="2800" smtClean="0"/>
              <a:t>Transmission, access, and routing strategies for ad-hoc networks are generally ad-hoc.</a:t>
            </a:r>
          </a:p>
          <a:p>
            <a:pPr>
              <a:lnSpc>
                <a:spcPct val="30000"/>
              </a:lnSpc>
            </a:pPr>
            <a:endParaRPr lang="en-US" altLang="en-US" sz="2800" smtClean="0"/>
          </a:p>
          <a:p>
            <a:pPr>
              <a:lnSpc>
                <a:spcPct val="100000"/>
              </a:lnSpc>
            </a:pPr>
            <a:r>
              <a:rPr lang="en-US" altLang="en-US" sz="2800" smtClean="0"/>
              <a:t>Crosslayer design critical and very challenging.</a:t>
            </a:r>
          </a:p>
          <a:p>
            <a:pPr>
              <a:lnSpc>
                <a:spcPct val="40000"/>
              </a:lnSpc>
            </a:pPr>
            <a:endParaRPr lang="en-US" altLang="en-US" sz="2800" smtClean="0"/>
          </a:p>
          <a:p>
            <a:pPr>
              <a:lnSpc>
                <a:spcPct val="80000"/>
              </a:lnSpc>
            </a:pPr>
            <a:r>
              <a:rPr lang="en-US" altLang="en-US" sz="2800" smtClean="0"/>
              <a:t>Energy constraints impose interesting design tradeoffs for communication and networking.</a:t>
            </a:r>
          </a:p>
        </p:txBody>
      </p:sp>
    </p:spTree>
    <p:extLst>
      <p:ext uri="{BB962C8B-B14F-4D97-AF65-F5344CB8AC3E}">
        <p14:creationId xmlns:p14="http://schemas.microsoft.com/office/powerpoint/2010/main" val="535324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Medium Access Control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0500" y="1597025"/>
            <a:ext cx="8677275" cy="5072063"/>
          </a:xfrm>
        </p:spPr>
        <p:txBody>
          <a:bodyPr/>
          <a:lstStyle/>
          <a:p>
            <a:r>
              <a:rPr lang="en-US" altLang="en-US" sz="2800" smtClean="0"/>
              <a:t>Nodes need a decentralized channel access method</a:t>
            </a:r>
          </a:p>
          <a:p>
            <a:pPr lvl="1"/>
            <a:r>
              <a:rPr lang="en-US" altLang="en-US" sz="2400" smtClean="0"/>
              <a:t>Minimize packet collisions and insure channel not wasted</a:t>
            </a:r>
          </a:p>
          <a:p>
            <a:pPr lvl="1"/>
            <a:r>
              <a:rPr lang="en-US" altLang="en-US" sz="2400" smtClean="0"/>
              <a:t>Collisions entail significant delay</a:t>
            </a:r>
          </a:p>
          <a:p>
            <a:r>
              <a:rPr lang="en-US" altLang="en-US" sz="2800" smtClean="0"/>
              <a:t>Aloha w/ CSMA/CD have hidden/exposed terminals</a:t>
            </a:r>
          </a:p>
          <a:p>
            <a:endParaRPr lang="en-US" altLang="en-US" sz="2800" smtClean="0"/>
          </a:p>
          <a:p>
            <a:pPr>
              <a:lnSpc>
                <a:spcPct val="140000"/>
              </a:lnSpc>
            </a:pPr>
            <a:endParaRPr lang="en-US" altLang="en-US" sz="2800" smtClean="0"/>
          </a:p>
          <a:p>
            <a:endParaRPr lang="en-US" altLang="en-US" sz="2800" smtClean="0"/>
          </a:p>
          <a:p>
            <a:r>
              <a:rPr lang="en-US" altLang="en-US" sz="2800" smtClean="0"/>
              <a:t>802.11 uses four-way handshake</a:t>
            </a:r>
          </a:p>
          <a:p>
            <a:pPr lvl="1"/>
            <a:r>
              <a:rPr lang="en-US" altLang="en-US" sz="2400" smtClean="0"/>
              <a:t>Creates inefficiencies, especially in multihop setting</a:t>
            </a:r>
          </a:p>
        </p:txBody>
      </p:sp>
      <p:grpSp>
        <p:nvGrpSpPr>
          <p:cNvPr id="7172" name="Group 4"/>
          <p:cNvGrpSpPr>
            <a:grpSpLocks/>
          </p:cNvGrpSpPr>
          <p:nvPr/>
        </p:nvGrpSpPr>
        <p:grpSpPr bwMode="auto">
          <a:xfrm>
            <a:off x="1295400" y="3886200"/>
            <a:ext cx="5873750" cy="1585913"/>
            <a:chOff x="1248" y="1891"/>
            <a:chExt cx="3700" cy="999"/>
          </a:xfrm>
        </p:grpSpPr>
        <p:grpSp>
          <p:nvGrpSpPr>
            <p:cNvPr id="7173" name="Group 5"/>
            <p:cNvGrpSpPr>
              <a:grpSpLocks/>
            </p:cNvGrpSpPr>
            <p:nvPr/>
          </p:nvGrpSpPr>
          <p:grpSpPr bwMode="auto">
            <a:xfrm>
              <a:off x="2164" y="2256"/>
              <a:ext cx="215" cy="414"/>
              <a:chOff x="2166" y="1653"/>
              <a:chExt cx="133" cy="231"/>
            </a:xfrm>
          </p:grpSpPr>
          <p:sp>
            <p:nvSpPr>
              <p:cNvPr id="7200" name="Freeform 6"/>
              <p:cNvSpPr>
                <a:spLocks/>
              </p:cNvSpPr>
              <p:nvPr/>
            </p:nvSpPr>
            <p:spPr bwMode="auto">
              <a:xfrm>
                <a:off x="2225" y="1714"/>
                <a:ext cx="17" cy="170"/>
              </a:xfrm>
              <a:custGeom>
                <a:avLst/>
                <a:gdLst>
                  <a:gd name="T0" fmla="*/ 7 w 17"/>
                  <a:gd name="T1" fmla="*/ 169 h 170"/>
                  <a:gd name="T2" fmla="*/ 16 w 17"/>
                  <a:gd name="T3" fmla="*/ 169 h 170"/>
                  <a:gd name="T4" fmla="*/ 16 w 17"/>
                  <a:gd name="T5" fmla="*/ 0 h 170"/>
                  <a:gd name="T6" fmla="*/ 0 w 17"/>
                  <a:gd name="T7" fmla="*/ 0 h 170"/>
                  <a:gd name="T8" fmla="*/ 0 w 17"/>
                  <a:gd name="T9" fmla="*/ 169 h 170"/>
                  <a:gd name="T10" fmla="*/ 7 w 17"/>
                  <a:gd name="T11" fmla="*/ 169 h 17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7"/>
                  <a:gd name="T19" fmla="*/ 0 h 170"/>
                  <a:gd name="T20" fmla="*/ 17 w 17"/>
                  <a:gd name="T21" fmla="*/ 170 h 17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7" h="170">
                    <a:moveTo>
                      <a:pt x="7" y="169"/>
                    </a:moveTo>
                    <a:lnTo>
                      <a:pt x="16" y="169"/>
                    </a:lnTo>
                    <a:lnTo>
                      <a:pt x="16" y="0"/>
                    </a:lnTo>
                    <a:lnTo>
                      <a:pt x="0" y="0"/>
                    </a:lnTo>
                    <a:lnTo>
                      <a:pt x="0" y="169"/>
                    </a:lnTo>
                    <a:lnTo>
                      <a:pt x="7" y="169"/>
                    </a:lnTo>
                  </a:path>
                </a:pathLst>
              </a:custGeom>
              <a:solidFill>
                <a:srgbClr val="FF0000"/>
              </a:solidFill>
              <a:ln w="9525" cap="rnd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en-US">
                  <a:solidFill>
                    <a:srgbClr val="FFFFFF"/>
                  </a:solidFill>
                  <a:cs typeface="Arial" pitchFamily="34" charset="0"/>
                </a:endParaRPr>
              </a:p>
            </p:txBody>
          </p:sp>
          <p:sp>
            <p:nvSpPr>
              <p:cNvPr id="7201" name="Freeform 7"/>
              <p:cNvSpPr>
                <a:spLocks/>
              </p:cNvSpPr>
              <p:nvPr/>
            </p:nvSpPr>
            <p:spPr bwMode="auto">
              <a:xfrm>
                <a:off x="2166" y="1653"/>
                <a:ext cx="133" cy="103"/>
              </a:xfrm>
              <a:custGeom>
                <a:avLst/>
                <a:gdLst>
                  <a:gd name="T0" fmla="*/ 0 w 133"/>
                  <a:gd name="T1" fmla="*/ 0 h 103"/>
                  <a:gd name="T2" fmla="*/ 132 w 133"/>
                  <a:gd name="T3" fmla="*/ 0 h 103"/>
                  <a:gd name="T4" fmla="*/ 65 w 133"/>
                  <a:gd name="T5" fmla="*/ 102 h 103"/>
                  <a:gd name="T6" fmla="*/ 0 w 133"/>
                  <a:gd name="T7" fmla="*/ 0 h 103"/>
                  <a:gd name="T8" fmla="*/ 0 w 133"/>
                  <a:gd name="T9" fmla="*/ 0 h 10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33"/>
                  <a:gd name="T16" fmla="*/ 0 h 103"/>
                  <a:gd name="T17" fmla="*/ 133 w 133"/>
                  <a:gd name="T18" fmla="*/ 103 h 10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33" h="103">
                    <a:moveTo>
                      <a:pt x="0" y="0"/>
                    </a:moveTo>
                    <a:lnTo>
                      <a:pt x="132" y="0"/>
                    </a:lnTo>
                    <a:lnTo>
                      <a:pt x="65" y="102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FF0000"/>
              </a:solidFill>
              <a:ln w="12700" cap="rnd" cmpd="sng">
                <a:solidFill>
                  <a:srgbClr val="FF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eaLnBrk="1" hangingPunct="1"/>
                <a:endParaRPr lang="en-US">
                  <a:solidFill>
                    <a:srgbClr val="FFFFFF"/>
                  </a:solidFill>
                  <a:cs typeface="Arial" pitchFamily="34" charset="0"/>
                </a:endParaRPr>
              </a:p>
            </p:txBody>
          </p:sp>
        </p:grpSp>
        <p:grpSp>
          <p:nvGrpSpPr>
            <p:cNvPr id="7174" name="Group 8"/>
            <p:cNvGrpSpPr>
              <a:grpSpLocks/>
            </p:cNvGrpSpPr>
            <p:nvPr/>
          </p:nvGrpSpPr>
          <p:grpSpPr bwMode="auto">
            <a:xfrm>
              <a:off x="2957" y="2256"/>
              <a:ext cx="215" cy="414"/>
              <a:chOff x="2470" y="2088"/>
              <a:chExt cx="215" cy="366"/>
            </a:xfrm>
          </p:grpSpPr>
          <p:sp>
            <p:nvSpPr>
              <p:cNvPr id="7197" name="Freeform 9"/>
              <p:cNvSpPr>
                <a:spLocks/>
              </p:cNvSpPr>
              <p:nvPr/>
            </p:nvSpPr>
            <p:spPr bwMode="auto">
              <a:xfrm>
                <a:off x="2565" y="2187"/>
                <a:ext cx="28" cy="267"/>
              </a:xfrm>
              <a:custGeom>
                <a:avLst/>
                <a:gdLst>
                  <a:gd name="T0" fmla="*/ 16 w 17"/>
                  <a:gd name="T1" fmla="*/ 419 h 169"/>
                  <a:gd name="T2" fmla="*/ 43 w 17"/>
                  <a:gd name="T3" fmla="*/ 419 h 169"/>
                  <a:gd name="T4" fmla="*/ 43 w 17"/>
                  <a:gd name="T5" fmla="*/ 0 h 169"/>
                  <a:gd name="T6" fmla="*/ 0 w 17"/>
                  <a:gd name="T7" fmla="*/ 0 h 169"/>
                  <a:gd name="T8" fmla="*/ 0 w 17"/>
                  <a:gd name="T9" fmla="*/ 419 h 169"/>
                  <a:gd name="T10" fmla="*/ 16 w 17"/>
                  <a:gd name="T11" fmla="*/ 419 h 16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7"/>
                  <a:gd name="T19" fmla="*/ 0 h 169"/>
                  <a:gd name="T20" fmla="*/ 17 w 17"/>
                  <a:gd name="T21" fmla="*/ 169 h 169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7" h="169">
                    <a:moveTo>
                      <a:pt x="6" y="168"/>
                    </a:moveTo>
                    <a:lnTo>
                      <a:pt x="16" y="168"/>
                    </a:lnTo>
                    <a:lnTo>
                      <a:pt x="16" y="0"/>
                    </a:lnTo>
                    <a:lnTo>
                      <a:pt x="0" y="0"/>
                    </a:lnTo>
                    <a:lnTo>
                      <a:pt x="0" y="168"/>
                    </a:lnTo>
                    <a:lnTo>
                      <a:pt x="6" y="168"/>
                    </a:lnTo>
                  </a:path>
                </a:pathLst>
              </a:custGeom>
              <a:solidFill>
                <a:srgbClr val="000000"/>
              </a:solidFill>
              <a:ln w="9525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en-US">
                  <a:solidFill>
                    <a:srgbClr val="FFFFFF"/>
                  </a:solidFill>
                  <a:cs typeface="Arial" pitchFamily="34" charset="0"/>
                </a:endParaRPr>
              </a:p>
            </p:txBody>
          </p:sp>
          <p:sp>
            <p:nvSpPr>
              <p:cNvPr id="7198" name="Freeform 10"/>
              <p:cNvSpPr>
                <a:spLocks/>
              </p:cNvSpPr>
              <p:nvPr/>
            </p:nvSpPr>
            <p:spPr bwMode="auto">
              <a:xfrm>
                <a:off x="2470" y="2088"/>
                <a:ext cx="215" cy="167"/>
              </a:xfrm>
              <a:custGeom>
                <a:avLst/>
                <a:gdLst>
                  <a:gd name="T0" fmla="*/ 0 w 133"/>
                  <a:gd name="T1" fmla="*/ 0 h 105"/>
                  <a:gd name="T2" fmla="*/ 344 w 133"/>
                  <a:gd name="T3" fmla="*/ 0 h 105"/>
                  <a:gd name="T4" fmla="*/ 170 w 133"/>
                  <a:gd name="T5" fmla="*/ 262 h 105"/>
                  <a:gd name="T6" fmla="*/ 0 w 133"/>
                  <a:gd name="T7" fmla="*/ 0 h 10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33"/>
                  <a:gd name="T13" fmla="*/ 0 h 105"/>
                  <a:gd name="T14" fmla="*/ 133 w 133"/>
                  <a:gd name="T15" fmla="*/ 105 h 10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33" h="105">
                    <a:moveTo>
                      <a:pt x="0" y="0"/>
                    </a:moveTo>
                    <a:lnTo>
                      <a:pt x="132" y="0"/>
                    </a:lnTo>
                    <a:lnTo>
                      <a:pt x="65" y="104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FFFFFF"/>
              </a:solidFill>
              <a:ln w="9525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en-US">
                  <a:solidFill>
                    <a:srgbClr val="FFFFFF"/>
                  </a:solidFill>
                  <a:cs typeface="Arial" pitchFamily="34" charset="0"/>
                </a:endParaRPr>
              </a:p>
            </p:txBody>
          </p:sp>
          <p:sp>
            <p:nvSpPr>
              <p:cNvPr id="7199" name="Freeform 11"/>
              <p:cNvSpPr>
                <a:spLocks/>
              </p:cNvSpPr>
              <p:nvPr/>
            </p:nvSpPr>
            <p:spPr bwMode="auto">
              <a:xfrm>
                <a:off x="2470" y="2088"/>
                <a:ext cx="215" cy="167"/>
              </a:xfrm>
              <a:custGeom>
                <a:avLst/>
                <a:gdLst>
                  <a:gd name="T0" fmla="*/ 0 w 133"/>
                  <a:gd name="T1" fmla="*/ 0 h 105"/>
                  <a:gd name="T2" fmla="*/ 344 w 133"/>
                  <a:gd name="T3" fmla="*/ 0 h 105"/>
                  <a:gd name="T4" fmla="*/ 170 w 133"/>
                  <a:gd name="T5" fmla="*/ 262 h 105"/>
                  <a:gd name="T6" fmla="*/ 0 w 133"/>
                  <a:gd name="T7" fmla="*/ 0 h 105"/>
                  <a:gd name="T8" fmla="*/ 0 w 133"/>
                  <a:gd name="T9" fmla="*/ 0 h 10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33"/>
                  <a:gd name="T16" fmla="*/ 0 h 105"/>
                  <a:gd name="T17" fmla="*/ 133 w 133"/>
                  <a:gd name="T18" fmla="*/ 105 h 10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33" h="105">
                    <a:moveTo>
                      <a:pt x="0" y="0"/>
                    </a:moveTo>
                    <a:lnTo>
                      <a:pt x="132" y="0"/>
                    </a:lnTo>
                    <a:lnTo>
                      <a:pt x="65" y="104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000000"/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eaLnBrk="1" hangingPunct="1"/>
                <a:endParaRPr lang="en-US">
                  <a:solidFill>
                    <a:srgbClr val="FFFFFF"/>
                  </a:solidFill>
                  <a:cs typeface="Arial" pitchFamily="34" charset="0"/>
                </a:endParaRPr>
              </a:p>
            </p:txBody>
          </p:sp>
        </p:grpSp>
        <p:grpSp>
          <p:nvGrpSpPr>
            <p:cNvPr id="7175" name="Group 12"/>
            <p:cNvGrpSpPr>
              <a:grpSpLocks/>
            </p:cNvGrpSpPr>
            <p:nvPr/>
          </p:nvGrpSpPr>
          <p:grpSpPr bwMode="auto">
            <a:xfrm>
              <a:off x="4736" y="2256"/>
              <a:ext cx="212" cy="414"/>
              <a:chOff x="3090" y="2088"/>
              <a:chExt cx="212" cy="366"/>
            </a:xfrm>
          </p:grpSpPr>
          <p:sp>
            <p:nvSpPr>
              <p:cNvPr id="7194" name="Freeform 13"/>
              <p:cNvSpPr>
                <a:spLocks/>
              </p:cNvSpPr>
              <p:nvPr/>
            </p:nvSpPr>
            <p:spPr bwMode="auto">
              <a:xfrm>
                <a:off x="3182" y="2187"/>
                <a:ext cx="28" cy="267"/>
              </a:xfrm>
              <a:custGeom>
                <a:avLst/>
                <a:gdLst>
                  <a:gd name="T0" fmla="*/ 25 w 17"/>
                  <a:gd name="T1" fmla="*/ 419 h 169"/>
                  <a:gd name="T2" fmla="*/ 43 w 17"/>
                  <a:gd name="T3" fmla="*/ 419 h 169"/>
                  <a:gd name="T4" fmla="*/ 43 w 17"/>
                  <a:gd name="T5" fmla="*/ 0 h 169"/>
                  <a:gd name="T6" fmla="*/ 0 w 17"/>
                  <a:gd name="T7" fmla="*/ 0 h 169"/>
                  <a:gd name="T8" fmla="*/ 0 w 17"/>
                  <a:gd name="T9" fmla="*/ 419 h 169"/>
                  <a:gd name="T10" fmla="*/ 25 w 17"/>
                  <a:gd name="T11" fmla="*/ 419 h 16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7"/>
                  <a:gd name="T19" fmla="*/ 0 h 169"/>
                  <a:gd name="T20" fmla="*/ 17 w 17"/>
                  <a:gd name="T21" fmla="*/ 169 h 169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7" h="169">
                    <a:moveTo>
                      <a:pt x="9" y="168"/>
                    </a:moveTo>
                    <a:lnTo>
                      <a:pt x="16" y="168"/>
                    </a:lnTo>
                    <a:lnTo>
                      <a:pt x="16" y="0"/>
                    </a:lnTo>
                    <a:lnTo>
                      <a:pt x="0" y="0"/>
                    </a:lnTo>
                    <a:lnTo>
                      <a:pt x="0" y="168"/>
                    </a:lnTo>
                    <a:lnTo>
                      <a:pt x="9" y="168"/>
                    </a:lnTo>
                  </a:path>
                </a:pathLst>
              </a:custGeom>
              <a:solidFill>
                <a:srgbClr val="3333CC"/>
              </a:solidFill>
              <a:ln w="9525" cap="rnd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en-US">
                  <a:solidFill>
                    <a:srgbClr val="FFFFFF"/>
                  </a:solidFill>
                  <a:cs typeface="Arial" pitchFamily="34" charset="0"/>
                </a:endParaRPr>
              </a:p>
            </p:txBody>
          </p:sp>
          <p:sp>
            <p:nvSpPr>
              <p:cNvPr id="7195" name="Freeform 14"/>
              <p:cNvSpPr>
                <a:spLocks/>
              </p:cNvSpPr>
              <p:nvPr/>
            </p:nvSpPr>
            <p:spPr bwMode="auto">
              <a:xfrm>
                <a:off x="3090" y="2088"/>
                <a:ext cx="212" cy="167"/>
              </a:xfrm>
              <a:custGeom>
                <a:avLst/>
                <a:gdLst>
                  <a:gd name="T0" fmla="*/ 0 w 131"/>
                  <a:gd name="T1" fmla="*/ 0 h 105"/>
                  <a:gd name="T2" fmla="*/ 340 w 131"/>
                  <a:gd name="T3" fmla="*/ 0 h 105"/>
                  <a:gd name="T4" fmla="*/ 170 w 131"/>
                  <a:gd name="T5" fmla="*/ 262 h 105"/>
                  <a:gd name="T6" fmla="*/ 0 w 131"/>
                  <a:gd name="T7" fmla="*/ 0 h 10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31"/>
                  <a:gd name="T13" fmla="*/ 0 h 105"/>
                  <a:gd name="T14" fmla="*/ 131 w 131"/>
                  <a:gd name="T15" fmla="*/ 105 h 10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31" h="105">
                    <a:moveTo>
                      <a:pt x="0" y="0"/>
                    </a:moveTo>
                    <a:lnTo>
                      <a:pt x="130" y="0"/>
                    </a:lnTo>
                    <a:lnTo>
                      <a:pt x="65" y="104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FFFFFF"/>
              </a:solidFill>
              <a:ln w="9525" cap="rnd">
                <a:solidFill>
                  <a:srgbClr val="0033CC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en-US">
                  <a:solidFill>
                    <a:srgbClr val="FFFFFF"/>
                  </a:solidFill>
                  <a:cs typeface="Arial" pitchFamily="34" charset="0"/>
                </a:endParaRPr>
              </a:p>
            </p:txBody>
          </p:sp>
          <p:sp>
            <p:nvSpPr>
              <p:cNvPr id="7196" name="Freeform 15"/>
              <p:cNvSpPr>
                <a:spLocks/>
              </p:cNvSpPr>
              <p:nvPr/>
            </p:nvSpPr>
            <p:spPr bwMode="auto">
              <a:xfrm>
                <a:off x="3090" y="2088"/>
                <a:ext cx="212" cy="167"/>
              </a:xfrm>
              <a:custGeom>
                <a:avLst/>
                <a:gdLst>
                  <a:gd name="T0" fmla="*/ 0 w 131"/>
                  <a:gd name="T1" fmla="*/ 0 h 105"/>
                  <a:gd name="T2" fmla="*/ 340 w 131"/>
                  <a:gd name="T3" fmla="*/ 0 h 105"/>
                  <a:gd name="T4" fmla="*/ 170 w 131"/>
                  <a:gd name="T5" fmla="*/ 262 h 105"/>
                  <a:gd name="T6" fmla="*/ 0 w 131"/>
                  <a:gd name="T7" fmla="*/ 0 h 105"/>
                  <a:gd name="T8" fmla="*/ 0 w 131"/>
                  <a:gd name="T9" fmla="*/ 0 h 10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31"/>
                  <a:gd name="T16" fmla="*/ 0 h 105"/>
                  <a:gd name="T17" fmla="*/ 131 w 131"/>
                  <a:gd name="T18" fmla="*/ 105 h 10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31" h="105">
                    <a:moveTo>
                      <a:pt x="0" y="0"/>
                    </a:moveTo>
                    <a:lnTo>
                      <a:pt x="130" y="0"/>
                    </a:lnTo>
                    <a:lnTo>
                      <a:pt x="65" y="104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3333CC"/>
              </a:solidFill>
              <a:ln w="12700" cap="rnd" cmpd="sng">
                <a:solidFill>
                  <a:srgbClr val="0033CC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eaLnBrk="1" hangingPunct="1"/>
                <a:endParaRPr lang="en-US">
                  <a:solidFill>
                    <a:srgbClr val="FFFFFF"/>
                  </a:solidFill>
                  <a:cs typeface="Arial" pitchFamily="34" charset="0"/>
                </a:endParaRPr>
              </a:p>
            </p:txBody>
          </p:sp>
        </p:grpSp>
        <p:grpSp>
          <p:nvGrpSpPr>
            <p:cNvPr id="7176" name="Group 16"/>
            <p:cNvGrpSpPr>
              <a:grpSpLocks/>
            </p:cNvGrpSpPr>
            <p:nvPr/>
          </p:nvGrpSpPr>
          <p:grpSpPr bwMode="auto">
            <a:xfrm>
              <a:off x="3879" y="2256"/>
              <a:ext cx="215" cy="414"/>
              <a:chOff x="2166" y="1653"/>
              <a:chExt cx="133" cy="231"/>
            </a:xfrm>
          </p:grpSpPr>
          <p:sp>
            <p:nvSpPr>
              <p:cNvPr id="7192" name="Freeform 17"/>
              <p:cNvSpPr>
                <a:spLocks/>
              </p:cNvSpPr>
              <p:nvPr/>
            </p:nvSpPr>
            <p:spPr bwMode="auto">
              <a:xfrm>
                <a:off x="2225" y="1714"/>
                <a:ext cx="17" cy="170"/>
              </a:xfrm>
              <a:custGeom>
                <a:avLst/>
                <a:gdLst>
                  <a:gd name="T0" fmla="*/ 7 w 17"/>
                  <a:gd name="T1" fmla="*/ 169 h 170"/>
                  <a:gd name="T2" fmla="*/ 16 w 17"/>
                  <a:gd name="T3" fmla="*/ 169 h 170"/>
                  <a:gd name="T4" fmla="*/ 16 w 17"/>
                  <a:gd name="T5" fmla="*/ 0 h 170"/>
                  <a:gd name="T6" fmla="*/ 0 w 17"/>
                  <a:gd name="T7" fmla="*/ 0 h 170"/>
                  <a:gd name="T8" fmla="*/ 0 w 17"/>
                  <a:gd name="T9" fmla="*/ 169 h 170"/>
                  <a:gd name="T10" fmla="*/ 7 w 17"/>
                  <a:gd name="T11" fmla="*/ 169 h 17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7"/>
                  <a:gd name="T19" fmla="*/ 0 h 170"/>
                  <a:gd name="T20" fmla="*/ 17 w 17"/>
                  <a:gd name="T21" fmla="*/ 170 h 17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7" h="170">
                    <a:moveTo>
                      <a:pt x="7" y="169"/>
                    </a:moveTo>
                    <a:lnTo>
                      <a:pt x="16" y="169"/>
                    </a:lnTo>
                    <a:lnTo>
                      <a:pt x="16" y="0"/>
                    </a:lnTo>
                    <a:lnTo>
                      <a:pt x="0" y="0"/>
                    </a:lnTo>
                    <a:lnTo>
                      <a:pt x="0" y="169"/>
                    </a:lnTo>
                    <a:lnTo>
                      <a:pt x="7" y="169"/>
                    </a:lnTo>
                  </a:path>
                </a:pathLst>
              </a:custGeom>
              <a:solidFill>
                <a:srgbClr val="00CC00"/>
              </a:solidFill>
              <a:ln w="9525" cap="rnd">
                <a:solidFill>
                  <a:srgbClr val="00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en-US">
                  <a:solidFill>
                    <a:srgbClr val="FFFFFF"/>
                  </a:solidFill>
                  <a:cs typeface="Arial" pitchFamily="34" charset="0"/>
                </a:endParaRPr>
              </a:p>
            </p:txBody>
          </p:sp>
          <p:sp>
            <p:nvSpPr>
              <p:cNvPr id="7193" name="Freeform 18"/>
              <p:cNvSpPr>
                <a:spLocks/>
              </p:cNvSpPr>
              <p:nvPr/>
            </p:nvSpPr>
            <p:spPr bwMode="auto">
              <a:xfrm>
                <a:off x="2166" y="1653"/>
                <a:ext cx="133" cy="103"/>
              </a:xfrm>
              <a:custGeom>
                <a:avLst/>
                <a:gdLst>
                  <a:gd name="T0" fmla="*/ 0 w 133"/>
                  <a:gd name="T1" fmla="*/ 0 h 103"/>
                  <a:gd name="T2" fmla="*/ 132 w 133"/>
                  <a:gd name="T3" fmla="*/ 0 h 103"/>
                  <a:gd name="T4" fmla="*/ 65 w 133"/>
                  <a:gd name="T5" fmla="*/ 102 h 103"/>
                  <a:gd name="T6" fmla="*/ 0 w 133"/>
                  <a:gd name="T7" fmla="*/ 0 h 103"/>
                  <a:gd name="T8" fmla="*/ 0 w 133"/>
                  <a:gd name="T9" fmla="*/ 0 h 10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33"/>
                  <a:gd name="T16" fmla="*/ 0 h 103"/>
                  <a:gd name="T17" fmla="*/ 133 w 133"/>
                  <a:gd name="T18" fmla="*/ 103 h 10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33" h="103">
                    <a:moveTo>
                      <a:pt x="0" y="0"/>
                    </a:moveTo>
                    <a:lnTo>
                      <a:pt x="132" y="0"/>
                    </a:lnTo>
                    <a:lnTo>
                      <a:pt x="65" y="102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00CC00"/>
              </a:solidFill>
              <a:ln w="12700" cap="rnd" cmpd="sng">
                <a:solidFill>
                  <a:srgbClr val="00CC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eaLnBrk="1" hangingPunct="1"/>
                <a:endParaRPr lang="en-US">
                  <a:solidFill>
                    <a:srgbClr val="FFFFFF"/>
                  </a:solidFill>
                  <a:cs typeface="Arial" pitchFamily="34" charset="0"/>
                </a:endParaRPr>
              </a:p>
            </p:txBody>
          </p:sp>
        </p:grpSp>
        <p:grpSp>
          <p:nvGrpSpPr>
            <p:cNvPr id="7177" name="Group 19"/>
            <p:cNvGrpSpPr>
              <a:grpSpLocks/>
            </p:cNvGrpSpPr>
            <p:nvPr/>
          </p:nvGrpSpPr>
          <p:grpSpPr bwMode="auto">
            <a:xfrm>
              <a:off x="1248" y="2256"/>
              <a:ext cx="215" cy="414"/>
              <a:chOff x="2166" y="1653"/>
              <a:chExt cx="133" cy="231"/>
            </a:xfrm>
          </p:grpSpPr>
          <p:sp>
            <p:nvSpPr>
              <p:cNvPr id="7190" name="Freeform 20"/>
              <p:cNvSpPr>
                <a:spLocks/>
              </p:cNvSpPr>
              <p:nvPr/>
            </p:nvSpPr>
            <p:spPr bwMode="auto">
              <a:xfrm>
                <a:off x="2225" y="1714"/>
                <a:ext cx="17" cy="170"/>
              </a:xfrm>
              <a:custGeom>
                <a:avLst/>
                <a:gdLst>
                  <a:gd name="T0" fmla="*/ 7 w 17"/>
                  <a:gd name="T1" fmla="*/ 169 h 170"/>
                  <a:gd name="T2" fmla="*/ 16 w 17"/>
                  <a:gd name="T3" fmla="*/ 169 h 170"/>
                  <a:gd name="T4" fmla="*/ 16 w 17"/>
                  <a:gd name="T5" fmla="*/ 0 h 170"/>
                  <a:gd name="T6" fmla="*/ 0 w 17"/>
                  <a:gd name="T7" fmla="*/ 0 h 170"/>
                  <a:gd name="T8" fmla="*/ 0 w 17"/>
                  <a:gd name="T9" fmla="*/ 169 h 170"/>
                  <a:gd name="T10" fmla="*/ 7 w 17"/>
                  <a:gd name="T11" fmla="*/ 169 h 17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7"/>
                  <a:gd name="T19" fmla="*/ 0 h 170"/>
                  <a:gd name="T20" fmla="*/ 17 w 17"/>
                  <a:gd name="T21" fmla="*/ 170 h 17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7" h="170">
                    <a:moveTo>
                      <a:pt x="7" y="169"/>
                    </a:moveTo>
                    <a:lnTo>
                      <a:pt x="16" y="169"/>
                    </a:lnTo>
                    <a:lnTo>
                      <a:pt x="16" y="0"/>
                    </a:lnTo>
                    <a:lnTo>
                      <a:pt x="0" y="0"/>
                    </a:lnTo>
                    <a:lnTo>
                      <a:pt x="0" y="169"/>
                    </a:lnTo>
                    <a:lnTo>
                      <a:pt x="7" y="169"/>
                    </a:lnTo>
                  </a:path>
                </a:pathLst>
              </a:custGeom>
              <a:solidFill>
                <a:srgbClr val="990099"/>
              </a:solidFill>
              <a:ln w="9525" cap="rnd">
                <a:solidFill>
                  <a:srgbClr val="990099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en-US">
                  <a:solidFill>
                    <a:srgbClr val="FFFFFF"/>
                  </a:solidFill>
                  <a:cs typeface="Arial" pitchFamily="34" charset="0"/>
                </a:endParaRPr>
              </a:p>
            </p:txBody>
          </p:sp>
          <p:sp>
            <p:nvSpPr>
              <p:cNvPr id="7191" name="Freeform 21"/>
              <p:cNvSpPr>
                <a:spLocks/>
              </p:cNvSpPr>
              <p:nvPr/>
            </p:nvSpPr>
            <p:spPr bwMode="auto">
              <a:xfrm>
                <a:off x="2166" y="1653"/>
                <a:ext cx="133" cy="103"/>
              </a:xfrm>
              <a:custGeom>
                <a:avLst/>
                <a:gdLst>
                  <a:gd name="T0" fmla="*/ 0 w 133"/>
                  <a:gd name="T1" fmla="*/ 0 h 103"/>
                  <a:gd name="T2" fmla="*/ 132 w 133"/>
                  <a:gd name="T3" fmla="*/ 0 h 103"/>
                  <a:gd name="T4" fmla="*/ 65 w 133"/>
                  <a:gd name="T5" fmla="*/ 102 h 103"/>
                  <a:gd name="T6" fmla="*/ 0 w 133"/>
                  <a:gd name="T7" fmla="*/ 0 h 103"/>
                  <a:gd name="T8" fmla="*/ 0 w 133"/>
                  <a:gd name="T9" fmla="*/ 0 h 10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33"/>
                  <a:gd name="T16" fmla="*/ 0 h 103"/>
                  <a:gd name="T17" fmla="*/ 133 w 133"/>
                  <a:gd name="T18" fmla="*/ 103 h 10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33" h="103">
                    <a:moveTo>
                      <a:pt x="0" y="0"/>
                    </a:moveTo>
                    <a:lnTo>
                      <a:pt x="132" y="0"/>
                    </a:lnTo>
                    <a:lnTo>
                      <a:pt x="65" y="102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990099"/>
              </a:solidFill>
              <a:ln w="12700" cap="rnd" cmpd="sng">
                <a:solidFill>
                  <a:srgbClr val="99009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eaLnBrk="1" hangingPunct="1"/>
                <a:endParaRPr lang="en-US">
                  <a:solidFill>
                    <a:srgbClr val="FFFFFF"/>
                  </a:solidFill>
                  <a:cs typeface="Arial" pitchFamily="34" charset="0"/>
                </a:endParaRPr>
              </a:p>
            </p:txBody>
          </p:sp>
        </p:grpSp>
        <p:sp>
          <p:nvSpPr>
            <p:cNvPr id="7178" name="Rectangle 22"/>
            <p:cNvSpPr>
              <a:spLocks noChangeArrowheads="1"/>
            </p:cNvSpPr>
            <p:nvPr/>
          </p:nvSpPr>
          <p:spPr bwMode="auto">
            <a:xfrm>
              <a:off x="3067" y="2351"/>
              <a:ext cx="588" cy="2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075" tIns="46038" rIns="92075" bIns="46038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9pPr>
            </a:lstStyle>
            <a:p>
              <a:pPr algn="ctr"/>
              <a:r>
                <a:rPr lang="en-US" altLang="en-US" sz="1200" b="1">
                  <a:solidFill>
                    <a:srgbClr val="000000"/>
                  </a:solidFill>
                  <a:latin typeface="Arial" pitchFamily="34" charset="0"/>
                </a:rPr>
                <a:t>Hidden</a:t>
              </a:r>
            </a:p>
            <a:p>
              <a:pPr algn="ctr"/>
              <a:r>
                <a:rPr lang="en-US" altLang="en-US" sz="1200" b="1">
                  <a:solidFill>
                    <a:srgbClr val="000000"/>
                  </a:solidFill>
                  <a:latin typeface="Arial" pitchFamily="34" charset="0"/>
                </a:rPr>
                <a:t>Terminal</a:t>
              </a:r>
            </a:p>
          </p:txBody>
        </p:sp>
        <p:sp>
          <p:nvSpPr>
            <p:cNvPr id="7179" name="Rectangle 23"/>
            <p:cNvSpPr>
              <a:spLocks noChangeArrowheads="1"/>
            </p:cNvSpPr>
            <p:nvPr/>
          </p:nvSpPr>
          <p:spPr bwMode="auto">
            <a:xfrm>
              <a:off x="1655" y="2382"/>
              <a:ext cx="52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075" tIns="46038" rIns="92075" bIns="46038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9pPr>
            </a:lstStyle>
            <a:p>
              <a:pPr algn="ctr"/>
              <a:r>
                <a:rPr lang="en-US" altLang="en-US" sz="1200" b="1">
                  <a:solidFill>
                    <a:srgbClr val="FF0000"/>
                  </a:solidFill>
                  <a:latin typeface="Arial" pitchFamily="34" charset="0"/>
                </a:rPr>
                <a:t>Exposed</a:t>
              </a:r>
            </a:p>
            <a:p>
              <a:pPr algn="ctr"/>
              <a:r>
                <a:rPr lang="en-US" altLang="en-US" sz="1200" b="1">
                  <a:solidFill>
                    <a:srgbClr val="FF0000"/>
                  </a:solidFill>
                  <a:latin typeface="Arial" pitchFamily="34" charset="0"/>
                </a:rPr>
                <a:t>Terminal</a:t>
              </a:r>
            </a:p>
          </p:txBody>
        </p:sp>
        <p:sp>
          <p:nvSpPr>
            <p:cNvPr id="7180" name="Text Box 24"/>
            <p:cNvSpPr txBox="1">
              <a:spLocks noChangeArrowheads="1"/>
            </p:cNvSpPr>
            <p:nvPr/>
          </p:nvSpPr>
          <p:spPr bwMode="auto">
            <a:xfrm>
              <a:off x="1267" y="2640"/>
              <a:ext cx="196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9pPr>
            </a:lstStyle>
            <a:p>
              <a:r>
                <a:rPr lang="en-US" altLang="en-US" sz="2000" b="1">
                  <a:solidFill>
                    <a:srgbClr val="990099"/>
                  </a:solidFill>
                </a:rPr>
                <a:t>1</a:t>
              </a:r>
            </a:p>
          </p:txBody>
        </p:sp>
        <p:sp>
          <p:nvSpPr>
            <p:cNvPr id="7181" name="Text Box 25"/>
            <p:cNvSpPr txBox="1">
              <a:spLocks noChangeArrowheads="1"/>
            </p:cNvSpPr>
            <p:nvPr/>
          </p:nvSpPr>
          <p:spPr bwMode="auto">
            <a:xfrm>
              <a:off x="2183" y="2640"/>
              <a:ext cx="196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9pPr>
            </a:lstStyle>
            <a:p>
              <a:r>
                <a:rPr lang="en-US" altLang="en-US" sz="2000" b="1">
                  <a:solidFill>
                    <a:srgbClr val="FF0000"/>
                  </a:solidFill>
                </a:rPr>
                <a:t>2</a:t>
              </a:r>
            </a:p>
          </p:txBody>
        </p:sp>
        <p:sp>
          <p:nvSpPr>
            <p:cNvPr id="7182" name="Text Box 26"/>
            <p:cNvSpPr txBox="1">
              <a:spLocks noChangeArrowheads="1"/>
            </p:cNvSpPr>
            <p:nvPr/>
          </p:nvSpPr>
          <p:spPr bwMode="auto">
            <a:xfrm>
              <a:off x="2976" y="2640"/>
              <a:ext cx="196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9pPr>
            </a:lstStyle>
            <a:p>
              <a:r>
                <a:rPr lang="en-US" altLang="en-US" sz="2000" b="1">
                  <a:solidFill>
                    <a:srgbClr val="000000"/>
                  </a:solidFill>
                </a:rPr>
                <a:t>3</a:t>
              </a:r>
            </a:p>
          </p:txBody>
        </p:sp>
        <p:sp>
          <p:nvSpPr>
            <p:cNvPr id="7183" name="Text Box 27"/>
            <p:cNvSpPr txBox="1">
              <a:spLocks noChangeArrowheads="1"/>
            </p:cNvSpPr>
            <p:nvPr/>
          </p:nvSpPr>
          <p:spPr bwMode="auto">
            <a:xfrm>
              <a:off x="3888" y="2640"/>
              <a:ext cx="196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9pPr>
            </a:lstStyle>
            <a:p>
              <a:r>
                <a:rPr lang="en-US" altLang="en-US" sz="2000" b="1">
                  <a:solidFill>
                    <a:srgbClr val="33CC33"/>
                  </a:solidFill>
                </a:rPr>
                <a:t>4</a:t>
              </a:r>
            </a:p>
          </p:txBody>
        </p:sp>
        <p:sp>
          <p:nvSpPr>
            <p:cNvPr id="7184" name="Text Box 28"/>
            <p:cNvSpPr txBox="1">
              <a:spLocks noChangeArrowheads="1"/>
            </p:cNvSpPr>
            <p:nvPr/>
          </p:nvSpPr>
          <p:spPr bwMode="auto">
            <a:xfrm>
              <a:off x="4752" y="2640"/>
              <a:ext cx="196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9pPr>
            </a:lstStyle>
            <a:p>
              <a:r>
                <a:rPr lang="en-US" altLang="en-US" sz="2000" b="1">
                  <a:solidFill>
                    <a:srgbClr val="3333CC"/>
                  </a:solidFill>
                </a:rPr>
                <a:t>5</a:t>
              </a:r>
            </a:p>
          </p:txBody>
        </p:sp>
        <p:sp>
          <p:nvSpPr>
            <p:cNvPr id="7185" name="Arc 29"/>
            <p:cNvSpPr>
              <a:spLocks/>
            </p:cNvSpPr>
            <p:nvPr/>
          </p:nvSpPr>
          <p:spPr bwMode="auto">
            <a:xfrm rot="-2835075">
              <a:off x="3233" y="1917"/>
              <a:ext cx="528" cy="528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2857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eaLnBrk="1" hangingPunct="1"/>
              <a:endParaRPr lang="en-US">
                <a:solidFill>
                  <a:srgbClr val="FFFFFF"/>
                </a:solidFill>
                <a:cs typeface="Arial" pitchFamily="34" charset="0"/>
              </a:endParaRPr>
            </a:p>
          </p:txBody>
        </p:sp>
        <p:sp>
          <p:nvSpPr>
            <p:cNvPr id="7186" name="Arc 30"/>
            <p:cNvSpPr>
              <a:spLocks/>
            </p:cNvSpPr>
            <p:nvPr/>
          </p:nvSpPr>
          <p:spPr bwMode="auto">
            <a:xfrm rot="-2835075">
              <a:off x="4146" y="1917"/>
              <a:ext cx="528" cy="528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28575">
              <a:solidFill>
                <a:srgbClr val="000000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eaLnBrk="1" hangingPunct="1"/>
              <a:endParaRPr lang="en-US">
                <a:solidFill>
                  <a:srgbClr val="FFFFFF"/>
                </a:solidFill>
                <a:cs typeface="Arial" pitchFamily="34" charset="0"/>
              </a:endParaRPr>
            </a:p>
          </p:txBody>
        </p:sp>
        <p:sp>
          <p:nvSpPr>
            <p:cNvPr id="7187" name="Arc 31"/>
            <p:cNvSpPr>
              <a:spLocks/>
            </p:cNvSpPr>
            <p:nvPr/>
          </p:nvSpPr>
          <p:spPr bwMode="auto">
            <a:xfrm>
              <a:off x="3761" y="1917"/>
              <a:ext cx="1067" cy="243"/>
            </a:xfrm>
            <a:custGeom>
              <a:avLst/>
              <a:gdLst>
                <a:gd name="T0" fmla="*/ 0 w 21600"/>
                <a:gd name="T1" fmla="*/ 0 h 21600"/>
                <a:gd name="T2" fmla="*/ 3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28575">
              <a:solidFill>
                <a:srgbClr val="000000"/>
              </a:solidFill>
              <a:prstDash val="sysDot"/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eaLnBrk="1" hangingPunct="1"/>
              <a:endParaRPr lang="en-US">
                <a:solidFill>
                  <a:srgbClr val="FFFFFF"/>
                </a:solidFill>
                <a:cs typeface="Arial" pitchFamily="34" charset="0"/>
              </a:endParaRPr>
            </a:p>
          </p:txBody>
        </p:sp>
        <p:sp>
          <p:nvSpPr>
            <p:cNvPr id="7188" name="Arc 32"/>
            <p:cNvSpPr>
              <a:spLocks/>
            </p:cNvSpPr>
            <p:nvPr/>
          </p:nvSpPr>
          <p:spPr bwMode="auto">
            <a:xfrm rot="-2835075">
              <a:off x="2429" y="1917"/>
              <a:ext cx="528" cy="528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28575">
              <a:solidFill>
                <a:srgbClr val="000000"/>
              </a:solidFill>
              <a:prstDash val="sysDot"/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eaLnBrk="1" hangingPunct="1"/>
              <a:endParaRPr lang="en-US">
                <a:solidFill>
                  <a:srgbClr val="FFFFFF"/>
                </a:solidFill>
                <a:cs typeface="Arial" pitchFamily="34" charset="0"/>
              </a:endParaRPr>
            </a:p>
          </p:txBody>
        </p:sp>
        <p:sp>
          <p:nvSpPr>
            <p:cNvPr id="7189" name="Arc 33"/>
            <p:cNvSpPr>
              <a:spLocks/>
            </p:cNvSpPr>
            <p:nvPr/>
          </p:nvSpPr>
          <p:spPr bwMode="auto">
            <a:xfrm>
              <a:off x="2013" y="1891"/>
              <a:ext cx="1067" cy="243"/>
            </a:xfrm>
            <a:custGeom>
              <a:avLst/>
              <a:gdLst>
                <a:gd name="T0" fmla="*/ 0 w 21600"/>
                <a:gd name="T1" fmla="*/ 0 h 21600"/>
                <a:gd name="T2" fmla="*/ 3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28575">
              <a:solidFill>
                <a:srgbClr val="000000"/>
              </a:solidFill>
              <a:prstDash val="sysDot"/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eaLnBrk="1" hangingPunct="1"/>
              <a:endParaRPr lang="en-US">
                <a:solidFill>
                  <a:srgbClr val="FFFFFF"/>
                </a:solidFill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36758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Frequency Reuse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smtClean="0"/>
              <a:t>More bandwidth-efficient</a:t>
            </a:r>
          </a:p>
          <a:p>
            <a:r>
              <a:rPr lang="en-US" altLang="en-US" smtClean="0"/>
              <a:t>Distributed methods needed.</a:t>
            </a:r>
          </a:p>
          <a:p>
            <a:pPr>
              <a:lnSpc>
                <a:spcPct val="100000"/>
              </a:lnSpc>
            </a:pPr>
            <a:r>
              <a:rPr lang="en-US" altLang="en-US" smtClean="0"/>
              <a:t>Dynamic channel allocation hard for packet data.</a:t>
            </a:r>
          </a:p>
          <a:p>
            <a:pPr>
              <a:lnSpc>
                <a:spcPct val="100000"/>
              </a:lnSpc>
            </a:pPr>
            <a:r>
              <a:rPr lang="en-US" altLang="en-US" smtClean="0"/>
              <a:t>Mostly an unsolved problem</a:t>
            </a:r>
          </a:p>
          <a:p>
            <a:pPr lvl="1">
              <a:lnSpc>
                <a:spcPct val="100000"/>
              </a:lnSpc>
            </a:pPr>
            <a:r>
              <a:rPr lang="en-US" altLang="en-US" smtClean="0"/>
              <a:t>CDMA or hand-tuning of access points.</a:t>
            </a:r>
          </a:p>
        </p:txBody>
      </p:sp>
    </p:spTree>
    <p:extLst>
      <p:ext uri="{BB962C8B-B14F-4D97-AF65-F5344CB8AC3E}">
        <p14:creationId xmlns:p14="http://schemas.microsoft.com/office/powerpoint/2010/main" val="3100624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400" smtClean="0"/>
              <a:t>DS Spread Spectrum:</a:t>
            </a:r>
            <a:br>
              <a:rPr lang="en-US" altLang="en-US" sz="4400" smtClean="0"/>
            </a:br>
            <a:r>
              <a:rPr lang="en-US" altLang="en-US" sz="4400" smtClean="0"/>
              <a:t>Code Assignment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76400"/>
            <a:ext cx="8229600" cy="4114800"/>
          </a:xfrm>
        </p:spPr>
        <p:txBody>
          <a:bodyPr/>
          <a:lstStyle/>
          <a:p>
            <a:pPr>
              <a:lnSpc>
                <a:spcPct val="110000"/>
              </a:lnSpc>
            </a:pPr>
            <a:r>
              <a:rPr lang="en-US" altLang="en-US" sz="2400" smtClean="0"/>
              <a:t>Common spreading code for all nodes</a:t>
            </a:r>
          </a:p>
          <a:p>
            <a:pPr lvl="1">
              <a:lnSpc>
                <a:spcPct val="70000"/>
              </a:lnSpc>
            </a:pPr>
            <a:r>
              <a:rPr lang="en-US" altLang="en-US" sz="2400" smtClean="0"/>
              <a:t>Collisions occur whenever receiver can “hear” two or more transmissions.</a:t>
            </a:r>
          </a:p>
          <a:p>
            <a:pPr lvl="1">
              <a:lnSpc>
                <a:spcPct val="70000"/>
              </a:lnSpc>
            </a:pPr>
            <a:r>
              <a:rPr lang="en-US" altLang="en-US" sz="2400" smtClean="0"/>
              <a:t>Near-far effect improves capture.</a:t>
            </a:r>
          </a:p>
          <a:p>
            <a:pPr lvl="1">
              <a:lnSpc>
                <a:spcPct val="70000"/>
              </a:lnSpc>
            </a:pPr>
            <a:r>
              <a:rPr lang="en-US" altLang="en-US" sz="2400" smtClean="0"/>
              <a:t>Broadcasting easy</a:t>
            </a:r>
            <a:endParaRPr lang="en-US" altLang="en-US" sz="1400" smtClean="0"/>
          </a:p>
          <a:p>
            <a:pPr lvl="1">
              <a:lnSpc>
                <a:spcPct val="70000"/>
              </a:lnSpc>
            </a:pPr>
            <a:endParaRPr lang="en-US" altLang="en-US" sz="800" smtClean="0"/>
          </a:p>
          <a:p>
            <a:pPr>
              <a:lnSpc>
                <a:spcPct val="110000"/>
              </a:lnSpc>
            </a:pPr>
            <a:r>
              <a:rPr lang="en-US" altLang="en-US" sz="2400" smtClean="0"/>
              <a:t>Receiver-oriented</a:t>
            </a:r>
          </a:p>
          <a:p>
            <a:pPr lvl="1">
              <a:lnSpc>
                <a:spcPct val="70000"/>
              </a:lnSpc>
            </a:pPr>
            <a:r>
              <a:rPr lang="en-US" altLang="en-US" sz="2400" smtClean="0"/>
              <a:t>Each receiver assigned a spreading sequence.</a:t>
            </a:r>
            <a:endParaRPr lang="en-US" altLang="en-US" sz="1000" smtClean="0"/>
          </a:p>
          <a:p>
            <a:pPr lvl="1">
              <a:lnSpc>
                <a:spcPct val="70000"/>
              </a:lnSpc>
            </a:pPr>
            <a:r>
              <a:rPr lang="en-US" altLang="en-US" sz="2400" smtClean="0"/>
              <a:t>All transmissions to that receiver use the sequence.</a:t>
            </a:r>
            <a:endParaRPr lang="en-US" altLang="en-US" sz="1000" smtClean="0"/>
          </a:p>
          <a:p>
            <a:pPr lvl="1">
              <a:lnSpc>
                <a:spcPct val="70000"/>
              </a:lnSpc>
            </a:pPr>
            <a:r>
              <a:rPr lang="en-US" altLang="en-US" sz="2400" smtClean="0"/>
              <a:t>Collisions occur if 2 signals destined for same receiver arrive at same time (can randomize transmission time.)</a:t>
            </a:r>
          </a:p>
          <a:p>
            <a:pPr lvl="1">
              <a:lnSpc>
                <a:spcPct val="70000"/>
              </a:lnSpc>
            </a:pPr>
            <a:r>
              <a:rPr lang="en-US" altLang="en-US" sz="2400" smtClean="0"/>
              <a:t>Little time needed to synchronize.</a:t>
            </a:r>
            <a:endParaRPr lang="en-US" altLang="en-US" sz="1000" smtClean="0"/>
          </a:p>
          <a:p>
            <a:pPr lvl="1">
              <a:lnSpc>
                <a:spcPct val="70000"/>
              </a:lnSpc>
            </a:pPr>
            <a:r>
              <a:rPr lang="en-US" altLang="en-US" sz="2400" smtClean="0"/>
              <a:t> Transmitters must know code of destination receiver</a:t>
            </a:r>
          </a:p>
          <a:p>
            <a:pPr lvl="2">
              <a:lnSpc>
                <a:spcPct val="70000"/>
              </a:lnSpc>
            </a:pPr>
            <a:r>
              <a:rPr lang="en-US" altLang="en-US" sz="2000" smtClean="0"/>
              <a:t>Complicates route discovery.</a:t>
            </a:r>
          </a:p>
          <a:p>
            <a:pPr lvl="2">
              <a:lnSpc>
                <a:spcPct val="70000"/>
              </a:lnSpc>
            </a:pPr>
            <a:r>
              <a:rPr lang="en-US" altLang="en-US" sz="2000" smtClean="0"/>
              <a:t>Multiple transmissions for broadcasting.</a:t>
            </a:r>
          </a:p>
        </p:txBody>
      </p:sp>
    </p:spTree>
    <p:extLst>
      <p:ext uri="{BB962C8B-B14F-4D97-AF65-F5344CB8AC3E}">
        <p14:creationId xmlns:p14="http://schemas.microsoft.com/office/powerpoint/2010/main" val="1815079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  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600200"/>
            <a:ext cx="8280400" cy="4114800"/>
          </a:xfrm>
        </p:spPr>
        <p:txBody>
          <a:bodyPr/>
          <a:lstStyle/>
          <a:p>
            <a:pPr>
              <a:lnSpc>
                <a:spcPct val="110000"/>
              </a:lnSpc>
            </a:pPr>
            <a:r>
              <a:rPr lang="en-US" altLang="en-US" sz="2800" smtClean="0"/>
              <a:t>Transmitter-oriented</a:t>
            </a:r>
          </a:p>
          <a:p>
            <a:pPr lvl="1">
              <a:lnSpc>
                <a:spcPct val="70000"/>
              </a:lnSpc>
            </a:pPr>
            <a:r>
              <a:rPr lang="en-US" altLang="en-US" sz="2400" smtClean="0"/>
              <a:t>Each transmitter uses a unique spreading sequence</a:t>
            </a:r>
          </a:p>
          <a:p>
            <a:pPr lvl="1">
              <a:lnSpc>
                <a:spcPct val="70000"/>
              </a:lnSpc>
            </a:pPr>
            <a:r>
              <a:rPr lang="en-US" altLang="en-US" sz="2400" smtClean="0"/>
              <a:t>No collisions</a:t>
            </a:r>
          </a:p>
          <a:p>
            <a:pPr lvl="1">
              <a:lnSpc>
                <a:spcPct val="70000"/>
              </a:lnSpc>
            </a:pPr>
            <a:r>
              <a:rPr lang="en-US" altLang="en-US" sz="2400" smtClean="0"/>
              <a:t>Receiver must determine sequence of incoming packet</a:t>
            </a:r>
          </a:p>
          <a:p>
            <a:pPr lvl="2">
              <a:lnSpc>
                <a:spcPct val="70000"/>
              </a:lnSpc>
            </a:pPr>
            <a:r>
              <a:rPr lang="en-US" altLang="en-US" sz="2000" smtClean="0"/>
              <a:t>Complicates route discovery.</a:t>
            </a:r>
          </a:p>
          <a:p>
            <a:pPr lvl="2">
              <a:lnSpc>
                <a:spcPct val="70000"/>
              </a:lnSpc>
            </a:pPr>
            <a:r>
              <a:rPr lang="en-US" altLang="en-US" sz="2000" smtClean="0"/>
              <a:t>Good broadcasting properties</a:t>
            </a:r>
          </a:p>
          <a:p>
            <a:pPr lvl="1">
              <a:lnSpc>
                <a:spcPct val="70000"/>
              </a:lnSpc>
            </a:pPr>
            <a:r>
              <a:rPr lang="en-US" altLang="en-US" sz="2400" smtClean="0"/>
              <a:t>Poor acquisition performance</a:t>
            </a:r>
          </a:p>
          <a:p>
            <a:pPr>
              <a:lnSpc>
                <a:spcPct val="110000"/>
              </a:lnSpc>
            </a:pPr>
            <a:r>
              <a:rPr lang="en-US" altLang="en-US" sz="2800" smtClean="0"/>
              <a:t>Preamble vs. Data assignment</a:t>
            </a:r>
          </a:p>
          <a:p>
            <a:pPr lvl="1">
              <a:lnSpc>
                <a:spcPct val="70000"/>
              </a:lnSpc>
            </a:pPr>
            <a:r>
              <a:rPr lang="en-US" altLang="en-US" sz="2400" smtClean="0"/>
              <a:t>Preamble may use common code that contains information about data code</a:t>
            </a:r>
          </a:p>
          <a:p>
            <a:pPr lvl="1">
              <a:lnSpc>
                <a:spcPct val="70000"/>
              </a:lnSpc>
            </a:pPr>
            <a:r>
              <a:rPr lang="en-US" altLang="en-US" sz="2400" smtClean="0"/>
              <a:t>Data may use specific code</a:t>
            </a:r>
          </a:p>
          <a:p>
            <a:pPr lvl="1">
              <a:lnSpc>
                <a:spcPct val="70000"/>
              </a:lnSpc>
            </a:pPr>
            <a:r>
              <a:rPr lang="en-US" altLang="en-US" sz="2400" smtClean="0"/>
              <a:t>Advantages of common and specific codes:</a:t>
            </a:r>
          </a:p>
          <a:p>
            <a:pPr lvl="2">
              <a:lnSpc>
                <a:spcPct val="70000"/>
              </a:lnSpc>
            </a:pPr>
            <a:r>
              <a:rPr lang="en-US" altLang="en-US" sz="2000" smtClean="0"/>
              <a:t>Easy acquisition of preamble</a:t>
            </a:r>
          </a:p>
          <a:p>
            <a:pPr lvl="2">
              <a:lnSpc>
                <a:spcPct val="70000"/>
              </a:lnSpc>
            </a:pPr>
            <a:r>
              <a:rPr lang="en-US" altLang="en-US" sz="2000" smtClean="0"/>
              <a:t>Few collisions on short preamble</a:t>
            </a:r>
          </a:p>
          <a:p>
            <a:pPr lvl="2">
              <a:lnSpc>
                <a:spcPct val="70000"/>
              </a:lnSpc>
            </a:pPr>
            <a:r>
              <a:rPr lang="en-US" altLang="en-US" sz="2000" smtClean="0"/>
              <a:t>New transmissions don’t interfere with the data block</a:t>
            </a:r>
          </a:p>
        </p:txBody>
      </p:sp>
    </p:spTree>
    <p:extLst>
      <p:ext uri="{BB962C8B-B14F-4D97-AF65-F5344CB8AC3E}">
        <p14:creationId xmlns:p14="http://schemas.microsoft.com/office/powerpoint/2010/main" val="3754153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Introduction to Routing</a:t>
            </a:r>
          </a:p>
        </p:txBody>
      </p:sp>
      <p:sp>
        <p:nvSpPr>
          <p:cNvPr id="11267" name="Content Placeholder 5"/>
          <p:cNvSpPr>
            <a:spLocks noGrp="1"/>
          </p:cNvSpPr>
          <p:nvPr>
            <p:ph idx="1"/>
          </p:nvPr>
        </p:nvSpPr>
        <p:spPr>
          <a:xfrm>
            <a:off x="457200" y="3124200"/>
            <a:ext cx="8153400" cy="37338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altLang="en-US" sz="2800" smtClean="0"/>
              <a:t>Routing establishes the mechanism by which a packet traverses the network</a:t>
            </a:r>
          </a:p>
          <a:p>
            <a:pPr lvl="3">
              <a:lnSpc>
                <a:spcPct val="30000"/>
              </a:lnSpc>
            </a:pPr>
            <a:endParaRPr lang="en-US" altLang="en-US" sz="1600" smtClean="0"/>
          </a:p>
          <a:p>
            <a:pPr>
              <a:lnSpc>
                <a:spcPct val="100000"/>
              </a:lnSpc>
            </a:pPr>
            <a:r>
              <a:rPr lang="en-US" altLang="en-US" sz="2800" smtClean="0"/>
              <a:t>A “route” is the sequence of relays through which a packet travels from its source to its destination</a:t>
            </a:r>
          </a:p>
          <a:p>
            <a:pPr>
              <a:lnSpc>
                <a:spcPct val="100000"/>
              </a:lnSpc>
            </a:pPr>
            <a:r>
              <a:rPr lang="en-US" altLang="en-US" sz="2800" smtClean="0"/>
              <a:t>Many factors dictate the “best” route </a:t>
            </a:r>
          </a:p>
          <a:p>
            <a:pPr lvl="3">
              <a:lnSpc>
                <a:spcPct val="30000"/>
              </a:lnSpc>
            </a:pPr>
            <a:endParaRPr lang="en-US" altLang="en-US" sz="1600" smtClean="0"/>
          </a:p>
          <a:p>
            <a:pPr>
              <a:lnSpc>
                <a:spcPct val="100000"/>
              </a:lnSpc>
            </a:pPr>
            <a:r>
              <a:rPr lang="en-US" altLang="en-US" sz="2800" smtClean="0"/>
              <a:t>Typically uses “store-and-forward” relaying</a:t>
            </a:r>
          </a:p>
          <a:p>
            <a:pPr lvl="1">
              <a:lnSpc>
                <a:spcPct val="100000"/>
              </a:lnSpc>
            </a:pPr>
            <a:r>
              <a:rPr lang="en-US" altLang="en-US" sz="2400" smtClean="0"/>
              <a:t>Network coding breaks this paradigm</a:t>
            </a:r>
          </a:p>
        </p:txBody>
      </p:sp>
      <p:sp>
        <p:nvSpPr>
          <p:cNvPr id="11268" name="AutoShape 3"/>
          <p:cNvSpPr>
            <a:spLocks noChangeArrowheads="1"/>
          </p:cNvSpPr>
          <p:nvPr/>
        </p:nvSpPr>
        <p:spPr bwMode="auto">
          <a:xfrm>
            <a:off x="1852613" y="2547938"/>
            <a:ext cx="304800" cy="304800"/>
          </a:xfrm>
          <a:prstGeom prst="cube">
            <a:avLst>
              <a:gd name="adj" fmla="val 25000"/>
            </a:avLst>
          </a:prstGeom>
          <a:solidFill>
            <a:srgbClr val="6666FF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11269" name="AutoShape 4"/>
          <p:cNvSpPr>
            <a:spLocks noChangeArrowheads="1"/>
          </p:cNvSpPr>
          <p:nvPr/>
        </p:nvSpPr>
        <p:spPr bwMode="auto">
          <a:xfrm>
            <a:off x="1928813" y="1709738"/>
            <a:ext cx="304800" cy="304800"/>
          </a:xfrm>
          <a:prstGeom prst="cube">
            <a:avLst>
              <a:gd name="adj" fmla="val 25000"/>
            </a:avLst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11270" name="AutoShape 6"/>
          <p:cNvSpPr>
            <a:spLocks noChangeArrowheads="1"/>
          </p:cNvSpPr>
          <p:nvPr/>
        </p:nvSpPr>
        <p:spPr bwMode="auto">
          <a:xfrm>
            <a:off x="5662613" y="2700338"/>
            <a:ext cx="304800" cy="304800"/>
          </a:xfrm>
          <a:prstGeom prst="cube">
            <a:avLst>
              <a:gd name="adj" fmla="val 25000"/>
            </a:avLst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11271" name="AutoShape 7"/>
          <p:cNvSpPr>
            <a:spLocks noChangeArrowheads="1"/>
          </p:cNvSpPr>
          <p:nvPr/>
        </p:nvSpPr>
        <p:spPr bwMode="auto">
          <a:xfrm>
            <a:off x="3148013" y="2624138"/>
            <a:ext cx="304800" cy="304800"/>
          </a:xfrm>
          <a:prstGeom prst="cube">
            <a:avLst>
              <a:gd name="adj" fmla="val 25000"/>
            </a:avLst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11272" name="AutoShape 8"/>
          <p:cNvSpPr>
            <a:spLocks noChangeArrowheads="1"/>
          </p:cNvSpPr>
          <p:nvPr/>
        </p:nvSpPr>
        <p:spPr bwMode="auto">
          <a:xfrm>
            <a:off x="5281613" y="1938338"/>
            <a:ext cx="304800" cy="304800"/>
          </a:xfrm>
          <a:prstGeom prst="cube">
            <a:avLst>
              <a:gd name="adj" fmla="val 25000"/>
            </a:avLst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11273" name="AutoShape 9"/>
          <p:cNvSpPr>
            <a:spLocks noChangeArrowheads="1"/>
          </p:cNvSpPr>
          <p:nvPr/>
        </p:nvSpPr>
        <p:spPr bwMode="auto">
          <a:xfrm>
            <a:off x="6424613" y="2243138"/>
            <a:ext cx="304800" cy="304800"/>
          </a:xfrm>
          <a:prstGeom prst="cube">
            <a:avLst>
              <a:gd name="adj" fmla="val 25000"/>
            </a:avLst>
          </a:prstGeom>
          <a:solidFill>
            <a:srgbClr val="00B050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11274" name="AutoShape 10"/>
          <p:cNvSpPr>
            <a:spLocks noChangeArrowheads="1"/>
          </p:cNvSpPr>
          <p:nvPr/>
        </p:nvSpPr>
        <p:spPr bwMode="auto">
          <a:xfrm>
            <a:off x="3148013" y="1862138"/>
            <a:ext cx="304800" cy="304800"/>
          </a:xfrm>
          <a:prstGeom prst="cube">
            <a:avLst>
              <a:gd name="adj" fmla="val 25000"/>
            </a:avLst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11275" name="AutoShape 11"/>
          <p:cNvSpPr>
            <a:spLocks noChangeArrowheads="1"/>
          </p:cNvSpPr>
          <p:nvPr/>
        </p:nvSpPr>
        <p:spPr bwMode="auto">
          <a:xfrm>
            <a:off x="4443413" y="2547938"/>
            <a:ext cx="304800" cy="304800"/>
          </a:xfrm>
          <a:prstGeom prst="cube">
            <a:avLst>
              <a:gd name="adj" fmla="val 25000"/>
            </a:avLst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11276" name="Line 14"/>
          <p:cNvSpPr>
            <a:spLocks noChangeShapeType="1"/>
          </p:cNvSpPr>
          <p:nvPr/>
        </p:nvSpPr>
        <p:spPr bwMode="auto">
          <a:xfrm>
            <a:off x="2005013" y="2090738"/>
            <a:ext cx="0" cy="3810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eaLnBrk="1" hangingPunct="1"/>
            <a:endParaRPr lang="en-US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11277" name="Line 17"/>
          <p:cNvSpPr>
            <a:spLocks noChangeShapeType="1"/>
          </p:cNvSpPr>
          <p:nvPr/>
        </p:nvSpPr>
        <p:spPr bwMode="auto">
          <a:xfrm>
            <a:off x="2386013" y="1785938"/>
            <a:ext cx="762000" cy="1524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eaLnBrk="1" hangingPunct="1"/>
            <a:endParaRPr lang="en-US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11278" name="Line 18"/>
          <p:cNvSpPr>
            <a:spLocks noChangeShapeType="1"/>
          </p:cNvSpPr>
          <p:nvPr/>
        </p:nvSpPr>
        <p:spPr bwMode="auto">
          <a:xfrm>
            <a:off x="3300413" y="2243138"/>
            <a:ext cx="0" cy="3048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eaLnBrk="1" hangingPunct="1"/>
            <a:endParaRPr lang="en-US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11279" name="Line 20"/>
          <p:cNvSpPr>
            <a:spLocks noChangeShapeType="1"/>
          </p:cNvSpPr>
          <p:nvPr/>
        </p:nvSpPr>
        <p:spPr bwMode="auto">
          <a:xfrm>
            <a:off x="3529013" y="2014538"/>
            <a:ext cx="914400" cy="53340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eaLnBrk="1" hangingPunct="1"/>
            <a:endParaRPr lang="en-US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11280" name="Line 22"/>
          <p:cNvSpPr>
            <a:spLocks noChangeShapeType="1"/>
          </p:cNvSpPr>
          <p:nvPr/>
        </p:nvSpPr>
        <p:spPr bwMode="auto">
          <a:xfrm flipV="1">
            <a:off x="4672013" y="2166938"/>
            <a:ext cx="609600" cy="3048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eaLnBrk="1" hangingPunct="1"/>
            <a:endParaRPr lang="en-US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11281" name="Line 23"/>
          <p:cNvSpPr>
            <a:spLocks noChangeShapeType="1"/>
          </p:cNvSpPr>
          <p:nvPr/>
        </p:nvSpPr>
        <p:spPr bwMode="auto">
          <a:xfrm>
            <a:off x="5662613" y="2014538"/>
            <a:ext cx="685800" cy="2286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eaLnBrk="1" hangingPunct="1"/>
            <a:endParaRPr lang="en-US">
              <a:solidFill>
                <a:srgbClr val="FFFFFF"/>
              </a:solidFill>
              <a:cs typeface="Arial" pitchFamily="34" charset="0"/>
            </a:endParaRPr>
          </a:p>
        </p:txBody>
      </p:sp>
      <p:grpSp>
        <p:nvGrpSpPr>
          <p:cNvPr id="11282" name="Group 39"/>
          <p:cNvGrpSpPr>
            <a:grpSpLocks/>
          </p:cNvGrpSpPr>
          <p:nvPr/>
        </p:nvGrpSpPr>
        <p:grpSpPr bwMode="auto">
          <a:xfrm>
            <a:off x="2209800" y="2471738"/>
            <a:ext cx="4138613" cy="381000"/>
            <a:chOff x="2209800" y="2471737"/>
            <a:chExt cx="4138613" cy="381000"/>
          </a:xfrm>
        </p:grpSpPr>
        <p:sp>
          <p:nvSpPr>
            <p:cNvPr id="11296" name="Line 16"/>
            <p:cNvSpPr>
              <a:spLocks noChangeShapeType="1"/>
            </p:cNvSpPr>
            <p:nvPr/>
          </p:nvSpPr>
          <p:spPr bwMode="auto">
            <a:xfrm>
              <a:off x="2209800" y="2743200"/>
              <a:ext cx="862013" cy="109537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eaLnBrk="1" hangingPunct="1"/>
              <a:endParaRPr lang="en-US">
                <a:solidFill>
                  <a:srgbClr val="FFFFFF"/>
                </a:solidFill>
                <a:cs typeface="Arial" pitchFamily="34" charset="0"/>
              </a:endParaRPr>
            </a:p>
          </p:txBody>
        </p:sp>
        <p:sp>
          <p:nvSpPr>
            <p:cNvPr id="11297" name="Line 19"/>
            <p:cNvSpPr>
              <a:spLocks noChangeShapeType="1"/>
            </p:cNvSpPr>
            <p:nvPr/>
          </p:nvSpPr>
          <p:spPr bwMode="auto">
            <a:xfrm>
              <a:off x="3529013" y="2700337"/>
              <a:ext cx="838200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eaLnBrk="1" hangingPunct="1"/>
              <a:endParaRPr lang="en-US">
                <a:solidFill>
                  <a:srgbClr val="FFFFFF"/>
                </a:solidFill>
                <a:cs typeface="Arial" pitchFamily="34" charset="0"/>
              </a:endParaRPr>
            </a:p>
          </p:txBody>
        </p:sp>
        <p:sp>
          <p:nvSpPr>
            <p:cNvPr id="11298" name="Line 24"/>
            <p:cNvSpPr>
              <a:spLocks noChangeShapeType="1"/>
            </p:cNvSpPr>
            <p:nvPr/>
          </p:nvSpPr>
          <p:spPr bwMode="auto">
            <a:xfrm>
              <a:off x="4824413" y="2700337"/>
              <a:ext cx="762000" cy="7620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eaLnBrk="1" hangingPunct="1"/>
              <a:endParaRPr lang="en-US">
                <a:solidFill>
                  <a:srgbClr val="FFFFFF"/>
                </a:solidFill>
                <a:cs typeface="Arial" pitchFamily="34" charset="0"/>
              </a:endParaRPr>
            </a:p>
          </p:txBody>
        </p:sp>
        <p:sp>
          <p:nvSpPr>
            <p:cNvPr id="11299" name="Line 25"/>
            <p:cNvSpPr>
              <a:spLocks noChangeShapeType="1"/>
            </p:cNvSpPr>
            <p:nvPr/>
          </p:nvSpPr>
          <p:spPr bwMode="auto">
            <a:xfrm flipV="1">
              <a:off x="5967413" y="2471737"/>
              <a:ext cx="381000" cy="22860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eaLnBrk="1" hangingPunct="1"/>
              <a:endParaRPr lang="en-US">
                <a:solidFill>
                  <a:srgbClr val="FFFFFF"/>
                </a:solidFill>
                <a:cs typeface="Arial" pitchFamily="34" charset="0"/>
              </a:endParaRPr>
            </a:p>
          </p:txBody>
        </p:sp>
      </p:grpSp>
      <p:sp>
        <p:nvSpPr>
          <p:cNvPr id="11283" name="TextBox 37"/>
          <p:cNvSpPr txBox="1">
            <a:spLocks noChangeArrowheads="1"/>
          </p:cNvSpPr>
          <p:nvPr/>
        </p:nvSpPr>
        <p:spPr bwMode="auto">
          <a:xfrm>
            <a:off x="1003300" y="2514600"/>
            <a:ext cx="8255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r>
              <a:rPr lang="en-US" altLang="en-US" sz="1800">
                <a:solidFill>
                  <a:srgbClr val="474747"/>
                </a:solidFill>
              </a:rPr>
              <a:t>Source</a:t>
            </a:r>
          </a:p>
        </p:txBody>
      </p:sp>
      <p:sp>
        <p:nvSpPr>
          <p:cNvPr id="11284" name="TextBox 38"/>
          <p:cNvSpPr txBox="1">
            <a:spLocks noChangeArrowheads="1"/>
          </p:cNvSpPr>
          <p:nvPr/>
        </p:nvSpPr>
        <p:spPr bwMode="auto">
          <a:xfrm>
            <a:off x="6781800" y="2209800"/>
            <a:ext cx="124936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r>
              <a:rPr lang="en-US" altLang="en-US" sz="1800">
                <a:solidFill>
                  <a:srgbClr val="474747"/>
                </a:solidFill>
              </a:rPr>
              <a:t>Destination</a:t>
            </a:r>
          </a:p>
        </p:txBody>
      </p:sp>
      <p:grpSp>
        <p:nvGrpSpPr>
          <p:cNvPr id="3" name="Group 40"/>
          <p:cNvGrpSpPr>
            <a:grpSpLocks/>
          </p:cNvGrpSpPr>
          <p:nvPr/>
        </p:nvGrpSpPr>
        <p:grpSpPr bwMode="auto">
          <a:xfrm>
            <a:off x="2209800" y="2438400"/>
            <a:ext cx="4138613" cy="414338"/>
            <a:chOff x="2209800" y="2395537"/>
            <a:chExt cx="4138613" cy="414337"/>
          </a:xfrm>
        </p:grpSpPr>
        <p:sp>
          <p:nvSpPr>
            <p:cNvPr id="11292" name="Line 16"/>
            <p:cNvSpPr>
              <a:spLocks noChangeShapeType="1"/>
            </p:cNvSpPr>
            <p:nvPr/>
          </p:nvSpPr>
          <p:spPr bwMode="auto">
            <a:xfrm>
              <a:off x="2209800" y="2700337"/>
              <a:ext cx="862013" cy="109537"/>
            </a:xfrm>
            <a:prstGeom prst="line">
              <a:avLst/>
            </a:prstGeom>
            <a:noFill/>
            <a:ln w="76200">
              <a:solidFill>
                <a:srgbClr val="00B0F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eaLnBrk="1" hangingPunct="1"/>
              <a:endParaRPr lang="en-US">
                <a:solidFill>
                  <a:srgbClr val="FFFFFF"/>
                </a:solidFill>
                <a:cs typeface="Arial" pitchFamily="34" charset="0"/>
              </a:endParaRPr>
            </a:p>
          </p:txBody>
        </p:sp>
        <p:sp>
          <p:nvSpPr>
            <p:cNvPr id="11293" name="Line 19"/>
            <p:cNvSpPr>
              <a:spLocks noChangeShapeType="1"/>
            </p:cNvSpPr>
            <p:nvPr/>
          </p:nvSpPr>
          <p:spPr bwMode="auto">
            <a:xfrm>
              <a:off x="3505200" y="2624137"/>
              <a:ext cx="838200" cy="0"/>
            </a:xfrm>
            <a:prstGeom prst="line">
              <a:avLst/>
            </a:prstGeom>
            <a:noFill/>
            <a:ln w="76200">
              <a:solidFill>
                <a:srgbClr val="00B0F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eaLnBrk="1" hangingPunct="1"/>
              <a:endParaRPr lang="en-US">
                <a:solidFill>
                  <a:srgbClr val="FFFFFF"/>
                </a:solidFill>
                <a:cs typeface="Arial" pitchFamily="34" charset="0"/>
              </a:endParaRPr>
            </a:p>
          </p:txBody>
        </p:sp>
        <p:sp>
          <p:nvSpPr>
            <p:cNvPr id="11294" name="Line 24"/>
            <p:cNvSpPr>
              <a:spLocks noChangeShapeType="1"/>
            </p:cNvSpPr>
            <p:nvPr/>
          </p:nvSpPr>
          <p:spPr bwMode="auto">
            <a:xfrm>
              <a:off x="4824413" y="2624137"/>
              <a:ext cx="762000" cy="76200"/>
            </a:xfrm>
            <a:prstGeom prst="line">
              <a:avLst/>
            </a:prstGeom>
            <a:noFill/>
            <a:ln w="76200">
              <a:solidFill>
                <a:srgbClr val="00B0F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eaLnBrk="1" hangingPunct="1"/>
              <a:endParaRPr lang="en-US">
                <a:solidFill>
                  <a:srgbClr val="FFFFFF"/>
                </a:solidFill>
                <a:cs typeface="Arial" pitchFamily="34" charset="0"/>
              </a:endParaRPr>
            </a:p>
          </p:txBody>
        </p:sp>
        <p:sp>
          <p:nvSpPr>
            <p:cNvPr id="11295" name="Line 25"/>
            <p:cNvSpPr>
              <a:spLocks noChangeShapeType="1"/>
            </p:cNvSpPr>
            <p:nvPr/>
          </p:nvSpPr>
          <p:spPr bwMode="auto">
            <a:xfrm flipV="1">
              <a:off x="5967413" y="2395537"/>
              <a:ext cx="381000" cy="228600"/>
            </a:xfrm>
            <a:prstGeom prst="line">
              <a:avLst/>
            </a:prstGeom>
            <a:noFill/>
            <a:ln w="76200">
              <a:solidFill>
                <a:srgbClr val="00B0F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eaLnBrk="1" hangingPunct="1"/>
              <a:endParaRPr lang="en-US">
                <a:solidFill>
                  <a:srgbClr val="FFFFFF"/>
                </a:solidFill>
                <a:cs typeface="Arial" pitchFamily="34" charset="0"/>
              </a:endParaRPr>
            </a:p>
          </p:txBody>
        </p:sp>
      </p:grpSp>
      <p:grpSp>
        <p:nvGrpSpPr>
          <p:cNvPr id="4" name="Group 50"/>
          <p:cNvGrpSpPr>
            <a:grpSpLocks/>
          </p:cNvGrpSpPr>
          <p:nvPr/>
        </p:nvGrpSpPr>
        <p:grpSpPr bwMode="auto">
          <a:xfrm>
            <a:off x="1981200" y="1752600"/>
            <a:ext cx="4343400" cy="762000"/>
            <a:chOff x="2157413" y="1938337"/>
            <a:chExt cx="4343400" cy="762000"/>
          </a:xfrm>
        </p:grpSpPr>
        <p:sp>
          <p:nvSpPr>
            <p:cNvPr id="11287" name="Line 14"/>
            <p:cNvSpPr>
              <a:spLocks noChangeShapeType="1"/>
            </p:cNvSpPr>
            <p:nvPr/>
          </p:nvSpPr>
          <p:spPr bwMode="auto">
            <a:xfrm>
              <a:off x="2157413" y="2243137"/>
              <a:ext cx="0" cy="381000"/>
            </a:xfrm>
            <a:prstGeom prst="line">
              <a:avLst/>
            </a:prstGeom>
            <a:noFill/>
            <a:ln w="76200">
              <a:solidFill>
                <a:srgbClr val="66FF33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eaLnBrk="1" hangingPunct="1"/>
              <a:endParaRPr lang="en-US">
                <a:solidFill>
                  <a:srgbClr val="FFFFFF"/>
                </a:solidFill>
                <a:cs typeface="Arial" pitchFamily="34" charset="0"/>
              </a:endParaRPr>
            </a:p>
          </p:txBody>
        </p:sp>
        <p:sp>
          <p:nvSpPr>
            <p:cNvPr id="11288" name="Line 17"/>
            <p:cNvSpPr>
              <a:spLocks noChangeShapeType="1"/>
            </p:cNvSpPr>
            <p:nvPr/>
          </p:nvSpPr>
          <p:spPr bwMode="auto">
            <a:xfrm>
              <a:off x="2538413" y="1938337"/>
              <a:ext cx="762000" cy="152400"/>
            </a:xfrm>
            <a:prstGeom prst="line">
              <a:avLst/>
            </a:prstGeom>
            <a:noFill/>
            <a:ln w="76200">
              <a:solidFill>
                <a:srgbClr val="66FF33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eaLnBrk="1" hangingPunct="1"/>
              <a:endParaRPr lang="en-US">
                <a:solidFill>
                  <a:srgbClr val="FFFFFF"/>
                </a:solidFill>
                <a:cs typeface="Arial" pitchFamily="34" charset="0"/>
              </a:endParaRPr>
            </a:p>
          </p:txBody>
        </p:sp>
        <p:sp>
          <p:nvSpPr>
            <p:cNvPr id="11289" name="Line 20"/>
            <p:cNvSpPr>
              <a:spLocks noChangeShapeType="1"/>
            </p:cNvSpPr>
            <p:nvPr/>
          </p:nvSpPr>
          <p:spPr bwMode="auto">
            <a:xfrm>
              <a:off x="3681413" y="2166937"/>
              <a:ext cx="914400" cy="533400"/>
            </a:xfrm>
            <a:prstGeom prst="line">
              <a:avLst/>
            </a:prstGeom>
            <a:noFill/>
            <a:ln w="76200">
              <a:solidFill>
                <a:srgbClr val="66FF33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eaLnBrk="1" hangingPunct="1"/>
              <a:endParaRPr lang="en-US">
                <a:solidFill>
                  <a:srgbClr val="FFFFFF"/>
                </a:solidFill>
                <a:cs typeface="Arial" pitchFamily="34" charset="0"/>
              </a:endParaRPr>
            </a:p>
          </p:txBody>
        </p:sp>
        <p:sp>
          <p:nvSpPr>
            <p:cNvPr id="11290" name="Line 22"/>
            <p:cNvSpPr>
              <a:spLocks noChangeShapeType="1"/>
            </p:cNvSpPr>
            <p:nvPr/>
          </p:nvSpPr>
          <p:spPr bwMode="auto">
            <a:xfrm flipV="1">
              <a:off x="4824413" y="2319337"/>
              <a:ext cx="609600" cy="304800"/>
            </a:xfrm>
            <a:prstGeom prst="line">
              <a:avLst/>
            </a:prstGeom>
            <a:noFill/>
            <a:ln w="76200">
              <a:solidFill>
                <a:srgbClr val="66FF33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eaLnBrk="1" hangingPunct="1"/>
              <a:endParaRPr lang="en-US">
                <a:solidFill>
                  <a:srgbClr val="FFFFFF"/>
                </a:solidFill>
                <a:cs typeface="Arial" pitchFamily="34" charset="0"/>
              </a:endParaRPr>
            </a:p>
          </p:txBody>
        </p:sp>
        <p:sp>
          <p:nvSpPr>
            <p:cNvPr id="11291" name="Line 23"/>
            <p:cNvSpPr>
              <a:spLocks noChangeShapeType="1"/>
            </p:cNvSpPr>
            <p:nvPr/>
          </p:nvSpPr>
          <p:spPr bwMode="auto">
            <a:xfrm>
              <a:off x="5815013" y="2166937"/>
              <a:ext cx="685800" cy="228600"/>
            </a:xfrm>
            <a:prstGeom prst="line">
              <a:avLst/>
            </a:prstGeom>
            <a:noFill/>
            <a:ln w="76200">
              <a:solidFill>
                <a:srgbClr val="66FF33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eaLnBrk="1" hangingPunct="1"/>
              <a:endParaRPr lang="en-US">
                <a:solidFill>
                  <a:srgbClr val="FFFFFF"/>
                </a:solidFill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083879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Routing Techniques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026400" cy="4114800"/>
          </a:xfrm>
        </p:spPr>
        <p:txBody>
          <a:bodyPr/>
          <a:lstStyle/>
          <a:p>
            <a:pPr>
              <a:lnSpc>
                <a:spcPct val="110000"/>
              </a:lnSpc>
            </a:pPr>
            <a:r>
              <a:rPr lang="en-US" altLang="en-US" sz="2800" smtClean="0"/>
              <a:t>Flooding</a:t>
            </a:r>
            <a:endParaRPr lang="en-US" altLang="en-US" smtClean="0"/>
          </a:p>
          <a:p>
            <a:pPr lvl="1">
              <a:lnSpc>
                <a:spcPct val="70000"/>
              </a:lnSpc>
            </a:pPr>
            <a:r>
              <a:rPr lang="en-US" altLang="en-US" sz="2400" smtClean="0"/>
              <a:t>Broadcast packet to all neighbors</a:t>
            </a:r>
          </a:p>
          <a:p>
            <a:pPr lvl="1">
              <a:lnSpc>
                <a:spcPct val="0"/>
              </a:lnSpc>
              <a:buFont typeface="Wingdings" pitchFamily="2" charset="2"/>
              <a:buNone/>
            </a:pPr>
            <a:endParaRPr lang="en-US" altLang="en-US" sz="2400" smtClean="0"/>
          </a:p>
          <a:p>
            <a:pPr>
              <a:lnSpc>
                <a:spcPct val="110000"/>
              </a:lnSpc>
            </a:pPr>
            <a:r>
              <a:rPr lang="en-US" altLang="en-US" sz="2800" smtClean="0"/>
              <a:t>Point-to-point routing</a:t>
            </a:r>
          </a:p>
          <a:p>
            <a:pPr lvl="1">
              <a:lnSpc>
                <a:spcPct val="70000"/>
              </a:lnSpc>
            </a:pPr>
            <a:r>
              <a:rPr lang="en-US" altLang="en-US" sz="2400" smtClean="0"/>
              <a:t>Routes follow a sequence of links</a:t>
            </a:r>
          </a:p>
          <a:p>
            <a:pPr lvl="1">
              <a:lnSpc>
                <a:spcPct val="70000"/>
              </a:lnSpc>
            </a:pPr>
            <a:r>
              <a:rPr lang="en-US" altLang="en-US" sz="2400" smtClean="0"/>
              <a:t>Connection-oriented or connectionless</a:t>
            </a:r>
          </a:p>
          <a:p>
            <a:pPr lvl="2">
              <a:lnSpc>
                <a:spcPct val="0"/>
              </a:lnSpc>
            </a:pPr>
            <a:endParaRPr lang="en-US" altLang="en-US" sz="2000" smtClean="0"/>
          </a:p>
          <a:p>
            <a:pPr>
              <a:lnSpc>
                <a:spcPct val="110000"/>
              </a:lnSpc>
            </a:pPr>
            <a:r>
              <a:rPr lang="en-US" altLang="en-US" smtClean="0"/>
              <a:t>Table-driven</a:t>
            </a:r>
          </a:p>
          <a:p>
            <a:pPr lvl="1">
              <a:lnSpc>
                <a:spcPct val="70000"/>
              </a:lnSpc>
            </a:pPr>
            <a:r>
              <a:rPr lang="en-US" altLang="en-US" sz="2400" smtClean="0"/>
              <a:t>Nodes exchange information to develop routing tables</a:t>
            </a:r>
          </a:p>
          <a:p>
            <a:pPr lvl="1">
              <a:lnSpc>
                <a:spcPct val="10000"/>
              </a:lnSpc>
            </a:pPr>
            <a:endParaRPr lang="en-US" altLang="en-US" sz="2400" smtClean="0"/>
          </a:p>
          <a:p>
            <a:pPr>
              <a:lnSpc>
                <a:spcPct val="110000"/>
              </a:lnSpc>
            </a:pPr>
            <a:r>
              <a:rPr lang="en-US" altLang="en-US" sz="2800" smtClean="0"/>
              <a:t>On-Demand Routing</a:t>
            </a:r>
          </a:p>
          <a:p>
            <a:pPr lvl="1">
              <a:lnSpc>
                <a:spcPct val="70000"/>
              </a:lnSpc>
            </a:pPr>
            <a:r>
              <a:rPr lang="en-US" altLang="en-US" sz="2400" smtClean="0"/>
              <a:t>Routes formed “on-demand”</a:t>
            </a:r>
          </a:p>
        </p:txBody>
      </p:sp>
      <p:sp>
        <p:nvSpPr>
          <p:cNvPr id="12292" name="TextBox 6"/>
          <p:cNvSpPr txBox="1">
            <a:spLocks noChangeArrowheads="1"/>
          </p:cNvSpPr>
          <p:nvPr/>
        </p:nvSpPr>
        <p:spPr bwMode="auto">
          <a:xfrm>
            <a:off x="280988" y="5872163"/>
            <a:ext cx="8863012" cy="1138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DC0081"/>
                </a:solidFill>
              </a:rPr>
              <a:t>“A Performance Comparison of Multi-Hop Wireless Ad Hoc Network </a:t>
            </a:r>
          </a:p>
          <a:p>
            <a:pPr eaLnBrk="1" hangingPunct="1"/>
            <a:r>
              <a:rPr lang="en-US" altLang="en-US">
                <a:solidFill>
                  <a:srgbClr val="DC0081"/>
                </a:solidFill>
              </a:rPr>
              <a:t>Routing Protocols”: Broch, Maltz, Johnson, Hu, Jetcheva, 1998.</a:t>
            </a:r>
          </a:p>
          <a:p>
            <a:pPr eaLnBrk="1" hangingPunct="1"/>
            <a:r>
              <a:rPr lang="en-US" altLang="en-US" sz="2000">
                <a:solidFill>
                  <a:srgbClr val="DC0081"/>
                </a:solidFill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2836726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Relay nodes in a route</a:t>
            </a:r>
          </a:p>
        </p:txBody>
      </p:sp>
      <p:sp>
        <p:nvSpPr>
          <p:cNvPr id="13315" name="Content Placeholder 2"/>
          <p:cNvSpPr>
            <a:spLocks noGrp="1"/>
          </p:cNvSpPr>
          <p:nvPr>
            <p:ph idx="1"/>
          </p:nvPr>
        </p:nvSpPr>
        <p:spPr>
          <a:xfrm>
            <a:off x="457200" y="2667000"/>
            <a:ext cx="8077200" cy="3200400"/>
          </a:xfrm>
        </p:spPr>
        <p:txBody>
          <a:bodyPr/>
          <a:lstStyle/>
          <a:p>
            <a:r>
              <a:rPr lang="en-US" altLang="en-US" sz="2400" smtClean="0"/>
              <a:t>Intermediate nodes (relays) in a route help to forward the packet to its final destination.</a:t>
            </a:r>
          </a:p>
          <a:p>
            <a:r>
              <a:rPr lang="en-US" altLang="en-US" sz="2400" smtClean="0"/>
              <a:t>Decode-and-forward (store-and-forward) most common:</a:t>
            </a:r>
          </a:p>
          <a:p>
            <a:pPr lvl="1"/>
            <a:r>
              <a:rPr lang="en-US" altLang="en-US" sz="2000" smtClean="0"/>
              <a:t>Packet decoded, then re-encoded for transmission</a:t>
            </a:r>
          </a:p>
          <a:p>
            <a:pPr lvl="1"/>
            <a:r>
              <a:rPr lang="en-US" altLang="en-US" sz="2000" smtClean="0"/>
              <a:t>Removes noise at the expense of complexity</a:t>
            </a:r>
          </a:p>
          <a:p>
            <a:r>
              <a:rPr lang="en-US" altLang="en-US" sz="2400" smtClean="0"/>
              <a:t>Amplify-and-forward:  relay just amplifies received packet</a:t>
            </a:r>
          </a:p>
          <a:p>
            <a:pPr lvl="1"/>
            <a:r>
              <a:rPr lang="en-US" altLang="en-US" sz="2000" smtClean="0"/>
              <a:t>Also amplifies noise: works poorly for long routes; low SNR.</a:t>
            </a:r>
          </a:p>
          <a:p>
            <a:r>
              <a:rPr lang="en-US" altLang="en-US" sz="2400" smtClean="0"/>
              <a:t>Compress-and-forward: relay compresses received packet</a:t>
            </a:r>
          </a:p>
          <a:p>
            <a:pPr lvl="1"/>
            <a:r>
              <a:rPr lang="en-US" altLang="en-US" sz="2000" smtClean="0"/>
              <a:t>Used when Source-relay link good, relay-destination link weak</a:t>
            </a:r>
          </a:p>
        </p:txBody>
      </p:sp>
      <p:sp>
        <p:nvSpPr>
          <p:cNvPr id="13316" name="AutoShape 4"/>
          <p:cNvSpPr>
            <a:spLocks noChangeArrowheads="1"/>
          </p:cNvSpPr>
          <p:nvPr/>
        </p:nvSpPr>
        <p:spPr bwMode="auto">
          <a:xfrm>
            <a:off x="2590800" y="1947863"/>
            <a:ext cx="304800" cy="304800"/>
          </a:xfrm>
          <a:prstGeom prst="cube">
            <a:avLst>
              <a:gd name="adj" fmla="val 25000"/>
            </a:avLst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13317" name="AutoShape 10"/>
          <p:cNvSpPr>
            <a:spLocks noChangeArrowheads="1"/>
          </p:cNvSpPr>
          <p:nvPr/>
        </p:nvSpPr>
        <p:spPr bwMode="auto">
          <a:xfrm>
            <a:off x="3810000" y="2100263"/>
            <a:ext cx="304800" cy="304800"/>
          </a:xfrm>
          <a:prstGeom prst="cube">
            <a:avLst>
              <a:gd name="adj" fmla="val 25000"/>
            </a:avLst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13318" name="AutoShape 11"/>
          <p:cNvSpPr>
            <a:spLocks noChangeArrowheads="1"/>
          </p:cNvSpPr>
          <p:nvPr/>
        </p:nvSpPr>
        <p:spPr bwMode="auto">
          <a:xfrm>
            <a:off x="5791200" y="2100263"/>
            <a:ext cx="304800" cy="304800"/>
          </a:xfrm>
          <a:prstGeom prst="cube">
            <a:avLst>
              <a:gd name="adj" fmla="val 25000"/>
            </a:avLst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13319" name="Line 16"/>
          <p:cNvSpPr>
            <a:spLocks noChangeShapeType="1"/>
          </p:cNvSpPr>
          <p:nvPr/>
        </p:nvSpPr>
        <p:spPr bwMode="auto">
          <a:xfrm>
            <a:off x="3048000" y="1795463"/>
            <a:ext cx="762000" cy="152400"/>
          </a:xfrm>
          <a:prstGeom prst="line">
            <a:avLst/>
          </a:prstGeom>
          <a:noFill/>
          <a:ln w="28575">
            <a:solidFill>
              <a:srgbClr val="FF3300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eaLnBrk="1" hangingPunct="1"/>
            <a:endParaRPr lang="en-US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13320" name="Line 19"/>
          <p:cNvSpPr>
            <a:spLocks noChangeShapeType="1"/>
          </p:cNvSpPr>
          <p:nvPr/>
        </p:nvSpPr>
        <p:spPr bwMode="auto">
          <a:xfrm flipV="1">
            <a:off x="4191000" y="1871663"/>
            <a:ext cx="1600200" cy="15240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eaLnBrk="1" hangingPunct="1"/>
            <a:endParaRPr lang="en-US">
              <a:solidFill>
                <a:srgbClr val="FFFFFF"/>
              </a:solidFill>
              <a:cs typeface="Arial" pitchFamily="34" charset="0"/>
            </a:endParaRPr>
          </a:p>
        </p:txBody>
      </p:sp>
      <p:grpSp>
        <p:nvGrpSpPr>
          <p:cNvPr id="13321" name="Group 20"/>
          <p:cNvGrpSpPr>
            <a:grpSpLocks/>
          </p:cNvGrpSpPr>
          <p:nvPr/>
        </p:nvGrpSpPr>
        <p:grpSpPr bwMode="auto">
          <a:xfrm>
            <a:off x="5867400" y="1871663"/>
            <a:ext cx="228600" cy="304800"/>
            <a:chOff x="7010400" y="1905000"/>
            <a:chExt cx="228600" cy="304800"/>
          </a:xfrm>
        </p:grpSpPr>
        <p:sp>
          <p:nvSpPr>
            <p:cNvPr id="13332" name="Isosceles Triangle 11"/>
            <p:cNvSpPr>
              <a:spLocks noChangeArrowheads="1"/>
            </p:cNvSpPr>
            <p:nvPr/>
          </p:nvSpPr>
          <p:spPr bwMode="auto">
            <a:xfrm flipV="1">
              <a:off x="7010400" y="1905000"/>
              <a:ext cx="228600" cy="228600"/>
            </a:xfrm>
            <a:prstGeom prst="triangle">
              <a:avLst>
                <a:gd name="adj" fmla="val 50000"/>
              </a:avLst>
            </a:prstGeom>
            <a:solidFill>
              <a:srgbClr val="0033CC"/>
            </a:solidFill>
            <a:ln w="12700" algn="ctr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9pPr>
            </a:lstStyle>
            <a:p>
              <a:endParaRPr lang="en-US" altLang="en-US">
                <a:solidFill>
                  <a:srgbClr val="0033CC"/>
                </a:solidFill>
              </a:endParaRPr>
            </a:p>
          </p:txBody>
        </p:sp>
        <p:cxnSp>
          <p:nvCxnSpPr>
            <p:cNvPr id="13333" name="Straight Connector 13"/>
            <p:cNvCxnSpPr>
              <a:cxnSpLocks noChangeShapeType="1"/>
            </p:cNvCxnSpPr>
            <p:nvPr/>
          </p:nvCxnSpPr>
          <p:spPr bwMode="auto">
            <a:xfrm>
              <a:off x="7124700" y="2057400"/>
              <a:ext cx="0" cy="152400"/>
            </a:xfrm>
            <a:prstGeom prst="line">
              <a:avLst/>
            </a:prstGeom>
            <a:noFill/>
            <a:ln w="28575" algn="ctr">
              <a:solidFill>
                <a:srgbClr val="0000CC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13322" name="Group 21"/>
          <p:cNvGrpSpPr>
            <a:grpSpLocks/>
          </p:cNvGrpSpPr>
          <p:nvPr/>
        </p:nvGrpSpPr>
        <p:grpSpPr bwMode="auto">
          <a:xfrm>
            <a:off x="3886200" y="1871663"/>
            <a:ext cx="228600" cy="304800"/>
            <a:chOff x="7010400" y="1905000"/>
            <a:chExt cx="228600" cy="304800"/>
          </a:xfrm>
        </p:grpSpPr>
        <p:sp>
          <p:nvSpPr>
            <p:cNvPr id="13330" name="Isosceles Triangle 22"/>
            <p:cNvSpPr>
              <a:spLocks noChangeArrowheads="1"/>
            </p:cNvSpPr>
            <p:nvPr/>
          </p:nvSpPr>
          <p:spPr bwMode="auto">
            <a:xfrm flipV="1">
              <a:off x="7010400" y="1905000"/>
              <a:ext cx="228600" cy="228600"/>
            </a:xfrm>
            <a:prstGeom prst="triangle">
              <a:avLst>
                <a:gd name="adj" fmla="val 50000"/>
              </a:avLst>
            </a:prstGeom>
            <a:solidFill>
              <a:srgbClr val="0033CC"/>
            </a:solidFill>
            <a:ln w="12700" algn="ctr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9pPr>
            </a:lstStyle>
            <a:p>
              <a:endParaRPr lang="en-US" altLang="en-US">
                <a:solidFill>
                  <a:srgbClr val="0033CC"/>
                </a:solidFill>
              </a:endParaRPr>
            </a:p>
          </p:txBody>
        </p:sp>
        <p:cxnSp>
          <p:nvCxnSpPr>
            <p:cNvPr id="13331" name="Straight Connector 23"/>
            <p:cNvCxnSpPr>
              <a:cxnSpLocks noChangeShapeType="1"/>
            </p:cNvCxnSpPr>
            <p:nvPr/>
          </p:nvCxnSpPr>
          <p:spPr bwMode="auto">
            <a:xfrm>
              <a:off x="7124700" y="2057400"/>
              <a:ext cx="0" cy="152400"/>
            </a:xfrm>
            <a:prstGeom prst="line">
              <a:avLst/>
            </a:prstGeom>
            <a:noFill/>
            <a:ln w="28575" algn="ctr">
              <a:solidFill>
                <a:srgbClr val="0000CC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13323" name="Group 24"/>
          <p:cNvGrpSpPr>
            <a:grpSpLocks/>
          </p:cNvGrpSpPr>
          <p:nvPr/>
        </p:nvGrpSpPr>
        <p:grpSpPr bwMode="auto">
          <a:xfrm>
            <a:off x="2667000" y="1719263"/>
            <a:ext cx="228600" cy="304800"/>
            <a:chOff x="7010400" y="1905000"/>
            <a:chExt cx="228600" cy="304800"/>
          </a:xfrm>
        </p:grpSpPr>
        <p:sp>
          <p:nvSpPr>
            <p:cNvPr id="13328" name="Isosceles Triangle 25"/>
            <p:cNvSpPr>
              <a:spLocks noChangeArrowheads="1"/>
            </p:cNvSpPr>
            <p:nvPr/>
          </p:nvSpPr>
          <p:spPr bwMode="auto">
            <a:xfrm flipV="1">
              <a:off x="7010400" y="1905000"/>
              <a:ext cx="228600" cy="228600"/>
            </a:xfrm>
            <a:prstGeom prst="triangle">
              <a:avLst>
                <a:gd name="adj" fmla="val 50000"/>
              </a:avLst>
            </a:prstGeom>
            <a:solidFill>
              <a:srgbClr val="0033CC"/>
            </a:solidFill>
            <a:ln w="12700" algn="ctr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9pPr>
            </a:lstStyle>
            <a:p>
              <a:endParaRPr lang="en-US" altLang="en-US">
                <a:solidFill>
                  <a:srgbClr val="0033CC"/>
                </a:solidFill>
              </a:endParaRPr>
            </a:p>
          </p:txBody>
        </p:sp>
        <p:cxnSp>
          <p:nvCxnSpPr>
            <p:cNvPr id="13329" name="Straight Connector 26"/>
            <p:cNvCxnSpPr>
              <a:cxnSpLocks noChangeShapeType="1"/>
            </p:cNvCxnSpPr>
            <p:nvPr/>
          </p:nvCxnSpPr>
          <p:spPr bwMode="auto">
            <a:xfrm>
              <a:off x="7124700" y="2057400"/>
              <a:ext cx="0" cy="152400"/>
            </a:xfrm>
            <a:prstGeom prst="line">
              <a:avLst/>
            </a:prstGeom>
            <a:noFill/>
            <a:ln w="28575" algn="ctr">
              <a:solidFill>
                <a:srgbClr val="0000CC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13324" name="TextBox 27"/>
          <p:cNvSpPr txBox="1">
            <a:spLocks noChangeArrowheads="1"/>
          </p:cNvSpPr>
          <p:nvPr/>
        </p:nvSpPr>
        <p:spPr bwMode="auto">
          <a:xfrm>
            <a:off x="2362200" y="2252663"/>
            <a:ext cx="785813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r>
              <a:rPr lang="en-US" altLang="en-US" sz="1600" b="1">
                <a:solidFill>
                  <a:srgbClr val="0033CC"/>
                </a:solidFill>
              </a:rPr>
              <a:t>Source</a:t>
            </a:r>
          </a:p>
        </p:txBody>
      </p:sp>
      <p:sp>
        <p:nvSpPr>
          <p:cNvPr id="13325" name="TextBox 28"/>
          <p:cNvSpPr txBox="1">
            <a:spLocks noChangeArrowheads="1"/>
          </p:cNvSpPr>
          <p:nvPr/>
        </p:nvSpPr>
        <p:spPr bwMode="auto">
          <a:xfrm>
            <a:off x="3657600" y="2405063"/>
            <a:ext cx="68580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r>
              <a:rPr lang="en-US" altLang="en-US" sz="1600" b="1">
                <a:solidFill>
                  <a:srgbClr val="0033CC"/>
                </a:solidFill>
              </a:rPr>
              <a:t>Relay</a:t>
            </a:r>
          </a:p>
        </p:txBody>
      </p:sp>
      <p:sp>
        <p:nvSpPr>
          <p:cNvPr id="13326" name="TextBox 29"/>
          <p:cNvSpPr txBox="1">
            <a:spLocks noChangeArrowheads="1"/>
          </p:cNvSpPr>
          <p:nvPr/>
        </p:nvSpPr>
        <p:spPr bwMode="auto">
          <a:xfrm>
            <a:off x="5410200" y="2405063"/>
            <a:ext cx="1189038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r>
              <a:rPr lang="en-US" altLang="en-US" sz="1600" b="1">
                <a:solidFill>
                  <a:srgbClr val="0033CC"/>
                </a:solidFill>
              </a:rPr>
              <a:t>Destination</a:t>
            </a:r>
          </a:p>
        </p:txBody>
      </p:sp>
      <p:sp>
        <p:nvSpPr>
          <p:cNvPr id="13327" name="TextBox 30"/>
          <p:cNvSpPr txBox="1">
            <a:spLocks noChangeArrowheads="1"/>
          </p:cNvSpPr>
          <p:nvPr/>
        </p:nvSpPr>
        <p:spPr bwMode="auto">
          <a:xfrm>
            <a:off x="1836738" y="6319838"/>
            <a:ext cx="479266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r>
              <a:rPr lang="en-US" altLang="en-US" i="1">
                <a:solidFill>
                  <a:srgbClr val="CC0066"/>
                </a:solidFill>
              </a:rPr>
              <a:t>Often evaluated via capacity analysis</a:t>
            </a:r>
          </a:p>
        </p:txBody>
      </p:sp>
    </p:spTree>
    <p:extLst>
      <p:ext uri="{BB962C8B-B14F-4D97-AF65-F5344CB8AC3E}">
        <p14:creationId xmlns:p14="http://schemas.microsoft.com/office/powerpoint/2010/main" val="2979746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Routing Techniques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026400" cy="4114800"/>
          </a:xfrm>
        </p:spPr>
        <p:txBody>
          <a:bodyPr/>
          <a:lstStyle/>
          <a:p>
            <a:pPr>
              <a:lnSpc>
                <a:spcPct val="110000"/>
              </a:lnSpc>
            </a:pPr>
            <a:r>
              <a:rPr lang="en-US" altLang="en-US" sz="2800" smtClean="0"/>
              <a:t>Flooding</a:t>
            </a:r>
            <a:endParaRPr lang="en-US" altLang="en-US" smtClean="0"/>
          </a:p>
          <a:p>
            <a:pPr lvl="1">
              <a:lnSpc>
                <a:spcPct val="70000"/>
              </a:lnSpc>
            </a:pPr>
            <a:r>
              <a:rPr lang="en-US" altLang="en-US" sz="2400" smtClean="0"/>
              <a:t>Broadcast packet to all neighbors</a:t>
            </a:r>
          </a:p>
          <a:p>
            <a:pPr lvl="1">
              <a:lnSpc>
                <a:spcPct val="0"/>
              </a:lnSpc>
              <a:buFont typeface="Wingdings" pitchFamily="2" charset="2"/>
              <a:buNone/>
            </a:pPr>
            <a:endParaRPr lang="en-US" altLang="en-US" sz="2400" smtClean="0"/>
          </a:p>
          <a:p>
            <a:pPr>
              <a:lnSpc>
                <a:spcPct val="110000"/>
              </a:lnSpc>
            </a:pPr>
            <a:r>
              <a:rPr lang="en-US" altLang="en-US" sz="2800" smtClean="0"/>
              <a:t>Point-to-point routing</a:t>
            </a:r>
          </a:p>
          <a:p>
            <a:pPr lvl="1">
              <a:lnSpc>
                <a:spcPct val="70000"/>
              </a:lnSpc>
            </a:pPr>
            <a:r>
              <a:rPr lang="en-US" altLang="en-US" sz="2400" smtClean="0"/>
              <a:t>Routes follow a sequence of links</a:t>
            </a:r>
          </a:p>
          <a:p>
            <a:pPr lvl="1">
              <a:lnSpc>
                <a:spcPct val="70000"/>
              </a:lnSpc>
            </a:pPr>
            <a:r>
              <a:rPr lang="en-US" altLang="en-US" sz="2400" smtClean="0"/>
              <a:t>Connection-oriented or connectionless</a:t>
            </a:r>
          </a:p>
          <a:p>
            <a:pPr lvl="2">
              <a:lnSpc>
                <a:spcPct val="0"/>
              </a:lnSpc>
            </a:pPr>
            <a:endParaRPr lang="en-US" altLang="en-US" sz="2000" smtClean="0"/>
          </a:p>
          <a:p>
            <a:pPr>
              <a:lnSpc>
                <a:spcPct val="110000"/>
              </a:lnSpc>
            </a:pPr>
            <a:r>
              <a:rPr lang="en-US" altLang="en-US" smtClean="0"/>
              <a:t>Table-driven</a:t>
            </a:r>
          </a:p>
          <a:p>
            <a:pPr lvl="1">
              <a:lnSpc>
                <a:spcPct val="70000"/>
              </a:lnSpc>
            </a:pPr>
            <a:r>
              <a:rPr lang="en-US" altLang="en-US" sz="2400" smtClean="0"/>
              <a:t>Nodes exchange information to develop routing tables</a:t>
            </a:r>
          </a:p>
          <a:p>
            <a:pPr lvl="1">
              <a:lnSpc>
                <a:spcPct val="10000"/>
              </a:lnSpc>
            </a:pPr>
            <a:endParaRPr lang="en-US" altLang="en-US" sz="2400" smtClean="0"/>
          </a:p>
          <a:p>
            <a:pPr>
              <a:lnSpc>
                <a:spcPct val="110000"/>
              </a:lnSpc>
            </a:pPr>
            <a:r>
              <a:rPr lang="en-US" altLang="en-US" sz="2800" smtClean="0"/>
              <a:t>On-Demand Routing</a:t>
            </a:r>
          </a:p>
          <a:p>
            <a:pPr lvl="1">
              <a:lnSpc>
                <a:spcPct val="70000"/>
              </a:lnSpc>
            </a:pPr>
            <a:r>
              <a:rPr lang="en-US" altLang="en-US" sz="2400" smtClean="0"/>
              <a:t>Routes formed “on-demand”</a:t>
            </a:r>
          </a:p>
        </p:txBody>
      </p:sp>
      <p:sp>
        <p:nvSpPr>
          <p:cNvPr id="14340" name="TextBox 6"/>
          <p:cNvSpPr txBox="1">
            <a:spLocks noChangeArrowheads="1"/>
          </p:cNvSpPr>
          <p:nvPr/>
        </p:nvSpPr>
        <p:spPr bwMode="auto">
          <a:xfrm>
            <a:off x="152400" y="5943600"/>
            <a:ext cx="8959850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r>
              <a:rPr lang="en-US" altLang="en-US">
                <a:solidFill>
                  <a:srgbClr val="474747"/>
                </a:solidFill>
              </a:rPr>
              <a:t>“</a:t>
            </a:r>
            <a:r>
              <a:rPr lang="en-US" altLang="en-US" sz="2000">
                <a:solidFill>
                  <a:srgbClr val="474747"/>
                </a:solidFill>
              </a:rPr>
              <a:t>E.M. Royer and Chai-Keong Toh,</a:t>
            </a:r>
            <a:r>
              <a:rPr lang="en-US" altLang="en-US" sz="2000">
                <a:solidFill>
                  <a:srgbClr val="0033CC"/>
                </a:solidFill>
              </a:rPr>
              <a:t> “A review of current routing protocols for ad hoc </a:t>
            </a:r>
          </a:p>
          <a:p>
            <a:r>
              <a:rPr lang="en-US" altLang="en-US" sz="2000">
                <a:solidFill>
                  <a:srgbClr val="0033CC"/>
                </a:solidFill>
              </a:rPr>
              <a:t>mobile wireless networks,”</a:t>
            </a:r>
            <a:r>
              <a:rPr lang="en-US" altLang="en-US" sz="2000">
                <a:solidFill>
                  <a:srgbClr val="474747"/>
                </a:solidFill>
              </a:rPr>
              <a:t> IEEE Personal Communications Magazine, Apr 1999.”</a:t>
            </a:r>
            <a:br>
              <a:rPr lang="en-US" altLang="en-US" sz="2000">
                <a:solidFill>
                  <a:srgbClr val="474747"/>
                </a:solidFill>
              </a:rPr>
            </a:br>
            <a:r>
              <a:rPr lang="en-US" altLang="en-US" sz="2000">
                <a:solidFill>
                  <a:srgbClr val="DC0081"/>
                </a:solidFill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987278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400" smtClean="0"/>
              <a:t>Route dessemination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752600"/>
            <a:ext cx="8610600" cy="4114800"/>
          </a:xfrm>
        </p:spPr>
        <p:txBody>
          <a:bodyPr/>
          <a:lstStyle/>
          <a:p>
            <a:pPr>
              <a:lnSpc>
                <a:spcPct val="110000"/>
              </a:lnSpc>
            </a:pPr>
            <a:r>
              <a:rPr lang="en-US" altLang="en-US" sz="2800" smtClean="0"/>
              <a:t>Route computed at centralized node</a:t>
            </a:r>
          </a:p>
          <a:p>
            <a:pPr lvl="1">
              <a:lnSpc>
                <a:spcPct val="70000"/>
              </a:lnSpc>
            </a:pPr>
            <a:r>
              <a:rPr lang="en-US" altLang="en-US" sz="2400" smtClean="0"/>
              <a:t>Most efficient route computation.</a:t>
            </a:r>
          </a:p>
          <a:p>
            <a:pPr lvl="1">
              <a:lnSpc>
                <a:spcPct val="70000"/>
              </a:lnSpc>
            </a:pPr>
            <a:r>
              <a:rPr lang="en-US" altLang="en-US" sz="2400" smtClean="0"/>
              <a:t>Can’t adapt to fast topology changes.</a:t>
            </a:r>
          </a:p>
          <a:p>
            <a:pPr lvl="1">
              <a:lnSpc>
                <a:spcPct val="70000"/>
              </a:lnSpc>
            </a:pPr>
            <a:r>
              <a:rPr lang="en-US" altLang="en-US" sz="2400" smtClean="0"/>
              <a:t>BW required to collect and desseminate information</a:t>
            </a:r>
            <a:endParaRPr lang="en-US" altLang="en-US" sz="2000" smtClean="0"/>
          </a:p>
          <a:p>
            <a:pPr lvl="1">
              <a:lnSpc>
                <a:spcPct val="30000"/>
              </a:lnSpc>
            </a:pPr>
            <a:endParaRPr lang="en-US" altLang="en-US" sz="2000" smtClean="0"/>
          </a:p>
          <a:p>
            <a:pPr>
              <a:lnSpc>
                <a:spcPct val="90000"/>
              </a:lnSpc>
            </a:pPr>
            <a:r>
              <a:rPr lang="en-US" altLang="en-US" sz="2800" smtClean="0"/>
              <a:t>Distributed route computation</a:t>
            </a:r>
          </a:p>
          <a:p>
            <a:pPr lvl="1">
              <a:lnSpc>
                <a:spcPct val="90000"/>
              </a:lnSpc>
            </a:pPr>
            <a:r>
              <a:rPr lang="en-US" altLang="en-US" sz="2400" smtClean="0"/>
              <a:t>Nodes send connectivity information to local nodes.</a:t>
            </a:r>
          </a:p>
          <a:p>
            <a:pPr lvl="1">
              <a:lnSpc>
                <a:spcPct val="70000"/>
              </a:lnSpc>
            </a:pPr>
            <a:r>
              <a:rPr lang="en-US" altLang="en-US" sz="2400" smtClean="0"/>
              <a:t>Nodes determine routes based on this local information.</a:t>
            </a:r>
          </a:p>
          <a:p>
            <a:pPr lvl="1">
              <a:lnSpc>
                <a:spcPct val="70000"/>
              </a:lnSpc>
            </a:pPr>
            <a:r>
              <a:rPr lang="en-US" altLang="en-US" sz="2400" smtClean="0"/>
              <a:t>Adapts locally but not globally.</a:t>
            </a:r>
          </a:p>
          <a:p>
            <a:pPr>
              <a:lnSpc>
                <a:spcPct val="0"/>
              </a:lnSpc>
            </a:pPr>
            <a:endParaRPr lang="en-US" altLang="en-US" sz="2800" smtClean="0"/>
          </a:p>
          <a:p>
            <a:pPr>
              <a:lnSpc>
                <a:spcPct val="90000"/>
              </a:lnSpc>
            </a:pPr>
            <a:r>
              <a:rPr lang="en-US" altLang="en-US" sz="2800" smtClean="0"/>
              <a:t>Nodes exchange local routing tables</a:t>
            </a:r>
          </a:p>
          <a:p>
            <a:pPr lvl="1">
              <a:lnSpc>
                <a:spcPct val="90000"/>
              </a:lnSpc>
            </a:pPr>
            <a:r>
              <a:rPr lang="en-US" altLang="en-US" sz="2400" smtClean="0"/>
              <a:t>Node determines next hop based on some metric.</a:t>
            </a:r>
          </a:p>
          <a:p>
            <a:pPr lvl="1">
              <a:lnSpc>
                <a:spcPct val="70000"/>
              </a:lnSpc>
            </a:pPr>
            <a:r>
              <a:rPr lang="en-US" altLang="en-US" sz="2400" smtClean="0"/>
              <a:t>Deals well with connectivity dynamics.</a:t>
            </a:r>
          </a:p>
          <a:p>
            <a:pPr lvl="1">
              <a:lnSpc>
                <a:spcPct val="70000"/>
              </a:lnSpc>
            </a:pPr>
            <a:r>
              <a:rPr lang="en-US" altLang="en-US" sz="2400" smtClean="0"/>
              <a:t>Routing loops common.</a:t>
            </a:r>
          </a:p>
          <a:p>
            <a:pPr>
              <a:lnSpc>
                <a:spcPct val="110000"/>
              </a:lnSpc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825439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Reliability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06400" y="1714500"/>
            <a:ext cx="8128000" cy="4114800"/>
          </a:xfrm>
        </p:spPr>
        <p:txBody>
          <a:bodyPr/>
          <a:lstStyle/>
          <a:p>
            <a:pPr>
              <a:lnSpc>
                <a:spcPct val="110000"/>
              </a:lnSpc>
            </a:pPr>
            <a:r>
              <a:rPr lang="en-US" altLang="en-US" sz="2400" smtClean="0"/>
              <a:t>Packet acknowledgements needed</a:t>
            </a:r>
          </a:p>
          <a:p>
            <a:pPr lvl="1">
              <a:lnSpc>
                <a:spcPct val="70000"/>
              </a:lnSpc>
            </a:pPr>
            <a:r>
              <a:rPr lang="en-US" altLang="en-US" sz="2400" smtClean="0"/>
              <a:t>May be lost on reverse link</a:t>
            </a:r>
          </a:p>
          <a:p>
            <a:pPr lvl="1">
              <a:lnSpc>
                <a:spcPct val="70000"/>
              </a:lnSpc>
            </a:pPr>
            <a:r>
              <a:rPr lang="en-US" altLang="en-US" sz="2400" smtClean="0"/>
              <a:t>Should negative ACKs be used.</a:t>
            </a:r>
          </a:p>
          <a:p>
            <a:pPr>
              <a:lnSpc>
                <a:spcPct val="110000"/>
              </a:lnSpc>
            </a:pPr>
            <a:r>
              <a:rPr lang="en-US" altLang="en-US" sz="2400" smtClean="0"/>
              <a:t>Combined ARQ and coding</a:t>
            </a:r>
          </a:p>
          <a:p>
            <a:pPr lvl="1">
              <a:lnSpc>
                <a:spcPct val="70000"/>
              </a:lnSpc>
            </a:pPr>
            <a:r>
              <a:rPr lang="en-US" altLang="en-US" sz="2400" smtClean="0"/>
              <a:t>Retransmissions cause delay</a:t>
            </a:r>
          </a:p>
          <a:p>
            <a:pPr lvl="1">
              <a:lnSpc>
                <a:spcPct val="70000"/>
              </a:lnSpc>
            </a:pPr>
            <a:r>
              <a:rPr lang="en-US" altLang="en-US" sz="2400" smtClean="0"/>
              <a:t>Coding may reduce data rate</a:t>
            </a:r>
          </a:p>
          <a:p>
            <a:pPr lvl="1">
              <a:lnSpc>
                <a:spcPct val="70000"/>
              </a:lnSpc>
            </a:pPr>
            <a:r>
              <a:rPr lang="en-US" altLang="en-US" sz="2400" smtClean="0"/>
              <a:t>Balance may be adaptive</a:t>
            </a:r>
          </a:p>
          <a:p>
            <a:pPr>
              <a:lnSpc>
                <a:spcPct val="110000"/>
              </a:lnSpc>
            </a:pPr>
            <a:r>
              <a:rPr lang="en-US" altLang="en-US" sz="2400" smtClean="0"/>
              <a:t>Hop-by-hop acknowledgements</a:t>
            </a:r>
          </a:p>
          <a:p>
            <a:pPr lvl="1">
              <a:lnSpc>
                <a:spcPct val="70000"/>
              </a:lnSpc>
            </a:pPr>
            <a:r>
              <a:rPr lang="en-US" altLang="en-US" sz="2400" smtClean="0"/>
              <a:t>Explicit acknowledgements</a:t>
            </a:r>
          </a:p>
          <a:p>
            <a:pPr lvl="1">
              <a:lnSpc>
                <a:spcPct val="70000"/>
              </a:lnSpc>
            </a:pPr>
            <a:r>
              <a:rPr lang="en-US" altLang="en-US" sz="2400" smtClean="0"/>
              <a:t>Echo acknowledgements</a:t>
            </a:r>
          </a:p>
          <a:p>
            <a:pPr lvl="2">
              <a:lnSpc>
                <a:spcPct val="70000"/>
              </a:lnSpc>
            </a:pPr>
            <a:r>
              <a:rPr lang="en-US" altLang="en-US" sz="2000" smtClean="0"/>
              <a:t>Transmitter listens for forwarded packet </a:t>
            </a:r>
          </a:p>
          <a:p>
            <a:pPr lvl="2">
              <a:lnSpc>
                <a:spcPct val="70000"/>
              </a:lnSpc>
            </a:pPr>
            <a:r>
              <a:rPr lang="en-US" altLang="en-US" sz="2000" smtClean="0"/>
              <a:t>More likely to experience collisions than a short acknowledgement.</a:t>
            </a:r>
          </a:p>
          <a:p>
            <a:pPr lvl="1">
              <a:lnSpc>
                <a:spcPct val="70000"/>
              </a:lnSpc>
            </a:pPr>
            <a:r>
              <a:rPr lang="en-US" altLang="en-US" sz="2400" smtClean="0"/>
              <a:t>Hop-by-hop or end-to-end or both.</a:t>
            </a:r>
          </a:p>
        </p:txBody>
      </p:sp>
    </p:spTree>
    <p:extLst>
      <p:ext uri="{BB962C8B-B14F-4D97-AF65-F5344CB8AC3E}">
        <p14:creationId xmlns:p14="http://schemas.microsoft.com/office/powerpoint/2010/main" val="2043833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342900" y="228600"/>
            <a:ext cx="8432800" cy="1143000"/>
          </a:xfrm>
        </p:spPr>
        <p:txBody>
          <a:bodyPr>
            <a:normAutofit fontScale="90000"/>
          </a:bodyPr>
          <a:lstStyle/>
          <a:p>
            <a:pPr>
              <a:lnSpc>
                <a:spcPct val="90000"/>
              </a:lnSpc>
              <a:defRPr/>
            </a:pPr>
            <a:r>
              <a:rPr lang="en-US" dirty="0" smtClean="0"/>
              <a:t>Cooperation in Wireless Networks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4114800"/>
            <a:ext cx="8447088" cy="2514600"/>
          </a:xfrm>
        </p:spPr>
        <p:txBody>
          <a:bodyPr>
            <a:normAutofit fontScale="85000" lnSpcReduction="20000"/>
          </a:bodyPr>
          <a:lstStyle/>
          <a:p>
            <a:pPr>
              <a:defRPr/>
            </a:pPr>
            <a:r>
              <a:rPr lang="en-US" dirty="0" smtClean="0"/>
              <a:t>Routing is a simple form of cooperation</a:t>
            </a:r>
          </a:p>
          <a:p>
            <a:pPr>
              <a:defRPr/>
            </a:pPr>
            <a:r>
              <a:rPr lang="en-US" dirty="0" smtClean="0"/>
              <a:t>Many more complex ways to cooperate:</a:t>
            </a:r>
          </a:p>
          <a:p>
            <a:pPr lvl="1">
              <a:lnSpc>
                <a:spcPct val="100000"/>
              </a:lnSpc>
              <a:defRPr/>
            </a:pPr>
            <a:r>
              <a:rPr lang="en-US" dirty="0" smtClean="0"/>
              <a:t>Virtual MIMO , generalized relaying, interference forwarding, and one-shot/iterative conferencing</a:t>
            </a:r>
          </a:p>
          <a:p>
            <a:pPr>
              <a:lnSpc>
                <a:spcPct val="100000"/>
              </a:lnSpc>
              <a:defRPr/>
            </a:pPr>
            <a:r>
              <a:rPr lang="en-US" dirty="0" smtClean="0"/>
              <a:t>Many theoretical and practice issues:</a:t>
            </a:r>
          </a:p>
          <a:p>
            <a:pPr lvl="1">
              <a:lnSpc>
                <a:spcPct val="100000"/>
              </a:lnSpc>
              <a:defRPr/>
            </a:pPr>
            <a:r>
              <a:rPr lang="en-US" dirty="0" smtClean="0"/>
              <a:t> Overhead, forming groups, dynamics, synch, …</a:t>
            </a:r>
          </a:p>
          <a:p>
            <a:pPr lvl="1">
              <a:lnSpc>
                <a:spcPct val="70000"/>
              </a:lnSpc>
              <a:defRPr/>
            </a:pPr>
            <a:endParaRPr lang="en-US" sz="2400" dirty="0" smtClean="0"/>
          </a:p>
        </p:txBody>
      </p:sp>
      <p:sp>
        <p:nvSpPr>
          <p:cNvPr id="17412" name="AutoShape 4"/>
          <p:cNvSpPr>
            <a:spLocks noChangeArrowheads="1"/>
          </p:cNvSpPr>
          <p:nvPr/>
        </p:nvSpPr>
        <p:spPr bwMode="auto">
          <a:xfrm>
            <a:off x="2235200" y="2743200"/>
            <a:ext cx="304800" cy="304800"/>
          </a:xfrm>
          <a:prstGeom prst="cube">
            <a:avLst>
              <a:gd name="adj" fmla="val 25000"/>
            </a:avLst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17413" name="AutoShape 5"/>
          <p:cNvSpPr>
            <a:spLocks noChangeArrowheads="1"/>
          </p:cNvSpPr>
          <p:nvPr/>
        </p:nvSpPr>
        <p:spPr bwMode="auto">
          <a:xfrm>
            <a:off x="2082800" y="2133600"/>
            <a:ext cx="304800" cy="304800"/>
          </a:xfrm>
          <a:prstGeom prst="cube">
            <a:avLst>
              <a:gd name="adj" fmla="val 25000"/>
            </a:avLst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17414" name="AutoShape 6"/>
          <p:cNvSpPr>
            <a:spLocks noChangeArrowheads="1"/>
          </p:cNvSpPr>
          <p:nvPr/>
        </p:nvSpPr>
        <p:spPr bwMode="auto">
          <a:xfrm>
            <a:off x="4902200" y="3276600"/>
            <a:ext cx="304800" cy="304800"/>
          </a:xfrm>
          <a:prstGeom prst="cube">
            <a:avLst>
              <a:gd name="adj" fmla="val 25000"/>
            </a:avLst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17415" name="AutoShape 7"/>
          <p:cNvSpPr>
            <a:spLocks noChangeArrowheads="1"/>
          </p:cNvSpPr>
          <p:nvPr/>
        </p:nvSpPr>
        <p:spPr bwMode="auto">
          <a:xfrm>
            <a:off x="6045200" y="2895600"/>
            <a:ext cx="304800" cy="304800"/>
          </a:xfrm>
          <a:prstGeom prst="cube">
            <a:avLst>
              <a:gd name="adj" fmla="val 25000"/>
            </a:avLst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17416" name="AutoShape 8"/>
          <p:cNvSpPr>
            <a:spLocks noChangeArrowheads="1"/>
          </p:cNvSpPr>
          <p:nvPr/>
        </p:nvSpPr>
        <p:spPr bwMode="auto">
          <a:xfrm>
            <a:off x="3759200" y="3048000"/>
            <a:ext cx="304800" cy="304800"/>
          </a:xfrm>
          <a:prstGeom prst="cube">
            <a:avLst>
              <a:gd name="adj" fmla="val 25000"/>
            </a:avLst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17417" name="AutoShape 9"/>
          <p:cNvSpPr>
            <a:spLocks noChangeArrowheads="1"/>
          </p:cNvSpPr>
          <p:nvPr/>
        </p:nvSpPr>
        <p:spPr bwMode="auto">
          <a:xfrm>
            <a:off x="5664200" y="2133600"/>
            <a:ext cx="304800" cy="304800"/>
          </a:xfrm>
          <a:prstGeom prst="cube">
            <a:avLst>
              <a:gd name="adj" fmla="val 25000"/>
            </a:avLst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17418" name="AutoShape 10"/>
          <p:cNvSpPr>
            <a:spLocks noChangeArrowheads="1"/>
          </p:cNvSpPr>
          <p:nvPr/>
        </p:nvSpPr>
        <p:spPr bwMode="auto">
          <a:xfrm>
            <a:off x="6807200" y="2438400"/>
            <a:ext cx="304800" cy="304800"/>
          </a:xfrm>
          <a:prstGeom prst="cube">
            <a:avLst>
              <a:gd name="adj" fmla="val 25000"/>
            </a:avLst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17419" name="AutoShape 11"/>
          <p:cNvSpPr>
            <a:spLocks noChangeArrowheads="1"/>
          </p:cNvSpPr>
          <p:nvPr/>
        </p:nvSpPr>
        <p:spPr bwMode="auto">
          <a:xfrm>
            <a:off x="3759200" y="2286000"/>
            <a:ext cx="304800" cy="304800"/>
          </a:xfrm>
          <a:prstGeom prst="cube">
            <a:avLst>
              <a:gd name="adj" fmla="val 25000"/>
            </a:avLst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17420" name="AutoShape 12"/>
          <p:cNvSpPr>
            <a:spLocks noChangeArrowheads="1"/>
          </p:cNvSpPr>
          <p:nvPr/>
        </p:nvSpPr>
        <p:spPr bwMode="auto">
          <a:xfrm>
            <a:off x="4902200" y="1981200"/>
            <a:ext cx="304800" cy="304800"/>
          </a:xfrm>
          <a:prstGeom prst="cube">
            <a:avLst>
              <a:gd name="adj" fmla="val 25000"/>
            </a:avLst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17421" name="AutoShape 13"/>
          <p:cNvSpPr>
            <a:spLocks noChangeArrowheads="1"/>
          </p:cNvSpPr>
          <p:nvPr/>
        </p:nvSpPr>
        <p:spPr bwMode="auto">
          <a:xfrm>
            <a:off x="2616200" y="3276600"/>
            <a:ext cx="304800" cy="304800"/>
          </a:xfrm>
          <a:prstGeom prst="cube">
            <a:avLst>
              <a:gd name="adj" fmla="val 25000"/>
            </a:avLst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endParaRPr lang="en-US" altLang="en-US">
              <a:solidFill>
                <a:srgbClr val="FFFFFF"/>
              </a:solidFill>
            </a:endParaRPr>
          </a:p>
        </p:txBody>
      </p:sp>
      <p:grpSp>
        <p:nvGrpSpPr>
          <p:cNvPr id="2" name="Group 14"/>
          <p:cNvGrpSpPr>
            <a:grpSpLocks/>
          </p:cNvGrpSpPr>
          <p:nvPr/>
        </p:nvGrpSpPr>
        <p:grpSpPr bwMode="auto">
          <a:xfrm>
            <a:off x="1625600" y="1905000"/>
            <a:ext cx="5715000" cy="1981200"/>
            <a:chOff x="1056" y="960"/>
            <a:chExt cx="3600" cy="1248"/>
          </a:xfrm>
        </p:grpSpPr>
        <p:sp>
          <p:nvSpPr>
            <p:cNvPr id="17439" name="Oval 15"/>
            <p:cNvSpPr>
              <a:spLocks noChangeArrowheads="1"/>
            </p:cNvSpPr>
            <p:nvPr/>
          </p:nvSpPr>
          <p:spPr bwMode="auto">
            <a:xfrm>
              <a:off x="1056" y="960"/>
              <a:ext cx="960" cy="1248"/>
            </a:xfrm>
            <a:prstGeom prst="ellipse">
              <a:avLst/>
            </a:prstGeom>
            <a:noFill/>
            <a:ln w="9525">
              <a:solidFill>
                <a:srgbClr val="00CC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9pPr>
            </a:lstStyle>
            <a:p>
              <a:endParaRPr lang="en-US" altLang="en-US">
                <a:solidFill>
                  <a:srgbClr val="FFFFFF"/>
                </a:solidFill>
              </a:endParaRPr>
            </a:p>
          </p:txBody>
        </p:sp>
        <p:sp>
          <p:nvSpPr>
            <p:cNvPr id="17440" name="Oval 16"/>
            <p:cNvSpPr>
              <a:spLocks noChangeArrowheads="1"/>
            </p:cNvSpPr>
            <p:nvPr/>
          </p:nvSpPr>
          <p:spPr bwMode="auto">
            <a:xfrm>
              <a:off x="2256" y="1104"/>
              <a:ext cx="576" cy="912"/>
            </a:xfrm>
            <a:prstGeom prst="ellipse">
              <a:avLst/>
            </a:prstGeom>
            <a:noFill/>
            <a:ln w="9525">
              <a:solidFill>
                <a:srgbClr val="00CC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9pPr>
            </a:lstStyle>
            <a:p>
              <a:endParaRPr lang="en-US" altLang="en-US">
                <a:solidFill>
                  <a:srgbClr val="FFFFFF"/>
                </a:solidFill>
              </a:endParaRPr>
            </a:p>
          </p:txBody>
        </p:sp>
        <p:sp>
          <p:nvSpPr>
            <p:cNvPr id="17441" name="Oval 17"/>
            <p:cNvSpPr>
              <a:spLocks noChangeArrowheads="1"/>
            </p:cNvSpPr>
            <p:nvPr/>
          </p:nvSpPr>
          <p:spPr bwMode="auto">
            <a:xfrm>
              <a:off x="3408" y="960"/>
              <a:ext cx="1248" cy="1008"/>
            </a:xfrm>
            <a:prstGeom prst="ellipse">
              <a:avLst/>
            </a:prstGeom>
            <a:noFill/>
            <a:ln w="9525">
              <a:solidFill>
                <a:srgbClr val="00CC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9pPr>
            </a:lstStyle>
            <a:p>
              <a:endParaRPr lang="en-US" altLang="en-US">
                <a:solidFill>
                  <a:srgbClr val="FFFFFF"/>
                </a:solidFill>
              </a:endParaRPr>
            </a:p>
          </p:txBody>
        </p:sp>
        <p:sp>
          <p:nvSpPr>
            <p:cNvPr id="17442" name="Line 18"/>
            <p:cNvSpPr>
              <a:spLocks noChangeShapeType="1"/>
            </p:cNvSpPr>
            <p:nvPr/>
          </p:nvSpPr>
          <p:spPr bwMode="auto">
            <a:xfrm>
              <a:off x="1872" y="1536"/>
              <a:ext cx="528" cy="0"/>
            </a:xfrm>
            <a:prstGeom prst="line">
              <a:avLst/>
            </a:prstGeom>
            <a:noFill/>
            <a:ln w="76200">
              <a:solidFill>
                <a:srgbClr val="00CC00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pPr eaLnBrk="1" hangingPunct="1"/>
              <a:endParaRPr lang="en-US">
                <a:solidFill>
                  <a:srgbClr val="FFFFFF"/>
                </a:solidFill>
                <a:cs typeface="Arial" pitchFamily="34" charset="0"/>
              </a:endParaRPr>
            </a:p>
          </p:txBody>
        </p:sp>
        <p:sp>
          <p:nvSpPr>
            <p:cNvPr id="17443" name="Line 19"/>
            <p:cNvSpPr>
              <a:spLocks noChangeShapeType="1"/>
            </p:cNvSpPr>
            <p:nvPr/>
          </p:nvSpPr>
          <p:spPr bwMode="auto">
            <a:xfrm>
              <a:off x="2736" y="1536"/>
              <a:ext cx="768" cy="0"/>
            </a:xfrm>
            <a:prstGeom prst="line">
              <a:avLst/>
            </a:prstGeom>
            <a:noFill/>
            <a:ln w="76200">
              <a:solidFill>
                <a:srgbClr val="00CC00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pPr eaLnBrk="1" hangingPunct="1"/>
              <a:endParaRPr lang="en-US">
                <a:solidFill>
                  <a:srgbClr val="FFFFFF"/>
                </a:solidFill>
                <a:cs typeface="Arial" pitchFamily="34" charset="0"/>
              </a:endParaRPr>
            </a:p>
          </p:txBody>
        </p:sp>
      </p:grpSp>
      <p:grpSp>
        <p:nvGrpSpPr>
          <p:cNvPr id="3" name="Group 20"/>
          <p:cNvGrpSpPr>
            <a:grpSpLocks/>
          </p:cNvGrpSpPr>
          <p:nvPr/>
        </p:nvGrpSpPr>
        <p:grpSpPr bwMode="auto">
          <a:xfrm>
            <a:off x="2235200" y="2133600"/>
            <a:ext cx="4572000" cy="685800"/>
            <a:chOff x="1440" y="1104"/>
            <a:chExt cx="2880" cy="432"/>
          </a:xfrm>
        </p:grpSpPr>
        <p:sp>
          <p:nvSpPr>
            <p:cNvPr id="17432" name="Line 21"/>
            <p:cNvSpPr>
              <a:spLocks noChangeShapeType="1"/>
            </p:cNvSpPr>
            <p:nvPr/>
          </p:nvSpPr>
          <p:spPr bwMode="auto">
            <a:xfrm>
              <a:off x="1440" y="1248"/>
              <a:ext cx="48" cy="288"/>
            </a:xfrm>
            <a:prstGeom prst="line">
              <a:avLst/>
            </a:prstGeom>
            <a:noFill/>
            <a:ln w="38100">
              <a:solidFill>
                <a:schemeClr val="folHlink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pPr eaLnBrk="1" hangingPunct="1"/>
              <a:endParaRPr lang="en-US">
                <a:solidFill>
                  <a:srgbClr val="FFFFFF"/>
                </a:solidFill>
                <a:cs typeface="Arial" pitchFamily="34" charset="0"/>
              </a:endParaRPr>
            </a:p>
          </p:txBody>
        </p:sp>
        <p:sp>
          <p:nvSpPr>
            <p:cNvPr id="17433" name="Line 22"/>
            <p:cNvSpPr>
              <a:spLocks noChangeShapeType="1"/>
            </p:cNvSpPr>
            <p:nvPr/>
          </p:nvSpPr>
          <p:spPr bwMode="auto">
            <a:xfrm>
              <a:off x="1536" y="1152"/>
              <a:ext cx="864" cy="144"/>
            </a:xfrm>
            <a:prstGeom prst="line">
              <a:avLst/>
            </a:prstGeom>
            <a:noFill/>
            <a:ln w="38100">
              <a:solidFill>
                <a:schemeClr val="folHlink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pPr eaLnBrk="1" hangingPunct="1"/>
              <a:endParaRPr lang="en-US">
                <a:solidFill>
                  <a:srgbClr val="FFFFFF"/>
                </a:solidFill>
                <a:cs typeface="Arial" pitchFamily="34" charset="0"/>
              </a:endParaRPr>
            </a:p>
          </p:txBody>
        </p:sp>
        <p:sp>
          <p:nvSpPr>
            <p:cNvPr id="17434" name="Line 23"/>
            <p:cNvSpPr>
              <a:spLocks noChangeShapeType="1"/>
            </p:cNvSpPr>
            <p:nvPr/>
          </p:nvSpPr>
          <p:spPr bwMode="auto">
            <a:xfrm flipV="1">
              <a:off x="1632" y="1344"/>
              <a:ext cx="720" cy="144"/>
            </a:xfrm>
            <a:prstGeom prst="line">
              <a:avLst/>
            </a:prstGeom>
            <a:noFill/>
            <a:ln w="38100">
              <a:solidFill>
                <a:schemeClr val="folHlink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pPr eaLnBrk="1" hangingPunct="1"/>
              <a:endParaRPr lang="en-US">
                <a:solidFill>
                  <a:srgbClr val="FFFFFF"/>
                </a:solidFill>
                <a:cs typeface="Arial" pitchFamily="34" charset="0"/>
              </a:endParaRPr>
            </a:p>
          </p:txBody>
        </p:sp>
        <p:sp>
          <p:nvSpPr>
            <p:cNvPr id="17435" name="Line 24"/>
            <p:cNvSpPr>
              <a:spLocks noChangeShapeType="1"/>
            </p:cNvSpPr>
            <p:nvPr/>
          </p:nvSpPr>
          <p:spPr bwMode="auto">
            <a:xfrm flipV="1">
              <a:off x="2640" y="1104"/>
              <a:ext cx="480" cy="192"/>
            </a:xfrm>
            <a:prstGeom prst="line">
              <a:avLst/>
            </a:prstGeom>
            <a:noFill/>
            <a:ln w="38100">
              <a:solidFill>
                <a:schemeClr val="folHlink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pPr eaLnBrk="1" hangingPunct="1"/>
              <a:endParaRPr lang="en-US">
                <a:solidFill>
                  <a:srgbClr val="FFFFFF"/>
                </a:solidFill>
                <a:cs typeface="Arial" pitchFamily="34" charset="0"/>
              </a:endParaRPr>
            </a:p>
          </p:txBody>
        </p:sp>
        <p:sp>
          <p:nvSpPr>
            <p:cNvPr id="17436" name="Line 25"/>
            <p:cNvSpPr>
              <a:spLocks noChangeShapeType="1"/>
            </p:cNvSpPr>
            <p:nvPr/>
          </p:nvSpPr>
          <p:spPr bwMode="auto">
            <a:xfrm>
              <a:off x="3312" y="1104"/>
              <a:ext cx="288" cy="96"/>
            </a:xfrm>
            <a:prstGeom prst="line">
              <a:avLst/>
            </a:prstGeom>
            <a:noFill/>
            <a:ln w="38100">
              <a:solidFill>
                <a:schemeClr val="folHlink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pPr eaLnBrk="1" hangingPunct="1"/>
              <a:endParaRPr lang="en-US">
                <a:solidFill>
                  <a:srgbClr val="FFFFFF"/>
                </a:solidFill>
                <a:cs typeface="Arial" pitchFamily="34" charset="0"/>
              </a:endParaRPr>
            </a:p>
          </p:txBody>
        </p:sp>
        <p:sp>
          <p:nvSpPr>
            <p:cNvPr id="17437" name="Line 26"/>
            <p:cNvSpPr>
              <a:spLocks noChangeShapeType="1"/>
            </p:cNvSpPr>
            <p:nvPr/>
          </p:nvSpPr>
          <p:spPr bwMode="auto">
            <a:xfrm>
              <a:off x="2592" y="1392"/>
              <a:ext cx="1728" cy="0"/>
            </a:xfrm>
            <a:prstGeom prst="line">
              <a:avLst/>
            </a:prstGeom>
            <a:noFill/>
            <a:ln w="38100">
              <a:solidFill>
                <a:schemeClr val="folHlink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pPr eaLnBrk="1" hangingPunct="1"/>
              <a:endParaRPr lang="en-US">
                <a:solidFill>
                  <a:srgbClr val="FFFFFF"/>
                </a:solidFill>
                <a:cs typeface="Arial" pitchFamily="34" charset="0"/>
              </a:endParaRPr>
            </a:p>
          </p:txBody>
        </p:sp>
        <p:sp>
          <p:nvSpPr>
            <p:cNvPr id="17438" name="Line 27"/>
            <p:cNvSpPr>
              <a:spLocks noChangeShapeType="1"/>
            </p:cNvSpPr>
            <p:nvPr/>
          </p:nvSpPr>
          <p:spPr bwMode="auto">
            <a:xfrm>
              <a:off x="3840" y="1200"/>
              <a:ext cx="432" cy="144"/>
            </a:xfrm>
            <a:prstGeom prst="line">
              <a:avLst/>
            </a:prstGeom>
            <a:noFill/>
            <a:ln w="38100">
              <a:solidFill>
                <a:schemeClr val="folHlink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pPr eaLnBrk="1" hangingPunct="1"/>
              <a:endParaRPr lang="en-US">
                <a:solidFill>
                  <a:srgbClr val="FFFFFF"/>
                </a:solidFill>
                <a:cs typeface="Arial" pitchFamily="34" charset="0"/>
              </a:endParaRPr>
            </a:p>
          </p:txBody>
        </p:sp>
      </p:grpSp>
      <p:grpSp>
        <p:nvGrpSpPr>
          <p:cNvPr id="4" name="Group 28"/>
          <p:cNvGrpSpPr>
            <a:grpSpLocks/>
          </p:cNvGrpSpPr>
          <p:nvPr/>
        </p:nvGrpSpPr>
        <p:grpSpPr bwMode="auto">
          <a:xfrm>
            <a:off x="2235200" y="2133600"/>
            <a:ext cx="4572000" cy="685800"/>
            <a:chOff x="864" y="0"/>
            <a:chExt cx="2880" cy="432"/>
          </a:xfrm>
        </p:grpSpPr>
        <p:sp>
          <p:nvSpPr>
            <p:cNvPr id="17425" name="Line 29"/>
            <p:cNvSpPr>
              <a:spLocks noChangeShapeType="1"/>
            </p:cNvSpPr>
            <p:nvPr/>
          </p:nvSpPr>
          <p:spPr bwMode="auto">
            <a:xfrm>
              <a:off x="864" y="144"/>
              <a:ext cx="48" cy="288"/>
            </a:xfrm>
            <a:prstGeom prst="line">
              <a:avLst/>
            </a:prstGeom>
            <a:noFill/>
            <a:ln w="38100">
              <a:solidFill>
                <a:srgbClr val="CC00FF"/>
              </a:solidFill>
              <a:miter lim="800000"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pPr eaLnBrk="1" hangingPunct="1"/>
              <a:endParaRPr lang="en-US">
                <a:solidFill>
                  <a:srgbClr val="FFFFFF"/>
                </a:solidFill>
                <a:cs typeface="Arial" pitchFamily="34" charset="0"/>
              </a:endParaRPr>
            </a:p>
          </p:txBody>
        </p:sp>
        <p:sp>
          <p:nvSpPr>
            <p:cNvPr id="17426" name="Line 30"/>
            <p:cNvSpPr>
              <a:spLocks noChangeShapeType="1"/>
            </p:cNvSpPr>
            <p:nvPr/>
          </p:nvSpPr>
          <p:spPr bwMode="auto">
            <a:xfrm>
              <a:off x="960" y="48"/>
              <a:ext cx="864" cy="144"/>
            </a:xfrm>
            <a:prstGeom prst="line">
              <a:avLst/>
            </a:prstGeom>
            <a:noFill/>
            <a:ln w="38100">
              <a:solidFill>
                <a:srgbClr val="CC00FF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pPr eaLnBrk="1" hangingPunct="1"/>
              <a:endParaRPr lang="en-US">
                <a:solidFill>
                  <a:srgbClr val="FFFFFF"/>
                </a:solidFill>
                <a:cs typeface="Arial" pitchFamily="34" charset="0"/>
              </a:endParaRPr>
            </a:p>
          </p:txBody>
        </p:sp>
        <p:sp>
          <p:nvSpPr>
            <p:cNvPr id="17427" name="Line 31"/>
            <p:cNvSpPr>
              <a:spLocks noChangeShapeType="1"/>
            </p:cNvSpPr>
            <p:nvPr/>
          </p:nvSpPr>
          <p:spPr bwMode="auto">
            <a:xfrm flipV="1">
              <a:off x="1056" y="240"/>
              <a:ext cx="720" cy="144"/>
            </a:xfrm>
            <a:prstGeom prst="line">
              <a:avLst/>
            </a:prstGeom>
            <a:noFill/>
            <a:ln w="38100">
              <a:solidFill>
                <a:srgbClr val="CC00FF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pPr eaLnBrk="1" hangingPunct="1"/>
              <a:endParaRPr lang="en-US">
                <a:solidFill>
                  <a:srgbClr val="FFFFFF"/>
                </a:solidFill>
                <a:cs typeface="Arial" pitchFamily="34" charset="0"/>
              </a:endParaRPr>
            </a:p>
          </p:txBody>
        </p:sp>
        <p:sp>
          <p:nvSpPr>
            <p:cNvPr id="17428" name="Line 32"/>
            <p:cNvSpPr>
              <a:spLocks noChangeShapeType="1"/>
            </p:cNvSpPr>
            <p:nvPr/>
          </p:nvSpPr>
          <p:spPr bwMode="auto">
            <a:xfrm flipV="1">
              <a:off x="2064" y="0"/>
              <a:ext cx="480" cy="192"/>
            </a:xfrm>
            <a:prstGeom prst="line">
              <a:avLst/>
            </a:prstGeom>
            <a:noFill/>
            <a:ln w="38100">
              <a:solidFill>
                <a:srgbClr val="CC00FF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pPr eaLnBrk="1" hangingPunct="1"/>
              <a:endParaRPr lang="en-US">
                <a:solidFill>
                  <a:srgbClr val="FFFFFF"/>
                </a:solidFill>
                <a:cs typeface="Arial" pitchFamily="34" charset="0"/>
              </a:endParaRPr>
            </a:p>
          </p:txBody>
        </p:sp>
        <p:sp>
          <p:nvSpPr>
            <p:cNvPr id="17429" name="Line 33"/>
            <p:cNvSpPr>
              <a:spLocks noChangeShapeType="1"/>
            </p:cNvSpPr>
            <p:nvPr/>
          </p:nvSpPr>
          <p:spPr bwMode="auto">
            <a:xfrm>
              <a:off x="2736" y="0"/>
              <a:ext cx="288" cy="96"/>
            </a:xfrm>
            <a:prstGeom prst="line">
              <a:avLst/>
            </a:prstGeom>
            <a:noFill/>
            <a:ln w="38100">
              <a:solidFill>
                <a:srgbClr val="CC00FF"/>
              </a:solidFill>
              <a:miter lim="800000"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pPr eaLnBrk="1" hangingPunct="1"/>
              <a:endParaRPr lang="en-US">
                <a:solidFill>
                  <a:srgbClr val="FFFFFF"/>
                </a:solidFill>
                <a:cs typeface="Arial" pitchFamily="34" charset="0"/>
              </a:endParaRPr>
            </a:p>
          </p:txBody>
        </p:sp>
        <p:sp>
          <p:nvSpPr>
            <p:cNvPr id="17430" name="Line 34"/>
            <p:cNvSpPr>
              <a:spLocks noChangeShapeType="1"/>
            </p:cNvSpPr>
            <p:nvPr/>
          </p:nvSpPr>
          <p:spPr bwMode="auto">
            <a:xfrm>
              <a:off x="2016" y="288"/>
              <a:ext cx="1728" cy="0"/>
            </a:xfrm>
            <a:prstGeom prst="line">
              <a:avLst/>
            </a:prstGeom>
            <a:noFill/>
            <a:ln w="38100">
              <a:solidFill>
                <a:srgbClr val="CC00FF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pPr eaLnBrk="1" hangingPunct="1"/>
              <a:endParaRPr lang="en-US">
                <a:solidFill>
                  <a:srgbClr val="FFFFFF"/>
                </a:solidFill>
                <a:cs typeface="Arial" pitchFamily="34" charset="0"/>
              </a:endParaRPr>
            </a:p>
          </p:txBody>
        </p:sp>
        <p:sp>
          <p:nvSpPr>
            <p:cNvPr id="17431" name="Line 35"/>
            <p:cNvSpPr>
              <a:spLocks noChangeShapeType="1"/>
            </p:cNvSpPr>
            <p:nvPr/>
          </p:nvSpPr>
          <p:spPr bwMode="auto">
            <a:xfrm>
              <a:off x="3264" y="96"/>
              <a:ext cx="432" cy="144"/>
            </a:xfrm>
            <a:prstGeom prst="line">
              <a:avLst/>
            </a:prstGeom>
            <a:noFill/>
            <a:ln w="38100">
              <a:solidFill>
                <a:srgbClr val="CC00FF"/>
              </a:solidFill>
              <a:miter lim="800000"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pPr eaLnBrk="1" hangingPunct="1"/>
              <a:endParaRPr lang="en-US">
                <a:solidFill>
                  <a:srgbClr val="FFFFFF"/>
                </a:solidFill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892282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Summary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36563" y="1827848"/>
            <a:ext cx="8153400" cy="4824412"/>
          </a:xfrm>
        </p:spPr>
        <p:txBody>
          <a:bodyPr/>
          <a:lstStyle/>
          <a:p>
            <a:pPr lvl="2"/>
            <a:endParaRPr lang="en-US" altLang="en-US" sz="1600" dirty="0" smtClean="0"/>
          </a:p>
          <a:p>
            <a:r>
              <a:rPr lang="en-US" altLang="en-US" sz="2400" dirty="0"/>
              <a:t>Adaptive techniques in cellular can improve significantly performance and </a:t>
            </a:r>
            <a:r>
              <a:rPr lang="en-US" altLang="en-US" sz="2400" dirty="0" smtClean="0"/>
              <a:t>capacity, especially in </a:t>
            </a:r>
            <a:r>
              <a:rPr lang="en-US" altLang="en-US" sz="2400" dirty="0" smtClean="0"/>
              <a:t>LTE</a:t>
            </a:r>
          </a:p>
          <a:p>
            <a:endParaRPr lang="en-US" altLang="en-US" sz="2400" dirty="0"/>
          </a:p>
          <a:p>
            <a:r>
              <a:rPr lang="en-US" altLang="en-US" sz="2400" dirty="0" smtClean="0"/>
              <a:t>“Green” cellular system design spans multiple layers of the protocol stack</a:t>
            </a:r>
          </a:p>
          <a:p>
            <a:endParaRPr lang="en-US" altLang="en-US" sz="2400" dirty="0"/>
          </a:p>
          <a:p>
            <a:r>
              <a:rPr lang="en-US" altLang="en-US" sz="2400" dirty="0" smtClean="0"/>
              <a:t>The distributed and relay nature of ad hoc networks makes all aspects of their design more challenging than </a:t>
            </a:r>
            <a:r>
              <a:rPr lang="en-US" altLang="en-US" sz="2400" dirty="0" err="1" smtClean="0"/>
              <a:t>celullar</a:t>
            </a:r>
            <a:r>
              <a:rPr lang="en-US" altLang="en-US" sz="2400" dirty="0" smtClean="0"/>
              <a:t>. </a:t>
            </a:r>
            <a:endParaRPr lang="en-US" altLang="en-US" sz="2400" dirty="0"/>
          </a:p>
          <a:p>
            <a:endParaRPr lang="en-US" alt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1663844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lueRed">
  <a:themeElements>
    <a:clrScheme name="">
      <a:dk1>
        <a:srgbClr val="474747"/>
      </a:dk1>
      <a:lt1>
        <a:srgbClr val="FFFFFF"/>
      </a:lt1>
      <a:dk2>
        <a:srgbClr val="772655"/>
      </a:dk2>
      <a:lt2>
        <a:srgbClr val="00DFCA"/>
      </a:lt2>
      <a:accent1>
        <a:srgbClr val="DC0081"/>
      </a:accent1>
      <a:accent2>
        <a:srgbClr val="FAFD00"/>
      </a:accent2>
      <a:accent3>
        <a:srgbClr val="BDACB4"/>
      </a:accent3>
      <a:accent4>
        <a:srgbClr val="DADADA"/>
      </a:accent4>
      <a:accent5>
        <a:srgbClr val="EBAAC1"/>
      </a:accent5>
      <a:accent6>
        <a:srgbClr val="E3E500"/>
      </a:accent6>
      <a:hlink>
        <a:srgbClr val="FE9B03"/>
      </a:hlink>
      <a:folHlink>
        <a:srgbClr val="D989B8"/>
      </a:folHlink>
    </a:clrScheme>
    <a:fontScheme name="BlueRed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BlueRed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33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Red 3">
        <a:dk1>
          <a:srgbClr val="000000"/>
        </a:dk1>
        <a:lt1>
          <a:srgbClr val="FFFFCC"/>
        </a:lt1>
        <a:dk2>
          <a:srgbClr val="999933"/>
        </a:dk2>
        <a:lt2>
          <a:srgbClr val="808000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4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5">
        <a:dk1>
          <a:srgbClr val="000000"/>
        </a:dk1>
        <a:lt1>
          <a:srgbClr val="FFFFFF"/>
        </a:lt1>
        <a:dk2>
          <a:srgbClr val="000000"/>
        </a:dk2>
        <a:lt2>
          <a:srgbClr val="9F9F9F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6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CBCBCB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005CE7"/>
        </a:accent6>
        <a:hlink>
          <a:srgbClr val="FF0033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7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template1">
  <a:themeElements>
    <a:clrScheme name="">
      <a:dk1>
        <a:srgbClr val="474747"/>
      </a:dk1>
      <a:lt1>
        <a:srgbClr val="FFFFFF"/>
      </a:lt1>
      <a:dk2>
        <a:srgbClr val="772655"/>
      </a:dk2>
      <a:lt2>
        <a:srgbClr val="00DFCA"/>
      </a:lt2>
      <a:accent1>
        <a:srgbClr val="DC0081"/>
      </a:accent1>
      <a:accent2>
        <a:srgbClr val="FAFD00"/>
      </a:accent2>
      <a:accent3>
        <a:srgbClr val="BDACB4"/>
      </a:accent3>
      <a:accent4>
        <a:srgbClr val="DADADA"/>
      </a:accent4>
      <a:accent5>
        <a:srgbClr val="EBAAC1"/>
      </a:accent5>
      <a:accent6>
        <a:srgbClr val="E3E500"/>
      </a:accent6>
      <a:hlink>
        <a:srgbClr val="FE9B03"/>
      </a:hlink>
      <a:folHlink>
        <a:srgbClr val="D989B8"/>
      </a:folHlink>
    </a:clrScheme>
    <a:fontScheme name="template1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0" u="none" strike="noStrike" cap="none" normalizeH="0" baseline="0" smtClean="0">
            <a:ln>
              <a:noFill/>
            </a:ln>
            <a:solidFill>
              <a:srgbClr val="0000FF"/>
            </a:solidFill>
            <a:effectLst/>
            <a:latin typeface="Garamond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0" u="none" strike="noStrike" cap="none" normalizeH="0" baseline="0" smtClean="0">
            <a:ln>
              <a:noFill/>
            </a:ln>
            <a:solidFill>
              <a:srgbClr val="0000FF"/>
            </a:solidFill>
            <a:effectLst/>
            <a:latin typeface="Garamond" pitchFamily="18" charset="0"/>
          </a:defRPr>
        </a:defPPr>
      </a:lstStyle>
    </a:lnDef>
  </a:objectDefaults>
  <a:extraClrSchemeLst>
    <a:extraClrScheme>
      <a:clrScheme name="template1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1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33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mplate1 3">
        <a:dk1>
          <a:srgbClr val="000000"/>
        </a:dk1>
        <a:lt1>
          <a:srgbClr val="FFFFCC"/>
        </a:lt1>
        <a:dk2>
          <a:srgbClr val="999933"/>
        </a:dk2>
        <a:lt2>
          <a:srgbClr val="808000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1 4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1 5">
        <a:dk1>
          <a:srgbClr val="000000"/>
        </a:dk1>
        <a:lt1>
          <a:srgbClr val="FFFFFF"/>
        </a:lt1>
        <a:dk2>
          <a:srgbClr val="000000"/>
        </a:dk2>
        <a:lt2>
          <a:srgbClr val="9F9F9F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1 6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CBCBCB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005CE7"/>
        </a:accent6>
        <a:hlink>
          <a:srgbClr val="FF0033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1 7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BlueRed">
  <a:themeElements>
    <a:clrScheme name="">
      <a:dk1>
        <a:srgbClr val="474747"/>
      </a:dk1>
      <a:lt1>
        <a:srgbClr val="FFFFFF"/>
      </a:lt1>
      <a:dk2>
        <a:srgbClr val="772655"/>
      </a:dk2>
      <a:lt2>
        <a:srgbClr val="00DFCA"/>
      </a:lt2>
      <a:accent1>
        <a:srgbClr val="DC0081"/>
      </a:accent1>
      <a:accent2>
        <a:srgbClr val="FAFD00"/>
      </a:accent2>
      <a:accent3>
        <a:srgbClr val="BDACB4"/>
      </a:accent3>
      <a:accent4>
        <a:srgbClr val="DADADA"/>
      </a:accent4>
      <a:accent5>
        <a:srgbClr val="EBAAC1"/>
      </a:accent5>
      <a:accent6>
        <a:srgbClr val="E3E500"/>
      </a:accent6>
      <a:hlink>
        <a:srgbClr val="FE9B03"/>
      </a:hlink>
      <a:folHlink>
        <a:srgbClr val="D989B8"/>
      </a:folHlink>
    </a:clrScheme>
    <a:fontScheme name="BlueRed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BlueRed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33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Red 3">
        <a:dk1>
          <a:srgbClr val="000000"/>
        </a:dk1>
        <a:lt1>
          <a:srgbClr val="FFFFCC"/>
        </a:lt1>
        <a:dk2>
          <a:srgbClr val="999933"/>
        </a:dk2>
        <a:lt2>
          <a:srgbClr val="808000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4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5">
        <a:dk1>
          <a:srgbClr val="000000"/>
        </a:dk1>
        <a:lt1>
          <a:srgbClr val="FFFFFF"/>
        </a:lt1>
        <a:dk2>
          <a:srgbClr val="000000"/>
        </a:dk2>
        <a:lt2>
          <a:srgbClr val="9F9F9F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6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CBCBCB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005CE7"/>
        </a:accent6>
        <a:hlink>
          <a:srgbClr val="FF0033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7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1_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C:\MSOffice\Templates\BlueRed.pot</Template>
  <TotalTime>48428</TotalTime>
  <Words>2131</Words>
  <Application>Microsoft Office PowerPoint</Application>
  <PresentationFormat>On-screen Show (4:3)</PresentationFormat>
  <Paragraphs>415</Paragraphs>
  <Slides>43</Slides>
  <Notes>3</Notes>
  <HiddenSlides>0</HiddenSlides>
  <MMClips>0</MMClips>
  <ScaleCrop>false</ScaleCrop>
  <HeadingPairs>
    <vt:vector size="8" baseType="variant">
      <vt:variant>
        <vt:lpstr>Fonts Used</vt:lpstr>
      </vt:variant>
      <vt:variant>
        <vt:i4>12</vt:i4>
      </vt:variant>
      <vt:variant>
        <vt:lpstr>Theme</vt:lpstr>
      </vt:variant>
      <vt:variant>
        <vt:i4>5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43</vt:i4>
      </vt:variant>
    </vt:vector>
  </HeadingPairs>
  <TitlesOfParts>
    <vt:vector size="62" baseType="lpstr">
      <vt:lpstr>Times New Roman</vt:lpstr>
      <vt:lpstr>Arial</vt:lpstr>
      <vt:lpstr>Garamond</vt:lpstr>
      <vt:lpstr>Wingdings</vt:lpstr>
      <vt:lpstr>ZapfDingbats</vt:lpstr>
      <vt:lpstr>Symbol</vt:lpstr>
      <vt:lpstr>SimSun</vt:lpstr>
      <vt:lpstr>Arial Black</vt:lpstr>
      <vt:lpstr>Lucida Sans Unicode</vt:lpstr>
      <vt:lpstr>Calibri</vt:lpstr>
      <vt:lpstr>Tahoma</vt:lpstr>
      <vt:lpstr>Math A</vt:lpstr>
      <vt:lpstr>BlueRed</vt:lpstr>
      <vt:lpstr>1_template1</vt:lpstr>
      <vt:lpstr>1_BlueRed</vt:lpstr>
      <vt:lpstr>Flow</vt:lpstr>
      <vt:lpstr>1_Flow</vt:lpstr>
      <vt:lpstr>Microsoft Equation 3.0</vt:lpstr>
      <vt:lpstr>Bitmap Image</vt:lpstr>
      <vt:lpstr>EE360: Lecture 7 Outline Cellular System Capacity and ASE</vt:lpstr>
      <vt:lpstr>Dynamic Resource Allocation Allocate resources as user and network conditions change</vt:lpstr>
      <vt:lpstr>Dynamic Channel Allocation</vt:lpstr>
      <vt:lpstr>Variable Rate and Power</vt:lpstr>
      <vt:lpstr>Multicarrier CDMA</vt:lpstr>
      <vt:lpstr>Rate and Power Control in CDMA*</vt:lpstr>
      <vt:lpstr>System Model: General</vt:lpstr>
      <vt:lpstr>System Model: Parameters</vt:lpstr>
      <vt:lpstr>System Model: Interference</vt:lpstr>
      <vt:lpstr>SIR Model (neglect noise)</vt:lpstr>
      <vt:lpstr>QoS Formula</vt:lpstr>
      <vt:lpstr>Solution</vt:lpstr>
      <vt:lpstr>Problem Formulation</vt:lpstr>
      <vt:lpstr>Results</vt:lpstr>
      <vt:lpstr>Results</vt:lpstr>
      <vt:lpstr>Green” Cellular Networks</vt:lpstr>
      <vt:lpstr>Why Green, why now</vt:lpstr>
      <vt:lpstr>Enabling Technologies</vt:lpstr>
      <vt:lpstr>Infrastructure</vt:lpstr>
      <vt:lpstr>Cell Size Optimization</vt:lpstr>
      <vt:lpstr>Energy Efficiency vs Cell Size</vt:lpstr>
      <vt:lpstr>Antenna Placement in DAS</vt:lpstr>
      <vt:lpstr>Protocols</vt:lpstr>
      <vt:lpstr>Cell Zooming</vt:lpstr>
      <vt:lpstr>Adding Cooperation and MIMO</vt:lpstr>
      <vt:lpstr>PowerPoint Presentation</vt:lpstr>
      <vt:lpstr>Energy-Aware BS Assignment</vt:lpstr>
      <vt:lpstr>PowerPoint Presentation</vt:lpstr>
      <vt:lpstr>PowerPoint Presentation</vt:lpstr>
      <vt:lpstr>Ad-Hoc Networks</vt:lpstr>
      <vt:lpstr>Ad-Hoc Network Design Issues</vt:lpstr>
      <vt:lpstr>Medium Access Control</vt:lpstr>
      <vt:lpstr>Frequency Reuse</vt:lpstr>
      <vt:lpstr>DS Spread Spectrum: Code Assignment</vt:lpstr>
      <vt:lpstr>  </vt:lpstr>
      <vt:lpstr>Introduction to Routing</vt:lpstr>
      <vt:lpstr>Routing Techniques</vt:lpstr>
      <vt:lpstr>Relay nodes in a route</vt:lpstr>
      <vt:lpstr>Routing Techniques</vt:lpstr>
      <vt:lpstr>Route dessemination</vt:lpstr>
      <vt:lpstr>Reliability</vt:lpstr>
      <vt:lpstr>Cooperation in Wireless Networks</vt:lpstr>
      <vt:lpstr>Summary</vt:lpstr>
    </vt:vector>
  </TitlesOfParts>
  <Company>Cal Tech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Wireless Communications Research Overview</dc:title>
  <dc:creator>Andrea Goldsmith</dc:creator>
  <cp:lastModifiedBy>Andrea</cp:lastModifiedBy>
  <cp:revision>114</cp:revision>
  <cp:lastPrinted>2000-03-17T02:49:38Z</cp:lastPrinted>
  <dcterms:created xsi:type="dcterms:W3CDTF">1999-01-27T20:08:30Z</dcterms:created>
  <dcterms:modified xsi:type="dcterms:W3CDTF">2014-01-29T16:40:30Z</dcterms:modified>
</cp:coreProperties>
</file>