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88" r:id="rId2"/>
  </p:sldMasterIdLst>
  <p:notesMasterIdLst>
    <p:notesMasterId r:id="rId37"/>
  </p:notesMasterIdLst>
  <p:handoutMasterIdLst>
    <p:handoutMasterId r:id="rId38"/>
  </p:handoutMasterIdLst>
  <p:sldIdLst>
    <p:sldId id="665" r:id="rId3"/>
    <p:sldId id="583" r:id="rId4"/>
    <p:sldId id="587" r:id="rId5"/>
    <p:sldId id="615" r:id="rId6"/>
    <p:sldId id="616" r:id="rId7"/>
    <p:sldId id="617" r:id="rId8"/>
    <p:sldId id="618" r:id="rId9"/>
    <p:sldId id="619" r:id="rId10"/>
    <p:sldId id="669" r:id="rId11"/>
    <p:sldId id="651" r:id="rId12"/>
    <p:sldId id="671" r:id="rId13"/>
    <p:sldId id="672" r:id="rId14"/>
    <p:sldId id="673" r:id="rId15"/>
    <p:sldId id="674" r:id="rId16"/>
    <p:sldId id="675" r:id="rId17"/>
    <p:sldId id="676" r:id="rId18"/>
    <p:sldId id="677" r:id="rId19"/>
    <p:sldId id="678" r:id="rId20"/>
    <p:sldId id="679" r:id="rId21"/>
    <p:sldId id="680" r:id="rId22"/>
    <p:sldId id="681" r:id="rId23"/>
    <p:sldId id="682" r:id="rId24"/>
    <p:sldId id="683" r:id="rId25"/>
    <p:sldId id="684" r:id="rId26"/>
    <p:sldId id="685" r:id="rId27"/>
    <p:sldId id="686" r:id="rId28"/>
    <p:sldId id="687" r:id="rId29"/>
    <p:sldId id="688" r:id="rId30"/>
    <p:sldId id="689" r:id="rId31"/>
    <p:sldId id="690" r:id="rId32"/>
    <p:sldId id="691" r:id="rId33"/>
    <p:sldId id="692" r:id="rId34"/>
    <p:sldId id="693" r:id="rId35"/>
    <p:sldId id="667" r:id="rId36"/>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0033CC"/>
    <a:srgbClr val="0000CC"/>
    <a:srgbClr val="000000"/>
    <a:srgbClr val="990099"/>
    <a:srgbClr val="0000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32787"/>
    <p:restoredTop sz="90845" autoAdjust="0"/>
  </p:normalViewPr>
  <p:slideViewPr>
    <p:cSldViewPr>
      <p:cViewPr>
        <p:scale>
          <a:sx n="50" d="100"/>
          <a:sy n="50" d="100"/>
        </p:scale>
        <p:origin x="-1762" y="-163"/>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61" d="100"/>
        <a:sy n="61" d="100"/>
      </p:scale>
      <p:origin x="0" y="25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_rels/viewProps.xml.rels><?xml version="1.0" encoding="UTF-8" standalone="yes"?>
<Relationships xmlns="http://schemas.openxmlformats.org/package/2006/relationships"><Relationship Id="rId8" Type="http://schemas.openxmlformats.org/officeDocument/2006/relationships/slide" Target="slides/slide25.xml"/><Relationship Id="rId3" Type="http://schemas.openxmlformats.org/officeDocument/2006/relationships/slide" Target="slides/slide18.xml"/><Relationship Id="rId7" Type="http://schemas.openxmlformats.org/officeDocument/2006/relationships/slide" Target="slides/slide22.xml"/><Relationship Id="rId2" Type="http://schemas.openxmlformats.org/officeDocument/2006/relationships/slide" Target="slides/slide17.xml"/><Relationship Id="rId1" Type="http://schemas.openxmlformats.org/officeDocument/2006/relationships/slide" Target="slides/slide16.xml"/><Relationship Id="rId6" Type="http://schemas.openxmlformats.org/officeDocument/2006/relationships/slide" Target="slides/slide21.xml"/><Relationship Id="rId5" Type="http://schemas.openxmlformats.org/officeDocument/2006/relationships/slide" Target="slides/slide20.xml"/><Relationship Id="rId4"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5" Type="http://schemas.openxmlformats.org/officeDocument/2006/relationships/image" Target="../media/image14.wmf"/><Relationship Id="rId4"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29" tIns="48314" rIns="96629" bIns="48314" numCol="1" anchor="t" anchorCtr="0" compatLnSpc="1">
            <a:prstTxWarp prst="textNoShape">
              <a:avLst/>
            </a:prstTxWarp>
          </a:bodyPr>
          <a:lstStyle>
            <a:lvl1pPr defTabSz="966621" eaLnBrk="0" hangingPunct="0">
              <a:defRPr sz="1200">
                <a:cs typeface="+mn-cs"/>
              </a:defRPr>
            </a:lvl1pPr>
          </a:lstStyle>
          <a:p>
            <a:pPr>
              <a:defRPr/>
            </a:pPr>
            <a:endParaRPr lang="en-US"/>
          </a:p>
        </p:txBody>
      </p:sp>
      <p:sp>
        <p:nvSpPr>
          <p:cNvPr id="62467"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29" tIns="48314" rIns="96629" bIns="48314" numCol="1" anchor="t" anchorCtr="0" compatLnSpc="1">
            <a:prstTxWarp prst="textNoShape">
              <a:avLst/>
            </a:prstTxWarp>
          </a:bodyPr>
          <a:lstStyle>
            <a:lvl1pPr algn="r" defTabSz="966621" eaLnBrk="0" hangingPunct="0">
              <a:defRPr sz="1200">
                <a:cs typeface="+mn-cs"/>
              </a:defRPr>
            </a:lvl1pPr>
          </a:lstStyle>
          <a:p>
            <a:pPr>
              <a:defRPr/>
            </a:pPr>
            <a:endParaRPr lang="en-US"/>
          </a:p>
        </p:txBody>
      </p:sp>
      <p:sp>
        <p:nvSpPr>
          <p:cNvPr id="62468"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29" tIns="48314" rIns="96629" bIns="48314" numCol="1" anchor="b" anchorCtr="0" compatLnSpc="1">
            <a:prstTxWarp prst="textNoShape">
              <a:avLst/>
            </a:prstTxWarp>
          </a:bodyPr>
          <a:lstStyle>
            <a:lvl1pPr defTabSz="966621" eaLnBrk="0" hangingPunct="0">
              <a:defRPr sz="1200">
                <a:cs typeface="+mn-cs"/>
              </a:defRPr>
            </a:lvl1pPr>
          </a:lstStyle>
          <a:p>
            <a:pPr>
              <a:defRPr/>
            </a:pPr>
            <a:endParaRPr lang="en-US"/>
          </a:p>
        </p:txBody>
      </p:sp>
      <p:sp>
        <p:nvSpPr>
          <p:cNvPr id="62469"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29" tIns="48314" rIns="96629" bIns="48314" numCol="1" anchor="b" anchorCtr="0" compatLnSpc="1">
            <a:prstTxWarp prst="textNoShape">
              <a:avLst/>
            </a:prstTxWarp>
          </a:bodyPr>
          <a:lstStyle>
            <a:lvl1pPr algn="r" defTabSz="966621" eaLnBrk="0" hangingPunct="0">
              <a:defRPr sz="1200">
                <a:cs typeface="+mn-cs"/>
              </a:defRPr>
            </a:lvl1pPr>
          </a:lstStyle>
          <a:p>
            <a:pPr>
              <a:defRPr/>
            </a:pPr>
            <a:fld id="{8EEDFD72-2599-4A0C-B23F-7275CA66E29E}" type="slidenum">
              <a:rPr lang="en-US"/>
              <a:pPr>
                <a:defRPr/>
              </a:pPr>
              <a:t>‹#›</a:t>
            </a:fld>
            <a:endParaRPr lang="en-US"/>
          </a:p>
        </p:txBody>
      </p:sp>
    </p:spTree>
    <p:extLst>
      <p:ext uri="{BB962C8B-B14F-4D97-AF65-F5344CB8AC3E}">
        <p14:creationId xmlns:p14="http://schemas.microsoft.com/office/powerpoint/2010/main" val="4269955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3190875" cy="473075"/>
          </a:xfrm>
          <a:prstGeom prst="rect">
            <a:avLst/>
          </a:prstGeom>
          <a:noFill/>
          <a:ln w="9525">
            <a:noFill/>
            <a:miter lim="800000"/>
            <a:headEnd/>
            <a:tailEnd/>
          </a:ln>
          <a:effectLst/>
        </p:spPr>
        <p:txBody>
          <a:bodyPr vert="horz" wrap="square" lIns="95125" tIns="47563" rIns="95125" bIns="47563" numCol="1" anchor="t" anchorCtr="0" compatLnSpc="1">
            <a:prstTxWarp prst="textNoShape">
              <a:avLst/>
            </a:prstTxWarp>
          </a:bodyPr>
          <a:lstStyle>
            <a:lvl1pPr defTabSz="951801" eaLnBrk="0" hangingPunct="0">
              <a:defRPr sz="1200">
                <a:cs typeface="+mn-cs"/>
              </a:defRPr>
            </a:lvl1pPr>
          </a:lstStyle>
          <a:p>
            <a:pPr>
              <a:defRPr/>
            </a:pPr>
            <a:endParaRPr lang="en-US"/>
          </a:p>
        </p:txBody>
      </p:sp>
      <p:sp>
        <p:nvSpPr>
          <p:cNvPr id="66563" name="Rectangle 3"/>
          <p:cNvSpPr>
            <a:spLocks noGrp="1" noChangeArrowheads="1"/>
          </p:cNvSpPr>
          <p:nvPr>
            <p:ph type="dt" idx="1"/>
          </p:nvPr>
        </p:nvSpPr>
        <p:spPr bwMode="auto">
          <a:xfrm>
            <a:off x="4149725" y="0"/>
            <a:ext cx="3192463" cy="473075"/>
          </a:xfrm>
          <a:prstGeom prst="rect">
            <a:avLst/>
          </a:prstGeom>
          <a:noFill/>
          <a:ln w="9525">
            <a:noFill/>
            <a:miter lim="800000"/>
            <a:headEnd/>
            <a:tailEnd/>
          </a:ln>
          <a:effectLst/>
        </p:spPr>
        <p:txBody>
          <a:bodyPr vert="horz" wrap="square" lIns="95125" tIns="47563" rIns="95125" bIns="47563" numCol="1" anchor="t" anchorCtr="0" compatLnSpc="1">
            <a:prstTxWarp prst="textNoShape">
              <a:avLst/>
            </a:prstTxWarp>
          </a:bodyPr>
          <a:lstStyle>
            <a:lvl1pPr algn="r" defTabSz="951801" eaLnBrk="0" hangingPunct="0">
              <a:defRPr sz="1200">
                <a:cs typeface="+mn-cs"/>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208088" y="709613"/>
            <a:ext cx="4840287" cy="36290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5" name="Rectangle 5"/>
          <p:cNvSpPr>
            <a:spLocks noGrp="1" noChangeArrowheads="1"/>
          </p:cNvSpPr>
          <p:nvPr>
            <p:ph type="body" sz="quarter" idx="3"/>
          </p:nvPr>
        </p:nvSpPr>
        <p:spPr bwMode="auto">
          <a:xfrm>
            <a:off x="957263" y="4576763"/>
            <a:ext cx="5346700" cy="4341812"/>
          </a:xfrm>
          <a:prstGeom prst="rect">
            <a:avLst/>
          </a:prstGeom>
          <a:noFill/>
          <a:ln w="9525">
            <a:noFill/>
            <a:miter lim="800000"/>
            <a:headEnd/>
            <a:tailEnd/>
          </a:ln>
          <a:effectLst/>
        </p:spPr>
        <p:txBody>
          <a:bodyPr vert="horz" wrap="square" lIns="95125" tIns="47563" rIns="95125" bIns="4756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6566" name="Rectangle 6"/>
          <p:cNvSpPr>
            <a:spLocks noGrp="1" noChangeArrowheads="1"/>
          </p:cNvSpPr>
          <p:nvPr>
            <p:ph type="ftr" sz="quarter" idx="4"/>
          </p:nvPr>
        </p:nvSpPr>
        <p:spPr bwMode="auto">
          <a:xfrm>
            <a:off x="0" y="9155113"/>
            <a:ext cx="3190875" cy="473075"/>
          </a:xfrm>
          <a:prstGeom prst="rect">
            <a:avLst/>
          </a:prstGeom>
          <a:noFill/>
          <a:ln w="9525">
            <a:noFill/>
            <a:miter lim="800000"/>
            <a:headEnd/>
            <a:tailEnd/>
          </a:ln>
          <a:effectLst/>
        </p:spPr>
        <p:txBody>
          <a:bodyPr vert="horz" wrap="square" lIns="95125" tIns="47563" rIns="95125" bIns="47563" numCol="1" anchor="b" anchorCtr="0" compatLnSpc="1">
            <a:prstTxWarp prst="textNoShape">
              <a:avLst/>
            </a:prstTxWarp>
          </a:bodyPr>
          <a:lstStyle>
            <a:lvl1pPr defTabSz="951801" eaLnBrk="0" hangingPunct="0">
              <a:defRPr sz="1200">
                <a:cs typeface="+mn-cs"/>
              </a:defRPr>
            </a:lvl1pPr>
          </a:lstStyle>
          <a:p>
            <a:pPr>
              <a:defRPr/>
            </a:pPr>
            <a:endParaRPr lang="en-US"/>
          </a:p>
        </p:txBody>
      </p:sp>
      <p:sp>
        <p:nvSpPr>
          <p:cNvPr id="66567" name="Rectangle 7"/>
          <p:cNvSpPr>
            <a:spLocks noGrp="1" noChangeArrowheads="1"/>
          </p:cNvSpPr>
          <p:nvPr>
            <p:ph type="sldNum" sz="quarter" idx="5"/>
          </p:nvPr>
        </p:nvSpPr>
        <p:spPr bwMode="auto">
          <a:xfrm>
            <a:off x="4149725" y="9155113"/>
            <a:ext cx="3192463" cy="473075"/>
          </a:xfrm>
          <a:prstGeom prst="rect">
            <a:avLst/>
          </a:prstGeom>
          <a:noFill/>
          <a:ln w="9525">
            <a:noFill/>
            <a:miter lim="800000"/>
            <a:headEnd/>
            <a:tailEnd/>
          </a:ln>
          <a:effectLst/>
        </p:spPr>
        <p:txBody>
          <a:bodyPr vert="horz" wrap="square" lIns="95125" tIns="47563" rIns="95125" bIns="47563" numCol="1" anchor="b" anchorCtr="0" compatLnSpc="1">
            <a:prstTxWarp prst="textNoShape">
              <a:avLst/>
            </a:prstTxWarp>
          </a:bodyPr>
          <a:lstStyle>
            <a:lvl1pPr algn="r" defTabSz="951801" eaLnBrk="0" hangingPunct="0">
              <a:defRPr sz="1200">
                <a:cs typeface="+mn-cs"/>
              </a:defRPr>
            </a:lvl1pPr>
          </a:lstStyle>
          <a:p>
            <a:pPr>
              <a:defRPr/>
            </a:pPr>
            <a:fld id="{12D2FA07-6A62-487F-BCCD-B3DF3B7F3F91}" type="slidenum">
              <a:rPr lang="en-US"/>
              <a:pPr>
                <a:defRPr/>
              </a:pPr>
              <a:t>‹#›</a:t>
            </a:fld>
            <a:endParaRPr lang="en-US"/>
          </a:p>
        </p:txBody>
      </p:sp>
    </p:spTree>
    <p:extLst>
      <p:ext uri="{BB962C8B-B14F-4D97-AF65-F5344CB8AC3E}">
        <p14:creationId xmlns:p14="http://schemas.microsoft.com/office/powerpoint/2010/main" val="30005064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p:txBody>
          <a:bodyPr/>
          <a:lstStyle/>
          <a:p>
            <a:pPr defTabSz="950913">
              <a:defRPr/>
            </a:pPr>
            <a:fld id="{531B087D-F219-49ED-899A-9FA5A098BEF1}" type="slidenum">
              <a:rPr lang="en-US" smtClean="0"/>
              <a:pPr defTabSz="950913">
                <a:defRPr/>
              </a:pPr>
              <a:t>2</a:t>
            </a:fld>
            <a:endParaRPr lang="en-US" smtClean="0"/>
          </a:p>
        </p:txBody>
      </p:sp>
      <p:sp>
        <p:nvSpPr>
          <p:cNvPr id="39939" name="Rectangle 2"/>
          <p:cNvSpPr>
            <a:spLocks noGrp="1" noRot="1" noChangeAspect="1" noChangeArrowheads="1" noTextEdit="1"/>
          </p:cNvSpPr>
          <p:nvPr>
            <p:ph type="sldImg"/>
          </p:nvPr>
        </p:nvSpPr>
        <p:spPr>
          <a:xfrm>
            <a:off x="1258888" y="719138"/>
            <a:ext cx="4800600" cy="3600450"/>
          </a:xfrm>
          <a:ln/>
        </p:spPr>
      </p:sp>
      <p:sp>
        <p:nvSpPr>
          <p:cNvPr id="39940" name="Rectangle 3"/>
          <p:cNvSpPr>
            <a:spLocks noGrp="1" noChangeArrowheads="1"/>
          </p:cNvSpPr>
          <p:nvPr>
            <p:ph type="body" idx="1"/>
          </p:nvPr>
        </p:nvSpPr>
        <p:spPr>
          <a:xfrm>
            <a:off x="974725" y="4560888"/>
            <a:ext cx="536575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-No backbone: nodes must self-configure into a network.</a:t>
            </a:r>
          </a:p>
          <a:p>
            <a:r>
              <a:rPr lang="en-US" altLang="en-US" smtClean="0"/>
              <a:t>-In principle all nodes can communicate with all other nodes, but multihop routing can reduce the interference associated with direct transmission.</a:t>
            </a:r>
          </a:p>
          <a:p>
            <a:r>
              <a:rPr lang="en-US" altLang="en-US" smtClean="0"/>
              <a:t>-Topology dynamic since nodes move around and link characteristics change.</a:t>
            </a:r>
          </a:p>
          <a:p>
            <a:r>
              <a:rPr lang="en-US" altLang="en-US" smtClean="0"/>
              <a:t>-Applications: appliances and entertainment units in the home, community networks that bypass the Internet. Military networks for robust flexible easily-deployed network (every soldier is a node).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6AAE19E9-25A6-41B3-AD3B-471F98D21205}" type="slidenum">
              <a:rPr lang="en-US" altLang="en-US" sz="1200">
                <a:solidFill>
                  <a:prstClr val="black"/>
                </a:solidFill>
              </a:rPr>
              <a:pPr/>
              <a:t>16</a:t>
            </a:fld>
            <a:endParaRPr lang="en-US" altLang="en-US" sz="1200">
              <a:solidFill>
                <a:prstClr val="black"/>
              </a:solidFill>
            </a:endParaRPr>
          </a:p>
        </p:txBody>
      </p:sp>
      <p:sp>
        <p:nvSpPr>
          <p:cNvPr id="56323" name="Rectangle 2"/>
          <p:cNvSpPr>
            <a:spLocks noGrp="1" noRot="1" noChangeAspect="1" noChangeArrowheads="1" noTextEdit="1"/>
          </p:cNvSpPr>
          <p:nvPr>
            <p:ph type="sldImg"/>
          </p:nvPr>
        </p:nvSpPr>
        <p:spPr>
          <a:xfrm>
            <a:off x="1257300" y="719138"/>
            <a:ext cx="4800600" cy="3600450"/>
          </a:xfrm>
          <a:solidFill>
            <a:srgbClr val="FFFFFF"/>
          </a:solidFill>
          <a:ln/>
        </p:spPr>
      </p:sp>
      <p:sp>
        <p:nvSpPr>
          <p:cNvPr id="56324" name="Rectangle 3"/>
          <p:cNvSpPr>
            <a:spLocks noGrp="1" noChangeArrowheads="1"/>
          </p:cNvSpPr>
          <p:nvPr>
            <p:ph type="body" idx="1"/>
          </p:nvPr>
        </p:nvSpPr>
        <p:spPr>
          <a:xfrm>
            <a:off x="975693" y="4561226"/>
            <a:ext cx="5363817" cy="4320213"/>
          </a:xfrm>
          <a:solidFill>
            <a:srgbClr val="FFFFFF"/>
          </a:solidFill>
          <a:ln>
            <a:solidFill>
              <a:srgbClr val="000000"/>
            </a:solidFill>
          </a:ln>
        </p:spPr>
        <p:txBody>
          <a:bodyPr/>
          <a:lstStyle/>
          <a:p>
            <a:r>
              <a:rPr lang="en-US" altLang="en-US" smtClean="0"/>
              <a:t>BIG DIFFERENCE BETWEEN AD HOC AND CELLULAR.  START OFF WITH THE FOLLOWING SETUP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872AC84A-E807-4A07-9AA0-9BF509A888C9}" type="slidenum">
              <a:rPr lang="en-US" altLang="en-US" sz="1200">
                <a:solidFill>
                  <a:prstClr val="black"/>
                </a:solidFill>
              </a:rPr>
              <a:pPr/>
              <a:t>17</a:t>
            </a:fld>
            <a:endParaRPr lang="en-US" altLang="en-US" sz="1200">
              <a:solidFill>
                <a:prstClr val="black"/>
              </a:solidFill>
            </a:endParaRPr>
          </a:p>
        </p:txBody>
      </p:sp>
      <p:sp>
        <p:nvSpPr>
          <p:cNvPr id="57347" name="Rectangle 2"/>
          <p:cNvSpPr>
            <a:spLocks noGrp="1" noRot="1" noChangeAspect="1" noChangeArrowheads="1" noTextEdit="1"/>
          </p:cNvSpPr>
          <p:nvPr>
            <p:ph type="sldImg"/>
          </p:nvPr>
        </p:nvSpPr>
        <p:spPr>
          <a:xfrm>
            <a:off x="1257300" y="719138"/>
            <a:ext cx="4800600" cy="3600450"/>
          </a:xfrm>
          <a:solidFill>
            <a:srgbClr val="FFFFFF"/>
          </a:solidFill>
          <a:ln/>
        </p:spPr>
      </p:sp>
      <p:sp>
        <p:nvSpPr>
          <p:cNvPr id="57348" name="Rectangle 3"/>
          <p:cNvSpPr>
            <a:spLocks noGrp="1" noChangeArrowheads="1"/>
          </p:cNvSpPr>
          <p:nvPr>
            <p:ph type="body" idx="1"/>
          </p:nvPr>
        </p:nvSpPr>
        <p:spPr>
          <a:xfrm>
            <a:off x="975693" y="4561226"/>
            <a:ext cx="5363817" cy="4320213"/>
          </a:xfrm>
          <a:solidFill>
            <a:srgbClr val="FFFFFF"/>
          </a:solidFill>
          <a:ln>
            <a:solidFill>
              <a:srgbClr val="000000"/>
            </a:solidFill>
          </a:ln>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FB9742F4-DB0B-42CF-B551-424DEDEF0F57}" type="slidenum">
              <a:rPr lang="en-US" altLang="en-US" sz="1200">
                <a:solidFill>
                  <a:prstClr val="black"/>
                </a:solidFill>
              </a:rPr>
              <a:pPr/>
              <a:t>18</a:t>
            </a:fld>
            <a:endParaRPr lang="en-US" altLang="en-US" sz="1200">
              <a:solidFill>
                <a:prstClr val="black"/>
              </a:solidFill>
            </a:endParaRPr>
          </a:p>
        </p:txBody>
      </p:sp>
      <p:sp>
        <p:nvSpPr>
          <p:cNvPr id="58371" name="Rectangle 2"/>
          <p:cNvSpPr>
            <a:spLocks noGrp="1" noRot="1" noChangeAspect="1" noChangeArrowheads="1" noTextEdit="1"/>
          </p:cNvSpPr>
          <p:nvPr>
            <p:ph type="sldImg"/>
          </p:nvPr>
        </p:nvSpPr>
        <p:spPr>
          <a:xfrm>
            <a:off x="1257300" y="719138"/>
            <a:ext cx="4800600" cy="3600450"/>
          </a:xfrm>
          <a:solidFill>
            <a:srgbClr val="FFFFFF"/>
          </a:solidFill>
          <a:ln/>
        </p:spPr>
      </p:sp>
      <p:sp>
        <p:nvSpPr>
          <p:cNvPr id="58372" name="Rectangle 3"/>
          <p:cNvSpPr>
            <a:spLocks noGrp="1" noChangeArrowheads="1"/>
          </p:cNvSpPr>
          <p:nvPr>
            <p:ph type="body" idx="1"/>
          </p:nvPr>
        </p:nvSpPr>
        <p:spPr>
          <a:xfrm>
            <a:off x="975693" y="4561226"/>
            <a:ext cx="5363817" cy="4320213"/>
          </a:xfrm>
          <a:solidFill>
            <a:srgbClr val="FFFFFF"/>
          </a:solidFill>
          <a:ln>
            <a:solidFill>
              <a:srgbClr val="000000"/>
            </a:solidFill>
          </a:ln>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988D2173-0021-4E40-8362-460E7FECC3BD}" type="slidenum">
              <a:rPr lang="en-US" altLang="en-US" sz="1200">
                <a:solidFill>
                  <a:prstClr val="black"/>
                </a:solidFill>
              </a:rPr>
              <a:pPr/>
              <a:t>19</a:t>
            </a:fld>
            <a:endParaRPr lang="en-US" altLang="en-US" sz="1200">
              <a:solidFill>
                <a:prstClr val="black"/>
              </a:solidFill>
            </a:endParaRPr>
          </a:p>
        </p:txBody>
      </p:sp>
      <p:sp>
        <p:nvSpPr>
          <p:cNvPr id="59395" name="Rectangle 2"/>
          <p:cNvSpPr>
            <a:spLocks noGrp="1" noRot="1" noChangeAspect="1" noChangeArrowheads="1" noTextEdit="1"/>
          </p:cNvSpPr>
          <p:nvPr>
            <p:ph type="sldImg"/>
          </p:nvPr>
        </p:nvSpPr>
        <p:spPr>
          <a:xfrm>
            <a:off x="1257300" y="719138"/>
            <a:ext cx="4800600" cy="3600450"/>
          </a:xfrm>
          <a:solidFill>
            <a:srgbClr val="FFFFFF"/>
          </a:solidFill>
          <a:ln/>
        </p:spPr>
      </p:sp>
      <p:sp>
        <p:nvSpPr>
          <p:cNvPr id="59396" name="Rectangle 3"/>
          <p:cNvSpPr>
            <a:spLocks noGrp="1" noChangeArrowheads="1"/>
          </p:cNvSpPr>
          <p:nvPr>
            <p:ph type="body" idx="1"/>
          </p:nvPr>
        </p:nvSpPr>
        <p:spPr>
          <a:xfrm>
            <a:off x="975693" y="4561226"/>
            <a:ext cx="5363817" cy="4320213"/>
          </a:xfrm>
          <a:solidFill>
            <a:srgbClr val="FFFFFF"/>
          </a:solidFill>
          <a:ln>
            <a:solidFill>
              <a:srgbClr val="000000"/>
            </a:solidFill>
          </a:ln>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FFBE957E-DE57-411F-8CFB-2CC83E02D295}" type="slidenum">
              <a:rPr lang="en-US" altLang="en-US" sz="1200">
                <a:solidFill>
                  <a:prstClr val="black"/>
                </a:solidFill>
              </a:rPr>
              <a:pPr/>
              <a:t>20</a:t>
            </a:fld>
            <a:endParaRPr lang="en-US" altLang="en-US" sz="1200">
              <a:solidFill>
                <a:prstClr val="black"/>
              </a:solidFill>
            </a:endParaRPr>
          </a:p>
        </p:txBody>
      </p:sp>
      <p:sp>
        <p:nvSpPr>
          <p:cNvPr id="60419" name="Rectangle 1026"/>
          <p:cNvSpPr>
            <a:spLocks noGrp="1" noRot="1" noChangeAspect="1" noChangeArrowheads="1" noTextEdit="1"/>
          </p:cNvSpPr>
          <p:nvPr>
            <p:ph type="sldImg"/>
          </p:nvPr>
        </p:nvSpPr>
        <p:spPr>
          <a:xfrm>
            <a:off x="1257300" y="719138"/>
            <a:ext cx="4800600" cy="3600450"/>
          </a:xfrm>
          <a:solidFill>
            <a:srgbClr val="FFFFFF"/>
          </a:solidFill>
          <a:ln/>
        </p:spPr>
      </p:sp>
      <p:sp>
        <p:nvSpPr>
          <p:cNvPr id="60420" name="Rectangle 1027"/>
          <p:cNvSpPr>
            <a:spLocks noGrp="1" noChangeArrowheads="1"/>
          </p:cNvSpPr>
          <p:nvPr>
            <p:ph type="body" idx="1"/>
          </p:nvPr>
        </p:nvSpPr>
        <p:spPr>
          <a:xfrm>
            <a:off x="975693" y="4561226"/>
            <a:ext cx="5363817" cy="4320213"/>
          </a:xfrm>
          <a:solidFill>
            <a:srgbClr val="FFFFFF"/>
          </a:solidFill>
          <a:ln>
            <a:solidFill>
              <a:srgbClr val="000000"/>
            </a:solidFill>
          </a:ln>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E8566C00-FCB4-4189-8BEF-2367A1B046CC}" type="slidenum">
              <a:rPr lang="en-US" altLang="en-US" sz="1200">
                <a:solidFill>
                  <a:prstClr val="black"/>
                </a:solidFill>
              </a:rPr>
              <a:pPr/>
              <a:t>22</a:t>
            </a:fld>
            <a:endParaRPr lang="en-US" altLang="en-US" sz="1200">
              <a:solidFill>
                <a:prstClr val="black"/>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DISTRIBUTED!!!!!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D5148AFE-6AA6-42EE-8541-CB4C66857026}" type="slidenum">
              <a:rPr lang="en-US" altLang="en-US" sz="1200">
                <a:solidFill>
                  <a:prstClr val="black"/>
                </a:solidFill>
              </a:rPr>
              <a:pPr/>
              <a:t>25</a:t>
            </a:fld>
            <a:endParaRPr lang="en-US" altLang="en-US" sz="1200">
              <a:solidFill>
                <a:prstClr val="black"/>
              </a:solidFill>
            </a:endParaRPr>
          </a:p>
        </p:txBody>
      </p:sp>
      <p:sp>
        <p:nvSpPr>
          <p:cNvPr id="62467" name="Rectangle 1026"/>
          <p:cNvSpPr>
            <a:spLocks noGrp="1" noRot="1" noChangeAspect="1" noChangeArrowheads="1" noTextEdit="1"/>
          </p:cNvSpPr>
          <p:nvPr>
            <p:ph type="sldImg"/>
          </p:nvPr>
        </p:nvSpPr>
        <p:spPr>
          <a:xfrm>
            <a:off x="1257300" y="719138"/>
            <a:ext cx="4800600" cy="3600450"/>
          </a:xfrm>
          <a:solidFill>
            <a:srgbClr val="FFFFFF"/>
          </a:solidFill>
          <a:ln/>
        </p:spPr>
      </p:sp>
      <p:sp>
        <p:nvSpPr>
          <p:cNvPr id="62468" name="Rectangle 1027"/>
          <p:cNvSpPr>
            <a:spLocks noGrp="1" noChangeArrowheads="1"/>
          </p:cNvSpPr>
          <p:nvPr>
            <p:ph type="body" idx="1"/>
          </p:nvPr>
        </p:nvSpPr>
        <p:spPr>
          <a:xfrm>
            <a:off x="975693" y="4561226"/>
            <a:ext cx="5363817" cy="4320213"/>
          </a:xfrm>
          <a:solidFill>
            <a:srgbClr val="FFFFFF"/>
          </a:solidFill>
          <a:ln>
            <a:solidFill>
              <a:srgbClr val="000000"/>
            </a:solidFill>
          </a:ln>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55F0DD49-4925-4F59-BA20-837F1337B384}" type="slidenum">
              <a:rPr lang="en-US" altLang="en-US" sz="1200">
                <a:solidFill>
                  <a:prstClr val="black"/>
                </a:solidFill>
              </a:rPr>
              <a:pPr/>
              <a:t>29</a:t>
            </a:fld>
            <a:endParaRPr lang="en-US" altLang="en-US" sz="1200">
              <a:solidFill>
                <a:prstClr val="black"/>
              </a:solidFill>
            </a:endParaRPr>
          </a:p>
        </p:txBody>
      </p:sp>
      <p:sp>
        <p:nvSpPr>
          <p:cNvPr id="63491" name="Rectangle 2050"/>
          <p:cNvSpPr>
            <a:spLocks noGrp="1" noRot="1" noChangeAspect="1" noChangeArrowheads="1" noTextEdit="1"/>
          </p:cNvSpPr>
          <p:nvPr>
            <p:ph type="sldImg"/>
          </p:nvPr>
        </p:nvSpPr>
        <p:spPr>
          <a:ln/>
        </p:spPr>
      </p:sp>
      <p:sp>
        <p:nvSpPr>
          <p:cNvPr id="6349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WHAT IS IT ABOUT MULTI USER THAT MAKES IT HARD!?!?!?!  This is the picture I showed earlier describing a single-user system.  Recall the two key points I made.  First, that all of the randomness in the system comes from the traffic generator and the channel, and second, that the things we control are marked by this box.  So the key difference between the single-user and multi-user models is that the channel now falls into this box.  Specifically, the interference in the channel now responds to the cross-layer adaptation chosen by each user.  Intuitively this should make sense.  Suppose I have a two user system and user 1 raises its power.  Then the interference observed by user 2 will increase and user 2 will increase power also.  So the interference observed by a single user is responsive to that user’s choice of adaptive control.  Just looking at the picture this may not seem like a very big deal, I’m just adding in one more box.  But the channel is really what drives every problem in wireless communications, and now I’m permitting the interference in the channel to be a controlled stochastic process, which is very different from the single user formulation.  As you can imagine, this extension adds in all sorts of difficulties.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D8EB6863-27BB-4654-BA8F-5D41DFA2002B}" type="slidenum">
              <a:rPr lang="en-US" altLang="en-US" sz="1200">
                <a:solidFill>
                  <a:prstClr val="black"/>
                </a:solidFill>
              </a:rPr>
              <a:pPr/>
              <a:t>30</a:t>
            </a:fld>
            <a:endParaRPr lang="en-US" altLang="en-US" sz="1200">
              <a:solidFill>
                <a:prstClr val="black"/>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Generically, we would like to solve the same cross-layer adaptation problems I talked about before but now in a multi-user setting.  And in this multi-user setting the user interact through the interference that they create.  The key issue that pops up here is that this creates a chicken and egg control problem.  For each user to figure out what adaptation they should choose, they need to know how the other mobiles in the system will respond.  This is random dynamic system evolving over time and the adaptation you choose now affects how other users act in the future.  The problem is, in order to figure out how the other users will respond, I need to know what control they are using.  But I don’t know the control policy, that’s the point of solving the problem.  So you need the interference behavior to solve the problem, and you need to solve the problem to figure out the interference behavior.  What we would hope is that there is an equilibrium somewhere, where the optimal control and interference model are consistent.  And it is this equilibrium that we’re trying to find.  The key is the stochastic process describing the interference.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BA301F15-A754-49CB-98A9-9B42568671D9}" type="slidenum">
              <a:rPr lang="en-US" altLang="en-US" sz="1200">
                <a:solidFill>
                  <a:prstClr val="black"/>
                </a:solidFill>
              </a:rPr>
              <a:pPr/>
              <a:t>31</a:t>
            </a:fld>
            <a:endParaRPr lang="en-US" altLang="en-US" sz="1200">
              <a:solidFill>
                <a:prstClr val="black"/>
              </a:solidFill>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The component of the system that determines the interference is the structure of the receiver at the basestation.  As I mentioned, we will assume each basestation employs a linear multiuse receiver, and this is the equation for the SIR of such a receiver.  Assume the system contains K mobiles and that each mobile is assigned a N length random spreading sequence.  The meaning of each term isn’t important.  The top is user i’s received power, the bottom two terms are the thermal noise and the sum of the effective interference generated by all other users.  So based on this receiver structure it’s easy to see how each user’s power affects the SIR of everyone else in the system.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154" eaLnBrk="0" hangingPunct="0">
              <a:defRPr sz="3300">
                <a:solidFill>
                  <a:schemeClr val="tx1"/>
                </a:solidFill>
                <a:latin typeface="Times New Roman" pitchFamily="18" charset="0"/>
              </a:defRPr>
            </a:lvl1pPr>
            <a:lvl2pPr marL="770662" indent="-296408" defTabSz="950154" eaLnBrk="0" hangingPunct="0">
              <a:defRPr sz="3300">
                <a:solidFill>
                  <a:schemeClr val="tx1"/>
                </a:solidFill>
                <a:latin typeface="Times New Roman" pitchFamily="18" charset="0"/>
              </a:defRPr>
            </a:lvl2pPr>
            <a:lvl3pPr marL="1185634" indent="-237127" defTabSz="950154" eaLnBrk="0" hangingPunct="0">
              <a:defRPr sz="3300">
                <a:solidFill>
                  <a:schemeClr val="tx1"/>
                </a:solidFill>
                <a:latin typeface="Times New Roman" pitchFamily="18" charset="0"/>
              </a:defRPr>
            </a:lvl3pPr>
            <a:lvl4pPr marL="1659887" indent="-237127" defTabSz="950154" eaLnBrk="0" hangingPunct="0">
              <a:defRPr sz="3300">
                <a:solidFill>
                  <a:schemeClr val="tx1"/>
                </a:solidFill>
                <a:latin typeface="Times New Roman" pitchFamily="18" charset="0"/>
              </a:defRPr>
            </a:lvl4pPr>
            <a:lvl5pPr marL="2134141" indent="-237127" defTabSz="950154" eaLnBrk="0" hangingPunct="0">
              <a:defRPr sz="3300">
                <a:solidFill>
                  <a:schemeClr val="tx1"/>
                </a:solidFill>
                <a:latin typeface="Times New Roman" pitchFamily="18" charset="0"/>
              </a:defRPr>
            </a:lvl5pPr>
            <a:lvl6pPr marL="2608395" indent="-237127" defTabSz="950154" eaLnBrk="0" fontAlgn="base" hangingPunct="0">
              <a:spcBef>
                <a:spcPct val="0"/>
              </a:spcBef>
              <a:spcAft>
                <a:spcPct val="0"/>
              </a:spcAft>
              <a:defRPr sz="3300">
                <a:solidFill>
                  <a:schemeClr val="tx1"/>
                </a:solidFill>
                <a:latin typeface="Times New Roman" pitchFamily="18" charset="0"/>
              </a:defRPr>
            </a:lvl6pPr>
            <a:lvl7pPr marL="3082648" indent="-237127" defTabSz="950154" eaLnBrk="0" fontAlgn="base" hangingPunct="0">
              <a:spcBef>
                <a:spcPct val="0"/>
              </a:spcBef>
              <a:spcAft>
                <a:spcPct val="0"/>
              </a:spcAft>
              <a:defRPr sz="3300">
                <a:solidFill>
                  <a:schemeClr val="tx1"/>
                </a:solidFill>
                <a:latin typeface="Times New Roman" pitchFamily="18" charset="0"/>
              </a:defRPr>
            </a:lvl7pPr>
            <a:lvl8pPr marL="3556902" indent="-237127" defTabSz="950154" eaLnBrk="0" fontAlgn="base" hangingPunct="0">
              <a:spcBef>
                <a:spcPct val="0"/>
              </a:spcBef>
              <a:spcAft>
                <a:spcPct val="0"/>
              </a:spcAft>
              <a:defRPr sz="3300">
                <a:solidFill>
                  <a:schemeClr val="tx1"/>
                </a:solidFill>
                <a:latin typeface="Times New Roman" pitchFamily="18" charset="0"/>
              </a:defRPr>
            </a:lvl8pPr>
            <a:lvl9pPr marL="4031155" indent="-237127" defTabSz="950154" eaLnBrk="0" fontAlgn="base" hangingPunct="0">
              <a:spcBef>
                <a:spcPct val="0"/>
              </a:spcBef>
              <a:spcAft>
                <a:spcPct val="0"/>
              </a:spcAft>
              <a:defRPr sz="3300">
                <a:solidFill>
                  <a:schemeClr val="tx1"/>
                </a:solidFill>
                <a:latin typeface="Times New Roman" pitchFamily="18" charset="0"/>
              </a:defRPr>
            </a:lvl9pPr>
          </a:lstStyle>
          <a:p>
            <a:fld id="{DB3485B4-DDFF-4448-8289-3E41E05B5505}" type="slidenum">
              <a:rPr lang="en-US" altLang="en-US" sz="1200">
                <a:solidFill>
                  <a:prstClr val="black"/>
                </a:solidFill>
              </a:rPr>
              <a:pPr/>
              <a:t>32</a:t>
            </a:fld>
            <a:endParaRPr lang="en-US" altLang="en-US" sz="1200">
              <a:solidFill>
                <a:prstClr val="black"/>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Several authors have proposed solutions to this problem.  The most obvious solution is to avoid trying to characterize the interference altogether and just explicitly model the state space of every user in the system.  The problem there is that the state space grows exponentially with the number of users, so in a system with just 50 or 60 users the problem is totally intractable.  Another idea, and this one is actually VERY common in the literature, is to assume the interference is unresponsive.  This gets rid of the chicken and egg problem.  However, our work has shown that solving problems using an unresponsive interference model can create misleading results.</a:t>
            </a:r>
          </a:p>
          <a:p>
            <a:r>
              <a:rPr lang="en-US" altLang="en-US" smtClean="0"/>
              <a:t>Finally, a recent paper has proposed using diffusion approximations for this problem.  The problem is that diffusion approximations do not do a good job of capturing delay performance.  So while they might work well for capacity problems, they just don’t work in the delay constrained case.  We propose a new approach based on wideband limit approximations for CDMA networks.</a:t>
            </a:r>
          </a:p>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8FE00B03-B5AD-42BF-BF4C-162A6394D145}" type="slidenum">
              <a:rPr lang="en-US"/>
              <a:pPr>
                <a:defRPr/>
              </a:pPr>
              <a:t>‹#›</a:t>
            </a:fld>
            <a:endParaRPr lang="en-US"/>
          </a:p>
        </p:txBody>
      </p:sp>
    </p:spTree>
    <p:extLst>
      <p:ext uri="{BB962C8B-B14F-4D97-AF65-F5344CB8AC3E}">
        <p14:creationId xmlns:p14="http://schemas.microsoft.com/office/powerpoint/2010/main" val="426676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3DA4FAC9-4748-47A9-B00D-C3F7CE3081F1}" type="slidenum">
              <a:rPr lang="en-US"/>
              <a:pPr>
                <a:defRPr/>
              </a:pPr>
              <a:t>‹#›</a:t>
            </a:fld>
            <a:endParaRPr lang="en-US"/>
          </a:p>
        </p:txBody>
      </p:sp>
    </p:spTree>
    <p:extLst>
      <p:ext uri="{BB962C8B-B14F-4D97-AF65-F5344CB8AC3E}">
        <p14:creationId xmlns:p14="http://schemas.microsoft.com/office/powerpoint/2010/main" val="612285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DD1FB7F9-8A19-4C77-A2D8-0D797A202912}" type="slidenum">
              <a:rPr lang="en-US"/>
              <a:pPr>
                <a:defRPr/>
              </a:pPr>
              <a:t>‹#›</a:t>
            </a:fld>
            <a:endParaRPr lang="en-US"/>
          </a:p>
        </p:txBody>
      </p:sp>
    </p:spTree>
    <p:extLst>
      <p:ext uri="{BB962C8B-B14F-4D97-AF65-F5344CB8AC3E}">
        <p14:creationId xmlns:p14="http://schemas.microsoft.com/office/powerpoint/2010/main" val="95360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A40CE88D-3631-4A1C-ACC2-047FC9AA3EBF}" type="slidenum">
              <a:rPr lang="en-US"/>
              <a:pPr>
                <a:defRPr/>
              </a:pPr>
              <a:t>‹#›</a:t>
            </a:fld>
            <a:endParaRPr lang="en-US"/>
          </a:p>
        </p:txBody>
      </p:sp>
    </p:spTree>
    <p:extLst>
      <p:ext uri="{BB962C8B-B14F-4D97-AF65-F5344CB8AC3E}">
        <p14:creationId xmlns:p14="http://schemas.microsoft.com/office/powerpoint/2010/main" val="169391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D0E0E007-89EC-4AAF-927E-0ADBE75B91E1}" type="slidenum">
              <a:rPr lang="en-US"/>
              <a:pPr>
                <a:defRPr/>
              </a:pPr>
              <a:t>‹#›</a:t>
            </a:fld>
            <a:endParaRPr lang="en-US"/>
          </a:p>
        </p:txBody>
      </p:sp>
    </p:spTree>
    <p:extLst>
      <p:ext uri="{BB962C8B-B14F-4D97-AF65-F5344CB8AC3E}">
        <p14:creationId xmlns:p14="http://schemas.microsoft.com/office/powerpoint/2010/main" val="1201112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0678890B-80CF-4C18-92DF-D8B1356F4DA0}" type="slidenum">
              <a:rPr lang="en-US"/>
              <a:pPr>
                <a:defRPr/>
              </a:pPr>
              <a:t>‹#›</a:t>
            </a:fld>
            <a:endParaRPr lang="en-US"/>
          </a:p>
        </p:txBody>
      </p:sp>
    </p:spTree>
    <p:extLst>
      <p:ext uri="{BB962C8B-B14F-4D97-AF65-F5344CB8AC3E}">
        <p14:creationId xmlns:p14="http://schemas.microsoft.com/office/powerpoint/2010/main" val="2416639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584FC091-D7D3-496A-B97B-EA53048DCC83}" type="slidenum">
              <a:rPr lang="en-US"/>
              <a:pPr>
                <a:defRPr/>
              </a:pPr>
              <a:t>‹#›</a:t>
            </a:fld>
            <a:endParaRPr lang="en-US"/>
          </a:p>
        </p:txBody>
      </p:sp>
    </p:spTree>
    <p:extLst>
      <p:ext uri="{BB962C8B-B14F-4D97-AF65-F5344CB8AC3E}">
        <p14:creationId xmlns:p14="http://schemas.microsoft.com/office/powerpoint/2010/main" val="149499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C151C020-2A86-43F8-A367-A673F3B8973A}" type="slidenum">
              <a:rPr lang="en-US"/>
              <a:pPr>
                <a:defRPr/>
              </a:pPr>
              <a:t>‹#›</a:t>
            </a:fld>
            <a:endParaRPr lang="en-US"/>
          </a:p>
        </p:txBody>
      </p:sp>
    </p:spTree>
    <p:extLst>
      <p:ext uri="{BB962C8B-B14F-4D97-AF65-F5344CB8AC3E}">
        <p14:creationId xmlns:p14="http://schemas.microsoft.com/office/powerpoint/2010/main" val="135299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D89A4B1E-7396-4F5A-8979-1CD9980E730E}" type="slidenum">
              <a:rPr lang="en-US"/>
              <a:pPr>
                <a:defRPr/>
              </a:pPr>
              <a:t>‹#›</a:t>
            </a:fld>
            <a:endParaRPr lang="en-US"/>
          </a:p>
        </p:txBody>
      </p:sp>
    </p:spTree>
    <p:extLst>
      <p:ext uri="{BB962C8B-B14F-4D97-AF65-F5344CB8AC3E}">
        <p14:creationId xmlns:p14="http://schemas.microsoft.com/office/powerpoint/2010/main" val="110194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80C1BED5-A757-414E-B0F6-6BCF329508BC}" type="slidenum">
              <a:rPr lang="en-US"/>
              <a:pPr>
                <a:defRPr/>
              </a:pPr>
              <a:t>‹#›</a:t>
            </a:fld>
            <a:endParaRPr lang="en-US"/>
          </a:p>
        </p:txBody>
      </p:sp>
    </p:spTree>
    <p:extLst>
      <p:ext uri="{BB962C8B-B14F-4D97-AF65-F5344CB8AC3E}">
        <p14:creationId xmlns:p14="http://schemas.microsoft.com/office/powerpoint/2010/main" val="1752968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EA9BA511-3BCD-4D71-8998-3DBCD26F900C}" type="slidenum">
              <a:rPr lang="en-US"/>
              <a:pPr>
                <a:defRPr/>
              </a:pPr>
              <a:t>‹#›</a:t>
            </a:fld>
            <a:endParaRPr lang="en-US"/>
          </a:p>
        </p:txBody>
      </p:sp>
    </p:spTree>
    <p:extLst>
      <p:ext uri="{BB962C8B-B14F-4D97-AF65-F5344CB8AC3E}">
        <p14:creationId xmlns:p14="http://schemas.microsoft.com/office/powerpoint/2010/main" val="2510400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216B5FB4-4065-4910-B044-5678D3CE8E0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6823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5AFF6589-2D5E-4D6B-BD65-5B4BE5A7734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52340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6726869E-5FD8-4C6A-849E-0DE6FFD11E5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86797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812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86470960-54BA-41B4-BFD1-D84A5A03EC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14935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
          <p:cNvSpPr>
            <a:spLocks noGrp="1" noChangeArrowheads="1"/>
          </p:cNvSpPr>
          <p:nvPr>
            <p:ph type="sldNum" sz="quarter" idx="12"/>
          </p:nvPr>
        </p:nvSpPr>
        <p:spPr>
          <a:ln/>
        </p:spPr>
        <p:txBody>
          <a:bodyPr/>
          <a:lstStyle>
            <a:lvl1pPr>
              <a:defRPr/>
            </a:lvl1pPr>
          </a:lstStyle>
          <a:p>
            <a:pPr>
              <a:defRPr/>
            </a:pPr>
            <a:fld id="{5D867C43-8BCD-42BF-857A-168901CFDA8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1626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
          <p:cNvSpPr>
            <a:spLocks noGrp="1" noChangeArrowheads="1"/>
          </p:cNvSpPr>
          <p:nvPr>
            <p:ph type="sldNum" sz="quarter" idx="12"/>
          </p:nvPr>
        </p:nvSpPr>
        <p:spPr>
          <a:ln/>
        </p:spPr>
        <p:txBody>
          <a:bodyPr/>
          <a:lstStyle>
            <a:lvl1pPr>
              <a:defRPr/>
            </a:lvl1pPr>
          </a:lstStyle>
          <a:p>
            <a:pPr>
              <a:defRPr/>
            </a:pPr>
            <a:fld id="{8C96ACCC-D1CC-4C0C-A1E5-6991A4D4F60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66018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
          <p:cNvSpPr>
            <a:spLocks noGrp="1" noChangeArrowheads="1"/>
          </p:cNvSpPr>
          <p:nvPr>
            <p:ph type="sldNum" sz="quarter" idx="12"/>
          </p:nvPr>
        </p:nvSpPr>
        <p:spPr>
          <a:ln/>
        </p:spPr>
        <p:txBody>
          <a:bodyPr/>
          <a:lstStyle>
            <a:lvl1pPr>
              <a:defRPr/>
            </a:lvl1pPr>
          </a:lstStyle>
          <a:p>
            <a:pPr>
              <a:defRPr/>
            </a:pPr>
            <a:fld id="{F2CA0FB2-A730-4567-AC9C-3CBC5DB3033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40566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7E6D1A84-9E06-42D3-A536-2681882987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16246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3836A28B-4095-44B1-A646-52EDA5EC46D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87870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9E008253-C364-44CE-BC8F-6ED6F9AE915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85073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F86B24DF-2ADC-40CD-B686-FA98C9E9627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87583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81200"/>
            <a:ext cx="8229600" cy="3886200"/>
          </a:xfrm>
        </p:spPr>
        <p:txBody>
          <a:bodyPr/>
          <a:lstStyle/>
          <a:p>
            <a:pPr lvl="0"/>
            <a:endParaRPr lang="en-US"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
          <p:cNvSpPr>
            <a:spLocks noGrp="1" noChangeArrowheads="1"/>
          </p:cNvSpPr>
          <p:nvPr>
            <p:ph type="sldNum" sz="quarter" idx="12"/>
          </p:nvPr>
        </p:nvSpPr>
        <p:spPr>
          <a:ln/>
        </p:spPr>
        <p:txBody>
          <a:bodyPr/>
          <a:lstStyle>
            <a:lvl1pPr>
              <a:defRPr/>
            </a:lvl1pPr>
          </a:lstStyle>
          <a:p>
            <a:pPr>
              <a:defRPr/>
            </a:pPr>
            <a:fld id="{1F176A74-3E0C-4B83-99AA-63B15342D30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213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pPr>
              <a:defRPr/>
            </a:pPr>
            <a:endParaRPr lang="en-US">
              <a:solidFill>
                <a:srgbClr val="FFFFFF"/>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pPr>
              <a:defRPr/>
            </a:pPr>
            <a:endParaRPr lang="en-US">
              <a:solidFill>
                <a:srgbClr val="FFFFFF"/>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pPr>
              <a:defRPr/>
            </a:pPr>
            <a:fld id="{8456555B-2A2E-434C-960C-C24B65448BA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340027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
          <p:cNvSpPr>
            <a:spLocks noGrp="1" noChangeArrowheads="1"/>
          </p:cNvSpPr>
          <p:nvPr>
            <p:ph type="sldNum" sz="quarter" idx="12"/>
          </p:nvPr>
        </p:nvSpPr>
        <p:spPr>
          <a:ln/>
        </p:spPr>
        <p:txBody>
          <a:bodyPr/>
          <a:lstStyle>
            <a:lvl1pPr>
              <a:defRPr/>
            </a:lvl1pPr>
          </a:lstStyle>
          <a:p>
            <a:pPr>
              <a:defRPr/>
            </a:pPr>
            <a:fld id="{B158AA30-94B4-432C-8357-63052029392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8637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cs typeface="+mn-cs"/>
              </a:defRPr>
            </a:lvl1pPr>
          </a:lstStyle>
          <a:p>
            <a:pPr>
              <a:defRPr/>
            </a:pPr>
            <a:endParaRPr lang="en-US"/>
          </a:p>
        </p:txBody>
      </p:sp>
      <p:sp>
        <p:nvSpPr>
          <p:cNvPr id="3075"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cs typeface="+mn-cs"/>
              </a:defRPr>
            </a:lvl1pPr>
          </a:lstStyle>
          <a:p>
            <a:pPr>
              <a:defRPr/>
            </a:pPr>
            <a:endParaRPr lang="en-US"/>
          </a:p>
        </p:txBody>
      </p:sp>
      <p:sp>
        <p:nvSpPr>
          <p:cNvPr id="307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cs typeface="+mn-cs"/>
              </a:defRPr>
            </a:lvl1pPr>
          </a:lstStyle>
          <a:p>
            <a:pPr>
              <a:defRPr/>
            </a:pPr>
            <a:fld id="{9A393AB3-AA2F-4E3C-9F04-0AB44719F479}" type="slidenum">
              <a:rPr lang="en-US"/>
              <a:pPr>
                <a:defRPr/>
              </a:pPr>
              <a:t>‹#›</a:t>
            </a:fld>
            <a:endParaRPr lang="en-US"/>
          </a:p>
        </p:txBody>
      </p:sp>
      <p:sp>
        <p:nvSpPr>
          <p:cNvPr id="3077" name="Rectangle 5"/>
          <p:cNvSpPr>
            <a:spLocks noChangeArrowheads="1"/>
          </p:cNvSpPr>
          <p:nvPr/>
        </p:nvSpPr>
        <p:spPr bwMode="auto">
          <a:xfrm>
            <a:off x="0" y="1428750"/>
            <a:ext cx="9132888" cy="74613"/>
          </a:xfrm>
          <a:prstGeom prst="rect">
            <a:avLst/>
          </a:prstGeom>
          <a:gradFill rotWithShape="0">
            <a:gsLst>
              <a:gs pos="0">
                <a:srgbClr val="0000CC">
                  <a:gamma/>
                  <a:shade val="40000"/>
                  <a:invGamma/>
                </a:srgbClr>
              </a:gs>
              <a:gs pos="50000">
                <a:srgbClr val="0000CC"/>
              </a:gs>
              <a:gs pos="100000">
                <a:srgbClr val="0000CC">
                  <a:gamma/>
                  <a:shade val="40000"/>
                  <a:invGamma/>
                </a:srgbClr>
              </a:gs>
            </a:gsLst>
            <a:lin ang="0" scaled="1"/>
          </a:gradFill>
          <a:ln w="9525">
            <a:noFill/>
            <a:miter lim="800000"/>
            <a:headEnd/>
            <a:tailEnd/>
          </a:ln>
          <a:effectLst/>
        </p:spPr>
        <p:txBody>
          <a:bodyPr wrap="none" anchor="ctr"/>
          <a:lstStyle/>
          <a:p>
            <a:pPr eaLnBrk="0" hangingPunct="0">
              <a:defRPr/>
            </a:pPr>
            <a:endParaRPr lang="en-US">
              <a:cs typeface="+mn-cs"/>
            </a:endParaRPr>
          </a:p>
        </p:txBody>
      </p:sp>
      <p:sp>
        <p:nvSpPr>
          <p:cNvPr id="3078" name="Rectangle 6"/>
          <p:cNvSpPr>
            <a:spLocks noChangeArrowheads="1"/>
          </p:cNvSpPr>
          <p:nvPr/>
        </p:nvSpPr>
        <p:spPr bwMode="auto">
          <a:xfrm>
            <a:off x="6350" y="1549400"/>
            <a:ext cx="9120188" cy="25400"/>
          </a:xfrm>
          <a:prstGeom prst="rect">
            <a:avLst/>
          </a:prstGeom>
          <a:gradFill rotWithShape="0">
            <a:gsLst>
              <a:gs pos="0">
                <a:srgbClr val="CC0000"/>
              </a:gs>
              <a:gs pos="100000">
                <a:srgbClr val="CC0000">
                  <a:gamma/>
                  <a:shade val="80000"/>
                  <a:invGamma/>
                </a:srgbClr>
              </a:gs>
            </a:gsLst>
            <a:lin ang="0" scaled="1"/>
          </a:gradFill>
          <a:ln w="12700">
            <a:solidFill>
              <a:srgbClr val="CC0000"/>
            </a:solidFill>
            <a:miter lim="800000"/>
            <a:headEnd/>
            <a:tailEnd/>
          </a:ln>
          <a:effectLst/>
        </p:spPr>
        <p:txBody>
          <a:bodyPr wrap="none" anchor="ctr"/>
          <a:lstStyle/>
          <a:p>
            <a:pPr eaLnBrk="0" hangingPunct="0">
              <a:defRPr/>
            </a:pPr>
            <a:endParaRPr lang="en-US">
              <a:cs typeface="+mn-cs"/>
            </a:endParaRPr>
          </a:p>
        </p:txBody>
      </p:sp>
      <p:sp>
        <p:nvSpPr>
          <p:cNvPr id="2055"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2056"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r>
              <a:rPr lang="en-US" altLang="en-US" smtClean="0"/>
              <a:t>Test</a:t>
            </a:r>
          </a:p>
          <a:p>
            <a:pPr lvl="2"/>
            <a:r>
              <a:rPr lang="en-US" altLang="en-US" smtClean="0"/>
              <a:t>Test</a:t>
            </a:r>
          </a:p>
          <a:p>
            <a:pPr lvl="0"/>
            <a:endParaRPr lang="en-US" altLang="en-US" smtClean="0"/>
          </a:p>
          <a:p>
            <a:pPr lvl="0"/>
            <a:endParaRPr lang="en-US" altLang="en-US" smtClean="0"/>
          </a:p>
        </p:txBody>
      </p:sp>
    </p:spTree>
  </p:cSld>
  <p:clrMap bg1="dk2" tx1="lt1" bg2="dk1"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sz="2000"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cs typeface="+mn-cs"/>
              </a:defRPr>
            </a:lvl1pPr>
          </a:lstStyle>
          <a:p>
            <a:pPr>
              <a:defRPr/>
            </a:pPr>
            <a:endParaRPr lang="en-US">
              <a:solidFill>
                <a:srgbClr val="FFFFFF"/>
              </a:solidFill>
            </a:endParaRPr>
          </a:p>
        </p:txBody>
      </p:sp>
      <p:sp>
        <p:nvSpPr>
          <p:cNvPr id="3075"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cs typeface="+mn-cs"/>
              </a:defRPr>
            </a:lvl1pPr>
          </a:lstStyle>
          <a:p>
            <a:pPr>
              <a:defRPr/>
            </a:pPr>
            <a:endParaRPr lang="en-US">
              <a:solidFill>
                <a:srgbClr val="FFFFFF"/>
              </a:solidFill>
            </a:endParaRPr>
          </a:p>
        </p:txBody>
      </p:sp>
      <p:sp>
        <p:nvSpPr>
          <p:cNvPr id="307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cs typeface="+mn-cs"/>
              </a:defRPr>
            </a:lvl1pPr>
          </a:lstStyle>
          <a:p>
            <a:pPr>
              <a:defRPr/>
            </a:pPr>
            <a:fld id="{C4E4A769-25BC-44BA-80A3-842B6FDCB889}" type="slidenum">
              <a:rPr lang="en-US">
                <a:solidFill>
                  <a:srgbClr val="FFFFFF"/>
                </a:solidFill>
              </a:rPr>
              <a:pPr>
                <a:defRPr/>
              </a:pPr>
              <a:t>‹#›</a:t>
            </a:fld>
            <a:endParaRPr lang="en-US">
              <a:solidFill>
                <a:srgbClr val="FFFFFF"/>
              </a:solidFill>
            </a:endParaRPr>
          </a:p>
        </p:txBody>
      </p:sp>
      <p:sp>
        <p:nvSpPr>
          <p:cNvPr id="3077" name="Rectangle 5"/>
          <p:cNvSpPr>
            <a:spLocks noChangeArrowheads="1"/>
          </p:cNvSpPr>
          <p:nvPr/>
        </p:nvSpPr>
        <p:spPr bwMode="auto">
          <a:xfrm>
            <a:off x="0" y="1428750"/>
            <a:ext cx="9132888" cy="74613"/>
          </a:xfrm>
          <a:prstGeom prst="rect">
            <a:avLst/>
          </a:prstGeom>
          <a:gradFill rotWithShape="0">
            <a:gsLst>
              <a:gs pos="0">
                <a:srgbClr val="0000CC">
                  <a:gamma/>
                  <a:shade val="40000"/>
                  <a:invGamma/>
                </a:srgbClr>
              </a:gs>
              <a:gs pos="50000">
                <a:srgbClr val="0000CC"/>
              </a:gs>
              <a:gs pos="100000">
                <a:srgbClr val="0000CC">
                  <a:gamma/>
                  <a:shade val="40000"/>
                  <a:invGamma/>
                </a:srgbClr>
              </a:gs>
            </a:gsLst>
            <a:lin ang="0" scaled="1"/>
          </a:gradFill>
          <a:ln w="9525">
            <a:noFill/>
            <a:miter lim="800000"/>
            <a:headEnd/>
            <a:tailEnd/>
          </a:ln>
          <a:effectLst/>
        </p:spPr>
        <p:txBody>
          <a:bodyPr wrap="none" anchor="ctr"/>
          <a:lstStyle/>
          <a:p>
            <a:pPr eaLnBrk="0" hangingPunct="0">
              <a:defRPr/>
            </a:pPr>
            <a:endParaRPr lang="en-US" sz="3200">
              <a:solidFill>
                <a:srgbClr val="FFFFFF"/>
              </a:solidFill>
              <a:cs typeface="+mn-cs"/>
            </a:endParaRPr>
          </a:p>
        </p:txBody>
      </p:sp>
      <p:sp>
        <p:nvSpPr>
          <p:cNvPr id="3078" name="Rectangle 6"/>
          <p:cNvSpPr>
            <a:spLocks noChangeArrowheads="1"/>
          </p:cNvSpPr>
          <p:nvPr/>
        </p:nvSpPr>
        <p:spPr bwMode="auto">
          <a:xfrm>
            <a:off x="6350" y="1549400"/>
            <a:ext cx="9120188" cy="25400"/>
          </a:xfrm>
          <a:prstGeom prst="rect">
            <a:avLst/>
          </a:prstGeom>
          <a:gradFill rotWithShape="0">
            <a:gsLst>
              <a:gs pos="0">
                <a:srgbClr val="CC0000"/>
              </a:gs>
              <a:gs pos="100000">
                <a:srgbClr val="CC0000">
                  <a:gamma/>
                  <a:shade val="80000"/>
                  <a:invGamma/>
                </a:srgbClr>
              </a:gs>
            </a:gsLst>
            <a:lin ang="0" scaled="1"/>
          </a:gradFill>
          <a:ln w="12700">
            <a:solidFill>
              <a:srgbClr val="CC0000"/>
            </a:solidFill>
            <a:miter lim="800000"/>
            <a:headEnd/>
            <a:tailEnd/>
          </a:ln>
          <a:effectLst/>
        </p:spPr>
        <p:txBody>
          <a:bodyPr wrap="none" anchor="ctr"/>
          <a:lstStyle/>
          <a:p>
            <a:pPr eaLnBrk="0" hangingPunct="0">
              <a:defRPr/>
            </a:pPr>
            <a:endParaRPr lang="en-US" sz="3200">
              <a:solidFill>
                <a:srgbClr val="FFFFFF"/>
              </a:solidFill>
              <a:cs typeface="+mn-cs"/>
            </a:endParaRPr>
          </a:p>
        </p:txBody>
      </p:sp>
      <p:sp>
        <p:nvSpPr>
          <p:cNvPr id="19463" name="Rectangle 7"/>
          <p:cNvSpPr>
            <a:spLocks noGrp="1" noChangeArrowheads="1"/>
          </p:cNvSpPr>
          <p:nvPr>
            <p:ph type="title"/>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smtClean="0"/>
              <a:t>Techni</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Template</a:t>
            </a:r>
          </a:p>
        </p:txBody>
      </p:sp>
      <p:sp>
        <p:nvSpPr>
          <p:cNvPr id="19464" name="Rectangle 8"/>
          <p:cNvSpPr>
            <a:spLocks noGrp="1" noChangeArrowheads="1"/>
          </p:cNvSpPr>
          <p:nvPr>
            <p:ph type="body" idx="1"/>
          </p:nvPr>
        </p:nvSpPr>
        <p:spPr bwMode="auto">
          <a:xfrm>
            <a:off x="609600" y="1981200"/>
            <a:ext cx="7848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Test</a:t>
            </a:r>
          </a:p>
          <a:p>
            <a:pPr lvl="1"/>
            <a:r>
              <a:rPr lang="en-US" altLang="en-US" smtClean="0"/>
              <a:t>Test</a:t>
            </a:r>
          </a:p>
          <a:p>
            <a:pPr lvl="1"/>
            <a:endParaRPr lang="en-US" altLang="en-US" smtClean="0"/>
          </a:p>
          <a:p>
            <a:pPr lvl="2"/>
            <a:r>
              <a:rPr lang="en-US" altLang="en-US" smtClean="0"/>
              <a:t>Test</a:t>
            </a:r>
          </a:p>
          <a:p>
            <a:pPr lvl="0"/>
            <a:endParaRPr lang="en-US" altLang="en-US" smtClean="0"/>
          </a:p>
          <a:p>
            <a:pPr lvl="0"/>
            <a:endParaRPr lang="en-US" altLang="en-US" smtClean="0"/>
          </a:p>
        </p:txBody>
      </p:sp>
    </p:spTree>
    <p:extLst>
      <p:ext uri="{BB962C8B-B14F-4D97-AF65-F5344CB8AC3E}">
        <p14:creationId xmlns:p14="http://schemas.microsoft.com/office/powerpoint/2010/main" val="663425507"/>
      </p:ext>
    </p:extLst>
  </p:cSld>
  <p:clrMap bg1="dk2" tx1="lt1" bg2="dk1"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Lst>
  <p:txStyles>
    <p:titleStyle>
      <a:lvl1pPr algn="ctr" rtl="0" eaLnBrk="0" fontAlgn="base" hangingPunct="0">
        <a:spcBef>
          <a:spcPct val="0"/>
        </a:spcBef>
        <a:spcAft>
          <a:spcPct val="0"/>
        </a:spcAft>
        <a:defRPr sz="4800" b="1">
          <a:solidFill>
            <a:srgbClr val="0000CC"/>
          </a:solidFill>
          <a:latin typeface="+mj-lt"/>
          <a:ea typeface="+mj-ea"/>
          <a:cs typeface="+mj-cs"/>
        </a:defRPr>
      </a:lvl1pPr>
      <a:lvl2pPr algn="ctr" rtl="0" eaLnBrk="0" fontAlgn="base" hangingPunct="0">
        <a:spcBef>
          <a:spcPct val="0"/>
        </a:spcBef>
        <a:spcAft>
          <a:spcPct val="0"/>
        </a:spcAft>
        <a:defRPr sz="4800" b="1">
          <a:solidFill>
            <a:srgbClr val="0000CC"/>
          </a:solidFill>
          <a:latin typeface="Garamond" pitchFamily="18" charset="0"/>
        </a:defRPr>
      </a:lvl2pPr>
      <a:lvl3pPr algn="ctr" rtl="0" eaLnBrk="0" fontAlgn="base" hangingPunct="0">
        <a:spcBef>
          <a:spcPct val="0"/>
        </a:spcBef>
        <a:spcAft>
          <a:spcPct val="0"/>
        </a:spcAft>
        <a:defRPr sz="4800" b="1">
          <a:solidFill>
            <a:srgbClr val="0000CC"/>
          </a:solidFill>
          <a:latin typeface="Garamond" pitchFamily="18" charset="0"/>
        </a:defRPr>
      </a:lvl3pPr>
      <a:lvl4pPr algn="ctr" rtl="0" eaLnBrk="0" fontAlgn="base" hangingPunct="0">
        <a:spcBef>
          <a:spcPct val="0"/>
        </a:spcBef>
        <a:spcAft>
          <a:spcPct val="0"/>
        </a:spcAft>
        <a:defRPr sz="4800" b="1">
          <a:solidFill>
            <a:srgbClr val="0000CC"/>
          </a:solidFill>
          <a:latin typeface="Garamond" pitchFamily="18" charset="0"/>
        </a:defRPr>
      </a:lvl4pPr>
      <a:lvl5pPr algn="ctr" rtl="0" eaLnBrk="0" fontAlgn="base" hangingPunct="0">
        <a:spcBef>
          <a:spcPct val="0"/>
        </a:spcBef>
        <a:spcAft>
          <a:spcPct val="0"/>
        </a:spcAft>
        <a:defRPr sz="4800" b="1">
          <a:solidFill>
            <a:srgbClr val="0000CC"/>
          </a:solidFill>
          <a:latin typeface="Garamond" pitchFamily="18" charset="0"/>
        </a:defRPr>
      </a:lvl5pPr>
      <a:lvl6pPr marL="457200" algn="ctr" rtl="0" eaLnBrk="0" fontAlgn="base" hangingPunct="0">
        <a:spcBef>
          <a:spcPct val="0"/>
        </a:spcBef>
        <a:spcAft>
          <a:spcPct val="0"/>
        </a:spcAft>
        <a:defRPr sz="4800" b="1">
          <a:solidFill>
            <a:srgbClr val="0000CC"/>
          </a:solidFill>
          <a:latin typeface="Garamond" pitchFamily="18" charset="0"/>
        </a:defRPr>
      </a:lvl6pPr>
      <a:lvl7pPr marL="914400" algn="ctr" rtl="0" eaLnBrk="0" fontAlgn="base" hangingPunct="0">
        <a:spcBef>
          <a:spcPct val="0"/>
        </a:spcBef>
        <a:spcAft>
          <a:spcPct val="0"/>
        </a:spcAft>
        <a:defRPr sz="4800" b="1">
          <a:solidFill>
            <a:srgbClr val="0000CC"/>
          </a:solidFill>
          <a:latin typeface="Garamond" pitchFamily="18" charset="0"/>
        </a:defRPr>
      </a:lvl7pPr>
      <a:lvl8pPr marL="1371600" algn="ctr" rtl="0" eaLnBrk="0" fontAlgn="base" hangingPunct="0">
        <a:spcBef>
          <a:spcPct val="0"/>
        </a:spcBef>
        <a:spcAft>
          <a:spcPct val="0"/>
        </a:spcAft>
        <a:defRPr sz="4800" b="1">
          <a:solidFill>
            <a:srgbClr val="0000CC"/>
          </a:solidFill>
          <a:latin typeface="Garamond" pitchFamily="18" charset="0"/>
        </a:defRPr>
      </a:lvl8pPr>
      <a:lvl9pPr marL="1828800" algn="ctr" rtl="0" eaLnBrk="0" fontAlgn="base" hangingPunct="0">
        <a:spcBef>
          <a:spcPct val="0"/>
        </a:spcBef>
        <a:spcAft>
          <a:spcPct val="0"/>
        </a:spcAft>
        <a:defRPr sz="4800" b="1">
          <a:solidFill>
            <a:srgbClr val="0000CC"/>
          </a:solidFill>
          <a:latin typeface="Garamond" pitchFamily="18" charset="0"/>
        </a:defRPr>
      </a:lvl9pPr>
    </p:titleStyle>
    <p:bodyStyle>
      <a:lvl1pPr marL="342900" indent="-342900" algn="l" rtl="0" eaLnBrk="0" fontAlgn="base" hangingPunct="0">
        <a:lnSpc>
          <a:spcPct val="120000"/>
        </a:lnSpc>
        <a:spcBef>
          <a:spcPct val="20000"/>
        </a:spcBef>
        <a:spcAft>
          <a:spcPct val="0"/>
        </a:spcAft>
        <a:buClr>
          <a:srgbClr val="0000CC"/>
        </a:buClr>
        <a:buSzPct val="75000"/>
        <a:buFont typeface="Wingdings" pitchFamily="2" charset="2"/>
        <a:buChar char="l"/>
        <a:defRPr sz="3200" b="1">
          <a:solidFill>
            <a:srgbClr val="0000CC"/>
          </a:solidFill>
          <a:latin typeface="+mn-lt"/>
          <a:ea typeface="+mn-ea"/>
          <a:cs typeface="+mn-cs"/>
        </a:defRPr>
      </a:lvl1pPr>
      <a:lvl2pPr marL="742950" indent="-285750" algn="l" rtl="0" eaLnBrk="0" fontAlgn="base" hangingPunct="0">
        <a:lnSpc>
          <a:spcPct val="80000"/>
        </a:lnSpc>
        <a:spcBef>
          <a:spcPct val="20000"/>
        </a:spcBef>
        <a:spcAft>
          <a:spcPct val="0"/>
        </a:spcAft>
        <a:buClr>
          <a:srgbClr val="CC0000"/>
        </a:buClr>
        <a:buSzPct val="80000"/>
        <a:buFont typeface="Wingdings" pitchFamily="2" charset="2"/>
        <a:buChar char="l"/>
        <a:defRPr sz="2800" b="1">
          <a:solidFill>
            <a:srgbClr val="0000CC"/>
          </a:solidFill>
          <a:latin typeface="+mn-lt"/>
        </a:defRPr>
      </a:lvl2pPr>
      <a:lvl3pPr marL="1143000" indent="-228600" algn="l" rtl="0" eaLnBrk="0" fontAlgn="base" hangingPunct="0">
        <a:lnSpc>
          <a:spcPct val="80000"/>
        </a:lnSpc>
        <a:spcBef>
          <a:spcPct val="20000"/>
        </a:spcBef>
        <a:spcAft>
          <a:spcPct val="0"/>
        </a:spcAft>
        <a:buClr>
          <a:srgbClr val="0000CC"/>
        </a:buClr>
        <a:buSzPct val="65000"/>
        <a:buFont typeface="ZapfDingbats" pitchFamily="82" charset="2"/>
        <a:buChar char="l"/>
        <a:defRPr sz="2400" b="1">
          <a:solidFill>
            <a:srgbClr val="0000FF"/>
          </a:solidFill>
          <a:latin typeface="+mn-lt"/>
        </a:defRPr>
      </a:lvl3pPr>
      <a:lvl4pPr marL="1600200" indent="-228600" algn="l" rtl="0" eaLnBrk="0" fontAlgn="base" hangingPunct="0">
        <a:spcBef>
          <a:spcPct val="20000"/>
        </a:spcBef>
        <a:spcAft>
          <a:spcPct val="0"/>
        </a:spcAft>
        <a:buClr>
          <a:srgbClr val="DC0081"/>
        </a:buClr>
        <a:buSzPct val="65000"/>
        <a:buFont typeface="Wingdings" pitchFamily="2" charset="2"/>
        <a:buChar char="l"/>
        <a:defRPr b="1">
          <a:solidFill>
            <a:srgbClr val="0000CC"/>
          </a:solidFill>
          <a:latin typeface="+mn-lt"/>
        </a:defRPr>
      </a:lvl4pPr>
      <a:lvl5pPr marL="20574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5pPr>
      <a:lvl6pPr marL="25146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6pPr>
      <a:lvl7pPr marL="29718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7pPr>
      <a:lvl8pPr marL="34290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8pPr>
      <a:lvl9pPr marL="3886200" indent="-228600" algn="l" rtl="0" eaLnBrk="0" fontAlgn="base" hangingPunct="0">
        <a:spcBef>
          <a:spcPct val="20000"/>
        </a:spcBef>
        <a:spcAft>
          <a:spcPct val="0"/>
        </a:spcAft>
        <a:buClr>
          <a:srgbClr val="DC0081"/>
        </a:buClr>
        <a:buSzPct val="100000"/>
        <a:buFont typeface="Wingdings" pitchFamily="2" charset="2"/>
        <a:buChar char="l"/>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xml"/><Relationship Id="rId7" Type="http://schemas.openxmlformats.org/officeDocument/2006/relationships/image" Target="../media/image3.w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4.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4.xml"/><Relationship Id="rId7" Type="http://schemas.openxmlformats.org/officeDocument/2006/relationships/image" Target="../media/image7.w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6.wmf"/><Relationship Id="rId4" Type="http://schemas.openxmlformats.org/officeDocument/2006/relationships/oleObject" Target="../embeddings/oleObject6.bin"/><Relationship Id="rId9" Type="http://schemas.openxmlformats.org/officeDocument/2006/relationships/image" Target="../media/image8.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14.wmf"/><Relationship Id="rId3" Type="http://schemas.openxmlformats.org/officeDocument/2006/relationships/notesSlide" Target="../notesSlides/notesSlide6.xml"/><Relationship Id="rId7" Type="http://schemas.openxmlformats.org/officeDocument/2006/relationships/image" Target="../media/image11.wmf"/><Relationship Id="rId12"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13.wmf"/><Relationship Id="rId5" Type="http://schemas.openxmlformats.org/officeDocument/2006/relationships/image" Target="../media/image10.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12.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16.bin"/><Relationship Id="rId4" Type="http://schemas.openxmlformats.org/officeDocument/2006/relationships/image" Target="../media/image15.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1.wmf"/><Relationship Id="rId3" Type="http://schemas.openxmlformats.org/officeDocument/2006/relationships/notesSlide" Target="../notesSlides/notesSlide7.xml"/><Relationship Id="rId7" Type="http://schemas.openxmlformats.org/officeDocument/2006/relationships/image" Target="../media/image18.wmf"/><Relationship Id="rId12" Type="http://schemas.openxmlformats.org/officeDocument/2006/relationships/oleObject" Target="../embeddings/oleObject21.bin"/><Relationship Id="rId2" Type="http://schemas.openxmlformats.org/officeDocument/2006/relationships/slideLayout" Target="../slideLayouts/slideLayout13.xml"/><Relationship Id="rId1" Type="http://schemas.openxmlformats.org/officeDocument/2006/relationships/vmlDrawing" Target="../drawings/vmlDrawing7.vml"/><Relationship Id="rId6" Type="http://schemas.openxmlformats.org/officeDocument/2006/relationships/oleObject" Target="../embeddings/oleObject18.bin"/><Relationship Id="rId11" Type="http://schemas.openxmlformats.org/officeDocument/2006/relationships/image" Target="../media/image20.wmf"/><Relationship Id="rId5" Type="http://schemas.openxmlformats.org/officeDocument/2006/relationships/image" Target="../media/image17.w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19.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image" Target="../media/image23.wmf"/><Relationship Id="rId5" Type="http://schemas.openxmlformats.org/officeDocument/2006/relationships/oleObject" Target="../embeddings/oleObject23.bin"/><Relationship Id="rId4" Type="http://schemas.openxmlformats.org/officeDocument/2006/relationships/image" Target="../media/image22.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5.wmf"/><Relationship Id="rId2" Type="http://schemas.openxmlformats.org/officeDocument/2006/relationships/slideLayout" Target="../slideLayouts/slideLayout13.xml"/><Relationship Id="rId1" Type="http://schemas.openxmlformats.org/officeDocument/2006/relationships/vmlDrawing" Target="../drawings/vmlDrawing9.vml"/><Relationship Id="rId6" Type="http://schemas.openxmlformats.org/officeDocument/2006/relationships/oleObject" Target="../embeddings/oleObject25.bin"/><Relationship Id="rId5" Type="http://schemas.openxmlformats.org/officeDocument/2006/relationships/image" Target="../media/image24.wmf"/><Relationship Id="rId4" Type="http://schemas.openxmlformats.org/officeDocument/2006/relationships/oleObject" Target="../embeddings/oleObject24.bin"/></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28.wmf"/><Relationship Id="rId4" Type="http://schemas.openxmlformats.org/officeDocument/2006/relationships/oleObject" Target="../embeddings/oleObject26.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228600"/>
            <a:ext cx="8134350" cy="1143000"/>
          </a:xfrm>
        </p:spPr>
        <p:txBody>
          <a:bodyPr/>
          <a:lstStyle/>
          <a:p>
            <a:r>
              <a:rPr lang="en-US" altLang="en-US" sz="4000" smtClean="0"/>
              <a:t>EE360: Lecture 8 Outline</a:t>
            </a:r>
            <a:r>
              <a:rPr lang="en-US" altLang="en-US" smtClean="0"/>
              <a:t/>
            </a:r>
            <a:br>
              <a:rPr lang="en-US" altLang="en-US" smtClean="0"/>
            </a:br>
            <a:r>
              <a:rPr lang="en-US" altLang="en-US" smtClean="0"/>
              <a:t>Intro to Ad Hoc Networks</a:t>
            </a:r>
            <a:endParaRPr lang="en-US" altLang="en-US" sz="4400" smtClean="0"/>
          </a:p>
        </p:txBody>
      </p:sp>
      <p:sp>
        <p:nvSpPr>
          <p:cNvPr id="4099" name="Rectangle 3"/>
          <p:cNvSpPr>
            <a:spLocks noGrp="1" noChangeArrowheads="1"/>
          </p:cNvSpPr>
          <p:nvPr>
            <p:ph type="body" idx="1"/>
          </p:nvPr>
        </p:nvSpPr>
        <p:spPr>
          <a:xfrm>
            <a:off x="304800" y="1600200"/>
            <a:ext cx="8440737" cy="4883150"/>
          </a:xfrm>
        </p:spPr>
        <p:txBody>
          <a:bodyPr/>
          <a:lstStyle/>
          <a:p>
            <a:pPr>
              <a:lnSpc>
                <a:spcPct val="110000"/>
              </a:lnSpc>
            </a:pPr>
            <a:r>
              <a:rPr lang="en-US" altLang="en-US" sz="2800" dirty="0" smtClean="0"/>
              <a:t>Announcements</a:t>
            </a:r>
          </a:p>
          <a:p>
            <a:pPr lvl="1">
              <a:lnSpc>
                <a:spcPct val="70000"/>
              </a:lnSpc>
            </a:pPr>
            <a:r>
              <a:rPr lang="en-US" altLang="en-US" sz="2400" dirty="0" smtClean="0"/>
              <a:t>Makeup lecture this Friday, 2/7, 12-1:15pm in Packard 312</a:t>
            </a:r>
          </a:p>
          <a:p>
            <a:pPr lvl="1">
              <a:lnSpc>
                <a:spcPct val="70000"/>
              </a:lnSpc>
            </a:pPr>
            <a:r>
              <a:rPr lang="en-US" altLang="en-US" sz="2400" dirty="0" smtClean="0"/>
              <a:t>Paper summary 1 due today</a:t>
            </a:r>
          </a:p>
          <a:p>
            <a:pPr lvl="1">
              <a:lnSpc>
                <a:spcPct val="70000"/>
              </a:lnSpc>
            </a:pPr>
            <a:r>
              <a:rPr lang="en-US" altLang="en-US" sz="2400" dirty="0"/>
              <a:t>P</a:t>
            </a:r>
            <a:r>
              <a:rPr lang="en-US" altLang="en-US" sz="2400" dirty="0" smtClean="0"/>
              <a:t>roposal feedback sent, </a:t>
            </a:r>
            <a:r>
              <a:rPr lang="en-US" altLang="en-US" sz="2400" dirty="0" smtClean="0"/>
              <a:t>revision due </a:t>
            </a:r>
            <a:r>
              <a:rPr lang="en-US" altLang="en-US" sz="2400" dirty="0" smtClean="0"/>
              <a:t>Monday 2/10</a:t>
            </a:r>
            <a:endParaRPr lang="en-US" altLang="en-US" sz="2400" dirty="0" smtClean="0"/>
          </a:p>
          <a:p>
            <a:pPr lvl="1">
              <a:lnSpc>
                <a:spcPct val="70000"/>
              </a:lnSpc>
            </a:pPr>
            <a:r>
              <a:rPr lang="en-US" altLang="en-US" sz="2400" dirty="0" smtClean="0"/>
              <a:t>HW 1 </a:t>
            </a:r>
            <a:r>
              <a:rPr lang="en-US" altLang="en-US" sz="2400" dirty="0" smtClean="0"/>
              <a:t>posted, </a:t>
            </a:r>
            <a:r>
              <a:rPr lang="en-US" altLang="en-US" sz="2400" dirty="0" smtClean="0"/>
              <a:t>due </a:t>
            </a:r>
            <a:r>
              <a:rPr lang="en-US" altLang="en-US" sz="2400" dirty="0" smtClean="0"/>
              <a:t>2/19</a:t>
            </a:r>
            <a:endParaRPr lang="en-US" altLang="en-US" sz="2400" dirty="0" smtClean="0"/>
          </a:p>
          <a:p>
            <a:pPr lvl="2">
              <a:lnSpc>
                <a:spcPct val="30000"/>
              </a:lnSpc>
            </a:pPr>
            <a:endParaRPr lang="en-US" altLang="en-US" dirty="0" smtClean="0"/>
          </a:p>
          <a:p>
            <a:pPr>
              <a:lnSpc>
                <a:spcPct val="80000"/>
              </a:lnSpc>
            </a:pPr>
            <a:r>
              <a:rPr lang="en-US" altLang="en-US" sz="2800" dirty="0" smtClean="0"/>
              <a:t>Overview </a:t>
            </a:r>
            <a:r>
              <a:rPr lang="en-US" altLang="en-US" sz="2800" dirty="0" smtClean="0"/>
              <a:t>of Ad-hoc Networks</a:t>
            </a:r>
          </a:p>
          <a:p>
            <a:pPr>
              <a:lnSpc>
                <a:spcPct val="80000"/>
              </a:lnSpc>
            </a:pPr>
            <a:r>
              <a:rPr lang="en-US" altLang="en-US" sz="2800" dirty="0" smtClean="0"/>
              <a:t>Design Issues</a:t>
            </a:r>
          </a:p>
          <a:p>
            <a:pPr>
              <a:lnSpc>
                <a:spcPct val="80000"/>
              </a:lnSpc>
            </a:pPr>
            <a:r>
              <a:rPr lang="en-US" altLang="en-US" sz="2800" dirty="0" smtClean="0"/>
              <a:t>MAC Protocols</a:t>
            </a:r>
          </a:p>
          <a:p>
            <a:pPr>
              <a:lnSpc>
                <a:spcPct val="80000"/>
              </a:lnSpc>
            </a:pPr>
            <a:r>
              <a:rPr lang="en-US" altLang="en-US" sz="2800" dirty="0" smtClean="0"/>
              <a:t>Routing</a:t>
            </a:r>
          </a:p>
          <a:p>
            <a:pPr>
              <a:lnSpc>
                <a:spcPct val="80000"/>
              </a:lnSpc>
            </a:pPr>
            <a:r>
              <a:rPr lang="en-US" altLang="en-US" sz="2800" dirty="0" smtClean="0"/>
              <a:t>Relay </a:t>
            </a:r>
            <a:r>
              <a:rPr lang="en-US" altLang="en-US" sz="2800" dirty="0" smtClean="0"/>
              <a:t>Techniques</a:t>
            </a:r>
          </a:p>
          <a:p>
            <a:pPr>
              <a:lnSpc>
                <a:spcPct val="80000"/>
              </a:lnSpc>
            </a:pPr>
            <a:r>
              <a:rPr lang="en-US" altLang="en-US" sz="2800" dirty="0" smtClean="0"/>
              <a:t>Adaptive Techniques</a:t>
            </a:r>
          </a:p>
          <a:p>
            <a:pPr>
              <a:lnSpc>
                <a:spcPct val="80000"/>
              </a:lnSpc>
            </a:pPr>
            <a:r>
              <a:rPr lang="en-US" altLang="en-US" sz="2800" dirty="0" smtClean="0"/>
              <a:t>Power Control</a:t>
            </a:r>
            <a:endParaRPr lang="en-US" alt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smtClean="0"/>
              <a:t>Ad-Hoc Networks</a:t>
            </a:r>
          </a:p>
        </p:txBody>
      </p:sp>
      <p:sp>
        <p:nvSpPr>
          <p:cNvPr id="5123" name="Rectangle 13"/>
          <p:cNvSpPr>
            <a:spLocks noGrp="1" noChangeArrowheads="1"/>
          </p:cNvSpPr>
          <p:nvPr>
            <p:ph type="body" idx="1"/>
          </p:nvPr>
        </p:nvSpPr>
        <p:spPr>
          <a:xfrm>
            <a:off x="928688" y="3656013"/>
            <a:ext cx="7699375" cy="2606675"/>
          </a:xfrm>
        </p:spPr>
        <p:txBody>
          <a:bodyPr/>
          <a:lstStyle/>
          <a:p>
            <a:pPr>
              <a:lnSpc>
                <a:spcPct val="80000"/>
              </a:lnSpc>
            </a:pPr>
            <a:r>
              <a:rPr lang="en-US" altLang="en-US" sz="2400" smtClean="0"/>
              <a:t>Peer-to-peer communications</a:t>
            </a:r>
          </a:p>
          <a:p>
            <a:pPr lvl="1">
              <a:lnSpc>
                <a:spcPct val="90000"/>
              </a:lnSpc>
            </a:pPr>
            <a:r>
              <a:rPr lang="en-US" altLang="en-US" sz="2000" smtClean="0"/>
              <a:t>No backbone infrastructure or centralized control</a:t>
            </a:r>
          </a:p>
          <a:p>
            <a:pPr>
              <a:lnSpc>
                <a:spcPct val="80000"/>
              </a:lnSpc>
            </a:pPr>
            <a:r>
              <a:rPr lang="en-US" altLang="en-US" sz="2400" smtClean="0"/>
              <a:t>Routing can be multihop.</a:t>
            </a:r>
          </a:p>
          <a:p>
            <a:pPr>
              <a:lnSpc>
                <a:spcPct val="80000"/>
              </a:lnSpc>
            </a:pPr>
            <a:r>
              <a:rPr lang="en-US" altLang="en-US" sz="2400" smtClean="0"/>
              <a:t>Topology is dynamic.</a:t>
            </a:r>
          </a:p>
          <a:p>
            <a:pPr>
              <a:lnSpc>
                <a:spcPct val="80000"/>
              </a:lnSpc>
            </a:pPr>
            <a:r>
              <a:rPr lang="en-US" altLang="en-US" sz="2400" smtClean="0"/>
              <a:t>Fully connected with different link SINRs</a:t>
            </a:r>
          </a:p>
          <a:p>
            <a:pPr>
              <a:lnSpc>
                <a:spcPct val="90000"/>
              </a:lnSpc>
            </a:pPr>
            <a:r>
              <a:rPr lang="en-US" altLang="en-US" sz="2400" smtClean="0"/>
              <a:t>Open questions</a:t>
            </a:r>
          </a:p>
          <a:p>
            <a:pPr lvl="1">
              <a:lnSpc>
                <a:spcPct val="70000"/>
              </a:lnSpc>
            </a:pPr>
            <a:r>
              <a:rPr lang="en-US" altLang="en-US" sz="2000" smtClean="0"/>
              <a:t>Fundamental capacity</a:t>
            </a:r>
          </a:p>
          <a:p>
            <a:pPr lvl="1">
              <a:lnSpc>
                <a:spcPct val="70000"/>
              </a:lnSpc>
            </a:pPr>
            <a:r>
              <a:rPr lang="en-US" altLang="en-US" sz="2000" smtClean="0"/>
              <a:t>Optimal  routing</a:t>
            </a:r>
          </a:p>
          <a:p>
            <a:pPr lvl="1">
              <a:lnSpc>
                <a:spcPct val="70000"/>
              </a:lnSpc>
            </a:pPr>
            <a:r>
              <a:rPr lang="en-US" altLang="en-US" sz="2000" smtClean="0"/>
              <a:t>Resource allocation (power, rate, spectrum, etc.) to meet QoS</a:t>
            </a:r>
          </a:p>
        </p:txBody>
      </p:sp>
      <p:sp>
        <p:nvSpPr>
          <p:cNvPr id="5124" name="AutoShape 3"/>
          <p:cNvSpPr>
            <a:spLocks noChangeArrowheads="1"/>
          </p:cNvSpPr>
          <p:nvPr/>
        </p:nvSpPr>
        <p:spPr bwMode="auto">
          <a:xfrm>
            <a:off x="2036763" y="2478088"/>
            <a:ext cx="296862"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25" name="AutoShape 4"/>
          <p:cNvSpPr>
            <a:spLocks noChangeArrowheads="1"/>
          </p:cNvSpPr>
          <p:nvPr/>
        </p:nvSpPr>
        <p:spPr bwMode="auto">
          <a:xfrm>
            <a:off x="2111375" y="1716088"/>
            <a:ext cx="296863"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26" name="AutoShape 5"/>
          <p:cNvSpPr>
            <a:spLocks noChangeArrowheads="1"/>
          </p:cNvSpPr>
          <p:nvPr/>
        </p:nvSpPr>
        <p:spPr bwMode="auto">
          <a:xfrm>
            <a:off x="4113213" y="3308350"/>
            <a:ext cx="296862"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27" name="AutoShape 6"/>
          <p:cNvSpPr>
            <a:spLocks noChangeArrowheads="1"/>
          </p:cNvSpPr>
          <p:nvPr/>
        </p:nvSpPr>
        <p:spPr bwMode="auto">
          <a:xfrm>
            <a:off x="5745163" y="2616200"/>
            <a:ext cx="296862"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28" name="AutoShape 7"/>
          <p:cNvSpPr>
            <a:spLocks noChangeArrowheads="1"/>
          </p:cNvSpPr>
          <p:nvPr/>
        </p:nvSpPr>
        <p:spPr bwMode="auto">
          <a:xfrm>
            <a:off x="3297238" y="2546350"/>
            <a:ext cx="296862"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29" name="AutoShape 8"/>
          <p:cNvSpPr>
            <a:spLocks noChangeArrowheads="1"/>
          </p:cNvSpPr>
          <p:nvPr/>
        </p:nvSpPr>
        <p:spPr bwMode="auto">
          <a:xfrm>
            <a:off x="5373688" y="1924050"/>
            <a:ext cx="296862"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30" name="AutoShape 9"/>
          <p:cNvSpPr>
            <a:spLocks noChangeArrowheads="1"/>
          </p:cNvSpPr>
          <p:nvPr/>
        </p:nvSpPr>
        <p:spPr bwMode="auto">
          <a:xfrm>
            <a:off x="6486525" y="2200275"/>
            <a:ext cx="296863" cy="277813"/>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31" name="AutoShape 10"/>
          <p:cNvSpPr>
            <a:spLocks noChangeArrowheads="1"/>
          </p:cNvSpPr>
          <p:nvPr/>
        </p:nvSpPr>
        <p:spPr bwMode="auto">
          <a:xfrm>
            <a:off x="3297238" y="1854200"/>
            <a:ext cx="296862" cy="277813"/>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32" name="AutoShape 11"/>
          <p:cNvSpPr>
            <a:spLocks noChangeArrowheads="1"/>
          </p:cNvSpPr>
          <p:nvPr/>
        </p:nvSpPr>
        <p:spPr bwMode="auto">
          <a:xfrm>
            <a:off x="4557713" y="2478088"/>
            <a:ext cx="296862"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33" name="AutoShape 12"/>
          <p:cNvSpPr>
            <a:spLocks noChangeArrowheads="1"/>
          </p:cNvSpPr>
          <p:nvPr/>
        </p:nvSpPr>
        <p:spPr bwMode="auto">
          <a:xfrm>
            <a:off x="2408238" y="2962275"/>
            <a:ext cx="295275" cy="276225"/>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5134" name="Line 14"/>
          <p:cNvSpPr>
            <a:spLocks noChangeShapeType="1"/>
          </p:cNvSpPr>
          <p:nvPr/>
        </p:nvSpPr>
        <p:spPr bwMode="auto">
          <a:xfrm>
            <a:off x="2184400" y="2062163"/>
            <a:ext cx="0" cy="346075"/>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5" name="Line 15"/>
          <p:cNvSpPr>
            <a:spLocks noChangeShapeType="1"/>
          </p:cNvSpPr>
          <p:nvPr/>
        </p:nvSpPr>
        <p:spPr bwMode="auto">
          <a:xfrm>
            <a:off x="2259013" y="2754313"/>
            <a:ext cx="149225" cy="207962"/>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6" name="Line 16"/>
          <p:cNvSpPr>
            <a:spLocks noChangeShapeType="1"/>
          </p:cNvSpPr>
          <p:nvPr/>
        </p:nvSpPr>
        <p:spPr bwMode="auto">
          <a:xfrm flipV="1">
            <a:off x="2778125" y="2754313"/>
            <a:ext cx="446088" cy="207962"/>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7" name="Line 17"/>
          <p:cNvSpPr>
            <a:spLocks noChangeShapeType="1"/>
          </p:cNvSpPr>
          <p:nvPr/>
        </p:nvSpPr>
        <p:spPr bwMode="auto">
          <a:xfrm>
            <a:off x="2555875" y="1785938"/>
            <a:ext cx="741363" cy="138112"/>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8" name="Line 18"/>
          <p:cNvSpPr>
            <a:spLocks noChangeShapeType="1"/>
          </p:cNvSpPr>
          <p:nvPr/>
        </p:nvSpPr>
        <p:spPr bwMode="auto">
          <a:xfrm>
            <a:off x="3446463" y="2200275"/>
            <a:ext cx="0" cy="277813"/>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9" name="Line 19"/>
          <p:cNvSpPr>
            <a:spLocks noChangeShapeType="1"/>
          </p:cNvSpPr>
          <p:nvPr/>
        </p:nvSpPr>
        <p:spPr bwMode="auto">
          <a:xfrm>
            <a:off x="3668713" y="2616200"/>
            <a:ext cx="815975" cy="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0" name="Line 20"/>
          <p:cNvSpPr>
            <a:spLocks noChangeShapeType="1"/>
          </p:cNvSpPr>
          <p:nvPr/>
        </p:nvSpPr>
        <p:spPr bwMode="auto">
          <a:xfrm>
            <a:off x="3668713" y="1992313"/>
            <a:ext cx="889000" cy="485775"/>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1" name="Line 21"/>
          <p:cNvSpPr>
            <a:spLocks noChangeShapeType="1"/>
          </p:cNvSpPr>
          <p:nvPr/>
        </p:nvSpPr>
        <p:spPr bwMode="auto">
          <a:xfrm flipV="1">
            <a:off x="4335463" y="2754313"/>
            <a:ext cx="296862" cy="484187"/>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2" name="Line 22"/>
          <p:cNvSpPr>
            <a:spLocks noChangeShapeType="1"/>
          </p:cNvSpPr>
          <p:nvPr/>
        </p:nvSpPr>
        <p:spPr bwMode="auto">
          <a:xfrm flipV="1">
            <a:off x="4781550" y="2132013"/>
            <a:ext cx="592138" cy="276225"/>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3" name="Line 23"/>
          <p:cNvSpPr>
            <a:spLocks noChangeShapeType="1"/>
          </p:cNvSpPr>
          <p:nvPr/>
        </p:nvSpPr>
        <p:spPr bwMode="auto">
          <a:xfrm>
            <a:off x="5745163" y="1992313"/>
            <a:ext cx="666750" cy="207962"/>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4" name="Line 24"/>
          <p:cNvSpPr>
            <a:spLocks noChangeShapeType="1"/>
          </p:cNvSpPr>
          <p:nvPr/>
        </p:nvSpPr>
        <p:spPr bwMode="auto">
          <a:xfrm>
            <a:off x="4929188" y="2616200"/>
            <a:ext cx="741362" cy="68263"/>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5" name="Line 25"/>
          <p:cNvSpPr>
            <a:spLocks noChangeShapeType="1"/>
          </p:cNvSpPr>
          <p:nvPr/>
        </p:nvSpPr>
        <p:spPr bwMode="auto">
          <a:xfrm flipV="1">
            <a:off x="6042025" y="2408238"/>
            <a:ext cx="369888" cy="207962"/>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2" name="Group 26"/>
          <p:cNvGrpSpPr>
            <a:grpSpLocks/>
          </p:cNvGrpSpPr>
          <p:nvPr/>
        </p:nvGrpSpPr>
        <p:grpSpPr bwMode="auto">
          <a:xfrm>
            <a:off x="2384425" y="2032000"/>
            <a:ext cx="4010025" cy="1371600"/>
            <a:chOff x="1473" y="1371"/>
            <a:chExt cx="2595" cy="951"/>
          </a:xfrm>
        </p:grpSpPr>
        <p:sp>
          <p:nvSpPr>
            <p:cNvPr id="5147" name="Line 27"/>
            <p:cNvSpPr>
              <a:spLocks noChangeShapeType="1"/>
            </p:cNvSpPr>
            <p:nvPr/>
          </p:nvSpPr>
          <p:spPr bwMode="auto">
            <a:xfrm flipH="1" flipV="1">
              <a:off x="1710" y="2151"/>
              <a:ext cx="837" cy="171"/>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48" name="Line 28"/>
            <p:cNvSpPr>
              <a:spLocks noChangeShapeType="1"/>
            </p:cNvSpPr>
            <p:nvPr/>
          </p:nvSpPr>
          <p:spPr bwMode="auto">
            <a:xfrm flipH="1" flipV="1">
              <a:off x="1473" y="1815"/>
              <a:ext cx="1071" cy="441"/>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49" name="Line 29"/>
            <p:cNvSpPr>
              <a:spLocks noChangeShapeType="1"/>
            </p:cNvSpPr>
            <p:nvPr/>
          </p:nvSpPr>
          <p:spPr bwMode="auto">
            <a:xfrm flipH="1" flipV="1">
              <a:off x="1497" y="1371"/>
              <a:ext cx="1107" cy="864"/>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0" name="Line 30"/>
            <p:cNvSpPr>
              <a:spLocks noChangeShapeType="1"/>
            </p:cNvSpPr>
            <p:nvPr/>
          </p:nvSpPr>
          <p:spPr bwMode="auto">
            <a:xfrm flipH="1" flipV="1">
              <a:off x="2214" y="1458"/>
              <a:ext cx="405" cy="756"/>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1" name="Line 31"/>
            <p:cNvSpPr>
              <a:spLocks noChangeShapeType="1"/>
            </p:cNvSpPr>
            <p:nvPr/>
          </p:nvSpPr>
          <p:spPr bwMode="auto">
            <a:xfrm flipH="1" flipV="1">
              <a:off x="2256" y="1932"/>
              <a:ext cx="297" cy="243"/>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2" name="Line 32"/>
            <p:cNvSpPr>
              <a:spLocks noChangeShapeType="1"/>
            </p:cNvSpPr>
            <p:nvPr/>
          </p:nvSpPr>
          <p:spPr bwMode="auto">
            <a:xfrm flipV="1">
              <a:off x="2805" y="1527"/>
              <a:ext cx="675" cy="738"/>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3" name="Line 33"/>
            <p:cNvSpPr>
              <a:spLocks noChangeShapeType="1"/>
            </p:cNvSpPr>
            <p:nvPr/>
          </p:nvSpPr>
          <p:spPr bwMode="auto">
            <a:xfrm flipV="1">
              <a:off x="2811" y="1938"/>
              <a:ext cx="810" cy="360"/>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4" name="Line 34"/>
            <p:cNvSpPr>
              <a:spLocks noChangeShapeType="1"/>
            </p:cNvSpPr>
            <p:nvPr/>
          </p:nvSpPr>
          <p:spPr bwMode="auto">
            <a:xfrm flipV="1">
              <a:off x="2853" y="1584"/>
              <a:ext cx="1215" cy="630"/>
            </a:xfrm>
            <a:prstGeom prst="line">
              <a:avLst/>
            </a:prstGeom>
            <a:noFill/>
            <a:ln w="12700">
              <a:solidFill>
                <a:srgbClr val="CC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nSpc>
                <a:spcPct val="80000"/>
              </a:lnSpc>
            </a:pPr>
            <a:r>
              <a:rPr lang="en-US" altLang="en-US" smtClean="0"/>
              <a:t>Ad-Hoc Network</a:t>
            </a:r>
            <a:br>
              <a:rPr lang="en-US" altLang="en-US" smtClean="0"/>
            </a:br>
            <a:r>
              <a:rPr lang="en-US" altLang="en-US" smtClean="0"/>
              <a:t>Design Issues</a:t>
            </a:r>
          </a:p>
        </p:txBody>
      </p:sp>
      <p:sp>
        <p:nvSpPr>
          <p:cNvPr id="6147" name="Rectangle 3"/>
          <p:cNvSpPr>
            <a:spLocks noGrp="1" noChangeArrowheads="1"/>
          </p:cNvSpPr>
          <p:nvPr>
            <p:ph type="body" idx="1"/>
          </p:nvPr>
        </p:nvSpPr>
        <p:spPr>
          <a:xfrm>
            <a:off x="390525" y="1895475"/>
            <a:ext cx="8148638" cy="4648200"/>
          </a:xfrm>
        </p:spPr>
        <p:txBody>
          <a:bodyPr/>
          <a:lstStyle/>
          <a:p>
            <a:pPr>
              <a:lnSpc>
                <a:spcPct val="80000"/>
              </a:lnSpc>
            </a:pPr>
            <a:r>
              <a:rPr lang="en-US" altLang="en-US" sz="2800" smtClean="0"/>
              <a:t>Ad-hoc networks provide a flexible network infrastructure for many emerging applications.</a:t>
            </a:r>
          </a:p>
          <a:p>
            <a:pPr>
              <a:lnSpc>
                <a:spcPct val="40000"/>
              </a:lnSpc>
            </a:pPr>
            <a:endParaRPr lang="en-US" altLang="en-US" sz="2800" smtClean="0"/>
          </a:p>
          <a:p>
            <a:pPr>
              <a:lnSpc>
                <a:spcPct val="80000"/>
              </a:lnSpc>
            </a:pPr>
            <a:r>
              <a:rPr lang="en-US" altLang="en-US" sz="2800" smtClean="0"/>
              <a:t>The capacity of such networks is generally unknown.</a:t>
            </a:r>
          </a:p>
          <a:p>
            <a:pPr>
              <a:lnSpc>
                <a:spcPct val="40000"/>
              </a:lnSpc>
            </a:pPr>
            <a:endParaRPr lang="en-US" altLang="en-US" sz="2800" smtClean="0"/>
          </a:p>
          <a:p>
            <a:pPr>
              <a:lnSpc>
                <a:spcPct val="80000"/>
              </a:lnSpc>
            </a:pPr>
            <a:r>
              <a:rPr lang="en-US" altLang="en-US" sz="2800" smtClean="0"/>
              <a:t>Transmission, access, and routing strategies for ad-hoc networks are generally ad-hoc.</a:t>
            </a:r>
          </a:p>
          <a:p>
            <a:pPr>
              <a:lnSpc>
                <a:spcPct val="30000"/>
              </a:lnSpc>
            </a:pPr>
            <a:endParaRPr lang="en-US" altLang="en-US" sz="2800" smtClean="0"/>
          </a:p>
          <a:p>
            <a:pPr>
              <a:lnSpc>
                <a:spcPct val="100000"/>
              </a:lnSpc>
            </a:pPr>
            <a:r>
              <a:rPr lang="en-US" altLang="en-US" sz="2800" smtClean="0"/>
              <a:t>Crosslayer design critical and very challenging.</a:t>
            </a:r>
          </a:p>
          <a:p>
            <a:pPr>
              <a:lnSpc>
                <a:spcPct val="40000"/>
              </a:lnSpc>
            </a:pPr>
            <a:endParaRPr lang="en-US" altLang="en-US" sz="2800" smtClean="0"/>
          </a:p>
          <a:p>
            <a:pPr>
              <a:lnSpc>
                <a:spcPct val="80000"/>
              </a:lnSpc>
            </a:pPr>
            <a:r>
              <a:rPr lang="en-US" altLang="en-US" sz="2800" smtClean="0"/>
              <a:t>Energy constraints impose interesting design tradeoffs for communication and networking.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mtClean="0"/>
              <a:t>Medium Access Control</a:t>
            </a:r>
          </a:p>
        </p:txBody>
      </p:sp>
      <p:sp>
        <p:nvSpPr>
          <p:cNvPr id="7171" name="Rectangle 3"/>
          <p:cNvSpPr>
            <a:spLocks noGrp="1" noChangeArrowheads="1"/>
          </p:cNvSpPr>
          <p:nvPr>
            <p:ph type="body" idx="1"/>
          </p:nvPr>
        </p:nvSpPr>
        <p:spPr>
          <a:xfrm>
            <a:off x="190500" y="1597025"/>
            <a:ext cx="8677275" cy="5072063"/>
          </a:xfrm>
        </p:spPr>
        <p:txBody>
          <a:bodyPr/>
          <a:lstStyle/>
          <a:p>
            <a:r>
              <a:rPr lang="en-US" altLang="en-US" sz="2800" dirty="0"/>
              <a:t>C</a:t>
            </a:r>
            <a:r>
              <a:rPr lang="en-US" altLang="en-US" sz="2800" dirty="0" smtClean="0"/>
              <a:t>entralized access entails significant overhead</a:t>
            </a:r>
          </a:p>
          <a:p>
            <a:r>
              <a:rPr lang="en-US" altLang="en-US" sz="2800" dirty="0"/>
              <a:t>D</a:t>
            </a:r>
            <a:r>
              <a:rPr lang="en-US" altLang="en-US" sz="2800" dirty="0" smtClean="0"/>
              <a:t>ecentralized </a:t>
            </a:r>
            <a:r>
              <a:rPr lang="en-US" altLang="en-US" sz="2800" dirty="0" smtClean="0"/>
              <a:t>channel </a:t>
            </a:r>
            <a:r>
              <a:rPr lang="en-US" altLang="en-US" sz="2800" dirty="0" smtClean="0"/>
              <a:t>access more common</a:t>
            </a:r>
            <a:endParaRPr lang="en-US" altLang="en-US" sz="2800" dirty="0" smtClean="0"/>
          </a:p>
          <a:p>
            <a:pPr lvl="1"/>
            <a:r>
              <a:rPr lang="en-US" altLang="en-US" sz="2400" dirty="0" smtClean="0"/>
              <a:t>Minimize packet collisions and insure channel not wasted</a:t>
            </a:r>
          </a:p>
          <a:p>
            <a:pPr lvl="1"/>
            <a:r>
              <a:rPr lang="en-US" altLang="en-US" sz="2400" dirty="0" smtClean="0"/>
              <a:t>Collisions entail significant delay</a:t>
            </a:r>
          </a:p>
          <a:p>
            <a:r>
              <a:rPr lang="en-US" altLang="en-US" sz="2800" dirty="0" smtClean="0"/>
              <a:t>Aloha w/ CSMA/CD have hidden/exposed terminals</a:t>
            </a:r>
          </a:p>
          <a:p>
            <a:endParaRPr lang="en-US" altLang="en-US" sz="2800" dirty="0" smtClean="0"/>
          </a:p>
          <a:p>
            <a:pPr marL="0" indent="0">
              <a:lnSpc>
                <a:spcPct val="200000"/>
              </a:lnSpc>
              <a:buNone/>
            </a:pPr>
            <a:endParaRPr lang="en-US" altLang="en-US" sz="2800" dirty="0" smtClean="0"/>
          </a:p>
          <a:p>
            <a:r>
              <a:rPr lang="en-US" altLang="en-US" sz="2800" dirty="0" smtClean="0"/>
              <a:t>802.11 uses four-way handshake</a:t>
            </a:r>
          </a:p>
          <a:p>
            <a:pPr lvl="1"/>
            <a:r>
              <a:rPr lang="en-US" altLang="en-US" sz="2400" dirty="0" smtClean="0"/>
              <a:t>Creates inefficiencies, especially in </a:t>
            </a:r>
            <a:r>
              <a:rPr lang="en-US" altLang="en-US" sz="2400" dirty="0" err="1" smtClean="0"/>
              <a:t>multihop</a:t>
            </a:r>
            <a:r>
              <a:rPr lang="en-US" altLang="en-US" sz="2400" dirty="0" smtClean="0"/>
              <a:t> setting</a:t>
            </a:r>
          </a:p>
        </p:txBody>
      </p:sp>
      <p:grpSp>
        <p:nvGrpSpPr>
          <p:cNvPr id="7172" name="Group 4"/>
          <p:cNvGrpSpPr>
            <a:grpSpLocks/>
          </p:cNvGrpSpPr>
          <p:nvPr/>
        </p:nvGrpSpPr>
        <p:grpSpPr bwMode="auto">
          <a:xfrm>
            <a:off x="1295400" y="4191000"/>
            <a:ext cx="5873750" cy="1585913"/>
            <a:chOff x="1248" y="1891"/>
            <a:chExt cx="3700" cy="999"/>
          </a:xfrm>
        </p:grpSpPr>
        <p:grpSp>
          <p:nvGrpSpPr>
            <p:cNvPr id="7173" name="Group 5"/>
            <p:cNvGrpSpPr>
              <a:grpSpLocks/>
            </p:cNvGrpSpPr>
            <p:nvPr/>
          </p:nvGrpSpPr>
          <p:grpSpPr bwMode="auto">
            <a:xfrm>
              <a:off x="2164" y="2256"/>
              <a:ext cx="215" cy="414"/>
              <a:chOff x="2166" y="1653"/>
              <a:chExt cx="133" cy="231"/>
            </a:xfrm>
          </p:grpSpPr>
          <p:sp>
            <p:nvSpPr>
              <p:cNvPr id="7200" name="Freeform 6"/>
              <p:cNvSpPr>
                <a:spLocks/>
              </p:cNvSpPr>
              <p:nvPr/>
            </p:nvSpPr>
            <p:spPr bwMode="auto">
              <a:xfrm>
                <a:off x="2225" y="1714"/>
                <a:ext cx="17" cy="170"/>
              </a:xfrm>
              <a:custGeom>
                <a:avLst/>
                <a:gdLst>
                  <a:gd name="T0" fmla="*/ 7 w 17"/>
                  <a:gd name="T1" fmla="*/ 169 h 170"/>
                  <a:gd name="T2" fmla="*/ 16 w 17"/>
                  <a:gd name="T3" fmla="*/ 169 h 170"/>
                  <a:gd name="T4" fmla="*/ 16 w 17"/>
                  <a:gd name="T5" fmla="*/ 0 h 170"/>
                  <a:gd name="T6" fmla="*/ 0 w 17"/>
                  <a:gd name="T7" fmla="*/ 0 h 170"/>
                  <a:gd name="T8" fmla="*/ 0 w 17"/>
                  <a:gd name="T9" fmla="*/ 169 h 170"/>
                  <a:gd name="T10" fmla="*/ 7 w 17"/>
                  <a:gd name="T11" fmla="*/ 169 h 170"/>
                  <a:gd name="T12" fmla="*/ 0 60000 65536"/>
                  <a:gd name="T13" fmla="*/ 0 60000 65536"/>
                  <a:gd name="T14" fmla="*/ 0 60000 65536"/>
                  <a:gd name="T15" fmla="*/ 0 60000 65536"/>
                  <a:gd name="T16" fmla="*/ 0 60000 65536"/>
                  <a:gd name="T17" fmla="*/ 0 60000 65536"/>
                  <a:gd name="T18" fmla="*/ 0 w 17"/>
                  <a:gd name="T19" fmla="*/ 0 h 170"/>
                  <a:gd name="T20" fmla="*/ 17 w 17"/>
                  <a:gd name="T21" fmla="*/ 170 h 170"/>
                </a:gdLst>
                <a:ahLst/>
                <a:cxnLst>
                  <a:cxn ang="T12">
                    <a:pos x="T0" y="T1"/>
                  </a:cxn>
                  <a:cxn ang="T13">
                    <a:pos x="T2" y="T3"/>
                  </a:cxn>
                  <a:cxn ang="T14">
                    <a:pos x="T4" y="T5"/>
                  </a:cxn>
                  <a:cxn ang="T15">
                    <a:pos x="T6" y="T7"/>
                  </a:cxn>
                  <a:cxn ang="T16">
                    <a:pos x="T8" y="T9"/>
                  </a:cxn>
                  <a:cxn ang="T17">
                    <a:pos x="T10" y="T11"/>
                  </a:cxn>
                </a:cxnLst>
                <a:rect l="T18" t="T19" r="T20" b="T21"/>
                <a:pathLst>
                  <a:path w="17" h="170">
                    <a:moveTo>
                      <a:pt x="7" y="169"/>
                    </a:moveTo>
                    <a:lnTo>
                      <a:pt x="16" y="169"/>
                    </a:lnTo>
                    <a:lnTo>
                      <a:pt x="16" y="0"/>
                    </a:lnTo>
                    <a:lnTo>
                      <a:pt x="0" y="0"/>
                    </a:lnTo>
                    <a:lnTo>
                      <a:pt x="0" y="169"/>
                    </a:lnTo>
                    <a:lnTo>
                      <a:pt x="7" y="169"/>
                    </a:lnTo>
                  </a:path>
                </a:pathLst>
              </a:custGeom>
              <a:solidFill>
                <a:srgbClr val="FF0000"/>
              </a:solidFill>
              <a:ln w="9525" cap="rnd">
                <a:solidFill>
                  <a:srgbClr val="FF0000"/>
                </a:solidFill>
                <a:round/>
                <a:headEnd/>
                <a:tailEnd/>
              </a:ln>
            </p:spPr>
            <p:txBody>
              <a:bodyPr/>
              <a:lstStyle/>
              <a:p>
                <a:endParaRPr lang="en-US"/>
              </a:p>
            </p:txBody>
          </p:sp>
          <p:sp>
            <p:nvSpPr>
              <p:cNvPr id="7201" name="Freeform 7"/>
              <p:cNvSpPr>
                <a:spLocks/>
              </p:cNvSpPr>
              <p:nvPr/>
            </p:nvSpPr>
            <p:spPr bwMode="auto">
              <a:xfrm>
                <a:off x="2166" y="1653"/>
                <a:ext cx="133" cy="103"/>
              </a:xfrm>
              <a:custGeom>
                <a:avLst/>
                <a:gdLst>
                  <a:gd name="T0" fmla="*/ 0 w 133"/>
                  <a:gd name="T1" fmla="*/ 0 h 103"/>
                  <a:gd name="T2" fmla="*/ 132 w 133"/>
                  <a:gd name="T3" fmla="*/ 0 h 103"/>
                  <a:gd name="T4" fmla="*/ 65 w 133"/>
                  <a:gd name="T5" fmla="*/ 102 h 103"/>
                  <a:gd name="T6" fmla="*/ 0 w 133"/>
                  <a:gd name="T7" fmla="*/ 0 h 103"/>
                  <a:gd name="T8" fmla="*/ 0 w 133"/>
                  <a:gd name="T9" fmla="*/ 0 h 103"/>
                  <a:gd name="T10" fmla="*/ 0 60000 65536"/>
                  <a:gd name="T11" fmla="*/ 0 60000 65536"/>
                  <a:gd name="T12" fmla="*/ 0 60000 65536"/>
                  <a:gd name="T13" fmla="*/ 0 60000 65536"/>
                  <a:gd name="T14" fmla="*/ 0 60000 65536"/>
                  <a:gd name="T15" fmla="*/ 0 w 133"/>
                  <a:gd name="T16" fmla="*/ 0 h 103"/>
                  <a:gd name="T17" fmla="*/ 133 w 133"/>
                  <a:gd name="T18" fmla="*/ 103 h 103"/>
                </a:gdLst>
                <a:ahLst/>
                <a:cxnLst>
                  <a:cxn ang="T10">
                    <a:pos x="T0" y="T1"/>
                  </a:cxn>
                  <a:cxn ang="T11">
                    <a:pos x="T2" y="T3"/>
                  </a:cxn>
                  <a:cxn ang="T12">
                    <a:pos x="T4" y="T5"/>
                  </a:cxn>
                  <a:cxn ang="T13">
                    <a:pos x="T6" y="T7"/>
                  </a:cxn>
                  <a:cxn ang="T14">
                    <a:pos x="T8" y="T9"/>
                  </a:cxn>
                </a:cxnLst>
                <a:rect l="T15" t="T16" r="T17" b="T18"/>
                <a:pathLst>
                  <a:path w="133" h="103">
                    <a:moveTo>
                      <a:pt x="0" y="0"/>
                    </a:moveTo>
                    <a:lnTo>
                      <a:pt x="132" y="0"/>
                    </a:lnTo>
                    <a:lnTo>
                      <a:pt x="65" y="102"/>
                    </a:lnTo>
                    <a:lnTo>
                      <a:pt x="0" y="0"/>
                    </a:lnTo>
                  </a:path>
                </a:pathLst>
              </a:custGeom>
              <a:solidFill>
                <a:srgbClr val="FF0000"/>
              </a:solidFill>
              <a:ln w="12700" cap="rnd" cmpd="sng">
                <a:solidFill>
                  <a:srgbClr val="FF0000"/>
                </a:solidFill>
                <a:prstDash val="solid"/>
                <a:round/>
                <a:headEnd type="none" w="sm" len="sm"/>
                <a:tailEnd type="none" w="sm" len="sm"/>
              </a:ln>
            </p:spPr>
            <p:txBody>
              <a:bodyPr/>
              <a:lstStyle/>
              <a:p>
                <a:endParaRPr lang="en-US"/>
              </a:p>
            </p:txBody>
          </p:sp>
        </p:grpSp>
        <p:grpSp>
          <p:nvGrpSpPr>
            <p:cNvPr id="7174" name="Group 8"/>
            <p:cNvGrpSpPr>
              <a:grpSpLocks/>
            </p:cNvGrpSpPr>
            <p:nvPr/>
          </p:nvGrpSpPr>
          <p:grpSpPr bwMode="auto">
            <a:xfrm>
              <a:off x="2957" y="2256"/>
              <a:ext cx="215" cy="414"/>
              <a:chOff x="2470" y="2088"/>
              <a:chExt cx="215" cy="366"/>
            </a:xfrm>
          </p:grpSpPr>
          <p:sp>
            <p:nvSpPr>
              <p:cNvPr id="7197" name="Freeform 9"/>
              <p:cNvSpPr>
                <a:spLocks/>
              </p:cNvSpPr>
              <p:nvPr/>
            </p:nvSpPr>
            <p:spPr bwMode="auto">
              <a:xfrm>
                <a:off x="2565" y="2187"/>
                <a:ext cx="28" cy="267"/>
              </a:xfrm>
              <a:custGeom>
                <a:avLst/>
                <a:gdLst>
                  <a:gd name="T0" fmla="*/ 16 w 17"/>
                  <a:gd name="T1" fmla="*/ 419 h 169"/>
                  <a:gd name="T2" fmla="*/ 43 w 17"/>
                  <a:gd name="T3" fmla="*/ 419 h 169"/>
                  <a:gd name="T4" fmla="*/ 43 w 17"/>
                  <a:gd name="T5" fmla="*/ 0 h 169"/>
                  <a:gd name="T6" fmla="*/ 0 w 17"/>
                  <a:gd name="T7" fmla="*/ 0 h 169"/>
                  <a:gd name="T8" fmla="*/ 0 w 17"/>
                  <a:gd name="T9" fmla="*/ 419 h 169"/>
                  <a:gd name="T10" fmla="*/ 16 w 17"/>
                  <a:gd name="T11" fmla="*/ 419 h 169"/>
                  <a:gd name="T12" fmla="*/ 0 60000 65536"/>
                  <a:gd name="T13" fmla="*/ 0 60000 65536"/>
                  <a:gd name="T14" fmla="*/ 0 60000 65536"/>
                  <a:gd name="T15" fmla="*/ 0 60000 65536"/>
                  <a:gd name="T16" fmla="*/ 0 60000 65536"/>
                  <a:gd name="T17" fmla="*/ 0 60000 65536"/>
                  <a:gd name="T18" fmla="*/ 0 w 17"/>
                  <a:gd name="T19" fmla="*/ 0 h 169"/>
                  <a:gd name="T20" fmla="*/ 17 w 17"/>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17" h="169">
                    <a:moveTo>
                      <a:pt x="6" y="168"/>
                    </a:moveTo>
                    <a:lnTo>
                      <a:pt x="16" y="168"/>
                    </a:lnTo>
                    <a:lnTo>
                      <a:pt x="16" y="0"/>
                    </a:lnTo>
                    <a:lnTo>
                      <a:pt x="0" y="0"/>
                    </a:lnTo>
                    <a:lnTo>
                      <a:pt x="0" y="168"/>
                    </a:lnTo>
                    <a:lnTo>
                      <a:pt x="6" y="168"/>
                    </a:lnTo>
                  </a:path>
                </a:pathLst>
              </a:custGeom>
              <a:solidFill>
                <a:srgbClr val="000000"/>
              </a:solidFill>
              <a:ln w="9525" cap="rnd">
                <a:solidFill>
                  <a:srgbClr val="000000"/>
                </a:solidFill>
                <a:round/>
                <a:headEnd/>
                <a:tailEnd/>
              </a:ln>
            </p:spPr>
            <p:txBody>
              <a:bodyPr/>
              <a:lstStyle/>
              <a:p>
                <a:endParaRPr lang="en-US"/>
              </a:p>
            </p:txBody>
          </p:sp>
          <p:sp>
            <p:nvSpPr>
              <p:cNvPr id="7198" name="Freeform 10"/>
              <p:cNvSpPr>
                <a:spLocks/>
              </p:cNvSpPr>
              <p:nvPr/>
            </p:nvSpPr>
            <p:spPr bwMode="auto">
              <a:xfrm>
                <a:off x="2470" y="2088"/>
                <a:ext cx="215" cy="167"/>
              </a:xfrm>
              <a:custGeom>
                <a:avLst/>
                <a:gdLst>
                  <a:gd name="T0" fmla="*/ 0 w 133"/>
                  <a:gd name="T1" fmla="*/ 0 h 105"/>
                  <a:gd name="T2" fmla="*/ 344 w 133"/>
                  <a:gd name="T3" fmla="*/ 0 h 105"/>
                  <a:gd name="T4" fmla="*/ 170 w 133"/>
                  <a:gd name="T5" fmla="*/ 262 h 105"/>
                  <a:gd name="T6" fmla="*/ 0 w 133"/>
                  <a:gd name="T7" fmla="*/ 0 h 105"/>
                  <a:gd name="T8" fmla="*/ 0 60000 65536"/>
                  <a:gd name="T9" fmla="*/ 0 60000 65536"/>
                  <a:gd name="T10" fmla="*/ 0 60000 65536"/>
                  <a:gd name="T11" fmla="*/ 0 60000 65536"/>
                  <a:gd name="T12" fmla="*/ 0 w 133"/>
                  <a:gd name="T13" fmla="*/ 0 h 105"/>
                  <a:gd name="T14" fmla="*/ 133 w 133"/>
                  <a:gd name="T15" fmla="*/ 105 h 105"/>
                </a:gdLst>
                <a:ahLst/>
                <a:cxnLst>
                  <a:cxn ang="T8">
                    <a:pos x="T0" y="T1"/>
                  </a:cxn>
                  <a:cxn ang="T9">
                    <a:pos x="T2" y="T3"/>
                  </a:cxn>
                  <a:cxn ang="T10">
                    <a:pos x="T4" y="T5"/>
                  </a:cxn>
                  <a:cxn ang="T11">
                    <a:pos x="T6" y="T7"/>
                  </a:cxn>
                </a:cxnLst>
                <a:rect l="T12" t="T13" r="T14" b="T15"/>
                <a:pathLst>
                  <a:path w="133" h="105">
                    <a:moveTo>
                      <a:pt x="0" y="0"/>
                    </a:moveTo>
                    <a:lnTo>
                      <a:pt x="132" y="0"/>
                    </a:lnTo>
                    <a:lnTo>
                      <a:pt x="65" y="104"/>
                    </a:lnTo>
                    <a:lnTo>
                      <a:pt x="0" y="0"/>
                    </a:lnTo>
                  </a:path>
                </a:pathLst>
              </a:custGeom>
              <a:solidFill>
                <a:srgbClr val="FFFFFF"/>
              </a:solidFill>
              <a:ln w="9525" cap="rnd">
                <a:solidFill>
                  <a:srgbClr val="000000"/>
                </a:solidFill>
                <a:round/>
                <a:headEnd/>
                <a:tailEnd/>
              </a:ln>
            </p:spPr>
            <p:txBody>
              <a:bodyPr/>
              <a:lstStyle/>
              <a:p>
                <a:endParaRPr lang="en-US"/>
              </a:p>
            </p:txBody>
          </p:sp>
          <p:sp>
            <p:nvSpPr>
              <p:cNvPr id="7199" name="Freeform 11"/>
              <p:cNvSpPr>
                <a:spLocks/>
              </p:cNvSpPr>
              <p:nvPr/>
            </p:nvSpPr>
            <p:spPr bwMode="auto">
              <a:xfrm>
                <a:off x="2470" y="2088"/>
                <a:ext cx="215" cy="167"/>
              </a:xfrm>
              <a:custGeom>
                <a:avLst/>
                <a:gdLst>
                  <a:gd name="T0" fmla="*/ 0 w 133"/>
                  <a:gd name="T1" fmla="*/ 0 h 105"/>
                  <a:gd name="T2" fmla="*/ 344 w 133"/>
                  <a:gd name="T3" fmla="*/ 0 h 105"/>
                  <a:gd name="T4" fmla="*/ 170 w 133"/>
                  <a:gd name="T5" fmla="*/ 262 h 105"/>
                  <a:gd name="T6" fmla="*/ 0 w 133"/>
                  <a:gd name="T7" fmla="*/ 0 h 105"/>
                  <a:gd name="T8" fmla="*/ 0 w 133"/>
                  <a:gd name="T9" fmla="*/ 0 h 105"/>
                  <a:gd name="T10" fmla="*/ 0 60000 65536"/>
                  <a:gd name="T11" fmla="*/ 0 60000 65536"/>
                  <a:gd name="T12" fmla="*/ 0 60000 65536"/>
                  <a:gd name="T13" fmla="*/ 0 60000 65536"/>
                  <a:gd name="T14" fmla="*/ 0 60000 65536"/>
                  <a:gd name="T15" fmla="*/ 0 w 133"/>
                  <a:gd name="T16" fmla="*/ 0 h 105"/>
                  <a:gd name="T17" fmla="*/ 133 w 133"/>
                  <a:gd name="T18" fmla="*/ 105 h 105"/>
                </a:gdLst>
                <a:ahLst/>
                <a:cxnLst>
                  <a:cxn ang="T10">
                    <a:pos x="T0" y="T1"/>
                  </a:cxn>
                  <a:cxn ang="T11">
                    <a:pos x="T2" y="T3"/>
                  </a:cxn>
                  <a:cxn ang="T12">
                    <a:pos x="T4" y="T5"/>
                  </a:cxn>
                  <a:cxn ang="T13">
                    <a:pos x="T6" y="T7"/>
                  </a:cxn>
                  <a:cxn ang="T14">
                    <a:pos x="T8" y="T9"/>
                  </a:cxn>
                </a:cxnLst>
                <a:rect l="T15" t="T16" r="T17" b="T18"/>
                <a:pathLst>
                  <a:path w="133" h="105">
                    <a:moveTo>
                      <a:pt x="0" y="0"/>
                    </a:moveTo>
                    <a:lnTo>
                      <a:pt x="132" y="0"/>
                    </a:lnTo>
                    <a:lnTo>
                      <a:pt x="65" y="104"/>
                    </a:lnTo>
                    <a:lnTo>
                      <a:pt x="0" y="0"/>
                    </a:lnTo>
                  </a:path>
                </a:pathLst>
              </a:custGeom>
              <a:solidFill>
                <a:srgbClr val="000000"/>
              </a:solidFill>
              <a:ln w="12700" cap="rnd" cmpd="sng">
                <a:solidFill>
                  <a:srgbClr val="000000"/>
                </a:solidFill>
                <a:prstDash val="solid"/>
                <a:round/>
                <a:headEnd type="none" w="sm" len="sm"/>
                <a:tailEnd type="none" w="sm" len="sm"/>
              </a:ln>
            </p:spPr>
            <p:txBody>
              <a:bodyPr/>
              <a:lstStyle/>
              <a:p>
                <a:endParaRPr lang="en-US"/>
              </a:p>
            </p:txBody>
          </p:sp>
        </p:grpSp>
        <p:grpSp>
          <p:nvGrpSpPr>
            <p:cNvPr id="7175" name="Group 12"/>
            <p:cNvGrpSpPr>
              <a:grpSpLocks/>
            </p:cNvGrpSpPr>
            <p:nvPr/>
          </p:nvGrpSpPr>
          <p:grpSpPr bwMode="auto">
            <a:xfrm>
              <a:off x="4736" y="2256"/>
              <a:ext cx="212" cy="414"/>
              <a:chOff x="3090" y="2088"/>
              <a:chExt cx="212" cy="366"/>
            </a:xfrm>
          </p:grpSpPr>
          <p:sp>
            <p:nvSpPr>
              <p:cNvPr id="7194" name="Freeform 13"/>
              <p:cNvSpPr>
                <a:spLocks/>
              </p:cNvSpPr>
              <p:nvPr/>
            </p:nvSpPr>
            <p:spPr bwMode="auto">
              <a:xfrm>
                <a:off x="3182" y="2187"/>
                <a:ext cx="28" cy="267"/>
              </a:xfrm>
              <a:custGeom>
                <a:avLst/>
                <a:gdLst>
                  <a:gd name="T0" fmla="*/ 25 w 17"/>
                  <a:gd name="T1" fmla="*/ 419 h 169"/>
                  <a:gd name="T2" fmla="*/ 43 w 17"/>
                  <a:gd name="T3" fmla="*/ 419 h 169"/>
                  <a:gd name="T4" fmla="*/ 43 w 17"/>
                  <a:gd name="T5" fmla="*/ 0 h 169"/>
                  <a:gd name="T6" fmla="*/ 0 w 17"/>
                  <a:gd name="T7" fmla="*/ 0 h 169"/>
                  <a:gd name="T8" fmla="*/ 0 w 17"/>
                  <a:gd name="T9" fmla="*/ 419 h 169"/>
                  <a:gd name="T10" fmla="*/ 25 w 17"/>
                  <a:gd name="T11" fmla="*/ 419 h 169"/>
                  <a:gd name="T12" fmla="*/ 0 60000 65536"/>
                  <a:gd name="T13" fmla="*/ 0 60000 65536"/>
                  <a:gd name="T14" fmla="*/ 0 60000 65536"/>
                  <a:gd name="T15" fmla="*/ 0 60000 65536"/>
                  <a:gd name="T16" fmla="*/ 0 60000 65536"/>
                  <a:gd name="T17" fmla="*/ 0 60000 65536"/>
                  <a:gd name="T18" fmla="*/ 0 w 17"/>
                  <a:gd name="T19" fmla="*/ 0 h 169"/>
                  <a:gd name="T20" fmla="*/ 17 w 17"/>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17" h="169">
                    <a:moveTo>
                      <a:pt x="9" y="168"/>
                    </a:moveTo>
                    <a:lnTo>
                      <a:pt x="16" y="168"/>
                    </a:lnTo>
                    <a:lnTo>
                      <a:pt x="16" y="0"/>
                    </a:lnTo>
                    <a:lnTo>
                      <a:pt x="0" y="0"/>
                    </a:lnTo>
                    <a:lnTo>
                      <a:pt x="0" y="168"/>
                    </a:lnTo>
                    <a:lnTo>
                      <a:pt x="9" y="168"/>
                    </a:lnTo>
                  </a:path>
                </a:pathLst>
              </a:custGeom>
              <a:solidFill>
                <a:srgbClr val="3333CC"/>
              </a:solidFill>
              <a:ln w="9525" cap="rnd">
                <a:solidFill>
                  <a:srgbClr val="3333CC"/>
                </a:solidFill>
                <a:round/>
                <a:headEnd/>
                <a:tailEnd/>
              </a:ln>
            </p:spPr>
            <p:txBody>
              <a:bodyPr/>
              <a:lstStyle/>
              <a:p>
                <a:endParaRPr lang="en-US"/>
              </a:p>
            </p:txBody>
          </p:sp>
          <p:sp>
            <p:nvSpPr>
              <p:cNvPr id="7195" name="Freeform 14"/>
              <p:cNvSpPr>
                <a:spLocks/>
              </p:cNvSpPr>
              <p:nvPr/>
            </p:nvSpPr>
            <p:spPr bwMode="auto">
              <a:xfrm>
                <a:off x="3090" y="2088"/>
                <a:ext cx="212" cy="167"/>
              </a:xfrm>
              <a:custGeom>
                <a:avLst/>
                <a:gdLst>
                  <a:gd name="T0" fmla="*/ 0 w 131"/>
                  <a:gd name="T1" fmla="*/ 0 h 105"/>
                  <a:gd name="T2" fmla="*/ 340 w 131"/>
                  <a:gd name="T3" fmla="*/ 0 h 105"/>
                  <a:gd name="T4" fmla="*/ 170 w 131"/>
                  <a:gd name="T5" fmla="*/ 262 h 105"/>
                  <a:gd name="T6" fmla="*/ 0 w 131"/>
                  <a:gd name="T7" fmla="*/ 0 h 105"/>
                  <a:gd name="T8" fmla="*/ 0 60000 65536"/>
                  <a:gd name="T9" fmla="*/ 0 60000 65536"/>
                  <a:gd name="T10" fmla="*/ 0 60000 65536"/>
                  <a:gd name="T11" fmla="*/ 0 60000 65536"/>
                  <a:gd name="T12" fmla="*/ 0 w 131"/>
                  <a:gd name="T13" fmla="*/ 0 h 105"/>
                  <a:gd name="T14" fmla="*/ 131 w 131"/>
                  <a:gd name="T15" fmla="*/ 105 h 105"/>
                </a:gdLst>
                <a:ahLst/>
                <a:cxnLst>
                  <a:cxn ang="T8">
                    <a:pos x="T0" y="T1"/>
                  </a:cxn>
                  <a:cxn ang="T9">
                    <a:pos x="T2" y="T3"/>
                  </a:cxn>
                  <a:cxn ang="T10">
                    <a:pos x="T4" y="T5"/>
                  </a:cxn>
                  <a:cxn ang="T11">
                    <a:pos x="T6" y="T7"/>
                  </a:cxn>
                </a:cxnLst>
                <a:rect l="T12" t="T13" r="T14" b="T15"/>
                <a:pathLst>
                  <a:path w="131" h="105">
                    <a:moveTo>
                      <a:pt x="0" y="0"/>
                    </a:moveTo>
                    <a:lnTo>
                      <a:pt x="130" y="0"/>
                    </a:lnTo>
                    <a:lnTo>
                      <a:pt x="65" y="104"/>
                    </a:lnTo>
                    <a:lnTo>
                      <a:pt x="0" y="0"/>
                    </a:lnTo>
                  </a:path>
                </a:pathLst>
              </a:custGeom>
              <a:solidFill>
                <a:srgbClr val="FFFFFF"/>
              </a:solidFill>
              <a:ln w="9525" cap="rnd">
                <a:solidFill>
                  <a:srgbClr val="0033CC"/>
                </a:solidFill>
                <a:round/>
                <a:headEnd/>
                <a:tailEnd/>
              </a:ln>
            </p:spPr>
            <p:txBody>
              <a:bodyPr/>
              <a:lstStyle/>
              <a:p>
                <a:endParaRPr lang="en-US"/>
              </a:p>
            </p:txBody>
          </p:sp>
          <p:sp>
            <p:nvSpPr>
              <p:cNvPr id="7196" name="Freeform 15"/>
              <p:cNvSpPr>
                <a:spLocks/>
              </p:cNvSpPr>
              <p:nvPr/>
            </p:nvSpPr>
            <p:spPr bwMode="auto">
              <a:xfrm>
                <a:off x="3090" y="2088"/>
                <a:ext cx="212" cy="167"/>
              </a:xfrm>
              <a:custGeom>
                <a:avLst/>
                <a:gdLst>
                  <a:gd name="T0" fmla="*/ 0 w 131"/>
                  <a:gd name="T1" fmla="*/ 0 h 105"/>
                  <a:gd name="T2" fmla="*/ 340 w 131"/>
                  <a:gd name="T3" fmla="*/ 0 h 105"/>
                  <a:gd name="T4" fmla="*/ 170 w 131"/>
                  <a:gd name="T5" fmla="*/ 262 h 105"/>
                  <a:gd name="T6" fmla="*/ 0 w 131"/>
                  <a:gd name="T7" fmla="*/ 0 h 105"/>
                  <a:gd name="T8" fmla="*/ 0 w 131"/>
                  <a:gd name="T9" fmla="*/ 0 h 105"/>
                  <a:gd name="T10" fmla="*/ 0 60000 65536"/>
                  <a:gd name="T11" fmla="*/ 0 60000 65536"/>
                  <a:gd name="T12" fmla="*/ 0 60000 65536"/>
                  <a:gd name="T13" fmla="*/ 0 60000 65536"/>
                  <a:gd name="T14" fmla="*/ 0 60000 65536"/>
                  <a:gd name="T15" fmla="*/ 0 w 131"/>
                  <a:gd name="T16" fmla="*/ 0 h 105"/>
                  <a:gd name="T17" fmla="*/ 131 w 131"/>
                  <a:gd name="T18" fmla="*/ 105 h 105"/>
                </a:gdLst>
                <a:ahLst/>
                <a:cxnLst>
                  <a:cxn ang="T10">
                    <a:pos x="T0" y="T1"/>
                  </a:cxn>
                  <a:cxn ang="T11">
                    <a:pos x="T2" y="T3"/>
                  </a:cxn>
                  <a:cxn ang="T12">
                    <a:pos x="T4" y="T5"/>
                  </a:cxn>
                  <a:cxn ang="T13">
                    <a:pos x="T6" y="T7"/>
                  </a:cxn>
                  <a:cxn ang="T14">
                    <a:pos x="T8" y="T9"/>
                  </a:cxn>
                </a:cxnLst>
                <a:rect l="T15" t="T16" r="T17" b="T18"/>
                <a:pathLst>
                  <a:path w="131" h="105">
                    <a:moveTo>
                      <a:pt x="0" y="0"/>
                    </a:moveTo>
                    <a:lnTo>
                      <a:pt x="130" y="0"/>
                    </a:lnTo>
                    <a:lnTo>
                      <a:pt x="65" y="104"/>
                    </a:lnTo>
                    <a:lnTo>
                      <a:pt x="0" y="0"/>
                    </a:lnTo>
                  </a:path>
                </a:pathLst>
              </a:custGeom>
              <a:solidFill>
                <a:srgbClr val="3333CC"/>
              </a:solidFill>
              <a:ln w="12700" cap="rnd" cmpd="sng">
                <a:solidFill>
                  <a:srgbClr val="0033CC"/>
                </a:solidFill>
                <a:prstDash val="solid"/>
                <a:round/>
                <a:headEnd type="none" w="sm" len="sm"/>
                <a:tailEnd type="none" w="sm" len="sm"/>
              </a:ln>
            </p:spPr>
            <p:txBody>
              <a:bodyPr/>
              <a:lstStyle/>
              <a:p>
                <a:endParaRPr lang="en-US"/>
              </a:p>
            </p:txBody>
          </p:sp>
        </p:grpSp>
        <p:grpSp>
          <p:nvGrpSpPr>
            <p:cNvPr id="7176" name="Group 16"/>
            <p:cNvGrpSpPr>
              <a:grpSpLocks/>
            </p:cNvGrpSpPr>
            <p:nvPr/>
          </p:nvGrpSpPr>
          <p:grpSpPr bwMode="auto">
            <a:xfrm>
              <a:off x="3879" y="2256"/>
              <a:ext cx="215" cy="414"/>
              <a:chOff x="2166" y="1653"/>
              <a:chExt cx="133" cy="231"/>
            </a:xfrm>
          </p:grpSpPr>
          <p:sp>
            <p:nvSpPr>
              <p:cNvPr id="7192" name="Freeform 17"/>
              <p:cNvSpPr>
                <a:spLocks/>
              </p:cNvSpPr>
              <p:nvPr/>
            </p:nvSpPr>
            <p:spPr bwMode="auto">
              <a:xfrm>
                <a:off x="2225" y="1714"/>
                <a:ext cx="17" cy="170"/>
              </a:xfrm>
              <a:custGeom>
                <a:avLst/>
                <a:gdLst>
                  <a:gd name="T0" fmla="*/ 7 w 17"/>
                  <a:gd name="T1" fmla="*/ 169 h 170"/>
                  <a:gd name="T2" fmla="*/ 16 w 17"/>
                  <a:gd name="T3" fmla="*/ 169 h 170"/>
                  <a:gd name="T4" fmla="*/ 16 w 17"/>
                  <a:gd name="T5" fmla="*/ 0 h 170"/>
                  <a:gd name="T6" fmla="*/ 0 w 17"/>
                  <a:gd name="T7" fmla="*/ 0 h 170"/>
                  <a:gd name="T8" fmla="*/ 0 w 17"/>
                  <a:gd name="T9" fmla="*/ 169 h 170"/>
                  <a:gd name="T10" fmla="*/ 7 w 17"/>
                  <a:gd name="T11" fmla="*/ 169 h 170"/>
                  <a:gd name="T12" fmla="*/ 0 60000 65536"/>
                  <a:gd name="T13" fmla="*/ 0 60000 65536"/>
                  <a:gd name="T14" fmla="*/ 0 60000 65536"/>
                  <a:gd name="T15" fmla="*/ 0 60000 65536"/>
                  <a:gd name="T16" fmla="*/ 0 60000 65536"/>
                  <a:gd name="T17" fmla="*/ 0 60000 65536"/>
                  <a:gd name="T18" fmla="*/ 0 w 17"/>
                  <a:gd name="T19" fmla="*/ 0 h 170"/>
                  <a:gd name="T20" fmla="*/ 17 w 17"/>
                  <a:gd name="T21" fmla="*/ 170 h 170"/>
                </a:gdLst>
                <a:ahLst/>
                <a:cxnLst>
                  <a:cxn ang="T12">
                    <a:pos x="T0" y="T1"/>
                  </a:cxn>
                  <a:cxn ang="T13">
                    <a:pos x="T2" y="T3"/>
                  </a:cxn>
                  <a:cxn ang="T14">
                    <a:pos x="T4" y="T5"/>
                  </a:cxn>
                  <a:cxn ang="T15">
                    <a:pos x="T6" y="T7"/>
                  </a:cxn>
                  <a:cxn ang="T16">
                    <a:pos x="T8" y="T9"/>
                  </a:cxn>
                  <a:cxn ang="T17">
                    <a:pos x="T10" y="T11"/>
                  </a:cxn>
                </a:cxnLst>
                <a:rect l="T18" t="T19" r="T20" b="T21"/>
                <a:pathLst>
                  <a:path w="17" h="170">
                    <a:moveTo>
                      <a:pt x="7" y="169"/>
                    </a:moveTo>
                    <a:lnTo>
                      <a:pt x="16" y="169"/>
                    </a:lnTo>
                    <a:lnTo>
                      <a:pt x="16" y="0"/>
                    </a:lnTo>
                    <a:lnTo>
                      <a:pt x="0" y="0"/>
                    </a:lnTo>
                    <a:lnTo>
                      <a:pt x="0" y="169"/>
                    </a:lnTo>
                    <a:lnTo>
                      <a:pt x="7" y="169"/>
                    </a:lnTo>
                  </a:path>
                </a:pathLst>
              </a:custGeom>
              <a:solidFill>
                <a:srgbClr val="00CC00"/>
              </a:solidFill>
              <a:ln w="9525" cap="rnd">
                <a:solidFill>
                  <a:srgbClr val="00CC00"/>
                </a:solidFill>
                <a:round/>
                <a:headEnd/>
                <a:tailEnd/>
              </a:ln>
            </p:spPr>
            <p:txBody>
              <a:bodyPr/>
              <a:lstStyle/>
              <a:p>
                <a:endParaRPr lang="en-US"/>
              </a:p>
            </p:txBody>
          </p:sp>
          <p:sp>
            <p:nvSpPr>
              <p:cNvPr id="7193" name="Freeform 18"/>
              <p:cNvSpPr>
                <a:spLocks/>
              </p:cNvSpPr>
              <p:nvPr/>
            </p:nvSpPr>
            <p:spPr bwMode="auto">
              <a:xfrm>
                <a:off x="2166" y="1653"/>
                <a:ext cx="133" cy="103"/>
              </a:xfrm>
              <a:custGeom>
                <a:avLst/>
                <a:gdLst>
                  <a:gd name="T0" fmla="*/ 0 w 133"/>
                  <a:gd name="T1" fmla="*/ 0 h 103"/>
                  <a:gd name="T2" fmla="*/ 132 w 133"/>
                  <a:gd name="T3" fmla="*/ 0 h 103"/>
                  <a:gd name="T4" fmla="*/ 65 w 133"/>
                  <a:gd name="T5" fmla="*/ 102 h 103"/>
                  <a:gd name="T6" fmla="*/ 0 w 133"/>
                  <a:gd name="T7" fmla="*/ 0 h 103"/>
                  <a:gd name="T8" fmla="*/ 0 w 133"/>
                  <a:gd name="T9" fmla="*/ 0 h 103"/>
                  <a:gd name="T10" fmla="*/ 0 60000 65536"/>
                  <a:gd name="T11" fmla="*/ 0 60000 65536"/>
                  <a:gd name="T12" fmla="*/ 0 60000 65536"/>
                  <a:gd name="T13" fmla="*/ 0 60000 65536"/>
                  <a:gd name="T14" fmla="*/ 0 60000 65536"/>
                  <a:gd name="T15" fmla="*/ 0 w 133"/>
                  <a:gd name="T16" fmla="*/ 0 h 103"/>
                  <a:gd name="T17" fmla="*/ 133 w 133"/>
                  <a:gd name="T18" fmla="*/ 103 h 103"/>
                </a:gdLst>
                <a:ahLst/>
                <a:cxnLst>
                  <a:cxn ang="T10">
                    <a:pos x="T0" y="T1"/>
                  </a:cxn>
                  <a:cxn ang="T11">
                    <a:pos x="T2" y="T3"/>
                  </a:cxn>
                  <a:cxn ang="T12">
                    <a:pos x="T4" y="T5"/>
                  </a:cxn>
                  <a:cxn ang="T13">
                    <a:pos x="T6" y="T7"/>
                  </a:cxn>
                  <a:cxn ang="T14">
                    <a:pos x="T8" y="T9"/>
                  </a:cxn>
                </a:cxnLst>
                <a:rect l="T15" t="T16" r="T17" b="T18"/>
                <a:pathLst>
                  <a:path w="133" h="103">
                    <a:moveTo>
                      <a:pt x="0" y="0"/>
                    </a:moveTo>
                    <a:lnTo>
                      <a:pt x="132" y="0"/>
                    </a:lnTo>
                    <a:lnTo>
                      <a:pt x="65" y="102"/>
                    </a:lnTo>
                    <a:lnTo>
                      <a:pt x="0" y="0"/>
                    </a:lnTo>
                  </a:path>
                </a:pathLst>
              </a:custGeom>
              <a:solidFill>
                <a:srgbClr val="00CC00"/>
              </a:solidFill>
              <a:ln w="12700" cap="rnd" cmpd="sng">
                <a:solidFill>
                  <a:srgbClr val="00CC00"/>
                </a:solidFill>
                <a:prstDash val="solid"/>
                <a:round/>
                <a:headEnd type="none" w="sm" len="sm"/>
                <a:tailEnd type="none" w="sm" len="sm"/>
              </a:ln>
            </p:spPr>
            <p:txBody>
              <a:bodyPr/>
              <a:lstStyle/>
              <a:p>
                <a:endParaRPr lang="en-US"/>
              </a:p>
            </p:txBody>
          </p:sp>
        </p:grpSp>
        <p:grpSp>
          <p:nvGrpSpPr>
            <p:cNvPr id="7177" name="Group 19"/>
            <p:cNvGrpSpPr>
              <a:grpSpLocks/>
            </p:cNvGrpSpPr>
            <p:nvPr/>
          </p:nvGrpSpPr>
          <p:grpSpPr bwMode="auto">
            <a:xfrm>
              <a:off x="1248" y="2256"/>
              <a:ext cx="215" cy="414"/>
              <a:chOff x="2166" y="1653"/>
              <a:chExt cx="133" cy="231"/>
            </a:xfrm>
          </p:grpSpPr>
          <p:sp>
            <p:nvSpPr>
              <p:cNvPr id="7190" name="Freeform 20"/>
              <p:cNvSpPr>
                <a:spLocks/>
              </p:cNvSpPr>
              <p:nvPr/>
            </p:nvSpPr>
            <p:spPr bwMode="auto">
              <a:xfrm>
                <a:off x="2225" y="1714"/>
                <a:ext cx="17" cy="170"/>
              </a:xfrm>
              <a:custGeom>
                <a:avLst/>
                <a:gdLst>
                  <a:gd name="T0" fmla="*/ 7 w 17"/>
                  <a:gd name="T1" fmla="*/ 169 h 170"/>
                  <a:gd name="T2" fmla="*/ 16 w 17"/>
                  <a:gd name="T3" fmla="*/ 169 h 170"/>
                  <a:gd name="T4" fmla="*/ 16 w 17"/>
                  <a:gd name="T5" fmla="*/ 0 h 170"/>
                  <a:gd name="T6" fmla="*/ 0 w 17"/>
                  <a:gd name="T7" fmla="*/ 0 h 170"/>
                  <a:gd name="T8" fmla="*/ 0 w 17"/>
                  <a:gd name="T9" fmla="*/ 169 h 170"/>
                  <a:gd name="T10" fmla="*/ 7 w 17"/>
                  <a:gd name="T11" fmla="*/ 169 h 170"/>
                  <a:gd name="T12" fmla="*/ 0 60000 65536"/>
                  <a:gd name="T13" fmla="*/ 0 60000 65536"/>
                  <a:gd name="T14" fmla="*/ 0 60000 65536"/>
                  <a:gd name="T15" fmla="*/ 0 60000 65536"/>
                  <a:gd name="T16" fmla="*/ 0 60000 65536"/>
                  <a:gd name="T17" fmla="*/ 0 60000 65536"/>
                  <a:gd name="T18" fmla="*/ 0 w 17"/>
                  <a:gd name="T19" fmla="*/ 0 h 170"/>
                  <a:gd name="T20" fmla="*/ 17 w 17"/>
                  <a:gd name="T21" fmla="*/ 170 h 170"/>
                </a:gdLst>
                <a:ahLst/>
                <a:cxnLst>
                  <a:cxn ang="T12">
                    <a:pos x="T0" y="T1"/>
                  </a:cxn>
                  <a:cxn ang="T13">
                    <a:pos x="T2" y="T3"/>
                  </a:cxn>
                  <a:cxn ang="T14">
                    <a:pos x="T4" y="T5"/>
                  </a:cxn>
                  <a:cxn ang="T15">
                    <a:pos x="T6" y="T7"/>
                  </a:cxn>
                  <a:cxn ang="T16">
                    <a:pos x="T8" y="T9"/>
                  </a:cxn>
                  <a:cxn ang="T17">
                    <a:pos x="T10" y="T11"/>
                  </a:cxn>
                </a:cxnLst>
                <a:rect l="T18" t="T19" r="T20" b="T21"/>
                <a:pathLst>
                  <a:path w="17" h="170">
                    <a:moveTo>
                      <a:pt x="7" y="169"/>
                    </a:moveTo>
                    <a:lnTo>
                      <a:pt x="16" y="169"/>
                    </a:lnTo>
                    <a:lnTo>
                      <a:pt x="16" y="0"/>
                    </a:lnTo>
                    <a:lnTo>
                      <a:pt x="0" y="0"/>
                    </a:lnTo>
                    <a:lnTo>
                      <a:pt x="0" y="169"/>
                    </a:lnTo>
                    <a:lnTo>
                      <a:pt x="7" y="169"/>
                    </a:lnTo>
                  </a:path>
                </a:pathLst>
              </a:custGeom>
              <a:solidFill>
                <a:srgbClr val="990099"/>
              </a:solidFill>
              <a:ln w="9525" cap="rnd">
                <a:solidFill>
                  <a:srgbClr val="990099"/>
                </a:solidFill>
                <a:round/>
                <a:headEnd/>
                <a:tailEnd/>
              </a:ln>
            </p:spPr>
            <p:txBody>
              <a:bodyPr/>
              <a:lstStyle/>
              <a:p>
                <a:endParaRPr lang="en-US"/>
              </a:p>
            </p:txBody>
          </p:sp>
          <p:sp>
            <p:nvSpPr>
              <p:cNvPr id="7191" name="Freeform 21"/>
              <p:cNvSpPr>
                <a:spLocks/>
              </p:cNvSpPr>
              <p:nvPr/>
            </p:nvSpPr>
            <p:spPr bwMode="auto">
              <a:xfrm>
                <a:off x="2166" y="1653"/>
                <a:ext cx="133" cy="103"/>
              </a:xfrm>
              <a:custGeom>
                <a:avLst/>
                <a:gdLst>
                  <a:gd name="T0" fmla="*/ 0 w 133"/>
                  <a:gd name="T1" fmla="*/ 0 h 103"/>
                  <a:gd name="T2" fmla="*/ 132 w 133"/>
                  <a:gd name="T3" fmla="*/ 0 h 103"/>
                  <a:gd name="T4" fmla="*/ 65 w 133"/>
                  <a:gd name="T5" fmla="*/ 102 h 103"/>
                  <a:gd name="T6" fmla="*/ 0 w 133"/>
                  <a:gd name="T7" fmla="*/ 0 h 103"/>
                  <a:gd name="T8" fmla="*/ 0 w 133"/>
                  <a:gd name="T9" fmla="*/ 0 h 103"/>
                  <a:gd name="T10" fmla="*/ 0 60000 65536"/>
                  <a:gd name="T11" fmla="*/ 0 60000 65536"/>
                  <a:gd name="T12" fmla="*/ 0 60000 65536"/>
                  <a:gd name="T13" fmla="*/ 0 60000 65536"/>
                  <a:gd name="T14" fmla="*/ 0 60000 65536"/>
                  <a:gd name="T15" fmla="*/ 0 w 133"/>
                  <a:gd name="T16" fmla="*/ 0 h 103"/>
                  <a:gd name="T17" fmla="*/ 133 w 133"/>
                  <a:gd name="T18" fmla="*/ 103 h 103"/>
                </a:gdLst>
                <a:ahLst/>
                <a:cxnLst>
                  <a:cxn ang="T10">
                    <a:pos x="T0" y="T1"/>
                  </a:cxn>
                  <a:cxn ang="T11">
                    <a:pos x="T2" y="T3"/>
                  </a:cxn>
                  <a:cxn ang="T12">
                    <a:pos x="T4" y="T5"/>
                  </a:cxn>
                  <a:cxn ang="T13">
                    <a:pos x="T6" y="T7"/>
                  </a:cxn>
                  <a:cxn ang="T14">
                    <a:pos x="T8" y="T9"/>
                  </a:cxn>
                </a:cxnLst>
                <a:rect l="T15" t="T16" r="T17" b="T18"/>
                <a:pathLst>
                  <a:path w="133" h="103">
                    <a:moveTo>
                      <a:pt x="0" y="0"/>
                    </a:moveTo>
                    <a:lnTo>
                      <a:pt x="132" y="0"/>
                    </a:lnTo>
                    <a:lnTo>
                      <a:pt x="65" y="102"/>
                    </a:lnTo>
                    <a:lnTo>
                      <a:pt x="0" y="0"/>
                    </a:lnTo>
                  </a:path>
                </a:pathLst>
              </a:custGeom>
              <a:solidFill>
                <a:srgbClr val="990099"/>
              </a:solidFill>
              <a:ln w="12700" cap="rnd" cmpd="sng">
                <a:solidFill>
                  <a:srgbClr val="990099"/>
                </a:solidFill>
                <a:prstDash val="solid"/>
                <a:round/>
                <a:headEnd type="none" w="sm" len="sm"/>
                <a:tailEnd type="none" w="sm" len="sm"/>
              </a:ln>
            </p:spPr>
            <p:txBody>
              <a:bodyPr/>
              <a:lstStyle/>
              <a:p>
                <a:endParaRPr lang="en-US"/>
              </a:p>
            </p:txBody>
          </p:sp>
        </p:grpSp>
        <p:sp>
          <p:nvSpPr>
            <p:cNvPr id="7178" name="Rectangle 22"/>
            <p:cNvSpPr>
              <a:spLocks noChangeArrowheads="1"/>
            </p:cNvSpPr>
            <p:nvPr/>
          </p:nvSpPr>
          <p:spPr bwMode="auto">
            <a:xfrm>
              <a:off x="3067" y="2351"/>
              <a:ext cx="58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altLang="en-US" sz="1200" b="1">
                  <a:solidFill>
                    <a:srgbClr val="000000"/>
                  </a:solidFill>
                  <a:latin typeface="Arial" pitchFamily="34" charset="0"/>
                </a:rPr>
                <a:t>Hidden</a:t>
              </a:r>
            </a:p>
            <a:p>
              <a:pPr algn="ctr"/>
              <a:r>
                <a:rPr lang="en-US" altLang="en-US" sz="1200" b="1">
                  <a:solidFill>
                    <a:srgbClr val="000000"/>
                  </a:solidFill>
                  <a:latin typeface="Arial" pitchFamily="34" charset="0"/>
                </a:rPr>
                <a:t>Terminal</a:t>
              </a:r>
            </a:p>
          </p:txBody>
        </p:sp>
        <p:sp>
          <p:nvSpPr>
            <p:cNvPr id="7179" name="Rectangle 23"/>
            <p:cNvSpPr>
              <a:spLocks noChangeArrowheads="1"/>
            </p:cNvSpPr>
            <p:nvPr/>
          </p:nvSpPr>
          <p:spPr bwMode="auto">
            <a:xfrm>
              <a:off x="1655" y="2382"/>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altLang="en-US" sz="1200" b="1">
                  <a:solidFill>
                    <a:srgbClr val="FF0000"/>
                  </a:solidFill>
                  <a:latin typeface="Arial" pitchFamily="34" charset="0"/>
                </a:rPr>
                <a:t>Exposed</a:t>
              </a:r>
            </a:p>
            <a:p>
              <a:pPr algn="ctr"/>
              <a:r>
                <a:rPr lang="en-US" altLang="en-US" sz="1200" b="1">
                  <a:solidFill>
                    <a:srgbClr val="FF0000"/>
                  </a:solidFill>
                  <a:latin typeface="Arial" pitchFamily="34" charset="0"/>
                </a:rPr>
                <a:t>Terminal</a:t>
              </a:r>
            </a:p>
          </p:txBody>
        </p:sp>
        <p:sp>
          <p:nvSpPr>
            <p:cNvPr id="7180" name="Text Box 24"/>
            <p:cNvSpPr txBox="1">
              <a:spLocks noChangeArrowheads="1"/>
            </p:cNvSpPr>
            <p:nvPr/>
          </p:nvSpPr>
          <p:spPr bwMode="auto">
            <a:xfrm>
              <a:off x="1267" y="2640"/>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2000" b="1">
                  <a:solidFill>
                    <a:srgbClr val="990099"/>
                  </a:solidFill>
                </a:rPr>
                <a:t>1</a:t>
              </a:r>
            </a:p>
          </p:txBody>
        </p:sp>
        <p:sp>
          <p:nvSpPr>
            <p:cNvPr id="7181" name="Text Box 25"/>
            <p:cNvSpPr txBox="1">
              <a:spLocks noChangeArrowheads="1"/>
            </p:cNvSpPr>
            <p:nvPr/>
          </p:nvSpPr>
          <p:spPr bwMode="auto">
            <a:xfrm>
              <a:off x="2183" y="2640"/>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2000" b="1">
                  <a:solidFill>
                    <a:srgbClr val="FF0000"/>
                  </a:solidFill>
                </a:rPr>
                <a:t>2</a:t>
              </a:r>
            </a:p>
          </p:txBody>
        </p:sp>
        <p:sp>
          <p:nvSpPr>
            <p:cNvPr id="7182" name="Text Box 26"/>
            <p:cNvSpPr txBox="1">
              <a:spLocks noChangeArrowheads="1"/>
            </p:cNvSpPr>
            <p:nvPr/>
          </p:nvSpPr>
          <p:spPr bwMode="auto">
            <a:xfrm>
              <a:off x="2976" y="2640"/>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2000" b="1">
                  <a:solidFill>
                    <a:srgbClr val="000000"/>
                  </a:solidFill>
                </a:rPr>
                <a:t>3</a:t>
              </a:r>
            </a:p>
          </p:txBody>
        </p:sp>
        <p:sp>
          <p:nvSpPr>
            <p:cNvPr id="7183" name="Text Box 27"/>
            <p:cNvSpPr txBox="1">
              <a:spLocks noChangeArrowheads="1"/>
            </p:cNvSpPr>
            <p:nvPr/>
          </p:nvSpPr>
          <p:spPr bwMode="auto">
            <a:xfrm>
              <a:off x="3888" y="2640"/>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2000" b="1">
                  <a:solidFill>
                    <a:srgbClr val="33CC33"/>
                  </a:solidFill>
                </a:rPr>
                <a:t>4</a:t>
              </a:r>
            </a:p>
          </p:txBody>
        </p:sp>
        <p:sp>
          <p:nvSpPr>
            <p:cNvPr id="7184" name="Text Box 28"/>
            <p:cNvSpPr txBox="1">
              <a:spLocks noChangeArrowheads="1"/>
            </p:cNvSpPr>
            <p:nvPr/>
          </p:nvSpPr>
          <p:spPr bwMode="auto">
            <a:xfrm>
              <a:off x="4752" y="2640"/>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2000" b="1">
                  <a:solidFill>
                    <a:srgbClr val="3333CC"/>
                  </a:solidFill>
                </a:rPr>
                <a:t>5</a:t>
              </a:r>
            </a:p>
          </p:txBody>
        </p:sp>
        <p:sp>
          <p:nvSpPr>
            <p:cNvPr id="7185" name="Arc 29"/>
            <p:cNvSpPr>
              <a:spLocks/>
            </p:cNvSpPr>
            <p:nvPr/>
          </p:nvSpPr>
          <p:spPr bwMode="auto">
            <a:xfrm rot="-2835075">
              <a:off x="3233" y="1917"/>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86" name="Arc 30"/>
            <p:cNvSpPr>
              <a:spLocks/>
            </p:cNvSpPr>
            <p:nvPr/>
          </p:nvSpPr>
          <p:spPr bwMode="auto">
            <a:xfrm rot="-2835075">
              <a:off x="4146" y="1917"/>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87" name="Arc 31"/>
            <p:cNvSpPr>
              <a:spLocks/>
            </p:cNvSpPr>
            <p:nvPr/>
          </p:nvSpPr>
          <p:spPr bwMode="auto">
            <a:xfrm>
              <a:off x="3761" y="1917"/>
              <a:ext cx="1067" cy="243"/>
            </a:xfrm>
            <a:custGeom>
              <a:avLst/>
              <a:gdLst>
                <a:gd name="T0" fmla="*/ 0 w 21600"/>
                <a:gd name="T1" fmla="*/ 0 h 21600"/>
                <a:gd name="T2" fmla="*/ 3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prstDash val="sysDot"/>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88" name="Arc 32"/>
            <p:cNvSpPr>
              <a:spLocks/>
            </p:cNvSpPr>
            <p:nvPr/>
          </p:nvSpPr>
          <p:spPr bwMode="auto">
            <a:xfrm rot="-2835075">
              <a:off x="2429" y="1917"/>
              <a:ext cx="528" cy="52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prstDash val="sysDot"/>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89" name="Arc 33"/>
            <p:cNvSpPr>
              <a:spLocks/>
            </p:cNvSpPr>
            <p:nvPr/>
          </p:nvSpPr>
          <p:spPr bwMode="auto">
            <a:xfrm>
              <a:off x="2013" y="1891"/>
              <a:ext cx="1067" cy="243"/>
            </a:xfrm>
            <a:custGeom>
              <a:avLst/>
              <a:gdLst>
                <a:gd name="T0" fmla="*/ 0 w 21600"/>
                <a:gd name="T1" fmla="*/ 0 h 21600"/>
                <a:gd name="T2" fmla="*/ 3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000000"/>
              </a:solidFill>
              <a:prstDash val="sysDot"/>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Frequency Reuse</a:t>
            </a:r>
          </a:p>
        </p:txBody>
      </p:sp>
      <p:sp>
        <p:nvSpPr>
          <p:cNvPr id="8195" name="Rectangle 3"/>
          <p:cNvSpPr>
            <a:spLocks noGrp="1" noChangeArrowheads="1"/>
          </p:cNvSpPr>
          <p:nvPr>
            <p:ph type="body" idx="1"/>
          </p:nvPr>
        </p:nvSpPr>
        <p:spPr>
          <a:xfrm>
            <a:off x="609600" y="1828800"/>
            <a:ext cx="7848600" cy="4648200"/>
          </a:xfrm>
        </p:spPr>
        <p:txBody>
          <a:bodyPr/>
          <a:lstStyle/>
          <a:p>
            <a:r>
              <a:rPr lang="en-US" altLang="en-US" dirty="0" smtClean="0"/>
              <a:t>More bandwidth-efficient</a:t>
            </a:r>
          </a:p>
          <a:p>
            <a:r>
              <a:rPr lang="en-US" altLang="en-US" dirty="0" smtClean="0"/>
              <a:t>Distributed methods needed.</a:t>
            </a:r>
          </a:p>
          <a:p>
            <a:r>
              <a:rPr lang="en-US" altLang="en-US" dirty="0" smtClean="0"/>
              <a:t>Dynamic channel allocation hard for packet data.</a:t>
            </a:r>
          </a:p>
          <a:p>
            <a:r>
              <a:rPr lang="en-US" altLang="en-US" dirty="0" smtClean="0"/>
              <a:t>Mostly an unsolved problem</a:t>
            </a:r>
          </a:p>
          <a:p>
            <a:r>
              <a:rPr lang="en-US" altLang="en-US" dirty="0" smtClean="0"/>
              <a:t>CDMA most common</a:t>
            </a:r>
          </a:p>
          <a:p>
            <a:pPr lvl="1">
              <a:lnSpc>
                <a:spcPct val="120000"/>
              </a:lnSpc>
            </a:pPr>
            <a:r>
              <a:rPr lang="en-US" altLang="en-US" dirty="0" smtClean="0"/>
              <a:t>No overhead required</a:t>
            </a:r>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z="4400" dirty="0" smtClean="0"/>
              <a:t>DS Spread </a:t>
            </a:r>
            <a:r>
              <a:rPr lang="en-US" altLang="en-US" sz="4400" dirty="0" smtClean="0"/>
              <a:t>Spectrum Reuse:</a:t>
            </a:r>
            <a:r>
              <a:rPr lang="en-US" altLang="en-US" sz="4400" dirty="0" smtClean="0"/>
              <a:t/>
            </a:r>
            <a:br>
              <a:rPr lang="en-US" altLang="en-US" sz="4400" dirty="0" smtClean="0"/>
            </a:br>
            <a:r>
              <a:rPr lang="en-US" altLang="en-US" sz="4400" dirty="0" smtClean="0"/>
              <a:t>Code Assignment</a:t>
            </a:r>
          </a:p>
        </p:txBody>
      </p:sp>
      <p:sp>
        <p:nvSpPr>
          <p:cNvPr id="9219" name="Rectangle 3"/>
          <p:cNvSpPr>
            <a:spLocks noGrp="1" noChangeArrowheads="1"/>
          </p:cNvSpPr>
          <p:nvPr>
            <p:ph type="body" idx="1"/>
          </p:nvPr>
        </p:nvSpPr>
        <p:spPr>
          <a:xfrm>
            <a:off x="457200" y="1676400"/>
            <a:ext cx="8229600" cy="4114800"/>
          </a:xfrm>
        </p:spPr>
        <p:txBody>
          <a:bodyPr/>
          <a:lstStyle/>
          <a:p>
            <a:pPr>
              <a:lnSpc>
                <a:spcPct val="110000"/>
              </a:lnSpc>
            </a:pPr>
            <a:r>
              <a:rPr lang="en-US" altLang="en-US" sz="2400" smtClean="0"/>
              <a:t>Common spreading code for all nodes</a:t>
            </a:r>
          </a:p>
          <a:p>
            <a:pPr lvl="1">
              <a:lnSpc>
                <a:spcPct val="70000"/>
              </a:lnSpc>
            </a:pPr>
            <a:r>
              <a:rPr lang="en-US" altLang="en-US" sz="2400" smtClean="0"/>
              <a:t>Collisions occur whenever receiver can “hear” two or more transmissions.</a:t>
            </a:r>
          </a:p>
          <a:p>
            <a:pPr lvl="1">
              <a:lnSpc>
                <a:spcPct val="70000"/>
              </a:lnSpc>
            </a:pPr>
            <a:r>
              <a:rPr lang="en-US" altLang="en-US" sz="2400" smtClean="0"/>
              <a:t>Near-far effect improves capture.</a:t>
            </a:r>
          </a:p>
          <a:p>
            <a:pPr lvl="1">
              <a:lnSpc>
                <a:spcPct val="70000"/>
              </a:lnSpc>
            </a:pPr>
            <a:r>
              <a:rPr lang="en-US" altLang="en-US" sz="2400" smtClean="0"/>
              <a:t>Broadcasting easy</a:t>
            </a:r>
            <a:endParaRPr lang="en-US" altLang="en-US" sz="1400" smtClean="0"/>
          </a:p>
          <a:p>
            <a:pPr lvl="1">
              <a:lnSpc>
                <a:spcPct val="70000"/>
              </a:lnSpc>
            </a:pPr>
            <a:endParaRPr lang="en-US" altLang="en-US" sz="800" smtClean="0"/>
          </a:p>
          <a:p>
            <a:pPr>
              <a:lnSpc>
                <a:spcPct val="110000"/>
              </a:lnSpc>
            </a:pPr>
            <a:r>
              <a:rPr lang="en-US" altLang="en-US" sz="2400" smtClean="0"/>
              <a:t>Receiver-oriented</a:t>
            </a:r>
          </a:p>
          <a:p>
            <a:pPr lvl="1">
              <a:lnSpc>
                <a:spcPct val="70000"/>
              </a:lnSpc>
            </a:pPr>
            <a:r>
              <a:rPr lang="en-US" altLang="en-US" sz="2400" smtClean="0"/>
              <a:t>Each receiver assigned a spreading sequence.</a:t>
            </a:r>
            <a:endParaRPr lang="en-US" altLang="en-US" sz="1000" smtClean="0"/>
          </a:p>
          <a:p>
            <a:pPr lvl="1">
              <a:lnSpc>
                <a:spcPct val="70000"/>
              </a:lnSpc>
            </a:pPr>
            <a:r>
              <a:rPr lang="en-US" altLang="en-US" sz="2400" smtClean="0"/>
              <a:t>All transmissions to that receiver use the sequence.</a:t>
            </a:r>
            <a:endParaRPr lang="en-US" altLang="en-US" sz="1000" smtClean="0"/>
          </a:p>
          <a:p>
            <a:pPr lvl="1">
              <a:lnSpc>
                <a:spcPct val="70000"/>
              </a:lnSpc>
            </a:pPr>
            <a:r>
              <a:rPr lang="en-US" altLang="en-US" sz="2400" smtClean="0"/>
              <a:t>Collisions occur if 2 signals destined for same receiver arrive at same time (can randomize transmission time.)</a:t>
            </a:r>
          </a:p>
          <a:p>
            <a:pPr lvl="1">
              <a:lnSpc>
                <a:spcPct val="70000"/>
              </a:lnSpc>
            </a:pPr>
            <a:r>
              <a:rPr lang="en-US" altLang="en-US" sz="2400" smtClean="0"/>
              <a:t>Little time needed to synchronize.</a:t>
            </a:r>
            <a:endParaRPr lang="en-US" altLang="en-US" sz="1000" smtClean="0"/>
          </a:p>
          <a:p>
            <a:pPr lvl="1">
              <a:lnSpc>
                <a:spcPct val="70000"/>
              </a:lnSpc>
            </a:pPr>
            <a:r>
              <a:rPr lang="en-US" altLang="en-US" sz="2400" smtClean="0"/>
              <a:t> Transmitters must know code of destination receiver</a:t>
            </a:r>
          </a:p>
          <a:p>
            <a:pPr lvl="2">
              <a:lnSpc>
                <a:spcPct val="70000"/>
              </a:lnSpc>
            </a:pPr>
            <a:r>
              <a:rPr lang="en-US" altLang="en-US" sz="2000" smtClean="0"/>
              <a:t>Complicates route discovery.</a:t>
            </a:r>
          </a:p>
          <a:p>
            <a:pPr lvl="2">
              <a:lnSpc>
                <a:spcPct val="70000"/>
              </a:lnSpc>
            </a:pPr>
            <a:r>
              <a:rPr lang="en-US" altLang="en-US" sz="2000" smtClean="0"/>
              <a:t>Multiple transmissions for broadcasting.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mtClean="0"/>
              <a:t>  </a:t>
            </a:r>
          </a:p>
        </p:txBody>
      </p:sp>
      <p:sp>
        <p:nvSpPr>
          <p:cNvPr id="10243" name="Rectangle 3"/>
          <p:cNvSpPr>
            <a:spLocks noGrp="1" noChangeArrowheads="1"/>
          </p:cNvSpPr>
          <p:nvPr>
            <p:ph type="body" idx="1"/>
          </p:nvPr>
        </p:nvSpPr>
        <p:spPr>
          <a:xfrm>
            <a:off x="304800" y="1600200"/>
            <a:ext cx="8280400" cy="4114800"/>
          </a:xfrm>
        </p:spPr>
        <p:txBody>
          <a:bodyPr/>
          <a:lstStyle/>
          <a:p>
            <a:pPr>
              <a:lnSpc>
                <a:spcPct val="110000"/>
              </a:lnSpc>
            </a:pPr>
            <a:r>
              <a:rPr lang="en-US" altLang="en-US" sz="2800" smtClean="0"/>
              <a:t>Transmitter-oriented</a:t>
            </a:r>
          </a:p>
          <a:p>
            <a:pPr lvl="1">
              <a:lnSpc>
                <a:spcPct val="70000"/>
              </a:lnSpc>
            </a:pPr>
            <a:r>
              <a:rPr lang="en-US" altLang="en-US" sz="2400" smtClean="0"/>
              <a:t>Each transmitter uses a unique spreading sequence</a:t>
            </a:r>
          </a:p>
          <a:p>
            <a:pPr lvl="1">
              <a:lnSpc>
                <a:spcPct val="70000"/>
              </a:lnSpc>
            </a:pPr>
            <a:r>
              <a:rPr lang="en-US" altLang="en-US" sz="2400" smtClean="0"/>
              <a:t>No collisions</a:t>
            </a:r>
          </a:p>
          <a:p>
            <a:pPr lvl="1">
              <a:lnSpc>
                <a:spcPct val="70000"/>
              </a:lnSpc>
            </a:pPr>
            <a:r>
              <a:rPr lang="en-US" altLang="en-US" sz="2400" smtClean="0"/>
              <a:t>Receiver must determine sequence of incoming packet</a:t>
            </a:r>
          </a:p>
          <a:p>
            <a:pPr lvl="2">
              <a:lnSpc>
                <a:spcPct val="70000"/>
              </a:lnSpc>
            </a:pPr>
            <a:r>
              <a:rPr lang="en-US" altLang="en-US" sz="2000" smtClean="0"/>
              <a:t>Complicates route discovery.</a:t>
            </a:r>
          </a:p>
          <a:p>
            <a:pPr lvl="2">
              <a:lnSpc>
                <a:spcPct val="70000"/>
              </a:lnSpc>
            </a:pPr>
            <a:r>
              <a:rPr lang="en-US" altLang="en-US" sz="2000" smtClean="0"/>
              <a:t>Good broadcasting properties</a:t>
            </a:r>
          </a:p>
          <a:p>
            <a:pPr lvl="1">
              <a:lnSpc>
                <a:spcPct val="70000"/>
              </a:lnSpc>
            </a:pPr>
            <a:r>
              <a:rPr lang="en-US" altLang="en-US" sz="2400" smtClean="0"/>
              <a:t>Poor acquisition performance</a:t>
            </a:r>
          </a:p>
          <a:p>
            <a:pPr>
              <a:lnSpc>
                <a:spcPct val="110000"/>
              </a:lnSpc>
            </a:pPr>
            <a:r>
              <a:rPr lang="en-US" altLang="en-US" sz="2800" smtClean="0"/>
              <a:t>Preamble vs. Data assignment</a:t>
            </a:r>
          </a:p>
          <a:p>
            <a:pPr lvl="1">
              <a:lnSpc>
                <a:spcPct val="70000"/>
              </a:lnSpc>
            </a:pPr>
            <a:r>
              <a:rPr lang="en-US" altLang="en-US" sz="2400" smtClean="0"/>
              <a:t>Preamble may use common code that contains information about data code</a:t>
            </a:r>
          </a:p>
          <a:p>
            <a:pPr lvl="1">
              <a:lnSpc>
                <a:spcPct val="70000"/>
              </a:lnSpc>
            </a:pPr>
            <a:r>
              <a:rPr lang="en-US" altLang="en-US" sz="2400" smtClean="0"/>
              <a:t>Data may use specific code</a:t>
            </a:r>
          </a:p>
          <a:p>
            <a:pPr lvl="1">
              <a:lnSpc>
                <a:spcPct val="70000"/>
              </a:lnSpc>
            </a:pPr>
            <a:r>
              <a:rPr lang="en-US" altLang="en-US" sz="2400" smtClean="0"/>
              <a:t>Advantages of common and specific codes:</a:t>
            </a:r>
          </a:p>
          <a:p>
            <a:pPr lvl="2">
              <a:lnSpc>
                <a:spcPct val="70000"/>
              </a:lnSpc>
            </a:pPr>
            <a:r>
              <a:rPr lang="en-US" altLang="en-US" sz="2000" smtClean="0"/>
              <a:t>Easy acquisition of preamble</a:t>
            </a:r>
          </a:p>
          <a:p>
            <a:pPr lvl="2">
              <a:lnSpc>
                <a:spcPct val="70000"/>
              </a:lnSpc>
            </a:pPr>
            <a:r>
              <a:rPr lang="en-US" altLang="en-US" sz="2000" smtClean="0"/>
              <a:t>Few collisions on short preamble</a:t>
            </a:r>
          </a:p>
          <a:p>
            <a:pPr lvl="2">
              <a:lnSpc>
                <a:spcPct val="70000"/>
              </a:lnSpc>
            </a:pPr>
            <a:r>
              <a:rPr lang="en-US" altLang="en-US" sz="2000" smtClean="0"/>
              <a:t>New transmissions don’t interfere with the data block</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smtClean="0"/>
              <a:t>Introduction to Routing</a:t>
            </a:r>
          </a:p>
        </p:txBody>
      </p:sp>
      <p:sp>
        <p:nvSpPr>
          <p:cNvPr id="11267" name="Content Placeholder 5"/>
          <p:cNvSpPr>
            <a:spLocks noGrp="1"/>
          </p:cNvSpPr>
          <p:nvPr>
            <p:ph idx="1"/>
          </p:nvPr>
        </p:nvSpPr>
        <p:spPr>
          <a:xfrm>
            <a:off x="457200" y="3124200"/>
            <a:ext cx="8153400" cy="3733800"/>
          </a:xfrm>
        </p:spPr>
        <p:txBody>
          <a:bodyPr/>
          <a:lstStyle/>
          <a:p>
            <a:pPr>
              <a:lnSpc>
                <a:spcPct val="100000"/>
              </a:lnSpc>
            </a:pPr>
            <a:r>
              <a:rPr lang="en-US" altLang="en-US" sz="2800" smtClean="0"/>
              <a:t>Routing establishes the mechanism by which a packet traverses the network</a:t>
            </a:r>
          </a:p>
          <a:p>
            <a:pPr lvl="3">
              <a:lnSpc>
                <a:spcPct val="30000"/>
              </a:lnSpc>
            </a:pPr>
            <a:endParaRPr lang="en-US" altLang="en-US" sz="1600" smtClean="0"/>
          </a:p>
          <a:p>
            <a:pPr>
              <a:lnSpc>
                <a:spcPct val="100000"/>
              </a:lnSpc>
            </a:pPr>
            <a:r>
              <a:rPr lang="en-US" altLang="en-US" sz="2800" smtClean="0"/>
              <a:t>A “route” is the sequence of relays through which a packet travels from its source to its destination</a:t>
            </a:r>
          </a:p>
          <a:p>
            <a:pPr>
              <a:lnSpc>
                <a:spcPct val="100000"/>
              </a:lnSpc>
            </a:pPr>
            <a:r>
              <a:rPr lang="en-US" altLang="en-US" sz="2800" smtClean="0"/>
              <a:t>Many factors dictate the “best” route </a:t>
            </a:r>
          </a:p>
          <a:p>
            <a:pPr lvl="3">
              <a:lnSpc>
                <a:spcPct val="30000"/>
              </a:lnSpc>
            </a:pPr>
            <a:endParaRPr lang="en-US" altLang="en-US" sz="1600" smtClean="0"/>
          </a:p>
          <a:p>
            <a:pPr>
              <a:lnSpc>
                <a:spcPct val="100000"/>
              </a:lnSpc>
            </a:pPr>
            <a:r>
              <a:rPr lang="en-US" altLang="en-US" sz="2800" smtClean="0"/>
              <a:t>Typically uses “store-and-forward” relaying</a:t>
            </a:r>
          </a:p>
          <a:p>
            <a:pPr lvl="1">
              <a:lnSpc>
                <a:spcPct val="100000"/>
              </a:lnSpc>
            </a:pPr>
            <a:r>
              <a:rPr lang="en-US" altLang="en-US" sz="2400" smtClean="0"/>
              <a:t>Network coding breaks this paradigm</a:t>
            </a:r>
          </a:p>
        </p:txBody>
      </p:sp>
      <p:sp>
        <p:nvSpPr>
          <p:cNvPr id="11268" name="AutoShape 3"/>
          <p:cNvSpPr>
            <a:spLocks noChangeArrowheads="1"/>
          </p:cNvSpPr>
          <p:nvPr/>
        </p:nvSpPr>
        <p:spPr bwMode="auto">
          <a:xfrm>
            <a:off x="1852613" y="2547938"/>
            <a:ext cx="304800" cy="304800"/>
          </a:xfrm>
          <a:prstGeom prst="cube">
            <a:avLst>
              <a:gd name="adj" fmla="val 25000"/>
            </a:avLst>
          </a:prstGeom>
          <a:solidFill>
            <a:srgbClr val="6666FF"/>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69" name="AutoShape 4"/>
          <p:cNvSpPr>
            <a:spLocks noChangeArrowheads="1"/>
          </p:cNvSpPr>
          <p:nvPr/>
        </p:nvSpPr>
        <p:spPr bwMode="auto">
          <a:xfrm>
            <a:off x="1928813" y="1709738"/>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0" name="AutoShape 6"/>
          <p:cNvSpPr>
            <a:spLocks noChangeArrowheads="1"/>
          </p:cNvSpPr>
          <p:nvPr/>
        </p:nvSpPr>
        <p:spPr bwMode="auto">
          <a:xfrm>
            <a:off x="5662613" y="2700338"/>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1" name="AutoShape 7"/>
          <p:cNvSpPr>
            <a:spLocks noChangeArrowheads="1"/>
          </p:cNvSpPr>
          <p:nvPr/>
        </p:nvSpPr>
        <p:spPr bwMode="auto">
          <a:xfrm>
            <a:off x="3148013" y="2624138"/>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2" name="AutoShape 8"/>
          <p:cNvSpPr>
            <a:spLocks noChangeArrowheads="1"/>
          </p:cNvSpPr>
          <p:nvPr/>
        </p:nvSpPr>
        <p:spPr bwMode="auto">
          <a:xfrm>
            <a:off x="5281613" y="1938338"/>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3" name="AutoShape 9"/>
          <p:cNvSpPr>
            <a:spLocks noChangeArrowheads="1"/>
          </p:cNvSpPr>
          <p:nvPr/>
        </p:nvSpPr>
        <p:spPr bwMode="auto">
          <a:xfrm>
            <a:off x="6424613" y="2243138"/>
            <a:ext cx="304800" cy="304800"/>
          </a:xfrm>
          <a:prstGeom prst="cube">
            <a:avLst>
              <a:gd name="adj" fmla="val 25000"/>
            </a:avLst>
          </a:prstGeom>
          <a:solidFill>
            <a:srgbClr val="00B050"/>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4" name="AutoShape 10"/>
          <p:cNvSpPr>
            <a:spLocks noChangeArrowheads="1"/>
          </p:cNvSpPr>
          <p:nvPr/>
        </p:nvSpPr>
        <p:spPr bwMode="auto">
          <a:xfrm>
            <a:off x="3148013" y="1862138"/>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5" name="AutoShape 11"/>
          <p:cNvSpPr>
            <a:spLocks noChangeArrowheads="1"/>
          </p:cNvSpPr>
          <p:nvPr/>
        </p:nvSpPr>
        <p:spPr bwMode="auto">
          <a:xfrm>
            <a:off x="4443413" y="2547938"/>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1276" name="Line 14"/>
          <p:cNvSpPr>
            <a:spLocks noChangeShapeType="1"/>
          </p:cNvSpPr>
          <p:nvPr/>
        </p:nvSpPr>
        <p:spPr bwMode="auto">
          <a:xfrm>
            <a:off x="2005013" y="2090738"/>
            <a:ext cx="0" cy="3810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7" name="Line 17"/>
          <p:cNvSpPr>
            <a:spLocks noChangeShapeType="1"/>
          </p:cNvSpPr>
          <p:nvPr/>
        </p:nvSpPr>
        <p:spPr bwMode="auto">
          <a:xfrm>
            <a:off x="2386013" y="1785938"/>
            <a:ext cx="762000" cy="1524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8" name="Line 18"/>
          <p:cNvSpPr>
            <a:spLocks noChangeShapeType="1"/>
          </p:cNvSpPr>
          <p:nvPr/>
        </p:nvSpPr>
        <p:spPr bwMode="auto">
          <a:xfrm>
            <a:off x="3300413" y="2243138"/>
            <a:ext cx="0" cy="3048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9" name="Line 20"/>
          <p:cNvSpPr>
            <a:spLocks noChangeShapeType="1"/>
          </p:cNvSpPr>
          <p:nvPr/>
        </p:nvSpPr>
        <p:spPr bwMode="auto">
          <a:xfrm>
            <a:off x="3529013" y="2014538"/>
            <a:ext cx="914400" cy="533400"/>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80" name="Line 22"/>
          <p:cNvSpPr>
            <a:spLocks noChangeShapeType="1"/>
          </p:cNvSpPr>
          <p:nvPr/>
        </p:nvSpPr>
        <p:spPr bwMode="auto">
          <a:xfrm flipV="1">
            <a:off x="4672013" y="2166938"/>
            <a:ext cx="609600" cy="3048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81" name="Line 23"/>
          <p:cNvSpPr>
            <a:spLocks noChangeShapeType="1"/>
          </p:cNvSpPr>
          <p:nvPr/>
        </p:nvSpPr>
        <p:spPr bwMode="auto">
          <a:xfrm>
            <a:off x="5662613" y="2014538"/>
            <a:ext cx="685800" cy="2286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1282" name="Group 39"/>
          <p:cNvGrpSpPr>
            <a:grpSpLocks/>
          </p:cNvGrpSpPr>
          <p:nvPr/>
        </p:nvGrpSpPr>
        <p:grpSpPr bwMode="auto">
          <a:xfrm>
            <a:off x="2209800" y="2471738"/>
            <a:ext cx="4138613" cy="381000"/>
            <a:chOff x="2209800" y="2471737"/>
            <a:chExt cx="4138613" cy="381000"/>
          </a:xfrm>
        </p:grpSpPr>
        <p:sp>
          <p:nvSpPr>
            <p:cNvPr id="11296" name="Line 16"/>
            <p:cNvSpPr>
              <a:spLocks noChangeShapeType="1"/>
            </p:cNvSpPr>
            <p:nvPr/>
          </p:nvSpPr>
          <p:spPr bwMode="auto">
            <a:xfrm>
              <a:off x="2209800" y="2743200"/>
              <a:ext cx="862013" cy="109537"/>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7" name="Line 19"/>
            <p:cNvSpPr>
              <a:spLocks noChangeShapeType="1"/>
            </p:cNvSpPr>
            <p:nvPr/>
          </p:nvSpPr>
          <p:spPr bwMode="auto">
            <a:xfrm>
              <a:off x="3529013" y="2700337"/>
              <a:ext cx="838200" cy="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8" name="Line 24"/>
            <p:cNvSpPr>
              <a:spLocks noChangeShapeType="1"/>
            </p:cNvSpPr>
            <p:nvPr/>
          </p:nvSpPr>
          <p:spPr bwMode="auto">
            <a:xfrm>
              <a:off x="4824413" y="2700337"/>
              <a:ext cx="762000" cy="7620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9" name="Line 25"/>
            <p:cNvSpPr>
              <a:spLocks noChangeShapeType="1"/>
            </p:cNvSpPr>
            <p:nvPr/>
          </p:nvSpPr>
          <p:spPr bwMode="auto">
            <a:xfrm flipV="1">
              <a:off x="5967413" y="2471737"/>
              <a:ext cx="381000" cy="228600"/>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1283" name="TextBox 37"/>
          <p:cNvSpPr txBox="1">
            <a:spLocks noChangeArrowheads="1"/>
          </p:cNvSpPr>
          <p:nvPr/>
        </p:nvSpPr>
        <p:spPr bwMode="auto">
          <a:xfrm>
            <a:off x="1003300" y="2514600"/>
            <a:ext cx="82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1800">
                <a:solidFill>
                  <a:schemeClr val="bg2"/>
                </a:solidFill>
              </a:rPr>
              <a:t>Source</a:t>
            </a:r>
          </a:p>
        </p:txBody>
      </p:sp>
      <p:sp>
        <p:nvSpPr>
          <p:cNvPr id="11284" name="TextBox 38"/>
          <p:cNvSpPr txBox="1">
            <a:spLocks noChangeArrowheads="1"/>
          </p:cNvSpPr>
          <p:nvPr/>
        </p:nvSpPr>
        <p:spPr bwMode="auto">
          <a:xfrm>
            <a:off x="6781800" y="2209800"/>
            <a:ext cx="1249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1800">
                <a:solidFill>
                  <a:schemeClr val="bg2"/>
                </a:solidFill>
              </a:rPr>
              <a:t>Destination</a:t>
            </a:r>
          </a:p>
        </p:txBody>
      </p:sp>
      <p:grpSp>
        <p:nvGrpSpPr>
          <p:cNvPr id="3" name="Group 40"/>
          <p:cNvGrpSpPr>
            <a:grpSpLocks/>
          </p:cNvGrpSpPr>
          <p:nvPr/>
        </p:nvGrpSpPr>
        <p:grpSpPr bwMode="auto">
          <a:xfrm>
            <a:off x="2209800" y="2438400"/>
            <a:ext cx="4138613" cy="414338"/>
            <a:chOff x="2209800" y="2395537"/>
            <a:chExt cx="4138613" cy="414337"/>
          </a:xfrm>
        </p:grpSpPr>
        <p:sp>
          <p:nvSpPr>
            <p:cNvPr id="11292" name="Line 16"/>
            <p:cNvSpPr>
              <a:spLocks noChangeShapeType="1"/>
            </p:cNvSpPr>
            <p:nvPr/>
          </p:nvSpPr>
          <p:spPr bwMode="auto">
            <a:xfrm>
              <a:off x="2209800" y="2700337"/>
              <a:ext cx="862013" cy="109537"/>
            </a:xfrm>
            <a:prstGeom prst="line">
              <a:avLst/>
            </a:prstGeom>
            <a:noFill/>
            <a:ln w="76200">
              <a:solidFill>
                <a:srgbClr val="00B0F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3" name="Line 19"/>
            <p:cNvSpPr>
              <a:spLocks noChangeShapeType="1"/>
            </p:cNvSpPr>
            <p:nvPr/>
          </p:nvSpPr>
          <p:spPr bwMode="auto">
            <a:xfrm>
              <a:off x="3505200" y="2624137"/>
              <a:ext cx="838200" cy="0"/>
            </a:xfrm>
            <a:prstGeom prst="line">
              <a:avLst/>
            </a:prstGeom>
            <a:noFill/>
            <a:ln w="76200">
              <a:solidFill>
                <a:srgbClr val="00B0F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4" name="Line 24"/>
            <p:cNvSpPr>
              <a:spLocks noChangeShapeType="1"/>
            </p:cNvSpPr>
            <p:nvPr/>
          </p:nvSpPr>
          <p:spPr bwMode="auto">
            <a:xfrm>
              <a:off x="4824413" y="2624137"/>
              <a:ext cx="762000" cy="76200"/>
            </a:xfrm>
            <a:prstGeom prst="line">
              <a:avLst/>
            </a:prstGeom>
            <a:noFill/>
            <a:ln w="76200">
              <a:solidFill>
                <a:srgbClr val="00B0F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5" name="Line 25"/>
            <p:cNvSpPr>
              <a:spLocks noChangeShapeType="1"/>
            </p:cNvSpPr>
            <p:nvPr/>
          </p:nvSpPr>
          <p:spPr bwMode="auto">
            <a:xfrm flipV="1">
              <a:off x="5967413" y="2395537"/>
              <a:ext cx="381000" cy="228600"/>
            </a:xfrm>
            <a:prstGeom prst="line">
              <a:avLst/>
            </a:prstGeom>
            <a:noFill/>
            <a:ln w="76200">
              <a:solidFill>
                <a:srgbClr val="00B0F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50"/>
          <p:cNvGrpSpPr>
            <a:grpSpLocks/>
          </p:cNvGrpSpPr>
          <p:nvPr/>
        </p:nvGrpSpPr>
        <p:grpSpPr bwMode="auto">
          <a:xfrm>
            <a:off x="1981200" y="1752600"/>
            <a:ext cx="4343400" cy="762000"/>
            <a:chOff x="2157413" y="1938337"/>
            <a:chExt cx="4343400" cy="762000"/>
          </a:xfrm>
        </p:grpSpPr>
        <p:sp>
          <p:nvSpPr>
            <p:cNvPr id="11287" name="Line 14"/>
            <p:cNvSpPr>
              <a:spLocks noChangeShapeType="1"/>
            </p:cNvSpPr>
            <p:nvPr/>
          </p:nvSpPr>
          <p:spPr bwMode="auto">
            <a:xfrm>
              <a:off x="2157413" y="2243137"/>
              <a:ext cx="0" cy="381000"/>
            </a:xfrm>
            <a:prstGeom prst="line">
              <a:avLst/>
            </a:prstGeom>
            <a:noFill/>
            <a:ln w="76200">
              <a:solidFill>
                <a:srgbClr val="66FF33"/>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88" name="Line 17"/>
            <p:cNvSpPr>
              <a:spLocks noChangeShapeType="1"/>
            </p:cNvSpPr>
            <p:nvPr/>
          </p:nvSpPr>
          <p:spPr bwMode="auto">
            <a:xfrm>
              <a:off x="2538413" y="1938337"/>
              <a:ext cx="762000" cy="152400"/>
            </a:xfrm>
            <a:prstGeom prst="line">
              <a:avLst/>
            </a:prstGeom>
            <a:noFill/>
            <a:ln w="76200">
              <a:solidFill>
                <a:srgbClr val="66FF33"/>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89" name="Line 20"/>
            <p:cNvSpPr>
              <a:spLocks noChangeShapeType="1"/>
            </p:cNvSpPr>
            <p:nvPr/>
          </p:nvSpPr>
          <p:spPr bwMode="auto">
            <a:xfrm>
              <a:off x="3681413" y="2166937"/>
              <a:ext cx="914400" cy="533400"/>
            </a:xfrm>
            <a:prstGeom prst="line">
              <a:avLst/>
            </a:prstGeom>
            <a:noFill/>
            <a:ln w="76200">
              <a:solidFill>
                <a:srgbClr val="66FF33"/>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0" name="Line 22"/>
            <p:cNvSpPr>
              <a:spLocks noChangeShapeType="1"/>
            </p:cNvSpPr>
            <p:nvPr/>
          </p:nvSpPr>
          <p:spPr bwMode="auto">
            <a:xfrm flipV="1">
              <a:off x="4824413" y="2319337"/>
              <a:ext cx="609600" cy="304800"/>
            </a:xfrm>
            <a:prstGeom prst="line">
              <a:avLst/>
            </a:prstGeom>
            <a:noFill/>
            <a:ln w="76200">
              <a:solidFill>
                <a:srgbClr val="66FF33"/>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1" name="Line 23"/>
            <p:cNvSpPr>
              <a:spLocks noChangeShapeType="1"/>
            </p:cNvSpPr>
            <p:nvPr/>
          </p:nvSpPr>
          <p:spPr bwMode="auto">
            <a:xfrm>
              <a:off x="5815013" y="2166937"/>
              <a:ext cx="685800" cy="228600"/>
            </a:xfrm>
            <a:prstGeom prst="line">
              <a:avLst/>
            </a:prstGeom>
            <a:noFill/>
            <a:ln w="76200">
              <a:solidFill>
                <a:srgbClr val="66FF33"/>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mtClean="0"/>
              <a:t>Routing Techniques</a:t>
            </a:r>
          </a:p>
        </p:txBody>
      </p:sp>
      <p:sp>
        <p:nvSpPr>
          <p:cNvPr id="12291" name="Rectangle 3"/>
          <p:cNvSpPr>
            <a:spLocks noGrp="1" noChangeArrowheads="1"/>
          </p:cNvSpPr>
          <p:nvPr>
            <p:ph type="body" idx="1"/>
          </p:nvPr>
        </p:nvSpPr>
        <p:spPr>
          <a:xfrm>
            <a:off x="457200" y="1600200"/>
            <a:ext cx="8026400" cy="4114800"/>
          </a:xfrm>
        </p:spPr>
        <p:txBody>
          <a:bodyPr/>
          <a:lstStyle/>
          <a:p>
            <a:pPr>
              <a:lnSpc>
                <a:spcPct val="110000"/>
              </a:lnSpc>
            </a:pPr>
            <a:r>
              <a:rPr lang="en-US" altLang="en-US" sz="2800" smtClean="0"/>
              <a:t>Flooding</a:t>
            </a:r>
            <a:endParaRPr lang="en-US" altLang="en-US" smtClean="0"/>
          </a:p>
          <a:p>
            <a:pPr lvl="1">
              <a:lnSpc>
                <a:spcPct val="70000"/>
              </a:lnSpc>
            </a:pPr>
            <a:r>
              <a:rPr lang="en-US" altLang="en-US" sz="2400" smtClean="0"/>
              <a:t>Broadcast packet to all neighbors</a:t>
            </a:r>
          </a:p>
          <a:p>
            <a:pPr lvl="1">
              <a:lnSpc>
                <a:spcPct val="0"/>
              </a:lnSpc>
              <a:buFont typeface="Wingdings" pitchFamily="2" charset="2"/>
              <a:buNone/>
            </a:pPr>
            <a:endParaRPr lang="en-US" altLang="en-US" sz="2400" smtClean="0"/>
          </a:p>
          <a:p>
            <a:pPr>
              <a:lnSpc>
                <a:spcPct val="110000"/>
              </a:lnSpc>
            </a:pPr>
            <a:r>
              <a:rPr lang="en-US" altLang="en-US" sz="2800" smtClean="0"/>
              <a:t>Point-to-point routing</a:t>
            </a:r>
          </a:p>
          <a:p>
            <a:pPr lvl="1">
              <a:lnSpc>
                <a:spcPct val="70000"/>
              </a:lnSpc>
            </a:pPr>
            <a:r>
              <a:rPr lang="en-US" altLang="en-US" sz="2400" smtClean="0"/>
              <a:t>Routes follow a sequence of links</a:t>
            </a:r>
          </a:p>
          <a:p>
            <a:pPr lvl="1">
              <a:lnSpc>
                <a:spcPct val="70000"/>
              </a:lnSpc>
            </a:pPr>
            <a:r>
              <a:rPr lang="en-US" altLang="en-US" sz="2400" smtClean="0"/>
              <a:t>Connection-oriented or connectionless</a:t>
            </a:r>
          </a:p>
          <a:p>
            <a:pPr lvl="2">
              <a:lnSpc>
                <a:spcPct val="0"/>
              </a:lnSpc>
            </a:pPr>
            <a:endParaRPr lang="en-US" altLang="en-US" sz="2000" smtClean="0"/>
          </a:p>
          <a:p>
            <a:pPr>
              <a:lnSpc>
                <a:spcPct val="110000"/>
              </a:lnSpc>
            </a:pPr>
            <a:r>
              <a:rPr lang="en-US" altLang="en-US" smtClean="0"/>
              <a:t>Table-driven</a:t>
            </a:r>
          </a:p>
          <a:p>
            <a:pPr lvl="1">
              <a:lnSpc>
                <a:spcPct val="70000"/>
              </a:lnSpc>
            </a:pPr>
            <a:r>
              <a:rPr lang="en-US" altLang="en-US" sz="2400" smtClean="0"/>
              <a:t>Nodes exchange information to develop routing tables</a:t>
            </a:r>
          </a:p>
          <a:p>
            <a:pPr lvl="1">
              <a:lnSpc>
                <a:spcPct val="10000"/>
              </a:lnSpc>
            </a:pPr>
            <a:endParaRPr lang="en-US" altLang="en-US" sz="2400" smtClean="0"/>
          </a:p>
          <a:p>
            <a:pPr>
              <a:lnSpc>
                <a:spcPct val="110000"/>
              </a:lnSpc>
            </a:pPr>
            <a:r>
              <a:rPr lang="en-US" altLang="en-US" sz="2800" smtClean="0"/>
              <a:t>On-Demand Routing</a:t>
            </a:r>
          </a:p>
          <a:p>
            <a:pPr lvl="1">
              <a:lnSpc>
                <a:spcPct val="70000"/>
              </a:lnSpc>
            </a:pPr>
            <a:r>
              <a:rPr lang="en-US" altLang="en-US" sz="2400" smtClean="0"/>
              <a:t>Routes formed “on-demand”</a:t>
            </a:r>
          </a:p>
        </p:txBody>
      </p:sp>
      <p:sp>
        <p:nvSpPr>
          <p:cNvPr id="12292" name="TextBox 6"/>
          <p:cNvSpPr txBox="1">
            <a:spLocks noChangeArrowheads="1"/>
          </p:cNvSpPr>
          <p:nvPr/>
        </p:nvSpPr>
        <p:spPr bwMode="auto">
          <a:xfrm>
            <a:off x="280988" y="5872163"/>
            <a:ext cx="8863012"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lang="en-US" altLang="en-US">
                <a:solidFill>
                  <a:schemeClr val="accent1"/>
                </a:solidFill>
              </a:rPr>
              <a:t>“A Performance Comparison of Multi-Hop Wireless Ad Hoc Network </a:t>
            </a:r>
          </a:p>
          <a:p>
            <a:pPr eaLnBrk="1" hangingPunct="1"/>
            <a:r>
              <a:rPr lang="en-US" altLang="en-US">
                <a:solidFill>
                  <a:schemeClr val="accent1"/>
                </a:solidFill>
              </a:rPr>
              <a:t>Routing Protocols”: Broch, Maltz, Johnson, Hu, Jetcheva, 1998.</a:t>
            </a:r>
          </a:p>
          <a:p>
            <a:pPr eaLnBrk="1" hangingPunct="1"/>
            <a:r>
              <a:rPr lang="en-US" altLang="en-US" sz="2000">
                <a:solidFill>
                  <a:schemeClr val="accent1"/>
                </a:solidFill>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t>Relay nodes in a route</a:t>
            </a:r>
          </a:p>
        </p:txBody>
      </p:sp>
      <p:sp>
        <p:nvSpPr>
          <p:cNvPr id="13315" name="Content Placeholder 2"/>
          <p:cNvSpPr>
            <a:spLocks noGrp="1"/>
          </p:cNvSpPr>
          <p:nvPr>
            <p:ph idx="1"/>
          </p:nvPr>
        </p:nvSpPr>
        <p:spPr>
          <a:xfrm>
            <a:off x="457200" y="2667000"/>
            <a:ext cx="8077200" cy="3200400"/>
          </a:xfrm>
        </p:spPr>
        <p:txBody>
          <a:bodyPr/>
          <a:lstStyle/>
          <a:p>
            <a:r>
              <a:rPr lang="en-US" altLang="en-US" sz="2400" dirty="0" smtClean="0"/>
              <a:t>Intermediate nodes (relays) in a route help to forward the packet to its final </a:t>
            </a:r>
            <a:r>
              <a:rPr lang="en-US" altLang="en-US" sz="2400" dirty="0" smtClean="0"/>
              <a:t>destination (minimize total TX power)</a:t>
            </a:r>
            <a:endParaRPr lang="en-US" altLang="en-US" sz="2400" dirty="0" smtClean="0"/>
          </a:p>
          <a:p>
            <a:r>
              <a:rPr lang="en-US" altLang="en-US" sz="2400" dirty="0" smtClean="0"/>
              <a:t>Decode-and-forward (store-and-forward) most common:</a:t>
            </a:r>
          </a:p>
          <a:p>
            <a:pPr lvl="1"/>
            <a:r>
              <a:rPr lang="en-US" altLang="en-US" sz="2000" dirty="0" smtClean="0"/>
              <a:t>Packet decoded, then re-encoded for transmission</a:t>
            </a:r>
          </a:p>
          <a:p>
            <a:pPr lvl="1"/>
            <a:r>
              <a:rPr lang="en-US" altLang="en-US" sz="2000" dirty="0" smtClean="0"/>
              <a:t>Removes noise at the expense of complexity</a:t>
            </a:r>
          </a:p>
          <a:p>
            <a:r>
              <a:rPr lang="en-US" altLang="en-US" sz="2400" dirty="0" smtClean="0"/>
              <a:t>Amplify-and-forward:  relay just amplifies received packet</a:t>
            </a:r>
          </a:p>
          <a:p>
            <a:pPr lvl="1"/>
            <a:r>
              <a:rPr lang="en-US" altLang="en-US" sz="2000" dirty="0" smtClean="0"/>
              <a:t>Also amplifies noise: works poorly for long routes; low SNR.</a:t>
            </a:r>
          </a:p>
          <a:p>
            <a:r>
              <a:rPr lang="en-US" altLang="en-US" sz="2400" dirty="0" smtClean="0"/>
              <a:t>Compress-and-forward: relay compresses received packet</a:t>
            </a:r>
          </a:p>
          <a:p>
            <a:pPr lvl="1"/>
            <a:r>
              <a:rPr lang="en-US" altLang="en-US" sz="2000" dirty="0" smtClean="0"/>
              <a:t>Used when Source-relay link good, relay-destination link weak</a:t>
            </a:r>
          </a:p>
        </p:txBody>
      </p:sp>
      <p:sp>
        <p:nvSpPr>
          <p:cNvPr id="13316" name="AutoShape 4"/>
          <p:cNvSpPr>
            <a:spLocks noChangeArrowheads="1"/>
          </p:cNvSpPr>
          <p:nvPr/>
        </p:nvSpPr>
        <p:spPr bwMode="auto">
          <a:xfrm>
            <a:off x="2590800" y="1947863"/>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3317" name="AutoShape 10"/>
          <p:cNvSpPr>
            <a:spLocks noChangeArrowheads="1"/>
          </p:cNvSpPr>
          <p:nvPr/>
        </p:nvSpPr>
        <p:spPr bwMode="auto">
          <a:xfrm>
            <a:off x="3810000" y="2100263"/>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3318" name="AutoShape 11"/>
          <p:cNvSpPr>
            <a:spLocks noChangeArrowheads="1"/>
          </p:cNvSpPr>
          <p:nvPr/>
        </p:nvSpPr>
        <p:spPr bwMode="auto">
          <a:xfrm>
            <a:off x="5791200" y="2100263"/>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p>
        </p:txBody>
      </p:sp>
      <p:sp>
        <p:nvSpPr>
          <p:cNvPr id="13319" name="Line 16"/>
          <p:cNvSpPr>
            <a:spLocks noChangeShapeType="1"/>
          </p:cNvSpPr>
          <p:nvPr/>
        </p:nvSpPr>
        <p:spPr bwMode="auto">
          <a:xfrm>
            <a:off x="3048000" y="1795463"/>
            <a:ext cx="762000" cy="1524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0" name="Line 19"/>
          <p:cNvSpPr>
            <a:spLocks noChangeShapeType="1"/>
          </p:cNvSpPr>
          <p:nvPr/>
        </p:nvSpPr>
        <p:spPr bwMode="auto">
          <a:xfrm flipV="1">
            <a:off x="4191000" y="1871663"/>
            <a:ext cx="1600200" cy="152400"/>
          </a:xfrm>
          <a:prstGeom prst="line">
            <a:avLst/>
          </a:prstGeom>
          <a:noFill/>
          <a:ln w="381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3321" name="Group 20"/>
          <p:cNvGrpSpPr>
            <a:grpSpLocks/>
          </p:cNvGrpSpPr>
          <p:nvPr/>
        </p:nvGrpSpPr>
        <p:grpSpPr bwMode="auto">
          <a:xfrm>
            <a:off x="5867400" y="1871663"/>
            <a:ext cx="228600" cy="304800"/>
            <a:chOff x="7010400" y="1905000"/>
            <a:chExt cx="228600" cy="304800"/>
          </a:xfrm>
        </p:grpSpPr>
        <p:sp>
          <p:nvSpPr>
            <p:cNvPr id="13332" name="Isosceles Triangle 11"/>
            <p:cNvSpPr>
              <a:spLocks noChangeArrowheads="1"/>
            </p:cNvSpPr>
            <p:nvPr/>
          </p:nvSpPr>
          <p:spPr bwMode="auto">
            <a:xfrm flipV="1">
              <a:off x="7010400" y="1905000"/>
              <a:ext cx="228600" cy="228600"/>
            </a:xfrm>
            <a:prstGeom prst="triangle">
              <a:avLst>
                <a:gd name="adj" fmla="val 50000"/>
              </a:avLst>
            </a:prstGeom>
            <a:solidFill>
              <a:srgbClr val="0033CC"/>
            </a:solidFill>
            <a:ln w="12700" algn="ctr">
              <a:solidFill>
                <a:schemeClr val="tx1"/>
              </a:solidFill>
              <a:round/>
              <a:headEnd type="none" w="sm" len="sm"/>
              <a:tailEnd type="none" w="sm" len="sm"/>
            </a:ln>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solidFill>
                  <a:srgbClr val="0033CC"/>
                </a:solidFill>
              </a:endParaRPr>
            </a:p>
          </p:txBody>
        </p:sp>
        <p:cxnSp>
          <p:nvCxnSpPr>
            <p:cNvPr id="13333" name="Straight Connector 13"/>
            <p:cNvCxnSpPr>
              <a:cxnSpLocks noChangeShapeType="1"/>
            </p:cNvCxnSpPr>
            <p:nvPr/>
          </p:nvCxnSpPr>
          <p:spPr bwMode="auto">
            <a:xfrm>
              <a:off x="7124700" y="2057400"/>
              <a:ext cx="0" cy="152400"/>
            </a:xfrm>
            <a:prstGeom prst="line">
              <a:avLst/>
            </a:prstGeom>
            <a:noFill/>
            <a:ln w="28575" algn="ctr">
              <a:solidFill>
                <a:srgbClr val="0000CC"/>
              </a:solidFill>
              <a:round/>
              <a:headEnd type="none" w="sm" len="sm"/>
              <a:tailEnd type="none" w="sm" len="sm"/>
            </a:ln>
            <a:extLst>
              <a:ext uri="{909E8E84-426E-40DD-AFC4-6F175D3DCCD1}">
                <a14:hiddenFill xmlns:a14="http://schemas.microsoft.com/office/drawing/2010/main">
                  <a:noFill/>
                </a14:hiddenFill>
              </a:ext>
            </a:extLst>
          </p:spPr>
        </p:cxnSp>
      </p:grpSp>
      <p:grpSp>
        <p:nvGrpSpPr>
          <p:cNvPr id="13322" name="Group 21"/>
          <p:cNvGrpSpPr>
            <a:grpSpLocks/>
          </p:cNvGrpSpPr>
          <p:nvPr/>
        </p:nvGrpSpPr>
        <p:grpSpPr bwMode="auto">
          <a:xfrm>
            <a:off x="3886200" y="1871663"/>
            <a:ext cx="228600" cy="304800"/>
            <a:chOff x="7010400" y="1905000"/>
            <a:chExt cx="228600" cy="304800"/>
          </a:xfrm>
        </p:grpSpPr>
        <p:sp>
          <p:nvSpPr>
            <p:cNvPr id="13330" name="Isosceles Triangle 22"/>
            <p:cNvSpPr>
              <a:spLocks noChangeArrowheads="1"/>
            </p:cNvSpPr>
            <p:nvPr/>
          </p:nvSpPr>
          <p:spPr bwMode="auto">
            <a:xfrm flipV="1">
              <a:off x="7010400" y="1905000"/>
              <a:ext cx="228600" cy="228600"/>
            </a:xfrm>
            <a:prstGeom prst="triangle">
              <a:avLst>
                <a:gd name="adj" fmla="val 50000"/>
              </a:avLst>
            </a:prstGeom>
            <a:solidFill>
              <a:srgbClr val="0033CC"/>
            </a:solidFill>
            <a:ln w="12700" algn="ctr">
              <a:solidFill>
                <a:schemeClr val="tx1"/>
              </a:solidFill>
              <a:round/>
              <a:headEnd type="none" w="sm" len="sm"/>
              <a:tailEnd type="none" w="sm" len="sm"/>
            </a:ln>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solidFill>
                  <a:srgbClr val="0033CC"/>
                </a:solidFill>
              </a:endParaRPr>
            </a:p>
          </p:txBody>
        </p:sp>
        <p:cxnSp>
          <p:nvCxnSpPr>
            <p:cNvPr id="13331" name="Straight Connector 23"/>
            <p:cNvCxnSpPr>
              <a:cxnSpLocks noChangeShapeType="1"/>
            </p:cNvCxnSpPr>
            <p:nvPr/>
          </p:nvCxnSpPr>
          <p:spPr bwMode="auto">
            <a:xfrm>
              <a:off x="7124700" y="2057400"/>
              <a:ext cx="0" cy="152400"/>
            </a:xfrm>
            <a:prstGeom prst="line">
              <a:avLst/>
            </a:prstGeom>
            <a:noFill/>
            <a:ln w="28575" algn="ctr">
              <a:solidFill>
                <a:srgbClr val="0000CC"/>
              </a:solidFill>
              <a:round/>
              <a:headEnd type="none" w="sm" len="sm"/>
              <a:tailEnd type="none" w="sm" len="sm"/>
            </a:ln>
            <a:extLst>
              <a:ext uri="{909E8E84-426E-40DD-AFC4-6F175D3DCCD1}">
                <a14:hiddenFill xmlns:a14="http://schemas.microsoft.com/office/drawing/2010/main">
                  <a:noFill/>
                </a14:hiddenFill>
              </a:ext>
            </a:extLst>
          </p:spPr>
        </p:cxnSp>
      </p:grpSp>
      <p:grpSp>
        <p:nvGrpSpPr>
          <p:cNvPr id="13323" name="Group 24"/>
          <p:cNvGrpSpPr>
            <a:grpSpLocks/>
          </p:cNvGrpSpPr>
          <p:nvPr/>
        </p:nvGrpSpPr>
        <p:grpSpPr bwMode="auto">
          <a:xfrm>
            <a:off x="2667000" y="1719263"/>
            <a:ext cx="228600" cy="304800"/>
            <a:chOff x="7010400" y="1905000"/>
            <a:chExt cx="228600" cy="304800"/>
          </a:xfrm>
        </p:grpSpPr>
        <p:sp>
          <p:nvSpPr>
            <p:cNvPr id="13328" name="Isosceles Triangle 25"/>
            <p:cNvSpPr>
              <a:spLocks noChangeArrowheads="1"/>
            </p:cNvSpPr>
            <p:nvPr/>
          </p:nvSpPr>
          <p:spPr bwMode="auto">
            <a:xfrm flipV="1">
              <a:off x="7010400" y="1905000"/>
              <a:ext cx="228600" cy="228600"/>
            </a:xfrm>
            <a:prstGeom prst="triangle">
              <a:avLst>
                <a:gd name="adj" fmla="val 50000"/>
              </a:avLst>
            </a:prstGeom>
            <a:solidFill>
              <a:srgbClr val="0033CC"/>
            </a:solidFill>
            <a:ln w="12700" algn="ctr">
              <a:solidFill>
                <a:schemeClr val="tx1"/>
              </a:solidFill>
              <a:round/>
              <a:headEnd type="none" w="sm" len="sm"/>
              <a:tailEnd type="none" w="sm" len="sm"/>
            </a:ln>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endParaRPr lang="en-US" altLang="en-US">
                <a:solidFill>
                  <a:srgbClr val="0033CC"/>
                </a:solidFill>
              </a:endParaRPr>
            </a:p>
          </p:txBody>
        </p:sp>
        <p:cxnSp>
          <p:nvCxnSpPr>
            <p:cNvPr id="13329" name="Straight Connector 26"/>
            <p:cNvCxnSpPr>
              <a:cxnSpLocks noChangeShapeType="1"/>
            </p:cNvCxnSpPr>
            <p:nvPr/>
          </p:nvCxnSpPr>
          <p:spPr bwMode="auto">
            <a:xfrm>
              <a:off x="7124700" y="2057400"/>
              <a:ext cx="0" cy="152400"/>
            </a:xfrm>
            <a:prstGeom prst="line">
              <a:avLst/>
            </a:prstGeom>
            <a:noFill/>
            <a:ln w="28575" algn="ctr">
              <a:solidFill>
                <a:srgbClr val="0000CC"/>
              </a:solidFill>
              <a:round/>
              <a:headEnd type="none" w="sm" len="sm"/>
              <a:tailEnd type="none" w="sm" len="sm"/>
            </a:ln>
            <a:extLst>
              <a:ext uri="{909E8E84-426E-40DD-AFC4-6F175D3DCCD1}">
                <a14:hiddenFill xmlns:a14="http://schemas.microsoft.com/office/drawing/2010/main">
                  <a:noFill/>
                </a14:hiddenFill>
              </a:ext>
            </a:extLst>
          </p:spPr>
        </p:cxnSp>
      </p:grpSp>
      <p:sp>
        <p:nvSpPr>
          <p:cNvPr id="13324" name="TextBox 27"/>
          <p:cNvSpPr txBox="1">
            <a:spLocks noChangeArrowheads="1"/>
          </p:cNvSpPr>
          <p:nvPr/>
        </p:nvSpPr>
        <p:spPr bwMode="auto">
          <a:xfrm>
            <a:off x="2362200" y="2252663"/>
            <a:ext cx="7858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1600" b="1">
                <a:solidFill>
                  <a:srgbClr val="0033CC"/>
                </a:solidFill>
              </a:rPr>
              <a:t>Source</a:t>
            </a:r>
          </a:p>
        </p:txBody>
      </p:sp>
      <p:sp>
        <p:nvSpPr>
          <p:cNvPr id="13325" name="TextBox 28"/>
          <p:cNvSpPr txBox="1">
            <a:spLocks noChangeArrowheads="1"/>
          </p:cNvSpPr>
          <p:nvPr/>
        </p:nvSpPr>
        <p:spPr bwMode="auto">
          <a:xfrm>
            <a:off x="3657600" y="2405063"/>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1600" b="1">
                <a:solidFill>
                  <a:srgbClr val="0033CC"/>
                </a:solidFill>
              </a:rPr>
              <a:t>Relay</a:t>
            </a:r>
          </a:p>
        </p:txBody>
      </p:sp>
      <p:sp>
        <p:nvSpPr>
          <p:cNvPr id="13326" name="TextBox 29"/>
          <p:cNvSpPr txBox="1">
            <a:spLocks noChangeArrowheads="1"/>
          </p:cNvSpPr>
          <p:nvPr/>
        </p:nvSpPr>
        <p:spPr bwMode="auto">
          <a:xfrm>
            <a:off x="5410200" y="2405063"/>
            <a:ext cx="1189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sz="1600" b="1">
                <a:solidFill>
                  <a:srgbClr val="0033CC"/>
                </a:solidFill>
              </a:rPr>
              <a:t>Destination</a:t>
            </a:r>
          </a:p>
        </p:txBody>
      </p:sp>
      <p:sp>
        <p:nvSpPr>
          <p:cNvPr id="13327" name="TextBox 30"/>
          <p:cNvSpPr txBox="1">
            <a:spLocks noChangeArrowheads="1"/>
          </p:cNvSpPr>
          <p:nvPr/>
        </p:nvSpPr>
        <p:spPr bwMode="auto">
          <a:xfrm>
            <a:off x="1836738" y="6319838"/>
            <a:ext cx="47926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US" altLang="en-US" i="1">
                <a:solidFill>
                  <a:srgbClr val="CC0066"/>
                </a:solidFill>
              </a:rPr>
              <a:t>Often evaluated via capacity analysis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z="4400" smtClean="0"/>
              <a:t>Route dessemination</a:t>
            </a:r>
          </a:p>
        </p:txBody>
      </p:sp>
      <p:sp>
        <p:nvSpPr>
          <p:cNvPr id="15363" name="Rectangle 3"/>
          <p:cNvSpPr>
            <a:spLocks noGrp="1" noChangeArrowheads="1"/>
          </p:cNvSpPr>
          <p:nvPr>
            <p:ph type="body" idx="1"/>
          </p:nvPr>
        </p:nvSpPr>
        <p:spPr>
          <a:xfrm>
            <a:off x="381000" y="1752600"/>
            <a:ext cx="8610600" cy="4114800"/>
          </a:xfrm>
        </p:spPr>
        <p:txBody>
          <a:bodyPr/>
          <a:lstStyle/>
          <a:p>
            <a:pPr>
              <a:lnSpc>
                <a:spcPct val="110000"/>
              </a:lnSpc>
            </a:pPr>
            <a:r>
              <a:rPr lang="en-US" altLang="en-US" sz="2800" smtClean="0"/>
              <a:t>Route computed at centralized node</a:t>
            </a:r>
          </a:p>
          <a:p>
            <a:pPr lvl="1">
              <a:lnSpc>
                <a:spcPct val="70000"/>
              </a:lnSpc>
            </a:pPr>
            <a:r>
              <a:rPr lang="en-US" altLang="en-US" sz="2400" smtClean="0"/>
              <a:t>Most efficient route computation.</a:t>
            </a:r>
          </a:p>
          <a:p>
            <a:pPr lvl="1">
              <a:lnSpc>
                <a:spcPct val="70000"/>
              </a:lnSpc>
            </a:pPr>
            <a:r>
              <a:rPr lang="en-US" altLang="en-US" sz="2400" smtClean="0"/>
              <a:t>Can’t adapt to fast topology changes.</a:t>
            </a:r>
          </a:p>
          <a:p>
            <a:pPr lvl="1">
              <a:lnSpc>
                <a:spcPct val="70000"/>
              </a:lnSpc>
            </a:pPr>
            <a:r>
              <a:rPr lang="en-US" altLang="en-US" sz="2400" smtClean="0"/>
              <a:t>BW required to collect and desseminate information</a:t>
            </a:r>
            <a:endParaRPr lang="en-US" altLang="en-US" sz="2000" smtClean="0"/>
          </a:p>
          <a:p>
            <a:pPr lvl="1">
              <a:lnSpc>
                <a:spcPct val="30000"/>
              </a:lnSpc>
            </a:pPr>
            <a:endParaRPr lang="en-US" altLang="en-US" sz="2000" smtClean="0"/>
          </a:p>
          <a:p>
            <a:pPr>
              <a:lnSpc>
                <a:spcPct val="90000"/>
              </a:lnSpc>
            </a:pPr>
            <a:r>
              <a:rPr lang="en-US" altLang="en-US" sz="2800" smtClean="0"/>
              <a:t>Distributed route computation</a:t>
            </a:r>
          </a:p>
          <a:p>
            <a:pPr lvl="1">
              <a:lnSpc>
                <a:spcPct val="90000"/>
              </a:lnSpc>
            </a:pPr>
            <a:r>
              <a:rPr lang="en-US" altLang="en-US" sz="2400" smtClean="0"/>
              <a:t>Nodes send connectivity information to local nodes.</a:t>
            </a:r>
          </a:p>
          <a:p>
            <a:pPr lvl="1">
              <a:lnSpc>
                <a:spcPct val="70000"/>
              </a:lnSpc>
            </a:pPr>
            <a:r>
              <a:rPr lang="en-US" altLang="en-US" sz="2400" smtClean="0"/>
              <a:t>Nodes determine routes based on this local information.</a:t>
            </a:r>
          </a:p>
          <a:p>
            <a:pPr lvl="1">
              <a:lnSpc>
                <a:spcPct val="70000"/>
              </a:lnSpc>
            </a:pPr>
            <a:r>
              <a:rPr lang="en-US" altLang="en-US" sz="2400" smtClean="0"/>
              <a:t>Adapts locally but not globally.</a:t>
            </a:r>
          </a:p>
          <a:p>
            <a:pPr>
              <a:lnSpc>
                <a:spcPct val="0"/>
              </a:lnSpc>
            </a:pPr>
            <a:endParaRPr lang="en-US" altLang="en-US" sz="2800" smtClean="0"/>
          </a:p>
          <a:p>
            <a:pPr>
              <a:lnSpc>
                <a:spcPct val="90000"/>
              </a:lnSpc>
            </a:pPr>
            <a:r>
              <a:rPr lang="en-US" altLang="en-US" sz="2800" smtClean="0"/>
              <a:t>Nodes exchange local routing tables</a:t>
            </a:r>
          </a:p>
          <a:p>
            <a:pPr lvl="1">
              <a:lnSpc>
                <a:spcPct val="90000"/>
              </a:lnSpc>
            </a:pPr>
            <a:r>
              <a:rPr lang="en-US" altLang="en-US" sz="2400" smtClean="0"/>
              <a:t>Node determines next hop based on some metric.</a:t>
            </a:r>
          </a:p>
          <a:p>
            <a:pPr lvl="1">
              <a:lnSpc>
                <a:spcPct val="70000"/>
              </a:lnSpc>
            </a:pPr>
            <a:r>
              <a:rPr lang="en-US" altLang="en-US" sz="2400" smtClean="0"/>
              <a:t>Deals well with connectivity dynamics.</a:t>
            </a:r>
          </a:p>
          <a:p>
            <a:pPr lvl="1">
              <a:lnSpc>
                <a:spcPct val="70000"/>
              </a:lnSpc>
            </a:pPr>
            <a:r>
              <a:rPr lang="en-US" altLang="en-US" sz="2400" smtClean="0"/>
              <a:t>Routing loops common.</a:t>
            </a:r>
          </a:p>
          <a:p>
            <a:pPr>
              <a:lnSpc>
                <a:spcPct val="110000"/>
              </a:lnSpc>
            </a:pPr>
            <a:endParaRPr lang="en-US" alt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Reliability</a:t>
            </a:r>
          </a:p>
        </p:txBody>
      </p:sp>
      <p:sp>
        <p:nvSpPr>
          <p:cNvPr id="16387" name="Rectangle 3"/>
          <p:cNvSpPr>
            <a:spLocks noGrp="1" noChangeArrowheads="1"/>
          </p:cNvSpPr>
          <p:nvPr>
            <p:ph type="body" idx="1"/>
          </p:nvPr>
        </p:nvSpPr>
        <p:spPr>
          <a:xfrm>
            <a:off x="406400" y="1714500"/>
            <a:ext cx="8128000" cy="4114800"/>
          </a:xfrm>
        </p:spPr>
        <p:txBody>
          <a:bodyPr/>
          <a:lstStyle/>
          <a:p>
            <a:pPr>
              <a:lnSpc>
                <a:spcPct val="110000"/>
              </a:lnSpc>
            </a:pPr>
            <a:r>
              <a:rPr lang="en-US" altLang="en-US" sz="2400" smtClean="0"/>
              <a:t>Packet acknowledgements needed</a:t>
            </a:r>
          </a:p>
          <a:p>
            <a:pPr lvl="1">
              <a:lnSpc>
                <a:spcPct val="70000"/>
              </a:lnSpc>
            </a:pPr>
            <a:r>
              <a:rPr lang="en-US" altLang="en-US" sz="2400" smtClean="0"/>
              <a:t>May be lost on reverse link</a:t>
            </a:r>
          </a:p>
          <a:p>
            <a:pPr lvl="1">
              <a:lnSpc>
                <a:spcPct val="70000"/>
              </a:lnSpc>
            </a:pPr>
            <a:r>
              <a:rPr lang="en-US" altLang="en-US" sz="2400" smtClean="0"/>
              <a:t>Should negative ACKs be used.</a:t>
            </a:r>
          </a:p>
          <a:p>
            <a:pPr>
              <a:lnSpc>
                <a:spcPct val="110000"/>
              </a:lnSpc>
            </a:pPr>
            <a:r>
              <a:rPr lang="en-US" altLang="en-US" sz="2400" smtClean="0"/>
              <a:t>Combined ARQ and coding</a:t>
            </a:r>
          </a:p>
          <a:p>
            <a:pPr lvl="1">
              <a:lnSpc>
                <a:spcPct val="70000"/>
              </a:lnSpc>
            </a:pPr>
            <a:r>
              <a:rPr lang="en-US" altLang="en-US" sz="2400" smtClean="0"/>
              <a:t>Retransmissions cause delay</a:t>
            </a:r>
          </a:p>
          <a:p>
            <a:pPr lvl="1">
              <a:lnSpc>
                <a:spcPct val="70000"/>
              </a:lnSpc>
            </a:pPr>
            <a:r>
              <a:rPr lang="en-US" altLang="en-US" sz="2400" smtClean="0"/>
              <a:t>Coding may reduce data rate</a:t>
            </a:r>
          </a:p>
          <a:p>
            <a:pPr lvl="1">
              <a:lnSpc>
                <a:spcPct val="70000"/>
              </a:lnSpc>
            </a:pPr>
            <a:r>
              <a:rPr lang="en-US" altLang="en-US" sz="2400" smtClean="0"/>
              <a:t>Balance may be adaptive</a:t>
            </a:r>
          </a:p>
          <a:p>
            <a:pPr>
              <a:lnSpc>
                <a:spcPct val="110000"/>
              </a:lnSpc>
            </a:pPr>
            <a:r>
              <a:rPr lang="en-US" altLang="en-US" sz="2400" smtClean="0"/>
              <a:t>Hop-by-hop acknowledgements</a:t>
            </a:r>
          </a:p>
          <a:p>
            <a:pPr lvl="1">
              <a:lnSpc>
                <a:spcPct val="70000"/>
              </a:lnSpc>
            </a:pPr>
            <a:r>
              <a:rPr lang="en-US" altLang="en-US" sz="2400" smtClean="0"/>
              <a:t>Explicit acknowledgements</a:t>
            </a:r>
          </a:p>
          <a:p>
            <a:pPr lvl="1">
              <a:lnSpc>
                <a:spcPct val="70000"/>
              </a:lnSpc>
            </a:pPr>
            <a:r>
              <a:rPr lang="en-US" altLang="en-US" sz="2400" smtClean="0"/>
              <a:t>Echo acknowledgements</a:t>
            </a:r>
          </a:p>
          <a:p>
            <a:pPr lvl="2">
              <a:lnSpc>
                <a:spcPct val="70000"/>
              </a:lnSpc>
            </a:pPr>
            <a:r>
              <a:rPr lang="en-US" altLang="en-US" sz="2000" smtClean="0"/>
              <a:t>Transmitter listens for forwarded packet </a:t>
            </a:r>
          </a:p>
          <a:p>
            <a:pPr lvl="2">
              <a:lnSpc>
                <a:spcPct val="70000"/>
              </a:lnSpc>
            </a:pPr>
            <a:r>
              <a:rPr lang="en-US" altLang="en-US" sz="2000" smtClean="0"/>
              <a:t>More likely to experience collisions than a short acknowledgement.</a:t>
            </a:r>
          </a:p>
          <a:p>
            <a:pPr lvl="1">
              <a:lnSpc>
                <a:spcPct val="70000"/>
              </a:lnSpc>
            </a:pPr>
            <a:r>
              <a:rPr lang="en-US" altLang="en-US" sz="2400" smtClean="0"/>
              <a:t>Hop-by-hop or end-to-end or both.</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nSpc>
                <a:spcPct val="90000"/>
              </a:lnSpc>
            </a:pPr>
            <a:r>
              <a:rPr lang="en-US" altLang="en-US" sz="4400" smtClean="0"/>
              <a:t>Adaptive Techniques for</a:t>
            </a:r>
            <a:br>
              <a:rPr lang="en-US" altLang="en-US" sz="4400" smtClean="0"/>
            </a:br>
            <a:r>
              <a:rPr lang="en-US" altLang="en-US" sz="4400" smtClean="0"/>
              <a:t>Wireless Ad-Hoc Networks</a:t>
            </a:r>
          </a:p>
        </p:txBody>
      </p:sp>
      <p:sp>
        <p:nvSpPr>
          <p:cNvPr id="22531" name="Rectangle 14"/>
          <p:cNvSpPr>
            <a:spLocks noGrp="1" noChangeArrowheads="1"/>
          </p:cNvSpPr>
          <p:nvPr>
            <p:ph type="body" idx="1"/>
          </p:nvPr>
        </p:nvSpPr>
        <p:spPr>
          <a:xfrm>
            <a:off x="257175" y="3967163"/>
            <a:ext cx="8886825" cy="2667000"/>
          </a:xfrm>
        </p:spPr>
        <p:txBody>
          <a:bodyPr/>
          <a:lstStyle/>
          <a:p>
            <a:pPr>
              <a:lnSpc>
                <a:spcPct val="100000"/>
              </a:lnSpc>
            </a:pPr>
            <a:r>
              <a:rPr lang="en-US" altLang="en-US" sz="2400" smtClean="0"/>
              <a:t>Network is dynamic (links change, nodes move around)</a:t>
            </a:r>
          </a:p>
          <a:p>
            <a:pPr>
              <a:lnSpc>
                <a:spcPct val="100000"/>
              </a:lnSpc>
            </a:pPr>
            <a:r>
              <a:rPr lang="en-US" altLang="en-US" sz="2400" smtClean="0">
                <a:solidFill>
                  <a:srgbClr val="3333CC"/>
                </a:solidFill>
              </a:rPr>
              <a:t>Adaptive techniques can adjust to and exploit variations</a:t>
            </a:r>
          </a:p>
          <a:p>
            <a:pPr>
              <a:lnSpc>
                <a:spcPct val="100000"/>
              </a:lnSpc>
            </a:pPr>
            <a:r>
              <a:rPr lang="en-US" altLang="en-US" sz="2400" smtClean="0">
                <a:solidFill>
                  <a:srgbClr val="3333CC"/>
                </a:solidFill>
              </a:rPr>
              <a:t>Adaptivity can take place at all levels of the protocol stack</a:t>
            </a:r>
          </a:p>
          <a:p>
            <a:pPr>
              <a:lnSpc>
                <a:spcPct val="100000"/>
              </a:lnSpc>
            </a:pPr>
            <a:r>
              <a:rPr lang="en-US" altLang="en-US" sz="2400" smtClean="0">
                <a:solidFill>
                  <a:srgbClr val="3333CC"/>
                </a:solidFill>
              </a:rPr>
              <a:t>Negative interactions between layer adaptation can occur</a:t>
            </a:r>
          </a:p>
        </p:txBody>
      </p:sp>
      <p:grpSp>
        <p:nvGrpSpPr>
          <p:cNvPr id="2" name="Group 44"/>
          <p:cNvGrpSpPr>
            <a:grpSpLocks/>
          </p:cNvGrpSpPr>
          <p:nvPr/>
        </p:nvGrpSpPr>
        <p:grpSpPr bwMode="auto">
          <a:xfrm>
            <a:off x="1752600" y="2133600"/>
            <a:ext cx="4897437" cy="1671637"/>
            <a:chOff x="1476375" y="1042988"/>
            <a:chExt cx="5559425" cy="2135187"/>
          </a:xfrm>
          <a:solidFill>
            <a:srgbClr val="3333CC"/>
          </a:solidFill>
        </p:grpSpPr>
        <p:sp>
          <p:nvSpPr>
            <p:cNvPr id="36" name="Rectangle 69"/>
            <p:cNvSpPr>
              <a:spLocks noChangeArrowheads="1"/>
            </p:cNvSpPr>
            <p:nvPr/>
          </p:nvSpPr>
          <p:spPr bwMode="auto">
            <a:xfrm>
              <a:off x="5351463" y="135255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sz="3200">
                <a:solidFill>
                  <a:srgbClr val="FFFFFF"/>
                </a:solidFill>
                <a:latin typeface="Calibri" pitchFamily="34" charset="0"/>
                <a:cs typeface="+mn-cs"/>
              </a:endParaRPr>
            </a:p>
          </p:txBody>
        </p:sp>
        <p:sp>
          <p:nvSpPr>
            <p:cNvPr id="37" name="Rectangle 71"/>
            <p:cNvSpPr>
              <a:spLocks noChangeArrowheads="1"/>
            </p:cNvSpPr>
            <p:nvPr/>
          </p:nvSpPr>
          <p:spPr bwMode="auto">
            <a:xfrm>
              <a:off x="4859338" y="252730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sz="3200">
                <a:solidFill>
                  <a:srgbClr val="FFFFFF"/>
                </a:solidFill>
                <a:latin typeface="Calibri" pitchFamily="34" charset="0"/>
                <a:cs typeface="+mn-cs"/>
              </a:endParaRPr>
            </a:p>
          </p:txBody>
        </p:sp>
        <p:sp>
          <p:nvSpPr>
            <p:cNvPr id="38" name="Rectangle 74"/>
            <p:cNvSpPr>
              <a:spLocks noChangeArrowheads="1"/>
            </p:cNvSpPr>
            <p:nvPr/>
          </p:nvSpPr>
          <p:spPr bwMode="auto">
            <a:xfrm>
              <a:off x="2809875" y="182245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sz="3200">
                <a:solidFill>
                  <a:srgbClr val="FFFFFF"/>
                </a:solidFill>
                <a:latin typeface="Calibri" pitchFamily="34" charset="0"/>
                <a:cs typeface="+mn-cs"/>
              </a:endParaRPr>
            </a:p>
          </p:txBody>
        </p:sp>
        <p:sp>
          <p:nvSpPr>
            <p:cNvPr id="39" name="Line 75"/>
            <p:cNvSpPr>
              <a:spLocks noChangeShapeType="1"/>
            </p:cNvSpPr>
            <p:nvPr/>
          </p:nvSpPr>
          <p:spPr bwMode="auto">
            <a:xfrm>
              <a:off x="3001963" y="1500188"/>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sz="3200">
                <a:solidFill>
                  <a:srgbClr val="FFFFFF"/>
                </a:solidFill>
                <a:cs typeface="+mn-cs"/>
              </a:endParaRPr>
            </a:p>
          </p:txBody>
        </p:sp>
        <p:sp>
          <p:nvSpPr>
            <p:cNvPr id="40" name="Rectangle 76"/>
            <p:cNvSpPr>
              <a:spLocks noChangeArrowheads="1"/>
            </p:cNvSpPr>
            <p:nvPr/>
          </p:nvSpPr>
          <p:spPr bwMode="auto">
            <a:xfrm>
              <a:off x="3963988" y="1695450"/>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sz="3200">
                <a:solidFill>
                  <a:srgbClr val="FFFFFF"/>
                </a:solidFill>
                <a:latin typeface="Calibri" pitchFamily="34" charset="0"/>
                <a:cs typeface="+mn-cs"/>
              </a:endParaRPr>
            </a:p>
          </p:txBody>
        </p:sp>
        <p:sp>
          <p:nvSpPr>
            <p:cNvPr id="41" name="Rectangle 78"/>
            <p:cNvSpPr>
              <a:spLocks noChangeArrowheads="1"/>
            </p:cNvSpPr>
            <p:nvPr/>
          </p:nvSpPr>
          <p:spPr bwMode="auto">
            <a:xfrm>
              <a:off x="6650038" y="1997075"/>
              <a:ext cx="374650" cy="503238"/>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sz="3200">
                <a:solidFill>
                  <a:srgbClr val="FFFFFF"/>
                </a:solidFill>
                <a:latin typeface="Calibri" pitchFamily="34" charset="0"/>
                <a:cs typeface="+mn-cs"/>
              </a:endParaRPr>
            </a:p>
          </p:txBody>
        </p:sp>
        <p:sp>
          <p:nvSpPr>
            <p:cNvPr id="42" name="Rectangle 80"/>
            <p:cNvSpPr>
              <a:spLocks noChangeArrowheads="1"/>
            </p:cNvSpPr>
            <p:nvPr/>
          </p:nvSpPr>
          <p:spPr bwMode="auto">
            <a:xfrm>
              <a:off x="1501775" y="2079625"/>
              <a:ext cx="374650" cy="501650"/>
            </a:xfrm>
            <a:prstGeom prst="rect">
              <a:avLst/>
            </a:prstGeom>
            <a:grpFill/>
            <a:ln w="12700">
              <a:solidFill>
                <a:schemeClr val="bg2">
                  <a:lumMod val="50000"/>
                </a:schemeClr>
              </a:solidFill>
              <a:miter lim="800000"/>
              <a:headEnd type="none" w="sm" len="sm"/>
              <a:tailEnd type="none" w="sm" len="sm"/>
            </a:ln>
          </p:spPr>
          <p:txBody>
            <a:bodyPr wrap="none" anchor="ctr"/>
            <a:lstStyle/>
            <a:p>
              <a:pPr eaLnBrk="0" hangingPunct="0">
                <a:defRPr/>
              </a:pPr>
              <a:endParaRPr lang="en-US" sz="3200">
                <a:solidFill>
                  <a:srgbClr val="FFFFFF"/>
                </a:solidFill>
                <a:latin typeface="Calibri" pitchFamily="34" charset="0"/>
                <a:cs typeface="+mn-cs"/>
              </a:endParaRPr>
            </a:p>
          </p:txBody>
        </p:sp>
        <p:sp>
          <p:nvSpPr>
            <p:cNvPr id="43" name="Line 81"/>
            <p:cNvSpPr>
              <a:spLocks noChangeShapeType="1"/>
            </p:cNvSpPr>
            <p:nvPr/>
          </p:nvSpPr>
          <p:spPr bwMode="auto">
            <a:xfrm>
              <a:off x="1682750" y="1757363"/>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sz="3200">
                <a:solidFill>
                  <a:srgbClr val="FFFFFF"/>
                </a:solidFill>
                <a:cs typeface="+mn-cs"/>
              </a:endParaRPr>
            </a:p>
          </p:txBody>
        </p:sp>
        <p:sp>
          <p:nvSpPr>
            <p:cNvPr id="44" name="Line 82"/>
            <p:cNvSpPr>
              <a:spLocks noChangeShapeType="1"/>
            </p:cNvSpPr>
            <p:nvPr/>
          </p:nvSpPr>
          <p:spPr bwMode="auto">
            <a:xfrm>
              <a:off x="3157538" y="1611313"/>
              <a:ext cx="787400" cy="0"/>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45" name="Line 83"/>
            <p:cNvSpPr>
              <a:spLocks noChangeShapeType="1"/>
            </p:cNvSpPr>
            <p:nvPr/>
          </p:nvSpPr>
          <p:spPr bwMode="auto">
            <a:xfrm flipV="1">
              <a:off x="4275138" y="1116013"/>
              <a:ext cx="1163637" cy="309562"/>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46" name="Line 84"/>
            <p:cNvSpPr>
              <a:spLocks noChangeShapeType="1"/>
            </p:cNvSpPr>
            <p:nvPr/>
          </p:nvSpPr>
          <p:spPr bwMode="auto">
            <a:xfrm>
              <a:off x="5619750" y="1079500"/>
              <a:ext cx="1136650" cy="595313"/>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47" name="Line 85"/>
            <p:cNvSpPr>
              <a:spLocks noChangeShapeType="1"/>
            </p:cNvSpPr>
            <p:nvPr/>
          </p:nvSpPr>
          <p:spPr bwMode="auto">
            <a:xfrm flipV="1">
              <a:off x="1878013" y="1641475"/>
              <a:ext cx="739775" cy="184150"/>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48" name="Line 87"/>
            <p:cNvSpPr>
              <a:spLocks noChangeShapeType="1"/>
            </p:cNvSpPr>
            <p:nvPr/>
          </p:nvSpPr>
          <p:spPr bwMode="auto">
            <a:xfrm>
              <a:off x="4300538" y="1487488"/>
              <a:ext cx="687387" cy="757237"/>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49" name="Line 88"/>
            <p:cNvSpPr>
              <a:spLocks noChangeShapeType="1"/>
            </p:cNvSpPr>
            <p:nvPr/>
          </p:nvSpPr>
          <p:spPr bwMode="auto">
            <a:xfrm>
              <a:off x="1974850" y="2139950"/>
              <a:ext cx="2792413" cy="341313"/>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50" name="Line 89"/>
            <p:cNvSpPr>
              <a:spLocks noChangeShapeType="1"/>
            </p:cNvSpPr>
            <p:nvPr/>
          </p:nvSpPr>
          <p:spPr bwMode="auto">
            <a:xfrm flipV="1">
              <a:off x="5130800" y="1770063"/>
              <a:ext cx="1601788" cy="485775"/>
            </a:xfrm>
            <a:prstGeom prst="line">
              <a:avLst/>
            </a:prstGeom>
            <a:grpFill/>
            <a:ln w="38100">
              <a:solidFill>
                <a:schemeClr val="bg2">
                  <a:lumMod val="50000"/>
                </a:schemeClr>
              </a:solidFill>
              <a:round/>
              <a:headEnd type="triangle" w="med" len="med"/>
              <a:tailEnd type="triangle" w="med" len="med"/>
            </a:ln>
          </p:spPr>
          <p:txBody>
            <a:bodyPr/>
            <a:lstStyle/>
            <a:p>
              <a:pPr eaLnBrk="0" hangingPunct="0">
                <a:defRPr/>
              </a:pPr>
              <a:endParaRPr lang="en-US" sz="3200">
                <a:solidFill>
                  <a:srgbClr val="FFFFFF"/>
                </a:solidFill>
                <a:cs typeface="+mn-cs"/>
              </a:endParaRPr>
            </a:p>
          </p:txBody>
        </p:sp>
        <p:sp>
          <p:nvSpPr>
            <p:cNvPr id="51" name="Curved Down Arrow 50"/>
            <p:cNvSpPr/>
            <p:nvPr/>
          </p:nvSpPr>
          <p:spPr>
            <a:xfrm rot="9867836" flipH="1">
              <a:off x="5158030" y="2192704"/>
              <a:ext cx="1802083" cy="45218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en-US" sz="3200">
                <a:solidFill>
                  <a:srgbClr val="FFFFFF"/>
                </a:solidFill>
              </a:endParaRPr>
            </a:p>
          </p:txBody>
        </p:sp>
        <p:sp>
          <p:nvSpPr>
            <p:cNvPr id="52" name="Curved Down Arrow 51"/>
            <p:cNvSpPr/>
            <p:nvPr/>
          </p:nvSpPr>
          <p:spPr>
            <a:xfrm rot="9981973" flipH="1">
              <a:off x="3071218" y="1880435"/>
              <a:ext cx="1135312" cy="352823"/>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en-US" sz="3200">
                <a:solidFill>
                  <a:srgbClr val="FFFFFF"/>
                </a:solidFill>
              </a:endParaRPr>
            </a:p>
          </p:txBody>
        </p:sp>
        <p:sp>
          <p:nvSpPr>
            <p:cNvPr id="53" name="Curved Down Arrow 52"/>
            <p:cNvSpPr/>
            <p:nvPr/>
          </p:nvSpPr>
          <p:spPr>
            <a:xfrm rot="20777833" flipH="1">
              <a:off x="1479979" y="1105847"/>
              <a:ext cx="1459687" cy="48665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auto" hangingPunct="0">
                <a:spcBef>
                  <a:spcPts val="0"/>
                </a:spcBef>
                <a:spcAft>
                  <a:spcPts val="0"/>
                </a:spcAft>
                <a:defRPr/>
              </a:pPr>
              <a:endParaRPr lang="en-US" sz="3200">
                <a:solidFill>
                  <a:srgbClr val="FFFFFF"/>
                </a:solidFill>
              </a:endParaRPr>
            </a:p>
          </p:txBody>
        </p:sp>
        <p:sp>
          <p:nvSpPr>
            <p:cNvPr id="54" name="Line 75"/>
            <p:cNvSpPr>
              <a:spLocks noChangeShapeType="1"/>
            </p:cNvSpPr>
            <p:nvPr/>
          </p:nvSpPr>
          <p:spPr bwMode="auto">
            <a:xfrm>
              <a:off x="4152900" y="1392238"/>
              <a:ext cx="0" cy="309562"/>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sz="3200">
                <a:solidFill>
                  <a:srgbClr val="FFFFFF"/>
                </a:solidFill>
                <a:cs typeface="+mn-cs"/>
              </a:endParaRPr>
            </a:p>
          </p:txBody>
        </p:sp>
        <p:sp>
          <p:nvSpPr>
            <p:cNvPr id="55" name="Line 75"/>
            <p:cNvSpPr>
              <a:spLocks noChangeShapeType="1"/>
            </p:cNvSpPr>
            <p:nvPr/>
          </p:nvSpPr>
          <p:spPr bwMode="auto">
            <a:xfrm>
              <a:off x="5043488" y="2211388"/>
              <a:ext cx="0" cy="309562"/>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sz="3200">
                <a:solidFill>
                  <a:srgbClr val="FFFFFF"/>
                </a:solidFill>
                <a:cs typeface="+mn-cs"/>
              </a:endParaRPr>
            </a:p>
          </p:txBody>
        </p:sp>
        <p:sp>
          <p:nvSpPr>
            <p:cNvPr id="56" name="Line 75"/>
            <p:cNvSpPr>
              <a:spLocks noChangeShapeType="1"/>
            </p:cNvSpPr>
            <p:nvPr/>
          </p:nvSpPr>
          <p:spPr bwMode="auto">
            <a:xfrm>
              <a:off x="6846888" y="1685925"/>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sz="3200">
                <a:solidFill>
                  <a:srgbClr val="FFFFFF"/>
                </a:solidFill>
                <a:cs typeface="+mn-cs"/>
              </a:endParaRPr>
            </a:p>
          </p:txBody>
        </p:sp>
        <p:sp>
          <p:nvSpPr>
            <p:cNvPr id="57" name="Line 75"/>
            <p:cNvSpPr>
              <a:spLocks noChangeShapeType="1"/>
            </p:cNvSpPr>
            <p:nvPr/>
          </p:nvSpPr>
          <p:spPr bwMode="auto">
            <a:xfrm>
              <a:off x="5549900" y="1042988"/>
              <a:ext cx="0" cy="311150"/>
            </a:xfrm>
            <a:prstGeom prst="line">
              <a:avLst/>
            </a:prstGeom>
            <a:grpFill/>
            <a:ln w="38100">
              <a:solidFill>
                <a:schemeClr val="bg2">
                  <a:lumMod val="50000"/>
                </a:schemeClr>
              </a:solidFill>
              <a:round/>
              <a:headEnd type="none" w="sm" len="sm"/>
              <a:tailEnd type="none" w="sm" len="sm"/>
            </a:ln>
          </p:spPr>
          <p:txBody>
            <a:bodyPr/>
            <a:lstStyle/>
            <a:p>
              <a:pPr eaLnBrk="0" hangingPunct="0">
                <a:defRPr/>
              </a:pPr>
              <a:endParaRPr lang="en-US" sz="3200">
                <a:solidFill>
                  <a:srgbClr val="FFFFFF"/>
                </a:solidFill>
                <a:cs typeface="+mn-cs"/>
              </a:endParaRPr>
            </a:p>
          </p:txBody>
        </p:sp>
        <p:grpSp>
          <p:nvGrpSpPr>
            <p:cNvPr id="3" name="Group 40"/>
            <p:cNvGrpSpPr>
              <a:grpSpLocks/>
            </p:cNvGrpSpPr>
            <p:nvPr/>
          </p:nvGrpSpPr>
          <p:grpSpPr bwMode="auto">
            <a:xfrm>
              <a:off x="1476372" y="2577970"/>
              <a:ext cx="405467" cy="150052"/>
              <a:chOff x="1475945" y="2578567"/>
              <a:chExt cx="405487" cy="148873"/>
            </a:xfrm>
            <a:grpFill/>
          </p:grpSpPr>
          <p:sp>
            <p:nvSpPr>
              <p:cNvPr id="74" name="Donut 73"/>
              <p:cNvSpPr/>
              <p:nvPr/>
            </p:nvSpPr>
            <p:spPr>
              <a:xfrm>
                <a:off x="1475945" y="2578567"/>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sp>
            <p:nvSpPr>
              <p:cNvPr id="75" name="Donut 74"/>
              <p:cNvSpPr/>
              <p:nvPr/>
            </p:nvSpPr>
            <p:spPr>
              <a:xfrm>
                <a:off x="1737259" y="2578567"/>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grpSp>
        <p:grpSp>
          <p:nvGrpSpPr>
            <p:cNvPr id="4" name="Group 41"/>
            <p:cNvGrpSpPr>
              <a:grpSpLocks/>
            </p:cNvGrpSpPr>
            <p:nvPr/>
          </p:nvGrpSpPr>
          <p:grpSpPr bwMode="auto">
            <a:xfrm>
              <a:off x="2784684" y="2320455"/>
              <a:ext cx="405467" cy="150052"/>
              <a:chOff x="1476157" y="2578221"/>
              <a:chExt cx="405487" cy="150457"/>
            </a:xfrm>
            <a:grpFill/>
          </p:grpSpPr>
          <p:sp>
            <p:nvSpPr>
              <p:cNvPr id="72" name="Donut 71"/>
              <p:cNvSpPr/>
              <p:nvPr/>
            </p:nvSpPr>
            <p:spPr>
              <a:xfrm>
                <a:off x="1476157" y="2578221"/>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sp>
            <p:nvSpPr>
              <p:cNvPr id="73" name="Donut 72"/>
              <p:cNvSpPr/>
              <p:nvPr/>
            </p:nvSpPr>
            <p:spPr>
              <a:xfrm>
                <a:off x="1737471" y="2578221"/>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grpSp>
        <p:grpSp>
          <p:nvGrpSpPr>
            <p:cNvPr id="5" name="Group 44"/>
            <p:cNvGrpSpPr>
              <a:grpSpLocks/>
            </p:cNvGrpSpPr>
            <p:nvPr/>
          </p:nvGrpSpPr>
          <p:grpSpPr bwMode="auto">
            <a:xfrm>
              <a:off x="3932614" y="2196760"/>
              <a:ext cx="403667" cy="152080"/>
              <a:chOff x="1476321" y="2578358"/>
              <a:chExt cx="403687" cy="150885"/>
            </a:xfrm>
            <a:grpFill/>
          </p:grpSpPr>
          <p:sp>
            <p:nvSpPr>
              <p:cNvPr id="70" name="Donut 69"/>
              <p:cNvSpPr/>
              <p:nvPr/>
            </p:nvSpPr>
            <p:spPr>
              <a:xfrm>
                <a:off x="1476321" y="2578358"/>
                <a:ext cx="144174" cy="150885"/>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sp>
            <p:nvSpPr>
              <p:cNvPr id="71" name="Donut 70"/>
              <p:cNvSpPr/>
              <p:nvPr/>
            </p:nvSpPr>
            <p:spPr>
              <a:xfrm>
                <a:off x="1735834" y="2578358"/>
                <a:ext cx="144174" cy="150885"/>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grpSp>
        <p:grpSp>
          <p:nvGrpSpPr>
            <p:cNvPr id="6" name="Group 47"/>
            <p:cNvGrpSpPr>
              <a:grpSpLocks/>
            </p:cNvGrpSpPr>
            <p:nvPr/>
          </p:nvGrpSpPr>
          <p:grpSpPr bwMode="auto">
            <a:xfrm>
              <a:off x="4844465" y="3028127"/>
              <a:ext cx="405467" cy="150052"/>
              <a:chOff x="1475363" y="2577867"/>
              <a:chExt cx="405487" cy="150457"/>
            </a:xfrm>
            <a:grpFill/>
          </p:grpSpPr>
          <p:sp>
            <p:nvSpPr>
              <p:cNvPr id="68" name="Donut 67"/>
              <p:cNvSpPr/>
              <p:nvPr/>
            </p:nvSpPr>
            <p:spPr>
              <a:xfrm>
                <a:off x="1475363" y="2577867"/>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sp>
            <p:nvSpPr>
              <p:cNvPr id="69" name="Donut 68"/>
              <p:cNvSpPr/>
              <p:nvPr/>
            </p:nvSpPr>
            <p:spPr>
              <a:xfrm>
                <a:off x="1736677" y="2577867"/>
                <a:ext cx="144173"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grpSp>
        <p:grpSp>
          <p:nvGrpSpPr>
            <p:cNvPr id="7" name="Group 50"/>
            <p:cNvGrpSpPr>
              <a:grpSpLocks/>
            </p:cNvGrpSpPr>
            <p:nvPr/>
          </p:nvGrpSpPr>
          <p:grpSpPr bwMode="auto">
            <a:xfrm>
              <a:off x="6630332" y="2494839"/>
              <a:ext cx="405468" cy="150052"/>
              <a:chOff x="1475289" y="2577979"/>
              <a:chExt cx="405488" cy="150457"/>
            </a:xfrm>
            <a:grpFill/>
          </p:grpSpPr>
          <p:sp>
            <p:nvSpPr>
              <p:cNvPr id="66" name="Donut 65"/>
              <p:cNvSpPr/>
              <p:nvPr/>
            </p:nvSpPr>
            <p:spPr>
              <a:xfrm>
                <a:off x="1475289" y="2577979"/>
                <a:ext cx="144174"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sp>
            <p:nvSpPr>
              <p:cNvPr id="67" name="Donut 66"/>
              <p:cNvSpPr/>
              <p:nvPr/>
            </p:nvSpPr>
            <p:spPr>
              <a:xfrm>
                <a:off x="1736603" y="2577979"/>
                <a:ext cx="144174" cy="150457"/>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grpSp>
        <p:grpSp>
          <p:nvGrpSpPr>
            <p:cNvPr id="8" name="Group 53"/>
            <p:cNvGrpSpPr>
              <a:grpSpLocks/>
            </p:cNvGrpSpPr>
            <p:nvPr/>
          </p:nvGrpSpPr>
          <p:grpSpPr bwMode="auto">
            <a:xfrm>
              <a:off x="5331026" y="1854075"/>
              <a:ext cx="405468" cy="150052"/>
              <a:chOff x="1476149" y="2578572"/>
              <a:chExt cx="405488" cy="148873"/>
            </a:xfrm>
            <a:grpFill/>
          </p:grpSpPr>
          <p:sp>
            <p:nvSpPr>
              <p:cNvPr id="64" name="Donut 63"/>
              <p:cNvSpPr/>
              <p:nvPr/>
            </p:nvSpPr>
            <p:spPr>
              <a:xfrm>
                <a:off x="1476149" y="2578572"/>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sp>
            <p:nvSpPr>
              <p:cNvPr id="65" name="Donut 64"/>
              <p:cNvSpPr/>
              <p:nvPr/>
            </p:nvSpPr>
            <p:spPr>
              <a:xfrm>
                <a:off x="1737464" y="2578572"/>
                <a:ext cx="144173" cy="148873"/>
              </a:xfrm>
              <a:prstGeom prst="donut">
                <a:avLst/>
              </a:prstGeom>
              <a:gr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3200">
                  <a:solidFill>
                    <a:srgbClr val="FFFFFF"/>
                  </a:solidFill>
                </a:endParaRPr>
              </a:p>
            </p:txBody>
          </p:sp>
        </p:grpSp>
      </p:grpSp>
    </p:spTree>
    <p:extLst>
      <p:ext uri="{BB962C8B-B14F-4D97-AF65-F5344CB8AC3E}">
        <p14:creationId xmlns:p14="http://schemas.microsoft.com/office/powerpoint/2010/main" val="2897713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What to adapt, and to what?</a:t>
            </a:r>
          </a:p>
        </p:txBody>
      </p:sp>
      <p:sp>
        <p:nvSpPr>
          <p:cNvPr id="23555" name="Rectangle 3"/>
          <p:cNvSpPr>
            <a:spLocks noGrp="1" noChangeArrowheads="1"/>
          </p:cNvSpPr>
          <p:nvPr>
            <p:ph type="body" idx="1"/>
          </p:nvPr>
        </p:nvSpPr>
        <p:spPr>
          <a:xfrm>
            <a:off x="381000" y="1595438"/>
            <a:ext cx="8420100" cy="4143375"/>
          </a:xfrm>
        </p:spPr>
        <p:txBody>
          <a:bodyPr/>
          <a:lstStyle/>
          <a:p>
            <a:r>
              <a:rPr lang="en-US" altLang="en-US" smtClean="0"/>
              <a:t>QoS</a:t>
            </a:r>
          </a:p>
          <a:p>
            <a:pPr lvl="1"/>
            <a:r>
              <a:rPr lang="en-US" altLang="en-US" sz="2400" smtClean="0"/>
              <a:t>Adapts to application needs, network/link conditions, energy/power constraints, …</a:t>
            </a:r>
          </a:p>
          <a:p>
            <a:pPr lvl="1">
              <a:lnSpc>
                <a:spcPct val="0"/>
              </a:lnSpc>
            </a:pPr>
            <a:endParaRPr lang="en-US" altLang="en-US" sz="2400" smtClean="0"/>
          </a:p>
          <a:p>
            <a:r>
              <a:rPr lang="en-US" altLang="en-US" sz="2800" smtClean="0"/>
              <a:t>Routing</a:t>
            </a:r>
          </a:p>
          <a:p>
            <a:pPr lvl="1">
              <a:lnSpc>
                <a:spcPct val="90000"/>
              </a:lnSpc>
            </a:pPr>
            <a:r>
              <a:rPr lang="en-US" altLang="en-US" sz="2400" smtClean="0"/>
              <a:t>Adapts to topology changes, link changes, user demands, congestion, …</a:t>
            </a:r>
          </a:p>
          <a:p>
            <a:pPr lvl="1">
              <a:lnSpc>
                <a:spcPct val="10000"/>
              </a:lnSpc>
            </a:pPr>
            <a:endParaRPr lang="en-US" altLang="en-US" sz="2400" smtClean="0"/>
          </a:p>
          <a:p>
            <a:pPr>
              <a:lnSpc>
                <a:spcPct val="90000"/>
              </a:lnSpc>
            </a:pPr>
            <a:r>
              <a:rPr lang="en-US" altLang="en-US" sz="2800" smtClean="0"/>
              <a:t>Transmission scheme (power, rate, coding, …)</a:t>
            </a:r>
          </a:p>
          <a:p>
            <a:pPr lvl="1">
              <a:lnSpc>
                <a:spcPct val="90000"/>
              </a:lnSpc>
            </a:pPr>
            <a:r>
              <a:rPr lang="en-US" altLang="en-US" sz="2400" smtClean="0"/>
              <a:t>Adapts to channel, interference, application requirements, throughput/delay constraints, …</a:t>
            </a:r>
          </a:p>
        </p:txBody>
      </p:sp>
      <p:sp>
        <p:nvSpPr>
          <p:cNvPr id="23556" name="Text Box 4"/>
          <p:cNvSpPr txBox="1">
            <a:spLocks noChangeArrowheads="1"/>
          </p:cNvSpPr>
          <p:nvPr/>
        </p:nvSpPr>
        <p:spPr bwMode="auto">
          <a:xfrm>
            <a:off x="665163" y="5726113"/>
            <a:ext cx="7602537"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i="1">
                <a:solidFill>
                  <a:srgbClr val="CC0000"/>
                </a:solidFill>
                <a:cs typeface="Arial" charset="0"/>
              </a:rPr>
              <a:t>Adapting requires information exchange across </a:t>
            </a:r>
          </a:p>
          <a:p>
            <a:pPr>
              <a:lnSpc>
                <a:spcPct val="90000"/>
              </a:lnSpc>
            </a:pPr>
            <a:r>
              <a:rPr lang="en-US" altLang="en-US" i="1">
                <a:solidFill>
                  <a:srgbClr val="CC0000"/>
                </a:solidFill>
                <a:cs typeface="Arial" charset="0"/>
              </a:rPr>
              <a:t>layers and should happen on different time scales</a:t>
            </a:r>
          </a:p>
        </p:txBody>
      </p:sp>
    </p:spTree>
    <p:extLst>
      <p:ext uri="{BB962C8B-B14F-4D97-AF65-F5344CB8AC3E}">
        <p14:creationId xmlns:p14="http://schemas.microsoft.com/office/powerpoint/2010/main" val="719449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nSpc>
                <a:spcPct val="80000"/>
              </a:lnSpc>
            </a:pPr>
            <a:r>
              <a:rPr lang="en-US" altLang="en-US" smtClean="0"/>
              <a:t>Bottom-Up View:</a:t>
            </a:r>
            <a:br>
              <a:rPr lang="en-US" altLang="en-US" smtClean="0"/>
            </a:br>
            <a:r>
              <a:rPr lang="en-US" altLang="en-US" smtClean="0"/>
              <a:t>Link Layer Impact</a:t>
            </a:r>
          </a:p>
        </p:txBody>
      </p:sp>
      <p:sp>
        <p:nvSpPr>
          <p:cNvPr id="24579" name="Rectangle 3"/>
          <p:cNvSpPr>
            <a:spLocks noGrp="1" noChangeArrowheads="1"/>
          </p:cNvSpPr>
          <p:nvPr>
            <p:ph type="body" idx="1"/>
          </p:nvPr>
        </p:nvSpPr>
        <p:spPr>
          <a:xfrm>
            <a:off x="366713" y="1795463"/>
            <a:ext cx="8548687" cy="4910137"/>
          </a:xfrm>
        </p:spPr>
        <p:txBody>
          <a:bodyPr/>
          <a:lstStyle/>
          <a:p>
            <a:pPr>
              <a:lnSpc>
                <a:spcPct val="90000"/>
              </a:lnSpc>
            </a:pPr>
            <a:r>
              <a:rPr lang="en-US" altLang="en-US" sz="2400" smtClean="0"/>
              <a:t>“Connectivity” determines everything (MAC, routing, etc.)</a:t>
            </a:r>
          </a:p>
          <a:p>
            <a:pPr lvl="1">
              <a:lnSpc>
                <a:spcPct val="90000"/>
              </a:lnSpc>
            </a:pPr>
            <a:r>
              <a:rPr lang="en-US" altLang="en-US" sz="2400" smtClean="0"/>
              <a:t>Link SINR and the transmit/receive strategy determine connectivity</a:t>
            </a:r>
          </a:p>
          <a:p>
            <a:pPr>
              <a:lnSpc>
                <a:spcPct val="0"/>
              </a:lnSpc>
            </a:pPr>
            <a:endParaRPr lang="en-US" altLang="en-US" sz="2800" smtClean="0"/>
          </a:p>
          <a:p>
            <a:pPr lvl="1">
              <a:lnSpc>
                <a:spcPct val="50000"/>
              </a:lnSpc>
            </a:pPr>
            <a:r>
              <a:rPr lang="en-US" altLang="en-US" sz="2400" smtClean="0"/>
              <a:t>Can change connectivity via link adaptation</a:t>
            </a:r>
          </a:p>
          <a:p>
            <a:pPr lvl="1">
              <a:lnSpc>
                <a:spcPct val="50000"/>
              </a:lnSpc>
            </a:pPr>
            <a:endParaRPr lang="en-US" altLang="en-US" sz="2400" smtClean="0"/>
          </a:p>
          <a:p>
            <a:pPr lvl="1">
              <a:lnSpc>
                <a:spcPct val="10000"/>
              </a:lnSpc>
            </a:pPr>
            <a:endParaRPr lang="en-US" altLang="en-US" sz="2400" smtClean="0"/>
          </a:p>
          <a:p>
            <a:pPr>
              <a:lnSpc>
                <a:spcPct val="90000"/>
              </a:lnSpc>
            </a:pPr>
            <a:r>
              <a:rPr lang="en-US" altLang="en-US" sz="2400" smtClean="0"/>
              <a:t>Link layer techniques (MUD, SIC, smart antennas) can improve MAC and overall capacity by reducing interference</a:t>
            </a:r>
          </a:p>
          <a:p>
            <a:pPr>
              <a:lnSpc>
                <a:spcPct val="40000"/>
              </a:lnSpc>
            </a:pPr>
            <a:endParaRPr lang="en-US" altLang="en-US" sz="2800" smtClean="0"/>
          </a:p>
          <a:p>
            <a:pPr>
              <a:lnSpc>
                <a:spcPct val="90000"/>
              </a:lnSpc>
            </a:pPr>
            <a:r>
              <a:rPr lang="en-US" altLang="en-US" sz="2400" smtClean="0"/>
              <a:t>Link layer techniques enable new throughput/delay tradeoffs</a:t>
            </a:r>
          </a:p>
          <a:p>
            <a:pPr lvl="1">
              <a:lnSpc>
                <a:spcPct val="90000"/>
              </a:lnSpc>
            </a:pPr>
            <a:r>
              <a:rPr lang="en-US" altLang="en-US" sz="2400" smtClean="0"/>
              <a:t>Hierarchical coding removes the effect of burstiness on throughput</a:t>
            </a:r>
          </a:p>
          <a:p>
            <a:pPr lvl="1">
              <a:lnSpc>
                <a:spcPct val="90000"/>
              </a:lnSpc>
            </a:pPr>
            <a:r>
              <a:rPr lang="en-US" altLang="en-US" sz="2400" smtClean="0"/>
              <a:t>Power control can be used to meet delay constraints</a:t>
            </a:r>
          </a:p>
          <a:p>
            <a:pPr>
              <a:lnSpc>
                <a:spcPct val="30000"/>
              </a:lnSpc>
            </a:pPr>
            <a:endParaRPr lang="en-US" altLang="en-US" sz="2800" smtClean="0"/>
          </a:p>
        </p:txBody>
      </p:sp>
    </p:spTree>
    <p:extLst>
      <p:ext uri="{BB962C8B-B14F-4D97-AF65-F5344CB8AC3E}">
        <p14:creationId xmlns:p14="http://schemas.microsoft.com/office/powerpoint/2010/main" val="42538443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altLang="en-US" smtClean="0"/>
              <a:t>Power Control Adaptation</a:t>
            </a:r>
          </a:p>
        </p:txBody>
      </p:sp>
      <p:sp>
        <p:nvSpPr>
          <p:cNvPr id="1028" name="AutoShape 3"/>
          <p:cNvSpPr>
            <a:spLocks noChangeArrowheads="1"/>
          </p:cNvSpPr>
          <p:nvPr/>
        </p:nvSpPr>
        <p:spPr bwMode="auto">
          <a:xfrm>
            <a:off x="762000" y="27432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29" name="AutoShape 4"/>
          <p:cNvSpPr>
            <a:spLocks noChangeArrowheads="1"/>
          </p:cNvSpPr>
          <p:nvPr/>
        </p:nvSpPr>
        <p:spPr bwMode="auto">
          <a:xfrm>
            <a:off x="838200" y="19050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0" name="AutoShape 5"/>
          <p:cNvSpPr>
            <a:spLocks noChangeArrowheads="1"/>
          </p:cNvSpPr>
          <p:nvPr/>
        </p:nvSpPr>
        <p:spPr bwMode="auto">
          <a:xfrm>
            <a:off x="3429000" y="35814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1" name="AutoShape 6"/>
          <p:cNvSpPr>
            <a:spLocks noChangeArrowheads="1"/>
          </p:cNvSpPr>
          <p:nvPr/>
        </p:nvSpPr>
        <p:spPr bwMode="auto">
          <a:xfrm>
            <a:off x="5181600" y="2895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2" name="AutoShape 7"/>
          <p:cNvSpPr>
            <a:spLocks noChangeArrowheads="1"/>
          </p:cNvSpPr>
          <p:nvPr/>
        </p:nvSpPr>
        <p:spPr bwMode="auto">
          <a:xfrm>
            <a:off x="2057400" y="28194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3" name="AutoShape 8"/>
          <p:cNvSpPr>
            <a:spLocks noChangeArrowheads="1"/>
          </p:cNvSpPr>
          <p:nvPr/>
        </p:nvSpPr>
        <p:spPr bwMode="auto">
          <a:xfrm>
            <a:off x="4724400" y="20574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4" name="AutoShape 9"/>
          <p:cNvSpPr>
            <a:spLocks noChangeArrowheads="1"/>
          </p:cNvSpPr>
          <p:nvPr/>
        </p:nvSpPr>
        <p:spPr bwMode="auto">
          <a:xfrm>
            <a:off x="5943600" y="24384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5" name="AutoShape 10"/>
          <p:cNvSpPr>
            <a:spLocks noChangeArrowheads="1"/>
          </p:cNvSpPr>
          <p:nvPr/>
        </p:nvSpPr>
        <p:spPr bwMode="auto">
          <a:xfrm>
            <a:off x="2057400" y="20574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6" name="AutoShape 11"/>
          <p:cNvSpPr>
            <a:spLocks noChangeArrowheads="1"/>
          </p:cNvSpPr>
          <p:nvPr/>
        </p:nvSpPr>
        <p:spPr bwMode="auto">
          <a:xfrm>
            <a:off x="3886200" y="26670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7" name="AutoShape 12"/>
          <p:cNvSpPr>
            <a:spLocks noChangeArrowheads="1"/>
          </p:cNvSpPr>
          <p:nvPr/>
        </p:nvSpPr>
        <p:spPr bwMode="auto">
          <a:xfrm>
            <a:off x="1143000" y="3276600"/>
            <a:ext cx="304800" cy="304800"/>
          </a:xfrm>
          <a:prstGeom prst="cube">
            <a:avLst>
              <a:gd name="adj" fmla="val 25000"/>
            </a:avLst>
          </a:prstGeom>
          <a:solidFill>
            <a:schemeClr val="accent1"/>
          </a:solidFill>
          <a:ln w="12700">
            <a:solidFill>
              <a:schemeClr val="tx1"/>
            </a:solidFill>
            <a:miter lim="800000"/>
            <a:headEnd type="none" w="sm" len="sm"/>
            <a:tailEnd type="none" w="sm" len="sm"/>
          </a:ln>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1038" name="Line 13"/>
          <p:cNvSpPr>
            <a:spLocks noChangeShapeType="1"/>
          </p:cNvSpPr>
          <p:nvPr/>
        </p:nvSpPr>
        <p:spPr bwMode="auto">
          <a:xfrm>
            <a:off x="914400" y="2286000"/>
            <a:ext cx="0" cy="3810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39" name="Line 14"/>
          <p:cNvSpPr>
            <a:spLocks noChangeShapeType="1"/>
          </p:cNvSpPr>
          <p:nvPr/>
        </p:nvSpPr>
        <p:spPr bwMode="auto">
          <a:xfrm>
            <a:off x="990600" y="3048000"/>
            <a:ext cx="152400" cy="2286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0" name="Line 15"/>
          <p:cNvSpPr>
            <a:spLocks noChangeShapeType="1"/>
          </p:cNvSpPr>
          <p:nvPr/>
        </p:nvSpPr>
        <p:spPr bwMode="auto">
          <a:xfrm flipV="1">
            <a:off x="1524000" y="3048000"/>
            <a:ext cx="457200" cy="2286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1" name="Line 16"/>
          <p:cNvSpPr>
            <a:spLocks noChangeShapeType="1"/>
          </p:cNvSpPr>
          <p:nvPr/>
        </p:nvSpPr>
        <p:spPr bwMode="auto">
          <a:xfrm>
            <a:off x="1295400" y="1981200"/>
            <a:ext cx="762000" cy="1524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2" name="Line 17"/>
          <p:cNvSpPr>
            <a:spLocks noChangeShapeType="1"/>
          </p:cNvSpPr>
          <p:nvPr/>
        </p:nvSpPr>
        <p:spPr bwMode="auto">
          <a:xfrm>
            <a:off x="2209800" y="2438400"/>
            <a:ext cx="0" cy="3048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3" name="Line 18"/>
          <p:cNvSpPr>
            <a:spLocks noChangeShapeType="1"/>
          </p:cNvSpPr>
          <p:nvPr/>
        </p:nvSpPr>
        <p:spPr bwMode="auto">
          <a:xfrm flipV="1">
            <a:off x="2438400" y="2819400"/>
            <a:ext cx="1371600" cy="762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4" name="Line 19"/>
          <p:cNvSpPr>
            <a:spLocks noChangeShapeType="1"/>
          </p:cNvSpPr>
          <p:nvPr/>
        </p:nvSpPr>
        <p:spPr bwMode="auto">
          <a:xfrm>
            <a:off x="2438400" y="2209800"/>
            <a:ext cx="1447800" cy="457200"/>
          </a:xfrm>
          <a:prstGeom prst="line">
            <a:avLst/>
          </a:prstGeom>
          <a:noFill/>
          <a:ln w="381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5" name="Line 20"/>
          <p:cNvSpPr>
            <a:spLocks noChangeShapeType="1"/>
          </p:cNvSpPr>
          <p:nvPr/>
        </p:nvSpPr>
        <p:spPr bwMode="auto">
          <a:xfrm flipV="1">
            <a:off x="3657600" y="2971800"/>
            <a:ext cx="304800" cy="533400"/>
          </a:xfrm>
          <a:prstGeom prst="line">
            <a:avLst/>
          </a:prstGeom>
          <a:noFill/>
          <a:ln w="381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6" name="Line 21"/>
          <p:cNvSpPr>
            <a:spLocks noChangeShapeType="1"/>
          </p:cNvSpPr>
          <p:nvPr/>
        </p:nvSpPr>
        <p:spPr bwMode="auto">
          <a:xfrm flipV="1">
            <a:off x="4114800" y="2286000"/>
            <a:ext cx="609600" cy="304800"/>
          </a:xfrm>
          <a:prstGeom prst="line">
            <a:avLst/>
          </a:prstGeom>
          <a:noFill/>
          <a:ln w="571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7" name="Line 22"/>
          <p:cNvSpPr>
            <a:spLocks noChangeShapeType="1"/>
          </p:cNvSpPr>
          <p:nvPr/>
        </p:nvSpPr>
        <p:spPr bwMode="auto">
          <a:xfrm>
            <a:off x="5105400" y="2133600"/>
            <a:ext cx="762000" cy="4572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8" name="Line 23"/>
          <p:cNvSpPr>
            <a:spLocks noChangeShapeType="1"/>
          </p:cNvSpPr>
          <p:nvPr/>
        </p:nvSpPr>
        <p:spPr bwMode="auto">
          <a:xfrm>
            <a:off x="4267200" y="2819400"/>
            <a:ext cx="914400" cy="228600"/>
          </a:xfrm>
          <a:prstGeom prst="line">
            <a:avLst/>
          </a:prstGeom>
          <a:noFill/>
          <a:ln w="2857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49" name="Line 24"/>
          <p:cNvSpPr>
            <a:spLocks noChangeShapeType="1"/>
          </p:cNvSpPr>
          <p:nvPr/>
        </p:nvSpPr>
        <p:spPr bwMode="auto">
          <a:xfrm flipV="1">
            <a:off x="5486400" y="2667000"/>
            <a:ext cx="381000" cy="228600"/>
          </a:xfrm>
          <a:prstGeom prst="line">
            <a:avLst/>
          </a:prstGeom>
          <a:noFill/>
          <a:ln w="381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1050" name="Rectangle 25"/>
          <p:cNvSpPr>
            <a:spLocks noGrp="1" noChangeArrowheads="1"/>
          </p:cNvSpPr>
          <p:nvPr>
            <p:ph type="body" idx="1"/>
          </p:nvPr>
        </p:nvSpPr>
        <p:spPr>
          <a:xfrm>
            <a:off x="257175" y="3886200"/>
            <a:ext cx="8886825" cy="2667000"/>
          </a:xfrm>
        </p:spPr>
        <p:txBody>
          <a:bodyPr/>
          <a:lstStyle/>
          <a:p>
            <a:r>
              <a:rPr lang="en-US" altLang="en-US" sz="2400" smtClean="0"/>
              <a:t>Each node generates independent data.</a:t>
            </a:r>
          </a:p>
          <a:p>
            <a:pPr>
              <a:lnSpc>
                <a:spcPct val="10000"/>
              </a:lnSpc>
            </a:pPr>
            <a:endParaRPr lang="en-US" altLang="en-US" sz="2400" smtClean="0"/>
          </a:p>
          <a:p>
            <a:pPr>
              <a:lnSpc>
                <a:spcPct val="80000"/>
              </a:lnSpc>
            </a:pPr>
            <a:r>
              <a:rPr lang="en-US" altLang="en-US" sz="2400" smtClean="0"/>
              <a:t>Source-destination pairs are chosen at random.</a:t>
            </a:r>
          </a:p>
          <a:p>
            <a:pPr>
              <a:lnSpc>
                <a:spcPct val="0"/>
              </a:lnSpc>
            </a:pPr>
            <a:endParaRPr lang="en-US" altLang="en-US" sz="2400" smtClean="0"/>
          </a:p>
          <a:p>
            <a:r>
              <a:rPr lang="en-US" altLang="en-US" sz="2400" smtClean="0"/>
              <a:t>Topology is dynamic (link gain G</a:t>
            </a:r>
            <a:r>
              <a:rPr lang="en-US" altLang="en-US" sz="2400" baseline="-25000" smtClean="0"/>
              <a:t>ij</a:t>
            </a:r>
            <a:r>
              <a:rPr lang="en-US" altLang="en-US" sz="2400" smtClean="0"/>
              <a:t>s time-varying)</a:t>
            </a:r>
          </a:p>
          <a:p>
            <a:pPr>
              <a:lnSpc>
                <a:spcPct val="20000"/>
              </a:lnSpc>
            </a:pPr>
            <a:endParaRPr lang="en-US" altLang="en-US" sz="2400" smtClean="0"/>
          </a:p>
          <a:p>
            <a:pPr>
              <a:lnSpc>
                <a:spcPct val="90000"/>
              </a:lnSpc>
            </a:pPr>
            <a:r>
              <a:rPr lang="en-US" altLang="en-US" sz="2400" smtClean="0"/>
              <a:t>Different link SIRs based on channel gains </a:t>
            </a:r>
            <a:r>
              <a:rPr lang="en-US" altLang="en-US" sz="2400" b="0" smtClean="0">
                <a:latin typeface="Times New Roman" pitchFamily="18" charset="0"/>
              </a:rPr>
              <a:t>G</a:t>
            </a:r>
            <a:r>
              <a:rPr lang="en-US" altLang="en-US" sz="2400" b="0" baseline="-25000" smtClean="0">
                <a:latin typeface="Times New Roman" pitchFamily="18" charset="0"/>
              </a:rPr>
              <a:t>ij</a:t>
            </a:r>
          </a:p>
          <a:p>
            <a:pPr>
              <a:lnSpc>
                <a:spcPct val="140000"/>
              </a:lnSpc>
            </a:pPr>
            <a:r>
              <a:rPr lang="en-US" altLang="en-US" sz="2400" smtClean="0"/>
              <a:t>Power control used to maintain a target</a:t>
            </a:r>
            <a:r>
              <a:rPr lang="en-US" altLang="en-US" sz="2400" baseline="-25000" smtClean="0"/>
              <a:t> </a:t>
            </a:r>
            <a:r>
              <a:rPr lang="en-US" altLang="en-US" sz="2400" smtClean="0"/>
              <a:t>R</a:t>
            </a:r>
            <a:r>
              <a:rPr lang="en-US" altLang="en-US" sz="2400" baseline="-25000" smtClean="0"/>
              <a:t>i </a:t>
            </a:r>
            <a:r>
              <a:rPr lang="en-US" altLang="en-US" sz="2400" smtClean="0"/>
              <a:t>value</a:t>
            </a:r>
          </a:p>
        </p:txBody>
      </p:sp>
      <p:graphicFrame>
        <p:nvGraphicFramePr>
          <p:cNvPr id="1026" name="Object 2"/>
          <p:cNvGraphicFramePr>
            <a:graphicFrameLocks noChangeAspect="1"/>
          </p:cNvGraphicFramePr>
          <p:nvPr/>
        </p:nvGraphicFramePr>
        <p:xfrm>
          <a:off x="5638800" y="2673350"/>
          <a:ext cx="2849563" cy="1441450"/>
        </p:xfrm>
        <a:graphic>
          <a:graphicData uri="http://schemas.openxmlformats.org/presentationml/2006/ole">
            <mc:AlternateContent xmlns:mc="http://schemas.openxmlformats.org/markup-compatibility/2006">
              <mc:Choice xmlns:v="urn:schemas-microsoft-com:vml" Requires="v">
                <p:oleObj spid="_x0000_s57349" name="Equation" r:id="rId4" imgW="1104840" imgH="558720" progId="Equation.3">
                  <p:embed/>
                </p:oleObj>
              </mc:Choice>
              <mc:Fallback>
                <p:oleObj name="Equation" r:id="rId4" imgW="1104840" imgH="558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673350"/>
                        <a:ext cx="2849563" cy="1441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51" name="Text Box 27"/>
          <p:cNvSpPr txBox="1">
            <a:spLocks noChangeArrowheads="1"/>
          </p:cNvSpPr>
          <p:nvPr/>
        </p:nvSpPr>
        <p:spPr bwMode="auto">
          <a:xfrm>
            <a:off x="2868613" y="2844800"/>
            <a:ext cx="574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800">
                <a:solidFill>
                  <a:srgbClr val="FF3300"/>
                </a:solidFill>
                <a:cs typeface="Arial" charset="0"/>
              </a:rPr>
              <a:t>G</a:t>
            </a:r>
            <a:r>
              <a:rPr lang="en-US" altLang="en-US" sz="2800" baseline="-25000">
                <a:solidFill>
                  <a:srgbClr val="FF3300"/>
                </a:solidFill>
                <a:cs typeface="Arial" charset="0"/>
              </a:rPr>
              <a:t>ij</a:t>
            </a:r>
          </a:p>
        </p:txBody>
      </p:sp>
      <p:sp>
        <p:nvSpPr>
          <p:cNvPr id="1052" name="Text Box 28"/>
          <p:cNvSpPr txBox="1">
            <a:spLocks noChangeArrowheads="1"/>
          </p:cNvSpPr>
          <p:nvPr/>
        </p:nvSpPr>
        <p:spPr bwMode="auto">
          <a:xfrm>
            <a:off x="3897313" y="1905000"/>
            <a:ext cx="574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800">
                <a:solidFill>
                  <a:srgbClr val="FFFFFF"/>
                </a:solidFill>
                <a:cs typeface="Arial" charset="0"/>
              </a:rPr>
              <a:t>G</a:t>
            </a:r>
            <a:r>
              <a:rPr lang="en-US" altLang="en-US" sz="2800" baseline="-25000">
                <a:solidFill>
                  <a:srgbClr val="FFFFFF"/>
                </a:solidFill>
                <a:cs typeface="Arial" charset="0"/>
              </a:rPr>
              <a:t>ii</a:t>
            </a:r>
          </a:p>
        </p:txBody>
      </p:sp>
      <p:sp>
        <p:nvSpPr>
          <p:cNvPr id="1053" name="Text Box 29"/>
          <p:cNvSpPr txBox="1">
            <a:spLocks noChangeArrowheads="1"/>
          </p:cNvSpPr>
          <p:nvPr/>
        </p:nvSpPr>
        <p:spPr bwMode="auto">
          <a:xfrm>
            <a:off x="4724400" y="1219200"/>
            <a:ext cx="4492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800">
                <a:solidFill>
                  <a:srgbClr val="FFFFFF"/>
                </a:solidFill>
                <a:cs typeface="Arial" charset="0"/>
              </a:rPr>
              <a:t>P</a:t>
            </a:r>
            <a:r>
              <a:rPr lang="en-US" altLang="en-US" sz="2800" baseline="-25000">
                <a:solidFill>
                  <a:srgbClr val="FFFFFF"/>
                </a:solidFill>
                <a:cs typeface="Arial" charset="0"/>
              </a:rPr>
              <a:t>i</a:t>
            </a:r>
          </a:p>
        </p:txBody>
      </p:sp>
      <p:sp>
        <p:nvSpPr>
          <p:cNvPr id="1054" name="Text Box 30"/>
          <p:cNvSpPr txBox="1">
            <a:spLocks noChangeArrowheads="1"/>
          </p:cNvSpPr>
          <p:nvPr/>
        </p:nvSpPr>
        <p:spPr bwMode="auto">
          <a:xfrm>
            <a:off x="1981200" y="3048000"/>
            <a:ext cx="4492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800">
                <a:solidFill>
                  <a:srgbClr val="FF3300"/>
                </a:solidFill>
                <a:cs typeface="Arial" charset="0"/>
              </a:rPr>
              <a:t>P</a:t>
            </a:r>
            <a:r>
              <a:rPr lang="en-US" altLang="en-US" sz="2800" baseline="-25000">
                <a:solidFill>
                  <a:srgbClr val="FF3300"/>
                </a:solidFill>
                <a:cs typeface="Arial" charset="0"/>
              </a:rPr>
              <a:t>j</a:t>
            </a:r>
          </a:p>
        </p:txBody>
      </p:sp>
    </p:spTree>
    <p:extLst>
      <p:ext uri="{BB962C8B-B14F-4D97-AF65-F5344CB8AC3E}">
        <p14:creationId xmlns:p14="http://schemas.microsoft.com/office/powerpoint/2010/main" val="707398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a:xfrm>
            <a:off x="457200" y="152400"/>
            <a:ext cx="8077200" cy="990600"/>
          </a:xfrm>
        </p:spPr>
        <p:txBody>
          <a:bodyPr/>
          <a:lstStyle/>
          <a:p>
            <a:r>
              <a:rPr lang="en-US" altLang="en-US" sz="4000" smtClean="0"/>
              <a:t>Power Control for Fixed Channels</a:t>
            </a:r>
          </a:p>
        </p:txBody>
      </p:sp>
      <p:sp>
        <p:nvSpPr>
          <p:cNvPr id="2055" name="Rectangle 3"/>
          <p:cNvSpPr>
            <a:spLocks noGrp="1" noChangeArrowheads="1"/>
          </p:cNvSpPr>
          <p:nvPr>
            <p:ph type="body" idx="1"/>
          </p:nvPr>
        </p:nvSpPr>
        <p:spPr>
          <a:xfrm>
            <a:off x="381000" y="1524000"/>
            <a:ext cx="8534400" cy="5029200"/>
          </a:xfrm>
        </p:spPr>
        <p:txBody>
          <a:bodyPr/>
          <a:lstStyle/>
          <a:p>
            <a:r>
              <a:rPr lang="en-US" altLang="en-US" smtClean="0"/>
              <a:t>Seminal work by Foschini/Miljanic [1993]</a:t>
            </a:r>
          </a:p>
          <a:p>
            <a:r>
              <a:rPr lang="en-US" altLang="en-US" smtClean="0"/>
              <a:t>Assume each node has an SIR constraint</a:t>
            </a:r>
          </a:p>
          <a:p>
            <a:pPr lvl="1"/>
            <a:endParaRPr lang="en-US" altLang="en-US" smtClean="0"/>
          </a:p>
          <a:p>
            <a:endParaRPr lang="en-US" altLang="en-US" sz="2400" smtClean="0"/>
          </a:p>
          <a:p>
            <a:pPr>
              <a:lnSpc>
                <a:spcPct val="20000"/>
              </a:lnSpc>
            </a:pPr>
            <a:endParaRPr lang="en-US" altLang="en-US" sz="2400" smtClean="0"/>
          </a:p>
          <a:p>
            <a:pPr lvl="1">
              <a:lnSpc>
                <a:spcPct val="40000"/>
              </a:lnSpc>
            </a:pPr>
            <a:endParaRPr lang="en-US" altLang="en-US" sz="2000" smtClean="0"/>
          </a:p>
          <a:p>
            <a:r>
              <a:rPr lang="en-US" altLang="en-US" smtClean="0"/>
              <a:t>Write the set of constraints in matrix form</a:t>
            </a:r>
          </a:p>
        </p:txBody>
      </p:sp>
      <p:graphicFrame>
        <p:nvGraphicFramePr>
          <p:cNvPr id="2050" name="Object 2"/>
          <p:cNvGraphicFramePr>
            <a:graphicFrameLocks noChangeAspect="1"/>
          </p:cNvGraphicFramePr>
          <p:nvPr/>
        </p:nvGraphicFramePr>
        <p:xfrm>
          <a:off x="700088" y="4810125"/>
          <a:ext cx="2743200" cy="1566863"/>
        </p:xfrm>
        <a:graphic>
          <a:graphicData uri="http://schemas.openxmlformats.org/presentationml/2006/ole">
            <mc:AlternateContent xmlns:mc="http://schemas.openxmlformats.org/markup-compatibility/2006">
              <mc:Choice xmlns:v="urn:schemas-microsoft-com:vml" Requires="v">
                <p:oleObj spid="_x0000_s58382" name="Equation" r:id="rId4" imgW="1244520" imgH="711000" progId="Equation.3">
                  <p:embed/>
                </p:oleObj>
              </mc:Choice>
              <mc:Fallback>
                <p:oleObj name="Equation" r:id="rId4" imgW="1244520" imgH="711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088" y="4810125"/>
                        <a:ext cx="2743200" cy="156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nvGraphicFramePr>
        <p:xfrm>
          <a:off x="914400" y="2895600"/>
          <a:ext cx="3200400" cy="1316038"/>
        </p:xfrm>
        <a:graphic>
          <a:graphicData uri="http://schemas.openxmlformats.org/presentationml/2006/ole">
            <mc:AlternateContent xmlns:mc="http://schemas.openxmlformats.org/markup-compatibility/2006">
              <mc:Choice xmlns:v="urn:schemas-microsoft-com:vml" Requires="v">
                <p:oleObj spid="_x0000_s58383" name="Equation" r:id="rId6" imgW="1358640" imgH="558720" progId="Equation.3">
                  <p:embed/>
                </p:oleObj>
              </mc:Choice>
              <mc:Fallback>
                <p:oleObj name="Equation" r:id="rId6" imgW="1358640" imgH="5587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2895600"/>
                        <a:ext cx="3200400" cy="1316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4"/>
          <p:cNvGraphicFramePr>
            <a:graphicFrameLocks noChangeAspect="1"/>
          </p:cNvGraphicFramePr>
          <p:nvPr/>
        </p:nvGraphicFramePr>
        <p:xfrm>
          <a:off x="4648200" y="3124200"/>
          <a:ext cx="3956050" cy="595313"/>
        </p:xfrm>
        <a:graphic>
          <a:graphicData uri="http://schemas.openxmlformats.org/presentationml/2006/ole">
            <mc:AlternateContent xmlns:mc="http://schemas.openxmlformats.org/markup-compatibility/2006">
              <mc:Choice xmlns:v="urn:schemas-microsoft-com:vml" Requires="v">
                <p:oleObj spid="_x0000_s58384" name="Equation" r:id="rId8" imgW="1434960" imgH="215640" progId="Equation.3">
                  <p:embed/>
                </p:oleObj>
              </mc:Choice>
              <mc:Fallback>
                <p:oleObj name="Equation" r:id="rId8" imgW="1434960" imgH="215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3124200"/>
                        <a:ext cx="3956050" cy="59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3" name="Object 5"/>
          <p:cNvGraphicFramePr>
            <a:graphicFrameLocks noChangeAspect="1"/>
          </p:cNvGraphicFramePr>
          <p:nvPr/>
        </p:nvGraphicFramePr>
        <p:xfrm>
          <a:off x="4724400" y="5108575"/>
          <a:ext cx="2874963" cy="1065213"/>
        </p:xfrm>
        <a:graphic>
          <a:graphicData uri="http://schemas.openxmlformats.org/presentationml/2006/ole">
            <mc:AlternateContent xmlns:mc="http://schemas.openxmlformats.org/markup-compatibility/2006">
              <mc:Choice xmlns:v="urn:schemas-microsoft-com:vml" Requires="v">
                <p:oleObj spid="_x0000_s58385" name="Equation" r:id="rId10" imgW="1371600" imgH="507960" progId="Equation.3">
                  <p:embed/>
                </p:oleObj>
              </mc:Choice>
              <mc:Fallback>
                <p:oleObj name="Equation" r:id="rId10" imgW="1371600" imgH="50796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24400" y="5108575"/>
                        <a:ext cx="2874963" cy="1065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6200" name="Text Box 8"/>
          <p:cNvSpPr txBox="1">
            <a:spLocks noChangeArrowheads="1"/>
          </p:cNvSpPr>
          <p:nvPr/>
        </p:nvSpPr>
        <p:spPr bwMode="auto">
          <a:xfrm>
            <a:off x="2057400" y="6248400"/>
            <a:ext cx="26495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FF3300"/>
                </a:solidFill>
                <a:cs typeface="Arial" charset="0"/>
              </a:rPr>
              <a:t>Scaled Interferer Gain</a:t>
            </a:r>
          </a:p>
        </p:txBody>
      </p:sp>
      <p:sp>
        <p:nvSpPr>
          <p:cNvPr id="136201" name="Text Box 9"/>
          <p:cNvSpPr txBox="1">
            <a:spLocks noChangeArrowheads="1"/>
          </p:cNvSpPr>
          <p:nvPr/>
        </p:nvSpPr>
        <p:spPr bwMode="auto">
          <a:xfrm>
            <a:off x="6324600" y="6248400"/>
            <a:ext cx="1600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FF3300"/>
                </a:solidFill>
                <a:cs typeface="Arial" charset="0"/>
              </a:rPr>
              <a:t>Scaled Noise</a:t>
            </a:r>
          </a:p>
        </p:txBody>
      </p:sp>
    </p:spTree>
    <p:extLst>
      <p:ext uri="{BB962C8B-B14F-4D97-AF65-F5344CB8AC3E}">
        <p14:creationId xmlns:p14="http://schemas.microsoft.com/office/powerpoint/2010/main" val="3337413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620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6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0" grpId="0" autoUpdateAnimBg="0"/>
      <p:bldP spid="13620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1026"/>
          <p:cNvSpPr>
            <a:spLocks noGrp="1" noChangeArrowheads="1"/>
          </p:cNvSpPr>
          <p:nvPr>
            <p:ph type="title"/>
          </p:nvPr>
        </p:nvSpPr>
        <p:spPr>
          <a:xfrm>
            <a:off x="381000" y="914400"/>
            <a:ext cx="8153400" cy="838200"/>
          </a:xfrm>
        </p:spPr>
        <p:txBody>
          <a:bodyPr/>
          <a:lstStyle/>
          <a:p>
            <a:r>
              <a:rPr lang="en-US" altLang="en-US" sz="4000" smtClean="0"/>
              <a:t>Optimality and Stability</a:t>
            </a:r>
            <a:br>
              <a:rPr lang="en-US" altLang="en-US" sz="4000" smtClean="0"/>
            </a:br>
            <a:endParaRPr lang="en-US" altLang="en-US" sz="4000" smtClean="0"/>
          </a:p>
        </p:txBody>
      </p:sp>
      <p:sp>
        <p:nvSpPr>
          <p:cNvPr id="3078" name="Rectangle 1027"/>
          <p:cNvSpPr>
            <a:spLocks noGrp="1" noChangeArrowheads="1"/>
          </p:cNvSpPr>
          <p:nvPr>
            <p:ph type="body" idx="1"/>
          </p:nvPr>
        </p:nvSpPr>
        <p:spPr>
          <a:xfrm>
            <a:off x="381000" y="1524000"/>
            <a:ext cx="8382000" cy="4876800"/>
          </a:xfrm>
        </p:spPr>
        <p:txBody>
          <a:bodyPr/>
          <a:lstStyle/>
          <a:p>
            <a:r>
              <a:rPr lang="en-US" altLang="en-US" smtClean="0"/>
              <a:t>Then if </a:t>
            </a:r>
            <a:r>
              <a:rPr lang="en-US" altLang="en-US" smtClean="0">
                <a:solidFill>
                  <a:srgbClr val="3333CC"/>
                </a:solidFill>
                <a:latin typeface="Symbol" pitchFamily="18" charset="2"/>
              </a:rPr>
              <a:t>r</a:t>
            </a:r>
            <a:r>
              <a:rPr lang="en-US" altLang="en-US" baseline="-25000" smtClean="0">
                <a:solidFill>
                  <a:srgbClr val="3333CC"/>
                </a:solidFill>
                <a:latin typeface="Times New Roman" pitchFamily="18" charset="0"/>
              </a:rPr>
              <a:t>F </a:t>
            </a:r>
            <a:r>
              <a:rPr lang="en-US" altLang="en-US" smtClean="0">
                <a:solidFill>
                  <a:srgbClr val="3333CC"/>
                </a:solidFill>
                <a:latin typeface="Times New Roman" pitchFamily="18" charset="0"/>
              </a:rPr>
              <a:t>&lt;1 </a:t>
            </a:r>
            <a:r>
              <a:rPr lang="en-US" altLang="en-US" smtClean="0">
                <a:latin typeface="Times New Roman" pitchFamily="18" charset="0"/>
              </a:rPr>
              <a:t>then </a:t>
            </a:r>
            <a:r>
              <a:rPr lang="en-US" altLang="en-US" smtClean="0">
                <a:latin typeface="Times New Roman" pitchFamily="18" charset="0"/>
                <a:sym typeface="Symbol" pitchFamily="18" charset="2"/>
              </a:rPr>
              <a:t></a:t>
            </a:r>
            <a:r>
              <a:rPr lang="en-US" altLang="en-US" smtClean="0">
                <a:latin typeface="Times New Roman" pitchFamily="18" charset="0"/>
              </a:rPr>
              <a:t> a unique solution to</a:t>
            </a:r>
          </a:p>
          <a:p>
            <a:endParaRPr lang="en-US" altLang="en-US" smtClean="0">
              <a:latin typeface="Times New Roman" pitchFamily="18" charset="0"/>
            </a:endParaRPr>
          </a:p>
          <a:p>
            <a:pPr>
              <a:lnSpc>
                <a:spcPct val="20000"/>
              </a:lnSpc>
            </a:pPr>
            <a:endParaRPr lang="en-US" altLang="en-US" smtClean="0">
              <a:latin typeface="Times New Roman" pitchFamily="18" charset="0"/>
            </a:endParaRPr>
          </a:p>
          <a:p>
            <a:r>
              <a:rPr lang="en-US" altLang="en-US" smtClean="0">
                <a:solidFill>
                  <a:srgbClr val="3333CC"/>
                </a:solidFill>
                <a:latin typeface="Times New Roman" pitchFamily="18" charset="0"/>
              </a:rPr>
              <a:t>P</a:t>
            </a:r>
            <a:r>
              <a:rPr lang="en-US" altLang="en-US" baseline="30000" smtClean="0">
                <a:solidFill>
                  <a:srgbClr val="3333CC"/>
                </a:solidFill>
                <a:latin typeface="Times New Roman" pitchFamily="18" charset="0"/>
              </a:rPr>
              <a:t>*</a:t>
            </a:r>
            <a:r>
              <a:rPr lang="en-US" altLang="en-US" smtClean="0">
                <a:solidFill>
                  <a:srgbClr val="3333CC"/>
                </a:solidFill>
                <a:latin typeface="Times New Roman" pitchFamily="18" charset="0"/>
              </a:rPr>
              <a:t> </a:t>
            </a:r>
            <a:r>
              <a:rPr lang="en-US" altLang="en-US" smtClean="0">
                <a:latin typeface="Times New Roman" pitchFamily="18" charset="0"/>
              </a:rPr>
              <a:t>is the global optimal solution</a:t>
            </a:r>
          </a:p>
          <a:p>
            <a:pPr>
              <a:lnSpc>
                <a:spcPct val="150000"/>
              </a:lnSpc>
            </a:pPr>
            <a:r>
              <a:rPr lang="en-US" altLang="en-US" smtClean="0">
                <a:latin typeface="Times New Roman" pitchFamily="18" charset="0"/>
              </a:rPr>
              <a:t>Iterative power control algorithms</a:t>
            </a:r>
            <a:r>
              <a:rPr lang="en-US" altLang="en-US" smtClean="0"/>
              <a:t> </a:t>
            </a:r>
            <a:r>
              <a:rPr lang="en-US" altLang="en-US" smtClean="0">
                <a:solidFill>
                  <a:schemeClr val="tx1"/>
                </a:solidFill>
              </a:rPr>
              <a:t>P</a:t>
            </a:r>
            <a:r>
              <a:rPr lang="en-US" altLang="en-US" smtClean="0">
                <a:solidFill>
                  <a:schemeClr val="tx1"/>
                </a:solidFill>
                <a:sym typeface="Symbol" pitchFamily="18" charset="2"/>
              </a:rPr>
              <a:t>P</a:t>
            </a:r>
            <a:r>
              <a:rPr lang="en-US" altLang="en-US" baseline="30000" smtClean="0">
                <a:solidFill>
                  <a:schemeClr val="tx1"/>
                </a:solidFill>
                <a:sym typeface="Symbol" pitchFamily="18" charset="2"/>
              </a:rPr>
              <a:t>*</a:t>
            </a:r>
            <a:endParaRPr lang="en-US" altLang="en-US" baseline="30000" smtClean="0">
              <a:solidFill>
                <a:schemeClr val="tx1"/>
              </a:solidFill>
            </a:endParaRPr>
          </a:p>
        </p:txBody>
      </p:sp>
      <p:graphicFrame>
        <p:nvGraphicFramePr>
          <p:cNvPr id="3074" name="Object 2"/>
          <p:cNvGraphicFramePr>
            <a:graphicFrameLocks noChangeAspect="1"/>
          </p:cNvGraphicFramePr>
          <p:nvPr/>
        </p:nvGraphicFramePr>
        <p:xfrm>
          <a:off x="2743200" y="2209800"/>
          <a:ext cx="2819400" cy="776288"/>
        </p:xfrm>
        <a:graphic>
          <a:graphicData uri="http://schemas.openxmlformats.org/presentationml/2006/ole">
            <mc:AlternateContent xmlns:mc="http://schemas.openxmlformats.org/markup-compatibility/2006">
              <mc:Choice xmlns:v="urn:schemas-microsoft-com:vml" Requires="v">
                <p:oleObj spid="_x0000_s59403" name="Equation" r:id="rId4" imgW="876240" imgH="241200" progId="Equation.3">
                  <p:embed/>
                </p:oleObj>
              </mc:Choice>
              <mc:Fallback>
                <p:oleObj name="Equation" r:id="rId4" imgW="87624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09800"/>
                        <a:ext cx="2819400" cy="776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3"/>
          <p:cNvGraphicFramePr>
            <a:graphicFrameLocks noChangeAspect="1"/>
          </p:cNvGraphicFramePr>
          <p:nvPr/>
        </p:nvGraphicFramePr>
        <p:xfrm>
          <a:off x="838200" y="4573588"/>
          <a:ext cx="6553200" cy="635000"/>
        </p:xfrm>
        <a:graphic>
          <a:graphicData uri="http://schemas.openxmlformats.org/presentationml/2006/ole">
            <mc:AlternateContent xmlns:mc="http://schemas.openxmlformats.org/markup-compatibility/2006">
              <mc:Choice xmlns:v="urn:schemas-microsoft-com:vml" Requires="v">
                <p:oleObj spid="_x0000_s59404" name="Equation" r:id="rId6" imgW="2095200" imgH="203040" progId="Equation.3">
                  <p:embed/>
                </p:oleObj>
              </mc:Choice>
              <mc:Fallback>
                <p:oleObj name="Equation" r:id="rId6" imgW="2095200" imgH="203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4573588"/>
                        <a:ext cx="6553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noChangeAspect="1"/>
          </p:cNvGraphicFramePr>
          <p:nvPr/>
        </p:nvGraphicFramePr>
        <p:xfrm>
          <a:off x="838200" y="5183188"/>
          <a:ext cx="7086600" cy="1370012"/>
        </p:xfrm>
        <a:graphic>
          <a:graphicData uri="http://schemas.openxmlformats.org/presentationml/2006/ole">
            <mc:AlternateContent xmlns:mc="http://schemas.openxmlformats.org/markup-compatibility/2006">
              <mc:Choice xmlns:v="urn:schemas-microsoft-com:vml" Requires="v">
                <p:oleObj spid="_x0000_s59405" name="Equation" r:id="rId8" imgW="2234880" imgH="431640" progId="Equation.3">
                  <p:embed/>
                </p:oleObj>
              </mc:Choice>
              <mc:Fallback>
                <p:oleObj name="Equation" r:id="rId8" imgW="22348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5183188"/>
                        <a:ext cx="7086600" cy="137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68030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1026"/>
          <p:cNvSpPr>
            <a:spLocks noGrp="1" noChangeArrowheads="1"/>
          </p:cNvSpPr>
          <p:nvPr>
            <p:ph type="title"/>
          </p:nvPr>
        </p:nvSpPr>
        <p:spPr>
          <a:xfrm>
            <a:off x="228600" y="76200"/>
            <a:ext cx="8610600" cy="1143000"/>
          </a:xfrm>
        </p:spPr>
        <p:txBody>
          <a:bodyPr/>
          <a:lstStyle/>
          <a:p>
            <a:r>
              <a:rPr lang="en-US" altLang="en-US" sz="4000" smtClean="0"/>
              <a:t>What if the Channel is Random?</a:t>
            </a:r>
          </a:p>
        </p:txBody>
      </p:sp>
      <p:sp>
        <p:nvSpPr>
          <p:cNvPr id="4100" name="Rectangle 1027"/>
          <p:cNvSpPr>
            <a:spLocks noGrp="1" noChangeArrowheads="1"/>
          </p:cNvSpPr>
          <p:nvPr>
            <p:ph type="body" idx="1"/>
          </p:nvPr>
        </p:nvSpPr>
        <p:spPr>
          <a:xfrm>
            <a:off x="381000" y="1676400"/>
            <a:ext cx="8458200" cy="5029200"/>
          </a:xfrm>
        </p:spPr>
        <p:txBody>
          <a:bodyPr/>
          <a:lstStyle/>
          <a:p>
            <a:pPr>
              <a:lnSpc>
                <a:spcPct val="115000"/>
              </a:lnSpc>
            </a:pPr>
            <a:r>
              <a:rPr lang="en-US" altLang="en-US" sz="2800" smtClean="0"/>
              <a:t>Can define performance based on distribution of R</a:t>
            </a:r>
            <a:r>
              <a:rPr lang="en-US" altLang="en-US" sz="2800" baseline="-25000" smtClean="0"/>
              <a:t>i</a:t>
            </a:r>
            <a:r>
              <a:rPr lang="en-US" altLang="en-US" sz="2800" smtClean="0"/>
              <a:t>: </a:t>
            </a:r>
          </a:p>
          <a:p>
            <a:pPr lvl="1">
              <a:lnSpc>
                <a:spcPct val="115000"/>
              </a:lnSpc>
            </a:pPr>
            <a:r>
              <a:rPr lang="en-US" altLang="en-US" smtClean="0"/>
              <a:t>Average SIR</a:t>
            </a:r>
          </a:p>
          <a:p>
            <a:pPr lvl="1">
              <a:lnSpc>
                <a:spcPct val="115000"/>
              </a:lnSpc>
            </a:pPr>
            <a:r>
              <a:rPr lang="en-US" altLang="en-US" smtClean="0"/>
              <a:t>Outage Probability</a:t>
            </a:r>
          </a:p>
          <a:p>
            <a:pPr lvl="1">
              <a:lnSpc>
                <a:spcPct val="115000"/>
              </a:lnSpc>
            </a:pPr>
            <a:r>
              <a:rPr lang="en-US" altLang="en-US" smtClean="0"/>
              <a:t>Average BER</a:t>
            </a:r>
          </a:p>
          <a:p>
            <a:pPr lvl="1">
              <a:lnSpc>
                <a:spcPct val="35000"/>
              </a:lnSpc>
            </a:pPr>
            <a:endParaRPr lang="en-US" altLang="en-US" smtClean="0"/>
          </a:p>
          <a:p>
            <a:pPr>
              <a:lnSpc>
                <a:spcPct val="115000"/>
              </a:lnSpc>
            </a:pPr>
            <a:r>
              <a:rPr lang="en-US" altLang="en-US" sz="2800" smtClean="0"/>
              <a:t>The standard F-M algorithm overshoots on average</a:t>
            </a:r>
          </a:p>
          <a:p>
            <a:pPr>
              <a:lnSpc>
                <a:spcPct val="195000"/>
              </a:lnSpc>
            </a:pPr>
            <a:endParaRPr lang="en-US" altLang="en-US" sz="2400" smtClean="0"/>
          </a:p>
          <a:p>
            <a:pPr>
              <a:lnSpc>
                <a:spcPct val="115000"/>
              </a:lnSpc>
            </a:pPr>
            <a:r>
              <a:rPr lang="en-US" altLang="en-US" sz="2800" smtClean="0"/>
              <a:t>How to define optimality if network</a:t>
            </a:r>
            <a:r>
              <a:rPr lang="en-US" altLang="en-US" sz="2400" smtClean="0"/>
              <a:t> </a:t>
            </a:r>
            <a:r>
              <a:rPr lang="en-US" altLang="en-US" sz="2800" smtClean="0"/>
              <a:t>is time-varying?</a:t>
            </a:r>
          </a:p>
        </p:txBody>
      </p:sp>
      <p:graphicFrame>
        <p:nvGraphicFramePr>
          <p:cNvPr id="4098" name="Object 2"/>
          <p:cNvGraphicFramePr>
            <a:graphicFrameLocks noChangeAspect="1"/>
          </p:cNvGraphicFramePr>
          <p:nvPr/>
        </p:nvGraphicFramePr>
        <p:xfrm>
          <a:off x="1524000" y="4953000"/>
          <a:ext cx="5534025" cy="696913"/>
        </p:xfrm>
        <a:graphic>
          <a:graphicData uri="http://schemas.openxmlformats.org/presentationml/2006/ole">
            <mc:AlternateContent xmlns:mc="http://schemas.openxmlformats.org/markup-compatibility/2006">
              <mc:Choice xmlns:v="urn:schemas-microsoft-com:vml" Requires="v">
                <p:oleObj spid="_x0000_s60421" name="Equation" r:id="rId4" imgW="1815840" imgH="228600" progId="Equation.3">
                  <p:embed/>
                </p:oleObj>
              </mc:Choice>
              <mc:Fallback>
                <p:oleObj name="Equation" r:id="rId4" imgW="181584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4953000"/>
                        <a:ext cx="5534025" cy="69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10809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a:xfrm>
            <a:off x="457200" y="228600"/>
            <a:ext cx="8458200" cy="990600"/>
          </a:xfrm>
        </p:spPr>
        <p:txBody>
          <a:bodyPr/>
          <a:lstStyle/>
          <a:p>
            <a:r>
              <a:rPr lang="en-US" altLang="en-US" sz="3400" smtClean="0"/>
              <a:t> </a:t>
            </a:r>
            <a:r>
              <a:rPr lang="en-US" altLang="en-US" sz="3600" smtClean="0"/>
              <a:t>Can Consider A New SIR Constraint</a:t>
            </a:r>
          </a:p>
        </p:txBody>
      </p:sp>
      <p:sp>
        <p:nvSpPr>
          <p:cNvPr id="5128" name="Rectangle 3"/>
          <p:cNvSpPr>
            <a:spLocks noGrp="1" noChangeArrowheads="1"/>
          </p:cNvSpPr>
          <p:nvPr>
            <p:ph type="body" idx="1"/>
          </p:nvPr>
        </p:nvSpPr>
        <p:spPr>
          <a:xfrm>
            <a:off x="5029200" y="1735138"/>
            <a:ext cx="3975100" cy="474662"/>
          </a:xfrm>
        </p:spPr>
        <p:txBody>
          <a:bodyPr/>
          <a:lstStyle/>
          <a:p>
            <a:pPr>
              <a:buFont typeface="Symbol" pitchFamily="18" charset="2"/>
              <a:buNone/>
            </a:pPr>
            <a:r>
              <a:rPr lang="en-US" altLang="en-US" sz="2400" smtClean="0">
                <a:sym typeface="Symbol" pitchFamily="18" charset="2"/>
              </a:rPr>
              <a:t> </a:t>
            </a:r>
            <a:r>
              <a:rPr lang="en-US" altLang="en-US" sz="2400" smtClean="0"/>
              <a:t>Original constraint</a:t>
            </a:r>
          </a:p>
        </p:txBody>
      </p:sp>
      <p:graphicFrame>
        <p:nvGraphicFramePr>
          <p:cNvPr id="5122" name="Object 2"/>
          <p:cNvGraphicFramePr>
            <a:graphicFrameLocks noChangeAspect="1"/>
          </p:cNvGraphicFramePr>
          <p:nvPr/>
        </p:nvGraphicFramePr>
        <p:xfrm>
          <a:off x="1600200" y="1600200"/>
          <a:ext cx="3232150" cy="1317625"/>
        </p:xfrm>
        <a:graphic>
          <a:graphicData uri="http://schemas.openxmlformats.org/presentationml/2006/ole">
            <mc:AlternateContent xmlns:mc="http://schemas.openxmlformats.org/markup-compatibility/2006">
              <mc:Choice xmlns:v="urn:schemas-microsoft-com:vml" Requires="v">
                <p:oleObj spid="_x0000_s61457" name="Equation" r:id="rId4" imgW="1371600" imgH="558720" progId="Equation.3">
                  <p:embed/>
                </p:oleObj>
              </mc:Choice>
              <mc:Fallback>
                <p:oleObj name="Equation" r:id="rId4" imgW="1371600" imgH="558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600200"/>
                        <a:ext cx="3232150" cy="1317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3"/>
          <p:cNvGraphicFramePr>
            <a:graphicFrameLocks noChangeAspect="1"/>
          </p:cNvGraphicFramePr>
          <p:nvPr/>
        </p:nvGraphicFramePr>
        <p:xfrm>
          <a:off x="457200" y="2819400"/>
          <a:ext cx="4487863" cy="1198563"/>
        </p:xfrm>
        <a:graphic>
          <a:graphicData uri="http://schemas.openxmlformats.org/presentationml/2006/ole">
            <mc:AlternateContent xmlns:mc="http://schemas.openxmlformats.org/markup-compatibility/2006">
              <mc:Choice xmlns:v="urn:schemas-microsoft-com:vml" Requires="v">
                <p:oleObj spid="_x0000_s61458" name="Equation" r:id="rId6" imgW="1904760" imgH="507960" progId="Equation.3">
                  <p:embed/>
                </p:oleObj>
              </mc:Choice>
              <mc:Fallback>
                <p:oleObj name="Equation" r:id="rId6" imgW="1904760" imgH="5079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2819400"/>
                        <a:ext cx="4487863" cy="1198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9" name="Rectangle 6"/>
          <p:cNvSpPr>
            <a:spLocks noChangeArrowheads="1"/>
          </p:cNvSpPr>
          <p:nvPr/>
        </p:nvSpPr>
        <p:spPr bwMode="auto">
          <a:xfrm>
            <a:off x="5105400" y="2743200"/>
            <a:ext cx="4038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20000"/>
              </a:spcBef>
              <a:buSzPct val="110000"/>
              <a:buFont typeface="Symbol" pitchFamily="18" charset="2"/>
              <a:buNone/>
            </a:pPr>
            <a:r>
              <a:rPr lang="en-US" altLang="en-US" sz="2800" b="1">
                <a:solidFill>
                  <a:srgbClr val="FF0000"/>
                </a:solidFill>
                <a:cs typeface="Arial" charset="0"/>
                <a:sym typeface="Symbol" pitchFamily="18" charset="2"/>
              </a:rPr>
              <a:t> </a:t>
            </a:r>
            <a:r>
              <a:rPr lang="en-US" altLang="en-US" sz="2800" b="1">
                <a:solidFill>
                  <a:srgbClr val="FF0000"/>
                </a:solidFill>
                <a:cs typeface="Arial" charset="0"/>
              </a:rPr>
              <a:t>Multiply out and   take expectations</a:t>
            </a:r>
          </a:p>
        </p:txBody>
      </p:sp>
      <p:graphicFrame>
        <p:nvGraphicFramePr>
          <p:cNvPr id="5124" name="Object 4"/>
          <p:cNvGraphicFramePr>
            <a:graphicFrameLocks noChangeAspect="1"/>
          </p:cNvGraphicFramePr>
          <p:nvPr/>
        </p:nvGraphicFramePr>
        <p:xfrm>
          <a:off x="2286000" y="4038600"/>
          <a:ext cx="2398713" cy="576263"/>
        </p:xfrm>
        <a:graphic>
          <a:graphicData uri="http://schemas.openxmlformats.org/presentationml/2006/ole">
            <mc:AlternateContent xmlns:mc="http://schemas.openxmlformats.org/markup-compatibility/2006">
              <mc:Choice xmlns:v="urn:schemas-microsoft-com:vml" Requires="v">
                <p:oleObj spid="_x0000_s61459" name="Equation" r:id="rId8" imgW="952200" imgH="228600" progId="Equation.3">
                  <p:embed/>
                </p:oleObj>
              </mc:Choice>
              <mc:Fallback>
                <p:oleObj name="Equation" r:id="rId8" imgW="9522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4038600"/>
                        <a:ext cx="2398713" cy="576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30" name="Rectangle 8"/>
          <p:cNvSpPr>
            <a:spLocks noChangeArrowheads="1"/>
          </p:cNvSpPr>
          <p:nvPr/>
        </p:nvSpPr>
        <p:spPr bwMode="auto">
          <a:xfrm>
            <a:off x="5105400" y="4038600"/>
            <a:ext cx="2819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20000"/>
              </a:spcBef>
              <a:buSzPct val="110000"/>
              <a:buFont typeface="Symbol" pitchFamily="18" charset="2"/>
              <a:buNone/>
            </a:pPr>
            <a:r>
              <a:rPr lang="en-US" altLang="en-US" sz="2800" b="1">
                <a:solidFill>
                  <a:srgbClr val="FF0000"/>
                </a:solidFill>
                <a:cs typeface="Arial" charset="0"/>
                <a:sym typeface="Symbol" pitchFamily="18" charset="2"/>
              </a:rPr>
              <a:t> M</a:t>
            </a:r>
            <a:r>
              <a:rPr lang="en-US" altLang="en-US" sz="2800" b="1">
                <a:solidFill>
                  <a:srgbClr val="FF0000"/>
                </a:solidFill>
                <a:cs typeface="Arial" charset="0"/>
              </a:rPr>
              <a:t>atrix form</a:t>
            </a:r>
          </a:p>
        </p:txBody>
      </p:sp>
      <p:graphicFrame>
        <p:nvGraphicFramePr>
          <p:cNvPr id="5125" name="Object 5"/>
          <p:cNvGraphicFramePr>
            <a:graphicFrameLocks noChangeAspect="1"/>
          </p:cNvGraphicFramePr>
          <p:nvPr/>
        </p:nvGraphicFramePr>
        <p:xfrm>
          <a:off x="1143000" y="4648200"/>
          <a:ext cx="2938463" cy="1566863"/>
        </p:xfrm>
        <a:graphic>
          <a:graphicData uri="http://schemas.openxmlformats.org/presentationml/2006/ole">
            <mc:AlternateContent xmlns:mc="http://schemas.openxmlformats.org/markup-compatibility/2006">
              <mc:Choice xmlns:v="urn:schemas-microsoft-com:vml" Requires="v">
                <p:oleObj spid="_x0000_s61460" name="Equation" r:id="rId10" imgW="1333440" imgH="711000" progId="Equation.3">
                  <p:embed/>
                </p:oleObj>
              </mc:Choice>
              <mc:Fallback>
                <p:oleObj name="Equation" r:id="rId10" imgW="1333440" imgH="7110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3000" y="4648200"/>
                        <a:ext cx="2938463" cy="156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6" name="Object 6"/>
          <p:cNvGraphicFramePr>
            <a:graphicFrameLocks noChangeAspect="1"/>
          </p:cNvGraphicFramePr>
          <p:nvPr/>
        </p:nvGraphicFramePr>
        <p:xfrm>
          <a:off x="4508500" y="4876800"/>
          <a:ext cx="3486150" cy="1065213"/>
        </p:xfrm>
        <a:graphic>
          <a:graphicData uri="http://schemas.openxmlformats.org/presentationml/2006/ole">
            <mc:AlternateContent xmlns:mc="http://schemas.openxmlformats.org/markup-compatibility/2006">
              <mc:Choice xmlns:v="urn:schemas-microsoft-com:vml" Requires="v">
                <p:oleObj spid="_x0000_s61461" name="Equation" r:id="rId12" imgW="1663560" imgH="507960" progId="Equation.3">
                  <p:embed/>
                </p:oleObj>
              </mc:Choice>
              <mc:Fallback>
                <p:oleObj name="Equation" r:id="rId12" imgW="1663560" imgH="50796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08500" y="4876800"/>
                        <a:ext cx="3486150" cy="1065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5899" name="Text Box 11"/>
          <p:cNvSpPr txBox="1">
            <a:spLocks noChangeArrowheads="1"/>
          </p:cNvSpPr>
          <p:nvPr/>
        </p:nvSpPr>
        <p:spPr bwMode="auto">
          <a:xfrm>
            <a:off x="823913" y="6248400"/>
            <a:ext cx="7478712" cy="485775"/>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400">
                <a:solidFill>
                  <a:srgbClr val="FF3300"/>
                </a:solidFill>
                <a:cs typeface="Arial" charset="0"/>
              </a:rPr>
              <a:t>Same form as SIR constraint in F-M for fixed channels</a:t>
            </a:r>
          </a:p>
        </p:txBody>
      </p:sp>
    </p:spTree>
    <p:extLst>
      <p:ext uri="{BB962C8B-B14F-4D97-AF65-F5344CB8AC3E}">
        <p14:creationId xmlns:p14="http://schemas.microsoft.com/office/powerpoint/2010/main" val="2045951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5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9"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1026"/>
          <p:cNvSpPr>
            <a:spLocks noGrp="1" noChangeArrowheads="1"/>
          </p:cNvSpPr>
          <p:nvPr>
            <p:ph type="title"/>
          </p:nvPr>
        </p:nvSpPr>
        <p:spPr/>
        <p:txBody>
          <a:bodyPr/>
          <a:lstStyle/>
          <a:p>
            <a:r>
              <a:rPr lang="en-US" altLang="en-US" sz="4000" smtClean="0"/>
              <a:t>New Criterion for Optimality</a:t>
            </a:r>
          </a:p>
        </p:txBody>
      </p:sp>
      <p:sp>
        <p:nvSpPr>
          <p:cNvPr id="6149" name="Rectangle 1027"/>
          <p:cNvSpPr>
            <a:spLocks noGrp="1" noChangeArrowheads="1"/>
          </p:cNvSpPr>
          <p:nvPr>
            <p:ph type="body" idx="1"/>
          </p:nvPr>
        </p:nvSpPr>
        <p:spPr>
          <a:xfrm>
            <a:off x="304800" y="1524000"/>
            <a:ext cx="8534400" cy="5105400"/>
          </a:xfrm>
        </p:spPr>
        <p:txBody>
          <a:bodyPr/>
          <a:lstStyle/>
          <a:p>
            <a:r>
              <a:rPr lang="en-US" altLang="en-US" smtClean="0"/>
              <a:t>If </a:t>
            </a:r>
            <a:r>
              <a:rPr lang="en-US" altLang="en-US" smtClean="0">
                <a:solidFill>
                  <a:srgbClr val="3333CC"/>
                </a:solidFill>
                <a:latin typeface="Symbol" pitchFamily="18" charset="2"/>
              </a:rPr>
              <a:t>r</a:t>
            </a:r>
            <a:r>
              <a:rPr lang="en-US" altLang="en-US" baseline="-25000" smtClean="0">
                <a:solidFill>
                  <a:srgbClr val="3333CC"/>
                </a:solidFill>
                <a:latin typeface="Times New Roman" pitchFamily="18" charset="0"/>
              </a:rPr>
              <a:t>F</a:t>
            </a:r>
            <a:r>
              <a:rPr lang="en-US" altLang="en-US" smtClean="0">
                <a:solidFill>
                  <a:srgbClr val="3333CC"/>
                </a:solidFill>
                <a:latin typeface="Times New Roman" pitchFamily="18" charset="0"/>
              </a:rPr>
              <a:t>&lt;1 t</a:t>
            </a:r>
            <a:r>
              <a:rPr lang="en-US" altLang="en-US" smtClean="0">
                <a:latin typeface="Times New Roman" pitchFamily="18" charset="0"/>
              </a:rPr>
              <a:t>hen exists a global optimal solution</a:t>
            </a:r>
          </a:p>
          <a:p>
            <a:pPr>
              <a:buFont typeface="Wingdings" pitchFamily="2" charset="2"/>
              <a:buNone/>
            </a:pPr>
            <a:endParaRPr lang="en-US" altLang="en-US" smtClean="0">
              <a:latin typeface="Times New Roman" pitchFamily="18" charset="0"/>
            </a:endParaRPr>
          </a:p>
          <a:p>
            <a:r>
              <a:rPr lang="en-US" altLang="en-US" smtClean="0">
                <a:latin typeface="Times New Roman" pitchFamily="18" charset="0"/>
              </a:rPr>
              <a:t>For the SIR constraint</a:t>
            </a:r>
          </a:p>
          <a:p>
            <a:pPr lvl="1"/>
            <a:endParaRPr lang="en-US" altLang="en-US" smtClean="0">
              <a:latin typeface="Times New Roman" pitchFamily="18" charset="0"/>
            </a:endParaRPr>
          </a:p>
          <a:p>
            <a:pPr lvl="1"/>
            <a:endParaRPr lang="en-US" altLang="en-US" smtClean="0">
              <a:latin typeface="Times New Roman" pitchFamily="18" charset="0"/>
            </a:endParaRPr>
          </a:p>
          <a:p>
            <a:pPr lvl="2"/>
            <a:endParaRPr lang="en-US" altLang="en-US" smtClean="0">
              <a:latin typeface="Times New Roman" pitchFamily="18" charset="0"/>
            </a:endParaRPr>
          </a:p>
          <a:p>
            <a:pPr>
              <a:buFont typeface="Wingdings" pitchFamily="2" charset="2"/>
              <a:buNone/>
            </a:pPr>
            <a:endParaRPr lang="en-US" altLang="en-US" smtClean="0">
              <a:latin typeface="Times New Roman" pitchFamily="18" charset="0"/>
            </a:endParaRPr>
          </a:p>
          <a:p>
            <a:pPr>
              <a:lnSpc>
                <a:spcPct val="100000"/>
              </a:lnSpc>
            </a:pPr>
            <a:r>
              <a:rPr lang="en-US" altLang="en-US" smtClean="0"/>
              <a:t>Can find P* in a distributed manner using stochastic approximation (Robbins-Monro)</a:t>
            </a:r>
          </a:p>
        </p:txBody>
      </p:sp>
      <p:graphicFrame>
        <p:nvGraphicFramePr>
          <p:cNvPr id="6146" name="Object 2"/>
          <p:cNvGraphicFramePr>
            <a:graphicFrameLocks noChangeAspect="1"/>
          </p:cNvGraphicFramePr>
          <p:nvPr/>
        </p:nvGraphicFramePr>
        <p:xfrm>
          <a:off x="2438400" y="2133600"/>
          <a:ext cx="2514600" cy="719138"/>
        </p:xfrm>
        <a:graphic>
          <a:graphicData uri="http://schemas.openxmlformats.org/presentationml/2006/ole">
            <mc:AlternateContent xmlns:mc="http://schemas.openxmlformats.org/markup-compatibility/2006">
              <mc:Choice xmlns:v="urn:schemas-microsoft-com:vml" Requires="v">
                <p:oleObj spid="_x0000_s62472" name="Equation" r:id="rId3" imgW="888840" imgH="253800" progId="Equation.3">
                  <p:embed/>
                </p:oleObj>
              </mc:Choice>
              <mc:Fallback>
                <p:oleObj name="Equation" r:id="rId3" imgW="888840" imgH="253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133600"/>
                        <a:ext cx="2514600" cy="719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3"/>
          <p:cNvGraphicFramePr>
            <a:graphicFrameLocks noChangeAspect="1"/>
          </p:cNvGraphicFramePr>
          <p:nvPr/>
        </p:nvGraphicFramePr>
        <p:xfrm>
          <a:off x="2286000" y="3733800"/>
          <a:ext cx="3009900" cy="1595438"/>
        </p:xfrm>
        <a:graphic>
          <a:graphicData uri="http://schemas.openxmlformats.org/presentationml/2006/ole">
            <mc:AlternateContent xmlns:mc="http://schemas.openxmlformats.org/markup-compatibility/2006">
              <mc:Choice xmlns:v="urn:schemas-microsoft-com:vml" Requires="v">
                <p:oleObj spid="_x0000_s62473" name="Equation" r:id="rId5" imgW="1295280" imgH="685800" progId="Equation.3">
                  <p:embed/>
                </p:oleObj>
              </mc:Choice>
              <mc:Fallback>
                <p:oleObj name="Equation" r:id="rId5" imgW="1295280" imgH="685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3733800"/>
                        <a:ext cx="3009900" cy="1595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91183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2"/>
          <p:cNvSpPr>
            <a:spLocks noGrp="1" noChangeArrowheads="1"/>
          </p:cNvSpPr>
          <p:nvPr>
            <p:ph type="title"/>
          </p:nvPr>
        </p:nvSpPr>
        <p:spPr>
          <a:xfrm>
            <a:off x="381000" y="457200"/>
            <a:ext cx="8382000" cy="685800"/>
          </a:xfrm>
        </p:spPr>
        <p:txBody>
          <a:bodyPr/>
          <a:lstStyle/>
          <a:p>
            <a:r>
              <a:rPr lang="en-US" altLang="en-US" smtClean="0"/>
              <a:t>Robbins-Monro algorithm</a:t>
            </a:r>
          </a:p>
        </p:txBody>
      </p:sp>
      <p:sp>
        <p:nvSpPr>
          <p:cNvPr id="7176" name="Rectangle 3"/>
          <p:cNvSpPr>
            <a:spLocks noGrp="1" noChangeArrowheads="1"/>
          </p:cNvSpPr>
          <p:nvPr>
            <p:ph type="body" idx="1"/>
          </p:nvPr>
        </p:nvSpPr>
        <p:spPr>
          <a:xfrm>
            <a:off x="228600" y="1068388"/>
            <a:ext cx="8620125" cy="5332412"/>
          </a:xfrm>
        </p:spPr>
        <p:txBody>
          <a:bodyPr/>
          <a:lstStyle/>
          <a:p>
            <a:pPr>
              <a:buFont typeface="Symbol" pitchFamily="18" charset="2"/>
              <a:buNone/>
            </a:pPr>
            <a:endParaRPr lang="en-US" altLang="en-US" smtClean="0"/>
          </a:p>
          <a:p>
            <a:pPr lvl="1">
              <a:lnSpc>
                <a:spcPct val="130000"/>
              </a:lnSpc>
            </a:pPr>
            <a:endParaRPr lang="en-US" altLang="en-US" smtClean="0"/>
          </a:p>
          <a:p>
            <a:pPr>
              <a:lnSpc>
                <a:spcPct val="70000"/>
              </a:lnSpc>
              <a:buFont typeface="Symbol" pitchFamily="18" charset="2"/>
              <a:buNone/>
            </a:pPr>
            <a:r>
              <a:rPr lang="en-US" altLang="en-US" smtClean="0"/>
              <a:t>  Where </a:t>
            </a:r>
            <a:r>
              <a:rPr lang="en-US" altLang="en-US" smtClean="0">
                <a:latin typeface="Symbol" pitchFamily="18" charset="2"/>
              </a:rPr>
              <a:t>e</a:t>
            </a:r>
            <a:r>
              <a:rPr lang="en-US" altLang="en-US" baseline="-25000" smtClean="0"/>
              <a:t>k</a:t>
            </a:r>
            <a:r>
              <a:rPr lang="en-US" altLang="en-US" smtClean="0"/>
              <a:t> is a noise term</a:t>
            </a:r>
          </a:p>
          <a:p>
            <a:pPr>
              <a:lnSpc>
                <a:spcPct val="40000"/>
              </a:lnSpc>
              <a:buFont typeface="Symbol" pitchFamily="18" charset="2"/>
              <a:buNone/>
            </a:pPr>
            <a:endParaRPr lang="en-US" altLang="en-US" smtClean="0"/>
          </a:p>
          <a:p>
            <a:pPr>
              <a:buFont typeface="Symbol" pitchFamily="18" charset="2"/>
              <a:buNone/>
            </a:pPr>
            <a:r>
              <a:rPr lang="en-US" altLang="en-US" smtClean="0"/>
              <a:t>		</a:t>
            </a:r>
          </a:p>
          <a:p>
            <a:pPr>
              <a:lnSpc>
                <a:spcPct val="70000"/>
              </a:lnSpc>
              <a:buFont typeface="Symbol" pitchFamily="18" charset="2"/>
              <a:buNone/>
            </a:pPr>
            <a:endParaRPr lang="en-US" altLang="en-US" smtClean="0"/>
          </a:p>
          <a:p>
            <a:pPr>
              <a:buFont typeface="Symbol" pitchFamily="18" charset="2"/>
              <a:buNone/>
            </a:pPr>
            <a:r>
              <a:rPr lang="en-US" altLang="en-US" smtClean="0"/>
              <a:t> 			</a:t>
            </a:r>
          </a:p>
          <a:p>
            <a:pPr>
              <a:buFont typeface="Symbol" pitchFamily="18" charset="2"/>
              <a:buNone/>
            </a:pPr>
            <a:r>
              <a:rPr lang="en-US" altLang="en-US" smtClean="0"/>
              <a:t> Under appropriate conditions on       </a:t>
            </a:r>
          </a:p>
        </p:txBody>
      </p:sp>
      <p:graphicFrame>
        <p:nvGraphicFramePr>
          <p:cNvPr id="7170" name="Object 2"/>
          <p:cNvGraphicFramePr>
            <a:graphicFrameLocks noChangeAspect="1"/>
          </p:cNvGraphicFramePr>
          <p:nvPr/>
        </p:nvGraphicFramePr>
        <p:xfrm>
          <a:off x="1371600" y="1676400"/>
          <a:ext cx="6132513" cy="657225"/>
        </p:xfrm>
        <a:graphic>
          <a:graphicData uri="http://schemas.openxmlformats.org/presentationml/2006/ole">
            <mc:AlternateContent xmlns:mc="http://schemas.openxmlformats.org/markup-compatibility/2006">
              <mc:Choice xmlns:v="urn:schemas-microsoft-com:vml" Requires="v">
                <p:oleObj spid="_x0000_s63505" name="Equation" r:id="rId4" imgW="2019240" imgH="215640" progId="Equation.3">
                  <p:embed/>
                </p:oleObj>
              </mc:Choice>
              <mc:Fallback>
                <p:oleObj name="Equation" r:id="rId4" imgW="2019240" imgH="215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676400"/>
                        <a:ext cx="6132513" cy="6572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3"/>
          <p:cNvGraphicFramePr>
            <a:graphicFrameLocks noChangeAspect="1"/>
          </p:cNvGraphicFramePr>
          <p:nvPr/>
        </p:nvGraphicFramePr>
        <p:xfrm>
          <a:off x="533400" y="3733800"/>
          <a:ext cx="7843838" cy="1111250"/>
        </p:xfrm>
        <a:graphic>
          <a:graphicData uri="http://schemas.openxmlformats.org/presentationml/2006/ole">
            <mc:AlternateContent xmlns:mc="http://schemas.openxmlformats.org/markup-compatibility/2006">
              <mc:Choice xmlns:v="urn:schemas-microsoft-com:vml" Requires="v">
                <p:oleObj spid="_x0000_s63506" name="Equation" r:id="rId6" imgW="3047760" imgH="431640" progId="Equation.3">
                  <p:embed/>
                </p:oleObj>
              </mc:Choice>
              <mc:Fallback>
                <p:oleObj name="Equation" r:id="rId6" imgW="3047760" imgH="431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733800"/>
                        <a:ext cx="7843838" cy="1111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2" name="Object 4"/>
          <p:cNvGraphicFramePr>
            <a:graphicFrameLocks noChangeAspect="1"/>
          </p:cNvGraphicFramePr>
          <p:nvPr/>
        </p:nvGraphicFramePr>
        <p:xfrm>
          <a:off x="1219200" y="2971800"/>
          <a:ext cx="6499225" cy="796925"/>
        </p:xfrm>
        <a:graphic>
          <a:graphicData uri="http://schemas.openxmlformats.org/presentationml/2006/ole">
            <mc:AlternateContent xmlns:mc="http://schemas.openxmlformats.org/markup-compatibility/2006">
              <mc:Choice xmlns:v="urn:schemas-microsoft-com:vml" Requires="v">
                <p:oleObj spid="_x0000_s63507" name="Equation" r:id="rId8" imgW="1866600" imgH="228600" progId="Equation.3">
                  <p:embed/>
                </p:oleObj>
              </mc:Choice>
              <mc:Fallback>
                <p:oleObj name="Equation" r:id="rId8" imgW="18666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2971800"/>
                        <a:ext cx="6499225" cy="796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3" name="Object 5"/>
          <p:cNvGraphicFramePr>
            <a:graphicFrameLocks noChangeAspect="1"/>
          </p:cNvGraphicFramePr>
          <p:nvPr/>
        </p:nvGraphicFramePr>
        <p:xfrm>
          <a:off x="6096000" y="4876800"/>
          <a:ext cx="619125" cy="752475"/>
        </p:xfrm>
        <a:graphic>
          <a:graphicData uri="http://schemas.openxmlformats.org/presentationml/2006/ole">
            <mc:AlternateContent xmlns:mc="http://schemas.openxmlformats.org/markup-compatibility/2006">
              <mc:Choice xmlns:v="urn:schemas-microsoft-com:vml" Requires="v">
                <p:oleObj spid="_x0000_s63508" name="Equation" r:id="rId10" imgW="177480" imgH="215640" progId="Equation.3">
                  <p:embed/>
                </p:oleObj>
              </mc:Choice>
              <mc:Fallback>
                <p:oleObj name="Equation" r:id="rId10" imgW="177480" imgH="215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0" y="4876800"/>
                        <a:ext cx="619125"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4" name="Object 6"/>
          <p:cNvGraphicFramePr>
            <a:graphicFrameLocks noChangeAspect="1"/>
          </p:cNvGraphicFramePr>
          <p:nvPr/>
        </p:nvGraphicFramePr>
        <p:xfrm>
          <a:off x="3048000" y="5715000"/>
          <a:ext cx="2300288" cy="796925"/>
        </p:xfrm>
        <a:graphic>
          <a:graphicData uri="http://schemas.openxmlformats.org/presentationml/2006/ole">
            <mc:AlternateContent xmlns:mc="http://schemas.openxmlformats.org/markup-compatibility/2006">
              <mc:Choice xmlns:v="urn:schemas-microsoft-com:vml" Requires="v">
                <p:oleObj spid="_x0000_s63509" name="Equation" r:id="rId12" imgW="660240" imgH="228600" progId="Equation.3">
                  <p:embed/>
                </p:oleObj>
              </mc:Choice>
              <mc:Fallback>
                <p:oleObj name="Equation" r:id="rId12" imgW="660240" imgH="2286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00" y="5715000"/>
                        <a:ext cx="2300288" cy="796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35061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050"/>
          <p:cNvSpPr>
            <a:spLocks noGrp="1" noChangeArrowheads="1"/>
          </p:cNvSpPr>
          <p:nvPr>
            <p:ph type="title"/>
          </p:nvPr>
        </p:nvSpPr>
        <p:spPr/>
        <p:txBody>
          <a:bodyPr/>
          <a:lstStyle/>
          <a:p>
            <a:r>
              <a:rPr lang="en-US" altLang="en-US" smtClean="0"/>
              <a:t>Admission Control</a:t>
            </a:r>
          </a:p>
        </p:txBody>
      </p:sp>
      <p:sp>
        <p:nvSpPr>
          <p:cNvPr id="25603" name="Rectangle 2051"/>
          <p:cNvSpPr>
            <a:spLocks noGrp="1" noChangeArrowheads="1"/>
          </p:cNvSpPr>
          <p:nvPr>
            <p:ph type="body" idx="1"/>
          </p:nvPr>
        </p:nvSpPr>
        <p:spPr>
          <a:xfrm>
            <a:off x="200025" y="1524000"/>
            <a:ext cx="8718550" cy="4114800"/>
          </a:xfrm>
        </p:spPr>
        <p:txBody>
          <a:bodyPr/>
          <a:lstStyle/>
          <a:p>
            <a:r>
              <a:rPr lang="en-US" altLang="en-US" smtClean="0"/>
              <a:t>What happens when a new user powers up?</a:t>
            </a:r>
          </a:p>
          <a:p>
            <a:pPr lvl="1"/>
            <a:r>
              <a:rPr lang="en-US" altLang="en-US" smtClean="0"/>
              <a:t>More interference added to the system</a:t>
            </a:r>
          </a:p>
          <a:p>
            <a:pPr lvl="1"/>
            <a:r>
              <a:rPr lang="en-US" altLang="en-US" smtClean="0"/>
              <a:t>The optimal power vector will move</a:t>
            </a:r>
          </a:p>
          <a:p>
            <a:pPr lvl="1"/>
            <a:r>
              <a:rPr lang="en-US" altLang="en-US" smtClean="0">
                <a:solidFill>
                  <a:srgbClr val="FF3300"/>
                </a:solidFill>
              </a:rPr>
              <a:t>System may become infeasible</a:t>
            </a:r>
          </a:p>
          <a:p>
            <a:pPr lvl="1">
              <a:lnSpc>
                <a:spcPct val="60000"/>
              </a:lnSpc>
            </a:pPr>
            <a:endParaRPr lang="en-US" altLang="en-US" smtClean="0">
              <a:solidFill>
                <a:srgbClr val="FF3300"/>
              </a:solidFill>
            </a:endParaRPr>
          </a:p>
          <a:p>
            <a:r>
              <a:rPr lang="en-US" altLang="en-US" smtClean="0"/>
              <a:t>Admission control objectives</a:t>
            </a:r>
          </a:p>
          <a:p>
            <a:pPr lvl="1"/>
            <a:r>
              <a:rPr lang="en-US" altLang="en-US" smtClean="0"/>
              <a:t>Protect current user’s with a “protection margin”</a:t>
            </a:r>
          </a:p>
          <a:p>
            <a:pPr lvl="1"/>
            <a:r>
              <a:rPr lang="en-US" altLang="en-US" smtClean="0"/>
              <a:t>Reject the new user if the system is unstable</a:t>
            </a:r>
          </a:p>
          <a:p>
            <a:pPr lvl="1"/>
            <a:r>
              <a:rPr lang="en-US" altLang="en-US" smtClean="0"/>
              <a:t>Maintain distributed nature of the algorithm</a:t>
            </a:r>
          </a:p>
        </p:txBody>
      </p:sp>
      <p:sp>
        <p:nvSpPr>
          <p:cNvPr id="156676" name="Text Box 2052"/>
          <p:cNvSpPr txBox="1">
            <a:spLocks noChangeArrowheads="1"/>
          </p:cNvSpPr>
          <p:nvPr/>
        </p:nvSpPr>
        <p:spPr bwMode="auto">
          <a:xfrm>
            <a:off x="263525" y="5792788"/>
            <a:ext cx="84153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i="1">
                <a:solidFill>
                  <a:srgbClr val="FFFFFF"/>
                </a:solidFill>
                <a:cs typeface="Arial" charset="0"/>
              </a:rPr>
              <a:t>Tracking problem, not an equilibrium problem</a:t>
            </a:r>
          </a:p>
        </p:txBody>
      </p:sp>
    </p:spTree>
    <p:extLst>
      <p:ext uri="{BB962C8B-B14F-4D97-AF65-F5344CB8AC3E}">
        <p14:creationId xmlns:p14="http://schemas.microsoft.com/office/powerpoint/2010/main" val="3275604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6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26"/>
          <p:cNvSpPr>
            <a:spLocks noGrp="1" noChangeArrowheads="1"/>
          </p:cNvSpPr>
          <p:nvPr>
            <p:ph type="title"/>
          </p:nvPr>
        </p:nvSpPr>
        <p:spPr/>
        <p:txBody>
          <a:bodyPr/>
          <a:lstStyle/>
          <a:p>
            <a:r>
              <a:rPr lang="en-US" altLang="en-US" sz="3600" smtClean="0"/>
              <a:t>Fixed Step Size Algorithm Properties</a:t>
            </a:r>
          </a:p>
        </p:txBody>
      </p:sp>
      <p:sp>
        <p:nvSpPr>
          <p:cNvPr id="8197" name="Rectangle 1027"/>
          <p:cNvSpPr>
            <a:spLocks noGrp="1" noChangeArrowheads="1"/>
          </p:cNvSpPr>
          <p:nvPr>
            <p:ph type="body" idx="1"/>
          </p:nvPr>
        </p:nvSpPr>
        <p:spPr>
          <a:xfrm>
            <a:off x="381000" y="1600200"/>
            <a:ext cx="8483600" cy="5511800"/>
          </a:xfrm>
        </p:spPr>
        <p:txBody>
          <a:bodyPr/>
          <a:lstStyle/>
          <a:p>
            <a:pPr>
              <a:lnSpc>
                <a:spcPct val="90000"/>
              </a:lnSpc>
            </a:pPr>
            <a:r>
              <a:rPr lang="en-US" altLang="en-US" smtClean="0"/>
              <a:t>Have non-stationary equilibria</a:t>
            </a:r>
          </a:p>
          <a:p>
            <a:pPr lvl="1">
              <a:lnSpc>
                <a:spcPct val="90000"/>
              </a:lnSpc>
            </a:pPr>
            <a:r>
              <a:rPr lang="en-US" altLang="en-US" smtClean="0"/>
              <a:t> So cannot </a:t>
            </a:r>
            <a:r>
              <a:rPr lang="en-US" altLang="en-US" smtClean="0">
                <a:solidFill>
                  <a:srgbClr val="3333CC"/>
                </a:solidFill>
              </a:rPr>
              <a:t>allow a</a:t>
            </a:r>
            <a:r>
              <a:rPr lang="en-US" altLang="en-US" baseline="-25000" smtClean="0">
                <a:solidFill>
                  <a:srgbClr val="3333CC"/>
                </a:solidFill>
              </a:rPr>
              <a:t>k</a:t>
            </a:r>
            <a:r>
              <a:rPr lang="en-US" altLang="en-US" smtClean="0">
                <a:solidFill>
                  <a:srgbClr val="3333CC"/>
                </a:solidFill>
              </a:rPr>
              <a:t> </a:t>
            </a:r>
            <a:r>
              <a:rPr lang="en-US" altLang="en-US" smtClean="0">
                <a:solidFill>
                  <a:srgbClr val="3333CC"/>
                </a:solidFill>
                <a:sym typeface="Symbol" pitchFamily="18" charset="2"/>
              </a:rPr>
              <a:t> </a:t>
            </a:r>
            <a:r>
              <a:rPr lang="en-US" altLang="en-US" smtClean="0">
                <a:solidFill>
                  <a:srgbClr val="3333CC"/>
                </a:solidFill>
              </a:rPr>
              <a:t>0</a:t>
            </a:r>
          </a:p>
          <a:p>
            <a:pPr>
              <a:lnSpc>
                <a:spcPct val="90000"/>
              </a:lnSpc>
            </a:pPr>
            <a:endParaRPr lang="en-US" altLang="en-US" smtClean="0"/>
          </a:p>
          <a:p>
            <a:pPr>
              <a:lnSpc>
                <a:spcPct val="90000"/>
              </a:lnSpc>
            </a:pPr>
            <a:endParaRPr lang="en-US" altLang="en-US" smtClean="0"/>
          </a:p>
          <a:p>
            <a:pPr lvl="2">
              <a:lnSpc>
                <a:spcPct val="60000"/>
              </a:lnSpc>
              <a:buFont typeface="ZapfDingbats" pitchFamily="82" charset="2"/>
              <a:buNone/>
            </a:pPr>
            <a:endParaRPr lang="en-US" altLang="en-US" smtClean="0"/>
          </a:p>
          <a:p>
            <a:pPr>
              <a:lnSpc>
                <a:spcPct val="90000"/>
              </a:lnSpc>
            </a:pPr>
            <a:r>
              <a:rPr lang="en-US" altLang="en-US" smtClean="0"/>
              <a:t>A fixed step size algorithm will not converge to the optimal power allocation</a:t>
            </a:r>
          </a:p>
          <a:p>
            <a:pPr>
              <a:lnSpc>
                <a:spcPct val="90000"/>
              </a:lnSpc>
            </a:pPr>
            <a:endParaRPr lang="en-US" altLang="en-US" smtClean="0"/>
          </a:p>
          <a:p>
            <a:pPr>
              <a:lnSpc>
                <a:spcPct val="90000"/>
              </a:lnSpc>
            </a:pPr>
            <a:endParaRPr lang="en-US" altLang="en-US" smtClean="0"/>
          </a:p>
          <a:p>
            <a:pPr>
              <a:lnSpc>
                <a:spcPct val="90000"/>
              </a:lnSpc>
            </a:pPr>
            <a:r>
              <a:rPr lang="en-US" altLang="en-US" smtClean="0"/>
              <a:t>This error is cost of tracking a moving target</a:t>
            </a:r>
          </a:p>
        </p:txBody>
      </p:sp>
      <p:graphicFrame>
        <p:nvGraphicFramePr>
          <p:cNvPr id="8194" name="Object 2"/>
          <p:cNvGraphicFramePr>
            <a:graphicFrameLocks noChangeAspect="1"/>
          </p:cNvGraphicFramePr>
          <p:nvPr/>
        </p:nvGraphicFramePr>
        <p:xfrm>
          <a:off x="838200" y="5029200"/>
          <a:ext cx="7027863" cy="706438"/>
        </p:xfrm>
        <a:graphic>
          <a:graphicData uri="http://schemas.openxmlformats.org/presentationml/2006/ole">
            <mc:AlternateContent xmlns:mc="http://schemas.openxmlformats.org/markup-compatibility/2006">
              <mc:Choice xmlns:v="urn:schemas-microsoft-com:vml" Requires="v">
                <p:oleObj spid="_x0000_s64520" name="Equation" r:id="rId3" imgW="2400120" imgH="241200" progId="Equation.3">
                  <p:embed/>
                </p:oleObj>
              </mc:Choice>
              <mc:Fallback>
                <p:oleObj name="Equation" r:id="rId3" imgW="240012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029200"/>
                        <a:ext cx="7027863" cy="70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5" name="Object 3"/>
          <p:cNvGraphicFramePr>
            <a:graphicFrameLocks noChangeAspect="1"/>
          </p:cNvGraphicFramePr>
          <p:nvPr/>
        </p:nvGraphicFramePr>
        <p:xfrm>
          <a:off x="762000" y="2590800"/>
          <a:ext cx="7516813" cy="1111250"/>
        </p:xfrm>
        <a:graphic>
          <a:graphicData uri="http://schemas.openxmlformats.org/presentationml/2006/ole">
            <mc:AlternateContent xmlns:mc="http://schemas.openxmlformats.org/markup-compatibility/2006">
              <mc:Choice xmlns:v="urn:schemas-microsoft-com:vml" Requires="v">
                <p:oleObj spid="_x0000_s64521" name="Equation" r:id="rId5" imgW="2920680" imgH="431640" progId="Equation.3">
                  <p:embed/>
                </p:oleObj>
              </mc:Choice>
              <mc:Fallback>
                <p:oleObj name="Equation" r:id="rId5" imgW="292068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2590800"/>
                        <a:ext cx="7516813" cy="1111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47618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1026"/>
          <p:cNvSpPr>
            <a:spLocks noGrp="1" noChangeArrowheads="1"/>
          </p:cNvSpPr>
          <p:nvPr>
            <p:ph type="title"/>
          </p:nvPr>
        </p:nvSpPr>
        <p:spPr>
          <a:xfrm>
            <a:off x="381000" y="381000"/>
            <a:ext cx="8229600" cy="685800"/>
          </a:xfrm>
        </p:spPr>
        <p:txBody>
          <a:bodyPr/>
          <a:lstStyle/>
          <a:p>
            <a:r>
              <a:rPr lang="en-US" altLang="en-US" sz="4000" smtClean="0"/>
              <a:t>Example: i.i.d. Fading Channel</a:t>
            </a:r>
          </a:p>
        </p:txBody>
      </p:sp>
      <p:sp>
        <p:nvSpPr>
          <p:cNvPr id="9221" name="Rectangle 1027"/>
          <p:cNvSpPr>
            <a:spLocks noGrp="1" noChangeArrowheads="1"/>
          </p:cNvSpPr>
          <p:nvPr>
            <p:ph type="body" idx="1"/>
          </p:nvPr>
        </p:nvSpPr>
        <p:spPr>
          <a:xfrm>
            <a:off x="381000" y="1752600"/>
            <a:ext cx="8229600" cy="4572000"/>
          </a:xfrm>
        </p:spPr>
        <p:txBody>
          <a:bodyPr/>
          <a:lstStyle/>
          <a:p>
            <a:pPr>
              <a:lnSpc>
                <a:spcPct val="90000"/>
              </a:lnSpc>
            </a:pPr>
            <a:r>
              <a:rPr lang="en-US" altLang="en-US" smtClean="0"/>
              <a:t>Suppose the network consists of 3 nodes</a:t>
            </a:r>
          </a:p>
          <a:p>
            <a:pPr>
              <a:lnSpc>
                <a:spcPct val="30000"/>
              </a:lnSpc>
            </a:pPr>
            <a:endParaRPr lang="en-US" altLang="en-US" smtClean="0"/>
          </a:p>
          <a:p>
            <a:pPr>
              <a:lnSpc>
                <a:spcPct val="90000"/>
              </a:lnSpc>
            </a:pPr>
            <a:r>
              <a:rPr lang="en-US" altLang="en-US" smtClean="0"/>
              <a:t>Each link in the network is an independent exponential random variable</a:t>
            </a:r>
          </a:p>
          <a:p>
            <a:pPr>
              <a:lnSpc>
                <a:spcPct val="90000"/>
              </a:lnSpc>
            </a:pPr>
            <a:endParaRPr lang="en-US" altLang="en-US" smtClean="0"/>
          </a:p>
          <a:p>
            <a:pPr>
              <a:lnSpc>
                <a:spcPct val="90000"/>
              </a:lnSpc>
            </a:pPr>
            <a:endParaRPr lang="en-US" altLang="en-US" smtClean="0"/>
          </a:p>
          <a:p>
            <a:pPr>
              <a:lnSpc>
                <a:spcPct val="90000"/>
              </a:lnSpc>
            </a:pPr>
            <a:endParaRPr lang="en-US" altLang="en-US" smtClean="0"/>
          </a:p>
          <a:p>
            <a:pPr>
              <a:lnSpc>
                <a:spcPct val="90000"/>
              </a:lnSpc>
            </a:pPr>
            <a:endParaRPr lang="en-US" altLang="en-US" smtClean="0"/>
          </a:p>
          <a:p>
            <a:pPr>
              <a:lnSpc>
                <a:spcPct val="90000"/>
              </a:lnSpc>
            </a:pPr>
            <a:r>
              <a:rPr lang="en-US" altLang="en-US" smtClean="0"/>
              <a:t>Note that </a:t>
            </a:r>
            <a:r>
              <a:rPr lang="en-US" altLang="en-US" smtClean="0">
                <a:solidFill>
                  <a:srgbClr val="3333CC"/>
                </a:solidFill>
                <a:latin typeface="Symbol" pitchFamily="18" charset="2"/>
              </a:rPr>
              <a:t>r</a:t>
            </a:r>
            <a:r>
              <a:rPr lang="en-US" altLang="en-US" baseline="-25000" smtClean="0">
                <a:solidFill>
                  <a:srgbClr val="3333CC"/>
                </a:solidFill>
                <a:latin typeface="Times New Roman" pitchFamily="18" charset="0"/>
              </a:rPr>
              <a:t>F</a:t>
            </a:r>
            <a:r>
              <a:rPr lang="en-US" altLang="en-US" smtClean="0">
                <a:solidFill>
                  <a:srgbClr val="3333CC"/>
                </a:solidFill>
                <a:latin typeface="Times New Roman" pitchFamily="18" charset="0"/>
              </a:rPr>
              <a:t>=.33</a:t>
            </a:r>
            <a:r>
              <a:rPr lang="en-US" altLang="en-US" smtClean="0">
                <a:solidFill>
                  <a:schemeClr val="tx1"/>
                </a:solidFill>
                <a:latin typeface="Times New Roman" pitchFamily="18" charset="0"/>
              </a:rPr>
              <a:t> </a:t>
            </a:r>
            <a:r>
              <a:rPr lang="en-US" altLang="en-US" smtClean="0"/>
              <a:t>so we should expect this network to be fairly stable</a:t>
            </a:r>
          </a:p>
        </p:txBody>
      </p:sp>
      <p:graphicFrame>
        <p:nvGraphicFramePr>
          <p:cNvPr id="9218" name="Object 2"/>
          <p:cNvGraphicFramePr>
            <a:graphicFrameLocks noChangeAspect="1"/>
          </p:cNvGraphicFramePr>
          <p:nvPr/>
        </p:nvGraphicFramePr>
        <p:xfrm>
          <a:off x="914400" y="3505200"/>
          <a:ext cx="3646488" cy="1468438"/>
        </p:xfrm>
        <a:graphic>
          <a:graphicData uri="http://schemas.openxmlformats.org/presentationml/2006/ole">
            <mc:AlternateContent xmlns:mc="http://schemas.openxmlformats.org/markup-compatibility/2006">
              <mc:Choice xmlns:v="urn:schemas-microsoft-com:vml" Requires="v">
                <p:oleObj spid="_x0000_s65544" name="Equation" r:id="rId4" imgW="1765080" imgH="711000" progId="Equation.3">
                  <p:embed/>
                </p:oleObj>
              </mc:Choice>
              <mc:Fallback>
                <p:oleObj name="Equation" r:id="rId4" imgW="1765080" imgH="711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505200"/>
                        <a:ext cx="3646488" cy="146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3"/>
          <p:cNvGraphicFramePr>
            <a:graphicFrameLocks noChangeAspect="1"/>
          </p:cNvGraphicFramePr>
          <p:nvPr/>
        </p:nvGraphicFramePr>
        <p:xfrm>
          <a:off x="4800600" y="3781425"/>
          <a:ext cx="3429000" cy="647700"/>
        </p:xfrm>
        <a:graphic>
          <a:graphicData uri="http://schemas.openxmlformats.org/presentationml/2006/ole">
            <mc:AlternateContent xmlns:mc="http://schemas.openxmlformats.org/markup-compatibility/2006">
              <mc:Choice xmlns:v="urn:schemas-microsoft-com:vml" Requires="v">
                <p:oleObj spid="_x0000_s65545" name="Equation" r:id="rId6" imgW="1143000" imgH="215640" progId="Equation.3">
                  <p:embed/>
                </p:oleObj>
              </mc:Choice>
              <mc:Fallback>
                <p:oleObj name="Equation" r:id="rId6" imgW="1143000" imgH="215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3781425"/>
                        <a:ext cx="34290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0330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026" descr="C:\Documents and Settings\Tim\My Documents\latex_files\ISIT_2004\3.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63"/>
            <a:ext cx="9144000" cy="677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327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050" descr="C:\Documents and Settings\Tim\My Documents\latex_files\ISIT_2004\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726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Power Control + …</a:t>
            </a:r>
          </a:p>
        </p:txBody>
      </p:sp>
      <p:sp>
        <p:nvSpPr>
          <p:cNvPr id="28675" name="Content Placeholder 2"/>
          <p:cNvSpPr>
            <a:spLocks noGrp="1"/>
          </p:cNvSpPr>
          <p:nvPr>
            <p:ph idx="1"/>
          </p:nvPr>
        </p:nvSpPr>
        <p:spPr>
          <a:xfrm>
            <a:off x="381000" y="1752600"/>
            <a:ext cx="7848600" cy="4114800"/>
          </a:xfrm>
        </p:spPr>
        <p:txBody>
          <a:bodyPr/>
          <a:lstStyle/>
          <a:p>
            <a:pPr>
              <a:lnSpc>
                <a:spcPct val="100000"/>
              </a:lnSpc>
            </a:pPr>
            <a:r>
              <a:rPr lang="en-US" altLang="en-US" sz="2800" smtClean="0"/>
              <a:t>Power control impacts multiple layers of the protocol stack</a:t>
            </a:r>
          </a:p>
          <a:p>
            <a:pPr>
              <a:lnSpc>
                <a:spcPct val="100000"/>
              </a:lnSpc>
            </a:pPr>
            <a:r>
              <a:rPr lang="en-US" altLang="en-US" sz="2800" smtClean="0"/>
              <a:t>Power control affects interference/SINR, which other users react to</a:t>
            </a:r>
          </a:p>
          <a:p>
            <a:pPr>
              <a:lnSpc>
                <a:spcPct val="100000"/>
              </a:lnSpc>
            </a:pPr>
            <a:r>
              <a:rPr lang="en-US" altLang="en-US" sz="2800" smtClean="0"/>
              <a:t>Useful to combine power control with other adaptive protocols</a:t>
            </a:r>
          </a:p>
          <a:p>
            <a:pPr lvl="1">
              <a:lnSpc>
                <a:spcPct val="100000"/>
              </a:lnSpc>
            </a:pPr>
            <a:r>
              <a:rPr lang="en-US" altLang="en-US" sz="2400" smtClean="0"/>
              <a:t>Adaptive routing and/or scheduling (Haleh)</a:t>
            </a:r>
          </a:p>
          <a:p>
            <a:pPr lvl="1">
              <a:lnSpc>
                <a:spcPct val="100000"/>
              </a:lnSpc>
            </a:pPr>
            <a:r>
              <a:rPr lang="en-US" altLang="en-US" sz="2400" smtClean="0"/>
              <a:t>Adaptive modulation and coding</a:t>
            </a:r>
          </a:p>
          <a:p>
            <a:pPr lvl="1">
              <a:lnSpc>
                <a:spcPct val="100000"/>
              </a:lnSpc>
            </a:pPr>
            <a:r>
              <a:rPr lang="en-US" altLang="en-US" sz="2400" smtClean="0"/>
              <a:t>Adaptive retransmissions</a:t>
            </a:r>
          </a:p>
          <a:p>
            <a:pPr lvl="1">
              <a:lnSpc>
                <a:spcPct val="100000"/>
              </a:lnSpc>
            </a:pPr>
            <a:r>
              <a:rPr lang="en-US" altLang="en-US" sz="2400" smtClean="0"/>
              <a:t>End-to-end QoS</a:t>
            </a:r>
          </a:p>
          <a:p>
            <a:pPr lvl="1">
              <a:lnSpc>
                <a:spcPct val="100000"/>
              </a:lnSpc>
            </a:pPr>
            <a:r>
              <a:rPr lang="en-US" altLang="en-US" sz="2400" smtClean="0"/>
              <a:t>…</a:t>
            </a:r>
          </a:p>
        </p:txBody>
      </p:sp>
    </p:spTree>
    <p:extLst>
      <p:ext uri="{BB962C8B-B14F-4D97-AF65-F5344CB8AC3E}">
        <p14:creationId xmlns:p14="http://schemas.microsoft.com/office/powerpoint/2010/main" val="1764511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074"/>
          <p:cNvSpPr>
            <a:spLocks noGrp="1" noChangeArrowheads="1"/>
          </p:cNvSpPr>
          <p:nvPr>
            <p:ph type="title"/>
          </p:nvPr>
        </p:nvSpPr>
        <p:spPr>
          <a:xfrm>
            <a:off x="381000" y="76200"/>
            <a:ext cx="8305800" cy="1143000"/>
          </a:xfrm>
        </p:spPr>
        <p:txBody>
          <a:bodyPr/>
          <a:lstStyle/>
          <a:p>
            <a:r>
              <a:rPr lang="en-US" altLang="en-US" sz="4000" smtClean="0"/>
              <a:t>Multiuser Adaptation</a:t>
            </a:r>
          </a:p>
        </p:txBody>
      </p:sp>
      <p:sp>
        <p:nvSpPr>
          <p:cNvPr id="29699" name="Text Box 3076"/>
          <p:cNvSpPr txBox="1">
            <a:spLocks noChangeArrowheads="1"/>
          </p:cNvSpPr>
          <p:nvPr/>
        </p:nvSpPr>
        <p:spPr bwMode="auto">
          <a:xfrm>
            <a:off x="685800" y="3886200"/>
            <a:ext cx="1227138" cy="7302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Traffic</a:t>
            </a:r>
          </a:p>
          <a:p>
            <a:r>
              <a:rPr lang="en-US" altLang="en-US" sz="2000">
                <a:solidFill>
                  <a:srgbClr val="3333CC"/>
                </a:solidFill>
                <a:cs typeface="Arial" charset="0"/>
              </a:rPr>
              <a:t>Generator</a:t>
            </a:r>
          </a:p>
        </p:txBody>
      </p:sp>
      <p:sp>
        <p:nvSpPr>
          <p:cNvPr id="29700" name="Text Box 3077"/>
          <p:cNvSpPr txBox="1">
            <a:spLocks noChangeArrowheads="1"/>
          </p:cNvSpPr>
          <p:nvPr/>
        </p:nvSpPr>
        <p:spPr bwMode="auto">
          <a:xfrm>
            <a:off x="2286000" y="3886200"/>
            <a:ext cx="874713" cy="7302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Data</a:t>
            </a:r>
          </a:p>
          <a:p>
            <a:r>
              <a:rPr lang="en-US" altLang="en-US" sz="2000">
                <a:solidFill>
                  <a:srgbClr val="3333CC"/>
                </a:solidFill>
                <a:cs typeface="Arial" charset="0"/>
              </a:rPr>
              <a:t>Buffer</a:t>
            </a:r>
          </a:p>
        </p:txBody>
      </p:sp>
      <p:sp>
        <p:nvSpPr>
          <p:cNvPr id="29701" name="Text Box 3078"/>
          <p:cNvSpPr txBox="1">
            <a:spLocks noChangeArrowheads="1"/>
          </p:cNvSpPr>
          <p:nvPr/>
        </p:nvSpPr>
        <p:spPr bwMode="auto">
          <a:xfrm>
            <a:off x="3505200" y="3886200"/>
            <a:ext cx="917575" cy="7302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Source</a:t>
            </a:r>
          </a:p>
          <a:p>
            <a:r>
              <a:rPr lang="en-US" altLang="en-US" sz="2000">
                <a:solidFill>
                  <a:srgbClr val="3333CC"/>
                </a:solidFill>
                <a:cs typeface="Arial" charset="0"/>
              </a:rPr>
              <a:t>Coder</a:t>
            </a:r>
          </a:p>
        </p:txBody>
      </p:sp>
      <p:sp>
        <p:nvSpPr>
          <p:cNvPr id="29702" name="Text Box 3079"/>
          <p:cNvSpPr txBox="1">
            <a:spLocks noChangeArrowheads="1"/>
          </p:cNvSpPr>
          <p:nvPr/>
        </p:nvSpPr>
        <p:spPr bwMode="auto">
          <a:xfrm>
            <a:off x="4724400" y="3886200"/>
            <a:ext cx="1058863" cy="7302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Channel</a:t>
            </a:r>
          </a:p>
          <a:p>
            <a:r>
              <a:rPr lang="en-US" altLang="en-US" sz="2000">
                <a:solidFill>
                  <a:srgbClr val="3333CC"/>
                </a:solidFill>
                <a:cs typeface="Arial" charset="0"/>
              </a:rPr>
              <a:t>Coder</a:t>
            </a:r>
          </a:p>
        </p:txBody>
      </p:sp>
      <p:sp>
        <p:nvSpPr>
          <p:cNvPr id="29703" name="Text Box 3080"/>
          <p:cNvSpPr txBox="1">
            <a:spLocks noChangeArrowheads="1"/>
          </p:cNvSpPr>
          <p:nvPr/>
        </p:nvSpPr>
        <p:spPr bwMode="auto">
          <a:xfrm>
            <a:off x="6156325" y="3886200"/>
            <a:ext cx="1282700" cy="7302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Modulator</a:t>
            </a:r>
          </a:p>
          <a:p>
            <a:r>
              <a:rPr lang="en-US" altLang="en-US" sz="2000">
                <a:solidFill>
                  <a:srgbClr val="3333CC"/>
                </a:solidFill>
                <a:cs typeface="Arial" charset="0"/>
              </a:rPr>
              <a:t>(Power)</a:t>
            </a:r>
          </a:p>
        </p:txBody>
      </p:sp>
      <p:sp>
        <p:nvSpPr>
          <p:cNvPr id="29704" name="Line 3081"/>
          <p:cNvSpPr>
            <a:spLocks noChangeShapeType="1"/>
          </p:cNvSpPr>
          <p:nvPr/>
        </p:nvSpPr>
        <p:spPr bwMode="auto">
          <a:xfrm>
            <a:off x="1919288" y="4267200"/>
            <a:ext cx="3810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05" name="Line 3082"/>
          <p:cNvSpPr>
            <a:spLocks noChangeShapeType="1"/>
          </p:cNvSpPr>
          <p:nvPr/>
        </p:nvSpPr>
        <p:spPr bwMode="auto">
          <a:xfrm>
            <a:off x="3138488" y="4267200"/>
            <a:ext cx="3810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06" name="Line 3083"/>
          <p:cNvSpPr>
            <a:spLocks noChangeShapeType="1"/>
          </p:cNvSpPr>
          <p:nvPr/>
        </p:nvSpPr>
        <p:spPr bwMode="auto">
          <a:xfrm>
            <a:off x="4433888" y="4267200"/>
            <a:ext cx="3048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07" name="Line 3084"/>
          <p:cNvSpPr>
            <a:spLocks noChangeShapeType="1"/>
          </p:cNvSpPr>
          <p:nvPr/>
        </p:nvSpPr>
        <p:spPr bwMode="auto">
          <a:xfrm>
            <a:off x="5791200" y="4267200"/>
            <a:ext cx="319088"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08" name="Line 3085"/>
          <p:cNvSpPr>
            <a:spLocks noChangeShapeType="1"/>
          </p:cNvSpPr>
          <p:nvPr/>
        </p:nvSpPr>
        <p:spPr bwMode="auto">
          <a:xfrm>
            <a:off x="7481888" y="4267200"/>
            <a:ext cx="4572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09" name="Line 3086"/>
          <p:cNvSpPr>
            <a:spLocks noChangeShapeType="1"/>
          </p:cNvSpPr>
          <p:nvPr/>
        </p:nvSpPr>
        <p:spPr bwMode="auto">
          <a:xfrm flipV="1">
            <a:off x="7939088" y="3581400"/>
            <a:ext cx="0" cy="6858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10" name="Line 3087"/>
          <p:cNvSpPr>
            <a:spLocks noChangeShapeType="1"/>
          </p:cNvSpPr>
          <p:nvPr/>
        </p:nvSpPr>
        <p:spPr bwMode="auto">
          <a:xfrm flipV="1">
            <a:off x="7939088" y="3429000"/>
            <a:ext cx="152400" cy="1524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29711" name="Line 3088"/>
          <p:cNvSpPr>
            <a:spLocks noChangeShapeType="1"/>
          </p:cNvSpPr>
          <p:nvPr/>
        </p:nvSpPr>
        <p:spPr bwMode="auto">
          <a:xfrm flipH="1">
            <a:off x="7786688" y="3429000"/>
            <a:ext cx="3048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29712" name="Line 3089"/>
          <p:cNvSpPr>
            <a:spLocks noChangeShapeType="1"/>
          </p:cNvSpPr>
          <p:nvPr/>
        </p:nvSpPr>
        <p:spPr bwMode="auto">
          <a:xfrm flipH="1" flipV="1">
            <a:off x="7786688" y="3429000"/>
            <a:ext cx="152400" cy="1524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29713" name="Text Box 3090"/>
          <p:cNvSpPr txBox="1">
            <a:spLocks noChangeArrowheads="1"/>
          </p:cNvSpPr>
          <p:nvPr/>
        </p:nvSpPr>
        <p:spPr bwMode="auto">
          <a:xfrm>
            <a:off x="1425575" y="1981200"/>
            <a:ext cx="1393825" cy="4000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Receiver</a:t>
            </a:r>
          </a:p>
        </p:txBody>
      </p:sp>
      <p:sp>
        <p:nvSpPr>
          <p:cNvPr id="29714" name="Line 3091"/>
          <p:cNvSpPr>
            <a:spLocks noChangeShapeType="1"/>
          </p:cNvSpPr>
          <p:nvPr/>
        </p:nvSpPr>
        <p:spPr bwMode="auto">
          <a:xfrm>
            <a:off x="2819400" y="2209800"/>
            <a:ext cx="457200" cy="15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15" name="Line 3092"/>
          <p:cNvSpPr>
            <a:spLocks noChangeShapeType="1"/>
          </p:cNvSpPr>
          <p:nvPr/>
        </p:nvSpPr>
        <p:spPr bwMode="auto">
          <a:xfrm flipV="1">
            <a:off x="3276600" y="1828800"/>
            <a:ext cx="1588" cy="3810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nchor="ctr"/>
          <a:lstStyle/>
          <a:p>
            <a:endParaRPr lang="en-US" sz="3200">
              <a:solidFill>
                <a:srgbClr val="FFFFFF"/>
              </a:solidFill>
              <a:cs typeface="Arial" charset="0"/>
            </a:endParaRPr>
          </a:p>
        </p:txBody>
      </p:sp>
      <p:sp>
        <p:nvSpPr>
          <p:cNvPr id="29716" name="Line 3093"/>
          <p:cNvSpPr>
            <a:spLocks noChangeShapeType="1"/>
          </p:cNvSpPr>
          <p:nvPr/>
        </p:nvSpPr>
        <p:spPr bwMode="auto">
          <a:xfrm flipV="1">
            <a:off x="3276600" y="1676400"/>
            <a:ext cx="152400" cy="1587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29717" name="Line 3094"/>
          <p:cNvSpPr>
            <a:spLocks noChangeShapeType="1"/>
          </p:cNvSpPr>
          <p:nvPr/>
        </p:nvSpPr>
        <p:spPr bwMode="auto">
          <a:xfrm flipH="1">
            <a:off x="3124200" y="1676400"/>
            <a:ext cx="3048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29718" name="Line 3095"/>
          <p:cNvSpPr>
            <a:spLocks noChangeShapeType="1"/>
          </p:cNvSpPr>
          <p:nvPr/>
        </p:nvSpPr>
        <p:spPr bwMode="auto">
          <a:xfrm flipH="1" flipV="1">
            <a:off x="3124200" y="1676400"/>
            <a:ext cx="152400" cy="1587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29719" name="Line 3096"/>
          <p:cNvSpPr>
            <a:spLocks noChangeShapeType="1"/>
          </p:cNvSpPr>
          <p:nvPr/>
        </p:nvSpPr>
        <p:spPr bwMode="auto">
          <a:xfrm>
            <a:off x="3581400" y="1752600"/>
            <a:ext cx="4114800" cy="1524000"/>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54297" name="Cloud"/>
          <p:cNvSpPr>
            <a:spLocks noChangeAspect="1" noEditPoints="1" noChangeArrowheads="1"/>
          </p:cNvSpPr>
          <p:nvPr/>
        </p:nvSpPr>
        <p:spPr bwMode="auto">
          <a:xfrm>
            <a:off x="4953000" y="2057400"/>
            <a:ext cx="1524000" cy="102235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C000"/>
          </a:solidFill>
          <a:ln w="9525">
            <a:solidFill>
              <a:srgbClr val="000000"/>
            </a:solidFill>
            <a:miter lim="800000"/>
            <a:headEnd/>
            <a:tailEnd/>
          </a:ln>
          <a:effectLst>
            <a:outerShdw dist="107763" dir="2700000" algn="ctr" rotWithShape="0">
              <a:srgbClr val="808080"/>
            </a:outerShdw>
          </a:effectLst>
        </p:spPr>
        <p:txBody>
          <a:bodyPr/>
          <a:lstStyle/>
          <a:p>
            <a:pPr eaLnBrk="0" hangingPunct="0">
              <a:defRPr/>
            </a:pPr>
            <a:endParaRPr lang="en-US" sz="3200">
              <a:solidFill>
                <a:srgbClr val="3333CC"/>
              </a:solidFill>
              <a:cs typeface="+mn-cs"/>
            </a:endParaRPr>
          </a:p>
        </p:txBody>
      </p:sp>
      <p:sp>
        <p:nvSpPr>
          <p:cNvPr id="29721" name="Text Box 3098"/>
          <p:cNvSpPr txBox="1">
            <a:spLocks noChangeArrowheads="1"/>
          </p:cNvSpPr>
          <p:nvPr/>
        </p:nvSpPr>
        <p:spPr bwMode="auto">
          <a:xfrm>
            <a:off x="5167313" y="2362200"/>
            <a:ext cx="10302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a:solidFill>
                  <a:srgbClr val="3333CC"/>
                </a:solidFill>
                <a:cs typeface="Arial" charset="0"/>
              </a:rPr>
              <a:t>Channel</a:t>
            </a:r>
          </a:p>
        </p:txBody>
      </p:sp>
      <p:sp>
        <p:nvSpPr>
          <p:cNvPr id="29722" name="Rectangle 3099"/>
          <p:cNvSpPr>
            <a:spLocks noChangeArrowheads="1"/>
          </p:cNvSpPr>
          <p:nvPr/>
        </p:nvSpPr>
        <p:spPr bwMode="auto">
          <a:xfrm>
            <a:off x="2057400" y="3581400"/>
            <a:ext cx="5562600" cy="1676400"/>
          </a:xfrm>
          <a:prstGeom prst="rect">
            <a:avLst/>
          </a:prstGeom>
          <a:noFill/>
          <a:ln w="38100">
            <a:solidFill>
              <a:srgbClr val="00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3333CC"/>
              </a:solidFill>
              <a:latin typeface="Garamond" pitchFamily="18" charset="0"/>
              <a:cs typeface="Arial" charset="0"/>
            </a:endParaRPr>
          </a:p>
        </p:txBody>
      </p:sp>
      <p:sp>
        <p:nvSpPr>
          <p:cNvPr id="29723" name="Text Box 3100"/>
          <p:cNvSpPr txBox="1">
            <a:spLocks noChangeArrowheads="1"/>
          </p:cNvSpPr>
          <p:nvPr/>
        </p:nvSpPr>
        <p:spPr bwMode="auto">
          <a:xfrm>
            <a:off x="3435350" y="4799013"/>
            <a:ext cx="2832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nchor="ct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000" b="1">
                <a:solidFill>
                  <a:srgbClr val="3333CC"/>
                </a:solidFill>
                <a:cs typeface="Arial" charset="0"/>
              </a:rPr>
              <a:t>Cross-Layer Adaptation</a:t>
            </a:r>
            <a:endParaRPr lang="en-US" altLang="en-US">
              <a:solidFill>
                <a:srgbClr val="3333CC"/>
              </a:solidFill>
              <a:latin typeface="Garamond" pitchFamily="18" charset="0"/>
              <a:cs typeface="Arial" charset="0"/>
            </a:endParaRPr>
          </a:p>
        </p:txBody>
      </p:sp>
      <p:grpSp>
        <p:nvGrpSpPr>
          <p:cNvPr id="2" name="Group 3107"/>
          <p:cNvGrpSpPr>
            <a:grpSpLocks/>
          </p:cNvGrpSpPr>
          <p:nvPr/>
        </p:nvGrpSpPr>
        <p:grpSpPr bwMode="auto">
          <a:xfrm>
            <a:off x="609600" y="1676400"/>
            <a:ext cx="7848600" cy="4832350"/>
            <a:chOff x="336" y="1056"/>
            <a:chExt cx="4944" cy="3044"/>
          </a:xfrm>
        </p:grpSpPr>
        <p:sp>
          <p:nvSpPr>
            <p:cNvPr id="29725" name="Rectangle 3104"/>
            <p:cNvSpPr>
              <a:spLocks noChangeArrowheads="1"/>
            </p:cNvSpPr>
            <p:nvPr/>
          </p:nvSpPr>
          <p:spPr bwMode="auto">
            <a:xfrm>
              <a:off x="2448" y="1056"/>
              <a:ext cx="2304"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prstDash val="sysDot"/>
                  <a:miter lim="800000"/>
                  <a:headEnd/>
                  <a:tailEnd/>
                </a14:hiddenLine>
              </a:ext>
            </a:extLst>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3333CC"/>
                </a:solidFill>
                <a:cs typeface="Arial" charset="0"/>
              </a:endParaRPr>
            </a:p>
          </p:txBody>
        </p:sp>
        <p:sp>
          <p:nvSpPr>
            <p:cNvPr id="29726" name="Text Box 3105"/>
            <p:cNvSpPr txBox="1">
              <a:spLocks noChangeArrowheads="1"/>
            </p:cNvSpPr>
            <p:nvPr/>
          </p:nvSpPr>
          <p:spPr bwMode="auto">
            <a:xfrm>
              <a:off x="336" y="3504"/>
              <a:ext cx="4944"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800" b="1">
                  <a:solidFill>
                    <a:srgbClr val="3333CC"/>
                  </a:solidFill>
                  <a:cs typeface="Arial" charset="0"/>
                </a:rPr>
                <a:t>Channel interference is responsive to the cross-layer adaptation of each user</a:t>
              </a:r>
            </a:p>
          </p:txBody>
        </p:sp>
      </p:grpSp>
    </p:spTree>
    <p:extLst>
      <p:ext uri="{BB962C8B-B14F-4D97-AF65-F5344CB8AC3E}">
        <p14:creationId xmlns:p14="http://schemas.microsoft.com/office/powerpoint/2010/main" val="3794043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a:xfrm>
            <a:off x="457200" y="127000"/>
            <a:ext cx="8229600" cy="1143000"/>
          </a:xfrm>
        </p:spPr>
        <p:txBody>
          <a:bodyPr/>
          <a:lstStyle/>
          <a:p>
            <a:r>
              <a:rPr lang="en-US" altLang="en-US" sz="4000" smtClean="0"/>
              <a:t>Multiuser Problem Formulation</a:t>
            </a:r>
          </a:p>
        </p:txBody>
      </p:sp>
      <p:sp>
        <p:nvSpPr>
          <p:cNvPr id="30723" name="Rectangle 1028"/>
          <p:cNvSpPr>
            <a:spLocks noGrp="1" noChangeArrowheads="1"/>
          </p:cNvSpPr>
          <p:nvPr>
            <p:ph type="body" idx="1"/>
          </p:nvPr>
        </p:nvSpPr>
        <p:spPr>
          <a:xfrm>
            <a:off x="381000" y="1905000"/>
            <a:ext cx="8153400" cy="4114800"/>
          </a:xfrm>
        </p:spPr>
        <p:txBody>
          <a:bodyPr/>
          <a:lstStyle/>
          <a:p>
            <a:r>
              <a:rPr lang="en-US" altLang="en-US" smtClean="0"/>
              <a:t>Optimize cross-layer adaptation in a multi-user setting</a:t>
            </a:r>
          </a:p>
          <a:p>
            <a:pPr>
              <a:lnSpc>
                <a:spcPct val="0"/>
              </a:lnSpc>
            </a:pPr>
            <a:endParaRPr lang="en-US" altLang="en-US" smtClean="0"/>
          </a:p>
          <a:p>
            <a:r>
              <a:rPr lang="en-US" altLang="en-US" smtClean="0"/>
              <a:t>Users interact through interference</a:t>
            </a:r>
          </a:p>
          <a:p>
            <a:pPr lvl="1"/>
            <a:r>
              <a:rPr lang="en-US" altLang="en-US" sz="2400" smtClean="0"/>
              <a:t>Creates a “Chicken and Egg” control problem</a:t>
            </a:r>
          </a:p>
          <a:p>
            <a:pPr lvl="1"/>
            <a:r>
              <a:rPr lang="en-US" altLang="en-US" sz="2400" smtClean="0"/>
              <a:t>Want an optimal and stable equilibrium state and adaptation for the system of users</a:t>
            </a:r>
          </a:p>
          <a:p>
            <a:pPr lvl="3"/>
            <a:endParaRPr lang="en-US" altLang="en-US" sz="1400" smtClean="0"/>
          </a:p>
          <a:p>
            <a:pPr>
              <a:lnSpc>
                <a:spcPct val="20000"/>
              </a:lnSpc>
            </a:pPr>
            <a:endParaRPr lang="en-US" altLang="en-US" sz="2400" smtClean="0"/>
          </a:p>
          <a:p>
            <a:pPr>
              <a:lnSpc>
                <a:spcPct val="100000"/>
              </a:lnSpc>
            </a:pPr>
            <a:r>
              <a:rPr lang="en-US" altLang="en-US" smtClean="0"/>
              <a:t>The key is to find a tractable stochastic process to describe the interference</a:t>
            </a:r>
          </a:p>
          <a:p>
            <a:pPr lvl="1"/>
            <a:endParaRPr lang="en-US" altLang="en-US" sz="1800" smtClean="0"/>
          </a:p>
        </p:txBody>
      </p:sp>
    </p:spTree>
    <p:extLst>
      <p:ext uri="{BB962C8B-B14F-4D97-AF65-F5344CB8AC3E}">
        <p14:creationId xmlns:p14="http://schemas.microsoft.com/office/powerpoint/2010/main" val="2982329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685800" y="177800"/>
            <a:ext cx="7772400" cy="990600"/>
          </a:xfrm>
        </p:spPr>
        <p:txBody>
          <a:bodyPr/>
          <a:lstStyle/>
          <a:p>
            <a:r>
              <a:rPr lang="en-US" altLang="en-US" smtClean="0"/>
              <a:t>Linear Multi-User Receiver</a:t>
            </a:r>
          </a:p>
        </p:txBody>
      </p:sp>
      <p:sp>
        <p:nvSpPr>
          <p:cNvPr id="10244" name="Rectangle 3"/>
          <p:cNvSpPr>
            <a:spLocks noGrp="1" noChangeArrowheads="1"/>
          </p:cNvSpPr>
          <p:nvPr>
            <p:ph type="body" idx="1"/>
          </p:nvPr>
        </p:nvSpPr>
        <p:spPr>
          <a:xfrm>
            <a:off x="304800" y="1524000"/>
            <a:ext cx="8458200" cy="5181600"/>
          </a:xfrm>
        </p:spPr>
        <p:txBody>
          <a:bodyPr/>
          <a:lstStyle/>
          <a:p>
            <a:r>
              <a:rPr lang="en-US" altLang="en-US" sz="2600" dirty="0" smtClean="0"/>
              <a:t>Assume each of K mobiles </a:t>
            </a:r>
            <a:r>
              <a:rPr lang="en-US" altLang="en-US" sz="2600" dirty="0" smtClean="0"/>
              <a:t>has interference reduced by </a:t>
            </a:r>
            <a:r>
              <a:rPr lang="en-US" altLang="en-US" sz="2600" dirty="0" smtClean="0">
                <a:solidFill>
                  <a:srgbClr val="3333CC"/>
                </a:solidFill>
              </a:rPr>
              <a:t>c</a:t>
            </a:r>
            <a:r>
              <a:rPr lang="en-US" altLang="en-US" sz="2600" baseline="-25000" dirty="0" smtClean="0">
                <a:solidFill>
                  <a:srgbClr val="3333CC"/>
                </a:solidFill>
              </a:rPr>
              <a:t>i </a:t>
            </a:r>
            <a:r>
              <a:rPr lang="en-US" altLang="en-US" sz="2600" dirty="0"/>
              <a:t> </a:t>
            </a:r>
            <a:r>
              <a:rPr lang="en-US" altLang="en-US" sz="2600" dirty="0" smtClean="0"/>
              <a:t>(may be via </a:t>
            </a:r>
            <a:r>
              <a:rPr lang="en-US" altLang="en-US" sz="2600" dirty="0" smtClean="0"/>
              <a:t>an </a:t>
            </a:r>
            <a:r>
              <a:rPr lang="en-US" altLang="en-US" sz="2600" dirty="0" smtClean="0"/>
              <a:t>N-length random spreading </a:t>
            </a:r>
            <a:r>
              <a:rPr lang="en-US" altLang="en-US" sz="2600" dirty="0" smtClean="0"/>
              <a:t>sequence)</a:t>
            </a:r>
            <a:endParaRPr lang="en-US" altLang="en-US" sz="2600" dirty="0" smtClean="0"/>
          </a:p>
          <a:p>
            <a:endParaRPr lang="en-US" altLang="en-US" dirty="0" smtClean="0"/>
          </a:p>
          <a:p>
            <a:endParaRPr lang="en-US" altLang="en-US" dirty="0" smtClean="0"/>
          </a:p>
          <a:p>
            <a:pPr>
              <a:lnSpc>
                <a:spcPct val="230000"/>
              </a:lnSpc>
              <a:buFont typeface="Wingdings" pitchFamily="2" charset="2"/>
              <a:buNone/>
            </a:pPr>
            <a:endParaRPr lang="en-US" altLang="en-US" dirty="0" smtClean="0"/>
          </a:p>
          <a:p>
            <a:pPr>
              <a:buSzPct val="115000"/>
            </a:pPr>
            <a:r>
              <a:rPr lang="en-US" altLang="en-US" sz="2600" dirty="0" smtClean="0"/>
              <a:t>The </a:t>
            </a:r>
            <a:r>
              <a:rPr lang="en-US" altLang="en-US" sz="2600" dirty="0" smtClean="0"/>
              <a:t>attenuation </a:t>
            </a:r>
            <a:r>
              <a:rPr lang="en-US" altLang="en-US" sz="2600" dirty="0" smtClean="0">
                <a:solidFill>
                  <a:srgbClr val="3333CC"/>
                </a:solidFill>
              </a:rPr>
              <a:t>c</a:t>
            </a:r>
            <a:r>
              <a:rPr lang="en-US" altLang="en-US" sz="2600" baseline="-25000" dirty="0" smtClean="0">
                <a:solidFill>
                  <a:srgbClr val="3333CC"/>
                </a:solidFill>
              </a:rPr>
              <a:t>i</a:t>
            </a:r>
            <a:r>
              <a:rPr lang="en-US" altLang="en-US" sz="2600" dirty="0" smtClean="0">
                <a:solidFill>
                  <a:srgbClr val="3333CC"/>
                </a:solidFill>
              </a:rPr>
              <a:t> takes </a:t>
            </a:r>
            <a:r>
              <a:rPr lang="en-US" altLang="en-US" sz="2600" dirty="0" smtClean="0"/>
              <a:t>different values for different structures (MMSE, de-</a:t>
            </a:r>
            <a:r>
              <a:rPr lang="en-US" altLang="en-US" sz="2600" dirty="0" err="1" smtClean="0"/>
              <a:t>correlator</a:t>
            </a:r>
            <a:r>
              <a:rPr lang="en-US" altLang="en-US" sz="2600" dirty="0" smtClean="0"/>
              <a:t>, etc.)</a:t>
            </a:r>
          </a:p>
        </p:txBody>
      </p:sp>
      <p:graphicFrame>
        <p:nvGraphicFramePr>
          <p:cNvPr id="10242" name="Object 2"/>
          <p:cNvGraphicFramePr>
            <a:graphicFrameLocks noChangeAspect="1"/>
          </p:cNvGraphicFramePr>
          <p:nvPr/>
        </p:nvGraphicFramePr>
        <p:xfrm>
          <a:off x="1066800" y="2497138"/>
          <a:ext cx="5715000" cy="2333625"/>
        </p:xfrm>
        <a:graphic>
          <a:graphicData uri="http://schemas.openxmlformats.org/presentationml/2006/ole">
            <mc:AlternateContent xmlns:mc="http://schemas.openxmlformats.org/markup-compatibility/2006">
              <mc:Choice xmlns:v="urn:schemas-microsoft-com:vml" Requires="v">
                <p:oleObj spid="_x0000_s66566" name="Equation" r:id="rId4" imgW="2679480" imgH="1117440" progId="Equation.3">
                  <p:embed/>
                </p:oleObj>
              </mc:Choice>
              <mc:Fallback>
                <p:oleObj name="Equation" r:id="rId4" imgW="2679480" imgH="11174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497138"/>
                        <a:ext cx="5715000" cy="2333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799" name="Oval 7"/>
          <p:cNvSpPr>
            <a:spLocks noChangeArrowheads="1"/>
          </p:cNvSpPr>
          <p:nvPr/>
        </p:nvSpPr>
        <p:spPr bwMode="auto">
          <a:xfrm>
            <a:off x="3733800" y="3733800"/>
            <a:ext cx="3200400" cy="1143000"/>
          </a:xfrm>
          <a:prstGeom prst="ellipse">
            <a:avLst/>
          </a:prstGeom>
          <a:noFill/>
          <a:ln w="1905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endParaRPr lang="en-US" altLang="en-US">
              <a:solidFill>
                <a:srgbClr val="FFFFFF"/>
              </a:solidFill>
              <a:cs typeface="Arial" charset="0"/>
            </a:endParaRPr>
          </a:p>
        </p:txBody>
      </p:sp>
      <p:sp>
        <p:nvSpPr>
          <p:cNvPr id="33801" name="Line 9"/>
          <p:cNvSpPr>
            <a:spLocks noChangeShapeType="1"/>
          </p:cNvSpPr>
          <p:nvPr/>
        </p:nvSpPr>
        <p:spPr bwMode="auto">
          <a:xfrm flipH="1">
            <a:off x="6324600" y="2971800"/>
            <a:ext cx="762000" cy="914400"/>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3200">
              <a:solidFill>
                <a:srgbClr val="FFFFFF"/>
              </a:solidFill>
              <a:cs typeface="Arial" charset="0"/>
            </a:endParaRPr>
          </a:p>
        </p:txBody>
      </p:sp>
      <p:sp>
        <p:nvSpPr>
          <p:cNvPr id="33802" name="Text Box 10"/>
          <p:cNvSpPr txBox="1">
            <a:spLocks noChangeArrowheads="1"/>
          </p:cNvSpPr>
          <p:nvPr/>
        </p:nvSpPr>
        <p:spPr bwMode="auto">
          <a:xfrm>
            <a:off x="5943600" y="2590800"/>
            <a:ext cx="2287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2400">
                <a:solidFill>
                  <a:srgbClr val="FF3300"/>
                </a:solidFill>
                <a:cs typeface="Arial" charset="0"/>
              </a:rPr>
              <a:t>Interference term</a:t>
            </a:r>
          </a:p>
        </p:txBody>
      </p:sp>
    </p:spTree>
    <p:extLst>
      <p:ext uri="{BB962C8B-B14F-4D97-AF65-F5344CB8AC3E}">
        <p14:creationId xmlns:p14="http://schemas.microsoft.com/office/powerpoint/2010/main" val="1804875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79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801"/>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338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animBg="1"/>
      <p:bldP spid="33801" grpId="0" animBg="1"/>
      <p:bldP spid="33802"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6700"/>
            <a:ext cx="8153400" cy="838200"/>
          </a:xfrm>
        </p:spPr>
        <p:txBody>
          <a:bodyPr/>
          <a:lstStyle/>
          <a:p>
            <a:r>
              <a:rPr lang="en-US" altLang="en-US" sz="3800" smtClean="0"/>
              <a:t>Interference Models</a:t>
            </a:r>
          </a:p>
        </p:txBody>
      </p:sp>
      <p:sp>
        <p:nvSpPr>
          <p:cNvPr id="31747" name="Rectangle 3"/>
          <p:cNvSpPr>
            <a:spLocks noGrp="1" noChangeArrowheads="1"/>
          </p:cNvSpPr>
          <p:nvPr>
            <p:ph type="body" idx="1"/>
          </p:nvPr>
        </p:nvSpPr>
        <p:spPr>
          <a:xfrm>
            <a:off x="381000" y="1600200"/>
            <a:ext cx="8382000" cy="4876800"/>
          </a:xfrm>
        </p:spPr>
        <p:txBody>
          <a:bodyPr/>
          <a:lstStyle/>
          <a:p>
            <a:pPr>
              <a:lnSpc>
                <a:spcPct val="90000"/>
              </a:lnSpc>
            </a:pPr>
            <a:r>
              <a:rPr lang="en-US" altLang="en-US" sz="2800" dirty="0" smtClean="0"/>
              <a:t>Jointly model the state space of every mobile in the system</a:t>
            </a:r>
          </a:p>
          <a:p>
            <a:pPr lvl="1">
              <a:lnSpc>
                <a:spcPct val="90000"/>
              </a:lnSpc>
            </a:pPr>
            <a:r>
              <a:rPr lang="en-US" altLang="en-US" sz="2400" dirty="0" smtClean="0"/>
              <a:t>Problem: State space grows exponentially</a:t>
            </a:r>
          </a:p>
          <a:p>
            <a:pPr lvl="2">
              <a:lnSpc>
                <a:spcPct val="40000"/>
              </a:lnSpc>
            </a:pPr>
            <a:endParaRPr lang="en-US" altLang="en-US" sz="2000" dirty="0" smtClean="0"/>
          </a:p>
          <a:p>
            <a:pPr>
              <a:lnSpc>
                <a:spcPct val="0"/>
              </a:lnSpc>
            </a:pPr>
            <a:endParaRPr lang="en-US" altLang="en-US" sz="2800" dirty="0" smtClean="0"/>
          </a:p>
          <a:p>
            <a:pPr>
              <a:lnSpc>
                <a:spcPct val="90000"/>
              </a:lnSpc>
            </a:pPr>
            <a:r>
              <a:rPr lang="en-US" altLang="en-US" sz="2800" dirty="0" smtClean="0"/>
              <a:t>Assume unresponsive interference</a:t>
            </a:r>
          </a:p>
          <a:p>
            <a:pPr lvl="1"/>
            <a:r>
              <a:rPr lang="en-US" altLang="en-US" sz="2400" dirty="0" smtClean="0"/>
              <a:t>Avoids the “Chicken and Egg” control issue</a:t>
            </a:r>
          </a:p>
          <a:p>
            <a:pPr lvl="1"/>
            <a:r>
              <a:rPr lang="en-US" altLang="en-US" sz="2400" dirty="0" smtClean="0"/>
              <a:t>Problem: Unresponsive interference models provide misleading results</a:t>
            </a:r>
          </a:p>
          <a:p>
            <a:pPr>
              <a:lnSpc>
                <a:spcPct val="0"/>
              </a:lnSpc>
            </a:pPr>
            <a:endParaRPr lang="en-US" altLang="en-US" sz="2800" dirty="0" smtClean="0"/>
          </a:p>
          <a:p>
            <a:pPr lvl="2">
              <a:lnSpc>
                <a:spcPct val="10000"/>
              </a:lnSpc>
            </a:pPr>
            <a:endParaRPr lang="en-US" altLang="en-US" sz="2000" dirty="0" smtClean="0"/>
          </a:p>
          <a:p>
            <a:pPr>
              <a:lnSpc>
                <a:spcPct val="90000"/>
              </a:lnSpc>
            </a:pPr>
            <a:r>
              <a:rPr lang="en-US" altLang="en-US" sz="2800" dirty="0" smtClean="0"/>
              <a:t>Approximations use mean-field approach</a:t>
            </a:r>
          </a:p>
          <a:p>
            <a:pPr lvl="1"/>
            <a:r>
              <a:rPr lang="en-US" altLang="en-US" sz="2400" dirty="0" smtClean="0"/>
              <a:t> Model aggregate behavior as an average</a:t>
            </a:r>
          </a:p>
          <a:p>
            <a:pPr lvl="1"/>
            <a:r>
              <a:rPr lang="en-US" altLang="en-US" sz="2400" dirty="0" smtClean="0"/>
              <a:t>Can prove this is optimal in some </a:t>
            </a:r>
            <a:r>
              <a:rPr lang="en-US" altLang="en-US" sz="2400" dirty="0" smtClean="0"/>
              <a:t>cases</a:t>
            </a:r>
          </a:p>
          <a:p>
            <a:pPr marL="457200" lvl="1" indent="0">
              <a:buNone/>
            </a:pPr>
            <a:endParaRPr lang="en-US" altLang="en-US" sz="2400" dirty="0" smtClean="0"/>
          </a:p>
        </p:txBody>
      </p:sp>
      <p:sp>
        <p:nvSpPr>
          <p:cNvPr id="2" name="TextBox 1"/>
          <p:cNvSpPr txBox="1"/>
          <p:nvPr/>
        </p:nvSpPr>
        <p:spPr>
          <a:xfrm>
            <a:off x="152400" y="6135469"/>
            <a:ext cx="8894423" cy="646331"/>
          </a:xfrm>
          <a:prstGeom prst="rect">
            <a:avLst/>
          </a:prstGeom>
          <a:noFill/>
        </p:spPr>
        <p:txBody>
          <a:bodyPr wrap="none" rtlCol="0">
            <a:spAutoFit/>
          </a:bodyPr>
          <a:lstStyle/>
          <a:p>
            <a:r>
              <a:rPr lang="en-US" sz="1800" dirty="0" smtClean="0">
                <a:solidFill>
                  <a:schemeClr val="bg2"/>
                </a:solidFill>
              </a:rPr>
              <a:t>Distributed Power Control for Time-Varying Wireless Networks: Optimality and Convergence</a:t>
            </a:r>
          </a:p>
          <a:p>
            <a:r>
              <a:rPr lang="en-US" sz="1800" dirty="0" smtClean="0">
                <a:solidFill>
                  <a:schemeClr val="bg2"/>
                </a:solidFill>
              </a:rPr>
              <a:t>T. Holliday, N. </a:t>
            </a:r>
            <a:r>
              <a:rPr lang="en-US" sz="1800" dirty="0" err="1" smtClean="0">
                <a:solidFill>
                  <a:schemeClr val="bg2"/>
                </a:solidFill>
              </a:rPr>
              <a:t>Bambos</a:t>
            </a:r>
            <a:r>
              <a:rPr lang="en-US" sz="1800" dirty="0" smtClean="0">
                <a:solidFill>
                  <a:schemeClr val="bg2"/>
                </a:solidFill>
              </a:rPr>
              <a:t>, P. W. Glynn, and A. Goldsmith, 2003 Allerton Conference</a:t>
            </a:r>
            <a:endParaRPr lang="en-US" sz="1800" dirty="0">
              <a:solidFill>
                <a:schemeClr val="bg2"/>
              </a:solidFill>
            </a:endParaRPr>
          </a:p>
        </p:txBody>
      </p:sp>
    </p:spTree>
    <p:extLst>
      <p:ext uri="{BB962C8B-B14F-4D97-AF65-F5344CB8AC3E}">
        <p14:creationId xmlns:p14="http://schemas.microsoft.com/office/powerpoint/2010/main" val="5648533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533400" y="1752600"/>
            <a:ext cx="7848600" cy="4114800"/>
          </a:xfrm>
        </p:spPr>
        <p:txBody>
          <a:bodyPr/>
          <a:lstStyle/>
          <a:p>
            <a:pPr>
              <a:lnSpc>
                <a:spcPct val="100000"/>
              </a:lnSpc>
            </a:pPr>
            <a:r>
              <a:rPr lang="en-US" altLang="en-US" sz="2400" dirty="0" smtClean="0"/>
              <a:t>Ad-hoc networks provide a flexible network infrastructure for many emerging applications</a:t>
            </a:r>
          </a:p>
          <a:p>
            <a:pPr lvl="1">
              <a:lnSpc>
                <a:spcPct val="50000"/>
              </a:lnSpc>
            </a:pPr>
            <a:endParaRPr lang="en-US" altLang="en-US" sz="2000" dirty="0" smtClean="0"/>
          </a:p>
          <a:p>
            <a:pPr>
              <a:lnSpc>
                <a:spcPct val="100000"/>
              </a:lnSpc>
            </a:pPr>
            <a:r>
              <a:rPr lang="en-US" altLang="en-US" sz="2400" dirty="0" smtClean="0"/>
              <a:t>Commercial ad-hoc networks to date have experienced poor performance: designs are ad-hoc</a:t>
            </a:r>
          </a:p>
          <a:p>
            <a:pPr marL="457200" lvl="1" indent="0">
              <a:lnSpc>
                <a:spcPct val="50000"/>
              </a:lnSpc>
              <a:buNone/>
            </a:pPr>
            <a:endParaRPr lang="en-US" altLang="en-US" sz="2000" dirty="0" smtClean="0"/>
          </a:p>
          <a:p>
            <a:pPr>
              <a:lnSpc>
                <a:spcPct val="100000"/>
              </a:lnSpc>
            </a:pPr>
            <a:r>
              <a:rPr lang="en-US" altLang="en-US" sz="2400" dirty="0" smtClean="0"/>
              <a:t>Design issues traverse all layers of the protocol stack, and cross layer designs are needed</a:t>
            </a:r>
          </a:p>
          <a:p>
            <a:pPr lvl="1">
              <a:lnSpc>
                <a:spcPct val="50000"/>
              </a:lnSpc>
            </a:pPr>
            <a:endParaRPr lang="en-US" altLang="en-US" sz="2000" dirty="0" smtClean="0"/>
          </a:p>
          <a:p>
            <a:pPr>
              <a:lnSpc>
                <a:spcPct val="80000"/>
              </a:lnSpc>
            </a:pPr>
            <a:r>
              <a:rPr lang="en-US" altLang="en-US" sz="2400" dirty="0" smtClean="0"/>
              <a:t>Protocol design in one layer can have unexpected interactions with protocols at other layers.</a:t>
            </a:r>
          </a:p>
          <a:p>
            <a:pPr lvl="2">
              <a:lnSpc>
                <a:spcPct val="100000"/>
              </a:lnSpc>
            </a:pPr>
            <a:endParaRPr lang="en-US" altLang="en-US" sz="1600" dirty="0" smtClean="0"/>
          </a:p>
          <a:p>
            <a:pPr>
              <a:lnSpc>
                <a:spcPct val="100000"/>
              </a:lnSpc>
            </a:pPr>
            <a:r>
              <a:rPr lang="en-US" altLang="en-US" sz="2400" dirty="0" smtClean="0"/>
              <a:t>The dynamic nature of ad-hoc networks indicate that adaptation techniques are necessary and powerful</a:t>
            </a:r>
          </a:p>
          <a:p>
            <a:pPr lvl="3"/>
            <a:endParaRPr lang="en-US" altLang="en-US" sz="1000" dirty="0" smtClean="0"/>
          </a:p>
        </p:txBody>
      </p:sp>
    </p:spTree>
    <p:extLst>
      <p:ext uri="{BB962C8B-B14F-4D97-AF65-F5344CB8AC3E}">
        <p14:creationId xmlns:p14="http://schemas.microsoft.com/office/powerpoint/2010/main" val="3277820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Today’s presentation</a:t>
            </a:r>
          </a:p>
        </p:txBody>
      </p:sp>
      <p:sp>
        <p:nvSpPr>
          <p:cNvPr id="37891" name="Content Placeholder 2"/>
          <p:cNvSpPr>
            <a:spLocks noGrp="1"/>
          </p:cNvSpPr>
          <p:nvPr>
            <p:ph idx="1"/>
          </p:nvPr>
        </p:nvSpPr>
        <p:spPr/>
        <p:txBody>
          <a:bodyPr/>
          <a:lstStyle/>
          <a:p>
            <a:r>
              <a:rPr lang="en-US" altLang="en-US" i="1" dirty="0" smtClean="0"/>
              <a:t>Jeff will present </a:t>
            </a:r>
            <a:r>
              <a:rPr lang="en-US" altLang="en-US" dirty="0" smtClean="0">
                <a:solidFill>
                  <a:schemeClr val="bg2"/>
                </a:solidFill>
              </a:rPr>
              <a:t>“Principles and Protocols for Power Control in Wireless Ad Hoc Networks”</a:t>
            </a:r>
          </a:p>
          <a:p>
            <a:r>
              <a:rPr lang="en-US" altLang="en-US" i="1" dirty="0" smtClean="0"/>
              <a:t>Authors: </a:t>
            </a:r>
            <a:r>
              <a:rPr lang="en-US" altLang="en-US" dirty="0" err="1" smtClean="0">
                <a:solidFill>
                  <a:schemeClr val="bg2"/>
                </a:solidFill>
              </a:rPr>
              <a:t>Vikas</a:t>
            </a:r>
            <a:r>
              <a:rPr lang="en-US" altLang="en-US" dirty="0" smtClean="0">
                <a:solidFill>
                  <a:schemeClr val="bg2"/>
                </a:solidFill>
              </a:rPr>
              <a:t> </a:t>
            </a:r>
            <a:r>
              <a:rPr lang="en-US" altLang="en-US" dirty="0" err="1" smtClean="0">
                <a:solidFill>
                  <a:schemeClr val="bg2"/>
                </a:solidFill>
              </a:rPr>
              <a:t>Kawadia</a:t>
            </a:r>
            <a:r>
              <a:rPr lang="en-US" altLang="en-US" dirty="0" smtClean="0">
                <a:solidFill>
                  <a:schemeClr val="bg2"/>
                </a:solidFill>
              </a:rPr>
              <a:t> and P.R. Kumar</a:t>
            </a:r>
          </a:p>
          <a:p>
            <a:r>
              <a:rPr lang="en-US" altLang="en-US" i="1" dirty="0" smtClean="0"/>
              <a:t>Published in </a:t>
            </a:r>
            <a:r>
              <a:rPr lang="en-US" altLang="en-US" dirty="0" smtClean="0">
                <a:solidFill>
                  <a:schemeClr val="bg2"/>
                </a:solidFill>
              </a:rPr>
              <a:t>IEEE Journal on Selected Areas in Communications, January 2005</a:t>
            </a:r>
          </a:p>
          <a:p>
            <a:endParaRPr lang="en-US" altLang="en-US" i="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ueRed">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BlueRed">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Red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Re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ueRed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Red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Red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Red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ueRed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ueRed">
  <a:themeElements>
    <a:clrScheme name="">
      <a:dk1>
        <a:srgbClr val="474747"/>
      </a:dk1>
      <a:lt1>
        <a:srgbClr val="FFFFFF"/>
      </a:lt1>
      <a:dk2>
        <a:srgbClr val="772655"/>
      </a:dk2>
      <a:lt2>
        <a:srgbClr val="00DFCA"/>
      </a:lt2>
      <a:accent1>
        <a:srgbClr val="DC0081"/>
      </a:accent1>
      <a:accent2>
        <a:srgbClr val="FAFD00"/>
      </a:accent2>
      <a:accent3>
        <a:srgbClr val="BDACB4"/>
      </a:accent3>
      <a:accent4>
        <a:srgbClr val="DADADA"/>
      </a:accent4>
      <a:accent5>
        <a:srgbClr val="EBAAC1"/>
      </a:accent5>
      <a:accent6>
        <a:srgbClr val="E3E500"/>
      </a:accent6>
      <a:hlink>
        <a:srgbClr val="FE9B03"/>
      </a:hlink>
      <a:folHlink>
        <a:srgbClr val="D989B8"/>
      </a:folHlink>
    </a:clrScheme>
    <a:fontScheme name="BlueRed">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Red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Re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ueRed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Red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Red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Red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ueRed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C:\MSOffice\Templates\BlueRed.pot</Template>
  <TotalTime>49202</TotalTime>
  <Words>2502</Words>
  <Application>Microsoft Office PowerPoint</Application>
  <PresentationFormat>On-screen Show (4:3)</PresentationFormat>
  <Paragraphs>368</Paragraphs>
  <Slides>34</Slides>
  <Notes>12</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6" baseType="lpstr">
      <vt:lpstr>Times New Roman</vt:lpstr>
      <vt:lpstr>Arial</vt:lpstr>
      <vt:lpstr>Garamond</vt:lpstr>
      <vt:lpstr>Wingdings</vt:lpstr>
      <vt:lpstr>ZapfDingbats</vt:lpstr>
      <vt:lpstr>Tahoma</vt:lpstr>
      <vt:lpstr>Calibri</vt:lpstr>
      <vt:lpstr>Trebuchet MS</vt:lpstr>
      <vt:lpstr>CMR12</vt:lpstr>
      <vt:lpstr>BlueRed</vt:lpstr>
      <vt:lpstr>1_BlueRed</vt:lpstr>
      <vt:lpstr>Equation</vt:lpstr>
      <vt:lpstr>EE360: Lecture 8 Outline Intro to Ad Hoc Networks</vt:lpstr>
      <vt:lpstr>Ad-Hoc Networks</vt:lpstr>
      <vt:lpstr>Ad-Hoc Network Design Issues</vt:lpstr>
      <vt:lpstr>Medium Access Control</vt:lpstr>
      <vt:lpstr>Frequency Reuse</vt:lpstr>
      <vt:lpstr>DS Spread Spectrum Reuse: Code Assignment</vt:lpstr>
      <vt:lpstr>  </vt:lpstr>
      <vt:lpstr>Introduction to Routing</vt:lpstr>
      <vt:lpstr>Routing Techniques</vt:lpstr>
      <vt:lpstr>Relay nodes in a route</vt:lpstr>
      <vt:lpstr>Route dessemination</vt:lpstr>
      <vt:lpstr>Reliability</vt:lpstr>
      <vt:lpstr>Adaptive Techniques for Wireless Ad-Hoc Networks</vt:lpstr>
      <vt:lpstr>What to adapt, and to what?</vt:lpstr>
      <vt:lpstr>Bottom-Up View: Link Layer Impact</vt:lpstr>
      <vt:lpstr>Power Control Adaptation</vt:lpstr>
      <vt:lpstr>Power Control for Fixed Channels</vt:lpstr>
      <vt:lpstr>Optimality and Stability </vt:lpstr>
      <vt:lpstr>What if the Channel is Random?</vt:lpstr>
      <vt:lpstr> Can Consider A New SIR Constraint</vt:lpstr>
      <vt:lpstr>New Criterion for Optimality</vt:lpstr>
      <vt:lpstr>Robbins-Monro algorithm</vt:lpstr>
      <vt:lpstr>Admission Control</vt:lpstr>
      <vt:lpstr>Fixed Step Size Algorithm Properties</vt:lpstr>
      <vt:lpstr>Example: i.i.d. Fading Channel</vt:lpstr>
      <vt:lpstr>PowerPoint Presentation</vt:lpstr>
      <vt:lpstr>PowerPoint Presentation</vt:lpstr>
      <vt:lpstr>Power Control + …</vt:lpstr>
      <vt:lpstr>Multiuser Adaptation</vt:lpstr>
      <vt:lpstr>Multiuser Problem Formulation</vt:lpstr>
      <vt:lpstr>Linear Multi-User Receiver</vt:lpstr>
      <vt:lpstr>Interference Models</vt:lpstr>
      <vt:lpstr>Summary</vt:lpstr>
      <vt:lpstr>Today’s presentation</vt:lpstr>
    </vt:vector>
  </TitlesOfParts>
  <Company>Cal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Research Overview</dc:title>
  <dc:creator>Andrea Goldsmith</dc:creator>
  <cp:lastModifiedBy>Andrea</cp:lastModifiedBy>
  <cp:revision>102</cp:revision>
  <cp:lastPrinted>2000-03-17T02:49:38Z</cp:lastPrinted>
  <dcterms:created xsi:type="dcterms:W3CDTF">1999-01-27T20:08:30Z</dcterms:created>
  <dcterms:modified xsi:type="dcterms:W3CDTF">2014-02-03T16:44:10Z</dcterms:modified>
</cp:coreProperties>
</file>