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C3613D5-541B-4DF0-B1A3-B9DBAB0292DC}" type="datetimeFigureOut">
              <a:rPr lang="en-IN" smtClean="0"/>
              <a:t>18-02-2014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D186571-B883-44E5-B462-FFAB736656E9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ages.physics.cornell.edu/~myers/teaching/ComputationalMethods/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848600" cy="1927225"/>
          </a:xfrm>
        </p:spPr>
        <p:txBody>
          <a:bodyPr/>
          <a:lstStyle/>
          <a:p>
            <a:r>
              <a:rPr lang="en-IN" sz="3600" dirty="0" smtClean="0"/>
              <a:t>Stochastic Geometry and Random Graphs for the analysis and design of Wireless networks</a:t>
            </a:r>
            <a:endParaRPr lang="en-IN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933056"/>
            <a:ext cx="6400800" cy="1752600"/>
          </a:xfrm>
        </p:spPr>
        <p:txBody>
          <a:bodyPr/>
          <a:lstStyle/>
          <a:p>
            <a:r>
              <a:rPr lang="en-IN" dirty="0" err="1" smtClean="0"/>
              <a:t>Haenggi</a:t>
            </a:r>
            <a:r>
              <a:rPr lang="en-IN" dirty="0" smtClean="0"/>
              <a:t> et al</a:t>
            </a:r>
            <a:endParaRPr lang="en-IN" dirty="0"/>
          </a:p>
          <a:p>
            <a:r>
              <a:rPr lang="en-IN" dirty="0" smtClean="0"/>
              <a:t>EE 360 : 19</a:t>
            </a:r>
            <a:r>
              <a:rPr lang="en-IN" baseline="30000" dirty="0" smtClean="0"/>
              <a:t>th</a:t>
            </a:r>
            <a:r>
              <a:rPr lang="en-IN" dirty="0" smtClean="0"/>
              <a:t> February 2014. </a:t>
            </a:r>
          </a:p>
        </p:txBody>
      </p:sp>
    </p:spTree>
    <p:extLst>
      <p:ext uri="{BB962C8B-B14F-4D97-AF65-F5344CB8AC3E}">
        <p14:creationId xmlns:p14="http://schemas.microsoft.com/office/powerpoint/2010/main" val="3558200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 smtClean="0"/>
              <a:t>SNR, SINR and geometry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Poisson Point Processes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IN" dirty="0" smtClean="0"/>
              <a:t>Analysing interference and outage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Random Graph models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Continuum percolation and network models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Other applications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IN" dirty="0" smtClean="0"/>
              <a:t>Routing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IN" dirty="0" smtClean="0"/>
              <a:t>Epidemic models</a:t>
            </a:r>
          </a:p>
          <a:p>
            <a:pPr marL="457200" indent="-457200">
              <a:buFont typeface="+mj-lt"/>
              <a:buAutoNum type="arabicPeriod"/>
            </a:pPr>
            <a:endParaRPr lang="en-IN" dirty="0" smtClean="0"/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325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SNR metric used to characterize performance</a:t>
            </a:r>
          </a:p>
          <a:p>
            <a:r>
              <a:rPr lang="en-IN" dirty="0" smtClean="0"/>
              <a:t>But wireless networks limited by interference – SINR</a:t>
            </a:r>
          </a:p>
          <a:p>
            <a:r>
              <a:rPr lang="en-IN" dirty="0" smtClean="0"/>
              <a:t>SINR depends on</a:t>
            </a:r>
          </a:p>
          <a:p>
            <a:pPr lvl="1"/>
            <a:r>
              <a:rPr lang="en-IN" dirty="0" smtClean="0"/>
              <a:t>Network geometry – node location</a:t>
            </a:r>
          </a:p>
          <a:p>
            <a:pPr lvl="1"/>
            <a:r>
              <a:rPr lang="en-IN" dirty="0" smtClean="0"/>
              <a:t>MAC protocol being used</a:t>
            </a:r>
          </a:p>
          <a:p>
            <a:r>
              <a:rPr lang="en-IN" dirty="0" smtClean="0"/>
              <a:t>Uncertainty in the system</a:t>
            </a:r>
          </a:p>
          <a:p>
            <a:pPr lvl="1"/>
            <a:r>
              <a:rPr lang="en-IN" dirty="0" smtClean="0"/>
              <a:t>regarding location</a:t>
            </a:r>
          </a:p>
          <a:p>
            <a:pPr lvl="1"/>
            <a:r>
              <a:rPr lang="en-IN" dirty="0" smtClean="0"/>
              <a:t>number of users</a:t>
            </a:r>
          </a:p>
          <a:p>
            <a:pPr lvl="1"/>
            <a:r>
              <a:rPr lang="en-IN" dirty="0" smtClean="0"/>
              <a:t>channel, etc. 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428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Stochastic Geometry – study of system behaviour averaged over many spatial realizations</a:t>
            </a:r>
          </a:p>
          <a:p>
            <a:r>
              <a:rPr lang="en-IN" dirty="0" smtClean="0"/>
              <a:t>Random graph models – distance dependence and connectivity of nodes</a:t>
            </a:r>
          </a:p>
          <a:p>
            <a:r>
              <a:rPr lang="en-IN" dirty="0" smtClean="0"/>
              <a:t>Techniques applied to study cellular networks, wideband networks, wireless sensor networks, cognitive radio, hierarchical networks and ad hoc networks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5535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Point Processes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Informally – random collection of points in space. </a:t>
            </a:r>
          </a:p>
          <a:p>
            <a:r>
              <a:rPr lang="en-IN" dirty="0" smtClean="0"/>
              <a:t>May be simple – points do not occur at the same spot</a:t>
            </a:r>
          </a:p>
          <a:p>
            <a:r>
              <a:rPr lang="en-IN" dirty="0" smtClean="0"/>
              <a:t>Stationary – law of the point process invariant by translation</a:t>
            </a:r>
          </a:p>
          <a:p>
            <a:r>
              <a:rPr lang="en-IN" dirty="0" smtClean="0"/>
              <a:t>Isotropic – Invariant by rotation</a:t>
            </a:r>
          </a:p>
          <a:p>
            <a:r>
              <a:rPr lang="en-IN" dirty="0" smtClean="0"/>
              <a:t>Homogenous – Density of the points common in space. </a:t>
            </a:r>
          </a:p>
          <a:p>
            <a:r>
              <a:rPr lang="en-IN" dirty="0" smtClean="0"/>
              <a:t>Important mathematically tractable process : Poisson Point Process (PPP)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515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Poisson Point Process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Definition : number of events occurring in disjoint subsets of the sample space is Poisson and Independent. </a:t>
            </a:r>
          </a:p>
          <a:p>
            <a:r>
              <a:rPr lang="en-IN" dirty="0" smtClean="0"/>
              <a:t>Similar to Poisson process in time – memory less and independent.</a:t>
            </a:r>
          </a:p>
          <a:p>
            <a:r>
              <a:rPr lang="en-IN" dirty="0" smtClean="0"/>
              <a:t>Mathematically tractable</a:t>
            </a:r>
          </a:p>
          <a:p>
            <a:r>
              <a:rPr lang="en-IN" dirty="0" smtClean="0"/>
              <a:t>Properties:</a:t>
            </a:r>
          </a:p>
          <a:p>
            <a:pPr lvl="1"/>
            <a:r>
              <a:rPr lang="en-IN" dirty="0" smtClean="0"/>
              <a:t>Sum of PPPs is a PPP. </a:t>
            </a:r>
          </a:p>
          <a:p>
            <a:pPr lvl="1"/>
            <a:r>
              <a:rPr lang="en-IN" dirty="0" smtClean="0"/>
              <a:t>Independent thinning of a PPP is a PPP. </a:t>
            </a:r>
          </a:p>
          <a:p>
            <a:pPr lvl="1"/>
            <a:r>
              <a:rPr lang="en-IN" dirty="0" smtClean="0"/>
              <a:t>Displacing points independently is a PPP. </a:t>
            </a:r>
          </a:p>
          <a:p>
            <a:r>
              <a:rPr lang="en-IN" dirty="0" smtClean="0"/>
              <a:t>Independent distribution not applicable in all cases – nodes may not be close to one other – other models like </a:t>
            </a:r>
            <a:r>
              <a:rPr lang="en-IN" dirty="0" err="1" smtClean="0"/>
              <a:t>Matern</a:t>
            </a:r>
            <a:r>
              <a:rPr lang="en-IN" dirty="0" smtClean="0"/>
              <a:t> process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364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Interference Characterization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480048"/>
          </a:xfrm>
        </p:spPr>
        <p:txBody>
          <a:bodyPr>
            <a:normAutofit fontScale="92500"/>
          </a:bodyPr>
          <a:lstStyle/>
          <a:p>
            <a:r>
              <a:rPr lang="en-IN" dirty="0" smtClean="0"/>
              <a:t>Simple path loss model usually chosen for interferer</a:t>
            </a:r>
          </a:p>
          <a:p>
            <a:r>
              <a:rPr lang="en-IN" dirty="0" smtClean="0"/>
              <a:t>A subset of the randomly placed users transmit – random thinning, used in Aloha</a:t>
            </a:r>
          </a:p>
          <a:p>
            <a:r>
              <a:rPr lang="en-IN" dirty="0" smtClean="0"/>
              <a:t>Points are considered to a homogenous PPP – Interference is a sum of independent random variables – Transform analysis</a:t>
            </a:r>
          </a:p>
          <a:p>
            <a:r>
              <a:rPr lang="en-IN" dirty="0" smtClean="0"/>
              <a:t>For finite moments of the interference, path loss exponent &gt; dimensions. </a:t>
            </a:r>
          </a:p>
          <a:p>
            <a:r>
              <a:rPr lang="en-IN" dirty="0" smtClean="0"/>
              <a:t>Rayleigh faded systems have finite moments of interference.</a:t>
            </a:r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28800"/>
            <a:ext cx="404812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48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Outage and Throughput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876800"/>
          </a:xfrm>
        </p:spPr>
        <p:txBody>
          <a:bodyPr/>
          <a:lstStyle/>
          <a:p>
            <a:r>
              <a:rPr lang="en-IN" dirty="0" smtClean="0"/>
              <a:t>Outage occurs when SINR level falls below threshold T. </a:t>
            </a:r>
          </a:p>
          <a:p>
            <a:r>
              <a:rPr lang="en-IN" dirty="0" smtClean="0"/>
              <a:t>Resultant expression depends on SNR and previously obtained Interference characterization. </a:t>
            </a:r>
          </a:p>
          <a:p>
            <a:r>
              <a:rPr lang="en-IN" dirty="0" smtClean="0"/>
              <a:t>In ALOHA networks, throughput = f(p) = p(1-p)</a:t>
            </a:r>
            <a:r>
              <a:rPr lang="en-IN" dirty="0" err="1" smtClean="0"/>
              <a:t>p</a:t>
            </a:r>
            <a:r>
              <a:rPr lang="en-IN" baseline="-25000" dirty="0" err="1" smtClean="0"/>
              <a:t>s</a:t>
            </a:r>
            <a:r>
              <a:rPr lang="en-IN" dirty="0" smtClean="0"/>
              <a:t> (p) must be optimized, p is transmission probability. </a:t>
            </a:r>
          </a:p>
          <a:p>
            <a:r>
              <a:rPr lang="en-IN" dirty="0" smtClean="0"/>
              <a:t>Strikes balance between spatial reuse and success probability. </a:t>
            </a:r>
            <a:endParaRPr lang="en-IN" dirty="0"/>
          </a:p>
          <a:p>
            <a:r>
              <a:rPr lang="en-IN" dirty="0" smtClean="0"/>
              <a:t>Similar framework for optimizing Area Spectral Efficiency, transmission capacity</a:t>
            </a:r>
          </a:p>
          <a:p>
            <a:r>
              <a:rPr lang="en-IN" dirty="0" smtClean="0"/>
              <a:t>Can be used to compare techniques such as spread spectrum, frequency hopping on ad hoc networks.  </a:t>
            </a:r>
          </a:p>
        </p:txBody>
      </p:sp>
    </p:spTree>
    <p:extLst>
      <p:ext uri="{BB962C8B-B14F-4D97-AF65-F5344CB8AC3E}">
        <p14:creationId xmlns:p14="http://schemas.microsoft.com/office/powerpoint/2010/main" val="4261015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00808"/>
            <a:ext cx="2514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Random Graph Models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Germ-Grain model: </a:t>
            </a:r>
          </a:p>
          <a:p>
            <a:pPr lvl="1"/>
            <a:r>
              <a:rPr lang="en-IN" dirty="0" smtClean="0"/>
              <a:t>Germs are a point process. </a:t>
            </a:r>
          </a:p>
          <a:p>
            <a:pPr lvl="1"/>
            <a:r>
              <a:rPr lang="en-IN" dirty="0" smtClean="0"/>
              <a:t>Grains distributed for each germ in an IID set</a:t>
            </a:r>
          </a:p>
          <a:p>
            <a:pPr lvl="1"/>
            <a:r>
              <a:rPr lang="en-IN" dirty="0" smtClean="0"/>
              <a:t>Model useful for studying coverage, fraction covered. </a:t>
            </a:r>
          </a:p>
          <a:p>
            <a:r>
              <a:rPr lang="en-IN" dirty="0" smtClean="0"/>
              <a:t>Gilbert’s Random Disk model : </a:t>
            </a:r>
          </a:p>
          <a:p>
            <a:pPr lvl="1"/>
            <a:r>
              <a:rPr lang="en-IN" dirty="0" smtClean="0"/>
              <a:t>Points are spread according to a PPP. </a:t>
            </a:r>
          </a:p>
          <a:p>
            <a:pPr lvl="1"/>
            <a:r>
              <a:rPr lang="en-IN" dirty="0" smtClean="0"/>
              <a:t>Edge connects points if the separating distance less than d. </a:t>
            </a:r>
          </a:p>
          <a:p>
            <a:pPr lvl="1"/>
            <a:r>
              <a:rPr lang="en-IN" dirty="0" smtClean="0"/>
              <a:t>Grain here: Disks </a:t>
            </a:r>
          </a:p>
          <a:p>
            <a:r>
              <a:rPr lang="en-IN" dirty="0" smtClean="0"/>
              <a:t>Nodes connected if – the grain set on germ overlaps </a:t>
            </a:r>
          </a:p>
          <a:p>
            <a:r>
              <a:rPr lang="en-IN" dirty="0" smtClean="0"/>
              <a:t>Continuum percolation – studying connectedness of graph</a:t>
            </a:r>
          </a:p>
          <a:p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6420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Percolation Theory</a:t>
            </a:r>
            <a:endParaRPr lang="en-IN" dirty="0"/>
          </a:p>
        </p:txBody>
      </p:sp>
      <p:grpSp>
        <p:nvGrpSpPr>
          <p:cNvPr id="5" name="Group 4"/>
          <p:cNvGrpSpPr/>
          <p:nvPr/>
        </p:nvGrpSpPr>
        <p:grpSpPr>
          <a:xfrm>
            <a:off x="179512" y="1987383"/>
            <a:ext cx="4043094" cy="3043624"/>
            <a:chOff x="179512" y="1987383"/>
            <a:chExt cx="4043094" cy="3043624"/>
          </a:xfrm>
        </p:grpSpPr>
        <p:pic>
          <p:nvPicPr>
            <p:cNvPr id="3074" name="Picture 2" descr="Possible coverage model.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987383"/>
              <a:ext cx="2095500" cy="2905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9512" y="4754008"/>
              <a:ext cx="40430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/>
                <a:t>http://en.wikipedia.org/wiki/File:BooleanCellCoverage.jpg</a:t>
              </a:r>
              <a:endParaRPr lang="en-IN" sz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16016" y="1592067"/>
            <a:ext cx="4071949" cy="4472942"/>
            <a:chOff x="4716016" y="1592067"/>
            <a:chExt cx="4071949" cy="4472942"/>
          </a:xfrm>
        </p:grpSpPr>
        <p:pic>
          <p:nvPicPr>
            <p:cNvPr id="3076" name="Picture 4" descr="http://pages.physics.cornell.edu/~myers/teaching/ComputationalMethods/ComputerExercises/Fig/BondPercolation_10_0.4_1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1592067"/>
              <a:ext cx="3695756" cy="3695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716016" y="5418678"/>
              <a:ext cx="40719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>
                  <a:hlinkClick r:id="rId4"/>
                </a:rPr>
                <a:t>http://pages.physics.cornell.edu/~myers/teaching/Compu</a:t>
              </a:r>
            </a:p>
            <a:p>
              <a:r>
                <a:rPr lang="en-IN" sz="1200" dirty="0" err="1" smtClean="0">
                  <a:hlinkClick r:id="rId4"/>
                </a:rPr>
                <a:t>tationalMethods</a:t>
              </a:r>
              <a:r>
                <a:rPr lang="en-IN" sz="1200" dirty="0" smtClean="0">
                  <a:hlinkClick r:id="rId4"/>
                </a:rPr>
                <a:t>/</a:t>
              </a:r>
              <a:r>
                <a:rPr lang="en-IN" sz="1200" dirty="0" err="1" smtClean="0">
                  <a:hlinkClick r:id="rId4"/>
                </a:rPr>
                <a:t>Com</a:t>
              </a:r>
              <a:r>
                <a:rPr lang="en-IN" sz="1200" dirty="0" err="1" smtClean="0"/>
                <a:t>puterExercises</a:t>
              </a:r>
              <a:r>
                <a:rPr lang="en-IN" sz="1200" dirty="0" smtClean="0"/>
                <a:t>/Fig/</a:t>
              </a:r>
              <a:r>
                <a:rPr lang="en-IN" sz="1200" dirty="0" err="1" smtClean="0"/>
                <a:t>BondPercolation</a:t>
              </a:r>
              <a:endParaRPr lang="en-IN" sz="1200" dirty="0" smtClean="0"/>
            </a:p>
            <a:p>
              <a:r>
                <a:rPr lang="en-IN" sz="1200" dirty="0" smtClean="0"/>
                <a:t>_10_0.4_1.gif</a:t>
              </a:r>
              <a:endParaRPr lang="en-IN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0915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Percolation Theory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Key Result in Percolation theory in bond percolation in infinite lattice, there exists a phase transition point.</a:t>
            </a:r>
          </a:p>
          <a:p>
            <a:r>
              <a:rPr lang="en-IN" dirty="0" smtClean="0"/>
              <a:t>Adjacent nodes are independently connected with probability p</a:t>
            </a:r>
            <a:r>
              <a:rPr lang="en-IN" baseline="-25000" dirty="0" smtClean="0"/>
              <a:t>c</a:t>
            </a:r>
            <a:r>
              <a:rPr lang="en-IN" dirty="0" smtClean="0"/>
              <a:t>.</a:t>
            </a:r>
          </a:p>
          <a:p>
            <a:r>
              <a:rPr lang="en-IN" dirty="0" smtClean="0"/>
              <a:t>For small p</a:t>
            </a:r>
            <a:r>
              <a:rPr lang="en-IN" baseline="-25000" dirty="0" smtClean="0"/>
              <a:t>c</a:t>
            </a:r>
            <a:r>
              <a:rPr lang="en-IN" dirty="0" smtClean="0"/>
              <a:t>, the probability of getting an infinite component is zero and one for large p</a:t>
            </a:r>
            <a:r>
              <a:rPr lang="en-IN" baseline="-25000" dirty="0" smtClean="0"/>
              <a:t>c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There is a value of p</a:t>
            </a:r>
            <a:r>
              <a:rPr lang="en-IN" baseline="-25000" dirty="0" smtClean="0"/>
              <a:t>c</a:t>
            </a:r>
            <a:r>
              <a:rPr lang="en-IN" dirty="0" smtClean="0"/>
              <a:t> (phase transition point) at which this transition occurs. </a:t>
            </a:r>
          </a:p>
          <a:p>
            <a:r>
              <a:rPr lang="en-IN" dirty="0" smtClean="0"/>
              <a:t>For Gilbert disk process, the phase transition occurs at the intensity point &gt;1/</a:t>
            </a:r>
            <a:r>
              <a:rPr lang="el-GR" dirty="0" smtClean="0"/>
              <a:t>π</a:t>
            </a:r>
            <a:r>
              <a:rPr lang="en-IN" dirty="0" smtClean="0"/>
              <a:t>r</a:t>
            </a:r>
            <a:r>
              <a:rPr lang="en-IN" baseline="30000" dirty="0" smtClean="0"/>
              <a:t>2</a:t>
            </a:r>
            <a:r>
              <a:rPr lang="en-IN" dirty="0" smtClean="0"/>
              <a:t>. For values lower, it is subcritical with no component of infinite size.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771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Other Models used in Percolation Theory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If a node is connected to its k nearest neighbours : scale free, independent of intensity of PP. </a:t>
            </a:r>
          </a:p>
          <a:p>
            <a:r>
              <a:rPr lang="en-IN" dirty="0" smtClean="0"/>
              <a:t>k&gt;3 for connected component to form. </a:t>
            </a:r>
          </a:p>
          <a:p>
            <a:r>
              <a:rPr lang="en-IN" dirty="0" smtClean="0"/>
              <a:t>Random connection model : Adjacent nodes are connected according to an </a:t>
            </a:r>
            <a:r>
              <a:rPr lang="en-IN" dirty="0" err="1" smtClean="0"/>
              <a:t>iid</a:t>
            </a:r>
            <a:r>
              <a:rPr lang="en-IN" dirty="0" smtClean="0"/>
              <a:t> distribution – </a:t>
            </a:r>
          </a:p>
          <a:p>
            <a:pPr lvl="1"/>
            <a:r>
              <a:rPr lang="en-IN" dirty="0" smtClean="0"/>
              <a:t>models shadowing, fading. </a:t>
            </a:r>
          </a:p>
          <a:p>
            <a:r>
              <a:rPr lang="en-IN" dirty="0" smtClean="0"/>
              <a:t>Signal to Interference Ratio Graph (STRIG) : Nodes connected if </a:t>
            </a:r>
          </a:p>
          <a:p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21" y="5013176"/>
            <a:ext cx="71437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990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Other Models in Percolation Theory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32622"/>
            <a:ext cx="8229600" cy="1644377"/>
          </a:xfrm>
        </p:spPr>
        <p:txBody>
          <a:bodyPr/>
          <a:lstStyle/>
          <a:p>
            <a:r>
              <a:rPr lang="en-IN" dirty="0" smtClean="0"/>
              <a:t>Finite networks : Connected component size scales as a function of log (n) if previous conditions met. </a:t>
            </a:r>
            <a:endParaRPr lang="en-I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0768"/>
            <a:ext cx="4907796" cy="349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399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Application : Routing and Epidemics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Flooding : </a:t>
            </a:r>
          </a:p>
          <a:p>
            <a:pPr lvl="1"/>
            <a:r>
              <a:rPr lang="en-IN" dirty="0" smtClean="0"/>
              <a:t>Every user forwards</a:t>
            </a:r>
          </a:p>
          <a:p>
            <a:pPr lvl="1"/>
            <a:r>
              <a:rPr lang="en-IN" dirty="0" smtClean="0"/>
              <a:t>Broadcasts reaches all </a:t>
            </a:r>
            <a:r>
              <a:rPr lang="en-IN" dirty="0" err="1" smtClean="0"/>
              <a:t>a.s</a:t>
            </a:r>
            <a:r>
              <a:rPr lang="en-IN" dirty="0" smtClean="0"/>
              <a:t>. – Connected component</a:t>
            </a:r>
          </a:p>
          <a:p>
            <a:r>
              <a:rPr lang="en-IN" dirty="0" smtClean="0"/>
              <a:t>Gossiping:</a:t>
            </a:r>
          </a:p>
          <a:p>
            <a:pPr lvl="1"/>
            <a:r>
              <a:rPr lang="en-IN" dirty="0" smtClean="0"/>
              <a:t>A user who receives forwards with some probability</a:t>
            </a:r>
          </a:p>
          <a:p>
            <a:pPr lvl="1"/>
            <a:r>
              <a:rPr lang="en-IN" dirty="0" err="1" smtClean="0"/>
              <a:t>Succesful</a:t>
            </a:r>
            <a:r>
              <a:rPr lang="en-IN" dirty="0" smtClean="0"/>
              <a:t> broadcast – thinned PP has connected component</a:t>
            </a:r>
          </a:p>
          <a:p>
            <a:r>
              <a:rPr lang="en-IN" dirty="0" smtClean="0"/>
              <a:t>Results can be expanded to include SINR</a:t>
            </a:r>
          </a:p>
          <a:p>
            <a:r>
              <a:rPr lang="en-IN" dirty="0" smtClean="0"/>
              <a:t>First passage percolation:</a:t>
            </a:r>
          </a:p>
          <a:p>
            <a:pPr lvl="1"/>
            <a:r>
              <a:rPr lang="en-IN" dirty="0" smtClean="0"/>
              <a:t>Studies length of shortest path connecting components</a:t>
            </a:r>
          </a:p>
          <a:p>
            <a:pPr lvl="1"/>
            <a:r>
              <a:rPr lang="en-IN" dirty="0" smtClean="0"/>
              <a:t>Studying speed of dynamic model.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5471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Wireless networks limited by interference which depends on network geometry, MAC protocol, uncertain location. </a:t>
            </a:r>
          </a:p>
          <a:p>
            <a:r>
              <a:rPr lang="en-IN" dirty="0" smtClean="0"/>
              <a:t>Stochastic Geometry which describes properties averaged over spatial realizations ideal tool to study wireless </a:t>
            </a:r>
            <a:r>
              <a:rPr lang="en-IN" smtClean="0"/>
              <a:t>network performance</a:t>
            </a:r>
            <a:endParaRPr lang="en-IN" dirty="0" smtClean="0"/>
          </a:p>
          <a:p>
            <a:r>
              <a:rPr lang="en-IN" dirty="0" smtClean="0"/>
              <a:t>Outage probability, interference, Spectral Efficiency characterized</a:t>
            </a:r>
          </a:p>
          <a:p>
            <a:r>
              <a:rPr lang="en-IN" dirty="0" smtClean="0"/>
              <a:t>Random Graph models study when the point process is connected answers – what fractions of the nodes covered, minimum density that can be served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21987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175</TotalTime>
  <Words>826</Words>
  <Application>Microsoft Office PowerPoint</Application>
  <PresentationFormat>On-screen Show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Clarity</vt:lpstr>
      <vt:lpstr>Stochastic Geometry and Random Graphs for the analysis and design of Wireless networks</vt:lpstr>
      <vt:lpstr>Contents</vt:lpstr>
      <vt:lpstr>Introduction </vt:lpstr>
      <vt:lpstr>Introduction </vt:lpstr>
      <vt:lpstr>Point Processes</vt:lpstr>
      <vt:lpstr>Poisson Point Process</vt:lpstr>
      <vt:lpstr>Interference Characterization</vt:lpstr>
      <vt:lpstr>Outage and Throughput</vt:lpstr>
      <vt:lpstr>Random Graph Models</vt:lpstr>
      <vt:lpstr>Percolation Theory</vt:lpstr>
      <vt:lpstr>Percolation Theory</vt:lpstr>
      <vt:lpstr>Other Models used in Percolation Theory</vt:lpstr>
      <vt:lpstr>Other Models in Percolation Theory</vt:lpstr>
      <vt:lpstr>Application : Routing and Epidemics</vt:lpstr>
      <vt:lpstr>Conclusion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Stochastic Geometry and Random Graphs for the analysis and design of Wireless networks</dc:title>
  <dc:creator>Miilnd</dc:creator>
  <cp:lastModifiedBy>Miilnd</cp:lastModifiedBy>
  <cp:revision>17</cp:revision>
  <dcterms:created xsi:type="dcterms:W3CDTF">2014-02-18T12:03:58Z</dcterms:created>
  <dcterms:modified xsi:type="dcterms:W3CDTF">2014-02-18T14:59:52Z</dcterms:modified>
</cp:coreProperties>
</file>